
<file path=[Content_Types].xml><?xml version="1.0" encoding="utf-8"?>
<Types xmlns="http://schemas.openxmlformats.org/package/2006/content-types">
  <Default Extension="emf" ContentType="image/x-emf"/>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96" r:id="rId1"/>
    <p:sldMasterId id="2147483708" r:id="rId2"/>
    <p:sldMasterId id="2147483720" r:id="rId3"/>
    <p:sldMasterId id="2147483724" r:id="rId4"/>
    <p:sldMasterId id="2147483738" r:id="rId5"/>
  </p:sldMasterIdLst>
  <p:notesMasterIdLst>
    <p:notesMasterId r:id="rId60"/>
  </p:notesMasterIdLst>
  <p:sldIdLst>
    <p:sldId id="387" r:id="rId6"/>
    <p:sldId id="388" r:id="rId7"/>
    <p:sldId id="389" r:id="rId8"/>
    <p:sldId id="299" r:id="rId9"/>
    <p:sldId id="343" r:id="rId10"/>
    <p:sldId id="344" r:id="rId11"/>
    <p:sldId id="345" r:id="rId12"/>
    <p:sldId id="346" r:id="rId13"/>
    <p:sldId id="347" r:id="rId14"/>
    <p:sldId id="348" r:id="rId15"/>
    <p:sldId id="349" r:id="rId16"/>
    <p:sldId id="383" r:id="rId17"/>
    <p:sldId id="384" r:id="rId18"/>
    <p:sldId id="385" r:id="rId19"/>
    <p:sldId id="386" r:id="rId20"/>
    <p:sldId id="353" r:id="rId21"/>
    <p:sldId id="369" r:id="rId22"/>
    <p:sldId id="325" r:id="rId23"/>
    <p:sldId id="323" r:id="rId24"/>
    <p:sldId id="324" r:id="rId25"/>
    <p:sldId id="326" r:id="rId26"/>
    <p:sldId id="342" r:id="rId27"/>
    <p:sldId id="354" r:id="rId28"/>
    <p:sldId id="355" r:id="rId29"/>
    <p:sldId id="356" r:id="rId30"/>
    <p:sldId id="357" r:id="rId31"/>
    <p:sldId id="358" r:id="rId32"/>
    <p:sldId id="359" r:id="rId33"/>
    <p:sldId id="360" r:id="rId34"/>
    <p:sldId id="361" r:id="rId35"/>
    <p:sldId id="362" r:id="rId36"/>
    <p:sldId id="363" r:id="rId37"/>
    <p:sldId id="364" r:id="rId38"/>
    <p:sldId id="365" r:id="rId39"/>
    <p:sldId id="367" r:id="rId40"/>
    <p:sldId id="368" r:id="rId41"/>
    <p:sldId id="382" r:id="rId42"/>
    <p:sldId id="329" r:id="rId43"/>
    <p:sldId id="330" r:id="rId44"/>
    <p:sldId id="371" r:id="rId45"/>
    <p:sldId id="372" r:id="rId46"/>
    <p:sldId id="373" r:id="rId47"/>
    <p:sldId id="374" r:id="rId48"/>
    <p:sldId id="375" r:id="rId49"/>
    <p:sldId id="376" r:id="rId50"/>
    <p:sldId id="377" r:id="rId51"/>
    <p:sldId id="378" r:id="rId52"/>
    <p:sldId id="379" r:id="rId53"/>
    <p:sldId id="380" r:id="rId54"/>
    <p:sldId id="260" r:id="rId55"/>
    <p:sldId id="392" r:id="rId56"/>
    <p:sldId id="393" r:id="rId57"/>
    <p:sldId id="396" r:id="rId58"/>
    <p:sldId id="390" r:id="rId59"/>
  </p:sldIdLst>
  <p:sldSz cx="9144000" cy="6858000" type="screen4x3"/>
  <p:notesSz cx="6858000" cy="9144000"/>
  <p:embeddedFontLst>
    <p:embeddedFont>
      <p:font typeface="Avenir" panose="020B0604020202020204"/>
      <p:regular r:id="rId61"/>
      <p:bold r:id="rId62"/>
    </p:embeddedFont>
    <p:embeddedFont>
      <p:font typeface="Calibri" panose="020F0502020204030204" pitchFamily="34" charset="0"/>
      <p:regular r:id="rId63"/>
      <p:bold r:id="rId64"/>
      <p:italic r:id="rId65"/>
      <p:boldItalic r:id="rId66"/>
    </p:embeddedFont>
    <p:embeddedFont>
      <p:font typeface="Calibri Light" panose="020F0302020204030204" pitchFamily="34" charset="0"/>
      <p:regular r:id="rId67"/>
      <p:italic r:id="rId68"/>
    </p:embeddedFont>
    <p:embeddedFont>
      <p:font typeface="Myriad Web Pro" panose="020B0503030403020204" pitchFamily="34" charset="0"/>
      <p:regular r:id="rId69"/>
      <p:bold r:id="rId70"/>
      <p:italic r:id="rId7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1957"/>
    <a:srgbClr val="152754"/>
    <a:srgbClr val="7DAED3"/>
    <a:srgbClr val="585543"/>
    <a:srgbClr val="E5E5E6"/>
    <a:srgbClr val="858C93"/>
    <a:srgbClr val="1B3473"/>
    <a:srgbClr val="F5D23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16" autoAdjust="0"/>
    <p:restoredTop sz="94699" autoAdjust="0"/>
  </p:normalViewPr>
  <p:slideViewPr>
    <p:cSldViewPr snapToGrid="0" snapToObjects="1">
      <p:cViewPr varScale="1">
        <p:scale>
          <a:sx n="77" d="100"/>
          <a:sy n="77" d="100"/>
        </p:scale>
        <p:origin x="1555" y="67"/>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font" Target="fonts/font3.fntdata"/><Relationship Id="rId68" Type="http://schemas.openxmlformats.org/officeDocument/2006/relationships/font" Target="fonts/font8.fntdata"/><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font" Target="fonts/font6.fntdata"/><Relationship Id="rId74"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font" Target="fonts/font1.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font" Target="fonts/font4.fntdata"/><Relationship Id="rId69" Type="http://schemas.openxmlformats.org/officeDocument/2006/relationships/font" Target="fonts/font9.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font" Target="fonts/font7.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71"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468C90-B996-44F4-8F51-48E0C29EDFC4}" type="datetimeFigureOut">
              <a:rPr lang="en-US" smtClean="0"/>
              <a:t>4/26/2021</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4BF0C7-F6EA-414E-841B-95BF0EA4DBE5}" type="slidenum">
              <a:rPr lang="en-US" smtClean="0"/>
              <a:t>‹#›</a:t>
            </a:fld>
            <a:endParaRPr lang="en-US" dirty="0"/>
          </a:p>
        </p:txBody>
      </p:sp>
    </p:spTree>
    <p:extLst>
      <p:ext uri="{BB962C8B-B14F-4D97-AF65-F5344CB8AC3E}">
        <p14:creationId xmlns:p14="http://schemas.microsoft.com/office/powerpoint/2010/main" val="314266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Tree>
    <p:extLst>
      <p:ext uri="{BB962C8B-B14F-4D97-AF65-F5344CB8AC3E}">
        <p14:creationId xmlns:p14="http://schemas.microsoft.com/office/powerpoint/2010/main" val="42773905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31600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17947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ffectLs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CF6D08-AA4D-4E4A-BC5A-6638DFC699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57875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Locals: 5% increase from 2016</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B171791-7A82-4FA3-9993-A95C9EF93D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76001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Blue means elected</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B171791-7A82-4FA3-9993-A95C9EF93D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59222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778E9F-4912-4F41-9FEC-FA613D626BE2}" type="slidenum">
              <a:rPr lang="en-US" smtClean="0"/>
              <a:t>24</a:t>
            </a:fld>
            <a:endParaRPr lang="en-US" dirty="0"/>
          </a:p>
        </p:txBody>
      </p:sp>
    </p:spTree>
    <p:extLst>
      <p:ext uri="{BB962C8B-B14F-4D97-AF65-F5344CB8AC3E}">
        <p14:creationId xmlns:p14="http://schemas.microsoft.com/office/powerpoint/2010/main" val="13421160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Standardize the application of specific data elements</a:t>
            </a:r>
          </a:p>
          <a:p>
            <a:pPr lvl="1"/>
            <a:r>
              <a:rPr lang="en-US" dirty="0"/>
              <a:t>Current: Date of Illness Onset, Diagnosis Date</a:t>
            </a:r>
          </a:p>
          <a:p>
            <a:pPr lvl="1"/>
            <a:r>
              <a:rPr lang="en-US" dirty="0"/>
              <a:t>Future: Counting/Event Date, Race, Homelessness, …</a:t>
            </a:r>
          </a:p>
          <a:p>
            <a:r>
              <a:rPr lang="en-US" dirty="0"/>
              <a:t>Address significant variation in the application of the data element descriptions across:</a:t>
            </a:r>
          </a:p>
          <a:p>
            <a:pPr lvl="1"/>
            <a:r>
              <a:rPr lang="en-US" dirty="0"/>
              <a:t>Diseases</a:t>
            </a:r>
          </a:p>
          <a:p>
            <a:pPr lvl="1"/>
            <a:r>
              <a:rPr lang="en-US" dirty="0"/>
              <a:t>Jurisdictions</a:t>
            </a:r>
          </a:p>
          <a:p>
            <a:pPr lvl="1"/>
            <a:r>
              <a:rPr lang="en-US" dirty="0"/>
              <a:t>Surveillance systems</a:t>
            </a:r>
          </a:p>
          <a:p>
            <a:pPr lvl="1"/>
            <a:r>
              <a:rPr lang="en-US" dirty="0"/>
              <a:t>NNDSS reporting formats</a:t>
            </a:r>
          </a:p>
          <a:p>
            <a:r>
              <a:rPr lang="en-US" dirty="0"/>
              <a:t>Deliverable:</a:t>
            </a:r>
          </a:p>
          <a:p>
            <a:pPr lvl="1"/>
            <a:r>
              <a:rPr lang="en-US" dirty="0"/>
              <a:t> Draft proposal for the Date of Illness Onset</a:t>
            </a:r>
          </a:p>
          <a:p>
            <a:pPr lvl="1"/>
            <a:r>
              <a:rPr lang="en-US" dirty="0"/>
              <a:t>Implementation Actions (CDC, CSTE, STLT)</a:t>
            </a:r>
          </a:p>
          <a:p>
            <a:r>
              <a:rPr lang="en-US" dirty="0"/>
              <a:t>Standardize surveillance practices</a:t>
            </a:r>
          </a:p>
          <a:p>
            <a:pPr lvl="1"/>
            <a:r>
              <a:rPr lang="en-US" dirty="0"/>
              <a:t>When to notify CDC of a case</a:t>
            </a:r>
          </a:p>
          <a:p>
            <a:r>
              <a:rPr lang="en-US" dirty="0"/>
              <a:t>Message Mapping Guides</a:t>
            </a:r>
          </a:p>
          <a:p>
            <a:pPr lvl="1"/>
            <a:r>
              <a:rPr lang="en-US" dirty="0"/>
              <a:t>Participate in the development/review cycle (?)</a:t>
            </a:r>
          </a:p>
          <a:p>
            <a:pPr lvl="1"/>
            <a:r>
              <a:rPr lang="en-US" dirty="0"/>
              <a:t>Support collaboration across jurisdictions for implementation</a:t>
            </a:r>
          </a:p>
          <a:p>
            <a:pPr lvl="1"/>
            <a:endParaRPr lang="en-US" dirty="0"/>
          </a:p>
          <a:p>
            <a:endParaRPr lang="en-US" dirty="0"/>
          </a:p>
        </p:txBody>
      </p:sp>
      <p:sp>
        <p:nvSpPr>
          <p:cNvPr id="4" name="Slide Number Placeholder 3"/>
          <p:cNvSpPr>
            <a:spLocks noGrp="1"/>
          </p:cNvSpPr>
          <p:nvPr>
            <p:ph type="sldNum" sz="quarter" idx="10"/>
          </p:nvPr>
        </p:nvSpPr>
        <p:spPr/>
        <p:txBody>
          <a:bodyPr/>
          <a:lstStyle/>
          <a:p>
            <a:fld id="{D9778E9F-4912-4F41-9FEC-FA613D626BE2}" type="slidenum">
              <a:rPr lang="en-US" smtClean="0"/>
              <a:t>25</a:t>
            </a:fld>
            <a:endParaRPr lang="en-US" dirty="0"/>
          </a:p>
        </p:txBody>
      </p:sp>
    </p:spTree>
    <p:extLst>
      <p:ext uri="{BB962C8B-B14F-4D97-AF65-F5344CB8AC3E}">
        <p14:creationId xmlns:p14="http://schemas.microsoft.com/office/powerpoint/2010/main" val="23055518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Major</a:t>
            </a:r>
            <a:r>
              <a:rPr lang="en-US" baseline="0" dirty="0"/>
              <a:t> goals: </a:t>
            </a:r>
          </a:p>
          <a:p>
            <a:r>
              <a:rPr lang="en-US" dirty="0"/>
              <a:t>Consensus definitions for the apples-to-apples comparison</a:t>
            </a:r>
          </a:p>
          <a:p>
            <a:pPr lvl="1"/>
            <a:r>
              <a:rPr lang="en-US" dirty="0"/>
              <a:t>Standardize to maintain data integrity and encompass biology of disease</a:t>
            </a:r>
          </a:p>
          <a:p>
            <a:pPr lvl="1"/>
            <a:r>
              <a:rPr lang="en-US" b="1" dirty="0"/>
              <a:t>Common language </a:t>
            </a:r>
            <a:r>
              <a:rPr lang="en-US" dirty="0"/>
              <a:t>to represent all findings in the investigation</a:t>
            </a:r>
          </a:p>
          <a:p>
            <a:pPr lvl="1"/>
            <a:r>
              <a:rPr lang="en-US" dirty="0"/>
              <a:t>Identify current interpretations and practices</a:t>
            </a:r>
          </a:p>
          <a:p>
            <a:pPr lvl="1"/>
            <a:r>
              <a:rPr lang="en-US" dirty="0"/>
              <a:t>Opinions on what they data elements should mean</a:t>
            </a:r>
          </a:p>
          <a:p>
            <a:pPr lvl="1"/>
            <a:r>
              <a:rPr lang="en-US" dirty="0"/>
              <a:t>Develop and disseminate recommendations</a:t>
            </a:r>
          </a:p>
          <a:p>
            <a:pPr lvl="1"/>
            <a:r>
              <a:rPr lang="en-US" dirty="0"/>
              <a:t>Collaborate with CDC</a:t>
            </a:r>
          </a:p>
          <a:p>
            <a:r>
              <a:rPr lang="en-US" dirty="0"/>
              <a:t>Collaborative environment to move beyond dates</a:t>
            </a:r>
          </a:p>
          <a:p>
            <a:r>
              <a:rPr lang="en-US" dirty="0"/>
              <a:t>Member engagement and enthusiasm/momentum</a:t>
            </a:r>
          </a:p>
          <a:p>
            <a:endParaRPr lang="en-US" dirty="0"/>
          </a:p>
        </p:txBody>
      </p:sp>
      <p:sp>
        <p:nvSpPr>
          <p:cNvPr id="4" name="Slide Number Placeholder 3"/>
          <p:cNvSpPr>
            <a:spLocks noGrp="1"/>
          </p:cNvSpPr>
          <p:nvPr>
            <p:ph type="sldNum" sz="quarter" idx="10"/>
          </p:nvPr>
        </p:nvSpPr>
        <p:spPr/>
        <p:txBody>
          <a:bodyPr/>
          <a:lstStyle/>
          <a:p>
            <a:fld id="{D9778E9F-4912-4F41-9FEC-FA613D626BE2}" type="slidenum">
              <a:rPr lang="en-US" smtClean="0"/>
              <a:t>26</a:t>
            </a:fld>
            <a:endParaRPr lang="en-US" dirty="0"/>
          </a:p>
        </p:txBody>
      </p:sp>
    </p:spTree>
    <p:extLst>
      <p:ext uri="{BB962C8B-B14F-4D97-AF65-F5344CB8AC3E}">
        <p14:creationId xmlns:p14="http://schemas.microsoft.com/office/powerpoint/2010/main" val="39991043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65051" indent="-293640">
              <a:spcBef>
                <a:spcPct val="30000"/>
              </a:spcBef>
              <a:defRPr sz="1200">
                <a:solidFill>
                  <a:schemeClr val="tx1"/>
                </a:solidFill>
                <a:latin typeface="Calibri" pitchFamily="34" charset="0"/>
              </a:defRPr>
            </a:lvl2pPr>
            <a:lvl3pPr marL="1176148" indent="-234912">
              <a:spcBef>
                <a:spcPct val="30000"/>
              </a:spcBef>
              <a:defRPr sz="1200">
                <a:solidFill>
                  <a:schemeClr val="tx1"/>
                </a:solidFill>
                <a:latin typeface="Calibri" pitchFamily="34" charset="0"/>
              </a:defRPr>
            </a:lvl3pPr>
            <a:lvl4pPr marL="1647558" indent="-234912">
              <a:spcBef>
                <a:spcPct val="30000"/>
              </a:spcBef>
              <a:defRPr sz="1200">
                <a:solidFill>
                  <a:schemeClr val="tx1"/>
                </a:solidFill>
                <a:latin typeface="Calibri" pitchFamily="34" charset="0"/>
              </a:defRPr>
            </a:lvl4pPr>
            <a:lvl5pPr marL="2118969" indent="-234912">
              <a:spcBef>
                <a:spcPct val="30000"/>
              </a:spcBef>
              <a:defRPr sz="1200">
                <a:solidFill>
                  <a:schemeClr val="tx1"/>
                </a:solidFill>
                <a:latin typeface="Calibri" pitchFamily="34" charset="0"/>
              </a:defRPr>
            </a:lvl5pPr>
            <a:lvl6pPr marL="2576096" indent="-234912" defTabSz="457125" eaLnBrk="0" fontAlgn="base" hangingPunct="0">
              <a:spcBef>
                <a:spcPct val="30000"/>
              </a:spcBef>
              <a:spcAft>
                <a:spcPct val="0"/>
              </a:spcAft>
              <a:defRPr sz="1200">
                <a:solidFill>
                  <a:schemeClr val="tx1"/>
                </a:solidFill>
                <a:latin typeface="Calibri" pitchFamily="34" charset="0"/>
              </a:defRPr>
            </a:lvl6pPr>
            <a:lvl7pPr marL="3033221" indent="-234912" defTabSz="457125" eaLnBrk="0" fontAlgn="base" hangingPunct="0">
              <a:spcBef>
                <a:spcPct val="30000"/>
              </a:spcBef>
              <a:spcAft>
                <a:spcPct val="0"/>
              </a:spcAft>
              <a:defRPr sz="1200">
                <a:solidFill>
                  <a:schemeClr val="tx1"/>
                </a:solidFill>
                <a:latin typeface="Calibri" pitchFamily="34" charset="0"/>
              </a:defRPr>
            </a:lvl7pPr>
            <a:lvl8pPr marL="3490348" indent="-234912" defTabSz="457125" eaLnBrk="0" fontAlgn="base" hangingPunct="0">
              <a:spcBef>
                <a:spcPct val="30000"/>
              </a:spcBef>
              <a:spcAft>
                <a:spcPct val="0"/>
              </a:spcAft>
              <a:defRPr sz="1200">
                <a:solidFill>
                  <a:schemeClr val="tx1"/>
                </a:solidFill>
                <a:latin typeface="Calibri" pitchFamily="34" charset="0"/>
              </a:defRPr>
            </a:lvl8pPr>
            <a:lvl9pPr marL="3947473" indent="-234912" defTabSz="457125" eaLnBrk="0" fontAlgn="base" hangingPunct="0">
              <a:spcBef>
                <a:spcPct val="30000"/>
              </a:spcBef>
              <a:spcAft>
                <a:spcPct val="0"/>
              </a:spcAft>
              <a:defRPr sz="1200">
                <a:solidFill>
                  <a:schemeClr val="tx1"/>
                </a:solidFill>
                <a:latin typeface="Calibri" pitchFamily="34" charset="0"/>
              </a:defRPr>
            </a:lvl9pPr>
          </a:lstStyle>
          <a:p>
            <a:pPr>
              <a:spcBef>
                <a:spcPct val="0"/>
              </a:spcBef>
            </a:pPr>
            <a:fld id="{C68FDE86-D03E-4C6A-AD1A-8D38FAEAD473}" type="slidenum">
              <a:rPr lang="en-US" altLang="en-US" smtClean="0"/>
              <a:pPr>
                <a:spcBef>
                  <a:spcPct val="0"/>
                </a:spcBef>
              </a:pPr>
              <a:t>27</a:t>
            </a:fld>
            <a:endParaRPr lang="en-US" altLang="en-US" dirty="0"/>
          </a:p>
        </p:txBody>
      </p:sp>
    </p:spTree>
    <p:extLst>
      <p:ext uri="{BB962C8B-B14F-4D97-AF65-F5344CB8AC3E}">
        <p14:creationId xmlns:p14="http://schemas.microsoft.com/office/powerpoint/2010/main" val="29920422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titleslide-0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Subtitle 2"/>
          <p:cNvSpPr>
            <a:spLocks noGrp="1"/>
          </p:cNvSpPr>
          <p:nvPr>
            <p:ph type="subTitle" idx="1" hasCustomPrompt="1"/>
          </p:nvPr>
        </p:nvSpPr>
        <p:spPr>
          <a:xfrm>
            <a:off x="457200" y="1558549"/>
            <a:ext cx="6400800" cy="1752600"/>
          </a:xfrm>
        </p:spPr>
        <p:txBody>
          <a:bodyPr/>
          <a:lstStyle>
            <a:lvl1pPr marL="0" indent="0" algn="l">
              <a:buNone/>
              <a:defRPr sz="3200">
                <a:solidFill>
                  <a:schemeClr val="tx1">
                    <a:tint val="75000"/>
                  </a:schemeClr>
                </a:solidFill>
                <a:latin typeface="Avenir LT 45 Book" panose="02000503020000020003"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z="2800" dirty="0">
                <a:solidFill>
                  <a:schemeClr val="tx1">
                    <a:lumMod val="65000"/>
                    <a:lumOff val="35000"/>
                  </a:schemeClr>
                </a:solidFill>
                <a:latin typeface="Avenir" panose="02000503040000020003" pitchFamily="2" charset="0"/>
                <a:cs typeface="Arial-Mdm-FC"/>
              </a:rPr>
              <a:t>Subtitle goes here. Note: please use </a:t>
            </a:r>
            <a:r>
              <a:rPr lang="en-US" sz="2800" dirty="0" err="1">
                <a:solidFill>
                  <a:schemeClr val="tx1">
                    <a:lumMod val="65000"/>
                    <a:lumOff val="35000"/>
                  </a:schemeClr>
                </a:solidFill>
                <a:latin typeface="Avenir" panose="02000503040000020003" pitchFamily="2" charset="0"/>
                <a:cs typeface="Arial-Mdm-FC"/>
              </a:rPr>
              <a:t>Avenir</a:t>
            </a:r>
            <a:r>
              <a:rPr lang="en-US" sz="2800" dirty="0">
                <a:solidFill>
                  <a:schemeClr val="tx1">
                    <a:lumMod val="65000"/>
                    <a:lumOff val="35000"/>
                  </a:schemeClr>
                </a:solidFill>
                <a:latin typeface="Avenir" panose="02000503040000020003" pitchFamily="2" charset="0"/>
                <a:cs typeface="Arial-Mdm-FC"/>
              </a:rPr>
              <a:t> book font</a:t>
            </a: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280332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lvl1pPr>
              <a:defRPr>
                <a:solidFill>
                  <a:srgbClr val="101957"/>
                </a:solidFill>
                <a:latin typeface="Avenir LT 45 Book" panose="02000503020000020003" pitchFamily="2" charset="0"/>
              </a:defRPr>
            </a:lvl1pPr>
            <a:lvl2pPr>
              <a:defRPr>
                <a:solidFill>
                  <a:srgbClr val="101957"/>
                </a:solidFill>
                <a:latin typeface="Avenir LT 45 Book" panose="02000503020000020003" pitchFamily="2" charset="0"/>
              </a:defRPr>
            </a:lvl2pPr>
            <a:lvl3pPr>
              <a:defRPr>
                <a:solidFill>
                  <a:srgbClr val="101957"/>
                </a:solidFill>
                <a:latin typeface="Avenir LT 45 Book" panose="02000503020000020003" pitchFamily="2" charset="0"/>
              </a:defRPr>
            </a:lvl3pPr>
            <a:lvl4pPr>
              <a:defRPr>
                <a:solidFill>
                  <a:srgbClr val="101957"/>
                </a:solidFill>
                <a:latin typeface="Avenir LT 45 Book" panose="02000503020000020003" pitchFamily="2" charset="0"/>
              </a:defRPr>
            </a:lvl4pPr>
            <a:lvl5pPr>
              <a:defRPr>
                <a:solidFill>
                  <a:srgbClr val="101957"/>
                </a:solidFill>
                <a:latin typeface="Avenir LT 45 Book" panose="02000503020000020003"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ctrTitle"/>
          </p:nvPr>
        </p:nvSpPr>
        <p:spPr>
          <a:xfrm>
            <a:off x="381000" y="328083"/>
            <a:ext cx="6064250" cy="698500"/>
          </a:xfrm>
        </p:spPr>
        <p:txBody>
          <a:bodyPr>
            <a:normAutofit/>
          </a:bodyPr>
          <a:lstStyle>
            <a:lvl1pPr>
              <a:defRPr>
                <a:latin typeface="Avenir LT 45 Book" panose="02000503020000020003" pitchFamily="2" charset="0"/>
              </a:defRPr>
            </a:lvl1pPr>
          </a:lstStyle>
          <a:p>
            <a:pPr algn="l">
              <a:lnSpc>
                <a:spcPct val="80000"/>
              </a:lnSpc>
            </a:pPr>
            <a:r>
              <a:rPr lang="en-US" sz="4000" dirty="0">
                <a:solidFill>
                  <a:srgbClr val="101957"/>
                </a:solidFill>
                <a:latin typeface="Avenir" panose="02000503040000020003" pitchFamily="2" charset="0"/>
              </a:rPr>
              <a:t>Click to edit Master title style</a:t>
            </a:r>
            <a:endParaRPr lang="en-US" sz="4000" dirty="0">
              <a:solidFill>
                <a:srgbClr val="101957"/>
              </a:solidFill>
              <a:latin typeface="Avenir" panose="02000503040000020003" pitchFamily="2" charset="0"/>
              <a:cs typeface="Arial-Mdm-FC"/>
            </a:endParaRPr>
          </a:p>
        </p:txBody>
      </p:sp>
    </p:spTree>
    <p:extLst>
      <p:ext uri="{BB962C8B-B14F-4D97-AF65-F5344CB8AC3E}">
        <p14:creationId xmlns:p14="http://schemas.microsoft.com/office/powerpoint/2010/main" val="369117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solidFill>
                  <a:srgbClr val="101957"/>
                </a:solidFill>
                <a:latin typeface="Avenir LT 45 Book" panose="02000503020000020003" pitchFamily="2"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a:solidFill>
                  <a:srgbClr val="101957"/>
                </a:solidFill>
                <a:latin typeface="Avenir LT 45 Book" panose="02000503020000020003" pitchFamily="2" charset="0"/>
              </a:defRPr>
            </a:lvl1pPr>
            <a:lvl2pPr>
              <a:defRPr>
                <a:solidFill>
                  <a:srgbClr val="101957"/>
                </a:solidFill>
                <a:latin typeface="Avenir LT 45 Book" panose="02000503020000020003" pitchFamily="2" charset="0"/>
              </a:defRPr>
            </a:lvl2pPr>
            <a:lvl3pPr>
              <a:defRPr>
                <a:solidFill>
                  <a:srgbClr val="101957"/>
                </a:solidFill>
                <a:latin typeface="Avenir LT 45 Book" panose="02000503020000020003" pitchFamily="2" charset="0"/>
              </a:defRPr>
            </a:lvl3pPr>
            <a:lvl4pPr>
              <a:defRPr>
                <a:solidFill>
                  <a:srgbClr val="101957"/>
                </a:solidFill>
                <a:latin typeface="Avenir LT 45 Book" panose="02000503020000020003" pitchFamily="2" charset="0"/>
              </a:defRPr>
            </a:lvl4pPr>
            <a:lvl5pPr>
              <a:defRPr>
                <a:solidFill>
                  <a:srgbClr val="101957"/>
                </a:solidFill>
                <a:latin typeface="Avenir LT 45 Book" panose="02000503020000020003"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321794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titleslide-0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Subtitle 2"/>
          <p:cNvSpPr>
            <a:spLocks noGrp="1"/>
          </p:cNvSpPr>
          <p:nvPr>
            <p:ph type="subTitle" idx="1" hasCustomPrompt="1"/>
          </p:nvPr>
        </p:nvSpPr>
        <p:spPr>
          <a:xfrm>
            <a:off x="457200" y="1558549"/>
            <a:ext cx="6400800" cy="1752600"/>
          </a:xfrm>
        </p:spPr>
        <p:txBody>
          <a:bodyPr/>
          <a:lstStyle>
            <a:lvl1pPr marL="0" indent="0" algn="l">
              <a:buNone/>
              <a:defRPr sz="3200">
                <a:solidFill>
                  <a:schemeClr val="tx1">
                    <a:tint val="75000"/>
                  </a:schemeClr>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z="2800" dirty="0">
                <a:solidFill>
                  <a:schemeClr val="tx1">
                    <a:lumMod val="65000"/>
                    <a:lumOff val="35000"/>
                  </a:schemeClr>
                </a:solidFill>
                <a:latin typeface="Avenir" panose="02000503040000020003" pitchFamily="2" charset="0"/>
                <a:cs typeface="Arial-Mdm-FC"/>
              </a:rPr>
              <a:t>Subtitle goes here. Note: please use </a:t>
            </a:r>
            <a:r>
              <a:rPr lang="en-US" sz="2800" dirty="0" err="1">
                <a:solidFill>
                  <a:schemeClr val="tx1">
                    <a:lumMod val="65000"/>
                    <a:lumOff val="35000"/>
                  </a:schemeClr>
                </a:solidFill>
                <a:latin typeface="Avenir" panose="02000503040000020003" pitchFamily="2" charset="0"/>
                <a:cs typeface="Arial-Mdm-FC"/>
              </a:rPr>
              <a:t>Avenir</a:t>
            </a:r>
            <a:r>
              <a:rPr lang="en-US" sz="2800" dirty="0">
                <a:solidFill>
                  <a:schemeClr val="tx1">
                    <a:lumMod val="65000"/>
                    <a:lumOff val="35000"/>
                  </a:schemeClr>
                </a:solidFill>
                <a:latin typeface="Avenir" panose="02000503040000020003" pitchFamily="2" charset="0"/>
                <a:cs typeface="Arial-Mdm-FC"/>
              </a:rPr>
              <a:t> book font</a:t>
            </a:r>
          </a:p>
        </p:txBody>
      </p:sp>
      <p:sp>
        <p:nvSpPr>
          <p:cNvPr id="4" name="Title 3"/>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8189469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descr="header-0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336977"/>
          </a:xfrm>
          <a:prstGeom prst="rect">
            <a:avLst/>
          </a:prstGeom>
        </p:spPr>
      </p:pic>
      <p:sp>
        <p:nvSpPr>
          <p:cNvPr id="2" name="Title 1"/>
          <p:cNvSpPr>
            <a:spLocks noGrp="1"/>
          </p:cNvSpPr>
          <p:nvPr>
            <p:ph type="title" hasCustomPrompt="1"/>
          </p:nvPr>
        </p:nvSpPr>
        <p:spPr>
          <a:xfrm>
            <a:off x="457200" y="170482"/>
            <a:ext cx="8229600" cy="1030638"/>
          </a:xfrm>
        </p:spPr>
        <p:txBody>
          <a:bodyPr/>
          <a:lstStyle>
            <a:lvl1pPr algn="l">
              <a:defRPr sz="4400">
                <a:latin typeface="Arial" panose="020B0604020202020204" pitchFamily="34" charset="0"/>
              </a:defRPr>
            </a:lvl1pPr>
          </a:lstStyle>
          <a:p>
            <a:r>
              <a:rPr lang="en-US" sz="4000" dirty="0">
                <a:solidFill>
                  <a:srgbClr val="101957"/>
                </a:solidFill>
                <a:latin typeface="Avenir" panose="02000503040000020003" pitchFamily="2" charset="0"/>
                <a:cs typeface="Arial-Mdm-FC"/>
              </a:rPr>
              <a:t>Section Header</a:t>
            </a:r>
            <a:endParaRPr lang="en-US" dirty="0"/>
          </a:p>
        </p:txBody>
      </p:sp>
      <p:sp>
        <p:nvSpPr>
          <p:cNvPr id="6" name="Text Placeholder 5"/>
          <p:cNvSpPr>
            <a:spLocks noGrp="1"/>
          </p:cNvSpPr>
          <p:nvPr>
            <p:ph type="body" sz="quarter" idx="10"/>
          </p:nvPr>
        </p:nvSpPr>
        <p:spPr>
          <a:xfrm>
            <a:off x="170482" y="1336977"/>
            <a:ext cx="8849694" cy="474632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151906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descr="SectionSlide1-0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 Placeholder 2"/>
          <p:cNvSpPr>
            <a:spLocks noGrp="1"/>
          </p:cNvSpPr>
          <p:nvPr>
            <p:ph type="body" sz="quarter" idx="10" hasCustomPrompt="1"/>
          </p:nvPr>
        </p:nvSpPr>
        <p:spPr>
          <a:xfrm>
            <a:off x="2851150" y="2592279"/>
            <a:ext cx="6115050" cy="906463"/>
          </a:xfrm>
        </p:spPr>
        <p:txBody>
          <a:bodyPr anchor="ctr">
            <a:normAutofit/>
          </a:bodyPr>
          <a:lstStyle>
            <a:lvl1pPr marL="0" indent="0" algn="ctr">
              <a:buNone/>
              <a:defRPr sz="3600" baseline="0">
                <a:solidFill>
                  <a:schemeClr val="bg1"/>
                </a:solidFill>
              </a:defRPr>
            </a:lvl1pPr>
          </a:lstStyle>
          <a:p>
            <a:pPr lvl="0"/>
            <a:r>
              <a:rPr lang="en-US" dirty="0"/>
              <a:t>Insert Title Here</a:t>
            </a:r>
          </a:p>
        </p:txBody>
      </p:sp>
    </p:spTree>
    <p:extLst>
      <p:ext uri="{BB962C8B-B14F-4D97-AF65-F5344CB8AC3E}">
        <p14:creationId xmlns:p14="http://schemas.microsoft.com/office/powerpoint/2010/main" val="19880091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defRPr sz="2800">
                <a:solidFill>
                  <a:srgbClr val="101957"/>
                </a:solidFill>
                <a:latin typeface="Arial" panose="020B0604020202020204" pitchFamily="34" charset="0"/>
              </a:defRPr>
            </a:lvl1pPr>
            <a:lvl2pPr>
              <a:defRPr sz="2400">
                <a:solidFill>
                  <a:srgbClr val="101957"/>
                </a:solidFill>
                <a:latin typeface="Arial" panose="020B0604020202020204" pitchFamily="34" charset="0"/>
              </a:defRPr>
            </a:lvl2pPr>
            <a:lvl3pPr>
              <a:defRPr sz="2000">
                <a:solidFill>
                  <a:srgbClr val="101957"/>
                </a:solidFill>
                <a:latin typeface="Arial" panose="020B0604020202020204" pitchFamily="34" charset="0"/>
              </a:defRPr>
            </a:lvl3pPr>
            <a:lvl4pPr>
              <a:defRPr sz="1800">
                <a:solidFill>
                  <a:srgbClr val="101957"/>
                </a:solidFill>
                <a:latin typeface="Arial" panose="020B0604020202020204" pitchFamily="34" charset="0"/>
              </a:defRPr>
            </a:lvl4pPr>
            <a:lvl5pPr>
              <a:defRPr sz="1800">
                <a:solidFill>
                  <a:srgbClr val="101957"/>
                </a:solidFill>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solidFill>
                  <a:srgbClr val="101957"/>
                </a:solidFill>
                <a:latin typeface="Arial" panose="020B0604020202020204" pitchFamily="34" charset="0"/>
              </a:defRPr>
            </a:lvl1pPr>
            <a:lvl2pPr>
              <a:defRPr sz="2400">
                <a:solidFill>
                  <a:srgbClr val="101957"/>
                </a:solidFill>
                <a:latin typeface="Arial" panose="020B0604020202020204" pitchFamily="34" charset="0"/>
              </a:defRPr>
            </a:lvl2pPr>
            <a:lvl3pPr>
              <a:defRPr sz="2000">
                <a:solidFill>
                  <a:srgbClr val="101957"/>
                </a:solidFill>
                <a:latin typeface="Arial" panose="020B0604020202020204" pitchFamily="34" charset="0"/>
              </a:defRPr>
            </a:lvl3pPr>
            <a:lvl4pPr>
              <a:defRPr sz="1800">
                <a:solidFill>
                  <a:srgbClr val="101957"/>
                </a:solidFill>
                <a:latin typeface="Arial" panose="020B0604020202020204" pitchFamily="34" charset="0"/>
              </a:defRPr>
            </a:lvl4pPr>
            <a:lvl5pPr>
              <a:defRPr sz="1800">
                <a:solidFill>
                  <a:srgbClr val="101957"/>
                </a:solidFill>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ctrTitle"/>
          </p:nvPr>
        </p:nvSpPr>
        <p:spPr>
          <a:xfrm>
            <a:off x="381000" y="328083"/>
            <a:ext cx="6064250" cy="698500"/>
          </a:xfrm>
        </p:spPr>
        <p:txBody>
          <a:bodyPr>
            <a:normAutofit/>
          </a:bodyPr>
          <a:lstStyle>
            <a:lvl1pPr>
              <a:defRPr>
                <a:latin typeface="+mn-lt"/>
              </a:defRPr>
            </a:lvl1pPr>
          </a:lstStyle>
          <a:p>
            <a:pPr algn="l">
              <a:lnSpc>
                <a:spcPct val="80000"/>
              </a:lnSpc>
            </a:pPr>
            <a:r>
              <a:rPr lang="en-US" sz="4000" dirty="0">
                <a:solidFill>
                  <a:srgbClr val="101957"/>
                </a:solidFill>
                <a:latin typeface="Avenir" panose="02000503040000020003" pitchFamily="2" charset="0"/>
              </a:rPr>
              <a:t>Click to edit Master title style</a:t>
            </a:r>
            <a:endParaRPr lang="en-US" sz="4000" dirty="0">
              <a:solidFill>
                <a:srgbClr val="101957"/>
              </a:solidFill>
              <a:latin typeface="Avenir" panose="02000503040000020003" pitchFamily="2" charset="0"/>
              <a:cs typeface="Arial-Mdm-FC"/>
            </a:endParaRPr>
          </a:p>
        </p:txBody>
      </p:sp>
    </p:spTree>
    <p:extLst>
      <p:ext uri="{BB962C8B-B14F-4D97-AF65-F5344CB8AC3E}">
        <p14:creationId xmlns:p14="http://schemas.microsoft.com/office/powerpoint/2010/main" val="12490454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solidFill>
                  <a:srgbClr val="101957"/>
                </a:solidFill>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solidFill>
                  <a:srgbClr val="101957"/>
                </a:solidFill>
                <a:latin typeface="Arial" panose="020B0604020202020204" pitchFamily="34" charset="0"/>
              </a:defRPr>
            </a:lvl1pPr>
            <a:lvl2pPr>
              <a:defRPr sz="2000">
                <a:solidFill>
                  <a:srgbClr val="101957"/>
                </a:solidFill>
                <a:latin typeface="Arial" panose="020B0604020202020204" pitchFamily="34" charset="0"/>
              </a:defRPr>
            </a:lvl2pPr>
            <a:lvl3pPr>
              <a:defRPr sz="1800">
                <a:solidFill>
                  <a:srgbClr val="101957"/>
                </a:solidFill>
                <a:latin typeface="Arial" panose="020B0604020202020204" pitchFamily="34" charset="0"/>
              </a:defRPr>
            </a:lvl3pPr>
            <a:lvl4pPr>
              <a:defRPr sz="1600">
                <a:solidFill>
                  <a:srgbClr val="101957"/>
                </a:solidFill>
                <a:latin typeface="Arial" panose="020B0604020202020204" pitchFamily="34" charset="0"/>
              </a:defRPr>
            </a:lvl4pPr>
            <a:lvl5pPr>
              <a:defRPr sz="1600">
                <a:solidFill>
                  <a:srgbClr val="101957"/>
                </a:solidFill>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solidFill>
                  <a:srgbClr val="101957"/>
                </a:solidFill>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solidFill>
                  <a:srgbClr val="101957"/>
                </a:solidFill>
                <a:latin typeface="Arial" panose="020B0604020202020204" pitchFamily="34" charset="0"/>
              </a:defRPr>
            </a:lvl1pPr>
            <a:lvl2pPr>
              <a:defRPr sz="2000">
                <a:solidFill>
                  <a:srgbClr val="101957"/>
                </a:solidFill>
                <a:latin typeface="Arial" panose="020B0604020202020204" pitchFamily="34" charset="0"/>
              </a:defRPr>
            </a:lvl2pPr>
            <a:lvl3pPr>
              <a:defRPr sz="1800">
                <a:solidFill>
                  <a:srgbClr val="101957"/>
                </a:solidFill>
                <a:latin typeface="Arial" panose="020B0604020202020204" pitchFamily="34" charset="0"/>
              </a:defRPr>
            </a:lvl3pPr>
            <a:lvl4pPr>
              <a:defRPr sz="1600">
                <a:solidFill>
                  <a:srgbClr val="101957"/>
                </a:solidFill>
                <a:latin typeface="Arial" panose="020B0604020202020204" pitchFamily="34" charset="0"/>
              </a:defRPr>
            </a:lvl4pPr>
            <a:lvl5pPr>
              <a:defRPr sz="1600">
                <a:solidFill>
                  <a:srgbClr val="101957"/>
                </a:solidFill>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p:cNvSpPr>
            <a:spLocks noGrp="1"/>
          </p:cNvSpPr>
          <p:nvPr>
            <p:ph type="ctrTitle"/>
          </p:nvPr>
        </p:nvSpPr>
        <p:spPr>
          <a:xfrm>
            <a:off x="381000" y="328083"/>
            <a:ext cx="6064250" cy="698500"/>
          </a:xfrm>
        </p:spPr>
        <p:txBody>
          <a:bodyPr>
            <a:normAutofit/>
          </a:bodyPr>
          <a:lstStyle>
            <a:lvl1pPr>
              <a:defRPr>
                <a:latin typeface="Arial" panose="020B0604020202020204" pitchFamily="34" charset="0"/>
              </a:defRPr>
            </a:lvl1pPr>
          </a:lstStyle>
          <a:p>
            <a:pPr algn="l">
              <a:lnSpc>
                <a:spcPct val="80000"/>
              </a:lnSpc>
            </a:pPr>
            <a:r>
              <a:rPr lang="en-US" sz="4000" dirty="0">
                <a:solidFill>
                  <a:srgbClr val="101957"/>
                </a:solidFill>
                <a:latin typeface="Avenir" panose="02000503040000020003" pitchFamily="2" charset="0"/>
              </a:rPr>
              <a:t>Click to edit Master title style</a:t>
            </a:r>
            <a:endParaRPr lang="en-US" sz="4000" dirty="0">
              <a:solidFill>
                <a:srgbClr val="101957"/>
              </a:solidFill>
              <a:latin typeface="Avenir" panose="02000503040000020003" pitchFamily="2" charset="0"/>
              <a:cs typeface="Arial-Mdm-FC"/>
            </a:endParaRPr>
          </a:p>
        </p:txBody>
      </p:sp>
    </p:spTree>
    <p:extLst>
      <p:ext uri="{BB962C8B-B14F-4D97-AF65-F5344CB8AC3E}">
        <p14:creationId xmlns:p14="http://schemas.microsoft.com/office/powerpoint/2010/main" val="7063908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p:cNvSpPr>
            <a:spLocks noGrp="1"/>
          </p:cNvSpPr>
          <p:nvPr>
            <p:ph type="ctrTitle"/>
          </p:nvPr>
        </p:nvSpPr>
        <p:spPr>
          <a:xfrm>
            <a:off x="381000" y="328083"/>
            <a:ext cx="6064250" cy="698500"/>
          </a:xfrm>
        </p:spPr>
        <p:txBody>
          <a:bodyPr>
            <a:normAutofit/>
          </a:bodyPr>
          <a:lstStyle>
            <a:lvl1pPr>
              <a:defRPr>
                <a:latin typeface="Arial" panose="020B0604020202020204" pitchFamily="34" charset="0"/>
              </a:defRPr>
            </a:lvl1pPr>
          </a:lstStyle>
          <a:p>
            <a:pPr algn="l">
              <a:lnSpc>
                <a:spcPct val="80000"/>
              </a:lnSpc>
            </a:pPr>
            <a:r>
              <a:rPr lang="en-US" sz="4000" dirty="0">
                <a:solidFill>
                  <a:srgbClr val="101957"/>
                </a:solidFill>
                <a:latin typeface="Avenir" panose="02000503040000020003" pitchFamily="2" charset="0"/>
              </a:rPr>
              <a:t>Click to edit Master title style</a:t>
            </a:r>
            <a:endParaRPr lang="en-US" sz="4000" dirty="0">
              <a:solidFill>
                <a:srgbClr val="101957"/>
              </a:solidFill>
              <a:latin typeface="Avenir" panose="02000503040000020003" pitchFamily="2" charset="0"/>
              <a:cs typeface="Arial-Mdm-FC"/>
            </a:endParaRPr>
          </a:p>
        </p:txBody>
      </p:sp>
    </p:spTree>
    <p:extLst>
      <p:ext uri="{BB962C8B-B14F-4D97-AF65-F5344CB8AC3E}">
        <p14:creationId xmlns:p14="http://schemas.microsoft.com/office/powerpoint/2010/main" val="4784156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7" name="Picture 6" descr="ConcludingSlide-0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extBox 7"/>
          <p:cNvSpPr txBox="1"/>
          <p:nvPr userDrawn="1"/>
        </p:nvSpPr>
        <p:spPr>
          <a:xfrm>
            <a:off x="5609166" y="4808341"/>
            <a:ext cx="3280833" cy="1815882"/>
          </a:xfrm>
          <a:prstGeom prst="rect">
            <a:avLst/>
          </a:prstGeom>
          <a:noFill/>
        </p:spPr>
        <p:txBody>
          <a:bodyPr wrap="square" rtlCol="0">
            <a:spAutoFit/>
          </a:bodyPr>
          <a:lstStyle/>
          <a:p>
            <a:pPr algn="r"/>
            <a:r>
              <a:rPr lang="en-US" sz="1600" dirty="0">
                <a:solidFill>
                  <a:srgbClr val="152754"/>
                </a:solidFill>
                <a:latin typeface="Arial" panose="020B0604020202020204" pitchFamily="34" charset="0"/>
                <a:cs typeface="Arial-Mdm-FC"/>
              </a:rPr>
              <a:t>CSTE National Office</a:t>
            </a:r>
          </a:p>
          <a:p>
            <a:pPr algn="r"/>
            <a:r>
              <a:rPr lang="en-US" sz="1300" dirty="0">
                <a:solidFill>
                  <a:schemeClr val="tx1">
                    <a:lumMod val="65000"/>
                    <a:lumOff val="35000"/>
                  </a:schemeClr>
                </a:solidFill>
                <a:latin typeface="Arial" panose="020B0604020202020204" pitchFamily="34" charset="0"/>
                <a:cs typeface="Arial-Lgt-FC"/>
              </a:rPr>
              <a:t>2872 Woodcock Boulevard, Suite 250</a:t>
            </a:r>
          </a:p>
          <a:p>
            <a:pPr algn="r"/>
            <a:r>
              <a:rPr lang="en-US" sz="1300" dirty="0">
                <a:solidFill>
                  <a:schemeClr val="tx1">
                    <a:lumMod val="65000"/>
                    <a:lumOff val="35000"/>
                  </a:schemeClr>
                </a:solidFill>
                <a:latin typeface="Arial" panose="020B0604020202020204" pitchFamily="34" charset="0"/>
                <a:cs typeface="Arial-Lgt-FC"/>
              </a:rPr>
              <a:t>Atlanta, Georgia 30341</a:t>
            </a:r>
          </a:p>
          <a:p>
            <a:pPr algn="r"/>
            <a:endParaRPr lang="en-US" sz="1300" dirty="0">
              <a:solidFill>
                <a:schemeClr val="tx1">
                  <a:lumMod val="65000"/>
                  <a:lumOff val="35000"/>
                </a:schemeClr>
              </a:solidFill>
              <a:latin typeface="Arial" panose="020B0604020202020204" pitchFamily="34" charset="0"/>
              <a:cs typeface="Arial-Lgt-FC"/>
            </a:endParaRPr>
          </a:p>
          <a:p>
            <a:pPr algn="r"/>
            <a:r>
              <a:rPr lang="en-US" sz="1300" dirty="0">
                <a:solidFill>
                  <a:schemeClr val="tx1">
                    <a:lumMod val="65000"/>
                    <a:lumOff val="35000"/>
                  </a:schemeClr>
                </a:solidFill>
                <a:latin typeface="Arial" panose="020B0604020202020204" pitchFamily="34" charset="0"/>
                <a:cs typeface="Arial-Lgt-FC"/>
              </a:rPr>
              <a:t>770.458.3811</a:t>
            </a:r>
          </a:p>
          <a:p>
            <a:pPr algn="r"/>
            <a:r>
              <a:rPr lang="en-US" sz="1100" b="1" dirty="0">
                <a:solidFill>
                  <a:schemeClr val="tx1">
                    <a:lumMod val="65000"/>
                    <a:lumOff val="35000"/>
                  </a:schemeClr>
                </a:solidFill>
                <a:latin typeface="Arial" panose="020B0604020202020204" pitchFamily="34" charset="0"/>
                <a:cs typeface="Arial-Lgt-FC"/>
              </a:rPr>
              <a:t> </a:t>
            </a:r>
            <a:r>
              <a:rPr lang="en-US" sz="1300" dirty="0">
                <a:solidFill>
                  <a:schemeClr val="tx1">
                    <a:lumMod val="65000"/>
                    <a:lumOff val="35000"/>
                  </a:schemeClr>
                </a:solidFill>
                <a:latin typeface="Arial" panose="020B0604020202020204" pitchFamily="34" charset="0"/>
                <a:cs typeface="Arial-Lgt-FC"/>
              </a:rPr>
              <a:t>770.458.8516</a:t>
            </a:r>
          </a:p>
          <a:p>
            <a:pPr algn="r"/>
            <a:r>
              <a:rPr lang="en-US" sz="1300" dirty="0">
                <a:solidFill>
                  <a:schemeClr val="tx1">
                    <a:lumMod val="65000"/>
                    <a:lumOff val="35000"/>
                  </a:schemeClr>
                </a:solidFill>
                <a:latin typeface="Arial" panose="020B0604020202020204" pitchFamily="34" charset="0"/>
                <a:cs typeface="Arial-Lgt-FC"/>
              </a:rPr>
              <a:t>cmccoull@cste.org</a:t>
            </a:r>
          </a:p>
          <a:p>
            <a:pPr algn="r"/>
            <a:endParaRPr lang="en-US" sz="1600" dirty="0">
              <a:latin typeface="Arial" panose="020B0604020202020204" pitchFamily="34" charset="0"/>
            </a:endParaRPr>
          </a:p>
        </p:txBody>
      </p:sp>
    </p:spTree>
    <p:extLst>
      <p:ext uri="{BB962C8B-B14F-4D97-AF65-F5344CB8AC3E}">
        <p14:creationId xmlns:p14="http://schemas.microsoft.com/office/powerpoint/2010/main" val="33736238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3050"/>
            <a:ext cx="5928102" cy="742089"/>
          </a:xfrm>
        </p:spPr>
        <p:txBody>
          <a:bodyPr anchor="b">
            <a:normAutofit/>
          </a:bodyPr>
          <a:lstStyle>
            <a:lvl1pPr algn="l">
              <a:defRPr sz="2400" b="0">
                <a:latin typeface="Arial" panose="020B0604020202020204" pitchFamily="34" charset="0"/>
              </a:defRPr>
            </a:lvl1pPr>
          </a:lstStyle>
          <a:p>
            <a:r>
              <a:rPr lang="en-US" sz="4000" dirty="0">
                <a:solidFill>
                  <a:srgbClr val="101957"/>
                </a:solidFill>
                <a:latin typeface="Avenir" panose="02000503040000020003" pitchFamily="2" charset="0"/>
                <a:cs typeface="Arial-Mdm-FC"/>
              </a:rPr>
              <a:t>Header</a:t>
            </a:r>
            <a:endParaRPr lang="en-US" dirty="0"/>
          </a:p>
        </p:txBody>
      </p:sp>
      <p:sp>
        <p:nvSpPr>
          <p:cNvPr id="3" name="Content Placeholder 2"/>
          <p:cNvSpPr>
            <a:spLocks noGrp="1"/>
          </p:cNvSpPr>
          <p:nvPr>
            <p:ph idx="1" hasCustomPrompt="1"/>
          </p:nvPr>
        </p:nvSpPr>
        <p:spPr>
          <a:xfrm>
            <a:off x="3575050" y="1435100"/>
            <a:ext cx="5111750" cy="4691063"/>
          </a:xfrm>
        </p:spPr>
        <p:txBody>
          <a:bodyPr/>
          <a:lstStyle>
            <a:lvl1pPr algn="l">
              <a:defRPr sz="3200">
                <a:latin typeface="Arial" panose="020B0604020202020204" pitchFamily="34" charset="0"/>
              </a:defRPr>
            </a:lvl1pPr>
            <a:lvl2pPr marL="800100" indent="-342900" algn="l">
              <a:lnSpc>
                <a:spcPct val="130000"/>
              </a:lnSpc>
              <a:buFont typeface="Arial"/>
              <a:buChar char="•"/>
              <a:defRPr sz="1600">
                <a:latin typeface="Arial" panose="020B0604020202020204" pitchFamily="34" charset="0"/>
              </a:defRPr>
            </a:lvl2pPr>
            <a:lvl3pPr marL="800100" indent="0">
              <a:buNone/>
              <a:defRPr sz="1200"/>
            </a:lvl3pPr>
            <a:lvl4pPr>
              <a:defRPr sz="2000"/>
            </a:lvl4pPr>
            <a:lvl5pPr>
              <a:defRPr sz="2000"/>
            </a:lvl5pPr>
            <a:lvl6pPr>
              <a:defRPr sz="2000"/>
            </a:lvl6pPr>
            <a:lvl7pPr>
              <a:defRPr sz="2000"/>
            </a:lvl7pPr>
            <a:lvl8pPr>
              <a:defRPr sz="2000"/>
            </a:lvl8pPr>
            <a:lvl9pPr>
              <a:defRPr sz="2000"/>
            </a:lvl9pPr>
          </a:lstStyle>
          <a:p>
            <a:pPr algn="l"/>
            <a:r>
              <a:rPr lang="en-US" dirty="0" err="1">
                <a:solidFill>
                  <a:srgbClr val="585543"/>
                </a:solidFill>
                <a:latin typeface="Avenir" panose="02000503040000020003" pitchFamily="2" charset="0"/>
                <a:cs typeface="Arial-Mdm-FC"/>
              </a:rPr>
              <a:t>Subheader</a:t>
            </a:r>
            <a:endParaRPr lang="en-US" dirty="0">
              <a:solidFill>
                <a:srgbClr val="585543"/>
              </a:solidFill>
              <a:latin typeface="Avenir" panose="02000503040000020003" pitchFamily="2" charset="0"/>
              <a:cs typeface="Arial-Lgt-FC"/>
            </a:endParaRPr>
          </a:p>
          <a:p>
            <a:pPr algn="l"/>
            <a:r>
              <a:rPr lang="en-US" sz="2000" dirty="0">
                <a:solidFill>
                  <a:schemeClr val="tx1">
                    <a:lumMod val="65000"/>
                    <a:lumOff val="35000"/>
                  </a:schemeClr>
                </a:solidFill>
                <a:latin typeface="Avenir" panose="02000503040000020003" pitchFamily="2" charset="0"/>
                <a:cs typeface="Arial-Lgt-FC"/>
              </a:rPr>
              <a:t>Lorem ipsum dolor sit </a:t>
            </a:r>
            <a:r>
              <a:rPr lang="en-US" sz="2000" dirty="0" err="1">
                <a:solidFill>
                  <a:schemeClr val="tx1">
                    <a:lumMod val="65000"/>
                    <a:lumOff val="35000"/>
                  </a:schemeClr>
                </a:solidFill>
                <a:latin typeface="Avenir" panose="02000503040000020003" pitchFamily="2" charset="0"/>
                <a:cs typeface="Arial-Lgt-FC"/>
              </a:rPr>
              <a:t>amet</a:t>
            </a:r>
            <a:r>
              <a:rPr lang="en-US" sz="2000" dirty="0">
                <a:solidFill>
                  <a:schemeClr val="tx1">
                    <a:lumMod val="65000"/>
                    <a:lumOff val="35000"/>
                  </a:schemeClr>
                </a:solidFill>
                <a:latin typeface="Avenir" panose="02000503040000020003" pitchFamily="2" charset="0"/>
                <a:cs typeface="Arial-Lgt-FC"/>
              </a:rPr>
              <a:t>, id </a:t>
            </a:r>
            <a:r>
              <a:rPr lang="en-US" sz="2000" dirty="0" err="1">
                <a:solidFill>
                  <a:schemeClr val="tx1">
                    <a:lumMod val="65000"/>
                    <a:lumOff val="35000"/>
                  </a:schemeClr>
                </a:solidFill>
                <a:latin typeface="Avenir" panose="02000503040000020003" pitchFamily="2" charset="0"/>
                <a:cs typeface="Arial-Lgt-FC"/>
              </a:rPr>
              <a:t>reque</a:t>
            </a:r>
            <a:r>
              <a:rPr lang="en-US" sz="2000" dirty="0">
                <a:solidFill>
                  <a:schemeClr val="tx1">
                    <a:lumMod val="65000"/>
                    <a:lumOff val="35000"/>
                  </a:schemeClr>
                </a:solidFill>
                <a:latin typeface="Avenir" panose="02000503040000020003" pitchFamily="2" charset="0"/>
                <a:cs typeface="Arial-Lgt-FC"/>
              </a:rPr>
              <a:t> </a:t>
            </a:r>
            <a:r>
              <a:rPr lang="en-US" sz="2000" dirty="0" err="1">
                <a:solidFill>
                  <a:schemeClr val="tx1">
                    <a:lumMod val="65000"/>
                    <a:lumOff val="35000"/>
                  </a:schemeClr>
                </a:solidFill>
                <a:latin typeface="Avenir" panose="02000503040000020003" pitchFamily="2" charset="0"/>
                <a:cs typeface="Arial-Lgt-FC"/>
              </a:rPr>
              <a:t>appareat</a:t>
            </a:r>
            <a:r>
              <a:rPr lang="en-US" sz="2000" dirty="0">
                <a:solidFill>
                  <a:schemeClr val="tx1">
                    <a:lumMod val="65000"/>
                    <a:lumOff val="35000"/>
                  </a:schemeClr>
                </a:solidFill>
                <a:latin typeface="Avenir" panose="02000503040000020003" pitchFamily="2" charset="0"/>
                <a:cs typeface="Arial-Lgt-FC"/>
              </a:rPr>
              <a:t> per. </a:t>
            </a:r>
            <a:r>
              <a:rPr lang="en-US" sz="2000" dirty="0" err="1">
                <a:solidFill>
                  <a:schemeClr val="tx1">
                    <a:lumMod val="65000"/>
                    <a:lumOff val="35000"/>
                  </a:schemeClr>
                </a:solidFill>
                <a:latin typeface="Avenir" panose="02000503040000020003" pitchFamily="2" charset="0"/>
                <a:cs typeface="Arial-Lgt-FC"/>
              </a:rPr>
              <a:t>Te</a:t>
            </a:r>
            <a:r>
              <a:rPr lang="en-US" sz="2000" dirty="0">
                <a:solidFill>
                  <a:schemeClr val="tx1">
                    <a:lumMod val="65000"/>
                    <a:lumOff val="35000"/>
                  </a:schemeClr>
                </a:solidFill>
                <a:latin typeface="Avenir" panose="02000503040000020003" pitchFamily="2" charset="0"/>
                <a:cs typeface="Arial-Lgt-FC"/>
              </a:rPr>
              <a:t> </a:t>
            </a:r>
            <a:r>
              <a:rPr lang="en-US" sz="2000" dirty="0" err="1">
                <a:solidFill>
                  <a:schemeClr val="tx1">
                    <a:lumMod val="65000"/>
                    <a:lumOff val="35000"/>
                  </a:schemeClr>
                </a:solidFill>
                <a:latin typeface="Avenir" panose="02000503040000020003" pitchFamily="2" charset="0"/>
                <a:cs typeface="Arial-Lgt-FC"/>
              </a:rPr>
              <a:t>neglegentur</a:t>
            </a:r>
            <a:r>
              <a:rPr lang="en-US" sz="2000" dirty="0">
                <a:solidFill>
                  <a:schemeClr val="tx1">
                    <a:lumMod val="65000"/>
                    <a:lumOff val="35000"/>
                  </a:schemeClr>
                </a:solidFill>
                <a:latin typeface="Avenir" panose="02000503040000020003" pitchFamily="2" charset="0"/>
                <a:cs typeface="Arial-Lgt-FC"/>
              </a:rPr>
              <a:t> </a:t>
            </a:r>
            <a:r>
              <a:rPr lang="en-US" sz="2000" dirty="0" err="1">
                <a:solidFill>
                  <a:schemeClr val="tx1">
                    <a:lumMod val="65000"/>
                    <a:lumOff val="35000"/>
                  </a:schemeClr>
                </a:solidFill>
                <a:latin typeface="Avenir" panose="02000503040000020003" pitchFamily="2" charset="0"/>
                <a:cs typeface="Arial-Lgt-FC"/>
              </a:rPr>
              <a:t>comprehens</a:t>
            </a:r>
            <a:r>
              <a:rPr lang="en-US" sz="2000" dirty="0">
                <a:solidFill>
                  <a:schemeClr val="tx1">
                    <a:lumMod val="65000"/>
                    <a:lumOff val="35000"/>
                  </a:schemeClr>
                </a:solidFill>
                <a:latin typeface="Avenir" panose="02000503040000020003" pitchFamily="2" charset="0"/>
                <a:cs typeface="Arial-Lgt-FC"/>
              </a:rPr>
              <a:t> qui. Ne qui </a:t>
            </a:r>
            <a:r>
              <a:rPr lang="en-US" sz="2000" dirty="0" err="1">
                <a:solidFill>
                  <a:schemeClr val="tx1">
                    <a:lumMod val="65000"/>
                    <a:lumOff val="35000"/>
                  </a:schemeClr>
                </a:solidFill>
                <a:latin typeface="Avenir" panose="02000503040000020003" pitchFamily="2" charset="0"/>
                <a:cs typeface="Arial-Lgt-FC"/>
              </a:rPr>
              <a:t>eirmod</a:t>
            </a:r>
            <a:r>
              <a:rPr lang="en-US" sz="2000" dirty="0">
                <a:solidFill>
                  <a:schemeClr val="tx1">
                    <a:lumMod val="65000"/>
                    <a:lumOff val="35000"/>
                  </a:schemeClr>
                </a:solidFill>
                <a:latin typeface="Avenir" panose="02000503040000020003" pitchFamily="2" charset="0"/>
                <a:cs typeface="Arial-Lgt-FC"/>
              </a:rPr>
              <a:t> </a:t>
            </a:r>
            <a:r>
              <a:rPr lang="en-US" sz="2000" dirty="0" err="1">
                <a:solidFill>
                  <a:schemeClr val="tx1">
                    <a:lumMod val="65000"/>
                    <a:lumOff val="35000"/>
                  </a:schemeClr>
                </a:solidFill>
                <a:latin typeface="Avenir" panose="02000503040000020003" pitchFamily="2" charset="0"/>
                <a:cs typeface="Arial-Lgt-FC"/>
              </a:rPr>
              <a:t>mediocrem</a:t>
            </a:r>
            <a:r>
              <a:rPr lang="en-US" sz="2000" dirty="0">
                <a:solidFill>
                  <a:schemeClr val="tx1">
                    <a:lumMod val="65000"/>
                    <a:lumOff val="35000"/>
                  </a:schemeClr>
                </a:solidFill>
                <a:latin typeface="Avenir" panose="02000503040000020003" pitchFamily="2" charset="0"/>
                <a:cs typeface="Arial-Lgt-FC"/>
              </a:rPr>
              <a:t>. </a:t>
            </a:r>
            <a:r>
              <a:rPr lang="en-US" sz="2000" dirty="0" err="1">
                <a:solidFill>
                  <a:schemeClr val="tx1">
                    <a:lumMod val="65000"/>
                    <a:lumOff val="35000"/>
                  </a:schemeClr>
                </a:solidFill>
                <a:latin typeface="Avenir" panose="02000503040000020003" pitchFamily="2" charset="0"/>
                <a:cs typeface="Arial-Lgt-FC"/>
              </a:rPr>
              <a:t>Mentitum</a:t>
            </a:r>
            <a:r>
              <a:rPr lang="en-US" sz="2000" dirty="0">
                <a:solidFill>
                  <a:schemeClr val="tx1">
                    <a:lumMod val="65000"/>
                    <a:lumOff val="35000"/>
                  </a:schemeClr>
                </a:solidFill>
                <a:latin typeface="Avenir" panose="02000503040000020003" pitchFamily="2" charset="0"/>
                <a:cs typeface="Arial-Lgt-FC"/>
              </a:rPr>
              <a:t> </a:t>
            </a:r>
            <a:r>
              <a:rPr lang="en-US" sz="2000" dirty="0" err="1">
                <a:solidFill>
                  <a:schemeClr val="tx1">
                    <a:lumMod val="65000"/>
                    <a:lumOff val="35000"/>
                  </a:schemeClr>
                </a:solidFill>
                <a:latin typeface="Avenir" panose="02000503040000020003" pitchFamily="2" charset="0"/>
                <a:cs typeface="Arial-Lgt-FC"/>
              </a:rPr>
              <a:t>maluisset</a:t>
            </a:r>
            <a:r>
              <a:rPr lang="en-US" sz="2000" dirty="0">
                <a:solidFill>
                  <a:schemeClr val="tx1">
                    <a:lumMod val="65000"/>
                    <a:lumOff val="35000"/>
                  </a:schemeClr>
                </a:solidFill>
                <a:latin typeface="Avenir" panose="02000503040000020003" pitchFamily="2" charset="0"/>
                <a:cs typeface="Arial-Lgt-FC"/>
              </a:rPr>
              <a:t> et sea, </a:t>
            </a:r>
            <a:r>
              <a:rPr lang="en-US" sz="2000" dirty="0" err="1">
                <a:solidFill>
                  <a:schemeClr val="tx1">
                    <a:lumMod val="65000"/>
                    <a:lumOff val="35000"/>
                  </a:schemeClr>
                </a:solidFill>
                <a:latin typeface="Avenir" panose="02000503040000020003" pitchFamily="2" charset="0"/>
                <a:cs typeface="Arial-Lgt-FC"/>
              </a:rPr>
              <a:t>harum</a:t>
            </a:r>
            <a:r>
              <a:rPr lang="en-US" sz="2000" dirty="0">
                <a:solidFill>
                  <a:schemeClr val="tx1">
                    <a:lumMod val="65000"/>
                    <a:lumOff val="35000"/>
                  </a:schemeClr>
                </a:solidFill>
                <a:latin typeface="Avenir" panose="02000503040000020003" pitchFamily="2" charset="0"/>
                <a:cs typeface="Arial-Lgt-FC"/>
              </a:rPr>
              <a:t> </a:t>
            </a:r>
            <a:r>
              <a:rPr lang="en-US" sz="2000" dirty="0" err="1">
                <a:solidFill>
                  <a:schemeClr val="tx1">
                    <a:lumMod val="65000"/>
                    <a:lumOff val="35000"/>
                  </a:schemeClr>
                </a:solidFill>
                <a:latin typeface="Avenir" panose="02000503040000020003" pitchFamily="2" charset="0"/>
                <a:cs typeface="Arial-Lgt-FC"/>
              </a:rPr>
              <a:t>solet</a:t>
            </a:r>
            <a:r>
              <a:rPr lang="en-US" sz="2000" dirty="0">
                <a:solidFill>
                  <a:schemeClr val="tx1">
                    <a:lumMod val="65000"/>
                    <a:lumOff val="35000"/>
                  </a:schemeClr>
                </a:solidFill>
                <a:latin typeface="Avenir" panose="02000503040000020003" pitchFamily="2" charset="0"/>
                <a:cs typeface="Arial-Lgt-FC"/>
              </a:rPr>
              <a:t> id mea. Lorem ipsum</a:t>
            </a:r>
          </a:p>
          <a:p>
            <a:pPr marL="800100" lvl="1" indent="-342900" algn="l">
              <a:lnSpc>
                <a:spcPct val="130000"/>
              </a:lnSpc>
              <a:buFont typeface="Arial"/>
              <a:buChar char="•"/>
            </a:pPr>
            <a:r>
              <a:rPr lang="en-US" sz="2000" dirty="0">
                <a:solidFill>
                  <a:schemeClr val="tx1">
                    <a:lumMod val="65000"/>
                    <a:lumOff val="35000"/>
                  </a:schemeClr>
                </a:solidFill>
                <a:latin typeface="Avenir" panose="02000503040000020003" pitchFamily="2" charset="0"/>
                <a:cs typeface="Arial-Lgt-FC"/>
              </a:rPr>
              <a:t>Lorem ipsum</a:t>
            </a:r>
          </a:p>
          <a:p>
            <a:pPr marL="800100" lvl="1" indent="-342900" algn="l">
              <a:lnSpc>
                <a:spcPct val="130000"/>
              </a:lnSpc>
              <a:buFont typeface="Arial"/>
              <a:buChar char="•"/>
            </a:pPr>
            <a:r>
              <a:rPr lang="en-US" sz="2000" dirty="0">
                <a:solidFill>
                  <a:schemeClr val="tx1">
                    <a:lumMod val="65000"/>
                    <a:lumOff val="35000"/>
                  </a:schemeClr>
                </a:solidFill>
                <a:latin typeface="Avenir" panose="02000503040000020003" pitchFamily="2" charset="0"/>
                <a:cs typeface="Arial-Lgt-FC"/>
              </a:rPr>
              <a:t>Lorem ipsum</a:t>
            </a:r>
          </a:p>
          <a:p>
            <a:pPr marL="800100" lvl="1" indent="-342900" algn="l">
              <a:lnSpc>
                <a:spcPct val="130000"/>
              </a:lnSpc>
              <a:buFont typeface="Arial"/>
              <a:buChar char="•"/>
            </a:pPr>
            <a:r>
              <a:rPr lang="en-US" sz="2000" dirty="0">
                <a:solidFill>
                  <a:schemeClr val="tx1">
                    <a:lumMod val="65000"/>
                    <a:lumOff val="35000"/>
                  </a:schemeClr>
                </a:solidFill>
                <a:latin typeface="Avenir" panose="02000503040000020003" pitchFamily="2" charset="0"/>
                <a:cs typeface="Arial-Lgt-FC"/>
              </a:rPr>
              <a:t>Lorem ipsum</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rgbClr val="101957"/>
                </a:solidFill>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7625615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descr="header-0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336977"/>
          </a:xfrm>
          <a:prstGeom prst="rect">
            <a:avLst/>
          </a:prstGeom>
        </p:spPr>
      </p:pic>
      <p:sp>
        <p:nvSpPr>
          <p:cNvPr id="2" name="Title 1"/>
          <p:cNvSpPr>
            <a:spLocks noGrp="1"/>
          </p:cNvSpPr>
          <p:nvPr>
            <p:ph type="title" hasCustomPrompt="1"/>
          </p:nvPr>
        </p:nvSpPr>
        <p:spPr>
          <a:xfrm>
            <a:off x="457200" y="170482"/>
            <a:ext cx="8229600" cy="1030638"/>
          </a:xfrm>
        </p:spPr>
        <p:txBody>
          <a:bodyPr/>
          <a:lstStyle>
            <a:lvl1pPr algn="l">
              <a:defRPr sz="4400"/>
            </a:lvl1pPr>
          </a:lstStyle>
          <a:p>
            <a:r>
              <a:rPr lang="en-US" sz="4000" dirty="0">
                <a:solidFill>
                  <a:srgbClr val="101957"/>
                </a:solidFill>
                <a:latin typeface="Avenir" panose="02000503040000020003" pitchFamily="2" charset="0"/>
                <a:cs typeface="Arial-Mdm-FC"/>
              </a:rPr>
              <a:t>Section Header</a:t>
            </a:r>
            <a:endParaRPr lang="en-US" dirty="0"/>
          </a:p>
        </p:txBody>
      </p:sp>
      <p:sp>
        <p:nvSpPr>
          <p:cNvPr id="6" name="Text Placeholder 5"/>
          <p:cNvSpPr>
            <a:spLocks noGrp="1"/>
          </p:cNvSpPr>
          <p:nvPr>
            <p:ph type="body" sz="quarter" idx="10"/>
          </p:nvPr>
        </p:nvSpPr>
        <p:spPr>
          <a:xfrm>
            <a:off x="170482" y="1336977"/>
            <a:ext cx="8849694" cy="474632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821534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rgbClr val="101957"/>
                </a:solidFill>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solidFill>
                  <a:srgbClr val="101957"/>
                </a:solidFill>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rgbClr val="101957"/>
                </a:solidFill>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3588154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lvl1pPr>
              <a:defRPr>
                <a:solidFill>
                  <a:srgbClr val="101957"/>
                </a:solidFill>
                <a:latin typeface="Arial" panose="020B0604020202020204" pitchFamily="34" charset="0"/>
              </a:defRPr>
            </a:lvl1pPr>
            <a:lvl2pPr>
              <a:defRPr>
                <a:solidFill>
                  <a:srgbClr val="101957"/>
                </a:solidFill>
                <a:latin typeface="Arial" panose="020B0604020202020204" pitchFamily="34" charset="0"/>
              </a:defRPr>
            </a:lvl2pPr>
            <a:lvl3pPr>
              <a:defRPr>
                <a:solidFill>
                  <a:srgbClr val="101957"/>
                </a:solidFill>
                <a:latin typeface="Arial" panose="020B0604020202020204" pitchFamily="34" charset="0"/>
              </a:defRPr>
            </a:lvl3pPr>
            <a:lvl4pPr>
              <a:defRPr>
                <a:solidFill>
                  <a:srgbClr val="101957"/>
                </a:solidFill>
                <a:latin typeface="Arial" panose="020B0604020202020204" pitchFamily="34" charset="0"/>
              </a:defRPr>
            </a:lvl4pPr>
            <a:lvl5pPr>
              <a:defRPr>
                <a:solidFill>
                  <a:srgbClr val="101957"/>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ctrTitle"/>
          </p:nvPr>
        </p:nvSpPr>
        <p:spPr>
          <a:xfrm>
            <a:off x="381000" y="328083"/>
            <a:ext cx="6064250" cy="698500"/>
          </a:xfrm>
        </p:spPr>
        <p:txBody>
          <a:bodyPr>
            <a:normAutofit/>
          </a:bodyPr>
          <a:lstStyle>
            <a:lvl1pPr>
              <a:defRPr>
                <a:latin typeface="Arial" panose="020B0604020202020204" pitchFamily="34" charset="0"/>
              </a:defRPr>
            </a:lvl1pPr>
          </a:lstStyle>
          <a:p>
            <a:pPr algn="l">
              <a:lnSpc>
                <a:spcPct val="80000"/>
              </a:lnSpc>
            </a:pPr>
            <a:r>
              <a:rPr lang="en-US" sz="4000" dirty="0">
                <a:solidFill>
                  <a:srgbClr val="101957"/>
                </a:solidFill>
                <a:latin typeface="Avenir" panose="02000503040000020003" pitchFamily="2" charset="0"/>
              </a:rPr>
              <a:t>Click to edit Master title style</a:t>
            </a:r>
            <a:endParaRPr lang="en-US" sz="4000" dirty="0">
              <a:solidFill>
                <a:srgbClr val="101957"/>
              </a:solidFill>
              <a:latin typeface="Avenir" panose="02000503040000020003" pitchFamily="2" charset="0"/>
              <a:cs typeface="Arial-Mdm-FC"/>
            </a:endParaRPr>
          </a:p>
        </p:txBody>
      </p:sp>
    </p:spTree>
    <p:extLst>
      <p:ext uri="{BB962C8B-B14F-4D97-AF65-F5344CB8AC3E}">
        <p14:creationId xmlns:p14="http://schemas.microsoft.com/office/powerpoint/2010/main" val="32015340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solidFill>
                  <a:srgbClr val="101957"/>
                </a:solidFill>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a:solidFill>
                  <a:srgbClr val="101957"/>
                </a:solidFill>
                <a:latin typeface="Arial" panose="020B0604020202020204" pitchFamily="34" charset="0"/>
              </a:defRPr>
            </a:lvl1pPr>
            <a:lvl2pPr>
              <a:defRPr>
                <a:solidFill>
                  <a:srgbClr val="101957"/>
                </a:solidFill>
                <a:latin typeface="Arial" panose="020B0604020202020204" pitchFamily="34" charset="0"/>
              </a:defRPr>
            </a:lvl2pPr>
            <a:lvl3pPr>
              <a:defRPr>
                <a:solidFill>
                  <a:srgbClr val="101957"/>
                </a:solidFill>
                <a:latin typeface="Arial" panose="020B0604020202020204" pitchFamily="34" charset="0"/>
              </a:defRPr>
            </a:lvl3pPr>
            <a:lvl4pPr>
              <a:defRPr>
                <a:solidFill>
                  <a:srgbClr val="101957"/>
                </a:solidFill>
                <a:latin typeface="Arial" panose="020B0604020202020204" pitchFamily="34" charset="0"/>
              </a:defRPr>
            </a:lvl4pPr>
            <a:lvl5pPr>
              <a:defRPr>
                <a:solidFill>
                  <a:srgbClr val="101957"/>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371188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4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9"/>
            <a:ext cx="8229600" cy="1143000"/>
          </a:xfrm>
          <a:prstGeom prst="rect">
            <a:avLst/>
          </a:prstGeom>
        </p:spPr>
        <p:txBody>
          <a:bodyPr anchor="b" anchorCtr="0"/>
          <a:lstStyle>
            <a:lvl1pPr algn="l">
              <a:lnSpc>
                <a:spcPts val="3000"/>
              </a:lnSpc>
              <a:defRPr sz="2800" b="1" baseline="0">
                <a:solidFill>
                  <a:srgbClr val="2F97DA"/>
                </a:solidFill>
                <a:effectLst/>
                <a:latin typeface="Calibri" pitchFamily="34" charset="0"/>
              </a:defRPr>
            </a:lvl1pPr>
          </a:lstStyle>
          <a:p>
            <a:r>
              <a:rPr lang="en-US" dirty="0"/>
              <a:t>Bottom band: CSELS</a:t>
            </a: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88326"/>
          <a:stretch/>
        </p:blipFill>
        <p:spPr>
          <a:xfrm>
            <a:off x="0" y="6691613"/>
            <a:ext cx="9144000" cy="166388"/>
          </a:xfrm>
          <a:prstGeom prst="rect">
            <a:avLst/>
          </a:prstGeom>
        </p:spPr>
      </p:pic>
      <p:sp>
        <p:nvSpPr>
          <p:cNvPr id="6" name="Text Placeholder 7"/>
          <p:cNvSpPr>
            <a:spLocks noGrp="1"/>
          </p:cNvSpPr>
          <p:nvPr>
            <p:ph type="body" sz="quarter" idx="10"/>
          </p:nvPr>
        </p:nvSpPr>
        <p:spPr>
          <a:xfrm>
            <a:off x="457200" y="1545167"/>
            <a:ext cx="8229600" cy="4455584"/>
          </a:xfrm>
        </p:spPr>
        <p:txBody>
          <a:bodyPr/>
          <a:lstStyle>
            <a:lvl1pPr marL="342892" indent="-342892">
              <a:buClr>
                <a:srgbClr val="0088B7"/>
              </a:buClr>
              <a:buFont typeface="Wingdings" panose="05000000000000000000" pitchFamily="2" charset="2"/>
              <a:buChar char="§"/>
              <a:defRPr sz="2000">
                <a:solidFill>
                  <a:schemeClr val="accent4">
                    <a:lumMod val="75000"/>
                  </a:schemeClr>
                </a:solidFill>
              </a:defRPr>
            </a:lvl1pPr>
            <a:lvl2pPr>
              <a:buClr>
                <a:srgbClr val="3D6C2A"/>
              </a:buClr>
              <a:defRPr sz="2000">
                <a:solidFill>
                  <a:schemeClr val="accent4">
                    <a:lumMod val="75000"/>
                  </a:schemeClr>
                </a:solidFill>
              </a:defRPr>
            </a:lvl2pPr>
            <a:lvl3pPr>
              <a:buClr>
                <a:srgbClr val="7A003C"/>
              </a:buCl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
        <p:nvSpPr>
          <p:cNvPr id="5" name="TextBox 4"/>
          <p:cNvSpPr txBox="1"/>
          <p:nvPr userDrawn="1"/>
        </p:nvSpPr>
        <p:spPr>
          <a:xfrm>
            <a:off x="8171556" y="6321704"/>
            <a:ext cx="865848" cy="300082"/>
          </a:xfrm>
          <a:prstGeom prst="rect">
            <a:avLst/>
          </a:prstGeom>
          <a:noFill/>
        </p:spPr>
        <p:txBody>
          <a:bodyPr wrap="square" rtlCol="0">
            <a:spAutoFit/>
          </a:bodyPr>
          <a:lstStyle/>
          <a:p>
            <a:pPr algn="r" defTabSz="685783"/>
            <a:fld id="{546F342E-8484-4702-8326-3C4F0D187E4A}" type="slidenum">
              <a:rPr lang="en-US" sz="1350">
                <a:solidFill>
                  <a:srgbClr val="0F56DC"/>
                </a:solidFill>
              </a:rPr>
              <a:pPr algn="r" defTabSz="685783"/>
              <a:t>‹#›</a:t>
            </a:fld>
            <a:endParaRPr lang="en-US" sz="1350" dirty="0">
              <a:solidFill>
                <a:srgbClr val="0F56DC"/>
              </a:solidFill>
            </a:endParaRPr>
          </a:p>
        </p:txBody>
      </p:sp>
    </p:spTree>
    <p:extLst>
      <p:ext uri="{BB962C8B-B14F-4D97-AF65-F5344CB8AC3E}">
        <p14:creationId xmlns:p14="http://schemas.microsoft.com/office/powerpoint/2010/main" val="1554348096"/>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_CSELS">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b="14462"/>
          <a:stretch/>
        </p:blipFill>
        <p:spPr>
          <a:xfrm>
            <a:off x="0" y="1"/>
            <a:ext cx="9144000" cy="1219200"/>
          </a:xfrm>
          <a:prstGeom prst="rect">
            <a:avLst/>
          </a:prstGeom>
        </p:spPr>
      </p:pic>
      <p:sp>
        <p:nvSpPr>
          <p:cNvPr id="7" name="Title 1"/>
          <p:cNvSpPr>
            <a:spLocks noGrp="1"/>
          </p:cNvSpPr>
          <p:nvPr>
            <p:ph type="title"/>
          </p:nvPr>
        </p:nvSpPr>
        <p:spPr>
          <a:xfrm>
            <a:off x="457200" y="1386071"/>
            <a:ext cx="8229600" cy="1155779"/>
          </a:xfrm>
          <a:prstGeom prst="rect">
            <a:avLst/>
          </a:prstGeom>
        </p:spPr>
        <p:txBody>
          <a:bodyPr/>
          <a:lstStyle>
            <a:lvl1pPr algn="l">
              <a:lnSpc>
                <a:spcPts val="3000"/>
              </a:lnSpc>
              <a:defRPr sz="2800" b="1" baseline="0">
                <a:solidFill>
                  <a:srgbClr val="0096D6"/>
                </a:solidFill>
                <a:effectLst/>
                <a:latin typeface="Calibri" pitchFamily="34" charset="0"/>
              </a:defRPr>
            </a:lvl1pPr>
          </a:lstStyle>
          <a:p>
            <a:endParaRPr lang="en-US" dirty="0"/>
          </a:p>
        </p:txBody>
      </p:sp>
      <p:sp>
        <p:nvSpPr>
          <p:cNvPr id="8" name="Subtitle 2"/>
          <p:cNvSpPr>
            <a:spLocks noGrp="1"/>
          </p:cNvSpPr>
          <p:nvPr>
            <p:ph type="subTitle" idx="1"/>
          </p:nvPr>
        </p:nvSpPr>
        <p:spPr>
          <a:xfrm>
            <a:off x="457200" y="2859349"/>
            <a:ext cx="6400800" cy="457200"/>
          </a:xfrm>
          <a:prstGeom prst="rect">
            <a:avLst/>
          </a:prstGeom>
        </p:spPr>
        <p:txBody>
          <a:bodyPr/>
          <a:lstStyle>
            <a:lvl1pPr marL="0" indent="0" algn="l">
              <a:buNone/>
              <a:defRPr sz="2000" b="1" baseline="0">
                <a:solidFill>
                  <a:srgbClr val="0096D6"/>
                </a:solidFill>
                <a:effectLst/>
                <a:latin typeface="Calibri" pitchFamily="34"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endParaRPr lang="en-US" dirty="0"/>
          </a:p>
        </p:txBody>
      </p:sp>
      <p:sp>
        <p:nvSpPr>
          <p:cNvPr id="10" name="Text Placeholder 8"/>
          <p:cNvSpPr>
            <a:spLocks noGrp="1"/>
          </p:cNvSpPr>
          <p:nvPr>
            <p:ph type="body" sz="quarter" idx="10"/>
          </p:nvPr>
        </p:nvSpPr>
        <p:spPr>
          <a:xfrm>
            <a:off x="457200" y="3946019"/>
            <a:ext cx="6400800" cy="1295400"/>
          </a:xfrm>
          <a:prstGeom prst="rect">
            <a:avLst/>
          </a:prstGeom>
        </p:spPr>
        <p:txBody>
          <a:bodyPr/>
          <a:lstStyle>
            <a:lvl1pPr marL="0" indent="0" algn="l">
              <a:lnSpc>
                <a:spcPts val="2000"/>
              </a:lnSpc>
              <a:buNone/>
              <a:defRPr sz="1800" baseline="0">
                <a:solidFill>
                  <a:srgbClr val="0096D6"/>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
        <p:nvSpPr>
          <p:cNvPr id="6" name="TextBox 5"/>
          <p:cNvSpPr txBox="1"/>
          <p:nvPr userDrawn="1"/>
        </p:nvSpPr>
        <p:spPr>
          <a:xfrm>
            <a:off x="457200" y="224572"/>
            <a:ext cx="6903076" cy="300082"/>
          </a:xfrm>
          <a:prstGeom prst="rect">
            <a:avLst/>
          </a:prstGeom>
          <a:noFill/>
        </p:spPr>
        <p:txBody>
          <a:bodyPr wrap="square" rtlCol="0">
            <a:spAutoFit/>
          </a:bodyPr>
          <a:lstStyle/>
          <a:p>
            <a:pPr defTabSz="685783"/>
            <a:r>
              <a:rPr lang="en-US" sz="1350" b="1" dirty="0">
                <a:solidFill>
                  <a:srgbClr val="FFFFFF">
                    <a:lumMod val="95000"/>
                  </a:srgbClr>
                </a:solidFill>
                <a:latin typeface="Calibri" panose="020F0502020204030204" pitchFamily="34" charset="0"/>
              </a:rPr>
              <a:t>Center for Surveillance, Epidemiology, and Laboratory Services</a:t>
            </a:r>
          </a:p>
        </p:txBody>
      </p:sp>
    </p:spTree>
    <p:extLst>
      <p:ext uri="{BB962C8B-B14F-4D97-AF65-F5344CB8AC3E}">
        <p14:creationId xmlns:p14="http://schemas.microsoft.com/office/powerpoint/2010/main" val="790921602"/>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LOSING_OD">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1" y="5679809"/>
            <a:ext cx="9148928" cy="1178193"/>
          </a:xfrm>
          <a:prstGeom prst="rect">
            <a:avLst/>
          </a:prstGeom>
        </p:spPr>
      </p:pic>
      <p:sp>
        <p:nvSpPr>
          <p:cNvPr id="3" name="TextBox 2"/>
          <p:cNvSpPr txBox="1"/>
          <p:nvPr userDrawn="1"/>
        </p:nvSpPr>
        <p:spPr>
          <a:xfrm>
            <a:off x="263786" y="3662434"/>
            <a:ext cx="6639341" cy="1384995"/>
          </a:xfrm>
          <a:prstGeom prst="rect">
            <a:avLst/>
          </a:prstGeom>
          <a:noFill/>
        </p:spPr>
        <p:txBody>
          <a:bodyPr wrap="square" rtlCol="0">
            <a:spAutoFit/>
          </a:bodyPr>
          <a:lstStyle/>
          <a:p>
            <a:pPr defTabSz="685783"/>
            <a:r>
              <a:rPr lang="en-US" sz="1200" dirty="0">
                <a:solidFill>
                  <a:srgbClr val="695E4A"/>
                </a:solidFill>
                <a:latin typeface="Calibri" panose="020F0502020204030204" pitchFamily="34" charset="0"/>
              </a:rPr>
              <a:t>For more information, contact CDC</a:t>
            </a: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1-800-CDC-INFO (232-4636)</a:t>
            </a: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TTY:  1-888-232-6348    www.cdc.gov</a:t>
            </a:r>
            <a:br>
              <a:rPr lang="en-US" sz="1200" dirty="0">
                <a:solidFill>
                  <a:srgbClr val="695E4A"/>
                </a:solidFill>
                <a:latin typeface="Calibri" panose="020F0502020204030204" pitchFamily="34" charset="0"/>
              </a:rPr>
            </a:br>
            <a:br>
              <a:rPr lang="en-US" sz="1200" dirty="0">
                <a:solidFill>
                  <a:srgbClr val="695E4A"/>
                </a:solidFill>
                <a:latin typeface="Calibri" panose="020F0502020204030204" pitchFamily="34" charset="0"/>
              </a:rPr>
            </a:b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sp>
        <p:nvSpPr>
          <p:cNvPr id="4" name="TextBox 3"/>
          <p:cNvSpPr txBox="1"/>
          <p:nvPr userDrawn="1"/>
        </p:nvSpPr>
        <p:spPr>
          <a:xfrm>
            <a:off x="-354073" y="6365557"/>
            <a:ext cx="865848" cy="300082"/>
          </a:xfrm>
          <a:prstGeom prst="rect">
            <a:avLst/>
          </a:prstGeom>
          <a:noFill/>
        </p:spPr>
        <p:txBody>
          <a:bodyPr wrap="square" rtlCol="0">
            <a:spAutoFit/>
          </a:bodyPr>
          <a:lstStyle/>
          <a:p>
            <a:pPr algn="r" defTabSz="685783"/>
            <a:fld id="{546F342E-8484-4702-8326-3C4F0D187E4A}" type="slidenum">
              <a:rPr lang="en-US" sz="1350">
                <a:solidFill>
                  <a:srgbClr val="FFFFFF"/>
                </a:solidFill>
              </a:rPr>
              <a:pPr algn="r" defTabSz="685783"/>
              <a:t>‹#›</a:t>
            </a:fld>
            <a:endParaRPr lang="en-US" sz="1350" dirty="0">
              <a:solidFill>
                <a:srgbClr val="FFFFFF"/>
              </a:solidFill>
            </a:endParaRPr>
          </a:p>
        </p:txBody>
      </p:sp>
    </p:spTree>
    <p:extLst>
      <p:ext uri="{BB962C8B-B14F-4D97-AF65-F5344CB8AC3E}">
        <p14:creationId xmlns:p14="http://schemas.microsoft.com/office/powerpoint/2010/main" val="237215375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6C8A2456-B507-419A-B785-43110DCFA1DE}" type="datetimeFigureOut">
              <a:rPr lang="en-US" smtClean="0"/>
              <a:t>4/26/2021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11B4FBB-068C-46D4-9C1F-574C717440D6}" type="slidenum">
              <a:rPr lang="en-US" smtClean="0"/>
              <a:t>‹#›</a:t>
            </a:fld>
            <a:endParaRPr lang="en-US" dirty="0"/>
          </a:p>
        </p:txBody>
      </p:sp>
    </p:spTree>
    <p:extLst>
      <p:ext uri="{BB962C8B-B14F-4D97-AF65-F5344CB8AC3E}">
        <p14:creationId xmlns:p14="http://schemas.microsoft.com/office/powerpoint/2010/main" val="21858453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8A2456-B507-419A-B785-43110DCFA1DE}" type="datetimeFigureOut">
              <a:rPr lang="en-US" smtClean="0"/>
              <a:t>4/26/2021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11B4FBB-068C-46D4-9C1F-574C717440D6}" type="slidenum">
              <a:rPr lang="en-US" smtClean="0"/>
              <a:t>‹#›</a:t>
            </a:fld>
            <a:endParaRPr lang="en-US" dirty="0"/>
          </a:p>
        </p:txBody>
      </p:sp>
    </p:spTree>
    <p:extLst>
      <p:ext uri="{BB962C8B-B14F-4D97-AF65-F5344CB8AC3E}">
        <p14:creationId xmlns:p14="http://schemas.microsoft.com/office/powerpoint/2010/main" val="42860177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C8A2456-B507-419A-B785-43110DCFA1DE}" type="datetimeFigureOut">
              <a:rPr lang="en-US" smtClean="0"/>
              <a:t>4/26/2021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11B4FBB-068C-46D4-9C1F-574C717440D6}" type="slidenum">
              <a:rPr lang="en-US" smtClean="0"/>
              <a:t>‹#›</a:t>
            </a:fld>
            <a:endParaRPr lang="en-US" dirty="0"/>
          </a:p>
        </p:txBody>
      </p:sp>
    </p:spTree>
    <p:extLst>
      <p:ext uri="{BB962C8B-B14F-4D97-AF65-F5344CB8AC3E}">
        <p14:creationId xmlns:p14="http://schemas.microsoft.com/office/powerpoint/2010/main" val="13638027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C8A2456-B507-419A-B785-43110DCFA1DE}" type="datetimeFigureOut">
              <a:rPr lang="en-US" smtClean="0"/>
              <a:t>4/26/2021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11B4FBB-068C-46D4-9C1F-574C717440D6}" type="slidenum">
              <a:rPr lang="en-US" smtClean="0"/>
              <a:t>‹#›</a:t>
            </a:fld>
            <a:endParaRPr lang="en-US" dirty="0"/>
          </a:p>
        </p:txBody>
      </p:sp>
    </p:spTree>
    <p:extLst>
      <p:ext uri="{BB962C8B-B14F-4D97-AF65-F5344CB8AC3E}">
        <p14:creationId xmlns:p14="http://schemas.microsoft.com/office/powerpoint/2010/main" val="1076122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descr="SectionSlide1-0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 Placeholder 2"/>
          <p:cNvSpPr>
            <a:spLocks noGrp="1"/>
          </p:cNvSpPr>
          <p:nvPr>
            <p:ph type="body" sz="quarter" idx="10" hasCustomPrompt="1"/>
          </p:nvPr>
        </p:nvSpPr>
        <p:spPr>
          <a:xfrm>
            <a:off x="1649073" y="3481385"/>
            <a:ext cx="6115050" cy="906463"/>
          </a:xfrm>
        </p:spPr>
        <p:txBody>
          <a:bodyPr anchor="ctr">
            <a:normAutofit/>
          </a:bodyPr>
          <a:lstStyle>
            <a:lvl1pPr marL="0" indent="0" algn="ctr">
              <a:buNone/>
              <a:defRPr sz="3600" baseline="0">
                <a:solidFill>
                  <a:schemeClr val="bg1"/>
                </a:solidFill>
              </a:defRPr>
            </a:lvl1pPr>
          </a:lstStyle>
          <a:p>
            <a:pPr lvl="0"/>
            <a:r>
              <a:rPr lang="en-US" dirty="0"/>
              <a:t>Insert Title Here</a:t>
            </a:r>
          </a:p>
        </p:txBody>
      </p:sp>
      <p:sp>
        <p:nvSpPr>
          <p:cNvPr id="4" name="Title 1"/>
          <p:cNvSpPr>
            <a:spLocks noGrp="1"/>
          </p:cNvSpPr>
          <p:nvPr>
            <p:ph type="title"/>
          </p:nvPr>
        </p:nvSpPr>
        <p:spPr>
          <a:xfrm>
            <a:off x="2851150" y="2952552"/>
            <a:ext cx="5486400" cy="566738"/>
          </a:xfrm>
        </p:spPr>
        <p:txBody>
          <a:bodyPr anchor="b">
            <a:noAutofit/>
          </a:bodyPr>
          <a:lstStyle>
            <a:lvl1pPr algn="l">
              <a:defRPr sz="2200" b="1">
                <a:solidFill>
                  <a:schemeClr val="bg1"/>
                </a:solidFill>
                <a:latin typeface="+mj-lt"/>
              </a:defRPr>
            </a:lvl1pPr>
          </a:lstStyle>
          <a:p>
            <a:r>
              <a:rPr lang="en-US" dirty="0"/>
              <a:t>Click to edit Master title style</a:t>
            </a:r>
          </a:p>
        </p:txBody>
      </p:sp>
    </p:spTree>
    <p:extLst>
      <p:ext uri="{BB962C8B-B14F-4D97-AF65-F5344CB8AC3E}">
        <p14:creationId xmlns:p14="http://schemas.microsoft.com/office/powerpoint/2010/main" val="33310595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C8A2456-B507-419A-B785-43110DCFA1DE}" type="datetimeFigureOut">
              <a:rPr lang="en-US" smtClean="0"/>
              <a:t>4/26/2021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11B4FBB-068C-46D4-9C1F-574C717440D6}" type="slidenum">
              <a:rPr lang="en-US" smtClean="0"/>
              <a:t>‹#›</a:t>
            </a:fld>
            <a:endParaRPr lang="en-US" dirty="0"/>
          </a:p>
        </p:txBody>
      </p:sp>
    </p:spTree>
    <p:extLst>
      <p:ext uri="{BB962C8B-B14F-4D97-AF65-F5344CB8AC3E}">
        <p14:creationId xmlns:p14="http://schemas.microsoft.com/office/powerpoint/2010/main" val="11079828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C8A2456-B507-419A-B785-43110DCFA1DE}" type="datetimeFigureOut">
              <a:rPr lang="en-US" smtClean="0"/>
              <a:t>4/26/2021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11B4FBB-068C-46D4-9C1F-574C717440D6}" type="slidenum">
              <a:rPr lang="en-US" smtClean="0"/>
              <a:t>‹#›</a:t>
            </a:fld>
            <a:endParaRPr lang="en-US" dirty="0"/>
          </a:p>
        </p:txBody>
      </p:sp>
    </p:spTree>
    <p:extLst>
      <p:ext uri="{BB962C8B-B14F-4D97-AF65-F5344CB8AC3E}">
        <p14:creationId xmlns:p14="http://schemas.microsoft.com/office/powerpoint/2010/main" val="25675729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8A2456-B507-419A-B785-43110DCFA1DE}" type="datetimeFigureOut">
              <a:rPr lang="en-US" smtClean="0"/>
              <a:t>4/26/2021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11B4FBB-068C-46D4-9C1F-574C717440D6}" type="slidenum">
              <a:rPr lang="en-US" smtClean="0"/>
              <a:t>‹#›</a:t>
            </a:fld>
            <a:endParaRPr lang="en-US" dirty="0"/>
          </a:p>
        </p:txBody>
      </p:sp>
    </p:spTree>
    <p:extLst>
      <p:ext uri="{BB962C8B-B14F-4D97-AF65-F5344CB8AC3E}">
        <p14:creationId xmlns:p14="http://schemas.microsoft.com/office/powerpoint/2010/main" val="9809488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C8A2456-B507-419A-B785-43110DCFA1DE}" type="datetimeFigureOut">
              <a:rPr lang="en-US" smtClean="0"/>
              <a:t>4/26/2021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11B4FBB-068C-46D4-9C1F-574C717440D6}" type="slidenum">
              <a:rPr lang="en-US" smtClean="0"/>
              <a:t>‹#›</a:t>
            </a:fld>
            <a:endParaRPr lang="en-US" dirty="0"/>
          </a:p>
        </p:txBody>
      </p:sp>
    </p:spTree>
    <p:extLst>
      <p:ext uri="{BB962C8B-B14F-4D97-AF65-F5344CB8AC3E}">
        <p14:creationId xmlns:p14="http://schemas.microsoft.com/office/powerpoint/2010/main" val="25722864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C8A2456-B507-419A-B785-43110DCFA1DE}" type="datetimeFigureOut">
              <a:rPr lang="en-US" smtClean="0"/>
              <a:t>4/26/2021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11B4FBB-068C-46D4-9C1F-574C717440D6}" type="slidenum">
              <a:rPr lang="en-US" smtClean="0"/>
              <a:t>‹#›</a:t>
            </a:fld>
            <a:endParaRPr lang="en-US" dirty="0"/>
          </a:p>
        </p:txBody>
      </p:sp>
    </p:spTree>
    <p:extLst>
      <p:ext uri="{BB962C8B-B14F-4D97-AF65-F5344CB8AC3E}">
        <p14:creationId xmlns:p14="http://schemas.microsoft.com/office/powerpoint/2010/main" val="18731173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8A2456-B507-419A-B785-43110DCFA1DE}" type="datetimeFigureOut">
              <a:rPr lang="en-US" smtClean="0"/>
              <a:t>4/26/2021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11B4FBB-068C-46D4-9C1F-574C717440D6}" type="slidenum">
              <a:rPr lang="en-US" smtClean="0"/>
              <a:t>‹#›</a:t>
            </a:fld>
            <a:endParaRPr lang="en-US" dirty="0"/>
          </a:p>
        </p:txBody>
      </p:sp>
    </p:spTree>
    <p:extLst>
      <p:ext uri="{BB962C8B-B14F-4D97-AF65-F5344CB8AC3E}">
        <p14:creationId xmlns:p14="http://schemas.microsoft.com/office/powerpoint/2010/main" val="21943068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8A2456-B507-419A-B785-43110DCFA1DE}" type="datetimeFigureOut">
              <a:rPr lang="en-US" smtClean="0"/>
              <a:t>4/26/2021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11B4FBB-068C-46D4-9C1F-574C717440D6}" type="slidenum">
              <a:rPr lang="en-US" smtClean="0"/>
              <a:t>‹#›</a:t>
            </a:fld>
            <a:endParaRPr lang="en-US" dirty="0"/>
          </a:p>
        </p:txBody>
      </p:sp>
    </p:spTree>
    <p:extLst>
      <p:ext uri="{BB962C8B-B14F-4D97-AF65-F5344CB8AC3E}">
        <p14:creationId xmlns:p14="http://schemas.microsoft.com/office/powerpoint/2010/main" val="21665501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7A75178-4055-40AA-81EA-71848DFB1524}" type="datetime1">
              <a:rPr lang="en-US" smtClean="0"/>
              <a:t>4/26/2021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C596480-14A2-4A47-9051-5206D3164201}" type="slidenum">
              <a:rPr lang="en-US" smtClean="0"/>
              <a:t>‹#›</a:t>
            </a:fld>
            <a:endParaRPr lang="en-US" dirty="0"/>
          </a:p>
        </p:txBody>
      </p:sp>
      <p:sp>
        <p:nvSpPr>
          <p:cNvPr id="8" name="TextBox 7"/>
          <p:cNvSpPr txBox="1"/>
          <p:nvPr userDrawn="1"/>
        </p:nvSpPr>
        <p:spPr>
          <a:xfrm>
            <a:off x="342900" y="129482"/>
            <a:ext cx="6903076" cy="300082"/>
          </a:xfrm>
          <a:prstGeom prst="rect">
            <a:avLst/>
          </a:prstGeom>
          <a:noFill/>
        </p:spPr>
        <p:txBody>
          <a:bodyPr wrap="square" rtlCol="0">
            <a:spAutoFit/>
          </a:bodyPr>
          <a:lstStyle/>
          <a:p>
            <a:r>
              <a:rPr lang="en-US" sz="1350" b="1" dirty="0">
                <a:solidFill>
                  <a:schemeClr val="bg1"/>
                </a:solidFill>
                <a:latin typeface="Calibri" panose="020F0502020204030204" pitchFamily="34" charset="0"/>
              </a:rPr>
              <a:t>National Center for Emerging and Zoonotic Infectious Diseases</a:t>
            </a:r>
          </a:p>
        </p:txBody>
      </p:sp>
      <p:sp>
        <p:nvSpPr>
          <p:cNvPr id="9" name="Title 1"/>
          <p:cNvSpPr>
            <a:spLocks noGrp="1"/>
          </p:cNvSpPr>
          <p:nvPr>
            <p:ph type="title" hasCustomPrompt="1"/>
          </p:nvPr>
        </p:nvSpPr>
        <p:spPr>
          <a:xfrm>
            <a:off x="628650" y="1817250"/>
            <a:ext cx="6172200" cy="866834"/>
          </a:xfrm>
          <a:prstGeom prst="rect">
            <a:avLst/>
          </a:prstGeom>
        </p:spPr>
        <p:txBody>
          <a:bodyPr/>
          <a:lstStyle>
            <a:lvl1pPr algn="l">
              <a:lnSpc>
                <a:spcPts val="2250"/>
              </a:lnSpc>
              <a:defRPr sz="2100" b="1" baseline="0">
                <a:solidFill>
                  <a:srgbClr val="C00000"/>
                </a:solidFill>
                <a:effectLst/>
                <a:latin typeface="Calibri" pitchFamily="34" charset="0"/>
              </a:defRPr>
            </a:lvl1pPr>
          </a:lstStyle>
          <a:p>
            <a:r>
              <a:rPr lang="en-US" dirty="0"/>
              <a:t>                                 </a:t>
            </a:r>
          </a:p>
        </p:txBody>
      </p:sp>
      <p:sp>
        <p:nvSpPr>
          <p:cNvPr id="10" name="Subtitle 2"/>
          <p:cNvSpPr>
            <a:spLocks noGrp="1"/>
          </p:cNvSpPr>
          <p:nvPr>
            <p:ph type="subTitle" idx="1"/>
          </p:nvPr>
        </p:nvSpPr>
        <p:spPr>
          <a:xfrm>
            <a:off x="628650" y="3020812"/>
            <a:ext cx="4800600" cy="342900"/>
          </a:xfrm>
          <a:prstGeom prst="rect">
            <a:avLst/>
          </a:prstGeom>
        </p:spPr>
        <p:txBody>
          <a:bodyPr/>
          <a:lstStyle>
            <a:lvl1pPr marL="0" indent="0" algn="l">
              <a:buNone/>
              <a:defRPr sz="1500" b="1" baseline="0">
                <a:solidFill>
                  <a:srgbClr val="C00000"/>
                </a:solidFill>
                <a:effectLst/>
                <a:latin typeface="Calibri"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11" name="Text Placeholder 8"/>
          <p:cNvSpPr>
            <a:spLocks noGrp="1"/>
          </p:cNvSpPr>
          <p:nvPr>
            <p:ph type="body" sz="quarter" idx="13"/>
          </p:nvPr>
        </p:nvSpPr>
        <p:spPr>
          <a:xfrm>
            <a:off x="628650" y="3835814"/>
            <a:ext cx="4800600" cy="971550"/>
          </a:xfrm>
          <a:prstGeom prst="rect">
            <a:avLst/>
          </a:prstGeom>
        </p:spPr>
        <p:txBody>
          <a:bodyPr/>
          <a:lstStyle>
            <a:lvl1pPr marL="0" indent="0" algn="l">
              <a:lnSpc>
                <a:spcPts val="1500"/>
              </a:lnSpc>
              <a:buNone/>
              <a:defRPr sz="1350" baseline="0">
                <a:solidFill>
                  <a:srgbClr val="C00000"/>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a:t>Edit Master text styles</a:t>
            </a:r>
          </a:p>
        </p:txBody>
      </p:sp>
      <p:pic>
        <p:nvPicPr>
          <p:cNvPr id="14" name="Picture 13"/>
          <p:cNvPicPr>
            <a:picLocks noChangeAspect="1"/>
          </p:cNvPicPr>
          <p:nvPr userDrawn="1"/>
        </p:nvPicPr>
        <p:blipFill rotWithShape="1">
          <a:blip r:embed="rId2"/>
          <a:srcRect t="5208" r="43346" b="79699"/>
          <a:stretch/>
        </p:blipFill>
        <p:spPr>
          <a:xfrm>
            <a:off x="0" y="1"/>
            <a:ext cx="9144000" cy="1156229"/>
          </a:xfrm>
          <a:prstGeom prst="rect">
            <a:avLst/>
          </a:prstGeom>
        </p:spPr>
      </p:pic>
    </p:spTree>
    <p:extLst>
      <p:ext uri="{BB962C8B-B14F-4D97-AF65-F5344CB8AC3E}">
        <p14:creationId xmlns:p14="http://schemas.microsoft.com/office/powerpoint/2010/main" val="13233230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_NCEZID">
    <p:bg>
      <p:bgPr>
        <a:solidFill>
          <a:schemeClr val="bg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15918"/>
          <a:stretch/>
        </p:blipFill>
        <p:spPr>
          <a:xfrm>
            <a:off x="0" y="-52439"/>
            <a:ext cx="9144000" cy="1211539"/>
          </a:xfrm>
          <a:prstGeom prst="rect">
            <a:avLst/>
          </a:prstGeom>
        </p:spPr>
      </p:pic>
      <p:sp>
        <p:nvSpPr>
          <p:cNvPr id="7" name="Title 1"/>
          <p:cNvSpPr>
            <a:spLocks noGrp="1"/>
          </p:cNvSpPr>
          <p:nvPr>
            <p:ph type="title"/>
          </p:nvPr>
        </p:nvSpPr>
        <p:spPr>
          <a:xfrm>
            <a:off x="457200" y="1368901"/>
            <a:ext cx="8229600" cy="1155779"/>
          </a:xfrm>
          <a:prstGeom prst="rect">
            <a:avLst/>
          </a:prstGeom>
        </p:spPr>
        <p:txBody>
          <a:bodyPr/>
          <a:lstStyle>
            <a:lvl1pPr algn="l">
              <a:lnSpc>
                <a:spcPts val="3000"/>
              </a:lnSpc>
              <a:defRPr sz="2800" b="1" baseline="0">
                <a:solidFill>
                  <a:srgbClr val="E25423"/>
                </a:solidFill>
                <a:effectLst/>
                <a:latin typeface="Calibri" pitchFamily="34" charset="0"/>
              </a:defRPr>
            </a:lvl1pPr>
          </a:lstStyle>
          <a:p>
            <a:endParaRPr lang="en-US" dirty="0"/>
          </a:p>
        </p:txBody>
      </p:sp>
      <p:sp>
        <p:nvSpPr>
          <p:cNvPr id="8" name="Subtitle 2"/>
          <p:cNvSpPr>
            <a:spLocks noGrp="1"/>
          </p:cNvSpPr>
          <p:nvPr>
            <p:ph type="subTitle" idx="1"/>
          </p:nvPr>
        </p:nvSpPr>
        <p:spPr>
          <a:xfrm>
            <a:off x="457200" y="2859349"/>
            <a:ext cx="6400800" cy="457200"/>
          </a:xfrm>
          <a:prstGeom prst="rect">
            <a:avLst/>
          </a:prstGeom>
        </p:spPr>
        <p:txBody>
          <a:bodyPr/>
          <a:lstStyle>
            <a:lvl1pPr marL="0" indent="0" algn="l">
              <a:buNone/>
              <a:defRPr sz="2000" b="1" baseline="0">
                <a:solidFill>
                  <a:srgbClr val="D9531E"/>
                </a:solidFill>
                <a:effectLst/>
                <a:latin typeface="Calibri" pitchFamily="34"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endParaRPr lang="en-US" dirty="0"/>
          </a:p>
        </p:txBody>
      </p:sp>
      <p:sp>
        <p:nvSpPr>
          <p:cNvPr id="10" name="Text Placeholder 8"/>
          <p:cNvSpPr>
            <a:spLocks noGrp="1"/>
          </p:cNvSpPr>
          <p:nvPr>
            <p:ph type="body" sz="quarter" idx="10"/>
          </p:nvPr>
        </p:nvSpPr>
        <p:spPr>
          <a:xfrm>
            <a:off x="457200" y="3946019"/>
            <a:ext cx="6400800" cy="1295400"/>
          </a:xfrm>
          <a:prstGeom prst="rect">
            <a:avLst/>
          </a:prstGeom>
        </p:spPr>
        <p:txBody>
          <a:bodyPr/>
          <a:lstStyle>
            <a:lvl1pPr marL="0" indent="0" algn="l">
              <a:lnSpc>
                <a:spcPts val="2000"/>
              </a:lnSpc>
              <a:buNone/>
              <a:defRPr sz="1800" baseline="0">
                <a:solidFill>
                  <a:srgbClr val="D9531E"/>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
        <p:nvSpPr>
          <p:cNvPr id="6" name="TextBox 5"/>
          <p:cNvSpPr txBox="1"/>
          <p:nvPr userDrawn="1"/>
        </p:nvSpPr>
        <p:spPr>
          <a:xfrm>
            <a:off x="457200" y="120203"/>
            <a:ext cx="6903076" cy="369332"/>
          </a:xfrm>
          <a:prstGeom prst="rect">
            <a:avLst/>
          </a:prstGeom>
          <a:noFill/>
        </p:spPr>
        <p:txBody>
          <a:bodyPr wrap="square" rtlCol="0">
            <a:spAutoFit/>
          </a:bodyPr>
          <a:lstStyle/>
          <a:p>
            <a:r>
              <a:rPr lang="en-US" sz="1800" b="1" dirty="0">
                <a:solidFill>
                  <a:schemeClr val="tx2">
                    <a:lumMod val="95000"/>
                  </a:schemeClr>
                </a:solidFill>
                <a:latin typeface="Calibri" panose="020F0502020204030204" pitchFamily="34" charset="0"/>
              </a:rPr>
              <a:t>National Center for Emerging and Zoonotic Infectious Diseases</a:t>
            </a:r>
          </a:p>
        </p:txBody>
      </p:sp>
    </p:spTree>
    <p:extLst>
      <p:ext uri="{BB962C8B-B14F-4D97-AF65-F5344CB8AC3E}">
        <p14:creationId xmlns:p14="http://schemas.microsoft.com/office/powerpoint/2010/main" val="1198456093"/>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9"/>
            <a:ext cx="8229600" cy="1143000"/>
          </a:xfrm>
          <a:prstGeom prst="rect">
            <a:avLst/>
          </a:prstGeom>
        </p:spPr>
        <p:txBody>
          <a:bodyPr anchor="b" anchorCtr="0"/>
          <a:lstStyle>
            <a:lvl1pPr algn="l">
              <a:lnSpc>
                <a:spcPts val="3000"/>
              </a:lnSpc>
              <a:defRPr sz="2800" b="1" baseline="0">
                <a:solidFill>
                  <a:srgbClr val="D9531E"/>
                </a:solidFill>
                <a:effectLst/>
                <a:latin typeface="Calibri" pitchFamily="34" charset="0"/>
              </a:defRPr>
            </a:lvl1pPr>
          </a:lstStyle>
          <a:p>
            <a:r>
              <a:rPr lang="en-US" dirty="0"/>
              <a:t>Bottom band: NCEZID</a:t>
            </a: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88508"/>
          <a:stretch/>
        </p:blipFill>
        <p:spPr>
          <a:xfrm>
            <a:off x="0" y="6692414"/>
            <a:ext cx="9144000" cy="165587"/>
          </a:xfrm>
          <a:prstGeom prst="rect">
            <a:avLst/>
          </a:prstGeom>
        </p:spPr>
      </p:pic>
      <p:sp>
        <p:nvSpPr>
          <p:cNvPr id="7" name="Text Placeholder 7"/>
          <p:cNvSpPr>
            <a:spLocks noGrp="1"/>
          </p:cNvSpPr>
          <p:nvPr>
            <p:ph type="body" sz="quarter" idx="10"/>
          </p:nvPr>
        </p:nvSpPr>
        <p:spPr>
          <a:xfrm>
            <a:off x="457200" y="1545167"/>
            <a:ext cx="8229600" cy="4455584"/>
          </a:xfrm>
        </p:spPr>
        <p:txBody>
          <a:bodyPr/>
          <a:lstStyle>
            <a:lvl1pPr marL="342892" indent="-342892">
              <a:buClr>
                <a:srgbClr val="E25423"/>
              </a:buClr>
              <a:buFont typeface="Wingdings" panose="05000000000000000000" pitchFamily="2" charset="2"/>
              <a:buChar char="§"/>
              <a:defRPr sz="2000">
                <a:solidFill>
                  <a:schemeClr val="accent4">
                    <a:lumMod val="75000"/>
                  </a:schemeClr>
                </a:solidFill>
              </a:defRPr>
            </a:lvl1pPr>
            <a:lvl2pPr>
              <a:buClr>
                <a:srgbClr val="8D8B00"/>
              </a:buClr>
              <a:defRPr sz="2000">
                <a:solidFill>
                  <a:schemeClr val="accent4">
                    <a:lumMod val="75000"/>
                  </a:schemeClr>
                </a:solidFill>
              </a:defRPr>
            </a:lvl2pPr>
            <a:lvl3pPr>
              <a:buClr>
                <a:srgbClr val="006A71"/>
              </a:buCl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616539855"/>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199"/>
            <a:ext cx="4038600" cy="4525963"/>
          </a:xfrm>
        </p:spPr>
        <p:txBody>
          <a:bodyPr/>
          <a:lstStyle>
            <a:lvl1pPr>
              <a:defRPr sz="2800">
                <a:solidFill>
                  <a:srgbClr val="101957"/>
                </a:solidFill>
                <a:latin typeface="Avenir" panose="02000503040000020003"/>
              </a:defRPr>
            </a:lvl1pPr>
            <a:lvl2pPr>
              <a:defRPr sz="2400">
                <a:solidFill>
                  <a:srgbClr val="101957"/>
                </a:solidFill>
                <a:latin typeface="Avenir" panose="02000503040000020003"/>
              </a:defRPr>
            </a:lvl2pPr>
            <a:lvl3pPr>
              <a:defRPr sz="2000">
                <a:solidFill>
                  <a:srgbClr val="101957"/>
                </a:solidFill>
                <a:latin typeface="Avenir" panose="02000503040000020003"/>
              </a:defRPr>
            </a:lvl3pPr>
            <a:lvl4pPr>
              <a:defRPr sz="1800">
                <a:solidFill>
                  <a:srgbClr val="101957"/>
                </a:solidFill>
                <a:latin typeface="Avenir" panose="02000503040000020003"/>
              </a:defRPr>
            </a:lvl4pPr>
            <a:lvl5pPr>
              <a:defRPr sz="1800">
                <a:solidFill>
                  <a:srgbClr val="101957"/>
                </a:solidFill>
                <a:latin typeface="Avenir" panose="02000503040000020003"/>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solidFill>
                  <a:srgbClr val="101957"/>
                </a:solidFill>
                <a:latin typeface="Avenir" panose="02000503040000020003"/>
              </a:defRPr>
            </a:lvl1pPr>
            <a:lvl2pPr>
              <a:defRPr sz="2400">
                <a:solidFill>
                  <a:srgbClr val="101957"/>
                </a:solidFill>
                <a:latin typeface="Avenir" panose="02000503040000020003"/>
              </a:defRPr>
            </a:lvl2pPr>
            <a:lvl3pPr>
              <a:defRPr sz="2000">
                <a:solidFill>
                  <a:srgbClr val="101957"/>
                </a:solidFill>
                <a:latin typeface="Avenir" panose="02000503040000020003"/>
              </a:defRPr>
            </a:lvl3pPr>
            <a:lvl4pPr>
              <a:defRPr sz="1800">
                <a:solidFill>
                  <a:srgbClr val="101957"/>
                </a:solidFill>
                <a:latin typeface="Avenir" panose="02000503040000020003"/>
              </a:defRPr>
            </a:lvl4pPr>
            <a:lvl5pPr>
              <a:defRPr sz="1800">
                <a:solidFill>
                  <a:srgbClr val="101957"/>
                </a:solidFill>
                <a:latin typeface="Avenir" panose="02000503040000020003"/>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ctrTitle"/>
          </p:nvPr>
        </p:nvSpPr>
        <p:spPr>
          <a:xfrm>
            <a:off x="603250" y="356834"/>
            <a:ext cx="6064250" cy="698500"/>
          </a:xfrm>
        </p:spPr>
        <p:txBody>
          <a:bodyPr>
            <a:normAutofit/>
          </a:bodyPr>
          <a:lstStyle/>
          <a:p>
            <a:pPr algn="l">
              <a:lnSpc>
                <a:spcPct val="80000"/>
              </a:lnSpc>
            </a:pPr>
            <a:r>
              <a:rPr lang="en-US" sz="4000" dirty="0">
                <a:solidFill>
                  <a:srgbClr val="101957"/>
                </a:solidFill>
                <a:latin typeface="Avenir" panose="02000503040000020003" pitchFamily="2" charset="0"/>
              </a:rPr>
              <a:t>Click to edit Master title style</a:t>
            </a:r>
            <a:endParaRPr lang="en-US" sz="4000" dirty="0">
              <a:solidFill>
                <a:srgbClr val="101957"/>
              </a:solidFill>
              <a:latin typeface="Avenir" panose="02000503040000020003" pitchFamily="2" charset="0"/>
              <a:cs typeface="Arial-Mdm-FC"/>
            </a:endParaRPr>
          </a:p>
        </p:txBody>
      </p:sp>
    </p:spTree>
    <p:extLst>
      <p:ext uri="{BB962C8B-B14F-4D97-AF65-F5344CB8AC3E}">
        <p14:creationId xmlns:p14="http://schemas.microsoft.com/office/powerpoint/2010/main" val="15702664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BULLETS/DATA_2sides">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nchor="b" anchorCtr="0"/>
          <a:lstStyle>
            <a:lvl1pPr algn="l">
              <a:lnSpc>
                <a:spcPts val="3000"/>
              </a:lnSpc>
              <a:defRPr sz="2800" b="1" baseline="0">
                <a:solidFill>
                  <a:srgbClr val="E25423"/>
                </a:solidFill>
                <a:effectLst/>
                <a:latin typeface="Calibri" pitchFamily="34" charset="0"/>
              </a:defRPr>
            </a:lvl1pPr>
          </a:lstStyle>
          <a:p>
            <a:endParaRPr lang="en-US" dirty="0"/>
          </a:p>
        </p:txBody>
      </p:sp>
      <p:sp>
        <p:nvSpPr>
          <p:cNvPr id="3" name="Content Placeholder 2"/>
          <p:cNvSpPr>
            <a:spLocks noGrp="1"/>
          </p:cNvSpPr>
          <p:nvPr>
            <p:ph idx="1"/>
          </p:nvPr>
        </p:nvSpPr>
        <p:spPr>
          <a:xfrm>
            <a:off x="457201" y="1600201"/>
            <a:ext cx="3879669" cy="4191000"/>
          </a:xfrm>
          <a:prstGeom prst="rect">
            <a:avLst/>
          </a:prstGeom>
        </p:spPr>
        <p:txBody>
          <a:bodyPr/>
          <a:lstStyle>
            <a:lvl1pPr marL="342892" indent="-342892">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31" indent="-285743">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sp>
        <p:nvSpPr>
          <p:cNvPr id="13" name="Content Placeholder 2"/>
          <p:cNvSpPr>
            <a:spLocks noGrp="1"/>
          </p:cNvSpPr>
          <p:nvPr userDrawn="1">
            <p:ph idx="10"/>
          </p:nvPr>
        </p:nvSpPr>
        <p:spPr>
          <a:xfrm>
            <a:off x="4807132" y="1600201"/>
            <a:ext cx="3879669" cy="4191000"/>
          </a:xfrm>
          <a:prstGeom prst="rect">
            <a:avLst/>
          </a:prstGeom>
        </p:spPr>
        <p:txBody>
          <a:bodyPr/>
          <a:lstStyle>
            <a:lvl1pPr marL="342892" indent="-342892">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31" indent="-285743">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t="86991" b="-4866"/>
          <a:stretch/>
        </p:blipFill>
        <p:spPr>
          <a:xfrm>
            <a:off x="-1" y="6669115"/>
            <a:ext cx="9144001" cy="257577"/>
          </a:xfrm>
          <a:prstGeom prst="rect">
            <a:avLst/>
          </a:prstGeom>
        </p:spPr>
      </p:pic>
    </p:spTree>
    <p:extLst>
      <p:ext uri="{BB962C8B-B14F-4D97-AF65-F5344CB8AC3E}">
        <p14:creationId xmlns:p14="http://schemas.microsoft.com/office/powerpoint/2010/main" val="4250208456"/>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E2542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2" y="4467098"/>
            <a:ext cx="8294913" cy="1162051"/>
          </a:xfrm>
          <a:prstGeom prst="rect">
            <a:avLst/>
          </a:prstGeom>
        </p:spPr>
        <p:txBody>
          <a:bodyPr anchor="b"/>
          <a:lstStyle>
            <a:lvl1pPr algn="l">
              <a:defRPr sz="3600" b="1" baseline="0">
                <a:solidFill>
                  <a:schemeClr val="bg2"/>
                </a:solidFill>
                <a:effectLst/>
                <a:latin typeface="Calibri" pitchFamily="34" charset="0"/>
              </a:defRPr>
            </a:lvl1pPr>
          </a:lstStyle>
          <a:p>
            <a:r>
              <a:rPr lang="en-US" dirty="0"/>
              <a:t>Click to edit Master title style</a:t>
            </a:r>
          </a:p>
        </p:txBody>
      </p:sp>
      <p:sp>
        <p:nvSpPr>
          <p:cNvPr id="5" name="Text Placeholder 2"/>
          <p:cNvSpPr>
            <a:spLocks noGrp="1"/>
          </p:cNvSpPr>
          <p:nvPr>
            <p:ph type="body" idx="1"/>
          </p:nvPr>
        </p:nvSpPr>
        <p:spPr>
          <a:xfrm>
            <a:off x="457201" y="5900929"/>
            <a:ext cx="7772400" cy="568325"/>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460405114"/>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solidFill>
                  <a:srgbClr val="101957"/>
                </a:solidFill>
                <a:latin typeface="Avenir" panose="02000503040000020003"/>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solidFill>
                  <a:srgbClr val="101957"/>
                </a:solidFill>
                <a:latin typeface="Avenir" panose="02000503040000020003"/>
              </a:defRPr>
            </a:lvl1pPr>
            <a:lvl2pPr>
              <a:defRPr sz="2000">
                <a:solidFill>
                  <a:srgbClr val="101957"/>
                </a:solidFill>
                <a:latin typeface="Avenir" panose="02000503040000020003"/>
              </a:defRPr>
            </a:lvl2pPr>
            <a:lvl3pPr>
              <a:defRPr sz="1800">
                <a:solidFill>
                  <a:srgbClr val="101957"/>
                </a:solidFill>
                <a:latin typeface="Avenir" panose="02000503040000020003"/>
              </a:defRPr>
            </a:lvl3pPr>
            <a:lvl4pPr>
              <a:defRPr sz="1600">
                <a:solidFill>
                  <a:srgbClr val="101957"/>
                </a:solidFill>
                <a:latin typeface="Avenir" panose="02000503040000020003"/>
              </a:defRPr>
            </a:lvl4pPr>
            <a:lvl5pPr>
              <a:defRPr sz="1600">
                <a:solidFill>
                  <a:srgbClr val="101957"/>
                </a:solidFill>
                <a:latin typeface="Avenir" panose="02000503040000020003"/>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solidFill>
                  <a:srgbClr val="101957"/>
                </a:solidFill>
                <a:latin typeface="Avenir" panose="02000503040000020003"/>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solidFill>
                  <a:srgbClr val="101957"/>
                </a:solidFill>
                <a:latin typeface="Avenir" panose="02000503040000020003"/>
              </a:defRPr>
            </a:lvl1pPr>
            <a:lvl2pPr>
              <a:defRPr sz="2000">
                <a:solidFill>
                  <a:srgbClr val="101957"/>
                </a:solidFill>
                <a:latin typeface="Avenir" panose="02000503040000020003"/>
              </a:defRPr>
            </a:lvl2pPr>
            <a:lvl3pPr>
              <a:defRPr sz="1800">
                <a:solidFill>
                  <a:srgbClr val="101957"/>
                </a:solidFill>
                <a:latin typeface="Avenir" panose="02000503040000020003"/>
              </a:defRPr>
            </a:lvl3pPr>
            <a:lvl4pPr>
              <a:defRPr sz="1600">
                <a:solidFill>
                  <a:srgbClr val="101957"/>
                </a:solidFill>
                <a:latin typeface="Avenir" panose="02000503040000020003"/>
              </a:defRPr>
            </a:lvl4pPr>
            <a:lvl5pPr>
              <a:defRPr sz="1600">
                <a:solidFill>
                  <a:srgbClr val="101957"/>
                </a:solidFill>
                <a:latin typeface="Avenir" panose="02000503040000020003"/>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p:cNvSpPr>
            <a:spLocks noGrp="1"/>
          </p:cNvSpPr>
          <p:nvPr>
            <p:ph type="ctrTitle"/>
          </p:nvPr>
        </p:nvSpPr>
        <p:spPr>
          <a:xfrm>
            <a:off x="381000" y="328083"/>
            <a:ext cx="6064250" cy="698500"/>
          </a:xfrm>
        </p:spPr>
        <p:txBody>
          <a:bodyPr>
            <a:normAutofit/>
          </a:bodyPr>
          <a:lstStyle/>
          <a:p>
            <a:pPr algn="l">
              <a:lnSpc>
                <a:spcPct val="80000"/>
              </a:lnSpc>
            </a:pPr>
            <a:r>
              <a:rPr lang="en-US" sz="4000">
                <a:solidFill>
                  <a:srgbClr val="101957"/>
                </a:solidFill>
                <a:latin typeface="Avenir" panose="02000503040000020003" pitchFamily="2" charset="0"/>
              </a:rPr>
              <a:t>Click to edit Master title style</a:t>
            </a:r>
            <a:endParaRPr lang="en-US" sz="4000" dirty="0">
              <a:solidFill>
                <a:srgbClr val="101957"/>
              </a:solidFill>
              <a:latin typeface="Avenir" panose="02000503040000020003" pitchFamily="2" charset="0"/>
              <a:cs typeface="Arial-Mdm-FC"/>
            </a:endParaRPr>
          </a:p>
        </p:txBody>
      </p:sp>
    </p:spTree>
    <p:extLst>
      <p:ext uri="{BB962C8B-B14F-4D97-AF65-F5344CB8AC3E}">
        <p14:creationId xmlns:p14="http://schemas.microsoft.com/office/powerpoint/2010/main" val="25935387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p:cNvSpPr>
            <a:spLocks noGrp="1"/>
          </p:cNvSpPr>
          <p:nvPr>
            <p:ph type="ctrTitle"/>
          </p:nvPr>
        </p:nvSpPr>
        <p:spPr>
          <a:xfrm>
            <a:off x="381000" y="328083"/>
            <a:ext cx="6064250" cy="698500"/>
          </a:xfrm>
        </p:spPr>
        <p:txBody>
          <a:bodyPr>
            <a:normAutofit/>
          </a:bodyPr>
          <a:lstStyle/>
          <a:p>
            <a:pPr algn="l">
              <a:lnSpc>
                <a:spcPct val="80000"/>
              </a:lnSpc>
            </a:pPr>
            <a:r>
              <a:rPr lang="en-US" sz="4000">
                <a:solidFill>
                  <a:srgbClr val="101957"/>
                </a:solidFill>
                <a:latin typeface="Avenir" panose="02000503040000020003" pitchFamily="2" charset="0"/>
              </a:rPr>
              <a:t>Click to edit Master title style</a:t>
            </a:r>
            <a:endParaRPr lang="en-US" sz="4000" dirty="0">
              <a:solidFill>
                <a:srgbClr val="101957"/>
              </a:solidFill>
              <a:latin typeface="Avenir" panose="02000503040000020003" pitchFamily="2" charset="0"/>
              <a:cs typeface="Arial-Mdm-FC"/>
            </a:endParaRPr>
          </a:p>
        </p:txBody>
      </p:sp>
    </p:spTree>
    <p:extLst>
      <p:ext uri="{BB962C8B-B14F-4D97-AF65-F5344CB8AC3E}">
        <p14:creationId xmlns:p14="http://schemas.microsoft.com/office/powerpoint/2010/main" val="15396720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7" name="Picture 6" descr="ConcludingSlide-0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extBox 7"/>
          <p:cNvSpPr txBox="1"/>
          <p:nvPr userDrawn="1"/>
        </p:nvSpPr>
        <p:spPr>
          <a:xfrm>
            <a:off x="5609166" y="4808341"/>
            <a:ext cx="3280833" cy="1815882"/>
          </a:xfrm>
          <a:prstGeom prst="rect">
            <a:avLst/>
          </a:prstGeom>
          <a:noFill/>
        </p:spPr>
        <p:txBody>
          <a:bodyPr wrap="square" rtlCol="0">
            <a:spAutoFit/>
          </a:bodyPr>
          <a:lstStyle/>
          <a:p>
            <a:pPr algn="r"/>
            <a:r>
              <a:rPr lang="en-US" sz="1600" dirty="0">
                <a:solidFill>
                  <a:srgbClr val="152754"/>
                </a:solidFill>
                <a:latin typeface="Avenir" panose="02000503040000020003" pitchFamily="2" charset="0"/>
                <a:cs typeface="Arial-Mdm-FC"/>
              </a:rPr>
              <a:t>CSTE National Office</a:t>
            </a:r>
          </a:p>
          <a:p>
            <a:pPr algn="r"/>
            <a:r>
              <a:rPr lang="en-US" sz="1300" dirty="0">
                <a:solidFill>
                  <a:schemeClr val="tx1">
                    <a:lumMod val="65000"/>
                    <a:lumOff val="35000"/>
                  </a:schemeClr>
                </a:solidFill>
                <a:latin typeface="Avenir" panose="02000503040000020003" pitchFamily="2" charset="0"/>
                <a:cs typeface="Arial-Lgt-FC"/>
              </a:rPr>
              <a:t>2872 Woodcock Boulevard, Suite 250</a:t>
            </a:r>
          </a:p>
          <a:p>
            <a:pPr algn="r"/>
            <a:r>
              <a:rPr lang="en-US" sz="1300" dirty="0">
                <a:solidFill>
                  <a:schemeClr val="tx1">
                    <a:lumMod val="65000"/>
                    <a:lumOff val="35000"/>
                  </a:schemeClr>
                </a:solidFill>
                <a:latin typeface="Avenir" panose="02000503040000020003" pitchFamily="2" charset="0"/>
                <a:cs typeface="Arial-Lgt-FC"/>
              </a:rPr>
              <a:t>Atlanta, Georgia 30341</a:t>
            </a:r>
          </a:p>
          <a:p>
            <a:pPr algn="r"/>
            <a:endParaRPr lang="en-US" sz="1300" dirty="0">
              <a:solidFill>
                <a:schemeClr val="tx1">
                  <a:lumMod val="65000"/>
                  <a:lumOff val="35000"/>
                </a:schemeClr>
              </a:solidFill>
              <a:latin typeface="Avenir" panose="02000503040000020003" pitchFamily="2" charset="0"/>
              <a:cs typeface="Arial-Lgt-FC"/>
            </a:endParaRPr>
          </a:p>
          <a:p>
            <a:pPr algn="r"/>
            <a:r>
              <a:rPr lang="en-US" sz="1300" dirty="0">
                <a:solidFill>
                  <a:schemeClr val="tx1">
                    <a:lumMod val="65000"/>
                    <a:lumOff val="35000"/>
                  </a:schemeClr>
                </a:solidFill>
                <a:latin typeface="Avenir" panose="02000503040000020003" pitchFamily="2" charset="0"/>
                <a:cs typeface="Arial-Lgt-FC"/>
              </a:rPr>
              <a:t>770.458.3811</a:t>
            </a:r>
          </a:p>
          <a:p>
            <a:pPr algn="r"/>
            <a:r>
              <a:rPr lang="en-US" sz="1100" b="1" dirty="0">
                <a:solidFill>
                  <a:schemeClr val="tx1">
                    <a:lumMod val="65000"/>
                    <a:lumOff val="35000"/>
                  </a:schemeClr>
                </a:solidFill>
                <a:latin typeface="Avenir" panose="02000503040000020003" pitchFamily="2" charset="0"/>
                <a:cs typeface="Arial-Lgt-FC"/>
              </a:rPr>
              <a:t> </a:t>
            </a:r>
            <a:r>
              <a:rPr lang="en-US" sz="1300" dirty="0">
                <a:solidFill>
                  <a:schemeClr val="tx1">
                    <a:lumMod val="65000"/>
                    <a:lumOff val="35000"/>
                  </a:schemeClr>
                </a:solidFill>
                <a:latin typeface="Avenir" panose="02000503040000020003" pitchFamily="2" charset="0"/>
                <a:cs typeface="Arial-Lgt-FC"/>
              </a:rPr>
              <a:t>770.458.8516</a:t>
            </a:r>
          </a:p>
          <a:p>
            <a:pPr algn="r"/>
            <a:r>
              <a:rPr lang="en-US" sz="1300" dirty="0">
                <a:solidFill>
                  <a:schemeClr val="tx1">
                    <a:lumMod val="65000"/>
                    <a:lumOff val="35000"/>
                  </a:schemeClr>
                </a:solidFill>
                <a:latin typeface="Avenir" panose="02000503040000020003" pitchFamily="2" charset="0"/>
                <a:cs typeface="Arial-Lgt-FC"/>
              </a:rPr>
              <a:t>cmccoull@cste.org</a:t>
            </a:r>
          </a:p>
          <a:p>
            <a:pPr algn="r"/>
            <a:endParaRPr lang="en-US" sz="1600" dirty="0">
              <a:latin typeface="Avenir" panose="02000503040000020003" pitchFamily="2" charset="0"/>
            </a:endParaRPr>
          </a:p>
        </p:txBody>
      </p:sp>
      <p:sp>
        <p:nvSpPr>
          <p:cNvPr id="4" name="Title 1"/>
          <p:cNvSpPr>
            <a:spLocks noGrp="1"/>
          </p:cNvSpPr>
          <p:nvPr>
            <p:ph type="title"/>
          </p:nvPr>
        </p:nvSpPr>
        <p:spPr>
          <a:xfrm>
            <a:off x="3231294" y="2876405"/>
            <a:ext cx="5486400" cy="566738"/>
          </a:xfrm>
        </p:spPr>
        <p:txBody>
          <a:bodyPr anchor="b">
            <a:noAutofit/>
          </a:bodyPr>
          <a:lstStyle>
            <a:lvl1pPr algn="l">
              <a:defRPr sz="3200" b="1">
                <a:solidFill>
                  <a:schemeClr val="bg1"/>
                </a:solidFill>
                <a:latin typeface="+mj-lt"/>
              </a:defRPr>
            </a:lvl1pPr>
          </a:lstStyle>
          <a:p>
            <a:r>
              <a:rPr lang="en-US" dirty="0"/>
              <a:t>Click to edit Master title style</a:t>
            </a:r>
          </a:p>
        </p:txBody>
      </p:sp>
    </p:spTree>
    <p:extLst>
      <p:ext uri="{BB962C8B-B14F-4D97-AF65-F5344CB8AC3E}">
        <p14:creationId xmlns:p14="http://schemas.microsoft.com/office/powerpoint/2010/main" val="3369563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3050"/>
            <a:ext cx="5928102" cy="742089"/>
          </a:xfrm>
        </p:spPr>
        <p:txBody>
          <a:bodyPr anchor="b">
            <a:normAutofit/>
          </a:bodyPr>
          <a:lstStyle>
            <a:lvl1pPr algn="l">
              <a:defRPr sz="2400" b="0">
                <a:latin typeface="Avenir LT 45 Book" panose="02000503020000020003" pitchFamily="2" charset="0"/>
              </a:defRPr>
            </a:lvl1pPr>
          </a:lstStyle>
          <a:p>
            <a:r>
              <a:rPr lang="en-US" sz="4000" dirty="0">
                <a:solidFill>
                  <a:srgbClr val="101957"/>
                </a:solidFill>
                <a:latin typeface="Avenir" panose="02000503040000020003" pitchFamily="2" charset="0"/>
                <a:cs typeface="Arial-Mdm-FC"/>
              </a:rPr>
              <a:t>Header</a:t>
            </a:r>
            <a:endParaRPr lang="en-US" dirty="0"/>
          </a:p>
        </p:txBody>
      </p:sp>
      <p:sp>
        <p:nvSpPr>
          <p:cNvPr id="3" name="Content Placeholder 2"/>
          <p:cNvSpPr>
            <a:spLocks noGrp="1"/>
          </p:cNvSpPr>
          <p:nvPr>
            <p:ph idx="1" hasCustomPrompt="1"/>
          </p:nvPr>
        </p:nvSpPr>
        <p:spPr>
          <a:xfrm>
            <a:off x="3575050" y="1435100"/>
            <a:ext cx="5111750" cy="4691063"/>
          </a:xfrm>
        </p:spPr>
        <p:txBody>
          <a:bodyPr/>
          <a:lstStyle>
            <a:lvl1pPr algn="l">
              <a:defRPr sz="3200">
                <a:latin typeface="Avenir LT 45 Book" panose="02000503020000020003" pitchFamily="2" charset="0"/>
              </a:defRPr>
            </a:lvl1pPr>
            <a:lvl2pPr marL="800100" indent="-342900" algn="l">
              <a:lnSpc>
                <a:spcPct val="130000"/>
              </a:lnSpc>
              <a:buFont typeface="Arial"/>
              <a:buChar char="•"/>
              <a:defRPr sz="1600"/>
            </a:lvl2pPr>
            <a:lvl3pPr marL="800100" indent="0">
              <a:buNone/>
              <a:defRPr sz="1200"/>
            </a:lvl3pPr>
            <a:lvl4pPr>
              <a:defRPr sz="2000"/>
            </a:lvl4pPr>
            <a:lvl5pPr>
              <a:defRPr sz="2000"/>
            </a:lvl5pPr>
            <a:lvl6pPr>
              <a:defRPr sz="2000"/>
            </a:lvl6pPr>
            <a:lvl7pPr>
              <a:defRPr sz="2000"/>
            </a:lvl7pPr>
            <a:lvl8pPr>
              <a:defRPr sz="2000"/>
            </a:lvl8pPr>
            <a:lvl9pPr>
              <a:defRPr sz="2000"/>
            </a:lvl9pPr>
          </a:lstStyle>
          <a:p>
            <a:pPr algn="l"/>
            <a:r>
              <a:rPr lang="en-US" dirty="0" err="1">
                <a:solidFill>
                  <a:srgbClr val="585543"/>
                </a:solidFill>
                <a:latin typeface="Avenir" panose="02000503040000020003" pitchFamily="2" charset="0"/>
                <a:cs typeface="Arial-Mdm-FC"/>
              </a:rPr>
              <a:t>Subheader</a:t>
            </a:r>
            <a:endParaRPr lang="en-US" dirty="0">
              <a:solidFill>
                <a:srgbClr val="585543"/>
              </a:solidFill>
              <a:latin typeface="Avenir" panose="02000503040000020003" pitchFamily="2" charset="0"/>
              <a:cs typeface="Arial-Lgt-FC"/>
            </a:endParaRPr>
          </a:p>
          <a:p>
            <a:pPr algn="l"/>
            <a:r>
              <a:rPr lang="en-US" sz="2000" dirty="0">
                <a:solidFill>
                  <a:schemeClr val="tx1">
                    <a:lumMod val="65000"/>
                    <a:lumOff val="35000"/>
                  </a:schemeClr>
                </a:solidFill>
                <a:latin typeface="Avenir" panose="02000503040000020003" pitchFamily="2" charset="0"/>
                <a:cs typeface="Arial-Lgt-FC"/>
              </a:rPr>
              <a:t>Lorem ipsum dolor sit </a:t>
            </a:r>
            <a:r>
              <a:rPr lang="en-US" sz="2000" dirty="0" err="1">
                <a:solidFill>
                  <a:schemeClr val="tx1">
                    <a:lumMod val="65000"/>
                    <a:lumOff val="35000"/>
                  </a:schemeClr>
                </a:solidFill>
                <a:latin typeface="Avenir" panose="02000503040000020003" pitchFamily="2" charset="0"/>
                <a:cs typeface="Arial-Lgt-FC"/>
              </a:rPr>
              <a:t>amet</a:t>
            </a:r>
            <a:r>
              <a:rPr lang="en-US" sz="2000" dirty="0">
                <a:solidFill>
                  <a:schemeClr val="tx1">
                    <a:lumMod val="65000"/>
                    <a:lumOff val="35000"/>
                  </a:schemeClr>
                </a:solidFill>
                <a:latin typeface="Avenir" panose="02000503040000020003" pitchFamily="2" charset="0"/>
                <a:cs typeface="Arial-Lgt-FC"/>
              </a:rPr>
              <a:t>, id </a:t>
            </a:r>
            <a:r>
              <a:rPr lang="en-US" sz="2000" dirty="0" err="1">
                <a:solidFill>
                  <a:schemeClr val="tx1">
                    <a:lumMod val="65000"/>
                    <a:lumOff val="35000"/>
                  </a:schemeClr>
                </a:solidFill>
                <a:latin typeface="Avenir" panose="02000503040000020003" pitchFamily="2" charset="0"/>
                <a:cs typeface="Arial-Lgt-FC"/>
              </a:rPr>
              <a:t>reque</a:t>
            </a:r>
            <a:r>
              <a:rPr lang="en-US" sz="2000" dirty="0">
                <a:solidFill>
                  <a:schemeClr val="tx1">
                    <a:lumMod val="65000"/>
                    <a:lumOff val="35000"/>
                  </a:schemeClr>
                </a:solidFill>
                <a:latin typeface="Avenir" panose="02000503040000020003" pitchFamily="2" charset="0"/>
                <a:cs typeface="Arial-Lgt-FC"/>
              </a:rPr>
              <a:t> </a:t>
            </a:r>
            <a:r>
              <a:rPr lang="en-US" sz="2000" dirty="0" err="1">
                <a:solidFill>
                  <a:schemeClr val="tx1">
                    <a:lumMod val="65000"/>
                    <a:lumOff val="35000"/>
                  </a:schemeClr>
                </a:solidFill>
                <a:latin typeface="Avenir" panose="02000503040000020003" pitchFamily="2" charset="0"/>
                <a:cs typeface="Arial-Lgt-FC"/>
              </a:rPr>
              <a:t>appareat</a:t>
            </a:r>
            <a:r>
              <a:rPr lang="en-US" sz="2000" dirty="0">
                <a:solidFill>
                  <a:schemeClr val="tx1">
                    <a:lumMod val="65000"/>
                    <a:lumOff val="35000"/>
                  </a:schemeClr>
                </a:solidFill>
                <a:latin typeface="Avenir" panose="02000503040000020003" pitchFamily="2" charset="0"/>
                <a:cs typeface="Arial-Lgt-FC"/>
              </a:rPr>
              <a:t> per. </a:t>
            </a:r>
            <a:r>
              <a:rPr lang="en-US" sz="2000" dirty="0" err="1">
                <a:solidFill>
                  <a:schemeClr val="tx1">
                    <a:lumMod val="65000"/>
                    <a:lumOff val="35000"/>
                  </a:schemeClr>
                </a:solidFill>
                <a:latin typeface="Avenir" panose="02000503040000020003" pitchFamily="2" charset="0"/>
                <a:cs typeface="Arial-Lgt-FC"/>
              </a:rPr>
              <a:t>Te</a:t>
            </a:r>
            <a:r>
              <a:rPr lang="en-US" sz="2000" dirty="0">
                <a:solidFill>
                  <a:schemeClr val="tx1">
                    <a:lumMod val="65000"/>
                    <a:lumOff val="35000"/>
                  </a:schemeClr>
                </a:solidFill>
                <a:latin typeface="Avenir" panose="02000503040000020003" pitchFamily="2" charset="0"/>
                <a:cs typeface="Arial-Lgt-FC"/>
              </a:rPr>
              <a:t> </a:t>
            </a:r>
            <a:r>
              <a:rPr lang="en-US" sz="2000" dirty="0" err="1">
                <a:solidFill>
                  <a:schemeClr val="tx1">
                    <a:lumMod val="65000"/>
                    <a:lumOff val="35000"/>
                  </a:schemeClr>
                </a:solidFill>
                <a:latin typeface="Avenir" panose="02000503040000020003" pitchFamily="2" charset="0"/>
                <a:cs typeface="Arial-Lgt-FC"/>
              </a:rPr>
              <a:t>neglegentur</a:t>
            </a:r>
            <a:r>
              <a:rPr lang="en-US" sz="2000" dirty="0">
                <a:solidFill>
                  <a:schemeClr val="tx1">
                    <a:lumMod val="65000"/>
                    <a:lumOff val="35000"/>
                  </a:schemeClr>
                </a:solidFill>
                <a:latin typeface="Avenir" panose="02000503040000020003" pitchFamily="2" charset="0"/>
                <a:cs typeface="Arial-Lgt-FC"/>
              </a:rPr>
              <a:t> </a:t>
            </a:r>
            <a:r>
              <a:rPr lang="en-US" sz="2000" dirty="0" err="1">
                <a:solidFill>
                  <a:schemeClr val="tx1">
                    <a:lumMod val="65000"/>
                    <a:lumOff val="35000"/>
                  </a:schemeClr>
                </a:solidFill>
                <a:latin typeface="Avenir" panose="02000503040000020003" pitchFamily="2" charset="0"/>
                <a:cs typeface="Arial-Lgt-FC"/>
              </a:rPr>
              <a:t>comprehens</a:t>
            </a:r>
            <a:r>
              <a:rPr lang="en-US" sz="2000" dirty="0">
                <a:solidFill>
                  <a:schemeClr val="tx1">
                    <a:lumMod val="65000"/>
                    <a:lumOff val="35000"/>
                  </a:schemeClr>
                </a:solidFill>
                <a:latin typeface="Avenir" panose="02000503040000020003" pitchFamily="2" charset="0"/>
                <a:cs typeface="Arial-Lgt-FC"/>
              </a:rPr>
              <a:t> qui. Ne qui </a:t>
            </a:r>
            <a:r>
              <a:rPr lang="en-US" sz="2000" dirty="0" err="1">
                <a:solidFill>
                  <a:schemeClr val="tx1">
                    <a:lumMod val="65000"/>
                    <a:lumOff val="35000"/>
                  </a:schemeClr>
                </a:solidFill>
                <a:latin typeface="Avenir" panose="02000503040000020003" pitchFamily="2" charset="0"/>
                <a:cs typeface="Arial-Lgt-FC"/>
              </a:rPr>
              <a:t>eirmod</a:t>
            </a:r>
            <a:r>
              <a:rPr lang="en-US" sz="2000" dirty="0">
                <a:solidFill>
                  <a:schemeClr val="tx1">
                    <a:lumMod val="65000"/>
                    <a:lumOff val="35000"/>
                  </a:schemeClr>
                </a:solidFill>
                <a:latin typeface="Avenir" panose="02000503040000020003" pitchFamily="2" charset="0"/>
                <a:cs typeface="Arial-Lgt-FC"/>
              </a:rPr>
              <a:t> </a:t>
            </a:r>
            <a:r>
              <a:rPr lang="en-US" sz="2000" dirty="0" err="1">
                <a:solidFill>
                  <a:schemeClr val="tx1">
                    <a:lumMod val="65000"/>
                    <a:lumOff val="35000"/>
                  </a:schemeClr>
                </a:solidFill>
                <a:latin typeface="Avenir" panose="02000503040000020003" pitchFamily="2" charset="0"/>
                <a:cs typeface="Arial-Lgt-FC"/>
              </a:rPr>
              <a:t>mediocrem</a:t>
            </a:r>
            <a:r>
              <a:rPr lang="en-US" sz="2000" dirty="0">
                <a:solidFill>
                  <a:schemeClr val="tx1">
                    <a:lumMod val="65000"/>
                    <a:lumOff val="35000"/>
                  </a:schemeClr>
                </a:solidFill>
                <a:latin typeface="Avenir" panose="02000503040000020003" pitchFamily="2" charset="0"/>
                <a:cs typeface="Arial-Lgt-FC"/>
              </a:rPr>
              <a:t>. </a:t>
            </a:r>
            <a:r>
              <a:rPr lang="en-US" sz="2000" dirty="0" err="1">
                <a:solidFill>
                  <a:schemeClr val="tx1">
                    <a:lumMod val="65000"/>
                    <a:lumOff val="35000"/>
                  </a:schemeClr>
                </a:solidFill>
                <a:latin typeface="Avenir" panose="02000503040000020003" pitchFamily="2" charset="0"/>
                <a:cs typeface="Arial-Lgt-FC"/>
              </a:rPr>
              <a:t>Mentitum</a:t>
            </a:r>
            <a:r>
              <a:rPr lang="en-US" sz="2000" dirty="0">
                <a:solidFill>
                  <a:schemeClr val="tx1">
                    <a:lumMod val="65000"/>
                    <a:lumOff val="35000"/>
                  </a:schemeClr>
                </a:solidFill>
                <a:latin typeface="Avenir" panose="02000503040000020003" pitchFamily="2" charset="0"/>
                <a:cs typeface="Arial-Lgt-FC"/>
              </a:rPr>
              <a:t> </a:t>
            </a:r>
            <a:r>
              <a:rPr lang="en-US" sz="2000" dirty="0" err="1">
                <a:solidFill>
                  <a:schemeClr val="tx1">
                    <a:lumMod val="65000"/>
                    <a:lumOff val="35000"/>
                  </a:schemeClr>
                </a:solidFill>
                <a:latin typeface="Avenir" panose="02000503040000020003" pitchFamily="2" charset="0"/>
                <a:cs typeface="Arial-Lgt-FC"/>
              </a:rPr>
              <a:t>maluisset</a:t>
            </a:r>
            <a:r>
              <a:rPr lang="en-US" sz="2000" dirty="0">
                <a:solidFill>
                  <a:schemeClr val="tx1">
                    <a:lumMod val="65000"/>
                    <a:lumOff val="35000"/>
                  </a:schemeClr>
                </a:solidFill>
                <a:latin typeface="Avenir" panose="02000503040000020003" pitchFamily="2" charset="0"/>
                <a:cs typeface="Arial-Lgt-FC"/>
              </a:rPr>
              <a:t> et sea, </a:t>
            </a:r>
            <a:r>
              <a:rPr lang="en-US" sz="2000" dirty="0" err="1">
                <a:solidFill>
                  <a:schemeClr val="tx1">
                    <a:lumMod val="65000"/>
                    <a:lumOff val="35000"/>
                  </a:schemeClr>
                </a:solidFill>
                <a:latin typeface="Avenir" panose="02000503040000020003" pitchFamily="2" charset="0"/>
                <a:cs typeface="Arial-Lgt-FC"/>
              </a:rPr>
              <a:t>harum</a:t>
            </a:r>
            <a:r>
              <a:rPr lang="en-US" sz="2000" dirty="0">
                <a:solidFill>
                  <a:schemeClr val="tx1">
                    <a:lumMod val="65000"/>
                    <a:lumOff val="35000"/>
                  </a:schemeClr>
                </a:solidFill>
                <a:latin typeface="Avenir" panose="02000503040000020003" pitchFamily="2" charset="0"/>
                <a:cs typeface="Arial-Lgt-FC"/>
              </a:rPr>
              <a:t> </a:t>
            </a:r>
            <a:r>
              <a:rPr lang="en-US" sz="2000" dirty="0" err="1">
                <a:solidFill>
                  <a:schemeClr val="tx1">
                    <a:lumMod val="65000"/>
                    <a:lumOff val="35000"/>
                  </a:schemeClr>
                </a:solidFill>
                <a:latin typeface="Avenir" panose="02000503040000020003" pitchFamily="2" charset="0"/>
                <a:cs typeface="Arial-Lgt-FC"/>
              </a:rPr>
              <a:t>solet</a:t>
            </a:r>
            <a:r>
              <a:rPr lang="en-US" sz="2000" dirty="0">
                <a:solidFill>
                  <a:schemeClr val="tx1">
                    <a:lumMod val="65000"/>
                    <a:lumOff val="35000"/>
                  </a:schemeClr>
                </a:solidFill>
                <a:latin typeface="Avenir" panose="02000503040000020003" pitchFamily="2" charset="0"/>
                <a:cs typeface="Arial-Lgt-FC"/>
              </a:rPr>
              <a:t> id mea. Lorem ipsum</a:t>
            </a:r>
          </a:p>
          <a:p>
            <a:pPr marL="800100" lvl="1" indent="-342900" algn="l">
              <a:lnSpc>
                <a:spcPct val="130000"/>
              </a:lnSpc>
              <a:buFont typeface="Arial"/>
              <a:buChar char="•"/>
            </a:pPr>
            <a:r>
              <a:rPr lang="en-US" sz="2000" dirty="0">
                <a:solidFill>
                  <a:schemeClr val="tx1">
                    <a:lumMod val="65000"/>
                    <a:lumOff val="35000"/>
                  </a:schemeClr>
                </a:solidFill>
                <a:latin typeface="Avenir" panose="02000503040000020003" pitchFamily="2" charset="0"/>
                <a:cs typeface="Arial-Lgt-FC"/>
              </a:rPr>
              <a:t>Lorem ipsum</a:t>
            </a:r>
          </a:p>
          <a:p>
            <a:pPr marL="800100" lvl="1" indent="-342900" algn="l">
              <a:lnSpc>
                <a:spcPct val="130000"/>
              </a:lnSpc>
              <a:buFont typeface="Arial"/>
              <a:buChar char="•"/>
            </a:pPr>
            <a:r>
              <a:rPr lang="en-US" sz="2000" dirty="0">
                <a:solidFill>
                  <a:schemeClr val="tx1">
                    <a:lumMod val="65000"/>
                    <a:lumOff val="35000"/>
                  </a:schemeClr>
                </a:solidFill>
                <a:latin typeface="Avenir" panose="02000503040000020003" pitchFamily="2" charset="0"/>
                <a:cs typeface="Arial-Lgt-FC"/>
              </a:rPr>
              <a:t>Lorem ipsum</a:t>
            </a:r>
          </a:p>
          <a:p>
            <a:pPr marL="800100" lvl="1" indent="-342900" algn="l">
              <a:lnSpc>
                <a:spcPct val="130000"/>
              </a:lnSpc>
              <a:buFont typeface="Arial"/>
              <a:buChar char="•"/>
            </a:pPr>
            <a:r>
              <a:rPr lang="en-US" sz="2000" dirty="0">
                <a:solidFill>
                  <a:schemeClr val="tx1">
                    <a:lumMod val="65000"/>
                    <a:lumOff val="35000"/>
                  </a:schemeClr>
                </a:solidFill>
                <a:latin typeface="Avenir" panose="02000503040000020003" pitchFamily="2" charset="0"/>
                <a:cs typeface="Arial-Lgt-FC"/>
              </a:rPr>
              <a:t>Lorem ipsum</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rgbClr val="101957"/>
                </a:solidFill>
                <a:latin typeface="Avenir" panose="02000503040000020003"/>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5776216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rgbClr val="101957"/>
                </a:solidFill>
                <a:latin typeface="Avenir LT 45 Book" panose="02000503020000020003" pitchFamily="2"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solidFill>
                  <a:srgbClr val="101957"/>
                </a:solidFill>
                <a:latin typeface="Avenir" panose="02000503040000020003"/>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rgbClr val="101957"/>
                </a:solidFill>
                <a:latin typeface="Avenir LT 45 Book" panose="02000503020000020003" pitchFamily="2"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3679173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4.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5" Type="http://schemas.openxmlformats.org/officeDocument/2006/relationships/theme" Target="../theme/theme5.xml"/><Relationship Id="rId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footer2-01.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6169093"/>
            <a:ext cx="9144000" cy="688907"/>
          </a:xfrm>
          <a:prstGeom prst="rect">
            <a:avLst/>
          </a:prstGeom>
        </p:spPr>
      </p:pic>
      <p:pic>
        <p:nvPicPr>
          <p:cNvPr id="7" name="Picture 6" descr="header-01.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9144000" cy="1336977"/>
          </a:xfrm>
          <a:prstGeom prst="rect">
            <a:avLst/>
          </a:prstGeom>
        </p:spPr>
      </p:pic>
      <p:sp>
        <p:nvSpPr>
          <p:cNvPr id="2" name="Title Placeholder 1"/>
          <p:cNvSpPr>
            <a:spLocks noGrp="1"/>
          </p:cNvSpPr>
          <p:nvPr>
            <p:ph type="title"/>
          </p:nvPr>
        </p:nvSpPr>
        <p:spPr>
          <a:xfrm>
            <a:off x="457200" y="193977"/>
            <a:ext cx="8229600" cy="983894"/>
          </a:xfrm>
          <a:prstGeom prst="rect">
            <a:avLst/>
          </a:prstGeom>
        </p:spPr>
        <p:txBody>
          <a:bodyPr vert="horz" lIns="91440" tIns="45720" rIns="91440" bIns="45720" rtlCol="0" anchor="ctr">
            <a:normAutofit/>
          </a:bodyPr>
          <a:lstStyle/>
          <a:p>
            <a:r>
              <a:rPr lang="en-US" sz="4000" dirty="0">
                <a:solidFill>
                  <a:srgbClr val="101957"/>
                </a:solidFill>
                <a:latin typeface="Avenir" panose="02000503040000020003" pitchFamily="2" charset="0"/>
                <a:cs typeface="Arial-Mdm-FC"/>
              </a:rPr>
              <a:t>Header</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1868522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spcBef>
          <a:spcPct val="0"/>
        </a:spcBef>
        <a:buNone/>
        <a:defRPr sz="4400" kern="1200">
          <a:solidFill>
            <a:srgbClr val="152754"/>
          </a:solidFill>
          <a:latin typeface="Avenir LT 45 Book" panose="02000503020000020003" pitchFamily="2"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lang="en-US" sz="2400" kern="1200" dirty="0" smtClean="0">
          <a:solidFill>
            <a:srgbClr val="101957"/>
          </a:solidFill>
          <a:latin typeface="Avenir LT 45 Book" panose="02000503020000020003" pitchFamily="2" charset="0"/>
          <a:ea typeface="+mn-ea"/>
          <a:cs typeface="+mn-cs"/>
        </a:defRPr>
      </a:lvl1pPr>
      <a:lvl2pPr marL="800100" indent="-342900" algn="l" defTabSz="914400" rtl="0" eaLnBrk="1" latinLnBrk="0" hangingPunct="1">
        <a:spcBef>
          <a:spcPct val="20000"/>
        </a:spcBef>
        <a:buFont typeface="Courier New" panose="02070309020205020404" pitchFamily="49" charset="0"/>
        <a:buChar char="o"/>
        <a:defRPr lang="en-US" sz="2400" kern="1200" dirty="0" smtClean="0">
          <a:solidFill>
            <a:srgbClr val="101957"/>
          </a:solidFill>
          <a:latin typeface="Avenir LT 45 Book" panose="02000503020000020003" pitchFamily="2" charset="0"/>
          <a:ea typeface="+mn-ea"/>
          <a:cs typeface="+mn-cs"/>
        </a:defRPr>
      </a:lvl2pPr>
      <a:lvl3pPr marL="1143000" indent="-228600" algn="l" defTabSz="914400" rtl="0" eaLnBrk="1" latinLnBrk="0" hangingPunct="1">
        <a:spcBef>
          <a:spcPct val="20000"/>
        </a:spcBef>
        <a:buFont typeface="Wingdings" panose="05000000000000000000" pitchFamily="2" charset="2"/>
        <a:buChar char="§"/>
        <a:defRPr lang="en-US" sz="2400" kern="1200" dirty="0" smtClean="0">
          <a:solidFill>
            <a:srgbClr val="101957"/>
          </a:solidFill>
          <a:latin typeface="Avenir LT 45 Book" panose="02000503020000020003" pitchFamily="2"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lang="en-US" sz="2400" kern="1200" dirty="0" smtClean="0">
          <a:solidFill>
            <a:srgbClr val="101957"/>
          </a:solidFill>
          <a:latin typeface="Avenir LT 45 Book" panose="02000503020000020003" pitchFamily="2"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lang="en-US" sz="2400" kern="1200" dirty="0">
          <a:solidFill>
            <a:srgbClr val="101957"/>
          </a:solidFill>
          <a:latin typeface="Avenir LT 45 Book" panose="02000503020000020003" pitchFamily="2"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footer2-01.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6169093"/>
            <a:ext cx="9144000" cy="688907"/>
          </a:xfrm>
          <a:prstGeom prst="rect">
            <a:avLst/>
          </a:prstGeom>
        </p:spPr>
      </p:pic>
      <p:pic>
        <p:nvPicPr>
          <p:cNvPr id="7" name="Picture 6" descr="header-01.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9144000" cy="1336977"/>
          </a:xfrm>
          <a:prstGeom prst="rect">
            <a:avLst/>
          </a:prstGeom>
        </p:spPr>
      </p:pic>
      <p:sp>
        <p:nvSpPr>
          <p:cNvPr id="2" name="Title Placeholder 1"/>
          <p:cNvSpPr>
            <a:spLocks noGrp="1"/>
          </p:cNvSpPr>
          <p:nvPr>
            <p:ph type="title"/>
          </p:nvPr>
        </p:nvSpPr>
        <p:spPr>
          <a:xfrm>
            <a:off x="457200" y="193977"/>
            <a:ext cx="8229600" cy="983894"/>
          </a:xfrm>
          <a:prstGeom prst="rect">
            <a:avLst/>
          </a:prstGeom>
        </p:spPr>
        <p:txBody>
          <a:bodyPr vert="horz" lIns="91440" tIns="45720" rIns="91440" bIns="45720" rtlCol="0" anchor="ctr">
            <a:normAutofit/>
          </a:bodyPr>
          <a:lstStyle/>
          <a:p>
            <a:r>
              <a:rPr lang="en-US" sz="4000" dirty="0">
                <a:solidFill>
                  <a:srgbClr val="101957"/>
                </a:solidFill>
                <a:latin typeface="Avenir" panose="02000503040000020003" pitchFamily="2" charset="0"/>
                <a:cs typeface="Arial-Mdm-FC"/>
              </a:rPr>
              <a:t>Header</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7764944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spcBef>
          <a:spcPct val="0"/>
        </a:spcBef>
        <a:buNone/>
        <a:defRPr sz="4400" kern="1200">
          <a:solidFill>
            <a:srgbClr val="152754"/>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lang="en-US" sz="2400" kern="1200" dirty="0" smtClean="0">
          <a:solidFill>
            <a:srgbClr val="101957"/>
          </a:solidFill>
          <a:latin typeface="Arial" panose="020B0604020202020204" pitchFamily="34" charset="0"/>
          <a:ea typeface="+mn-ea"/>
          <a:cs typeface="+mn-cs"/>
        </a:defRPr>
      </a:lvl1pPr>
      <a:lvl2pPr marL="800100" indent="-342900" algn="l" defTabSz="914400" rtl="0" eaLnBrk="1" latinLnBrk="0" hangingPunct="1">
        <a:spcBef>
          <a:spcPct val="20000"/>
        </a:spcBef>
        <a:buFont typeface="Courier New" panose="02070309020205020404" pitchFamily="49" charset="0"/>
        <a:buChar char="o"/>
        <a:defRPr lang="en-US" sz="2400" kern="1200" dirty="0" smtClean="0">
          <a:solidFill>
            <a:srgbClr val="101957"/>
          </a:solidFill>
          <a:latin typeface="Arial" panose="020B0604020202020204" pitchFamily="34" charset="0"/>
          <a:ea typeface="+mn-ea"/>
          <a:cs typeface="+mn-cs"/>
        </a:defRPr>
      </a:lvl2pPr>
      <a:lvl3pPr marL="1143000" indent="-228600" algn="l" defTabSz="914400" rtl="0" eaLnBrk="1" latinLnBrk="0" hangingPunct="1">
        <a:spcBef>
          <a:spcPct val="20000"/>
        </a:spcBef>
        <a:buFont typeface="Wingdings" panose="05000000000000000000" pitchFamily="2" charset="2"/>
        <a:buChar char="§"/>
        <a:defRPr lang="en-US" sz="2400" kern="1200" dirty="0" smtClean="0">
          <a:solidFill>
            <a:srgbClr val="101957"/>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lang="en-US" sz="2400" kern="1200" dirty="0" smtClean="0">
          <a:solidFill>
            <a:srgbClr val="101957"/>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lang="en-US" sz="2400" kern="1200" dirty="0">
          <a:solidFill>
            <a:srgbClr val="101957"/>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628650" y="1826685"/>
            <a:ext cx="78867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312786463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Lst>
  <p:transition>
    <p:fade/>
  </p:transition>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189" algn="ctr" rtl="0" fontAlgn="base">
        <a:spcBef>
          <a:spcPct val="0"/>
        </a:spcBef>
        <a:spcAft>
          <a:spcPct val="0"/>
        </a:spcAft>
        <a:defRPr sz="4400">
          <a:solidFill>
            <a:schemeClr val="tx1"/>
          </a:solidFill>
          <a:latin typeface="Myriad Web Pro" panose="020B0503030403020204" pitchFamily="34" charset="0"/>
        </a:defRPr>
      </a:lvl6pPr>
      <a:lvl7pPr marL="914378" algn="ctr" rtl="0" fontAlgn="base">
        <a:spcBef>
          <a:spcPct val="0"/>
        </a:spcBef>
        <a:spcAft>
          <a:spcPct val="0"/>
        </a:spcAft>
        <a:defRPr sz="4400">
          <a:solidFill>
            <a:schemeClr val="tx1"/>
          </a:solidFill>
          <a:latin typeface="Myriad Web Pro" panose="020B0503030403020204" pitchFamily="34" charset="0"/>
        </a:defRPr>
      </a:lvl7pPr>
      <a:lvl8pPr marL="1371566" algn="ctr" rtl="0" fontAlgn="base">
        <a:spcBef>
          <a:spcPct val="0"/>
        </a:spcBef>
        <a:spcAft>
          <a:spcPct val="0"/>
        </a:spcAft>
        <a:defRPr sz="4400">
          <a:solidFill>
            <a:schemeClr val="tx1"/>
          </a:solidFill>
          <a:latin typeface="Myriad Web Pro" panose="020B0503030403020204" pitchFamily="34" charset="0"/>
        </a:defRPr>
      </a:lvl8pPr>
      <a:lvl9pPr marL="1828754" algn="ctr" rtl="0" fontAlgn="base">
        <a:spcBef>
          <a:spcPct val="0"/>
        </a:spcBef>
        <a:spcAft>
          <a:spcPct val="0"/>
        </a:spcAft>
        <a:defRPr sz="4400">
          <a:solidFill>
            <a:schemeClr val="tx1"/>
          </a:solidFill>
          <a:latin typeface="Myriad Web Pro" panose="020B0503030403020204" pitchFamily="34" charset="0"/>
        </a:defRPr>
      </a:lvl9pPr>
    </p:titleStyle>
    <p:bodyStyle>
      <a:lvl1pPr marL="342892" indent="-342892"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1pPr>
      <a:lvl2pPr marL="742931" indent="-285743" algn="l" rtl="0" eaLnBrk="0" fontAlgn="base" hangingPunct="0">
        <a:spcBef>
          <a:spcPct val="20000"/>
        </a:spcBef>
        <a:spcAft>
          <a:spcPct val="0"/>
        </a:spcAft>
        <a:buFont typeface="Arial" panose="020B0604020202020204" pitchFamily="34" charset="0"/>
        <a:buChar char="–"/>
        <a:defRPr sz="2800" kern="1200">
          <a:solidFill>
            <a:srgbClr val="7F7F7F"/>
          </a:solidFill>
          <a:latin typeface="Calibri" panose="020F0502020204030204" pitchFamily="34" charset="0"/>
          <a:ea typeface="+mn-ea"/>
          <a:cs typeface="+mn-cs"/>
        </a:defRPr>
      </a:lvl2pPr>
      <a:lvl3pPr marL="1142972" indent="-228594" algn="l" rtl="0" eaLnBrk="0" fontAlgn="base" hangingPunct="0">
        <a:spcBef>
          <a:spcPct val="20000"/>
        </a:spcBef>
        <a:spcAft>
          <a:spcPct val="0"/>
        </a:spcAft>
        <a:buFont typeface="Arial" panose="020B0604020202020204" pitchFamily="34" charset="0"/>
        <a:buChar char="•"/>
        <a:defRPr sz="2400" kern="1200">
          <a:solidFill>
            <a:srgbClr val="7F7F7F"/>
          </a:solidFill>
          <a:latin typeface="Calibri" panose="020F0502020204030204" pitchFamily="34" charset="0"/>
          <a:ea typeface="+mn-ea"/>
          <a:cs typeface="+mn-cs"/>
        </a:defRPr>
      </a:lvl3pPr>
      <a:lvl4pPr marL="1600160" indent="-228594"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4pPr>
      <a:lvl5pPr marL="2057348" indent="-228594"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C8A2456-B507-419A-B785-43110DCFA1DE}" type="datetimeFigureOut">
              <a:rPr lang="en-US" smtClean="0"/>
              <a:t>4/26/2021</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11B4FBB-068C-46D4-9C1F-574C717440D6}" type="slidenum">
              <a:rPr lang="en-US" smtClean="0"/>
              <a:t>‹#›</a:t>
            </a:fld>
            <a:endParaRPr lang="en-US" dirty="0"/>
          </a:p>
        </p:txBody>
      </p:sp>
    </p:spTree>
    <p:extLst>
      <p:ext uri="{BB962C8B-B14F-4D97-AF65-F5344CB8AC3E}">
        <p14:creationId xmlns:p14="http://schemas.microsoft.com/office/powerpoint/2010/main" val="2408981006"/>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628650" y="1826685"/>
            <a:ext cx="78867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658869047"/>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189" algn="ctr" rtl="0" fontAlgn="base">
        <a:spcBef>
          <a:spcPct val="0"/>
        </a:spcBef>
        <a:spcAft>
          <a:spcPct val="0"/>
        </a:spcAft>
        <a:defRPr sz="4400">
          <a:solidFill>
            <a:schemeClr val="tx1"/>
          </a:solidFill>
          <a:latin typeface="Myriad Web Pro" panose="020B0503030403020204" pitchFamily="34" charset="0"/>
        </a:defRPr>
      </a:lvl6pPr>
      <a:lvl7pPr marL="914378" algn="ctr" rtl="0" fontAlgn="base">
        <a:spcBef>
          <a:spcPct val="0"/>
        </a:spcBef>
        <a:spcAft>
          <a:spcPct val="0"/>
        </a:spcAft>
        <a:defRPr sz="4400">
          <a:solidFill>
            <a:schemeClr val="tx1"/>
          </a:solidFill>
          <a:latin typeface="Myriad Web Pro" panose="020B0503030403020204" pitchFamily="34" charset="0"/>
        </a:defRPr>
      </a:lvl7pPr>
      <a:lvl8pPr marL="1371566" algn="ctr" rtl="0" fontAlgn="base">
        <a:spcBef>
          <a:spcPct val="0"/>
        </a:spcBef>
        <a:spcAft>
          <a:spcPct val="0"/>
        </a:spcAft>
        <a:defRPr sz="4400">
          <a:solidFill>
            <a:schemeClr val="tx1"/>
          </a:solidFill>
          <a:latin typeface="Myriad Web Pro" panose="020B0503030403020204" pitchFamily="34" charset="0"/>
        </a:defRPr>
      </a:lvl8pPr>
      <a:lvl9pPr marL="1828754" algn="ctr" rtl="0" fontAlgn="base">
        <a:spcBef>
          <a:spcPct val="0"/>
        </a:spcBef>
        <a:spcAft>
          <a:spcPct val="0"/>
        </a:spcAft>
        <a:defRPr sz="4400">
          <a:solidFill>
            <a:schemeClr val="tx1"/>
          </a:solidFill>
          <a:latin typeface="Myriad Web Pro" panose="020B0503030403020204" pitchFamily="34" charset="0"/>
        </a:defRPr>
      </a:lvl9pPr>
    </p:titleStyle>
    <p:bodyStyle>
      <a:lvl1pPr marL="342892" indent="-342892"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1pPr>
      <a:lvl2pPr marL="742931" indent="-285743" algn="l" rtl="0" eaLnBrk="0" fontAlgn="base" hangingPunct="0">
        <a:spcBef>
          <a:spcPct val="20000"/>
        </a:spcBef>
        <a:spcAft>
          <a:spcPct val="0"/>
        </a:spcAft>
        <a:buFont typeface="Arial" panose="020B0604020202020204" pitchFamily="34" charset="0"/>
        <a:buChar char="–"/>
        <a:defRPr sz="2800" kern="1200">
          <a:solidFill>
            <a:srgbClr val="7F7F7F"/>
          </a:solidFill>
          <a:latin typeface="Calibri" panose="020F0502020204030204" pitchFamily="34" charset="0"/>
          <a:ea typeface="+mn-ea"/>
          <a:cs typeface="+mn-cs"/>
        </a:defRPr>
      </a:lvl2pPr>
      <a:lvl3pPr marL="1142972" indent="-228594" algn="l" rtl="0" eaLnBrk="0" fontAlgn="base" hangingPunct="0">
        <a:spcBef>
          <a:spcPct val="20000"/>
        </a:spcBef>
        <a:spcAft>
          <a:spcPct val="0"/>
        </a:spcAft>
        <a:buFont typeface="Arial" panose="020B0604020202020204" pitchFamily="34" charset="0"/>
        <a:buChar char="•"/>
        <a:defRPr sz="2400" kern="1200">
          <a:solidFill>
            <a:srgbClr val="7F7F7F"/>
          </a:solidFill>
          <a:latin typeface="Calibri" panose="020F0502020204030204" pitchFamily="34" charset="0"/>
          <a:ea typeface="+mn-ea"/>
          <a:cs typeface="+mn-cs"/>
        </a:defRPr>
      </a:lvl3pPr>
      <a:lvl4pPr marL="1600160" indent="-228594"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4pPr>
      <a:lvl5pPr marL="2057348" indent="-228594"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4.xml"/><Relationship Id="rId5" Type="http://schemas.openxmlformats.org/officeDocument/2006/relationships/hyperlink" Target="https://www.cdc.gov/nndss/trc/news/" TargetMode="External"/><Relationship Id="rId4" Type="http://schemas.openxmlformats.org/officeDocument/2006/relationships/hyperlink" Target="https://www.cdc.gov/nndss/trc/"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hyperlink" Target="https://www.cste.org/page/PositionStatements" TargetMode="External"/><Relationship Id="rId2" Type="http://schemas.openxmlformats.org/officeDocument/2006/relationships/hyperlink" Target="https://cste.confex.com/cste/2018/meetingapp.cgi/Home/0"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svg"/><Relationship Id="rId7"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 Id="rId9"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sv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3.basecamp.com/3164497/join/1guTDJpympSc" TargetMode="External"/><Relationship Id="rId5" Type="http://schemas.openxmlformats.org/officeDocument/2006/relationships/image" Target="../media/image35.pn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mailto:jhui@cste.org" TargetMode="External"/><Relationship Id="rId2" Type="http://schemas.openxmlformats.org/officeDocument/2006/relationships/hyperlink" Target="mailto:mlichtenstein@cste.org" TargetMode="External"/><Relationship Id="rId1" Type="http://schemas.openxmlformats.org/officeDocument/2006/relationships/slideLayout" Target="../slideLayouts/slideLayout2.xml"/><Relationship Id="rId4" Type="http://schemas.openxmlformats.org/officeDocument/2006/relationships/hyperlink" Target="mailto:skrishan@cste.org"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confluence.hl7.org/" TargetMode="External"/><Relationship Id="rId2" Type="http://schemas.openxmlformats.org/officeDocument/2006/relationships/hyperlink" Target="http://www.hl7.org)-/" TargetMode="External"/><Relationship Id="rId1" Type="http://schemas.openxmlformats.org/officeDocument/2006/relationships/slideLayout" Target="../slideLayouts/slideLayout2.xml"/><Relationship Id="rId4" Type="http://schemas.openxmlformats.org/officeDocument/2006/relationships/hyperlink" Target="http://www.hl7.org/dstucomments/index.cfm"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37.emf"/></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mailto:redcap@cdc.gov" TargetMode="External"/><Relationship Id="rId1" Type="http://schemas.openxmlformats.org/officeDocument/2006/relationships/slideLayout" Target="../slideLayouts/slideLayout37.xml"/></Relationships>
</file>

<file path=ppt/slides/_rels/slide5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4.xml.rels><?xml version="1.0" encoding="UTF-8" standalone="yes"?>
<Relationships xmlns="http://schemas.openxmlformats.org/package/2006/relationships"><Relationship Id="rId3" Type="http://schemas.openxmlformats.org/officeDocument/2006/relationships/hyperlink" Target="https://www.cdc.gov/nndss/trc/news/" TargetMode="External"/><Relationship Id="rId2" Type="http://schemas.openxmlformats.org/officeDocument/2006/relationships/notesSlide" Target="../notesSlides/notesSlide10.xml"/><Relationship Id="rId1" Type="http://schemas.openxmlformats.org/officeDocument/2006/relationships/slideLayout" Target="../slideLayouts/slideLayout25.xml"/><Relationship Id="rId6" Type="http://schemas.openxmlformats.org/officeDocument/2006/relationships/hyperlink" Target="https://www.cdc.gov/nndss/trc/onboarding/eshare.html" TargetMode="External"/><Relationship Id="rId5" Type="http://schemas.openxmlformats.org/officeDocument/2006/relationships/hyperlink" Target="mailto:edx@cdc.gov" TargetMode="External"/><Relationship Id="rId4" Type="http://schemas.openxmlformats.org/officeDocument/2006/relationships/hyperlink" Target="https://www.cdc.gov/nndss/trc/"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5"/>
          <p:cNvSpPr>
            <a:spLocks noGrp="1"/>
          </p:cNvSpPr>
          <p:nvPr>
            <p:ph type="body" sz="quarter" idx="10"/>
          </p:nvPr>
        </p:nvSpPr>
        <p:spPr>
          <a:xfrm>
            <a:off x="342899" y="5415168"/>
            <a:ext cx="8669321" cy="328408"/>
          </a:xfrm>
        </p:spPr>
        <p:txBody>
          <a:bodyPr/>
          <a:lstStyle/>
          <a:p>
            <a:r>
              <a:rPr lang="en-US" b="1" dirty="0"/>
              <a:t>July 17, 2018			      Division of Health Informatics and Surveillance</a:t>
            </a:r>
          </a:p>
        </p:txBody>
      </p:sp>
      <p:sp>
        <p:nvSpPr>
          <p:cNvPr id="7170" name="Title 3"/>
          <p:cNvSpPr>
            <a:spLocks noGrp="1"/>
          </p:cNvSpPr>
          <p:nvPr>
            <p:ph type="title"/>
          </p:nvPr>
        </p:nvSpPr>
        <p:spPr>
          <a:xfrm>
            <a:off x="3233671" y="2231533"/>
            <a:ext cx="5778550" cy="1465505"/>
          </a:xfrm>
        </p:spPr>
        <p:txBody>
          <a:bodyPr/>
          <a:lstStyle/>
          <a:p>
            <a:pPr>
              <a:lnSpc>
                <a:spcPct val="100000"/>
              </a:lnSpc>
            </a:pPr>
            <a:r>
              <a:rPr lang="en-US" altLang="en-US" sz="2400" dirty="0">
                <a:solidFill>
                  <a:srgbClr val="2F97DA"/>
                </a:solidFill>
              </a:rPr>
              <a:t>NNDSS-Related</a:t>
            </a:r>
            <a:r>
              <a:rPr lang="en-US" altLang="en-US" sz="2400" dirty="0">
                <a:solidFill>
                  <a:srgbClr val="FF0000"/>
                </a:solidFill>
              </a:rPr>
              <a:t> </a:t>
            </a:r>
            <a:r>
              <a:rPr lang="en-US" altLang="en-US" sz="2400" dirty="0">
                <a:solidFill>
                  <a:srgbClr val="2F97DA"/>
                </a:solidFill>
              </a:rPr>
              <a:t>Highlights from 2018 CSTE Annual Conference and ELC HIS Monitoring Project: RedCap Demonstration</a:t>
            </a:r>
            <a:endParaRPr lang="en-US" altLang="en-US" sz="2400" dirty="0">
              <a:solidFill>
                <a:srgbClr val="FF0000"/>
              </a:solidFill>
            </a:endParaRPr>
          </a:p>
        </p:txBody>
      </p:sp>
      <p:pic>
        <p:nvPicPr>
          <p:cNvPr id="6" name="Picture 5" title="NNDSS branding elemen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651" y="2019197"/>
            <a:ext cx="2986019" cy="1172872"/>
          </a:xfrm>
          <a:prstGeom prst="rect">
            <a:avLst/>
          </a:prstGeom>
        </p:spPr>
      </p:pic>
      <p:sp>
        <p:nvSpPr>
          <p:cNvPr id="8" name="Subtitle 1">
            <a:extLst>
              <a:ext uri="{FF2B5EF4-FFF2-40B4-BE49-F238E27FC236}">
                <a16:creationId xmlns:a16="http://schemas.microsoft.com/office/drawing/2014/main" id="{6F2CE2EA-99F0-4A0D-9AA8-48C74A4054C1}"/>
              </a:ext>
            </a:extLst>
          </p:cNvPr>
          <p:cNvSpPr txBox="1">
            <a:spLocks/>
          </p:cNvSpPr>
          <p:nvPr/>
        </p:nvSpPr>
        <p:spPr bwMode="auto">
          <a:xfrm>
            <a:off x="457197" y="3244076"/>
            <a:ext cx="11229587" cy="1758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Font typeface="Arial" panose="020B0604020202020204" pitchFamily="34" charset="0"/>
              <a:buNone/>
              <a:defRPr sz="2000" b="1" kern="1200" baseline="0">
                <a:solidFill>
                  <a:srgbClr val="0096D6"/>
                </a:solidFill>
                <a:effectLst/>
                <a:latin typeface="Calibri" pitchFamily="34" charset="0"/>
                <a:ea typeface="+mn-ea"/>
                <a:cs typeface="+mn-cs"/>
              </a:defRPr>
            </a:lvl1pPr>
            <a:lvl2pPr marL="457189"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Calibri" panose="020F0502020204030204" pitchFamily="34" charset="0"/>
                <a:ea typeface="+mn-ea"/>
                <a:cs typeface="+mn-cs"/>
              </a:defRPr>
            </a:lvl2pPr>
            <a:lvl3pPr marL="914378"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Calibri" panose="020F0502020204030204" pitchFamily="34" charset="0"/>
                <a:ea typeface="+mn-ea"/>
                <a:cs typeface="+mn-cs"/>
              </a:defRPr>
            </a:lvl3pPr>
            <a:lvl4pPr marL="1371566"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Calibri" panose="020F0502020204030204" pitchFamily="34" charset="0"/>
                <a:ea typeface="+mn-ea"/>
                <a:cs typeface="+mn-cs"/>
              </a:defRPr>
            </a:lvl4pPr>
            <a:lvl5pPr marL="1828754"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Calibri" panose="020F0502020204030204" pitchFamily="34" charset="0"/>
                <a:ea typeface="+mn-ea"/>
                <a:cs typeface="+mn-cs"/>
              </a:defRPr>
            </a:lvl5pPr>
            <a:lvl6pPr marL="2285943" indent="0" algn="ctr" defTabSz="914378"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132" indent="0" algn="ctr" defTabSz="914378"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320" indent="0" algn="ctr" defTabSz="914378"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509" indent="0" algn="ctr" defTabSz="914378"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defTabSz="914400"/>
            <a:endParaRPr lang="en-US">
              <a:solidFill>
                <a:srgbClr val="FF0000"/>
              </a:solidFill>
            </a:endParaRPr>
          </a:p>
          <a:p>
            <a:pPr marL="342891" indent="-342891" defTabSz="914400">
              <a:buFont typeface="Arial" panose="020B0604020202020204" pitchFamily="34" charset="0"/>
              <a:buChar char="•"/>
            </a:pPr>
            <a:r>
              <a:rPr lang="en-US">
                <a:solidFill>
                  <a:srgbClr val="FF0000"/>
                </a:solidFill>
              </a:rPr>
              <a:t>Access the NNDSS Technical Resource Center at    </a:t>
            </a:r>
          </a:p>
          <a:p>
            <a:pPr defTabSz="914400">
              <a:spcBef>
                <a:spcPts val="0"/>
              </a:spcBef>
            </a:pPr>
            <a:r>
              <a:rPr lang="en-US">
                <a:solidFill>
                  <a:srgbClr val="FF0000"/>
                </a:solidFill>
              </a:rPr>
              <a:t>      </a:t>
            </a:r>
            <a:r>
              <a:rPr lang="en-US">
                <a:solidFill>
                  <a:srgbClr val="FF0000"/>
                </a:solidFill>
                <a:hlinkClick r:id="rId4" tooltip="Link to the NMI Technical Assistance and Training Resource Center at the CDC"/>
              </a:rPr>
              <a:t>https://www.cdc.gov/nndss/trc/</a:t>
            </a:r>
            <a:endParaRPr lang="en-US">
              <a:solidFill>
                <a:srgbClr val="FF0000"/>
              </a:solidFill>
            </a:endParaRPr>
          </a:p>
          <a:p>
            <a:pPr marL="342891" indent="-342891" defTabSz="914400">
              <a:buFont typeface="Arial" panose="020B0604020202020204" pitchFamily="34" charset="0"/>
              <a:buChar char="•"/>
            </a:pPr>
            <a:r>
              <a:rPr lang="en-US">
                <a:solidFill>
                  <a:srgbClr val="FF0000"/>
                </a:solidFill>
              </a:rPr>
              <a:t>Subscribe to monthly NMI Notes news updates at</a:t>
            </a:r>
          </a:p>
          <a:p>
            <a:pPr defTabSz="914400">
              <a:spcBef>
                <a:spcPts val="0"/>
              </a:spcBef>
            </a:pPr>
            <a:r>
              <a:rPr lang="en-US">
                <a:solidFill>
                  <a:srgbClr val="FF0000"/>
                </a:solidFill>
              </a:rPr>
              <a:t>      </a:t>
            </a:r>
            <a:r>
              <a:rPr lang="en-US">
                <a:solidFill>
                  <a:srgbClr val="FF0000"/>
                </a:solidFill>
                <a:hlinkClick r:id="rId5" tooltip="NMI Notes Update"/>
              </a:rPr>
              <a:t>https://www.cdc.gov/nndss/trc/news/</a:t>
            </a:r>
            <a:endParaRPr lang="en-US" dirty="0">
              <a:solidFill>
                <a:srgbClr val="FF0000"/>
              </a:solidFill>
            </a:endParaRPr>
          </a:p>
        </p:txBody>
      </p:sp>
    </p:spTree>
    <p:extLst>
      <p:ext uri="{BB962C8B-B14F-4D97-AF65-F5344CB8AC3E}">
        <p14:creationId xmlns:p14="http://schemas.microsoft.com/office/powerpoint/2010/main" val="393602628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latin typeface="+mj-lt"/>
                <a:cs typeface="Arial" panose="020B0604020202020204" pitchFamily="34" charset="0"/>
              </a:rPr>
              <a:t>CSTE Executive Board</a:t>
            </a:r>
            <a:endParaRPr lang="en-US" sz="3200" dirty="0">
              <a:latin typeface="+mj-lt"/>
            </a:endParaRPr>
          </a:p>
        </p:txBody>
      </p:sp>
      <p:grpSp>
        <p:nvGrpSpPr>
          <p:cNvPr id="3" name="Group 2" descr="2018-1019 Officers and Steering Committee Chairs" title="CSTE Executive Board"/>
          <p:cNvGrpSpPr/>
          <p:nvPr/>
        </p:nvGrpSpPr>
        <p:grpSpPr>
          <a:xfrm>
            <a:off x="246591" y="1265969"/>
            <a:ext cx="8798995" cy="4791984"/>
            <a:chOff x="246591" y="1265969"/>
            <a:chExt cx="8986297" cy="4791984"/>
          </a:xfrm>
        </p:grpSpPr>
        <p:sp>
          <p:nvSpPr>
            <p:cNvPr id="4" name="TextBox 4"/>
            <p:cNvSpPr txBox="1"/>
            <p:nvPr/>
          </p:nvSpPr>
          <p:spPr>
            <a:xfrm>
              <a:off x="3315382" y="1265969"/>
              <a:ext cx="2371062"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85543"/>
                  </a:solidFill>
                  <a:effectLst/>
                  <a:uLnTx/>
                  <a:uFillTx/>
                  <a:latin typeface="Arial" panose="020B0604020202020204" pitchFamily="34" charset="0"/>
                  <a:ea typeface="+mn-ea"/>
                  <a:cs typeface="Arial" panose="020B0604020202020204" pitchFamily="34" charset="0"/>
                </a:rPr>
                <a:t>2018-2019</a:t>
              </a:r>
            </a:p>
          </p:txBody>
        </p:sp>
        <p:sp>
          <p:nvSpPr>
            <p:cNvPr id="5" name="TextBox 9"/>
            <p:cNvSpPr txBox="1"/>
            <p:nvPr/>
          </p:nvSpPr>
          <p:spPr>
            <a:xfrm>
              <a:off x="2153258" y="2088061"/>
              <a:ext cx="4759765" cy="132343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2464A"/>
                  </a:solidFill>
                  <a:effectLst/>
                  <a:uLnTx/>
                  <a:uFillTx/>
                  <a:latin typeface="Arial"/>
                  <a:ea typeface="+mn-ea"/>
                  <a:cs typeface="+mn-cs"/>
                </a:rPr>
                <a:t>President: Sarah Park, HI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2464A"/>
                  </a:solidFill>
                  <a:effectLst/>
                  <a:uLnTx/>
                  <a:uFillTx/>
                  <a:latin typeface="Arial"/>
                  <a:ea typeface="+mn-ea"/>
                  <a:cs typeface="+mn-cs"/>
                </a:rPr>
                <a:t>Vice President: Janet Hamilton, FL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2464A"/>
                  </a:solidFill>
                  <a:effectLst/>
                  <a:uLnTx/>
                  <a:uFillTx/>
                  <a:latin typeface="Arial"/>
                  <a:ea typeface="+mn-ea"/>
                  <a:cs typeface="+mn-cs"/>
                </a:rPr>
                <a:t>President-Elect: Sharon Watkins, PA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2464A"/>
                  </a:solidFill>
                  <a:effectLst/>
                  <a:uLnTx/>
                  <a:uFillTx/>
                  <a:latin typeface="Arial"/>
                  <a:ea typeface="+mn-ea"/>
                  <a:cs typeface="+mn-cs"/>
                </a:rPr>
                <a:t>Secretary-Treasurer: Marci Layton, NYC</a:t>
              </a:r>
            </a:p>
          </p:txBody>
        </p:sp>
        <p:sp>
          <p:nvSpPr>
            <p:cNvPr id="6" name="TextBox 10" descr="Steering Committee Chairs" title="CSTE Executive Board "/>
            <p:cNvSpPr txBox="1"/>
            <p:nvPr/>
          </p:nvSpPr>
          <p:spPr>
            <a:xfrm>
              <a:off x="2126199" y="3811184"/>
              <a:ext cx="7106689" cy="224676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2464A"/>
                  </a:solidFill>
                  <a:effectLst/>
                  <a:uLnTx/>
                  <a:uFillTx/>
                  <a:latin typeface="Arial"/>
                  <a:ea typeface="+mn-ea"/>
                  <a:cs typeface="Avenir Book"/>
                </a:rPr>
                <a:t>Infectious Disease: Richard Danila, MN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2464A"/>
                  </a:solidFill>
                  <a:effectLst/>
                  <a:uLnTx/>
                  <a:uFillTx/>
                  <a:latin typeface="Arial"/>
                  <a:ea typeface="+mn-ea"/>
                  <a:cs typeface="Avenir Book"/>
                </a:rPr>
                <a:t>Chronic Disease/MCH/Oral Health: Robert Graff, ID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2464A"/>
                  </a:solidFill>
                  <a:effectLst/>
                  <a:uLnTx/>
                  <a:uFillTx/>
                  <a:latin typeface="Arial"/>
                  <a:ea typeface="+mn-ea"/>
                  <a:cs typeface="Avenir Book"/>
                </a:rPr>
                <a:t>Environmental/Occupational/Injury: Melissa Jordan, FL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2464A"/>
                  </a:solidFill>
                  <a:effectLst/>
                  <a:uLnTx/>
                  <a:uFillTx/>
                  <a:latin typeface="Arial"/>
                  <a:ea typeface="+mn-ea"/>
                  <a:cs typeface="Avenir Book"/>
                </a:rPr>
                <a:t>Surveillance/Informatics: Kate Goodin, AZ (Maricopa County)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2464A"/>
                  </a:solidFill>
                  <a:effectLst/>
                  <a:uLnTx/>
                  <a:uFillTx/>
                  <a:latin typeface="Arial"/>
                  <a:ea typeface="+mn-ea"/>
                  <a:cs typeface="+mn-cs"/>
                </a:rPr>
                <a:t>Cross Cutting I: Barbara Gabella, CO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2464A"/>
                  </a:solidFill>
                  <a:effectLst/>
                  <a:uLnTx/>
                  <a:uFillTx/>
                  <a:latin typeface="Arial"/>
                  <a:ea typeface="+mn-ea"/>
                  <a:cs typeface="+mn-cs"/>
                </a:rPr>
                <a:t>Cross Cutting II: Ken Komatsu, AZ</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2464A"/>
                </a:solidFill>
                <a:effectLst/>
                <a:uLnTx/>
                <a:uFillTx/>
                <a:latin typeface="Arial"/>
                <a:ea typeface="+mn-ea"/>
                <a:cs typeface="Avenir Book"/>
              </a:endParaRPr>
            </a:p>
          </p:txBody>
        </p:sp>
        <p:sp>
          <p:nvSpPr>
            <p:cNvPr id="7" name="Rectangle 6" descr="2018-2019 Officers" title="CSTE Executive Board "/>
            <p:cNvSpPr/>
            <p:nvPr/>
          </p:nvSpPr>
          <p:spPr>
            <a:xfrm>
              <a:off x="246591" y="1912300"/>
              <a:ext cx="1879608" cy="1674962"/>
            </a:xfrm>
            <a:prstGeom prst="rect">
              <a:avLst/>
            </a:prstGeom>
            <a:blipFill rotWithShape="1">
              <a:blip r:embed="rId3">
                <a:alphaModFix amt="85000"/>
              </a:blip>
              <a:stretch>
                <a:fillRect/>
              </a:stretch>
            </a:blipFill>
            <a:ln>
              <a:noFill/>
            </a:ln>
            <a:effectLst>
              <a:outerShdw blurRad="40000" dist="23000" dir="5400000" rotWithShape="0">
                <a:srgbClr val="000000">
                  <a:alpha val="35000"/>
                </a:srgbClr>
              </a:outerShdw>
              <a:softEdge rad="114300"/>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a:ea typeface="+mn-ea"/>
                  <a:cs typeface="Avenir Black"/>
                </a:rPr>
                <a:t>Officers</a:t>
              </a:r>
            </a:p>
          </p:txBody>
        </p:sp>
        <p:sp>
          <p:nvSpPr>
            <p:cNvPr id="8" name="Rectangle 7" descr="Steering Committee Chairs" title="CSTE Executive Board"/>
            <p:cNvSpPr/>
            <p:nvPr/>
          </p:nvSpPr>
          <p:spPr>
            <a:xfrm>
              <a:off x="246592" y="3654700"/>
              <a:ext cx="1879607" cy="2262519"/>
            </a:xfrm>
            <a:prstGeom prst="rect">
              <a:avLst/>
            </a:prstGeom>
            <a:blipFill rotWithShape="1">
              <a:blip r:embed="rId4">
                <a:alphaModFix amt="85000"/>
              </a:blip>
              <a:stretch>
                <a:fillRect/>
              </a:stretch>
            </a:blipFill>
            <a:ln>
              <a:noFill/>
            </a:ln>
            <a:effectLst>
              <a:outerShdw blurRad="40000" dist="23000" dir="5400000" rotWithShape="0">
                <a:srgbClr val="000000">
                  <a:alpha val="35000"/>
                </a:srgbClr>
              </a:outerShdw>
              <a:softEdge rad="114300"/>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a:ea typeface="+mn-ea"/>
                  <a:cs typeface="Avenir Black"/>
                </a:rPr>
                <a:t>Steering Committee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a:ea typeface="+mn-ea"/>
                  <a:cs typeface="Avenir Black"/>
                </a:rPr>
                <a:t>Chairs</a:t>
              </a:r>
            </a:p>
          </p:txBody>
        </p:sp>
      </p:grpSp>
    </p:spTree>
    <p:extLst>
      <p:ext uri="{BB962C8B-B14F-4D97-AF65-F5344CB8AC3E}">
        <p14:creationId xmlns:p14="http://schemas.microsoft.com/office/powerpoint/2010/main" val="8130404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482" y="170482"/>
            <a:ext cx="8229600" cy="1030638"/>
          </a:xfrm>
        </p:spPr>
        <p:txBody>
          <a:bodyPr>
            <a:normAutofit/>
          </a:bodyPr>
          <a:lstStyle/>
          <a:p>
            <a:r>
              <a:rPr lang="en-US" sz="3200" dirty="0">
                <a:latin typeface="+mj-lt"/>
              </a:rPr>
              <a:t>For more information…</a:t>
            </a:r>
          </a:p>
        </p:txBody>
      </p:sp>
      <p:sp>
        <p:nvSpPr>
          <p:cNvPr id="3" name="Text Placeholder 2"/>
          <p:cNvSpPr>
            <a:spLocks noGrp="1"/>
          </p:cNvSpPr>
          <p:nvPr>
            <p:ph type="body" sz="quarter" idx="10"/>
          </p:nvPr>
        </p:nvSpPr>
        <p:spPr>
          <a:xfrm>
            <a:off x="170482" y="1336977"/>
            <a:ext cx="8849694" cy="4946865"/>
          </a:xfrm>
        </p:spPr>
        <p:txBody>
          <a:bodyPr>
            <a:normAutofit/>
          </a:bodyPr>
          <a:lstStyle/>
          <a:p>
            <a:pPr marL="0" indent="0">
              <a:buNone/>
            </a:pPr>
            <a:r>
              <a:rPr lang="en-US" sz="2200" dirty="0">
                <a:latin typeface="+mj-lt"/>
              </a:rPr>
              <a:t>2018 Annual Conference Presentation Recordings </a:t>
            </a:r>
            <a:r>
              <a:rPr lang="en-US" sz="2200" i="1" dirty="0">
                <a:latin typeface="+mj-lt"/>
              </a:rPr>
              <a:t>– Coming Soon!</a:t>
            </a:r>
          </a:p>
          <a:p>
            <a:r>
              <a:rPr lang="en-US" sz="2200" dirty="0">
                <a:latin typeface="+mj-lt"/>
              </a:rPr>
              <a:t>CSTE Confex Website:</a:t>
            </a:r>
          </a:p>
          <a:p>
            <a:pPr marL="457200" lvl="1" indent="0">
              <a:buNone/>
            </a:pPr>
            <a:r>
              <a:rPr lang="en-US" sz="2200" dirty="0">
                <a:latin typeface="+mj-lt"/>
                <a:cs typeface="Arial" panose="020B0604020202020204" pitchFamily="34" charset="0"/>
                <a:hlinkClick r:id="rId2"/>
              </a:rPr>
              <a:t>https://cste.confex.com/cste/2018/meetingapp.cgi/Home/0</a:t>
            </a:r>
            <a:r>
              <a:rPr lang="en-US" sz="2200" dirty="0">
                <a:latin typeface="+mj-lt"/>
                <a:cs typeface="Arial" panose="020B0604020202020204" pitchFamily="34" charset="0"/>
              </a:rPr>
              <a:t> </a:t>
            </a:r>
            <a:endParaRPr lang="en-US" sz="2200" dirty="0">
              <a:latin typeface="+mj-lt"/>
            </a:endParaRPr>
          </a:p>
          <a:p>
            <a:pPr marL="0" indent="0">
              <a:buNone/>
            </a:pPr>
            <a:endParaRPr lang="en-US" sz="2200" dirty="0">
              <a:latin typeface="+mj-lt"/>
            </a:endParaRPr>
          </a:p>
          <a:p>
            <a:pPr marL="0" indent="0">
              <a:buNone/>
            </a:pPr>
            <a:r>
              <a:rPr lang="en-US" sz="2200" dirty="0">
                <a:latin typeface="+mj-lt"/>
              </a:rPr>
              <a:t>2018 Position Statements </a:t>
            </a:r>
            <a:r>
              <a:rPr lang="en-US" sz="2200" i="1" dirty="0">
                <a:latin typeface="+mj-lt"/>
              </a:rPr>
              <a:t>– Coming Soon!</a:t>
            </a:r>
          </a:p>
          <a:p>
            <a:r>
              <a:rPr lang="en-US" sz="2200" dirty="0">
                <a:latin typeface="+mj-lt"/>
              </a:rPr>
              <a:t>Position Statement Archive: </a:t>
            </a:r>
            <a:r>
              <a:rPr lang="en-US" sz="2200" dirty="0">
                <a:latin typeface="+mj-lt"/>
                <a:cs typeface="Arial" panose="020B0604020202020204" pitchFamily="34" charset="0"/>
                <a:hlinkClick r:id="rId3"/>
              </a:rPr>
              <a:t>https://www.cste.org/page/PositionStatements</a:t>
            </a:r>
            <a:r>
              <a:rPr lang="en-US" sz="2200" dirty="0">
                <a:latin typeface="+mj-lt"/>
                <a:cs typeface="Arial" panose="020B0604020202020204" pitchFamily="34" charset="0"/>
              </a:rPr>
              <a:t>? </a:t>
            </a:r>
          </a:p>
          <a:p>
            <a:pPr marL="0" indent="0">
              <a:buNone/>
            </a:pPr>
            <a:endParaRPr lang="en-US" sz="2200" dirty="0">
              <a:latin typeface="+mj-lt"/>
            </a:endParaRPr>
          </a:p>
        </p:txBody>
      </p:sp>
    </p:spTree>
    <p:extLst>
      <p:ext uri="{BB962C8B-B14F-4D97-AF65-F5344CB8AC3E}">
        <p14:creationId xmlns:p14="http://schemas.microsoft.com/office/powerpoint/2010/main" val="8704483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2400" dirty="0"/>
              <a:t>Review of approved 2018 CSTE Position Statements</a:t>
            </a:r>
          </a:p>
        </p:txBody>
      </p:sp>
    </p:spTree>
    <p:extLst>
      <p:ext uri="{BB962C8B-B14F-4D97-AF65-F5344CB8AC3E}">
        <p14:creationId xmlns:p14="http://schemas.microsoft.com/office/powerpoint/2010/main" val="15003901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00B1D7-7393-4FAF-80D8-38B3CD95BA86}"/>
              </a:ext>
            </a:extLst>
          </p:cNvPr>
          <p:cNvSpPr>
            <a:spLocks noGrp="1"/>
          </p:cNvSpPr>
          <p:nvPr>
            <p:ph type="title"/>
          </p:nvPr>
        </p:nvSpPr>
        <p:spPr/>
        <p:txBody>
          <a:bodyPr>
            <a:normAutofit/>
          </a:bodyPr>
          <a:lstStyle/>
          <a:p>
            <a:r>
              <a:rPr lang="en-US" sz="4000" dirty="0">
                <a:latin typeface="+mn-lt"/>
              </a:rPr>
              <a:t>2018 Position Statements</a:t>
            </a:r>
          </a:p>
        </p:txBody>
      </p:sp>
      <p:sp>
        <p:nvSpPr>
          <p:cNvPr id="4" name="Text Placeholder 3">
            <a:extLst>
              <a:ext uri="{FF2B5EF4-FFF2-40B4-BE49-F238E27FC236}">
                <a16:creationId xmlns:a16="http://schemas.microsoft.com/office/drawing/2014/main" id="{D88E0E28-D5F5-43AC-93DD-7954CBC63218}"/>
              </a:ext>
            </a:extLst>
          </p:cNvPr>
          <p:cNvSpPr>
            <a:spLocks noGrp="1"/>
          </p:cNvSpPr>
          <p:nvPr>
            <p:ph type="body" sz="quarter" idx="10"/>
          </p:nvPr>
        </p:nvSpPr>
        <p:spPr>
          <a:xfrm>
            <a:off x="170482" y="1336977"/>
            <a:ext cx="8849694" cy="4805031"/>
          </a:xfrm>
        </p:spPr>
        <p:txBody>
          <a:bodyPr>
            <a:normAutofit fontScale="77500" lnSpcReduction="20000"/>
          </a:bodyPr>
          <a:lstStyle/>
          <a:p>
            <a:pPr>
              <a:spcBef>
                <a:spcPts val="400"/>
              </a:spcBef>
              <a:spcAft>
                <a:spcPts val="400"/>
              </a:spcAft>
            </a:pPr>
            <a:r>
              <a:rPr lang="en-US" sz="2300" b="1" dirty="0">
                <a:latin typeface="+mn-lt"/>
              </a:rPr>
              <a:t>18-EH-01</a:t>
            </a:r>
            <a:r>
              <a:rPr lang="en-US" sz="2300" dirty="0">
                <a:latin typeface="+mn-lt"/>
              </a:rPr>
              <a:t> – “Standardized Surveillance for Carbon Monoxide Poisoning”</a:t>
            </a:r>
          </a:p>
          <a:p>
            <a:pPr lvl="1">
              <a:spcBef>
                <a:spcPts val="400"/>
              </a:spcBef>
              <a:spcAft>
                <a:spcPts val="400"/>
              </a:spcAft>
            </a:pPr>
            <a:r>
              <a:rPr lang="en-US" sz="2100" dirty="0">
                <a:latin typeface="+mn-lt"/>
              </a:rPr>
              <a:t>Simplifies methods for surveillance into two tiers of surveillance activities: (1) case reporting/case ascertainment based on public health legal authorities, and (2) analysis of administrative data without access to personal identifiers.</a:t>
            </a:r>
          </a:p>
          <a:p>
            <a:pPr lvl="1">
              <a:spcBef>
                <a:spcPts val="400"/>
              </a:spcBef>
              <a:spcAft>
                <a:spcPts val="400"/>
              </a:spcAft>
            </a:pPr>
            <a:r>
              <a:rPr lang="en-US" sz="2100" dirty="0">
                <a:latin typeface="+mn-lt"/>
              </a:rPr>
              <a:t>Recommends continued national notifiability using updated case definition with no change in CDC notification timeframe.</a:t>
            </a:r>
          </a:p>
          <a:p>
            <a:pPr>
              <a:spcBef>
                <a:spcPts val="400"/>
              </a:spcBef>
              <a:spcAft>
                <a:spcPts val="400"/>
              </a:spcAft>
            </a:pPr>
            <a:r>
              <a:rPr lang="en-US" sz="2300" b="1" dirty="0">
                <a:latin typeface="+mn-lt"/>
              </a:rPr>
              <a:t>18-ID-01</a:t>
            </a:r>
            <a:r>
              <a:rPr lang="en-US" sz="2300" dirty="0">
                <a:latin typeface="+mn-lt"/>
              </a:rPr>
              <a:t> – “Standardized Case Definition for Surveillance of RSV-Associated Mortality”</a:t>
            </a:r>
          </a:p>
          <a:p>
            <a:pPr lvl="1">
              <a:spcBef>
                <a:spcPts val="400"/>
              </a:spcBef>
              <a:spcAft>
                <a:spcPts val="400"/>
              </a:spcAft>
            </a:pPr>
            <a:r>
              <a:rPr lang="en-US" sz="2100" dirty="0">
                <a:latin typeface="+mn-lt"/>
              </a:rPr>
              <a:t>Creation of standardized case definition, which will allow for more accurate estimates of RSV-associated deaths to be used as baseline measures before licensure and implementation of new treatment/prevention methods.</a:t>
            </a:r>
          </a:p>
          <a:p>
            <a:pPr lvl="1">
              <a:spcBef>
                <a:spcPts val="400"/>
              </a:spcBef>
              <a:spcAft>
                <a:spcPts val="400"/>
              </a:spcAft>
            </a:pPr>
            <a:r>
              <a:rPr lang="en-US" sz="2100" dirty="0">
                <a:latin typeface="+mn-lt"/>
              </a:rPr>
              <a:t>Does NOT recommend RSV-Associated Mortality be added to the </a:t>
            </a:r>
            <a:r>
              <a:rPr lang="en-US" sz="2100" i="1" dirty="0">
                <a:latin typeface="+mn-lt"/>
              </a:rPr>
              <a:t>Nationally Notifiable Conditions List</a:t>
            </a:r>
            <a:r>
              <a:rPr lang="en-US" sz="2100" dirty="0">
                <a:latin typeface="+mn-lt"/>
              </a:rPr>
              <a:t>. </a:t>
            </a:r>
          </a:p>
          <a:p>
            <a:pPr>
              <a:spcBef>
                <a:spcPts val="400"/>
              </a:spcBef>
              <a:spcAft>
                <a:spcPts val="400"/>
              </a:spcAft>
            </a:pPr>
            <a:r>
              <a:rPr lang="en-US" sz="2300" b="1" dirty="0">
                <a:latin typeface="+mn-lt"/>
              </a:rPr>
              <a:t>18-ID-02</a:t>
            </a:r>
            <a:r>
              <a:rPr lang="en-US" sz="2300" dirty="0">
                <a:latin typeface="+mn-lt"/>
              </a:rPr>
              <a:t> – “Case Definition for Non-pestis Yersiniosis”</a:t>
            </a:r>
          </a:p>
          <a:p>
            <a:pPr lvl="1">
              <a:spcBef>
                <a:spcPts val="400"/>
              </a:spcBef>
              <a:spcAft>
                <a:spcPts val="400"/>
              </a:spcAft>
            </a:pPr>
            <a:r>
              <a:rPr lang="en-US" sz="2100" dirty="0">
                <a:latin typeface="+mn-lt"/>
              </a:rPr>
              <a:t>Creation of standardized case definition due to increase in culture-confirmed and culture-independent </a:t>
            </a:r>
            <a:r>
              <a:rPr lang="en-US" sz="2100" i="1" dirty="0">
                <a:latin typeface="+mn-lt"/>
              </a:rPr>
              <a:t>Yersinia</a:t>
            </a:r>
            <a:r>
              <a:rPr lang="en-US" sz="2100" dirty="0">
                <a:latin typeface="+mn-lt"/>
              </a:rPr>
              <a:t> infections in recent years.</a:t>
            </a:r>
          </a:p>
          <a:p>
            <a:pPr lvl="1">
              <a:spcBef>
                <a:spcPts val="400"/>
              </a:spcBef>
              <a:spcAft>
                <a:spcPts val="400"/>
              </a:spcAft>
            </a:pPr>
            <a:r>
              <a:rPr lang="en-US" sz="2100" dirty="0">
                <a:latin typeface="+mn-lt"/>
              </a:rPr>
              <a:t>Does NOT recommend Non-pestis Yersiniosis be added to the </a:t>
            </a:r>
            <a:r>
              <a:rPr lang="en-US" sz="2100" i="1" dirty="0">
                <a:latin typeface="+mn-lt"/>
              </a:rPr>
              <a:t>Nationally Notifiable Conditions List</a:t>
            </a:r>
            <a:r>
              <a:rPr lang="en-US" sz="2100" dirty="0">
                <a:latin typeface="+mn-lt"/>
              </a:rPr>
              <a:t>.  </a:t>
            </a:r>
          </a:p>
        </p:txBody>
      </p:sp>
    </p:spTree>
    <p:extLst>
      <p:ext uri="{BB962C8B-B14F-4D97-AF65-F5344CB8AC3E}">
        <p14:creationId xmlns:p14="http://schemas.microsoft.com/office/powerpoint/2010/main" val="35483092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00B1D7-7393-4FAF-80D8-38B3CD95BA86}"/>
              </a:ext>
            </a:extLst>
          </p:cNvPr>
          <p:cNvSpPr>
            <a:spLocks noGrp="1"/>
          </p:cNvSpPr>
          <p:nvPr>
            <p:ph type="title"/>
          </p:nvPr>
        </p:nvSpPr>
        <p:spPr/>
        <p:txBody>
          <a:bodyPr>
            <a:normAutofit/>
          </a:bodyPr>
          <a:lstStyle/>
          <a:p>
            <a:r>
              <a:rPr lang="en-US" sz="4000" dirty="0">
                <a:latin typeface="+mn-lt"/>
              </a:rPr>
              <a:t>2018 Position Statements</a:t>
            </a:r>
          </a:p>
        </p:txBody>
      </p:sp>
      <p:sp>
        <p:nvSpPr>
          <p:cNvPr id="4" name="Text Placeholder 3">
            <a:extLst>
              <a:ext uri="{FF2B5EF4-FFF2-40B4-BE49-F238E27FC236}">
                <a16:creationId xmlns:a16="http://schemas.microsoft.com/office/drawing/2014/main" id="{D88E0E28-D5F5-43AC-93DD-7954CBC63218}"/>
              </a:ext>
            </a:extLst>
          </p:cNvPr>
          <p:cNvSpPr>
            <a:spLocks noGrp="1"/>
          </p:cNvSpPr>
          <p:nvPr>
            <p:ph type="body" sz="quarter" idx="10"/>
          </p:nvPr>
        </p:nvSpPr>
        <p:spPr>
          <a:xfrm>
            <a:off x="170482" y="1336978"/>
            <a:ext cx="8849694" cy="5063822"/>
          </a:xfrm>
        </p:spPr>
        <p:txBody>
          <a:bodyPr>
            <a:normAutofit fontScale="62500" lnSpcReduction="20000"/>
          </a:bodyPr>
          <a:lstStyle/>
          <a:p>
            <a:pPr>
              <a:spcBef>
                <a:spcPts val="400"/>
              </a:spcBef>
              <a:spcAft>
                <a:spcPts val="400"/>
              </a:spcAft>
            </a:pPr>
            <a:r>
              <a:rPr lang="en-US" sz="2900" b="1" dirty="0">
                <a:latin typeface="+mn-lt"/>
              </a:rPr>
              <a:t>18-ID-03</a:t>
            </a:r>
            <a:r>
              <a:rPr lang="en-US" sz="2900" dirty="0">
                <a:latin typeface="+mn-lt"/>
              </a:rPr>
              <a:t> – “Revision to the Case Definition for National Diphtheria Surveillance”</a:t>
            </a:r>
          </a:p>
          <a:p>
            <a:pPr lvl="1">
              <a:spcBef>
                <a:spcPts val="400"/>
              </a:spcBef>
              <a:spcAft>
                <a:spcPts val="400"/>
              </a:spcAft>
            </a:pPr>
            <a:r>
              <a:rPr lang="en-US" sz="2600" dirty="0">
                <a:latin typeface="+mn-lt"/>
              </a:rPr>
              <a:t>Updates case definition to include non-respiratory infections and to more clearly differentiate between disease caused by toxin-producing vs. non-toxin-producing bacteria. </a:t>
            </a:r>
          </a:p>
          <a:p>
            <a:pPr lvl="1">
              <a:spcBef>
                <a:spcPts val="400"/>
              </a:spcBef>
              <a:spcAft>
                <a:spcPts val="400"/>
              </a:spcAft>
            </a:pPr>
            <a:r>
              <a:rPr lang="en-US" sz="2600" dirty="0">
                <a:latin typeface="+mn-lt"/>
              </a:rPr>
              <a:t>Recommends restricting reporting of respiratory diphtheria to cases of toxin-producing </a:t>
            </a:r>
            <a:r>
              <a:rPr lang="en-US" sz="2600" i="1" dirty="0">
                <a:latin typeface="+mn-lt"/>
              </a:rPr>
              <a:t>C. diphtheriae</a:t>
            </a:r>
            <a:r>
              <a:rPr lang="en-US" sz="2600" dirty="0">
                <a:latin typeface="+mn-lt"/>
              </a:rPr>
              <a:t> and initiating reporting of non-respiratory disease caused by toxin-producing </a:t>
            </a:r>
            <a:r>
              <a:rPr lang="en-US" sz="2600" i="1" dirty="0">
                <a:latin typeface="+mn-lt"/>
              </a:rPr>
              <a:t>C. diphtheriae</a:t>
            </a:r>
            <a:r>
              <a:rPr lang="en-US" sz="2600" dirty="0">
                <a:latin typeface="+mn-lt"/>
              </a:rPr>
              <a:t>.</a:t>
            </a:r>
            <a:endParaRPr lang="en-US" sz="2600" i="1" dirty="0">
              <a:latin typeface="+mn-lt"/>
            </a:endParaRPr>
          </a:p>
          <a:p>
            <a:pPr lvl="1">
              <a:spcBef>
                <a:spcPts val="400"/>
              </a:spcBef>
              <a:spcAft>
                <a:spcPts val="400"/>
              </a:spcAft>
            </a:pPr>
            <a:r>
              <a:rPr lang="en-US" sz="2600" dirty="0">
                <a:latin typeface="+mn-lt"/>
              </a:rPr>
              <a:t>Recommends continued national notifiability using updated case definition with no change in CDC notification timeframe. </a:t>
            </a:r>
          </a:p>
          <a:p>
            <a:pPr>
              <a:spcBef>
                <a:spcPts val="400"/>
              </a:spcBef>
              <a:spcAft>
                <a:spcPts val="400"/>
              </a:spcAft>
            </a:pPr>
            <a:r>
              <a:rPr lang="en-US" sz="2900" b="1" dirty="0">
                <a:latin typeface="+mn-lt"/>
              </a:rPr>
              <a:t>18-ID-04</a:t>
            </a:r>
            <a:r>
              <a:rPr lang="en-US" sz="2900" dirty="0">
                <a:latin typeface="+mn-lt"/>
              </a:rPr>
              <a:t> – “Update to Yellow Fever Case Definition”</a:t>
            </a:r>
          </a:p>
          <a:p>
            <a:pPr lvl="1">
              <a:spcBef>
                <a:spcPts val="400"/>
              </a:spcBef>
              <a:spcAft>
                <a:spcPts val="400"/>
              </a:spcAft>
            </a:pPr>
            <a:r>
              <a:rPr lang="en-US" sz="2600" dirty="0">
                <a:latin typeface="+mn-lt"/>
              </a:rPr>
              <a:t>Updates case definition to include laboratory diagnostic tests and to clarify potential occurrence of yellow fever vaccine-associated viscerotropic disease vs. wild-type yellow fever disease.</a:t>
            </a:r>
          </a:p>
          <a:p>
            <a:pPr lvl="1">
              <a:spcBef>
                <a:spcPts val="400"/>
              </a:spcBef>
              <a:spcAft>
                <a:spcPts val="400"/>
              </a:spcAft>
            </a:pPr>
            <a:r>
              <a:rPr lang="en-US" sz="2600" dirty="0">
                <a:latin typeface="+mn-lt"/>
              </a:rPr>
              <a:t>Recommends continued national notifiability using updated case definition with no change in CDC notification timeframe.</a:t>
            </a:r>
          </a:p>
          <a:p>
            <a:pPr>
              <a:spcBef>
                <a:spcPts val="400"/>
              </a:spcBef>
              <a:spcAft>
                <a:spcPts val="400"/>
              </a:spcAft>
            </a:pPr>
            <a:r>
              <a:rPr lang="en-US" sz="2900" b="1" dirty="0">
                <a:latin typeface="+mn-lt"/>
              </a:rPr>
              <a:t>18-ID-05</a:t>
            </a:r>
            <a:r>
              <a:rPr lang="en-US" sz="2900" dirty="0">
                <a:latin typeface="+mn-lt"/>
              </a:rPr>
              <a:t> – “Standardized Case Definition for </a:t>
            </a:r>
            <a:r>
              <a:rPr lang="en-US" sz="2900" i="1" dirty="0">
                <a:latin typeface="+mn-lt"/>
              </a:rPr>
              <a:t>Candida auris</a:t>
            </a:r>
            <a:r>
              <a:rPr lang="en-US" sz="2900" dirty="0">
                <a:latin typeface="+mn-lt"/>
              </a:rPr>
              <a:t>”</a:t>
            </a:r>
          </a:p>
          <a:p>
            <a:pPr lvl="1">
              <a:spcBef>
                <a:spcPts val="400"/>
              </a:spcBef>
              <a:spcAft>
                <a:spcPts val="400"/>
              </a:spcAft>
            </a:pPr>
            <a:r>
              <a:rPr lang="en-US" sz="2600" dirty="0">
                <a:latin typeface="+mn-lt"/>
              </a:rPr>
              <a:t>Updates case definition to reflect changes in performance characteristics of lab tests used to identify </a:t>
            </a:r>
            <a:r>
              <a:rPr lang="en-US" sz="2600" i="1" dirty="0">
                <a:latin typeface="+mn-lt"/>
              </a:rPr>
              <a:t>C. auris</a:t>
            </a:r>
            <a:r>
              <a:rPr lang="en-US" sz="2600" dirty="0">
                <a:latin typeface="+mn-lt"/>
              </a:rPr>
              <a:t>.</a:t>
            </a:r>
          </a:p>
          <a:p>
            <a:pPr lvl="1">
              <a:spcBef>
                <a:spcPts val="400"/>
              </a:spcBef>
              <a:spcAft>
                <a:spcPts val="400"/>
              </a:spcAft>
            </a:pPr>
            <a:r>
              <a:rPr lang="en-US" sz="2600" dirty="0">
                <a:latin typeface="+mn-lt"/>
              </a:rPr>
              <a:t>Recommends clinical cases of </a:t>
            </a:r>
            <a:r>
              <a:rPr lang="en-US" sz="2600" i="1" dirty="0">
                <a:latin typeface="+mn-lt"/>
              </a:rPr>
              <a:t>C. auris</a:t>
            </a:r>
            <a:r>
              <a:rPr lang="en-US" sz="2600" dirty="0">
                <a:latin typeface="+mn-lt"/>
              </a:rPr>
              <a:t> be added to the </a:t>
            </a:r>
            <a:r>
              <a:rPr lang="en-US" sz="2600" i="1" dirty="0">
                <a:latin typeface="+mn-lt"/>
              </a:rPr>
              <a:t>Nationally Notifiable Conditions List</a:t>
            </a:r>
            <a:r>
              <a:rPr lang="en-US" sz="2600" dirty="0">
                <a:latin typeface="+mn-lt"/>
              </a:rPr>
              <a:t> and be notified to CDC on a routine basis.</a:t>
            </a:r>
          </a:p>
          <a:p>
            <a:pPr>
              <a:spcBef>
                <a:spcPts val="400"/>
              </a:spcBef>
              <a:spcAft>
                <a:spcPts val="400"/>
              </a:spcAft>
            </a:pPr>
            <a:endParaRPr lang="en-US" dirty="0">
              <a:latin typeface="+mn-lt"/>
            </a:endParaRPr>
          </a:p>
        </p:txBody>
      </p:sp>
    </p:spTree>
    <p:extLst>
      <p:ext uri="{BB962C8B-B14F-4D97-AF65-F5344CB8AC3E}">
        <p14:creationId xmlns:p14="http://schemas.microsoft.com/office/powerpoint/2010/main" val="28130057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00B1D7-7393-4FAF-80D8-38B3CD95BA86}"/>
              </a:ext>
            </a:extLst>
          </p:cNvPr>
          <p:cNvSpPr>
            <a:spLocks noGrp="1"/>
          </p:cNvSpPr>
          <p:nvPr>
            <p:ph type="title"/>
          </p:nvPr>
        </p:nvSpPr>
        <p:spPr/>
        <p:txBody>
          <a:bodyPr>
            <a:normAutofit/>
          </a:bodyPr>
          <a:lstStyle/>
          <a:p>
            <a:r>
              <a:rPr lang="en-US" sz="4000" dirty="0">
                <a:latin typeface="+mn-lt"/>
              </a:rPr>
              <a:t>2018 Position Statements</a:t>
            </a:r>
          </a:p>
        </p:txBody>
      </p:sp>
      <p:sp>
        <p:nvSpPr>
          <p:cNvPr id="4" name="Text Placeholder 3">
            <a:extLst>
              <a:ext uri="{FF2B5EF4-FFF2-40B4-BE49-F238E27FC236}">
                <a16:creationId xmlns:a16="http://schemas.microsoft.com/office/drawing/2014/main" id="{D88E0E28-D5F5-43AC-93DD-7954CBC63218}"/>
              </a:ext>
            </a:extLst>
          </p:cNvPr>
          <p:cNvSpPr>
            <a:spLocks noGrp="1"/>
          </p:cNvSpPr>
          <p:nvPr>
            <p:ph type="body" sz="quarter" idx="10"/>
          </p:nvPr>
        </p:nvSpPr>
        <p:spPr>
          <a:xfrm>
            <a:off x="170482" y="1336978"/>
            <a:ext cx="8849694" cy="5193218"/>
          </a:xfrm>
        </p:spPr>
        <p:txBody>
          <a:bodyPr>
            <a:normAutofit fontScale="62500" lnSpcReduction="20000"/>
          </a:bodyPr>
          <a:lstStyle/>
          <a:p>
            <a:pPr>
              <a:spcBef>
                <a:spcPts val="400"/>
              </a:spcBef>
              <a:spcAft>
                <a:spcPts val="400"/>
              </a:spcAft>
            </a:pPr>
            <a:r>
              <a:rPr lang="en-US" sz="2700" b="1" dirty="0">
                <a:latin typeface="+mn-lt"/>
              </a:rPr>
              <a:t>18-ID-06</a:t>
            </a:r>
            <a:r>
              <a:rPr lang="en-US" sz="2700" dirty="0">
                <a:latin typeface="+mn-lt"/>
              </a:rPr>
              <a:t> – “Revisions to the Surveillance Case Definition, Case Classification, Public Health Reporting, and National Notification for Listeriosis”</a:t>
            </a:r>
          </a:p>
          <a:p>
            <a:pPr lvl="1">
              <a:spcBef>
                <a:spcPts val="400"/>
              </a:spcBef>
              <a:spcAft>
                <a:spcPts val="400"/>
              </a:spcAft>
            </a:pPr>
            <a:r>
              <a:rPr lang="en-US" dirty="0">
                <a:latin typeface="+mn-lt"/>
              </a:rPr>
              <a:t>Updates case definition to address the consistency of case classifications involving maternal/neonatal or non-sterile site specimen sources, to address new laboratory diagnostic testing methods, and to add a probable case definition.</a:t>
            </a:r>
          </a:p>
          <a:p>
            <a:pPr lvl="1">
              <a:spcBef>
                <a:spcPts val="400"/>
              </a:spcBef>
              <a:spcAft>
                <a:spcPts val="400"/>
              </a:spcAft>
            </a:pPr>
            <a:r>
              <a:rPr lang="en-US" dirty="0">
                <a:latin typeface="+mn-lt"/>
              </a:rPr>
              <a:t>Recommends continued national notifiability using updated case definition with no change in CDC notification timeframe.</a:t>
            </a:r>
          </a:p>
          <a:p>
            <a:pPr>
              <a:spcBef>
                <a:spcPts val="400"/>
              </a:spcBef>
              <a:spcAft>
                <a:spcPts val="400"/>
              </a:spcAft>
            </a:pPr>
            <a:r>
              <a:rPr lang="en-US" sz="2700" b="1" dirty="0">
                <a:latin typeface="+mn-lt"/>
              </a:rPr>
              <a:t>18-ID-07</a:t>
            </a:r>
            <a:r>
              <a:rPr lang="en-US" sz="2700" dirty="0">
                <a:latin typeface="+mn-lt"/>
              </a:rPr>
              <a:t> – “Public Health Reporting and National Notification for Hepatitis A”</a:t>
            </a:r>
          </a:p>
          <a:p>
            <a:pPr lvl="1">
              <a:spcBef>
                <a:spcPts val="400"/>
              </a:spcBef>
              <a:spcAft>
                <a:spcPts val="400"/>
              </a:spcAft>
            </a:pPr>
            <a:r>
              <a:rPr lang="en-US" dirty="0">
                <a:latin typeface="+mn-lt"/>
              </a:rPr>
              <a:t>Updated case definition to include nucleic acid amplification tests in laboratory criteria and improve the list of disease-specific data elements and criteria for case ascertainment.</a:t>
            </a:r>
          </a:p>
          <a:p>
            <a:pPr lvl="1">
              <a:spcBef>
                <a:spcPts val="400"/>
              </a:spcBef>
              <a:spcAft>
                <a:spcPts val="400"/>
              </a:spcAft>
            </a:pPr>
            <a:r>
              <a:rPr lang="en-US" dirty="0">
                <a:latin typeface="+mn-lt"/>
              </a:rPr>
              <a:t>Recommends continued national notifiability using the updated case definition with no change in CDC notification timeframe.</a:t>
            </a:r>
          </a:p>
          <a:p>
            <a:pPr>
              <a:spcBef>
                <a:spcPts val="400"/>
              </a:spcBef>
              <a:spcAft>
                <a:spcPts val="400"/>
              </a:spcAft>
            </a:pPr>
            <a:r>
              <a:rPr lang="en-US" sz="2700" b="1" dirty="0">
                <a:latin typeface="+mn-lt"/>
              </a:rPr>
              <a:t>18-ID-08</a:t>
            </a:r>
            <a:r>
              <a:rPr lang="en-US" sz="2700" dirty="0">
                <a:latin typeface="+mn-lt"/>
              </a:rPr>
              <a:t> – “Public Health Reporting and National Notification for </a:t>
            </a:r>
            <a:r>
              <a:rPr lang="en-US" sz="2700" i="1" dirty="0">
                <a:latin typeface="+mn-lt"/>
              </a:rPr>
              <a:t>Salmonella</a:t>
            </a:r>
            <a:r>
              <a:rPr lang="en-US" sz="2700" dirty="0">
                <a:latin typeface="+mn-lt"/>
              </a:rPr>
              <a:t> </a:t>
            </a:r>
            <a:r>
              <a:rPr lang="en-US" sz="2700" i="1" dirty="0">
                <a:latin typeface="+mn-lt"/>
              </a:rPr>
              <a:t>enterica</a:t>
            </a:r>
            <a:r>
              <a:rPr lang="en-US" sz="2700" dirty="0">
                <a:latin typeface="+mn-lt"/>
              </a:rPr>
              <a:t> serotype Typhi (</a:t>
            </a:r>
            <a:r>
              <a:rPr lang="en-US" sz="2700" i="1" dirty="0">
                <a:latin typeface="+mn-lt"/>
              </a:rPr>
              <a:t>S.</a:t>
            </a:r>
            <a:r>
              <a:rPr lang="en-US" sz="2700" dirty="0">
                <a:latin typeface="+mn-lt"/>
              </a:rPr>
              <a:t> Typhi) and </a:t>
            </a:r>
            <a:r>
              <a:rPr lang="en-US" sz="2700" i="1" dirty="0">
                <a:latin typeface="+mn-lt"/>
              </a:rPr>
              <a:t>Salmonella</a:t>
            </a:r>
            <a:r>
              <a:rPr lang="en-US" sz="2700" dirty="0">
                <a:latin typeface="+mn-lt"/>
              </a:rPr>
              <a:t> </a:t>
            </a:r>
            <a:r>
              <a:rPr lang="en-US" sz="2700" i="1" dirty="0">
                <a:latin typeface="+mn-lt"/>
              </a:rPr>
              <a:t>enterica</a:t>
            </a:r>
            <a:r>
              <a:rPr lang="en-US" sz="2700" dirty="0">
                <a:latin typeface="+mn-lt"/>
              </a:rPr>
              <a:t> serotypes Paratyphi A, B (tartrate negative), and C (</a:t>
            </a:r>
            <a:r>
              <a:rPr lang="en-US" sz="2700" i="1" dirty="0">
                <a:latin typeface="+mn-lt"/>
              </a:rPr>
              <a:t>S.</a:t>
            </a:r>
            <a:r>
              <a:rPr lang="en-US" sz="2700" dirty="0">
                <a:latin typeface="+mn-lt"/>
              </a:rPr>
              <a:t> Paratyphi) Infections”</a:t>
            </a:r>
          </a:p>
          <a:p>
            <a:pPr lvl="1">
              <a:spcBef>
                <a:spcPts val="400"/>
              </a:spcBef>
              <a:spcAft>
                <a:spcPts val="400"/>
              </a:spcAft>
            </a:pPr>
            <a:r>
              <a:rPr lang="en-US" dirty="0">
                <a:latin typeface="+mn-lt"/>
              </a:rPr>
              <a:t>Renames typhoid fever to </a:t>
            </a:r>
            <a:r>
              <a:rPr lang="en-US" i="1" dirty="0">
                <a:latin typeface="+mn-lt"/>
              </a:rPr>
              <a:t>S.</a:t>
            </a:r>
            <a:r>
              <a:rPr lang="en-US" dirty="0">
                <a:latin typeface="+mn-lt"/>
              </a:rPr>
              <a:t> Typhi Infection.</a:t>
            </a:r>
          </a:p>
          <a:p>
            <a:pPr lvl="1">
              <a:spcBef>
                <a:spcPts val="400"/>
              </a:spcBef>
              <a:spcAft>
                <a:spcPts val="400"/>
              </a:spcAft>
            </a:pPr>
            <a:r>
              <a:rPr lang="en-US" dirty="0">
                <a:latin typeface="+mn-lt"/>
              </a:rPr>
              <a:t>Reclassifies infections with </a:t>
            </a:r>
            <a:r>
              <a:rPr lang="en-US" i="1" dirty="0">
                <a:latin typeface="+mn-lt"/>
              </a:rPr>
              <a:t>S</a:t>
            </a:r>
            <a:r>
              <a:rPr lang="en-US" dirty="0">
                <a:latin typeface="+mn-lt"/>
              </a:rPr>
              <a:t>. Paratyphi A, B (tartrate negative), and C as </a:t>
            </a:r>
            <a:r>
              <a:rPr lang="en-US" i="1" dirty="0">
                <a:latin typeface="+mn-lt"/>
              </a:rPr>
              <a:t>S</a:t>
            </a:r>
            <a:r>
              <a:rPr lang="en-US" dirty="0">
                <a:latin typeface="+mn-lt"/>
              </a:rPr>
              <a:t>. Paratyphi Infection instead of salmonellosis.</a:t>
            </a:r>
          </a:p>
          <a:p>
            <a:pPr lvl="1">
              <a:spcBef>
                <a:spcPts val="400"/>
              </a:spcBef>
              <a:spcAft>
                <a:spcPts val="400"/>
              </a:spcAft>
            </a:pPr>
            <a:r>
              <a:rPr lang="en-US" dirty="0">
                <a:latin typeface="+mn-lt"/>
              </a:rPr>
              <a:t>Standardizes case definition for </a:t>
            </a:r>
            <a:r>
              <a:rPr lang="en-US" i="1" dirty="0">
                <a:latin typeface="+mn-lt"/>
              </a:rPr>
              <a:t>S. </a:t>
            </a:r>
            <a:r>
              <a:rPr lang="en-US" dirty="0">
                <a:latin typeface="+mn-lt"/>
              </a:rPr>
              <a:t>Paratyphi Infection and added </a:t>
            </a:r>
            <a:r>
              <a:rPr lang="en-US" i="1" dirty="0">
                <a:latin typeface="+mn-lt"/>
              </a:rPr>
              <a:t>S.</a:t>
            </a:r>
            <a:r>
              <a:rPr lang="en-US" dirty="0">
                <a:latin typeface="+mn-lt"/>
              </a:rPr>
              <a:t> Paratyphi Infection to the </a:t>
            </a:r>
            <a:r>
              <a:rPr lang="en-US" i="1" dirty="0">
                <a:latin typeface="+mn-lt"/>
              </a:rPr>
              <a:t>Nationally Notifiable Conditions List </a:t>
            </a:r>
            <a:r>
              <a:rPr lang="en-US" dirty="0">
                <a:latin typeface="+mn-lt"/>
              </a:rPr>
              <a:t>to be notified to CDC on a routine basis.</a:t>
            </a:r>
          </a:p>
        </p:txBody>
      </p:sp>
    </p:spTree>
    <p:extLst>
      <p:ext uri="{BB962C8B-B14F-4D97-AF65-F5344CB8AC3E}">
        <p14:creationId xmlns:p14="http://schemas.microsoft.com/office/powerpoint/2010/main" val="37077075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51150" y="2983374"/>
            <a:ext cx="5486400" cy="566738"/>
          </a:xfrm>
        </p:spPr>
        <p:txBody>
          <a:bodyPr/>
          <a:lstStyle/>
          <a:p>
            <a:pPr algn="ctr"/>
            <a:r>
              <a:rPr lang="en-US" sz="2000" dirty="0"/>
              <a:t>Recap of S/I Conference Workshop:</a:t>
            </a:r>
            <a:br>
              <a:rPr lang="en-US" sz="2000" dirty="0"/>
            </a:br>
            <a:r>
              <a:rPr lang="en-US" sz="2000" dirty="0"/>
              <a:t>Enhancing Surveillance Through Partnerships and Innovation</a:t>
            </a:r>
          </a:p>
        </p:txBody>
      </p:sp>
    </p:spTree>
    <p:extLst>
      <p:ext uri="{BB962C8B-B14F-4D97-AF65-F5344CB8AC3E}">
        <p14:creationId xmlns:p14="http://schemas.microsoft.com/office/powerpoint/2010/main" val="34403434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482" y="170482"/>
            <a:ext cx="8229600" cy="1030638"/>
          </a:xfrm>
        </p:spPr>
        <p:txBody>
          <a:bodyPr>
            <a:normAutofit/>
          </a:bodyPr>
          <a:lstStyle/>
          <a:p>
            <a:r>
              <a:rPr lang="en-US" sz="2400" dirty="0">
                <a:latin typeface="+mj-lt"/>
              </a:rPr>
              <a:t>Enhancing Surveillance Through Partnerships </a:t>
            </a:r>
            <a:br>
              <a:rPr lang="en-US" sz="2400" dirty="0">
                <a:latin typeface="+mj-lt"/>
              </a:rPr>
            </a:br>
            <a:r>
              <a:rPr lang="en-US" sz="2400" dirty="0">
                <a:latin typeface="+mj-lt"/>
              </a:rPr>
              <a:t>and Innovation: Agenda</a:t>
            </a:r>
          </a:p>
        </p:txBody>
      </p:sp>
      <p:sp>
        <p:nvSpPr>
          <p:cNvPr id="3" name="Text Placeholder 2"/>
          <p:cNvSpPr>
            <a:spLocks noGrp="1"/>
          </p:cNvSpPr>
          <p:nvPr>
            <p:ph type="body" sz="quarter" idx="10"/>
          </p:nvPr>
        </p:nvSpPr>
        <p:spPr/>
        <p:txBody>
          <a:bodyPr>
            <a:normAutofit fontScale="70000" lnSpcReduction="20000"/>
          </a:bodyPr>
          <a:lstStyle/>
          <a:p>
            <a:r>
              <a:rPr lang="en-US" b="1" dirty="0">
                <a:latin typeface="+mj-lt"/>
              </a:rPr>
              <a:t>CDC Public Health Data Strategy</a:t>
            </a:r>
          </a:p>
          <a:p>
            <a:r>
              <a:rPr lang="en-US" b="1" dirty="0">
                <a:latin typeface="+mj-lt"/>
              </a:rPr>
              <a:t>Data preparedness for event response</a:t>
            </a:r>
          </a:p>
          <a:p>
            <a:pPr lvl="1"/>
            <a:r>
              <a:rPr lang="en-US" dirty="0">
                <a:latin typeface="+mj-lt"/>
              </a:rPr>
              <a:t>CDC’s assessment and findings</a:t>
            </a:r>
          </a:p>
          <a:p>
            <a:pPr lvl="1"/>
            <a:r>
              <a:rPr lang="en-US" dirty="0">
                <a:latin typeface="+mj-lt"/>
              </a:rPr>
              <a:t>Data preparedness effort in Emergency Operations Center</a:t>
            </a:r>
          </a:p>
          <a:p>
            <a:pPr lvl="1"/>
            <a:r>
              <a:rPr lang="en-US" dirty="0">
                <a:latin typeface="+mj-lt"/>
              </a:rPr>
              <a:t>Use of syndromic surveillance data for event response</a:t>
            </a:r>
          </a:p>
          <a:p>
            <a:pPr lvl="1"/>
            <a:r>
              <a:rPr lang="en-US" dirty="0">
                <a:latin typeface="+mj-lt"/>
              </a:rPr>
              <a:t>Use of National Notifiable Disease Surveillance System (NNDSS) data/ messages for event response</a:t>
            </a:r>
          </a:p>
          <a:p>
            <a:pPr lvl="1"/>
            <a:r>
              <a:rPr lang="en-US" dirty="0">
                <a:latin typeface="+mj-lt"/>
              </a:rPr>
              <a:t>STLT perspective on information sharing during event response</a:t>
            </a:r>
          </a:p>
          <a:p>
            <a:r>
              <a:rPr lang="en-US" b="1" dirty="0">
                <a:latin typeface="+mj-lt"/>
              </a:rPr>
              <a:t>Development and Adoption of Information Exchange Standards</a:t>
            </a:r>
          </a:p>
          <a:p>
            <a:pPr lvl="1"/>
            <a:r>
              <a:rPr lang="en-US" dirty="0">
                <a:latin typeface="+mj-lt"/>
              </a:rPr>
              <a:t>Overview of Health Level 7 International (HL7), Clinical Document Architecture (CDA), Fast Healthcare Interoperability Resources (FHIR), Standards Development</a:t>
            </a:r>
          </a:p>
          <a:p>
            <a:pPr lvl="1"/>
            <a:r>
              <a:rPr lang="en-US" dirty="0">
                <a:latin typeface="+mj-lt"/>
              </a:rPr>
              <a:t>State perspective on adopting and implementing data standards/ information exchange standards</a:t>
            </a:r>
          </a:p>
          <a:p>
            <a:pPr lvl="1"/>
            <a:r>
              <a:rPr lang="en-US" dirty="0">
                <a:latin typeface="+mj-lt"/>
              </a:rPr>
              <a:t>CDC data standardization and harmonization efforts</a:t>
            </a:r>
          </a:p>
          <a:p>
            <a:r>
              <a:rPr lang="en-US" b="1" dirty="0">
                <a:latin typeface="+mj-lt"/>
              </a:rPr>
              <a:t>Data Standardization Workgroup</a:t>
            </a:r>
          </a:p>
          <a:p>
            <a:pPr lvl="1"/>
            <a:r>
              <a:rPr lang="en-US" dirty="0">
                <a:latin typeface="+mj-lt"/>
              </a:rPr>
              <a:t>Update on the progress and plans of the Data Standardization Workgroup</a:t>
            </a:r>
          </a:p>
          <a:p>
            <a:r>
              <a:rPr lang="en-US" b="1" dirty="0">
                <a:latin typeface="+mj-lt"/>
              </a:rPr>
              <a:t>Invited speaker: James Daniel, Public Health Coordinator, Office for the Chief Technology Officer</a:t>
            </a:r>
          </a:p>
          <a:p>
            <a:pPr lvl="1"/>
            <a:endParaRPr lang="en-US" b="1" dirty="0">
              <a:latin typeface="+mj-lt"/>
            </a:endParaRPr>
          </a:p>
          <a:p>
            <a:pPr lvl="1"/>
            <a:endParaRPr lang="en-US" dirty="0">
              <a:latin typeface="+mj-lt"/>
            </a:endParaRPr>
          </a:p>
          <a:p>
            <a:endParaRPr lang="en-US" dirty="0">
              <a:latin typeface="+mj-lt"/>
            </a:endParaRPr>
          </a:p>
          <a:p>
            <a:pPr lvl="1"/>
            <a:endParaRPr lang="en-US" dirty="0">
              <a:latin typeface="+mj-lt"/>
            </a:endParaRPr>
          </a:p>
        </p:txBody>
      </p:sp>
    </p:spTree>
    <p:extLst>
      <p:ext uri="{BB962C8B-B14F-4D97-AF65-F5344CB8AC3E}">
        <p14:creationId xmlns:p14="http://schemas.microsoft.com/office/powerpoint/2010/main" val="18008490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482" y="182702"/>
            <a:ext cx="8229600" cy="1030638"/>
          </a:xfrm>
        </p:spPr>
        <p:txBody>
          <a:bodyPr>
            <a:normAutofit/>
          </a:bodyPr>
          <a:lstStyle/>
          <a:p>
            <a:r>
              <a:rPr lang="en-US" sz="3200" dirty="0">
                <a:latin typeface="+mj-lt"/>
              </a:rPr>
              <a:t>Data Preparedness</a:t>
            </a:r>
          </a:p>
        </p:txBody>
      </p:sp>
      <p:sp>
        <p:nvSpPr>
          <p:cNvPr id="3" name="Text Placeholder 2"/>
          <p:cNvSpPr>
            <a:spLocks noGrp="1"/>
          </p:cNvSpPr>
          <p:nvPr>
            <p:ph type="body" sz="quarter" idx="10"/>
          </p:nvPr>
        </p:nvSpPr>
        <p:spPr/>
        <p:txBody>
          <a:bodyPr/>
          <a:lstStyle/>
          <a:p>
            <a:pPr marL="0" indent="0">
              <a:lnSpc>
                <a:spcPct val="120000"/>
              </a:lnSpc>
              <a:buNone/>
            </a:pPr>
            <a:r>
              <a:rPr lang="en-US" b="1" i="1" dirty="0">
                <a:latin typeface="+mj-lt"/>
              </a:rPr>
              <a:t>The planning, exercising, and implementation of capacities and capabilities to enable Public Health to do useful things with available data in a coordinated and timely way during emergency response</a:t>
            </a:r>
          </a:p>
          <a:p>
            <a:pPr marL="0" indent="0">
              <a:buNone/>
            </a:pPr>
            <a:endParaRPr lang="en-US" b="1" dirty="0">
              <a:latin typeface="+mj-lt"/>
            </a:endParaRPr>
          </a:p>
          <a:p>
            <a:pPr marL="0" indent="0">
              <a:buNone/>
            </a:pPr>
            <a:r>
              <a:rPr lang="en-US" b="1" dirty="0">
                <a:latin typeface="+mj-lt"/>
              </a:rPr>
              <a:t>Data that are:</a:t>
            </a:r>
          </a:p>
          <a:p>
            <a:r>
              <a:rPr lang="en-US" b="1" dirty="0">
                <a:latin typeface="+mj-lt"/>
              </a:rPr>
              <a:t>Available </a:t>
            </a:r>
            <a:r>
              <a:rPr lang="en-US" dirty="0">
                <a:latin typeface="+mj-lt"/>
              </a:rPr>
              <a:t>for public health analysis</a:t>
            </a:r>
          </a:p>
          <a:p>
            <a:r>
              <a:rPr lang="en-US" b="1" dirty="0">
                <a:latin typeface="+mj-lt"/>
              </a:rPr>
              <a:t>Timely </a:t>
            </a:r>
            <a:r>
              <a:rPr lang="en-US" dirty="0">
                <a:latin typeface="+mj-lt"/>
              </a:rPr>
              <a:t>to inform decision making</a:t>
            </a:r>
          </a:p>
          <a:p>
            <a:r>
              <a:rPr lang="en-US" b="1" dirty="0">
                <a:latin typeface="+mj-lt"/>
              </a:rPr>
              <a:t>Actionable </a:t>
            </a:r>
            <a:r>
              <a:rPr lang="en-US" dirty="0">
                <a:latin typeface="+mj-lt"/>
              </a:rPr>
              <a:t>to inform rapid response</a:t>
            </a:r>
          </a:p>
          <a:p>
            <a:endParaRPr lang="en-US" dirty="0">
              <a:latin typeface="+mj-lt"/>
            </a:endParaRPr>
          </a:p>
        </p:txBody>
      </p:sp>
    </p:spTree>
    <p:extLst>
      <p:ext uri="{BB962C8B-B14F-4D97-AF65-F5344CB8AC3E}">
        <p14:creationId xmlns:p14="http://schemas.microsoft.com/office/powerpoint/2010/main" val="24002320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469" y="159322"/>
            <a:ext cx="8229600" cy="1030638"/>
          </a:xfrm>
        </p:spPr>
        <p:txBody>
          <a:bodyPr>
            <a:normAutofit/>
          </a:bodyPr>
          <a:lstStyle/>
          <a:p>
            <a:r>
              <a:rPr lang="en-US" sz="3600" dirty="0">
                <a:latin typeface="+mj-lt"/>
              </a:rPr>
              <a:t>Common Issues</a:t>
            </a:r>
          </a:p>
        </p:txBody>
      </p:sp>
      <p:sp>
        <p:nvSpPr>
          <p:cNvPr id="4" name="TextBox 11" title="Common Issues "/>
          <p:cNvSpPr txBox="1"/>
          <p:nvPr/>
        </p:nvSpPr>
        <p:spPr>
          <a:xfrm>
            <a:off x="1845919" y="1649794"/>
            <a:ext cx="1757156" cy="46166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dirty="0"/>
              <a:t>timeliness</a:t>
            </a:r>
            <a:endParaRPr lang="en-US" sz="2400" dirty="0"/>
          </a:p>
        </p:txBody>
      </p:sp>
      <p:sp>
        <p:nvSpPr>
          <p:cNvPr id="5" name="TextBox 12" title="Common Issues "/>
          <p:cNvSpPr txBox="1"/>
          <p:nvPr/>
        </p:nvSpPr>
        <p:spPr>
          <a:xfrm>
            <a:off x="3764883" y="1596315"/>
            <a:ext cx="1623495" cy="46166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dirty="0"/>
              <a:t>accuracy</a:t>
            </a:r>
            <a:endParaRPr lang="en-US" sz="2400" dirty="0"/>
          </a:p>
        </p:txBody>
      </p:sp>
      <p:sp>
        <p:nvSpPr>
          <p:cNvPr id="7" name="TextBox 14" title="Common Issues "/>
          <p:cNvSpPr txBox="1"/>
          <p:nvPr/>
        </p:nvSpPr>
        <p:spPr>
          <a:xfrm>
            <a:off x="1502444" y="3939443"/>
            <a:ext cx="2905784" cy="46166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dirty="0"/>
              <a:t>resources</a:t>
            </a:r>
            <a:endParaRPr lang="en-US" sz="2400" dirty="0"/>
          </a:p>
        </p:txBody>
      </p:sp>
      <p:sp>
        <p:nvSpPr>
          <p:cNvPr id="8" name="TextBox 15"/>
          <p:cNvSpPr txBox="1"/>
          <p:nvPr/>
        </p:nvSpPr>
        <p:spPr>
          <a:xfrm>
            <a:off x="4344261" y="3931936"/>
            <a:ext cx="2693629" cy="46166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dirty="0"/>
              <a:t>infrastructure</a:t>
            </a:r>
            <a:endParaRPr lang="en-US" sz="2400" dirty="0"/>
          </a:p>
        </p:txBody>
      </p:sp>
      <p:pic>
        <p:nvPicPr>
          <p:cNvPr id="9" name="Graphic 7" descr="Users" title="Common Issues ">
            <a:extLst>
              <a:ext uri="{FF2B5EF4-FFF2-40B4-BE49-F238E27FC236}">
                <a16:creationId xmlns:a16="http://schemas.microsoft.com/office/drawing/2014/main" id="{69E3C7E3-C5E4-4A70-A24D-70185390DDE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84021" y="4301919"/>
            <a:ext cx="905100" cy="875664"/>
          </a:xfrm>
          <a:prstGeom prst="rect">
            <a:avLst/>
          </a:prstGeom>
        </p:spPr>
      </p:pic>
      <p:pic>
        <p:nvPicPr>
          <p:cNvPr id="12" name="Graphic 23" descr="Stopwatch" title="Common Issues ">
            <a:extLst>
              <a:ext uri="{FF2B5EF4-FFF2-40B4-BE49-F238E27FC236}">
                <a16:creationId xmlns:a16="http://schemas.microsoft.com/office/drawing/2014/main" id="{5761348B-B529-4F3F-93DC-2F107A107CF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73096" y="2227816"/>
            <a:ext cx="905100" cy="875664"/>
          </a:xfrm>
          <a:prstGeom prst="rect">
            <a:avLst/>
          </a:prstGeom>
        </p:spPr>
      </p:pic>
      <p:pic>
        <p:nvPicPr>
          <p:cNvPr id="13" name="Graphic 27" descr="Gears" title="Common Issues ">
            <a:extLst>
              <a:ext uri="{FF2B5EF4-FFF2-40B4-BE49-F238E27FC236}">
                <a16:creationId xmlns:a16="http://schemas.microsoft.com/office/drawing/2014/main" id="{BFF00E85-D43C-434B-B853-7D868A7A4D9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14647" y="4332164"/>
            <a:ext cx="905100" cy="875664"/>
          </a:xfrm>
          <a:prstGeom prst="rect">
            <a:avLst/>
          </a:prstGeom>
        </p:spPr>
      </p:pic>
      <p:pic>
        <p:nvPicPr>
          <p:cNvPr id="24" name="Picture 23" title="Common Issues "/>
          <p:cNvPicPr>
            <a:picLocks noChangeAspect="1"/>
          </p:cNvPicPr>
          <p:nvPr/>
        </p:nvPicPr>
        <p:blipFill>
          <a:blip r:embed="rId8"/>
          <a:stretch>
            <a:fillRect/>
          </a:stretch>
        </p:blipFill>
        <p:spPr>
          <a:xfrm>
            <a:off x="5711309" y="2118334"/>
            <a:ext cx="1326581" cy="855624"/>
          </a:xfrm>
          <a:prstGeom prst="rect">
            <a:avLst/>
          </a:prstGeom>
        </p:spPr>
      </p:pic>
      <p:sp>
        <p:nvSpPr>
          <p:cNvPr id="25" name="TextBox 11" title="Common Issues "/>
          <p:cNvSpPr txBox="1"/>
          <p:nvPr/>
        </p:nvSpPr>
        <p:spPr>
          <a:xfrm>
            <a:off x="5496022" y="1610380"/>
            <a:ext cx="1757156" cy="46166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dirty="0"/>
              <a:t>flexibility</a:t>
            </a:r>
            <a:endParaRPr lang="en-US" sz="2400" dirty="0"/>
          </a:p>
        </p:txBody>
      </p:sp>
      <p:pic>
        <p:nvPicPr>
          <p:cNvPr id="26" name="Picture 25" title="Common Issues "/>
          <p:cNvPicPr>
            <a:picLocks noChangeAspect="1"/>
          </p:cNvPicPr>
          <p:nvPr/>
        </p:nvPicPr>
        <p:blipFill>
          <a:blip r:embed="rId9"/>
          <a:stretch>
            <a:fillRect/>
          </a:stretch>
        </p:blipFill>
        <p:spPr>
          <a:xfrm>
            <a:off x="4178597" y="2194042"/>
            <a:ext cx="840200" cy="823860"/>
          </a:xfrm>
          <a:prstGeom prst="rect">
            <a:avLst/>
          </a:prstGeom>
        </p:spPr>
      </p:pic>
    </p:spTree>
    <p:extLst>
      <p:ext uri="{BB962C8B-B14F-4D97-AF65-F5344CB8AC3E}">
        <p14:creationId xmlns:p14="http://schemas.microsoft.com/office/powerpoint/2010/main" val="30562182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wo people meeting at a table" title="Agend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0005" y="1063880"/>
            <a:ext cx="2065365" cy="1424342"/>
          </a:xfrm>
          <a:prstGeom prst="rect">
            <a:avLst/>
          </a:prstGeom>
        </p:spPr>
      </p:pic>
      <p:sp>
        <p:nvSpPr>
          <p:cNvPr id="3" name="Content Placeholder 2"/>
          <p:cNvSpPr>
            <a:spLocks noGrp="1"/>
          </p:cNvSpPr>
          <p:nvPr>
            <p:ph type="body" sz="quarter" idx="10"/>
          </p:nvPr>
        </p:nvSpPr>
        <p:spPr>
          <a:xfrm>
            <a:off x="457200" y="1776052"/>
            <a:ext cx="7856375" cy="3738563"/>
          </a:xfrm>
        </p:spPr>
        <p:txBody>
          <a:bodyPr/>
          <a:lstStyle/>
          <a:p>
            <a:pPr>
              <a:spcBef>
                <a:spcPts val="450"/>
              </a:spcBef>
              <a:spcAft>
                <a:spcPts val="0"/>
              </a:spcAft>
            </a:pPr>
            <a:r>
              <a:rPr lang="en-US" sz="1575" dirty="0"/>
              <a:t>Welcome and Announcements</a:t>
            </a:r>
          </a:p>
          <a:p>
            <a:pPr>
              <a:spcBef>
                <a:spcPts val="450"/>
              </a:spcBef>
              <a:spcAft>
                <a:spcPts val="0"/>
              </a:spcAft>
            </a:pPr>
            <a:r>
              <a:rPr lang="en-US" sz="1575" dirty="0"/>
              <a:t>NNDSS-related Highlights from 2018 CSTE Annual Conference</a:t>
            </a:r>
          </a:p>
          <a:p>
            <a:pPr lvl="1">
              <a:spcBef>
                <a:spcPts val="450"/>
              </a:spcBef>
              <a:spcAft>
                <a:spcPts val="0"/>
              </a:spcAft>
            </a:pPr>
            <a:r>
              <a:rPr lang="en-US" sz="1575" dirty="0"/>
              <a:t>Overview of 2018 CSTE Annual Conference—Shaily Krishan (CSTE)</a:t>
            </a:r>
          </a:p>
          <a:p>
            <a:pPr lvl="1">
              <a:spcBef>
                <a:spcPts val="450"/>
              </a:spcBef>
              <a:spcAft>
                <a:spcPts val="0"/>
              </a:spcAft>
            </a:pPr>
            <a:r>
              <a:rPr lang="en-US" sz="1575" dirty="0"/>
              <a:t>Review </a:t>
            </a:r>
            <a:r>
              <a:rPr lang="en-US" sz="1575" dirty="0">
                <a:ea typeface="Calibri" panose="020F0502020204030204" pitchFamily="34" charset="0"/>
                <a:cs typeface="Times New Roman" panose="02020603050405020304" pitchFamily="18" charset="0"/>
              </a:rPr>
              <a:t>of Approved 2018 CSTE Position Statements—Kathryn Turner (ID)</a:t>
            </a:r>
          </a:p>
          <a:p>
            <a:pPr lvl="1">
              <a:spcBef>
                <a:spcPts val="450"/>
              </a:spcBef>
              <a:spcAft>
                <a:spcPts val="0"/>
              </a:spcAft>
            </a:pPr>
            <a:r>
              <a:rPr lang="en-US" sz="1575" dirty="0">
                <a:ea typeface="Times New Roman" panose="02020603050405020304" pitchFamily="18" charset="0"/>
                <a:cs typeface="Times New Roman" panose="02020603050405020304" pitchFamily="18" charset="0"/>
              </a:rPr>
              <a:t>Recap of Conference Workshop: “Enhancing Surveillance Through Partnerships and Innovation”—Kate Goodin (AZ) &amp; Kathryn Turner (ID)</a:t>
            </a:r>
          </a:p>
          <a:p>
            <a:pPr lvl="1">
              <a:spcBef>
                <a:spcPts val="450"/>
              </a:spcBef>
              <a:spcAft>
                <a:spcPts val="0"/>
              </a:spcAft>
            </a:pPr>
            <a:r>
              <a:rPr lang="en-US" sz="1575" dirty="0">
                <a:ea typeface="Times New Roman" panose="02020603050405020304" pitchFamily="18" charset="0"/>
                <a:cs typeface="Times New Roman" panose="02020603050405020304" pitchFamily="18" charset="0"/>
              </a:rPr>
              <a:t>CSTE Data Standardization Workgroup—Kate Goodin (AZ)</a:t>
            </a:r>
          </a:p>
          <a:p>
            <a:pPr lvl="1">
              <a:spcBef>
                <a:spcPts val="450"/>
              </a:spcBef>
              <a:spcAft>
                <a:spcPts val="0"/>
              </a:spcAft>
            </a:pPr>
            <a:r>
              <a:rPr lang="en-US" sz="1575" dirty="0">
                <a:ea typeface="Times New Roman" panose="02020603050405020304" pitchFamily="18" charset="0"/>
                <a:cs typeface="Times New Roman" panose="02020603050405020304" pitchFamily="18" charset="0"/>
              </a:rPr>
              <a:t>CSTE Data Release Workgroup—Janet Hui (CSTE)</a:t>
            </a:r>
          </a:p>
          <a:p>
            <a:pPr lvl="1">
              <a:spcBef>
                <a:spcPts val="450"/>
              </a:spcBef>
              <a:spcAft>
                <a:spcPts val="0"/>
              </a:spcAft>
            </a:pPr>
            <a:r>
              <a:rPr lang="en-US" sz="1575" dirty="0"/>
              <a:t>Plan for the Year Ahead—Kate Goodin (AZ)</a:t>
            </a:r>
          </a:p>
          <a:p>
            <a:pPr lvl="1">
              <a:spcBef>
                <a:spcPts val="450"/>
              </a:spcBef>
              <a:spcAft>
                <a:spcPts val="300"/>
              </a:spcAft>
            </a:pPr>
            <a:r>
              <a:rPr lang="en-US" sz="1575" dirty="0">
                <a:ea typeface="Times New Roman" panose="02020603050405020304" pitchFamily="18" charset="0"/>
                <a:cs typeface="Times New Roman" panose="02020603050405020304" pitchFamily="18" charset="0"/>
              </a:rPr>
              <a:t>Q &amp; A for CSTE Annual Conference Overview</a:t>
            </a:r>
            <a:endParaRPr lang="en-US" sz="1575" dirty="0">
              <a:solidFill>
                <a:srgbClr val="7F7F7F">
                  <a:lumMod val="75000"/>
                </a:srgbClr>
              </a:solidFill>
            </a:endParaRPr>
          </a:p>
          <a:p>
            <a:pPr>
              <a:spcBef>
                <a:spcPts val="0"/>
              </a:spcBef>
              <a:spcAft>
                <a:spcPts val="300"/>
              </a:spcAft>
            </a:pPr>
            <a:r>
              <a:rPr lang="en-US" sz="1575" dirty="0">
                <a:ea typeface="Calibri" panose="020F0502020204030204" pitchFamily="34" charset="0"/>
                <a:cs typeface="Times New Roman" panose="02020603050405020304" pitchFamily="18" charset="0"/>
              </a:rPr>
              <a:t>ELC HIS Monitoring Project: REDCap Demonstration—Leota Amsterdam (CDC)</a:t>
            </a:r>
          </a:p>
          <a:p>
            <a:pPr lvl="1">
              <a:spcBef>
                <a:spcPts val="0"/>
              </a:spcBef>
              <a:spcAft>
                <a:spcPts val="300"/>
              </a:spcAft>
            </a:pPr>
            <a:r>
              <a:rPr lang="en-US" sz="1575" dirty="0">
                <a:solidFill>
                  <a:srgbClr val="7F7F7F">
                    <a:lumMod val="75000"/>
                  </a:srgbClr>
                </a:solidFill>
                <a:cs typeface="Times New Roman" panose="02020603050405020304" pitchFamily="18" charset="0"/>
              </a:rPr>
              <a:t>Q &amp; A for REDCap Demonstration</a:t>
            </a:r>
            <a:endParaRPr lang="en-US" sz="1575" dirty="0">
              <a:solidFill>
                <a:srgbClr val="7F7F7F">
                  <a:lumMod val="75000"/>
                </a:srgbClr>
              </a:solidFill>
            </a:endParaRPr>
          </a:p>
          <a:p>
            <a:pPr marL="0" indent="0">
              <a:spcBef>
                <a:spcPts val="450"/>
              </a:spcBef>
              <a:spcAft>
                <a:spcPts val="450"/>
              </a:spcAft>
              <a:buNone/>
            </a:pPr>
            <a:endParaRPr lang="en-US" sz="1500" dirty="0">
              <a:solidFill>
                <a:srgbClr val="7F7F7F">
                  <a:lumMod val="75000"/>
                </a:srgbClr>
              </a:solidFill>
            </a:endParaRPr>
          </a:p>
          <a:p>
            <a:pPr lvl="1">
              <a:spcBef>
                <a:spcPts val="450"/>
              </a:spcBef>
              <a:spcAft>
                <a:spcPts val="450"/>
              </a:spcAft>
            </a:pPr>
            <a:endParaRPr lang="en-US" sz="1800" dirty="0">
              <a:ea typeface="Times New Roman" panose="02020603050405020304" pitchFamily="18" charset="0"/>
              <a:cs typeface="Times New Roman" panose="02020603050405020304" pitchFamily="18" charset="0"/>
            </a:endParaRPr>
          </a:p>
          <a:p>
            <a:pPr lvl="1">
              <a:spcBef>
                <a:spcPts val="450"/>
              </a:spcBef>
              <a:spcAft>
                <a:spcPts val="450"/>
              </a:spcAft>
            </a:pPr>
            <a:endParaRPr lang="en-US" sz="1800" dirty="0">
              <a:ea typeface="Times New Roman" panose="02020603050405020304" pitchFamily="18" charset="0"/>
              <a:cs typeface="Times New Roman" panose="02020603050405020304" pitchFamily="18" charset="0"/>
            </a:endParaRPr>
          </a:p>
          <a:p>
            <a:pPr marL="457189" lvl="1" indent="0">
              <a:spcBef>
                <a:spcPts val="450"/>
              </a:spcBef>
              <a:spcAft>
                <a:spcPts val="450"/>
              </a:spcAft>
              <a:buNone/>
            </a:pPr>
            <a:endParaRPr lang="en-US" sz="2100" dirty="0"/>
          </a:p>
          <a:p>
            <a:pPr marL="0" indent="0">
              <a:spcBef>
                <a:spcPts val="450"/>
              </a:spcBef>
              <a:spcAft>
                <a:spcPts val="450"/>
              </a:spcAft>
              <a:buNone/>
            </a:pPr>
            <a:endParaRPr lang="en-US" sz="2100" dirty="0"/>
          </a:p>
        </p:txBody>
      </p:sp>
      <p:sp>
        <p:nvSpPr>
          <p:cNvPr id="16" name="Title 15"/>
          <p:cNvSpPr>
            <a:spLocks noGrp="1"/>
          </p:cNvSpPr>
          <p:nvPr>
            <p:ph type="title"/>
          </p:nvPr>
        </p:nvSpPr>
        <p:spPr>
          <a:xfrm>
            <a:off x="457200" y="1170894"/>
            <a:ext cx="8229600" cy="467372"/>
          </a:xfrm>
        </p:spPr>
        <p:txBody>
          <a:bodyPr anchor="t"/>
          <a:lstStyle/>
          <a:p>
            <a:r>
              <a:rPr lang="en-US" sz="3000" dirty="0"/>
              <a:t>Agenda</a:t>
            </a:r>
          </a:p>
        </p:txBody>
      </p:sp>
    </p:spTree>
    <p:extLst>
      <p:ext uri="{BB962C8B-B14F-4D97-AF65-F5344CB8AC3E}">
        <p14:creationId xmlns:p14="http://schemas.microsoft.com/office/powerpoint/2010/main" val="961406734"/>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018" y="165449"/>
            <a:ext cx="8229600" cy="1030638"/>
          </a:xfrm>
        </p:spPr>
        <p:txBody>
          <a:bodyPr>
            <a:normAutofit/>
          </a:bodyPr>
          <a:lstStyle/>
          <a:p>
            <a:r>
              <a:rPr lang="en-US" sz="3200" dirty="0">
                <a:latin typeface="+mj-lt"/>
              </a:rPr>
              <a:t>Potential Solutions</a:t>
            </a:r>
          </a:p>
        </p:txBody>
      </p:sp>
      <p:grpSp>
        <p:nvGrpSpPr>
          <p:cNvPr id="3" name="Group 2" descr="Workforce Development, Standardization, Data Sharing and Reporting, Foundational: Partnerships and Trust" title="Potential Solutions"/>
          <p:cNvGrpSpPr/>
          <p:nvPr/>
        </p:nvGrpSpPr>
        <p:grpSpPr>
          <a:xfrm>
            <a:off x="157018" y="1530299"/>
            <a:ext cx="8848437" cy="4423257"/>
            <a:chOff x="157018" y="1530299"/>
            <a:chExt cx="8848437" cy="4423257"/>
          </a:xfrm>
        </p:grpSpPr>
        <p:pic>
          <p:nvPicPr>
            <p:cNvPr id="4" name="Picture 3" title="workforce development"/>
            <p:cNvPicPr>
              <a:picLocks noChangeAspect="1"/>
            </p:cNvPicPr>
            <p:nvPr/>
          </p:nvPicPr>
          <p:blipFill>
            <a:blip r:embed="rId2"/>
            <a:stretch>
              <a:fillRect/>
            </a:stretch>
          </p:blipFill>
          <p:spPr>
            <a:xfrm>
              <a:off x="1049725" y="2434994"/>
              <a:ext cx="1247775" cy="1438275"/>
            </a:xfrm>
            <a:prstGeom prst="rect">
              <a:avLst/>
            </a:prstGeom>
          </p:spPr>
        </p:pic>
        <p:sp>
          <p:nvSpPr>
            <p:cNvPr id="5" name="TextBox 14"/>
            <p:cNvSpPr txBox="1"/>
            <p:nvPr/>
          </p:nvSpPr>
          <p:spPr>
            <a:xfrm>
              <a:off x="291828" y="1555224"/>
              <a:ext cx="2905784" cy="83099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dirty="0"/>
                <a:t>workforce development</a:t>
              </a:r>
              <a:endParaRPr lang="en-US" sz="2400" dirty="0"/>
            </a:p>
          </p:txBody>
        </p:sp>
        <p:pic>
          <p:nvPicPr>
            <p:cNvPr id="6" name="Graphic 19" descr="Bar chart">
              <a:extLst>
                <a:ext uri="{FF2B5EF4-FFF2-40B4-BE49-F238E27FC236}">
                  <a16:creationId xmlns:a16="http://schemas.microsoft.com/office/drawing/2014/main" id="{DFEEAE89-AD2D-404D-AAFB-0562EB35636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43454" y="2884670"/>
              <a:ext cx="905100" cy="905100"/>
            </a:xfrm>
            <a:prstGeom prst="rect">
              <a:avLst/>
            </a:prstGeom>
          </p:spPr>
        </p:pic>
        <p:pic>
          <p:nvPicPr>
            <p:cNvPr id="8" name="Picture 7" descr="Trust Hand shake" title="Potential Solutions"/>
            <p:cNvPicPr>
              <a:picLocks noChangeAspect="1"/>
            </p:cNvPicPr>
            <p:nvPr/>
          </p:nvPicPr>
          <p:blipFill>
            <a:blip r:embed="rId5"/>
            <a:stretch>
              <a:fillRect/>
            </a:stretch>
          </p:blipFill>
          <p:spPr>
            <a:xfrm>
              <a:off x="5540122" y="5091616"/>
              <a:ext cx="1121465" cy="790430"/>
            </a:xfrm>
            <a:prstGeom prst="rect">
              <a:avLst/>
            </a:prstGeom>
          </p:spPr>
        </p:pic>
        <p:sp>
          <p:nvSpPr>
            <p:cNvPr id="9" name="TextBox 15"/>
            <p:cNvSpPr txBox="1"/>
            <p:nvPr/>
          </p:nvSpPr>
          <p:spPr>
            <a:xfrm>
              <a:off x="1673612" y="4465154"/>
              <a:ext cx="2693629" cy="46166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dirty="0"/>
                <a:t>partnerships</a:t>
              </a:r>
              <a:endParaRPr lang="en-US" sz="2400" dirty="0"/>
            </a:p>
          </p:txBody>
        </p:sp>
        <p:sp>
          <p:nvSpPr>
            <p:cNvPr id="10" name="TextBox 15"/>
            <p:cNvSpPr txBox="1"/>
            <p:nvPr/>
          </p:nvSpPr>
          <p:spPr>
            <a:xfrm>
              <a:off x="6190412" y="1530299"/>
              <a:ext cx="2693629" cy="83099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dirty="0"/>
                <a:t>data sharing and reporting</a:t>
              </a:r>
              <a:endParaRPr lang="en-US" sz="2400" dirty="0"/>
            </a:p>
          </p:txBody>
        </p:sp>
        <p:pic>
          <p:nvPicPr>
            <p:cNvPr id="11" name="Picture 10" descr="Standardization with check mark" title="Potential Solutions"/>
            <p:cNvPicPr>
              <a:picLocks noChangeAspect="1"/>
            </p:cNvPicPr>
            <p:nvPr/>
          </p:nvPicPr>
          <p:blipFill>
            <a:blip r:embed="rId6"/>
            <a:stretch>
              <a:fillRect/>
            </a:stretch>
          </p:blipFill>
          <p:spPr>
            <a:xfrm>
              <a:off x="3943486" y="2179775"/>
              <a:ext cx="912156" cy="992640"/>
            </a:xfrm>
            <a:prstGeom prst="rect">
              <a:avLst/>
            </a:prstGeom>
          </p:spPr>
        </p:pic>
        <p:sp>
          <p:nvSpPr>
            <p:cNvPr id="13" name="TextBox 15"/>
            <p:cNvSpPr txBox="1"/>
            <p:nvPr/>
          </p:nvSpPr>
          <p:spPr>
            <a:xfrm>
              <a:off x="3197612" y="1718110"/>
              <a:ext cx="2693629" cy="46166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dirty="0"/>
                <a:t>standardization</a:t>
              </a:r>
              <a:endParaRPr lang="en-US" sz="2400" dirty="0"/>
            </a:p>
          </p:txBody>
        </p:sp>
        <p:pic>
          <p:nvPicPr>
            <p:cNvPr id="14" name="Picture 13" descr="Computer monitors with arrows and dots" title="Data sharing and reporting"/>
            <p:cNvPicPr>
              <a:picLocks noChangeAspect="1"/>
            </p:cNvPicPr>
            <p:nvPr/>
          </p:nvPicPr>
          <p:blipFill>
            <a:blip r:embed="rId7"/>
            <a:stretch>
              <a:fillRect/>
            </a:stretch>
          </p:blipFill>
          <p:spPr>
            <a:xfrm>
              <a:off x="6384426" y="2563367"/>
              <a:ext cx="1099551" cy="1099551"/>
            </a:xfrm>
            <a:prstGeom prst="rect">
              <a:avLst/>
            </a:prstGeom>
          </p:spPr>
        </p:pic>
        <p:pic>
          <p:nvPicPr>
            <p:cNvPr id="16" name="Picture 15" descr="Foundational: Partnerships with people " title="Potential Solutions "/>
            <p:cNvPicPr>
              <a:picLocks noChangeAspect="1"/>
            </p:cNvPicPr>
            <p:nvPr/>
          </p:nvPicPr>
          <p:blipFill>
            <a:blip r:embed="rId8"/>
            <a:stretch>
              <a:fillRect/>
            </a:stretch>
          </p:blipFill>
          <p:spPr>
            <a:xfrm>
              <a:off x="2184931" y="5020106"/>
              <a:ext cx="1304925" cy="933450"/>
            </a:xfrm>
            <a:prstGeom prst="rect">
              <a:avLst/>
            </a:prstGeom>
          </p:spPr>
        </p:pic>
        <p:sp>
          <p:nvSpPr>
            <p:cNvPr id="17" name="TextBox 15"/>
            <p:cNvSpPr txBox="1"/>
            <p:nvPr/>
          </p:nvSpPr>
          <p:spPr>
            <a:xfrm>
              <a:off x="4686920" y="4487540"/>
              <a:ext cx="2693629" cy="46166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dirty="0"/>
                <a:t>trust</a:t>
              </a:r>
              <a:endParaRPr lang="en-US" sz="2400" dirty="0"/>
            </a:p>
          </p:txBody>
        </p:sp>
        <p:sp>
          <p:nvSpPr>
            <p:cNvPr id="18" name="TextBox 17"/>
            <p:cNvSpPr txBox="1"/>
            <p:nvPr/>
          </p:nvSpPr>
          <p:spPr>
            <a:xfrm>
              <a:off x="157018" y="3970713"/>
              <a:ext cx="8848437" cy="461665"/>
            </a:xfrm>
            <a:prstGeom prst="rect">
              <a:avLst/>
            </a:prstGeom>
            <a:solidFill>
              <a:schemeClr val="accent6">
                <a:lumMod val="20000"/>
                <a:lumOff val="80000"/>
              </a:schemeClr>
            </a:solidFill>
          </p:spPr>
          <p:txBody>
            <a:bodyPr wrap="square" rtlCol="0">
              <a:spAutoFit/>
            </a:bodyPr>
            <a:lstStyle/>
            <a:p>
              <a:pPr algn="ctr"/>
              <a:r>
                <a:rPr lang="en-US" sz="2400" b="1" dirty="0"/>
                <a:t>foundational</a:t>
              </a:r>
            </a:p>
          </p:txBody>
        </p:sp>
      </p:grpSp>
    </p:spTree>
    <p:extLst>
      <p:ext uri="{BB962C8B-B14F-4D97-AF65-F5344CB8AC3E}">
        <p14:creationId xmlns:p14="http://schemas.microsoft.com/office/powerpoint/2010/main" val="28165036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482" y="170482"/>
            <a:ext cx="8229600" cy="1030638"/>
          </a:xfrm>
        </p:spPr>
        <p:txBody>
          <a:bodyPr>
            <a:normAutofit/>
          </a:bodyPr>
          <a:lstStyle/>
          <a:p>
            <a:r>
              <a:rPr lang="en-US" sz="3200" dirty="0">
                <a:latin typeface="+mj-lt"/>
              </a:rPr>
              <a:t>Examples in Practice</a:t>
            </a:r>
          </a:p>
        </p:txBody>
      </p:sp>
      <p:sp>
        <p:nvSpPr>
          <p:cNvPr id="3" name="Text Placeholder 2"/>
          <p:cNvSpPr>
            <a:spLocks noGrp="1"/>
          </p:cNvSpPr>
          <p:nvPr>
            <p:ph type="body" sz="quarter" idx="10"/>
          </p:nvPr>
        </p:nvSpPr>
        <p:spPr/>
        <p:txBody>
          <a:bodyPr>
            <a:normAutofit fontScale="85000" lnSpcReduction="10000"/>
          </a:bodyPr>
          <a:lstStyle/>
          <a:p>
            <a:r>
              <a:rPr lang="en-US" dirty="0">
                <a:latin typeface="+mj-lt"/>
              </a:rPr>
              <a:t>NNDSS for sending case-based data during public health emergencies</a:t>
            </a:r>
          </a:p>
          <a:p>
            <a:pPr lvl="1"/>
            <a:r>
              <a:rPr lang="en-US" dirty="0">
                <a:latin typeface="+mj-lt"/>
              </a:rPr>
              <a:t>Developing a flexible strategy to quickly expand data collection for case-based surveillance in an emergency response</a:t>
            </a:r>
          </a:p>
          <a:p>
            <a:pPr lvl="2"/>
            <a:r>
              <a:rPr lang="en-US" i="1" dirty="0">
                <a:latin typeface="+mj-lt"/>
              </a:rPr>
              <a:t>Opportunity for your engagement: </a:t>
            </a:r>
            <a:r>
              <a:rPr lang="en-US" dirty="0">
                <a:latin typeface="+mj-lt"/>
              </a:rPr>
              <a:t>CDC</a:t>
            </a:r>
            <a:r>
              <a:rPr lang="en-US" i="1" dirty="0">
                <a:latin typeface="+mj-lt"/>
              </a:rPr>
              <a:t> </a:t>
            </a:r>
            <a:r>
              <a:rPr lang="en-US" dirty="0">
                <a:latin typeface="+mj-lt"/>
              </a:rPr>
              <a:t>will be seeking ideas and reactions from jurisdictions</a:t>
            </a:r>
          </a:p>
          <a:p>
            <a:pPr lvl="2"/>
            <a:r>
              <a:rPr lang="en-US" i="1" dirty="0">
                <a:latin typeface="+mj-lt"/>
              </a:rPr>
              <a:t>For your thought: </a:t>
            </a:r>
            <a:r>
              <a:rPr lang="en-US" dirty="0">
                <a:latin typeface="+mj-lt"/>
              </a:rPr>
              <a:t>how should we be providing data more rapidly and how could we responsibly use preliminary data?   </a:t>
            </a:r>
          </a:p>
          <a:p>
            <a:r>
              <a:rPr lang="en-US" dirty="0">
                <a:latin typeface="+mj-lt"/>
              </a:rPr>
              <a:t>NSSP in practice supporting state and local jurisdictions in emergencies</a:t>
            </a:r>
          </a:p>
          <a:p>
            <a:pPr lvl="1"/>
            <a:r>
              <a:rPr lang="en-US" dirty="0">
                <a:latin typeface="+mj-lt"/>
              </a:rPr>
              <a:t>Provides flexible options for user access</a:t>
            </a:r>
          </a:p>
          <a:p>
            <a:pPr lvl="1"/>
            <a:r>
              <a:rPr lang="en-US" dirty="0">
                <a:latin typeface="+mj-lt"/>
              </a:rPr>
              <a:t>Can rapidly deploy features, dashboards, new jurisdictional environments</a:t>
            </a:r>
          </a:p>
          <a:p>
            <a:pPr lvl="1"/>
            <a:r>
              <a:rPr lang="en-US" dirty="0">
                <a:latin typeface="+mj-lt"/>
              </a:rPr>
              <a:t>Staff provide support for training</a:t>
            </a:r>
          </a:p>
          <a:p>
            <a:pPr lvl="1"/>
            <a:r>
              <a:rPr lang="en-US" dirty="0">
                <a:latin typeface="+mj-lt"/>
              </a:rPr>
              <a:t>NSSP can act as a data broker for CDC EOC</a:t>
            </a:r>
          </a:p>
        </p:txBody>
      </p:sp>
    </p:spTree>
    <p:extLst>
      <p:ext uri="{BB962C8B-B14F-4D97-AF65-F5344CB8AC3E}">
        <p14:creationId xmlns:p14="http://schemas.microsoft.com/office/powerpoint/2010/main" val="3675618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E752B-7AA9-4A9D-B7CC-E9AD5FEE8D46}"/>
              </a:ext>
            </a:extLst>
          </p:cNvPr>
          <p:cNvSpPr>
            <a:spLocks noGrp="1"/>
          </p:cNvSpPr>
          <p:nvPr>
            <p:ph type="title"/>
          </p:nvPr>
        </p:nvSpPr>
        <p:spPr>
          <a:xfrm>
            <a:off x="170482" y="170482"/>
            <a:ext cx="8229600" cy="1030638"/>
          </a:xfrm>
        </p:spPr>
        <p:txBody>
          <a:bodyPr>
            <a:normAutofit/>
          </a:bodyPr>
          <a:lstStyle/>
          <a:p>
            <a:r>
              <a:rPr lang="en-US" sz="3200" dirty="0">
                <a:latin typeface="+mj-lt"/>
              </a:rPr>
              <a:t>Invited Speaker: Jim Daniel</a:t>
            </a:r>
          </a:p>
        </p:txBody>
      </p:sp>
      <p:sp>
        <p:nvSpPr>
          <p:cNvPr id="3" name="Text Placeholder 2">
            <a:extLst>
              <a:ext uri="{FF2B5EF4-FFF2-40B4-BE49-F238E27FC236}">
                <a16:creationId xmlns:a16="http://schemas.microsoft.com/office/drawing/2014/main" id="{53D12FC5-E51A-4784-AB28-9C12275E1995}"/>
              </a:ext>
            </a:extLst>
          </p:cNvPr>
          <p:cNvSpPr>
            <a:spLocks noGrp="1"/>
          </p:cNvSpPr>
          <p:nvPr>
            <p:ph type="body" sz="quarter" idx="10"/>
          </p:nvPr>
        </p:nvSpPr>
        <p:spPr>
          <a:xfrm>
            <a:off x="170482" y="1336977"/>
            <a:ext cx="8849694" cy="4885693"/>
          </a:xfrm>
        </p:spPr>
        <p:txBody>
          <a:bodyPr>
            <a:normAutofit fontScale="55000" lnSpcReduction="20000"/>
          </a:bodyPr>
          <a:lstStyle/>
          <a:p>
            <a:r>
              <a:rPr lang="en-US" dirty="0">
                <a:latin typeface="+mj-lt"/>
              </a:rPr>
              <a:t>Office of the Chief Technology Officer</a:t>
            </a:r>
          </a:p>
          <a:p>
            <a:pPr lvl="1"/>
            <a:r>
              <a:rPr lang="en-US" dirty="0">
                <a:latin typeface="+mj-lt"/>
              </a:rPr>
              <a:t>HHS Ignite Accelerator - Provides HHS staff a startup environment to test new ideas.</a:t>
            </a:r>
          </a:p>
          <a:p>
            <a:pPr lvl="1"/>
            <a:r>
              <a:rPr lang="en-US" dirty="0">
                <a:latin typeface="+mj-lt"/>
              </a:rPr>
              <a:t>HHS Ventures Fund - Investing in and scaling internal innovations that dramatically improve HHS’s capabilities.</a:t>
            </a:r>
          </a:p>
          <a:p>
            <a:pPr lvl="1"/>
            <a:r>
              <a:rPr lang="en-US" dirty="0">
                <a:latin typeface="+mj-lt"/>
              </a:rPr>
              <a:t>KidneyX - public-private partnership to accelerate innovation in the prevention, diagnosis, and treatment of kidney diseases. </a:t>
            </a:r>
          </a:p>
          <a:p>
            <a:pPr lvl="1"/>
            <a:r>
              <a:rPr lang="en-US" dirty="0">
                <a:latin typeface="+mj-lt"/>
              </a:rPr>
              <a:t>Entrepreneurs-in-Residence Program (EIR)  - addresses the challenge of finding unique skillsets needed to solve the nation’s most critical challenges in health, health care, and the delivery of human services.</a:t>
            </a:r>
          </a:p>
          <a:p>
            <a:pPr lvl="1"/>
            <a:r>
              <a:rPr lang="en-US" dirty="0">
                <a:latin typeface="+mj-lt"/>
              </a:rPr>
              <a:t>Leveraging the Power of Data </a:t>
            </a:r>
            <a:r>
              <a:rPr lang="en-US" b="1" dirty="0">
                <a:latin typeface="+mj-lt"/>
              </a:rPr>
              <a:t>- </a:t>
            </a:r>
            <a:r>
              <a:rPr lang="en-US" dirty="0">
                <a:latin typeface="+mj-lt"/>
              </a:rPr>
              <a:t>Increasing HHS’s capacity to leverage its voluminous existing data assets and make use of advancements in data science is at the core of this strategic shift. We want to develop department-level data infrastructure in order to enhance our analytical capabilities and the overall value of the data collected.</a:t>
            </a:r>
          </a:p>
          <a:p>
            <a:pPr lvl="1"/>
            <a:r>
              <a:rPr lang="en-US" dirty="0">
                <a:latin typeface="+mj-lt"/>
              </a:rPr>
              <a:t>Conflict free consulting</a:t>
            </a:r>
          </a:p>
          <a:p>
            <a:r>
              <a:rPr lang="en-US" dirty="0">
                <a:latin typeface="+mj-lt"/>
              </a:rPr>
              <a:t>Public Health Innovation</a:t>
            </a:r>
          </a:p>
          <a:p>
            <a:pPr lvl="1"/>
            <a:r>
              <a:rPr lang="en-US" dirty="0">
                <a:latin typeface="+mj-lt"/>
              </a:rPr>
              <a:t>Pivot to thinking more about value add of Public Health – especially to Medicaid/Medicare and other payers</a:t>
            </a:r>
          </a:p>
          <a:p>
            <a:pPr lvl="2"/>
            <a:r>
              <a:rPr lang="en-US" dirty="0">
                <a:latin typeface="+mj-lt"/>
              </a:rPr>
              <a:t>Thinking beyond HITECH 90/10 funding</a:t>
            </a:r>
          </a:p>
          <a:p>
            <a:pPr lvl="1"/>
            <a:r>
              <a:rPr lang="en-US" dirty="0">
                <a:latin typeface="+mj-lt"/>
              </a:rPr>
              <a:t>Consumer access to Immunization Information Systems to improve immunization rates</a:t>
            </a:r>
          </a:p>
          <a:p>
            <a:pPr lvl="1"/>
            <a:r>
              <a:rPr lang="en-US" dirty="0">
                <a:latin typeface="+mj-lt"/>
              </a:rPr>
              <a:t>Integrating IIS data with Medicaid data to report Quality Measures</a:t>
            </a:r>
          </a:p>
          <a:p>
            <a:pPr lvl="1"/>
            <a:r>
              <a:rPr lang="en-US" dirty="0">
                <a:latin typeface="+mj-lt"/>
              </a:rPr>
              <a:t>Linking birth data with Medicaid data to report on birth outcomes</a:t>
            </a:r>
          </a:p>
          <a:p>
            <a:pPr lvl="1"/>
            <a:r>
              <a:rPr lang="en-US" dirty="0">
                <a:latin typeface="+mj-lt"/>
              </a:rPr>
              <a:t>Using death data and other public health data to support national level opioid dashboards</a:t>
            </a:r>
          </a:p>
          <a:p>
            <a:pPr lvl="1"/>
            <a:r>
              <a:rPr lang="en-US" dirty="0">
                <a:latin typeface="+mj-lt"/>
              </a:rPr>
              <a:t>Reducing provider burden – 21</a:t>
            </a:r>
            <a:r>
              <a:rPr lang="en-US" baseline="30000" dirty="0">
                <a:latin typeface="+mj-lt"/>
              </a:rPr>
              <a:t>st</a:t>
            </a:r>
            <a:r>
              <a:rPr lang="en-US" dirty="0">
                <a:latin typeface="+mj-lt"/>
              </a:rPr>
              <a:t> Century Cures </a:t>
            </a:r>
          </a:p>
          <a:p>
            <a:pPr lvl="2"/>
            <a:r>
              <a:rPr lang="en-US" dirty="0">
                <a:latin typeface="+mj-lt"/>
              </a:rPr>
              <a:t>Environmental scan of public health reporting</a:t>
            </a:r>
          </a:p>
          <a:p>
            <a:r>
              <a:rPr lang="en-US" dirty="0">
                <a:latin typeface="+mj-lt"/>
              </a:rPr>
              <a:t>Meaningful Use rule making</a:t>
            </a:r>
          </a:p>
        </p:txBody>
      </p:sp>
    </p:spTree>
    <p:extLst>
      <p:ext uri="{BB962C8B-B14F-4D97-AF65-F5344CB8AC3E}">
        <p14:creationId xmlns:p14="http://schemas.microsoft.com/office/powerpoint/2010/main" val="16279381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Status Update" title="CSTE Data Standardization Work Group"/>
          <p:cNvSpPr>
            <a:spLocks noGrp="1"/>
          </p:cNvSpPr>
          <p:nvPr>
            <p:ph type="title"/>
          </p:nvPr>
        </p:nvSpPr>
        <p:spPr>
          <a:xfrm>
            <a:off x="3005263" y="2640459"/>
            <a:ext cx="5486400" cy="770562"/>
          </a:xfrm>
        </p:spPr>
        <p:txBody>
          <a:bodyPr/>
          <a:lstStyle/>
          <a:p>
            <a:pPr algn="ctr"/>
            <a:r>
              <a:rPr lang="en-US" sz="2400" dirty="0"/>
              <a:t>CSTE Data Standardization Work Group (DSWG):Status Update</a:t>
            </a:r>
          </a:p>
        </p:txBody>
      </p:sp>
    </p:spTree>
    <p:extLst>
      <p:ext uri="{BB962C8B-B14F-4D97-AF65-F5344CB8AC3E}">
        <p14:creationId xmlns:p14="http://schemas.microsoft.com/office/powerpoint/2010/main" val="23419612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471" y="201880"/>
            <a:ext cx="8229600" cy="1030638"/>
          </a:xfrm>
        </p:spPr>
        <p:txBody>
          <a:bodyPr>
            <a:normAutofit/>
          </a:bodyPr>
          <a:lstStyle/>
          <a:p>
            <a:r>
              <a:rPr lang="en-US" sz="2800" dirty="0">
                <a:latin typeface="+mj-lt"/>
              </a:rPr>
              <a:t>DSWG Progress</a:t>
            </a:r>
          </a:p>
        </p:txBody>
      </p:sp>
      <p:sp>
        <p:nvSpPr>
          <p:cNvPr id="3" name="Text Placeholder 2"/>
          <p:cNvSpPr>
            <a:spLocks noGrp="1"/>
          </p:cNvSpPr>
          <p:nvPr>
            <p:ph type="body" sz="quarter" idx="10"/>
          </p:nvPr>
        </p:nvSpPr>
        <p:spPr>
          <a:xfrm>
            <a:off x="170482" y="1336977"/>
            <a:ext cx="8849694" cy="5235273"/>
          </a:xfrm>
        </p:spPr>
        <p:txBody>
          <a:bodyPr>
            <a:normAutofit/>
          </a:bodyPr>
          <a:lstStyle/>
          <a:p>
            <a:r>
              <a:rPr lang="en-US" b="1" dirty="0">
                <a:latin typeface="+mj-lt"/>
              </a:rPr>
              <a:t>Work Group Charge:</a:t>
            </a:r>
          </a:p>
          <a:p>
            <a:pPr lvl="1"/>
            <a:r>
              <a:rPr lang="en-US" dirty="0">
                <a:latin typeface="+mj-lt"/>
              </a:rPr>
              <a:t>To convene epidemiologists and informaticians to develop consensus on common definitions for core surveillance data elements to address jurisdictional variation. </a:t>
            </a:r>
          </a:p>
          <a:p>
            <a:endParaRPr lang="en-US" dirty="0">
              <a:latin typeface="+mj-lt"/>
            </a:endParaRPr>
          </a:p>
          <a:p>
            <a:endParaRPr lang="en-US" dirty="0">
              <a:latin typeface="+mj-lt"/>
            </a:endParaRPr>
          </a:p>
          <a:p>
            <a:r>
              <a:rPr lang="en-US" dirty="0">
                <a:latin typeface="+mj-lt"/>
              </a:rPr>
              <a:t>Developed framework for consensus discussion and proposal development</a:t>
            </a:r>
          </a:p>
          <a:p>
            <a:r>
              <a:rPr lang="en-US" dirty="0">
                <a:latin typeface="+mj-lt"/>
              </a:rPr>
              <a:t>Distributed survey to workgroup members for feedback on process, tools, work to date, and future scope</a:t>
            </a:r>
          </a:p>
          <a:p>
            <a:r>
              <a:rPr lang="en-US" dirty="0">
                <a:latin typeface="+mj-lt"/>
              </a:rPr>
              <a:t>Draft proposal for Illness Onset Date ready for review; discussions ongoing for Diagnosis Date </a:t>
            </a:r>
          </a:p>
        </p:txBody>
      </p:sp>
      <p:grpSp>
        <p:nvGrpSpPr>
          <p:cNvPr id="4" name="Group 3" descr="Workgroup timeline" title="DSWG Timeline"/>
          <p:cNvGrpSpPr/>
          <p:nvPr/>
        </p:nvGrpSpPr>
        <p:grpSpPr>
          <a:xfrm>
            <a:off x="54732" y="2939771"/>
            <a:ext cx="8936868" cy="894588"/>
            <a:chOff x="54732" y="2939771"/>
            <a:chExt cx="8936868" cy="894588"/>
          </a:xfrm>
        </p:grpSpPr>
        <p:sp>
          <p:nvSpPr>
            <p:cNvPr id="20" name="TextBox 19"/>
            <p:cNvSpPr txBox="1"/>
            <p:nvPr/>
          </p:nvSpPr>
          <p:spPr>
            <a:xfrm>
              <a:off x="513501" y="2939771"/>
              <a:ext cx="1377388" cy="335756"/>
            </a:xfrm>
            <a:prstGeom prst="rect">
              <a:avLst/>
            </a:prstGeom>
            <a:noFill/>
          </p:spPr>
          <p:txBody>
            <a:bodyPr wrap="square" rtlCol="0">
              <a:spAutoFit/>
            </a:bodyPr>
            <a:lstStyle/>
            <a:p>
              <a:r>
                <a:rPr lang="en-US" b="1" dirty="0"/>
                <a:t>CSTE 2017</a:t>
              </a:r>
            </a:p>
          </p:txBody>
        </p:sp>
        <p:sp>
          <p:nvSpPr>
            <p:cNvPr id="21" name="TextBox 20"/>
            <p:cNvSpPr txBox="1"/>
            <p:nvPr/>
          </p:nvSpPr>
          <p:spPr>
            <a:xfrm>
              <a:off x="2742923" y="2939771"/>
              <a:ext cx="1157869" cy="335756"/>
            </a:xfrm>
            <a:prstGeom prst="rect">
              <a:avLst/>
            </a:prstGeom>
            <a:noFill/>
          </p:spPr>
          <p:txBody>
            <a:bodyPr wrap="square" rtlCol="0">
              <a:spAutoFit/>
            </a:bodyPr>
            <a:lstStyle/>
            <a:p>
              <a:r>
                <a:rPr lang="en-US" b="1" dirty="0"/>
                <a:t>Fall 2017</a:t>
              </a:r>
            </a:p>
          </p:txBody>
        </p:sp>
        <p:sp>
          <p:nvSpPr>
            <p:cNvPr id="22" name="TextBox 21"/>
            <p:cNvSpPr txBox="1"/>
            <p:nvPr/>
          </p:nvSpPr>
          <p:spPr>
            <a:xfrm>
              <a:off x="4752826" y="2939771"/>
              <a:ext cx="1485928" cy="335756"/>
            </a:xfrm>
            <a:prstGeom prst="rect">
              <a:avLst/>
            </a:prstGeom>
            <a:noFill/>
          </p:spPr>
          <p:txBody>
            <a:bodyPr wrap="square" rtlCol="0">
              <a:spAutoFit/>
            </a:bodyPr>
            <a:lstStyle/>
            <a:p>
              <a:r>
                <a:rPr lang="en-US" b="1" dirty="0"/>
                <a:t>March 2018</a:t>
              </a:r>
            </a:p>
          </p:txBody>
        </p:sp>
        <p:sp>
          <p:nvSpPr>
            <p:cNvPr id="23" name="TextBox 22"/>
            <p:cNvSpPr txBox="1"/>
            <p:nvPr/>
          </p:nvSpPr>
          <p:spPr>
            <a:xfrm>
              <a:off x="6998839" y="2939771"/>
              <a:ext cx="1381232" cy="335756"/>
            </a:xfrm>
            <a:prstGeom prst="rect">
              <a:avLst/>
            </a:prstGeom>
            <a:noFill/>
          </p:spPr>
          <p:txBody>
            <a:bodyPr wrap="square" rtlCol="0">
              <a:spAutoFit/>
            </a:bodyPr>
            <a:lstStyle/>
            <a:p>
              <a:r>
                <a:rPr lang="en-US" b="1" dirty="0"/>
                <a:t>CSTE 2018</a:t>
              </a:r>
            </a:p>
          </p:txBody>
        </p:sp>
        <p:sp>
          <p:nvSpPr>
            <p:cNvPr id="24" name="TextBox 23"/>
            <p:cNvSpPr txBox="1"/>
            <p:nvPr/>
          </p:nvSpPr>
          <p:spPr>
            <a:xfrm>
              <a:off x="54732" y="3442233"/>
              <a:ext cx="2294926" cy="369332"/>
            </a:xfrm>
            <a:prstGeom prst="rect">
              <a:avLst/>
            </a:prstGeom>
            <a:noFill/>
          </p:spPr>
          <p:txBody>
            <a:bodyPr wrap="square" rtlCol="0">
              <a:spAutoFit/>
            </a:bodyPr>
            <a:lstStyle/>
            <a:p>
              <a:pPr algn="ctr"/>
              <a:r>
                <a:rPr lang="en-US" dirty="0"/>
                <a:t>Idea for DSWG</a:t>
              </a:r>
            </a:p>
          </p:txBody>
        </p:sp>
        <p:sp>
          <p:nvSpPr>
            <p:cNvPr id="25" name="TextBox 24"/>
            <p:cNvSpPr txBox="1"/>
            <p:nvPr/>
          </p:nvSpPr>
          <p:spPr>
            <a:xfrm>
              <a:off x="2174394" y="3465027"/>
              <a:ext cx="2294926" cy="369332"/>
            </a:xfrm>
            <a:prstGeom prst="rect">
              <a:avLst/>
            </a:prstGeom>
            <a:noFill/>
          </p:spPr>
          <p:txBody>
            <a:bodyPr wrap="square" rtlCol="0">
              <a:spAutoFit/>
            </a:bodyPr>
            <a:lstStyle/>
            <a:p>
              <a:pPr algn="ctr"/>
              <a:r>
                <a:rPr lang="en-US" dirty="0"/>
                <a:t>Planning committee</a:t>
              </a:r>
            </a:p>
          </p:txBody>
        </p:sp>
        <p:sp>
          <p:nvSpPr>
            <p:cNvPr id="26" name="TextBox 25"/>
            <p:cNvSpPr txBox="1"/>
            <p:nvPr/>
          </p:nvSpPr>
          <p:spPr>
            <a:xfrm>
              <a:off x="4348327" y="3442232"/>
              <a:ext cx="2294926" cy="369332"/>
            </a:xfrm>
            <a:prstGeom prst="rect">
              <a:avLst/>
            </a:prstGeom>
            <a:noFill/>
          </p:spPr>
          <p:txBody>
            <a:bodyPr wrap="square" rtlCol="0">
              <a:spAutoFit/>
            </a:bodyPr>
            <a:lstStyle/>
            <a:p>
              <a:pPr algn="ctr"/>
              <a:r>
                <a:rPr lang="en-US" dirty="0"/>
                <a:t>Kickoff call</a:t>
              </a:r>
            </a:p>
          </p:txBody>
        </p:sp>
        <p:sp>
          <p:nvSpPr>
            <p:cNvPr id="27" name="TextBox 26"/>
            <p:cNvSpPr txBox="1"/>
            <p:nvPr/>
          </p:nvSpPr>
          <p:spPr>
            <a:xfrm>
              <a:off x="6389592" y="3465027"/>
              <a:ext cx="2602008" cy="369332"/>
            </a:xfrm>
            <a:prstGeom prst="rect">
              <a:avLst/>
            </a:prstGeom>
            <a:noFill/>
          </p:spPr>
          <p:txBody>
            <a:bodyPr wrap="square" rtlCol="0">
              <a:spAutoFit/>
            </a:bodyPr>
            <a:lstStyle/>
            <a:p>
              <a:pPr algn="ctr"/>
              <a:r>
                <a:rPr lang="en-US" dirty="0"/>
                <a:t>Presentation/discussion</a:t>
              </a:r>
            </a:p>
          </p:txBody>
        </p:sp>
        <p:sp>
          <p:nvSpPr>
            <p:cNvPr id="28" name="Right Arrow 27"/>
            <p:cNvSpPr/>
            <p:nvPr/>
          </p:nvSpPr>
          <p:spPr>
            <a:xfrm>
              <a:off x="642395" y="3233436"/>
              <a:ext cx="8044405" cy="2058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9" name="Straight Connector 28"/>
            <p:cNvCxnSpPr/>
            <p:nvPr/>
          </p:nvCxnSpPr>
          <p:spPr>
            <a:xfrm>
              <a:off x="1199446" y="3233436"/>
              <a:ext cx="0" cy="205824"/>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3321857" y="3237991"/>
              <a:ext cx="2017" cy="201269"/>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495790" y="3249138"/>
              <a:ext cx="0" cy="190122"/>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7689455" y="3233436"/>
              <a:ext cx="0" cy="205824"/>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142077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639" y="170482"/>
            <a:ext cx="8229600" cy="1030638"/>
          </a:xfrm>
        </p:spPr>
        <p:txBody>
          <a:bodyPr>
            <a:normAutofit/>
          </a:bodyPr>
          <a:lstStyle/>
          <a:p>
            <a:r>
              <a:rPr lang="en-US" sz="2800" dirty="0">
                <a:latin typeface="+mj-lt"/>
              </a:rPr>
              <a:t>DSWG Scope</a:t>
            </a:r>
          </a:p>
        </p:txBody>
      </p:sp>
      <p:sp>
        <p:nvSpPr>
          <p:cNvPr id="4" name="Text Placeholder 3"/>
          <p:cNvSpPr>
            <a:spLocks noGrp="1"/>
          </p:cNvSpPr>
          <p:nvPr>
            <p:ph type="body" sz="quarter" idx="10"/>
          </p:nvPr>
        </p:nvSpPr>
        <p:spPr>
          <a:xfrm>
            <a:off x="1055848" y="3390302"/>
            <a:ext cx="7072147" cy="861152"/>
          </a:xfrm>
          <a:ln w="38100">
            <a:solidFill>
              <a:schemeClr val="accent1"/>
            </a:solidFill>
          </a:ln>
        </p:spPr>
        <p:txBody>
          <a:bodyPr anchor="ctr" anchorCtr="0">
            <a:normAutofit/>
          </a:bodyPr>
          <a:lstStyle/>
          <a:p>
            <a:pPr marL="0" indent="0" algn="ctr">
              <a:buNone/>
            </a:pPr>
            <a:r>
              <a:rPr lang="en-US" sz="3200" dirty="0"/>
              <a:t>What is next for this work group?</a:t>
            </a:r>
          </a:p>
        </p:txBody>
      </p:sp>
      <p:sp>
        <p:nvSpPr>
          <p:cNvPr id="5" name="TextBox 4"/>
          <p:cNvSpPr txBox="1"/>
          <p:nvPr/>
        </p:nvSpPr>
        <p:spPr>
          <a:xfrm>
            <a:off x="1102055" y="1259176"/>
            <a:ext cx="1397062" cy="830997"/>
          </a:xfrm>
          <a:prstGeom prst="rect">
            <a:avLst/>
          </a:prstGeom>
          <a:noFill/>
          <a:ln>
            <a:solidFill>
              <a:schemeClr val="accent1"/>
            </a:solidFill>
            <a:prstDash val="dash"/>
          </a:ln>
        </p:spPr>
        <p:txBody>
          <a:bodyPr wrap="square" rtlCol="0">
            <a:spAutoFit/>
          </a:bodyPr>
          <a:lstStyle/>
          <a:p>
            <a:pPr algn="ctr"/>
            <a:r>
              <a:rPr lang="en-US" sz="2400" dirty="0">
                <a:solidFill>
                  <a:srgbClr val="101957"/>
                </a:solidFill>
              </a:rPr>
              <a:t>Lab Dates</a:t>
            </a:r>
          </a:p>
        </p:txBody>
      </p:sp>
      <p:sp>
        <p:nvSpPr>
          <p:cNvPr id="6" name="TextBox 5"/>
          <p:cNvSpPr txBox="1"/>
          <p:nvPr/>
        </p:nvSpPr>
        <p:spPr>
          <a:xfrm>
            <a:off x="6440624" y="5351973"/>
            <a:ext cx="2459343" cy="830997"/>
          </a:xfrm>
          <a:prstGeom prst="rect">
            <a:avLst/>
          </a:prstGeom>
          <a:noFill/>
          <a:ln>
            <a:solidFill>
              <a:schemeClr val="accent1"/>
            </a:solidFill>
            <a:prstDash val="dash"/>
          </a:ln>
        </p:spPr>
        <p:txBody>
          <a:bodyPr wrap="square" rtlCol="0">
            <a:spAutoFit/>
          </a:bodyPr>
          <a:lstStyle/>
          <a:p>
            <a:pPr algn="ctr"/>
            <a:r>
              <a:rPr lang="en-US" sz="2400" dirty="0">
                <a:solidFill>
                  <a:srgbClr val="101957"/>
                </a:solidFill>
              </a:rPr>
              <a:t>Race and Ethnicity</a:t>
            </a:r>
          </a:p>
        </p:txBody>
      </p:sp>
      <p:sp>
        <p:nvSpPr>
          <p:cNvPr id="7" name="TextBox 6"/>
          <p:cNvSpPr txBox="1"/>
          <p:nvPr/>
        </p:nvSpPr>
        <p:spPr>
          <a:xfrm>
            <a:off x="706479" y="5767473"/>
            <a:ext cx="2256976" cy="461665"/>
          </a:xfrm>
          <a:prstGeom prst="rect">
            <a:avLst/>
          </a:prstGeom>
          <a:noFill/>
          <a:ln>
            <a:solidFill>
              <a:schemeClr val="accent1"/>
            </a:solidFill>
            <a:prstDash val="dash"/>
          </a:ln>
        </p:spPr>
        <p:txBody>
          <a:bodyPr wrap="square" rtlCol="0">
            <a:spAutoFit/>
          </a:bodyPr>
          <a:lstStyle/>
          <a:p>
            <a:r>
              <a:rPr lang="en-US" sz="2400" dirty="0">
                <a:solidFill>
                  <a:srgbClr val="101957"/>
                </a:solidFill>
              </a:rPr>
              <a:t>Homelessness</a:t>
            </a:r>
          </a:p>
        </p:txBody>
      </p:sp>
      <p:sp>
        <p:nvSpPr>
          <p:cNvPr id="8" name="TextBox 7"/>
          <p:cNvSpPr txBox="1"/>
          <p:nvPr/>
        </p:nvSpPr>
        <p:spPr>
          <a:xfrm>
            <a:off x="6599370" y="1329143"/>
            <a:ext cx="1549462" cy="830997"/>
          </a:xfrm>
          <a:prstGeom prst="rect">
            <a:avLst/>
          </a:prstGeom>
          <a:noFill/>
          <a:ln>
            <a:solidFill>
              <a:schemeClr val="accent1"/>
            </a:solidFill>
            <a:prstDash val="dash"/>
          </a:ln>
        </p:spPr>
        <p:txBody>
          <a:bodyPr wrap="square" rtlCol="0">
            <a:spAutoFit/>
          </a:bodyPr>
          <a:lstStyle/>
          <a:p>
            <a:pPr algn="ctr"/>
            <a:r>
              <a:rPr lang="en-US" sz="2400" dirty="0">
                <a:solidFill>
                  <a:srgbClr val="101957"/>
                </a:solidFill>
              </a:rPr>
              <a:t>Event Date</a:t>
            </a:r>
          </a:p>
        </p:txBody>
      </p:sp>
      <p:sp>
        <p:nvSpPr>
          <p:cNvPr id="9" name="TextBox 8"/>
          <p:cNvSpPr txBox="1"/>
          <p:nvPr/>
        </p:nvSpPr>
        <p:spPr>
          <a:xfrm>
            <a:off x="3483662" y="5085244"/>
            <a:ext cx="2462017" cy="1200329"/>
          </a:xfrm>
          <a:prstGeom prst="rect">
            <a:avLst/>
          </a:prstGeom>
          <a:noFill/>
          <a:ln>
            <a:solidFill>
              <a:schemeClr val="accent1"/>
            </a:solidFill>
            <a:prstDash val="dash"/>
          </a:ln>
        </p:spPr>
        <p:txBody>
          <a:bodyPr wrap="square" rtlCol="0">
            <a:spAutoFit/>
          </a:bodyPr>
          <a:lstStyle/>
          <a:p>
            <a:pPr algn="ctr"/>
            <a:r>
              <a:rPr lang="en-US" sz="2400" dirty="0">
                <a:solidFill>
                  <a:srgbClr val="101957"/>
                </a:solidFill>
              </a:rPr>
              <a:t>How/when to apply new case definitions</a:t>
            </a:r>
          </a:p>
        </p:txBody>
      </p:sp>
      <p:sp>
        <p:nvSpPr>
          <p:cNvPr id="10" name="TextBox 9"/>
          <p:cNvSpPr txBox="1"/>
          <p:nvPr/>
        </p:nvSpPr>
        <p:spPr>
          <a:xfrm>
            <a:off x="3867306" y="1372834"/>
            <a:ext cx="1694728" cy="461665"/>
          </a:xfrm>
          <a:prstGeom prst="rect">
            <a:avLst/>
          </a:prstGeom>
          <a:noFill/>
          <a:ln>
            <a:solidFill>
              <a:schemeClr val="accent1"/>
            </a:solidFill>
            <a:prstDash val="dash"/>
          </a:ln>
        </p:spPr>
        <p:txBody>
          <a:bodyPr wrap="square" rtlCol="0">
            <a:spAutoFit/>
          </a:bodyPr>
          <a:lstStyle/>
          <a:p>
            <a:r>
              <a:rPr lang="en-US" sz="2400" dirty="0">
                <a:solidFill>
                  <a:srgbClr val="101957"/>
                </a:solidFill>
              </a:rPr>
              <a:t>Residency</a:t>
            </a:r>
          </a:p>
        </p:txBody>
      </p:sp>
      <p:sp>
        <p:nvSpPr>
          <p:cNvPr id="11" name="TextBox 10"/>
          <p:cNvSpPr txBox="1"/>
          <p:nvPr/>
        </p:nvSpPr>
        <p:spPr>
          <a:xfrm>
            <a:off x="6245548" y="2327623"/>
            <a:ext cx="2257106" cy="830997"/>
          </a:xfrm>
          <a:prstGeom prst="rect">
            <a:avLst/>
          </a:prstGeom>
          <a:noFill/>
          <a:ln>
            <a:solidFill>
              <a:schemeClr val="accent1"/>
            </a:solidFill>
            <a:prstDash val="dash"/>
          </a:ln>
        </p:spPr>
        <p:txBody>
          <a:bodyPr wrap="square" rtlCol="0" anchor="ctr" anchorCtr="1">
            <a:spAutoFit/>
          </a:bodyPr>
          <a:lstStyle/>
          <a:p>
            <a:pPr algn="ctr"/>
            <a:r>
              <a:rPr lang="en-US" sz="2400" dirty="0">
                <a:solidFill>
                  <a:srgbClr val="101957"/>
                </a:solidFill>
              </a:rPr>
              <a:t>New versus existing events</a:t>
            </a:r>
          </a:p>
        </p:txBody>
      </p:sp>
      <p:sp>
        <p:nvSpPr>
          <p:cNvPr id="12" name="TextBox 11"/>
          <p:cNvSpPr txBox="1"/>
          <p:nvPr/>
        </p:nvSpPr>
        <p:spPr>
          <a:xfrm>
            <a:off x="706479" y="2325969"/>
            <a:ext cx="2188215" cy="830997"/>
          </a:xfrm>
          <a:prstGeom prst="rect">
            <a:avLst/>
          </a:prstGeom>
          <a:noFill/>
          <a:ln>
            <a:solidFill>
              <a:schemeClr val="accent1"/>
            </a:solidFill>
            <a:prstDash val="dash"/>
          </a:ln>
        </p:spPr>
        <p:txBody>
          <a:bodyPr wrap="square" rtlCol="0">
            <a:spAutoFit/>
          </a:bodyPr>
          <a:lstStyle/>
          <a:p>
            <a:pPr algn="ctr"/>
            <a:r>
              <a:rPr lang="en-US" sz="2400" dirty="0">
                <a:solidFill>
                  <a:srgbClr val="101957"/>
                </a:solidFill>
              </a:rPr>
              <a:t>When to report to CDC</a:t>
            </a:r>
          </a:p>
        </p:txBody>
      </p:sp>
      <p:sp>
        <p:nvSpPr>
          <p:cNvPr id="13" name="TextBox 12"/>
          <p:cNvSpPr txBox="1"/>
          <p:nvPr/>
        </p:nvSpPr>
        <p:spPr>
          <a:xfrm>
            <a:off x="4189302" y="4427218"/>
            <a:ext cx="1050737" cy="461665"/>
          </a:xfrm>
          <a:prstGeom prst="rect">
            <a:avLst/>
          </a:prstGeom>
          <a:noFill/>
          <a:ln>
            <a:solidFill>
              <a:schemeClr val="accent1"/>
            </a:solidFill>
            <a:prstDash val="dash"/>
          </a:ln>
        </p:spPr>
        <p:txBody>
          <a:bodyPr wrap="square" rtlCol="0">
            <a:spAutoFit/>
          </a:bodyPr>
          <a:lstStyle/>
          <a:p>
            <a:r>
              <a:rPr lang="en-US" sz="2400" dirty="0">
                <a:solidFill>
                  <a:srgbClr val="101957"/>
                </a:solidFill>
              </a:rPr>
              <a:t>Travel</a:t>
            </a:r>
          </a:p>
        </p:txBody>
      </p:sp>
      <p:sp>
        <p:nvSpPr>
          <p:cNvPr id="14" name="TextBox 13"/>
          <p:cNvSpPr txBox="1"/>
          <p:nvPr/>
        </p:nvSpPr>
        <p:spPr>
          <a:xfrm>
            <a:off x="6472370" y="4370068"/>
            <a:ext cx="1803462" cy="830997"/>
          </a:xfrm>
          <a:prstGeom prst="rect">
            <a:avLst/>
          </a:prstGeom>
          <a:noFill/>
          <a:ln>
            <a:solidFill>
              <a:schemeClr val="accent1"/>
            </a:solidFill>
            <a:prstDash val="dash"/>
          </a:ln>
        </p:spPr>
        <p:txBody>
          <a:bodyPr wrap="square" rtlCol="0">
            <a:spAutoFit/>
          </a:bodyPr>
          <a:lstStyle/>
          <a:p>
            <a:pPr algn="ctr"/>
            <a:r>
              <a:rPr lang="en-US" sz="2400" dirty="0">
                <a:solidFill>
                  <a:srgbClr val="101957"/>
                </a:solidFill>
              </a:rPr>
              <a:t>Pregnancy Status</a:t>
            </a:r>
          </a:p>
        </p:txBody>
      </p:sp>
      <p:sp>
        <p:nvSpPr>
          <p:cNvPr id="17" name="TextBox 16"/>
          <p:cNvSpPr txBox="1"/>
          <p:nvPr/>
        </p:nvSpPr>
        <p:spPr>
          <a:xfrm>
            <a:off x="457201" y="4370068"/>
            <a:ext cx="2226974" cy="1200329"/>
          </a:xfrm>
          <a:prstGeom prst="rect">
            <a:avLst/>
          </a:prstGeom>
          <a:noFill/>
          <a:ln>
            <a:solidFill>
              <a:schemeClr val="accent1"/>
            </a:solidFill>
            <a:prstDash val="dash"/>
          </a:ln>
        </p:spPr>
        <p:txBody>
          <a:bodyPr wrap="square" rtlCol="0">
            <a:spAutoFit/>
          </a:bodyPr>
          <a:lstStyle/>
          <a:p>
            <a:pPr algn="ctr"/>
            <a:r>
              <a:rPr lang="en-US" sz="2400" dirty="0">
                <a:solidFill>
                  <a:srgbClr val="101957"/>
                </a:solidFill>
              </a:rPr>
              <a:t>Sexual orientation and gender identity</a:t>
            </a:r>
          </a:p>
        </p:txBody>
      </p:sp>
      <p:sp>
        <p:nvSpPr>
          <p:cNvPr id="18" name="TextBox 17"/>
          <p:cNvSpPr txBox="1"/>
          <p:nvPr/>
        </p:nvSpPr>
        <p:spPr>
          <a:xfrm>
            <a:off x="3645193" y="2032117"/>
            <a:ext cx="2138954" cy="1200329"/>
          </a:xfrm>
          <a:prstGeom prst="rect">
            <a:avLst/>
          </a:prstGeom>
          <a:noFill/>
          <a:ln>
            <a:solidFill>
              <a:schemeClr val="accent1"/>
            </a:solidFill>
            <a:prstDash val="dash"/>
          </a:ln>
        </p:spPr>
        <p:txBody>
          <a:bodyPr wrap="square" rtlCol="0" anchor="ctr" anchorCtr="1">
            <a:spAutoFit/>
          </a:bodyPr>
          <a:lstStyle/>
          <a:p>
            <a:pPr algn="ctr"/>
            <a:r>
              <a:rPr lang="en-US" sz="2400" dirty="0">
                <a:solidFill>
                  <a:srgbClr val="101957"/>
                </a:solidFill>
              </a:rPr>
              <a:t>MMG Development/ Feedback</a:t>
            </a:r>
          </a:p>
        </p:txBody>
      </p:sp>
    </p:spTree>
    <p:extLst>
      <p:ext uri="{BB962C8B-B14F-4D97-AF65-F5344CB8AC3E}">
        <p14:creationId xmlns:p14="http://schemas.microsoft.com/office/powerpoint/2010/main" val="9390605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482" y="156326"/>
            <a:ext cx="8229600" cy="1030638"/>
          </a:xfrm>
        </p:spPr>
        <p:txBody>
          <a:bodyPr>
            <a:normAutofit/>
          </a:bodyPr>
          <a:lstStyle/>
          <a:p>
            <a:r>
              <a:rPr lang="en-US" sz="2800" dirty="0">
                <a:latin typeface="+mj-lt"/>
              </a:rPr>
              <a:t>DSWG Next Steps</a:t>
            </a:r>
          </a:p>
        </p:txBody>
      </p:sp>
      <p:sp>
        <p:nvSpPr>
          <p:cNvPr id="3" name="Text Placeholder 2"/>
          <p:cNvSpPr>
            <a:spLocks noGrp="1"/>
          </p:cNvSpPr>
          <p:nvPr>
            <p:ph type="body" sz="quarter" idx="10"/>
          </p:nvPr>
        </p:nvSpPr>
        <p:spPr>
          <a:xfrm>
            <a:off x="170482" y="1336977"/>
            <a:ext cx="8849694" cy="5254323"/>
          </a:xfrm>
        </p:spPr>
        <p:txBody>
          <a:bodyPr>
            <a:normAutofit/>
          </a:bodyPr>
          <a:lstStyle/>
          <a:p>
            <a:r>
              <a:rPr lang="en-US" dirty="0">
                <a:latin typeface="+mj-lt"/>
              </a:rPr>
              <a:t>Finalize proposal for Illness Onset Date and promote it first to SPIS to begin vetting process</a:t>
            </a:r>
          </a:p>
          <a:p>
            <a:r>
              <a:rPr lang="en-US" dirty="0">
                <a:latin typeface="+mj-lt"/>
              </a:rPr>
              <a:t>Expand representation to additional jurisdictions and program areas on workgroup, including involvement from CDC infectious disease programs</a:t>
            </a:r>
          </a:p>
          <a:p>
            <a:r>
              <a:rPr lang="en-US" dirty="0">
                <a:latin typeface="+mj-lt"/>
              </a:rPr>
              <a:t>Regroup with steering committee to discuss long-term roadmap</a:t>
            </a:r>
          </a:p>
          <a:p>
            <a:pPr lvl="1"/>
            <a:r>
              <a:rPr lang="en-US" dirty="0">
                <a:latin typeface="+mj-lt"/>
              </a:rPr>
              <a:t>Survey feedback from workgroup members </a:t>
            </a:r>
          </a:p>
          <a:p>
            <a:pPr lvl="1"/>
            <a:r>
              <a:rPr lang="en-US" dirty="0">
                <a:latin typeface="+mj-lt"/>
              </a:rPr>
              <a:t>Discussions from CSTE workshop</a:t>
            </a:r>
          </a:p>
          <a:p>
            <a:r>
              <a:rPr lang="en-US" dirty="0">
                <a:latin typeface="+mj-lt"/>
              </a:rPr>
              <a:t>Explore subgroups to tackle data elements and concepts</a:t>
            </a:r>
          </a:p>
          <a:p>
            <a:pPr lvl="1"/>
            <a:endParaRPr lang="en-US" dirty="0">
              <a:latin typeface="+mj-lt"/>
            </a:endParaRPr>
          </a:p>
        </p:txBody>
      </p:sp>
    </p:spTree>
    <p:extLst>
      <p:ext uri="{BB962C8B-B14F-4D97-AF65-F5344CB8AC3E}">
        <p14:creationId xmlns:p14="http://schemas.microsoft.com/office/powerpoint/2010/main" val="21749822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863" y="169863"/>
            <a:ext cx="8229600" cy="1031875"/>
          </a:xfrm>
        </p:spPr>
        <p:txBody>
          <a:bodyPr rtlCol="0">
            <a:normAutofit/>
          </a:bodyPr>
          <a:lstStyle/>
          <a:p>
            <a:pPr eaLnBrk="1" fontAlgn="auto" hangingPunct="1">
              <a:spcAft>
                <a:spcPts val="0"/>
              </a:spcAft>
              <a:defRPr/>
            </a:pPr>
            <a:r>
              <a:rPr lang="en-US" sz="2800" dirty="0">
                <a:latin typeface="+mj-lt"/>
              </a:rPr>
              <a:t>DSWG: How to Engage</a:t>
            </a:r>
          </a:p>
        </p:txBody>
      </p:sp>
      <p:sp>
        <p:nvSpPr>
          <p:cNvPr id="3" name="Text Placeholder 2"/>
          <p:cNvSpPr>
            <a:spLocks noGrp="1"/>
          </p:cNvSpPr>
          <p:nvPr>
            <p:ph type="body" sz="quarter" idx="10"/>
          </p:nvPr>
        </p:nvSpPr>
        <p:spPr>
          <a:xfrm>
            <a:off x="169863" y="1336675"/>
            <a:ext cx="8850312" cy="4746625"/>
          </a:xfrm>
        </p:spPr>
        <p:txBody>
          <a:bodyPr rtlCol="0">
            <a:normAutofit/>
          </a:bodyPr>
          <a:lstStyle/>
          <a:p>
            <a:pPr marL="342900" lvl="1">
              <a:buFont typeface="Arial" pitchFamily="34" charset="0"/>
              <a:buChar char="•"/>
              <a:defRPr/>
            </a:pPr>
            <a:r>
              <a:rPr lang="en-US" b="1" dirty="0">
                <a:latin typeface="+mj-lt"/>
              </a:rPr>
              <a:t>Next meeting: </a:t>
            </a:r>
            <a:r>
              <a:rPr lang="en-US" dirty="0">
                <a:latin typeface="+mj-lt"/>
              </a:rPr>
              <a:t>July 27</a:t>
            </a:r>
            <a:r>
              <a:rPr lang="en-US" baseline="30000" dirty="0">
                <a:latin typeface="+mj-lt"/>
              </a:rPr>
              <a:t>th</a:t>
            </a:r>
            <a:r>
              <a:rPr lang="en-US" dirty="0">
                <a:latin typeface="+mj-lt"/>
              </a:rPr>
              <a:t> </a:t>
            </a:r>
            <a:r>
              <a:rPr lang="en-US" dirty="0">
                <a:solidFill>
                  <a:srgbClr val="002060"/>
                </a:solidFill>
                <a:latin typeface="+mj-lt"/>
              </a:rPr>
              <a:t>from 1-2pm ET/ 12-1pm CT</a:t>
            </a:r>
            <a:endParaRPr b="1" dirty="0">
              <a:solidFill>
                <a:srgbClr val="002060"/>
              </a:solidFill>
              <a:latin typeface="+mj-lt"/>
            </a:endParaRPr>
          </a:p>
          <a:p>
            <a:pPr marL="342900" lvl="1" eaLnBrk="1" fontAlgn="auto" hangingPunct="1">
              <a:spcAft>
                <a:spcPts val="0"/>
              </a:spcAft>
              <a:buFont typeface="Arial" pitchFamily="34" charset="0"/>
              <a:buChar char="•"/>
              <a:defRPr/>
            </a:pPr>
            <a:r>
              <a:rPr b="1" dirty="0">
                <a:solidFill>
                  <a:srgbClr val="002060"/>
                </a:solidFill>
                <a:latin typeface="+mj-lt"/>
              </a:rPr>
              <a:t>Email:</a:t>
            </a:r>
          </a:p>
          <a:p>
            <a:pPr marL="685800" lvl="2">
              <a:buFont typeface="Arial" pitchFamily="34" charset="0"/>
              <a:buChar char="•"/>
              <a:defRPr/>
            </a:pPr>
            <a:r>
              <a:rPr lang="en-US" b="1" dirty="0">
                <a:solidFill>
                  <a:srgbClr val="002060"/>
                </a:solidFill>
                <a:latin typeface="+mj-lt"/>
              </a:rPr>
              <a:t>Molly Crockett: </a:t>
            </a:r>
            <a:r>
              <a:rPr lang="en-US" dirty="0">
                <a:solidFill>
                  <a:srgbClr val="002060"/>
                </a:solidFill>
                <a:latin typeface="+mj-lt"/>
              </a:rPr>
              <a:t>Molly.Crockett@MassMail.State.MA.US</a:t>
            </a:r>
          </a:p>
          <a:p>
            <a:pPr marL="685800" lvl="2">
              <a:buFont typeface="Arial" pitchFamily="34" charset="0"/>
              <a:buChar char="•"/>
              <a:defRPr/>
            </a:pPr>
            <a:r>
              <a:rPr lang="en-US" b="1" dirty="0">
                <a:solidFill>
                  <a:srgbClr val="002060"/>
                </a:solidFill>
                <a:latin typeface="+mj-lt"/>
              </a:rPr>
              <a:t>Shannon Harney: </a:t>
            </a:r>
            <a:r>
              <a:rPr lang="en-US" dirty="0">
                <a:solidFill>
                  <a:srgbClr val="002060"/>
                </a:solidFill>
                <a:latin typeface="+mj-lt"/>
              </a:rPr>
              <a:t>Shannon.Harney@tn.gov</a:t>
            </a:r>
          </a:p>
          <a:p>
            <a:pPr marL="685800" lvl="2">
              <a:buFont typeface="Arial" pitchFamily="34" charset="0"/>
              <a:buChar char="•"/>
              <a:defRPr/>
            </a:pPr>
            <a:endParaRPr dirty="0">
              <a:solidFill>
                <a:srgbClr val="002060"/>
              </a:solidFill>
              <a:latin typeface="+mj-lt"/>
            </a:endParaRPr>
          </a:p>
          <a:p>
            <a:pPr marL="457200" lvl="1" indent="0" eaLnBrk="1" fontAlgn="auto" hangingPunct="1">
              <a:spcAft>
                <a:spcPts val="0"/>
              </a:spcAft>
              <a:buFont typeface="Courier New" pitchFamily="49" charset="0"/>
              <a:buNone/>
              <a:defRPr/>
            </a:pPr>
            <a:endParaRPr dirty="0">
              <a:solidFill>
                <a:srgbClr val="FF0000"/>
              </a:solidFill>
              <a:latin typeface="+mj-lt"/>
            </a:endParaRPr>
          </a:p>
          <a:p>
            <a:pPr eaLnBrk="1" fontAlgn="auto" hangingPunct="1">
              <a:spcAft>
                <a:spcPts val="0"/>
              </a:spcAft>
              <a:defRPr/>
            </a:pPr>
            <a:endParaRPr dirty="0">
              <a:latin typeface="+mj-lt"/>
            </a:endParaRPr>
          </a:p>
          <a:p>
            <a:pPr marL="457200" lvl="1" indent="0" eaLnBrk="1" fontAlgn="auto" hangingPunct="1">
              <a:spcAft>
                <a:spcPts val="0"/>
              </a:spcAft>
              <a:buNone/>
              <a:defRPr/>
            </a:pPr>
            <a:endParaRPr dirty="0">
              <a:latin typeface="+mj-lt"/>
            </a:endParaRPr>
          </a:p>
          <a:p>
            <a:pPr eaLnBrk="1" fontAlgn="auto" hangingPunct="1">
              <a:spcAft>
                <a:spcPts val="0"/>
              </a:spcAft>
              <a:defRPr/>
            </a:pPr>
            <a:endParaRPr dirty="0">
              <a:latin typeface="+mj-lt"/>
            </a:endParaRPr>
          </a:p>
        </p:txBody>
      </p:sp>
      <p:pic>
        <p:nvPicPr>
          <p:cNvPr id="4" name="Picture 4" descr="Picture with exclamation point" title="DSWG: How to Eng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6649" y="3062514"/>
            <a:ext cx="2044700" cy="1541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descr="Smartsheet box" title="DSWG: How to Eng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1349" y="4624614"/>
            <a:ext cx="2935287" cy="74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descr="Envelope" title="DSWG: How to Eng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2136" y="3151414"/>
            <a:ext cx="1381125" cy="1409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2"/>
          <p:cNvSpPr txBox="1">
            <a:spLocks noChangeArrowheads="1"/>
          </p:cNvSpPr>
          <p:nvPr/>
        </p:nvSpPr>
        <p:spPr bwMode="auto">
          <a:xfrm>
            <a:off x="457200" y="5632450"/>
            <a:ext cx="78295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2400">
                <a:solidFill>
                  <a:srgbClr val="101957"/>
                </a:solidFill>
                <a:latin typeface="Arial" pitchFamily="34" charset="0"/>
              </a:defRPr>
            </a:lvl1pPr>
            <a:lvl2pPr marL="742950" indent="-285750">
              <a:spcBef>
                <a:spcPct val="20000"/>
              </a:spcBef>
              <a:buFont typeface="Courier New" pitchFamily="49" charset="0"/>
              <a:buChar char="o"/>
              <a:defRPr sz="2400">
                <a:solidFill>
                  <a:srgbClr val="101957"/>
                </a:solidFill>
                <a:latin typeface="Arial" pitchFamily="34" charset="0"/>
              </a:defRPr>
            </a:lvl2pPr>
            <a:lvl3pPr marL="1143000" indent="-228600">
              <a:spcBef>
                <a:spcPct val="20000"/>
              </a:spcBef>
              <a:buFont typeface="Wingdings" pitchFamily="2" charset="2"/>
              <a:buChar char="§"/>
              <a:defRPr sz="2400">
                <a:solidFill>
                  <a:srgbClr val="101957"/>
                </a:solidFill>
                <a:latin typeface="Arial" pitchFamily="34" charset="0"/>
              </a:defRPr>
            </a:lvl3pPr>
            <a:lvl4pPr marL="1600200" indent="-228600">
              <a:spcBef>
                <a:spcPct val="20000"/>
              </a:spcBef>
              <a:buFont typeface="Arial" pitchFamily="34" charset="0"/>
              <a:buChar char="–"/>
              <a:defRPr sz="2400">
                <a:solidFill>
                  <a:srgbClr val="101957"/>
                </a:solidFill>
                <a:latin typeface="Arial" pitchFamily="34" charset="0"/>
              </a:defRPr>
            </a:lvl4pPr>
            <a:lvl5pPr marL="2057400" indent="-228600">
              <a:spcBef>
                <a:spcPct val="20000"/>
              </a:spcBef>
              <a:buFont typeface="Arial" pitchFamily="34" charset="0"/>
              <a:buChar char="»"/>
              <a:defRPr sz="2400">
                <a:solidFill>
                  <a:srgbClr val="101957"/>
                </a:solidFill>
                <a:latin typeface="Arial" pitchFamily="34" charset="0"/>
              </a:defRPr>
            </a:lvl5pPr>
            <a:lvl6pPr marL="2514600" indent="-228600" defTabSz="457200" eaLnBrk="0" fontAlgn="base" hangingPunct="0">
              <a:spcBef>
                <a:spcPct val="20000"/>
              </a:spcBef>
              <a:spcAft>
                <a:spcPct val="0"/>
              </a:spcAft>
              <a:buFont typeface="Arial" pitchFamily="34" charset="0"/>
              <a:buChar char="»"/>
              <a:defRPr sz="2400">
                <a:solidFill>
                  <a:srgbClr val="101957"/>
                </a:solidFill>
                <a:latin typeface="Arial" pitchFamily="34" charset="0"/>
              </a:defRPr>
            </a:lvl6pPr>
            <a:lvl7pPr marL="2971800" indent="-228600" defTabSz="457200" eaLnBrk="0" fontAlgn="base" hangingPunct="0">
              <a:spcBef>
                <a:spcPct val="20000"/>
              </a:spcBef>
              <a:spcAft>
                <a:spcPct val="0"/>
              </a:spcAft>
              <a:buFont typeface="Arial" pitchFamily="34" charset="0"/>
              <a:buChar char="»"/>
              <a:defRPr sz="2400">
                <a:solidFill>
                  <a:srgbClr val="101957"/>
                </a:solidFill>
                <a:latin typeface="Arial" pitchFamily="34" charset="0"/>
              </a:defRPr>
            </a:lvl7pPr>
            <a:lvl8pPr marL="3429000" indent="-228600" defTabSz="457200" eaLnBrk="0" fontAlgn="base" hangingPunct="0">
              <a:spcBef>
                <a:spcPct val="20000"/>
              </a:spcBef>
              <a:spcAft>
                <a:spcPct val="0"/>
              </a:spcAft>
              <a:buFont typeface="Arial" pitchFamily="34" charset="0"/>
              <a:buChar char="»"/>
              <a:defRPr sz="2400">
                <a:solidFill>
                  <a:srgbClr val="101957"/>
                </a:solidFill>
                <a:latin typeface="Arial" pitchFamily="34" charset="0"/>
              </a:defRPr>
            </a:lvl8pPr>
            <a:lvl9pPr marL="3886200" indent="-228600" defTabSz="457200" eaLnBrk="0" fontAlgn="base" hangingPunct="0">
              <a:spcBef>
                <a:spcPct val="20000"/>
              </a:spcBef>
              <a:spcAft>
                <a:spcPct val="0"/>
              </a:spcAft>
              <a:buFont typeface="Arial" pitchFamily="34" charset="0"/>
              <a:buChar char="»"/>
              <a:defRPr sz="2400">
                <a:solidFill>
                  <a:srgbClr val="101957"/>
                </a:solidFill>
                <a:latin typeface="Arial" pitchFamily="34" charset="0"/>
              </a:defRPr>
            </a:lvl9pPr>
          </a:lstStyle>
          <a:p>
            <a:pPr>
              <a:spcBef>
                <a:spcPct val="0"/>
              </a:spcBef>
              <a:buFontTx/>
              <a:buNone/>
            </a:pPr>
            <a:r>
              <a:rPr lang="en-US" altLang="en-US" sz="1800" dirty="0">
                <a:solidFill>
                  <a:srgbClr val="002060"/>
                </a:solidFill>
              </a:rPr>
              <a:t>Basecamp: </a:t>
            </a:r>
            <a:r>
              <a:rPr lang="en-US" altLang="en-US" sz="1800" dirty="0">
                <a:solidFill>
                  <a:schemeClr val="tx1"/>
                </a:solidFill>
                <a:hlinkClick r:id="rId6"/>
              </a:rPr>
              <a:t>https://3.basecamp.com/3164497/join/1guTDJpympSc</a:t>
            </a:r>
            <a:endParaRPr lang="en-US" altLang="en-US" sz="1800" dirty="0">
              <a:solidFill>
                <a:schemeClr val="tx1"/>
              </a:solidFill>
            </a:endParaRPr>
          </a:p>
        </p:txBody>
      </p:sp>
    </p:spTree>
    <p:extLst>
      <p:ext uri="{BB962C8B-B14F-4D97-AF65-F5344CB8AC3E}">
        <p14:creationId xmlns:p14="http://schemas.microsoft.com/office/powerpoint/2010/main" val="38383526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51150" y="2932004"/>
            <a:ext cx="5486400" cy="566738"/>
          </a:xfrm>
        </p:spPr>
        <p:txBody>
          <a:bodyPr/>
          <a:lstStyle/>
          <a:p>
            <a:pPr algn="ctr"/>
            <a:r>
              <a:rPr lang="en-US" sz="2600" dirty="0"/>
              <a:t>CSTE Data Release Work Group:     Status Update</a:t>
            </a:r>
          </a:p>
        </p:txBody>
      </p:sp>
    </p:spTree>
    <p:extLst>
      <p:ext uri="{BB962C8B-B14F-4D97-AF65-F5344CB8AC3E}">
        <p14:creationId xmlns:p14="http://schemas.microsoft.com/office/powerpoint/2010/main" val="37291060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546" y="170482"/>
            <a:ext cx="8229600" cy="1030638"/>
          </a:xfrm>
        </p:spPr>
        <p:txBody>
          <a:bodyPr>
            <a:noAutofit/>
          </a:bodyPr>
          <a:lstStyle/>
          <a:p>
            <a:r>
              <a:rPr lang="en-US" sz="3200" dirty="0"/>
              <a:t>Data Release:</a:t>
            </a:r>
            <a:br>
              <a:rPr lang="en-US" sz="3200" dirty="0"/>
            </a:br>
            <a:r>
              <a:rPr lang="en-US" sz="3200" dirty="0"/>
              <a:t>Workgroup Description</a:t>
            </a:r>
          </a:p>
        </p:txBody>
      </p:sp>
      <p:sp>
        <p:nvSpPr>
          <p:cNvPr id="5" name="Rectangle 4"/>
          <p:cNvSpPr/>
          <p:nvPr/>
        </p:nvSpPr>
        <p:spPr>
          <a:xfrm>
            <a:off x="138546" y="1368706"/>
            <a:ext cx="8821118" cy="289310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01957"/>
                </a:solidFill>
                <a:effectLst/>
                <a:uLnTx/>
                <a:uFillTx/>
                <a:latin typeface="Arial" panose="020B0604020202020204"/>
                <a:ea typeface="+mn-ea"/>
                <a:cs typeface="+mn-cs"/>
              </a:rPr>
              <a:t>Workgroup Chair: </a:t>
            </a:r>
            <a:r>
              <a:rPr kumimoji="0" lang="en-US" sz="2600" b="0" i="0" u="none" strike="noStrike" kern="1200" cap="none" spc="0" normalizeH="0" baseline="0" noProof="0" dirty="0">
                <a:ln>
                  <a:noFill/>
                </a:ln>
                <a:solidFill>
                  <a:srgbClr val="101957"/>
                </a:solidFill>
                <a:effectLst/>
                <a:uLnTx/>
                <a:uFillTx/>
                <a:latin typeface="Arial" panose="020B0604020202020204"/>
                <a:ea typeface="+mn-ea"/>
                <a:cs typeface="+mn-cs"/>
              </a:rPr>
              <a:t>MaryKate Martelon (MA)</a:t>
            </a:r>
            <a:endParaRPr kumimoji="0" lang="en-US" sz="2600" b="1" i="0" u="none" strike="noStrike" kern="1200" cap="none" spc="0" normalizeH="0" baseline="0" noProof="0" dirty="0">
              <a:ln>
                <a:noFill/>
              </a:ln>
              <a:solidFill>
                <a:srgbClr val="101957"/>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101957"/>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01957"/>
                </a:solidFill>
                <a:effectLst/>
                <a:uLnTx/>
                <a:uFillTx/>
                <a:latin typeface="Arial" panose="020B0604020202020204"/>
                <a:ea typeface="+mn-ea"/>
                <a:cs typeface="+mn-cs"/>
              </a:rPr>
              <a:t>Workgroup Charge:</a:t>
            </a:r>
            <a:r>
              <a:rPr kumimoji="0" lang="en-US" sz="2600" b="0" i="0" u="none" strike="noStrike" kern="1200" cap="none" spc="0" normalizeH="0" baseline="0" noProof="0" dirty="0">
                <a:ln>
                  <a:noFill/>
                </a:ln>
                <a:solidFill>
                  <a:srgbClr val="101957"/>
                </a:solidFill>
                <a:effectLst/>
                <a:uLnTx/>
                <a:uFillTx/>
                <a:latin typeface="Arial" panose="020B060402020202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101957"/>
                </a:solidFill>
                <a:effectLst/>
                <a:uLnTx/>
                <a:uFillTx/>
                <a:latin typeface="Arial" panose="020B0604020202020204"/>
                <a:ea typeface="+mn-ea"/>
                <a:cs typeface="+mn-cs"/>
              </a:rPr>
              <a:t>Develop guidance and/or suggested language for public health agencies to develop release and suppression policies for aggregate data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101957"/>
              </a:solidFill>
              <a:effectLst/>
              <a:uLnTx/>
              <a:uFillTx/>
              <a:latin typeface="Arial" panose="020B0604020202020204"/>
              <a:ea typeface="+mn-ea"/>
              <a:cs typeface="+mn-cs"/>
            </a:endParaRPr>
          </a:p>
        </p:txBody>
      </p:sp>
    </p:spTree>
    <p:extLst>
      <p:ext uri="{BB962C8B-B14F-4D97-AF65-F5344CB8AC3E}">
        <p14:creationId xmlns:p14="http://schemas.microsoft.com/office/powerpoint/2010/main" val="3875313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78493" y="4269507"/>
            <a:ext cx="8720314" cy="1754326"/>
          </a:xfrm>
          <a:prstGeom prst="rect">
            <a:avLst/>
          </a:prstGeom>
        </p:spPr>
        <p:txBody>
          <a:bodyPr wrap="square">
            <a:spAutoFit/>
          </a:bodyPr>
          <a:lstStyle/>
          <a:p>
            <a:pPr defTabSz="685800"/>
            <a:r>
              <a:rPr lang="en-US" b="1" dirty="0">
                <a:solidFill>
                  <a:srgbClr val="C00000"/>
                </a:solidFill>
                <a:latin typeface="Calibri" panose="020F0502020204030204" pitchFamily="34" charset="0"/>
                <a:cs typeface="Arial" panose="020B0604020202020204" pitchFamily="34" charset="0"/>
              </a:rPr>
              <a:t>Lesliann Helmus, MSPH, CHTS-CP				</a:t>
            </a:r>
          </a:p>
          <a:p>
            <a:pPr defTabSz="685800"/>
            <a:r>
              <a:rPr lang="en-US" b="1" dirty="0">
                <a:solidFill>
                  <a:srgbClr val="0096D6"/>
                </a:solidFill>
                <a:latin typeface="Calibri" panose="020F0502020204030204" pitchFamily="34" charset="0"/>
                <a:cs typeface="Arial" panose="020B0604020202020204" pitchFamily="34" charset="0"/>
              </a:rPr>
              <a:t>Associate Director for Surveillance	</a:t>
            </a:r>
          </a:p>
          <a:p>
            <a:pPr defTabSz="685800"/>
            <a:endParaRPr lang="en-US" b="1" dirty="0">
              <a:solidFill>
                <a:srgbClr val="0096D6"/>
              </a:solidFill>
              <a:latin typeface="Calibri" panose="020F0502020204030204" pitchFamily="34" charset="0"/>
              <a:cs typeface="Arial" panose="020B0604020202020204" pitchFamily="34" charset="0"/>
            </a:endParaRPr>
          </a:p>
          <a:p>
            <a:pPr defTabSz="685800"/>
            <a:r>
              <a:rPr lang="en-US" b="1" dirty="0">
                <a:solidFill>
                  <a:srgbClr val="C00000"/>
                </a:solidFill>
                <a:latin typeface="Calibri" panose="020F0502020204030204" pitchFamily="34" charset="0"/>
                <a:cs typeface="Arial" panose="020B0604020202020204" pitchFamily="34" charset="0"/>
              </a:rPr>
              <a:t>Michele Hoover	</a:t>
            </a:r>
            <a:endParaRPr lang="en-US" dirty="0">
              <a:solidFill>
                <a:srgbClr val="0096D6"/>
              </a:solidFill>
              <a:latin typeface="Calibri" panose="020F0502020204030204" pitchFamily="34" charset="0"/>
              <a:cs typeface="Arial" panose="020B0604020202020204" pitchFamily="34" charset="0"/>
            </a:endParaRPr>
          </a:p>
          <a:p>
            <a:pPr defTabSz="685800"/>
            <a:r>
              <a:rPr lang="en-US" b="1" dirty="0">
                <a:solidFill>
                  <a:srgbClr val="0096D6"/>
                </a:solidFill>
                <a:latin typeface="Calibri" panose="020F0502020204030204" pitchFamily="34" charset="0"/>
                <a:cs typeface="Arial" panose="020B0604020202020204" pitchFamily="34" charset="0"/>
              </a:rPr>
              <a:t>Lead, State Implementation and Technical Assistance </a:t>
            </a:r>
          </a:p>
          <a:p>
            <a:pPr defTabSz="685800"/>
            <a:endParaRPr lang="en-US" dirty="0">
              <a:solidFill>
                <a:srgbClr val="0096D6"/>
              </a:solidFill>
              <a:latin typeface="Calibri" panose="020F0502020204030204" pitchFamily="34" charset="0"/>
              <a:cs typeface="Arial" panose="020B0604020202020204" pitchFamily="34" charset="0"/>
            </a:endParaRPr>
          </a:p>
        </p:txBody>
      </p:sp>
      <p:pic>
        <p:nvPicPr>
          <p:cNvPr id="2" name="Picture 1" title="NNDSS branding elemen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607" y="2007919"/>
            <a:ext cx="2239514" cy="879654"/>
          </a:xfrm>
          <a:prstGeom prst="rect">
            <a:avLst/>
          </a:prstGeom>
        </p:spPr>
      </p:pic>
      <p:sp>
        <p:nvSpPr>
          <p:cNvPr id="9" name="Title 8"/>
          <p:cNvSpPr>
            <a:spLocks noGrp="1"/>
          </p:cNvSpPr>
          <p:nvPr>
            <p:ph type="title"/>
          </p:nvPr>
        </p:nvSpPr>
        <p:spPr>
          <a:xfrm>
            <a:off x="2728560" y="3145123"/>
            <a:ext cx="4260437" cy="866834"/>
          </a:xfrm>
        </p:spPr>
        <p:txBody>
          <a:bodyPr/>
          <a:lstStyle/>
          <a:p>
            <a:pPr defTabSz="685800">
              <a:defRPr/>
            </a:pPr>
            <a:r>
              <a:rPr lang="en-US" dirty="0"/>
              <a:t>NMI Announcements</a:t>
            </a:r>
          </a:p>
        </p:txBody>
      </p:sp>
    </p:spTree>
    <p:extLst>
      <p:ext uri="{BB962C8B-B14F-4D97-AF65-F5344CB8AC3E}">
        <p14:creationId xmlns:p14="http://schemas.microsoft.com/office/powerpoint/2010/main" val="2345000613"/>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338" y="170482"/>
            <a:ext cx="8229600" cy="1030638"/>
          </a:xfrm>
        </p:spPr>
        <p:txBody>
          <a:bodyPr>
            <a:noAutofit/>
          </a:bodyPr>
          <a:lstStyle/>
          <a:p>
            <a:r>
              <a:rPr lang="en-US" sz="3200" dirty="0"/>
              <a:t>Data Release: Activities</a:t>
            </a:r>
          </a:p>
        </p:txBody>
      </p:sp>
      <p:sp>
        <p:nvSpPr>
          <p:cNvPr id="5" name="Rectangle 4"/>
          <p:cNvSpPr/>
          <p:nvPr/>
        </p:nvSpPr>
        <p:spPr>
          <a:xfrm>
            <a:off x="138546" y="1275942"/>
            <a:ext cx="8821118" cy="4524315"/>
          </a:xfrm>
          <a:prstGeom prst="rect">
            <a:avLst/>
          </a:prstGeom>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01957"/>
                </a:solidFill>
                <a:effectLst/>
                <a:uLnTx/>
                <a:uFillTx/>
                <a:latin typeface="Arial" panose="020B0604020202020204"/>
                <a:ea typeface="+mn-ea"/>
                <a:cs typeface="+mn-cs"/>
              </a:rPr>
              <a:t>Review examples of jurisdictional release and suppression policies for aggregate data</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101957"/>
              </a:solidFill>
              <a:effectLst/>
              <a:uLnTx/>
              <a:uFillTx/>
              <a:latin typeface="Arial" panose="020B0604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01957"/>
                </a:solidFill>
                <a:effectLst/>
                <a:uLnTx/>
                <a:uFillTx/>
                <a:latin typeface="Arial" panose="020B0604020202020204"/>
                <a:ea typeface="+mn-ea"/>
                <a:cs typeface="+mn-cs"/>
              </a:rPr>
              <a:t>Conduct comparison of jurisdictional approaches related to release and suppression policies for aggregate data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01957"/>
              </a:solidFill>
              <a:effectLst/>
              <a:uLnTx/>
              <a:uFillTx/>
              <a:latin typeface="Arial" panose="020B0604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01957"/>
                </a:solidFill>
                <a:effectLst/>
                <a:uLnTx/>
                <a:uFillTx/>
                <a:latin typeface="Arial" panose="020B0604020202020204"/>
                <a:ea typeface="+mn-ea"/>
                <a:cs typeface="+mn-cs"/>
              </a:rPr>
              <a:t>Develop guidance for jurisdictions to develop release and suppression policies for aggregate data, including sample language and best practices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101957"/>
              </a:solidFill>
              <a:effectLst/>
              <a:uLnTx/>
              <a:uFillTx/>
              <a:latin typeface="Arial" panose="020B0604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01957"/>
                </a:solidFill>
                <a:effectLst/>
                <a:uLnTx/>
                <a:uFillTx/>
                <a:latin typeface="Arial" panose="020B0604020202020204"/>
                <a:ea typeface="+mn-ea"/>
                <a:cs typeface="+mn-cs"/>
              </a:rPr>
              <a:t>Develop electronic form for external parties to request aggregate data</a:t>
            </a:r>
          </a:p>
        </p:txBody>
      </p:sp>
    </p:spTree>
    <p:extLst>
      <p:ext uri="{BB962C8B-B14F-4D97-AF65-F5344CB8AC3E}">
        <p14:creationId xmlns:p14="http://schemas.microsoft.com/office/powerpoint/2010/main" val="20521800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546" y="170482"/>
            <a:ext cx="8229600" cy="1030638"/>
          </a:xfrm>
        </p:spPr>
        <p:txBody>
          <a:bodyPr>
            <a:noAutofit/>
          </a:bodyPr>
          <a:lstStyle/>
          <a:p>
            <a:r>
              <a:rPr lang="en-US" sz="3200" dirty="0"/>
              <a:t>Data Release: Deliverables</a:t>
            </a:r>
          </a:p>
        </p:txBody>
      </p:sp>
      <p:sp>
        <p:nvSpPr>
          <p:cNvPr id="5" name="Rectangle 4"/>
          <p:cNvSpPr/>
          <p:nvPr/>
        </p:nvSpPr>
        <p:spPr>
          <a:xfrm>
            <a:off x="138546" y="1368706"/>
            <a:ext cx="8821118" cy="3785652"/>
          </a:xfrm>
          <a:prstGeom prst="rect">
            <a:avLst/>
          </a:prstGeom>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01957"/>
                </a:solidFill>
                <a:effectLst/>
                <a:uLnTx/>
                <a:uFillTx/>
                <a:latin typeface="Arial" panose="020B0604020202020204"/>
                <a:ea typeface="+mn-ea"/>
                <a:cs typeface="+mn-cs"/>
              </a:rPr>
              <a:t>Assessment of jurisdictional approaches to release and suppression for aggregate data</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101957"/>
              </a:solidFill>
              <a:effectLst/>
              <a:uLnTx/>
              <a:uFillTx/>
              <a:latin typeface="Arial" panose="020B0604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01957"/>
                </a:solidFill>
                <a:effectLst/>
                <a:uLnTx/>
                <a:uFillTx/>
                <a:latin typeface="Arial" panose="020B0604020202020204"/>
                <a:ea typeface="+mn-ea"/>
                <a:cs typeface="+mn-cs"/>
              </a:rPr>
              <a:t>Repository of sample jurisdictional release agreements for aggregate data</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101957"/>
              </a:solidFill>
              <a:effectLst/>
              <a:uLnTx/>
              <a:uFillTx/>
              <a:latin typeface="Arial" panose="020B0604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01957"/>
                </a:solidFill>
                <a:effectLst/>
                <a:uLnTx/>
                <a:uFillTx/>
                <a:latin typeface="Arial" panose="020B0604020202020204"/>
                <a:ea typeface="+mn-ea"/>
                <a:cs typeface="+mn-cs"/>
              </a:rPr>
              <a:t>Sample release and suppression guidelines for aggregate data</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101957"/>
              </a:solidFill>
              <a:effectLst/>
              <a:uLnTx/>
              <a:uFillTx/>
              <a:latin typeface="Arial" panose="020B060402020202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101957"/>
                </a:solidFill>
                <a:effectLst/>
                <a:uLnTx/>
                <a:uFillTx/>
                <a:latin typeface="Arial" panose="020B0604020202020204"/>
                <a:ea typeface="+mn-ea"/>
                <a:cs typeface="+mn-cs"/>
              </a:rPr>
              <a:t>Sample aggregate data request form</a:t>
            </a:r>
          </a:p>
        </p:txBody>
      </p:sp>
    </p:spTree>
    <p:extLst>
      <p:ext uri="{BB962C8B-B14F-4D97-AF65-F5344CB8AC3E}">
        <p14:creationId xmlns:p14="http://schemas.microsoft.com/office/powerpoint/2010/main" val="30994154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70482" y="357228"/>
            <a:ext cx="6064250" cy="698500"/>
          </a:xfrm>
        </p:spPr>
        <p:txBody>
          <a:bodyPr>
            <a:noAutofit/>
          </a:bodyPr>
          <a:lstStyle/>
          <a:p>
            <a:r>
              <a:rPr lang="en-US" sz="3200" dirty="0"/>
              <a:t>Data Release: </a:t>
            </a:r>
            <a:br>
              <a:rPr lang="en-US" sz="3200" dirty="0"/>
            </a:br>
            <a:r>
              <a:rPr lang="en-US" sz="3200" dirty="0"/>
              <a:t>Status of Deliverables</a:t>
            </a:r>
          </a:p>
        </p:txBody>
      </p:sp>
      <p:sp>
        <p:nvSpPr>
          <p:cNvPr id="5" name="Text Placeholder 2"/>
          <p:cNvSpPr txBox="1">
            <a:spLocks/>
          </p:cNvSpPr>
          <p:nvPr/>
        </p:nvSpPr>
        <p:spPr>
          <a:xfrm>
            <a:off x="170482" y="1357758"/>
            <a:ext cx="8849694" cy="4814442"/>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lang="en-US" sz="2400" kern="1200" dirty="0" smtClean="0">
                <a:solidFill>
                  <a:srgbClr val="101957"/>
                </a:solidFill>
                <a:latin typeface="Arial" panose="020B0604020202020204" pitchFamily="34" charset="0"/>
                <a:ea typeface="+mn-ea"/>
                <a:cs typeface="+mn-cs"/>
              </a:defRPr>
            </a:lvl1pPr>
            <a:lvl2pPr marL="800100" indent="-342900" algn="l" defTabSz="914400" rtl="0" eaLnBrk="1" latinLnBrk="0" hangingPunct="1">
              <a:spcBef>
                <a:spcPct val="20000"/>
              </a:spcBef>
              <a:buFont typeface="Courier New" panose="02070309020205020404" pitchFamily="49" charset="0"/>
              <a:buChar char="o"/>
              <a:defRPr lang="en-US" sz="2400" kern="1200" dirty="0" smtClean="0">
                <a:solidFill>
                  <a:srgbClr val="101957"/>
                </a:solidFill>
                <a:latin typeface="Arial" panose="020B0604020202020204" pitchFamily="34" charset="0"/>
                <a:ea typeface="+mn-ea"/>
                <a:cs typeface="+mn-cs"/>
              </a:defRPr>
            </a:lvl2pPr>
            <a:lvl3pPr marL="1143000" indent="-228600" algn="l" defTabSz="914400" rtl="0" eaLnBrk="1" latinLnBrk="0" hangingPunct="1">
              <a:spcBef>
                <a:spcPct val="20000"/>
              </a:spcBef>
              <a:buFont typeface="Wingdings" panose="05000000000000000000" pitchFamily="2" charset="2"/>
              <a:buChar char="§"/>
              <a:defRPr lang="en-US" sz="2400" kern="1200" dirty="0" smtClean="0">
                <a:solidFill>
                  <a:srgbClr val="101957"/>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lang="en-US" sz="2400" kern="1200" dirty="0" smtClean="0">
                <a:solidFill>
                  <a:srgbClr val="101957"/>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lang="en-US" sz="2400" kern="1200" dirty="0">
                <a:solidFill>
                  <a:srgbClr val="101957"/>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Arial" panose="020B0604020202020204" pitchFamily="34" charset="0"/>
                <a:ea typeface="+mn-ea"/>
                <a:cs typeface="+mn-cs"/>
              </a:rPr>
              <a:t>Assessment of jurisdictional approaches to release and suppression for aggregate data</a:t>
            </a:r>
          </a:p>
          <a:p>
            <a:pPr marL="800100" marR="0" lvl="1" indent="-342900" algn="l" defTabSz="9144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r>
              <a:rPr kumimoji="0" lang="en-US" sz="2400" b="0" i="0" u="none" strike="noStrike" kern="1200" cap="none" spc="0" normalizeH="0" baseline="0" noProof="0" dirty="0">
                <a:ln>
                  <a:noFill/>
                </a:ln>
                <a:effectLst/>
                <a:uLnTx/>
                <a:uFillTx/>
                <a:latin typeface="Arial" panose="020B0604020202020204" pitchFamily="34" charset="0"/>
                <a:ea typeface="+mn-ea"/>
                <a:cs typeface="+mn-cs"/>
              </a:rPr>
              <a:t>Completed: Each workgroup member presented their jurisdiction’s policy </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Arial" panose="020B0604020202020204" pitchFamily="34" charset="0"/>
                <a:ea typeface="+mn-ea"/>
                <a:cs typeface="+mn-cs"/>
              </a:rPr>
              <a:t>Repository of sample jurisdictional release agreements for aggregate data</a:t>
            </a:r>
          </a:p>
          <a:p>
            <a:pPr marL="800100" marR="0" lvl="1" indent="-342900" algn="l" defTabSz="9144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r>
              <a:rPr kumimoji="0" lang="en-US" sz="2400" b="0" i="0" u="none" strike="noStrike" kern="1200" cap="none" spc="0" normalizeH="0" baseline="0" noProof="0" dirty="0">
                <a:ln>
                  <a:noFill/>
                </a:ln>
                <a:effectLst/>
                <a:uLnTx/>
                <a:uFillTx/>
                <a:latin typeface="Arial" panose="020B0604020202020204" pitchFamily="34" charset="0"/>
                <a:ea typeface="+mn-ea"/>
                <a:cs typeface="+mn-cs"/>
              </a:rPr>
              <a:t>Completed: The workgroup crafted a spreadsheet that outlines similarities and differences of jurisdictional policies and procedures</a:t>
            </a: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Arial" panose="020B0604020202020204" pitchFamily="34" charset="0"/>
                <a:ea typeface="+mn-ea"/>
                <a:cs typeface="+mn-cs"/>
              </a:rPr>
              <a:t>Sample release and suppression guidelines for aggregate data</a:t>
            </a:r>
          </a:p>
          <a:p>
            <a:pPr marL="742950" marR="0" lvl="1" indent="-285750" algn="l" defTabSz="9144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r>
              <a:rPr kumimoji="0" lang="en-US" sz="2400" b="0" i="0" u="none" strike="noStrike" kern="1200" cap="none" spc="0" normalizeH="0" baseline="0" noProof="0" dirty="0">
                <a:ln>
                  <a:noFill/>
                </a:ln>
                <a:effectLst/>
                <a:uLnTx/>
                <a:uFillTx/>
                <a:latin typeface="Arial" panose="020B0604020202020204" pitchFamily="34" charset="0"/>
                <a:ea typeface="+mn-ea"/>
                <a:cs typeface="+mn-cs"/>
              </a:rPr>
              <a:t>In progress</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683656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199" y="1600200"/>
            <a:ext cx="8541327" cy="4525963"/>
          </a:xfrm>
        </p:spPr>
        <p:txBody>
          <a:bodyPr/>
          <a:lstStyle/>
          <a:p>
            <a:pPr marL="285750" indent="-285750"/>
            <a:r>
              <a:rPr lang="en-US" sz="2400" dirty="0"/>
              <a:t>Complete sample release and suppression guidelines for aggregate data including sample request form</a:t>
            </a:r>
          </a:p>
          <a:p>
            <a:pPr marL="0" indent="0">
              <a:buNone/>
            </a:pPr>
            <a:endParaRPr lang="en-US" sz="2400" dirty="0"/>
          </a:p>
          <a:p>
            <a:pPr marL="285750" indent="-285750"/>
            <a:r>
              <a:rPr lang="en-US" sz="2400" dirty="0"/>
              <a:t>Future calls will hopefully include discussions with statisticians and lawyers to help craft sample policy</a:t>
            </a:r>
          </a:p>
          <a:p>
            <a:pPr marL="0" indent="0">
              <a:buNone/>
            </a:pPr>
            <a:endParaRPr lang="en-US" dirty="0"/>
          </a:p>
        </p:txBody>
      </p:sp>
      <p:sp>
        <p:nvSpPr>
          <p:cNvPr id="4" name="Title 3"/>
          <p:cNvSpPr>
            <a:spLocks noGrp="1"/>
          </p:cNvSpPr>
          <p:nvPr>
            <p:ph type="ctrTitle"/>
          </p:nvPr>
        </p:nvSpPr>
        <p:spPr>
          <a:xfrm>
            <a:off x="108439" y="257745"/>
            <a:ext cx="6064250" cy="698500"/>
          </a:xfrm>
        </p:spPr>
        <p:txBody>
          <a:bodyPr>
            <a:noAutofit/>
          </a:bodyPr>
          <a:lstStyle/>
          <a:p>
            <a:r>
              <a:rPr lang="en-US" sz="3200" dirty="0"/>
              <a:t>Data Release:</a:t>
            </a:r>
            <a:br>
              <a:rPr lang="en-US" sz="3200" dirty="0"/>
            </a:br>
            <a:r>
              <a:rPr lang="en-US" sz="3200" dirty="0"/>
              <a:t>Moving Forward</a:t>
            </a:r>
          </a:p>
        </p:txBody>
      </p:sp>
    </p:spTree>
    <p:extLst>
      <p:ext uri="{BB962C8B-B14F-4D97-AF65-F5344CB8AC3E}">
        <p14:creationId xmlns:p14="http://schemas.microsoft.com/office/powerpoint/2010/main" val="1663161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1600200"/>
            <a:ext cx="8499764" cy="4675909"/>
          </a:xfrm>
        </p:spPr>
        <p:txBody>
          <a:bodyPr/>
          <a:lstStyle/>
          <a:p>
            <a:r>
              <a:rPr lang="en-US" dirty="0"/>
              <a:t>Next call: August 10, 2018</a:t>
            </a:r>
          </a:p>
          <a:p>
            <a:r>
              <a:rPr lang="en-US" dirty="0"/>
              <a:t>For questions or if you would like to join the workgroup, contact:</a:t>
            </a:r>
          </a:p>
          <a:p>
            <a:pPr lvl="1"/>
            <a:r>
              <a:rPr lang="en-US" dirty="0"/>
              <a:t>MaryKate Martelon (Massachusetts)</a:t>
            </a:r>
          </a:p>
          <a:p>
            <a:pPr lvl="2"/>
            <a:r>
              <a:rPr lang="en-US" dirty="0"/>
              <a:t>mary.kate.martelon@state.ma.us</a:t>
            </a:r>
          </a:p>
          <a:p>
            <a:pPr lvl="1"/>
            <a:r>
              <a:rPr lang="en-US" dirty="0"/>
              <a:t>Janet Hui (CSTE)</a:t>
            </a:r>
          </a:p>
          <a:p>
            <a:pPr lvl="2"/>
            <a:r>
              <a:rPr lang="en-US" dirty="0"/>
              <a:t>jhui@cste.org</a:t>
            </a:r>
          </a:p>
        </p:txBody>
      </p:sp>
      <p:sp>
        <p:nvSpPr>
          <p:cNvPr id="4" name="Title 3"/>
          <p:cNvSpPr>
            <a:spLocks noGrp="1"/>
          </p:cNvSpPr>
          <p:nvPr>
            <p:ph type="ctrTitle"/>
          </p:nvPr>
        </p:nvSpPr>
        <p:spPr>
          <a:xfrm>
            <a:off x="134816" y="328083"/>
            <a:ext cx="6064250" cy="698500"/>
          </a:xfrm>
        </p:spPr>
        <p:txBody>
          <a:bodyPr>
            <a:noAutofit/>
          </a:bodyPr>
          <a:lstStyle/>
          <a:p>
            <a:r>
              <a:rPr lang="en-US" sz="3200" dirty="0"/>
              <a:t>Data Release:</a:t>
            </a:r>
            <a:br>
              <a:rPr lang="en-US" sz="3200" dirty="0"/>
            </a:br>
            <a:r>
              <a:rPr lang="en-US" sz="3200" dirty="0"/>
              <a:t>Contact Information</a:t>
            </a:r>
          </a:p>
        </p:txBody>
      </p:sp>
    </p:spTree>
    <p:extLst>
      <p:ext uri="{BB962C8B-B14F-4D97-AF65-F5344CB8AC3E}">
        <p14:creationId xmlns:p14="http://schemas.microsoft.com/office/powerpoint/2010/main" val="23214854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60878" y="2915976"/>
            <a:ext cx="5486400" cy="566738"/>
          </a:xfrm>
        </p:spPr>
        <p:txBody>
          <a:bodyPr/>
          <a:lstStyle/>
          <a:p>
            <a:pPr algn="ctr"/>
            <a:br>
              <a:rPr lang="en-US" sz="2700" dirty="0"/>
            </a:br>
            <a:r>
              <a:rPr lang="en-US" sz="2700" dirty="0"/>
              <a:t>Surveillance and Informatics Program: Plan for 2018-2019</a:t>
            </a:r>
          </a:p>
        </p:txBody>
      </p:sp>
    </p:spTree>
    <p:extLst>
      <p:ext uri="{BB962C8B-B14F-4D97-AF65-F5344CB8AC3E}">
        <p14:creationId xmlns:p14="http://schemas.microsoft.com/office/powerpoint/2010/main" val="20214868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2E667-551C-4D8A-BCA5-0435D7034364}"/>
              </a:ext>
            </a:extLst>
          </p:cNvPr>
          <p:cNvSpPr>
            <a:spLocks noGrp="1"/>
          </p:cNvSpPr>
          <p:nvPr>
            <p:ph type="title"/>
          </p:nvPr>
        </p:nvSpPr>
        <p:spPr>
          <a:xfrm>
            <a:off x="170482" y="170482"/>
            <a:ext cx="8229600" cy="1030638"/>
          </a:xfrm>
        </p:spPr>
        <p:txBody>
          <a:bodyPr>
            <a:normAutofit/>
          </a:bodyPr>
          <a:lstStyle/>
          <a:p>
            <a:r>
              <a:rPr lang="en-US" sz="4000" dirty="0">
                <a:latin typeface="+mj-lt"/>
              </a:rPr>
              <a:t>S/I Plan for Year Ahead</a:t>
            </a:r>
          </a:p>
        </p:txBody>
      </p:sp>
      <p:sp>
        <p:nvSpPr>
          <p:cNvPr id="3" name="Text Placeholder 2">
            <a:extLst>
              <a:ext uri="{FF2B5EF4-FFF2-40B4-BE49-F238E27FC236}">
                <a16:creationId xmlns:a16="http://schemas.microsoft.com/office/drawing/2014/main" id="{E3EBB7BE-9EBE-4C35-B3B1-40218AE4CBCE}"/>
              </a:ext>
            </a:extLst>
          </p:cNvPr>
          <p:cNvSpPr>
            <a:spLocks noGrp="1"/>
          </p:cNvSpPr>
          <p:nvPr>
            <p:ph type="body" sz="quarter" idx="10"/>
          </p:nvPr>
        </p:nvSpPr>
        <p:spPr/>
        <p:txBody>
          <a:bodyPr>
            <a:normAutofit fontScale="92500" lnSpcReduction="10000"/>
          </a:bodyPr>
          <a:lstStyle/>
          <a:p>
            <a:r>
              <a:rPr lang="en-US" dirty="0">
                <a:latin typeface="+mj-lt"/>
              </a:rPr>
              <a:t>Continuation and capitalization of ongoing projects</a:t>
            </a:r>
          </a:p>
          <a:p>
            <a:pPr lvl="1"/>
            <a:r>
              <a:rPr lang="en-US" dirty="0">
                <a:latin typeface="+mj-lt"/>
              </a:rPr>
              <a:t>Reportable Conditions Knowledge Management System (RCKMS)</a:t>
            </a:r>
          </a:p>
          <a:p>
            <a:pPr lvl="1"/>
            <a:r>
              <a:rPr lang="en-US" dirty="0">
                <a:latin typeface="+mj-lt"/>
              </a:rPr>
              <a:t>NNDSS Modernization Initiative (NMI)</a:t>
            </a:r>
          </a:p>
          <a:p>
            <a:pPr lvl="1"/>
            <a:r>
              <a:rPr lang="en-US" dirty="0">
                <a:latin typeface="+mj-lt"/>
              </a:rPr>
              <a:t>Digital Bridge</a:t>
            </a:r>
          </a:p>
          <a:p>
            <a:pPr lvl="1"/>
            <a:r>
              <a:rPr lang="en-US" dirty="0">
                <a:latin typeface="+mj-lt"/>
              </a:rPr>
              <a:t>Antimicrobial Resistance Surveillance Task Force (ARSTF)</a:t>
            </a:r>
          </a:p>
          <a:p>
            <a:r>
              <a:rPr lang="en-US" dirty="0">
                <a:latin typeface="+mj-lt"/>
              </a:rPr>
              <a:t>Standardization</a:t>
            </a:r>
          </a:p>
          <a:p>
            <a:pPr lvl="1"/>
            <a:r>
              <a:rPr lang="en-US" dirty="0">
                <a:latin typeface="+mj-lt"/>
              </a:rPr>
              <a:t>CDC harmonization efforts</a:t>
            </a:r>
          </a:p>
          <a:p>
            <a:pPr lvl="1"/>
            <a:r>
              <a:rPr lang="en-US" dirty="0">
                <a:latin typeface="+mj-lt"/>
              </a:rPr>
              <a:t>CSTE data standardization workgroup</a:t>
            </a:r>
          </a:p>
          <a:p>
            <a:r>
              <a:rPr lang="en-US" dirty="0">
                <a:latin typeface="+mj-lt"/>
              </a:rPr>
              <a:t>Leverage partnerships</a:t>
            </a:r>
          </a:p>
          <a:p>
            <a:pPr lvl="1"/>
            <a:r>
              <a:rPr lang="en-US" dirty="0">
                <a:latin typeface="+mj-lt"/>
              </a:rPr>
              <a:t>ASTHO Informatics Directors Peer Network (IDPN)</a:t>
            </a:r>
          </a:p>
          <a:p>
            <a:pPr lvl="1"/>
            <a:r>
              <a:rPr lang="en-US" dirty="0">
                <a:latin typeface="+mj-lt"/>
              </a:rPr>
              <a:t>Mature representation across states and jurisdictions</a:t>
            </a:r>
          </a:p>
        </p:txBody>
      </p:sp>
    </p:spTree>
    <p:extLst>
      <p:ext uri="{BB962C8B-B14F-4D97-AF65-F5344CB8AC3E}">
        <p14:creationId xmlns:p14="http://schemas.microsoft.com/office/powerpoint/2010/main" val="27921684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B374F-7028-42C5-AA23-6EB06AD88A7D}"/>
              </a:ext>
            </a:extLst>
          </p:cNvPr>
          <p:cNvSpPr>
            <a:spLocks noGrp="1"/>
          </p:cNvSpPr>
          <p:nvPr>
            <p:ph type="title"/>
          </p:nvPr>
        </p:nvSpPr>
        <p:spPr>
          <a:xfrm>
            <a:off x="170482" y="170482"/>
            <a:ext cx="8229600" cy="1030638"/>
          </a:xfrm>
        </p:spPr>
        <p:txBody>
          <a:bodyPr/>
          <a:lstStyle/>
          <a:p>
            <a:r>
              <a:rPr lang="en-US" dirty="0">
                <a:latin typeface="+mj-lt"/>
              </a:rPr>
              <a:t>Questions?</a:t>
            </a:r>
          </a:p>
        </p:txBody>
      </p:sp>
      <p:sp>
        <p:nvSpPr>
          <p:cNvPr id="3" name="Text Placeholder 2">
            <a:extLst>
              <a:ext uri="{FF2B5EF4-FFF2-40B4-BE49-F238E27FC236}">
                <a16:creationId xmlns:a16="http://schemas.microsoft.com/office/drawing/2014/main" id="{DEA5C4C4-9B92-49E3-875E-5598EFCFCF37}"/>
              </a:ext>
            </a:extLst>
          </p:cNvPr>
          <p:cNvSpPr>
            <a:spLocks noGrp="1"/>
          </p:cNvSpPr>
          <p:nvPr>
            <p:ph type="body" sz="quarter" idx="10"/>
          </p:nvPr>
        </p:nvSpPr>
        <p:spPr/>
        <p:txBody>
          <a:bodyPr/>
          <a:lstStyle/>
          <a:p>
            <a:pPr marL="0" indent="0">
              <a:buNone/>
            </a:pPr>
            <a:r>
              <a:rPr lang="en-US" dirty="0">
                <a:latin typeface="+mj-lt"/>
              </a:rPr>
              <a:t>Questions on Position Statements? </a:t>
            </a:r>
          </a:p>
          <a:p>
            <a:r>
              <a:rPr lang="en-US" dirty="0">
                <a:latin typeface="+mj-lt"/>
              </a:rPr>
              <a:t>Email Meredith Lichtenstein Cone (</a:t>
            </a:r>
            <a:r>
              <a:rPr lang="en-US" dirty="0">
                <a:latin typeface="+mj-lt"/>
                <a:hlinkClick r:id="rId2"/>
              </a:rPr>
              <a:t>mlichtenstein@cste.org</a:t>
            </a:r>
            <a:r>
              <a:rPr lang="en-US" dirty="0">
                <a:latin typeface="+mj-lt"/>
              </a:rPr>
              <a:t>) </a:t>
            </a:r>
          </a:p>
          <a:p>
            <a:pPr marL="0" indent="0">
              <a:buNone/>
            </a:pPr>
            <a:endParaRPr lang="en-US" dirty="0">
              <a:latin typeface="+mj-lt"/>
            </a:endParaRPr>
          </a:p>
          <a:p>
            <a:pPr marL="0" indent="0">
              <a:buNone/>
            </a:pPr>
            <a:r>
              <a:rPr lang="en-US" dirty="0">
                <a:latin typeface="+mj-lt"/>
              </a:rPr>
              <a:t>Questions on the Data Release Workgroup? </a:t>
            </a:r>
          </a:p>
          <a:p>
            <a:r>
              <a:rPr lang="en-US" dirty="0">
                <a:latin typeface="+mj-lt"/>
              </a:rPr>
              <a:t>Email Janet Hui (</a:t>
            </a:r>
            <a:r>
              <a:rPr lang="en-US" dirty="0">
                <a:latin typeface="+mj-lt"/>
                <a:hlinkClick r:id="rId3"/>
              </a:rPr>
              <a:t>jhui@cste.org</a:t>
            </a:r>
            <a:r>
              <a:rPr lang="en-US" dirty="0">
                <a:latin typeface="+mj-lt"/>
              </a:rPr>
              <a:t>) </a:t>
            </a:r>
          </a:p>
          <a:p>
            <a:endParaRPr lang="en-US" dirty="0">
              <a:latin typeface="+mj-lt"/>
            </a:endParaRPr>
          </a:p>
          <a:p>
            <a:pPr marL="0" indent="0">
              <a:buNone/>
            </a:pPr>
            <a:r>
              <a:rPr lang="en-US" dirty="0">
                <a:latin typeface="+mj-lt"/>
              </a:rPr>
              <a:t>Questions on the Data Standardization Workgroup? </a:t>
            </a:r>
          </a:p>
          <a:p>
            <a:r>
              <a:rPr lang="en-US" dirty="0">
                <a:latin typeface="+mj-lt"/>
              </a:rPr>
              <a:t>Email Shaily Krishan (</a:t>
            </a:r>
            <a:r>
              <a:rPr lang="en-US" dirty="0">
                <a:latin typeface="+mj-lt"/>
                <a:hlinkClick r:id="rId4"/>
              </a:rPr>
              <a:t>skrishan@cste.org</a:t>
            </a:r>
            <a:r>
              <a:rPr lang="en-US" dirty="0">
                <a:latin typeface="+mj-lt"/>
              </a:rPr>
              <a:t>) </a:t>
            </a:r>
          </a:p>
          <a:p>
            <a:pPr marL="0" indent="0">
              <a:buNone/>
            </a:pPr>
            <a:endParaRPr lang="en-US" dirty="0">
              <a:latin typeface="+mj-lt"/>
            </a:endParaRPr>
          </a:p>
        </p:txBody>
      </p:sp>
    </p:spTree>
    <p:extLst>
      <p:ext uri="{BB962C8B-B14F-4D97-AF65-F5344CB8AC3E}">
        <p14:creationId xmlns:p14="http://schemas.microsoft.com/office/powerpoint/2010/main" val="39375074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51150" y="3215638"/>
            <a:ext cx="5486400" cy="566738"/>
          </a:xfrm>
        </p:spPr>
        <p:txBody>
          <a:bodyPr/>
          <a:lstStyle/>
          <a:p>
            <a:pPr algn="ctr"/>
            <a:br>
              <a:rPr lang="en-US" sz="2000" dirty="0"/>
            </a:br>
            <a:br>
              <a:rPr lang="en-US" sz="2000" dirty="0"/>
            </a:br>
            <a:r>
              <a:rPr lang="en-US" sz="2400" dirty="0"/>
              <a:t>Appendix: S/I Conference Workshop Summary Slides</a:t>
            </a:r>
            <a:br>
              <a:rPr lang="en-US" sz="2000" dirty="0"/>
            </a:br>
            <a:endParaRPr lang="en-US" dirty="0"/>
          </a:p>
        </p:txBody>
      </p:sp>
    </p:spTree>
    <p:extLst>
      <p:ext uri="{BB962C8B-B14F-4D97-AF65-F5344CB8AC3E}">
        <p14:creationId xmlns:p14="http://schemas.microsoft.com/office/powerpoint/2010/main" val="2544999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6EEA7-4221-49CF-94DC-20E1062533DC}"/>
              </a:ext>
            </a:extLst>
          </p:cNvPr>
          <p:cNvSpPr>
            <a:spLocks noGrp="1"/>
          </p:cNvSpPr>
          <p:nvPr>
            <p:ph type="title"/>
          </p:nvPr>
        </p:nvSpPr>
        <p:spPr>
          <a:xfrm>
            <a:off x="170482" y="170482"/>
            <a:ext cx="8229600" cy="1030638"/>
          </a:xfrm>
        </p:spPr>
        <p:txBody>
          <a:bodyPr>
            <a:normAutofit/>
          </a:bodyPr>
          <a:lstStyle/>
          <a:p>
            <a:r>
              <a:rPr lang="en-US" sz="3200" dirty="0">
                <a:latin typeface="+mj-lt"/>
              </a:rPr>
              <a:t>CDC Public Health Data Strategy</a:t>
            </a:r>
          </a:p>
        </p:txBody>
      </p:sp>
      <p:sp>
        <p:nvSpPr>
          <p:cNvPr id="3" name="Text Placeholder 2">
            <a:extLst>
              <a:ext uri="{FF2B5EF4-FFF2-40B4-BE49-F238E27FC236}">
                <a16:creationId xmlns:a16="http://schemas.microsoft.com/office/drawing/2014/main" id="{0E470593-3737-4BA2-B444-D8C802B8E940}"/>
              </a:ext>
            </a:extLst>
          </p:cNvPr>
          <p:cNvSpPr>
            <a:spLocks noGrp="1"/>
          </p:cNvSpPr>
          <p:nvPr>
            <p:ph type="body" sz="quarter" idx="10"/>
          </p:nvPr>
        </p:nvSpPr>
        <p:spPr>
          <a:xfrm>
            <a:off x="170482" y="1336977"/>
            <a:ext cx="8849694" cy="5074456"/>
          </a:xfrm>
        </p:spPr>
        <p:txBody>
          <a:bodyPr>
            <a:normAutofit fontScale="62500" lnSpcReduction="20000"/>
          </a:bodyPr>
          <a:lstStyle/>
          <a:p>
            <a:pPr marL="0" indent="0">
              <a:buNone/>
            </a:pPr>
            <a:r>
              <a:rPr lang="en-US" dirty="0">
                <a:latin typeface="+mj-lt"/>
              </a:rPr>
              <a:t>Summary, takeaways from CDC PH Data strategy talk:</a:t>
            </a:r>
          </a:p>
          <a:p>
            <a:pPr lvl="0"/>
            <a:r>
              <a:rPr lang="en-US" dirty="0">
                <a:latin typeface="+mj-lt"/>
              </a:rPr>
              <a:t>Workforce needs</a:t>
            </a:r>
          </a:p>
          <a:p>
            <a:pPr lvl="1"/>
            <a:r>
              <a:rPr lang="en-US" dirty="0">
                <a:latin typeface="+mj-lt"/>
              </a:rPr>
              <a:t>Develop and maintain a data science savvy workforce</a:t>
            </a:r>
          </a:p>
          <a:p>
            <a:pPr lvl="1"/>
            <a:r>
              <a:rPr lang="en-US" dirty="0">
                <a:latin typeface="+mj-lt"/>
              </a:rPr>
              <a:t>Training on approaches and tools (structured vs unstructured)</a:t>
            </a:r>
          </a:p>
          <a:p>
            <a:pPr lvl="1"/>
            <a:r>
              <a:rPr lang="en-US" dirty="0">
                <a:latin typeface="+mj-lt"/>
              </a:rPr>
              <a:t>Centralized support for data science approaches</a:t>
            </a:r>
          </a:p>
          <a:p>
            <a:r>
              <a:rPr lang="en-US" dirty="0">
                <a:latin typeface="+mj-lt"/>
              </a:rPr>
              <a:t>Enterprise approach to data collection and management</a:t>
            </a:r>
          </a:p>
          <a:p>
            <a:pPr lvl="1"/>
            <a:r>
              <a:rPr lang="en-US" dirty="0">
                <a:latin typeface="+mj-lt"/>
              </a:rPr>
              <a:t>Interoperability of systems and tools across programs</a:t>
            </a:r>
          </a:p>
          <a:p>
            <a:pPr lvl="1"/>
            <a:r>
              <a:rPr lang="en-US" dirty="0">
                <a:latin typeface="+mj-lt"/>
              </a:rPr>
              <a:t>Mutual value proposition between CDC and state/local agencies</a:t>
            </a:r>
          </a:p>
          <a:p>
            <a:pPr lvl="1"/>
            <a:r>
              <a:rPr lang="en-US" dirty="0">
                <a:latin typeface="+mj-lt"/>
              </a:rPr>
              <a:t>Systems development vs acquire</a:t>
            </a:r>
          </a:p>
          <a:p>
            <a:pPr lvl="0"/>
            <a:r>
              <a:rPr lang="en-US" dirty="0">
                <a:latin typeface="+mj-lt"/>
              </a:rPr>
              <a:t>CDC wants to partner with states to modernize use, collection, sharing of information</a:t>
            </a:r>
          </a:p>
          <a:p>
            <a:pPr lvl="1"/>
            <a:r>
              <a:rPr lang="en-US" dirty="0">
                <a:latin typeface="+mj-lt"/>
              </a:rPr>
              <a:t>Focus on timely collection and use of data</a:t>
            </a:r>
          </a:p>
          <a:p>
            <a:pPr lvl="1"/>
            <a:r>
              <a:rPr lang="en-US" dirty="0">
                <a:latin typeface="+mj-lt"/>
              </a:rPr>
              <a:t>Spend more time understanding and exploring data – not preparing, matching, and cleaning</a:t>
            </a:r>
          </a:p>
          <a:p>
            <a:pPr lvl="1"/>
            <a:r>
              <a:rPr lang="en-US" dirty="0">
                <a:latin typeface="+mj-lt"/>
              </a:rPr>
              <a:t>Partners are not always sure of what happens to data once it arrives at CDC.  Would like to address this in a collective process.</a:t>
            </a:r>
          </a:p>
          <a:p>
            <a:pPr lvl="0"/>
            <a:r>
              <a:rPr lang="en-US" dirty="0">
                <a:latin typeface="+mj-lt"/>
              </a:rPr>
              <a:t>Questions and requests:</a:t>
            </a:r>
          </a:p>
          <a:p>
            <a:pPr lvl="1"/>
            <a:r>
              <a:rPr lang="en-US" dirty="0">
                <a:latin typeface="+mj-lt"/>
              </a:rPr>
              <a:t>How are these strategies going to be reinforced through FOAs?</a:t>
            </a:r>
          </a:p>
          <a:p>
            <a:pPr lvl="1"/>
            <a:r>
              <a:rPr lang="en-US" dirty="0">
                <a:latin typeface="+mj-lt"/>
              </a:rPr>
              <a:t>How should states be approaching leveraging ELC funding to invest in informatics infrastructure (interoperability, workforce development, data sharing)</a:t>
            </a:r>
          </a:p>
          <a:p>
            <a:pPr lvl="1"/>
            <a:r>
              <a:rPr lang="en-US" dirty="0">
                <a:latin typeface="+mj-lt"/>
              </a:rPr>
              <a:t>State’s face similar workforce issues, how can there be a shared process?</a:t>
            </a:r>
          </a:p>
          <a:p>
            <a:pPr lvl="1"/>
            <a:r>
              <a:rPr lang="en-US" dirty="0">
                <a:latin typeface="+mj-lt"/>
              </a:rPr>
              <a:t>How can we use these approaches to provide resources centrally for new lab tests (ELR and case reporting) and the emergence of new conditions?</a:t>
            </a:r>
          </a:p>
        </p:txBody>
      </p:sp>
    </p:spTree>
    <p:extLst>
      <p:ext uri="{BB962C8B-B14F-4D97-AF65-F5344CB8AC3E}">
        <p14:creationId xmlns:p14="http://schemas.microsoft.com/office/powerpoint/2010/main" val="562274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457200" y="1077865"/>
            <a:ext cx="8229600" cy="1752600"/>
          </a:xfrm>
        </p:spPr>
        <p:txBody>
          <a:bodyPr>
            <a:normAutofit/>
          </a:bodyPr>
          <a:lstStyle/>
          <a:p>
            <a:r>
              <a:rPr lang="en-US" sz="2800" dirty="0">
                <a:solidFill>
                  <a:srgbClr val="585543"/>
                </a:solidFill>
                <a:latin typeface="+mj-lt"/>
              </a:rPr>
              <a:t>Highlights from the 2018 CSTE Annual Conference</a:t>
            </a:r>
          </a:p>
        </p:txBody>
      </p:sp>
      <p:sp>
        <p:nvSpPr>
          <p:cNvPr id="3" name="Title 2"/>
          <p:cNvSpPr>
            <a:spLocks noGrp="1"/>
          </p:cNvSpPr>
          <p:nvPr>
            <p:ph type="title"/>
          </p:nvPr>
        </p:nvSpPr>
        <p:spPr/>
        <p:txBody>
          <a:bodyPr>
            <a:normAutofit/>
          </a:bodyPr>
          <a:lstStyle/>
          <a:p>
            <a:r>
              <a:rPr lang="en-US" sz="4000" dirty="0">
                <a:latin typeface="+mj-lt"/>
              </a:rPr>
              <a:t>NMI eSHARE Webinar </a:t>
            </a:r>
          </a:p>
        </p:txBody>
      </p:sp>
      <p:sp>
        <p:nvSpPr>
          <p:cNvPr id="4" name="TextBox 3"/>
          <p:cNvSpPr txBox="1"/>
          <p:nvPr/>
        </p:nvSpPr>
        <p:spPr>
          <a:xfrm>
            <a:off x="4599993" y="2061759"/>
            <a:ext cx="3741576" cy="1477328"/>
          </a:xfrm>
          <a:prstGeom prst="rect">
            <a:avLst/>
          </a:prstGeom>
          <a:noFill/>
        </p:spPr>
        <p:txBody>
          <a:bodyPr wrap="square" rtlCol="0">
            <a:spAutoFit/>
          </a:bodyPr>
          <a:lstStyle/>
          <a:p>
            <a:pPr algn="r"/>
            <a:r>
              <a:rPr lang="en-US" dirty="0">
                <a:solidFill>
                  <a:srgbClr val="858C93"/>
                </a:solidFill>
              </a:rPr>
              <a:t>Kate Goodin, MPH, MS</a:t>
            </a:r>
          </a:p>
          <a:p>
            <a:pPr algn="r"/>
            <a:r>
              <a:rPr lang="en-US" dirty="0">
                <a:solidFill>
                  <a:srgbClr val="858C93"/>
                </a:solidFill>
              </a:rPr>
              <a:t>Kathryn Turner, PhD, MPH</a:t>
            </a:r>
          </a:p>
          <a:p>
            <a:pPr algn="r"/>
            <a:r>
              <a:rPr lang="en-US" dirty="0">
                <a:solidFill>
                  <a:srgbClr val="858C93"/>
                </a:solidFill>
              </a:rPr>
              <a:t>Meredith Lichtenstein Cone, MPH</a:t>
            </a:r>
          </a:p>
          <a:p>
            <a:pPr algn="r"/>
            <a:r>
              <a:rPr lang="en-US" dirty="0">
                <a:solidFill>
                  <a:srgbClr val="858C93"/>
                </a:solidFill>
              </a:rPr>
              <a:t>Shaily Krishan, MPH</a:t>
            </a:r>
          </a:p>
          <a:p>
            <a:pPr algn="r"/>
            <a:r>
              <a:rPr lang="en-US" dirty="0">
                <a:solidFill>
                  <a:srgbClr val="858C93"/>
                </a:solidFill>
              </a:rPr>
              <a:t>Janet Hui, MPH</a:t>
            </a:r>
          </a:p>
        </p:txBody>
      </p:sp>
      <p:sp>
        <p:nvSpPr>
          <p:cNvPr id="5" name="TextBox 4"/>
          <p:cNvSpPr txBox="1"/>
          <p:nvPr/>
        </p:nvSpPr>
        <p:spPr>
          <a:xfrm>
            <a:off x="457200" y="2061759"/>
            <a:ext cx="3180303" cy="646331"/>
          </a:xfrm>
          <a:prstGeom prst="rect">
            <a:avLst/>
          </a:prstGeom>
          <a:noFill/>
        </p:spPr>
        <p:txBody>
          <a:bodyPr wrap="square" rtlCol="0">
            <a:spAutoFit/>
          </a:bodyPr>
          <a:lstStyle/>
          <a:p>
            <a:r>
              <a:rPr lang="en-US" dirty="0">
                <a:solidFill>
                  <a:srgbClr val="858C93"/>
                </a:solidFill>
              </a:rPr>
              <a:t>Tuesday, July 17, 2018</a:t>
            </a:r>
          </a:p>
          <a:p>
            <a:r>
              <a:rPr lang="en-US" dirty="0">
                <a:solidFill>
                  <a:srgbClr val="858C93"/>
                </a:solidFill>
              </a:rPr>
              <a:t>3:00-4:30 pm ET</a:t>
            </a:r>
          </a:p>
        </p:txBody>
      </p:sp>
    </p:spTree>
    <p:extLst>
      <p:ext uri="{BB962C8B-B14F-4D97-AF65-F5344CB8AC3E}">
        <p14:creationId xmlns:p14="http://schemas.microsoft.com/office/powerpoint/2010/main" val="37906084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993F0-6060-41E3-A80C-5B13268CF12E}"/>
              </a:ext>
            </a:extLst>
          </p:cNvPr>
          <p:cNvSpPr>
            <a:spLocks noGrp="1"/>
          </p:cNvSpPr>
          <p:nvPr>
            <p:ph type="title"/>
          </p:nvPr>
        </p:nvSpPr>
        <p:spPr>
          <a:xfrm>
            <a:off x="170482" y="306339"/>
            <a:ext cx="8229600" cy="1030638"/>
          </a:xfrm>
        </p:spPr>
        <p:txBody>
          <a:bodyPr>
            <a:noAutofit/>
          </a:bodyPr>
          <a:lstStyle/>
          <a:p>
            <a:r>
              <a:rPr lang="en-US" sz="2000" dirty="0">
                <a:latin typeface="+mn-lt"/>
              </a:rPr>
              <a:t>Paula Yoon, CDC</a:t>
            </a:r>
            <a:br>
              <a:rPr lang="en-US" sz="2000" dirty="0">
                <a:latin typeface="+mn-lt"/>
              </a:rPr>
            </a:br>
            <a:r>
              <a:rPr lang="en-US" sz="2000" dirty="0">
                <a:latin typeface="+mn-lt"/>
              </a:rPr>
              <a:t>Data Preparedness for Emergency Response: </a:t>
            </a:r>
            <a:br>
              <a:rPr lang="en-US" sz="2000" dirty="0">
                <a:latin typeface="+mn-lt"/>
              </a:rPr>
            </a:br>
            <a:r>
              <a:rPr lang="en-US" sz="2000" dirty="0">
                <a:latin typeface="+mn-lt"/>
              </a:rPr>
              <a:t>CDC’s </a:t>
            </a:r>
            <a:r>
              <a:rPr lang="en-US" sz="2000" dirty="0">
                <a:latin typeface="+mj-lt"/>
              </a:rPr>
              <a:t>Assessment</a:t>
            </a:r>
            <a:r>
              <a:rPr lang="en-US" sz="2000" dirty="0">
                <a:latin typeface="+mn-lt"/>
              </a:rPr>
              <a:t> and Findings</a:t>
            </a:r>
            <a:br>
              <a:rPr lang="en-US" sz="2000" dirty="0">
                <a:latin typeface="+mn-lt"/>
              </a:rPr>
            </a:br>
            <a:endParaRPr lang="en-US" sz="2000" dirty="0">
              <a:latin typeface="+mn-lt"/>
            </a:endParaRPr>
          </a:p>
        </p:txBody>
      </p:sp>
      <p:sp>
        <p:nvSpPr>
          <p:cNvPr id="3" name="Text Placeholder 2">
            <a:extLst>
              <a:ext uri="{FF2B5EF4-FFF2-40B4-BE49-F238E27FC236}">
                <a16:creationId xmlns:a16="http://schemas.microsoft.com/office/drawing/2014/main" id="{56865435-2530-4D2B-B7A6-0C9E2EB3464E}"/>
              </a:ext>
            </a:extLst>
          </p:cNvPr>
          <p:cNvSpPr>
            <a:spLocks noGrp="1"/>
          </p:cNvSpPr>
          <p:nvPr>
            <p:ph type="body" sz="quarter" idx="10"/>
          </p:nvPr>
        </p:nvSpPr>
        <p:spPr>
          <a:xfrm>
            <a:off x="170482" y="1336977"/>
            <a:ext cx="8849694" cy="4896769"/>
          </a:xfrm>
        </p:spPr>
        <p:txBody>
          <a:bodyPr>
            <a:normAutofit fontScale="62500" lnSpcReduction="20000"/>
          </a:bodyPr>
          <a:lstStyle/>
          <a:p>
            <a:pPr lvl="0"/>
            <a:r>
              <a:rPr lang="en-US" dirty="0">
                <a:latin typeface="+mj-lt"/>
              </a:rPr>
              <a:t>Paula shared her observations from the month she spent in Sierra Leone participating in the Ebola response.  Issues she identified were:</a:t>
            </a:r>
          </a:p>
          <a:p>
            <a:pPr lvl="1"/>
            <a:r>
              <a:rPr lang="en-US" dirty="0">
                <a:latin typeface="+mj-lt"/>
              </a:rPr>
              <a:t>Staffing and Workforce - High staff turnover, continuous training needs, variable data skills, limited surge capacity</a:t>
            </a:r>
          </a:p>
          <a:p>
            <a:pPr lvl="1"/>
            <a:r>
              <a:rPr lang="en-US" dirty="0">
                <a:latin typeface="+mj-lt"/>
              </a:rPr>
              <a:t>Tools and Infrastructure - Few tools in the tool kit, no survey instrument gate keeper, lack of IT support in the field</a:t>
            </a:r>
          </a:p>
          <a:p>
            <a:pPr lvl="1"/>
            <a:r>
              <a:rPr lang="en-US" dirty="0">
                <a:latin typeface="+mj-lt"/>
              </a:rPr>
              <a:t>Data Collection and management - No data management plans or SOPs, limited coordination among groups collecting data, no data model or architecture guidelines, few skilled data managers</a:t>
            </a:r>
          </a:p>
          <a:p>
            <a:pPr lvl="1"/>
            <a:r>
              <a:rPr lang="en-US" dirty="0">
                <a:latin typeface="+mj-lt"/>
              </a:rPr>
              <a:t>Coordination and Data Sharing - Limited data sharing across organizations, Epi, lab and clinical data not linked, no data standards or system interoperability, no DUAs in place</a:t>
            </a:r>
          </a:p>
          <a:p>
            <a:pPr lvl="0"/>
            <a:r>
              <a:rPr lang="en-US" dirty="0">
                <a:latin typeface="+mj-lt"/>
              </a:rPr>
              <a:t>CDC recently completed a deep dive of past emergency responses to identify ways to improve all aspects of data collection, management and use.</a:t>
            </a:r>
          </a:p>
          <a:p>
            <a:pPr lvl="0"/>
            <a:r>
              <a:rPr lang="en-US" dirty="0">
                <a:latin typeface="+mj-lt"/>
              </a:rPr>
              <a:t>Findings included:</a:t>
            </a:r>
          </a:p>
          <a:p>
            <a:pPr lvl="1"/>
            <a:r>
              <a:rPr lang="en-US" dirty="0">
                <a:latin typeface="+mj-lt"/>
              </a:rPr>
              <a:t>Data access and interoperability is a problem - For example, lack of interoperable systems for data activities (i.e., lack of integration of clinical, epi, and lab data)</a:t>
            </a:r>
          </a:p>
          <a:p>
            <a:pPr lvl="1"/>
            <a:r>
              <a:rPr lang="en-US" dirty="0">
                <a:latin typeface="+mj-lt"/>
              </a:rPr>
              <a:t>Data science workforce is not sufficient or well-equipped, and surge capacity is needed - For example, data capabilities depend on small set of SMEs rather than decentralized pool of personnel</a:t>
            </a:r>
          </a:p>
          <a:p>
            <a:pPr lvl="1"/>
            <a:r>
              <a:rPr lang="en-US" dirty="0">
                <a:latin typeface="+mj-lt"/>
              </a:rPr>
              <a:t>Data science policy , regulatory requirements, and leadership roles are unclear - Leadership and authority for data activities vary from one response to the next. </a:t>
            </a:r>
          </a:p>
          <a:p>
            <a:r>
              <a:rPr lang="en-US" dirty="0">
                <a:latin typeface="+mj-lt"/>
              </a:rPr>
              <a:t>Coordination on data activities is limited internally and externally - For example, privacy protections are inconsistent and not always proportionate to situational needs</a:t>
            </a:r>
          </a:p>
        </p:txBody>
      </p:sp>
    </p:spTree>
    <p:extLst>
      <p:ext uri="{BB962C8B-B14F-4D97-AF65-F5344CB8AC3E}">
        <p14:creationId xmlns:p14="http://schemas.microsoft.com/office/powerpoint/2010/main" val="6760287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D11FC-B26E-45CF-9BDA-CAD60EDE7506}"/>
              </a:ext>
            </a:extLst>
          </p:cNvPr>
          <p:cNvSpPr>
            <a:spLocks noGrp="1"/>
          </p:cNvSpPr>
          <p:nvPr>
            <p:ph type="title"/>
          </p:nvPr>
        </p:nvSpPr>
        <p:spPr>
          <a:xfrm>
            <a:off x="82559" y="170482"/>
            <a:ext cx="8229600" cy="1030638"/>
          </a:xfrm>
        </p:spPr>
        <p:txBody>
          <a:bodyPr>
            <a:normAutofit/>
          </a:bodyPr>
          <a:lstStyle/>
          <a:p>
            <a:r>
              <a:rPr lang="en-US" sz="2000" dirty="0">
                <a:latin typeface="+mj-lt"/>
              </a:rPr>
              <a:t>Macarena Garcia: </a:t>
            </a:r>
            <a:br>
              <a:rPr lang="en-US" sz="2000" dirty="0">
                <a:latin typeface="+mj-lt"/>
              </a:rPr>
            </a:br>
            <a:r>
              <a:rPr lang="en-US" sz="2000" dirty="0">
                <a:latin typeface="+mj-lt"/>
              </a:rPr>
              <a:t>Data preparedness effort in Emergency Operations Center</a:t>
            </a:r>
          </a:p>
        </p:txBody>
      </p:sp>
      <p:sp>
        <p:nvSpPr>
          <p:cNvPr id="3" name="Text Placeholder 2">
            <a:extLst>
              <a:ext uri="{FF2B5EF4-FFF2-40B4-BE49-F238E27FC236}">
                <a16:creationId xmlns:a16="http://schemas.microsoft.com/office/drawing/2014/main" id="{DAC7EB57-8C07-4E82-986E-1BDB09590E42}"/>
              </a:ext>
            </a:extLst>
          </p:cNvPr>
          <p:cNvSpPr>
            <a:spLocks noGrp="1"/>
          </p:cNvSpPr>
          <p:nvPr>
            <p:ph type="body" sz="quarter" idx="10"/>
          </p:nvPr>
        </p:nvSpPr>
        <p:spPr/>
        <p:txBody>
          <a:bodyPr>
            <a:normAutofit fontScale="77500" lnSpcReduction="20000"/>
          </a:bodyPr>
          <a:lstStyle/>
          <a:p>
            <a:pPr lvl="0"/>
            <a:r>
              <a:rPr lang="en-US" dirty="0">
                <a:latin typeface="+mj-lt"/>
              </a:rPr>
              <a:t>How is CDC supporting data preparedness -- </a:t>
            </a:r>
            <a:r>
              <a:rPr lang="en-US" i="1" dirty="0">
                <a:latin typeface="+mj-lt"/>
              </a:rPr>
              <a:t>the planning, exercising, and implementation of capacities and capabilities to enable CDC to do useful things with available data in a coordinated and timely way during an emergency response.</a:t>
            </a:r>
          </a:p>
          <a:p>
            <a:pPr lvl="0"/>
            <a:r>
              <a:rPr lang="en-US" dirty="0">
                <a:latin typeface="+mj-lt"/>
              </a:rPr>
              <a:t>Use of data during an emergency is a complex and evolving challenge that involve many parts of the agency. </a:t>
            </a:r>
          </a:p>
          <a:p>
            <a:pPr lvl="0"/>
            <a:r>
              <a:rPr lang="en-US" dirty="0">
                <a:latin typeface="+mj-lt"/>
              </a:rPr>
              <a:t>Goals:</a:t>
            </a:r>
          </a:p>
          <a:p>
            <a:pPr lvl="1"/>
            <a:r>
              <a:rPr lang="en-US" dirty="0">
                <a:latin typeface="+mj-lt"/>
              </a:rPr>
              <a:t>CDC programs and jurisdictional partners are essential to this effort. The goal is to help set up how we support the approach to data as programs transition into an emergency response environment</a:t>
            </a:r>
          </a:p>
          <a:p>
            <a:r>
              <a:rPr lang="en-US" dirty="0">
                <a:latin typeface="+mj-lt"/>
              </a:rPr>
              <a:t>Approach:</a:t>
            </a:r>
          </a:p>
          <a:p>
            <a:pPr lvl="1"/>
            <a:r>
              <a:rPr lang="en-US" dirty="0">
                <a:latin typeface="+mj-lt"/>
              </a:rPr>
              <a:t>Think broadly about how to improve data before and after an emergency</a:t>
            </a:r>
          </a:p>
          <a:p>
            <a:pPr lvl="1"/>
            <a:r>
              <a:rPr lang="en-US" dirty="0">
                <a:latin typeface="+mj-lt"/>
              </a:rPr>
              <a:t>Identify the tools available when it comes to data</a:t>
            </a:r>
          </a:p>
          <a:p>
            <a:pPr lvl="1"/>
            <a:r>
              <a:rPr lang="en-US" dirty="0">
                <a:latin typeface="+mj-lt"/>
              </a:rPr>
              <a:t>Build on what’s already working</a:t>
            </a:r>
          </a:p>
          <a:p>
            <a:pPr lvl="1"/>
            <a:r>
              <a:rPr lang="en-US" dirty="0">
                <a:latin typeface="+mj-lt"/>
              </a:rPr>
              <a:t>Identify groups that are supporting this work</a:t>
            </a:r>
          </a:p>
          <a:p>
            <a:pPr lvl="1"/>
            <a:r>
              <a:rPr lang="en-US" dirty="0">
                <a:latin typeface="+mj-lt"/>
              </a:rPr>
              <a:t>Support these groups in advancing data preparedness at the agency</a:t>
            </a:r>
          </a:p>
          <a:p>
            <a:endParaRPr lang="en-US" dirty="0">
              <a:latin typeface="+mj-lt"/>
            </a:endParaRPr>
          </a:p>
        </p:txBody>
      </p:sp>
    </p:spTree>
    <p:extLst>
      <p:ext uri="{BB962C8B-B14F-4D97-AF65-F5344CB8AC3E}">
        <p14:creationId xmlns:p14="http://schemas.microsoft.com/office/powerpoint/2010/main" val="32586674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331BF-80AC-4CE9-8777-DA106DD0696C}"/>
              </a:ext>
            </a:extLst>
          </p:cNvPr>
          <p:cNvSpPr>
            <a:spLocks noGrp="1"/>
          </p:cNvSpPr>
          <p:nvPr>
            <p:ph type="title"/>
          </p:nvPr>
        </p:nvSpPr>
        <p:spPr>
          <a:xfrm>
            <a:off x="170482" y="170482"/>
            <a:ext cx="8229600" cy="1030638"/>
          </a:xfrm>
        </p:spPr>
        <p:txBody>
          <a:bodyPr>
            <a:normAutofit/>
          </a:bodyPr>
          <a:lstStyle/>
          <a:p>
            <a:r>
              <a:rPr lang="en-US" sz="2000" dirty="0">
                <a:latin typeface="+mj-lt"/>
              </a:rPr>
              <a:t>Aaron Kite-Powell: Use of syndromic surveillance data </a:t>
            </a:r>
            <a:br>
              <a:rPr lang="en-US" sz="2000" dirty="0">
                <a:latin typeface="+mj-lt"/>
              </a:rPr>
            </a:br>
            <a:r>
              <a:rPr lang="en-US" sz="2000" dirty="0">
                <a:latin typeface="+mj-lt"/>
              </a:rPr>
              <a:t>for event response</a:t>
            </a:r>
          </a:p>
        </p:txBody>
      </p:sp>
      <p:sp>
        <p:nvSpPr>
          <p:cNvPr id="3" name="Text Placeholder 2">
            <a:extLst>
              <a:ext uri="{FF2B5EF4-FFF2-40B4-BE49-F238E27FC236}">
                <a16:creationId xmlns:a16="http://schemas.microsoft.com/office/drawing/2014/main" id="{4B5395EA-67FE-4CB5-9C49-517F9776F111}"/>
              </a:ext>
            </a:extLst>
          </p:cNvPr>
          <p:cNvSpPr>
            <a:spLocks noGrp="1"/>
          </p:cNvSpPr>
          <p:nvPr>
            <p:ph type="body" sz="quarter" idx="10"/>
          </p:nvPr>
        </p:nvSpPr>
        <p:spPr>
          <a:xfrm>
            <a:off x="170482" y="1201121"/>
            <a:ext cx="8849694" cy="5394752"/>
          </a:xfrm>
        </p:spPr>
        <p:txBody>
          <a:bodyPr>
            <a:normAutofit fontScale="47500" lnSpcReduction="20000"/>
          </a:bodyPr>
          <a:lstStyle/>
          <a:p>
            <a:r>
              <a:rPr lang="en-US" dirty="0">
                <a:solidFill>
                  <a:srgbClr val="152754"/>
                </a:solidFill>
                <a:latin typeface="+mj-lt"/>
              </a:rPr>
              <a:t>NSSP as an example of consolidated infrastructure between CDC, states, and locals and how it can be used in emergency response</a:t>
            </a:r>
          </a:p>
          <a:p>
            <a:pPr lvl="1">
              <a:lnSpc>
                <a:spcPct val="120000"/>
              </a:lnSpc>
              <a:spcBef>
                <a:spcPts val="0"/>
              </a:spcBef>
            </a:pPr>
            <a:endParaRPr lang="en-US" dirty="0">
              <a:solidFill>
                <a:srgbClr val="152754"/>
              </a:solidFill>
              <a:latin typeface="+mj-lt"/>
            </a:endParaRPr>
          </a:p>
          <a:p>
            <a:pPr lvl="1">
              <a:lnSpc>
                <a:spcPct val="120000"/>
              </a:lnSpc>
              <a:spcBef>
                <a:spcPts val="0"/>
              </a:spcBef>
            </a:pPr>
            <a:endParaRPr lang="en-US" dirty="0">
              <a:solidFill>
                <a:srgbClr val="152754"/>
              </a:solidFill>
              <a:latin typeface="+mj-lt"/>
            </a:endParaRPr>
          </a:p>
          <a:p>
            <a:pPr lvl="1">
              <a:lnSpc>
                <a:spcPct val="120000"/>
              </a:lnSpc>
              <a:spcBef>
                <a:spcPts val="0"/>
              </a:spcBef>
            </a:pPr>
            <a:endParaRPr lang="en-US" dirty="0">
              <a:solidFill>
                <a:srgbClr val="152754"/>
              </a:solidFill>
              <a:latin typeface="+mj-lt"/>
            </a:endParaRPr>
          </a:p>
          <a:p>
            <a:pPr lvl="1">
              <a:lnSpc>
                <a:spcPct val="120000"/>
              </a:lnSpc>
              <a:spcBef>
                <a:spcPts val="0"/>
              </a:spcBef>
            </a:pPr>
            <a:endParaRPr lang="en-US" dirty="0">
              <a:solidFill>
                <a:srgbClr val="152754"/>
              </a:solidFill>
              <a:latin typeface="+mj-lt"/>
            </a:endParaRPr>
          </a:p>
          <a:p>
            <a:pPr lvl="1">
              <a:lnSpc>
                <a:spcPct val="120000"/>
              </a:lnSpc>
              <a:spcBef>
                <a:spcPts val="0"/>
              </a:spcBef>
            </a:pPr>
            <a:endParaRPr lang="en-US" dirty="0">
              <a:solidFill>
                <a:srgbClr val="152754"/>
              </a:solidFill>
              <a:latin typeface="+mj-lt"/>
            </a:endParaRPr>
          </a:p>
          <a:p>
            <a:pPr lvl="1">
              <a:lnSpc>
                <a:spcPct val="120000"/>
              </a:lnSpc>
              <a:spcBef>
                <a:spcPts val="0"/>
              </a:spcBef>
            </a:pPr>
            <a:endParaRPr lang="en-US" dirty="0">
              <a:solidFill>
                <a:srgbClr val="152754"/>
              </a:solidFill>
              <a:latin typeface="+mj-lt"/>
            </a:endParaRPr>
          </a:p>
          <a:p>
            <a:pPr lvl="1">
              <a:lnSpc>
                <a:spcPct val="120000"/>
              </a:lnSpc>
              <a:spcBef>
                <a:spcPts val="0"/>
              </a:spcBef>
            </a:pPr>
            <a:endParaRPr lang="en-US" dirty="0">
              <a:solidFill>
                <a:srgbClr val="152754"/>
              </a:solidFill>
              <a:latin typeface="+mj-lt"/>
            </a:endParaRPr>
          </a:p>
          <a:p>
            <a:pPr lvl="1">
              <a:lnSpc>
                <a:spcPct val="120000"/>
              </a:lnSpc>
              <a:spcBef>
                <a:spcPts val="0"/>
              </a:spcBef>
            </a:pPr>
            <a:endParaRPr lang="en-US" dirty="0">
              <a:solidFill>
                <a:srgbClr val="152754"/>
              </a:solidFill>
              <a:latin typeface="+mj-lt"/>
            </a:endParaRPr>
          </a:p>
          <a:p>
            <a:pPr lvl="1">
              <a:lnSpc>
                <a:spcPct val="120000"/>
              </a:lnSpc>
              <a:spcBef>
                <a:spcPts val="0"/>
              </a:spcBef>
            </a:pPr>
            <a:endParaRPr lang="en-US" dirty="0">
              <a:solidFill>
                <a:srgbClr val="152754"/>
              </a:solidFill>
              <a:latin typeface="+mj-lt"/>
            </a:endParaRPr>
          </a:p>
          <a:p>
            <a:pPr lvl="1">
              <a:lnSpc>
                <a:spcPct val="120000"/>
              </a:lnSpc>
              <a:spcBef>
                <a:spcPts val="0"/>
              </a:spcBef>
            </a:pPr>
            <a:endParaRPr lang="en-US" dirty="0">
              <a:solidFill>
                <a:srgbClr val="152754"/>
              </a:solidFill>
              <a:latin typeface="+mj-lt"/>
            </a:endParaRPr>
          </a:p>
          <a:p>
            <a:pPr lvl="1">
              <a:lnSpc>
                <a:spcPct val="120000"/>
              </a:lnSpc>
              <a:spcBef>
                <a:spcPts val="0"/>
              </a:spcBef>
            </a:pPr>
            <a:endParaRPr lang="en-US" dirty="0">
              <a:solidFill>
                <a:srgbClr val="152754"/>
              </a:solidFill>
              <a:latin typeface="+mj-lt"/>
            </a:endParaRPr>
          </a:p>
          <a:p>
            <a:pPr lvl="1">
              <a:lnSpc>
                <a:spcPct val="120000"/>
              </a:lnSpc>
              <a:spcBef>
                <a:spcPts val="0"/>
              </a:spcBef>
            </a:pPr>
            <a:endParaRPr lang="en-US" dirty="0">
              <a:solidFill>
                <a:srgbClr val="152754"/>
              </a:solidFill>
              <a:latin typeface="+mj-lt"/>
            </a:endParaRPr>
          </a:p>
          <a:p>
            <a:pPr>
              <a:lnSpc>
                <a:spcPct val="110000"/>
              </a:lnSpc>
              <a:defRPr/>
            </a:pPr>
            <a:r>
              <a:rPr lang="en-US" sz="2600" dirty="0">
                <a:solidFill>
                  <a:srgbClr val="152754"/>
                </a:solidFill>
                <a:latin typeface="+mj-lt"/>
              </a:rPr>
              <a:t>How do we operationalize these support functions for emergency response and what might be some challenges?</a:t>
            </a:r>
          </a:p>
          <a:p>
            <a:pPr lvl="1">
              <a:lnSpc>
                <a:spcPct val="110000"/>
              </a:lnSpc>
              <a:defRPr/>
            </a:pPr>
            <a:r>
              <a:rPr lang="en-US" sz="2600" dirty="0">
                <a:solidFill>
                  <a:srgbClr val="152754"/>
                </a:solidFill>
                <a:latin typeface="+mj-lt"/>
              </a:rPr>
              <a:t>Interactive system may not also create customized reports</a:t>
            </a:r>
          </a:p>
          <a:p>
            <a:pPr lvl="1">
              <a:lnSpc>
                <a:spcPct val="110000"/>
              </a:lnSpc>
              <a:defRPr/>
            </a:pPr>
            <a:r>
              <a:rPr lang="en-US" sz="2600" dirty="0">
                <a:solidFill>
                  <a:srgbClr val="152754"/>
                </a:solidFill>
                <a:latin typeface="+mj-lt"/>
              </a:rPr>
              <a:t>Configuring database access controls for large number of users may not make sense</a:t>
            </a:r>
          </a:p>
          <a:p>
            <a:pPr lvl="1">
              <a:lnSpc>
                <a:spcPct val="110000"/>
              </a:lnSpc>
              <a:defRPr/>
            </a:pPr>
            <a:r>
              <a:rPr lang="en-US" sz="2600" dirty="0">
                <a:solidFill>
                  <a:srgbClr val="152754"/>
                </a:solidFill>
                <a:latin typeface="+mj-lt"/>
              </a:rPr>
              <a:t>Application Programming Interfaces (APIs)</a:t>
            </a:r>
          </a:p>
          <a:p>
            <a:pPr lvl="2">
              <a:lnSpc>
                <a:spcPct val="110000"/>
              </a:lnSpc>
              <a:defRPr/>
            </a:pPr>
            <a:r>
              <a:rPr lang="en-US" sz="2600" dirty="0">
                <a:solidFill>
                  <a:srgbClr val="152754"/>
                </a:solidFill>
                <a:latin typeface="+mj-lt"/>
              </a:rPr>
              <a:t>Tool agnostic reproducible methods to de-couple an interface from data</a:t>
            </a:r>
          </a:p>
          <a:p>
            <a:pPr lvl="2">
              <a:lnSpc>
                <a:spcPct val="110000"/>
              </a:lnSpc>
              <a:defRPr/>
            </a:pPr>
            <a:r>
              <a:rPr lang="en-US" sz="2600" dirty="0">
                <a:solidFill>
                  <a:srgbClr val="152754"/>
                </a:solidFill>
                <a:latin typeface="+mj-lt"/>
              </a:rPr>
              <a:t>Integration of multiple data sources</a:t>
            </a:r>
          </a:p>
          <a:p>
            <a:pPr lvl="2">
              <a:lnSpc>
                <a:spcPct val="110000"/>
              </a:lnSpc>
              <a:defRPr/>
            </a:pPr>
            <a:r>
              <a:rPr lang="en-US" sz="2600" dirty="0">
                <a:solidFill>
                  <a:srgbClr val="152754"/>
                </a:solidFill>
                <a:latin typeface="+mj-lt"/>
              </a:rPr>
              <a:t>Automated reporting in sharable documents…</a:t>
            </a:r>
          </a:p>
          <a:p>
            <a:pPr>
              <a:lnSpc>
                <a:spcPct val="110000"/>
              </a:lnSpc>
              <a:defRPr/>
            </a:pPr>
            <a:r>
              <a:rPr lang="en-US" sz="2600" dirty="0">
                <a:solidFill>
                  <a:srgbClr val="152754"/>
                </a:solidFill>
                <a:latin typeface="+mj-lt"/>
              </a:rPr>
              <a:t>Pressures of reporting during events</a:t>
            </a:r>
          </a:p>
          <a:p>
            <a:pPr lvl="1">
              <a:lnSpc>
                <a:spcPct val="110000"/>
              </a:lnSpc>
              <a:defRPr/>
            </a:pPr>
            <a:r>
              <a:rPr lang="en-US" sz="2600" dirty="0">
                <a:solidFill>
                  <a:srgbClr val="152754"/>
                </a:solidFill>
                <a:latin typeface="+mj-lt"/>
              </a:rPr>
              <a:t>EOC ← →Surveillance Epidemiologists</a:t>
            </a:r>
          </a:p>
          <a:p>
            <a:pPr lvl="1">
              <a:lnSpc>
                <a:spcPct val="110000"/>
              </a:lnSpc>
              <a:defRPr/>
            </a:pPr>
            <a:r>
              <a:rPr lang="en-US" sz="2600" dirty="0">
                <a:solidFill>
                  <a:srgbClr val="152754"/>
                </a:solidFill>
                <a:latin typeface="+mj-lt"/>
              </a:rPr>
              <a:t>CDC ← → State/Local/Territorial</a:t>
            </a:r>
          </a:p>
          <a:p>
            <a:pPr lvl="1">
              <a:lnSpc>
                <a:spcPct val="110000"/>
              </a:lnSpc>
              <a:defRPr/>
            </a:pPr>
            <a:r>
              <a:rPr lang="en-US" sz="2600" dirty="0">
                <a:solidFill>
                  <a:srgbClr val="152754"/>
                </a:solidFill>
                <a:latin typeface="+mj-lt"/>
              </a:rPr>
              <a:t>Practical and Contextualized Information vs “Feeding the Beast”</a:t>
            </a:r>
          </a:p>
          <a:p>
            <a:pPr lvl="1">
              <a:lnSpc>
                <a:spcPct val="110000"/>
              </a:lnSpc>
              <a:defRPr/>
            </a:pPr>
            <a:r>
              <a:rPr lang="en-US" sz="2600" dirty="0">
                <a:solidFill>
                  <a:srgbClr val="152754"/>
                </a:solidFill>
                <a:latin typeface="+mj-lt"/>
              </a:rPr>
              <a:t>Tension between very timely data and direct actionability of the data</a:t>
            </a:r>
          </a:p>
          <a:p>
            <a:pPr lvl="1">
              <a:lnSpc>
                <a:spcPct val="110000"/>
              </a:lnSpc>
              <a:defRPr/>
            </a:pPr>
            <a:r>
              <a:rPr lang="en-US" sz="2600" dirty="0">
                <a:solidFill>
                  <a:srgbClr val="152754"/>
                </a:solidFill>
                <a:latin typeface="+mj-lt"/>
              </a:rPr>
              <a:t>Investigation to assess public health significance often required</a:t>
            </a:r>
          </a:p>
        </p:txBody>
      </p:sp>
      <p:sp>
        <p:nvSpPr>
          <p:cNvPr id="5" name="TextBox 4"/>
          <p:cNvSpPr txBox="1"/>
          <p:nvPr/>
        </p:nvSpPr>
        <p:spPr>
          <a:xfrm>
            <a:off x="4406894" y="1418259"/>
            <a:ext cx="4737106" cy="1871282"/>
          </a:xfrm>
          <a:prstGeom prst="rect">
            <a:avLst/>
          </a:prstGeom>
          <a:noFill/>
        </p:spPr>
        <p:txBody>
          <a:bodyPr wrap="square" rtlCol="0">
            <a:spAutoFit/>
          </a:bodyPr>
          <a:lstStyle/>
          <a:p>
            <a:pPr marL="511175" marR="0" lvl="0" indent="-171450" algn="l" defTabSz="4572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152754"/>
                </a:solidFill>
                <a:effectLst/>
                <a:uLnTx/>
                <a:uFillTx/>
                <a:latin typeface="Arial"/>
                <a:ea typeface="+mn-ea"/>
                <a:cs typeface="Calibri" panose="020F0502020204030204" pitchFamily="34" charset="0"/>
              </a:rPr>
              <a:t>Irma:</a:t>
            </a:r>
          </a:p>
          <a:p>
            <a:pPr marL="628650" marR="0" lvl="1" indent="-171450" algn="l" defTabSz="457200" rtl="0" eaLnBrk="1" fontAlgn="auto" latinLnBrk="0" hangingPunct="1">
              <a:lnSpc>
                <a:spcPct val="110000"/>
              </a:lnSpc>
              <a:spcBef>
                <a:spcPts val="0"/>
              </a:spcBef>
              <a:spcAft>
                <a:spcPts val="0"/>
              </a:spcAft>
              <a:buClrTx/>
              <a:buSzTx/>
              <a:buFont typeface="Courier New" panose="02070309020205020404" pitchFamily="49" charset="0"/>
              <a:buChar char="o"/>
              <a:tabLst/>
              <a:defRPr/>
            </a:pPr>
            <a:r>
              <a:rPr kumimoji="0" lang="en-US" sz="1200" b="0" i="0" u="none" strike="noStrike" kern="1200" cap="none" spc="0" normalizeH="0" baseline="0" noProof="0" dirty="0">
                <a:ln>
                  <a:noFill/>
                </a:ln>
                <a:solidFill>
                  <a:srgbClr val="152754"/>
                </a:solidFill>
                <a:effectLst/>
                <a:uLnTx/>
                <a:uFillTx/>
                <a:latin typeface="Arial"/>
                <a:ea typeface="+mn-ea"/>
                <a:cs typeface="Calibri" panose="020F0502020204030204" pitchFamily="34" charset="0"/>
              </a:rPr>
              <a:t>Coordinated with multiple jurisdictions prior to landfall</a:t>
            </a:r>
          </a:p>
          <a:p>
            <a:pPr marL="1085850" marR="0" lvl="2" indent="-171450" algn="l" defTabSz="457200" rtl="0" eaLnBrk="1" fontAlgn="auto" latinLnBrk="0" hangingPunct="1">
              <a:lnSpc>
                <a:spcPct val="110000"/>
              </a:lnSpc>
              <a:spcBef>
                <a:spcPts val="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152754"/>
                </a:solidFill>
                <a:effectLst/>
                <a:uLnTx/>
                <a:uFillTx/>
                <a:latin typeface="Arial"/>
                <a:ea typeface="+mn-ea"/>
                <a:cs typeface="Calibri" panose="020F0502020204030204" pitchFamily="34" charset="0"/>
              </a:rPr>
              <a:t>What if any support they would like from us</a:t>
            </a:r>
          </a:p>
          <a:p>
            <a:pPr marL="1085850" marR="0" lvl="2" indent="-171450" algn="l" defTabSz="457200" rtl="0" eaLnBrk="1" fontAlgn="auto" latinLnBrk="0" hangingPunct="1">
              <a:lnSpc>
                <a:spcPct val="110000"/>
              </a:lnSpc>
              <a:spcBef>
                <a:spcPts val="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152754"/>
                </a:solidFill>
                <a:effectLst/>
                <a:uLnTx/>
                <a:uFillTx/>
                <a:latin typeface="Arial"/>
                <a:ea typeface="+mn-ea"/>
                <a:cs typeface="Calibri" panose="020F0502020204030204" pitchFamily="34" charset="0"/>
              </a:rPr>
              <a:t>EOC reporting expectations</a:t>
            </a:r>
          </a:p>
          <a:p>
            <a:pPr marL="628650" marR="0" lvl="1" indent="-171450" algn="l" defTabSz="457200" rtl="0" eaLnBrk="1" fontAlgn="auto" latinLnBrk="0" hangingPunct="1">
              <a:lnSpc>
                <a:spcPct val="110000"/>
              </a:lnSpc>
              <a:spcBef>
                <a:spcPts val="0"/>
              </a:spcBef>
              <a:spcAft>
                <a:spcPts val="0"/>
              </a:spcAft>
              <a:buClrTx/>
              <a:buSzTx/>
              <a:buFont typeface="Courier New" panose="02070309020205020404" pitchFamily="49" charset="0"/>
              <a:buChar char="o"/>
              <a:tabLst/>
              <a:defRPr/>
            </a:pPr>
            <a:r>
              <a:rPr kumimoji="0" lang="en-US" sz="1200" b="0" i="0" u="none" strike="noStrike" kern="1200" cap="none" spc="0" normalizeH="0" baseline="0" noProof="0" dirty="0">
                <a:ln>
                  <a:noFill/>
                </a:ln>
                <a:solidFill>
                  <a:srgbClr val="152754"/>
                </a:solidFill>
                <a:effectLst/>
                <a:uLnTx/>
                <a:uFillTx/>
                <a:latin typeface="Arial"/>
                <a:ea typeface="+mn-ea"/>
                <a:cs typeface="Calibri" panose="020F0502020204030204" pitchFamily="34" charset="0"/>
              </a:rPr>
              <a:t>Florida Department of Health (FL-DOH)</a:t>
            </a:r>
          </a:p>
          <a:p>
            <a:pPr marL="1085850" marR="0" lvl="2" indent="-171450" algn="l" defTabSz="457200" rtl="0" eaLnBrk="1" fontAlgn="auto" latinLnBrk="0" hangingPunct="1">
              <a:lnSpc>
                <a:spcPct val="110000"/>
              </a:lnSpc>
              <a:spcBef>
                <a:spcPts val="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152754"/>
                </a:solidFill>
                <a:effectLst/>
                <a:uLnTx/>
                <a:uFillTx/>
                <a:latin typeface="Arial"/>
                <a:ea typeface="+mn-ea"/>
                <a:cs typeface="Calibri" panose="020F0502020204030204" pitchFamily="34" charset="0"/>
              </a:rPr>
              <a:t>Concept of Operations – ESSENCE-FL is used day-to-day as well as during events  </a:t>
            </a:r>
          </a:p>
          <a:p>
            <a:pPr marL="1085850" marR="0" lvl="2" indent="-171450" algn="l" defTabSz="457200" rtl="0" eaLnBrk="1" fontAlgn="auto" latinLnBrk="0" hangingPunct="1">
              <a:lnSpc>
                <a:spcPct val="110000"/>
              </a:lnSpc>
              <a:spcBef>
                <a:spcPts val="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152754"/>
                </a:solidFill>
                <a:effectLst/>
                <a:uLnTx/>
                <a:uFillTx/>
                <a:latin typeface="Arial"/>
                <a:ea typeface="+mn-ea"/>
                <a:cs typeface="Calibri" panose="020F0502020204030204" pitchFamily="34" charset="0"/>
              </a:rPr>
              <a:t>FL-DOH reported to CDC EOC</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152754"/>
              </a:solidFill>
              <a:effectLst/>
              <a:uLnTx/>
              <a:uFillTx/>
              <a:latin typeface="Arial"/>
              <a:ea typeface="+mn-ea"/>
              <a:cs typeface="Calibri" panose="020F0502020204030204" pitchFamily="34" charset="0"/>
            </a:endParaRPr>
          </a:p>
        </p:txBody>
      </p:sp>
      <p:sp>
        <p:nvSpPr>
          <p:cNvPr id="6" name="TextBox 5"/>
          <p:cNvSpPr txBox="1"/>
          <p:nvPr/>
        </p:nvSpPr>
        <p:spPr>
          <a:xfrm>
            <a:off x="170482" y="1403372"/>
            <a:ext cx="5030910" cy="2262158"/>
          </a:xfrm>
          <a:prstGeom prst="rect">
            <a:avLst/>
          </a:prstGeom>
          <a:noFill/>
        </p:spPr>
        <p:txBody>
          <a:bodyPr wrap="square" rtlCol="0">
            <a:spAutoFit/>
          </a:bodyPr>
          <a:lstStyle/>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152754"/>
                </a:solidFill>
                <a:effectLst/>
                <a:uLnTx/>
                <a:uFillTx/>
                <a:latin typeface="Arial"/>
                <a:ea typeface="+mn-ea"/>
                <a:cs typeface="+mn-cs"/>
              </a:rPr>
              <a:t>Harvey:</a:t>
            </a:r>
          </a:p>
          <a:p>
            <a:pPr marL="800100" marR="0" lvl="1" indent="-342900" algn="l" defTabSz="914400" rtl="0" eaLnBrk="1" fontAlgn="auto" latinLnBrk="0" hangingPunct="1">
              <a:lnSpc>
                <a:spcPct val="120000"/>
              </a:lnSpc>
              <a:spcBef>
                <a:spcPts val="0"/>
              </a:spcBef>
              <a:spcAft>
                <a:spcPts val="0"/>
              </a:spcAft>
              <a:buClrTx/>
              <a:buSzTx/>
              <a:buFont typeface="Courier New" panose="02070309020205020404" pitchFamily="49" charset="0"/>
              <a:buChar char="o"/>
              <a:tabLst/>
              <a:defRPr/>
            </a:pPr>
            <a:r>
              <a:rPr kumimoji="0" lang="en-US" sz="1100" b="0" i="0" u="none" strike="noStrike" kern="1200" cap="none" spc="0" normalizeH="0" baseline="0" noProof="0" dirty="0">
                <a:ln>
                  <a:noFill/>
                </a:ln>
                <a:solidFill>
                  <a:srgbClr val="152754"/>
                </a:solidFill>
                <a:effectLst/>
                <a:uLnTx/>
                <a:uFillTx/>
                <a:latin typeface="Arial"/>
                <a:ea typeface="+mn-ea"/>
                <a:cs typeface="+mn-cs"/>
              </a:rPr>
              <a:t>Houston used NSSP-ESSENCE (local system in transition phase)</a:t>
            </a:r>
          </a:p>
          <a:p>
            <a:pPr marL="1143000" marR="0" lvl="2" indent="-228600" algn="l" defTabSz="914400" rtl="0" eaLnBrk="1" fontAlgn="auto" latinLnBrk="0" hangingPunct="1">
              <a:lnSpc>
                <a:spcPct val="12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rgbClr val="152754"/>
                </a:solidFill>
                <a:effectLst/>
                <a:uLnTx/>
                <a:uFillTx/>
                <a:latin typeface="Arial"/>
                <a:ea typeface="+mn-ea"/>
                <a:cs typeface="+mn-cs"/>
              </a:rPr>
              <a:t>Three facilities from Texas Region 2/3</a:t>
            </a:r>
          </a:p>
          <a:p>
            <a:pPr marL="1143000" marR="0" lvl="2" indent="-228600" algn="l" defTabSz="914400" rtl="0" eaLnBrk="1" fontAlgn="auto" latinLnBrk="0" hangingPunct="1">
              <a:lnSpc>
                <a:spcPct val="12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rgbClr val="152754"/>
                </a:solidFill>
                <a:effectLst/>
                <a:uLnTx/>
                <a:uFillTx/>
                <a:latin typeface="Arial"/>
                <a:ea typeface="+mn-ea"/>
                <a:cs typeface="+mn-cs"/>
              </a:rPr>
              <a:t>35 users granted access</a:t>
            </a:r>
          </a:p>
          <a:p>
            <a:pPr marL="1143000" marR="0" lvl="2" indent="-228600" algn="l" defTabSz="914400" rtl="0" eaLnBrk="1" fontAlgn="auto" latinLnBrk="0" hangingPunct="1">
              <a:lnSpc>
                <a:spcPct val="12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srgbClr val="152754"/>
                </a:solidFill>
                <a:effectLst/>
                <a:uLnTx/>
                <a:uFillTx/>
                <a:latin typeface="Arial"/>
                <a:ea typeface="+mn-ea"/>
                <a:cs typeface="+mn-cs"/>
              </a:rPr>
              <a:t>Granularly defined access controls applied quickly</a:t>
            </a:r>
          </a:p>
          <a:p>
            <a:pPr marL="800100" marR="0" lvl="1" indent="-342900" algn="l" defTabSz="914400" rtl="0" eaLnBrk="1" fontAlgn="auto" latinLnBrk="0" hangingPunct="1">
              <a:lnSpc>
                <a:spcPct val="120000"/>
              </a:lnSpc>
              <a:spcBef>
                <a:spcPts val="0"/>
              </a:spcBef>
              <a:spcAft>
                <a:spcPts val="0"/>
              </a:spcAft>
              <a:buClrTx/>
              <a:buSzTx/>
              <a:buFont typeface="Courier New" panose="02070309020205020404" pitchFamily="49" charset="0"/>
              <a:buChar char="o"/>
              <a:tabLst/>
              <a:defRPr/>
            </a:pPr>
            <a:r>
              <a:rPr kumimoji="0" lang="en-US" sz="1100" b="0" i="0" u="none" strike="noStrike" kern="1200" cap="none" spc="0" normalizeH="0" baseline="0" noProof="0" dirty="0">
                <a:ln>
                  <a:noFill/>
                </a:ln>
                <a:solidFill>
                  <a:srgbClr val="152754"/>
                </a:solidFill>
                <a:effectLst/>
                <a:uLnTx/>
                <a:uFillTx/>
                <a:latin typeface="Arial"/>
                <a:ea typeface="+mn-ea"/>
                <a:cs typeface="+mn-cs"/>
              </a:rPr>
              <a:t>Just-in-time training (epi/surv support, dashboards)</a:t>
            </a:r>
          </a:p>
          <a:p>
            <a:pPr marL="800100" marR="0" lvl="1" indent="-342900" algn="l" defTabSz="914400" rtl="0" eaLnBrk="1" fontAlgn="auto" latinLnBrk="0" hangingPunct="1">
              <a:lnSpc>
                <a:spcPct val="120000"/>
              </a:lnSpc>
              <a:spcBef>
                <a:spcPts val="0"/>
              </a:spcBef>
              <a:spcAft>
                <a:spcPts val="0"/>
              </a:spcAft>
              <a:buClrTx/>
              <a:buSzTx/>
              <a:buFont typeface="Courier New" panose="02070309020205020404" pitchFamily="49" charset="0"/>
              <a:buChar char="o"/>
              <a:tabLst/>
              <a:defRPr/>
            </a:pPr>
            <a:r>
              <a:rPr kumimoji="0" lang="en-US" sz="1100" b="0" i="0" u="none" strike="noStrike" kern="1200" cap="none" spc="0" normalizeH="0" baseline="0" noProof="0" dirty="0">
                <a:ln>
                  <a:noFill/>
                </a:ln>
                <a:solidFill>
                  <a:srgbClr val="152754"/>
                </a:solidFill>
                <a:effectLst/>
                <a:uLnTx/>
                <a:uFillTx/>
                <a:latin typeface="Arial"/>
                <a:ea typeface="+mn-ea"/>
                <a:cs typeface="+mn-cs"/>
              </a:rPr>
              <a:t>Create new syndrome definitions “on the fly”, share reports</a:t>
            </a:r>
          </a:p>
          <a:p>
            <a:pPr marL="800100" marR="0" lvl="1" indent="-342900" algn="l" defTabSz="914400" rtl="0" eaLnBrk="1" fontAlgn="auto" latinLnBrk="0" hangingPunct="1">
              <a:lnSpc>
                <a:spcPct val="120000"/>
              </a:lnSpc>
              <a:spcBef>
                <a:spcPts val="0"/>
              </a:spcBef>
              <a:spcAft>
                <a:spcPts val="0"/>
              </a:spcAft>
              <a:buClrTx/>
              <a:buSzTx/>
              <a:buFont typeface="Courier New" panose="02070309020205020404" pitchFamily="49" charset="0"/>
              <a:buChar char="o"/>
              <a:tabLst/>
              <a:defRPr/>
            </a:pPr>
            <a:r>
              <a:rPr kumimoji="0" lang="en-US" sz="1100" b="0" i="0" u="none" strike="noStrike" kern="1200" cap="none" spc="0" normalizeH="0" baseline="0" noProof="0" dirty="0">
                <a:ln>
                  <a:noFill/>
                </a:ln>
                <a:solidFill>
                  <a:srgbClr val="152754"/>
                </a:solidFill>
                <a:effectLst/>
                <a:uLnTx/>
                <a:uFillTx/>
                <a:latin typeface="Arial"/>
                <a:ea typeface="+mn-ea"/>
                <a:cs typeface="+mn-cs"/>
              </a:rPr>
              <a:t>Site allowed NSSP to report to CDC’s Emergency Operations Center (EOC)</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900" b="0" i="0" u="none" strike="noStrike" kern="1200" cap="none" spc="0" normalizeH="0" baseline="0" noProof="0" dirty="0">
              <a:ln>
                <a:noFill/>
              </a:ln>
              <a:solidFill>
                <a:srgbClr val="152754"/>
              </a:solidFill>
              <a:effectLst/>
              <a:uLnTx/>
              <a:uFillTx/>
              <a:latin typeface="Arial"/>
              <a:ea typeface="+mn-ea"/>
              <a:cs typeface="Calibri" panose="020F0502020204030204" pitchFamily="34" charset="0"/>
            </a:endParaRPr>
          </a:p>
        </p:txBody>
      </p:sp>
    </p:spTree>
    <p:extLst>
      <p:ext uri="{BB962C8B-B14F-4D97-AF65-F5344CB8AC3E}">
        <p14:creationId xmlns:p14="http://schemas.microsoft.com/office/powerpoint/2010/main" val="29714661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799DD-E807-4DA8-A266-4CF66DDC9D26}"/>
              </a:ext>
            </a:extLst>
          </p:cNvPr>
          <p:cNvSpPr>
            <a:spLocks noGrp="1"/>
          </p:cNvSpPr>
          <p:nvPr>
            <p:ph type="title"/>
          </p:nvPr>
        </p:nvSpPr>
        <p:spPr>
          <a:xfrm>
            <a:off x="170482" y="170482"/>
            <a:ext cx="8229600" cy="1030638"/>
          </a:xfrm>
        </p:spPr>
        <p:txBody>
          <a:bodyPr>
            <a:normAutofit/>
          </a:bodyPr>
          <a:lstStyle/>
          <a:p>
            <a:r>
              <a:rPr lang="en-US" sz="2000" dirty="0">
                <a:latin typeface="+mj-lt"/>
              </a:rPr>
              <a:t>Lesliann Helmus:</a:t>
            </a:r>
            <a:br>
              <a:rPr lang="en-US" sz="2000" dirty="0">
                <a:latin typeface="+mj-lt"/>
              </a:rPr>
            </a:br>
            <a:r>
              <a:rPr lang="en-US" sz="2000" dirty="0">
                <a:latin typeface="+mj-lt"/>
              </a:rPr>
              <a:t>Use of National Notifiable Disease Surveillance System </a:t>
            </a:r>
            <a:br>
              <a:rPr lang="en-US" sz="2000" dirty="0">
                <a:latin typeface="+mj-lt"/>
              </a:rPr>
            </a:br>
            <a:r>
              <a:rPr lang="en-US" sz="2000" dirty="0">
                <a:latin typeface="+mj-lt"/>
              </a:rPr>
              <a:t>(NNDSS) for event response</a:t>
            </a:r>
          </a:p>
        </p:txBody>
      </p:sp>
      <p:sp>
        <p:nvSpPr>
          <p:cNvPr id="3" name="Text Placeholder 2">
            <a:extLst>
              <a:ext uri="{FF2B5EF4-FFF2-40B4-BE49-F238E27FC236}">
                <a16:creationId xmlns:a16="http://schemas.microsoft.com/office/drawing/2014/main" id="{44DD275C-3C06-4397-849D-D87982B5B389}"/>
              </a:ext>
            </a:extLst>
          </p:cNvPr>
          <p:cNvSpPr>
            <a:spLocks noGrp="1"/>
          </p:cNvSpPr>
          <p:nvPr>
            <p:ph type="body" sz="quarter" idx="10"/>
          </p:nvPr>
        </p:nvSpPr>
        <p:spPr/>
        <p:txBody>
          <a:bodyPr>
            <a:normAutofit/>
          </a:bodyPr>
          <a:lstStyle/>
          <a:p>
            <a:pPr lvl="0"/>
            <a:r>
              <a:rPr lang="en-US" sz="1800" dirty="0">
                <a:latin typeface="+mj-lt"/>
              </a:rPr>
              <a:t>NNDSS originally designed for routine disease surveillance activities -- </a:t>
            </a:r>
            <a:r>
              <a:rPr lang="en-US" sz="1800" i="1" dirty="0">
                <a:latin typeface="+mj-lt"/>
              </a:rPr>
              <a:t>Could it be adapted to allow states to send case-based data during public health emergencies?</a:t>
            </a:r>
          </a:p>
          <a:p>
            <a:pPr lvl="1"/>
            <a:r>
              <a:rPr lang="en-US" sz="1800" dirty="0">
                <a:latin typeface="+mj-lt"/>
              </a:rPr>
              <a:t>Pros: </a:t>
            </a:r>
          </a:p>
          <a:p>
            <a:pPr lvl="2"/>
            <a:r>
              <a:rPr lang="en-US" sz="1800" dirty="0">
                <a:latin typeface="+mj-lt"/>
              </a:rPr>
              <a:t>Would allow jurisdictions to use existing, well understood and well-functioning systems</a:t>
            </a:r>
          </a:p>
          <a:p>
            <a:pPr lvl="2"/>
            <a:r>
              <a:rPr lang="en-US" sz="1800" dirty="0">
                <a:latin typeface="+mj-lt"/>
              </a:rPr>
              <a:t>No need to implement a new system when resources are stretched</a:t>
            </a:r>
          </a:p>
          <a:p>
            <a:pPr lvl="0"/>
            <a:r>
              <a:rPr lang="en-US" sz="1800" dirty="0">
                <a:latin typeface="+mj-lt"/>
              </a:rPr>
              <a:t>NNDSS team that has been asked to design a flexible strategy to quickly expand data collection for case-based surveillance in an emergency response -- </a:t>
            </a:r>
            <a:r>
              <a:rPr lang="en-US" sz="1800" i="1" dirty="0">
                <a:latin typeface="+mj-lt"/>
              </a:rPr>
              <a:t>will be seeking ideas and reactions from jurisdictions.</a:t>
            </a:r>
          </a:p>
          <a:p>
            <a:r>
              <a:rPr lang="en-US" sz="1800" dirty="0">
                <a:latin typeface="+mj-lt"/>
              </a:rPr>
              <a:t>As we work to more rapidly provide data, we need to think about new surveillance strategies and we need to think carefully about how we use more preliminary data.      </a:t>
            </a:r>
          </a:p>
        </p:txBody>
      </p:sp>
    </p:spTree>
    <p:extLst>
      <p:ext uri="{BB962C8B-B14F-4D97-AF65-F5344CB8AC3E}">
        <p14:creationId xmlns:p14="http://schemas.microsoft.com/office/powerpoint/2010/main" val="35782994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479CF-BDC2-4302-B99D-6874F9EC8AEA}"/>
              </a:ext>
            </a:extLst>
          </p:cNvPr>
          <p:cNvSpPr>
            <a:spLocks noGrp="1"/>
          </p:cNvSpPr>
          <p:nvPr>
            <p:ph type="title"/>
          </p:nvPr>
        </p:nvSpPr>
        <p:spPr>
          <a:xfrm>
            <a:off x="170482" y="170482"/>
            <a:ext cx="8229600" cy="1030638"/>
          </a:xfrm>
        </p:spPr>
        <p:txBody>
          <a:bodyPr>
            <a:normAutofit/>
          </a:bodyPr>
          <a:lstStyle/>
          <a:p>
            <a:r>
              <a:rPr lang="en-US" sz="2000" dirty="0">
                <a:latin typeface="+mj-lt"/>
              </a:rPr>
              <a:t>Annie Fine:</a:t>
            </a:r>
            <a:br>
              <a:rPr lang="en-US" sz="2000" dirty="0">
                <a:latin typeface="+mj-lt"/>
              </a:rPr>
            </a:br>
            <a:r>
              <a:rPr lang="en-US" sz="2000" dirty="0">
                <a:latin typeface="+mj-lt"/>
              </a:rPr>
              <a:t>Local jurisdiction perspective on information sharing </a:t>
            </a:r>
            <a:br>
              <a:rPr lang="en-US" sz="2000" dirty="0">
                <a:latin typeface="+mj-lt"/>
              </a:rPr>
            </a:br>
            <a:r>
              <a:rPr lang="en-US" sz="2000" dirty="0">
                <a:latin typeface="+mj-lt"/>
              </a:rPr>
              <a:t>during event response</a:t>
            </a:r>
          </a:p>
        </p:txBody>
      </p:sp>
      <p:sp>
        <p:nvSpPr>
          <p:cNvPr id="3" name="Text Placeholder 2">
            <a:extLst>
              <a:ext uri="{FF2B5EF4-FFF2-40B4-BE49-F238E27FC236}">
                <a16:creationId xmlns:a16="http://schemas.microsoft.com/office/drawing/2014/main" id="{8CD364B4-F890-4868-A7B7-2AEA91035571}"/>
              </a:ext>
            </a:extLst>
          </p:cNvPr>
          <p:cNvSpPr>
            <a:spLocks noGrp="1"/>
          </p:cNvSpPr>
          <p:nvPr>
            <p:ph type="body" sz="quarter" idx="10"/>
          </p:nvPr>
        </p:nvSpPr>
        <p:spPr/>
        <p:txBody>
          <a:bodyPr>
            <a:normAutofit/>
          </a:bodyPr>
          <a:lstStyle/>
          <a:p>
            <a:pPr lvl="0"/>
            <a:r>
              <a:rPr lang="en-US" sz="1800" dirty="0">
                <a:latin typeface="+mj-lt"/>
              </a:rPr>
              <a:t>Data preparedness begins at the local level. Systems must be in place and users must be trained well in advance of any emergency</a:t>
            </a:r>
          </a:p>
          <a:p>
            <a:pPr lvl="0"/>
            <a:r>
              <a:rPr lang="en-US" sz="1800" dirty="0">
                <a:latin typeface="+mj-lt"/>
              </a:rPr>
              <a:t>Utilize the same data collection and transmission systems as are used routinely as much as possible</a:t>
            </a:r>
          </a:p>
          <a:p>
            <a:pPr lvl="0"/>
            <a:r>
              <a:rPr lang="en-US" sz="1800" dirty="0">
                <a:latin typeface="+mj-lt"/>
              </a:rPr>
              <a:t>Ideally standardize variable definitions for those variables that are commonly used ahead of time so everyone knows what they mean</a:t>
            </a:r>
          </a:p>
          <a:p>
            <a:pPr lvl="0"/>
            <a:r>
              <a:rPr lang="en-US" sz="1800" dirty="0">
                <a:latin typeface="+mj-lt"/>
              </a:rPr>
              <a:t>CDC should request the minimum amount of data needed to respond. Data needs will change throughout the response.</a:t>
            </a:r>
          </a:p>
          <a:p>
            <a:pPr lvl="0"/>
            <a:r>
              <a:rPr lang="en-US" sz="1800" dirty="0">
                <a:latin typeface="+mj-lt"/>
              </a:rPr>
              <a:t>Foundational aspects of a National response (i.e., case definitions, who to test, and what to count) should be decided in consultation with state and local health department responders as they have likely already been developing their own out of necessity</a:t>
            </a:r>
          </a:p>
          <a:p>
            <a:pPr lvl="0"/>
            <a:r>
              <a:rPr lang="en-US" sz="1800" dirty="0">
                <a:latin typeface="+mj-lt"/>
              </a:rPr>
              <a:t>Improving data exchange with electronic health records and enabling clinical decision support for public health will improve public health data</a:t>
            </a:r>
          </a:p>
          <a:p>
            <a:endParaRPr lang="en-US" sz="1800" dirty="0">
              <a:latin typeface="+mj-lt"/>
            </a:endParaRPr>
          </a:p>
        </p:txBody>
      </p:sp>
    </p:spTree>
    <p:extLst>
      <p:ext uri="{BB962C8B-B14F-4D97-AF65-F5344CB8AC3E}">
        <p14:creationId xmlns:p14="http://schemas.microsoft.com/office/powerpoint/2010/main" val="5805480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54072-86D7-4262-BD5E-B81B1EFEF23B}"/>
              </a:ext>
            </a:extLst>
          </p:cNvPr>
          <p:cNvSpPr>
            <a:spLocks noGrp="1"/>
          </p:cNvSpPr>
          <p:nvPr>
            <p:ph type="title"/>
          </p:nvPr>
        </p:nvSpPr>
        <p:spPr>
          <a:xfrm>
            <a:off x="170482" y="170482"/>
            <a:ext cx="8229600" cy="1030638"/>
          </a:xfrm>
        </p:spPr>
        <p:txBody>
          <a:bodyPr>
            <a:normAutofit/>
          </a:bodyPr>
          <a:lstStyle/>
          <a:p>
            <a:r>
              <a:rPr lang="en-US" sz="2000" dirty="0">
                <a:latin typeface="+mj-lt"/>
              </a:rPr>
              <a:t>Janet Hamilton: STLT perspective on information sharing </a:t>
            </a:r>
            <a:br>
              <a:rPr lang="en-US" sz="2000" dirty="0">
                <a:latin typeface="+mj-lt"/>
              </a:rPr>
            </a:br>
            <a:r>
              <a:rPr lang="en-US" sz="2000" dirty="0">
                <a:latin typeface="+mj-lt"/>
              </a:rPr>
              <a:t>during event response</a:t>
            </a:r>
          </a:p>
        </p:txBody>
      </p:sp>
      <p:sp>
        <p:nvSpPr>
          <p:cNvPr id="3" name="Text Placeholder 2">
            <a:extLst>
              <a:ext uri="{FF2B5EF4-FFF2-40B4-BE49-F238E27FC236}">
                <a16:creationId xmlns:a16="http://schemas.microsoft.com/office/drawing/2014/main" id="{C469C522-751C-4BE3-83A8-ABB038F79DFC}"/>
              </a:ext>
            </a:extLst>
          </p:cNvPr>
          <p:cNvSpPr>
            <a:spLocks noGrp="1"/>
          </p:cNvSpPr>
          <p:nvPr>
            <p:ph type="body" sz="quarter" idx="10"/>
          </p:nvPr>
        </p:nvSpPr>
        <p:spPr/>
        <p:txBody>
          <a:bodyPr>
            <a:normAutofit/>
          </a:bodyPr>
          <a:lstStyle/>
          <a:p>
            <a:r>
              <a:rPr lang="en-US" sz="1600" dirty="0">
                <a:solidFill>
                  <a:srgbClr val="152754"/>
                </a:solidFill>
                <a:latin typeface="+mj-lt"/>
              </a:rPr>
              <a:t>Initial identification of optimal technologic tools results in more efficient and effective responses</a:t>
            </a:r>
          </a:p>
          <a:p>
            <a:r>
              <a:rPr lang="en-US" sz="1600" dirty="0">
                <a:latin typeface="+mj-lt"/>
              </a:rPr>
              <a:t>Coordination and integration of local epis key to state preparedness efforts</a:t>
            </a:r>
          </a:p>
          <a:p>
            <a:r>
              <a:rPr lang="en-US" sz="1600" dirty="0">
                <a:latin typeface="+mj-lt"/>
              </a:rPr>
              <a:t>Technology will not solve insufficient levels of physical and human resources</a:t>
            </a:r>
          </a:p>
          <a:p>
            <a:pPr lvl="1"/>
            <a:r>
              <a:rPr lang="en-US" sz="1600" dirty="0">
                <a:latin typeface="+mj-lt"/>
              </a:rPr>
              <a:t>Need surveillance/informatics on staff, ready and available to make immediate changes</a:t>
            </a:r>
          </a:p>
          <a:p>
            <a:r>
              <a:rPr lang="en-US" sz="1600" dirty="0">
                <a:latin typeface="+mj-lt"/>
              </a:rPr>
              <a:t>Investigation leadership usually = extensive epidemiologic, disease, and scientific subject-matter expertise </a:t>
            </a:r>
            <a:r>
              <a:rPr lang="en-US" sz="1600" b="1" dirty="0">
                <a:solidFill>
                  <a:srgbClr val="F78E1E"/>
                </a:solidFill>
                <a:latin typeface="+mj-lt"/>
              </a:rPr>
              <a:t>≠ </a:t>
            </a:r>
            <a:r>
              <a:rPr lang="en-US" sz="1600" dirty="0">
                <a:latin typeface="+mj-lt"/>
              </a:rPr>
              <a:t>expert in informatics and surveillance strategies</a:t>
            </a:r>
          </a:p>
          <a:p>
            <a:pPr lvl="0"/>
            <a:r>
              <a:rPr lang="en-US" sz="1600" dirty="0">
                <a:latin typeface="+mj-lt"/>
              </a:rPr>
              <a:t>Establish the role to oversee data collection/management at the start of the response</a:t>
            </a:r>
          </a:p>
          <a:p>
            <a:pPr lvl="1"/>
            <a:r>
              <a:rPr lang="en-US" sz="1600" dirty="0">
                <a:latin typeface="+mj-lt"/>
              </a:rPr>
              <a:t>Skills: knowledgeable with existing surveillance systems, processes, procedures, and infrastructure and how they are used currently</a:t>
            </a:r>
          </a:p>
          <a:p>
            <a:pPr lvl="1"/>
            <a:r>
              <a:rPr lang="en-US" sz="1600" dirty="0">
                <a:latin typeface="+mj-lt"/>
              </a:rPr>
              <a:t>Establish a data scientist leader in the ICS structure (CDC, states/jurisdictions)</a:t>
            </a:r>
          </a:p>
          <a:p>
            <a:pPr lvl="1"/>
            <a:r>
              <a:rPr lang="en-US" sz="1600" dirty="0">
                <a:latin typeface="+mj-lt"/>
              </a:rPr>
              <a:t>Hold data collection, management, sharing “</a:t>
            </a:r>
            <a:r>
              <a:rPr lang="en-US" sz="1600" i="1" dirty="0">
                <a:latin typeface="+mj-lt"/>
              </a:rPr>
              <a:t>how</a:t>
            </a:r>
            <a:r>
              <a:rPr lang="en-US" sz="1600" dirty="0">
                <a:latin typeface="+mj-lt"/>
              </a:rPr>
              <a:t>” meetings, include states/jurisdictions</a:t>
            </a:r>
          </a:p>
          <a:p>
            <a:pPr lvl="1"/>
            <a:r>
              <a:rPr lang="en-US" sz="1600" dirty="0">
                <a:latin typeface="+mj-lt"/>
              </a:rPr>
              <a:t>Define report production schedules- what changed when and why</a:t>
            </a:r>
          </a:p>
          <a:p>
            <a:pPr lvl="0"/>
            <a:r>
              <a:rPr lang="en-US" sz="1600" dirty="0">
                <a:latin typeface="+mj-lt"/>
              </a:rPr>
              <a:t>Consider stand-alone systems only when no other options are available. If used, immediately implement a plan to retrieve and share the data with other systems.</a:t>
            </a:r>
          </a:p>
        </p:txBody>
      </p:sp>
    </p:spTree>
    <p:extLst>
      <p:ext uri="{BB962C8B-B14F-4D97-AF65-F5344CB8AC3E}">
        <p14:creationId xmlns:p14="http://schemas.microsoft.com/office/powerpoint/2010/main" val="886001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9132D-A156-44C3-A214-F966E7081F36}"/>
              </a:ext>
            </a:extLst>
          </p:cNvPr>
          <p:cNvSpPr>
            <a:spLocks noGrp="1"/>
          </p:cNvSpPr>
          <p:nvPr>
            <p:ph type="title"/>
          </p:nvPr>
        </p:nvSpPr>
        <p:spPr>
          <a:xfrm>
            <a:off x="170482" y="170482"/>
            <a:ext cx="8229600" cy="1030638"/>
          </a:xfrm>
        </p:spPr>
        <p:txBody>
          <a:bodyPr>
            <a:normAutofit/>
          </a:bodyPr>
          <a:lstStyle/>
          <a:p>
            <a:r>
              <a:rPr lang="en-US" sz="2400" dirty="0">
                <a:latin typeface="+mj-lt"/>
              </a:rPr>
              <a:t>Erin Holt: </a:t>
            </a:r>
            <a:br>
              <a:rPr lang="en-US" sz="2400" dirty="0">
                <a:latin typeface="+mj-lt"/>
              </a:rPr>
            </a:br>
            <a:r>
              <a:rPr lang="en-US" sz="2400" dirty="0">
                <a:latin typeface="+mj-lt"/>
              </a:rPr>
              <a:t>Standards Development- Highlight on HL7</a:t>
            </a:r>
          </a:p>
        </p:txBody>
      </p:sp>
      <p:sp>
        <p:nvSpPr>
          <p:cNvPr id="3" name="Text Placeholder 2">
            <a:extLst>
              <a:ext uri="{FF2B5EF4-FFF2-40B4-BE49-F238E27FC236}">
                <a16:creationId xmlns:a16="http://schemas.microsoft.com/office/drawing/2014/main" id="{A95EDE84-0A2E-411A-ACC2-0635248F48F0}"/>
              </a:ext>
            </a:extLst>
          </p:cNvPr>
          <p:cNvSpPr>
            <a:spLocks noGrp="1"/>
          </p:cNvSpPr>
          <p:nvPr>
            <p:ph type="body" sz="quarter" idx="10"/>
          </p:nvPr>
        </p:nvSpPr>
        <p:spPr>
          <a:xfrm>
            <a:off x="170482" y="1336977"/>
            <a:ext cx="8849694" cy="5180781"/>
          </a:xfrm>
        </p:spPr>
        <p:txBody>
          <a:bodyPr>
            <a:normAutofit fontScale="55000" lnSpcReduction="20000"/>
          </a:bodyPr>
          <a:lstStyle/>
          <a:p>
            <a:pPr lvl="0"/>
            <a:r>
              <a:rPr lang="en-US" dirty="0">
                <a:latin typeface="+mj-lt"/>
              </a:rPr>
              <a:t>In order for your needs to be accommodated in Standards, then you need to participate in Standards development </a:t>
            </a:r>
          </a:p>
          <a:p>
            <a:pPr lvl="0"/>
            <a:r>
              <a:rPr lang="en-US" dirty="0">
                <a:latin typeface="+mj-lt"/>
              </a:rPr>
              <a:t>Several ways available to participate with and without formal membership: </a:t>
            </a:r>
          </a:p>
          <a:p>
            <a:pPr lvl="1"/>
            <a:r>
              <a:rPr lang="en-US" dirty="0">
                <a:latin typeface="+mj-lt"/>
              </a:rPr>
              <a:t>Review materials and vote in ballots- HL7 membership required</a:t>
            </a:r>
          </a:p>
          <a:p>
            <a:pPr lvl="1"/>
            <a:r>
              <a:rPr lang="en-US" dirty="0">
                <a:latin typeface="+mj-lt"/>
              </a:rPr>
              <a:t>Participate in ballot reconciliation- HL7 Workgroup member participation</a:t>
            </a:r>
          </a:p>
          <a:p>
            <a:pPr lvl="1"/>
            <a:r>
              <a:rPr lang="en-US" dirty="0">
                <a:latin typeface="+mj-lt"/>
              </a:rPr>
              <a:t>Comment to improve existing published STU Standards</a:t>
            </a:r>
          </a:p>
          <a:p>
            <a:pPr lvl="0"/>
            <a:r>
              <a:rPr lang="en-US" dirty="0">
                <a:latin typeface="+mj-lt"/>
              </a:rPr>
              <a:t>Sign up for the following is free and encouraged to facilitate participation: (user names and passwords- Free) </a:t>
            </a:r>
          </a:p>
          <a:p>
            <a:pPr lvl="1"/>
            <a:r>
              <a:rPr lang="en-US" dirty="0">
                <a:latin typeface="+mj-lt"/>
              </a:rPr>
              <a:t>HL7 webpage (</a:t>
            </a:r>
            <a:r>
              <a:rPr lang="en-US" u="sng" dirty="0">
                <a:latin typeface="+mj-lt"/>
                <a:hlinkClick r:id="rId2"/>
              </a:rPr>
              <a:t>www.hl7.org)-</a:t>
            </a:r>
            <a:r>
              <a:rPr lang="en-US" dirty="0">
                <a:latin typeface="+mj-lt"/>
              </a:rPr>
              <a:t> accessing Standards, work group resources, ballot desktop, list serve management, and education</a:t>
            </a:r>
          </a:p>
          <a:p>
            <a:pPr lvl="1"/>
            <a:r>
              <a:rPr lang="en-US" dirty="0">
                <a:latin typeface="+mj-lt"/>
              </a:rPr>
              <a:t>Confluence/JIRA (</a:t>
            </a:r>
            <a:r>
              <a:rPr lang="en-US" u="sng" dirty="0">
                <a:latin typeface="+mj-lt"/>
                <a:hlinkClick r:id="rId3"/>
              </a:rPr>
              <a:t>http://confluence.hl7.org</a:t>
            </a:r>
            <a:r>
              <a:rPr lang="en-US" dirty="0">
                <a:latin typeface="+mj-lt"/>
              </a:rPr>
              <a:t> )- accessing agendas, meeting and call notes</a:t>
            </a:r>
          </a:p>
          <a:p>
            <a:pPr lvl="1"/>
            <a:r>
              <a:rPr lang="en-US" dirty="0">
                <a:latin typeface="+mj-lt"/>
              </a:rPr>
              <a:t>STU comment page (</a:t>
            </a:r>
            <a:r>
              <a:rPr lang="en-US" u="sng" dirty="0">
                <a:latin typeface="+mj-lt"/>
                <a:hlinkClick r:id="rId4"/>
              </a:rPr>
              <a:t>www.hl7.org/dstucomments/index.cfm</a:t>
            </a:r>
            <a:r>
              <a:rPr lang="en-US" dirty="0">
                <a:latin typeface="+mj-lt"/>
              </a:rPr>
              <a:t>) – to submit comments on existing published STU standards </a:t>
            </a:r>
          </a:p>
          <a:p>
            <a:pPr lvl="0"/>
            <a:r>
              <a:rPr lang="en-US" dirty="0">
                <a:latin typeface="+mj-lt"/>
              </a:rPr>
              <a:t>Roughly 35 current Public Health relatedHL7 projects spanning various topics across V2 messages, CDA, and FHIR HL7 product lines. </a:t>
            </a:r>
          </a:p>
          <a:p>
            <a:pPr lvl="0"/>
            <a:r>
              <a:rPr lang="en-US" dirty="0">
                <a:latin typeface="+mj-lt"/>
              </a:rPr>
              <a:t>Like CDA, FHIR presents opportunities for Public Health</a:t>
            </a:r>
          </a:p>
          <a:p>
            <a:pPr lvl="1"/>
            <a:r>
              <a:rPr lang="en-US" dirty="0">
                <a:latin typeface="+mj-lt"/>
              </a:rPr>
              <a:t>Consists of building blocks called resources that can be put together to form implementation guides and profiles</a:t>
            </a:r>
          </a:p>
          <a:p>
            <a:pPr lvl="1"/>
            <a:r>
              <a:rPr lang="en-US" dirty="0">
                <a:latin typeface="+mj-lt"/>
              </a:rPr>
              <a:t>Strong foundation in web standards</a:t>
            </a:r>
          </a:p>
          <a:p>
            <a:pPr lvl="1"/>
            <a:r>
              <a:rPr lang="en-US" dirty="0">
                <a:latin typeface="+mj-lt"/>
              </a:rPr>
              <a:t>Supports RESTful architectures, as well as exchanges with messages and documents</a:t>
            </a:r>
          </a:p>
          <a:p>
            <a:pPr lvl="0"/>
            <a:r>
              <a:rPr lang="en-US" dirty="0">
                <a:latin typeface="+mj-lt"/>
              </a:rPr>
              <a:t>Standards will continue to evolve. When choosing to implement a new standard keep, in mind: </a:t>
            </a:r>
          </a:p>
          <a:p>
            <a:pPr lvl="1"/>
            <a:r>
              <a:rPr lang="en-US" dirty="0">
                <a:latin typeface="+mj-lt"/>
              </a:rPr>
              <a:t>There are no silver bullet standards, no quick fix- be prepared to invest</a:t>
            </a:r>
          </a:p>
          <a:p>
            <a:pPr lvl="1"/>
            <a:r>
              <a:rPr lang="en-US" dirty="0">
                <a:latin typeface="+mj-lt"/>
              </a:rPr>
              <a:t>Do your homework</a:t>
            </a:r>
          </a:p>
          <a:p>
            <a:pPr lvl="2"/>
            <a:r>
              <a:rPr lang="en-US" dirty="0">
                <a:latin typeface="+mj-lt"/>
              </a:rPr>
              <a:t>Understand what you stand to gain and lose </a:t>
            </a:r>
          </a:p>
          <a:p>
            <a:pPr lvl="2"/>
            <a:r>
              <a:rPr lang="en-US" dirty="0">
                <a:latin typeface="+mj-lt"/>
              </a:rPr>
              <a:t>Consider your partner and their environment </a:t>
            </a:r>
          </a:p>
          <a:p>
            <a:pPr lvl="1"/>
            <a:r>
              <a:rPr lang="en-US" dirty="0">
                <a:latin typeface="+mj-lt"/>
              </a:rPr>
              <a:t>Is the change worth it? </a:t>
            </a:r>
          </a:p>
          <a:p>
            <a:endParaRPr lang="en-US" dirty="0">
              <a:latin typeface="+mj-lt"/>
            </a:endParaRPr>
          </a:p>
        </p:txBody>
      </p:sp>
    </p:spTree>
    <p:extLst>
      <p:ext uri="{BB962C8B-B14F-4D97-AF65-F5344CB8AC3E}">
        <p14:creationId xmlns:p14="http://schemas.microsoft.com/office/powerpoint/2010/main" val="743472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F6A58-807B-4AE4-823D-CBAA958BBE00}"/>
              </a:ext>
            </a:extLst>
          </p:cNvPr>
          <p:cNvSpPr>
            <a:spLocks noGrp="1"/>
          </p:cNvSpPr>
          <p:nvPr>
            <p:ph type="title"/>
          </p:nvPr>
        </p:nvSpPr>
        <p:spPr>
          <a:xfrm>
            <a:off x="170482" y="170482"/>
            <a:ext cx="8229600" cy="1030638"/>
          </a:xfrm>
        </p:spPr>
        <p:txBody>
          <a:bodyPr>
            <a:normAutofit/>
          </a:bodyPr>
          <a:lstStyle/>
          <a:p>
            <a:r>
              <a:rPr lang="en-US" sz="2000" dirty="0">
                <a:latin typeface="+mj-lt"/>
              </a:rPr>
              <a:t>Jim Collins: </a:t>
            </a:r>
            <a:br>
              <a:rPr lang="en-US" sz="2000" dirty="0">
                <a:latin typeface="+mj-lt"/>
              </a:rPr>
            </a:br>
            <a:r>
              <a:rPr lang="en-US" sz="2000" dirty="0">
                <a:latin typeface="+mj-lt"/>
              </a:rPr>
              <a:t>Use of Standards in Communicable Disease Reporting, </a:t>
            </a:r>
            <a:br>
              <a:rPr lang="en-US" sz="2000" dirty="0">
                <a:latin typeface="+mj-lt"/>
              </a:rPr>
            </a:br>
            <a:r>
              <a:rPr lang="en-US" sz="2000" dirty="0">
                <a:latin typeface="+mj-lt"/>
              </a:rPr>
              <a:t>Benefits and Challenges</a:t>
            </a:r>
          </a:p>
        </p:txBody>
      </p:sp>
      <p:sp>
        <p:nvSpPr>
          <p:cNvPr id="3" name="Text Placeholder 2">
            <a:extLst>
              <a:ext uri="{FF2B5EF4-FFF2-40B4-BE49-F238E27FC236}">
                <a16:creationId xmlns:a16="http://schemas.microsoft.com/office/drawing/2014/main" id="{A9FE2CB6-62BA-410D-A603-42FB414AC4A3}"/>
              </a:ext>
            </a:extLst>
          </p:cNvPr>
          <p:cNvSpPr>
            <a:spLocks noGrp="1"/>
          </p:cNvSpPr>
          <p:nvPr>
            <p:ph type="body" sz="quarter" idx="10"/>
          </p:nvPr>
        </p:nvSpPr>
        <p:spPr/>
        <p:txBody>
          <a:bodyPr>
            <a:normAutofit/>
          </a:bodyPr>
          <a:lstStyle/>
          <a:p>
            <a:pPr lvl="0"/>
            <a:r>
              <a:rPr lang="en-US" sz="1800" dirty="0">
                <a:latin typeface="+mj-lt"/>
              </a:rPr>
              <a:t>There are different types of standards that come into play in terms of public health surveillance</a:t>
            </a:r>
          </a:p>
          <a:p>
            <a:pPr lvl="0"/>
            <a:r>
              <a:rPr lang="en-US" sz="1800" dirty="0">
                <a:latin typeface="+mj-lt"/>
              </a:rPr>
              <a:t>By employing standards, we are best able to participate in a regular and complete transmission of secure information.</a:t>
            </a:r>
          </a:p>
          <a:p>
            <a:pPr lvl="0"/>
            <a:r>
              <a:rPr lang="en-US" sz="1800" dirty="0">
                <a:latin typeface="+mj-lt"/>
              </a:rPr>
              <a:t>Software available and deployed that facilitates the inclusion of accepted standards with our systems.</a:t>
            </a:r>
          </a:p>
          <a:p>
            <a:pPr lvl="0"/>
            <a:r>
              <a:rPr lang="en-US" sz="1800" dirty="0">
                <a:latin typeface="+mj-lt"/>
              </a:rPr>
              <a:t>Developing and maintaining standards can facilitate health messaging, but also has resource demands that need to be considered and addressed.</a:t>
            </a:r>
          </a:p>
          <a:p>
            <a:pPr lvl="0"/>
            <a:r>
              <a:rPr lang="en-US" sz="1800" dirty="0">
                <a:latin typeface="+mj-lt"/>
              </a:rPr>
              <a:t>How best to leverage  standards in messaging includes an evaluation of the most effective environment (i.e. consider existing Health Information Exchanges supported by the Trusted Exchange Framework and Common Agreement, TEFCA)</a:t>
            </a:r>
          </a:p>
          <a:p>
            <a:pPr lvl="0"/>
            <a:r>
              <a:rPr lang="en-US" sz="1800" dirty="0">
                <a:latin typeface="+mj-lt"/>
              </a:rPr>
              <a:t>Acknowledge that public health is still very much recognized as important in things like TEFCA, and that leveraging that recognition is important.</a:t>
            </a:r>
          </a:p>
          <a:p>
            <a:endParaRPr lang="en-US" sz="1800" dirty="0">
              <a:solidFill>
                <a:srgbClr val="FF0000"/>
              </a:solidFill>
              <a:latin typeface="+mj-lt"/>
            </a:endParaRPr>
          </a:p>
        </p:txBody>
      </p:sp>
    </p:spTree>
    <p:extLst>
      <p:ext uri="{BB962C8B-B14F-4D97-AF65-F5344CB8AC3E}">
        <p14:creationId xmlns:p14="http://schemas.microsoft.com/office/powerpoint/2010/main" val="20262252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319D9-3437-4C5D-A4DE-0F0FD35D26AD}"/>
              </a:ext>
            </a:extLst>
          </p:cNvPr>
          <p:cNvSpPr>
            <a:spLocks noGrp="1"/>
          </p:cNvSpPr>
          <p:nvPr>
            <p:ph type="title"/>
          </p:nvPr>
        </p:nvSpPr>
        <p:spPr>
          <a:xfrm>
            <a:off x="170482" y="170482"/>
            <a:ext cx="8229600" cy="1030638"/>
          </a:xfrm>
        </p:spPr>
        <p:txBody>
          <a:bodyPr>
            <a:normAutofit/>
          </a:bodyPr>
          <a:lstStyle/>
          <a:p>
            <a:r>
              <a:rPr lang="en-US" sz="2000" dirty="0">
                <a:latin typeface="+mj-lt"/>
              </a:rPr>
              <a:t>Paula Yoon: </a:t>
            </a:r>
            <a:br>
              <a:rPr lang="en-US" sz="2000" dirty="0">
                <a:latin typeface="+mj-lt"/>
              </a:rPr>
            </a:br>
            <a:r>
              <a:rPr lang="en-US" sz="2000" dirty="0">
                <a:latin typeface="+mj-lt"/>
              </a:rPr>
              <a:t>CDC data standardization and harmonization efforts</a:t>
            </a:r>
          </a:p>
        </p:txBody>
      </p:sp>
      <p:sp>
        <p:nvSpPr>
          <p:cNvPr id="3" name="Text Placeholder 2">
            <a:extLst>
              <a:ext uri="{FF2B5EF4-FFF2-40B4-BE49-F238E27FC236}">
                <a16:creationId xmlns:a16="http://schemas.microsoft.com/office/drawing/2014/main" id="{F1E4B556-43D8-4F9A-BACD-233741954596}"/>
              </a:ext>
            </a:extLst>
          </p:cNvPr>
          <p:cNvSpPr>
            <a:spLocks noGrp="1"/>
          </p:cNvSpPr>
          <p:nvPr>
            <p:ph type="body" sz="quarter" idx="10"/>
          </p:nvPr>
        </p:nvSpPr>
        <p:spPr>
          <a:xfrm>
            <a:off x="170482" y="1336977"/>
            <a:ext cx="8849694" cy="4931938"/>
          </a:xfrm>
        </p:spPr>
        <p:txBody>
          <a:bodyPr>
            <a:normAutofit fontScale="62500" lnSpcReduction="20000"/>
          </a:bodyPr>
          <a:lstStyle/>
          <a:p>
            <a:pPr lvl="0"/>
            <a:r>
              <a:rPr lang="en-US" sz="1800" dirty="0">
                <a:latin typeface="+mj-lt"/>
              </a:rPr>
              <a:t>Lack of data standards results in reduced ability to </a:t>
            </a:r>
          </a:p>
          <a:p>
            <a:pPr lvl="1"/>
            <a:r>
              <a:rPr lang="en-US" sz="1800" dirty="0">
                <a:latin typeface="+mj-lt"/>
              </a:rPr>
              <a:t>Share surveillance data across programs or between jurisdictions </a:t>
            </a:r>
          </a:p>
          <a:p>
            <a:pPr lvl="1"/>
            <a:r>
              <a:rPr lang="en-US" sz="1800" dirty="0">
                <a:latin typeface="+mj-lt"/>
              </a:rPr>
              <a:t>Link or integrate data</a:t>
            </a:r>
          </a:p>
          <a:p>
            <a:pPr lvl="1"/>
            <a:r>
              <a:rPr lang="en-US" sz="1800" dirty="0">
                <a:latin typeface="+mj-lt"/>
              </a:rPr>
              <a:t>Reuse and adapt tools for data collection, storage and analysis </a:t>
            </a:r>
          </a:p>
          <a:p>
            <a:pPr lvl="1"/>
            <a:r>
              <a:rPr lang="en-US" sz="1800" dirty="0">
                <a:latin typeface="+mj-lt"/>
              </a:rPr>
              <a:t>Understand data and use for timely decision making</a:t>
            </a:r>
          </a:p>
          <a:p>
            <a:pPr lvl="1"/>
            <a:endParaRPr lang="en-US" sz="1800" dirty="0">
              <a:latin typeface="+mj-lt"/>
            </a:endParaRPr>
          </a:p>
          <a:p>
            <a:pPr lvl="0"/>
            <a:r>
              <a:rPr lang="en-US" sz="1800" dirty="0">
                <a:latin typeface="+mj-lt"/>
              </a:rPr>
              <a:t>How to optimize standardized data flow: </a:t>
            </a:r>
          </a:p>
          <a:p>
            <a:pPr lvl="1"/>
            <a:r>
              <a:rPr lang="en-US" sz="1800" dirty="0">
                <a:latin typeface="+mj-lt"/>
              </a:rPr>
              <a:t>Use data standards (questions, elements, values, vocabularies) across diseases</a:t>
            </a:r>
          </a:p>
          <a:p>
            <a:pPr lvl="1"/>
            <a:r>
              <a:rPr lang="en-US" sz="1800" dirty="0">
                <a:latin typeface="+mj-lt"/>
              </a:rPr>
              <a:t>Use standards for data exchange and more efficient pathways to route data  </a:t>
            </a:r>
          </a:p>
          <a:p>
            <a:pPr lvl="1"/>
            <a:r>
              <a:rPr lang="en-US" sz="1800" dirty="0">
                <a:latin typeface="+mj-lt"/>
              </a:rPr>
              <a:t>Provide well-defined and consistent reporting requirements</a:t>
            </a:r>
          </a:p>
          <a:p>
            <a:pPr lvl="1"/>
            <a:r>
              <a:rPr lang="en-US" sz="1800" dirty="0">
                <a:latin typeface="+mj-lt"/>
              </a:rPr>
              <a:t>Use less manual and more electronic data exchange</a:t>
            </a:r>
          </a:p>
          <a:p>
            <a:pPr lvl="1"/>
            <a:r>
              <a:rPr lang="en-US" sz="1800" dirty="0">
                <a:latin typeface="+mj-lt"/>
              </a:rPr>
              <a:t>Use interoperable systems and tools that can share data between agencies and across programs</a:t>
            </a:r>
          </a:p>
          <a:p>
            <a:pPr lvl="1"/>
            <a:r>
              <a:rPr lang="en-US" sz="1800" dirty="0">
                <a:latin typeface="+mj-lt"/>
              </a:rPr>
              <a:t>Collaborate on data collection and increase data sharing among programs</a:t>
            </a:r>
          </a:p>
          <a:p>
            <a:pPr lvl="1"/>
            <a:r>
              <a:rPr lang="en-US" sz="1800" dirty="0">
                <a:latin typeface="+mj-lt"/>
              </a:rPr>
              <a:t>Establish Data Use Agreements that enhance data access and utility, and protect privacy and confidentiality</a:t>
            </a:r>
          </a:p>
          <a:p>
            <a:pPr lvl="1"/>
            <a:r>
              <a:rPr lang="en-US" sz="1800" dirty="0">
                <a:latin typeface="+mj-lt"/>
              </a:rPr>
              <a:t>Decrease implementation effort and complexity for vendors of electronic disease surveillance systems </a:t>
            </a:r>
          </a:p>
          <a:p>
            <a:pPr lvl="1"/>
            <a:r>
              <a:rPr lang="en-US" sz="1800" dirty="0">
                <a:latin typeface="+mj-lt"/>
              </a:rPr>
              <a:t>Align with and influence healthcare data standards  </a:t>
            </a:r>
          </a:p>
          <a:p>
            <a:pPr lvl="1"/>
            <a:endParaRPr lang="en-US" sz="1800" dirty="0">
              <a:latin typeface="+mj-lt"/>
            </a:endParaRPr>
          </a:p>
          <a:p>
            <a:pPr lvl="0"/>
            <a:r>
              <a:rPr lang="en-US" sz="1800" dirty="0">
                <a:latin typeface="+mj-lt"/>
              </a:rPr>
              <a:t>Assorted activities in process:</a:t>
            </a:r>
          </a:p>
          <a:p>
            <a:pPr lvl="1"/>
            <a:r>
              <a:rPr lang="en-US" sz="1800" dirty="0">
                <a:latin typeface="+mj-lt"/>
              </a:rPr>
              <a:t>Message Mapping Guide development for case reporting</a:t>
            </a:r>
          </a:p>
          <a:p>
            <a:pPr lvl="1"/>
            <a:r>
              <a:rPr lang="en-US" sz="1800" dirty="0">
                <a:latin typeface="+mj-lt"/>
              </a:rPr>
              <a:t>MMG Authoring Tool</a:t>
            </a:r>
          </a:p>
          <a:p>
            <a:pPr lvl="1"/>
            <a:r>
              <a:rPr lang="en-US" sz="1800" dirty="0">
                <a:latin typeface="+mj-lt"/>
              </a:rPr>
              <a:t>Surveillance Data Platform initiative – SDP Vocabulary Service, Content Based Routing, Standards Management &amp; Harmonization Workgroup</a:t>
            </a:r>
          </a:p>
          <a:p>
            <a:pPr lvl="1"/>
            <a:r>
              <a:rPr lang="en-US" sz="1800" dirty="0">
                <a:latin typeface="+mj-lt"/>
              </a:rPr>
              <a:t>Data Preparedness Workgroup</a:t>
            </a:r>
          </a:p>
          <a:p>
            <a:pPr lvl="1"/>
            <a:r>
              <a:rPr lang="en-US" sz="1800" dirty="0">
                <a:latin typeface="+mj-lt"/>
              </a:rPr>
              <a:t>2014 CDC Surveillance Strategy and new Public Health Data Strategy </a:t>
            </a:r>
          </a:p>
          <a:p>
            <a:pPr lvl="1"/>
            <a:r>
              <a:rPr lang="en-US" sz="1800" dirty="0">
                <a:latin typeface="+mj-lt"/>
              </a:rPr>
              <a:t>VADS and VSAC – align, consolidate?</a:t>
            </a:r>
          </a:p>
          <a:p>
            <a:pPr lvl="1"/>
            <a:r>
              <a:rPr lang="en-US" sz="1800" dirty="0">
                <a:latin typeface="+mj-lt"/>
              </a:rPr>
              <a:t>NIOSH Occupation and Industry data elements </a:t>
            </a:r>
          </a:p>
          <a:p>
            <a:pPr lvl="1"/>
            <a:r>
              <a:rPr lang="en-US" sz="1800" dirty="0">
                <a:latin typeface="+mj-lt"/>
              </a:rPr>
              <a:t>Healthcare - eCR, pregnancy status, LOINC codes for new lab tests</a:t>
            </a:r>
          </a:p>
          <a:p>
            <a:pPr lvl="1"/>
            <a:r>
              <a:rPr lang="en-US" sz="1800" dirty="0">
                <a:latin typeface="+mj-lt"/>
              </a:rPr>
              <a:t>Many state initiatives to standardize and harmonize</a:t>
            </a:r>
          </a:p>
          <a:p>
            <a:pPr lvl="1"/>
            <a:r>
              <a:rPr lang="en-US" sz="1800" dirty="0">
                <a:latin typeface="+mj-lt"/>
              </a:rPr>
              <a:t>CSTE Data Standardization Workgroup </a:t>
            </a:r>
          </a:p>
        </p:txBody>
      </p:sp>
    </p:spTree>
    <p:extLst>
      <p:ext uri="{BB962C8B-B14F-4D97-AF65-F5344CB8AC3E}">
        <p14:creationId xmlns:p14="http://schemas.microsoft.com/office/powerpoint/2010/main" val="37063866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D575F-7587-4782-B6F2-9A78BD3DD597}"/>
              </a:ext>
            </a:extLst>
          </p:cNvPr>
          <p:cNvSpPr>
            <a:spLocks noGrp="1"/>
          </p:cNvSpPr>
          <p:nvPr>
            <p:ph type="title"/>
          </p:nvPr>
        </p:nvSpPr>
        <p:spPr>
          <a:xfrm>
            <a:off x="170482" y="170482"/>
            <a:ext cx="8229600" cy="1030638"/>
          </a:xfrm>
        </p:spPr>
        <p:txBody>
          <a:bodyPr>
            <a:normAutofit/>
          </a:bodyPr>
          <a:lstStyle/>
          <a:p>
            <a:r>
              <a:rPr lang="en-US" sz="2400" dirty="0">
                <a:latin typeface="+mj-lt"/>
              </a:rPr>
              <a:t>Molly Crockett, Shannon Harney: </a:t>
            </a:r>
            <a:br>
              <a:rPr lang="en-US" sz="2400" dirty="0">
                <a:latin typeface="+mj-lt"/>
              </a:rPr>
            </a:br>
            <a:r>
              <a:rPr lang="en-US" sz="2400" dirty="0">
                <a:latin typeface="+mj-lt"/>
              </a:rPr>
              <a:t>Data Standardization Work Group</a:t>
            </a:r>
          </a:p>
        </p:txBody>
      </p:sp>
      <p:sp>
        <p:nvSpPr>
          <p:cNvPr id="3" name="Text Placeholder 2">
            <a:extLst>
              <a:ext uri="{FF2B5EF4-FFF2-40B4-BE49-F238E27FC236}">
                <a16:creationId xmlns:a16="http://schemas.microsoft.com/office/drawing/2014/main" id="{35A0E527-43D4-4F7B-A209-3C58FC166DA6}"/>
              </a:ext>
            </a:extLst>
          </p:cNvPr>
          <p:cNvSpPr>
            <a:spLocks noGrp="1"/>
          </p:cNvSpPr>
          <p:nvPr>
            <p:ph type="body" sz="quarter" idx="10"/>
          </p:nvPr>
        </p:nvSpPr>
        <p:spPr/>
        <p:txBody>
          <a:bodyPr>
            <a:normAutofit/>
          </a:bodyPr>
          <a:lstStyle/>
          <a:p>
            <a:r>
              <a:rPr lang="en-US" sz="2000" dirty="0">
                <a:latin typeface="+mj-lt"/>
              </a:rPr>
              <a:t>Charge: Develop consensus interpretations of the core surveillance data elements</a:t>
            </a:r>
          </a:p>
          <a:p>
            <a:pPr lvl="1"/>
            <a:r>
              <a:rPr lang="en-US" sz="2000" dirty="0">
                <a:latin typeface="+mj-lt"/>
              </a:rPr>
              <a:t>Date of Illness Onset (draft proposal available for review), Diagnosis Date</a:t>
            </a:r>
          </a:p>
          <a:p>
            <a:r>
              <a:rPr lang="en-US" sz="2000" dirty="0">
                <a:latin typeface="+mj-lt"/>
              </a:rPr>
              <a:t>Lessons learned:</a:t>
            </a:r>
          </a:p>
          <a:p>
            <a:pPr lvl="1"/>
            <a:r>
              <a:rPr lang="en-US" sz="2000" dirty="0">
                <a:latin typeface="+mj-lt"/>
              </a:rPr>
              <a:t>Significant variability across diseases, jurisdictions, surveillance systems</a:t>
            </a:r>
          </a:p>
          <a:p>
            <a:pPr lvl="1"/>
            <a:r>
              <a:rPr lang="en-US" sz="2000" dirty="0">
                <a:latin typeface="+mj-lt"/>
              </a:rPr>
              <a:t>Consensus is cyclical, with online and offline collaboration</a:t>
            </a:r>
          </a:p>
          <a:p>
            <a:pPr lvl="1"/>
            <a:r>
              <a:rPr lang="en-US" sz="2000" dirty="0">
                <a:latin typeface="+mj-lt"/>
              </a:rPr>
              <a:t>Need greater representation across diseases (including CDC) and jurisdictions</a:t>
            </a:r>
          </a:p>
          <a:p>
            <a:endParaRPr lang="en-US" sz="2000" dirty="0">
              <a:latin typeface="+mj-lt"/>
            </a:endParaRPr>
          </a:p>
        </p:txBody>
      </p:sp>
    </p:spTree>
    <p:extLst>
      <p:ext uri="{BB962C8B-B14F-4D97-AF65-F5344CB8AC3E}">
        <p14:creationId xmlns:p14="http://schemas.microsoft.com/office/powerpoint/2010/main" val="25415861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444" y="170482"/>
            <a:ext cx="8229600" cy="1030638"/>
          </a:xfrm>
        </p:spPr>
        <p:txBody>
          <a:bodyPr>
            <a:normAutofit/>
          </a:bodyPr>
          <a:lstStyle/>
          <a:p>
            <a:r>
              <a:rPr lang="en-US" sz="3200" dirty="0">
                <a:latin typeface="+mj-lt"/>
              </a:rPr>
              <a:t>Agenda</a:t>
            </a:r>
          </a:p>
        </p:txBody>
      </p:sp>
      <p:sp>
        <p:nvSpPr>
          <p:cNvPr id="3" name="Text Placeholder 2"/>
          <p:cNvSpPr>
            <a:spLocks noGrp="1"/>
          </p:cNvSpPr>
          <p:nvPr>
            <p:ph type="body" sz="quarter" idx="10"/>
          </p:nvPr>
        </p:nvSpPr>
        <p:spPr/>
        <p:txBody>
          <a:bodyPr>
            <a:normAutofit/>
          </a:bodyPr>
          <a:lstStyle/>
          <a:p>
            <a:r>
              <a:rPr lang="en-US" sz="2200" dirty="0">
                <a:latin typeface="+mn-lt"/>
              </a:rPr>
              <a:t>Highlights from 2018 CSTE Annual Conference </a:t>
            </a:r>
          </a:p>
          <a:p>
            <a:pPr lvl="1"/>
            <a:r>
              <a:rPr lang="en-US" sz="2200" dirty="0">
                <a:latin typeface="+mn-lt"/>
              </a:rPr>
              <a:t>Overview of 2018 CSTE Annual Conference- </a:t>
            </a:r>
            <a:r>
              <a:rPr lang="en-US" sz="2200" i="1" dirty="0">
                <a:latin typeface="+mn-lt"/>
              </a:rPr>
              <a:t>Shaily Krishan (CSTE)</a:t>
            </a:r>
          </a:p>
          <a:p>
            <a:pPr lvl="1"/>
            <a:r>
              <a:rPr lang="en-US" sz="2200" dirty="0">
                <a:latin typeface="+mn-lt"/>
              </a:rPr>
              <a:t>Review of approved 2018 CSTE Position Statements- </a:t>
            </a:r>
            <a:r>
              <a:rPr lang="en-US" sz="2200" i="1" dirty="0">
                <a:latin typeface="+mn-lt"/>
              </a:rPr>
              <a:t>Kathryn Turner (ID)</a:t>
            </a:r>
          </a:p>
          <a:p>
            <a:pPr lvl="1"/>
            <a:r>
              <a:rPr lang="en-US" sz="2200" dirty="0">
                <a:latin typeface="+mn-lt"/>
              </a:rPr>
              <a:t>Recap of S/I conference workshop- </a:t>
            </a:r>
            <a:r>
              <a:rPr lang="en-US" sz="2200" i="1" dirty="0">
                <a:latin typeface="+mn-lt"/>
              </a:rPr>
              <a:t>Kate Goodin (AZ), Kathryn Turner (ID)</a:t>
            </a:r>
          </a:p>
          <a:p>
            <a:pPr lvl="1"/>
            <a:r>
              <a:rPr lang="en-US" sz="2200" dirty="0">
                <a:latin typeface="+mn-lt"/>
              </a:rPr>
              <a:t>CSTE Data Standardization Workgroup- </a:t>
            </a:r>
            <a:r>
              <a:rPr lang="en-US" sz="2200" i="1" dirty="0">
                <a:latin typeface="+mn-lt"/>
              </a:rPr>
              <a:t>Kate Goodin (AZ)</a:t>
            </a:r>
          </a:p>
          <a:p>
            <a:pPr lvl="1"/>
            <a:r>
              <a:rPr lang="en-US" sz="2200" dirty="0">
                <a:latin typeface="+mn-lt"/>
              </a:rPr>
              <a:t>CSTE Data Release Workgroup- </a:t>
            </a:r>
            <a:r>
              <a:rPr lang="en-US" sz="2200" i="1" dirty="0">
                <a:latin typeface="+mn-lt"/>
              </a:rPr>
              <a:t>Janet Hui (CSTE)</a:t>
            </a:r>
          </a:p>
          <a:p>
            <a:pPr lvl="1"/>
            <a:r>
              <a:rPr lang="en-US" sz="2200" dirty="0">
                <a:latin typeface="+mn-lt"/>
              </a:rPr>
              <a:t>Plan for year ahead- </a:t>
            </a:r>
            <a:r>
              <a:rPr lang="en-US" sz="2200" i="1" dirty="0">
                <a:latin typeface="+mn-lt"/>
              </a:rPr>
              <a:t>Kate Goodin (AZ)</a:t>
            </a:r>
          </a:p>
          <a:p>
            <a:r>
              <a:rPr lang="en-US" sz="2200" dirty="0">
                <a:latin typeface="+mn-lt"/>
              </a:rPr>
              <a:t>Q &amp; A for CSTE conference overview</a:t>
            </a:r>
          </a:p>
          <a:p>
            <a:pPr marL="0" indent="0">
              <a:buNone/>
            </a:pPr>
            <a:endParaRPr lang="en-US" sz="2200" dirty="0">
              <a:latin typeface="+mn-lt"/>
            </a:endParaRPr>
          </a:p>
        </p:txBody>
      </p:sp>
    </p:spTree>
    <p:extLst>
      <p:ext uri="{BB962C8B-B14F-4D97-AF65-F5344CB8AC3E}">
        <p14:creationId xmlns:p14="http://schemas.microsoft.com/office/powerpoint/2010/main" val="5728236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CSTE National Office Contact Information</a:t>
            </a:r>
          </a:p>
        </p:txBody>
      </p:sp>
      <p:pic>
        <p:nvPicPr>
          <p:cNvPr id="2" name="Picture 1" descr="ConcludingSlide-01.jpg" title="CSTE National Offic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5609166" y="4808341"/>
            <a:ext cx="3280833" cy="1815882"/>
          </a:xfrm>
          <a:prstGeom prst="rect">
            <a:avLst/>
          </a:prstGeom>
          <a:noFill/>
        </p:spPr>
        <p:txBody>
          <a:bodyPr wrap="square" rtlCol="0">
            <a:spAutoFit/>
          </a:bodyPr>
          <a:lstStyle/>
          <a:p>
            <a:pPr algn="r"/>
            <a:r>
              <a:rPr lang="en-US" sz="1600" dirty="0">
                <a:solidFill>
                  <a:srgbClr val="152754"/>
                </a:solidFill>
                <a:latin typeface="+mj-lt"/>
                <a:cs typeface="Arial-Mdm-FC"/>
              </a:rPr>
              <a:t>CSTE National Office</a:t>
            </a:r>
          </a:p>
          <a:p>
            <a:pPr algn="r"/>
            <a:r>
              <a:rPr lang="en-US" sz="1300" dirty="0">
                <a:solidFill>
                  <a:schemeClr val="tx1">
                    <a:lumMod val="65000"/>
                    <a:lumOff val="35000"/>
                  </a:schemeClr>
                </a:solidFill>
                <a:latin typeface="+mj-lt"/>
                <a:cs typeface="Arial-Lgt-FC"/>
              </a:rPr>
              <a:t>2872 Woodcock Boulevard, Suite 250</a:t>
            </a:r>
          </a:p>
          <a:p>
            <a:pPr algn="r"/>
            <a:r>
              <a:rPr lang="en-US" sz="1300" dirty="0">
                <a:solidFill>
                  <a:schemeClr val="tx1">
                    <a:lumMod val="65000"/>
                    <a:lumOff val="35000"/>
                  </a:schemeClr>
                </a:solidFill>
                <a:latin typeface="+mj-lt"/>
                <a:cs typeface="Arial-Lgt-FC"/>
              </a:rPr>
              <a:t>Atlanta, Georgia 30341</a:t>
            </a:r>
          </a:p>
          <a:p>
            <a:pPr algn="r"/>
            <a:endParaRPr lang="en-US" sz="1300" dirty="0">
              <a:solidFill>
                <a:schemeClr val="tx1">
                  <a:lumMod val="65000"/>
                  <a:lumOff val="35000"/>
                </a:schemeClr>
              </a:solidFill>
              <a:latin typeface="+mj-lt"/>
              <a:cs typeface="Arial-Lgt-FC"/>
            </a:endParaRPr>
          </a:p>
          <a:p>
            <a:pPr algn="r"/>
            <a:r>
              <a:rPr lang="en-US" sz="1300" dirty="0">
                <a:solidFill>
                  <a:schemeClr val="tx1">
                    <a:lumMod val="65000"/>
                    <a:lumOff val="35000"/>
                  </a:schemeClr>
                </a:solidFill>
                <a:latin typeface="+mj-lt"/>
                <a:cs typeface="Arial-Lgt-FC"/>
              </a:rPr>
              <a:t>770.458.3811</a:t>
            </a:r>
          </a:p>
          <a:p>
            <a:pPr algn="r"/>
            <a:r>
              <a:rPr lang="en-US" sz="1100" b="1" dirty="0">
                <a:solidFill>
                  <a:schemeClr val="tx1">
                    <a:lumMod val="65000"/>
                    <a:lumOff val="35000"/>
                  </a:schemeClr>
                </a:solidFill>
                <a:latin typeface="+mj-lt"/>
                <a:cs typeface="Arial-Lgt-FC"/>
              </a:rPr>
              <a:t> </a:t>
            </a:r>
            <a:r>
              <a:rPr lang="en-US" sz="1300" dirty="0">
                <a:solidFill>
                  <a:schemeClr val="tx1">
                    <a:lumMod val="65000"/>
                    <a:lumOff val="35000"/>
                  </a:schemeClr>
                </a:solidFill>
                <a:latin typeface="+mj-lt"/>
                <a:cs typeface="Arial-Lgt-FC"/>
              </a:rPr>
              <a:t>770.458.8516</a:t>
            </a:r>
          </a:p>
          <a:p>
            <a:pPr algn="r"/>
            <a:r>
              <a:rPr lang="en-US" sz="1300" dirty="0">
                <a:solidFill>
                  <a:schemeClr val="tx1">
                    <a:lumMod val="65000"/>
                    <a:lumOff val="35000"/>
                  </a:schemeClr>
                </a:solidFill>
                <a:latin typeface="+mj-lt"/>
                <a:cs typeface="Arial-Lgt-FC"/>
              </a:rPr>
              <a:t>skrishan@cste.org</a:t>
            </a:r>
          </a:p>
          <a:p>
            <a:pPr algn="r"/>
            <a:endParaRPr lang="en-US" sz="1600" dirty="0">
              <a:latin typeface="+mj-lt"/>
            </a:endParaRPr>
          </a:p>
        </p:txBody>
      </p:sp>
      <p:pic>
        <p:nvPicPr>
          <p:cNvPr id="9" name="Picture 8" descr="Closing Slide" title="CSTE National Offi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6228" y="5898188"/>
            <a:ext cx="165100" cy="190500"/>
          </a:xfrm>
          <a:prstGeom prst="rect">
            <a:avLst/>
          </a:prstGeom>
        </p:spPr>
      </p:pic>
      <p:pic>
        <p:nvPicPr>
          <p:cNvPr id="10" name="Picture 9" descr="Closing Slide with Address" title="CSTE National Office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6228" y="5707688"/>
            <a:ext cx="165100" cy="190500"/>
          </a:xfrm>
          <a:prstGeom prst="rect">
            <a:avLst/>
          </a:prstGeom>
        </p:spPr>
      </p:pic>
    </p:spTree>
    <p:extLst>
      <p:ext uri="{BB962C8B-B14F-4D97-AF65-F5344CB8AC3E}">
        <p14:creationId xmlns:p14="http://schemas.microsoft.com/office/powerpoint/2010/main" val="24246953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defTabSz="685800">
              <a:defRPr/>
            </a:pPr>
            <a:fld id="{4C596480-14A2-4A47-9051-5206D3164201}" type="slidenum">
              <a:rPr lang="en-US">
                <a:solidFill>
                  <a:prstClr val="black">
                    <a:tint val="75000"/>
                  </a:prstClr>
                </a:solidFill>
                <a:latin typeface="Calibri" panose="020F0502020204030204"/>
              </a:rPr>
              <a:pPr defTabSz="685800">
                <a:defRPr/>
              </a:pPr>
              <a:t>51</a:t>
            </a:fld>
            <a:endParaRPr lang="en-US" dirty="0">
              <a:solidFill>
                <a:prstClr val="black">
                  <a:tint val="75000"/>
                </a:prstClr>
              </a:solidFill>
              <a:latin typeface="Calibri" panose="020F0502020204030204"/>
            </a:endParaRPr>
          </a:p>
        </p:txBody>
      </p:sp>
      <p:sp>
        <p:nvSpPr>
          <p:cNvPr id="3" name="Title 2"/>
          <p:cNvSpPr>
            <a:spLocks noGrp="1"/>
          </p:cNvSpPr>
          <p:nvPr>
            <p:ph type="title"/>
          </p:nvPr>
        </p:nvSpPr>
        <p:spPr>
          <a:xfrm>
            <a:off x="628650" y="2240143"/>
            <a:ext cx="7886700" cy="814979"/>
          </a:xfrm>
        </p:spPr>
        <p:txBody>
          <a:bodyPr>
            <a:normAutofit/>
          </a:bodyPr>
          <a:lstStyle/>
          <a:p>
            <a:pPr algn="ctr"/>
            <a:r>
              <a:rPr lang="en-US" sz="4500" dirty="0"/>
              <a:t>REDCap Demo - 2018</a:t>
            </a:r>
          </a:p>
        </p:txBody>
      </p:sp>
      <p:sp>
        <p:nvSpPr>
          <p:cNvPr id="4" name="Subtitle 3"/>
          <p:cNvSpPr>
            <a:spLocks noGrp="1"/>
          </p:cNvSpPr>
          <p:nvPr>
            <p:ph type="subTitle" idx="1"/>
          </p:nvPr>
        </p:nvSpPr>
        <p:spPr>
          <a:xfrm>
            <a:off x="6457950" y="5367338"/>
            <a:ext cx="2626835" cy="257175"/>
          </a:xfrm>
        </p:spPr>
        <p:txBody>
          <a:bodyPr>
            <a:normAutofit fontScale="92500" lnSpcReduction="20000"/>
          </a:bodyPr>
          <a:lstStyle/>
          <a:p>
            <a:r>
              <a:rPr lang="en-US" dirty="0"/>
              <a:t>REDCap Team: </a:t>
            </a:r>
            <a:r>
              <a:rPr lang="en-US" b="0" dirty="0">
                <a:hlinkClick r:id="rId2"/>
              </a:rPr>
              <a:t>redcap@cdc.gov</a:t>
            </a:r>
            <a:r>
              <a:rPr lang="en-US" b="0" dirty="0"/>
              <a:t> </a:t>
            </a:r>
            <a:endParaRPr lang="en-US" dirty="0"/>
          </a:p>
        </p:txBody>
      </p:sp>
      <p:sp>
        <p:nvSpPr>
          <p:cNvPr id="6" name="Rectangle 5"/>
          <p:cNvSpPr/>
          <p:nvPr/>
        </p:nvSpPr>
        <p:spPr>
          <a:xfrm>
            <a:off x="168515" y="1071586"/>
            <a:ext cx="6776599" cy="415498"/>
          </a:xfrm>
          <a:prstGeom prst="rect">
            <a:avLst/>
          </a:prstGeom>
        </p:spPr>
        <p:txBody>
          <a:bodyPr wrap="none">
            <a:spAutoFit/>
          </a:bodyPr>
          <a:lstStyle/>
          <a:p>
            <a:pPr defTabSz="685800">
              <a:defRPr/>
            </a:pPr>
            <a:r>
              <a:rPr lang="en-US" sz="2100" b="1" dirty="0">
                <a:solidFill>
                  <a:prstClr val="white"/>
                </a:solidFill>
                <a:latin typeface="Calibri Light" panose="020F0302020204030204"/>
              </a:rPr>
              <a:t>National Center for Emerging and Zoonotic Infectious Diseases</a:t>
            </a:r>
          </a:p>
        </p:txBody>
      </p:sp>
      <p:pic>
        <p:nvPicPr>
          <p:cNvPr id="5" name="Picture 4" descr="Letter R with a RedCap. RedCap symbol" title="RedCap Demo 20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6124" y="3055122"/>
            <a:ext cx="1531753" cy="1755800"/>
          </a:xfrm>
          <a:prstGeom prst="rect">
            <a:avLst/>
          </a:prstGeom>
        </p:spPr>
      </p:pic>
    </p:spTree>
    <p:extLst>
      <p:ext uri="{BB962C8B-B14F-4D97-AF65-F5344CB8AC3E}">
        <p14:creationId xmlns:p14="http://schemas.microsoft.com/office/powerpoint/2010/main" val="33037452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REDCap?</a:t>
            </a:r>
          </a:p>
        </p:txBody>
      </p:sp>
      <p:sp>
        <p:nvSpPr>
          <p:cNvPr id="4" name="Slide Number Placeholder 3"/>
          <p:cNvSpPr>
            <a:spLocks noGrp="1"/>
          </p:cNvSpPr>
          <p:nvPr>
            <p:ph type="sldNum" sz="quarter" idx="12"/>
          </p:nvPr>
        </p:nvSpPr>
        <p:spPr/>
        <p:txBody>
          <a:bodyPr/>
          <a:lstStyle/>
          <a:p>
            <a:pPr defTabSz="685800">
              <a:defRPr/>
            </a:pPr>
            <a:fld id="{4C596480-14A2-4A47-9051-5206D3164201}" type="slidenum">
              <a:rPr lang="en-US">
                <a:solidFill>
                  <a:prstClr val="black">
                    <a:tint val="75000"/>
                  </a:prstClr>
                </a:solidFill>
                <a:latin typeface="Calibri" panose="020F0502020204030204"/>
              </a:rPr>
              <a:pPr defTabSz="685800">
                <a:defRPr/>
              </a:pPr>
              <a:t>52</a:t>
            </a:fld>
            <a:endParaRPr lang="en-US" dirty="0">
              <a:solidFill>
                <a:prstClr val="black">
                  <a:tint val="75000"/>
                </a:prstClr>
              </a:solidFill>
              <a:latin typeface="Calibri" panose="020F0502020204030204"/>
            </a:endParaRPr>
          </a:p>
        </p:txBody>
      </p:sp>
      <p:sp>
        <p:nvSpPr>
          <p:cNvPr id="9" name="Content Placeholder 3"/>
          <p:cNvSpPr>
            <a:spLocks noGrp="1"/>
          </p:cNvSpPr>
          <p:nvPr>
            <p:ph idx="1"/>
          </p:nvPr>
        </p:nvSpPr>
        <p:spPr>
          <a:xfrm>
            <a:off x="812869" y="1906607"/>
            <a:ext cx="7518263" cy="3717906"/>
          </a:xfrm>
          <a:prstGeom prst="rect">
            <a:avLst/>
          </a:prstGeom>
          <a:blipFill dpi="0" rotWithShape="1">
            <a:blip r:embed="rId2">
              <a:alphaModFix amt="31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b="1" dirty="0">
                <a:solidFill>
                  <a:schemeClr val="tx1"/>
                </a:solidFill>
              </a:rPr>
              <a:t>Research Electronic Data Capture: </a:t>
            </a:r>
            <a:r>
              <a:rPr lang="en-US" dirty="0">
                <a:solidFill>
                  <a:schemeClr val="tx1"/>
                </a:solidFill>
              </a:rPr>
              <a:t>a web-based tool for building and managing online surveys and databases</a:t>
            </a:r>
          </a:p>
          <a:p>
            <a:endParaRPr lang="en-US" sz="1800" dirty="0">
              <a:solidFill>
                <a:schemeClr val="tx1"/>
              </a:solidFill>
            </a:endParaRPr>
          </a:p>
          <a:p>
            <a:endParaRPr lang="en-US" sz="1800" dirty="0">
              <a:solidFill>
                <a:schemeClr val="tx1"/>
              </a:solidFill>
            </a:endParaRPr>
          </a:p>
          <a:p>
            <a:endParaRPr lang="en-US" sz="1800" dirty="0">
              <a:solidFill>
                <a:schemeClr val="tx1"/>
              </a:solidFill>
            </a:endParaRPr>
          </a:p>
          <a:p>
            <a:endParaRPr lang="en-US" sz="1800" dirty="0">
              <a:solidFill>
                <a:schemeClr val="tx1"/>
              </a:solidFill>
            </a:endParaRPr>
          </a:p>
          <a:p>
            <a:endParaRPr lang="en-US" sz="1800" dirty="0">
              <a:solidFill>
                <a:schemeClr val="tx1"/>
              </a:solidFill>
            </a:endParaRPr>
          </a:p>
          <a:p>
            <a:endParaRPr lang="en-US" sz="1800" dirty="0">
              <a:solidFill>
                <a:schemeClr val="tx1"/>
              </a:solidFill>
            </a:endParaRPr>
          </a:p>
          <a:p>
            <a:endParaRPr lang="en-US" sz="1800" dirty="0">
              <a:solidFill>
                <a:schemeClr val="tx1"/>
              </a:solidFill>
            </a:endParaRPr>
          </a:p>
          <a:p>
            <a:endParaRPr lang="en-US" sz="1800" dirty="0">
              <a:solidFill>
                <a:schemeClr val="tx1"/>
              </a:solidFill>
            </a:endParaRPr>
          </a:p>
          <a:p>
            <a:r>
              <a:rPr lang="en-US" dirty="0">
                <a:solidFill>
                  <a:schemeClr val="tx1"/>
                </a:solidFill>
              </a:rPr>
              <a:t>The REDCap Consortium: 2700+ institutions in 119+ countries</a:t>
            </a:r>
          </a:p>
        </p:txBody>
      </p:sp>
    </p:spTree>
    <p:extLst>
      <p:ext uri="{BB962C8B-B14F-4D97-AF65-F5344CB8AC3E}">
        <p14:creationId xmlns:p14="http://schemas.microsoft.com/office/powerpoint/2010/main" val="18080308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defTabSz="685800">
              <a:defRPr/>
            </a:pPr>
            <a:fld id="{4C596480-14A2-4A47-9051-5206D3164201}" type="slidenum">
              <a:rPr lang="en-US">
                <a:solidFill>
                  <a:prstClr val="black">
                    <a:tint val="75000"/>
                  </a:prstClr>
                </a:solidFill>
                <a:latin typeface="Calibri" panose="020F0502020204030204"/>
              </a:rPr>
              <a:pPr defTabSz="685800">
                <a:defRPr/>
              </a:pPr>
              <a:t>53</a:t>
            </a:fld>
            <a:endParaRPr lang="en-US" dirty="0">
              <a:solidFill>
                <a:prstClr val="black">
                  <a:tint val="75000"/>
                </a:prstClr>
              </a:solidFill>
              <a:latin typeface="Calibri" panose="020F0502020204030204"/>
            </a:endParaRPr>
          </a:p>
        </p:txBody>
      </p:sp>
      <p:sp>
        <p:nvSpPr>
          <p:cNvPr id="3" name="Title 2"/>
          <p:cNvSpPr>
            <a:spLocks noGrp="1"/>
          </p:cNvSpPr>
          <p:nvPr>
            <p:ph type="title"/>
          </p:nvPr>
        </p:nvSpPr>
        <p:spPr>
          <a:xfrm>
            <a:off x="553212" y="3255127"/>
            <a:ext cx="7886700" cy="814979"/>
          </a:xfrm>
        </p:spPr>
        <p:txBody>
          <a:bodyPr>
            <a:normAutofit/>
          </a:bodyPr>
          <a:lstStyle/>
          <a:p>
            <a:pPr algn="ctr"/>
            <a:r>
              <a:rPr lang="en-US" sz="4500" dirty="0"/>
              <a:t>https://rdcp.cdc.gov</a:t>
            </a:r>
          </a:p>
        </p:txBody>
      </p:sp>
      <p:sp>
        <p:nvSpPr>
          <p:cNvPr id="6" name="Rectangle 5"/>
          <p:cNvSpPr/>
          <p:nvPr/>
        </p:nvSpPr>
        <p:spPr>
          <a:xfrm>
            <a:off x="168515" y="1071586"/>
            <a:ext cx="6776599" cy="415498"/>
          </a:xfrm>
          <a:prstGeom prst="rect">
            <a:avLst/>
          </a:prstGeom>
        </p:spPr>
        <p:txBody>
          <a:bodyPr wrap="none">
            <a:spAutoFit/>
          </a:bodyPr>
          <a:lstStyle/>
          <a:p>
            <a:pPr defTabSz="685800">
              <a:defRPr/>
            </a:pPr>
            <a:r>
              <a:rPr lang="en-US" sz="2100" b="1" dirty="0">
                <a:solidFill>
                  <a:prstClr val="white"/>
                </a:solidFill>
                <a:latin typeface="Calibri Light" panose="020F0302020204030204"/>
              </a:rPr>
              <a:t>National Center for Emerging and Zoonotic Infectious Diseases</a:t>
            </a:r>
          </a:p>
        </p:txBody>
      </p:sp>
    </p:spTree>
    <p:extLst>
      <p:ext uri="{BB962C8B-B14F-4D97-AF65-F5344CB8AC3E}">
        <p14:creationId xmlns:p14="http://schemas.microsoft.com/office/powerpoint/2010/main" val="22870713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E17E56C-E74D-4597-AF88-6D84CBEB4A78}"/>
              </a:ext>
            </a:extLst>
          </p:cNvPr>
          <p:cNvSpPr txBox="1"/>
          <p:nvPr/>
        </p:nvSpPr>
        <p:spPr>
          <a:xfrm>
            <a:off x="-673099" y="227218"/>
            <a:ext cx="10287000" cy="3416320"/>
          </a:xfrm>
          <a:prstGeom prst="rect">
            <a:avLst/>
          </a:prstGeom>
          <a:noFill/>
        </p:spPr>
        <p:txBody>
          <a:bodyPr wrap="square" rtlCol="0">
            <a:spAutoFit/>
          </a:bodyPr>
          <a:lstStyle/>
          <a:p>
            <a:pPr lvl="0" algn="ctr">
              <a:defRPr/>
            </a:pPr>
            <a:r>
              <a:rPr lang="en-US" b="1" dirty="0">
                <a:solidFill>
                  <a:srgbClr val="000000"/>
                </a:solidFill>
              </a:rPr>
              <a:t>Subscribe to monthly </a:t>
            </a:r>
            <a:r>
              <a:rPr lang="en-US" b="1" dirty="0">
                <a:solidFill>
                  <a:srgbClr val="FF0000"/>
                </a:solidFill>
              </a:rPr>
              <a:t>NMI Notes</a:t>
            </a:r>
            <a:r>
              <a:rPr lang="en-US" b="1" dirty="0">
                <a:solidFill>
                  <a:srgbClr val="000000"/>
                </a:solidFill>
              </a:rPr>
              <a:t> news updates at</a:t>
            </a:r>
            <a:br>
              <a:rPr lang="en-US" b="1" dirty="0">
                <a:solidFill>
                  <a:srgbClr val="000000"/>
                </a:solidFill>
              </a:rPr>
            </a:br>
            <a:r>
              <a:rPr lang="en-US" b="1" dirty="0">
                <a:solidFill>
                  <a:srgbClr val="000000"/>
                </a:solidFill>
              </a:rPr>
              <a:t> </a:t>
            </a:r>
            <a:r>
              <a:rPr lang="en-US" b="1" dirty="0">
                <a:hlinkClick r:id="rId3" tooltip="NMI Notes"/>
              </a:rPr>
              <a:t>https://www.cdc.gov/nndss/trc/news/</a:t>
            </a:r>
            <a:endParaRPr lang="en-US" b="1" dirty="0"/>
          </a:p>
          <a:p>
            <a:pPr lvl="0" algn="ctr">
              <a:defRPr/>
            </a:pPr>
            <a:endParaRPr lang="en-US" b="1" dirty="0">
              <a:solidFill>
                <a:srgbClr val="FF0000"/>
              </a:solidFill>
            </a:endParaRPr>
          </a:p>
          <a:p>
            <a:pPr lvl="0" algn="ctr">
              <a:defRPr/>
            </a:pPr>
            <a:r>
              <a:rPr lang="en-US" b="1" dirty="0">
                <a:solidFill>
                  <a:srgbClr val="000000"/>
                </a:solidFill>
              </a:rPr>
              <a:t>Access the </a:t>
            </a:r>
            <a:r>
              <a:rPr lang="en-US" b="1" dirty="0">
                <a:solidFill>
                  <a:srgbClr val="FF0000"/>
                </a:solidFill>
              </a:rPr>
              <a:t>NNDSS Technical Resource Center </a:t>
            </a:r>
            <a:r>
              <a:rPr lang="en-US" b="1" dirty="0">
                <a:solidFill>
                  <a:srgbClr val="000000"/>
                </a:solidFill>
              </a:rPr>
              <a:t>at</a:t>
            </a:r>
            <a:r>
              <a:rPr lang="en-US" b="1" dirty="0">
                <a:solidFill>
                  <a:srgbClr val="FF0000"/>
                </a:solidFill>
              </a:rPr>
              <a:t>  </a:t>
            </a:r>
          </a:p>
          <a:p>
            <a:pPr lvl="0" algn="ctr">
              <a:defRPr/>
            </a:pPr>
            <a:r>
              <a:rPr lang="en-US" b="1" dirty="0">
                <a:solidFill>
                  <a:srgbClr val="000000"/>
                </a:solidFill>
                <a:hlinkClick r:id="rId4" tooltip="NMI Technical Assistance and Training Resource Center"/>
              </a:rPr>
              <a:t>https://www.cdc.gov/nndss/trc/</a:t>
            </a:r>
            <a:endParaRPr lang="en-US" b="1" dirty="0">
              <a:solidFill>
                <a:srgbClr val="FF0000"/>
              </a:solidFill>
            </a:endParaRPr>
          </a:p>
          <a:p>
            <a:pPr lvl="0" algn="ctr">
              <a:defRPr/>
            </a:pPr>
            <a:endParaRPr lang="en-US" b="1" dirty="0">
              <a:solidFill>
                <a:srgbClr val="FF0000"/>
              </a:solidFill>
            </a:endParaRPr>
          </a:p>
          <a:p>
            <a:pPr lvl="0" algn="ctr">
              <a:defRPr/>
            </a:pPr>
            <a:r>
              <a:rPr lang="en-US" b="1" dirty="0">
                <a:solidFill>
                  <a:srgbClr val="000000"/>
                </a:solidFill>
              </a:rPr>
              <a:t>Request </a:t>
            </a:r>
            <a:r>
              <a:rPr lang="en-US" b="1" dirty="0">
                <a:solidFill>
                  <a:srgbClr val="FF0000"/>
                </a:solidFill>
              </a:rPr>
              <a:t>NNDSS technical assistance or onboarding </a:t>
            </a:r>
            <a:r>
              <a:rPr lang="en-US" b="1" dirty="0">
                <a:solidFill>
                  <a:srgbClr val="000000"/>
                </a:solidFill>
              </a:rPr>
              <a:t>at</a:t>
            </a:r>
          </a:p>
          <a:p>
            <a:pPr lvl="0" algn="ctr">
              <a:defRPr/>
            </a:pPr>
            <a:r>
              <a:rPr lang="en-US" b="1" dirty="0">
                <a:solidFill>
                  <a:srgbClr val="FF0000"/>
                </a:solidFill>
                <a:hlinkClick r:id="rId5" tooltip="NMI technical assistance or onboarding"/>
              </a:rPr>
              <a:t>edx@cdc.gov</a:t>
            </a:r>
            <a:r>
              <a:rPr lang="en-US" b="1" dirty="0">
                <a:solidFill>
                  <a:srgbClr val="000000"/>
                </a:solidFill>
              </a:rPr>
              <a:t> </a:t>
            </a:r>
          </a:p>
          <a:p>
            <a:pPr lvl="0" algn="ctr">
              <a:defRPr/>
            </a:pPr>
            <a:endParaRPr lang="en-US" b="1" dirty="0">
              <a:solidFill>
                <a:srgbClr val="FF0000"/>
              </a:solidFill>
            </a:endParaRPr>
          </a:p>
          <a:p>
            <a:pPr lvl="0" algn="ctr">
              <a:defRPr/>
            </a:pPr>
            <a:r>
              <a:rPr lang="en-US" b="1" dirty="0">
                <a:solidFill>
                  <a:srgbClr val="000000"/>
                </a:solidFill>
              </a:rPr>
              <a:t>Next </a:t>
            </a:r>
            <a:r>
              <a:rPr lang="en-US" b="1" dirty="0">
                <a:solidFill>
                  <a:srgbClr val="FF0000"/>
                </a:solidFill>
              </a:rPr>
              <a:t>NNDSS </a:t>
            </a:r>
            <a:r>
              <a:rPr lang="en-US" b="1" dirty="0" err="1">
                <a:solidFill>
                  <a:srgbClr val="FF0000"/>
                </a:solidFill>
              </a:rPr>
              <a:t>eSHARE</a:t>
            </a:r>
            <a:r>
              <a:rPr lang="en-US" b="1" dirty="0">
                <a:solidFill>
                  <a:srgbClr val="FF0000"/>
                </a:solidFill>
              </a:rPr>
              <a:t> </a:t>
            </a:r>
            <a:r>
              <a:rPr lang="en-US" b="1" dirty="0">
                <a:solidFill>
                  <a:srgbClr val="000000"/>
                </a:solidFill>
              </a:rPr>
              <a:t>is August 28, 2018 – details to come at</a:t>
            </a:r>
          </a:p>
          <a:p>
            <a:pPr lvl="0" algn="ctr">
              <a:defRPr/>
            </a:pPr>
            <a:r>
              <a:rPr lang="en-US" b="1" dirty="0">
                <a:solidFill>
                  <a:srgbClr val="000000"/>
                </a:solidFill>
              </a:rPr>
              <a:t> </a:t>
            </a:r>
            <a:r>
              <a:rPr lang="en-US" b="1" dirty="0">
                <a:solidFill>
                  <a:srgbClr val="FF0000"/>
                </a:solidFill>
                <a:hlinkClick r:id="rId6" tooltip="NMI eSHARE"/>
              </a:rPr>
              <a:t>https://www.cdc.gov/nndss/trc/onboarding/eshare.html</a:t>
            </a:r>
            <a:r>
              <a:rPr lang="en-US" b="1" dirty="0">
                <a:solidFill>
                  <a:srgbClr val="000000"/>
                </a:solidFill>
              </a:rPr>
              <a:t> </a:t>
            </a:r>
          </a:p>
          <a:p>
            <a:pPr algn="ctr"/>
            <a:endParaRPr lang="en-US" b="1" dirty="0">
              <a:solidFill>
                <a:srgbClr val="000000"/>
              </a:solidFill>
              <a:latin typeface="Calibri" panose="020F0502020204030204" pitchFamily="34" charset="0"/>
            </a:endParaRPr>
          </a:p>
        </p:txBody>
      </p:sp>
    </p:spTree>
    <p:extLst>
      <p:ext uri="{BB962C8B-B14F-4D97-AF65-F5344CB8AC3E}">
        <p14:creationId xmlns:p14="http://schemas.microsoft.com/office/powerpoint/2010/main" val="731121623"/>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2851150" y="2824536"/>
            <a:ext cx="5912706" cy="566738"/>
          </a:xfrm>
        </p:spPr>
        <p:txBody>
          <a:bodyPr/>
          <a:lstStyle/>
          <a:p>
            <a:pPr algn="ctr"/>
            <a:r>
              <a:rPr lang="en-US" sz="2400" dirty="0"/>
              <a:t>Overview of 2018 CSTE Annual Conference</a:t>
            </a:r>
          </a:p>
        </p:txBody>
      </p:sp>
    </p:spTree>
    <p:extLst>
      <p:ext uri="{BB962C8B-B14F-4D97-AF65-F5344CB8AC3E}">
        <p14:creationId xmlns:p14="http://schemas.microsoft.com/office/powerpoint/2010/main" val="40529055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p:cNvSpPr>
            <a:spLocks noGrp="1"/>
          </p:cNvSpPr>
          <p:nvPr>
            <p:ph type="title"/>
          </p:nvPr>
        </p:nvSpPr>
        <p:spPr>
          <a:xfrm>
            <a:off x="2316760" y="2862262"/>
            <a:ext cx="5486400" cy="566738"/>
          </a:xfrm>
        </p:spPr>
        <p:txBody>
          <a:bodyPr>
            <a:normAutofit fontScale="90000"/>
          </a:bodyPr>
          <a:lstStyle/>
          <a:p>
            <a:r>
              <a:rPr lang="en-US" dirty="0">
                <a:solidFill>
                  <a:schemeClr val="bg1"/>
                </a:solidFill>
              </a:rPr>
              <a:t>2018 CSTE Annual Conference</a:t>
            </a:r>
          </a:p>
        </p:txBody>
      </p:sp>
      <p:sp>
        <p:nvSpPr>
          <p:cNvPr id="4" name="Rectangle 3" descr="Blank Box" title="Blank Box"/>
          <p:cNvSpPr/>
          <p:nvPr/>
        </p:nvSpPr>
        <p:spPr>
          <a:xfrm>
            <a:off x="95693" y="855"/>
            <a:ext cx="9048307" cy="12730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2" name="Picture 1" descr="CSTE Annual Conference Banner West Palm Beach 2018" title="CSTE Annual Conference Banner ">
            <a:extLst>
              <a:ext uri="{FF2B5EF4-FFF2-40B4-BE49-F238E27FC236}">
                <a16:creationId xmlns:a16="http://schemas.microsoft.com/office/drawing/2014/main" id="{C196A7BA-C6D8-4BCF-8B25-4B3664680079}"/>
              </a:ext>
            </a:extLst>
          </p:cNvPr>
          <p:cNvPicPr>
            <a:picLocks noChangeAspect="1"/>
          </p:cNvPicPr>
          <p:nvPr/>
        </p:nvPicPr>
        <p:blipFill>
          <a:blip r:embed="rId2"/>
          <a:stretch>
            <a:fillRect/>
          </a:stretch>
        </p:blipFill>
        <p:spPr>
          <a:xfrm>
            <a:off x="0" y="855"/>
            <a:ext cx="9144000" cy="1003200"/>
          </a:xfrm>
          <a:prstGeom prst="rect">
            <a:avLst/>
          </a:prstGeom>
        </p:spPr>
      </p:pic>
      <p:pic>
        <p:nvPicPr>
          <p:cNvPr id="7" name="Picture 6" descr="West Palm Beach Skyline" title="2018 CSTE Annual Conference">
            <a:extLst>
              <a:ext uri="{FF2B5EF4-FFF2-40B4-BE49-F238E27FC236}">
                <a16:creationId xmlns:a16="http://schemas.microsoft.com/office/drawing/2014/main" id="{085FE050-4F1D-4BC8-A996-FE96AE83E4FF}"/>
              </a:ext>
            </a:extLst>
          </p:cNvPr>
          <p:cNvPicPr>
            <a:picLocks noChangeAspect="1"/>
          </p:cNvPicPr>
          <p:nvPr/>
        </p:nvPicPr>
        <p:blipFill>
          <a:blip r:embed="rId3"/>
          <a:stretch>
            <a:fillRect/>
          </a:stretch>
        </p:blipFill>
        <p:spPr>
          <a:xfrm>
            <a:off x="1340840" y="1273877"/>
            <a:ext cx="6462320" cy="4310246"/>
          </a:xfrm>
          <a:prstGeom prst="rect">
            <a:avLst/>
          </a:prstGeom>
        </p:spPr>
      </p:pic>
    </p:spTree>
    <p:extLst>
      <p:ext uri="{BB962C8B-B14F-4D97-AF65-F5344CB8AC3E}">
        <p14:creationId xmlns:p14="http://schemas.microsoft.com/office/powerpoint/2010/main" val="22677644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ctrTitle"/>
          </p:nvPr>
        </p:nvSpPr>
        <p:spPr>
          <a:xfrm>
            <a:off x="1341705" y="2846423"/>
            <a:ext cx="6064250" cy="698500"/>
          </a:xfrm>
        </p:spPr>
        <p:txBody>
          <a:bodyPr>
            <a:normAutofit fontScale="90000"/>
          </a:bodyPr>
          <a:lstStyle/>
          <a:p>
            <a:r>
              <a:rPr lang="en-US" dirty="0">
                <a:solidFill>
                  <a:schemeClr val="bg1"/>
                </a:solidFill>
              </a:rPr>
              <a:t>Overview of 2018 CSTE Annual Conference</a:t>
            </a:r>
          </a:p>
        </p:txBody>
      </p:sp>
      <p:sp>
        <p:nvSpPr>
          <p:cNvPr id="3" name="Content Placeholder 2"/>
          <p:cNvSpPr>
            <a:spLocks noGrp="1"/>
          </p:cNvSpPr>
          <p:nvPr>
            <p:ph sz="half" idx="2"/>
          </p:nvPr>
        </p:nvSpPr>
        <p:spPr>
          <a:xfrm>
            <a:off x="4843409" y="1783690"/>
            <a:ext cx="4038600" cy="4525963"/>
          </a:xfrm>
        </p:spPr>
        <p:txBody>
          <a:bodyPr>
            <a:normAutofit/>
          </a:bodyPr>
          <a:lstStyle/>
          <a:p>
            <a:r>
              <a:rPr lang="en-US" sz="2200" dirty="0">
                <a:latin typeface="+mn-lt"/>
              </a:rPr>
              <a:t>Conference Sessions</a:t>
            </a:r>
          </a:p>
          <a:p>
            <a:r>
              <a:rPr lang="en-US" sz="2200" dirty="0">
                <a:latin typeface="+mn-lt"/>
              </a:rPr>
              <a:t>Mon-Wed, June 11-13</a:t>
            </a:r>
          </a:p>
          <a:p>
            <a:r>
              <a:rPr lang="en-US" sz="2200" dirty="0">
                <a:latin typeface="+mn-lt"/>
              </a:rPr>
              <a:t>8 tracks</a:t>
            </a:r>
          </a:p>
          <a:p>
            <a:r>
              <a:rPr lang="en-US" sz="2200" dirty="0">
                <a:latin typeface="+mn-lt"/>
              </a:rPr>
              <a:t>&gt;950 total presentations</a:t>
            </a:r>
          </a:p>
          <a:p>
            <a:pPr lvl="1"/>
            <a:r>
              <a:rPr lang="en-US" sz="2200" dirty="0">
                <a:latin typeface="+mn-lt"/>
              </a:rPr>
              <a:t>325 Breakout</a:t>
            </a:r>
          </a:p>
          <a:p>
            <a:pPr lvl="1"/>
            <a:r>
              <a:rPr lang="en-US" sz="2200" dirty="0">
                <a:latin typeface="+mn-lt"/>
              </a:rPr>
              <a:t>297 Quick</a:t>
            </a:r>
          </a:p>
          <a:p>
            <a:pPr lvl="1"/>
            <a:r>
              <a:rPr lang="en-US" sz="2200" dirty="0">
                <a:latin typeface="+mn-lt"/>
              </a:rPr>
              <a:t>70 Lightning</a:t>
            </a:r>
          </a:p>
          <a:p>
            <a:pPr lvl="1"/>
            <a:r>
              <a:rPr lang="en-US" sz="2200" dirty="0">
                <a:latin typeface="+mn-lt"/>
              </a:rPr>
              <a:t>194 Posters</a:t>
            </a:r>
          </a:p>
          <a:p>
            <a:pPr lvl="1"/>
            <a:r>
              <a:rPr lang="en-US" sz="2200" dirty="0">
                <a:latin typeface="+mn-lt"/>
              </a:rPr>
              <a:t>113 Roundtables</a:t>
            </a:r>
          </a:p>
          <a:p>
            <a:r>
              <a:rPr lang="en-US" sz="2200" dirty="0">
                <a:latin typeface="+mn-lt"/>
              </a:rPr>
              <a:t>5 Sponsor Roundtables</a:t>
            </a:r>
          </a:p>
        </p:txBody>
      </p:sp>
      <p:sp>
        <p:nvSpPr>
          <p:cNvPr id="7" name="Content Placeholder 2"/>
          <p:cNvSpPr txBox="1">
            <a:spLocks/>
          </p:cNvSpPr>
          <p:nvPr/>
        </p:nvSpPr>
        <p:spPr>
          <a:xfrm>
            <a:off x="609600" y="1780220"/>
            <a:ext cx="4038600" cy="3875332"/>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anose="020B0604020202020204" pitchFamily="34" charset="0"/>
              <a:buChar char="•"/>
              <a:defRPr lang="en-US" sz="2800" kern="1200">
                <a:solidFill>
                  <a:srgbClr val="101957"/>
                </a:solidFill>
                <a:latin typeface="+mj-lt"/>
                <a:ea typeface="+mn-ea"/>
                <a:cs typeface="+mn-cs"/>
              </a:defRPr>
            </a:lvl1pPr>
            <a:lvl2pPr marL="800100" indent="-342900" algn="l" defTabSz="914400" rtl="0" eaLnBrk="1" latinLnBrk="0" hangingPunct="1">
              <a:spcBef>
                <a:spcPct val="20000"/>
              </a:spcBef>
              <a:buFont typeface="Courier New" panose="02070309020205020404" pitchFamily="49" charset="0"/>
              <a:buChar char="o"/>
              <a:defRPr lang="en-US" sz="2400" kern="1200">
                <a:solidFill>
                  <a:srgbClr val="101957"/>
                </a:solidFill>
                <a:latin typeface="+mj-lt"/>
                <a:ea typeface="+mn-ea"/>
                <a:cs typeface="+mn-cs"/>
              </a:defRPr>
            </a:lvl2pPr>
            <a:lvl3pPr marL="1143000" indent="-228600" algn="l" defTabSz="914400" rtl="0" eaLnBrk="1" latinLnBrk="0" hangingPunct="1">
              <a:spcBef>
                <a:spcPct val="20000"/>
              </a:spcBef>
              <a:buFont typeface="Wingdings" panose="05000000000000000000" pitchFamily="2" charset="2"/>
              <a:buChar char="§"/>
              <a:defRPr lang="en-US" sz="2000" kern="1200">
                <a:solidFill>
                  <a:srgbClr val="101957"/>
                </a:solidFill>
                <a:latin typeface="+mj-lt"/>
                <a:ea typeface="+mn-ea"/>
                <a:cs typeface="+mn-cs"/>
              </a:defRPr>
            </a:lvl3pPr>
            <a:lvl4pPr marL="1600200" indent="-228600" algn="l" defTabSz="914400" rtl="0" eaLnBrk="1" latinLnBrk="0" hangingPunct="1">
              <a:spcBef>
                <a:spcPct val="20000"/>
              </a:spcBef>
              <a:buFont typeface="Arial" panose="020B0604020202020204" pitchFamily="34" charset="0"/>
              <a:buChar char="–"/>
              <a:defRPr lang="en-US" sz="1800" kern="1200">
                <a:solidFill>
                  <a:srgbClr val="101957"/>
                </a:solidFill>
                <a:latin typeface="+mj-lt"/>
                <a:ea typeface="+mn-ea"/>
                <a:cs typeface="+mn-cs"/>
              </a:defRPr>
            </a:lvl4pPr>
            <a:lvl5pPr marL="2057400" indent="-228600" algn="l" defTabSz="914400" rtl="0" eaLnBrk="1" latinLnBrk="0" hangingPunct="1">
              <a:spcBef>
                <a:spcPct val="20000"/>
              </a:spcBef>
              <a:buFont typeface="Arial" panose="020B0604020202020204" pitchFamily="34" charset="0"/>
              <a:buChar char="»"/>
              <a:defRPr lang="en-US" sz="1800" kern="1200">
                <a:solidFill>
                  <a:srgbClr val="101957"/>
                </a:solidFill>
                <a:latin typeface="+mj-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101957"/>
                </a:solidFill>
                <a:effectLst/>
                <a:uLnTx/>
                <a:uFillTx/>
                <a:latin typeface="Arial"/>
                <a:ea typeface="+mn-ea"/>
                <a:cs typeface="+mn-cs"/>
              </a:rPr>
              <a:t>Attendance</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01957"/>
                </a:solidFill>
                <a:effectLst/>
                <a:uLnTx/>
                <a:uFillTx/>
                <a:latin typeface="Arial"/>
                <a:ea typeface="+mn-ea"/>
                <a:cs typeface="+mn-cs"/>
              </a:rPr>
              <a:t>1,725 registered attendees</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01957"/>
                </a:solidFill>
                <a:effectLst/>
                <a:uLnTx/>
                <a:uFillTx/>
                <a:latin typeface="Arial"/>
                <a:ea typeface="+mn-ea"/>
                <a:cs typeface="+mn-cs"/>
              </a:rPr>
              <a:t>State Health Agency: 48%</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01957"/>
                </a:solidFill>
                <a:effectLst/>
                <a:uLnTx/>
                <a:uFillTx/>
                <a:latin typeface="Arial"/>
                <a:ea typeface="+mn-ea"/>
                <a:cs typeface="+mn-cs"/>
              </a:rPr>
              <a:t>Local Health Agency: 18%</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01957"/>
                </a:solidFill>
                <a:effectLst/>
                <a:uLnTx/>
                <a:uFillTx/>
                <a:latin typeface="Arial"/>
                <a:ea typeface="+mn-ea"/>
                <a:cs typeface="+mn-cs"/>
              </a:rPr>
              <a:t>Federal Agency: 14%</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01957"/>
                </a:solidFill>
                <a:effectLst/>
                <a:uLnTx/>
                <a:uFillTx/>
                <a:latin typeface="Arial"/>
                <a:ea typeface="+mn-ea"/>
                <a:cs typeface="+mn-cs"/>
              </a:rPr>
              <a:t>Student: 2.5%</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101957"/>
              </a:solidFill>
              <a:effectLst/>
              <a:uLnTx/>
              <a:uFillTx/>
              <a:latin typeface="Arial"/>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101957"/>
                </a:solidFill>
                <a:effectLst/>
                <a:uLnTx/>
                <a:uFillTx/>
                <a:latin typeface="Arial"/>
                <a:ea typeface="+mn-ea"/>
                <a:cs typeface="+mn-cs"/>
              </a:rPr>
              <a:t>Conference Workshops</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01957"/>
                </a:solidFill>
                <a:effectLst/>
                <a:uLnTx/>
                <a:uFillTx/>
                <a:latin typeface="Arial"/>
                <a:ea typeface="+mn-ea"/>
                <a:cs typeface="+mn-cs"/>
              </a:rPr>
              <a:t>Sunday, June 10</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01957"/>
                </a:solidFill>
                <a:effectLst/>
                <a:uLnTx/>
                <a:uFillTx/>
                <a:latin typeface="Arial"/>
                <a:ea typeface="+mn-ea"/>
                <a:cs typeface="+mn-cs"/>
              </a:rPr>
              <a:t>15 workshops</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01957"/>
                </a:solidFill>
                <a:effectLst/>
                <a:uLnTx/>
                <a:uFillTx/>
                <a:latin typeface="Arial"/>
                <a:ea typeface="+mn-ea"/>
                <a:cs typeface="+mn-cs"/>
              </a:rPr>
              <a:t>1,379 attendees</a:t>
            </a:r>
          </a:p>
        </p:txBody>
      </p:sp>
      <p:grpSp>
        <p:nvGrpSpPr>
          <p:cNvPr id="13" name="Group 12" descr="2018 CSTE Annual Conference" title="2018 CSTE Annual Conference"/>
          <p:cNvGrpSpPr/>
          <p:nvPr/>
        </p:nvGrpSpPr>
        <p:grpSpPr>
          <a:xfrm>
            <a:off x="0" y="0"/>
            <a:ext cx="9144000" cy="1165608"/>
            <a:chOff x="0" y="752397"/>
            <a:chExt cx="9144000" cy="1165608"/>
          </a:xfrm>
        </p:grpSpPr>
        <p:sp>
          <p:nvSpPr>
            <p:cNvPr id="5" name="Rectangle 4"/>
            <p:cNvSpPr/>
            <p:nvPr/>
          </p:nvSpPr>
          <p:spPr>
            <a:xfrm>
              <a:off x="0" y="752397"/>
              <a:ext cx="8912888" cy="11656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8" name="Picture 7" descr="Conference Banner with Palm Trees" title="2018 CSTE Annual Conference">
              <a:extLst>
                <a:ext uri="{FF2B5EF4-FFF2-40B4-BE49-F238E27FC236}">
                  <a16:creationId xmlns:a16="http://schemas.microsoft.com/office/drawing/2014/main" id="{9B4F5BEE-4888-472D-A0B3-9BFF929E4578}"/>
                </a:ext>
              </a:extLst>
            </p:cNvPr>
            <p:cNvPicPr>
              <a:picLocks noChangeAspect="1"/>
            </p:cNvPicPr>
            <p:nvPr/>
          </p:nvPicPr>
          <p:blipFill>
            <a:blip r:embed="rId3"/>
            <a:stretch>
              <a:fillRect/>
            </a:stretch>
          </p:blipFill>
          <p:spPr>
            <a:xfrm>
              <a:off x="0" y="764436"/>
              <a:ext cx="9144000" cy="1003200"/>
            </a:xfrm>
            <a:prstGeom prst="rect">
              <a:avLst/>
            </a:prstGeom>
          </p:spPr>
        </p:pic>
      </p:grpSp>
    </p:spTree>
    <p:extLst>
      <p:ext uri="{BB962C8B-B14F-4D97-AF65-F5344CB8AC3E}">
        <p14:creationId xmlns:p14="http://schemas.microsoft.com/office/powerpoint/2010/main" val="33387192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descr="2018 CSTE Annual Conference" title="2018 CSTE Annual Conference"/>
          <p:cNvSpPr>
            <a:spLocks noGrp="1"/>
          </p:cNvSpPr>
          <p:nvPr>
            <p:ph type="title"/>
          </p:nvPr>
        </p:nvSpPr>
        <p:spPr>
          <a:xfrm>
            <a:off x="170482" y="175996"/>
            <a:ext cx="8229600" cy="1030638"/>
          </a:xfrm>
        </p:spPr>
        <p:txBody>
          <a:bodyPr/>
          <a:lstStyle/>
          <a:p>
            <a:r>
              <a:rPr lang="en-US" dirty="0">
                <a:solidFill>
                  <a:schemeClr val="bg1"/>
                </a:solidFill>
              </a:rPr>
              <a:t>2018 CSTE Annual Conference</a:t>
            </a:r>
          </a:p>
        </p:txBody>
      </p:sp>
      <p:sp>
        <p:nvSpPr>
          <p:cNvPr id="3" name="Text Placeholder 2"/>
          <p:cNvSpPr>
            <a:spLocks noGrp="1"/>
          </p:cNvSpPr>
          <p:nvPr>
            <p:ph type="body" sz="quarter" idx="10"/>
          </p:nvPr>
        </p:nvSpPr>
        <p:spPr>
          <a:xfrm>
            <a:off x="170482" y="1336978"/>
            <a:ext cx="8849694" cy="3923392"/>
          </a:xfrm>
        </p:spPr>
        <p:txBody>
          <a:bodyPr/>
          <a:lstStyle/>
          <a:p>
            <a:r>
              <a:rPr lang="en-US" dirty="0">
                <a:latin typeface="+mn-lt"/>
              </a:rPr>
              <a:t>CSTE Annual Business Meeting</a:t>
            </a:r>
          </a:p>
          <a:p>
            <a:r>
              <a:rPr lang="en-US" dirty="0">
                <a:latin typeface="+mn-lt"/>
              </a:rPr>
              <a:t>Thursday, June 14</a:t>
            </a:r>
          </a:p>
          <a:p>
            <a:r>
              <a:rPr lang="en-US" dirty="0">
                <a:latin typeface="+mn-lt"/>
              </a:rPr>
              <a:t>Review of Voting Rights and Council Audit</a:t>
            </a:r>
          </a:p>
          <a:p>
            <a:r>
              <a:rPr lang="en-US" dirty="0">
                <a:latin typeface="+mn-lt"/>
              </a:rPr>
              <a:t>State of CSTE Address – Janet Hamilton</a:t>
            </a:r>
          </a:p>
          <a:p>
            <a:r>
              <a:rPr lang="en-US" dirty="0">
                <a:latin typeface="+mn-lt"/>
              </a:rPr>
              <a:t>Presentation of Proposed Bylaws Change</a:t>
            </a:r>
          </a:p>
          <a:p>
            <a:pPr lvl="1"/>
            <a:r>
              <a:rPr lang="en-US" dirty="0">
                <a:latin typeface="+mn-lt"/>
              </a:rPr>
              <a:t>Change in bylaws Article IV, Section 7 to simplify Executive Board run-off election process</a:t>
            </a:r>
          </a:p>
          <a:p>
            <a:r>
              <a:rPr lang="en-US" dirty="0">
                <a:latin typeface="+mn-lt"/>
              </a:rPr>
              <a:t>2018 Position Statements</a:t>
            </a:r>
          </a:p>
          <a:p>
            <a:r>
              <a:rPr lang="en-US" dirty="0">
                <a:latin typeface="+mn-lt"/>
              </a:rPr>
              <a:t>New Business and Installation of New President, Sarah Park</a:t>
            </a:r>
          </a:p>
        </p:txBody>
      </p:sp>
      <p:pic>
        <p:nvPicPr>
          <p:cNvPr id="2" name="Picture 1" descr="Banner with Palm Trees" title="2018 CSTE Annual Conference">
            <a:extLst>
              <a:ext uri="{FF2B5EF4-FFF2-40B4-BE49-F238E27FC236}">
                <a16:creationId xmlns:a16="http://schemas.microsoft.com/office/drawing/2014/main" id="{C196A7BA-C6D8-4BCF-8B25-4B3664680079}"/>
              </a:ext>
            </a:extLst>
          </p:cNvPr>
          <p:cNvPicPr>
            <a:picLocks noChangeAspect="1"/>
          </p:cNvPicPr>
          <p:nvPr/>
        </p:nvPicPr>
        <p:blipFill>
          <a:blip r:embed="rId2"/>
          <a:stretch>
            <a:fillRect/>
          </a:stretch>
        </p:blipFill>
        <p:spPr>
          <a:xfrm>
            <a:off x="0" y="164640"/>
            <a:ext cx="9020176" cy="1003200"/>
          </a:xfrm>
          <a:prstGeom prst="rect">
            <a:avLst/>
          </a:prstGeom>
        </p:spPr>
      </p:pic>
    </p:spTree>
    <p:extLst>
      <p:ext uri="{BB962C8B-B14F-4D97-AF65-F5344CB8AC3E}">
        <p14:creationId xmlns:p14="http://schemas.microsoft.com/office/powerpoint/2010/main" val="3533392861"/>
      </p:ext>
    </p:extLst>
  </p:cSld>
  <p:clrMapOvr>
    <a:masterClrMapping/>
  </p:clrMapOvr>
</p:sld>
</file>

<file path=ppt/theme/theme1.xml><?xml version="1.0" encoding="utf-8"?>
<a:theme xmlns:a="http://schemas.openxmlformats.org/drawingml/2006/main" name="CSTE_Powerpoint_Template_final">
  <a:themeElements>
    <a:clrScheme name="CSTE">
      <a:dk1>
        <a:srgbClr val="585543"/>
      </a:dk1>
      <a:lt1>
        <a:sysClr val="window" lastClr="FFFFFF"/>
      </a:lt1>
      <a:dk2>
        <a:srgbClr val="1B3473"/>
      </a:dk2>
      <a:lt2>
        <a:srgbClr val="EEECE1"/>
      </a:lt2>
      <a:accent1>
        <a:srgbClr val="7DAED3"/>
      </a:accent1>
      <a:accent2>
        <a:srgbClr val="F5D232"/>
      </a:accent2>
      <a:accent3>
        <a:srgbClr val="C4C7C8"/>
      </a:accent3>
      <a:accent4>
        <a:srgbClr val="9D986D"/>
      </a:accent4>
      <a:accent5>
        <a:srgbClr val="858C93"/>
      </a:accent5>
      <a:accent6>
        <a:srgbClr val="639EC8"/>
      </a:accent6>
      <a:hlink>
        <a:srgbClr val="0000FF"/>
      </a:hlink>
      <a:folHlink>
        <a:srgbClr val="800080"/>
      </a:folHlink>
    </a:clrScheme>
    <a:fontScheme name="CSTE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STE_Powerpoint_Template_final">
  <a:themeElements>
    <a:clrScheme name="CSTE">
      <a:dk1>
        <a:srgbClr val="585543"/>
      </a:dk1>
      <a:lt1>
        <a:sysClr val="window" lastClr="FFFFFF"/>
      </a:lt1>
      <a:dk2>
        <a:srgbClr val="1B3473"/>
      </a:dk2>
      <a:lt2>
        <a:srgbClr val="EEECE1"/>
      </a:lt2>
      <a:accent1>
        <a:srgbClr val="7DAED3"/>
      </a:accent1>
      <a:accent2>
        <a:srgbClr val="F5D232"/>
      </a:accent2>
      <a:accent3>
        <a:srgbClr val="C4C7C8"/>
      </a:accent3>
      <a:accent4>
        <a:srgbClr val="9D986D"/>
      </a:accent4>
      <a:accent5>
        <a:srgbClr val="858C93"/>
      </a:accent5>
      <a:accent6>
        <a:srgbClr val="639EC8"/>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NCEH_ATSDR_combined">
  <a:themeElements>
    <a:clrScheme name="Custom 15">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8_NCEH_ATSDR_combined">
  <a:themeElements>
    <a:clrScheme name="Custom 10">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1103</TotalTime>
  <Words>4954</Words>
  <Application>Microsoft Office PowerPoint</Application>
  <PresentationFormat>On-screen Show (4:3)</PresentationFormat>
  <Paragraphs>556</Paragraphs>
  <Slides>54</Slides>
  <Notes>10</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54</vt:i4>
      </vt:variant>
    </vt:vector>
  </HeadingPairs>
  <TitlesOfParts>
    <vt:vector size="67" baseType="lpstr">
      <vt:lpstr>Arial</vt:lpstr>
      <vt:lpstr>Wingdings</vt:lpstr>
      <vt:lpstr>Avenir LT 45 Book</vt:lpstr>
      <vt:lpstr>Calibri Light</vt:lpstr>
      <vt:lpstr>Myriad Web Pro</vt:lpstr>
      <vt:lpstr>Avenir</vt:lpstr>
      <vt:lpstr>Calibri</vt:lpstr>
      <vt:lpstr>Courier New</vt:lpstr>
      <vt:lpstr>CSTE_Powerpoint_Template_final</vt:lpstr>
      <vt:lpstr>1_CSTE_Powerpoint_Template_final</vt:lpstr>
      <vt:lpstr>NCEH_ATSDR_combined</vt:lpstr>
      <vt:lpstr>1_Office Theme</vt:lpstr>
      <vt:lpstr>8_NCEH_ATSDR_combined</vt:lpstr>
      <vt:lpstr>NNDSS-Related Highlights from 2018 CSTE Annual Conference and ELC HIS Monitoring Project: RedCap Demonstration</vt:lpstr>
      <vt:lpstr>Agenda</vt:lpstr>
      <vt:lpstr>NMI Announcements</vt:lpstr>
      <vt:lpstr>NMI eSHARE Webinar </vt:lpstr>
      <vt:lpstr>Agenda</vt:lpstr>
      <vt:lpstr>Overview of 2018 CSTE Annual Conference</vt:lpstr>
      <vt:lpstr>2018 CSTE Annual Conference</vt:lpstr>
      <vt:lpstr>Overview of 2018 CSTE Annual Conference</vt:lpstr>
      <vt:lpstr>2018 CSTE Annual Conference</vt:lpstr>
      <vt:lpstr>CSTE Executive Board</vt:lpstr>
      <vt:lpstr>For more information…</vt:lpstr>
      <vt:lpstr>Review of approved 2018 CSTE Position Statements</vt:lpstr>
      <vt:lpstr>2018 Position Statements</vt:lpstr>
      <vt:lpstr>2018 Position Statements</vt:lpstr>
      <vt:lpstr>2018 Position Statements</vt:lpstr>
      <vt:lpstr>Recap of S/I Conference Workshop: Enhancing Surveillance Through Partnerships and Innovation</vt:lpstr>
      <vt:lpstr>Enhancing Surveillance Through Partnerships  and Innovation: Agenda</vt:lpstr>
      <vt:lpstr>Data Preparedness</vt:lpstr>
      <vt:lpstr>Common Issues</vt:lpstr>
      <vt:lpstr>Potential Solutions</vt:lpstr>
      <vt:lpstr>Examples in Practice</vt:lpstr>
      <vt:lpstr>Invited Speaker: Jim Daniel</vt:lpstr>
      <vt:lpstr>CSTE Data Standardization Work Group (DSWG):Status Update</vt:lpstr>
      <vt:lpstr>DSWG Progress</vt:lpstr>
      <vt:lpstr>DSWG Scope</vt:lpstr>
      <vt:lpstr>DSWG Next Steps</vt:lpstr>
      <vt:lpstr>DSWG: How to Engage</vt:lpstr>
      <vt:lpstr>CSTE Data Release Work Group:     Status Update</vt:lpstr>
      <vt:lpstr>Data Release: Workgroup Description</vt:lpstr>
      <vt:lpstr>Data Release: Activities</vt:lpstr>
      <vt:lpstr>Data Release: Deliverables</vt:lpstr>
      <vt:lpstr>Data Release:  Status of Deliverables</vt:lpstr>
      <vt:lpstr>Data Release: Moving Forward</vt:lpstr>
      <vt:lpstr>Data Release: Contact Information</vt:lpstr>
      <vt:lpstr> Surveillance and Informatics Program: Plan for 2018-2019</vt:lpstr>
      <vt:lpstr>S/I Plan for Year Ahead</vt:lpstr>
      <vt:lpstr>Questions?</vt:lpstr>
      <vt:lpstr>  Appendix: S/I Conference Workshop Summary Slides </vt:lpstr>
      <vt:lpstr>CDC Public Health Data Strategy</vt:lpstr>
      <vt:lpstr>Paula Yoon, CDC Data Preparedness for Emergency Response:  CDC’s Assessment and Findings </vt:lpstr>
      <vt:lpstr>Macarena Garcia:  Data preparedness effort in Emergency Operations Center</vt:lpstr>
      <vt:lpstr>Aaron Kite-Powell: Use of syndromic surveillance data  for event response</vt:lpstr>
      <vt:lpstr>Lesliann Helmus: Use of National Notifiable Disease Surveillance System  (NNDSS) for event response</vt:lpstr>
      <vt:lpstr>Annie Fine: Local jurisdiction perspective on information sharing  during event response</vt:lpstr>
      <vt:lpstr>Janet Hamilton: STLT perspective on information sharing  during event response</vt:lpstr>
      <vt:lpstr>Erin Holt:  Standards Development- Highlight on HL7</vt:lpstr>
      <vt:lpstr>Jim Collins:  Use of Standards in Communicable Disease Reporting,  Benefits and Challenges</vt:lpstr>
      <vt:lpstr>Paula Yoon:  CDC data standardization and harmonization efforts</vt:lpstr>
      <vt:lpstr>Molly Crockett, Shannon Harney:  Data Standardization Work Group</vt:lpstr>
      <vt:lpstr>CSTE National Office Contact Information</vt:lpstr>
      <vt:lpstr>REDCap Demo - 2018</vt:lpstr>
      <vt:lpstr>What is REDCap?</vt:lpstr>
      <vt:lpstr>https://rdcp.cdc.gov</vt:lpstr>
      <vt:lpstr>PowerPoint Presentation</vt:lpstr>
    </vt:vector>
  </TitlesOfParts>
  <Company>CDC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NNDSS Modernization Initiative (NMI) eSHARE - July 2018</dc:title>
  <dc:subject>NMI eSHARE</dc:subject>
  <dc:creator>CDC</dc:creator>
  <cp:keywords>NMI, eSHARE, NNDSS, NMI, update, arboviral, case, notification, implementation, onboarding</cp:keywords>
  <cp:lastModifiedBy>Laspina, Michael (CDC/DDPHSS/CSELS/DHIS)</cp:lastModifiedBy>
  <cp:revision>80</cp:revision>
  <dcterms:created xsi:type="dcterms:W3CDTF">2015-07-30T19:14:16Z</dcterms:created>
  <dcterms:modified xsi:type="dcterms:W3CDTF">2021-04-26T15:15:53Z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b94a7b8-f06c-4dfe-bdcc-9b548fd58c31_Enabled">
    <vt:lpwstr>true</vt:lpwstr>
  </property>
  <property fmtid="{D5CDD505-2E9C-101B-9397-08002B2CF9AE}" pid="3" name="MSIP_Label_7b94a7b8-f06c-4dfe-bdcc-9b548fd58c31_SetDate">
    <vt:lpwstr>2021-04-26T15:15:50Z</vt:lpwstr>
  </property>
  <property fmtid="{D5CDD505-2E9C-101B-9397-08002B2CF9AE}" pid="4" name="MSIP_Label_7b94a7b8-f06c-4dfe-bdcc-9b548fd58c31_Method">
    <vt:lpwstr>Privileged</vt:lpwstr>
  </property>
  <property fmtid="{D5CDD505-2E9C-101B-9397-08002B2CF9AE}" pid="5" name="MSIP_Label_7b94a7b8-f06c-4dfe-bdcc-9b548fd58c31_Name">
    <vt:lpwstr>7b94a7b8-f06c-4dfe-bdcc-9b548fd58c31</vt:lpwstr>
  </property>
  <property fmtid="{D5CDD505-2E9C-101B-9397-08002B2CF9AE}" pid="6" name="MSIP_Label_7b94a7b8-f06c-4dfe-bdcc-9b548fd58c31_SiteId">
    <vt:lpwstr>9ce70869-60db-44fd-abe8-d2767077fc8f</vt:lpwstr>
  </property>
  <property fmtid="{D5CDD505-2E9C-101B-9397-08002B2CF9AE}" pid="7" name="MSIP_Label_7b94a7b8-f06c-4dfe-bdcc-9b548fd58c31_ActionId">
    <vt:lpwstr>3ba3ab0a-c36c-4dbc-9f86-a9341e5b1db0</vt:lpwstr>
  </property>
  <property fmtid="{D5CDD505-2E9C-101B-9397-08002B2CF9AE}" pid="8" name="MSIP_Label_7b94a7b8-f06c-4dfe-bdcc-9b548fd58c31_ContentBits">
    <vt:lpwstr>0</vt:lpwstr>
  </property>
</Properties>
</file>