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7" r:id="rId6"/>
    <p:sldMasterId id="2147483682" r:id="rId7"/>
  </p:sldMasterIdLst>
  <p:notesMasterIdLst>
    <p:notesMasterId r:id="rId41"/>
  </p:notesMasterIdLst>
  <p:handoutMasterIdLst>
    <p:handoutMasterId r:id="rId42"/>
  </p:handoutMasterIdLst>
  <p:sldIdLst>
    <p:sldId id="413" r:id="rId8"/>
    <p:sldId id="432" r:id="rId9"/>
    <p:sldId id="456" r:id="rId10"/>
    <p:sldId id="525" r:id="rId11"/>
    <p:sldId id="502" r:id="rId12"/>
    <p:sldId id="474" r:id="rId13"/>
    <p:sldId id="475" r:id="rId14"/>
    <p:sldId id="476" r:id="rId15"/>
    <p:sldId id="477" r:id="rId16"/>
    <p:sldId id="478" r:id="rId17"/>
    <p:sldId id="499" r:id="rId18"/>
    <p:sldId id="500" r:id="rId19"/>
    <p:sldId id="479" r:id="rId20"/>
    <p:sldId id="503" r:id="rId21"/>
    <p:sldId id="504" r:id="rId22"/>
    <p:sldId id="505" r:id="rId23"/>
    <p:sldId id="506" r:id="rId24"/>
    <p:sldId id="507" r:id="rId25"/>
    <p:sldId id="508" r:id="rId26"/>
    <p:sldId id="509" r:id="rId27"/>
    <p:sldId id="510" r:id="rId28"/>
    <p:sldId id="511" r:id="rId29"/>
    <p:sldId id="512" r:id="rId30"/>
    <p:sldId id="513" r:id="rId31"/>
    <p:sldId id="514" r:id="rId32"/>
    <p:sldId id="515" r:id="rId33"/>
    <p:sldId id="516" r:id="rId34"/>
    <p:sldId id="517" r:id="rId35"/>
    <p:sldId id="518" r:id="rId36"/>
    <p:sldId id="519" r:id="rId37"/>
    <p:sldId id="520" r:id="rId38"/>
    <p:sldId id="521" r:id="rId39"/>
    <p:sldId id="323" r:id="rId40"/>
  </p:sldIdLst>
  <p:sldSz cx="12192000" cy="6858000"/>
  <p:notesSz cx="7016750" cy="9302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over, Michele (CDC/OPHSS/CSELS)" initials="HM(" lastIdx="6" clrIdx="0">
    <p:extLst>
      <p:ext uri="{19B8F6BF-5375-455C-9EA6-DF929625EA0E}">
        <p15:presenceInfo xmlns:p15="http://schemas.microsoft.com/office/powerpoint/2012/main" userId="S-1-5-21-1207783550-2075000910-922709458-171411" providerId="AD"/>
      </p:ext>
    </p:extLst>
  </p:cmAuthor>
  <p:cmAuthor id="2" name="Helmus, Lesliann E. (CDC/OPHSS/CSELS)" initials="HLE(" lastIdx="4" clrIdx="1">
    <p:extLst>
      <p:ext uri="{19B8F6BF-5375-455C-9EA6-DF929625EA0E}">
        <p15:presenceInfo xmlns:p15="http://schemas.microsoft.com/office/powerpoint/2012/main" userId="S-1-5-21-1207783550-2075000910-922709458-429956" providerId="AD"/>
      </p:ext>
    </p:extLst>
  </p:cmAuthor>
  <p:cmAuthor id="3" name="uaa0" initials="uaa0" lastIdx="7" clrIdx="2">
    <p:extLst>
      <p:ext uri="{19B8F6BF-5375-455C-9EA6-DF929625EA0E}">
        <p15:presenceInfo xmlns:p15="http://schemas.microsoft.com/office/powerpoint/2012/main" userId="uaa0" providerId="None"/>
      </p:ext>
    </p:extLst>
  </p:cmAuthor>
  <p:cmAuthor id="4" name="Cohen, Nicole (Nicky) (CDC/OID/NCEZID)" initials="CN((" lastIdx="11" clrIdx="3">
    <p:extLst>
      <p:ext uri="{19B8F6BF-5375-455C-9EA6-DF929625EA0E}">
        <p15:presenceInfo xmlns:p15="http://schemas.microsoft.com/office/powerpoint/2012/main" userId="S-1-5-21-1207783550-2075000910-922709458-188894" providerId="AD"/>
      </p:ext>
    </p:extLst>
  </p:cmAuthor>
  <p:cmAuthor id="5" name="Thomas, Melinda Christine (CDC/OPHSS/CSELS/DHIS)" initials="TMC(" lastIdx="1" clrIdx="4">
    <p:extLst>
      <p:ext uri="{19B8F6BF-5375-455C-9EA6-DF929625EA0E}">
        <p15:presenceInfo xmlns:p15="http://schemas.microsoft.com/office/powerpoint/2012/main" userId="S-1-5-21-1207783550-2075000910-922709458-542783" providerId="AD"/>
      </p:ext>
    </p:extLst>
  </p:cmAuthor>
  <p:cmAuthor id="6" name="Bastin, Lisa H. (CDC/OPHSS/CSELS/DHIS)" initials="BLH(" lastIdx="1" clrIdx="5">
    <p:extLst>
      <p:ext uri="{19B8F6BF-5375-455C-9EA6-DF929625EA0E}">
        <p15:presenceInfo xmlns:p15="http://schemas.microsoft.com/office/powerpoint/2012/main" userId="S-1-5-21-1207783550-2075000910-922709458-167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000818"/>
    <a:srgbClr val="000000"/>
    <a:srgbClr val="2F9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6" autoAdjust="0"/>
    <p:restoredTop sz="86364" autoAdjust="0"/>
  </p:normalViewPr>
  <p:slideViewPr>
    <p:cSldViewPr snapToGrid="0">
      <p:cViewPr varScale="1">
        <p:scale>
          <a:sx n="43" d="100"/>
          <a:sy n="43" d="100"/>
        </p:scale>
        <p:origin x="566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2933"/>
    </p:cViewPr>
  </p:sorterViewPr>
  <p:notesViewPr>
    <p:cSldViewPr snapToGrid="0">
      <p:cViewPr varScale="1">
        <p:scale>
          <a:sx n="66" d="100"/>
          <a:sy n="66" d="100"/>
        </p:scale>
        <p:origin x="2486" y="1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commentAuthors" Target="commentAuthor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39" tIns="46619" rIns="93239" bIns="466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39" tIns="46619" rIns="93239" bIns="46619" rtlCol="0"/>
          <a:lstStyle>
            <a:lvl1pPr algn="r">
              <a:defRPr sz="1200"/>
            </a:lvl1pPr>
          </a:lstStyle>
          <a:p>
            <a:fld id="{031B8493-A2A6-4847-AE35-33172CCDB615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39" tIns="46619" rIns="93239" bIns="466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39" tIns="46619" rIns="93239" bIns="46619" rtlCol="0" anchor="b"/>
          <a:lstStyle>
            <a:lvl1pPr algn="r">
              <a:defRPr sz="1200"/>
            </a:lvl1pPr>
          </a:lstStyle>
          <a:p>
            <a:fld id="{1EE5F92A-FA89-4075-A7E6-DDC984F67B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49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0592" cy="466753"/>
          </a:xfrm>
          <a:prstGeom prst="rect">
            <a:avLst/>
          </a:prstGeom>
        </p:spPr>
        <p:txBody>
          <a:bodyPr vert="horz" lIns="93239" tIns="46619" rIns="93239" bIns="4661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4534" y="0"/>
            <a:ext cx="3040592" cy="466753"/>
          </a:xfrm>
          <a:prstGeom prst="rect">
            <a:avLst/>
          </a:prstGeom>
        </p:spPr>
        <p:txBody>
          <a:bodyPr vert="horz" lIns="93239" tIns="46619" rIns="93239" bIns="46619" rtlCol="0"/>
          <a:lstStyle>
            <a:lvl1pPr algn="r">
              <a:defRPr sz="1200"/>
            </a:lvl1pPr>
          </a:lstStyle>
          <a:p>
            <a:fld id="{C437787A-DC68-4BDA-B9E4-AE58888B3A55}" type="datetimeFigureOut">
              <a:rPr lang="en-US" smtClean="0"/>
              <a:t>4/26/2021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78475" cy="3138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39" tIns="46619" rIns="93239" bIns="4661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6949"/>
            <a:ext cx="5613400" cy="3662958"/>
          </a:xfrm>
          <a:prstGeom prst="rect">
            <a:avLst/>
          </a:prstGeom>
        </p:spPr>
        <p:txBody>
          <a:bodyPr vert="horz" lIns="93239" tIns="46619" rIns="93239" bIns="4661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5998"/>
            <a:ext cx="3040592" cy="466752"/>
          </a:xfrm>
          <a:prstGeom prst="rect">
            <a:avLst/>
          </a:prstGeom>
        </p:spPr>
        <p:txBody>
          <a:bodyPr vert="horz" lIns="93239" tIns="46619" rIns="93239" bIns="4661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4534" y="8835998"/>
            <a:ext cx="3040592" cy="466752"/>
          </a:xfrm>
          <a:prstGeom prst="rect">
            <a:avLst/>
          </a:prstGeom>
        </p:spPr>
        <p:txBody>
          <a:bodyPr vert="horz" lIns="93239" tIns="46619" rIns="93239" bIns="46619" rtlCol="0" anchor="b"/>
          <a:lstStyle>
            <a:lvl1pPr algn="r">
              <a:defRPr sz="1200"/>
            </a:lvl1pPr>
          </a:lstStyle>
          <a:p>
            <a:fld id="{E8CF6D08-AA4D-4E4A-BC5A-6638DFC699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17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07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11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0074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12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40856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42861" indent="-28571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42864" indent="-228572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600008" indent="-228572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57154" indent="-228572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514298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71444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428590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85734" indent="-228572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084AA2-EDF3-41B6-9BD5-4D1331E35CE7}" type="slidenum">
              <a:rPr lang="en-US" altLang="en-US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96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82054C-5FFB-4925-88B8-34BFE44764D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919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26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23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F6D08-AA4D-4E4A-BC5A-6638DFC699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87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5616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36715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8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81341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9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421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50774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50774">
              <a:defRPr/>
            </a:pPr>
            <a:fld id="{EB38CAEC-4554-485B-9189-C45C7447A404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50774">
                <a:defRPr/>
              </a:pPr>
              <a:t>10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83286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2F97D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6691613"/>
            <a:ext cx="12192000" cy="16638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95408" y="6321704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fld id="{546F342E-8484-4702-8326-3C4F0D187E4A}" type="slidenum">
              <a:rPr lang="en-US" sz="1800">
                <a:solidFill>
                  <a:srgbClr val="0F56DC"/>
                </a:solidFill>
              </a:rPr>
              <a:pPr algn="r" defTabSz="914377"/>
              <a:t>‹#›</a:t>
            </a:fld>
            <a:endParaRPr lang="en-US" sz="1800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7414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8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472097" y="6365557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fld id="{546F342E-8484-4702-8326-3C4F0D187E4A}" type="slidenum">
              <a:rPr lang="en-US" sz="1800">
                <a:solidFill>
                  <a:srgbClr val="FFFFFF"/>
                </a:solidFill>
              </a:rPr>
              <a:pPr algn="r" defTabSz="914377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67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12192000" cy="121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2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212940429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0" y="5679808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51714" y="3662433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472097" y="6365557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fld id="{546F342E-8484-4702-8326-3C4F0D187E4A}" type="slidenum">
              <a:rPr lang="en-US" sz="1800">
                <a:solidFill>
                  <a:srgbClr val="FFFFFF"/>
                </a:solidFill>
              </a:rPr>
              <a:pPr algn="r" defTabSz="914377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6192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2F97D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6691614"/>
            <a:ext cx="12192000" cy="16638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78" indent="-457178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95408" y="6321704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54"/>
            <a:fld id="{546F342E-8484-4702-8326-3C4F0D187E4A}" type="slidenum">
              <a:rPr lang="en-US" sz="1800">
                <a:solidFill>
                  <a:srgbClr val="0F56DC"/>
                </a:solidFill>
              </a:rPr>
              <a:pPr algn="r" defTabSz="914354"/>
              <a:t>‹#›</a:t>
            </a:fld>
            <a:endParaRPr lang="en-US" sz="1800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961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12192000" cy="121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2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2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33949092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0"/>
          <a:stretch/>
        </p:blipFill>
        <p:spPr>
          <a:xfrm>
            <a:off x="1" y="5679809"/>
            <a:ext cx="12198571" cy="1178193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351715" y="3662434"/>
            <a:ext cx="8852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4"/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For more information, contact CDC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1-800-CDC-INFO (232-4636)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TTY:  1-888-232-6348    www.cdc.gov</a:t>
            </a: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b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</a:br>
            <a:r>
              <a:rPr lang="en-US" sz="1600" dirty="0">
                <a:solidFill>
                  <a:srgbClr val="695E4A"/>
                </a:solidFill>
                <a:latin typeface="Calibri" panose="020F0502020204030204" pitchFamily="3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-472097" y="6365557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54"/>
            <a:fld id="{546F342E-8484-4702-8326-3C4F0D187E4A}" type="slidenum">
              <a:rPr lang="en-US" sz="1800">
                <a:solidFill>
                  <a:srgbClr val="FFFFFF"/>
                </a:solidFill>
              </a:rPr>
              <a:pPr algn="r" defTabSz="914354"/>
              <a:t>‹#›</a:t>
            </a:fld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269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2C6F5-B3FB-42DC-A96A-2A9D53DA3678}" type="datetimeFigureOut">
              <a:rPr lang="en-US" smtClean="0"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B44-4A5E-41A8-A47E-A62358D37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4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2F97D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CSELS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26"/>
          <a:stretch/>
        </p:blipFill>
        <p:spPr>
          <a:xfrm>
            <a:off x="0" y="6691613"/>
            <a:ext cx="12192000" cy="166388"/>
          </a:xfrm>
          <a:prstGeom prst="rect">
            <a:avLst/>
          </a:prstGeom>
        </p:spPr>
      </p:pic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88B7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3D6C2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7A003C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0895408" y="6321704"/>
            <a:ext cx="115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/>
            <a:fld id="{546F342E-8484-4702-8326-3C4F0D187E4A}" type="slidenum">
              <a:rPr lang="en-US" sz="1800">
                <a:solidFill>
                  <a:srgbClr val="0F56DC"/>
                </a:solidFill>
              </a:rPr>
              <a:pPr algn="r" defTabSz="914377"/>
              <a:t>‹#›</a:t>
            </a:fld>
            <a:endParaRPr lang="en-US" sz="1800" dirty="0">
              <a:solidFill>
                <a:srgbClr val="0F56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916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SEL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2"/>
          <a:stretch/>
        </p:blipFill>
        <p:spPr>
          <a:xfrm>
            <a:off x="0" y="1"/>
            <a:ext cx="12192000" cy="12192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96D6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96D6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224572"/>
            <a:ext cx="9204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1800" b="1" dirty="0">
                <a:solidFill>
                  <a:srgbClr val="FFFFFF">
                    <a:lumMod val="95000"/>
                  </a:srgbClr>
                </a:solidFill>
                <a:latin typeface="Calibri" panose="020F0502020204030204" pitchFamily="34" charset="0"/>
              </a:rPr>
              <a:t>Center for Surveillance, Epidemiology, and Laboratory Services</a:t>
            </a:r>
          </a:p>
        </p:txBody>
      </p:sp>
    </p:spTree>
    <p:extLst>
      <p:ext uri="{BB962C8B-B14F-4D97-AF65-F5344CB8AC3E}">
        <p14:creationId xmlns:p14="http://schemas.microsoft.com/office/powerpoint/2010/main" val="2455807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30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9439018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8500587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256082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0484463"/>
      </p:ext>
    </p:extLst>
  </p:cSld>
  <p:clrMap bg1="lt1" tx1="dk1" bg2="lt2" tx2="dk2" accent1="accent1" accent2="accent2" accent3="accent3" accent4="accent4" accent5="accent5" accent6="accent6" hlink="hlink" folHlink="folHlink"/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3407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4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0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278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78" indent="-45717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50" indent="-3809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25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493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062" indent="-304784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92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dc.gov/nndss/trc/news/" TargetMode="External"/><Relationship Id="rId4" Type="http://schemas.openxmlformats.org/officeDocument/2006/relationships/hyperlink" Target="https://www.cdc.gov/nndss/trc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ndss/trc/new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dc.gov/nndss/trc/onboarding/eshare.html" TargetMode="External"/><Relationship Id="rId5" Type="http://schemas.openxmlformats.org/officeDocument/2006/relationships/hyperlink" Target="mailto:edx@cdc.gov" TargetMode="External"/><Relationship Id="rId4" Type="http://schemas.openxmlformats.org/officeDocument/2006/relationships/hyperlink" Target="https://www.cdc.gov/nndss/trc/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5" Type="http://schemas.openxmlformats.org/officeDocument/2006/relationships/tags" Target="../tags/tag5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slideLayout" Target="../slideLayouts/slideLayout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198" y="6077224"/>
            <a:ext cx="11559095" cy="437877"/>
          </a:xfrm>
        </p:spPr>
        <p:txBody>
          <a:bodyPr/>
          <a:lstStyle/>
          <a:p>
            <a:r>
              <a:rPr lang="en-US" b="1" dirty="0"/>
              <a:t>March 20, 2018			      Division of Health Informatics and Surveillance</a:t>
            </a:r>
          </a:p>
        </p:txBody>
      </p:sp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4528334" y="1832376"/>
            <a:ext cx="7487959" cy="195400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3200" dirty="0">
                <a:solidFill>
                  <a:srgbClr val="2F97DA"/>
                </a:solidFill>
              </a:rPr>
              <a:t>NNDSS Modernization Initiative (NMI):</a:t>
            </a:r>
            <a:br>
              <a:rPr lang="en-US" altLang="en-US" sz="3200" dirty="0">
                <a:solidFill>
                  <a:srgbClr val="2F97DA"/>
                </a:solidFill>
              </a:rPr>
            </a:br>
            <a:r>
              <a:rPr lang="en-US" dirty="0"/>
              <a:t>MVPS Update and Walkthrough of the MVPS Dashboard</a:t>
            </a:r>
            <a:br>
              <a:rPr lang="en-US" dirty="0"/>
            </a:br>
            <a:endParaRPr lang="en-US" altLang="en-US" sz="3200" dirty="0">
              <a:solidFill>
                <a:srgbClr val="2F97DA"/>
              </a:solidFill>
            </a:endParaRPr>
          </a:p>
        </p:txBody>
      </p:sp>
      <p:pic>
        <p:nvPicPr>
          <p:cNvPr id="6" name="Picture 5" title="NNDSS branding el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1" y="1549262"/>
            <a:ext cx="3981359" cy="1563829"/>
          </a:xfrm>
          <a:prstGeom prst="rect">
            <a:avLst/>
          </a:prstGeom>
        </p:spPr>
      </p:pic>
      <p:sp>
        <p:nvSpPr>
          <p:cNvPr id="8" name="Subtitle 1">
            <a:extLst>
              <a:ext uri="{FF2B5EF4-FFF2-40B4-BE49-F238E27FC236}">
                <a16:creationId xmlns:a16="http://schemas.microsoft.com/office/drawing/2014/main" id="{E3C4CA08-4C05-48DD-AD63-D81191A9F78E}"/>
              </a:ext>
            </a:extLst>
          </p:cNvPr>
          <p:cNvSpPr txBox="1">
            <a:spLocks/>
          </p:cNvSpPr>
          <p:nvPr/>
        </p:nvSpPr>
        <p:spPr bwMode="auto">
          <a:xfrm>
            <a:off x="457197" y="3739128"/>
            <a:ext cx="11229587" cy="175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b="1" kern="1200" baseline="0">
                <a:solidFill>
                  <a:srgbClr val="0096D6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FF0000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Access the NNDSS Technical Resource Center at   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</a:rPr>
              <a:t>      </a:t>
            </a:r>
            <a:r>
              <a:rPr lang="en-US" sz="2000" dirty="0">
                <a:solidFill>
                  <a:srgbClr val="FF0000"/>
                </a:solidFill>
                <a:hlinkClick r:id="rId4" tooltip="Link to the NMI Technical Assistance and Training Resource Center at the CDC"/>
              </a:rPr>
              <a:t>https://www.cdc.gov/nndss/trc/</a:t>
            </a:r>
            <a:endParaRPr lang="en-US" sz="2000" dirty="0">
              <a:solidFill>
                <a:srgbClr val="FF0000"/>
              </a:solidFill>
            </a:endParaRPr>
          </a:p>
          <a:p>
            <a:pPr marL="342891" indent="-34289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</a:rPr>
              <a:t>Subscribe to monthly NMI Notes news updates at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FF0000"/>
                </a:solidFill>
              </a:rPr>
              <a:t>      </a:t>
            </a:r>
            <a:r>
              <a:rPr lang="en-US" sz="2000" dirty="0">
                <a:solidFill>
                  <a:srgbClr val="FF0000"/>
                </a:solidFill>
                <a:hlinkClick r:id="rId5" tooltip="NMI Notes Update"/>
              </a:rPr>
              <a:t>https://www.cdc.gov/nndss/trc/news/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1122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12667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STD and Congenital Syphilis		 March 20, 2018</a:t>
            </a:r>
          </a:p>
        </p:txBody>
      </p:sp>
      <p:grpSp>
        <p:nvGrpSpPr>
          <p:cNvPr id="4" name="Group 3" descr="8 states Piloting" title="STD and Congenital Syphlis Status"/>
          <p:cNvGrpSpPr/>
          <p:nvPr/>
        </p:nvGrpSpPr>
        <p:grpSpPr>
          <a:xfrm>
            <a:off x="529084" y="15755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0 (states)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0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67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CA813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Piloting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		Total of 8 (states)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endParaRPr lang="en-US" sz="1067" u="dottedHeavy" kern="0" dirty="0">
                <a:solidFill>
                  <a:srgbClr val="0039A6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142" name="Text Box 116"/>
          <p:cNvSpPr txBox="1">
            <a:spLocks noChangeArrowheads="1"/>
          </p:cNvSpPr>
          <p:nvPr/>
        </p:nvSpPr>
        <p:spPr bwMode="auto">
          <a:xfrm>
            <a:off x="4702394" y="3661016"/>
            <a:ext cx="256032" cy="164212"/>
          </a:xfrm>
          <a:prstGeom prst="rect">
            <a:avLst/>
          </a:prstGeom>
          <a:gradFill rotWithShape="1">
            <a:gsLst>
              <a:gs pos="0">
                <a:srgbClr val="5B8F22">
                  <a:tint val="50000"/>
                  <a:satMod val="300000"/>
                </a:srgbClr>
              </a:gs>
              <a:gs pos="35000">
                <a:srgbClr val="5B8F22">
                  <a:tint val="37000"/>
                  <a:satMod val="300000"/>
                </a:srgbClr>
              </a:gs>
              <a:gs pos="100000">
                <a:srgbClr val="5B8F22">
                  <a:tint val="15000"/>
                  <a:satMod val="350000"/>
                </a:srgbClr>
              </a:gs>
            </a:gsLst>
            <a:lin ang="16200000" scaled="1"/>
          </a:gradFill>
          <a:ln w="3175" cap="flat" cmpd="sng" algn="ctr">
            <a:solidFill>
              <a:srgbClr val="4B4B4B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kern="0" dirty="0">
                <a:solidFill>
                  <a:srgbClr val="0039A6"/>
                </a:solidFill>
                <a:latin typeface="Arial" charset="0"/>
                <a:cs typeface="Arial" charset="0"/>
              </a:rPr>
              <a:t>UT</a:t>
            </a:r>
            <a:endParaRPr kumimoji="0" lang="en-US" sz="1067" b="1" i="0" u="none" strike="noStrike" kern="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8044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299" y="260320"/>
            <a:ext cx="7722656" cy="912667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Foodborne Diarrheal Disease</a:t>
            </a:r>
          </a:p>
        </p:txBody>
      </p:sp>
      <p:grpSp>
        <p:nvGrpSpPr>
          <p:cNvPr id="4" name="Group 3" descr="5 states piloting" title="Foodborne Diarrheal Disease"/>
          <p:cNvGrpSpPr/>
          <p:nvPr/>
        </p:nvGrpSpPr>
        <p:grpSpPr>
          <a:xfrm>
            <a:off x="529084" y="15755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0 (states)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0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67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CA813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Piloting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		Total of 5 (states)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endParaRPr lang="en-US" sz="1067" u="dottedHeavy" kern="0" dirty="0">
                <a:solidFill>
                  <a:srgbClr val="0039A6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141" name="Text Box 116"/>
          <p:cNvSpPr txBox="1">
            <a:spLocks noChangeArrowheads="1"/>
          </p:cNvSpPr>
          <p:nvPr/>
        </p:nvSpPr>
        <p:spPr bwMode="auto">
          <a:xfrm>
            <a:off x="4702394" y="3661016"/>
            <a:ext cx="256032" cy="164212"/>
          </a:xfrm>
          <a:prstGeom prst="rect">
            <a:avLst/>
          </a:prstGeom>
          <a:gradFill rotWithShape="1">
            <a:gsLst>
              <a:gs pos="0">
                <a:srgbClr val="5B8F22">
                  <a:tint val="50000"/>
                  <a:satMod val="300000"/>
                </a:srgbClr>
              </a:gs>
              <a:gs pos="35000">
                <a:srgbClr val="5B8F22">
                  <a:tint val="37000"/>
                  <a:satMod val="300000"/>
                </a:srgbClr>
              </a:gs>
              <a:gs pos="100000">
                <a:srgbClr val="5B8F22">
                  <a:tint val="15000"/>
                  <a:satMod val="350000"/>
                </a:srgbClr>
              </a:gs>
            </a:gsLst>
            <a:lin ang="16200000" scaled="1"/>
          </a:gradFill>
          <a:ln w="3175" cap="flat" cmpd="sng" algn="ctr">
            <a:solidFill>
              <a:srgbClr val="4B4B4B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kern="0" dirty="0">
                <a:solidFill>
                  <a:srgbClr val="0039A6"/>
                </a:solidFill>
                <a:latin typeface="Arial" charset="0"/>
                <a:cs typeface="Arial" charset="0"/>
              </a:rPr>
              <a:t>UT</a:t>
            </a:r>
            <a:endParaRPr kumimoji="0" lang="en-US" sz="1067" b="1" i="0" u="none" strike="noStrike" kern="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40397" y="491809"/>
            <a:ext cx="347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20, 2018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29807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 descr="8 states piloting" title="Mumps Pertussis &amp; Varicella Status"/>
          <p:cNvGrpSpPr/>
          <p:nvPr/>
        </p:nvGrpSpPr>
        <p:grpSpPr>
          <a:xfrm>
            <a:off x="529084" y="16136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0 (states)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0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67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CA813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Piloting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		Total of 8 (7 states + NYC)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endParaRPr lang="en-US" sz="1067" u="dottedHeavy" kern="0" dirty="0">
                <a:solidFill>
                  <a:srgbClr val="0039A6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141" name="Text Box 116"/>
          <p:cNvSpPr txBox="1">
            <a:spLocks noChangeArrowheads="1"/>
          </p:cNvSpPr>
          <p:nvPr/>
        </p:nvSpPr>
        <p:spPr bwMode="auto">
          <a:xfrm>
            <a:off x="4702394" y="3661016"/>
            <a:ext cx="256032" cy="164212"/>
          </a:xfrm>
          <a:prstGeom prst="rect">
            <a:avLst/>
          </a:prstGeom>
          <a:gradFill rotWithShape="1">
            <a:gsLst>
              <a:gs pos="0">
                <a:srgbClr val="5B8F22">
                  <a:tint val="50000"/>
                  <a:satMod val="300000"/>
                </a:srgbClr>
              </a:gs>
              <a:gs pos="35000">
                <a:srgbClr val="5B8F22">
                  <a:tint val="37000"/>
                  <a:satMod val="300000"/>
                </a:srgbClr>
              </a:gs>
              <a:gs pos="100000">
                <a:srgbClr val="5B8F22">
                  <a:tint val="15000"/>
                  <a:satMod val="350000"/>
                </a:srgbClr>
              </a:gs>
            </a:gsLst>
            <a:lin ang="16200000" scaled="1"/>
          </a:gradFill>
          <a:ln w="3175" cap="flat" cmpd="sng" algn="ctr">
            <a:solidFill>
              <a:srgbClr val="4B4B4B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kern="0" dirty="0">
                <a:solidFill>
                  <a:srgbClr val="0039A6"/>
                </a:solidFill>
                <a:latin typeface="Arial" charset="0"/>
                <a:cs typeface="Arial" charset="0"/>
              </a:rPr>
              <a:t>UT</a:t>
            </a:r>
            <a:endParaRPr kumimoji="0" lang="en-US" sz="1067" b="1" i="0" u="none" strike="noStrike" kern="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8040397" y="491809"/>
            <a:ext cx="3474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 20, 2018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4" name="Title 1"/>
          <p:cNvSpPr txBox="1">
            <a:spLocks/>
          </p:cNvSpPr>
          <p:nvPr/>
        </p:nvSpPr>
        <p:spPr>
          <a:xfrm>
            <a:off x="513299" y="260320"/>
            <a:ext cx="7722656" cy="91266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rtl="0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3733" b="1" kern="1200" baseline="0">
                <a:solidFill>
                  <a:srgbClr val="2F97DA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Mumps, Pertussis, and Varicella</a:t>
            </a:r>
          </a:p>
        </p:txBody>
      </p:sp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Measles, Pertussis, and Varicella</a:t>
            </a:r>
          </a:p>
        </p:txBody>
      </p:sp>
    </p:spTree>
    <p:extLst>
      <p:ext uri="{BB962C8B-B14F-4D97-AF65-F5344CB8AC3E}">
        <p14:creationId xmlns:p14="http://schemas.microsoft.com/office/powerpoint/2010/main" val="48883121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3"/>
          <p:cNvSpPr>
            <a:spLocks noGrp="1"/>
          </p:cNvSpPr>
          <p:nvPr>
            <p:ph type="title"/>
          </p:nvPr>
        </p:nvSpPr>
        <p:spPr>
          <a:xfrm>
            <a:off x="330199" y="2616556"/>
            <a:ext cx="11361791" cy="1155779"/>
          </a:xfrm>
        </p:spPr>
        <p:txBody>
          <a:bodyPr/>
          <a:lstStyle/>
          <a:p>
            <a:pPr algn="ctr"/>
            <a:r>
              <a:rPr lang="en-US" altLang="en-US" dirty="0"/>
              <a:t>Overview of MVPS Upgrade (MVPSu)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30200" y="4212009"/>
            <a:ext cx="8534400" cy="218400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Andrew Kuehl, MIT, PMP</a:t>
            </a:r>
          </a:p>
          <a:p>
            <a:r>
              <a:rPr lang="en-US" b="1" dirty="0"/>
              <a:t>MVPS Project Lead </a:t>
            </a:r>
          </a:p>
          <a:p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Emani McCullough</a:t>
            </a:r>
          </a:p>
          <a:p>
            <a:r>
              <a:rPr lang="en-US" b="1" dirty="0"/>
              <a:t>MVPS Requirements Team</a:t>
            </a:r>
            <a:br>
              <a:rPr lang="en-US" dirty="0"/>
            </a:br>
            <a:endParaRPr lang="en-US" dirty="0"/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1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71464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MVPSu Overview—Why the Change?</a:t>
            </a:r>
          </a:p>
          <a:p>
            <a:r>
              <a:rPr lang="en-US" dirty="0"/>
              <a:t>MVPSu Enhanced Validations</a:t>
            </a:r>
          </a:p>
          <a:p>
            <a:r>
              <a:rPr lang="en-US" dirty="0"/>
              <a:t>MVPSu Realized Benefits</a:t>
            </a:r>
          </a:p>
          <a:p>
            <a:r>
              <a:rPr lang="en-US" dirty="0"/>
              <a:t>MVPSu Dashboard Overview</a:t>
            </a:r>
          </a:p>
          <a:p>
            <a:r>
              <a:rPr lang="en-US" dirty="0"/>
              <a:t>Dashboard Walkthrough—Current State</a:t>
            </a:r>
          </a:p>
          <a:p>
            <a:r>
              <a:rPr lang="en-US" dirty="0"/>
              <a:t>Dashboard Future Enhancements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9817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MVPSu Overview—Why the Change?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133" dirty="0"/>
              <a:t>Develop architecture to accelerate MMG implementation </a:t>
            </a:r>
          </a:p>
          <a:p>
            <a:pPr lvl="1"/>
            <a:r>
              <a:rPr lang="en-US" sz="2133" dirty="0"/>
              <a:t>Component replacement streamlines development and supports more re-use</a:t>
            </a:r>
          </a:p>
          <a:p>
            <a:pPr lvl="1"/>
            <a:r>
              <a:rPr lang="en-US" sz="2133" dirty="0"/>
              <a:t>Incorporates simplified processing database structure </a:t>
            </a:r>
          </a:p>
          <a:p>
            <a:pPr lvl="1"/>
            <a:r>
              <a:rPr lang="en-US" sz="2133" dirty="0"/>
              <a:t>Gains efficiencies and flexibility</a:t>
            </a:r>
          </a:p>
          <a:p>
            <a:r>
              <a:rPr lang="en-US" sz="2133" dirty="0"/>
              <a:t>Develop architecture to support future services</a:t>
            </a:r>
          </a:p>
          <a:p>
            <a:pPr lvl="1"/>
            <a:r>
              <a:rPr lang="en-US" sz="2133" dirty="0"/>
              <a:t>Building using a modular structure</a:t>
            </a:r>
          </a:p>
          <a:p>
            <a:pPr lvl="1"/>
            <a:r>
              <a:rPr lang="en-US" sz="2133" dirty="0"/>
              <a:t>Can implement new, incoming services as they become available </a:t>
            </a:r>
          </a:p>
          <a:p>
            <a:pPr lvl="1"/>
            <a:r>
              <a:rPr lang="en-US" sz="2133" dirty="0"/>
              <a:t>Ability to replace current functionality with new services</a:t>
            </a:r>
          </a:p>
          <a:p>
            <a:r>
              <a:rPr lang="en-US" sz="2133" dirty="0"/>
              <a:t>Dashboard enhancements</a:t>
            </a:r>
          </a:p>
          <a:p>
            <a:pPr lvl="1"/>
            <a:r>
              <a:rPr lang="en-US" sz="2133" dirty="0"/>
              <a:t>New technology</a:t>
            </a:r>
          </a:p>
          <a:p>
            <a:pPr lvl="1"/>
            <a:r>
              <a:rPr lang="en-US" sz="2133" dirty="0"/>
              <a:t>More user-friendly user interface</a:t>
            </a:r>
          </a:p>
        </p:txBody>
      </p:sp>
    </p:spTree>
    <p:extLst>
      <p:ext uri="{BB962C8B-B14F-4D97-AF65-F5344CB8AC3E}">
        <p14:creationId xmlns:p14="http://schemas.microsoft.com/office/powerpoint/2010/main" val="46649783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MVPSu Enhanced Validations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Bringing MVPS validation in alignment with PHIN Messaging Specification for Case Notification v3.0</a:t>
            </a:r>
          </a:p>
          <a:p>
            <a:pPr lvl="1"/>
            <a:r>
              <a:rPr lang="en-US" dirty="0"/>
              <a:t>Improved structural validations</a:t>
            </a:r>
          </a:p>
          <a:p>
            <a:r>
              <a:rPr lang="en-US" dirty="0"/>
              <a:t>Bringing MVPS validation in alignment with individual message mapping guides</a:t>
            </a:r>
          </a:p>
          <a:p>
            <a:pPr lvl="1"/>
            <a:r>
              <a:rPr lang="en-US" dirty="0"/>
              <a:t>Improved content validations</a:t>
            </a:r>
          </a:p>
          <a:p>
            <a:r>
              <a:rPr lang="en-US" dirty="0"/>
              <a:t>Impact: Potential adjustments for jurisdictions already sending to MVPS</a:t>
            </a:r>
          </a:p>
          <a:p>
            <a:r>
              <a:rPr lang="en-US" dirty="0"/>
              <a:t>Enhanced validation benefits</a:t>
            </a:r>
          </a:p>
          <a:p>
            <a:pPr lvl="1"/>
            <a:r>
              <a:rPr lang="en-US" dirty="0"/>
              <a:t>No ambiguity between specifications and system</a:t>
            </a:r>
          </a:p>
          <a:p>
            <a:pPr lvl="1"/>
            <a:r>
              <a:rPr lang="en-US" dirty="0"/>
              <a:t>Improved data quality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6608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MVPSu Realized Benefits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Reduced MMG implementation time from months to weeks</a:t>
            </a:r>
          </a:p>
          <a:p>
            <a:r>
              <a:rPr lang="en-US" dirty="0"/>
              <a:t>Improved system stability, troubleshooting</a:t>
            </a:r>
          </a:p>
          <a:p>
            <a:pPr lvl="1"/>
            <a:r>
              <a:rPr lang="en-US" dirty="0"/>
              <a:t>Quicker issue resolution</a:t>
            </a:r>
          </a:p>
          <a:p>
            <a:r>
              <a:rPr lang="en-US" dirty="0"/>
              <a:t>Potential to consolidate some legacy systems</a:t>
            </a:r>
          </a:p>
          <a:p>
            <a:r>
              <a:rPr lang="en-US" dirty="0"/>
              <a:t>Improved dashboard response time</a:t>
            </a:r>
          </a:p>
          <a:p>
            <a:r>
              <a:rPr lang="en-US" dirty="0"/>
              <a:t>Exploring use of shared services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355853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MVPSu Dashboard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state, Phase 1</a:t>
            </a:r>
          </a:p>
          <a:p>
            <a:pPr lvl="1"/>
            <a:r>
              <a:rPr lang="en-US" dirty="0"/>
              <a:t>New technology</a:t>
            </a:r>
          </a:p>
          <a:p>
            <a:pPr lvl="1"/>
            <a:r>
              <a:rPr lang="en-US" dirty="0"/>
              <a:t>Same or improved functionality as classic dashboard</a:t>
            </a:r>
          </a:p>
          <a:p>
            <a:pPr lvl="1"/>
            <a:r>
              <a:rPr lang="en-US" dirty="0"/>
              <a:t>Enriched look and feel</a:t>
            </a:r>
          </a:p>
          <a:p>
            <a:r>
              <a:rPr lang="en-US" dirty="0"/>
              <a:t>Dashboard development</a:t>
            </a:r>
          </a:p>
          <a:p>
            <a:pPr lvl="1"/>
            <a:r>
              <a:rPr lang="en-US" dirty="0"/>
              <a:t>Agile development methodology</a:t>
            </a:r>
          </a:p>
          <a:p>
            <a:pPr lvl="2"/>
            <a:r>
              <a:rPr lang="en-US" dirty="0"/>
              <a:t>Small pieces of functionality to production faster</a:t>
            </a:r>
          </a:p>
          <a:p>
            <a:pPr lvl="1"/>
            <a:r>
              <a:rPr lang="en-US" dirty="0"/>
              <a:t>Communication about new functionality</a:t>
            </a:r>
          </a:p>
          <a:p>
            <a:pPr lvl="2"/>
            <a:r>
              <a:rPr lang="en-US" dirty="0"/>
              <a:t>Release notes, landing page highlights</a:t>
            </a:r>
          </a:p>
          <a:p>
            <a:pPr lvl="2"/>
            <a:r>
              <a:rPr lang="en-US" dirty="0"/>
              <a:t>NMI Notes newsletter, NMI eSHARE calls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36089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MVPS Dashboard Landing Page</a:t>
            </a:r>
          </a:p>
        </p:txBody>
      </p:sp>
      <p:pic>
        <p:nvPicPr>
          <p:cNvPr id="3" name="Picture 2" descr="Dashboard Landing page gives an overview of the number of messages Received, Completed, Errored, and Not Processed." title="MVPS Dashboard Landing P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221" y="821258"/>
            <a:ext cx="8849561" cy="597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936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wo people meeting at a table" title="Agend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294" y="418193"/>
            <a:ext cx="2753820" cy="18991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225068"/>
            <a:ext cx="8660130" cy="498475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Welcome and Announcements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NMI Progress and Timeline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Message Validation, Processing, and Provisioning System (MVPS):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Updates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Walkthrough of MVPS Dashboard Enhancements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Questions and Answers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418192"/>
            <a:ext cx="10972800" cy="623162"/>
          </a:xfrm>
        </p:spPr>
        <p:txBody>
          <a:bodyPr anchor="t"/>
          <a:lstStyle/>
          <a:p>
            <a:r>
              <a:rPr lang="en-US" sz="40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4276007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Overview Tab</a:t>
            </a:r>
          </a:p>
        </p:txBody>
      </p:sp>
      <p:pic>
        <p:nvPicPr>
          <p:cNvPr id="2050" name="Picture 2" descr="The overview provides the category of the conditon, number of messages received, numbe rof messages  completed, number of messages errored and number of messages in process." title="Overview T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22" y="895151"/>
            <a:ext cx="8668957" cy="58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5435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Overview Tab </a:t>
            </a:r>
          </a:p>
        </p:txBody>
      </p:sp>
      <p:pic>
        <p:nvPicPr>
          <p:cNvPr id="1026" name="Picture 2" descr="User can filter by date range and can select all or one condition." title="Overview 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30" y="929437"/>
            <a:ext cx="8658543" cy="582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3107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Detailed View Tab</a:t>
            </a:r>
          </a:p>
        </p:txBody>
      </p:sp>
      <p:pic>
        <p:nvPicPr>
          <p:cNvPr id="3" name="Picture 2" descr="Interactive filters which affect the search results table." title="Detailed View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315" y="981606"/>
            <a:ext cx="9391371" cy="57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6378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Detailed View Tab</a:t>
            </a:r>
          </a:p>
        </p:txBody>
      </p:sp>
      <p:pic>
        <p:nvPicPr>
          <p:cNvPr id="5" name="Picture 4" descr="Customizable search results table allows users to add and remove the displayed columns and message control ID." title="Detailed View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95" y="969202"/>
            <a:ext cx="9453012" cy="57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4190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Single Message View Tab</a:t>
            </a:r>
          </a:p>
        </p:txBody>
      </p:sp>
      <p:pic>
        <p:nvPicPr>
          <p:cNvPr id="4" name="Picture 3" descr="This tab includes the singme message view information, errors and warnings informatoin, and the raw message." title="Single Message View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95" y="976538"/>
            <a:ext cx="9453012" cy="57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7258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629" y="210873"/>
            <a:ext cx="10972800" cy="1143000"/>
          </a:xfrm>
        </p:spPr>
        <p:txBody>
          <a:bodyPr anchor="t"/>
          <a:lstStyle/>
          <a:p>
            <a:r>
              <a:rPr lang="en-US" dirty="0"/>
              <a:t>Single Message View Tab</a:t>
            </a:r>
          </a:p>
        </p:txBody>
      </p:sp>
      <p:pic>
        <p:nvPicPr>
          <p:cNvPr id="5" name="Picture 4" descr="The Raw Message is included with a copy to clipboard option." title="Single Message View Ta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95" y="961760"/>
            <a:ext cx="9453012" cy="57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9413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User Management</a:t>
            </a:r>
          </a:p>
        </p:txBody>
      </p:sp>
      <p:pic>
        <p:nvPicPr>
          <p:cNvPr id="3" name="Picture 2" descr="Add new user and search existing users." title="User Manag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95" y="977378"/>
            <a:ext cx="9453012" cy="57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659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User Management</a:t>
            </a:r>
          </a:p>
        </p:txBody>
      </p:sp>
      <p:pic>
        <p:nvPicPr>
          <p:cNvPr id="5" name="Picture 4" descr="User information and roles in MVPS are included." title="User Manag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95" y="979661"/>
            <a:ext cx="9453012" cy="57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7455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Message Evaluation and Testing Service (METS) Page</a:t>
            </a:r>
          </a:p>
        </p:txBody>
      </p:sp>
      <p:pic>
        <p:nvPicPr>
          <p:cNvPr id="6" name="Picture 5" descr="METS allows validation of the messages. " title="Message Evaluation and Testing Servic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78" y="805768"/>
            <a:ext cx="8907645" cy="59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3139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Signing Out</a:t>
            </a:r>
          </a:p>
        </p:txBody>
      </p:sp>
      <p:pic>
        <p:nvPicPr>
          <p:cNvPr id="6" name="Picture 5" descr="The Signout button allows users to close their session." title="Signing O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495" y="953549"/>
            <a:ext cx="9453012" cy="578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1134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1324" y="4549676"/>
            <a:ext cx="116270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Lesliann Helmus, MSPH, CHTS-CP				</a:t>
            </a:r>
          </a:p>
          <a:p>
            <a:r>
              <a:rPr lang="en-US" sz="2400" b="1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Associate Director for Surveillance	</a:t>
            </a:r>
          </a:p>
          <a:p>
            <a:endParaRPr lang="en-US" sz="2400" b="1" dirty="0">
              <a:solidFill>
                <a:srgbClr val="0096D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Michele Hoover	</a:t>
            </a:r>
            <a:endParaRPr lang="en-US" sz="2400" dirty="0">
              <a:solidFill>
                <a:srgbClr val="0096D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96D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Lead, State Implementation and Technical Assistance </a:t>
            </a:r>
          </a:p>
          <a:p>
            <a:endParaRPr lang="en-US" sz="2400" dirty="0">
              <a:solidFill>
                <a:srgbClr val="0096D6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title="NNDSS branding ele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9" y="1534225"/>
            <a:ext cx="2986019" cy="117287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38079" y="3050497"/>
            <a:ext cx="5680583" cy="1155779"/>
          </a:xfr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NMI Progress and Timeline</a:t>
            </a:r>
          </a:p>
        </p:txBody>
      </p:sp>
    </p:spTree>
    <p:extLst>
      <p:ext uri="{BB962C8B-B14F-4D97-AF65-F5344CB8AC3E}">
        <p14:creationId xmlns:p14="http://schemas.microsoft.com/office/powerpoint/2010/main" val="661589190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Signing Out</a:t>
            </a:r>
          </a:p>
        </p:txBody>
      </p:sp>
      <p:pic>
        <p:nvPicPr>
          <p:cNvPr id="6" name="Picture 5" descr="Confirmation that user is signed out." title="Signing Ou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178" y="801023"/>
            <a:ext cx="8907645" cy="59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1337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 Future Enhancements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Error and warning usability improvements</a:t>
            </a:r>
          </a:p>
          <a:p>
            <a:pPr lvl="1"/>
            <a:r>
              <a:rPr lang="en-US" dirty="0"/>
              <a:t>Filtering, grouping</a:t>
            </a:r>
          </a:p>
          <a:p>
            <a:pPr lvl="1"/>
            <a:r>
              <a:rPr lang="en-US" dirty="0"/>
              <a:t>Error updates</a:t>
            </a:r>
          </a:p>
          <a:p>
            <a:pPr lvl="1"/>
            <a:r>
              <a:rPr lang="en-US" dirty="0"/>
              <a:t>Exports</a:t>
            </a:r>
          </a:p>
          <a:p>
            <a:r>
              <a:rPr lang="en-US" dirty="0"/>
              <a:t>Event code groupings, similar to category groupings</a:t>
            </a:r>
          </a:p>
          <a:p>
            <a:r>
              <a:rPr lang="en-US" dirty="0"/>
              <a:t>Case counts, </a:t>
            </a:r>
            <a:r>
              <a:rPr lang="en-US" i="1" dirty="0"/>
              <a:t>Morbidity and Mortality Weekly Report </a:t>
            </a:r>
            <a:r>
              <a:rPr lang="en-US" dirty="0"/>
              <a:t>(</a:t>
            </a:r>
            <a:r>
              <a:rPr lang="en-US" i="1" dirty="0"/>
              <a:t>MMWR</a:t>
            </a:r>
            <a:r>
              <a:rPr lang="en-US" dirty="0"/>
              <a:t>) inclusion flags, status</a:t>
            </a:r>
          </a:p>
          <a:p>
            <a:r>
              <a:rPr lang="en-US" dirty="0"/>
              <a:t>Batch counts, roll-ups</a:t>
            </a:r>
          </a:p>
          <a:p>
            <a:r>
              <a:rPr lang="en-US" dirty="0"/>
              <a:t>Wildcard search</a:t>
            </a:r>
          </a:p>
          <a:p>
            <a:r>
              <a:rPr lang="en-US" dirty="0"/>
              <a:t>Email notifications</a:t>
            </a:r>
          </a:p>
        </p:txBody>
      </p:sp>
    </p:spTree>
    <p:extLst>
      <p:ext uri="{BB962C8B-B14F-4D97-AF65-F5344CB8AC3E}">
        <p14:creationId xmlns:p14="http://schemas.microsoft.com/office/powerpoint/2010/main" val="326841250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and Answers</a:t>
            </a:r>
            <a:endParaRPr lang="en-US" dirty="0"/>
          </a:p>
        </p:txBody>
      </p:sp>
      <p:pic>
        <p:nvPicPr>
          <p:cNvPr id="2" name="Picture 1" descr="Placeholder to allow time in presentaiton for questions and answers." title="Questions and Answ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855" y="1417639"/>
            <a:ext cx="759229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529210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6CD206D-2F86-410B-A2F8-14F0AB24CB77}"/>
              </a:ext>
            </a:extLst>
          </p:cNvPr>
          <p:cNvSpPr txBox="1"/>
          <p:nvPr/>
        </p:nvSpPr>
        <p:spPr>
          <a:xfrm>
            <a:off x="952500" y="142553"/>
            <a:ext cx="10287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Subscribe to monthly </a:t>
            </a:r>
            <a:r>
              <a:rPr lang="en-US" sz="2000" b="1" dirty="0">
                <a:solidFill>
                  <a:srgbClr val="FF0000"/>
                </a:solidFill>
              </a:rPr>
              <a:t>NMI Notes</a:t>
            </a:r>
            <a:r>
              <a:rPr lang="en-US" sz="2000" b="1" dirty="0">
                <a:solidFill>
                  <a:srgbClr val="000000"/>
                </a:solidFill>
              </a:rPr>
              <a:t> news updates at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hlinkClick r:id="rId3" tooltip="NMI Notes"/>
              </a:rPr>
              <a:t>https://www.cdc.gov/nndss/trc/news/</a:t>
            </a:r>
            <a:endParaRPr lang="en-US" sz="2000" b="1" dirty="0"/>
          </a:p>
          <a:p>
            <a:pPr lvl="0" algn="ctr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Access the </a:t>
            </a:r>
            <a:r>
              <a:rPr lang="en-US" sz="2000" b="1" dirty="0">
                <a:solidFill>
                  <a:srgbClr val="FF0000"/>
                </a:solidFill>
              </a:rPr>
              <a:t>NNDSS Technical Resource Center </a:t>
            </a:r>
            <a:r>
              <a:rPr lang="en-US" sz="2000" b="1" dirty="0">
                <a:solidFill>
                  <a:srgbClr val="000000"/>
                </a:solidFill>
              </a:rPr>
              <a:t>at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  <a:hlinkClick r:id="rId4" tooltip="NMI Technical Assistance and Training Resource Center"/>
              </a:rPr>
              <a:t>https://www.cdc.gov/nndss/trc/</a:t>
            </a: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Request </a:t>
            </a:r>
            <a:r>
              <a:rPr lang="en-US" sz="2000" b="1" dirty="0">
                <a:solidFill>
                  <a:srgbClr val="FF0000"/>
                </a:solidFill>
              </a:rPr>
              <a:t>NNDSS technical assistance or onboarding </a:t>
            </a:r>
            <a:r>
              <a:rPr lang="en-US" sz="2000" b="1" dirty="0">
                <a:solidFill>
                  <a:srgbClr val="000000"/>
                </a:solidFill>
              </a:rPr>
              <a:t>at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FF0000"/>
                </a:solidFill>
                <a:hlinkClick r:id="rId5" tooltip="NMI technical assistance or onboarding"/>
              </a:rPr>
              <a:t>edx@cdc.gov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 lvl="0" algn="ctr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Next </a:t>
            </a:r>
            <a:r>
              <a:rPr lang="en-US" sz="2000" b="1" dirty="0">
                <a:solidFill>
                  <a:srgbClr val="FF0000"/>
                </a:solidFill>
              </a:rPr>
              <a:t>NNDSS </a:t>
            </a:r>
            <a:r>
              <a:rPr lang="en-US" sz="2000" b="1" dirty="0" err="1">
                <a:solidFill>
                  <a:srgbClr val="FF0000"/>
                </a:solidFill>
              </a:rPr>
              <a:t>eSHARE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000000"/>
                </a:solidFill>
              </a:rPr>
              <a:t>is April 17, 2018 – details to come at</a:t>
            </a:r>
          </a:p>
          <a:p>
            <a:pPr lvl="0" algn="ctr">
              <a:defRPr/>
            </a:pP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  <a:hlinkClick r:id="rId6" tooltip="NMI eSHARE"/>
              </a:rPr>
              <a:t>https://www.cdc.gov/nndss/trc/onboarding/eshare.html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7814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5EB44-4A5E-41A8-A47E-A62358D379D2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2" descr="test" title="test"/>
          <p:cNvGrpSpPr/>
          <p:nvPr/>
        </p:nvGrpSpPr>
        <p:grpSpPr>
          <a:xfrm>
            <a:off x="111117" y="241886"/>
            <a:ext cx="11983844" cy="6507697"/>
            <a:chOff x="111117" y="241886"/>
            <a:chExt cx="11983844" cy="6507697"/>
          </a:xfrm>
        </p:grpSpPr>
        <p:cxnSp>
          <p:nvCxnSpPr>
            <p:cNvPr id="4" name="OTLSHAPE_TB_00000000000000000000000000000000_Separator1"/>
            <p:cNvCxnSpPr/>
            <p:nvPr>
              <p:custDataLst>
                <p:tags r:id="rId1"/>
              </p:custDataLst>
            </p:nvPr>
          </p:nvCxnSpPr>
          <p:spPr>
            <a:xfrm>
              <a:off x="1859627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OTLSHAPE_TB_00000000000000000000000000000000_Separator2"/>
            <p:cNvCxnSpPr/>
            <p:nvPr>
              <p:custDataLst>
                <p:tags r:id="rId2"/>
              </p:custDataLst>
            </p:nvPr>
          </p:nvCxnSpPr>
          <p:spPr>
            <a:xfrm>
              <a:off x="2723624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OTLSHAPE_TB_00000000000000000000000000000000_Separator3"/>
            <p:cNvCxnSpPr/>
            <p:nvPr>
              <p:custDataLst>
                <p:tags r:id="rId3"/>
              </p:custDataLst>
            </p:nvPr>
          </p:nvCxnSpPr>
          <p:spPr>
            <a:xfrm>
              <a:off x="3545815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OTLSHAPE_TB_00000000000000000000000000000000_Separator4"/>
            <p:cNvCxnSpPr/>
            <p:nvPr>
              <p:custDataLst>
                <p:tags r:id="rId4"/>
              </p:custDataLst>
            </p:nvPr>
          </p:nvCxnSpPr>
          <p:spPr>
            <a:xfrm>
              <a:off x="4395877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OTLSHAPE_TB_00000000000000000000000000000000_Separator5"/>
            <p:cNvCxnSpPr/>
            <p:nvPr>
              <p:custDataLst>
                <p:tags r:id="rId5"/>
              </p:custDataLst>
            </p:nvPr>
          </p:nvCxnSpPr>
          <p:spPr>
            <a:xfrm>
              <a:off x="5245938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OTLSHAPE_TB_00000000000000000000000000000000_Separator6"/>
            <p:cNvCxnSpPr/>
            <p:nvPr>
              <p:custDataLst>
                <p:tags r:id="rId6"/>
              </p:custDataLst>
            </p:nvPr>
          </p:nvCxnSpPr>
          <p:spPr>
            <a:xfrm>
              <a:off x="6096000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OTLSHAPE_TB_00000000000000000000000000000000_Separator7"/>
            <p:cNvCxnSpPr/>
            <p:nvPr>
              <p:custDataLst>
                <p:tags r:id="rId7"/>
              </p:custDataLst>
            </p:nvPr>
          </p:nvCxnSpPr>
          <p:spPr>
            <a:xfrm>
              <a:off x="6946061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OTLSHAPE_TB_00000000000000000000000000000000_Separator8"/>
            <p:cNvCxnSpPr/>
            <p:nvPr>
              <p:custDataLst>
                <p:tags r:id="rId8"/>
              </p:custDataLst>
            </p:nvPr>
          </p:nvCxnSpPr>
          <p:spPr>
            <a:xfrm>
              <a:off x="7810059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OTLSHAPE_TB_00000000000000000000000000000000_Separator9"/>
            <p:cNvCxnSpPr/>
            <p:nvPr>
              <p:custDataLst>
                <p:tags r:id="rId9"/>
              </p:custDataLst>
            </p:nvPr>
          </p:nvCxnSpPr>
          <p:spPr>
            <a:xfrm>
              <a:off x="8632250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OTLSHAPE_TB_00000000000000000000000000000000_Separator10"/>
            <p:cNvCxnSpPr/>
            <p:nvPr>
              <p:custDataLst>
                <p:tags r:id="rId10"/>
              </p:custDataLst>
            </p:nvPr>
          </p:nvCxnSpPr>
          <p:spPr>
            <a:xfrm>
              <a:off x="9482311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OTLSHAPE_TB_00000000000000000000000000000000_Separator11"/>
            <p:cNvCxnSpPr/>
            <p:nvPr>
              <p:custDataLst>
                <p:tags r:id="rId11"/>
              </p:custDataLst>
            </p:nvPr>
          </p:nvCxnSpPr>
          <p:spPr>
            <a:xfrm>
              <a:off x="10332373" y="685800"/>
              <a:ext cx="0" cy="254000"/>
            </a:xfrm>
            <a:prstGeom prst="line">
              <a:avLst/>
            </a:prstGeom>
            <a:ln w="6350" cap="flat" cmpd="sng" algn="ctr">
              <a:solidFill>
                <a:schemeClr val="lt1">
                  <a:alpha val="29804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549150" y="1261228"/>
              <a:ext cx="4652613" cy="1538883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Anticipated NMI MMG Implementation Timeline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Pilot Test Ready Guide</a:t>
              </a: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1371600" marR="0" lvl="3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Ready to accept Case Notifications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432024" y="3057013"/>
              <a:ext cx="3769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MMG development process acceleration</a:t>
              </a:r>
            </a:p>
          </p:txBody>
        </p:sp>
        <p:sp>
          <p:nvSpPr>
            <p:cNvPr id="17" name="OTLSHAPE_TB_00000000000000000000000000000000_TimescaleInterval3"/>
            <p:cNvSpPr txBox="1"/>
            <p:nvPr>
              <p:custDataLst>
                <p:tags r:id="rId12"/>
              </p:custDataLst>
            </p:nvPr>
          </p:nvSpPr>
          <p:spPr>
            <a:xfrm>
              <a:off x="2181302" y="705072"/>
              <a:ext cx="219227" cy="186055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-18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Feb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834085" y="241886"/>
              <a:ext cx="10515600" cy="381000"/>
              <a:chOff x="844465" y="622300"/>
              <a:chExt cx="10515600" cy="381000"/>
            </a:xfrm>
          </p:grpSpPr>
          <p:sp>
            <p:nvSpPr>
              <p:cNvPr id="106" name="OTLSHAPE_TB_00000000000000000000000000000000_ScaleContainer"/>
              <p:cNvSpPr/>
              <p:nvPr>
                <p:custDataLst>
                  <p:tags r:id="rId57"/>
                </p:custDataLst>
              </p:nvPr>
            </p:nvSpPr>
            <p:spPr>
              <a:xfrm>
                <a:off x="844465" y="622300"/>
                <a:ext cx="10515600" cy="381000"/>
              </a:xfrm>
              <a:prstGeom prst="roundRect">
                <a:avLst>
                  <a:gd name="adj" fmla="val 100000"/>
                </a:avLst>
              </a:prstGeom>
              <a:solidFill>
                <a:srgbClr val="748FB2"/>
              </a:solid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7" name="OTLSHAPE_TB_00000000000000000000000000000000_TimescaleInterval2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1384618" y="705072"/>
                <a:ext cx="5078031" cy="219397"/>
              </a:xfrm>
              <a:prstGeom prst="rect">
                <a:avLst/>
              </a:prstGeom>
              <a:noFill/>
            </p:spPr>
            <p:txBody>
              <a:bodyPr vert="horz" wrap="none" lIns="0" tIns="0" rIns="0" bIns="0" rtlCol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-22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       Mar       Apr       May       Jun       Jul        Aug       Sep       Oct       Nov        Dec           </a:t>
                </a:r>
              </a:p>
            </p:txBody>
          </p:sp>
        </p:grpSp>
        <p:sp>
          <p:nvSpPr>
            <p:cNvPr id="19" name="OTLSHAPE_TB_00000000000000000000000000000000_RightEndCaps"/>
            <p:cNvSpPr txBox="1"/>
            <p:nvPr>
              <p:custDataLst>
                <p:tags r:id="rId13"/>
              </p:custDataLst>
            </p:nvPr>
          </p:nvSpPr>
          <p:spPr>
            <a:xfrm>
              <a:off x="1064040" y="302225"/>
              <a:ext cx="448584" cy="2769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38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2018</a:t>
              </a:r>
            </a:p>
          </p:txBody>
        </p:sp>
        <p:sp>
          <p:nvSpPr>
            <p:cNvPr id="20" name="OTLSHAPE_TB_00000000000000000000000000000000_TimescaleInterval2"/>
            <p:cNvSpPr txBox="1"/>
            <p:nvPr>
              <p:custDataLst>
                <p:tags r:id="rId14"/>
              </p:custDataLst>
            </p:nvPr>
          </p:nvSpPr>
          <p:spPr>
            <a:xfrm>
              <a:off x="6984805" y="320815"/>
              <a:ext cx="4228882" cy="228776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-2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      Jan       Feb       Mar       Apr       May       Jun       Jul              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436139" y="2821054"/>
              <a:ext cx="37697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MMG development by disease program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91968" y="2800767"/>
              <a:ext cx="2675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02574" y="3036486"/>
              <a:ext cx="5883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73296" y="5795476"/>
              <a:ext cx="262166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These are planning projections that will be updated as additional information becomes available.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Updated 03/7/18</a:t>
              </a:r>
            </a:p>
          </p:txBody>
        </p:sp>
        <p:sp>
          <p:nvSpPr>
            <p:cNvPr id="25" name="OTLSHAPE_T_590bbf8780604149bf99e148daf36af4_Title"/>
            <p:cNvSpPr txBox="1"/>
            <p:nvPr>
              <p:custDataLst>
                <p:tags r:id="rId15"/>
              </p:custDataLst>
            </p:nvPr>
          </p:nvSpPr>
          <p:spPr>
            <a:xfrm>
              <a:off x="111117" y="769261"/>
              <a:ext cx="1991977" cy="15388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1200" cap="none" spc="-1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MMG Name  (# of conditions included</a:t>
              </a:r>
              <a:r>
                <a:rPr kumimoji="0" lang="en-US" sz="800" b="1" i="0" u="sng" strike="noStrike" kern="1200" cap="none" spc="-1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26" name="OTLSHAPE_TB_00000000000000000000000000000000_RightEndCaps"/>
            <p:cNvSpPr txBox="1"/>
            <p:nvPr>
              <p:custDataLst>
                <p:tags r:id="rId16"/>
              </p:custDataLst>
            </p:nvPr>
          </p:nvSpPr>
          <p:spPr>
            <a:xfrm>
              <a:off x="6700156" y="283906"/>
              <a:ext cx="448584" cy="276999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-38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2019</a:t>
              </a:r>
            </a:p>
          </p:txBody>
        </p:sp>
        <p:sp>
          <p:nvSpPr>
            <p:cNvPr id="27" name="Diamond 26"/>
            <p:cNvSpPr/>
            <p:nvPr/>
          </p:nvSpPr>
          <p:spPr>
            <a:xfrm>
              <a:off x="7632675" y="2251110"/>
              <a:ext cx="261165" cy="251302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Diamond 27"/>
            <p:cNvSpPr/>
            <p:nvPr/>
          </p:nvSpPr>
          <p:spPr>
            <a:xfrm>
              <a:off x="7632676" y="1888457"/>
              <a:ext cx="261165" cy="251302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OTLSHAPE_T_590bbf8780604149bf99e148daf36af4_Title"/>
            <p:cNvSpPr txBox="1"/>
            <p:nvPr>
              <p:custDataLst>
                <p:tags r:id="rId17"/>
              </p:custDataLst>
            </p:nvPr>
          </p:nvSpPr>
          <p:spPr>
            <a:xfrm>
              <a:off x="1366009" y="1066062"/>
              <a:ext cx="938213" cy="1566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8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 PRODUCTION</a:t>
              </a:r>
            </a:p>
          </p:txBody>
        </p:sp>
        <p:sp>
          <p:nvSpPr>
            <p:cNvPr id="30" name="OTLSHAPE_T_590bbf8780604149bf99e148daf36af4_Title"/>
            <p:cNvSpPr txBox="1"/>
            <p:nvPr>
              <p:custDataLst>
                <p:tags r:id="rId18"/>
              </p:custDataLst>
            </p:nvPr>
          </p:nvSpPr>
          <p:spPr>
            <a:xfrm>
              <a:off x="1366008" y="1349779"/>
              <a:ext cx="938213" cy="1566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8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 PRODUCTION</a:t>
              </a:r>
            </a:p>
          </p:txBody>
        </p:sp>
        <p:sp>
          <p:nvSpPr>
            <p:cNvPr id="31" name="OTLSHAPE_T_590bbf8780604149bf99e148daf36af4_Title"/>
            <p:cNvSpPr txBox="1"/>
            <p:nvPr>
              <p:custDataLst>
                <p:tags r:id="rId19"/>
              </p:custDataLst>
            </p:nvPr>
          </p:nvSpPr>
          <p:spPr>
            <a:xfrm>
              <a:off x="1366008" y="1643804"/>
              <a:ext cx="938213" cy="15664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8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 PRODUCTION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250" y="3225704"/>
              <a:ext cx="309497" cy="39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OTLSHAPE_T_590bbf8780604149bf99e148daf36af4_Title"/>
            <p:cNvSpPr txBox="1"/>
            <p:nvPr>
              <p:custDataLst>
                <p:tags r:id="rId20"/>
              </p:custDataLst>
            </p:nvPr>
          </p:nvSpPr>
          <p:spPr>
            <a:xfrm>
              <a:off x="831725" y="1911169"/>
              <a:ext cx="471939" cy="1472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STD (7)</a:t>
              </a:r>
            </a:p>
          </p:txBody>
        </p:sp>
        <p:sp>
          <p:nvSpPr>
            <p:cNvPr id="34" name="OTLSHAPE_T_226f2f052a4b49cbbc1efc49839f4d3e_Title"/>
            <p:cNvSpPr txBox="1"/>
            <p:nvPr>
              <p:custDataLst>
                <p:tags r:id="rId21"/>
              </p:custDataLst>
            </p:nvPr>
          </p:nvSpPr>
          <p:spPr>
            <a:xfrm>
              <a:off x="915622" y="2188339"/>
              <a:ext cx="381863" cy="147218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2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CS (1)</a:t>
              </a:r>
            </a:p>
          </p:txBody>
        </p:sp>
        <p:sp>
          <p:nvSpPr>
            <p:cNvPr id="35" name="OTLSHAPE_T_dc450f0972594db5b1cf892f13f19732_Shape"/>
            <p:cNvSpPr/>
            <p:nvPr>
              <p:custDataLst>
                <p:tags r:id="rId22"/>
              </p:custDataLst>
            </p:nvPr>
          </p:nvSpPr>
          <p:spPr>
            <a:xfrm>
              <a:off x="1382125" y="3575473"/>
              <a:ext cx="2439861" cy="233112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OTLSHAPE_T_dc450f0972594db5b1cf892f13f19732_Title"/>
            <p:cNvSpPr txBox="1"/>
            <p:nvPr>
              <p:custDataLst>
                <p:tags r:id="rId23"/>
              </p:custDataLst>
            </p:nvPr>
          </p:nvSpPr>
          <p:spPr>
            <a:xfrm>
              <a:off x="679321" y="3604067"/>
              <a:ext cx="646379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RIBD (7)</a:t>
              </a:r>
            </a:p>
          </p:txBody>
        </p:sp>
        <p:sp>
          <p:nvSpPr>
            <p:cNvPr id="37" name="OTLSHAPE_T_1603cf796bcf4a99a08e9a936ee3100a_Shape"/>
            <p:cNvSpPr/>
            <p:nvPr>
              <p:custDataLst>
                <p:tags r:id="rId24"/>
              </p:custDataLst>
            </p:nvPr>
          </p:nvSpPr>
          <p:spPr>
            <a:xfrm>
              <a:off x="1390660" y="3864732"/>
              <a:ext cx="3005218" cy="235028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OTLSHAPE_T_1603cf796bcf4a99a08e9a936ee3100a_Title"/>
            <p:cNvSpPr txBox="1"/>
            <p:nvPr>
              <p:custDataLst>
                <p:tags r:id="rId25"/>
              </p:custDataLst>
            </p:nvPr>
          </p:nvSpPr>
          <p:spPr>
            <a:xfrm>
              <a:off x="463715" y="3901039"/>
              <a:ext cx="861368" cy="1540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MALARIA (1)</a:t>
              </a:r>
            </a:p>
          </p:txBody>
        </p:sp>
        <p:sp>
          <p:nvSpPr>
            <p:cNvPr id="39" name="OTLSHAPE_T_c55e94c5e22c4998ac839a8cb6e8281d_Shape"/>
            <p:cNvSpPr/>
            <p:nvPr>
              <p:custDataLst>
                <p:tags r:id="rId26"/>
              </p:custDataLst>
            </p:nvPr>
          </p:nvSpPr>
          <p:spPr>
            <a:xfrm>
              <a:off x="1382123" y="4152675"/>
              <a:ext cx="3559747" cy="214398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OTLSHAPE_T_c55e94c5e22c4998ac839a8cb6e8281d_Title"/>
            <p:cNvSpPr txBox="1"/>
            <p:nvPr>
              <p:custDataLst>
                <p:tags r:id="rId27"/>
              </p:custDataLst>
            </p:nvPr>
          </p:nvSpPr>
          <p:spPr>
            <a:xfrm>
              <a:off x="288533" y="4171068"/>
              <a:ext cx="1044511" cy="1540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BABESIOSIS (1)</a:t>
              </a:r>
            </a:p>
          </p:txBody>
        </p:sp>
        <p:sp>
          <p:nvSpPr>
            <p:cNvPr id="41" name="OTLSHAPE_T_34843f69f9b145f9a7c1592afa95c41d_Shape"/>
            <p:cNvSpPr/>
            <p:nvPr>
              <p:custDataLst>
                <p:tags r:id="rId28"/>
              </p:custDataLst>
            </p:nvPr>
          </p:nvSpPr>
          <p:spPr>
            <a:xfrm>
              <a:off x="1382125" y="4409977"/>
              <a:ext cx="4320032" cy="248779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OTLSHAPE_T_34843f69f9b145f9a7c1592afa95c41d_Title"/>
            <p:cNvSpPr txBox="1"/>
            <p:nvPr>
              <p:custDataLst>
                <p:tags r:id="rId29"/>
              </p:custDataLst>
            </p:nvPr>
          </p:nvSpPr>
          <p:spPr>
            <a:xfrm>
              <a:off x="463715" y="4475340"/>
              <a:ext cx="869330" cy="1540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2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MEASLES (1)</a:t>
              </a:r>
            </a:p>
          </p:txBody>
        </p:sp>
        <p:sp>
          <p:nvSpPr>
            <p:cNvPr id="43" name="OTLSHAPE_T_f003ba7d17d44b8397e556a9b999090b_Shape"/>
            <p:cNvSpPr/>
            <p:nvPr>
              <p:custDataLst>
                <p:tags r:id="rId30"/>
              </p:custDataLst>
            </p:nvPr>
          </p:nvSpPr>
          <p:spPr>
            <a:xfrm>
              <a:off x="1382127" y="4725379"/>
              <a:ext cx="4812543" cy="237855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OTLSHAPE_T_f003ba7d17d44b8397e556a9b999090b_Title"/>
            <p:cNvSpPr txBox="1"/>
            <p:nvPr>
              <p:custDataLst>
                <p:tags r:id="rId31"/>
              </p:custDataLst>
            </p:nvPr>
          </p:nvSpPr>
          <p:spPr>
            <a:xfrm>
              <a:off x="463715" y="4756924"/>
              <a:ext cx="861985" cy="1540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RUBELLA (1)</a:t>
              </a:r>
            </a:p>
          </p:txBody>
        </p:sp>
        <p:sp>
          <p:nvSpPr>
            <p:cNvPr id="45" name="OTLSHAPE_T_2aed876a52bc43f88442164422980f5c_Shape"/>
            <p:cNvSpPr/>
            <p:nvPr>
              <p:custDataLst>
                <p:tags r:id="rId32"/>
              </p:custDataLst>
            </p:nvPr>
          </p:nvSpPr>
          <p:spPr>
            <a:xfrm>
              <a:off x="1382124" y="5016616"/>
              <a:ext cx="4812545" cy="223351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OTLSHAPE_T_2aed876a52bc43f88442164422980f5c_Title"/>
            <p:cNvSpPr txBox="1"/>
            <p:nvPr>
              <p:custDataLst>
                <p:tags r:id="rId33"/>
              </p:custDataLst>
            </p:nvPr>
          </p:nvSpPr>
          <p:spPr>
            <a:xfrm>
              <a:off x="877730" y="5045177"/>
              <a:ext cx="453704" cy="15407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2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CRS (1)</a:t>
              </a:r>
            </a:p>
          </p:txBody>
        </p:sp>
        <p:sp>
          <p:nvSpPr>
            <p:cNvPr id="47" name="Diamond 46"/>
            <p:cNvSpPr/>
            <p:nvPr/>
          </p:nvSpPr>
          <p:spPr>
            <a:xfrm>
              <a:off x="2199854" y="4731627"/>
              <a:ext cx="261165" cy="228726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Diamond 47"/>
            <p:cNvSpPr/>
            <p:nvPr/>
          </p:nvSpPr>
          <p:spPr>
            <a:xfrm>
              <a:off x="2206924" y="5002717"/>
              <a:ext cx="261165" cy="228726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Diamond 48"/>
            <p:cNvSpPr/>
            <p:nvPr/>
          </p:nvSpPr>
          <p:spPr>
            <a:xfrm>
              <a:off x="2436384" y="4423602"/>
              <a:ext cx="261165" cy="228726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TLSHAPE_T_590bbf8780604149bf99e148daf36af4_Shape"/>
            <p:cNvSpPr/>
            <p:nvPr>
              <p:custDataLst>
                <p:tags r:id="rId34"/>
              </p:custDataLst>
            </p:nvPr>
          </p:nvSpPr>
          <p:spPr>
            <a:xfrm>
              <a:off x="1382125" y="1878800"/>
              <a:ext cx="922096" cy="231909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TLSHAPE_T_226f2f052a4b49cbbc1efc49839f4d3e_Shape"/>
            <p:cNvSpPr/>
            <p:nvPr>
              <p:custDataLst>
                <p:tags r:id="rId35"/>
              </p:custDataLst>
            </p:nvPr>
          </p:nvSpPr>
          <p:spPr>
            <a:xfrm>
              <a:off x="1382125" y="2138156"/>
              <a:ext cx="922096" cy="244200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41428" y="3280157"/>
              <a:ext cx="2485452" cy="253289"/>
              <a:chOff x="722288" y="1445339"/>
              <a:chExt cx="2148694" cy="339201"/>
            </a:xfrm>
          </p:grpSpPr>
          <p:sp>
            <p:nvSpPr>
              <p:cNvPr id="103" name="OTLSHAPE_T_e4fd3ae066c147dba1b796a466eaabf1_Shape"/>
              <p:cNvSpPr/>
              <p:nvPr>
                <p:custDataLst>
                  <p:tags r:id="rId55"/>
                </p:custDataLst>
              </p:nvPr>
            </p:nvSpPr>
            <p:spPr>
              <a:xfrm>
                <a:off x="1287055" y="1445339"/>
                <a:ext cx="1583927" cy="339201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TLSHAPE_T_e4fd3ae066c147dba1b796a466eaabf1_Title"/>
              <p:cNvSpPr txBox="1"/>
              <p:nvPr>
                <p:custDataLst>
                  <p:tags r:id="rId56"/>
                </p:custDataLst>
              </p:nvPr>
            </p:nvSpPr>
            <p:spPr>
              <a:xfrm>
                <a:off x="722288" y="1504627"/>
                <a:ext cx="496938" cy="226694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FDD (11)</a:t>
                </a:r>
              </a:p>
            </p:txBody>
          </p:sp>
          <p:sp>
            <p:nvSpPr>
              <p:cNvPr id="105" name="Diamond 104"/>
              <p:cNvSpPr/>
              <p:nvPr/>
            </p:nvSpPr>
            <p:spPr>
              <a:xfrm>
                <a:off x="2604488" y="1464820"/>
                <a:ext cx="225779" cy="306306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353449" y="2425852"/>
              <a:ext cx="2370175" cy="813052"/>
              <a:chOff x="396103" y="1832982"/>
              <a:chExt cx="2049036" cy="1088828"/>
            </a:xfrm>
          </p:grpSpPr>
          <p:sp>
            <p:nvSpPr>
              <p:cNvPr id="95" name="OTLSHAPE_T_b242ef8825584e75b42fa66aeb5f1d27_Shape"/>
              <p:cNvSpPr/>
              <p:nvPr>
                <p:custDataLst>
                  <p:tags r:id="rId49"/>
                </p:custDataLst>
              </p:nvPr>
            </p:nvSpPr>
            <p:spPr>
              <a:xfrm>
                <a:off x="1296867" y="1832982"/>
                <a:ext cx="1125729" cy="371521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OTLSHAPE_T_b242ef8825584e75b42fa66aeb5f1d27_Title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551619" y="1896368"/>
                <a:ext cx="670265" cy="20632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MUMPS (1)</a:t>
                </a:r>
              </a:p>
            </p:txBody>
          </p:sp>
          <p:sp>
            <p:nvSpPr>
              <p:cNvPr id="97" name="OTLSHAPE_T_311e97b603ea44a6b1cca7d42b71f6e9_Shape"/>
              <p:cNvSpPr/>
              <p:nvPr>
                <p:custDataLst>
                  <p:tags r:id="rId51"/>
                </p:custDataLst>
              </p:nvPr>
            </p:nvSpPr>
            <p:spPr>
              <a:xfrm>
                <a:off x="1287055" y="2242611"/>
                <a:ext cx="1158084" cy="307505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OTLSHAPE_T_311e97b603ea44a6b1cca7d42b71f6e9_Title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396103" y="2267084"/>
                <a:ext cx="825781" cy="20632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8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PERTUSSIS (1)</a:t>
                </a:r>
              </a:p>
            </p:txBody>
          </p:sp>
          <p:sp>
            <p:nvSpPr>
              <p:cNvPr id="99" name="OTLSHAPE_T_6eab57531e954281aa5808f1b3b9139b_Shape"/>
              <p:cNvSpPr/>
              <p:nvPr>
                <p:custDataLst>
                  <p:tags r:id="rId53"/>
                </p:custDataLst>
              </p:nvPr>
            </p:nvSpPr>
            <p:spPr>
              <a:xfrm>
                <a:off x="1287057" y="2588226"/>
                <a:ext cx="1158082" cy="330787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OTLSHAPE_T_6eab57531e954281aa5808f1b3b9139b_Title"/>
              <p:cNvSpPr txBox="1"/>
              <p:nvPr>
                <p:custDataLst>
                  <p:tags r:id="rId54"/>
                </p:custDataLst>
              </p:nvPr>
            </p:nvSpPr>
            <p:spPr>
              <a:xfrm>
                <a:off x="407474" y="2659002"/>
                <a:ext cx="825530" cy="20632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2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VARICELLA (1)</a:t>
                </a:r>
              </a:p>
            </p:txBody>
          </p:sp>
          <p:sp>
            <p:nvSpPr>
              <p:cNvPr id="101" name="Diamond 100"/>
              <p:cNvSpPr/>
              <p:nvPr/>
            </p:nvSpPr>
            <p:spPr>
              <a:xfrm>
                <a:off x="2165747" y="1866155"/>
                <a:ext cx="225779" cy="288547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Diamond 101"/>
              <p:cNvSpPr/>
              <p:nvPr/>
            </p:nvSpPr>
            <p:spPr>
              <a:xfrm>
                <a:off x="2171052" y="2615502"/>
                <a:ext cx="225779" cy="306308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Diamond 53"/>
            <p:cNvSpPr/>
            <p:nvPr/>
          </p:nvSpPr>
          <p:spPr>
            <a:xfrm>
              <a:off x="4052814" y="3873155"/>
              <a:ext cx="261165" cy="223737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Diamond 54"/>
            <p:cNvSpPr/>
            <p:nvPr/>
          </p:nvSpPr>
          <p:spPr>
            <a:xfrm>
              <a:off x="4599713" y="4144820"/>
              <a:ext cx="261165" cy="22872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11117" y="5580684"/>
              <a:ext cx="7521559" cy="244997"/>
              <a:chOff x="1689953" y="6103854"/>
              <a:chExt cx="6132286" cy="272155"/>
            </a:xfrm>
          </p:grpSpPr>
          <p:sp>
            <p:nvSpPr>
              <p:cNvPr id="92" name="OTLSHAPE_T_c8f3135cd5e44c039e62a1dc5bbcd6f4_Shape"/>
              <p:cNvSpPr/>
              <p:nvPr>
                <p:custDataLst>
                  <p:tags r:id="rId47"/>
                </p:custDataLst>
              </p:nvPr>
            </p:nvSpPr>
            <p:spPr>
              <a:xfrm>
                <a:off x="2736458" y="6112927"/>
                <a:ext cx="5085781" cy="263082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TLSHAPE_T_c8f3135cd5e44c039e62a1dc5bbcd6f4_Title"/>
              <p:cNvSpPr txBox="1"/>
              <p:nvPr>
                <p:custDataLst>
                  <p:tags r:id="rId48"/>
                </p:custDataLst>
              </p:nvPr>
            </p:nvSpPr>
            <p:spPr>
              <a:xfrm>
                <a:off x="1689953" y="6137188"/>
                <a:ext cx="1020111" cy="171148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8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TRICHINELLOSIS (1)</a:t>
                </a:r>
              </a:p>
            </p:txBody>
          </p:sp>
          <p:sp>
            <p:nvSpPr>
              <p:cNvPr id="94" name="Diamond 93"/>
              <p:cNvSpPr/>
              <p:nvPr/>
            </p:nvSpPr>
            <p:spPr>
              <a:xfrm>
                <a:off x="3547981" y="6103854"/>
                <a:ext cx="216769" cy="268764"/>
              </a:xfrm>
              <a:prstGeom prst="diamond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33053" y="5290068"/>
              <a:ext cx="5916097" cy="240543"/>
              <a:chOff x="904635" y="5672632"/>
              <a:chExt cx="4980870" cy="317022"/>
            </a:xfrm>
          </p:grpSpPr>
          <p:sp>
            <p:nvSpPr>
              <p:cNvPr id="88" name="OTLSHAPE_T_85d9bc26d88c4733a8fcccfb972fb18e_Shape"/>
              <p:cNvSpPr/>
              <p:nvPr>
                <p:custDataLst>
                  <p:tags r:id="rId45"/>
                </p:custDataLst>
              </p:nvPr>
            </p:nvSpPr>
            <p:spPr>
              <a:xfrm>
                <a:off x="1545884" y="5673965"/>
                <a:ext cx="4339621" cy="313865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TLSHAPE_T_85d9bc26d88c4733a8fcccfb972fb18e_Title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904635" y="5733319"/>
                <a:ext cx="589336" cy="203055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6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CP-CRE (3)</a:t>
                </a:r>
              </a:p>
            </p:txBody>
          </p:sp>
          <p:sp>
            <p:nvSpPr>
              <p:cNvPr id="90" name="Diamond 89"/>
              <p:cNvSpPr/>
              <p:nvPr/>
            </p:nvSpPr>
            <p:spPr>
              <a:xfrm>
                <a:off x="3802653" y="5672632"/>
                <a:ext cx="225779" cy="306308"/>
              </a:xfrm>
              <a:prstGeom prst="diamond">
                <a:avLst/>
              </a:pr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Diamond 90"/>
              <p:cNvSpPr/>
              <p:nvPr/>
            </p:nvSpPr>
            <p:spPr>
              <a:xfrm>
                <a:off x="5587061" y="5683346"/>
                <a:ext cx="225779" cy="306308"/>
              </a:xfrm>
              <a:prstGeom prst="diamond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8" name="Diamond 57"/>
            <p:cNvSpPr/>
            <p:nvPr/>
          </p:nvSpPr>
          <p:spPr>
            <a:xfrm>
              <a:off x="5366559" y="4434571"/>
              <a:ext cx="261165" cy="22872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Diamond 58"/>
            <p:cNvSpPr/>
            <p:nvPr/>
          </p:nvSpPr>
          <p:spPr>
            <a:xfrm>
              <a:off x="5870241" y="4742514"/>
              <a:ext cx="261165" cy="22872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Diamond 59"/>
            <p:cNvSpPr/>
            <p:nvPr/>
          </p:nvSpPr>
          <p:spPr>
            <a:xfrm>
              <a:off x="5887116" y="5004960"/>
              <a:ext cx="261165" cy="22872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88533" y="5875655"/>
              <a:ext cx="5946653" cy="242574"/>
              <a:chOff x="1819095" y="6443650"/>
              <a:chExt cx="5140932" cy="324852"/>
            </a:xfrm>
          </p:grpSpPr>
          <p:sp>
            <p:nvSpPr>
              <p:cNvPr id="86" name="OTLSHAPE_T_60f5e6f864ac49d8bd2a47a30a609227_Title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1819095" y="6493232"/>
                <a:ext cx="927100" cy="206329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6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TB with LTBI (2)</a:t>
                </a:r>
              </a:p>
            </p:txBody>
          </p:sp>
          <p:sp>
            <p:nvSpPr>
              <p:cNvPr id="87" name="OTLSHAPE_T_60f5e6f864ac49d8bd2a47a30a609227_Shape"/>
              <p:cNvSpPr/>
              <p:nvPr>
                <p:custDataLst>
                  <p:tags r:id="rId44"/>
                </p:custDataLst>
              </p:nvPr>
            </p:nvSpPr>
            <p:spPr>
              <a:xfrm>
                <a:off x="2775389" y="6443650"/>
                <a:ext cx="4184638" cy="324852"/>
              </a:xfrm>
              <a:prstGeom prst="roundRect">
                <a:avLst>
                  <a:gd name="adj" fmla="val 10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>
                  <a:scrgbClr r="0" g="0" b="0">
                    <a:alpha val="50000"/>
                  </a:scrgbClr>
                </a:outerShdw>
              </a:effectLst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2" name="Diamond 61"/>
            <p:cNvSpPr/>
            <p:nvPr/>
          </p:nvSpPr>
          <p:spPr>
            <a:xfrm>
              <a:off x="3469882" y="3580794"/>
              <a:ext cx="261165" cy="22872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73926" y="5506306"/>
              <a:ext cx="766412" cy="39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63784" y="5817870"/>
              <a:ext cx="5487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**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743318" y="3504004"/>
              <a:ext cx="309497" cy="390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Diamond 65"/>
            <p:cNvSpPr/>
            <p:nvPr/>
          </p:nvSpPr>
          <p:spPr>
            <a:xfrm>
              <a:off x="2523022" y="3580794"/>
              <a:ext cx="261165" cy="228726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20553" y="1059419"/>
              <a:ext cx="1101414" cy="734716"/>
              <a:chOff x="282520" y="614913"/>
              <a:chExt cx="952182" cy="844801"/>
            </a:xfrm>
          </p:grpSpPr>
          <p:sp>
            <p:nvSpPr>
              <p:cNvPr id="83" name="OTLSHAPE_T_590bbf8780604149bf99e148daf36af4_Title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570946" y="614913"/>
                <a:ext cx="642591" cy="19464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8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GEN V2 (63)</a:t>
                </a:r>
              </a:p>
            </p:txBody>
          </p:sp>
          <p:sp>
            <p:nvSpPr>
              <p:cNvPr id="84" name="OTLSHAPE_T_226f2f052a4b49cbbc1efc49839f4d3e_Title"/>
              <p:cNvSpPr txBox="1"/>
              <p:nvPr>
                <p:custDataLst>
                  <p:tags r:id="rId41"/>
                </p:custDataLst>
              </p:nvPr>
            </p:nvSpPr>
            <p:spPr>
              <a:xfrm>
                <a:off x="397410" y="935436"/>
                <a:ext cx="816127" cy="19464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22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HEPATITIS (8)</a:t>
                </a:r>
              </a:p>
            </p:txBody>
          </p:sp>
          <p:sp>
            <p:nvSpPr>
              <p:cNvPr id="85" name="OTLSHAPE_T_b242ef8825584e75b42fa66aeb5f1d27_Title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282520" y="1265074"/>
                <a:ext cx="952182" cy="194640"/>
              </a:xfrm>
              <a:prstGeom prst="rect">
                <a:avLst/>
              </a:prstGeom>
              <a:noFill/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1" i="0" u="none" strike="noStrike" kern="1200" cap="none" spc="-1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ARBOVIRAL (39)</a:t>
                </a:r>
              </a:p>
            </p:txBody>
          </p:sp>
        </p:grpSp>
        <p:sp>
          <p:nvSpPr>
            <p:cNvPr id="68" name="Diamond 67"/>
            <p:cNvSpPr/>
            <p:nvPr/>
          </p:nvSpPr>
          <p:spPr>
            <a:xfrm>
              <a:off x="5883612" y="5867215"/>
              <a:ext cx="268172" cy="232414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Diamond 68"/>
            <p:cNvSpPr/>
            <p:nvPr/>
          </p:nvSpPr>
          <p:spPr>
            <a:xfrm>
              <a:off x="7290035" y="5585456"/>
              <a:ext cx="268172" cy="232414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Diamond 69"/>
            <p:cNvSpPr/>
            <p:nvPr/>
          </p:nvSpPr>
          <p:spPr>
            <a:xfrm>
              <a:off x="2414563" y="2742758"/>
              <a:ext cx="261165" cy="228726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" name="Diamond 70"/>
            <p:cNvSpPr/>
            <p:nvPr/>
          </p:nvSpPr>
          <p:spPr>
            <a:xfrm>
              <a:off x="2563875" y="5871057"/>
              <a:ext cx="265878" cy="228573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" name="OTLSHAPE_T_c8f3135cd5e44c039e62a1dc5bbcd6f4_Shape"/>
            <p:cNvSpPr/>
            <p:nvPr>
              <p:custDataLst>
                <p:tags r:id="rId36"/>
              </p:custDataLst>
            </p:nvPr>
          </p:nvSpPr>
          <p:spPr>
            <a:xfrm>
              <a:off x="1386498" y="6162727"/>
              <a:ext cx="6990322" cy="237870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OTLSHAPE_T_c8f3135cd5e44c039e62a1dc5bbcd6f4_Title"/>
            <p:cNvSpPr txBox="1"/>
            <p:nvPr>
              <p:custDataLst>
                <p:tags r:id="rId37"/>
              </p:custDataLst>
            </p:nvPr>
          </p:nvSpPr>
          <p:spPr>
            <a:xfrm>
              <a:off x="111117" y="6239624"/>
              <a:ext cx="1251217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18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LISTERIOSIS (1)</a:t>
              </a:r>
            </a:p>
          </p:txBody>
        </p:sp>
        <p:sp>
          <p:nvSpPr>
            <p:cNvPr id="74" name="Diamond 73"/>
            <p:cNvSpPr/>
            <p:nvPr/>
          </p:nvSpPr>
          <p:spPr>
            <a:xfrm>
              <a:off x="3167214" y="6156292"/>
              <a:ext cx="265878" cy="221299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OTLSHAPE_T_60f5e6f864ac49d8bd2a47a30a609227_Title"/>
            <p:cNvSpPr txBox="1"/>
            <p:nvPr>
              <p:custDataLst>
                <p:tags r:id="rId38"/>
              </p:custDataLst>
            </p:nvPr>
          </p:nvSpPr>
          <p:spPr>
            <a:xfrm>
              <a:off x="309722" y="6477446"/>
              <a:ext cx="1072401" cy="16927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-6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TICKBORNE (?)</a:t>
              </a:r>
            </a:p>
          </p:txBody>
        </p:sp>
        <p:sp>
          <p:nvSpPr>
            <p:cNvPr id="76" name="OTLSHAPE_T_60f5e6f864ac49d8bd2a47a30a609227_Shape"/>
            <p:cNvSpPr/>
            <p:nvPr>
              <p:custDataLst>
                <p:tags r:id="rId39"/>
              </p:custDataLst>
            </p:nvPr>
          </p:nvSpPr>
          <p:spPr>
            <a:xfrm>
              <a:off x="1394107" y="6455274"/>
              <a:ext cx="7349201" cy="236021"/>
            </a:xfrm>
            <a:prstGeom prst="roundRect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>
                <a:scrgbClr r="0" g="0" b="0">
                  <a:alpha val="50000"/>
                </a:sc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Diamond 76"/>
            <p:cNvSpPr/>
            <p:nvPr/>
          </p:nvSpPr>
          <p:spPr>
            <a:xfrm>
              <a:off x="8385472" y="6461464"/>
              <a:ext cx="268172" cy="232414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Diamond 77"/>
            <p:cNvSpPr/>
            <p:nvPr/>
          </p:nvSpPr>
          <p:spPr>
            <a:xfrm>
              <a:off x="8037271" y="6174068"/>
              <a:ext cx="268172" cy="232414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Diamond 78"/>
            <p:cNvSpPr/>
            <p:nvPr/>
          </p:nvSpPr>
          <p:spPr>
            <a:xfrm>
              <a:off x="5322324" y="6467886"/>
              <a:ext cx="265878" cy="228573"/>
            </a:xfrm>
            <a:prstGeom prst="diamond">
              <a:avLst/>
            </a:prstGeom>
            <a:solidFill>
              <a:srgbClr val="CC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301640" y="6092204"/>
              <a:ext cx="3306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*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Diamond 80"/>
            <p:cNvSpPr/>
            <p:nvPr/>
          </p:nvSpPr>
          <p:spPr>
            <a:xfrm>
              <a:off x="1972511" y="1885491"/>
              <a:ext cx="261165" cy="215464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>
              <a:off x="1973695" y="2139424"/>
              <a:ext cx="261165" cy="215464"/>
            </a:xfrm>
            <a:prstGeom prst="diamond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8" name="Title 107" hidden="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Anticipated NMI MMG Implementation</a:t>
            </a:r>
            <a:r>
              <a:rPr lang="en-US" baseline="0" dirty="0"/>
              <a:t> Timeline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57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976393" y="1120894"/>
            <a:ext cx="10354753" cy="1663404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>
                <a:solidFill>
                  <a:srgbClr val="5F5F5F"/>
                </a:solidFill>
              </a:rPr>
              <a:t>Epidemiology and Laboratory Capacity Health Information Systems Cooperative Agreement recipients must send production data for at least one message mapping guide (MMG) by August 1, 2018. </a:t>
            </a: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09600" y="418192"/>
            <a:ext cx="10972800" cy="623162"/>
          </a:xfrm>
        </p:spPr>
        <p:txBody>
          <a:bodyPr anchor="t"/>
          <a:lstStyle/>
          <a:p>
            <a:r>
              <a:rPr lang="en-US" sz="4400" dirty="0"/>
              <a:t>Reminder!</a:t>
            </a:r>
          </a:p>
        </p:txBody>
      </p:sp>
      <p:pic>
        <p:nvPicPr>
          <p:cNvPr id="2" name="Picture 1" descr="Alarm clock as a reminder that it is time to send at least one production MMG to the CDC by August 1, 2018.&#10;&#10;" title="Alarm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61" y="2983374"/>
            <a:ext cx="3413555" cy="3413555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976393" y="3304409"/>
            <a:ext cx="4047670" cy="309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8B7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C2A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3C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B050"/>
                </a:solidFill>
              </a:rPr>
              <a:t>Onboard for these now:</a:t>
            </a:r>
          </a:p>
          <a:p>
            <a:r>
              <a:rPr lang="en-US" sz="2800" dirty="0">
                <a:solidFill>
                  <a:srgbClr val="5F5F5F"/>
                </a:solidFill>
              </a:rPr>
              <a:t>Arboviral 1.3</a:t>
            </a:r>
          </a:p>
          <a:p>
            <a:r>
              <a:rPr lang="en-US" sz="2800" dirty="0">
                <a:solidFill>
                  <a:srgbClr val="5F5F5F"/>
                </a:solidFill>
              </a:rPr>
              <a:t>Generic v2</a:t>
            </a:r>
          </a:p>
          <a:p>
            <a:r>
              <a:rPr lang="en-US" sz="2800" dirty="0">
                <a:solidFill>
                  <a:srgbClr val="5F5F5F"/>
                </a:solidFill>
              </a:rPr>
              <a:t>Hepatitis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537864" y="3304409"/>
            <a:ext cx="4047670" cy="309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8B7"/>
              </a:buClr>
              <a:buFont typeface="Wingdings" panose="05000000000000000000" pitchFamily="2" charset="2"/>
              <a:buChar char="§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D6C2A"/>
              </a:buClr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A003C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sz="2800" dirty="0">
                <a:solidFill>
                  <a:srgbClr val="00B050"/>
                </a:solidFill>
              </a:rPr>
              <a:t>Onboard for these soon:</a:t>
            </a:r>
          </a:p>
          <a:p>
            <a:r>
              <a:rPr lang="en-US" sz="2800" dirty="0">
                <a:solidFill>
                  <a:srgbClr val="5F5F5F"/>
                </a:solidFill>
              </a:rPr>
              <a:t>STD</a:t>
            </a:r>
          </a:p>
          <a:p>
            <a:r>
              <a:rPr lang="en-US" sz="2800" dirty="0">
                <a:solidFill>
                  <a:srgbClr val="5F5F5F"/>
                </a:solidFill>
              </a:rPr>
              <a:t>Congenital Syphilis</a:t>
            </a:r>
          </a:p>
          <a:p>
            <a:r>
              <a:rPr lang="en-US" sz="2800" dirty="0">
                <a:solidFill>
                  <a:srgbClr val="5F5F5F"/>
                </a:solidFill>
              </a:rPr>
              <a:t>Mumps</a:t>
            </a:r>
          </a:p>
          <a:p>
            <a:r>
              <a:rPr lang="en-US" sz="2800" dirty="0">
                <a:solidFill>
                  <a:srgbClr val="5F5F5F"/>
                </a:solidFill>
              </a:rPr>
              <a:t>Pertussis</a:t>
            </a:r>
          </a:p>
          <a:p>
            <a:r>
              <a:rPr lang="en-US" sz="2800" dirty="0">
                <a:solidFill>
                  <a:srgbClr val="5F5F5F"/>
                </a:solidFill>
              </a:rPr>
              <a:t>Varicella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54864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12667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NMI Implementation Status as of March 20, 2018</a:t>
            </a:r>
          </a:p>
        </p:txBody>
      </p:sp>
      <p:grpSp>
        <p:nvGrpSpPr>
          <p:cNvPr id="4" name="Group 3" descr="23 states in production&#10;3 states onboarding&#10;5 states piloting&#10;" title="NMI Implementation Status"/>
          <p:cNvGrpSpPr/>
          <p:nvPr/>
        </p:nvGrpSpPr>
        <p:grpSpPr>
          <a:xfrm>
            <a:off x="529084" y="15755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23 (22 states + NYC)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3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67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1" name="Text Box 117"/>
              <p:cNvSpPr txBox="1">
                <a:spLocks noChangeArrowheads="1"/>
              </p:cNvSpPr>
              <p:nvPr/>
            </p:nvSpPr>
            <p:spPr bwMode="auto">
              <a:xfrm>
                <a:off x="42671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UT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CA813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rgbClr val="00963D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Piloting             	Total of 5 (states)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67" b="0" i="0" u="dottedHeavy" strike="noStrike" kern="0" cap="none" spc="0" normalizeH="0" baseline="0" noProof="0" dirty="0">
                <a:ln>
                  <a:noFill/>
                </a:ln>
                <a:solidFill>
                  <a:srgbClr val="0039A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2654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12667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Arboviral 1.3						 March 20, 2018</a:t>
            </a:r>
          </a:p>
        </p:txBody>
      </p:sp>
      <p:grpSp>
        <p:nvGrpSpPr>
          <p:cNvPr id="4" name="Group 3" descr="12 states production&#10;7 states technical assistance&#10;" title="Arboviral 1.3 Status"/>
          <p:cNvGrpSpPr/>
          <p:nvPr/>
        </p:nvGrpSpPr>
        <p:grpSpPr>
          <a:xfrm>
            <a:off x="529084" y="15755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1462966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12 (states)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0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endParaRPr lang="en-US" sz="1067" u="dottedHeavy" kern="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endParaRPr lang="en-US" sz="1067" u="dottedHeavy" kern="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endParaRPr lang="en-US" sz="1067" u="dottedHeavy" kern="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endParaRPr lang="en-US" sz="1067" u="dottedHeavy" kern="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endParaRPr lang="en-US" sz="1067" u="dottedHeavy" kern="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ysClr val="window" lastClr="FFFFFF"/>
                  </a:solidFill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endParaRPr lang="en-US" sz="1067" u="dottedHeavy" kern="0" dirty="0">
                      <a:solidFill>
                        <a:srgbClr val="FFFFFF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endParaRPr lang="en-US" sz="1067" u="dottedHeavy" kern="0" dirty="0">
                    <a:solidFill>
                      <a:srgbClr val="FFFFFF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1" name="Text Box 117"/>
              <p:cNvSpPr txBox="1">
                <a:spLocks noChangeArrowheads="1"/>
              </p:cNvSpPr>
              <p:nvPr/>
            </p:nvSpPr>
            <p:spPr bwMode="auto">
              <a:xfrm>
                <a:off x="4267199" y="3399305"/>
                <a:ext cx="241852" cy="15982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0" i="0" u="dottedHeavy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r>
                  <a:rPr lang="en-US" dirty="0"/>
                  <a:t>T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Technical Assistance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	Total of </a:t>
              </a: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7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 (states)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endParaRPr lang="en-US" sz="1067" u="dottedHeavy" kern="0" dirty="0">
                <a:solidFill>
                  <a:srgbClr val="0039A6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140" name="Text Box 116"/>
          <p:cNvSpPr txBox="1">
            <a:spLocks noChangeArrowheads="1"/>
          </p:cNvSpPr>
          <p:nvPr/>
        </p:nvSpPr>
        <p:spPr bwMode="auto">
          <a:xfrm>
            <a:off x="4670117" y="3672033"/>
            <a:ext cx="256032" cy="164212"/>
          </a:xfrm>
          <a:prstGeom prst="rect">
            <a:avLst/>
          </a:prstGeom>
          <a:gradFill rotWithShape="1">
            <a:gsLst>
              <a:gs pos="0">
                <a:srgbClr val="5B8F22">
                  <a:tint val="50000"/>
                  <a:satMod val="300000"/>
                </a:srgbClr>
              </a:gs>
              <a:gs pos="35000">
                <a:srgbClr val="5B8F22">
                  <a:tint val="37000"/>
                  <a:satMod val="300000"/>
                </a:srgbClr>
              </a:gs>
              <a:gs pos="100000">
                <a:srgbClr val="5B8F22">
                  <a:tint val="15000"/>
                  <a:satMod val="350000"/>
                </a:srgbClr>
              </a:gs>
            </a:gsLst>
            <a:lin ang="16200000" scaled="1"/>
          </a:gradFill>
          <a:ln w="3175" cap="flat" cmpd="sng" algn="ctr">
            <a:solidFill>
              <a:srgbClr val="4B4B4B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kern="0" dirty="0">
                <a:solidFill>
                  <a:srgbClr val="0039A6"/>
                </a:solidFill>
                <a:latin typeface="Arial" charset="0"/>
                <a:cs typeface="Arial" charset="0"/>
              </a:rPr>
              <a:t>UT</a:t>
            </a:r>
            <a:endParaRPr kumimoji="0" lang="en-US" sz="1067" b="1" i="0" u="none" strike="noStrike" kern="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8261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12667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Generic v2						 March 20, 2018</a:t>
            </a:r>
          </a:p>
        </p:txBody>
      </p:sp>
      <p:grpSp>
        <p:nvGrpSpPr>
          <p:cNvPr id="4" name="Group 3" descr="15 states production&#10;4 states onboarding&#10;3 states technical assistance" title="Generic v2 Status"/>
          <p:cNvGrpSpPr/>
          <p:nvPr/>
        </p:nvGrpSpPr>
        <p:grpSpPr>
          <a:xfrm>
            <a:off x="529084" y="15755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 15 (14 states + NYC)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4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67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1" name="Text Box 117"/>
              <p:cNvSpPr txBox="1">
                <a:spLocks noChangeArrowheads="1"/>
              </p:cNvSpPr>
              <p:nvPr/>
            </p:nvSpPr>
            <p:spPr bwMode="auto">
              <a:xfrm>
                <a:off x="4267199" y="3399305"/>
                <a:ext cx="241852" cy="159824"/>
              </a:xfrm>
              <a:prstGeom prst="rect">
                <a:avLst/>
              </a:pr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0" i="0" u="dottedHeavy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r>
                  <a:rPr lang="en-US" dirty="0"/>
                  <a:t>T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Technical Assistance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	Total of 3 (states)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endParaRPr lang="en-US" sz="1067" u="dottedHeavy" kern="0" dirty="0">
                <a:solidFill>
                  <a:srgbClr val="0039A6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140" name="Text Box 116"/>
          <p:cNvSpPr txBox="1">
            <a:spLocks noChangeArrowheads="1"/>
          </p:cNvSpPr>
          <p:nvPr/>
        </p:nvSpPr>
        <p:spPr bwMode="auto">
          <a:xfrm>
            <a:off x="4670117" y="3672033"/>
            <a:ext cx="256032" cy="164212"/>
          </a:xfrm>
          <a:prstGeom prst="rect">
            <a:avLst/>
          </a:prstGeom>
          <a:gradFill rotWithShape="1">
            <a:gsLst>
              <a:gs pos="0">
                <a:srgbClr val="5B8F22">
                  <a:tint val="50000"/>
                  <a:satMod val="300000"/>
                </a:srgbClr>
              </a:gs>
              <a:gs pos="35000">
                <a:srgbClr val="5B8F22">
                  <a:tint val="37000"/>
                  <a:satMod val="300000"/>
                </a:srgbClr>
              </a:gs>
              <a:gs pos="100000">
                <a:srgbClr val="5B8F22">
                  <a:tint val="15000"/>
                  <a:satMod val="350000"/>
                </a:srgbClr>
              </a:gs>
            </a:gsLst>
            <a:lin ang="16200000" scaled="1"/>
          </a:gradFill>
          <a:ln w="3175" cap="flat" cmpd="sng" algn="ctr">
            <a:solidFill>
              <a:srgbClr val="4B4B4B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kern="0" dirty="0">
                <a:solidFill>
                  <a:srgbClr val="0039A6"/>
                </a:solidFill>
                <a:latin typeface="Arial" charset="0"/>
                <a:cs typeface="Arial" charset="0"/>
              </a:rPr>
              <a:t>UT</a:t>
            </a:r>
            <a:endParaRPr kumimoji="0" lang="en-US" sz="1067" b="1" i="0" u="none" strike="noStrike" kern="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8311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912667"/>
          </a:xfrm>
        </p:spPr>
        <p:txBody>
          <a:bodyPr>
            <a:no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Hepatitis						 March 20, 2018</a:t>
            </a:r>
          </a:p>
        </p:txBody>
      </p:sp>
      <p:grpSp>
        <p:nvGrpSpPr>
          <p:cNvPr id="4" name="Group 3" descr="7 states production&#10;4 states onboarding&#10;3 states technical assistance" title="Hepatitis Status"/>
          <p:cNvGrpSpPr/>
          <p:nvPr/>
        </p:nvGrpSpPr>
        <p:grpSpPr>
          <a:xfrm>
            <a:off x="529084" y="1575564"/>
            <a:ext cx="11123557" cy="4808433"/>
            <a:chOff x="529084" y="1575564"/>
            <a:chExt cx="11123557" cy="4808433"/>
          </a:xfrm>
        </p:grpSpPr>
        <p:grpSp>
          <p:nvGrpSpPr>
            <p:cNvPr id="275" name="Group 274"/>
            <p:cNvGrpSpPr/>
            <p:nvPr/>
          </p:nvGrpSpPr>
          <p:grpSpPr>
            <a:xfrm>
              <a:off x="531262" y="1575564"/>
              <a:ext cx="11121379" cy="4808433"/>
              <a:chOff x="365760" y="1367304"/>
              <a:chExt cx="10505440" cy="4679952"/>
            </a:xfrm>
          </p:grpSpPr>
          <p:sp>
            <p:nvSpPr>
              <p:cNvPr id="276" name="Rectangle 144"/>
              <p:cNvSpPr>
                <a:spLocks noChangeArrowheads="1"/>
              </p:cNvSpPr>
              <p:nvPr/>
            </p:nvSpPr>
            <p:spPr bwMode="auto">
              <a:xfrm>
                <a:off x="365760" y="5730240"/>
                <a:ext cx="365760" cy="121920"/>
              </a:xfrm>
              <a:prstGeom prst="rect">
                <a:avLst/>
              </a:pr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8" name="Text Box 107"/>
              <p:cNvSpPr txBox="1">
                <a:spLocks noChangeArrowheads="1"/>
              </p:cNvSpPr>
              <p:nvPr/>
            </p:nvSpPr>
            <p:spPr bwMode="auto">
              <a:xfrm>
                <a:off x="9962735" y="516045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PR</a:t>
                </a:r>
              </a:p>
            </p:txBody>
          </p:sp>
          <p:sp>
            <p:nvSpPr>
              <p:cNvPr id="279" name="Line 137"/>
              <p:cNvSpPr>
                <a:spLocks noChangeShapeType="1"/>
              </p:cNvSpPr>
              <p:nvPr/>
            </p:nvSpPr>
            <p:spPr bwMode="auto">
              <a:xfrm flipH="1">
                <a:off x="10206557" y="4954497"/>
                <a:ext cx="195293" cy="198815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charset="0"/>
                </a:endParaRPr>
              </a:p>
            </p:txBody>
          </p:sp>
          <p:sp>
            <p:nvSpPr>
              <p:cNvPr id="280" name="Rectangle 144"/>
              <p:cNvSpPr>
                <a:spLocks noChangeArrowheads="1"/>
              </p:cNvSpPr>
              <p:nvPr/>
            </p:nvSpPr>
            <p:spPr bwMode="auto">
              <a:xfrm>
                <a:off x="365760" y="5508375"/>
                <a:ext cx="365760" cy="121920"/>
              </a:xfrm>
              <a:prstGeom prst="rect">
                <a:avLst/>
              </a:pr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145"/>
              <p:cNvSpPr>
                <a:spLocks noChangeArrowheads="1"/>
              </p:cNvSpPr>
              <p:nvPr/>
            </p:nvSpPr>
            <p:spPr bwMode="auto">
              <a:xfrm>
                <a:off x="853016" y="5014573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endParaRPr>
              </a:p>
            </p:txBody>
          </p:sp>
          <p:sp>
            <p:nvSpPr>
              <p:cNvPr id="282" name="Rectangle 145"/>
              <p:cNvSpPr>
                <a:spLocks noChangeArrowheads="1"/>
              </p:cNvSpPr>
              <p:nvPr/>
            </p:nvSpPr>
            <p:spPr bwMode="auto">
              <a:xfrm>
                <a:off x="853440" y="5669279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Production 	Total of 7 (states)</a:t>
                </a:r>
                <a:r>
                  <a:rPr kumimoji="0" lang="en-US" sz="1067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	</a:t>
                </a:r>
              </a:p>
            </p:txBody>
          </p:sp>
          <p:sp>
            <p:nvSpPr>
              <p:cNvPr id="283" name="Rectangle 145"/>
              <p:cNvSpPr>
                <a:spLocks noChangeArrowheads="1"/>
              </p:cNvSpPr>
              <p:nvPr/>
            </p:nvSpPr>
            <p:spPr bwMode="auto">
              <a:xfrm>
                <a:off x="853440" y="5447415"/>
                <a:ext cx="4511040" cy="243840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square" lIns="0" tIns="0" rIns="0" bIns="0" anchor="ctr" anchorCtr="0"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charset="0"/>
                  </a:rPr>
                  <a:t>Onboarding	Total of 4 (states)  </a:t>
                </a:r>
              </a:p>
            </p:txBody>
          </p:sp>
          <p:sp>
            <p:nvSpPr>
              <p:cNvPr id="285" name="Freeform 334"/>
              <p:cNvSpPr>
                <a:spLocks noChangeArrowheads="1"/>
              </p:cNvSpPr>
              <p:nvPr/>
            </p:nvSpPr>
            <p:spPr bwMode="auto">
              <a:xfrm>
                <a:off x="9550400" y="1367304"/>
                <a:ext cx="541867" cy="882651"/>
              </a:xfrm>
              <a:custGeom>
                <a:avLst/>
                <a:gdLst/>
                <a:ahLst/>
                <a:cxnLst>
                  <a:cxn ang="0">
                    <a:pos x="61" y="13"/>
                  </a:cxn>
                  <a:cxn ang="0">
                    <a:pos x="22" y="90"/>
                  </a:cxn>
                  <a:cxn ang="0">
                    <a:pos x="41" y="118"/>
                  </a:cxn>
                  <a:cxn ang="0">
                    <a:pos x="22" y="152"/>
                  </a:cxn>
                  <a:cxn ang="0">
                    <a:pos x="34" y="164"/>
                  </a:cxn>
                  <a:cxn ang="0">
                    <a:pos x="26" y="188"/>
                  </a:cxn>
                  <a:cxn ang="0">
                    <a:pos x="26" y="226"/>
                  </a:cxn>
                  <a:cxn ang="0">
                    <a:pos x="0" y="241"/>
                  </a:cxn>
                  <a:cxn ang="0">
                    <a:pos x="10" y="253"/>
                  </a:cxn>
                  <a:cxn ang="0">
                    <a:pos x="65" y="397"/>
                  </a:cxn>
                  <a:cxn ang="0">
                    <a:pos x="107" y="417"/>
                  </a:cxn>
                  <a:cxn ang="0">
                    <a:pos x="104" y="386"/>
                  </a:cxn>
                  <a:cxn ang="0">
                    <a:pos x="125" y="363"/>
                  </a:cxn>
                  <a:cxn ang="0">
                    <a:pos x="117" y="339"/>
                  </a:cxn>
                  <a:cxn ang="0">
                    <a:pos x="170" y="308"/>
                  </a:cxn>
                  <a:cxn ang="0">
                    <a:pos x="173" y="267"/>
                  </a:cxn>
                  <a:cxn ang="0">
                    <a:pos x="203" y="266"/>
                  </a:cxn>
                  <a:cxn ang="0">
                    <a:pos x="227" y="234"/>
                  </a:cxn>
                  <a:cxn ang="0">
                    <a:pos x="256" y="213"/>
                  </a:cxn>
                  <a:cxn ang="0">
                    <a:pos x="256" y="188"/>
                  </a:cxn>
                  <a:cxn ang="0">
                    <a:pos x="217" y="180"/>
                  </a:cxn>
                  <a:cxn ang="0">
                    <a:pos x="210" y="152"/>
                  </a:cxn>
                  <a:cxn ang="0">
                    <a:pos x="169" y="148"/>
                  </a:cxn>
                  <a:cxn ang="0">
                    <a:pos x="136" y="25"/>
                  </a:cxn>
                  <a:cxn ang="0">
                    <a:pos x="121" y="0"/>
                  </a:cxn>
                  <a:cxn ang="0">
                    <a:pos x="80" y="9"/>
                  </a:cxn>
                  <a:cxn ang="0">
                    <a:pos x="74" y="23"/>
                  </a:cxn>
                  <a:cxn ang="0">
                    <a:pos x="61" y="13"/>
                  </a:cxn>
                </a:cxnLst>
                <a:rect l="0" t="0" r="r" b="b"/>
                <a:pathLst>
                  <a:path w="256" h="417">
                    <a:moveTo>
                      <a:pt x="61" y="13"/>
                    </a:moveTo>
                    <a:lnTo>
                      <a:pt x="22" y="90"/>
                    </a:lnTo>
                    <a:lnTo>
                      <a:pt x="41" y="118"/>
                    </a:lnTo>
                    <a:lnTo>
                      <a:pt x="22" y="152"/>
                    </a:lnTo>
                    <a:lnTo>
                      <a:pt x="34" y="164"/>
                    </a:lnTo>
                    <a:lnTo>
                      <a:pt x="26" y="188"/>
                    </a:lnTo>
                    <a:lnTo>
                      <a:pt x="26" y="226"/>
                    </a:lnTo>
                    <a:lnTo>
                      <a:pt x="0" y="241"/>
                    </a:lnTo>
                    <a:lnTo>
                      <a:pt x="10" y="253"/>
                    </a:lnTo>
                    <a:lnTo>
                      <a:pt x="65" y="397"/>
                    </a:lnTo>
                    <a:lnTo>
                      <a:pt x="107" y="417"/>
                    </a:lnTo>
                    <a:lnTo>
                      <a:pt x="104" y="386"/>
                    </a:lnTo>
                    <a:lnTo>
                      <a:pt x="125" y="363"/>
                    </a:lnTo>
                    <a:lnTo>
                      <a:pt x="117" y="339"/>
                    </a:lnTo>
                    <a:lnTo>
                      <a:pt x="170" y="308"/>
                    </a:lnTo>
                    <a:lnTo>
                      <a:pt x="173" y="267"/>
                    </a:lnTo>
                    <a:lnTo>
                      <a:pt x="203" y="266"/>
                    </a:lnTo>
                    <a:lnTo>
                      <a:pt x="227" y="234"/>
                    </a:lnTo>
                    <a:lnTo>
                      <a:pt x="256" y="213"/>
                    </a:lnTo>
                    <a:lnTo>
                      <a:pt x="256" y="188"/>
                    </a:lnTo>
                    <a:lnTo>
                      <a:pt x="217" y="180"/>
                    </a:lnTo>
                    <a:lnTo>
                      <a:pt x="210" y="152"/>
                    </a:lnTo>
                    <a:lnTo>
                      <a:pt x="169" y="148"/>
                    </a:lnTo>
                    <a:lnTo>
                      <a:pt x="136" y="25"/>
                    </a:lnTo>
                    <a:lnTo>
                      <a:pt x="121" y="0"/>
                    </a:lnTo>
                    <a:lnTo>
                      <a:pt x="80" y="9"/>
                    </a:lnTo>
                    <a:lnTo>
                      <a:pt x="74" y="23"/>
                    </a:lnTo>
                    <a:lnTo>
                      <a:pt x="61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86" name="Freeform 335"/>
              <p:cNvSpPr>
                <a:spLocks noChangeArrowheads="1"/>
              </p:cNvSpPr>
              <p:nvPr/>
            </p:nvSpPr>
            <p:spPr bwMode="auto">
              <a:xfrm>
                <a:off x="8748184" y="3062755"/>
                <a:ext cx="700616" cy="306916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245" y="0"/>
                  </a:cxn>
                  <a:cxn ang="0">
                    <a:pos x="286" y="99"/>
                  </a:cxn>
                  <a:cxn ang="0">
                    <a:pos x="328" y="88"/>
                  </a:cxn>
                  <a:cxn ang="0">
                    <a:pos x="331" y="139"/>
                  </a:cxn>
                  <a:cxn ang="0">
                    <a:pos x="296" y="145"/>
                  </a:cxn>
                  <a:cxn ang="0">
                    <a:pos x="266" y="112"/>
                  </a:cxn>
                  <a:cxn ang="0">
                    <a:pos x="245" y="74"/>
                  </a:cxn>
                  <a:cxn ang="0">
                    <a:pos x="242" y="18"/>
                  </a:cxn>
                  <a:cxn ang="0">
                    <a:pos x="227" y="46"/>
                  </a:cxn>
                  <a:cxn ang="0">
                    <a:pos x="245" y="128"/>
                  </a:cxn>
                  <a:cxn ang="0">
                    <a:pos x="172" y="140"/>
                  </a:cxn>
                  <a:cxn ang="0">
                    <a:pos x="169" y="80"/>
                  </a:cxn>
                  <a:cxn ang="0">
                    <a:pos x="126" y="54"/>
                  </a:cxn>
                  <a:cxn ang="0">
                    <a:pos x="87" y="47"/>
                  </a:cxn>
                  <a:cxn ang="0">
                    <a:pos x="9" y="88"/>
                  </a:cxn>
                  <a:cxn ang="0">
                    <a:pos x="0" y="50"/>
                  </a:cxn>
                </a:cxnLst>
                <a:rect l="0" t="0" r="r" b="b"/>
                <a:pathLst>
                  <a:path w="331" h="145">
                    <a:moveTo>
                      <a:pt x="0" y="50"/>
                    </a:moveTo>
                    <a:lnTo>
                      <a:pt x="245" y="0"/>
                    </a:lnTo>
                    <a:lnTo>
                      <a:pt x="286" y="99"/>
                    </a:lnTo>
                    <a:lnTo>
                      <a:pt x="328" y="88"/>
                    </a:lnTo>
                    <a:lnTo>
                      <a:pt x="331" y="139"/>
                    </a:lnTo>
                    <a:lnTo>
                      <a:pt x="296" y="145"/>
                    </a:lnTo>
                    <a:lnTo>
                      <a:pt x="266" y="112"/>
                    </a:lnTo>
                    <a:lnTo>
                      <a:pt x="245" y="74"/>
                    </a:lnTo>
                    <a:lnTo>
                      <a:pt x="242" y="18"/>
                    </a:lnTo>
                    <a:lnTo>
                      <a:pt x="227" y="46"/>
                    </a:lnTo>
                    <a:lnTo>
                      <a:pt x="245" y="128"/>
                    </a:lnTo>
                    <a:lnTo>
                      <a:pt x="172" y="140"/>
                    </a:lnTo>
                    <a:lnTo>
                      <a:pt x="169" y="80"/>
                    </a:lnTo>
                    <a:lnTo>
                      <a:pt x="126" y="54"/>
                    </a:lnTo>
                    <a:lnTo>
                      <a:pt x="87" y="47"/>
                    </a:lnTo>
                    <a:lnTo>
                      <a:pt x="9" y="88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7" name="Freeform 336"/>
              <p:cNvSpPr>
                <a:spLocks noChangeArrowheads="1"/>
              </p:cNvSpPr>
              <p:nvPr/>
            </p:nvSpPr>
            <p:spPr bwMode="auto">
              <a:xfrm>
                <a:off x="3062818" y="1369422"/>
                <a:ext cx="924983" cy="715433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201" y="25"/>
                  </a:cxn>
                  <a:cxn ang="0">
                    <a:pos x="268" y="42"/>
                  </a:cxn>
                  <a:cxn ang="0">
                    <a:pos x="302" y="50"/>
                  </a:cxn>
                  <a:cxn ang="0">
                    <a:pos x="336" y="55"/>
                  </a:cxn>
                  <a:cxn ang="0">
                    <a:pos x="381" y="64"/>
                  </a:cxn>
                  <a:cxn ang="0">
                    <a:pos x="437" y="75"/>
                  </a:cxn>
                  <a:cxn ang="0">
                    <a:pos x="401" y="338"/>
                  </a:cxn>
                  <a:cxn ang="0">
                    <a:pos x="233" y="300"/>
                  </a:cxn>
                  <a:cxn ang="0">
                    <a:pos x="209" y="317"/>
                  </a:cxn>
                  <a:cxn ang="0">
                    <a:pos x="178" y="291"/>
                  </a:cxn>
                  <a:cxn ang="0">
                    <a:pos x="151" y="317"/>
                  </a:cxn>
                  <a:cxn ang="0">
                    <a:pos x="127" y="295"/>
                  </a:cxn>
                  <a:cxn ang="0">
                    <a:pos x="57" y="291"/>
                  </a:cxn>
                  <a:cxn ang="0">
                    <a:pos x="66" y="248"/>
                  </a:cxn>
                  <a:cxn ang="0">
                    <a:pos x="16" y="246"/>
                  </a:cxn>
                  <a:cxn ang="0">
                    <a:pos x="12" y="219"/>
                  </a:cxn>
                  <a:cxn ang="0">
                    <a:pos x="21" y="194"/>
                  </a:cxn>
                  <a:cxn ang="0">
                    <a:pos x="9" y="170"/>
                  </a:cxn>
                  <a:cxn ang="0">
                    <a:pos x="10" y="104"/>
                  </a:cxn>
                  <a:cxn ang="0">
                    <a:pos x="0" y="54"/>
                  </a:cxn>
                  <a:cxn ang="0">
                    <a:pos x="6" y="35"/>
                  </a:cxn>
                  <a:cxn ang="0">
                    <a:pos x="29" y="42"/>
                  </a:cxn>
                  <a:cxn ang="0">
                    <a:pos x="51" y="72"/>
                  </a:cxn>
                  <a:cxn ang="0">
                    <a:pos x="95" y="79"/>
                  </a:cxn>
                  <a:cxn ang="0">
                    <a:pos x="106" y="103"/>
                  </a:cxn>
                  <a:cxn ang="0">
                    <a:pos x="85" y="103"/>
                  </a:cxn>
                  <a:cxn ang="0">
                    <a:pos x="82" y="124"/>
                  </a:cxn>
                  <a:cxn ang="0">
                    <a:pos x="95" y="127"/>
                  </a:cxn>
                  <a:cxn ang="0">
                    <a:pos x="99" y="148"/>
                  </a:cxn>
                  <a:cxn ang="0">
                    <a:pos x="74" y="164"/>
                  </a:cxn>
                  <a:cxn ang="0">
                    <a:pos x="74" y="177"/>
                  </a:cxn>
                  <a:cxn ang="0">
                    <a:pos x="103" y="177"/>
                  </a:cxn>
                  <a:cxn ang="0">
                    <a:pos x="111" y="141"/>
                  </a:cxn>
                  <a:cxn ang="0">
                    <a:pos x="133" y="119"/>
                  </a:cxn>
                  <a:cxn ang="0">
                    <a:pos x="106" y="62"/>
                  </a:cxn>
                  <a:cxn ang="0">
                    <a:pos x="123" y="43"/>
                  </a:cxn>
                  <a:cxn ang="0">
                    <a:pos x="111" y="0"/>
                  </a:cxn>
                </a:cxnLst>
                <a:rect l="0" t="0" r="r" b="b"/>
                <a:pathLst>
                  <a:path w="437" h="338">
                    <a:moveTo>
                      <a:pt x="111" y="0"/>
                    </a:moveTo>
                    <a:lnTo>
                      <a:pt x="201" y="25"/>
                    </a:lnTo>
                    <a:lnTo>
                      <a:pt x="268" y="42"/>
                    </a:lnTo>
                    <a:lnTo>
                      <a:pt x="302" y="50"/>
                    </a:lnTo>
                    <a:lnTo>
                      <a:pt x="336" y="55"/>
                    </a:lnTo>
                    <a:lnTo>
                      <a:pt x="381" y="64"/>
                    </a:lnTo>
                    <a:lnTo>
                      <a:pt x="437" y="75"/>
                    </a:lnTo>
                    <a:lnTo>
                      <a:pt x="401" y="338"/>
                    </a:lnTo>
                    <a:lnTo>
                      <a:pt x="233" y="300"/>
                    </a:lnTo>
                    <a:lnTo>
                      <a:pt x="209" y="317"/>
                    </a:lnTo>
                    <a:lnTo>
                      <a:pt x="178" y="291"/>
                    </a:lnTo>
                    <a:lnTo>
                      <a:pt x="151" y="317"/>
                    </a:lnTo>
                    <a:lnTo>
                      <a:pt x="127" y="295"/>
                    </a:lnTo>
                    <a:lnTo>
                      <a:pt x="57" y="291"/>
                    </a:lnTo>
                    <a:lnTo>
                      <a:pt x="66" y="248"/>
                    </a:lnTo>
                    <a:lnTo>
                      <a:pt x="16" y="246"/>
                    </a:lnTo>
                    <a:lnTo>
                      <a:pt x="12" y="219"/>
                    </a:lnTo>
                    <a:lnTo>
                      <a:pt x="21" y="194"/>
                    </a:lnTo>
                    <a:lnTo>
                      <a:pt x="9" y="170"/>
                    </a:lnTo>
                    <a:lnTo>
                      <a:pt x="10" y="104"/>
                    </a:lnTo>
                    <a:lnTo>
                      <a:pt x="0" y="54"/>
                    </a:lnTo>
                    <a:lnTo>
                      <a:pt x="6" y="35"/>
                    </a:lnTo>
                    <a:lnTo>
                      <a:pt x="29" y="42"/>
                    </a:lnTo>
                    <a:lnTo>
                      <a:pt x="51" y="72"/>
                    </a:lnTo>
                    <a:lnTo>
                      <a:pt x="95" y="79"/>
                    </a:lnTo>
                    <a:lnTo>
                      <a:pt x="106" y="103"/>
                    </a:lnTo>
                    <a:lnTo>
                      <a:pt x="85" y="103"/>
                    </a:lnTo>
                    <a:lnTo>
                      <a:pt x="82" y="124"/>
                    </a:lnTo>
                    <a:lnTo>
                      <a:pt x="95" y="127"/>
                    </a:lnTo>
                    <a:lnTo>
                      <a:pt x="99" y="148"/>
                    </a:lnTo>
                    <a:lnTo>
                      <a:pt x="74" y="164"/>
                    </a:lnTo>
                    <a:lnTo>
                      <a:pt x="74" y="177"/>
                    </a:lnTo>
                    <a:lnTo>
                      <a:pt x="103" y="177"/>
                    </a:lnTo>
                    <a:lnTo>
                      <a:pt x="111" y="141"/>
                    </a:lnTo>
                    <a:lnTo>
                      <a:pt x="133" y="119"/>
                    </a:lnTo>
                    <a:lnTo>
                      <a:pt x="106" y="62"/>
                    </a:lnTo>
                    <a:lnTo>
                      <a:pt x="123" y="43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88" name="Freeform 337"/>
              <p:cNvSpPr>
                <a:spLocks noChangeArrowheads="1"/>
              </p:cNvSpPr>
              <p:nvPr/>
            </p:nvSpPr>
            <p:spPr bwMode="auto">
              <a:xfrm>
                <a:off x="2844800" y="1885888"/>
                <a:ext cx="1151467" cy="931333"/>
              </a:xfrm>
              <a:custGeom>
                <a:avLst/>
                <a:gdLst/>
                <a:ahLst/>
                <a:cxnLst>
                  <a:cxn ang="0">
                    <a:pos x="119" y="0"/>
                  </a:cxn>
                  <a:cxn ang="0">
                    <a:pos x="103" y="10"/>
                  </a:cxn>
                  <a:cxn ang="0">
                    <a:pos x="92" y="48"/>
                  </a:cxn>
                  <a:cxn ang="0">
                    <a:pos x="83" y="81"/>
                  </a:cxn>
                  <a:cxn ang="0">
                    <a:pos x="76" y="106"/>
                  </a:cxn>
                  <a:cxn ang="0">
                    <a:pos x="66" y="135"/>
                  </a:cxn>
                  <a:cxn ang="0">
                    <a:pos x="55" y="165"/>
                  </a:cxn>
                  <a:cxn ang="0">
                    <a:pos x="41" y="195"/>
                  </a:cxn>
                  <a:cxn ang="0">
                    <a:pos x="21" y="232"/>
                  </a:cxn>
                  <a:cxn ang="0">
                    <a:pos x="0" y="266"/>
                  </a:cxn>
                  <a:cxn ang="0">
                    <a:pos x="0" y="343"/>
                  </a:cxn>
                  <a:cxn ang="0">
                    <a:pos x="305" y="409"/>
                  </a:cxn>
                  <a:cxn ang="0">
                    <a:pos x="446" y="440"/>
                  </a:cxn>
                  <a:cxn ang="0">
                    <a:pos x="475" y="288"/>
                  </a:cxn>
                  <a:cxn ang="0">
                    <a:pos x="493" y="274"/>
                  </a:cxn>
                  <a:cxn ang="0">
                    <a:pos x="476" y="240"/>
                  </a:cxn>
                  <a:cxn ang="0">
                    <a:pos x="485" y="206"/>
                  </a:cxn>
                  <a:cxn ang="0">
                    <a:pos x="544" y="147"/>
                  </a:cxn>
                  <a:cxn ang="0">
                    <a:pos x="504" y="93"/>
                  </a:cxn>
                  <a:cxn ang="0">
                    <a:pos x="334" y="56"/>
                  </a:cxn>
                  <a:cxn ang="0">
                    <a:pos x="311" y="72"/>
                  </a:cxn>
                  <a:cxn ang="0">
                    <a:pos x="280" y="45"/>
                  </a:cxn>
                  <a:cxn ang="0">
                    <a:pos x="254" y="73"/>
                  </a:cxn>
                  <a:cxn ang="0">
                    <a:pos x="227" y="45"/>
                  </a:cxn>
                  <a:cxn ang="0">
                    <a:pos x="160" y="47"/>
                  </a:cxn>
                  <a:cxn ang="0">
                    <a:pos x="169" y="4"/>
                  </a:cxn>
                  <a:cxn ang="0">
                    <a:pos x="119" y="0"/>
                  </a:cxn>
                </a:cxnLst>
                <a:rect l="0" t="0" r="r" b="b"/>
                <a:pathLst>
                  <a:path w="544" h="440">
                    <a:moveTo>
                      <a:pt x="119" y="0"/>
                    </a:moveTo>
                    <a:lnTo>
                      <a:pt x="103" y="10"/>
                    </a:lnTo>
                    <a:lnTo>
                      <a:pt x="92" y="48"/>
                    </a:lnTo>
                    <a:lnTo>
                      <a:pt x="83" y="81"/>
                    </a:lnTo>
                    <a:lnTo>
                      <a:pt x="76" y="106"/>
                    </a:lnTo>
                    <a:lnTo>
                      <a:pt x="66" y="135"/>
                    </a:lnTo>
                    <a:lnTo>
                      <a:pt x="55" y="165"/>
                    </a:lnTo>
                    <a:lnTo>
                      <a:pt x="41" y="195"/>
                    </a:lnTo>
                    <a:lnTo>
                      <a:pt x="21" y="232"/>
                    </a:lnTo>
                    <a:lnTo>
                      <a:pt x="0" y="266"/>
                    </a:lnTo>
                    <a:lnTo>
                      <a:pt x="0" y="343"/>
                    </a:lnTo>
                    <a:lnTo>
                      <a:pt x="305" y="409"/>
                    </a:lnTo>
                    <a:lnTo>
                      <a:pt x="446" y="440"/>
                    </a:lnTo>
                    <a:lnTo>
                      <a:pt x="475" y="288"/>
                    </a:lnTo>
                    <a:lnTo>
                      <a:pt x="493" y="274"/>
                    </a:lnTo>
                    <a:lnTo>
                      <a:pt x="476" y="240"/>
                    </a:lnTo>
                    <a:lnTo>
                      <a:pt x="485" y="206"/>
                    </a:lnTo>
                    <a:lnTo>
                      <a:pt x="544" y="147"/>
                    </a:lnTo>
                    <a:lnTo>
                      <a:pt x="504" y="93"/>
                    </a:lnTo>
                    <a:lnTo>
                      <a:pt x="334" y="56"/>
                    </a:lnTo>
                    <a:lnTo>
                      <a:pt x="311" y="72"/>
                    </a:lnTo>
                    <a:lnTo>
                      <a:pt x="280" y="45"/>
                    </a:lnTo>
                    <a:lnTo>
                      <a:pt x="254" y="73"/>
                    </a:lnTo>
                    <a:lnTo>
                      <a:pt x="227" y="45"/>
                    </a:lnTo>
                    <a:lnTo>
                      <a:pt x="160" y="47"/>
                    </a:lnTo>
                    <a:lnTo>
                      <a:pt x="169" y="4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338"/>
              <p:cNvSpPr>
                <a:spLocks noChangeArrowheads="1"/>
              </p:cNvSpPr>
              <p:nvPr/>
            </p:nvSpPr>
            <p:spPr bwMode="auto">
              <a:xfrm>
                <a:off x="2753785" y="2607671"/>
                <a:ext cx="1212849" cy="1979084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307" y="55"/>
                  </a:cxn>
                  <a:cxn ang="0">
                    <a:pos x="249" y="330"/>
                  </a:cxn>
                  <a:cxn ang="0">
                    <a:pos x="547" y="750"/>
                  </a:cxn>
                  <a:cxn ang="0">
                    <a:pos x="573" y="803"/>
                  </a:cxn>
                  <a:cxn ang="0">
                    <a:pos x="546" y="828"/>
                  </a:cxn>
                  <a:cxn ang="0">
                    <a:pos x="527" y="874"/>
                  </a:cxn>
                  <a:cxn ang="0">
                    <a:pos x="510" y="902"/>
                  </a:cxn>
                  <a:cxn ang="0">
                    <a:pos x="528" y="926"/>
                  </a:cxn>
                  <a:cxn ang="0">
                    <a:pos x="498" y="935"/>
                  </a:cxn>
                  <a:cxn ang="0">
                    <a:pos x="323" y="929"/>
                  </a:cxn>
                  <a:cxn ang="0">
                    <a:pos x="313" y="874"/>
                  </a:cxn>
                  <a:cxn ang="0">
                    <a:pos x="281" y="833"/>
                  </a:cxn>
                  <a:cxn ang="0">
                    <a:pos x="260" y="820"/>
                  </a:cxn>
                  <a:cxn ang="0">
                    <a:pos x="254" y="791"/>
                  </a:cxn>
                  <a:cxn ang="0">
                    <a:pos x="234" y="775"/>
                  </a:cxn>
                  <a:cxn ang="0">
                    <a:pos x="216" y="757"/>
                  </a:cxn>
                  <a:cxn ang="0">
                    <a:pos x="211" y="734"/>
                  </a:cxn>
                  <a:cxn ang="0">
                    <a:pos x="193" y="719"/>
                  </a:cxn>
                  <a:cxn ang="0">
                    <a:pos x="166" y="727"/>
                  </a:cxn>
                  <a:cxn ang="0">
                    <a:pos x="135" y="716"/>
                  </a:cxn>
                  <a:cxn ang="0">
                    <a:pos x="135" y="705"/>
                  </a:cxn>
                  <a:cxn ang="0">
                    <a:pos x="135" y="678"/>
                  </a:cxn>
                  <a:cxn ang="0">
                    <a:pos x="122" y="651"/>
                  </a:cxn>
                  <a:cxn ang="0">
                    <a:pos x="121" y="627"/>
                  </a:cxn>
                  <a:cxn ang="0">
                    <a:pos x="107" y="606"/>
                  </a:cxn>
                  <a:cxn ang="0">
                    <a:pos x="111" y="586"/>
                  </a:cxn>
                  <a:cxn ang="0">
                    <a:pos x="73" y="538"/>
                  </a:cxn>
                  <a:cxn ang="0">
                    <a:pos x="73" y="512"/>
                  </a:cxn>
                  <a:cxn ang="0">
                    <a:pos x="93" y="501"/>
                  </a:cxn>
                  <a:cxn ang="0">
                    <a:pos x="93" y="484"/>
                  </a:cxn>
                  <a:cxn ang="0">
                    <a:pos x="73" y="479"/>
                  </a:cxn>
                  <a:cxn ang="0">
                    <a:pos x="65" y="453"/>
                  </a:cxn>
                  <a:cxn ang="0">
                    <a:pos x="54" y="407"/>
                  </a:cxn>
                  <a:cxn ang="0">
                    <a:pos x="82" y="432"/>
                  </a:cxn>
                  <a:cxn ang="0">
                    <a:pos x="72" y="401"/>
                  </a:cxn>
                  <a:cxn ang="0">
                    <a:pos x="93" y="401"/>
                  </a:cxn>
                  <a:cxn ang="0">
                    <a:pos x="93" y="377"/>
                  </a:cxn>
                  <a:cxn ang="0">
                    <a:pos x="72" y="362"/>
                  </a:cxn>
                  <a:cxn ang="0">
                    <a:pos x="62" y="383"/>
                  </a:cxn>
                  <a:cxn ang="0">
                    <a:pos x="44" y="375"/>
                  </a:cxn>
                  <a:cxn ang="0">
                    <a:pos x="7" y="271"/>
                  </a:cxn>
                  <a:cxn ang="0">
                    <a:pos x="16" y="195"/>
                  </a:cxn>
                  <a:cxn ang="0">
                    <a:pos x="0" y="153"/>
                  </a:cxn>
                  <a:cxn ang="0">
                    <a:pos x="8" y="121"/>
                  </a:cxn>
                  <a:cxn ang="0">
                    <a:pos x="27" y="115"/>
                  </a:cxn>
                  <a:cxn ang="0">
                    <a:pos x="44" y="62"/>
                  </a:cxn>
                  <a:cxn ang="0">
                    <a:pos x="44" y="0"/>
                  </a:cxn>
                </a:cxnLst>
                <a:rect l="0" t="0" r="r" b="b"/>
                <a:pathLst>
                  <a:path w="573" h="935">
                    <a:moveTo>
                      <a:pt x="44" y="0"/>
                    </a:moveTo>
                    <a:lnTo>
                      <a:pt x="307" y="55"/>
                    </a:lnTo>
                    <a:lnTo>
                      <a:pt x="249" y="330"/>
                    </a:lnTo>
                    <a:lnTo>
                      <a:pt x="547" y="750"/>
                    </a:lnTo>
                    <a:lnTo>
                      <a:pt x="573" y="803"/>
                    </a:lnTo>
                    <a:lnTo>
                      <a:pt x="546" y="828"/>
                    </a:lnTo>
                    <a:lnTo>
                      <a:pt x="527" y="874"/>
                    </a:lnTo>
                    <a:lnTo>
                      <a:pt x="510" y="902"/>
                    </a:lnTo>
                    <a:lnTo>
                      <a:pt x="528" y="926"/>
                    </a:lnTo>
                    <a:lnTo>
                      <a:pt x="498" y="935"/>
                    </a:lnTo>
                    <a:lnTo>
                      <a:pt x="323" y="929"/>
                    </a:lnTo>
                    <a:lnTo>
                      <a:pt x="313" y="874"/>
                    </a:lnTo>
                    <a:lnTo>
                      <a:pt x="281" y="833"/>
                    </a:lnTo>
                    <a:lnTo>
                      <a:pt x="260" y="820"/>
                    </a:lnTo>
                    <a:lnTo>
                      <a:pt x="254" y="791"/>
                    </a:lnTo>
                    <a:lnTo>
                      <a:pt x="234" y="775"/>
                    </a:lnTo>
                    <a:lnTo>
                      <a:pt x="216" y="757"/>
                    </a:lnTo>
                    <a:lnTo>
                      <a:pt x="211" y="734"/>
                    </a:lnTo>
                    <a:lnTo>
                      <a:pt x="193" y="719"/>
                    </a:lnTo>
                    <a:lnTo>
                      <a:pt x="166" y="727"/>
                    </a:lnTo>
                    <a:lnTo>
                      <a:pt x="135" y="716"/>
                    </a:lnTo>
                    <a:lnTo>
                      <a:pt x="135" y="705"/>
                    </a:lnTo>
                    <a:lnTo>
                      <a:pt x="135" y="678"/>
                    </a:lnTo>
                    <a:lnTo>
                      <a:pt x="122" y="651"/>
                    </a:lnTo>
                    <a:lnTo>
                      <a:pt x="121" y="627"/>
                    </a:lnTo>
                    <a:lnTo>
                      <a:pt x="107" y="606"/>
                    </a:lnTo>
                    <a:lnTo>
                      <a:pt x="111" y="586"/>
                    </a:lnTo>
                    <a:lnTo>
                      <a:pt x="73" y="538"/>
                    </a:lnTo>
                    <a:lnTo>
                      <a:pt x="73" y="512"/>
                    </a:lnTo>
                    <a:lnTo>
                      <a:pt x="93" y="501"/>
                    </a:lnTo>
                    <a:lnTo>
                      <a:pt x="93" y="484"/>
                    </a:lnTo>
                    <a:lnTo>
                      <a:pt x="73" y="479"/>
                    </a:lnTo>
                    <a:lnTo>
                      <a:pt x="65" y="453"/>
                    </a:lnTo>
                    <a:lnTo>
                      <a:pt x="54" y="407"/>
                    </a:lnTo>
                    <a:lnTo>
                      <a:pt x="82" y="432"/>
                    </a:lnTo>
                    <a:lnTo>
                      <a:pt x="72" y="401"/>
                    </a:lnTo>
                    <a:lnTo>
                      <a:pt x="93" y="401"/>
                    </a:lnTo>
                    <a:lnTo>
                      <a:pt x="93" y="377"/>
                    </a:lnTo>
                    <a:lnTo>
                      <a:pt x="72" y="362"/>
                    </a:lnTo>
                    <a:lnTo>
                      <a:pt x="62" y="383"/>
                    </a:lnTo>
                    <a:lnTo>
                      <a:pt x="44" y="375"/>
                    </a:lnTo>
                    <a:lnTo>
                      <a:pt x="7" y="271"/>
                    </a:lnTo>
                    <a:lnTo>
                      <a:pt x="16" y="195"/>
                    </a:lnTo>
                    <a:lnTo>
                      <a:pt x="0" y="153"/>
                    </a:lnTo>
                    <a:lnTo>
                      <a:pt x="8" y="121"/>
                    </a:lnTo>
                    <a:lnTo>
                      <a:pt x="27" y="115"/>
                    </a:lnTo>
                    <a:lnTo>
                      <a:pt x="44" y="6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339"/>
              <p:cNvSpPr>
                <a:spLocks noChangeArrowheads="1"/>
              </p:cNvSpPr>
              <p:nvPr/>
            </p:nvSpPr>
            <p:spPr bwMode="auto">
              <a:xfrm>
                <a:off x="3280834" y="2730438"/>
                <a:ext cx="920751" cy="146261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0" y="274"/>
                  </a:cxn>
                  <a:cxn ang="0">
                    <a:pos x="297" y="691"/>
                  </a:cxn>
                  <a:cxn ang="0">
                    <a:pos x="314" y="673"/>
                  </a:cxn>
                  <a:cxn ang="0">
                    <a:pos x="314" y="590"/>
                  </a:cxn>
                  <a:cxn ang="0">
                    <a:pos x="349" y="597"/>
                  </a:cxn>
                  <a:cxn ang="0">
                    <a:pos x="388" y="343"/>
                  </a:cxn>
                  <a:cxn ang="0">
                    <a:pos x="413" y="172"/>
                  </a:cxn>
                  <a:cxn ang="0">
                    <a:pos x="421" y="119"/>
                  </a:cxn>
                  <a:cxn ang="0">
                    <a:pos x="435" y="74"/>
                  </a:cxn>
                  <a:cxn ang="0">
                    <a:pos x="240" y="41"/>
                  </a:cxn>
                  <a:cxn ang="0">
                    <a:pos x="56" y="0"/>
                  </a:cxn>
                </a:cxnLst>
                <a:rect l="0" t="0" r="r" b="b"/>
                <a:pathLst>
                  <a:path w="435" h="691">
                    <a:moveTo>
                      <a:pt x="56" y="0"/>
                    </a:moveTo>
                    <a:lnTo>
                      <a:pt x="0" y="274"/>
                    </a:lnTo>
                    <a:lnTo>
                      <a:pt x="297" y="691"/>
                    </a:lnTo>
                    <a:lnTo>
                      <a:pt x="314" y="673"/>
                    </a:lnTo>
                    <a:lnTo>
                      <a:pt x="314" y="590"/>
                    </a:lnTo>
                    <a:lnTo>
                      <a:pt x="349" y="597"/>
                    </a:lnTo>
                    <a:lnTo>
                      <a:pt x="388" y="343"/>
                    </a:lnTo>
                    <a:lnTo>
                      <a:pt x="413" y="172"/>
                    </a:lnTo>
                    <a:lnTo>
                      <a:pt x="421" y="119"/>
                    </a:lnTo>
                    <a:lnTo>
                      <a:pt x="435" y="74"/>
                    </a:lnTo>
                    <a:lnTo>
                      <a:pt x="240" y="4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1" name="Freeform 340"/>
              <p:cNvSpPr>
                <a:spLocks noChangeArrowheads="1"/>
              </p:cNvSpPr>
              <p:nvPr/>
            </p:nvSpPr>
            <p:spPr bwMode="auto">
              <a:xfrm>
                <a:off x="3784600" y="1521821"/>
                <a:ext cx="831851" cy="142028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60" y="262"/>
                  </a:cxn>
                  <a:cxn ang="0">
                    <a:pos x="97" y="319"/>
                  </a:cxn>
                  <a:cxn ang="0">
                    <a:pos x="39" y="378"/>
                  </a:cxn>
                  <a:cxn ang="0">
                    <a:pos x="31" y="417"/>
                  </a:cxn>
                  <a:cxn ang="0">
                    <a:pos x="47" y="445"/>
                  </a:cxn>
                  <a:cxn ang="0">
                    <a:pos x="31" y="460"/>
                  </a:cxn>
                  <a:cxn ang="0">
                    <a:pos x="0" y="612"/>
                  </a:cxn>
                  <a:cxn ang="0">
                    <a:pos x="187" y="646"/>
                  </a:cxn>
                  <a:cxn ang="0">
                    <a:pos x="364" y="671"/>
                  </a:cxn>
                  <a:cxn ang="0">
                    <a:pos x="383" y="532"/>
                  </a:cxn>
                  <a:cxn ang="0">
                    <a:pos x="393" y="456"/>
                  </a:cxn>
                  <a:cxn ang="0">
                    <a:pos x="375" y="429"/>
                  </a:cxn>
                  <a:cxn ang="0">
                    <a:pos x="335" y="436"/>
                  </a:cxn>
                  <a:cxn ang="0">
                    <a:pos x="282" y="442"/>
                  </a:cxn>
                  <a:cxn ang="0">
                    <a:pos x="272" y="380"/>
                  </a:cxn>
                  <a:cxn ang="0">
                    <a:pos x="208" y="330"/>
                  </a:cxn>
                  <a:cxn ang="0">
                    <a:pos x="217" y="298"/>
                  </a:cxn>
                  <a:cxn ang="0">
                    <a:pos x="223" y="241"/>
                  </a:cxn>
                  <a:cxn ang="0">
                    <a:pos x="141" y="118"/>
                  </a:cxn>
                  <a:cxn ang="0">
                    <a:pos x="152" y="10"/>
                  </a:cxn>
                  <a:cxn ang="0">
                    <a:pos x="96" y="0"/>
                  </a:cxn>
                </a:cxnLst>
                <a:rect l="0" t="0" r="r" b="b"/>
                <a:pathLst>
                  <a:path w="393" h="671">
                    <a:moveTo>
                      <a:pt x="96" y="0"/>
                    </a:moveTo>
                    <a:lnTo>
                      <a:pt x="60" y="262"/>
                    </a:lnTo>
                    <a:lnTo>
                      <a:pt x="97" y="319"/>
                    </a:lnTo>
                    <a:lnTo>
                      <a:pt x="39" y="378"/>
                    </a:lnTo>
                    <a:lnTo>
                      <a:pt x="31" y="417"/>
                    </a:lnTo>
                    <a:lnTo>
                      <a:pt x="47" y="445"/>
                    </a:lnTo>
                    <a:lnTo>
                      <a:pt x="31" y="460"/>
                    </a:lnTo>
                    <a:lnTo>
                      <a:pt x="0" y="612"/>
                    </a:lnTo>
                    <a:lnTo>
                      <a:pt x="187" y="646"/>
                    </a:lnTo>
                    <a:lnTo>
                      <a:pt x="364" y="671"/>
                    </a:lnTo>
                    <a:lnTo>
                      <a:pt x="383" y="532"/>
                    </a:lnTo>
                    <a:lnTo>
                      <a:pt x="393" y="456"/>
                    </a:lnTo>
                    <a:lnTo>
                      <a:pt x="375" y="429"/>
                    </a:lnTo>
                    <a:lnTo>
                      <a:pt x="335" y="436"/>
                    </a:lnTo>
                    <a:lnTo>
                      <a:pt x="282" y="442"/>
                    </a:lnTo>
                    <a:lnTo>
                      <a:pt x="272" y="380"/>
                    </a:lnTo>
                    <a:lnTo>
                      <a:pt x="208" y="330"/>
                    </a:lnTo>
                    <a:lnTo>
                      <a:pt x="217" y="298"/>
                    </a:lnTo>
                    <a:lnTo>
                      <a:pt x="223" y="241"/>
                    </a:lnTo>
                    <a:lnTo>
                      <a:pt x="141" y="118"/>
                    </a:lnTo>
                    <a:lnTo>
                      <a:pt x="152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41"/>
              <p:cNvSpPr>
                <a:spLocks noChangeArrowheads="1"/>
              </p:cNvSpPr>
              <p:nvPr/>
            </p:nvSpPr>
            <p:spPr bwMode="auto">
              <a:xfrm>
                <a:off x="4040718" y="2887071"/>
                <a:ext cx="766233" cy="1047751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246" y="26"/>
                  </a:cxn>
                  <a:cxn ang="0">
                    <a:pos x="233" y="120"/>
                  </a:cxn>
                  <a:cxn ang="0">
                    <a:pos x="362" y="134"/>
                  </a:cxn>
                  <a:cxn ang="0">
                    <a:pos x="327" y="495"/>
                  </a:cxn>
                  <a:cxn ang="0">
                    <a:pos x="0" y="458"/>
                  </a:cxn>
                  <a:cxn ang="0">
                    <a:pos x="34" y="228"/>
                  </a:cxn>
                  <a:cxn ang="0">
                    <a:pos x="67" y="0"/>
                  </a:cxn>
                </a:cxnLst>
                <a:rect l="0" t="0" r="r" b="b"/>
                <a:pathLst>
                  <a:path w="362" h="495">
                    <a:moveTo>
                      <a:pt x="67" y="0"/>
                    </a:moveTo>
                    <a:lnTo>
                      <a:pt x="246" y="26"/>
                    </a:lnTo>
                    <a:lnTo>
                      <a:pt x="233" y="120"/>
                    </a:lnTo>
                    <a:lnTo>
                      <a:pt x="362" y="134"/>
                    </a:lnTo>
                    <a:lnTo>
                      <a:pt x="327" y="495"/>
                    </a:lnTo>
                    <a:lnTo>
                      <a:pt x="0" y="458"/>
                    </a:lnTo>
                    <a:lnTo>
                      <a:pt x="34" y="22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3" name="Freeform 342"/>
              <p:cNvSpPr>
                <a:spLocks noChangeArrowheads="1"/>
              </p:cNvSpPr>
              <p:nvPr/>
            </p:nvSpPr>
            <p:spPr bwMode="auto">
              <a:xfrm>
                <a:off x="4076701" y="1536637"/>
                <a:ext cx="1443567" cy="95038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46" y="19"/>
                  </a:cxn>
                  <a:cxn ang="0">
                    <a:pos x="226" y="30"/>
                  </a:cxn>
                  <a:cxn ang="0">
                    <a:pos x="332" y="41"/>
                  </a:cxn>
                  <a:cxn ang="0">
                    <a:pos x="431" y="52"/>
                  </a:cxn>
                  <a:cxn ang="0">
                    <a:pos x="602" y="65"/>
                  </a:cxn>
                  <a:cxn ang="0">
                    <a:pos x="682" y="71"/>
                  </a:cxn>
                  <a:cxn ang="0">
                    <a:pos x="679" y="438"/>
                  </a:cxn>
                  <a:cxn ang="0">
                    <a:pos x="262" y="400"/>
                  </a:cxn>
                  <a:cxn ang="0">
                    <a:pos x="253" y="449"/>
                  </a:cxn>
                  <a:cxn ang="0">
                    <a:pos x="237" y="425"/>
                  </a:cxn>
                  <a:cxn ang="0">
                    <a:pos x="200" y="429"/>
                  </a:cxn>
                  <a:cxn ang="0">
                    <a:pos x="143" y="438"/>
                  </a:cxn>
                  <a:cxn ang="0">
                    <a:pos x="134" y="375"/>
                  </a:cxn>
                  <a:cxn ang="0">
                    <a:pos x="69" y="326"/>
                  </a:cxn>
                  <a:cxn ang="0">
                    <a:pos x="78" y="277"/>
                  </a:cxn>
                  <a:cxn ang="0">
                    <a:pos x="85" y="238"/>
                  </a:cxn>
                  <a:cxn ang="0">
                    <a:pos x="0" y="113"/>
                  </a:cxn>
                  <a:cxn ang="0">
                    <a:pos x="11" y="0"/>
                  </a:cxn>
                </a:cxnLst>
                <a:rect l="0" t="0" r="r" b="b"/>
                <a:pathLst>
                  <a:path w="682" h="449">
                    <a:moveTo>
                      <a:pt x="11" y="0"/>
                    </a:moveTo>
                    <a:lnTo>
                      <a:pt x="146" y="19"/>
                    </a:lnTo>
                    <a:lnTo>
                      <a:pt x="226" y="30"/>
                    </a:lnTo>
                    <a:lnTo>
                      <a:pt x="332" y="41"/>
                    </a:lnTo>
                    <a:lnTo>
                      <a:pt x="431" y="52"/>
                    </a:lnTo>
                    <a:lnTo>
                      <a:pt x="602" y="65"/>
                    </a:lnTo>
                    <a:lnTo>
                      <a:pt x="682" y="71"/>
                    </a:lnTo>
                    <a:lnTo>
                      <a:pt x="679" y="438"/>
                    </a:lnTo>
                    <a:lnTo>
                      <a:pt x="262" y="400"/>
                    </a:lnTo>
                    <a:lnTo>
                      <a:pt x="253" y="449"/>
                    </a:lnTo>
                    <a:lnTo>
                      <a:pt x="237" y="425"/>
                    </a:lnTo>
                    <a:lnTo>
                      <a:pt x="200" y="429"/>
                    </a:lnTo>
                    <a:lnTo>
                      <a:pt x="143" y="438"/>
                    </a:lnTo>
                    <a:lnTo>
                      <a:pt x="134" y="375"/>
                    </a:lnTo>
                    <a:lnTo>
                      <a:pt x="69" y="326"/>
                    </a:lnTo>
                    <a:lnTo>
                      <a:pt x="78" y="277"/>
                    </a:lnTo>
                    <a:lnTo>
                      <a:pt x="85" y="238"/>
                    </a:lnTo>
                    <a:lnTo>
                      <a:pt x="0" y="11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4" name="Freeform 343"/>
              <p:cNvSpPr>
                <a:spLocks noChangeArrowheads="1"/>
              </p:cNvSpPr>
              <p:nvPr/>
            </p:nvSpPr>
            <p:spPr bwMode="auto">
              <a:xfrm>
                <a:off x="4527551" y="2374838"/>
                <a:ext cx="986367" cy="853017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8" y="149"/>
                  </a:cxn>
                  <a:cxn ang="0">
                    <a:pos x="0" y="365"/>
                  </a:cxn>
                  <a:cxn ang="0">
                    <a:pos x="135" y="378"/>
                  </a:cxn>
                  <a:cxn ang="0">
                    <a:pos x="450" y="403"/>
                  </a:cxn>
                  <a:cxn ang="0">
                    <a:pos x="466" y="41"/>
                  </a:cxn>
                  <a:cxn ang="0">
                    <a:pos x="45" y="0"/>
                  </a:cxn>
                </a:cxnLst>
                <a:rect l="0" t="0" r="r" b="b"/>
                <a:pathLst>
                  <a:path w="466" h="403">
                    <a:moveTo>
                      <a:pt x="45" y="0"/>
                    </a:moveTo>
                    <a:lnTo>
                      <a:pt x="28" y="149"/>
                    </a:lnTo>
                    <a:lnTo>
                      <a:pt x="0" y="365"/>
                    </a:lnTo>
                    <a:lnTo>
                      <a:pt x="135" y="378"/>
                    </a:lnTo>
                    <a:lnTo>
                      <a:pt x="450" y="403"/>
                    </a:lnTo>
                    <a:lnTo>
                      <a:pt x="466" y="41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5" name="Freeform 344"/>
              <p:cNvSpPr>
                <a:spLocks noChangeArrowheads="1"/>
              </p:cNvSpPr>
              <p:nvPr/>
            </p:nvSpPr>
            <p:spPr bwMode="auto">
              <a:xfrm>
                <a:off x="4726518" y="3170705"/>
                <a:ext cx="1028700" cy="808567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6" y="230"/>
                  </a:cxn>
                  <a:cxn ang="0">
                    <a:pos x="0" y="362"/>
                  </a:cxn>
                  <a:cxn ang="0">
                    <a:pos x="244" y="375"/>
                  </a:cxn>
                  <a:cxn ang="0">
                    <a:pos x="475" y="382"/>
                  </a:cxn>
                  <a:cxn ang="0">
                    <a:pos x="482" y="203"/>
                  </a:cxn>
                  <a:cxn ang="0">
                    <a:pos x="486" y="29"/>
                  </a:cxn>
                  <a:cxn ang="0">
                    <a:pos x="353" y="26"/>
                  </a:cxn>
                  <a:cxn ang="0">
                    <a:pos x="41" y="0"/>
                  </a:cxn>
                </a:cxnLst>
                <a:rect l="0" t="0" r="r" b="b"/>
                <a:pathLst>
                  <a:path w="486" h="382">
                    <a:moveTo>
                      <a:pt x="41" y="0"/>
                    </a:moveTo>
                    <a:lnTo>
                      <a:pt x="16" y="230"/>
                    </a:lnTo>
                    <a:lnTo>
                      <a:pt x="0" y="362"/>
                    </a:lnTo>
                    <a:lnTo>
                      <a:pt x="244" y="375"/>
                    </a:lnTo>
                    <a:lnTo>
                      <a:pt x="475" y="382"/>
                    </a:lnTo>
                    <a:lnTo>
                      <a:pt x="482" y="203"/>
                    </a:lnTo>
                    <a:lnTo>
                      <a:pt x="486" y="29"/>
                    </a:lnTo>
                    <a:lnTo>
                      <a:pt x="353" y="2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6" name="Freeform 345"/>
              <p:cNvSpPr>
                <a:spLocks noChangeArrowheads="1"/>
              </p:cNvSpPr>
              <p:nvPr/>
            </p:nvSpPr>
            <p:spPr bwMode="auto">
              <a:xfrm>
                <a:off x="3801533" y="3850155"/>
                <a:ext cx="933451" cy="1092200"/>
              </a:xfrm>
              <a:custGeom>
                <a:avLst/>
                <a:gdLst/>
                <a:ahLst/>
                <a:cxnLst>
                  <a:cxn ang="0">
                    <a:pos x="113" y="0"/>
                  </a:cxn>
                  <a:cxn ang="0">
                    <a:pos x="103" y="68"/>
                  </a:cxn>
                  <a:cxn ang="0">
                    <a:pos x="65" y="60"/>
                  </a:cxn>
                  <a:cxn ang="0">
                    <a:pos x="68" y="146"/>
                  </a:cxn>
                  <a:cxn ang="0">
                    <a:pos x="51" y="163"/>
                  </a:cxn>
                  <a:cxn ang="0">
                    <a:pos x="77" y="216"/>
                  </a:cxn>
                  <a:cxn ang="0">
                    <a:pos x="51" y="240"/>
                  </a:cxn>
                  <a:cxn ang="0">
                    <a:pos x="35" y="278"/>
                  </a:cxn>
                  <a:cxn ang="0">
                    <a:pos x="13" y="315"/>
                  </a:cxn>
                  <a:cxn ang="0">
                    <a:pos x="29" y="338"/>
                  </a:cxn>
                  <a:cxn ang="0">
                    <a:pos x="3" y="347"/>
                  </a:cxn>
                  <a:cxn ang="0">
                    <a:pos x="0" y="381"/>
                  </a:cxn>
                  <a:cxn ang="0">
                    <a:pos x="248" y="514"/>
                  </a:cxn>
                  <a:cxn ang="0">
                    <a:pos x="388" y="516"/>
                  </a:cxn>
                  <a:cxn ang="0">
                    <a:pos x="441" y="40"/>
                  </a:cxn>
                  <a:cxn ang="0">
                    <a:pos x="113" y="0"/>
                  </a:cxn>
                </a:cxnLst>
                <a:rect l="0" t="0" r="r" b="b"/>
                <a:pathLst>
                  <a:path w="441" h="516">
                    <a:moveTo>
                      <a:pt x="113" y="0"/>
                    </a:moveTo>
                    <a:lnTo>
                      <a:pt x="103" y="68"/>
                    </a:lnTo>
                    <a:lnTo>
                      <a:pt x="65" y="60"/>
                    </a:lnTo>
                    <a:lnTo>
                      <a:pt x="68" y="146"/>
                    </a:lnTo>
                    <a:lnTo>
                      <a:pt x="51" y="163"/>
                    </a:lnTo>
                    <a:lnTo>
                      <a:pt x="77" y="216"/>
                    </a:lnTo>
                    <a:lnTo>
                      <a:pt x="51" y="240"/>
                    </a:lnTo>
                    <a:lnTo>
                      <a:pt x="35" y="278"/>
                    </a:lnTo>
                    <a:lnTo>
                      <a:pt x="13" y="315"/>
                    </a:lnTo>
                    <a:lnTo>
                      <a:pt x="29" y="338"/>
                    </a:lnTo>
                    <a:lnTo>
                      <a:pt x="3" y="347"/>
                    </a:lnTo>
                    <a:lnTo>
                      <a:pt x="0" y="381"/>
                    </a:lnTo>
                    <a:lnTo>
                      <a:pt x="248" y="514"/>
                    </a:lnTo>
                    <a:lnTo>
                      <a:pt x="388" y="516"/>
                    </a:lnTo>
                    <a:lnTo>
                      <a:pt x="441" y="4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297" name="Freeform 346"/>
              <p:cNvSpPr>
                <a:spLocks noChangeArrowheads="1"/>
              </p:cNvSpPr>
              <p:nvPr/>
            </p:nvSpPr>
            <p:spPr bwMode="auto">
              <a:xfrm>
                <a:off x="4616451" y="3928471"/>
                <a:ext cx="986367" cy="103716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466" y="19"/>
                  </a:cxn>
                  <a:cxn ang="0">
                    <a:pos x="446" y="451"/>
                  </a:cxn>
                  <a:cxn ang="0">
                    <a:pos x="314" y="445"/>
                  </a:cxn>
                  <a:cxn ang="0">
                    <a:pos x="188" y="440"/>
                  </a:cxn>
                  <a:cxn ang="0">
                    <a:pos x="188" y="457"/>
                  </a:cxn>
                  <a:cxn ang="0">
                    <a:pos x="84" y="457"/>
                  </a:cxn>
                  <a:cxn ang="0">
                    <a:pos x="78" y="490"/>
                  </a:cxn>
                  <a:cxn ang="0">
                    <a:pos x="0" y="479"/>
                  </a:cxn>
                  <a:cxn ang="0">
                    <a:pos x="44" y="113"/>
                  </a:cxn>
                  <a:cxn ang="0">
                    <a:pos x="56" y="0"/>
                  </a:cxn>
                </a:cxnLst>
                <a:rect l="0" t="0" r="r" b="b"/>
                <a:pathLst>
                  <a:path w="466" h="490">
                    <a:moveTo>
                      <a:pt x="56" y="0"/>
                    </a:moveTo>
                    <a:lnTo>
                      <a:pt x="466" y="19"/>
                    </a:lnTo>
                    <a:lnTo>
                      <a:pt x="446" y="451"/>
                    </a:lnTo>
                    <a:lnTo>
                      <a:pt x="314" y="445"/>
                    </a:lnTo>
                    <a:lnTo>
                      <a:pt x="188" y="440"/>
                    </a:lnTo>
                    <a:lnTo>
                      <a:pt x="188" y="457"/>
                    </a:lnTo>
                    <a:lnTo>
                      <a:pt x="84" y="457"/>
                    </a:lnTo>
                    <a:lnTo>
                      <a:pt x="78" y="490"/>
                    </a:lnTo>
                    <a:lnTo>
                      <a:pt x="0" y="479"/>
                    </a:lnTo>
                    <a:lnTo>
                      <a:pt x="44" y="113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298" name="Freeform 347"/>
              <p:cNvSpPr>
                <a:spLocks noChangeArrowheads="1"/>
              </p:cNvSpPr>
              <p:nvPr/>
            </p:nvSpPr>
            <p:spPr bwMode="auto">
              <a:xfrm>
                <a:off x="5005918" y="4085105"/>
                <a:ext cx="2008716" cy="1962151"/>
              </a:xfrm>
              <a:custGeom>
                <a:avLst/>
                <a:gdLst/>
                <a:ahLst/>
                <a:cxnLst>
                  <a:cxn ang="0">
                    <a:pos x="276" y="0"/>
                  </a:cxn>
                  <a:cxn ang="0">
                    <a:pos x="485" y="8"/>
                  </a:cxn>
                  <a:cxn ang="0">
                    <a:pos x="485" y="176"/>
                  </a:cxn>
                  <a:cxn ang="0">
                    <a:pos x="592" y="223"/>
                  </a:cxn>
                  <a:cxn ang="0">
                    <a:pos x="621" y="208"/>
                  </a:cxn>
                  <a:cxn ang="0">
                    <a:pos x="691" y="243"/>
                  </a:cxn>
                  <a:cxn ang="0">
                    <a:pos x="734" y="241"/>
                  </a:cxn>
                  <a:cxn ang="0">
                    <a:pos x="814" y="205"/>
                  </a:cxn>
                  <a:cxn ang="0">
                    <a:pos x="861" y="239"/>
                  </a:cxn>
                  <a:cxn ang="0">
                    <a:pos x="902" y="249"/>
                  </a:cxn>
                  <a:cxn ang="0">
                    <a:pos x="902" y="386"/>
                  </a:cxn>
                  <a:cxn ang="0">
                    <a:pos x="949" y="471"/>
                  </a:cxn>
                  <a:cxn ang="0">
                    <a:pos x="937" y="587"/>
                  </a:cxn>
                  <a:cxn ang="0">
                    <a:pos x="886" y="635"/>
                  </a:cxn>
                  <a:cxn ang="0">
                    <a:pos x="875" y="591"/>
                  </a:cxn>
                  <a:cxn ang="0">
                    <a:pos x="861" y="611"/>
                  </a:cxn>
                  <a:cxn ang="0">
                    <a:pos x="871" y="638"/>
                  </a:cxn>
                  <a:cxn ang="0">
                    <a:pos x="780" y="709"/>
                  </a:cxn>
                  <a:cxn ang="0">
                    <a:pos x="757" y="712"/>
                  </a:cxn>
                  <a:cxn ang="0">
                    <a:pos x="710" y="747"/>
                  </a:cxn>
                  <a:cxn ang="0">
                    <a:pos x="710" y="766"/>
                  </a:cxn>
                  <a:cxn ang="0">
                    <a:pos x="695" y="770"/>
                  </a:cxn>
                  <a:cxn ang="0">
                    <a:pos x="706" y="794"/>
                  </a:cxn>
                  <a:cxn ang="0">
                    <a:pos x="681" y="828"/>
                  </a:cxn>
                  <a:cxn ang="0">
                    <a:pos x="695" y="878"/>
                  </a:cxn>
                  <a:cxn ang="0">
                    <a:pos x="710" y="896"/>
                  </a:cxn>
                  <a:cxn ang="0">
                    <a:pos x="706" y="927"/>
                  </a:cxn>
                  <a:cxn ang="0">
                    <a:pos x="670" y="927"/>
                  </a:cxn>
                  <a:cxn ang="0">
                    <a:pos x="636" y="912"/>
                  </a:cxn>
                  <a:cxn ang="0">
                    <a:pos x="613" y="916"/>
                  </a:cxn>
                  <a:cxn ang="0">
                    <a:pos x="540" y="889"/>
                  </a:cxn>
                  <a:cxn ang="0">
                    <a:pos x="507" y="783"/>
                  </a:cxn>
                  <a:cxn ang="0">
                    <a:pos x="456" y="732"/>
                  </a:cxn>
                  <a:cxn ang="0">
                    <a:pos x="411" y="638"/>
                  </a:cxn>
                  <a:cxn ang="0">
                    <a:pos x="389" y="630"/>
                  </a:cxn>
                  <a:cxn ang="0">
                    <a:pos x="366" y="606"/>
                  </a:cxn>
                  <a:cxn ang="0">
                    <a:pos x="342" y="606"/>
                  </a:cxn>
                  <a:cxn ang="0">
                    <a:pos x="306" y="598"/>
                  </a:cxn>
                  <a:cxn ang="0">
                    <a:pos x="280" y="606"/>
                  </a:cxn>
                  <a:cxn ang="0">
                    <a:pos x="260" y="652"/>
                  </a:cxn>
                  <a:cxn ang="0">
                    <a:pos x="233" y="660"/>
                  </a:cxn>
                  <a:cxn ang="0">
                    <a:pos x="172" y="624"/>
                  </a:cxn>
                  <a:cxn ang="0">
                    <a:pos x="137" y="581"/>
                  </a:cxn>
                  <a:cxn ang="0">
                    <a:pos x="131" y="526"/>
                  </a:cxn>
                  <a:cxn ang="0">
                    <a:pos x="105" y="491"/>
                  </a:cxn>
                  <a:cxn ang="0">
                    <a:pos x="45" y="440"/>
                  </a:cxn>
                  <a:cxn ang="0">
                    <a:pos x="0" y="387"/>
                  </a:cxn>
                  <a:cxn ang="0">
                    <a:pos x="0" y="365"/>
                  </a:cxn>
                  <a:cxn ang="0">
                    <a:pos x="145" y="366"/>
                  </a:cxn>
                  <a:cxn ang="0">
                    <a:pos x="260" y="377"/>
                  </a:cxn>
                  <a:cxn ang="0">
                    <a:pos x="276" y="0"/>
                  </a:cxn>
                </a:cxnLst>
                <a:rect l="0" t="0" r="r" b="b"/>
                <a:pathLst>
                  <a:path w="949" h="927">
                    <a:moveTo>
                      <a:pt x="276" y="0"/>
                    </a:moveTo>
                    <a:lnTo>
                      <a:pt x="485" y="8"/>
                    </a:lnTo>
                    <a:lnTo>
                      <a:pt x="485" y="176"/>
                    </a:lnTo>
                    <a:lnTo>
                      <a:pt x="592" y="223"/>
                    </a:lnTo>
                    <a:lnTo>
                      <a:pt x="621" y="208"/>
                    </a:lnTo>
                    <a:lnTo>
                      <a:pt x="691" y="243"/>
                    </a:lnTo>
                    <a:lnTo>
                      <a:pt x="734" y="241"/>
                    </a:lnTo>
                    <a:lnTo>
                      <a:pt x="814" y="205"/>
                    </a:lnTo>
                    <a:lnTo>
                      <a:pt x="861" y="239"/>
                    </a:lnTo>
                    <a:lnTo>
                      <a:pt x="902" y="249"/>
                    </a:lnTo>
                    <a:lnTo>
                      <a:pt x="902" y="386"/>
                    </a:lnTo>
                    <a:lnTo>
                      <a:pt x="949" y="471"/>
                    </a:lnTo>
                    <a:lnTo>
                      <a:pt x="937" y="587"/>
                    </a:lnTo>
                    <a:lnTo>
                      <a:pt x="886" y="635"/>
                    </a:lnTo>
                    <a:lnTo>
                      <a:pt x="875" y="591"/>
                    </a:lnTo>
                    <a:lnTo>
                      <a:pt x="861" y="611"/>
                    </a:lnTo>
                    <a:lnTo>
                      <a:pt x="871" y="638"/>
                    </a:lnTo>
                    <a:lnTo>
                      <a:pt x="780" y="709"/>
                    </a:lnTo>
                    <a:lnTo>
                      <a:pt x="757" y="712"/>
                    </a:lnTo>
                    <a:lnTo>
                      <a:pt x="710" y="747"/>
                    </a:lnTo>
                    <a:lnTo>
                      <a:pt x="710" y="766"/>
                    </a:lnTo>
                    <a:lnTo>
                      <a:pt x="695" y="770"/>
                    </a:lnTo>
                    <a:lnTo>
                      <a:pt x="706" y="794"/>
                    </a:lnTo>
                    <a:lnTo>
                      <a:pt x="681" y="828"/>
                    </a:lnTo>
                    <a:lnTo>
                      <a:pt x="695" y="878"/>
                    </a:lnTo>
                    <a:lnTo>
                      <a:pt x="710" y="896"/>
                    </a:lnTo>
                    <a:lnTo>
                      <a:pt x="706" y="927"/>
                    </a:lnTo>
                    <a:lnTo>
                      <a:pt x="670" y="927"/>
                    </a:lnTo>
                    <a:lnTo>
                      <a:pt x="636" y="912"/>
                    </a:lnTo>
                    <a:lnTo>
                      <a:pt x="613" y="916"/>
                    </a:lnTo>
                    <a:lnTo>
                      <a:pt x="540" y="889"/>
                    </a:lnTo>
                    <a:lnTo>
                      <a:pt x="507" y="783"/>
                    </a:lnTo>
                    <a:lnTo>
                      <a:pt x="456" y="732"/>
                    </a:lnTo>
                    <a:lnTo>
                      <a:pt x="411" y="638"/>
                    </a:lnTo>
                    <a:lnTo>
                      <a:pt x="389" y="630"/>
                    </a:lnTo>
                    <a:lnTo>
                      <a:pt x="366" y="606"/>
                    </a:lnTo>
                    <a:lnTo>
                      <a:pt x="342" y="606"/>
                    </a:lnTo>
                    <a:lnTo>
                      <a:pt x="306" y="598"/>
                    </a:lnTo>
                    <a:lnTo>
                      <a:pt x="280" y="606"/>
                    </a:lnTo>
                    <a:lnTo>
                      <a:pt x="260" y="652"/>
                    </a:lnTo>
                    <a:lnTo>
                      <a:pt x="233" y="660"/>
                    </a:lnTo>
                    <a:lnTo>
                      <a:pt x="172" y="624"/>
                    </a:lnTo>
                    <a:lnTo>
                      <a:pt x="137" y="581"/>
                    </a:lnTo>
                    <a:lnTo>
                      <a:pt x="131" y="526"/>
                    </a:lnTo>
                    <a:lnTo>
                      <a:pt x="105" y="491"/>
                    </a:lnTo>
                    <a:lnTo>
                      <a:pt x="45" y="440"/>
                    </a:lnTo>
                    <a:lnTo>
                      <a:pt x="0" y="387"/>
                    </a:lnTo>
                    <a:lnTo>
                      <a:pt x="0" y="365"/>
                    </a:lnTo>
                    <a:lnTo>
                      <a:pt x="145" y="366"/>
                    </a:lnTo>
                    <a:lnTo>
                      <a:pt x="260" y="377"/>
                    </a:lnTo>
                    <a:lnTo>
                      <a:pt x="27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99" name="Freeform 348"/>
              <p:cNvSpPr>
                <a:spLocks noChangeArrowheads="1"/>
              </p:cNvSpPr>
              <p:nvPr/>
            </p:nvSpPr>
            <p:spPr bwMode="auto">
              <a:xfrm>
                <a:off x="5513918" y="1693271"/>
                <a:ext cx="967316" cy="594784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384" y="9"/>
                  </a:cxn>
                  <a:cxn ang="0">
                    <a:pos x="412" y="91"/>
                  </a:cxn>
                  <a:cxn ang="0">
                    <a:pos x="438" y="155"/>
                  </a:cxn>
                  <a:cxn ang="0">
                    <a:pos x="457" y="258"/>
                  </a:cxn>
                  <a:cxn ang="0">
                    <a:pos x="446" y="281"/>
                  </a:cxn>
                  <a:cxn ang="0">
                    <a:pos x="304" y="278"/>
                  </a:cxn>
                  <a:cxn ang="0">
                    <a:pos x="0" y="273"/>
                  </a:cxn>
                  <a:cxn ang="0">
                    <a:pos x="1" y="0"/>
                  </a:cxn>
                </a:cxnLst>
                <a:rect l="0" t="0" r="r" b="b"/>
                <a:pathLst>
                  <a:path w="457" h="281">
                    <a:moveTo>
                      <a:pt x="1" y="0"/>
                    </a:moveTo>
                    <a:lnTo>
                      <a:pt x="384" y="9"/>
                    </a:lnTo>
                    <a:lnTo>
                      <a:pt x="412" y="91"/>
                    </a:lnTo>
                    <a:lnTo>
                      <a:pt x="438" y="155"/>
                    </a:lnTo>
                    <a:lnTo>
                      <a:pt x="457" y="258"/>
                    </a:lnTo>
                    <a:lnTo>
                      <a:pt x="446" y="281"/>
                    </a:lnTo>
                    <a:lnTo>
                      <a:pt x="304" y="278"/>
                    </a:lnTo>
                    <a:lnTo>
                      <a:pt x="0" y="27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0" name="Freeform 349"/>
              <p:cNvSpPr>
                <a:spLocks noChangeArrowheads="1"/>
              </p:cNvSpPr>
              <p:nvPr/>
            </p:nvSpPr>
            <p:spPr bwMode="auto">
              <a:xfrm>
                <a:off x="5488517" y="2264772"/>
                <a:ext cx="1016000" cy="700617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7" y="128"/>
                  </a:cxn>
                  <a:cxn ang="0">
                    <a:pos x="0" y="278"/>
                  </a:cxn>
                  <a:cxn ang="0">
                    <a:pos x="348" y="283"/>
                  </a:cxn>
                  <a:cxn ang="0">
                    <a:pos x="385" y="304"/>
                  </a:cxn>
                  <a:cxn ang="0">
                    <a:pos x="410" y="277"/>
                  </a:cxn>
                  <a:cxn ang="0">
                    <a:pos x="480" y="331"/>
                  </a:cxn>
                  <a:cxn ang="0">
                    <a:pos x="470" y="274"/>
                  </a:cxn>
                  <a:cxn ang="0">
                    <a:pos x="476" y="229"/>
                  </a:cxn>
                  <a:cxn ang="0">
                    <a:pos x="480" y="80"/>
                  </a:cxn>
                  <a:cxn ang="0">
                    <a:pos x="449" y="48"/>
                  </a:cxn>
                  <a:cxn ang="0">
                    <a:pos x="462" y="7"/>
                  </a:cxn>
                  <a:cxn ang="0">
                    <a:pos x="233" y="4"/>
                  </a:cxn>
                  <a:cxn ang="0">
                    <a:pos x="8" y="0"/>
                  </a:cxn>
                </a:cxnLst>
                <a:rect l="0" t="0" r="r" b="b"/>
                <a:pathLst>
                  <a:path w="480" h="331">
                    <a:moveTo>
                      <a:pt x="8" y="0"/>
                    </a:moveTo>
                    <a:lnTo>
                      <a:pt x="7" y="128"/>
                    </a:lnTo>
                    <a:lnTo>
                      <a:pt x="0" y="278"/>
                    </a:lnTo>
                    <a:lnTo>
                      <a:pt x="348" y="283"/>
                    </a:lnTo>
                    <a:lnTo>
                      <a:pt x="385" y="304"/>
                    </a:lnTo>
                    <a:lnTo>
                      <a:pt x="410" y="277"/>
                    </a:lnTo>
                    <a:lnTo>
                      <a:pt x="480" y="331"/>
                    </a:lnTo>
                    <a:lnTo>
                      <a:pt x="470" y="274"/>
                    </a:lnTo>
                    <a:lnTo>
                      <a:pt x="476" y="229"/>
                    </a:lnTo>
                    <a:lnTo>
                      <a:pt x="480" y="80"/>
                    </a:lnTo>
                    <a:lnTo>
                      <a:pt x="449" y="48"/>
                    </a:lnTo>
                    <a:lnTo>
                      <a:pt x="462" y="7"/>
                    </a:lnTo>
                    <a:lnTo>
                      <a:pt x="233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1" name="Freeform 350"/>
              <p:cNvSpPr>
                <a:spLocks noChangeArrowheads="1"/>
              </p:cNvSpPr>
              <p:nvPr/>
            </p:nvSpPr>
            <p:spPr bwMode="auto">
              <a:xfrm>
                <a:off x="5473701" y="2844737"/>
                <a:ext cx="1208617" cy="577851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0"/>
                  </a:cxn>
                  <a:cxn ang="0">
                    <a:pos x="129" y="184"/>
                  </a:cxn>
                  <a:cxn ang="0">
                    <a:pos x="127" y="273"/>
                  </a:cxn>
                  <a:cxn ang="0">
                    <a:pos x="302" y="270"/>
                  </a:cxn>
                  <a:cxn ang="0">
                    <a:pos x="458" y="267"/>
                  </a:cxn>
                  <a:cxn ang="0">
                    <a:pos x="571" y="270"/>
                  </a:cxn>
                  <a:cxn ang="0">
                    <a:pos x="536" y="193"/>
                  </a:cxn>
                  <a:cxn ang="0">
                    <a:pos x="511" y="122"/>
                  </a:cxn>
                  <a:cxn ang="0">
                    <a:pos x="485" y="49"/>
                  </a:cxn>
                  <a:cxn ang="0">
                    <a:pos x="420" y="3"/>
                  </a:cxn>
                  <a:cxn ang="0">
                    <a:pos x="391" y="29"/>
                  </a:cxn>
                  <a:cxn ang="0">
                    <a:pos x="355" y="9"/>
                  </a:cxn>
                  <a:cxn ang="0">
                    <a:pos x="199" y="4"/>
                  </a:cxn>
                  <a:cxn ang="0">
                    <a:pos x="6" y="0"/>
                  </a:cxn>
                </a:cxnLst>
                <a:rect l="0" t="0" r="r" b="b"/>
                <a:pathLst>
                  <a:path w="571" h="273">
                    <a:moveTo>
                      <a:pt x="6" y="0"/>
                    </a:moveTo>
                    <a:lnTo>
                      <a:pt x="0" y="180"/>
                    </a:lnTo>
                    <a:lnTo>
                      <a:pt x="129" y="184"/>
                    </a:lnTo>
                    <a:lnTo>
                      <a:pt x="127" y="273"/>
                    </a:lnTo>
                    <a:lnTo>
                      <a:pt x="302" y="270"/>
                    </a:lnTo>
                    <a:lnTo>
                      <a:pt x="458" y="267"/>
                    </a:lnTo>
                    <a:lnTo>
                      <a:pt x="571" y="270"/>
                    </a:lnTo>
                    <a:lnTo>
                      <a:pt x="536" y="193"/>
                    </a:lnTo>
                    <a:lnTo>
                      <a:pt x="511" y="122"/>
                    </a:lnTo>
                    <a:lnTo>
                      <a:pt x="485" y="49"/>
                    </a:lnTo>
                    <a:lnTo>
                      <a:pt x="420" y="3"/>
                    </a:lnTo>
                    <a:lnTo>
                      <a:pt x="391" y="29"/>
                    </a:lnTo>
                    <a:lnTo>
                      <a:pt x="355" y="9"/>
                    </a:lnTo>
                    <a:lnTo>
                      <a:pt x="199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2" name="Freeform 351"/>
              <p:cNvSpPr>
                <a:spLocks noChangeArrowheads="1"/>
              </p:cNvSpPr>
              <p:nvPr/>
            </p:nvSpPr>
            <p:spPr bwMode="auto">
              <a:xfrm>
                <a:off x="5731934" y="3405655"/>
                <a:ext cx="1064684" cy="575733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4" y="160"/>
                  </a:cxn>
                  <a:cxn ang="0">
                    <a:pos x="0" y="270"/>
                  </a:cxn>
                  <a:cxn ang="0">
                    <a:pos x="503" y="272"/>
                  </a:cxn>
                  <a:cxn ang="0">
                    <a:pos x="493" y="131"/>
                  </a:cxn>
                  <a:cxn ang="0">
                    <a:pos x="493" y="78"/>
                  </a:cxn>
                  <a:cxn ang="0">
                    <a:pos x="453" y="45"/>
                  </a:cxn>
                  <a:cxn ang="0">
                    <a:pos x="465" y="16"/>
                  </a:cxn>
                  <a:cxn ang="0">
                    <a:pos x="446" y="0"/>
                  </a:cxn>
                  <a:cxn ang="0">
                    <a:pos x="219" y="4"/>
                  </a:cxn>
                  <a:cxn ang="0">
                    <a:pos x="5" y="4"/>
                  </a:cxn>
                </a:cxnLst>
                <a:rect l="0" t="0" r="r" b="b"/>
                <a:pathLst>
                  <a:path w="503" h="272">
                    <a:moveTo>
                      <a:pt x="5" y="4"/>
                    </a:moveTo>
                    <a:lnTo>
                      <a:pt x="4" y="160"/>
                    </a:lnTo>
                    <a:lnTo>
                      <a:pt x="0" y="270"/>
                    </a:lnTo>
                    <a:lnTo>
                      <a:pt x="503" y="272"/>
                    </a:lnTo>
                    <a:lnTo>
                      <a:pt x="493" y="131"/>
                    </a:lnTo>
                    <a:lnTo>
                      <a:pt x="493" y="78"/>
                    </a:lnTo>
                    <a:lnTo>
                      <a:pt x="453" y="45"/>
                    </a:lnTo>
                    <a:lnTo>
                      <a:pt x="465" y="16"/>
                    </a:lnTo>
                    <a:lnTo>
                      <a:pt x="446" y="0"/>
                    </a:lnTo>
                    <a:lnTo>
                      <a:pt x="219" y="4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3" name="Freeform 352"/>
              <p:cNvSpPr>
                <a:spLocks noChangeArrowheads="1"/>
              </p:cNvSpPr>
              <p:nvPr/>
            </p:nvSpPr>
            <p:spPr bwMode="auto">
              <a:xfrm>
                <a:off x="5590118" y="3964455"/>
                <a:ext cx="1240367" cy="63500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5"/>
                  </a:cxn>
                  <a:cxn ang="0">
                    <a:pos x="207" y="61"/>
                  </a:cxn>
                  <a:cxn ang="0">
                    <a:pos x="209" y="232"/>
                  </a:cxn>
                  <a:cxn ang="0">
                    <a:pos x="316" y="278"/>
                  </a:cxn>
                  <a:cxn ang="0">
                    <a:pos x="345" y="261"/>
                  </a:cxn>
                  <a:cxn ang="0">
                    <a:pos x="413" y="300"/>
                  </a:cxn>
                  <a:cxn ang="0">
                    <a:pos x="456" y="298"/>
                  </a:cxn>
                  <a:cxn ang="0">
                    <a:pos x="537" y="261"/>
                  </a:cxn>
                  <a:cxn ang="0">
                    <a:pos x="586" y="297"/>
                  </a:cxn>
                  <a:cxn ang="0">
                    <a:pos x="586" y="113"/>
                  </a:cxn>
                  <a:cxn ang="0">
                    <a:pos x="570" y="6"/>
                  </a:cxn>
                  <a:cxn ang="0">
                    <a:pos x="4" y="0"/>
                  </a:cxn>
                </a:cxnLst>
                <a:rect l="0" t="0" r="r" b="b"/>
                <a:pathLst>
                  <a:path w="586" h="300">
                    <a:moveTo>
                      <a:pt x="4" y="0"/>
                    </a:moveTo>
                    <a:lnTo>
                      <a:pt x="0" y="55"/>
                    </a:lnTo>
                    <a:lnTo>
                      <a:pt x="207" y="61"/>
                    </a:lnTo>
                    <a:lnTo>
                      <a:pt x="209" y="232"/>
                    </a:lnTo>
                    <a:lnTo>
                      <a:pt x="316" y="278"/>
                    </a:lnTo>
                    <a:lnTo>
                      <a:pt x="345" y="261"/>
                    </a:lnTo>
                    <a:lnTo>
                      <a:pt x="413" y="300"/>
                    </a:lnTo>
                    <a:lnTo>
                      <a:pt x="456" y="298"/>
                    </a:lnTo>
                    <a:lnTo>
                      <a:pt x="537" y="261"/>
                    </a:lnTo>
                    <a:lnTo>
                      <a:pt x="586" y="297"/>
                    </a:lnTo>
                    <a:lnTo>
                      <a:pt x="586" y="113"/>
                    </a:lnTo>
                    <a:lnTo>
                      <a:pt x="570" y="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04" name="Freeform 353"/>
              <p:cNvSpPr>
                <a:spLocks noChangeArrowheads="1"/>
              </p:cNvSpPr>
              <p:nvPr/>
            </p:nvSpPr>
            <p:spPr bwMode="auto">
              <a:xfrm>
                <a:off x="6805084" y="3998322"/>
                <a:ext cx="700616" cy="687916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31" y="12"/>
                  </a:cxn>
                  <a:cxn ang="0">
                    <a:pos x="291" y="0"/>
                  </a:cxn>
                  <a:cxn ang="0">
                    <a:pos x="283" y="43"/>
                  </a:cxn>
                  <a:cxn ang="0">
                    <a:pos x="318" y="33"/>
                  </a:cxn>
                  <a:cxn ang="0">
                    <a:pos x="331" y="62"/>
                  </a:cxn>
                  <a:cxn ang="0">
                    <a:pos x="294" y="88"/>
                  </a:cxn>
                  <a:cxn ang="0">
                    <a:pos x="302" y="133"/>
                  </a:cxn>
                  <a:cxn ang="0">
                    <a:pos x="263" y="208"/>
                  </a:cxn>
                  <a:cxn ang="0">
                    <a:pos x="237" y="256"/>
                  </a:cxn>
                  <a:cxn ang="0">
                    <a:pos x="252" y="314"/>
                  </a:cxn>
                  <a:cxn ang="0">
                    <a:pos x="48" y="325"/>
                  </a:cxn>
                  <a:cxn ang="0">
                    <a:pos x="48" y="289"/>
                  </a:cxn>
                  <a:cxn ang="0">
                    <a:pos x="7" y="281"/>
                  </a:cxn>
                  <a:cxn ang="0">
                    <a:pos x="7" y="88"/>
                  </a:cxn>
                  <a:cxn ang="0">
                    <a:pos x="0" y="29"/>
                  </a:cxn>
                </a:cxnLst>
                <a:rect l="0" t="0" r="r" b="b"/>
                <a:pathLst>
                  <a:path w="331" h="325">
                    <a:moveTo>
                      <a:pt x="0" y="29"/>
                    </a:moveTo>
                    <a:lnTo>
                      <a:pt x="131" y="12"/>
                    </a:lnTo>
                    <a:lnTo>
                      <a:pt x="291" y="0"/>
                    </a:lnTo>
                    <a:lnTo>
                      <a:pt x="283" y="43"/>
                    </a:lnTo>
                    <a:lnTo>
                      <a:pt x="318" y="33"/>
                    </a:lnTo>
                    <a:lnTo>
                      <a:pt x="331" y="62"/>
                    </a:lnTo>
                    <a:lnTo>
                      <a:pt x="294" y="88"/>
                    </a:lnTo>
                    <a:lnTo>
                      <a:pt x="302" y="133"/>
                    </a:lnTo>
                    <a:lnTo>
                      <a:pt x="263" y="208"/>
                    </a:lnTo>
                    <a:lnTo>
                      <a:pt x="237" y="256"/>
                    </a:lnTo>
                    <a:lnTo>
                      <a:pt x="252" y="314"/>
                    </a:lnTo>
                    <a:lnTo>
                      <a:pt x="48" y="325"/>
                    </a:lnTo>
                    <a:lnTo>
                      <a:pt x="48" y="289"/>
                    </a:lnTo>
                    <a:lnTo>
                      <a:pt x="7" y="281"/>
                    </a:lnTo>
                    <a:lnTo>
                      <a:pt x="7" y="88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5" name="Freeform 354"/>
              <p:cNvSpPr>
                <a:spLocks noChangeArrowheads="1"/>
              </p:cNvSpPr>
              <p:nvPr/>
            </p:nvSpPr>
            <p:spPr bwMode="auto">
              <a:xfrm>
                <a:off x="6906685" y="4662955"/>
                <a:ext cx="850900" cy="717549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01" y="0"/>
                  </a:cxn>
                  <a:cxn ang="0">
                    <a:pos x="237" y="70"/>
                  </a:cxn>
                  <a:cxn ang="0">
                    <a:pos x="206" y="152"/>
                  </a:cxn>
                  <a:cxn ang="0">
                    <a:pos x="196" y="189"/>
                  </a:cxn>
                  <a:cxn ang="0">
                    <a:pos x="331" y="173"/>
                  </a:cxn>
                  <a:cxn ang="0">
                    <a:pos x="340" y="229"/>
                  </a:cxn>
                  <a:cxn ang="0">
                    <a:pos x="299" y="224"/>
                  </a:cxn>
                  <a:cxn ang="0">
                    <a:pos x="282" y="246"/>
                  </a:cxn>
                  <a:cxn ang="0">
                    <a:pos x="301" y="262"/>
                  </a:cxn>
                  <a:cxn ang="0">
                    <a:pos x="339" y="243"/>
                  </a:cxn>
                  <a:cxn ang="0">
                    <a:pos x="340" y="270"/>
                  </a:cxn>
                  <a:cxn ang="0">
                    <a:pos x="362" y="247"/>
                  </a:cxn>
                  <a:cxn ang="0">
                    <a:pos x="376" y="247"/>
                  </a:cxn>
                  <a:cxn ang="0">
                    <a:pos x="360" y="294"/>
                  </a:cxn>
                  <a:cxn ang="0">
                    <a:pos x="392" y="300"/>
                  </a:cxn>
                  <a:cxn ang="0">
                    <a:pos x="402" y="325"/>
                  </a:cxn>
                  <a:cxn ang="0">
                    <a:pos x="388" y="332"/>
                  </a:cxn>
                  <a:cxn ang="0">
                    <a:pos x="366" y="318"/>
                  </a:cxn>
                  <a:cxn ang="0">
                    <a:pos x="328" y="306"/>
                  </a:cxn>
                  <a:cxn ang="0">
                    <a:pos x="336" y="335"/>
                  </a:cxn>
                  <a:cxn ang="0">
                    <a:pos x="316" y="339"/>
                  </a:cxn>
                  <a:cxn ang="0">
                    <a:pos x="300" y="312"/>
                  </a:cxn>
                  <a:cxn ang="0">
                    <a:pos x="291" y="328"/>
                  </a:cxn>
                  <a:cxn ang="0">
                    <a:pos x="231" y="328"/>
                  </a:cxn>
                  <a:cxn ang="0">
                    <a:pos x="231" y="312"/>
                  </a:cxn>
                  <a:cxn ang="0">
                    <a:pos x="209" y="294"/>
                  </a:cxn>
                  <a:cxn ang="0">
                    <a:pos x="165" y="290"/>
                  </a:cxn>
                  <a:cxn ang="0">
                    <a:pos x="202" y="312"/>
                  </a:cxn>
                  <a:cxn ang="0">
                    <a:pos x="151" y="324"/>
                  </a:cxn>
                  <a:cxn ang="0">
                    <a:pos x="70" y="308"/>
                  </a:cxn>
                  <a:cxn ang="0">
                    <a:pos x="38" y="312"/>
                  </a:cxn>
                  <a:cxn ang="0">
                    <a:pos x="50" y="198"/>
                  </a:cxn>
                  <a:cxn ang="0">
                    <a:pos x="1" y="108"/>
                  </a:cxn>
                  <a:cxn ang="0">
                    <a:pos x="0" y="7"/>
                  </a:cxn>
                </a:cxnLst>
                <a:rect l="0" t="0" r="r" b="b"/>
                <a:pathLst>
                  <a:path w="402" h="339">
                    <a:moveTo>
                      <a:pt x="0" y="7"/>
                    </a:moveTo>
                    <a:lnTo>
                      <a:pt x="201" y="0"/>
                    </a:lnTo>
                    <a:lnTo>
                      <a:pt x="237" y="70"/>
                    </a:lnTo>
                    <a:lnTo>
                      <a:pt x="206" y="152"/>
                    </a:lnTo>
                    <a:lnTo>
                      <a:pt x="196" y="189"/>
                    </a:lnTo>
                    <a:lnTo>
                      <a:pt x="331" y="173"/>
                    </a:lnTo>
                    <a:lnTo>
                      <a:pt x="340" y="229"/>
                    </a:lnTo>
                    <a:lnTo>
                      <a:pt x="299" y="224"/>
                    </a:lnTo>
                    <a:lnTo>
                      <a:pt x="282" y="246"/>
                    </a:lnTo>
                    <a:lnTo>
                      <a:pt x="301" y="262"/>
                    </a:lnTo>
                    <a:lnTo>
                      <a:pt x="339" y="243"/>
                    </a:lnTo>
                    <a:lnTo>
                      <a:pt x="340" y="270"/>
                    </a:lnTo>
                    <a:lnTo>
                      <a:pt x="362" y="247"/>
                    </a:lnTo>
                    <a:lnTo>
                      <a:pt x="376" y="247"/>
                    </a:lnTo>
                    <a:lnTo>
                      <a:pt x="360" y="294"/>
                    </a:lnTo>
                    <a:lnTo>
                      <a:pt x="392" y="300"/>
                    </a:lnTo>
                    <a:lnTo>
                      <a:pt x="402" y="325"/>
                    </a:lnTo>
                    <a:lnTo>
                      <a:pt x="388" y="332"/>
                    </a:lnTo>
                    <a:lnTo>
                      <a:pt x="366" y="318"/>
                    </a:lnTo>
                    <a:lnTo>
                      <a:pt x="328" y="306"/>
                    </a:lnTo>
                    <a:lnTo>
                      <a:pt x="336" y="335"/>
                    </a:lnTo>
                    <a:lnTo>
                      <a:pt x="316" y="339"/>
                    </a:lnTo>
                    <a:lnTo>
                      <a:pt x="300" y="312"/>
                    </a:lnTo>
                    <a:lnTo>
                      <a:pt x="291" y="328"/>
                    </a:lnTo>
                    <a:lnTo>
                      <a:pt x="231" y="328"/>
                    </a:lnTo>
                    <a:lnTo>
                      <a:pt x="231" y="312"/>
                    </a:lnTo>
                    <a:lnTo>
                      <a:pt x="209" y="294"/>
                    </a:lnTo>
                    <a:lnTo>
                      <a:pt x="165" y="290"/>
                    </a:lnTo>
                    <a:lnTo>
                      <a:pt x="202" y="312"/>
                    </a:lnTo>
                    <a:lnTo>
                      <a:pt x="151" y="324"/>
                    </a:lnTo>
                    <a:lnTo>
                      <a:pt x="70" y="308"/>
                    </a:lnTo>
                    <a:lnTo>
                      <a:pt x="38" y="312"/>
                    </a:lnTo>
                    <a:lnTo>
                      <a:pt x="50" y="198"/>
                    </a:lnTo>
                    <a:lnTo>
                      <a:pt x="1" y="108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6" name="Freeform 355"/>
              <p:cNvSpPr>
                <a:spLocks noChangeArrowheads="1"/>
              </p:cNvSpPr>
              <p:nvPr/>
            </p:nvSpPr>
            <p:spPr bwMode="auto">
              <a:xfrm>
                <a:off x="6322484" y="1617071"/>
                <a:ext cx="948267" cy="1130300"/>
              </a:xfrm>
              <a:custGeom>
                <a:avLst/>
                <a:gdLst/>
                <a:ahLst/>
                <a:cxnLst>
                  <a:cxn ang="0">
                    <a:pos x="0" y="41"/>
                  </a:cxn>
                  <a:cxn ang="0">
                    <a:pos x="118" y="41"/>
                  </a:cxn>
                  <a:cxn ang="0">
                    <a:pos x="116" y="0"/>
                  </a:cxn>
                  <a:cxn ang="0">
                    <a:pos x="142" y="12"/>
                  </a:cxn>
                  <a:cxn ang="0">
                    <a:pos x="147" y="44"/>
                  </a:cxn>
                  <a:cxn ang="0">
                    <a:pos x="204" y="78"/>
                  </a:cxn>
                  <a:cxn ang="0">
                    <a:pos x="220" y="64"/>
                  </a:cxn>
                  <a:cxn ang="0">
                    <a:pos x="253" y="64"/>
                  </a:cxn>
                  <a:cxn ang="0">
                    <a:pos x="278" y="94"/>
                  </a:cxn>
                  <a:cxn ang="0">
                    <a:pos x="297" y="84"/>
                  </a:cxn>
                  <a:cxn ang="0">
                    <a:pos x="346" y="96"/>
                  </a:cxn>
                  <a:cxn ang="0">
                    <a:pos x="362" y="73"/>
                  </a:cxn>
                  <a:cxn ang="0">
                    <a:pos x="394" y="90"/>
                  </a:cxn>
                  <a:cxn ang="0">
                    <a:pos x="448" y="88"/>
                  </a:cxn>
                  <a:cxn ang="0">
                    <a:pos x="359" y="155"/>
                  </a:cxn>
                  <a:cxn ang="0">
                    <a:pos x="314" y="213"/>
                  </a:cxn>
                  <a:cxn ang="0">
                    <a:pos x="323" y="297"/>
                  </a:cxn>
                  <a:cxn ang="0">
                    <a:pos x="292" y="333"/>
                  </a:cxn>
                  <a:cxn ang="0">
                    <a:pos x="305" y="356"/>
                  </a:cxn>
                  <a:cxn ang="0">
                    <a:pos x="305" y="420"/>
                  </a:cxn>
                  <a:cxn ang="0">
                    <a:pos x="335" y="420"/>
                  </a:cxn>
                  <a:cxn ang="0">
                    <a:pos x="380" y="465"/>
                  </a:cxn>
                  <a:cxn ang="0">
                    <a:pos x="399" y="519"/>
                  </a:cxn>
                  <a:cxn ang="0">
                    <a:pos x="82" y="534"/>
                  </a:cxn>
                  <a:cxn ang="0">
                    <a:pos x="82" y="387"/>
                  </a:cxn>
                  <a:cxn ang="0">
                    <a:pos x="55" y="354"/>
                  </a:cxn>
                  <a:cxn ang="0">
                    <a:pos x="64" y="315"/>
                  </a:cxn>
                  <a:cxn ang="0">
                    <a:pos x="75" y="293"/>
                  </a:cxn>
                  <a:cxn ang="0">
                    <a:pos x="55" y="191"/>
                  </a:cxn>
                  <a:cxn ang="0">
                    <a:pos x="28" y="123"/>
                  </a:cxn>
                  <a:cxn ang="0">
                    <a:pos x="0" y="41"/>
                  </a:cxn>
                </a:cxnLst>
                <a:rect l="0" t="0" r="r" b="b"/>
                <a:pathLst>
                  <a:path w="448" h="534">
                    <a:moveTo>
                      <a:pt x="0" y="41"/>
                    </a:moveTo>
                    <a:lnTo>
                      <a:pt x="118" y="41"/>
                    </a:lnTo>
                    <a:lnTo>
                      <a:pt x="116" y="0"/>
                    </a:lnTo>
                    <a:lnTo>
                      <a:pt x="142" y="12"/>
                    </a:lnTo>
                    <a:lnTo>
                      <a:pt x="147" y="44"/>
                    </a:lnTo>
                    <a:lnTo>
                      <a:pt x="204" y="78"/>
                    </a:lnTo>
                    <a:lnTo>
                      <a:pt x="220" y="64"/>
                    </a:lnTo>
                    <a:lnTo>
                      <a:pt x="253" y="64"/>
                    </a:lnTo>
                    <a:lnTo>
                      <a:pt x="278" y="94"/>
                    </a:lnTo>
                    <a:lnTo>
                      <a:pt x="297" y="84"/>
                    </a:lnTo>
                    <a:lnTo>
                      <a:pt x="346" y="96"/>
                    </a:lnTo>
                    <a:lnTo>
                      <a:pt x="362" y="73"/>
                    </a:lnTo>
                    <a:lnTo>
                      <a:pt x="394" y="90"/>
                    </a:lnTo>
                    <a:lnTo>
                      <a:pt x="448" y="88"/>
                    </a:lnTo>
                    <a:lnTo>
                      <a:pt x="359" y="155"/>
                    </a:lnTo>
                    <a:lnTo>
                      <a:pt x="314" y="213"/>
                    </a:lnTo>
                    <a:lnTo>
                      <a:pt x="323" y="297"/>
                    </a:lnTo>
                    <a:lnTo>
                      <a:pt x="292" y="333"/>
                    </a:lnTo>
                    <a:lnTo>
                      <a:pt x="305" y="356"/>
                    </a:lnTo>
                    <a:lnTo>
                      <a:pt x="305" y="420"/>
                    </a:lnTo>
                    <a:lnTo>
                      <a:pt x="335" y="420"/>
                    </a:lnTo>
                    <a:lnTo>
                      <a:pt x="380" y="465"/>
                    </a:lnTo>
                    <a:lnTo>
                      <a:pt x="399" y="519"/>
                    </a:lnTo>
                    <a:lnTo>
                      <a:pt x="82" y="534"/>
                    </a:lnTo>
                    <a:lnTo>
                      <a:pt x="82" y="387"/>
                    </a:lnTo>
                    <a:lnTo>
                      <a:pt x="55" y="354"/>
                    </a:lnTo>
                    <a:lnTo>
                      <a:pt x="64" y="315"/>
                    </a:lnTo>
                    <a:lnTo>
                      <a:pt x="75" y="293"/>
                    </a:lnTo>
                    <a:lnTo>
                      <a:pt x="55" y="191"/>
                    </a:lnTo>
                    <a:lnTo>
                      <a:pt x="28" y="123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356"/>
              <p:cNvSpPr>
                <a:spLocks noChangeArrowheads="1"/>
              </p:cNvSpPr>
              <p:nvPr/>
            </p:nvSpPr>
            <p:spPr bwMode="auto">
              <a:xfrm>
                <a:off x="6936317" y="2006538"/>
                <a:ext cx="726016" cy="891117"/>
              </a:xfrm>
              <a:custGeom>
                <a:avLst/>
                <a:gdLst/>
                <a:ahLst/>
                <a:cxnLst>
                  <a:cxn ang="0">
                    <a:pos x="25" y="29"/>
                  </a:cxn>
                  <a:cxn ang="0">
                    <a:pos x="51" y="27"/>
                  </a:cxn>
                  <a:cxn ang="0">
                    <a:pos x="74" y="27"/>
                  </a:cxn>
                  <a:cxn ang="0">
                    <a:pos x="89" y="0"/>
                  </a:cxn>
                  <a:cxn ang="0">
                    <a:pos x="101" y="32"/>
                  </a:cxn>
                  <a:cxn ang="0">
                    <a:pos x="137" y="32"/>
                  </a:cxn>
                  <a:cxn ang="0">
                    <a:pos x="156" y="61"/>
                  </a:cxn>
                  <a:cxn ang="0">
                    <a:pos x="195" y="53"/>
                  </a:cxn>
                  <a:cxn ang="0">
                    <a:pos x="220" y="70"/>
                  </a:cxn>
                  <a:cxn ang="0">
                    <a:pos x="269" y="84"/>
                  </a:cxn>
                  <a:cxn ang="0">
                    <a:pos x="277" y="106"/>
                  </a:cxn>
                  <a:cxn ang="0">
                    <a:pos x="302" y="108"/>
                  </a:cxn>
                  <a:cxn ang="0">
                    <a:pos x="294" y="129"/>
                  </a:cxn>
                  <a:cxn ang="0">
                    <a:pos x="303" y="154"/>
                  </a:cxn>
                  <a:cxn ang="0">
                    <a:pos x="287" y="186"/>
                  </a:cxn>
                  <a:cxn ang="0">
                    <a:pos x="298" y="192"/>
                  </a:cxn>
                  <a:cxn ang="0">
                    <a:pos x="326" y="158"/>
                  </a:cxn>
                  <a:cxn ang="0">
                    <a:pos x="323" y="146"/>
                  </a:cxn>
                  <a:cxn ang="0">
                    <a:pos x="335" y="141"/>
                  </a:cxn>
                  <a:cxn ang="0">
                    <a:pos x="343" y="158"/>
                  </a:cxn>
                  <a:cxn ang="0">
                    <a:pos x="321" y="180"/>
                  </a:cxn>
                  <a:cxn ang="0">
                    <a:pos x="313" y="233"/>
                  </a:cxn>
                  <a:cxn ang="0">
                    <a:pos x="313" y="323"/>
                  </a:cxn>
                  <a:cxn ang="0">
                    <a:pos x="326" y="339"/>
                  </a:cxn>
                  <a:cxn ang="0">
                    <a:pos x="321" y="393"/>
                  </a:cxn>
                  <a:cxn ang="0">
                    <a:pos x="158" y="421"/>
                  </a:cxn>
                  <a:cxn ang="0">
                    <a:pos x="117" y="396"/>
                  </a:cxn>
                  <a:cxn ang="0">
                    <a:pos x="126" y="362"/>
                  </a:cxn>
                  <a:cxn ang="0">
                    <a:pos x="106" y="326"/>
                  </a:cxn>
                  <a:cxn ang="0">
                    <a:pos x="89" y="281"/>
                  </a:cxn>
                  <a:cxn ang="0">
                    <a:pos x="44" y="236"/>
                  </a:cxn>
                  <a:cxn ang="0">
                    <a:pos x="15" y="236"/>
                  </a:cxn>
                  <a:cxn ang="0">
                    <a:pos x="15" y="172"/>
                  </a:cxn>
                  <a:cxn ang="0">
                    <a:pos x="0" y="150"/>
                  </a:cxn>
                  <a:cxn ang="0">
                    <a:pos x="33" y="114"/>
                  </a:cxn>
                  <a:cxn ang="0">
                    <a:pos x="25" y="29"/>
                  </a:cxn>
                </a:cxnLst>
                <a:rect l="0" t="0" r="r" b="b"/>
                <a:pathLst>
                  <a:path w="343" h="421">
                    <a:moveTo>
                      <a:pt x="25" y="29"/>
                    </a:moveTo>
                    <a:lnTo>
                      <a:pt x="51" y="27"/>
                    </a:lnTo>
                    <a:lnTo>
                      <a:pt x="74" y="27"/>
                    </a:lnTo>
                    <a:lnTo>
                      <a:pt x="89" y="0"/>
                    </a:lnTo>
                    <a:lnTo>
                      <a:pt x="101" y="32"/>
                    </a:lnTo>
                    <a:lnTo>
                      <a:pt x="137" y="32"/>
                    </a:lnTo>
                    <a:lnTo>
                      <a:pt x="156" y="61"/>
                    </a:lnTo>
                    <a:lnTo>
                      <a:pt x="195" y="53"/>
                    </a:lnTo>
                    <a:lnTo>
                      <a:pt x="220" y="70"/>
                    </a:lnTo>
                    <a:lnTo>
                      <a:pt x="269" y="84"/>
                    </a:lnTo>
                    <a:lnTo>
                      <a:pt x="277" y="106"/>
                    </a:lnTo>
                    <a:lnTo>
                      <a:pt x="302" y="108"/>
                    </a:lnTo>
                    <a:lnTo>
                      <a:pt x="294" y="129"/>
                    </a:lnTo>
                    <a:lnTo>
                      <a:pt x="303" y="154"/>
                    </a:lnTo>
                    <a:lnTo>
                      <a:pt x="287" y="186"/>
                    </a:lnTo>
                    <a:lnTo>
                      <a:pt x="298" y="192"/>
                    </a:lnTo>
                    <a:lnTo>
                      <a:pt x="326" y="158"/>
                    </a:lnTo>
                    <a:lnTo>
                      <a:pt x="323" y="146"/>
                    </a:lnTo>
                    <a:lnTo>
                      <a:pt x="335" y="141"/>
                    </a:lnTo>
                    <a:lnTo>
                      <a:pt x="343" y="158"/>
                    </a:lnTo>
                    <a:lnTo>
                      <a:pt x="321" y="180"/>
                    </a:lnTo>
                    <a:lnTo>
                      <a:pt x="313" y="233"/>
                    </a:lnTo>
                    <a:lnTo>
                      <a:pt x="313" y="323"/>
                    </a:lnTo>
                    <a:lnTo>
                      <a:pt x="326" y="339"/>
                    </a:lnTo>
                    <a:lnTo>
                      <a:pt x="321" y="393"/>
                    </a:lnTo>
                    <a:lnTo>
                      <a:pt x="158" y="421"/>
                    </a:lnTo>
                    <a:lnTo>
                      <a:pt x="117" y="396"/>
                    </a:lnTo>
                    <a:lnTo>
                      <a:pt x="126" y="362"/>
                    </a:lnTo>
                    <a:lnTo>
                      <a:pt x="106" y="326"/>
                    </a:lnTo>
                    <a:lnTo>
                      <a:pt x="89" y="281"/>
                    </a:lnTo>
                    <a:lnTo>
                      <a:pt x="44" y="236"/>
                    </a:lnTo>
                    <a:lnTo>
                      <a:pt x="15" y="236"/>
                    </a:lnTo>
                    <a:lnTo>
                      <a:pt x="15" y="172"/>
                    </a:lnTo>
                    <a:lnTo>
                      <a:pt x="0" y="150"/>
                    </a:lnTo>
                    <a:lnTo>
                      <a:pt x="33" y="114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8" name="Freeform 357"/>
              <p:cNvSpPr>
                <a:spLocks noChangeArrowheads="1"/>
              </p:cNvSpPr>
              <p:nvPr/>
            </p:nvSpPr>
            <p:spPr bwMode="auto">
              <a:xfrm>
                <a:off x="6481234" y="2713505"/>
                <a:ext cx="840317" cy="573617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62"/>
                  </a:cxn>
                  <a:cxn ang="0">
                    <a:pos x="7" y="112"/>
                  </a:cxn>
                  <a:cxn ang="0">
                    <a:pos x="46" y="216"/>
                  </a:cxn>
                  <a:cxn ang="0">
                    <a:pos x="66" y="271"/>
                  </a:cxn>
                  <a:cxn ang="0">
                    <a:pos x="300" y="258"/>
                  </a:cxn>
                  <a:cxn ang="0">
                    <a:pos x="337" y="271"/>
                  </a:cxn>
                  <a:cxn ang="0">
                    <a:pos x="361" y="218"/>
                  </a:cxn>
                  <a:cxn ang="0">
                    <a:pos x="352" y="181"/>
                  </a:cxn>
                  <a:cxn ang="0">
                    <a:pos x="391" y="173"/>
                  </a:cxn>
                  <a:cxn ang="0">
                    <a:pos x="397" y="114"/>
                  </a:cxn>
                  <a:cxn ang="0">
                    <a:pos x="373" y="87"/>
                  </a:cxn>
                  <a:cxn ang="0">
                    <a:pos x="332" y="62"/>
                  </a:cxn>
                  <a:cxn ang="0">
                    <a:pos x="341" y="25"/>
                  </a:cxn>
                  <a:cxn ang="0">
                    <a:pos x="324" y="0"/>
                  </a:cxn>
                  <a:cxn ang="0">
                    <a:pos x="236" y="4"/>
                  </a:cxn>
                  <a:cxn ang="0">
                    <a:pos x="148" y="8"/>
                  </a:cxn>
                  <a:cxn ang="0">
                    <a:pos x="5" y="14"/>
                  </a:cxn>
                </a:cxnLst>
                <a:rect l="0" t="0" r="r" b="b"/>
                <a:pathLst>
                  <a:path w="397" h="271">
                    <a:moveTo>
                      <a:pt x="5" y="14"/>
                    </a:moveTo>
                    <a:lnTo>
                      <a:pt x="0" y="62"/>
                    </a:lnTo>
                    <a:lnTo>
                      <a:pt x="7" y="112"/>
                    </a:lnTo>
                    <a:lnTo>
                      <a:pt x="46" y="216"/>
                    </a:lnTo>
                    <a:lnTo>
                      <a:pt x="66" y="271"/>
                    </a:lnTo>
                    <a:lnTo>
                      <a:pt x="300" y="258"/>
                    </a:lnTo>
                    <a:lnTo>
                      <a:pt x="337" y="271"/>
                    </a:lnTo>
                    <a:lnTo>
                      <a:pt x="361" y="218"/>
                    </a:lnTo>
                    <a:lnTo>
                      <a:pt x="352" y="181"/>
                    </a:lnTo>
                    <a:lnTo>
                      <a:pt x="391" y="173"/>
                    </a:lnTo>
                    <a:lnTo>
                      <a:pt x="397" y="114"/>
                    </a:lnTo>
                    <a:lnTo>
                      <a:pt x="373" y="87"/>
                    </a:lnTo>
                    <a:lnTo>
                      <a:pt x="332" y="62"/>
                    </a:lnTo>
                    <a:lnTo>
                      <a:pt x="341" y="25"/>
                    </a:lnTo>
                    <a:lnTo>
                      <a:pt x="324" y="0"/>
                    </a:lnTo>
                    <a:lnTo>
                      <a:pt x="236" y="4"/>
                    </a:lnTo>
                    <a:lnTo>
                      <a:pt x="148" y="8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9" name="Freeform 358"/>
              <p:cNvSpPr>
                <a:spLocks noChangeArrowheads="1"/>
              </p:cNvSpPr>
              <p:nvPr/>
            </p:nvSpPr>
            <p:spPr bwMode="auto">
              <a:xfrm>
                <a:off x="7757585" y="2139464"/>
                <a:ext cx="554567" cy="853440"/>
              </a:xfrm>
              <a:custGeom>
                <a:avLst/>
                <a:gdLst/>
                <a:ahLst/>
                <a:cxnLst>
                  <a:cxn ang="0">
                    <a:pos x="66" y="15"/>
                  </a:cxn>
                  <a:cxn ang="0">
                    <a:pos x="77" y="38"/>
                  </a:cxn>
                  <a:cxn ang="0">
                    <a:pos x="57" y="53"/>
                  </a:cxn>
                  <a:cxn ang="0">
                    <a:pos x="57" y="112"/>
                  </a:cxn>
                  <a:cxn ang="0">
                    <a:pos x="46" y="72"/>
                  </a:cxn>
                  <a:cxn ang="0">
                    <a:pos x="9" y="111"/>
                  </a:cxn>
                  <a:cxn ang="0">
                    <a:pos x="0" y="218"/>
                  </a:cxn>
                  <a:cxn ang="0">
                    <a:pos x="25" y="272"/>
                  </a:cxn>
                  <a:cxn ang="0">
                    <a:pos x="28" y="299"/>
                  </a:cxn>
                  <a:cxn ang="0">
                    <a:pos x="28" y="321"/>
                  </a:cxn>
                  <a:cxn ang="0">
                    <a:pos x="28" y="341"/>
                  </a:cxn>
                  <a:cxn ang="0">
                    <a:pos x="23" y="375"/>
                  </a:cxn>
                  <a:cxn ang="0">
                    <a:pos x="125" y="369"/>
                  </a:cxn>
                  <a:cxn ang="0">
                    <a:pos x="262" y="357"/>
                  </a:cxn>
                  <a:cxn ang="0">
                    <a:pos x="237" y="348"/>
                  </a:cxn>
                  <a:cxn ang="0">
                    <a:pos x="224" y="329"/>
                  </a:cxn>
                  <a:cxn ang="0">
                    <a:pos x="244" y="312"/>
                  </a:cxn>
                  <a:cxn ang="0">
                    <a:pos x="244" y="291"/>
                  </a:cxn>
                  <a:cxn ang="0">
                    <a:pos x="234" y="272"/>
                  </a:cxn>
                  <a:cxn ang="0">
                    <a:pos x="244" y="260"/>
                  </a:cxn>
                  <a:cxn ang="0">
                    <a:pos x="262" y="262"/>
                  </a:cxn>
                  <a:cxn ang="0">
                    <a:pos x="260" y="209"/>
                  </a:cxn>
                  <a:cxn ang="0">
                    <a:pos x="254" y="178"/>
                  </a:cxn>
                  <a:cxn ang="0">
                    <a:pos x="244" y="160"/>
                  </a:cxn>
                  <a:cxn ang="0">
                    <a:pos x="233" y="146"/>
                  </a:cxn>
                  <a:cxn ang="0">
                    <a:pos x="215" y="144"/>
                  </a:cxn>
                  <a:cxn ang="0">
                    <a:pos x="199" y="144"/>
                  </a:cxn>
                  <a:cxn ang="0">
                    <a:pos x="181" y="168"/>
                  </a:cxn>
                  <a:cxn ang="0">
                    <a:pos x="171" y="176"/>
                  </a:cxn>
                  <a:cxn ang="0">
                    <a:pos x="163" y="178"/>
                  </a:cxn>
                  <a:cxn ang="0">
                    <a:pos x="155" y="174"/>
                  </a:cxn>
                  <a:cxn ang="0">
                    <a:pos x="152" y="164"/>
                  </a:cxn>
                  <a:cxn ang="0">
                    <a:pos x="155" y="154"/>
                  </a:cxn>
                  <a:cxn ang="0">
                    <a:pos x="163" y="146"/>
                  </a:cxn>
                  <a:cxn ang="0">
                    <a:pos x="170" y="144"/>
                  </a:cxn>
                  <a:cxn ang="0">
                    <a:pos x="176" y="143"/>
                  </a:cxn>
                  <a:cxn ang="0">
                    <a:pos x="176" y="128"/>
                  </a:cxn>
                  <a:cxn ang="0">
                    <a:pos x="196" y="112"/>
                  </a:cxn>
                  <a:cxn ang="0">
                    <a:pos x="176" y="63"/>
                  </a:cxn>
                  <a:cxn ang="0">
                    <a:pos x="176" y="39"/>
                  </a:cxn>
                  <a:cxn ang="0">
                    <a:pos x="143" y="31"/>
                  </a:cxn>
                  <a:cxn ang="0">
                    <a:pos x="95" y="0"/>
                  </a:cxn>
                  <a:cxn ang="0">
                    <a:pos x="66" y="15"/>
                  </a:cxn>
                </a:cxnLst>
                <a:rect l="0" t="0" r="r" b="b"/>
                <a:pathLst>
                  <a:path w="262" h="375">
                    <a:moveTo>
                      <a:pt x="66" y="15"/>
                    </a:moveTo>
                    <a:lnTo>
                      <a:pt x="77" y="38"/>
                    </a:lnTo>
                    <a:lnTo>
                      <a:pt x="57" y="53"/>
                    </a:lnTo>
                    <a:lnTo>
                      <a:pt x="57" y="112"/>
                    </a:lnTo>
                    <a:lnTo>
                      <a:pt x="46" y="72"/>
                    </a:lnTo>
                    <a:lnTo>
                      <a:pt x="9" y="111"/>
                    </a:lnTo>
                    <a:lnTo>
                      <a:pt x="0" y="218"/>
                    </a:lnTo>
                    <a:lnTo>
                      <a:pt x="25" y="272"/>
                    </a:lnTo>
                    <a:lnTo>
                      <a:pt x="28" y="299"/>
                    </a:lnTo>
                    <a:lnTo>
                      <a:pt x="28" y="321"/>
                    </a:lnTo>
                    <a:lnTo>
                      <a:pt x="28" y="341"/>
                    </a:lnTo>
                    <a:lnTo>
                      <a:pt x="23" y="375"/>
                    </a:lnTo>
                    <a:lnTo>
                      <a:pt x="125" y="369"/>
                    </a:lnTo>
                    <a:lnTo>
                      <a:pt x="262" y="357"/>
                    </a:lnTo>
                    <a:lnTo>
                      <a:pt x="237" y="348"/>
                    </a:lnTo>
                    <a:lnTo>
                      <a:pt x="224" y="329"/>
                    </a:lnTo>
                    <a:lnTo>
                      <a:pt x="244" y="312"/>
                    </a:lnTo>
                    <a:lnTo>
                      <a:pt x="244" y="291"/>
                    </a:lnTo>
                    <a:lnTo>
                      <a:pt x="234" y="272"/>
                    </a:lnTo>
                    <a:lnTo>
                      <a:pt x="244" y="260"/>
                    </a:lnTo>
                    <a:lnTo>
                      <a:pt x="262" y="262"/>
                    </a:lnTo>
                    <a:lnTo>
                      <a:pt x="260" y="209"/>
                    </a:lnTo>
                    <a:lnTo>
                      <a:pt x="254" y="178"/>
                    </a:lnTo>
                    <a:lnTo>
                      <a:pt x="244" y="160"/>
                    </a:lnTo>
                    <a:lnTo>
                      <a:pt x="233" y="146"/>
                    </a:lnTo>
                    <a:lnTo>
                      <a:pt x="215" y="144"/>
                    </a:lnTo>
                    <a:lnTo>
                      <a:pt x="199" y="144"/>
                    </a:lnTo>
                    <a:lnTo>
                      <a:pt x="181" y="168"/>
                    </a:lnTo>
                    <a:lnTo>
                      <a:pt x="171" y="176"/>
                    </a:lnTo>
                    <a:lnTo>
                      <a:pt x="163" y="178"/>
                    </a:lnTo>
                    <a:lnTo>
                      <a:pt x="155" y="174"/>
                    </a:lnTo>
                    <a:lnTo>
                      <a:pt x="152" y="164"/>
                    </a:lnTo>
                    <a:lnTo>
                      <a:pt x="155" y="154"/>
                    </a:lnTo>
                    <a:lnTo>
                      <a:pt x="163" y="146"/>
                    </a:lnTo>
                    <a:lnTo>
                      <a:pt x="170" y="144"/>
                    </a:lnTo>
                    <a:lnTo>
                      <a:pt x="176" y="143"/>
                    </a:lnTo>
                    <a:lnTo>
                      <a:pt x="176" y="128"/>
                    </a:lnTo>
                    <a:lnTo>
                      <a:pt x="196" y="112"/>
                    </a:lnTo>
                    <a:lnTo>
                      <a:pt x="176" y="63"/>
                    </a:lnTo>
                    <a:lnTo>
                      <a:pt x="176" y="39"/>
                    </a:lnTo>
                    <a:lnTo>
                      <a:pt x="143" y="31"/>
                    </a:lnTo>
                    <a:lnTo>
                      <a:pt x="95" y="0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359"/>
              <p:cNvSpPr>
                <a:spLocks noChangeArrowheads="1"/>
              </p:cNvSpPr>
              <p:nvPr/>
            </p:nvSpPr>
            <p:spPr bwMode="auto">
              <a:xfrm>
                <a:off x="7152218" y="2834155"/>
                <a:ext cx="603249" cy="1051983"/>
              </a:xfrm>
              <a:custGeom>
                <a:avLst/>
                <a:gdLst/>
                <a:ahLst/>
                <a:cxnLst>
                  <a:cxn ang="0">
                    <a:pos x="53" y="29"/>
                  </a:cxn>
                  <a:cxn ang="0">
                    <a:pos x="217" y="0"/>
                  </a:cxn>
                  <a:cxn ang="0">
                    <a:pos x="242" y="62"/>
                  </a:cxn>
                  <a:cxn ang="0">
                    <a:pos x="276" y="315"/>
                  </a:cxn>
                  <a:cxn ang="0">
                    <a:pos x="285" y="349"/>
                  </a:cxn>
                  <a:cxn ang="0">
                    <a:pos x="260" y="417"/>
                  </a:cxn>
                  <a:cxn ang="0">
                    <a:pos x="260" y="463"/>
                  </a:cxn>
                  <a:cxn ang="0">
                    <a:pos x="230" y="458"/>
                  </a:cxn>
                  <a:cxn ang="0">
                    <a:pos x="230" y="497"/>
                  </a:cxn>
                  <a:cxn ang="0">
                    <a:pos x="201" y="481"/>
                  </a:cxn>
                  <a:cxn ang="0">
                    <a:pos x="185" y="487"/>
                  </a:cxn>
                  <a:cxn ang="0">
                    <a:pos x="160" y="483"/>
                  </a:cxn>
                  <a:cxn ang="0">
                    <a:pos x="144" y="423"/>
                  </a:cxn>
                  <a:cxn ang="0">
                    <a:pos x="111" y="405"/>
                  </a:cxn>
                  <a:cxn ang="0">
                    <a:pos x="111" y="341"/>
                  </a:cxn>
                  <a:cxn ang="0">
                    <a:pos x="77" y="349"/>
                  </a:cxn>
                  <a:cxn ang="0">
                    <a:pos x="60" y="303"/>
                  </a:cxn>
                  <a:cxn ang="0">
                    <a:pos x="0" y="249"/>
                  </a:cxn>
                  <a:cxn ang="0">
                    <a:pos x="44" y="163"/>
                  </a:cxn>
                  <a:cxn ang="0">
                    <a:pos x="31" y="123"/>
                  </a:cxn>
                  <a:cxn ang="0">
                    <a:pos x="74" y="114"/>
                  </a:cxn>
                  <a:cxn ang="0">
                    <a:pos x="77" y="58"/>
                  </a:cxn>
                  <a:cxn ang="0">
                    <a:pos x="53" y="29"/>
                  </a:cxn>
                </a:cxnLst>
                <a:rect l="0" t="0" r="r" b="b"/>
                <a:pathLst>
                  <a:path w="285" h="497">
                    <a:moveTo>
                      <a:pt x="53" y="29"/>
                    </a:moveTo>
                    <a:lnTo>
                      <a:pt x="217" y="0"/>
                    </a:lnTo>
                    <a:lnTo>
                      <a:pt x="242" y="62"/>
                    </a:lnTo>
                    <a:lnTo>
                      <a:pt x="276" y="315"/>
                    </a:lnTo>
                    <a:lnTo>
                      <a:pt x="285" y="349"/>
                    </a:lnTo>
                    <a:lnTo>
                      <a:pt x="260" y="417"/>
                    </a:lnTo>
                    <a:lnTo>
                      <a:pt x="260" y="463"/>
                    </a:lnTo>
                    <a:lnTo>
                      <a:pt x="230" y="458"/>
                    </a:lnTo>
                    <a:lnTo>
                      <a:pt x="230" y="497"/>
                    </a:lnTo>
                    <a:lnTo>
                      <a:pt x="201" y="481"/>
                    </a:lnTo>
                    <a:lnTo>
                      <a:pt x="185" y="487"/>
                    </a:lnTo>
                    <a:lnTo>
                      <a:pt x="160" y="483"/>
                    </a:lnTo>
                    <a:lnTo>
                      <a:pt x="144" y="423"/>
                    </a:lnTo>
                    <a:lnTo>
                      <a:pt x="111" y="405"/>
                    </a:lnTo>
                    <a:lnTo>
                      <a:pt x="111" y="341"/>
                    </a:lnTo>
                    <a:lnTo>
                      <a:pt x="77" y="349"/>
                    </a:lnTo>
                    <a:lnTo>
                      <a:pt x="60" y="303"/>
                    </a:lnTo>
                    <a:lnTo>
                      <a:pt x="0" y="249"/>
                    </a:lnTo>
                    <a:lnTo>
                      <a:pt x="44" y="163"/>
                    </a:lnTo>
                    <a:lnTo>
                      <a:pt x="31" y="123"/>
                    </a:lnTo>
                    <a:lnTo>
                      <a:pt x="74" y="114"/>
                    </a:lnTo>
                    <a:lnTo>
                      <a:pt x="77" y="58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1" name="Freeform 360"/>
              <p:cNvSpPr>
                <a:spLocks noChangeArrowheads="1"/>
              </p:cNvSpPr>
              <p:nvPr/>
            </p:nvSpPr>
            <p:spPr bwMode="auto">
              <a:xfrm>
                <a:off x="6616700" y="3259604"/>
                <a:ext cx="958851" cy="831851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99" y="0"/>
                  </a:cxn>
                  <a:cxn ang="0">
                    <a:pos x="240" y="0"/>
                  </a:cxn>
                  <a:cxn ang="0">
                    <a:pos x="272" y="12"/>
                  </a:cxn>
                  <a:cxn ang="0">
                    <a:pos x="256" y="45"/>
                  </a:cxn>
                  <a:cxn ang="0">
                    <a:pos x="313" y="102"/>
                  </a:cxn>
                  <a:cxn ang="0">
                    <a:pos x="331" y="147"/>
                  </a:cxn>
                  <a:cxn ang="0">
                    <a:pos x="366" y="136"/>
                  </a:cxn>
                  <a:cxn ang="0">
                    <a:pos x="364" y="202"/>
                  </a:cxn>
                  <a:cxn ang="0">
                    <a:pos x="399" y="221"/>
                  </a:cxn>
                  <a:cxn ang="0">
                    <a:pos x="415" y="279"/>
                  </a:cxn>
                  <a:cxn ang="0">
                    <a:pos x="440" y="286"/>
                  </a:cxn>
                  <a:cxn ang="0">
                    <a:pos x="453" y="310"/>
                  </a:cxn>
                  <a:cxn ang="0">
                    <a:pos x="423" y="344"/>
                  </a:cxn>
                  <a:cxn ang="0">
                    <a:pos x="412" y="382"/>
                  </a:cxn>
                  <a:cxn ang="0">
                    <a:pos x="370" y="393"/>
                  </a:cxn>
                  <a:cxn ang="0">
                    <a:pos x="380" y="351"/>
                  </a:cxn>
                  <a:cxn ang="0">
                    <a:pos x="211" y="366"/>
                  </a:cxn>
                  <a:cxn ang="0">
                    <a:pos x="89" y="381"/>
                  </a:cxn>
                  <a:cxn ang="0">
                    <a:pos x="82" y="340"/>
                  </a:cxn>
                  <a:cxn ang="0">
                    <a:pos x="73" y="214"/>
                  </a:cxn>
                  <a:cxn ang="0">
                    <a:pos x="72" y="145"/>
                  </a:cxn>
                  <a:cxn ang="0">
                    <a:pos x="31" y="114"/>
                  </a:cxn>
                  <a:cxn ang="0">
                    <a:pos x="47" y="86"/>
                  </a:cxn>
                  <a:cxn ang="0">
                    <a:pos x="27" y="70"/>
                  </a:cxn>
                  <a:cxn ang="0">
                    <a:pos x="0" y="13"/>
                  </a:cxn>
                </a:cxnLst>
                <a:rect l="0" t="0" r="r" b="b"/>
                <a:pathLst>
                  <a:path w="453" h="393">
                    <a:moveTo>
                      <a:pt x="0" y="13"/>
                    </a:moveTo>
                    <a:lnTo>
                      <a:pt x="199" y="0"/>
                    </a:lnTo>
                    <a:lnTo>
                      <a:pt x="240" y="0"/>
                    </a:lnTo>
                    <a:lnTo>
                      <a:pt x="272" y="12"/>
                    </a:lnTo>
                    <a:lnTo>
                      <a:pt x="256" y="45"/>
                    </a:lnTo>
                    <a:lnTo>
                      <a:pt x="313" y="102"/>
                    </a:lnTo>
                    <a:lnTo>
                      <a:pt x="331" y="147"/>
                    </a:lnTo>
                    <a:lnTo>
                      <a:pt x="366" y="136"/>
                    </a:lnTo>
                    <a:lnTo>
                      <a:pt x="364" y="202"/>
                    </a:lnTo>
                    <a:lnTo>
                      <a:pt x="399" y="221"/>
                    </a:lnTo>
                    <a:lnTo>
                      <a:pt x="415" y="279"/>
                    </a:lnTo>
                    <a:lnTo>
                      <a:pt x="440" y="286"/>
                    </a:lnTo>
                    <a:lnTo>
                      <a:pt x="453" y="310"/>
                    </a:lnTo>
                    <a:lnTo>
                      <a:pt x="423" y="344"/>
                    </a:lnTo>
                    <a:lnTo>
                      <a:pt x="412" y="382"/>
                    </a:lnTo>
                    <a:lnTo>
                      <a:pt x="370" y="393"/>
                    </a:lnTo>
                    <a:lnTo>
                      <a:pt x="380" y="351"/>
                    </a:lnTo>
                    <a:lnTo>
                      <a:pt x="211" y="366"/>
                    </a:lnTo>
                    <a:lnTo>
                      <a:pt x="89" y="381"/>
                    </a:lnTo>
                    <a:lnTo>
                      <a:pt x="82" y="340"/>
                    </a:lnTo>
                    <a:lnTo>
                      <a:pt x="73" y="214"/>
                    </a:lnTo>
                    <a:lnTo>
                      <a:pt x="72" y="145"/>
                    </a:lnTo>
                    <a:lnTo>
                      <a:pt x="31" y="114"/>
                    </a:lnTo>
                    <a:lnTo>
                      <a:pt x="47" y="86"/>
                    </a:lnTo>
                    <a:lnTo>
                      <a:pt x="27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2" name="Freeform 361"/>
              <p:cNvSpPr>
                <a:spLocks noChangeArrowheads="1"/>
              </p:cNvSpPr>
              <p:nvPr/>
            </p:nvSpPr>
            <p:spPr bwMode="auto">
              <a:xfrm>
                <a:off x="7664451" y="2912471"/>
                <a:ext cx="467783" cy="806451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6" y="41"/>
                  </a:cxn>
                  <a:cxn ang="0">
                    <a:pos x="49" y="38"/>
                  </a:cxn>
                  <a:cxn ang="0">
                    <a:pos x="59" y="32"/>
                  </a:cxn>
                  <a:cxn ang="0">
                    <a:pos x="65" y="8"/>
                  </a:cxn>
                  <a:cxn ang="0">
                    <a:pos x="172" y="0"/>
                  </a:cxn>
                  <a:cxn ang="0">
                    <a:pos x="221" y="270"/>
                  </a:cxn>
                  <a:cxn ang="0">
                    <a:pos x="217" y="267"/>
                  </a:cxn>
                  <a:cxn ang="0">
                    <a:pos x="182" y="283"/>
                  </a:cxn>
                  <a:cxn ang="0">
                    <a:pos x="155" y="354"/>
                  </a:cxn>
                  <a:cxn ang="0">
                    <a:pos x="117" y="344"/>
                  </a:cxn>
                  <a:cxn ang="0">
                    <a:pos x="72" y="372"/>
                  </a:cxn>
                  <a:cxn ang="0">
                    <a:pos x="14" y="381"/>
                  </a:cxn>
                  <a:cxn ang="0">
                    <a:pos x="40" y="311"/>
                  </a:cxn>
                  <a:cxn ang="0">
                    <a:pos x="30" y="270"/>
                  </a:cxn>
                  <a:cxn ang="0">
                    <a:pos x="0" y="28"/>
                  </a:cxn>
                </a:cxnLst>
                <a:rect l="0" t="0" r="r" b="b"/>
                <a:pathLst>
                  <a:path w="221" h="381">
                    <a:moveTo>
                      <a:pt x="0" y="28"/>
                    </a:moveTo>
                    <a:lnTo>
                      <a:pt x="26" y="41"/>
                    </a:lnTo>
                    <a:lnTo>
                      <a:pt x="49" y="38"/>
                    </a:lnTo>
                    <a:lnTo>
                      <a:pt x="59" y="32"/>
                    </a:lnTo>
                    <a:lnTo>
                      <a:pt x="65" y="8"/>
                    </a:lnTo>
                    <a:lnTo>
                      <a:pt x="172" y="0"/>
                    </a:lnTo>
                    <a:lnTo>
                      <a:pt x="221" y="270"/>
                    </a:lnTo>
                    <a:lnTo>
                      <a:pt x="217" y="267"/>
                    </a:lnTo>
                    <a:lnTo>
                      <a:pt x="182" y="283"/>
                    </a:lnTo>
                    <a:lnTo>
                      <a:pt x="155" y="354"/>
                    </a:lnTo>
                    <a:lnTo>
                      <a:pt x="117" y="344"/>
                    </a:lnTo>
                    <a:lnTo>
                      <a:pt x="72" y="372"/>
                    </a:lnTo>
                    <a:lnTo>
                      <a:pt x="14" y="381"/>
                    </a:lnTo>
                    <a:lnTo>
                      <a:pt x="40" y="311"/>
                    </a:lnTo>
                    <a:lnTo>
                      <a:pt x="30" y="27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3" name="Freeform 362"/>
              <p:cNvSpPr>
                <a:spLocks noChangeArrowheads="1"/>
              </p:cNvSpPr>
              <p:nvPr/>
            </p:nvSpPr>
            <p:spPr bwMode="auto">
              <a:xfrm>
                <a:off x="8026401" y="2789704"/>
                <a:ext cx="599017" cy="73152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29" y="63"/>
                  </a:cxn>
                  <a:cxn ang="0">
                    <a:pos x="155" y="70"/>
                  </a:cxn>
                  <a:cxn ang="0">
                    <a:pos x="215" y="39"/>
                  </a:cxn>
                  <a:cxn ang="0">
                    <a:pos x="228" y="12"/>
                  </a:cxn>
                  <a:cxn ang="0">
                    <a:pos x="264" y="0"/>
                  </a:cxn>
                  <a:cxn ang="0">
                    <a:pos x="283" y="129"/>
                  </a:cxn>
                  <a:cxn ang="0">
                    <a:pos x="269" y="144"/>
                  </a:cxn>
                  <a:cxn ang="0">
                    <a:pos x="273" y="235"/>
                  </a:cxn>
                  <a:cxn ang="0">
                    <a:pos x="244" y="242"/>
                  </a:cxn>
                  <a:cxn ang="0">
                    <a:pos x="228" y="292"/>
                  </a:cxn>
                  <a:cxn ang="0">
                    <a:pos x="207" y="286"/>
                  </a:cxn>
                  <a:cxn ang="0">
                    <a:pos x="199" y="344"/>
                  </a:cxn>
                  <a:cxn ang="0">
                    <a:pos x="167" y="320"/>
                  </a:cxn>
                  <a:cxn ang="0">
                    <a:pos x="105" y="335"/>
                  </a:cxn>
                  <a:cxn ang="0">
                    <a:pos x="78" y="313"/>
                  </a:cxn>
                  <a:cxn ang="0">
                    <a:pos x="43" y="312"/>
                  </a:cxn>
                  <a:cxn ang="0">
                    <a:pos x="24" y="215"/>
                  </a:cxn>
                  <a:cxn ang="0">
                    <a:pos x="0" y="76"/>
                  </a:cxn>
                </a:cxnLst>
                <a:rect l="0" t="0" r="r" b="b"/>
                <a:pathLst>
                  <a:path w="283" h="344">
                    <a:moveTo>
                      <a:pt x="0" y="76"/>
                    </a:moveTo>
                    <a:lnTo>
                      <a:pt x="129" y="63"/>
                    </a:lnTo>
                    <a:lnTo>
                      <a:pt x="155" y="70"/>
                    </a:lnTo>
                    <a:lnTo>
                      <a:pt x="215" y="39"/>
                    </a:lnTo>
                    <a:lnTo>
                      <a:pt x="228" y="12"/>
                    </a:lnTo>
                    <a:lnTo>
                      <a:pt x="264" y="0"/>
                    </a:lnTo>
                    <a:lnTo>
                      <a:pt x="283" y="129"/>
                    </a:lnTo>
                    <a:lnTo>
                      <a:pt x="269" y="144"/>
                    </a:lnTo>
                    <a:lnTo>
                      <a:pt x="273" y="235"/>
                    </a:lnTo>
                    <a:lnTo>
                      <a:pt x="244" y="242"/>
                    </a:lnTo>
                    <a:lnTo>
                      <a:pt x="228" y="292"/>
                    </a:lnTo>
                    <a:lnTo>
                      <a:pt x="207" y="286"/>
                    </a:lnTo>
                    <a:lnTo>
                      <a:pt x="199" y="344"/>
                    </a:lnTo>
                    <a:lnTo>
                      <a:pt x="167" y="320"/>
                    </a:lnTo>
                    <a:lnTo>
                      <a:pt x="105" y="335"/>
                    </a:lnTo>
                    <a:lnTo>
                      <a:pt x="78" y="313"/>
                    </a:lnTo>
                    <a:lnTo>
                      <a:pt x="43" y="312"/>
                    </a:lnTo>
                    <a:lnTo>
                      <a:pt x="24" y="21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4" name="Freeform 363"/>
              <p:cNvSpPr>
                <a:spLocks noChangeArrowheads="1"/>
              </p:cNvSpPr>
              <p:nvPr/>
            </p:nvSpPr>
            <p:spPr bwMode="auto">
              <a:xfrm>
                <a:off x="7488767" y="3399304"/>
                <a:ext cx="1062567" cy="620184"/>
              </a:xfrm>
              <a:custGeom>
                <a:avLst/>
                <a:gdLst/>
                <a:ahLst/>
                <a:cxnLst>
                  <a:cxn ang="0">
                    <a:pos x="0" y="293"/>
                  </a:cxn>
                  <a:cxn ang="0">
                    <a:pos x="122" y="274"/>
                  </a:cxn>
                  <a:cxn ang="0">
                    <a:pos x="122" y="261"/>
                  </a:cxn>
                  <a:cxn ang="0">
                    <a:pos x="417" y="220"/>
                  </a:cxn>
                  <a:cxn ang="0">
                    <a:pos x="421" y="197"/>
                  </a:cxn>
                  <a:cxn ang="0">
                    <a:pos x="465" y="180"/>
                  </a:cxn>
                  <a:cxn ang="0">
                    <a:pos x="470" y="156"/>
                  </a:cxn>
                  <a:cxn ang="0">
                    <a:pos x="488" y="148"/>
                  </a:cxn>
                  <a:cxn ang="0">
                    <a:pos x="502" y="114"/>
                  </a:cxn>
                  <a:cxn ang="0">
                    <a:pos x="461" y="78"/>
                  </a:cxn>
                  <a:cxn ang="0">
                    <a:pos x="454" y="33"/>
                  </a:cxn>
                  <a:cxn ang="0">
                    <a:pos x="421" y="9"/>
                  </a:cxn>
                  <a:cxn ang="0">
                    <a:pos x="356" y="23"/>
                  </a:cxn>
                  <a:cxn ang="0">
                    <a:pos x="326" y="1"/>
                  </a:cxn>
                  <a:cxn ang="0">
                    <a:pos x="297" y="0"/>
                  </a:cxn>
                  <a:cxn ang="0">
                    <a:pos x="302" y="33"/>
                  </a:cxn>
                  <a:cxn ang="0">
                    <a:pos x="261" y="49"/>
                  </a:cxn>
                  <a:cxn ang="0">
                    <a:pos x="234" y="122"/>
                  </a:cxn>
                  <a:cxn ang="0">
                    <a:pos x="199" y="110"/>
                  </a:cxn>
                  <a:cxn ang="0">
                    <a:pos x="154" y="138"/>
                  </a:cxn>
                  <a:cxn ang="0">
                    <a:pos x="97" y="148"/>
                  </a:cxn>
                  <a:cxn ang="0">
                    <a:pos x="97" y="189"/>
                  </a:cxn>
                  <a:cxn ang="0">
                    <a:pos x="68" y="187"/>
                  </a:cxn>
                  <a:cxn ang="0">
                    <a:pos x="70" y="224"/>
                  </a:cxn>
                  <a:cxn ang="0">
                    <a:pos x="41" y="209"/>
                  </a:cxn>
                  <a:cxn ang="0">
                    <a:pos x="23" y="216"/>
                  </a:cxn>
                  <a:cxn ang="0">
                    <a:pos x="38" y="241"/>
                  </a:cxn>
                  <a:cxn ang="0">
                    <a:pos x="7" y="274"/>
                  </a:cxn>
                  <a:cxn ang="0">
                    <a:pos x="0" y="293"/>
                  </a:cxn>
                </a:cxnLst>
                <a:rect l="0" t="0" r="r" b="b"/>
                <a:pathLst>
                  <a:path w="502" h="293">
                    <a:moveTo>
                      <a:pt x="0" y="293"/>
                    </a:moveTo>
                    <a:lnTo>
                      <a:pt x="122" y="274"/>
                    </a:lnTo>
                    <a:lnTo>
                      <a:pt x="122" y="261"/>
                    </a:lnTo>
                    <a:lnTo>
                      <a:pt x="417" y="220"/>
                    </a:lnTo>
                    <a:lnTo>
                      <a:pt x="421" y="197"/>
                    </a:lnTo>
                    <a:lnTo>
                      <a:pt x="465" y="180"/>
                    </a:lnTo>
                    <a:lnTo>
                      <a:pt x="470" y="156"/>
                    </a:lnTo>
                    <a:lnTo>
                      <a:pt x="488" y="148"/>
                    </a:lnTo>
                    <a:lnTo>
                      <a:pt x="502" y="114"/>
                    </a:lnTo>
                    <a:lnTo>
                      <a:pt x="461" y="78"/>
                    </a:lnTo>
                    <a:lnTo>
                      <a:pt x="454" y="33"/>
                    </a:lnTo>
                    <a:lnTo>
                      <a:pt x="421" y="9"/>
                    </a:lnTo>
                    <a:lnTo>
                      <a:pt x="356" y="23"/>
                    </a:lnTo>
                    <a:lnTo>
                      <a:pt x="326" y="1"/>
                    </a:lnTo>
                    <a:lnTo>
                      <a:pt x="297" y="0"/>
                    </a:lnTo>
                    <a:lnTo>
                      <a:pt x="302" y="33"/>
                    </a:lnTo>
                    <a:lnTo>
                      <a:pt x="261" y="49"/>
                    </a:lnTo>
                    <a:lnTo>
                      <a:pt x="234" y="122"/>
                    </a:lnTo>
                    <a:lnTo>
                      <a:pt x="199" y="110"/>
                    </a:lnTo>
                    <a:lnTo>
                      <a:pt x="154" y="138"/>
                    </a:lnTo>
                    <a:lnTo>
                      <a:pt x="97" y="148"/>
                    </a:lnTo>
                    <a:lnTo>
                      <a:pt x="97" y="189"/>
                    </a:lnTo>
                    <a:lnTo>
                      <a:pt x="68" y="187"/>
                    </a:lnTo>
                    <a:lnTo>
                      <a:pt x="70" y="224"/>
                    </a:lnTo>
                    <a:lnTo>
                      <a:pt x="41" y="209"/>
                    </a:lnTo>
                    <a:lnTo>
                      <a:pt x="23" y="216"/>
                    </a:lnTo>
                    <a:lnTo>
                      <a:pt x="38" y="241"/>
                    </a:lnTo>
                    <a:lnTo>
                      <a:pt x="7" y="274"/>
                    </a:lnTo>
                    <a:lnTo>
                      <a:pt x="0" y="293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15" name="Freeform 364"/>
              <p:cNvSpPr>
                <a:spLocks noChangeArrowheads="1"/>
              </p:cNvSpPr>
              <p:nvPr/>
            </p:nvSpPr>
            <p:spPr bwMode="auto">
              <a:xfrm>
                <a:off x="7421033" y="3807821"/>
                <a:ext cx="1219200" cy="465667"/>
              </a:xfrm>
              <a:custGeom>
                <a:avLst/>
                <a:gdLst/>
                <a:ahLst/>
                <a:cxnLst>
                  <a:cxn ang="0">
                    <a:pos x="35" y="101"/>
                  </a:cxn>
                  <a:cxn ang="0">
                    <a:pos x="35" y="104"/>
                  </a:cxn>
                  <a:cxn ang="0">
                    <a:pos x="25" y="125"/>
                  </a:cxn>
                  <a:cxn ang="0">
                    <a:pos x="36" y="152"/>
                  </a:cxn>
                  <a:cxn ang="0">
                    <a:pos x="0" y="178"/>
                  </a:cxn>
                  <a:cxn ang="0">
                    <a:pos x="7" y="220"/>
                  </a:cxn>
                  <a:cxn ang="0">
                    <a:pos x="158" y="207"/>
                  </a:cxn>
                  <a:cxn ang="0">
                    <a:pos x="338" y="186"/>
                  </a:cxn>
                  <a:cxn ang="0">
                    <a:pos x="428" y="168"/>
                  </a:cxn>
                  <a:cxn ang="0">
                    <a:pos x="446" y="111"/>
                  </a:cxn>
                  <a:cxn ang="0">
                    <a:pos x="478" y="109"/>
                  </a:cxn>
                  <a:cxn ang="0">
                    <a:pos x="576" y="0"/>
                  </a:cxn>
                  <a:cxn ang="0">
                    <a:pos x="449" y="27"/>
                  </a:cxn>
                  <a:cxn ang="0">
                    <a:pos x="151" y="72"/>
                  </a:cxn>
                  <a:cxn ang="0">
                    <a:pos x="154" y="85"/>
                  </a:cxn>
                  <a:cxn ang="0">
                    <a:pos x="35" y="101"/>
                  </a:cxn>
                </a:cxnLst>
                <a:rect l="0" t="0" r="r" b="b"/>
                <a:pathLst>
                  <a:path w="576" h="220">
                    <a:moveTo>
                      <a:pt x="35" y="101"/>
                    </a:moveTo>
                    <a:lnTo>
                      <a:pt x="35" y="104"/>
                    </a:lnTo>
                    <a:lnTo>
                      <a:pt x="25" y="125"/>
                    </a:lnTo>
                    <a:lnTo>
                      <a:pt x="36" y="152"/>
                    </a:lnTo>
                    <a:lnTo>
                      <a:pt x="0" y="178"/>
                    </a:lnTo>
                    <a:lnTo>
                      <a:pt x="7" y="220"/>
                    </a:lnTo>
                    <a:lnTo>
                      <a:pt x="158" y="207"/>
                    </a:lnTo>
                    <a:lnTo>
                      <a:pt x="338" y="186"/>
                    </a:lnTo>
                    <a:lnTo>
                      <a:pt x="428" y="168"/>
                    </a:lnTo>
                    <a:lnTo>
                      <a:pt x="446" y="111"/>
                    </a:lnTo>
                    <a:lnTo>
                      <a:pt x="478" y="109"/>
                    </a:lnTo>
                    <a:lnTo>
                      <a:pt x="576" y="0"/>
                    </a:lnTo>
                    <a:lnTo>
                      <a:pt x="449" y="27"/>
                    </a:lnTo>
                    <a:lnTo>
                      <a:pt x="151" y="72"/>
                    </a:lnTo>
                    <a:lnTo>
                      <a:pt x="154" y="85"/>
                    </a:lnTo>
                    <a:lnTo>
                      <a:pt x="35" y="10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6" name="Freeform 365"/>
              <p:cNvSpPr>
                <a:spLocks noChangeArrowheads="1"/>
              </p:cNvSpPr>
              <p:nvPr/>
            </p:nvSpPr>
            <p:spPr bwMode="auto">
              <a:xfrm>
                <a:off x="7304617" y="4239622"/>
                <a:ext cx="497416" cy="918633"/>
              </a:xfrm>
              <a:custGeom>
                <a:avLst/>
                <a:gdLst/>
                <a:ahLst/>
                <a:cxnLst>
                  <a:cxn ang="0">
                    <a:pos x="65" y="13"/>
                  </a:cxn>
                  <a:cxn ang="0">
                    <a:pos x="30" y="87"/>
                  </a:cxn>
                  <a:cxn ang="0">
                    <a:pos x="0" y="136"/>
                  </a:cxn>
                  <a:cxn ang="0">
                    <a:pos x="9" y="193"/>
                  </a:cxn>
                  <a:cxn ang="0">
                    <a:pos x="46" y="270"/>
                  </a:cxn>
                  <a:cxn ang="0">
                    <a:pos x="17" y="349"/>
                  </a:cxn>
                  <a:cxn ang="0">
                    <a:pos x="5" y="391"/>
                  </a:cxn>
                  <a:cxn ang="0">
                    <a:pos x="143" y="373"/>
                  </a:cxn>
                  <a:cxn ang="0">
                    <a:pos x="149" y="428"/>
                  </a:cxn>
                  <a:cxn ang="0">
                    <a:pos x="177" y="434"/>
                  </a:cxn>
                  <a:cxn ang="0">
                    <a:pos x="184" y="406"/>
                  </a:cxn>
                  <a:cxn ang="0">
                    <a:pos x="235" y="398"/>
                  </a:cxn>
                  <a:cxn ang="0">
                    <a:pos x="223" y="311"/>
                  </a:cxn>
                  <a:cxn ang="0">
                    <a:pos x="222" y="0"/>
                  </a:cxn>
                  <a:cxn ang="0">
                    <a:pos x="65" y="13"/>
                  </a:cxn>
                </a:cxnLst>
                <a:rect l="0" t="0" r="r" b="b"/>
                <a:pathLst>
                  <a:path w="235" h="434">
                    <a:moveTo>
                      <a:pt x="65" y="13"/>
                    </a:moveTo>
                    <a:lnTo>
                      <a:pt x="30" y="87"/>
                    </a:lnTo>
                    <a:lnTo>
                      <a:pt x="0" y="136"/>
                    </a:lnTo>
                    <a:lnTo>
                      <a:pt x="9" y="193"/>
                    </a:lnTo>
                    <a:lnTo>
                      <a:pt x="46" y="270"/>
                    </a:lnTo>
                    <a:lnTo>
                      <a:pt x="17" y="349"/>
                    </a:lnTo>
                    <a:lnTo>
                      <a:pt x="5" y="391"/>
                    </a:lnTo>
                    <a:lnTo>
                      <a:pt x="143" y="373"/>
                    </a:lnTo>
                    <a:lnTo>
                      <a:pt x="149" y="428"/>
                    </a:lnTo>
                    <a:lnTo>
                      <a:pt x="177" y="434"/>
                    </a:lnTo>
                    <a:lnTo>
                      <a:pt x="184" y="406"/>
                    </a:lnTo>
                    <a:lnTo>
                      <a:pt x="235" y="398"/>
                    </a:lnTo>
                    <a:lnTo>
                      <a:pt x="223" y="311"/>
                    </a:lnTo>
                    <a:lnTo>
                      <a:pt x="222" y="0"/>
                    </a:lnTo>
                    <a:lnTo>
                      <a:pt x="65" y="13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17" name="Freeform 366"/>
              <p:cNvSpPr>
                <a:spLocks noChangeArrowheads="1"/>
              </p:cNvSpPr>
              <p:nvPr/>
            </p:nvSpPr>
            <p:spPr bwMode="auto">
              <a:xfrm>
                <a:off x="7768167" y="4193055"/>
                <a:ext cx="567267" cy="929216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74" y="0"/>
                  </a:cxn>
                  <a:cxn ang="0">
                    <a:pos x="229" y="203"/>
                  </a:cxn>
                  <a:cxn ang="0">
                    <a:pos x="268" y="235"/>
                  </a:cxn>
                  <a:cxn ang="0">
                    <a:pos x="237" y="296"/>
                  </a:cxn>
                  <a:cxn ang="0">
                    <a:pos x="266" y="353"/>
                  </a:cxn>
                  <a:cxn ang="0">
                    <a:pos x="89" y="374"/>
                  </a:cxn>
                  <a:cxn ang="0">
                    <a:pos x="97" y="422"/>
                  </a:cxn>
                  <a:cxn ang="0">
                    <a:pos x="71" y="439"/>
                  </a:cxn>
                  <a:cxn ang="0">
                    <a:pos x="51" y="377"/>
                  </a:cxn>
                  <a:cxn ang="0">
                    <a:pos x="39" y="428"/>
                  </a:cxn>
                  <a:cxn ang="0">
                    <a:pos x="16" y="422"/>
                  </a:cxn>
                  <a:cxn ang="0">
                    <a:pos x="8" y="371"/>
                  </a:cxn>
                  <a:cxn ang="0">
                    <a:pos x="3" y="328"/>
                  </a:cxn>
                  <a:cxn ang="0">
                    <a:pos x="0" y="22"/>
                  </a:cxn>
                </a:cxnLst>
                <a:rect l="0" t="0" r="r" b="b"/>
                <a:pathLst>
                  <a:path w="268" h="439">
                    <a:moveTo>
                      <a:pt x="0" y="22"/>
                    </a:moveTo>
                    <a:lnTo>
                      <a:pt x="174" y="0"/>
                    </a:lnTo>
                    <a:lnTo>
                      <a:pt x="229" y="203"/>
                    </a:lnTo>
                    <a:lnTo>
                      <a:pt x="268" y="235"/>
                    </a:lnTo>
                    <a:lnTo>
                      <a:pt x="237" y="296"/>
                    </a:lnTo>
                    <a:lnTo>
                      <a:pt x="266" y="353"/>
                    </a:lnTo>
                    <a:lnTo>
                      <a:pt x="89" y="374"/>
                    </a:lnTo>
                    <a:lnTo>
                      <a:pt x="97" y="422"/>
                    </a:lnTo>
                    <a:lnTo>
                      <a:pt x="71" y="439"/>
                    </a:lnTo>
                    <a:lnTo>
                      <a:pt x="51" y="377"/>
                    </a:lnTo>
                    <a:lnTo>
                      <a:pt x="39" y="428"/>
                    </a:lnTo>
                    <a:lnTo>
                      <a:pt x="16" y="422"/>
                    </a:lnTo>
                    <a:lnTo>
                      <a:pt x="8" y="371"/>
                    </a:lnTo>
                    <a:lnTo>
                      <a:pt x="3" y="32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367"/>
              <p:cNvSpPr>
                <a:spLocks noChangeArrowheads="1"/>
              </p:cNvSpPr>
              <p:nvPr/>
            </p:nvSpPr>
            <p:spPr bwMode="auto">
              <a:xfrm>
                <a:off x="8136467" y="4152837"/>
                <a:ext cx="778933" cy="84878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24"/>
                  </a:cxn>
                  <a:cxn ang="0">
                    <a:pos x="90" y="7"/>
                  </a:cxn>
                  <a:cxn ang="0">
                    <a:pos x="165" y="0"/>
                  </a:cxn>
                  <a:cxn ang="0">
                    <a:pos x="155" y="20"/>
                  </a:cxn>
                  <a:cxn ang="0">
                    <a:pos x="178" y="20"/>
                  </a:cxn>
                  <a:cxn ang="0">
                    <a:pos x="308" y="143"/>
                  </a:cxn>
                  <a:cxn ang="0">
                    <a:pos x="360" y="224"/>
                  </a:cxn>
                  <a:cxn ang="0">
                    <a:pos x="368" y="278"/>
                  </a:cxn>
                  <a:cxn ang="0">
                    <a:pos x="349" y="291"/>
                  </a:cxn>
                  <a:cxn ang="0">
                    <a:pos x="360" y="345"/>
                  </a:cxn>
                  <a:cxn ang="0">
                    <a:pos x="323" y="348"/>
                  </a:cxn>
                  <a:cxn ang="0">
                    <a:pos x="323" y="394"/>
                  </a:cxn>
                  <a:cxn ang="0">
                    <a:pos x="294" y="372"/>
                  </a:cxn>
                  <a:cxn ang="0">
                    <a:pos x="106" y="401"/>
                  </a:cxn>
                  <a:cxn ang="0">
                    <a:pos x="63" y="315"/>
                  </a:cxn>
                  <a:cxn ang="0">
                    <a:pos x="92" y="255"/>
                  </a:cxn>
                  <a:cxn ang="0">
                    <a:pos x="53" y="225"/>
                  </a:cxn>
                  <a:cxn ang="0">
                    <a:pos x="0" y="24"/>
                  </a:cxn>
                </a:cxnLst>
                <a:rect l="0" t="0" r="r" b="b"/>
                <a:pathLst>
                  <a:path w="368" h="401">
                    <a:moveTo>
                      <a:pt x="0" y="24"/>
                    </a:moveTo>
                    <a:lnTo>
                      <a:pt x="4" y="24"/>
                    </a:lnTo>
                    <a:lnTo>
                      <a:pt x="90" y="7"/>
                    </a:lnTo>
                    <a:lnTo>
                      <a:pt x="165" y="0"/>
                    </a:lnTo>
                    <a:lnTo>
                      <a:pt x="155" y="20"/>
                    </a:lnTo>
                    <a:lnTo>
                      <a:pt x="178" y="20"/>
                    </a:lnTo>
                    <a:lnTo>
                      <a:pt x="308" y="143"/>
                    </a:lnTo>
                    <a:lnTo>
                      <a:pt x="360" y="224"/>
                    </a:lnTo>
                    <a:lnTo>
                      <a:pt x="368" y="278"/>
                    </a:lnTo>
                    <a:lnTo>
                      <a:pt x="349" y="291"/>
                    </a:lnTo>
                    <a:lnTo>
                      <a:pt x="360" y="345"/>
                    </a:lnTo>
                    <a:lnTo>
                      <a:pt x="323" y="348"/>
                    </a:lnTo>
                    <a:lnTo>
                      <a:pt x="323" y="394"/>
                    </a:lnTo>
                    <a:lnTo>
                      <a:pt x="294" y="372"/>
                    </a:lnTo>
                    <a:lnTo>
                      <a:pt x="106" y="401"/>
                    </a:lnTo>
                    <a:lnTo>
                      <a:pt x="63" y="315"/>
                    </a:lnTo>
                    <a:lnTo>
                      <a:pt x="92" y="255"/>
                    </a:lnTo>
                    <a:lnTo>
                      <a:pt x="53" y="225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19" name="Freeform 368"/>
              <p:cNvSpPr>
                <a:spLocks noChangeArrowheads="1"/>
              </p:cNvSpPr>
              <p:nvPr/>
            </p:nvSpPr>
            <p:spPr bwMode="auto">
              <a:xfrm>
                <a:off x="8464551" y="4034304"/>
                <a:ext cx="711200" cy="592667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38" y="23"/>
                  </a:cxn>
                  <a:cxn ang="0">
                    <a:pos x="140" y="0"/>
                  </a:cxn>
                  <a:cxn ang="0">
                    <a:pos x="170" y="16"/>
                  </a:cxn>
                  <a:cxn ang="0">
                    <a:pos x="235" y="4"/>
                  </a:cxn>
                  <a:cxn ang="0">
                    <a:pos x="288" y="44"/>
                  </a:cxn>
                  <a:cxn ang="0">
                    <a:pos x="336" y="76"/>
                  </a:cxn>
                  <a:cxn ang="0">
                    <a:pos x="309" y="158"/>
                  </a:cxn>
                  <a:cxn ang="0">
                    <a:pos x="268" y="202"/>
                  </a:cxn>
                  <a:cxn ang="0">
                    <a:pos x="225" y="215"/>
                  </a:cxn>
                  <a:cxn ang="0">
                    <a:pos x="233" y="248"/>
                  </a:cxn>
                  <a:cxn ang="0">
                    <a:pos x="205" y="280"/>
                  </a:cxn>
                  <a:cxn ang="0">
                    <a:pos x="153" y="202"/>
                  </a:cxn>
                  <a:cxn ang="0">
                    <a:pos x="21" y="76"/>
                  </a:cxn>
                  <a:cxn ang="0">
                    <a:pos x="0" y="76"/>
                  </a:cxn>
                  <a:cxn ang="0">
                    <a:pos x="12" y="51"/>
                  </a:cxn>
                </a:cxnLst>
                <a:rect l="0" t="0" r="r" b="b"/>
                <a:pathLst>
                  <a:path w="336" h="280">
                    <a:moveTo>
                      <a:pt x="12" y="51"/>
                    </a:moveTo>
                    <a:lnTo>
                      <a:pt x="38" y="23"/>
                    </a:lnTo>
                    <a:lnTo>
                      <a:pt x="140" y="0"/>
                    </a:lnTo>
                    <a:lnTo>
                      <a:pt x="170" y="16"/>
                    </a:lnTo>
                    <a:lnTo>
                      <a:pt x="235" y="4"/>
                    </a:lnTo>
                    <a:lnTo>
                      <a:pt x="288" y="44"/>
                    </a:lnTo>
                    <a:lnTo>
                      <a:pt x="336" y="76"/>
                    </a:lnTo>
                    <a:lnTo>
                      <a:pt x="309" y="158"/>
                    </a:lnTo>
                    <a:lnTo>
                      <a:pt x="268" y="202"/>
                    </a:lnTo>
                    <a:lnTo>
                      <a:pt x="225" y="215"/>
                    </a:lnTo>
                    <a:lnTo>
                      <a:pt x="233" y="248"/>
                    </a:lnTo>
                    <a:lnTo>
                      <a:pt x="205" y="280"/>
                    </a:lnTo>
                    <a:lnTo>
                      <a:pt x="153" y="202"/>
                    </a:lnTo>
                    <a:lnTo>
                      <a:pt x="21" y="76"/>
                    </a:lnTo>
                    <a:lnTo>
                      <a:pt x="0" y="76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0" name="Freeform 369"/>
              <p:cNvSpPr>
                <a:spLocks noChangeArrowheads="1"/>
              </p:cNvSpPr>
              <p:nvPr/>
            </p:nvSpPr>
            <p:spPr bwMode="auto">
              <a:xfrm>
                <a:off x="7956551" y="4883088"/>
                <a:ext cx="1331383" cy="956733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73" y="27"/>
                  </a:cxn>
                  <a:cxn ang="0">
                    <a:pos x="191" y="56"/>
                  </a:cxn>
                  <a:cxn ang="0">
                    <a:pos x="376" y="27"/>
                  </a:cxn>
                  <a:cxn ang="0">
                    <a:pos x="408" y="51"/>
                  </a:cxn>
                  <a:cxn ang="0">
                    <a:pos x="408" y="4"/>
                  </a:cxn>
                  <a:cxn ang="0">
                    <a:pos x="405" y="0"/>
                  </a:cxn>
                  <a:cxn ang="0">
                    <a:pos x="442" y="3"/>
                  </a:cxn>
                  <a:cxn ang="0">
                    <a:pos x="482" y="73"/>
                  </a:cxn>
                  <a:cxn ang="0">
                    <a:pos x="544" y="167"/>
                  </a:cxn>
                  <a:cxn ang="0">
                    <a:pos x="574" y="249"/>
                  </a:cxn>
                  <a:cxn ang="0">
                    <a:pos x="621" y="306"/>
                  </a:cxn>
                  <a:cxn ang="0">
                    <a:pos x="629" y="388"/>
                  </a:cxn>
                  <a:cxn ang="0">
                    <a:pos x="614" y="439"/>
                  </a:cxn>
                  <a:cxn ang="0">
                    <a:pos x="548" y="452"/>
                  </a:cxn>
                  <a:cxn ang="0">
                    <a:pos x="536" y="431"/>
                  </a:cxn>
                  <a:cxn ang="0">
                    <a:pos x="491" y="401"/>
                  </a:cxn>
                  <a:cxn ang="0">
                    <a:pos x="475" y="370"/>
                  </a:cxn>
                  <a:cxn ang="0">
                    <a:pos x="463" y="358"/>
                  </a:cxn>
                  <a:cxn ang="0">
                    <a:pos x="457" y="330"/>
                  </a:cxn>
                  <a:cxn ang="0">
                    <a:pos x="445" y="337"/>
                  </a:cxn>
                  <a:cxn ang="0">
                    <a:pos x="408" y="300"/>
                  </a:cxn>
                  <a:cxn ang="0">
                    <a:pos x="417" y="265"/>
                  </a:cxn>
                  <a:cxn ang="0">
                    <a:pos x="408" y="245"/>
                  </a:cxn>
                  <a:cxn ang="0">
                    <a:pos x="397" y="252"/>
                  </a:cxn>
                  <a:cxn ang="0">
                    <a:pos x="398" y="273"/>
                  </a:cxn>
                  <a:cxn ang="0">
                    <a:pos x="387" y="245"/>
                  </a:cxn>
                  <a:cxn ang="0">
                    <a:pos x="387" y="182"/>
                  </a:cxn>
                  <a:cxn ang="0">
                    <a:pos x="364" y="145"/>
                  </a:cxn>
                  <a:cxn ang="0">
                    <a:pos x="306" y="113"/>
                  </a:cxn>
                  <a:cxn ang="0">
                    <a:pos x="277" y="79"/>
                  </a:cxn>
                  <a:cxn ang="0">
                    <a:pos x="242" y="75"/>
                  </a:cxn>
                  <a:cxn ang="0">
                    <a:pos x="229" y="96"/>
                  </a:cxn>
                  <a:cxn ang="0">
                    <a:pos x="180" y="112"/>
                  </a:cxn>
                  <a:cxn ang="0">
                    <a:pos x="152" y="96"/>
                  </a:cxn>
                  <a:cxn ang="0">
                    <a:pos x="138" y="73"/>
                  </a:cxn>
                  <a:cxn ang="0">
                    <a:pos x="46" y="93"/>
                  </a:cxn>
                  <a:cxn ang="0">
                    <a:pos x="27" y="77"/>
                  </a:cxn>
                  <a:cxn ang="0">
                    <a:pos x="5" y="96"/>
                  </a:cxn>
                  <a:cxn ang="0">
                    <a:pos x="0" y="44"/>
                  </a:cxn>
                </a:cxnLst>
                <a:rect l="0" t="0" r="r" b="b"/>
                <a:pathLst>
                  <a:path w="629" h="452">
                    <a:moveTo>
                      <a:pt x="0" y="44"/>
                    </a:moveTo>
                    <a:lnTo>
                      <a:pt x="173" y="27"/>
                    </a:lnTo>
                    <a:lnTo>
                      <a:pt x="191" y="56"/>
                    </a:lnTo>
                    <a:lnTo>
                      <a:pt x="376" y="27"/>
                    </a:lnTo>
                    <a:lnTo>
                      <a:pt x="408" y="51"/>
                    </a:lnTo>
                    <a:lnTo>
                      <a:pt x="408" y="4"/>
                    </a:lnTo>
                    <a:lnTo>
                      <a:pt x="405" y="0"/>
                    </a:lnTo>
                    <a:lnTo>
                      <a:pt x="442" y="3"/>
                    </a:lnTo>
                    <a:lnTo>
                      <a:pt x="482" y="73"/>
                    </a:lnTo>
                    <a:lnTo>
                      <a:pt x="544" y="167"/>
                    </a:lnTo>
                    <a:lnTo>
                      <a:pt x="574" y="249"/>
                    </a:lnTo>
                    <a:lnTo>
                      <a:pt x="621" y="306"/>
                    </a:lnTo>
                    <a:lnTo>
                      <a:pt x="629" y="388"/>
                    </a:lnTo>
                    <a:lnTo>
                      <a:pt x="614" y="439"/>
                    </a:lnTo>
                    <a:lnTo>
                      <a:pt x="548" y="452"/>
                    </a:lnTo>
                    <a:lnTo>
                      <a:pt x="536" y="431"/>
                    </a:lnTo>
                    <a:lnTo>
                      <a:pt x="491" y="401"/>
                    </a:lnTo>
                    <a:lnTo>
                      <a:pt x="475" y="370"/>
                    </a:lnTo>
                    <a:lnTo>
                      <a:pt x="463" y="358"/>
                    </a:lnTo>
                    <a:lnTo>
                      <a:pt x="457" y="330"/>
                    </a:lnTo>
                    <a:lnTo>
                      <a:pt x="445" y="337"/>
                    </a:lnTo>
                    <a:lnTo>
                      <a:pt x="408" y="300"/>
                    </a:lnTo>
                    <a:lnTo>
                      <a:pt x="417" y="265"/>
                    </a:lnTo>
                    <a:lnTo>
                      <a:pt x="408" y="245"/>
                    </a:lnTo>
                    <a:lnTo>
                      <a:pt x="397" y="252"/>
                    </a:lnTo>
                    <a:lnTo>
                      <a:pt x="398" y="273"/>
                    </a:lnTo>
                    <a:lnTo>
                      <a:pt x="387" y="245"/>
                    </a:lnTo>
                    <a:lnTo>
                      <a:pt x="387" y="182"/>
                    </a:lnTo>
                    <a:lnTo>
                      <a:pt x="364" y="145"/>
                    </a:lnTo>
                    <a:lnTo>
                      <a:pt x="306" y="113"/>
                    </a:lnTo>
                    <a:lnTo>
                      <a:pt x="277" y="79"/>
                    </a:lnTo>
                    <a:lnTo>
                      <a:pt x="242" y="75"/>
                    </a:lnTo>
                    <a:lnTo>
                      <a:pt x="229" y="96"/>
                    </a:lnTo>
                    <a:lnTo>
                      <a:pt x="180" y="112"/>
                    </a:lnTo>
                    <a:lnTo>
                      <a:pt x="152" y="96"/>
                    </a:lnTo>
                    <a:lnTo>
                      <a:pt x="138" y="73"/>
                    </a:lnTo>
                    <a:lnTo>
                      <a:pt x="46" y="93"/>
                    </a:lnTo>
                    <a:lnTo>
                      <a:pt x="27" y="77"/>
                    </a:lnTo>
                    <a:lnTo>
                      <a:pt x="5" y="96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1" name="Freeform 370"/>
              <p:cNvSpPr>
                <a:spLocks noChangeArrowheads="1"/>
              </p:cNvSpPr>
              <p:nvPr/>
            </p:nvSpPr>
            <p:spPr bwMode="auto">
              <a:xfrm>
                <a:off x="8322733" y="3623671"/>
                <a:ext cx="1227667" cy="569384"/>
              </a:xfrm>
              <a:custGeom>
                <a:avLst/>
                <a:gdLst/>
                <a:ahLst/>
                <a:cxnLst>
                  <a:cxn ang="0">
                    <a:pos x="20" y="198"/>
                  </a:cxn>
                  <a:cxn ang="0">
                    <a:pos x="0" y="255"/>
                  </a:cxn>
                  <a:cxn ang="0">
                    <a:pos x="75" y="247"/>
                  </a:cxn>
                  <a:cxn ang="0">
                    <a:pos x="104" y="222"/>
                  </a:cxn>
                  <a:cxn ang="0">
                    <a:pos x="207" y="193"/>
                  </a:cxn>
                  <a:cxn ang="0">
                    <a:pos x="235" y="209"/>
                  </a:cxn>
                  <a:cxn ang="0">
                    <a:pos x="302" y="198"/>
                  </a:cxn>
                  <a:cxn ang="0">
                    <a:pos x="302" y="202"/>
                  </a:cxn>
                  <a:cxn ang="0">
                    <a:pos x="403" y="269"/>
                  </a:cxn>
                  <a:cxn ang="0">
                    <a:pos x="461" y="249"/>
                  </a:cxn>
                  <a:cxn ang="0">
                    <a:pos x="495" y="175"/>
                  </a:cxn>
                  <a:cxn ang="0">
                    <a:pos x="552" y="155"/>
                  </a:cxn>
                  <a:cxn ang="0">
                    <a:pos x="580" y="101"/>
                  </a:cxn>
                  <a:cxn ang="0">
                    <a:pos x="579" y="34"/>
                  </a:cxn>
                  <a:cxn ang="0">
                    <a:pos x="571" y="89"/>
                  </a:cxn>
                  <a:cxn ang="0">
                    <a:pos x="539" y="135"/>
                  </a:cxn>
                  <a:cxn ang="0">
                    <a:pos x="527" y="131"/>
                  </a:cxn>
                  <a:cxn ang="0">
                    <a:pos x="484" y="144"/>
                  </a:cxn>
                  <a:cxn ang="0">
                    <a:pos x="484" y="128"/>
                  </a:cxn>
                  <a:cxn ang="0">
                    <a:pos x="527" y="112"/>
                  </a:cxn>
                  <a:cxn ang="0">
                    <a:pos x="488" y="107"/>
                  </a:cxn>
                  <a:cxn ang="0">
                    <a:pos x="531" y="94"/>
                  </a:cxn>
                  <a:cxn ang="0">
                    <a:pos x="548" y="101"/>
                  </a:cxn>
                  <a:cxn ang="0">
                    <a:pos x="558" y="49"/>
                  </a:cxn>
                  <a:cxn ang="0">
                    <a:pos x="547" y="38"/>
                  </a:cxn>
                  <a:cxn ang="0">
                    <a:pos x="493" y="58"/>
                  </a:cxn>
                  <a:cxn ang="0">
                    <a:pos x="495" y="28"/>
                  </a:cxn>
                  <a:cxn ang="0">
                    <a:pos x="517" y="36"/>
                  </a:cxn>
                  <a:cxn ang="0">
                    <a:pos x="547" y="12"/>
                  </a:cxn>
                  <a:cxn ang="0">
                    <a:pos x="531" y="0"/>
                  </a:cxn>
                  <a:cxn ang="0">
                    <a:pos x="358" y="42"/>
                  </a:cxn>
                  <a:cxn ang="0">
                    <a:pos x="145" y="87"/>
                  </a:cxn>
                  <a:cxn ang="0">
                    <a:pos x="48" y="197"/>
                  </a:cxn>
                  <a:cxn ang="0">
                    <a:pos x="20" y="198"/>
                  </a:cxn>
                </a:cxnLst>
                <a:rect l="0" t="0" r="r" b="b"/>
                <a:pathLst>
                  <a:path w="580" h="269">
                    <a:moveTo>
                      <a:pt x="20" y="198"/>
                    </a:moveTo>
                    <a:lnTo>
                      <a:pt x="0" y="255"/>
                    </a:lnTo>
                    <a:lnTo>
                      <a:pt x="75" y="247"/>
                    </a:lnTo>
                    <a:lnTo>
                      <a:pt x="104" y="222"/>
                    </a:lnTo>
                    <a:lnTo>
                      <a:pt x="207" y="193"/>
                    </a:lnTo>
                    <a:lnTo>
                      <a:pt x="235" y="209"/>
                    </a:lnTo>
                    <a:lnTo>
                      <a:pt x="302" y="198"/>
                    </a:lnTo>
                    <a:lnTo>
                      <a:pt x="302" y="202"/>
                    </a:lnTo>
                    <a:lnTo>
                      <a:pt x="403" y="269"/>
                    </a:lnTo>
                    <a:lnTo>
                      <a:pt x="461" y="249"/>
                    </a:lnTo>
                    <a:lnTo>
                      <a:pt x="495" y="175"/>
                    </a:lnTo>
                    <a:lnTo>
                      <a:pt x="552" y="155"/>
                    </a:lnTo>
                    <a:lnTo>
                      <a:pt x="580" y="101"/>
                    </a:lnTo>
                    <a:lnTo>
                      <a:pt x="579" y="34"/>
                    </a:lnTo>
                    <a:lnTo>
                      <a:pt x="571" y="89"/>
                    </a:lnTo>
                    <a:lnTo>
                      <a:pt x="539" y="135"/>
                    </a:lnTo>
                    <a:lnTo>
                      <a:pt x="527" y="131"/>
                    </a:lnTo>
                    <a:lnTo>
                      <a:pt x="484" y="144"/>
                    </a:lnTo>
                    <a:lnTo>
                      <a:pt x="484" y="128"/>
                    </a:lnTo>
                    <a:lnTo>
                      <a:pt x="527" y="112"/>
                    </a:lnTo>
                    <a:lnTo>
                      <a:pt x="488" y="107"/>
                    </a:lnTo>
                    <a:lnTo>
                      <a:pt x="531" y="94"/>
                    </a:lnTo>
                    <a:lnTo>
                      <a:pt x="548" y="101"/>
                    </a:lnTo>
                    <a:lnTo>
                      <a:pt x="558" y="49"/>
                    </a:lnTo>
                    <a:lnTo>
                      <a:pt x="547" y="38"/>
                    </a:lnTo>
                    <a:lnTo>
                      <a:pt x="493" y="58"/>
                    </a:lnTo>
                    <a:lnTo>
                      <a:pt x="495" y="28"/>
                    </a:lnTo>
                    <a:lnTo>
                      <a:pt x="517" y="36"/>
                    </a:lnTo>
                    <a:lnTo>
                      <a:pt x="547" y="12"/>
                    </a:lnTo>
                    <a:lnTo>
                      <a:pt x="531" y="0"/>
                    </a:lnTo>
                    <a:lnTo>
                      <a:pt x="358" y="42"/>
                    </a:lnTo>
                    <a:lnTo>
                      <a:pt x="145" y="87"/>
                    </a:lnTo>
                    <a:lnTo>
                      <a:pt x="48" y="197"/>
                    </a:lnTo>
                    <a:lnTo>
                      <a:pt x="20" y="19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22" name="Freeform 371"/>
              <p:cNvSpPr>
                <a:spLocks noChangeArrowheads="1"/>
              </p:cNvSpPr>
              <p:nvPr/>
            </p:nvSpPr>
            <p:spPr bwMode="auto">
              <a:xfrm>
                <a:off x="8371418" y="3155889"/>
                <a:ext cx="1073149" cy="704849"/>
              </a:xfrm>
              <a:custGeom>
                <a:avLst/>
                <a:gdLst/>
                <a:ahLst/>
                <a:cxnLst>
                  <a:cxn ang="0">
                    <a:pos x="83" y="234"/>
                  </a:cxn>
                  <a:cxn ang="0">
                    <a:pos x="69" y="267"/>
                  </a:cxn>
                  <a:cxn ang="0">
                    <a:pos x="48" y="277"/>
                  </a:cxn>
                  <a:cxn ang="0">
                    <a:pos x="46" y="298"/>
                  </a:cxn>
                  <a:cxn ang="0">
                    <a:pos x="3" y="315"/>
                  </a:cxn>
                  <a:cxn ang="0">
                    <a:pos x="0" y="333"/>
                  </a:cxn>
                  <a:cxn ang="0">
                    <a:pos x="120" y="311"/>
                  </a:cxn>
                  <a:cxn ang="0">
                    <a:pos x="337" y="263"/>
                  </a:cxn>
                  <a:cxn ang="0">
                    <a:pos x="507" y="221"/>
                  </a:cxn>
                  <a:cxn ang="0">
                    <a:pos x="507" y="187"/>
                  </a:cxn>
                  <a:cxn ang="0">
                    <a:pos x="488" y="176"/>
                  </a:cxn>
                  <a:cxn ang="0">
                    <a:pos x="472" y="193"/>
                  </a:cxn>
                  <a:cxn ang="0">
                    <a:pos x="465" y="148"/>
                  </a:cxn>
                  <a:cxn ang="0">
                    <a:pos x="472" y="108"/>
                  </a:cxn>
                  <a:cxn ang="0">
                    <a:pos x="410" y="78"/>
                  </a:cxn>
                  <a:cxn ang="0">
                    <a:pos x="368" y="86"/>
                  </a:cxn>
                  <a:cxn ang="0">
                    <a:pos x="367" y="24"/>
                  </a:cxn>
                  <a:cxn ang="0">
                    <a:pos x="322" y="0"/>
                  </a:cxn>
                  <a:cxn ang="0">
                    <a:pos x="290" y="16"/>
                  </a:cxn>
                  <a:cxn ang="0">
                    <a:pos x="267" y="74"/>
                  </a:cxn>
                  <a:cxn ang="0">
                    <a:pos x="228" y="97"/>
                  </a:cxn>
                  <a:cxn ang="0">
                    <a:pos x="212" y="189"/>
                  </a:cxn>
                  <a:cxn ang="0">
                    <a:pos x="148" y="234"/>
                  </a:cxn>
                  <a:cxn ang="0">
                    <a:pos x="97" y="251"/>
                  </a:cxn>
                  <a:cxn ang="0">
                    <a:pos x="83" y="234"/>
                  </a:cxn>
                </a:cxnLst>
                <a:rect l="0" t="0" r="r" b="b"/>
                <a:pathLst>
                  <a:path w="507" h="333">
                    <a:moveTo>
                      <a:pt x="83" y="234"/>
                    </a:moveTo>
                    <a:lnTo>
                      <a:pt x="69" y="267"/>
                    </a:lnTo>
                    <a:lnTo>
                      <a:pt x="48" y="277"/>
                    </a:lnTo>
                    <a:lnTo>
                      <a:pt x="46" y="298"/>
                    </a:lnTo>
                    <a:lnTo>
                      <a:pt x="3" y="315"/>
                    </a:lnTo>
                    <a:lnTo>
                      <a:pt x="0" y="333"/>
                    </a:lnTo>
                    <a:lnTo>
                      <a:pt x="120" y="311"/>
                    </a:lnTo>
                    <a:lnTo>
                      <a:pt x="337" y="263"/>
                    </a:lnTo>
                    <a:lnTo>
                      <a:pt x="507" y="221"/>
                    </a:lnTo>
                    <a:lnTo>
                      <a:pt x="507" y="187"/>
                    </a:lnTo>
                    <a:lnTo>
                      <a:pt x="488" y="176"/>
                    </a:lnTo>
                    <a:lnTo>
                      <a:pt x="472" y="193"/>
                    </a:lnTo>
                    <a:lnTo>
                      <a:pt x="465" y="148"/>
                    </a:lnTo>
                    <a:lnTo>
                      <a:pt x="472" y="108"/>
                    </a:lnTo>
                    <a:lnTo>
                      <a:pt x="410" y="78"/>
                    </a:lnTo>
                    <a:lnTo>
                      <a:pt x="368" y="86"/>
                    </a:lnTo>
                    <a:lnTo>
                      <a:pt x="367" y="24"/>
                    </a:lnTo>
                    <a:lnTo>
                      <a:pt x="322" y="0"/>
                    </a:lnTo>
                    <a:lnTo>
                      <a:pt x="290" y="16"/>
                    </a:lnTo>
                    <a:lnTo>
                      <a:pt x="267" y="74"/>
                    </a:lnTo>
                    <a:lnTo>
                      <a:pt x="228" y="97"/>
                    </a:lnTo>
                    <a:lnTo>
                      <a:pt x="212" y="189"/>
                    </a:lnTo>
                    <a:lnTo>
                      <a:pt x="148" y="234"/>
                    </a:lnTo>
                    <a:lnTo>
                      <a:pt x="97" y="251"/>
                    </a:lnTo>
                    <a:lnTo>
                      <a:pt x="83" y="234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72"/>
              <p:cNvSpPr>
                <a:spLocks noChangeArrowheads="1"/>
              </p:cNvSpPr>
              <p:nvPr/>
            </p:nvSpPr>
            <p:spPr bwMode="auto">
              <a:xfrm>
                <a:off x="8449734" y="3014071"/>
                <a:ext cx="605367" cy="670984"/>
              </a:xfrm>
              <a:custGeom>
                <a:avLst/>
                <a:gdLst/>
                <a:ahLst/>
                <a:cxnLst>
                  <a:cxn ang="0">
                    <a:pos x="29" y="167"/>
                  </a:cxn>
                  <a:cxn ang="0">
                    <a:pos x="6" y="160"/>
                  </a:cxn>
                  <a:cxn ang="0">
                    <a:pos x="0" y="210"/>
                  </a:cxn>
                  <a:cxn ang="0">
                    <a:pos x="6" y="263"/>
                  </a:cxn>
                  <a:cxn ang="0">
                    <a:pos x="47" y="300"/>
                  </a:cxn>
                  <a:cxn ang="0">
                    <a:pos x="58" y="317"/>
                  </a:cxn>
                  <a:cxn ang="0">
                    <a:pos x="111" y="300"/>
                  </a:cxn>
                  <a:cxn ang="0">
                    <a:pos x="173" y="257"/>
                  </a:cxn>
                  <a:cxn ang="0">
                    <a:pos x="192" y="164"/>
                  </a:cxn>
                  <a:cxn ang="0">
                    <a:pos x="233" y="139"/>
                  </a:cxn>
                  <a:cxn ang="0">
                    <a:pos x="254" y="82"/>
                  </a:cxn>
                  <a:cxn ang="0">
                    <a:pos x="286" y="66"/>
                  </a:cxn>
                  <a:cxn ang="0">
                    <a:pos x="243" y="58"/>
                  </a:cxn>
                  <a:cxn ang="0">
                    <a:pos x="172" y="99"/>
                  </a:cxn>
                  <a:cxn ang="0">
                    <a:pos x="160" y="59"/>
                  </a:cxn>
                  <a:cxn ang="0">
                    <a:pos x="99" y="63"/>
                  </a:cxn>
                  <a:cxn ang="0">
                    <a:pos x="83" y="0"/>
                  </a:cxn>
                  <a:cxn ang="0">
                    <a:pos x="67" y="17"/>
                  </a:cxn>
                  <a:cxn ang="0">
                    <a:pos x="72" y="108"/>
                  </a:cxn>
                  <a:cxn ang="0">
                    <a:pos x="45" y="116"/>
                  </a:cxn>
                  <a:cxn ang="0">
                    <a:pos x="29" y="167"/>
                  </a:cxn>
                </a:cxnLst>
                <a:rect l="0" t="0" r="r" b="b"/>
                <a:pathLst>
                  <a:path w="286" h="317">
                    <a:moveTo>
                      <a:pt x="29" y="167"/>
                    </a:moveTo>
                    <a:lnTo>
                      <a:pt x="6" y="160"/>
                    </a:lnTo>
                    <a:lnTo>
                      <a:pt x="0" y="210"/>
                    </a:lnTo>
                    <a:lnTo>
                      <a:pt x="6" y="263"/>
                    </a:lnTo>
                    <a:lnTo>
                      <a:pt x="47" y="300"/>
                    </a:lnTo>
                    <a:lnTo>
                      <a:pt x="58" y="317"/>
                    </a:lnTo>
                    <a:lnTo>
                      <a:pt x="111" y="300"/>
                    </a:lnTo>
                    <a:lnTo>
                      <a:pt x="173" y="257"/>
                    </a:lnTo>
                    <a:lnTo>
                      <a:pt x="192" y="164"/>
                    </a:lnTo>
                    <a:lnTo>
                      <a:pt x="233" y="139"/>
                    </a:lnTo>
                    <a:lnTo>
                      <a:pt x="254" y="82"/>
                    </a:lnTo>
                    <a:lnTo>
                      <a:pt x="286" y="66"/>
                    </a:lnTo>
                    <a:lnTo>
                      <a:pt x="243" y="58"/>
                    </a:lnTo>
                    <a:lnTo>
                      <a:pt x="172" y="99"/>
                    </a:lnTo>
                    <a:lnTo>
                      <a:pt x="160" y="59"/>
                    </a:lnTo>
                    <a:lnTo>
                      <a:pt x="99" y="63"/>
                    </a:lnTo>
                    <a:lnTo>
                      <a:pt x="83" y="0"/>
                    </a:lnTo>
                    <a:lnTo>
                      <a:pt x="67" y="17"/>
                    </a:lnTo>
                    <a:lnTo>
                      <a:pt x="72" y="108"/>
                    </a:lnTo>
                    <a:lnTo>
                      <a:pt x="45" y="116"/>
                    </a:lnTo>
                    <a:lnTo>
                      <a:pt x="29" y="167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73"/>
              <p:cNvSpPr>
                <a:spLocks noChangeArrowheads="1"/>
              </p:cNvSpPr>
              <p:nvPr/>
            </p:nvSpPr>
            <p:spPr bwMode="auto">
              <a:xfrm>
                <a:off x="8534402" y="2594972"/>
                <a:ext cx="819149" cy="571499"/>
              </a:xfrm>
              <a:custGeom>
                <a:avLst/>
                <a:gdLst/>
                <a:ahLst/>
                <a:cxnLst>
                  <a:cxn ang="0">
                    <a:pos x="35" y="40"/>
                  </a:cxn>
                  <a:cxn ang="0">
                    <a:pos x="0" y="75"/>
                  </a:cxn>
                  <a:cxn ang="0">
                    <a:pos x="19" y="208"/>
                  </a:cxn>
                  <a:cxn ang="0">
                    <a:pos x="35" y="270"/>
                  </a:cxn>
                  <a:cxn ang="0">
                    <a:pos x="101" y="266"/>
                  </a:cxn>
                  <a:cxn ang="0">
                    <a:pos x="345" y="216"/>
                  </a:cxn>
                  <a:cxn ang="0">
                    <a:pos x="362" y="208"/>
                  </a:cxn>
                  <a:cxn ang="0">
                    <a:pos x="387" y="147"/>
                  </a:cxn>
                  <a:cxn ang="0">
                    <a:pos x="350" y="114"/>
                  </a:cxn>
                  <a:cxn ang="0">
                    <a:pos x="370" y="36"/>
                  </a:cxn>
                  <a:cxn ang="0">
                    <a:pos x="342" y="28"/>
                  </a:cxn>
                  <a:cxn ang="0">
                    <a:pos x="342" y="8"/>
                  </a:cxn>
                  <a:cxn ang="0">
                    <a:pos x="329" y="0"/>
                  </a:cxn>
                  <a:cxn ang="0">
                    <a:pos x="46" y="56"/>
                  </a:cxn>
                  <a:cxn ang="0">
                    <a:pos x="35" y="40"/>
                  </a:cxn>
                </a:cxnLst>
                <a:rect l="0" t="0" r="r" b="b"/>
                <a:pathLst>
                  <a:path w="387" h="270">
                    <a:moveTo>
                      <a:pt x="35" y="40"/>
                    </a:moveTo>
                    <a:lnTo>
                      <a:pt x="0" y="75"/>
                    </a:lnTo>
                    <a:lnTo>
                      <a:pt x="19" y="208"/>
                    </a:lnTo>
                    <a:lnTo>
                      <a:pt x="35" y="270"/>
                    </a:lnTo>
                    <a:lnTo>
                      <a:pt x="101" y="266"/>
                    </a:lnTo>
                    <a:lnTo>
                      <a:pt x="345" y="216"/>
                    </a:lnTo>
                    <a:lnTo>
                      <a:pt x="362" y="208"/>
                    </a:lnTo>
                    <a:lnTo>
                      <a:pt x="387" y="147"/>
                    </a:lnTo>
                    <a:lnTo>
                      <a:pt x="350" y="114"/>
                    </a:lnTo>
                    <a:lnTo>
                      <a:pt x="370" y="36"/>
                    </a:lnTo>
                    <a:lnTo>
                      <a:pt x="342" y="28"/>
                    </a:lnTo>
                    <a:lnTo>
                      <a:pt x="342" y="8"/>
                    </a:lnTo>
                    <a:lnTo>
                      <a:pt x="329" y="0"/>
                    </a:lnTo>
                    <a:lnTo>
                      <a:pt x="46" y="56"/>
                    </a:lnTo>
                    <a:lnTo>
                      <a:pt x="35" y="4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5" name="Freeform 374"/>
              <p:cNvSpPr>
                <a:spLocks noChangeArrowheads="1"/>
              </p:cNvSpPr>
              <p:nvPr/>
            </p:nvSpPr>
            <p:spPr bwMode="auto">
              <a:xfrm>
                <a:off x="9213852" y="2586505"/>
                <a:ext cx="222249" cy="452967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44" y="0"/>
                  </a:cxn>
                  <a:cxn ang="0">
                    <a:pos x="93" y="33"/>
                  </a:cxn>
                  <a:cxn ang="0">
                    <a:pos x="86" y="58"/>
                  </a:cxn>
                  <a:cxn ang="0">
                    <a:pos x="102" y="75"/>
                  </a:cxn>
                  <a:cxn ang="0">
                    <a:pos x="105" y="176"/>
                  </a:cxn>
                  <a:cxn ang="0">
                    <a:pos x="86" y="214"/>
                  </a:cxn>
                  <a:cxn ang="0">
                    <a:pos x="66" y="201"/>
                  </a:cxn>
                  <a:cxn ang="0">
                    <a:pos x="46" y="200"/>
                  </a:cxn>
                  <a:cxn ang="0">
                    <a:pos x="11" y="180"/>
                  </a:cxn>
                  <a:cxn ang="0">
                    <a:pos x="37" y="115"/>
                  </a:cxn>
                  <a:cxn ang="0">
                    <a:pos x="0" y="82"/>
                  </a:cxn>
                  <a:cxn ang="0">
                    <a:pos x="18" y="2"/>
                  </a:cxn>
                </a:cxnLst>
                <a:rect l="0" t="0" r="r" b="b"/>
                <a:pathLst>
                  <a:path w="105" h="214">
                    <a:moveTo>
                      <a:pt x="18" y="2"/>
                    </a:moveTo>
                    <a:lnTo>
                      <a:pt x="44" y="0"/>
                    </a:lnTo>
                    <a:lnTo>
                      <a:pt x="93" y="33"/>
                    </a:lnTo>
                    <a:lnTo>
                      <a:pt x="86" y="58"/>
                    </a:lnTo>
                    <a:lnTo>
                      <a:pt x="102" y="75"/>
                    </a:lnTo>
                    <a:lnTo>
                      <a:pt x="105" y="176"/>
                    </a:lnTo>
                    <a:lnTo>
                      <a:pt x="86" y="214"/>
                    </a:lnTo>
                    <a:lnTo>
                      <a:pt x="66" y="201"/>
                    </a:lnTo>
                    <a:lnTo>
                      <a:pt x="46" y="200"/>
                    </a:lnTo>
                    <a:lnTo>
                      <a:pt x="11" y="180"/>
                    </a:lnTo>
                    <a:lnTo>
                      <a:pt x="37" y="115"/>
                    </a:lnTo>
                    <a:lnTo>
                      <a:pt x="0" y="8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6" name="Freeform 375"/>
              <p:cNvSpPr>
                <a:spLocks noChangeArrowheads="1"/>
              </p:cNvSpPr>
              <p:nvPr/>
            </p:nvSpPr>
            <p:spPr bwMode="auto">
              <a:xfrm>
                <a:off x="8655051" y="1934571"/>
                <a:ext cx="905933" cy="785284"/>
              </a:xfrm>
              <a:custGeom>
                <a:avLst/>
                <a:gdLst/>
                <a:ahLst/>
                <a:cxnLst>
                  <a:cxn ang="0">
                    <a:pos x="31" y="250"/>
                  </a:cxn>
                  <a:cxn ang="0">
                    <a:pos x="72" y="227"/>
                  </a:cxn>
                  <a:cxn ang="0">
                    <a:pos x="128" y="222"/>
                  </a:cxn>
                  <a:cxn ang="0">
                    <a:pos x="141" y="202"/>
                  </a:cxn>
                  <a:cxn ang="0">
                    <a:pos x="161" y="199"/>
                  </a:cxn>
                  <a:cxn ang="0">
                    <a:pos x="172" y="180"/>
                  </a:cxn>
                  <a:cxn ang="0">
                    <a:pos x="190" y="172"/>
                  </a:cxn>
                  <a:cxn ang="0">
                    <a:pos x="182" y="132"/>
                  </a:cxn>
                  <a:cxn ang="0">
                    <a:pos x="172" y="121"/>
                  </a:cxn>
                  <a:cxn ang="0">
                    <a:pos x="194" y="91"/>
                  </a:cxn>
                  <a:cxn ang="0">
                    <a:pos x="209" y="91"/>
                  </a:cxn>
                  <a:cxn ang="0">
                    <a:pos x="259" y="25"/>
                  </a:cxn>
                  <a:cxn ang="0">
                    <a:pos x="336" y="0"/>
                  </a:cxn>
                  <a:cxn ang="0">
                    <a:pos x="345" y="63"/>
                  </a:cxn>
                  <a:cxn ang="0">
                    <a:pos x="349" y="60"/>
                  </a:cxn>
                  <a:cxn ang="0">
                    <a:pos x="368" y="82"/>
                  </a:cxn>
                  <a:cxn ang="0">
                    <a:pos x="368" y="145"/>
                  </a:cxn>
                  <a:cxn ang="0">
                    <a:pos x="391" y="197"/>
                  </a:cxn>
                  <a:cxn ang="0">
                    <a:pos x="399" y="264"/>
                  </a:cxn>
                  <a:cxn ang="0">
                    <a:pos x="402" y="322"/>
                  </a:cxn>
                  <a:cxn ang="0">
                    <a:pos x="428" y="342"/>
                  </a:cxn>
                  <a:cxn ang="0">
                    <a:pos x="410" y="371"/>
                  </a:cxn>
                  <a:cxn ang="0">
                    <a:pos x="360" y="338"/>
                  </a:cxn>
                  <a:cxn ang="0">
                    <a:pos x="333" y="340"/>
                  </a:cxn>
                  <a:cxn ang="0">
                    <a:pos x="308" y="332"/>
                  </a:cxn>
                  <a:cxn ang="0">
                    <a:pos x="309" y="313"/>
                  </a:cxn>
                  <a:cxn ang="0">
                    <a:pos x="293" y="307"/>
                  </a:cxn>
                  <a:cxn ang="0">
                    <a:pos x="12" y="364"/>
                  </a:cxn>
                  <a:cxn ang="0">
                    <a:pos x="0" y="346"/>
                  </a:cxn>
                  <a:cxn ang="0">
                    <a:pos x="43" y="280"/>
                  </a:cxn>
                  <a:cxn ang="0">
                    <a:pos x="31" y="250"/>
                  </a:cxn>
                </a:cxnLst>
                <a:rect l="0" t="0" r="r" b="b"/>
                <a:pathLst>
                  <a:path w="428" h="371">
                    <a:moveTo>
                      <a:pt x="31" y="250"/>
                    </a:moveTo>
                    <a:lnTo>
                      <a:pt x="72" y="227"/>
                    </a:lnTo>
                    <a:lnTo>
                      <a:pt x="128" y="222"/>
                    </a:lnTo>
                    <a:lnTo>
                      <a:pt x="141" y="202"/>
                    </a:lnTo>
                    <a:lnTo>
                      <a:pt x="161" y="199"/>
                    </a:lnTo>
                    <a:lnTo>
                      <a:pt x="172" y="180"/>
                    </a:lnTo>
                    <a:lnTo>
                      <a:pt x="190" y="172"/>
                    </a:lnTo>
                    <a:lnTo>
                      <a:pt x="182" y="132"/>
                    </a:lnTo>
                    <a:lnTo>
                      <a:pt x="172" y="121"/>
                    </a:lnTo>
                    <a:lnTo>
                      <a:pt x="194" y="91"/>
                    </a:lnTo>
                    <a:lnTo>
                      <a:pt x="209" y="91"/>
                    </a:lnTo>
                    <a:lnTo>
                      <a:pt x="259" y="25"/>
                    </a:lnTo>
                    <a:lnTo>
                      <a:pt x="336" y="0"/>
                    </a:lnTo>
                    <a:lnTo>
                      <a:pt x="345" y="63"/>
                    </a:lnTo>
                    <a:lnTo>
                      <a:pt x="349" y="60"/>
                    </a:lnTo>
                    <a:lnTo>
                      <a:pt x="368" y="82"/>
                    </a:lnTo>
                    <a:lnTo>
                      <a:pt x="368" y="145"/>
                    </a:lnTo>
                    <a:lnTo>
                      <a:pt x="391" y="197"/>
                    </a:lnTo>
                    <a:lnTo>
                      <a:pt x="399" y="264"/>
                    </a:lnTo>
                    <a:lnTo>
                      <a:pt x="402" y="322"/>
                    </a:lnTo>
                    <a:lnTo>
                      <a:pt x="428" y="342"/>
                    </a:lnTo>
                    <a:lnTo>
                      <a:pt x="410" y="371"/>
                    </a:lnTo>
                    <a:lnTo>
                      <a:pt x="360" y="338"/>
                    </a:lnTo>
                    <a:lnTo>
                      <a:pt x="333" y="340"/>
                    </a:lnTo>
                    <a:lnTo>
                      <a:pt x="308" y="332"/>
                    </a:lnTo>
                    <a:lnTo>
                      <a:pt x="309" y="313"/>
                    </a:lnTo>
                    <a:lnTo>
                      <a:pt x="293" y="307"/>
                    </a:lnTo>
                    <a:lnTo>
                      <a:pt x="12" y="364"/>
                    </a:lnTo>
                    <a:lnTo>
                      <a:pt x="0" y="346"/>
                    </a:lnTo>
                    <a:lnTo>
                      <a:pt x="43" y="280"/>
                    </a:lnTo>
                    <a:lnTo>
                      <a:pt x="31" y="250"/>
                    </a:lnTo>
                    <a:close/>
                  </a:path>
                </a:pathLst>
              </a:custGeom>
              <a:solidFill>
                <a:srgbClr val="00B05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376"/>
              <p:cNvSpPr>
                <a:spLocks noChangeArrowheads="1"/>
              </p:cNvSpPr>
              <p:nvPr/>
            </p:nvSpPr>
            <p:spPr bwMode="auto">
              <a:xfrm>
                <a:off x="9357784" y="1892239"/>
                <a:ext cx="245533" cy="47201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85" y="0"/>
                  </a:cxn>
                  <a:cxn ang="0">
                    <a:pos x="116" y="61"/>
                  </a:cxn>
                  <a:cxn ang="0">
                    <a:pos x="100" y="76"/>
                  </a:cxn>
                  <a:cxn ang="0">
                    <a:pos x="106" y="211"/>
                  </a:cxn>
                  <a:cxn ang="0">
                    <a:pos x="58" y="223"/>
                  </a:cxn>
                  <a:cxn ang="0">
                    <a:pos x="34" y="166"/>
                  </a:cxn>
                  <a:cxn ang="0">
                    <a:pos x="33" y="102"/>
                  </a:cxn>
                  <a:cxn ang="0">
                    <a:pos x="12" y="82"/>
                  </a:cxn>
                  <a:cxn ang="0">
                    <a:pos x="0" y="24"/>
                  </a:cxn>
                </a:cxnLst>
                <a:rect l="0" t="0" r="r" b="b"/>
                <a:pathLst>
                  <a:path w="116" h="223">
                    <a:moveTo>
                      <a:pt x="0" y="24"/>
                    </a:moveTo>
                    <a:lnTo>
                      <a:pt x="85" y="0"/>
                    </a:lnTo>
                    <a:lnTo>
                      <a:pt x="116" y="61"/>
                    </a:lnTo>
                    <a:lnTo>
                      <a:pt x="100" y="76"/>
                    </a:lnTo>
                    <a:lnTo>
                      <a:pt x="106" y="211"/>
                    </a:lnTo>
                    <a:lnTo>
                      <a:pt x="58" y="223"/>
                    </a:lnTo>
                    <a:lnTo>
                      <a:pt x="34" y="166"/>
                    </a:lnTo>
                    <a:lnTo>
                      <a:pt x="33" y="102"/>
                    </a:lnTo>
                    <a:lnTo>
                      <a:pt x="12" y="8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28" name="Freeform 377"/>
              <p:cNvSpPr>
                <a:spLocks noChangeArrowheads="1"/>
              </p:cNvSpPr>
              <p:nvPr/>
            </p:nvSpPr>
            <p:spPr bwMode="auto">
              <a:xfrm>
                <a:off x="9480552" y="2247839"/>
                <a:ext cx="512232" cy="251883"/>
              </a:xfrm>
              <a:custGeom>
                <a:avLst/>
                <a:gdLst/>
                <a:ahLst/>
                <a:cxnLst>
                  <a:cxn ang="0">
                    <a:pos x="0" y="47"/>
                  </a:cxn>
                  <a:cxn ang="0">
                    <a:pos x="123" y="14"/>
                  </a:cxn>
                  <a:cxn ang="0">
                    <a:pos x="138" y="17"/>
                  </a:cxn>
                  <a:cxn ang="0">
                    <a:pos x="152" y="0"/>
                  </a:cxn>
                  <a:cxn ang="0">
                    <a:pos x="166" y="9"/>
                  </a:cxn>
                  <a:cxn ang="0">
                    <a:pos x="151" y="43"/>
                  </a:cxn>
                  <a:cxn ang="0">
                    <a:pos x="176" y="40"/>
                  </a:cxn>
                  <a:cxn ang="0">
                    <a:pos x="191" y="66"/>
                  </a:cxn>
                  <a:cxn ang="0">
                    <a:pos x="208" y="69"/>
                  </a:cxn>
                  <a:cxn ang="0">
                    <a:pos x="220" y="65"/>
                  </a:cxn>
                  <a:cxn ang="0">
                    <a:pos x="220" y="50"/>
                  </a:cxn>
                  <a:cxn ang="0">
                    <a:pos x="200" y="32"/>
                  </a:cxn>
                  <a:cxn ang="0">
                    <a:pos x="216" y="30"/>
                  </a:cxn>
                  <a:cxn ang="0">
                    <a:pos x="242" y="70"/>
                  </a:cxn>
                  <a:cxn ang="0">
                    <a:pos x="216" y="92"/>
                  </a:cxn>
                  <a:cxn ang="0">
                    <a:pos x="187" y="82"/>
                  </a:cxn>
                  <a:cxn ang="0">
                    <a:pos x="168" y="110"/>
                  </a:cxn>
                  <a:cxn ang="0">
                    <a:pos x="132" y="82"/>
                  </a:cxn>
                  <a:cxn ang="0">
                    <a:pos x="11" y="119"/>
                  </a:cxn>
                  <a:cxn ang="0">
                    <a:pos x="0" y="47"/>
                  </a:cxn>
                </a:cxnLst>
                <a:rect l="0" t="0" r="r" b="b"/>
                <a:pathLst>
                  <a:path w="242" h="119">
                    <a:moveTo>
                      <a:pt x="0" y="47"/>
                    </a:moveTo>
                    <a:lnTo>
                      <a:pt x="123" y="14"/>
                    </a:lnTo>
                    <a:lnTo>
                      <a:pt x="138" y="17"/>
                    </a:lnTo>
                    <a:lnTo>
                      <a:pt x="152" y="0"/>
                    </a:lnTo>
                    <a:lnTo>
                      <a:pt x="166" y="9"/>
                    </a:lnTo>
                    <a:lnTo>
                      <a:pt x="151" y="43"/>
                    </a:lnTo>
                    <a:lnTo>
                      <a:pt x="176" y="40"/>
                    </a:lnTo>
                    <a:lnTo>
                      <a:pt x="191" y="66"/>
                    </a:lnTo>
                    <a:lnTo>
                      <a:pt x="208" y="69"/>
                    </a:lnTo>
                    <a:lnTo>
                      <a:pt x="220" y="65"/>
                    </a:lnTo>
                    <a:lnTo>
                      <a:pt x="220" y="50"/>
                    </a:lnTo>
                    <a:lnTo>
                      <a:pt x="200" y="32"/>
                    </a:lnTo>
                    <a:lnTo>
                      <a:pt x="216" y="30"/>
                    </a:lnTo>
                    <a:lnTo>
                      <a:pt x="242" y="70"/>
                    </a:lnTo>
                    <a:lnTo>
                      <a:pt x="216" y="92"/>
                    </a:lnTo>
                    <a:lnTo>
                      <a:pt x="187" y="82"/>
                    </a:lnTo>
                    <a:lnTo>
                      <a:pt x="168" y="110"/>
                    </a:lnTo>
                    <a:lnTo>
                      <a:pt x="132" y="82"/>
                    </a:lnTo>
                    <a:lnTo>
                      <a:pt x="11" y="119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29" name="Freeform 378"/>
              <p:cNvSpPr>
                <a:spLocks noChangeArrowheads="1"/>
              </p:cNvSpPr>
              <p:nvPr/>
            </p:nvSpPr>
            <p:spPr bwMode="auto">
              <a:xfrm>
                <a:off x="9484784" y="2419288"/>
                <a:ext cx="370416" cy="16721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96" y="0"/>
                  </a:cxn>
                  <a:cxn ang="0">
                    <a:pos x="127" y="48"/>
                  </a:cxn>
                  <a:cxn ang="0">
                    <a:pos x="110" y="68"/>
                  </a:cxn>
                  <a:cxn ang="0">
                    <a:pos x="79" y="61"/>
                  </a:cxn>
                  <a:cxn ang="0">
                    <a:pos x="31" y="104"/>
                  </a:cxn>
                  <a:cxn ang="0">
                    <a:pos x="5" y="81"/>
                  </a:cxn>
                  <a:cxn ang="0">
                    <a:pos x="0" y="27"/>
                  </a:cxn>
                </a:cxnLst>
                <a:rect l="0" t="0" r="r" b="b"/>
                <a:pathLst>
                  <a:path w="127" h="104">
                    <a:moveTo>
                      <a:pt x="0" y="27"/>
                    </a:moveTo>
                    <a:lnTo>
                      <a:pt x="96" y="0"/>
                    </a:lnTo>
                    <a:lnTo>
                      <a:pt x="127" y="48"/>
                    </a:lnTo>
                    <a:lnTo>
                      <a:pt x="110" y="68"/>
                    </a:lnTo>
                    <a:lnTo>
                      <a:pt x="79" y="61"/>
                    </a:lnTo>
                    <a:lnTo>
                      <a:pt x="31" y="104"/>
                    </a:lnTo>
                    <a:lnTo>
                      <a:pt x="5" y="8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30" name="Freeform 379"/>
              <p:cNvSpPr>
                <a:spLocks noChangeArrowheads="1"/>
              </p:cNvSpPr>
              <p:nvPr/>
            </p:nvSpPr>
            <p:spPr bwMode="auto">
              <a:xfrm>
                <a:off x="9539819" y="2622489"/>
                <a:ext cx="179916" cy="137583"/>
              </a:xfrm>
              <a:custGeom>
                <a:avLst/>
                <a:gdLst/>
                <a:ahLst/>
                <a:cxnLst>
                  <a:cxn ang="0">
                    <a:pos x="0" y="58"/>
                  </a:cxn>
                  <a:cxn ang="0">
                    <a:pos x="51" y="32"/>
                  </a:cxn>
                  <a:cxn ang="0">
                    <a:pos x="103" y="0"/>
                  </a:cxn>
                  <a:cxn ang="0">
                    <a:pos x="111" y="1"/>
                  </a:cxn>
                  <a:cxn ang="0">
                    <a:pos x="126" y="3"/>
                  </a:cxn>
                  <a:cxn ang="0">
                    <a:pos x="75" y="44"/>
                  </a:cxn>
                  <a:cxn ang="0">
                    <a:pos x="14" y="78"/>
                  </a:cxn>
                  <a:cxn ang="0">
                    <a:pos x="0" y="58"/>
                  </a:cxn>
                </a:cxnLst>
                <a:rect l="0" t="0" r="r" b="b"/>
                <a:pathLst>
                  <a:path w="126" h="78">
                    <a:moveTo>
                      <a:pt x="0" y="58"/>
                    </a:moveTo>
                    <a:lnTo>
                      <a:pt x="51" y="32"/>
                    </a:lnTo>
                    <a:lnTo>
                      <a:pt x="103" y="0"/>
                    </a:lnTo>
                    <a:lnTo>
                      <a:pt x="111" y="1"/>
                    </a:lnTo>
                    <a:lnTo>
                      <a:pt x="126" y="3"/>
                    </a:lnTo>
                    <a:lnTo>
                      <a:pt x="75" y="44"/>
                    </a:lnTo>
                    <a:lnTo>
                      <a:pt x="14" y="7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1" name="Freeform 380"/>
              <p:cNvSpPr>
                <a:spLocks noChangeArrowheads="1"/>
              </p:cNvSpPr>
              <p:nvPr/>
            </p:nvSpPr>
            <p:spPr bwMode="auto">
              <a:xfrm>
                <a:off x="9550402" y="1773704"/>
                <a:ext cx="285749" cy="53340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45"/>
                  </a:cxn>
                  <a:cxn ang="0">
                    <a:pos x="30" y="102"/>
                  </a:cxn>
                  <a:cxn ang="0">
                    <a:pos x="11" y="118"/>
                  </a:cxn>
                  <a:cxn ang="0">
                    <a:pos x="19" y="252"/>
                  </a:cxn>
                  <a:cxn ang="0">
                    <a:pos x="95" y="232"/>
                  </a:cxn>
                  <a:cxn ang="0">
                    <a:pos x="115" y="232"/>
                  </a:cxn>
                  <a:cxn ang="0">
                    <a:pos x="125" y="217"/>
                  </a:cxn>
                  <a:cxn ang="0">
                    <a:pos x="125" y="192"/>
                  </a:cxn>
                  <a:cxn ang="0">
                    <a:pos x="135" y="178"/>
                  </a:cxn>
                  <a:cxn ang="0">
                    <a:pos x="92" y="158"/>
                  </a:cxn>
                  <a:cxn ang="0">
                    <a:pos x="38" y="12"/>
                  </a:cxn>
                  <a:cxn ang="0">
                    <a:pos x="27" y="0"/>
                  </a:cxn>
                </a:cxnLst>
                <a:rect l="0" t="0" r="r" b="b"/>
                <a:pathLst>
                  <a:path w="135" h="252">
                    <a:moveTo>
                      <a:pt x="27" y="0"/>
                    </a:moveTo>
                    <a:lnTo>
                      <a:pt x="0" y="45"/>
                    </a:lnTo>
                    <a:lnTo>
                      <a:pt x="30" y="102"/>
                    </a:lnTo>
                    <a:lnTo>
                      <a:pt x="11" y="118"/>
                    </a:lnTo>
                    <a:lnTo>
                      <a:pt x="19" y="252"/>
                    </a:lnTo>
                    <a:lnTo>
                      <a:pt x="95" y="232"/>
                    </a:lnTo>
                    <a:lnTo>
                      <a:pt x="115" y="232"/>
                    </a:lnTo>
                    <a:lnTo>
                      <a:pt x="125" y="217"/>
                    </a:lnTo>
                    <a:lnTo>
                      <a:pt x="125" y="192"/>
                    </a:lnTo>
                    <a:lnTo>
                      <a:pt x="135" y="178"/>
                    </a:lnTo>
                    <a:lnTo>
                      <a:pt x="92" y="158"/>
                    </a:lnTo>
                    <a:lnTo>
                      <a:pt x="38" y="1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2" name="Freeform 381"/>
              <p:cNvSpPr>
                <a:spLocks noChangeArrowheads="1"/>
              </p:cNvSpPr>
              <p:nvPr/>
            </p:nvSpPr>
            <p:spPr bwMode="auto">
              <a:xfrm>
                <a:off x="9753600" y="2383305"/>
                <a:ext cx="137584" cy="11429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" y="0"/>
                  </a:cxn>
                  <a:cxn ang="0">
                    <a:pos x="65" y="28"/>
                  </a:cxn>
                  <a:cxn ang="0">
                    <a:pos x="59" y="36"/>
                  </a:cxn>
                  <a:cxn ang="0">
                    <a:pos x="39" y="36"/>
                  </a:cxn>
                  <a:cxn ang="0">
                    <a:pos x="31" y="54"/>
                  </a:cxn>
                  <a:cxn ang="0">
                    <a:pos x="0" y="8"/>
                  </a:cxn>
                </a:cxnLst>
                <a:rect l="0" t="0" r="r" b="b"/>
                <a:pathLst>
                  <a:path w="65" h="54">
                    <a:moveTo>
                      <a:pt x="0" y="8"/>
                    </a:moveTo>
                    <a:lnTo>
                      <a:pt x="28" y="0"/>
                    </a:lnTo>
                    <a:lnTo>
                      <a:pt x="65" y="28"/>
                    </a:lnTo>
                    <a:lnTo>
                      <a:pt x="59" y="36"/>
                    </a:lnTo>
                    <a:lnTo>
                      <a:pt x="39" y="36"/>
                    </a:lnTo>
                    <a:lnTo>
                      <a:pt x="31" y="5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333" name="Group 51"/>
              <p:cNvGrpSpPr>
                <a:grpSpLocks/>
              </p:cNvGrpSpPr>
              <p:nvPr/>
            </p:nvGrpSpPr>
            <p:grpSpPr bwMode="auto">
              <a:xfrm>
                <a:off x="1016000" y="3399304"/>
                <a:ext cx="1077384" cy="550333"/>
                <a:chOff x="288" y="2580"/>
                <a:chExt cx="509" cy="260"/>
              </a:xfrm>
              <a:solidFill>
                <a:sysClr val="window" lastClr="FFFFFF"/>
              </a:solidFill>
              <a:effectLst/>
            </p:grpSpPr>
            <p:grpSp>
              <p:nvGrpSpPr>
                <p:cNvPr id="402" name="Group 52"/>
                <p:cNvGrpSpPr>
                  <a:grpSpLocks/>
                </p:cNvGrpSpPr>
                <p:nvPr/>
              </p:nvGrpSpPr>
              <p:grpSpPr bwMode="auto">
                <a:xfrm>
                  <a:off x="288" y="2580"/>
                  <a:ext cx="510" cy="261"/>
                  <a:chOff x="288" y="2580"/>
                  <a:chExt cx="510" cy="261"/>
                </a:xfrm>
                <a:grpFill/>
              </p:grpSpPr>
              <p:sp>
                <p:nvSpPr>
                  <p:cNvPr id="404" name="Freeform 53"/>
                  <p:cNvSpPr>
                    <a:spLocks noChangeArrowheads="1"/>
                  </p:cNvSpPr>
                  <p:nvPr/>
                </p:nvSpPr>
                <p:spPr bwMode="auto">
                  <a:xfrm>
                    <a:off x="288" y="2613"/>
                    <a:ext cx="39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0" y="27"/>
                      </a:cxn>
                      <a:cxn ang="0">
                        <a:pos x="22" y="0"/>
                      </a:cxn>
                      <a:cxn ang="0">
                        <a:pos x="39" y="7"/>
                      </a:cxn>
                      <a:cxn ang="0">
                        <a:pos x="20" y="37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39" h="37">
                        <a:moveTo>
                          <a:pt x="0" y="37"/>
                        </a:moveTo>
                        <a:lnTo>
                          <a:pt x="0" y="27"/>
                        </a:lnTo>
                        <a:lnTo>
                          <a:pt x="22" y="0"/>
                        </a:lnTo>
                        <a:lnTo>
                          <a:pt x="39" y="7"/>
                        </a:lnTo>
                        <a:lnTo>
                          <a:pt x="2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5" name="Freeform 54"/>
                  <p:cNvSpPr>
                    <a:spLocks noChangeArrowheads="1"/>
                  </p:cNvSpPr>
                  <p:nvPr/>
                </p:nvSpPr>
                <p:spPr bwMode="auto">
                  <a:xfrm>
                    <a:off x="344" y="2580"/>
                    <a:ext cx="73" cy="48"/>
                  </a:xfrm>
                  <a:custGeom>
                    <a:avLst/>
                    <a:gdLst/>
                    <a:ahLst/>
                    <a:cxnLst>
                      <a:cxn ang="0">
                        <a:pos x="16" y="5"/>
                      </a:cxn>
                      <a:cxn ang="0">
                        <a:pos x="0" y="28"/>
                      </a:cxn>
                      <a:cxn ang="0">
                        <a:pos x="28" y="44"/>
                      </a:cxn>
                      <a:cxn ang="0">
                        <a:pos x="61" y="48"/>
                      </a:cxn>
                      <a:cxn ang="0">
                        <a:pos x="73" y="28"/>
                      </a:cxn>
                      <a:cxn ang="0">
                        <a:pos x="65" y="0"/>
                      </a:cxn>
                      <a:cxn ang="0">
                        <a:pos x="16" y="5"/>
                      </a:cxn>
                    </a:cxnLst>
                    <a:rect l="0" t="0" r="r" b="b"/>
                    <a:pathLst>
                      <a:path w="73" h="48">
                        <a:moveTo>
                          <a:pt x="16" y="5"/>
                        </a:moveTo>
                        <a:lnTo>
                          <a:pt x="0" y="28"/>
                        </a:lnTo>
                        <a:lnTo>
                          <a:pt x="28" y="44"/>
                        </a:lnTo>
                        <a:lnTo>
                          <a:pt x="61" y="48"/>
                        </a:lnTo>
                        <a:lnTo>
                          <a:pt x="73" y="28"/>
                        </a:lnTo>
                        <a:lnTo>
                          <a:pt x="65" y="0"/>
                        </a:lnTo>
                        <a:lnTo>
                          <a:pt x="16" y="5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6" name="Freeform 55"/>
                  <p:cNvSpPr>
                    <a:spLocks noChangeArrowheads="1"/>
                  </p:cNvSpPr>
                  <p:nvPr/>
                </p:nvSpPr>
                <p:spPr bwMode="auto">
                  <a:xfrm>
                    <a:off x="413" y="2613"/>
                    <a:ext cx="108" cy="53"/>
                  </a:xfrm>
                  <a:custGeom>
                    <a:avLst/>
                    <a:gdLst/>
                    <a:ahLst/>
                    <a:cxnLst>
                      <a:cxn ang="0">
                        <a:pos x="0" y="19"/>
                      </a:cxn>
                      <a:cxn ang="0">
                        <a:pos x="74" y="0"/>
                      </a:cxn>
                      <a:cxn ang="0">
                        <a:pos x="88" y="23"/>
                      </a:cxn>
                      <a:cxn ang="0">
                        <a:pos x="102" y="28"/>
                      </a:cxn>
                      <a:cxn ang="0">
                        <a:pos x="108" y="46"/>
                      </a:cxn>
                      <a:cxn ang="0">
                        <a:pos x="71" y="49"/>
                      </a:cxn>
                      <a:cxn ang="0">
                        <a:pos x="45" y="53"/>
                      </a:cxn>
                      <a:cxn ang="0">
                        <a:pos x="0" y="19"/>
                      </a:cxn>
                    </a:cxnLst>
                    <a:rect l="0" t="0" r="r" b="b"/>
                    <a:pathLst>
                      <a:path w="108" h="53">
                        <a:moveTo>
                          <a:pt x="0" y="19"/>
                        </a:moveTo>
                        <a:lnTo>
                          <a:pt x="74" y="0"/>
                        </a:lnTo>
                        <a:lnTo>
                          <a:pt x="88" y="23"/>
                        </a:lnTo>
                        <a:lnTo>
                          <a:pt x="102" y="28"/>
                        </a:lnTo>
                        <a:lnTo>
                          <a:pt x="108" y="46"/>
                        </a:lnTo>
                        <a:lnTo>
                          <a:pt x="71" y="49"/>
                        </a:lnTo>
                        <a:lnTo>
                          <a:pt x="45" y="53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7" name="Freeform 56"/>
                  <p:cNvSpPr>
                    <a:spLocks noChangeArrowheads="1"/>
                  </p:cNvSpPr>
                  <p:nvPr/>
                </p:nvSpPr>
                <p:spPr bwMode="auto">
                  <a:xfrm>
                    <a:off x="525" y="2653"/>
                    <a:ext cx="86" cy="29"/>
                  </a:xfrm>
                  <a:custGeom>
                    <a:avLst/>
                    <a:gdLst/>
                    <a:ahLst/>
                    <a:cxnLst>
                      <a:cxn ang="0">
                        <a:pos x="14" y="1"/>
                      </a:cxn>
                      <a:cxn ang="0">
                        <a:pos x="0" y="28"/>
                      </a:cxn>
                      <a:cxn ang="0">
                        <a:pos x="23" y="29"/>
                      </a:cxn>
                      <a:cxn ang="0">
                        <a:pos x="37" y="24"/>
                      </a:cxn>
                      <a:cxn ang="0">
                        <a:pos x="64" y="24"/>
                      </a:cxn>
                      <a:cxn ang="0">
                        <a:pos x="86" y="13"/>
                      </a:cxn>
                      <a:cxn ang="0">
                        <a:pos x="72" y="8"/>
                      </a:cxn>
                      <a:cxn ang="0">
                        <a:pos x="60" y="0"/>
                      </a:cxn>
                      <a:cxn ang="0">
                        <a:pos x="14" y="1"/>
                      </a:cxn>
                    </a:cxnLst>
                    <a:rect l="0" t="0" r="r" b="b"/>
                    <a:pathLst>
                      <a:path w="86" h="29">
                        <a:moveTo>
                          <a:pt x="14" y="1"/>
                        </a:moveTo>
                        <a:lnTo>
                          <a:pt x="0" y="28"/>
                        </a:lnTo>
                        <a:lnTo>
                          <a:pt x="23" y="29"/>
                        </a:lnTo>
                        <a:lnTo>
                          <a:pt x="37" y="24"/>
                        </a:lnTo>
                        <a:lnTo>
                          <a:pt x="64" y="24"/>
                        </a:lnTo>
                        <a:lnTo>
                          <a:pt x="86" y="13"/>
                        </a:lnTo>
                        <a:lnTo>
                          <a:pt x="72" y="8"/>
                        </a:lnTo>
                        <a:lnTo>
                          <a:pt x="60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8" name="Freeform 57"/>
                  <p:cNvSpPr>
                    <a:spLocks noChangeArrowheads="1"/>
                  </p:cNvSpPr>
                  <p:nvPr/>
                </p:nvSpPr>
                <p:spPr bwMode="auto">
                  <a:xfrm>
                    <a:off x="550" y="2694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31" y="0"/>
                      </a:cxn>
                      <a:cxn ang="0">
                        <a:pos x="0" y="1"/>
                      </a:cxn>
                      <a:cxn ang="0">
                        <a:pos x="6" y="20"/>
                      </a:cxn>
                      <a:cxn ang="0">
                        <a:pos x="36" y="16"/>
                      </a:cxn>
                      <a:cxn ang="0">
                        <a:pos x="31" y="0"/>
                      </a:cxn>
                    </a:cxnLst>
                    <a:rect l="0" t="0" r="r" b="b"/>
                    <a:pathLst>
                      <a:path w="36" h="20">
                        <a:moveTo>
                          <a:pt x="31" y="0"/>
                        </a:moveTo>
                        <a:lnTo>
                          <a:pt x="0" y="1"/>
                        </a:lnTo>
                        <a:lnTo>
                          <a:pt x="6" y="20"/>
                        </a:lnTo>
                        <a:lnTo>
                          <a:pt x="36" y="16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09" name="Freeform 58"/>
                  <p:cNvSpPr>
                    <a:spLocks noChangeArrowheads="1"/>
                  </p:cNvSpPr>
                  <p:nvPr/>
                </p:nvSpPr>
                <p:spPr bwMode="auto">
                  <a:xfrm>
                    <a:off x="590" y="2715"/>
                    <a:ext cx="23" cy="21"/>
                  </a:xfrm>
                  <a:custGeom>
                    <a:avLst/>
                    <a:gdLst/>
                    <a:ahLst/>
                    <a:cxnLst>
                      <a:cxn ang="0">
                        <a:pos x="0" y="8"/>
                      </a:cxn>
                      <a:cxn ang="0">
                        <a:pos x="23" y="0"/>
                      </a:cxn>
                      <a:cxn ang="0">
                        <a:pos x="23" y="18"/>
                      </a:cxn>
                      <a:cxn ang="0">
                        <a:pos x="7" y="21"/>
                      </a:cxn>
                      <a:cxn ang="0">
                        <a:pos x="0" y="8"/>
                      </a:cxn>
                    </a:cxnLst>
                    <a:rect l="0" t="0" r="r" b="b"/>
                    <a:pathLst>
                      <a:path w="23" h="21">
                        <a:moveTo>
                          <a:pt x="0" y="8"/>
                        </a:moveTo>
                        <a:lnTo>
                          <a:pt x="23" y="0"/>
                        </a:lnTo>
                        <a:lnTo>
                          <a:pt x="23" y="18"/>
                        </a:lnTo>
                        <a:lnTo>
                          <a:pt x="7" y="21"/>
                        </a:lnTo>
                        <a:lnTo>
                          <a:pt x="0" y="8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  <p:sp>
                <p:nvSpPr>
                  <p:cNvPr id="410" name="Freeform 59"/>
                  <p:cNvSpPr>
                    <a:spLocks noChangeArrowheads="1"/>
                  </p:cNvSpPr>
                  <p:nvPr/>
                </p:nvSpPr>
                <p:spPr bwMode="auto">
                  <a:xfrm>
                    <a:off x="650" y="2726"/>
                    <a:ext cx="148" cy="1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0" y="43"/>
                      </a:cxn>
                      <a:cxn ang="0">
                        <a:pos x="18" y="64"/>
                      </a:cxn>
                      <a:cxn ang="0">
                        <a:pos x="18" y="104"/>
                      </a:cxn>
                      <a:cxn ang="0">
                        <a:pos x="54" y="115"/>
                      </a:cxn>
                      <a:cxn ang="0">
                        <a:pos x="70" y="92"/>
                      </a:cxn>
                      <a:cxn ang="0">
                        <a:pos x="115" y="87"/>
                      </a:cxn>
                      <a:cxn ang="0">
                        <a:pos x="148" y="62"/>
                      </a:cxn>
                      <a:cxn ang="0">
                        <a:pos x="114" y="22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148" h="115">
                        <a:moveTo>
                          <a:pt x="25" y="0"/>
                        </a:moveTo>
                        <a:lnTo>
                          <a:pt x="0" y="43"/>
                        </a:lnTo>
                        <a:lnTo>
                          <a:pt x="18" y="64"/>
                        </a:lnTo>
                        <a:lnTo>
                          <a:pt x="18" y="104"/>
                        </a:lnTo>
                        <a:lnTo>
                          <a:pt x="54" y="115"/>
                        </a:lnTo>
                        <a:lnTo>
                          <a:pt x="70" y="92"/>
                        </a:lnTo>
                        <a:lnTo>
                          <a:pt x="115" y="87"/>
                        </a:lnTo>
                        <a:lnTo>
                          <a:pt x="148" y="62"/>
                        </a:lnTo>
                        <a:lnTo>
                          <a:pt x="114" y="2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grpFill/>
                  <a:ln w="3175">
                    <a:solidFill>
                      <a:srgbClr val="4B4B4B"/>
                    </a:solidFill>
                    <a:headEnd/>
                    <a:tailEnd/>
                  </a:ln>
                  <a:effectLst/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/>
                </p:spPr>
                <p:txBody>
                  <a:bodyPr wrap="none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067" b="0" i="0" u="dottedHeavy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Arial" charset="0"/>
                    </a:endParaRPr>
                  </a:p>
                </p:txBody>
              </p:sp>
            </p:grpSp>
            <p:sp>
              <p:nvSpPr>
                <p:cNvPr id="403" name="Freeform 60"/>
                <p:cNvSpPr>
                  <a:spLocks noChangeArrowheads="1"/>
                </p:cNvSpPr>
                <p:nvPr/>
              </p:nvSpPr>
              <p:spPr bwMode="auto">
                <a:xfrm>
                  <a:off x="598" y="2670"/>
                  <a:ext cx="82" cy="46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15"/>
                    </a:cxn>
                    <a:cxn ang="0">
                      <a:pos x="8" y="25"/>
                    </a:cxn>
                    <a:cxn ang="0">
                      <a:pos x="23" y="29"/>
                    </a:cxn>
                    <a:cxn ang="0">
                      <a:pos x="38" y="46"/>
                    </a:cxn>
                    <a:cxn ang="0">
                      <a:pos x="81" y="40"/>
                    </a:cxn>
                    <a:cxn ang="0">
                      <a:pos x="82" y="20"/>
                    </a:cxn>
                    <a:cxn ang="0">
                      <a:pos x="50" y="4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82" h="46">
                      <a:moveTo>
                        <a:pt x="17" y="0"/>
                      </a:moveTo>
                      <a:lnTo>
                        <a:pt x="0" y="15"/>
                      </a:lnTo>
                      <a:lnTo>
                        <a:pt x="8" y="25"/>
                      </a:lnTo>
                      <a:lnTo>
                        <a:pt x="23" y="29"/>
                      </a:lnTo>
                      <a:lnTo>
                        <a:pt x="38" y="46"/>
                      </a:lnTo>
                      <a:lnTo>
                        <a:pt x="81" y="40"/>
                      </a:lnTo>
                      <a:lnTo>
                        <a:pt x="82" y="20"/>
                      </a:lnTo>
                      <a:lnTo>
                        <a:pt x="50" y="4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3175">
                  <a:solidFill>
                    <a:srgbClr val="4B4B4B"/>
                  </a:solidFill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threePt" dir="t">
                    <a:rot lat="0" lon="0" rev="1200000"/>
                  </a:lightRig>
                </a:scene3d>
                <a:sp3d/>
              </p:spPr>
              <p:txBody>
                <a:bodyPr wrap="none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67" b="0" i="0" u="dottedHeavy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endParaRPr>
                </a:p>
              </p:txBody>
            </p:sp>
          </p:grpSp>
          <p:sp>
            <p:nvSpPr>
              <p:cNvPr id="334" name="Freeform 392"/>
              <p:cNvSpPr>
                <a:spLocks noChangeArrowheads="1"/>
              </p:cNvSpPr>
              <p:nvPr/>
            </p:nvSpPr>
            <p:spPr bwMode="auto">
              <a:xfrm>
                <a:off x="642408" y="1385817"/>
                <a:ext cx="1727200" cy="1524000"/>
              </a:xfrm>
              <a:custGeom>
                <a:avLst/>
                <a:gdLst/>
                <a:ahLst/>
                <a:cxnLst>
                  <a:cxn ang="0">
                    <a:pos x="130" y="93"/>
                  </a:cxn>
                  <a:cxn ang="0">
                    <a:pos x="293" y="0"/>
                  </a:cxn>
                  <a:cxn ang="0">
                    <a:pos x="370" y="16"/>
                  </a:cxn>
                  <a:cxn ang="0">
                    <a:pos x="408" y="47"/>
                  </a:cxn>
                  <a:cxn ang="0">
                    <a:pos x="560" y="57"/>
                  </a:cxn>
                  <a:cxn ang="0">
                    <a:pos x="564" y="366"/>
                  </a:cxn>
                  <a:cxn ang="0">
                    <a:pos x="614" y="375"/>
                  </a:cxn>
                  <a:cxn ang="0">
                    <a:pos x="638" y="412"/>
                  </a:cxn>
                  <a:cxn ang="0">
                    <a:pos x="673" y="400"/>
                  </a:cxn>
                  <a:cxn ang="0">
                    <a:pos x="747" y="483"/>
                  </a:cxn>
                  <a:cxn ang="0">
                    <a:pos x="810" y="522"/>
                  </a:cxn>
                  <a:cxn ang="0">
                    <a:pos x="808" y="555"/>
                  </a:cxn>
                  <a:cxn ang="0">
                    <a:pos x="727" y="559"/>
                  </a:cxn>
                  <a:cxn ang="0">
                    <a:pos x="692" y="457"/>
                  </a:cxn>
                  <a:cxn ang="0">
                    <a:pos x="441" y="356"/>
                  </a:cxn>
                  <a:cxn ang="0">
                    <a:pos x="448" y="388"/>
                  </a:cxn>
                  <a:cxn ang="0">
                    <a:pos x="391" y="429"/>
                  </a:cxn>
                  <a:cxn ang="0">
                    <a:pos x="381" y="413"/>
                  </a:cxn>
                  <a:cxn ang="0">
                    <a:pos x="366" y="413"/>
                  </a:cxn>
                  <a:cxn ang="0">
                    <a:pos x="321" y="499"/>
                  </a:cxn>
                  <a:cxn ang="0">
                    <a:pos x="179" y="584"/>
                  </a:cxn>
                  <a:cxn ang="0">
                    <a:pos x="40" y="624"/>
                  </a:cxn>
                  <a:cxn ang="0">
                    <a:pos x="0" y="618"/>
                  </a:cxn>
                  <a:cxn ang="0">
                    <a:pos x="160" y="546"/>
                  </a:cxn>
                  <a:cxn ang="0">
                    <a:pos x="179" y="546"/>
                  </a:cxn>
                  <a:cxn ang="0">
                    <a:pos x="239" y="490"/>
                  </a:cxn>
                  <a:cxn ang="0">
                    <a:pos x="264" y="489"/>
                  </a:cxn>
                  <a:cxn ang="0">
                    <a:pos x="303" y="446"/>
                  </a:cxn>
                  <a:cxn ang="0">
                    <a:pos x="290" y="426"/>
                  </a:cxn>
                  <a:cxn ang="0">
                    <a:pos x="204" y="436"/>
                  </a:cxn>
                  <a:cxn ang="0">
                    <a:pos x="146" y="330"/>
                  </a:cxn>
                  <a:cxn ang="0">
                    <a:pos x="179" y="282"/>
                  </a:cxn>
                  <a:cxn ang="0">
                    <a:pos x="233" y="265"/>
                  </a:cxn>
                  <a:cxn ang="0">
                    <a:pos x="213" y="223"/>
                  </a:cxn>
                  <a:cxn ang="0">
                    <a:pos x="158" y="242"/>
                  </a:cxn>
                  <a:cxn ang="0">
                    <a:pos x="115" y="182"/>
                  </a:cxn>
                  <a:cxn ang="0">
                    <a:pos x="162" y="167"/>
                  </a:cxn>
                  <a:cxn ang="0">
                    <a:pos x="204" y="184"/>
                  </a:cxn>
                  <a:cxn ang="0">
                    <a:pos x="224" y="175"/>
                  </a:cxn>
                  <a:cxn ang="0">
                    <a:pos x="188" y="122"/>
                  </a:cxn>
                  <a:cxn ang="0">
                    <a:pos x="127" y="119"/>
                  </a:cxn>
                  <a:cxn ang="0">
                    <a:pos x="130" y="93"/>
                  </a:cxn>
                </a:cxnLst>
                <a:rect l="0" t="0" r="r" b="b"/>
                <a:pathLst>
                  <a:path w="810" h="624">
                    <a:moveTo>
                      <a:pt x="130" y="93"/>
                    </a:moveTo>
                    <a:lnTo>
                      <a:pt x="293" y="0"/>
                    </a:lnTo>
                    <a:lnTo>
                      <a:pt x="370" y="16"/>
                    </a:lnTo>
                    <a:lnTo>
                      <a:pt x="408" y="47"/>
                    </a:lnTo>
                    <a:lnTo>
                      <a:pt x="560" y="57"/>
                    </a:lnTo>
                    <a:lnTo>
                      <a:pt x="564" y="366"/>
                    </a:lnTo>
                    <a:lnTo>
                      <a:pt x="614" y="375"/>
                    </a:lnTo>
                    <a:lnTo>
                      <a:pt x="638" y="412"/>
                    </a:lnTo>
                    <a:lnTo>
                      <a:pt x="673" y="400"/>
                    </a:lnTo>
                    <a:lnTo>
                      <a:pt x="747" y="483"/>
                    </a:lnTo>
                    <a:lnTo>
                      <a:pt x="810" y="522"/>
                    </a:lnTo>
                    <a:lnTo>
                      <a:pt x="808" y="555"/>
                    </a:lnTo>
                    <a:lnTo>
                      <a:pt x="727" y="559"/>
                    </a:lnTo>
                    <a:lnTo>
                      <a:pt x="692" y="457"/>
                    </a:lnTo>
                    <a:lnTo>
                      <a:pt x="441" y="356"/>
                    </a:lnTo>
                    <a:lnTo>
                      <a:pt x="448" y="388"/>
                    </a:lnTo>
                    <a:lnTo>
                      <a:pt x="391" y="429"/>
                    </a:lnTo>
                    <a:lnTo>
                      <a:pt x="381" y="413"/>
                    </a:lnTo>
                    <a:lnTo>
                      <a:pt x="366" y="413"/>
                    </a:lnTo>
                    <a:lnTo>
                      <a:pt x="321" y="499"/>
                    </a:lnTo>
                    <a:lnTo>
                      <a:pt x="179" y="584"/>
                    </a:lnTo>
                    <a:lnTo>
                      <a:pt x="40" y="624"/>
                    </a:lnTo>
                    <a:lnTo>
                      <a:pt x="0" y="618"/>
                    </a:lnTo>
                    <a:lnTo>
                      <a:pt x="160" y="546"/>
                    </a:lnTo>
                    <a:lnTo>
                      <a:pt x="179" y="546"/>
                    </a:lnTo>
                    <a:lnTo>
                      <a:pt x="239" y="490"/>
                    </a:lnTo>
                    <a:lnTo>
                      <a:pt x="264" y="489"/>
                    </a:lnTo>
                    <a:lnTo>
                      <a:pt x="303" y="446"/>
                    </a:lnTo>
                    <a:lnTo>
                      <a:pt x="290" y="426"/>
                    </a:lnTo>
                    <a:lnTo>
                      <a:pt x="204" y="436"/>
                    </a:lnTo>
                    <a:lnTo>
                      <a:pt x="146" y="330"/>
                    </a:lnTo>
                    <a:lnTo>
                      <a:pt x="179" y="282"/>
                    </a:lnTo>
                    <a:lnTo>
                      <a:pt x="233" y="265"/>
                    </a:lnTo>
                    <a:lnTo>
                      <a:pt x="213" y="223"/>
                    </a:lnTo>
                    <a:lnTo>
                      <a:pt x="158" y="242"/>
                    </a:lnTo>
                    <a:lnTo>
                      <a:pt x="115" y="182"/>
                    </a:lnTo>
                    <a:lnTo>
                      <a:pt x="162" y="167"/>
                    </a:lnTo>
                    <a:lnTo>
                      <a:pt x="204" y="184"/>
                    </a:lnTo>
                    <a:lnTo>
                      <a:pt x="224" y="175"/>
                    </a:lnTo>
                    <a:lnTo>
                      <a:pt x="188" y="122"/>
                    </a:lnTo>
                    <a:lnTo>
                      <a:pt x="127" y="119"/>
                    </a:lnTo>
                    <a:lnTo>
                      <a:pt x="130" y="93"/>
                    </a:lnTo>
                    <a:close/>
                  </a:path>
                </a:pathLst>
              </a:custGeom>
              <a:solidFill>
                <a:srgbClr val="2929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defTabSz="1462966"/>
                <a:endParaRPr lang="en-US" sz="1067" u="dottedHeavy" kern="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393"/>
              <p:cNvSpPr>
                <a:spLocks noChangeArrowheads="1"/>
              </p:cNvSpPr>
              <p:nvPr/>
            </p:nvSpPr>
            <p:spPr bwMode="auto">
              <a:xfrm>
                <a:off x="9271157" y="3051028"/>
                <a:ext cx="173567" cy="22648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9" y="0"/>
                  </a:cxn>
                  <a:cxn ang="0">
                    <a:pos x="56" y="23"/>
                  </a:cxn>
                  <a:cxn ang="0">
                    <a:pos x="56" y="46"/>
                  </a:cxn>
                  <a:cxn ang="0">
                    <a:pos x="81" y="64"/>
                  </a:cxn>
                  <a:cxn ang="0">
                    <a:pos x="82" y="95"/>
                  </a:cxn>
                  <a:cxn ang="0">
                    <a:pos x="40" y="107"/>
                  </a:cxn>
                  <a:cxn ang="0">
                    <a:pos x="0" y="7"/>
                  </a:cxn>
                </a:cxnLst>
                <a:rect l="0" t="0" r="r" b="b"/>
                <a:pathLst>
                  <a:path w="82" h="107">
                    <a:moveTo>
                      <a:pt x="0" y="7"/>
                    </a:moveTo>
                    <a:lnTo>
                      <a:pt x="19" y="0"/>
                    </a:lnTo>
                    <a:lnTo>
                      <a:pt x="56" y="23"/>
                    </a:lnTo>
                    <a:lnTo>
                      <a:pt x="56" y="46"/>
                    </a:lnTo>
                    <a:lnTo>
                      <a:pt x="81" y="64"/>
                    </a:lnTo>
                    <a:lnTo>
                      <a:pt x="82" y="95"/>
                    </a:lnTo>
                    <a:lnTo>
                      <a:pt x="40" y="10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36" name="Text Box 78"/>
              <p:cNvSpPr txBox="1">
                <a:spLocks noChangeArrowheads="1"/>
              </p:cNvSpPr>
              <p:nvPr/>
            </p:nvSpPr>
            <p:spPr bwMode="auto">
              <a:xfrm>
                <a:off x="10159998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RI</a:t>
                </a:r>
              </a:p>
            </p:txBody>
          </p:sp>
          <p:sp>
            <p:nvSpPr>
              <p:cNvPr id="337" name="Text Box 83"/>
              <p:cNvSpPr txBox="1">
                <a:spLocks noChangeArrowheads="1"/>
              </p:cNvSpPr>
              <p:nvPr/>
            </p:nvSpPr>
            <p:spPr bwMode="auto">
              <a:xfrm>
                <a:off x="1352936" y="182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AK</a:t>
                </a:r>
              </a:p>
            </p:txBody>
          </p:sp>
          <p:sp>
            <p:nvSpPr>
              <p:cNvPr id="338" name="Text Box 84"/>
              <p:cNvSpPr txBox="1">
                <a:spLocks noChangeArrowheads="1"/>
              </p:cNvSpPr>
              <p:nvPr/>
            </p:nvSpPr>
            <p:spPr bwMode="auto">
              <a:xfrm>
                <a:off x="3454399" y="1672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WA</a:t>
                </a:r>
              </a:p>
            </p:txBody>
          </p:sp>
          <p:sp>
            <p:nvSpPr>
              <p:cNvPr id="339" name="Text Box 85"/>
              <p:cNvSpPr txBox="1">
                <a:spLocks noChangeArrowheads="1"/>
              </p:cNvSpPr>
              <p:nvPr/>
            </p:nvSpPr>
            <p:spPr bwMode="auto">
              <a:xfrm>
                <a:off x="32511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OR</a:t>
                </a:r>
              </a:p>
            </p:txBody>
          </p:sp>
          <p:sp>
            <p:nvSpPr>
              <p:cNvPr id="340" name="Text Box 86"/>
              <p:cNvSpPr txBox="1">
                <a:spLocks noChangeArrowheads="1"/>
              </p:cNvSpPr>
              <p:nvPr/>
            </p:nvSpPr>
            <p:spPr bwMode="auto">
              <a:xfrm>
                <a:off x="2844799" y="3094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CA</a:t>
                </a:r>
              </a:p>
            </p:txBody>
          </p:sp>
          <p:sp>
            <p:nvSpPr>
              <p:cNvPr id="341" name="Text Box 87"/>
              <p:cNvSpPr txBox="1">
                <a:spLocks noChangeArrowheads="1"/>
              </p:cNvSpPr>
              <p:nvPr/>
            </p:nvSpPr>
            <p:spPr bwMode="auto">
              <a:xfrm>
                <a:off x="4876799" y="177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MT</a:t>
                </a:r>
              </a:p>
            </p:txBody>
          </p:sp>
          <p:sp>
            <p:nvSpPr>
              <p:cNvPr id="342" name="Text Box 88"/>
              <p:cNvSpPr txBox="1">
                <a:spLocks noChangeArrowheads="1"/>
              </p:cNvSpPr>
              <p:nvPr/>
            </p:nvSpPr>
            <p:spPr bwMode="auto">
              <a:xfrm>
                <a:off x="4063999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ID</a:t>
                </a:r>
              </a:p>
            </p:txBody>
          </p:sp>
          <p:sp>
            <p:nvSpPr>
              <p:cNvPr id="343" name="Text Box 89"/>
              <p:cNvSpPr txBox="1">
                <a:spLocks noChangeArrowheads="1"/>
              </p:cNvSpPr>
              <p:nvPr/>
            </p:nvSpPr>
            <p:spPr bwMode="auto">
              <a:xfrm>
                <a:off x="4876799" y="26881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WY</a:t>
                </a:r>
              </a:p>
            </p:txBody>
          </p:sp>
          <p:sp>
            <p:nvSpPr>
              <p:cNvPr id="344" name="Text Box 90"/>
              <p:cNvSpPr txBox="1">
                <a:spLocks noChangeArrowheads="1"/>
              </p:cNvSpPr>
              <p:nvPr/>
            </p:nvSpPr>
            <p:spPr bwMode="auto">
              <a:xfrm>
                <a:off x="5994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NE</a:t>
                </a:r>
              </a:p>
            </p:txBody>
          </p:sp>
          <p:sp>
            <p:nvSpPr>
              <p:cNvPr id="345" name="Text Box 91"/>
              <p:cNvSpPr txBox="1">
                <a:spLocks noChangeArrowheads="1"/>
              </p:cNvSpPr>
              <p:nvPr/>
            </p:nvSpPr>
            <p:spPr bwMode="auto">
              <a:xfrm>
                <a:off x="3555999" y="3196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NV</a:t>
                </a:r>
              </a:p>
            </p:txBody>
          </p:sp>
          <p:sp>
            <p:nvSpPr>
              <p:cNvPr id="346" name="Text Box 92"/>
              <p:cNvSpPr txBox="1">
                <a:spLocks noChangeArrowheads="1"/>
              </p:cNvSpPr>
              <p:nvPr/>
            </p:nvSpPr>
            <p:spPr bwMode="auto">
              <a:xfrm>
                <a:off x="4978399" y="4313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NM</a:t>
                </a:r>
              </a:p>
            </p:txBody>
          </p:sp>
          <p:sp>
            <p:nvSpPr>
              <p:cNvPr id="347" name="Text Box 93"/>
              <p:cNvSpPr txBox="1">
                <a:spLocks noChangeArrowheads="1"/>
              </p:cNvSpPr>
              <p:nvPr/>
            </p:nvSpPr>
            <p:spPr bwMode="auto">
              <a:xfrm>
                <a:off x="6095999" y="4923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TX</a:t>
                </a:r>
              </a:p>
            </p:txBody>
          </p:sp>
          <p:sp>
            <p:nvSpPr>
              <p:cNvPr id="348" name="Text Box 94"/>
              <p:cNvSpPr txBox="1">
                <a:spLocks noChangeArrowheads="1"/>
              </p:cNvSpPr>
              <p:nvPr/>
            </p:nvSpPr>
            <p:spPr bwMode="auto">
              <a:xfrm>
                <a:off x="7010400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AR</a:t>
                </a:r>
              </a:p>
            </p:txBody>
          </p:sp>
          <p:sp>
            <p:nvSpPr>
              <p:cNvPr id="349" name="Text Box 95"/>
              <p:cNvSpPr txBox="1">
                <a:spLocks noChangeArrowheads="1"/>
              </p:cNvSpPr>
              <p:nvPr/>
            </p:nvSpPr>
            <p:spPr bwMode="auto">
              <a:xfrm>
                <a:off x="7924799" y="400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TN</a:t>
                </a:r>
              </a:p>
            </p:txBody>
          </p:sp>
          <p:sp>
            <p:nvSpPr>
              <p:cNvPr id="350" name="Text Box 96"/>
              <p:cNvSpPr txBox="1">
                <a:spLocks noChangeArrowheads="1"/>
              </p:cNvSpPr>
              <p:nvPr/>
            </p:nvSpPr>
            <p:spPr bwMode="auto">
              <a:xfrm>
                <a:off x="9651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ME</a:t>
                </a:r>
              </a:p>
            </p:txBody>
          </p:sp>
          <p:sp>
            <p:nvSpPr>
              <p:cNvPr id="351" name="Text Box 97"/>
              <p:cNvSpPr txBox="1">
                <a:spLocks noChangeArrowheads="1"/>
              </p:cNvSpPr>
              <p:nvPr/>
            </p:nvSpPr>
            <p:spPr bwMode="auto">
              <a:xfrm>
                <a:off x="9143999" y="167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VT</a:t>
                </a:r>
              </a:p>
            </p:txBody>
          </p:sp>
          <p:sp>
            <p:nvSpPr>
              <p:cNvPr id="352" name="Text Box 98"/>
              <p:cNvSpPr txBox="1">
                <a:spLocks noChangeArrowheads="1"/>
              </p:cNvSpPr>
              <p:nvPr/>
            </p:nvSpPr>
            <p:spPr bwMode="auto">
              <a:xfrm>
                <a:off x="9143999" y="2281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</a:t>
                </a:r>
              </a:p>
            </p:txBody>
          </p:sp>
          <p:sp>
            <p:nvSpPr>
              <p:cNvPr id="353" name="Text Box 99"/>
              <p:cNvSpPr txBox="1">
                <a:spLocks noChangeArrowheads="1"/>
              </p:cNvSpPr>
              <p:nvPr/>
            </p:nvSpPr>
            <p:spPr bwMode="auto">
              <a:xfrm>
                <a:off x="8839199" y="5228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FL</a:t>
                </a:r>
              </a:p>
            </p:txBody>
          </p:sp>
          <p:sp>
            <p:nvSpPr>
              <p:cNvPr id="354" name="Text Box 100"/>
              <p:cNvSpPr txBox="1">
                <a:spLocks noChangeArrowheads="1"/>
              </p:cNvSpPr>
              <p:nvPr/>
            </p:nvSpPr>
            <p:spPr bwMode="auto">
              <a:xfrm>
                <a:off x="8432800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GA</a:t>
                </a:r>
              </a:p>
            </p:txBody>
          </p:sp>
          <p:sp>
            <p:nvSpPr>
              <p:cNvPr id="355" name="Text Box 101"/>
              <p:cNvSpPr txBox="1">
                <a:spLocks noChangeArrowheads="1"/>
              </p:cNvSpPr>
              <p:nvPr/>
            </p:nvSpPr>
            <p:spPr bwMode="auto">
              <a:xfrm>
                <a:off x="7924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AL</a:t>
                </a:r>
              </a:p>
            </p:txBody>
          </p:sp>
          <p:sp>
            <p:nvSpPr>
              <p:cNvPr id="356" name="Text Box 102"/>
              <p:cNvSpPr txBox="1">
                <a:spLocks noChangeArrowheads="1"/>
              </p:cNvSpPr>
              <p:nvPr/>
            </p:nvSpPr>
            <p:spPr bwMode="auto">
              <a:xfrm>
                <a:off x="8940799" y="3805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NC</a:t>
                </a:r>
              </a:p>
            </p:txBody>
          </p:sp>
          <p:sp>
            <p:nvSpPr>
              <p:cNvPr id="357" name="Text Box 103"/>
              <p:cNvSpPr txBox="1">
                <a:spLocks noChangeArrowheads="1"/>
              </p:cNvSpPr>
              <p:nvPr/>
            </p:nvSpPr>
            <p:spPr bwMode="auto">
              <a:xfrm>
                <a:off x="8940799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VA</a:t>
                </a:r>
              </a:p>
            </p:txBody>
          </p:sp>
          <p:sp>
            <p:nvSpPr>
              <p:cNvPr id="358" name="Text Box 104"/>
              <p:cNvSpPr txBox="1">
                <a:spLocks noChangeArrowheads="1"/>
              </p:cNvSpPr>
              <p:nvPr/>
            </p:nvSpPr>
            <p:spPr bwMode="auto">
              <a:xfrm>
                <a:off x="7924799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MI</a:t>
                </a:r>
              </a:p>
            </p:txBody>
          </p:sp>
          <p:sp>
            <p:nvSpPr>
              <p:cNvPr id="359" name="Text Box 105"/>
              <p:cNvSpPr txBox="1">
                <a:spLocks noChangeArrowheads="1"/>
              </p:cNvSpPr>
              <p:nvPr/>
            </p:nvSpPr>
            <p:spPr bwMode="auto">
              <a:xfrm>
                <a:off x="88391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PA</a:t>
                </a:r>
              </a:p>
            </p:txBody>
          </p:sp>
          <p:sp>
            <p:nvSpPr>
              <p:cNvPr id="360" name="Text Box 106"/>
              <p:cNvSpPr txBox="1">
                <a:spLocks noChangeArrowheads="1"/>
              </p:cNvSpPr>
              <p:nvPr/>
            </p:nvSpPr>
            <p:spPr bwMode="auto">
              <a:xfrm>
                <a:off x="9448799" y="2789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NJ</a:t>
                </a:r>
              </a:p>
            </p:txBody>
          </p:sp>
          <p:sp>
            <p:nvSpPr>
              <p:cNvPr id="361" name="Text Box 107"/>
              <p:cNvSpPr txBox="1">
                <a:spLocks noChangeArrowheads="1"/>
              </p:cNvSpPr>
              <p:nvPr/>
            </p:nvSpPr>
            <p:spPr bwMode="auto">
              <a:xfrm>
                <a:off x="9550399" y="3094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DE</a:t>
                </a:r>
              </a:p>
            </p:txBody>
          </p:sp>
          <p:sp>
            <p:nvSpPr>
              <p:cNvPr id="362" name="Text Box 108"/>
              <p:cNvSpPr txBox="1">
                <a:spLocks noChangeArrowheads="1"/>
              </p:cNvSpPr>
              <p:nvPr/>
            </p:nvSpPr>
            <p:spPr bwMode="auto">
              <a:xfrm>
                <a:off x="9347199" y="1468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NH</a:t>
                </a:r>
              </a:p>
            </p:txBody>
          </p:sp>
          <p:sp>
            <p:nvSpPr>
              <p:cNvPr id="363" name="Text Box 109"/>
              <p:cNvSpPr txBox="1">
                <a:spLocks noChangeArrowheads="1"/>
              </p:cNvSpPr>
              <p:nvPr/>
            </p:nvSpPr>
            <p:spPr bwMode="auto">
              <a:xfrm>
                <a:off x="10058398" y="2586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CT</a:t>
                </a:r>
              </a:p>
            </p:txBody>
          </p:sp>
          <p:sp>
            <p:nvSpPr>
              <p:cNvPr id="364" name="Text Box 110"/>
              <p:cNvSpPr txBox="1">
                <a:spLocks noChangeArrowheads="1"/>
              </p:cNvSpPr>
              <p:nvPr/>
            </p:nvSpPr>
            <p:spPr bwMode="auto">
              <a:xfrm>
                <a:off x="10058399" y="2180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MA</a:t>
                </a:r>
              </a:p>
            </p:txBody>
          </p:sp>
          <p:sp>
            <p:nvSpPr>
              <p:cNvPr id="365" name="Text Box 111"/>
              <p:cNvSpPr txBox="1">
                <a:spLocks noChangeArrowheads="1"/>
              </p:cNvSpPr>
              <p:nvPr/>
            </p:nvSpPr>
            <p:spPr bwMode="auto">
              <a:xfrm>
                <a:off x="1727199" y="3251138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HI</a:t>
                </a:r>
              </a:p>
            </p:txBody>
          </p:sp>
          <p:sp>
            <p:nvSpPr>
              <p:cNvPr id="366" name="Text Box 112"/>
              <p:cNvSpPr txBox="1">
                <a:spLocks noChangeArrowheads="1"/>
              </p:cNvSpPr>
              <p:nvPr/>
            </p:nvSpPr>
            <p:spPr bwMode="auto">
              <a:xfrm>
                <a:off x="4165600" y="43137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AZ</a:t>
                </a:r>
              </a:p>
            </p:txBody>
          </p:sp>
          <p:sp>
            <p:nvSpPr>
              <p:cNvPr id="367" name="Text Box 113"/>
              <p:cNvSpPr txBox="1">
                <a:spLocks noChangeArrowheads="1"/>
              </p:cNvSpPr>
              <p:nvPr/>
            </p:nvSpPr>
            <p:spPr bwMode="auto">
              <a:xfrm>
                <a:off x="7035799" y="482805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LA</a:t>
                </a:r>
              </a:p>
            </p:txBody>
          </p:sp>
          <p:sp>
            <p:nvSpPr>
              <p:cNvPr id="368" name="Text Box 114"/>
              <p:cNvSpPr txBox="1">
                <a:spLocks noChangeArrowheads="1"/>
              </p:cNvSpPr>
              <p:nvPr/>
            </p:nvSpPr>
            <p:spPr bwMode="auto">
              <a:xfrm>
                <a:off x="6299199" y="42121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OK</a:t>
                </a:r>
              </a:p>
            </p:txBody>
          </p:sp>
          <p:sp>
            <p:nvSpPr>
              <p:cNvPr id="369" name="Text Box 115"/>
              <p:cNvSpPr txBox="1">
                <a:spLocks noChangeArrowheads="1"/>
              </p:cNvSpPr>
              <p:nvPr/>
            </p:nvSpPr>
            <p:spPr bwMode="auto">
              <a:xfrm>
                <a:off x="61975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KS</a:t>
                </a:r>
              </a:p>
            </p:txBody>
          </p:sp>
          <p:sp>
            <p:nvSpPr>
              <p:cNvPr id="370" name="Text Box 116"/>
              <p:cNvSpPr txBox="1">
                <a:spLocks noChangeArrowheads="1"/>
              </p:cNvSpPr>
              <p:nvPr/>
            </p:nvSpPr>
            <p:spPr bwMode="auto">
              <a:xfrm>
                <a:off x="5079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CO</a:t>
                </a:r>
              </a:p>
            </p:txBody>
          </p:sp>
          <p:sp>
            <p:nvSpPr>
              <p:cNvPr id="372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2484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SD</a:t>
                </a:r>
              </a:p>
            </p:txBody>
          </p:sp>
          <p:sp>
            <p:nvSpPr>
              <p:cNvPr id="373" name="Text Box 120"/>
              <p:cNvSpPr txBox="1">
                <a:spLocks noChangeArrowheads="1"/>
              </p:cNvSpPr>
              <p:nvPr/>
            </p:nvSpPr>
            <p:spPr bwMode="auto">
              <a:xfrm>
                <a:off x="6603999" y="1875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MN</a:t>
                </a:r>
              </a:p>
            </p:txBody>
          </p:sp>
          <p:sp>
            <p:nvSpPr>
              <p:cNvPr id="374" name="Text Box 121"/>
              <p:cNvSpPr txBox="1">
                <a:spLocks noChangeArrowheads="1"/>
              </p:cNvSpPr>
              <p:nvPr/>
            </p:nvSpPr>
            <p:spPr bwMode="auto">
              <a:xfrm>
                <a:off x="7213599" y="2383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WI</a:t>
                </a:r>
              </a:p>
            </p:txBody>
          </p:sp>
          <p:sp>
            <p:nvSpPr>
              <p:cNvPr id="375" name="Text Box 122"/>
              <p:cNvSpPr txBox="1">
                <a:spLocks noChangeArrowheads="1"/>
              </p:cNvSpPr>
              <p:nvPr/>
            </p:nvSpPr>
            <p:spPr bwMode="auto">
              <a:xfrm>
                <a:off x="6705600" y="2891303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IA</a:t>
                </a:r>
              </a:p>
            </p:txBody>
          </p:sp>
          <p:sp>
            <p:nvSpPr>
              <p:cNvPr id="376" name="Text Box 123"/>
              <p:cNvSpPr txBox="1">
                <a:spLocks noChangeArrowheads="1"/>
              </p:cNvSpPr>
              <p:nvPr/>
            </p:nvSpPr>
            <p:spPr bwMode="auto">
              <a:xfrm>
                <a:off x="6908800" y="36025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MO</a:t>
                </a:r>
              </a:p>
            </p:txBody>
          </p:sp>
          <p:sp>
            <p:nvSpPr>
              <p:cNvPr id="377" name="Text Box 124"/>
              <p:cNvSpPr txBox="1">
                <a:spLocks noChangeArrowheads="1"/>
              </p:cNvSpPr>
              <p:nvPr/>
            </p:nvSpPr>
            <p:spPr bwMode="auto">
              <a:xfrm>
                <a:off x="74167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IL</a:t>
                </a:r>
              </a:p>
            </p:txBody>
          </p:sp>
          <p:sp>
            <p:nvSpPr>
              <p:cNvPr id="378" name="Text Box 125"/>
              <p:cNvSpPr txBox="1">
                <a:spLocks noChangeArrowheads="1"/>
              </p:cNvSpPr>
              <p:nvPr/>
            </p:nvSpPr>
            <p:spPr bwMode="auto">
              <a:xfrm>
                <a:off x="8534399" y="32977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WV</a:t>
                </a:r>
              </a:p>
            </p:txBody>
          </p:sp>
          <p:sp>
            <p:nvSpPr>
              <p:cNvPr id="379" name="Text Box 126"/>
              <p:cNvSpPr txBox="1">
                <a:spLocks noChangeArrowheads="1"/>
              </p:cNvSpPr>
              <p:nvPr/>
            </p:nvSpPr>
            <p:spPr bwMode="auto">
              <a:xfrm>
                <a:off x="7416799" y="45169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MS</a:t>
                </a:r>
              </a:p>
            </p:txBody>
          </p:sp>
          <p:sp>
            <p:nvSpPr>
              <p:cNvPr id="380" name="Text Box 127"/>
              <p:cNvSpPr txBox="1">
                <a:spLocks noChangeArrowheads="1"/>
              </p:cNvSpPr>
              <p:nvPr/>
            </p:nvSpPr>
            <p:spPr bwMode="auto">
              <a:xfrm>
                <a:off x="8127999" y="36025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KY</a:t>
                </a:r>
              </a:p>
            </p:txBody>
          </p:sp>
          <p:sp>
            <p:nvSpPr>
              <p:cNvPr id="381" name="Text Box 128"/>
              <p:cNvSpPr txBox="1">
                <a:spLocks noChangeArrowheads="1"/>
              </p:cNvSpPr>
              <p:nvPr/>
            </p:nvSpPr>
            <p:spPr bwMode="auto">
              <a:xfrm>
                <a:off x="8229599" y="29929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OH</a:t>
                </a:r>
              </a:p>
            </p:txBody>
          </p:sp>
          <p:sp>
            <p:nvSpPr>
              <p:cNvPr id="382" name="Text Box 129"/>
              <p:cNvSpPr txBox="1">
                <a:spLocks noChangeArrowheads="1"/>
              </p:cNvSpPr>
              <p:nvPr/>
            </p:nvSpPr>
            <p:spPr bwMode="auto">
              <a:xfrm>
                <a:off x="7823199" y="31961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IN</a:t>
                </a:r>
              </a:p>
            </p:txBody>
          </p:sp>
          <p:sp>
            <p:nvSpPr>
              <p:cNvPr id="383" name="Line 131"/>
              <p:cNvSpPr>
                <a:spLocks noChangeShapeType="1"/>
              </p:cNvSpPr>
              <p:nvPr/>
            </p:nvSpPr>
            <p:spPr bwMode="auto">
              <a:xfrm flipV="1">
                <a:off x="9753600" y="2281704"/>
                <a:ext cx="3048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4" name="Line 132"/>
              <p:cNvSpPr>
                <a:spLocks noChangeShapeType="1"/>
              </p:cNvSpPr>
              <p:nvPr/>
            </p:nvSpPr>
            <p:spPr bwMode="auto">
              <a:xfrm flipH="1" flipV="1">
                <a:off x="9753600" y="2484904"/>
                <a:ext cx="304800" cy="1016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5" name="Line 133"/>
              <p:cNvSpPr>
                <a:spLocks noChangeShapeType="1"/>
              </p:cNvSpPr>
              <p:nvPr/>
            </p:nvSpPr>
            <p:spPr bwMode="auto">
              <a:xfrm flipV="1">
                <a:off x="9347200" y="2891304"/>
                <a:ext cx="101600" cy="0"/>
              </a:xfrm>
              <a:prstGeom prst="line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6" name="Line 134"/>
              <p:cNvSpPr>
                <a:spLocks noChangeShapeType="1"/>
              </p:cNvSpPr>
              <p:nvPr/>
            </p:nvSpPr>
            <p:spPr bwMode="auto">
              <a:xfrm>
                <a:off x="9855200" y="2484904"/>
                <a:ext cx="304800" cy="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7" name="Line 135"/>
              <p:cNvSpPr>
                <a:spLocks noChangeShapeType="1"/>
              </p:cNvSpPr>
              <p:nvPr/>
            </p:nvSpPr>
            <p:spPr bwMode="auto">
              <a:xfrm flipH="1" flipV="1">
                <a:off x="9347200" y="1773704"/>
                <a:ext cx="101600" cy="2032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8" name="Line 136"/>
              <p:cNvSpPr>
                <a:spLocks noChangeShapeType="1"/>
              </p:cNvSpPr>
              <p:nvPr/>
            </p:nvSpPr>
            <p:spPr bwMode="auto">
              <a:xfrm>
                <a:off x="9550400" y="1672104"/>
                <a:ext cx="101600" cy="3048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89" name="Line 137"/>
              <p:cNvSpPr>
                <a:spLocks noChangeShapeType="1"/>
              </p:cNvSpPr>
              <p:nvPr/>
            </p:nvSpPr>
            <p:spPr bwMode="auto">
              <a:xfrm>
                <a:off x="9347200" y="3094504"/>
                <a:ext cx="203200" cy="101600"/>
              </a:xfrm>
              <a:prstGeom prst="line">
                <a:avLst/>
              </a:prstGeom>
              <a:solidFill>
                <a:srgbClr val="7030A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0039A6"/>
                  </a:solidFill>
                  <a:latin typeface="Calibri" panose="020F0502020204030204" pitchFamily="34" charset="0"/>
                  <a:cs typeface="Arial" charset="0"/>
                </a:endParaRPr>
              </a:p>
            </p:txBody>
          </p:sp>
          <p:sp>
            <p:nvSpPr>
              <p:cNvPr id="390" name="Text Box 138"/>
              <p:cNvSpPr txBox="1">
                <a:spLocks noChangeArrowheads="1"/>
              </p:cNvSpPr>
              <p:nvPr/>
            </p:nvSpPr>
            <p:spPr bwMode="auto">
              <a:xfrm>
                <a:off x="9753599" y="3399304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MD</a:t>
                </a:r>
              </a:p>
            </p:txBody>
          </p:sp>
          <p:sp>
            <p:nvSpPr>
              <p:cNvPr id="391" name="Line 139"/>
              <p:cNvSpPr>
                <a:spLocks noChangeShapeType="1"/>
              </p:cNvSpPr>
              <p:nvPr/>
            </p:nvSpPr>
            <p:spPr bwMode="auto">
              <a:xfrm>
                <a:off x="9448800" y="3297704"/>
                <a:ext cx="4064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2" name="Line 140"/>
              <p:cNvSpPr>
                <a:spLocks noChangeShapeType="1"/>
              </p:cNvSpPr>
              <p:nvPr/>
            </p:nvSpPr>
            <p:spPr bwMode="auto">
              <a:xfrm flipH="1">
                <a:off x="1625600" y="3454337"/>
                <a:ext cx="1016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3" name="Text Box 141"/>
              <p:cNvSpPr txBox="1">
                <a:spLocks noChangeArrowheads="1"/>
              </p:cNvSpPr>
              <p:nvPr/>
            </p:nvSpPr>
            <p:spPr bwMode="auto">
              <a:xfrm>
                <a:off x="8748184" y="415256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SC</a:t>
                </a:r>
              </a:p>
            </p:txBody>
          </p:sp>
          <p:sp>
            <p:nvSpPr>
              <p:cNvPr id="394" name="Text Box 118"/>
              <p:cNvSpPr txBox="1">
                <a:spLocks noChangeArrowheads="1"/>
              </p:cNvSpPr>
              <p:nvPr/>
            </p:nvSpPr>
            <p:spPr bwMode="auto">
              <a:xfrm>
                <a:off x="5892798" y="1875306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ND</a:t>
                </a:r>
              </a:p>
            </p:txBody>
          </p:sp>
          <p:sp>
            <p:nvSpPr>
              <p:cNvPr id="395" name="Text Box 107"/>
              <p:cNvSpPr txBox="1">
                <a:spLocks noChangeArrowheads="1"/>
              </p:cNvSpPr>
              <p:nvPr/>
            </p:nvSpPr>
            <p:spPr bwMode="auto">
              <a:xfrm>
                <a:off x="9448798" y="3399305"/>
                <a:ext cx="241852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 DC</a:t>
                </a:r>
              </a:p>
            </p:txBody>
          </p:sp>
          <p:sp>
            <p:nvSpPr>
              <p:cNvPr id="396" name="Line 137"/>
              <p:cNvSpPr>
                <a:spLocks noChangeShapeType="1"/>
              </p:cNvSpPr>
              <p:nvPr/>
            </p:nvSpPr>
            <p:spPr bwMode="auto">
              <a:xfrm>
                <a:off x="9144000" y="3196104"/>
                <a:ext cx="304800" cy="304800"/>
              </a:xfrm>
              <a:prstGeom prst="line">
                <a:avLst/>
              </a:prstGeom>
              <a:solidFill>
                <a:srgbClr val="FFC000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7" name="Text Box 106"/>
              <p:cNvSpPr txBox="1">
                <a:spLocks noChangeArrowheads="1"/>
              </p:cNvSpPr>
              <p:nvPr/>
            </p:nvSpPr>
            <p:spPr bwMode="auto">
              <a:xfrm>
                <a:off x="9755604" y="2797550"/>
                <a:ext cx="393730" cy="159824"/>
              </a:xfrm>
              <a:prstGeom prst="rect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67" b="1" i="0" u="none" strike="noStrike" kern="0" cap="none" spc="0" normalizeH="0" baseline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cs typeface="Arial" charset="0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39A6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Arial" charset="0"/>
                  </a:rPr>
                  <a:t>NYC</a:t>
                </a:r>
              </a:p>
            </p:txBody>
          </p:sp>
          <p:sp>
            <p:nvSpPr>
              <p:cNvPr id="398" name="Line 137"/>
              <p:cNvSpPr>
                <a:spLocks noChangeShapeType="1"/>
              </p:cNvSpPr>
              <p:nvPr/>
            </p:nvSpPr>
            <p:spPr bwMode="auto">
              <a:xfrm>
                <a:off x="9550400" y="2688104"/>
                <a:ext cx="203200" cy="101600"/>
              </a:xfrm>
              <a:prstGeom prst="line">
                <a:avLst/>
              </a:prstGeom>
              <a:gradFill rotWithShape="1">
                <a:gsLst>
                  <a:gs pos="0">
                    <a:srgbClr val="5B8F22">
                      <a:tint val="50000"/>
                      <a:satMod val="300000"/>
                    </a:srgbClr>
                  </a:gs>
                  <a:gs pos="35000">
                    <a:srgbClr val="5B8F22">
                      <a:tint val="37000"/>
                      <a:satMod val="300000"/>
                    </a:srgbClr>
                  </a:gs>
                  <a:gs pos="100000">
                    <a:srgbClr val="5B8F22">
                      <a:tint val="15000"/>
                      <a:satMod val="350000"/>
                    </a:srgbClr>
                  </a:gs>
                </a:gsLst>
                <a:lin ang="16200000" scaled="1"/>
              </a:gradFill>
              <a:ln w="3175" cap="flat" cmpd="sng" algn="ctr">
                <a:solidFill>
                  <a:srgbClr val="4B4B4B"/>
                </a:solidFill>
                <a:prstDash val="solid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none" strike="noStrike" kern="0" cap="none" spc="0" normalizeH="0" baseline="0" noProof="0" dirty="0">
                  <a:ln>
                    <a:noFill/>
                  </a:ln>
                  <a:solidFill>
                    <a:srgbClr val="0039A6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399" name="Oval 465"/>
              <p:cNvSpPr/>
              <p:nvPr/>
            </p:nvSpPr>
            <p:spPr>
              <a:xfrm>
                <a:off x="9093200" y="3149537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  <p:sp>
            <p:nvSpPr>
              <p:cNvPr id="400" name="Oval 472"/>
              <p:cNvSpPr/>
              <p:nvPr/>
            </p:nvSpPr>
            <p:spPr>
              <a:xfrm>
                <a:off x="9469643" y="2628189"/>
                <a:ext cx="101600" cy="101600"/>
              </a:xfrm>
              <a:prstGeom prst="ellipse">
                <a:avLst/>
              </a:pr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endParaRPr lang="en-US" sz="1067" u="dottedHeavy" kern="0" dirty="0">
                  <a:solidFill>
                    <a:srgbClr val="FFFFFF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401" name="Freeform 69"/>
              <p:cNvSpPr>
                <a:spLocks/>
              </p:cNvSpPr>
              <p:nvPr/>
            </p:nvSpPr>
            <p:spPr bwMode="auto">
              <a:xfrm>
                <a:off x="10363200" y="4763004"/>
                <a:ext cx="508000" cy="201084"/>
              </a:xfrm>
              <a:custGeom>
                <a:avLst/>
                <a:gdLst>
                  <a:gd name="T0" fmla="*/ 2147483647 w 337"/>
                  <a:gd name="T1" fmla="*/ 2147483647 h 149"/>
                  <a:gd name="T2" fmla="*/ 2147483647 w 337"/>
                  <a:gd name="T3" fmla="*/ 2147483647 h 149"/>
                  <a:gd name="T4" fmla="*/ 2147483647 w 337"/>
                  <a:gd name="T5" fmla="*/ 2147483647 h 149"/>
                  <a:gd name="T6" fmla="*/ 2147483647 w 337"/>
                  <a:gd name="T7" fmla="*/ 2147483647 h 149"/>
                  <a:gd name="T8" fmla="*/ 2147483647 w 337"/>
                  <a:gd name="T9" fmla="*/ 2147483647 h 149"/>
                  <a:gd name="T10" fmla="*/ 2147483647 w 337"/>
                  <a:gd name="T11" fmla="*/ 2147483647 h 149"/>
                  <a:gd name="T12" fmla="*/ 0 w 337"/>
                  <a:gd name="T13" fmla="*/ 2147483647 h 149"/>
                  <a:gd name="T14" fmla="*/ 2147483647 w 337"/>
                  <a:gd name="T15" fmla="*/ 2147483647 h 149"/>
                  <a:gd name="T16" fmla="*/ 2147483647 w 337"/>
                  <a:gd name="T17" fmla="*/ 2147483647 h 149"/>
                  <a:gd name="T18" fmla="*/ 2147483647 w 337"/>
                  <a:gd name="T19" fmla="*/ 2147483647 h 149"/>
                  <a:gd name="T20" fmla="*/ 2147483647 w 337"/>
                  <a:gd name="T21" fmla="*/ 2147483647 h 149"/>
                  <a:gd name="T22" fmla="*/ 2147483647 w 337"/>
                  <a:gd name="T23" fmla="*/ 2147483647 h 149"/>
                  <a:gd name="T24" fmla="*/ 2147483647 w 337"/>
                  <a:gd name="T25" fmla="*/ 2147483647 h 149"/>
                  <a:gd name="T26" fmla="*/ 2147483647 w 337"/>
                  <a:gd name="T27" fmla="*/ 2147483647 h 149"/>
                  <a:gd name="T28" fmla="*/ 2147483647 w 337"/>
                  <a:gd name="T29" fmla="*/ 2147483647 h 149"/>
                  <a:gd name="T30" fmla="*/ 2147483647 w 337"/>
                  <a:gd name="T31" fmla="*/ 2147483647 h 149"/>
                  <a:gd name="T32" fmla="*/ 2147483647 w 337"/>
                  <a:gd name="T33" fmla="*/ 2147483647 h 149"/>
                  <a:gd name="T34" fmla="*/ 2147483647 w 337"/>
                  <a:gd name="T35" fmla="*/ 2147483647 h 149"/>
                  <a:gd name="T36" fmla="*/ 2147483647 w 337"/>
                  <a:gd name="T37" fmla="*/ 2147483647 h 149"/>
                  <a:gd name="T38" fmla="*/ 2147483647 w 337"/>
                  <a:gd name="T39" fmla="*/ 2147483647 h 149"/>
                  <a:gd name="T40" fmla="*/ 2147483647 w 337"/>
                  <a:gd name="T41" fmla="*/ 2147483647 h 149"/>
                  <a:gd name="T42" fmla="*/ 2147483647 w 337"/>
                  <a:gd name="T43" fmla="*/ 2147483647 h 149"/>
                  <a:gd name="T44" fmla="*/ 2147483647 w 337"/>
                  <a:gd name="T45" fmla="*/ 2147483647 h 149"/>
                  <a:gd name="T46" fmla="*/ 2147483647 w 337"/>
                  <a:gd name="T47" fmla="*/ 2147483647 h 14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37"/>
                  <a:gd name="T73" fmla="*/ 0 h 149"/>
                  <a:gd name="T74" fmla="*/ 337 w 337"/>
                  <a:gd name="T75" fmla="*/ 149 h 14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37" h="149">
                    <a:moveTo>
                      <a:pt x="174" y="12"/>
                    </a:moveTo>
                    <a:cubicBezTo>
                      <a:pt x="162" y="8"/>
                      <a:pt x="149" y="9"/>
                      <a:pt x="136" y="6"/>
                    </a:cubicBezTo>
                    <a:cubicBezTo>
                      <a:pt x="112" y="8"/>
                      <a:pt x="112" y="12"/>
                      <a:pt x="86" y="10"/>
                    </a:cubicBezTo>
                    <a:cubicBezTo>
                      <a:pt x="75" y="6"/>
                      <a:pt x="86" y="10"/>
                      <a:pt x="70" y="6"/>
                    </a:cubicBezTo>
                    <a:cubicBezTo>
                      <a:pt x="65" y="5"/>
                      <a:pt x="54" y="2"/>
                      <a:pt x="54" y="2"/>
                    </a:cubicBezTo>
                    <a:cubicBezTo>
                      <a:pt x="40" y="3"/>
                      <a:pt x="25" y="0"/>
                      <a:pt x="12" y="4"/>
                    </a:cubicBezTo>
                    <a:cubicBezTo>
                      <a:pt x="5" y="6"/>
                      <a:pt x="0" y="22"/>
                      <a:pt x="0" y="22"/>
                    </a:cubicBezTo>
                    <a:cubicBezTo>
                      <a:pt x="2" y="38"/>
                      <a:pt x="4" y="39"/>
                      <a:pt x="8" y="52"/>
                    </a:cubicBezTo>
                    <a:cubicBezTo>
                      <a:pt x="7" y="67"/>
                      <a:pt x="5" y="75"/>
                      <a:pt x="2" y="88"/>
                    </a:cubicBezTo>
                    <a:cubicBezTo>
                      <a:pt x="5" y="133"/>
                      <a:pt x="16" y="142"/>
                      <a:pt x="62" y="146"/>
                    </a:cubicBezTo>
                    <a:cubicBezTo>
                      <a:pt x="71" y="149"/>
                      <a:pt x="79" y="145"/>
                      <a:pt x="88" y="142"/>
                    </a:cubicBezTo>
                    <a:cubicBezTo>
                      <a:pt x="94" y="140"/>
                      <a:pt x="106" y="136"/>
                      <a:pt x="106" y="136"/>
                    </a:cubicBezTo>
                    <a:cubicBezTo>
                      <a:pt x="116" y="120"/>
                      <a:pt x="136" y="131"/>
                      <a:pt x="152" y="126"/>
                    </a:cubicBezTo>
                    <a:cubicBezTo>
                      <a:pt x="180" y="127"/>
                      <a:pt x="197" y="130"/>
                      <a:pt x="222" y="134"/>
                    </a:cubicBezTo>
                    <a:cubicBezTo>
                      <a:pt x="243" y="141"/>
                      <a:pt x="261" y="137"/>
                      <a:pt x="284" y="136"/>
                    </a:cubicBezTo>
                    <a:cubicBezTo>
                      <a:pt x="293" y="130"/>
                      <a:pt x="291" y="120"/>
                      <a:pt x="300" y="114"/>
                    </a:cubicBezTo>
                    <a:cubicBezTo>
                      <a:pt x="306" y="110"/>
                      <a:pt x="318" y="104"/>
                      <a:pt x="318" y="104"/>
                    </a:cubicBezTo>
                    <a:cubicBezTo>
                      <a:pt x="322" y="98"/>
                      <a:pt x="330" y="86"/>
                      <a:pt x="330" y="86"/>
                    </a:cubicBezTo>
                    <a:cubicBezTo>
                      <a:pt x="334" y="70"/>
                      <a:pt x="337" y="63"/>
                      <a:pt x="330" y="42"/>
                    </a:cubicBezTo>
                    <a:cubicBezTo>
                      <a:pt x="329" y="37"/>
                      <a:pt x="322" y="37"/>
                      <a:pt x="318" y="34"/>
                    </a:cubicBezTo>
                    <a:cubicBezTo>
                      <a:pt x="302" y="23"/>
                      <a:pt x="273" y="21"/>
                      <a:pt x="254" y="16"/>
                    </a:cubicBezTo>
                    <a:cubicBezTo>
                      <a:pt x="245" y="14"/>
                      <a:pt x="237" y="11"/>
                      <a:pt x="228" y="8"/>
                    </a:cubicBezTo>
                    <a:cubicBezTo>
                      <a:pt x="220" y="5"/>
                      <a:pt x="204" y="4"/>
                      <a:pt x="204" y="4"/>
                    </a:cubicBezTo>
                    <a:cubicBezTo>
                      <a:pt x="186" y="5"/>
                      <a:pt x="166" y="12"/>
                      <a:pt x="148" y="12"/>
                    </a:cubicBezTo>
                  </a:path>
                </a:pathLst>
              </a:custGeom>
              <a:solidFill>
                <a:sysClr val="window" lastClr="FFFFFF"/>
              </a:solidFill>
              <a:ln w="3175">
                <a:solidFill>
                  <a:srgbClr val="4B4B4B"/>
                </a:solidFill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67" b="0" i="0" u="dottedHeavy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958895" y="5500743"/>
              <a:ext cx="51472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Calibri" panose="020F0502020204030204" pitchFamily="34" charset="0"/>
                  <a:cs typeface="Arial" charset="0"/>
                </a:rPr>
                <a:t>Technical Assistance </a:t>
              </a: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Arial" charset="0"/>
                </a:rPr>
                <a:t>	Total of 3 (states)</a:t>
              </a:r>
            </a:p>
          </p:txBody>
        </p:sp>
        <p:sp>
          <p:nvSpPr>
            <p:cNvPr id="150" name="Rectangle 144"/>
            <p:cNvSpPr>
              <a:spLocks noChangeArrowheads="1"/>
            </p:cNvSpPr>
            <p:nvPr/>
          </p:nvSpPr>
          <p:spPr bwMode="auto">
            <a:xfrm>
              <a:off x="529084" y="5610329"/>
              <a:ext cx="386601" cy="131168"/>
            </a:xfrm>
            <a:prstGeom prst="rect">
              <a:avLst/>
            </a:prstGeom>
            <a:solidFill>
              <a:srgbClr val="7030A0"/>
            </a:solidFill>
            <a:ln w="3175">
              <a:solidFill>
                <a:srgbClr val="4B4B4B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/>
            <a:lstStyle/>
            <a:p>
              <a:endParaRPr lang="en-US" sz="1067" u="dottedHeavy" kern="0" dirty="0">
                <a:solidFill>
                  <a:srgbClr val="0039A6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sp>
        <p:nvSpPr>
          <p:cNvPr id="140" name="Text Box 116"/>
          <p:cNvSpPr txBox="1">
            <a:spLocks noChangeArrowheads="1"/>
          </p:cNvSpPr>
          <p:nvPr/>
        </p:nvSpPr>
        <p:spPr bwMode="auto">
          <a:xfrm>
            <a:off x="4702394" y="3661016"/>
            <a:ext cx="256032" cy="164212"/>
          </a:xfrm>
          <a:prstGeom prst="rect">
            <a:avLst/>
          </a:prstGeom>
          <a:gradFill rotWithShape="1">
            <a:gsLst>
              <a:gs pos="0">
                <a:srgbClr val="5B8F22">
                  <a:tint val="50000"/>
                  <a:satMod val="300000"/>
                </a:srgbClr>
              </a:gs>
              <a:gs pos="35000">
                <a:srgbClr val="5B8F22">
                  <a:tint val="37000"/>
                  <a:satMod val="300000"/>
                </a:srgbClr>
              </a:gs>
              <a:gs pos="100000">
                <a:srgbClr val="5B8F22">
                  <a:tint val="15000"/>
                  <a:satMod val="350000"/>
                </a:srgbClr>
              </a:gs>
            </a:gsLst>
            <a:lin ang="16200000" scaled="1"/>
          </a:gradFill>
          <a:ln w="3175" cap="flat" cmpd="sng" algn="ctr">
            <a:solidFill>
              <a:srgbClr val="4B4B4B"/>
            </a:solidFill>
            <a:prstDash val="solid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 b="1" kern="0" dirty="0">
                <a:solidFill>
                  <a:srgbClr val="0039A6"/>
                </a:solidFill>
                <a:latin typeface="Arial" charset="0"/>
                <a:cs typeface="Arial" charset="0"/>
              </a:rPr>
              <a:t>UT</a:t>
            </a:r>
            <a:endParaRPr kumimoji="0" lang="en-US" sz="1067" b="1" i="0" u="none" strike="noStrike" kern="0" cap="none" spc="0" normalizeH="0" baseline="0" noProof="0" dirty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6310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4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5_NCEH_ATSDR_combined">
  <a:themeElements>
    <a:clrScheme name="Custom 15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5569</TotalTime>
  <Words>1495</Words>
  <Application>Microsoft Office PowerPoint</Application>
  <PresentationFormat>Widescreen</PresentationFormat>
  <Paragraphs>584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Myriad Web Pro</vt:lpstr>
      <vt:lpstr>Wingdings</vt:lpstr>
      <vt:lpstr>NCEH_ATSDR_combined</vt:lpstr>
      <vt:lpstr>1_NCEH_ATSDR_combined</vt:lpstr>
      <vt:lpstr>2_NCEH_ATSDR_combined</vt:lpstr>
      <vt:lpstr>3_NCEH_ATSDR_combined</vt:lpstr>
      <vt:lpstr>4_NCEH_ATSDR_combined</vt:lpstr>
      <vt:lpstr>6_NCEH_ATSDR_combined</vt:lpstr>
      <vt:lpstr>5_NCEH_ATSDR_combined</vt:lpstr>
      <vt:lpstr>NNDSS Modernization Initiative (NMI): MVPS Update and Walkthrough of the MVPS Dashboard </vt:lpstr>
      <vt:lpstr>Agenda</vt:lpstr>
      <vt:lpstr>NMI Progress and Timeline</vt:lpstr>
      <vt:lpstr>Anticipated NMI MMG Implementation Timeline</vt:lpstr>
      <vt:lpstr>Reminder!</vt:lpstr>
      <vt:lpstr>NMI Implementation Status as of March 20, 2018</vt:lpstr>
      <vt:lpstr>Arboviral 1.3       March 20, 2018</vt:lpstr>
      <vt:lpstr>Generic v2       March 20, 2018</vt:lpstr>
      <vt:lpstr>Hepatitis       March 20, 2018</vt:lpstr>
      <vt:lpstr>STD and Congenital Syphilis   March 20, 2018</vt:lpstr>
      <vt:lpstr>Foodborne Diarrheal Disease</vt:lpstr>
      <vt:lpstr>Measles, Pertussis, and Varicella</vt:lpstr>
      <vt:lpstr>Overview of MVPS Upgrade (MVPSu)</vt:lpstr>
      <vt:lpstr>Agenda</vt:lpstr>
      <vt:lpstr>MVPSu Overview—Why the Change?</vt:lpstr>
      <vt:lpstr>MVPSu Enhanced Validations</vt:lpstr>
      <vt:lpstr>MVPSu Realized Benefits</vt:lpstr>
      <vt:lpstr>MVPSu Dashboard Overview</vt:lpstr>
      <vt:lpstr>MVPS Dashboard Landing Page</vt:lpstr>
      <vt:lpstr>Overview Tab</vt:lpstr>
      <vt:lpstr>Overview Tab </vt:lpstr>
      <vt:lpstr>Detailed View Tab</vt:lpstr>
      <vt:lpstr>Detailed View Tab</vt:lpstr>
      <vt:lpstr>Single Message View Tab</vt:lpstr>
      <vt:lpstr>Single Message View Tab</vt:lpstr>
      <vt:lpstr>User Management</vt:lpstr>
      <vt:lpstr>User Management</vt:lpstr>
      <vt:lpstr>Message Evaluation and Testing Service (METS) Page</vt:lpstr>
      <vt:lpstr>Signing Out</vt:lpstr>
      <vt:lpstr>Signing Out</vt:lpstr>
      <vt:lpstr>Dashboard Future Enhancements</vt:lpstr>
      <vt:lpstr>Questions and Answers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NNDSS Modernization Initiative (NMI) eSHARE - March 2018</dc:title>
  <dc:subject>NMI eSHARE</dc:subject>
  <dc:creator>CDC</dc:creator>
  <cp:keywords>NMI, eSHARE, NNDSS, NMI, update, arboviral, case, notification, implementation, onboarding</cp:keywords>
  <cp:lastModifiedBy>Laspina, Michael (CDC/DDPHSS/CSELS/DHIS)</cp:lastModifiedBy>
  <cp:revision>448</cp:revision>
  <cp:lastPrinted>2018-03-20T15:12:24Z</cp:lastPrinted>
  <dcterms:created xsi:type="dcterms:W3CDTF">2016-10-13T18:50:31Z</dcterms:created>
  <dcterms:modified xsi:type="dcterms:W3CDTF">2021-04-26T15:16:45Z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2021-04-26T15:16:45Z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8ed3a239-3daf-47fd-a856-9e504aa562ac</vt:lpwstr>
  </property>
  <property fmtid="{D5CDD505-2E9C-101B-9397-08002B2CF9AE}" pid="8" name="MSIP_Label_7b94a7b8-f06c-4dfe-bdcc-9b548fd58c31_ContentBits">
    <vt:lpwstr>0</vt:lpwstr>
  </property>
</Properties>
</file>