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notesMasterIdLst>
    <p:notesMasterId r:id="rId22"/>
  </p:notesMasterIdLst>
  <p:handoutMasterIdLst>
    <p:handoutMasterId r:id="rId23"/>
  </p:handoutMasterIdLst>
  <p:sldIdLst>
    <p:sldId id="382" r:id="rId3"/>
    <p:sldId id="383" r:id="rId4"/>
    <p:sldId id="384" r:id="rId5"/>
    <p:sldId id="385" r:id="rId6"/>
    <p:sldId id="370" r:id="rId7"/>
    <p:sldId id="376" r:id="rId8"/>
    <p:sldId id="390" r:id="rId9"/>
    <p:sldId id="371" r:id="rId10"/>
    <p:sldId id="366" r:id="rId11"/>
    <p:sldId id="378" r:id="rId12"/>
    <p:sldId id="389" r:id="rId13"/>
    <p:sldId id="373" r:id="rId14"/>
    <p:sldId id="381" r:id="rId15"/>
    <p:sldId id="380" r:id="rId16"/>
    <p:sldId id="388" r:id="rId17"/>
    <p:sldId id="387" r:id="rId18"/>
    <p:sldId id="354" r:id="rId19"/>
    <p:sldId id="323" r:id="rId20"/>
    <p:sldId id="386"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4" clrIdx="1">
    <p:extLst>
      <p:ext uri="{19B8F6BF-5375-455C-9EA6-DF929625EA0E}">
        <p15:presenceInfo xmlns:p15="http://schemas.microsoft.com/office/powerpoint/2012/main" userId="S-1-5-21-1207783550-2075000910-922709458-429956" providerId="AD"/>
      </p:ext>
    </p:extLst>
  </p:cmAuthor>
  <p:cmAuthor id="3" name="Thomas, Melinda Christine (CDC/OPHSS/CSELS/DHIS)" initials="TMC(" lastIdx="2" clrIdx="2">
    <p:extLst>
      <p:ext uri="{19B8F6BF-5375-455C-9EA6-DF929625EA0E}">
        <p15:presenceInfo xmlns:p15="http://schemas.microsoft.com/office/powerpoint/2012/main" userId="S-1-5-21-1207783550-2075000910-922709458-542783" providerId="AD"/>
      </p:ext>
    </p:extLst>
  </p:cmAuthor>
  <p:cmAuthor id="4" name="Ajani, Umed (CDC/OPHSS/CSELS/DHIS)" initials="AU(" lastIdx="1" clrIdx="3">
    <p:extLst>
      <p:ext uri="{19B8F6BF-5375-455C-9EA6-DF929625EA0E}">
        <p15:presenceInfo xmlns:p15="http://schemas.microsoft.com/office/powerpoint/2012/main" userId="S-1-5-21-1207783550-2075000910-922709458-202814" providerId="AD"/>
      </p:ext>
    </p:extLst>
  </p:cmAuthor>
  <p:cmAuthor id="5" name="gnh1" initials="gnh1" lastIdx="2" clrIdx="4">
    <p:extLst>
      <p:ext uri="{19B8F6BF-5375-455C-9EA6-DF929625EA0E}">
        <p15:presenceInfo xmlns:p15="http://schemas.microsoft.com/office/powerpoint/2012/main" userId="gnh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2FF"/>
    <a:srgbClr val="000000"/>
    <a:srgbClr val="2F97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4" autoAdjust="0"/>
    <p:restoredTop sz="66216" autoAdjust="0"/>
  </p:normalViewPr>
  <p:slideViewPr>
    <p:cSldViewPr snapToGrid="0">
      <p:cViewPr varScale="1">
        <p:scale>
          <a:sx n="54" d="100"/>
          <a:sy n="54" d="100"/>
        </p:scale>
        <p:origin x="2054" y="53"/>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702"/>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0" cy="466434"/>
          </a:xfrm>
          <a:prstGeom prst="rect">
            <a:avLst/>
          </a:prstGeom>
        </p:spPr>
        <p:txBody>
          <a:bodyPr vert="horz" lIns="93176" tIns="46588" rIns="93176" bIns="46588"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6433"/>
          </a:xfrm>
          <a:prstGeom prst="rect">
            <a:avLst/>
          </a:prstGeom>
        </p:spPr>
        <p:txBody>
          <a:bodyPr vert="horz" lIns="93176" tIns="46588" rIns="93176" bIns="46588"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7" y="1"/>
            <a:ext cx="3037840" cy="466434"/>
          </a:xfrm>
          <a:prstGeom prst="rect">
            <a:avLst/>
          </a:prstGeom>
        </p:spPr>
        <p:txBody>
          <a:bodyPr vert="horz" lIns="93176" tIns="46588" rIns="93176" bIns="46588"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719138" y="1163638"/>
            <a:ext cx="5572125" cy="3135312"/>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6433"/>
          </a:xfrm>
          <a:prstGeom prst="rect">
            <a:avLst/>
          </a:prstGeom>
        </p:spPr>
        <p:txBody>
          <a:bodyPr vert="horz" lIns="93176" tIns="46588" rIns="93176" bIns="46588"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Tree>
    <p:extLst>
      <p:ext uri="{BB962C8B-B14F-4D97-AF65-F5344CB8AC3E}">
        <p14:creationId xmlns:p14="http://schemas.microsoft.com/office/powerpoint/2010/main" val="3366446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10</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022789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11</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666867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768979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13</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349985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924638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15</a:t>
            </a:fld>
            <a:endParaRPr lang="en-US" dirty="0"/>
          </a:p>
        </p:txBody>
      </p:sp>
    </p:spTree>
    <p:extLst>
      <p:ext uri="{BB962C8B-B14F-4D97-AF65-F5344CB8AC3E}">
        <p14:creationId xmlns:p14="http://schemas.microsoft.com/office/powerpoint/2010/main" val="2228602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542569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446553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9260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602578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7913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3</a:t>
            </a:fld>
            <a:endParaRPr lang="en-US" dirty="0"/>
          </a:p>
        </p:txBody>
      </p:sp>
    </p:spTree>
    <p:extLst>
      <p:ext uri="{BB962C8B-B14F-4D97-AF65-F5344CB8AC3E}">
        <p14:creationId xmlns:p14="http://schemas.microsoft.com/office/powerpoint/2010/main" val="234252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4</a:t>
            </a:fld>
            <a:endParaRPr lang="en-US" dirty="0"/>
          </a:p>
        </p:txBody>
      </p:sp>
    </p:spTree>
    <p:extLst>
      <p:ext uri="{BB962C8B-B14F-4D97-AF65-F5344CB8AC3E}">
        <p14:creationId xmlns:p14="http://schemas.microsoft.com/office/powerpoint/2010/main" val="3430262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5</a:t>
            </a:fld>
            <a:endParaRPr lang="en-US" dirty="0"/>
          </a:p>
        </p:txBody>
      </p:sp>
    </p:spTree>
    <p:extLst>
      <p:ext uri="{BB962C8B-B14F-4D97-AF65-F5344CB8AC3E}">
        <p14:creationId xmlns:p14="http://schemas.microsoft.com/office/powerpoint/2010/main" val="90773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6</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352225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EB38CAEC-4554-485B-9189-C45C7447A404}" type="slidenum">
              <a:rPr lang="en-US" smtClean="0"/>
              <a:pPr>
                <a:defRPr/>
              </a:pPr>
              <a:t>7</a:t>
            </a:fld>
            <a:endParaRPr lang="en-US" dirty="0"/>
          </a:p>
        </p:txBody>
      </p:sp>
    </p:spTree>
    <p:extLst>
      <p:ext uri="{BB962C8B-B14F-4D97-AF65-F5344CB8AC3E}">
        <p14:creationId xmlns:p14="http://schemas.microsoft.com/office/powerpoint/2010/main" val="131402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8</a:t>
            </a:fld>
            <a:endParaRPr lang="en-US" dirty="0"/>
          </a:p>
        </p:txBody>
      </p:sp>
    </p:spTree>
    <p:extLst>
      <p:ext uri="{BB962C8B-B14F-4D97-AF65-F5344CB8AC3E}">
        <p14:creationId xmlns:p14="http://schemas.microsoft.com/office/powerpoint/2010/main" val="3563488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9</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8410025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i="0">
                <a:solidFill>
                  <a:srgbClr val="0F56DC"/>
                </a:solidFill>
              </a:rPr>
              <a:pPr algn="r" defTabSz="914377"/>
              <a:t>‹#›</a:t>
            </a:fld>
            <a:endParaRPr lang="en-US" sz="1800" i="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118515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1903464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14473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326930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3916462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335074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97351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88316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3817369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93965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9D156D-2BD3-4747-917D-63FB321A4882}" type="datetimeFigureOut">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8F00D20-D6C4-44A7-B09F-D04995E81EF9}" type="slidenum">
              <a:rPr lang="en-US" smtClean="0"/>
              <a:t>‹#›</a:t>
            </a:fld>
            <a:endParaRPr lang="en-US" dirty="0"/>
          </a:p>
        </p:txBody>
      </p:sp>
    </p:spTree>
    <p:extLst>
      <p:ext uri="{BB962C8B-B14F-4D97-AF65-F5344CB8AC3E}">
        <p14:creationId xmlns:p14="http://schemas.microsoft.com/office/powerpoint/2010/main" val="18025873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D156D-2BD3-4747-917D-63FB321A4882}" type="datetimeFigureOut">
              <a:rPr lang="en-US" smtClean="0"/>
              <a:t>4/26/2021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F00D20-D6C4-44A7-B09F-D04995E81EF9}" type="slidenum">
              <a:rPr lang="en-US" smtClean="0"/>
              <a:t>‹#›</a:t>
            </a:fld>
            <a:endParaRPr lang="en-US" dirty="0"/>
          </a:p>
        </p:txBody>
      </p:sp>
    </p:spTree>
    <p:extLst>
      <p:ext uri="{BB962C8B-B14F-4D97-AF65-F5344CB8AC3E}">
        <p14:creationId xmlns:p14="http://schemas.microsoft.com/office/powerpoint/2010/main" val="149755350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index.html" TargetMode="External"/><Relationship Id="rId4" Type="http://schemas.openxmlformats.org/officeDocument/2006/relationships/hyperlink" Target="https://www.cdc.gov/nndss/trc/news/index.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c.gov/nndss/trc/news/index.ht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index.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28334" y="1671950"/>
            <a:ext cx="7487959" cy="1954007"/>
          </a:xfrm>
        </p:spPr>
        <p:txBody>
          <a:bodyPr/>
          <a:lstStyle/>
          <a:p>
            <a:pPr>
              <a:lnSpc>
                <a:spcPct val="110000"/>
              </a:lnSpc>
            </a:pPr>
            <a:r>
              <a:rPr lang="en-US" altLang="en-US" sz="3200" dirty="0">
                <a:solidFill>
                  <a:srgbClr val="2F97DA"/>
                </a:solidFill>
              </a:rPr>
              <a:t>NNDSS Modernization Initiative (NMI) eSHARE: </a:t>
            </a:r>
            <a:r>
              <a:rPr lang="en-US" sz="3200" dirty="0"/>
              <a:t>Tips and Lessons Learned on Arboviral v1.3 Implementation and Onboarding</a:t>
            </a:r>
            <a:endParaRPr lang="en-US" altLang="en-US" sz="1800" dirty="0">
              <a:solidFill>
                <a:srgbClr val="2F97DA"/>
              </a:solidFill>
            </a:endParaRP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7" name="Text Placeholder 5"/>
          <p:cNvSpPr>
            <a:spLocks noGrp="1"/>
          </p:cNvSpPr>
          <p:nvPr>
            <p:ph type="body" sz="quarter" idx="10"/>
          </p:nvPr>
        </p:nvSpPr>
        <p:spPr>
          <a:xfrm>
            <a:off x="457198" y="6077224"/>
            <a:ext cx="11559095" cy="437877"/>
          </a:xfrm>
        </p:spPr>
        <p:txBody>
          <a:bodyPr/>
          <a:lstStyle/>
          <a:p>
            <a:r>
              <a:rPr lang="en-US" b="1" dirty="0"/>
              <a:t>October 17, 2017			      Division of Health Informatics and Surveillance</a:t>
            </a:r>
          </a:p>
          <a:p>
            <a:endParaRPr lang="en-US" dirty="0"/>
          </a:p>
        </p:txBody>
      </p:sp>
      <p:sp>
        <p:nvSpPr>
          <p:cNvPr id="9" name="Subtitle 1">
            <a:extLst>
              <a:ext uri="{FF2B5EF4-FFF2-40B4-BE49-F238E27FC236}">
                <a16:creationId xmlns:a16="http://schemas.microsoft.com/office/drawing/2014/main" id="{875C2C09-224F-4403-A2AA-4C16AE51EA46}"/>
              </a:ext>
            </a:extLst>
          </p:cNvPr>
          <p:cNvSpPr txBox="1">
            <a:spLocks/>
          </p:cNvSpPr>
          <p:nvPr/>
        </p:nvSpPr>
        <p:spPr bwMode="auto">
          <a:xfrm>
            <a:off x="1412567" y="3829052"/>
            <a:ext cx="8605920" cy="2186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 typeface="Arial" panose="020B0604020202020204" pitchFamily="34" charset="0"/>
              <a:buNone/>
              <a:defRPr sz="2000" b="1" kern="1200" baseline="0">
                <a:solidFill>
                  <a:srgbClr val="0096D6"/>
                </a:solidFill>
                <a:effectLst/>
                <a:latin typeface="Calibri" pitchFamily="34" charset="0"/>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Calibri" panose="020F0502020204030204" pitchFamily="34" charset="0"/>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Calibri" panose="020F0502020204030204" pitchFamily="34" charset="0"/>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Calibri" panose="020F0502020204030204" pitchFamily="34" charset="0"/>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Calibri" panose="020F0502020204030204"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rgbClr val="FF0000"/>
              </a:solidFill>
            </a:endParaRPr>
          </a:p>
          <a:p>
            <a:pPr marL="342900" indent="-342900">
              <a:buFont typeface="Arial" panose="020B0604020202020204" pitchFamily="34" charset="0"/>
              <a:buChar char="•"/>
            </a:pPr>
            <a:r>
              <a:rPr lang="en-US" dirty="0">
                <a:solidFill>
                  <a:srgbClr val="FF0000"/>
                </a:solidFill>
              </a:rPr>
              <a:t>Subscribe to monthly NMI Notes news updates at </a:t>
            </a:r>
            <a:br>
              <a:rPr lang="en-US" dirty="0">
                <a:solidFill>
                  <a:srgbClr val="FF0000"/>
                </a:solidFill>
              </a:rPr>
            </a:br>
            <a:r>
              <a:rPr lang="en-US" dirty="0">
                <a:solidFill>
                  <a:srgbClr val="FF0000"/>
                </a:solidFill>
                <a:hlinkClick r:id="rId4"/>
              </a:rPr>
              <a:t>https://www.cdc.gov/nndss/trc/news/index.html</a:t>
            </a:r>
            <a:r>
              <a:rPr lang="en-US" dirty="0">
                <a:solidFill>
                  <a:srgbClr val="FF0000"/>
                </a:solidFill>
              </a:rPr>
              <a:t>!</a:t>
            </a:r>
            <a:br>
              <a:rPr lang="en-US" dirty="0">
                <a:solidFill>
                  <a:srgbClr val="FF0000"/>
                </a:solidFill>
              </a:rPr>
            </a:br>
            <a:r>
              <a:rPr lang="en-US" dirty="0">
                <a:solidFill>
                  <a:srgbClr val="FF0000"/>
                </a:solidFill>
              </a:rPr>
              <a:t> </a:t>
            </a:r>
          </a:p>
          <a:p>
            <a:pPr marL="342900" indent="-342900">
              <a:buFont typeface="Arial" panose="020B0604020202020204" pitchFamily="34" charset="0"/>
              <a:buChar char="•"/>
            </a:pPr>
            <a:r>
              <a:rPr lang="en-US" dirty="0">
                <a:solidFill>
                  <a:srgbClr val="FF0000"/>
                </a:solidFill>
              </a:rPr>
              <a:t>Access the NNDSS Technical Resource Center at </a:t>
            </a:r>
            <a:br>
              <a:rPr lang="en-US" dirty="0">
                <a:solidFill>
                  <a:srgbClr val="FF0000"/>
                </a:solidFill>
              </a:rPr>
            </a:br>
            <a:r>
              <a:rPr lang="en-US" dirty="0">
                <a:solidFill>
                  <a:srgbClr val="FF0000"/>
                </a:solidFill>
                <a:hlinkClick r:id="rId5"/>
              </a:rPr>
              <a:t>https://www.cdc.gov/nndss/trc/index.html</a:t>
            </a:r>
            <a:r>
              <a:rPr lang="en-US" dirty="0">
                <a:solidFill>
                  <a:srgbClr val="FF0000"/>
                </a:solidFill>
              </a:rPr>
              <a:t>! </a:t>
            </a:r>
          </a:p>
          <a:p>
            <a:endParaRPr lang="en-US" dirty="0">
              <a:solidFill>
                <a:srgbClr val="FF0000"/>
              </a:solidFill>
            </a:endParaRPr>
          </a:p>
          <a:p>
            <a:endParaRPr lang="en-US" b="0" dirty="0">
              <a:solidFill>
                <a:srgbClr val="FF0000"/>
              </a:solidFill>
            </a:endParaRPr>
          </a:p>
          <a:p>
            <a:endParaRPr lang="en-US" b="0"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81061104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599" y="329067"/>
            <a:ext cx="11706726" cy="1143000"/>
          </a:xfrm>
        </p:spPr>
        <p:txBody>
          <a:bodyPr anchor="t"/>
          <a:lstStyle/>
          <a:p>
            <a:r>
              <a:rPr lang="en-US" sz="3600" dirty="0"/>
              <a:t>Arboviral v1.3 Onboarding Overview</a:t>
            </a:r>
            <a:br>
              <a:rPr lang="en-US" sz="3600" dirty="0"/>
            </a:br>
            <a:r>
              <a:rPr lang="en-US" sz="2800" dirty="0">
                <a:solidFill>
                  <a:schemeClr val="tx1">
                    <a:lumMod val="75000"/>
                  </a:schemeClr>
                </a:solidFill>
              </a:rPr>
              <a:t>Step 2: Send YTD Production Messages</a:t>
            </a:r>
            <a:endParaRPr lang="en-US" sz="1800" dirty="0"/>
          </a:p>
        </p:txBody>
      </p:sp>
      <p:sp>
        <p:nvSpPr>
          <p:cNvPr id="3" name="Content Placeholder 2"/>
          <p:cNvSpPr>
            <a:spLocks noGrp="1"/>
          </p:cNvSpPr>
          <p:nvPr>
            <p:ph type="body" sz="quarter" idx="10"/>
          </p:nvPr>
        </p:nvSpPr>
        <p:spPr>
          <a:xfrm>
            <a:off x="609599" y="1472067"/>
            <a:ext cx="11163301" cy="4172112"/>
          </a:xfrm>
        </p:spPr>
        <p:txBody>
          <a:bodyPr/>
          <a:lstStyle/>
          <a:p>
            <a:r>
              <a:rPr lang="en-US" dirty="0"/>
              <a:t>Jurisdiction sends YTD production messages to DMB backup production environment. </a:t>
            </a:r>
          </a:p>
          <a:p>
            <a:r>
              <a:rPr lang="en-US" dirty="0"/>
              <a:t>CDC validates YTD production messages for structure and content issues and compares messages to the data in ArboNET. </a:t>
            </a:r>
          </a:p>
          <a:p>
            <a:pPr lvl="1"/>
            <a:r>
              <a:rPr lang="en-US" dirty="0"/>
              <a:t>During validation, jurisdiction holds any additional messages/cases until it is moved to production.</a:t>
            </a:r>
          </a:p>
          <a:p>
            <a:r>
              <a:rPr lang="en-US" dirty="0"/>
              <a:t>Once critical issues with YTD messages are addressed, YTD production data are moved from DMB backup production to DMB production to populate ArboNET.</a:t>
            </a:r>
            <a:endParaRPr lang="en-US" sz="2400" dirty="0"/>
          </a:p>
        </p:txBody>
      </p:sp>
      <p:grpSp>
        <p:nvGrpSpPr>
          <p:cNvPr id="4" name="Group 3" descr="Diagram showing Jurisdiction Production Environment sends year-to-date messages to the CDC DMB Backup Production Environment." title="Step 2: Send YTD Production Messages"/>
          <p:cNvGrpSpPr/>
          <p:nvPr/>
        </p:nvGrpSpPr>
        <p:grpSpPr>
          <a:xfrm>
            <a:off x="3622430" y="5373235"/>
            <a:ext cx="5137637" cy="1226991"/>
            <a:chOff x="3841260" y="4081832"/>
            <a:chExt cx="4927973" cy="898598"/>
          </a:xfrm>
        </p:grpSpPr>
        <p:sp>
          <p:nvSpPr>
            <p:cNvPr id="5" name="Text Placeholder 2"/>
            <p:cNvSpPr txBox="1">
              <a:spLocks/>
            </p:cNvSpPr>
            <p:nvPr/>
          </p:nvSpPr>
          <p:spPr bwMode="auto">
            <a:xfrm>
              <a:off x="3841260" y="4081832"/>
              <a:ext cx="4753394" cy="796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88B7"/>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lr>
                  <a:srgbClr val="3D6C2A"/>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3000" indent="-228600" algn="l" rtl="0" eaLnBrk="0" fontAlgn="base" hangingPunct="0">
                <a:spcBef>
                  <a:spcPct val="20000"/>
                </a:spcBef>
                <a:spcAft>
                  <a:spcPct val="0"/>
                </a:spcAft>
                <a:buClr>
                  <a:srgbClr val="7A003C"/>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a:p>
              <a:endParaRPr lang="en-US" dirty="0"/>
            </a:p>
          </p:txBody>
        </p:sp>
        <p:sp>
          <p:nvSpPr>
            <p:cNvPr id="6" name="Rectangle 5"/>
            <p:cNvSpPr/>
            <p:nvPr/>
          </p:nvSpPr>
          <p:spPr>
            <a:xfrm>
              <a:off x="3841260" y="4081833"/>
              <a:ext cx="1506067" cy="898597"/>
            </a:xfrm>
            <a:prstGeom prst="rect">
              <a:avLst/>
            </a:prstGeom>
            <a:solidFill>
              <a:schemeClr val="bg1">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Jurisdiction Production Environment</a:t>
              </a:r>
            </a:p>
          </p:txBody>
        </p:sp>
        <p:sp>
          <p:nvSpPr>
            <p:cNvPr id="8" name="Right Arrow 7"/>
            <p:cNvSpPr/>
            <p:nvPr/>
          </p:nvSpPr>
          <p:spPr>
            <a:xfrm>
              <a:off x="5388588" y="4381943"/>
              <a:ext cx="1833317" cy="320317"/>
            </a:xfrm>
            <a:prstGeom prst="rightArrow">
              <a:avLst/>
            </a:prstGeom>
            <a:solidFill>
              <a:schemeClr val="bg1">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0000"/>
                  </a:solidFill>
                  <a:latin typeface="Calibri" panose="020F0502020204030204" pitchFamily="34" charset="0"/>
                </a:rPr>
                <a:t>YTD Production Messages</a:t>
              </a:r>
            </a:p>
          </p:txBody>
        </p:sp>
        <p:sp>
          <p:nvSpPr>
            <p:cNvPr id="7" name="Rectangle 6"/>
            <p:cNvSpPr/>
            <p:nvPr/>
          </p:nvSpPr>
          <p:spPr>
            <a:xfrm>
              <a:off x="7263166" y="4081833"/>
              <a:ext cx="1506067" cy="898597"/>
            </a:xfrm>
            <a:prstGeom prst="rect">
              <a:avLst/>
            </a:prstGeom>
            <a:solidFill>
              <a:schemeClr val="accent6">
                <a:lumMod val="25000"/>
                <a:lumOff val="7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CDC DMB </a:t>
              </a:r>
            </a:p>
            <a:p>
              <a:pPr algn="ctr"/>
              <a:r>
                <a:rPr lang="en-US" sz="1400" dirty="0">
                  <a:solidFill>
                    <a:srgbClr val="000000"/>
                  </a:solidFill>
                  <a:latin typeface="Calibri" panose="020F0502020204030204" pitchFamily="34" charset="0"/>
                </a:rPr>
                <a:t>Backup Production Environment</a:t>
              </a:r>
            </a:p>
          </p:txBody>
        </p:sp>
      </p:grpSp>
    </p:spTree>
    <p:extLst>
      <p:ext uri="{BB962C8B-B14F-4D97-AF65-F5344CB8AC3E}">
        <p14:creationId xmlns:p14="http://schemas.microsoft.com/office/powerpoint/2010/main" val="109928243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599" y="329067"/>
            <a:ext cx="11706726" cy="1143000"/>
          </a:xfrm>
        </p:spPr>
        <p:txBody>
          <a:bodyPr anchor="t"/>
          <a:lstStyle/>
          <a:p>
            <a:r>
              <a:rPr lang="en-US" sz="3600" dirty="0"/>
              <a:t>Arboviral v1.3 Onboarding Overview</a:t>
            </a:r>
            <a:br>
              <a:rPr lang="en-US" sz="3600" dirty="0"/>
            </a:br>
            <a:r>
              <a:rPr lang="en-US" sz="2800" dirty="0">
                <a:solidFill>
                  <a:schemeClr val="tx1">
                    <a:lumMod val="75000"/>
                  </a:schemeClr>
                </a:solidFill>
              </a:rPr>
              <a:t>Step 3: Routine Production Message Transmission</a:t>
            </a:r>
            <a:endParaRPr lang="en-US" sz="1800" dirty="0"/>
          </a:p>
        </p:txBody>
      </p:sp>
      <p:sp>
        <p:nvSpPr>
          <p:cNvPr id="3" name="Content Placeholder 2"/>
          <p:cNvSpPr>
            <a:spLocks noGrp="1"/>
          </p:cNvSpPr>
          <p:nvPr>
            <p:ph type="body" sz="quarter" idx="10"/>
          </p:nvPr>
        </p:nvSpPr>
        <p:spPr>
          <a:xfrm>
            <a:off x="609599" y="1472067"/>
            <a:ext cx="10929257" cy="2276973"/>
          </a:xfrm>
        </p:spPr>
        <p:txBody>
          <a:bodyPr/>
          <a:lstStyle/>
          <a:p>
            <a:r>
              <a:rPr lang="en-US" sz="2800" dirty="0"/>
              <a:t>Jurisdiction will be approved for production and begin transmitting any new or update case notifications to DMB Production.</a:t>
            </a:r>
          </a:p>
          <a:p>
            <a:pPr lvl="1"/>
            <a:r>
              <a:rPr lang="en-US" sz="2800" dirty="0"/>
              <a:t>The jurisdiction may be approved to go into production with contingencies.</a:t>
            </a:r>
          </a:p>
        </p:txBody>
      </p:sp>
      <p:grpSp>
        <p:nvGrpSpPr>
          <p:cNvPr id="2" name="Group 1" descr="Diagram showing Jurisdiction Production Environment sends routine production messages to the CDC DMB Production Environment." title="Step 3: Send Routine Production Messages"/>
          <p:cNvGrpSpPr/>
          <p:nvPr/>
        </p:nvGrpSpPr>
        <p:grpSpPr>
          <a:xfrm>
            <a:off x="3430941" y="5008861"/>
            <a:ext cx="5427886" cy="1268128"/>
            <a:chOff x="3430941" y="5008861"/>
            <a:chExt cx="5427886" cy="1268128"/>
          </a:xfrm>
        </p:grpSpPr>
        <p:sp>
          <p:nvSpPr>
            <p:cNvPr id="11" name="Rectangle 10"/>
            <p:cNvSpPr/>
            <p:nvPr/>
          </p:nvSpPr>
          <p:spPr>
            <a:xfrm>
              <a:off x="3430941" y="5008861"/>
              <a:ext cx="1576496" cy="1176686"/>
            </a:xfrm>
            <a:prstGeom prst="rect">
              <a:avLst/>
            </a:prstGeom>
            <a:solidFill>
              <a:schemeClr val="bg1">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Jurisdiction Production Environment</a:t>
              </a:r>
            </a:p>
          </p:txBody>
        </p:sp>
        <p:sp>
          <p:nvSpPr>
            <p:cNvPr id="13" name="Right Arrow 12"/>
            <p:cNvSpPr/>
            <p:nvPr/>
          </p:nvSpPr>
          <p:spPr>
            <a:xfrm>
              <a:off x="5063510" y="5375814"/>
              <a:ext cx="2162748" cy="442786"/>
            </a:xfrm>
            <a:prstGeom prst="rightArrow">
              <a:avLst/>
            </a:prstGeom>
            <a:solidFill>
              <a:schemeClr val="bg1">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0000"/>
                  </a:solidFill>
                  <a:latin typeface="Calibri" panose="020F0502020204030204" pitchFamily="34" charset="0"/>
                </a:rPr>
                <a:t>Routine Production Messages</a:t>
              </a:r>
            </a:p>
          </p:txBody>
        </p:sp>
        <p:sp>
          <p:nvSpPr>
            <p:cNvPr id="12" name="Rectangle 11"/>
            <p:cNvSpPr/>
            <p:nvPr/>
          </p:nvSpPr>
          <p:spPr>
            <a:xfrm>
              <a:off x="7282331" y="5100303"/>
              <a:ext cx="1576496" cy="1176686"/>
            </a:xfrm>
            <a:prstGeom prst="rect">
              <a:avLst/>
            </a:prstGeom>
            <a:solidFill>
              <a:srgbClr val="5B92FF"/>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CDC DMB Production</a:t>
              </a:r>
            </a:p>
            <a:p>
              <a:pPr algn="ctr"/>
              <a:r>
                <a:rPr lang="en-US" sz="1400" dirty="0">
                  <a:solidFill>
                    <a:srgbClr val="000000"/>
                  </a:solidFill>
                  <a:latin typeface="Calibri" panose="020F0502020204030204" pitchFamily="34" charset="0"/>
                </a:rPr>
                <a:t>Environment</a:t>
              </a:r>
            </a:p>
          </p:txBody>
        </p:sp>
      </p:grpSp>
    </p:spTree>
    <p:extLst>
      <p:ext uri="{BB962C8B-B14F-4D97-AF65-F5344CB8AC3E}">
        <p14:creationId xmlns:p14="http://schemas.microsoft.com/office/powerpoint/2010/main" val="324999438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600" y="903642"/>
            <a:ext cx="10922000" cy="5763858"/>
          </a:xfrm>
        </p:spPr>
        <p:txBody>
          <a:bodyPr/>
          <a:lstStyle/>
          <a:p>
            <a:pPr marL="0" indent="0">
              <a:spcBef>
                <a:spcPts val="0"/>
              </a:spcBef>
              <a:buNone/>
            </a:pPr>
            <a:r>
              <a:rPr lang="en-US" sz="2400" b="1" dirty="0">
                <a:solidFill>
                  <a:schemeClr val="tx1">
                    <a:lumMod val="75000"/>
                  </a:schemeClr>
                </a:solidFill>
              </a:rPr>
              <a:t>Message validation</a:t>
            </a:r>
          </a:p>
          <a:p>
            <a:pPr lvl="0">
              <a:spcBef>
                <a:spcPts val="0"/>
              </a:spcBef>
            </a:pPr>
            <a:r>
              <a:rPr lang="en-US" sz="2000" dirty="0">
                <a:solidFill>
                  <a:srgbClr val="7F7F7F">
                    <a:lumMod val="75000"/>
                  </a:srgbClr>
                </a:solidFill>
              </a:rPr>
              <a:t>Message Quality Framework (MQF) is used to validate arboviral test messages.</a:t>
            </a:r>
          </a:p>
          <a:p>
            <a:pPr lvl="0">
              <a:spcBef>
                <a:spcPts val="0"/>
              </a:spcBef>
            </a:pPr>
            <a:r>
              <a:rPr lang="en-US" sz="2000" dirty="0">
                <a:solidFill>
                  <a:srgbClr val="7F7F7F">
                    <a:lumMod val="75000"/>
                  </a:srgbClr>
                </a:solidFill>
              </a:rPr>
              <a:t>Message Evaluation and Testing Service (METS) is used for all other NMI test messages (e.g., generic v2, hepatitis).</a:t>
            </a:r>
          </a:p>
          <a:p>
            <a:pPr marL="0" indent="0">
              <a:spcBef>
                <a:spcPts val="1200"/>
              </a:spcBef>
              <a:buNone/>
            </a:pPr>
            <a:r>
              <a:rPr lang="en-US" sz="2400" b="1" dirty="0">
                <a:solidFill>
                  <a:schemeClr val="tx1">
                    <a:lumMod val="75000"/>
                  </a:schemeClr>
                </a:solidFill>
              </a:rPr>
              <a:t>Transport</a:t>
            </a:r>
          </a:p>
          <a:p>
            <a:pPr>
              <a:spcBef>
                <a:spcPts val="0"/>
              </a:spcBef>
            </a:pPr>
            <a:r>
              <a:rPr lang="en-US" sz="2000" dirty="0"/>
              <a:t>Arboviral onboarding uses three CDC environments, each with their own PHIN Messaging System (PHIN MS) configuration.</a:t>
            </a:r>
          </a:p>
          <a:p>
            <a:pPr>
              <a:spcBef>
                <a:spcPts val="0"/>
              </a:spcBef>
            </a:pPr>
            <a:r>
              <a:rPr lang="en-US" sz="2000" dirty="0"/>
              <a:t>MVPS onboarding uses two environments.</a:t>
            </a:r>
          </a:p>
          <a:p>
            <a:pPr marL="0" indent="0">
              <a:spcBef>
                <a:spcPts val="1200"/>
              </a:spcBef>
              <a:buNone/>
            </a:pPr>
            <a:r>
              <a:rPr lang="en-US" sz="2400" b="1" dirty="0">
                <a:solidFill>
                  <a:schemeClr val="tx1">
                    <a:lumMod val="75000"/>
                  </a:schemeClr>
                </a:solidFill>
              </a:rPr>
              <a:t>Data comparison</a:t>
            </a:r>
          </a:p>
          <a:p>
            <a:pPr>
              <a:spcBef>
                <a:spcPts val="0"/>
              </a:spcBef>
            </a:pPr>
            <a:r>
              <a:rPr lang="en-US" sz="2000" dirty="0"/>
              <a:t>CDC performs a true data comparison between YTD and ArboNET production.</a:t>
            </a:r>
          </a:p>
          <a:p>
            <a:pPr>
              <a:spcBef>
                <a:spcPts val="0"/>
              </a:spcBef>
            </a:pPr>
            <a:r>
              <a:rPr lang="en-US" sz="2000" dirty="0"/>
              <a:t>MVPS onboarding reviews limited production messages and YTD counts.</a:t>
            </a:r>
          </a:p>
          <a:p>
            <a:pPr marL="0" indent="0">
              <a:spcBef>
                <a:spcPts val="1200"/>
              </a:spcBef>
              <a:buNone/>
            </a:pPr>
            <a:r>
              <a:rPr lang="en-US" sz="2400" b="1" dirty="0">
                <a:solidFill>
                  <a:schemeClr val="tx1">
                    <a:lumMod val="75000"/>
                  </a:schemeClr>
                </a:solidFill>
              </a:rPr>
              <a:t>Message confirmation</a:t>
            </a:r>
          </a:p>
          <a:p>
            <a:pPr>
              <a:spcBef>
                <a:spcPts val="0"/>
              </a:spcBef>
            </a:pPr>
            <a:r>
              <a:rPr lang="en-US" sz="2000" dirty="0"/>
              <a:t>To confirm arboviral messages were received at CDC, jurisdictions should refer to their PHIN MS console and may reach out to DMB staff. To view data received by CDC, jurisdictions can view their data within ArboNET.</a:t>
            </a:r>
          </a:p>
          <a:p>
            <a:pPr>
              <a:spcBef>
                <a:spcPts val="0"/>
              </a:spcBef>
            </a:pPr>
            <a:r>
              <a:rPr lang="en-US" sz="2000" dirty="0"/>
              <a:t>To confirm and view data for all other messages, jurisdictions use the MVPS Dashboard.</a:t>
            </a:r>
          </a:p>
        </p:txBody>
      </p:sp>
      <p:sp>
        <p:nvSpPr>
          <p:cNvPr id="5" name="Title 15"/>
          <p:cNvSpPr>
            <a:spLocks noGrp="1"/>
          </p:cNvSpPr>
          <p:nvPr>
            <p:ph type="title"/>
          </p:nvPr>
        </p:nvSpPr>
        <p:spPr>
          <a:xfrm>
            <a:off x="609600" y="274639"/>
            <a:ext cx="11385886" cy="629003"/>
          </a:xfrm>
        </p:spPr>
        <p:txBody>
          <a:bodyPr anchor="t"/>
          <a:lstStyle/>
          <a:p>
            <a:r>
              <a:rPr lang="en-US" sz="3600" dirty="0"/>
              <a:t>Key Differences Between Arboviral and MVPS Onboarding</a:t>
            </a:r>
            <a:endParaRPr lang="en-US" sz="1800" dirty="0"/>
          </a:p>
        </p:txBody>
      </p:sp>
    </p:spTree>
    <p:extLst>
      <p:ext uri="{BB962C8B-B14F-4D97-AF65-F5344CB8AC3E}">
        <p14:creationId xmlns:p14="http://schemas.microsoft.com/office/powerpoint/2010/main" val="116910548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600" y="1211580"/>
            <a:ext cx="10731500" cy="5360670"/>
          </a:xfrm>
        </p:spPr>
        <p:txBody>
          <a:bodyPr/>
          <a:lstStyle/>
          <a:p>
            <a:pPr>
              <a:spcAft>
                <a:spcPts val="1200"/>
              </a:spcAft>
            </a:pPr>
            <a:r>
              <a:rPr lang="en-US" sz="2800" dirty="0"/>
              <a:t>Add arboviral data elements to surveillance system based on gap analysis.</a:t>
            </a:r>
          </a:p>
          <a:p>
            <a:pPr lvl="1">
              <a:spcAft>
                <a:spcPts val="1200"/>
              </a:spcAft>
            </a:pPr>
            <a:r>
              <a:rPr lang="en-US" sz="2800" dirty="0"/>
              <a:t>The CDC “preferred” data elements could more accurately be described as “expected” (e.g., Clinical Syndrome).</a:t>
            </a:r>
          </a:p>
          <a:p>
            <a:pPr>
              <a:spcAft>
                <a:spcPts val="1200"/>
              </a:spcAft>
            </a:pPr>
            <a:r>
              <a:rPr lang="en-US" sz="2800" dirty="0">
                <a:solidFill>
                  <a:srgbClr val="7F7F7F">
                    <a:lumMod val="75000"/>
                  </a:srgbClr>
                </a:solidFill>
              </a:rPr>
              <a:t>Explore message batching to promote efficient message transport, which is especially important for the YTD transmission.</a:t>
            </a:r>
          </a:p>
          <a:p>
            <a:pPr>
              <a:spcAft>
                <a:spcPts val="1200"/>
              </a:spcAft>
            </a:pPr>
            <a:r>
              <a:rPr lang="en-US" sz="2800" dirty="0"/>
              <a:t>Consider performing an internal data validation between ArboNET and surveillance system to prepare for the YTD submission.</a:t>
            </a:r>
          </a:p>
          <a:p>
            <a:pPr>
              <a:spcAft>
                <a:spcPts val="1200"/>
              </a:spcAft>
            </a:pPr>
            <a:r>
              <a:rPr lang="en-US" sz="2800" dirty="0"/>
              <a:t>Consider configuring system extracts to pull cases with any update, not just case status update.</a:t>
            </a:r>
          </a:p>
          <a:p>
            <a:pPr marL="0" indent="0">
              <a:buNone/>
            </a:pPr>
            <a:endParaRPr lang="en-US" sz="2800" b="1" dirty="0">
              <a:solidFill>
                <a:schemeClr val="tx1">
                  <a:lumMod val="75000"/>
                </a:schemeClr>
              </a:solidFill>
            </a:endParaRPr>
          </a:p>
          <a:p>
            <a:pPr marL="0" indent="0">
              <a:buNone/>
            </a:pPr>
            <a:endParaRPr lang="en-US" sz="2400" dirty="0"/>
          </a:p>
        </p:txBody>
      </p:sp>
      <p:sp>
        <p:nvSpPr>
          <p:cNvPr id="5" name="Title 15"/>
          <p:cNvSpPr>
            <a:spLocks noGrp="1"/>
          </p:cNvSpPr>
          <p:nvPr>
            <p:ph type="title"/>
          </p:nvPr>
        </p:nvSpPr>
        <p:spPr>
          <a:xfrm>
            <a:off x="609600" y="386997"/>
            <a:ext cx="11385886" cy="629003"/>
          </a:xfrm>
        </p:spPr>
        <p:txBody>
          <a:bodyPr anchor="t"/>
          <a:lstStyle/>
          <a:p>
            <a:r>
              <a:rPr lang="en-US" sz="3600" dirty="0"/>
              <a:t>Implementation Tips</a:t>
            </a:r>
            <a:endParaRPr lang="en-US" sz="1800" dirty="0"/>
          </a:p>
        </p:txBody>
      </p:sp>
    </p:spTree>
    <p:extLst>
      <p:ext uri="{BB962C8B-B14F-4D97-AF65-F5344CB8AC3E}">
        <p14:creationId xmlns:p14="http://schemas.microsoft.com/office/powerpoint/2010/main" val="407797509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sz="3200" dirty="0"/>
              <a:t>Question-and-Answer Session with State Panel</a:t>
            </a:r>
          </a:p>
        </p:txBody>
      </p:sp>
    </p:spTree>
    <p:extLst>
      <p:ext uri="{BB962C8B-B14F-4D97-AF65-F5344CB8AC3E}">
        <p14:creationId xmlns:p14="http://schemas.microsoft.com/office/powerpoint/2010/main" val="397012339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42961"/>
          </a:xfrm>
        </p:spPr>
        <p:txBody>
          <a:bodyPr/>
          <a:lstStyle/>
          <a:p>
            <a:r>
              <a:rPr lang="en-US" sz="3200" dirty="0"/>
              <a:t>State Panel Participants</a:t>
            </a:r>
          </a:p>
        </p:txBody>
      </p:sp>
      <p:graphicFrame>
        <p:nvGraphicFramePr>
          <p:cNvPr id="4" name="Table 3" descr="Panelist information for 3 states that have implemented the Arboviral v1.3 MMG." title="State Panel Participants"/>
          <p:cNvGraphicFramePr>
            <a:graphicFrameLocks noGrp="1"/>
          </p:cNvGraphicFramePr>
          <p:nvPr/>
        </p:nvGraphicFramePr>
        <p:xfrm>
          <a:off x="520700" y="1328592"/>
          <a:ext cx="11145252" cy="5004439"/>
        </p:xfrm>
        <a:graphic>
          <a:graphicData uri="http://schemas.openxmlformats.org/drawingml/2006/table">
            <a:tbl>
              <a:tblPr firstRow="1" bandRow="1">
                <a:tableStyleId>{073A0DAA-6AF3-43AB-8588-CEC1D06C72B9}</a:tableStyleId>
              </a:tblPr>
              <a:tblGrid>
                <a:gridCol w="2786313">
                  <a:extLst>
                    <a:ext uri="{9D8B030D-6E8A-4147-A177-3AD203B41FA5}">
                      <a16:colId xmlns:a16="http://schemas.microsoft.com/office/drawing/2014/main" val="20000"/>
                    </a:ext>
                  </a:extLst>
                </a:gridCol>
                <a:gridCol w="2786313">
                  <a:extLst>
                    <a:ext uri="{9D8B030D-6E8A-4147-A177-3AD203B41FA5}">
                      <a16:colId xmlns:a16="http://schemas.microsoft.com/office/drawing/2014/main" val="20001"/>
                    </a:ext>
                  </a:extLst>
                </a:gridCol>
                <a:gridCol w="2786313">
                  <a:extLst>
                    <a:ext uri="{9D8B030D-6E8A-4147-A177-3AD203B41FA5}">
                      <a16:colId xmlns:a16="http://schemas.microsoft.com/office/drawing/2014/main" val="20002"/>
                    </a:ext>
                  </a:extLst>
                </a:gridCol>
                <a:gridCol w="2786313">
                  <a:extLst>
                    <a:ext uri="{9D8B030D-6E8A-4147-A177-3AD203B41FA5}">
                      <a16:colId xmlns:a16="http://schemas.microsoft.com/office/drawing/2014/main" val="20003"/>
                    </a:ext>
                  </a:extLst>
                </a:gridCol>
              </a:tblGrid>
              <a:tr h="981079">
                <a:tc>
                  <a:txBody>
                    <a:bodyPr/>
                    <a:lstStyle/>
                    <a:p>
                      <a:pPr>
                        <a:spcAft>
                          <a:spcPts val="0"/>
                        </a:spcAft>
                      </a:pPr>
                      <a:r>
                        <a:rPr lang="en-US" dirty="0">
                          <a:solidFill>
                            <a:schemeClr val="bg2"/>
                          </a:solidFill>
                        </a:rPr>
                        <a:t>State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dirty="0">
                          <a:solidFill>
                            <a:schemeClr val="bg2"/>
                          </a:solidFill>
                        </a:rPr>
                        <a:t>Panelists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dirty="0">
                          <a:solidFill>
                            <a:schemeClr val="bg2"/>
                          </a:solidFill>
                        </a:rPr>
                        <a:t>Surveillance</a:t>
                      </a:r>
                      <a:r>
                        <a:rPr lang="en-US" baseline="0" dirty="0">
                          <a:solidFill>
                            <a:schemeClr val="bg2"/>
                          </a:solidFill>
                        </a:rPr>
                        <a:t> System</a:t>
                      </a:r>
                      <a:endParaRPr lang="en-US" dirty="0">
                        <a:solidFill>
                          <a:schemeClr val="bg2"/>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dirty="0">
                          <a:solidFill>
                            <a:schemeClr val="bg2"/>
                          </a:solidFill>
                        </a:rPr>
                        <a:t>Legacy</a:t>
                      </a:r>
                      <a:r>
                        <a:rPr lang="en-US" baseline="0" dirty="0">
                          <a:solidFill>
                            <a:schemeClr val="bg2"/>
                          </a:solidFill>
                        </a:rPr>
                        <a:t> </a:t>
                      </a:r>
                      <a:r>
                        <a:rPr lang="en-US" dirty="0">
                          <a:solidFill>
                            <a:schemeClr val="bg2"/>
                          </a:solidFill>
                        </a:rPr>
                        <a:t>Arboviral Method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16655">
                <a:tc>
                  <a:txBody>
                    <a:bodyPr/>
                    <a:lstStyle/>
                    <a:p>
                      <a:pPr>
                        <a:spcBef>
                          <a:spcPts val="600"/>
                        </a:spcBef>
                        <a:spcAft>
                          <a:spcPts val="0"/>
                        </a:spcAft>
                      </a:pPr>
                      <a:r>
                        <a:rPr lang="en-US" dirty="0"/>
                        <a:t>Arizona</a:t>
                      </a:r>
                      <a:endParaRPr lang="en-US"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600"/>
                        </a:spcBef>
                        <a:spcAft>
                          <a:spcPts val="0"/>
                        </a:spcAft>
                        <a:buClrTx/>
                        <a:buSzTx/>
                        <a:buFontTx/>
                        <a:buNone/>
                        <a:tabLst/>
                        <a:defRPr/>
                      </a:pPr>
                      <a:r>
                        <a:rPr lang="en-US" dirty="0"/>
                        <a:t>S</a:t>
                      </a:r>
                      <a:r>
                        <a:rPr lang="en-US" sz="2400" dirty="0"/>
                        <a:t>ara Imholte,</a:t>
                      </a:r>
                    </a:p>
                    <a:p>
                      <a:pPr marL="0" marR="0" lvl="0" indent="0" algn="l" defTabSz="1219170" rtl="0" eaLnBrk="1" fontAlgn="auto" latinLnBrk="0" hangingPunct="1">
                        <a:lnSpc>
                          <a:spcPct val="100000"/>
                        </a:lnSpc>
                        <a:spcBef>
                          <a:spcPts val="600"/>
                        </a:spcBef>
                        <a:spcAft>
                          <a:spcPts val="0"/>
                        </a:spcAft>
                        <a:buClrTx/>
                        <a:buSzTx/>
                        <a:buFontTx/>
                        <a:buNone/>
                        <a:tabLst/>
                        <a:defRPr/>
                      </a:pPr>
                      <a:r>
                        <a:rPr lang="en-US" sz="2400" dirty="0"/>
                        <a:t>Teresa Jue</a:t>
                      </a:r>
                    </a:p>
                    <a:p>
                      <a:pPr marL="0" marR="0" lvl="0" indent="0" algn="l" defTabSz="1219170" rtl="0" eaLnBrk="1" fontAlgn="auto" latinLnBrk="0" hangingPunct="1">
                        <a:lnSpc>
                          <a:spcPct val="100000"/>
                        </a:lnSpc>
                        <a:spcBef>
                          <a:spcPts val="600"/>
                        </a:spcBef>
                        <a:spcAft>
                          <a:spcPts val="0"/>
                        </a:spcAft>
                        <a:buClrTx/>
                        <a:buSzTx/>
                        <a:buFontTx/>
                        <a:buNone/>
                        <a:tabLst/>
                        <a:defRPr/>
                      </a:pPr>
                      <a:endParaRPr lang="en-US" sz="2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dirty="0"/>
                        <a:t>Custom (MEDSIS)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2400" dirty="0"/>
                        <a:t>XML upload </a:t>
                      </a:r>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03158">
                <a:tc>
                  <a:txBody>
                    <a:bodyPr/>
                    <a:lstStyle/>
                    <a:p>
                      <a:pPr>
                        <a:spcBef>
                          <a:spcPts val="600"/>
                        </a:spcBef>
                        <a:spcAft>
                          <a:spcPts val="0"/>
                        </a:spcAft>
                      </a:pPr>
                      <a:r>
                        <a:rPr lang="en-US" sz="2400" dirty="0"/>
                        <a:t>Oregon</a:t>
                      </a:r>
                      <a:endParaRPr lang="en-US"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spcBef>
                          <a:spcPts val="600"/>
                        </a:spcBef>
                        <a:spcAft>
                          <a:spcPts val="0"/>
                        </a:spcAft>
                        <a:buNone/>
                      </a:pPr>
                      <a:r>
                        <a:rPr lang="en-US" sz="2400" dirty="0"/>
                        <a:t>June Bancroft,</a:t>
                      </a:r>
                    </a:p>
                    <a:p>
                      <a:pPr marL="0" indent="0">
                        <a:spcBef>
                          <a:spcPts val="600"/>
                        </a:spcBef>
                        <a:spcAft>
                          <a:spcPts val="0"/>
                        </a:spcAft>
                        <a:buNone/>
                      </a:pPr>
                      <a:r>
                        <a:rPr lang="en-US" sz="2400" dirty="0"/>
                        <a:t>Michele Barber</a:t>
                      </a:r>
                    </a:p>
                    <a:p>
                      <a:pPr marL="0" indent="0">
                        <a:spcBef>
                          <a:spcPts val="600"/>
                        </a:spcBef>
                        <a:spcAft>
                          <a:spcPts val="0"/>
                        </a:spcAft>
                        <a:buNone/>
                      </a:pPr>
                      <a:endParaRPr lang="en-US" sz="24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dirty="0"/>
                        <a:t>Custom (Orpheus)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dirty="0"/>
                        <a:t>Direct web</a:t>
                      </a:r>
                      <a:r>
                        <a:rPr lang="en-US" baseline="0" dirty="0"/>
                        <a:t> entry</a:t>
                      </a:r>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81079">
                <a:tc>
                  <a:txBody>
                    <a:bodyPr/>
                    <a:lstStyle/>
                    <a:p>
                      <a:pPr>
                        <a:spcBef>
                          <a:spcPts val="600"/>
                        </a:spcBef>
                        <a:spcAft>
                          <a:spcPts val="0"/>
                        </a:spcAft>
                      </a:pPr>
                      <a:r>
                        <a:rPr lang="en-US" dirty="0"/>
                        <a:t>Wisconsin</a:t>
                      </a:r>
                      <a:endParaRPr lang="en-US"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2400" dirty="0"/>
                        <a:t>Amy Bittrich, </a:t>
                      </a:r>
                    </a:p>
                    <a:p>
                      <a:pPr>
                        <a:spcBef>
                          <a:spcPts val="600"/>
                        </a:spcBef>
                        <a:spcAft>
                          <a:spcPts val="0"/>
                        </a:spcAft>
                      </a:pPr>
                      <a:r>
                        <a:rPr lang="en-US" sz="2400" dirty="0"/>
                        <a:t>Misty Johnson</a:t>
                      </a:r>
                    </a:p>
                    <a:p>
                      <a:pPr>
                        <a:spcBef>
                          <a:spcPts val="600"/>
                        </a:spcBef>
                        <a:spcAft>
                          <a:spcPts val="0"/>
                        </a:spcAft>
                      </a:pPr>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dirty="0"/>
                        <a:t>Atlas (WEDSS)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dirty="0"/>
                        <a:t>HL7 v1.2</a:t>
                      </a:r>
                      <a:r>
                        <a:rPr lang="en-US" baseline="0" dirty="0"/>
                        <a:t> message</a:t>
                      </a:r>
                      <a:endParaRPr lang="en-US"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7031705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279400"/>
            <a:ext cx="10738394" cy="838200"/>
          </a:xfrm>
        </p:spPr>
        <p:txBody>
          <a:bodyPr/>
          <a:lstStyle/>
          <a:p>
            <a:r>
              <a:rPr lang="en-US" sz="3200" dirty="0"/>
              <a:t>Questions to Panelists</a:t>
            </a:r>
          </a:p>
        </p:txBody>
      </p:sp>
      <p:sp>
        <p:nvSpPr>
          <p:cNvPr id="3" name="Content Placeholder 2"/>
          <p:cNvSpPr>
            <a:spLocks noGrp="1"/>
          </p:cNvSpPr>
          <p:nvPr>
            <p:ph type="body" sz="quarter" idx="10"/>
          </p:nvPr>
        </p:nvSpPr>
        <p:spPr>
          <a:xfrm>
            <a:off x="609600" y="1426211"/>
            <a:ext cx="10731500" cy="4479290"/>
          </a:xfrm>
        </p:spPr>
        <p:txBody>
          <a:bodyPr/>
          <a:lstStyle/>
          <a:p>
            <a:pPr>
              <a:spcBef>
                <a:spcPts val="1800"/>
              </a:spcBef>
            </a:pPr>
            <a:r>
              <a:rPr lang="en-US" sz="2400" dirty="0"/>
              <a:t>What changes did you make to your business practices for arboviral case notifications?</a:t>
            </a:r>
          </a:p>
          <a:p>
            <a:pPr>
              <a:spcBef>
                <a:spcPts val="1800"/>
              </a:spcBef>
            </a:pPr>
            <a:endParaRPr lang="en-US" sz="2400" dirty="0"/>
          </a:p>
          <a:p>
            <a:pPr>
              <a:spcBef>
                <a:spcPts val="1800"/>
              </a:spcBef>
            </a:pPr>
            <a:r>
              <a:rPr lang="en-US" sz="2400" dirty="0"/>
              <a:t>What changes did you make to your surveillance system to capture the data elements in the message mapping guide (e.g., Clinical Syndrome)?</a:t>
            </a:r>
          </a:p>
          <a:p>
            <a:pPr>
              <a:spcBef>
                <a:spcPts val="1800"/>
              </a:spcBef>
            </a:pPr>
            <a:endParaRPr lang="en-US" sz="2400" dirty="0"/>
          </a:p>
          <a:p>
            <a:pPr>
              <a:spcBef>
                <a:spcPts val="1800"/>
              </a:spcBef>
            </a:pPr>
            <a:r>
              <a:rPr lang="en-US" sz="2400" dirty="0"/>
              <a:t>Additional lessons learned: If you knew then what you know now, what would you have done differently when you started implementing the arboviral MMG?</a:t>
            </a:r>
          </a:p>
        </p:txBody>
      </p:sp>
    </p:spTree>
    <p:extLst>
      <p:ext uri="{BB962C8B-B14F-4D97-AF65-F5344CB8AC3E}">
        <p14:creationId xmlns:p14="http://schemas.microsoft.com/office/powerpoint/2010/main" val="356748110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sz="3200" dirty="0"/>
              <a:t>Questions and Answers</a:t>
            </a:r>
          </a:p>
        </p:txBody>
      </p:sp>
    </p:spTree>
    <p:extLst>
      <p:ext uri="{BB962C8B-B14F-4D97-AF65-F5344CB8AC3E}">
        <p14:creationId xmlns:p14="http://schemas.microsoft.com/office/powerpoint/2010/main" val="289625068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a:xfrm>
            <a:off x="838200" y="366186"/>
            <a:ext cx="10515600" cy="1325033"/>
          </a:xfrm>
          <a:prstGeom prst="rect">
            <a:avLst/>
          </a:prstGeom>
        </p:spPr>
        <p:txBody>
          <a:bodyPr/>
          <a:lstStyle/>
          <a:p>
            <a:r>
              <a:rPr lang="en-US" dirty="0"/>
              <a:t>Additional Questions?</a:t>
            </a:r>
          </a:p>
        </p:txBody>
      </p:sp>
      <p:sp>
        <p:nvSpPr>
          <p:cNvPr id="5" name="TextBox 4">
            <a:extLst>
              <a:ext uri="{FF2B5EF4-FFF2-40B4-BE49-F238E27FC236}">
                <a16:creationId xmlns:a16="http://schemas.microsoft.com/office/drawing/2014/main" id="{E4FE56AA-76C6-4EE1-B606-2E6853685D4D}"/>
              </a:ext>
            </a:extLst>
          </p:cNvPr>
          <p:cNvSpPr txBox="1"/>
          <p:nvPr/>
        </p:nvSpPr>
        <p:spPr>
          <a:xfrm>
            <a:off x="2141764" y="79407"/>
            <a:ext cx="7715250" cy="3785652"/>
          </a:xfrm>
          <a:prstGeom prst="rect">
            <a:avLst/>
          </a:prstGeom>
          <a:noFill/>
        </p:spPr>
        <p:txBody>
          <a:bodyPr wrap="square" rtlCol="0">
            <a:spAutoFit/>
          </a:bodyPr>
          <a:lstStyle/>
          <a:p>
            <a:pPr lvl="0" algn="ctr"/>
            <a:r>
              <a:rPr lang="en-US" sz="2000" b="1" dirty="0">
                <a:solidFill>
                  <a:srgbClr val="000000"/>
                </a:solidFill>
              </a:rPr>
              <a:t>Subscribe to monthly </a:t>
            </a:r>
            <a:r>
              <a:rPr lang="en-US" sz="2000" b="1" dirty="0">
                <a:solidFill>
                  <a:srgbClr val="FF0000"/>
                </a:solidFill>
              </a:rPr>
              <a:t>NMI Notes </a:t>
            </a:r>
            <a:r>
              <a:rPr lang="en-US" sz="2000" b="1" dirty="0">
                <a:solidFill>
                  <a:srgbClr val="000000"/>
                </a:solidFill>
              </a:rPr>
              <a:t>news updates at </a:t>
            </a:r>
            <a:r>
              <a:rPr lang="en-US" sz="2000" b="1" dirty="0">
                <a:solidFill>
                  <a:srgbClr val="FF0000"/>
                </a:solidFill>
                <a:hlinkClick r:id="rId3"/>
              </a:rPr>
              <a:t>https://www.cdc.gov/nndss/trc/news/index.html</a:t>
            </a:r>
            <a:r>
              <a:rPr lang="en-US" sz="2000" b="1" dirty="0">
                <a:solidFill>
                  <a:srgbClr val="000000"/>
                </a:solidFill>
              </a:rPr>
              <a:t>!</a:t>
            </a:r>
            <a:r>
              <a:rPr lang="en-US" sz="2000" b="1" dirty="0">
                <a:solidFill>
                  <a:srgbClr val="FF0000"/>
                </a:solidFill>
              </a:rPr>
              <a:t> </a:t>
            </a:r>
          </a:p>
          <a:p>
            <a:pPr lvl="0" algn="ctr"/>
            <a:endParaRPr lang="en-US" sz="2000" b="1" dirty="0">
              <a:solidFill>
                <a:srgbClr val="FF0000"/>
              </a:solidFill>
            </a:endParaRPr>
          </a:p>
          <a:p>
            <a:pPr lvl="0" algn="ctr"/>
            <a:r>
              <a:rPr lang="en-US" sz="2000" b="1" dirty="0">
                <a:solidFill>
                  <a:srgbClr val="000000"/>
                </a:solidFill>
              </a:rPr>
              <a:t>Access the </a:t>
            </a:r>
            <a:r>
              <a:rPr lang="en-US" sz="2000" b="1" dirty="0">
                <a:solidFill>
                  <a:srgbClr val="FF0000"/>
                </a:solidFill>
              </a:rPr>
              <a:t>NNDSS Technical Resource Center </a:t>
            </a:r>
            <a:r>
              <a:rPr lang="en-US" sz="2000" b="1" dirty="0">
                <a:solidFill>
                  <a:srgbClr val="000000"/>
                </a:solidFill>
              </a:rPr>
              <a:t>at </a:t>
            </a:r>
            <a:r>
              <a:rPr lang="en-US" sz="2000" b="1" dirty="0">
                <a:solidFill>
                  <a:srgbClr val="FF0000"/>
                </a:solidFill>
                <a:hlinkClick r:id="rId4"/>
              </a:rPr>
              <a:t>https://www.cdc.gov/nndss/trc/index.html</a:t>
            </a:r>
            <a:r>
              <a:rPr lang="en-US" sz="2000" b="1" dirty="0">
                <a:solidFill>
                  <a:srgbClr val="000000"/>
                </a:solidFill>
              </a:rPr>
              <a:t>!</a:t>
            </a:r>
            <a:r>
              <a:rPr lang="en-US" sz="2000" b="1" dirty="0">
                <a:solidFill>
                  <a:srgbClr val="FF0000"/>
                </a:solidFill>
              </a:rPr>
              <a:t> </a:t>
            </a:r>
          </a:p>
          <a:p>
            <a:pPr lvl="0" algn="ctr"/>
            <a:endParaRPr lang="en-US" sz="2000" b="1" dirty="0">
              <a:solidFill>
                <a:srgbClr val="FF0000"/>
              </a:solidFill>
            </a:endParaRPr>
          </a:p>
          <a:p>
            <a:pPr lvl="0" algn="ctr"/>
            <a:r>
              <a:rPr lang="en-US" sz="2000" b="1" dirty="0">
                <a:solidFill>
                  <a:srgbClr val="000000"/>
                </a:solidFill>
              </a:rPr>
              <a:t>Request </a:t>
            </a:r>
            <a:r>
              <a:rPr lang="en-US" sz="2000" b="1" dirty="0">
                <a:solidFill>
                  <a:srgbClr val="FF0000"/>
                </a:solidFill>
              </a:rPr>
              <a:t>NMI technical assistance or onboarding </a:t>
            </a:r>
            <a:r>
              <a:rPr lang="en-US" sz="2000" b="1" dirty="0">
                <a:solidFill>
                  <a:srgbClr val="000000"/>
                </a:solidFill>
              </a:rPr>
              <a:t>at</a:t>
            </a:r>
          </a:p>
          <a:p>
            <a:pPr lvl="0" algn="ctr"/>
            <a:r>
              <a:rPr lang="en-US" sz="2000" b="1" dirty="0">
                <a:solidFill>
                  <a:srgbClr val="FF0000"/>
                </a:solidFill>
                <a:hlinkClick r:id="rId5"/>
              </a:rPr>
              <a:t>edx@cdc.gov</a:t>
            </a:r>
            <a:r>
              <a:rPr lang="en-US" sz="2000" b="1" dirty="0">
                <a:solidFill>
                  <a:srgbClr val="000000"/>
                </a:solidFill>
              </a:rPr>
              <a:t>! </a:t>
            </a:r>
          </a:p>
          <a:p>
            <a:pPr lvl="0" algn="ctr"/>
            <a:endParaRPr lang="en-US" sz="2000" b="1" dirty="0">
              <a:solidFill>
                <a:srgbClr val="FF0000"/>
              </a:solidFill>
            </a:endParaRPr>
          </a:p>
          <a:p>
            <a:pPr lvl="0" algn="ctr"/>
            <a:r>
              <a:rPr lang="en-US" sz="2000" b="1" dirty="0">
                <a:solidFill>
                  <a:srgbClr val="000000"/>
                </a:solidFill>
              </a:rPr>
              <a:t>Next </a:t>
            </a:r>
            <a:r>
              <a:rPr lang="en-US" sz="2000" b="1" dirty="0">
                <a:solidFill>
                  <a:srgbClr val="FF0000"/>
                </a:solidFill>
              </a:rPr>
              <a:t>NMI eSHARE </a:t>
            </a:r>
            <a:r>
              <a:rPr lang="en-US" sz="2000" b="1" dirty="0">
                <a:solidFill>
                  <a:srgbClr val="000000"/>
                </a:solidFill>
              </a:rPr>
              <a:t>is November 21, 2017–details at </a:t>
            </a:r>
            <a:r>
              <a:rPr lang="en-US" sz="2000" b="1" dirty="0">
                <a:solidFill>
                  <a:srgbClr val="FF0000"/>
                </a:solidFill>
                <a:hlinkClick r:id="rId6"/>
              </a:rPr>
              <a:t>https://www.cdc.gov/nndss/trc/onboarding/eshare.html</a:t>
            </a:r>
            <a:r>
              <a:rPr lang="en-US" sz="2000" b="1" dirty="0">
                <a:solidFill>
                  <a:srgbClr val="000000"/>
                </a:solidFill>
              </a:rPr>
              <a:t>! </a:t>
            </a:r>
          </a:p>
          <a:p>
            <a:pPr algn="ctr"/>
            <a:endParaRPr lang="en-US" sz="2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37814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29026"/>
            <a:ext cx="10738394" cy="838200"/>
          </a:xfrm>
        </p:spPr>
        <p:txBody>
          <a:bodyPr/>
          <a:lstStyle/>
          <a:p>
            <a:r>
              <a:rPr lang="en-US" sz="3200" dirty="0"/>
              <a:t>Appendix</a:t>
            </a:r>
          </a:p>
        </p:txBody>
      </p:sp>
      <p:sp>
        <p:nvSpPr>
          <p:cNvPr id="3" name="Content Placeholder 2"/>
          <p:cNvSpPr>
            <a:spLocks noGrp="1"/>
          </p:cNvSpPr>
          <p:nvPr>
            <p:ph type="body" sz="quarter" idx="10"/>
          </p:nvPr>
        </p:nvSpPr>
        <p:spPr>
          <a:xfrm>
            <a:off x="609600" y="816602"/>
            <a:ext cx="10731500" cy="4479290"/>
          </a:xfrm>
        </p:spPr>
        <p:txBody>
          <a:bodyPr/>
          <a:lstStyle/>
          <a:p>
            <a:pPr>
              <a:spcBef>
                <a:spcPts val="0"/>
              </a:spcBef>
              <a:spcAft>
                <a:spcPts val="600"/>
              </a:spcAft>
            </a:pPr>
            <a:r>
              <a:rPr lang="en-US" sz="2400" dirty="0"/>
              <a:t>Event codes to be added:</a:t>
            </a:r>
          </a:p>
          <a:p>
            <a:pPr lvl="1">
              <a:spcBef>
                <a:spcPts val="0"/>
              </a:spcBef>
              <a:spcAft>
                <a:spcPts val="600"/>
              </a:spcAft>
            </a:pPr>
            <a:r>
              <a:rPr lang="en-US" sz="2000" dirty="0"/>
              <a:t>Flavivirus disease, not otherwise specified (50237)</a:t>
            </a:r>
          </a:p>
          <a:p>
            <a:pPr lvl="1">
              <a:spcBef>
                <a:spcPts val="0"/>
              </a:spcBef>
              <a:spcAft>
                <a:spcPts val="600"/>
              </a:spcAft>
            </a:pPr>
            <a:r>
              <a:rPr lang="en-US" sz="2000" dirty="0"/>
              <a:t>Other arboviral disease, not otherwise specified (10072)</a:t>
            </a:r>
          </a:p>
          <a:p>
            <a:pPr lvl="1">
              <a:spcBef>
                <a:spcPts val="0"/>
              </a:spcBef>
              <a:spcAft>
                <a:spcPts val="600"/>
              </a:spcAft>
            </a:pPr>
            <a:r>
              <a:rPr lang="en-US" sz="2000" dirty="0"/>
              <a:t>Venezuelan equine encephalitis virus disease, neuroinvasive (10055)</a:t>
            </a:r>
          </a:p>
          <a:p>
            <a:pPr lvl="1">
              <a:spcBef>
                <a:spcPts val="0"/>
              </a:spcBef>
              <a:spcAft>
                <a:spcPts val="600"/>
              </a:spcAft>
            </a:pPr>
            <a:r>
              <a:rPr lang="en-US" sz="2000" dirty="0"/>
              <a:t>Venezuelan equine encephalitis virus disease, non-neuroinvasive (10067)</a:t>
            </a:r>
          </a:p>
          <a:p>
            <a:pPr lvl="1">
              <a:spcBef>
                <a:spcPts val="0"/>
              </a:spcBef>
              <a:spcAft>
                <a:spcPts val="600"/>
              </a:spcAft>
            </a:pPr>
            <a:r>
              <a:rPr lang="en-US" sz="2000" dirty="0"/>
              <a:t>California serogroup virus conditions previously without specific event codes:</a:t>
            </a:r>
          </a:p>
          <a:p>
            <a:pPr lvl="2">
              <a:spcBef>
                <a:spcPts val="0"/>
              </a:spcBef>
              <a:spcAft>
                <a:spcPts val="1200"/>
              </a:spcAft>
            </a:pPr>
            <a:r>
              <a:rPr lang="en-US" sz="2000" dirty="0"/>
              <a:t>California encephalitis virus disease (11718), Keystone virus disease (11712), Snowshoe hare virus disease (11734), </a:t>
            </a:r>
            <a:r>
              <a:rPr lang="en-US" sz="2000" dirty="0" err="1"/>
              <a:t>Trivittatus</a:t>
            </a:r>
            <a:r>
              <a:rPr lang="en-US" sz="2000" dirty="0"/>
              <a:t> virus disease (11724)</a:t>
            </a:r>
          </a:p>
          <a:p>
            <a:pPr>
              <a:spcBef>
                <a:spcPts val="0"/>
              </a:spcBef>
              <a:spcAft>
                <a:spcPts val="600"/>
              </a:spcAft>
            </a:pPr>
            <a:r>
              <a:rPr lang="en-US" sz="2400" dirty="0"/>
              <a:t>Updates to the ‘Arbovirus’ value set will allow case notifications for additional arboviral conditions using the ‘Other arboviral disease, not otherwise specified’ (10072) event code, including: </a:t>
            </a:r>
          </a:p>
          <a:p>
            <a:pPr lvl="1">
              <a:spcBef>
                <a:spcPts val="0"/>
              </a:spcBef>
              <a:spcAft>
                <a:spcPts val="600"/>
              </a:spcAft>
            </a:pPr>
            <a:r>
              <a:rPr lang="en-US" sz="2000" dirty="0" err="1"/>
              <a:t>Alkhurma</a:t>
            </a:r>
            <a:r>
              <a:rPr lang="en-US" sz="2000" dirty="0"/>
              <a:t> virus, </a:t>
            </a:r>
            <a:r>
              <a:rPr lang="en-US" sz="2000" dirty="0" err="1"/>
              <a:t>Barmah</a:t>
            </a:r>
            <a:r>
              <a:rPr lang="en-US" sz="2000" dirty="0"/>
              <a:t> Forest virus, Bourbon virus, Heartland virus, Highlands J virus, Kyasanur Forest virus, </a:t>
            </a:r>
            <a:r>
              <a:rPr lang="en-US" sz="2000" dirty="0" err="1"/>
              <a:t>Mayaro</a:t>
            </a:r>
            <a:r>
              <a:rPr lang="en-US" sz="2000" dirty="0"/>
              <a:t> virus, Murray Valley encephalitis virus, </a:t>
            </a:r>
            <a:r>
              <a:rPr lang="en-US" sz="2000" dirty="0" err="1"/>
              <a:t>O'nyong-nyong</a:t>
            </a:r>
            <a:r>
              <a:rPr lang="en-US" sz="2000" dirty="0"/>
              <a:t> virus, </a:t>
            </a:r>
            <a:r>
              <a:rPr lang="en-US" sz="2000" dirty="0" err="1"/>
              <a:t>Oropouche</a:t>
            </a:r>
            <a:r>
              <a:rPr lang="en-US" sz="2000" dirty="0"/>
              <a:t> virus, Rift Valley Fever virus, Rocio virus, Ross River virus, </a:t>
            </a:r>
            <a:r>
              <a:rPr lang="en-US" sz="2000" dirty="0" err="1"/>
              <a:t>Sindbis</a:t>
            </a:r>
            <a:r>
              <a:rPr lang="en-US" sz="2000" dirty="0"/>
              <a:t> virus, </a:t>
            </a:r>
            <a:r>
              <a:rPr lang="en-US" sz="2000" dirty="0" err="1"/>
              <a:t>Tahyna</a:t>
            </a:r>
            <a:r>
              <a:rPr lang="en-US" sz="2000" dirty="0"/>
              <a:t> virus, Toscana virus, Usutu virus</a:t>
            </a:r>
          </a:p>
        </p:txBody>
      </p:sp>
    </p:spTree>
    <p:extLst>
      <p:ext uri="{BB962C8B-B14F-4D97-AF65-F5344CB8AC3E}">
        <p14:creationId xmlns:p14="http://schemas.microsoft.com/office/powerpoint/2010/main" val="342816339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418192"/>
            <a:ext cx="10972800" cy="623162"/>
          </a:xfrm>
        </p:spPr>
        <p:txBody>
          <a:bodyPr anchor="t"/>
          <a:lstStyle/>
          <a:p>
            <a:r>
              <a:rPr lang="en-US" sz="4000" dirty="0"/>
              <a:t>Agenda</a:t>
            </a:r>
          </a:p>
        </p:txBody>
      </p:sp>
      <p:sp>
        <p:nvSpPr>
          <p:cNvPr id="3" name="Content Placeholder 2"/>
          <p:cNvSpPr>
            <a:spLocks noGrp="1"/>
          </p:cNvSpPr>
          <p:nvPr>
            <p:ph type="body" sz="quarter" idx="10"/>
          </p:nvPr>
        </p:nvSpPr>
        <p:spPr>
          <a:xfrm>
            <a:off x="609600" y="1529868"/>
            <a:ext cx="8660130" cy="4984751"/>
          </a:xfrm>
        </p:spPr>
        <p:txBody>
          <a:bodyPr/>
          <a:lstStyle/>
          <a:p>
            <a:pPr>
              <a:lnSpc>
                <a:spcPct val="125000"/>
              </a:lnSpc>
              <a:spcBef>
                <a:spcPts val="1200"/>
              </a:spcBef>
              <a:spcAft>
                <a:spcPts val="1800"/>
              </a:spcAft>
            </a:pPr>
            <a:r>
              <a:rPr lang="en-US" sz="2800" dirty="0"/>
              <a:t>Welcome and Announcements</a:t>
            </a:r>
          </a:p>
          <a:p>
            <a:pPr lvl="1">
              <a:lnSpc>
                <a:spcPct val="125000"/>
              </a:lnSpc>
              <a:spcBef>
                <a:spcPts val="0"/>
              </a:spcBef>
              <a:spcAft>
                <a:spcPts val="1200"/>
              </a:spcAft>
            </a:pPr>
            <a:r>
              <a:rPr lang="en-US" sz="2800" dirty="0"/>
              <a:t>Update on NMI Timeline</a:t>
            </a:r>
          </a:p>
          <a:p>
            <a:pPr lvl="1">
              <a:lnSpc>
                <a:spcPct val="125000"/>
              </a:lnSpc>
              <a:spcBef>
                <a:spcPts val="0"/>
              </a:spcBef>
              <a:spcAft>
                <a:spcPts val="1200"/>
              </a:spcAft>
            </a:pPr>
            <a:r>
              <a:rPr lang="en-US" sz="2800" dirty="0"/>
              <a:t>Clarification of Council of State and Territorial Epidemiologists (CSTE) Arboviral Position Statement</a:t>
            </a:r>
          </a:p>
          <a:p>
            <a:pPr>
              <a:lnSpc>
                <a:spcPct val="125000"/>
              </a:lnSpc>
              <a:spcBef>
                <a:spcPts val="1200"/>
              </a:spcBef>
              <a:spcAft>
                <a:spcPts val="1800"/>
              </a:spcAft>
            </a:pPr>
            <a:r>
              <a:rPr lang="en-US" sz="2800" dirty="0"/>
              <a:t>Tips and Lessons Learned on Arboviral v1.3 Implementation and Onboarding</a:t>
            </a:r>
          </a:p>
          <a:p>
            <a:pPr>
              <a:lnSpc>
                <a:spcPct val="125000"/>
              </a:lnSpc>
              <a:spcBef>
                <a:spcPts val="1200"/>
              </a:spcBef>
              <a:spcAft>
                <a:spcPts val="1800"/>
              </a:spcAft>
            </a:pPr>
            <a:r>
              <a:rPr lang="en-US" sz="2800" dirty="0"/>
              <a:t>Questions and Answers</a:t>
            </a:r>
          </a:p>
          <a:p>
            <a:pPr marL="0" indent="0">
              <a:lnSpc>
                <a:spcPct val="125000"/>
              </a:lnSpc>
              <a:buNone/>
            </a:pPr>
            <a:endParaRPr lang="en-US" sz="2800" dirty="0"/>
          </a:p>
        </p:txBody>
      </p:sp>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4" y="418193"/>
            <a:ext cx="2753820" cy="1899123"/>
          </a:xfrm>
          <a:prstGeom prst="rect">
            <a:avLst/>
          </a:prstGeom>
        </p:spPr>
      </p:pic>
    </p:spTree>
    <p:extLst>
      <p:ext uri="{BB962C8B-B14F-4D97-AF65-F5344CB8AC3E}">
        <p14:creationId xmlns:p14="http://schemas.microsoft.com/office/powerpoint/2010/main" val="165605599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282" y="164031"/>
            <a:ext cx="11440438" cy="859094"/>
          </a:xfrm>
        </p:spPr>
        <p:txBody>
          <a:bodyPr/>
          <a:lstStyle/>
          <a:p>
            <a:r>
              <a:rPr lang="en-US" dirty="0"/>
              <a:t>Update on Expected NMI Timeline</a:t>
            </a:r>
          </a:p>
        </p:txBody>
      </p:sp>
      <p:sp>
        <p:nvSpPr>
          <p:cNvPr id="3" name="Text Placeholder 2"/>
          <p:cNvSpPr>
            <a:spLocks noGrp="1"/>
          </p:cNvSpPr>
          <p:nvPr>
            <p:ph type="body" sz="quarter" idx="10"/>
          </p:nvPr>
        </p:nvSpPr>
        <p:spPr>
          <a:xfrm>
            <a:off x="740664" y="984291"/>
            <a:ext cx="10972800" cy="5305800"/>
          </a:xfrm>
        </p:spPr>
        <p:txBody>
          <a:bodyPr/>
          <a:lstStyle/>
          <a:p>
            <a:pPr>
              <a:spcBef>
                <a:spcPts val="0"/>
              </a:spcBef>
              <a:spcAft>
                <a:spcPts val="1200"/>
              </a:spcAft>
            </a:pPr>
            <a:r>
              <a:rPr lang="en-US" dirty="0"/>
              <a:t>Generic v2 and hepatitis migrate to Message Validation, Processing, and Provisioning System update (MVPSu) in November 2017.</a:t>
            </a:r>
          </a:p>
          <a:p>
            <a:pPr>
              <a:spcBef>
                <a:spcPts val="0"/>
              </a:spcBef>
              <a:spcAft>
                <a:spcPts val="1200"/>
              </a:spcAft>
            </a:pPr>
            <a:r>
              <a:rPr lang="en-US" dirty="0"/>
              <a:t>MVPSu ready to receive case notification messages as follows: </a:t>
            </a:r>
          </a:p>
          <a:p>
            <a:pPr lvl="1">
              <a:spcBef>
                <a:spcPts val="0"/>
              </a:spcBef>
              <a:spcAft>
                <a:spcPts val="1200"/>
              </a:spcAft>
            </a:pPr>
            <a:r>
              <a:rPr lang="en-US" dirty="0"/>
              <a:t>STD and congenital syphilis targeted in February 2018,</a:t>
            </a:r>
          </a:p>
          <a:p>
            <a:pPr lvl="1">
              <a:spcBef>
                <a:spcPts val="0"/>
              </a:spcBef>
              <a:spcAft>
                <a:spcPts val="1200"/>
              </a:spcAft>
            </a:pPr>
            <a:r>
              <a:rPr lang="en-US" dirty="0"/>
              <a:t>mumps and pertussis targeted in April 2018, and</a:t>
            </a:r>
          </a:p>
          <a:p>
            <a:pPr lvl="1">
              <a:spcBef>
                <a:spcPts val="0"/>
              </a:spcBef>
              <a:spcAft>
                <a:spcPts val="1200"/>
              </a:spcAft>
            </a:pPr>
            <a:r>
              <a:rPr lang="en-US" dirty="0"/>
              <a:t>varicella targeted in June 2018.</a:t>
            </a:r>
          </a:p>
          <a:p>
            <a:pPr>
              <a:spcBef>
                <a:spcPts val="0"/>
              </a:spcBef>
              <a:spcAft>
                <a:spcPts val="1200"/>
              </a:spcAft>
            </a:pPr>
            <a:r>
              <a:rPr lang="en-US" dirty="0"/>
              <a:t>Work continues on other message mapping guides (MMGs).</a:t>
            </a:r>
          </a:p>
          <a:p>
            <a:pPr lvl="1">
              <a:spcBef>
                <a:spcPts val="0"/>
              </a:spcBef>
              <a:spcAft>
                <a:spcPts val="1200"/>
              </a:spcAft>
            </a:pPr>
            <a:r>
              <a:rPr lang="en-US" dirty="0"/>
              <a:t>The draft Foodborne and Diarrheal Disease (FDD) MMG was posted on 10/16/17 with a webinar on 10/25/17 at 3‒4:00 p.m. ET. </a:t>
            </a:r>
          </a:p>
          <a:p>
            <a:pPr>
              <a:spcBef>
                <a:spcPts val="0"/>
              </a:spcBef>
              <a:spcAft>
                <a:spcPts val="1200"/>
              </a:spcAft>
            </a:pPr>
            <a:r>
              <a:rPr lang="en-US" dirty="0"/>
              <a:t>NMI team is looking for ways to accelerate MMG implementation.</a:t>
            </a:r>
          </a:p>
          <a:p>
            <a:pPr>
              <a:spcBef>
                <a:spcPts val="0"/>
              </a:spcBef>
              <a:spcAft>
                <a:spcPts val="1200"/>
              </a:spcAft>
            </a:pPr>
            <a:r>
              <a:rPr lang="en-US" dirty="0"/>
              <a:t>MVPS team will update MVPS Dashboard in the future.</a:t>
            </a:r>
          </a:p>
        </p:txBody>
      </p:sp>
    </p:spTree>
    <p:extLst>
      <p:ext uri="{BB962C8B-B14F-4D97-AF65-F5344CB8AC3E}">
        <p14:creationId xmlns:p14="http://schemas.microsoft.com/office/powerpoint/2010/main" val="222459037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15" y="376372"/>
            <a:ext cx="11417642" cy="998620"/>
          </a:xfrm>
        </p:spPr>
        <p:txBody>
          <a:bodyPr/>
          <a:lstStyle/>
          <a:p>
            <a:r>
              <a:rPr lang="en-US" sz="4000" dirty="0">
                <a:solidFill>
                  <a:srgbClr val="2F97DA"/>
                </a:solidFill>
              </a:rPr>
              <a:t>Clarification: CSTE Arboviral Position Statement</a:t>
            </a:r>
          </a:p>
        </p:txBody>
      </p:sp>
      <p:sp>
        <p:nvSpPr>
          <p:cNvPr id="3" name="Text Placeholder 2"/>
          <p:cNvSpPr>
            <a:spLocks noGrp="1"/>
          </p:cNvSpPr>
          <p:nvPr>
            <p:ph type="body" sz="quarter" idx="10"/>
          </p:nvPr>
        </p:nvSpPr>
        <p:spPr>
          <a:xfrm>
            <a:off x="618186" y="1442988"/>
            <a:ext cx="11152900" cy="4854880"/>
          </a:xfrm>
        </p:spPr>
        <p:txBody>
          <a:bodyPr/>
          <a:lstStyle/>
          <a:p>
            <a:pPr>
              <a:spcBef>
                <a:spcPts val="0"/>
              </a:spcBef>
              <a:spcAft>
                <a:spcPts val="1200"/>
              </a:spcAft>
            </a:pPr>
            <a:r>
              <a:rPr lang="en-US" sz="2600" dirty="0"/>
              <a:t>The position statement is intended to make certain arboviral conditions notifiable, while allowing jurisdictions to voluntarily send notifications for other arboviral conditions.</a:t>
            </a:r>
          </a:p>
          <a:p>
            <a:pPr>
              <a:spcBef>
                <a:spcPts val="0"/>
              </a:spcBef>
              <a:spcAft>
                <a:spcPts val="1200"/>
              </a:spcAft>
            </a:pPr>
            <a:r>
              <a:rPr lang="en-US" sz="2600" dirty="0"/>
              <a:t>CSTE, in collaboration with CDC, has developed a letter to provide information on how to send other arboviral conditions*. To assist jurisdictions:</a:t>
            </a:r>
          </a:p>
          <a:p>
            <a:pPr lvl="1">
              <a:spcBef>
                <a:spcPts val="0"/>
              </a:spcBef>
              <a:spcAft>
                <a:spcPts val="1200"/>
              </a:spcAft>
            </a:pPr>
            <a:r>
              <a:rPr lang="en-US" sz="2600" dirty="0"/>
              <a:t>Event codes have been created for</a:t>
            </a:r>
          </a:p>
          <a:p>
            <a:pPr lvl="2">
              <a:spcBef>
                <a:spcPts val="0"/>
              </a:spcBef>
              <a:spcAft>
                <a:spcPts val="1200"/>
              </a:spcAft>
            </a:pPr>
            <a:r>
              <a:rPr lang="en-US" sz="2600" dirty="0"/>
              <a:t>Flavivirus condition, not otherwise specified, and</a:t>
            </a:r>
          </a:p>
          <a:p>
            <a:pPr lvl="2">
              <a:spcBef>
                <a:spcPts val="0"/>
              </a:spcBef>
              <a:spcAft>
                <a:spcPts val="1200"/>
              </a:spcAft>
            </a:pPr>
            <a:r>
              <a:rPr lang="en-US" sz="2600" dirty="0"/>
              <a:t>other arboviral condition, not otherwise specified.</a:t>
            </a:r>
          </a:p>
          <a:p>
            <a:pPr lvl="1">
              <a:spcBef>
                <a:spcPts val="0"/>
              </a:spcBef>
              <a:spcAft>
                <a:spcPts val="1200"/>
              </a:spcAft>
            </a:pPr>
            <a:r>
              <a:rPr lang="en-US" sz="2600" dirty="0"/>
              <a:t>The “Arbovirus” value set in the arboviral v1.3 MMG will be updated.</a:t>
            </a:r>
          </a:p>
          <a:p>
            <a:pPr lvl="1">
              <a:spcBef>
                <a:spcPts val="0"/>
              </a:spcBef>
              <a:spcAft>
                <a:spcPts val="1200"/>
              </a:spcAft>
            </a:pPr>
            <a:r>
              <a:rPr lang="en-US" sz="2600" dirty="0"/>
              <a:t>CDC will notify jurisdictions when notifications can be received. </a:t>
            </a:r>
          </a:p>
        </p:txBody>
      </p:sp>
      <p:sp>
        <p:nvSpPr>
          <p:cNvPr id="4" name="Rectangle 3"/>
          <p:cNvSpPr/>
          <p:nvPr/>
        </p:nvSpPr>
        <p:spPr>
          <a:xfrm>
            <a:off x="618186" y="6360498"/>
            <a:ext cx="10929257" cy="338554"/>
          </a:xfrm>
          <a:prstGeom prst="rect">
            <a:avLst/>
          </a:prstGeom>
        </p:spPr>
        <p:txBody>
          <a:bodyPr wrap="square">
            <a:spAutoFit/>
          </a:bodyPr>
          <a:lstStyle/>
          <a:p>
            <a:r>
              <a:rPr lang="en-US" sz="1600" dirty="0">
                <a:solidFill>
                  <a:srgbClr val="0096D6"/>
                </a:solidFill>
                <a:latin typeface="Calibri" panose="020F0502020204030204" pitchFamily="34" charset="0"/>
                <a:cs typeface="Arial" panose="020B0604020202020204" pitchFamily="34" charset="0"/>
              </a:rPr>
              <a:t>* For additional details, please see the Appendix slide.</a:t>
            </a:r>
          </a:p>
        </p:txBody>
      </p:sp>
    </p:spTree>
    <p:extLst>
      <p:ext uri="{BB962C8B-B14F-4D97-AF65-F5344CB8AC3E}">
        <p14:creationId xmlns:p14="http://schemas.microsoft.com/office/powerpoint/2010/main" val="77507309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3695560" y="1754571"/>
            <a:ext cx="7653022" cy="1502196"/>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ct val="114000"/>
              </a:lnSpc>
            </a:pPr>
            <a:r>
              <a:rPr lang="en-US" sz="4000" dirty="0"/>
              <a:t>Tips and Lessons Learned on Arboviral v1.3 Implementation and Onboarding</a:t>
            </a:r>
            <a:endParaRPr lang="en-US" sz="4800" dirty="0"/>
          </a:p>
        </p:txBody>
      </p:sp>
      <p:sp>
        <p:nvSpPr>
          <p:cNvPr id="8" name="Rectangle 7"/>
          <p:cNvSpPr/>
          <p:nvPr/>
        </p:nvSpPr>
        <p:spPr>
          <a:xfrm>
            <a:off x="448945" y="4624444"/>
            <a:ext cx="8353091" cy="1816266"/>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Melinda Thomas, MPH</a:t>
            </a:r>
          </a:p>
          <a:p>
            <a:r>
              <a:rPr lang="en-US" sz="1867" b="1" dirty="0">
                <a:solidFill>
                  <a:srgbClr val="0096D6"/>
                </a:solidFill>
                <a:latin typeface="Calibri" panose="020F0502020204030204" pitchFamily="34" charset="0"/>
                <a:cs typeface="Arial" panose="020B0604020202020204" pitchFamily="34" charset="0"/>
              </a:rPr>
              <a:t>Michele Hoover, MS</a:t>
            </a: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Tips and Lessons Learned on </a:t>
            </a:r>
            <a:r>
              <a:rPr lang="en-US" dirty="0" err="1"/>
              <a:t>Arboviral</a:t>
            </a:r>
            <a:r>
              <a:rPr lang="en-US" dirty="0"/>
              <a:t> v1.3 Implementation</a:t>
            </a:r>
            <a:r>
              <a:rPr lang="en-US" baseline="0" dirty="0"/>
              <a:t> and Onboarding</a:t>
            </a:r>
            <a:endParaRPr lang="en-US" dirty="0"/>
          </a:p>
        </p:txBody>
      </p:sp>
    </p:spTree>
    <p:extLst>
      <p:ext uri="{BB962C8B-B14F-4D97-AF65-F5344CB8AC3E}">
        <p14:creationId xmlns:p14="http://schemas.microsoft.com/office/powerpoint/2010/main" val="304446697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600" y="1154430"/>
            <a:ext cx="10731500" cy="4846321"/>
          </a:xfrm>
        </p:spPr>
        <p:txBody>
          <a:bodyPr/>
          <a:lstStyle/>
          <a:p>
            <a:pPr marL="0" indent="0">
              <a:buNone/>
            </a:pPr>
            <a:r>
              <a:rPr lang="en-US" sz="2800" b="1" dirty="0">
                <a:solidFill>
                  <a:schemeClr val="tx1">
                    <a:lumMod val="75000"/>
                  </a:schemeClr>
                </a:solidFill>
              </a:rPr>
              <a:t>Implementation of CSTE Arboviral Position Statement</a:t>
            </a:r>
          </a:p>
          <a:p>
            <a:r>
              <a:rPr lang="en-US" sz="2400" dirty="0">
                <a:solidFill>
                  <a:srgbClr val="7F7F7F">
                    <a:lumMod val="75000"/>
                  </a:srgbClr>
                </a:solidFill>
              </a:rPr>
              <a:t>Obtained clarification on operationalizing the position statement.</a:t>
            </a:r>
          </a:p>
          <a:p>
            <a:endParaRPr lang="en-US" sz="2800" b="1" dirty="0">
              <a:solidFill>
                <a:schemeClr val="tx1">
                  <a:lumMod val="75000"/>
                </a:schemeClr>
              </a:solidFill>
            </a:endParaRPr>
          </a:p>
          <a:p>
            <a:pPr marL="0" indent="0">
              <a:buNone/>
            </a:pPr>
            <a:r>
              <a:rPr lang="en-US" sz="2800" b="1" dirty="0">
                <a:solidFill>
                  <a:schemeClr val="tx1">
                    <a:lumMod val="75000"/>
                  </a:schemeClr>
                </a:solidFill>
              </a:rPr>
              <a:t>Minor updates to arboviral v1.3 test scenarios and messages</a:t>
            </a:r>
          </a:p>
          <a:p>
            <a:r>
              <a:rPr lang="en-US" sz="2400" dirty="0"/>
              <a:t>Corrected a few values in the test scenarios and messages that were causing confusion during onboarding.</a:t>
            </a:r>
          </a:p>
          <a:p>
            <a:endParaRPr lang="en-US" sz="2400" dirty="0"/>
          </a:p>
          <a:p>
            <a:pPr marL="0" indent="0">
              <a:buNone/>
            </a:pPr>
            <a:r>
              <a:rPr lang="en-US" sz="2800" b="1" dirty="0">
                <a:solidFill>
                  <a:schemeClr val="tx1">
                    <a:lumMod val="75000"/>
                  </a:schemeClr>
                </a:solidFill>
              </a:rPr>
              <a:t>Relaxation of business rules</a:t>
            </a:r>
            <a:endParaRPr lang="en-US" sz="2800" dirty="0"/>
          </a:p>
          <a:p>
            <a:r>
              <a:rPr lang="en-US" sz="2400" dirty="0"/>
              <a:t>Relaxed severity of ArboNET business rules to promote more streamlined onboarding.</a:t>
            </a:r>
          </a:p>
          <a:p>
            <a:pPr marL="0" indent="0">
              <a:buNone/>
            </a:pPr>
            <a:endParaRPr lang="en-US" sz="2800" dirty="0"/>
          </a:p>
          <a:p>
            <a:pPr marL="0" indent="0">
              <a:buNone/>
            </a:pPr>
            <a:endParaRPr lang="en-US" sz="2400" dirty="0"/>
          </a:p>
        </p:txBody>
      </p:sp>
      <p:sp>
        <p:nvSpPr>
          <p:cNvPr id="5" name="Title 15"/>
          <p:cNvSpPr>
            <a:spLocks noGrp="1"/>
          </p:cNvSpPr>
          <p:nvPr>
            <p:ph type="title"/>
          </p:nvPr>
        </p:nvSpPr>
        <p:spPr>
          <a:xfrm>
            <a:off x="609600" y="386997"/>
            <a:ext cx="11385886" cy="629003"/>
          </a:xfrm>
        </p:spPr>
        <p:txBody>
          <a:bodyPr anchor="t"/>
          <a:lstStyle/>
          <a:p>
            <a:r>
              <a:rPr lang="en-US" sz="4000" dirty="0"/>
              <a:t>Improvements to Arboviral v1.3 Onboarding Process</a:t>
            </a:r>
          </a:p>
        </p:txBody>
      </p:sp>
    </p:spTree>
    <p:extLst>
      <p:ext uri="{BB962C8B-B14F-4D97-AF65-F5344CB8AC3E}">
        <p14:creationId xmlns:p14="http://schemas.microsoft.com/office/powerpoint/2010/main" val="172334076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12667"/>
          </a:xfrm>
        </p:spPr>
        <p:txBody>
          <a:bodyPr/>
          <a:lstStyle/>
          <a:p>
            <a:r>
              <a:rPr lang="en-US" sz="4000" dirty="0"/>
              <a:t>Arboviral v1.3 Onboarding Goal and Status</a:t>
            </a:r>
          </a:p>
        </p:txBody>
      </p:sp>
      <p:sp>
        <p:nvSpPr>
          <p:cNvPr id="141" name="Content Placeholder 2"/>
          <p:cNvSpPr>
            <a:spLocks noGrp="1"/>
          </p:cNvSpPr>
          <p:nvPr>
            <p:ph type="body" sz="quarter" idx="10"/>
          </p:nvPr>
        </p:nvSpPr>
        <p:spPr>
          <a:xfrm>
            <a:off x="609600" y="1320801"/>
            <a:ext cx="10929257" cy="4725436"/>
          </a:xfrm>
        </p:spPr>
        <p:txBody>
          <a:bodyPr/>
          <a:lstStyle/>
          <a:p>
            <a:pPr marL="0" indent="0">
              <a:spcBef>
                <a:spcPts val="0"/>
              </a:spcBef>
              <a:spcAft>
                <a:spcPts val="1200"/>
              </a:spcAft>
              <a:buNone/>
            </a:pPr>
            <a:r>
              <a:rPr lang="en-US" sz="2800" b="1" dirty="0">
                <a:solidFill>
                  <a:schemeClr val="tx1">
                    <a:lumMod val="75000"/>
                  </a:schemeClr>
                </a:solidFill>
              </a:rPr>
              <a:t>Onboarding Goal</a:t>
            </a:r>
            <a:endParaRPr lang="en-US" sz="2800" dirty="0"/>
          </a:p>
          <a:p>
            <a:pPr>
              <a:spcBef>
                <a:spcPts val="0"/>
              </a:spcBef>
              <a:spcAft>
                <a:spcPts val="1200"/>
              </a:spcAft>
            </a:pPr>
            <a:r>
              <a:rPr lang="en-US" sz="2800" dirty="0"/>
              <a:t>All jurisdictions in production with arboviral v1.3 HL7 case notifications by the start of summer 2018.</a:t>
            </a:r>
          </a:p>
          <a:p>
            <a:pPr marL="0" indent="0">
              <a:spcBef>
                <a:spcPts val="0"/>
              </a:spcBef>
              <a:spcAft>
                <a:spcPts val="1200"/>
              </a:spcAft>
              <a:buNone/>
            </a:pPr>
            <a:r>
              <a:rPr lang="en-US" sz="2800" b="1" dirty="0">
                <a:solidFill>
                  <a:schemeClr val="tx1">
                    <a:lumMod val="75000"/>
                  </a:schemeClr>
                </a:solidFill>
              </a:rPr>
              <a:t>States Onboarding</a:t>
            </a:r>
          </a:p>
          <a:p>
            <a:pPr>
              <a:spcBef>
                <a:spcPts val="0"/>
              </a:spcBef>
              <a:spcAft>
                <a:spcPts val="1200"/>
              </a:spcAft>
            </a:pPr>
            <a:r>
              <a:rPr lang="en-US" sz="2800" dirty="0"/>
              <a:t>Arizona, Arkansas, Maryland</a:t>
            </a:r>
          </a:p>
          <a:p>
            <a:pPr marL="0" indent="0">
              <a:spcBef>
                <a:spcPts val="0"/>
              </a:spcBef>
              <a:spcAft>
                <a:spcPts val="1200"/>
              </a:spcAft>
              <a:buNone/>
            </a:pPr>
            <a:r>
              <a:rPr lang="en-US" sz="2800" b="1" dirty="0">
                <a:solidFill>
                  <a:schemeClr val="tx1">
                    <a:lumMod val="75000"/>
                  </a:schemeClr>
                </a:solidFill>
              </a:rPr>
              <a:t>States In Production</a:t>
            </a:r>
          </a:p>
          <a:p>
            <a:pPr>
              <a:spcBef>
                <a:spcPts val="0"/>
              </a:spcBef>
              <a:spcAft>
                <a:spcPts val="0"/>
              </a:spcAft>
            </a:pPr>
            <a:r>
              <a:rPr lang="en-US" sz="2800" dirty="0"/>
              <a:t>Delaware, Florida*, Idaho,</a:t>
            </a:r>
          </a:p>
          <a:p>
            <a:pPr marL="457200" indent="0">
              <a:spcBef>
                <a:spcPts val="0"/>
              </a:spcBef>
              <a:spcAft>
                <a:spcPts val="0"/>
              </a:spcAft>
              <a:buNone/>
            </a:pPr>
            <a:r>
              <a:rPr lang="en-US" sz="2800" dirty="0"/>
              <a:t>New York, Oregon, South Dakota, </a:t>
            </a:r>
          </a:p>
          <a:p>
            <a:pPr marL="457200" indent="0">
              <a:spcBef>
                <a:spcPts val="0"/>
              </a:spcBef>
              <a:spcAft>
                <a:spcPts val="0"/>
              </a:spcAft>
              <a:buNone/>
            </a:pPr>
            <a:r>
              <a:rPr lang="en-US" sz="2800" dirty="0"/>
              <a:t>Tennessee, Texas, Wisconsin</a:t>
            </a:r>
          </a:p>
          <a:p>
            <a:endParaRPr lang="en-US" sz="2400" dirty="0"/>
          </a:p>
        </p:txBody>
      </p:sp>
      <p:sp>
        <p:nvSpPr>
          <p:cNvPr id="142" name="Rectangle 141"/>
          <p:cNvSpPr/>
          <p:nvPr/>
        </p:nvSpPr>
        <p:spPr>
          <a:xfrm>
            <a:off x="609599" y="6177802"/>
            <a:ext cx="10929257" cy="338554"/>
          </a:xfrm>
          <a:prstGeom prst="rect">
            <a:avLst/>
          </a:prstGeom>
        </p:spPr>
        <p:txBody>
          <a:bodyPr wrap="square">
            <a:spAutoFit/>
          </a:bodyPr>
          <a:lstStyle/>
          <a:p>
            <a:r>
              <a:rPr lang="en-US" sz="1600" dirty="0">
                <a:solidFill>
                  <a:srgbClr val="0096D6"/>
                </a:solidFill>
                <a:latin typeface="Calibri" panose="020F0502020204030204" pitchFamily="34" charset="0"/>
                <a:cs typeface="Arial" panose="020B0604020202020204" pitchFamily="34" charset="0"/>
              </a:rPr>
              <a:t>* Florida has implemented arboviral v1.3 for Zika and is continuing to work on implementing the remaining arboviral conditions.</a:t>
            </a:r>
          </a:p>
        </p:txBody>
      </p:sp>
      <p:grpSp>
        <p:nvGrpSpPr>
          <p:cNvPr id="5" name="Group 4" title="U.S. Map of Arboviral v1.3 Onboarding Process"/>
          <p:cNvGrpSpPr/>
          <p:nvPr/>
        </p:nvGrpSpPr>
        <p:grpSpPr>
          <a:xfrm>
            <a:off x="6059316" y="2422526"/>
            <a:ext cx="5943445" cy="3527326"/>
            <a:chOff x="1820424" y="1347044"/>
            <a:chExt cx="8102075" cy="4808433"/>
          </a:xfrm>
        </p:grpSpPr>
        <p:grpSp>
          <p:nvGrpSpPr>
            <p:cNvPr id="6" name="Group 5"/>
            <p:cNvGrpSpPr/>
            <p:nvPr/>
          </p:nvGrpSpPr>
          <p:grpSpPr>
            <a:xfrm>
              <a:off x="1820424" y="1347044"/>
              <a:ext cx="7794756" cy="4808433"/>
              <a:chOff x="2753785" y="1367304"/>
              <a:chExt cx="7363056" cy="4679952"/>
            </a:xfrm>
          </p:grpSpPr>
          <p:sp>
            <p:nvSpPr>
              <p:cNvPr id="11" name="Rectangle 144"/>
              <p:cNvSpPr>
                <a:spLocks noChangeArrowheads="1"/>
              </p:cNvSpPr>
              <p:nvPr/>
            </p:nvSpPr>
            <p:spPr bwMode="auto">
              <a:xfrm>
                <a:off x="7087871" y="5832040"/>
                <a:ext cx="365760" cy="121920"/>
              </a:xfrm>
              <a:prstGeom prst="rect">
                <a:avLst/>
              </a:prstGeom>
              <a:solidFill>
                <a:srgbClr val="00B05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2" name="Rectangle 144"/>
              <p:cNvSpPr>
                <a:spLocks noChangeArrowheads="1"/>
              </p:cNvSpPr>
              <p:nvPr/>
            </p:nvSpPr>
            <p:spPr bwMode="auto">
              <a:xfrm>
                <a:off x="7087871" y="5588199"/>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3" name="Rectangle 145"/>
              <p:cNvSpPr>
                <a:spLocks noChangeArrowheads="1"/>
              </p:cNvSpPr>
              <p:nvPr/>
            </p:nvSpPr>
            <p:spPr bwMode="auto">
              <a:xfrm>
                <a:off x="7575552" y="5771078"/>
                <a:ext cx="954525" cy="243841"/>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a:t>
                </a:r>
                <a:endPar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14" name="Rectangle 145"/>
              <p:cNvSpPr>
                <a:spLocks noChangeArrowheads="1"/>
              </p:cNvSpPr>
              <p:nvPr/>
            </p:nvSpPr>
            <p:spPr bwMode="auto">
              <a:xfrm>
                <a:off x="7575552" y="5527240"/>
                <a:ext cx="954525" cy="243841"/>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a:t>
                </a:r>
              </a:p>
            </p:txBody>
          </p:sp>
          <p:sp>
            <p:nvSpPr>
              <p:cNvPr id="15" name="Freeform 334"/>
              <p:cNvSpPr>
                <a:spLocks noChangeArrowheads="1"/>
              </p:cNvSpPr>
              <p:nvPr/>
            </p:nvSpPr>
            <p:spPr bwMode="auto">
              <a:xfrm>
                <a:off x="9550400" y="1367304"/>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1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966"/>
                <a:endParaRPr lang="en-US" sz="1067" u="dottedHeavy" kern="0">
                  <a:solidFill>
                    <a:srgbClr val="FFFFFF"/>
                  </a:solidFill>
                  <a:latin typeface="Arial" panose="020B0604020202020204" pitchFamily="34" charset="0"/>
                  <a:cs typeface="Arial" panose="020B0604020202020204" pitchFamily="34" charset="0"/>
                </a:endParaRPr>
              </a:p>
            </p:txBody>
          </p:sp>
          <p:sp>
            <p:nvSpPr>
              <p:cNvPr id="1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ysClr val="window" lastClr="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Arial" charset="0"/>
                  <a:ea typeface="+mn-ea"/>
                  <a:cs typeface="Arial" charset="0"/>
                </a:endParaRPr>
              </a:p>
            </p:txBody>
          </p:sp>
          <p:sp>
            <p:nvSpPr>
              <p:cNvPr id="1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966"/>
                <a:endParaRPr lang="en-US" sz="1067" u="dottedHeavy" kern="0">
                  <a:solidFill>
                    <a:srgbClr val="FFFFFF"/>
                  </a:solidFill>
                  <a:latin typeface="Arial" panose="020B0604020202020204" pitchFamily="34" charset="0"/>
                  <a:cs typeface="Arial" panose="020B0604020202020204" pitchFamily="34" charset="0"/>
                </a:endParaRPr>
              </a:p>
            </p:txBody>
          </p:sp>
          <p:sp>
            <p:nvSpPr>
              <p:cNvPr id="2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2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3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ysClr val="window" lastClr="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Arial" charset="0"/>
                  <a:ea typeface="+mn-ea"/>
                  <a:cs typeface="Arial" charset="0"/>
                </a:endParaRPr>
              </a:p>
            </p:txBody>
          </p:sp>
          <p:sp>
            <p:nvSpPr>
              <p:cNvPr id="3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966"/>
                <a:endParaRPr lang="en-US" sz="1067" u="dottedHeavy" kern="0">
                  <a:solidFill>
                    <a:srgbClr val="FFFFFF"/>
                  </a:solidFill>
                  <a:latin typeface="Arial" panose="020B0604020202020204" pitchFamily="34" charset="0"/>
                  <a:cs typeface="Arial" panose="020B0604020202020204" pitchFamily="34" charset="0"/>
                </a:endParaRPr>
              </a:p>
            </p:txBody>
          </p:sp>
          <p:sp>
            <p:nvSpPr>
              <p:cNvPr id="3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3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3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3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4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4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4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4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4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4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5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5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5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5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effectLst/>
                  <a:uLnTx/>
                  <a:uFillTx/>
                  <a:latin typeface="Calibri" panose="020F0502020204030204" pitchFamily="34" charset="0"/>
                  <a:ea typeface="+mn-ea"/>
                  <a:cs typeface="Arial" charset="0"/>
                </a:endParaRPr>
              </a:p>
            </p:txBody>
          </p:sp>
          <p:sp>
            <p:nvSpPr>
              <p:cNvPr id="5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58" name="Freeform 377"/>
              <p:cNvSpPr>
                <a:spLocks noChangeArrowheads="1"/>
              </p:cNvSpPr>
              <p:nvPr/>
            </p:nvSpPr>
            <p:spPr bwMode="auto">
              <a:xfrm>
                <a:off x="9480552" y="2247839"/>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59" name="Freeform 378"/>
              <p:cNvSpPr>
                <a:spLocks noChangeArrowheads="1"/>
              </p:cNvSpPr>
              <p:nvPr/>
            </p:nvSpPr>
            <p:spPr bwMode="auto">
              <a:xfrm>
                <a:off x="9484784" y="2419288"/>
                <a:ext cx="370416" cy="167217"/>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6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1" name="Freeform 380"/>
              <p:cNvSpPr>
                <a:spLocks noChangeArrowheads="1"/>
              </p:cNvSpPr>
              <p:nvPr/>
            </p:nvSpPr>
            <p:spPr bwMode="auto">
              <a:xfrm>
                <a:off x="9550402" y="1773704"/>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endParaRPr lang="en-US" sz="1067" u="dottedHeavy" kern="0">
                  <a:solidFill>
                    <a:srgbClr val="FFFFFF"/>
                  </a:solidFill>
                  <a:latin typeface="Arial" charset="0"/>
                  <a:cs typeface="Arial" charset="0"/>
                </a:endParaRPr>
              </a:p>
            </p:txBody>
          </p:sp>
          <p:sp>
            <p:nvSpPr>
              <p:cNvPr id="62" name="Freeform 381"/>
              <p:cNvSpPr>
                <a:spLocks noChangeArrowheads="1"/>
              </p:cNvSpPr>
              <p:nvPr/>
            </p:nvSpPr>
            <p:spPr bwMode="auto">
              <a:xfrm>
                <a:off x="9753600" y="2383305"/>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a:ln>
                    <a:noFill/>
                  </a:ln>
                  <a:solidFill>
                    <a:srgbClr val="FFFFFF"/>
                  </a:solidFill>
                  <a:effectLst/>
                  <a:uLnTx/>
                  <a:uFillTx/>
                  <a:latin typeface="Arial" charset="0"/>
                  <a:ea typeface="+mn-ea"/>
                  <a:cs typeface="Arial" charset="0"/>
                </a:endParaRPr>
              </a:p>
            </p:txBody>
          </p:sp>
          <p:grpSp>
            <p:nvGrpSpPr>
              <p:cNvPr id="63" name="Group 51"/>
              <p:cNvGrpSpPr>
                <a:grpSpLocks/>
              </p:cNvGrpSpPr>
              <p:nvPr/>
            </p:nvGrpSpPr>
            <p:grpSpPr bwMode="auto">
              <a:xfrm>
                <a:off x="4015315" y="5255624"/>
                <a:ext cx="1071034" cy="552450"/>
                <a:chOff x="1705" y="3457"/>
                <a:chExt cx="506" cy="261"/>
              </a:xfrm>
              <a:solidFill>
                <a:sysClr val="window" lastClr="FFFFFF"/>
              </a:solidFill>
              <a:effectLst/>
            </p:grpSpPr>
            <p:grpSp>
              <p:nvGrpSpPr>
                <p:cNvPr id="78" name="Group 52"/>
                <p:cNvGrpSpPr>
                  <a:grpSpLocks/>
                </p:cNvGrpSpPr>
                <p:nvPr/>
              </p:nvGrpSpPr>
              <p:grpSpPr bwMode="auto">
                <a:xfrm>
                  <a:off x="1705" y="3457"/>
                  <a:ext cx="506" cy="261"/>
                  <a:chOff x="1705" y="3457"/>
                  <a:chExt cx="506" cy="261"/>
                </a:xfrm>
                <a:grpFill/>
              </p:grpSpPr>
              <p:sp>
                <p:nvSpPr>
                  <p:cNvPr id="80" name="Freeform 53"/>
                  <p:cNvSpPr>
                    <a:spLocks noChangeArrowheads="1"/>
                  </p:cNvSpPr>
                  <p:nvPr/>
                </p:nvSpPr>
                <p:spPr bwMode="auto">
                  <a:xfrm>
                    <a:off x="1705" y="3484"/>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1" name="Freeform 54"/>
                  <p:cNvSpPr>
                    <a:spLocks noChangeArrowheads="1"/>
                  </p:cNvSpPr>
                  <p:nvPr/>
                </p:nvSpPr>
                <p:spPr bwMode="auto">
                  <a:xfrm>
                    <a:off x="1757" y="3457"/>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2" name="Freeform 55"/>
                  <p:cNvSpPr>
                    <a:spLocks noChangeArrowheads="1"/>
                  </p:cNvSpPr>
                  <p:nvPr/>
                </p:nvSpPr>
                <p:spPr bwMode="auto">
                  <a:xfrm>
                    <a:off x="1826" y="3490"/>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3" name="Freeform 56"/>
                  <p:cNvSpPr>
                    <a:spLocks noChangeArrowheads="1"/>
                  </p:cNvSpPr>
                  <p:nvPr/>
                </p:nvSpPr>
                <p:spPr bwMode="auto">
                  <a:xfrm>
                    <a:off x="1938" y="3530"/>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4" name="Freeform 57"/>
                  <p:cNvSpPr>
                    <a:spLocks noChangeArrowheads="1"/>
                  </p:cNvSpPr>
                  <p:nvPr/>
                </p:nvSpPr>
                <p:spPr bwMode="auto">
                  <a:xfrm>
                    <a:off x="1963" y="3571"/>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5" name="Freeform 58"/>
                  <p:cNvSpPr>
                    <a:spLocks noChangeArrowheads="1"/>
                  </p:cNvSpPr>
                  <p:nvPr/>
                </p:nvSpPr>
                <p:spPr bwMode="auto">
                  <a:xfrm>
                    <a:off x="2003" y="3592"/>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86" name="Freeform 59"/>
                  <p:cNvSpPr>
                    <a:spLocks noChangeArrowheads="1"/>
                  </p:cNvSpPr>
                  <p:nvPr/>
                </p:nvSpPr>
                <p:spPr bwMode="auto">
                  <a:xfrm>
                    <a:off x="2063" y="3603"/>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grpSp>
            <p:sp>
              <p:nvSpPr>
                <p:cNvPr id="79" name="Freeform 60"/>
                <p:cNvSpPr>
                  <a:spLocks noChangeArrowheads="1"/>
                </p:cNvSpPr>
                <p:nvPr/>
              </p:nvSpPr>
              <p:spPr bwMode="auto">
                <a:xfrm>
                  <a:off x="2011" y="3547"/>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grpSp>
          <p:sp>
            <p:nvSpPr>
              <p:cNvPr id="64" name="Freeform 392"/>
              <p:cNvSpPr>
                <a:spLocks noChangeArrowheads="1"/>
              </p:cNvSpPr>
              <p:nvPr/>
            </p:nvSpPr>
            <p:spPr bwMode="auto">
              <a:xfrm>
                <a:off x="2990260" y="5097393"/>
                <a:ext cx="938001" cy="827648"/>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5"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FFFFFF"/>
                  </a:solidFill>
                  <a:effectLst/>
                  <a:uLnTx/>
                  <a:uFillTx/>
                  <a:latin typeface="Arial" charset="0"/>
                  <a:ea typeface="+mn-ea"/>
                  <a:cs typeface="Arial" charset="0"/>
                </a:endParaRPr>
              </a:p>
            </p:txBody>
          </p:sp>
          <p:sp>
            <p:nvSpPr>
              <p:cNvPr id="76" name="Oval 472"/>
              <p:cNvSpPr/>
              <p:nvPr/>
            </p:nvSpPr>
            <p:spPr>
              <a:xfrm>
                <a:off x="9469643" y="2628189"/>
                <a:ext cx="101600" cy="101600"/>
              </a:xfrm>
              <a:prstGeom prst="ellipse">
                <a:avLst/>
              </a:prstGeom>
              <a:solidFill>
                <a:schemeClr val="bg2"/>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a:ln>
                    <a:noFill/>
                  </a:ln>
                  <a:solidFill>
                    <a:srgbClr val="0039A6"/>
                  </a:solidFill>
                  <a:effectLst/>
                  <a:uLnTx/>
                  <a:uFillTx/>
                  <a:latin typeface="Calibri" panose="020F0502020204030204" pitchFamily="34" charset="0"/>
                  <a:ea typeface="+mn-ea"/>
                  <a:cs typeface="Arial" charset="0"/>
                </a:endParaRPr>
              </a:p>
            </p:txBody>
          </p:sp>
          <p:sp>
            <p:nvSpPr>
              <p:cNvPr id="77" name="Freeform 69"/>
              <p:cNvSpPr>
                <a:spLocks/>
              </p:cNvSpPr>
              <p:nvPr/>
            </p:nvSpPr>
            <p:spPr bwMode="auto">
              <a:xfrm>
                <a:off x="9608841" y="5435270"/>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7" name="Rectangle 6"/>
            <p:cNvSpPr/>
            <p:nvPr/>
          </p:nvSpPr>
          <p:spPr>
            <a:xfrm>
              <a:off x="1961975" y="5125805"/>
              <a:ext cx="1168603" cy="958521"/>
            </a:xfrm>
            <a:prstGeom prst="rect">
              <a:avLst/>
            </a:prstGeom>
            <a:no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7621" y="5567055"/>
              <a:ext cx="1651661" cy="581441"/>
            </a:xfrm>
            <a:prstGeom prst="rect">
              <a:avLst/>
            </a:prstGeom>
            <a:no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32442" y="5124631"/>
              <a:ext cx="1168603" cy="958521"/>
            </a:xfrm>
            <a:prstGeom prst="rect">
              <a:avLst/>
            </a:prstGeom>
            <a:no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753896" y="5124820"/>
              <a:ext cx="1168603" cy="958521"/>
            </a:xfrm>
            <a:prstGeom prst="rect">
              <a:avLst/>
            </a:prstGeom>
            <a:no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9466854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8432" y="84246"/>
            <a:ext cx="10972800" cy="708826"/>
          </a:xfrm>
        </p:spPr>
        <p:txBody>
          <a:bodyPr/>
          <a:lstStyle/>
          <a:p>
            <a:pPr algn="ctr"/>
            <a:r>
              <a:rPr lang="en-US" sz="4000" dirty="0"/>
              <a:t>High-Level Arboviral v1.3 Onboarding Overview</a:t>
            </a:r>
          </a:p>
        </p:txBody>
      </p:sp>
      <p:grpSp>
        <p:nvGrpSpPr>
          <p:cNvPr id="10" name="Group 9" descr="Diagram showing the 3 main steps of Arboviral v1.3 onboarding for test messages, year-to-date production messages, and routine production messages." title="High-Level Arboviral v1.3 Onboarding Overview"/>
          <p:cNvGrpSpPr/>
          <p:nvPr/>
        </p:nvGrpSpPr>
        <p:grpSpPr>
          <a:xfrm>
            <a:off x="609600" y="1222588"/>
            <a:ext cx="11164062" cy="4947524"/>
            <a:chOff x="609600" y="1222588"/>
            <a:chExt cx="11164062" cy="4947524"/>
          </a:xfrm>
        </p:grpSpPr>
        <p:sp>
          <p:nvSpPr>
            <p:cNvPr id="17" name="TextBox 16"/>
            <p:cNvSpPr txBox="1"/>
            <p:nvPr/>
          </p:nvSpPr>
          <p:spPr>
            <a:xfrm>
              <a:off x="5549623" y="1586526"/>
              <a:ext cx="824295" cy="369332"/>
            </a:xfrm>
            <a:prstGeom prst="rect">
              <a:avLst/>
            </a:prstGeom>
            <a:noFill/>
          </p:spPr>
          <p:txBody>
            <a:bodyPr wrap="square" rtlCol="0">
              <a:spAutoFit/>
            </a:bodyPr>
            <a:lstStyle/>
            <a:p>
              <a:r>
                <a:rPr lang="en-US" dirty="0">
                  <a:solidFill>
                    <a:srgbClr val="000000"/>
                  </a:solidFill>
                  <a:latin typeface="Calibri" panose="020F0502020204030204" pitchFamily="34" charset="0"/>
                </a:rPr>
                <a:t>Step 1</a:t>
              </a:r>
            </a:p>
          </p:txBody>
        </p:sp>
        <p:sp>
          <p:nvSpPr>
            <p:cNvPr id="4" name="Rectangle 3"/>
            <p:cNvSpPr/>
            <p:nvPr/>
          </p:nvSpPr>
          <p:spPr>
            <a:xfrm>
              <a:off x="609601" y="1222588"/>
              <a:ext cx="3078543" cy="2103442"/>
            </a:xfrm>
            <a:prstGeom prst="rect">
              <a:avLst/>
            </a:prstGeom>
            <a:solidFill>
              <a:schemeClr val="bg1">
                <a:lumMod val="20000"/>
                <a:lumOff val="8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latin typeface="Calibri" panose="020F0502020204030204" pitchFamily="34" charset="0"/>
                </a:rPr>
                <a:t>Jurisdiction Test </a:t>
              </a:r>
            </a:p>
            <a:p>
              <a:pPr algn="ctr"/>
              <a:r>
                <a:rPr lang="en-US" sz="2400" dirty="0">
                  <a:solidFill>
                    <a:srgbClr val="000000"/>
                  </a:solidFill>
                  <a:latin typeface="Calibri" panose="020F0502020204030204" pitchFamily="34" charset="0"/>
                </a:rPr>
                <a:t>Environment</a:t>
              </a:r>
            </a:p>
          </p:txBody>
        </p:sp>
        <p:sp>
          <p:nvSpPr>
            <p:cNvPr id="13" name="Right Arrow 12"/>
            <p:cNvSpPr/>
            <p:nvPr/>
          </p:nvSpPr>
          <p:spPr>
            <a:xfrm>
              <a:off x="4171950" y="1722122"/>
              <a:ext cx="3829049" cy="914400"/>
            </a:xfrm>
            <a:prstGeom prst="rightArrow">
              <a:avLst/>
            </a:prstGeom>
            <a:solidFill>
              <a:schemeClr val="bg1">
                <a:lumMod val="20000"/>
                <a:lumOff val="8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latin typeface="Calibri" panose="020F0502020204030204" pitchFamily="34" charset="0"/>
                </a:rPr>
                <a:t>Test Messages</a:t>
              </a:r>
            </a:p>
          </p:txBody>
        </p:sp>
        <p:sp>
          <p:nvSpPr>
            <p:cNvPr id="6" name="Rectangle 5"/>
            <p:cNvSpPr/>
            <p:nvPr/>
          </p:nvSpPr>
          <p:spPr>
            <a:xfrm>
              <a:off x="8297037" y="1529163"/>
              <a:ext cx="3476625" cy="1181996"/>
            </a:xfrm>
            <a:prstGeom prst="rect">
              <a:avLst/>
            </a:prstGeom>
            <a:solidFill>
              <a:schemeClr val="accent6">
                <a:lumMod val="10000"/>
                <a:lumOff val="9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latin typeface="Calibri" panose="020F0502020204030204" pitchFamily="34" charset="0"/>
                </a:rPr>
                <a:t>CDC Data Message Brokering (DMB) </a:t>
              </a:r>
            </a:p>
            <a:p>
              <a:pPr algn="ctr"/>
              <a:r>
                <a:rPr lang="en-US" sz="2400" dirty="0">
                  <a:solidFill>
                    <a:srgbClr val="000000"/>
                  </a:solidFill>
                  <a:latin typeface="Calibri" panose="020F0502020204030204" pitchFamily="34" charset="0"/>
                </a:rPr>
                <a:t>Staging Environment</a:t>
              </a:r>
            </a:p>
          </p:txBody>
        </p:sp>
        <p:sp>
          <p:nvSpPr>
            <p:cNvPr id="19" name="TextBox 18"/>
            <p:cNvSpPr txBox="1"/>
            <p:nvPr/>
          </p:nvSpPr>
          <p:spPr>
            <a:xfrm>
              <a:off x="5543566" y="3326030"/>
              <a:ext cx="776591" cy="369332"/>
            </a:xfrm>
            <a:prstGeom prst="rect">
              <a:avLst/>
            </a:prstGeom>
            <a:noFill/>
          </p:spPr>
          <p:txBody>
            <a:bodyPr wrap="square" rtlCol="0">
              <a:spAutoFit/>
            </a:bodyPr>
            <a:lstStyle/>
            <a:p>
              <a:r>
                <a:rPr lang="en-US" dirty="0">
                  <a:solidFill>
                    <a:srgbClr val="000000"/>
                  </a:solidFill>
                  <a:latin typeface="Calibri" panose="020F0502020204030204" pitchFamily="34" charset="0"/>
                </a:rPr>
                <a:t>Step 2 </a:t>
              </a:r>
            </a:p>
          </p:txBody>
        </p:sp>
        <p:sp>
          <p:nvSpPr>
            <p:cNvPr id="5" name="Rectangle 4"/>
            <p:cNvSpPr/>
            <p:nvPr/>
          </p:nvSpPr>
          <p:spPr>
            <a:xfrm>
              <a:off x="609600" y="3661198"/>
              <a:ext cx="3116643" cy="2157215"/>
            </a:xfrm>
            <a:prstGeom prst="rect">
              <a:avLst/>
            </a:prstGeom>
            <a:solidFill>
              <a:schemeClr val="bg1">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latin typeface="Calibri" panose="020F0502020204030204" pitchFamily="34" charset="0"/>
                </a:rPr>
                <a:t>Jurisdiction Production Environment</a:t>
              </a:r>
            </a:p>
          </p:txBody>
        </p:sp>
        <p:sp>
          <p:nvSpPr>
            <p:cNvPr id="18" name="Right Arrow 17"/>
            <p:cNvSpPr/>
            <p:nvPr/>
          </p:nvSpPr>
          <p:spPr>
            <a:xfrm>
              <a:off x="4181475" y="3449927"/>
              <a:ext cx="3829049" cy="914400"/>
            </a:xfrm>
            <a:prstGeom prst="rightArrow">
              <a:avLst/>
            </a:prstGeom>
            <a:solidFill>
              <a:schemeClr val="bg1">
                <a:lumMod val="40000"/>
                <a:lumOff val="60000"/>
              </a:schemeClr>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0000"/>
                  </a:solidFill>
                  <a:latin typeface="Calibri" panose="020F0502020204030204" pitchFamily="34" charset="0"/>
                </a:rPr>
                <a:t>Year-to-date (YTD) Production Messages</a:t>
              </a:r>
            </a:p>
          </p:txBody>
        </p:sp>
        <p:sp>
          <p:nvSpPr>
            <p:cNvPr id="7" name="Rectangle 6"/>
            <p:cNvSpPr/>
            <p:nvPr/>
          </p:nvSpPr>
          <p:spPr>
            <a:xfrm>
              <a:off x="8297035" y="3264158"/>
              <a:ext cx="3476625" cy="1285938"/>
            </a:xfrm>
            <a:prstGeom prst="rect">
              <a:avLst/>
            </a:prstGeom>
            <a:solidFill>
              <a:schemeClr val="accent6">
                <a:lumMod val="25000"/>
                <a:lumOff val="75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latin typeface="Calibri" panose="020F0502020204030204" pitchFamily="34" charset="0"/>
                </a:rPr>
                <a:t>CDC DMB </a:t>
              </a:r>
            </a:p>
            <a:p>
              <a:pPr algn="ctr"/>
              <a:r>
                <a:rPr lang="en-US" sz="2400" dirty="0">
                  <a:solidFill>
                    <a:srgbClr val="000000"/>
                  </a:solidFill>
                  <a:latin typeface="Calibri" panose="020F0502020204030204" pitchFamily="34" charset="0"/>
                </a:rPr>
                <a:t>Backup Production Environment</a:t>
              </a:r>
            </a:p>
          </p:txBody>
        </p:sp>
        <p:sp>
          <p:nvSpPr>
            <p:cNvPr id="20" name="TextBox 19"/>
            <p:cNvSpPr txBox="1"/>
            <p:nvPr/>
          </p:nvSpPr>
          <p:spPr>
            <a:xfrm>
              <a:off x="5542181" y="5001797"/>
              <a:ext cx="804027" cy="369332"/>
            </a:xfrm>
            <a:prstGeom prst="rect">
              <a:avLst/>
            </a:prstGeom>
            <a:noFill/>
          </p:spPr>
          <p:txBody>
            <a:bodyPr wrap="square" rtlCol="0">
              <a:spAutoFit/>
            </a:bodyPr>
            <a:lstStyle/>
            <a:p>
              <a:r>
                <a:rPr lang="en-US" dirty="0">
                  <a:solidFill>
                    <a:srgbClr val="000000"/>
                  </a:solidFill>
                  <a:latin typeface="Calibri" panose="020F0502020204030204" pitchFamily="34" charset="0"/>
                </a:rPr>
                <a:t>Step 3</a:t>
              </a:r>
            </a:p>
          </p:txBody>
        </p:sp>
        <p:sp>
          <p:nvSpPr>
            <p:cNvPr id="14" name="Right Arrow 13"/>
            <p:cNvSpPr/>
            <p:nvPr/>
          </p:nvSpPr>
          <p:spPr>
            <a:xfrm>
              <a:off x="4171949" y="5097984"/>
              <a:ext cx="3829049" cy="914400"/>
            </a:xfrm>
            <a:prstGeom prst="rightArrow">
              <a:avLst/>
            </a:prstGeom>
            <a:solidFill>
              <a:schemeClr val="bg1">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latin typeface="Calibri" panose="020F0502020204030204" pitchFamily="34" charset="0"/>
                </a:rPr>
                <a:t>Routine Production Messages</a:t>
              </a:r>
            </a:p>
          </p:txBody>
        </p:sp>
        <p:sp>
          <p:nvSpPr>
            <p:cNvPr id="16" name="Rectangle 15"/>
            <p:cNvSpPr/>
            <p:nvPr/>
          </p:nvSpPr>
          <p:spPr>
            <a:xfrm>
              <a:off x="8297036" y="4934529"/>
              <a:ext cx="3476625" cy="1235583"/>
            </a:xfrm>
            <a:prstGeom prst="rect">
              <a:avLst/>
            </a:prstGeom>
            <a:solidFill>
              <a:srgbClr val="5B92FF"/>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latin typeface="Calibri" panose="020F0502020204030204" pitchFamily="34" charset="0"/>
                </a:rPr>
                <a:t>CDC DMB Production</a:t>
              </a:r>
            </a:p>
            <a:p>
              <a:pPr algn="ctr"/>
              <a:r>
                <a:rPr lang="en-US" sz="2400" dirty="0">
                  <a:solidFill>
                    <a:srgbClr val="000000"/>
                  </a:solidFill>
                  <a:latin typeface="Calibri" panose="020F0502020204030204" pitchFamily="34" charset="0"/>
                </a:rPr>
                <a:t>Environment</a:t>
              </a:r>
            </a:p>
          </p:txBody>
        </p:sp>
      </p:grpSp>
    </p:spTree>
    <p:extLst>
      <p:ext uri="{BB962C8B-B14F-4D97-AF65-F5344CB8AC3E}">
        <p14:creationId xmlns:p14="http://schemas.microsoft.com/office/powerpoint/2010/main" val="230557455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599" y="329067"/>
            <a:ext cx="11706726" cy="1143000"/>
          </a:xfrm>
        </p:spPr>
        <p:txBody>
          <a:bodyPr anchor="t"/>
          <a:lstStyle/>
          <a:p>
            <a:r>
              <a:rPr lang="en-US" sz="3600" dirty="0"/>
              <a:t>Arboviral v1.3 Onboarding Overview</a:t>
            </a:r>
            <a:br>
              <a:rPr lang="en-US" sz="3600" dirty="0"/>
            </a:br>
            <a:r>
              <a:rPr lang="en-US" sz="2800" dirty="0">
                <a:solidFill>
                  <a:schemeClr val="tx1">
                    <a:lumMod val="75000"/>
                  </a:schemeClr>
                </a:solidFill>
              </a:rPr>
              <a:t>Step 1: Send Test Messages</a:t>
            </a:r>
            <a:endParaRPr lang="en-US" sz="2800" dirty="0"/>
          </a:p>
        </p:txBody>
      </p:sp>
      <p:sp>
        <p:nvSpPr>
          <p:cNvPr id="3" name="Content Placeholder 2"/>
          <p:cNvSpPr>
            <a:spLocks noGrp="1"/>
          </p:cNvSpPr>
          <p:nvPr>
            <p:ph type="body" sz="quarter" idx="10"/>
          </p:nvPr>
        </p:nvSpPr>
        <p:spPr>
          <a:xfrm>
            <a:off x="609599" y="1472066"/>
            <a:ext cx="10929257" cy="5146447"/>
          </a:xfrm>
        </p:spPr>
        <p:txBody>
          <a:bodyPr/>
          <a:lstStyle/>
          <a:p>
            <a:r>
              <a:rPr lang="en-US" dirty="0"/>
              <a:t>Jurisdiction creates test messages based on the test case scenario worksheet provided by CDC.</a:t>
            </a:r>
          </a:p>
          <a:p>
            <a:pPr lvl="1"/>
            <a:r>
              <a:rPr lang="en-US" dirty="0"/>
              <a:t>Ensures the jurisdiction’s system can generate and populate messages with the correct content.</a:t>
            </a:r>
          </a:p>
          <a:p>
            <a:r>
              <a:rPr lang="en-US" dirty="0"/>
              <a:t>Jurisdiction sends test messages from their test environment to the DMB Staging environment.</a:t>
            </a:r>
          </a:p>
          <a:p>
            <a:r>
              <a:rPr lang="en-US" dirty="0"/>
              <a:t>CDC compares every data element in the message with the information provided in the test case scenarios to validate content and structure.</a:t>
            </a:r>
          </a:p>
          <a:p>
            <a:pPr marL="0" indent="0">
              <a:buNone/>
            </a:pPr>
            <a:endParaRPr lang="en-US" sz="2400" dirty="0"/>
          </a:p>
        </p:txBody>
      </p:sp>
      <p:grpSp>
        <p:nvGrpSpPr>
          <p:cNvPr id="7" name="Group 6" descr="Diagram showing Jurisdiction Test Environment sends test messages to the CDC DMB Staging Environment." title="Step 1: Send Test Messages"/>
          <p:cNvGrpSpPr/>
          <p:nvPr/>
        </p:nvGrpSpPr>
        <p:grpSpPr>
          <a:xfrm>
            <a:off x="3592253" y="5204750"/>
            <a:ext cx="4963948" cy="1226295"/>
            <a:chOff x="3841260" y="4081831"/>
            <a:chExt cx="4753394" cy="898600"/>
          </a:xfrm>
        </p:grpSpPr>
        <p:sp>
          <p:nvSpPr>
            <p:cNvPr id="8" name="Text Placeholder 2"/>
            <p:cNvSpPr txBox="1">
              <a:spLocks/>
            </p:cNvSpPr>
            <p:nvPr/>
          </p:nvSpPr>
          <p:spPr bwMode="auto">
            <a:xfrm>
              <a:off x="3841260" y="4081832"/>
              <a:ext cx="4753394" cy="796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88B7"/>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lr>
                  <a:srgbClr val="3D6C2A"/>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3000" indent="-228600" algn="l" rtl="0" eaLnBrk="0" fontAlgn="base" hangingPunct="0">
                <a:spcBef>
                  <a:spcPct val="20000"/>
                </a:spcBef>
                <a:spcAft>
                  <a:spcPct val="0"/>
                </a:spcAft>
                <a:buClr>
                  <a:srgbClr val="7A003C"/>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a:p>
              <a:endParaRPr lang="en-US" dirty="0"/>
            </a:p>
          </p:txBody>
        </p:sp>
        <p:sp>
          <p:nvSpPr>
            <p:cNvPr id="9" name="Rectangle 8"/>
            <p:cNvSpPr/>
            <p:nvPr/>
          </p:nvSpPr>
          <p:spPr>
            <a:xfrm>
              <a:off x="3841260" y="4081831"/>
              <a:ext cx="1506067" cy="898597"/>
            </a:xfrm>
            <a:prstGeom prst="rect">
              <a:avLst/>
            </a:prstGeom>
            <a:solidFill>
              <a:schemeClr val="bg1">
                <a:lumMod val="20000"/>
                <a:lumOff val="8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Jurisdiction Test Environment</a:t>
              </a:r>
            </a:p>
          </p:txBody>
        </p:sp>
        <p:sp>
          <p:nvSpPr>
            <p:cNvPr id="11" name="Right Arrow 10"/>
            <p:cNvSpPr/>
            <p:nvPr/>
          </p:nvSpPr>
          <p:spPr>
            <a:xfrm>
              <a:off x="5388589" y="4381940"/>
              <a:ext cx="1658736" cy="298376"/>
            </a:xfrm>
            <a:prstGeom prst="rightArrow">
              <a:avLst/>
            </a:prstGeom>
            <a:solidFill>
              <a:schemeClr val="bg1">
                <a:lumMod val="20000"/>
                <a:lumOff val="8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0000"/>
                  </a:solidFill>
                  <a:latin typeface="Calibri" panose="020F0502020204030204" pitchFamily="34" charset="0"/>
                </a:rPr>
                <a:t>Test Messages</a:t>
              </a:r>
            </a:p>
          </p:txBody>
        </p:sp>
        <p:sp>
          <p:nvSpPr>
            <p:cNvPr id="10" name="Rectangle 9"/>
            <p:cNvSpPr/>
            <p:nvPr/>
          </p:nvSpPr>
          <p:spPr>
            <a:xfrm>
              <a:off x="7088587" y="4081834"/>
              <a:ext cx="1506067" cy="898597"/>
            </a:xfrm>
            <a:prstGeom prst="rect">
              <a:avLst/>
            </a:prstGeom>
            <a:solidFill>
              <a:schemeClr val="tx1">
                <a:lumMod val="20000"/>
                <a:lumOff val="8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000000"/>
                  </a:solidFill>
                  <a:latin typeface="Calibri" panose="020F0502020204030204" pitchFamily="34" charset="0"/>
                </a:rPr>
                <a:t>CDC DMB</a:t>
              </a:r>
            </a:p>
            <a:p>
              <a:pPr algn="ctr"/>
              <a:r>
                <a:rPr lang="en-US" sz="1400" dirty="0">
                  <a:solidFill>
                    <a:srgbClr val="000000"/>
                  </a:solidFill>
                  <a:latin typeface="Calibri" panose="020F0502020204030204" pitchFamily="34" charset="0"/>
                </a:rPr>
                <a:t>Staging Environment</a:t>
              </a:r>
            </a:p>
          </p:txBody>
        </p:sp>
      </p:grpSp>
    </p:spTree>
    <p:extLst>
      <p:ext uri="{BB962C8B-B14F-4D97-AF65-F5344CB8AC3E}">
        <p14:creationId xmlns:p14="http://schemas.microsoft.com/office/powerpoint/2010/main" val="860981282"/>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4222</TotalTime>
  <Words>1484</Words>
  <Application>Microsoft Office PowerPoint</Application>
  <PresentationFormat>Widescreen</PresentationFormat>
  <Paragraphs>188</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Calibri Light</vt:lpstr>
      <vt:lpstr>Myriad Web Pro</vt:lpstr>
      <vt:lpstr>Wingdings</vt:lpstr>
      <vt:lpstr>NCEH_ATSDR_combined</vt:lpstr>
      <vt:lpstr>Custom Design</vt:lpstr>
      <vt:lpstr>NNDSS Modernization Initiative (NMI) eSHARE: Tips and Lessons Learned on Arboviral v1.3 Implementation and Onboarding</vt:lpstr>
      <vt:lpstr>Agenda</vt:lpstr>
      <vt:lpstr>Update on Expected NMI Timeline</vt:lpstr>
      <vt:lpstr>Clarification: CSTE Arboviral Position Statement</vt:lpstr>
      <vt:lpstr>Tips and Lessons Learned on Arboviral v1.3 Implementation and Onboarding</vt:lpstr>
      <vt:lpstr>Improvements to Arboviral v1.3 Onboarding Process</vt:lpstr>
      <vt:lpstr>Arboviral v1.3 Onboarding Goal and Status</vt:lpstr>
      <vt:lpstr>High-Level Arboviral v1.3 Onboarding Overview</vt:lpstr>
      <vt:lpstr>Arboviral v1.3 Onboarding Overview Step 1: Send Test Messages</vt:lpstr>
      <vt:lpstr>Arboviral v1.3 Onboarding Overview Step 2: Send YTD Production Messages</vt:lpstr>
      <vt:lpstr>Arboviral v1.3 Onboarding Overview Step 3: Routine Production Message Transmission</vt:lpstr>
      <vt:lpstr>Key Differences Between Arboviral and MVPS Onboarding</vt:lpstr>
      <vt:lpstr>Implementation Tips</vt:lpstr>
      <vt:lpstr>Question-and-Answer Session with State Panel</vt:lpstr>
      <vt:lpstr>State Panel Participants</vt:lpstr>
      <vt:lpstr>Questions to Panelists</vt:lpstr>
      <vt:lpstr>Questions and Answers</vt:lpstr>
      <vt:lpstr>Additional Questions?</vt:lpstr>
      <vt:lpstr>Appendix</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October 2017</dc:title>
  <dc:subject>NMI eShare</dc:subject>
  <dc:creator>CDC</dc:creator>
  <cp:keywords/>
  <dc:description>NMI, eSHARE, tips, lessons, learned, states, implementation</dc:description>
  <cp:lastModifiedBy>Laspina, Michael (CDC/DDPHSS/CSELS/DHIS)</cp:lastModifiedBy>
  <cp:revision>396</cp:revision>
  <cp:lastPrinted>2017-09-08T20:02:59Z</cp:lastPrinted>
  <dcterms:created xsi:type="dcterms:W3CDTF">2016-10-13T18:50:31Z</dcterms:created>
  <dcterms:modified xsi:type="dcterms:W3CDTF">2021-04-26T16:54:35Z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2021-04-26T16:54:35Z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2b7c68a4-9952-461d-8f62-e761cc30edd7</vt:lpwstr>
  </property>
  <property fmtid="{D5CDD505-2E9C-101B-9397-08002B2CF9AE}" pid="8" name="MSIP_Label_7b94a7b8-f06c-4dfe-bdcc-9b548fd58c31_ContentBits">
    <vt:lpwstr>0</vt:lpwstr>
  </property>
</Properties>
</file>