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57"/>
    <p:sldMasterId id="2147483666" r:id="rId58"/>
    <p:sldMasterId id="2147483668" r:id="rId59"/>
    <p:sldMasterId id="2147483670" r:id="rId60"/>
    <p:sldMasterId id="2147483672" r:id="rId61"/>
    <p:sldMasterId id="2147483674" r:id="rId62"/>
    <p:sldMasterId id="2147483678" r:id="rId63"/>
    <p:sldMasterId id="2147483688" r:id="rId64"/>
    <p:sldMasterId id="2147483698" r:id="rId65"/>
    <p:sldMasterId id="2147483708" r:id="rId66"/>
  </p:sldMasterIdLst>
  <p:notesMasterIdLst>
    <p:notesMasterId r:id="rId103"/>
  </p:notesMasterIdLst>
  <p:handoutMasterIdLst>
    <p:handoutMasterId r:id="rId104"/>
  </p:handoutMasterIdLst>
  <p:sldIdLst>
    <p:sldId id="307" r:id="rId67"/>
    <p:sldId id="308" r:id="rId68"/>
    <p:sldId id="311" r:id="rId69"/>
    <p:sldId id="320" r:id="rId70"/>
    <p:sldId id="327" r:id="rId71"/>
    <p:sldId id="332" r:id="rId72"/>
    <p:sldId id="333" r:id="rId73"/>
    <p:sldId id="334" r:id="rId74"/>
    <p:sldId id="364"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31" r:id="rId95"/>
    <p:sldId id="365" r:id="rId96"/>
    <p:sldId id="366" r:id="rId97"/>
    <p:sldId id="367" r:id="rId98"/>
    <p:sldId id="368" r:id="rId99"/>
    <p:sldId id="312" r:id="rId100"/>
    <p:sldId id="362" r:id="rId101"/>
    <p:sldId id="369" r:id="rId10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27" clrIdx="0">
    <p:extLst>
      <p:ext uri="{19B8F6BF-5375-455C-9EA6-DF929625EA0E}">
        <p15:presenceInfo xmlns:p15="http://schemas.microsoft.com/office/powerpoint/2012/main" userId="S-1-5-21-1207783550-2075000910-922709458-171411" providerId="AD"/>
      </p:ext>
    </p:extLst>
  </p:cmAuthor>
  <p:cmAuthor id="2" name="Carlton, Laura  | APHL" initials="CL|A" lastIdx="13" clrIdx="1">
    <p:extLst>
      <p:ext uri="{19B8F6BF-5375-455C-9EA6-DF929625EA0E}">
        <p15:presenceInfo xmlns:p15="http://schemas.microsoft.com/office/powerpoint/2012/main" userId="S-1-5-21-376835676-564275060-233764494-11159" providerId="AD"/>
      </p:ext>
    </p:extLst>
  </p:cmAuthor>
  <p:cmAuthor id="3" name="Gretl Glick" initials="G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1C10BE"/>
    <a:srgbClr val="2F97DA"/>
    <a:srgbClr val="404040"/>
    <a:srgbClr val="00A0AF"/>
    <a:srgbClr val="B4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8" autoAdjust="0"/>
    <p:restoredTop sz="86412" autoAdjust="0"/>
  </p:normalViewPr>
  <p:slideViewPr>
    <p:cSldViewPr>
      <p:cViewPr varScale="1">
        <p:scale>
          <a:sx n="70" d="100"/>
          <a:sy n="70" d="100"/>
        </p:scale>
        <p:origin x="269" y="58"/>
      </p:cViewPr>
      <p:guideLst>
        <p:guide orient="horz" pos="864"/>
        <p:guide pos="38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98" d="100"/>
          <a:sy n="98" d="100"/>
        </p:scale>
        <p:origin x="-35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7.xml"/><Relationship Id="rId68" Type="http://schemas.openxmlformats.org/officeDocument/2006/relationships/slide" Target="slides/slide2.xml"/><Relationship Id="rId84" Type="http://schemas.openxmlformats.org/officeDocument/2006/relationships/slide" Target="slides/slide18.xml"/><Relationship Id="rId89" Type="http://schemas.openxmlformats.org/officeDocument/2006/relationships/slide" Target="slides/slide23.xml"/><Relationship Id="rId16" Type="http://schemas.openxmlformats.org/officeDocument/2006/relationships/customXml" Target="../customXml/item16.xml"/><Relationship Id="rId107" Type="http://schemas.openxmlformats.org/officeDocument/2006/relationships/viewProps" Target="viewProp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2.xml"/><Relationship Id="rId74" Type="http://schemas.openxmlformats.org/officeDocument/2006/relationships/slide" Target="slides/slide8.xml"/><Relationship Id="rId79" Type="http://schemas.openxmlformats.org/officeDocument/2006/relationships/slide" Target="slides/slide13.xml"/><Relationship Id="rId102" Type="http://schemas.openxmlformats.org/officeDocument/2006/relationships/slide" Target="slides/slide36.xml"/><Relationship Id="rId5" Type="http://schemas.openxmlformats.org/officeDocument/2006/relationships/customXml" Target="../customXml/item5.xml"/><Relationship Id="rId90" Type="http://schemas.openxmlformats.org/officeDocument/2006/relationships/slide" Target="slides/slide24.xml"/><Relationship Id="rId95" Type="http://schemas.openxmlformats.org/officeDocument/2006/relationships/slide" Target="slides/slide29.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Master" Target="slideMasters/slideMaster8.xml"/><Relationship Id="rId69" Type="http://schemas.openxmlformats.org/officeDocument/2006/relationships/slide" Target="slides/slide3.xml"/><Relationship Id="rId80" Type="http://schemas.openxmlformats.org/officeDocument/2006/relationships/slide" Target="slides/slide14.xml"/><Relationship Id="rId85" Type="http://schemas.openxmlformats.org/officeDocument/2006/relationships/slide" Target="slides/slide19.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Master" Target="slideMasters/slideMaster3.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customXml" Target="../customXml/item54.xml"/><Relationship Id="rId70" Type="http://schemas.openxmlformats.org/officeDocument/2006/relationships/slide" Target="slides/slide4.xml"/><Relationship Id="rId75" Type="http://schemas.openxmlformats.org/officeDocument/2006/relationships/slide" Target="slides/slide9.xml"/><Relationship Id="rId91" Type="http://schemas.openxmlformats.org/officeDocument/2006/relationships/slide" Target="slides/slide25.xml"/><Relationship Id="rId96"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1.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4.xml"/><Relationship Id="rId65" Type="http://schemas.openxmlformats.org/officeDocument/2006/relationships/slideMaster" Target="slideMasters/slideMaster9.xml"/><Relationship Id="rId73" Type="http://schemas.openxmlformats.org/officeDocument/2006/relationships/slide" Target="slides/slide7.xml"/><Relationship Id="rId78" Type="http://schemas.openxmlformats.org/officeDocument/2006/relationships/slide" Target="slides/slide12.xml"/><Relationship Id="rId81" Type="http://schemas.openxmlformats.org/officeDocument/2006/relationships/slide" Target="slides/slide15.xml"/><Relationship Id="rId86" Type="http://schemas.openxmlformats.org/officeDocument/2006/relationships/slide" Target="slides/slide20.xml"/><Relationship Id="rId94" Type="http://schemas.openxmlformats.org/officeDocument/2006/relationships/slide" Target="slides/slide28.xml"/><Relationship Id="rId99" Type="http://schemas.openxmlformats.org/officeDocument/2006/relationships/slide" Target="slides/slide33.xml"/><Relationship Id="rId101" Type="http://schemas.openxmlformats.org/officeDocument/2006/relationships/slide" Target="slides/slide35.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0.xml"/><Relationship Id="rId97" Type="http://schemas.openxmlformats.org/officeDocument/2006/relationships/slide" Target="slides/slide31.xml"/><Relationship Id="rId104"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5.xml"/><Relationship Id="rId92" Type="http://schemas.openxmlformats.org/officeDocument/2006/relationships/slide" Target="slides/slide2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Master" Target="slideMasters/slideMaster10.xml"/><Relationship Id="rId87" Type="http://schemas.openxmlformats.org/officeDocument/2006/relationships/slide" Target="slides/slide21.xml"/><Relationship Id="rId61" Type="http://schemas.openxmlformats.org/officeDocument/2006/relationships/slideMaster" Target="slideMasters/slideMaster5.xml"/><Relationship Id="rId82"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1.xml"/><Relationship Id="rId100" Type="http://schemas.openxmlformats.org/officeDocument/2006/relationships/slide" Target="slides/slide34.xml"/><Relationship Id="rId105"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6.xml"/><Relationship Id="rId93" Type="http://schemas.openxmlformats.org/officeDocument/2006/relationships/slide" Target="slides/slide27.xml"/><Relationship Id="rId98" Type="http://schemas.openxmlformats.org/officeDocument/2006/relationships/slide" Target="slides/slide32.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Master" Target="slideMasters/slideMaster6.xml"/><Relationship Id="rId83" Type="http://schemas.openxmlformats.org/officeDocument/2006/relationships/slide" Target="slides/slide17.xml"/><Relationship Id="rId88"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11BD7-A458-B947-BA38-C76BDFF76B2E}" type="doc">
      <dgm:prSet loTypeId="urn:microsoft.com/office/officeart/2005/8/layout/radial4" loCatId="" qsTypeId="urn:microsoft.com/office/officeart/2005/8/quickstyle/simple4" qsCatId="simple" csTypeId="urn:microsoft.com/office/officeart/2005/8/colors/accent0_3" csCatId="mainScheme" phldr="1"/>
      <dgm:spPr/>
      <dgm:t>
        <a:bodyPr/>
        <a:lstStyle/>
        <a:p>
          <a:endParaRPr lang="en-US"/>
        </a:p>
      </dgm:t>
    </dgm:pt>
    <dgm:pt modelId="{3F5CE038-08DC-0448-A96B-8C23EAD903FF}">
      <dgm:prSet phldrT="[Text]" custT="1"/>
      <dgm:spPr/>
      <dgm:t>
        <a:bodyPr/>
        <a:lstStyle/>
        <a:p>
          <a:r>
            <a:rPr lang="en-US" sz="1700" dirty="0"/>
            <a:t>Implementation Spreadsheet</a:t>
          </a:r>
        </a:p>
      </dgm:t>
    </dgm:pt>
    <dgm:pt modelId="{B5C31327-57BA-804F-9530-0BFE4686353E}" type="parTrans" cxnId="{BA319BBC-80AF-0442-A83B-6D9F1CD083A5}">
      <dgm:prSet/>
      <dgm:spPr/>
      <dgm:t>
        <a:bodyPr/>
        <a:lstStyle/>
        <a:p>
          <a:endParaRPr lang="en-US"/>
        </a:p>
      </dgm:t>
    </dgm:pt>
    <dgm:pt modelId="{6ADDEAB7-A262-FE4D-AAF2-BEA6806231BE}" type="sibTrans" cxnId="{BA319BBC-80AF-0442-A83B-6D9F1CD083A5}">
      <dgm:prSet/>
      <dgm:spPr/>
      <dgm:t>
        <a:bodyPr/>
        <a:lstStyle/>
        <a:p>
          <a:endParaRPr lang="en-US"/>
        </a:p>
      </dgm:t>
    </dgm:pt>
    <dgm:pt modelId="{DD554797-44E6-3D47-AA28-C050796E5CDF}">
      <dgm:prSet phldrT="[Text]"/>
      <dgm:spPr/>
      <dgm:t>
        <a:bodyPr/>
        <a:lstStyle/>
        <a:p>
          <a:r>
            <a:rPr lang="en-US" dirty="0"/>
            <a:t>Gen v2 MMG</a:t>
          </a:r>
        </a:p>
      </dgm:t>
    </dgm:pt>
    <dgm:pt modelId="{A59326D5-C057-BE48-BEBF-1C72A489AA61}" type="parTrans" cxnId="{CDDED982-8F18-4643-B652-699BB7D5F6E7}">
      <dgm:prSet/>
      <dgm:spPr/>
      <dgm:t>
        <a:bodyPr/>
        <a:lstStyle/>
        <a:p>
          <a:endParaRPr lang="en-US"/>
        </a:p>
      </dgm:t>
    </dgm:pt>
    <dgm:pt modelId="{0AA09FF1-8D07-E541-B81F-547E4CC9410B}" type="sibTrans" cxnId="{CDDED982-8F18-4643-B652-699BB7D5F6E7}">
      <dgm:prSet/>
      <dgm:spPr/>
      <dgm:t>
        <a:bodyPr/>
        <a:lstStyle/>
        <a:p>
          <a:endParaRPr lang="en-US"/>
        </a:p>
      </dgm:t>
    </dgm:pt>
    <dgm:pt modelId="{BBF15A6A-2219-9940-B95F-DECF3340CA9F}">
      <dgm:prSet phldrT="[Text]"/>
      <dgm:spPr/>
      <dgm:t>
        <a:bodyPr/>
        <a:lstStyle/>
        <a:p>
          <a:r>
            <a:rPr lang="en-US" dirty="0"/>
            <a:t>Condition-specific MMG</a:t>
          </a:r>
        </a:p>
      </dgm:t>
    </dgm:pt>
    <dgm:pt modelId="{E37F574B-778B-1745-B4F5-70063C2C5E5D}" type="parTrans" cxnId="{38C2DB3E-DD7D-8042-B250-A1364261E2E1}">
      <dgm:prSet/>
      <dgm:spPr/>
      <dgm:t>
        <a:bodyPr/>
        <a:lstStyle/>
        <a:p>
          <a:endParaRPr lang="en-US"/>
        </a:p>
      </dgm:t>
    </dgm:pt>
    <dgm:pt modelId="{DADA26A8-07AB-D540-AD88-0171291C9D44}" type="sibTrans" cxnId="{38C2DB3E-DD7D-8042-B250-A1364261E2E1}">
      <dgm:prSet/>
      <dgm:spPr/>
      <dgm:t>
        <a:bodyPr/>
        <a:lstStyle/>
        <a:p>
          <a:endParaRPr lang="en-US"/>
        </a:p>
      </dgm:t>
    </dgm:pt>
    <dgm:pt modelId="{948AC12A-B75C-7548-8FB0-F15751CC4DF6}">
      <dgm:prSet phldrT="[Text]"/>
      <dgm:spPr/>
      <dgm:t>
        <a:bodyPr/>
        <a:lstStyle/>
        <a:p>
          <a:r>
            <a:rPr lang="en-US" dirty="0"/>
            <a:t>Case Notification Message Structure Specification/Profile</a:t>
          </a:r>
        </a:p>
      </dgm:t>
    </dgm:pt>
    <dgm:pt modelId="{F113D061-12DC-6844-8EE7-18C49C061A3C}" type="parTrans" cxnId="{E154591C-EE49-F244-9011-5F0462261DFA}">
      <dgm:prSet/>
      <dgm:spPr/>
      <dgm:t>
        <a:bodyPr/>
        <a:lstStyle/>
        <a:p>
          <a:endParaRPr lang="en-US"/>
        </a:p>
      </dgm:t>
    </dgm:pt>
    <dgm:pt modelId="{C0BB6E17-187E-0243-B900-F773CAEA02B0}" type="sibTrans" cxnId="{E154591C-EE49-F244-9011-5F0462261DFA}">
      <dgm:prSet/>
      <dgm:spPr/>
      <dgm:t>
        <a:bodyPr/>
        <a:lstStyle/>
        <a:p>
          <a:endParaRPr lang="en-US"/>
        </a:p>
      </dgm:t>
    </dgm:pt>
    <dgm:pt modelId="{B863D1FC-1388-8A4E-AF8E-16B3CB040CF6}">
      <dgm:prSet phldrT="[Text]"/>
      <dgm:spPr/>
      <dgm:t>
        <a:bodyPr/>
        <a:lstStyle/>
        <a:p>
          <a:r>
            <a:rPr lang="en-US" dirty="0"/>
            <a:t>State Case Reporting Forms and Mappings to Surveillance System Fields</a:t>
          </a:r>
        </a:p>
      </dgm:t>
    </dgm:pt>
    <dgm:pt modelId="{5BDC410D-3619-D241-A1DB-4FA21510D9F6}" type="sibTrans" cxnId="{87B70613-35AB-D047-BF51-42B568EC2BED}">
      <dgm:prSet/>
      <dgm:spPr/>
      <dgm:t>
        <a:bodyPr/>
        <a:lstStyle/>
        <a:p>
          <a:endParaRPr lang="en-US"/>
        </a:p>
      </dgm:t>
    </dgm:pt>
    <dgm:pt modelId="{251B1CB4-E391-6547-82E0-F79322A37AC6}" type="parTrans" cxnId="{87B70613-35AB-D047-BF51-42B568EC2BED}">
      <dgm:prSet/>
      <dgm:spPr/>
      <dgm:t>
        <a:bodyPr/>
        <a:lstStyle/>
        <a:p>
          <a:endParaRPr lang="en-US"/>
        </a:p>
      </dgm:t>
    </dgm:pt>
    <dgm:pt modelId="{3E2749F4-D3A8-1646-9AC6-DEE2ED86830B}" type="pres">
      <dgm:prSet presAssocID="{A1711BD7-A458-B947-BA38-C76BDFF76B2E}" presName="cycle" presStyleCnt="0">
        <dgm:presLayoutVars>
          <dgm:chMax val="1"/>
          <dgm:dir/>
          <dgm:animLvl val="ctr"/>
          <dgm:resizeHandles val="exact"/>
        </dgm:presLayoutVars>
      </dgm:prSet>
      <dgm:spPr/>
    </dgm:pt>
    <dgm:pt modelId="{BBC8F686-4CF2-4F4A-B933-1F33A9780D8E}" type="pres">
      <dgm:prSet presAssocID="{3F5CE038-08DC-0448-A96B-8C23EAD903FF}" presName="centerShape" presStyleLbl="node0" presStyleIdx="0" presStyleCnt="1" custScaleX="158069" custScaleY="111119"/>
      <dgm:spPr/>
    </dgm:pt>
    <dgm:pt modelId="{79E55A90-D886-074C-A2CB-96B895656D02}" type="pres">
      <dgm:prSet presAssocID="{F113D061-12DC-6844-8EE7-18C49C061A3C}" presName="parTrans" presStyleLbl="bgSibTrans2D1" presStyleIdx="0" presStyleCnt="4"/>
      <dgm:spPr/>
    </dgm:pt>
    <dgm:pt modelId="{E15D4041-9040-354E-AA6D-912CC4F6C057}" type="pres">
      <dgm:prSet presAssocID="{948AC12A-B75C-7548-8FB0-F15751CC4DF6}" presName="node" presStyleLbl="node1" presStyleIdx="0" presStyleCnt="4" custRadScaleRad="142877" custRadScaleInc="-9503">
        <dgm:presLayoutVars>
          <dgm:bulletEnabled val="1"/>
        </dgm:presLayoutVars>
      </dgm:prSet>
      <dgm:spPr/>
    </dgm:pt>
    <dgm:pt modelId="{1DBD52E9-6384-A24B-A6B4-26B0353553F2}" type="pres">
      <dgm:prSet presAssocID="{A59326D5-C057-BE48-BEBF-1C72A489AA61}" presName="parTrans" presStyleLbl="bgSibTrans2D1" presStyleIdx="1" presStyleCnt="4" custLinFactNeighborX="-19741" custLinFactNeighborY="-6447"/>
      <dgm:spPr/>
    </dgm:pt>
    <dgm:pt modelId="{41A44146-C9B2-2D44-9704-BE124A21C82A}" type="pres">
      <dgm:prSet presAssocID="{DD554797-44E6-3D47-AA28-C050796E5CDF}" presName="node" presStyleLbl="node1" presStyleIdx="1" presStyleCnt="4" custRadScaleRad="115074" custRadScaleInc="-19561">
        <dgm:presLayoutVars>
          <dgm:bulletEnabled val="1"/>
        </dgm:presLayoutVars>
      </dgm:prSet>
      <dgm:spPr/>
    </dgm:pt>
    <dgm:pt modelId="{6707FEB4-B78D-DA41-BA89-AC6A9160A964}" type="pres">
      <dgm:prSet presAssocID="{E37F574B-778B-1745-B4F5-70063C2C5E5D}" presName="parTrans" presStyleLbl="bgSibTrans2D1" presStyleIdx="2" presStyleCnt="4" custLinFactNeighborX="17209" custLinFactNeighborY="11327"/>
      <dgm:spPr/>
    </dgm:pt>
    <dgm:pt modelId="{EBF39F12-28C5-4846-8264-3D3B695E6097}" type="pres">
      <dgm:prSet presAssocID="{BBF15A6A-2219-9940-B95F-DECF3340CA9F}" presName="node" presStyleLbl="node1" presStyleIdx="2" presStyleCnt="4">
        <dgm:presLayoutVars>
          <dgm:bulletEnabled val="1"/>
        </dgm:presLayoutVars>
      </dgm:prSet>
      <dgm:spPr/>
    </dgm:pt>
    <dgm:pt modelId="{8E363723-4CAD-9843-91C5-9BAB43F951A9}" type="pres">
      <dgm:prSet presAssocID="{251B1CB4-E391-6547-82E0-F79322A37AC6}" presName="parTrans" presStyleLbl="bgSibTrans2D1" presStyleIdx="3" presStyleCnt="4" custAng="21132508" custLinFactNeighborX="-4207" custLinFactNeighborY="-33493"/>
      <dgm:spPr/>
    </dgm:pt>
    <dgm:pt modelId="{BDAD9B51-1BB2-7F4B-858F-185B00A97AAE}" type="pres">
      <dgm:prSet presAssocID="{B863D1FC-1388-8A4E-AF8E-16B3CB040CF6}" presName="node" presStyleLbl="node1" presStyleIdx="3" presStyleCnt="4" custRadScaleRad="134556" custRadScaleInc="4863">
        <dgm:presLayoutVars>
          <dgm:bulletEnabled val="1"/>
        </dgm:presLayoutVars>
      </dgm:prSet>
      <dgm:spPr/>
    </dgm:pt>
  </dgm:ptLst>
  <dgm:cxnLst>
    <dgm:cxn modelId="{87B70613-35AB-D047-BF51-42B568EC2BED}" srcId="{3F5CE038-08DC-0448-A96B-8C23EAD903FF}" destId="{B863D1FC-1388-8A4E-AF8E-16B3CB040CF6}" srcOrd="3" destOrd="0" parTransId="{251B1CB4-E391-6547-82E0-F79322A37AC6}" sibTransId="{5BDC410D-3619-D241-A1DB-4FA21510D9F6}"/>
    <dgm:cxn modelId="{B93E461B-091C-4F62-BE18-5B7C4EE4F934}" type="presOf" srcId="{DD554797-44E6-3D47-AA28-C050796E5CDF}" destId="{41A44146-C9B2-2D44-9704-BE124A21C82A}" srcOrd="0" destOrd="0" presId="urn:microsoft.com/office/officeart/2005/8/layout/radial4"/>
    <dgm:cxn modelId="{E154591C-EE49-F244-9011-5F0462261DFA}" srcId="{3F5CE038-08DC-0448-A96B-8C23EAD903FF}" destId="{948AC12A-B75C-7548-8FB0-F15751CC4DF6}" srcOrd="0" destOrd="0" parTransId="{F113D061-12DC-6844-8EE7-18C49C061A3C}" sibTransId="{C0BB6E17-187E-0243-B900-F773CAEA02B0}"/>
    <dgm:cxn modelId="{CD98BC1F-1FC7-45F7-8701-200DA855C8B4}" type="presOf" srcId="{BBF15A6A-2219-9940-B95F-DECF3340CA9F}" destId="{EBF39F12-28C5-4846-8264-3D3B695E6097}" srcOrd="0" destOrd="0" presId="urn:microsoft.com/office/officeart/2005/8/layout/radial4"/>
    <dgm:cxn modelId="{B4ED2023-735B-4872-B7D3-95C8A14BEAB5}" type="presOf" srcId="{E37F574B-778B-1745-B4F5-70063C2C5E5D}" destId="{6707FEB4-B78D-DA41-BA89-AC6A9160A964}" srcOrd="0" destOrd="0" presId="urn:microsoft.com/office/officeart/2005/8/layout/radial4"/>
    <dgm:cxn modelId="{4CF9B12C-0547-459C-9146-34CE6DE206D2}" type="presOf" srcId="{B863D1FC-1388-8A4E-AF8E-16B3CB040CF6}" destId="{BDAD9B51-1BB2-7F4B-858F-185B00A97AAE}" srcOrd="0" destOrd="0" presId="urn:microsoft.com/office/officeart/2005/8/layout/radial4"/>
    <dgm:cxn modelId="{C79CDD2D-C729-4BBF-BAD7-BD77042F861C}" type="presOf" srcId="{A1711BD7-A458-B947-BA38-C76BDFF76B2E}" destId="{3E2749F4-D3A8-1646-9AC6-DEE2ED86830B}" srcOrd="0" destOrd="0" presId="urn:microsoft.com/office/officeart/2005/8/layout/radial4"/>
    <dgm:cxn modelId="{38C2DB3E-DD7D-8042-B250-A1364261E2E1}" srcId="{3F5CE038-08DC-0448-A96B-8C23EAD903FF}" destId="{BBF15A6A-2219-9940-B95F-DECF3340CA9F}" srcOrd="2" destOrd="0" parTransId="{E37F574B-778B-1745-B4F5-70063C2C5E5D}" sibTransId="{DADA26A8-07AB-D540-AD88-0171291C9D44}"/>
    <dgm:cxn modelId="{1D046E3F-559F-43C3-862C-09F4195A6F52}" type="presOf" srcId="{948AC12A-B75C-7548-8FB0-F15751CC4DF6}" destId="{E15D4041-9040-354E-AA6D-912CC4F6C057}" srcOrd="0" destOrd="0" presId="urn:microsoft.com/office/officeart/2005/8/layout/radial4"/>
    <dgm:cxn modelId="{EBF04770-B70C-4B4A-B569-FDF4DE230548}" type="presOf" srcId="{3F5CE038-08DC-0448-A96B-8C23EAD903FF}" destId="{BBC8F686-4CF2-4F4A-B933-1F33A9780D8E}" srcOrd="0" destOrd="0" presId="urn:microsoft.com/office/officeart/2005/8/layout/radial4"/>
    <dgm:cxn modelId="{CDDED982-8F18-4643-B652-699BB7D5F6E7}" srcId="{3F5CE038-08DC-0448-A96B-8C23EAD903FF}" destId="{DD554797-44E6-3D47-AA28-C050796E5CDF}" srcOrd="1" destOrd="0" parTransId="{A59326D5-C057-BE48-BEBF-1C72A489AA61}" sibTransId="{0AA09FF1-8D07-E541-B81F-547E4CC9410B}"/>
    <dgm:cxn modelId="{9886709B-8D49-498D-999D-388A20367295}" type="presOf" srcId="{F113D061-12DC-6844-8EE7-18C49C061A3C}" destId="{79E55A90-D886-074C-A2CB-96B895656D02}" srcOrd="0" destOrd="0" presId="urn:microsoft.com/office/officeart/2005/8/layout/radial4"/>
    <dgm:cxn modelId="{9A39FDAE-ABBE-4496-9A76-DD43054C5780}" type="presOf" srcId="{A59326D5-C057-BE48-BEBF-1C72A489AA61}" destId="{1DBD52E9-6384-A24B-A6B4-26B0353553F2}" srcOrd="0" destOrd="0" presId="urn:microsoft.com/office/officeart/2005/8/layout/radial4"/>
    <dgm:cxn modelId="{BA319BBC-80AF-0442-A83B-6D9F1CD083A5}" srcId="{A1711BD7-A458-B947-BA38-C76BDFF76B2E}" destId="{3F5CE038-08DC-0448-A96B-8C23EAD903FF}" srcOrd="0" destOrd="0" parTransId="{B5C31327-57BA-804F-9530-0BFE4686353E}" sibTransId="{6ADDEAB7-A262-FE4D-AAF2-BEA6806231BE}"/>
    <dgm:cxn modelId="{83C224C4-CA3B-4354-92E8-F880C6627CCA}" type="presOf" srcId="{251B1CB4-E391-6547-82E0-F79322A37AC6}" destId="{8E363723-4CAD-9843-91C5-9BAB43F951A9}" srcOrd="0" destOrd="0" presId="urn:microsoft.com/office/officeart/2005/8/layout/radial4"/>
    <dgm:cxn modelId="{67F1CA58-9B73-4795-AB30-E624B11EF908}" type="presParOf" srcId="{3E2749F4-D3A8-1646-9AC6-DEE2ED86830B}" destId="{BBC8F686-4CF2-4F4A-B933-1F33A9780D8E}" srcOrd="0" destOrd="0" presId="urn:microsoft.com/office/officeart/2005/8/layout/radial4"/>
    <dgm:cxn modelId="{EC8156F1-8998-4B2E-946C-790B71D6E491}" type="presParOf" srcId="{3E2749F4-D3A8-1646-9AC6-DEE2ED86830B}" destId="{79E55A90-D886-074C-A2CB-96B895656D02}" srcOrd="1" destOrd="0" presId="urn:microsoft.com/office/officeart/2005/8/layout/radial4"/>
    <dgm:cxn modelId="{18D2347A-694A-4BEB-9BD9-469E4E216507}" type="presParOf" srcId="{3E2749F4-D3A8-1646-9AC6-DEE2ED86830B}" destId="{E15D4041-9040-354E-AA6D-912CC4F6C057}" srcOrd="2" destOrd="0" presId="urn:microsoft.com/office/officeart/2005/8/layout/radial4"/>
    <dgm:cxn modelId="{1DAD64A6-A721-413B-AFE5-E0424123CD8C}" type="presParOf" srcId="{3E2749F4-D3A8-1646-9AC6-DEE2ED86830B}" destId="{1DBD52E9-6384-A24B-A6B4-26B0353553F2}" srcOrd="3" destOrd="0" presId="urn:microsoft.com/office/officeart/2005/8/layout/radial4"/>
    <dgm:cxn modelId="{3185F2D6-9B54-44C6-B812-BD6771B011AB}" type="presParOf" srcId="{3E2749F4-D3A8-1646-9AC6-DEE2ED86830B}" destId="{41A44146-C9B2-2D44-9704-BE124A21C82A}" srcOrd="4" destOrd="0" presId="urn:microsoft.com/office/officeart/2005/8/layout/radial4"/>
    <dgm:cxn modelId="{80DB86F2-0720-434D-91BF-4CE645827C44}" type="presParOf" srcId="{3E2749F4-D3A8-1646-9AC6-DEE2ED86830B}" destId="{6707FEB4-B78D-DA41-BA89-AC6A9160A964}" srcOrd="5" destOrd="0" presId="urn:microsoft.com/office/officeart/2005/8/layout/radial4"/>
    <dgm:cxn modelId="{D15708CD-E108-41C7-B267-7096200446CC}" type="presParOf" srcId="{3E2749F4-D3A8-1646-9AC6-DEE2ED86830B}" destId="{EBF39F12-28C5-4846-8264-3D3B695E6097}" srcOrd="6" destOrd="0" presId="urn:microsoft.com/office/officeart/2005/8/layout/radial4"/>
    <dgm:cxn modelId="{5003068D-B34D-479D-883B-5B07839C70AB}" type="presParOf" srcId="{3E2749F4-D3A8-1646-9AC6-DEE2ED86830B}" destId="{8E363723-4CAD-9843-91C5-9BAB43F951A9}" srcOrd="7" destOrd="0" presId="urn:microsoft.com/office/officeart/2005/8/layout/radial4"/>
    <dgm:cxn modelId="{63775658-372A-42B6-BE25-014665595B6B}" type="presParOf" srcId="{3E2749F4-D3A8-1646-9AC6-DEE2ED86830B}" destId="{BDAD9B51-1BB2-7F4B-858F-185B00A97AA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52BC4-5540-44B7-8213-E70A87FDCF0F}" type="doc">
      <dgm:prSet loTypeId="urn:microsoft.com/office/officeart/2005/8/layout/hProcess10" loCatId="process" qsTypeId="urn:microsoft.com/office/officeart/2005/8/quickstyle/simple1" qsCatId="simple" csTypeId="urn:microsoft.com/office/officeart/2005/8/colors/accent5_2" csCatId="accent5" phldr="1"/>
      <dgm:spPr/>
      <dgm:t>
        <a:bodyPr/>
        <a:lstStyle/>
        <a:p>
          <a:endParaRPr lang="en-US"/>
        </a:p>
      </dgm:t>
    </dgm:pt>
    <dgm:pt modelId="{DEFF78C2-BC4C-4986-8C72-8D594F6BA14C}">
      <dgm:prSet phldrT="[Text]" custT="1"/>
      <dgm:spPr/>
      <dgm:t>
        <a:bodyPr/>
        <a:lstStyle/>
        <a:p>
          <a:r>
            <a:rPr lang="en-US" sz="2000" dirty="0"/>
            <a:t>Data Fields</a:t>
          </a:r>
        </a:p>
      </dgm:t>
    </dgm:pt>
    <dgm:pt modelId="{664FF1E0-8C20-4C96-9FC5-02B66E35AC57}" type="parTrans" cxnId="{ADE6FD85-2B00-492E-B115-3FF06295BCC5}">
      <dgm:prSet/>
      <dgm:spPr/>
      <dgm:t>
        <a:bodyPr/>
        <a:lstStyle/>
        <a:p>
          <a:endParaRPr lang="en-US"/>
        </a:p>
      </dgm:t>
    </dgm:pt>
    <dgm:pt modelId="{28F81354-CF3D-4EC5-A39C-ADC4BEFA7D8B}" type="sibTrans" cxnId="{ADE6FD85-2B00-492E-B115-3FF06295BCC5}">
      <dgm:prSet/>
      <dgm:spPr/>
      <dgm:t>
        <a:bodyPr/>
        <a:lstStyle/>
        <a:p>
          <a:endParaRPr lang="en-US" dirty="0"/>
        </a:p>
      </dgm:t>
    </dgm:pt>
    <dgm:pt modelId="{D790CA04-292A-4313-BEC1-83F0276BED02}">
      <dgm:prSet phldrT="[Text]" custT="1"/>
      <dgm:spPr/>
      <dgm:t>
        <a:bodyPr/>
        <a:lstStyle/>
        <a:p>
          <a:r>
            <a:rPr lang="en-US" sz="1600" dirty="0"/>
            <a:t>Date of Birth</a:t>
          </a:r>
        </a:p>
      </dgm:t>
    </dgm:pt>
    <dgm:pt modelId="{CC2C23B5-54DF-4EB9-9F65-814F5EEDC931}" type="parTrans" cxnId="{FC3FD1D9-3F92-41CB-AB3A-98FA04136633}">
      <dgm:prSet/>
      <dgm:spPr/>
      <dgm:t>
        <a:bodyPr/>
        <a:lstStyle/>
        <a:p>
          <a:endParaRPr lang="en-US"/>
        </a:p>
      </dgm:t>
    </dgm:pt>
    <dgm:pt modelId="{CE61FC12-D8D8-4421-8DCB-C16E0F504A95}" type="sibTrans" cxnId="{FC3FD1D9-3F92-41CB-AB3A-98FA04136633}">
      <dgm:prSet/>
      <dgm:spPr/>
      <dgm:t>
        <a:bodyPr/>
        <a:lstStyle/>
        <a:p>
          <a:endParaRPr lang="en-US"/>
        </a:p>
      </dgm:t>
    </dgm:pt>
    <dgm:pt modelId="{B50DC97A-981A-47C5-AC53-DB6C332946EA}">
      <dgm:prSet phldrT="[Text]"/>
      <dgm:spPr/>
      <dgm:t>
        <a:bodyPr/>
        <a:lstStyle/>
        <a:p>
          <a:r>
            <a:rPr lang="en-US" dirty="0"/>
            <a:t>MMG Fields</a:t>
          </a:r>
        </a:p>
      </dgm:t>
    </dgm:pt>
    <dgm:pt modelId="{AACCCDD4-6C7A-464D-ADE0-44C799A0FCB6}" type="parTrans" cxnId="{3B0CFE1B-CF99-48F4-A51C-DCEA00380B3D}">
      <dgm:prSet/>
      <dgm:spPr/>
      <dgm:t>
        <a:bodyPr/>
        <a:lstStyle/>
        <a:p>
          <a:endParaRPr lang="en-US"/>
        </a:p>
      </dgm:t>
    </dgm:pt>
    <dgm:pt modelId="{5DF10C86-EC82-40CF-91F7-DC5B6A686960}" type="sibTrans" cxnId="{3B0CFE1B-CF99-48F4-A51C-DCEA00380B3D}">
      <dgm:prSet/>
      <dgm:spPr/>
      <dgm:t>
        <a:bodyPr/>
        <a:lstStyle/>
        <a:p>
          <a:endParaRPr lang="en-US" dirty="0"/>
        </a:p>
      </dgm:t>
    </dgm:pt>
    <dgm:pt modelId="{6B49A3B2-4037-436D-A725-178217209B94}">
      <dgm:prSet phldrT="[Text]"/>
      <dgm:spPr/>
      <dgm:t>
        <a:bodyPr/>
        <a:lstStyle/>
        <a:p>
          <a:r>
            <a:rPr lang="en-US" dirty="0"/>
            <a:t>DEM115:Birthdate</a:t>
          </a:r>
        </a:p>
      </dgm:t>
    </dgm:pt>
    <dgm:pt modelId="{E780ED04-1A1F-4CC8-8C06-36698680DD5C}" type="parTrans" cxnId="{9F00D62E-42CA-43EF-9F80-671550A24F42}">
      <dgm:prSet/>
      <dgm:spPr/>
      <dgm:t>
        <a:bodyPr/>
        <a:lstStyle/>
        <a:p>
          <a:endParaRPr lang="en-US"/>
        </a:p>
      </dgm:t>
    </dgm:pt>
    <dgm:pt modelId="{2EECEF64-DD18-4842-852C-20263B3E8C96}" type="sibTrans" cxnId="{9F00D62E-42CA-43EF-9F80-671550A24F42}">
      <dgm:prSet/>
      <dgm:spPr/>
      <dgm:t>
        <a:bodyPr/>
        <a:lstStyle/>
        <a:p>
          <a:endParaRPr lang="en-US"/>
        </a:p>
      </dgm:t>
    </dgm:pt>
    <dgm:pt modelId="{8A1CD96B-6F01-4685-BBE1-CFE07E35CDD9}">
      <dgm:prSet phldrT="[Text]"/>
      <dgm:spPr/>
      <dgm:t>
        <a:bodyPr/>
        <a:lstStyle/>
        <a:p>
          <a:r>
            <a:rPr lang="en-US" dirty="0"/>
            <a:t>DEM152: Race Category</a:t>
          </a:r>
        </a:p>
      </dgm:t>
    </dgm:pt>
    <dgm:pt modelId="{E56C85C8-C951-4853-B39E-4DE0F2443145}" type="parTrans" cxnId="{93C2025B-1A61-43F7-81C8-1B9B66F1DDBF}">
      <dgm:prSet/>
      <dgm:spPr/>
      <dgm:t>
        <a:bodyPr/>
        <a:lstStyle/>
        <a:p>
          <a:endParaRPr lang="en-US"/>
        </a:p>
      </dgm:t>
    </dgm:pt>
    <dgm:pt modelId="{AC7EB1E1-13A6-4D1A-AD7B-D337C53B7451}" type="sibTrans" cxnId="{93C2025B-1A61-43F7-81C8-1B9B66F1DDBF}">
      <dgm:prSet/>
      <dgm:spPr/>
      <dgm:t>
        <a:bodyPr/>
        <a:lstStyle/>
        <a:p>
          <a:endParaRPr lang="en-US"/>
        </a:p>
      </dgm:t>
    </dgm:pt>
    <dgm:pt modelId="{9939444F-7EB0-46C1-919D-263DC5DB70C8}">
      <dgm:prSet phldrT="[Text]" custT="1"/>
      <dgm:spPr/>
      <dgm:t>
        <a:bodyPr/>
        <a:lstStyle/>
        <a:p>
          <a:r>
            <a:rPr lang="en-US" sz="1050" dirty="0"/>
            <a:t>PID|1||5276074</a:t>
          </a:r>
          <a:r>
            <a:rPr lang="en-US" sz="1100" dirty="0"/>
            <a:t>5</a:t>
          </a:r>
          <a:r>
            <a:rPr lang="en-US" sz="1050" dirty="0"/>
            <a:t>29^^^MDCH&amp;2.16.840.1.114222.4.1.3660&amp;ISO||~^^^^^^S||</a:t>
          </a:r>
          <a:r>
            <a:rPr lang="en-US" sz="1050" b="1" dirty="0"/>
            <a:t>19600101</a:t>
          </a:r>
          <a:r>
            <a:rPr lang="en-US" sz="1050" dirty="0"/>
            <a:t>|</a:t>
          </a:r>
          <a:r>
            <a:rPr lang="en-US" sz="1050" b="1" dirty="0"/>
            <a:t>F</a:t>
          </a:r>
          <a:r>
            <a:rPr lang="en-US" sz="1050" dirty="0"/>
            <a:t>||</a:t>
          </a:r>
          <a:r>
            <a:rPr lang="en-US" sz="1050" b="1" dirty="0"/>
            <a:t>2106-3^Caucasian</a:t>
          </a:r>
          <a:r>
            <a:rPr lang="en-US" sz="1050" dirty="0"/>
            <a:t>^CDCREC~1002-5^</a:t>
          </a:r>
          <a:r>
            <a:rPr lang="en-US" sz="1050" b="1" dirty="0"/>
            <a:t>American Indian^CDCREC</a:t>
          </a:r>
          <a:r>
            <a:rPr lang="en-US" sz="1050" dirty="0"/>
            <a:t>|^^ANN ARBOR^26^48105^USA^^^26161|||||||||||2135-2^Hispanic or Latino^CDCREC|||||||20141031</a:t>
          </a:r>
        </a:p>
      </dgm:t>
    </dgm:pt>
    <dgm:pt modelId="{97AD0AC0-28B6-46D7-97AA-EC6E245B6266}" type="parTrans" cxnId="{56FF907E-015D-412A-BE45-344A966A81B1}">
      <dgm:prSet/>
      <dgm:spPr/>
      <dgm:t>
        <a:bodyPr/>
        <a:lstStyle/>
        <a:p>
          <a:endParaRPr lang="en-US"/>
        </a:p>
      </dgm:t>
    </dgm:pt>
    <dgm:pt modelId="{1C17F355-C350-4486-9642-F4C251E15462}" type="sibTrans" cxnId="{56FF907E-015D-412A-BE45-344A966A81B1}">
      <dgm:prSet/>
      <dgm:spPr/>
      <dgm:t>
        <a:bodyPr/>
        <a:lstStyle/>
        <a:p>
          <a:endParaRPr lang="en-US"/>
        </a:p>
      </dgm:t>
    </dgm:pt>
    <dgm:pt modelId="{22BBC738-F8FF-47E6-B2ED-55BF4FD3BDD4}">
      <dgm:prSet phldrT="[Text]" custT="1"/>
      <dgm:spPr/>
      <dgm:t>
        <a:bodyPr/>
        <a:lstStyle/>
        <a:p>
          <a:r>
            <a:rPr lang="en-US" sz="1600" dirty="0"/>
            <a:t>Race</a:t>
          </a:r>
        </a:p>
      </dgm:t>
    </dgm:pt>
    <dgm:pt modelId="{5D9B0F39-DF26-4CDC-AE06-231691B2DEAB}" type="parTrans" cxnId="{264B2CFF-BEDB-4E4B-BECF-18D3703DE5CF}">
      <dgm:prSet/>
      <dgm:spPr/>
      <dgm:t>
        <a:bodyPr/>
        <a:lstStyle/>
        <a:p>
          <a:endParaRPr lang="en-US"/>
        </a:p>
      </dgm:t>
    </dgm:pt>
    <dgm:pt modelId="{F2EC80C0-8746-4A41-A5A9-3382763F6FEB}" type="sibTrans" cxnId="{264B2CFF-BEDB-4E4B-BECF-18D3703DE5CF}">
      <dgm:prSet/>
      <dgm:spPr/>
      <dgm:t>
        <a:bodyPr/>
        <a:lstStyle/>
        <a:p>
          <a:endParaRPr lang="en-US"/>
        </a:p>
      </dgm:t>
    </dgm:pt>
    <dgm:pt modelId="{97DFE43B-A4A7-4E89-AEE2-92E5CAD84497}">
      <dgm:prSet phldrT="[Text]" custT="1"/>
      <dgm:spPr/>
      <dgm:t>
        <a:bodyPr/>
        <a:lstStyle/>
        <a:p>
          <a:r>
            <a:rPr lang="en-US" sz="1600" dirty="0"/>
            <a:t>Ethnicity</a:t>
          </a:r>
        </a:p>
      </dgm:t>
    </dgm:pt>
    <dgm:pt modelId="{704377DB-0FE9-436C-BE65-C48E2F61B0C4}" type="parTrans" cxnId="{B6C7DC38-EC17-4ED2-8B95-9D8FD8654A60}">
      <dgm:prSet/>
      <dgm:spPr/>
      <dgm:t>
        <a:bodyPr/>
        <a:lstStyle/>
        <a:p>
          <a:endParaRPr lang="en-US"/>
        </a:p>
      </dgm:t>
    </dgm:pt>
    <dgm:pt modelId="{24D9C43C-3095-4B6D-BCAE-D1FCDA6B3EDF}" type="sibTrans" cxnId="{B6C7DC38-EC17-4ED2-8B95-9D8FD8654A60}">
      <dgm:prSet/>
      <dgm:spPr/>
      <dgm:t>
        <a:bodyPr/>
        <a:lstStyle/>
        <a:p>
          <a:endParaRPr lang="en-US"/>
        </a:p>
      </dgm:t>
    </dgm:pt>
    <dgm:pt modelId="{1FC8907B-1D41-4403-90F6-68268C912496}">
      <dgm:prSet phldrT="[Text]"/>
      <dgm:spPr/>
      <dgm:t>
        <a:bodyPr/>
        <a:lstStyle/>
        <a:p>
          <a:endParaRPr lang="en-US" dirty="0"/>
        </a:p>
      </dgm:t>
    </dgm:pt>
    <dgm:pt modelId="{2F9793C9-41B5-4CE8-A1F1-A07B79B6EC42}" type="parTrans" cxnId="{639AD17F-F067-4280-8558-6F2E8863392A}">
      <dgm:prSet/>
      <dgm:spPr/>
      <dgm:t>
        <a:bodyPr/>
        <a:lstStyle/>
        <a:p>
          <a:endParaRPr lang="en-US"/>
        </a:p>
      </dgm:t>
    </dgm:pt>
    <dgm:pt modelId="{EE0877F5-CC1C-48A8-B98C-3EFC6A899EC9}" type="sibTrans" cxnId="{639AD17F-F067-4280-8558-6F2E8863392A}">
      <dgm:prSet/>
      <dgm:spPr/>
      <dgm:t>
        <a:bodyPr/>
        <a:lstStyle/>
        <a:p>
          <a:endParaRPr lang="en-US"/>
        </a:p>
      </dgm:t>
    </dgm:pt>
    <dgm:pt modelId="{775EB380-6D56-41EF-BFFE-178BFAA4AFAB}">
      <dgm:prSet phldrT="[Text]"/>
      <dgm:spPr/>
      <dgm:t>
        <a:bodyPr/>
        <a:lstStyle/>
        <a:p>
          <a:r>
            <a:rPr lang="en-US" dirty="0"/>
            <a:t>DEM113: Subject’s Sex</a:t>
          </a:r>
        </a:p>
      </dgm:t>
    </dgm:pt>
    <dgm:pt modelId="{5B778CDB-CE71-482B-82D6-F53CBB35B74F}" type="parTrans" cxnId="{EC5516C2-4CAD-4206-B178-B75D3BEC0114}">
      <dgm:prSet/>
      <dgm:spPr/>
      <dgm:t>
        <a:bodyPr/>
        <a:lstStyle/>
        <a:p>
          <a:endParaRPr lang="en-US"/>
        </a:p>
      </dgm:t>
    </dgm:pt>
    <dgm:pt modelId="{79BC62C8-B714-4688-9E34-F396AA1EE32B}" type="sibTrans" cxnId="{EC5516C2-4CAD-4206-B178-B75D3BEC0114}">
      <dgm:prSet/>
      <dgm:spPr/>
      <dgm:t>
        <a:bodyPr/>
        <a:lstStyle/>
        <a:p>
          <a:endParaRPr lang="en-US"/>
        </a:p>
      </dgm:t>
    </dgm:pt>
    <dgm:pt modelId="{4AE4AAF2-20F3-4A67-B2BE-5535BC66DCB2}">
      <dgm:prSet phldrT="[Text]" custT="1"/>
      <dgm:spPr/>
      <dgm:t>
        <a:bodyPr/>
        <a:lstStyle/>
        <a:p>
          <a:r>
            <a:rPr lang="en-US" sz="1600" dirty="0"/>
            <a:t>Gender</a:t>
          </a:r>
        </a:p>
      </dgm:t>
    </dgm:pt>
    <dgm:pt modelId="{2BF31E04-336C-42B4-A0A6-5667E06E1409}" type="parTrans" cxnId="{654E61A3-2F5D-416E-BF0D-4FF4E54647AD}">
      <dgm:prSet/>
      <dgm:spPr/>
      <dgm:t>
        <a:bodyPr/>
        <a:lstStyle/>
        <a:p>
          <a:endParaRPr lang="en-US"/>
        </a:p>
      </dgm:t>
    </dgm:pt>
    <dgm:pt modelId="{1591B3E4-9EED-4C89-8312-24679F2D8336}" type="sibTrans" cxnId="{654E61A3-2F5D-416E-BF0D-4FF4E54647AD}">
      <dgm:prSet/>
      <dgm:spPr/>
      <dgm:t>
        <a:bodyPr/>
        <a:lstStyle/>
        <a:p>
          <a:endParaRPr lang="en-US"/>
        </a:p>
      </dgm:t>
    </dgm:pt>
    <dgm:pt modelId="{311EFDF5-69B7-4B3C-AAB5-C7F0894E7D2D}">
      <dgm:prSet phldrT="[Text]"/>
      <dgm:spPr/>
      <dgm:t>
        <a:bodyPr/>
        <a:lstStyle/>
        <a:p>
          <a:r>
            <a:rPr lang="en-US" dirty="0"/>
            <a:t>DEM155: Ethnic Group</a:t>
          </a:r>
        </a:p>
      </dgm:t>
    </dgm:pt>
    <dgm:pt modelId="{37B7B3AF-A4DC-4528-958E-01D3195BCA31}" type="parTrans" cxnId="{D1C1CF66-987B-4A81-AE2C-4DAFF49F8F3E}">
      <dgm:prSet/>
      <dgm:spPr/>
      <dgm:t>
        <a:bodyPr/>
        <a:lstStyle/>
        <a:p>
          <a:endParaRPr lang="en-US"/>
        </a:p>
      </dgm:t>
    </dgm:pt>
    <dgm:pt modelId="{51C7C529-C472-4669-9135-CFA6FEA1068E}" type="sibTrans" cxnId="{D1C1CF66-987B-4A81-AE2C-4DAFF49F8F3E}">
      <dgm:prSet/>
      <dgm:spPr/>
      <dgm:t>
        <a:bodyPr/>
        <a:lstStyle/>
        <a:p>
          <a:endParaRPr lang="en-US"/>
        </a:p>
      </dgm:t>
    </dgm:pt>
    <dgm:pt modelId="{436F6845-7270-42F6-9017-9798593A5358}">
      <dgm:prSet phldrT="[Text]" custT="1"/>
      <dgm:spPr/>
      <dgm:t>
        <a:bodyPr/>
        <a:lstStyle/>
        <a:p>
          <a:r>
            <a:rPr lang="en-US" sz="1600" dirty="0"/>
            <a:t>....</a:t>
          </a:r>
        </a:p>
      </dgm:t>
    </dgm:pt>
    <dgm:pt modelId="{CDDFC1CD-6080-469A-BD6A-4042E4F3D19E}" type="parTrans" cxnId="{4513811F-9D9A-4A7F-8642-400C6D01BDFA}">
      <dgm:prSet/>
      <dgm:spPr/>
      <dgm:t>
        <a:bodyPr/>
        <a:lstStyle/>
        <a:p>
          <a:endParaRPr lang="en-US"/>
        </a:p>
      </dgm:t>
    </dgm:pt>
    <dgm:pt modelId="{9252EB53-1346-4854-B34A-F14872783225}" type="sibTrans" cxnId="{4513811F-9D9A-4A7F-8642-400C6D01BDFA}">
      <dgm:prSet/>
      <dgm:spPr/>
      <dgm:t>
        <a:bodyPr/>
        <a:lstStyle/>
        <a:p>
          <a:endParaRPr lang="en-US"/>
        </a:p>
      </dgm:t>
    </dgm:pt>
    <dgm:pt modelId="{AC86822C-7B82-45CA-9B9D-2A887C947C27}">
      <dgm:prSet phldrT="[Text]"/>
      <dgm:spPr/>
      <dgm:t>
        <a:bodyPr/>
        <a:lstStyle/>
        <a:p>
          <a:r>
            <a:rPr lang="en-US" dirty="0"/>
            <a:t>....</a:t>
          </a:r>
        </a:p>
      </dgm:t>
    </dgm:pt>
    <dgm:pt modelId="{DE6D4573-7027-44C2-A622-364066E5EAA5}" type="parTrans" cxnId="{39C8C491-56F5-4596-BF84-3B0448503477}">
      <dgm:prSet/>
      <dgm:spPr/>
      <dgm:t>
        <a:bodyPr/>
        <a:lstStyle/>
        <a:p>
          <a:endParaRPr lang="en-US"/>
        </a:p>
      </dgm:t>
    </dgm:pt>
    <dgm:pt modelId="{DA912A82-677F-4E8B-A3B5-A40AE406B268}" type="sibTrans" cxnId="{39C8C491-56F5-4596-BF84-3B0448503477}">
      <dgm:prSet/>
      <dgm:spPr/>
      <dgm:t>
        <a:bodyPr/>
        <a:lstStyle/>
        <a:p>
          <a:endParaRPr lang="en-US"/>
        </a:p>
      </dgm:t>
    </dgm:pt>
    <dgm:pt modelId="{B9EA74A7-D185-4FA5-85BB-2741490BA11A}" type="pres">
      <dgm:prSet presAssocID="{18C52BC4-5540-44B7-8213-E70A87FDCF0F}" presName="Name0" presStyleCnt="0">
        <dgm:presLayoutVars>
          <dgm:dir/>
          <dgm:resizeHandles val="exact"/>
        </dgm:presLayoutVars>
      </dgm:prSet>
      <dgm:spPr/>
    </dgm:pt>
    <dgm:pt modelId="{DCA02DA9-74ED-484F-B63C-F4EDA2D40BF9}" type="pres">
      <dgm:prSet presAssocID="{DEFF78C2-BC4C-4986-8C72-8D594F6BA14C}" presName="composite" presStyleCnt="0"/>
      <dgm:spPr/>
    </dgm:pt>
    <dgm:pt modelId="{FE73362C-7D6F-420A-995A-74E52C104849}" type="pres">
      <dgm:prSet presAssocID="{DEFF78C2-BC4C-4986-8C72-8D594F6BA14C}" presName="imagSh" presStyleLbl="bgImgPlace1" presStyleIdx="0" presStyleCnt="3" custScaleX="177156" custScaleY="177156"/>
      <dgm:spPr/>
    </dgm:pt>
    <dgm:pt modelId="{EBB32783-1824-49C4-99DA-525ED401D15C}" type="pres">
      <dgm:prSet presAssocID="{DEFF78C2-BC4C-4986-8C72-8D594F6BA14C}" presName="txNode" presStyleLbl="node1" presStyleIdx="0" presStyleCnt="3" custScaleX="177156" custScaleY="161051" custLinFactNeighborY="-16882">
        <dgm:presLayoutVars>
          <dgm:bulletEnabled val="1"/>
        </dgm:presLayoutVars>
      </dgm:prSet>
      <dgm:spPr/>
    </dgm:pt>
    <dgm:pt modelId="{F7767CAC-CBEB-412D-BF39-CB59AA8D2977}" type="pres">
      <dgm:prSet presAssocID="{28F81354-CF3D-4EC5-A39C-ADC4BEFA7D8B}" presName="sibTrans" presStyleLbl="sibTrans2D1" presStyleIdx="0" presStyleCnt="2"/>
      <dgm:spPr/>
    </dgm:pt>
    <dgm:pt modelId="{3D41885E-DB61-4302-ACAB-12DB83E818B9}" type="pres">
      <dgm:prSet presAssocID="{28F81354-CF3D-4EC5-A39C-ADC4BEFA7D8B}" presName="connTx" presStyleLbl="sibTrans2D1" presStyleIdx="0" presStyleCnt="2"/>
      <dgm:spPr/>
    </dgm:pt>
    <dgm:pt modelId="{B9C103B9-A715-4FF9-9ED0-9F0EFBCCD06E}" type="pres">
      <dgm:prSet presAssocID="{B50DC97A-981A-47C5-AC53-DB6C332946EA}" presName="composite" presStyleCnt="0"/>
      <dgm:spPr/>
    </dgm:pt>
    <dgm:pt modelId="{A2DA0958-64DB-4219-ABD5-D1FEB0EB2755}" type="pres">
      <dgm:prSet presAssocID="{B50DC97A-981A-47C5-AC53-DB6C332946EA}" presName="imagSh" presStyleLbl="bgImgPlace1" presStyleIdx="1" presStyleCnt="3" custScaleX="177156" custScaleY="177156"/>
      <dgm:spPr/>
    </dgm:pt>
    <dgm:pt modelId="{6355343B-6E7B-4A60-9BA2-B25DE80F4D1A}" type="pres">
      <dgm:prSet presAssocID="{B50DC97A-981A-47C5-AC53-DB6C332946EA}" presName="txNode" presStyleLbl="node1" presStyleIdx="1" presStyleCnt="3" custScaleX="177156" custScaleY="161051" custLinFactNeighborY="-16882">
        <dgm:presLayoutVars>
          <dgm:bulletEnabled val="1"/>
        </dgm:presLayoutVars>
      </dgm:prSet>
      <dgm:spPr/>
    </dgm:pt>
    <dgm:pt modelId="{DCB0E669-B5F7-49EA-9C5C-1C5A0AE95321}" type="pres">
      <dgm:prSet presAssocID="{5DF10C86-EC82-40CF-91F7-DC5B6A686960}" presName="sibTrans" presStyleLbl="sibTrans2D1" presStyleIdx="1" presStyleCnt="2"/>
      <dgm:spPr/>
    </dgm:pt>
    <dgm:pt modelId="{6B0762EE-A35F-4721-946C-122E56D3489C}" type="pres">
      <dgm:prSet presAssocID="{5DF10C86-EC82-40CF-91F7-DC5B6A686960}" presName="connTx" presStyleLbl="sibTrans2D1" presStyleIdx="1" presStyleCnt="2"/>
      <dgm:spPr/>
    </dgm:pt>
    <dgm:pt modelId="{9F730C5C-E3D2-4B93-8D47-A712F3E6A282}" type="pres">
      <dgm:prSet presAssocID="{9939444F-7EB0-46C1-919D-263DC5DB70C8}" presName="composite" presStyleCnt="0"/>
      <dgm:spPr/>
    </dgm:pt>
    <dgm:pt modelId="{A299FD7D-3433-4FC3-B358-740EDD8F0FD0}" type="pres">
      <dgm:prSet presAssocID="{9939444F-7EB0-46C1-919D-263DC5DB70C8}" presName="imagSh" presStyleLbl="bgImgPlace1" presStyleIdx="2" presStyleCnt="3" custScaleX="177156" custScaleY="177156"/>
      <dgm:spPr/>
    </dgm:pt>
    <dgm:pt modelId="{BDC487BE-D4C6-40C6-B7ED-005F07014E88}" type="pres">
      <dgm:prSet presAssocID="{9939444F-7EB0-46C1-919D-263DC5DB70C8}" presName="txNode" presStyleLbl="node1" presStyleIdx="2" presStyleCnt="3" custScaleX="177156" custScaleY="161051" custLinFactNeighborY="-16882">
        <dgm:presLayoutVars>
          <dgm:bulletEnabled val="1"/>
        </dgm:presLayoutVars>
      </dgm:prSet>
      <dgm:spPr/>
    </dgm:pt>
  </dgm:ptLst>
  <dgm:cxnLst>
    <dgm:cxn modelId="{9647320B-B6A6-4E83-9900-E0F9028C91F7}" type="presOf" srcId="{8A1CD96B-6F01-4685-BBE1-CFE07E35CDD9}" destId="{6355343B-6E7B-4A60-9BA2-B25DE80F4D1A}" srcOrd="0" destOrd="3" presId="urn:microsoft.com/office/officeart/2005/8/layout/hProcess10"/>
    <dgm:cxn modelId="{C69AF310-6526-45AC-82FB-B245790CE408}" type="presOf" srcId="{AC86822C-7B82-45CA-9B9D-2A887C947C27}" destId="{6355343B-6E7B-4A60-9BA2-B25DE80F4D1A}" srcOrd="0" destOrd="5" presId="urn:microsoft.com/office/officeart/2005/8/layout/hProcess10"/>
    <dgm:cxn modelId="{EAB2541A-9651-4F23-9AE2-CBBD4C73AA08}" type="presOf" srcId="{18C52BC4-5540-44B7-8213-E70A87FDCF0F}" destId="{B9EA74A7-D185-4FA5-85BB-2741490BA11A}" srcOrd="0" destOrd="0" presId="urn:microsoft.com/office/officeart/2005/8/layout/hProcess10"/>
    <dgm:cxn modelId="{3B0CFE1B-CF99-48F4-A51C-DCEA00380B3D}" srcId="{18C52BC4-5540-44B7-8213-E70A87FDCF0F}" destId="{B50DC97A-981A-47C5-AC53-DB6C332946EA}" srcOrd="1" destOrd="0" parTransId="{AACCCDD4-6C7A-464D-ADE0-44C799A0FCB6}" sibTransId="{5DF10C86-EC82-40CF-91F7-DC5B6A686960}"/>
    <dgm:cxn modelId="{4513811F-9D9A-4A7F-8642-400C6D01BDFA}" srcId="{DEFF78C2-BC4C-4986-8C72-8D594F6BA14C}" destId="{436F6845-7270-42F6-9017-9798593A5358}" srcOrd="4" destOrd="0" parTransId="{CDDFC1CD-6080-469A-BD6A-4042E4F3D19E}" sibTransId="{9252EB53-1346-4854-B34A-F14872783225}"/>
    <dgm:cxn modelId="{5D62942A-3632-4723-91B1-6EFC46DA4ABE}" type="presOf" srcId="{5DF10C86-EC82-40CF-91F7-DC5B6A686960}" destId="{6B0762EE-A35F-4721-946C-122E56D3489C}" srcOrd="1" destOrd="0" presId="urn:microsoft.com/office/officeart/2005/8/layout/hProcess10"/>
    <dgm:cxn modelId="{9F00D62E-42CA-43EF-9F80-671550A24F42}" srcId="{B50DC97A-981A-47C5-AC53-DB6C332946EA}" destId="{6B49A3B2-4037-436D-A725-178217209B94}" srcOrd="0" destOrd="0" parTransId="{E780ED04-1A1F-4CC8-8C06-36698680DD5C}" sibTransId="{2EECEF64-DD18-4842-852C-20263B3E8C96}"/>
    <dgm:cxn modelId="{904CA12F-183C-4AF4-A092-700002933585}" type="presOf" srcId="{6B49A3B2-4037-436D-A725-178217209B94}" destId="{6355343B-6E7B-4A60-9BA2-B25DE80F4D1A}" srcOrd="0" destOrd="1" presId="urn:microsoft.com/office/officeart/2005/8/layout/hProcess10"/>
    <dgm:cxn modelId="{B6C7DC38-EC17-4ED2-8B95-9D8FD8654A60}" srcId="{DEFF78C2-BC4C-4986-8C72-8D594F6BA14C}" destId="{97DFE43B-A4A7-4E89-AEE2-92E5CAD84497}" srcOrd="3" destOrd="0" parTransId="{704377DB-0FE9-436C-BE65-C48E2F61B0C4}" sibTransId="{24D9C43C-3095-4B6D-BCAE-D1FCDA6B3EDF}"/>
    <dgm:cxn modelId="{93C2025B-1A61-43F7-81C8-1B9B66F1DDBF}" srcId="{B50DC97A-981A-47C5-AC53-DB6C332946EA}" destId="{8A1CD96B-6F01-4685-BBE1-CFE07E35CDD9}" srcOrd="2" destOrd="0" parTransId="{E56C85C8-C951-4853-B39E-4DE0F2443145}" sibTransId="{AC7EB1E1-13A6-4D1A-AD7B-D337C53B7451}"/>
    <dgm:cxn modelId="{0C93AF41-FC27-4D4E-88CE-7481E182DAD1}" type="presOf" srcId="{D790CA04-292A-4313-BEC1-83F0276BED02}" destId="{EBB32783-1824-49C4-99DA-525ED401D15C}" srcOrd="0" destOrd="1" presId="urn:microsoft.com/office/officeart/2005/8/layout/hProcess10"/>
    <dgm:cxn modelId="{D1C1CF66-987B-4A81-AE2C-4DAFF49F8F3E}" srcId="{B50DC97A-981A-47C5-AC53-DB6C332946EA}" destId="{311EFDF5-69B7-4B3C-AAB5-C7F0894E7D2D}" srcOrd="3" destOrd="0" parTransId="{37B7B3AF-A4DC-4528-958E-01D3195BCA31}" sibTransId="{51C7C529-C472-4669-9135-CFA6FEA1068E}"/>
    <dgm:cxn modelId="{49D7A24B-6B15-418F-8B1B-E1CF789C252F}" type="presOf" srcId="{9939444F-7EB0-46C1-919D-263DC5DB70C8}" destId="{BDC487BE-D4C6-40C6-B7ED-005F07014E88}" srcOrd="0" destOrd="0" presId="urn:microsoft.com/office/officeart/2005/8/layout/hProcess10"/>
    <dgm:cxn modelId="{1FADBE6E-F1F9-48FB-A46A-FF566256AB7D}" type="presOf" srcId="{436F6845-7270-42F6-9017-9798593A5358}" destId="{EBB32783-1824-49C4-99DA-525ED401D15C}" srcOrd="0" destOrd="5" presId="urn:microsoft.com/office/officeart/2005/8/layout/hProcess10"/>
    <dgm:cxn modelId="{35C92F6F-6ED2-4412-964A-122CCDA93D40}" type="presOf" srcId="{311EFDF5-69B7-4B3C-AAB5-C7F0894E7D2D}" destId="{6355343B-6E7B-4A60-9BA2-B25DE80F4D1A}" srcOrd="0" destOrd="4" presId="urn:microsoft.com/office/officeart/2005/8/layout/hProcess10"/>
    <dgm:cxn modelId="{CDCAB454-73B3-4FF7-9384-F48398547EBD}" type="presOf" srcId="{4AE4AAF2-20F3-4A67-B2BE-5535BC66DCB2}" destId="{EBB32783-1824-49C4-99DA-525ED401D15C}" srcOrd="0" destOrd="2" presId="urn:microsoft.com/office/officeart/2005/8/layout/hProcess10"/>
    <dgm:cxn modelId="{5FFF7F75-2CBA-4661-8DED-E888E506E6FC}" type="presOf" srcId="{5DF10C86-EC82-40CF-91F7-DC5B6A686960}" destId="{DCB0E669-B5F7-49EA-9C5C-1C5A0AE95321}" srcOrd="0" destOrd="0" presId="urn:microsoft.com/office/officeart/2005/8/layout/hProcess10"/>
    <dgm:cxn modelId="{56FF907E-015D-412A-BE45-344A966A81B1}" srcId="{18C52BC4-5540-44B7-8213-E70A87FDCF0F}" destId="{9939444F-7EB0-46C1-919D-263DC5DB70C8}" srcOrd="2" destOrd="0" parTransId="{97AD0AC0-28B6-46D7-97AA-EC6E245B6266}" sibTransId="{1C17F355-C350-4486-9642-F4C251E15462}"/>
    <dgm:cxn modelId="{639AD17F-F067-4280-8558-6F2E8863392A}" srcId="{B50DC97A-981A-47C5-AC53-DB6C332946EA}" destId="{1FC8907B-1D41-4403-90F6-68268C912496}" srcOrd="5" destOrd="0" parTransId="{2F9793C9-41B5-4CE8-A1F1-A07B79B6EC42}" sibTransId="{EE0877F5-CC1C-48A8-B98C-3EFC6A899EC9}"/>
    <dgm:cxn modelId="{ADE6FD85-2B00-492E-B115-3FF06295BCC5}" srcId="{18C52BC4-5540-44B7-8213-E70A87FDCF0F}" destId="{DEFF78C2-BC4C-4986-8C72-8D594F6BA14C}" srcOrd="0" destOrd="0" parTransId="{664FF1E0-8C20-4C96-9FC5-02B66E35AC57}" sibTransId="{28F81354-CF3D-4EC5-A39C-ADC4BEFA7D8B}"/>
    <dgm:cxn modelId="{39C8C491-56F5-4596-BF84-3B0448503477}" srcId="{B50DC97A-981A-47C5-AC53-DB6C332946EA}" destId="{AC86822C-7B82-45CA-9B9D-2A887C947C27}" srcOrd="4" destOrd="0" parTransId="{DE6D4573-7027-44C2-A622-364066E5EAA5}" sibTransId="{DA912A82-677F-4E8B-A3B5-A40AE406B268}"/>
    <dgm:cxn modelId="{654E61A3-2F5D-416E-BF0D-4FF4E54647AD}" srcId="{DEFF78C2-BC4C-4986-8C72-8D594F6BA14C}" destId="{4AE4AAF2-20F3-4A67-B2BE-5535BC66DCB2}" srcOrd="1" destOrd="0" parTransId="{2BF31E04-336C-42B4-A0A6-5667E06E1409}" sibTransId="{1591B3E4-9EED-4C89-8312-24679F2D8336}"/>
    <dgm:cxn modelId="{5B6952A5-1308-4398-AFBB-030683766122}" type="presOf" srcId="{97DFE43B-A4A7-4E89-AEE2-92E5CAD84497}" destId="{EBB32783-1824-49C4-99DA-525ED401D15C}" srcOrd="0" destOrd="4" presId="urn:microsoft.com/office/officeart/2005/8/layout/hProcess10"/>
    <dgm:cxn modelId="{B917EDA5-5B94-4E93-825A-724BFFE82040}" type="presOf" srcId="{775EB380-6D56-41EF-BFFE-178BFAA4AFAB}" destId="{6355343B-6E7B-4A60-9BA2-B25DE80F4D1A}" srcOrd="0" destOrd="2" presId="urn:microsoft.com/office/officeart/2005/8/layout/hProcess10"/>
    <dgm:cxn modelId="{E8F47CB1-67E7-4CA8-B598-5D67D0A19D34}" type="presOf" srcId="{1FC8907B-1D41-4403-90F6-68268C912496}" destId="{6355343B-6E7B-4A60-9BA2-B25DE80F4D1A}" srcOrd="0" destOrd="6" presId="urn:microsoft.com/office/officeart/2005/8/layout/hProcess10"/>
    <dgm:cxn modelId="{EC5516C2-4CAD-4206-B178-B75D3BEC0114}" srcId="{B50DC97A-981A-47C5-AC53-DB6C332946EA}" destId="{775EB380-6D56-41EF-BFFE-178BFAA4AFAB}" srcOrd="1" destOrd="0" parTransId="{5B778CDB-CE71-482B-82D6-F53CBB35B74F}" sibTransId="{79BC62C8-B714-4688-9E34-F396AA1EE32B}"/>
    <dgm:cxn modelId="{75E42BCA-BF5D-46BC-93C9-B4FB8D7504E9}" type="presOf" srcId="{28F81354-CF3D-4EC5-A39C-ADC4BEFA7D8B}" destId="{3D41885E-DB61-4302-ACAB-12DB83E818B9}" srcOrd="1" destOrd="0" presId="urn:microsoft.com/office/officeart/2005/8/layout/hProcess10"/>
    <dgm:cxn modelId="{451B0FCD-C66A-489B-99AE-CA7F81A765E6}" type="presOf" srcId="{28F81354-CF3D-4EC5-A39C-ADC4BEFA7D8B}" destId="{F7767CAC-CBEB-412D-BF39-CB59AA8D2977}" srcOrd="0" destOrd="0" presId="urn:microsoft.com/office/officeart/2005/8/layout/hProcess10"/>
    <dgm:cxn modelId="{D36A4FD7-4463-4623-8E9B-C2B379010845}" type="presOf" srcId="{B50DC97A-981A-47C5-AC53-DB6C332946EA}" destId="{6355343B-6E7B-4A60-9BA2-B25DE80F4D1A}" srcOrd="0" destOrd="0" presId="urn:microsoft.com/office/officeart/2005/8/layout/hProcess10"/>
    <dgm:cxn modelId="{AEB24ED8-8FDA-4B25-90DF-54EBEBB38964}" type="presOf" srcId="{22BBC738-F8FF-47E6-B2ED-55BF4FD3BDD4}" destId="{EBB32783-1824-49C4-99DA-525ED401D15C}" srcOrd="0" destOrd="3" presId="urn:microsoft.com/office/officeart/2005/8/layout/hProcess10"/>
    <dgm:cxn modelId="{FC3FD1D9-3F92-41CB-AB3A-98FA04136633}" srcId="{DEFF78C2-BC4C-4986-8C72-8D594F6BA14C}" destId="{D790CA04-292A-4313-BEC1-83F0276BED02}" srcOrd="0" destOrd="0" parTransId="{CC2C23B5-54DF-4EB9-9F65-814F5EEDC931}" sibTransId="{CE61FC12-D8D8-4421-8DCB-C16E0F504A95}"/>
    <dgm:cxn modelId="{7B6397DA-6EE6-4EB6-92FD-5C9556C463BB}" type="presOf" srcId="{DEFF78C2-BC4C-4986-8C72-8D594F6BA14C}" destId="{EBB32783-1824-49C4-99DA-525ED401D15C}" srcOrd="0" destOrd="0" presId="urn:microsoft.com/office/officeart/2005/8/layout/hProcess10"/>
    <dgm:cxn modelId="{264B2CFF-BEDB-4E4B-BECF-18D3703DE5CF}" srcId="{DEFF78C2-BC4C-4986-8C72-8D594F6BA14C}" destId="{22BBC738-F8FF-47E6-B2ED-55BF4FD3BDD4}" srcOrd="2" destOrd="0" parTransId="{5D9B0F39-DF26-4CDC-AE06-231691B2DEAB}" sibTransId="{F2EC80C0-8746-4A41-A5A9-3382763F6FEB}"/>
    <dgm:cxn modelId="{568C0ABF-FDC4-445B-8830-6C83E49881E6}" type="presParOf" srcId="{B9EA74A7-D185-4FA5-85BB-2741490BA11A}" destId="{DCA02DA9-74ED-484F-B63C-F4EDA2D40BF9}" srcOrd="0" destOrd="0" presId="urn:microsoft.com/office/officeart/2005/8/layout/hProcess10"/>
    <dgm:cxn modelId="{D9C9B745-0B61-41A6-BA6A-3B44CDB1BB99}" type="presParOf" srcId="{DCA02DA9-74ED-484F-B63C-F4EDA2D40BF9}" destId="{FE73362C-7D6F-420A-995A-74E52C104849}" srcOrd="0" destOrd="0" presId="urn:microsoft.com/office/officeart/2005/8/layout/hProcess10"/>
    <dgm:cxn modelId="{814D3C4A-D071-47CD-91D4-389EE341AC05}" type="presParOf" srcId="{DCA02DA9-74ED-484F-B63C-F4EDA2D40BF9}" destId="{EBB32783-1824-49C4-99DA-525ED401D15C}" srcOrd="1" destOrd="0" presId="urn:microsoft.com/office/officeart/2005/8/layout/hProcess10"/>
    <dgm:cxn modelId="{2FCB7F64-D3A0-4438-BA52-4A4F16265C70}" type="presParOf" srcId="{B9EA74A7-D185-4FA5-85BB-2741490BA11A}" destId="{F7767CAC-CBEB-412D-BF39-CB59AA8D2977}" srcOrd="1" destOrd="0" presId="urn:microsoft.com/office/officeart/2005/8/layout/hProcess10"/>
    <dgm:cxn modelId="{19CB108E-EF53-46DE-A76B-CE8046EE4E8D}" type="presParOf" srcId="{F7767CAC-CBEB-412D-BF39-CB59AA8D2977}" destId="{3D41885E-DB61-4302-ACAB-12DB83E818B9}" srcOrd="0" destOrd="0" presId="urn:microsoft.com/office/officeart/2005/8/layout/hProcess10"/>
    <dgm:cxn modelId="{7F4E0289-66EE-4F0C-8D17-6E4662F9DB5C}" type="presParOf" srcId="{B9EA74A7-D185-4FA5-85BB-2741490BA11A}" destId="{B9C103B9-A715-4FF9-9ED0-9F0EFBCCD06E}" srcOrd="2" destOrd="0" presId="urn:microsoft.com/office/officeart/2005/8/layout/hProcess10"/>
    <dgm:cxn modelId="{A5191D03-3324-44BD-8678-5C962A2AEC00}" type="presParOf" srcId="{B9C103B9-A715-4FF9-9ED0-9F0EFBCCD06E}" destId="{A2DA0958-64DB-4219-ABD5-D1FEB0EB2755}" srcOrd="0" destOrd="0" presId="urn:microsoft.com/office/officeart/2005/8/layout/hProcess10"/>
    <dgm:cxn modelId="{55231392-4BE0-41B7-A2D5-4E9910F7943F}" type="presParOf" srcId="{B9C103B9-A715-4FF9-9ED0-9F0EFBCCD06E}" destId="{6355343B-6E7B-4A60-9BA2-B25DE80F4D1A}" srcOrd="1" destOrd="0" presId="urn:microsoft.com/office/officeart/2005/8/layout/hProcess10"/>
    <dgm:cxn modelId="{3009104A-F88A-478E-9A4F-9CD87D6CDB9D}" type="presParOf" srcId="{B9EA74A7-D185-4FA5-85BB-2741490BA11A}" destId="{DCB0E669-B5F7-49EA-9C5C-1C5A0AE95321}" srcOrd="3" destOrd="0" presId="urn:microsoft.com/office/officeart/2005/8/layout/hProcess10"/>
    <dgm:cxn modelId="{19D14738-78F8-4B1A-A856-06D2D7FC051A}" type="presParOf" srcId="{DCB0E669-B5F7-49EA-9C5C-1C5A0AE95321}" destId="{6B0762EE-A35F-4721-946C-122E56D3489C}" srcOrd="0" destOrd="0" presId="urn:microsoft.com/office/officeart/2005/8/layout/hProcess10"/>
    <dgm:cxn modelId="{E09C33CE-6616-47EE-8A74-EF4F5D7D3ECA}" type="presParOf" srcId="{B9EA74A7-D185-4FA5-85BB-2741490BA11A}" destId="{9F730C5C-E3D2-4B93-8D47-A712F3E6A282}" srcOrd="4" destOrd="0" presId="urn:microsoft.com/office/officeart/2005/8/layout/hProcess10"/>
    <dgm:cxn modelId="{F6B6652B-D19F-42DE-BB2E-CE87D67BA212}" type="presParOf" srcId="{9F730C5C-E3D2-4B93-8D47-A712F3E6A282}" destId="{A299FD7D-3433-4FC3-B358-740EDD8F0FD0}" srcOrd="0" destOrd="0" presId="urn:microsoft.com/office/officeart/2005/8/layout/hProcess10"/>
    <dgm:cxn modelId="{51C2783F-4743-4236-9592-0A0EEE9E6B0E}" type="presParOf" srcId="{9F730C5C-E3D2-4B93-8D47-A712F3E6A282}" destId="{BDC487BE-D4C6-40C6-B7ED-005F07014E8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7A797-DFCD-41CA-A7A8-C9B03955FED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B4F417C-F9D3-4775-AE58-6035122DDDD2}">
      <dgm:prSet phldrT="[Text]"/>
      <dgm:spPr/>
      <dgm:t>
        <a:bodyPr/>
        <a:lstStyle/>
        <a:p>
          <a:r>
            <a:rPr lang="en-US" dirty="0"/>
            <a:t>Read Me</a:t>
          </a:r>
        </a:p>
      </dgm:t>
    </dgm:pt>
    <dgm:pt modelId="{327BD2F4-A47E-4140-84A2-D53A247A18D3}" type="parTrans" cxnId="{52926D99-BDBD-4D42-9E04-6E12ED7CCE47}">
      <dgm:prSet/>
      <dgm:spPr/>
      <dgm:t>
        <a:bodyPr/>
        <a:lstStyle/>
        <a:p>
          <a:endParaRPr lang="en-US"/>
        </a:p>
      </dgm:t>
    </dgm:pt>
    <dgm:pt modelId="{2DB1DEBE-FA7B-4E3F-A71D-FFB4E8858782}" type="sibTrans" cxnId="{52926D99-BDBD-4D42-9E04-6E12ED7CCE47}">
      <dgm:prSet/>
      <dgm:spPr/>
      <dgm:t>
        <a:bodyPr/>
        <a:lstStyle/>
        <a:p>
          <a:endParaRPr lang="en-US"/>
        </a:p>
      </dgm:t>
    </dgm:pt>
    <dgm:pt modelId="{537D5C1E-735D-4941-866F-3E8ECE1D21E1}">
      <dgm:prSet phldrT="[Text]"/>
      <dgm:spPr/>
      <dgm:t>
        <a:bodyPr/>
        <a:lstStyle/>
        <a:p>
          <a:r>
            <a:rPr lang="en-US" dirty="0"/>
            <a:t>Introduction and Instructions</a:t>
          </a:r>
        </a:p>
      </dgm:t>
    </dgm:pt>
    <dgm:pt modelId="{43EB7161-D543-49A7-8E91-12E932C9D451}" type="parTrans" cxnId="{656822EF-1EF9-4D9D-8169-A28D0D35A061}">
      <dgm:prSet/>
      <dgm:spPr/>
      <dgm:t>
        <a:bodyPr/>
        <a:lstStyle/>
        <a:p>
          <a:endParaRPr lang="en-US"/>
        </a:p>
      </dgm:t>
    </dgm:pt>
    <dgm:pt modelId="{A4C8A501-47EB-4653-808D-75F1D54B232A}" type="sibTrans" cxnId="{656822EF-1EF9-4D9D-8169-A28D0D35A061}">
      <dgm:prSet/>
      <dgm:spPr/>
      <dgm:t>
        <a:bodyPr/>
        <a:lstStyle/>
        <a:p>
          <a:endParaRPr lang="en-US"/>
        </a:p>
      </dgm:t>
    </dgm:pt>
    <dgm:pt modelId="{59B0E07D-C5F6-49EF-A28F-D12B26467463}">
      <dgm:prSet phldrT="[Text]"/>
      <dgm:spPr/>
      <dgm:t>
        <a:bodyPr/>
        <a:lstStyle/>
        <a:p>
          <a:r>
            <a:rPr lang="en-US" dirty="0"/>
            <a:t>Datatypes</a:t>
          </a:r>
        </a:p>
      </dgm:t>
    </dgm:pt>
    <dgm:pt modelId="{193CD62D-EC88-4017-848F-4A6F0511A749}" type="parTrans" cxnId="{B448E5CC-474D-4CF7-841B-C4A65FDFCCE5}">
      <dgm:prSet/>
      <dgm:spPr/>
      <dgm:t>
        <a:bodyPr/>
        <a:lstStyle/>
        <a:p>
          <a:endParaRPr lang="en-US"/>
        </a:p>
      </dgm:t>
    </dgm:pt>
    <dgm:pt modelId="{6EB7096B-B865-4E3F-AD14-FC76CCE4F1C4}" type="sibTrans" cxnId="{B448E5CC-474D-4CF7-841B-C4A65FDFCCE5}">
      <dgm:prSet/>
      <dgm:spPr/>
      <dgm:t>
        <a:bodyPr/>
        <a:lstStyle/>
        <a:p>
          <a:endParaRPr lang="en-US"/>
        </a:p>
      </dgm:t>
    </dgm:pt>
    <dgm:pt modelId="{BEE9A19E-9ED8-4B30-9BBF-929594CC5B9E}">
      <dgm:prSet phldrT="[Text]"/>
      <dgm:spPr/>
      <dgm:t>
        <a:bodyPr/>
        <a:lstStyle/>
        <a:p>
          <a:r>
            <a:rPr lang="en-US" dirty="0"/>
            <a:t>Provides Datatype definitions as specified in the PHIN Messaging Guide for Case Notification_v3.0</a:t>
          </a:r>
        </a:p>
      </dgm:t>
    </dgm:pt>
    <dgm:pt modelId="{7DF3D4BA-1FF9-4756-8090-DA21E77FEC16}" type="parTrans" cxnId="{11A5C831-EF71-4F49-9F1B-6B7FF1B2C7E6}">
      <dgm:prSet/>
      <dgm:spPr/>
      <dgm:t>
        <a:bodyPr/>
        <a:lstStyle/>
        <a:p>
          <a:endParaRPr lang="en-US"/>
        </a:p>
      </dgm:t>
    </dgm:pt>
    <dgm:pt modelId="{6C44734A-911A-44EB-B5DC-7AA02677FEC7}" type="sibTrans" cxnId="{11A5C831-EF71-4F49-9F1B-6B7FF1B2C7E6}">
      <dgm:prSet/>
      <dgm:spPr/>
      <dgm:t>
        <a:bodyPr/>
        <a:lstStyle/>
        <a:p>
          <a:endParaRPr lang="en-US"/>
        </a:p>
      </dgm:t>
    </dgm:pt>
    <dgm:pt modelId="{E03A275D-5211-4049-9937-7CD847244FD0}">
      <dgm:prSet phldrT="[Text]"/>
      <dgm:spPr/>
      <dgm:t>
        <a:bodyPr/>
        <a:lstStyle/>
        <a:p>
          <a:r>
            <a:rPr lang="en-US" dirty="0"/>
            <a:t>Max Repeat Listing</a:t>
          </a:r>
        </a:p>
      </dgm:t>
    </dgm:pt>
    <dgm:pt modelId="{05DC1F5F-27F6-4A8B-94B5-5BC2FCD7608E}" type="parTrans" cxnId="{E3BBBFC1-932D-4F60-8E54-BAE92807AFA7}">
      <dgm:prSet/>
      <dgm:spPr/>
      <dgm:t>
        <a:bodyPr/>
        <a:lstStyle/>
        <a:p>
          <a:endParaRPr lang="en-US"/>
        </a:p>
      </dgm:t>
    </dgm:pt>
    <dgm:pt modelId="{8A762326-F46B-4A70-BC5A-A3FCF69AD14A}" type="sibTrans" cxnId="{E3BBBFC1-932D-4F60-8E54-BAE92807AFA7}">
      <dgm:prSet/>
      <dgm:spPr/>
      <dgm:t>
        <a:bodyPr/>
        <a:lstStyle/>
        <a:p>
          <a:endParaRPr lang="en-US"/>
        </a:p>
      </dgm:t>
    </dgm:pt>
    <dgm:pt modelId="{6F2E5BAB-E92E-476C-A43D-B032E02C363A}">
      <dgm:prSet phldrT="[Text]"/>
      <dgm:spPr/>
      <dgm:t>
        <a:bodyPr/>
        <a:lstStyle/>
        <a:p>
          <a:r>
            <a:rPr lang="en-US" dirty="0"/>
            <a:t>Defines the maximum number of repeats allowed for repeating groups</a:t>
          </a:r>
        </a:p>
      </dgm:t>
    </dgm:pt>
    <dgm:pt modelId="{1BA6A70D-5DD8-4183-8053-5197FE7DC0AF}" type="parTrans" cxnId="{8AA3590F-5638-42DB-9F34-81A5A118742A}">
      <dgm:prSet/>
      <dgm:spPr/>
      <dgm:t>
        <a:bodyPr/>
        <a:lstStyle/>
        <a:p>
          <a:endParaRPr lang="en-US"/>
        </a:p>
      </dgm:t>
    </dgm:pt>
    <dgm:pt modelId="{D30AB02C-B384-4480-936F-A358C9D0AA0A}" type="sibTrans" cxnId="{8AA3590F-5638-42DB-9F34-81A5A118742A}">
      <dgm:prSet/>
      <dgm:spPr/>
      <dgm:t>
        <a:bodyPr/>
        <a:lstStyle/>
        <a:p>
          <a:endParaRPr lang="en-US"/>
        </a:p>
      </dgm:t>
    </dgm:pt>
    <dgm:pt modelId="{DCC68DA6-DDA7-4A1A-A8B7-97402B45FF06}">
      <dgm:prSet phldrT="[Text]"/>
      <dgm:spPr/>
      <dgm:t>
        <a:bodyPr/>
        <a:lstStyle/>
        <a:p>
          <a:r>
            <a:rPr lang="en-US" dirty="0"/>
            <a:t>Revision Log</a:t>
          </a:r>
        </a:p>
      </dgm:t>
    </dgm:pt>
    <dgm:pt modelId="{18BD3451-F5BD-41BE-B1AB-CEE926C7AEBA}" type="parTrans" cxnId="{35D11417-65D2-44C6-AD35-4A5C266B1176}">
      <dgm:prSet/>
      <dgm:spPr/>
      <dgm:t>
        <a:bodyPr/>
        <a:lstStyle/>
        <a:p>
          <a:endParaRPr lang="en-US"/>
        </a:p>
      </dgm:t>
    </dgm:pt>
    <dgm:pt modelId="{0BB19C3F-9BD8-4426-BCA0-BA5738753207}" type="sibTrans" cxnId="{35D11417-65D2-44C6-AD35-4A5C266B1176}">
      <dgm:prSet/>
      <dgm:spPr/>
      <dgm:t>
        <a:bodyPr/>
        <a:lstStyle/>
        <a:p>
          <a:endParaRPr lang="en-US"/>
        </a:p>
      </dgm:t>
    </dgm:pt>
    <dgm:pt modelId="{E08CC06A-FFCF-4FED-9B75-5F0BFCEA8556}">
      <dgm:prSet phldrT="[Text]"/>
      <dgm:spPr/>
      <dgm:t>
        <a:bodyPr/>
        <a:lstStyle/>
        <a:p>
          <a:r>
            <a:rPr lang="en-US" dirty="0"/>
            <a:t>Tab Descriptions</a:t>
          </a:r>
        </a:p>
      </dgm:t>
    </dgm:pt>
    <dgm:pt modelId="{9D227A43-906C-4EE1-8167-C32815E0E865}" type="parTrans" cxnId="{8A9DD6D9-75EE-4B11-A955-9B057EBB488C}">
      <dgm:prSet/>
      <dgm:spPr/>
      <dgm:t>
        <a:bodyPr/>
        <a:lstStyle/>
        <a:p>
          <a:endParaRPr lang="en-US"/>
        </a:p>
      </dgm:t>
    </dgm:pt>
    <dgm:pt modelId="{0D1E561E-16F8-49FD-B472-1BEF705BDF97}" type="sibTrans" cxnId="{8A9DD6D9-75EE-4B11-A955-9B057EBB488C}">
      <dgm:prSet/>
      <dgm:spPr/>
      <dgm:t>
        <a:bodyPr/>
        <a:lstStyle/>
        <a:p>
          <a:endParaRPr lang="en-US"/>
        </a:p>
      </dgm:t>
    </dgm:pt>
    <dgm:pt modelId="{88AFFB69-47C6-41CF-A1C5-B3C811D6F439}">
      <dgm:prSet phldrT="[Text]"/>
      <dgm:spPr/>
      <dgm:t>
        <a:bodyPr/>
        <a:lstStyle/>
        <a:p>
          <a:r>
            <a:rPr lang="en-US" dirty="0"/>
            <a:t>Column Descriptions</a:t>
          </a:r>
        </a:p>
      </dgm:t>
    </dgm:pt>
    <dgm:pt modelId="{CB368092-B1F8-4444-96B4-933527366208}" type="parTrans" cxnId="{0101D00E-71CC-48FA-8987-15550BE2F46D}">
      <dgm:prSet/>
      <dgm:spPr/>
      <dgm:t>
        <a:bodyPr/>
        <a:lstStyle/>
        <a:p>
          <a:endParaRPr lang="en-US"/>
        </a:p>
      </dgm:t>
    </dgm:pt>
    <dgm:pt modelId="{6416E1DB-3EDB-4A52-9EA6-1E5466033054}" type="sibTrans" cxnId="{0101D00E-71CC-48FA-8987-15550BE2F46D}">
      <dgm:prSet/>
      <dgm:spPr/>
      <dgm:t>
        <a:bodyPr/>
        <a:lstStyle/>
        <a:p>
          <a:endParaRPr lang="en-US"/>
        </a:p>
      </dgm:t>
    </dgm:pt>
    <dgm:pt modelId="{B92417E3-6279-411A-A2AD-28CAE003DA7B}">
      <dgm:prSet phldrT="[Text]"/>
      <dgm:spPr/>
      <dgm:t>
        <a:bodyPr/>
        <a:lstStyle/>
        <a:p>
          <a:r>
            <a:rPr lang="en-US" dirty="0"/>
            <a:t>Provides a history of changes made to the implementation template</a:t>
          </a:r>
        </a:p>
      </dgm:t>
    </dgm:pt>
    <dgm:pt modelId="{DE8040DC-6583-4E72-9D7E-E26855431240}" type="parTrans" cxnId="{062D4D81-D757-4AFB-B557-B5F85CC1BFE8}">
      <dgm:prSet/>
      <dgm:spPr/>
      <dgm:t>
        <a:bodyPr/>
        <a:lstStyle/>
        <a:p>
          <a:endParaRPr lang="en-US"/>
        </a:p>
      </dgm:t>
    </dgm:pt>
    <dgm:pt modelId="{6AD60C47-AC74-4B44-BFCD-CD756D7A56BB}" type="sibTrans" cxnId="{062D4D81-D757-4AFB-B557-B5F85CC1BFE8}">
      <dgm:prSet/>
      <dgm:spPr/>
      <dgm:t>
        <a:bodyPr/>
        <a:lstStyle/>
        <a:p>
          <a:endParaRPr lang="en-US"/>
        </a:p>
      </dgm:t>
    </dgm:pt>
    <dgm:pt modelId="{12BF2492-D6C6-4022-8855-AD84643646F1}">
      <dgm:prSet/>
      <dgm:spPr/>
      <dgm:t>
        <a:bodyPr/>
        <a:lstStyle/>
        <a:p>
          <a:endParaRPr lang="en-US" dirty="0"/>
        </a:p>
      </dgm:t>
    </dgm:pt>
    <dgm:pt modelId="{1AD11D6D-5BA5-4390-A000-87967219CB88}" type="parTrans" cxnId="{3784EA41-C288-41C4-AFF1-0E7A1B5452BF}">
      <dgm:prSet/>
      <dgm:spPr/>
      <dgm:t>
        <a:bodyPr/>
        <a:lstStyle/>
        <a:p>
          <a:endParaRPr lang="en-US"/>
        </a:p>
      </dgm:t>
    </dgm:pt>
    <dgm:pt modelId="{C6990F14-2970-457E-B21F-7CC7D10A5143}" type="sibTrans" cxnId="{3784EA41-C288-41C4-AFF1-0E7A1B5452BF}">
      <dgm:prSet/>
      <dgm:spPr/>
      <dgm:t>
        <a:bodyPr/>
        <a:lstStyle/>
        <a:p>
          <a:endParaRPr lang="en-US"/>
        </a:p>
      </dgm:t>
    </dgm:pt>
    <dgm:pt modelId="{3A89B0D9-A2EB-4BEA-81C7-DF2F1A95D2ED}" type="pres">
      <dgm:prSet presAssocID="{34D7A797-DFCD-41CA-A7A8-C9B03955FED6}" presName="linear" presStyleCnt="0">
        <dgm:presLayoutVars>
          <dgm:animLvl val="lvl"/>
          <dgm:resizeHandles val="exact"/>
        </dgm:presLayoutVars>
      </dgm:prSet>
      <dgm:spPr/>
    </dgm:pt>
    <dgm:pt modelId="{9B5E8D88-F98B-42A6-8AC8-5B3A2721A9E0}" type="pres">
      <dgm:prSet presAssocID="{7B4F417C-F9D3-4775-AE58-6035122DDDD2}" presName="parentText" presStyleLbl="node1" presStyleIdx="0" presStyleCnt="4">
        <dgm:presLayoutVars>
          <dgm:chMax val="0"/>
          <dgm:bulletEnabled val="1"/>
        </dgm:presLayoutVars>
      </dgm:prSet>
      <dgm:spPr/>
    </dgm:pt>
    <dgm:pt modelId="{AEBA3100-E629-41FE-BCCC-050B17D799A2}" type="pres">
      <dgm:prSet presAssocID="{7B4F417C-F9D3-4775-AE58-6035122DDDD2}" presName="childText" presStyleLbl="revTx" presStyleIdx="0" presStyleCnt="4">
        <dgm:presLayoutVars>
          <dgm:bulletEnabled val="1"/>
        </dgm:presLayoutVars>
      </dgm:prSet>
      <dgm:spPr/>
    </dgm:pt>
    <dgm:pt modelId="{0F82484B-CD78-4A10-9F86-95B55089D45A}" type="pres">
      <dgm:prSet presAssocID="{59B0E07D-C5F6-49EF-A28F-D12B26467463}" presName="parentText" presStyleLbl="node1" presStyleIdx="1" presStyleCnt="4">
        <dgm:presLayoutVars>
          <dgm:chMax val="0"/>
          <dgm:bulletEnabled val="1"/>
        </dgm:presLayoutVars>
      </dgm:prSet>
      <dgm:spPr/>
    </dgm:pt>
    <dgm:pt modelId="{BB77BD71-85A0-447C-B827-39E1F3636F64}" type="pres">
      <dgm:prSet presAssocID="{59B0E07D-C5F6-49EF-A28F-D12B26467463}" presName="childText" presStyleLbl="revTx" presStyleIdx="1" presStyleCnt="4">
        <dgm:presLayoutVars>
          <dgm:bulletEnabled val="1"/>
        </dgm:presLayoutVars>
      </dgm:prSet>
      <dgm:spPr/>
    </dgm:pt>
    <dgm:pt modelId="{E3154531-5812-4E82-A394-D57DDF11C5B4}" type="pres">
      <dgm:prSet presAssocID="{E03A275D-5211-4049-9937-7CD847244FD0}" presName="parentText" presStyleLbl="node1" presStyleIdx="2" presStyleCnt="4">
        <dgm:presLayoutVars>
          <dgm:chMax val="0"/>
          <dgm:bulletEnabled val="1"/>
        </dgm:presLayoutVars>
      </dgm:prSet>
      <dgm:spPr/>
    </dgm:pt>
    <dgm:pt modelId="{F3357E64-DE9B-4D2D-B6C0-F6A8FAA919F0}" type="pres">
      <dgm:prSet presAssocID="{E03A275D-5211-4049-9937-7CD847244FD0}" presName="childText" presStyleLbl="revTx" presStyleIdx="2" presStyleCnt="4">
        <dgm:presLayoutVars>
          <dgm:bulletEnabled val="1"/>
        </dgm:presLayoutVars>
      </dgm:prSet>
      <dgm:spPr/>
    </dgm:pt>
    <dgm:pt modelId="{2D35FA2F-BB42-490F-A27F-B815F6161416}" type="pres">
      <dgm:prSet presAssocID="{DCC68DA6-DDA7-4A1A-A8B7-97402B45FF06}" presName="parentText" presStyleLbl="node1" presStyleIdx="3" presStyleCnt="4">
        <dgm:presLayoutVars>
          <dgm:chMax val="0"/>
          <dgm:bulletEnabled val="1"/>
        </dgm:presLayoutVars>
      </dgm:prSet>
      <dgm:spPr/>
    </dgm:pt>
    <dgm:pt modelId="{723EC24B-B813-40FA-A26F-8F70A025D506}" type="pres">
      <dgm:prSet presAssocID="{DCC68DA6-DDA7-4A1A-A8B7-97402B45FF06}" presName="childText" presStyleLbl="revTx" presStyleIdx="3" presStyleCnt="4">
        <dgm:presLayoutVars>
          <dgm:bulletEnabled val="1"/>
        </dgm:presLayoutVars>
      </dgm:prSet>
      <dgm:spPr/>
    </dgm:pt>
  </dgm:ptLst>
  <dgm:cxnLst>
    <dgm:cxn modelId="{F19A0F05-B94E-47F9-B6EE-7E2F8A2324C1}" type="presOf" srcId="{537D5C1E-735D-4941-866F-3E8ECE1D21E1}" destId="{AEBA3100-E629-41FE-BCCC-050B17D799A2}" srcOrd="0" destOrd="0" presId="urn:microsoft.com/office/officeart/2005/8/layout/vList2"/>
    <dgm:cxn modelId="{0101D00E-71CC-48FA-8987-15550BE2F46D}" srcId="{7B4F417C-F9D3-4775-AE58-6035122DDDD2}" destId="{88AFFB69-47C6-41CF-A1C5-B3C811D6F439}" srcOrd="2" destOrd="0" parTransId="{CB368092-B1F8-4444-96B4-933527366208}" sibTransId="{6416E1DB-3EDB-4A52-9EA6-1E5466033054}"/>
    <dgm:cxn modelId="{8AA3590F-5638-42DB-9F34-81A5A118742A}" srcId="{E03A275D-5211-4049-9937-7CD847244FD0}" destId="{6F2E5BAB-E92E-476C-A43D-B032E02C363A}" srcOrd="0" destOrd="0" parTransId="{1BA6A70D-5DD8-4183-8053-5197FE7DC0AF}" sibTransId="{D30AB02C-B384-4480-936F-A358C9D0AA0A}"/>
    <dgm:cxn modelId="{35D11417-65D2-44C6-AD35-4A5C266B1176}" srcId="{34D7A797-DFCD-41CA-A7A8-C9B03955FED6}" destId="{DCC68DA6-DDA7-4A1A-A8B7-97402B45FF06}" srcOrd="3" destOrd="0" parTransId="{18BD3451-F5BD-41BE-B1AB-CEE926C7AEBA}" sibTransId="{0BB19C3F-9BD8-4426-BCA0-BA5738753207}"/>
    <dgm:cxn modelId="{FCB1C22E-B561-4056-99EC-B24CE438C408}" type="presOf" srcId="{B92417E3-6279-411A-A2AD-28CAE003DA7B}" destId="{723EC24B-B813-40FA-A26F-8F70A025D506}" srcOrd="0" destOrd="0" presId="urn:microsoft.com/office/officeart/2005/8/layout/vList2"/>
    <dgm:cxn modelId="{11A5C831-EF71-4F49-9F1B-6B7FF1B2C7E6}" srcId="{59B0E07D-C5F6-49EF-A28F-D12B26467463}" destId="{BEE9A19E-9ED8-4B30-9BBF-929594CC5B9E}" srcOrd="0" destOrd="0" parTransId="{7DF3D4BA-1FF9-4756-8090-DA21E77FEC16}" sibTransId="{6C44734A-911A-44EB-B5DC-7AA02677FEC7}"/>
    <dgm:cxn modelId="{AD227434-6917-4DDE-9EA9-A430B8C4270E}" type="presOf" srcId="{7B4F417C-F9D3-4775-AE58-6035122DDDD2}" destId="{9B5E8D88-F98B-42A6-8AC8-5B3A2721A9E0}" srcOrd="0" destOrd="0" presId="urn:microsoft.com/office/officeart/2005/8/layout/vList2"/>
    <dgm:cxn modelId="{A81AAD5E-84C1-4511-93D7-5EC05FBFF9B8}" type="presOf" srcId="{6F2E5BAB-E92E-476C-A43D-B032E02C363A}" destId="{F3357E64-DE9B-4D2D-B6C0-F6A8FAA919F0}" srcOrd="0" destOrd="0" presId="urn:microsoft.com/office/officeart/2005/8/layout/vList2"/>
    <dgm:cxn modelId="{3784EA41-C288-41C4-AFF1-0E7A1B5452BF}" srcId="{DCC68DA6-DDA7-4A1A-A8B7-97402B45FF06}" destId="{12BF2492-D6C6-4022-8855-AD84643646F1}" srcOrd="1" destOrd="0" parTransId="{1AD11D6D-5BA5-4390-A000-87967219CB88}" sibTransId="{C6990F14-2970-457E-B21F-7CC7D10A5143}"/>
    <dgm:cxn modelId="{E8972748-E22C-4644-974A-FA616C830B78}" type="presOf" srcId="{59B0E07D-C5F6-49EF-A28F-D12B26467463}" destId="{0F82484B-CD78-4A10-9F86-95B55089D45A}" srcOrd="0" destOrd="0" presId="urn:microsoft.com/office/officeart/2005/8/layout/vList2"/>
    <dgm:cxn modelId="{6BDF346B-6439-4835-8220-B7285657B847}" type="presOf" srcId="{88AFFB69-47C6-41CF-A1C5-B3C811D6F439}" destId="{AEBA3100-E629-41FE-BCCC-050B17D799A2}" srcOrd="0" destOrd="2" presId="urn:microsoft.com/office/officeart/2005/8/layout/vList2"/>
    <dgm:cxn modelId="{062D4D81-D757-4AFB-B557-B5F85CC1BFE8}" srcId="{DCC68DA6-DDA7-4A1A-A8B7-97402B45FF06}" destId="{B92417E3-6279-411A-A2AD-28CAE003DA7B}" srcOrd="0" destOrd="0" parTransId="{DE8040DC-6583-4E72-9D7E-E26855431240}" sibTransId="{6AD60C47-AC74-4B44-BFCD-CD756D7A56BB}"/>
    <dgm:cxn modelId="{BE2B1C8E-9384-444E-918F-62E76A220BAD}" type="presOf" srcId="{E08CC06A-FFCF-4FED-9B75-5F0BFCEA8556}" destId="{AEBA3100-E629-41FE-BCCC-050B17D799A2}" srcOrd="0" destOrd="1" presId="urn:microsoft.com/office/officeart/2005/8/layout/vList2"/>
    <dgm:cxn modelId="{D5F81199-D38D-4B5C-A916-DD86344F58D9}" type="presOf" srcId="{BEE9A19E-9ED8-4B30-9BBF-929594CC5B9E}" destId="{BB77BD71-85A0-447C-B827-39E1F3636F64}" srcOrd="0" destOrd="0" presId="urn:microsoft.com/office/officeart/2005/8/layout/vList2"/>
    <dgm:cxn modelId="{52926D99-BDBD-4D42-9E04-6E12ED7CCE47}" srcId="{34D7A797-DFCD-41CA-A7A8-C9B03955FED6}" destId="{7B4F417C-F9D3-4775-AE58-6035122DDDD2}" srcOrd="0" destOrd="0" parTransId="{327BD2F4-A47E-4140-84A2-D53A247A18D3}" sibTransId="{2DB1DEBE-FA7B-4E3F-A71D-FFB4E8858782}"/>
    <dgm:cxn modelId="{5737CFB4-E69A-48D4-BC05-FA0103D07409}" type="presOf" srcId="{34D7A797-DFCD-41CA-A7A8-C9B03955FED6}" destId="{3A89B0D9-A2EB-4BEA-81C7-DF2F1A95D2ED}" srcOrd="0" destOrd="0" presId="urn:microsoft.com/office/officeart/2005/8/layout/vList2"/>
    <dgm:cxn modelId="{38002FBB-9952-4357-A3E0-4E6CE747C560}" type="presOf" srcId="{DCC68DA6-DDA7-4A1A-A8B7-97402B45FF06}" destId="{2D35FA2F-BB42-490F-A27F-B815F6161416}" srcOrd="0" destOrd="0" presId="urn:microsoft.com/office/officeart/2005/8/layout/vList2"/>
    <dgm:cxn modelId="{E3BBBFC1-932D-4F60-8E54-BAE92807AFA7}" srcId="{34D7A797-DFCD-41CA-A7A8-C9B03955FED6}" destId="{E03A275D-5211-4049-9937-7CD847244FD0}" srcOrd="2" destOrd="0" parTransId="{05DC1F5F-27F6-4A8B-94B5-5BC2FCD7608E}" sibTransId="{8A762326-F46B-4A70-BC5A-A3FCF69AD14A}"/>
    <dgm:cxn modelId="{B448E5CC-474D-4CF7-841B-C4A65FDFCCE5}" srcId="{34D7A797-DFCD-41CA-A7A8-C9B03955FED6}" destId="{59B0E07D-C5F6-49EF-A28F-D12B26467463}" srcOrd="1" destOrd="0" parTransId="{193CD62D-EC88-4017-848F-4A6F0511A749}" sibTransId="{6EB7096B-B865-4E3F-AD14-FC76CCE4F1C4}"/>
    <dgm:cxn modelId="{8A9DD6D9-75EE-4B11-A955-9B057EBB488C}" srcId="{7B4F417C-F9D3-4775-AE58-6035122DDDD2}" destId="{E08CC06A-FFCF-4FED-9B75-5F0BFCEA8556}" srcOrd="1" destOrd="0" parTransId="{9D227A43-906C-4EE1-8167-C32815E0E865}" sibTransId="{0D1E561E-16F8-49FD-B472-1BEF705BDF97}"/>
    <dgm:cxn modelId="{C50374DB-7DDC-4412-9BCB-B7DA8FD317AB}" type="presOf" srcId="{E03A275D-5211-4049-9937-7CD847244FD0}" destId="{E3154531-5812-4E82-A394-D57DDF11C5B4}" srcOrd="0" destOrd="0" presId="urn:microsoft.com/office/officeart/2005/8/layout/vList2"/>
    <dgm:cxn modelId="{6CC69EE7-BEBF-4EBA-91D5-E8D4A8947391}" type="presOf" srcId="{12BF2492-D6C6-4022-8855-AD84643646F1}" destId="{723EC24B-B813-40FA-A26F-8F70A025D506}" srcOrd="0" destOrd="1" presId="urn:microsoft.com/office/officeart/2005/8/layout/vList2"/>
    <dgm:cxn modelId="{656822EF-1EF9-4D9D-8169-A28D0D35A061}" srcId="{7B4F417C-F9D3-4775-AE58-6035122DDDD2}" destId="{537D5C1E-735D-4941-866F-3E8ECE1D21E1}" srcOrd="0" destOrd="0" parTransId="{43EB7161-D543-49A7-8E91-12E932C9D451}" sibTransId="{A4C8A501-47EB-4653-808D-75F1D54B232A}"/>
    <dgm:cxn modelId="{205C5887-E5DB-4A3F-93E4-3A9FD27FEEB4}" type="presParOf" srcId="{3A89B0D9-A2EB-4BEA-81C7-DF2F1A95D2ED}" destId="{9B5E8D88-F98B-42A6-8AC8-5B3A2721A9E0}" srcOrd="0" destOrd="0" presId="urn:microsoft.com/office/officeart/2005/8/layout/vList2"/>
    <dgm:cxn modelId="{DA4A4D6F-DE0C-498E-892D-34F24951524C}" type="presParOf" srcId="{3A89B0D9-A2EB-4BEA-81C7-DF2F1A95D2ED}" destId="{AEBA3100-E629-41FE-BCCC-050B17D799A2}" srcOrd="1" destOrd="0" presId="urn:microsoft.com/office/officeart/2005/8/layout/vList2"/>
    <dgm:cxn modelId="{5155E7BB-9545-4206-A8D1-387B8EC7D155}" type="presParOf" srcId="{3A89B0D9-A2EB-4BEA-81C7-DF2F1A95D2ED}" destId="{0F82484B-CD78-4A10-9F86-95B55089D45A}" srcOrd="2" destOrd="0" presId="urn:microsoft.com/office/officeart/2005/8/layout/vList2"/>
    <dgm:cxn modelId="{FAA03E6A-1D1B-48A3-B2AB-602A9E5F8941}" type="presParOf" srcId="{3A89B0D9-A2EB-4BEA-81C7-DF2F1A95D2ED}" destId="{BB77BD71-85A0-447C-B827-39E1F3636F64}" srcOrd="3" destOrd="0" presId="urn:microsoft.com/office/officeart/2005/8/layout/vList2"/>
    <dgm:cxn modelId="{4EB52197-D1AE-40BF-8F86-2AF5858F0895}" type="presParOf" srcId="{3A89B0D9-A2EB-4BEA-81C7-DF2F1A95D2ED}" destId="{E3154531-5812-4E82-A394-D57DDF11C5B4}" srcOrd="4" destOrd="0" presId="urn:microsoft.com/office/officeart/2005/8/layout/vList2"/>
    <dgm:cxn modelId="{145C2B46-35D2-415F-A030-1847140C0F9B}" type="presParOf" srcId="{3A89B0D9-A2EB-4BEA-81C7-DF2F1A95D2ED}" destId="{F3357E64-DE9B-4D2D-B6C0-F6A8FAA919F0}" srcOrd="5" destOrd="0" presId="urn:microsoft.com/office/officeart/2005/8/layout/vList2"/>
    <dgm:cxn modelId="{7D6EB531-F2A7-43AF-B19F-D848374D9A96}" type="presParOf" srcId="{3A89B0D9-A2EB-4BEA-81C7-DF2F1A95D2ED}" destId="{2D35FA2F-BB42-490F-A27F-B815F6161416}" srcOrd="6" destOrd="0" presId="urn:microsoft.com/office/officeart/2005/8/layout/vList2"/>
    <dgm:cxn modelId="{CED6FEE7-9B69-4B0F-A91C-DF9B2A6669A1}" type="presParOf" srcId="{3A89B0D9-A2EB-4BEA-81C7-DF2F1A95D2ED}" destId="{723EC24B-B813-40FA-A26F-8F70A025D506}"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D7A797-DFCD-41CA-A7A8-C9B03955FED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B4F417C-F9D3-4775-AE58-6035122DDDD2}">
      <dgm:prSet phldrT="[Text]"/>
      <dgm:spPr/>
      <dgm:t>
        <a:bodyPr/>
        <a:lstStyle/>
        <a:p>
          <a:r>
            <a:rPr lang="en-US" dirty="0"/>
            <a:t>All Other Conditions</a:t>
          </a:r>
        </a:p>
      </dgm:t>
    </dgm:pt>
    <dgm:pt modelId="{327BD2F4-A47E-4140-84A2-D53A247A18D3}" type="parTrans" cxnId="{52926D99-BDBD-4D42-9E04-6E12ED7CCE47}">
      <dgm:prSet/>
      <dgm:spPr/>
      <dgm:t>
        <a:bodyPr/>
        <a:lstStyle/>
        <a:p>
          <a:endParaRPr lang="en-US"/>
        </a:p>
      </dgm:t>
    </dgm:pt>
    <dgm:pt modelId="{2DB1DEBE-FA7B-4E3F-A71D-FFB4E8858782}" type="sibTrans" cxnId="{52926D99-BDBD-4D42-9E04-6E12ED7CCE47}">
      <dgm:prSet/>
      <dgm:spPr/>
      <dgm:t>
        <a:bodyPr/>
        <a:lstStyle/>
        <a:p>
          <a:endParaRPr lang="en-US"/>
        </a:p>
      </dgm:t>
    </dgm:pt>
    <dgm:pt modelId="{59B0E07D-C5F6-49EF-A28F-D12B26467463}">
      <dgm:prSet phldrT="[Text]"/>
      <dgm:spPr/>
      <dgm:t>
        <a:bodyPr/>
        <a:lstStyle/>
        <a:p>
          <a:r>
            <a:rPr lang="en-US" dirty="0"/>
            <a:t>Summary</a:t>
          </a:r>
        </a:p>
      </dgm:t>
    </dgm:pt>
    <dgm:pt modelId="{193CD62D-EC88-4017-848F-4A6F0511A749}" type="parTrans" cxnId="{B448E5CC-474D-4CF7-841B-C4A65FDFCCE5}">
      <dgm:prSet/>
      <dgm:spPr/>
      <dgm:t>
        <a:bodyPr/>
        <a:lstStyle/>
        <a:p>
          <a:endParaRPr lang="en-US"/>
        </a:p>
      </dgm:t>
    </dgm:pt>
    <dgm:pt modelId="{6EB7096B-B865-4E3F-AD14-FC76CCE4F1C4}" type="sibTrans" cxnId="{B448E5CC-474D-4CF7-841B-C4A65FDFCCE5}">
      <dgm:prSet/>
      <dgm:spPr/>
      <dgm:t>
        <a:bodyPr/>
        <a:lstStyle/>
        <a:p>
          <a:endParaRPr lang="en-US"/>
        </a:p>
      </dgm:t>
    </dgm:pt>
    <dgm:pt modelId="{BEE9A19E-9ED8-4B30-9BBF-929594CC5B9E}">
      <dgm:prSet phldrT="[Text]"/>
      <dgm:spPr/>
      <dgm:t>
        <a:bodyPr/>
        <a:lstStyle/>
        <a:p>
          <a:r>
            <a:rPr lang="en-US" dirty="0"/>
            <a:t>Reporting tool (required for onboarding)</a:t>
          </a:r>
        </a:p>
      </dgm:t>
    </dgm:pt>
    <dgm:pt modelId="{7DF3D4BA-1FF9-4756-8090-DA21E77FEC16}" type="parTrans" cxnId="{11A5C831-EF71-4F49-9F1B-6B7FF1B2C7E6}">
      <dgm:prSet/>
      <dgm:spPr/>
      <dgm:t>
        <a:bodyPr/>
        <a:lstStyle/>
        <a:p>
          <a:endParaRPr lang="en-US"/>
        </a:p>
      </dgm:t>
    </dgm:pt>
    <dgm:pt modelId="{6C44734A-911A-44EB-B5DC-7AA02677FEC7}" type="sibTrans" cxnId="{11A5C831-EF71-4F49-9F1B-6B7FF1B2C7E6}">
      <dgm:prSet/>
      <dgm:spPr/>
      <dgm:t>
        <a:bodyPr/>
        <a:lstStyle/>
        <a:p>
          <a:endParaRPr lang="en-US"/>
        </a:p>
      </dgm:t>
    </dgm:pt>
    <dgm:pt modelId="{6DCF290A-EA77-4118-B82F-67C11E59B87C}">
      <dgm:prSet/>
      <dgm:spPr/>
      <dgm:t>
        <a:bodyPr/>
        <a:lstStyle/>
        <a:p>
          <a:r>
            <a:rPr lang="en-US" dirty="0"/>
            <a:t>Provides space for jurisdictions to document gap analysis and mappings</a:t>
          </a:r>
        </a:p>
      </dgm:t>
    </dgm:pt>
    <dgm:pt modelId="{F90DDD14-962A-4652-A576-E60CBFB5D0AF}" type="parTrans" cxnId="{5077B34A-275D-47CB-B3C7-37024CFFD222}">
      <dgm:prSet/>
      <dgm:spPr/>
      <dgm:t>
        <a:bodyPr/>
        <a:lstStyle/>
        <a:p>
          <a:endParaRPr lang="en-US"/>
        </a:p>
      </dgm:t>
    </dgm:pt>
    <dgm:pt modelId="{053D1D6E-805D-415B-A236-EA0BF723B707}" type="sibTrans" cxnId="{5077B34A-275D-47CB-B3C7-37024CFFD222}">
      <dgm:prSet/>
      <dgm:spPr/>
      <dgm:t>
        <a:bodyPr/>
        <a:lstStyle/>
        <a:p>
          <a:endParaRPr lang="en-US"/>
        </a:p>
      </dgm:t>
    </dgm:pt>
    <dgm:pt modelId="{DC288315-8F89-412C-9A4F-BD404F477BA8}">
      <dgm:prSet/>
      <dgm:spPr/>
      <dgm:t>
        <a:bodyPr/>
        <a:lstStyle/>
        <a:p>
          <a:r>
            <a:rPr lang="en-US" dirty="0"/>
            <a:t>No additional data entry required; dynamically updates from source columns on the “All Other Conditions” tab</a:t>
          </a:r>
        </a:p>
      </dgm:t>
    </dgm:pt>
    <dgm:pt modelId="{F069C76A-32B8-475F-92BA-460AF299BE27}" type="parTrans" cxnId="{C232E835-F50A-4A2F-998C-38122E24098C}">
      <dgm:prSet/>
      <dgm:spPr/>
      <dgm:t>
        <a:bodyPr/>
        <a:lstStyle/>
        <a:p>
          <a:endParaRPr lang="en-US"/>
        </a:p>
      </dgm:t>
    </dgm:pt>
    <dgm:pt modelId="{70EF7456-24A1-4E30-A26C-537E01087CA2}" type="sibTrans" cxnId="{C232E835-F50A-4A2F-998C-38122E24098C}">
      <dgm:prSet/>
      <dgm:spPr/>
      <dgm:t>
        <a:bodyPr/>
        <a:lstStyle/>
        <a:p>
          <a:endParaRPr lang="en-US"/>
        </a:p>
      </dgm:t>
    </dgm:pt>
    <dgm:pt modelId="{9ECA76F2-89E0-4804-B297-D9736E91FD66}">
      <dgm:prSet phldrT="[Text]"/>
      <dgm:spPr/>
      <dgm:t>
        <a:bodyPr/>
        <a:lstStyle/>
        <a:p>
          <a:r>
            <a:rPr lang="en-US" dirty="0"/>
            <a:t>Encompasses conditions other than Arbovirus, i.e., “All Other Conditions”</a:t>
          </a:r>
        </a:p>
      </dgm:t>
    </dgm:pt>
    <dgm:pt modelId="{73A04DCE-8DC2-4AD0-8D28-5A47C4A424F0}" type="parTrans" cxnId="{4085C65A-8725-4765-B98B-143BB5070A43}">
      <dgm:prSet/>
      <dgm:spPr/>
      <dgm:t>
        <a:bodyPr/>
        <a:lstStyle/>
        <a:p>
          <a:endParaRPr lang="en-US"/>
        </a:p>
      </dgm:t>
    </dgm:pt>
    <dgm:pt modelId="{4E082DD7-4AD3-4F7C-93A9-D00E6A3D600C}" type="sibTrans" cxnId="{4085C65A-8725-4765-B98B-143BB5070A43}">
      <dgm:prSet/>
      <dgm:spPr/>
      <dgm:t>
        <a:bodyPr/>
        <a:lstStyle/>
        <a:p>
          <a:endParaRPr lang="en-US"/>
        </a:p>
      </dgm:t>
    </dgm:pt>
    <dgm:pt modelId="{1AFA06BB-D059-46AA-809D-A712716FA959}">
      <dgm:prSet phldrT="[Text]"/>
      <dgm:spPr/>
      <dgm:t>
        <a:bodyPr/>
        <a:lstStyle/>
        <a:p>
          <a:r>
            <a:rPr lang="en-US" dirty="0"/>
            <a:t>Compiles segment definition tables and MMG-specified data elements</a:t>
          </a:r>
        </a:p>
      </dgm:t>
    </dgm:pt>
    <dgm:pt modelId="{A4D12DBF-9B3F-4BF5-B2B3-F926914481B1}" type="parTrans" cxnId="{BEE77771-809C-40C3-B60C-62C40EE221CC}">
      <dgm:prSet/>
      <dgm:spPr/>
      <dgm:t>
        <a:bodyPr/>
        <a:lstStyle/>
        <a:p>
          <a:endParaRPr lang="en-US"/>
        </a:p>
      </dgm:t>
    </dgm:pt>
    <dgm:pt modelId="{8E4B48B5-A035-4055-B67E-23B3B8957E3B}" type="sibTrans" cxnId="{BEE77771-809C-40C3-B60C-62C40EE221CC}">
      <dgm:prSet/>
      <dgm:spPr/>
      <dgm:t>
        <a:bodyPr/>
        <a:lstStyle/>
        <a:p>
          <a:endParaRPr lang="en-US"/>
        </a:p>
      </dgm:t>
    </dgm:pt>
    <dgm:pt modelId="{74A44ADA-4B40-4026-A3C0-F6BE28F4705E}">
      <dgm:prSet/>
      <dgm:spPr/>
      <dgm:t>
        <a:bodyPr/>
        <a:lstStyle/>
        <a:p>
          <a:endParaRPr lang="en-US" dirty="0"/>
        </a:p>
      </dgm:t>
    </dgm:pt>
    <dgm:pt modelId="{98C65DBB-E53C-4DD9-9D97-4674C763BEFC}" type="parTrans" cxnId="{5A99D8D7-A112-47D3-80B9-D18A2E1BB7EB}">
      <dgm:prSet/>
      <dgm:spPr/>
      <dgm:t>
        <a:bodyPr/>
        <a:lstStyle/>
        <a:p>
          <a:endParaRPr lang="en-US"/>
        </a:p>
      </dgm:t>
    </dgm:pt>
    <dgm:pt modelId="{A2DAB4DF-5EBE-451E-A05E-49F840AD7BFA}" type="sibTrans" cxnId="{5A99D8D7-A112-47D3-80B9-D18A2E1BB7EB}">
      <dgm:prSet/>
      <dgm:spPr/>
      <dgm:t>
        <a:bodyPr/>
        <a:lstStyle/>
        <a:p>
          <a:endParaRPr lang="en-US"/>
        </a:p>
      </dgm:t>
    </dgm:pt>
    <dgm:pt modelId="{3A89B0D9-A2EB-4BEA-81C7-DF2F1A95D2ED}" type="pres">
      <dgm:prSet presAssocID="{34D7A797-DFCD-41CA-A7A8-C9B03955FED6}" presName="linear" presStyleCnt="0">
        <dgm:presLayoutVars>
          <dgm:animLvl val="lvl"/>
          <dgm:resizeHandles val="exact"/>
        </dgm:presLayoutVars>
      </dgm:prSet>
      <dgm:spPr/>
    </dgm:pt>
    <dgm:pt modelId="{9B5E8D88-F98B-42A6-8AC8-5B3A2721A9E0}" type="pres">
      <dgm:prSet presAssocID="{7B4F417C-F9D3-4775-AE58-6035122DDDD2}" presName="parentText" presStyleLbl="node1" presStyleIdx="0" presStyleCnt="2" custLinFactNeighborX="-5938" custLinFactNeighborY="-329">
        <dgm:presLayoutVars>
          <dgm:chMax val="0"/>
          <dgm:bulletEnabled val="1"/>
        </dgm:presLayoutVars>
      </dgm:prSet>
      <dgm:spPr/>
    </dgm:pt>
    <dgm:pt modelId="{AEBA3100-E629-41FE-BCCC-050B17D799A2}" type="pres">
      <dgm:prSet presAssocID="{7B4F417C-F9D3-4775-AE58-6035122DDDD2}" presName="childText" presStyleLbl="revTx" presStyleIdx="0" presStyleCnt="2">
        <dgm:presLayoutVars>
          <dgm:bulletEnabled val="1"/>
        </dgm:presLayoutVars>
      </dgm:prSet>
      <dgm:spPr/>
    </dgm:pt>
    <dgm:pt modelId="{0F82484B-CD78-4A10-9F86-95B55089D45A}" type="pres">
      <dgm:prSet presAssocID="{59B0E07D-C5F6-49EF-A28F-D12B26467463}" presName="parentText" presStyleLbl="node1" presStyleIdx="1" presStyleCnt="2">
        <dgm:presLayoutVars>
          <dgm:chMax val="0"/>
          <dgm:bulletEnabled val="1"/>
        </dgm:presLayoutVars>
      </dgm:prSet>
      <dgm:spPr/>
    </dgm:pt>
    <dgm:pt modelId="{BB77BD71-85A0-447C-B827-39E1F3636F64}" type="pres">
      <dgm:prSet presAssocID="{59B0E07D-C5F6-49EF-A28F-D12B26467463}" presName="childText" presStyleLbl="revTx" presStyleIdx="1" presStyleCnt="2">
        <dgm:presLayoutVars>
          <dgm:bulletEnabled val="1"/>
        </dgm:presLayoutVars>
      </dgm:prSet>
      <dgm:spPr/>
    </dgm:pt>
  </dgm:ptLst>
  <dgm:cxnLst>
    <dgm:cxn modelId="{8F067C09-99BF-4570-BA73-90E531744079}" type="presOf" srcId="{BEE9A19E-9ED8-4B30-9BBF-929594CC5B9E}" destId="{BB77BD71-85A0-447C-B827-39E1F3636F64}" srcOrd="0" destOrd="0" presId="urn:microsoft.com/office/officeart/2005/8/layout/vList2"/>
    <dgm:cxn modelId="{3CBB221A-73EF-4E59-AF3A-7AC2A48927CC}" type="presOf" srcId="{1AFA06BB-D059-46AA-809D-A712716FA959}" destId="{AEBA3100-E629-41FE-BCCC-050B17D799A2}" srcOrd="0" destOrd="1" presId="urn:microsoft.com/office/officeart/2005/8/layout/vList2"/>
    <dgm:cxn modelId="{22116322-5419-4E04-9E56-23D474CAD63C}" type="presOf" srcId="{34D7A797-DFCD-41CA-A7A8-C9B03955FED6}" destId="{3A89B0D9-A2EB-4BEA-81C7-DF2F1A95D2ED}" srcOrd="0" destOrd="0" presId="urn:microsoft.com/office/officeart/2005/8/layout/vList2"/>
    <dgm:cxn modelId="{11A5C831-EF71-4F49-9F1B-6B7FF1B2C7E6}" srcId="{59B0E07D-C5F6-49EF-A28F-D12B26467463}" destId="{BEE9A19E-9ED8-4B30-9BBF-929594CC5B9E}" srcOrd="0" destOrd="0" parTransId="{7DF3D4BA-1FF9-4756-8090-DA21E77FEC16}" sibTransId="{6C44734A-911A-44EB-B5DC-7AA02677FEC7}"/>
    <dgm:cxn modelId="{C232E835-F50A-4A2F-998C-38122E24098C}" srcId="{59B0E07D-C5F6-49EF-A28F-D12B26467463}" destId="{DC288315-8F89-412C-9A4F-BD404F477BA8}" srcOrd="1" destOrd="0" parTransId="{F069C76A-32B8-475F-92BA-460AF299BE27}" sibTransId="{70EF7456-24A1-4E30-A26C-537E01087CA2}"/>
    <dgm:cxn modelId="{4796C93D-0780-4FDC-A0B0-2369477E8328}" type="presOf" srcId="{7B4F417C-F9D3-4775-AE58-6035122DDDD2}" destId="{9B5E8D88-F98B-42A6-8AC8-5B3A2721A9E0}" srcOrd="0" destOrd="0" presId="urn:microsoft.com/office/officeart/2005/8/layout/vList2"/>
    <dgm:cxn modelId="{27740C48-5F57-491B-9A6D-8FC4E2C9DEE8}" type="presOf" srcId="{DC288315-8F89-412C-9A4F-BD404F477BA8}" destId="{BB77BD71-85A0-447C-B827-39E1F3636F64}" srcOrd="0" destOrd="1" presId="urn:microsoft.com/office/officeart/2005/8/layout/vList2"/>
    <dgm:cxn modelId="{5077B34A-275D-47CB-B3C7-37024CFFD222}" srcId="{7B4F417C-F9D3-4775-AE58-6035122DDDD2}" destId="{6DCF290A-EA77-4118-B82F-67C11E59B87C}" srcOrd="2" destOrd="0" parTransId="{F90DDD14-962A-4652-A576-E60CBFB5D0AF}" sibTransId="{053D1D6E-805D-415B-A236-EA0BF723B707}"/>
    <dgm:cxn modelId="{BEE77771-809C-40C3-B60C-62C40EE221CC}" srcId="{7B4F417C-F9D3-4775-AE58-6035122DDDD2}" destId="{1AFA06BB-D059-46AA-809D-A712716FA959}" srcOrd="1" destOrd="0" parTransId="{A4D12DBF-9B3F-4BF5-B2B3-F926914481B1}" sibTransId="{8E4B48B5-A035-4055-B67E-23B3B8957E3B}"/>
    <dgm:cxn modelId="{4085C65A-8725-4765-B98B-143BB5070A43}" srcId="{7B4F417C-F9D3-4775-AE58-6035122DDDD2}" destId="{9ECA76F2-89E0-4804-B297-D9736E91FD66}" srcOrd="0" destOrd="0" parTransId="{73A04DCE-8DC2-4AD0-8D28-5A47C4A424F0}" sibTransId="{4E082DD7-4AD3-4F7C-93A9-D00E6A3D600C}"/>
    <dgm:cxn modelId="{AA7F8D80-8952-4BD8-A095-D3EC183315BC}" type="presOf" srcId="{9ECA76F2-89E0-4804-B297-D9736E91FD66}" destId="{AEBA3100-E629-41FE-BCCC-050B17D799A2}" srcOrd="0" destOrd="0" presId="urn:microsoft.com/office/officeart/2005/8/layout/vList2"/>
    <dgm:cxn modelId="{D49C548D-A4AA-4A19-BEFA-FD5663FCDC14}" type="presOf" srcId="{6DCF290A-EA77-4118-B82F-67C11E59B87C}" destId="{AEBA3100-E629-41FE-BCCC-050B17D799A2}" srcOrd="0" destOrd="2" presId="urn:microsoft.com/office/officeart/2005/8/layout/vList2"/>
    <dgm:cxn modelId="{52926D99-BDBD-4D42-9E04-6E12ED7CCE47}" srcId="{34D7A797-DFCD-41CA-A7A8-C9B03955FED6}" destId="{7B4F417C-F9D3-4775-AE58-6035122DDDD2}" srcOrd="0" destOrd="0" parTransId="{327BD2F4-A47E-4140-84A2-D53A247A18D3}" sibTransId="{2DB1DEBE-FA7B-4E3F-A71D-FFB4E8858782}"/>
    <dgm:cxn modelId="{B448E5CC-474D-4CF7-841B-C4A65FDFCCE5}" srcId="{34D7A797-DFCD-41CA-A7A8-C9B03955FED6}" destId="{59B0E07D-C5F6-49EF-A28F-D12B26467463}" srcOrd="1" destOrd="0" parTransId="{193CD62D-EC88-4017-848F-4A6F0511A749}" sibTransId="{6EB7096B-B865-4E3F-AD14-FC76CCE4F1C4}"/>
    <dgm:cxn modelId="{5A99D8D7-A112-47D3-80B9-D18A2E1BB7EB}" srcId="{7B4F417C-F9D3-4775-AE58-6035122DDDD2}" destId="{74A44ADA-4B40-4026-A3C0-F6BE28F4705E}" srcOrd="3" destOrd="0" parTransId="{98C65DBB-E53C-4DD9-9D97-4674C763BEFC}" sibTransId="{A2DAB4DF-5EBE-451E-A05E-49F840AD7BFA}"/>
    <dgm:cxn modelId="{71313FDF-8AD8-4953-8C36-E6B3BAC78273}" type="presOf" srcId="{59B0E07D-C5F6-49EF-A28F-D12B26467463}" destId="{0F82484B-CD78-4A10-9F86-95B55089D45A}" srcOrd="0" destOrd="0" presId="urn:microsoft.com/office/officeart/2005/8/layout/vList2"/>
    <dgm:cxn modelId="{0FAD98ED-C907-4A4A-B880-3FBF3349F70B}" type="presOf" srcId="{74A44ADA-4B40-4026-A3C0-F6BE28F4705E}" destId="{AEBA3100-E629-41FE-BCCC-050B17D799A2}" srcOrd="0" destOrd="3" presId="urn:microsoft.com/office/officeart/2005/8/layout/vList2"/>
    <dgm:cxn modelId="{965C0433-B917-4804-85FF-71B4A7315442}" type="presParOf" srcId="{3A89B0D9-A2EB-4BEA-81C7-DF2F1A95D2ED}" destId="{9B5E8D88-F98B-42A6-8AC8-5B3A2721A9E0}" srcOrd="0" destOrd="0" presId="urn:microsoft.com/office/officeart/2005/8/layout/vList2"/>
    <dgm:cxn modelId="{F51B682D-09ED-4568-AC5B-8241A8CCA12C}" type="presParOf" srcId="{3A89B0D9-A2EB-4BEA-81C7-DF2F1A95D2ED}" destId="{AEBA3100-E629-41FE-BCCC-050B17D799A2}" srcOrd="1" destOrd="0" presId="urn:microsoft.com/office/officeart/2005/8/layout/vList2"/>
    <dgm:cxn modelId="{8151D06F-B733-4AB2-BC82-234FC868CB21}" type="presParOf" srcId="{3A89B0D9-A2EB-4BEA-81C7-DF2F1A95D2ED}" destId="{0F82484B-CD78-4A10-9F86-95B55089D45A}" srcOrd="2" destOrd="0" presId="urn:microsoft.com/office/officeart/2005/8/layout/vList2"/>
    <dgm:cxn modelId="{0827E00D-EAD4-4F11-99E0-F341D4E73B1C}" type="presParOf" srcId="{3A89B0D9-A2EB-4BEA-81C7-DF2F1A95D2ED}" destId="{BB77BD71-85A0-447C-B827-39E1F3636F6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8F686-4CF2-4F4A-B933-1F33A9780D8E}">
      <dsp:nvSpPr>
        <dsp:cNvPr id="0" name=""/>
        <dsp:cNvSpPr/>
      </dsp:nvSpPr>
      <dsp:spPr>
        <a:xfrm>
          <a:off x="2794892" y="1628558"/>
          <a:ext cx="2672087" cy="1878418"/>
        </a:xfrm>
        <a:prstGeom prst="ellipse">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Implementation Spreadsheet</a:t>
          </a:r>
        </a:p>
      </dsp:txBody>
      <dsp:txXfrm>
        <a:off x="3186210" y="1903646"/>
        <a:ext cx="1889451" cy="1328242"/>
      </dsp:txXfrm>
    </dsp:sp>
    <dsp:sp modelId="{79E55A90-D886-074C-A2CB-96B895656D02}">
      <dsp:nvSpPr>
        <dsp:cNvPr id="0" name=""/>
        <dsp:cNvSpPr/>
      </dsp:nvSpPr>
      <dsp:spPr>
        <a:xfrm rot="11443419">
          <a:off x="1062193" y="1906361"/>
          <a:ext cx="1696491" cy="481780"/>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15D4041-9040-354E-AA6D-912CC4F6C057}">
      <dsp:nvSpPr>
        <dsp:cNvPr id="0" name=""/>
        <dsp:cNvSpPr/>
      </dsp:nvSpPr>
      <dsp:spPr>
        <a:xfrm>
          <a:off x="274040" y="1347042"/>
          <a:ext cx="1605933" cy="128474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Case Notification Message Structure Specification/Profile</a:t>
          </a:r>
        </a:p>
      </dsp:txBody>
      <dsp:txXfrm>
        <a:off x="311669" y="1384671"/>
        <a:ext cx="1530675" cy="1209488"/>
      </dsp:txXfrm>
    </dsp:sp>
    <dsp:sp modelId="{1DBD52E9-6384-A24B-A6B4-26B0353553F2}">
      <dsp:nvSpPr>
        <dsp:cNvPr id="0" name=""/>
        <dsp:cNvSpPr/>
      </dsp:nvSpPr>
      <dsp:spPr>
        <a:xfrm rot="14085816">
          <a:off x="2203398" y="858316"/>
          <a:ext cx="1307873" cy="481780"/>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1A44146-C9B2-2D44-9704-BE124A21C82A}">
      <dsp:nvSpPr>
        <dsp:cNvPr id="0" name=""/>
        <dsp:cNvSpPr/>
      </dsp:nvSpPr>
      <dsp:spPr>
        <a:xfrm>
          <a:off x="1935265" y="-46228"/>
          <a:ext cx="1605933" cy="128474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Gen v2 MMG</a:t>
          </a:r>
        </a:p>
      </dsp:txBody>
      <dsp:txXfrm>
        <a:off x="1972894" y="-8599"/>
        <a:ext cx="1530675" cy="1209488"/>
      </dsp:txXfrm>
    </dsp:sp>
    <dsp:sp modelId="{6707FEB4-B78D-DA41-BA89-AC6A9160A964}">
      <dsp:nvSpPr>
        <dsp:cNvPr id="0" name=""/>
        <dsp:cNvSpPr/>
      </dsp:nvSpPr>
      <dsp:spPr>
        <a:xfrm rot="17700000">
          <a:off x="4443582" y="919720"/>
          <a:ext cx="1125212" cy="481780"/>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BF39F12-28C5-4846-8264-3D3B695E6097}">
      <dsp:nvSpPr>
        <dsp:cNvPr id="0" name=""/>
        <dsp:cNvSpPr/>
      </dsp:nvSpPr>
      <dsp:spPr>
        <a:xfrm>
          <a:off x="4247351" y="-46228"/>
          <a:ext cx="1605933" cy="128474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Condition-specific MMG</a:t>
          </a:r>
        </a:p>
      </dsp:txBody>
      <dsp:txXfrm>
        <a:off x="4284980" y="-8599"/>
        <a:ext cx="1530675" cy="1209488"/>
      </dsp:txXfrm>
    </dsp:sp>
    <dsp:sp modelId="{8E363723-4CAD-9843-91C5-9BAB43F951A9}">
      <dsp:nvSpPr>
        <dsp:cNvPr id="0" name=""/>
        <dsp:cNvSpPr/>
      </dsp:nvSpPr>
      <dsp:spPr>
        <a:xfrm rot="20363809">
          <a:off x="5405549" y="1686528"/>
          <a:ext cx="1534256" cy="481780"/>
        </a:xfrm>
        <a:prstGeom prst="lef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DAD9B51-1BB2-7F4B-858F-185B00A97AAE}">
      <dsp:nvSpPr>
        <dsp:cNvPr id="0" name=""/>
        <dsp:cNvSpPr/>
      </dsp:nvSpPr>
      <dsp:spPr>
        <a:xfrm>
          <a:off x="6182286" y="1276299"/>
          <a:ext cx="1605933" cy="1284746"/>
        </a:xfrm>
        <a:prstGeom prst="roundRect">
          <a:avLst>
            <a:gd name="adj" fmla="val 10000"/>
          </a:avLst>
        </a:prstGeom>
        <a:gradFill rotWithShape="0">
          <a:gsLst>
            <a:gs pos="0">
              <a:schemeClr val="dk2">
                <a:hueOff val="0"/>
                <a:satOff val="0"/>
                <a:lumOff val="0"/>
                <a:alphaOff val="0"/>
                <a:shade val="70000"/>
                <a:satMod val="150000"/>
              </a:schemeClr>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State Case Reporting Forms and Mappings to Surveillance System Fields</a:t>
          </a:r>
        </a:p>
      </dsp:txBody>
      <dsp:txXfrm>
        <a:off x="6219915" y="1313928"/>
        <a:ext cx="1530675" cy="1209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362C-7D6F-420A-995A-74E52C104849}">
      <dsp:nvSpPr>
        <dsp:cNvPr id="0" name=""/>
        <dsp:cNvSpPr/>
      </dsp:nvSpPr>
      <dsp:spPr>
        <a:xfrm>
          <a:off x="170" y="1106962"/>
          <a:ext cx="2216213" cy="2216213"/>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2783-1824-49C4-99DA-525ED401D15C}">
      <dsp:nvSpPr>
        <dsp:cNvPr id="0" name=""/>
        <dsp:cNvSpPr/>
      </dsp:nvSpPr>
      <dsp:spPr>
        <a:xfrm>
          <a:off x="203820" y="1747103"/>
          <a:ext cx="2216213" cy="20147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Data Fields</a:t>
          </a:r>
        </a:p>
        <a:p>
          <a:pPr marL="171450" lvl="1" indent="-171450" algn="l" defTabSz="711200">
            <a:lnSpc>
              <a:spcPct val="90000"/>
            </a:lnSpc>
            <a:spcBef>
              <a:spcPct val="0"/>
            </a:spcBef>
            <a:spcAft>
              <a:spcPct val="15000"/>
            </a:spcAft>
            <a:buChar char="•"/>
          </a:pPr>
          <a:r>
            <a:rPr lang="en-US" sz="1600" kern="1200" dirty="0"/>
            <a:t>Date of Birth</a:t>
          </a:r>
        </a:p>
        <a:p>
          <a:pPr marL="171450" lvl="1" indent="-171450" algn="l" defTabSz="711200">
            <a:lnSpc>
              <a:spcPct val="90000"/>
            </a:lnSpc>
            <a:spcBef>
              <a:spcPct val="0"/>
            </a:spcBef>
            <a:spcAft>
              <a:spcPct val="15000"/>
            </a:spcAft>
            <a:buChar char="•"/>
          </a:pPr>
          <a:r>
            <a:rPr lang="en-US" sz="1600" kern="1200" dirty="0"/>
            <a:t>Gender</a:t>
          </a:r>
        </a:p>
        <a:p>
          <a:pPr marL="171450" lvl="1" indent="-171450" algn="l" defTabSz="711200">
            <a:lnSpc>
              <a:spcPct val="90000"/>
            </a:lnSpc>
            <a:spcBef>
              <a:spcPct val="0"/>
            </a:spcBef>
            <a:spcAft>
              <a:spcPct val="15000"/>
            </a:spcAft>
            <a:buChar char="•"/>
          </a:pPr>
          <a:r>
            <a:rPr lang="en-US" sz="1600" kern="1200" dirty="0"/>
            <a:t>Race</a:t>
          </a:r>
        </a:p>
        <a:p>
          <a:pPr marL="171450" lvl="1" indent="-171450" algn="l" defTabSz="711200">
            <a:lnSpc>
              <a:spcPct val="90000"/>
            </a:lnSpc>
            <a:spcBef>
              <a:spcPct val="0"/>
            </a:spcBef>
            <a:spcAft>
              <a:spcPct val="15000"/>
            </a:spcAft>
            <a:buChar char="•"/>
          </a:pPr>
          <a:r>
            <a:rPr lang="en-US" sz="1600" kern="1200" dirty="0"/>
            <a:t>Ethnicity</a:t>
          </a:r>
        </a:p>
        <a:p>
          <a:pPr marL="171450" lvl="1" indent="-171450" algn="l" defTabSz="711200">
            <a:lnSpc>
              <a:spcPct val="90000"/>
            </a:lnSpc>
            <a:spcBef>
              <a:spcPct val="0"/>
            </a:spcBef>
            <a:spcAft>
              <a:spcPct val="15000"/>
            </a:spcAft>
            <a:buChar char="•"/>
          </a:pPr>
          <a:r>
            <a:rPr lang="en-US" sz="1600" kern="1200" dirty="0"/>
            <a:t>....</a:t>
          </a:r>
        </a:p>
      </dsp:txBody>
      <dsp:txXfrm>
        <a:off x="262830" y="1806113"/>
        <a:ext cx="2098193" cy="1896720"/>
      </dsp:txXfrm>
    </dsp:sp>
    <dsp:sp modelId="{F7767CAC-CBEB-412D-BF39-CB59AA8D2977}">
      <dsp:nvSpPr>
        <dsp:cNvPr id="0" name=""/>
        <dsp:cNvSpPr/>
      </dsp:nvSpPr>
      <dsp:spPr>
        <a:xfrm>
          <a:off x="2457353" y="2064771"/>
          <a:ext cx="240969" cy="3005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457353" y="2124890"/>
        <a:ext cx="168678" cy="180358"/>
      </dsp:txXfrm>
    </dsp:sp>
    <dsp:sp modelId="{A2DA0958-64DB-4219-ABD5-D1FEB0EB2755}">
      <dsp:nvSpPr>
        <dsp:cNvPr id="0" name=""/>
        <dsp:cNvSpPr/>
      </dsp:nvSpPr>
      <dsp:spPr>
        <a:xfrm>
          <a:off x="2904867" y="1106962"/>
          <a:ext cx="2216213" cy="2216213"/>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5343B-6E7B-4A60-9BA2-B25DE80F4D1A}">
      <dsp:nvSpPr>
        <dsp:cNvPr id="0" name=""/>
        <dsp:cNvSpPr/>
      </dsp:nvSpPr>
      <dsp:spPr>
        <a:xfrm>
          <a:off x="3108518" y="1747103"/>
          <a:ext cx="2216213" cy="20147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MMG Fields</a:t>
          </a:r>
        </a:p>
        <a:p>
          <a:pPr marL="114300" lvl="1" indent="-114300" algn="l" defTabSz="622300">
            <a:lnSpc>
              <a:spcPct val="90000"/>
            </a:lnSpc>
            <a:spcBef>
              <a:spcPct val="0"/>
            </a:spcBef>
            <a:spcAft>
              <a:spcPct val="15000"/>
            </a:spcAft>
            <a:buChar char="•"/>
          </a:pPr>
          <a:r>
            <a:rPr lang="en-US" sz="1400" kern="1200" dirty="0"/>
            <a:t>DEM115:Birthdate</a:t>
          </a:r>
        </a:p>
        <a:p>
          <a:pPr marL="114300" lvl="1" indent="-114300" algn="l" defTabSz="622300">
            <a:lnSpc>
              <a:spcPct val="90000"/>
            </a:lnSpc>
            <a:spcBef>
              <a:spcPct val="0"/>
            </a:spcBef>
            <a:spcAft>
              <a:spcPct val="15000"/>
            </a:spcAft>
            <a:buChar char="•"/>
          </a:pPr>
          <a:r>
            <a:rPr lang="en-US" sz="1400" kern="1200" dirty="0"/>
            <a:t>DEM113: Subject’s Sex</a:t>
          </a:r>
        </a:p>
        <a:p>
          <a:pPr marL="114300" lvl="1" indent="-114300" algn="l" defTabSz="622300">
            <a:lnSpc>
              <a:spcPct val="90000"/>
            </a:lnSpc>
            <a:spcBef>
              <a:spcPct val="0"/>
            </a:spcBef>
            <a:spcAft>
              <a:spcPct val="15000"/>
            </a:spcAft>
            <a:buChar char="•"/>
          </a:pPr>
          <a:r>
            <a:rPr lang="en-US" sz="1400" kern="1200" dirty="0"/>
            <a:t>DEM152: Race Category</a:t>
          </a:r>
        </a:p>
        <a:p>
          <a:pPr marL="114300" lvl="1" indent="-114300" algn="l" defTabSz="622300">
            <a:lnSpc>
              <a:spcPct val="90000"/>
            </a:lnSpc>
            <a:spcBef>
              <a:spcPct val="0"/>
            </a:spcBef>
            <a:spcAft>
              <a:spcPct val="15000"/>
            </a:spcAft>
            <a:buChar char="•"/>
          </a:pPr>
          <a:r>
            <a:rPr lang="en-US" sz="1400" kern="1200" dirty="0"/>
            <a:t>DEM155: Ethnic Group</a:t>
          </a:r>
        </a:p>
        <a:p>
          <a:pPr marL="114300" lvl="1" indent="-114300" algn="l" defTabSz="622300">
            <a:lnSpc>
              <a:spcPct val="90000"/>
            </a:lnSpc>
            <a:spcBef>
              <a:spcPct val="0"/>
            </a:spcBef>
            <a:spcAft>
              <a:spcPct val="15000"/>
            </a:spcAft>
            <a:buChar char="•"/>
          </a:pPr>
          <a:r>
            <a:rPr lang="en-US" sz="1400" kern="1200" dirty="0"/>
            <a:t>....</a:t>
          </a:r>
        </a:p>
        <a:p>
          <a:pPr marL="114300" lvl="1" indent="-114300" algn="l" defTabSz="622300">
            <a:lnSpc>
              <a:spcPct val="90000"/>
            </a:lnSpc>
            <a:spcBef>
              <a:spcPct val="0"/>
            </a:spcBef>
            <a:spcAft>
              <a:spcPct val="15000"/>
            </a:spcAft>
            <a:buChar char="•"/>
          </a:pPr>
          <a:endParaRPr lang="en-US" sz="1400" kern="1200" dirty="0"/>
        </a:p>
      </dsp:txBody>
      <dsp:txXfrm>
        <a:off x="3167528" y="1806113"/>
        <a:ext cx="2098193" cy="1896720"/>
      </dsp:txXfrm>
    </dsp:sp>
    <dsp:sp modelId="{DCB0E669-B5F7-49EA-9C5C-1C5A0AE95321}">
      <dsp:nvSpPr>
        <dsp:cNvPr id="0" name=""/>
        <dsp:cNvSpPr/>
      </dsp:nvSpPr>
      <dsp:spPr>
        <a:xfrm>
          <a:off x="5362051" y="2064771"/>
          <a:ext cx="240969" cy="3005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362051" y="2124890"/>
        <a:ext cx="168678" cy="180358"/>
      </dsp:txXfrm>
    </dsp:sp>
    <dsp:sp modelId="{A299FD7D-3433-4FC3-B358-740EDD8F0FD0}">
      <dsp:nvSpPr>
        <dsp:cNvPr id="0" name=""/>
        <dsp:cNvSpPr/>
      </dsp:nvSpPr>
      <dsp:spPr>
        <a:xfrm>
          <a:off x="5809565" y="1106962"/>
          <a:ext cx="2216213" cy="2216213"/>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487BE-D4C6-40C6-B7ED-005F07014E88}">
      <dsp:nvSpPr>
        <dsp:cNvPr id="0" name=""/>
        <dsp:cNvSpPr/>
      </dsp:nvSpPr>
      <dsp:spPr>
        <a:xfrm>
          <a:off x="6013216" y="1747103"/>
          <a:ext cx="2216213" cy="20147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PID|1||5276074</a:t>
          </a:r>
          <a:r>
            <a:rPr lang="en-US" sz="1100" kern="1200" dirty="0"/>
            <a:t>5</a:t>
          </a:r>
          <a:r>
            <a:rPr lang="en-US" sz="1050" kern="1200" dirty="0"/>
            <a:t>29^^^MDCH&amp;2.16.840.1.114222.4.1.3660&amp;ISO||~^^^^^^S||</a:t>
          </a:r>
          <a:r>
            <a:rPr lang="en-US" sz="1050" b="1" kern="1200" dirty="0"/>
            <a:t>19600101</a:t>
          </a:r>
          <a:r>
            <a:rPr lang="en-US" sz="1050" kern="1200" dirty="0"/>
            <a:t>|</a:t>
          </a:r>
          <a:r>
            <a:rPr lang="en-US" sz="1050" b="1" kern="1200" dirty="0"/>
            <a:t>F</a:t>
          </a:r>
          <a:r>
            <a:rPr lang="en-US" sz="1050" kern="1200" dirty="0"/>
            <a:t>||</a:t>
          </a:r>
          <a:r>
            <a:rPr lang="en-US" sz="1050" b="1" kern="1200" dirty="0"/>
            <a:t>2106-3^Caucasian</a:t>
          </a:r>
          <a:r>
            <a:rPr lang="en-US" sz="1050" kern="1200" dirty="0"/>
            <a:t>^CDCREC~1002-5^</a:t>
          </a:r>
          <a:r>
            <a:rPr lang="en-US" sz="1050" b="1" kern="1200" dirty="0"/>
            <a:t>American Indian^CDCREC</a:t>
          </a:r>
          <a:r>
            <a:rPr lang="en-US" sz="1050" kern="1200" dirty="0"/>
            <a:t>|^^ANN ARBOR^26^48105^USA^^^26161|||||||||||2135-2^Hispanic or Latino^CDCREC|||||||20141031</a:t>
          </a:r>
        </a:p>
      </dsp:txBody>
      <dsp:txXfrm>
        <a:off x="6072226" y="1806113"/>
        <a:ext cx="2098193" cy="1896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8D88-F98B-42A6-8AC8-5B3A2721A9E0}">
      <dsp:nvSpPr>
        <dsp:cNvPr id="0" name=""/>
        <dsp:cNvSpPr/>
      </dsp:nvSpPr>
      <dsp:spPr>
        <a:xfrm>
          <a:off x="0" y="10464"/>
          <a:ext cx="8481686" cy="5148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Read Me</a:t>
          </a:r>
        </a:p>
      </dsp:txBody>
      <dsp:txXfrm>
        <a:off x="25130" y="35594"/>
        <a:ext cx="8431426" cy="464540"/>
      </dsp:txXfrm>
    </dsp:sp>
    <dsp:sp modelId="{AEBA3100-E629-41FE-BCCC-050B17D799A2}">
      <dsp:nvSpPr>
        <dsp:cNvPr id="0" name=""/>
        <dsp:cNvSpPr/>
      </dsp:nvSpPr>
      <dsp:spPr>
        <a:xfrm>
          <a:off x="0" y="525264"/>
          <a:ext cx="8481686"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Introduction and Instructions</a:t>
          </a:r>
        </a:p>
        <a:p>
          <a:pPr marL="171450" lvl="1" indent="-171450" algn="l" defTabSz="755650">
            <a:lnSpc>
              <a:spcPct val="90000"/>
            </a:lnSpc>
            <a:spcBef>
              <a:spcPct val="0"/>
            </a:spcBef>
            <a:spcAft>
              <a:spcPct val="20000"/>
            </a:spcAft>
            <a:buChar char="•"/>
          </a:pPr>
          <a:r>
            <a:rPr lang="en-US" sz="1700" kern="1200" dirty="0"/>
            <a:t>Tab Descriptions</a:t>
          </a:r>
        </a:p>
        <a:p>
          <a:pPr marL="171450" lvl="1" indent="-171450" algn="l" defTabSz="755650">
            <a:lnSpc>
              <a:spcPct val="90000"/>
            </a:lnSpc>
            <a:spcBef>
              <a:spcPct val="0"/>
            </a:spcBef>
            <a:spcAft>
              <a:spcPct val="20000"/>
            </a:spcAft>
            <a:buChar char="•"/>
          </a:pPr>
          <a:r>
            <a:rPr lang="en-US" sz="1700" kern="1200" dirty="0"/>
            <a:t>Column Descriptions</a:t>
          </a:r>
        </a:p>
      </dsp:txBody>
      <dsp:txXfrm>
        <a:off x="0" y="525264"/>
        <a:ext cx="8481686" cy="842490"/>
      </dsp:txXfrm>
    </dsp:sp>
    <dsp:sp modelId="{0F82484B-CD78-4A10-9F86-95B55089D45A}">
      <dsp:nvSpPr>
        <dsp:cNvPr id="0" name=""/>
        <dsp:cNvSpPr/>
      </dsp:nvSpPr>
      <dsp:spPr>
        <a:xfrm>
          <a:off x="0" y="1367754"/>
          <a:ext cx="8481686" cy="5148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Datatypes</a:t>
          </a:r>
        </a:p>
      </dsp:txBody>
      <dsp:txXfrm>
        <a:off x="25130" y="1392884"/>
        <a:ext cx="8431426" cy="464540"/>
      </dsp:txXfrm>
    </dsp:sp>
    <dsp:sp modelId="{BB77BD71-85A0-447C-B827-39E1F3636F64}">
      <dsp:nvSpPr>
        <dsp:cNvPr id="0" name=""/>
        <dsp:cNvSpPr/>
      </dsp:nvSpPr>
      <dsp:spPr>
        <a:xfrm>
          <a:off x="0" y="1882554"/>
          <a:ext cx="8481686"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Provides Datatype definitions as specified in the PHIN Messaging Guide for Case Notification_v3.0</a:t>
          </a:r>
        </a:p>
      </dsp:txBody>
      <dsp:txXfrm>
        <a:off x="0" y="1882554"/>
        <a:ext cx="8481686" cy="512325"/>
      </dsp:txXfrm>
    </dsp:sp>
    <dsp:sp modelId="{E3154531-5812-4E82-A394-D57DDF11C5B4}">
      <dsp:nvSpPr>
        <dsp:cNvPr id="0" name=""/>
        <dsp:cNvSpPr/>
      </dsp:nvSpPr>
      <dsp:spPr>
        <a:xfrm>
          <a:off x="0" y="2394879"/>
          <a:ext cx="8481686" cy="5148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Max Repeat Listing</a:t>
          </a:r>
        </a:p>
      </dsp:txBody>
      <dsp:txXfrm>
        <a:off x="25130" y="2420009"/>
        <a:ext cx="8431426" cy="464540"/>
      </dsp:txXfrm>
    </dsp:sp>
    <dsp:sp modelId="{F3357E64-DE9B-4D2D-B6C0-F6A8FAA919F0}">
      <dsp:nvSpPr>
        <dsp:cNvPr id="0" name=""/>
        <dsp:cNvSpPr/>
      </dsp:nvSpPr>
      <dsp:spPr>
        <a:xfrm>
          <a:off x="0" y="2909679"/>
          <a:ext cx="848168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Defines the maximum number of repeats allowed for repeating groups</a:t>
          </a:r>
        </a:p>
      </dsp:txBody>
      <dsp:txXfrm>
        <a:off x="0" y="2909679"/>
        <a:ext cx="8481686" cy="364320"/>
      </dsp:txXfrm>
    </dsp:sp>
    <dsp:sp modelId="{2D35FA2F-BB42-490F-A27F-B815F6161416}">
      <dsp:nvSpPr>
        <dsp:cNvPr id="0" name=""/>
        <dsp:cNvSpPr/>
      </dsp:nvSpPr>
      <dsp:spPr>
        <a:xfrm>
          <a:off x="0" y="3273999"/>
          <a:ext cx="8481686" cy="5148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Revision Log</a:t>
          </a:r>
        </a:p>
      </dsp:txBody>
      <dsp:txXfrm>
        <a:off x="25130" y="3299129"/>
        <a:ext cx="8431426" cy="464540"/>
      </dsp:txXfrm>
    </dsp:sp>
    <dsp:sp modelId="{723EC24B-B813-40FA-A26F-8F70A025D506}">
      <dsp:nvSpPr>
        <dsp:cNvPr id="0" name=""/>
        <dsp:cNvSpPr/>
      </dsp:nvSpPr>
      <dsp:spPr>
        <a:xfrm>
          <a:off x="0" y="3788799"/>
          <a:ext cx="8481686"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Provides a history of changes made to the implementation template</a:t>
          </a:r>
        </a:p>
        <a:p>
          <a:pPr marL="171450" lvl="1" indent="-171450" algn="l" defTabSz="755650">
            <a:lnSpc>
              <a:spcPct val="90000"/>
            </a:lnSpc>
            <a:spcBef>
              <a:spcPct val="0"/>
            </a:spcBef>
            <a:spcAft>
              <a:spcPct val="20000"/>
            </a:spcAft>
            <a:buChar char="•"/>
          </a:pPr>
          <a:endParaRPr lang="en-US" sz="1700" kern="1200" dirty="0"/>
        </a:p>
      </dsp:txBody>
      <dsp:txXfrm>
        <a:off x="0" y="3788799"/>
        <a:ext cx="8481686" cy="557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8D88-F98B-42A6-8AC8-5B3A2721A9E0}">
      <dsp:nvSpPr>
        <dsp:cNvPr id="0" name=""/>
        <dsp:cNvSpPr/>
      </dsp:nvSpPr>
      <dsp:spPr>
        <a:xfrm>
          <a:off x="0" y="26175"/>
          <a:ext cx="10539913" cy="6318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All Other Conditions</a:t>
          </a:r>
        </a:p>
      </dsp:txBody>
      <dsp:txXfrm>
        <a:off x="30842" y="57017"/>
        <a:ext cx="10478229" cy="570116"/>
      </dsp:txXfrm>
    </dsp:sp>
    <dsp:sp modelId="{AEBA3100-E629-41FE-BCCC-050B17D799A2}">
      <dsp:nvSpPr>
        <dsp:cNvPr id="0" name=""/>
        <dsp:cNvSpPr/>
      </dsp:nvSpPr>
      <dsp:spPr>
        <a:xfrm>
          <a:off x="0" y="662480"/>
          <a:ext cx="10539913"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Encompasses conditions other than Arbovirus, i.e., “All Other Conditions”</a:t>
          </a:r>
        </a:p>
        <a:p>
          <a:pPr marL="228600" lvl="1" indent="-228600" algn="l" defTabSz="933450">
            <a:lnSpc>
              <a:spcPct val="90000"/>
            </a:lnSpc>
            <a:spcBef>
              <a:spcPct val="0"/>
            </a:spcBef>
            <a:spcAft>
              <a:spcPct val="20000"/>
            </a:spcAft>
            <a:buChar char="•"/>
          </a:pPr>
          <a:r>
            <a:rPr lang="en-US" sz="2100" kern="1200" dirty="0"/>
            <a:t>Compiles segment definition tables and MMG-specified data elements</a:t>
          </a:r>
        </a:p>
        <a:p>
          <a:pPr marL="228600" lvl="1" indent="-228600" algn="l" defTabSz="933450">
            <a:lnSpc>
              <a:spcPct val="90000"/>
            </a:lnSpc>
            <a:spcBef>
              <a:spcPct val="0"/>
            </a:spcBef>
            <a:spcAft>
              <a:spcPct val="20000"/>
            </a:spcAft>
            <a:buChar char="•"/>
          </a:pPr>
          <a:r>
            <a:rPr lang="en-US" sz="2100" kern="1200" dirty="0"/>
            <a:t>Provides space for jurisdictions to document gap analysis and mappings</a:t>
          </a:r>
        </a:p>
        <a:p>
          <a:pPr marL="228600" lvl="1" indent="-228600" algn="l" defTabSz="933450">
            <a:lnSpc>
              <a:spcPct val="90000"/>
            </a:lnSpc>
            <a:spcBef>
              <a:spcPct val="0"/>
            </a:spcBef>
            <a:spcAft>
              <a:spcPct val="20000"/>
            </a:spcAft>
            <a:buChar char="•"/>
          </a:pPr>
          <a:endParaRPr lang="en-US" sz="2100" kern="1200" dirty="0"/>
        </a:p>
      </dsp:txBody>
      <dsp:txXfrm>
        <a:off x="0" y="662480"/>
        <a:ext cx="10539913" cy="1369305"/>
      </dsp:txXfrm>
    </dsp:sp>
    <dsp:sp modelId="{0F82484B-CD78-4A10-9F86-95B55089D45A}">
      <dsp:nvSpPr>
        <dsp:cNvPr id="0" name=""/>
        <dsp:cNvSpPr/>
      </dsp:nvSpPr>
      <dsp:spPr>
        <a:xfrm>
          <a:off x="0" y="2031785"/>
          <a:ext cx="10539913" cy="6318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Summary</a:t>
          </a:r>
        </a:p>
      </dsp:txBody>
      <dsp:txXfrm>
        <a:off x="30842" y="2062627"/>
        <a:ext cx="10478229" cy="570116"/>
      </dsp:txXfrm>
    </dsp:sp>
    <dsp:sp modelId="{BB77BD71-85A0-447C-B827-39E1F3636F64}">
      <dsp:nvSpPr>
        <dsp:cNvPr id="0" name=""/>
        <dsp:cNvSpPr/>
      </dsp:nvSpPr>
      <dsp:spPr>
        <a:xfrm>
          <a:off x="0" y="2663585"/>
          <a:ext cx="10539913"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Reporting tool (required for onboarding)</a:t>
          </a:r>
        </a:p>
        <a:p>
          <a:pPr marL="228600" lvl="1" indent="-228600" algn="l" defTabSz="933450">
            <a:lnSpc>
              <a:spcPct val="90000"/>
            </a:lnSpc>
            <a:spcBef>
              <a:spcPct val="0"/>
            </a:spcBef>
            <a:spcAft>
              <a:spcPct val="20000"/>
            </a:spcAft>
            <a:buChar char="•"/>
          </a:pPr>
          <a:r>
            <a:rPr lang="en-US" sz="2100" kern="1200" dirty="0"/>
            <a:t>No additional data entry required; dynamically updates from source columns on the “All Other Conditions” tab</a:t>
          </a:r>
        </a:p>
      </dsp:txBody>
      <dsp:txXfrm>
        <a:off x="0" y="2663585"/>
        <a:ext cx="10539913" cy="9780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7FBE576A-F7D4-4B29-896E-B1B44478D8C8}" type="datetimeFigureOut">
              <a:rPr lang="en-US" smtClean="0"/>
              <a:t>4/26/2021</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C68F926B-BE7F-42A3-B1CF-C7506CF039CD}" type="slidenum">
              <a:rPr lang="en-US" smtClean="0"/>
              <a:t>‹#›</a:t>
            </a:fld>
            <a:endParaRPr lang="en-US" dirty="0"/>
          </a:p>
        </p:txBody>
      </p:sp>
    </p:spTree>
    <p:extLst>
      <p:ext uri="{BB962C8B-B14F-4D97-AF65-F5344CB8AC3E}">
        <p14:creationId xmlns:p14="http://schemas.microsoft.com/office/powerpoint/2010/main" val="203259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E11D7777-73A5-48F9-AE22-66ABE429695F}" type="datetimeFigureOut">
              <a:rPr lang="en-US" smtClean="0"/>
              <a:t>4/26/2021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a:defRPr sz="1200"/>
            </a:lvl1pPr>
          </a:lstStyle>
          <a:p>
            <a:fld id="{6EF5D2DD-098B-4B74-BABB-171488B36A42}" type="slidenum">
              <a:rPr lang="en-US" smtClean="0"/>
              <a:t>‹#›</a:t>
            </a:fld>
            <a:endParaRPr lang="en-US" dirty="0"/>
          </a:p>
        </p:txBody>
      </p:sp>
    </p:spTree>
    <p:extLst>
      <p:ext uri="{BB962C8B-B14F-4D97-AF65-F5344CB8AC3E}">
        <p14:creationId xmlns:p14="http://schemas.microsoft.com/office/powerpoint/2010/main" val="305372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solidFill>
                  <a:prstClr val="black"/>
                </a:solidFill>
                <a:latin typeface="Calibri" panose="020F0502020204030204" pitchFamily="34" charset="0"/>
              </a:rPr>
              <a:pPr fontAlgn="base">
                <a:spcBef>
                  <a:spcPct val="0"/>
                </a:spcBef>
                <a:spcAft>
                  <a:spcPct val="0"/>
                </a:spcAft>
              </a:pPr>
              <a:t>1</a:t>
            </a:fld>
            <a:endParaRPr lang="en-US" altLang="en-US" dirty="0">
              <a:solidFill>
                <a:prstClr val="black"/>
              </a:solidFill>
              <a:latin typeface="Calibri" panose="020F0502020204030204" pitchFamily="34" charset="0"/>
            </a:endParaRPr>
          </a:p>
        </p:txBody>
      </p:sp>
      <p:sp>
        <p:nvSpPr>
          <p:cNvPr id="2" name="Footer Placeholder 1"/>
          <p:cNvSpPr>
            <a:spLocks noGrp="1"/>
          </p:cNvSpPr>
          <p:nvPr>
            <p:ph type="ftr"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94321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9855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3205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2226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1800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7557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1033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0118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1166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01706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529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84564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8258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4459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7678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93055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58862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8344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7210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28653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2470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0025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3812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51725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395187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53455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4770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6244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107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0356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9666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4487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AE207-AB37-4127-A0C7-DF16F9EEE37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5838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22837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59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9639658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2785023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33563337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8"/>
            <a:ext cx="10363200" cy="1431161"/>
          </a:xfrm>
        </p:spPr>
        <p:txBody>
          <a:bodyPr tIns="0"/>
          <a:lstStyle>
            <a:lvl1pPr marL="0" marR="0" indent="0" algn="l" defTabSz="6858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3"/>
            <a:ext cx="8534400" cy="415498"/>
          </a:xfrm>
        </p:spPr>
        <p:txBody>
          <a:bodyPr lIns="0" tIns="0"/>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370506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173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089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1"/>
            <a:ext cx="10972800" cy="1431161"/>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173586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1"/>
            <a:ext cx="10769600" cy="415498"/>
          </a:xfrm>
        </p:spPr>
        <p:txBody>
          <a:bodyPr lIns="0" tIns="0"/>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2100" smtClean="0">
                <a:solidFill>
                  <a:schemeClr val="tx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a:solidFill>
                  <a:schemeClr val="tx1"/>
                </a:solidFill>
                <a:latin typeface="+mj-lt"/>
              </a:rPr>
              <a:t>Subtitle</a:t>
            </a:r>
          </a:p>
        </p:txBody>
      </p:sp>
    </p:spTree>
    <p:extLst>
      <p:ext uri="{BB962C8B-B14F-4D97-AF65-F5344CB8AC3E}">
        <p14:creationId xmlns:p14="http://schemas.microsoft.com/office/powerpoint/2010/main" val="100340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7"/>
            <a:ext cx="10363200" cy="461665"/>
          </a:xfrm>
        </p:spPr>
        <p:txBody>
          <a:bodyPr anchor="t"/>
          <a:lstStyle>
            <a:lvl1pPr algn="l">
              <a:defRPr sz="27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3"/>
            <a:ext cx="9421091" cy="323165"/>
          </a:xfrm>
        </p:spPr>
        <p:txBody>
          <a:bodyPr lIns="0" tIns="0" anchor="t" anchorCtr="0"/>
          <a:lstStyle>
            <a:lvl1pPr marL="0" indent="0">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7960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fontAlgn="base">
              <a:spcBef>
                <a:spcPct val="0"/>
              </a:spcBef>
              <a:spcAft>
                <a:spcPct val="0"/>
              </a:spcAft>
            </a:pPr>
            <a:fld id="{B1209E44-C6BC-4F75-A957-C02067578B29}" type="datetimeFigureOut">
              <a:rPr lang="en-US">
                <a:solidFill>
                  <a:srgbClr val="3F3F3F"/>
                </a:solidFill>
                <a:latin typeface="Calibri" charset="0"/>
                <a:ea typeface="ＭＳ Ｐゴシック" charset="0"/>
              </a:rPr>
              <a:pPr fontAlgn="base">
                <a:spcBef>
                  <a:spcPct val="0"/>
                </a:spcBef>
                <a:spcAft>
                  <a:spcPct val="0"/>
                </a:spcAft>
              </a:pPr>
              <a:t>4/26/2021</a:t>
            </a:fld>
            <a:endParaRPr lang="en-US" dirty="0">
              <a:solidFill>
                <a:srgbClr val="3F3F3F"/>
              </a:solidFill>
              <a:latin typeface="Calibri" charset="0"/>
              <a:ea typeface="ＭＳ Ｐゴシック" charset="0"/>
            </a:endParaRPr>
          </a:p>
        </p:txBody>
      </p:sp>
      <p:sp>
        <p:nvSpPr>
          <p:cNvPr id="6" name="Footer Placeholder 5"/>
          <p:cNvSpPr>
            <a:spLocks noGrp="1"/>
          </p:cNvSpPr>
          <p:nvPr>
            <p:ph type="ftr" sz="quarter" idx="11"/>
          </p:nvPr>
        </p:nvSpPr>
        <p:spPr>
          <a:xfrm>
            <a:off x="2235200" y="6264278"/>
            <a:ext cx="3860800" cy="365125"/>
          </a:xfrm>
          <a:prstGeom prst="rect">
            <a:avLst/>
          </a:prstGeom>
        </p:spPr>
        <p:txBody>
          <a:bodyPr/>
          <a:lstStyle/>
          <a:p>
            <a:pPr fontAlgn="base">
              <a:spcBef>
                <a:spcPct val="0"/>
              </a:spcBef>
              <a:spcAft>
                <a:spcPct val="0"/>
              </a:spcAft>
            </a:pPr>
            <a:endParaRPr lang="en-US" dirty="0">
              <a:solidFill>
                <a:srgbClr val="3F3F3F"/>
              </a:solidFill>
              <a:latin typeface="Calibri" charset="0"/>
              <a:ea typeface="ＭＳ Ｐゴシック" charset="0"/>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B944E559-FB9F-45B3-9F57-C4734B5E7B09}" type="slidenum">
              <a:rPr lang="en-US">
                <a:solidFill>
                  <a:srgbClr val="3F3F3F"/>
                </a:solidFill>
                <a:latin typeface="Calibri" charset="0"/>
                <a:ea typeface="ＭＳ Ｐゴシック" charset="0"/>
              </a:rPr>
              <a:pPr fontAlgn="base">
                <a:spcBef>
                  <a:spcPct val="0"/>
                </a:spcBef>
                <a:spcAft>
                  <a:spcPct val="0"/>
                </a:spcAft>
              </a:pPr>
              <a:t>‹#›</a:t>
            </a:fld>
            <a:endParaRPr lang="en-US" dirty="0">
              <a:solidFill>
                <a:srgbClr val="3F3F3F"/>
              </a:solidFill>
              <a:latin typeface="Calibri" charset="0"/>
              <a:ea typeface="ＭＳ Ｐゴシック" charset="0"/>
            </a:endParaRPr>
          </a:p>
        </p:txBody>
      </p:sp>
    </p:spTree>
    <p:extLst>
      <p:ext uri="{BB962C8B-B14F-4D97-AF65-F5344CB8AC3E}">
        <p14:creationId xmlns:p14="http://schemas.microsoft.com/office/powerpoint/2010/main" val="3217301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507831"/>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3192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2"/>
            <a:ext cx="9550400" cy="784830"/>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32574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277273"/>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2283702"/>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990601"/>
            <a:ext cx="10769600" cy="53860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1804605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Breaker">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7"/>
            <a:ext cx="9753600" cy="1754326"/>
          </a:xfrm>
        </p:spPr>
        <p:txBody>
          <a:bodyPr/>
          <a:lstStyle>
            <a:lvl1pPr marL="0" indent="0">
              <a:buNone/>
              <a:defRPr sz="27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3437696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2" name="Title 1"/>
          <p:cNvSpPr>
            <a:spLocks noGrp="1"/>
          </p:cNvSpPr>
          <p:nvPr>
            <p:ph type="ctrTitle" hasCustomPrompt="1"/>
          </p:nvPr>
        </p:nvSpPr>
        <p:spPr>
          <a:xfrm>
            <a:off x="609600" y="2793888"/>
            <a:ext cx="10363200" cy="1431161"/>
          </a:xfrm>
        </p:spPr>
        <p:txBody>
          <a:bodyPr tIns="0"/>
          <a:lstStyle>
            <a:lvl1pPr marL="0" marR="0" indent="0" algn="l" defTabSz="6858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3"/>
            <a:ext cx="8534400" cy="415498"/>
          </a:xfrm>
        </p:spPr>
        <p:txBody>
          <a:bodyPr lIns="0" tIns="0"/>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7" name="TextBox 6"/>
          <p:cNvSpPr txBox="1"/>
          <p:nvPr userDrawn="1"/>
        </p:nvSpPr>
        <p:spPr>
          <a:xfrm>
            <a:off x="406402" y="1561398"/>
            <a:ext cx="4027649" cy="300082"/>
          </a:xfrm>
          <a:prstGeom prst="rect">
            <a:avLst/>
          </a:prstGeom>
          <a:noFill/>
        </p:spPr>
        <p:txBody>
          <a:bodyPr wrap="square" rtlCol="0">
            <a:spAutoFit/>
          </a:bodyPr>
          <a:lstStyle/>
          <a:p>
            <a:pPr fontAlgn="base">
              <a:spcBef>
                <a:spcPct val="0"/>
              </a:spcBef>
              <a:spcAft>
                <a:spcPct val="0"/>
              </a:spcAft>
            </a:pPr>
            <a:r>
              <a:rPr lang="en-US" sz="1350" dirty="0">
                <a:solidFill>
                  <a:prstClr val="white"/>
                </a:solidFill>
                <a:latin typeface="Franklin Gothic Medium" panose="020B0603020102020204" pitchFamily="34" charset="0"/>
                <a:ea typeface="ＭＳ Ｐゴシック" charset="0"/>
              </a:rPr>
              <a:t>Analysis. Answers. Action.</a:t>
            </a:r>
          </a:p>
        </p:txBody>
      </p:sp>
      <p:sp>
        <p:nvSpPr>
          <p:cNvPr id="8" name="TextBox 7"/>
          <p:cNvSpPr txBox="1"/>
          <p:nvPr userDrawn="1"/>
        </p:nvSpPr>
        <p:spPr>
          <a:xfrm>
            <a:off x="10034210" y="1590427"/>
            <a:ext cx="1027845" cy="265457"/>
          </a:xfrm>
          <a:prstGeom prst="rect">
            <a:avLst/>
          </a:prstGeom>
          <a:noFill/>
        </p:spPr>
        <p:txBody>
          <a:bodyPr wrap="none" rtlCol="0">
            <a:spAutoFit/>
          </a:bodyPr>
          <a:lstStyle/>
          <a:p>
            <a:pPr fontAlgn="base">
              <a:spcBef>
                <a:spcPct val="0"/>
              </a:spcBef>
              <a:spcAft>
                <a:spcPct val="0"/>
              </a:spcAft>
            </a:pPr>
            <a:r>
              <a:rPr lang="en-US" sz="1125" dirty="0">
                <a:solidFill>
                  <a:prstClr val="white"/>
                </a:solidFill>
                <a:latin typeface="Franklin Gothic Medium" panose="020B0603020102020204" pitchFamily="34" charset="0"/>
                <a:ea typeface="ＭＳ Ｐゴシック"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593" y="457200"/>
            <a:ext cx="2875471" cy="914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srgbClr val="3F3F3F"/>
              </a:solidFill>
            </a:endParaRPr>
          </a:p>
        </p:txBody>
      </p:sp>
    </p:spTree>
    <p:extLst>
      <p:ext uri="{BB962C8B-B14F-4D97-AF65-F5344CB8AC3E}">
        <p14:creationId xmlns:p14="http://schemas.microsoft.com/office/powerpoint/2010/main" val="243714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8"/>
            <a:ext cx="10363200" cy="1431161"/>
          </a:xfrm>
        </p:spPr>
        <p:txBody>
          <a:bodyPr tIns="0"/>
          <a:lstStyle>
            <a:lvl1pPr marL="0" marR="0" indent="0" algn="l" defTabSz="6858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3"/>
            <a:ext cx="8534400" cy="415498"/>
          </a:xfrm>
        </p:spPr>
        <p:txBody>
          <a:bodyPr lIns="0" tIns="0"/>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15163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173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3396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1"/>
            <a:ext cx="10972800" cy="1431161"/>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173586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1"/>
            <a:ext cx="10769600" cy="415498"/>
          </a:xfrm>
        </p:spPr>
        <p:txBody>
          <a:bodyPr lIns="0" tIns="0"/>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2100" smtClean="0">
                <a:solidFill>
                  <a:schemeClr val="tx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a:solidFill>
                  <a:schemeClr val="tx1"/>
                </a:solidFill>
                <a:latin typeface="+mj-lt"/>
              </a:rPr>
              <a:t>Subtitle</a:t>
            </a:r>
          </a:p>
        </p:txBody>
      </p:sp>
    </p:spTree>
    <p:extLst>
      <p:ext uri="{BB962C8B-B14F-4D97-AF65-F5344CB8AC3E}">
        <p14:creationId xmlns:p14="http://schemas.microsoft.com/office/powerpoint/2010/main" val="2725000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7"/>
            <a:ext cx="10363200" cy="461665"/>
          </a:xfrm>
        </p:spPr>
        <p:txBody>
          <a:bodyPr anchor="t"/>
          <a:lstStyle>
            <a:lvl1pPr algn="l">
              <a:defRPr sz="27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3"/>
            <a:ext cx="9421091" cy="323165"/>
          </a:xfrm>
        </p:spPr>
        <p:txBody>
          <a:bodyPr lIns="0" tIns="0" anchor="t" anchorCtr="0"/>
          <a:lstStyle>
            <a:lvl1pPr marL="0" indent="0">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754709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fontAlgn="base">
              <a:spcBef>
                <a:spcPct val="0"/>
              </a:spcBef>
              <a:spcAft>
                <a:spcPct val="0"/>
              </a:spcAft>
            </a:pPr>
            <a:fld id="{B1209E44-C6BC-4F75-A957-C02067578B29}" type="datetimeFigureOut">
              <a:rPr lang="en-US">
                <a:solidFill>
                  <a:srgbClr val="3F3F3F"/>
                </a:solidFill>
                <a:latin typeface="Calibri" charset="0"/>
                <a:ea typeface="ＭＳ Ｐゴシック" charset="0"/>
              </a:rPr>
              <a:pPr fontAlgn="base">
                <a:spcBef>
                  <a:spcPct val="0"/>
                </a:spcBef>
                <a:spcAft>
                  <a:spcPct val="0"/>
                </a:spcAft>
              </a:pPr>
              <a:t>4/26/2021</a:t>
            </a:fld>
            <a:endParaRPr lang="en-US" dirty="0">
              <a:solidFill>
                <a:srgbClr val="3F3F3F"/>
              </a:solidFill>
              <a:latin typeface="Calibri" charset="0"/>
              <a:ea typeface="ＭＳ Ｐゴシック" charset="0"/>
            </a:endParaRPr>
          </a:p>
        </p:txBody>
      </p:sp>
      <p:sp>
        <p:nvSpPr>
          <p:cNvPr id="6" name="Footer Placeholder 5"/>
          <p:cNvSpPr>
            <a:spLocks noGrp="1"/>
          </p:cNvSpPr>
          <p:nvPr>
            <p:ph type="ftr" sz="quarter" idx="11"/>
          </p:nvPr>
        </p:nvSpPr>
        <p:spPr>
          <a:xfrm>
            <a:off x="2235200" y="6264278"/>
            <a:ext cx="3860800" cy="365125"/>
          </a:xfrm>
          <a:prstGeom prst="rect">
            <a:avLst/>
          </a:prstGeom>
        </p:spPr>
        <p:txBody>
          <a:bodyPr/>
          <a:lstStyle/>
          <a:p>
            <a:pPr fontAlgn="base">
              <a:spcBef>
                <a:spcPct val="0"/>
              </a:spcBef>
              <a:spcAft>
                <a:spcPct val="0"/>
              </a:spcAft>
            </a:pPr>
            <a:endParaRPr lang="en-US" dirty="0">
              <a:solidFill>
                <a:srgbClr val="3F3F3F"/>
              </a:solidFill>
              <a:latin typeface="Calibri" charset="0"/>
              <a:ea typeface="ＭＳ Ｐゴシック" charset="0"/>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B944E559-FB9F-45B3-9F57-C4734B5E7B09}" type="slidenum">
              <a:rPr lang="en-US">
                <a:solidFill>
                  <a:srgbClr val="3F3F3F"/>
                </a:solidFill>
                <a:latin typeface="Calibri" charset="0"/>
                <a:ea typeface="ＭＳ Ｐゴシック" charset="0"/>
              </a:rPr>
              <a:pPr fontAlgn="base">
                <a:spcBef>
                  <a:spcPct val="0"/>
                </a:spcBef>
                <a:spcAft>
                  <a:spcPct val="0"/>
                </a:spcAft>
              </a:pPr>
              <a:t>‹#›</a:t>
            </a:fld>
            <a:endParaRPr lang="en-US" dirty="0">
              <a:solidFill>
                <a:srgbClr val="3F3F3F"/>
              </a:solidFill>
              <a:latin typeface="Calibri" charset="0"/>
              <a:ea typeface="ＭＳ Ｐゴシック" charset="0"/>
            </a:endParaRPr>
          </a:p>
        </p:txBody>
      </p:sp>
    </p:spTree>
    <p:extLst>
      <p:ext uri="{BB962C8B-B14F-4D97-AF65-F5344CB8AC3E}">
        <p14:creationId xmlns:p14="http://schemas.microsoft.com/office/powerpoint/2010/main" val="52375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507831"/>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530227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2"/>
            <a:ext cx="9550400" cy="784830"/>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1994052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Breaker">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7"/>
            <a:ext cx="9753600" cy="1754326"/>
          </a:xfrm>
        </p:spPr>
        <p:txBody>
          <a:bodyPr/>
          <a:lstStyle>
            <a:lvl1pPr marL="0" indent="0">
              <a:buNone/>
              <a:defRPr sz="27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104046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6"/>
            <a:ext cx="10363200" cy="415498"/>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2"/>
            <a:ext cx="9421091"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788470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2" name="Title 1"/>
          <p:cNvSpPr>
            <a:spLocks noGrp="1"/>
          </p:cNvSpPr>
          <p:nvPr>
            <p:ph type="ctrTitle" hasCustomPrompt="1"/>
          </p:nvPr>
        </p:nvSpPr>
        <p:spPr>
          <a:xfrm>
            <a:off x="609600" y="2793888"/>
            <a:ext cx="10363200" cy="1431161"/>
          </a:xfrm>
        </p:spPr>
        <p:txBody>
          <a:bodyPr tIns="0"/>
          <a:lstStyle>
            <a:lvl1pPr marL="0" marR="0" indent="0" algn="l" defTabSz="6858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3"/>
            <a:ext cx="8534400" cy="415498"/>
          </a:xfrm>
        </p:spPr>
        <p:txBody>
          <a:bodyPr lIns="0" tIns="0"/>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7" name="TextBox 6"/>
          <p:cNvSpPr txBox="1"/>
          <p:nvPr userDrawn="1"/>
        </p:nvSpPr>
        <p:spPr>
          <a:xfrm>
            <a:off x="406402" y="1561398"/>
            <a:ext cx="4027649" cy="300082"/>
          </a:xfrm>
          <a:prstGeom prst="rect">
            <a:avLst/>
          </a:prstGeom>
          <a:noFill/>
        </p:spPr>
        <p:txBody>
          <a:bodyPr wrap="square" rtlCol="0">
            <a:spAutoFit/>
          </a:bodyPr>
          <a:lstStyle/>
          <a:p>
            <a:pPr fontAlgn="base">
              <a:spcBef>
                <a:spcPct val="0"/>
              </a:spcBef>
              <a:spcAft>
                <a:spcPct val="0"/>
              </a:spcAft>
            </a:pPr>
            <a:r>
              <a:rPr lang="en-US" sz="1350" dirty="0">
                <a:solidFill>
                  <a:prstClr val="white"/>
                </a:solidFill>
                <a:latin typeface="Franklin Gothic Medium" panose="020B0603020102020204" pitchFamily="34" charset="0"/>
                <a:ea typeface="ＭＳ Ｐゴシック" charset="0"/>
              </a:rPr>
              <a:t>Analysis. Answers. Action.</a:t>
            </a:r>
          </a:p>
        </p:txBody>
      </p:sp>
      <p:sp>
        <p:nvSpPr>
          <p:cNvPr id="8" name="TextBox 7"/>
          <p:cNvSpPr txBox="1"/>
          <p:nvPr userDrawn="1"/>
        </p:nvSpPr>
        <p:spPr>
          <a:xfrm>
            <a:off x="10034210" y="1590427"/>
            <a:ext cx="1027845" cy="265457"/>
          </a:xfrm>
          <a:prstGeom prst="rect">
            <a:avLst/>
          </a:prstGeom>
          <a:noFill/>
        </p:spPr>
        <p:txBody>
          <a:bodyPr wrap="none" rtlCol="0">
            <a:spAutoFit/>
          </a:bodyPr>
          <a:lstStyle/>
          <a:p>
            <a:pPr fontAlgn="base">
              <a:spcBef>
                <a:spcPct val="0"/>
              </a:spcBef>
              <a:spcAft>
                <a:spcPct val="0"/>
              </a:spcAft>
            </a:pPr>
            <a:r>
              <a:rPr lang="en-US" sz="1125" dirty="0">
                <a:solidFill>
                  <a:prstClr val="white"/>
                </a:solidFill>
                <a:latin typeface="Franklin Gothic Medium" panose="020B0603020102020204" pitchFamily="34" charset="0"/>
                <a:ea typeface="ＭＳ Ｐゴシック"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593" y="457200"/>
            <a:ext cx="2875471" cy="914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srgbClr val="3F3F3F"/>
              </a:solidFill>
            </a:endParaRPr>
          </a:p>
        </p:txBody>
      </p:sp>
    </p:spTree>
    <p:extLst>
      <p:ext uri="{BB962C8B-B14F-4D97-AF65-F5344CB8AC3E}">
        <p14:creationId xmlns:p14="http://schemas.microsoft.com/office/powerpoint/2010/main" val="242910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061623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22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9295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892826"/>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1"/>
            <a:ext cx="10769600" cy="53860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1055510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6"/>
            <a:ext cx="103632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2"/>
            <a:ext cx="9421091"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300740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B1209E44-C6BC-4F75-A957-C02067578B29}" type="datetimeFigureOut">
              <a:rPr lang="en-US">
                <a:solidFill>
                  <a:srgbClr val="3F3F3F"/>
                </a:solidFill>
                <a:latin typeface="Calibri" charset="0"/>
                <a:ea typeface="ＭＳ Ｐゴシック" charset="0"/>
              </a:rPr>
              <a:pPr fontAlgn="base">
                <a:spcBef>
                  <a:spcPct val="0"/>
                </a:spcBef>
                <a:spcAft>
                  <a:spcPct val="0"/>
                </a:spcAft>
              </a:pPr>
              <a:t>4/26/2021</a:t>
            </a:fld>
            <a:endParaRPr lang="en-US" dirty="0">
              <a:solidFill>
                <a:srgbClr val="3F3F3F"/>
              </a:solidFill>
              <a:latin typeface="Calibri" charset="0"/>
              <a:ea typeface="ＭＳ Ｐゴシック" charset="0"/>
            </a:endParaRPr>
          </a:p>
        </p:txBody>
      </p:sp>
      <p:sp>
        <p:nvSpPr>
          <p:cNvPr id="6" name="Footer Placeholder 5"/>
          <p:cNvSpPr>
            <a:spLocks noGrp="1"/>
          </p:cNvSpPr>
          <p:nvPr>
            <p:ph type="ftr" sz="quarter" idx="11"/>
          </p:nvPr>
        </p:nvSpPr>
        <p:spPr>
          <a:xfrm>
            <a:off x="2235200" y="6264276"/>
            <a:ext cx="3860800" cy="365125"/>
          </a:xfrm>
          <a:prstGeom prst="rect">
            <a:avLst/>
          </a:prstGeom>
        </p:spPr>
        <p:txBody>
          <a:bodyPr/>
          <a:lstStyle/>
          <a:p>
            <a:pPr fontAlgn="base">
              <a:spcBef>
                <a:spcPct val="0"/>
              </a:spcBef>
              <a:spcAft>
                <a:spcPct val="0"/>
              </a:spcAft>
            </a:pPr>
            <a:endParaRPr lang="en-US" dirty="0">
              <a:solidFill>
                <a:srgbClr val="3F3F3F"/>
              </a:solidFill>
              <a:latin typeface="Calibri" charset="0"/>
              <a:ea typeface="ＭＳ Ｐゴシック"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B944E559-FB9F-45B3-9F57-C4734B5E7B09}" type="slidenum">
              <a:rPr lang="en-US">
                <a:solidFill>
                  <a:srgbClr val="3F3F3F"/>
                </a:solidFill>
                <a:latin typeface="Calibri" charset="0"/>
                <a:ea typeface="ＭＳ Ｐゴシック" charset="0"/>
              </a:rPr>
              <a:pPr fontAlgn="base">
                <a:spcBef>
                  <a:spcPct val="0"/>
                </a:spcBef>
                <a:spcAft>
                  <a:spcPct val="0"/>
                </a:spcAft>
              </a:pPr>
              <a:t>‹#›</a:t>
            </a:fld>
            <a:endParaRPr lang="en-US" dirty="0">
              <a:solidFill>
                <a:srgbClr val="3F3F3F"/>
              </a:solidFill>
              <a:latin typeface="Calibri" charset="0"/>
              <a:ea typeface="ＭＳ Ｐゴシック" charset="0"/>
            </a:endParaRPr>
          </a:p>
        </p:txBody>
      </p:sp>
    </p:spTree>
    <p:extLst>
      <p:ext uri="{BB962C8B-B14F-4D97-AF65-F5344CB8AC3E}">
        <p14:creationId xmlns:p14="http://schemas.microsoft.com/office/powerpoint/2010/main" val="319781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91136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1"/>
            <a:ext cx="95504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448492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Breaker">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6"/>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1928263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hasCustomPrompt="1"/>
          </p:nvPr>
        </p:nvSpPr>
        <p:spPr>
          <a:xfrm>
            <a:off x="609600" y="27938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TextBox 6"/>
          <p:cNvSpPr txBox="1"/>
          <p:nvPr userDrawn="1"/>
        </p:nvSpPr>
        <p:spPr>
          <a:xfrm>
            <a:off x="406401" y="1561398"/>
            <a:ext cx="4027649" cy="369332"/>
          </a:xfrm>
          <a:prstGeom prst="rect">
            <a:avLst/>
          </a:prstGeom>
          <a:noFill/>
        </p:spPr>
        <p:txBody>
          <a:bodyPr wrap="square" rtlCol="0">
            <a:spAutoFit/>
          </a:bodyPr>
          <a:lstStyle/>
          <a:p>
            <a:pPr fontAlgn="base">
              <a:spcBef>
                <a:spcPct val="0"/>
              </a:spcBef>
              <a:spcAft>
                <a:spcPct val="0"/>
              </a:spcAft>
            </a:pPr>
            <a:r>
              <a:rPr lang="en-US" dirty="0">
                <a:solidFill>
                  <a:prstClr val="white"/>
                </a:solidFill>
                <a:latin typeface="Franklin Gothic Medium" panose="020B0603020102020204" pitchFamily="34" charset="0"/>
                <a:ea typeface="ＭＳ Ｐゴシック" charset="0"/>
              </a:rPr>
              <a:t>Analysis. Answers. Action.</a:t>
            </a:r>
          </a:p>
        </p:txBody>
      </p:sp>
      <p:sp>
        <p:nvSpPr>
          <p:cNvPr id="8" name="TextBox 7"/>
          <p:cNvSpPr txBox="1"/>
          <p:nvPr userDrawn="1"/>
        </p:nvSpPr>
        <p:spPr>
          <a:xfrm>
            <a:off x="10034209" y="1590427"/>
            <a:ext cx="1300356" cy="323165"/>
          </a:xfrm>
          <a:prstGeom prst="rect">
            <a:avLst/>
          </a:prstGeom>
          <a:noFill/>
        </p:spPr>
        <p:txBody>
          <a:bodyPr wrap="none" rtlCol="0">
            <a:spAutoFit/>
          </a:bodyPr>
          <a:lstStyle/>
          <a:p>
            <a:pPr fontAlgn="base">
              <a:spcBef>
                <a:spcPct val="0"/>
              </a:spcBef>
              <a:spcAft>
                <a:spcPct val="0"/>
              </a:spcAft>
            </a:pPr>
            <a:r>
              <a:rPr lang="en-US" sz="1500" dirty="0">
                <a:solidFill>
                  <a:prstClr val="white"/>
                </a:solidFill>
                <a:latin typeface="Franklin Gothic Medium" panose="020B0603020102020204" pitchFamily="34" charset="0"/>
                <a:ea typeface="ＭＳ Ｐゴシック"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591" y="457200"/>
            <a:ext cx="2875471"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F3F3F"/>
              </a:solidFill>
            </a:endParaRPr>
          </a:p>
        </p:txBody>
      </p:sp>
    </p:spTree>
    <p:extLst>
      <p:ext uri="{BB962C8B-B14F-4D97-AF65-F5344CB8AC3E}">
        <p14:creationId xmlns:p14="http://schemas.microsoft.com/office/powerpoint/2010/main" val="141096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1209E44-C6BC-4F75-A957-C02067578B29}" type="datetimeFigureOut">
              <a:rPr lang="en-US" smtClean="0"/>
              <a:t>4/26/2021</a:t>
            </a:fld>
            <a:endParaRPr lang="en-US" dirty="0"/>
          </a:p>
        </p:txBody>
      </p:sp>
      <p:sp>
        <p:nvSpPr>
          <p:cNvPr id="6" name="Footer Placeholder 5"/>
          <p:cNvSpPr>
            <a:spLocks noGrp="1"/>
          </p:cNvSpPr>
          <p:nvPr>
            <p:ph type="ftr" sz="quarter" idx="11"/>
          </p:nvPr>
        </p:nvSpPr>
        <p:spPr>
          <a:xfrm>
            <a:off x="2235200" y="6264276"/>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944E559-FB9F-45B3-9F57-C4734B5E7B09}" type="slidenum">
              <a:rPr lang="en-US" smtClean="0"/>
              <a:t>‹#›</a:t>
            </a:fld>
            <a:endParaRPr lang="en-US" dirty="0"/>
          </a:p>
        </p:txBody>
      </p:sp>
    </p:spTree>
    <p:extLst>
      <p:ext uri="{BB962C8B-B14F-4D97-AF65-F5344CB8AC3E}">
        <p14:creationId xmlns:p14="http://schemas.microsoft.com/office/powerpoint/2010/main" val="252113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459665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17176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87220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5319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33439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82031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869001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871962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059203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6768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456535"/>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014618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8064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1"/>
            <a:ext cx="95504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71523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6"/>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wonderful quote to illustrate my point, or a profound statement that should be highlighted. It also serves to break up the monotony of the usual slide progression. Be creative, but don’t clutter the page with too many words and keep roomy margins.</a:t>
            </a:r>
          </a:p>
        </p:txBody>
      </p:sp>
    </p:spTree>
    <p:extLst>
      <p:ext uri="{BB962C8B-B14F-4D97-AF65-F5344CB8AC3E}">
        <p14:creationId xmlns:p14="http://schemas.microsoft.com/office/powerpoint/2010/main" val="414287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131432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892" indent="-342892">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18382882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7.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8.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9.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1"/>
            <a:ext cx="10972800" cy="456535"/>
          </a:xfrm>
          <a:prstGeom prst="rect">
            <a:avLst/>
          </a:prstGeom>
        </p:spPr>
        <p:txBody>
          <a:bodyPr vert="horz" lIns="0" tIns="0" rIns="0" bIns="45720" rtlCol="0" anchor="t" anchorCtr="0">
            <a:spAutoFit/>
          </a:bodyPr>
          <a:lstStyle/>
          <a:p>
            <a:r>
              <a:rPr lang="en-US" dirty="0"/>
              <a:t>2nd option</a:t>
            </a:r>
          </a:p>
        </p:txBody>
      </p:sp>
      <p:sp>
        <p:nvSpPr>
          <p:cNvPr id="3" name="Text Placeholder 2"/>
          <p:cNvSpPr>
            <a:spLocks noGrp="1"/>
          </p:cNvSpPr>
          <p:nvPr>
            <p:ph type="body" idx="1"/>
          </p:nvPr>
        </p:nvSpPr>
        <p:spPr>
          <a:xfrm>
            <a:off x="609600" y="1219201"/>
            <a:ext cx="10972800" cy="2062103"/>
          </a:xfrm>
          <a:prstGeom prst="rect">
            <a:avLst/>
          </a:prstGeom>
        </p:spPr>
        <p:txBody>
          <a:bodyPr vert="horz" lIns="91440" tIns="45720" rIns="91440" bIns="45720" rtlCol="0">
            <a:spAutoFit/>
          </a:bodyPr>
          <a:lstStyle/>
          <a:p>
            <a:pPr lvl="0"/>
            <a:r>
              <a:rPr lang="en-US" dirty="0"/>
              <a:t>This layout is a second option for placement of the logo block. However, choose either this or the preferred first option for your whole slide deck; do jump back and forth between options in the same deck.</a:t>
            </a:r>
          </a:p>
        </p:txBody>
      </p:sp>
      <p:sp>
        <p:nvSpPr>
          <p:cNvPr id="7" name="Rectangle 6"/>
          <p:cNvSpPr/>
          <p:nvPr/>
        </p:nvSpPr>
        <p:spPr>
          <a:xfrm>
            <a:off x="10055096" y="5467485"/>
            <a:ext cx="1524000" cy="835345"/>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6" name="Picture 2" descr="S:\Admin\Logos\APHL Logos\For Electronic\Trademarked Logos (for electronic)\logo_APHL_acro_largeTM_whit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0802" y="5543686"/>
            <a:ext cx="1192591" cy="6038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0100683" y="4615543"/>
            <a:ext cx="973023" cy="830997"/>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a:t>
            </a:r>
          </a:p>
          <a:p>
            <a:r>
              <a:rPr lang="en-US" sz="1600" dirty="0">
                <a:solidFill>
                  <a:srgbClr val="00A0AF"/>
                </a:solidFill>
                <a:latin typeface="Franklin Gothic Medium" panose="020B0603020102020204" pitchFamily="34" charset="0"/>
              </a:rPr>
              <a:t>Answers.</a:t>
            </a:r>
          </a:p>
          <a:p>
            <a:r>
              <a:rPr lang="en-US" sz="1600" dirty="0">
                <a:solidFill>
                  <a:srgbClr val="00A0AF"/>
                </a:solidFill>
                <a:latin typeface="Franklin Gothic Medium" panose="020B0603020102020204" pitchFamily="34" charset="0"/>
              </a:rPr>
              <a:t>Action.</a:t>
            </a:r>
          </a:p>
        </p:txBody>
      </p:sp>
      <p:sp>
        <p:nvSpPr>
          <p:cNvPr id="9" name="TextBox 8"/>
          <p:cNvSpPr txBox="1"/>
          <p:nvPr/>
        </p:nvSpPr>
        <p:spPr>
          <a:xfrm>
            <a:off x="9979220" y="6324601"/>
            <a:ext cx="1300356" cy="323165"/>
          </a:xfrm>
          <a:prstGeom prst="rect">
            <a:avLst/>
          </a:prstGeom>
          <a:noFill/>
        </p:spPr>
        <p:txBody>
          <a:bodyPr wrap="none" rtlCol="0">
            <a:spAutoFit/>
          </a:bodyPr>
          <a:lstStyle/>
          <a:p>
            <a:r>
              <a:rPr lang="en-US" sz="1500" dirty="0">
                <a:solidFill>
                  <a:schemeClr val="tx2"/>
                </a:solidFill>
                <a:latin typeface="Franklin Gothic Medium" panose="020B0603020102020204" pitchFamily="34" charset="0"/>
              </a:rPr>
              <a:t>www.aphl.org</a:t>
            </a:r>
          </a:p>
        </p:txBody>
      </p:sp>
      <p:sp>
        <p:nvSpPr>
          <p:cNvPr id="8" name="TextBox 7"/>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15496088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spcBef>
          <a:spcPct val="0"/>
        </a:spcBef>
        <a:buNone/>
        <a:defRPr sz="4000" kern="1200" baseline="30000">
          <a:solidFill>
            <a:schemeClr val="tx2"/>
          </a:solidFill>
          <a:latin typeface="Franklin Gothic Medium" panose="020B0603020102020204" pitchFamily="34" charset="0"/>
          <a:ea typeface="+mj-ea"/>
          <a:cs typeface="+mj-cs"/>
        </a:defRPr>
      </a:lvl1pPr>
    </p:titleStyle>
    <p:bodyStyle>
      <a:lvl1pPr marL="0" indent="0" algn="l" defTabSz="914400" rtl="0" eaLnBrk="1" latinLnBrk="0" hangingPunct="1">
        <a:spcBef>
          <a:spcPct val="20000"/>
        </a:spcBef>
        <a:buFontTx/>
        <a:buNone/>
        <a:defRPr sz="3200" kern="1200" baseline="0">
          <a:solidFill>
            <a:srgbClr val="FF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FEC67-6CA3-4253-9682-0C4A5818A0D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7" name="TextBox 6"/>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2709518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extBox 2"/>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4179448760"/>
      </p:ext>
    </p:extLst>
  </p:cSld>
  <p:clrMap bg1="lt1" tx1="dk1" bg2="lt2" tx2="dk2" accent1="accent1" accent2="accent2" accent3="accent3" accent4="accent4" accent5="accent5" accent6="accent6" hlink="hlink" folHlink="folHlink"/>
  <p:sldLayoutIdLst>
    <p:sldLayoutId id="2147483667" r:id="rId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extBox 2"/>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62696099"/>
      </p:ext>
    </p:extLst>
  </p:cSld>
  <p:clrMap bg1="lt1" tx1="dk1" bg2="lt2" tx2="dk2" accent1="accent1" accent2="accent2" accent3="accent3" accent4="accent4" accent5="accent5" accent6="accent6" hlink="hlink" folHlink="folHlink"/>
  <p:sldLayoutIdLst>
    <p:sldLayoutId id="2147483669" r:id="rId1"/>
    <p:sldLayoutId id="2147483677"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extBox 2"/>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1733193503"/>
      </p:ext>
    </p:extLst>
  </p:cSld>
  <p:clrMap bg1="lt1" tx1="dk1" bg2="lt2" tx2="dk2" accent1="accent1" accent2="accent2" accent3="accent3" accent4="accent4" accent5="accent5" accent6="accent6" hlink="hlink" folHlink="folHlink"/>
  <p:sldLayoutIdLst>
    <p:sldLayoutId id="2147483671" r:id="rId1"/>
    <p:sldLayoutId id="2147483720"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extBox 2"/>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2242673769"/>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extBox 2"/>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340257341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1"/>
            <a:ext cx="10972800" cy="507831"/>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173586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1026" name="Picture 2" descr="S:\Admin\Logos\APHL Logos\For Electronic\Trademarked Logos (for electronic)\logo_APHL_acro_largeTM_whit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12802" y="6019803"/>
            <a:ext cx="1192591" cy="6038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235202" y="6393545"/>
            <a:ext cx="1886991" cy="276999"/>
          </a:xfrm>
          <a:prstGeom prst="rect">
            <a:avLst/>
          </a:prstGeom>
          <a:noFill/>
        </p:spPr>
        <p:txBody>
          <a:bodyPr wrap="none" rtlCol="0">
            <a:spAutoFit/>
          </a:bodyPr>
          <a:lstStyle/>
          <a:p>
            <a:pPr fontAlgn="base">
              <a:spcBef>
                <a:spcPct val="0"/>
              </a:spcBef>
              <a:spcAft>
                <a:spcPct val="0"/>
              </a:spcAft>
            </a:pPr>
            <a:r>
              <a:rPr lang="en-US" sz="1200" dirty="0">
                <a:solidFill>
                  <a:srgbClr val="00A0AF"/>
                </a:solidFill>
                <a:latin typeface="Franklin Gothic Medium" panose="020B0603020102020204" pitchFamily="34" charset="0"/>
                <a:ea typeface="ＭＳ Ｐゴシック" charset="0"/>
              </a:rPr>
              <a:t>Analysis. Answers. Action.</a:t>
            </a:r>
          </a:p>
        </p:txBody>
      </p:sp>
      <p:sp>
        <p:nvSpPr>
          <p:cNvPr id="9" name="TextBox 8"/>
          <p:cNvSpPr txBox="1"/>
          <p:nvPr/>
        </p:nvSpPr>
        <p:spPr>
          <a:xfrm>
            <a:off x="9855200" y="6393545"/>
            <a:ext cx="1076898" cy="276999"/>
          </a:xfrm>
          <a:prstGeom prst="rect">
            <a:avLst/>
          </a:prstGeom>
          <a:noFill/>
        </p:spPr>
        <p:txBody>
          <a:bodyPr wrap="none" rtlCol="0">
            <a:spAutoFit/>
          </a:bodyPr>
          <a:lstStyle/>
          <a:p>
            <a:pPr fontAlgn="base">
              <a:spcBef>
                <a:spcPct val="0"/>
              </a:spcBef>
              <a:spcAft>
                <a:spcPct val="0"/>
              </a:spcAft>
            </a:pPr>
            <a:r>
              <a:rPr lang="en-US" sz="1200" dirty="0">
                <a:solidFill>
                  <a:srgbClr val="00A0AF"/>
                </a:solidFill>
                <a:latin typeface="Franklin Gothic Medium" panose="020B0603020102020204" pitchFamily="34" charset="0"/>
                <a:ea typeface="ＭＳ Ｐゴシック" charset="0"/>
              </a:rPr>
              <a:t>www.aphl.org</a:t>
            </a:r>
          </a:p>
        </p:txBody>
      </p:sp>
      <p:sp>
        <p:nvSpPr>
          <p:cNvPr id="8" name="TextBox 7"/>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18640320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685800" rtl="0" eaLnBrk="1" latinLnBrk="0" hangingPunct="1">
        <a:spcBef>
          <a:spcPct val="0"/>
        </a:spcBef>
        <a:buNone/>
        <a:defRPr sz="3000" kern="1200">
          <a:solidFill>
            <a:schemeClr val="tx2"/>
          </a:solidFill>
          <a:latin typeface="Franklin Gothic Medium" panose="020B06030201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1"/>
            <a:ext cx="10972800" cy="507831"/>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173586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pic>
        <p:nvPicPr>
          <p:cNvPr id="1026" name="Picture 2" descr="S:\Admin\Logos\APHL Logos\For Electronic\Trademarked Logos (for electronic)\logo_APHL_acro_largeTM_whit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12802" y="6019803"/>
            <a:ext cx="1192591" cy="6038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235202" y="6393545"/>
            <a:ext cx="1886991" cy="276999"/>
          </a:xfrm>
          <a:prstGeom prst="rect">
            <a:avLst/>
          </a:prstGeom>
          <a:noFill/>
        </p:spPr>
        <p:txBody>
          <a:bodyPr wrap="none" rtlCol="0">
            <a:spAutoFit/>
          </a:bodyPr>
          <a:lstStyle/>
          <a:p>
            <a:pPr fontAlgn="base">
              <a:spcBef>
                <a:spcPct val="0"/>
              </a:spcBef>
              <a:spcAft>
                <a:spcPct val="0"/>
              </a:spcAft>
            </a:pPr>
            <a:r>
              <a:rPr lang="en-US" sz="1200" dirty="0">
                <a:solidFill>
                  <a:srgbClr val="00A0AF"/>
                </a:solidFill>
                <a:latin typeface="Franklin Gothic Medium" panose="020B0603020102020204" pitchFamily="34" charset="0"/>
                <a:ea typeface="ＭＳ Ｐゴシック" charset="0"/>
              </a:rPr>
              <a:t>Analysis. Answers. Action.</a:t>
            </a:r>
          </a:p>
        </p:txBody>
      </p:sp>
      <p:sp>
        <p:nvSpPr>
          <p:cNvPr id="9" name="TextBox 8"/>
          <p:cNvSpPr txBox="1"/>
          <p:nvPr/>
        </p:nvSpPr>
        <p:spPr>
          <a:xfrm>
            <a:off x="9855200" y="6393545"/>
            <a:ext cx="1076898" cy="276999"/>
          </a:xfrm>
          <a:prstGeom prst="rect">
            <a:avLst/>
          </a:prstGeom>
          <a:noFill/>
        </p:spPr>
        <p:txBody>
          <a:bodyPr wrap="none" rtlCol="0">
            <a:spAutoFit/>
          </a:bodyPr>
          <a:lstStyle/>
          <a:p>
            <a:pPr fontAlgn="base">
              <a:spcBef>
                <a:spcPct val="0"/>
              </a:spcBef>
              <a:spcAft>
                <a:spcPct val="0"/>
              </a:spcAft>
            </a:pPr>
            <a:r>
              <a:rPr lang="en-US" sz="1200" dirty="0">
                <a:solidFill>
                  <a:srgbClr val="00A0AF"/>
                </a:solidFill>
                <a:latin typeface="Franklin Gothic Medium" panose="020B0603020102020204" pitchFamily="34" charset="0"/>
                <a:ea typeface="ＭＳ Ｐゴシック" charset="0"/>
              </a:rPr>
              <a:t>www.aphl.org</a:t>
            </a:r>
          </a:p>
        </p:txBody>
      </p:sp>
      <p:sp>
        <p:nvSpPr>
          <p:cNvPr id="8" name="TextBox 7"/>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32127036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l" defTabSz="685800" rtl="0" eaLnBrk="1" latinLnBrk="0" hangingPunct="1">
        <a:spcBef>
          <a:spcPct val="0"/>
        </a:spcBef>
        <a:buNone/>
        <a:defRPr sz="3000" kern="1200">
          <a:solidFill>
            <a:schemeClr val="tx2"/>
          </a:solidFill>
          <a:latin typeface="Franklin Gothic Medium" panose="020B06030201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026" name="Picture 2" descr="S:\Admin\Logos\APHL Logos\For Electronic\Trademarked Logos (for electronic)\logo_APHL_acro_largeTM_whit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12801" y="6019801"/>
            <a:ext cx="1192591" cy="6038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235201" y="6393543"/>
            <a:ext cx="2449581" cy="338554"/>
          </a:xfrm>
          <a:prstGeom prst="rect">
            <a:avLst/>
          </a:prstGeom>
          <a:noFill/>
        </p:spPr>
        <p:txBody>
          <a:bodyPr wrap="none" rtlCol="0">
            <a:spAutoFit/>
          </a:bodyPr>
          <a:lstStyle/>
          <a:p>
            <a:pPr fontAlgn="base">
              <a:spcBef>
                <a:spcPct val="0"/>
              </a:spcBef>
              <a:spcAft>
                <a:spcPct val="0"/>
              </a:spcAft>
            </a:pPr>
            <a:r>
              <a:rPr lang="en-US" sz="1600" dirty="0">
                <a:solidFill>
                  <a:srgbClr val="00A0AF"/>
                </a:solidFill>
                <a:latin typeface="Franklin Gothic Medium" panose="020B0603020102020204" pitchFamily="34" charset="0"/>
                <a:ea typeface="ＭＳ Ｐゴシック" charset="0"/>
              </a:rPr>
              <a:t>Analysis. Answers. Action.</a:t>
            </a:r>
          </a:p>
        </p:txBody>
      </p:sp>
      <p:sp>
        <p:nvSpPr>
          <p:cNvPr id="9" name="TextBox 8"/>
          <p:cNvSpPr txBox="1"/>
          <p:nvPr/>
        </p:nvSpPr>
        <p:spPr>
          <a:xfrm>
            <a:off x="9855200" y="6393543"/>
            <a:ext cx="1370568" cy="338554"/>
          </a:xfrm>
          <a:prstGeom prst="rect">
            <a:avLst/>
          </a:prstGeom>
          <a:noFill/>
        </p:spPr>
        <p:txBody>
          <a:bodyPr wrap="none" rtlCol="0">
            <a:spAutoFit/>
          </a:bodyPr>
          <a:lstStyle/>
          <a:p>
            <a:pPr fontAlgn="base">
              <a:spcBef>
                <a:spcPct val="0"/>
              </a:spcBef>
              <a:spcAft>
                <a:spcPct val="0"/>
              </a:spcAft>
            </a:pPr>
            <a:r>
              <a:rPr lang="en-US" sz="1600" dirty="0">
                <a:solidFill>
                  <a:srgbClr val="00A0AF"/>
                </a:solidFill>
                <a:latin typeface="Franklin Gothic Medium" panose="020B0603020102020204" pitchFamily="34" charset="0"/>
                <a:ea typeface="ＭＳ Ｐゴシック" charset="0"/>
              </a:rPr>
              <a:t>www.aphl.org</a:t>
            </a:r>
          </a:p>
        </p:txBody>
      </p:sp>
      <p:sp>
        <p:nvSpPr>
          <p:cNvPr id="8" name="TextBox 7"/>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35241455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cdc.gov/nndss/trc/onboarding/eshare.html" TargetMode="External"/><Relationship Id="rId4" Type="http://schemas.openxmlformats.org/officeDocument/2006/relationships/hyperlink" Target="https://cste.webex.com/cste/k2/j.php?MTID=td0a9a37ae49940a935f1a688f38cc40d"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7" Type="http://schemas.openxmlformats.org/officeDocument/2006/relationships/hyperlink" Target="https://ndc.services.cdc.gov/wp-content/uploads/2021/02/Arboviral_nmi_implementation_spreadsheet_and-instructions_20200724.xlsx"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hyperlink" Target="https://www.cdc.gov/nndss/trc/onboarding/arboviral.html" TargetMode="External"/><Relationship Id="rId5" Type="http://schemas.openxmlformats.org/officeDocument/2006/relationships/hyperlink" Target="https://ndc.services.cdc.gov/wp-content/uploads/2021/02/NMI_arboviral_test_case_scenario_worksheet_20200724.xlsx" TargetMode="External"/><Relationship Id="rId4" Type="http://schemas.openxmlformats.org/officeDocument/2006/relationships/hyperlink" Target="https://ndc.services.cdc.gov/message-mapping-guid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nbscentral.sramanaged.com/redmine/documents/197"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www.cdc.gov/nndss/trc/index.html" TargetMode="External"/><Relationship Id="rId4" Type="http://schemas.openxmlformats.org/officeDocument/2006/relationships/hyperlink" Target="https://www.cdc.gov/nndss/trc/new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ndss/trc/onboarding/arboviral.html"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hyperlink" Target="https://www.cdc.gov/nndss/trc/onboarding/arboviral.htm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685800" y="1637170"/>
            <a:ext cx="8991600" cy="1102885"/>
          </a:xfrm>
        </p:spPr>
        <p:txBody>
          <a:bodyPr/>
          <a:lstStyle/>
          <a:p>
            <a:r>
              <a:rPr lang="en-US" altLang="en-US" dirty="0"/>
              <a:t>NMI eSHARE: </a:t>
            </a:r>
            <a:br>
              <a:rPr lang="en-US" altLang="en-US" dirty="0"/>
            </a:br>
            <a:r>
              <a:rPr lang="en-US" altLang="en-US" dirty="0"/>
              <a:t>Walkthrough of the NMI Implementation Spreadsheet and </a:t>
            </a:r>
            <a:br>
              <a:rPr lang="en-US" altLang="en-US" dirty="0"/>
            </a:br>
            <a:r>
              <a:rPr lang="en-US" altLang="en-US" dirty="0"/>
              <a:t>Test Case Scenario Worksheet</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743577"/>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1"/>
          <p:cNvSpPr>
            <a:spLocks noGrp="1"/>
          </p:cNvSpPr>
          <p:nvPr>
            <p:ph type="subTitle" idx="1"/>
          </p:nvPr>
        </p:nvSpPr>
        <p:spPr>
          <a:xfrm>
            <a:off x="791622" y="3284756"/>
            <a:ext cx="9220200" cy="2315947"/>
          </a:xfrm>
        </p:spPr>
        <p:txBody>
          <a:bodyPr/>
          <a:lstStyle/>
          <a:p>
            <a:r>
              <a:rPr lang="en-US" sz="1400" dirty="0">
                <a:solidFill>
                  <a:srgbClr val="FF0000"/>
                </a:solidFill>
              </a:rPr>
              <a:t>New Webinar Information:</a:t>
            </a:r>
          </a:p>
          <a:p>
            <a:pPr marL="257175" indent="-257175">
              <a:buFont typeface="Arial" panose="020B0604020202020204" pitchFamily="34" charset="0"/>
              <a:buChar char="•"/>
            </a:pPr>
            <a:r>
              <a:rPr lang="en-US" sz="1400" b="0" dirty="0"/>
              <a:t>Conference Number: </a:t>
            </a:r>
            <a:r>
              <a:rPr lang="en-US" sz="1400" b="0" dirty="0">
                <a:solidFill>
                  <a:srgbClr val="FF0000"/>
                </a:solidFill>
              </a:rPr>
              <a:t>1-877-668-4490 </a:t>
            </a:r>
            <a:br>
              <a:rPr lang="en-US" sz="1400" b="0" dirty="0">
                <a:solidFill>
                  <a:srgbClr val="FF0000"/>
                </a:solidFill>
              </a:rPr>
            </a:br>
            <a:r>
              <a:rPr lang="en-US" sz="1400" b="0" dirty="0"/>
              <a:t>Participant Code: </a:t>
            </a:r>
            <a:r>
              <a:rPr lang="en-US" sz="1400" b="0" dirty="0">
                <a:solidFill>
                  <a:srgbClr val="FF0000"/>
                </a:solidFill>
              </a:rPr>
              <a:t>799 765 273</a:t>
            </a:r>
            <a:endParaRPr lang="en-US" sz="1400" b="0" dirty="0"/>
          </a:p>
          <a:p>
            <a:pPr marL="257175" indent="-257175">
              <a:buFont typeface="Arial" panose="020B0604020202020204" pitchFamily="34" charset="0"/>
              <a:buChar char="•"/>
            </a:pPr>
            <a:r>
              <a:rPr lang="en-US" sz="1400" b="0" dirty="0"/>
              <a:t>WebEx meeting: </a:t>
            </a:r>
            <a:r>
              <a:rPr lang="en-US" sz="1400" u="sng" dirty="0">
                <a:hlinkClick r:id="rId4"/>
              </a:rPr>
              <a:t>https://cste.webex.com/cste/k2/j.php?MTID=td0a9a37ae49940a935f1a688f38cc40d</a:t>
            </a:r>
            <a:r>
              <a:rPr lang="en-US" sz="1400" dirty="0"/>
              <a:t> </a:t>
            </a:r>
            <a:endParaRPr lang="en-US" sz="1400" u="sng" dirty="0"/>
          </a:p>
          <a:p>
            <a:r>
              <a:rPr lang="en-US" sz="1400" b="0" dirty="0"/>
              <a:t>                -Enter your name and email address </a:t>
            </a:r>
          </a:p>
          <a:p>
            <a:r>
              <a:rPr lang="en-US" sz="1400" b="0" dirty="0"/>
              <a:t>                -Enter the session password: </a:t>
            </a:r>
            <a:r>
              <a:rPr lang="en-US" sz="1400" b="0" dirty="0">
                <a:solidFill>
                  <a:srgbClr val="FF0000"/>
                </a:solidFill>
              </a:rPr>
              <a:t>nmi1234</a:t>
            </a:r>
            <a:r>
              <a:rPr lang="en-US" sz="1400" b="0" dirty="0"/>
              <a:t> </a:t>
            </a:r>
          </a:p>
          <a:p>
            <a:r>
              <a:rPr lang="en-US" sz="1400" b="0" dirty="0"/>
              <a:t>                -Click "Join Now" </a:t>
            </a:r>
          </a:p>
          <a:p>
            <a:r>
              <a:rPr lang="en-US" sz="1400" dirty="0">
                <a:solidFill>
                  <a:srgbClr val="FF0000"/>
                </a:solidFill>
              </a:rPr>
              <a:t> NOTE: </a:t>
            </a:r>
            <a:r>
              <a:rPr lang="en-US" sz="1400" b="0" dirty="0"/>
              <a:t>Session will be recorded and posted on the NNDSS eSHARE website: </a:t>
            </a:r>
            <a:r>
              <a:rPr lang="en-US" sz="1400" dirty="0">
                <a:hlinkClick r:id="rId5"/>
              </a:rPr>
              <a:t>https://www.cdc.gov/nndss/trc/onboarding/eshare.html</a:t>
            </a:r>
            <a:r>
              <a:rPr lang="en-US" sz="1400" b="0" dirty="0"/>
              <a:t>. </a:t>
            </a:r>
          </a:p>
          <a:p>
            <a:endParaRPr lang="en-US" sz="1600" dirty="0">
              <a:solidFill>
                <a:srgbClr val="FF0000"/>
              </a:solidFill>
            </a:endParaRPr>
          </a:p>
          <a:p>
            <a:endParaRPr lang="en-US" sz="1600" b="0" dirty="0">
              <a:solidFill>
                <a:srgbClr val="FF0000"/>
              </a:solidFill>
            </a:endParaRPr>
          </a:p>
          <a:p>
            <a:endParaRPr lang="en-US" sz="1600" b="0" dirty="0">
              <a:solidFill>
                <a:srgbClr val="FF0000"/>
              </a:solidFill>
            </a:endParaRPr>
          </a:p>
          <a:p>
            <a:endParaRPr lang="en-US" sz="1600" dirty="0">
              <a:solidFill>
                <a:srgbClr val="FF0000"/>
              </a:solidFill>
            </a:endParaRPr>
          </a:p>
        </p:txBody>
      </p:sp>
      <p:sp>
        <p:nvSpPr>
          <p:cNvPr id="7" name="Text Placeholder 5"/>
          <p:cNvSpPr>
            <a:spLocks noGrp="1"/>
          </p:cNvSpPr>
          <p:nvPr>
            <p:ph type="body" sz="quarter" idx="10"/>
          </p:nvPr>
        </p:nvSpPr>
        <p:spPr>
          <a:xfrm>
            <a:off x="817580" y="6172200"/>
            <a:ext cx="10002820" cy="328408"/>
          </a:xfrm>
        </p:spPr>
        <p:txBody>
          <a:bodyPr/>
          <a:lstStyle/>
          <a:p>
            <a:r>
              <a:rPr lang="en-US" b="1" dirty="0"/>
              <a:t>March 21, 2017			Division of Health Informatics and Surveillance</a:t>
            </a:r>
          </a:p>
          <a:p>
            <a:endParaRPr lang="en-US" dirty="0"/>
          </a:p>
        </p:txBody>
      </p:sp>
    </p:spTree>
    <p:extLst>
      <p:ext uri="{BB962C8B-B14F-4D97-AF65-F5344CB8AC3E}">
        <p14:creationId xmlns:p14="http://schemas.microsoft.com/office/powerpoint/2010/main" val="23114107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Tabs</a:t>
            </a:r>
          </a:p>
        </p:txBody>
      </p:sp>
      <p:pic>
        <p:nvPicPr>
          <p:cNvPr id="6" name="Picture 5" title="&quot;&quot;"/>
          <p:cNvPicPr>
            <a:picLocks noChangeAspect="1"/>
          </p:cNvPicPr>
          <p:nvPr/>
        </p:nvPicPr>
        <p:blipFill>
          <a:blip r:embed="rId3"/>
          <a:stretch>
            <a:fillRect/>
          </a:stretch>
        </p:blipFill>
        <p:spPr>
          <a:xfrm>
            <a:off x="728237" y="1096586"/>
            <a:ext cx="10854163" cy="382588"/>
          </a:xfrm>
          <a:prstGeom prst="rect">
            <a:avLst/>
          </a:prstGeom>
          <a:ln>
            <a:noFill/>
          </a:ln>
          <a:effectLst>
            <a:outerShdw blurRad="190500" algn="tl" rotWithShape="0">
              <a:srgbClr val="000000">
                <a:alpha val="70000"/>
              </a:srgbClr>
            </a:outerShdw>
          </a:effectLst>
        </p:spPr>
      </p:pic>
      <p:graphicFrame>
        <p:nvGraphicFramePr>
          <p:cNvPr id="8" name="Diagram 7" title="&quot;&quot;"/>
          <p:cNvGraphicFramePr/>
          <p:nvPr>
            <p:extLst>
              <p:ext uri="{D42A27DB-BD31-4B8C-83A1-F6EECF244321}">
                <p14:modId xmlns:p14="http://schemas.microsoft.com/office/powerpoint/2010/main" val="2289478952"/>
              </p:ext>
            </p:extLst>
          </p:nvPr>
        </p:nvGraphicFramePr>
        <p:xfrm>
          <a:off x="2097415" y="1609240"/>
          <a:ext cx="8481686" cy="4357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Rounded Corners 11" title="&quot;&quot;"/>
          <p:cNvSpPr/>
          <p:nvPr/>
        </p:nvSpPr>
        <p:spPr>
          <a:xfrm>
            <a:off x="3975100" y="1044466"/>
            <a:ext cx="1149350" cy="51265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Rounded Corners 12" title="&quot;&quot;"/>
          <p:cNvSpPr/>
          <p:nvPr/>
        </p:nvSpPr>
        <p:spPr>
          <a:xfrm>
            <a:off x="5257800" y="1032213"/>
            <a:ext cx="1875418" cy="51265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Rounded Corners 13" title="&quot;&quot;"/>
          <p:cNvSpPr/>
          <p:nvPr/>
        </p:nvSpPr>
        <p:spPr>
          <a:xfrm>
            <a:off x="10287000" y="1018640"/>
            <a:ext cx="1363237" cy="51265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Rounded Corners 14" title="&quot;&quot;"/>
          <p:cNvSpPr/>
          <p:nvPr/>
        </p:nvSpPr>
        <p:spPr>
          <a:xfrm>
            <a:off x="660400" y="1028274"/>
            <a:ext cx="1257300" cy="51265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2928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Tabs</a:t>
            </a:r>
          </a:p>
        </p:txBody>
      </p:sp>
      <p:graphicFrame>
        <p:nvGraphicFramePr>
          <p:cNvPr id="5" name="Diagram 4" title="&quot;&quot;"/>
          <p:cNvGraphicFramePr/>
          <p:nvPr>
            <p:extLst>
              <p:ext uri="{D42A27DB-BD31-4B8C-83A1-F6EECF244321}">
                <p14:modId xmlns:p14="http://schemas.microsoft.com/office/powerpoint/2010/main" val="1107316384"/>
              </p:ext>
            </p:extLst>
          </p:nvPr>
        </p:nvGraphicFramePr>
        <p:xfrm>
          <a:off x="914400" y="1905000"/>
          <a:ext cx="10539913" cy="367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title="&quot;&quot;"/>
          <p:cNvPicPr>
            <a:picLocks noChangeAspect="1"/>
          </p:cNvPicPr>
          <p:nvPr/>
        </p:nvPicPr>
        <p:blipFill>
          <a:blip r:embed="rId8"/>
          <a:stretch>
            <a:fillRect/>
          </a:stretch>
        </p:blipFill>
        <p:spPr>
          <a:xfrm>
            <a:off x="728237" y="1096586"/>
            <a:ext cx="10854163" cy="382588"/>
          </a:xfrm>
          <a:prstGeom prst="rect">
            <a:avLst/>
          </a:prstGeom>
          <a:ln>
            <a:noFill/>
          </a:ln>
          <a:effectLst>
            <a:outerShdw blurRad="190500" algn="tl" rotWithShape="0">
              <a:srgbClr val="000000">
                <a:alpha val="70000"/>
              </a:srgbClr>
            </a:outerShdw>
          </a:effectLst>
        </p:spPr>
      </p:pic>
      <p:sp>
        <p:nvSpPr>
          <p:cNvPr id="3" name="Rectangle: Rounded Corners 2" title="&quot;&quot;"/>
          <p:cNvSpPr/>
          <p:nvPr/>
        </p:nvSpPr>
        <p:spPr>
          <a:xfrm>
            <a:off x="1917700" y="1030020"/>
            <a:ext cx="1955800" cy="51265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Rounded Corners 6" title="&quot;&quot;"/>
          <p:cNvSpPr/>
          <p:nvPr/>
        </p:nvSpPr>
        <p:spPr>
          <a:xfrm>
            <a:off x="7315200" y="1021737"/>
            <a:ext cx="2755900" cy="51265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2977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61720"/>
          </a:xfrm>
        </p:spPr>
        <p:txBody>
          <a:bodyPr/>
          <a:lstStyle/>
          <a:p>
            <a:r>
              <a:rPr lang="en-US" dirty="0"/>
              <a:t>“All Other Conditions” Tab</a:t>
            </a:r>
          </a:p>
        </p:txBody>
      </p:sp>
      <p:sp>
        <p:nvSpPr>
          <p:cNvPr id="3" name="Text Placeholder 2"/>
          <p:cNvSpPr>
            <a:spLocks noGrp="1"/>
          </p:cNvSpPr>
          <p:nvPr>
            <p:ph type="body" sz="quarter" idx="10"/>
          </p:nvPr>
        </p:nvSpPr>
        <p:spPr>
          <a:xfrm>
            <a:off x="609601" y="1066800"/>
            <a:ext cx="4851399" cy="3921073"/>
          </a:xfrm>
        </p:spPr>
        <p:txBody>
          <a:bodyPr/>
          <a:lstStyle/>
          <a:p>
            <a:r>
              <a:rPr lang="en-US" sz="2400" dirty="0"/>
              <a:t>The “All Other Conditions” tab is the main focus of the spreadsheet. This template</a:t>
            </a:r>
          </a:p>
          <a:p>
            <a:pPr lvl="1"/>
            <a:r>
              <a:rPr lang="en-US" sz="2000" dirty="0"/>
              <a:t>integrates segment definitions from the PHIN v3 message specification with data elements outlined in the MMGs and</a:t>
            </a:r>
          </a:p>
          <a:p>
            <a:pPr lvl="1"/>
            <a:r>
              <a:rPr lang="en-US" sz="2000" dirty="0"/>
              <a:t>serves as a worksheet for jurisdictions performing gap analysis.</a:t>
            </a:r>
            <a:endParaRPr lang="en-US" sz="1600" dirty="0"/>
          </a:p>
          <a:p>
            <a:endParaRPr lang="en-US" sz="2400" dirty="0"/>
          </a:p>
        </p:txBody>
      </p:sp>
      <p:pic>
        <p:nvPicPr>
          <p:cNvPr id="4" name="Picture 3" title="&quot;&quot;"/>
          <p:cNvPicPr>
            <a:picLocks noChangeAspect="1"/>
          </p:cNvPicPr>
          <p:nvPr/>
        </p:nvPicPr>
        <p:blipFill>
          <a:blip r:embed="rId3"/>
          <a:stretch>
            <a:fillRect/>
          </a:stretch>
        </p:blipFill>
        <p:spPr>
          <a:xfrm>
            <a:off x="5720242" y="1066800"/>
            <a:ext cx="3399823" cy="4368800"/>
          </a:xfrm>
          <a:prstGeom prst="rect">
            <a:avLst/>
          </a:prstGeom>
          <a:ln>
            <a:solidFill>
              <a:srgbClr val="4D4D4D"/>
            </a:solidFill>
          </a:ln>
        </p:spPr>
      </p:pic>
      <p:pic>
        <p:nvPicPr>
          <p:cNvPr id="6" name="Picture 5" title="&quot;&quot;"/>
          <p:cNvPicPr>
            <a:picLocks noChangeAspect="1"/>
          </p:cNvPicPr>
          <p:nvPr/>
        </p:nvPicPr>
        <p:blipFill>
          <a:blip r:embed="rId4"/>
          <a:stretch>
            <a:fillRect/>
          </a:stretch>
        </p:blipFill>
        <p:spPr>
          <a:xfrm>
            <a:off x="7991195" y="3251200"/>
            <a:ext cx="4046223" cy="2921000"/>
          </a:xfrm>
          <a:prstGeom prst="rect">
            <a:avLst/>
          </a:prstGeom>
          <a:ln>
            <a:solidFill>
              <a:srgbClr val="4D4D4D"/>
            </a:solidFill>
          </a:ln>
        </p:spPr>
      </p:pic>
    </p:spTree>
    <p:extLst>
      <p:ext uri="{BB962C8B-B14F-4D97-AF65-F5344CB8AC3E}">
        <p14:creationId xmlns:p14="http://schemas.microsoft.com/office/powerpoint/2010/main" val="415976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Other Conditions” Tab Organization</a:t>
            </a:r>
          </a:p>
        </p:txBody>
      </p:sp>
      <p:sp>
        <p:nvSpPr>
          <p:cNvPr id="3" name="Text Placeholder 2"/>
          <p:cNvSpPr>
            <a:spLocks noGrp="1"/>
          </p:cNvSpPr>
          <p:nvPr>
            <p:ph type="body" sz="quarter" idx="10"/>
          </p:nvPr>
        </p:nvSpPr>
        <p:spPr>
          <a:xfrm>
            <a:off x="618450" y="1150862"/>
            <a:ext cx="10972800" cy="1274195"/>
          </a:xfrm>
          <a:ln>
            <a:noFill/>
          </a:ln>
        </p:spPr>
        <p:txBody>
          <a:bodyPr/>
          <a:lstStyle/>
          <a:p>
            <a:r>
              <a:rPr lang="en-US" sz="2400" dirty="0"/>
              <a:t>MMG data elements are displayed with the appropriate message segment.</a:t>
            </a:r>
          </a:p>
          <a:p>
            <a:r>
              <a:rPr lang="en-US" sz="2400" dirty="0"/>
              <a:t>To hide the PHIN message specification rows, we recommend filtering the “PHIN Variable” column to remove blanks.</a:t>
            </a:r>
            <a:endParaRPr lang="en-US" sz="2000" dirty="0"/>
          </a:p>
        </p:txBody>
      </p:sp>
      <p:pic>
        <p:nvPicPr>
          <p:cNvPr id="12" name="Picture 11" title="&quot;&quot;"/>
          <p:cNvPicPr>
            <a:picLocks noChangeAspect="1"/>
          </p:cNvPicPr>
          <p:nvPr/>
        </p:nvPicPr>
        <p:blipFill>
          <a:blip r:embed="rId3"/>
          <a:stretch>
            <a:fillRect/>
          </a:stretch>
        </p:blipFill>
        <p:spPr>
          <a:xfrm>
            <a:off x="1634450" y="2489200"/>
            <a:ext cx="9725596" cy="316721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16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61720"/>
          </a:xfrm>
        </p:spPr>
        <p:txBody>
          <a:bodyPr/>
          <a:lstStyle/>
          <a:p>
            <a:r>
              <a:rPr lang="en-US" dirty="0"/>
              <a:t>“All Other Conditions” Tab</a:t>
            </a:r>
          </a:p>
        </p:txBody>
      </p:sp>
      <p:pic>
        <p:nvPicPr>
          <p:cNvPr id="4" name="Picture 3" title="&quot;&quot;"/>
          <p:cNvPicPr>
            <a:picLocks noChangeAspect="1"/>
          </p:cNvPicPr>
          <p:nvPr/>
        </p:nvPicPr>
        <p:blipFill>
          <a:blip r:embed="rId3"/>
          <a:stretch>
            <a:fillRect/>
          </a:stretch>
        </p:blipFill>
        <p:spPr>
          <a:xfrm>
            <a:off x="1181100" y="1635141"/>
            <a:ext cx="9829800" cy="4117960"/>
          </a:xfrm>
          <a:prstGeom prst="rect">
            <a:avLst/>
          </a:prstGeom>
          <a:ln>
            <a:noFill/>
          </a:ln>
          <a:effectLst>
            <a:outerShdw blurRad="190500" algn="tl" rotWithShape="0">
              <a:srgbClr val="000000">
                <a:alpha val="70000"/>
              </a:srgbClr>
            </a:outerShdw>
          </a:effectLst>
        </p:spPr>
      </p:pic>
      <p:sp>
        <p:nvSpPr>
          <p:cNvPr id="5" name="Text Placeholder 2"/>
          <p:cNvSpPr>
            <a:spLocks noGrp="1"/>
          </p:cNvSpPr>
          <p:nvPr>
            <p:ph type="body" sz="quarter" idx="10"/>
          </p:nvPr>
        </p:nvSpPr>
        <p:spPr>
          <a:xfrm>
            <a:off x="609601" y="1066800"/>
            <a:ext cx="10706099" cy="461665"/>
          </a:xfrm>
        </p:spPr>
        <p:txBody>
          <a:bodyPr/>
          <a:lstStyle/>
          <a:p>
            <a:pPr marL="0" indent="0">
              <a:buNone/>
            </a:pPr>
            <a:r>
              <a:rPr lang="en-US" sz="2400" dirty="0"/>
              <a:t>Very comprehensive—we recommend adjusting the view to meet your needs.</a:t>
            </a:r>
          </a:p>
        </p:txBody>
      </p:sp>
    </p:spTree>
    <p:extLst>
      <p:ext uri="{BB962C8B-B14F-4D97-AF65-F5344CB8AC3E}">
        <p14:creationId xmlns:p14="http://schemas.microsoft.com/office/powerpoint/2010/main" val="101319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Other Conditions” Tab: Filtered View</a:t>
            </a:r>
          </a:p>
        </p:txBody>
      </p:sp>
      <p:pic>
        <p:nvPicPr>
          <p:cNvPr id="6" name="Picture 5" title="&quot;&quot;"/>
          <p:cNvPicPr>
            <a:picLocks noChangeAspect="1"/>
          </p:cNvPicPr>
          <p:nvPr/>
        </p:nvPicPr>
        <p:blipFill>
          <a:blip r:embed="rId3"/>
          <a:stretch>
            <a:fillRect/>
          </a:stretch>
        </p:blipFill>
        <p:spPr>
          <a:xfrm>
            <a:off x="722888" y="2111374"/>
            <a:ext cx="10746223" cy="3311525"/>
          </a:xfrm>
          <a:prstGeom prst="rect">
            <a:avLst/>
          </a:prstGeom>
          <a:ln>
            <a:noFill/>
          </a:ln>
          <a:effectLst>
            <a:outerShdw blurRad="190500" algn="tl" rotWithShape="0">
              <a:srgbClr val="000000">
                <a:alpha val="70000"/>
              </a:srgbClr>
            </a:outerShdw>
          </a:effectLst>
        </p:spPr>
      </p:pic>
      <p:sp>
        <p:nvSpPr>
          <p:cNvPr id="4" name="Text Placeholder 2"/>
          <p:cNvSpPr>
            <a:spLocks noGrp="1"/>
          </p:cNvSpPr>
          <p:nvPr>
            <p:ph type="body" sz="quarter" idx="10"/>
          </p:nvPr>
        </p:nvSpPr>
        <p:spPr>
          <a:xfrm>
            <a:off x="609601" y="1066800"/>
            <a:ext cx="10706099" cy="830997"/>
          </a:xfrm>
        </p:spPr>
        <p:txBody>
          <a:bodyPr/>
          <a:lstStyle/>
          <a:p>
            <a:pPr marL="0" indent="0">
              <a:buNone/>
            </a:pPr>
            <a:r>
              <a:rPr lang="en-US" sz="2400" dirty="0"/>
              <a:t>For example: Hiding columns and filtering to display only the “Hepatitis A-Acute” data elements makes the view more manageable.</a:t>
            </a:r>
          </a:p>
        </p:txBody>
      </p:sp>
    </p:spTree>
    <p:extLst>
      <p:ext uri="{BB962C8B-B14F-4D97-AF65-F5344CB8AC3E}">
        <p14:creationId xmlns:p14="http://schemas.microsoft.com/office/powerpoint/2010/main" val="246090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Other Conditions” Tab: PHA Columns</a:t>
            </a:r>
          </a:p>
        </p:txBody>
      </p:sp>
      <p:sp>
        <p:nvSpPr>
          <p:cNvPr id="4" name="Text Placeholder 2"/>
          <p:cNvSpPr>
            <a:spLocks noGrp="1"/>
          </p:cNvSpPr>
          <p:nvPr>
            <p:ph type="body" sz="quarter" idx="10"/>
          </p:nvPr>
        </p:nvSpPr>
        <p:spPr>
          <a:xfrm>
            <a:off x="609601" y="1066800"/>
            <a:ext cx="10706099" cy="2012859"/>
          </a:xfrm>
        </p:spPr>
        <p:txBody>
          <a:bodyPr/>
          <a:lstStyle/>
          <a:p>
            <a:r>
              <a:rPr lang="en-US" sz="2400" dirty="0"/>
              <a:t>Columns AA-AJ have been provided for public health agencies (PHAs) to document their gap analysis and mappings to local data element/fields.</a:t>
            </a:r>
          </a:p>
          <a:p>
            <a:pPr lvl="1"/>
            <a:r>
              <a:rPr lang="en-US" sz="2000" dirty="0"/>
              <a:t>Column descriptions provided on the “Read Me” tab.</a:t>
            </a:r>
          </a:p>
          <a:p>
            <a:r>
              <a:rPr lang="en-US" sz="2400" dirty="0"/>
              <a:t>Onboarding: Only the “PHA Collected” column (indicating whether the PHA will send the data element in the HL7 message) is required for onboarding.</a:t>
            </a:r>
          </a:p>
        </p:txBody>
      </p:sp>
      <p:pic>
        <p:nvPicPr>
          <p:cNvPr id="3" name="Picture 2" title="&quot;&quot;"/>
          <p:cNvPicPr>
            <a:picLocks noChangeAspect="1"/>
          </p:cNvPicPr>
          <p:nvPr/>
        </p:nvPicPr>
        <p:blipFill>
          <a:blip r:embed="rId3"/>
          <a:stretch>
            <a:fillRect/>
          </a:stretch>
        </p:blipFill>
        <p:spPr>
          <a:xfrm>
            <a:off x="520700" y="3697003"/>
            <a:ext cx="11150600" cy="2081201"/>
          </a:xfrm>
          <a:prstGeom prst="rect">
            <a:avLst/>
          </a:prstGeom>
          <a:ln>
            <a:noFill/>
          </a:ln>
          <a:effectLst>
            <a:outerShdw blurRad="190500" algn="tl" rotWithShape="0">
              <a:srgbClr val="000000">
                <a:alpha val="70000"/>
              </a:srgbClr>
            </a:outerShdw>
          </a:effectLst>
        </p:spPr>
      </p:pic>
      <p:sp>
        <p:nvSpPr>
          <p:cNvPr id="6" name="Text Placeholder 2" title="&quot;&quot;"/>
          <p:cNvSpPr txBox="1">
            <a:spLocks/>
          </p:cNvSpPr>
          <p:nvPr/>
        </p:nvSpPr>
        <p:spPr>
          <a:xfrm>
            <a:off x="609601" y="1066800"/>
            <a:ext cx="10706099" cy="46166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solidFill>
                <a:srgbClr val="3F3F3F"/>
              </a:solidFill>
            </a:endParaRPr>
          </a:p>
        </p:txBody>
      </p:sp>
      <p:sp>
        <p:nvSpPr>
          <p:cNvPr id="7" name="Arrow: Down 6" title="&quot;&quot;"/>
          <p:cNvSpPr/>
          <p:nvPr/>
        </p:nvSpPr>
        <p:spPr>
          <a:xfrm>
            <a:off x="4940300" y="3135058"/>
            <a:ext cx="31750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4937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61720"/>
          </a:xfrm>
        </p:spPr>
        <p:txBody>
          <a:bodyPr/>
          <a:lstStyle/>
          <a:p>
            <a:r>
              <a:rPr lang="en-US" dirty="0"/>
              <a:t>“All Other Conditions” Tab: Gap Analysis</a:t>
            </a:r>
          </a:p>
        </p:txBody>
      </p:sp>
      <p:sp>
        <p:nvSpPr>
          <p:cNvPr id="3" name="Text Placeholder 2"/>
          <p:cNvSpPr>
            <a:spLocks noGrp="1"/>
          </p:cNvSpPr>
          <p:nvPr>
            <p:ph type="body" sz="quarter" idx="10"/>
          </p:nvPr>
        </p:nvSpPr>
        <p:spPr>
          <a:xfrm>
            <a:off x="609600" y="1181100"/>
            <a:ext cx="10198100" cy="1668149"/>
          </a:xfrm>
        </p:spPr>
        <p:txBody>
          <a:bodyPr/>
          <a:lstStyle/>
          <a:p>
            <a:r>
              <a:rPr lang="en-US" dirty="0"/>
              <a:t>Does our surveillance system currently collect this data element?</a:t>
            </a:r>
          </a:p>
          <a:p>
            <a:r>
              <a:rPr lang="en-US" dirty="0"/>
              <a:t>Is the data element collected for every condition?</a:t>
            </a:r>
          </a:p>
        </p:txBody>
      </p:sp>
      <p:pic>
        <p:nvPicPr>
          <p:cNvPr id="4" name="Picture 3" title="&quot;&quot;"/>
          <p:cNvPicPr>
            <a:picLocks noChangeAspect="1"/>
          </p:cNvPicPr>
          <p:nvPr/>
        </p:nvPicPr>
        <p:blipFill>
          <a:blip r:embed="rId3"/>
          <a:stretch>
            <a:fillRect/>
          </a:stretch>
        </p:blipFill>
        <p:spPr>
          <a:xfrm>
            <a:off x="586509" y="3352800"/>
            <a:ext cx="11125200" cy="15948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4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Other Conditions” Tab: Gap Analysis</a:t>
            </a:r>
          </a:p>
        </p:txBody>
      </p:sp>
      <p:sp>
        <p:nvSpPr>
          <p:cNvPr id="3" name="Text Placeholder 2"/>
          <p:cNvSpPr>
            <a:spLocks noGrp="1"/>
          </p:cNvSpPr>
          <p:nvPr>
            <p:ph type="body" sz="quarter" idx="10"/>
          </p:nvPr>
        </p:nvSpPr>
        <p:spPr>
          <a:xfrm>
            <a:off x="609600" y="966520"/>
            <a:ext cx="11328401" cy="3046988"/>
          </a:xfrm>
        </p:spPr>
        <p:txBody>
          <a:bodyPr/>
          <a:lstStyle/>
          <a:p>
            <a:r>
              <a:rPr lang="en-US" sz="2400" dirty="0"/>
              <a:t>Does the data element description match how our question is worded?</a:t>
            </a:r>
          </a:p>
          <a:p>
            <a:r>
              <a:rPr lang="en-US" sz="2400" dirty="0"/>
              <a:t>Does the datatype match? </a:t>
            </a:r>
          </a:p>
          <a:p>
            <a:pPr lvl="1"/>
            <a:r>
              <a:rPr lang="en-US" sz="2000" dirty="0"/>
              <a:t>For example: coded or free text</a:t>
            </a:r>
          </a:p>
          <a:p>
            <a:r>
              <a:rPr lang="en-US" sz="2400" dirty="0"/>
              <a:t>Do our local values match the value set specified in the MMG for this data element?</a:t>
            </a:r>
          </a:p>
          <a:p>
            <a:pPr lvl="1"/>
            <a:r>
              <a:rPr lang="en-US" sz="2000" dirty="0"/>
              <a:t>Do the number of responses match?  For example: single select (dropdown) or multiselect</a:t>
            </a:r>
          </a:p>
          <a:p>
            <a:endParaRPr lang="en-US" dirty="0"/>
          </a:p>
        </p:txBody>
      </p:sp>
      <p:pic>
        <p:nvPicPr>
          <p:cNvPr id="7" name="Picture 6" title="&quot;&quot;"/>
          <p:cNvPicPr>
            <a:picLocks noChangeAspect="1"/>
          </p:cNvPicPr>
          <p:nvPr/>
        </p:nvPicPr>
        <p:blipFill>
          <a:blip r:embed="rId3"/>
          <a:stretch>
            <a:fillRect/>
          </a:stretch>
        </p:blipFill>
        <p:spPr>
          <a:xfrm>
            <a:off x="1185665" y="3578299"/>
            <a:ext cx="9820669" cy="2193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880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Other Conditions” Tab: Mapping</a:t>
            </a:r>
          </a:p>
        </p:txBody>
      </p:sp>
      <p:sp>
        <p:nvSpPr>
          <p:cNvPr id="3" name="Text Placeholder 2"/>
          <p:cNvSpPr>
            <a:spLocks noGrp="1"/>
          </p:cNvSpPr>
          <p:nvPr>
            <p:ph type="body" sz="quarter" idx="10"/>
          </p:nvPr>
        </p:nvSpPr>
        <p:spPr>
          <a:xfrm>
            <a:off x="609599" y="966520"/>
            <a:ext cx="10972800" cy="2185214"/>
          </a:xfrm>
        </p:spPr>
        <p:txBody>
          <a:bodyPr/>
          <a:lstStyle/>
          <a:p>
            <a:r>
              <a:rPr lang="en-US" dirty="0"/>
              <a:t>What are the column headers/labels of the database or data extract?</a:t>
            </a:r>
          </a:p>
          <a:p>
            <a:r>
              <a:rPr lang="en-US" dirty="0"/>
              <a:t>Can this data element be used as-is in the message?  </a:t>
            </a:r>
          </a:p>
          <a:p>
            <a:pPr lvl="1"/>
            <a:r>
              <a:rPr lang="en-US" dirty="0"/>
              <a:t>If not, what translation or script logic needs to be performed?</a:t>
            </a:r>
          </a:p>
        </p:txBody>
      </p:sp>
      <p:pic>
        <p:nvPicPr>
          <p:cNvPr id="4" name="Picture 3" title="&quot;&quot;"/>
          <p:cNvPicPr>
            <a:picLocks noChangeAspect="1"/>
          </p:cNvPicPr>
          <p:nvPr/>
        </p:nvPicPr>
        <p:blipFill>
          <a:blip r:embed="rId3"/>
          <a:stretch>
            <a:fillRect/>
          </a:stretch>
        </p:blipFill>
        <p:spPr>
          <a:xfrm>
            <a:off x="1195386" y="3279729"/>
            <a:ext cx="9572625" cy="2495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021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62000" y="533400"/>
            <a:ext cx="8229600" cy="857250"/>
          </a:xfrm>
        </p:spPr>
        <p:txBody>
          <a:bodyPr anchor="t"/>
          <a:lstStyle/>
          <a:p>
            <a:r>
              <a:rPr lang="en-US" dirty="0"/>
              <a:t>Agenda</a:t>
            </a:r>
          </a:p>
        </p:txBody>
      </p:sp>
      <p:sp>
        <p:nvSpPr>
          <p:cNvPr id="3" name="Content Placeholder 2"/>
          <p:cNvSpPr>
            <a:spLocks noGrp="1"/>
          </p:cNvSpPr>
          <p:nvPr>
            <p:ph type="body" sz="quarter" idx="10"/>
          </p:nvPr>
        </p:nvSpPr>
        <p:spPr>
          <a:xfrm>
            <a:off x="762000" y="1066800"/>
            <a:ext cx="6934200" cy="4983376"/>
          </a:xfrm>
        </p:spPr>
        <p:txBody>
          <a:bodyPr/>
          <a:lstStyle/>
          <a:p>
            <a:r>
              <a:rPr lang="en-US" sz="2300" dirty="0"/>
              <a:t>Welcome and Introductions</a:t>
            </a:r>
          </a:p>
          <a:p>
            <a:r>
              <a:rPr lang="en-US" sz="2300" dirty="0"/>
              <a:t>Announcements: </a:t>
            </a:r>
          </a:p>
          <a:p>
            <a:pPr lvl="1"/>
            <a:r>
              <a:rPr lang="fr-FR" sz="2300" dirty="0"/>
              <a:t>National </a:t>
            </a:r>
            <a:r>
              <a:rPr lang="fr-FR" sz="2300" dirty="0" err="1"/>
              <a:t>Notifiable</a:t>
            </a:r>
            <a:r>
              <a:rPr lang="fr-FR" sz="2300" dirty="0"/>
              <a:t> </a:t>
            </a:r>
            <a:r>
              <a:rPr lang="fr-FR" sz="2300" dirty="0" err="1"/>
              <a:t>Diseases</a:t>
            </a:r>
            <a:r>
              <a:rPr lang="fr-FR" sz="2300" dirty="0"/>
              <a:t> Surveillance System (</a:t>
            </a:r>
            <a:r>
              <a:rPr lang="en-US" sz="2300" dirty="0"/>
              <a:t>NNDSS) Conditions to Use Generic v2-only List updated to include </a:t>
            </a:r>
            <a:r>
              <a:rPr lang="en-US" sz="2300" dirty="0" err="1"/>
              <a:t>Cyclosporiasis</a:t>
            </a:r>
            <a:r>
              <a:rPr lang="en-US" sz="2300" dirty="0"/>
              <a:t>, </a:t>
            </a:r>
            <a:r>
              <a:rPr lang="en-US" sz="2300" dirty="0" err="1"/>
              <a:t>Trichinellosis</a:t>
            </a:r>
            <a:r>
              <a:rPr lang="en-US" sz="2300" dirty="0"/>
              <a:t>, </a:t>
            </a:r>
            <a:r>
              <a:rPr lang="en-US" sz="2300"/>
              <a:t>and Malaria</a:t>
            </a:r>
            <a:endParaRPr lang="en-US" sz="2300" dirty="0"/>
          </a:p>
          <a:p>
            <a:pPr lvl="1"/>
            <a:r>
              <a:rPr lang="en-US" sz="2300" dirty="0"/>
              <a:t>NMI timeline</a:t>
            </a:r>
          </a:p>
          <a:p>
            <a:r>
              <a:rPr lang="en-US" sz="2300" dirty="0"/>
              <a:t>Walkthrough: </a:t>
            </a:r>
          </a:p>
          <a:p>
            <a:pPr lvl="1"/>
            <a:r>
              <a:rPr lang="en-US" sz="2300" dirty="0"/>
              <a:t>NMI Implementation Spreadsheet</a:t>
            </a:r>
          </a:p>
          <a:p>
            <a:pPr lvl="1"/>
            <a:r>
              <a:rPr lang="en-US" sz="2300" dirty="0"/>
              <a:t>NMI Test Case Scenario Worksheet</a:t>
            </a:r>
          </a:p>
          <a:p>
            <a:r>
              <a:rPr lang="en-US" sz="2300" dirty="0"/>
              <a:t>Overview of Implementation Steps for NEDSS Base System (NBS) Users</a:t>
            </a:r>
          </a:p>
          <a:p>
            <a:r>
              <a:rPr lang="en-US" sz="2300" dirty="0"/>
              <a:t>Introduction to NMI eSHARE Clinic</a:t>
            </a:r>
          </a:p>
          <a:p>
            <a:r>
              <a:rPr lang="en-US" sz="2300" dirty="0"/>
              <a:t>Questions and Answers</a:t>
            </a:r>
          </a:p>
        </p:txBody>
      </p:sp>
      <p:pic>
        <p:nvPicPr>
          <p:cNvPr id="4" name="Picture 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471" y="1170895"/>
            <a:ext cx="2065365" cy="1424342"/>
          </a:xfrm>
          <a:prstGeom prst="rect">
            <a:avLst/>
          </a:prstGeom>
        </p:spPr>
      </p:pic>
    </p:spTree>
    <p:extLst>
      <p:ext uri="{BB962C8B-B14F-4D97-AF65-F5344CB8AC3E}">
        <p14:creationId xmlns:p14="http://schemas.microsoft.com/office/powerpoint/2010/main" val="8345882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Tab</a:t>
            </a:r>
          </a:p>
        </p:txBody>
      </p:sp>
      <p:pic>
        <p:nvPicPr>
          <p:cNvPr id="4" name="Picture 3" title="&quot;&quot;"/>
          <p:cNvPicPr>
            <a:picLocks noChangeAspect="1"/>
          </p:cNvPicPr>
          <p:nvPr/>
        </p:nvPicPr>
        <p:blipFill>
          <a:blip r:embed="rId3"/>
          <a:stretch>
            <a:fillRect/>
          </a:stretch>
        </p:blipFill>
        <p:spPr>
          <a:xfrm>
            <a:off x="3860045" y="1167080"/>
            <a:ext cx="8065255" cy="4939372"/>
          </a:xfrm>
          <a:prstGeom prst="rect">
            <a:avLst/>
          </a:prstGeom>
          <a:ln>
            <a:noFill/>
          </a:ln>
          <a:effectLst>
            <a:outerShdw blurRad="190500" algn="tl" rotWithShape="0">
              <a:srgbClr val="000000">
                <a:alpha val="70000"/>
              </a:srgbClr>
            </a:outerShdw>
          </a:effectLst>
        </p:spPr>
      </p:pic>
      <p:sp>
        <p:nvSpPr>
          <p:cNvPr id="5" name="Text Placeholder 2"/>
          <p:cNvSpPr>
            <a:spLocks noGrp="1"/>
          </p:cNvSpPr>
          <p:nvPr>
            <p:ph type="body" sz="quarter" idx="10"/>
          </p:nvPr>
        </p:nvSpPr>
        <p:spPr>
          <a:xfrm>
            <a:off x="609600" y="1371600"/>
            <a:ext cx="3048000" cy="2382191"/>
          </a:xfrm>
        </p:spPr>
        <p:txBody>
          <a:bodyPr/>
          <a:lstStyle/>
          <a:p>
            <a:r>
              <a:rPr lang="en-US" sz="2400" dirty="0"/>
              <a:t>Required for onboarding</a:t>
            </a:r>
          </a:p>
          <a:p>
            <a:r>
              <a:rPr lang="en-US" sz="2400" dirty="0"/>
              <a:t>Automatically populates from the “PHA Collected” column</a:t>
            </a:r>
          </a:p>
        </p:txBody>
      </p:sp>
      <p:pic>
        <p:nvPicPr>
          <p:cNvPr id="8" name="Picture 7" title="&quot;&quot;"/>
          <p:cNvPicPr>
            <a:picLocks noChangeAspect="1"/>
          </p:cNvPicPr>
          <p:nvPr/>
        </p:nvPicPr>
        <p:blipFill>
          <a:blip r:embed="rId4"/>
          <a:stretch>
            <a:fillRect/>
          </a:stretch>
        </p:blipFill>
        <p:spPr>
          <a:xfrm>
            <a:off x="381755" y="4061108"/>
            <a:ext cx="3184525" cy="1286464"/>
          </a:xfrm>
          <a:prstGeom prst="rect">
            <a:avLst/>
          </a:prstGeom>
          <a:ln>
            <a:noFill/>
          </a:ln>
          <a:effectLst>
            <a:outerShdw blurRad="190500" algn="tl" rotWithShape="0">
              <a:srgbClr val="000000">
                <a:alpha val="70000"/>
              </a:srgbClr>
            </a:outerShdw>
          </a:effectLst>
        </p:spPr>
      </p:pic>
      <p:sp>
        <p:nvSpPr>
          <p:cNvPr id="3" name="Rectangle: Rounded Corners 2" title="&quot;&quot;"/>
          <p:cNvSpPr/>
          <p:nvPr/>
        </p:nvSpPr>
        <p:spPr>
          <a:xfrm>
            <a:off x="10401300" y="1143000"/>
            <a:ext cx="1524000" cy="9271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Arrow: Down 5" title="&quot;&quot;"/>
          <p:cNvSpPr/>
          <p:nvPr/>
        </p:nvSpPr>
        <p:spPr>
          <a:xfrm>
            <a:off x="11042650" y="457200"/>
            <a:ext cx="2413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0988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277273"/>
          </a:xfrm>
        </p:spPr>
        <p:txBody>
          <a:bodyPr/>
          <a:lstStyle/>
          <a:p>
            <a:r>
              <a:rPr lang="en-US" dirty="0"/>
              <a:t>NMI Test Case Scenario</a:t>
            </a:r>
            <a:br>
              <a:rPr lang="en-US" dirty="0"/>
            </a:br>
            <a:r>
              <a:rPr lang="en-US" dirty="0"/>
              <a:t>Worksheet</a:t>
            </a:r>
          </a:p>
        </p:txBody>
      </p:sp>
      <p:sp>
        <p:nvSpPr>
          <p:cNvPr id="3" name="Text Placeholder 2"/>
          <p:cNvSpPr>
            <a:spLocks noGrp="1"/>
          </p:cNvSpPr>
          <p:nvPr>
            <p:ph type="body" sz="quarter" idx="10"/>
          </p:nvPr>
        </p:nvSpPr>
        <p:spPr>
          <a:xfrm>
            <a:off x="381000" y="1709187"/>
            <a:ext cx="5273040" cy="3773341"/>
          </a:xfrm>
        </p:spPr>
        <p:txBody>
          <a:bodyPr/>
          <a:lstStyle/>
          <a:p>
            <a:r>
              <a:rPr lang="en-US" sz="2600" dirty="0"/>
              <a:t>Each tab displays the MMG data elements and expected values for each test scenario record as specified by CDC.</a:t>
            </a:r>
          </a:p>
          <a:p>
            <a:r>
              <a:rPr lang="en-US" sz="2600" dirty="0"/>
              <a:t>Tabs are identified by the case notification type and the release date of the most recently incorporated test scenario version.</a:t>
            </a:r>
          </a:p>
        </p:txBody>
      </p:sp>
      <p:pic>
        <p:nvPicPr>
          <p:cNvPr id="4" name="Picture 3" title="&quot;&quot;"/>
          <p:cNvPicPr>
            <a:picLocks noChangeAspect="1"/>
          </p:cNvPicPr>
          <p:nvPr/>
        </p:nvPicPr>
        <p:blipFill rotWithShape="1">
          <a:blip r:embed="rId3"/>
          <a:srcRect r="67587"/>
          <a:stretch/>
        </p:blipFill>
        <p:spPr>
          <a:xfrm>
            <a:off x="6573883" y="304800"/>
            <a:ext cx="5008517" cy="5723887"/>
          </a:xfrm>
          <a:prstGeom prst="rect">
            <a:avLst/>
          </a:prstGeom>
          <a:ln>
            <a:noFill/>
          </a:ln>
          <a:effectLst>
            <a:outerShdw blurRad="190500" algn="tl" rotWithShape="0">
              <a:srgbClr val="000000">
                <a:alpha val="70000"/>
              </a:srgbClr>
            </a:outerShdw>
          </a:effectLst>
        </p:spPr>
      </p:pic>
      <p:sp>
        <p:nvSpPr>
          <p:cNvPr id="5" name="Rectangle: Rounded Corners 4" title="&quot;&quot;"/>
          <p:cNvSpPr/>
          <p:nvPr/>
        </p:nvSpPr>
        <p:spPr>
          <a:xfrm>
            <a:off x="8128000" y="5736587"/>
            <a:ext cx="3009900" cy="2921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Arrow: Right 5" title="&quot;&quot;"/>
          <p:cNvSpPr/>
          <p:nvPr/>
        </p:nvSpPr>
        <p:spPr>
          <a:xfrm>
            <a:off x="4736737" y="5742937"/>
            <a:ext cx="13589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594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Test Case Scenario Worksheet</a:t>
            </a:r>
          </a:p>
        </p:txBody>
      </p:sp>
      <p:sp>
        <p:nvSpPr>
          <p:cNvPr id="3" name="Text Placeholder 2"/>
          <p:cNvSpPr>
            <a:spLocks noGrp="1"/>
          </p:cNvSpPr>
          <p:nvPr>
            <p:ph type="body" sz="quarter" idx="10"/>
          </p:nvPr>
        </p:nvSpPr>
        <p:spPr>
          <a:xfrm>
            <a:off x="609600" y="1092201"/>
            <a:ext cx="10797631" cy="2308324"/>
          </a:xfrm>
        </p:spPr>
        <p:txBody>
          <a:bodyPr/>
          <a:lstStyle/>
          <a:p>
            <a:r>
              <a:rPr lang="en-US" sz="2400" dirty="0"/>
              <a:t>Each test scenario record includes a column with expected values for each data element as specified by CDC and, to its right, a column for the PHA to record the actual value that they will send in the test messages.</a:t>
            </a:r>
          </a:p>
          <a:p>
            <a:r>
              <a:rPr lang="en-US" sz="2400" dirty="0"/>
              <a:t>PHA mapping notes may be included if helpful.</a:t>
            </a:r>
          </a:p>
          <a:p>
            <a:endParaRPr lang="en-US" sz="3600" dirty="0"/>
          </a:p>
        </p:txBody>
      </p:sp>
      <p:pic>
        <p:nvPicPr>
          <p:cNvPr id="4" name="Picture 3" title="&quot;&quot;"/>
          <p:cNvPicPr>
            <a:picLocks noChangeAspect="1"/>
          </p:cNvPicPr>
          <p:nvPr/>
        </p:nvPicPr>
        <p:blipFill rotWithShape="1">
          <a:blip r:embed="rId3"/>
          <a:srcRect b="40786"/>
          <a:stretch/>
        </p:blipFill>
        <p:spPr>
          <a:xfrm>
            <a:off x="708569" y="2895600"/>
            <a:ext cx="10797631" cy="26559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310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Test Case Scenarios</a:t>
            </a:r>
          </a:p>
        </p:txBody>
      </p:sp>
      <p:sp>
        <p:nvSpPr>
          <p:cNvPr id="3" name="Text Placeholder 2"/>
          <p:cNvSpPr>
            <a:spLocks noGrp="1"/>
          </p:cNvSpPr>
          <p:nvPr>
            <p:ph type="body" sz="quarter" idx="10"/>
          </p:nvPr>
        </p:nvSpPr>
        <p:spPr>
          <a:xfrm>
            <a:off x="609600" y="1143000"/>
            <a:ext cx="10972800" cy="4315027"/>
          </a:xfrm>
        </p:spPr>
        <p:txBody>
          <a:bodyPr/>
          <a:lstStyle/>
          <a:p>
            <a:r>
              <a:rPr lang="en-US" sz="2800" dirty="0"/>
              <a:t>When populating the “PHA-specific Values,” be sure to indicate when a data element</a:t>
            </a:r>
          </a:p>
          <a:p>
            <a:pPr lvl="1"/>
            <a:r>
              <a:rPr lang="en-US" dirty="0"/>
              <a:t>is not collected;</a:t>
            </a:r>
          </a:p>
          <a:p>
            <a:pPr lvl="1"/>
            <a:r>
              <a:rPr lang="en-US" dirty="0"/>
              <a:t>is collected but will be left blank; or</a:t>
            </a:r>
          </a:p>
          <a:p>
            <a:pPr lvl="1"/>
            <a:r>
              <a:rPr lang="en-US" dirty="0"/>
              <a:t>will differ from the CDC-suggested value (e.g., submitter state is Florida, but Texas is reflected in the test case scenario).</a:t>
            </a:r>
            <a:endParaRPr lang="en-US" sz="2400" dirty="0"/>
          </a:p>
          <a:p>
            <a:r>
              <a:rPr lang="en-US" sz="2800" dirty="0"/>
              <a:t>Verify that each data element to be sent (marked as “yes” in the PHA-collected column) is demonstrated (included) in at least one test message.</a:t>
            </a:r>
          </a:p>
        </p:txBody>
      </p:sp>
    </p:spTree>
    <p:extLst>
      <p:ext uri="{BB962C8B-B14F-4D97-AF65-F5344CB8AC3E}">
        <p14:creationId xmlns:p14="http://schemas.microsoft.com/office/powerpoint/2010/main" val="398955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Test Case Scenarios</a:t>
            </a:r>
          </a:p>
        </p:txBody>
      </p:sp>
      <p:pic>
        <p:nvPicPr>
          <p:cNvPr id="3" name="Picture 2" title="&quot;&quot;"/>
          <p:cNvPicPr>
            <a:picLocks noChangeAspect="1"/>
          </p:cNvPicPr>
          <p:nvPr/>
        </p:nvPicPr>
        <p:blipFill>
          <a:blip r:embed="rId3"/>
          <a:stretch>
            <a:fillRect/>
          </a:stretch>
        </p:blipFill>
        <p:spPr>
          <a:xfrm>
            <a:off x="609600" y="1396999"/>
            <a:ext cx="10959314" cy="35179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98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and Deletes</a:t>
            </a:r>
          </a:p>
        </p:txBody>
      </p:sp>
      <p:sp>
        <p:nvSpPr>
          <p:cNvPr id="3" name="Text Placeholder 2"/>
          <p:cNvSpPr>
            <a:spLocks noGrp="1"/>
          </p:cNvSpPr>
          <p:nvPr>
            <p:ph type="body" sz="quarter" idx="10"/>
          </p:nvPr>
        </p:nvSpPr>
        <p:spPr>
          <a:xfrm>
            <a:off x="609600" y="1371600"/>
            <a:ext cx="10972800" cy="2111347"/>
          </a:xfrm>
        </p:spPr>
        <p:txBody>
          <a:bodyPr/>
          <a:lstStyle/>
          <a:p>
            <a:r>
              <a:rPr lang="en-US" dirty="0"/>
              <a:t>Scenarios have been included to test the PHA’s ability to send changes to existing cases:</a:t>
            </a:r>
          </a:p>
          <a:p>
            <a:pPr lvl="1"/>
            <a:r>
              <a:rPr lang="en-US" dirty="0"/>
              <a:t>updates and</a:t>
            </a:r>
          </a:p>
          <a:p>
            <a:pPr lvl="1"/>
            <a:r>
              <a:rPr lang="en-US" dirty="0"/>
              <a:t>deletes.</a:t>
            </a:r>
          </a:p>
        </p:txBody>
      </p:sp>
    </p:spTree>
    <p:extLst>
      <p:ext uri="{BB962C8B-B14F-4D97-AF65-F5344CB8AC3E}">
        <p14:creationId xmlns:p14="http://schemas.microsoft.com/office/powerpoint/2010/main" val="348424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a:t>
            </a:r>
          </a:p>
        </p:txBody>
      </p:sp>
      <p:sp>
        <p:nvSpPr>
          <p:cNvPr id="3" name="Text Placeholder 2"/>
          <p:cNvSpPr>
            <a:spLocks noGrp="1"/>
          </p:cNvSpPr>
          <p:nvPr>
            <p:ph type="body" sz="quarter" idx="10"/>
          </p:nvPr>
        </p:nvSpPr>
        <p:spPr>
          <a:xfrm>
            <a:off x="609600" y="1066800"/>
            <a:ext cx="11328400" cy="1557349"/>
          </a:xfrm>
        </p:spPr>
        <p:txBody>
          <a:bodyPr/>
          <a:lstStyle/>
          <a:p>
            <a:r>
              <a:rPr lang="en-US" sz="2800" dirty="0"/>
              <a:t>Changes have been made to at least one data element.</a:t>
            </a:r>
          </a:p>
          <a:p>
            <a:r>
              <a:rPr lang="en-US" sz="2800" dirty="0"/>
              <a:t>Notification Result Status updated from Final “F” to Corrected “C.”</a:t>
            </a:r>
          </a:p>
          <a:p>
            <a:r>
              <a:rPr lang="en-US" sz="2800" dirty="0"/>
              <a:t>Date of electronic case notification updated. </a:t>
            </a:r>
          </a:p>
        </p:txBody>
      </p:sp>
      <p:pic>
        <p:nvPicPr>
          <p:cNvPr id="5" name="Picture 4" title="&quot;&quot;"/>
          <p:cNvPicPr>
            <a:picLocks noChangeAspect="1"/>
          </p:cNvPicPr>
          <p:nvPr/>
        </p:nvPicPr>
        <p:blipFill>
          <a:blip r:embed="rId3"/>
          <a:stretch>
            <a:fillRect/>
          </a:stretch>
        </p:blipFill>
        <p:spPr>
          <a:xfrm>
            <a:off x="2759869" y="2755415"/>
            <a:ext cx="6672262" cy="3152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8333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Deletes</a:t>
            </a:r>
          </a:p>
        </p:txBody>
      </p:sp>
      <p:sp>
        <p:nvSpPr>
          <p:cNvPr id="3" name="Text Placeholder 2"/>
          <p:cNvSpPr>
            <a:spLocks noGrp="1"/>
          </p:cNvSpPr>
          <p:nvPr>
            <p:ph type="body" sz="quarter" idx="10"/>
          </p:nvPr>
        </p:nvSpPr>
        <p:spPr>
          <a:xfrm>
            <a:off x="393700" y="966520"/>
            <a:ext cx="10972800" cy="1988237"/>
          </a:xfrm>
        </p:spPr>
        <p:txBody>
          <a:bodyPr/>
          <a:lstStyle/>
          <a:p>
            <a:r>
              <a:rPr lang="en-US" sz="2800" dirty="0"/>
              <a:t>Submission no longer meets case criteria. Case Class Status Code = Not a Case.</a:t>
            </a:r>
          </a:p>
          <a:p>
            <a:r>
              <a:rPr lang="en-US" sz="2800" dirty="0"/>
              <a:t>Notification Result Status updated from Final “F” to Corrected “C.”</a:t>
            </a:r>
          </a:p>
          <a:p>
            <a:r>
              <a:rPr lang="en-US" sz="2800" dirty="0"/>
              <a:t>Date of electronic case notification updated. </a:t>
            </a:r>
          </a:p>
        </p:txBody>
      </p:sp>
      <p:pic>
        <p:nvPicPr>
          <p:cNvPr id="4" name="Picture 3" title="&quot;&quot;"/>
          <p:cNvPicPr>
            <a:picLocks noChangeAspect="1"/>
          </p:cNvPicPr>
          <p:nvPr/>
        </p:nvPicPr>
        <p:blipFill>
          <a:blip r:embed="rId3"/>
          <a:stretch>
            <a:fillRect/>
          </a:stretch>
        </p:blipFill>
        <p:spPr>
          <a:xfrm>
            <a:off x="2590800" y="3048000"/>
            <a:ext cx="7315200" cy="30590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9240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061700" cy="600164"/>
          </a:xfrm>
        </p:spPr>
        <p:txBody>
          <a:bodyPr/>
          <a:lstStyle/>
          <a:p>
            <a:r>
              <a:rPr lang="en-US" sz="3600" dirty="0"/>
              <a:t>NMI Implementation Resources</a:t>
            </a:r>
          </a:p>
        </p:txBody>
      </p:sp>
      <p:sp>
        <p:nvSpPr>
          <p:cNvPr id="3" name="Text Placeholder 2"/>
          <p:cNvSpPr>
            <a:spLocks noGrp="1"/>
          </p:cNvSpPr>
          <p:nvPr>
            <p:ph type="body" sz="quarter" idx="10"/>
          </p:nvPr>
        </p:nvSpPr>
        <p:spPr>
          <a:xfrm>
            <a:off x="609600" y="1295400"/>
            <a:ext cx="10972800" cy="5933932"/>
          </a:xfrm>
        </p:spPr>
        <p:txBody>
          <a:bodyPr/>
          <a:lstStyle/>
          <a:p>
            <a:r>
              <a:rPr lang="en-US" sz="2000" dirty="0">
                <a:solidFill>
                  <a:srgbClr val="3F3F3F"/>
                </a:solidFill>
              </a:rPr>
              <a:t>NNDSS </a:t>
            </a:r>
            <a:r>
              <a:rPr lang="en-US" sz="2000" dirty="0"/>
              <a:t>Resource Center </a:t>
            </a:r>
          </a:p>
          <a:p>
            <a:pPr marL="457200" lvl="1" indent="0">
              <a:buNone/>
            </a:pPr>
            <a:r>
              <a:rPr lang="en-US" sz="1600" dirty="0">
                <a:hlinkClick r:id="rId3"/>
              </a:rPr>
              <a:t>https://www.cdc.gov/nndss/trc/index.html</a:t>
            </a:r>
            <a:endParaRPr lang="en-US" sz="1600" dirty="0"/>
          </a:p>
          <a:p>
            <a:pPr lvl="1"/>
            <a:r>
              <a:rPr lang="en-US" sz="2000" dirty="0"/>
              <a:t>NNDSS Implementation Spreadsheet and Instructions</a:t>
            </a:r>
          </a:p>
          <a:p>
            <a:pPr lvl="2"/>
            <a:r>
              <a:rPr lang="en-US" sz="1400" dirty="0">
                <a:hlinkClick r:id="rId4"/>
              </a:rPr>
              <a:t>https://ndc.services.cdc.gov/message-mapping-guides/</a:t>
            </a:r>
            <a:r>
              <a:rPr lang="en-US" sz="1400" dirty="0"/>
              <a:t> (Visit specific MMG to access)</a:t>
            </a:r>
          </a:p>
          <a:p>
            <a:pPr lvl="1"/>
            <a:r>
              <a:rPr lang="en-US" sz="2000" dirty="0"/>
              <a:t>NNDSS Test Case Scenario Worksheet</a:t>
            </a:r>
          </a:p>
          <a:p>
            <a:pPr lvl="2"/>
            <a:r>
              <a:rPr lang="en-US" sz="1400" dirty="0">
                <a:hlinkClick r:id="rId5"/>
              </a:rPr>
              <a:t>https://ndc.services.cdc.gov/wp-content/uploads/2021/02/NMI_arboviral_test_case_scenario_worksheet_20200724.xlsx</a:t>
            </a:r>
            <a:endParaRPr lang="en-US" sz="1400" dirty="0"/>
          </a:p>
          <a:p>
            <a:endParaRPr lang="en-US" sz="2000" dirty="0"/>
          </a:p>
          <a:p>
            <a:r>
              <a:rPr lang="en-US" sz="2000" dirty="0"/>
              <a:t>Arboviral Implementation and Onboarding Information</a:t>
            </a:r>
          </a:p>
          <a:p>
            <a:pPr marL="457200" lvl="1" indent="0">
              <a:buNone/>
            </a:pPr>
            <a:r>
              <a:rPr lang="en-US" sz="1600" dirty="0">
                <a:hlinkClick r:id="rId6"/>
              </a:rPr>
              <a:t>https://www.cdc.gov/nndss/trc/onboarding/arboviral.html</a:t>
            </a:r>
            <a:endParaRPr lang="en-US" sz="1600" dirty="0"/>
          </a:p>
          <a:p>
            <a:pPr lvl="1"/>
            <a:r>
              <a:rPr lang="en-US" sz="2000" dirty="0"/>
              <a:t>Arboviral Implementation Spreadsheet</a:t>
            </a:r>
          </a:p>
          <a:p>
            <a:pPr lvl="2"/>
            <a:r>
              <a:rPr lang="en-US" sz="1400" dirty="0">
                <a:hlinkClick r:id="rId7"/>
              </a:rPr>
              <a:t>https://ndc.services.cdc.gov/wp-content/uploads/2021/02/Arboviral_nmi_implementation_spreadsheet_and-instructions_20200724.xlsx</a:t>
            </a:r>
            <a:endParaRPr lang="en-US" sz="1400" dirty="0"/>
          </a:p>
          <a:p>
            <a:pPr lvl="1"/>
            <a:r>
              <a:rPr lang="en-US" sz="2000" dirty="0"/>
              <a:t>Arboviral Test Case Scenario Worksheet</a:t>
            </a:r>
          </a:p>
          <a:p>
            <a:pPr lvl="2"/>
            <a:r>
              <a:rPr lang="en-US" sz="1400" dirty="0">
                <a:hlinkClick r:id="rId5"/>
              </a:rPr>
              <a:t>https://ndc.services.cdc.gov/wp-content/uploads/2021/02/NMI_arboviral_test_case_scenario_worksheet_20200724.xlsx</a:t>
            </a:r>
            <a:endParaRPr lang="en-US" sz="1400" dirty="0"/>
          </a:p>
          <a:p>
            <a:pPr marL="914400" lvl="2" indent="0">
              <a:buNone/>
            </a:pPr>
            <a:endParaRPr lang="en-US" sz="1600" dirty="0"/>
          </a:p>
          <a:p>
            <a:pPr lvl="1"/>
            <a:endParaRPr lang="en-US" sz="1600" dirty="0"/>
          </a:p>
          <a:p>
            <a:endParaRPr lang="en-US" sz="2000" dirty="0"/>
          </a:p>
          <a:p>
            <a:pPr marL="457200" lvl="1" indent="0">
              <a:buNone/>
            </a:pPr>
            <a:endParaRPr lang="en-US" dirty="0"/>
          </a:p>
        </p:txBody>
      </p:sp>
    </p:spTree>
    <p:extLst>
      <p:ext uri="{BB962C8B-B14F-4D97-AF65-F5344CB8AC3E}">
        <p14:creationId xmlns:p14="http://schemas.microsoft.com/office/powerpoint/2010/main" val="189310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458200" cy="1155779"/>
          </a:xfrm>
        </p:spPr>
        <p:txBody>
          <a:bodyPr/>
          <a:lstStyle/>
          <a:p>
            <a:r>
              <a:rPr lang="en-US" altLang="en-US" sz="3200" dirty="0"/>
              <a:t>Overview of NMI Implementation Steps for NBS</a:t>
            </a:r>
            <a:endParaRPr lang="en-US" sz="3200" dirty="0"/>
          </a:p>
        </p:txBody>
      </p:sp>
      <p:sp>
        <p:nvSpPr>
          <p:cNvPr id="3" name="TextBox 2"/>
          <p:cNvSpPr txBox="1"/>
          <p:nvPr/>
        </p:nvSpPr>
        <p:spPr>
          <a:xfrm>
            <a:off x="609600" y="5105400"/>
            <a:ext cx="7467600" cy="1077218"/>
          </a:xfrm>
          <a:prstGeom prst="rect">
            <a:avLst/>
          </a:prstGeom>
          <a:noFill/>
        </p:spPr>
        <p:txBody>
          <a:bodyPr wrap="square" rtlCol="0">
            <a:spAutoFit/>
          </a:bodyPr>
          <a:lstStyle/>
          <a:p>
            <a:pPr lvl="0"/>
            <a:r>
              <a:rPr lang="en-US" sz="1600" b="1" dirty="0">
                <a:solidFill>
                  <a:srgbClr val="0096D6"/>
                </a:solidFill>
                <a:latin typeface="Calibri" panose="020F0502020204030204" pitchFamily="34" charset="0"/>
                <a:cs typeface="Arial" panose="020B0604020202020204" pitchFamily="34" charset="0"/>
              </a:rPr>
              <a:t>Jennifer Ward, MS</a:t>
            </a:r>
          </a:p>
          <a:p>
            <a:pPr lvl="0"/>
            <a:endParaRPr lang="en-US" sz="1600" b="1" dirty="0">
              <a:solidFill>
                <a:srgbClr val="0096D6"/>
              </a:solidFill>
              <a:latin typeface="Calibri" panose="020F0502020204030204" pitchFamily="34" charset="0"/>
              <a:cs typeface="Arial" panose="020B0604020202020204" pitchFamily="34" charset="0"/>
            </a:endParaRPr>
          </a:p>
          <a:p>
            <a:pPr lvl="0"/>
            <a:r>
              <a:rPr lang="en-US" sz="1600" dirty="0">
                <a:solidFill>
                  <a:srgbClr val="0096D6"/>
                </a:solidFill>
                <a:latin typeface="Calibri" panose="020F0502020204030204" pitchFamily="34" charset="0"/>
                <a:cs typeface="Arial" panose="020B0604020202020204" pitchFamily="34" charset="0"/>
              </a:rPr>
              <a:t>Epidemiologist/NBS Subject Matter Expert</a:t>
            </a:r>
          </a:p>
          <a:p>
            <a:pPr lvl="0"/>
            <a:r>
              <a:rPr lang="en-US" sz="1600" dirty="0">
                <a:solidFill>
                  <a:srgbClr val="0096D6"/>
                </a:solidFill>
                <a:latin typeface="Calibri" panose="020F0502020204030204" pitchFamily="34" charset="0"/>
                <a:cs typeface="Arial" panose="020B0604020202020204" pitchFamily="34" charset="0"/>
              </a:rPr>
              <a:t>CSRA, Public Health Programs</a:t>
            </a:r>
          </a:p>
        </p:txBody>
      </p:sp>
    </p:spTree>
    <p:extLst>
      <p:ext uri="{BB962C8B-B14F-4D97-AF65-F5344CB8AC3E}">
        <p14:creationId xmlns:p14="http://schemas.microsoft.com/office/powerpoint/2010/main" val="35746736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97530"/>
            <a:ext cx="8686800" cy="469270"/>
          </a:xfrm>
        </p:spPr>
        <p:txBody>
          <a:bodyPr/>
          <a:lstStyle/>
          <a:p>
            <a:r>
              <a:rPr lang="en-US" dirty="0"/>
              <a:t>Announcement: Conditions Added to Generic v2-only List</a:t>
            </a:r>
          </a:p>
        </p:txBody>
      </p:sp>
      <p:sp>
        <p:nvSpPr>
          <p:cNvPr id="6" name="Text Placeholder 5"/>
          <p:cNvSpPr>
            <a:spLocks noGrp="1"/>
          </p:cNvSpPr>
          <p:nvPr>
            <p:ph type="body" sz="quarter" idx="10"/>
          </p:nvPr>
        </p:nvSpPr>
        <p:spPr>
          <a:xfrm>
            <a:off x="838200" y="1295400"/>
            <a:ext cx="9601200" cy="3877056"/>
          </a:xfrm>
        </p:spPr>
        <p:txBody>
          <a:bodyPr/>
          <a:lstStyle/>
          <a:p>
            <a:r>
              <a:rPr lang="en-US" sz="2400" dirty="0"/>
              <a:t>The 2017 NNDSS Event Code List and Conditions to Use Generic v2-only List was updated to include:  </a:t>
            </a:r>
          </a:p>
          <a:p>
            <a:pPr lvl="1"/>
            <a:r>
              <a:rPr lang="en-US" sz="2400" dirty="0"/>
              <a:t>Cyclosporiasis (event code 11575),</a:t>
            </a:r>
          </a:p>
          <a:p>
            <a:pPr lvl="1"/>
            <a:r>
              <a:rPr lang="en-US" sz="2400" dirty="0"/>
              <a:t>Trichinellosis (event code 10270), and</a:t>
            </a:r>
          </a:p>
          <a:p>
            <a:pPr lvl="1"/>
            <a:r>
              <a:rPr lang="en-US" sz="2400" dirty="0"/>
              <a:t>Malaria (event code 10130). </a:t>
            </a:r>
          </a:p>
          <a:p>
            <a:pPr lvl="2"/>
            <a:r>
              <a:rPr lang="en-US" sz="2400" dirty="0"/>
              <a:t>States must continue to send Malaria case reports to the National Malaria Surveillance System (NMSS) until they have onboarded the Malaria HL7 Message Mapping Guide (MMG). </a:t>
            </a:r>
          </a:p>
          <a:p>
            <a:r>
              <a:rPr lang="en-US" sz="2400" dirty="0"/>
              <a:t>The Message Validation, Processing, and Provisioning System (MVPS) is now ready to accept these conditions.  </a:t>
            </a:r>
          </a:p>
          <a:p>
            <a:endParaRPr lang="en-US" sz="2400" dirty="0"/>
          </a:p>
        </p:txBody>
      </p:sp>
    </p:spTree>
    <p:extLst>
      <p:ext uri="{BB962C8B-B14F-4D97-AF65-F5344CB8AC3E}">
        <p14:creationId xmlns:p14="http://schemas.microsoft.com/office/powerpoint/2010/main" val="36572300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97530"/>
            <a:ext cx="8686800" cy="469270"/>
          </a:xfrm>
        </p:spPr>
        <p:txBody>
          <a:bodyPr/>
          <a:lstStyle/>
          <a:p>
            <a:r>
              <a:rPr lang="en-US" dirty="0"/>
              <a:t>Overview of NMI Implementation Steps for NBS</a:t>
            </a:r>
          </a:p>
        </p:txBody>
      </p:sp>
      <p:sp>
        <p:nvSpPr>
          <p:cNvPr id="6" name="Text Placeholder 5"/>
          <p:cNvSpPr>
            <a:spLocks noGrp="1"/>
          </p:cNvSpPr>
          <p:nvPr>
            <p:ph type="body" sz="quarter" idx="10"/>
          </p:nvPr>
        </p:nvSpPr>
        <p:spPr>
          <a:xfrm>
            <a:off x="838200" y="1444926"/>
            <a:ext cx="9601200" cy="533400"/>
          </a:xfrm>
        </p:spPr>
        <p:txBody>
          <a:bodyPr/>
          <a:lstStyle/>
          <a:p>
            <a:r>
              <a:rPr lang="en-US" sz="2400" dirty="0"/>
              <a:t>Graphic excerpt from HL7 Case Notification Implementation Guidebook</a:t>
            </a:r>
          </a:p>
          <a:p>
            <a:endParaRPr lang="en-US" sz="2400" dirty="0"/>
          </a:p>
        </p:txBody>
      </p:sp>
      <p:pic>
        <p:nvPicPr>
          <p:cNvPr id="4" name="Picture 2"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9438640" cy="318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75080" y="3148595"/>
            <a:ext cx="6502400" cy="379656"/>
          </a:xfrm>
          <a:prstGeom prst="rect">
            <a:avLst/>
          </a:prstGeom>
          <a:noFill/>
        </p:spPr>
        <p:txBody>
          <a:bodyPr wrap="square" rtlCol="0">
            <a:spAutoFit/>
          </a:bodyPr>
          <a:lstStyle/>
          <a:p>
            <a:r>
              <a:rPr lang="en-US" sz="1867" b="1" dirty="0">
                <a:solidFill>
                  <a:srgbClr val="C00000"/>
                </a:solidFill>
              </a:rPr>
              <a:t>Adopt Page Builder Standard Template</a:t>
            </a:r>
          </a:p>
        </p:txBody>
      </p:sp>
      <p:sp>
        <p:nvSpPr>
          <p:cNvPr id="8" name="Rectangle 7" title="&quot;&quot;"/>
          <p:cNvSpPr/>
          <p:nvPr/>
        </p:nvSpPr>
        <p:spPr>
          <a:xfrm>
            <a:off x="1315720" y="3168916"/>
            <a:ext cx="7518400" cy="13654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Tree>
    <p:extLst>
      <p:ext uri="{BB962C8B-B14F-4D97-AF65-F5344CB8AC3E}">
        <p14:creationId xmlns:p14="http://schemas.microsoft.com/office/powerpoint/2010/main" val="17434765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97530"/>
            <a:ext cx="8686800" cy="469270"/>
          </a:xfrm>
        </p:spPr>
        <p:txBody>
          <a:bodyPr/>
          <a:lstStyle/>
          <a:p>
            <a:r>
              <a:rPr lang="en-US" dirty="0"/>
              <a:t>Pre-populated Implementation Spreadsheet</a:t>
            </a:r>
          </a:p>
        </p:txBody>
      </p:sp>
      <p:sp>
        <p:nvSpPr>
          <p:cNvPr id="6" name="Text Placeholder 5"/>
          <p:cNvSpPr>
            <a:spLocks noGrp="1"/>
          </p:cNvSpPr>
          <p:nvPr>
            <p:ph type="body" sz="quarter" idx="10"/>
          </p:nvPr>
        </p:nvSpPr>
        <p:spPr>
          <a:xfrm>
            <a:off x="838200" y="1295400"/>
            <a:ext cx="9601200" cy="533400"/>
          </a:xfrm>
        </p:spPr>
        <p:txBody>
          <a:bodyPr/>
          <a:lstStyle/>
          <a:p>
            <a:r>
              <a:rPr lang="en-US" sz="2400" dirty="0"/>
              <a:t>Based on data elements in CDC-provided standard page templates.</a:t>
            </a:r>
          </a:p>
          <a:p>
            <a:r>
              <a:rPr lang="en-US" sz="2400" dirty="0"/>
              <a:t>Jurisdictions will need to modify if any changes were made to the data elements in the standard page template.</a:t>
            </a:r>
          </a:p>
          <a:p>
            <a:pPr lvl="1"/>
            <a:r>
              <a:rPr lang="en-US" sz="2400" dirty="0"/>
              <a:t>For example: Jurisdiction decided not to collect the data element.</a:t>
            </a:r>
          </a:p>
          <a:p>
            <a:pPr lvl="1"/>
            <a:r>
              <a:rPr lang="en-US" sz="2400" dirty="0"/>
              <a:t>Update “All Other Conditions” tab.</a:t>
            </a:r>
          </a:p>
          <a:p>
            <a:pPr lvl="2"/>
            <a:r>
              <a:rPr lang="en-US" sz="2400" dirty="0"/>
              <a:t>PHA Collected</a:t>
            </a:r>
          </a:p>
          <a:p>
            <a:pPr lvl="2"/>
            <a:r>
              <a:rPr lang="en-US" sz="2400" dirty="0"/>
              <a:t>PHA Local Value Set. . .</a:t>
            </a:r>
          </a:p>
          <a:p>
            <a:pPr lvl="2"/>
            <a:r>
              <a:rPr lang="en-US" sz="2400" dirty="0"/>
              <a:t>PHA Notes on Mappings</a:t>
            </a:r>
          </a:p>
          <a:p>
            <a:endParaRPr lang="en-US" sz="2400" dirty="0"/>
          </a:p>
        </p:txBody>
      </p:sp>
      <p:pic>
        <p:nvPicPr>
          <p:cNvPr id="2" name="Picture 1" title="&quot;&quot;"/>
          <p:cNvPicPr>
            <a:picLocks noChangeAspect="1"/>
          </p:cNvPicPr>
          <p:nvPr/>
        </p:nvPicPr>
        <p:blipFill>
          <a:blip r:embed="rId3"/>
          <a:stretch>
            <a:fillRect/>
          </a:stretch>
        </p:blipFill>
        <p:spPr>
          <a:xfrm>
            <a:off x="5181600" y="3505200"/>
            <a:ext cx="6822015" cy="1731414"/>
          </a:xfrm>
          <a:prstGeom prst="rect">
            <a:avLst/>
          </a:prstGeom>
        </p:spPr>
      </p:pic>
    </p:spTree>
    <p:extLst>
      <p:ext uri="{BB962C8B-B14F-4D97-AF65-F5344CB8AC3E}">
        <p14:creationId xmlns:p14="http://schemas.microsoft.com/office/powerpoint/2010/main" val="35180703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97530"/>
            <a:ext cx="8686800" cy="469270"/>
          </a:xfrm>
        </p:spPr>
        <p:txBody>
          <a:bodyPr/>
          <a:lstStyle/>
          <a:p>
            <a:r>
              <a:rPr lang="en-US" dirty="0"/>
              <a:t>Test Scenarios</a:t>
            </a:r>
          </a:p>
        </p:txBody>
      </p:sp>
      <p:sp>
        <p:nvSpPr>
          <p:cNvPr id="6" name="Text Placeholder 5"/>
          <p:cNvSpPr>
            <a:spLocks noGrp="1"/>
          </p:cNvSpPr>
          <p:nvPr>
            <p:ph type="body" sz="quarter" idx="10"/>
          </p:nvPr>
        </p:nvSpPr>
        <p:spPr>
          <a:xfrm>
            <a:off x="838200" y="1295400"/>
            <a:ext cx="9601200" cy="533400"/>
          </a:xfrm>
        </p:spPr>
        <p:txBody>
          <a:bodyPr/>
          <a:lstStyle/>
          <a:p>
            <a:pPr lvl="0"/>
            <a:r>
              <a:rPr lang="en-US" sz="2400" dirty="0">
                <a:solidFill>
                  <a:srgbClr val="3F3F3F"/>
                </a:solidFill>
              </a:rPr>
              <a:t>Same test scenarios provided to all jurisdictions by NMI.</a:t>
            </a:r>
          </a:p>
          <a:p>
            <a:pPr lvl="0"/>
            <a:r>
              <a:rPr lang="en-US" sz="2400" dirty="0">
                <a:solidFill>
                  <a:srgbClr val="3F3F3F"/>
                </a:solidFill>
              </a:rPr>
              <a:t>Re-ordered to flow with order of data entry based on standard Page Builder templates.</a:t>
            </a:r>
          </a:p>
          <a:p>
            <a:endParaRPr lang="en-US" sz="2400" dirty="0"/>
          </a:p>
        </p:txBody>
      </p:sp>
    </p:spTree>
    <p:extLst>
      <p:ext uri="{BB962C8B-B14F-4D97-AF65-F5344CB8AC3E}">
        <p14:creationId xmlns:p14="http://schemas.microsoft.com/office/powerpoint/2010/main" val="260912105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97530"/>
            <a:ext cx="8686800" cy="469270"/>
          </a:xfrm>
        </p:spPr>
        <p:txBody>
          <a:bodyPr/>
          <a:lstStyle/>
          <a:p>
            <a:r>
              <a:rPr lang="en-US" dirty="0"/>
              <a:t>Additional Onboarding Resources for NBS</a:t>
            </a:r>
          </a:p>
        </p:txBody>
      </p:sp>
      <p:sp>
        <p:nvSpPr>
          <p:cNvPr id="6" name="Text Placeholder 5"/>
          <p:cNvSpPr>
            <a:spLocks noGrp="1"/>
          </p:cNvSpPr>
          <p:nvPr>
            <p:ph type="body" sz="quarter" idx="10"/>
          </p:nvPr>
        </p:nvSpPr>
        <p:spPr>
          <a:xfrm>
            <a:off x="838200" y="1295400"/>
            <a:ext cx="9601200" cy="533400"/>
          </a:xfrm>
        </p:spPr>
        <p:txBody>
          <a:bodyPr/>
          <a:lstStyle/>
          <a:p>
            <a:pPr lvl="0"/>
            <a:r>
              <a:rPr lang="en-US" sz="2400" dirty="0">
                <a:solidFill>
                  <a:srgbClr val="3F3F3F"/>
                </a:solidFill>
              </a:rPr>
              <a:t>Documentation available on NBSCentral:</a:t>
            </a:r>
          </a:p>
          <a:p>
            <a:pPr lvl="1"/>
            <a:r>
              <a:rPr lang="en-US" sz="2400" dirty="0">
                <a:solidFill>
                  <a:srgbClr val="3F3F3F"/>
                </a:solidFill>
                <a:hlinkClick r:id="rId3"/>
              </a:rPr>
              <a:t>https://nbscentral.sramanaged.com/redmine/documents/197</a:t>
            </a:r>
            <a:r>
              <a:rPr lang="en-US" sz="2400" dirty="0">
                <a:solidFill>
                  <a:srgbClr val="3F3F3F"/>
                </a:solidFill>
              </a:rPr>
              <a:t> </a:t>
            </a:r>
          </a:p>
          <a:p>
            <a:pPr lvl="0"/>
            <a:r>
              <a:rPr lang="en-US" sz="2400" dirty="0">
                <a:solidFill>
                  <a:srgbClr val="3F3F3F"/>
                </a:solidFill>
              </a:rPr>
              <a:t>NBS NMI Onboarding FAQs</a:t>
            </a:r>
          </a:p>
          <a:p>
            <a:pPr lvl="0"/>
            <a:r>
              <a:rPr lang="en-US" sz="2400" dirty="0">
                <a:solidFill>
                  <a:srgbClr val="3F3F3F"/>
                </a:solidFill>
              </a:rPr>
              <a:t>Pre-populated Implementation Spreadsheet</a:t>
            </a:r>
          </a:p>
          <a:p>
            <a:pPr lvl="0"/>
            <a:r>
              <a:rPr lang="en-US" sz="2400" dirty="0">
                <a:solidFill>
                  <a:srgbClr val="3F3F3F"/>
                </a:solidFill>
              </a:rPr>
              <a:t>NBS Onboarding Configuration Checklist</a:t>
            </a:r>
          </a:p>
          <a:p>
            <a:endParaRPr lang="en-US" sz="2400" dirty="0"/>
          </a:p>
        </p:txBody>
      </p:sp>
    </p:spTree>
    <p:extLst>
      <p:ext uri="{BB962C8B-B14F-4D97-AF65-F5344CB8AC3E}">
        <p14:creationId xmlns:p14="http://schemas.microsoft.com/office/powerpoint/2010/main" val="32138640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437275" cy="1219862"/>
          </a:xfrm>
        </p:spPr>
        <p:txBody>
          <a:bodyPr/>
          <a:lstStyle/>
          <a:p>
            <a:r>
              <a:rPr lang="en-US" sz="3200" dirty="0"/>
              <a:t>Introduction to NMI eSHARE Clinic</a:t>
            </a:r>
            <a:br>
              <a:rPr lang="en-US" sz="3200" dirty="0"/>
            </a:br>
            <a:endParaRPr lang="en-US" sz="3000" dirty="0"/>
          </a:p>
        </p:txBody>
      </p:sp>
      <p:sp>
        <p:nvSpPr>
          <p:cNvPr id="3" name="Rectangle 2"/>
          <p:cNvSpPr/>
          <p:nvPr/>
        </p:nvSpPr>
        <p:spPr>
          <a:xfrm>
            <a:off x="533400" y="4419600"/>
            <a:ext cx="8353091" cy="1816266"/>
          </a:xfrm>
          <a:prstGeom prst="rect">
            <a:avLst/>
          </a:prstGeom>
        </p:spPr>
        <p:txBody>
          <a:bodyPr wrap="square">
            <a:spAutoFit/>
          </a:bodyPr>
          <a:lstStyle/>
          <a:p>
            <a:r>
              <a:rPr lang="en-US" sz="1867" b="1" dirty="0">
                <a:solidFill>
                  <a:srgbClr val="0096D6"/>
                </a:solidFill>
                <a:latin typeface="Calibri" panose="020F0502020204030204" pitchFamily="34" charset="0"/>
                <a:cs typeface="Arial" panose="020B0604020202020204" pitchFamily="34" charset="0"/>
              </a:rPr>
              <a:t>Michele Hoover, MS</a:t>
            </a:r>
          </a:p>
          <a:p>
            <a:endParaRPr lang="en-US" sz="1867" dirty="0">
              <a:solidFill>
                <a:srgbClr val="0096D6"/>
              </a:solidFill>
              <a:latin typeface="Calibri" panose="020F0502020204030204" pitchFamily="34" charset="0"/>
              <a:cs typeface="Arial" panose="020B0604020202020204" pitchFamily="34" charset="0"/>
            </a:endParaRPr>
          </a:p>
          <a:p>
            <a:r>
              <a:rPr lang="en-US" sz="1867" dirty="0">
                <a:solidFill>
                  <a:srgbClr val="0096D6"/>
                </a:solidFill>
                <a:latin typeface="Calibri" panose="020F0502020204030204" pitchFamily="34" charset="0"/>
                <a:cs typeface="Arial" panose="020B0604020202020204" pitchFamily="34" charset="0"/>
              </a:rPr>
              <a:t>NMI State Implementation and Technical Assistance Lead</a:t>
            </a:r>
          </a:p>
          <a:p>
            <a:r>
              <a:rPr lang="en-US" sz="1867" dirty="0">
                <a:solidFill>
                  <a:srgbClr val="0096D6"/>
                </a:solidFill>
                <a:latin typeface="Calibri" panose="020F0502020204030204" pitchFamily="34" charset="0"/>
                <a:cs typeface="Arial" panose="020B0604020202020204" pitchFamily="34" charset="0"/>
              </a:rPr>
              <a:t>Division of Health Informatics and Surveillance</a:t>
            </a:r>
          </a:p>
          <a:p>
            <a:r>
              <a:rPr lang="en-US" sz="1867"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1867" dirty="0">
                <a:solidFill>
                  <a:srgbClr val="0096D6"/>
                </a:solidFill>
                <a:latin typeface="Calibri" panose="020F0502020204030204" pitchFamily="34" charset="0"/>
                <a:cs typeface="Arial" panose="020B0604020202020204" pitchFamily="34" charset="0"/>
              </a:rPr>
              <a:t>Centers for Disease Control and Prevention</a:t>
            </a:r>
          </a:p>
        </p:txBody>
      </p:sp>
    </p:spTree>
    <p:extLst>
      <p:ext uri="{BB962C8B-B14F-4D97-AF65-F5344CB8AC3E}">
        <p14:creationId xmlns:p14="http://schemas.microsoft.com/office/powerpoint/2010/main" val="63240873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p:cNvSpPr txBox="1">
            <a:spLocks/>
          </p:cNvSpPr>
          <p:nvPr/>
        </p:nvSpPr>
        <p:spPr>
          <a:xfrm>
            <a:off x="1905000" y="3352800"/>
            <a:ext cx="8229600" cy="857250"/>
          </a:xfrm>
          <a:prstGeom prst="rect">
            <a:avLst/>
          </a:prstGeom>
        </p:spPr>
        <p:txBody>
          <a:bodyPr/>
          <a:lstStyle>
            <a:lvl1pPr algn="l" rtl="0" eaLnBrk="0" fontAlgn="base" hangingPunct="0">
              <a:lnSpc>
                <a:spcPts val="3000"/>
              </a:lnSpc>
              <a:spcBef>
                <a:spcPct val="0"/>
              </a:spcBef>
              <a:spcAft>
                <a:spcPct val="0"/>
              </a:spcAft>
              <a:defRPr sz="2800" b="1" kern="1200" baseline="0">
                <a:solidFill>
                  <a:srgbClr val="0096D6"/>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sz="3200" dirty="0"/>
              <a:t>Questions and Answers</a:t>
            </a:r>
          </a:p>
        </p:txBody>
      </p:sp>
      <p:sp>
        <p:nvSpPr>
          <p:cNvPr id="2" name="Title 1" hidden="1"/>
          <p:cNvSpPr>
            <a:spLocks noGrp="1"/>
          </p:cNvSpPr>
          <p:nvPr>
            <p:ph type="title"/>
          </p:nvPr>
        </p:nvSpPr>
        <p:spPr/>
        <p:txBody>
          <a:bodyPr/>
          <a:lstStyle/>
          <a:p>
            <a:r>
              <a:rPr lang="en-US" dirty="0"/>
              <a:t>Questions</a:t>
            </a:r>
            <a:r>
              <a:rPr lang="en-US" baseline="0" dirty="0"/>
              <a:t> and Answers</a:t>
            </a:r>
            <a:endParaRPr lang="en-US" dirty="0"/>
          </a:p>
        </p:txBody>
      </p:sp>
    </p:spTree>
    <p:extLst>
      <p:ext uri="{BB962C8B-B14F-4D97-AF65-F5344CB8AC3E}">
        <p14:creationId xmlns:p14="http://schemas.microsoft.com/office/powerpoint/2010/main" val="340510306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10287000" cy="3231654"/>
          </a:xfrm>
          <a:prstGeom prst="rect">
            <a:avLst/>
          </a:prstGeom>
          <a:noFill/>
        </p:spPr>
        <p:txBody>
          <a:bodyPr wrap="square" rtlCol="0">
            <a:spAutoFit/>
          </a:bodyPr>
          <a:lstStyle/>
          <a:p>
            <a:pPr algn="ctr"/>
            <a:r>
              <a:rPr lang="en-US" sz="2800" b="1" dirty="0">
                <a:solidFill>
                  <a:srgbClr val="2F97DA"/>
                </a:solidFill>
                <a:latin typeface="Calibri" pitchFamily="34" charset="0"/>
                <a:ea typeface="+mj-ea"/>
                <a:cs typeface="+mj-cs"/>
              </a:rPr>
              <a:t>Additional Questions?</a:t>
            </a:r>
          </a:p>
          <a:p>
            <a:pPr algn="ctr"/>
            <a:r>
              <a:rPr lang="en-US" sz="2800" b="1" dirty="0">
                <a:solidFill>
                  <a:srgbClr val="2F97DA"/>
                </a:solidFill>
                <a:latin typeface="Calibri" pitchFamily="34" charset="0"/>
                <a:ea typeface="+mj-ea"/>
                <a:cs typeface="+mj-cs"/>
              </a:rPr>
              <a:t>Email </a:t>
            </a:r>
            <a:r>
              <a:rPr lang="en-US" sz="2800" b="1" dirty="0">
                <a:solidFill>
                  <a:srgbClr val="2F97DA"/>
                </a:solidFill>
                <a:latin typeface="Calibri" pitchFamily="34" charset="0"/>
                <a:ea typeface="+mj-ea"/>
                <a:cs typeface="+mj-cs"/>
                <a:hlinkClick r:id="rId3"/>
              </a:rPr>
              <a:t>EDX@cdc.gov</a:t>
            </a:r>
            <a:r>
              <a:rPr lang="en-US" sz="2800" b="1" dirty="0">
                <a:solidFill>
                  <a:srgbClr val="000000"/>
                </a:solidFill>
                <a:latin typeface="Calibri" panose="020F0502020204030204" pitchFamily="34" charset="0"/>
              </a:rPr>
              <a:t> </a:t>
            </a:r>
          </a:p>
          <a:p>
            <a:pPr algn="ctr"/>
            <a:endParaRPr lang="en-US" sz="2400" dirty="0">
              <a:solidFill>
                <a:srgbClr val="FF0000"/>
              </a:solidFill>
            </a:endParaRPr>
          </a:p>
          <a:p>
            <a:pPr algn="ctr"/>
            <a:r>
              <a:rPr lang="en-US" sz="2000" b="1" dirty="0">
                <a:solidFill>
                  <a:srgbClr val="FF0000"/>
                </a:solidFill>
              </a:rPr>
              <a:t>Subscribe to monthly NMI Notes news updates at </a:t>
            </a:r>
            <a:r>
              <a:rPr lang="en-US" sz="2000" b="1" dirty="0">
                <a:solidFill>
                  <a:srgbClr val="FF0000"/>
                </a:solidFill>
                <a:hlinkClick r:id="rId4"/>
              </a:rPr>
              <a:t>https://www.cdc.gov/nndss/trc/news/index.html</a:t>
            </a:r>
            <a:r>
              <a:rPr lang="en-US" sz="2000" b="1" dirty="0">
                <a:solidFill>
                  <a:srgbClr val="FF0000"/>
                </a:solidFill>
              </a:rPr>
              <a:t>! </a:t>
            </a:r>
          </a:p>
          <a:p>
            <a:pPr algn="ctr"/>
            <a:endParaRPr lang="en-US" sz="2000" b="1" dirty="0">
              <a:solidFill>
                <a:srgbClr val="FF0000"/>
              </a:solidFill>
            </a:endParaRPr>
          </a:p>
          <a:p>
            <a:pPr algn="ctr"/>
            <a:r>
              <a:rPr lang="en-US" sz="2000" b="1" dirty="0">
                <a:solidFill>
                  <a:srgbClr val="FF0000"/>
                </a:solidFill>
              </a:rPr>
              <a:t>Access the NNDSS Technical Resource Center at </a:t>
            </a:r>
            <a:r>
              <a:rPr lang="en-US" sz="2000" b="1" dirty="0">
                <a:solidFill>
                  <a:srgbClr val="FF0000"/>
                </a:solidFill>
                <a:hlinkClick r:id="rId5"/>
              </a:rPr>
              <a:t>https://www.cdc.gov/nndss/trc/index.html</a:t>
            </a:r>
            <a:r>
              <a:rPr lang="en-US" sz="2000" b="1" dirty="0">
                <a:solidFill>
                  <a:srgbClr val="FF0000"/>
                </a:solidFill>
              </a:rPr>
              <a:t>! </a:t>
            </a:r>
          </a:p>
          <a:p>
            <a:pPr algn="ctr"/>
            <a:endParaRPr lang="en-US" sz="2400" b="1" dirty="0">
              <a:solidFill>
                <a:srgbClr val="000000"/>
              </a:solidFill>
              <a:latin typeface="Calibri" panose="020F0502020204030204" pitchFamily="34" charset="0"/>
            </a:endParaRPr>
          </a:p>
        </p:txBody>
      </p:sp>
      <p:sp>
        <p:nvSpPr>
          <p:cNvPr id="2" name="Title 1" hidden="1"/>
          <p:cNvSpPr>
            <a:spLocks noGrp="1"/>
          </p:cNvSpPr>
          <p:nvPr>
            <p:ph type="title" idx="4294967295"/>
          </p:nvPr>
        </p:nvSpPr>
        <p:spPr>
          <a:xfrm>
            <a:off x="838200" y="366185"/>
            <a:ext cx="10515600" cy="1325033"/>
          </a:xfrm>
          <a:prstGeom prst="rect">
            <a:avLst/>
          </a:prstGeom>
        </p:spPr>
        <p:txBody>
          <a:bodyPr/>
          <a:lstStyle/>
          <a:p>
            <a:r>
              <a:rPr lang="en-US" dirty="0"/>
              <a:t>Additional Questions?</a:t>
            </a:r>
          </a:p>
        </p:txBody>
      </p:sp>
    </p:spTree>
    <p:extLst>
      <p:ext uri="{BB962C8B-B14F-4D97-AF65-F5344CB8AC3E}">
        <p14:creationId xmlns:p14="http://schemas.microsoft.com/office/powerpoint/2010/main" val="11940482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662507"/>
          </a:xfrm>
        </p:spPr>
        <p:txBody>
          <a:bodyPr/>
          <a:lstStyle/>
          <a:p>
            <a:r>
              <a:rPr lang="en-US" dirty="0"/>
              <a:t>Announcement: Expected Timeline for NMI</a:t>
            </a:r>
          </a:p>
        </p:txBody>
      </p:sp>
      <p:sp>
        <p:nvSpPr>
          <p:cNvPr id="3" name="Text Placeholder 2"/>
          <p:cNvSpPr>
            <a:spLocks noGrp="1"/>
          </p:cNvSpPr>
          <p:nvPr>
            <p:ph type="body" sz="quarter" idx="10"/>
          </p:nvPr>
        </p:nvSpPr>
        <p:spPr>
          <a:xfrm>
            <a:off x="762000" y="1295400"/>
            <a:ext cx="10287000" cy="4277432"/>
          </a:xfrm>
        </p:spPr>
        <p:txBody>
          <a:bodyPr/>
          <a:lstStyle/>
          <a:p>
            <a:pPr marL="0" indent="0">
              <a:buNone/>
            </a:pPr>
            <a:r>
              <a:rPr lang="en-US" sz="1100" dirty="0"/>
              <a:t> </a:t>
            </a:r>
          </a:p>
          <a:p>
            <a:r>
              <a:rPr lang="en-US" sz="2400" dirty="0"/>
              <a:t>Generic v2 and Hepatitis migrate to MVPS update (MVPSu) in late July 2017.</a:t>
            </a:r>
          </a:p>
          <a:p>
            <a:r>
              <a:rPr lang="en-US" sz="2400" dirty="0"/>
              <a:t>MVPSu ready to receive STD and Congenital Syphilis case notification messages in October 2017.</a:t>
            </a:r>
          </a:p>
          <a:p>
            <a:r>
              <a:rPr lang="en-US" sz="2400" dirty="0"/>
              <a:t>MVPSu ready to receive Mumps and Pertussis case notification messages in December 2017.</a:t>
            </a:r>
          </a:p>
          <a:p>
            <a:r>
              <a:rPr lang="en-US" sz="2400" dirty="0"/>
              <a:t>MVPSu ready to receive Varicella case notification messages in February 2018.</a:t>
            </a:r>
          </a:p>
          <a:p>
            <a:r>
              <a:rPr lang="en-US" sz="2400" dirty="0"/>
              <a:t>Work continues on other MMGs.</a:t>
            </a:r>
          </a:p>
          <a:p>
            <a:r>
              <a:rPr lang="en-US" sz="2400" dirty="0"/>
              <a:t>MMG team creating re-usable data element blocks and templates, where possible. </a:t>
            </a:r>
          </a:p>
          <a:p>
            <a:pPr marL="0" indent="0">
              <a:buNone/>
            </a:pPr>
            <a:endParaRPr lang="en-US" sz="2400" dirty="0">
              <a:solidFill>
                <a:schemeClr val="accent2">
                  <a:lumMod val="50000"/>
                </a:schemeClr>
              </a:solidFill>
            </a:endParaRPr>
          </a:p>
          <a:p>
            <a:pPr marL="0" indent="0">
              <a:buNone/>
            </a:pPr>
            <a:r>
              <a:rPr lang="en-US" dirty="0">
                <a:solidFill>
                  <a:schemeClr val="accent2">
                    <a:lumMod val="50000"/>
                  </a:schemeClr>
                </a:solidFill>
              </a:rPr>
              <a:t>   </a:t>
            </a:r>
          </a:p>
        </p:txBody>
      </p:sp>
    </p:spTree>
    <p:extLst>
      <p:ext uri="{BB962C8B-B14F-4D97-AF65-F5344CB8AC3E}">
        <p14:creationId xmlns:p14="http://schemas.microsoft.com/office/powerpoint/2010/main" val="37995216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0364"/>
            <a:ext cx="8991600" cy="1371599"/>
          </a:xfrm>
        </p:spPr>
        <p:txBody>
          <a:bodyPr/>
          <a:lstStyle/>
          <a:p>
            <a:r>
              <a:rPr lang="en-US" altLang="en-US" sz="3200" dirty="0"/>
              <a:t>Overview of the NMI Implementation Spreadsheet and Test Case Scenario Worksheet</a:t>
            </a:r>
            <a:endParaRPr lang="en-US" sz="3200" dirty="0"/>
          </a:p>
        </p:txBody>
      </p:sp>
      <p:sp>
        <p:nvSpPr>
          <p:cNvPr id="4" name="TextBox 3"/>
          <p:cNvSpPr txBox="1"/>
          <p:nvPr/>
        </p:nvSpPr>
        <p:spPr>
          <a:xfrm>
            <a:off x="609600" y="5181600"/>
            <a:ext cx="7467600" cy="984885"/>
          </a:xfrm>
          <a:prstGeom prst="rect">
            <a:avLst/>
          </a:prstGeom>
          <a:noFill/>
        </p:spPr>
        <p:txBody>
          <a:bodyPr wrap="square" rtlCol="0">
            <a:spAutoFit/>
          </a:bodyPr>
          <a:lstStyle/>
          <a:p>
            <a:pPr lvl="0"/>
            <a:r>
              <a:rPr lang="en-US" sz="1600" b="1" dirty="0">
                <a:solidFill>
                  <a:srgbClr val="0096D6"/>
                </a:solidFill>
                <a:latin typeface="Calibri" panose="020F0502020204030204" pitchFamily="34" charset="0"/>
                <a:cs typeface="Arial" panose="020B0604020202020204" pitchFamily="34" charset="0"/>
              </a:rPr>
              <a:t>Susan Downer, MS</a:t>
            </a:r>
          </a:p>
          <a:p>
            <a:pPr lvl="0"/>
            <a:endParaRPr lang="en-US" sz="1400" dirty="0">
              <a:solidFill>
                <a:srgbClr val="0096D6"/>
              </a:solidFill>
              <a:latin typeface="Calibri" panose="020F0502020204030204" pitchFamily="34" charset="0"/>
              <a:cs typeface="Arial" panose="020B0604020202020204" pitchFamily="34" charset="0"/>
            </a:endParaRPr>
          </a:p>
          <a:p>
            <a:pPr lvl="0"/>
            <a:r>
              <a:rPr lang="en-US" sz="1400" dirty="0">
                <a:solidFill>
                  <a:srgbClr val="0096D6"/>
                </a:solidFill>
                <a:latin typeface="Calibri" panose="020F0502020204030204" pitchFamily="34" charset="0"/>
                <a:cs typeface="Arial" panose="020B0604020202020204" pitchFamily="34" charset="0"/>
              </a:rPr>
              <a:t>Terminologist</a:t>
            </a:r>
          </a:p>
          <a:p>
            <a:pPr lvl="0"/>
            <a:r>
              <a:rPr lang="en-US" sz="1400" dirty="0">
                <a:solidFill>
                  <a:srgbClr val="0096D6"/>
                </a:solidFill>
                <a:latin typeface="Calibri" panose="020F0502020204030204" pitchFamily="34" charset="0"/>
                <a:cs typeface="Arial" panose="020B0604020202020204" pitchFamily="34" charset="0"/>
              </a:rPr>
              <a:t>Association of Public Health Laboratories</a:t>
            </a:r>
          </a:p>
        </p:txBody>
      </p:sp>
    </p:spTree>
    <p:extLst>
      <p:ext uri="{BB962C8B-B14F-4D97-AF65-F5344CB8AC3E}">
        <p14:creationId xmlns:p14="http://schemas.microsoft.com/office/powerpoint/2010/main" val="30572634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93915"/>
            <a:ext cx="11234057" cy="1277273"/>
          </a:xfrm>
        </p:spPr>
        <p:txBody>
          <a:bodyPr/>
          <a:lstStyle/>
          <a:p>
            <a:r>
              <a:rPr lang="en-US" dirty="0"/>
              <a:t>NMI Implementation Spreadsheet and</a:t>
            </a:r>
            <a:br>
              <a:rPr lang="en-US" dirty="0"/>
            </a:br>
            <a:r>
              <a:rPr lang="en-US" dirty="0"/>
              <a:t>NMI Test Case Scenario Worksheet</a:t>
            </a:r>
          </a:p>
        </p:txBody>
      </p:sp>
      <p:sp>
        <p:nvSpPr>
          <p:cNvPr id="3" name="Text Placeholder 2"/>
          <p:cNvSpPr>
            <a:spLocks noGrp="1"/>
          </p:cNvSpPr>
          <p:nvPr>
            <p:ph type="body" sz="quarter" idx="10"/>
          </p:nvPr>
        </p:nvSpPr>
        <p:spPr>
          <a:xfrm>
            <a:off x="76200" y="1524000"/>
            <a:ext cx="11811000" cy="954107"/>
          </a:xfrm>
        </p:spPr>
        <p:txBody>
          <a:bodyPr/>
          <a:lstStyle/>
          <a:p>
            <a:pPr lvl="1"/>
            <a:r>
              <a:rPr lang="en-US" dirty="0"/>
              <a:t>Find them at </a:t>
            </a:r>
            <a:r>
              <a:rPr lang="en-US" dirty="0">
                <a:hlinkClick r:id="rId3"/>
              </a:rPr>
              <a:t>https://www.cdc.gov/nndss/trc/onboarding/arboviral.html</a:t>
            </a:r>
            <a:r>
              <a:rPr lang="en-US" dirty="0"/>
              <a:t> </a:t>
            </a:r>
          </a:p>
        </p:txBody>
      </p:sp>
      <p:pic>
        <p:nvPicPr>
          <p:cNvPr id="4" name="Picture 3" title="&quot;&quot;"/>
          <p:cNvPicPr>
            <a:picLocks noChangeAspect="1"/>
          </p:cNvPicPr>
          <p:nvPr/>
        </p:nvPicPr>
        <p:blipFill>
          <a:blip r:embed="rId4"/>
          <a:stretch>
            <a:fillRect/>
          </a:stretch>
        </p:blipFill>
        <p:spPr>
          <a:xfrm>
            <a:off x="1371600" y="2589586"/>
            <a:ext cx="3629025" cy="2876550"/>
          </a:xfrm>
          <a:prstGeom prst="rect">
            <a:avLst/>
          </a:prstGeom>
        </p:spPr>
      </p:pic>
      <p:pic>
        <p:nvPicPr>
          <p:cNvPr id="5" name="Picture 4" title="&quot;&quot;"/>
          <p:cNvPicPr>
            <a:picLocks noChangeAspect="1"/>
          </p:cNvPicPr>
          <p:nvPr/>
        </p:nvPicPr>
        <p:blipFill>
          <a:blip r:embed="rId5"/>
          <a:stretch>
            <a:fillRect/>
          </a:stretch>
        </p:blipFill>
        <p:spPr>
          <a:xfrm>
            <a:off x="6565900" y="2589586"/>
            <a:ext cx="4048125" cy="3495675"/>
          </a:xfrm>
          <a:prstGeom prst="rect">
            <a:avLst/>
          </a:prstGeom>
        </p:spPr>
      </p:pic>
      <p:sp>
        <p:nvSpPr>
          <p:cNvPr id="6" name="Arrow: Right 5" title="&quot;&quot;"/>
          <p:cNvSpPr/>
          <p:nvPr/>
        </p:nvSpPr>
        <p:spPr>
          <a:xfrm>
            <a:off x="5486400" y="5609070"/>
            <a:ext cx="945355" cy="445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Rounded Corners 8" title="&quot;&quot;"/>
          <p:cNvSpPr/>
          <p:nvPr/>
        </p:nvSpPr>
        <p:spPr>
          <a:xfrm>
            <a:off x="6565900" y="5552987"/>
            <a:ext cx="3644900" cy="532274"/>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8601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277273"/>
          </a:xfrm>
        </p:spPr>
        <p:txBody>
          <a:bodyPr/>
          <a:lstStyle/>
          <a:p>
            <a:r>
              <a:rPr lang="en-US" dirty="0"/>
              <a:t>Arboviral Implementation Spreadsheet and</a:t>
            </a:r>
            <a:br>
              <a:rPr lang="en-US" dirty="0"/>
            </a:br>
            <a:r>
              <a:rPr lang="en-US" dirty="0"/>
              <a:t>Arboviral Test Case Scenario Worksheet</a:t>
            </a:r>
          </a:p>
        </p:txBody>
      </p:sp>
      <p:pic>
        <p:nvPicPr>
          <p:cNvPr id="4" name="Picture 3" title="&quot;&quot;"/>
          <p:cNvPicPr>
            <a:picLocks noChangeAspect="1"/>
          </p:cNvPicPr>
          <p:nvPr/>
        </p:nvPicPr>
        <p:blipFill>
          <a:blip r:embed="rId3"/>
          <a:stretch>
            <a:fillRect/>
          </a:stretch>
        </p:blipFill>
        <p:spPr>
          <a:xfrm>
            <a:off x="691646" y="2415766"/>
            <a:ext cx="3619500" cy="3076575"/>
          </a:xfrm>
          <a:prstGeom prst="rect">
            <a:avLst/>
          </a:prstGeom>
        </p:spPr>
      </p:pic>
      <p:pic>
        <p:nvPicPr>
          <p:cNvPr id="5" name="Picture 4" title="&quot;&quot;"/>
          <p:cNvPicPr>
            <a:picLocks noChangeAspect="1"/>
          </p:cNvPicPr>
          <p:nvPr/>
        </p:nvPicPr>
        <p:blipFill>
          <a:blip r:embed="rId4"/>
          <a:stretch>
            <a:fillRect/>
          </a:stretch>
        </p:blipFill>
        <p:spPr>
          <a:xfrm>
            <a:off x="5591401" y="2518510"/>
            <a:ext cx="5715504" cy="2973831"/>
          </a:xfrm>
          <a:prstGeom prst="rect">
            <a:avLst/>
          </a:prstGeom>
        </p:spPr>
      </p:pic>
      <p:sp>
        <p:nvSpPr>
          <p:cNvPr id="6" name="Arrow: Right 5" title="&quot;&quot;"/>
          <p:cNvSpPr/>
          <p:nvPr/>
        </p:nvSpPr>
        <p:spPr>
          <a:xfrm>
            <a:off x="4572000" y="4956935"/>
            <a:ext cx="879927" cy="445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 Placeholder 2"/>
          <p:cNvSpPr>
            <a:spLocks noGrp="1"/>
          </p:cNvSpPr>
          <p:nvPr>
            <p:ph type="body" sz="quarter" idx="10"/>
          </p:nvPr>
        </p:nvSpPr>
        <p:spPr>
          <a:xfrm>
            <a:off x="76200" y="1611284"/>
            <a:ext cx="12039600" cy="492443"/>
          </a:xfrm>
        </p:spPr>
        <p:txBody>
          <a:bodyPr/>
          <a:lstStyle/>
          <a:p>
            <a:pPr lvl="1"/>
            <a:r>
              <a:rPr lang="en-US" sz="2600" dirty="0"/>
              <a:t>Find them at </a:t>
            </a:r>
            <a:r>
              <a:rPr lang="en-US" sz="2600" dirty="0">
                <a:hlinkClick r:id="rId5"/>
              </a:rPr>
              <a:t>https://www.cdc.gov/nndss/trc/onboarding/arboviral.html</a:t>
            </a:r>
            <a:r>
              <a:rPr lang="en-US" sz="2600" dirty="0"/>
              <a:t> </a:t>
            </a:r>
          </a:p>
        </p:txBody>
      </p:sp>
      <p:sp>
        <p:nvSpPr>
          <p:cNvPr id="9" name="Rectangle: Rounded Corners 8" title="&quot;&quot;"/>
          <p:cNvSpPr/>
          <p:nvPr/>
        </p:nvSpPr>
        <p:spPr>
          <a:xfrm>
            <a:off x="5591401" y="4866954"/>
            <a:ext cx="3644900" cy="625387"/>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5498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3029"/>
            <a:ext cx="11201400" cy="661720"/>
          </a:xfrm>
        </p:spPr>
        <p:txBody>
          <a:bodyPr/>
          <a:lstStyle/>
          <a:p>
            <a:r>
              <a:rPr lang="en-US" dirty="0"/>
              <a:t>NMI Implementation Spreadsheet</a:t>
            </a:r>
          </a:p>
        </p:txBody>
      </p:sp>
      <p:sp>
        <p:nvSpPr>
          <p:cNvPr id="3" name="Text Placeholder 2"/>
          <p:cNvSpPr>
            <a:spLocks noGrp="1"/>
          </p:cNvSpPr>
          <p:nvPr>
            <p:ph type="body" sz="quarter" idx="10"/>
          </p:nvPr>
        </p:nvSpPr>
        <p:spPr>
          <a:xfrm>
            <a:off x="406400" y="2590800"/>
            <a:ext cx="5575300" cy="1865126"/>
          </a:xfrm>
        </p:spPr>
        <p:txBody>
          <a:bodyPr/>
          <a:lstStyle/>
          <a:p>
            <a:r>
              <a:rPr lang="en-US" sz="2400" dirty="0"/>
              <a:t>Provides a one-stop shop:</a:t>
            </a:r>
          </a:p>
          <a:p>
            <a:pPr lvl="1"/>
            <a:r>
              <a:rPr lang="en-US" sz="2400" dirty="0"/>
              <a:t>comprehensive resource and</a:t>
            </a:r>
          </a:p>
          <a:p>
            <a:pPr lvl="1"/>
            <a:r>
              <a:rPr lang="en-US" sz="2400" dirty="0"/>
              <a:t>jurisdiction worksheet.</a:t>
            </a:r>
          </a:p>
          <a:p>
            <a:pPr lvl="1"/>
            <a:endParaRPr lang="en-US" dirty="0"/>
          </a:p>
        </p:txBody>
      </p:sp>
      <p:graphicFrame>
        <p:nvGraphicFramePr>
          <p:cNvPr id="4" name="Diagram 3" title="&quot;&quot;"/>
          <p:cNvGraphicFramePr/>
          <p:nvPr>
            <p:extLst>
              <p:ext uri="{D42A27DB-BD31-4B8C-83A1-F6EECF244321}">
                <p14:modId xmlns:p14="http://schemas.microsoft.com/office/powerpoint/2010/main" val="4207328962"/>
              </p:ext>
            </p:extLst>
          </p:nvPr>
        </p:nvGraphicFramePr>
        <p:xfrm>
          <a:off x="3930128" y="2903387"/>
          <a:ext cx="8261872" cy="346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p:cNvSpPr txBox="1">
            <a:spLocks/>
          </p:cNvSpPr>
          <p:nvPr/>
        </p:nvSpPr>
        <p:spPr>
          <a:xfrm>
            <a:off x="381000" y="1238071"/>
            <a:ext cx="11518900" cy="12003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rgbClr val="3F3F3F"/>
                </a:solidFill>
              </a:rPr>
              <a:t>Aids jurisdictions in conducting and documenting a gap analysis between the data elements included in the HL7 case notification message and those collected in the disease surveillance system.</a:t>
            </a:r>
          </a:p>
        </p:txBody>
      </p:sp>
    </p:spTree>
    <p:extLst>
      <p:ext uri="{BB962C8B-B14F-4D97-AF65-F5344CB8AC3E}">
        <p14:creationId xmlns:p14="http://schemas.microsoft.com/office/powerpoint/2010/main" val="393166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title="&quot;&quot;"/>
          <p:cNvGraphicFramePr/>
          <p:nvPr>
            <p:extLst>
              <p:ext uri="{D42A27DB-BD31-4B8C-83A1-F6EECF244321}">
                <p14:modId xmlns:p14="http://schemas.microsoft.com/office/powerpoint/2010/main" val="313605988"/>
              </p:ext>
            </p:extLst>
          </p:nvPr>
        </p:nvGraphicFramePr>
        <p:xfrm>
          <a:off x="1981200" y="457200"/>
          <a:ext cx="8229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85975" y="1571625"/>
            <a:ext cx="1726242" cy="400110"/>
          </a:xfrm>
          <a:prstGeom prst="rect">
            <a:avLst/>
          </a:prstGeom>
          <a:noFill/>
        </p:spPr>
        <p:txBody>
          <a:bodyPr wrap="none" rtlCol="0">
            <a:spAutoFit/>
          </a:bodyPr>
          <a:lstStyle/>
          <a:p>
            <a:r>
              <a:rPr lang="en-US" sz="2000" b="1" dirty="0">
                <a:solidFill>
                  <a:srgbClr val="1F497D">
                    <a:lumMod val="50000"/>
                  </a:srgbClr>
                </a:solidFill>
              </a:rPr>
              <a:t>Source System</a:t>
            </a:r>
          </a:p>
        </p:txBody>
      </p:sp>
      <p:sp>
        <p:nvSpPr>
          <p:cNvPr id="4" name="TextBox 3"/>
          <p:cNvSpPr txBox="1"/>
          <p:nvPr/>
        </p:nvSpPr>
        <p:spPr>
          <a:xfrm>
            <a:off x="5076825" y="1581091"/>
            <a:ext cx="1725088" cy="646331"/>
          </a:xfrm>
          <a:prstGeom prst="rect">
            <a:avLst/>
          </a:prstGeom>
          <a:noFill/>
        </p:spPr>
        <p:txBody>
          <a:bodyPr wrap="none" rtlCol="0">
            <a:spAutoFit/>
          </a:bodyPr>
          <a:lstStyle/>
          <a:p>
            <a:pPr algn="ctr"/>
            <a:r>
              <a:rPr lang="en-US" b="1" dirty="0">
                <a:solidFill>
                  <a:srgbClr val="1F497D">
                    <a:lumMod val="50000"/>
                  </a:srgbClr>
                </a:solidFill>
              </a:rPr>
              <a:t>Implementation</a:t>
            </a:r>
          </a:p>
          <a:p>
            <a:pPr algn="ctr"/>
            <a:r>
              <a:rPr lang="en-US" b="1" dirty="0">
                <a:solidFill>
                  <a:srgbClr val="1F497D">
                    <a:lumMod val="50000"/>
                  </a:srgbClr>
                </a:solidFill>
              </a:rPr>
              <a:t>Spreadsheet</a:t>
            </a:r>
          </a:p>
        </p:txBody>
      </p:sp>
      <p:sp>
        <p:nvSpPr>
          <p:cNvPr id="5" name="TextBox 4"/>
          <p:cNvSpPr txBox="1"/>
          <p:nvPr/>
        </p:nvSpPr>
        <p:spPr>
          <a:xfrm>
            <a:off x="8077200" y="1581090"/>
            <a:ext cx="1578124" cy="400110"/>
          </a:xfrm>
          <a:prstGeom prst="rect">
            <a:avLst/>
          </a:prstGeom>
          <a:noFill/>
        </p:spPr>
        <p:txBody>
          <a:bodyPr wrap="none" rtlCol="0">
            <a:spAutoFit/>
          </a:bodyPr>
          <a:lstStyle/>
          <a:p>
            <a:r>
              <a:rPr lang="en-US" sz="2000" b="1" dirty="0">
                <a:solidFill>
                  <a:srgbClr val="1F497D">
                    <a:lumMod val="50000"/>
                  </a:srgbClr>
                </a:solidFill>
              </a:rPr>
              <a:t>HL7 Message</a:t>
            </a:r>
          </a:p>
        </p:txBody>
      </p:sp>
      <p:sp>
        <p:nvSpPr>
          <p:cNvPr id="6" name="Flowchart: Magnetic Disk 5"/>
          <p:cNvSpPr/>
          <p:nvPr/>
        </p:nvSpPr>
        <p:spPr>
          <a:xfrm>
            <a:off x="2437759" y="4731125"/>
            <a:ext cx="1514903" cy="1295400"/>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Surveillance System</a:t>
            </a:r>
          </a:p>
        </p:txBody>
      </p:sp>
      <p:sp>
        <p:nvSpPr>
          <p:cNvPr id="7" name="Flowchart: Document 6"/>
          <p:cNvSpPr/>
          <p:nvPr/>
        </p:nvSpPr>
        <p:spPr>
          <a:xfrm>
            <a:off x="5229226" y="5067300"/>
            <a:ext cx="1857375" cy="762000"/>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Implementation Spreadsheet</a:t>
            </a:r>
          </a:p>
        </p:txBody>
      </p:sp>
      <p:sp>
        <p:nvSpPr>
          <p:cNvPr id="8" name="Flowchart: Document 7"/>
          <p:cNvSpPr/>
          <p:nvPr/>
        </p:nvSpPr>
        <p:spPr>
          <a:xfrm>
            <a:off x="8124826" y="5067300"/>
            <a:ext cx="1857375" cy="762000"/>
          </a:xfrm>
          <a:prstGeom prst="flowChart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HL7 Text File</a:t>
            </a:r>
          </a:p>
        </p:txBody>
      </p:sp>
      <p:grpSp>
        <p:nvGrpSpPr>
          <p:cNvPr id="9" name="Group 8" title="&quot;&quot;"/>
          <p:cNvGrpSpPr/>
          <p:nvPr/>
        </p:nvGrpSpPr>
        <p:grpSpPr>
          <a:xfrm>
            <a:off x="4523167" y="5298002"/>
            <a:ext cx="240969" cy="300596"/>
            <a:chOff x="2457353" y="2064771"/>
            <a:chExt cx="240969" cy="300596"/>
          </a:xfrm>
        </p:grpSpPr>
        <p:sp>
          <p:nvSpPr>
            <p:cNvPr id="13" name="Right Arrow 12"/>
            <p:cNvSpPr/>
            <p:nvPr/>
          </p:nvSpPr>
          <p:spPr>
            <a:xfrm>
              <a:off x="2457353" y="2064771"/>
              <a:ext cx="240969" cy="30059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ight Arrow 4"/>
            <p:cNvSpPr/>
            <p:nvPr/>
          </p:nvSpPr>
          <p:spPr>
            <a:xfrm>
              <a:off x="2457353" y="2124890"/>
              <a:ext cx="168678" cy="180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200" dirty="0">
                <a:solidFill>
                  <a:prstClr val="white"/>
                </a:solidFill>
              </a:endParaRPr>
            </a:p>
          </p:txBody>
        </p:sp>
      </p:grpSp>
      <p:grpSp>
        <p:nvGrpSpPr>
          <p:cNvPr id="10" name="Group 9" title="&quot;&quot;"/>
          <p:cNvGrpSpPr/>
          <p:nvPr/>
        </p:nvGrpSpPr>
        <p:grpSpPr>
          <a:xfrm>
            <a:off x="7427865" y="5298002"/>
            <a:ext cx="240969" cy="300596"/>
            <a:chOff x="5362051" y="2064771"/>
            <a:chExt cx="240969" cy="300596"/>
          </a:xfrm>
        </p:grpSpPr>
        <p:sp>
          <p:nvSpPr>
            <p:cNvPr id="11" name="Right Arrow 10"/>
            <p:cNvSpPr/>
            <p:nvPr/>
          </p:nvSpPr>
          <p:spPr>
            <a:xfrm>
              <a:off x="5362051" y="2064771"/>
              <a:ext cx="240969" cy="30059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Right Arrow 6"/>
            <p:cNvSpPr/>
            <p:nvPr/>
          </p:nvSpPr>
          <p:spPr>
            <a:xfrm>
              <a:off x="5362051" y="2124890"/>
              <a:ext cx="168678" cy="180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200" dirty="0">
                <a:solidFill>
                  <a:prstClr val="white"/>
                </a:solidFill>
              </a:endParaRPr>
            </a:p>
          </p:txBody>
        </p:sp>
      </p:grpSp>
      <p:sp>
        <p:nvSpPr>
          <p:cNvPr id="16" name="Title 1"/>
          <p:cNvSpPr txBox="1">
            <a:spLocks/>
          </p:cNvSpPr>
          <p:nvPr/>
        </p:nvSpPr>
        <p:spPr>
          <a:xfrm>
            <a:off x="568673" y="266699"/>
            <a:ext cx="10272047" cy="746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4BACC6"/>
                </a:solidFill>
                <a:latin typeface="Franklin Gothic Medium" panose="020B0603020102020204" pitchFamily="34" charset="0"/>
              </a:rPr>
              <a:t>NMI Implementation Process and Tools</a:t>
            </a:r>
          </a:p>
        </p:txBody>
      </p:sp>
      <p:sp>
        <p:nvSpPr>
          <p:cNvPr id="15" name="Title 14" hidden="1"/>
          <p:cNvSpPr>
            <a:spLocks noGrp="1"/>
          </p:cNvSpPr>
          <p:nvPr>
            <p:ph type="title" idx="4294967295"/>
          </p:nvPr>
        </p:nvSpPr>
        <p:spPr/>
        <p:txBody>
          <a:bodyPr/>
          <a:lstStyle/>
          <a:p>
            <a:pPr rtl="0" eaLnBrk="1" latinLnBrk="0" hangingPunct="1"/>
            <a:r>
              <a:rPr lang="en-US" sz="1800" kern="1200" dirty="0">
                <a:solidFill>
                  <a:srgbClr val="4BACC6"/>
                </a:solidFill>
                <a:effectLst/>
                <a:latin typeface="Franklin Gothic Medium" panose="020B0603020102020204" pitchFamily="34" charset="0"/>
                <a:ea typeface="+mn-ea"/>
                <a:cs typeface="+mn-cs"/>
              </a:rPr>
              <a:t>NMI Implementation Process and Tools</a:t>
            </a:r>
            <a:endParaRPr lang="en-US" dirty="0">
              <a:effectLst/>
            </a:endParaRPr>
          </a:p>
          <a:p>
            <a:endParaRPr lang="en-US" dirty="0"/>
          </a:p>
        </p:txBody>
      </p:sp>
    </p:spTree>
    <p:extLst>
      <p:ext uri="{BB962C8B-B14F-4D97-AF65-F5344CB8AC3E}">
        <p14:creationId xmlns:p14="http://schemas.microsoft.com/office/powerpoint/2010/main" val="3401783138"/>
      </p:ext>
    </p:extLst>
  </p:cSld>
  <p:clrMapOvr>
    <a:masterClrMapping/>
  </p:clrMapOvr>
</p:sld>
</file>

<file path=ppt/theme/theme1.xml><?xml version="1.0" encoding="utf-8"?>
<a:theme xmlns:a="http://schemas.openxmlformats.org/drawingml/2006/main" name="1_Office Theme">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8.xml><?xml version="1.0" encoding="utf-8"?>
<a:theme xmlns:a="http://schemas.openxmlformats.org/drawingml/2006/main" name="1_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9.xml><?xml version="1.0" encoding="utf-8"?>
<a:theme xmlns:a="http://schemas.openxmlformats.org/drawingml/2006/main" name="2_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ct:contentTypeSchema xmlns:ct="http://schemas.microsoft.com/office/2006/metadata/contentType" xmlns:ma="http://schemas.microsoft.com/office/2006/metadata/properties/metaAttributes" ct:_="" ma:_="" ma:contentTypeName="Document" ma:contentTypeID="0x0101005EB5FF29E6B05843A9F42104FCDD43AE" ma:contentTypeVersion="2" ma:contentTypeDescription="Create a new document." ma:contentTypeScope="" ma:versionID="4dac6403d7c525f19809ea02052b6086">
  <xsd:schema xmlns:xsd="http://www.w3.org/2001/XMLSchema" xmlns:xs="http://www.w3.org/2001/XMLSchema" xmlns:p="http://schemas.microsoft.com/office/2006/metadata/properties" xmlns:ns2="5af08be3-da31-4ed0-bd15-c2f68cc29029" xmlns:ns3="4eaf0ac9-d2e6-4ea0-8623-78c4288edc07" targetNamespace="http://schemas.microsoft.com/office/2006/metadata/properties" ma:root="true" ma:fieldsID="00cd31ba5b1afb973e03baa1dd8e4ffa" ns2:_="" ns3:_="">
    <xsd:import namespace="5af08be3-da31-4ed0-bd15-c2f68cc29029"/>
    <xsd:import namespace="4eaf0ac9-d2e6-4ea0-8623-78c4288edc07"/>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element ref="ns3:Date" minOccurs="0"/>
                <xsd:element ref="ns3:Meeting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8" nillable="true" ma:displayName="Description" ma:internalName="Description">
      <xsd:simpleType>
        <xsd:restriction base="dms:Note">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af0ac9-d2e6-4ea0-8623-78c4288edc07" elementFormDefault="qualified">
    <xsd:import namespace="http://schemas.microsoft.com/office/2006/documentManagement/types"/>
    <xsd:import namespace="http://schemas.microsoft.com/office/infopath/2007/PartnerControls"/>
    <xsd:element name="Date" ma:index="12" nillable="true" ma:displayName="Date" ma:description="Date of meeting" ma:format="DateOnly" ma:internalName="Date">
      <xsd:simpleType>
        <xsd:restriction base="dms:DateTime"/>
      </xsd:simpleType>
    </xsd:element>
    <xsd:element name="Meeting_x0020_Group" ma:index="13" nillable="true" ma:displayName="Meeting Group" ma:description="Who is meeting?" ma:format="Dropdown" ma:internalName="Meeting_x0020_Group">
      <xsd:simpleType>
        <xsd:restriction base="dms:Choice">
          <xsd:enumeration value="CDC-APHL"/>
          <xsd:enumeration value="Communications Workgroup"/>
          <xsd:enumeration value="Evaluation Workgroup"/>
          <xsd:enumeration value="NMI Weekly Team Call"/>
          <xsd:enumeration value="NMI Monthly All-Hands Team Call"/>
          <xsd:enumeration value="TA Coordination/Leadership"/>
          <xsd:enumeration value="Vocab"/>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p:properties xmlns:p="http://schemas.microsoft.com/office/2006/metadata/properties" xmlns:xsi="http://www.w3.org/2001/XMLSchema-instance" xmlns:pc="http://schemas.microsoft.com/office/infopath/2007/PartnerControls">
  <documentManagement>
    <_dlc_DocId xmlns="5af08be3-da31-4ed0-bd15-c2f68cc29029">Q77AU6S3KYZS-3565-134</_dlc_DocId>
    <_dlc_DocIdUrl xmlns="5af08be3-da31-4ed0-bd15-c2f68cc29029">
      <Url>https://www.aphlweb.org/aphl_departments/Strategic_Initiatives_and_Research/IPMG/NMI/_layouts/15/DocIdRedir.aspx?ID=Q77AU6S3KYZS-3565-134</Url>
      <Description>Q77AU6S3KYZS-3565-134</Description>
    </_dlc_DocIdUrl>
    <Date xmlns="4eaf0ac9-d2e6-4ea0-8623-78c4288edc07">2017-02-21T05:00:00+00:00</Date>
    <Meeting_x0020_Group xmlns="4eaf0ac9-d2e6-4ea0-8623-78c4288edc07">Other</Meeting_x0020_Group>
    <Description xmlns="5af08be3-da31-4ed0-bd15-c2f68cc29029" xsi:nil="true"/>
  </documentManagement>
</p:properties>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D479A-D420-44BF-A32E-A7DCD8D7A6C9}">
  <ds:schemaRefs>
    <ds:schemaRef ds:uri="ESRI.ArcGIS.Mapping.OfficeIntegration.PowerPointInfo"/>
  </ds:schemaRefs>
</ds:datastoreItem>
</file>

<file path=customXml/itemProps10.xml><?xml version="1.0" encoding="utf-8"?>
<ds:datastoreItem xmlns:ds="http://schemas.openxmlformats.org/officeDocument/2006/customXml" ds:itemID="{54227F77-8CE9-4A4F-9AA0-58EE46410DA5}">
  <ds:schemaRefs>
    <ds:schemaRef ds:uri="ESRI.ArcGIS.Mapping.OfficeIntegration.PowerPointInfo"/>
  </ds:schemaRefs>
</ds:datastoreItem>
</file>

<file path=customXml/itemProps11.xml><?xml version="1.0" encoding="utf-8"?>
<ds:datastoreItem xmlns:ds="http://schemas.openxmlformats.org/officeDocument/2006/customXml" ds:itemID="{79098FD0-CDBB-4A36-AC2A-164A8D456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08be3-da31-4ed0-bd15-c2f68cc29029"/>
    <ds:schemaRef ds:uri="4eaf0ac9-d2e6-4ea0-8623-78c4288ed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2.xml><?xml version="1.0" encoding="utf-8"?>
<ds:datastoreItem xmlns:ds="http://schemas.openxmlformats.org/officeDocument/2006/customXml" ds:itemID="{25048C94-B5FB-45DD-8DFC-33F00E6FB842}">
  <ds:schemaRefs>
    <ds:schemaRef ds:uri="ESRI.ArcGIS.Mapping.OfficeIntegration.PowerPointInfo"/>
  </ds:schemaRefs>
</ds:datastoreItem>
</file>

<file path=customXml/itemProps13.xml><?xml version="1.0" encoding="utf-8"?>
<ds:datastoreItem xmlns:ds="http://schemas.openxmlformats.org/officeDocument/2006/customXml" ds:itemID="{FB4A3A52-1DCF-4C99-BC00-3441BEA399AA}">
  <ds:schemaRefs>
    <ds:schemaRef ds:uri="ESRI.ArcGIS.Mapping.OfficeIntegration.PowerPointInfo"/>
  </ds:schemaRefs>
</ds:datastoreItem>
</file>

<file path=customXml/itemProps14.xml><?xml version="1.0" encoding="utf-8"?>
<ds:datastoreItem xmlns:ds="http://schemas.openxmlformats.org/officeDocument/2006/customXml" ds:itemID="{D2E303A4-EB9B-45D4-8040-42CB668899F1}">
  <ds:schemaRefs>
    <ds:schemaRef ds:uri="ESRI.ArcGIS.Mapping.OfficeIntegration.PowerPointInfo"/>
  </ds:schemaRefs>
</ds:datastoreItem>
</file>

<file path=customXml/itemProps15.xml><?xml version="1.0" encoding="utf-8"?>
<ds:datastoreItem xmlns:ds="http://schemas.openxmlformats.org/officeDocument/2006/customXml" ds:itemID="{11E68E8E-F173-4F8E-B312-6E3A15FF825E}">
  <ds:schemaRefs>
    <ds:schemaRef ds:uri="ESRI.ArcGIS.Mapping.OfficeIntegration.PowerPointInfo"/>
  </ds:schemaRefs>
</ds:datastoreItem>
</file>

<file path=customXml/itemProps16.xml><?xml version="1.0" encoding="utf-8"?>
<ds:datastoreItem xmlns:ds="http://schemas.openxmlformats.org/officeDocument/2006/customXml" ds:itemID="{4455359C-A82F-4796-BA4B-2B882485F4BC}">
  <ds:schemaRefs>
    <ds:schemaRef ds:uri="ESRI.ArcGIS.Mapping.OfficeIntegration.PowerPointInfo"/>
  </ds:schemaRefs>
</ds:datastoreItem>
</file>

<file path=customXml/itemProps17.xml><?xml version="1.0" encoding="utf-8"?>
<ds:datastoreItem xmlns:ds="http://schemas.openxmlformats.org/officeDocument/2006/customXml" ds:itemID="{0321FBFB-25C0-4F68-9578-731F70FC49E6}">
  <ds:schemaRefs>
    <ds:schemaRef ds:uri="http://schemas.microsoft.com/sharepoint/events"/>
  </ds:schemaRefs>
</ds:datastoreItem>
</file>

<file path=customXml/itemProps18.xml><?xml version="1.0" encoding="utf-8"?>
<ds:datastoreItem xmlns:ds="http://schemas.openxmlformats.org/officeDocument/2006/customXml" ds:itemID="{6EAB6CF9-6967-427E-B0B8-23EC865871FC}">
  <ds:schemaRefs>
    <ds:schemaRef ds:uri="ESRI.ArcGIS.Mapping.OfficeIntegration.PowerPointInfo"/>
  </ds:schemaRefs>
</ds:datastoreItem>
</file>

<file path=customXml/itemProps19.xml><?xml version="1.0" encoding="utf-8"?>
<ds:datastoreItem xmlns:ds="http://schemas.openxmlformats.org/officeDocument/2006/customXml" ds:itemID="{5EC94A90-11B6-4B01-85D7-835C3C610EA7}">
  <ds:schemaRefs>
    <ds:schemaRef ds:uri="ESRI.ArcGIS.Mapping.OfficeIntegration.PowerPointInfo"/>
  </ds:schemaRefs>
</ds:datastoreItem>
</file>

<file path=customXml/itemProps2.xml><?xml version="1.0" encoding="utf-8"?>
<ds:datastoreItem xmlns:ds="http://schemas.openxmlformats.org/officeDocument/2006/customXml" ds:itemID="{DCFFE37A-0F73-435F-98C3-A5BF08CD7535}">
  <ds:schemaRefs>
    <ds:schemaRef ds:uri="ESRI.ArcGIS.Mapping.OfficeIntegration.PowerPointInfo"/>
  </ds:schemaRefs>
</ds:datastoreItem>
</file>

<file path=customXml/itemProps20.xml><?xml version="1.0" encoding="utf-8"?>
<ds:datastoreItem xmlns:ds="http://schemas.openxmlformats.org/officeDocument/2006/customXml" ds:itemID="{A2BBC639-DA30-49A7-ADC6-2980953B3F63}">
  <ds:schemaRefs>
    <ds:schemaRef ds:uri="ESRI.ArcGIS.Mapping.OfficeIntegration.PowerPointInfo"/>
  </ds:schemaRefs>
</ds:datastoreItem>
</file>

<file path=customXml/itemProps21.xml><?xml version="1.0" encoding="utf-8"?>
<ds:datastoreItem xmlns:ds="http://schemas.openxmlformats.org/officeDocument/2006/customXml" ds:itemID="{D149EFD1-3D7E-49DA-88FB-306E508F7142}">
  <ds:schemaRefs>
    <ds:schemaRef ds:uri="ESRI.ArcGIS.Mapping.OfficeIntegration.PowerPointInfo"/>
  </ds:schemaRefs>
</ds:datastoreItem>
</file>

<file path=customXml/itemProps22.xml><?xml version="1.0" encoding="utf-8"?>
<ds:datastoreItem xmlns:ds="http://schemas.openxmlformats.org/officeDocument/2006/customXml" ds:itemID="{9FE70074-89FE-4E5F-9BE6-82EC1B3E3A56}">
  <ds:schemaRefs>
    <ds:schemaRef ds:uri="ESRI.ArcGIS.Mapping.OfficeIntegration.PowerPointInfo"/>
  </ds:schemaRefs>
</ds:datastoreItem>
</file>

<file path=customXml/itemProps23.xml><?xml version="1.0" encoding="utf-8"?>
<ds:datastoreItem xmlns:ds="http://schemas.openxmlformats.org/officeDocument/2006/customXml" ds:itemID="{5C43F66C-07F1-463A-B875-242A50107928}">
  <ds:schemaRefs>
    <ds:schemaRef ds:uri="ESRI.ArcGIS.Mapping.OfficeIntegration.PowerPointInfo"/>
  </ds:schemaRefs>
</ds:datastoreItem>
</file>

<file path=customXml/itemProps24.xml><?xml version="1.0" encoding="utf-8"?>
<ds:datastoreItem xmlns:ds="http://schemas.openxmlformats.org/officeDocument/2006/customXml" ds:itemID="{A9B464D0-39D1-4FDD-B688-D9DCB651DCAD}">
  <ds:schemaRefs>
    <ds:schemaRef ds:uri="ESRI.ArcGIS.Mapping.OfficeIntegration.PowerPointInfo"/>
  </ds:schemaRefs>
</ds:datastoreItem>
</file>

<file path=customXml/itemProps25.xml><?xml version="1.0" encoding="utf-8"?>
<ds:datastoreItem xmlns:ds="http://schemas.openxmlformats.org/officeDocument/2006/customXml" ds:itemID="{2D3941FC-5EC8-4A52-AB39-876A21E402B2}">
  <ds:schemaRefs>
    <ds:schemaRef ds:uri="ESRI.ArcGIS.Mapping.OfficeIntegration.PowerPointInfo"/>
  </ds:schemaRefs>
</ds:datastoreItem>
</file>

<file path=customXml/itemProps26.xml><?xml version="1.0" encoding="utf-8"?>
<ds:datastoreItem xmlns:ds="http://schemas.openxmlformats.org/officeDocument/2006/customXml" ds:itemID="{C98DF059-8A46-41C2-80A2-18A6A24010E6}">
  <ds:schemaRefs>
    <ds:schemaRef ds:uri="ESRI.ArcGIS.Mapping.OfficeIntegration.PowerPointInfo"/>
  </ds:schemaRefs>
</ds:datastoreItem>
</file>

<file path=customXml/itemProps27.xml><?xml version="1.0" encoding="utf-8"?>
<ds:datastoreItem xmlns:ds="http://schemas.openxmlformats.org/officeDocument/2006/customXml" ds:itemID="{03FF03D1-528E-45AF-9922-1A0BBBA909CB}">
  <ds:schemaRefs>
    <ds:schemaRef ds:uri="ESRI.ArcGIS.Mapping.OfficeIntegration.PowerPointInfo"/>
  </ds:schemaRefs>
</ds:datastoreItem>
</file>

<file path=customXml/itemProps28.xml><?xml version="1.0" encoding="utf-8"?>
<ds:datastoreItem xmlns:ds="http://schemas.openxmlformats.org/officeDocument/2006/customXml" ds:itemID="{5C0B2EBB-69AC-406D-A210-DDACA6AEB0C7}">
  <ds:schemaRefs>
    <ds:schemaRef ds:uri="ESRI.ArcGIS.Mapping.OfficeIntegration.PowerPointInfo"/>
  </ds:schemaRefs>
</ds:datastoreItem>
</file>

<file path=customXml/itemProps29.xml><?xml version="1.0" encoding="utf-8"?>
<ds:datastoreItem xmlns:ds="http://schemas.openxmlformats.org/officeDocument/2006/customXml" ds:itemID="{3E617227-2BD4-4881-8D44-1187655793C0}">
  <ds:schemaRefs>
    <ds:schemaRef ds:uri="ESRI.ArcGIS.Mapping.OfficeIntegration.PowerPointInfo"/>
  </ds:schemaRefs>
</ds:datastoreItem>
</file>

<file path=customXml/itemProps3.xml><?xml version="1.0" encoding="utf-8"?>
<ds:datastoreItem xmlns:ds="http://schemas.openxmlformats.org/officeDocument/2006/customXml" ds:itemID="{FDFFBCD2-D2F7-49AC-9C79-DEF8F80ABD06}">
  <ds:schemaRefs>
    <ds:schemaRef ds:uri="ESRI.ArcGIS.Mapping.OfficeIntegration.PowerPointInfo"/>
  </ds:schemaRefs>
</ds:datastoreItem>
</file>

<file path=customXml/itemProps30.xml><?xml version="1.0" encoding="utf-8"?>
<ds:datastoreItem xmlns:ds="http://schemas.openxmlformats.org/officeDocument/2006/customXml" ds:itemID="{D0F91A8E-917D-4C48-8932-3E1403E153B8}">
  <ds:schemaRefs>
    <ds:schemaRef ds:uri="ESRI.ArcGIS.Mapping.OfficeIntegration.PowerPointInfo"/>
  </ds:schemaRefs>
</ds:datastoreItem>
</file>

<file path=customXml/itemProps31.xml><?xml version="1.0" encoding="utf-8"?>
<ds:datastoreItem xmlns:ds="http://schemas.openxmlformats.org/officeDocument/2006/customXml" ds:itemID="{5396F036-39EC-4113-AE70-71B49CCB4F26}">
  <ds:schemaRefs>
    <ds:schemaRef ds:uri="ESRI.ArcGIS.Mapping.OfficeIntegration.PowerPointInfo"/>
  </ds:schemaRefs>
</ds:datastoreItem>
</file>

<file path=customXml/itemProps32.xml><?xml version="1.0" encoding="utf-8"?>
<ds:datastoreItem xmlns:ds="http://schemas.openxmlformats.org/officeDocument/2006/customXml" ds:itemID="{5826FE81-E538-4589-9520-3E93D2160F89}">
  <ds:schemaRefs>
    <ds:schemaRef ds:uri="ESRI.ArcGIS.Mapping.OfficeIntegration.PowerPointInfo"/>
  </ds:schemaRefs>
</ds:datastoreItem>
</file>

<file path=customXml/itemProps33.xml><?xml version="1.0" encoding="utf-8"?>
<ds:datastoreItem xmlns:ds="http://schemas.openxmlformats.org/officeDocument/2006/customXml" ds:itemID="{0DBB0A8D-48BF-4250-8ADA-8C4E4DF96553}">
  <ds:schemaRefs>
    <ds:schemaRef ds:uri="ESRI.ArcGIS.Mapping.OfficeIntegration.PowerPointInfo"/>
  </ds:schemaRefs>
</ds:datastoreItem>
</file>

<file path=customXml/itemProps34.xml><?xml version="1.0" encoding="utf-8"?>
<ds:datastoreItem xmlns:ds="http://schemas.openxmlformats.org/officeDocument/2006/customXml" ds:itemID="{EF5FE898-CD85-4A5B-9F20-CEE135BE7203}">
  <ds:schemaRefs>
    <ds:schemaRef ds:uri="ESRI.ArcGIS.Mapping.OfficeIntegration.PowerPointInfo"/>
  </ds:schemaRefs>
</ds:datastoreItem>
</file>

<file path=customXml/itemProps35.xml><?xml version="1.0" encoding="utf-8"?>
<ds:datastoreItem xmlns:ds="http://schemas.openxmlformats.org/officeDocument/2006/customXml" ds:itemID="{196FA939-82E4-432E-A989-B60D1079997C}">
  <ds:schemaRefs>
    <ds:schemaRef ds:uri="ESRI.ArcGIS.Mapping.OfficeIntegration.PowerPointInfo"/>
  </ds:schemaRefs>
</ds:datastoreItem>
</file>

<file path=customXml/itemProps36.xml><?xml version="1.0" encoding="utf-8"?>
<ds:datastoreItem xmlns:ds="http://schemas.openxmlformats.org/officeDocument/2006/customXml" ds:itemID="{F188959C-0977-4BAA-A936-57ECB52BB7A1}">
  <ds:schemaRefs>
    <ds:schemaRef ds:uri="ESRI.ArcGIS.Mapping.OfficeIntegration.PowerPointInfo"/>
  </ds:schemaRefs>
</ds:datastoreItem>
</file>

<file path=customXml/itemProps37.xml><?xml version="1.0" encoding="utf-8"?>
<ds:datastoreItem xmlns:ds="http://schemas.openxmlformats.org/officeDocument/2006/customXml" ds:itemID="{5FA0AA7B-E49A-4DB6-B0C4-5318F946CCD8}">
  <ds:schemaRefs>
    <ds:schemaRef ds:uri="ESRI.ArcGIS.Mapping.OfficeIntegration.PowerPointInfo"/>
  </ds:schemaRefs>
</ds:datastoreItem>
</file>

<file path=customXml/itemProps38.xml><?xml version="1.0" encoding="utf-8"?>
<ds:datastoreItem xmlns:ds="http://schemas.openxmlformats.org/officeDocument/2006/customXml" ds:itemID="{3CB14718-F86C-48F9-B5ED-2FF913F5F8EA}">
  <ds:schemaRefs>
    <ds:schemaRef ds:uri="ESRI.ArcGIS.Mapping.OfficeIntegration.PowerPointInfo"/>
  </ds:schemaRefs>
</ds:datastoreItem>
</file>

<file path=customXml/itemProps39.xml><?xml version="1.0" encoding="utf-8"?>
<ds:datastoreItem xmlns:ds="http://schemas.openxmlformats.org/officeDocument/2006/customXml" ds:itemID="{3E2B29F9-6B81-4B70-89D0-42AB53245CB6}">
  <ds:schemaRefs>
    <ds:schemaRef ds:uri="ESRI.ArcGIS.Mapping.OfficeIntegration.PowerPointInfo"/>
  </ds:schemaRefs>
</ds:datastoreItem>
</file>

<file path=customXml/itemProps4.xml><?xml version="1.0" encoding="utf-8"?>
<ds:datastoreItem xmlns:ds="http://schemas.openxmlformats.org/officeDocument/2006/customXml" ds:itemID="{4E7AFAD3-A568-4CEF-8A43-ECA5A58E7B69}">
  <ds:schemaRefs>
    <ds:schemaRef ds:uri="ESRI.ArcGIS.Mapping.OfficeIntegration.PowerPointInfo"/>
  </ds:schemaRefs>
</ds:datastoreItem>
</file>

<file path=customXml/itemProps40.xml><?xml version="1.0" encoding="utf-8"?>
<ds:datastoreItem xmlns:ds="http://schemas.openxmlformats.org/officeDocument/2006/customXml" ds:itemID="{BD9B836E-7942-4168-84ED-DB04C52DD171}">
  <ds:schemaRefs>
    <ds:schemaRef ds:uri="ESRI.ArcGIS.Mapping.OfficeIntegration.PowerPointInfo"/>
  </ds:schemaRefs>
</ds:datastoreItem>
</file>

<file path=customXml/itemProps41.xml><?xml version="1.0" encoding="utf-8"?>
<ds:datastoreItem xmlns:ds="http://schemas.openxmlformats.org/officeDocument/2006/customXml" ds:itemID="{54D4EB55-8D22-409B-A9F4-4C1494405F9F}">
  <ds:schemaRefs>
    <ds:schemaRef ds:uri="ESRI.ArcGIS.Mapping.OfficeIntegration.PowerPointInfo"/>
  </ds:schemaRefs>
</ds:datastoreItem>
</file>

<file path=customXml/itemProps42.xml><?xml version="1.0" encoding="utf-8"?>
<ds:datastoreItem xmlns:ds="http://schemas.openxmlformats.org/officeDocument/2006/customXml" ds:itemID="{EE76ECA5-5EA3-4DDF-8604-A0C5EDCA5D73}">
  <ds:schemaRefs>
    <ds:schemaRef ds:uri="ESRI.ArcGIS.Mapping.OfficeIntegration.PowerPointInfo"/>
  </ds:schemaRefs>
</ds:datastoreItem>
</file>

<file path=customXml/itemProps43.xml><?xml version="1.0" encoding="utf-8"?>
<ds:datastoreItem xmlns:ds="http://schemas.openxmlformats.org/officeDocument/2006/customXml" ds:itemID="{9E738231-2982-4EDA-A09B-0758772A5F1D}">
  <ds:schemaRefs>
    <ds:schemaRef ds:uri="ESRI.ArcGIS.Mapping.OfficeIntegration.PowerPointInfo"/>
  </ds:schemaRefs>
</ds:datastoreItem>
</file>

<file path=customXml/itemProps44.xml><?xml version="1.0" encoding="utf-8"?>
<ds:datastoreItem xmlns:ds="http://schemas.openxmlformats.org/officeDocument/2006/customXml" ds:itemID="{BFA85535-6ABA-417B-96E9-5BC318D0E645}">
  <ds:schemaRefs>
    <ds:schemaRef ds:uri="ESRI.ArcGIS.Mapping.OfficeIntegration.PowerPointInfo"/>
  </ds:schemaRefs>
</ds:datastoreItem>
</file>

<file path=customXml/itemProps45.xml><?xml version="1.0" encoding="utf-8"?>
<ds:datastoreItem xmlns:ds="http://schemas.openxmlformats.org/officeDocument/2006/customXml" ds:itemID="{CB07F4E0-E5EC-4988-AD39-AD761E4B0FF4}">
  <ds:schemaRefs>
    <ds:schemaRef ds:uri="ESRI.ArcGIS.Mapping.OfficeIntegration.PowerPointInfo"/>
  </ds:schemaRefs>
</ds:datastoreItem>
</file>

<file path=customXml/itemProps46.xml><?xml version="1.0" encoding="utf-8"?>
<ds:datastoreItem xmlns:ds="http://schemas.openxmlformats.org/officeDocument/2006/customXml" ds:itemID="{518F09DD-610E-4075-BC56-B7DF243660DD}">
  <ds:schemaRefs>
    <ds:schemaRef ds:uri="ESRI.ArcGIS.Mapping.OfficeIntegration.PowerPointInfo"/>
  </ds:schemaRefs>
</ds:datastoreItem>
</file>

<file path=customXml/itemProps47.xml><?xml version="1.0" encoding="utf-8"?>
<ds:datastoreItem xmlns:ds="http://schemas.openxmlformats.org/officeDocument/2006/customXml" ds:itemID="{A9BA46EC-EF08-47BD-A556-54312EED9EC1}">
  <ds:schemaRefs>
    <ds:schemaRef ds:uri="http://purl.org/dc/terms/"/>
    <ds:schemaRef ds:uri="5af08be3-da31-4ed0-bd15-c2f68cc29029"/>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4eaf0ac9-d2e6-4ea0-8623-78c4288edc07"/>
  </ds:schemaRefs>
</ds:datastoreItem>
</file>

<file path=customXml/itemProps48.xml><?xml version="1.0" encoding="utf-8"?>
<ds:datastoreItem xmlns:ds="http://schemas.openxmlformats.org/officeDocument/2006/customXml" ds:itemID="{915EE810-39ED-415F-B64D-619A22BE726E}">
  <ds:schemaRefs>
    <ds:schemaRef ds:uri="ESRI.ArcGIS.Mapping.OfficeIntegration.PowerPointInfo"/>
  </ds:schemaRefs>
</ds:datastoreItem>
</file>

<file path=customXml/itemProps49.xml><?xml version="1.0" encoding="utf-8"?>
<ds:datastoreItem xmlns:ds="http://schemas.openxmlformats.org/officeDocument/2006/customXml" ds:itemID="{98331C9F-0C9C-4DF9-A2D5-D23182DF5BF1}">
  <ds:schemaRefs>
    <ds:schemaRef ds:uri="ESRI.ArcGIS.Mapping.OfficeIntegration.PowerPointInfo"/>
  </ds:schemaRefs>
</ds:datastoreItem>
</file>

<file path=customXml/itemProps5.xml><?xml version="1.0" encoding="utf-8"?>
<ds:datastoreItem xmlns:ds="http://schemas.openxmlformats.org/officeDocument/2006/customXml" ds:itemID="{A7A014C6-604F-41C7-8CD6-EFAEC12486BE}">
  <ds:schemaRefs>
    <ds:schemaRef ds:uri="ESRI.ArcGIS.Mapping.OfficeIntegration.PowerPointInfo"/>
  </ds:schemaRefs>
</ds:datastoreItem>
</file>

<file path=customXml/itemProps50.xml><?xml version="1.0" encoding="utf-8"?>
<ds:datastoreItem xmlns:ds="http://schemas.openxmlformats.org/officeDocument/2006/customXml" ds:itemID="{466DEDA0-8176-4123-B8D8-46C15ECA40C3}">
  <ds:schemaRefs>
    <ds:schemaRef ds:uri="ESRI.ArcGIS.Mapping.OfficeIntegration.PowerPointInfo"/>
  </ds:schemaRefs>
</ds:datastoreItem>
</file>

<file path=customXml/itemProps51.xml><?xml version="1.0" encoding="utf-8"?>
<ds:datastoreItem xmlns:ds="http://schemas.openxmlformats.org/officeDocument/2006/customXml" ds:itemID="{9C5C8FE0-9DF5-4A87-84C8-6EA4B11258FD}">
  <ds:schemaRefs>
    <ds:schemaRef ds:uri="ESRI.ArcGIS.Mapping.OfficeIntegration.PowerPointInfo"/>
  </ds:schemaRefs>
</ds:datastoreItem>
</file>

<file path=customXml/itemProps52.xml><?xml version="1.0" encoding="utf-8"?>
<ds:datastoreItem xmlns:ds="http://schemas.openxmlformats.org/officeDocument/2006/customXml" ds:itemID="{7544C62A-92D9-496F-953A-73B578701840}">
  <ds:schemaRefs>
    <ds:schemaRef ds:uri="ESRI.ArcGIS.Mapping.OfficeIntegration.PowerPointInfo"/>
  </ds:schemaRefs>
</ds:datastoreItem>
</file>

<file path=customXml/itemProps53.xml><?xml version="1.0" encoding="utf-8"?>
<ds:datastoreItem xmlns:ds="http://schemas.openxmlformats.org/officeDocument/2006/customXml" ds:itemID="{F290B368-66FD-4A15-A16F-8EAB723F7314}">
  <ds:schemaRefs>
    <ds:schemaRef ds:uri="ESRI.ArcGIS.Mapping.OfficeIntegration.PowerPointInfo"/>
  </ds:schemaRefs>
</ds:datastoreItem>
</file>

<file path=customXml/itemProps54.xml><?xml version="1.0" encoding="utf-8"?>
<ds:datastoreItem xmlns:ds="http://schemas.openxmlformats.org/officeDocument/2006/customXml" ds:itemID="{A619B994-DBE2-4316-94C7-08C753354DED}">
  <ds:schemaRefs>
    <ds:schemaRef ds:uri="ESRI.ArcGIS.Mapping.OfficeIntegration.PowerPointInfo"/>
  </ds:schemaRefs>
</ds:datastoreItem>
</file>

<file path=customXml/itemProps55.xml><?xml version="1.0" encoding="utf-8"?>
<ds:datastoreItem xmlns:ds="http://schemas.openxmlformats.org/officeDocument/2006/customXml" ds:itemID="{5230ECC0-8BA5-4A0D-A931-8BD398517947}">
  <ds:schemaRefs>
    <ds:schemaRef ds:uri="ESRI.ArcGIS.Mapping.OfficeIntegration.PowerPointInfo"/>
  </ds:schemaRefs>
</ds:datastoreItem>
</file>

<file path=customXml/itemProps56.xml><?xml version="1.0" encoding="utf-8"?>
<ds:datastoreItem xmlns:ds="http://schemas.openxmlformats.org/officeDocument/2006/customXml" ds:itemID="{3E902DBD-76DD-4186-AD13-C85D9B7AB902}">
  <ds:schemaRefs>
    <ds:schemaRef ds:uri="ESRI.ArcGIS.Mapping.OfficeIntegration.PowerPointInfo"/>
  </ds:schemaRefs>
</ds:datastoreItem>
</file>

<file path=customXml/itemProps6.xml><?xml version="1.0" encoding="utf-8"?>
<ds:datastoreItem xmlns:ds="http://schemas.openxmlformats.org/officeDocument/2006/customXml" ds:itemID="{F5272A79-3F55-4CAB-A107-46B417E97E84}">
  <ds:schemaRefs>
    <ds:schemaRef ds:uri="ESRI.ArcGIS.Mapping.OfficeIntegration.PowerPointInfo"/>
  </ds:schemaRefs>
</ds:datastoreItem>
</file>

<file path=customXml/itemProps7.xml><?xml version="1.0" encoding="utf-8"?>
<ds:datastoreItem xmlns:ds="http://schemas.openxmlformats.org/officeDocument/2006/customXml" ds:itemID="{C29AAC04-E94B-48E5-817F-6E95EE7A5B76}">
  <ds:schemaRefs>
    <ds:schemaRef ds:uri="ESRI.ArcGIS.Mapping.OfficeIntegration.PowerPointInfo"/>
  </ds:schemaRefs>
</ds:datastoreItem>
</file>

<file path=customXml/itemProps8.xml><?xml version="1.0" encoding="utf-8"?>
<ds:datastoreItem xmlns:ds="http://schemas.openxmlformats.org/officeDocument/2006/customXml" ds:itemID="{C94CADE6-0054-4362-BA1C-78A07FCA4D23}">
  <ds:schemaRefs>
    <ds:schemaRef ds:uri="ESRI.ArcGIS.Mapping.OfficeIntegration.PowerPointInfo"/>
  </ds:schemaRefs>
</ds:datastoreItem>
</file>

<file path=customXml/itemProps9.xml><?xml version="1.0" encoding="utf-8"?>
<ds:datastoreItem xmlns:ds="http://schemas.openxmlformats.org/officeDocument/2006/customXml" ds:itemID="{548DD95C-E66F-4510-849A-0B00A5CEED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2607</TotalTime>
  <Words>1865</Words>
  <Application>Microsoft Office PowerPoint</Application>
  <PresentationFormat>Widescreen</PresentationFormat>
  <Paragraphs>245</Paragraphs>
  <Slides>36</Slides>
  <Notes>33</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36</vt:i4>
      </vt:variant>
    </vt:vector>
  </HeadingPairs>
  <TitlesOfParts>
    <vt:vector size="52" baseType="lpstr">
      <vt:lpstr>Arial</vt:lpstr>
      <vt:lpstr>Calibri</vt:lpstr>
      <vt:lpstr>Franklin Gothic Demi</vt:lpstr>
      <vt:lpstr>Franklin Gothic Medium</vt:lpstr>
      <vt:lpstr>Myriad Web Pro</vt:lpstr>
      <vt:lpstr>Wingdings</vt:lpstr>
      <vt:lpstr>1_Office Theme</vt:lpstr>
      <vt:lpstr>NCEH_ATSDR_combined</vt:lpstr>
      <vt:lpstr>1_NCEH_ATSDR_combined</vt:lpstr>
      <vt:lpstr>2_NCEH_ATSDR_combined</vt:lpstr>
      <vt:lpstr>3_NCEH_ATSDR_combined</vt:lpstr>
      <vt:lpstr>4_NCEH_ATSDR_combined</vt:lpstr>
      <vt:lpstr>APHL_PPTTemp_120814</vt:lpstr>
      <vt:lpstr>1_APHL_PPTTemp_120814</vt:lpstr>
      <vt:lpstr>2_APHL_PPTTemp_120814</vt:lpstr>
      <vt:lpstr>Office Theme</vt:lpstr>
      <vt:lpstr>NMI eSHARE:  Walkthrough of the NMI Implementation Spreadsheet and  Test Case Scenario Worksheet</vt:lpstr>
      <vt:lpstr>Agenda</vt:lpstr>
      <vt:lpstr>Announcement: Conditions Added to Generic v2-only List</vt:lpstr>
      <vt:lpstr>Announcement: Expected Timeline for NMI</vt:lpstr>
      <vt:lpstr>Overview of the NMI Implementation Spreadsheet and Test Case Scenario Worksheet</vt:lpstr>
      <vt:lpstr>NMI Implementation Spreadsheet and NMI Test Case Scenario Worksheet</vt:lpstr>
      <vt:lpstr>Arboviral Implementation Spreadsheet and Arboviral Test Case Scenario Worksheet</vt:lpstr>
      <vt:lpstr>NMI Implementation Spreadsheet</vt:lpstr>
      <vt:lpstr>NMI Implementation Process and Tools </vt:lpstr>
      <vt:lpstr>Tabs</vt:lpstr>
      <vt:lpstr>Tabs</vt:lpstr>
      <vt:lpstr>“All Other Conditions” Tab</vt:lpstr>
      <vt:lpstr>“All Other Conditions” Tab Organization</vt:lpstr>
      <vt:lpstr>“All Other Conditions” Tab</vt:lpstr>
      <vt:lpstr>“All Other Conditions” Tab: Filtered View</vt:lpstr>
      <vt:lpstr>“All Other Conditions” Tab: PHA Columns</vt:lpstr>
      <vt:lpstr>“All Other Conditions” Tab: Gap Analysis</vt:lpstr>
      <vt:lpstr>“All Other Conditions” Tab: Gap Analysis</vt:lpstr>
      <vt:lpstr>“All Other Conditions” Tab: Mapping</vt:lpstr>
      <vt:lpstr>“Summary” Tab</vt:lpstr>
      <vt:lpstr>NMI Test Case Scenario Worksheet</vt:lpstr>
      <vt:lpstr>NMI Test Case Scenario Worksheet</vt:lpstr>
      <vt:lpstr>NMI Test Case Scenarios</vt:lpstr>
      <vt:lpstr>NMI Test Case Scenarios</vt:lpstr>
      <vt:lpstr>Updates and Deletes</vt:lpstr>
      <vt:lpstr>Updates</vt:lpstr>
      <vt:lpstr>Deletes</vt:lpstr>
      <vt:lpstr>NMI Implementation Resources</vt:lpstr>
      <vt:lpstr>Overview of NMI Implementation Steps for NBS</vt:lpstr>
      <vt:lpstr>Overview of NMI Implementation Steps for NBS</vt:lpstr>
      <vt:lpstr>Pre-populated Implementation Spreadsheet</vt:lpstr>
      <vt:lpstr>Test Scenarios</vt:lpstr>
      <vt:lpstr>Additional Onboarding Resources for NBS</vt:lpstr>
      <vt:lpstr>Introduction to NMI eSHARE Clinic </vt:lpstr>
      <vt:lpstr>Questions and Answers</vt:lpstr>
      <vt:lpstr>Additional 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March 2017</dc:title>
  <dc:subject>NMI eSHARE</dc:subject>
  <dc:creator>CDC</dc:creator>
  <cp:keywords>NMI, eSHARE, implementation, spreadsheet</cp:keywords>
  <cp:lastModifiedBy>Laspina, Michael (CDC/DDPHSS/CSELS/DHIS)</cp:lastModifiedBy>
  <cp:revision>241</cp:revision>
  <cp:lastPrinted>2017-03-16T11:07:05Z</cp:lastPrinted>
  <dcterms:created xsi:type="dcterms:W3CDTF">2014-12-19T20:55:40Z</dcterms:created>
  <dcterms:modified xsi:type="dcterms:W3CDTF">2021-04-26T16:53:50Z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0x0101005EB5FF29E6B05843A9F42104FCDD43AE</vt:lpwstr>
  </property>
  <property fmtid="{D5CDD505-2E9C-101B-9397-08002B2CF9AE}" pid="3" name="_dlc_DocIdItemGuid">
    <vt:lpwstr>b175412f-0a0b-44a6-90e6-65466419bc5c</vt:lpwstr>
  </property>
  <property fmtid="{D5CDD505-2E9C-101B-9397-08002B2CF9AE}" pid="4" name="Language">
    <vt:lpwstr>English</vt:lpwstr>
  </property>
  <property fmtid="{D5CDD505-2E9C-101B-9397-08002B2CF9AE}" pid="5" name="MSIP_Label_7b94a7b8-f06c-4dfe-bdcc-9b548fd58c31_Enabled">
    <vt:lpwstr>true</vt:lpwstr>
  </property>
  <property fmtid="{D5CDD505-2E9C-101B-9397-08002B2CF9AE}" pid="6" name="MSIP_Label_7b94a7b8-f06c-4dfe-bdcc-9b548fd58c31_SetDate">
    <vt:lpwstr>2021-04-26T16:53:49Z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3bdfa433-312c-4db8-85a5-6553ad8e3d30</vt:lpwstr>
  </property>
  <property fmtid="{D5CDD505-2E9C-101B-9397-08002B2CF9AE}" pid="11" name="MSIP_Label_7b94a7b8-f06c-4dfe-bdcc-9b548fd58c31_ContentBits">
    <vt:lpwstr>0</vt:lpwstr>
  </property>
</Properties>
</file>