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2" r:id="rId5"/>
    <p:sldMasterId id="2147483689" r:id="rId6"/>
    <p:sldMasterId id="2147483700" r:id="rId7"/>
  </p:sldMasterIdLst>
  <p:notesMasterIdLst>
    <p:notesMasterId r:id="rId49"/>
  </p:notesMasterIdLst>
  <p:sldIdLst>
    <p:sldId id="314" r:id="rId8"/>
    <p:sldId id="315" r:id="rId9"/>
    <p:sldId id="343" r:id="rId10"/>
    <p:sldId id="316" r:id="rId11"/>
    <p:sldId id="281" r:id="rId12"/>
    <p:sldId id="268" r:id="rId13"/>
    <p:sldId id="341" r:id="rId14"/>
    <p:sldId id="303" r:id="rId15"/>
    <p:sldId id="304" r:id="rId16"/>
    <p:sldId id="309" r:id="rId17"/>
    <p:sldId id="339" r:id="rId18"/>
    <p:sldId id="278" r:id="rId19"/>
    <p:sldId id="306" r:id="rId20"/>
    <p:sldId id="283" r:id="rId21"/>
    <p:sldId id="284" r:id="rId22"/>
    <p:sldId id="313" r:id="rId23"/>
    <p:sldId id="318" r:id="rId24"/>
    <p:sldId id="319" r:id="rId25"/>
    <p:sldId id="320" r:id="rId26"/>
    <p:sldId id="321" r:id="rId27"/>
    <p:sldId id="335" r:id="rId28"/>
    <p:sldId id="322" r:id="rId29"/>
    <p:sldId id="323" r:id="rId30"/>
    <p:sldId id="324" r:id="rId31"/>
    <p:sldId id="325" r:id="rId32"/>
    <p:sldId id="332" r:id="rId33"/>
    <p:sldId id="333" r:id="rId34"/>
    <p:sldId id="334" r:id="rId35"/>
    <p:sldId id="317" r:id="rId36"/>
    <p:sldId id="338" r:id="rId37"/>
    <p:sldId id="282" r:id="rId38"/>
    <p:sldId id="311" r:id="rId39"/>
    <p:sldId id="294" r:id="rId40"/>
    <p:sldId id="295" r:id="rId41"/>
    <p:sldId id="296" r:id="rId42"/>
    <p:sldId id="267" r:id="rId43"/>
    <p:sldId id="270" r:id="rId44"/>
    <p:sldId id="275" r:id="rId45"/>
    <p:sldId id="342" r:id="rId46"/>
    <p:sldId id="289" r:id="rId47"/>
    <p:sldId id="337" r:id="rId48"/>
  </p:sldIdLst>
  <p:sldSz cx="9144000" cy="6858000" type="screen4x3"/>
  <p:notesSz cx="7315200" cy="9601200"/>
  <p:embeddedFontLs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Franklin Gothic Book" panose="020B0503020102020204" pitchFamily="34" charset="0"/>
      <p:regular r:id="rId56"/>
      <p:italic r:id="rId57"/>
    </p:embeddedFont>
    <p:embeddedFont>
      <p:font typeface="Franklin Gothic Demi" panose="020B0703020102020204" pitchFamily="34" charset="0"/>
      <p:regular r:id="rId58"/>
      <p:italic r:id="rId59"/>
    </p:embeddedFont>
    <p:embeddedFont>
      <p:font typeface="Myriad Web Pro" panose="020B0503030403020204" pitchFamily="34" charset="0"/>
      <p:regular r:id="rId60"/>
      <p:bold r:id="rId61"/>
      <p:italic r:id="rId62"/>
    </p:embeddedFont>
  </p:embeddedFontLst>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imberly (CDC/OPHSS/CSELS)" initials="TK(" lastIdx="1" clrIdx="0"/>
  <p:cmAuthor id="2" name="Helmus, Lesliann E. (CDC/OPHSS/CSELS)" initials="HLE(" lastIdx="8" clrIdx="1">
    <p:extLst>
      <p:ext uri="{19B8F6BF-5375-455C-9EA6-DF929625EA0E}">
        <p15:presenceInfo xmlns:p15="http://schemas.microsoft.com/office/powerpoint/2012/main" userId="S-1-5-21-1207783550-2075000910-922709458-429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33" autoAdjust="0"/>
    <p:restoredTop sz="86450" autoAdjust="0"/>
  </p:normalViewPr>
  <p:slideViewPr>
    <p:cSldViewPr snapToGrid="0">
      <p:cViewPr varScale="1">
        <p:scale>
          <a:sx n="70" d="100"/>
          <a:sy n="70" d="100"/>
        </p:scale>
        <p:origin x="1229"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45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font" Target="fonts/font12.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7.fntdata"/><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0B305-865F-44E8-98AE-25835B6B8735}" type="doc">
      <dgm:prSet loTypeId="urn:microsoft.com/office/officeart/2005/8/layout/chevron1" loCatId="process" qsTypeId="urn:microsoft.com/office/officeart/2005/8/quickstyle/simple1" qsCatId="simple" csTypeId="urn:microsoft.com/office/officeart/2005/8/colors/accent1_2" csCatId="accent1" phldr="1"/>
      <dgm:spPr/>
    </dgm:pt>
    <dgm:pt modelId="{C4C0579F-C784-4C76-B828-8AF423091232}" type="pres">
      <dgm:prSet presAssocID="{68D0B305-865F-44E8-98AE-25835B6B8735}" presName="Name0" presStyleCnt="0">
        <dgm:presLayoutVars>
          <dgm:dir/>
          <dgm:animLvl val="lvl"/>
          <dgm:resizeHandles val="exact"/>
        </dgm:presLayoutVars>
      </dgm:prSet>
      <dgm:spPr/>
    </dgm:pt>
  </dgm:ptLst>
  <dgm:cxnLst>
    <dgm:cxn modelId="{676A0491-10E2-466A-AB2F-D56F72B82DC1}" type="presOf" srcId="{68D0B305-865F-44E8-98AE-25835B6B8735}" destId="{C4C0579F-C784-4C76-B828-8AF423091232}"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46A05-11DD-4CD0-A3CC-F6A874D73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2D5F274-4D01-4626-930D-4F0097217602}">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dash"/>
        </a:ln>
      </dgm:spPr>
      <dgm:t>
        <a:bodyPr/>
        <a:lstStyle/>
        <a:p>
          <a:r>
            <a:rPr lang="en-US" dirty="0">
              <a:solidFill>
                <a:srgbClr val="00A0AF"/>
              </a:solidFill>
            </a:rPr>
            <a:t>TA Validation: MQF</a:t>
          </a:r>
        </a:p>
      </dgm:t>
    </dgm:pt>
    <dgm:pt modelId="{051FC941-6A08-4328-8BD7-8A7C14D913C4}" type="parTrans" cxnId="{20D09AA2-08F0-4F1B-BD22-0BED5B561EC2}">
      <dgm:prSet/>
      <dgm:spPr/>
      <dgm:t>
        <a:bodyPr/>
        <a:lstStyle/>
        <a:p>
          <a:endParaRPr lang="en-US"/>
        </a:p>
      </dgm:t>
    </dgm:pt>
    <dgm:pt modelId="{B331E2BF-D197-4022-B229-5BA09A06473F}" type="sibTrans" cxnId="{20D09AA2-08F0-4F1B-BD22-0BED5B561EC2}">
      <dgm:prSet/>
      <dgm:spPr/>
      <dgm:t>
        <a:bodyPr/>
        <a:lstStyle/>
        <a:p>
          <a:endParaRPr lang="en-US"/>
        </a:p>
      </dgm:t>
    </dgm:pt>
    <dgm:pt modelId="{AB0D099D-C699-4904-9FF1-A7D6F01B67F8}">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dash"/>
        </a:ln>
      </dgm:spPr>
      <dgm:t>
        <a:bodyPr/>
        <a:lstStyle/>
        <a:p>
          <a:r>
            <a:rPr lang="en-US" dirty="0">
              <a:solidFill>
                <a:srgbClr val="00A0AF"/>
              </a:solidFill>
            </a:rPr>
            <a:t>TA Validation: Content</a:t>
          </a:r>
        </a:p>
      </dgm:t>
    </dgm:pt>
    <dgm:pt modelId="{C7B0689F-A0A9-47C0-B53F-9E44225B0FF3}" type="parTrans" cxnId="{41EECA62-AA63-4494-9740-ADA138DDD800}">
      <dgm:prSet/>
      <dgm:spPr/>
      <dgm:t>
        <a:bodyPr/>
        <a:lstStyle/>
        <a:p>
          <a:endParaRPr lang="en-US"/>
        </a:p>
      </dgm:t>
    </dgm:pt>
    <dgm:pt modelId="{8AF52C24-D382-45EB-98E3-1F408B1ECB66}" type="sibTrans" cxnId="{41EECA62-AA63-4494-9740-ADA138DDD800}">
      <dgm:prSet/>
      <dgm:spPr/>
      <dgm:t>
        <a:bodyPr/>
        <a:lstStyle/>
        <a:p>
          <a:endParaRPr lang="en-US"/>
        </a:p>
      </dgm:t>
    </dgm:pt>
    <dgm:pt modelId="{11B6C093-AD27-4CDE-8799-5A472EE715E9}">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dash"/>
        </a:ln>
      </dgm:spPr>
      <dgm:t>
        <a:bodyPr/>
        <a:lstStyle/>
        <a:p>
          <a:r>
            <a:rPr lang="en-US" dirty="0">
              <a:solidFill>
                <a:srgbClr val="00A0AF"/>
              </a:solidFill>
            </a:rPr>
            <a:t>Pilot State Addresses Errors</a:t>
          </a:r>
        </a:p>
      </dgm:t>
    </dgm:pt>
    <dgm:pt modelId="{45C2355B-D8B1-4694-A2B6-EF1CBDB0003F}" type="parTrans" cxnId="{72B3FE9B-DEA2-47EB-BBC9-BCB49888A3A5}">
      <dgm:prSet/>
      <dgm:spPr/>
      <dgm:t>
        <a:bodyPr/>
        <a:lstStyle/>
        <a:p>
          <a:endParaRPr lang="en-US"/>
        </a:p>
      </dgm:t>
    </dgm:pt>
    <dgm:pt modelId="{D7EE3010-46C2-4F02-82CA-87D113E0108A}" type="sibTrans" cxnId="{72B3FE9B-DEA2-47EB-BBC9-BCB49888A3A5}">
      <dgm:prSet/>
      <dgm:spPr/>
      <dgm:t>
        <a:bodyPr/>
        <a:lstStyle/>
        <a:p>
          <a:endParaRPr lang="en-US"/>
        </a:p>
      </dgm:t>
    </dgm:pt>
    <dgm:pt modelId="{3BF2CDDE-10C0-4A98-B4CB-4F88460E5EB3}">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dash"/>
        </a:ln>
      </dgm:spPr>
      <dgm:t>
        <a:bodyPr/>
        <a:lstStyle/>
        <a:p>
          <a:r>
            <a:rPr lang="en-US" dirty="0">
              <a:solidFill>
                <a:srgbClr val="00A0AF"/>
              </a:solidFill>
            </a:rPr>
            <a:t>Updated HL7 Messages Generated</a:t>
          </a:r>
        </a:p>
      </dgm:t>
    </dgm:pt>
    <dgm:pt modelId="{CFB8469B-02E7-44A2-8A8C-9EDADEB24F0A}" type="parTrans" cxnId="{A8314F21-38A8-4CAC-9589-A8FCD2DFB64E}">
      <dgm:prSet/>
      <dgm:spPr/>
      <dgm:t>
        <a:bodyPr/>
        <a:lstStyle/>
        <a:p>
          <a:endParaRPr lang="en-US"/>
        </a:p>
      </dgm:t>
    </dgm:pt>
    <dgm:pt modelId="{BF26520B-E405-4928-A9F1-2E9172E7DFEC}" type="sibTrans" cxnId="{A8314F21-38A8-4CAC-9589-A8FCD2DFB64E}">
      <dgm:prSet/>
      <dgm:spPr/>
      <dgm:t>
        <a:bodyPr/>
        <a:lstStyle/>
        <a:p>
          <a:endParaRPr lang="en-US"/>
        </a:p>
      </dgm:t>
    </dgm:pt>
    <dgm:pt modelId="{D0DE7BAA-C149-4F50-B3FF-216E69BD249B}">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dash"/>
        </a:ln>
      </dgm:spPr>
      <dgm:t>
        <a:bodyPr/>
        <a:lstStyle/>
        <a:p>
          <a:r>
            <a:rPr lang="en-US" dirty="0">
              <a:solidFill>
                <a:srgbClr val="00A0AF"/>
              </a:solidFill>
            </a:rPr>
            <a:t>TA Validation: Resolve issues until all errors corrected</a:t>
          </a:r>
        </a:p>
      </dgm:t>
    </dgm:pt>
    <dgm:pt modelId="{53EB4FDC-DB36-4EEA-959E-48C9A8191A57}" type="parTrans" cxnId="{3DF680A5-3902-453C-ADF7-C590BE338097}">
      <dgm:prSet/>
      <dgm:spPr/>
      <dgm:t>
        <a:bodyPr/>
        <a:lstStyle/>
        <a:p>
          <a:endParaRPr lang="en-US"/>
        </a:p>
      </dgm:t>
    </dgm:pt>
    <dgm:pt modelId="{2F04F5F9-5869-423A-A712-AB2D7C331BC0}" type="sibTrans" cxnId="{3DF680A5-3902-453C-ADF7-C590BE338097}">
      <dgm:prSet/>
      <dgm:spPr/>
      <dgm:t>
        <a:bodyPr/>
        <a:lstStyle/>
        <a:p>
          <a:endParaRPr lang="en-US"/>
        </a:p>
      </dgm:t>
    </dgm:pt>
    <dgm:pt modelId="{D2E00884-E1C3-4812-87CC-6A949001B28D}" type="pres">
      <dgm:prSet presAssocID="{E0C46A05-11DD-4CD0-A3CC-F6A874D7349D}" presName="cycle" presStyleCnt="0">
        <dgm:presLayoutVars>
          <dgm:dir/>
          <dgm:resizeHandles val="exact"/>
        </dgm:presLayoutVars>
      </dgm:prSet>
      <dgm:spPr/>
    </dgm:pt>
    <dgm:pt modelId="{F5333D53-EBE2-4E80-89DC-29545F959E51}" type="pres">
      <dgm:prSet presAssocID="{A2D5F274-4D01-4626-930D-4F0097217602}" presName="node" presStyleLbl="node1" presStyleIdx="0" presStyleCnt="5" custRadScaleRad="99814" custRadScaleInc="2479">
        <dgm:presLayoutVars>
          <dgm:bulletEnabled val="1"/>
        </dgm:presLayoutVars>
      </dgm:prSet>
      <dgm:spPr/>
    </dgm:pt>
    <dgm:pt modelId="{BAC474A9-0234-4ECF-BB6D-2EAAD89CAEB7}" type="pres">
      <dgm:prSet presAssocID="{A2D5F274-4D01-4626-930D-4F0097217602}" presName="spNode" presStyleCnt="0"/>
      <dgm:spPr/>
    </dgm:pt>
    <dgm:pt modelId="{002FE86D-C8E7-41F4-8B22-72AD42DF4F23}" type="pres">
      <dgm:prSet presAssocID="{B331E2BF-D197-4022-B229-5BA09A06473F}" presName="sibTrans" presStyleLbl="sibTrans1D1" presStyleIdx="0" presStyleCnt="5"/>
      <dgm:spPr/>
    </dgm:pt>
    <dgm:pt modelId="{7A328B7E-EB01-430A-B34D-BA23D9957BBF}" type="pres">
      <dgm:prSet presAssocID="{AB0D099D-C699-4904-9FF1-A7D6F01B67F8}" presName="node" presStyleLbl="node1" presStyleIdx="1" presStyleCnt="5">
        <dgm:presLayoutVars>
          <dgm:bulletEnabled val="1"/>
        </dgm:presLayoutVars>
      </dgm:prSet>
      <dgm:spPr/>
    </dgm:pt>
    <dgm:pt modelId="{4E17961E-72F0-4107-ACD8-7984A474E58B}" type="pres">
      <dgm:prSet presAssocID="{AB0D099D-C699-4904-9FF1-A7D6F01B67F8}" presName="spNode" presStyleCnt="0"/>
      <dgm:spPr/>
    </dgm:pt>
    <dgm:pt modelId="{EE836245-FAE8-408B-B4C6-7A114632A564}" type="pres">
      <dgm:prSet presAssocID="{8AF52C24-D382-45EB-98E3-1F408B1ECB66}" presName="sibTrans" presStyleLbl="sibTrans1D1" presStyleIdx="1" presStyleCnt="5"/>
      <dgm:spPr/>
    </dgm:pt>
    <dgm:pt modelId="{91C62098-9176-4B9A-89BB-E673CE508199}" type="pres">
      <dgm:prSet presAssocID="{11B6C093-AD27-4CDE-8799-5A472EE715E9}" presName="node" presStyleLbl="node1" presStyleIdx="2" presStyleCnt="5">
        <dgm:presLayoutVars>
          <dgm:bulletEnabled val="1"/>
        </dgm:presLayoutVars>
      </dgm:prSet>
      <dgm:spPr/>
    </dgm:pt>
    <dgm:pt modelId="{97C524A5-D33C-4531-AB2D-816768E8C9A3}" type="pres">
      <dgm:prSet presAssocID="{11B6C093-AD27-4CDE-8799-5A472EE715E9}" presName="spNode" presStyleCnt="0"/>
      <dgm:spPr/>
    </dgm:pt>
    <dgm:pt modelId="{E7C73D68-2638-4939-A0F6-208F9839D851}" type="pres">
      <dgm:prSet presAssocID="{D7EE3010-46C2-4F02-82CA-87D113E0108A}" presName="sibTrans" presStyleLbl="sibTrans1D1" presStyleIdx="2" presStyleCnt="5"/>
      <dgm:spPr/>
    </dgm:pt>
    <dgm:pt modelId="{0EA3ADA4-94AC-46B2-BB9E-081D599489C6}" type="pres">
      <dgm:prSet presAssocID="{3BF2CDDE-10C0-4A98-B4CB-4F88460E5EB3}" presName="node" presStyleLbl="node1" presStyleIdx="3" presStyleCnt="5">
        <dgm:presLayoutVars>
          <dgm:bulletEnabled val="1"/>
        </dgm:presLayoutVars>
      </dgm:prSet>
      <dgm:spPr/>
    </dgm:pt>
    <dgm:pt modelId="{D4C6AFD7-7B87-4EE7-9656-C5328B56F5C1}" type="pres">
      <dgm:prSet presAssocID="{3BF2CDDE-10C0-4A98-B4CB-4F88460E5EB3}" presName="spNode" presStyleCnt="0"/>
      <dgm:spPr/>
    </dgm:pt>
    <dgm:pt modelId="{D4862A80-0A16-4BC0-97FA-A0C53E7F8819}" type="pres">
      <dgm:prSet presAssocID="{BF26520B-E405-4928-A9F1-2E9172E7DFEC}" presName="sibTrans" presStyleLbl="sibTrans1D1" presStyleIdx="3" presStyleCnt="5"/>
      <dgm:spPr/>
    </dgm:pt>
    <dgm:pt modelId="{BA4B8963-E8DB-461B-B3C0-86739E2C38DC}" type="pres">
      <dgm:prSet presAssocID="{D0DE7BAA-C149-4F50-B3FF-216E69BD249B}" presName="node" presStyleLbl="node1" presStyleIdx="4" presStyleCnt="5">
        <dgm:presLayoutVars>
          <dgm:bulletEnabled val="1"/>
        </dgm:presLayoutVars>
      </dgm:prSet>
      <dgm:spPr/>
    </dgm:pt>
    <dgm:pt modelId="{58C0A1E2-95A7-4C80-9B36-33A720D609C3}" type="pres">
      <dgm:prSet presAssocID="{D0DE7BAA-C149-4F50-B3FF-216E69BD249B}" presName="spNode" presStyleCnt="0"/>
      <dgm:spPr/>
    </dgm:pt>
    <dgm:pt modelId="{DF93A541-C2A5-468C-A84C-725EE989BE8D}" type="pres">
      <dgm:prSet presAssocID="{2F04F5F9-5869-423A-A712-AB2D7C331BC0}" presName="sibTrans" presStyleLbl="sibTrans1D1" presStyleIdx="4" presStyleCnt="5"/>
      <dgm:spPr/>
    </dgm:pt>
  </dgm:ptLst>
  <dgm:cxnLst>
    <dgm:cxn modelId="{260E6114-D859-41B9-8246-4F2421A65063}" type="presOf" srcId="{D7EE3010-46C2-4F02-82CA-87D113E0108A}" destId="{E7C73D68-2638-4939-A0F6-208F9839D851}" srcOrd="0" destOrd="0" presId="urn:microsoft.com/office/officeart/2005/8/layout/cycle5"/>
    <dgm:cxn modelId="{A8314F21-38A8-4CAC-9589-A8FCD2DFB64E}" srcId="{E0C46A05-11DD-4CD0-A3CC-F6A874D7349D}" destId="{3BF2CDDE-10C0-4A98-B4CB-4F88460E5EB3}" srcOrd="3" destOrd="0" parTransId="{CFB8469B-02E7-44A2-8A8C-9EDADEB24F0A}" sibTransId="{BF26520B-E405-4928-A9F1-2E9172E7DFEC}"/>
    <dgm:cxn modelId="{3F1B7428-21F1-4DA6-8CB1-D180CB0C4233}" type="presOf" srcId="{E0C46A05-11DD-4CD0-A3CC-F6A874D7349D}" destId="{D2E00884-E1C3-4812-87CC-6A949001B28D}" srcOrd="0" destOrd="0" presId="urn:microsoft.com/office/officeart/2005/8/layout/cycle5"/>
    <dgm:cxn modelId="{13F77229-0E52-41C5-8048-40086C3E9ED1}" type="presOf" srcId="{B331E2BF-D197-4022-B229-5BA09A06473F}" destId="{002FE86D-C8E7-41F4-8B22-72AD42DF4F23}" srcOrd="0" destOrd="0" presId="urn:microsoft.com/office/officeart/2005/8/layout/cycle5"/>
    <dgm:cxn modelId="{9628445B-D7A6-480E-8978-1B8D9A71556E}" type="presOf" srcId="{8AF52C24-D382-45EB-98E3-1F408B1ECB66}" destId="{EE836245-FAE8-408B-B4C6-7A114632A564}" srcOrd="0" destOrd="0" presId="urn:microsoft.com/office/officeart/2005/8/layout/cycle5"/>
    <dgm:cxn modelId="{41EECA62-AA63-4494-9740-ADA138DDD800}" srcId="{E0C46A05-11DD-4CD0-A3CC-F6A874D7349D}" destId="{AB0D099D-C699-4904-9FF1-A7D6F01B67F8}" srcOrd="1" destOrd="0" parTransId="{C7B0689F-A0A9-47C0-B53F-9E44225B0FF3}" sibTransId="{8AF52C24-D382-45EB-98E3-1F408B1ECB66}"/>
    <dgm:cxn modelId="{B124AB68-C872-48C2-8EEF-FBC94F6410ED}" type="presOf" srcId="{A2D5F274-4D01-4626-930D-4F0097217602}" destId="{F5333D53-EBE2-4E80-89DC-29545F959E51}" srcOrd="0" destOrd="0" presId="urn:microsoft.com/office/officeart/2005/8/layout/cycle5"/>
    <dgm:cxn modelId="{45F1C451-0BE6-4594-AE25-F0EBE93F8911}" type="presOf" srcId="{BF26520B-E405-4928-A9F1-2E9172E7DFEC}" destId="{D4862A80-0A16-4BC0-97FA-A0C53E7F8819}" srcOrd="0" destOrd="0" presId="urn:microsoft.com/office/officeart/2005/8/layout/cycle5"/>
    <dgm:cxn modelId="{7A88B781-6193-43CA-8332-67B80B60B692}" type="presOf" srcId="{AB0D099D-C699-4904-9FF1-A7D6F01B67F8}" destId="{7A328B7E-EB01-430A-B34D-BA23D9957BBF}" srcOrd="0" destOrd="0" presId="urn:microsoft.com/office/officeart/2005/8/layout/cycle5"/>
    <dgm:cxn modelId="{9CED8D86-FECA-4391-8087-75006CBFDA44}" type="presOf" srcId="{3BF2CDDE-10C0-4A98-B4CB-4F88460E5EB3}" destId="{0EA3ADA4-94AC-46B2-BB9E-081D599489C6}" srcOrd="0" destOrd="0" presId="urn:microsoft.com/office/officeart/2005/8/layout/cycle5"/>
    <dgm:cxn modelId="{5FA14E95-ED75-4387-928B-B466CCBA96CE}" type="presOf" srcId="{11B6C093-AD27-4CDE-8799-5A472EE715E9}" destId="{91C62098-9176-4B9A-89BB-E673CE508199}" srcOrd="0" destOrd="0" presId="urn:microsoft.com/office/officeart/2005/8/layout/cycle5"/>
    <dgm:cxn modelId="{72B3FE9B-DEA2-47EB-BBC9-BCB49888A3A5}" srcId="{E0C46A05-11DD-4CD0-A3CC-F6A874D7349D}" destId="{11B6C093-AD27-4CDE-8799-5A472EE715E9}" srcOrd="2" destOrd="0" parTransId="{45C2355B-D8B1-4694-A2B6-EF1CBDB0003F}" sibTransId="{D7EE3010-46C2-4F02-82CA-87D113E0108A}"/>
    <dgm:cxn modelId="{20D09AA2-08F0-4F1B-BD22-0BED5B561EC2}" srcId="{E0C46A05-11DD-4CD0-A3CC-F6A874D7349D}" destId="{A2D5F274-4D01-4626-930D-4F0097217602}" srcOrd="0" destOrd="0" parTransId="{051FC941-6A08-4328-8BD7-8A7C14D913C4}" sibTransId="{B331E2BF-D197-4022-B229-5BA09A06473F}"/>
    <dgm:cxn modelId="{3DF680A5-3902-453C-ADF7-C590BE338097}" srcId="{E0C46A05-11DD-4CD0-A3CC-F6A874D7349D}" destId="{D0DE7BAA-C149-4F50-B3FF-216E69BD249B}" srcOrd="4" destOrd="0" parTransId="{53EB4FDC-DB36-4EEA-959E-48C9A8191A57}" sibTransId="{2F04F5F9-5869-423A-A712-AB2D7C331BC0}"/>
    <dgm:cxn modelId="{F84B80A7-8921-4C99-A853-321693C99889}" type="presOf" srcId="{2F04F5F9-5869-423A-A712-AB2D7C331BC0}" destId="{DF93A541-C2A5-468C-A84C-725EE989BE8D}" srcOrd="0" destOrd="0" presId="urn:microsoft.com/office/officeart/2005/8/layout/cycle5"/>
    <dgm:cxn modelId="{F90E81BC-A69F-4410-88A1-B8F770A1F5A4}" type="presOf" srcId="{D0DE7BAA-C149-4F50-B3FF-216E69BD249B}" destId="{BA4B8963-E8DB-461B-B3C0-86739E2C38DC}" srcOrd="0" destOrd="0" presId="urn:microsoft.com/office/officeart/2005/8/layout/cycle5"/>
    <dgm:cxn modelId="{50F2159E-1845-422A-93A6-234171C5472C}" type="presParOf" srcId="{D2E00884-E1C3-4812-87CC-6A949001B28D}" destId="{F5333D53-EBE2-4E80-89DC-29545F959E51}" srcOrd="0" destOrd="0" presId="urn:microsoft.com/office/officeart/2005/8/layout/cycle5"/>
    <dgm:cxn modelId="{76ECA3B9-1D08-47E6-8E70-7FDD935C53A7}" type="presParOf" srcId="{D2E00884-E1C3-4812-87CC-6A949001B28D}" destId="{BAC474A9-0234-4ECF-BB6D-2EAAD89CAEB7}" srcOrd="1" destOrd="0" presId="urn:microsoft.com/office/officeart/2005/8/layout/cycle5"/>
    <dgm:cxn modelId="{67E00E17-395F-4BF6-88A7-73E20D8A22D3}" type="presParOf" srcId="{D2E00884-E1C3-4812-87CC-6A949001B28D}" destId="{002FE86D-C8E7-41F4-8B22-72AD42DF4F23}" srcOrd="2" destOrd="0" presId="urn:microsoft.com/office/officeart/2005/8/layout/cycle5"/>
    <dgm:cxn modelId="{D3C77D58-3904-442C-85EC-01D2AE261B7F}" type="presParOf" srcId="{D2E00884-E1C3-4812-87CC-6A949001B28D}" destId="{7A328B7E-EB01-430A-B34D-BA23D9957BBF}" srcOrd="3" destOrd="0" presId="urn:microsoft.com/office/officeart/2005/8/layout/cycle5"/>
    <dgm:cxn modelId="{6199D12A-D84D-480D-AE04-0ECF1F10E874}" type="presParOf" srcId="{D2E00884-E1C3-4812-87CC-6A949001B28D}" destId="{4E17961E-72F0-4107-ACD8-7984A474E58B}" srcOrd="4" destOrd="0" presId="urn:microsoft.com/office/officeart/2005/8/layout/cycle5"/>
    <dgm:cxn modelId="{61E6F688-3919-46E5-8215-4FC24F6B2160}" type="presParOf" srcId="{D2E00884-E1C3-4812-87CC-6A949001B28D}" destId="{EE836245-FAE8-408B-B4C6-7A114632A564}" srcOrd="5" destOrd="0" presId="urn:microsoft.com/office/officeart/2005/8/layout/cycle5"/>
    <dgm:cxn modelId="{AB91CDCF-3D8A-4251-9B28-5A3BC4E96916}" type="presParOf" srcId="{D2E00884-E1C3-4812-87CC-6A949001B28D}" destId="{91C62098-9176-4B9A-89BB-E673CE508199}" srcOrd="6" destOrd="0" presId="urn:microsoft.com/office/officeart/2005/8/layout/cycle5"/>
    <dgm:cxn modelId="{631A6702-722D-4D14-9AAF-0979727C01CA}" type="presParOf" srcId="{D2E00884-E1C3-4812-87CC-6A949001B28D}" destId="{97C524A5-D33C-4531-AB2D-816768E8C9A3}" srcOrd="7" destOrd="0" presId="urn:microsoft.com/office/officeart/2005/8/layout/cycle5"/>
    <dgm:cxn modelId="{C2F4942A-3869-4735-9981-08C62E8CB14B}" type="presParOf" srcId="{D2E00884-E1C3-4812-87CC-6A949001B28D}" destId="{E7C73D68-2638-4939-A0F6-208F9839D851}" srcOrd="8" destOrd="0" presId="urn:microsoft.com/office/officeart/2005/8/layout/cycle5"/>
    <dgm:cxn modelId="{2994F089-B92C-41C2-85CA-BF573980E661}" type="presParOf" srcId="{D2E00884-E1C3-4812-87CC-6A949001B28D}" destId="{0EA3ADA4-94AC-46B2-BB9E-081D599489C6}" srcOrd="9" destOrd="0" presId="urn:microsoft.com/office/officeart/2005/8/layout/cycle5"/>
    <dgm:cxn modelId="{C197DD3E-6A7A-4B1B-B4BF-1B1B9BE9B28B}" type="presParOf" srcId="{D2E00884-E1C3-4812-87CC-6A949001B28D}" destId="{D4C6AFD7-7B87-4EE7-9656-C5328B56F5C1}" srcOrd="10" destOrd="0" presId="urn:microsoft.com/office/officeart/2005/8/layout/cycle5"/>
    <dgm:cxn modelId="{427AB5E9-BFCE-4CBE-B131-D113DB38AFD8}" type="presParOf" srcId="{D2E00884-E1C3-4812-87CC-6A949001B28D}" destId="{D4862A80-0A16-4BC0-97FA-A0C53E7F8819}" srcOrd="11" destOrd="0" presId="urn:microsoft.com/office/officeart/2005/8/layout/cycle5"/>
    <dgm:cxn modelId="{1139E193-5D5F-499B-98D9-298905BAF633}" type="presParOf" srcId="{D2E00884-E1C3-4812-87CC-6A949001B28D}" destId="{BA4B8963-E8DB-461B-B3C0-86739E2C38DC}" srcOrd="12" destOrd="0" presId="urn:microsoft.com/office/officeart/2005/8/layout/cycle5"/>
    <dgm:cxn modelId="{8C96420A-734F-475B-95A2-44D5FCF054E2}" type="presParOf" srcId="{D2E00884-E1C3-4812-87CC-6A949001B28D}" destId="{58C0A1E2-95A7-4C80-9B36-33A720D609C3}" srcOrd="13" destOrd="0" presId="urn:microsoft.com/office/officeart/2005/8/layout/cycle5"/>
    <dgm:cxn modelId="{61A526AE-4EAD-4E7D-ABA2-6BE3D585163C}" type="presParOf" srcId="{D2E00884-E1C3-4812-87CC-6A949001B28D}" destId="{DF93A541-C2A5-468C-A84C-725EE989BE8D}" srcOrd="14" destOrd="0" presId="urn:microsoft.com/office/officeart/2005/8/layout/cycle5"/>
  </dgm:cxnLst>
  <dgm:bg/>
  <dgm:whole>
    <a:ln>
      <a:solidFill>
        <a:srgbClr val="00A0AF"/>
      </a:solidFill>
      <a:prstDash val="dash"/>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3D53-EBE2-4E80-89DC-29545F959E51}">
      <dsp:nvSpPr>
        <dsp:cNvPr id="0" name=""/>
        <dsp:cNvSpPr/>
      </dsp:nvSpPr>
      <dsp:spPr>
        <a:xfrm>
          <a:off x="1051893" y="2847"/>
          <a:ext cx="678088" cy="440757"/>
        </a:xfrm>
        <a:prstGeom prst="roundRect">
          <a:avLst/>
        </a:prstGeom>
        <a:solidFill>
          <a:schemeClr val="lt1"/>
        </a:solidFill>
        <a:ln w="12700" cap="flat" cmpd="sng" algn="ctr">
          <a:solidFill>
            <a:srgbClr val="00A0AF"/>
          </a:solidFill>
          <a:prstDash val="dash"/>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00A0AF"/>
              </a:solidFill>
            </a:rPr>
            <a:t>TA Validation: MQF</a:t>
          </a:r>
        </a:p>
      </dsp:txBody>
      <dsp:txXfrm>
        <a:off x="1073409" y="24363"/>
        <a:ext cx="635056" cy="397725"/>
      </dsp:txXfrm>
    </dsp:sp>
    <dsp:sp modelId="{002FE86D-C8E7-41F4-8B22-72AD42DF4F23}">
      <dsp:nvSpPr>
        <dsp:cNvPr id="0" name=""/>
        <dsp:cNvSpPr/>
      </dsp:nvSpPr>
      <dsp:spPr>
        <a:xfrm>
          <a:off x="503494" y="224056"/>
          <a:ext cx="1760051" cy="1760051"/>
        </a:xfrm>
        <a:custGeom>
          <a:avLst/>
          <a:gdLst/>
          <a:ahLst/>
          <a:cxnLst/>
          <a:rect l="0" t="0" r="0" b="0"/>
          <a:pathLst>
            <a:path>
              <a:moveTo>
                <a:pt x="1314936" y="114977"/>
              </a:moveTo>
              <a:arcTo wR="880025" hR="880025" stAng="17977029" swAng="118413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A328B7E-EB01-430A-B34D-BA23D9957BBF}">
      <dsp:nvSpPr>
        <dsp:cNvPr id="0" name=""/>
        <dsp:cNvSpPr/>
      </dsp:nvSpPr>
      <dsp:spPr>
        <a:xfrm>
          <a:off x="1879726" y="609245"/>
          <a:ext cx="678088" cy="440757"/>
        </a:xfrm>
        <a:prstGeom prst="roundRect">
          <a:avLst/>
        </a:prstGeom>
        <a:solidFill>
          <a:schemeClr val="lt1"/>
        </a:solidFill>
        <a:ln w="12700" cap="flat" cmpd="sng" algn="ctr">
          <a:solidFill>
            <a:srgbClr val="00A0AF"/>
          </a:solidFill>
          <a:prstDash val="dash"/>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00A0AF"/>
              </a:solidFill>
            </a:rPr>
            <a:t>TA Validation: Content</a:t>
          </a:r>
        </a:p>
      </dsp:txBody>
      <dsp:txXfrm>
        <a:off x="1901242" y="630761"/>
        <a:ext cx="635056" cy="397725"/>
      </dsp:txXfrm>
    </dsp:sp>
    <dsp:sp modelId="{EE836245-FAE8-408B-B4C6-7A114632A564}">
      <dsp:nvSpPr>
        <dsp:cNvPr id="0" name=""/>
        <dsp:cNvSpPr/>
      </dsp:nvSpPr>
      <dsp:spPr>
        <a:xfrm>
          <a:off x="501790" y="221541"/>
          <a:ext cx="1760051" cy="1760051"/>
        </a:xfrm>
        <a:custGeom>
          <a:avLst/>
          <a:gdLst/>
          <a:ahLst/>
          <a:cxnLst/>
          <a:rect l="0" t="0" r="0" b="0"/>
          <a:pathLst>
            <a:path>
              <a:moveTo>
                <a:pt x="1757936" y="941002"/>
              </a:moveTo>
              <a:arcTo wR="880025" hR="880025" stAng="21838393" swAng="135918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1C62098-9176-4B9A-89BB-E673CE508199}">
      <dsp:nvSpPr>
        <dsp:cNvPr id="0" name=""/>
        <dsp:cNvSpPr/>
      </dsp:nvSpPr>
      <dsp:spPr>
        <a:xfrm>
          <a:off x="1560038" y="1593144"/>
          <a:ext cx="678088" cy="440757"/>
        </a:xfrm>
        <a:prstGeom prst="roundRect">
          <a:avLst/>
        </a:prstGeom>
        <a:solidFill>
          <a:schemeClr val="lt1"/>
        </a:solidFill>
        <a:ln w="12700" cap="flat" cmpd="sng" algn="ctr">
          <a:solidFill>
            <a:srgbClr val="00A0AF"/>
          </a:solidFill>
          <a:prstDash val="dash"/>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00A0AF"/>
              </a:solidFill>
            </a:rPr>
            <a:t>Pilot State Addresses Errors</a:t>
          </a:r>
        </a:p>
      </dsp:txBody>
      <dsp:txXfrm>
        <a:off x="1581554" y="1614660"/>
        <a:ext cx="635056" cy="397725"/>
      </dsp:txXfrm>
    </dsp:sp>
    <dsp:sp modelId="{E7C73D68-2638-4939-A0F6-208F9839D851}">
      <dsp:nvSpPr>
        <dsp:cNvPr id="0" name=""/>
        <dsp:cNvSpPr/>
      </dsp:nvSpPr>
      <dsp:spPr>
        <a:xfrm>
          <a:off x="501790" y="221541"/>
          <a:ext cx="1760051" cy="1760051"/>
        </a:xfrm>
        <a:custGeom>
          <a:avLst/>
          <a:gdLst/>
          <a:ahLst/>
          <a:cxnLst/>
          <a:rect l="0" t="0" r="0" b="0"/>
          <a:pathLst>
            <a:path>
              <a:moveTo>
                <a:pt x="987927" y="1753411"/>
              </a:moveTo>
              <a:arcTo wR="880025" hR="880025" stAng="4977426" swAng="84514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A3ADA4-94AC-46B2-BB9E-081D599489C6}">
      <dsp:nvSpPr>
        <dsp:cNvPr id="0" name=""/>
        <dsp:cNvSpPr/>
      </dsp:nvSpPr>
      <dsp:spPr>
        <a:xfrm>
          <a:off x="525506" y="1593144"/>
          <a:ext cx="678088" cy="440757"/>
        </a:xfrm>
        <a:prstGeom prst="roundRect">
          <a:avLst/>
        </a:prstGeom>
        <a:solidFill>
          <a:schemeClr val="lt1"/>
        </a:solidFill>
        <a:ln w="12700" cap="flat" cmpd="sng" algn="ctr">
          <a:solidFill>
            <a:srgbClr val="00A0AF"/>
          </a:solidFill>
          <a:prstDash val="dash"/>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00A0AF"/>
              </a:solidFill>
            </a:rPr>
            <a:t>Updated HL7 Messages Generated</a:t>
          </a:r>
        </a:p>
      </dsp:txBody>
      <dsp:txXfrm>
        <a:off x="547022" y="1614660"/>
        <a:ext cx="635056" cy="397725"/>
      </dsp:txXfrm>
    </dsp:sp>
    <dsp:sp modelId="{D4862A80-0A16-4BC0-97FA-A0C53E7F8819}">
      <dsp:nvSpPr>
        <dsp:cNvPr id="0" name=""/>
        <dsp:cNvSpPr/>
      </dsp:nvSpPr>
      <dsp:spPr>
        <a:xfrm>
          <a:off x="501790" y="221541"/>
          <a:ext cx="1760051" cy="1760051"/>
        </a:xfrm>
        <a:custGeom>
          <a:avLst/>
          <a:gdLst/>
          <a:ahLst/>
          <a:cxnLst/>
          <a:rect l="0" t="0" r="0" b="0"/>
          <a:pathLst>
            <a:path>
              <a:moveTo>
                <a:pt x="93327" y="1274426"/>
              </a:moveTo>
              <a:arcTo wR="880025" hR="880025" stAng="9202423" swAng="135918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4B8963-E8DB-461B-B3C0-86739E2C38DC}">
      <dsp:nvSpPr>
        <dsp:cNvPr id="0" name=""/>
        <dsp:cNvSpPr/>
      </dsp:nvSpPr>
      <dsp:spPr>
        <a:xfrm>
          <a:off x="205818" y="609245"/>
          <a:ext cx="678088" cy="440757"/>
        </a:xfrm>
        <a:prstGeom prst="roundRect">
          <a:avLst/>
        </a:prstGeom>
        <a:solidFill>
          <a:schemeClr val="lt1"/>
        </a:solidFill>
        <a:ln w="12700" cap="flat" cmpd="sng" algn="ctr">
          <a:solidFill>
            <a:srgbClr val="00A0AF"/>
          </a:solidFill>
          <a:prstDash val="dash"/>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00A0AF"/>
              </a:solidFill>
            </a:rPr>
            <a:t>TA Validation: Resolve issues until all errors corrected</a:t>
          </a:r>
        </a:p>
      </dsp:txBody>
      <dsp:txXfrm>
        <a:off x="227334" y="630761"/>
        <a:ext cx="635056" cy="397725"/>
      </dsp:txXfrm>
    </dsp:sp>
    <dsp:sp modelId="{DF93A541-C2A5-468C-A84C-725EE989BE8D}">
      <dsp:nvSpPr>
        <dsp:cNvPr id="0" name=""/>
        <dsp:cNvSpPr/>
      </dsp:nvSpPr>
      <dsp:spPr>
        <a:xfrm>
          <a:off x="500145" y="223971"/>
          <a:ext cx="1760051" cy="1760051"/>
        </a:xfrm>
        <a:custGeom>
          <a:avLst/>
          <a:gdLst/>
          <a:ahLst/>
          <a:cxnLst/>
          <a:rect l="0" t="0" r="0" b="0"/>
          <a:pathLst>
            <a:path>
              <a:moveTo>
                <a:pt x="214730" y="303980"/>
              </a:moveTo>
              <a:arcTo wR="880025" hR="880025" stAng="13253256" swAng="12318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4/26/2021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hinvads.cdc.gov/vads/ViewView.action?name=Arboviral%20Case%20Notific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dirty="0"/>
          </a:p>
        </p:txBody>
      </p:sp>
    </p:spTree>
    <p:extLst>
      <p:ext uri="{BB962C8B-B14F-4D97-AF65-F5344CB8AC3E}">
        <p14:creationId xmlns:p14="http://schemas.microsoft.com/office/powerpoint/2010/main" val="118602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data elements</a:t>
            </a:r>
          </a:p>
          <a:p>
            <a:pPr marL="171450" indent="-171450">
              <a:buFont typeface="Arial" pitchFamily="34" charset="0"/>
              <a:buChar char="•"/>
            </a:pPr>
            <a:r>
              <a:rPr lang="en-US" dirty="0"/>
              <a:t>Race category</a:t>
            </a:r>
          </a:p>
          <a:p>
            <a:pPr marL="171450" indent="-171450">
              <a:buFont typeface="Arial" pitchFamily="34" charset="0"/>
              <a:buChar char="•"/>
            </a:pPr>
            <a:r>
              <a:rPr lang="en-US" dirty="0"/>
              <a:t>Clinical Syndrome</a:t>
            </a:r>
            <a:r>
              <a:rPr lang="en-US" baseline="0" dirty="0"/>
              <a:t> split into primary/secondary</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345369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view is a collection of value sets for a</a:t>
            </a:r>
            <a:r>
              <a:rPr lang="en-US" baseline="0" dirty="0"/>
              <a:t> guide.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latest Arboviral MMG View (version</a:t>
            </a:r>
            <a:r>
              <a:rPr lang="en-US" baseline="0" dirty="0"/>
              <a:t> 13) is </a:t>
            </a:r>
            <a:r>
              <a:rPr lang="en-US" dirty="0"/>
              <a:t>in</a:t>
            </a:r>
            <a:r>
              <a:rPr lang="en-US" baseline="0" dirty="0"/>
              <a:t> PHIN VADS: </a:t>
            </a:r>
            <a:r>
              <a:rPr lang="en-US" dirty="0">
                <a:hlinkClick r:id="rId3"/>
              </a:rPr>
              <a:t>https://phinvads.cdc.gov/vads/ViewView.action?name=Arboviral Case Notification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download</a:t>
            </a:r>
            <a:r>
              <a:rPr lang="en-US" baseline="0" dirty="0"/>
              <a:t> the view into Excel or Text files.   </a:t>
            </a:r>
            <a:endParaRPr lang="en-US" dirty="0"/>
          </a:p>
          <a:p>
            <a:r>
              <a:rPr lang="en-US" dirty="0"/>
              <a:t>You can view</a:t>
            </a:r>
            <a:r>
              <a:rPr lang="en-US" baseline="0" dirty="0"/>
              <a:t> or subscribe to the view updates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67627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view</a:t>
            </a:r>
            <a:r>
              <a:rPr lang="en-US" baseline="0" dirty="0"/>
              <a:t> or subscribe to the view updates</a:t>
            </a:r>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374150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discussed today is an updated streamlined version of the onboarding used for the legacy systems.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3193626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Test messages</a:t>
            </a:r>
            <a:r>
              <a:rPr lang="en-US" sz="1200" baseline="0" dirty="0"/>
              <a:t> for this group will be designed to </a:t>
            </a:r>
            <a:r>
              <a:rPr lang="en-US" sz="1200" dirty="0"/>
              <a:t>test those things that have changed in the 1.3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DMB</a:t>
            </a:r>
            <a:r>
              <a:rPr lang="en-US" sz="1200" baseline="0" dirty="0"/>
              <a:t> will work with jurisdictions to correct minimal errors – if larger issue will refer to APHL.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F74A860-9A80-4B04-BB05-29D9936CE7B1}" type="slidenum">
              <a:rPr lang="en-US" smtClean="0"/>
              <a:t>18</a:t>
            </a:fld>
            <a:endParaRPr lang="en-US" dirty="0"/>
          </a:p>
        </p:txBody>
      </p:sp>
    </p:spTree>
    <p:extLst>
      <p:ext uri="{BB962C8B-B14F-4D97-AF65-F5344CB8AC3E}">
        <p14:creationId xmlns:p14="http://schemas.microsoft.com/office/powerpoint/2010/main" val="9124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These maps DO NOT show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Exact locations or numbers of mosquitoes living in an area </a:t>
            </a:r>
          </a:p>
          <a:p>
            <a:r>
              <a:rPr lang="en-US" sz="1200" b="0" i="0" u="none" strike="noStrike" kern="1200" baseline="0" dirty="0">
                <a:solidFill>
                  <a:schemeClr val="tx1"/>
                </a:solidFill>
                <a:latin typeface="+mn-lt"/>
                <a:ea typeface="+mn-ea"/>
                <a:cs typeface="+mn-cs"/>
              </a:rPr>
              <a:t>· Risk or likelihood that these mosquitoes will spread viruses</a:t>
            </a:r>
          </a:p>
          <a:p>
            <a:r>
              <a:rPr lang="en-US" sz="1200" b="1" i="0" u="none" strike="noStrike" kern="1200" baseline="0" dirty="0">
                <a:solidFill>
                  <a:schemeClr val="tx1"/>
                </a:solidFill>
                <a:latin typeface="+mn-lt"/>
                <a:ea typeface="+mn-ea"/>
                <a:cs typeface="+mn-cs"/>
              </a:rPr>
              <a:t>These maps show</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CDC’s best estimate of the potential range of </a:t>
            </a:r>
            <a:r>
              <a:rPr lang="en-US" sz="1200" b="0" i="1" u="none" strike="noStrike" kern="1200" baseline="0" dirty="0">
                <a:solidFill>
                  <a:schemeClr val="tx1"/>
                </a:solidFill>
                <a:latin typeface="+mn-lt"/>
                <a:ea typeface="+mn-ea"/>
                <a:cs typeface="+mn-cs"/>
              </a:rPr>
              <a:t>Aedes aegypti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Aedes albopictus </a:t>
            </a:r>
            <a:r>
              <a:rPr lang="en-US" sz="1200" b="0" i="0" u="none" strike="noStrike" kern="1200" baseline="0" dirty="0">
                <a:solidFill>
                  <a:schemeClr val="tx1"/>
                </a:solidFill>
                <a:latin typeface="+mn-lt"/>
                <a:ea typeface="+mn-ea"/>
                <a:cs typeface="+mn-cs"/>
              </a:rPr>
              <a:t>in the United States </a:t>
            </a:r>
          </a:p>
          <a:p>
            <a:r>
              <a:rPr lang="en-US" sz="1200" b="0" i="0" u="none" strike="noStrike" kern="1200" baseline="0" dirty="0">
                <a:solidFill>
                  <a:schemeClr val="tx1"/>
                </a:solidFill>
                <a:latin typeface="+mn-lt"/>
                <a:ea typeface="+mn-ea"/>
                <a:cs typeface="+mn-cs"/>
              </a:rPr>
              <a:t>· Areas where mosquitoes are or have been previously found</a:t>
            </a:r>
            <a:endParaRPr lang="en-US" dirty="0"/>
          </a:p>
        </p:txBody>
      </p:sp>
      <p:sp>
        <p:nvSpPr>
          <p:cNvPr id="4" name="Slide Number Placeholder 3"/>
          <p:cNvSpPr>
            <a:spLocks noGrp="1"/>
          </p:cNvSpPr>
          <p:nvPr>
            <p:ph type="sldNum" sz="quarter" idx="10"/>
          </p:nvPr>
        </p:nvSpPr>
        <p:spPr/>
        <p:txBody>
          <a:bodyPr/>
          <a:lstStyle/>
          <a:p>
            <a:fld id="{FF74A860-9A80-4B04-BB05-29D9936CE7B1}" type="slidenum">
              <a:rPr lang="en-US" smtClean="0"/>
              <a:t>22</a:t>
            </a:fld>
            <a:endParaRPr lang="en-US" dirty="0"/>
          </a:p>
        </p:txBody>
      </p:sp>
    </p:spTree>
    <p:extLst>
      <p:ext uri="{BB962C8B-B14F-4D97-AF65-F5344CB8AC3E}">
        <p14:creationId xmlns:p14="http://schemas.microsoft.com/office/powerpoint/2010/main" val="158973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open up TA to other jurisdictions early</a:t>
            </a:r>
            <a:r>
              <a:rPr lang="en-US" baseline="0" dirty="0"/>
              <a:t> summer</a:t>
            </a:r>
          </a:p>
          <a:p>
            <a:endParaRPr lang="en-US" baseline="0" dirty="0"/>
          </a:p>
          <a:p>
            <a:r>
              <a:rPr lang="en-US" baseline="0" dirty="0"/>
              <a:t>Overview of TA process for ARBO is included in the Appendix</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151158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2054C-5FFB-4925-88B8-34BFE44764D6}" type="slidenum">
              <a:rPr lang="en-US" smtClean="0"/>
              <a:pPr/>
              <a:t>28</a:t>
            </a:fld>
            <a:endParaRPr lang="en-US" dirty="0"/>
          </a:p>
        </p:txBody>
      </p:sp>
    </p:spTree>
    <p:extLst>
      <p:ext uri="{BB962C8B-B14F-4D97-AF65-F5344CB8AC3E}">
        <p14:creationId xmlns:p14="http://schemas.microsoft.com/office/powerpoint/2010/main" val="235575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166842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Changes from</a:t>
            </a:r>
            <a:r>
              <a:rPr lang="en-US" baseline="0" dirty="0"/>
              <a:t> the Arboviral v1.2 MMG</a:t>
            </a:r>
          </a:p>
          <a:p>
            <a:r>
              <a:rPr lang="en-US" baseline="0" dirty="0"/>
              <a:t>New data elements</a:t>
            </a:r>
          </a:p>
          <a:p>
            <a:r>
              <a:rPr lang="en-US" baseline="0" dirty="0"/>
              <a:t>Updated value sets</a:t>
            </a:r>
          </a:p>
          <a:p>
            <a:r>
              <a:rPr lang="en-US" baseline="0" dirty="0"/>
              <a:t>Updated HL7 Implementation Notes</a:t>
            </a:r>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36</a:t>
            </a:fld>
            <a:endParaRPr lang="en-US" dirty="0"/>
          </a:p>
        </p:txBody>
      </p:sp>
    </p:spTree>
    <p:extLst>
      <p:ext uri="{BB962C8B-B14F-4D97-AF65-F5344CB8AC3E}">
        <p14:creationId xmlns:p14="http://schemas.microsoft.com/office/powerpoint/2010/main" val="29886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effort between Arboviral</a:t>
            </a:r>
            <a:r>
              <a:rPr lang="en-US" baseline="0" dirty="0"/>
              <a:t> Program and those staff working on NNDSS.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159319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Repeat =</a:t>
            </a:r>
            <a:r>
              <a:rPr lang="en-US" baseline="0" dirty="0"/>
              <a:t> Indicates whether the response to the data element may repeat (multi-select/select all that apply). “Y” indicates that the field may repeat. If the response does not repeat, the field is not populated or contains "N". When a data element repeats, the values are sent in the same field with the instances separated by a tilde (~). Data elements that repeat require special processing.</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37</a:t>
            </a:fld>
            <a:endParaRPr lang="en-US" dirty="0"/>
          </a:p>
        </p:txBody>
      </p:sp>
    </p:spTree>
    <p:extLst>
      <p:ext uri="{BB962C8B-B14F-4D97-AF65-F5344CB8AC3E}">
        <p14:creationId xmlns:p14="http://schemas.microsoft.com/office/powerpoint/2010/main" val="173631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Scenario (TS) document</a:t>
            </a:r>
          </a:p>
          <a:p>
            <a:r>
              <a:rPr lang="en-US" dirty="0"/>
              <a:t>When</a:t>
            </a:r>
            <a:r>
              <a:rPr lang="en-US" baseline="0" dirty="0"/>
              <a:t> May Repeat = Y, the test scenario may have multiple data in one cell</a:t>
            </a:r>
          </a:p>
          <a:p>
            <a:r>
              <a:rPr lang="en-US" dirty="0"/>
              <a:t>&lt;N/A&gt;</a:t>
            </a:r>
            <a:r>
              <a:rPr lang="en-US" baseline="0" dirty="0"/>
              <a:t> will be used for data elements that are not applicable to the test case</a:t>
            </a:r>
          </a:p>
          <a:p>
            <a:pPr marL="171450" indent="-171450">
              <a:buFont typeface="Arial" panose="020B0604020202020204" pitchFamily="34" charset="0"/>
              <a:buChar char="•"/>
            </a:pPr>
            <a:r>
              <a:rPr lang="en-US" baseline="0" dirty="0"/>
              <a:t>If not a congenital case, there won’t be newborn complications</a:t>
            </a:r>
          </a:p>
          <a:p>
            <a:pPr marL="171450" indent="-171450">
              <a:buFont typeface="Arial" panose="020B0604020202020204" pitchFamily="34" charset="0"/>
              <a:buChar char="•"/>
            </a:pPr>
            <a:r>
              <a:rPr lang="en-US" baseline="0" dirty="0"/>
              <a:t>If not female that is or was pregnant, there won’t be pregnancy complications or outcome</a:t>
            </a:r>
          </a:p>
          <a:p>
            <a:pPr marL="0" indent="0">
              <a:buFont typeface="Arial" panose="020B0604020202020204" pitchFamily="34" charset="0"/>
              <a:buNone/>
            </a:pPr>
            <a:r>
              <a:rPr lang="en-US" baseline="0" dirty="0"/>
              <a:t>Mother-Infant Case ID Linkage</a:t>
            </a:r>
          </a:p>
          <a:p>
            <a:pPr marL="171450" indent="-171450">
              <a:buFont typeface="Arial" panose="020B0604020202020204" pitchFamily="34" charset="0"/>
              <a:buChar char="•"/>
            </a:pPr>
            <a:r>
              <a:rPr lang="en-US" dirty="0"/>
              <a:t>If</a:t>
            </a:r>
            <a:r>
              <a:rPr lang="en-US" baseline="0" dirty="0"/>
              <a:t> the subject is the mother, the link is to the infant(s)</a:t>
            </a:r>
          </a:p>
          <a:p>
            <a:pPr marL="171450" indent="-171450">
              <a:buFont typeface="Arial" panose="020B0604020202020204" pitchFamily="34" charset="0"/>
              <a:buChar char="•"/>
            </a:pPr>
            <a:r>
              <a:rPr lang="en-US" baseline="0" dirty="0"/>
              <a:t>If the subject is an infant, the link is to the mother</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dirty="0"/>
          </a:p>
        </p:txBody>
      </p:sp>
    </p:spTree>
    <p:extLst>
      <p:ext uri="{BB962C8B-B14F-4D97-AF65-F5344CB8AC3E}">
        <p14:creationId xmlns:p14="http://schemas.microsoft.com/office/powerpoint/2010/main" val="2894664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providing an enhanced view export file for t</a:t>
            </a:r>
            <a:r>
              <a:rPr lang="en-US" dirty="0"/>
              <a:t>he</a:t>
            </a:r>
            <a:r>
              <a:rPr lang="en-US" baseline="0" dirty="0"/>
              <a:t> Arboviral MMG.</a:t>
            </a:r>
          </a:p>
          <a:p>
            <a:r>
              <a:rPr lang="en-US" baseline="0" dirty="0"/>
              <a:t>It has 3 tabs:</a:t>
            </a:r>
          </a:p>
          <a:p>
            <a:r>
              <a:rPr lang="en-US" dirty="0"/>
              <a:t>Arboviral MMG View Header – metadata about the view</a:t>
            </a:r>
          </a:p>
          <a:p>
            <a:r>
              <a:rPr lang="en-US" dirty="0"/>
              <a:t>Arboviral MMG Value</a:t>
            </a:r>
            <a:r>
              <a:rPr lang="en-US" baseline="0" dirty="0"/>
              <a:t> Sets – metadata about the value sets in the view</a:t>
            </a:r>
          </a:p>
          <a:p>
            <a:r>
              <a:rPr lang="en-US" baseline="0" dirty="0"/>
              <a:t>Arboviral Value Set Concepts – metadata about the concepts in all the value sets in the view</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dirty="0"/>
          </a:p>
        </p:txBody>
      </p:sp>
    </p:spTree>
    <p:extLst>
      <p:ext uri="{BB962C8B-B14F-4D97-AF65-F5344CB8AC3E}">
        <p14:creationId xmlns:p14="http://schemas.microsoft.com/office/powerpoint/2010/main" val="372505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Arboviral v1.3 MMG Event</a:t>
            </a:r>
            <a:r>
              <a:rPr lang="en-US" baseline="0" dirty="0"/>
              <a:t> Codes (NNDSS website and PHIN VADS)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rPr>
              <a:t>CDC will notify jurisdictions when NNDSS is ready to receive the data for “Dengue-like illness” and “Zika virus, congenital infection</a:t>
            </a:r>
            <a:r>
              <a:rPr lang="en-US" dirty="0">
                <a:solidFill>
                  <a:schemeClr val="bg2"/>
                </a:solidFill>
              </a:rPr>
              <a:t>”</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28719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Artifacts Needed</a:t>
            </a:r>
            <a:r>
              <a:rPr lang="en-US" baseline="0" dirty="0"/>
              <a:t> for Implementation:</a:t>
            </a:r>
          </a:p>
          <a:p>
            <a:r>
              <a:rPr lang="en-US" sz="1600" dirty="0"/>
              <a:t>MMG Artifacts: https://ndc.services.cdc.gov/message-mapping-guides/</a:t>
            </a:r>
          </a:p>
          <a:p>
            <a:pPr lvl="1"/>
            <a:r>
              <a:rPr lang="en-US" sz="1400" dirty="0"/>
              <a:t>MMG</a:t>
            </a:r>
          </a:p>
          <a:p>
            <a:pPr lvl="1"/>
            <a:r>
              <a:rPr lang="en-US" sz="1400" dirty="0"/>
              <a:t>Test Scenario (TS)</a:t>
            </a:r>
          </a:p>
          <a:p>
            <a:pPr lvl="1"/>
            <a:r>
              <a:rPr lang="en-US" sz="1400" dirty="0"/>
              <a:t>Test Messages (TMs)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Frequently Asked Questions (FAQs)</a:t>
            </a:r>
          </a:p>
          <a:p>
            <a:r>
              <a:rPr lang="fr-FR" sz="1600" dirty="0"/>
              <a:t>Event Code List: https://ndc.services.cdc.gov/event-codes-other-surveillance-resources/</a:t>
            </a:r>
          </a:p>
          <a:p>
            <a:r>
              <a:rPr lang="fr-FR" sz="1600" dirty="0"/>
              <a:t>Message </a:t>
            </a:r>
            <a:r>
              <a:rPr lang="en-US" sz="1600" dirty="0"/>
              <a:t>Specification</a:t>
            </a:r>
            <a:r>
              <a:rPr lang="fr-FR" sz="1600" dirty="0"/>
              <a:t>: https://ndc.services.cdc.gov/event-codes-other-surveillance-resources/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59658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from Arboviral</a:t>
            </a:r>
            <a:r>
              <a:rPr lang="en-US" baseline="0" dirty="0"/>
              <a:t> 1.2 MMG</a:t>
            </a:r>
          </a:p>
          <a:p>
            <a:r>
              <a:rPr lang="en-US" baseline="0" dirty="0"/>
              <a:t>Multiple tabs for 508 compliance (no merged cells)</a:t>
            </a:r>
          </a:p>
          <a:p>
            <a:r>
              <a:rPr lang="en-US" baseline="0" dirty="0"/>
              <a:t>Introduction tab</a:t>
            </a:r>
          </a:p>
          <a:p>
            <a:pPr marL="171450" indent="-171450">
              <a:buFont typeface="Arial" panose="020B0604020202020204" pitchFamily="34" charset="0"/>
              <a:buChar char="•"/>
            </a:pPr>
            <a:r>
              <a:rPr lang="en-US" dirty="0"/>
              <a:t>References</a:t>
            </a:r>
          </a:p>
          <a:p>
            <a:pPr marL="171450" indent="-171450">
              <a:buFont typeface="Arial" panose="020B0604020202020204" pitchFamily="34" charset="0"/>
              <a:buChar char="•"/>
            </a:pPr>
            <a:r>
              <a:rPr lang="en-US" dirty="0"/>
              <a:t>Additional</a:t>
            </a:r>
            <a:r>
              <a:rPr lang="en-US" baseline="0" dirty="0"/>
              <a:t> notes:</a:t>
            </a:r>
          </a:p>
          <a:p>
            <a:pPr marL="628650" lvl="1" indent="-171450">
              <a:buFont typeface="Arial" panose="020B0604020202020204" pitchFamily="34" charset="0"/>
              <a:buChar char="•"/>
            </a:pPr>
            <a:r>
              <a:rPr lang="en-US" dirty="0"/>
              <a:t>Conveying unknown</a:t>
            </a:r>
          </a:p>
          <a:p>
            <a:pPr marL="628650" lvl="1" indent="-171450">
              <a:buFont typeface="Arial" panose="020B0604020202020204" pitchFamily="34" charset="0"/>
              <a:buChar char="•"/>
            </a:pPr>
            <a:r>
              <a:rPr lang="en-US" dirty="0"/>
              <a:t>Data elements pending OMB approval</a:t>
            </a:r>
          </a:p>
          <a:p>
            <a:pPr marL="0" lvl="0" indent="0">
              <a:buFont typeface="Arial" panose="020B0604020202020204" pitchFamily="34" charset="0"/>
              <a:buNone/>
            </a:pPr>
            <a:r>
              <a:rPr lang="en-US" dirty="0"/>
              <a:t>MMG</a:t>
            </a:r>
            <a:r>
              <a:rPr lang="en-US" baseline="0" dirty="0"/>
              <a:t> Column Descriptions </a:t>
            </a:r>
          </a:p>
          <a:p>
            <a:pPr marL="171450" lvl="0" indent="-171450">
              <a:buFont typeface="Arial" panose="020B0604020202020204" pitchFamily="34" charset="0"/>
              <a:buChar char="•"/>
            </a:pPr>
            <a:r>
              <a:rPr lang="en-US" baseline="0" dirty="0"/>
              <a:t>DE  Code System: </a:t>
            </a:r>
            <a:r>
              <a:rPr lang="en-US" sz="1200" b="0" i="0" u="none" strike="noStrike" kern="1200" dirty="0">
                <a:solidFill>
                  <a:schemeClr val="tx1"/>
                </a:solidFill>
                <a:effectLst/>
                <a:latin typeface="+mn-lt"/>
                <a:ea typeface="+mn-ea"/>
                <a:cs typeface="+mn-cs"/>
              </a:rPr>
              <a:t>Code system from which the data element identifier is drawn (e.g. PHINQUESTION, LOINC, CDCPHINVS, SNOMED-CT). This reference is sent in the message for those observations that map as CE (Coded Element) or CWE (Coded With Exceptions) datatypes in the message.</a:t>
            </a:r>
          </a:p>
          <a:p>
            <a:pPr marL="171450" lvl="0" indent="-171450">
              <a:buFont typeface="Arial" panose="020B0604020202020204" pitchFamily="34" charset="0"/>
              <a:buChar char="•"/>
            </a:pPr>
            <a:r>
              <a:rPr lang="en-US" baseline="0" dirty="0"/>
              <a:t>ArboNET Variable  ID: ArboNET variable ID would help the jurisdictions transitioning from ArboNET.</a:t>
            </a:r>
          </a:p>
          <a:p>
            <a:pPr marL="171450" lvl="0" indent="-171450">
              <a:buFont typeface="Arial" panose="020B0604020202020204" pitchFamily="34" charset="0"/>
              <a:buChar char="•"/>
            </a:pPr>
            <a:r>
              <a:rPr lang="en-US" baseline="0" dirty="0"/>
              <a:t>Migration notes from Arboviral v1.2 MMG: Migration notes for those jurisdictions already sending Arboviral data to the CDC using the Arboviral 1.2 MMG</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Data Elements</a:t>
            </a:r>
          </a:p>
          <a:p>
            <a:pPr marL="0" lvl="0" indent="0">
              <a:buFont typeface="Arial" panose="020B0604020202020204" pitchFamily="34" charset="0"/>
              <a:buNone/>
            </a:pPr>
            <a:r>
              <a:rPr lang="en-US" baseline="0" dirty="0"/>
              <a:t>Revisions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26028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elements used for Case Notification to uniquely identify the case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4529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a:t>
            </a:r>
            <a:r>
              <a:rPr lang="en-US" baseline="0" dirty="0"/>
              <a:t> elements used for Case Notification to uniquely identify the case</a:t>
            </a:r>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650551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New data elements</a:t>
            </a:r>
          </a:p>
          <a:p>
            <a:pPr marL="171450" indent="-171450">
              <a:buFont typeface="Arial" pitchFamily="34" charset="0"/>
              <a:buChar char="•"/>
            </a:pPr>
            <a:r>
              <a:rPr lang="en-US" dirty="0"/>
              <a:t>Clinical – Signs and</a:t>
            </a:r>
            <a:r>
              <a:rPr lang="en-US" baseline="0" dirty="0"/>
              <a:t> Symptoms</a:t>
            </a:r>
          </a:p>
          <a:p>
            <a:pPr marL="171450" indent="-171450">
              <a:buFont typeface="Arial" pitchFamily="34" charset="0"/>
              <a:buChar char="•"/>
            </a:pPr>
            <a:r>
              <a:rPr lang="en-US" baseline="0" dirty="0"/>
              <a:t>Lab</a:t>
            </a:r>
          </a:p>
          <a:p>
            <a:pPr marL="171450" indent="-171450">
              <a:buFont typeface="Arial" pitchFamily="34" charset="0"/>
              <a:buChar char="•"/>
            </a:pPr>
            <a:r>
              <a:rPr lang="en-US" baseline="0" dirty="0"/>
              <a:t>Generic Case Notification (from Gen V2)</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0171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data elements related to pregnancy and newborn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774537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 Placeholder 5"/>
          <p:cNvSpPr txBox="1">
            <a:spLocks/>
          </p:cNvSpPr>
          <p:nvPr userDrawn="1"/>
        </p:nvSpPr>
        <p:spPr>
          <a:xfrm>
            <a:off x="2143125" y="6238511"/>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userDrawn="1"/>
        </p:nvSpPr>
        <p:spPr>
          <a:xfrm>
            <a:off x="2143124" y="6415999"/>
            <a:ext cx="385762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Health Informatics and Surveillance</a:t>
            </a:r>
          </a:p>
        </p:txBody>
      </p:sp>
      <p:sp>
        <p:nvSpPr>
          <p:cNvPr id="8" name="Rectangle 7"/>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5B"/>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17637"/>
            <a:ext cx="8229600" cy="4525963"/>
          </a:xfrm>
          <a:prstGeom prst="rect">
            <a:avLst/>
          </a:prstGeo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38600" y="6367244"/>
            <a:ext cx="762000" cy="365125"/>
          </a:xfrm>
          <a:prstGeom prst="rect">
            <a:avLst/>
          </a:prstGeo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8458200" y="6367244"/>
            <a:ext cx="609600" cy="365125"/>
          </a:xfrm>
          <a:prstGeom prst="rect">
            <a:avLst/>
          </a:prstGeom>
        </p:spPr>
        <p:txBody>
          <a:bodyPr/>
          <a:lstStyle/>
          <a:p>
            <a:fld id="{751248CA-91D7-4F79-84CE-CE599D0F6536}" type="slidenum">
              <a:rPr lang="en-US" smtClean="0"/>
              <a:t>‹#›</a:t>
            </a:fld>
            <a:endParaRPr lang="en-US" dirty="0"/>
          </a:p>
        </p:txBody>
      </p:sp>
    </p:spTree>
    <p:extLst>
      <p:ext uri="{BB962C8B-B14F-4D97-AF65-F5344CB8AC3E}">
        <p14:creationId xmlns:p14="http://schemas.microsoft.com/office/powerpoint/2010/main" val="240209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Rectangle 4"/>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extLst>
      <p:ext uri="{BB962C8B-B14F-4D97-AF65-F5344CB8AC3E}">
        <p14:creationId xmlns:p14="http://schemas.microsoft.com/office/powerpoint/2010/main" val="20679689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 Placeholder 5"/>
          <p:cNvSpPr txBox="1">
            <a:spLocks/>
          </p:cNvSpPr>
          <p:nvPr userDrawn="1"/>
        </p:nvSpPr>
        <p:spPr>
          <a:xfrm>
            <a:off x="2143125" y="6238511"/>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userDrawn="1"/>
        </p:nvSpPr>
        <p:spPr>
          <a:xfrm>
            <a:off x="2143124" y="6415999"/>
            <a:ext cx="385762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Health Informatics and Surveillance</a:t>
            </a:r>
          </a:p>
        </p:txBody>
      </p:sp>
    </p:spTree>
    <p:extLst>
      <p:ext uri="{BB962C8B-B14F-4D97-AF65-F5344CB8AC3E}">
        <p14:creationId xmlns:p14="http://schemas.microsoft.com/office/powerpoint/2010/main" val="3606657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26247598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36593148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extLst>
      <p:ext uri="{BB962C8B-B14F-4D97-AF65-F5344CB8AC3E}">
        <p14:creationId xmlns:p14="http://schemas.microsoft.com/office/powerpoint/2010/main" val="10784752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28430682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2889308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25739429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26281035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Rectangle 4"/>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94532296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5B"/>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17637"/>
            <a:ext cx="8229600" cy="4525963"/>
          </a:xfrm>
          <a:prstGeom prst="rect">
            <a:avLst/>
          </a:prstGeo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38600" y="6367244"/>
            <a:ext cx="762000" cy="365125"/>
          </a:xfrm>
          <a:prstGeom prst="rect">
            <a:avLst/>
          </a:prstGeo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8458200" y="6367244"/>
            <a:ext cx="609600" cy="365125"/>
          </a:xfrm>
          <a:prstGeom prst="rect">
            <a:avLst/>
          </a:prstGeom>
        </p:spPr>
        <p:txBody>
          <a:bodyPr/>
          <a:lstStyle/>
          <a:p>
            <a:fld id="{751248CA-91D7-4F79-84CE-CE599D0F6536}" type="slidenum">
              <a:rPr lang="en-US" smtClean="0"/>
              <a:t>‹#›</a:t>
            </a:fld>
            <a:endParaRPr lang="en-US" dirty="0"/>
          </a:p>
        </p:txBody>
      </p:sp>
    </p:spTree>
    <p:extLst>
      <p:ext uri="{BB962C8B-B14F-4D97-AF65-F5344CB8AC3E}">
        <p14:creationId xmlns:p14="http://schemas.microsoft.com/office/powerpoint/2010/main" val="2059196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445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3080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53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496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08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762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99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241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900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303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04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6" name="Rectangle 5"/>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6" name="Rectangle 5"/>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Rectangle 3"/>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7" name="Rectangle 6"/>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 name="Rectangle 4"/>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3" name="Rectangle 2"/>
          <p:cNvSpPr/>
          <p:nvPr userDrawn="1"/>
        </p:nvSpPr>
        <p:spPr>
          <a:xfrm>
            <a:off x="8630810"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8" r:id="rId10"/>
    <p:sldLayoutId id="2147483712" r:id="rId11"/>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Rectangle 2"/>
          <p:cNvSpPr/>
          <p:nvPr userDrawn="1"/>
        </p:nvSpPr>
        <p:spPr>
          <a:xfrm>
            <a:off x="8303264" y="6482687"/>
            <a:ext cx="513190" cy="375313"/>
          </a:xfrm>
          <a:prstGeom prst="rect">
            <a:avLst/>
          </a:prstGeom>
        </p:spPr>
        <p:txBody>
          <a:bodyPr wrap="square">
            <a:spAutoFit/>
          </a:bodyPr>
          <a:lstStyle/>
          <a:p>
            <a:fld id="{5A61420B-0456-46C3-ABCC-10881247ACA1}" type="slidenum">
              <a:rPr lang="en-US" smtClean="0"/>
              <a:pPr/>
              <a:t>‹#›</a:t>
            </a:fld>
            <a:endParaRPr lang="en-US" dirty="0"/>
          </a:p>
        </p:txBody>
      </p:sp>
    </p:spTree>
    <p:extLst>
      <p:ext uri="{BB962C8B-B14F-4D97-AF65-F5344CB8AC3E}">
        <p14:creationId xmlns:p14="http://schemas.microsoft.com/office/powerpoint/2010/main" val="42680053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A29C9-08D4-4977-8A77-5C566B0EF347}"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BA25-45DC-4178-8CE2-662FD695E8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1481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rtualsepd.adobeconnect.com/nmiesha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hinvads.cdc.gov/vads/ViewView.action?name=Arboviral%20Case%20Notific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te2.org/docs/Zika_Virus_Disease_and_Congenital_Zika_Virus_Infection_Interim.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hyperlink" Target="mailto:EDX@cd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cdc.gov/vitalsigns/zika/infographic.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www.cdc.gov/zika/vector/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ndss/trc/onboarding/eshar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ndc.services.cdc.gov/message-mapping-guid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phinvads.cdc.gov/vads/ViewValueSet.action?oid=2.16.840.1.114222.4.11.1015" TargetMode="External"/><Relationship Id="rId4" Type="http://schemas.openxmlformats.org/officeDocument/2006/relationships/hyperlink" Target="https://ndc.services.cdc.gov/wp-content/uploads/2021/02/Nationally_Notifiable_Conditions_that_only_use_GenV2_MMG_2016_Release3_20160817.xls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dc.services.cdc.gov/message-mapping-guid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ndc.services.cdc.gov/wp-content/uploads/2021/02/phin-notification-message-specification-profile-v-2.0.pdf" TargetMode="External"/><Relationship Id="rId4" Type="http://schemas.openxmlformats.org/officeDocument/2006/relationships/hyperlink" Target="https://ndc.services.cdc.gov/event-codes-other-surveillance-resour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6353"/>
            <a:ext cx="8229600" cy="4465320"/>
          </a:xfrm>
        </p:spPr>
        <p:txBody>
          <a:bodyPr>
            <a:normAutofit fontScale="90000"/>
          </a:bodyPr>
          <a:lstStyle/>
          <a:p>
            <a:br>
              <a:rPr lang="en-US" sz="4800" dirty="0"/>
            </a:br>
            <a:br>
              <a:rPr lang="en-US" sz="4800" dirty="0"/>
            </a:br>
            <a:br>
              <a:rPr lang="en-US" sz="4800" dirty="0"/>
            </a:br>
            <a:r>
              <a:rPr lang="en-US" sz="4800" dirty="0"/>
              <a:t>Special eSHARE Webinar:</a:t>
            </a:r>
            <a:br>
              <a:rPr lang="en-US" sz="4800" dirty="0"/>
            </a:br>
            <a:r>
              <a:rPr lang="en-US" sz="4800" dirty="0"/>
              <a:t>	</a:t>
            </a:r>
            <a:br>
              <a:rPr lang="en-US" sz="4800" dirty="0"/>
            </a:br>
            <a:r>
              <a:rPr lang="en-US" sz="3600" dirty="0"/>
              <a:t>Overview of Arboviral v1.3 </a:t>
            </a:r>
            <a:br>
              <a:rPr lang="en-US" sz="3600" dirty="0"/>
            </a:br>
            <a:r>
              <a:rPr lang="en-US" sz="3600" dirty="0"/>
              <a:t>Message Mapping Guide and Implementation</a:t>
            </a:r>
            <a:br>
              <a:rPr lang="en-US" sz="3600" dirty="0"/>
            </a:br>
            <a:br>
              <a:rPr lang="en-US" sz="4800" dirty="0"/>
            </a:br>
            <a:r>
              <a:rPr lang="en-US" dirty="0"/>
              <a:t>New Conference Number:  </a:t>
            </a:r>
            <a:r>
              <a:rPr lang="en-US" dirty="0">
                <a:solidFill>
                  <a:srgbClr val="FF0000"/>
                </a:solidFill>
              </a:rPr>
              <a:t>888-972-4312</a:t>
            </a:r>
            <a:br>
              <a:rPr lang="en-US" dirty="0">
                <a:solidFill>
                  <a:srgbClr val="FF0000"/>
                </a:solidFill>
              </a:rPr>
            </a:br>
            <a:r>
              <a:rPr lang="en-US" dirty="0"/>
              <a:t>Participant Code: </a:t>
            </a:r>
            <a:r>
              <a:rPr lang="en-US" dirty="0">
                <a:solidFill>
                  <a:srgbClr val="FF0000"/>
                </a:solidFill>
              </a:rPr>
              <a:t>7650657</a:t>
            </a:r>
            <a:br>
              <a:rPr lang="en-US" dirty="0"/>
            </a:br>
            <a:r>
              <a:rPr lang="en-US" sz="2200" dirty="0">
                <a:solidFill>
                  <a:srgbClr val="FF0000"/>
                </a:solidFill>
              </a:rPr>
              <a:t>NOTE: </a:t>
            </a:r>
            <a:r>
              <a:rPr lang="en-US" sz="2200" dirty="0"/>
              <a:t>Adobe Connects Audio is not available.  </a:t>
            </a:r>
            <a:br>
              <a:rPr lang="en-US" sz="2200" dirty="0">
                <a:solidFill>
                  <a:srgbClr val="FF0000"/>
                </a:solidFill>
              </a:rPr>
            </a:br>
            <a:br>
              <a:rPr lang="en-US" dirty="0"/>
            </a:br>
            <a:r>
              <a:rPr lang="en-US" sz="2700" dirty="0"/>
              <a:t>Join the Adobe Connects meeting at: </a:t>
            </a:r>
            <a:r>
              <a:rPr lang="en-US" sz="2700" dirty="0">
                <a:hlinkClick r:id="rId3"/>
              </a:rPr>
              <a:t>https://virtualsepd.adobeconnect.com/nmieshare/</a:t>
            </a:r>
            <a:r>
              <a:rPr lang="en-US" sz="2700" dirty="0"/>
              <a:t>. Click “Enter as a Guest,” provide your name, and click “Enter Room.”</a:t>
            </a:r>
            <a:br>
              <a:rPr lang="en-US" sz="2700" u="sng" dirty="0"/>
            </a:br>
            <a:r>
              <a:rPr lang="en-US" sz="2700" dirty="0"/>
              <a:t>    </a:t>
            </a:r>
            <a:br>
              <a:rPr lang="en-US" sz="2700" dirty="0"/>
            </a:br>
            <a:r>
              <a:rPr lang="en-US" sz="2700" dirty="0"/>
              <a:t> </a:t>
            </a:r>
            <a:br>
              <a:rPr lang="en-US" sz="4800" dirty="0"/>
            </a:br>
            <a:endParaRPr lang="en-US" sz="4800" dirty="0"/>
          </a:p>
        </p:txBody>
      </p:sp>
      <p:sp>
        <p:nvSpPr>
          <p:cNvPr id="7" name="Text Placeholder 6"/>
          <p:cNvSpPr>
            <a:spLocks noGrp="1"/>
          </p:cNvSpPr>
          <p:nvPr>
            <p:ph type="body" sz="quarter" idx="10"/>
          </p:nvPr>
        </p:nvSpPr>
        <p:spPr>
          <a:xfrm>
            <a:off x="1130121" y="4734926"/>
            <a:ext cx="6883758" cy="1785870"/>
          </a:xfrm>
        </p:spPr>
        <p:txBody>
          <a:bodyPr/>
          <a:lstStyle/>
          <a:p>
            <a:endParaRPr lang="en-US" dirty="0"/>
          </a:p>
          <a:p>
            <a:endParaRPr lang="en-US" sz="2800" b="1" dirty="0"/>
          </a:p>
          <a:p>
            <a:endParaRPr lang="en-US" sz="2800" b="1" dirty="0"/>
          </a:p>
          <a:p>
            <a:r>
              <a:rPr lang="en-US" sz="2800" b="1" dirty="0"/>
              <a:t>April 14, 2016</a:t>
            </a:r>
          </a:p>
        </p:txBody>
      </p:sp>
    </p:spTree>
    <p:extLst>
      <p:ext uri="{BB962C8B-B14F-4D97-AF65-F5344CB8AC3E}">
        <p14:creationId xmlns:p14="http://schemas.microsoft.com/office/powerpoint/2010/main" val="13841316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Removed Data Elements</a:t>
            </a:r>
          </a:p>
        </p:txBody>
      </p:sp>
      <p:sp>
        <p:nvSpPr>
          <p:cNvPr id="3" name="Content Placeholder 2"/>
          <p:cNvSpPr>
            <a:spLocks noGrp="1"/>
          </p:cNvSpPr>
          <p:nvPr>
            <p:ph idx="1"/>
          </p:nvPr>
        </p:nvSpPr>
        <p:spPr/>
        <p:txBody>
          <a:bodyPr/>
          <a:lstStyle/>
          <a:p>
            <a:r>
              <a:rPr lang="en-US" dirty="0"/>
              <a:t>Removed 38 data elements</a:t>
            </a:r>
          </a:p>
          <a:p>
            <a:pPr lvl="1"/>
            <a:r>
              <a:rPr lang="en-US" dirty="0"/>
              <a:t>Risk factors</a:t>
            </a:r>
          </a:p>
          <a:p>
            <a:pPr lvl="1"/>
            <a:r>
              <a:rPr lang="en-US" dirty="0"/>
              <a:t>Lab testing by</a:t>
            </a:r>
          </a:p>
          <a:p>
            <a:pPr lvl="1"/>
            <a:r>
              <a:rPr lang="en-US" dirty="0"/>
              <a:t>Non-lab acquired</a:t>
            </a:r>
          </a:p>
          <a:p>
            <a:pPr lvl="1"/>
            <a:r>
              <a:rPr lang="en-US" dirty="0"/>
              <a:t>Infected in utero</a:t>
            </a:r>
          </a:p>
          <a:p>
            <a:pPr lvl="2"/>
            <a:r>
              <a:rPr lang="en-US" dirty="0"/>
              <a:t>In v1.3 MMG, “Infected in Utero (Congenital)” is part of the value set associated with “Other Arboviral Transmission mode.”</a:t>
            </a:r>
          </a:p>
          <a:p>
            <a:pPr lvl="1"/>
            <a:r>
              <a:rPr lang="en-US" dirty="0"/>
              <a:t>Acute flaccid paralysis (AFP)  </a:t>
            </a:r>
          </a:p>
          <a:p>
            <a:pPr lvl="2"/>
            <a:r>
              <a:rPr lang="en-US" dirty="0"/>
              <a:t>In v1.3 MMG, “AFP” is part of the “Clinical Syndrome” value set.</a:t>
            </a:r>
          </a:p>
        </p:txBody>
      </p:sp>
    </p:spTree>
    <p:extLst>
      <p:ext uri="{BB962C8B-B14F-4D97-AF65-F5344CB8AC3E}">
        <p14:creationId xmlns:p14="http://schemas.microsoft.com/office/powerpoint/2010/main" val="38443999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32160"/>
            <a:ext cx="8229600" cy="534987"/>
          </a:xfrm>
        </p:spPr>
        <p:txBody>
          <a:bodyPr/>
          <a:lstStyle/>
          <a:p>
            <a:r>
              <a:rPr lang="en-US" dirty="0"/>
              <a:t>New Data Elements (1 of 2)</a:t>
            </a:r>
          </a:p>
        </p:txBody>
      </p:sp>
      <p:sp>
        <p:nvSpPr>
          <p:cNvPr id="10" name="Content Placeholder 9"/>
          <p:cNvSpPr>
            <a:spLocks noGrp="1"/>
          </p:cNvSpPr>
          <p:nvPr>
            <p:ph idx="1"/>
          </p:nvPr>
        </p:nvSpPr>
        <p:spPr>
          <a:xfrm>
            <a:off x="529454" y="762039"/>
            <a:ext cx="8229600" cy="4191000"/>
          </a:xfrm>
        </p:spPr>
        <p:txBody>
          <a:bodyPr/>
          <a:lstStyle/>
          <a:p>
            <a:r>
              <a:rPr lang="en-US" dirty="0"/>
              <a:t>Added 50 data elements</a:t>
            </a:r>
          </a:p>
        </p:txBody>
      </p:sp>
      <p:pic>
        <p:nvPicPr>
          <p:cNvPr id="5124" name="Picture 4" descr="New Demographcs and Generic Case Notification data elements" title="New Demographcs and Generic Case Notification data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285" y="4857722"/>
            <a:ext cx="2822257"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New data elements for Clinical Signs and Symptoms" title="Clinical Signs and Symptoms"/>
          <p:cNvPicPr>
            <a:picLocks noChangeAspect="1"/>
          </p:cNvPicPr>
          <p:nvPr/>
        </p:nvPicPr>
        <p:blipFill rotWithShape="1">
          <a:blip r:embed="rId4"/>
          <a:srcRect l="382" t="628" r="311" b="821"/>
          <a:stretch/>
        </p:blipFill>
        <p:spPr>
          <a:xfrm>
            <a:off x="622444" y="1286810"/>
            <a:ext cx="4021810" cy="4781227"/>
          </a:xfrm>
          <a:prstGeom prst="rect">
            <a:avLst/>
          </a:prstGeom>
        </p:spPr>
      </p:pic>
      <p:pic>
        <p:nvPicPr>
          <p:cNvPr id="2" name="Picture 1" title="Repeating Group"/>
          <p:cNvPicPr>
            <a:picLocks noChangeAspect="1"/>
          </p:cNvPicPr>
          <p:nvPr/>
        </p:nvPicPr>
        <p:blipFill>
          <a:blip r:embed="rId5"/>
          <a:stretch>
            <a:fillRect/>
          </a:stretch>
        </p:blipFill>
        <p:spPr>
          <a:xfrm>
            <a:off x="6556607" y="2001495"/>
            <a:ext cx="1185441" cy="658579"/>
          </a:xfrm>
          <a:prstGeom prst="rect">
            <a:avLst/>
          </a:prstGeom>
        </p:spPr>
      </p:pic>
      <p:pic>
        <p:nvPicPr>
          <p:cNvPr id="4" name="Picture 3" descr="Lab Test Findings:&#10;Test Type, &#10;Test Result, &#10;Specimen Type,&#10;Specimen Collection Date,&#10;Performing Lab Type,&#10;Serotype,&#10;Serum Paired Antibody Test,&#10;Interpretation" title="Lab"/>
          <p:cNvPicPr>
            <a:picLocks noChangeAspect="1"/>
          </p:cNvPicPr>
          <p:nvPr/>
        </p:nvPicPr>
        <p:blipFill>
          <a:blip r:embed="rId6"/>
          <a:stretch>
            <a:fillRect/>
          </a:stretch>
        </p:blipFill>
        <p:spPr>
          <a:xfrm>
            <a:off x="5033283" y="1286808"/>
            <a:ext cx="2767824" cy="3456732"/>
          </a:xfrm>
          <a:prstGeom prst="rect">
            <a:avLst/>
          </a:prstGeom>
        </p:spPr>
      </p:pic>
    </p:spTree>
    <p:extLst>
      <p:ext uri="{BB962C8B-B14F-4D97-AF65-F5344CB8AC3E}">
        <p14:creationId xmlns:p14="http://schemas.microsoft.com/office/powerpoint/2010/main" val="37775731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New Data Elements (2 of 2)</a:t>
            </a:r>
          </a:p>
        </p:txBody>
      </p:sp>
      <p:sp>
        <p:nvSpPr>
          <p:cNvPr id="10" name="Content Placeholder 9"/>
          <p:cNvSpPr>
            <a:spLocks noGrp="1"/>
          </p:cNvSpPr>
          <p:nvPr>
            <p:ph idx="1"/>
          </p:nvPr>
        </p:nvSpPr>
        <p:spPr/>
        <p:txBody>
          <a:bodyPr/>
          <a:lstStyle/>
          <a:p>
            <a:r>
              <a:rPr lang="en-US" dirty="0">
                <a:cs typeface="Calibri" pitchFamily="34" charset="0"/>
              </a:rPr>
              <a:t>Pregnancy and newborn data elements</a:t>
            </a:r>
          </a:p>
          <a:p>
            <a:pPr lvl="1"/>
            <a:r>
              <a:rPr lang="en-US" dirty="0">
                <a:latin typeface="Calibri" pitchFamily="34" charset="0"/>
                <a:cs typeface="Calibri" pitchFamily="34" charset="0"/>
              </a:rPr>
              <a:t>Mother’s last menstrual period before delivery</a:t>
            </a:r>
          </a:p>
          <a:p>
            <a:pPr lvl="1"/>
            <a:r>
              <a:rPr lang="en-US" dirty="0">
                <a:latin typeface="Calibri" pitchFamily="34" charset="0"/>
                <a:cs typeface="Calibri" pitchFamily="34" charset="0"/>
              </a:rPr>
              <a:t>Pregnancy complications</a:t>
            </a:r>
          </a:p>
          <a:p>
            <a:pPr lvl="1"/>
            <a:r>
              <a:rPr lang="en-US" dirty="0">
                <a:latin typeface="Calibri" pitchFamily="34" charset="0"/>
                <a:cs typeface="Calibri" pitchFamily="34" charset="0"/>
              </a:rPr>
              <a:t>Pregnancy outcome</a:t>
            </a:r>
          </a:p>
          <a:p>
            <a:pPr lvl="1"/>
            <a:r>
              <a:rPr lang="en-US" dirty="0">
                <a:latin typeface="Calibri" pitchFamily="34" charset="0"/>
                <a:cs typeface="Calibri" pitchFamily="34" charset="0"/>
              </a:rPr>
              <a:t>Newborn complications</a:t>
            </a:r>
          </a:p>
          <a:p>
            <a:pPr lvl="1"/>
            <a:r>
              <a:rPr lang="en-US" dirty="0">
                <a:latin typeface="Calibri" pitchFamily="34" charset="0"/>
                <a:cs typeface="Calibri" pitchFamily="34" charset="0"/>
              </a:rPr>
              <a:t>Mother-infant case ID linkage  </a:t>
            </a:r>
          </a:p>
          <a:p>
            <a:r>
              <a:rPr lang="en-US" dirty="0">
                <a:cs typeface="Calibri" pitchFamily="34" charset="0"/>
              </a:rPr>
              <a:t>Other Arboviral disease transmission mode</a:t>
            </a:r>
            <a:endParaRPr lang="en-US" dirty="0">
              <a:latin typeface="Calibri" pitchFamily="34" charset="0"/>
              <a:cs typeface="Calibri" pitchFamily="34" charset="0"/>
            </a:endParaRPr>
          </a:p>
          <a:p>
            <a:pPr lvl="1"/>
            <a:r>
              <a:rPr lang="en-US" dirty="0">
                <a:latin typeface="Calibri" pitchFamily="34" charset="0"/>
                <a:cs typeface="Calibri" pitchFamily="34" charset="0"/>
              </a:rPr>
              <a:t>Valid values – sexual, in-utero (transplacental), perinatal (intrapartum)</a:t>
            </a:r>
          </a:p>
          <a:p>
            <a:pPr marL="457200" lvl="1" indent="0">
              <a:buNone/>
            </a:pPr>
            <a:endParaRPr lang="en-US" dirty="0">
              <a:latin typeface="Calibri" pitchFamily="34" charset="0"/>
              <a:cs typeface="Calibri" pitchFamily="34" charset="0"/>
            </a:endParaRPr>
          </a:p>
          <a:p>
            <a:pPr lvl="1"/>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21576821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727"/>
            <a:ext cx="8229600" cy="563537"/>
          </a:xfrm>
        </p:spPr>
        <p:txBody>
          <a:bodyPr/>
          <a:lstStyle/>
          <a:p>
            <a:r>
              <a:rPr lang="en-US" dirty="0"/>
              <a:t>Updated Data Elements</a:t>
            </a:r>
          </a:p>
        </p:txBody>
      </p:sp>
      <p:sp>
        <p:nvSpPr>
          <p:cNvPr id="3" name="Content Placeholder 2"/>
          <p:cNvSpPr>
            <a:spLocks noGrp="1"/>
          </p:cNvSpPr>
          <p:nvPr>
            <p:ph idx="1"/>
          </p:nvPr>
        </p:nvSpPr>
        <p:spPr>
          <a:xfrm>
            <a:off x="457199" y="704257"/>
            <a:ext cx="8243047" cy="4378731"/>
          </a:xfrm>
        </p:spPr>
        <p:txBody>
          <a:bodyPr/>
          <a:lstStyle/>
          <a:p>
            <a:pPr marL="285750" indent="-285750">
              <a:spcBef>
                <a:spcPts val="500"/>
              </a:spcBef>
              <a:buFont typeface="Arial" panose="020B0604020202020204" pitchFamily="34" charset="0"/>
              <a:buChar char="•"/>
            </a:pPr>
            <a:r>
              <a:rPr lang="en-US" dirty="0"/>
              <a:t>Race category – allows multiple (may repeat = Y)</a:t>
            </a:r>
          </a:p>
          <a:p>
            <a:pPr marL="285750" indent="-285750">
              <a:spcBef>
                <a:spcPts val="500"/>
              </a:spcBef>
              <a:buFont typeface="Arial" panose="020B0604020202020204" pitchFamily="34" charset="0"/>
              <a:buChar char="•"/>
            </a:pPr>
            <a:r>
              <a:rPr lang="en-US" dirty="0"/>
              <a:t>Clinical syndrome data element update</a:t>
            </a:r>
          </a:p>
          <a:p>
            <a:pPr lvl="1" indent="-342900">
              <a:buFont typeface="+mj-lt"/>
              <a:buAutoNum type="alphaLcParenR"/>
            </a:pPr>
            <a:r>
              <a:rPr lang="en-US" sz="1800" dirty="0"/>
              <a:t>Arboviral v1.2 MMG “Clinical Syndrome” data element has been labeled as “Clinical Syndrome (Primary)” and the value set has been updated.</a:t>
            </a:r>
          </a:p>
          <a:p>
            <a:pPr lvl="1" indent="-342900">
              <a:buFont typeface="+mj-lt"/>
              <a:buAutoNum type="alphaLcParenR"/>
            </a:pPr>
            <a:r>
              <a:rPr lang="en-US" sz="1800" dirty="0"/>
              <a:t>Added “Clinical Syndrome (Secondary)” data element with a value set that is a subset of the “Clinical Syndrome (primary)” value set.</a:t>
            </a:r>
          </a:p>
        </p:txBody>
      </p:sp>
      <p:grpSp>
        <p:nvGrpSpPr>
          <p:cNvPr id="22" name="Group 21" title="Clinical Syndrome - Primary and Secondary"/>
          <p:cNvGrpSpPr/>
          <p:nvPr/>
        </p:nvGrpSpPr>
        <p:grpSpPr>
          <a:xfrm>
            <a:off x="602810" y="2793606"/>
            <a:ext cx="8083990" cy="3807216"/>
            <a:chOff x="457200" y="2538285"/>
            <a:chExt cx="8083990" cy="4001229"/>
          </a:xfrm>
        </p:grpSpPr>
        <p:grpSp>
          <p:nvGrpSpPr>
            <p:cNvPr id="19" name="Group 18"/>
            <p:cNvGrpSpPr/>
            <p:nvPr/>
          </p:nvGrpSpPr>
          <p:grpSpPr>
            <a:xfrm>
              <a:off x="4833256" y="2643397"/>
              <a:ext cx="3707934" cy="2913269"/>
              <a:chOff x="4468946" y="1775841"/>
              <a:chExt cx="3707934" cy="2913269"/>
            </a:xfrm>
          </p:grpSpPr>
          <p:sp>
            <p:nvSpPr>
              <p:cNvPr id="5" name="Content Placeholder 2"/>
              <p:cNvSpPr txBox="1">
                <a:spLocks/>
              </p:cNvSpPr>
              <p:nvPr/>
            </p:nvSpPr>
            <p:spPr>
              <a:xfrm>
                <a:off x="4468946" y="2154099"/>
                <a:ext cx="3707934" cy="2535011"/>
              </a:xfrm>
              <a:prstGeom prst="rect">
                <a:avLst/>
              </a:prstGeom>
              <a:ln>
                <a:solidFill>
                  <a:srgbClr val="C00000"/>
                </a:solidFill>
              </a:ln>
            </p:spPr>
            <p:txBody>
              <a:bodyPr/>
              <a:lstStyle>
                <a:lvl1pPr marL="342900" indent="-342900" algn="l" defTabSz="914400" rtl="0" eaLnBrk="1" latinLnBrk="0" hangingPunct="1">
                  <a:spcBef>
                    <a:spcPct val="20000"/>
                  </a:spcBef>
                  <a:buClr>
                    <a:schemeClr val="accent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tx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500" b="0" dirty="0">
                    <a:solidFill>
                      <a:srgbClr val="000000"/>
                    </a:solidFill>
                  </a:rPr>
                  <a:t>None </a:t>
                </a:r>
              </a:p>
              <a:p>
                <a:pPr>
                  <a:spcBef>
                    <a:spcPts val="0"/>
                  </a:spcBef>
                </a:pPr>
                <a:r>
                  <a:rPr lang="en-US" sz="1500" b="0" dirty="0">
                    <a:solidFill>
                      <a:srgbClr val="000000"/>
                    </a:solidFill>
                  </a:rPr>
                  <a:t>Meningitis</a:t>
                </a:r>
              </a:p>
              <a:p>
                <a:pPr>
                  <a:spcBef>
                    <a:spcPts val="0"/>
                  </a:spcBef>
                </a:pPr>
                <a:r>
                  <a:rPr lang="en-US" sz="1500" b="0" dirty="0">
                    <a:solidFill>
                      <a:srgbClr val="000000"/>
                    </a:solidFill>
                  </a:rPr>
                  <a:t>Encephalitis – including meningoencephalitis</a:t>
                </a:r>
              </a:p>
              <a:p>
                <a:pPr>
                  <a:spcBef>
                    <a:spcPts val="0"/>
                  </a:spcBef>
                </a:pPr>
                <a:r>
                  <a:rPr lang="en-US" sz="1500" b="0" dirty="0">
                    <a:solidFill>
                      <a:srgbClr val="000000"/>
                    </a:solidFill>
                  </a:rPr>
                  <a:t>Acute flaccid paralysis </a:t>
                </a:r>
              </a:p>
              <a:p>
                <a:pPr>
                  <a:spcBef>
                    <a:spcPts val="0"/>
                  </a:spcBef>
                </a:pPr>
                <a:r>
                  <a:rPr lang="en-US" sz="1500" b="0" dirty="0">
                    <a:solidFill>
                      <a:srgbClr val="000000"/>
                    </a:solidFill>
                  </a:rPr>
                  <a:t>Guillain-Barre syndrome</a:t>
                </a:r>
              </a:p>
              <a:p>
                <a:pPr>
                  <a:spcBef>
                    <a:spcPts val="0"/>
                  </a:spcBef>
                </a:pPr>
                <a:r>
                  <a:rPr lang="en-US" sz="1500" b="0" dirty="0">
                    <a:solidFill>
                      <a:srgbClr val="000000"/>
                    </a:solidFill>
                  </a:rPr>
                  <a:t>Hepatitis/jaundice</a:t>
                </a:r>
              </a:p>
              <a:p>
                <a:pPr>
                  <a:spcBef>
                    <a:spcPts val="0"/>
                  </a:spcBef>
                </a:pPr>
                <a:r>
                  <a:rPr lang="en-US" sz="1500" b="0" dirty="0">
                    <a:solidFill>
                      <a:srgbClr val="000000"/>
                    </a:solidFill>
                  </a:rPr>
                  <a:t>Multi-system organ failure</a:t>
                </a:r>
              </a:p>
              <a:p>
                <a:pPr>
                  <a:spcBef>
                    <a:spcPts val="0"/>
                  </a:spcBef>
                </a:pPr>
                <a:r>
                  <a:rPr lang="en-US" sz="1500" b="0" dirty="0">
                    <a:solidFill>
                      <a:srgbClr val="000000"/>
                    </a:solidFill>
                  </a:rPr>
                  <a:t>Other clinical</a:t>
                </a:r>
              </a:p>
              <a:p>
                <a:pPr>
                  <a:spcBef>
                    <a:spcPts val="0"/>
                  </a:spcBef>
                </a:pPr>
                <a:r>
                  <a:rPr lang="en-US" sz="1500" b="0" dirty="0">
                    <a:solidFill>
                      <a:srgbClr val="000000"/>
                    </a:solidFill>
                  </a:rPr>
                  <a:t>Other neuroinvasive presentation</a:t>
                </a:r>
              </a:p>
            </p:txBody>
          </p:sp>
          <p:sp>
            <p:nvSpPr>
              <p:cNvPr id="7" name="TextBox 6" descr="Value set for Clinical Syndrome (Secondary)" title="Clinical Syndrome (Secondary)"/>
              <p:cNvSpPr txBox="1"/>
              <p:nvPr/>
            </p:nvSpPr>
            <p:spPr>
              <a:xfrm>
                <a:off x="4739253" y="1775841"/>
                <a:ext cx="3313652" cy="369332"/>
              </a:xfrm>
              <a:prstGeom prst="rect">
                <a:avLst/>
              </a:prstGeom>
              <a:solidFill>
                <a:schemeClr val="accent3">
                  <a:lumMod val="20000"/>
                  <a:lumOff val="80000"/>
                </a:schemeClr>
              </a:solidFill>
              <a:ln>
                <a:solidFill>
                  <a:srgbClr val="C00000"/>
                </a:solidFill>
              </a:ln>
            </p:spPr>
            <p:txBody>
              <a:bodyPr wrap="square" rtlCol="0">
                <a:spAutoFit/>
              </a:bodyPr>
              <a:lstStyle/>
              <a:p>
                <a:r>
                  <a:rPr lang="en-US" sz="1600" dirty="0"/>
                  <a:t>(b) Clinical Syndrome (Secondary)</a:t>
                </a:r>
              </a:p>
            </p:txBody>
          </p:sp>
        </p:grpSp>
        <p:grpSp>
          <p:nvGrpSpPr>
            <p:cNvPr id="21" name="Group 20"/>
            <p:cNvGrpSpPr/>
            <p:nvPr/>
          </p:nvGrpSpPr>
          <p:grpSpPr>
            <a:xfrm>
              <a:off x="457200" y="2538285"/>
              <a:ext cx="4267199" cy="4001229"/>
              <a:chOff x="650524" y="2413680"/>
              <a:chExt cx="3707934" cy="4001229"/>
            </a:xfrm>
          </p:grpSpPr>
          <p:sp>
            <p:nvSpPr>
              <p:cNvPr id="6" name="TextBox 5" descr="The value set for Clinical Syndrome (Primary)" title="Clinical Syndrome (Primary)"/>
              <p:cNvSpPr txBox="1"/>
              <p:nvPr/>
            </p:nvSpPr>
            <p:spPr>
              <a:xfrm>
                <a:off x="1031174" y="2413680"/>
                <a:ext cx="2946633" cy="369332"/>
              </a:xfrm>
              <a:prstGeom prst="rect">
                <a:avLst/>
              </a:prstGeom>
              <a:solidFill>
                <a:schemeClr val="accent3">
                  <a:lumMod val="20000"/>
                  <a:lumOff val="80000"/>
                </a:schemeClr>
              </a:solidFill>
              <a:ln>
                <a:solidFill>
                  <a:srgbClr val="C00000"/>
                </a:solidFill>
              </a:ln>
            </p:spPr>
            <p:txBody>
              <a:bodyPr wrap="square" rtlCol="0">
                <a:spAutoFit/>
              </a:bodyPr>
              <a:lstStyle/>
              <a:p>
                <a:r>
                  <a:rPr lang="en-US" sz="1600" dirty="0"/>
                  <a:t>(a) Clinical Syndrome (Primary)</a:t>
                </a:r>
              </a:p>
            </p:txBody>
          </p:sp>
          <p:sp>
            <p:nvSpPr>
              <p:cNvPr id="18" name="Content Placeholder 2"/>
              <p:cNvSpPr txBox="1">
                <a:spLocks/>
              </p:cNvSpPr>
              <p:nvPr/>
            </p:nvSpPr>
            <p:spPr>
              <a:xfrm>
                <a:off x="650524" y="2783008"/>
                <a:ext cx="3707934" cy="3631901"/>
              </a:xfrm>
              <a:prstGeom prst="rect">
                <a:avLst/>
              </a:prstGeom>
              <a:ln>
                <a:solidFill>
                  <a:srgbClr val="C00000"/>
                </a:solidFill>
              </a:ln>
            </p:spPr>
            <p:txBody>
              <a:bodyPr/>
              <a:lstStyle>
                <a:lvl1pPr marL="342900" indent="-342900" algn="l" defTabSz="914400" rtl="0" eaLnBrk="1" latinLnBrk="0" hangingPunct="1">
                  <a:spcBef>
                    <a:spcPct val="20000"/>
                  </a:spcBef>
                  <a:buClr>
                    <a:schemeClr val="accent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tx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500" b="0" dirty="0">
                    <a:solidFill>
                      <a:srgbClr val="000000"/>
                    </a:solidFill>
                  </a:rPr>
                  <a:t>Asymptomatic</a:t>
                </a:r>
              </a:p>
              <a:p>
                <a:pPr>
                  <a:spcBef>
                    <a:spcPts val="0"/>
                  </a:spcBef>
                </a:pPr>
                <a:r>
                  <a:rPr lang="en-US" sz="1500" b="0" dirty="0">
                    <a:solidFill>
                      <a:srgbClr val="000000"/>
                    </a:solidFill>
                  </a:rPr>
                  <a:t>Febrile illness</a:t>
                </a:r>
              </a:p>
              <a:p>
                <a:pPr>
                  <a:spcBef>
                    <a:spcPts val="0"/>
                  </a:spcBef>
                </a:pPr>
                <a:r>
                  <a:rPr lang="en-US" sz="1500" b="0" dirty="0">
                    <a:solidFill>
                      <a:srgbClr val="000000"/>
                    </a:solidFill>
                  </a:rPr>
                  <a:t>Meningitis</a:t>
                </a:r>
              </a:p>
              <a:p>
                <a:pPr>
                  <a:spcBef>
                    <a:spcPts val="0"/>
                  </a:spcBef>
                </a:pPr>
                <a:r>
                  <a:rPr lang="en-US" sz="1500" b="0" dirty="0">
                    <a:solidFill>
                      <a:srgbClr val="000000"/>
                    </a:solidFill>
                  </a:rPr>
                  <a:t>Encephalitis – including meningoencephalitis</a:t>
                </a:r>
              </a:p>
              <a:p>
                <a:pPr>
                  <a:spcBef>
                    <a:spcPts val="0"/>
                  </a:spcBef>
                </a:pPr>
                <a:r>
                  <a:rPr lang="en-US" sz="1500" b="0" dirty="0">
                    <a:solidFill>
                      <a:srgbClr val="000000"/>
                    </a:solidFill>
                  </a:rPr>
                  <a:t>Acute flaccid paralysis </a:t>
                </a:r>
              </a:p>
              <a:p>
                <a:pPr>
                  <a:spcBef>
                    <a:spcPts val="0"/>
                  </a:spcBef>
                </a:pPr>
                <a:r>
                  <a:rPr lang="en-US" sz="1500" b="0" dirty="0">
                    <a:solidFill>
                      <a:srgbClr val="000000"/>
                    </a:solidFill>
                  </a:rPr>
                  <a:t>Guillain-Barre syndrome</a:t>
                </a:r>
              </a:p>
              <a:p>
                <a:pPr>
                  <a:spcBef>
                    <a:spcPts val="0"/>
                  </a:spcBef>
                </a:pPr>
                <a:r>
                  <a:rPr lang="en-US" sz="1500" b="0" dirty="0">
                    <a:solidFill>
                      <a:srgbClr val="000000"/>
                    </a:solidFill>
                  </a:rPr>
                  <a:t>Hepatitis/jaundice</a:t>
                </a:r>
              </a:p>
              <a:p>
                <a:pPr>
                  <a:spcBef>
                    <a:spcPts val="0"/>
                  </a:spcBef>
                </a:pPr>
                <a:r>
                  <a:rPr lang="en-US" sz="1500" b="0" dirty="0">
                    <a:solidFill>
                      <a:srgbClr val="000000"/>
                    </a:solidFill>
                  </a:rPr>
                  <a:t>Multi-system organ failure</a:t>
                </a:r>
              </a:p>
              <a:p>
                <a:pPr>
                  <a:spcBef>
                    <a:spcPts val="0"/>
                  </a:spcBef>
                </a:pPr>
                <a:r>
                  <a:rPr lang="en-US" sz="1500" b="0" dirty="0">
                    <a:solidFill>
                      <a:srgbClr val="000000"/>
                    </a:solidFill>
                  </a:rPr>
                  <a:t>Other clinical</a:t>
                </a:r>
              </a:p>
              <a:p>
                <a:pPr>
                  <a:spcBef>
                    <a:spcPts val="0"/>
                  </a:spcBef>
                </a:pPr>
                <a:r>
                  <a:rPr lang="en-US" sz="1500" b="0" dirty="0">
                    <a:solidFill>
                      <a:srgbClr val="000000"/>
                    </a:solidFill>
                  </a:rPr>
                  <a:t>Other neuroinvasive presentation </a:t>
                </a:r>
              </a:p>
              <a:p>
                <a:pPr>
                  <a:spcBef>
                    <a:spcPts val="0"/>
                  </a:spcBef>
                </a:pPr>
                <a:r>
                  <a:rPr lang="en-US" sz="1500" b="0" dirty="0">
                    <a:solidFill>
                      <a:srgbClr val="000000"/>
                    </a:solidFill>
                  </a:rPr>
                  <a:t>Dengue</a:t>
                </a:r>
              </a:p>
              <a:p>
                <a:pPr>
                  <a:spcBef>
                    <a:spcPts val="0"/>
                  </a:spcBef>
                </a:pPr>
                <a:r>
                  <a:rPr lang="en-US" sz="1500" b="0" dirty="0">
                    <a:solidFill>
                      <a:srgbClr val="000000"/>
                    </a:solidFill>
                  </a:rPr>
                  <a:t>Dengue-like illness</a:t>
                </a:r>
              </a:p>
              <a:p>
                <a:pPr>
                  <a:spcBef>
                    <a:spcPts val="0"/>
                  </a:spcBef>
                </a:pPr>
                <a:r>
                  <a:rPr lang="en-US" sz="1500" b="0" dirty="0">
                    <a:solidFill>
                      <a:srgbClr val="000000"/>
                    </a:solidFill>
                  </a:rPr>
                  <a:t>Severe dengue </a:t>
                </a:r>
              </a:p>
              <a:p>
                <a:pPr>
                  <a:spcBef>
                    <a:spcPts val="0"/>
                  </a:spcBef>
                </a:pPr>
                <a:r>
                  <a:rPr lang="en-US" sz="1500" b="0" dirty="0">
                    <a:solidFill>
                      <a:srgbClr val="000000"/>
                    </a:solidFill>
                  </a:rPr>
                  <a:t>Unknown</a:t>
                </a:r>
              </a:p>
              <a:p>
                <a:pPr>
                  <a:spcBef>
                    <a:spcPts val="0"/>
                  </a:spcBef>
                </a:pPr>
                <a:r>
                  <a:rPr lang="en-US" sz="1500" b="0" dirty="0">
                    <a:solidFill>
                      <a:srgbClr val="000000"/>
                    </a:solidFill>
                  </a:rPr>
                  <a:t>Congenital infection</a:t>
                </a:r>
              </a:p>
            </p:txBody>
          </p:sp>
        </p:grpSp>
      </p:grpSp>
    </p:spTree>
    <p:extLst>
      <p:ext uri="{BB962C8B-B14F-4D97-AF65-F5344CB8AC3E}">
        <p14:creationId xmlns:p14="http://schemas.microsoft.com/office/powerpoint/2010/main" val="27758305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74448"/>
          </a:xfrm>
        </p:spPr>
        <p:txBody>
          <a:bodyPr/>
          <a:lstStyle/>
          <a:p>
            <a:r>
              <a:rPr lang="en-US" dirty="0"/>
              <a:t>Arboviral MMG View in PHIN VADS</a:t>
            </a:r>
          </a:p>
        </p:txBody>
      </p:sp>
      <p:pic>
        <p:nvPicPr>
          <p:cNvPr id="1027" name="Picture 3" title="Arboviral MMG View"/>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332640" y="996722"/>
            <a:ext cx="6709315" cy="4754880"/>
          </a:xfrm>
        </p:spPr>
      </p:pic>
      <p:sp>
        <p:nvSpPr>
          <p:cNvPr id="4" name="Text Placeholder 3" title="link to the Arboviral v1.3 MMG view"/>
          <p:cNvSpPr>
            <a:spLocks noGrp="1"/>
          </p:cNvSpPr>
          <p:nvPr>
            <p:ph type="body" sz="quarter" idx="11"/>
          </p:nvPr>
        </p:nvSpPr>
        <p:spPr/>
        <p:txBody>
          <a:bodyPr/>
          <a:lstStyle/>
          <a:p>
            <a:r>
              <a:rPr lang="en-US" sz="1400" dirty="0"/>
              <a:t>Most recent version of the view:</a:t>
            </a:r>
          </a:p>
          <a:p>
            <a:r>
              <a:rPr lang="en-US" sz="1400" dirty="0">
                <a:hlinkClick r:id="rId4"/>
              </a:rPr>
              <a:t>https://phinvads.cdc.gov/vads/ViewView.action?name=Arboviral Case Notification</a:t>
            </a:r>
            <a:endParaRPr lang="en-US" sz="1400" dirty="0"/>
          </a:p>
        </p:txBody>
      </p:sp>
    </p:spTree>
    <p:extLst>
      <p:ext uri="{BB962C8B-B14F-4D97-AF65-F5344CB8AC3E}">
        <p14:creationId xmlns:p14="http://schemas.microsoft.com/office/powerpoint/2010/main" val="31165086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2676"/>
          </a:xfrm>
        </p:spPr>
        <p:txBody>
          <a:bodyPr/>
          <a:lstStyle/>
          <a:p>
            <a:r>
              <a:rPr lang="en-US" dirty="0"/>
              <a:t>View or Subscribe to Arboviral MMG View Changes</a:t>
            </a:r>
          </a:p>
        </p:txBody>
      </p:sp>
      <p:pic>
        <p:nvPicPr>
          <p:cNvPr id="3074" name="Picture 2" title="View or Subscribe to the Arboviral Vi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4345" y="1129846"/>
            <a:ext cx="6720679"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872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63983"/>
            <a:ext cx="8229600" cy="4191000"/>
          </a:xfrm>
        </p:spPr>
        <p:txBody>
          <a:bodyPr/>
          <a:lstStyle/>
          <a:p>
            <a:pPr marL="0" indent="0">
              <a:buNone/>
            </a:pPr>
            <a:r>
              <a:rPr lang="en-US" sz="2000" dirty="0"/>
              <a:t>Position Statement: </a:t>
            </a:r>
            <a:r>
              <a:rPr lang="en-US" sz="2000" i="1" dirty="0"/>
              <a:t>Zika Virus Disease and Congenital Zika Virus Infection Interim Case Definition and Addition to the National Notifiable Diseases List</a:t>
            </a:r>
          </a:p>
          <a:p>
            <a:r>
              <a:rPr lang="en-US" sz="2000" dirty="0"/>
              <a:t>In collaboration with the CDC Arboviral program:</a:t>
            </a:r>
          </a:p>
          <a:p>
            <a:pPr lvl="1"/>
            <a:r>
              <a:rPr lang="en-US" sz="1800" dirty="0"/>
              <a:t>Created a combined Zika virus disease and Zika virus, congenital infection national case definition web page</a:t>
            </a:r>
          </a:p>
          <a:p>
            <a:pPr lvl="2"/>
            <a:r>
              <a:rPr lang="en-US" sz="1600" dirty="0"/>
              <a:t>Expect to post by the end of April</a:t>
            </a:r>
          </a:p>
          <a:p>
            <a:pPr lvl="3"/>
            <a:r>
              <a:rPr lang="en-US" sz="1600" dirty="0"/>
              <a:t>Zika virus disease will no longer appear as a subcategory of Arboviral diseases</a:t>
            </a:r>
          </a:p>
          <a:p>
            <a:pPr lvl="1"/>
            <a:r>
              <a:rPr lang="en-US" sz="1800" dirty="0"/>
              <a:t>Updated </a:t>
            </a:r>
            <a:r>
              <a:rPr lang="en-US" sz="1800" i="1" dirty="0"/>
              <a:t>Morbidity and Mortality Weekly Report </a:t>
            </a:r>
            <a:r>
              <a:rPr lang="en-US" sz="1800" dirty="0"/>
              <a:t>NNDSS weekly Table 1 to include Zika virus disease and Zika virus, congenital infection</a:t>
            </a:r>
          </a:p>
          <a:p>
            <a:pPr lvl="2"/>
            <a:r>
              <a:rPr lang="en-US" sz="1600" dirty="0"/>
              <a:t>Expect to post updated Table 1 the week of 4/25</a:t>
            </a:r>
          </a:p>
          <a:p>
            <a:pPr lvl="3"/>
            <a:r>
              <a:rPr lang="en-US" sz="1600" dirty="0"/>
              <a:t>Data for Zika virus, congenital infection will be published in June 2016, after the data quality review assessment period</a:t>
            </a:r>
          </a:p>
          <a:p>
            <a:endParaRPr lang="en-US" dirty="0">
              <a:latin typeface="Calibri" pitchFamily="34" charset="0"/>
            </a:endParaRPr>
          </a:p>
        </p:txBody>
      </p:sp>
      <p:sp>
        <p:nvSpPr>
          <p:cNvPr id="9" name="Title 15"/>
          <p:cNvSpPr>
            <a:spLocks noGrp="1"/>
          </p:cNvSpPr>
          <p:nvPr>
            <p:ph type="title"/>
          </p:nvPr>
        </p:nvSpPr>
        <p:spPr>
          <a:xfrm>
            <a:off x="266131" y="0"/>
            <a:ext cx="8229600" cy="1143000"/>
          </a:xfrm>
        </p:spPr>
        <p:txBody>
          <a:bodyPr>
            <a:normAutofit/>
          </a:bodyPr>
          <a:lstStyle/>
          <a:p>
            <a:r>
              <a:rPr lang="en-US" dirty="0"/>
              <a:t>NNDSS Implementation of </a:t>
            </a:r>
            <a:br>
              <a:rPr lang="en-US" dirty="0"/>
            </a:br>
            <a:r>
              <a:rPr lang="en-US" dirty="0"/>
              <a:t>Interim CSTE Position Statement #16-ID-01</a:t>
            </a:r>
          </a:p>
        </p:txBody>
      </p:sp>
      <p:sp>
        <p:nvSpPr>
          <p:cNvPr id="10" name="TextBox 9"/>
          <p:cNvSpPr txBox="1"/>
          <p:nvPr/>
        </p:nvSpPr>
        <p:spPr>
          <a:xfrm>
            <a:off x="457200" y="5554983"/>
            <a:ext cx="8329749" cy="861774"/>
          </a:xfrm>
          <a:prstGeom prst="rect">
            <a:avLst/>
          </a:prstGeom>
          <a:noFill/>
        </p:spPr>
        <p:txBody>
          <a:bodyPr wrap="square" rtlCol="0">
            <a:spAutoFit/>
          </a:bodyPr>
          <a:lstStyle/>
          <a:p>
            <a:r>
              <a:rPr lang="en-US" dirty="0"/>
              <a:t>Link to Council of State and Territorial Epidemiologists (CSTE) Zika virus interim position statement: </a:t>
            </a:r>
            <a:r>
              <a:rPr lang="en-US" sz="1400" dirty="0">
                <a:hlinkClick r:id="rId2"/>
              </a:rPr>
              <a:t>https://www.cste2.org/docs/Zika_Virus_Disease_and_Congenital_Zika_Virus_Infection_Interim.pdf</a:t>
            </a:r>
            <a:r>
              <a:rPr lang="en-US" sz="1400" dirty="0"/>
              <a:t> </a:t>
            </a:r>
          </a:p>
        </p:txBody>
      </p:sp>
    </p:spTree>
    <p:extLst>
      <p:ext uri="{BB962C8B-B14F-4D97-AF65-F5344CB8AC3E}">
        <p14:creationId xmlns:p14="http://schemas.microsoft.com/office/powerpoint/2010/main" val="20372760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Onboarding for Arboviral Case Notifications</a:t>
            </a:r>
          </a:p>
        </p:txBody>
      </p:sp>
    </p:spTree>
    <p:extLst>
      <p:ext uri="{BB962C8B-B14F-4D97-AF65-F5344CB8AC3E}">
        <p14:creationId xmlns:p14="http://schemas.microsoft.com/office/powerpoint/2010/main" val="1652874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Onboarded Jurisdictions Updating from</a:t>
            </a:r>
            <a:br>
              <a:rPr lang="en-US" sz="2400" dirty="0"/>
            </a:br>
            <a:r>
              <a:rPr lang="en-US" sz="2400" dirty="0"/>
              <a:t>HL7 Arboviral MMG v1.2 to v1.3</a:t>
            </a:r>
          </a:p>
        </p:txBody>
      </p:sp>
      <p:sp>
        <p:nvSpPr>
          <p:cNvPr id="3" name="Content Placeholder 2"/>
          <p:cNvSpPr>
            <a:spLocks noGrp="1"/>
          </p:cNvSpPr>
          <p:nvPr>
            <p:ph idx="1"/>
          </p:nvPr>
        </p:nvSpPr>
        <p:spPr/>
        <p:txBody>
          <a:bodyPr/>
          <a:lstStyle/>
          <a:p>
            <a:pPr marL="457200" lvl="0" indent="-457200">
              <a:spcBef>
                <a:spcPts val="600"/>
              </a:spcBef>
              <a:buClr>
                <a:schemeClr val="tx1"/>
              </a:buClr>
              <a:buSzPct val="100000"/>
              <a:buFont typeface="+mj-lt"/>
              <a:buAutoNum type="arabicPeriod"/>
            </a:pPr>
            <a:r>
              <a:rPr lang="en-US" sz="2000" dirty="0"/>
              <a:t>Update test and production systems by using Arboviral v1.3 MMG.  </a:t>
            </a:r>
          </a:p>
          <a:p>
            <a:pPr marL="457200" lvl="0" indent="-457200">
              <a:spcBef>
                <a:spcPts val="600"/>
              </a:spcBef>
              <a:buClr>
                <a:schemeClr val="tx1"/>
              </a:buClr>
              <a:buSzPct val="105000"/>
              <a:buFont typeface="+mj-lt"/>
              <a:buAutoNum type="arabicPeriod"/>
            </a:pPr>
            <a:r>
              <a:rPr lang="en-US" sz="2000" dirty="0"/>
              <a:t>Create test messages identified for jurisdictions updating from Arboviral v1.2 to v1.3.</a:t>
            </a:r>
          </a:p>
          <a:p>
            <a:pPr marL="457200" lvl="0" indent="-457200">
              <a:spcBef>
                <a:spcPts val="600"/>
              </a:spcBef>
              <a:buClr>
                <a:schemeClr val="tx1"/>
              </a:buClr>
              <a:buSzPct val="105000"/>
              <a:buFont typeface="+mj-lt"/>
              <a:buAutoNum type="arabicPeriod"/>
            </a:pPr>
            <a:r>
              <a:rPr lang="en-US" sz="2000" dirty="0"/>
              <a:t>Use Message Quality Framework (MQF) to validate messages. </a:t>
            </a:r>
          </a:p>
          <a:p>
            <a:pPr marL="457200" lvl="0" indent="-457200">
              <a:spcBef>
                <a:spcPts val="600"/>
              </a:spcBef>
              <a:buClr>
                <a:schemeClr val="tx1"/>
              </a:buClr>
              <a:buSzPct val="105000"/>
              <a:buFont typeface="+mj-lt"/>
              <a:buAutoNum type="arabicPeriod"/>
            </a:pPr>
            <a:r>
              <a:rPr lang="en-US" sz="2000" dirty="0"/>
              <a:t>Send email to </a:t>
            </a:r>
            <a:r>
              <a:rPr lang="en-US" sz="2000" dirty="0">
                <a:hlinkClick r:id="rId3"/>
              </a:rPr>
              <a:t>EDX@cdc.gov</a:t>
            </a:r>
            <a:r>
              <a:rPr lang="en-US" sz="2000" dirty="0"/>
              <a:t> to notify CDC that you are ready to send test messages.</a:t>
            </a:r>
          </a:p>
          <a:p>
            <a:pPr lvl="1">
              <a:spcBef>
                <a:spcPts val="600"/>
              </a:spcBef>
              <a:buSzPct val="105000"/>
            </a:pPr>
            <a:r>
              <a:rPr lang="en-US" sz="2000" dirty="0">
                <a:latin typeface="Calibri" panose="020F0502020204030204" pitchFamily="34" charset="0"/>
              </a:rPr>
              <a:t>Onboarding specialist will contact you to schedule a time to send test messages to staging environment.</a:t>
            </a:r>
          </a:p>
          <a:p>
            <a:pPr lvl="1">
              <a:spcBef>
                <a:spcPts val="600"/>
              </a:spcBef>
              <a:buSzPct val="105000"/>
            </a:pPr>
            <a:r>
              <a:rPr lang="en-US" sz="2000" dirty="0">
                <a:latin typeface="Calibri" panose="020F0502020204030204" pitchFamily="34" charset="0"/>
              </a:rPr>
              <a:t>Onboarding specialist will provide PHIN Messagin</a:t>
            </a:r>
            <a:r>
              <a:rPr lang="en-US" dirty="0">
                <a:latin typeface="Calibri" panose="020F0502020204030204" pitchFamily="34" charset="0"/>
              </a:rPr>
              <a:t>g System (PHIN </a:t>
            </a:r>
            <a:r>
              <a:rPr lang="en-US" sz="2000" dirty="0">
                <a:latin typeface="Calibri" panose="020F0502020204030204" pitchFamily="34" charset="0"/>
              </a:rPr>
              <a:t>MS) service action pair to send test message suite to staging environment.</a:t>
            </a:r>
          </a:p>
          <a:p>
            <a:pPr marL="457200" indent="-457200">
              <a:spcBef>
                <a:spcPts val="600"/>
              </a:spcBef>
              <a:buClr>
                <a:schemeClr val="tx1"/>
              </a:buClr>
              <a:buSzPct val="105000"/>
              <a:buFont typeface="+mj-lt"/>
              <a:buAutoNum type="arabicPeriod"/>
            </a:pPr>
            <a:r>
              <a:rPr lang="en-US" sz="2000" dirty="0"/>
              <a:t>Onboarding specialist and program subject matter expert (SME) validate test messages. </a:t>
            </a:r>
          </a:p>
          <a:p>
            <a:pPr marL="457200" indent="-457200">
              <a:spcBef>
                <a:spcPts val="600"/>
              </a:spcBef>
              <a:buClr>
                <a:schemeClr val="tx1"/>
              </a:buClr>
              <a:buSzPct val="105000"/>
              <a:buFont typeface="+mj-lt"/>
              <a:buAutoNum type="arabicPeriod"/>
            </a:pPr>
            <a:r>
              <a:rPr lang="en-US" sz="2000" dirty="0"/>
              <a:t>Onboarding specialist provides email approval to go into production. </a:t>
            </a:r>
          </a:p>
        </p:txBody>
      </p:sp>
    </p:spTree>
    <p:extLst>
      <p:ext uri="{BB962C8B-B14F-4D97-AF65-F5344CB8AC3E}">
        <p14:creationId xmlns:p14="http://schemas.microsoft.com/office/powerpoint/2010/main" val="129110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83"/>
            <a:ext cx="8229600" cy="1143000"/>
          </a:xfrm>
        </p:spPr>
        <p:txBody>
          <a:bodyPr>
            <a:noAutofit/>
          </a:bodyPr>
          <a:lstStyle/>
          <a:p>
            <a:r>
              <a:rPr lang="en-US" sz="2400" dirty="0"/>
              <a:t>Jurisdictions Sending </a:t>
            </a:r>
            <a:br>
              <a:rPr lang="en-US" sz="2400" dirty="0"/>
            </a:br>
            <a:r>
              <a:rPr lang="en-US" sz="2400" dirty="0"/>
              <a:t>Initial HL7 Arboviral v1.3 messages (1 of 2)</a:t>
            </a:r>
          </a:p>
        </p:txBody>
      </p:sp>
      <p:sp>
        <p:nvSpPr>
          <p:cNvPr id="3" name="Content Placeholder 2"/>
          <p:cNvSpPr>
            <a:spLocks noGrp="1"/>
          </p:cNvSpPr>
          <p:nvPr>
            <p:ph idx="1"/>
          </p:nvPr>
        </p:nvSpPr>
        <p:spPr>
          <a:xfrm>
            <a:off x="345686" y="1424710"/>
            <a:ext cx="8452628" cy="5087601"/>
          </a:xfrm>
        </p:spPr>
        <p:txBody>
          <a:bodyPr/>
          <a:lstStyle/>
          <a:p>
            <a:pPr marL="457200" indent="-457200">
              <a:spcBef>
                <a:spcPts val="600"/>
              </a:spcBef>
              <a:buClr>
                <a:schemeClr val="tx1"/>
              </a:buClr>
              <a:buSzPct val="100000"/>
              <a:buFont typeface="+mj-lt"/>
              <a:buAutoNum type="arabicPeriod"/>
            </a:pPr>
            <a:r>
              <a:rPr lang="en-US" sz="2000" dirty="0"/>
              <a:t>Use Association of Public Health Laboratories (APHL) tools and resources* to map Arboviral v1.3 MMG data elements.</a:t>
            </a:r>
          </a:p>
          <a:p>
            <a:pPr marL="457200" indent="-457200">
              <a:spcBef>
                <a:spcPts val="600"/>
              </a:spcBef>
              <a:buClr>
                <a:schemeClr val="tx1"/>
              </a:buClr>
              <a:buSzPct val="100000"/>
              <a:buFont typeface="+mj-lt"/>
              <a:buAutoNum type="arabicPeriod"/>
            </a:pPr>
            <a:r>
              <a:rPr lang="en-US" sz="2000" dirty="0"/>
              <a:t>Update test and production systems using Arboviral v1.3 MMG.</a:t>
            </a:r>
          </a:p>
          <a:p>
            <a:pPr marL="457200" indent="-457200">
              <a:spcBef>
                <a:spcPts val="600"/>
              </a:spcBef>
              <a:buClr>
                <a:schemeClr val="tx1"/>
              </a:buClr>
              <a:buSzPct val="100000"/>
              <a:buFont typeface="+mj-lt"/>
              <a:buAutoNum type="arabicPeriod"/>
            </a:pPr>
            <a:r>
              <a:rPr lang="en-US" sz="2000" dirty="0"/>
              <a:t>Create test messages using all test messages. </a:t>
            </a:r>
          </a:p>
          <a:p>
            <a:pPr marL="457200" indent="-457200">
              <a:spcBef>
                <a:spcPts val="600"/>
              </a:spcBef>
              <a:buClr>
                <a:schemeClr val="tx1"/>
              </a:buClr>
              <a:buSzPct val="100000"/>
              <a:buFont typeface="+mj-lt"/>
              <a:buAutoNum type="arabicPeriod"/>
            </a:pPr>
            <a:r>
              <a:rPr lang="en-US" sz="2000" dirty="0"/>
              <a:t>Use MQF to validate messages. </a:t>
            </a:r>
          </a:p>
          <a:p>
            <a:pPr marL="457200" indent="-457200">
              <a:spcBef>
                <a:spcPts val="600"/>
              </a:spcBef>
              <a:buClr>
                <a:schemeClr val="tx1"/>
              </a:buClr>
              <a:buSzPct val="100000"/>
              <a:buFont typeface="+mj-lt"/>
              <a:buAutoNum type="arabicPeriod"/>
            </a:pPr>
            <a:r>
              <a:rPr lang="en-US" sz="2000" dirty="0"/>
              <a:t>Send email to </a:t>
            </a:r>
            <a:r>
              <a:rPr lang="en-US" sz="2000" dirty="0">
                <a:hlinkClick r:id="rId2"/>
              </a:rPr>
              <a:t>EDX@cdc.gov</a:t>
            </a:r>
            <a:r>
              <a:rPr lang="en-US" sz="2000" dirty="0"/>
              <a:t> to notify CDC that you are ready to send test messages.</a:t>
            </a:r>
          </a:p>
          <a:p>
            <a:pPr lvl="1">
              <a:spcBef>
                <a:spcPts val="600"/>
              </a:spcBef>
            </a:pPr>
            <a:r>
              <a:rPr lang="en-US" dirty="0">
                <a:latin typeface="Calibri" panose="020F0502020204030204" pitchFamily="34" charset="0"/>
              </a:rPr>
              <a:t>Include APHL implementation spreadsheet and test case scenario document. </a:t>
            </a:r>
          </a:p>
          <a:p>
            <a:pPr lvl="1">
              <a:spcBef>
                <a:spcPts val="600"/>
              </a:spcBef>
            </a:pPr>
            <a:r>
              <a:rPr lang="en-US" dirty="0">
                <a:latin typeface="Calibri" panose="020F0502020204030204" pitchFamily="34" charset="0"/>
              </a:rPr>
              <a:t>Onboarding specialist will contact jurisdiction to schedule a time to send test messages to staging environment.      </a:t>
            </a:r>
          </a:p>
          <a:p>
            <a:pPr lvl="1">
              <a:spcBef>
                <a:spcPts val="600"/>
              </a:spcBef>
            </a:pPr>
            <a:r>
              <a:rPr lang="en-US" dirty="0">
                <a:latin typeface="Calibri" panose="020F0502020204030204" pitchFamily="34" charset="0"/>
              </a:rPr>
              <a:t>Onboarding specialist will provide PHIN MS service action pair to send test message suite to staging environment.</a:t>
            </a:r>
          </a:p>
        </p:txBody>
      </p:sp>
      <p:sp>
        <p:nvSpPr>
          <p:cNvPr id="4" name="Text Placeholder 3"/>
          <p:cNvSpPr>
            <a:spLocks noGrp="1"/>
          </p:cNvSpPr>
          <p:nvPr>
            <p:ph type="body" sz="quarter" idx="11"/>
          </p:nvPr>
        </p:nvSpPr>
        <p:spPr>
          <a:xfrm>
            <a:off x="345686" y="6211228"/>
            <a:ext cx="8597592" cy="301084"/>
          </a:xfrm>
        </p:spPr>
        <p:txBody>
          <a:bodyPr/>
          <a:lstStyle/>
          <a:p>
            <a:r>
              <a:rPr lang="en-US" sz="1600" dirty="0"/>
              <a:t>* Available soon under NNDSS Technical Resource Center at </a:t>
            </a:r>
            <a:r>
              <a:rPr lang="en-US" sz="1600" dirty="0">
                <a:hlinkClick r:id="rId3"/>
              </a:rPr>
              <a:t>https://www.cdc.gov/nndss/trc/index.html</a:t>
            </a:r>
            <a:r>
              <a:rPr lang="en-US" sz="1600" dirty="0"/>
              <a:t>. </a:t>
            </a:r>
          </a:p>
        </p:txBody>
      </p:sp>
    </p:spTree>
    <p:extLst>
      <p:ext uri="{BB962C8B-B14F-4D97-AF65-F5344CB8AC3E}">
        <p14:creationId xmlns:p14="http://schemas.microsoft.com/office/powerpoint/2010/main" val="5120618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947"/>
            <a:ext cx="8229600" cy="596219"/>
          </a:xfrm>
        </p:spPr>
        <p:txBody>
          <a:bodyPr/>
          <a:lstStyle/>
          <a:p>
            <a:r>
              <a:rPr lang="en-US" dirty="0"/>
              <a:t>Agenda</a:t>
            </a:r>
          </a:p>
        </p:txBody>
      </p:sp>
      <p:sp>
        <p:nvSpPr>
          <p:cNvPr id="3" name="Content Placeholder 2"/>
          <p:cNvSpPr>
            <a:spLocks noGrp="1"/>
          </p:cNvSpPr>
          <p:nvPr>
            <p:ph idx="1"/>
          </p:nvPr>
        </p:nvSpPr>
        <p:spPr>
          <a:xfrm>
            <a:off x="457200" y="1283196"/>
            <a:ext cx="8229600" cy="4738915"/>
          </a:xfrm>
        </p:spPr>
        <p:txBody>
          <a:bodyPr/>
          <a:lstStyle/>
          <a:p>
            <a:pPr marL="342900" lvl="1" indent="-342900">
              <a:buClr>
                <a:schemeClr val="accent1"/>
              </a:buClr>
              <a:buSzPct val="70000"/>
              <a:buFont typeface="Wingdings" pitchFamily="2" charset="2"/>
              <a:buChar char="§"/>
            </a:pPr>
            <a:r>
              <a:rPr lang="en-US" sz="2400" b="1" dirty="0">
                <a:latin typeface="Calibri" panose="020F0502020204030204" pitchFamily="34" charset="0"/>
              </a:rPr>
              <a:t>Welcome and Introductions </a:t>
            </a:r>
            <a:r>
              <a:rPr lang="en-US" dirty="0">
                <a:latin typeface="Calibri" panose="020F0502020204030204" pitchFamily="34" charset="0"/>
              </a:rPr>
              <a:t>- Michele Hoover</a:t>
            </a:r>
          </a:p>
          <a:p>
            <a:pPr marL="342900" lvl="1" indent="-342900">
              <a:buClr>
                <a:schemeClr val="accent1"/>
              </a:buClr>
              <a:buSzPct val="70000"/>
              <a:buFont typeface="Wingdings" pitchFamily="2" charset="2"/>
              <a:buChar char="§"/>
            </a:pPr>
            <a:endParaRPr lang="en-US" dirty="0">
              <a:latin typeface="Calibri" panose="020F0502020204030204" pitchFamily="34" charset="0"/>
            </a:endParaRPr>
          </a:p>
          <a:p>
            <a:pPr marL="342900" lvl="1" indent="-342900">
              <a:buClr>
                <a:schemeClr val="accent1"/>
              </a:buClr>
              <a:buSzPct val="70000"/>
              <a:buFont typeface="Wingdings" pitchFamily="2" charset="2"/>
              <a:buChar char="§"/>
            </a:pPr>
            <a:r>
              <a:rPr lang="en-US" sz="2400" b="1" dirty="0">
                <a:latin typeface="Calibri" panose="020F0502020204030204" pitchFamily="34" charset="0"/>
              </a:rPr>
              <a:t>Overview of Arboviral v1.3 Message Mapping Guide (MMG) </a:t>
            </a:r>
            <a:r>
              <a:rPr lang="en-US" sz="1800" dirty="0">
                <a:latin typeface="Calibri" panose="020F0502020204030204" pitchFamily="34" charset="0"/>
              </a:rPr>
              <a:t>- </a:t>
            </a:r>
            <a:r>
              <a:rPr lang="en-US" dirty="0">
                <a:latin typeface="Calibri" panose="020F0502020204030204" pitchFamily="34" charset="0"/>
              </a:rPr>
              <a:t>Jenni Puyenbroek</a:t>
            </a:r>
          </a:p>
          <a:p>
            <a:pPr marL="0" lvl="1" indent="0">
              <a:buClr>
                <a:schemeClr val="accent1"/>
              </a:buClr>
              <a:buSzPct val="70000"/>
              <a:buNone/>
            </a:pPr>
            <a:endParaRPr lang="en-US" dirty="0">
              <a:latin typeface="Calibri" panose="020F0502020204030204" pitchFamily="34" charset="0"/>
            </a:endParaRPr>
          </a:p>
          <a:p>
            <a:pPr marL="342900" lvl="1" indent="-342900">
              <a:buClr>
                <a:schemeClr val="accent1"/>
              </a:buClr>
              <a:buSzPct val="70000"/>
              <a:buFont typeface="Wingdings" pitchFamily="2" charset="2"/>
              <a:buChar char="§"/>
            </a:pPr>
            <a:r>
              <a:rPr lang="en-US" sz="2400" b="1" dirty="0">
                <a:latin typeface="Calibri" panose="020F0502020204030204" pitchFamily="34" charset="0"/>
              </a:rPr>
              <a:t>Onboarding for Arboviral Case Notifications </a:t>
            </a:r>
            <a:r>
              <a:rPr lang="en-US" dirty="0">
                <a:latin typeface="Calibri" panose="020F0502020204030204" pitchFamily="34" charset="0"/>
              </a:rPr>
              <a:t>-</a:t>
            </a:r>
            <a:r>
              <a:rPr lang="en-US" b="1" dirty="0">
                <a:latin typeface="Calibri" panose="020F0502020204030204" pitchFamily="34" charset="0"/>
              </a:rPr>
              <a:t> </a:t>
            </a:r>
            <a:r>
              <a:rPr lang="en-US" sz="2000" b="0" dirty="0">
                <a:latin typeface="Calibri" panose="020F0502020204030204" pitchFamily="34" charset="0"/>
              </a:rPr>
              <a:t>Michele Hoover</a:t>
            </a:r>
          </a:p>
          <a:p>
            <a:pPr marL="0" indent="0">
              <a:buNone/>
            </a:pPr>
            <a:endParaRPr lang="en-US" sz="2000" dirty="0"/>
          </a:p>
          <a:p>
            <a:r>
              <a:rPr lang="en-US" dirty="0"/>
              <a:t>Technical Assistance for Arboviral Case Notifications - </a:t>
            </a:r>
            <a:r>
              <a:rPr lang="en-US" sz="2000" b="0" dirty="0"/>
              <a:t>Michele Hoover</a:t>
            </a:r>
          </a:p>
          <a:p>
            <a:pPr marL="0" indent="0">
              <a:buNone/>
            </a:pPr>
            <a:endParaRPr lang="en-US" sz="2000" b="0" dirty="0"/>
          </a:p>
          <a:p>
            <a:r>
              <a:rPr lang="en-US" dirty="0"/>
              <a:t>Information and Support for ArboNET </a:t>
            </a:r>
            <a:r>
              <a:rPr lang="en-US" sz="2000" b="0" dirty="0"/>
              <a:t>- </a:t>
            </a:r>
            <a:r>
              <a:rPr lang="en-US" sz="2000" b="0" dirty="0">
                <a:solidFill>
                  <a:srgbClr val="4B4B4B"/>
                </a:solidFill>
              </a:rPr>
              <a:t>Craig Mincic</a:t>
            </a:r>
            <a:endParaRPr lang="en-US" dirty="0">
              <a:solidFill>
                <a:srgbClr val="4B4B4B"/>
              </a:solidFill>
            </a:endParaRPr>
          </a:p>
          <a:p>
            <a:endParaRPr lang="en-US" dirty="0"/>
          </a:p>
          <a:p>
            <a:r>
              <a:rPr lang="en-US" dirty="0"/>
              <a:t>Questions</a:t>
            </a:r>
          </a:p>
          <a:p>
            <a:endParaRPr lang="en-US" dirty="0"/>
          </a:p>
          <a:p>
            <a:endParaRPr lang="en-US" dirty="0"/>
          </a:p>
        </p:txBody>
      </p:sp>
    </p:spTree>
    <p:extLst>
      <p:ext uri="{BB962C8B-B14F-4D97-AF65-F5344CB8AC3E}">
        <p14:creationId xmlns:p14="http://schemas.microsoft.com/office/powerpoint/2010/main" val="298897637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56"/>
            <a:ext cx="8229600" cy="1143000"/>
          </a:xfrm>
        </p:spPr>
        <p:txBody>
          <a:bodyPr>
            <a:noAutofit/>
          </a:bodyPr>
          <a:lstStyle/>
          <a:p>
            <a:r>
              <a:rPr lang="en-US" sz="2400" dirty="0"/>
              <a:t>Jurisdictions Sending </a:t>
            </a:r>
            <a:br>
              <a:rPr lang="en-US" sz="2400" dirty="0"/>
            </a:br>
            <a:r>
              <a:rPr lang="en-US" sz="2400" dirty="0"/>
              <a:t>Initial HL7 Arboviral v1.3 Messages (2 of 2)</a:t>
            </a:r>
          </a:p>
        </p:txBody>
      </p:sp>
      <p:sp>
        <p:nvSpPr>
          <p:cNvPr id="3" name="Content Placeholder 2"/>
          <p:cNvSpPr>
            <a:spLocks noGrp="1"/>
          </p:cNvSpPr>
          <p:nvPr>
            <p:ph idx="1"/>
          </p:nvPr>
        </p:nvSpPr>
        <p:spPr/>
        <p:txBody>
          <a:bodyPr/>
          <a:lstStyle/>
          <a:p>
            <a:pPr marL="457200" indent="-457200">
              <a:spcBef>
                <a:spcPts val="600"/>
              </a:spcBef>
              <a:buClr>
                <a:schemeClr val="accent6"/>
              </a:buClr>
              <a:buSzPct val="100000"/>
              <a:buFont typeface="+mj-lt"/>
              <a:buAutoNum type="arabicPeriod" startAt="6"/>
            </a:pPr>
            <a:r>
              <a:rPr lang="en-US" sz="2000" dirty="0"/>
              <a:t>Onboarding specialist and program SME validate test messages.</a:t>
            </a:r>
          </a:p>
          <a:p>
            <a:pPr marL="457200" indent="-457200">
              <a:spcBef>
                <a:spcPts val="1200"/>
              </a:spcBef>
              <a:buClr>
                <a:schemeClr val="accent6"/>
              </a:buClr>
              <a:buSzPct val="100000"/>
              <a:buFont typeface="+mj-lt"/>
              <a:buAutoNum type="arabicPeriod" startAt="6"/>
            </a:pPr>
            <a:r>
              <a:rPr lang="en-US" sz="2000" dirty="0"/>
              <a:t>Onboarding specialist provides the jurisdiction with the PHIN MS service action pair for the production environment to begin the process to cutover to production.</a:t>
            </a:r>
          </a:p>
          <a:p>
            <a:pPr marL="457200" indent="-457200">
              <a:spcBef>
                <a:spcPts val="1200"/>
              </a:spcBef>
              <a:buClr>
                <a:schemeClr val="accent6"/>
              </a:buClr>
              <a:buSzPct val="100000"/>
              <a:buFont typeface="+mj-lt"/>
              <a:buAutoNum type="arabicPeriod" startAt="6"/>
            </a:pPr>
            <a:r>
              <a:rPr lang="en-US" sz="2000" dirty="0"/>
              <a:t>Send one production message to the production environment. </a:t>
            </a:r>
          </a:p>
          <a:p>
            <a:pPr marL="457200" indent="-457200">
              <a:spcBef>
                <a:spcPts val="1200"/>
              </a:spcBef>
              <a:buClr>
                <a:schemeClr val="accent6"/>
              </a:buClr>
              <a:buSzPct val="100000"/>
              <a:buFont typeface="+mj-lt"/>
              <a:buAutoNum type="arabicPeriod" startAt="6"/>
            </a:pPr>
            <a:r>
              <a:rPr lang="en-US" sz="2000" dirty="0"/>
              <a:t>Onboarding specialist validates the production message.</a:t>
            </a:r>
          </a:p>
          <a:p>
            <a:pPr marL="457200" indent="-457200">
              <a:spcBef>
                <a:spcPts val="1200"/>
              </a:spcBef>
              <a:buClr>
                <a:schemeClr val="accent6"/>
              </a:buClr>
              <a:buSzPct val="100000"/>
              <a:buFont typeface="+mj-lt"/>
              <a:buAutoNum type="arabicPeriod" startAt="6"/>
            </a:pPr>
            <a:r>
              <a:rPr lang="en-US" sz="2000" dirty="0"/>
              <a:t>Onboarding specialist provides email approval to go into production.  </a:t>
            </a:r>
          </a:p>
        </p:txBody>
      </p:sp>
    </p:spTree>
    <p:extLst>
      <p:ext uri="{BB962C8B-B14F-4D97-AF65-F5344CB8AC3E}">
        <p14:creationId xmlns:p14="http://schemas.microsoft.com/office/powerpoint/2010/main" val="18559620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981200"/>
            <a:ext cx="8229600" cy="2092036"/>
          </a:xfrm>
        </p:spPr>
        <p:txBody>
          <a:bodyPr/>
          <a:lstStyle/>
          <a:p>
            <a:r>
              <a:rPr lang="en-US" dirty="0"/>
              <a:t>Technical Assistance for Arboviral Case Notifications </a:t>
            </a:r>
          </a:p>
        </p:txBody>
      </p:sp>
    </p:spTree>
    <p:extLst>
      <p:ext uri="{BB962C8B-B14F-4D97-AF65-F5344CB8AC3E}">
        <p14:creationId xmlns:p14="http://schemas.microsoft.com/office/powerpoint/2010/main" val="203939569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9"/>
            <a:ext cx="8229600" cy="1143000"/>
          </a:xfrm>
        </p:spPr>
        <p:txBody>
          <a:bodyPr/>
          <a:lstStyle/>
          <a:p>
            <a:r>
              <a:rPr lang="en-US" dirty="0"/>
              <a:t>Vector Surveillance and Control </a:t>
            </a:r>
          </a:p>
        </p:txBody>
      </p:sp>
      <p:sp>
        <p:nvSpPr>
          <p:cNvPr id="6" name="Content Placeholder 5"/>
          <p:cNvSpPr>
            <a:spLocks noGrp="1"/>
          </p:cNvSpPr>
          <p:nvPr>
            <p:ph idx="1"/>
          </p:nvPr>
        </p:nvSpPr>
        <p:spPr/>
        <p:txBody>
          <a:bodyPr/>
          <a:lstStyle/>
          <a:p>
            <a:endParaRPr lang="en-US" dirty="0"/>
          </a:p>
        </p:txBody>
      </p:sp>
      <p:sp>
        <p:nvSpPr>
          <p:cNvPr id="7" name="Text Placeholder 6"/>
          <p:cNvSpPr>
            <a:spLocks noGrp="1"/>
          </p:cNvSpPr>
          <p:nvPr>
            <p:ph type="body" sz="quarter" idx="11"/>
          </p:nvPr>
        </p:nvSpPr>
        <p:spPr>
          <a:xfrm>
            <a:off x="457200" y="5943600"/>
            <a:ext cx="8229600" cy="457200"/>
          </a:xfrm>
        </p:spPr>
        <p:txBody>
          <a:bodyPr/>
          <a:lstStyle/>
          <a:p>
            <a:r>
              <a:rPr lang="en-US" dirty="0">
                <a:hlinkClick r:id="rId3"/>
              </a:rPr>
              <a:t>http://www.cdc.gov/vitalsigns/zika/infographic.html</a:t>
            </a:r>
            <a:endParaRPr lang="en-US" dirty="0"/>
          </a:p>
          <a:p>
            <a:r>
              <a:rPr lang="en-US" dirty="0">
                <a:hlinkClick r:id="rId4"/>
              </a:rPr>
              <a:t>http://www.cdc.gov/zika/vector/index.html</a:t>
            </a:r>
            <a:endParaRPr lang="en-US" dirty="0"/>
          </a:p>
        </p:txBody>
      </p:sp>
      <p:pic>
        <p:nvPicPr>
          <p:cNvPr id="3" name="Picture 2" title="Estimated range of Aedes adgypti and Aedes albopitus in the United States"/>
          <p:cNvPicPr>
            <a:picLocks noChangeAspect="1"/>
          </p:cNvPicPr>
          <p:nvPr/>
        </p:nvPicPr>
        <p:blipFill rotWithShape="1">
          <a:blip r:embed="rId5">
            <a:extLst>
              <a:ext uri="{28A0092B-C50C-407E-A947-70E740481C1C}">
                <a14:useLocalDpi xmlns:a14="http://schemas.microsoft.com/office/drawing/2010/main" val="0"/>
              </a:ext>
            </a:extLst>
          </a:blip>
          <a:srcRect l="7064" t="2657" r="2453" b="10293"/>
          <a:stretch/>
        </p:blipFill>
        <p:spPr>
          <a:xfrm>
            <a:off x="385769" y="1447802"/>
            <a:ext cx="8521508" cy="4088565"/>
          </a:xfrm>
          <a:prstGeom prst="rect">
            <a:avLst/>
          </a:prstGeom>
        </p:spPr>
      </p:pic>
    </p:spTree>
    <p:extLst>
      <p:ext uri="{BB962C8B-B14F-4D97-AF65-F5344CB8AC3E}">
        <p14:creationId xmlns:p14="http://schemas.microsoft.com/office/powerpoint/2010/main" val="11937750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281"/>
            <a:ext cx="8229600" cy="1143000"/>
          </a:xfrm>
        </p:spPr>
        <p:txBody>
          <a:bodyPr>
            <a:normAutofit/>
          </a:bodyPr>
          <a:lstStyle/>
          <a:p>
            <a:r>
              <a:rPr lang="en-US" dirty="0"/>
              <a:t>Technical Assistance Prioritization</a:t>
            </a:r>
          </a:p>
        </p:txBody>
      </p:sp>
      <p:sp>
        <p:nvSpPr>
          <p:cNvPr id="5" name="Content Placeholder 4"/>
          <p:cNvSpPr>
            <a:spLocks noGrp="1"/>
          </p:cNvSpPr>
          <p:nvPr>
            <p:ph idx="1"/>
          </p:nvPr>
        </p:nvSpPr>
        <p:spPr>
          <a:xfrm>
            <a:off x="457200" y="1398954"/>
            <a:ext cx="8229600" cy="4392247"/>
          </a:xfrm>
        </p:spPr>
        <p:txBody>
          <a:bodyPr/>
          <a:lstStyle/>
          <a:p>
            <a:r>
              <a:rPr lang="en-US" dirty="0"/>
              <a:t>Areas in blue</a:t>
            </a:r>
          </a:p>
          <a:p>
            <a:pPr lvl="1"/>
            <a:r>
              <a:rPr lang="en-US" dirty="0"/>
              <a:t>Higher number of cases </a:t>
            </a:r>
          </a:p>
          <a:p>
            <a:pPr lvl="1"/>
            <a:r>
              <a:rPr lang="en-US" dirty="0"/>
              <a:t>Higher risk of transmission</a:t>
            </a:r>
          </a:p>
          <a:p>
            <a:r>
              <a:rPr lang="en-US" dirty="0"/>
              <a:t>Upgrade from Arboviral v1.2 to v1.3 MMG</a:t>
            </a:r>
          </a:p>
          <a:p>
            <a:r>
              <a:rPr lang="en-US" dirty="0"/>
              <a:t>NEDSS Base System</a:t>
            </a:r>
          </a:p>
          <a:p>
            <a:pPr marL="0" indent="0">
              <a:buNone/>
            </a:pPr>
            <a:r>
              <a:rPr lang="en-US" dirty="0"/>
              <a:t>     (NBS) jurisdictions</a:t>
            </a:r>
          </a:p>
          <a:p>
            <a:r>
              <a:rPr lang="en-US" dirty="0"/>
              <a:t>Other jurisdictions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Text Placeholder 5"/>
          <p:cNvSpPr>
            <a:spLocks noGrp="1"/>
          </p:cNvSpPr>
          <p:nvPr>
            <p:ph type="body" sz="quarter" idx="11"/>
          </p:nvPr>
        </p:nvSpPr>
        <p:spPr>
          <a:xfrm>
            <a:off x="89210" y="6519672"/>
            <a:ext cx="9054790" cy="260270"/>
          </a:xfrm>
        </p:spPr>
        <p:txBody>
          <a:bodyPr anchor="t"/>
          <a:lstStyle/>
          <a:p>
            <a:r>
              <a:rPr lang="en-US" dirty="0"/>
              <a:t>An overview of NMI Technical Assistance is available in the 2/18/16 NMI eSHARE archives at: </a:t>
            </a:r>
            <a:r>
              <a:rPr lang="en-US" dirty="0">
                <a:hlinkClick r:id="rId3"/>
              </a:rPr>
              <a:t>https://www.cdc.gov/nndss/trc/onboarding/eshare.html</a:t>
            </a:r>
            <a:r>
              <a:rPr lang="en-US" dirty="0"/>
              <a:t>.</a:t>
            </a:r>
          </a:p>
          <a:p>
            <a:endParaRPr lang="en-US" dirty="0"/>
          </a:p>
          <a:p>
            <a:endParaRPr lang="en-US" dirty="0"/>
          </a:p>
        </p:txBody>
      </p:sp>
      <p:pic>
        <p:nvPicPr>
          <p:cNvPr id="7" name="Content Placeholder 1" descr="http://www.cdc.gov/zika/geo/united-states.html&#10;" title="USA Ma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545" y="2977376"/>
            <a:ext cx="5247668" cy="3383280"/>
          </a:xfrm>
          <a:prstGeom prst="rect">
            <a:avLst/>
          </a:prstGeom>
        </p:spPr>
      </p:pic>
      <p:sp>
        <p:nvSpPr>
          <p:cNvPr id="3" name="TextBox 2"/>
          <p:cNvSpPr txBox="1"/>
          <p:nvPr/>
        </p:nvSpPr>
        <p:spPr>
          <a:xfrm>
            <a:off x="5586761" y="2977376"/>
            <a:ext cx="3557239" cy="553998"/>
          </a:xfrm>
          <a:prstGeom prst="rect">
            <a:avLst/>
          </a:prstGeom>
          <a:noFill/>
        </p:spPr>
        <p:txBody>
          <a:bodyPr wrap="square" rtlCol="0">
            <a:spAutoFit/>
          </a:bodyPr>
          <a:lstStyle/>
          <a:p>
            <a:r>
              <a:rPr lang="en-US" sz="1200" b="1" dirty="0"/>
              <a:t> </a:t>
            </a:r>
            <a:r>
              <a:rPr lang="en-US" sz="1200" dirty="0"/>
              <a:t>http://www.cdc.gov/zika/geo/united-states.html</a:t>
            </a:r>
          </a:p>
          <a:p>
            <a:endParaRPr lang="en-US" dirty="0"/>
          </a:p>
        </p:txBody>
      </p:sp>
    </p:spTree>
    <p:extLst>
      <p:ext uri="{BB962C8B-B14F-4D97-AF65-F5344CB8AC3E}">
        <p14:creationId xmlns:p14="http://schemas.microsoft.com/office/powerpoint/2010/main" val="247914477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Information and Support for </a:t>
            </a:r>
            <a:br>
              <a:rPr lang="en-US" dirty="0"/>
            </a:br>
            <a:r>
              <a:rPr lang="en-US" dirty="0"/>
              <a:t>ArboNET</a:t>
            </a:r>
          </a:p>
        </p:txBody>
      </p:sp>
    </p:spTree>
    <p:extLst>
      <p:ext uri="{BB962C8B-B14F-4D97-AF65-F5344CB8AC3E}">
        <p14:creationId xmlns:p14="http://schemas.microsoft.com/office/powerpoint/2010/main" val="5180591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72855"/>
          </a:xfrm>
        </p:spPr>
        <p:txBody>
          <a:bodyPr/>
          <a:lstStyle/>
          <a:p>
            <a:r>
              <a:rPr lang="en-US" dirty="0"/>
              <a:t>ArboNET Access Application Prototype</a:t>
            </a:r>
          </a:p>
        </p:txBody>
      </p:sp>
      <p:sp>
        <p:nvSpPr>
          <p:cNvPr id="6" name="Content Placeholder 5"/>
          <p:cNvSpPr>
            <a:spLocks noGrp="1"/>
          </p:cNvSpPr>
          <p:nvPr>
            <p:ph idx="1"/>
          </p:nvPr>
        </p:nvSpPr>
        <p:spPr>
          <a:xfrm>
            <a:off x="557561" y="847493"/>
            <a:ext cx="8229600" cy="5765180"/>
          </a:xfrm>
        </p:spPr>
        <p:txBody>
          <a:bodyPr/>
          <a:lstStyle/>
          <a:p>
            <a:pPr>
              <a:spcBef>
                <a:spcPts val="0"/>
              </a:spcBef>
            </a:pPr>
            <a:r>
              <a:rPr lang="en-US" sz="2200" dirty="0"/>
              <a:t>New look forms and controls</a:t>
            </a:r>
          </a:p>
          <a:p>
            <a:pPr>
              <a:spcBef>
                <a:spcPts val="0"/>
              </a:spcBef>
            </a:pPr>
            <a:r>
              <a:rPr lang="en-US" sz="2200" dirty="0"/>
              <a:t>Lab information – listing of lab records associated with current case</a:t>
            </a:r>
          </a:p>
          <a:p>
            <a:pPr>
              <a:spcBef>
                <a:spcPts val="0"/>
              </a:spcBef>
            </a:pPr>
            <a:r>
              <a:rPr lang="en-US" sz="2200" dirty="0"/>
              <a:t>Multi-select variables</a:t>
            </a:r>
          </a:p>
          <a:p>
            <a:pPr marL="0" indent="0">
              <a:buNone/>
            </a:pPr>
            <a:endParaRPr lang="en-US" dirty="0"/>
          </a:p>
          <a:p>
            <a:pPr marL="0" indent="0">
              <a:buNone/>
            </a:pPr>
            <a:endParaRPr lang="en-US" dirty="0"/>
          </a:p>
        </p:txBody>
      </p:sp>
      <p:sp>
        <p:nvSpPr>
          <p:cNvPr id="7" name="Text Placeholder 6"/>
          <p:cNvSpPr>
            <a:spLocks noGrp="1"/>
          </p:cNvSpPr>
          <p:nvPr>
            <p:ph type="body" sz="quarter" idx="11"/>
          </p:nvPr>
        </p:nvSpPr>
        <p:spPr/>
        <p:txBody>
          <a:bodyPr/>
          <a:lstStyle/>
          <a:p>
            <a:endParaRPr lang="en-US" dirty="0"/>
          </a:p>
        </p:txBody>
      </p:sp>
      <p:pic>
        <p:nvPicPr>
          <p:cNvPr id="8" name="Picture 7" descr="ArboNET Access Application - Human Numerator Record (Screenshot)" title="ArboNET Access Applic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43" y="2325618"/>
            <a:ext cx="4100290" cy="4366900"/>
          </a:xfrm>
          <a:prstGeom prst="rect">
            <a:avLst/>
          </a:prstGeom>
          <a:effectLst/>
        </p:spPr>
      </p:pic>
      <p:pic>
        <p:nvPicPr>
          <p:cNvPr id="9" name="Picture 8" title="Human Numb"/>
          <p:cNvPicPr>
            <a:picLocks noChangeAspect="1"/>
          </p:cNvPicPr>
          <p:nvPr/>
        </p:nvPicPr>
        <p:blipFill>
          <a:blip r:embed="rId3"/>
          <a:stretch>
            <a:fillRect/>
          </a:stretch>
        </p:blipFill>
        <p:spPr>
          <a:xfrm>
            <a:off x="4557490" y="2327404"/>
            <a:ext cx="4170025" cy="4365114"/>
          </a:xfrm>
          <a:prstGeom prst="rect">
            <a:avLst/>
          </a:prstGeom>
        </p:spPr>
      </p:pic>
    </p:spTree>
    <p:extLst>
      <p:ext uri="{BB962C8B-B14F-4D97-AF65-F5344CB8AC3E}">
        <p14:creationId xmlns:p14="http://schemas.microsoft.com/office/powerpoint/2010/main" val="30480136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28611"/>
          </a:xfrm>
        </p:spPr>
        <p:txBody>
          <a:bodyPr/>
          <a:lstStyle/>
          <a:p>
            <a:r>
              <a:rPr lang="en-US" dirty="0"/>
              <a:t>ArboNET Access and Online XML Structure </a:t>
            </a:r>
          </a:p>
        </p:txBody>
      </p:sp>
      <p:sp>
        <p:nvSpPr>
          <p:cNvPr id="6" name="Content Placeholder 5"/>
          <p:cNvSpPr>
            <a:spLocks noGrp="1"/>
          </p:cNvSpPr>
          <p:nvPr>
            <p:ph idx="1"/>
          </p:nvPr>
        </p:nvSpPr>
        <p:spPr>
          <a:xfrm>
            <a:off x="457200" y="903249"/>
            <a:ext cx="8229600" cy="4352693"/>
          </a:xfrm>
        </p:spPr>
        <p:txBody>
          <a:bodyPr/>
          <a:lstStyle/>
          <a:p>
            <a:r>
              <a:rPr lang="en-US" dirty="0"/>
              <a:t>XML File Structure</a:t>
            </a:r>
          </a:p>
          <a:p>
            <a:r>
              <a:rPr lang="en-US" dirty="0"/>
              <a:t>XSD File Structure</a:t>
            </a:r>
          </a:p>
          <a:p>
            <a:pPr marL="0" indent="0">
              <a:buNone/>
            </a:pPr>
            <a:endParaRPr lang="en-US" dirty="0"/>
          </a:p>
        </p:txBody>
      </p:sp>
      <p:pic>
        <p:nvPicPr>
          <p:cNvPr id="10" name="Picture 9" title="XML File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64" y="1857877"/>
            <a:ext cx="8229600" cy="2650184"/>
          </a:xfrm>
          <a:prstGeom prst="rect">
            <a:avLst/>
          </a:prstGeom>
          <a:ln w="3175">
            <a:solidFill>
              <a:schemeClr val="tx1"/>
            </a:solidFill>
          </a:ln>
          <a:effectLst>
            <a:outerShdw blurRad="190500" algn="tl" rotWithShape="0">
              <a:srgbClr val="000000">
                <a:alpha val="70000"/>
              </a:srgbClr>
            </a:outerShdw>
          </a:effectLst>
        </p:spPr>
      </p:pic>
      <p:pic>
        <p:nvPicPr>
          <p:cNvPr id="11" name="Picture 10" title="XSD File Structure"/>
          <p:cNvPicPr>
            <a:picLocks noChangeAspect="1"/>
          </p:cNvPicPr>
          <p:nvPr/>
        </p:nvPicPr>
        <p:blipFill>
          <a:blip r:embed="rId3"/>
          <a:stretch>
            <a:fillRect/>
          </a:stretch>
        </p:blipFill>
        <p:spPr>
          <a:xfrm>
            <a:off x="1877334" y="4593396"/>
            <a:ext cx="5389331" cy="2139881"/>
          </a:xfrm>
          <a:prstGeom prst="rect">
            <a:avLst/>
          </a:prstGeom>
          <a:ln w="3175">
            <a:solidFill>
              <a:schemeClr val="tx1"/>
            </a:solidFill>
          </a:ln>
        </p:spPr>
      </p:pic>
    </p:spTree>
    <p:extLst>
      <p:ext uri="{BB962C8B-B14F-4D97-AF65-F5344CB8AC3E}">
        <p14:creationId xmlns:p14="http://schemas.microsoft.com/office/powerpoint/2010/main" val="272941097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5157"/>
          </a:xfrm>
        </p:spPr>
        <p:txBody>
          <a:bodyPr>
            <a:normAutofit fontScale="90000"/>
          </a:bodyPr>
          <a:lstStyle/>
          <a:p>
            <a:r>
              <a:rPr lang="en-US" dirty="0"/>
              <a:t>ArboNET Access and Online Alignment &amp; Schema Artifacts </a:t>
            </a:r>
          </a:p>
        </p:txBody>
      </p:sp>
      <p:sp>
        <p:nvSpPr>
          <p:cNvPr id="3" name="Content Placeholder 2"/>
          <p:cNvSpPr>
            <a:spLocks noGrp="1"/>
          </p:cNvSpPr>
          <p:nvPr>
            <p:ph idx="1"/>
          </p:nvPr>
        </p:nvSpPr>
        <p:spPr>
          <a:xfrm>
            <a:off x="289933" y="1003610"/>
            <a:ext cx="8586438" cy="4486508"/>
          </a:xfrm>
        </p:spPr>
        <p:txBody>
          <a:bodyPr/>
          <a:lstStyle/>
          <a:p>
            <a:r>
              <a:rPr lang="en-US" sz="2200" dirty="0"/>
              <a:t>ArboNET’s artifacts that will be distributed to NNDSS and jurisdictions</a:t>
            </a:r>
          </a:p>
          <a:p>
            <a:r>
              <a:rPr lang="en-US" sz="2200" dirty="0"/>
              <a:t>Subset of the XML schema document, which is in line with NNDSS</a:t>
            </a:r>
          </a:p>
          <a:p>
            <a:endParaRPr lang="en-US" sz="2200" dirty="0"/>
          </a:p>
          <a:p>
            <a:pPr marL="0" indent="0">
              <a:buNone/>
            </a:pPr>
            <a:endParaRPr lang="en-US" sz="2200" dirty="0"/>
          </a:p>
          <a:p>
            <a:endParaRPr lang="en-US" dirty="0"/>
          </a:p>
        </p:txBody>
      </p:sp>
      <p:pic>
        <p:nvPicPr>
          <p:cNvPr id="5" name="Picture 4" descr="Screenshot of ArboNET XML Structure and data dictionary" title="Screenshot of ArboNET XML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38" y="2510396"/>
            <a:ext cx="8531896" cy="2834640"/>
          </a:xfrm>
          <a:prstGeom prst="rect">
            <a:avLst/>
          </a:prstGeom>
        </p:spPr>
      </p:pic>
      <p:pic>
        <p:nvPicPr>
          <p:cNvPr id="6" name="Picture 5" descr="Screenshot of ArboNET XML Structure and data dictionary" title="Screenshot of ArboNET XML Stru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38" y="5345036"/>
            <a:ext cx="8514898" cy="914400"/>
          </a:xfrm>
          <a:prstGeom prst="rect">
            <a:avLst/>
          </a:prstGeom>
        </p:spPr>
      </p:pic>
    </p:spTree>
    <p:extLst>
      <p:ext uri="{BB962C8B-B14F-4D97-AF65-F5344CB8AC3E}">
        <p14:creationId xmlns:p14="http://schemas.microsoft.com/office/powerpoint/2010/main" val="8447307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669"/>
          </a:xfrm>
        </p:spPr>
        <p:txBody>
          <a:bodyPr/>
          <a:lstStyle/>
          <a:p>
            <a:r>
              <a:rPr lang="en-US" dirty="0"/>
              <a:t>ArboNET Online Information and Support</a:t>
            </a:r>
          </a:p>
        </p:txBody>
      </p:sp>
      <p:sp>
        <p:nvSpPr>
          <p:cNvPr id="3" name="Content Placeholder 2"/>
          <p:cNvSpPr>
            <a:spLocks noGrp="1"/>
          </p:cNvSpPr>
          <p:nvPr>
            <p:ph idx="1"/>
          </p:nvPr>
        </p:nvSpPr>
        <p:spPr>
          <a:xfrm>
            <a:off x="457200" y="1120698"/>
            <a:ext cx="8229600" cy="4800600"/>
          </a:xfrm>
        </p:spPr>
        <p:txBody>
          <a:bodyPr/>
          <a:lstStyle/>
          <a:p>
            <a:r>
              <a:rPr lang="en-US" dirty="0"/>
              <a:t>https://wwwn.cdc.gov/arbonet/Login.aspx</a:t>
            </a:r>
          </a:p>
          <a:p>
            <a:pPr marL="0" indent="0">
              <a:buNone/>
            </a:pPr>
            <a:endParaRPr lang="en-US" dirty="0"/>
          </a:p>
        </p:txBody>
      </p:sp>
      <p:pic>
        <p:nvPicPr>
          <p:cNvPr id="5" name="Picture 4" descr="Screenshot of ArboNET online application" title="ArboNET Online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057" y="1789177"/>
            <a:ext cx="6840908" cy="2361090"/>
          </a:xfrm>
          <a:prstGeom prst="rect">
            <a:avLst/>
          </a:prstGeom>
        </p:spPr>
      </p:pic>
      <p:pic>
        <p:nvPicPr>
          <p:cNvPr id="6" name="Picture 5" descr="Software Development provided by:&#10;Centers for Disease Control and Prevention, Division of Vector Borne Diseases.&#10;&#10;Contact ArboNet Support:&#10;Arboviral Fax (970) 266-3568&#10;DVBD Switchboard (970)&#10;Email: dvbid@cdc.gov" title="ArboNet Version 7.5"/>
          <p:cNvPicPr>
            <a:picLocks noChangeAspect="1"/>
          </p:cNvPicPr>
          <p:nvPr/>
        </p:nvPicPr>
        <p:blipFill>
          <a:blip r:embed="rId4"/>
          <a:stretch>
            <a:fillRect/>
          </a:stretch>
        </p:blipFill>
        <p:spPr>
          <a:xfrm>
            <a:off x="3058786" y="4219962"/>
            <a:ext cx="3249450" cy="2432515"/>
          </a:xfrm>
          <a:prstGeom prst="rect">
            <a:avLst/>
          </a:prstGeom>
        </p:spPr>
      </p:pic>
    </p:spTree>
    <p:extLst>
      <p:ext uri="{BB962C8B-B14F-4D97-AF65-F5344CB8AC3E}">
        <p14:creationId xmlns:p14="http://schemas.microsoft.com/office/powerpoint/2010/main" val="34375091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endParaRPr lang="en-US" dirty="0"/>
          </a:p>
        </p:txBody>
      </p:sp>
      <p:sp>
        <p:nvSpPr>
          <p:cNvPr id="6" name="Text Placeholder 5"/>
          <p:cNvSpPr>
            <a:spLocks noGrp="1"/>
          </p:cNvSpPr>
          <p:nvPr>
            <p:ph type="body" idx="1"/>
          </p:nvPr>
        </p:nvSpPr>
        <p:spPr/>
        <p:txBody>
          <a:bodyPr/>
          <a:lstStyle/>
          <a:p>
            <a:endParaRPr lang="en-US" dirty="0"/>
          </a:p>
          <a:p>
            <a:r>
              <a:rPr lang="en-US" sz="3200" b="1" cap="all" dirty="0">
                <a:solidFill>
                  <a:srgbClr val="0039A6"/>
                </a:solidFill>
                <a:ea typeface="+mj-ea"/>
                <a:cs typeface="+mj-cs"/>
              </a:rPr>
              <a:t>Questions?</a:t>
            </a:r>
            <a:endParaRPr lang="en-US" dirty="0"/>
          </a:p>
        </p:txBody>
      </p:sp>
    </p:spTree>
    <p:extLst>
      <p:ext uri="{BB962C8B-B14F-4D97-AF65-F5344CB8AC3E}">
        <p14:creationId xmlns:p14="http://schemas.microsoft.com/office/powerpoint/2010/main" val="17478510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221"/>
            <a:ext cx="8229600" cy="511419"/>
          </a:xfrm>
        </p:spPr>
        <p:txBody>
          <a:bodyPr>
            <a:normAutofit fontScale="90000"/>
          </a:bodyPr>
          <a:lstStyle/>
          <a:p>
            <a:br>
              <a:rPr lang="en-US" dirty="0"/>
            </a:br>
            <a:r>
              <a:rPr lang="en-US" dirty="0" err="1"/>
              <a:t>Abroviral</a:t>
            </a:r>
            <a:r>
              <a:rPr lang="en-US" dirty="0"/>
              <a:t> </a:t>
            </a:r>
            <a:r>
              <a:rPr lang="en-US" dirty="0" err="1"/>
              <a:t>v1.3</a:t>
            </a:r>
            <a:r>
              <a:rPr lang="en-US" dirty="0"/>
              <a:t> MMG Implementation Timeline</a:t>
            </a:r>
          </a:p>
        </p:txBody>
      </p:sp>
      <p:sp>
        <p:nvSpPr>
          <p:cNvPr id="3" name="Content Placeholder 2"/>
          <p:cNvSpPr>
            <a:spLocks noGrp="1"/>
          </p:cNvSpPr>
          <p:nvPr>
            <p:ph idx="1"/>
          </p:nvPr>
        </p:nvSpPr>
        <p:spPr>
          <a:xfrm>
            <a:off x="457200" y="1086324"/>
            <a:ext cx="8229600" cy="4941096"/>
          </a:xfrm>
        </p:spPr>
        <p:txBody>
          <a:bodyPr/>
          <a:lstStyle/>
          <a:p>
            <a:pPr lvl="0"/>
            <a:r>
              <a:rPr lang="en-US" sz="2200" dirty="0"/>
              <a:t>Arboviral (</a:t>
            </a:r>
            <a:r>
              <a:rPr lang="en-US" sz="2200" dirty="0" err="1"/>
              <a:t>v1.3</a:t>
            </a:r>
            <a:r>
              <a:rPr lang="en-US" sz="2200" dirty="0"/>
              <a:t>) Message Mapping Guide including data elements pending Office of Management and Budget Paperwork Reduction Act (OMB PRA) posted: </a:t>
            </a:r>
            <a:r>
              <a:rPr lang="en-US" sz="2200" dirty="0">
                <a:solidFill>
                  <a:schemeClr val="tx1"/>
                </a:solidFill>
              </a:rPr>
              <a:t>March 31, 2016</a:t>
            </a:r>
          </a:p>
          <a:p>
            <a:pPr marL="0" lvl="0" indent="0">
              <a:buNone/>
            </a:pPr>
            <a:endParaRPr lang="en-US" sz="1200" dirty="0">
              <a:solidFill>
                <a:schemeClr val="tx1"/>
              </a:solidFill>
            </a:endParaRPr>
          </a:p>
          <a:p>
            <a:r>
              <a:rPr lang="en-US" sz="2200" dirty="0"/>
              <a:t>OMB PRA approval received for all data elements in </a:t>
            </a:r>
            <a:r>
              <a:rPr lang="en-US" sz="2200" dirty="0" err="1"/>
              <a:t>v1.3</a:t>
            </a:r>
            <a:r>
              <a:rPr lang="en-US" sz="2200" dirty="0"/>
              <a:t>:          </a:t>
            </a:r>
            <a:r>
              <a:rPr lang="en-US" sz="2200" dirty="0">
                <a:solidFill>
                  <a:schemeClr val="tx1"/>
                </a:solidFill>
              </a:rPr>
              <a:t>April 13, 2016</a:t>
            </a:r>
          </a:p>
          <a:p>
            <a:endParaRPr lang="en-US" sz="1200" dirty="0">
              <a:solidFill>
                <a:schemeClr val="tx1"/>
              </a:solidFill>
            </a:endParaRPr>
          </a:p>
          <a:p>
            <a:r>
              <a:rPr lang="en-US" sz="2200" dirty="0"/>
              <a:t>Updated Arboviral (</a:t>
            </a:r>
            <a:r>
              <a:rPr lang="en-US" sz="2200" dirty="0" err="1"/>
              <a:t>v1.3</a:t>
            </a:r>
            <a:r>
              <a:rPr lang="en-US" sz="2200" dirty="0"/>
              <a:t>) MMG posted to NNDSS website*:                                                                                       </a:t>
            </a:r>
            <a:r>
              <a:rPr lang="en-US" sz="2200" dirty="0">
                <a:solidFill>
                  <a:schemeClr val="tx1"/>
                </a:solidFill>
              </a:rPr>
              <a:t>April 14, 2016</a:t>
            </a:r>
            <a:r>
              <a:rPr lang="en-US" sz="2200" dirty="0"/>
              <a:t>  </a:t>
            </a:r>
          </a:p>
          <a:p>
            <a:endParaRPr lang="en-US" sz="1200" dirty="0"/>
          </a:p>
          <a:p>
            <a:pPr lvl="0"/>
            <a:r>
              <a:rPr lang="en-US" sz="2200" dirty="0"/>
              <a:t>Message Quality Framework (MQF) updated to test the new message: </a:t>
            </a:r>
            <a:r>
              <a:rPr lang="en-US" sz="2200" dirty="0">
                <a:solidFill>
                  <a:schemeClr val="tx1"/>
                </a:solidFill>
              </a:rPr>
              <a:t>April 2016</a:t>
            </a:r>
          </a:p>
          <a:p>
            <a:pPr lvl="0"/>
            <a:endParaRPr lang="en-US" sz="1200" dirty="0"/>
          </a:p>
          <a:p>
            <a:pPr lvl="0"/>
            <a:r>
              <a:rPr lang="en-US" sz="2200" dirty="0"/>
              <a:t>CDC systems ready to accept the new messages:  </a:t>
            </a:r>
            <a:r>
              <a:rPr lang="en-US" sz="2200" dirty="0">
                <a:solidFill>
                  <a:schemeClr val="tx1"/>
                </a:solidFill>
              </a:rPr>
              <a:t>June 2016</a:t>
            </a:r>
            <a:endParaRPr lang="en-US" sz="2200" dirty="0"/>
          </a:p>
          <a:p>
            <a:pPr marL="0" indent="0">
              <a:buNone/>
            </a:pPr>
            <a:endParaRPr lang="en-US" dirty="0"/>
          </a:p>
        </p:txBody>
      </p:sp>
      <p:sp>
        <p:nvSpPr>
          <p:cNvPr id="4" name="Text Placeholder 3"/>
          <p:cNvSpPr>
            <a:spLocks noGrp="1"/>
          </p:cNvSpPr>
          <p:nvPr>
            <p:ph type="body" sz="quarter" idx="11"/>
          </p:nvPr>
        </p:nvSpPr>
        <p:spPr>
          <a:xfrm>
            <a:off x="457200" y="6115711"/>
            <a:ext cx="8229600" cy="381000"/>
          </a:xfrm>
        </p:spPr>
        <p:txBody>
          <a:bodyPr/>
          <a:lstStyle/>
          <a:p>
            <a:r>
              <a:rPr lang="en-US" sz="1200" dirty="0">
                <a:hlinkClick r:id="rId2"/>
              </a:rPr>
              <a:t>*https://ndc.services.cdc.gov/message-mapping-guides/</a:t>
            </a:r>
            <a:endParaRPr lang="en-US" sz="1200" dirty="0"/>
          </a:p>
        </p:txBody>
      </p:sp>
    </p:spTree>
    <p:extLst>
      <p:ext uri="{BB962C8B-B14F-4D97-AF65-F5344CB8AC3E}">
        <p14:creationId xmlns:p14="http://schemas.microsoft.com/office/powerpoint/2010/main" val="140463079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6489" y="5246464"/>
            <a:ext cx="5486400" cy="566738"/>
          </a:xfrm>
        </p:spPr>
        <p:txBody>
          <a:bodyPr>
            <a:normAutofit/>
          </a:bodyPr>
          <a:lstStyle/>
          <a:p>
            <a:pPr algn="ctr"/>
            <a:r>
              <a:rPr lang="en-US" sz="2400" dirty="0">
                <a:latin typeface="Calibri" pitchFamily="34" charset="0"/>
              </a:rPr>
              <a:t>Other questions?  Email EDX@cdc.gov</a:t>
            </a:r>
          </a:p>
        </p:txBody>
      </p:sp>
      <p:pic>
        <p:nvPicPr>
          <p:cNvPr id="11" name="Picture Placeholder 10" descr="Photo of Centers for Disease Control and Prevention headquarters in Atlanta"/>
          <p:cNvPicPr>
            <a:picLocks noGrp="1" noChangeAspect="1"/>
          </p:cNvPicPr>
          <p:nvPr>
            <p:ph type="pic" idx="1"/>
          </p:nvPr>
        </p:nvPicPr>
        <p:blipFill>
          <a:blip r:embed="rId2" cstate="print"/>
          <a:srcRect l="5238" r="5238"/>
          <a:stretch>
            <a:fillRect/>
          </a:stretch>
        </p:blipFill>
        <p:spPr/>
      </p:pic>
    </p:spTree>
    <p:extLst>
      <p:ext uri="{BB962C8B-B14F-4D97-AF65-F5344CB8AC3E}">
        <p14:creationId xmlns:p14="http://schemas.microsoft.com/office/powerpoint/2010/main" val="5623675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98925707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9889"/>
            <a:ext cx="8229600" cy="639762"/>
          </a:xfrm>
        </p:spPr>
        <p:txBody>
          <a:bodyPr>
            <a:normAutofit fontScale="90000"/>
          </a:bodyPr>
          <a:lstStyle/>
          <a:p>
            <a:r>
              <a:rPr lang="en-US" dirty="0"/>
              <a:t>Lab Data Elements </a:t>
            </a:r>
            <a:br>
              <a:rPr lang="en-US" dirty="0"/>
            </a:br>
            <a:r>
              <a:rPr lang="en-US" dirty="0"/>
              <a:t>Repeating Group Example</a:t>
            </a:r>
          </a:p>
        </p:txBody>
      </p:sp>
      <p:pic>
        <p:nvPicPr>
          <p:cNvPr id="5" name="Content Placeholder 4" descr="Illustrate the repeating group MMG data elements and the sample data in table format." title="Lab data elements illustration"/>
          <p:cNvPicPr>
            <a:picLocks noGrp="1" noChangeAspect="1"/>
          </p:cNvPicPr>
          <p:nvPr>
            <p:ph idx="1"/>
          </p:nvPr>
        </p:nvPicPr>
        <p:blipFill>
          <a:blip r:embed="rId2"/>
          <a:stretch>
            <a:fillRect/>
          </a:stretch>
        </p:blipFill>
        <p:spPr>
          <a:xfrm>
            <a:off x="984090" y="5088329"/>
            <a:ext cx="6638925" cy="1190625"/>
          </a:xfrm>
          <a:prstGeom prst="rect">
            <a:avLst/>
          </a:prstGeom>
        </p:spPr>
      </p:pic>
      <p:pic>
        <p:nvPicPr>
          <p:cNvPr id="8" name="Picture 7" descr="Illustrate the repeating group MMG data elements and the sample data in table format." title="Lab data elements illustration"/>
          <p:cNvPicPr>
            <a:picLocks noChangeAspect="1"/>
          </p:cNvPicPr>
          <p:nvPr/>
        </p:nvPicPr>
        <p:blipFill>
          <a:blip r:embed="rId3"/>
          <a:stretch>
            <a:fillRect/>
          </a:stretch>
        </p:blipFill>
        <p:spPr>
          <a:xfrm>
            <a:off x="984090" y="1299812"/>
            <a:ext cx="5962650" cy="3419475"/>
          </a:xfrm>
          <a:prstGeom prst="rect">
            <a:avLst/>
          </a:prstGeom>
        </p:spPr>
      </p:pic>
    </p:spTree>
    <p:extLst>
      <p:ext uri="{BB962C8B-B14F-4D97-AF65-F5344CB8AC3E}">
        <p14:creationId xmlns:p14="http://schemas.microsoft.com/office/powerpoint/2010/main" val="286454755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7200" y="14504"/>
            <a:ext cx="8229600" cy="1143000"/>
          </a:xfrm>
        </p:spPr>
        <p:txBody>
          <a:bodyPr>
            <a:normAutofit/>
          </a:bodyPr>
          <a:lstStyle/>
          <a:p>
            <a:r>
              <a:rPr lang="en-US" dirty="0"/>
              <a:t>Test Record to Illustrate Zika Virus Disease (Mom) and Congenital Zika Virus Infection Newborn)</a:t>
            </a:r>
          </a:p>
        </p:txBody>
      </p:sp>
      <p:sp>
        <p:nvSpPr>
          <p:cNvPr id="33" name="Content Placeholder 32"/>
          <p:cNvSpPr>
            <a:spLocks noGrp="1"/>
          </p:cNvSpPr>
          <p:nvPr>
            <p:ph idx="1"/>
          </p:nvPr>
        </p:nvSpPr>
        <p:spPr/>
        <p:txBody>
          <a:bodyPr/>
          <a:lstStyle/>
          <a:p>
            <a:endParaRPr lang="en-US" dirty="0"/>
          </a:p>
        </p:txBody>
      </p:sp>
      <p:sp>
        <p:nvSpPr>
          <p:cNvPr id="34" name="Text Placeholder 33"/>
          <p:cNvSpPr>
            <a:spLocks noGrp="1"/>
          </p:cNvSpPr>
          <p:nvPr>
            <p:ph type="body" sz="quarter" idx="11"/>
          </p:nvPr>
        </p:nvSpPr>
        <p:spPr/>
        <p:txBody>
          <a:bodyPr/>
          <a:lstStyle/>
          <a:p>
            <a:endParaRPr lang="en-US" dirty="0"/>
          </a:p>
        </p:txBody>
      </p:sp>
      <p:grpSp>
        <p:nvGrpSpPr>
          <p:cNvPr id="21" name="Group 20" title="Test Record to Illustrate Zika Virus Disease (Mom) and Congenital Zika Virus Infection Newborn)"/>
          <p:cNvGrpSpPr/>
          <p:nvPr/>
        </p:nvGrpSpPr>
        <p:grpSpPr>
          <a:xfrm>
            <a:off x="374218" y="1157504"/>
            <a:ext cx="8312582" cy="5467350"/>
            <a:chOff x="308905" y="816429"/>
            <a:chExt cx="8312582" cy="6057640"/>
          </a:xfrm>
        </p:grpSpPr>
        <p:pic>
          <p:nvPicPr>
            <p:cNvPr id="22" name="Picture 21" descr="Screenshot illustrating the test record for Zika virus disease (mom) and Congenital Zika virus infection (baby)" title="Test Record - Zika (mom) and Congenital (baby)"/>
            <p:cNvPicPr>
              <a:picLocks noChangeAspect="1"/>
            </p:cNvPicPr>
            <p:nvPr/>
          </p:nvPicPr>
          <p:blipFill>
            <a:blip r:embed="rId2"/>
            <a:stretch>
              <a:fillRect/>
            </a:stretch>
          </p:blipFill>
          <p:spPr>
            <a:xfrm>
              <a:off x="308905" y="816429"/>
              <a:ext cx="4592529" cy="6041571"/>
            </a:xfrm>
            <a:prstGeom prst="rect">
              <a:avLst/>
            </a:prstGeom>
          </p:spPr>
        </p:pic>
        <p:pic>
          <p:nvPicPr>
            <p:cNvPr id="23" name="Picture 22" descr="Screenshot illustrating the test record for Zika virus disease (mom) and Congenital Zika virus infection (baby)" title="Test Record - Zika (mom) and Congenital (baby)"/>
            <p:cNvPicPr>
              <a:picLocks noChangeAspect="1"/>
            </p:cNvPicPr>
            <p:nvPr/>
          </p:nvPicPr>
          <p:blipFill>
            <a:blip r:embed="rId3"/>
            <a:stretch>
              <a:fillRect/>
            </a:stretch>
          </p:blipFill>
          <p:spPr>
            <a:xfrm>
              <a:off x="4980375" y="816429"/>
              <a:ext cx="1624471" cy="6041571"/>
            </a:xfrm>
            <a:prstGeom prst="rect">
              <a:avLst/>
            </a:prstGeom>
          </p:spPr>
        </p:pic>
        <p:pic>
          <p:nvPicPr>
            <p:cNvPr id="24" name="Picture 23" descr="Screenshot illustrating the test record for Zika virus disease (mom) and Congenital Zika virus infection (baby)" title="Test Record - Zika (mom) and Congenital (baby)"/>
            <p:cNvPicPr>
              <a:picLocks noChangeAspect="1"/>
            </p:cNvPicPr>
            <p:nvPr/>
          </p:nvPicPr>
          <p:blipFill>
            <a:blip r:embed="rId4"/>
            <a:stretch>
              <a:fillRect/>
            </a:stretch>
          </p:blipFill>
          <p:spPr>
            <a:xfrm>
              <a:off x="6727331" y="816429"/>
              <a:ext cx="1894156" cy="6057640"/>
            </a:xfrm>
            <a:prstGeom prst="rect">
              <a:avLst/>
            </a:prstGeom>
          </p:spPr>
        </p:pic>
      </p:grpSp>
    </p:spTree>
    <p:extLst>
      <p:ext uri="{BB962C8B-B14F-4D97-AF65-F5344CB8AC3E}">
        <p14:creationId xmlns:p14="http://schemas.microsoft.com/office/powerpoint/2010/main" val="13911022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82" y="0"/>
            <a:ext cx="8229600" cy="1143000"/>
          </a:xfrm>
        </p:spPr>
        <p:txBody>
          <a:bodyPr/>
          <a:lstStyle/>
          <a:p>
            <a:r>
              <a:rPr lang="en-US" dirty="0"/>
              <a:t>Test Record to Illustrate Zika Virus Disease (Newborn) with Intrapartum Transmission (Perinatal Exposure)</a:t>
            </a:r>
          </a:p>
        </p:txBody>
      </p:sp>
      <p:grpSp>
        <p:nvGrpSpPr>
          <p:cNvPr id="9" name="Group 8" title="Test Record to Illustrate Zika Virus Disease (Newborn) with Intrapartum Transmission (Perinatal Exposure)"/>
          <p:cNvGrpSpPr/>
          <p:nvPr/>
        </p:nvGrpSpPr>
        <p:grpSpPr>
          <a:xfrm>
            <a:off x="1349263" y="1143000"/>
            <a:ext cx="6377131" cy="5452381"/>
            <a:chOff x="483065" y="714639"/>
            <a:chExt cx="6377131" cy="6080767"/>
          </a:xfrm>
        </p:grpSpPr>
        <p:pic>
          <p:nvPicPr>
            <p:cNvPr id="10" name="Picture 9" descr="Test Record - Zika (perinatal exposure)" title="Test Record - Zika (perinatal exposure)"/>
            <p:cNvPicPr>
              <a:picLocks noChangeAspect="1"/>
            </p:cNvPicPr>
            <p:nvPr/>
          </p:nvPicPr>
          <p:blipFill>
            <a:blip r:embed="rId3"/>
            <a:stretch>
              <a:fillRect/>
            </a:stretch>
          </p:blipFill>
          <p:spPr>
            <a:xfrm>
              <a:off x="483065" y="714639"/>
              <a:ext cx="4622324" cy="6080767"/>
            </a:xfrm>
            <a:prstGeom prst="rect">
              <a:avLst/>
            </a:prstGeom>
          </p:spPr>
        </p:pic>
        <p:pic>
          <p:nvPicPr>
            <p:cNvPr id="11" name="Picture 10" descr="Test Record - Zika (perinatal exposure)" title="Test Record - Zika (perinatal exposure)"/>
            <p:cNvPicPr>
              <a:picLocks noChangeAspect="1"/>
            </p:cNvPicPr>
            <p:nvPr/>
          </p:nvPicPr>
          <p:blipFill>
            <a:blip r:embed="rId4"/>
            <a:stretch>
              <a:fillRect/>
            </a:stretch>
          </p:blipFill>
          <p:spPr>
            <a:xfrm>
              <a:off x="5207450" y="761999"/>
              <a:ext cx="1652746" cy="6011635"/>
            </a:xfrm>
            <a:prstGeom prst="rect">
              <a:avLst/>
            </a:prstGeom>
          </p:spPr>
        </p:pic>
      </p:grpSp>
    </p:spTree>
    <p:extLst>
      <p:ext uri="{BB962C8B-B14F-4D97-AF65-F5344CB8AC3E}">
        <p14:creationId xmlns:p14="http://schemas.microsoft.com/office/powerpoint/2010/main" val="229654318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72" y="-334243"/>
            <a:ext cx="8229600" cy="1143000"/>
          </a:xfrm>
        </p:spPr>
        <p:txBody>
          <a:bodyPr>
            <a:normAutofit/>
          </a:bodyPr>
          <a:lstStyle/>
          <a:p>
            <a:r>
              <a:rPr lang="en-US" dirty="0"/>
              <a:t>Test Record to Illustrate Lab Repeating Group</a:t>
            </a:r>
          </a:p>
        </p:txBody>
      </p:sp>
      <p:pic>
        <p:nvPicPr>
          <p:cNvPr id="5" name="Picture 4" descr="Screenshot of test scenario showing repeating group of lab data elements." title="Test Scenario - Lab Data Elements "/>
          <p:cNvPicPr>
            <a:picLocks noChangeAspect="1"/>
          </p:cNvPicPr>
          <p:nvPr/>
        </p:nvPicPr>
        <p:blipFill>
          <a:blip r:embed="rId2"/>
          <a:stretch>
            <a:fillRect/>
          </a:stretch>
        </p:blipFill>
        <p:spPr>
          <a:xfrm>
            <a:off x="4015487" y="870815"/>
            <a:ext cx="3573373" cy="5553075"/>
          </a:xfrm>
          <a:prstGeom prst="rect">
            <a:avLst/>
          </a:prstGeom>
        </p:spPr>
      </p:pic>
      <p:pic>
        <p:nvPicPr>
          <p:cNvPr id="7" name="Picture 6" descr="Screenshot of test scenario showing repeating group of lab data elements." title="Test Scenario - Lab Data Elements "/>
          <p:cNvPicPr>
            <a:picLocks noChangeAspect="1"/>
          </p:cNvPicPr>
          <p:nvPr/>
        </p:nvPicPr>
        <p:blipFill>
          <a:blip r:embed="rId3"/>
          <a:stretch>
            <a:fillRect/>
          </a:stretch>
        </p:blipFill>
        <p:spPr>
          <a:xfrm>
            <a:off x="664499" y="2644197"/>
            <a:ext cx="3143689" cy="2219635"/>
          </a:xfrm>
          <a:prstGeom prst="rect">
            <a:avLst/>
          </a:prstGeom>
        </p:spPr>
      </p:pic>
    </p:spTree>
    <p:extLst>
      <p:ext uri="{BB962C8B-B14F-4D97-AF65-F5344CB8AC3E}">
        <p14:creationId xmlns:p14="http://schemas.microsoft.com/office/powerpoint/2010/main" val="73867936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12" y="-114299"/>
            <a:ext cx="8229600" cy="1143000"/>
          </a:xfrm>
        </p:spPr>
        <p:txBody>
          <a:bodyPr/>
          <a:lstStyle/>
          <a:p>
            <a:r>
              <a:rPr lang="en-US" dirty="0"/>
              <a:t>MMG Data Elements – Example Changes</a:t>
            </a:r>
          </a:p>
        </p:txBody>
      </p:sp>
      <p:sp>
        <p:nvSpPr>
          <p:cNvPr id="18" name="Content Placeholder 17"/>
          <p:cNvSpPr>
            <a:spLocks noGrp="1"/>
          </p:cNvSpPr>
          <p:nvPr>
            <p:ph idx="1"/>
          </p:nvPr>
        </p:nvSpPr>
        <p:spPr/>
        <p:txBody>
          <a:bodyPr/>
          <a:lstStyle/>
          <a:p>
            <a:endParaRPr lang="en-US" dirty="0"/>
          </a:p>
        </p:txBody>
      </p:sp>
      <p:grpSp>
        <p:nvGrpSpPr>
          <p:cNvPr id="22" name="Group 21" title="MMG Data Elements – Example Changes"/>
          <p:cNvGrpSpPr/>
          <p:nvPr/>
        </p:nvGrpSpPr>
        <p:grpSpPr>
          <a:xfrm>
            <a:off x="0" y="1417638"/>
            <a:ext cx="9178224" cy="4624196"/>
            <a:chOff x="0" y="1417638"/>
            <a:chExt cx="9178224" cy="4624196"/>
          </a:xfrm>
        </p:grpSpPr>
        <p:pic>
          <p:nvPicPr>
            <p:cNvPr id="19" name="Content Placeholder 13" descr="This is a screen shot of an updated data element" title="Example 1 of data element change in MMG version"/>
            <p:cNvPicPr>
              <a:picLocks noChangeAspect="1"/>
            </p:cNvPicPr>
            <p:nvPr/>
          </p:nvPicPr>
          <p:blipFill>
            <a:blip r:embed="rId3"/>
            <a:stretch>
              <a:fillRect/>
            </a:stretch>
          </p:blipFill>
          <p:spPr>
            <a:xfrm>
              <a:off x="0" y="1417638"/>
              <a:ext cx="9178224" cy="1347596"/>
            </a:xfrm>
            <a:prstGeom prst="rect">
              <a:avLst/>
            </a:prstGeom>
          </p:spPr>
        </p:pic>
        <p:pic>
          <p:nvPicPr>
            <p:cNvPr id="20" name="Picture 19" descr="This is a screen shot of new data elements and a data element with updates to its value set" title="Example 2 of data element change in MMG version"/>
            <p:cNvPicPr>
              <a:picLocks noChangeAspect="1"/>
            </p:cNvPicPr>
            <p:nvPr/>
          </p:nvPicPr>
          <p:blipFill>
            <a:blip r:embed="rId4"/>
            <a:stretch>
              <a:fillRect/>
            </a:stretch>
          </p:blipFill>
          <p:spPr>
            <a:xfrm>
              <a:off x="11017" y="2883878"/>
              <a:ext cx="9167207" cy="2048712"/>
            </a:xfrm>
            <a:prstGeom prst="rect">
              <a:avLst/>
            </a:prstGeom>
          </p:spPr>
        </p:pic>
        <p:pic>
          <p:nvPicPr>
            <p:cNvPr id="21" name="Picture 20" descr="This is a screen shot of a data element with updates to its HL7 Implementation Notes" title="Example 3 of data element change in MMG version"/>
            <p:cNvPicPr>
              <a:picLocks noChangeAspect="1"/>
            </p:cNvPicPr>
            <p:nvPr/>
          </p:nvPicPr>
          <p:blipFill>
            <a:blip r:embed="rId5"/>
            <a:stretch>
              <a:fillRect/>
            </a:stretch>
          </p:blipFill>
          <p:spPr>
            <a:xfrm>
              <a:off x="0" y="5051234"/>
              <a:ext cx="9144000" cy="990600"/>
            </a:xfrm>
            <a:prstGeom prst="rect">
              <a:avLst/>
            </a:prstGeom>
          </p:spPr>
        </p:pic>
      </p:grpSp>
    </p:spTree>
    <p:extLst>
      <p:ext uri="{BB962C8B-B14F-4D97-AF65-F5344CB8AC3E}">
        <p14:creationId xmlns:p14="http://schemas.microsoft.com/office/powerpoint/2010/main" val="41362145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43000"/>
          </a:xfrm>
        </p:spPr>
        <p:txBody>
          <a:bodyPr/>
          <a:lstStyle/>
          <a:p>
            <a:r>
              <a:rPr lang="en-US" dirty="0"/>
              <a:t>MMG Data Elements – Repeating Data Elements</a:t>
            </a:r>
          </a:p>
        </p:txBody>
      </p:sp>
      <p:pic>
        <p:nvPicPr>
          <p:cNvPr id="7" name="Content Placeholder 6" descr="This is a screenshot of data elements whose &quot;May Repeat&quot; column is a &quot;Y&quot;" title="Repeating Data Elements"/>
          <p:cNvPicPr>
            <a:picLocks noGrp="1" noChangeAspect="1"/>
          </p:cNvPicPr>
          <p:nvPr>
            <p:ph idx="1"/>
          </p:nvPr>
        </p:nvPicPr>
        <p:blipFill>
          <a:blip r:embed="rId3"/>
          <a:stretch>
            <a:fillRect/>
          </a:stretch>
        </p:blipFill>
        <p:spPr>
          <a:xfrm>
            <a:off x="457200" y="1659246"/>
            <a:ext cx="8229600" cy="4072907"/>
          </a:xfrm>
        </p:spPr>
      </p:pic>
    </p:spTree>
    <p:extLst>
      <p:ext uri="{BB962C8B-B14F-4D97-AF65-F5344CB8AC3E}">
        <p14:creationId xmlns:p14="http://schemas.microsoft.com/office/powerpoint/2010/main" val="365003616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Test Record to Illustrate Repeating Data Elements</a:t>
            </a:r>
          </a:p>
        </p:txBody>
      </p:sp>
      <p:pic>
        <p:nvPicPr>
          <p:cNvPr id="5" name="Content Placeholder 4" descr="This is a screenshot of the Arboviral v1.2 Test Scenario document" title="Test Scenario"/>
          <p:cNvPicPr>
            <a:picLocks noGrp="1" noChangeAspect="1"/>
          </p:cNvPicPr>
          <p:nvPr>
            <p:ph idx="1"/>
          </p:nvPr>
        </p:nvPicPr>
        <p:blipFill>
          <a:blip r:embed="rId3"/>
          <a:stretch>
            <a:fillRect/>
          </a:stretch>
        </p:blipFill>
        <p:spPr>
          <a:xfrm>
            <a:off x="374574" y="1417638"/>
            <a:ext cx="8312226" cy="5225346"/>
          </a:xfrm>
          <a:prstGeom prst="rect">
            <a:avLst/>
          </a:prstGeom>
        </p:spPr>
      </p:pic>
    </p:spTree>
    <p:extLst>
      <p:ext uri="{BB962C8B-B14F-4D97-AF65-F5344CB8AC3E}">
        <p14:creationId xmlns:p14="http://schemas.microsoft.com/office/powerpoint/2010/main" val="409761039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900"/>
          </a:xfrm>
        </p:spPr>
        <p:txBody>
          <a:bodyPr/>
          <a:lstStyle/>
          <a:p>
            <a:r>
              <a:rPr lang="en-US" dirty="0"/>
              <a:t>Arboviral in PHIN VADS Hot Topics</a:t>
            </a:r>
          </a:p>
        </p:txBody>
      </p:sp>
      <p:pic>
        <p:nvPicPr>
          <p:cNvPr id="1026" name="Picture 2" title="Arboviral Case Notification information added to the PHIN VADS Hot Topic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9740" y="985838"/>
            <a:ext cx="7022647" cy="491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600733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Arboviral v1.3 </a:t>
            </a:r>
            <a:br>
              <a:rPr lang="en-US" dirty="0"/>
            </a:br>
            <a:r>
              <a:rPr lang="en-US" dirty="0"/>
              <a:t>Message Mapping Guide</a:t>
            </a:r>
          </a:p>
        </p:txBody>
      </p:sp>
    </p:spTree>
    <p:extLst>
      <p:ext uri="{BB962C8B-B14F-4D97-AF65-F5344CB8AC3E}">
        <p14:creationId xmlns:p14="http://schemas.microsoft.com/office/powerpoint/2010/main" val="35172697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86"/>
            <a:ext cx="8229600" cy="1143000"/>
          </a:xfrm>
        </p:spPr>
        <p:txBody>
          <a:bodyPr/>
          <a:lstStyle/>
          <a:p>
            <a:r>
              <a:rPr lang="en-US" dirty="0"/>
              <a:t>Arboviral MMG Enhanced View Export File</a:t>
            </a:r>
          </a:p>
        </p:txBody>
      </p:sp>
      <p:sp>
        <p:nvSpPr>
          <p:cNvPr id="20" name="Content Placeholder 19"/>
          <p:cNvSpPr>
            <a:spLocks noGrp="1"/>
          </p:cNvSpPr>
          <p:nvPr>
            <p:ph idx="1"/>
          </p:nvPr>
        </p:nvSpPr>
        <p:spPr/>
        <p:txBody>
          <a:bodyPr/>
          <a:lstStyle/>
          <a:p>
            <a:endParaRPr lang="en-US" dirty="0"/>
          </a:p>
        </p:txBody>
      </p:sp>
      <p:grpSp>
        <p:nvGrpSpPr>
          <p:cNvPr id="22" name="Group 21" title="Arboviral MMG Enhanced View Export File"/>
          <p:cNvGrpSpPr/>
          <p:nvPr/>
        </p:nvGrpSpPr>
        <p:grpSpPr>
          <a:xfrm>
            <a:off x="1" y="1320934"/>
            <a:ext cx="9144000" cy="4962853"/>
            <a:chOff x="1" y="1320934"/>
            <a:chExt cx="9144000" cy="4962853"/>
          </a:xfrm>
        </p:grpSpPr>
        <p:pic>
          <p:nvPicPr>
            <p:cNvPr id="15" name="Content Placeholder 4" descr="Arboviral MMG View Export File - Header tab" title="Arboviral MMG View Export File - Header"/>
            <p:cNvPicPr>
              <a:picLocks noChangeAspect="1"/>
            </p:cNvPicPr>
            <p:nvPr/>
          </p:nvPicPr>
          <p:blipFill>
            <a:blip r:embed="rId3"/>
            <a:stretch>
              <a:fillRect/>
            </a:stretch>
          </p:blipFill>
          <p:spPr>
            <a:xfrm>
              <a:off x="457201" y="1320934"/>
              <a:ext cx="8229600" cy="617695"/>
            </a:xfrm>
            <a:prstGeom prst="rect">
              <a:avLst/>
            </a:prstGeom>
          </p:spPr>
        </p:pic>
        <p:pic>
          <p:nvPicPr>
            <p:cNvPr id="17" name="Picture 16" descr="Arboviral MMG View Export File - Value Sets tab" title="Arboviral MMG View Export File - Value Sets"/>
            <p:cNvPicPr>
              <a:picLocks noChangeAspect="1"/>
            </p:cNvPicPr>
            <p:nvPr/>
          </p:nvPicPr>
          <p:blipFill>
            <a:blip r:embed="rId4"/>
            <a:stretch>
              <a:fillRect/>
            </a:stretch>
          </p:blipFill>
          <p:spPr>
            <a:xfrm>
              <a:off x="306781" y="2005304"/>
              <a:ext cx="8530440" cy="2818248"/>
            </a:xfrm>
            <a:prstGeom prst="rect">
              <a:avLst/>
            </a:prstGeom>
          </p:spPr>
        </p:pic>
        <p:pic>
          <p:nvPicPr>
            <p:cNvPr id="18" name="Picture 17" descr="Arboviral MMG View Export File - Value Sets Concepts tab" title="Arboviral MMG View Export File - Value Sets Concepts"/>
            <p:cNvPicPr>
              <a:picLocks noChangeAspect="1"/>
            </p:cNvPicPr>
            <p:nvPr/>
          </p:nvPicPr>
          <p:blipFill>
            <a:blip r:embed="rId5"/>
            <a:stretch>
              <a:fillRect/>
            </a:stretch>
          </p:blipFill>
          <p:spPr>
            <a:xfrm>
              <a:off x="1" y="4823552"/>
              <a:ext cx="9144000" cy="1460235"/>
            </a:xfrm>
            <a:prstGeom prst="rect">
              <a:avLst/>
            </a:prstGeom>
          </p:spPr>
        </p:pic>
      </p:grpSp>
    </p:spTree>
    <p:extLst>
      <p:ext uri="{BB962C8B-B14F-4D97-AF65-F5344CB8AC3E}">
        <p14:creationId xmlns:p14="http://schemas.microsoft.com/office/powerpoint/2010/main" val="5593099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descr="01. Initial Call&#10;02. TA Kickoff Call&#10;03. Gap Analysis Finalized&#10;04. Data Extract updated&#10;05. HL7 Message Created&#10;06. Transport Set Up&#10;07. TA Validation MQF and Content&#10;08. DMB Validation of Business Rules&#10;09. Onboarding&#10;10. Test Case Message Suite and One Week of Productino Data sent to Staging&#10;11. Production Cutover"/>
          <p:cNvSpPr txBox="1">
            <a:spLocks/>
          </p:cNvSpPr>
          <p:nvPr/>
        </p:nvSpPr>
        <p:spPr>
          <a:xfrm>
            <a:off x="308587" y="209702"/>
            <a:ext cx="8382000" cy="1265732"/>
          </a:xfrm>
          <a:prstGeom prst="rect">
            <a:avLst/>
          </a:prstGeom>
        </p:spPr>
        <p:txBody>
          <a:bodyPr vert="horz" wrap="square" lIns="0" tIns="0" rIns="0" bIns="34291" rtlCol="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4000" kern="1200">
                <a:solidFill>
                  <a:schemeClr val="tx2"/>
                </a:solidFill>
                <a:latin typeface="Franklin Gothic Demi" panose="020B0703020102020204" pitchFamily="34" charset="0"/>
                <a:ea typeface="+mj-ea"/>
                <a:cs typeface="+mj-cs"/>
              </a:defRPr>
            </a:lvl1pPr>
          </a:lstStyle>
          <a:p>
            <a:r>
              <a:rPr lang="en-US" dirty="0">
                <a:solidFill>
                  <a:srgbClr val="44546A"/>
                </a:solidFill>
              </a:rPr>
              <a:t>NMI Technical Assistance Process Arboviral v1.3 MMG:</a:t>
            </a:r>
          </a:p>
        </p:txBody>
      </p:sp>
      <p:sp>
        <p:nvSpPr>
          <p:cNvPr id="28" name="TextBox 27"/>
          <p:cNvSpPr txBox="1"/>
          <p:nvPr/>
        </p:nvSpPr>
        <p:spPr>
          <a:xfrm>
            <a:off x="7558282" y="1068632"/>
            <a:ext cx="2023311" cy="230832"/>
          </a:xfrm>
          <a:prstGeom prst="rect">
            <a:avLst/>
          </a:prstGeom>
          <a:noFill/>
        </p:spPr>
        <p:txBody>
          <a:bodyPr wrap="square" rtlCol="0">
            <a:spAutoFit/>
          </a:bodyPr>
          <a:lstStyle/>
          <a:p>
            <a:r>
              <a:rPr lang="en-US" sz="900" u="sng" dirty="0">
                <a:solidFill>
                  <a:prstClr val="black"/>
                </a:solidFill>
              </a:rPr>
              <a:t>Primary Owner of Process</a:t>
            </a:r>
          </a:p>
        </p:txBody>
      </p:sp>
      <p:sp>
        <p:nvSpPr>
          <p:cNvPr id="31" name="Process 43"/>
          <p:cNvSpPr/>
          <p:nvPr/>
        </p:nvSpPr>
        <p:spPr>
          <a:xfrm>
            <a:off x="8095482" y="1373469"/>
            <a:ext cx="746723" cy="306197"/>
          </a:xfrm>
          <a:prstGeom prst="flowChartProcess">
            <a:avLst/>
          </a:prstGeom>
          <a:solidFill>
            <a:srgbClr val="00A0AF"/>
          </a:solidFill>
          <a:ln w="25400" cap="flat" cmpd="sng" algn="ctr">
            <a:solidFill>
              <a:srgbClr val="00A0AF"/>
            </a:solidFill>
            <a:prstDash val="solid"/>
          </a:ln>
          <a:effectLst/>
        </p:spPr>
        <p:txBody>
          <a:bodyPr anchor="ctr"/>
          <a:lstStyle/>
          <a:p>
            <a:pPr algn="ctr" defTabSz="342891">
              <a:defRPr/>
            </a:pPr>
            <a:r>
              <a:rPr lang="en-US" sz="1051" kern="0" dirty="0">
                <a:solidFill>
                  <a:prstClr val="white"/>
                </a:solidFill>
                <a:latin typeface="Franklin Gothic Book"/>
              </a:rPr>
              <a:t>APHL</a:t>
            </a:r>
          </a:p>
          <a:p>
            <a:pPr algn="ctr" defTabSz="342891">
              <a:defRPr/>
            </a:pPr>
            <a:r>
              <a:rPr lang="en-US" sz="1051" kern="0" dirty="0">
                <a:solidFill>
                  <a:prstClr val="white"/>
                </a:solidFill>
                <a:latin typeface="Franklin Gothic Book"/>
              </a:rPr>
              <a:t>TA TEAM</a:t>
            </a:r>
          </a:p>
        </p:txBody>
      </p:sp>
      <p:sp>
        <p:nvSpPr>
          <p:cNvPr id="32" name="Process 43"/>
          <p:cNvSpPr/>
          <p:nvPr/>
        </p:nvSpPr>
        <p:spPr>
          <a:xfrm>
            <a:off x="8095482" y="1775541"/>
            <a:ext cx="746723" cy="306197"/>
          </a:xfrm>
          <a:prstGeom prst="flowChartProcess">
            <a:avLst/>
          </a:prstGeom>
          <a:solidFill>
            <a:srgbClr val="ED7D31"/>
          </a:solidFill>
          <a:ln w="25400" cap="flat" cmpd="sng" algn="ctr">
            <a:solidFill>
              <a:srgbClr val="ED7D31"/>
            </a:solidFill>
            <a:prstDash val="solid"/>
          </a:ln>
          <a:effectLst/>
        </p:spPr>
        <p:txBody>
          <a:bodyPr anchor="ctr"/>
          <a:lstStyle/>
          <a:p>
            <a:pPr algn="ctr" defTabSz="342891">
              <a:defRPr/>
            </a:pPr>
            <a:r>
              <a:rPr lang="en-US" sz="1051" kern="0" dirty="0">
                <a:solidFill>
                  <a:prstClr val="white"/>
                </a:solidFill>
                <a:latin typeface="Franklin Gothic Book"/>
              </a:rPr>
              <a:t>CDC</a:t>
            </a:r>
          </a:p>
        </p:txBody>
      </p:sp>
      <p:grpSp>
        <p:nvGrpSpPr>
          <p:cNvPr id="33" name="Group 32" descr="01. Initial Call&#10;02. TA Kickoff Call&#10;03. Gap Analysis Finalized&#10;04. Data Extract updated&#10;05. HL7 Message Created&#10;06. Transport Set Up&#10;07. TA Validation MQF and Content&#10;08. DMB Validation of Business Rules&#10;09. Onboarding&#10;10. Test Case Message Suite and One Week of Productino Data sent to Staging&#10;11. Production Cutover&#10;"/>
          <p:cNvGrpSpPr/>
          <p:nvPr/>
        </p:nvGrpSpPr>
        <p:grpSpPr>
          <a:xfrm>
            <a:off x="436810" y="1553971"/>
            <a:ext cx="7492356" cy="4206419"/>
            <a:chOff x="1732075" y="84607"/>
            <a:chExt cx="9989808" cy="4556545"/>
          </a:xfrm>
        </p:grpSpPr>
        <p:graphicFrame>
          <p:nvGraphicFramePr>
            <p:cNvPr id="34" name="Diagram 33"/>
            <p:cNvGraphicFramePr/>
            <p:nvPr/>
          </p:nvGraphicFramePr>
          <p:xfrm>
            <a:off x="1732075" y="84607"/>
            <a:ext cx="9989808" cy="788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Process 43"/>
            <p:cNvSpPr/>
            <p:nvPr/>
          </p:nvSpPr>
          <p:spPr>
            <a:xfrm>
              <a:off x="9649143" y="1067932"/>
              <a:ext cx="1682185" cy="895777"/>
            </a:xfrm>
            <a:prstGeom prst="flowChartProcess">
              <a:avLst/>
            </a:prstGeom>
            <a:solidFill>
              <a:sysClr val="window" lastClr="FFFFFF"/>
            </a:solidFill>
            <a:ln w="25400" cap="flat" cmpd="sng" algn="ctr">
              <a:solidFill>
                <a:srgbClr val="ED7D31"/>
              </a:solidFill>
              <a:prstDash val="dash"/>
            </a:ln>
            <a:effectLst/>
          </p:spPr>
          <p:txBody>
            <a:bodyPr anchor="ctr"/>
            <a:lstStyle/>
            <a:p>
              <a:pPr algn="ctr" defTabSz="342891">
                <a:defRPr/>
              </a:pPr>
              <a:r>
                <a:rPr lang="en-US" sz="1051" kern="0" dirty="0">
                  <a:solidFill>
                    <a:srgbClr val="ED7D31"/>
                  </a:solidFill>
                  <a:latin typeface="Franklin Gothic Book"/>
                </a:rPr>
                <a:t>09. Onboarding</a:t>
              </a:r>
            </a:p>
          </p:txBody>
        </p:sp>
        <p:grpSp>
          <p:nvGrpSpPr>
            <p:cNvPr id="37" name="Group 36"/>
            <p:cNvGrpSpPr/>
            <p:nvPr/>
          </p:nvGrpSpPr>
          <p:grpSpPr>
            <a:xfrm>
              <a:off x="1761301" y="1047013"/>
              <a:ext cx="9570027" cy="3594139"/>
              <a:chOff x="1761301" y="1047013"/>
              <a:chExt cx="9570027" cy="3594139"/>
            </a:xfrm>
          </p:grpSpPr>
          <p:sp>
            <p:nvSpPr>
              <p:cNvPr id="38" name="Process 43"/>
              <p:cNvSpPr/>
              <p:nvPr/>
            </p:nvSpPr>
            <p:spPr>
              <a:xfrm>
                <a:off x="1761301" y="2387171"/>
                <a:ext cx="1682185" cy="895777"/>
              </a:xfrm>
              <a:prstGeom prst="flowChartProcess">
                <a:avLst/>
              </a:prstGeom>
              <a:noFill/>
              <a:ln w="25400" cap="flat" cmpd="sng" algn="ctr">
                <a:solidFill>
                  <a:srgbClr val="00A0AF"/>
                </a:solidFill>
                <a:prstDash val="dash"/>
              </a:ln>
              <a:effectLst/>
            </p:spPr>
            <p:txBody>
              <a:bodyPr anchor="ctr"/>
              <a:lstStyle/>
              <a:p>
                <a:pPr algn="ctr" defTabSz="342891">
                  <a:defRPr/>
                </a:pPr>
                <a:r>
                  <a:rPr lang="en-US" sz="1051" kern="0" dirty="0">
                    <a:solidFill>
                      <a:srgbClr val="00A0AF"/>
                    </a:solidFill>
                    <a:latin typeface="Franklin Gothic Book"/>
                  </a:rPr>
                  <a:t>02. TA Kickoff Call</a:t>
                </a:r>
              </a:p>
            </p:txBody>
          </p:sp>
          <p:sp>
            <p:nvSpPr>
              <p:cNvPr id="39" name="Snip Same Side Corner Rectangle 38"/>
              <p:cNvSpPr/>
              <p:nvPr/>
            </p:nvSpPr>
            <p:spPr>
              <a:xfrm>
                <a:off x="9649143" y="4165447"/>
                <a:ext cx="1682185" cy="464671"/>
              </a:xfrm>
              <a:prstGeom prst="snip2SameRect">
                <a:avLst/>
              </a:prstGeom>
              <a:solidFill>
                <a:sysClr val="window" lastClr="FFFFFF"/>
              </a:solidFill>
              <a:ln w="25400" cap="flat" cmpd="sng" algn="ctr">
                <a:solidFill>
                  <a:srgbClr val="ED7D31"/>
                </a:solidFill>
                <a:prstDash val="dash"/>
              </a:ln>
              <a:effectLst/>
            </p:spPr>
            <p:txBody>
              <a:bodyPr anchor="ctr"/>
              <a:lstStyle/>
              <a:p>
                <a:pPr algn="ctr" defTabSz="342891">
                  <a:defRPr/>
                </a:pPr>
                <a:r>
                  <a:rPr lang="en-US" sz="1051" kern="0" dirty="0">
                    <a:solidFill>
                      <a:srgbClr val="ED7D31"/>
                    </a:solidFill>
                    <a:latin typeface="Franklin Gothic Book"/>
                  </a:rPr>
                  <a:t>11 Production Cutover</a:t>
                </a:r>
              </a:p>
            </p:txBody>
          </p:sp>
          <p:sp>
            <p:nvSpPr>
              <p:cNvPr id="40" name="Process 43"/>
              <p:cNvSpPr/>
              <p:nvPr/>
            </p:nvSpPr>
            <p:spPr>
              <a:xfrm>
                <a:off x="1765050" y="3745375"/>
                <a:ext cx="1682185" cy="895777"/>
              </a:xfrm>
              <a:prstGeom prst="flowChartProcess">
                <a:avLst/>
              </a:prstGeom>
              <a:solidFill>
                <a:schemeClr val="bg1"/>
              </a:solidFill>
              <a:ln w="25400" cap="flat" cmpd="sng" algn="ctr">
                <a:solidFill>
                  <a:srgbClr val="00A0AF"/>
                </a:solidFill>
                <a:prstDash val="dash"/>
              </a:ln>
              <a:effectLst/>
            </p:spPr>
            <p:txBody>
              <a:bodyPr anchor="ctr"/>
              <a:lstStyle/>
              <a:p>
                <a:pPr algn="ctr" defTabSz="342891">
                  <a:defRPr/>
                </a:pPr>
                <a:r>
                  <a:rPr lang="en-US" sz="1051" kern="0" dirty="0">
                    <a:solidFill>
                      <a:srgbClr val="00A0AF"/>
                    </a:solidFill>
                    <a:latin typeface="Franklin Gothic Book"/>
                  </a:rPr>
                  <a:t>03. Gap Analysis Finalized</a:t>
                </a:r>
              </a:p>
            </p:txBody>
          </p:sp>
          <p:sp>
            <p:nvSpPr>
              <p:cNvPr id="42" name="Process 43"/>
              <p:cNvSpPr/>
              <p:nvPr/>
            </p:nvSpPr>
            <p:spPr>
              <a:xfrm>
                <a:off x="3716299" y="1047013"/>
                <a:ext cx="1682185" cy="895776"/>
              </a:xfrm>
              <a:prstGeom prst="flowChartProcess">
                <a:avLst/>
              </a:prstGeom>
              <a:solidFill>
                <a:schemeClr val="bg1"/>
              </a:solidFill>
              <a:ln w="25400" cap="flat" cmpd="sng" algn="ctr">
                <a:solidFill>
                  <a:srgbClr val="00A0AF"/>
                </a:solidFill>
                <a:prstDash val="dash"/>
              </a:ln>
              <a:effectLst/>
            </p:spPr>
            <p:txBody>
              <a:bodyPr anchor="ctr"/>
              <a:lstStyle/>
              <a:p>
                <a:pPr algn="ctr" defTabSz="342891">
                  <a:defRPr/>
                </a:pPr>
                <a:r>
                  <a:rPr lang="en-US" sz="1051" kern="0" dirty="0">
                    <a:solidFill>
                      <a:srgbClr val="00A0AF"/>
                    </a:solidFill>
                    <a:latin typeface="Franklin Gothic Book"/>
                  </a:rPr>
                  <a:t>04. Data Extract Updated</a:t>
                </a:r>
              </a:p>
            </p:txBody>
          </p:sp>
          <p:sp>
            <p:nvSpPr>
              <p:cNvPr id="43" name="Process 43"/>
              <p:cNvSpPr/>
              <p:nvPr/>
            </p:nvSpPr>
            <p:spPr>
              <a:xfrm>
                <a:off x="3708801" y="2390678"/>
                <a:ext cx="1682185" cy="895777"/>
              </a:xfrm>
              <a:prstGeom prst="flowChartProcess">
                <a:avLst/>
              </a:prstGeom>
              <a:solidFill>
                <a:schemeClr val="bg1"/>
              </a:solidFill>
              <a:ln w="25400" cap="flat" cmpd="sng" algn="ctr">
                <a:solidFill>
                  <a:srgbClr val="00A0AF"/>
                </a:solidFill>
                <a:prstDash val="dash"/>
              </a:ln>
              <a:effectLst/>
            </p:spPr>
            <p:txBody>
              <a:bodyPr anchor="ctr"/>
              <a:lstStyle/>
              <a:p>
                <a:pPr algn="ctr" defTabSz="342891">
                  <a:defRPr/>
                </a:pPr>
                <a:r>
                  <a:rPr lang="en-US" sz="1051" kern="0" dirty="0">
                    <a:solidFill>
                      <a:srgbClr val="00A0AF"/>
                    </a:solidFill>
                    <a:latin typeface="Franklin Gothic Book"/>
                  </a:rPr>
                  <a:t>05. HL7 Message Created</a:t>
                </a:r>
              </a:p>
            </p:txBody>
          </p:sp>
          <p:sp>
            <p:nvSpPr>
              <p:cNvPr id="44" name="Process 43"/>
              <p:cNvSpPr/>
              <p:nvPr/>
            </p:nvSpPr>
            <p:spPr>
              <a:xfrm>
                <a:off x="3713189" y="3734343"/>
                <a:ext cx="1673408" cy="895777"/>
              </a:xfrm>
              <a:prstGeom prst="flowChartProcess">
                <a:avLst/>
              </a:prstGeom>
              <a:solidFill>
                <a:schemeClr val="bg1"/>
              </a:solidFill>
              <a:ln w="25400" cap="flat" cmpd="sng" algn="ctr">
                <a:solidFill>
                  <a:srgbClr val="00A0AF"/>
                </a:solidFill>
                <a:prstDash val="dash"/>
              </a:ln>
              <a:effectLst/>
            </p:spPr>
            <p:txBody>
              <a:bodyPr anchor="ctr"/>
              <a:lstStyle/>
              <a:p>
                <a:pPr algn="ctr" defTabSz="342891">
                  <a:defRPr/>
                </a:pPr>
                <a:r>
                  <a:rPr lang="en-US" sz="1051" kern="0" dirty="0">
                    <a:solidFill>
                      <a:srgbClr val="00A0AF"/>
                    </a:solidFill>
                    <a:latin typeface="Franklin Gothic Book"/>
                  </a:rPr>
                  <a:t>06. Transport </a:t>
                </a:r>
              </a:p>
              <a:p>
                <a:pPr algn="ctr" defTabSz="342891">
                  <a:defRPr/>
                </a:pPr>
                <a:r>
                  <a:rPr lang="en-US" sz="1051" kern="0" dirty="0">
                    <a:solidFill>
                      <a:srgbClr val="00A0AF"/>
                    </a:solidFill>
                    <a:latin typeface="Franklin Gothic Book"/>
                  </a:rPr>
                  <a:t>Set Up</a:t>
                </a:r>
              </a:p>
            </p:txBody>
          </p:sp>
          <p:sp>
            <p:nvSpPr>
              <p:cNvPr id="45" name="Process 43"/>
              <p:cNvSpPr/>
              <p:nvPr/>
            </p:nvSpPr>
            <p:spPr>
              <a:xfrm>
                <a:off x="7498365" y="3734342"/>
                <a:ext cx="1682185" cy="895777"/>
              </a:xfrm>
              <a:prstGeom prst="flowChartProcess">
                <a:avLst/>
              </a:prstGeom>
              <a:solidFill>
                <a:sysClr val="window" lastClr="FFFFFF"/>
              </a:solidFill>
              <a:ln w="25400" cap="flat" cmpd="sng" algn="ctr">
                <a:solidFill>
                  <a:srgbClr val="ED7D31"/>
                </a:solidFill>
                <a:prstDash val="dash"/>
              </a:ln>
              <a:effectLst/>
            </p:spPr>
            <p:txBody>
              <a:bodyPr anchor="ctr"/>
              <a:lstStyle/>
              <a:p>
                <a:pPr algn="ctr" defTabSz="342891">
                  <a:defRPr/>
                </a:pPr>
                <a:r>
                  <a:rPr lang="en-US" sz="1051" kern="0" dirty="0">
                    <a:solidFill>
                      <a:srgbClr val="ED7D31"/>
                    </a:solidFill>
                    <a:latin typeface="Franklin Gothic Book"/>
                  </a:rPr>
                  <a:t>08. DMB Validation of  Business Rules</a:t>
                </a:r>
              </a:p>
            </p:txBody>
          </p:sp>
          <p:cxnSp>
            <p:nvCxnSpPr>
              <p:cNvPr id="47" name="Straight Arrow Connector 46"/>
              <p:cNvCxnSpPr>
                <a:stCxn id="38" idx="2"/>
                <a:endCxn id="40" idx="0"/>
              </p:cNvCxnSpPr>
              <p:nvPr/>
            </p:nvCxnSpPr>
            <p:spPr>
              <a:xfrm>
                <a:off x="2602394" y="3282947"/>
                <a:ext cx="3749" cy="462428"/>
              </a:xfrm>
              <a:prstGeom prst="straightConnector1">
                <a:avLst/>
              </a:prstGeom>
              <a:noFill/>
              <a:ln w="6350" cap="flat" cmpd="sng" algn="ctr">
                <a:solidFill>
                  <a:srgbClr val="5B9BD5"/>
                </a:solidFill>
                <a:prstDash val="solid"/>
                <a:miter lim="800000"/>
                <a:tailEnd type="triangle"/>
              </a:ln>
              <a:effectLst/>
            </p:spPr>
          </p:cxnSp>
          <p:cxnSp>
            <p:nvCxnSpPr>
              <p:cNvPr id="48" name="Elbow Connector 47"/>
              <p:cNvCxnSpPr>
                <a:stCxn id="40" idx="3"/>
                <a:endCxn id="42" idx="1"/>
              </p:cNvCxnSpPr>
              <p:nvPr/>
            </p:nvCxnSpPr>
            <p:spPr>
              <a:xfrm flipV="1">
                <a:off x="3447235" y="1494901"/>
                <a:ext cx="269064" cy="2698363"/>
              </a:xfrm>
              <a:prstGeom prst="bentConnector3">
                <a:avLst/>
              </a:prstGeom>
              <a:noFill/>
              <a:ln w="6350" cap="flat" cmpd="sng" algn="ctr">
                <a:solidFill>
                  <a:srgbClr val="5B9BD5"/>
                </a:solidFill>
                <a:prstDash val="solid"/>
                <a:miter lim="800000"/>
                <a:tailEnd type="triangle"/>
              </a:ln>
              <a:effectLst/>
            </p:spPr>
          </p:cxnSp>
          <p:cxnSp>
            <p:nvCxnSpPr>
              <p:cNvPr id="49" name="Straight Arrow Connector 48"/>
              <p:cNvCxnSpPr>
                <a:stCxn id="42" idx="2"/>
                <a:endCxn id="43" idx="0"/>
              </p:cNvCxnSpPr>
              <p:nvPr/>
            </p:nvCxnSpPr>
            <p:spPr>
              <a:xfrm flipH="1">
                <a:off x="4549894" y="1942789"/>
                <a:ext cx="7498" cy="447889"/>
              </a:xfrm>
              <a:prstGeom prst="straightConnector1">
                <a:avLst/>
              </a:prstGeom>
              <a:noFill/>
              <a:ln w="6350" cap="flat" cmpd="sng" algn="ctr">
                <a:solidFill>
                  <a:srgbClr val="5B9BD5"/>
                </a:solidFill>
                <a:prstDash val="solid"/>
                <a:miter lim="800000"/>
                <a:tailEnd type="triangle"/>
              </a:ln>
              <a:effectLst/>
            </p:spPr>
          </p:cxnSp>
        </p:grpSp>
      </p:grpSp>
      <p:graphicFrame>
        <p:nvGraphicFramePr>
          <p:cNvPr id="164" name="Diagram 163" title="&quot;&quot;"/>
          <p:cNvGraphicFramePr/>
          <p:nvPr>
            <p:extLst>
              <p:ext uri="{D42A27DB-BD31-4B8C-83A1-F6EECF244321}">
                <p14:modId xmlns:p14="http://schemas.microsoft.com/office/powerpoint/2010/main" val="4080546845"/>
              </p:ext>
            </p:extLst>
          </p:nvPr>
        </p:nvGraphicFramePr>
        <p:xfrm>
          <a:off x="3299557" y="2415020"/>
          <a:ext cx="2763633" cy="20641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1" name="Process 43"/>
          <p:cNvSpPr/>
          <p:nvPr/>
        </p:nvSpPr>
        <p:spPr>
          <a:xfrm>
            <a:off x="3314100" y="4933443"/>
            <a:ext cx="1261639" cy="826947"/>
          </a:xfrm>
          <a:prstGeom prst="flowChartProcess">
            <a:avLst/>
          </a:prstGeom>
          <a:solidFill>
            <a:sysClr val="window" lastClr="FFFFFF"/>
          </a:solidFill>
          <a:ln w="25400" cap="flat" cmpd="sng" algn="ctr">
            <a:solidFill>
              <a:srgbClr val="00A0AF"/>
            </a:solidFill>
            <a:prstDash val="dash"/>
          </a:ln>
          <a:effectLst/>
        </p:spPr>
        <p:txBody>
          <a:bodyPr anchor="ctr"/>
          <a:lstStyle/>
          <a:p>
            <a:pPr algn="ctr" defTabSz="342891">
              <a:defRPr/>
            </a:pPr>
            <a:r>
              <a:rPr lang="en-US" sz="1051" kern="0" dirty="0">
                <a:solidFill>
                  <a:srgbClr val="00A0AF"/>
                </a:solidFill>
                <a:latin typeface="Franklin Gothic Book"/>
              </a:rPr>
              <a:t>07. TA Validation </a:t>
            </a:r>
          </a:p>
          <a:p>
            <a:pPr algn="ctr" defTabSz="342891">
              <a:defRPr/>
            </a:pPr>
            <a:r>
              <a:rPr lang="en-US" sz="1051" kern="0" dirty="0">
                <a:solidFill>
                  <a:srgbClr val="00A0AF"/>
                </a:solidFill>
                <a:latin typeface="Franklin Gothic Book"/>
              </a:rPr>
              <a:t>MQF &amp; Content</a:t>
            </a:r>
          </a:p>
        </p:txBody>
      </p:sp>
      <p:sp>
        <p:nvSpPr>
          <p:cNvPr id="35" name="Process 43"/>
          <p:cNvSpPr/>
          <p:nvPr/>
        </p:nvSpPr>
        <p:spPr>
          <a:xfrm>
            <a:off x="467168" y="2415020"/>
            <a:ext cx="1261639" cy="826945"/>
          </a:xfrm>
          <a:prstGeom prst="flowChartProcess">
            <a:avLst/>
          </a:prstGeom>
          <a:solidFill>
            <a:schemeClr val="bg1"/>
          </a:solidFill>
          <a:ln w="25400" cap="flat" cmpd="sng" algn="ctr">
            <a:solidFill>
              <a:srgbClr val="00A0AF"/>
            </a:solidFill>
            <a:prstDash val="dash"/>
          </a:ln>
          <a:effectLst/>
        </p:spPr>
        <p:txBody>
          <a:bodyPr anchor="ctr"/>
          <a:lstStyle/>
          <a:p>
            <a:pPr algn="ctr" defTabSz="342891">
              <a:defRPr/>
            </a:pPr>
            <a:r>
              <a:rPr lang="en-US" sz="1051" kern="0" dirty="0">
                <a:solidFill>
                  <a:srgbClr val="00A0AF"/>
                </a:solidFill>
                <a:latin typeface="Franklin Gothic Book"/>
              </a:rPr>
              <a:t>01. Initial Call</a:t>
            </a:r>
          </a:p>
        </p:txBody>
      </p:sp>
      <p:cxnSp>
        <p:nvCxnSpPr>
          <p:cNvPr id="12" name="Elbow Connector 11" title="&quot;&quot;"/>
          <p:cNvCxnSpPr>
            <a:stCxn id="43" idx="2"/>
            <a:endCxn id="44" idx="0"/>
          </p:cNvCxnSpPr>
          <p:nvPr/>
        </p:nvCxnSpPr>
        <p:spPr>
          <a:xfrm rot="5400000">
            <a:off x="2343439" y="4716524"/>
            <a:ext cx="413472"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title="&quot;&quot;"/>
          <p:cNvCxnSpPr>
            <a:endCxn id="171" idx="0"/>
          </p:cNvCxnSpPr>
          <p:nvPr/>
        </p:nvCxnSpPr>
        <p:spPr>
          <a:xfrm>
            <a:off x="2581828" y="4719997"/>
            <a:ext cx="1363091" cy="2134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title="&quot;&quot;"/>
          <p:cNvCxnSpPr>
            <a:stCxn id="171" idx="0"/>
          </p:cNvCxnSpPr>
          <p:nvPr/>
        </p:nvCxnSpPr>
        <p:spPr>
          <a:xfrm flipH="1" flipV="1">
            <a:off x="3944919" y="4506552"/>
            <a:ext cx="1" cy="42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Process 43"/>
          <p:cNvSpPr/>
          <p:nvPr/>
        </p:nvSpPr>
        <p:spPr>
          <a:xfrm>
            <a:off x="6374614" y="3687935"/>
            <a:ext cx="1261639" cy="826945"/>
          </a:xfrm>
          <a:prstGeom prst="flowChartProcess">
            <a:avLst/>
          </a:prstGeom>
          <a:solidFill>
            <a:sysClr val="window" lastClr="FFFFFF"/>
          </a:solidFill>
          <a:ln w="25400" cap="flat" cmpd="sng" algn="ctr">
            <a:solidFill>
              <a:srgbClr val="ED7D31"/>
            </a:solidFill>
            <a:prstDash val="dash"/>
          </a:ln>
          <a:effectLst/>
        </p:spPr>
        <p:txBody>
          <a:bodyPr anchor="ctr"/>
          <a:lstStyle/>
          <a:p>
            <a:pPr algn="ctr" defTabSz="342891">
              <a:defRPr/>
            </a:pPr>
            <a:r>
              <a:rPr lang="en-US" sz="1051" kern="0" dirty="0">
                <a:solidFill>
                  <a:srgbClr val="ED7D31"/>
                </a:solidFill>
                <a:latin typeface="Franklin Gothic Book"/>
              </a:rPr>
              <a:t>10. Test Case Message Suite &amp; </a:t>
            </a:r>
          </a:p>
          <a:p>
            <a:pPr algn="ctr" defTabSz="342891">
              <a:defRPr/>
            </a:pPr>
            <a:r>
              <a:rPr lang="en-US" sz="1051" kern="0" dirty="0">
                <a:solidFill>
                  <a:srgbClr val="ED7D31"/>
                </a:solidFill>
                <a:latin typeface="Franklin Gothic Book"/>
              </a:rPr>
              <a:t>1 Week of Production Data sent to Staging</a:t>
            </a:r>
          </a:p>
        </p:txBody>
      </p:sp>
      <p:cxnSp>
        <p:nvCxnSpPr>
          <p:cNvPr id="50" name="Straight Arrow Connector 49" title="&quot;&quot;"/>
          <p:cNvCxnSpPr>
            <a:endCxn id="45" idx="0"/>
          </p:cNvCxnSpPr>
          <p:nvPr/>
        </p:nvCxnSpPr>
        <p:spPr>
          <a:xfrm>
            <a:off x="5392347" y="4519967"/>
            <a:ext cx="0" cy="4032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Elbow Connector 10" title="&quot;&quot;"/>
          <p:cNvCxnSpPr>
            <a:stCxn id="45" idx="3"/>
            <a:endCxn id="36" idx="1"/>
          </p:cNvCxnSpPr>
          <p:nvPr/>
        </p:nvCxnSpPr>
        <p:spPr>
          <a:xfrm flipV="1">
            <a:off x="6023167" y="2875208"/>
            <a:ext cx="351444" cy="2461523"/>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title="&quot;&quot;"/>
          <p:cNvCxnSpPr>
            <a:stCxn id="36" idx="2"/>
            <a:endCxn id="41" idx="0"/>
          </p:cNvCxnSpPr>
          <p:nvPr/>
        </p:nvCxnSpPr>
        <p:spPr>
          <a:xfrm>
            <a:off x="7005431" y="3288679"/>
            <a:ext cx="0" cy="3992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title="&quot;&quot;"/>
          <p:cNvCxnSpPr>
            <a:stCxn id="35" idx="2"/>
            <a:endCxn id="38" idx="0"/>
          </p:cNvCxnSpPr>
          <p:nvPr/>
        </p:nvCxnSpPr>
        <p:spPr>
          <a:xfrm flipH="1">
            <a:off x="1089552" y="3241961"/>
            <a:ext cx="8435" cy="437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title="&quot;&quot;"/>
          <p:cNvCxnSpPr>
            <a:stCxn id="41" idx="2"/>
            <a:endCxn id="39" idx="3"/>
          </p:cNvCxnSpPr>
          <p:nvPr/>
        </p:nvCxnSpPr>
        <p:spPr>
          <a:xfrm>
            <a:off x="7005431" y="4514880"/>
            <a:ext cx="0" cy="8063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itle 1" hidden="1"/>
          <p:cNvSpPr>
            <a:spLocks noGrp="1"/>
          </p:cNvSpPr>
          <p:nvPr>
            <p:ph type="ctrTitle"/>
          </p:nvPr>
        </p:nvSpPr>
        <p:spPr/>
        <p:txBody>
          <a:bodyPr/>
          <a:lstStyle/>
          <a:p>
            <a:r>
              <a:rPr lang="en-US" dirty="0"/>
              <a:t>NMI Technical Assistance Process</a:t>
            </a:r>
          </a:p>
        </p:txBody>
      </p:sp>
    </p:spTree>
    <p:extLst>
      <p:ext uri="{BB962C8B-B14F-4D97-AF65-F5344CB8AC3E}">
        <p14:creationId xmlns:p14="http://schemas.microsoft.com/office/powerpoint/2010/main" val="428630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765"/>
            <a:ext cx="8229600" cy="857476"/>
          </a:xfrm>
        </p:spPr>
        <p:txBody>
          <a:bodyPr>
            <a:normAutofit/>
          </a:bodyPr>
          <a:lstStyle/>
          <a:p>
            <a:r>
              <a:rPr lang="en-US" sz="2400" dirty="0"/>
              <a:t>Nationally Notifiable Conditions That Can Be Sent</a:t>
            </a:r>
            <a:br>
              <a:rPr lang="en-US" sz="2400" dirty="0"/>
            </a:br>
            <a:r>
              <a:rPr lang="en-US" sz="2400" dirty="0"/>
              <a:t>via Arboviral v1.3 MMG </a:t>
            </a:r>
          </a:p>
        </p:txBody>
      </p:sp>
      <p:pic>
        <p:nvPicPr>
          <p:cNvPr id="26" name="Content Placeholder 25" descr="List of NND Event Codes that can be sent via Arboviral v1.3 MMG&#10;" title="NND Event Code List"/>
          <p:cNvPicPr>
            <a:picLocks noGrp="1" noChangeAspect="1"/>
          </p:cNvPicPr>
          <p:nvPr>
            <p:ph idx="1"/>
          </p:nvPr>
        </p:nvPicPr>
        <p:blipFill rotWithShape="1">
          <a:blip r:embed="rId3"/>
          <a:srcRect r="841" b="662"/>
          <a:stretch/>
        </p:blipFill>
        <p:spPr>
          <a:xfrm>
            <a:off x="4572000" y="1488284"/>
            <a:ext cx="4005223" cy="4144926"/>
          </a:xfrm>
        </p:spPr>
      </p:pic>
      <p:sp>
        <p:nvSpPr>
          <p:cNvPr id="25" name="Text Placeholder 24"/>
          <p:cNvSpPr>
            <a:spLocks noGrp="1"/>
          </p:cNvSpPr>
          <p:nvPr>
            <p:ph type="body" sz="quarter" idx="4294967295"/>
          </p:nvPr>
        </p:nvSpPr>
        <p:spPr>
          <a:xfrm>
            <a:off x="384615" y="3403656"/>
            <a:ext cx="4087539" cy="2897312"/>
          </a:xfrm>
          <a:prstGeom prst="rect">
            <a:avLst/>
          </a:prstGeom>
        </p:spPr>
        <p:txBody>
          <a:bodyPr/>
          <a:lstStyle/>
          <a:p>
            <a:r>
              <a:rPr lang="en-US" sz="1600" dirty="0"/>
              <a:t>2016 Event Code List:  </a:t>
            </a:r>
            <a:r>
              <a:rPr lang="en-US" sz="1600" dirty="0">
                <a:hlinkClick r:id="rId4"/>
              </a:rPr>
              <a:t>https://ndc.services.cdc.gov/wp-content/uploads/2021/02/Nationally_Notifiable_Conditions_that_only_use_GenV2_MMG_2016_Release3_20160817.xlsx</a:t>
            </a:r>
            <a:endParaRPr lang="en-US" sz="1600" dirty="0"/>
          </a:p>
          <a:p>
            <a:r>
              <a:rPr lang="en-US" sz="1600" dirty="0"/>
              <a:t>PHIN Vocabulary Access and Distribution System (PHIN VADS) Value Set for 2016 Event Code List: </a:t>
            </a:r>
            <a:r>
              <a:rPr lang="en-US" sz="1600" dirty="0">
                <a:hlinkClick r:id="rId5"/>
              </a:rPr>
              <a:t>https://phinvads.cdc.gov/vads/ViewValueSet.action?oid=2.16.840.1.114222.4.11.1015</a:t>
            </a:r>
            <a:endParaRPr lang="en-US" sz="1600" dirty="0"/>
          </a:p>
        </p:txBody>
      </p:sp>
      <p:sp>
        <p:nvSpPr>
          <p:cNvPr id="4" name="Rectangle 3"/>
          <p:cNvSpPr/>
          <p:nvPr/>
        </p:nvSpPr>
        <p:spPr>
          <a:xfrm>
            <a:off x="584308" y="1372331"/>
            <a:ext cx="3887846" cy="2031325"/>
          </a:xfrm>
          <a:prstGeom prst="rect">
            <a:avLst/>
          </a:prstGeom>
        </p:spPr>
        <p:txBody>
          <a:bodyPr wrap="square">
            <a:spAutoFit/>
          </a:bodyPr>
          <a:lstStyle/>
          <a:p>
            <a:r>
              <a:rPr lang="en-US" dirty="0">
                <a:solidFill>
                  <a:srgbClr val="000000"/>
                </a:solidFill>
              </a:rPr>
              <a:t>CDC will notify jurisdictions when the National Notifiable Diseases Surveillance System (NNDSS) is ready to receive data for Dengue-like illness and Zika virus, congenital infection, which are highlighted in the list to the right. </a:t>
            </a:r>
          </a:p>
        </p:txBody>
      </p:sp>
    </p:spTree>
    <p:extLst>
      <p:ext uri="{BB962C8B-B14F-4D97-AF65-F5344CB8AC3E}">
        <p14:creationId xmlns:p14="http://schemas.microsoft.com/office/powerpoint/2010/main" val="34458593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26572" y="149679"/>
            <a:ext cx="8484618" cy="677635"/>
          </a:xfrm>
        </p:spPr>
        <p:txBody>
          <a:bodyPr/>
          <a:lstStyle/>
          <a:p>
            <a:pPr algn="ctr"/>
            <a:r>
              <a:rPr lang="en-US" sz="2400" dirty="0"/>
              <a:t>Artifacts Needed for Implementation of Arboviral v1.3 MMG</a:t>
            </a:r>
          </a:p>
        </p:txBody>
      </p:sp>
      <p:sp>
        <p:nvSpPr>
          <p:cNvPr id="10" name="Text Placeholder 9" descr="This box contains the various artifacts needed for developing to the Arboviral v1.3 MMG." title="Artifacts needed"/>
          <p:cNvSpPr>
            <a:spLocks noGrp="1"/>
          </p:cNvSpPr>
          <p:nvPr>
            <p:ph type="body" sz="half" idx="2"/>
          </p:nvPr>
        </p:nvSpPr>
        <p:spPr>
          <a:xfrm>
            <a:off x="326572" y="1023257"/>
            <a:ext cx="3309257" cy="6051641"/>
          </a:xfrm>
        </p:spPr>
        <p:txBody>
          <a:bodyPr/>
          <a:lstStyle/>
          <a:p>
            <a:r>
              <a:rPr lang="en-US" sz="1600" b="1" dirty="0"/>
              <a:t>MMG and Artifacts: </a:t>
            </a:r>
          </a:p>
          <a:p>
            <a:pPr marL="285750" indent="-285750">
              <a:buFont typeface="Arial" panose="020B0604020202020204" pitchFamily="34" charset="0"/>
              <a:buChar char="•"/>
            </a:pPr>
            <a:r>
              <a:rPr lang="en-US" sz="1600" dirty="0"/>
              <a:t>Arboviral v1.3 Message Mapping Guide</a:t>
            </a:r>
          </a:p>
          <a:p>
            <a:pPr marL="285750" indent="-285750">
              <a:buFont typeface="Arial" panose="020B0604020202020204" pitchFamily="34" charset="0"/>
              <a:buChar char="•"/>
            </a:pPr>
            <a:r>
              <a:rPr lang="en-US" sz="1600" dirty="0"/>
              <a:t>Test Case Scenario</a:t>
            </a:r>
          </a:p>
          <a:p>
            <a:pPr marL="285750" indent="-285750">
              <a:buFont typeface="Arial" panose="020B0604020202020204" pitchFamily="34" charset="0"/>
              <a:buChar char="•"/>
            </a:pPr>
            <a:r>
              <a:rPr lang="en-US" sz="1600" dirty="0"/>
              <a:t>Test Messages Used for Onboarding</a:t>
            </a:r>
          </a:p>
          <a:p>
            <a:pPr marL="285750" indent="-285750">
              <a:buFont typeface="Arial" panose="020B0604020202020204" pitchFamily="34" charset="0"/>
              <a:buChar char="•"/>
            </a:pPr>
            <a:r>
              <a:rPr lang="en-US" sz="1600" dirty="0"/>
              <a:t>Frequently Asked Questions</a:t>
            </a:r>
          </a:p>
          <a:p>
            <a:r>
              <a:rPr lang="en-US" sz="1600" dirty="0">
                <a:hlinkClick r:id="rId3"/>
              </a:rPr>
              <a:t>https://ndc.services.cdc.gov/message-mapping-guides/</a:t>
            </a:r>
            <a:endParaRPr lang="en-US" sz="1600" dirty="0"/>
          </a:p>
          <a:p>
            <a:endParaRPr lang="fr-FR" sz="1600" dirty="0"/>
          </a:p>
          <a:p>
            <a:r>
              <a:rPr lang="fr-FR" sz="1600" b="1" dirty="0"/>
              <a:t>Event Code List: </a:t>
            </a:r>
            <a:r>
              <a:rPr lang="fr-FR" sz="1600" dirty="0">
                <a:hlinkClick r:id="rId4"/>
              </a:rPr>
              <a:t>https://ndc.services.cdc.gov/event-codes-other-surveillance-resources/</a:t>
            </a:r>
            <a:r>
              <a:rPr lang="fr-FR" sz="1600" dirty="0"/>
              <a:t> </a:t>
            </a:r>
          </a:p>
          <a:p>
            <a:endParaRPr lang="fr-FR" sz="1600" dirty="0"/>
          </a:p>
          <a:p>
            <a:r>
              <a:rPr lang="fr-FR" sz="1600" b="1" dirty="0"/>
              <a:t>PHIN Message </a:t>
            </a:r>
            <a:r>
              <a:rPr lang="en-US" sz="1600" b="1" dirty="0"/>
              <a:t>Specification (v2.0)</a:t>
            </a:r>
            <a:r>
              <a:rPr lang="fr-FR" sz="1600" b="1" dirty="0"/>
              <a:t>: </a:t>
            </a:r>
            <a:r>
              <a:rPr lang="fr-FR" sz="1600" dirty="0">
                <a:hlinkClick r:id="rId5"/>
              </a:rPr>
              <a:t>https://ndc.services.cdc.gov/wp-content/uploads/2021/02/phin-notification-message-specification-profile-v-2.0.pdf</a:t>
            </a:r>
            <a:r>
              <a:rPr lang="fr-FR" sz="1600" dirty="0"/>
              <a:t> </a:t>
            </a:r>
            <a:endParaRPr lang="en-US" sz="1600" dirty="0"/>
          </a:p>
        </p:txBody>
      </p:sp>
      <p:grpSp>
        <p:nvGrpSpPr>
          <p:cNvPr id="28" name="Group 27" descr="The circle on the left is for the MMGs and Artifacts link (this page) and the circle on the bottom right is the Arboviral artifacts." title="NNDSS MMG artifacts"/>
          <p:cNvGrpSpPr/>
          <p:nvPr/>
        </p:nvGrpSpPr>
        <p:grpSpPr>
          <a:xfrm>
            <a:off x="3699440" y="1056104"/>
            <a:ext cx="5029200" cy="4846320"/>
            <a:chOff x="3784256" y="1061687"/>
            <a:chExt cx="5149627" cy="4434985"/>
          </a:xfrm>
        </p:grpSpPr>
        <p:pic>
          <p:nvPicPr>
            <p:cNvPr id="29" name="Picture 28" descr="Screenshot illustrating the NNDSS MMG website where the MMG and related artifacts can be downloaded." title="NNDSS MMG Website"/>
            <p:cNvPicPr>
              <a:picLocks noChangeAspect="1"/>
            </p:cNvPicPr>
            <p:nvPr/>
          </p:nvPicPr>
          <p:blipFill>
            <a:blip r:embed="rId6"/>
            <a:stretch>
              <a:fillRect/>
            </a:stretch>
          </p:blipFill>
          <p:spPr>
            <a:xfrm>
              <a:off x="3784256" y="1061687"/>
              <a:ext cx="5149627" cy="4434985"/>
            </a:xfrm>
            <a:prstGeom prst="rect">
              <a:avLst/>
            </a:prstGeom>
            <a:ln>
              <a:solidFill>
                <a:srgbClr val="002060"/>
              </a:solidFill>
            </a:ln>
          </p:spPr>
        </p:pic>
        <p:sp>
          <p:nvSpPr>
            <p:cNvPr id="30" name="Oval 29"/>
            <p:cNvSpPr/>
            <p:nvPr/>
          </p:nvSpPr>
          <p:spPr>
            <a:xfrm>
              <a:off x="3792140" y="3831021"/>
              <a:ext cx="1213414" cy="2758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n>
                  <a:solidFill>
                    <a:srgbClr val="C00000"/>
                  </a:solidFill>
                </a:ln>
                <a:noFill/>
              </a:endParaRPr>
            </a:p>
          </p:txBody>
        </p:sp>
        <p:sp>
          <p:nvSpPr>
            <p:cNvPr id="31" name="Rounded Rectangle 30"/>
            <p:cNvSpPr/>
            <p:nvPr/>
          </p:nvSpPr>
          <p:spPr>
            <a:xfrm>
              <a:off x="5541580" y="4910959"/>
              <a:ext cx="3392303" cy="48873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11036261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302"/>
            <a:ext cx="8229600" cy="1143000"/>
          </a:xfrm>
        </p:spPr>
        <p:txBody>
          <a:bodyPr/>
          <a:lstStyle/>
          <a:p>
            <a:r>
              <a:rPr lang="en-US" dirty="0"/>
              <a:t>Differences from Arboviral v1.2 MMG</a:t>
            </a:r>
          </a:p>
        </p:txBody>
      </p:sp>
      <p:sp>
        <p:nvSpPr>
          <p:cNvPr id="17" name="Content Placeholder 16"/>
          <p:cNvSpPr>
            <a:spLocks noGrp="1"/>
          </p:cNvSpPr>
          <p:nvPr>
            <p:ph idx="1"/>
          </p:nvPr>
        </p:nvSpPr>
        <p:spPr/>
        <p:txBody>
          <a:bodyPr/>
          <a:lstStyle/>
          <a:p>
            <a:r>
              <a:rPr lang="en-US" dirty="0">
                <a:cs typeface="Calibri" pitchFamily="34" charset="0"/>
              </a:rPr>
              <a:t>Multiple tabs for 508 compliance (no merged cells)</a:t>
            </a:r>
          </a:p>
          <a:p>
            <a:r>
              <a:rPr lang="en-US" dirty="0">
                <a:cs typeface="Calibri" pitchFamily="34" charset="0"/>
              </a:rPr>
              <a:t>Introduction</a:t>
            </a:r>
          </a:p>
          <a:p>
            <a:pPr lvl="1"/>
            <a:r>
              <a:rPr lang="en-US" dirty="0">
                <a:latin typeface="Calibri" pitchFamily="34" charset="0"/>
                <a:cs typeface="Calibri" pitchFamily="34" charset="0"/>
              </a:rPr>
              <a:t>References</a:t>
            </a:r>
          </a:p>
          <a:p>
            <a:pPr lvl="1"/>
            <a:r>
              <a:rPr lang="en-US" dirty="0">
                <a:latin typeface="Calibri" pitchFamily="34" charset="0"/>
                <a:cs typeface="Calibri" pitchFamily="34" charset="0"/>
              </a:rPr>
              <a:t>Additional notes:</a:t>
            </a:r>
          </a:p>
          <a:p>
            <a:pPr lvl="2"/>
            <a:r>
              <a:rPr lang="en-US" dirty="0">
                <a:latin typeface="Calibri" pitchFamily="34" charset="0"/>
                <a:cs typeface="Calibri" pitchFamily="34" charset="0"/>
              </a:rPr>
              <a:t>Conveying unknown</a:t>
            </a:r>
          </a:p>
          <a:p>
            <a:pPr lvl="2"/>
            <a:r>
              <a:rPr lang="en-US" dirty="0">
                <a:latin typeface="Calibri" pitchFamily="34" charset="0"/>
                <a:cs typeface="Calibri" pitchFamily="34" charset="0"/>
              </a:rPr>
              <a:t>Data elements pending OMB PRA approval*</a:t>
            </a:r>
          </a:p>
          <a:p>
            <a:r>
              <a:rPr lang="en-US" dirty="0">
                <a:cs typeface="Calibri" pitchFamily="34" charset="0"/>
              </a:rPr>
              <a:t>MMG Column Descriptions</a:t>
            </a:r>
          </a:p>
          <a:p>
            <a:pPr lvl="1"/>
            <a:r>
              <a:rPr lang="en-US" dirty="0">
                <a:latin typeface="Calibri" pitchFamily="34" charset="0"/>
                <a:cs typeface="Calibri" pitchFamily="34" charset="0"/>
              </a:rPr>
              <a:t>Data Element (DE) Code System</a:t>
            </a:r>
          </a:p>
          <a:p>
            <a:pPr lvl="1"/>
            <a:r>
              <a:rPr lang="en-US" dirty="0">
                <a:latin typeface="Calibri" pitchFamily="34" charset="0"/>
                <a:cs typeface="Calibri" pitchFamily="34" charset="0"/>
              </a:rPr>
              <a:t>ArboNET Variable ID</a:t>
            </a:r>
          </a:p>
          <a:p>
            <a:pPr lvl="1"/>
            <a:r>
              <a:rPr lang="en-US" dirty="0">
                <a:latin typeface="Calibri" pitchFamily="34" charset="0"/>
                <a:cs typeface="Calibri" pitchFamily="34" charset="0"/>
              </a:rPr>
              <a:t>Migration notes from Arboviral v1.2 MMG</a:t>
            </a:r>
          </a:p>
          <a:p>
            <a:r>
              <a:rPr lang="en-US" dirty="0">
                <a:cs typeface="Calibri" pitchFamily="34" charset="0"/>
              </a:rPr>
              <a:t>Data Elements</a:t>
            </a:r>
          </a:p>
          <a:p>
            <a:r>
              <a:rPr lang="en-US" dirty="0">
                <a:cs typeface="Calibri" pitchFamily="34" charset="0"/>
              </a:rPr>
              <a:t>Revisions</a:t>
            </a:r>
          </a:p>
        </p:txBody>
      </p:sp>
      <p:sp>
        <p:nvSpPr>
          <p:cNvPr id="11" name="Text Placeholder 10"/>
          <p:cNvSpPr>
            <a:spLocks noGrp="1"/>
          </p:cNvSpPr>
          <p:nvPr>
            <p:ph type="body" sz="quarter" idx="11"/>
          </p:nvPr>
        </p:nvSpPr>
        <p:spPr>
          <a:xfrm>
            <a:off x="457200" y="6019800"/>
            <a:ext cx="8229600" cy="736600"/>
          </a:xfrm>
        </p:spPr>
        <p:txBody>
          <a:bodyPr/>
          <a:lstStyle/>
          <a:p>
            <a:r>
              <a:rPr lang="en-US" dirty="0">
                <a:cs typeface="Calibri" pitchFamily="34" charset="0"/>
              </a:rPr>
              <a:t>*This label will be removed from the MMG, since we now have OMB PRA approval to receive all the data elements in the Arboviral 1.3 MMG</a:t>
            </a:r>
            <a:endParaRPr lang="en-US" dirty="0"/>
          </a:p>
        </p:txBody>
      </p:sp>
      <p:pic>
        <p:nvPicPr>
          <p:cNvPr id="19" name="Picture 18" descr="There are 4 tabs in the Arboviral 1.3 MMG" title="Arboviral 1.3 MMG tabs"/>
          <p:cNvPicPr>
            <a:picLocks noChangeAspect="1"/>
          </p:cNvPicPr>
          <p:nvPr/>
        </p:nvPicPr>
        <p:blipFill>
          <a:blip r:embed="rId3"/>
          <a:stretch>
            <a:fillRect/>
          </a:stretch>
        </p:blipFill>
        <p:spPr>
          <a:xfrm>
            <a:off x="3522088" y="2091826"/>
            <a:ext cx="5214953" cy="342901"/>
          </a:xfrm>
          <a:prstGeom prst="rect">
            <a:avLst/>
          </a:prstGeom>
        </p:spPr>
      </p:pic>
    </p:spTree>
    <p:extLst>
      <p:ext uri="{BB962C8B-B14F-4D97-AF65-F5344CB8AC3E}">
        <p14:creationId xmlns:p14="http://schemas.microsoft.com/office/powerpoint/2010/main" val="1670324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This is the sample of the intial case notification via ArboNET with update via HL7" title="Sample Scenario for Case IDs"/>
          <p:cNvSpPr/>
          <p:nvPr/>
        </p:nvSpPr>
        <p:spPr>
          <a:xfrm>
            <a:off x="304800" y="4114800"/>
            <a:ext cx="8723200" cy="1905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Case IDs Important for Arboviral </a:t>
            </a:r>
            <a:br>
              <a:rPr lang="en-US" dirty="0"/>
            </a:br>
            <a:r>
              <a:rPr lang="en-US" dirty="0"/>
              <a:t>Case Notification</a:t>
            </a:r>
          </a:p>
        </p:txBody>
      </p:sp>
      <p:graphicFrame>
        <p:nvGraphicFramePr>
          <p:cNvPr id="13" name="Content Placeholder 12" descr="This table shows the data elements used for Case Notification identification of unique cases" title="Case IDs important for Arboviral"/>
          <p:cNvGraphicFramePr>
            <a:graphicFrameLocks noGrp="1"/>
          </p:cNvGraphicFramePr>
          <p:nvPr>
            <p:ph idx="1"/>
            <p:extLst>
              <p:ext uri="{D42A27DB-BD31-4B8C-83A1-F6EECF244321}">
                <p14:modId xmlns:p14="http://schemas.microsoft.com/office/powerpoint/2010/main" val="627422221"/>
              </p:ext>
            </p:extLst>
          </p:nvPr>
        </p:nvGraphicFramePr>
        <p:xfrm>
          <a:off x="457200" y="1600200"/>
          <a:ext cx="8229600" cy="2468880"/>
        </p:xfrm>
        <a:graphic>
          <a:graphicData uri="http://schemas.openxmlformats.org/drawingml/2006/table">
            <a:tbl>
              <a:tblPr firstRow="1" bandRow="1">
                <a:tableStyleId>{5C22544A-7EE6-4342-B048-85BDC9FD1C3A}</a:tableStyleId>
              </a:tblPr>
              <a:tblGrid>
                <a:gridCol w="1678637">
                  <a:extLst>
                    <a:ext uri="{9D8B030D-6E8A-4147-A177-3AD203B41FA5}">
                      <a16:colId xmlns:a16="http://schemas.microsoft.com/office/drawing/2014/main" val="20000"/>
                    </a:ext>
                  </a:extLst>
                </a:gridCol>
                <a:gridCol w="6550963">
                  <a:extLst>
                    <a:ext uri="{9D8B030D-6E8A-4147-A177-3AD203B41FA5}">
                      <a16:colId xmlns:a16="http://schemas.microsoft.com/office/drawing/2014/main" val="20001"/>
                    </a:ext>
                  </a:extLst>
                </a:gridCol>
              </a:tblGrid>
              <a:tr h="0">
                <a:tc>
                  <a:txBody>
                    <a:bodyPr/>
                    <a:lstStyle/>
                    <a:p>
                      <a:r>
                        <a:rPr lang="en-US" dirty="0">
                          <a:latin typeface="Calibri" pitchFamily="34" charset="0"/>
                          <a:cs typeface="Calibri" pitchFamily="34" charset="0"/>
                        </a:rPr>
                        <a:t>Data</a:t>
                      </a:r>
                      <a:r>
                        <a:rPr lang="en-US" baseline="0" dirty="0">
                          <a:latin typeface="Calibri" pitchFamily="34" charset="0"/>
                          <a:cs typeface="Calibri" pitchFamily="34" charset="0"/>
                        </a:rPr>
                        <a:t> Element</a:t>
                      </a:r>
                      <a:endParaRPr lang="en-US" dirty="0">
                        <a:latin typeface="Calibri" pitchFamily="34" charset="0"/>
                        <a:cs typeface="Calibri" pitchFamily="34" charset="0"/>
                      </a:endParaRPr>
                    </a:p>
                  </a:txBody>
                  <a:tcPr marL="90601" marR="90601"/>
                </a:tc>
                <a:tc>
                  <a:txBody>
                    <a:bodyPr/>
                    <a:lstStyle/>
                    <a:p>
                      <a:r>
                        <a:rPr lang="en-US" dirty="0">
                          <a:latin typeface="Calibri" pitchFamily="34" charset="0"/>
                          <a:cs typeface="Calibri" pitchFamily="34" charset="0"/>
                        </a:rPr>
                        <a:t>Data Element Use for Case Notification</a:t>
                      </a:r>
                    </a:p>
                  </a:txBody>
                  <a:tcPr marL="90601" marR="90601"/>
                </a:tc>
                <a:extLst>
                  <a:ext uri="{0D108BD9-81ED-4DB2-BD59-A6C34878D82A}">
                    <a16:rowId xmlns:a16="http://schemas.microsoft.com/office/drawing/2014/main" val="10000"/>
                  </a:ext>
                </a:extLst>
              </a:tr>
              <a:tr h="370840">
                <a:tc>
                  <a:txBody>
                    <a:bodyPr/>
                    <a:lstStyle/>
                    <a:p>
                      <a:r>
                        <a:rPr lang="en-US" sz="1400" b="1" dirty="0">
                          <a:latin typeface="Calibri" pitchFamily="34" charset="0"/>
                          <a:cs typeface="Calibri" pitchFamily="34" charset="0"/>
                        </a:rPr>
                        <a:t>State</a:t>
                      </a:r>
                      <a:r>
                        <a:rPr lang="en-US" sz="1400" b="1" baseline="0" dirty="0">
                          <a:latin typeface="Calibri" pitchFamily="34" charset="0"/>
                          <a:cs typeface="Calibri" pitchFamily="34" charset="0"/>
                        </a:rPr>
                        <a:t> Case ID</a:t>
                      </a:r>
                      <a:endParaRPr lang="en-US" sz="1400" b="0" baseline="0"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latin typeface="Calibri" pitchFamily="34" charset="0"/>
                          <a:cs typeface="Calibri" pitchFamily="34" charset="0"/>
                        </a:rPr>
                        <a:t>(INV173)</a:t>
                      </a:r>
                    </a:p>
                  </a:txBody>
                  <a:tcPr marL="90601" marR="90601"/>
                </a:tc>
                <a:tc>
                  <a:txBody>
                    <a:bodyPr/>
                    <a:lstStyle/>
                    <a:p>
                      <a:pPr marL="285750" indent="-285750">
                        <a:buFont typeface="Arial" panose="020B0604020202020204" pitchFamily="34" charset="0"/>
                        <a:buChar char="•"/>
                      </a:pPr>
                      <a:r>
                        <a:rPr lang="en-US" sz="1400" dirty="0">
                          <a:latin typeface="Calibri" pitchFamily="34" charset="0"/>
                          <a:cs typeface="Calibri" pitchFamily="34" charset="0"/>
                        </a:rPr>
                        <a:t>Usually optional for HL7 case notifications, but required for Arboviral case notifications</a:t>
                      </a:r>
                    </a:p>
                    <a:p>
                      <a:pPr marL="285750" indent="-285750">
                        <a:buFont typeface="Arial" panose="020B0604020202020204" pitchFamily="34" charset="0"/>
                        <a:buChar char="•"/>
                      </a:pPr>
                      <a:r>
                        <a:rPr lang="en-US" sz="1400" dirty="0">
                          <a:latin typeface="Calibri" pitchFamily="34" charset="0"/>
                          <a:cs typeface="Calibri" pitchFamily="34" charset="0"/>
                        </a:rPr>
                        <a:t>Used by Arboviral program to uniquely identify a case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itchFamily="34" charset="0"/>
                          <a:cs typeface="Calibri" pitchFamily="34" charset="0"/>
                        </a:rPr>
                        <a:t>If a case is initially sent via ArboNET</a:t>
                      </a:r>
                      <a:r>
                        <a:rPr lang="en-US" sz="1400" baseline="0" dirty="0">
                          <a:latin typeface="Calibri" pitchFamily="34" charset="0"/>
                          <a:cs typeface="Calibri" pitchFamily="34" charset="0"/>
                        </a:rPr>
                        <a:t> </a:t>
                      </a:r>
                      <a:r>
                        <a:rPr lang="en-US" sz="1400" dirty="0">
                          <a:latin typeface="Calibri" pitchFamily="34" charset="0"/>
                          <a:cs typeface="Calibri" pitchFamily="34" charset="0"/>
                        </a:rPr>
                        <a:t>and then an</a:t>
                      </a:r>
                      <a:r>
                        <a:rPr lang="en-US" sz="1400" baseline="0" dirty="0">
                          <a:latin typeface="Calibri" pitchFamily="34" charset="0"/>
                          <a:cs typeface="Calibri" pitchFamily="34" charset="0"/>
                        </a:rPr>
                        <a:t> update is sent to this same case via HL7, t</a:t>
                      </a:r>
                      <a:r>
                        <a:rPr lang="en-US" sz="1400" dirty="0">
                          <a:latin typeface="Calibri" pitchFamily="34" charset="0"/>
                          <a:cs typeface="Calibri" pitchFamily="34" charset="0"/>
                        </a:rPr>
                        <a:t>his value must be the</a:t>
                      </a:r>
                      <a:r>
                        <a:rPr lang="en-US" sz="1400" baseline="0" dirty="0">
                          <a:latin typeface="Calibri" pitchFamily="34" charset="0"/>
                          <a:cs typeface="Calibri" pitchFamily="34" charset="0"/>
                        </a:rPr>
                        <a:t> same as the unique case ID sent via ArboNET to prevent a duplicate case being added to the CDC database.</a:t>
                      </a:r>
                    </a:p>
                  </a:txBody>
                  <a:tcPr marL="90601" marR="90601"/>
                </a:tc>
                <a:extLst>
                  <a:ext uri="{0D108BD9-81ED-4DB2-BD59-A6C34878D82A}">
                    <a16:rowId xmlns:a16="http://schemas.microsoft.com/office/drawing/2014/main" val="10001"/>
                  </a:ext>
                </a:extLst>
              </a:tr>
              <a:tr h="370840">
                <a:tc>
                  <a:txBody>
                    <a:bodyPr/>
                    <a:lstStyle/>
                    <a:p>
                      <a:r>
                        <a:rPr lang="en-US" sz="1400" b="1" baseline="0" dirty="0">
                          <a:latin typeface="Calibri" pitchFamily="34" charset="0"/>
                          <a:cs typeface="Calibri" pitchFamily="34" charset="0"/>
                        </a:rPr>
                        <a:t>Local Record ID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Calibri" pitchFamily="34" charset="0"/>
                          <a:cs typeface="Calibri" pitchFamily="34" charset="0"/>
                        </a:rPr>
                        <a:t>(</a:t>
                      </a:r>
                      <a:r>
                        <a:rPr lang="en-US" sz="1400" b="0" dirty="0">
                          <a:latin typeface="Calibri" pitchFamily="34" charset="0"/>
                          <a:cs typeface="Calibri" pitchFamily="34" charset="0"/>
                        </a:rPr>
                        <a:t>INV168)</a:t>
                      </a:r>
                      <a:endParaRPr lang="en-US" sz="1400" b="1" dirty="0">
                        <a:latin typeface="Calibri" pitchFamily="34" charset="0"/>
                        <a:cs typeface="Calibri" pitchFamily="34" charset="0"/>
                      </a:endParaRPr>
                    </a:p>
                  </a:txBody>
                  <a:tcPr marL="90601" marR="90601"/>
                </a:tc>
                <a:tc>
                  <a:txBody>
                    <a:bodyPr/>
                    <a:lstStyle/>
                    <a:p>
                      <a:pPr marL="285750" indent="-285750">
                        <a:buFont typeface="Arial" panose="020B0604020202020204" pitchFamily="34" charset="0"/>
                        <a:buChar char="•"/>
                      </a:pPr>
                      <a:r>
                        <a:rPr lang="en-US" sz="1400" dirty="0">
                          <a:latin typeface="Calibri" pitchFamily="34" charset="0"/>
                          <a:cs typeface="Calibri" pitchFamily="34" charset="0"/>
                        </a:rPr>
                        <a:t>Unique</a:t>
                      </a:r>
                      <a:r>
                        <a:rPr lang="en-US" sz="1400" baseline="0" dirty="0">
                          <a:latin typeface="Calibri" pitchFamily="34" charset="0"/>
                          <a:cs typeface="Calibri" pitchFamily="34" charset="0"/>
                        </a:rPr>
                        <a:t> identifier in your system for a case (u</a:t>
                      </a:r>
                      <a:r>
                        <a:rPr lang="en-US" sz="1400" dirty="0">
                          <a:latin typeface="Calibri" pitchFamily="34" charset="0"/>
                          <a:cs typeface="Calibri" pitchFamily="34" charset="0"/>
                        </a:rPr>
                        <a:t>sually</a:t>
                      </a:r>
                      <a:r>
                        <a:rPr lang="en-US" sz="1400" baseline="0" dirty="0">
                          <a:latin typeface="Calibri" pitchFamily="34" charset="0"/>
                          <a:cs typeface="Calibri" pitchFamily="34" charset="0"/>
                        </a:rPr>
                        <a:t> system-generated)</a:t>
                      </a:r>
                    </a:p>
                    <a:p>
                      <a:pPr marL="285750" indent="-285750">
                        <a:buFont typeface="Arial" panose="020B0604020202020204" pitchFamily="34" charset="0"/>
                        <a:buChar char="•"/>
                      </a:pPr>
                      <a:r>
                        <a:rPr lang="en-US" sz="1400" baseline="0" dirty="0">
                          <a:latin typeface="Calibri" pitchFamily="34" charset="0"/>
                          <a:cs typeface="Calibri" pitchFamily="34" charset="0"/>
                        </a:rPr>
                        <a:t>Required in an HL7 case notification</a:t>
                      </a:r>
                    </a:p>
                    <a:p>
                      <a:pPr marL="285750" indent="-285750">
                        <a:buFont typeface="Arial" panose="020B0604020202020204" pitchFamily="34" charset="0"/>
                        <a:buChar char="•"/>
                      </a:pPr>
                      <a:r>
                        <a:rPr lang="en-US" sz="1400" baseline="0" dirty="0">
                          <a:latin typeface="Calibri" pitchFamily="34" charset="0"/>
                          <a:cs typeface="Calibri" pitchFamily="34" charset="0"/>
                        </a:rPr>
                        <a:t>Used by NNDSS to uniquely identify a case</a:t>
                      </a:r>
                      <a:endParaRPr lang="en-US" sz="1400" dirty="0">
                        <a:latin typeface="Calibri" pitchFamily="34" charset="0"/>
                        <a:cs typeface="Calibri" pitchFamily="34" charset="0"/>
                      </a:endParaRPr>
                    </a:p>
                  </a:txBody>
                  <a:tcPr marL="90601" marR="90601"/>
                </a:tc>
                <a:extLst>
                  <a:ext uri="{0D108BD9-81ED-4DB2-BD59-A6C34878D82A}">
                    <a16:rowId xmlns:a16="http://schemas.microsoft.com/office/drawing/2014/main" val="10002"/>
                  </a:ext>
                </a:extLst>
              </a:tr>
            </a:tbl>
          </a:graphicData>
        </a:graphic>
      </p:graphicFrame>
      <p:sp>
        <p:nvSpPr>
          <p:cNvPr id="3" name="TextBox 2"/>
          <p:cNvSpPr txBox="1"/>
          <p:nvPr/>
        </p:nvSpPr>
        <p:spPr>
          <a:xfrm>
            <a:off x="304800" y="4114800"/>
            <a:ext cx="8723200" cy="1815882"/>
          </a:xfrm>
          <a:prstGeom prst="rect">
            <a:avLst/>
          </a:prstGeom>
          <a:noFill/>
        </p:spPr>
        <p:txBody>
          <a:bodyPr wrap="square" rtlCol="0">
            <a:spAutoFit/>
          </a:bodyPr>
          <a:lstStyle/>
          <a:p>
            <a:r>
              <a:rPr lang="en-US" b="1" dirty="0">
                <a:latin typeface="Calibri" pitchFamily="34" charset="0"/>
                <a:cs typeface="Calibri" pitchFamily="34" charset="0"/>
              </a:rPr>
              <a:t>Sample Scenario</a:t>
            </a:r>
            <a:r>
              <a:rPr lang="en-US" dirty="0">
                <a:latin typeface="Calibri" pitchFamily="34" charset="0"/>
                <a:cs typeface="Calibri" pitchFamily="34" charset="0"/>
              </a:rPr>
              <a:t>: Initial case notification via ArboNET with update via HL7</a:t>
            </a:r>
          </a:p>
          <a:p>
            <a:endParaRPr lang="en-US" sz="1000" dirty="0">
              <a:latin typeface="Calibri" pitchFamily="34" charset="0"/>
              <a:cs typeface="Calibri" pitchFamily="34" charset="0"/>
            </a:endParaRPr>
          </a:p>
          <a:p>
            <a:r>
              <a:rPr lang="en-US" sz="1400" u="sng" dirty="0">
                <a:solidFill>
                  <a:schemeClr val="tx1">
                    <a:lumMod val="65000"/>
                    <a:lumOff val="35000"/>
                  </a:schemeClr>
                </a:solidFill>
                <a:latin typeface="Calibri" pitchFamily="34" charset="0"/>
                <a:cs typeface="Calibri" pitchFamily="34" charset="0"/>
              </a:rPr>
              <a:t>Initial Notification via ArboNET</a:t>
            </a:r>
          </a:p>
          <a:p>
            <a:r>
              <a:rPr lang="en-US" sz="1400" dirty="0">
                <a:solidFill>
                  <a:schemeClr val="tx1">
                    <a:lumMod val="65000"/>
                    <a:lumOff val="35000"/>
                  </a:schemeClr>
                </a:solidFill>
                <a:latin typeface="Calibri" pitchFamily="34" charset="0"/>
                <a:cs typeface="Calibri" pitchFamily="34" charset="0"/>
              </a:rPr>
              <a:t>StateID (INV173) = </a:t>
            </a:r>
            <a:r>
              <a:rPr lang="en-US" sz="1400" b="1" dirty="0">
                <a:solidFill>
                  <a:schemeClr val="tx1">
                    <a:lumMod val="65000"/>
                    <a:lumOff val="35000"/>
                  </a:schemeClr>
                </a:solidFill>
                <a:latin typeface="Calibri" pitchFamily="34" charset="0"/>
                <a:cs typeface="Calibri" pitchFamily="34" charset="0"/>
              </a:rPr>
              <a:t>2016-GA-012</a:t>
            </a:r>
          </a:p>
          <a:p>
            <a:r>
              <a:rPr lang="en-US" sz="1400" i="1" dirty="0">
                <a:solidFill>
                  <a:schemeClr val="tx1">
                    <a:lumMod val="65000"/>
                    <a:lumOff val="35000"/>
                  </a:schemeClr>
                </a:solidFill>
                <a:latin typeface="Calibri" pitchFamily="34" charset="0"/>
                <a:cs typeface="Calibri" pitchFamily="34" charset="0"/>
              </a:rPr>
              <a:t>Local Record ID (INV168) = N/A</a:t>
            </a:r>
          </a:p>
          <a:p>
            <a:endParaRPr lang="en-US" sz="1400" i="1" dirty="0">
              <a:solidFill>
                <a:schemeClr val="tx1">
                  <a:lumMod val="65000"/>
                  <a:lumOff val="35000"/>
                </a:schemeClr>
              </a:solidFill>
              <a:latin typeface="Calibri" pitchFamily="34" charset="0"/>
              <a:cs typeface="Calibri" pitchFamily="34" charset="0"/>
            </a:endParaRPr>
          </a:p>
          <a:p>
            <a:r>
              <a:rPr lang="en-US" sz="1400" b="1" i="1" dirty="0">
                <a:latin typeface="Calibri" pitchFamily="34" charset="0"/>
                <a:cs typeface="Calibri" pitchFamily="34" charset="0"/>
              </a:rPr>
              <a:t>Result</a:t>
            </a:r>
            <a:r>
              <a:rPr lang="en-US" sz="1400" i="1" dirty="0">
                <a:latin typeface="Calibri" pitchFamily="34" charset="0"/>
                <a:cs typeface="Calibri" pitchFamily="34" charset="0"/>
              </a:rPr>
              <a:t>: The Arboviral program is able to match the case previously sent via ArboNET with the update provided via HL7 based on the matching State Case IDs.</a:t>
            </a:r>
            <a:endParaRPr lang="en-US" sz="1400" i="1" dirty="0">
              <a:solidFill>
                <a:schemeClr val="tx1">
                  <a:lumMod val="65000"/>
                  <a:lumOff val="35000"/>
                </a:schemeClr>
              </a:solidFill>
              <a:latin typeface="Calibri" pitchFamily="34" charset="0"/>
              <a:cs typeface="Calibri" pitchFamily="34" charset="0"/>
            </a:endParaRPr>
          </a:p>
        </p:txBody>
      </p:sp>
      <p:sp>
        <p:nvSpPr>
          <p:cNvPr id="7" name="TextBox 6"/>
          <p:cNvSpPr txBox="1"/>
          <p:nvPr/>
        </p:nvSpPr>
        <p:spPr>
          <a:xfrm>
            <a:off x="4343400" y="4114800"/>
            <a:ext cx="4572000" cy="1169551"/>
          </a:xfrm>
          <a:prstGeom prst="rect">
            <a:avLst/>
          </a:prstGeom>
          <a:noFill/>
        </p:spPr>
        <p:txBody>
          <a:bodyPr wrap="square" rtlCol="0">
            <a:spAutoFit/>
          </a:bodyPr>
          <a:lstStyle/>
          <a:p>
            <a:endParaRPr lang="en-US" dirty="0">
              <a:latin typeface="Calibri" pitchFamily="34" charset="0"/>
              <a:cs typeface="Calibri" pitchFamily="34" charset="0"/>
            </a:endParaRPr>
          </a:p>
          <a:p>
            <a:endParaRPr lang="en-US" sz="1000" dirty="0">
              <a:latin typeface="Calibri" pitchFamily="34" charset="0"/>
              <a:cs typeface="Calibri" pitchFamily="34" charset="0"/>
            </a:endParaRPr>
          </a:p>
          <a:p>
            <a:r>
              <a:rPr lang="en-US" sz="1400" u="sng" dirty="0">
                <a:solidFill>
                  <a:schemeClr val="tx1">
                    <a:lumMod val="65000"/>
                    <a:lumOff val="35000"/>
                  </a:schemeClr>
                </a:solidFill>
                <a:latin typeface="Calibri" pitchFamily="34" charset="0"/>
                <a:cs typeface="Calibri" pitchFamily="34" charset="0"/>
              </a:rPr>
              <a:t>Updated Notification via HL7</a:t>
            </a:r>
          </a:p>
          <a:p>
            <a:r>
              <a:rPr lang="en-US" sz="1400" dirty="0">
                <a:solidFill>
                  <a:schemeClr val="tx1">
                    <a:lumMod val="65000"/>
                    <a:lumOff val="35000"/>
                  </a:schemeClr>
                </a:solidFill>
                <a:latin typeface="Calibri" pitchFamily="34" charset="0"/>
                <a:cs typeface="Calibri" pitchFamily="34" charset="0"/>
              </a:rPr>
              <a:t>State Case ID (INV173) = </a:t>
            </a:r>
            <a:r>
              <a:rPr lang="en-US" sz="1400" b="1" dirty="0">
                <a:solidFill>
                  <a:schemeClr val="tx1">
                    <a:lumMod val="65000"/>
                    <a:lumOff val="35000"/>
                  </a:schemeClr>
                </a:solidFill>
                <a:latin typeface="Calibri" pitchFamily="34" charset="0"/>
                <a:cs typeface="Calibri" pitchFamily="34" charset="0"/>
              </a:rPr>
              <a:t>2016-GA-012</a:t>
            </a:r>
          </a:p>
          <a:p>
            <a:r>
              <a:rPr lang="en-US" sz="1400" dirty="0">
                <a:solidFill>
                  <a:schemeClr val="tx1">
                    <a:lumMod val="65000"/>
                    <a:lumOff val="35000"/>
                  </a:schemeClr>
                </a:solidFill>
                <a:latin typeface="Calibri" pitchFamily="34" charset="0"/>
                <a:cs typeface="Calibri" pitchFamily="34" charset="0"/>
              </a:rPr>
              <a:t>Local Record ID (INV168) = CAS10035005GA01</a:t>
            </a:r>
            <a:endParaRPr lang="en-US" sz="1400" b="1" dirty="0">
              <a:solidFill>
                <a:schemeClr val="tx1">
                  <a:lumMod val="65000"/>
                  <a:lumOff val="35000"/>
                </a:schemeClr>
              </a:solidFill>
              <a:latin typeface="Calibri" pitchFamily="34" charset="0"/>
              <a:cs typeface="Calibri" pitchFamily="34" charset="0"/>
            </a:endParaRPr>
          </a:p>
        </p:txBody>
      </p:sp>
      <p:sp>
        <p:nvSpPr>
          <p:cNvPr id="8" name="Right Arrow 7" descr="This arrow is showing that the initial notification was sent via ArboNET and then sent via HL7" title="arrow pointing to the right"/>
          <p:cNvSpPr/>
          <p:nvPr/>
        </p:nvSpPr>
        <p:spPr>
          <a:xfrm>
            <a:off x="3777996" y="4666121"/>
            <a:ext cx="489204" cy="484632"/>
          </a:xfrm>
          <a:prstGeom prst="rightArrow">
            <a:avLst/>
          </a:prstGeom>
          <a:solidFill>
            <a:srgbClr val="FF66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6266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IDs Important for Arboviral </a:t>
            </a:r>
            <a:br>
              <a:rPr lang="en-US" dirty="0"/>
            </a:br>
            <a:r>
              <a:rPr lang="en-US" dirty="0"/>
              <a:t>Case Notification (continued)</a:t>
            </a:r>
          </a:p>
        </p:txBody>
      </p:sp>
      <p:sp>
        <p:nvSpPr>
          <p:cNvPr id="3" name="Content Placeholder 2"/>
          <p:cNvSpPr>
            <a:spLocks noGrp="1"/>
          </p:cNvSpPr>
          <p:nvPr>
            <p:ph idx="1"/>
          </p:nvPr>
        </p:nvSpPr>
        <p:spPr/>
        <p:txBody>
          <a:bodyPr/>
          <a:lstStyle/>
          <a:p>
            <a:r>
              <a:rPr lang="en-US" dirty="0"/>
              <a:t>If a case has not been previously sent via ArboNET, it is acceptable to send the same value for both State Case ID (INV173) and Local Record ID (INV168), or to send any other unique state case identifier.</a:t>
            </a:r>
          </a:p>
          <a:p>
            <a:r>
              <a:rPr lang="en-US" dirty="0"/>
              <a:t>Once a case has been transmitted to CDC, however, neither ID should be altered/changed, or this will result in duplicate case counting at CDC.</a:t>
            </a:r>
          </a:p>
          <a:p>
            <a:endParaRPr lang="en-US" dirty="0"/>
          </a:p>
        </p:txBody>
      </p:sp>
      <p:sp>
        <p:nvSpPr>
          <p:cNvPr id="16" name="Text Placeholder 15"/>
          <p:cNvSpPr>
            <a:spLocks noGrp="1"/>
          </p:cNvSpPr>
          <p:nvPr>
            <p:ph type="body" sz="quarter" idx="11"/>
          </p:nvPr>
        </p:nvSpPr>
        <p:spPr/>
        <p:txBody>
          <a:bodyPr/>
          <a:lstStyle/>
          <a:p>
            <a:endParaRPr lang="en-US" dirty="0"/>
          </a:p>
        </p:txBody>
      </p:sp>
      <p:grpSp>
        <p:nvGrpSpPr>
          <p:cNvPr id="17" name="Group 16" descr="Data elements used for Case Notification to uniquely identify the case&#10;" title="Data elements used for Case Notification to uniquely identify the case"/>
          <p:cNvGrpSpPr/>
          <p:nvPr/>
        </p:nvGrpSpPr>
        <p:grpSpPr>
          <a:xfrm>
            <a:off x="250200" y="4313575"/>
            <a:ext cx="8723200" cy="2209800"/>
            <a:chOff x="304800" y="3581400"/>
            <a:chExt cx="8723200" cy="2209800"/>
          </a:xfrm>
        </p:grpSpPr>
        <p:sp>
          <p:nvSpPr>
            <p:cNvPr id="8" name="Rectangle 7" title="Sample scenario 2"/>
            <p:cNvSpPr/>
            <p:nvPr/>
          </p:nvSpPr>
          <p:spPr>
            <a:xfrm>
              <a:off x="304800" y="3581400"/>
              <a:ext cx="8723200" cy="22098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Sample Scenario: No case notification via ArboNET; initial case notification via HL7 indicates one ID for Local Record ID, but update indicates a different ID."/>
            <p:cNvSpPr txBox="1"/>
            <p:nvPr/>
          </p:nvSpPr>
          <p:spPr>
            <a:xfrm>
              <a:off x="304800" y="3581400"/>
              <a:ext cx="8723200" cy="2092881"/>
            </a:xfrm>
            <a:prstGeom prst="rect">
              <a:avLst/>
            </a:prstGeom>
            <a:noFill/>
          </p:spPr>
          <p:txBody>
            <a:bodyPr wrap="square" rtlCol="0">
              <a:spAutoFit/>
            </a:bodyPr>
            <a:lstStyle/>
            <a:p>
              <a:r>
                <a:rPr lang="en-US" b="1" u="sng" dirty="0"/>
                <a:t>Sample Scenario</a:t>
              </a:r>
              <a:r>
                <a:rPr lang="en-US" dirty="0"/>
                <a:t>: No case notification via ArboNET; initial case notification via HL7 indicates one ID for Local Record ID and updated notification indicates the same ID.</a:t>
              </a:r>
            </a:p>
            <a:p>
              <a:endParaRPr lang="en-US" sz="1000" dirty="0"/>
            </a:p>
            <a:p>
              <a:r>
                <a:rPr lang="en-US" sz="1400" u="sng" dirty="0">
                  <a:solidFill>
                    <a:schemeClr val="tx1">
                      <a:lumMod val="65000"/>
                      <a:lumOff val="35000"/>
                    </a:schemeClr>
                  </a:solidFill>
                </a:rPr>
                <a:t>Initial Notification via HL7</a:t>
              </a:r>
            </a:p>
            <a:p>
              <a:r>
                <a:rPr lang="en-US" sz="1400" dirty="0">
                  <a:solidFill>
                    <a:schemeClr val="tx1">
                      <a:lumMod val="65000"/>
                      <a:lumOff val="35000"/>
                    </a:schemeClr>
                  </a:solidFill>
                </a:rPr>
                <a:t>State Case ID (INV173) = </a:t>
              </a:r>
              <a:r>
                <a:rPr lang="en-US" sz="1400" b="1" dirty="0">
                  <a:solidFill>
                    <a:schemeClr val="tx1">
                      <a:lumMod val="65000"/>
                      <a:lumOff val="35000"/>
                    </a:schemeClr>
                  </a:solidFill>
                </a:rPr>
                <a:t>CAS10035005GA01</a:t>
              </a:r>
            </a:p>
            <a:p>
              <a:r>
                <a:rPr lang="en-US" sz="1400" dirty="0">
                  <a:solidFill>
                    <a:schemeClr val="tx1">
                      <a:lumMod val="65000"/>
                      <a:lumOff val="35000"/>
                    </a:schemeClr>
                  </a:solidFill>
                </a:rPr>
                <a:t>Local Record ID (INV168) = CAS10035005GA01</a:t>
              </a:r>
            </a:p>
            <a:p>
              <a:endParaRPr lang="en-US" sz="1400" b="1" dirty="0">
                <a:solidFill>
                  <a:schemeClr val="tx1">
                    <a:lumMod val="65000"/>
                    <a:lumOff val="35000"/>
                  </a:schemeClr>
                </a:solidFill>
              </a:endParaRPr>
            </a:p>
            <a:p>
              <a:r>
                <a:rPr lang="en-US" sz="1400" b="1" i="1" dirty="0"/>
                <a:t>Result</a:t>
              </a:r>
              <a:r>
                <a:rPr lang="en-US" sz="1400" i="1" dirty="0"/>
                <a:t>: The Arboviral program and NNDSS are able to match the case data because the State Case IDs are the same across notifications, resulting in the creation of one case in their case databases.</a:t>
              </a:r>
              <a:endParaRPr lang="en-US" sz="1400" i="1" dirty="0">
                <a:solidFill>
                  <a:schemeClr val="tx1">
                    <a:lumMod val="65000"/>
                    <a:lumOff val="35000"/>
                  </a:schemeClr>
                </a:solidFill>
              </a:endParaRPr>
            </a:p>
          </p:txBody>
        </p:sp>
        <p:sp>
          <p:nvSpPr>
            <p:cNvPr id="6" name="TextBox 5"/>
            <p:cNvSpPr txBox="1"/>
            <p:nvPr/>
          </p:nvSpPr>
          <p:spPr>
            <a:xfrm>
              <a:off x="4876800" y="3581400"/>
              <a:ext cx="4038600" cy="1446550"/>
            </a:xfrm>
            <a:prstGeom prst="rect">
              <a:avLst/>
            </a:prstGeom>
            <a:noFill/>
          </p:spPr>
          <p:txBody>
            <a:bodyPr wrap="square" rtlCol="0">
              <a:spAutoFit/>
            </a:bodyPr>
            <a:lstStyle/>
            <a:p>
              <a:endParaRPr lang="en-US" dirty="0"/>
            </a:p>
            <a:p>
              <a:endParaRPr lang="en-US" dirty="0"/>
            </a:p>
            <a:p>
              <a:endParaRPr lang="en-US" sz="1000" dirty="0"/>
            </a:p>
            <a:p>
              <a:r>
                <a:rPr lang="en-US" sz="1400" u="sng" dirty="0">
                  <a:solidFill>
                    <a:schemeClr val="tx1">
                      <a:lumMod val="65000"/>
                      <a:lumOff val="35000"/>
                    </a:schemeClr>
                  </a:solidFill>
                </a:rPr>
                <a:t>Updated Notification via HL7</a:t>
              </a:r>
            </a:p>
            <a:p>
              <a:r>
                <a:rPr lang="en-US" sz="1400" dirty="0">
                  <a:solidFill>
                    <a:schemeClr val="tx1">
                      <a:lumMod val="65000"/>
                      <a:lumOff val="35000"/>
                    </a:schemeClr>
                  </a:solidFill>
                </a:rPr>
                <a:t>State Case ID (INV173) = </a:t>
              </a:r>
              <a:r>
                <a:rPr lang="en-US" sz="1400" b="1" dirty="0">
                  <a:solidFill>
                    <a:schemeClr val="tx1">
                      <a:lumMod val="65000"/>
                      <a:lumOff val="35000"/>
                    </a:schemeClr>
                  </a:solidFill>
                </a:rPr>
                <a:t>CAS10035005GA01</a:t>
              </a:r>
              <a:endParaRPr lang="en-US" sz="1400" b="1" dirty="0">
                <a:solidFill>
                  <a:srgbClr val="FF0000"/>
                </a:solidFill>
              </a:endParaRPr>
            </a:p>
            <a:p>
              <a:r>
                <a:rPr lang="en-US" sz="1400" dirty="0">
                  <a:solidFill>
                    <a:schemeClr val="tx1">
                      <a:lumMod val="65000"/>
                      <a:lumOff val="35000"/>
                    </a:schemeClr>
                  </a:solidFill>
                </a:rPr>
                <a:t>Local Record ID (INV168) = CAS10035005GA01</a:t>
              </a:r>
              <a:endParaRPr lang="en-US" sz="1400" b="1" dirty="0">
                <a:solidFill>
                  <a:schemeClr val="tx1">
                    <a:lumMod val="65000"/>
                    <a:lumOff val="35000"/>
                  </a:schemeClr>
                </a:solidFill>
              </a:endParaRPr>
            </a:p>
          </p:txBody>
        </p:sp>
        <p:sp>
          <p:nvSpPr>
            <p:cNvPr id="7" name="Right Arrow 6" descr="This arrow points to the right from initial case notificaiton via HL7 to an update notification via HL7" title="Arrow pointing to the right"/>
            <p:cNvSpPr/>
            <p:nvPr/>
          </p:nvSpPr>
          <p:spPr>
            <a:xfrm>
              <a:off x="4235196" y="4267200"/>
              <a:ext cx="489204" cy="484632"/>
            </a:xfrm>
            <a:prstGeom prst="rightArrow">
              <a:avLst/>
            </a:prstGeom>
            <a:solidFill>
              <a:srgbClr val="FF66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6635829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5 - &amp;quot;Nationally Notifiable Conditions That Can Be Sent&amp;#x0D;&amp;#x0A;via Arboviral v1.3 MMG &amp;quot;&quot;/&gt;&lt;property id=&quot;20307&quot; value=&quot;281&quot;/&gt;&lt;/object&gt;&lt;object type=&quot;3&quot; unique_id=&quot;10007&quot;&gt;&lt;property id=&quot;20148&quot; value=&quot;5&quot;/&gt;&lt;property id=&quot;20300&quot; value=&quot;Slide 6 - &amp;quot;Artifacts Needed for Implementation of Arboviral v1.3 MMG&amp;quot;&quot;/&gt;&lt;property id=&quot;20307&quot; value=&quot;268&quot;/&gt;&lt;/object&gt;&lt;object type=&quot;3&quot; unique_id=&quot;10011&quot;&gt;&lt;property id=&quot;20148&quot; value=&quot;5&quot;/&gt;&lt;property id=&quot;20300&quot; value=&quot;Slide 12 - &amp;quot;New Data Elements (2 of 2)&amp;quot;&quot;/&gt;&lt;property id=&quot;20307&quot; value=&quot;278&quot;/&gt;&lt;/object&gt;&lt;object type=&quot;3&quot; unique_id=&quot;10018&quot;&gt;&lt;property id=&quot;20148&quot; value=&quot;5&quot;/&gt;&lt;property id=&quot;20300&quot; value=&quot;Slide 14 - &amp;quot;Arboviral MMG View in PHIN VADS&amp;quot;&quot;/&gt;&lt;property id=&quot;20307&quot; value=&quot;283&quot;/&gt;&lt;/object&gt;&lt;object type=&quot;3&quot; unique_id=&quot;10019&quot;&gt;&lt;property id=&quot;20148&quot; value=&quot;5&quot;/&gt;&lt;property id=&quot;20300&quot; value=&quot;Slide 15 - &amp;quot;View or Subscribe to Arboviral MMG View Changes&amp;quot;&quot;/&gt;&lt;property id=&quot;20307&quot; value=&quot;284&quot;/&gt;&lt;/object&gt;&lt;object type=&quot;3&quot; unique_id=&quot;10020&quot;&gt;&lt;property id=&quot;20148&quot; value=&quot;5&quot;/&gt;&lt;property id=&quot;20300&quot; value=&quot;Slide 31 - &amp;quot;Appendix&amp;quot;&quot;/&gt;&lt;property id=&quot;20307&quot; value=&quot;282&quot;/&gt;&lt;/object&gt;&lt;object type=&quot;3&quot; unique_id=&quot;10021&quot;&gt;&lt;property id=&quot;20148&quot; value=&quot;5&quot;/&gt;&lt;property id=&quot;20300&quot; value=&quot;Slide 36 - &amp;quot;MMG Data Elements – Example Changes&amp;quot;&quot;/&gt;&lt;property id=&quot;20307&quot; value=&quot;267&quot;/&gt;&lt;/object&gt;&lt;object type=&quot;3&quot; unique_id=&quot;10022&quot;&gt;&lt;property id=&quot;20148&quot; value=&quot;5&quot;/&gt;&lt;property id=&quot;20300&quot; value=&quot;Slide 37 - &amp;quot;MMG Data Elements – Repeating Data Elements&amp;quot;&quot;/&gt;&lt;property id=&quot;20307&quot; value=&quot;270&quot;/&gt;&lt;/object&gt;&lt;object type=&quot;3&quot; unique_id=&quot;10023&quot;&gt;&lt;property id=&quot;20148&quot; value=&quot;5&quot;/&gt;&lt;property id=&quot;20300&quot; value=&quot;Slide 38 - &amp;quot;Test Record to Illustrate Repeating Data Elements&amp;quot;&quot;/&gt;&lt;property id=&quot;20307&quot; value=&quot;275&quot;/&gt;&lt;/object&gt;&lt;object type=&quot;3&quot; unique_id=&quot;10024&quot;&gt;&lt;property id=&quot;20148&quot; value=&quot;5&quot;/&gt;&lt;property id=&quot;20300&quot; value=&quot;Slide 40 - &amp;quot;Arboviral MMG Enhanced View Export File&amp;quot;&quot;/&gt;&lt;property id=&quot;20307&quot; value=&quot;289&quot;/&gt;&lt;/object&gt;&lt;object type=&quot;3&quot; unique_id=&quot;10831&quot;&gt;&lt;property id=&quot;20148&quot; value=&quot;5&quot;/&gt;&lt;property id=&quot;20300&quot; value=&quot;Slide 33 - &amp;quot;Test Record to Illustrate Zika Virus Disease (Mom) and Congenital Zika Virus Infection Newborn)&amp;quot;&quot;/&gt;&lt;property id=&quot;20307&quot; value=&quot;294&quot;/&gt;&lt;/object&gt;&lt;object type=&quot;3&quot; unique_id=&quot;10832&quot;&gt;&lt;property id=&quot;20148&quot; value=&quot;5&quot;/&gt;&lt;property id=&quot;20300&quot; value=&quot;Slide 34 - &amp;quot;Test Record to Illustrate Zika Virus Disease (Newborn) with Intrapartum Transmission (Perinatal Exposure)&amp;quot;&quot;/&gt;&lt;property id=&quot;20307&quot; value=&quot;295&quot;/&gt;&lt;/object&gt;&lt;object type=&quot;3&quot; unique_id=&quot;10833&quot;&gt;&lt;property id=&quot;20148&quot; value=&quot;5&quot;/&gt;&lt;property id=&quot;20300&quot; value=&quot;Slide 35 - &amp;quot;Test Record to Illustrate Lab Repeating Group&amp;quot;&quot;/&gt;&lt;property id=&quot;20307&quot; value=&quot;296&quot;/&gt;&lt;/object&gt;&lt;object type=&quot;3&quot; unique_id=&quot;11373&quot;&gt;&lt;property id=&quot;20148&quot; value=&quot;5&quot;/&gt;&lt;property id=&quot;20300&quot; value=&quot;Slide 8 - &amp;quot;Case IDs Important for Arboviral &amp;#x0D;&amp;#x0A;Case Notification&amp;quot;&quot;/&gt;&lt;property id=&quot;20307&quot; value=&quot;303&quot;/&gt;&lt;/object&gt;&lt;object type=&quot;3&quot; unique_id=&quot;11374&quot;&gt;&lt;property id=&quot;20148&quot; value=&quot;5&quot;/&gt;&lt;property id=&quot;20300&quot; value=&quot;Slide 9 - &amp;quot;Case IDs Important for Arboviral &amp;#x0D;&amp;#x0A;Case Notification (continued)&amp;quot;&quot;/&gt;&lt;property id=&quot;20307&quot; value=&quot;304&quot;/&gt;&lt;/object&gt;&lt;object type=&quot;3&quot; unique_id=&quot;11724&quot;&gt;&lt;property id=&quot;20148&quot; value=&quot;5&quot;/&gt;&lt;property id=&quot;20300&quot; value=&quot;Slide 13 - &amp;quot;Updated Data Elements&amp;quot;&quot;/&gt;&lt;property id=&quot;20307&quot; value=&quot;306&quot;/&gt;&lt;/object&gt;&lt;object type=&quot;3&quot; unique_id=&quot;11756&quot;&gt;&lt;property id=&quot;20148&quot; value=&quot;5&quot;/&gt;&lt;property id=&quot;20300&quot; value=&quot;Slide 10 - &amp;quot;Removed Data Elements&amp;quot;&quot;/&gt;&lt;property id=&quot;20307&quot; value=&quot;309&quot;/&gt;&lt;/object&gt;&lt;object type=&quot;3&quot; unique_id=&quot;11860&quot;&gt;&lt;property id=&quot;20148&quot; value=&quot;5&quot;/&gt;&lt;property id=&quot;20300&quot; value=&quot;Slide 32 - &amp;quot;Lab Data Elements &amp;#x0D;&amp;#x0A;Repeating Group Example&amp;quot;&quot;/&gt;&lt;property id=&quot;20307&quot; value=&quot;311&quot;/&gt;&lt;/object&gt;&lt;object type=&quot;3&quot; unique_id=&quot;11886&quot;&gt;&lt;property id=&quot;20148&quot; value=&quot;5&quot;/&gt;&lt;property id=&quot;20300&quot; value=&quot;Slide 16 - &amp;quot;NNDSS Implementation of &amp;#x0D;&amp;#x0A;Interim CSTE Position Statement #16-ID-01&amp;quot;&quot;/&gt;&lt;property id=&quot;20307&quot; value=&quot;313&quot;/&gt;&lt;/object&gt;&lt;object type=&quot;3&quot; unique_id=&quot;11912&quot;&gt;&lt;property id=&quot;20148&quot; value=&quot;5&quot;/&gt;&lt;property id=&quot;20300&quot; value=&quot;Slide 1 - &amp;quot;&amp;#x0D;&amp;#x0A;&amp;#x0D;&amp;#x0A;&amp;#x0D;&amp;#x0A;Special eSHARE Webinar:&amp;#x0D;&amp;#x0A;&amp;amp;#x09;&amp;#x0D;&amp;#x0A;Overview of Arboviral v1.3 &amp;#x0D;&amp;#x0A;Message Mapping Guide and Implementation&amp;#x0D;&amp;#x0A;&amp;#x0D;&amp;#x0A;New Conference N&quot;/&gt;&lt;property id=&quot;20307&quot; value=&quot;314&quot;/&gt;&lt;/object&gt;&lt;object type=&quot;3&quot; unique_id=&quot;11913&quot;&gt;&lt;property id=&quot;20148&quot; value=&quot;5&quot;/&gt;&lt;property id=&quot;20300&quot; value=&quot;Slide 2 - &amp;quot;Agenda&amp;quot;&quot;/&gt;&lt;property id=&quot;20307&quot; value=&quot;315&quot;/&gt;&lt;/object&gt;&lt;object type=&quot;3&quot; unique_id=&quot;11914&quot;&gt;&lt;property id=&quot;20148&quot; value=&quot;5&quot;/&gt;&lt;property id=&quot;20300&quot; value=&quot;Slide 3 - &amp;quot;Overview of Arboviral v1.3 &amp;#x0D;&amp;#x0A;Message Mapping Guide&amp;quot;&quot;/&gt;&lt;property id=&quot;20307&quot; value=&quot;316&quot;/&gt;&lt;/object&gt;&lt;object type=&quot;3&quot; unique_id=&quot;11915&quot;&gt;&lt;property id=&quot;20148&quot; value=&quot;5&quot;/&gt;&lt;property id=&quot;20300&quot; value=&quot;Slide 11 - &amp;quot;New Data Elements (1 of 2)&amp;quot;&quot;/&gt;&lt;property id=&quot;20307&quot; value=&quot;339&quot;/&gt;&lt;/object&gt;&lt;object type=&quot;3&quot; unique_id=&quot;11916&quot;&gt;&lt;property id=&quot;20148&quot; value=&quot;5&quot;/&gt;&lt;property id=&quot;20300&quot; value=&quot;Slide 17 - &amp;quot;Onboarding for Arboviral Case Notifications&amp;quot;&quot;/&gt;&lt;property id=&quot;20307&quot; value=&quot;318&quot;/&gt;&lt;/object&gt;&lt;object type=&quot;3&quot; unique_id=&quot;11917&quot;&gt;&lt;property id=&quot;20148&quot; value=&quot;5&quot;/&gt;&lt;property id=&quot;20300&quot; value=&quot;Slide 18 - &amp;quot;Onboarded Jurisdictions Updating from&amp;#x0D;&amp;#x0A;HL7 Arboviral MMG v1.2 to v1.3&amp;quot;&quot;/&gt;&lt;property id=&quot;20307&quot; value=&quot;319&quot;/&gt;&lt;/object&gt;&lt;object type=&quot;3&quot; unique_id=&quot;11918&quot;&gt;&lt;property id=&quot;20148&quot; value=&quot;5&quot;/&gt;&lt;property id=&quot;20300&quot; value=&quot;Slide 19 - &amp;quot;Jurisdictions Sending &amp;#x0D;&amp;#x0A;Initial HL7 Arboviral v1.3 messages (1 of 2)&amp;quot;&quot;/&gt;&lt;property id=&quot;20307&quot; value=&quot;320&quot;/&gt;&lt;/object&gt;&lt;object type=&quot;3&quot; unique_id=&quot;11919&quot;&gt;&lt;property id=&quot;20148&quot; value=&quot;5&quot;/&gt;&lt;property id=&quot;20300&quot; value=&quot;Slide 20 - &amp;quot;Jurisdictions Sending &amp;#x0D;&amp;#x0A;Initial HL7 Arboviral v1.3 Messages (2 of 2)&amp;quot;&quot;/&gt;&lt;property id=&quot;20307&quot; value=&quot;321&quot;/&gt;&lt;/object&gt;&lt;object type=&quot;3&quot; unique_id=&quot;11920&quot;&gt;&lt;property id=&quot;20148&quot; value=&quot;5&quot;/&gt;&lt;property id=&quot;20300&quot; value=&quot;Slide 21 - &amp;quot;Technical Assistance for Arboviral Case Notifications &amp;quot;&quot;/&gt;&lt;property id=&quot;20307&quot; value=&quot;335&quot;/&gt;&lt;/object&gt;&lt;object type=&quot;3&quot; unique_id=&quot;11921&quot;&gt;&lt;property id=&quot;20148&quot; value=&quot;5&quot;/&gt;&lt;property id=&quot;20300&quot; value=&quot;Slide 22 - &amp;quot;Vector Surveillance and Control &amp;quot;&quot;/&gt;&lt;property id=&quot;20307&quot; value=&quot;322&quot;/&gt;&lt;/object&gt;&lt;object type=&quot;3&quot; unique_id=&quot;11922&quot;&gt;&lt;property id=&quot;20148&quot; value=&quot;5&quot;/&gt;&lt;property id=&quot;20300&quot; value=&quot;Slide 23 - &amp;quot;Technical Assistance Prioritization&amp;quot;&quot;/&gt;&lt;property id=&quot;20307&quot; value=&quot;323&quot;/&gt;&lt;/object&gt;&lt;object type=&quot;3&quot; unique_id=&quot;11923&quot;&gt;&lt;property id=&quot;20148&quot; value=&quot;5&quot;/&gt;&lt;property id=&quot;20300&quot; value=&quot;Slide 24 - &amp;quot;Information and Support for &amp;#x0D;&amp;#x0A;ArboNET&amp;quot;&quot;/&gt;&lt;property id=&quot;20307&quot; value=&quot;324&quot;/&gt;&lt;/object&gt;&lt;object type=&quot;3&quot; unique_id=&quot;11924&quot;&gt;&lt;property id=&quot;20148&quot; value=&quot;5&quot;/&gt;&lt;property id=&quot;20300&quot; value=&quot;Slide 25 - &amp;quot;ArboNET Access Application Prototype&amp;quot;&quot;/&gt;&lt;property id=&quot;20307&quot; value=&quot;325&quot;/&gt;&lt;/object&gt;&lt;object type=&quot;3&quot; unique_id=&quot;11925&quot;&gt;&lt;property id=&quot;20148&quot; value=&quot;5&quot;/&gt;&lt;property id=&quot;20300&quot; value=&quot;Slide 26 - &amp;quot;ArboNET Access and Online XML Structure &amp;quot;&quot;/&gt;&lt;property id=&quot;20307&quot; value=&quot;332&quot;/&gt;&lt;/object&gt;&lt;object type=&quot;3&quot; unique_id=&quot;11926&quot;&gt;&lt;property id=&quot;20148&quot; value=&quot;5&quot;/&gt;&lt;property id=&quot;20300&quot; value=&quot;Slide 27 - &amp;quot;ArboNET Access and Online Alignment &amp;amp; Schema Artifacts &amp;quot;&quot;/&gt;&lt;property id=&quot;20307&quot; value=&quot;333&quot;/&gt;&lt;/object&gt;&lt;object type=&quot;3&quot; unique_id=&quot;11927&quot;&gt;&lt;property id=&quot;20148&quot; value=&quot;5&quot;/&gt;&lt;property id=&quot;20300&quot; value=&quot;Slide 28 - &amp;quot;ArboNET Online Information and Support&amp;quot;&quot;/&gt;&lt;property id=&quot;20307&quot; value=&quot;334&quot;/&gt;&lt;/object&gt;&lt;object type=&quot;3&quot; unique_id=&quot;11928&quot;&gt;&lt;property id=&quot;20148&quot; value=&quot;5&quot;/&gt;&lt;property id=&quot;20300&quot; value=&quot;Slide 29 - &amp;quot;&amp;#x0D;&amp;#x0A;&amp;#x0D;&amp;#x0A;&amp;quot;&quot;/&gt;&lt;property id=&quot;20307&quot; value=&quot;317&quot;/&gt;&lt;/object&gt;&lt;object type=&quot;3&quot; unique_id=&quot;11929&quot;&gt;&lt;property id=&quot;20148&quot; value=&quot;5&quot;/&gt;&lt;property id=&quot;20300&quot; value=&quot;Slide 30 - &amp;quot;Other questions?  Email EDX@cdc.gov&amp;quot;&quot;/&gt;&lt;property id=&quot;20307&quot; value=&quot;338&quot;/&gt;&lt;/object&gt;&lt;object type=&quot;3&quot; unique_id=&quot;11930&quot;&gt;&lt;property id=&quot;20148&quot; value=&quot;5&quot;/&gt;&lt;property id=&quot;20300&quot; value=&quot;Slide 41&quot;/&gt;&lt;property id=&quot;20307&quot; value=&quot;337&quot;/&gt;&lt;/object&gt;&lt;object type=&quot;3&quot; unique_id=&quot;12101&quot;&gt;&lt;property id=&quot;20148&quot; value=&quot;5&quot;/&gt;&lt;property id=&quot;20300&quot; value=&quot;Slide 4 - &amp;quot;Late Breaker Update&amp;#x0D;&amp;#x0A;Office of Management and Budget (OMB)&amp;#x0D;&amp;#x0A;Paperwork Reduction Act (PRA) Approval &amp;quot;&quot;/&gt;&lt;property id=&quot;20307&quot; value=&quot;340&quot;/&gt;&lt;/object&gt;&lt;object type=&quot;3&quot; unique_id=&quot;12102&quot;&gt;&lt;property id=&quot;20148&quot; value=&quot;5&quot;/&gt;&lt;property id=&quot;20300&quot; value=&quot;Slide 7 - &amp;quot;Differences from Arboviral v1.2 MMG&amp;quot;&quot;/&gt;&lt;property id=&quot;20307&quot; value=&quot;341&quot;/&gt;&lt;/object&gt;&lt;object type=&quot;3&quot; unique_id=&quot;12233&quot;&gt;&lt;property id=&quot;20148&quot; value=&quot;5&quot;/&gt;&lt;property id=&quot;20300&quot; value=&quot;Slide 39 - &amp;quot;Arboviral in PHIN VADS Hot Topics&amp;quot;&quot;/&gt;&lt;property id=&quot;20307&quot; value=&quot;342&quot;/&gt;&lt;/object&gt;&lt;/object&gt;&lt;/object&gt;&lt;/database&gt;"/>
  <p:tag name="SECTOMILLISECCONVERTED" val="1"/>
</p:tagLst>
</file>

<file path=ppt/theme/theme1.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33671465F6D242A2069F4A211F2AC6" ma:contentTypeVersion="0" ma:contentTypeDescription="Create a new document." ma:contentTypeScope="" ma:versionID="a581d7b4b876ea10f91726459a087cd1">
  <xsd:schema xmlns:xsd="http://www.w3.org/2001/XMLSchema" xmlns:xs="http://www.w3.org/2001/XMLSchema" xmlns:p="http://schemas.microsoft.com/office/2006/metadata/properties" xmlns:ns2="61e0aa89-821a-4b43-b623-2509ea82b111" targetNamespace="http://schemas.microsoft.com/office/2006/metadata/properties" ma:root="true" ma:fieldsID="ca42f09da617d62acfb759b9095bdcea" ns2:_="">
    <xsd:import namespace="61e0aa89-821a-4b43-b623-2509ea82b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61e0aa89-821a-4b43-b623-2509ea82b111">7DAU5SSH7P55-1450-4752</_dlc_DocId>
    <_dlc_DocIdUrl xmlns="61e0aa89-821a-4b43-b623-2509ea82b111">
      <Url>https://esp.cdc.gov/sites/csels/DHIS/DNDHI/NNDSS/NND_Case_Notification/_layouts/15/DocIdRedir.aspx?ID=7DAU5SSH7P55-1450-4752</Url>
      <Description>7DAU5SSH7P55-1450-4752</Description>
    </_dlc_DocIdUrl>
  </documentManagement>
</p:properties>
</file>

<file path=customXml/itemProps1.xml><?xml version="1.0" encoding="utf-8"?>
<ds:datastoreItem xmlns:ds="http://schemas.openxmlformats.org/officeDocument/2006/customXml" ds:itemID="{7DAE1726-29B1-4220-8CAE-83AB3F78A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aa89-821a-4b43-b623-2509ea82b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8AD2E0-46DA-40D2-A6BD-B2B74ED8BD89}">
  <ds:schemaRefs>
    <ds:schemaRef ds:uri="http://schemas.microsoft.com/sharepoint/v3/contenttype/forms"/>
  </ds:schemaRefs>
</ds:datastoreItem>
</file>

<file path=customXml/itemProps3.xml><?xml version="1.0" encoding="utf-8"?>
<ds:datastoreItem xmlns:ds="http://schemas.openxmlformats.org/officeDocument/2006/customXml" ds:itemID="{2FE0DCE7-028A-49C5-8016-9D605622B5BC}">
  <ds:schemaRefs>
    <ds:schemaRef ds:uri="http://schemas.microsoft.com/sharepoint/events"/>
  </ds:schemaRefs>
</ds:datastoreItem>
</file>

<file path=customXml/itemProps4.xml><?xml version="1.0" encoding="utf-8"?>
<ds:datastoreItem xmlns:ds="http://schemas.openxmlformats.org/officeDocument/2006/customXml" ds:itemID="{D1C35279-BB22-4374-9AA0-B151C53C0E5F}">
  <ds:schemaRefs>
    <ds:schemaRef ds:uri="http://schemas.microsoft.com/office/2006/documentManagement/types"/>
    <ds:schemaRef ds:uri="http://www.w3.org/XML/1998/namespace"/>
    <ds:schemaRef ds:uri="http://purl.org/dc/dcmitype/"/>
    <ds:schemaRef ds:uri="http://purl.org/dc/terms/"/>
    <ds:schemaRef ds:uri="http://purl.org/dc/elements/1.1/"/>
    <ds:schemaRef ds:uri="http://schemas.openxmlformats.org/package/2006/metadata/core-properties"/>
    <ds:schemaRef ds:uri="http://schemas.microsoft.com/office/infopath/2007/PartnerControls"/>
    <ds:schemaRef ds:uri="61e0aa89-821a-4b43-b623-2509ea82b1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2540</TotalTime>
  <Words>2971</Words>
  <Application>Microsoft Office PowerPoint</Application>
  <PresentationFormat>On-screen Show (4:3)</PresentationFormat>
  <Paragraphs>355</Paragraphs>
  <Slides>41</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Wingdings</vt:lpstr>
      <vt:lpstr>Franklin Gothic Demi</vt:lpstr>
      <vt:lpstr>Calibri Light</vt:lpstr>
      <vt:lpstr>Franklin Gothic Book</vt:lpstr>
      <vt:lpstr>Calibri</vt:lpstr>
      <vt:lpstr>Myriad Web Pro</vt:lpstr>
      <vt:lpstr>Courier New</vt:lpstr>
      <vt:lpstr>CDC_OD_PPT_light([1]</vt:lpstr>
      <vt:lpstr>1_CDC_OD_PPT_light([1]</vt:lpstr>
      <vt:lpstr>Office Theme</vt:lpstr>
      <vt:lpstr>   Special eSHARE Webinar:   Overview of Arboviral v1.3  Message Mapping Guide and Implementation  New Conference Number:  888-972-4312 Participant Code: 7650657 NOTE: Adobe Connects Audio is not available.    Join the Adobe Connects meeting at: https://virtualsepd.adobeconnect.com/nmieshare/. Click “Enter as a Guest,” provide your name, and click “Enter Room.”        </vt:lpstr>
      <vt:lpstr>Agenda</vt:lpstr>
      <vt:lpstr> Abroviral v1.3 MMG Implementation Timeline</vt:lpstr>
      <vt:lpstr>Overview of Arboviral v1.3  Message Mapping Guide</vt:lpstr>
      <vt:lpstr>Nationally Notifiable Conditions That Can Be Sent via Arboviral v1.3 MMG </vt:lpstr>
      <vt:lpstr>Artifacts Needed for Implementation of Arboviral v1.3 MMG</vt:lpstr>
      <vt:lpstr>Differences from Arboviral v1.2 MMG</vt:lpstr>
      <vt:lpstr>Case IDs Important for Arboviral  Case Notification</vt:lpstr>
      <vt:lpstr>Case IDs Important for Arboviral  Case Notification (continued)</vt:lpstr>
      <vt:lpstr>Removed Data Elements</vt:lpstr>
      <vt:lpstr>New Data Elements (1 of 2)</vt:lpstr>
      <vt:lpstr>New Data Elements (2 of 2)</vt:lpstr>
      <vt:lpstr>Updated Data Elements</vt:lpstr>
      <vt:lpstr>Arboviral MMG View in PHIN VADS</vt:lpstr>
      <vt:lpstr>View or Subscribe to Arboviral MMG View Changes</vt:lpstr>
      <vt:lpstr>NNDSS Implementation of  Interim CSTE Position Statement #16-ID-01</vt:lpstr>
      <vt:lpstr>Onboarding for Arboviral Case Notifications</vt:lpstr>
      <vt:lpstr>Onboarded Jurisdictions Updating from HL7 Arboviral MMG v1.2 to v1.3</vt:lpstr>
      <vt:lpstr>Jurisdictions Sending  Initial HL7 Arboviral v1.3 messages (1 of 2)</vt:lpstr>
      <vt:lpstr>Jurisdictions Sending  Initial HL7 Arboviral v1.3 Messages (2 of 2)</vt:lpstr>
      <vt:lpstr>Technical Assistance for Arboviral Case Notifications </vt:lpstr>
      <vt:lpstr>Vector Surveillance and Control </vt:lpstr>
      <vt:lpstr>Technical Assistance Prioritization</vt:lpstr>
      <vt:lpstr>Information and Support for  ArboNET</vt:lpstr>
      <vt:lpstr>ArboNET Access Application Prototype</vt:lpstr>
      <vt:lpstr>ArboNET Access and Online XML Structure </vt:lpstr>
      <vt:lpstr>ArboNET Access and Online Alignment &amp; Schema Artifacts </vt:lpstr>
      <vt:lpstr>ArboNET Online Information and Support</vt:lpstr>
      <vt:lpstr>  </vt:lpstr>
      <vt:lpstr>Other questions?  Email EDX@cdc.gov</vt:lpstr>
      <vt:lpstr>Appendix</vt:lpstr>
      <vt:lpstr>Lab Data Elements  Repeating Group Example</vt:lpstr>
      <vt:lpstr>Test Record to Illustrate Zika Virus Disease (Mom) and Congenital Zika Virus Infection Newborn)</vt:lpstr>
      <vt:lpstr>Test Record to Illustrate Zika Virus Disease (Newborn) with Intrapartum Transmission (Perinatal Exposure)</vt:lpstr>
      <vt:lpstr>Test Record to Illustrate Lab Repeating Group</vt:lpstr>
      <vt:lpstr>MMG Data Elements – Example Changes</vt:lpstr>
      <vt:lpstr>MMG Data Elements – Repeating Data Elements</vt:lpstr>
      <vt:lpstr>Test Record to Illustrate Repeating Data Elements</vt:lpstr>
      <vt:lpstr>Arboviral in PHIN VADS Hot Topics</vt:lpstr>
      <vt:lpstr>Arboviral MMG Enhanced View Export File</vt:lpstr>
      <vt:lpstr>NMI Technical Assistance Process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Special Session - April 2016</dc:title>
  <dc:subject>NMI eSHARE</dc:subject>
  <dc:creator>CDC</dc:creator>
  <cp:keywords>NMI, eSHARE, arboviral, message mapping guide, mmg, webinar</cp:keywords>
  <cp:lastModifiedBy>Laspina, Michael (CDC/DDPHSS/CSELS/DHIS)</cp:lastModifiedBy>
  <cp:revision>262</cp:revision>
  <cp:lastPrinted>2016-04-14T13:34:33Z</cp:lastPrinted>
  <dcterms:created xsi:type="dcterms:W3CDTF">2011-03-17T17:43:16Z</dcterms:created>
  <dcterms:modified xsi:type="dcterms:W3CDTF">2021-04-26T20:52:07Z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2021-04-26T17:47:53Z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2f479089-79e1-4de6-973b-7a07da7c26d1</vt:lpwstr>
  </property>
  <property fmtid="{D5CDD505-2E9C-101B-9397-08002B2CF9AE}" pid="9" name="MSIP_Label_7b94a7b8-f06c-4dfe-bdcc-9b548fd58c31_ContentBits">
    <vt:lpwstr>0</vt:lpwstr>
  </property>
</Properties>
</file>