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52" r:id="rId5"/>
  </p:sldMasterIdLst>
  <p:notesMasterIdLst>
    <p:notesMasterId r:id="rId25"/>
  </p:notesMasterIdLst>
  <p:handoutMasterIdLst>
    <p:handoutMasterId r:id="rId26"/>
  </p:handoutMasterIdLst>
  <p:sldIdLst>
    <p:sldId id="256" r:id="rId6"/>
    <p:sldId id="257" r:id="rId7"/>
    <p:sldId id="276" r:id="rId8"/>
    <p:sldId id="299" r:id="rId9"/>
    <p:sldId id="286" r:id="rId10"/>
    <p:sldId id="287" r:id="rId11"/>
    <p:sldId id="288" r:id="rId12"/>
    <p:sldId id="294" r:id="rId13"/>
    <p:sldId id="296" r:id="rId14"/>
    <p:sldId id="297" r:id="rId15"/>
    <p:sldId id="298" r:id="rId16"/>
    <p:sldId id="285" r:id="rId17"/>
    <p:sldId id="284" r:id="rId18"/>
    <p:sldId id="295" r:id="rId19"/>
    <p:sldId id="290" r:id="rId20"/>
    <p:sldId id="291" r:id="rId21"/>
    <p:sldId id="293" r:id="rId22"/>
    <p:sldId id="264" r:id="rId23"/>
    <p:sldId id="263" r:id="rId24"/>
  </p:sldIdLst>
  <p:sldSz cx="9144000" cy="6858000" type="screen4x3"/>
  <p:notesSz cx="7010400" cy="9296400"/>
  <p:embeddedFontLst>
    <p:embeddedFont>
      <p:font typeface="Calibri" panose="020F0502020204030204" pitchFamily="34" charset="0"/>
      <p:regular r:id="rId27"/>
      <p:bold r:id="rId28"/>
      <p:italic r:id="rId29"/>
      <p:boldItalic r:id="rId30"/>
    </p:embeddedFont>
    <p:embeddedFont>
      <p:font typeface="Myriad Web Pro" panose="020B0503030403020204" pitchFamily="34" charset="0"/>
      <p:regular r:id="rId31"/>
      <p:bold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451" autoAdjust="0"/>
  </p:normalViewPr>
  <p:slideViewPr>
    <p:cSldViewPr snapToGrid="0">
      <p:cViewPr varScale="1">
        <p:scale>
          <a:sx n="70" d="100"/>
          <a:sy n="70" d="100"/>
        </p:scale>
        <p:origin x="122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45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17B4329F-8E53-4D4A-92AA-4916116DA644}" type="datetimeFigureOut">
              <a:rPr lang="en-US" smtClean="0"/>
              <a:t>4/26/2021</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4F677FCA-144F-4398-A1B0-9665AB812FCD}" type="slidenum">
              <a:rPr lang="en-US" smtClean="0"/>
              <a:t>‹#›</a:t>
            </a:fld>
            <a:endParaRPr lang="en-US"/>
          </a:p>
        </p:txBody>
      </p:sp>
    </p:spTree>
    <p:extLst>
      <p:ext uri="{BB962C8B-B14F-4D97-AF65-F5344CB8AC3E}">
        <p14:creationId xmlns:p14="http://schemas.microsoft.com/office/powerpoint/2010/main" val="1518362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89D8F3C2-1545-407C-9696-9FBD8A87D061}" type="datetimeFigureOut">
              <a:rPr lang="en-US" smtClean="0"/>
              <a:pPr/>
              <a:t>4/26/2021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26101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203552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HL7</a:t>
            </a:r>
            <a:r>
              <a:rPr lang="en-US" baseline="0" dirty="0"/>
              <a:t> Message Context refers to the </a:t>
            </a:r>
            <a:r>
              <a:rPr lang="en-US" dirty="0"/>
              <a:t>Specific HL7 segment and field mapping for the element</a:t>
            </a:r>
          </a:p>
          <a:p>
            <a:r>
              <a:rPr lang="en-US" dirty="0"/>
              <a:t>Sample segment provides guidance on how this data element is conveyed in a message.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253020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4106007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410742" y="6393934"/>
            <a:ext cx="425116" cy="369332"/>
          </a:xfrm>
          <a:prstGeom prst="rect">
            <a:avLst/>
          </a:prstGeom>
        </p:spPr>
        <p:txBody>
          <a:bodyPr wrap="none">
            <a:spAutoFit/>
          </a:bodyPr>
          <a:lstStyle/>
          <a:p>
            <a:fld id="{5A61420B-0456-46C3-ABCC-10881247AC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dc.services.cdc.gov/message-mapping-guid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dc.services.cdc.gov/message-mapping-guid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aj3@cdc.gov"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dc.services.cdc.gov/message-mapping-gui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28785"/>
            <a:ext cx="8229600" cy="1676400"/>
          </a:xfrm>
        </p:spPr>
        <p:txBody>
          <a:bodyPr/>
          <a:lstStyle/>
          <a:p>
            <a:r>
              <a:rPr lang="en-US" sz="4000" dirty="0">
                <a:latin typeface="Calibri" pitchFamily="34" charset="0"/>
              </a:rPr>
              <a:t>Message Mapping Guide Update</a:t>
            </a:r>
            <a:br>
              <a:rPr lang="en-US" sz="4000" dirty="0">
                <a:latin typeface="Calibri" pitchFamily="34" charset="0"/>
              </a:rPr>
            </a:br>
            <a:r>
              <a:rPr lang="en-US" sz="4000" dirty="0"/>
              <a:t>for the</a:t>
            </a:r>
            <a:br>
              <a:rPr lang="en-US" sz="4000" dirty="0"/>
            </a:br>
            <a:r>
              <a:rPr lang="en-US" sz="4000" dirty="0"/>
              <a:t>National Notifiable Diseases Surveillance System</a:t>
            </a:r>
            <a:br>
              <a:rPr lang="en-US" sz="4000" dirty="0">
                <a:latin typeface="Calibri" pitchFamily="34" charset="0"/>
              </a:rPr>
            </a:br>
            <a:br>
              <a:rPr lang="en-US" sz="4000" dirty="0"/>
            </a:br>
            <a:br>
              <a:rPr lang="en-US" sz="4000" dirty="0"/>
            </a:br>
            <a:r>
              <a:rPr lang="en-US" sz="4000" dirty="0"/>
              <a:t>NMI </a:t>
            </a:r>
            <a:r>
              <a:rPr lang="en-US" sz="4000" dirty="0" err="1"/>
              <a:t>eSHARE</a:t>
            </a:r>
            <a:r>
              <a:rPr lang="en-US" sz="4000" dirty="0"/>
              <a:t> Webinar</a:t>
            </a:r>
            <a:endParaRPr lang="en-US" dirty="0"/>
          </a:p>
        </p:txBody>
      </p:sp>
      <p:sp>
        <p:nvSpPr>
          <p:cNvPr id="2" name="Subtitle 1"/>
          <p:cNvSpPr>
            <a:spLocks noGrp="1"/>
          </p:cNvSpPr>
          <p:nvPr>
            <p:ph type="subTitle" idx="1"/>
          </p:nvPr>
        </p:nvSpPr>
        <p:spPr>
          <a:xfrm>
            <a:off x="1371600" y="4308423"/>
            <a:ext cx="6400800" cy="457200"/>
          </a:xfrm>
        </p:spPr>
        <p:txBody>
          <a:bodyPr/>
          <a:lstStyle/>
          <a:p>
            <a:r>
              <a:rPr lang="en-US" sz="2400" dirty="0"/>
              <a:t>Ruth Jajosky, DMD, MPH</a:t>
            </a:r>
          </a:p>
          <a:p>
            <a:endParaRPr lang="en-US" sz="2400" dirty="0"/>
          </a:p>
          <a:p>
            <a:endParaRPr lang="en-US" sz="2400" dirty="0"/>
          </a:p>
          <a:p>
            <a:endParaRPr lang="en-US" dirty="0">
              <a:latin typeface="Calibri" pitchFamily="34" charset="0"/>
            </a:endParaRPr>
          </a:p>
        </p:txBody>
      </p:sp>
      <p:sp>
        <p:nvSpPr>
          <p:cNvPr id="3" name="Text Placeholder 2"/>
          <p:cNvSpPr>
            <a:spLocks noGrp="1"/>
          </p:cNvSpPr>
          <p:nvPr>
            <p:ph type="body" sz="quarter" idx="10"/>
          </p:nvPr>
        </p:nvSpPr>
        <p:spPr>
          <a:xfrm>
            <a:off x="1098163" y="4943111"/>
            <a:ext cx="6400800" cy="1295400"/>
          </a:xfrm>
        </p:spPr>
        <p:txBody>
          <a:bodyPr/>
          <a:lstStyle/>
          <a:p>
            <a:endParaRPr lang="en-US" dirty="0">
              <a:latin typeface="Calibri" pitchFamily="34" charset="0"/>
            </a:endParaRPr>
          </a:p>
          <a:p>
            <a:r>
              <a:rPr lang="en-US" sz="2400" b="1" dirty="0">
                <a:solidFill>
                  <a:schemeClr val="bg2"/>
                </a:solidFill>
                <a:latin typeface="Calibri" pitchFamily="34" charset="0"/>
              </a:rPr>
              <a:t>January 21, 2016</a:t>
            </a: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11" name="Text Placeholder 6"/>
          <p:cNvSpPr txBox="1">
            <a:spLocks/>
          </p:cNvSpPr>
          <p:nvPr/>
        </p:nvSpPr>
        <p:spPr>
          <a:xfrm>
            <a:off x="2143124" y="6415999"/>
            <a:ext cx="385762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Health Informatics and Surveillance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Changes to the Lab Repeating Group (1 of 2) </a:t>
            </a:r>
          </a:p>
        </p:txBody>
      </p:sp>
      <p:sp>
        <p:nvSpPr>
          <p:cNvPr id="3" name="Content Placeholder 2"/>
          <p:cNvSpPr>
            <a:spLocks noGrp="1"/>
          </p:cNvSpPr>
          <p:nvPr>
            <p:ph idx="1"/>
          </p:nvPr>
        </p:nvSpPr>
        <p:spPr/>
        <p:txBody>
          <a:bodyPr/>
          <a:lstStyle/>
          <a:p>
            <a:pPr lvl="0"/>
            <a:r>
              <a:rPr lang="en-US" dirty="0"/>
              <a:t>Added HL7 implementation notes for LAB101, LAB278, LAB118, LAB125, LAB581, LAB202, LAB578, LAB143</a:t>
            </a:r>
          </a:p>
          <a:p>
            <a:pPr lvl="0"/>
            <a:r>
              <a:rPr lang="en-US" dirty="0"/>
              <a:t>Updated HL7 Usage for LAB577, LAB593, LAB594, LAB125 for consistency with Messaging Specification</a:t>
            </a:r>
          </a:p>
          <a:p>
            <a:pPr lvl="0"/>
            <a:r>
              <a:rPr lang="en-US" dirty="0"/>
              <a:t>LAB105 May Repeat was changed to No for consistency with Messaging Specification</a:t>
            </a:r>
          </a:p>
          <a:p>
            <a:pPr lvl="0"/>
            <a:r>
              <a:rPr lang="en-US" dirty="0"/>
              <a:t>LAB593 VADS value set name was changed from Specimen Role (HL7) to Specimen Role (OID/link is correct; name was not)</a:t>
            </a:r>
          </a:p>
          <a:p>
            <a:pPr lvl="0"/>
            <a:r>
              <a:rPr lang="en-US" dirty="0"/>
              <a:t>LAB594 data type (left side) was changed to numeric as HL7 data type is CQ</a:t>
            </a:r>
          </a:p>
          <a:p>
            <a:r>
              <a:rPr lang="en-US" dirty="0"/>
              <a:t> </a:t>
            </a:r>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3438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Changes to the Lab Repeating Group (2 of 2)</a:t>
            </a:r>
          </a:p>
        </p:txBody>
      </p:sp>
      <p:sp>
        <p:nvSpPr>
          <p:cNvPr id="3" name="Content Placeholder 2"/>
          <p:cNvSpPr>
            <a:spLocks noGrp="1"/>
          </p:cNvSpPr>
          <p:nvPr>
            <p:ph idx="1"/>
          </p:nvPr>
        </p:nvSpPr>
        <p:spPr/>
        <p:txBody>
          <a:bodyPr/>
          <a:lstStyle/>
          <a:p>
            <a:pPr lvl="0"/>
            <a:r>
              <a:rPr lang="en-US" dirty="0"/>
              <a:t>Reordered the data elements to keep them together by segment: OBX, OBR, NTE, SPM</a:t>
            </a:r>
          </a:p>
          <a:p>
            <a:pPr lvl="0"/>
            <a:r>
              <a:rPr lang="en-US" dirty="0"/>
              <a:t>Provided sample segments</a:t>
            </a:r>
          </a:p>
          <a:p>
            <a:pPr lvl="0"/>
            <a:r>
              <a:rPr lang="en-US" dirty="0"/>
              <a:t>Formatting changes based on best practices for Data element identifiers sent in the message, HL7 context, Data Element Identifier, Data Element names</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119352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30" y="171450"/>
            <a:ext cx="8229600" cy="1143000"/>
          </a:xfrm>
        </p:spPr>
        <p:txBody>
          <a:bodyPr/>
          <a:lstStyle/>
          <a:p>
            <a:r>
              <a:rPr lang="en-US" dirty="0"/>
              <a:t>Draft MMG for HL7 Case Notification Web Site</a:t>
            </a:r>
            <a:br>
              <a:rPr lang="en-US" dirty="0"/>
            </a:br>
            <a:r>
              <a:rPr lang="en-US" dirty="0"/>
              <a:t>Location and Selected Documents Posted There</a:t>
            </a:r>
          </a:p>
        </p:txBody>
      </p:sp>
      <p:sp>
        <p:nvSpPr>
          <p:cNvPr id="3" name="Content Placeholder 2"/>
          <p:cNvSpPr>
            <a:spLocks noGrp="1"/>
          </p:cNvSpPr>
          <p:nvPr>
            <p:ph idx="1"/>
          </p:nvPr>
        </p:nvSpPr>
        <p:spPr>
          <a:xfrm>
            <a:off x="457200" y="1485900"/>
            <a:ext cx="8229600" cy="4191000"/>
          </a:xfrm>
        </p:spPr>
        <p:txBody>
          <a:bodyPr/>
          <a:lstStyle/>
          <a:p>
            <a:r>
              <a:rPr lang="en-US" dirty="0"/>
              <a:t>URL:  </a:t>
            </a:r>
            <a:r>
              <a:rPr lang="en-US" dirty="0">
                <a:hlinkClick r:id="rId2"/>
              </a:rPr>
              <a:t>https://ndc.services.cdc.gov/message-mapping-guides/</a:t>
            </a:r>
            <a:endParaRPr lang="en-US" dirty="0"/>
          </a:p>
          <a:p>
            <a:r>
              <a:rPr lang="en-US" dirty="0"/>
              <a:t>MMGs and artifacts (test scenarios, test messages, annotated case report forms)</a:t>
            </a:r>
          </a:p>
          <a:p>
            <a:r>
              <a:rPr lang="en-US" dirty="0"/>
              <a:t>National Condition Reporting Case Notification Message Structure Specification\Profile</a:t>
            </a:r>
          </a:p>
          <a:p>
            <a:r>
              <a:rPr lang="en-US" dirty="0"/>
              <a:t>Frequently Asked Questions (FAQs) and Answers for MMG Implementation</a:t>
            </a:r>
          </a:p>
          <a:p>
            <a:r>
              <a:rPr lang="en-US" dirty="0"/>
              <a:t>Generic Data Elements that Define a Unique Case</a:t>
            </a:r>
          </a:p>
          <a:p>
            <a:r>
              <a:rPr lang="en-US" dirty="0"/>
              <a:t>Annual Event Code Lists </a:t>
            </a:r>
          </a:p>
          <a:p>
            <a:pPr lvl="1"/>
            <a:r>
              <a:rPr lang="en-US" dirty="0"/>
              <a:t>Includes information about which MMG to use with the diseases and conditions new MMGs are being developed for</a:t>
            </a:r>
          </a:p>
          <a:p>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17024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97" y="-353159"/>
            <a:ext cx="8229600" cy="1143000"/>
          </a:xfrm>
        </p:spPr>
        <p:txBody>
          <a:bodyPr/>
          <a:lstStyle/>
          <a:p>
            <a:r>
              <a:rPr lang="en-US" dirty="0"/>
              <a:t>NNDSS Event Code Lists (1 of 2)</a:t>
            </a:r>
          </a:p>
        </p:txBody>
      </p:sp>
      <p:sp>
        <p:nvSpPr>
          <p:cNvPr id="3" name="Content Placeholder 2"/>
          <p:cNvSpPr>
            <a:spLocks noGrp="1"/>
          </p:cNvSpPr>
          <p:nvPr>
            <p:ph idx="1"/>
          </p:nvPr>
        </p:nvSpPr>
        <p:spPr>
          <a:xfrm>
            <a:off x="361666" y="1054291"/>
            <a:ext cx="8229600" cy="4191000"/>
          </a:xfrm>
        </p:spPr>
        <p:txBody>
          <a:bodyPr/>
          <a:lstStyle/>
          <a:p>
            <a:r>
              <a:rPr lang="en-US" dirty="0"/>
              <a:t>CDC can only request data for conditions (and data elements) that have Office of Management and Budget Paperwork Reduction Act (OMB PRA) approval</a:t>
            </a:r>
          </a:p>
          <a:p>
            <a:r>
              <a:rPr lang="en-US" dirty="0"/>
              <a:t>NNDSS Event Code lists include conditions for which we have OMB PRA approval </a:t>
            </a:r>
          </a:p>
          <a:p>
            <a:r>
              <a:rPr lang="en-US" dirty="0"/>
              <a:t>Located on the NNDSS web site </a:t>
            </a:r>
            <a:r>
              <a:rPr lang="en-US" dirty="0">
                <a:hlinkClick r:id="rId2"/>
              </a:rPr>
              <a:t>https://ndc.services.cdc.gov/message-mapping-guides/</a:t>
            </a:r>
            <a:r>
              <a:rPr lang="en-US" dirty="0"/>
              <a:t> </a:t>
            </a:r>
          </a:p>
          <a:p>
            <a:pPr lvl="1"/>
            <a:r>
              <a:rPr lang="en-US" dirty="0"/>
              <a:t>Annual Event Code lists for 2015 and 2016</a:t>
            </a:r>
          </a:p>
          <a:p>
            <a:pPr lvl="1"/>
            <a:r>
              <a:rPr lang="en-US" dirty="0"/>
              <a:t>Generic v2 only subsets of the 2015 and 2016 Event Code lists</a:t>
            </a:r>
          </a:p>
          <a:p>
            <a:pPr lvl="1"/>
            <a:r>
              <a:rPr lang="en-US" dirty="0"/>
              <a:t>Links to the PHIN VADS value sets for the Event Code Lists</a:t>
            </a:r>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359285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96" y="-301214"/>
            <a:ext cx="8229600" cy="1143000"/>
          </a:xfrm>
        </p:spPr>
        <p:txBody>
          <a:bodyPr/>
          <a:lstStyle/>
          <a:p>
            <a:r>
              <a:rPr lang="en-US" dirty="0"/>
              <a:t>NNDSS Event Code Lists (2 of 2)</a:t>
            </a:r>
          </a:p>
        </p:txBody>
      </p:sp>
      <p:sp>
        <p:nvSpPr>
          <p:cNvPr id="3" name="Content Placeholder 2"/>
          <p:cNvSpPr>
            <a:spLocks noGrp="1"/>
          </p:cNvSpPr>
          <p:nvPr>
            <p:ph idx="1"/>
          </p:nvPr>
        </p:nvSpPr>
        <p:spPr>
          <a:xfrm>
            <a:off x="381896" y="907677"/>
            <a:ext cx="8229600" cy="4191000"/>
          </a:xfrm>
        </p:spPr>
        <p:txBody>
          <a:bodyPr/>
          <a:lstStyle/>
          <a:p>
            <a:r>
              <a:rPr lang="en-US" dirty="0"/>
              <a:t>Event codes that are </a:t>
            </a:r>
            <a:r>
              <a:rPr lang="en-US" u="sng" dirty="0"/>
              <a:t>pending</a:t>
            </a:r>
            <a:r>
              <a:rPr lang="en-US" dirty="0"/>
              <a:t> OMB PRA approval are included in the Introductory worksheet of the Event Code Lists on the draft MMG web site</a:t>
            </a:r>
          </a:p>
          <a:p>
            <a:r>
              <a:rPr lang="en-US" dirty="0"/>
              <a:t>A condition code for </a:t>
            </a:r>
            <a:r>
              <a:rPr lang="en-US" dirty="0" err="1"/>
              <a:t>Zika</a:t>
            </a:r>
            <a:r>
              <a:rPr lang="en-US" dirty="0"/>
              <a:t> virus disease (11726) was added on January 20, 2016 to the Introductory worksheet of the Event Code list</a:t>
            </a:r>
          </a:p>
          <a:p>
            <a:pPr lvl="1"/>
            <a:r>
              <a:rPr lang="en-US" dirty="0"/>
              <a:t>Use the </a:t>
            </a:r>
            <a:r>
              <a:rPr lang="en-US" dirty="0" err="1"/>
              <a:t>Zika</a:t>
            </a:r>
            <a:r>
              <a:rPr lang="en-US" dirty="0"/>
              <a:t> code only in your surveillance information systems until we have OMB PRA approval and we update our process to receive this data</a:t>
            </a:r>
          </a:p>
          <a:p>
            <a:pPr lvl="1"/>
            <a:r>
              <a:rPr lang="en-US" b="1" dirty="0">
                <a:solidFill>
                  <a:srgbClr val="FF0000"/>
                </a:solidFill>
              </a:rPr>
              <a:t>Post </a:t>
            </a:r>
            <a:r>
              <a:rPr lang="en-US" b="1">
                <a:solidFill>
                  <a:srgbClr val="FF0000"/>
                </a:solidFill>
              </a:rPr>
              <a:t>Meeting Update:  </a:t>
            </a:r>
            <a:r>
              <a:rPr lang="en-US" b="1" dirty="0">
                <a:solidFill>
                  <a:srgbClr val="FF0000"/>
                </a:solidFill>
              </a:rPr>
              <a:t>As of January 29, 2016, CDC has OMB PRA approval to receive data for </a:t>
            </a:r>
            <a:r>
              <a:rPr lang="en-US" b="1" dirty="0" err="1">
                <a:solidFill>
                  <a:srgbClr val="FF0000"/>
                </a:solidFill>
              </a:rPr>
              <a:t>zika</a:t>
            </a:r>
            <a:r>
              <a:rPr lang="en-US" b="1" dirty="0">
                <a:solidFill>
                  <a:srgbClr val="FF0000"/>
                </a:solidFill>
              </a:rPr>
              <a:t> virus disease cases</a:t>
            </a:r>
            <a:endParaRPr lang="en-US" dirty="0"/>
          </a:p>
          <a:p>
            <a:r>
              <a:rPr lang="en-US" dirty="0"/>
              <a:t>We are working to facilitate a more expedited review of the NNDSS consolidated OMB PRA package, to enable us to receive and use data for </a:t>
            </a:r>
            <a:r>
              <a:rPr lang="en-US" dirty="0" err="1"/>
              <a:t>Zika</a:t>
            </a:r>
            <a:r>
              <a:rPr lang="en-US" dirty="0"/>
              <a:t> virus disease</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222635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HL7 Case Notification Resource Center, NNDSS</a:t>
            </a:r>
          </a:p>
        </p:txBody>
      </p:sp>
      <p:sp>
        <p:nvSpPr>
          <p:cNvPr id="3" name="Content Placeholder 2"/>
          <p:cNvSpPr>
            <a:spLocks noGrp="1"/>
          </p:cNvSpPr>
          <p:nvPr>
            <p:ph idx="1"/>
          </p:nvPr>
        </p:nvSpPr>
        <p:spPr>
          <a:xfrm>
            <a:off x="457200" y="1417638"/>
            <a:ext cx="8229600" cy="4191000"/>
          </a:xfrm>
        </p:spPr>
        <p:txBody>
          <a:bodyPr/>
          <a:lstStyle/>
          <a:p>
            <a:r>
              <a:rPr lang="en-US" dirty="0"/>
              <a:t>Represents a redesign of the Draft MMG for HL7 Case Notification Web Site</a:t>
            </a:r>
          </a:p>
          <a:p>
            <a:r>
              <a:rPr lang="en-US" dirty="0"/>
              <a:t>In development currently</a:t>
            </a:r>
          </a:p>
          <a:p>
            <a:r>
              <a:rPr lang="en-US" dirty="0"/>
              <a:t>Expect to roll web site out when we start posting updated pilot test-ready MMGs for Generic v2 and Hepatitis</a:t>
            </a:r>
          </a:p>
          <a:p>
            <a:r>
              <a:rPr lang="en-US" dirty="0"/>
              <a:t>Redesigned pages</a:t>
            </a:r>
          </a:p>
          <a:p>
            <a:pPr lvl="1"/>
            <a:r>
              <a:rPr lang="en-US" dirty="0"/>
              <a:t>Home page for HL7 Case Notification Resource Center</a:t>
            </a:r>
          </a:p>
          <a:p>
            <a:pPr lvl="2"/>
            <a:r>
              <a:rPr lang="en-US" dirty="0"/>
              <a:t>MMGs and Artifacts (draft, pilot test-ready, and final MMGs)</a:t>
            </a:r>
          </a:p>
          <a:p>
            <a:pPr lvl="2"/>
            <a:r>
              <a:rPr lang="en-US" dirty="0"/>
              <a:t>MMG Related Documentation (event code lists, PHIN Specification, FAQs for MMG implementation)</a:t>
            </a:r>
          </a:p>
          <a:p>
            <a:pPr lvl="2"/>
            <a:r>
              <a:rPr lang="en-US" dirty="0"/>
              <a:t>Historical Documentation (MMGs, event codes)</a:t>
            </a:r>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272200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 Case Notification Resource Center</a:t>
            </a:r>
            <a:br>
              <a:rPr lang="en-US" dirty="0"/>
            </a:br>
            <a:r>
              <a:rPr lang="en-US" dirty="0"/>
              <a:t>Home Page</a:t>
            </a:r>
          </a:p>
        </p:txBody>
      </p:sp>
      <p:sp>
        <p:nvSpPr>
          <p:cNvPr id="4" name="Text Placeholder 3"/>
          <p:cNvSpPr>
            <a:spLocks noGrp="1"/>
          </p:cNvSpPr>
          <p:nvPr>
            <p:ph type="body" sz="quarter" idx="11"/>
          </p:nvPr>
        </p:nvSpPr>
        <p:spPr/>
        <p:txBody>
          <a:bodyPr/>
          <a:lstStyle/>
          <a:p>
            <a:endParaRPr lang="en-US"/>
          </a:p>
        </p:txBody>
      </p:sp>
      <p:graphicFrame>
        <p:nvGraphicFramePr>
          <p:cNvPr id="10" name="Content Placeholder 9" title="HL7 Cast Notification Resource Center Home Page"/>
          <p:cNvGraphicFramePr>
            <a:graphicFrameLocks noGrp="1" noChangeAspect="1"/>
          </p:cNvGraphicFramePr>
          <p:nvPr>
            <p:ph idx="1"/>
            <p:extLst>
              <p:ext uri="{D42A27DB-BD31-4B8C-83A1-F6EECF244321}">
                <p14:modId xmlns:p14="http://schemas.microsoft.com/office/powerpoint/2010/main" val="848421543"/>
              </p:ext>
            </p:extLst>
          </p:nvPr>
        </p:nvGraphicFramePr>
        <p:xfrm>
          <a:off x="361666" y="1615790"/>
          <a:ext cx="8229600" cy="3967163"/>
        </p:xfrm>
        <a:graphic>
          <a:graphicData uri="http://schemas.openxmlformats.org/presentationml/2006/ole">
            <mc:AlternateContent xmlns:mc="http://schemas.openxmlformats.org/markup-compatibility/2006">
              <mc:Choice xmlns:v="urn:schemas-microsoft-com:vml" Requires="v">
                <p:oleObj spid="_x0000_s2157" name="Bitmap Image" r:id="rId3" imgW="11439360" imgH="5514840" progId="Paint.Picture">
                  <p:embed/>
                </p:oleObj>
              </mc:Choice>
              <mc:Fallback>
                <p:oleObj name="Bitmap Image" r:id="rId3" imgW="11439360" imgH="5514840" progId="Paint.Picture">
                  <p:embed/>
                  <p:pic>
                    <p:nvPicPr>
                      <p:cNvPr id="0" name=""/>
                      <p:cNvPicPr/>
                      <p:nvPr/>
                    </p:nvPicPr>
                    <p:blipFill>
                      <a:blip r:embed="rId4"/>
                      <a:stretch>
                        <a:fillRect/>
                      </a:stretch>
                    </p:blipFill>
                    <p:spPr>
                      <a:xfrm>
                        <a:off x="361666" y="1615790"/>
                        <a:ext cx="8229600" cy="3967163"/>
                      </a:xfrm>
                      <a:prstGeom prst="rect">
                        <a:avLst/>
                      </a:prstGeom>
                    </p:spPr>
                  </p:pic>
                </p:oleObj>
              </mc:Fallback>
            </mc:AlternateContent>
          </a:graphicData>
        </a:graphic>
      </p:graphicFrame>
    </p:spTree>
    <p:extLst>
      <p:ext uri="{BB962C8B-B14F-4D97-AF65-F5344CB8AC3E}">
        <p14:creationId xmlns:p14="http://schemas.microsoft.com/office/powerpoint/2010/main" val="15557881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2016 Priorities </a:t>
            </a:r>
            <a:br>
              <a:rPr lang="en-US" dirty="0"/>
            </a:br>
            <a:endParaRPr lang="en-US" dirty="0"/>
          </a:p>
        </p:txBody>
      </p:sp>
      <p:sp>
        <p:nvSpPr>
          <p:cNvPr id="3" name="Content Placeholder 2"/>
          <p:cNvSpPr>
            <a:spLocks noGrp="1"/>
          </p:cNvSpPr>
          <p:nvPr>
            <p:ph idx="1"/>
          </p:nvPr>
        </p:nvSpPr>
        <p:spPr>
          <a:xfrm>
            <a:off x="457200" y="1309744"/>
            <a:ext cx="8229600" cy="4191000"/>
          </a:xfrm>
        </p:spPr>
        <p:txBody>
          <a:bodyPr/>
          <a:lstStyle/>
          <a:p>
            <a:r>
              <a:rPr lang="en-US" dirty="0"/>
              <a:t>7 Conditions in the order we expect to work on them:  </a:t>
            </a:r>
          </a:p>
          <a:p>
            <a:pPr lvl="1"/>
            <a:r>
              <a:rPr lang="en-US" dirty="0"/>
              <a:t>Malaria, </a:t>
            </a:r>
            <a:r>
              <a:rPr lang="en-US" dirty="0" err="1"/>
              <a:t>Babesiosis</a:t>
            </a:r>
            <a:r>
              <a:rPr lang="en-US" dirty="0"/>
              <a:t>, Measles, Rubella and Congenital Rubella Syndrome</a:t>
            </a:r>
          </a:p>
          <a:p>
            <a:pPr lvl="1"/>
            <a:r>
              <a:rPr lang="en-US" dirty="0" err="1"/>
              <a:t>Cyclosporiasis</a:t>
            </a:r>
            <a:r>
              <a:rPr lang="en-US" dirty="0"/>
              <a:t> and </a:t>
            </a:r>
            <a:r>
              <a:rPr lang="en-US" dirty="0" err="1"/>
              <a:t>Trichinellosis</a:t>
            </a:r>
            <a:endParaRPr lang="en-US" dirty="0"/>
          </a:p>
          <a:p>
            <a:pPr lvl="1"/>
            <a:r>
              <a:rPr lang="en-US" dirty="0"/>
              <a:t>CSTE’s Surveillance Practice and Implementation Committee and Infectious Disease Committee involved in providing input about data elements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27275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585908"/>
            <a:ext cx="5486400" cy="566738"/>
          </a:xfrm>
        </p:spPr>
        <p:txBody>
          <a:bodyPr/>
          <a:lstStyle/>
          <a:p>
            <a:r>
              <a:rPr lang="en-US" dirty="0">
                <a:latin typeface="Calibri" pitchFamily="34" charset="0"/>
              </a:rPr>
              <a:t>Thank You!</a:t>
            </a:r>
            <a:br>
              <a:rPr lang="en-US" dirty="0">
                <a:latin typeface="Calibri" pitchFamily="34" charset="0"/>
              </a:rPr>
            </a:br>
            <a:r>
              <a:rPr lang="en-US" dirty="0"/>
              <a:t>Ruth Jajosky:</a:t>
            </a:r>
            <a:br>
              <a:rPr lang="en-US" dirty="0"/>
            </a:br>
            <a:r>
              <a:rPr lang="en-US" dirty="0"/>
              <a:t>Email: </a:t>
            </a:r>
            <a:r>
              <a:rPr lang="en-US" dirty="0">
                <a:hlinkClick r:id="rId2"/>
              </a:rPr>
              <a:t>raj3@cdc.gov</a:t>
            </a:r>
            <a:br>
              <a:rPr lang="en-US" dirty="0"/>
            </a:br>
            <a:r>
              <a:rPr lang="en-US" dirty="0"/>
              <a:t>Phone: 404.498.6274</a:t>
            </a:r>
            <a:endParaRPr lang="en-US" dirty="0">
              <a:latin typeface="Calibri" pitchFamily="34" charset="0"/>
            </a:endParaRPr>
          </a:p>
        </p:txBody>
      </p:sp>
      <p:pic>
        <p:nvPicPr>
          <p:cNvPr id="11" name="Picture Placeholder 10" descr="Photo of Centers for Disease Control and Prevention headquarters in Atlanta"/>
          <p:cNvPicPr>
            <a:picLocks noGrp="1" noChangeAspect="1"/>
          </p:cNvPicPr>
          <p:nvPr>
            <p:ph type="pic" idx="1"/>
          </p:nvPr>
        </p:nvPicPr>
        <p:blipFill>
          <a:blip r:embed="rId3" cstate="print"/>
          <a:srcRect l="5238" r="5238"/>
          <a:stretch>
            <a:fillRect/>
          </a:stretch>
        </p:blipFill>
        <p:spPr/>
      </p:pic>
    </p:spTree>
    <p:extLst>
      <p:ext uri="{BB962C8B-B14F-4D97-AF65-F5344CB8AC3E}">
        <p14:creationId xmlns:p14="http://schemas.microsoft.com/office/powerpoint/2010/main" val="24231447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Centers for Disease Control and Prevention</a:t>
            </a:r>
          </a:p>
          <a:p>
            <a:pPr lvl="0" algn="l"/>
            <a:endParaRPr lang="en-US" sz="1200" b="0" dirty="0">
              <a:solidFill>
                <a:schemeClr val="tx1"/>
              </a:solidFill>
              <a:latin typeface="Calibri" pitchFamily="34" charset="0"/>
            </a:endParaRPr>
          </a:p>
          <a:p>
            <a:pPr lvl="0" algn="l"/>
            <a:r>
              <a:rPr lang="en-US" sz="1200" b="0" dirty="0">
                <a:solidFill>
                  <a:schemeClr val="tx1"/>
                </a:solidFill>
                <a:latin typeface="Calibri" pitchFamily="34" charset="0"/>
              </a:rPr>
              <a:t>1600 Clifton Road NE,  Atlanta,  GA  30333</a:t>
            </a:r>
          </a:p>
          <a:p>
            <a:pPr lvl="0" algn="l"/>
            <a:r>
              <a:rPr lang="en-US" sz="1200" b="0" dirty="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2194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Health Informatics and Surveillance</a:t>
            </a:r>
          </a:p>
        </p:txBody>
      </p:sp>
      <p:sp>
        <p:nvSpPr>
          <p:cNvPr id="2" name="Title 1" hidden="1"/>
          <p:cNvSpPr>
            <a:spLocks noGrp="1"/>
          </p:cNvSpPr>
          <p:nvPr>
            <p:ph type="title" idx="4294967295"/>
          </p:nvPr>
        </p:nvSpPr>
        <p:spPr>
          <a:xfrm>
            <a:off x="628650" y="365125"/>
            <a:ext cx="7886700" cy="1325563"/>
          </a:xfrm>
          <a:prstGeom prst="rect">
            <a:avLst/>
          </a:prstGeom>
        </p:spPr>
        <p:txBody>
          <a:bodyPr/>
          <a:lstStyle/>
          <a:p>
            <a:r>
              <a:rPr lang="en-US" dirty="0"/>
              <a:t>Closing</a:t>
            </a:r>
            <a:r>
              <a:rPr lang="en-US" baseline="0" dirty="0"/>
              <a:t> Slide</a:t>
            </a:r>
            <a:endParaRPr lang="en-US" dirty="0"/>
          </a:p>
        </p:txBody>
      </p:sp>
    </p:spTree>
    <p:extLst>
      <p:ext uri="{BB962C8B-B14F-4D97-AF65-F5344CB8AC3E}">
        <p14:creationId xmlns:p14="http://schemas.microsoft.com/office/powerpoint/2010/main" val="42295008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216" y="587359"/>
            <a:ext cx="7772400" cy="574876"/>
          </a:xfrm>
        </p:spPr>
        <p:txBody>
          <a:bodyPr/>
          <a:lstStyle/>
          <a:p>
            <a:r>
              <a:rPr lang="en-US" cap="none" dirty="0"/>
              <a:t>Overview</a:t>
            </a:r>
          </a:p>
        </p:txBody>
      </p:sp>
      <p:sp>
        <p:nvSpPr>
          <p:cNvPr id="6" name="Text Placeholder 5"/>
          <p:cNvSpPr>
            <a:spLocks noGrp="1"/>
          </p:cNvSpPr>
          <p:nvPr>
            <p:ph type="body" idx="1"/>
          </p:nvPr>
        </p:nvSpPr>
        <p:spPr>
          <a:xfrm>
            <a:off x="533961" y="1551889"/>
            <a:ext cx="7772400" cy="3973796"/>
          </a:xfrm>
        </p:spPr>
        <p:txBody>
          <a:bodyPr/>
          <a:lstStyle/>
          <a:p>
            <a:pPr marL="342900" indent="-342900" algn="l">
              <a:buFont typeface="Arial" panose="020B0604020202020204" pitchFamily="34" charset="0"/>
              <a:buChar char="•"/>
            </a:pPr>
            <a:r>
              <a:rPr lang="en-US" sz="2800" dirty="0"/>
              <a:t>Message Mapping Guides (MMGs) we (DHIS</a:t>
            </a:r>
            <a:r>
              <a:rPr lang="en-US" sz="2800" dirty="0">
                <a:solidFill>
                  <a:srgbClr val="0070C0"/>
                </a:solidFill>
              </a:rPr>
              <a:t>*</a:t>
            </a:r>
            <a:r>
              <a:rPr lang="en-US" sz="2800" dirty="0"/>
              <a:t> and CDC programs) are working on and when we expect to distribute them</a:t>
            </a:r>
          </a:p>
          <a:p>
            <a:pPr marL="342900" indent="-342900" algn="l">
              <a:buFont typeface="Arial" panose="020B0604020202020204" pitchFamily="34" charset="0"/>
              <a:buChar char="•"/>
            </a:pPr>
            <a:r>
              <a:rPr lang="en-US" sz="2800" dirty="0"/>
              <a:t>High-level overview of changes to the MMGs, including to Generic v2 and Hepatitis MMGs, PHIN Message Structure Specification, and Lab repeating group</a:t>
            </a:r>
          </a:p>
          <a:p>
            <a:pPr marL="342900" indent="-342900" algn="l">
              <a:buFont typeface="Arial" panose="020B0604020202020204" pitchFamily="34" charset="0"/>
              <a:buChar char="•"/>
            </a:pPr>
            <a:r>
              <a:rPr lang="en-US" sz="2800" dirty="0"/>
              <a:t>Location and content of current “Draft MMG for HL7 Case Notification” web site</a:t>
            </a:r>
          </a:p>
          <a:p>
            <a:pPr marL="342900" indent="-342900" algn="l">
              <a:buFont typeface="Arial" panose="020B0604020202020204" pitchFamily="34" charset="0"/>
              <a:buChar char="•"/>
            </a:pPr>
            <a:r>
              <a:rPr lang="en-US" sz="2800" dirty="0"/>
              <a:t>Event code lists</a:t>
            </a:r>
          </a:p>
          <a:p>
            <a:pPr marL="342900" indent="-342900" algn="l">
              <a:buFont typeface="Arial" panose="020B0604020202020204" pitchFamily="34" charset="0"/>
              <a:buChar char="•"/>
            </a:pPr>
            <a:r>
              <a:rPr lang="en-US" sz="2800" dirty="0"/>
              <a:t>Redesign of the Draft MMG for HL7 Case Notification web page</a:t>
            </a:r>
          </a:p>
          <a:p>
            <a:pPr marL="342900" indent="-342900" algn="l">
              <a:buFont typeface="Arial" panose="020B0604020202020204" pitchFamily="34" charset="0"/>
              <a:buChar char="•"/>
            </a:pPr>
            <a:r>
              <a:rPr lang="en-US" sz="2800" dirty="0"/>
              <a:t>New MMG priorities for 2016</a:t>
            </a:r>
          </a:p>
          <a:p>
            <a:pPr algn="l"/>
            <a:endParaRPr lang="en-US" sz="2800" dirty="0"/>
          </a:p>
          <a:p>
            <a:pPr algn="l"/>
            <a:r>
              <a:rPr lang="en-US" b="1" dirty="0">
                <a:solidFill>
                  <a:srgbClr val="0070C0"/>
                </a:solidFill>
              </a:rPr>
              <a:t>*Division of Health Informatics and Surveillance</a:t>
            </a:r>
          </a:p>
          <a:p>
            <a:endParaRPr lang="en-US" sz="2800" dirty="0">
              <a:solidFill>
                <a:schemeClr val="bg2"/>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52" y="1094592"/>
            <a:ext cx="8724452" cy="1143000"/>
          </a:xfrm>
        </p:spPr>
        <p:txBody>
          <a:bodyPr/>
          <a:lstStyle/>
          <a:p>
            <a:r>
              <a:rPr lang="en-US" dirty="0"/>
              <a:t>MMGs We* are Working on and</a:t>
            </a:r>
            <a:br>
              <a:rPr lang="en-US" dirty="0"/>
            </a:br>
            <a:r>
              <a:rPr lang="en-US" dirty="0"/>
              <a:t>Estimated Dates to Post </a:t>
            </a:r>
            <a:br>
              <a:rPr lang="en-US" dirty="0"/>
            </a:br>
            <a:r>
              <a:rPr lang="en-US" dirty="0"/>
              <a:t>Pilot Test-Ready MMGs and Artifacts </a:t>
            </a:r>
            <a:br>
              <a:rPr lang="en-US" dirty="0"/>
            </a:br>
            <a:r>
              <a:rPr lang="en-US" dirty="0"/>
              <a:t>on the NNDSS Web Page</a:t>
            </a:r>
            <a:br>
              <a:rPr lang="en-US" dirty="0"/>
            </a:br>
            <a:endParaRPr lang="en-US" dirty="0"/>
          </a:p>
        </p:txBody>
      </p:sp>
      <p:sp>
        <p:nvSpPr>
          <p:cNvPr id="5" name="Content Placeholder 4"/>
          <p:cNvSpPr>
            <a:spLocks noGrp="1"/>
          </p:cNvSpPr>
          <p:nvPr>
            <p:ph idx="1"/>
          </p:nvPr>
        </p:nvSpPr>
        <p:spPr>
          <a:xfrm>
            <a:off x="285078" y="1914863"/>
            <a:ext cx="8229600" cy="4191000"/>
          </a:xfrm>
        </p:spPr>
        <p:txBody>
          <a:bodyPr/>
          <a:lstStyle/>
          <a:p>
            <a:r>
              <a:rPr lang="en-US" dirty="0">
                <a:solidFill>
                  <a:srgbClr val="002060"/>
                </a:solidFill>
              </a:rPr>
              <a:t>End of January/Beginning of February 2016</a:t>
            </a:r>
          </a:p>
          <a:p>
            <a:pPr lvl="1"/>
            <a:r>
              <a:rPr lang="en-US" dirty="0"/>
              <a:t>Generic v2 – core data elements for all conditions </a:t>
            </a:r>
            <a:endParaRPr lang="en-US" b="1" dirty="0">
              <a:solidFill>
                <a:srgbClr val="00B050"/>
              </a:solidFill>
            </a:endParaRPr>
          </a:p>
          <a:p>
            <a:pPr lvl="1"/>
            <a:r>
              <a:rPr lang="en-US" dirty="0"/>
              <a:t>Hepatitis </a:t>
            </a:r>
          </a:p>
          <a:p>
            <a:r>
              <a:rPr lang="en-US" b="1" dirty="0">
                <a:solidFill>
                  <a:srgbClr val="002060"/>
                </a:solidFill>
              </a:rPr>
              <a:t>February 2016</a:t>
            </a:r>
          </a:p>
          <a:p>
            <a:pPr lvl="1"/>
            <a:r>
              <a:rPr lang="en-US" dirty="0"/>
              <a:t>Sexually Transmitted Diseases </a:t>
            </a:r>
            <a:endParaRPr lang="en-US" b="1" dirty="0">
              <a:solidFill>
                <a:srgbClr val="00B050"/>
              </a:solidFill>
            </a:endParaRPr>
          </a:p>
          <a:p>
            <a:pPr lvl="1"/>
            <a:r>
              <a:rPr lang="en-US" dirty="0"/>
              <a:t>Congenital syphilis </a:t>
            </a:r>
            <a:endParaRPr lang="en-US" b="1" dirty="0">
              <a:solidFill>
                <a:srgbClr val="00B050"/>
              </a:solidFill>
            </a:endParaRPr>
          </a:p>
          <a:p>
            <a:pPr lvl="1"/>
            <a:r>
              <a:rPr lang="en-US" dirty="0"/>
              <a:t>Mumps </a:t>
            </a:r>
            <a:endParaRPr lang="en-US" dirty="0">
              <a:solidFill>
                <a:srgbClr val="00B050"/>
              </a:solidFill>
            </a:endParaRPr>
          </a:p>
          <a:p>
            <a:pPr lvl="1"/>
            <a:r>
              <a:rPr lang="en-US" dirty="0"/>
              <a:t>Pertussis </a:t>
            </a:r>
            <a:endParaRPr lang="en-US" dirty="0">
              <a:solidFill>
                <a:srgbClr val="00B050"/>
              </a:solidFill>
            </a:endParaRPr>
          </a:p>
          <a:p>
            <a:r>
              <a:rPr lang="en-US" dirty="0">
                <a:solidFill>
                  <a:srgbClr val="002060"/>
                </a:solidFill>
              </a:rPr>
              <a:t>July 2016</a:t>
            </a:r>
          </a:p>
          <a:p>
            <a:pPr lvl="1"/>
            <a:r>
              <a:rPr lang="en-US" dirty="0"/>
              <a:t>Varicella  </a:t>
            </a:r>
            <a:endParaRPr lang="en-US" dirty="0">
              <a:solidFill>
                <a:srgbClr val="00B050"/>
              </a:solidFill>
            </a:endParaRPr>
          </a:p>
          <a:p>
            <a:pPr lvl="1"/>
            <a:r>
              <a:rPr lang="en-US" dirty="0" err="1"/>
              <a:t>Arboviral</a:t>
            </a:r>
            <a:r>
              <a:rPr lang="en-US" dirty="0"/>
              <a:t> </a:t>
            </a:r>
            <a:endParaRPr lang="en-US" b="1" dirty="0">
              <a:solidFill>
                <a:srgbClr val="00B050"/>
              </a:solidFill>
            </a:endParaRPr>
          </a:p>
          <a:p>
            <a:endParaRPr lang="en-US" dirty="0"/>
          </a:p>
        </p:txBody>
      </p:sp>
      <p:sp>
        <p:nvSpPr>
          <p:cNvPr id="2" name="TextBox 1"/>
          <p:cNvSpPr txBox="1"/>
          <p:nvPr/>
        </p:nvSpPr>
        <p:spPr>
          <a:xfrm>
            <a:off x="360382" y="6105863"/>
            <a:ext cx="2826158" cy="369332"/>
          </a:xfrm>
          <a:prstGeom prst="rect">
            <a:avLst/>
          </a:prstGeom>
          <a:noFill/>
        </p:spPr>
        <p:txBody>
          <a:bodyPr wrap="none" rtlCol="0">
            <a:spAutoFit/>
          </a:bodyPr>
          <a:lstStyle/>
          <a:p>
            <a:r>
              <a:rPr lang="en-US" dirty="0"/>
              <a:t>*</a:t>
            </a:r>
            <a:r>
              <a:rPr lang="en-US" b="1" dirty="0"/>
              <a:t>DHIS and CDC Programs</a:t>
            </a:r>
          </a:p>
        </p:txBody>
      </p:sp>
    </p:spTree>
    <p:extLst>
      <p:ext uri="{BB962C8B-B14F-4D97-AF65-F5344CB8AC3E}">
        <p14:creationId xmlns:p14="http://schemas.microsoft.com/office/powerpoint/2010/main" val="34454317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81" y="800102"/>
            <a:ext cx="8229600" cy="1143000"/>
          </a:xfrm>
        </p:spPr>
        <p:txBody>
          <a:bodyPr/>
          <a:lstStyle/>
          <a:p>
            <a:r>
              <a:rPr lang="en-US" dirty="0"/>
              <a:t>Changes to the MMGs for the</a:t>
            </a:r>
            <a:br>
              <a:rPr lang="en-US" dirty="0"/>
            </a:br>
            <a:r>
              <a:rPr lang="en-US" dirty="0"/>
              <a:t>National Notifiable Diseases Surveillance System (NNDSS)</a:t>
            </a:r>
            <a:br>
              <a:rPr lang="en-US" dirty="0"/>
            </a:br>
            <a:endParaRPr lang="en-US" dirty="0"/>
          </a:p>
        </p:txBody>
      </p:sp>
      <p:sp>
        <p:nvSpPr>
          <p:cNvPr id="3" name="Content Placeholder 2"/>
          <p:cNvSpPr>
            <a:spLocks noGrp="1"/>
          </p:cNvSpPr>
          <p:nvPr>
            <p:ph idx="1"/>
          </p:nvPr>
        </p:nvSpPr>
        <p:spPr>
          <a:xfrm>
            <a:off x="360381" y="1681556"/>
            <a:ext cx="8229600" cy="4191000"/>
          </a:xfrm>
        </p:spPr>
        <p:txBody>
          <a:bodyPr/>
          <a:lstStyle/>
          <a:p>
            <a:r>
              <a:rPr lang="en-US" sz="1800" dirty="0"/>
              <a:t>Changes across the disease-specific MMGs</a:t>
            </a:r>
          </a:p>
          <a:p>
            <a:pPr lvl="1"/>
            <a:r>
              <a:rPr lang="en-US" sz="1800" dirty="0"/>
              <a:t>INV169 (condition code) was removed from the condition-specific MMGs and now only appears in Generic v2</a:t>
            </a:r>
          </a:p>
          <a:p>
            <a:pPr lvl="2"/>
            <a:r>
              <a:rPr lang="en-US" dirty="0"/>
              <a:t>Subsets of event codes for disease-specific MMGs are not needed since the event code lists we create indicate which condition to use with which MMG</a:t>
            </a:r>
          </a:p>
          <a:p>
            <a:pPr lvl="1"/>
            <a:r>
              <a:rPr lang="en-US" sz="1800" dirty="0"/>
              <a:t>The word “proposed” has been removed for all data elements that now have Office of Management and Budget Paperwork Reduction Act (OMB PRA) approval</a:t>
            </a:r>
          </a:p>
          <a:p>
            <a:pPr lvl="1"/>
            <a:r>
              <a:rPr lang="en-US" sz="1800" dirty="0"/>
              <a:t>Lab repeating group changes (see slides 10 and 11)</a:t>
            </a:r>
          </a:p>
          <a:p>
            <a:r>
              <a:rPr lang="en-US" sz="1800" dirty="0"/>
              <a:t>Increased consistency in formatting among the MMGs</a:t>
            </a:r>
          </a:p>
          <a:p>
            <a:r>
              <a:rPr lang="en-US" sz="1800" dirty="0"/>
              <a:t>Extended length of fields for proper processing of object identifiers (OIDs)</a:t>
            </a:r>
          </a:p>
          <a:p>
            <a:r>
              <a:rPr lang="en-US" sz="1800" dirty="0"/>
              <a:t>Allow the use of a full time stamp, as per the PHIN message structure specification</a:t>
            </a:r>
          </a:p>
          <a:p>
            <a:endParaRPr lang="en-US" sz="1800"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818351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245660"/>
            <a:ext cx="8229600" cy="1143000"/>
          </a:xfrm>
        </p:spPr>
        <p:txBody>
          <a:bodyPr/>
          <a:lstStyle/>
          <a:p>
            <a:r>
              <a:rPr lang="en-US" dirty="0"/>
              <a:t>Changes to the Generic v2 MMG (1 of 2)</a:t>
            </a:r>
          </a:p>
        </p:txBody>
      </p:sp>
      <p:sp>
        <p:nvSpPr>
          <p:cNvPr id="3" name="Content Placeholder 2"/>
          <p:cNvSpPr>
            <a:spLocks noGrp="1"/>
          </p:cNvSpPr>
          <p:nvPr>
            <p:ph idx="1"/>
          </p:nvPr>
        </p:nvSpPr>
        <p:spPr>
          <a:xfrm>
            <a:off x="457200" y="1149826"/>
            <a:ext cx="8229600" cy="4191000"/>
          </a:xfrm>
        </p:spPr>
        <p:txBody>
          <a:bodyPr/>
          <a:lstStyle/>
          <a:p>
            <a:pPr lvl="0"/>
            <a:r>
              <a:rPr lang="en-US" dirty="0"/>
              <a:t>The value set name and hyperlinks to the PHIN value set for INV169 (condition code) were removed </a:t>
            </a:r>
          </a:p>
          <a:p>
            <a:pPr lvl="1"/>
            <a:r>
              <a:rPr lang="en-US" dirty="0"/>
              <a:t>Event codes can be found on the NNDSS MMG for HL7 case notifications web site:</a:t>
            </a:r>
            <a:r>
              <a:rPr lang="en-US" i="1" dirty="0"/>
              <a:t> </a:t>
            </a:r>
            <a:r>
              <a:rPr lang="en-US" u="sng" dirty="0">
                <a:hlinkClick r:id="rId2"/>
              </a:rPr>
              <a:t>https://ndc.services.cdc.gov/message-mapping-guides/</a:t>
            </a:r>
            <a:endParaRPr lang="en-US" u="sng" dirty="0"/>
          </a:p>
          <a:p>
            <a:r>
              <a:rPr lang="en-US" dirty="0"/>
              <a:t>Added HL7 Implementation notes related to the definition of a unique case in the Message Validation, Processing and Provisioning System (MVPS)</a:t>
            </a:r>
          </a:p>
          <a:p>
            <a:pPr lvl="1"/>
            <a:r>
              <a:rPr lang="en-US" dirty="0"/>
              <a:t>NOT116, INV168, NOT103</a:t>
            </a:r>
            <a:r>
              <a:rPr lang="en-US" b="1" dirty="0">
                <a:solidFill>
                  <a:schemeClr val="tx2">
                    <a:lumMod val="75000"/>
                  </a:schemeClr>
                </a:solidFill>
              </a:rPr>
              <a:t>*</a:t>
            </a:r>
            <a:r>
              <a:rPr lang="en-US" dirty="0"/>
              <a:t> are used together to define a unique case in the CDC database.  The values for each of these data elements must remain the same when sending updates on a unique case.  Any changes to these data elements will cause the addition of a new case to the CDC database.</a:t>
            </a:r>
          </a:p>
          <a:p>
            <a:endParaRPr lang="en-US" dirty="0"/>
          </a:p>
        </p:txBody>
      </p:sp>
      <p:sp>
        <p:nvSpPr>
          <p:cNvPr id="4" name="Text Placeholder 3"/>
          <p:cNvSpPr>
            <a:spLocks noGrp="1"/>
          </p:cNvSpPr>
          <p:nvPr>
            <p:ph type="body" sz="quarter" idx="11"/>
          </p:nvPr>
        </p:nvSpPr>
        <p:spPr>
          <a:xfrm>
            <a:off x="457200" y="5784112"/>
            <a:ext cx="8229600" cy="712381"/>
          </a:xfrm>
        </p:spPr>
        <p:txBody>
          <a:bodyPr/>
          <a:lstStyle/>
          <a:p>
            <a:r>
              <a:rPr lang="en-US" sz="1400" b="1" dirty="0">
                <a:solidFill>
                  <a:schemeClr val="tx2">
                    <a:lumMod val="75000"/>
                  </a:schemeClr>
                </a:solidFill>
              </a:rPr>
              <a:t>*NOT116 (National Reporting Jurisdiction)</a:t>
            </a:r>
          </a:p>
          <a:p>
            <a:r>
              <a:rPr lang="en-US" sz="1400" b="1" dirty="0">
                <a:solidFill>
                  <a:schemeClr val="tx2">
                    <a:lumMod val="75000"/>
                  </a:schemeClr>
                </a:solidFill>
              </a:rPr>
              <a:t>  INV168 (Local Record ID)</a:t>
            </a:r>
          </a:p>
          <a:p>
            <a:r>
              <a:rPr lang="en-US" sz="1400" b="1" dirty="0">
                <a:solidFill>
                  <a:schemeClr val="tx2">
                    <a:lumMod val="75000"/>
                  </a:schemeClr>
                </a:solidFill>
              </a:rPr>
              <a:t>  NOT103 (Date first electronically submitted, which is transmitted in OBR-7)</a:t>
            </a:r>
          </a:p>
        </p:txBody>
      </p:sp>
    </p:spTree>
    <p:extLst>
      <p:ext uri="{BB962C8B-B14F-4D97-AF65-F5344CB8AC3E}">
        <p14:creationId xmlns:p14="http://schemas.microsoft.com/office/powerpoint/2010/main" val="757825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1" y="-121147"/>
            <a:ext cx="8229600" cy="1143000"/>
          </a:xfrm>
        </p:spPr>
        <p:txBody>
          <a:bodyPr/>
          <a:lstStyle/>
          <a:p>
            <a:r>
              <a:rPr lang="en-US" dirty="0"/>
              <a:t>Changes to the Generic v2 MMG (2 of 2) </a:t>
            </a:r>
          </a:p>
        </p:txBody>
      </p:sp>
      <p:sp>
        <p:nvSpPr>
          <p:cNvPr id="3" name="Content Placeholder 2"/>
          <p:cNvSpPr>
            <a:spLocks noGrp="1"/>
          </p:cNvSpPr>
          <p:nvPr>
            <p:ph idx="1"/>
          </p:nvPr>
        </p:nvSpPr>
        <p:spPr/>
        <p:txBody>
          <a:bodyPr/>
          <a:lstStyle/>
          <a:p>
            <a:r>
              <a:rPr lang="en-US" dirty="0"/>
              <a:t>Updated with 40 new LOINC codes received from the LOINC committee</a:t>
            </a:r>
          </a:p>
          <a:p>
            <a:r>
              <a:rPr lang="en-US" dirty="0"/>
              <a:t>Changed HL7 Message Context for text data elements to “OBX-5=string up to 199 characters”</a:t>
            </a:r>
          </a:p>
          <a:p>
            <a:pPr lvl="0"/>
            <a:r>
              <a:rPr lang="en-US" dirty="0"/>
              <a:t>Changed HL7 Message Context for numeric data elements to “OBX-5.2=numeric value"</a:t>
            </a:r>
          </a:p>
          <a:p>
            <a:pPr lvl="0"/>
            <a:r>
              <a:rPr lang="en-US" dirty="0"/>
              <a:t>Minor cosmetic changes were made including font size, column headings and colors, sample segment examples, and HL7 implementation notes for various data elements</a:t>
            </a:r>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9691757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6" y="-196700"/>
            <a:ext cx="8229600" cy="1143000"/>
          </a:xfrm>
        </p:spPr>
        <p:txBody>
          <a:bodyPr/>
          <a:lstStyle/>
          <a:p>
            <a:r>
              <a:rPr lang="en-US" dirty="0"/>
              <a:t>Changes to the Hepatitis MMG</a:t>
            </a:r>
          </a:p>
        </p:txBody>
      </p:sp>
      <p:sp>
        <p:nvSpPr>
          <p:cNvPr id="3" name="Content Placeholder 2"/>
          <p:cNvSpPr>
            <a:spLocks noGrp="1"/>
          </p:cNvSpPr>
          <p:nvPr>
            <p:ph idx="1"/>
          </p:nvPr>
        </p:nvSpPr>
        <p:spPr>
          <a:xfrm>
            <a:off x="457200" y="1161639"/>
            <a:ext cx="8229600" cy="4191000"/>
          </a:xfrm>
        </p:spPr>
        <p:txBody>
          <a:bodyPr/>
          <a:lstStyle/>
          <a:p>
            <a:r>
              <a:rPr lang="en-US" dirty="0"/>
              <a:t>Lab template has been updated to replace data element identifiers or value sets listed as ‘TBD’</a:t>
            </a:r>
            <a:r>
              <a:rPr lang="en-US" dirty="0">
                <a:solidFill>
                  <a:srgbClr val="0070C0"/>
                </a:solidFill>
              </a:rPr>
              <a:t>*</a:t>
            </a:r>
            <a:r>
              <a:rPr lang="en-US" dirty="0"/>
              <a:t> and added hepatitis-specific implementation notes</a:t>
            </a:r>
          </a:p>
          <a:p>
            <a:r>
              <a:rPr lang="en-US" dirty="0"/>
              <a:t>Removed INV169 (condition code)</a:t>
            </a:r>
          </a:p>
          <a:p>
            <a:r>
              <a:rPr lang="en-US" dirty="0"/>
              <a:t>Corrected the HL7 Message Context field values for OBX-3.1 and OBX-5.2</a:t>
            </a:r>
          </a:p>
          <a:p>
            <a:r>
              <a:rPr lang="en-US" dirty="0"/>
              <a:t>Updated the identifier sent in the message for INV825 to be 1920-8</a:t>
            </a:r>
          </a:p>
          <a:p>
            <a:r>
              <a:rPr lang="en-US" dirty="0"/>
              <a:t>Updated sample segments </a:t>
            </a:r>
          </a:p>
          <a:p>
            <a:r>
              <a:rPr lang="en-US" dirty="0"/>
              <a:t>Removed the vaccine template</a:t>
            </a:r>
          </a:p>
          <a:p>
            <a:r>
              <a:rPr lang="en-US" dirty="0"/>
              <a:t>Removed the valid values column</a:t>
            </a:r>
          </a:p>
          <a:p>
            <a:r>
              <a:rPr lang="en-US" dirty="0"/>
              <a:t>Revised information on the introduction worksheet</a:t>
            </a:r>
          </a:p>
        </p:txBody>
      </p:sp>
      <p:sp>
        <p:nvSpPr>
          <p:cNvPr id="4" name="Text Placeholder 3"/>
          <p:cNvSpPr>
            <a:spLocks noGrp="1"/>
          </p:cNvSpPr>
          <p:nvPr>
            <p:ph type="body" sz="quarter" idx="11"/>
          </p:nvPr>
        </p:nvSpPr>
        <p:spPr>
          <a:xfrm>
            <a:off x="457200" y="6115334"/>
            <a:ext cx="8229600" cy="381000"/>
          </a:xfrm>
        </p:spPr>
        <p:txBody>
          <a:bodyPr/>
          <a:lstStyle/>
          <a:p>
            <a:r>
              <a:rPr lang="en-US" sz="2000" b="1" dirty="0">
                <a:solidFill>
                  <a:srgbClr val="0070C0"/>
                </a:solidFill>
              </a:rPr>
              <a:t>*To Be Determined</a:t>
            </a:r>
          </a:p>
        </p:txBody>
      </p:sp>
    </p:spTree>
    <p:extLst>
      <p:ext uri="{BB962C8B-B14F-4D97-AF65-F5344CB8AC3E}">
        <p14:creationId xmlns:p14="http://schemas.microsoft.com/office/powerpoint/2010/main" val="16747385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Changes to the PHIN Message Structure Specification (1 of 2)</a:t>
            </a:r>
          </a:p>
        </p:txBody>
      </p:sp>
      <p:sp>
        <p:nvSpPr>
          <p:cNvPr id="3" name="Content Placeholder 2"/>
          <p:cNvSpPr>
            <a:spLocks noGrp="1"/>
          </p:cNvSpPr>
          <p:nvPr>
            <p:ph idx="1"/>
          </p:nvPr>
        </p:nvSpPr>
        <p:spPr/>
        <p:txBody>
          <a:bodyPr/>
          <a:lstStyle/>
          <a:p>
            <a:r>
              <a:rPr lang="en-US" dirty="0"/>
              <a:t>NTE-3 cardinality was updated to [1..*] from [0..*] to reflect that NTE-3 is required if the NTE segment is used.</a:t>
            </a:r>
          </a:p>
          <a:p>
            <a:r>
              <a:rPr lang="en-US" dirty="0"/>
              <a:t>NTE-1 cardinality and usage was updated to “R” (Required) and [1..1] to ensure proper NTE sequencing if the NTE segment is used.</a:t>
            </a:r>
          </a:p>
          <a:p>
            <a:r>
              <a:rPr lang="en-US" dirty="0"/>
              <a:t>SPM-1 cardinality and usage was updated to “R” (Required) and [1..1] to ensure proper SPM sequencing. </a:t>
            </a:r>
          </a:p>
          <a:p>
            <a:r>
              <a:rPr lang="en-US" dirty="0"/>
              <a:t>OBR-16 was allowed for supporting OBR-16 in the Lab Template for future use. Updated usage to “RE” (Required but may be empty) from “X” (Not supported) to indicate it is available for use. </a:t>
            </a:r>
          </a:p>
          <a:p>
            <a:r>
              <a:rPr lang="en-US" dirty="0"/>
              <a:t> </a:t>
            </a:r>
          </a:p>
          <a:p>
            <a:pPr marL="0" indent="0">
              <a:buNone/>
            </a:pP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51246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Changes to the PHIN Message Structure Specification (2 of 2)</a:t>
            </a:r>
          </a:p>
        </p:txBody>
      </p:sp>
      <p:sp>
        <p:nvSpPr>
          <p:cNvPr id="3" name="Content Placeholder 2"/>
          <p:cNvSpPr>
            <a:spLocks noGrp="1"/>
          </p:cNvSpPr>
          <p:nvPr>
            <p:ph idx="1"/>
          </p:nvPr>
        </p:nvSpPr>
        <p:spPr/>
        <p:txBody>
          <a:bodyPr/>
          <a:lstStyle/>
          <a:p>
            <a:r>
              <a:rPr lang="en-US" dirty="0"/>
              <a:t>Updated OID references with “.</a:t>
            </a:r>
            <a:r>
              <a:rPr lang="en-US" dirty="0" err="1"/>
              <a:t>nnnn</a:t>
            </a:r>
            <a:r>
              <a:rPr lang="en-US" dirty="0"/>
              <a:t>” from “.TBD” to indicate the unique ID provided in various required locations. Examples: Sending Application ID or the Sending Facility ID.</a:t>
            </a:r>
          </a:p>
          <a:p>
            <a:r>
              <a:rPr lang="en-US" dirty="0"/>
              <a:t>Removed references to the Vaccine OBR and any Conformance Statements pertaining to the Optional Vaccine OBR (Template). The Vaccine OBR Template was updated and replaced by the Vaccine repeating block no longer requiring an OBR segment.</a:t>
            </a:r>
          </a:p>
          <a:p>
            <a:r>
              <a:rPr lang="en-US" dirty="0"/>
              <a:t>Several minor revision history, formatting updates, and best practices changes were made for consistency. </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1769963"/>
      </p:ext>
    </p:extLst>
  </p:cSld>
  <p:clrMapOvr>
    <a:masterClrMapping/>
  </p:clrMapOvr>
  <p:transition>
    <p:fade/>
  </p:transition>
</p:sld>
</file>

<file path=ppt/theme/theme1.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3671465F6D242A2069F4A211F2AC6" ma:contentTypeVersion="0" ma:contentTypeDescription="Create a new document." ma:contentTypeScope="" ma:versionID="a581d7b4b876ea10f91726459a087cd1">
  <xsd:schema xmlns:xsd="http://www.w3.org/2001/XMLSchema" xmlns:xs="http://www.w3.org/2001/XMLSchema" xmlns:p="http://schemas.microsoft.com/office/2006/metadata/properties" xmlns:ns2="61e0aa89-821a-4b43-b623-2509ea82b111" targetNamespace="http://schemas.microsoft.com/office/2006/metadata/properties" ma:root="true" ma:fieldsID="ca42f09da617d62acfb759b9095bdcea" ns2:_="">
    <xsd:import namespace="61e0aa89-821a-4b43-b623-2509ea82b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61e0aa89-821a-4b43-b623-2509ea82b111">7DAU5SSH7P55-1450-3685</_dlc_DocId>
    <_dlc_DocIdUrl xmlns="61e0aa89-821a-4b43-b623-2509ea82b111">
      <Url>https://esp.cdc.gov/sites/csels/DHIS/DNDHI/NNDSS/NND_Case_Notification/_layouts/15/DocIdRedir.aspx?ID=7DAU5SSH7P55-1450-3685</Url>
      <Description>7DAU5SSH7P55-1450-3685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13F425-45DA-48B1-9FA1-41AAFD978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aa89-821a-4b43-b623-2509ea82b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E0DCE7-028A-49C5-8016-9D605622B5BC}">
  <ds:schemaRefs>
    <ds:schemaRef ds:uri="http://schemas.microsoft.com/sharepoint/events"/>
  </ds:schemaRefs>
</ds:datastoreItem>
</file>

<file path=customXml/itemProps3.xml><?xml version="1.0" encoding="utf-8"?>
<ds:datastoreItem xmlns:ds="http://schemas.openxmlformats.org/officeDocument/2006/customXml" ds:itemID="{D1C35279-BB22-4374-9AA0-B151C53C0E5F}">
  <ds:schemaRefs>
    <ds:schemaRef ds:uri="http://schemas.microsoft.com/office/infopath/2007/PartnerControls"/>
    <ds:schemaRef ds:uri="61e0aa89-821a-4b43-b623-2509ea82b1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s>
</ds:datastoreItem>
</file>

<file path=customXml/itemProps4.xml><?xml version="1.0" encoding="utf-8"?>
<ds:datastoreItem xmlns:ds="http://schemas.openxmlformats.org/officeDocument/2006/customXml" ds:itemID="{6C8AD2E0-46DA-40D2-A6BD-B2B74ED8B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2462</TotalTime>
  <Words>1694</Words>
  <Application>Microsoft Office PowerPoint</Application>
  <PresentationFormat>On-screen Show (4:3)</PresentationFormat>
  <Paragraphs>136</Paragraphs>
  <Slides>19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Wingdings</vt:lpstr>
      <vt:lpstr>Myriad Web Pro</vt:lpstr>
      <vt:lpstr>Calibri</vt:lpstr>
      <vt:lpstr>Courier New</vt:lpstr>
      <vt:lpstr>CDC_OD_PPT_light([1]</vt:lpstr>
      <vt:lpstr>Bitmap Image</vt:lpstr>
      <vt:lpstr>Message Mapping Guide Update for the National Notifiable Diseases Surveillance System   NMI eSHARE Webinar</vt:lpstr>
      <vt:lpstr>Overview</vt:lpstr>
      <vt:lpstr>MMGs We* are Working on and Estimated Dates to Post  Pilot Test-Ready MMGs and Artifacts  on the NNDSS Web Page </vt:lpstr>
      <vt:lpstr>Changes to the MMGs for the National Notifiable Diseases Surveillance System (NNDSS) </vt:lpstr>
      <vt:lpstr>Changes to the Generic v2 MMG (1 of 2)</vt:lpstr>
      <vt:lpstr>Changes to the Generic v2 MMG (2 of 2) </vt:lpstr>
      <vt:lpstr>Changes to the Hepatitis MMG</vt:lpstr>
      <vt:lpstr>Selected Changes to the PHIN Message Structure Specification (1 of 2)</vt:lpstr>
      <vt:lpstr>Selected Changes to the PHIN Message Structure Specification (2 of 2)</vt:lpstr>
      <vt:lpstr>Changes to the Lab Repeating Group (1 of 2) </vt:lpstr>
      <vt:lpstr>Selected Changes to the Lab Repeating Group (2 of 2)</vt:lpstr>
      <vt:lpstr>Draft MMG for HL7 Case Notification Web Site Location and Selected Documents Posted There</vt:lpstr>
      <vt:lpstr>NNDSS Event Code Lists (1 of 2)</vt:lpstr>
      <vt:lpstr>NNDSS Event Code Lists (2 of 2)</vt:lpstr>
      <vt:lpstr>HL7 Case Notification Resource Center, NNDSS</vt:lpstr>
      <vt:lpstr>HL7 Case Notification Resource Center Home Page</vt:lpstr>
      <vt:lpstr>New 2016 Priorities  </vt:lpstr>
      <vt:lpstr>Thank You! Ruth Jajosky: Email: raj3@cdc.gov Phone: 404.498.6274</vt:lpstr>
      <vt:lpstr>Closing Slide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January 2016</dc:title>
  <dc:subject>NMI eSHARE</dc:subject>
  <dc:creator>CDC</dc:creator>
  <cp:keywords>MMG, NMI, eSHARE, webinar</cp:keywords>
  <cp:lastModifiedBy>Laspina, Michael (CDC/DDPHSS/CSELS/DHIS)</cp:lastModifiedBy>
  <cp:revision>215</cp:revision>
  <cp:lastPrinted>2016-01-21T19:09:45Z</cp:lastPrinted>
  <dcterms:created xsi:type="dcterms:W3CDTF">2011-03-17T17:43:16Z</dcterms:created>
  <dcterms:modified xsi:type="dcterms:W3CDTF">2021-04-26T18:35:35Z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dlc_DocIdItemGuid">
    <vt:lpwstr>058e2053-74ad-493d-aed6-f6ea0c9ece79</vt:lpwstr>
  </property>
  <property fmtid="{D5CDD505-2E9C-101B-9397-08002B2CF9AE}" pid="4" name="ContentTypeId">
    <vt:lpwstr>0x0101007233671465F6D242A2069F4A211F2AC6</vt:lpwstr>
  </property>
  <property fmtid="{D5CDD505-2E9C-101B-9397-08002B2CF9AE}" pid="5" name="MSIP_Label_7b94a7b8-f06c-4dfe-bdcc-9b548fd58c31_Enabled">
    <vt:lpwstr>true</vt:lpwstr>
  </property>
  <property fmtid="{D5CDD505-2E9C-101B-9397-08002B2CF9AE}" pid="6" name="MSIP_Label_7b94a7b8-f06c-4dfe-bdcc-9b548fd58c31_SetDate">
    <vt:lpwstr>2021-04-26T17:53:55Z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3a3ba54e-94c4-4083-9b44-5593ee3a244f</vt:lpwstr>
  </property>
  <property fmtid="{D5CDD505-2E9C-101B-9397-08002B2CF9AE}" pid="11" name="MSIP_Label_7b94a7b8-f06c-4dfe-bdcc-9b548fd58c31_ContentBits">
    <vt:lpwstr>0</vt:lpwstr>
  </property>
</Properties>
</file>