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4"/>
    <p:sldMasterId id="2147484074" r:id="rId5"/>
    <p:sldMasterId id="2147484238" r:id="rId6"/>
    <p:sldMasterId id="2147484249" r:id="rId7"/>
    <p:sldMasterId id="2147484258" r:id="rId8"/>
    <p:sldMasterId id="2147484272" r:id="rId9"/>
    <p:sldMasterId id="2147484278" r:id="rId10"/>
    <p:sldMasterId id="2147484283" r:id="rId11"/>
    <p:sldMasterId id="2147484291" r:id="rId12"/>
    <p:sldMasterId id="2147484297" r:id="rId13"/>
  </p:sldMasterIdLst>
  <p:notesMasterIdLst>
    <p:notesMasterId r:id="rId34"/>
  </p:notesMasterIdLst>
  <p:handoutMasterIdLst>
    <p:handoutMasterId r:id="rId35"/>
  </p:handoutMasterIdLst>
  <p:sldIdLst>
    <p:sldId id="343" r:id="rId14"/>
    <p:sldId id="4714" r:id="rId15"/>
    <p:sldId id="4700" r:id="rId16"/>
    <p:sldId id="4715" r:id="rId17"/>
    <p:sldId id="4698" r:id="rId18"/>
    <p:sldId id="4711" r:id="rId19"/>
    <p:sldId id="4710" r:id="rId20"/>
    <p:sldId id="4709" r:id="rId21"/>
    <p:sldId id="4697" r:id="rId22"/>
    <p:sldId id="4716" r:id="rId23"/>
    <p:sldId id="4688" r:id="rId24"/>
    <p:sldId id="4717" r:id="rId25"/>
    <p:sldId id="4704" r:id="rId26"/>
    <p:sldId id="4691" r:id="rId27"/>
    <p:sldId id="4702" r:id="rId28"/>
    <p:sldId id="4686" r:id="rId29"/>
    <p:sldId id="410" r:id="rId30"/>
    <p:sldId id="386" r:id="rId31"/>
    <p:sldId id="388" r:id="rId32"/>
    <p:sldId id="912"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Amanda" initials="A" lastIdx="7" clrIdx="28">
    <p:extLst>
      <p:ext uri="{19B8F6BF-5375-455C-9EA6-DF929625EA0E}">
        <p15:presenceInfo xmlns:p15="http://schemas.microsoft.com/office/powerpoint/2012/main" userId="S::qlv2@cdc.gov::141c1c97-ae9a-47b7-8748-b353f28cf1e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30" name="Houston, Heather (CDC/DDPHSS/CSELS/DHIS) (CTR)" initials="H(" lastIdx="11" clrIdx="29">
    <p:extLst>
      <p:ext uri="{19B8F6BF-5375-455C-9EA6-DF929625EA0E}">
        <p15:presenceInfo xmlns:p15="http://schemas.microsoft.com/office/powerpoint/2012/main" userId="S::hyb3@cdc.gov::737fe5c2-79d1-4bbc-b24f-61ecf3869904"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31" name="Williams, Paula O. (CDC/DDPHSS/CSELS/OD)" initials="WPO(" lastIdx="4" clrIdx="30">
    <p:extLst>
      <p:ext uri="{19B8F6BF-5375-455C-9EA6-DF929625EA0E}">
        <p15:presenceInfo xmlns:p15="http://schemas.microsoft.com/office/powerpoint/2012/main" userId="S::gvc0@cdc.gov::74054436-8995-4816-b6f8-75d610612a07" providerId="AD"/>
      </p:ext>
    </p:extLst>
  </p:cmAuthor>
  <p:cmAuthor id="3" name="uaa0" initials="uaa0" lastIdx="7" clrIdx="2">
    <p:extLst>
      <p:ext uri="{19B8F6BF-5375-455C-9EA6-DF929625EA0E}">
        <p15:presenceInfo xmlns:p15="http://schemas.microsoft.com/office/powerpoint/2012/main" userId="uaa0" providerId="None"/>
      </p:ext>
    </p:extLst>
  </p:cmAuthor>
  <p:cmAuthor id="32" name="Franks, Jessica (CDC/DDPHSIS/OMHHE/OD)" initials="FJ(" lastIdx="5" clrIdx="31">
    <p:extLst>
      <p:ext uri="{19B8F6BF-5375-455C-9EA6-DF929625EA0E}">
        <p15:presenceInfo xmlns:p15="http://schemas.microsoft.com/office/powerpoint/2012/main" userId="S::luj8@cdc.gov::00e5d51a-ec3c-45e4-85a5-1d1fbd50c6a8"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33" name="Tai, Eric (CDC/DDNID/NCCDPHP/DCPC)" initials="TE(" lastIdx="2" clrIdx="32">
    <p:extLst>
      <p:ext uri="{19B8F6BF-5375-455C-9EA6-DF929625EA0E}">
        <p15:presenceInfo xmlns:p15="http://schemas.microsoft.com/office/powerpoint/2012/main" userId="S::CVN5@cdc.gov::d2b8baec-6149-4597-967c-6147ba68d844"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9" name="Helmus, Lesliann E. (CDC/DDPHSS/CSELS/DHIS)" initials="HLE(" lastIdx="93" clrIdx="8">
    <p:extLst>
      <p:ext uri="{19B8F6BF-5375-455C-9EA6-DF929625EA0E}">
        <p15:presenceInfo xmlns:p15="http://schemas.microsoft.com/office/powerpoint/2012/main" userId="S::lth7@cdc.gov::146eb41b-cd7a-4845-8c9f-18d5f43d2d11" providerId="AD"/>
      </p:ext>
    </p:extLst>
  </p:cmAuthor>
  <p:cmAuthor id="10" name="Robinson, Tamara (CDC/DDPHSS/CSELS/DHIS) (CTR)" initials="RT((" lastIdx="52" clrIdx="9">
    <p:extLst>
      <p:ext uri="{19B8F6BF-5375-455C-9EA6-DF929625EA0E}">
        <p15:presenceInfo xmlns:p15="http://schemas.microsoft.com/office/powerpoint/2012/main" userId="S::okf9@cdc.gov::a16a7704-10a4-405e-9d16-ecfeead0d373"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12" name="Hoover, Michele (CDC/DDPHSS/CSELS/DHIS)" initials="HM(" lastIdx="73" clrIdx="11">
    <p:extLst>
      <p:ext uri="{19B8F6BF-5375-455C-9EA6-DF929625EA0E}">
        <p15:presenceInfo xmlns:p15="http://schemas.microsoft.com/office/powerpoint/2012/main" userId="S::mlh5@cdc.gov::9a9dd205-6d81-4b23-a69a-9c182c4f18af" providerId="AD"/>
      </p:ext>
    </p:extLst>
  </p:cmAuthor>
  <p:cmAuthor id="13" name="Strine, Tara (CDC/DDPHSS/CSELS/DHIS)" initials="ST(" lastIdx="2" clrIdx="12">
    <p:extLst>
      <p:ext uri="{19B8F6BF-5375-455C-9EA6-DF929625EA0E}">
        <p15:presenceInfo xmlns:p15="http://schemas.microsoft.com/office/powerpoint/2012/main" userId="S::tws2@cdc.gov::6fc4a39f-cf14-4db1-9fb9-b5c6a3a91a6e" providerId="AD"/>
      </p:ext>
    </p:extLst>
  </p:cmAuthor>
  <p:cmAuthor id="14" name="Johnston, Sara (CDC/DDPHSS/CSELS/DHIS)" initials="JS(" lastIdx="35" clrIdx="13">
    <p:extLst>
      <p:ext uri="{19B8F6BF-5375-455C-9EA6-DF929625EA0E}">
        <p15:presenceInfo xmlns:p15="http://schemas.microsoft.com/office/powerpoint/2012/main" userId="S::vqg0@cdc.gov::bd0c3462-f13f-4b10-85a9-b365bf88e3bf" providerId="AD"/>
      </p:ext>
    </p:extLst>
  </p:cmAuthor>
  <p:cmAuthor id="15" name="Bastin, Lisa H. (CDC/DDPHSS/CSELS/DHIS)" initials="BLH(" lastIdx="6" clrIdx="14">
    <p:extLst>
      <p:ext uri="{19B8F6BF-5375-455C-9EA6-DF929625EA0E}">
        <p15:presenceInfo xmlns:p15="http://schemas.microsoft.com/office/powerpoint/2012/main" userId="S::gnh1@cdc.gov::6fdd4b8c-193e-4084-8c4c-6d1bdda0752a" providerId="AD"/>
      </p:ext>
    </p:extLst>
  </p:cmAuthor>
  <p:cmAuthor id="16" name="Headley, Tanya (CDC/NIOSH/OD)" initials="HT(" lastIdx="6" clrIdx="15">
    <p:extLst>
      <p:ext uri="{19B8F6BF-5375-455C-9EA6-DF929625EA0E}">
        <p15:presenceInfo xmlns:p15="http://schemas.microsoft.com/office/powerpoint/2012/main" userId="S::tfh4@cdc.gov::17e00185-d4e2-4678-9c92-b02643d07a7f" providerId="AD"/>
      </p:ext>
    </p:extLst>
  </p:cmAuthor>
  <p:cmAuthor id="17" name="ADS-afh0" initials="AFH" lastIdx="12" clrIdx="16">
    <p:extLst>
      <p:ext uri="{19B8F6BF-5375-455C-9EA6-DF929625EA0E}">
        <p15:presenceInfo xmlns:p15="http://schemas.microsoft.com/office/powerpoint/2012/main" userId="ADS-afh0" providerId="None"/>
      </p:ext>
    </p:extLst>
  </p:cmAuthor>
  <p:cmAuthor id="18" name="Karen Carter" initials="" lastIdx="5" clrIdx="17"/>
  <p:cmAuthor id="19" name="Karen Carter" initials="KC" lastIdx="28" clrIdx="18">
    <p:extLst>
      <p:ext uri="{19B8F6BF-5375-455C-9EA6-DF929625EA0E}">
        <p15:presenceInfo xmlns:p15="http://schemas.microsoft.com/office/powerpoint/2012/main" userId="c9d4980b7e5c8fe6" providerId="Windows Live"/>
      </p:ext>
    </p:extLst>
  </p:cmAuthor>
  <p:cmAuthor id="20" name="Carter, Karen (CDC/DDPHSS/CSELS/DHIS) (CTR)" initials="C(" lastIdx="93" clrIdx="19">
    <p:extLst>
      <p:ext uri="{19B8F6BF-5375-455C-9EA6-DF929625EA0E}">
        <p15:presenceInfo xmlns:p15="http://schemas.microsoft.com/office/powerpoint/2012/main" userId="S::qqg9@cdc.gov::fe854721-d07f-44f9-977c-55d14e1c6f28" providerId="AD"/>
      </p:ext>
    </p:extLst>
  </p:cmAuthor>
  <p:cmAuthor id="21" name="Thomas, Melinda Christine (CDC/DDPHSS/CSELS/DHIS)" initials="TMC(" lastIdx="83" clrIdx="20">
    <p:extLst>
      <p:ext uri="{19B8F6BF-5375-455C-9EA6-DF929625EA0E}">
        <p15:presenceInfo xmlns:p15="http://schemas.microsoft.com/office/powerpoint/2012/main" userId="S::kso8@cdc.gov::1e957d9e-4ad7-453f-9791-12af09c95064" providerId="AD"/>
      </p:ext>
    </p:extLst>
  </p:cmAuthor>
  <p:cmAuthor id="22" name="Jajosky, Ruth Ann (CDC/DDPHSS/CSELS/DHIS)" initials="J(" lastIdx="42" clrIdx="21">
    <p:extLst>
      <p:ext uri="{19B8F6BF-5375-455C-9EA6-DF929625EA0E}">
        <p15:presenceInfo xmlns:p15="http://schemas.microsoft.com/office/powerpoint/2012/main" userId="S::raj3@cdc.gov::72e8cd74-b9f9-4b95-8177-90b4f6b9de69" providerId="AD"/>
      </p:ext>
    </p:extLst>
  </p:cmAuthor>
  <p:cmAuthor id="23" name="Chapman, Sandy (CDC/DDPHSS/CSELS/DHIS)" initials="CS(" lastIdx="39" clrIdx="22">
    <p:extLst>
      <p:ext uri="{19B8F6BF-5375-455C-9EA6-DF929625EA0E}">
        <p15:presenceInfo xmlns:p15="http://schemas.microsoft.com/office/powerpoint/2012/main" userId="S::ssc3@cdc.gov::f874a472-0440-44cc-a80c-4475292ad116" providerId="AD"/>
      </p:ext>
    </p:extLst>
  </p:cmAuthor>
  <p:cmAuthor id="24" name="Dawson, Scott (CDC/DDPHSS/CSELS/DHIS) (CTR)" initials="DS((" lastIdx="6" clrIdx="23">
    <p:extLst>
      <p:ext uri="{19B8F6BF-5375-455C-9EA6-DF929625EA0E}">
        <p15:presenceInfo xmlns:p15="http://schemas.microsoft.com/office/powerpoint/2012/main" userId="S::xxl8@cdc.gov::7525c990-d347-49d9-b539-8cedfa305ce9" providerId="AD"/>
      </p:ext>
    </p:extLst>
  </p:cmAuthor>
  <p:cmAuthor id="25" name="Tack, Danielle (CDC/DDPHSS/CSELS/DHIS)" initials="TD(" lastIdx="177" clrIdx="24">
    <p:extLst>
      <p:ext uri="{19B8F6BF-5375-455C-9EA6-DF929625EA0E}">
        <p15:presenceInfo xmlns:p15="http://schemas.microsoft.com/office/powerpoint/2012/main" userId="S::dot7@cdc.gov::c466bcf8-0f3d-4789-a510-d6af4bb59968" providerId="AD"/>
      </p:ext>
    </p:extLst>
  </p:cmAuthor>
  <p:cmAuthor id="26" name="Landon, Alexander (CDC/DDID/NCIRD/OD)" initials="LA(" lastIdx="42" clrIdx="25">
    <p:extLst>
      <p:ext uri="{19B8F6BF-5375-455C-9EA6-DF929625EA0E}">
        <p15:presenceInfo xmlns:p15="http://schemas.microsoft.com/office/powerpoint/2012/main" userId="S::vvs8@cdc.gov::b09320f4-f070-4dda-b5ce-579581d3ab09" providerId="AD"/>
      </p:ext>
    </p:extLst>
  </p:cmAuthor>
  <p:cmAuthor id="27" name="Rodgers, Jessica (CDC/DDPHSS/CSELS/DHIS) (CTR)" initials="R(" lastIdx="5" clrIdx="26">
    <p:extLst>
      <p:ext uri="{19B8F6BF-5375-455C-9EA6-DF929625EA0E}">
        <p15:presenceInfo xmlns:p15="http://schemas.microsoft.com/office/powerpoint/2012/main" userId="S::qly5@cdc.gov::984ae24b-9141-498f-bb81-0cad7713c6d5" providerId="AD"/>
      </p:ext>
    </p:extLst>
  </p:cmAuthor>
  <p:cmAuthor id="28" name="Nguyen, Thuy H. (CDC/DDPHSS/CSELS/DHIS)" initials="N(" lastIdx="4" clrIdx="27">
    <p:extLst>
      <p:ext uri="{19B8F6BF-5375-455C-9EA6-DF929625EA0E}">
        <p15:presenceInfo xmlns:p15="http://schemas.microsoft.com/office/powerpoint/2012/main" userId="S::yky3@cdc.gov::8a7e3e03-04d0-4c76-a337-fc65283f8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F395F"/>
    <a:srgbClr val="B07C57"/>
    <a:srgbClr val="004B44"/>
    <a:srgbClr val="B2D365"/>
    <a:srgbClr val="0197D6"/>
    <a:srgbClr val="3E385E"/>
    <a:srgbClr val="203D55"/>
    <a:srgbClr val="4B80E5"/>
    <a:srgbClr val="A5B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EE50A-6C22-4CBA-A1A2-119F1ACE50A0}" v="2" dt="2021-07-09T20:08:43.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14" autoAdjust="0"/>
  </p:normalViewPr>
  <p:slideViewPr>
    <p:cSldViewPr snapToGrid="0">
      <p:cViewPr varScale="1">
        <p:scale>
          <a:sx n="63" d="100"/>
          <a:sy n="63" d="100"/>
        </p:scale>
        <p:origin x="2316" y="60"/>
      </p:cViewPr>
      <p:guideLst/>
    </p:cSldViewPr>
  </p:slideViewPr>
  <p:notesTextViewPr>
    <p:cViewPr>
      <p:scale>
        <a:sx n="1" d="1"/>
        <a:sy n="1" d="1"/>
      </p:scale>
      <p:origin x="0" y="0"/>
    </p:cViewPr>
  </p:notesTextViewPr>
  <p:notesViewPr>
    <p:cSldViewPr snapToGrid="0">
      <p:cViewPr varScale="1">
        <p:scale>
          <a:sx n="80" d="100"/>
          <a:sy n="80" d="100"/>
        </p:scale>
        <p:origin x="38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Alexander (CDC/DDPHSS/CSELS/DHIS)" userId="b09320f4-f070-4dda-b5ce-579581d3ab09" providerId="ADAL" clId="{58DEE50A-6C22-4CBA-A1A2-119F1ACE50A0}"/>
    <pc:docChg chg="modSld">
      <pc:chgData name="Landon, Alexander (CDC/DDPHSS/CSELS/DHIS)" userId="b09320f4-f070-4dda-b5ce-579581d3ab09" providerId="ADAL" clId="{58DEE50A-6C22-4CBA-A1A2-119F1ACE50A0}" dt="2021-07-09T19:55:28.461" v="3" actId="113"/>
      <pc:docMkLst>
        <pc:docMk/>
      </pc:docMkLst>
      <pc:sldChg chg="modSp mod">
        <pc:chgData name="Landon, Alexander (CDC/DDPHSS/CSELS/DHIS)" userId="b09320f4-f070-4dda-b5ce-579581d3ab09" providerId="ADAL" clId="{58DEE50A-6C22-4CBA-A1A2-119F1ACE50A0}" dt="2021-07-09T19:55:28.461" v="3" actId="113"/>
        <pc:sldMkLst>
          <pc:docMk/>
          <pc:sldMk cId="2600287450" sldId="410"/>
        </pc:sldMkLst>
        <pc:graphicFrameChg chg="modGraphic">
          <ac:chgData name="Landon, Alexander (CDC/DDPHSS/CSELS/DHIS)" userId="b09320f4-f070-4dda-b5ce-579581d3ab09" providerId="ADAL" clId="{58DEE50A-6C22-4CBA-A1A2-119F1ACE50A0}" dt="2021-07-09T19:55:28.461" v="3" actId="113"/>
          <ac:graphicFrameMkLst>
            <pc:docMk/>
            <pc:sldMk cId="2600287450" sldId="410"/>
            <ac:graphicFrameMk id="2" creationId="{37EE94AF-A7CE-4240-B1F0-CC4916F0651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7/9/2021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7/9/2021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my name is Michele Hoover and I am presenting on how we worked together to promote efficiencies to send COVID-19 National Notifiable Diseases Surveillance System Case Notifications.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sz="1200" kern="1200" dirty="0">
                <a:solidFill>
                  <a:schemeClr val="tx1"/>
                </a:solidFill>
                <a:effectLst/>
                <a:latin typeface="+mn-lt"/>
                <a:ea typeface="+mn-ea"/>
                <a:cs typeface="+mn-cs"/>
              </a:rPr>
              <a:t>National Notifiable Diseases Surveillance System (NNDSS) is a national system designed to allow jurisdictions to provide comprehensive, timely, and high-quality data for public health decision-making at the federal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afternoon I am going to share with you how </a:t>
            </a:r>
            <a:r>
              <a:rPr lang="en-US" dirty="0"/>
              <a:t>CDC in collaboration with the Council of State and Territorial Epidemiologists (CSTE), </a:t>
            </a:r>
            <a:r>
              <a:rPr lang="en-US" sz="1200" kern="1200" dirty="0">
                <a:solidFill>
                  <a:schemeClr val="tx1"/>
                </a:solidFill>
                <a:effectLst/>
                <a:latin typeface="+mn-lt"/>
                <a:ea typeface="+mn-ea"/>
                <a:cs typeface="+mn-cs"/>
              </a:rPr>
              <a:t>Association of Public Health Laboratories (APHL)</a:t>
            </a:r>
            <a:r>
              <a:rPr lang="en-US" dirty="0"/>
              <a:t>, and </a:t>
            </a:r>
            <a:r>
              <a:rPr lang="en-US" sz="1200" kern="1200" dirty="0">
                <a:solidFill>
                  <a:schemeClr val="tx1"/>
                </a:solidFill>
                <a:effectLst/>
                <a:latin typeface="+mn-lt"/>
                <a:ea typeface="+mn-ea"/>
                <a:cs typeface="+mn-cs"/>
              </a:rPr>
              <a:t>National Electronic Disease Surveillance System Base System (NBS) team worked together to bring in case notifications for COVID-19 with emphasis on the GenV2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January 21,  (CLICK)</a:t>
            </a:r>
            <a:endParaRPr lang="en-US" dirty="0"/>
          </a:p>
        </p:txBody>
      </p:sp>
      <p:sp>
        <p:nvSpPr>
          <p:cNvPr id="4" name="Slide Number Placeholder 3"/>
          <p:cNvSpPr>
            <a:spLocks noGrp="1"/>
          </p:cNvSpPr>
          <p:nvPr>
            <p:ph type="sldNum" sz="quarter" idx="10"/>
          </p:nvPr>
        </p:nvSpPr>
        <p:spPr/>
        <p:txBody>
          <a:bodyPr/>
          <a:lstStyle/>
          <a:p>
            <a:fld id="{E8CF6D08-AA4D-4E4A-BC5A-6638DFC699C5}" type="slidenum">
              <a:rPr lang="en-US" smtClean="0"/>
              <a:t>1</a:t>
            </a:fld>
            <a:endParaRPr lang="en-US" dirty="0"/>
          </a:p>
        </p:txBody>
      </p:sp>
    </p:spTree>
    <p:extLst>
      <p:ext uri="{BB962C8B-B14F-4D97-AF65-F5344CB8AC3E}">
        <p14:creationId xmlns:p14="http://schemas.microsoft.com/office/powerpoint/2010/main" val="383756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December, out of the 60 jurisdictions that report through NNDSS, 49 or 82% were sending COVID-19 case notifications through NNDSS. Of those, 31 jurisdictions were using GenV2 accounting for 63% of those sending COVID-19 through NNDSS.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 of the original 29 jurisdictions sending GenV2 messages for other conditions, 93% were sending GenV2 for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Speaker reference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49/60 sending NNDSS = 82%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31/49 sending COVID-19 used GenV2 = 63%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27/29 sending GenV2 were sending COVID-19 through GenV2 = 93%</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95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did we improve the process?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Early in 2020 it was clear that good case surveillance data would be needed. To enable case notification through NNDSS, the NNDSS team, in conjunction with CSTE, APHL, and NBS, began active outreach. Efforts started with the 29 jurisdictions already sending Gen v2 messages for other conditions. We offered technical assistance to help them incorporate COVID-19 into the Gen V2 transmissions and answered questions as they emerged.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worked on state outreach the National Center for Immunization and Respiratory Diseases updated their system in order to provision NNDSS data to the response.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11</a:t>
            </a:fld>
            <a:endParaRPr lang="en-US" dirty="0"/>
          </a:p>
        </p:txBody>
      </p:sp>
    </p:spTree>
    <p:extLst>
      <p:ext uri="{BB962C8B-B14F-4D97-AF65-F5344CB8AC3E}">
        <p14:creationId xmlns:p14="http://schemas.microsoft.com/office/powerpoint/2010/main" val="143814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cohorts were established by APHL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cohort was established in July (approximately one month after the full COVID-19 MMG was released). This cohort was for any jurisdictional system to help them send case notifications using the full COVID-19 MMG.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cohort was for jurisdictions using the NBS to begin sending GenV2 COVID-19 Messages. ​The NBS cohort helped the jurisdictions set-up the COVID-19 data collection page and then followed the same process used for other states.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12</a:t>
            </a:fld>
            <a:endParaRPr lang="en-US" dirty="0"/>
          </a:p>
        </p:txBody>
      </p:sp>
    </p:spTree>
    <p:extLst>
      <p:ext uri="{BB962C8B-B14F-4D97-AF65-F5344CB8AC3E}">
        <p14:creationId xmlns:p14="http://schemas.microsoft.com/office/powerpoint/2010/main" val="427658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we revised the onboarding processes for sending COVID-19 via GenV2 and for sending the full COVID-19 MMG. </a:t>
            </a:r>
          </a:p>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13</a:t>
            </a:fld>
            <a:endParaRPr lang="en-US" dirty="0"/>
          </a:p>
        </p:txBody>
      </p:sp>
    </p:spTree>
    <p:extLst>
      <p:ext uri="{BB962C8B-B14F-4D97-AF65-F5344CB8AC3E}">
        <p14:creationId xmlns:p14="http://schemas.microsoft.com/office/powerpoint/2010/main" val="223369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the revised onboarding process for GenV2?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an abbreviated onboarding process. Jurisdictions already sending Gen V2 did not need to send test messages or limited production data. They could simply add the COVID-19 event code and notify NNDSS that they were ready to send data. CDC confirmed the receipt of the initial production messages and assured that no major errors were identified. The state was considered in production for Gen V2 COVID-19 messages.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14</a:t>
            </a:fld>
            <a:endParaRPr lang="en-US" dirty="0"/>
          </a:p>
        </p:txBody>
      </p:sp>
    </p:spTree>
    <p:extLst>
      <p:ext uri="{BB962C8B-B14F-4D97-AF65-F5344CB8AC3E}">
        <p14:creationId xmlns:p14="http://schemas.microsoft.com/office/powerpoint/2010/main" val="122710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Was the Onboarding Process Revised for the  COVID-19 MMG?</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NNDSS, APHL and NBS Teams considered lessons learned from onboarding and technical assistance to identify potential barriers, challenges and opportunities for efficiencies.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resulted in APHL reviewing the onboarding package before it was sent to CDC, so that the kickoff call could be scheduled when CDC received the onboarding package.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test messages were reviewed, the jurisdiction was moved to limited production. Any feedback from the CDC program was incorporated during the limited production phase.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Hundreds of messages were requested for limited production so that any systematic mapping errors could be identified quickly. All CDC participants committed to an aggressive timeline for providing feedback to jurisdictions. Most feedback was returned from all stakeholders within 3 weeks of initial receipt.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jurisdiction was considered to be in production once the year-to-date file was transmitted. The jurisdiction received quick feedback on any major errors that needed immediate action and general data quality improvements were addressed over time. For jurisdictions that were sending a .csv file, sometimes a few weeks were needed before those files were turned off.​</a:t>
            </a:r>
          </a:p>
          <a:p>
            <a:endParaRPr lang="en-US" sz="1200" kern="1200" dirty="0">
              <a:solidFill>
                <a:schemeClr val="tx1"/>
              </a:solidFill>
              <a:effectLst/>
              <a:latin typeface="+mn-lt"/>
              <a:ea typeface="+mn-ea"/>
              <a:cs typeface="+mn-cs"/>
            </a:endParaRPr>
          </a:p>
          <a:p>
            <a:r>
              <a:rPr lang="en-US" dirty="0"/>
              <a:t>…</a:t>
            </a:r>
            <a:endParaRPr lang="en-US" dirty="0">
              <a:cs typeface="Calibri"/>
            </a:endParaRPr>
          </a:p>
          <a:p>
            <a:r>
              <a:rPr lang="en-US" dirty="0"/>
              <a:t>We continue to see the results of these efforts (CLICK)</a:t>
            </a:r>
            <a:endParaRPr lang="en-US" dirty="0">
              <a:cs typeface="Calibri"/>
            </a:endParaRPr>
          </a:p>
        </p:txBody>
      </p:sp>
      <p:sp>
        <p:nvSpPr>
          <p:cNvPr id="4" name="Slide Number Placeholder 3"/>
          <p:cNvSpPr>
            <a:spLocks noGrp="1"/>
          </p:cNvSpPr>
          <p:nvPr>
            <p:ph type="sldNum" sz="quarter" idx="5"/>
          </p:nvPr>
        </p:nvSpPr>
        <p:spPr/>
        <p:txBody>
          <a:bodyPr/>
          <a:lstStyle/>
          <a:p>
            <a:fld id="{E8CF6D08-AA4D-4E4A-BC5A-6638DFC699C5}" type="slidenum">
              <a:rPr lang="en-US" smtClean="0"/>
              <a:t>15</a:t>
            </a:fld>
            <a:endParaRPr lang="en-US" dirty="0"/>
          </a:p>
        </p:txBody>
      </p:sp>
    </p:spTree>
    <p:extLst>
      <p:ext uri="{BB962C8B-B14F-4D97-AF65-F5344CB8AC3E}">
        <p14:creationId xmlns:p14="http://schemas.microsoft.com/office/powerpoint/2010/main" val="185394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of May 7, 2021 we now have 34 of 60 jurisdictions in various stages of implementing the full COVID-19 MMG, the abbreviated COVID-19 MMG which ONLY includes Vaccine data (referred to as COVID Lite) and the GenV2 MMG.  ​</a:t>
            </a:r>
          </a:p>
          <a:p>
            <a:pPr>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map shown here is restricted to COVID-19 case notifications sent through HL7 and shows the highest level of guide achievement for jurisdictions.</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Utah and Kansas (in bright green) were previously sending GenV2 messages are now sending the full COVID-19 MMG, which includes vaccine data. And Idaho (in bright blue) is finishing the COVID-19 MMG onboarding.</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one is in production or onboarding COVID Lite, but that only became available at the end of February of this year.</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We still have 29 jurisdictions (shown in light green) sending COVID-19 data via GenV2 and an additional five jurisdictions (shown in lite blue, NM, TX, MD, VT and Guam) currently onboarding GenV2 for COVID-19.</a:t>
            </a:r>
            <a:r>
              <a:rPr lang="en-US" dirty="0"/>
              <a:t> </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Not show on the map are states participating in cohorts that started in February of 2021.</a:t>
            </a:r>
            <a:r>
              <a:rPr lang="en-US" dirty="0"/>
              <a:t> </a:t>
            </a:r>
          </a:p>
          <a:p>
            <a:pPr>
              <a:defRPr/>
            </a:pP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We have </a:t>
            </a:r>
            <a:r>
              <a:rPr lang="en-US" dirty="0"/>
              <a:t>8</a:t>
            </a:r>
            <a:r>
              <a:rPr lang="en-US" sz="1200" kern="1200" dirty="0">
                <a:solidFill>
                  <a:schemeClr val="tx1"/>
                </a:solidFill>
                <a:effectLst/>
                <a:latin typeface="+mn-lt"/>
                <a:ea typeface="+mn-ea"/>
                <a:cs typeface="+mn-cs"/>
              </a:rPr>
              <a:t> NBS states working on the full </a:t>
            </a:r>
            <a:r>
              <a:rPr lang="en-US" dirty="0"/>
              <a:t>MMG (AL, AK, KY, ME, MS, NE, TN, VA). Another</a:t>
            </a:r>
            <a:r>
              <a:rPr lang="en-US" sz="1200" kern="1200" dirty="0">
                <a:solidFill>
                  <a:schemeClr val="tx1"/>
                </a:solidFill>
                <a:effectLst/>
                <a:latin typeface="+mn-lt"/>
                <a:ea typeface="+mn-ea"/>
                <a:cs typeface="+mn-cs"/>
              </a:rPr>
              <a:t> non-NBS cohort with 5 states currently sending COVID-19 using GenV2.  Four (</a:t>
            </a:r>
            <a:r>
              <a:rPr lang="en-US" dirty="0"/>
              <a:t>FL, GA, IL, and NJ) are working on COVID Lite and Oregon the full MMG.</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lvl="0"/>
            <a:endParaRPr lang="en-US" sz="12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85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would not be possible without our state and local partners especially my co-authors who are bolded.</a:t>
            </a:r>
          </a:p>
        </p:txBody>
      </p:sp>
      <p:sp>
        <p:nvSpPr>
          <p:cNvPr id="4" name="Slide Number Placeholder 3"/>
          <p:cNvSpPr>
            <a:spLocks noGrp="1"/>
          </p:cNvSpPr>
          <p:nvPr>
            <p:ph type="sldNum" sz="quarter" idx="5"/>
          </p:nvPr>
        </p:nvSpPr>
        <p:spPr/>
        <p:txBody>
          <a:bodyPr/>
          <a:lstStyle/>
          <a:p>
            <a:fld id="{E8CF6D08-AA4D-4E4A-BC5A-6638DFC699C5}" type="slidenum">
              <a:rPr lang="en-US" smtClean="0"/>
              <a:t>17</a:t>
            </a:fld>
            <a:endParaRPr lang="en-US" dirty="0"/>
          </a:p>
        </p:txBody>
      </p:sp>
    </p:spTree>
    <p:extLst>
      <p:ext uri="{BB962C8B-B14F-4D97-AF65-F5344CB8AC3E}">
        <p14:creationId xmlns:p14="http://schemas.microsoft.com/office/powerpoint/2010/main" val="1457113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APHL, NBS and CSTE colleagues and co-authors in bold</a:t>
            </a:r>
          </a:p>
        </p:txBody>
      </p:sp>
      <p:sp>
        <p:nvSpPr>
          <p:cNvPr id="4" name="Slide Number Placeholder 3"/>
          <p:cNvSpPr>
            <a:spLocks noGrp="1"/>
          </p:cNvSpPr>
          <p:nvPr>
            <p:ph type="sldNum" sz="quarter" idx="5"/>
          </p:nvPr>
        </p:nvSpPr>
        <p:spPr/>
        <p:txBody>
          <a:bodyPr/>
          <a:lstStyle/>
          <a:p>
            <a:fld id="{E8CF6D08-AA4D-4E4A-BC5A-6638DFC699C5}" type="slidenum">
              <a:rPr lang="en-US" smtClean="0"/>
              <a:t>18</a:t>
            </a:fld>
            <a:endParaRPr lang="en-US" dirty="0"/>
          </a:p>
        </p:txBody>
      </p:sp>
    </p:spTree>
    <p:extLst>
      <p:ext uri="{BB962C8B-B14F-4D97-AF65-F5344CB8AC3E}">
        <p14:creationId xmlns:p14="http://schemas.microsoft.com/office/powerpoint/2010/main" val="51975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our CDC partners and my team</a:t>
            </a:r>
          </a:p>
        </p:txBody>
      </p:sp>
      <p:sp>
        <p:nvSpPr>
          <p:cNvPr id="4" name="Slide Number Placeholder 3"/>
          <p:cNvSpPr>
            <a:spLocks noGrp="1"/>
          </p:cNvSpPr>
          <p:nvPr>
            <p:ph type="sldNum" sz="quarter" idx="5"/>
          </p:nvPr>
        </p:nvSpPr>
        <p:spPr/>
        <p:txBody>
          <a:bodyPr/>
          <a:lstStyle/>
          <a:p>
            <a:fld id="{E8CF6D08-AA4D-4E4A-BC5A-6638DFC699C5}" type="slidenum">
              <a:rPr lang="en-US" smtClean="0"/>
              <a:t>19</a:t>
            </a:fld>
            <a:endParaRPr lang="en-US" dirty="0"/>
          </a:p>
        </p:txBody>
      </p:sp>
    </p:spTree>
    <p:extLst>
      <p:ext uri="{BB962C8B-B14F-4D97-AF65-F5344CB8AC3E}">
        <p14:creationId xmlns:p14="http://schemas.microsoft.com/office/powerpoint/2010/main" val="372552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CDC confirmed case of COVID-19. (CLICK)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60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 as a reminder if your jurisdiction would like to be part of a cohort or have any questions email edx@cdc.gov </a:t>
            </a:r>
          </a:p>
        </p:txBody>
      </p:sp>
    </p:spTree>
    <p:extLst>
      <p:ext uri="{BB962C8B-B14F-4D97-AF65-F5344CB8AC3E}">
        <p14:creationId xmlns:p14="http://schemas.microsoft.com/office/powerpoint/2010/main" val="17353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map of the US and associated territories shows jurisdiction implementation of the HL7-based Generic version 2 message on January 21. The 29 jurisdictions shown in dark green were already using the Generic Version 2 to send case notifications to CDC. The 3 states in dark blue were finishing onboarding for the GenV2 message. Therefore, all 32 of these jurisdictions were in a position to begin sending COVID-19 using the GenV2 message.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sz="1200" kern="1200" dirty="0">
                <a:solidFill>
                  <a:schemeClr val="tx1"/>
                </a:solidFill>
                <a:effectLst/>
                <a:latin typeface="+mn-lt"/>
                <a:ea typeface="+mn-ea"/>
                <a:cs typeface="+mn-cs"/>
              </a:rPr>
              <a:t>By January 24 (click)</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21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NNDSS was ready to accept COVID-19 case notifications in the Generic version 2 format and in three other older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February 5,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44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jurisdictions were sending GenV2 for COVID-19 shown here in light green </a:t>
            </a:r>
            <a:r>
              <a:rPr lang="en-US" sz="1200" strike="noStrike" kern="1200" dirty="0">
                <a:solidFill>
                  <a:schemeClr val="tx1"/>
                </a:solidFill>
                <a:effectLst/>
                <a:latin typeface="+mn-lt"/>
                <a:ea typeface="+mn-ea"/>
                <a:cs typeface="+mn-cs"/>
              </a:rPr>
              <a:t>(OR, WI, IL, AL, MA, NYC)</a:t>
            </a:r>
            <a:r>
              <a:rPr lang="en-US" sz="1200" kern="1200" dirty="0">
                <a:solidFill>
                  <a:schemeClr val="tx1"/>
                </a:solidFill>
                <a:effectLst/>
                <a:latin typeface="+mn-lt"/>
                <a:ea typeface="+mn-ea"/>
                <a:cs typeface="+mn-cs"/>
              </a:rPr>
              <a:t> and the 3 jurisdictions in blue that were still in the process of onboarding GenV2, incorporated COVID-19 as part of onboarding.</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5</a:t>
            </a:fld>
            <a:endParaRPr lang="en-US" dirty="0"/>
          </a:p>
        </p:txBody>
      </p:sp>
    </p:spTree>
    <p:extLst>
      <p:ext uri="{BB962C8B-B14F-4D97-AF65-F5344CB8AC3E}">
        <p14:creationId xmlns:p14="http://schemas.microsoft.com/office/powerpoint/2010/main" val="179742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On February 5, we had </a:t>
            </a:r>
            <a:r>
              <a:rPr lang="en-US" dirty="0"/>
              <a:t>10 </a:t>
            </a:r>
            <a:r>
              <a:rPr lang="en-US" sz="1200" kern="1200" dirty="0">
                <a:solidFill>
                  <a:schemeClr val="tx1"/>
                </a:solidFill>
                <a:effectLst/>
                <a:latin typeface="+mn-lt"/>
                <a:ea typeface="+mn-ea"/>
                <a:cs typeface="+mn-cs"/>
              </a:rPr>
              <a:t>or </a:t>
            </a:r>
            <a:r>
              <a:rPr lang="en-US" dirty="0"/>
              <a:t>17</a:t>
            </a:r>
            <a:r>
              <a:rPr lang="en-US" sz="1200" kern="1200" dirty="0">
                <a:solidFill>
                  <a:schemeClr val="tx1"/>
                </a:solidFill>
                <a:effectLst/>
                <a:latin typeface="+mn-lt"/>
                <a:ea typeface="+mn-ea"/>
                <a:cs typeface="+mn-cs"/>
              </a:rPr>
              <a:t>% of the 60 jurisdictions that report through NNDSS sending COVID-19 case notifications. Of those, 6 jurisdictions were sending GenV2 for COVID-19, representing </a:t>
            </a:r>
            <a:r>
              <a:rPr lang="en-US" dirty="0"/>
              <a:t>60</a:t>
            </a:r>
            <a:r>
              <a:rPr lang="en-US" sz="1200" kern="1200" dirty="0">
                <a:solidFill>
                  <a:schemeClr val="tx1"/>
                </a:solidFill>
                <a:effectLst/>
                <a:latin typeface="+mn-lt"/>
                <a:ea typeface="+mn-ea"/>
                <a:cs typeface="+mn-cs"/>
              </a:rPr>
              <a:t>% of those sending COVID-19. These 6 jurisdictions represented 21% of the 29 jurisdictions already sending GenV2 messages for other conditions.</a:t>
            </a:r>
            <a:r>
              <a:rPr lang="en-US" dirty="0"/>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April (CLICK)</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Speaker reference</a:t>
            </a:r>
            <a:br>
              <a:rPr lang="en-US" sz="1200" kern="1200" dirty="0">
                <a:effectLst/>
                <a:cs typeface="+mn-lt"/>
              </a:rPr>
            </a:br>
            <a:r>
              <a:rPr lang="en-US" sz="1200" kern="1200" dirty="0">
                <a:solidFill>
                  <a:schemeClr val="tx1"/>
                </a:solidFill>
                <a:effectLst/>
                <a:latin typeface="+mn-lt"/>
                <a:ea typeface="+mn-ea"/>
                <a:cs typeface="+mn-cs"/>
              </a:rPr>
              <a:t>- 10/60 sending NNDSS = 17%</a:t>
            </a:r>
            <a:endParaRPr lang="en-US"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6/10 sending COVID-19 used GenV2 = 60%</a:t>
            </a:r>
            <a:endParaRPr lang="en-US"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6/29 sending GenV2 were sending COVID-19 through GenV2 = 21%</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04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started the development of the full COVID-19 MMG in order to receive all data elements in the case report form through NNDSS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during June  (CLICK)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85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full COVID-19 MMG was released as final and ready for implementation which is about a year faster than any other guide to date!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14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mid-December 2020, 4 states were working with APHL to implement the full COVID MMG. We also had 31 jurisdictions shown here in bright green sending COVID-19 data using GenV2. CA and NY, shown in dark green, were the only two states sending GenV2 messages for other conditions that were not using it for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Additionally, Guam, shown in light blue, had begun onboarding to send COVID-19 case notifications in GenV2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CF6D08-AA4D-4E4A-BC5A-6638DFC699C5}" type="slidenum">
              <a:rPr lang="en-US" smtClean="0"/>
              <a:t>9</a:t>
            </a:fld>
            <a:endParaRPr lang="en-US" dirty="0"/>
          </a:p>
        </p:txBody>
      </p:sp>
    </p:spTree>
    <p:extLst>
      <p:ext uri="{BB962C8B-B14F-4D97-AF65-F5344CB8AC3E}">
        <p14:creationId xmlns:p14="http://schemas.microsoft.com/office/powerpoint/2010/main" val="181887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6400166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2732922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651305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4727210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140582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371078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39498577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28369639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0729046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32167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8452668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dirty="0"/>
          </a:p>
        </p:txBody>
      </p:sp>
    </p:spTree>
    <p:extLst>
      <p:ext uri="{BB962C8B-B14F-4D97-AF65-F5344CB8AC3E}">
        <p14:creationId xmlns:p14="http://schemas.microsoft.com/office/powerpoint/2010/main" val="40496922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849176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80249979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61449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1142834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84795"/>
          </a:xfrm>
          <a:prstGeom prst="rect">
            <a:avLst/>
          </a:prstGeom>
        </p:spPr>
      </p:pic>
      <p:sp>
        <p:nvSpPr>
          <p:cNvPr id="7" name="Title 1"/>
          <p:cNvSpPr>
            <a:spLocks noGrp="1"/>
          </p:cNvSpPr>
          <p:nvPr>
            <p:ph type="title" hasCustomPrompt="1"/>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3296012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788A"/>
              </a:buClr>
              <a:buFont typeface="Wingdings" panose="05000000000000000000" pitchFamily="2" charset="2"/>
              <a:buChar char="§"/>
              <a:defRPr sz="3200" b="1">
                <a:solidFill>
                  <a:srgbClr val="00788A"/>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Slide Number Placeholder 1">
            <a:extLst>
              <a:ext uri="{FF2B5EF4-FFF2-40B4-BE49-F238E27FC236}">
                <a16:creationId xmlns:a16="http://schemas.microsoft.com/office/drawing/2014/main" id="{D28485DA-7B5A-4F6A-B20B-32AD2A7F7C5E}"/>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44497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5F5F5F"/>
                </a:solidFill>
                <a:latin typeface="Calibri" pitchFamily="34" charset="0"/>
              </a:defRPr>
            </a:lvl1pPr>
            <a:lvl2pPr marL="990575" indent="-380990">
              <a:buClr>
                <a:srgbClr val="005984"/>
              </a:buClr>
              <a:buSzPct val="100000"/>
              <a:buFont typeface="Arial" panose="020B0604020202020204" pitchFamily="34" charset="0"/>
              <a:buChar char="•"/>
              <a:defRPr sz="2667">
                <a:solidFill>
                  <a:srgbClr val="5F5F5F"/>
                </a:solidFill>
              </a:defRPr>
            </a:lvl2pPr>
            <a:lvl3pPr>
              <a:buClrTx/>
              <a:buSzPct val="100000"/>
              <a:buFont typeface="Arial" pitchFamily="34" charset="0"/>
              <a:buChar char="•"/>
              <a:defRPr sz="2400">
                <a:solidFill>
                  <a:srgbClr val="5F5F5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7" name="Slide Number Placeholder 1">
            <a:extLst>
              <a:ext uri="{FF2B5EF4-FFF2-40B4-BE49-F238E27FC236}">
                <a16:creationId xmlns:a16="http://schemas.microsoft.com/office/drawing/2014/main" id="{4467E326-7EF1-4BF1-A396-3D5F3CB2AC88}"/>
              </a:ext>
            </a:extLst>
          </p:cNvPr>
          <p:cNvSpPr txBox="1">
            <a:spLocks/>
          </p:cNvSpPr>
          <p:nvPr userDrawn="1"/>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rgbClr val="00213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7200802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3427578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0383538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
        <p:nvSpPr>
          <p:cNvPr id="7" name="Slide Number Placeholder 2">
            <a:extLst>
              <a:ext uri="{FF2B5EF4-FFF2-40B4-BE49-F238E27FC236}">
                <a16:creationId xmlns:a16="http://schemas.microsoft.com/office/drawing/2014/main" id="{7F6EC189-4A28-ED43-ACB5-9FA24B186BF8}"/>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7E861DAE-9C2C-4CC3-B4A4-F963F6C4BF88}"/>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37559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1">
            <a:extLst>
              <a:ext uri="{FF2B5EF4-FFF2-40B4-BE49-F238E27FC236}">
                <a16:creationId xmlns:a16="http://schemas.microsoft.com/office/drawing/2014/main" id="{58D5E85D-3265-4FDD-8860-6505DE071332}"/>
              </a:ext>
            </a:extLst>
          </p:cNvPr>
          <p:cNvSpPr>
            <a:spLocks noGrp="1"/>
          </p:cNvSpPr>
          <p:nvPr>
            <p:ph type="sldNum" sz="quarter" idx="11"/>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7474021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51813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alibri" panose="020F0502020204030204" pitchFamily="34" charset="0"/>
                <a:ea typeface="+mn-ea"/>
                <a:cs typeface="+mn-cs"/>
              </a:rPr>
              <a:t>Center for Surveillance, Epidemiology, and Laboratory Services</a:t>
            </a:r>
          </a:p>
        </p:txBody>
      </p:sp>
    </p:spTree>
    <p:extLst>
      <p:ext uri="{BB962C8B-B14F-4D97-AF65-F5344CB8AC3E}">
        <p14:creationId xmlns:p14="http://schemas.microsoft.com/office/powerpoint/2010/main" val="24901646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6075224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489292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84511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085303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74630921-6540-45E9-8131-DC953DC9A8CB}"/>
              </a:ext>
            </a:extLst>
          </p:cNvPr>
          <p:cNvSpPr>
            <a:spLocks noGrp="1"/>
          </p:cNvSpPr>
          <p:nvPr>
            <p:ph type="sldNum" sz="quarter" idx="11"/>
          </p:nvPr>
        </p:nvSpPr>
        <p:spPr>
          <a:xfrm>
            <a:off x="8610600" y="6356351"/>
            <a:ext cx="2743200" cy="365125"/>
          </a:xfrm>
          <a:prstGeom prst="rect">
            <a:avLst/>
          </a:prstGeom>
        </p:spPr>
        <p:txBody>
          <a:bodyPr/>
          <a:lstStyle>
            <a:lvl1pPr algn="r">
              <a:defRPr>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431366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42584760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13858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42771994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2179440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42636864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497820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0220322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79358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9838192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44222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4046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78576047"/>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36303379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4672251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7663246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46644218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5288344"/>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70194821"/>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546691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33019192"/>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nndss/trc/index.html" TargetMode="External"/><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hyperlink" Target="https://www.cdc.gov/nndss/trc/news/index.html" TargetMode="External"/><Relationship Id="rId5" Type="http://schemas.openxmlformats.org/officeDocument/2006/relationships/hyperlink" Target="https://www.cdc.gov/nndss/trc/onboarding/eshare.html" TargetMode="External"/><Relationship Id="rId4" Type="http://schemas.openxmlformats.org/officeDocument/2006/relationships/hyperlink" Target="mailto:edx@c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286" y="1820137"/>
            <a:ext cx="10936476" cy="2773401"/>
          </a:xfrm>
        </p:spPr>
        <p:txBody>
          <a:bodyPr/>
          <a:lstStyle/>
          <a:p>
            <a:r>
              <a:rPr lang="en-US" dirty="0"/>
              <a:t>Working Together to Promote Jurisdiction Efficiencies to Send COVID-19 National Notifiable Diseases Surveillance System (NNDSS) Case Notifications </a:t>
            </a:r>
            <a:endParaRPr lang="en-US" sz="4267" dirty="0">
              <a:solidFill>
                <a:srgbClr val="2F97DA"/>
              </a:solidFill>
            </a:endParaRPr>
          </a:p>
        </p:txBody>
      </p:sp>
      <p:sp>
        <p:nvSpPr>
          <p:cNvPr id="3" name="Rectangle 2"/>
          <p:cNvSpPr/>
          <p:nvPr/>
        </p:nvSpPr>
        <p:spPr>
          <a:xfrm>
            <a:off x="442725" y="5252219"/>
            <a:ext cx="11137455" cy="1241494"/>
          </a:xfrm>
          <a:prstGeom prst="rect">
            <a:avLst/>
          </a:prstGeom>
        </p:spPr>
        <p:txBody>
          <a:bodyPr wrap="square">
            <a:spAutoFit/>
          </a:bodyPr>
          <a:lstStyle/>
          <a:p>
            <a:r>
              <a:rPr lang="en-US" sz="2489" b="1" dirty="0">
                <a:solidFill>
                  <a:srgbClr val="0096D6"/>
                </a:solidFill>
                <a:latin typeface="Calibri" panose="020F0502020204030204" pitchFamily="34" charset="0"/>
                <a:cs typeface="Arial" panose="020B0604020202020204" pitchFamily="34" charset="0"/>
              </a:rPr>
              <a:t>Michele Hoover, MS</a:t>
            </a:r>
          </a:p>
          <a:p>
            <a:r>
              <a:rPr lang="en-US" sz="2489" dirty="0">
                <a:solidFill>
                  <a:srgbClr val="0096D6"/>
                </a:solidFill>
                <a:latin typeface="Calibri" panose="020F0502020204030204" pitchFamily="34" charset="0"/>
                <a:cs typeface="Arial" panose="020B0604020202020204" pitchFamily="34" charset="0"/>
              </a:rPr>
              <a:t>Data Standardization and Assistance Team</a:t>
            </a:r>
          </a:p>
          <a:p>
            <a:r>
              <a:rPr lang="en-US" sz="2489" dirty="0">
                <a:solidFill>
                  <a:srgbClr val="0096D6"/>
                </a:solidFill>
                <a:latin typeface="Calibri" panose="020F0502020204030204" pitchFamily="34" charset="0"/>
                <a:cs typeface="Arial" panose="020B0604020202020204" pitchFamily="34" charset="0"/>
              </a:rPr>
              <a:t>Division of Health Informatics and Surveillance</a:t>
            </a:r>
          </a:p>
        </p:txBody>
      </p:sp>
      <p:pic>
        <p:nvPicPr>
          <p:cNvPr id="5" name="Picture 4"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417" y="5084920"/>
            <a:ext cx="3777659" cy="1434065"/>
          </a:xfrm>
          <a:prstGeom prst="rect">
            <a:avLst/>
          </a:prstGeom>
        </p:spPr>
      </p:pic>
    </p:spTree>
    <p:extLst>
      <p:ext uri="{BB962C8B-B14F-4D97-AF65-F5344CB8AC3E}">
        <p14:creationId xmlns:p14="http://schemas.microsoft.com/office/powerpoint/2010/main" val="3659374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imeline listing Jan, Feb, March, April, May, June with time break then Dec.">
            <a:extLst>
              <a:ext uri="{FF2B5EF4-FFF2-40B4-BE49-F238E27FC236}">
                <a16:creationId xmlns:a16="http://schemas.microsoft.com/office/drawing/2014/main" id="{1B324428-5081-4CB1-93D6-6428A91C25E7}"/>
              </a:ext>
            </a:extLst>
          </p:cNvPr>
          <p:cNvPicPr>
            <a:picLocks noChangeAspect="1"/>
          </p:cNvPicPr>
          <p:nvPr/>
        </p:nvPicPr>
        <p:blipFill>
          <a:blip r:embed="rId3"/>
          <a:stretch>
            <a:fillRect/>
          </a:stretch>
        </p:blipFill>
        <p:spPr>
          <a:xfrm>
            <a:off x="13252" y="4374471"/>
            <a:ext cx="12161520" cy="1127728"/>
          </a:xfrm>
          <a:prstGeom prst="rect">
            <a:avLst/>
          </a:prstGeom>
        </p:spPr>
      </p:pic>
      <p:sp>
        <p:nvSpPr>
          <p:cNvPr id="2" name="Title 1" descr="2020 Timeline COVID-19 Case Notifications 4 of 4">
            <a:extLst>
              <a:ext uri="{FF2B5EF4-FFF2-40B4-BE49-F238E27FC236}">
                <a16:creationId xmlns:a16="http://schemas.microsoft.com/office/drawing/2014/main" id="{90BEA3E2-ED3E-4721-8A06-EFFDE4B5CDDF}"/>
              </a:ext>
            </a:extLst>
          </p:cNvPr>
          <p:cNvSpPr>
            <a:spLocks noGrp="1"/>
          </p:cNvSpPr>
          <p:nvPr>
            <p:ph type="title"/>
          </p:nvPr>
        </p:nvSpPr>
        <p:spPr/>
        <p:txBody>
          <a:bodyPr/>
          <a:lstStyle/>
          <a:p>
            <a:r>
              <a:rPr lang="en-US" dirty="0"/>
              <a:t>2020 Timeline COVID-19 Case Notifications</a:t>
            </a:r>
          </a:p>
        </p:txBody>
      </p:sp>
      <p:sp>
        <p:nvSpPr>
          <p:cNvPr id="4" name="Slide Number Placeholder 3">
            <a:extLst>
              <a:ext uri="{FF2B5EF4-FFF2-40B4-BE49-F238E27FC236}">
                <a16:creationId xmlns:a16="http://schemas.microsoft.com/office/drawing/2014/main" id="{F4FC6BA1-3F29-4ACB-9A9D-26A77457AB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48" name="Group 47" descr="Call out on January 24, 2020 stating NNDSS can accept COVID-19 reports (all formats) &#10;">
            <a:extLst>
              <a:ext uri="{FF2B5EF4-FFF2-40B4-BE49-F238E27FC236}">
                <a16:creationId xmlns:a16="http://schemas.microsoft.com/office/drawing/2014/main" id="{BFB87BB9-3AD9-4E3B-8839-C5D0B73E7808}"/>
              </a:ext>
            </a:extLst>
          </p:cNvPr>
          <p:cNvGrpSpPr/>
          <p:nvPr/>
        </p:nvGrpSpPr>
        <p:grpSpPr>
          <a:xfrm>
            <a:off x="1802296" y="2084568"/>
            <a:ext cx="2133213" cy="923329"/>
            <a:chOff x="2643994" y="2003002"/>
            <a:chExt cx="2883347" cy="646331"/>
          </a:xfrm>
        </p:grpSpPr>
        <p:sp>
          <p:nvSpPr>
            <p:cNvPr id="49" name="Rectangle 48" descr="Call out on January 24, 2020 that NNDSS can accept COVID-19 reports (all formats) as of January 24, 2020. &#10;">
              <a:extLst>
                <a:ext uri="{FF2B5EF4-FFF2-40B4-BE49-F238E27FC236}">
                  <a16:creationId xmlns:a16="http://schemas.microsoft.com/office/drawing/2014/main" id="{ED8CCB97-31E5-4292-8F7E-70474BAB5DEC}"/>
                </a:ext>
              </a:extLst>
            </p:cNvPr>
            <p:cNvSpPr/>
            <p:nvPr/>
          </p:nvSpPr>
          <p:spPr>
            <a:xfrm>
              <a:off x="2643994" y="2003002"/>
              <a:ext cx="288334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NNDSS can accept COVID-19 reports (all formats)</a:t>
              </a:r>
            </a:p>
          </p:txBody>
        </p:sp>
        <p:sp>
          <p:nvSpPr>
            <p:cNvPr id="50" name="Callout: Line with Accent Bar 49">
              <a:extLst>
                <a:ext uri="{FF2B5EF4-FFF2-40B4-BE49-F238E27FC236}">
                  <a16:creationId xmlns:a16="http://schemas.microsoft.com/office/drawing/2014/main" id="{1D38BE3F-7EB2-4655-A214-606A2FDDE0B7}"/>
                </a:ext>
              </a:extLst>
            </p:cNvPr>
            <p:cNvSpPr/>
            <p:nvPr/>
          </p:nvSpPr>
          <p:spPr>
            <a:xfrm rot="16200000">
              <a:off x="3863225" y="1207843"/>
              <a:ext cx="386313" cy="2380440"/>
            </a:xfrm>
            <a:prstGeom prst="accentCallout1">
              <a:avLst>
                <a:gd name="adj1" fmla="val 18750"/>
                <a:gd name="adj2" fmla="val -8333"/>
                <a:gd name="adj3" fmla="val -19703"/>
                <a:gd name="adj4" fmla="val -327505"/>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59" name="Group 58" descr="Call out on February 5 that out of the 60 jurisdictions that report through NNDSS 17% sending COVID-19 case notifications through NNDSS, 60% using GenV2 format, 21% of those already sending GenV2 for other conditions">
            <a:extLst>
              <a:ext uri="{FF2B5EF4-FFF2-40B4-BE49-F238E27FC236}">
                <a16:creationId xmlns:a16="http://schemas.microsoft.com/office/drawing/2014/main" id="{C0D8137A-DB57-4346-9EF3-388F7D0ED178}"/>
              </a:ext>
            </a:extLst>
          </p:cNvPr>
          <p:cNvGrpSpPr/>
          <p:nvPr/>
        </p:nvGrpSpPr>
        <p:grpSpPr>
          <a:xfrm>
            <a:off x="3851475" y="2571793"/>
            <a:ext cx="3792230" cy="1477328"/>
            <a:chOff x="3852802" y="2297172"/>
            <a:chExt cx="3222363" cy="1477328"/>
          </a:xfrm>
        </p:grpSpPr>
        <p:sp>
          <p:nvSpPr>
            <p:cNvPr id="60" name="Rectangle 59">
              <a:extLst>
                <a:ext uri="{FF2B5EF4-FFF2-40B4-BE49-F238E27FC236}">
                  <a16:creationId xmlns:a16="http://schemas.microsoft.com/office/drawing/2014/main" id="{D2958E54-B830-4920-94AF-85EEFF44BDF2}"/>
                </a:ext>
              </a:extLst>
            </p:cNvPr>
            <p:cNvSpPr/>
            <p:nvPr/>
          </p:nvSpPr>
          <p:spPr>
            <a:xfrm>
              <a:off x="3852802" y="2297172"/>
              <a:ext cx="3222363" cy="1477328"/>
            </a:xfrm>
            <a:prstGeom prst="rect">
              <a:avLst/>
            </a:prstGeom>
          </p:spPr>
          <p:txBody>
            <a:bodyPr wrap="square" lIns="91440" tIns="45720" rIns="91440" bIns="45720" anchor="t">
              <a:spAutoFit/>
            </a:bodyPr>
            <a:lstStyle/>
            <a:p>
              <a:pPr marL="285750" indent="-285750">
                <a:buFont typeface="Wingdings" panose="05000000000000000000" pitchFamily="2" charset="2"/>
                <a:buChar char="§"/>
              </a:pPr>
              <a:r>
                <a:rPr lang="en-US" dirty="0">
                  <a:solidFill>
                    <a:srgbClr val="00213D"/>
                  </a:solidFill>
                  <a:latin typeface="Calibri"/>
                  <a:cs typeface="Calibri"/>
                </a:rPr>
                <a:t>17% sending COVID-19 case notifications through NNDSS, </a:t>
              </a:r>
              <a:br>
                <a:rPr lang="en-US" dirty="0">
                  <a:latin typeface="Calibri"/>
                  <a:cs typeface="Calibri"/>
                </a:rPr>
              </a:br>
              <a:r>
                <a:rPr lang="en-US" dirty="0">
                  <a:solidFill>
                    <a:srgbClr val="00213D"/>
                  </a:solidFill>
                  <a:latin typeface="Calibri"/>
                  <a:cs typeface="Calibri"/>
                </a:rPr>
                <a:t>60% using GenV2 format</a:t>
              </a:r>
            </a:p>
            <a:p>
              <a:pPr marL="285750" indent="-285750">
                <a:buFont typeface="Wingdings" panose="05000000000000000000" pitchFamily="2" charset="2"/>
                <a:buChar char="§"/>
              </a:pPr>
              <a:r>
                <a:rPr lang="en-US" dirty="0">
                  <a:solidFill>
                    <a:srgbClr val="00213D"/>
                  </a:solidFill>
                  <a:latin typeface="Calibri"/>
                  <a:cs typeface="Calibri"/>
                </a:rPr>
                <a:t>21% of those already sending GenV2 for other conditions</a:t>
              </a:r>
              <a:endParaRPr lang="en-US" dirty="0">
                <a:latin typeface="Calibri"/>
                <a:cs typeface="Calibri"/>
              </a:endParaRPr>
            </a:p>
          </p:txBody>
        </p:sp>
        <p:sp>
          <p:nvSpPr>
            <p:cNvPr id="61" name="Callout: Line with Accent Bar 60">
              <a:extLst>
                <a:ext uri="{FF2B5EF4-FFF2-40B4-BE49-F238E27FC236}">
                  <a16:creationId xmlns:a16="http://schemas.microsoft.com/office/drawing/2014/main" id="{058EB688-A1F6-446B-9E4C-A4B46CD1AA1D}"/>
                </a:ext>
              </a:extLst>
            </p:cNvPr>
            <p:cNvSpPr/>
            <p:nvPr/>
          </p:nvSpPr>
          <p:spPr>
            <a:xfrm rot="16200000">
              <a:off x="5097400" y="2189776"/>
              <a:ext cx="386313" cy="2687883"/>
            </a:xfrm>
            <a:prstGeom prst="accentCallout1">
              <a:avLst>
                <a:gd name="adj1" fmla="val 18750"/>
                <a:gd name="adj2" fmla="val -8333"/>
                <a:gd name="adj3" fmla="val -48688"/>
                <a:gd name="adj4" fmla="val -194296"/>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62" name="Group 61" descr="Call out for December 2020,  that out of the 60 jurisdictions  80% sending COVID-19 case notifications through NNDSS, 63%  using GenV2 format,&#10;93% of those already sending GenV2 for other conditions ">
            <a:extLst>
              <a:ext uri="{FF2B5EF4-FFF2-40B4-BE49-F238E27FC236}">
                <a16:creationId xmlns:a16="http://schemas.microsoft.com/office/drawing/2014/main" id="{EC6A85C5-EDDE-4C44-BD54-39CBDAB818B9}"/>
              </a:ext>
            </a:extLst>
          </p:cNvPr>
          <p:cNvGrpSpPr/>
          <p:nvPr/>
        </p:nvGrpSpPr>
        <p:grpSpPr>
          <a:xfrm>
            <a:off x="8040046" y="2591371"/>
            <a:ext cx="3286107" cy="1524010"/>
            <a:chOff x="8125684" y="2365713"/>
            <a:chExt cx="3286107" cy="1477328"/>
          </a:xfrm>
        </p:grpSpPr>
        <p:sp>
          <p:nvSpPr>
            <p:cNvPr id="63" name="Rectangle 62">
              <a:extLst>
                <a:ext uri="{FF2B5EF4-FFF2-40B4-BE49-F238E27FC236}">
                  <a16:creationId xmlns:a16="http://schemas.microsoft.com/office/drawing/2014/main" id="{AA978DA8-A4B5-425E-A5E9-1CE04AC660DC}"/>
                </a:ext>
              </a:extLst>
            </p:cNvPr>
            <p:cNvSpPr/>
            <p:nvPr/>
          </p:nvSpPr>
          <p:spPr>
            <a:xfrm>
              <a:off x="8125684" y="2365713"/>
              <a:ext cx="3286107" cy="1477328"/>
            </a:xfrm>
            <a:prstGeom prst="rect">
              <a:avLst/>
            </a:prstGeom>
          </p:spPr>
          <p:txBody>
            <a:bodyPr wrap="square" lIns="91440" tIns="45720" rIns="91440" bIns="45720" anchor="t">
              <a:spAutoFit/>
            </a:bodyPr>
            <a:lstStyle/>
            <a:p>
              <a:pPr marL="285750" indent="-285750">
                <a:buClr>
                  <a:schemeClr val="accent3"/>
                </a:buClr>
                <a:buFont typeface="Wingdings" panose="05000000000000000000" pitchFamily="2" charset="2"/>
                <a:buChar char="Ø"/>
              </a:pPr>
              <a:r>
                <a:rPr lang="en-US" dirty="0">
                  <a:solidFill>
                    <a:srgbClr val="203D55"/>
                  </a:solidFill>
                  <a:latin typeface="Calibri" panose="020F0502020204030204" pitchFamily="34" charset="0"/>
                </a:rPr>
                <a:t>82% sending COVID-19 case notifications through NNDSS, </a:t>
              </a:r>
              <a:br>
                <a:rPr lang="en-US" dirty="0">
                  <a:solidFill>
                    <a:srgbClr val="203D55"/>
                  </a:solidFill>
                  <a:latin typeface="Calibri" panose="020F0502020204030204" pitchFamily="34" charset="0"/>
                </a:rPr>
              </a:br>
              <a:r>
                <a:rPr lang="en-US" dirty="0">
                  <a:solidFill>
                    <a:srgbClr val="203D55"/>
                  </a:solidFill>
                  <a:latin typeface="Calibri" panose="020F0502020204030204" pitchFamily="34" charset="0"/>
                </a:rPr>
                <a:t>63% using GenV2 format</a:t>
              </a:r>
            </a:p>
            <a:p>
              <a:pPr marL="285750" indent="-285750">
                <a:buClr>
                  <a:schemeClr val="accent3"/>
                </a:buClr>
                <a:buFont typeface="Wingdings" panose="05000000000000000000" pitchFamily="2" charset="2"/>
                <a:buChar char="Ø"/>
              </a:pPr>
              <a:r>
                <a:rPr lang="en-US" dirty="0">
                  <a:solidFill>
                    <a:srgbClr val="203D55"/>
                  </a:solidFill>
                  <a:latin typeface="Calibri"/>
                  <a:cs typeface="Calibri"/>
                </a:rPr>
                <a:t>93% of those already sending </a:t>
              </a:r>
              <a:br>
                <a:rPr lang="en-US" dirty="0">
                  <a:solidFill>
                    <a:srgbClr val="203D55"/>
                  </a:solidFill>
                  <a:latin typeface="Calibri"/>
                  <a:cs typeface="Calibri"/>
                </a:rPr>
              </a:br>
              <a:r>
                <a:rPr lang="en-US" dirty="0">
                  <a:solidFill>
                    <a:srgbClr val="203D55"/>
                  </a:solidFill>
                  <a:latin typeface="Calibri"/>
                  <a:cs typeface="Calibri"/>
                </a:rPr>
                <a:t>GenV2 for other conditions</a:t>
              </a:r>
            </a:p>
          </p:txBody>
        </p:sp>
        <p:sp>
          <p:nvSpPr>
            <p:cNvPr id="64" name="Callout: Line with Accent Bar 63" descr="Represents 80% of jurisdictions were now sending COVID-19 notifications through NNDSS. 63% of those sending COVID-19 were using GenV2 which represents 93% of those already sending GenV2 messages for other conditions as of December 2020. &#10;">
              <a:extLst>
                <a:ext uri="{FF2B5EF4-FFF2-40B4-BE49-F238E27FC236}">
                  <a16:creationId xmlns:a16="http://schemas.microsoft.com/office/drawing/2014/main" id="{9FDD1FFB-731F-4282-BD0A-D5DC0C302AC9}"/>
                </a:ext>
              </a:extLst>
            </p:cNvPr>
            <p:cNvSpPr/>
            <p:nvPr/>
          </p:nvSpPr>
          <p:spPr>
            <a:xfrm rot="16200000">
              <a:off x="9515070" y="1821112"/>
              <a:ext cx="631004" cy="3162439"/>
            </a:xfrm>
            <a:prstGeom prst="accentCallout1">
              <a:avLst>
                <a:gd name="adj1" fmla="val 18750"/>
                <a:gd name="adj2" fmla="val -8333"/>
                <a:gd name="adj3" fmla="val 111983"/>
                <a:gd name="adj4" fmla="val -11716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18" name="Group 17" descr="Call out for April 2020 that the COVID MMG development begins&#10;">
            <a:extLst>
              <a:ext uri="{FF2B5EF4-FFF2-40B4-BE49-F238E27FC236}">
                <a16:creationId xmlns:a16="http://schemas.microsoft.com/office/drawing/2014/main" id="{64EC529D-92BA-455C-81E2-FE6E266015D6}"/>
              </a:ext>
            </a:extLst>
          </p:cNvPr>
          <p:cNvGrpSpPr/>
          <p:nvPr/>
        </p:nvGrpSpPr>
        <p:grpSpPr>
          <a:xfrm rot="10800000">
            <a:off x="3184468" y="5606339"/>
            <a:ext cx="2205263" cy="646332"/>
            <a:chOff x="-367706" y="1934094"/>
            <a:chExt cx="2537860" cy="539025"/>
          </a:xfrm>
        </p:grpSpPr>
        <p:sp>
          <p:nvSpPr>
            <p:cNvPr id="19" name="Callout: Line with Accent Bar 18">
              <a:extLst>
                <a:ext uri="{FF2B5EF4-FFF2-40B4-BE49-F238E27FC236}">
                  <a16:creationId xmlns:a16="http://schemas.microsoft.com/office/drawing/2014/main" id="{6D45A083-38E3-4AFB-9047-84E13A13F2D9}"/>
                </a:ext>
              </a:extLst>
            </p:cNvPr>
            <p:cNvSpPr/>
            <p:nvPr/>
          </p:nvSpPr>
          <p:spPr>
            <a:xfrm rot="16200000">
              <a:off x="871559" y="1140878"/>
              <a:ext cx="462241" cy="2134948"/>
            </a:xfrm>
            <a:prstGeom prst="accentCallout1">
              <a:avLst>
                <a:gd name="adj1" fmla="val 82326"/>
                <a:gd name="adj2" fmla="val -5942"/>
                <a:gd name="adj3" fmla="val 18532"/>
                <a:gd name="adj4" fmla="val -158229"/>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38B0B8EA-3ED9-422E-B319-C08AAF628734}"/>
                </a:ext>
              </a:extLst>
            </p:cNvPr>
            <p:cNvSpPr txBox="1"/>
            <p:nvPr/>
          </p:nvSpPr>
          <p:spPr>
            <a:xfrm rot="10800000">
              <a:off x="-367706" y="1934094"/>
              <a:ext cx="2537859" cy="539025"/>
            </a:xfrm>
            <a:prstGeom prst="rect">
              <a:avLst/>
            </a:prstGeom>
            <a:noFill/>
          </p:spPr>
          <p:txBody>
            <a:bodyPr wrap="square" rtlCol="0">
              <a:spAutoFit/>
            </a:bodyPr>
            <a:lstStyle/>
            <a:p>
              <a:pPr lvl="0">
                <a:defRPr/>
              </a:pPr>
              <a:r>
                <a:rPr lang="en-US" dirty="0">
                  <a:solidFill>
                    <a:srgbClr val="203D55"/>
                  </a:solidFill>
                  <a:latin typeface="Calibri" panose="020F0502020204030204" pitchFamily="34" charset="0"/>
                  <a:cs typeface="Calibri" panose="020F0502020204030204" pitchFamily="34" charset="0"/>
                </a:rPr>
                <a:t>Start development </a:t>
              </a:r>
              <a:br>
                <a:rPr lang="en-US" dirty="0">
                  <a:solidFill>
                    <a:srgbClr val="203D55"/>
                  </a:solidFill>
                  <a:latin typeface="Calibri" panose="020F0502020204030204" pitchFamily="34" charset="0"/>
                  <a:cs typeface="Calibri" panose="020F0502020204030204" pitchFamily="34" charset="0"/>
                </a:rPr>
              </a:br>
              <a:r>
                <a:rPr lang="en-US" dirty="0">
                  <a:solidFill>
                    <a:srgbClr val="203D55"/>
                  </a:solidFill>
                  <a:latin typeface="Calibri" panose="020F0502020204030204" pitchFamily="34" charset="0"/>
                  <a:cs typeface="Calibri" panose="020F0502020204030204" pitchFamily="34" charset="0"/>
                </a:rPr>
                <a:t>of COVID-19 MMG </a:t>
              </a:r>
              <a:endParaRPr lang="en-US" dirty="0">
                <a:solidFill>
                  <a:srgbClr val="000000"/>
                </a:solidFill>
                <a:latin typeface="Calibri" panose="020F0502020204030204" pitchFamily="34" charset="0"/>
              </a:endParaRPr>
            </a:p>
          </p:txBody>
        </p:sp>
      </p:grpSp>
      <p:grpSp>
        <p:nvGrpSpPr>
          <p:cNvPr id="24" name="Group 23" descr="Call out on June 2020 that the COVID-19 MMG is released &#10;">
            <a:extLst>
              <a:ext uri="{FF2B5EF4-FFF2-40B4-BE49-F238E27FC236}">
                <a16:creationId xmlns:a16="http://schemas.microsoft.com/office/drawing/2014/main" id="{FED0A7D6-4BF6-4EDE-91F3-B8ECF9F515C7}"/>
              </a:ext>
            </a:extLst>
          </p:cNvPr>
          <p:cNvGrpSpPr/>
          <p:nvPr/>
        </p:nvGrpSpPr>
        <p:grpSpPr>
          <a:xfrm rot="10800000">
            <a:off x="7888841" y="5566584"/>
            <a:ext cx="1855153" cy="646331"/>
            <a:chOff x="35206" y="1934094"/>
            <a:chExt cx="2134947" cy="539025"/>
          </a:xfrm>
        </p:grpSpPr>
        <p:sp>
          <p:nvSpPr>
            <p:cNvPr id="25" name="Callout: Line with Accent Bar 24">
              <a:extLst>
                <a:ext uri="{FF2B5EF4-FFF2-40B4-BE49-F238E27FC236}">
                  <a16:creationId xmlns:a16="http://schemas.microsoft.com/office/drawing/2014/main" id="{131B2275-B78D-4413-BBD1-5E69533724E4}"/>
                </a:ext>
              </a:extLst>
            </p:cNvPr>
            <p:cNvSpPr/>
            <p:nvPr/>
          </p:nvSpPr>
          <p:spPr>
            <a:xfrm rot="16200000">
              <a:off x="871559" y="1140882"/>
              <a:ext cx="462241" cy="2134947"/>
            </a:xfrm>
            <a:prstGeom prst="accentCallout1">
              <a:avLst>
                <a:gd name="adj1" fmla="val 82326"/>
                <a:gd name="adj2" fmla="val -5942"/>
                <a:gd name="adj3" fmla="val 121397"/>
                <a:gd name="adj4" fmla="val -153447"/>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D76C7045-9388-4D88-B8C2-96AD083CA559}"/>
                </a:ext>
              </a:extLst>
            </p:cNvPr>
            <p:cNvSpPr txBox="1"/>
            <p:nvPr/>
          </p:nvSpPr>
          <p:spPr>
            <a:xfrm rot="10800000">
              <a:off x="35206" y="1934094"/>
              <a:ext cx="2134947" cy="5390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COVID-19 MMG is released</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grpSp>
        <p:nvGrpSpPr>
          <p:cNvPr id="23" name="Group 22" descr="Call out on January 21, 2020 for the first CDC-confirmed case of COVID-19  &#10;">
            <a:extLst>
              <a:ext uri="{FF2B5EF4-FFF2-40B4-BE49-F238E27FC236}">
                <a16:creationId xmlns:a16="http://schemas.microsoft.com/office/drawing/2014/main" id="{1B890AAF-D7FC-47E3-A301-F6E7FCFC08F9}"/>
              </a:ext>
            </a:extLst>
          </p:cNvPr>
          <p:cNvGrpSpPr/>
          <p:nvPr/>
        </p:nvGrpSpPr>
        <p:grpSpPr>
          <a:xfrm>
            <a:off x="0" y="3343194"/>
            <a:ext cx="2105892" cy="646331"/>
            <a:chOff x="332069" y="2152268"/>
            <a:chExt cx="2669671" cy="541356"/>
          </a:xfrm>
        </p:grpSpPr>
        <p:sp>
          <p:nvSpPr>
            <p:cNvPr id="27" name="Callout: Line with Accent Bar 26">
              <a:extLst>
                <a:ext uri="{FF2B5EF4-FFF2-40B4-BE49-F238E27FC236}">
                  <a16:creationId xmlns:a16="http://schemas.microsoft.com/office/drawing/2014/main" id="{6231973C-B789-4048-9CF7-0E8B6AA5CD00}"/>
                </a:ext>
              </a:extLst>
            </p:cNvPr>
            <p:cNvSpPr/>
            <p:nvPr/>
          </p:nvSpPr>
          <p:spPr>
            <a:xfrm rot="16200000">
              <a:off x="1329083" y="1343729"/>
              <a:ext cx="462241" cy="2134948"/>
            </a:xfrm>
            <a:prstGeom prst="accentCallout1">
              <a:avLst>
                <a:gd name="adj1" fmla="val 18750"/>
                <a:gd name="adj2" fmla="val -8333"/>
                <a:gd name="adj3" fmla="val 74032"/>
                <a:gd name="adj4" fmla="val -148675"/>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2162FC39-2E58-441E-B166-D563E160405E}"/>
                </a:ext>
              </a:extLst>
            </p:cNvPr>
            <p:cNvSpPr txBox="1"/>
            <p:nvPr/>
          </p:nvSpPr>
          <p:spPr>
            <a:xfrm>
              <a:off x="332069" y="2152268"/>
              <a:ext cx="2669671" cy="54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First CDC-confirmed case of COVID-19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5265503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did we improve the process? 1 of 3&#10;&#10;Provide technical assistance&#10;">
            <a:extLst>
              <a:ext uri="{FF2B5EF4-FFF2-40B4-BE49-F238E27FC236}">
                <a16:creationId xmlns:a16="http://schemas.microsoft.com/office/drawing/2014/main" id="{CB757EA8-5D8A-4AA2-8C79-08549CA94E60}"/>
              </a:ext>
            </a:extLst>
          </p:cNvPr>
          <p:cNvSpPr>
            <a:spLocks noGrp="1"/>
          </p:cNvSpPr>
          <p:nvPr>
            <p:ph type="title"/>
          </p:nvPr>
        </p:nvSpPr>
        <p:spPr/>
        <p:txBody>
          <a:bodyPr lIns="91440" tIns="45720" rIns="91440" bIns="45720" anchor="b" anchorCtr="0"/>
          <a:lstStyle/>
          <a:p>
            <a:r>
              <a:rPr lang="en-US" sz="3700" dirty="0">
                <a:latin typeface="Calibri"/>
                <a:cs typeface="Calibri"/>
              </a:rPr>
              <a:t>How Did We Improve the Process?</a:t>
            </a:r>
            <a:br>
              <a:rPr lang="en-US" sz="3700" dirty="0">
                <a:latin typeface="Calibri"/>
                <a:cs typeface="Calibri"/>
              </a:rPr>
            </a:br>
            <a:r>
              <a:rPr lang="en-US" sz="3700" dirty="0">
                <a:latin typeface="Calibri"/>
                <a:cs typeface="Calibri"/>
              </a:rPr>
              <a:t>Technical Assistance	</a:t>
            </a:r>
          </a:p>
        </p:txBody>
      </p:sp>
      <p:sp>
        <p:nvSpPr>
          <p:cNvPr id="3" name="Text Placeholder 2">
            <a:extLst>
              <a:ext uri="{FF2B5EF4-FFF2-40B4-BE49-F238E27FC236}">
                <a16:creationId xmlns:a16="http://schemas.microsoft.com/office/drawing/2014/main" id="{2340DBF7-9A6D-4988-9BBA-D4BA5EF1B4B5}"/>
              </a:ext>
            </a:extLst>
          </p:cNvPr>
          <p:cNvSpPr>
            <a:spLocks noGrp="1"/>
          </p:cNvSpPr>
          <p:nvPr>
            <p:ph type="body" sz="quarter" idx="10"/>
          </p:nvPr>
        </p:nvSpPr>
        <p:spPr/>
        <p:txBody>
          <a:bodyPr/>
          <a:lstStyle/>
          <a:p>
            <a:r>
              <a:rPr lang="en-US" dirty="0"/>
              <a:t>Active outreach to jurisdictions to provide technical assistance (TA)</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2E7506E-44C0-4D92-B0F3-033A633A2317}"/>
              </a:ext>
            </a:extLst>
          </p:cNvPr>
          <p:cNvSpPr>
            <a:spLocks noGrp="1"/>
          </p:cNvSpPr>
          <p:nvPr>
            <p:ph type="sldNum" sz="quarter" idx="11"/>
          </p:nvPr>
        </p:nvSpPr>
        <p:spPr/>
        <p:txBody>
          <a:bodyPr/>
          <a:lstStyle/>
          <a:p>
            <a:fld id="{BE9B5412-23E5-483C-89C1-E047B01A1ED9}" type="slidenum">
              <a:rPr lang="en-US" smtClean="0"/>
              <a:pPr/>
              <a:t>11</a:t>
            </a:fld>
            <a:endParaRPr lang="en-US" dirty="0"/>
          </a:p>
        </p:txBody>
      </p:sp>
      <p:grpSp>
        <p:nvGrpSpPr>
          <p:cNvPr id="5" name="Group 4" descr="During the process of onboarding both the Gen V2 and full COVID there is Outreach to jurisdictions to provide technical assistance. &#10;&#10;The diagram shows how NNDSS, CSTE, NBS, and APHL performed an outreach by calling and sending emails to provide technical assistance to the 29 jurisdictions so they can implement COVID via GenV2">
            <a:extLst>
              <a:ext uri="{FF2B5EF4-FFF2-40B4-BE49-F238E27FC236}">
                <a16:creationId xmlns:a16="http://schemas.microsoft.com/office/drawing/2014/main" id="{2A8A949D-86BC-4543-86FC-D4998B04F155}"/>
              </a:ext>
            </a:extLst>
          </p:cNvPr>
          <p:cNvGrpSpPr/>
          <p:nvPr/>
        </p:nvGrpSpPr>
        <p:grpSpPr>
          <a:xfrm>
            <a:off x="640263" y="2422714"/>
            <a:ext cx="10870917" cy="3288915"/>
            <a:chOff x="640263" y="2422714"/>
            <a:chExt cx="10870917" cy="3288915"/>
          </a:xfrm>
        </p:grpSpPr>
        <p:pic>
          <p:nvPicPr>
            <p:cNvPr id="8" name="Graphic 7" descr="Open envelope">
              <a:extLst>
                <a:ext uri="{FF2B5EF4-FFF2-40B4-BE49-F238E27FC236}">
                  <a16:creationId xmlns:a16="http://schemas.microsoft.com/office/drawing/2014/main" id="{C88D3191-E763-40D0-A491-65077639B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2219" y="4693369"/>
              <a:ext cx="914400" cy="914400"/>
            </a:xfrm>
            <a:prstGeom prst="rect">
              <a:avLst/>
            </a:prstGeom>
          </p:spPr>
        </p:pic>
        <p:cxnSp>
          <p:nvCxnSpPr>
            <p:cNvPr id="28" name="Connector: Curved 27">
              <a:extLst>
                <a:ext uri="{FF2B5EF4-FFF2-40B4-BE49-F238E27FC236}">
                  <a16:creationId xmlns:a16="http://schemas.microsoft.com/office/drawing/2014/main" id="{31373F86-C7EF-47CE-B6E8-1C1C41DC4C3C}"/>
                </a:ext>
              </a:extLst>
            </p:cNvPr>
            <p:cNvCxnSpPr>
              <a:stCxn id="12" idx="3"/>
              <a:endCxn id="8" idx="1"/>
            </p:cNvCxnSpPr>
            <p:nvPr/>
          </p:nvCxnSpPr>
          <p:spPr>
            <a:xfrm>
              <a:off x="2568800" y="4315607"/>
              <a:ext cx="2623419" cy="83496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A450838C-F5B8-4A3E-9CBB-44FFE592F730}"/>
                </a:ext>
              </a:extLst>
            </p:cNvPr>
            <p:cNvCxnSpPr>
              <a:cxnSpLocks/>
              <a:endCxn id="10" idx="1"/>
            </p:cNvCxnSpPr>
            <p:nvPr/>
          </p:nvCxnSpPr>
          <p:spPr>
            <a:xfrm>
              <a:off x="6022826" y="2965637"/>
              <a:ext cx="3104294" cy="111188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Graphic 5" descr="Speaker Phone">
              <a:extLst>
                <a:ext uri="{FF2B5EF4-FFF2-40B4-BE49-F238E27FC236}">
                  <a16:creationId xmlns:a16="http://schemas.microsoft.com/office/drawing/2014/main" id="{1F3D6EC9-D5B6-4DB3-94BB-DAC5412DF4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2219" y="2422714"/>
              <a:ext cx="914400" cy="914400"/>
            </a:xfrm>
            <a:prstGeom prst="rect">
              <a:avLst/>
            </a:prstGeom>
          </p:spPr>
        </p:pic>
        <p:pic>
          <p:nvPicPr>
            <p:cNvPr id="10" name="Graphic 9" descr="Meeting">
              <a:extLst>
                <a:ext uri="{FF2B5EF4-FFF2-40B4-BE49-F238E27FC236}">
                  <a16:creationId xmlns:a16="http://schemas.microsoft.com/office/drawing/2014/main" id="{92C63E43-445F-4C99-8235-37C86C3613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63366">
              <a:off x="9057540" y="3257989"/>
              <a:ext cx="2453640" cy="2453640"/>
            </a:xfrm>
            <a:prstGeom prst="rect">
              <a:avLst/>
            </a:prstGeom>
          </p:spPr>
        </p:pic>
        <p:pic>
          <p:nvPicPr>
            <p:cNvPr id="12" name="Graphic 11" descr="Office worker">
              <a:extLst>
                <a:ext uri="{FF2B5EF4-FFF2-40B4-BE49-F238E27FC236}">
                  <a16:creationId xmlns:a16="http://schemas.microsoft.com/office/drawing/2014/main" id="{87330343-A0D9-4D66-AF1A-EEAFD75064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004026">
              <a:off x="640263" y="3511644"/>
              <a:ext cx="1943100" cy="1943100"/>
            </a:xfrm>
            <a:prstGeom prst="rect">
              <a:avLst/>
            </a:prstGeom>
          </p:spPr>
        </p:pic>
        <p:cxnSp>
          <p:nvCxnSpPr>
            <p:cNvPr id="24" name="Connector: Curved 23">
              <a:extLst>
                <a:ext uri="{FF2B5EF4-FFF2-40B4-BE49-F238E27FC236}">
                  <a16:creationId xmlns:a16="http://schemas.microsoft.com/office/drawing/2014/main" id="{3D461AF4-D1BD-480F-A4A2-05B8539B0316}"/>
                </a:ext>
              </a:extLst>
            </p:cNvPr>
            <p:cNvCxnSpPr>
              <a:stCxn id="12" idx="3"/>
              <a:endCxn id="6" idx="1"/>
            </p:cNvCxnSpPr>
            <p:nvPr/>
          </p:nvCxnSpPr>
          <p:spPr>
            <a:xfrm flipV="1">
              <a:off x="2568800" y="2879914"/>
              <a:ext cx="2623419" cy="143569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787BBE2E-BEF1-4FF2-8D4F-7147A51D94EE}"/>
                </a:ext>
              </a:extLst>
            </p:cNvPr>
            <p:cNvCxnSpPr>
              <a:cxnSpLocks/>
              <a:endCxn id="10" idx="1"/>
            </p:cNvCxnSpPr>
            <p:nvPr/>
          </p:nvCxnSpPr>
          <p:spPr>
            <a:xfrm flipV="1">
              <a:off x="6289379" y="4077520"/>
              <a:ext cx="2837741" cy="112173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044CC26-0CDC-4465-9AFE-7B27ADA41A92}"/>
                </a:ext>
              </a:extLst>
            </p:cNvPr>
            <p:cNvSpPr txBox="1"/>
            <p:nvPr/>
          </p:nvSpPr>
          <p:spPr>
            <a:xfrm>
              <a:off x="4163581" y="3749613"/>
              <a:ext cx="3129058" cy="523220"/>
            </a:xfrm>
            <a:prstGeom prst="rect">
              <a:avLst/>
            </a:prstGeom>
            <a:noFill/>
          </p:spPr>
          <p:txBody>
            <a:bodyPr wrap="square" rtlCol="0">
              <a:spAutoFit/>
            </a:bodyPr>
            <a:lstStyle/>
            <a:p>
              <a:pPr algn="ctr"/>
              <a:r>
                <a:rPr lang="en-US" sz="2800" dirty="0">
                  <a:solidFill>
                    <a:srgbClr val="000000"/>
                  </a:solidFill>
                  <a:latin typeface="Calibri" panose="020F0502020204030204" pitchFamily="34" charset="0"/>
                </a:rPr>
                <a:t>TA is here to help!</a:t>
              </a:r>
            </a:p>
          </p:txBody>
        </p:sp>
      </p:grpSp>
    </p:spTree>
    <p:extLst>
      <p:ext uri="{BB962C8B-B14F-4D97-AF65-F5344CB8AC3E}">
        <p14:creationId xmlns:p14="http://schemas.microsoft.com/office/powerpoint/2010/main" val="1224372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did we improve the process? 2 of 3&#10;Established cohorts for jurisdictions using any surveillance system and NBS to send COVID-19 case notifications.">
            <a:extLst>
              <a:ext uri="{FF2B5EF4-FFF2-40B4-BE49-F238E27FC236}">
                <a16:creationId xmlns:a16="http://schemas.microsoft.com/office/drawing/2014/main" id="{68CBBCF8-3F87-4D0A-9736-B11D34A62436}"/>
              </a:ext>
            </a:extLst>
          </p:cNvPr>
          <p:cNvSpPr>
            <a:spLocks noGrp="1"/>
          </p:cNvSpPr>
          <p:nvPr>
            <p:ph type="title"/>
          </p:nvPr>
        </p:nvSpPr>
        <p:spPr>
          <a:xfrm>
            <a:off x="624840" y="274958"/>
            <a:ext cx="10942320" cy="1142362"/>
          </a:xfrm>
        </p:spPr>
        <p:txBody>
          <a:bodyPr/>
          <a:lstStyle/>
          <a:p>
            <a:r>
              <a:rPr lang="en-US" sz="4000" dirty="0">
                <a:latin typeface="Calibri"/>
                <a:cs typeface="Calibri"/>
              </a:rPr>
              <a:t>How Did We Improve the Process?</a:t>
            </a:r>
            <a:br>
              <a:rPr lang="en-US" sz="4000" dirty="0">
                <a:latin typeface="Calibri"/>
                <a:cs typeface="Calibri"/>
              </a:rPr>
            </a:br>
            <a:r>
              <a:rPr lang="en-US" sz="4000" dirty="0">
                <a:latin typeface="Calibri"/>
                <a:cs typeface="Calibri"/>
              </a:rPr>
              <a:t>Established Cohorts</a:t>
            </a:r>
            <a:endParaRPr lang="en-US" dirty="0"/>
          </a:p>
        </p:txBody>
      </p:sp>
      <p:sp>
        <p:nvSpPr>
          <p:cNvPr id="3" name="Text Placeholder 2">
            <a:extLst>
              <a:ext uri="{FF2B5EF4-FFF2-40B4-BE49-F238E27FC236}">
                <a16:creationId xmlns:a16="http://schemas.microsoft.com/office/drawing/2014/main" id="{74D1B31A-F409-4041-A936-F657DBF0D261}"/>
              </a:ext>
            </a:extLst>
          </p:cNvPr>
          <p:cNvSpPr>
            <a:spLocks noGrp="1"/>
          </p:cNvSpPr>
          <p:nvPr>
            <p:ph type="body" sz="quarter" idx="10"/>
          </p:nvPr>
        </p:nvSpPr>
        <p:spPr/>
        <p:txBody>
          <a:bodyPr/>
          <a:lstStyle/>
          <a:p>
            <a:r>
              <a:rPr lang="en-US" dirty="0"/>
              <a:t>Established two cohorts: </a:t>
            </a:r>
          </a:p>
          <a:p>
            <a:pPr marL="0" indent="0">
              <a:buNone/>
            </a:pPr>
            <a:endParaRPr lang="en-US" dirty="0"/>
          </a:p>
        </p:txBody>
      </p:sp>
      <p:sp>
        <p:nvSpPr>
          <p:cNvPr id="4" name="Slide Number Placeholder 3">
            <a:extLst>
              <a:ext uri="{FF2B5EF4-FFF2-40B4-BE49-F238E27FC236}">
                <a16:creationId xmlns:a16="http://schemas.microsoft.com/office/drawing/2014/main" id="{1750A946-C39D-47E7-9AA2-928637FCF68B}"/>
              </a:ext>
            </a:extLst>
          </p:cNvPr>
          <p:cNvSpPr>
            <a:spLocks noGrp="1"/>
          </p:cNvSpPr>
          <p:nvPr>
            <p:ph type="sldNum" sz="quarter" idx="11"/>
          </p:nvPr>
        </p:nvSpPr>
        <p:spPr>
          <a:xfrm>
            <a:off x="8614410" y="6356453"/>
            <a:ext cx="2735580" cy="364922"/>
          </a:xfrm>
        </p:spPr>
        <p:txBody>
          <a:bodyPr/>
          <a:lstStyle/>
          <a:p>
            <a:fld id="{BE9B5412-23E5-483C-89C1-E047B01A1ED9}" type="slidenum">
              <a:rPr lang="en-US" smtClean="0"/>
              <a:pPr/>
              <a:t>12</a:t>
            </a:fld>
            <a:endParaRPr lang="en-US" dirty="0"/>
          </a:p>
        </p:txBody>
      </p:sp>
      <p:sp>
        <p:nvSpPr>
          <p:cNvPr id="27" name="TextBox 26">
            <a:extLst>
              <a:ext uri="{FF2B5EF4-FFF2-40B4-BE49-F238E27FC236}">
                <a16:creationId xmlns:a16="http://schemas.microsoft.com/office/drawing/2014/main" id="{F6C5AC04-427D-43DD-B538-4AEFE50639CE}"/>
              </a:ext>
            </a:extLst>
          </p:cNvPr>
          <p:cNvSpPr txBox="1"/>
          <p:nvPr/>
        </p:nvSpPr>
        <p:spPr>
          <a:xfrm>
            <a:off x="708001" y="2168727"/>
            <a:ext cx="6512196" cy="1569660"/>
          </a:xfrm>
          <a:prstGeom prst="rect">
            <a:avLst/>
          </a:prstGeom>
          <a:noFill/>
        </p:spPr>
        <p:txBody>
          <a:bodyPr wrap="square" lIns="91440" tIns="45720" rIns="91440" bIns="45720" rtlCol="0" anchor="t">
            <a:spAutoFit/>
          </a:bodyPr>
          <a:lstStyle/>
          <a:p>
            <a:pPr marL="608965" lvl="1" eaLnBrk="0" fontAlgn="base" hangingPunct="0">
              <a:spcBef>
                <a:spcPct val="20000"/>
              </a:spcBef>
              <a:spcAft>
                <a:spcPct val="0"/>
              </a:spcAft>
              <a:buClr>
                <a:srgbClr val="3D6C2A"/>
              </a:buClr>
            </a:pPr>
            <a:r>
              <a:rPr lang="en-US" sz="2400" dirty="0">
                <a:solidFill>
                  <a:srgbClr val="00213D"/>
                </a:solidFill>
                <a:latin typeface="Calibri"/>
                <a:cs typeface="Calibri"/>
              </a:rPr>
              <a:t>1. Jurisdictions using any surveillance system jurisdictions wanting to send case notifications using the COVID-19 message mapping guide (MMG)</a:t>
            </a:r>
            <a:endParaRPr lang="en-US" dirty="0">
              <a:latin typeface="Calibri"/>
              <a:cs typeface="Calibri"/>
            </a:endParaRPr>
          </a:p>
        </p:txBody>
      </p:sp>
      <p:sp>
        <p:nvSpPr>
          <p:cNvPr id="28" name="TextBox 27">
            <a:extLst>
              <a:ext uri="{FF2B5EF4-FFF2-40B4-BE49-F238E27FC236}">
                <a16:creationId xmlns:a16="http://schemas.microsoft.com/office/drawing/2014/main" id="{72B324AB-668C-4C36-9891-4A7531933CDD}"/>
              </a:ext>
            </a:extLst>
          </p:cNvPr>
          <p:cNvSpPr txBox="1"/>
          <p:nvPr/>
        </p:nvSpPr>
        <p:spPr>
          <a:xfrm>
            <a:off x="620167" y="4515858"/>
            <a:ext cx="6600030" cy="1569660"/>
          </a:xfrm>
          <a:prstGeom prst="rect">
            <a:avLst/>
          </a:prstGeom>
          <a:noFill/>
        </p:spPr>
        <p:txBody>
          <a:bodyPr wrap="square" rtlCol="0">
            <a:spAutoFit/>
          </a:bodyPr>
          <a:lstStyle/>
          <a:p>
            <a:pPr marL="609585" lvl="1" eaLnBrk="0" fontAlgn="base" hangingPunct="0">
              <a:spcBef>
                <a:spcPct val="20000"/>
              </a:spcBef>
              <a:spcAft>
                <a:spcPct val="0"/>
              </a:spcAft>
              <a:buClr>
                <a:srgbClr val="3D6C2A"/>
              </a:buClr>
            </a:pPr>
            <a:r>
              <a:rPr lang="en-US" sz="2400" dirty="0">
                <a:solidFill>
                  <a:srgbClr val="00213D"/>
                </a:solidFill>
                <a:latin typeface="Calibri" panose="020F0502020204030204" pitchFamily="34" charset="0"/>
              </a:rPr>
              <a:t>2. Jurisdictions using NBS jurisdictions wanting to send COVID-19 case notifications using GenV2</a:t>
            </a:r>
          </a:p>
          <a:p>
            <a:endParaRPr lang="en-US" sz="2400" dirty="0">
              <a:solidFill>
                <a:srgbClr val="000000"/>
              </a:solidFill>
              <a:latin typeface="Calibri" panose="020F0502020204030204" pitchFamily="34" charset="0"/>
            </a:endParaRPr>
          </a:p>
        </p:txBody>
      </p:sp>
      <p:grpSp>
        <p:nvGrpSpPr>
          <p:cNvPr id="9" name="Group 8" descr="Box with 3 figures working as a cohort for Non-NBS Surveillance System">
            <a:extLst>
              <a:ext uri="{FF2B5EF4-FFF2-40B4-BE49-F238E27FC236}">
                <a16:creationId xmlns:a16="http://schemas.microsoft.com/office/drawing/2014/main" id="{D7F8688D-7744-406B-A0F7-7387E1D122FB}"/>
              </a:ext>
            </a:extLst>
          </p:cNvPr>
          <p:cNvGrpSpPr/>
          <p:nvPr/>
        </p:nvGrpSpPr>
        <p:grpSpPr>
          <a:xfrm>
            <a:off x="7659586" y="1401292"/>
            <a:ext cx="3082808" cy="2462294"/>
            <a:chOff x="7993561" y="1702938"/>
            <a:chExt cx="3721940" cy="2972900"/>
          </a:xfrm>
        </p:grpSpPr>
        <p:grpSp>
          <p:nvGrpSpPr>
            <p:cNvPr id="22" name="Group 21" descr="In an effort to speed up the process. Two cohorts were established. This screenshot represents the cohort for any jurisdictional system to send case notifications using the full COVID-19 MMG. ">
              <a:extLst>
                <a:ext uri="{FF2B5EF4-FFF2-40B4-BE49-F238E27FC236}">
                  <a16:creationId xmlns:a16="http://schemas.microsoft.com/office/drawing/2014/main" id="{873F56E6-9A63-46CE-93EB-C14189504DFE}"/>
                </a:ext>
              </a:extLst>
            </p:cNvPr>
            <p:cNvGrpSpPr/>
            <p:nvPr/>
          </p:nvGrpSpPr>
          <p:grpSpPr>
            <a:xfrm>
              <a:off x="7993561" y="1702938"/>
              <a:ext cx="3721940" cy="2972900"/>
              <a:chOff x="484439" y="3609639"/>
              <a:chExt cx="3721940" cy="2972900"/>
            </a:xfrm>
          </p:grpSpPr>
          <p:sp>
            <p:nvSpPr>
              <p:cNvPr id="23" name="Rectangle 22">
                <a:extLst>
                  <a:ext uri="{FF2B5EF4-FFF2-40B4-BE49-F238E27FC236}">
                    <a16:creationId xmlns:a16="http://schemas.microsoft.com/office/drawing/2014/main" id="{E1B85BA8-43B8-4466-B94E-52288AAEF792}"/>
                  </a:ext>
                </a:extLst>
              </p:cNvPr>
              <p:cNvSpPr/>
              <p:nvPr/>
            </p:nvSpPr>
            <p:spPr>
              <a:xfrm>
                <a:off x="728562" y="3609639"/>
                <a:ext cx="3383221" cy="2972900"/>
              </a:xfrm>
              <a:prstGeom prst="rect">
                <a:avLst/>
              </a:prstGeom>
              <a:solidFill>
                <a:srgbClr val="0197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B93157D3-4A43-49F8-8406-A6F2788F4EE9}"/>
                  </a:ext>
                </a:extLst>
              </p:cNvPr>
              <p:cNvSpPr/>
              <p:nvPr/>
            </p:nvSpPr>
            <p:spPr>
              <a:xfrm>
                <a:off x="1055370" y="4252295"/>
                <a:ext cx="2735580" cy="119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Silhouettes of  people working together   as a cohort for Non-NBS systems &#10;&#10;">
                <a:extLst>
                  <a:ext uri="{FF2B5EF4-FFF2-40B4-BE49-F238E27FC236}">
                    <a16:creationId xmlns:a16="http://schemas.microsoft.com/office/drawing/2014/main" id="{23436867-32D6-41A2-BD57-3F60AB8718DA}"/>
                  </a:ext>
                </a:extLst>
              </p:cNvPr>
              <p:cNvPicPr>
                <a:picLocks noChangeAspect="1"/>
              </p:cNvPicPr>
              <p:nvPr/>
            </p:nvPicPr>
            <p:blipFill>
              <a:blip r:embed="rId3"/>
              <a:stretch>
                <a:fillRect/>
              </a:stretch>
            </p:blipFill>
            <p:spPr>
              <a:xfrm>
                <a:off x="1138899" y="4489704"/>
                <a:ext cx="2536046" cy="950104"/>
              </a:xfrm>
              <a:prstGeom prst="rect">
                <a:avLst/>
              </a:prstGeom>
            </p:spPr>
          </p:pic>
          <p:sp>
            <p:nvSpPr>
              <p:cNvPr id="26" name="TextBox 25">
                <a:extLst>
                  <a:ext uri="{FF2B5EF4-FFF2-40B4-BE49-F238E27FC236}">
                    <a16:creationId xmlns:a16="http://schemas.microsoft.com/office/drawing/2014/main" id="{0893627D-9752-4B07-AD3E-73CE79C023F4}"/>
                  </a:ext>
                </a:extLst>
              </p:cNvPr>
              <p:cNvSpPr txBox="1"/>
              <p:nvPr/>
            </p:nvSpPr>
            <p:spPr>
              <a:xfrm>
                <a:off x="484439" y="5547700"/>
                <a:ext cx="3721940" cy="954107"/>
              </a:xfrm>
              <a:prstGeom prst="rect">
                <a:avLst/>
              </a:prstGeom>
              <a:noFill/>
            </p:spPr>
            <p:txBody>
              <a:bodyPr wrap="square" rtlCol="0">
                <a:spAutoFit/>
              </a:bodyPr>
              <a:lstStyle/>
              <a:p>
                <a:pPr algn="ctr"/>
                <a:r>
                  <a:rPr lang="en-US" sz="2500" b="1" dirty="0">
                    <a:solidFill>
                      <a:srgbClr val="92D050"/>
                    </a:solidFill>
                    <a:latin typeface="Calibri" panose="020F0502020204030204" pitchFamily="34" charset="0"/>
                  </a:rPr>
                  <a:t>Non-NBS</a:t>
                </a:r>
              </a:p>
              <a:p>
                <a:pPr algn="ctr"/>
                <a:r>
                  <a:rPr lang="en-US" sz="2500" b="1" dirty="0">
                    <a:solidFill>
                      <a:srgbClr val="92D050"/>
                    </a:solidFill>
                    <a:latin typeface="Calibri" panose="020F0502020204030204" pitchFamily="34" charset="0"/>
                  </a:rPr>
                  <a:t> Surveillance System </a:t>
                </a:r>
              </a:p>
            </p:txBody>
          </p:sp>
        </p:grpSp>
        <p:sp>
          <p:nvSpPr>
            <p:cNvPr id="29" name="TextBox 28">
              <a:extLst>
                <a:ext uri="{FF2B5EF4-FFF2-40B4-BE49-F238E27FC236}">
                  <a16:creationId xmlns:a16="http://schemas.microsoft.com/office/drawing/2014/main" id="{194D9CCF-2C2A-4416-8F44-3446405E87AC}"/>
                </a:ext>
              </a:extLst>
            </p:cNvPr>
            <p:cNvSpPr txBox="1"/>
            <p:nvPr/>
          </p:nvSpPr>
          <p:spPr>
            <a:xfrm>
              <a:off x="8324827" y="1801310"/>
              <a:ext cx="3159172" cy="532447"/>
            </a:xfrm>
            <a:prstGeom prst="rect">
              <a:avLst/>
            </a:prstGeom>
            <a:noFill/>
          </p:spPr>
          <p:txBody>
            <a:bodyPr wrap="square" rtlCol="0">
              <a:spAutoFit/>
            </a:bodyPr>
            <a:lstStyle/>
            <a:p>
              <a:pPr algn="ctr"/>
              <a:r>
                <a:rPr lang="en-US" sz="2500" b="1" dirty="0">
                  <a:solidFill>
                    <a:srgbClr val="92D050"/>
                  </a:solidFill>
                  <a:latin typeface="Calibri" panose="020F0502020204030204" pitchFamily="34" charset="0"/>
                </a:rPr>
                <a:t>COVID Cohort</a:t>
              </a:r>
            </a:p>
          </p:txBody>
        </p:sp>
      </p:grpSp>
      <p:grpSp>
        <p:nvGrpSpPr>
          <p:cNvPr id="6" name="Group 5" descr="Box with 3 figures working as a cohort for NBS Surveillance System (NBS)&#10;">
            <a:extLst>
              <a:ext uri="{FF2B5EF4-FFF2-40B4-BE49-F238E27FC236}">
                <a16:creationId xmlns:a16="http://schemas.microsoft.com/office/drawing/2014/main" id="{A9A63A2C-9B4F-40D6-9426-75E59691AC5B}"/>
              </a:ext>
            </a:extLst>
          </p:cNvPr>
          <p:cNvGrpSpPr/>
          <p:nvPr/>
        </p:nvGrpSpPr>
        <p:grpSpPr>
          <a:xfrm>
            <a:off x="7861723" y="4054182"/>
            <a:ext cx="2808935" cy="2496775"/>
            <a:chOff x="1110613" y="2481173"/>
            <a:chExt cx="3347286" cy="2945704"/>
          </a:xfrm>
        </p:grpSpPr>
        <p:grpSp>
          <p:nvGrpSpPr>
            <p:cNvPr id="21" name="Group 20" descr="In an effort to speed up the process. Two cohorts were established. This screenshot represents cohort for  jurisdictions using the NBS to begin sending GenV2 COVID-19  Messages. &#10;">
              <a:extLst>
                <a:ext uri="{FF2B5EF4-FFF2-40B4-BE49-F238E27FC236}">
                  <a16:creationId xmlns:a16="http://schemas.microsoft.com/office/drawing/2014/main" id="{DD552D28-61A3-4EFF-9BB6-2794C884C023}"/>
                </a:ext>
              </a:extLst>
            </p:cNvPr>
            <p:cNvGrpSpPr/>
            <p:nvPr/>
          </p:nvGrpSpPr>
          <p:grpSpPr>
            <a:xfrm>
              <a:off x="1110613" y="2481173"/>
              <a:ext cx="3347286" cy="2945704"/>
              <a:chOff x="728562" y="3636834"/>
              <a:chExt cx="3347286" cy="2945704"/>
            </a:xfrm>
          </p:grpSpPr>
          <p:sp>
            <p:nvSpPr>
              <p:cNvPr id="7" name="Rectangle 6">
                <a:extLst>
                  <a:ext uri="{FF2B5EF4-FFF2-40B4-BE49-F238E27FC236}">
                    <a16:creationId xmlns:a16="http://schemas.microsoft.com/office/drawing/2014/main" id="{BF258B4A-2CBC-4958-BAB5-AB0B455FA373}"/>
                  </a:ext>
                </a:extLst>
              </p:cNvPr>
              <p:cNvSpPr/>
              <p:nvPr/>
            </p:nvSpPr>
            <p:spPr>
              <a:xfrm>
                <a:off x="728562" y="3636834"/>
                <a:ext cx="3347286" cy="2945704"/>
              </a:xfrm>
              <a:prstGeom prst="rect">
                <a:avLst/>
              </a:prstGeom>
              <a:solidFill>
                <a:srgbClr val="0197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61B51B8C-EBBE-46B7-9FBE-DA6C86C6DD4A}"/>
                  </a:ext>
                </a:extLst>
              </p:cNvPr>
              <p:cNvSpPr/>
              <p:nvPr/>
            </p:nvSpPr>
            <p:spPr>
              <a:xfrm>
                <a:off x="1055370" y="4252295"/>
                <a:ext cx="2735580" cy="119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Silhouettes of  people working together as a cohort for NEDSS Base System (NBS) ">
                <a:extLst>
                  <a:ext uri="{FF2B5EF4-FFF2-40B4-BE49-F238E27FC236}">
                    <a16:creationId xmlns:a16="http://schemas.microsoft.com/office/drawing/2014/main" id="{BA386EC5-DEBC-4B97-8D91-E3F3A24E7477}"/>
                  </a:ext>
                </a:extLst>
              </p:cNvPr>
              <p:cNvPicPr>
                <a:picLocks noChangeAspect="1"/>
              </p:cNvPicPr>
              <p:nvPr/>
            </p:nvPicPr>
            <p:blipFill>
              <a:blip r:embed="rId3"/>
              <a:stretch>
                <a:fillRect/>
              </a:stretch>
            </p:blipFill>
            <p:spPr>
              <a:xfrm>
                <a:off x="1145634" y="4488862"/>
                <a:ext cx="2536046" cy="950104"/>
              </a:xfrm>
              <a:prstGeom prst="rect">
                <a:avLst/>
              </a:prstGeom>
            </p:spPr>
          </p:pic>
          <p:sp>
            <p:nvSpPr>
              <p:cNvPr id="20" name="TextBox 19">
                <a:extLst>
                  <a:ext uri="{FF2B5EF4-FFF2-40B4-BE49-F238E27FC236}">
                    <a16:creationId xmlns:a16="http://schemas.microsoft.com/office/drawing/2014/main" id="{CCE980A4-230A-4D99-AD14-A9E16D074992}"/>
                  </a:ext>
                </a:extLst>
              </p:cNvPr>
              <p:cNvSpPr txBox="1"/>
              <p:nvPr/>
            </p:nvSpPr>
            <p:spPr>
              <a:xfrm>
                <a:off x="1135158" y="5550517"/>
                <a:ext cx="2576004" cy="1016724"/>
              </a:xfrm>
              <a:prstGeom prst="rect">
                <a:avLst/>
              </a:prstGeom>
              <a:noFill/>
            </p:spPr>
            <p:txBody>
              <a:bodyPr wrap="square" rtlCol="0">
                <a:spAutoFit/>
              </a:bodyPr>
              <a:lstStyle/>
              <a:p>
                <a:pPr algn="ctr"/>
                <a:r>
                  <a:rPr lang="en-US" sz="2500" b="1" dirty="0">
                    <a:solidFill>
                      <a:srgbClr val="92D050"/>
                    </a:solidFill>
                    <a:latin typeface="Calibri" panose="020F0502020204030204" pitchFamily="34" charset="0"/>
                  </a:rPr>
                  <a:t>NEDSS Base System (NBS)</a:t>
                </a:r>
              </a:p>
            </p:txBody>
          </p:sp>
        </p:grpSp>
        <p:sp>
          <p:nvSpPr>
            <p:cNvPr id="30" name="TextBox 29">
              <a:extLst>
                <a:ext uri="{FF2B5EF4-FFF2-40B4-BE49-F238E27FC236}">
                  <a16:creationId xmlns:a16="http://schemas.microsoft.com/office/drawing/2014/main" id="{CA716431-7E62-407C-BD04-66C5C681AF4D}"/>
                </a:ext>
              </a:extLst>
            </p:cNvPr>
            <p:cNvSpPr txBox="1"/>
            <p:nvPr/>
          </p:nvSpPr>
          <p:spPr>
            <a:xfrm rot="21581500">
              <a:off x="1216576" y="2574311"/>
              <a:ext cx="3159172" cy="580986"/>
            </a:xfrm>
            <a:prstGeom prst="rect">
              <a:avLst/>
            </a:prstGeom>
            <a:noFill/>
          </p:spPr>
          <p:txBody>
            <a:bodyPr wrap="square" rtlCol="0">
              <a:spAutoFit/>
            </a:bodyPr>
            <a:lstStyle/>
            <a:p>
              <a:pPr algn="ctr"/>
              <a:r>
                <a:rPr lang="en-US" sz="2500" b="1" dirty="0">
                  <a:solidFill>
                    <a:srgbClr val="92D050"/>
                  </a:solidFill>
                  <a:latin typeface="Calibri" panose="020F0502020204030204" pitchFamily="34" charset="0"/>
                </a:rPr>
                <a:t>COVID Cohort</a:t>
              </a:r>
            </a:p>
          </p:txBody>
        </p:sp>
      </p:grpSp>
    </p:spTree>
    <p:extLst>
      <p:ext uri="{BB962C8B-B14F-4D97-AF65-F5344CB8AC3E}">
        <p14:creationId xmlns:p14="http://schemas.microsoft.com/office/powerpoint/2010/main" val="14309856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Did We Improve the Process? 3 of 3&#10;Revised Onboarding &#10;">
            <a:extLst>
              <a:ext uri="{FF2B5EF4-FFF2-40B4-BE49-F238E27FC236}">
                <a16:creationId xmlns:a16="http://schemas.microsoft.com/office/drawing/2014/main" id="{5FA001B6-0064-43C9-9BC5-97F88EE36370}"/>
              </a:ext>
            </a:extLst>
          </p:cNvPr>
          <p:cNvSpPr>
            <a:spLocks noGrp="1"/>
          </p:cNvSpPr>
          <p:nvPr>
            <p:ph type="title"/>
          </p:nvPr>
        </p:nvSpPr>
        <p:spPr/>
        <p:txBody>
          <a:bodyPr/>
          <a:lstStyle/>
          <a:p>
            <a:r>
              <a:rPr lang="en-US" sz="3600" dirty="0">
                <a:latin typeface="Calibri"/>
                <a:cs typeface="Calibri"/>
              </a:rPr>
              <a:t>How Did We Improve the Process?</a:t>
            </a:r>
            <a:br>
              <a:rPr lang="en-US" sz="3600" dirty="0">
                <a:latin typeface="Calibri"/>
                <a:cs typeface="Calibri"/>
              </a:rPr>
            </a:br>
            <a:r>
              <a:rPr lang="en-US" sz="3600" dirty="0">
                <a:latin typeface="Calibri"/>
                <a:cs typeface="Calibri"/>
              </a:rPr>
              <a:t>Revised Onboarding</a:t>
            </a:r>
            <a:endParaRPr lang="en-US" dirty="0"/>
          </a:p>
        </p:txBody>
      </p:sp>
      <p:sp>
        <p:nvSpPr>
          <p:cNvPr id="3" name="Text Placeholder 2">
            <a:extLst>
              <a:ext uri="{FF2B5EF4-FFF2-40B4-BE49-F238E27FC236}">
                <a16:creationId xmlns:a16="http://schemas.microsoft.com/office/drawing/2014/main" id="{8475C9FE-69C9-4E7C-844E-DEFDA215D218}"/>
              </a:ext>
            </a:extLst>
          </p:cNvPr>
          <p:cNvSpPr>
            <a:spLocks noGrp="1"/>
          </p:cNvSpPr>
          <p:nvPr>
            <p:ph type="body" sz="quarter" idx="10"/>
          </p:nvPr>
        </p:nvSpPr>
        <p:spPr/>
        <p:txBody>
          <a:bodyPr/>
          <a:lstStyle/>
          <a:p>
            <a:r>
              <a:rPr lang="en-US" dirty="0"/>
              <a:t>Revised Gen V2 and COVID-19 MMG onboarding</a:t>
            </a:r>
          </a:p>
          <a:p>
            <a:pPr marL="0" indent="0">
              <a:buNone/>
            </a:pPr>
            <a:endParaRPr lang="en-US" dirty="0"/>
          </a:p>
        </p:txBody>
      </p:sp>
      <p:sp>
        <p:nvSpPr>
          <p:cNvPr id="4" name="Slide Number Placeholder 3">
            <a:extLst>
              <a:ext uri="{FF2B5EF4-FFF2-40B4-BE49-F238E27FC236}">
                <a16:creationId xmlns:a16="http://schemas.microsoft.com/office/drawing/2014/main" id="{AFADE030-53F1-4E09-B37C-B088CA34848A}"/>
              </a:ext>
            </a:extLst>
          </p:cNvPr>
          <p:cNvSpPr>
            <a:spLocks noGrp="1"/>
          </p:cNvSpPr>
          <p:nvPr>
            <p:ph type="sldNum" sz="quarter" idx="11"/>
          </p:nvPr>
        </p:nvSpPr>
        <p:spPr/>
        <p:txBody>
          <a:bodyPr/>
          <a:lstStyle/>
          <a:p>
            <a:fld id="{BE9B5412-23E5-483C-89C1-E047B01A1ED9}" type="slidenum">
              <a:rPr lang="en-US" smtClean="0"/>
              <a:pPr/>
              <a:t>13</a:t>
            </a:fld>
            <a:endParaRPr lang="en-US" dirty="0"/>
          </a:p>
        </p:txBody>
      </p:sp>
      <p:grpSp>
        <p:nvGrpSpPr>
          <p:cNvPr id="5" name="Group 4" descr="Cloud image is shown above an icon of a group of people to signify a group brainstorming on how to revise the Onboarding process for COVID-19">
            <a:extLst>
              <a:ext uri="{FF2B5EF4-FFF2-40B4-BE49-F238E27FC236}">
                <a16:creationId xmlns:a16="http://schemas.microsoft.com/office/drawing/2014/main" id="{72E293E2-E0E4-4043-89BA-C7FA8ADB0497}"/>
              </a:ext>
            </a:extLst>
          </p:cNvPr>
          <p:cNvGrpSpPr/>
          <p:nvPr/>
        </p:nvGrpSpPr>
        <p:grpSpPr>
          <a:xfrm>
            <a:off x="1864080" y="2002343"/>
            <a:ext cx="8776262" cy="4855657"/>
            <a:chOff x="1864080" y="2002343"/>
            <a:chExt cx="8776262" cy="4855657"/>
          </a:xfrm>
        </p:grpSpPr>
        <p:pic>
          <p:nvPicPr>
            <p:cNvPr id="6" name="Graphic 5" descr="List">
              <a:extLst>
                <a:ext uri="{FF2B5EF4-FFF2-40B4-BE49-F238E27FC236}">
                  <a16:creationId xmlns:a16="http://schemas.microsoft.com/office/drawing/2014/main" id="{4FCB8CF8-1C75-4568-8B46-748AE84A2E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070064">
              <a:off x="1864080" y="3129000"/>
              <a:ext cx="2460270" cy="2460270"/>
            </a:xfrm>
            <a:prstGeom prst="rect">
              <a:avLst/>
            </a:prstGeom>
          </p:spPr>
        </p:pic>
        <p:grpSp>
          <p:nvGrpSpPr>
            <p:cNvPr id="7" name="Group 6">
              <a:extLst>
                <a:ext uri="{FF2B5EF4-FFF2-40B4-BE49-F238E27FC236}">
                  <a16:creationId xmlns:a16="http://schemas.microsoft.com/office/drawing/2014/main" id="{A92BA73B-FAF8-4B9E-9263-BF7B8E2DE5ED}"/>
                </a:ext>
              </a:extLst>
            </p:cNvPr>
            <p:cNvGrpSpPr/>
            <p:nvPr/>
          </p:nvGrpSpPr>
          <p:grpSpPr>
            <a:xfrm>
              <a:off x="5487390" y="2002343"/>
              <a:ext cx="5152952" cy="4855657"/>
              <a:chOff x="5487390" y="2002343"/>
              <a:chExt cx="5152952" cy="4855657"/>
            </a:xfrm>
          </p:grpSpPr>
          <p:sp>
            <p:nvSpPr>
              <p:cNvPr id="11" name="Thought Bubble: Cloud 10">
                <a:extLst>
                  <a:ext uri="{FF2B5EF4-FFF2-40B4-BE49-F238E27FC236}">
                    <a16:creationId xmlns:a16="http://schemas.microsoft.com/office/drawing/2014/main" id="{F41377B2-3F82-4D82-BDE5-9EE620B5BD10}"/>
                  </a:ext>
                </a:extLst>
              </p:cNvPr>
              <p:cNvSpPr/>
              <p:nvPr/>
            </p:nvSpPr>
            <p:spPr>
              <a:xfrm>
                <a:off x="7869389" y="2002343"/>
                <a:ext cx="2770953" cy="1665047"/>
              </a:xfrm>
              <a:prstGeom prst="cloudCallout">
                <a:avLst>
                  <a:gd name="adj1" fmla="val -63319"/>
                  <a:gd name="adj2" fmla="val 70738"/>
                </a:avLst>
              </a:prstGeom>
              <a:solidFill>
                <a:srgbClr val="0197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Meeting">
                <a:extLst>
                  <a:ext uri="{FF2B5EF4-FFF2-40B4-BE49-F238E27FC236}">
                    <a16:creationId xmlns:a16="http://schemas.microsoft.com/office/drawing/2014/main" id="{1E76B173-260B-4E36-9544-9FC585568F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7390" y="3578244"/>
                <a:ext cx="3279756" cy="3279756"/>
              </a:xfrm>
              <a:prstGeom prst="rect">
                <a:avLst/>
              </a:prstGeom>
            </p:spPr>
          </p:pic>
        </p:grpSp>
      </p:grpSp>
      <p:pic>
        <p:nvPicPr>
          <p:cNvPr id="8" name="Graphic 7" descr="Pencil">
            <a:extLst>
              <a:ext uri="{FF2B5EF4-FFF2-40B4-BE49-F238E27FC236}">
                <a16:creationId xmlns:a16="http://schemas.microsoft.com/office/drawing/2014/main" id="{1E31DA8B-21A3-492B-A3E5-32FD11E4AA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1340" y="3444735"/>
            <a:ext cx="914400" cy="914400"/>
          </a:xfrm>
          <a:prstGeom prst="rect">
            <a:avLst/>
          </a:prstGeom>
        </p:spPr>
      </p:pic>
    </p:spTree>
    <p:extLst>
      <p:ext uri="{BB962C8B-B14F-4D97-AF65-F5344CB8AC3E}">
        <p14:creationId xmlns:p14="http://schemas.microsoft.com/office/powerpoint/2010/main" val="17921283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E8AD-23E9-4078-B068-DD764B694D86}"/>
              </a:ext>
            </a:extLst>
          </p:cNvPr>
          <p:cNvSpPr>
            <a:spLocks noGrp="1"/>
          </p:cNvSpPr>
          <p:nvPr>
            <p:ph type="title"/>
          </p:nvPr>
        </p:nvSpPr>
        <p:spPr/>
        <p:txBody>
          <a:bodyPr/>
          <a:lstStyle/>
          <a:p>
            <a:r>
              <a:rPr lang="en-US" dirty="0"/>
              <a:t>What is the Revised Onboarding Process for GenV2?  </a:t>
            </a:r>
          </a:p>
        </p:txBody>
      </p:sp>
      <p:sp>
        <p:nvSpPr>
          <p:cNvPr id="4" name="Slide Number Placeholder 3">
            <a:extLst>
              <a:ext uri="{FF2B5EF4-FFF2-40B4-BE49-F238E27FC236}">
                <a16:creationId xmlns:a16="http://schemas.microsoft.com/office/drawing/2014/main" id="{C1943021-BB02-4E25-825C-350891178261}"/>
              </a:ext>
            </a:extLst>
          </p:cNvPr>
          <p:cNvSpPr>
            <a:spLocks noGrp="1"/>
          </p:cNvSpPr>
          <p:nvPr>
            <p:ph type="sldNum" sz="quarter" idx="11"/>
          </p:nvPr>
        </p:nvSpPr>
        <p:spPr/>
        <p:txBody>
          <a:bodyPr/>
          <a:lstStyle/>
          <a:p>
            <a:fld id="{B1808B90-C856-4DD9-AE7E-B04D6EB9DAE8}" type="slidenum">
              <a:rPr lang="en-US" smtClean="0"/>
              <a:pPr/>
              <a:t>14</a:t>
            </a:fld>
            <a:endParaRPr lang="en-US" dirty="0"/>
          </a:p>
        </p:txBody>
      </p:sp>
      <p:sp>
        <p:nvSpPr>
          <p:cNvPr id="6" name="Star: 10 Points 5">
            <a:extLst>
              <a:ext uri="{FF2B5EF4-FFF2-40B4-BE49-F238E27FC236}">
                <a16:creationId xmlns:a16="http://schemas.microsoft.com/office/drawing/2014/main" id="{516647BD-5F42-429D-A83F-99255E26E825}"/>
              </a:ext>
            </a:extLst>
          </p:cNvPr>
          <p:cNvSpPr/>
          <p:nvPr/>
        </p:nvSpPr>
        <p:spPr>
          <a:xfrm rot="20845603">
            <a:off x="965440" y="2034600"/>
            <a:ext cx="3663296" cy="2560628"/>
          </a:xfrm>
          <a:prstGeom prst="star10">
            <a:avLst/>
          </a:prstGeom>
          <a:solidFill>
            <a:srgbClr val="B2D365"/>
          </a:solidFill>
          <a:ln>
            <a:solidFill>
              <a:srgbClr val="B2D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No test messages or limited production data!</a:t>
            </a:r>
          </a:p>
        </p:txBody>
      </p:sp>
      <p:grpSp>
        <p:nvGrpSpPr>
          <p:cNvPr id="3" name="Group 2" descr="Represents the revised onboarding process for GenV2. &#10;For those already sending GenV2 there was not a need to go through the whole onboarding process i.e., no test messages or limited production data. Jurisdictions add the event code and notify NNDSS. CDC confirms receipt of the GenV2 messages and if no major errors identified i.e., the message looks like other conditions being sent by the jurisdiction they are then in production for GenV2 COVID-19 messages. &#10;">
            <a:extLst>
              <a:ext uri="{FF2B5EF4-FFF2-40B4-BE49-F238E27FC236}">
                <a16:creationId xmlns:a16="http://schemas.microsoft.com/office/drawing/2014/main" id="{9CA49598-6FDF-4624-A160-48C09D99E73A}"/>
              </a:ext>
            </a:extLst>
          </p:cNvPr>
          <p:cNvGrpSpPr/>
          <p:nvPr/>
        </p:nvGrpSpPr>
        <p:grpSpPr>
          <a:xfrm>
            <a:off x="5951616" y="2224091"/>
            <a:ext cx="4423410" cy="3636162"/>
            <a:chOff x="5951616" y="2224091"/>
            <a:chExt cx="4423410" cy="3636162"/>
          </a:xfrm>
        </p:grpSpPr>
        <p:sp>
          <p:nvSpPr>
            <p:cNvPr id="5" name="Rectangle 4">
              <a:extLst>
                <a:ext uri="{FF2B5EF4-FFF2-40B4-BE49-F238E27FC236}">
                  <a16:creationId xmlns:a16="http://schemas.microsoft.com/office/drawing/2014/main" id="{DA306D77-0ECB-44C3-878D-327FDD29EB0E}"/>
                </a:ext>
              </a:extLst>
            </p:cNvPr>
            <p:cNvSpPr/>
            <p:nvPr/>
          </p:nvSpPr>
          <p:spPr>
            <a:xfrm>
              <a:off x="5951616" y="2224091"/>
              <a:ext cx="4423410"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Add Event Code</a:t>
              </a:r>
            </a:p>
          </p:txBody>
        </p:sp>
        <p:sp>
          <p:nvSpPr>
            <p:cNvPr id="7" name="Rectangle 6">
              <a:extLst>
                <a:ext uri="{FF2B5EF4-FFF2-40B4-BE49-F238E27FC236}">
                  <a16:creationId xmlns:a16="http://schemas.microsoft.com/office/drawing/2014/main" id="{3F6B10BC-318F-4A3F-96DA-F05A9792ECAB}"/>
                </a:ext>
              </a:extLst>
            </p:cNvPr>
            <p:cNvSpPr/>
            <p:nvPr/>
          </p:nvSpPr>
          <p:spPr>
            <a:xfrm>
              <a:off x="5951616" y="3174737"/>
              <a:ext cx="4423410"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CDC confirms receipt of COVID-19 GenV2 messages</a:t>
              </a:r>
            </a:p>
          </p:txBody>
        </p:sp>
        <p:sp>
          <p:nvSpPr>
            <p:cNvPr id="8" name="Rectangle 7">
              <a:extLst>
                <a:ext uri="{FF2B5EF4-FFF2-40B4-BE49-F238E27FC236}">
                  <a16:creationId xmlns:a16="http://schemas.microsoft.com/office/drawing/2014/main" id="{2F41BF91-9FBC-483D-9595-35D3BE73EC44}"/>
                </a:ext>
              </a:extLst>
            </p:cNvPr>
            <p:cNvSpPr/>
            <p:nvPr/>
          </p:nvSpPr>
          <p:spPr>
            <a:xfrm>
              <a:off x="5951616" y="4129999"/>
              <a:ext cx="4423410"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No major errors identified in GenV2 COVID-19 messages</a:t>
              </a:r>
            </a:p>
          </p:txBody>
        </p:sp>
        <p:sp>
          <p:nvSpPr>
            <p:cNvPr id="9" name="Rectangle 8">
              <a:extLst>
                <a:ext uri="{FF2B5EF4-FFF2-40B4-BE49-F238E27FC236}">
                  <a16:creationId xmlns:a16="http://schemas.microsoft.com/office/drawing/2014/main" id="{B949FC70-2939-4D63-9CF4-63EF9AA7C5A6}"/>
                </a:ext>
              </a:extLst>
            </p:cNvPr>
            <p:cNvSpPr/>
            <p:nvPr/>
          </p:nvSpPr>
          <p:spPr>
            <a:xfrm>
              <a:off x="5951616" y="5101301"/>
              <a:ext cx="4423410"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Ongoing production for GenV2 COVID-19 messages</a:t>
              </a:r>
            </a:p>
          </p:txBody>
        </p:sp>
      </p:grpSp>
    </p:spTree>
    <p:extLst>
      <p:ext uri="{BB962C8B-B14F-4D97-AF65-F5344CB8AC3E}">
        <p14:creationId xmlns:p14="http://schemas.microsoft.com/office/powerpoint/2010/main" val="12013006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3A7C-F2E6-4F1A-B2EC-C1F645DDD9EA}"/>
              </a:ext>
            </a:extLst>
          </p:cNvPr>
          <p:cNvSpPr>
            <a:spLocks noGrp="1"/>
          </p:cNvSpPr>
          <p:nvPr>
            <p:ph type="title"/>
          </p:nvPr>
        </p:nvSpPr>
        <p:spPr/>
        <p:txBody>
          <a:bodyPr/>
          <a:lstStyle/>
          <a:p>
            <a:r>
              <a:rPr lang="en-US" dirty="0"/>
              <a:t>How Was Onboarding Process Revised for the </a:t>
            </a:r>
            <a:br>
              <a:rPr lang="en-US" dirty="0"/>
            </a:br>
            <a:r>
              <a:rPr lang="en-US" dirty="0"/>
              <a:t>COVID-19 MMG? </a:t>
            </a:r>
          </a:p>
        </p:txBody>
      </p:sp>
      <p:sp>
        <p:nvSpPr>
          <p:cNvPr id="4" name="Slide Number Placeholder 3">
            <a:extLst>
              <a:ext uri="{FF2B5EF4-FFF2-40B4-BE49-F238E27FC236}">
                <a16:creationId xmlns:a16="http://schemas.microsoft.com/office/drawing/2014/main" id="{A4AAB06C-439B-4C10-B903-81276377F753}"/>
              </a:ext>
            </a:extLst>
          </p:cNvPr>
          <p:cNvSpPr>
            <a:spLocks noGrp="1"/>
          </p:cNvSpPr>
          <p:nvPr>
            <p:ph type="sldNum" sz="quarter" idx="11"/>
          </p:nvPr>
        </p:nvSpPr>
        <p:spPr/>
        <p:txBody>
          <a:bodyPr/>
          <a:lstStyle/>
          <a:p>
            <a:fld id="{B1808B90-C856-4DD9-AE7E-B04D6EB9DAE8}" type="slidenum">
              <a:rPr lang="en-US" smtClean="0"/>
              <a:pPr/>
              <a:t>15</a:t>
            </a:fld>
            <a:endParaRPr lang="en-US" dirty="0"/>
          </a:p>
        </p:txBody>
      </p:sp>
      <p:sp>
        <p:nvSpPr>
          <p:cNvPr id="5" name="Rectangle 4">
            <a:extLst>
              <a:ext uri="{FF2B5EF4-FFF2-40B4-BE49-F238E27FC236}">
                <a16:creationId xmlns:a16="http://schemas.microsoft.com/office/drawing/2014/main" id="{1E486A46-8251-4387-8A00-67F3E43B0BD6}"/>
              </a:ext>
            </a:extLst>
          </p:cNvPr>
          <p:cNvSpPr/>
          <p:nvPr/>
        </p:nvSpPr>
        <p:spPr>
          <a:xfrm>
            <a:off x="3834067" y="3114434"/>
            <a:ext cx="4423410" cy="758952"/>
          </a:xfrm>
          <a:prstGeom prst="rect">
            <a:avLst/>
          </a:prstGeom>
          <a:solidFill>
            <a:srgbClr val="3F39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Test messages reviewed</a:t>
            </a:r>
          </a:p>
        </p:txBody>
      </p:sp>
      <p:sp>
        <p:nvSpPr>
          <p:cNvPr id="6" name="Rectangle 5">
            <a:extLst>
              <a:ext uri="{FF2B5EF4-FFF2-40B4-BE49-F238E27FC236}">
                <a16:creationId xmlns:a16="http://schemas.microsoft.com/office/drawing/2014/main" id="{82C2B5DE-54BD-4CA6-9C9C-1FB1D47A0A24}"/>
              </a:ext>
            </a:extLst>
          </p:cNvPr>
          <p:cNvSpPr/>
          <p:nvPr/>
        </p:nvSpPr>
        <p:spPr>
          <a:xfrm>
            <a:off x="3834067" y="4065080"/>
            <a:ext cx="4423410" cy="758952"/>
          </a:xfrm>
          <a:prstGeom prst="rect">
            <a:avLst/>
          </a:prstGeom>
          <a:solidFill>
            <a:srgbClr val="3F39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Increased number of limited production messages </a:t>
            </a:r>
          </a:p>
        </p:txBody>
      </p:sp>
      <p:sp>
        <p:nvSpPr>
          <p:cNvPr id="7" name="Rectangle 6">
            <a:extLst>
              <a:ext uri="{FF2B5EF4-FFF2-40B4-BE49-F238E27FC236}">
                <a16:creationId xmlns:a16="http://schemas.microsoft.com/office/drawing/2014/main" id="{CA192468-FC37-4039-BA43-3C570C9835FC}"/>
              </a:ext>
            </a:extLst>
          </p:cNvPr>
          <p:cNvSpPr/>
          <p:nvPr/>
        </p:nvSpPr>
        <p:spPr>
          <a:xfrm>
            <a:off x="3830056" y="2176555"/>
            <a:ext cx="4423410" cy="758952"/>
          </a:xfrm>
          <a:prstGeom prst="rect">
            <a:avLst/>
          </a:prstGeom>
          <a:solidFill>
            <a:srgbClr val="3F39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APHL review of </a:t>
            </a:r>
            <a:br>
              <a:rPr lang="en-US" sz="2400" dirty="0">
                <a:solidFill>
                  <a:schemeClr val="bg2"/>
                </a:solidFill>
              </a:rPr>
            </a:br>
            <a:r>
              <a:rPr lang="en-US" sz="2400" dirty="0">
                <a:solidFill>
                  <a:schemeClr val="bg2"/>
                </a:solidFill>
              </a:rPr>
              <a:t>onboarding package</a:t>
            </a:r>
          </a:p>
        </p:txBody>
      </p:sp>
      <p:sp>
        <p:nvSpPr>
          <p:cNvPr id="8" name="Rectangle 7">
            <a:extLst>
              <a:ext uri="{FF2B5EF4-FFF2-40B4-BE49-F238E27FC236}">
                <a16:creationId xmlns:a16="http://schemas.microsoft.com/office/drawing/2014/main" id="{1E792DF0-1482-49BD-A360-931B154C3554}"/>
              </a:ext>
            </a:extLst>
          </p:cNvPr>
          <p:cNvSpPr/>
          <p:nvPr/>
        </p:nvSpPr>
        <p:spPr>
          <a:xfrm>
            <a:off x="3834067" y="5041143"/>
            <a:ext cx="4423410" cy="758952"/>
          </a:xfrm>
          <a:prstGeom prst="rect">
            <a:avLst/>
          </a:prstGeom>
          <a:solidFill>
            <a:srgbClr val="3F39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Production for COVID-19 upon receipt of year-to-date</a:t>
            </a:r>
          </a:p>
        </p:txBody>
      </p:sp>
    </p:spTree>
    <p:extLst>
      <p:ext uri="{BB962C8B-B14F-4D97-AF65-F5344CB8AC3E}">
        <p14:creationId xmlns:p14="http://schemas.microsoft.com/office/powerpoint/2010/main" val="31870919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As of May 7,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and Kansas (in bright green) previously sending GenV2 messages are now sending the full MMG which includes vaccine data. And Idaho (in bright blue) is finalizing onboarding. &#10;&#10;No one is in production or onboarding COVID Lite, but that only became available at the end of February of this year.&#10;&#10;We still have 29 jurisdictions (shown in light green) sending COVID-19 data via GenV2 and an additional five jurisdictions (shown in lite blue, NM, TX, MD, VT and Guam) currently onboarding GenV2 for COVID-19. &#10;&#10;Not show on the map are states participating in cohorts that started in February of 2021. &#10;We have 8 NBS states working on the full MMG (AL, AK, KY, ME, MS, NE, TN, VA). Another non-NBS cohort involves 5 states currently sending COVID-19 using GenV2. FL, GA, IL, and NJ are working on COVID Lite and Oregon the full MMG (all of which currently send data to CDC via GenV2).  &#10;&#10;&#10;&#10;">
            <a:extLst>
              <a:ext uri="{FF2B5EF4-FFF2-40B4-BE49-F238E27FC236}">
                <a16:creationId xmlns:a16="http://schemas.microsoft.com/office/drawing/2014/main" id="{FABB99F6-2F89-4B32-9D46-F1A205AA0A0C}"/>
              </a:ext>
            </a:extLst>
          </p:cNvPr>
          <p:cNvPicPr>
            <a:picLocks noChangeAspect="1"/>
          </p:cNvPicPr>
          <p:nvPr/>
        </p:nvPicPr>
        <p:blipFill>
          <a:blip r:embed="rId4"/>
          <a:stretch>
            <a:fillRect/>
          </a:stretch>
        </p:blipFill>
        <p:spPr>
          <a:xfrm>
            <a:off x="1111363" y="39686"/>
            <a:ext cx="9969273" cy="6543675"/>
          </a:xfrm>
          <a:prstGeom prst="rect">
            <a:avLst/>
          </a:prstGeom>
        </p:spPr>
      </p:pic>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E04A4506-D4AB-40BB-9CF1-76205ED07E56}"/>
              </a:ext>
            </a:extLst>
          </p:cNvPr>
          <p:cNvSpPr>
            <a:spLocks noGrp="1"/>
          </p:cNvSpPr>
          <p:nvPr>
            <p:ph type="title"/>
          </p:nvPr>
        </p:nvSpPr>
        <p:spPr>
          <a:xfrm>
            <a:off x="107836" y="312795"/>
            <a:ext cx="10972800" cy="1143000"/>
          </a:xfrm>
        </p:spPr>
        <p:txBody>
          <a:bodyPr/>
          <a:lstStyle/>
          <a:p>
            <a:r>
              <a:rPr lang="en-US" sz="800" b="0" dirty="0">
                <a:solidFill>
                  <a:schemeClr val="bg2"/>
                </a:solidFill>
              </a:rPr>
              <a:t>COVID – 19 HL7</a:t>
            </a:r>
            <a:r>
              <a:rPr lang="en-US" sz="800" b="0" baseline="0" dirty="0">
                <a:solidFill>
                  <a:schemeClr val="bg2"/>
                </a:solidFill>
              </a:rPr>
              <a:t> Data Implementation </a:t>
            </a:r>
            <a:endParaRPr lang="en-US" sz="800" b="0" dirty="0">
              <a:solidFill>
                <a:schemeClr val="bg2"/>
              </a:solidFill>
            </a:endParaRPr>
          </a:p>
        </p:txBody>
      </p:sp>
    </p:spTree>
    <p:extLst>
      <p:ext uri="{BB962C8B-B14F-4D97-AF65-F5344CB8AC3E}">
        <p14:creationId xmlns:p14="http://schemas.microsoft.com/office/powerpoint/2010/main" val="1264065453"/>
      </p:ext>
    </p:extLst>
  </p:cSld>
  <p:clrMapOvr>
    <a:overrideClrMapping bg1="lt1" tx1="dk1" bg2="lt2" tx2="dk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Thanks to State and Local Partners</a:t>
            </a:r>
          </a:p>
        </p:txBody>
      </p:sp>
      <p:graphicFrame>
        <p:nvGraphicFramePr>
          <p:cNvPr id="2" name="Table 1">
            <a:extLst>
              <a:ext uri="{FF2B5EF4-FFF2-40B4-BE49-F238E27FC236}">
                <a16:creationId xmlns:a16="http://schemas.microsoft.com/office/drawing/2014/main" id="{37EE94AF-A7CE-4240-B1F0-CC4916F0651E}"/>
              </a:ext>
            </a:extLst>
          </p:cNvPr>
          <p:cNvGraphicFramePr>
            <a:graphicFrameLocks noGrp="1"/>
          </p:cNvGraphicFramePr>
          <p:nvPr>
            <p:extLst>
              <p:ext uri="{D42A27DB-BD31-4B8C-83A1-F6EECF244321}">
                <p14:modId xmlns:p14="http://schemas.microsoft.com/office/powerpoint/2010/main" val="442021844"/>
              </p:ext>
            </p:extLst>
          </p:nvPr>
        </p:nvGraphicFramePr>
        <p:xfrm>
          <a:off x="315417" y="1560252"/>
          <a:ext cx="11712167" cy="4888854"/>
        </p:xfrm>
        <a:graphic>
          <a:graphicData uri="http://schemas.openxmlformats.org/drawingml/2006/table">
            <a:tbl>
              <a:tblPr firstRow="1">
                <a:tableStyleId>{5C22544A-7EE6-4342-B048-85BDC9FD1C3A}</a:tableStyleId>
              </a:tblPr>
              <a:tblGrid>
                <a:gridCol w="3036956">
                  <a:extLst>
                    <a:ext uri="{9D8B030D-6E8A-4147-A177-3AD203B41FA5}">
                      <a16:colId xmlns:a16="http://schemas.microsoft.com/office/drawing/2014/main" val="203417426"/>
                    </a:ext>
                  </a:extLst>
                </a:gridCol>
                <a:gridCol w="2815203">
                  <a:extLst>
                    <a:ext uri="{9D8B030D-6E8A-4147-A177-3AD203B41FA5}">
                      <a16:colId xmlns:a16="http://schemas.microsoft.com/office/drawing/2014/main" val="1340723532"/>
                    </a:ext>
                  </a:extLst>
                </a:gridCol>
                <a:gridCol w="2930004">
                  <a:extLst>
                    <a:ext uri="{9D8B030D-6E8A-4147-A177-3AD203B41FA5}">
                      <a16:colId xmlns:a16="http://schemas.microsoft.com/office/drawing/2014/main" val="3616889425"/>
                    </a:ext>
                  </a:extLst>
                </a:gridCol>
                <a:gridCol w="2930004">
                  <a:extLst>
                    <a:ext uri="{9D8B030D-6E8A-4147-A177-3AD203B41FA5}">
                      <a16:colId xmlns:a16="http://schemas.microsoft.com/office/drawing/2014/main" val="1021678916"/>
                    </a:ext>
                  </a:extLst>
                </a:gridCol>
              </a:tblGrid>
              <a:tr h="347275">
                <a:tc>
                  <a:txBody>
                    <a:bodyPr/>
                    <a:lstStyle/>
                    <a:p>
                      <a:pPr algn="l" fontAlgn="b"/>
                      <a:r>
                        <a:rPr lang="en-US" sz="2000" b="0" u="none" strike="noStrike" dirty="0">
                          <a:solidFill>
                            <a:srgbClr val="00213D"/>
                          </a:solidFill>
                          <a:effectLst/>
                          <a:latin typeface="Calibri"/>
                          <a:cs typeface="Calibri"/>
                        </a:rPr>
                        <a:t>Evan Brown (AL)​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b="1" u="none" strike="noStrike" dirty="0">
                          <a:solidFill>
                            <a:srgbClr val="00213D"/>
                          </a:solidFill>
                          <a:effectLst/>
                          <a:latin typeface="Calibri"/>
                          <a:cs typeface="Calibri"/>
                        </a:rPr>
                        <a:t>Sujata Mallik (KS) </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b="0" u="none" strike="noStrike" dirty="0">
                          <a:solidFill>
                            <a:srgbClr val="00213D"/>
                          </a:solidFill>
                          <a:effectLst/>
                          <a:latin typeface="Calibri"/>
                          <a:cs typeface="Calibri"/>
                        </a:rPr>
                        <a:t>Theresa Kittle (MS)​</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b="0" u="none" strike="noStrike" dirty="0">
                          <a:solidFill>
                            <a:srgbClr val="00213D"/>
                          </a:solidFill>
                          <a:effectLst/>
                          <a:latin typeface="Calibri"/>
                          <a:cs typeface="Calibri"/>
                        </a:rPr>
                        <a:t>Rob Laing (OR)</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30192643"/>
                  </a:ext>
                </a:extLst>
              </a:tr>
              <a:tr h="374279">
                <a:tc>
                  <a:txBody>
                    <a:bodyPr/>
                    <a:lstStyle/>
                    <a:p>
                      <a:pPr algn="l" fontAlgn="b"/>
                      <a:r>
                        <a:rPr lang="en-US" sz="2000" u="none" strike="noStrike" dirty="0">
                          <a:solidFill>
                            <a:srgbClr val="00213D"/>
                          </a:solidFill>
                          <a:effectLst/>
                          <a:latin typeface="Calibri"/>
                          <a:cs typeface="Calibri"/>
                        </a:rPr>
                        <a:t>Tobytha Powell (AL)​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Shannon Sandall (KS)​</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Stanford Mwasongwe (MS)​</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Kari Campbell (TN)​</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52420148"/>
                  </a:ext>
                </a:extLst>
              </a:tr>
              <a:tr h="347275">
                <a:tc>
                  <a:txBody>
                    <a:bodyPr/>
                    <a:lstStyle/>
                    <a:p>
                      <a:pPr algn="l" fontAlgn="b"/>
                      <a:r>
                        <a:rPr lang="en-US" sz="2000" u="none" strike="noStrike" dirty="0">
                          <a:solidFill>
                            <a:srgbClr val="00213D"/>
                          </a:solidFill>
                          <a:effectLst/>
                          <a:latin typeface="Calibri"/>
                          <a:cs typeface="Calibri"/>
                        </a:rPr>
                        <a:t>Brenda Ryals (AL)​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Rana Cook (KY)​</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Britney Rust (MS)​</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Kate Goodin (TN)​</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89609649"/>
                  </a:ext>
                </a:extLst>
              </a:tr>
              <a:tr h="347275">
                <a:tc>
                  <a:txBody>
                    <a:bodyPr/>
                    <a:lstStyle/>
                    <a:p>
                      <a:pPr algn="l" fontAlgn="b"/>
                      <a:r>
                        <a:rPr lang="en-US" sz="2000" u="none" strike="noStrike" dirty="0">
                          <a:solidFill>
                            <a:srgbClr val="00213D"/>
                          </a:solidFill>
                          <a:effectLst/>
                          <a:latin typeface="Calibri"/>
                          <a:cs typeface="Calibri"/>
                        </a:rPr>
                        <a:t>Megan Tompkins (AK)​</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Sravanthi Kotica (KY)​</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Vernesia Wilson (MS)​</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Kayode Olupinyo (TX)​</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7764593"/>
                  </a:ext>
                </a:extLst>
              </a:tr>
              <a:tr h="347275">
                <a:tc>
                  <a:txBody>
                    <a:bodyPr/>
                    <a:lstStyle/>
                    <a:p>
                      <a:pPr algn="l" fontAlgn="b"/>
                      <a:r>
                        <a:rPr lang="en-US" sz="2000" b="0" i="0" u="none" strike="noStrike" dirty="0">
                          <a:solidFill>
                            <a:srgbClr val="00213D"/>
                          </a:solidFill>
                          <a:effectLst/>
                          <a:latin typeface="Calibri"/>
                          <a:cs typeface="Calibri"/>
                        </a:rPr>
                        <a:t>Nancy Barrett (CT)</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Courtney Marshall (KY)​</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Mike Nuss (NE)​</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b="1" u="none" strike="noStrike" dirty="0">
                          <a:solidFill>
                            <a:srgbClr val="00213D"/>
                          </a:solidFill>
                          <a:effectLst/>
                          <a:latin typeface="Calibri"/>
                          <a:cs typeface="Calibri"/>
                        </a:rPr>
                        <a:t>Rachelle Boulton (UT)​</a:t>
                      </a:r>
                      <a:endParaRPr lang="en-US" sz="2000" b="1"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2346614"/>
                  </a:ext>
                </a:extLst>
              </a:tr>
              <a:tr h="347275">
                <a:tc>
                  <a:txBody>
                    <a:bodyPr/>
                    <a:lstStyle/>
                    <a:p>
                      <a:pPr algn="l" fontAlgn="b"/>
                      <a:r>
                        <a:rPr lang="en-US" sz="2000" b="1" u="none" strike="noStrike" dirty="0">
                          <a:solidFill>
                            <a:srgbClr val="00213D"/>
                          </a:solidFill>
                          <a:effectLst/>
                          <a:latin typeface="Calibri"/>
                          <a:cs typeface="Calibri"/>
                        </a:rPr>
                        <a:t>Alycia McNutt (CT)​</a:t>
                      </a:r>
                      <a:endParaRPr lang="en-US" sz="2000" b="1"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Deepak Mekala (KY)​</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Harpal Singh (NE)​</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Doug McGowan (UT)​</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99734454"/>
                  </a:ext>
                </a:extLst>
              </a:tr>
              <a:tr h="347275">
                <a:tc>
                  <a:txBody>
                    <a:bodyPr/>
                    <a:lstStyle/>
                    <a:p>
                      <a:pPr algn="l" fontAlgn="b"/>
                      <a:r>
                        <a:rPr lang="en-US" sz="2000" u="none" strike="noStrike" dirty="0">
                          <a:solidFill>
                            <a:srgbClr val="00213D"/>
                          </a:solidFill>
                          <a:effectLst/>
                          <a:latin typeface="Calibri"/>
                          <a:cs typeface="Calibri"/>
                        </a:rPr>
                        <a:t>Kim Wiley (FL)​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Dimple Patel (KY)​</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Vibha Gujar (NJ)​</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Rebecca Early (VA) ​</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87088183"/>
                  </a:ext>
                </a:extLst>
              </a:tr>
              <a:tr h="347275">
                <a:tc>
                  <a:txBody>
                    <a:bodyPr/>
                    <a:lstStyle/>
                    <a:p>
                      <a:pPr algn="l" fontAlgn="b"/>
                      <a:r>
                        <a:rPr lang="en-US" sz="2000" u="none" strike="noStrike" dirty="0">
                          <a:solidFill>
                            <a:srgbClr val="00213D"/>
                          </a:solidFill>
                          <a:effectLst/>
                          <a:latin typeface="Calibri"/>
                          <a:cs typeface="Calibri"/>
                        </a:rPr>
                        <a:t>Hope Dishman (GA)​</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Judie Hyun (MD)​</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Shahil Patel (NJ)​</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Jessica Mawdsley (VA)​</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55940524"/>
                  </a:ext>
                </a:extLst>
              </a:tr>
              <a:tr h="347275">
                <a:tc>
                  <a:txBody>
                    <a:bodyPr/>
                    <a:lstStyle/>
                    <a:p>
                      <a:pPr algn="l" fontAlgn="b"/>
                      <a:r>
                        <a:rPr lang="en-US" sz="2000" u="none" strike="noStrike" dirty="0">
                          <a:solidFill>
                            <a:srgbClr val="00213D"/>
                          </a:solidFill>
                          <a:effectLst/>
                          <a:latin typeface="Calibri"/>
                          <a:cs typeface="Calibri"/>
                        </a:rPr>
                        <a:t>Grace Njuguna (GA)​</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Chandeep Singh (MD)​</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Stella Tsai (NJ)​</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Charlie Castor (VT)</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63437099"/>
                  </a:ext>
                </a:extLst>
              </a:tr>
              <a:tr h="347275">
                <a:tc>
                  <a:txBody>
                    <a:bodyPr/>
                    <a:lstStyle/>
                    <a:p>
                      <a:pPr algn="l" fontAlgn="b"/>
                      <a:r>
                        <a:rPr lang="en-US" sz="2000" u="none" strike="noStrike" dirty="0">
                          <a:solidFill>
                            <a:srgbClr val="00213D"/>
                          </a:solidFill>
                          <a:effectLst/>
                          <a:latin typeface="Calibri"/>
                          <a:cs typeface="Calibri"/>
                        </a:rPr>
                        <a:t>Robb Byers (ID)​</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Trevor Brown (ME)​</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Joseph Bareta (NM)​</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Madhumathi Cheruvu (VT)​</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795562"/>
                  </a:ext>
                </a:extLst>
              </a:tr>
              <a:tr h="347275">
                <a:tc>
                  <a:txBody>
                    <a:bodyPr/>
                    <a:lstStyle/>
                    <a:p>
                      <a:pPr algn="l" fontAlgn="b"/>
                      <a:r>
                        <a:rPr lang="en-US" sz="2000" u="none" strike="noStrike" dirty="0">
                          <a:solidFill>
                            <a:srgbClr val="00213D"/>
                          </a:solidFill>
                          <a:effectLst/>
                          <a:latin typeface="Calibri"/>
                          <a:cs typeface="Calibri"/>
                        </a:rPr>
                        <a:t>Kathy Turner (ID)​</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Jenna Strathdee (ME)​</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Isaiah Francis (NM)​</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John Davy (VT)​</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55077890"/>
                  </a:ext>
                </a:extLst>
              </a:tr>
              <a:tr h="347275">
                <a:tc>
                  <a:txBody>
                    <a:bodyPr/>
                    <a:lstStyle/>
                    <a:p>
                      <a:pPr algn="l" fontAlgn="b"/>
                      <a:r>
                        <a:rPr lang="en-US" sz="2000" u="none" strike="noStrike" dirty="0">
                          <a:solidFill>
                            <a:srgbClr val="00213D"/>
                          </a:solidFill>
                          <a:effectLst/>
                          <a:latin typeface="Calibri"/>
                          <a:cs typeface="Calibri"/>
                        </a:rPr>
                        <a:t>Dawn Nims (IL)​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Jim Collins (MI)​</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Rohith Gudipati (NM)​</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Veronica Fialkowski (VT)​</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97908638"/>
                  </a:ext>
                </a:extLst>
              </a:tr>
              <a:tr h="347275">
                <a:tc>
                  <a:txBody>
                    <a:bodyPr/>
                    <a:lstStyle/>
                    <a:p>
                      <a:pPr algn="l" fontAlgn="b"/>
                      <a:r>
                        <a:rPr lang="en-US" sz="2000" u="none" strike="noStrike" dirty="0">
                          <a:solidFill>
                            <a:srgbClr val="00213D"/>
                          </a:solidFill>
                          <a:effectLst/>
                          <a:latin typeface="Calibri"/>
                          <a:cs typeface="Calibri"/>
                        </a:rPr>
                        <a:t>Nicholas McGee (IL)​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Carolina Fulper (MI)​</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Carmela Smith (NM)​</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2000" b="0" i="0" u="none" strike="noStrike" dirty="0">
                        <a:solidFill>
                          <a:srgbClr val="00213D"/>
                        </a:solidFill>
                        <a:effectLst/>
                        <a:latin typeface="Calibri" panose="020F0502020204030204" pitchFamily="34" charset="0"/>
                        <a:cs typeface="Calibri" panose="020F050202020403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025361"/>
                  </a:ext>
                </a:extLst>
              </a:tr>
              <a:tr h="347275">
                <a:tc>
                  <a:txBody>
                    <a:bodyPr/>
                    <a:lstStyle/>
                    <a:p>
                      <a:pPr algn="l" fontAlgn="b"/>
                      <a:r>
                        <a:rPr lang="en-US" sz="2000" u="none" strike="noStrike" dirty="0">
                          <a:solidFill>
                            <a:srgbClr val="00213D"/>
                          </a:solidFill>
                          <a:effectLst/>
                          <a:latin typeface="Calibri"/>
                          <a:cs typeface="Calibri"/>
                        </a:rPr>
                        <a:t>Megan Patel (IL)​</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b="1" u="none" strike="noStrike" dirty="0">
                          <a:solidFill>
                            <a:srgbClr val="00213D"/>
                          </a:solidFill>
                          <a:effectLst/>
                          <a:latin typeface="Calibri"/>
                          <a:cs typeface="Calibri"/>
                        </a:rPr>
                        <a:t>Ed Hartwick (MI)​</a:t>
                      </a:r>
                      <a:endParaRPr lang="en-US" sz="2000" b="1"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2000" u="none" strike="noStrike" dirty="0">
                          <a:solidFill>
                            <a:srgbClr val="00213D"/>
                          </a:solidFill>
                          <a:effectLst/>
                          <a:latin typeface="Calibri"/>
                          <a:cs typeface="Calibri"/>
                        </a:rPr>
                        <a:t>Michelle Barber (OR)​</a:t>
                      </a:r>
                      <a:endParaRPr lang="en-US" sz="2000" b="0" i="0" u="none" strike="noStrike" dirty="0">
                        <a:solidFill>
                          <a:srgbClr val="00213D"/>
                        </a:solidFill>
                        <a:effectLst/>
                        <a:latin typeface="Calibri"/>
                        <a:cs typeface="Calibri"/>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2000" b="0" i="0" u="none" strike="noStrike" dirty="0">
                        <a:solidFill>
                          <a:srgbClr val="00213D"/>
                        </a:solidFill>
                        <a:effectLst/>
                        <a:latin typeface="Calibri" panose="020F0502020204030204" pitchFamily="34" charset="0"/>
                        <a:cs typeface="Calibri" panose="020F0502020204030204" pitchFamily="34" charset="0"/>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38036143"/>
                  </a:ext>
                </a:extLst>
              </a:tr>
            </a:tbl>
          </a:graphicData>
        </a:graphic>
      </p:graphicFrame>
    </p:spTree>
    <p:extLst>
      <p:ext uri="{BB962C8B-B14F-4D97-AF65-F5344CB8AC3E}">
        <p14:creationId xmlns:p14="http://schemas.microsoft.com/office/powerpoint/2010/main" val="26002874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Thanks </a:t>
            </a:r>
          </a:p>
        </p:txBody>
      </p:sp>
      <p:sp>
        <p:nvSpPr>
          <p:cNvPr id="5" name="Content Placeholder 4"/>
          <p:cNvSpPr>
            <a:spLocks noGrp="1"/>
          </p:cNvSpPr>
          <p:nvPr>
            <p:ph idx="1"/>
          </p:nvPr>
        </p:nvSpPr>
        <p:spPr>
          <a:xfrm>
            <a:off x="472555" y="1600201"/>
            <a:ext cx="5309937" cy="4791281"/>
          </a:xfrm>
        </p:spPr>
        <p:txBody>
          <a:bodyPr/>
          <a:lstStyle/>
          <a:p>
            <a:pPr marL="76198" indent="0">
              <a:buNone/>
            </a:pPr>
            <a:r>
              <a:rPr lang="en-US" sz="2933" dirty="0">
                <a:solidFill>
                  <a:srgbClr val="00213D"/>
                </a:solidFill>
              </a:rPr>
              <a:t>APHL Technical Assistance Team</a:t>
            </a:r>
          </a:p>
          <a:p>
            <a:pPr lvl="1"/>
            <a:r>
              <a:rPr lang="en-US" b="1" dirty="0">
                <a:solidFill>
                  <a:srgbClr val="00213D"/>
                </a:solidFill>
              </a:rPr>
              <a:t>Laura Carlton</a:t>
            </a:r>
          </a:p>
          <a:p>
            <a:pPr lvl="1"/>
            <a:r>
              <a:rPr lang="en-US" b="1" dirty="0">
                <a:solidFill>
                  <a:srgbClr val="00213D"/>
                </a:solidFill>
              </a:rPr>
              <a:t>Heather Houston</a:t>
            </a:r>
          </a:p>
          <a:p>
            <a:pPr lvl="1"/>
            <a:r>
              <a:rPr lang="en-US" b="1" dirty="0">
                <a:solidFill>
                  <a:srgbClr val="00213D"/>
                </a:solidFill>
              </a:rPr>
              <a:t>John Park</a:t>
            </a:r>
          </a:p>
          <a:p>
            <a:pPr lvl="1"/>
            <a:r>
              <a:rPr lang="en-US" b="1" dirty="0">
                <a:solidFill>
                  <a:srgbClr val="00213D"/>
                </a:solidFill>
              </a:rPr>
              <a:t>Natalie Raketich</a:t>
            </a:r>
          </a:p>
          <a:p>
            <a:pPr lvl="1"/>
            <a:r>
              <a:rPr lang="en-US" dirty="0">
                <a:solidFill>
                  <a:srgbClr val="00213D"/>
                </a:solidFill>
              </a:rPr>
              <a:t>Amanda Santander</a:t>
            </a:r>
          </a:p>
          <a:p>
            <a:pPr marL="0" indent="0">
              <a:buClr>
                <a:srgbClr val="0088B7"/>
              </a:buClr>
              <a:buNone/>
            </a:pPr>
            <a:endParaRPr lang="en-US" sz="2933" dirty="0">
              <a:solidFill>
                <a:schemeClr val="accent4">
                  <a:lumMod val="75000"/>
                </a:schemeClr>
              </a:solidFill>
            </a:endParaRPr>
          </a:p>
        </p:txBody>
      </p:sp>
      <p:sp>
        <p:nvSpPr>
          <p:cNvPr id="6" name="Content Placeholder 5"/>
          <p:cNvSpPr>
            <a:spLocks noGrp="1"/>
          </p:cNvSpPr>
          <p:nvPr>
            <p:ph idx="10"/>
          </p:nvPr>
        </p:nvSpPr>
        <p:spPr>
          <a:xfrm>
            <a:off x="6409509" y="1600201"/>
            <a:ext cx="5309936" cy="4791280"/>
          </a:xfrm>
        </p:spPr>
        <p:txBody>
          <a:bodyPr/>
          <a:lstStyle/>
          <a:p>
            <a:pPr marL="0" indent="0">
              <a:buClr>
                <a:srgbClr val="0088B7"/>
              </a:buClr>
              <a:buNone/>
            </a:pPr>
            <a:r>
              <a:rPr lang="en-US" sz="2900" dirty="0">
                <a:solidFill>
                  <a:srgbClr val="00213D"/>
                </a:solidFill>
                <a:latin typeface="Calibri"/>
                <a:cs typeface="Calibri"/>
              </a:rPr>
              <a:t>NEDSS Base System Team</a:t>
            </a:r>
          </a:p>
          <a:p>
            <a:pPr marL="989965" lvl="1" indent="-380365"/>
            <a:r>
              <a:rPr lang="en-US" sz="2650" b="1" dirty="0">
                <a:solidFill>
                  <a:srgbClr val="00213D"/>
                </a:solidFill>
                <a:latin typeface="Calibri"/>
                <a:cs typeface="Calibri"/>
              </a:rPr>
              <a:t>Christi Hildebrandt</a:t>
            </a:r>
          </a:p>
          <a:p>
            <a:pPr marL="989965" lvl="1" indent="-380365"/>
            <a:r>
              <a:rPr lang="en-US" sz="2650" b="1" dirty="0">
                <a:solidFill>
                  <a:srgbClr val="00213D"/>
                </a:solidFill>
                <a:latin typeface="Calibri"/>
                <a:cs typeface="Calibri"/>
              </a:rPr>
              <a:t>Jennifer Johnson</a:t>
            </a:r>
          </a:p>
          <a:p>
            <a:pPr marL="989965" lvl="1" indent="-380365"/>
            <a:r>
              <a:rPr lang="en-US" sz="2650" dirty="0">
                <a:solidFill>
                  <a:srgbClr val="00213D"/>
                </a:solidFill>
                <a:latin typeface="Calibri"/>
                <a:cs typeface="Calibri"/>
              </a:rPr>
              <a:t>Maddie Stewart</a:t>
            </a:r>
          </a:p>
          <a:p>
            <a:pPr marL="989965" lvl="1" indent="-380365"/>
            <a:r>
              <a:rPr lang="en-US" sz="2650" b="1" dirty="0">
                <a:solidFill>
                  <a:srgbClr val="00213D"/>
                </a:solidFill>
                <a:latin typeface="Calibri"/>
                <a:cs typeface="Calibri"/>
              </a:rPr>
              <a:t>Michael Wodajo</a:t>
            </a:r>
          </a:p>
          <a:p>
            <a:pPr marL="75565" indent="0">
              <a:buNone/>
            </a:pPr>
            <a:endParaRPr lang="en-US" sz="2933" dirty="0">
              <a:solidFill>
                <a:srgbClr val="00213D"/>
              </a:solidFill>
              <a:cs typeface="Calibri" pitchFamily="34" charset="0"/>
            </a:endParaRPr>
          </a:p>
          <a:p>
            <a:pPr marL="75565" indent="0">
              <a:buNone/>
            </a:pPr>
            <a:r>
              <a:rPr lang="en-US" sz="2900" dirty="0">
                <a:solidFill>
                  <a:srgbClr val="00213D"/>
                </a:solidFill>
                <a:latin typeface="Calibri"/>
                <a:cs typeface="Calibri"/>
              </a:rPr>
              <a:t>CSTE </a:t>
            </a:r>
            <a:endParaRPr lang="en-US" sz="2900" dirty="0">
              <a:solidFill>
                <a:srgbClr val="00213D"/>
              </a:solidFill>
              <a:cs typeface="Calibri"/>
            </a:endParaRPr>
          </a:p>
          <a:p>
            <a:pPr marL="989965" lvl="1" indent="-380365"/>
            <a:r>
              <a:rPr lang="en-US" sz="2650" dirty="0">
                <a:solidFill>
                  <a:srgbClr val="00213D"/>
                </a:solidFill>
                <a:latin typeface="Calibri"/>
                <a:cs typeface="Calibri"/>
              </a:rPr>
              <a:t>Shaily Krishan</a:t>
            </a:r>
          </a:p>
          <a:p>
            <a:pPr marL="989965" lvl="1" indent="-380365"/>
            <a:r>
              <a:rPr lang="en-US" sz="2650" dirty="0">
                <a:solidFill>
                  <a:srgbClr val="00213D"/>
                </a:solidFill>
                <a:latin typeface="Calibri"/>
                <a:cs typeface="Calibri"/>
              </a:rPr>
              <a:t>Becky Lampkins</a:t>
            </a:r>
          </a:p>
        </p:txBody>
      </p:sp>
    </p:spTree>
    <p:extLst>
      <p:ext uri="{BB962C8B-B14F-4D97-AF65-F5344CB8AC3E}">
        <p14:creationId xmlns:p14="http://schemas.microsoft.com/office/powerpoint/2010/main" val="21477630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Thanks </a:t>
            </a:r>
          </a:p>
        </p:txBody>
      </p:sp>
      <p:sp>
        <p:nvSpPr>
          <p:cNvPr id="5" name="Content Placeholder 4"/>
          <p:cNvSpPr>
            <a:spLocks noGrp="1"/>
          </p:cNvSpPr>
          <p:nvPr>
            <p:ph idx="1"/>
          </p:nvPr>
        </p:nvSpPr>
        <p:spPr>
          <a:xfrm>
            <a:off x="609600" y="1417639"/>
            <a:ext cx="5139689" cy="4983160"/>
          </a:xfrm>
        </p:spPr>
        <p:txBody>
          <a:bodyPr/>
          <a:lstStyle/>
          <a:p>
            <a:pPr marL="75565" indent="0">
              <a:buNone/>
            </a:pPr>
            <a:r>
              <a:rPr lang="en-US" sz="2900" dirty="0">
                <a:solidFill>
                  <a:srgbClr val="00213D"/>
                </a:solidFill>
                <a:latin typeface="Calibri"/>
                <a:cs typeface="Calibri"/>
              </a:rPr>
              <a:t>CDC Partners </a:t>
            </a:r>
            <a:endParaRPr lang="en-US" dirty="0">
              <a:solidFill>
                <a:srgbClr val="00213D"/>
              </a:solidFill>
            </a:endParaRPr>
          </a:p>
          <a:p>
            <a:pPr marL="989965" lvl="1" indent="-380365"/>
            <a:r>
              <a:rPr lang="en-US" sz="2650" dirty="0">
                <a:solidFill>
                  <a:srgbClr val="00213D"/>
                </a:solidFill>
                <a:latin typeface="Calibri"/>
                <a:cs typeface="Calibri"/>
              </a:rPr>
              <a:t>Deborah Adams</a:t>
            </a:r>
          </a:p>
          <a:p>
            <a:pPr marL="989965" lvl="1" indent="-380365"/>
            <a:r>
              <a:rPr lang="en-US" sz="2650" dirty="0">
                <a:solidFill>
                  <a:srgbClr val="00213D"/>
                </a:solidFill>
                <a:latin typeface="Calibri"/>
                <a:cs typeface="Calibri"/>
              </a:rPr>
              <a:t>Lesliann Helmus</a:t>
            </a:r>
          </a:p>
          <a:p>
            <a:pPr marL="989965" lvl="1" indent="-380365"/>
            <a:r>
              <a:rPr lang="en-US" sz="2650" b="1" dirty="0">
                <a:solidFill>
                  <a:srgbClr val="00213D"/>
                </a:solidFill>
                <a:latin typeface="Calibri"/>
                <a:cs typeface="Calibri"/>
              </a:rPr>
              <a:t>Sara Johnston</a:t>
            </a:r>
          </a:p>
          <a:p>
            <a:pPr marL="989965" lvl="1" indent="-380365"/>
            <a:r>
              <a:rPr lang="en-US" sz="2650" dirty="0">
                <a:solidFill>
                  <a:srgbClr val="00213D"/>
                </a:solidFill>
                <a:latin typeface="Calibri"/>
                <a:cs typeface="Calibri"/>
              </a:rPr>
              <a:t>Andrew Kuehl</a:t>
            </a:r>
          </a:p>
          <a:p>
            <a:pPr marL="989965" lvl="1" indent="-380365"/>
            <a:r>
              <a:rPr lang="en-US" sz="2650" b="1" dirty="0">
                <a:solidFill>
                  <a:srgbClr val="00213D"/>
                </a:solidFill>
                <a:latin typeface="Calibri"/>
                <a:cs typeface="Calibri"/>
              </a:rPr>
              <a:t>Leslyn McNabb</a:t>
            </a:r>
          </a:p>
          <a:p>
            <a:pPr marL="989965" lvl="1" indent="-380365"/>
            <a:r>
              <a:rPr lang="en-US" sz="2650" dirty="0">
                <a:solidFill>
                  <a:srgbClr val="00213D"/>
                </a:solidFill>
                <a:latin typeface="Calibri"/>
                <a:cs typeface="Calibri"/>
              </a:rPr>
              <a:t>Diana Onweh</a:t>
            </a:r>
          </a:p>
          <a:p>
            <a:pPr marL="989965" lvl="1" indent="-380365"/>
            <a:r>
              <a:rPr lang="en-US" sz="2650" dirty="0">
                <a:solidFill>
                  <a:srgbClr val="00213D"/>
                </a:solidFill>
                <a:latin typeface="Calibri"/>
                <a:cs typeface="Calibri"/>
              </a:rPr>
              <a:t>Sandy Price</a:t>
            </a:r>
          </a:p>
          <a:p>
            <a:pPr marL="989965" lvl="1" indent="-380365"/>
            <a:r>
              <a:rPr lang="en-US" sz="2650" dirty="0">
                <a:solidFill>
                  <a:srgbClr val="00213D"/>
                </a:solidFill>
                <a:latin typeface="Calibri"/>
                <a:cs typeface="Calibri"/>
              </a:rPr>
              <a:t>Sandy Roush</a:t>
            </a:r>
          </a:p>
          <a:p>
            <a:pPr marL="989965" lvl="1" indent="-380365"/>
            <a:r>
              <a:rPr lang="en-US" sz="2650" dirty="0">
                <a:solidFill>
                  <a:srgbClr val="00213D"/>
                </a:solidFill>
                <a:latin typeface="Calibri"/>
                <a:cs typeface="Calibri"/>
              </a:rPr>
              <a:t>Alan Schley</a:t>
            </a:r>
            <a:endParaRPr lang="en-US" sz="2650" dirty="0">
              <a:solidFill>
                <a:srgbClr val="00213D"/>
              </a:solidFill>
              <a:cs typeface="Calibri"/>
            </a:endParaRPr>
          </a:p>
          <a:p>
            <a:pPr marL="608965" lvl="1" indent="0">
              <a:buFont typeface="Arial" panose="020B0604020202020204" pitchFamily="34" charset="0"/>
              <a:buNone/>
            </a:pPr>
            <a:endParaRPr lang="en-US" dirty="0">
              <a:solidFill>
                <a:schemeClr val="accent4">
                  <a:lumMod val="75000"/>
                </a:schemeClr>
              </a:solidFill>
              <a:cs typeface="Calibri" panose="020F0502020204030204" pitchFamily="34" charset="0"/>
            </a:endParaRPr>
          </a:p>
          <a:p>
            <a:pPr marL="0" indent="0">
              <a:buClr>
                <a:srgbClr val="0088B7"/>
              </a:buClr>
              <a:buNone/>
            </a:pPr>
            <a:endParaRPr lang="en-US" sz="2933" dirty="0">
              <a:solidFill>
                <a:schemeClr val="accent4">
                  <a:lumMod val="75000"/>
                </a:schemeClr>
              </a:solidFill>
              <a:cs typeface="Calibri" pitchFamily="34" charset="0"/>
            </a:endParaRPr>
          </a:p>
        </p:txBody>
      </p:sp>
      <p:sp>
        <p:nvSpPr>
          <p:cNvPr id="6" name="Content Placeholder 5"/>
          <p:cNvSpPr>
            <a:spLocks noGrp="1"/>
          </p:cNvSpPr>
          <p:nvPr>
            <p:ph idx="10"/>
          </p:nvPr>
        </p:nvSpPr>
        <p:spPr>
          <a:xfrm>
            <a:off x="4848301" y="2522361"/>
            <a:ext cx="7023847" cy="4180837"/>
          </a:xfrm>
        </p:spPr>
        <p:txBody>
          <a:bodyPr numCol="2"/>
          <a:lstStyle/>
          <a:p>
            <a:pPr marL="989965" lvl="1" indent="-380365"/>
            <a:r>
              <a:rPr lang="en-US" sz="2650" b="1" dirty="0">
                <a:solidFill>
                  <a:srgbClr val="00213D"/>
                </a:solidFill>
                <a:latin typeface="Calibri"/>
                <a:cs typeface="Calibri"/>
              </a:rPr>
              <a:t>Calvin Hightower</a:t>
            </a:r>
          </a:p>
          <a:p>
            <a:pPr marL="989965" lvl="1" indent="-380365"/>
            <a:r>
              <a:rPr lang="en-US" sz="2650" b="1" dirty="0">
                <a:solidFill>
                  <a:srgbClr val="00213D"/>
                </a:solidFill>
                <a:latin typeface="Calibri"/>
                <a:cs typeface="Calibri"/>
              </a:rPr>
              <a:t>Amanda Jones</a:t>
            </a:r>
            <a:endParaRPr lang="en-US" b="1" dirty="0">
              <a:solidFill>
                <a:srgbClr val="00213D"/>
              </a:solidFill>
            </a:endParaRPr>
          </a:p>
          <a:p>
            <a:pPr marL="989965" lvl="1" indent="-380365"/>
            <a:r>
              <a:rPr lang="en-US" sz="2650" b="1" dirty="0">
                <a:solidFill>
                  <a:srgbClr val="00213D"/>
                </a:solidFill>
                <a:latin typeface="Calibri"/>
                <a:cs typeface="Calibri"/>
              </a:rPr>
              <a:t>Hang Nguyen</a:t>
            </a:r>
          </a:p>
          <a:p>
            <a:pPr marL="989965" lvl="1" indent="-380365"/>
            <a:r>
              <a:rPr lang="en-US" sz="2650" b="1" dirty="0">
                <a:solidFill>
                  <a:srgbClr val="00213D"/>
                </a:solidFill>
                <a:latin typeface="Calibri"/>
                <a:cs typeface="Calibri"/>
              </a:rPr>
              <a:t>Tamara Robinson</a:t>
            </a:r>
          </a:p>
          <a:p>
            <a:pPr marL="989965" lvl="1" indent="-380365"/>
            <a:r>
              <a:rPr lang="en-US" sz="2650" b="1" dirty="0">
                <a:solidFill>
                  <a:srgbClr val="00213D"/>
                </a:solidFill>
                <a:latin typeface="Calibri"/>
                <a:cs typeface="Calibri"/>
              </a:rPr>
              <a:t>Jessica Rodgers</a:t>
            </a:r>
          </a:p>
          <a:p>
            <a:pPr marL="989965" lvl="1" indent="-380365"/>
            <a:r>
              <a:rPr lang="en-US" sz="2650" b="1" dirty="0">
                <a:solidFill>
                  <a:srgbClr val="00213D"/>
                </a:solidFill>
                <a:latin typeface="Calibri"/>
                <a:cs typeface="Calibri"/>
              </a:rPr>
              <a:t>Danielle Tack</a:t>
            </a:r>
          </a:p>
          <a:p>
            <a:pPr marL="989965" lvl="1" indent="-380365"/>
            <a:r>
              <a:rPr lang="en-US" sz="2650" b="1" dirty="0">
                <a:solidFill>
                  <a:srgbClr val="00213D"/>
                </a:solidFill>
                <a:latin typeface="Calibri"/>
                <a:cs typeface="Calibri"/>
              </a:rPr>
              <a:t>Melinda Thomas</a:t>
            </a:r>
          </a:p>
          <a:p>
            <a:pPr marL="989965" lvl="1" indent="-380365"/>
            <a:endParaRPr lang="en-US" sz="2650" dirty="0">
              <a:solidFill>
                <a:srgbClr val="00213D"/>
              </a:solidFill>
              <a:latin typeface="Calibri"/>
              <a:cs typeface="Calibri"/>
            </a:endParaRPr>
          </a:p>
          <a:p>
            <a:pPr marL="989965" lvl="1" indent="-380365"/>
            <a:endParaRPr lang="en-US" sz="2650" dirty="0">
              <a:solidFill>
                <a:srgbClr val="00213D"/>
              </a:solidFill>
              <a:latin typeface="Calibri"/>
              <a:cs typeface="Calibri"/>
            </a:endParaRPr>
          </a:p>
          <a:p>
            <a:pPr marL="989965" lvl="1" indent="-380365"/>
            <a:endParaRPr lang="en-US" sz="2650" dirty="0">
              <a:solidFill>
                <a:srgbClr val="00213D"/>
              </a:solidFill>
              <a:latin typeface="Calibri"/>
              <a:cs typeface="Calibri"/>
            </a:endParaRPr>
          </a:p>
          <a:p>
            <a:pPr marL="989965" lvl="1" indent="-380365"/>
            <a:r>
              <a:rPr lang="en-US" sz="2650" dirty="0">
                <a:solidFill>
                  <a:srgbClr val="00213D"/>
                </a:solidFill>
                <a:latin typeface="Calibri"/>
                <a:cs typeface="Calibri"/>
              </a:rPr>
              <a:t>Angela Agunloye</a:t>
            </a:r>
          </a:p>
          <a:p>
            <a:pPr marL="989965" lvl="1" indent="-380365"/>
            <a:r>
              <a:rPr lang="en-US" sz="2650" dirty="0">
                <a:solidFill>
                  <a:srgbClr val="00213D"/>
                </a:solidFill>
                <a:latin typeface="Calibri"/>
                <a:cs typeface="Calibri"/>
              </a:rPr>
              <a:t>Shawn Arshad</a:t>
            </a:r>
          </a:p>
          <a:p>
            <a:pPr marL="989965" lvl="1" indent="-380365"/>
            <a:r>
              <a:rPr lang="en-US" sz="2650" dirty="0">
                <a:solidFill>
                  <a:srgbClr val="00213D"/>
                </a:solidFill>
                <a:latin typeface="Calibri"/>
                <a:cs typeface="Calibri"/>
              </a:rPr>
              <a:t>Josh Bagley</a:t>
            </a:r>
          </a:p>
          <a:p>
            <a:pPr marL="989965" lvl="1" indent="-380365"/>
            <a:r>
              <a:rPr lang="en-US" sz="2650" dirty="0">
                <a:solidFill>
                  <a:srgbClr val="00213D"/>
                </a:solidFill>
                <a:latin typeface="Calibri"/>
                <a:cs typeface="Calibri"/>
              </a:rPr>
              <a:t>Shanterria Maxey </a:t>
            </a:r>
          </a:p>
          <a:p>
            <a:pPr marL="989965" lvl="1" indent="-380365"/>
            <a:r>
              <a:rPr lang="en-US" sz="2650" dirty="0">
                <a:solidFill>
                  <a:srgbClr val="00213D"/>
                </a:solidFill>
                <a:latin typeface="Calibri"/>
                <a:cs typeface="Calibri"/>
              </a:rPr>
              <a:t>Doris McGinness</a:t>
            </a:r>
          </a:p>
          <a:p>
            <a:pPr marL="989965" lvl="1" indent="-380365"/>
            <a:r>
              <a:rPr lang="en-US" sz="2650" dirty="0">
                <a:solidFill>
                  <a:srgbClr val="00213D"/>
                </a:solidFill>
                <a:latin typeface="Calibri"/>
                <a:cs typeface="Calibri"/>
              </a:rPr>
              <a:t>Bill Morrill</a:t>
            </a:r>
          </a:p>
          <a:p>
            <a:pPr marL="989965" lvl="1" indent="-380365"/>
            <a:r>
              <a:rPr lang="en-US" sz="2650" dirty="0">
                <a:solidFill>
                  <a:srgbClr val="00213D"/>
                </a:solidFill>
                <a:latin typeface="Calibri"/>
                <a:cs typeface="Calibri"/>
              </a:rPr>
              <a:t>Diana Onweh</a:t>
            </a:r>
          </a:p>
          <a:p>
            <a:pPr marL="989965" lvl="1" indent="-380365"/>
            <a:r>
              <a:rPr lang="en-US" sz="2650" dirty="0">
                <a:solidFill>
                  <a:srgbClr val="00213D"/>
                </a:solidFill>
                <a:latin typeface="Calibri"/>
                <a:cs typeface="Calibri"/>
              </a:rPr>
              <a:t>Sylvia Murphy</a:t>
            </a:r>
          </a:p>
          <a:p>
            <a:pPr marL="76200" indent="0">
              <a:buNone/>
            </a:pPr>
            <a:endParaRPr lang="en-US" sz="2933" dirty="0">
              <a:solidFill>
                <a:schemeClr val="accent4">
                  <a:lumMod val="75000"/>
                </a:schemeClr>
              </a:solidFill>
              <a:cs typeface="Calibri" pitchFamily="34" charset="0"/>
            </a:endParaRPr>
          </a:p>
        </p:txBody>
      </p:sp>
      <p:sp>
        <p:nvSpPr>
          <p:cNvPr id="7" name="TextBox 6">
            <a:extLst>
              <a:ext uri="{FF2B5EF4-FFF2-40B4-BE49-F238E27FC236}">
                <a16:creationId xmlns:a16="http://schemas.microsoft.com/office/drawing/2014/main" id="{6C675E20-DEA7-4AD6-B7B9-40941A9731B2}"/>
              </a:ext>
            </a:extLst>
          </p:cNvPr>
          <p:cNvSpPr txBox="1"/>
          <p:nvPr/>
        </p:nvSpPr>
        <p:spPr>
          <a:xfrm>
            <a:off x="5297709" y="1418649"/>
            <a:ext cx="6125029" cy="984885"/>
          </a:xfrm>
          <a:prstGeom prst="rect">
            <a:avLst/>
          </a:prstGeom>
          <a:noFill/>
        </p:spPr>
        <p:txBody>
          <a:bodyPr wrap="square" rtlCol="0">
            <a:spAutoFit/>
          </a:bodyPr>
          <a:lstStyle/>
          <a:p>
            <a:pPr marL="75565" lvl="0" algn="ctr" eaLnBrk="0" fontAlgn="base" hangingPunct="0">
              <a:spcBef>
                <a:spcPct val="20000"/>
              </a:spcBef>
              <a:spcAft>
                <a:spcPct val="0"/>
              </a:spcAft>
              <a:buClr>
                <a:srgbClr val="541900"/>
              </a:buClr>
              <a:buSzPct val="70000"/>
            </a:pPr>
            <a:r>
              <a:rPr lang="en-US" sz="2900" b="1" dirty="0">
                <a:solidFill>
                  <a:srgbClr val="00213D"/>
                </a:solidFill>
                <a:latin typeface="Calibri"/>
                <a:cs typeface="Calibri"/>
              </a:rPr>
              <a:t>CDC Data Standardization and Assistance Team</a:t>
            </a:r>
          </a:p>
        </p:txBody>
      </p:sp>
    </p:spTree>
    <p:extLst>
      <p:ext uri="{BB962C8B-B14F-4D97-AF65-F5344CB8AC3E}">
        <p14:creationId xmlns:p14="http://schemas.microsoft.com/office/powerpoint/2010/main" val="322084503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imeline listing Jan, Feb, March, April, May, June with time break then Dec.">
            <a:extLst>
              <a:ext uri="{FF2B5EF4-FFF2-40B4-BE49-F238E27FC236}">
                <a16:creationId xmlns:a16="http://schemas.microsoft.com/office/drawing/2014/main" id="{1B324428-5081-4CB1-93D6-6428A91C25E7}"/>
              </a:ext>
            </a:extLst>
          </p:cNvPr>
          <p:cNvPicPr>
            <a:picLocks noChangeAspect="1"/>
          </p:cNvPicPr>
          <p:nvPr/>
        </p:nvPicPr>
        <p:blipFill>
          <a:blip r:embed="rId3"/>
          <a:stretch>
            <a:fillRect/>
          </a:stretch>
        </p:blipFill>
        <p:spPr>
          <a:xfrm>
            <a:off x="13252" y="4374471"/>
            <a:ext cx="12161520" cy="1127728"/>
          </a:xfrm>
          <a:prstGeom prst="rect">
            <a:avLst/>
          </a:prstGeom>
        </p:spPr>
      </p:pic>
      <p:sp>
        <p:nvSpPr>
          <p:cNvPr id="2" name="Title 1" descr="2020 Timeline COVID-19 Case Notifications 4 of 4">
            <a:extLst>
              <a:ext uri="{FF2B5EF4-FFF2-40B4-BE49-F238E27FC236}">
                <a16:creationId xmlns:a16="http://schemas.microsoft.com/office/drawing/2014/main" id="{90BEA3E2-ED3E-4721-8A06-EFFDE4B5CDDF}"/>
              </a:ext>
            </a:extLst>
          </p:cNvPr>
          <p:cNvSpPr>
            <a:spLocks noGrp="1"/>
          </p:cNvSpPr>
          <p:nvPr>
            <p:ph type="title"/>
          </p:nvPr>
        </p:nvSpPr>
        <p:spPr/>
        <p:txBody>
          <a:bodyPr/>
          <a:lstStyle/>
          <a:p>
            <a:r>
              <a:rPr lang="en-US" dirty="0"/>
              <a:t>2020 Timeline COVID-19 Case Notifications</a:t>
            </a:r>
          </a:p>
        </p:txBody>
      </p:sp>
      <p:sp>
        <p:nvSpPr>
          <p:cNvPr id="4" name="Slide Number Placeholder 3">
            <a:extLst>
              <a:ext uri="{FF2B5EF4-FFF2-40B4-BE49-F238E27FC236}">
                <a16:creationId xmlns:a16="http://schemas.microsoft.com/office/drawing/2014/main" id="{F4FC6BA1-3F29-4ACB-9A9D-26A77457AB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45" name="Group 44" descr="Call out on January 21, 2020 for the first CDC-confirmed case of COVID-19  &#10;">
            <a:extLst>
              <a:ext uri="{FF2B5EF4-FFF2-40B4-BE49-F238E27FC236}">
                <a16:creationId xmlns:a16="http://schemas.microsoft.com/office/drawing/2014/main" id="{79FCC3DC-55D1-407E-B648-AE047119F741}"/>
              </a:ext>
            </a:extLst>
          </p:cNvPr>
          <p:cNvGrpSpPr/>
          <p:nvPr/>
        </p:nvGrpSpPr>
        <p:grpSpPr>
          <a:xfrm>
            <a:off x="0" y="3343194"/>
            <a:ext cx="2105892" cy="646331"/>
            <a:chOff x="332069" y="2152268"/>
            <a:chExt cx="2669671" cy="541356"/>
          </a:xfrm>
        </p:grpSpPr>
        <p:sp>
          <p:nvSpPr>
            <p:cNvPr id="46" name="Callout: Line with Accent Bar 45">
              <a:extLst>
                <a:ext uri="{FF2B5EF4-FFF2-40B4-BE49-F238E27FC236}">
                  <a16:creationId xmlns:a16="http://schemas.microsoft.com/office/drawing/2014/main" id="{452E04EE-FF0F-4581-A8C3-4B4BEC1D459D}"/>
                </a:ext>
              </a:extLst>
            </p:cNvPr>
            <p:cNvSpPr/>
            <p:nvPr/>
          </p:nvSpPr>
          <p:spPr>
            <a:xfrm rot="16200000">
              <a:off x="1329083" y="1343729"/>
              <a:ext cx="462241" cy="2134948"/>
            </a:xfrm>
            <a:prstGeom prst="accentCallout1">
              <a:avLst>
                <a:gd name="adj1" fmla="val 18750"/>
                <a:gd name="adj2" fmla="val -8333"/>
                <a:gd name="adj3" fmla="val 74032"/>
                <a:gd name="adj4" fmla="val -14867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47" name="TextBox 46">
              <a:extLst>
                <a:ext uri="{FF2B5EF4-FFF2-40B4-BE49-F238E27FC236}">
                  <a16:creationId xmlns:a16="http://schemas.microsoft.com/office/drawing/2014/main" id="{14F02723-2D81-495C-A319-02397B7A226C}"/>
                </a:ext>
              </a:extLst>
            </p:cNvPr>
            <p:cNvSpPr txBox="1"/>
            <p:nvPr/>
          </p:nvSpPr>
          <p:spPr>
            <a:xfrm>
              <a:off x="332069" y="2152268"/>
              <a:ext cx="2669671" cy="54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First CDC-confirmed case of COVID-19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
        <p:nvSpPr>
          <p:cNvPr id="3" name="Rectangle 2">
            <a:extLst>
              <a:ext uri="{FF2B5EF4-FFF2-40B4-BE49-F238E27FC236}">
                <a16:creationId xmlns:a16="http://schemas.microsoft.com/office/drawing/2014/main" id="{7BCBCD86-D705-4256-AB70-B48EA4FA2B40}"/>
              </a:ext>
              <a:ext uri="{C183D7F6-B498-43B3-948B-1728B52AA6E4}">
                <adec:decorative xmlns:adec="http://schemas.microsoft.com/office/drawing/2017/decorative" val="1"/>
              </a:ext>
            </a:extLst>
          </p:cNvPr>
          <p:cNvSpPr/>
          <p:nvPr/>
        </p:nvSpPr>
        <p:spPr>
          <a:xfrm>
            <a:off x="2239617" y="4784035"/>
            <a:ext cx="278296" cy="1060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7576EC-1FFE-48E1-8F65-83BBB47427F9}"/>
              </a:ext>
              <a:ext uri="{C183D7F6-B498-43B3-948B-1728B52AA6E4}">
                <adec:decorative xmlns:adec="http://schemas.microsoft.com/office/drawing/2017/decorative" val="1"/>
              </a:ext>
            </a:extLst>
          </p:cNvPr>
          <p:cNvSpPr/>
          <p:nvPr/>
        </p:nvSpPr>
        <p:spPr>
          <a:xfrm>
            <a:off x="1517372" y="4777410"/>
            <a:ext cx="228600" cy="13716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44097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459060"/>
            <a:ext cx="10287000" cy="3170099"/>
          </a:xfrm>
          <a:prstGeom prst="rect">
            <a:avLst/>
          </a:prstGeom>
          <a:noFill/>
        </p:spPr>
        <p:txBody>
          <a:bodyPr wrap="square" lIns="91440" tIns="45720" rIns="91440" bIns="45720" rtlCol="0" anchor="t">
            <a:spAutoFit/>
          </a:bodyPr>
          <a:lstStyle/>
          <a:p>
            <a:pPr algn="ctr">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algn="ctr">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Access the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Technical Assistance and Training Resource Center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r>
              <a:rPr lang="en-US" sz="2000" b="1" dirty="0">
                <a:solidFill>
                  <a:srgbClr val="FF0000"/>
                </a:solidFill>
                <a:latin typeface="Myriad Web Pro"/>
              </a:rPr>
              <a:t>  </a:t>
            </a:r>
            <a:endParaRPr lang="en-US" sz="2000" b="1" i="0" u="none" strike="noStrike" kern="1200" cap="none" spc="0" normalizeH="0" baseline="0" noProof="0" dirty="0">
              <a:ln>
                <a:noFill/>
              </a:ln>
              <a:solidFill>
                <a:srgbClr val="FF0000"/>
              </a:solidFill>
              <a:effectLst/>
              <a:uLnTx/>
              <a:uFillTx/>
              <a:latin typeface="Myriad Web Pro"/>
            </a:endParaRPr>
          </a:p>
          <a:p>
            <a:pPr algn="ctr">
              <a:defRPr/>
            </a:pPr>
            <a:r>
              <a:rPr lang="en-US" sz="2000" b="1" dirty="0">
                <a:solidFill>
                  <a:srgbClr val="000000"/>
                </a:solidFill>
                <a:hlinkClick r:id="rId3"/>
              </a:rPr>
              <a:t>https://www.cdc.gov/nndss/trc/index.html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yriad Web Pro"/>
                <a:ea typeface="+mn-ea"/>
                <a:cs typeface="+mn-cs"/>
              </a:rPr>
              <a:t>Request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technical assistance or onboarding </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at</a:t>
            </a:r>
            <a:endParaRPr lang="en-US" sz="2000" b="1" i="0" u="none" strike="noStrike" kern="1200" cap="none" spc="0" normalizeH="0" baseline="0" noProof="0" dirty="0">
              <a:ln>
                <a:noFill/>
              </a:ln>
              <a:solidFill>
                <a:srgbClr val="000000"/>
              </a:solidFill>
              <a:effectLst/>
              <a:uLnTx/>
              <a:uFillTx/>
              <a:latin typeface="Myriad Web Pro"/>
            </a:endParaRPr>
          </a:p>
          <a:p>
            <a:pPr algn="ctr">
              <a:defRPr/>
            </a:pPr>
            <a:r>
              <a:rPr kumimoji="0" lang="en-US" sz="2000" b="1" i="0" u="none" strike="noStrike" kern="1200" cap="none" spc="0" normalizeH="0" baseline="0" noProof="0" dirty="0">
                <a:ln>
                  <a:noFill/>
                </a:ln>
                <a:solidFill>
                  <a:srgbClr val="FF0000"/>
                </a:solidFill>
                <a:effectLst/>
                <a:uLnTx/>
                <a:uFillTx/>
                <a:latin typeface="Myriad Web Pro"/>
                <a:ea typeface="+mn-ea"/>
                <a:cs typeface="+mn-cs"/>
                <a:hlinkClick r:id="rId4" tooltip="NMI technical assistance or onboarding"/>
              </a:rPr>
              <a:t>edx@cdc.gov</a:t>
            </a:r>
            <a:r>
              <a:rPr lang="en-US" sz="2000" b="1" dirty="0">
                <a:solidFill>
                  <a:srgbClr val="000000"/>
                </a:solidFill>
                <a:latin typeface="Myriad Web Pro"/>
              </a:rPr>
              <a:t> </a:t>
            </a:r>
            <a:endParaRPr lang="en-US" sz="2000" b="1" i="0" u="none" strike="noStrike" kern="1200" cap="none" spc="0" normalizeH="0" baseline="0" noProof="0" dirty="0">
              <a:ln>
                <a:noFill/>
              </a:ln>
              <a:solidFill>
                <a:srgbClr val="000000"/>
              </a:solidFill>
              <a:effectLst/>
              <a:uLnTx/>
              <a:uFillTx/>
              <a:latin typeface="Myriad Web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yriad Web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yriad Web Pro"/>
                <a:ea typeface="+mn-ea"/>
                <a:cs typeface="+mn-cs"/>
              </a:rPr>
              <a:t>Next </a:t>
            </a:r>
            <a:r>
              <a:rPr kumimoji="0" lang="en-US" sz="2000" b="1" i="0" u="none" strike="noStrike" kern="1200" cap="none" spc="0" normalizeH="0" baseline="0" noProof="0" dirty="0">
                <a:ln>
                  <a:noFill/>
                </a:ln>
                <a:solidFill>
                  <a:srgbClr val="FF0000"/>
                </a:solidFill>
                <a:effectLst/>
                <a:uLnTx/>
                <a:uFillTx/>
                <a:latin typeface="Myriad Web Pro"/>
                <a:ea typeface="+mn-ea"/>
                <a:cs typeface="+mn-cs"/>
              </a:rPr>
              <a:t>NNDSS eSHARE </a:t>
            </a:r>
            <a:r>
              <a:rPr lang="en-US" sz="2000" b="1" dirty="0">
                <a:solidFill>
                  <a:srgbClr val="000000"/>
                </a:solidFill>
                <a:latin typeface="Myriad Web Pro"/>
              </a:rPr>
              <a:t>June</a:t>
            </a:r>
            <a:r>
              <a:rPr kumimoji="0" lang="en-US" sz="2000" b="1" i="0" u="none" strike="noStrike" kern="1200" cap="none" spc="0" normalizeH="0" baseline="0" noProof="0" dirty="0">
                <a:ln>
                  <a:noFill/>
                </a:ln>
                <a:solidFill>
                  <a:srgbClr val="000000"/>
                </a:solidFill>
                <a:effectLst/>
                <a:uLnTx/>
                <a:uFillTx/>
                <a:latin typeface="Myriad Web Pro"/>
                <a:ea typeface="+mn-ea"/>
                <a:cs typeface="+mn-cs"/>
              </a:rPr>
              <a:t> 2021 – details to come at</a:t>
            </a:r>
            <a:endParaRPr lang="en-US" sz="2000" b="1" i="0" u="none" strike="noStrike" kern="1200" cap="none" spc="0" normalizeH="0" baseline="0" noProof="0" dirty="0">
              <a:ln>
                <a:noFill/>
              </a:ln>
              <a:solidFill>
                <a:srgbClr val="000000"/>
              </a:solidFill>
              <a:effectLst/>
              <a:uLnTx/>
              <a:uFillTx/>
              <a:latin typeface="Myriad Web Pro"/>
            </a:endParaRPr>
          </a:p>
          <a:p>
            <a:pPr lvl="0" algn="ctr">
              <a:defRPr/>
            </a:pPr>
            <a:r>
              <a:rPr lang="en-US" sz="2000" b="1" dirty="0">
                <a:solidFill>
                  <a:srgbClr val="000000"/>
                </a:solidFill>
                <a:hlinkClick r:id="rId5"/>
              </a:rPr>
              <a:t>https://www.cdc.gov/nndss/trc/onboarding/eshare.html</a:t>
            </a:r>
            <a:endParaRPr kumimoji="0" lang="en-US" sz="2000" b="1" i="0" u="none" strike="noStrike" kern="1200" cap="none" spc="0" normalizeH="0" baseline="0" noProof="0" dirty="0">
              <a:ln>
                <a:noFill/>
              </a:ln>
              <a:solidFill>
                <a:srgbClr val="000000"/>
              </a:solidFill>
              <a:effectLst/>
              <a:uLnTx/>
              <a:uFillTx/>
              <a:ea typeface="+mn-ea"/>
              <a:cs typeface="+mn-cs"/>
            </a:endParaRPr>
          </a:p>
        </p:txBody>
      </p:sp>
      <p:sp>
        <p:nvSpPr>
          <p:cNvPr id="5" name="Title 4"/>
          <p:cNvSpPr>
            <a:spLocks noGrp="1"/>
          </p:cNvSpPr>
          <p:nvPr>
            <p:ph type="title" idx="4294967295"/>
          </p:nvPr>
        </p:nvSpPr>
        <p:spPr>
          <a:xfrm>
            <a:off x="781050" y="166283"/>
            <a:ext cx="10401300" cy="784225"/>
          </a:xfrm>
          <a:prstGeom prst="rect">
            <a:avLst/>
          </a:prstGeom>
        </p:spPr>
        <p:txBody>
          <a:bodyPr/>
          <a:lstStyle/>
          <a:p>
            <a:pPr eaLnBrk="1" hangingPunct="1"/>
            <a:r>
              <a:rPr lang="en-US" sz="2000" b="1" kern="1200" dirty="0">
                <a:solidFill>
                  <a:srgbClr val="000000"/>
                </a:solidFill>
                <a:effectLst/>
                <a:latin typeface="Myriad Web Pro"/>
                <a:ea typeface="+mn-ea"/>
                <a:cs typeface="+mn-cs"/>
              </a:rPr>
              <a:t>Subscribe to monthly NNDSS newsletter </a:t>
            </a:r>
            <a:r>
              <a:rPr lang="en-US" sz="2000" b="1" kern="1200" dirty="0">
                <a:solidFill>
                  <a:srgbClr val="FF0000"/>
                </a:solidFill>
                <a:effectLst/>
                <a:latin typeface="Myriad Web Pro"/>
                <a:ea typeface="+mn-ea"/>
                <a:cs typeface="+mn-cs"/>
              </a:rPr>
              <a:t>(</a:t>
            </a:r>
            <a:r>
              <a:rPr lang="en-US" sz="2000" b="1" i="1" kern="1200" dirty="0">
                <a:solidFill>
                  <a:srgbClr val="FF0000"/>
                </a:solidFill>
                <a:effectLst/>
                <a:latin typeface="Myriad Web Pro"/>
                <a:ea typeface="+mn-ea"/>
                <a:cs typeface="+mn-cs"/>
              </a:rPr>
              <a:t>Case Surveillance News</a:t>
            </a:r>
            <a:r>
              <a:rPr lang="en-US" sz="2000" b="1" kern="1200" dirty="0">
                <a:solidFill>
                  <a:srgbClr val="FF0000"/>
                </a:solidFill>
                <a:effectLst/>
                <a:latin typeface="Myriad Web Pro"/>
                <a:ea typeface="+mn-ea"/>
                <a:cs typeface="+mn-cs"/>
              </a:rPr>
              <a:t>)</a:t>
            </a:r>
            <a:r>
              <a:rPr lang="en-US" sz="2000" b="1" kern="1200" dirty="0">
                <a:solidFill>
                  <a:srgbClr val="000000"/>
                </a:solidFill>
                <a:effectLst/>
                <a:latin typeface="Myriad Web Pro"/>
                <a:ea typeface="+mn-ea"/>
                <a:cs typeface="+mn-cs"/>
              </a:rPr>
              <a:t> at</a:t>
            </a:r>
            <a:br>
              <a:rPr lang="en-US" sz="2000" b="1" kern="1200" dirty="0">
                <a:solidFill>
                  <a:srgbClr val="000000"/>
                </a:solidFill>
                <a:effectLst/>
                <a:latin typeface="Myriad Web Pro"/>
                <a:ea typeface="+mn-ea"/>
                <a:cs typeface="+mn-cs"/>
              </a:rPr>
            </a:br>
            <a:r>
              <a:rPr lang="en-US" sz="2000" b="1" kern="1200" dirty="0">
                <a:solidFill>
                  <a:srgbClr val="000000"/>
                </a:solidFill>
                <a:effectLst/>
                <a:latin typeface="Myriad Web Pro"/>
                <a:ea typeface="+mn-ea"/>
                <a:cs typeface="+mn-cs"/>
              </a:rPr>
              <a:t> </a:t>
            </a:r>
            <a:r>
              <a:rPr lang="en-US" sz="2000" b="1" dirty="0">
                <a:ea typeface="+mn-ea"/>
                <a:cs typeface="+mn-cs"/>
                <a:hlinkClick r:id="rId6"/>
              </a:rPr>
              <a:t>https://www.cdc.gov/nndss/trc/news/index.html</a:t>
            </a:r>
            <a:endParaRPr lang="en-US" dirty="0">
              <a:effectLst/>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3D4700E-FD99-4D2F-929C-7428509E3EB3}"/>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294D29CD-17E0-4782-8BEE-E4822F02382E}"/>
              </a:ext>
              <a:ext uri="{C183D7F6-B498-43B3-948B-1728B52AA6E4}">
                <adec:decorative xmlns:adec="http://schemas.microsoft.com/office/drawing/2017/decorative" val="1"/>
              </a:ext>
            </a:extLst>
          </p:cNvPr>
          <p:cNvSpPr txBox="1"/>
          <p:nvPr/>
        </p:nvSpPr>
        <p:spPr>
          <a:xfrm>
            <a:off x="9525000" y="292507"/>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5" name="Title 4" hidden="1">
            <a:extLst>
              <a:ext uri="{FF2B5EF4-FFF2-40B4-BE49-F238E27FC236}">
                <a16:creationId xmlns:a16="http://schemas.microsoft.com/office/drawing/2014/main" id="{F41B781B-E198-43B0-8635-14AF34343442}"/>
              </a:ext>
            </a:extLst>
          </p:cNvPr>
          <p:cNvSpPr>
            <a:spLocks noGrp="1"/>
          </p:cNvSpPr>
          <p:nvPr>
            <p:ph type="title"/>
          </p:nvPr>
        </p:nvSpPr>
        <p:spPr/>
        <p:txBody>
          <a:bodyPr/>
          <a:lstStyle/>
          <a:p>
            <a:r>
              <a:rPr lang="en-US" sz="800" dirty="0">
                <a:solidFill>
                  <a:schemeClr val="bg2"/>
                </a:solidFill>
              </a:rPr>
              <a:t>Generic v2.0</a:t>
            </a:r>
            <a:r>
              <a:rPr lang="en-US" sz="800" baseline="0" dirty="0">
                <a:solidFill>
                  <a:schemeClr val="bg2"/>
                </a:solidFill>
              </a:rPr>
              <a:t> MMG Implementation Status </a:t>
            </a:r>
            <a:endParaRPr lang="en-US" sz="800" dirty="0">
              <a:solidFill>
                <a:schemeClr val="bg2"/>
              </a:solidFill>
            </a:endParaRPr>
          </a:p>
        </p:txBody>
      </p:sp>
      <p:pic>
        <p:nvPicPr>
          <p:cNvPr id="6" name="Picture 5" descr="The map shown here of the U.S. and associated territories which report to CDC shows that we knew 29 states were sending GenV2 (in dark green) notifications for other conditions and 3 (in dark blue) were in the process of finishing GenV2 onboarding; therefore, any of these jurisdictions would be in a position to add COVID-19 as a GenV2 condition">
            <a:extLst>
              <a:ext uri="{FF2B5EF4-FFF2-40B4-BE49-F238E27FC236}">
                <a16:creationId xmlns:a16="http://schemas.microsoft.com/office/drawing/2014/main" id="{1DD5E922-3C99-4CE0-8562-CB9367702FD0}"/>
              </a:ext>
            </a:extLst>
          </p:cNvPr>
          <p:cNvPicPr>
            <a:picLocks noChangeAspect="1"/>
          </p:cNvPicPr>
          <p:nvPr/>
        </p:nvPicPr>
        <p:blipFill>
          <a:blip r:embed="rId3"/>
          <a:stretch>
            <a:fillRect/>
          </a:stretch>
        </p:blipFill>
        <p:spPr>
          <a:xfrm>
            <a:off x="955988" y="9525"/>
            <a:ext cx="10026338" cy="6639545"/>
          </a:xfrm>
          <a:prstGeom prst="rect">
            <a:avLst/>
          </a:prstGeom>
        </p:spPr>
      </p:pic>
    </p:spTree>
    <p:extLst>
      <p:ext uri="{BB962C8B-B14F-4D97-AF65-F5344CB8AC3E}">
        <p14:creationId xmlns:p14="http://schemas.microsoft.com/office/powerpoint/2010/main" val="11755695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imeline listing Jan, Feb, March, April, May, June with time break then Dec.">
            <a:extLst>
              <a:ext uri="{FF2B5EF4-FFF2-40B4-BE49-F238E27FC236}">
                <a16:creationId xmlns:a16="http://schemas.microsoft.com/office/drawing/2014/main" id="{1B324428-5081-4CB1-93D6-6428A91C25E7}"/>
              </a:ext>
            </a:extLst>
          </p:cNvPr>
          <p:cNvPicPr>
            <a:picLocks noChangeAspect="1"/>
          </p:cNvPicPr>
          <p:nvPr/>
        </p:nvPicPr>
        <p:blipFill>
          <a:blip r:embed="rId3"/>
          <a:stretch>
            <a:fillRect/>
          </a:stretch>
        </p:blipFill>
        <p:spPr>
          <a:xfrm>
            <a:off x="13252" y="4374471"/>
            <a:ext cx="12161520" cy="1127728"/>
          </a:xfrm>
          <a:prstGeom prst="rect">
            <a:avLst/>
          </a:prstGeom>
        </p:spPr>
      </p:pic>
      <p:sp>
        <p:nvSpPr>
          <p:cNvPr id="2" name="Title 1" descr="2020 Timeline COVID-19 Case Notifications 4 of 4">
            <a:extLst>
              <a:ext uri="{FF2B5EF4-FFF2-40B4-BE49-F238E27FC236}">
                <a16:creationId xmlns:a16="http://schemas.microsoft.com/office/drawing/2014/main" id="{90BEA3E2-ED3E-4721-8A06-EFFDE4B5CDDF}"/>
              </a:ext>
            </a:extLst>
          </p:cNvPr>
          <p:cNvSpPr>
            <a:spLocks noGrp="1"/>
          </p:cNvSpPr>
          <p:nvPr>
            <p:ph type="title"/>
          </p:nvPr>
        </p:nvSpPr>
        <p:spPr/>
        <p:txBody>
          <a:bodyPr/>
          <a:lstStyle/>
          <a:p>
            <a:r>
              <a:rPr lang="en-US" dirty="0"/>
              <a:t>2020 Timeline COVID-19 Case Notifications</a:t>
            </a:r>
          </a:p>
        </p:txBody>
      </p:sp>
      <p:sp>
        <p:nvSpPr>
          <p:cNvPr id="4" name="Slide Number Placeholder 3">
            <a:extLst>
              <a:ext uri="{FF2B5EF4-FFF2-40B4-BE49-F238E27FC236}">
                <a16:creationId xmlns:a16="http://schemas.microsoft.com/office/drawing/2014/main" id="{F4FC6BA1-3F29-4ACB-9A9D-26A77457AB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48" name="Group 47" descr="Call out on January 24, 2020 stating NNDSS can accept COVID-19 reports (all formats) &#10;">
            <a:extLst>
              <a:ext uri="{FF2B5EF4-FFF2-40B4-BE49-F238E27FC236}">
                <a16:creationId xmlns:a16="http://schemas.microsoft.com/office/drawing/2014/main" id="{BFB87BB9-3AD9-4E3B-8839-C5D0B73E7808}"/>
              </a:ext>
            </a:extLst>
          </p:cNvPr>
          <p:cNvGrpSpPr/>
          <p:nvPr/>
        </p:nvGrpSpPr>
        <p:grpSpPr>
          <a:xfrm>
            <a:off x="1802296" y="2084568"/>
            <a:ext cx="2133213" cy="923329"/>
            <a:chOff x="2643994" y="2003002"/>
            <a:chExt cx="2883347" cy="646331"/>
          </a:xfrm>
        </p:grpSpPr>
        <p:sp>
          <p:nvSpPr>
            <p:cNvPr id="49" name="Rectangle 48" descr="Call out on January 24, 2020 that NNDSS can accept COVID-19 reports (all formats) as of January 24, 2020. &#10;">
              <a:extLst>
                <a:ext uri="{FF2B5EF4-FFF2-40B4-BE49-F238E27FC236}">
                  <a16:creationId xmlns:a16="http://schemas.microsoft.com/office/drawing/2014/main" id="{ED8CCB97-31E5-4292-8F7E-70474BAB5DEC}"/>
                </a:ext>
              </a:extLst>
            </p:cNvPr>
            <p:cNvSpPr/>
            <p:nvPr/>
          </p:nvSpPr>
          <p:spPr>
            <a:xfrm>
              <a:off x="2643994" y="2003002"/>
              <a:ext cx="288334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NNDSS can accept COVID-19 reports (all formats)</a:t>
              </a:r>
            </a:p>
          </p:txBody>
        </p:sp>
        <p:sp>
          <p:nvSpPr>
            <p:cNvPr id="50" name="Callout: Line with Accent Bar 49">
              <a:extLst>
                <a:ext uri="{FF2B5EF4-FFF2-40B4-BE49-F238E27FC236}">
                  <a16:creationId xmlns:a16="http://schemas.microsoft.com/office/drawing/2014/main" id="{1D38BE3F-7EB2-4655-A214-606A2FDDE0B7}"/>
                </a:ext>
              </a:extLst>
            </p:cNvPr>
            <p:cNvSpPr/>
            <p:nvPr/>
          </p:nvSpPr>
          <p:spPr>
            <a:xfrm rot="16200000">
              <a:off x="3863225" y="1207843"/>
              <a:ext cx="386313" cy="2380440"/>
            </a:xfrm>
            <a:prstGeom prst="accentCallout1">
              <a:avLst>
                <a:gd name="adj1" fmla="val 18750"/>
                <a:gd name="adj2" fmla="val -8333"/>
                <a:gd name="adj3" fmla="val -19703"/>
                <a:gd name="adj4" fmla="val -32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sp>
        <p:nvSpPr>
          <p:cNvPr id="3" name="Rectangle 2">
            <a:extLst>
              <a:ext uri="{FF2B5EF4-FFF2-40B4-BE49-F238E27FC236}">
                <a16:creationId xmlns:a16="http://schemas.microsoft.com/office/drawing/2014/main" id="{7BCBCD86-D705-4256-AB70-B48EA4FA2B40}"/>
              </a:ext>
              <a:ext uri="{C183D7F6-B498-43B3-948B-1728B52AA6E4}">
                <adec:decorative xmlns:adec="http://schemas.microsoft.com/office/drawing/2017/decorative" val="1"/>
              </a:ext>
            </a:extLst>
          </p:cNvPr>
          <p:cNvSpPr/>
          <p:nvPr/>
        </p:nvSpPr>
        <p:spPr>
          <a:xfrm>
            <a:off x="2239617" y="4784035"/>
            <a:ext cx="278296" cy="1060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descr="Call out on January 21, 2020 for the first CDC-confirmed case of COVID-19  &#10;">
            <a:extLst>
              <a:ext uri="{FF2B5EF4-FFF2-40B4-BE49-F238E27FC236}">
                <a16:creationId xmlns:a16="http://schemas.microsoft.com/office/drawing/2014/main" id="{FB73EB34-ADF1-472A-A682-0C254F2C3F54}"/>
              </a:ext>
            </a:extLst>
          </p:cNvPr>
          <p:cNvGrpSpPr/>
          <p:nvPr/>
        </p:nvGrpSpPr>
        <p:grpSpPr>
          <a:xfrm>
            <a:off x="0" y="3343194"/>
            <a:ext cx="2105892" cy="646331"/>
            <a:chOff x="332069" y="2152268"/>
            <a:chExt cx="2669671" cy="541356"/>
          </a:xfrm>
        </p:grpSpPr>
        <p:sp>
          <p:nvSpPr>
            <p:cNvPr id="13" name="Callout: Line with Accent Bar 12">
              <a:extLst>
                <a:ext uri="{FF2B5EF4-FFF2-40B4-BE49-F238E27FC236}">
                  <a16:creationId xmlns:a16="http://schemas.microsoft.com/office/drawing/2014/main" id="{300B4527-00AC-415F-AF24-303D9D76BF7D}"/>
                </a:ext>
              </a:extLst>
            </p:cNvPr>
            <p:cNvSpPr/>
            <p:nvPr/>
          </p:nvSpPr>
          <p:spPr>
            <a:xfrm rot="16200000">
              <a:off x="1329083" y="1343729"/>
              <a:ext cx="462241" cy="2134948"/>
            </a:xfrm>
            <a:prstGeom prst="accentCallout1">
              <a:avLst>
                <a:gd name="adj1" fmla="val 18750"/>
                <a:gd name="adj2" fmla="val -8333"/>
                <a:gd name="adj3" fmla="val 74032"/>
                <a:gd name="adj4" fmla="val -148675"/>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AD197A02-F41F-4CBA-A16B-36B77190BB70}"/>
                </a:ext>
              </a:extLst>
            </p:cNvPr>
            <p:cNvSpPr txBox="1"/>
            <p:nvPr/>
          </p:nvSpPr>
          <p:spPr>
            <a:xfrm>
              <a:off x="332069" y="2152268"/>
              <a:ext cx="2669671" cy="54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First CDC-confirmed case of COVID-19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2706500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map shown here shows those 6 jurisdictions sending GenV2 for COVID-19 in light green, OR, WI, IL, AL, MA, NYC and the 3 jurisdictions in blue that were still in the process of onboarding GenV2, to now include COVID-19&#10;">
            <a:extLst>
              <a:ext uri="{FF2B5EF4-FFF2-40B4-BE49-F238E27FC236}">
                <a16:creationId xmlns:a16="http://schemas.microsoft.com/office/drawing/2014/main" id="{A68C1A66-5B8B-4795-BD63-F02A81FE7C2D}"/>
              </a:ext>
            </a:extLst>
          </p:cNvPr>
          <p:cNvPicPr>
            <a:picLocks noChangeAspect="1"/>
          </p:cNvPicPr>
          <p:nvPr/>
        </p:nvPicPr>
        <p:blipFill>
          <a:blip r:embed="rId3"/>
          <a:stretch>
            <a:fillRect/>
          </a:stretch>
        </p:blipFill>
        <p:spPr>
          <a:xfrm>
            <a:off x="681789" y="0"/>
            <a:ext cx="10612857" cy="6721476"/>
          </a:xfrm>
          <a:prstGeom prst="rect">
            <a:avLst/>
          </a:prstGeom>
        </p:spPr>
      </p:pic>
      <p:sp>
        <p:nvSpPr>
          <p:cNvPr id="4" name="Slide Number Placeholder 3">
            <a:extLst>
              <a:ext uri="{FF2B5EF4-FFF2-40B4-BE49-F238E27FC236}">
                <a16:creationId xmlns:a16="http://schemas.microsoft.com/office/drawing/2014/main" id="{D903159C-91CD-4FAA-A41F-793545C0B972}"/>
              </a:ext>
            </a:extLst>
          </p:cNvPr>
          <p:cNvSpPr>
            <a:spLocks noGrp="1"/>
          </p:cNvSpPr>
          <p:nvPr>
            <p:ph type="sldNum" sz="quarter" idx="11"/>
          </p:nvPr>
        </p:nvSpPr>
        <p:spPr/>
        <p:txBody>
          <a:bodyPr/>
          <a:lstStyle/>
          <a:p>
            <a:fld id="{BE9B5412-23E5-483C-89C1-E047B01A1ED9}" type="slidenum">
              <a:rPr lang="en-US" smtClean="0"/>
              <a:pPr/>
              <a:t>5</a:t>
            </a:fld>
            <a:endParaRPr lang="en-US" dirty="0"/>
          </a:p>
        </p:txBody>
      </p:sp>
      <p:sp>
        <p:nvSpPr>
          <p:cNvPr id="2" name="Title 1">
            <a:extLst>
              <a:ext uri="{FF2B5EF4-FFF2-40B4-BE49-F238E27FC236}">
                <a16:creationId xmlns:a16="http://schemas.microsoft.com/office/drawing/2014/main" id="{85C1B5F3-4EA9-4EC7-8024-1E71F4C9454E}"/>
              </a:ext>
            </a:extLst>
          </p:cNvPr>
          <p:cNvSpPr>
            <a:spLocks noGrp="1"/>
          </p:cNvSpPr>
          <p:nvPr>
            <p:ph type="title"/>
          </p:nvPr>
        </p:nvSpPr>
        <p:spPr>
          <a:xfrm>
            <a:off x="168165" y="353467"/>
            <a:ext cx="10972800" cy="1143000"/>
          </a:xfrm>
        </p:spPr>
        <p:txBody>
          <a:bodyPr/>
          <a:lstStyle/>
          <a:p>
            <a:r>
              <a:rPr lang="en-US" sz="800" dirty="0">
                <a:solidFill>
                  <a:schemeClr val="bg2"/>
                </a:solidFill>
              </a:rPr>
              <a:t>Generic V2.0 MMG Implementation</a:t>
            </a:r>
            <a:r>
              <a:rPr lang="en-US" sz="800" baseline="0" dirty="0">
                <a:solidFill>
                  <a:schemeClr val="bg2"/>
                </a:solidFill>
              </a:rPr>
              <a:t>  Status</a:t>
            </a:r>
            <a:endParaRPr lang="en-US" sz="800" dirty="0">
              <a:solidFill>
                <a:schemeClr val="bg2"/>
              </a:solidFill>
            </a:endParaRPr>
          </a:p>
        </p:txBody>
      </p:sp>
    </p:spTree>
    <p:extLst>
      <p:ext uri="{BB962C8B-B14F-4D97-AF65-F5344CB8AC3E}">
        <p14:creationId xmlns:p14="http://schemas.microsoft.com/office/powerpoint/2010/main" val="3649419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imeline listing Jan, Feb, March, April, May, June with time break then Dec.">
            <a:extLst>
              <a:ext uri="{FF2B5EF4-FFF2-40B4-BE49-F238E27FC236}">
                <a16:creationId xmlns:a16="http://schemas.microsoft.com/office/drawing/2014/main" id="{1B324428-5081-4CB1-93D6-6428A91C25E7}"/>
              </a:ext>
            </a:extLst>
          </p:cNvPr>
          <p:cNvPicPr>
            <a:picLocks noChangeAspect="1"/>
          </p:cNvPicPr>
          <p:nvPr/>
        </p:nvPicPr>
        <p:blipFill>
          <a:blip r:embed="rId3"/>
          <a:stretch>
            <a:fillRect/>
          </a:stretch>
        </p:blipFill>
        <p:spPr>
          <a:xfrm>
            <a:off x="13252" y="4374471"/>
            <a:ext cx="12161520" cy="1127728"/>
          </a:xfrm>
          <a:prstGeom prst="rect">
            <a:avLst/>
          </a:prstGeom>
        </p:spPr>
      </p:pic>
      <p:sp>
        <p:nvSpPr>
          <p:cNvPr id="2" name="Title 1" descr="2020 Timeline COVID-19 Case Notifications 4 of 4">
            <a:extLst>
              <a:ext uri="{FF2B5EF4-FFF2-40B4-BE49-F238E27FC236}">
                <a16:creationId xmlns:a16="http://schemas.microsoft.com/office/drawing/2014/main" id="{90BEA3E2-ED3E-4721-8A06-EFFDE4B5CDDF}"/>
              </a:ext>
            </a:extLst>
          </p:cNvPr>
          <p:cNvSpPr>
            <a:spLocks noGrp="1"/>
          </p:cNvSpPr>
          <p:nvPr>
            <p:ph type="title"/>
          </p:nvPr>
        </p:nvSpPr>
        <p:spPr/>
        <p:txBody>
          <a:bodyPr/>
          <a:lstStyle/>
          <a:p>
            <a:r>
              <a:rPr lang="en-US" dirty="0"/>
              <a:t>2020 Timeline COVID-19 Case Notifications</a:t>
            </a:r>
          </a:p>
        </p:txBody>
      </p:sp>
      <p:sp>
        <p:nvSpPr>
          <p:cNvPr id="4" name="Slide Number Placeholder 3">
            <a:extLst>
              <a:ext uri="{FF2B5EF4-FFF2-40B4-BE49-F238E27FC236}">
                <a16:creationId xmlns:a16="http://schemas.microsoft.com/office/drawing/2014/main" id="{F4FC6BA1-3F29-4ACB-9A9D-26A77457AB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48" name="Group 47" descr="Call out on January 24, 2020 stating NNDSS can accept COVID-19 reports (all formats) &#10;">
            <a:extLst>
              <a:ext uri="{FF2B5EF4-FFF2-40B4-BE49-F238E27FC236}">
                <a16:creationId xmlns:a16="http://schemas.microsoft.com/office/drawing/2014/main" id="{BFB87BB9-3AD9-4E3B-8839-C5D0B73E7808}"/>
              </a:ext>
            </a:extLst>
          </p:cNvPr>
          <p:cNvGrpSpPr/>
          <p:nvPr/>
        </p:nvGrpSpPr>
        <p:grpSpPr>
          <a:xfrm>
            <a:off x="1802296" y="2084568"/>
            <a:ext cx="2133213" cy="923329"/>
            <a:chOff x="2643994" y="2003002"/>
            <a:chExt cx="2883347" cy="646331"/>
          </a:xfrm>
        </p:grpSpPr>
        <p:sp>
          <p:nvSpPr>
            <p:cNvPr id="49" name="Rectangle 48" descr="Call out on January 24, 2020 that NNDSS can accept COVID-19 reports (all formats) as of January 24, 2020. &#10;">
              <a:extLst>
                <a:ext uri="{FF2B5EF4-FFF2-40B4-BE49-F238E27FC236}">
                  <a16:creationId xmlns:a16="http://schemas.microsoft.com/office/drawing/2014/main" id="{ED8CCB97-31E5-4292-8F7E-70474BAB5DEC}"/>
                </a:ext>
              </a:extLst>
            </p:cNvPr>
            <p:cNvSpPr/>
            <p:nvPr/>
          </p:nvSpPr>
          <p:spPr>
            <a:xfrm>
              <a:off x="2643994" y="2003002"/>
              <a:ext cx="288334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NNDSS can accept COVID-19 reports (all formats)</a:t>
              </a:r>
            </a:p>
          </p:txBody>
        </p:sp>
        <p:sp>
          <p:nvSpPr>
            <p:cNvPr id="50" name="Callout: Line with Accent Bar 49">
              <a:extLst>
                <a:ext uri="{FF2B5EF4-FFF2-40B4-BE49-F238E27FC236}">
                  <a16:creationId xmlns:a16="http://schemas.microsoft.com/office/drawing/2014/main" id="{1D38BE3F-7EB2-4655-A214-606A2FDDE0B7}"/>
                </a:ext>
              </a:extLst>
            </p:cNvPr>
            <p:cNvSpPr/>
            <p:nvPr/>
          </p:nvSpPr>
          <p:spPr>
            <a:xfrm rot="16200000">
              <a:off x="3863225" y="1207843"/>
              <a:ext cx="386313" cy="2380440"/>
            </a:xfrm>
            <a:prstGeom prst="accentCallout1">
              <a:avLst>
                <a:gd name="adj1" fmla="val 18750"/>
                <a:gd name="adj2" fmla="val -8333"/>
                <a:gd name="adj3" fmla="val -19703"/>
                <a:gd name="adj4" fmla="val -327505"/>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59" name="Group 58" descr="Call out on February 5 that out of the 60 jurisdictions that report through NNDSS 17% sending COVID-19 case notifications through NNDSS, 60% using GenV2 format, 21% of those already sending GenV2 for other conditions ">
            <a:extLst>
              <a:ext uri="{FF2B5EF4-FFF2-40B4-BE49-F238E27FC236}">
                <a16:creationId xmlns:a16="http://schemas.microsoft.com/office/drawing/2014/main" id="{C0D8137A-DB57-4346-9EF3-388F7D0ED178}"/>
              </a:ext>
            </a:extLst>
          </p:cNvPr>
          <p:cNvGrpSpPr/>
          <p:nvPr/>
        </p:nvGrpSpPr>
        <p:grpSpPr>
          <a:xfrm>
            <a:off x="3851475" y="2571793"/>
            <a:ext cx="3792230" cy="1477328"/>
            <a:chOff x="3852802" y="2297172"/>
            <a:chExt cx="3222363" cy="1477328"/>
          </a:xfrm>
        </p:grpSpPr>
        <p:sp>
          <p:nvSpPr>
            <p:cNvPr id="60" name="Rectangle 59">
              <a:extLst>
                <a:ext uri="{FF2B5EF4-FFF2-40B4-BE49-F238E27FC236}">
                  <a16:creationId xmlns:a16="http://schemas.microsoft.com/office/drawing/2014/main" id="{D2958E54-B830-4920-94AF-85EEFF44BDF2}"/>
                </a:ext>
              </a:extLst>
            </p:cNvPr>
            <p:cNvSpPr/>
            <p:nvPr/>
          </p:nvSpPr>
          <p:spPr>
            <a:xfrm>
              <a:off x="3852802" y="2297172"/>
              <a:ext cx="3222363" cy="1477328"/>
            </a:xfrm>
            <a:prstGeom prst="rect">
              <a:avLst/>
            </a:prstGeom>
          </p:spPr>
          <p:txBody>
            <a:bodyPr wrap="square" lIns="91440" tIns="45720" rIns="91440" bIns="45720" anchor="t">
              <a:spAutoFit/>
            </a:bodyPr>
            <a:lstStyle/>
            <a:p>
              <a:pPr marL="285750" indent="-285750">
                <a:buClr>
                  <a:schemeClr val="accent3"/>
                </a:buClr>
                <a:buFont typeface="Wingdings" panose="05000000000000000000" pitchFamily="2" charset="2"/>
                <a:buChar char="Ø"/>
              </a:pPr>
              <a:r>
                <a:rPr lang="en-US" dirty="0">
                  <a:solidFill>
                    <a:srgbClr val="00213D"/>
                  </a:solidFill>
                  <a:latin typeface="Calibri"/>
                  <a:cs typeface="Calibri"/>
                </a:rPr>
                <a:t>17% sending COVID-19 case notifications through NNDSS, </a:t>
              </a:r>
              <a:br>
                <a:rPr lang="en-US" dirty="0">
                  <a:latin typeface="Calibri"/>
                  <a:cs typeface="Calibri"/>
                </a:rPr>
              </a:br>
              <a:r>
                <a:rPr lang="en-US" dirty="0">
                  <a:solidFill>
                    <a:srgbClr val="00213D"/>
                  </a:solidFill>
                  <a:latin typeface="Calibri"/>
                  <a:cs typeface="Calibri"/>
                </a:rPr>
                <a:t>60% using GenV2 format</a:t>
              </a:r>
            </a:p>
            <a:p>
              <a:pPr marL="285750" indent="-285750">
                <a:buClr>
                  <a:schemeClr val="accent3"/>
                </a:buClr>
                <a:buFont typeface="Wingdings" panose="05000000000000000000" pitchFamily="2" charset="2"/>
                <a:buChar char="Ø"/>
              </a:pPr>
              <a:r>
                <a:rPr lang="en-US" dirty="0">
                  <a:solidFill>
                    <a:srgbClr val="00213D"/>
                  </a:solidFill>
                  <a:latin typeface="Calibri"/>
                  <a:cs typeface="Calibri"/>
                </a:rPr>
                <a:t>21% of those already sending GenV2 for other conditions</a:t>
              </a:r>
              <a:endParaRPr lang="en-US" dirty="0">
                <a:latin typeface="Calibri"/>
                <a:cs typeface="Calibri"/>
              </a:endParaRPr>
            </a:p>
          </p:txBody>
        </p:sp>
        <p:sp>
          <p:nvSpPr>
            <p:cNvPr id="61" name="Callout: Line with Accent Bar 60">
              <a:extLst>
                <a:ext uri="{FF2B5EF4-FFF2-40B4-BE49-F238E27FC236}">
                  <a16:creationId xmlns:a16="http://schemas.microsoft.com/office/drawing/2014/main" id="{058EB688-A1F6-446B-9E4C-A4B46CD1AA1D}"/>
                </a:ext>
              </a:extLst>
            </p:cNvPr>
            <p:cNvSpPr/>
            <p:nvPr/>
          </p:nvSpPr>
          <p:spPr>
            <a:xfrm rot="16200000">
              <a:off x="5097400" y="2189776"/>
              <a:ext cx="386313" cy="2687883"/>
            </a:xfrm>
            <a:prstGeom prst="accentCallout1">
              <a:avLst>
                <a:gd name="adj1" fmla="val 18750"/>
                <a:gd name="adj2" fmla="val -8333"/>
                <a:gd name="adj3" fmla="val -48688"/>
                <a:gd name="adj4" fmla="val -19429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14" name="Group 13" descr="Call out on January 21, 2020 for the first CDC-confirmed case of COVID-19  &#10;">
            <a:extLst>
              <a:ext uri="{FF2B5EF4-FFF2-40B4-BE49-F238E27FC236}">
                <a16:creationId xmlns:a16="http://schemas.microsoft.com/office/drawing/2014/main" id="{8608D1C8-7103-4256-A6E1-24AC83F3D93A}"/>
              </a:ext>
            </a:extLst>
          </p:cNvPr>
          <p:cNvGrpSpPr/>
          <p:nvPr/>
        </p:nvGrpSpPr>
        <p:grpSpPr>
          <a:xfrm>
            <a:off x="0" y="3343194"/>
            <a:ext cx="2105892" cy="646331"/>
            <a:chOff x="332069" y="2152268"/>
            <a:chExt cx="2669671" cy="541356"/>
          </a:xfrm>
        </p:grpSpPr>
        <p:sp>
          <p:nvSpPr>
            <p:cNvPr id="15" name="Callout: Line with Accent Bar 14">
              <a:extLst>
                <a:ext uri="{FF2B5EF4-FFF2-40B4-BE49-F238E27FC236}">
                  <a16:creationId xmlns:a16="http://schemas.microsoft.com/office/drawing/2014/main" id="{B58E0191-8B7F-4C18-9132-A8DB0C855582}"/>
                </a:ext>
              </a:extLst>
            </p:cNvPr>
            <p:cNvSpPr/>
            <p:nvPr/>
          </p:nvSpPr>
          <p:spPr>
            <a:xfrm rot="16200000">
              <a:off x="1329083" y="1343729"/>
              <a:ext cx="462241" cy="2134948"/>
            </a:xfrm>
            <a:prstGeom prst="accentCallout1">
              <a:avLst>
                <a:gd name="adj1" fmla="val 18750"/>
                <a:gd name="adj2" fmla="val -8333"/>
                <a:gd name="adj3" fmla="val 74032"/>
                <a:gd name="adj4" fmla="val -148675"/>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3938679D-1388-4E84-9415-1D2EA5250E22}"/>
                </a:ext>
              </a:extLst>
            </p:cNvPr>
            <p:cNvSpPr txBox="1"/>
            <p:nvPr/>
          </p:nvSpPr>
          <p:spPr>
            <a:xfrm>
              <a:off x="332069" y="2152268"/>
              <a:ext cx="2669671" cy="54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First CDC-confirmed case of COVID-19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8053205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imeline listing Jan, Feb, March, April, May, June with time break then Dec.">
            <a:extLst>
              <a:ext uri="{FF2B5EF4-FFF2-40B4-BE49-F238E27FC236}">
                <a16:creationId xmlns:a16="http://schemas.microsoft.com/office/drawing/2014/main" id="{1B324428-5081-4CB1-93D6-6428A91C25E7}"/>
              </a:ext>
            </a:extLst>
          </p:cNvPr>
          <p:cNvPicPr>
            <a:picLocks noChangeAspect="1"/>
          </p:cNvPicPr>
          <p:nvPr/>
        </p:nvPicPr>
        <p:blipFill>
          <a:blip r:embed="rId3"/>
          <a:stretch>
            <a:fillRect/>
          </a:stretch>
        </p:blipFill>
        <p:spPr>
          <a:xfrm>
            <a:off x="13252" y="4374471"/>
            <a:ext cx="12161520" cy="1127728"/>
          </a:xfrm>
          <a:prstGeom prst="rect">
            <a:avLst/>
          </a:prstGeom>
        </p:spPr>
      </p:pic>
      <p:sp>
        <p:nvSpPr>
          <p:cNvPr id="2" name="Title 1" descr="2020 Timeline COVID-19 Case Notifications 4 of 4">
            <a:extLst>
              <a:ext uri="{FF2B5EF4-FFF2-40B4-BE49-F238E27FC236}">
                <a16:creationId xmlns:a16="http://schemas.microsoft.com/office/drawing/2014/main" id="{90BEA3E2-ED3E-4721-8A06-EFFDE4B5CDDF}"/>
              </a:ext>
            </a:extLst>
          </p:cNvPr>
          <p:cNvSpPr>
            <a:spLocks noGrp="1"/>
          </p:cNvSpPr>
          <p:nvPr>
            <p:ph type="title"/>
          </p:nvPr>
        </p:nvSpPr>
        <p:spPr/>
        <p:txBody>
          <a:bodyPr/>
          <a:lstStyle/>
          <a:p>
            <a:r>
              <a:rPr lang="en-US" dirty="0"/>
              <a:t>2020 Timeline COVID-19 Case Notifications</a:t>
            </a:r>
          </a:p>
        </p:txBody>
      </p:sp>
      <p:sp>
        <p:nvSpPr>
          <p:cNvPr id="4" name="Slide Number Placeholder 3">
            <a:extLst>
              <a:ext uri="{FF2B5EF4-FFF2-40B4-BE49-F238E27FC236}">
                <a16:creationId xmlns:a16="http://schemas.microsoft.com/office/drawing/2014/main" id="{F4FC6BA1-3F29-4ACB-9A9D-26A77457AB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48" name="Group 47" descr="Call out on January 24, 2020 stating NNDSS can accept COVID-19 reports (all formats) &#10;">
            <a:extLst>
              <a:ext uri="{FF2B5EF4-FFF2-40B4-BE49-F238E27FC236}">
                <a16:creationId xmlns:a16="http://schemas.microsoft.com/office/drawing/2014/main" id="{BFB87BB9-3AD9-4E3B-8839-C5D0B73E7808}"/>
              </a:ext>
            </a:extLst>
          </p:cNvPr>
          <p:cNvGrpSpPr/>
          <p:nvPr/>
        </p:nvGrpSpPr>
        <p:grpSpPr>
          <a:xfrm>
            <a:off x="1802296" y="2084568"/>
            <a:ext cx="2133213" cy="923329"/>
            <a:chOff x="2643994" y="2003002"/>
            <a:chExt cx="2883347" cy="646331"/>
          </a:xfrm>
        </p:grpSpPr>
        <p:sp>
          <p:nvSpPr>
            <p:cNvPr id="49" name="Rectangle 48" descr="Call out on January 24, 2020 that NNDSS can accept COVID-19 reports (all formats) as of January 24, 2020. &#10;">
              <a:extLst>
                <a:ext uri="{FF2B5EF4-FFF2-40B4-BE49-F238E27FC236}">
                  <a16:creationId xmlns:a16="http://schemas.microsoft.com/office/drawing/2014/main" id="{ED8CCB97-31E5-4292-8F7E-70474BAB5DEC}"/>
                </a:ext>
              </a:extLst>
            </p:cNvPr>
            <p:cNvSpPr/>
            <p:nvPr/>
          </p:nvSpPr>
          <p:spPr>
            <a:xfrm>
              <a:off x="2643994" y="2003002"/>
              <a:ext cx="288334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NNDSS can accept COVID-19 reports (all formats)</a:t>
              </a:r>
            </a:p>
          </p:txBody>
        </p:sp>
        <p:sp>
          <p:nvSpPr>
            <p:cNvPr id="50" name="Callout: Line with Accent Bar 49">
              <a:extLst>
                <a:ext uri="{FF2B5EF4-FFF2-40B4-BE49-F238E27FC236}">
                  <a16:creationId xmlns:a16="http://schemas.microsoft.com/office/drawing/2014/main" id="{1D38BE3F-7EB2-4655-A214-606A2FDDE0B7}"/>
                </a:ext>
              </a:extLst>
            </p:cNvPr>
            <p:cNvSpPr/>
            <p:nvPr/>
          </p:nvSpPr>
          <p:spPr>
            <a:xfrm rot="16200000">
              <a:off x="3863225" y="1207843"/>
              <a:ext cx="386313" cy="2380440"/>
            </a:xfrm>
            <a:prstGeom prst="accentCallout1">
              <a:avLst>
                <a:gd name="adj1" fmla="val 18750"/>
                <a:gd name="adj2" fmla="val -8333"/>
                <a:gd name="adj3" fmla="val -19703"/>
                <a:gd name="adj4" fmla="val -327505"/>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59" name="Group 58" descr="Call out on February 5 that out of the 60 jurisdictions that report through NNDSS 17% sending COVID-19 case notifications through NNDSS, 60% using GenV2 format, 21% of those already sending GenV2 for other conditions">
            <a:extLst>
              <a:ext uri="{FF2B5EF4-FFF2-40B4-BE49-F238E27FC236}">
                <a16:creationId xmlns:a16="http://schemas.microsoft.com/office/drawing/2014/main" id="{C0D8137A-DB57-4346-9EF3-388F7D0ED178}"/>
              </a:ext>
            </a:extLst>
          </p:cNvPr>
          <p:cNvGrpSpPr/>
          <p:nvPr/>
        </p:nvGrpSpPr>
        <p:grpSpPr>
          <a:xfrm>
            <a:off x="3851475" y="2571793"/>
            <a:ext cx="3792230" cy="1477328"/>
            <a:chOff x="3852802" y="2297172"/>
            <a:chExt cx="3222363" cy="1477328"/>
          </a:xfrm>
        </p:grpSpPr>
        <p:sp>
          <p:nvSpPr>
            <p:cNvPr id="60" name="Rectangle 59">
              <a:extLst>
                <a:ext uri="{FF2B5EF4-FFF2-40B4-BE49-F238E27FC236}">
                  <a16:creationId xmlns:a16="http://schemas.microsoft.com/office/drawing/2014/main" id="{D2958E54-B830-4920-94AF-85EEFF44BDF2}"/>
                </a:ext>
              </a:extLst>
            </p:cNvPr>
            <p:cNvSpPr/>
            <p:nvPr/>
          </p:nvSpPr>
          <p:spPr>
            <a:xfrm>
              <a:off x="3852802" y="2297172"/>
              <a:ext cx="3222363" cy="1477328"/>
            </a:xfrm>
            <a:prstGeom prst="rect">
              <a:avLst/>
            </a:prstGeom>
          </p:spPr>
          <p:txBody>
            <a:bodyPr wrap="square" lIns="91440" tIns="45720" rIns="91440" bIns="45720" anchor="t">
              <a:spAutoFit/>
            </a:bodyPr>
            <a:lstStyle/>
            <a:p>
              <a:pPr marL="285750" indent="-285750">
                <a:buFont typeface="Wingdings" panose="05000000000000000000" pitchFamily="2" charset="2"/>
                <a:buChar char="§"/>
              </a:pPr>
              <a:r>
                <a:rPr lang="en-US" dirty="0">
                  <a:solidFill>
                    <a:srgbClr val="00213D"/>
                  </a:solidFill>
                  <a:latin typeface="Calibri"/>
                  <a:cs typeface="Calibri"/>
                </a:rPr>
                <a:t>17% sending COVID-19 case notifications through NNDSS, </a:t>
              </a:r>
              <a:br>
                <a:rPr lang="en-US" dirty="0">
                  <a:latin typeface="Calibri"/>
                  <a:cs typeface="Calibri"/>
                </a:rPr>
              </a:br>
              <a:r>
                <a:rPr lang="en-US" dirty="0">
                  <a:solidFill>
                    <a:srgbClr val="00213D"/>
                  </a:solidFill>
                  <a:latin typeface="Calibri"/>
                  <a:cs typeface="Calibri"/>
                </a:rPr>
                <a:t>60% using GenV2 format</a:t>
              </a:r>
            </a:p>
            <a:p>
              <a:pPr marL="285750" indent="-285750">
                <a:buFont typeface="Wingdings" panose="05000000000000000000" pitchFamily="2" charset="2"/>
                <a:buChar char="§"/>
              </a:pPr>
              <a:r>
                <a:rPr lang="en-US" dirty="0">
                  <a:solidFill>
                    <a:srgbClr val="00213D"/>
                  </a:solidFill>
                  <a:latin typeface="Calibri"/>
                  <a:cs typeface="Calibri"/>
                </a:rPr>
                <a:t>21% of those already sending GenV2 for other conditions</a:t>
              </a:r>
              <a:endParaRPr lang="en-US" dirty="0">
                <a:latin typeface="Calibri"/>
                <a:cs typeface="Calibri"/>
              </a:endParaRPr>
            </a:p>
          </p:txBody>
        </p:sp>
        <p:sp>
          <p:nvSpPr>
            <p:cNvPr id="61" name="Callout: Line with Accent Bar 60">
              <a:extLst>
                <a:ext uri="{FF2B5EF4-FFF2-40B4-BE49-F238E27FC236}">
                  <a16:creationId xmlns:a16="http://schemas.microsoft.com/office/drawing/2014/main" id="{058EB688-A1F6-446B-9E4C-A4B46CD1AA1D}"/>
                </a:ext>
              </a:extLst>
            </p:cNvPr>
            <p:cNvSpPr/>
            <p:nvPr/>
          </p:nvSpPr>
          <p:spPr>
            <a:xfrm rot="16200000">
              <a:off x="5097400" y="2189776"/>
              <a:ext cx="386313" cy="2687883"/>
            </a:xfrm>
            <a:prstGeom prst="accentCallout1">
              <a:avLst>
                <a:gd name="adj1" fmla="val 18750"/>
                <a:gd name="adj2" fmla="val -8333"/>
                <a:gd name="adj3" fmla="val -48688"/>
                <a:gd name="adj4" fmla="val -194296"/>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18" name="Group 17" descr="Call out for April 2020 that we started the development of the full COVID-19 MMG">
            <a:extLst>
              <a:ext uri="{FF2B5EF4-FFF2-40B4-BE49-F238E27FC236}">
                <a16:creationId xmlns:a16="http://schemas.microsoft.com/office/drawing/2014/main" id="{64EC529D-92BA-455C-81E2-FE6E266015D6}"/>
              </a:ext>
            </a:extLst>
          </p:cNvPr>
          <p:cNvGrpSpPr/>
          <p:nvPr/>
        </p:nvGrpSpPr>
        <p:grpSpPr>
          <a:xfrm rot="10800000">
            <a:off x="3157965" y="5606338"/>
            <a:ext cx="2205262" cy="646331"/>
            <a:chOff x="-337204" y="1934095"/>
            <a:chExt cx="2537859" cy="539024"/>
          </a:xfrm>
        </p:grpSpPr>
        <p:sp>
          <p:nvSpPr>
            <p:cNvPr id="19" name="Callout: Line with Accent Bar 18">
              <a:extLst>
                <a:ext uri="{FF2B5EF4-FFF2-40B4-BE49-F238E27FC236}">
                  <a16:creationId xmlns:a16="http://schemas.microsoft.com/office/drawing/2014/main" id="{6D45A083-38E3-4AFB-9047-84E13A13F2D9}"/>
                </a:ext>
              </a:extLst>
            </p:cNvPr>
            <p:cNvSpPr/>
            <p:nvPr/>
          </p:nvSpPr>
          <p:spPr>
            <a:xfrm rot="16200000">
              <a:off x="871559" y="1140878"/>
              <a:ext cx="462241" cy="2134948"/>
            </a:xfrm>
            <a:prstGeom prst="accentCallout1">
              <a:avLst>
                <a:gd name="adj1" fmla="val 82326"/>
                <a:gd name="adj2" fmla="val -5942"/>
                <a:gd name="adj3" fmla="val 18532"/>
                <a:gd name="adj4" fmla="val -158229"/>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38B0B8EA-3ED9-422E-B319-C08AAF628734}"/>
                </a:ext>
              </a:extLst>
            </p:cNvPr>
            <p:cNvSpPr txBox="1"/>
            <p:nvPr/>
          </p:nvSpPr>
          <p:spPr>
            <a:xfrm rot="10800000">
              <a:off x="-337204" y="1934095"/>
              <a:ext cx="2537859" cy="5390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03D55"/>
                  </a:solidFill>
                  <a:latin typeface="Calibri" panose="020F0502020204030204" pitchFamily="34" charset="0"/>
                  <a:cs typeface="Calibri" panose="020F0502020204030204" pitchFamily="34" charset="0"/>
                </a:rPr>
                <a:t>Start development </a:t>
              </a:r>
              <a:br>
                <a:rPr lang="en-US" dirty="0">
                  <a:solidFill>
                    <a:srgbClr val="203D55"/>
                  </a:solidFill>
                  <a:latin typeface="Calibri" panose="020F0502020204030204" pitchFamily="34" charset="0"/>
                  <a:cs typeface="Calibri" panose="020F0502020204030204" pitchFamily="34" charset="0"/>
                </a:rPr>
              </a:br>
              <a:r>
                <a:rPr lang="en-US" dirty="0">
                  <a:solidFill>
                    <a:srgbClr val="203D55"/>
                  </a:solidFill>
                  <a:latin typeface="Calibri" panose="020F0502020204030204" pitchFamily="34" charset="0"/>
                  <a:cs typeface="Calibri" panose="020F0502020204030204" pitchFamily="34" charset="0"/>
                </a:rPr>
                <a:t>of </a:t>
              </a: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COVID-19 MMG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grpSp>
        <p:nvGrpSpPr>
          <p:cNvPr id="21" name="Group 20" descr="Call out on January 21, 2020 for the first CDC-confirmed case of COVID-19  &#10;">
            <a:extLst>
              <a:ext uri="{FF2B5EF4-FFF2-40B4-BE49-F238E27FC236}">
                <a16:creationId xmlns:a16="http://schemas.microsoft.com/office/drawing/2014/main" id="{A4EC7B6D-7165-483A-B269-51E5F5121AE6}"/>
              </a:ext>
            </a:extLst>
          </p:cNvPr>
          <p:cNvGrpSpPr/>
          <p:nvPr/>
        </p:nvGrpSpPr>
        <p:grpSpPr>
          <a:xfrm>
            <a:off x="0" y="3343194"/>
            <a:ext cx="2105892" cy="646331"/>
            <a:chOff x="332069" y="2152268"/>
            <a:chExt cx="2669671" cy="541356"/>
          </a:xfrm>
        </p:grpSpPr>
        <p:sp>
          <p:nvSpPr>
            <p:cNvPr id="22" name="Callout: Line with Accent Bar 21">
              <a:extLst>
                <a:ext uri="{FF2B5EF4-FFF2-40B4-BE49-F238E27FC236}">
                  <a16:creationId xmlns:a16="http://schemas.microsoft.com/office/drawing/2014/main" id="{4481A167-1429-4D43-9061-7C60750E9BF0}"/>
                </a:ext>
              </a:extLst>
            </p:cNvPr>
            <p:cNvSpPr/>
            <p:nvPr/>
          </p:nvSpPr>
          <p:spPr>
            <a:xfrm rot="16200000">
              <a:off x="1329083" y="1343729"/>
              <a:ext cx="462241" cy="2134948"/>
            </a:xfrm>
            <a:prstGeom prst="accentCallout1">
              <a:avLst>
                <a:gd name="adj1" fmla="val 18750"/>
                <a:gd name="adj2" fmla="val -8333"/>
                <a:gd name="adj3" fmla="val 74032"/>
                <a:gd name="adj4" fmla="val -148675"/>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E1D651CA-8CBA-4A5F-A56F-8E5F48E09CF2}"/>
                </a:ext>
              </a:extLst>
            </p:cNvPr>
            <p:cNvSpPr txBox="1"/>
            <p:nvPr/>
          </p:nvSpPr>
          <p:spPr>
            <a:xfrm>
              <a:off x="332069" y="2152268"/>
              <a:ext cx="2669671" cy="54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First CDC-confirmed case of COVID-19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2116781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imeline listing Jan, Feb, March, April, May, June with time break then Dec.">
            <a:extLst>
              <a:ext uri="{FF2B5EF4-FFF2-40B4-BE49-F238E27FC236}">
                <a16:creationId xmlns:a16="http://schemas.microsoft.com/office/drawing/2014/main" id="{1B324428-5081-4CB1-93D6-6428A91C25E7}"/>
              </a:ext>
            </a:extLst>
          </p:cNvPr>
          <p:cNvPicPr>
            <a:picLocks noChangeAspect="1"/>
          </p:cNvPicPr>
          <p:nvPr/>
        </p:nvPicPr>
        <p:blipFill>
          <a:blip r:embed="rId3"/>
          <a:stretch>
            <a:fillRect/>
          </a:stretch>
        </p:blipFill>
        <p:spPr>
          <a:xfrm>
            <a:off x="13252" y="4374471"/>
            <a:ext cx="12161520" cy="1127728"/>
          </a:xfrm>
          <a:prstGeom prst="rect">
            <a:avLst/>
          </a:prstGeom>
        </p:spPr>
      </p:pic>
      <p:sp>
        <p:nvSpPr>
          <p:cNvPr id="2" name="Title 1" descr="2020 Timeline COVID-19 Case Notifications 4 of 4">
            <a:extLst>
              <a:ext uri="{FF2B5EF4-FFF2-40B4-BE49-F238E27FC236}">
                <a16:creationId xmlns:a16="http://schemas.microsoft.com/office/drawing/2014/main" id="{90BEA3E2-ED3E-4721-8A06-EFFDE4B5CDDF}"/>
              </a:ext>
            </a:extLst>
          </p:cNvPr>
          <p:cNvSpPr>
            <a:spLocks noGrp="1"/>
          </p:cNvSpPr>
          <p:nvPr>
            <p:ph type="title"/>
          </p:nvPr>
        </p:nvSpPr>
        <p:spPr/>
        <p:txBody>
          <a:bodyPr/>
          <a:lstStyle/>
          <a:p>
            <a:r>
              <a:rPr lang="en-US" dirty="0"/>
              <a:t>2020 Timeline COVID-19 Case Notifications</a:t>
            </a:r>
          </a:p>
        </p:txBody>
      </p:sp>
      <p:sp>
        <p:nvSpPr>
          <p:cNvPr id="4" name="Slide Number Placeholder 3">
            <a:extLst>
              <a:ext uri="{FF2B5EF4-FFF2-40B4-BE49-F238E27FC236}">
                <a16:creationId xmlns:a16="http://schemas.microsoft.com/office/drawing/2014/main" id="{F4FC6BA1-3F29-4ACB-9A9D-26A77457AB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0213D"/>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00213D"/>
              </a:solidFill>
              <a:effectLst/>
              <a:uLnTx/>
              <a:uFillTx/>
              <a:latin typeface="Calibri" panose="020F0502020204030204" pitchFamily="34" charset="0"/>
              <a:ea typeface="+mn-ea"/>
              <a:cs typeface="Calibri" panose="020F0502020204030204" pitchFamily="34" charset="0"/>
            </a:endParaRPr>
          </a:p>
        </p:txBody>
      </p:sp>
      <p:grpSp>
        <p:nvGrpSpPr>
          <p:cNvPr id="48" name="Group 47" descr="Call out on January 24, 2020 stating NNDSS can accept COVID-19 reports (all formats) &#10;">
            <a:extLst>
              <a:ext uri="{FF2B5EF4-FFF2-40B4-BE49-F238E27FC236}">
                <a16:creationId xmlns:a16="http://schemas.microsoft.com/office/drawing/2014/main" id="{BFB87BB9-3AD9-4E3B-8839-C5D0B73E7808}"/>
              </a:ext>
            </a:extLst>
          </p:cNvPr>
          <p:cNvGrpSpPr/>
          <p:nvPr/>
        </p:nvGrpSpPr>
        <p:grpSpPr>
          <a:xfrm>
            <a:off x="1802296" y="2084568"/>
            <a:ext cx="2133213" cy="923329"/>
            <a:chOff x="2643994" y="2003002"/>
            <a:chExt cx="2883347" cy="646331"/>
          </a:xfrm>
        </p:grpSpPr>
        <p:sp>
          <p:nvSpPr>
            <p:cNvPr id="49" name="Rectangle 48" descr="Call out on January 24, 2020 that NNDSS can accept COVID-19 reports (all formats) as of January 24, 2020. &#10;">
              <a:extLst>
                <a:ext uri="{FF2B5EF4-FFF2-40B4-BE49-F238E27FC236}">
                  <a16:creationId xmlns:a16="http://schemas.microsoft.com/office/drawing/2014/main" id="{ED8CCB97-31E5-4292-8F7E-70474BAB5DEC}"/>
                </a:ext>
              </a:extLst>
            </p:cNvPr>
            <p:cNvSpPr/>
            <p:nvPr/>
          </p:nvSpPr>
          <p:spPr>
            <a:xfrm>
              <a:off x="2643994" y="2003002"/>
              <a:ext cx="288334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NNDSS can accept COVID-19 reports (all formats)</a:t>
              </a:r>
            </a:p>
          </p:txBody>
        </p:sp>
        <p:sp>
          <p:nvSpPr>
            <p:cNvPr id="50" name="Callout: Line with Accent Bar 49">
              <a:extLst>
                <a:ext uri="{FF2B5EF4-FFF2-40B4-BE49-F238E27FC236}">
                  <a16:creationId xmlns:a16="http://schemas.microsoft.com/office/drawing/2014/main" id="{1D38BE3F-7EB2-4655-A214-606A2FDDE0B7}"/>
                </a:ext>
              </a:extLst>
            </p:cNvPr>
            <p:cNvSpPr/>
            <p:nvPr/>
          </p:nvSpPr>
          <p:spPr>
            <a:xfrm rot="16200000">
              <a:off x="3863225" y="1207843"/>
              <a:ext cx="386313" cy="2380440"/>
            </a:xfrm>
            <a:prstGeom prst="accentCallout1">
              <a:avLst>
                <a:gd name="adj1" fmla="val 18750"/>
                <a:gd name="adj2" fmla="val -8333"/>
                <a:gd name="adj3" fmla="val -19703"/>
                <a:gd name="adj4" fmla="val -327505"/>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59" name="Group 58" descr="Call out on February 5 that out of the 60 jurisdictions that report through NNDSS 17% sending COVID-19 case notifications through NNDSS, 60% using GenV2 format, 21% of those already sending GenV2 for other conditions">
            <a:extLst>
              <a:ext uri="{FF2B5EF4-FFF2-40B4-BE49-F238E27FC236}">
                <a16:creationId xmlns:a16="http://schemas.microsoft.com/office/drawing/2014/main" id="{C0D8137A-DB57-4346-9EF3-388F7D0ED178}"/>
              </a:ext>
            </a:extLst>
          </p:cNvPr>
          <p:cNvGrpSpPr/>
          <p:nvPr/>
        </p:nvGrpSpPr>
        <p:grpSpPr>
          <a:xfrm>
            <a:off x="3851475" y="2571793"/>
            <a:ext cx="3792230" cy="1477328"/>
            <a:chOff x="3852802" y="2297172"/>
            <a:chExt cx="3222363" cy="1477328"/>
          </a:xfrm>
        </p:grpSpPr>
        <p:sp>
          <p:nvSpPr>
            <p:cNvPr id="60" name="Rectangle 59">
              <a:extLst>
                <a:ext uri="{FF2B5EF4-FFF2-40B4-BE49-F238E27FC236}">
                  <a16:creationId xmlns:a16="http://schemas.microsoft.com/office/drawing/2014/main" id="{D2958E54-B830-4920-94AF-85EEFF44BDF2}"/>
                </a:ext>
              </a:extLst>
            </p:cNvPr>
            <p:cNvSpPr/>
            <p:nvPr/>
          </p:nvSpPr>
          <p:spPr>
            <a:xfrm>
              <a:off x="3852802" y="2297172"/>
              <a:ext cx="3222363" cy="1477328"/>
            </a:xfrm>
            <a:prstGeom prst="rect">
              <a:avLst/>
            </a:prstGeom>
          </p:spPr>
          <p:txBody>
            <a:bodyPr wrap="square" lIns="91440" tIns="45720" rIns="91440" bIns="45720" anchor="t">
              <a:spAutoFit/>
            </a:bodyPr>
            <a:lstStyle/>
            <a:p>
              <a:pPr marL="285750" indent="-285750">
                <a:buFont typeface="Wingdings" panose="05000000000000000000" pitchFamily="2" charset="2"/>
                <a:buChar char="§"/>
              </a:pPr>
              <a:r>
                <a:rPr lang="en-US" dirty="0">
                  <a:solidFill>
                    <a:srgbClr val="00213D"/>
                  </a:solidFill>
                  <a:latin typeface="Calibri"/>
                  <a:cs typeface="Calibri"/>
                </a:rPr>
                <a:t>17% sending COVID-19 case notifications through NNDSS, </a:t>
              </a:r>
              <a:br>
                <a:rPr lang="en-US" dirty="0">
                  <a:latin typeface="Calibri"/>
                  <a:cs typeface="Calibri"/>
                </a:rPr>
              </a:br>
              <a:r>
                <a:rPr lang="en-US" dirty="0">
                  <a:solidFill>
                    <a:srgbClr val="00213D"/>
                  </a:solidFill>
                  <a:latin typeface="Calibri"/>
                  <a:cs typeface="Calibri"/>
                </a:rPr>
                <a:t>60% using GenV2 format</a:t>
              </a:r>
            </a:p>
            <a:p>
              <a:pPr marL="285750" indent="-285750">
                <a:buFont typeface="Wingdings" panose="05000000000000000000" pitchFamily="2" charset="2"/>
                <a:buChar char="§"/>
              </a:pPr>
              <a:r>
                <a:rPr lang="en-US" dirty="0">
                  <a:solidFill>
                    <a:srgbClr val="00213D"/>
                  </a:solidFill>
                  <a:latin typeface="Calibri"/>
                  <a:cs typeface="Calibri"/>
                </a:rPr>
                <a:t>21% of those already sending GenV2 for other conditions</a:t>
              </a:r>
              <a:endParaRPr lang="en-US" dirty="0">
                <a:latin typeface="Calibri"/>
                <a:cs typeface="Calibri"/>
              </a:endParaRPr>
            </a:p>
          </p:txBody>
        </p:sp>
        <p:sp>
          <p:nvSpPr>
            <p:cNvPr id="61" name="Callout: Line with Accent Bar 60">
              <a:extLst>
                <a:ext uri="{FF2B5EF4-FFF2-40B4-BE49-F238E27FC236}">
                  <a16:creationId xmlns:a16="http://schemas.microsoft.com/office/drawing/2014/main" id="{058EB688-A1F6-446B-9E4C-A4B46CD1AA1D}"/>
                </a:ext>
              </a:extLst>
            </p:cNvPr>
            <p:cNvSpPr/>
            <p:nvPr/>
          </p:nvSpPr>
          <p:spPr>
            <a:xfrm rot="16200000">
              <a:off x="5097400" y="2189776"/>
              <a:ext cx="386313" cy="2687883"/>
            </a:xfrm>
            <a:prstGeom prst="accentCallout1">
              <a:avLst>
                <a:gd name="adj1" fmla="val 18750"/>
                <a:gd name="adj2" fmla="val -8333"/>
                <a:gd name="adj3" fmla="val -48688"/>
                <a:gd name="adj4" fmla="val -194296"/>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grpSp>
      <p:grpSp>
        <p:nvGrpSpPr>
          <p:cNvPr id="18" name="Group 17" descr="Call out for April 2020 that the COVID MMG development begins&#10;">
            <a:extLst>
              <a:ext uri="{FF2B5EF4-FFF2-40B4-BE49-F238E27FC236}">
                <a16:creationId xmlns:a16="http://schemas.microsoft.com/office/drawing/2014/main" id="{64EC529D-92BA-455C-81E2-FE6E266015D6}"/>
              </a:ext>
            </a:extLst>
          </p:cNvPr>
          <p:cNvGrpSpPr/>
          <p:nvPr/>
        </p:nvGrpSpPr>
        <p:grpSpPr>
          <a:xfrm rot="10800000">
            <a:off x="3184468" y="5606339"/>
            <a:ext cx="2205263" cy="646332"/>
            <a:chOff x="-367706" y="1934094"/>
            <a:chExt cx="2537860" cy="539025"/>
          </a:xfrm>
        </p:grpSpPr>
        <p:sp>
          <p:nvSpPr>
            <p:cNvPr id="19" name="Callout: Line with Accent Bar 18">
              <a:extLst>
                <a:ext uri="{FF2B5EF4-FFF2-40B4-BE49-F238E27FC236}">
                  <a16:creationId xmlns:a16="http://schemas.microsoft.com/office/drawing/2014/main" id="{6D45A083-38E3-4AFB-9047-84E13A13F2D9}"/>
                </a:ext>
              </a:extLst>
            </p:cNvPr>
            <p:cNvSpPr/>
            <p:nvPr/>
          </p:nvSpPr>
          <p:spPr>
            <a:xfrm rot="16200000">
              <a:off x="871559" y="1140878"/>
              <a:ext cx="462241" cy="2134948"/>
            </a:xfrm>
            <a:prstGeom prst="accentCallout1">
              <a:avLst>
                <a:gd name="adj1" fmla="val 82326"/>
                <a:gd name="adj2" fmla="val -5942"/>
                <a:gd name="adj3" fmla="val 18532"/>
                <a:gd name="adj4" fmla="val -158229"/>
              </a:avLst>
            </a:prstGeom>
            <a:noFill/>
            <a:ln>
              <a:solidFill>
                <a:srgbClr val="203D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38B0B8EA-3ED9-422E-B319-C08AAF628734}"/>
                </a:ext>
              </a:extLst>
            </p:cNvPr>
            <p:cNvSpPr txBox="1"/>
            <p:nvPr/>
          </p:nvSpPr>
          <p:spPr>
            <a:xfrm rot="10800000">
              <a:off x="-367706" y="1934094"/>
              <a:ext cx="2537859" cy="539025"/>
            </a:xfrm>
            <a:prstGeom prst="rect">
              <a:avLst/>
            </a:prstGeom>
            <a:noFill/>
          </p:spPr>
          <p:txBody>
            <a:bodyPr wrap="square" rtlCol="0">
              <a:spAutoFit/>
            </a:bodyPr>
            <a:lstStyle/>
            <a:p>
              <a:pPr lvl="0">
                <a:defRPr/>
              </a:pPr>
              <a:r>
                <a:rPr lang="en-US" dirty="0">
                  <a:solidFill>
                    <a:srgbClr val="203D55"/>
                  </a:solidFill>
                  <a:latin typeface="Calibri" panose="020F0502020204030204" pitchFamily="34" charset="0"/>
                  <a:cs typeface="Calibri" panose="020F0502020204030204" pitchFamily="34" charset="0"/>
                </a:rPr>
                <a:t>Start development </a:t>
              </a:r>
              <a:br>
                <a:rPr lang="en-US" dirty="0">
                  <a:solidFill>
                    <a:srgbClr val="203D55"/>
                  </a:solidFill>
                  <a:latin typeface="Calibri" panose="020F0502020204030204" pitchFamily="34" charset="0"/>
                  <a:cs typeface="Calibri" panose="020F0502020204030204" pitchFamily="34" charset="0"/>
                </a:rPr>
              </a:br>
              <a:r>
                <a:rPr lang="en-US" dirty="0">
                  <a:solidFill>
                    <a:srgbClr val="203D55"/>
                  </a:solidFill>
                  <a:latin typeface="Calibri" panose="020F0502020204030204" pitchFamily="34" charset="0"/>
                  <a:cs typeface="Calibri" panose="020F0502020204030204" pitchFamily="34" charset="0"/>
                </a:rPr>
                <a:t>of COVID-19 MMG </a:t>
              </a:r>
              <a:endParaRPr lang="en-US" dirty="0">
                <a:solidFill>
                  <a:srgbClr val="000000"/>
                </a:solidFill>
                <a:latin typeface="Calibri" panose="020F0502020204030204" pitchFamily="34" charset="0"/>
              </a:endParaRPr>
            </a:p>
          </p:txBody>
        </p:sp>
      </p:grpSp>
      <p:grpSp>
        <p:nvGrpSpPr>
          <p:cNvPr id="24" name="Group 23" descr="Call out on June 2020 that the COVID-19 MMG was released &#10;">
            <a:extLst>
              <a:ext uri="{FF2B5EF4-FFF2-40B4-BE49-F238E27FC236}">
                <a16:creationId xmlns:a16="http://schemas.microsoft.com/office/drawing/2014/main" id="{FED0A7D6-4BF6-4EDE-91F3-B8ECF9F515C7}"/>
              </a:ext>
            </a:extLst>
          </p:cNvPr>
          <p:cNvGrpSpPr/>
          <p:nvPr/>
        </p:nvGrpSpPr>
        <p:grpSpPr>
          <a:xfrm rot="10800000">
            <a:off x="7888841" y="5566584"/>
            <a:ext cx="1855153" cy="646331"/>
            <a:chOff x="35206" y="1934094"/>
            <a:chExt cx="2134947" cy="539025"/>
          </a:xfrm>
        </p:grpSpPr>
        <p:sp>
          <p:nvSpPr>
            <p:cNvPr id="25" name="Callout: Line with Accent Bar 24">
              <a:extLst>
                <a:ext uri="{FF2B5EF4-FFF2-40B4-BE49-F238E27FC236}">
                  <a16:creationId xmlns:a16="http://schemas.microsoft.com/office/drawing/2014/main" id="{131B2275-B78D-4413-BBD1-5E69533724E4}"/>
                </a:ext>
              </a:extLst>
            </p:cNvPr>
            <p:cNvSpPr/>
            <p:nvPr/>
          </p:nvSpPr>
          <p:spPr>
            <a:xfrm rot="16200000">
              <a:off x="871559" y="1140882"/>
              <a:ext cx="462241" cy="2134947"/>
            </a:xfrm>
            <a:prstGeom prst="accentCallout1">
              <a:avLst>
                <a:gd name="adj1" fmla="val 82326"/>
                <a:gd name="adj2" fmla="val -5942"/>
                <a:gd name="adj3" fmla="val 121397"/>
                <a:gd name="adj4" fmla="val -15344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D76C7045-9388-4D88-B8C2-96AD083CA559}"/>
                </a:ext>
              </a:extLst>
            </p:cNvPr>
            <p:cNvSpPr txBox="1"/>
            <p:nvPr/>
          </p:nvSpPr>
          <p:spPr>
            <a:xfrm rot="10800000">
              <a:off x="35206" y="1934094"/>
              <a:ext cx="2134947" cy="5390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COVID-19 MMG released</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grpSp>
        <p:nvGrpSpPr>
          <p:cNvPr id="21" name="Group 20" descr="Call out on January 21, 2020 for the first CDC-confirmed case of COVID-19  &#10;">
            <a:extLst>
              <a:ext uri="{FF2B5EF4-FFF2-40B4-BE49-F238E27FC236}">
                <a16:creationId xmlns:a16="http://schemas.microsoft.com/office/drawing/2014/main" id="{343960D5-0D28-4651-8DC0-85EC196B2B4F}"/>
              </a:ext>
            </a:extLst>
          </p:cNvPr>
          <p:cNvGrpSpPr/>
          <p:nvPr/>
        </p:nvGrpSpPr>
        <p:grpSpPr>
          <a:xfrm>
            <a:off x="0" y="3343194"/>
            <a:ext cx="2105892" cy="646331"/>
            <a:chOff x="332069" y="2152268"/>
            <a:chExt cx="2669671" cy="541356"/>
          </a:xfrm>
        </p:grpSpPr>
        <p:sp>
          <p:nvSpPr>
            <p:cNvPr id="22" name="Callout: Line with Accent Bar 21">
              <a:extLst>
                <a:ext uri="{FF2B5EF4-FFF2-40B4-BE49-F238E27FC236}">
                  <a16:creationId xmlns:a16="http://schemas.microsoft.com/office/drawing/2014/main" id="{7F52044A-D7EC-4F7C-B85F-7BEE76479939}"/>
                </a:ext>
              </a:extLst>
            </p:cNvPr>
            <p:cNvSpPr/>
            <p:nvPr/>
          </p:nvSpPr>
          <p:spPr>
            <a:xfrm rot="16200000">
              <a:off x="1329083" y="1343729"/>
              <a:ext cx="462241" cy="2134948"/>
            </a:xfrm>
            <a:prstGeom prst="accentCallout1">
              <a:avLst>
                <a:gd name="adj1" fmla="val 18750"/>
                <a:gd name="adj2" fmla="val -8333"/>
                <a:gd name="adj3" fmla="val 74032"/>
                <a:gd name="adj4" fmla="val -148675"/>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833FA312-1958-46FC-B124-AB052EA9FD99}"/>
                </a:ext>
              </a:extLst>
            </p:cNvPr>
            <p:cNvSpPr txBox="1"/>
            <p:nvPr/>
          </p:nvSpPr>
          <p:spPr>
            <a:xfrm>
              <a:off x="332069" y="2152268"/>
              <a:ext cx="2669671" cy="541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3D55"/>
                  </a:solidFill>
                  <a:effectLst/>
                  <a:uLnTx/>
                  <a:uFillTx/>
                  <a:latin typeface="Calibri" panose="020F0502020204030204" pitchFamily="34" charset="0"/>
                  <a:ea typeface="+mn-ea"/>
                  <a:cs typeface="Calibri" panose="020F0502020204030204" pitchFamily="34" charset="0"/>
                </a:rPr>
                <a:t>First CDC-confirmed case of COVID-19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829780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map shown here shows those 31 jurisdictions sending COVID-19 data using the GenV2 MMG in light green, note that at the end of 2020 CA and NY in dark green had not started sending COVID-19 via GenV2 and North Carolina in light green started sending COVID-19 data, but had not previously been sending GenV2 data for other conditions. &#10;&#10;Additionally, Guam in light blue had started onboarding GenV2 to send COVID-19 notifications &#10;">
            <a:extLst>
              <a:ext uri="{FF2B5EF4-FFF2-40B4-BE49-F238E27FC236}">
                <a16:creationId xmlns:a16="http://schemas.microsoft.com/office/drawing/2014/main" id="{103B21B7-E4AD-438E-918B-C4ED944F7DE2}"/>
              </a:ext>
            </a:extLst>
          </p:cNvPr>
          <p:cNvPicPr>
            <a:picLocks noChangeAspect="1"/>
          </p:cNvPicPr>
          <p:nvPr/>
        </p:nvPicPr>
        <p:blipFill>
          <a:blip r:embed="rId3"/>
          <a:stretch>
            <a:fillRect/>
          </a:stretch>
        </p:blipFill>
        <p:spPr>
          <a:xfrm>
            <a:off x="861170" y="0"/>
            <a:ext cx="10254505" cy="6717066"/>
          </a:xfrm>
          <a:prstGeom prst="rect">
            <a:avLst/>
          </a:prstGeom>
        </p:spPr>
      </p:pic>
      <p:sp>
        <p:nvSpPr>
          <p:cNvPr id="4" name="Slide Number Placeholder 3">
            <a:extLst>
              <a:ext uri="{FF2B5EF4-FFF2-40B4-BE49-F238E27FC236}">
                <a16:creationId xmlns:a16="http://schemas.microsoft.com/office/drawing/2014/main" id="{B13E9BDA-433F-4FBD-A932-D18BB0AD3945}"/>
              </a:ext>
            </a:extLst>
          </p:cNvPr>
          <p:cNvSpPr>
            <a:spLocks noGrp="1"/>
          </p:cNvSpPr>
          <p:nvPr>
            <p:ph type="sldNum" sz="quarter" idx="11"/>
          </p:nvPr>
        </p:nvSpPr>
        <p:spPr/>
        <p:txBody>
          <a:bodyPr/>
          <a:lstStyle/>
          <a:p>
            <a:fld id="{BE9B5412-23E5-483C-89C1-E047B01A1ED9}" type="slidenum">
              <a:rPr lang="en-US" smtClean="0"/>
              <a:pPr/>
              <a:t>9</a:t>
            </a:fld>
            <a:endParaRPr lang="en-US" dirty="0"/>
          </a:p>
        </p:txBody>
      </p:sp>
      <p:sp>
        <p:nvSpPr>
          <p:cNvPr id="2" name="Title 1">
            <a:extLst>
              <a:ext uri="{FF2B5EF4-FFF2-40B4-BE49-F238E27FC236}">
                <a16:creationId xmlns:a16="http://schemas.microsoft.com/office/drawing/2014/main" id="{13E1CCC0-4947-484D-ABC0-C986BCCD44FF}"/>
              </a:ext>
            </a:extLst>
          </p:cNvPr>
          <p:cNvSpPr>
            <a:spLocks noGrp="1"/>
          </p:cNvSpPr>
          <p:nvPr>
            <p:ph type="title"/>
          </p:nvPr>
        </p:nvSpPr>
        <p:spPr>
          <a:xfrm>
            <a:off x="215769" y="136524"/>
            <a:ext cx="10972800" cy="1143000"/>
          </a:xfrm>
        </p:spPr>
        <p:txBody>
          <a:bodyPr/>
          <a:lstStyle/>
          <a:p>
            <a:r>
              <a:rPr lang="en-US" sz="800" dirty="0">
                <a:solidFill>
                  <a:schemeClr val="bg2"/>
                </a:solidFill>
              </a:rPr>
              <a:t>Generic</a:t>
            </a:r>
            <a:r>
              <a:rPr lang="en-US" sz="800" baseline="0" dirty="0">
                <a:solidFill>
                  <a:schemeClr val="bg2"/>
                </a:solidFill>
              </a:rPr>
              <a:t> v2.0 MMG Implementation Status </a:t>
            </a:r>
            <a:endParaRPr lang="en-US" sz="800" dirty="0">
              <a:solidFill>
                <a:schemeClr val="bg2"/>
              </a:solidFill>
            </a:endParaRPr>
          </a:p>
        </p:txBody>
      </p:sp>
    </p:spTree>
    <p:extLst>
      <p:ext uri="{BB962C8B-B14F-4D97-AF65-F5344CB8AC3E}">
        <p14:creationId xmlns:p14="http://schemas.microsoft.com/office/powerpoint/2010/main" val="379525410"/>
      </p:ext>
    </p:extLst>
  </p:cSld>
  <p:clrMapOvr>
    <a:masterClrMapping/>
  </p:clrMapOvr>
  <p:transition>
    <p:fade/>
  </p:transition>
</p:sld>
</file>

<file path=ppt/theme/theme1.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36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7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38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3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Override1.xml><?xml version="1.0" encoding="utf-8"?>
<a:themeOverride xmlns:a="http://schemas.openxmlformats.org/drawingml/2006/main">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96541B1DEA4B4F84A16F8DFCC22A57" ma:contentTypeVersion="13" ma:contentTypeDescription="Create a new document." ma:contentTypeScope="" ma:versionID="f2828921cb8790999735678216533d0a">
  <xsd:schema xmlns:xsd="http://www.w3.org/2001/XMLSchema" xmlns:xs="http://www.w3.org/2001/XMLSchema" xmlns:p="http://schemas.microsoft.com/office/2006/metadata/properties" xmlns:ns1="http://schemas.microsoft.com/sharepoint/v3" xmlns:ns3="101ab016-77f8-4a4e-890e-620eb8dba109" xmlns:ns4="aa9d0fe1-daec-4fed-b253-c9db79212d45" targetNamespace="http://schemas.microsoft.com/office/2006/metadata/properties" ma:root="true" ma:fieldsID="b72f0b1d9b54c0ff8a71024dce22d779" ns1:_="" ns3:_="" ns4:_="">
    <xsd:import namespace="http://schemas.microsoft.com/sharepoint/v3"/>
    <xsd:import namespace="101ab016-77f8-4a4e-890e-620eb8dba109"/>
    <xsd:import namespace="aa9d0fe1-daec-4fed-b253-c9db79212d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1ab016-77f8-4a4e-890e-620eb8dba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9d0fe1-daec-4fed-b253-c9db79212d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2.xml><?xml version="1.0" encoding="utf-8"?>
<ds:datastoreItem xmlns:ds="http://schemas.openxmlformats.org/officeDocument/2006/customXml" ds:itemID="{0E83C431-05FA-4C3F-AC08-EAC3BEA6C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1ab016-77f8-4a4e-890e-620eb8dba109"/>
    <ds:schemaRef ds:uri="aa9d0fe1-daec-4fed-b253-c9db79212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A2DEB-290C-4152-8CAA-7332A7CEDB5E}">
  <ds:schemaRefs>
    <ds:schemaRef ds:uri="101ab016-77f8-4a4e-890e-620eb8dba109"/>
    <ds:schemaRef ds:uri="http://schemas.microsoft.com/office/2006/documentManagement/types"/>
    <ds:schemaRef ds:uri="http://purl.org/dc/terms/"/>
    <ds:schemaRef ds:uri="aa9d0fe1-daec-4fed-b253-c9db79212d45"/>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1823</TotalTime>
  <Words>2501</Words>
  <Application>Microsoft Office PowerPoint</Application>
  <PresentationFormat>Widescreen</PresentationFormat>
  <Paragraphs>304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20</vt:i4>
      </vt:variant>
    </vt:vector>
  </HeadingPairs>
  <TitlesOfParts>
    <vt:vector size="35" baseType="lpstr">
      <vt:lpstr>Arial</vt:lpstr>
      <vt:lpstr>Calibri</vt:lpstr>
      <vt:lpstr>Courier New</vt:lpstr>
      <vt:lpstr>Myriad Web Pro</vt:lpstr>
      <vt:lpstr>Wingdings</vt:lpstr>
      <vt:lpstr>19_NCEH_ATSDR_combined</vt:lpstr>
      <vt:lpstr>30_NCEH_ATSDR_combined</vt:lpstr>
      <vt:lpstr>35_NCEH_ATSDR_combined</vt:lpstr>
      <vt:lpstr>37_NCEH_ATSDR_combined</vt:lpstr>
      <vt:lpstr>38_NCEH_ATSDR_combined</vt:lpstr>
      <vt:lpstr>NCEH_ATSDR_combined</vt:lpstr>
      <vt:lpstr>1_NCEH_ATSDR_combined</vt:lpstr>
      <vt:lpstr>2_NCEH_ATSDR_combined</vt:lpstr>
      <vt:lpstr>3_NCEH_ATSDR_combined</vt:lpstr>
      <vt:lpstr>36_NCEH_ATSDR_combined</vt:lpstr>
      <vt:lpstr>Working Together to Promote Jurisdiction Efficiencies to Send COVID-19 National Notifiable Diseases Surveillance System (NNDSS) Case Notifications </vt:lpstr>
      <vt:lpstr>2020 Timeline COVID-19 Case Notifications</vt:lpstr>
      <vt:lpstr>Generic v2.0 MMG Implementation Status </vt:lpstr>
      <vt:lpstr>2020 Timeline COVID-19 Case Notifications</vt:lpstr>
      <vt:lpstr>Generic V2.0 MMG Implementation  Status</vt:lpstr>
      <vt:lpstr>2020 Timeline COVID-19 Case Notifications</vt:lpstr>
      <vt:lpstr>2020 Timeline COVID-19 Case Notifications</vt:lpstr>
      <vt:lpstr>2020 Timeline COVID-19 Case Notifications</vt:lpstr>
      <vt:lpstr>Generic v2.0 MMG Implementation Status </vt:lpstr>
      <vt:lpstr>2020 Timeline COVID-19 Case Notifications</vt:lpstr>
      <vt:lpstr>How Did We Improve the Process? Technical Assistance </vt:lpstr>
      <vt:lpstr>How Did We Improve the Process? Established Cohorts</vt:lpstr>
      <vt:lpstr>How Did We Improve the Process? Revised Onboarding</vt:lpstr>
      <vt:lpstr>What is the Revised Onboarding Process for GenV2?  </vt:lpstr>
      <vt:lpstr>How Was Onboarding Process Revised for the  COVID-19 MMG? </vt:lpstr>
      <vt:lpstr>COVID – 19 HL7 Data Implementation </vt:lpstr>
      <vt:lpstr>Special Thanks to State and Local Partners</vt:lpstr>
      <vt:lpstr>Special Thanks </vt:lpstr>
      <vt:lpstr>Special Thanks </vt:lpstr>
      <vt:lpstr>Subscribe to monthly NNDSS newsletter (Case Surveillance News) at  https://www.cdc.gov/nndss/trc/news/index.html</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Promote Jurisdiction Efficiencies to Send COVID-19 National Notifiable Diseases Surveillance System (NNDSS) Case Notifications </dc:title>
  <dc:subject>NMI eSHARE:Discussion on Challenges with 2019 NNDSS Data Reconciliation</dc:subject>
  <dc:creator>CDC</dc:creator>
  <cp:keywords/>
  <cp:lastModifiedBy>Landon, Alexander (CDC/DDPHSS/CSELS/DHIS)</cp:lastModifiedBy>
  <cp:revision>13</cp:revision>
  <cp:lastPrinted>2020-03-09T18:49:31Z</cp:lastPrinted>
  <dcterms:created xsi:type="dcterms:W3CDTF">2016-10-13T18:50:31Z</dcterms:created>
  <dcterms:modified xsi:type="dcterms:W3CDTF">2021-07-09T20:08:50Z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0x0101000E96541B1DEA4B4F84A16F8DFCC22A57</vt:lpwstr>
  </property>
  <property fmtid="{D5CDD505-2E9C-101B-9397-08002B2CF9AE}" pid="3" name="MSIP_Label_7b94a7b8-f06c-4dfe-bdcc-9b548fd58c31_Enabled">
    <vt:lpwstr>true</vt:lpwstr>
  </property>
  <property fmtid="{D5CDD505-2E9C-101B-9397-08002B2CF9AE}" pid="4" name="MSIP_Label_7b94a7b8-f06c-4dfe-bdcc-9b548fd58c31_SetDate">
    <vt:lpwstr>2020-11-05T17:39:24Z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