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1" r:id="rId5"/>
  </p:sldMasterIdLst>
  <p:notesMasterIdLst>
    <p:notesMasterId r:id="rId51"/>
  </p:notesMasterIdLst>
  <p:sldIdLst>
    <p:sldId id="317" r:id="rId6"/>
    <p:sldId id="257" r:id="rId7"/>
    <p:sldId id="265" r:id="rId8"/>
    <p:sldId id="280" r:id="rId9"/>
    <p:sldId id="324" r:id="rId10"/>
    <p:sldId id="268" r:id="rId11"/>
    <p:sldId id="281" r:id="rId12"/>
    <p:sldId id="282" r:id="rId13"/>
    <p:sldId id="283" r:id="rId14"/>
    <p:sldId id="284" r:id="rId15"/>
    <p:sldId id="285" r:id="rId16"/>
    <p:sldId id="286" r:id="rId17"/>
    <p:sldId id="278" r:id="rId18"/>
    <p:sldId id="261" r:id="rId19"/>
    <p:sldId id="319" r:id="rId20"/>
    <p:sldId id="321" r:id="rId21"/>
    <p:sldId id="258" r:id="rId22"/>
    <p:sldId id="288" r:id="rId23"/>
    <p:sldId id="289" r:id="rId24"/>
    <p:sldId id="325" r:id="rId25"/>
    <p:sldId id="290" r:id="rId26"/>
    <p:sldId id="291" r:id="rId27"/>
    <p:sldId id="292" r:id="rId28"/>
    <p:sldId id="293" r:id="rId29"/>
    <p:sldId id="322" r:id="rId30"/>
    <p:sldId id="295" r:id="rId31"/>
    <p:sldId id="259" r:id="rId32"/>
    <p:sldId id="296" r:id="rId33"/>
    <p:sldId id="298" r:id="rId34"/>
    <p:sldId id="299" r:id="rId35"/>
    <p:sldId id="303" r:id="rId36"/>
    <p:sldId id="302" r:id="rId37"/>
    <p:sldId id="301" r:id="rId38"/>
    <p:sldId id="305" r:id="rId39"/>
    <p:sldId id="304" r:id="rId40"/>
    <p:sldId id="300" r:id="rId41"/>
    <p:sldId id="306" r:id="rId42"/>
    <p:sldId id="307" r:id="rId43"/>
    <p:sldId id="260" r:id="rId44"/>
    <p:sldId id="308" r:id="rId45"/>
    <p:sldId id="315" r:id="rId46"/>
    <p:sldId id="323" r:id="rId47"/>
    <p:sldId id="262" r:id="rId48"/>
    <p:sldId id="313" r:id="rId49"/>
    <p:sldId id="314" r:id="rId50"/>
  </p:sldIdLst>
  <p:sldSz cx="9144000" cy="6858000" type="screen4x3"/>
  <p:notesSz cx="7010400" cy="9296400"/>
  <p:embeddedFontLst>
    <p:embeddedFont>
      <p:font typeface="Myriad Pro" panose="020B0503030403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Felt Tip Roman" panose="020B0604020202020204"/>
      <p:italic r:id="rId60"/>
    </p:embeddedFont>
    <p:embeddedFont>
      <p:font typeface="Myriad Pro Light" panose="020B0603030403020204" pitchFamily="34" charset="0"/>
      <p:bold r:id="rId61"/>
      <p:boldItalic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5" autoAdjust="0"/>
    <p:restoredTop sz="99661" autoAdjust="0"/>
  </p:normalViewPr>
  <p:slideViewPr>
    <p:cSldViewPr>
      <p:cViewPr varScale="1">
        <p:scale>
          <a:sx n="86" d="100"/>
          <a:sy n="86" d="100"/>
        </p:scale>
        <p:origin x="893" y="48"/>
      </p:cViewPr>
      <p:guideLst>
        <p:guide orient="horz" pos="2160"/>
        <p:guide pos="2880"/>
      </p:guideLst>
    </p:cSldViewPr>
  </p:slideViewPr>
  <p:outlineViewPr>
    <p:cViewPr>
      <p:scale>
        <a:sx n="33" d="100"/>
        <a:sy n="33" d="100"/>
      </p:scale>
      <p:origin x="0" y="254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4.fntdata"/><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A9A927-64C1-4D25-9512-E343EAC8772D}" type="datetimeFigureOut">
              <a:rPr lang="en-US" smtClean="0"/>
              <a:t>3/10/2017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5</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2522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38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3629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40</a:t>
            </a:fld>
            <a:endParaRPr lang="en-US" smtClean="0"/>
          </a:p>
        </p:txBody>
      </p:sp>
    </p:spTree>
    <p:extLst>
      <p:ext uri="{BB962C8B-B14F-4D97-AF65-F5344CB8AC3E}">
        <p14:creationId xmlns:p14="http://schemas.microsoft.com/office/powerpoint/2010/main" val="1640080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4215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4715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44</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784003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3336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13</a:t>
            </a:fld>
            <a:endParaRPr lang="en-US" smtClean="0"/>
          </a:p>
        </p:txBody>
      </p:sp>
    </p:spTree>
    <p:extLst>
      <p:ext uri="{BB962C8B-B14F-4D97-AF65-F5344CB8AC3E}">
        <p14:creationId xmlns:p14="http://schemas.microsoft.com/office/powerpoint/2010/main" val="267598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solidFill>
                  <a:prstClr val="black"/>
                </a:solidFill>
              </a:rPr>
              <a:pPr eaLnBrk="1" hangingPunct="1"/>
              <a:t>15</a:t>
            </a:fld>
            <a:endParaRPr lang="en-US" smtClean="0">
              <a:solidFill>
                <a:prstClr val="black"/>
              </a:solidFill>
            </a:endParaRPr>
          </a:p>
        </p:txBody>
      </p:sp>
    </p:spTree>
    <p:extLst>
      <p:ext uri="{BB962C8B-B14F-4D97-AF65-F5344CB8AC3E}">
        <p14:creationId xmlns:p14="http://schemas.microsoft.com/office/powerpoint/2010/main" val="113163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16</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3089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18</a:t>
            </a:fld>
            <a:endParaRPr lang="en-US" smtClean="0"/>
          </a:p>
        </p:txBody>
      </p:sp>
    </p:spTree>
    <p:extLst>
      <p:ext uri="{BB962C8B-B14F-4D97-AF65-F5344CB8AC3E}">
        <p14:creationId xmlns:p14="http://schemas.microsoft.com/office/powerpoint/2010/main" val="94192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96954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20</a:t>
            </a:fld>
            <a:endParaRPr lang="en-US" smtClean="0"/>
          </a:p>
        </p:txBody>
      </p:sp>
    </p:spTree>
    <p:extLst>
      <p:ext uri="{BB962C8B-B14F-4D97-AF65-F5344CB8AC3E}">
        <p14:creationId xmlns:p14="http://schemas.microsoft.com/office/powerpoint/2010/main" val="158300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1823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3790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913856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543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37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69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7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174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963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092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52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729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799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900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solidFill>
                  <a:prstClr val="black">
                    <a:tint val="75000"/>
                  </a:prstClr>
                </a:solidFill>
              </a:rPr>
              <a:pPr/>
              <a:t>3/10/2017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9920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FF0000"/>
                </a:solidFill>
                <a:latin typeface="+mn-lt"/>
                <a:cs typeface="Arial" pitchFamily="34" charset="0"/>
              </a:rPr>
              <a:t>Miami-Dade County, Florida Edition</a:t>
            </a:r>
            <a:endParaRPr lang="en-US" dirty="0">
              <a:solidFill>
                <a:srgbClr val="FF0000"/>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prstClr val="white"/>
                </a:solidFill>
                <a:latin typeface="Arial" pitchFamily="34" charset="0"/>
                <a:cs typeface="Arial" pitchFamily="34" charset="0"/>
              </a:rPr>
              <a:t>DEPARTMENT OF HEALTH AND HUMAN SERVICES</a:t>
            </a:r>
          </a:p>
          <a:p>
            <a:r>
              <a:rPr lang="en-US" sz="1400" dirty="0" smtClean="0">
                <a:solidFill>
                  <a:prstClr val="white"/>
                </a:solidFill>
                <a:latin typeface="Arial" pitchFamily="34" charset="0"/>
                <a:cs typeface="Arial" pitchFamily="34" charset="0"/>
              </a:rPr>
              <a:t>Centers for Disease Control and Prevention</a:t>
            </a:r>
          </a:p>
          <a:p>
            <a:r>
              <a:rPr lang="en-US" sz="1400" dirty="0" smtClean="0">
                <a:solidFill>
                  <a:prstClr val="white"/>
                </a:solidFill>
                <a:latin typeface="Arial" pitchFamily="34" charset="0"/>
                <a:cs typeface="Arial" pitchFamily="34" charset="0"/>
              </a:rPr>
              <a:t>National Institute for Occupational Safety and Health</a:t>
            </a:r>
            <a:endParaRPr lang="en-US" sz="1400" dirty="0">
              <a:solidFill>
                <a:prstClr val="white"/>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prstClr val="white"/>
              </a:solidFill>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1114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26163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9521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110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516823" y="5649995"/>
            <a:ext cx="4114800" cy="523220"/>
          </a:xfrm>
          <a:prstGeom prst="rect">
            <a:avLst/>
          </a:prstGeom>
          <a:noFill/>
        </p:spPr>
        <p:txBody>
          <a:bodyPr wrap="square" rtlCol="0">
            <a:spAutoFit/>
          </a:bodyPr>
          <a:lstStyle/>
          <a:p>
            <a:pPr algn="ctr"/>
            <a:r>
              <a:rPr lang="en-US" sz="2800" dirty="0" smtClean="0">
                <a:solidFill>
                  <a:srgbClr val="1F396A"/>
                </a:solidFill>
              </a:rPr>
              <a:t>Video and Discussion</a:t>
            </a:r>
            <a:endParaRPr lang="en-US" sz="2800" dirty="0">
              <a:solidFill>
                <a:srgbClr val="1F396A"/>
              </a:solidFill>
            </a:endParaRPr>
          </a:p>
        </p:txBody>
      </p:sp>
      <p:pic>
        <p:nvPicPr>
          <p:cNvPr id="2"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4130464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1: Part 2</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spTree>
    <p:extLst>
      <p:ext uri="{BB962C8B-B14F-4D97-AF65-F5344CB8AC3E}">
        <p14:creationId xmlns:p14="http://schemas.microsoft.com/office/powerpoint/2010/main" val="2901915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67554"/>
            <a:ext cx="2871429" cy="3715966"/>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7776" y="2124142"/>
            <a:ext cx="2877053" cy="372324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solidFill>
                  <a:prstClr val="black"/>
                </a:solidFill>
                <a:latin typeface="Myriad Pro"/>
              </a:rPr>
              <a:pPr eaLnBrk="1" hangingPunct="1"/>
              <a:t>15</a:t>
            </a:fld>
            <a:endParaRPr lang="en-US" sz="2400" dirty="0" smtClean="0">
              <a:solidFill>
                <a:prstClr val="black"/>
              </a:solidFill>
              <a:latin typeface="Myriad Pro"/>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78058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solidFill>
                  <a:prstClr val="black"/>
                </a:solidFill>
                <a:latin typeface="Myriad Pro"/>
              </a:rPr>
              <a:pPr eaLnBrk="1" hangingPunct="1"/>
              <a:t>16</a:t>
            </a:fld>
            <a:endParaRPr lang="en-US" sz="2400" dirty="0" smtClean="0">
              <a:solidFill>
                <a:prstClr val="black"/>
              </a:solidFill>
              <a:latin typeface="Myriad Pro"/>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77762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spTree>
    <p:extLst>
      <p:ext uri="{BB962C8B-B14F-4D97-AF65-F5344CB8AC3E}">
        <p14:creationId xmlns:p14="http://schemas.microsoft.com/office/powerpoint/2010/main" val="2058255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4146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2961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 Part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768559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3048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1346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5100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02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629947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5436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spTree>
    <p:extLst>
      <p:ext uri="{BB962C8B-B14F-4D97-AF65-F5344CB8AC3E}">
        <p14:creationId xmlns:p14="http://schemas.microsoft.com/office/powerpoint/2010/main" val="2647636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9123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0955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9392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89121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8764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39844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51078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1821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35791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5621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a:t>
            </a:r>
            <a:r>
              <a:rPr lang="en-US" sz="2400" b="0" dirty="0" smtClean="0">
                <a:solidFill>
                  <a:srgbClr val="1F396A"/>
                </a:solidFill>
                <a:latin typeface="+mn-lt"/>
              </a:rPr>
              <a:t>injuries and illnesses </a:t>
            </a:r>
            <a:r>
              <a:rPr lang="en-US" sz="2400" b="0" dirty="0" smtClean="0">
                <a:solidFill>
                  <a:srgbClr val="1F396A"/>
                </a:solidFill>
                <a:latin typeface="+mn-lt"/>
              </a:rPr>
              <a:t>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good way to think about addressing hazards in the workplace is, “Fix the workplace, not the worker.”</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99819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Part 1</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spTree>
    <p:extLst>
      <p:ext uri="{BB962C8B-B14F-4D97-AF65-F5344CB8AC3E}">
        <p14:creationId xmlns:p14="http://schemas.microsoft.com/office/powerpoint/2010/main" val="3990982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a:t>
            </a:r>
            <a:r>
              <a:rPr lang="en-US" sz="2800" b="0" dirty="0" smtClean="0">
                <a:solidFill>
                  <a:srgbClr val="1F396A"/>
                </a:solidFill>
                <a:latin typeface="+mn-lt"/>
              </a:rPr>
              <a:t>damage.</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2496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647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Emergencies at Work: </a:t>
            </a:r>
            <a:r>
              <a:rPr lang="en-US" sz="3200" dirty="0">
                <a:solidFill>
                  <a:srgbClr val="F0502D"/>
                </a:solidFill>
                <a:latin typeface="+mj-lt"/>
              </a:rPr>
              <a:t>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342900" lvl="1" indent="-342900">
              <a:lnSpc>
                <a:spcPct val="90000"/>
              </a:lnSpc>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An </a:t>
            </a:r>
            <a:r>
              <a:rPr lang="en-US" sz="2600" dirty="0">
                <a:solidFill>
                  <a:srgbClr val="1F396A"/>
                </a:solidFill>
                <a:latin typeface="+mn-lt"/>
              </a:rPr>
              <a:t>emergency is any unplanned </a:t>
            </a:r>
            <a:r>
              <a:rPr lang="en-US" sz="2600" dirty="0" smtClean="0">
                <a:solidFill>
                  <a:srgbClr val="1F396A"/>
                </a:solidFill>
                <a:latin typeface="+mn-lt"/>
              </a:rPr>
              <a:t>event </a:t>
            </a:r>
            <a:r>
              <a:rPr lang="en-US" sz="2600" dirty="0">
                <a:solidFill>
                  <a:srgbClr val="1F396A"/>
                </a:solidFill>
                <a:latin typeface="+mn-lt"/>
              </a:rPr>
              <a:t>that poses a threat. </a:t>
            </a:r>
            <a:endParaRPr lang="en-US" sz="2600" dirty="0" smtClean="0">
              <a:solidFill>
                <a:srgbClr val="1F396A"/>
              </a:solidFill>
              <a:latin typeface="+mn-lt"/>
            </a:endParaRPr>
          </a:p>
          <a:p>
            <a:pPr marL="342900" lvl="1" indent="-342900">
              <a:lnSpc>
                <a:spcPct val="90000"/>
              </a:lnSpc>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It is important to know—and </a:t>
            </a:r>
            <a:r>
              <a:rPr lang="en-US" sz="2600" dirty="0">
                <a:solidFill>
                  <a:srgbClr val="1F396A"/>
                </a:solidFill>
                <a:latin typeface="+mn-lt"/>
              </a:rPr>
              <a:t>to </a:t>
            </a:r>
            <a:r>
              <a:rPr lang="en-US" sz="2600" dirty="0" smtClean="0">
                <a:solidFill>
                  <a:srgbClr val="1F396A"/>
                </a:solidFill>
                <a:latin typeface="+mn-lt"/>
              </a:rPr>
              <a:t>practice—what </a:t>
            </a:r>
            <a:r>
              <a:rPr lang="en-US" sz="2600" dirty="0">
                <a:solidFill>
                  <a:srgbClr val="1F396A"/>
                </a:solidFill>
                <a:latin typeface="+mn-lt"/>
              </a:rPr>
              <a:t>to do if a crisis </a:t>
            </a:r>
            <a:r>
              <a:rPr lang="en-US" sz="2600" dirty="0" smtClean="0">
                <a:solidFill>
                  <a:srgbClr val="1F396A"/>
                </a:solidFill>
                <a:latin typeface="+mn-lt"/>
              </a:rPr>
              <a:t>happens at work.</a:t>
            </a:r>
            <a:endParaRPr lang="en-US" sz="2600" dirty="0">
              <a:solidFill>
                <a:srgbClr val="1F396A"/>
              </a:solidFill>
              <a:latin typeface="+mn-lt"/>
            </a:endParaRPr>
          </a:p>
          <a:p>
            <a:pPr marL="342900" lvl="1" indent="-342900">
              <a:lnSpc>
                <a:spcPct val="90000"/>
              </a:lnSpc>
              <a:spcAft>
                <a:spcPct val="30000"/>
              </a:spcAft>
              <a:buClr>
                <a:schemeClr val="tx2">
                  <a:lumMod val="40000"/>
                  <a:lumOff val="60000"/>
                </a:schemeClr>
              </a:buClr>
              <a:buFont typeface="Wingdings" pitchFamily="2" charset="2"/>
              <a:buChar char="§"/>
            </a:pPr>
            <a:r>
              <a:rPr lang="en-US" sz="2600" dirty="0">
                <a:solidFill>
                  <a:srgbClr val="1F396A"/>
                </a:solidFill>
                <a:latin typeface="+mn-lt"/>
              </a:rPr>
              <a:t>Your employer has a legal duty to train you and to let you know </a:t>
            </a:r>
            <a:r>
              <a:rPr lang="en-US" sz="2600" dirty="0" smtClean="0">
                <a:solidFill>
                  <a:srgbClr val="1F396A"/>
                </a:solidFill>
                <a:latin typeface="+mn-lt"/>
              </a:rPr>
              <a:t>what to do </a:t>
            </a:r>
            <a:r>
              <a:rPr lang="en-US" sz="2600" dirty="0">
                <a:solidFill>
                  <a:srgbClr val="1F396A"/>
                </a:solidFill>
                <a:latin typeface="+mn-lt"/>
              </a:rPr>
              <a:t>in an emergency. </a:t>
            </a:r>
          </a:p>
          <a:p>
            <a:pPr>
              <a:lnSpc>
                <a:spcPct val="90000"/>
              </a:lnSpc>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 workplace emergency action plan should include information about </a:t>
            </a:r>
            <a:r>
              <a:rPr lang="en-US" sz="2600" b="0" dirty="0" smtClean="0">
                <a:solidFill>
                  <a:srgbClr val="1F396A"/>
                </a:solidFill>
                <a:latin typeface="+mn-lt"/>
              </a:rPr>
              <a:t>emergencies </a:t>
            </a:r>
            <a:r>
              <a:rPr lang="en-US" sz="2600" b="0" dirty="0">
                <a:solidFill>
                  <a:srgbClr val="1F396A"/>
                </a:solidFill>
                <a:latin typeface="+mn-lt"/>
              </a:rPr>
              <a:t>and how to respond to them.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758110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Part 2</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spTree>
    <p:extLst>
      <p:ext uri="{BB962C8B-B14F-4D97-AF65-F5344CB8AC3E}">
        <p14:creationId xmlns:p14="http://schemas.microsoft.com/office/powerpoint/2010/main" val="21508437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2160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825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twice as likely 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40637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2854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5405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772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54407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9C4C9C-BDD9-43FE-86BD-61093F5ADC75}">
  <ds:schemaRef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3F4B089F-79AB-4173-B2AF-A036DC3ABE61}">
  <ds:schemaRefs>
    <ds:schemaRef ds:uri="http://schemas.microsoft.com/sharepoint/v3/contenttype/forms"/>
  </ds:schemaRefs>
</ds:datastoreItem>
</file>

<file path=customXml/itemProps3.xml><?xml version="1.0" encoding="utf-8"?>
<ds:datastoreItem xmlns:ds="http://schemas.openxmlformats.org/officeDocument/2006/customXml" ds:itemID="{16326D80-E597-4168-8FE3-6856246220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8724</TotalTime>
  <Words>1603</Words>
  <Application>Microsoft Office PowerPoint</Application>
  <PresentationFormat>On-screen Show (4:3)</PresentationFormat>
  <Paragraphs>316</Paragraphs>
  <Slides>45</Slides>
  <Notes>15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Myriad Pro</vt:lpstr>
      <vt:lpstr>Calibri</vt:lpstr>
      <vt:lpstr>Felt Tip Roman</vt:lpstr>
      <vt:lpstr>Arial</vt:lpstr>
      <vt:lpstr>Wingdings</vt:lpstr>
      <vt:lpstr>Myriad Pro Light</vt:lpstr>
      <vt:lpstr>Office Theme</vt:lpstr>
      <vt:lpstr>1_Office Theme</vt:lpstr>
      <vt:lpstr>PowerPoint Presentation</vt:lpstr>
      <vt:lpstr>Young Worker Injuries</vt:lpstr>
      <vt:lpstr>Job Safety Quiz</vt:lpstr>
      <vt:lpstr>Job Safety Quiz (continued)</vt:lpstr>
      <vt:lpstr>Teen Worker Injury Statistics</vt:lpstr>
      <vt:lpstr>Examples of Teen Work Injuries</vt:lpstr>
      <vt:lpstr>Teen Work Injuries</vt:lpstr>
      <vt:lpstr>Teen Work Injuries</vt:lpstr>
      <vt:lpstr>Teen Work Injuries</vt:lpstr>
      <vt:lpstr>Teen Work Injuries</vt:lpstr>
      <vt:lpstr>Teen Work Injuries</vt:lpstr>
      <vt:lpstr>Teen Work Injuries</vt:lpstr>
      <vt:lpstr>Why are Young Workers More Likely to be Hurt on the Job?</vt:lpstr>
      <vt:lpstr>Know Your Rights and Responsibilities</vt:lpstr>
      <vt:lpstr>Know Your Rights</vt:lpstr>
      <vt:lpstr>Know Your Rights: Main Points</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Emergency Action Plans</vt:lpstr>
      <vt:lpstr>Emergencies at Work: Main Points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174</cp:revision>
  <cp:lastPrinted>2016-03-21T17:28:33Z</cp:lastPrinted>
  <dcterms:created xsi:type="dcterms:W3CDTF">2012-07-25T23:11:02Z</dcterms:created>
  <dcterms:modified xsi:type="dcterms:W3CDTF">2017-03-10T19:06:27Z</dcterms:modified>
</cp:coreProperties>
</file>