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xls" ContentType="application/vnd.ms-excel"/>
  <Default Extension="jpeg" ContentType="image/jpeg"/>
  <Default Extension="rels" ContentType="application/vnd.openxmlformats-package.relationships+xml"/>
  <Default Extension="xml" ContentType="application/xml"/>
  <Default Extension="fntdata" ContentType="application/x-fontdata"/>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53"/>
  </p:notesMasterIdLst>
  <p:sldIdLst>
    <p:sldId id="256" r:id="rId2"/>
    <p:sldId id="257" r:id="rId3"/>
    <p:sldId id="263" r:id="rId4"/>
    <p:sldId id="264" r:id="rId5"/>
    <p:sldId id="265" r:id="rId6"/>
    <p:sldId id="280" r:id="rId7"/>
    <p:sldId id="267" r:id="rId8"/>
    <p:sldId id="268" r:id="rId9"/>
    <p:sldId id="281" r:id="rId10"/>
    <p:sldId id="282" r:id="rId11"/>
    <p:sldId id="283" r:id="rId12"/>
    <p:sldId id="284" r:id="rId13"/>
    <p:sldId id="285" r:id="rId14"/>
    <p:sldId id="286" r:id="rId15"/>
    <p:sldId id="287" r:id="rId16"/>
    <p:sldId id="276" r:id="rId17"/>
    <p:sldId id="277" r:id="rId18"/>
    <p:sldId id="278" r:id="rId19"/>
    <p:sldId id="279" r:id="rId20"/>
    <p:sldId id="258" r:id="rId21"/>
    <p:sldId id="288" r:id="rId22"/>
    <p:sldId id="289" r:id="rId23"/>
    <p:sldId id="290" r:id="rId24"/>
    <p:sldId id="291" r:id="rId25"/>
    <p:sldId id="292" r:id="rId26"/>
    <p:sldId id="293" r:id="rId27"/>
    <p:sldId id="294" r:id="rId28"/>
    <p:sldId id="295" r:id="rId29"/>
    <p:sldId id="259" r:id="rId30"/>
    <p:sldId id="316" r:id="rId31"/>
    <p:sldId id="298" r:id="rId32"/>
    <p:sldId id="299" r:id="rId33"/>
    <p:sldId id="303" r:id="rId34"/>
    <p:sldId id="302" r:id="rId35"/>
    <p:sldId id="301" r:id="rId36"/>
    <p:sldId id="305" r:id="rId37"/>
    <p:sldId id="304" r:id="rId38"/>
    <p:sldId id="300" r:id="rId39"/>
    <p:sldId id="306" r:id="rId40"/>
    <p:sldId id="307" r:id="rId41"/>
    <p:sldId id="260" r:id="rId42"/>
    <p:sldId id="308" r:id="rId43"/>
    <p:sldId id="309" r:id="rId44"/>
    <p:sldId id="315" r:id="rId45"/>
    <p:sldId id="261" r:id="rId46"/>
    <p:sldId id="312" r:id="rId47"/>
    <p:sldId id="310" r:id="rId48"/>
    <p:sldId id="311" r:id="rId49"/>
    <p:sldId id="262" r:id="rId50"/>
    <p:sldId id="313" r:id="rId51"/>
    <p:sldId id="314" r:id="rId52"/>
  </p:sldIdLst>
  <p:sldSz cx="9144000" cy="6858000" type="screen4x3"/>
  <p:notesSz cx="6858000" cy="9144000"/>
  <p:embeddedFontLst>
    <p:embeddedFont>
      <p:font typeface="Felt Tip Roman" panose="020B0604020202020204"/>
      <p:italic r:id="rId54"/>
    </p:embeddedFont>
    <p:embeddedFont>
      <p:font typeface="Calibri" panose="020F0502020204030204" pitchFamily="34" charset="0"/>
      <p:regular r:id="rId55"/>
      <p:bold r:id="rId56"/>
      <p:italic r:id="rId57"/>
      <p:boldItalic r:id="rId5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ebecca J Guerin" initials="RJG"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F396A"/>
    <a:srgbClr val="F050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991" autoAdjust="0"/>
    <p:restoredTop sz="99661" autoAdjust="0"/>
  </p:normalViewPr>
  <p:slideViewPr>
    <p:cSldViewPr>
      <p:cViewPr>
        <p:scale>
          <a:sx n="90" d="100"/>
          <a:sy n="90" d="100"/>
        </p:scale>
        <p:origin x="-96" y="-204"/>
      </p:cViewPr>
      <p:guideLst>
        <p:guide orient="horz" pos="2160"/>
        <p:guide pos="2880"/>
      </p:guideLst>
    </p:cSldViewPr>
  </p:slideViewPr>
  <p:outlineViewPr>
    <p:cViewPr>
      <p:scale>
        <a:sx n="33" d="100"/>
        <a:sy n="33" d="100"/>
      </p:scale>
      <p:origin x="0" y="2544"/>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92" d="100"/>
          <a:sy n="92" d="100"/>
        </p:scale>
        <p:origin x="-3450" y="-120"/>
      </p:cViewPr>
      <p:guideLst>
        <p:guide orient="horz" pos="2880"/>
        <p:guide pos="2160"/>
      </p:guideLst>
    </p:cSldViewPr>
  </p:notesViewPr>
  <p:gridSpacing cx="457200" cy="457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2.fntdata"/><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1.fntdata"/><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4.fntdata"/><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3.fntdata"/><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4A9A927-64C1-4D25-9512-E343EAC8772D}" type="datetimeFigureOut">
              <a:rPr lang="en-US" smtClean="0"/>
              <a:t>12/17/2014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18086F-7C81-4F02-877E-DABF31823E7D}" type="slidenum">
              <a:rPr lang="en-US" smtClean="0"/>
              <a:t>‹#›</a:t>
            </a:fld>
            <a:endParaRPr lang="en-US"/>
          </a:p>
        </p:txBody>
      </p:sp>
    </p:spTree>
    <p:extLst>
      <p:ext uri="{BB962C8B-B14F-4D97-AF65-F5344CB8AC3E}">
        <p14:creationId xmlns:p14="http://schemas.microsoft.com/office/powerpoint/2010/main" val="37468249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BA83DA27-AB72-4884-9D87-5988CFF4BB6A}" type="slidenum">
              <a:rPr lang="en-US" smtClean="0"/>
              <a:pPr eaLnBrk="1" hangingPunct="1"/>
              <a:t>3</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FFA2905-E025-40B3-ADC4-2AFA6470BDAD}" type="slidenum">
              <a:rPr lang="en-US" smtClean="0"/>
              <a:pPr eaLnBrk="1" hangingPunct="1"/>
              <a:t>30</a:t>
            </a:fld>
            <a:endParaRPr lang="en-U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FFA2905-E025-40B3-ADC4-2AFA6470BDAD}" type="slidenum">
              <a:rPr lang="en-US" smtClean="0">
                <a:solidFill>
                  <a:prstClr val="black"/>
                </a:solidFill>
              </a:rPr>
              <a:pPr eaLnBrk="1" hangingPunct="1"/>
              <a:t>40</a:t>
            </a:fld>
            <a:endParaRPr lang="en-US" smtClean="0">
              <a:solidFill>
                <a:prstClr val="black"/>
              </a:solidFill>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392FB61-B3CE-4F8C-A5C1-0CF1E76C4F99}" type="slidenum">
              <a:rPr lang="en-US" smtClean="0"/>
              <a:pPr eaLnBrk="1" hangingPunct="1"/>
              <a:t>42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392FB61-B3CE-4F8C-A5C1-0CF1E76C4F99}" type="slidenum">
              <a:rPr lang="en-US" smtClean="0"/>
              <a:pPr eaLnBrk="1" hangingPunct="1"/>
              <a:t>43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FFA2905-E025-40B3-ADC4-2AFA6470BDAD}" type="slidenum">
              <a:rPr lang="en-US" smtClean="0">
                <a:solidFill>
                  <a:prstClr val="black"/>
                </a:solidFill>
              </a:rPr>
              <a:pPr eaLnBrk="1" hangingPunct="1"/>
              <a:t>44</a:t>
            </a:fld>
            <a:endParaRPr lang="en-US" smtClean="0">
              <a:solidFill>
                <a:prstClr val="black"/>
              </a:solidFill>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392FB61-B3CE-4F8C-A5C1-0CF1E76C4F99}" type="slidenum">
              <a:rPr lang="en-US" smtClean="0"/>
              <a:pPr eaLnBrk="1" hangingPunct="1"/>
              <a:t>46</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FFA2905-E025-40B3-ADC4-2AFA6470BDAD}" type="slidenum">
              <a:rPr lang="en-US" smtClean="0">
                <a:solidFill>
                  <a:prstClr val="black"/>
                </a:solidFill>
              </a:rPr>
              <a:pPr eaLnBrk="1" hangingPunct="1"/>
              <a:t>47</a:t>
            </a:fld>
            <a:endParaRPr lang="en-US" smtClean="0">
              <a:solidFill>
                <a:prstClr val="black"/>
              </a:solidFill>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392FB61-B3CE-4F8C-A5C1-0CF1E76C4F99}" type="slidenum">
              <a:rPr lang="en-US" smtClean="0"/>
              <a:pPr eaLnBrk="1" hangingPunct="1"/>
              <a:t>48</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FFA2905-E025-40B3-ADC4-2AFA6470BDAD}" type="slidenum">
              <a:rPr lang="en-US" smtClean="0">
                <a:solidFill>
                  <a:prstClr val="black"/>
                </a:solidFill>
              </a:rPr>
              <a:pPr eaLnBrk="1" hangingPunct="1"/>
              <a:t>50</a:t>
            </a:fld>
            <a:endParaRPr lang="en-US" smtClean="0">
              <a:solidFill>
                <a:prstClr val="black"/>
              </a:solidFill>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FFA2905-E025-40B3-ADC4-2AFA6470BDAD}" type="slidenum">
              <a:rPr lang="en-US" smtClean="0">
                <a:solidFill>
                  <a:prstClr val="black"/>
                </a:solidFill>
              </a:rPr>
              <a:pPr eaLnBrk="1" hangingPunct="1"/>
              <a:t>51</a:t>
            </a:fld>
            <a:endParaRPr lang="en-US" smtClean="0">
              <a:solidFill>
                <a:prstClr val="black"/>
              </a:solidFill>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txBox="1">
            <a:spLocks noGrp="1" noChangeArrowheads="1"/>
          </p:cNvSpPr>
          <p:nvPr/>
        </p:nvSpPr>
        <p:spPr bwMode="auto">
          <a:xfrm>
            <a:off x="3883827" y="8684926"/>
            <a:ext cx="2972590"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53" tIns="46077" rIns="92153" bIns="46077" anchor="b"/>
          <a:lstStyle>
            <a:lvl1pPr defTabSz="930275" eaLnBrk="0" hangingPunct="0">
              <a:defRPr>
                <a:solidFill>
                  <a:schemeClr val="tx1"/>
                </a:solidFill>
                <a:latin typeface="Arial" pitchFamily="34" charset="0"/>
              </a:defRPr>
            </a:lvl1pPr>
            <a:lvl2pPr marL="742950" indent="-285750" defTabSz="930275" eaLnBrk="0" hangingPunct="0">
              <a:defRPr>
                <a:solidFill>
                  <a:schemeClr val="tx1"/>
                </a:solidFill>
                <a:latin typeface="Arial" pitchFamily="34" charset="0"/>
              </a:defRPr>
            </a:lvl2pPr>
            <a:lvl3pPr marL="1143000" indent="-228600" defTabSz="930275" eaLnBrk="0" hangingPunct="0">
              <a:defRPr>
                <a:solidFill>
                  <a:schemeClr val="tx1"/>
                </a:solidFill>
                <a:latin typeface="Arial" pitchFamily="34" charset="0"/>
              </a:defRPr>
            </a:lvl3pPr>
            <a:lvl4pPr marL="1600200" indent="-228600" defTabSz="930275" eaLnBrk="0" hangingPunct="0">
              <a:defRPr>
                <a:solidFill>
                  <a:schemeClr val="tx1"/>
                </a:solidFill>
                <a:latin typeface="Arial" pitchFamily="34" charset="0"/>
              </a:defRPr>
            </a:lvl4pPr>
            <a:lvl5pPr marL="2057400" indent="-228600" defTabSz="930275" eaLnBrk="0" hangingPunct="0">
              <a:defRPr>
                <a:solidFill>
                  <a:schemeClr val="tx1"/>
                </a:solidFill>
                <a:latin typeface="Arial" pitchFamily="34" charset="0"/>
              </a:defRPr>
            </a:lvl5pPr>
            <a:lvl6pPr marL="2514600" indent="-228600" defTabSz="930275" eaLnBrk="0" fontAlgn="base" hangingPunct="0">
              <a:spcBef>
                <a:spcPct val="0"/>
              </a:spcBef>
              <a:spcAft>
                <a:spcPct val="0"/>
              </a:spcAft>
              <a:defRPr>
                <a:solidFill>
                  <a:schemeClr val="tx1"/>
                </a:solidFill>
                <a:latin typeface="Arial" pitchFamily="34" charset="0"/>
              </a:defRPr>
            </a:lvl6pPr>
            <a:lvl7pPr marL="2971800" indent="-228600" defTabSz="930275" eaLnBrk="0" fontAlgn="base" hangingPunct="0">
              <a:spcBef>
                <a:spcPct val="0"/>
              </a:spcBef>
              <a:spcAft>
                <a:spcPct val="0"/>
              </a:spcAft>
              <a:defRPr>
                <a:solidFill>
                  <a:schemeClr val="tx1"/>
                </a:solidFill>
                <a:latin typeface="Arial" pitchFamily="34" charset="0"/>
              </a:defRPr>
            </a:lvl7pPr>
            <a:lvl8pPr marL="3429000" indent="-228600" defTabSz="930275" eaLnBrk="0" fontAlgn="base" hangingPunct="0">
              <a:spcBef>
                <a:spcPct val="0"/>
              </a:spcBef>
              <a:spcAft>
                <a:spcPct val="0"/>
              </a:spcAft>
              <a:defRPr>
                <a:solidFill>
                  <a:schemeClr val="tx1"/>
                </a:solidFill>
                <a:latin typeface="Arial" pitchFamily="34" charset="0"/>
              </a:defRPr>
            </a:lvl8pPr>
            <a:lvl9pPr marL="3886200" indent="-228600" defTabSz="930275" eaLnBrk="0" fontAlgn="base" hangingPunct="0">
              <a:spcBef>
                <a:spcPct val="0"/>
              </a:spcBef>
              <a:spcAft>
                <a:spcPct val="0"/>
              </a:spcAft>
              <a:defRPr>
                <a:solidFill>
                  <a:schemeClr val="tx1"/>
                </a:solidFill>
                <a:latin typeface="Arial" pitchFamily="34" charset="0"/>
              </a:defRPr>
            </a:lvl9pPr>
          </a:lstStyle>
          <a:p>
            <a:pPr algn="r" eaLnBrk="1" hangingPunct="1"/>
            <a:fld id="{8D67FD2D-D681-41A9-B606-F50D206EC813}" type="slidenum">
              <a:rPr lang="en-US" sz="1200"/>
              <a:pPr algn="r" eaLnBrk="1" hangingPunct="1"/>
              <a:t>7</a:t>
            </a:fld>
            <a:endParaRPr lang="en-US" sz="120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FFA2905-E025-40B3-ADC4-2AFA6470BDAD}" type="slidenum">
              <a:rPr lang="en-US" smtClean="0"/>
              <a:pPr eaLnBrk="1" hangingPunct="1"/>
              <a:t>16</a:t>
            </a:fld>
            <a:endParaRPr lang="en-U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61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1D6D2BA5-6EC1-4358-B214-D7CE39A0EBFA}" type="slidenum">
              <a:rPr lang="en-US" smtClean="0"/>
              <a:pPr eaLnBrk="1" hangingPunct="1"/>
              <a:t>17</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624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BFE83621-67B7-427F-BF85-ECA8E931A10E}" type="slidenum">
              <a:rPr lang="en-US" smtClean="0"/>
              <a:pPr eaLnBrk="1" hangingPunct="1"/>
              <a:t>18</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392FB61-B3CE-4F8C-A5C1-0CF1E76C4F99}" type="slidenum">
              <a:rPr lang="en-US" smtClean="0"/>
              <a:pPr eaLnBrk="1" hangingPunct="1"/>
              <a:t>19</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392FB61-B3CE-4F8C-A5C1-0CF1E76C4F99}" type="slidenum">
              <a:rPr lang="en-US" smtClean="0"/>
              <a:pPr eaLnBrk="1" hangingPunct="1"/>
              <a:t>21</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pitchFamily="34" charset="0"/>
            </a:endParaRP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392FB61-B3CE-4F8C-A5C1-0CF1E76C4F99}" type="slidenum">
              <a:rPr lang="en-US" smtClean="0"/>
              <a:pPr eaLnBrk="1" hangingPunct="1"/>
              <a:t>22</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FFA2905-E025-40B3-ADC4-2AFA6470BDAD}" type="slidenum">
              <a:rPr lang="en-US" smtClean="0"/>
              <a:pPr eaLnBrk="1" hangingPunct="1"/>
              <a:t>28</a:t>
            </a:fld>
            <a:endParaRPr lang="en-U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F99411C-A4EA-4F74-93BF-73DAA631961B}" type="datetimeFigureOut">
              <a:rPr lang="en-US" smtClean="0"/>
              <a:t>12/17/2014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7A09B0-EE96-4106-B8E3-6396DF7BED7B}" type="slidenum">
              <a:rPr lang="en-US" smtClean="0"/>
              <a:t>‹#›</a:t>
            </a:fld>
            <a:endParaRPr lang="en-US"/>
          </a:p>
        </p:txBody>
      </p:sp>
    </p:spTree>
    <p:extLst>
      <p:ext uri="{BB962C8B-B14F-4D97-AF65-F5344CB8AC3E}">
        <p14:creationId xmlns:p14="http://schemas.microsoft.com/office/powerpoint/2010/main" val="416333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99411C-A4EA-4F74-93BF-73DAA631961B}" type="datetimeFigureOut">
              <a:rPr lang="en-US" smtClean="0"/>
              <a:t>12/17/2014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7A09B0-EE96-4106-B8E3-6396DF7BED7B}" type="slidenum">
              <a:rPr lang="en-US" smtClean="0"/>
              <a:t>‹#›</a:t>
            </a:fld>
            <a:endParaRPr lang="en-US"/>
          </a:p>
        </p:txBody>
      </p:sp>
    </p:spTree>
    <p:extLst>
      <p:ext uri="{BB962C8B-B14F-4D97-AF65-F5344CB8AC3E}">
        <p14:creationId xmlns:p14="http://schemas.microsoft.com/office/powerpoint/2010/main" val="27904525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44563" y="127000"/>
            <a:ext cx="7445375" cy="108108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50913" y="1504950"/>
            <a:ext cx="3752850" cy="45910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856163" y="1504950"/>
            <a:ext cx="3754437" cy="22193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856163" y="3876675"/>
            <a:ext cx="3754437" cy="22193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
          <p:cNvSpPr>
            <a:spLocks noGrp="1" noChangeArrowheads="1"/>
          </p:cNvSpPr>
          <p:nvPr>
            <p:ph type="dt" sz="half" idx="10"/>
          </p:nvPr>
        </p:nvSpPr>
        <p:spPr>
          <a:ln/>
        </p:spPr>
        <p:txBody>
          <a:bodyPr/>
          <a:lstStyle>
            <a:lvl1pPr>
              <a:defRPr/>
            </a:lvl1pPr>
          </a:lstStyle>
          <a:p>
            <a:pPr>
              <a:defRPr/>
            </a:pPr>
            <a:endParaRPr lang="en-US"/>
          </a:p>
        </p:txBody>
      </p:sp>
      <p:sp>
        <p:nvSpPr>
          <p:cNvPr id="7" name="Rectangle 7"/>
          <p:cNvSpPr>
            <a:spLocks noGrp="1" noChangeArrowheads="1"/>
          </p:cNvSpPr>
          <p:nvPr>
            <p:ph type="ftr" sz="quarter" idx="11"/>
          </p:nvPr>
        </p:nvSpPr>
        <p:spPr>
          <a:ln/>
        </p:spPr>
        <p:txBody>
          <a:bodyPr/>
          <a:lstStyle>
            <a:lvl1pPr>
              <a:defRPr/>
            </a:lvl1pPr>
          </a:lstStyle>
          <a:p>
            <a:pPr>
              <a:defRPr/>
            </a:pPr>
            <a:r>
              <a:rPr lang="en-US"/>
              <a:t>Youth@Work - Talking Safety</a:t>
            </a:r>
          </a:p>
        </p:txBody>
      </p:sp>
      <p:sp>
        <p:nvSpPr>
          <p:cNvPr id="8" name="Rectangle 8"/>
          <p:cNvSpPr>
            <a:spLocks noGrp="1" noChangeArrowheads="1"/>
          </p:cNvSpPr>
          <p:nvPr>
            <p:ph type="sldNum" sz="quarter" idx="12"/>
          </p:nvPr>
        </p:nvSpPr>
        <p:spPr>
          <a:ln/>
        </p:spPr>
        <p:txBody>
          <a:bodyPr/>
          <a:lstStyle>
            <a:lvl1pPr>
              <a:defRPr/>
            </a:lvl1pPr>
          </a:lstStyle>
          <a:p>
            <a:pPr>
              <a:defRPr/>
            </a:pPr>
            <a:fld id="{1D38F274-AD71-447F-A07E-8A986A6D821A}" type="slidenum">
              <a:rPr lang="en-US"/>
              <a:pPr>
                <a:defRPr/>
              </a:pPr>
              <a:t>‹#›</a:t>
            </a:fld>
            <a:endParaRPr lang="en-US" dirty="0"/>
          </a:p>
        </p:txBody>
      </p:sp>
    </p:spTree>
    <p:extLst>
      <p:ext uri="{BB962C8B-B14F-4D97-AF65-F5344CB8AC3E}">
        <p14:creationId xmlns:p14="http://schemas.microsoft.com/office/powerpoint/2010/main" val="29138560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baseline="0">
                <a:latin typeface="Myriad Pro"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p:spPr>
        <p:txBody>
          <a:bodyPr/>
          <a:lstStyle>
            <a:lvl1pPr>
              <a:defRPr b="1"/>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F99411C-A4EA-4F74-93BF-73DAA631961B}" type="datetimeFigureOut">
              <a:rPr lang="en-US" smtClean="0"/>
              <a:t>12/17/2014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7A09B0-EE96-4106-B8E3-6396DF7BED7B}" type="slidenum">
              <a:rPr lang="en-US" smtClean="0"/>
              <a:t>‹#›</a:t>
            </a:fld>
            <a:endParaRPr lang="en-US"/>
          </a:p>
        </p:txBody>
      </p:sp>
    </p:spTree>
    <p:extLst>
      <p:ext uri="{BB962C8B-B14F-4D97-AF65-F5344CB8AC3E}">
        <p14:creationId xmlns:p14="http://schemas.microsoft.com/office/powerpoint/2010/main" val="35682661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F99411C-A4EA-4F74-93BF-73DAA631961B}" type="datetimeFigureOut">
              <a:rPr lang="en-US" smtClean="0"/>
              <a:t>12/17/2014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7A09B0-EE96-4106-B8E3-6396DF7BED7B}" type="slidenum">
              <a:rPr lang="en-US" smtClean="0"/>
              <a:t>‹#›</a:t>
            </a:fld>
            <a:endParaRPr lang="en-US"/>
          </a:p>
        </p:txBody>
      </p:sp>
    </p:spTree>
    <p:extLst>
      <p:ext uri="{BB962C8B-B14F-4D97-AF65-F5344CB8AC3E}">
        <p14:creationId xmlns:p14="http://schemas.microsoft.com/office/powerpoint/2010/main" val="18553126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F99411C-A4EA-4F74-93BF-73DAA631961B}" type="datetimeFigureOut">
              <a:rPr lang="en-US" smtClean="0"/>
              <a:t>12/17/2014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7A09B0-EE96-4106-B8E3-6396DF7BED7B}" type="slidenum">
              <a:rPr lang="en-US" smtClean="0"/>
              <a:t>‹#›</a:t>
            </a:fld>
            <a:endParaRPr lang="en-US"/>
          </a:p>
        </p:txBody>
      </p:sp>
    </p:spTree>
    <p:extLst>
      <p:ext uri="{BB962C8B-B14F-4D97-AF65-F5344CB8AC3E}">
        <p14:creationId xmlns:p14="http://schemas.microsoft.com/office/powerpoint/2010/main" val="11311995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F99411C-A4EA-4F74-93BF-73DAA631961B}" type="datetimeFigureOut">
              <a:rPr lang="en-US" smtClean="0"/>
              <a:t>12/17/2014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7A09B0-EE96-4106-B8E3-6396DF7BED7B}" type="slidenum">
              <a:rPr lang="en-US" smtClean="0"/>
              <a:t>‹#›</a:t>
            </a:fld>
            <a:endParaRPr lang="en-US"/>
          </a:p>
        </p:txBody>
      </p:sp>
    </p:spTree>
    <p:extLst>
      <p:ext uri="{BB962C8B-B14F-4D97-AF65-F5344CB8AC3E}">
        <p14:creationId xmlns:p14="http://schemas.microsoft.com/office/powerpoint/2010/main" val="2009686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99411C-A4EA-4F74-93BF-73DAA631961B}" type="datetimeFigureOut">
              <a:rPr lang="en-US" smtClean="0"/>
              <a:t>12/17/2014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7A09B0-EE96-4106-B8E3-6396DF7BED7B}" type="slidenum">
              <a:rPr lang="en-US" smtClean="0"/>
              <a:t>‹#›</a:t>
            </a:fld>
            <a:endParaRPr lang="en-US"/>
          </a:p>
        </p:txBody>
      </p:sp>
    </p:spTree>
    <p:extLst>
      <p:ext uri="{BB962C8B-B14F-4D97-AF65-F5344CB8AC3E}">
        <p14:creationId xmlns:p14="http://schemas.microsoft.com/office/powerpoint/2010/main" val="4132241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99411C-A4EA-4F74-93BF-73DAA631961B}" type="datetimeFigureOut">
              <a:rPr lang="en-US" smtClean="0"/>
              <a:t>12/17/2014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7A09B0-EE96-4106-B8E3-6396DF7BED7B}" type="slidenum">
              <a:rPr lang="en-US" smtClean="0"/>
              <a:t>‹#›</a:t>
            </a:fld>
            <a:endParaRPr lang="en-US"/>
          </a:p>
        </p:txBody>
      </p:sp>
    </p:spTree>
    <p:extLst>
      <p:ext uri="{BB962C8B-B14F-4D97-AF65-F5344CB8AC3E}">
        <p14:creationId xmlns:p14="http://schemas.microsoft.com/office/powerpoint/2010/main" val="26619159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99411C-A4EA-4F74-93BF-73DAA631961B}" type="datetimeFigureOut">
              <a:rPr lang="en-US" smtClean="0"/>
              <a:t>12/17/2014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7A09B0-EE96-4106-B8E3-6396DF7BED7B}" type="slidenum">
              <a:rPr lang="en-US" smtClean="0"/>
              <a:t>‹#›</a:t>
            </a:fld>
            <a:endParaRPr lang="en-US"/>
          </a:p>
        </p:txBody>
      </p:sp>
    </p:spTree>
    <p:extLst>
      <p:ext uri="{BB962C8B-B14F-4D97-AF65-F5344CB8AC3E}">
        <p14:creationId xmlns:p14="http://schemas.microsoft.com/office/powerpoint/2010/main" val="3244346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99411C-A4EA-4F74-93BF-73DAA631961B}" type="datetimeFigureOut">
              <a:rPr lang="en-US" smtClean="0"/>
              <a:t>12/17/2014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7A09B0-EE96-4106-B8E3-6396DF7BED7B}" type="slidenum">
              <a:rPr lang="en-US" smtClean="0"/>
              <a:t>‹#›</a:t>
            </a:fld>
            <a:endParaRPr lang="en-US"/>
          </a:p>
        </p:txBody>
      </p:sp>
    </p:spTree>
    <p:extLst>
      <p:ext uri="{BB962C8B-B14F-4D97-AF65-F5344CB8AC3E}">
        <p14:creationId xmlns:p14="http://schemas.microsoft.com/office/powerpoint/2010/main" val="35884990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99411C-A4EA-4F74-93BF-73DAA631961B}" type="datetimeFigureOut">
              <a:rPr lang="en-US" smtClean="0"/>
              <a:t>12/17/2014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7A09B0-EE96-4106-B8E3-6396DF7BED7B}" type="slidenum">
              <a:rPr lang="en-US" smtClean="0"/>
              <a:t>‹#›</a:t>
            </a:fld>
            <a:endParaRPr lang="en-US"/>
          </a:p>
        </p:txBody>
      </p:sp>
    </p:spTree>
    <p:extLst>
      <p:ext uri="{BB962C8B-B14F-4D97-AF65-F5344CB8AC3E}">
        <p14:creationId xmlns:p14="http://schemas.microsoft.com/office/powerpoint/2010/main" val="30805896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defTabSz="914400" rtl="0" eaLnBrk="1" latinLnBrk="0" hangingPunct="1">
        <a:spcBef>
          <a:spcPct val="0"/>
        </a:spcBef>
        <a:buNone/>
        <a:defRPr sz="4400" b="1" kern="1200" baseline="0">
          <a:solidFill>
            <a:schemeClr val="tx1"/>
          </a:solidFill>
          <a:latin typeface="Myriad Pro"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yriad Pro Light" pitchFamily="34" charset="0"/>
          <a:ea typeface="+mn-ea"/>
          <a:cs typeface="+mn-cs"/>
        </a:defRPr>
      </a:lvl1pPr>
      <a:lvl2pPr marL="742950" indent="-285750" algn="l" defTabSz="914400" rtl="0" eaLnBrk="1" latinLnBrk="0" hangingPunct="1">
        <a:spcBef>
          <a:spcPct val="20000"/>
        </a:spcBef>
        <a:buFont typeface="Arial" pitchFamily="34" charset="0"/>
        <a:buChar char="–"/>
        <a:defRPr sz="3600" kern="1200">
          <a:solidFill>
            <a:schemeClr val="tx1"/>
          </a:solidFill>
          <a:latin typeface="Myriad Pro" pitchFamily="34" charset="0"/>
          <a:ea typeface="+mn-ea"/>
          <a:cs typeface="+mn-cs"/>
        </a:defRPr>
      </a:lvl2pPr>
      <a:lvl3pPr marL="1143000" indent="-228600" algn="l" defTabSz="914400" rtl="0" eaLnBrk="1" latinLnBrk="0" hangingPunct="1">
        <a:spcBef>
          <a:spcPct val="20000"/>
        </a:spcBef>
        <a:buFont typeface="Arial" pitchFamily="34" charset="0"/>
        <a:buChar char="•"/>
        <a:defRPr sz="2800" kern="1200">
          <a:solidFill>
            <a:schemeClr val="tx1"/>
          </a:solidFill>
          <a:latin typeface="Myriad Pro"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yriad Pro"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yriad Pro"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jp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jp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5.jp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6.jp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7.jp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hyperlink" Target="http://www.cdc.gov/niosh/topics/youth/chartpackage.htm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hyperlink" Target="http://www.cdc.gov/mmwr/preview/mmwrhtml/mm5915a2.htm" TargetMode="External"/></Relationships>
</file>

<file path=ppt/slides/_rels/slide1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4.xml"/><Relationship Id="rId7" Type="http://schemas.openxmlformats.org/officeDocument/2006/relationships/hyperlink" Target="http://www.cdc.gov/niosh/topics/youth/chartpackage.html" TargetMode="External"/><Relationship Id="rId2" Type="http://schemas.openxmlformats.org/officeDocument/2006/relationships/slideLayout" Target="../slideLayouts/slideLayout11.xml"/><Relationship Id="rId1" Type="http://schemas.openxmlformats.org/officeDocument/2006/relationships/vmlDrawing" Target="../drawings/vmlDrawing1.vml"/><Relationship Id="rId6" Type="http://schemas.openxmlformats.org/officeDocument/2006/relationships/image" Target="../media/image18.emf"/><Relationship Id="rId5" Type="http://schemas.openxmlformats.org/officeDocument/2006/relationships/oleObject" Target="../embeddings/Microsoft_Excel_97-2003_Worksheet1.xls"/><Relationship Id="rId4" Type="http://schemas.openxmlformats.org/officeDocument/2006/relationships/oleObject" Target="../embeddings/oleObject1.bin"/></Relationships>
</file>

<file path=ppt/slides/_rels/slide1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5.xml"/><Relationship Id="rId7" Type="http://schemas.openxmlformats.org/officeDocument/2006/relationships/hyperlink" Target="http://www.cdc.gov/niosh/topics/youth/chartpackage.html" TargetMode="External"/><Relationship Id="rId2" Type="http://schemas.openxmlformats.org/officeDocument/2006/relationships/slideLayout" Target="../slideLayouts/slideLayout11.xml"/><Relationship Id="rId1" Type="http://schemas.openxmlformats.org/officeDocument/2006/relationships/vmlDrawing" Target="../drawings/vmlDrawing2.vml"/><Relationship Id="rId6" Type="http://schemas.openxmlformats.org/officeDocument/2006/relationships/image" Target="../media/image19.emf"/><Relationship Id="rId5" Type="http://schemas.openxmlformats.org/officeDocument/2006/relationships/oleObject" Target="../embeddings/Microsoft_Excel_97-2003_Worksheet2.xls"/><Relationship Id="rId4" Type="http://schemas.openxmlformats.org/officeDocument/2006/relationships/oleObject" Target="../embeddings/oleObject2.bin"/></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1.jp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2.jp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3.jp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4.jp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8.jp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9.jp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0.jp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1.jp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2.jp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3.jp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4.jp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5.jp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6.jp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4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38.jpeg"/></Relationships>
</file>

<file path=ppt/slides/_rels/slide4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0.jpg"/></Relationships>
</file>

<file path=ppt/slides/_rels/slide4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42.jpg"/></Relationships>
</file>

<file path=ppt/slides/_rels/slide4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jp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F396A"/>
        </a:solidFill>
        <a:effectLst/>
      </p:bgPr>
    </p:bg>
    <p:spTree>
      <p:nvGrpSpPr>
        <p:cNvPr id="1" name=""/>
        <p:cNvGrpSpPr/>
        <p:nvPr/>
      </p:nvGrpSpPr>
      <p:grpSpPr>
        <a:xfrm>
          <a:off x="0" y="0"/>
          <a:ext cx="0" cy="0"/>
          <a:chOff x="0" y="0"/>
          <a:chExt cx="0" cy="0"/>
        </a:xfrm>
      </p:grpSpPr>
      <p:sp>
        <p:nvSpPr>
          <p:cNvPr id="4" name="Freeform 3"/>
          <p:cNvSpPr/>
          <p:nvPr/>
        </p:nvSpPr>
        <p:spPr>
          <a:xfrm>
            <a:off x="0" y="1676400"/>
            <a:ext cx="9144000" cy="3771900"/>
          </a:xfrm>
          <a:custGeom>
            <a:avLst/>
            <a:gdLst>
              <a:gd name="connsiteX0" fmla="*/ 27296 w 9416955"/>
              <a:gd name="connsiteY0" fmla="*/ 163773 h 3220871"/>
              <a:gd name="connsiteX1" fmla="*/ 9416955 w 9416955"/>
              <a:gd name="connsiteY1" fmla="*/ 0 h 3220871"/>
              <a:gd name="connsiteX2" fmla="*/ 9416955 w 9416955"/>
              <a:gd name="connsiteY2" fmla="*/ 3220871 h 3220871"/>
              <a:gd name="connsiteX3" fmla="*/ 0 w 9416955"/>
              <a:gd name="connsiteY3" fmla="*/ 3002507 h 3220871"/>
              <a:gd name="connsiteX4" fmla="*/ 27296 w 9416955"/>
              <a:gd name="connsiteY4" fmla="*/ 163773 h 32208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16955" h="3220871">
                <a:moveTo>
                  <a:pt x="27296" y="163773"/>
                </a:moveTo>
                <a:lnTo>
                  <a:pt x="9416955" y="0"/>
                </a:lnTo>
                <a:lnTo>
                  <a:pt x="9416955" y="3220871"/>
                </a:lnTo>
                <a:lnTo>
                  <a:pt x="0" y="3002507"/>
                </a:lnTo>
                <a:lnTo>
                  <a:pt x="27296" y="163773"/>
                </a:lnTo>
                <a:close/>
              </a:path>
            </a:pathLst>
          </a:cu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343024" y="3773321"/>
            <a:ext cx="6400800" cy="1295400"/>
          </a:xfrm>
        </p:spPr>
        <p:txBody>
          <a:bodyPr>
            <a:normAutofit fontScale="92500" lnSpcReduction="20000"/>
          </a:bodyPr>
          <a:lstStyle/>
          <a:p>
            <a:r>
              <a:rPr lang="en-US" b="1" dirty="0" smtClean="0">
                <a:solidFill>
                  <a:srgbClr val="1F396A"/>
                </a:solidFill>
                <a:latin typeface="+mn-lt"/>
                <a:cs typeface="Arial" pitchFamily="34" charset="0"/>
              </a:rPr>
              <a:t>A Safety &amp; Health Curriculum</a:t>
            </a:r>
            <a:br>
              <a:rPr lang="en-US" b="1" dirty="0" smtClean="0">
                <a:solidFill>
                  <a:srgbClr val="1F396A"/>
                </a:solidFill>
                <a:latin typeface="+mn-lt"/>
                <a:cs typeface="Arial" pitchFamily="34" charset="0"/>
              </a:rPr>
            </a:br>
            <a:r>
              <a:rPr lang="en-US" b="1" dirty="0" smtClean="0">
                <a:solidFill>
                  <a:srgbClr val="1F396A"/>
                </a:solidFill>
                <a:latin typeface="+mn-lt"/>
                <a:cs typeface="Arial" pitchFamily="34" charset="0"/>
              </a:rPr>
              <a:t>For Young Workers</a:t>
            </a:r>
          </a:p>
          <a:p>
            <a:r>
              <a:rPr lang="en-US" dirty="0" smtClean="0">
                <a:solidFill>
                  <a:srgbClr val="1F396A"/>
                </a:solidFill>
                <a:latin typeface="+mn-lt"/>
                <a:cs typeface="Arial" pitchFamily="34" charset="0"/>
              </a:rPr>
              <a:t>New Mexico Edition</a:t>
            </a:r>
            <a:endParaRPr lang="en-US" dirty="0">
              <a:solidFill>
                <a:srgbClr val="1F396A"/>
              </a:solidFill>
              <a:latin typeface="+mn-lt"/>
              <a:cs typeface="Arial"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8386" y="1983776"/>
            <a:ext cx="4448175" cy="1578574"/>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5773" y="5668242"/>
            <a:ext cx="4171950" cy="907705"/>
          </a:xfrm>
          <a:prstGeom prst="rect">
            <a:avLst/>
          </a:prstGeom>
        </p:spPr>
      </p:pic>
      <p:sp>
        <p:nvSpPr>
          <p:cNvPr id="7" name="Rectangle 6"/>
          <p:cNvSpPr/>
          <p:nvPr/>
        </p:nvSpPr>
        <p:spPr>
          <a:xfrm>
            <a:off x="152400" y="5752762"/>
            <a:ext cx="4572000" cy="738664"/>
          </a:xfrm>
          <a:prstGeom prst="rect">
            <a:avLst/>
          </a:prstGeom>
        </p:spPr>
        <p:txBody>
          <a:bodyPr>
            <a:spAutoFit/>
          </a:bodyPr>
          <a:lstStyle/>
          <a:p>
            <a:r>
              <a:rPr lang="en-US" sz="1400" dirty="0" smtClean="0">
                <a:solidFill>
                  <a:schemeClr val="bg1"/>
                </a:solidFill>
                <a:latin typeface="Arial" pitchFamily="34" charset="0"/>
                <a:cs typeface="Arial" pitchFamily="34" charset="0"/>
              </a:rPr>
              <a:t>DEPARTMENT OF HEALTH AND HUMAN SERVICES</a:t>
            </a:r>
          </a:p>
          <a:p>
            <a:r>
              <a:rPr lang="en-US" sz="1400" dirty="0" smtClean="0">
                <a:solidFill>
                  <a:schemeClr val="bg1"/>
                </a:solidFill>
                <a:latin typeface="Arial" pitchFamily="34" charset="0"/>
                <a:cs typeface="Arial" pitchFamily="34" charset="0"/>
              </a:rPr>
              <a:t>Centers for Disease Control and Prevention</a:t>
            </a:r>
          </a:p>
          <a:p>
            <a:r>
              <a:rPr lang="en-US" sz="1400" dirty="0" smtClean="0">
                <a:solidFill>
                  <a:schemeClr val="bg1"/>
                </a:solidFill>
                <a:latin typeface="Arial" pitchFamily="34" charset="0"/>
                <a:cs typeface="Arial" pitchFamily="34" charset="0"/>
              </a:rPr>
              <a:t>National Institute for Occupational Safety and Health</a:t>
            </a:r>
            <a:endParaRPr lang="en-US" sz="1400" dirty="0">
              <a:solidFill>
                <a:schemeClr val="bg1"/>
              </a:solidFill>
              <a:latin typeface="Arial" pitchFamily="34" charset="0"/>
              <a:cs typeface="Arial" pitchFamily="34" charset="0"/>
            </a:endParaRPr>
          </a:p>
        </p:txBody>
      </p:sp>
      <p:sp>
        <p:nvSpPr>
          <p:cNvPr id="8" name="Freeform 7"/>
          <p:cNvSpPr>
            <a:spLocks noChangeAspect="1"/>
          </p:cNvSpPr>
          <p:nvPr/>
        </p:nvSpPr>
        <p:spPr>
          <a:xfrm>
            <a:off x="-2" y="-2"/>
            <a:ext cx="1733266" cy="1678674"/>
          </a:xfrm>
          <a:custGeom>
            <a:avLst/>
            <a:gdLst>
              <a:gd name="connsiteX0" fmla="*/ 0 w 1733266"/>
              <a:gd name="connsiteY0" fmla="*/ 0 h 1678674"/>
              <a:gd name="connsiteX1" fmla="*/ 27295 w 1733266"/>
              <a:gd name="connsiteY1" fmla="*/ 1678674 h 1678674"/>
              <a:gd name="connsiteX2" fmla="*/ 1719618 w 1733266"/>
              <a:gd name="connsiteY2" fmla="*/ 1624083 h 1678674"/>
              <a:gd name="connsiteX3" fmla="*/ 1733266 w 1733266"/>
              <a:gd name="connsiteY3" fmla="*/ 27295 h 1678674"/>
              <a:gd name="connsiteX4" fmla="*/ 0 w 1733266"/>
              <a:gd name="connsiteY4" fmla="*/ 0 h 16786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3266" h="1678674">
                <a:moveTo>
                  <a:pt x="0" y="0"/>
                </a:moveTo>
                <a:lnTo>
                  <a:pt x="27295" y="1678674"/>
                </a:lnTo>
                <a:lnTo>
                  <a:pt x="1719618" y="1624083"/>
                </a:lnTo>
                <a:lnTo>
                  <a:pt x="1733266" y="27295"/>
                </a:lnTo>
                <a:lnTo>
                  <a:pt x="0" y="0"/>
                </a:lnTo>
                <a:close/>
              </a:path>
            </a:pathLst>
          </a:custGeom>
          <a:blipFill dpi="0" rotWithShape="1">
            <a:blip r:embed="rId4"/>
            <a:srcRect/>
            <a:tile tx="0" ty="0" sx="46000" sy="46000" flip="none" algn="tl"/>
          </a:bli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1897039" y="13648"/>
            <a:ext cx="1569492" cy="1596788"/>
          </a:xfrm>
          <a:custGeom>
            <a:avLst/>
            <a:gdLst>
              <a:gd name="connsiteX0" fmla="*/ 0 w 1569492"/>
              <a:gd name="connsiteY0" fmla="*/ 0 h 1596788"/>
              <a:gd name="connsiteX1" fmla="*/ 0 w 1569492"/>
              <a:gd name="connsiteY1" fmla="*/ 1596788 h 1596788"/>
              <a:gd name="connsiteX2" fmla="*/ 1555845 w 1569492"/>
              <a:gd name="connsiteY2" fmla="*/ 1555845 h 1596788"/>
              <a:gd name="connsiteX3" fmla="*/ 1569492 w 1569492"/>
              <a:gd name="connsiteY3" fmla="*/ 0 h 1596788"/>
              <a:gd name="connsiteX4" fmla="*/ 0 w 1569492"/>
              <a:gd name="connsiteY4" fmla="*/ 0 h 1596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9492" h="1596788">
                <a:moveTo>
                  <a:pt x="0" y="0"/>
                </a:moveTo>
                <a:lnTo>
                  <a:pt x="0" y="1596788"/>
                </a:lnTo>
                <a:lnTo>
                  <a:pt x="1555845" y="1555845"/>
                </a:lnTo>
                <a:lnTo>
                  <a:pt x="1569492" y="0"/>
                </a:lnTo>
                <a:lnTo>
                  <a:pt x="0" y="0"/>
                </a:lnTo>
                <a:close/>
              </a:path>
            </a:pathLst>
          </a:custGeom>
          <a:blipFill dpi="0" rotWithShape="1">
            <a:blip r:embed="rId5"/>
            <a:srcRect/>
            <a:tile tx="0" ty="0" sx="42000" sy="42000" flip="none" algn="tl"/>
          </a:bli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3620778" y="13649"/>
            <a:ext cx="1637021" cy="1565370"/>
          </a:xfrm>
          <a:custGeom>
            <a:avLst/>
            <a:gdLst>
              <a:gd name="connsiteX0" fmla="*/ 13648 w 1501254"/>
              <a:gd name="connsiteY0" fmla="*/ 13648 h 1555845"/>
              <a:gd name="connsiteX1" fmla="*/ 0 w 1501254"/>
              <a:gd name="connsiteY1" fmla="*/ 1555845 h 1555845"/>
              <a:gd name="connsiteX2" fmla="*/ 1473959 w 1501254"/>
              <a:gd name="connsiteY2" fmla="*/ 1514901 h 1555845"/>
              <a:gd name="connsiteX3" fmla="*/ 1501254 w 1501254"/>
              <a:gd name="connsiteY3" fmla="*/ 0 h 1555845"/>
              <a:gd name="connsiteX4" fmla="*/ 13648 w 1501254"/>
              <a:gd name="connsiteY4" fmla="*/ 13648 h 1555845"/>
              <a:gd name="connsiteX0" fmla="*/ 13648 w 1501254"/>
              <a:gd name="connsiteY0" fmla="*/ 13648 h 1555845"/>
              <a:gd name="connsiteX1" fmla="*/ 0 w 1501254"/>
              <a:gd name="connsiteY1" fmla="*/ 1555845 h 1555845"/>
              <a:gd name="connsiteX2" fmla="*/ 1482745 w 1501254"/>
              <a:gd name="connsiteY2" fmla="*/ 1533951 h 1555845"/>
              <a:gd name="connsiteX3" fmla="*/ 1501254 w 1501254"/>
              <a:gd name="connsiteY3" fmla="*/ 0 h 1555845"/>
              <a:gd name="connsiteX4" fmla="*/ 13648 w 1501254"/>
              <a:gd name="connsiteY4" fmla="*/ 13648 h 1555845"/>
              <a:gd name="connsiteX0" fmla="*/ 22434 w 1510040"/>
              <a:gd name="connsiteY0" fmla="*/ 13648 h 1565370"/>
              <a:gd name="connsiteX1" fmla="*/ 0 w 1510040"/>
              <a:gd name="connsiteY1" fmla="*/ 1565370 h 1565370"/>
              <a:gd name="connsiteX2" fmla="*/ 1491531 w 1510040"/>
              <a:gd name="connsiteY2" fmla="*/ 1533951 h 1565370"/>
              <a:gd name="connsiteX3" fmla="*/ 1510040 w 1510040"/>
              <a:gd name="connsiteY3" fmla="*/ 0 h 1565370"/>
              <a:gd name="connsiteX4" fmla="*/ 22434 w 1510040"/>
              <a:gd name="connsiteY4" fmla="*/ 13648 h 15653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0040" h="1565370">
                <a:moveTo>
                  <a:pt x="22434" y="13648"/>
                </a:moveTo>
                <a:lnTo>
                  <a:pt x="0" y="1565370"/>
                </a:lnTo>
                <a:lnTo>
                  <a:pt x="1491531" y="1533951"/>
                </a:lnTo>
                <a:lnTo>
                  <a:pt x="1510040" y="0"/>
                </a:lnTo>
                <a:lnTo>
                  <a:pt x="22434" y="13648"/>
                </a:lnTo>
                <a:close/>
              </a:path>
            </a:pathLst>
          </a:custGeom>
          <a:blipFill dpi="0" rotWithShape="1">
            <a:blip r:embed="rId6"/>
            <a:srcRect/>
            <a:tile tx="0" ty="-57150" sx="44000" sy="43000" flip="none" algn="tl"/>
          </a:bli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5410200" y="0"/>
            <a:ext cx="1665027" cy="1525706"/>
          </a:xfrm>
          <a:custGeom>
            <a:avLst/>
            <a:gdLst>
              <a:gd name="connsiteX0" fmla="*/ 0 w 1665027"/>
              <a:gd name="connsiteY0" fmla="*/ 0 h 1487606"/>
              <a:gd name="connsiteX1" fmla="*/ 0 w 1665027"/>
              <a:gd name="connsiteY1" fmla="*/ 1487606 h 1487606"/>
              <a:gd name="connsiteX2" fmla="*/ 1665027 w 1665027"/>
              <a:gd name="connsiteY2" fmla="*/ 1460310 h 1487606"/>
              <a:gd name="connsiteX3" fmla="*/ 1651379 w 1665027"/>
              <a:gd name="connsiteY3" fmla="*/ 0 h 1487606"/>
              <a:gd name="connsiteX4" fmla="*/ 0 w 1665027"/>
              <a:gd name="connsiteY4" fmla="*/ 0 h 1487606"/>
              <a:gd name="connsiteX0" fmla="*/ 0 w 1665027"/>
              <a:gd name="connsiteY0" fmla="*/ 0 h 1525706"/>
              <a:gd name="connsiteX1" fmla="*/ 9525 w 1665027"/>
              <a:gd name="connsiteY1" fmla="*/ 1525706 h 1525706"/>
              <a:gd name="connsiteX2" fmla="*/ 1665027 w 1665027"/>
              <a:gd name="connsiteY2" fmla="*/ 1460310 h 1525706"/>
              <a:gd name="connsiteX3" fmla="*/ 1651379 w 1665027"/>
              <a:gd name="connsiteY3" fmla="*/ 0 h 1525706"/>
              <a:gd name="connsiteX4" fmla="*/ 0 w 1665027"/>
              <a:gd name="connsiteY4" fmla="*/ 0 h 1525706"/>
              <a:gd name="connsiteX0" fmla="*/ 0 w 1665027"/>
              <a:gd name="connsiteY0" fmla="*/ 0 h 1525706"/>
              <a:gd name="connsiteX1" fmla="*/ 9525 w 1665027"/>
              <a:gd name="connsiteY1" fmla="*/ 1525706 h 1525706"/>
              <a:gd name="connsiteX2" fmla="*/ 1665027 w 1665027"/>
              <a:gd name="connsiteY2" fmla="*/ 1488885 h 1525706"/>
              <a:gd name="connsiteX3" fmla="*/ 1651379 w 1665027"/>
              <a:gd name="connsiteY3" fmla="*/ 0 h 1525706"/>
              <a:gd name="connsiteX4" fmla="*/ 0 w 1665027"/>
              <a:gd name="connsiteY4" fmla="*/ 0 h 1525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5027" h="1525706">
                <a:moveTo>
                  <a:pt x="0" y="0"/>
                </a:moveTo>
                <a:lnTo>
                  <a:pt x="9525" y="1525706"/>
                </a:lnTo>
                <a:lnTo>
                  <a:pt x="1665027" y="1488885"/>
                </a:lnTo>
                <a:lnTo>
                  <a:pt x="1651379" y="0"/>
                </a:lnTo>
                <a:lnTo>
                  <a:pt x="0" y="0"/>
                </a:lnTo>
                <a:close/>
              </a:path>
            </a:pathLst>
          </a:custGeom>
          <a:blipFill dpi="0" rotWithShape="1">
            <a:blip r:embed="rId7"/>
            <a:srcRect/>
            <a:tile tx="0" ty="0" sx="42000" sy="42000" flip="none" algn="tl"/>
          </a:bli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ysClr val="windowText" lastClr="000000"/>
                </a:solidFill>
              </a:ln>
            </a:endParaRPr>
          </a:p>
        </p:txBody>
      </p:sp>
      <p:sp>
        <p:nvSpPr>
          <p:cNvPr id="13" name="Freeform 12"/>
          <p:cNvSpPr/>
          <p:nvPr/>
        </p:nvSpPr>
        <p:spPr>
          <a:xfrm>
            <a:off x="7233313" y="13649"/>
            <a:ext cx="1910687" cy="1499690"/>
          </a:xfrm>
          <a:custGeom>
            <a:avLst/>
            <a:gdLst>
              <a:gd name="connsiteX0" fmla="*/ 13648 w 1910687"/>
              <a:gd name="connsiteY0" fmla="*/ 0 h 1433015"/>
              <a:gd name="connsiteX1" fmla="*/ 0 w 1910687"/>
              <a:gd name="connsiteY1" fmla="*/ 1433015 h 1433015"/>
              <a:gd name="connsiteX2" fmla="*/ 1910687 w 1910687"/>
              <a:gd name="connsiteY2" fmla="*/ 1405719 h 1433015"/>
              <a:gd name="connsiteX3" fmla="*/ 1910687 w 1910687"/>
              <a:gd name="connsiteY3" fmla="*/ 0 h 1433015"/>
              <a:gd name="connsiteX4" fmla="*/ 13648 w 1910687"/>
              <a:gd name="connsiteY4" fmla="*/ 0 h 1433015"/>
              <a:gd name="connsiteX0" fmla="*/ 13648 w 1910687"/>
              <a:gd name="connsiteY0" fmla="*/ 0 h 1499690"/>
              <a:gd name="connsiteX1" fmla="*/ 0 w 1910687"/>
              <a:gd name="connsiteY1" fmla="*/ 1499690 h 1499690"/>
              <a:gd name="connsiteX2" fmla="*/ 1910687 w 1910687"/>
              <a:gd name="connsiteY2" fmla="*/ 1405719 h 1499690"/>
              <a:gd name="connsiteX3" fmla="*/ 1910687 w 1910687"/>
              <a:gd name="connsiteY3" fmla="*/ 0 h 1499690"/>
              <a:gd name="connsiteX4" fmla="*/ 13648 w 1910687"/>
              <a:gd name="connsiteY4" fmla="*/ 0 h 1499690"/>
              <a:gd name="connsiteX0" fmla="*/ 13648 w 1910687"/>
              <a:gd name="connsiteY0" fmla="*/ 0 h 1499690"/>
              <a:gd name="connsiteX1" fmla="*/ 0 w 1910687"/>
              <a:gd name="connsiteY1" fmla="*/ 1499690 h 1499690"/>
              <a:gd name="connsiteX2" fmla="*/ 1910687 w 1910687"/>
              <a:gd name="connsiteY2" fmla="*/ 1472394 h 1499690"/>
              <a:gd name="connsiteX3" fmla="*/ 1910687 w 1910687"/>
              <a:gd name="connsiteY3" fmla="*/ 0 h 1499690"/>
              <a:gd name="connsiteX4" fmla="*/ 13648 w 1910687"/>
              <a:gd name="connsiteY4" fmla="*/ 0 h 1499690"/>
              <a:gd name="connsiteX0" fmla="*/ 13648 w 1910687"/>
              <a:gd name="connsiteY0" fmla="*/ 0 h 1499690"/>
              <a:gd name="connsiteX1" fmla="*/ 0 w 1910687"/>
              <a:gd name="connsiteY1" fmla="*/ 1499690 h 1499690"/>
              <a:gd name="connsiteX2" fmla="*/ 1901162 w 1910687"/>
              <a:gd name="connsiteY2" fmla="*/ 1453344 h 1499690"/>
              <a:gd name="connsiteX3" fmla="*/ 1910687 w 1910687"/>
              <a:gd name="connsiteY3" fmla="*/ 0 h 1499690"/>
              <a:gd name="connsiteX4" fmla="*/ 13648 w 1910687"/>
              <a:gd name="connsiteY4" fmla="*/ 0 h 1499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0687" h="1499690">
                <a:moveTo>
                  <a:pt x="13648" y="0"/>
                </a:moveTo>
                <a:lnTo>
                  <a:pt x="0" y="1499690"/>
                </a:lnTo>
                <a:lnTo>
                  <a:pt x="1901162" y="1453344"/>
                </a:lnTo>
                <a:lnTo>
                  <a:pt x="1910687" y="0"/>
                </a:lnTo>
                <a:lnTo>
                  <a:pt x="13648" y="0"/>
                </a:lnTo>
                <a:close/>
              </a:path>
            </a:pathLst>
          </a:custGeom>
          <a:blipFill dpi="0" rotWithShape="1">
            <a:blip r:embed="rId8"/>
            <a:srcRect/>
            <a:tile tx="0" ty="-196850" sx="50000" sy="50000" flip="none" algn="tl"/>
          </a:bli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8967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latin typeface="Myriad Pro" pitchFamily="34" charset="0"/>
              </a:rPr>
              <a:t>The Impact </a:t>
            </a:r>
            <a:r>
              <a:rPr lang="en-US" sz="2400" dirty="0" smtClean="0">
                <a:solidFill>
                  <a:srgbClr val="1F396A"/>
                </a:solidFill>
                <a:latin typeface="Myriad Pro" pitchFamily="34" charset="0"/>
              </a:rPr>
              <a:t>of Work </a:t>
            </a:r>
            <a:r>
              <a:rPr lang="en-US" sz="2400" dirty="0">
                <a:solidFill>
                  <a:srgbClr val="1F396A"/>
                </a:solidFill>
                <a:latin typeface="Myriad Pro" pitchFamily="34" charset="0"/>
              </a:rPr>
              <a:t>Injuries </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Teen </a:t>
            </a:r>
            <a:r>
              <a:rPr lang="en-US" sz="3200" dirty="0">
                <a:solidFill>
                  <a:srgbClr val="F0502D"/>
                </a:solidFill>
                <a:latin typeface="+mj-lt"/>
              </a:rPr>
              <a:t>Work </a:t>
            </a:r>
            <a:r>
              <a:rPr lang="en-US" sz="3200" dirty="0" smtClean="0">
                <a:solidFill>
                  <a:srgbClr val="F0502D"/>
                </a:solidFill>
                <a:latin typeface="+mj-lt"/>
              </a:rPr>
              <a:t>Injuries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p>
        </p:txBody>
      </p:sp>
      <p:sp>
        <p:nvSpPr>
          <p:cNvPr id="10245" name="Text Box 6"/>
          <p:cNvSpPr txBox="1">
            <a:spLocks noChangeArrowheads="1"/>
          </p:cNvSpPr>
          <p:nvPr/>
        </p:nvSpPr>
        <p:spPr bwMode="auto">
          <a:xfrm>
            <a:off x="5029200" y="4298950"/>
            <a:ext cx="3657599"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Why do you think this happened</a:t>
            </a:r>
            <a:r>
              <a:rPr lang="en-US" sz="1600" dirty="0" smtClean="0">
                <a:solidFill>
                  <a:srgbClr val="1F396A"/>
                </a:solidFill>
                <a:latin typeface="Myriad Pro" pitchFamily="34" charset="0"/>
              </a:rPr>
              <a:t>?</a:t>
            </a:r>
            <a:endParaRPr lang="en-US" sz="1600" dirty="0">
              <a:solidFill>
                <a:srgbClr val="1F396A"/>
              </a:solidFill>
              <a:latin typeface="Myriad Pro" pitchFamily="34" charset="0"/>
            </a:endParaRPr>
          </a:p>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What could have prevented </a:t>
            </a:r>
            <a:r>
              <a:rPr lang="en-US" sz="1600" dirty="0" smtClean="0">
                <a:solidFill>
                  <a:srgbClr val="1F396A"/>
                </a:solidFill>
                <a:latin typeface="Myriad Pro" pitchFamily="34" charset="0"/>
              </a:rPr>
              <a:t>Angela from being injured?</a:t>
            </a:r>
            <a:endParaRPr lang="en-US" sz="1600" dirty="0">
              <a:solidFill>
                <a:srgbClr val="1F396A"/>
              </a:solidFill>
              <a:latin typeface="Myriad Pro" pitchFamily="34" charset="0"/>
            </a:endParaRPr>
          </a:p>
          <a:p>
            <a:pPr marL="182880" indent="-182880" defTabSz="736600">
              <a:spcAft>
                <a:spcPts val="1200"/>
              </a:spcAft>
              <a:buClr>
                <a:schemeClr val="tx2">
                  <a:lumMod val="40000"/>
                  <a:lumOff val="60000"/>
                </a:schemeClr>
              </a:buClr>
              <a:buFont typeface="Wingdings" pitchFamily="2" charset="2"/>
              <a:buChar char="§"/>
            </a:pPr>
            <a:r>
              <a:rPr lang="en-US" sz="1600" dirty="0" smtClean="0">
                <a:solidFill>
                  <a:srgbClr val="1F396A"/>
                </a:solidFill>
                <a:latin typeface="Myriad Pro" pitchFamily="34" charset="0"/>
              </a:rPr>
              <a:t>How </a:t>
            </a:r>
            <a:r>
              <a:rPr lang="en-US" sz="1600" dirty="0">
                <a:solidFill>
                  <a:srgbClr val="1F396A"/>
                </a:solidFill>
                <a:latin typeface="Myriad Pro" pitchFamily="34" charset="0"/>
              </a:rPr>
              <a:t>might this injury </a:t>
            </a:r>
            <a:r>
              <a:rPr lang="en-US" sz="1600" dirty="0" smtClean="0">
                <a:solidFill>
                  <a:srgbClr val="1F396A"/>
                </a:solidFill>
                <a:latin typeface="Myriad Pro" pitchFamily="34" charset="0"/>
              </a:rPr>
              <a:t>impact Angela’s </a:t>
            </a:r>
            <a:r>
              <a:rPr lang="en-US" sz="1600" dirty="0">
                <a:solidFill>
                  <a:srgbClr val="1F396A"/>
                </a:solidFill>
                <a:latin typeface="Myriad Pro" pitchFamily="34" charset="0"/>
              </a:rPr>
              <a:t>daily life?</a:t>
            </a:r>
          </a:p>
        </p:txBody>
      </p:sp>
      <p:sp>
        <p:nvSpPr>
          <p:cNvPr id="10246" name="Text Box 8"/>
          <p:cNvSpPr txBox="1">
            <a:spLocks noChangeArrowheads="1"/>
          </p:cNvSpPr>
          <p:nvPr/>
        </p:nvSpPr>
        <p:spPr bwMode="auto">
          <a:xfrm>
            <a:off x="5032375" y="2460368"/>
            <a:ext cx="3654424" cy="15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j-lt"/>
              </a:rPr>
              <a:t>Job:	</a:t>
            </a:r>
            <a:r>
              <a:rPr lang="en-US" sz="1600" dirty="0" smtClean="0">
                <a:solidFill>
                  <a:srgbClr val="1F396A"/>
                </a:solidFill>
                <a:latin typeface="Myriad Pro" pitchFamily="34" charset="0"/>
              </a:rPr>
              <a:t>Office worker</a:t>
            </a:r>
            <a:endParaRPr lang="en-US" sz="1600" dirty="0">
              <a:latin typeface="Myriad Pro" pitchFamily="34" charset="0"/>
            </a:endParaRPr>
          </a:p>
          <a:p>
            <a:pPr marL="914400" indent="-914400">
              <a:spcAft>
                <a:spcPts val="1800"/>
              </a:spcAft>
            </a:pPr>
            <a:r>
              <a:rPr lang="en-US" sz="1600" b="1" dirty="0" smtClean="0">
                <a:solidFill>
                  <a:srgbClr val="F0502D"/>
                </a:solidFill>
                <a:latin typeface="+mj-lt"/>
              </a:rPr>
              <a:t>Hazard:	</a:t>
            </a:r>
            <a:r>
              <a:rPr lang="en-US" sz="1600" dirty="0" smtClean="0">
                <a:solidFill>
                  <a:srgbClr val="1F396A"/>
                </a:solidFill>
                <a:latin typeface="Myriad Pro" pitchFamily="34" charset="0"/>
              </a:rPr>
              <a:t>Excessive typing in an awkward position</a:t>
            </a:r>
          </a:p>
          <a:p>
            <a:pPr marL="914400" indent="-914400">
              <a:spcAft>
                <a:spcPts val="1800"/>
              </a:spcAft>
            </a:pPr>
            <a:r>
              <a:rPr lang="en-US" sz="1600" b="1" dirty="0" smtClean="0">
                <a:solidFill>
                  <a:srgbClr val="F0502D"/>
                </a:solidFill>
                <a:latin typeface="+mj-lt"/>
              </a:rPr>
              <a:t>Injury:	</a:t>
            </a:r>
            <a:r>
              <a:rPr lang="en-US" sz="1600" dirty="0" smtClean="0">
                <a:solidFill>
                  <a:srgbClr val="1F396A"/>
                </a:solidFill>
                <a:latin typeface="Myriad Pro" pitchFamily="34" charset="0"/>
              </a:rPr>
              <a:t>Repetitive stress injury</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schemeClr val="bg1"/>
                </a:solidFill>
                <a:latin typeface="Felt Tip Roman" pitchFamily="2" charset="0"/>
                <a:ea typeface="+mj-ea"/>
                <a:cs typeface="+mj-cs"/>
              </a:rPr>
              <a:t>Angela’s </a:t>
            </a:r>
            <a:r>
              <a:rPr lang="en-US" sz="3600" b="1" dirty="0">
                <a:solidFill>
                  <a:schemeClr val="bg1"/>
                </a:solidFill>
                <a:latin typeface="Felt Tip Roman" pitchFamily="2" charset="0"/>
                <a:ea typeface="+mj-ea"/>
                <a:cs typeface="+mj-cs"/>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7"/>
            <a:ext cx="3752141" cy="4854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10</a:t>
            </a:fld>
            <a:endParaRPr lang="en-US" sz="2400" dirty="0" smtClean="0">
              <a:latin typeface="+mn-lt"/>
            </a:endParaRP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3467725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latin typeface="Myriad Pro" pitchFamily="34" charset="0"/>
              </a:rPr>
              <a:t>The Impact </a:t>
            </a:r>
            <a:r>
              <a:rPr lang="en-US" sz="2400" dirty="0" smtClean="0">
                <a:solidFill>
                  <a:srgbClr val="1F396A"/>
                </a:solidFill>
                <a:latin typeface="Myriad Pro" pitchFamily="34" charset="0"/>
              </a:rPr>
              <a:t>of Work </a:t>
            </a:r>
            <a:r>
              <a:rPr lang="en-US" sz="2400" dirty="0">
                <a:solidFill>
                  <a:srgbClr val="1F396A"/>
                </a:solidFill>
                <a:latin typeface="Myriad Pro" pitchFamily="34" charset="0"/>
              </a:rPr>
              <a:t>Injuries </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Teen </a:t>
            </a:r>
            <a:r>
              <a:rPr lang="en-US" sz="3200" dirty="0">
                <a:solidFill>
                  <a:srgbClr val="F0502D"/>
                </a:solidFill>
                <a:latin typeface="+mj-lt"/>
              </a:rPr>
              <a:t>Work </a:t>
            </a:r>
            <a:r>
              <a:rPr lang="en-US" sz="3200" dirty="0" smtClean="0">
                <a:solidFill>
                  <a:srgbClr val="F0502D"/>
                </a:solidFill>
                <a:latin typeface="+mj-lt"/>
              </a:rPr>
              <a:t>Injuries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p>
        </p:txBody>
      </p:sp>
      <p:sp>
        <p:nvSpPr>
          <p:cNvPr id="10245" name="Text Box 6"/>
          <p:cNvSpPr txBox="1">
            <a:spLocks noChangeArrowheads="1"/>
          </p:cNvSpPr>
          <p:nvPr/>
        </p:nvSpPr>
        <p:spPr bwMode="auto">
          <a:xfrm>
            <a:off x="5029200" y="4298950"/>
            <a:ext cx="3657599"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Why do you think this happened</a:t>
            </a:r>
            <a:r>
              <a:rPr lang="en-US" sz="1600" dirty="0" smtClean="0">
                <a:solidFill>
                  <a:srgbClr val="1F396A"/>
                </a:solidFill>
                <a:latin typeface="Myriad Pro" pitchFamily="34" charset="0"/>
              </a:rPr>
              <a:t>?</a:t>
            </a:r>
            <a:endParaRPr lang="en-US" sz="1600" dirty="0">
              <a:solidFill>
                <a:srgbClr val="1F396A"/>
              </a:solidFill>
              <a:latin typeface="Myriad Pro" pitchFamily="34" charset="0"/>
            </a:endParaRPr>
          </a:p>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What could have prevented </a:t>
            </a:r>
            <a:r>
              <a:rPr lang="en-US" sz="1600" dirty="0" smtClean="0">
                <a:solidFill>
                  <a:srgbClr val="1F396A"/>
                </a:solidFill>
                <a:latin typeface="Myriad Pro" pitchFamily="34" charset="0"/>
              </a:rPr>
              <a:t>Terrell from being killed?</a:t>
            </a:r>
            <a:endParaRPr lang="en-US" sz="1600" dirty="0">
              <a:solidFill>
                <a:srgbClr val="1F396A"/>
              </a:solidFill>
              <a:latin typeface="Myriad Pro" pitchFamily="34" charset="0"/>
            </a:endParaRPr>
          </a:p>
        </p:txBody>
      </p:sp>
      <p:sp>
        <p:nvSpPr>
          <p:cNvPr id="10246" name="Text Box 8"/>
          <p:cNvSpPr txBox="1">
            <a:spLocks noChangeArrowheads="1"/>
          </p:cNvSpPr>
          <p:nvPr/>
        </p:nvSpPr>
        <p:spPr bwMode="auto">
          <a:xfrm>
            <a:off x="5032375" y="2460368"/>
            <a:ext cx="365442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j-lt"/>
              </a:rPr>
              <a:t>Job:	</a:t>
            </a:r>
            <a:r>
              <a:rPr lang="en-US" sz="1600" dirty="0" smtClean="0">
                <a:solidFill>
                  <a:srgbClr val="1F396A"/>
                </a:solidFill>
                <a:latin typeface="Myriad Pro" pitchFamily="34" charset="0"/>
              </a:rPr>
              <a:t>Landscape worker</a:t>
            </a:r>
            <a:endParaRPr lang="en-US" sz="1600" dirty="0">
              <a:latin typeface="Myriad Pro" pitchFamily="34" charset="0"/>
            </a:endParaRPr>
          </a:p>
          <a:p>
            <a:pPr marL="914400" indent="-914400">
              <a:spcAft>
                <a:spcPts val="1800"/>
              </a:spcAft>
            </a:pPr>
            <a:r>
              <a:rPr lang="en-US" sz="1600" b="1" dirty="0" smtClean="0">
                <a:solidFill>
                  <a:srgbClr val="F0502D"/>
                </a:solidFill>
                <a:latin typeface="+mj-lt"/>
              </a:rPr>
              <a:t>Hazard:	</a:t>
            </a:r>
            <a:r>
              <a:rPr lang="en-US" sz="1600" dirty="0" smtClean="0">
                <a:solidFill>
                  <a:srgbClr val="1F396A"/>
                </a:solidFill>
                <a:latin typeface="Myriad Pro" pitchFamily="34" charset="0"/>
              </a:rPr>
              <a:t>Wood chipper</a:t>
            </a:r>
          </a:p>
          <a:p>
            <a:pPr marL="914400" indent="-914400">
              <a:spcAft>
                <a:spcPts val="1800"/>
              </a:spcAft>
            </a:pPr>
            <a:r>
              <a:rPr lang="en-US" sz="1600" b="1" dirty="0" smtClean="0">
                <a:solidFill>
                  <a:srgbClr val="F0502D"/>
                </a:solidFill>
                <a:latin typeface="+mj-lt"/>
              </a:rPr>
              <a:t>Injury:	</a:t>
            </a:r>
            <a:r>
              <a:rPr lang="en-US" sz="1600" dirty="0" smtClean="0">
                <a:solidFill>
                  <a:srgbClr val="1F396A"/>
                </a:solidFill>
                <a:latin typeface="Myriad Pro" pitchFamily="34" charset="0"/>
              </a:rPr>
              <a:t>Death</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schemeClr val="bg1"/>
                </a:solidFill>
                <a:latin typeface="Felt Tip Roman" pitchFamily="2" charset="0"/>
                <a:ea typeface="+mj-ea"/>
                <a:cs typeface="+mj-cs"/>
              </a:rPr>
              <a:t>Terrell’s </a:t>
            </a:r>
            <a:r>
              <a:rPr lang="en-US" sz="3600" b="1" dirty="0">
                <a:solidFill>
                  <a:schemeClr val="bg1"/>
                </a:solidFill>
                <a:latin typeface="Felt Tip Roman" pitchFamily="2" charset="0"/>
                <a:ea typeface="+mj-ea"/>
                <a:cs typeface="+mj-cs"/>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7"/>
            <a:ext cx="3752141" cy="4854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11</a:t>
            </a:fld>
            <a:endParaRPr lang="en-US" sz="2400" dirty="0" smtClean="0">
              <a:latin typeface="+mn-lt"/>
            </a:endParaRP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27454407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latin typeface="Myriad Pro" pitchFamily="34" charset="0"/>
              </a:rPr>
              <a:t>The Impact </a:t>
            </a:r>
            <a:r>
              <a:rPr lang="en-US" sz="2400" dirty="0" smtClean="0">
                <a:solidFill>
                  <a:srgbClr val="1F396A"/>
                </a:solidFill>
                <a:latin typeface="Myriad Pro" pitchFamily="34" charset="0"/>
              </a:rPr>
              <a:t>of Work </a:t>
            </a:r>
            <a:r>
              <a:rPr lang="en-US" sz="2400" dirty="0">
                <a:solidFill>
                  <a:srgbClr val="1F396A"/>
                </a:solidFill>
                <a:latin typeface="Myriad Pro" pitchFamily="34" charset="0"/>
              </a:rPr>
              <a:t>Injuries </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Teen Work Injuries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p>
        </p:txBody>
      </p:sp>
      <p:sp>
        <p:nvSpPr>
          <p:cNvPr id="10245" name="Text Box 6"/>
          <p:cNvSpPr txBox="1">
            <a:spLocks noChangeArrowheads="1"/>
          </p:cNvSpPr>
          <p:nvPr/>
        </p:nvSpPr>
        <p:spPr bwMode="auto">
          <a:xfrm>
            <a:off x="5029200" y="4298950"/>
            <a:ext cx="3657599"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Why do you think this happened</a:t>
            </a:r>
            <a:r>
              <a:rPr lang="en-US" sz="1600" dirty="0" smtClean="0">
                <a:solidFill>
                  <a:srgbClr val="1F396A"/>
                </a:solidFill>
                <a:latin typeface="Myriad Pro" pitchFamily="34" charset="0"/>
              </a:rPr>
              <a:t>?</a:t>
            </a:r>
            <a:endParaRPr lang="en-US" sz="1600" dirty="0">
              <a:solidFill>
                <a:srgbClr val="1F396A"/>
              </a:solidFill>
              <a:latin typeface="Myriad Pro" pitchFamily="34" charset="0"/>
            </a:endParaRPr>
          </a:p>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What could have prevented </a:t>
            </a:r>
            <a:r>
              <a:rPr lang="en-US" sz="1600" dirty="0" smtClean="0">
                <a:solidFill>
                  <a:srgbClr val="1F396A"/>
                </a:solidFill>
                <a:latin typeface="Myriad Pro" pitchFamily="34" charset="0"/>
              </a:rPr>
              <a:t>Cody from getting hurt?</a:t>
            </a:r>
          </a:p>
          <a:p>
            <a:pPr marL="182880" indent="-182880" defTabSz="736600">
              <a:spcAft>
                <a:spcPts val="1200"/>
              </a:spcAft>
              <a:buClr>
                <a:schemeClr val="tx2">
                  <a:lumMod val="40000"/>
                  <a:lumOff val="60000"/>
                </a:schemeClr>
              </a:buClr>
              <a:buFont typeface="Wingdings" pitchFamily="2" charset="2"/>
              <a:buChar char="§"/>
            </a:pPr>
            <a:r>
              <a:rPr lang="en-US" sz="1600" dirty="0" smtClean="0">
                <a:solidFill>
                  <a:srgbClr val="1F396A"/>
                </a:solidFill>
                <a:latin typeface="Myriad Pro" pitchFamily="34" charset="0"/>
              </a:rPr>
              <a:t>How might this injury impact Cody’s daily life?</a:t>
            </a:r>
            <a:endParaRPr lang="en-US" sz="1600" dirty="0">
              <a:solidFill>
                <a:srgbClr val="1F396A"/>
              </a:solidFill>
              <a:latin typeface="Myriad Pro" pitchFamily="34" charset="0"/>
            </a:endParaRPr>
          </a:p>
        </p:txBody>
      </p:sp>
      <p:sp>
        <p:nvSpPr>
          <p:cNvPr id="10246" name="Text Box 8"/>
          <p:cNvSpPr txBox="1">
            <a:spLocks noChangeArrowheads="1"/>
          </p:cNvSpPr>
          <p:nvPr/>
        </p:nvSpPr>
        <p:spPr bwMode="auto">
          <a:xfrm>
            <a:off x="5032375" y="2460368"/>
            <a:ext cx="365442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j-lt"/>
              </a:rPr>
              <a:t>Job:	</a:t>
            </a:r>
            <a:r>
              <a:rPr lang="en-US" sz="1600" dirty="0" smtClean="0">
                <a:solidFill>
                  <a:srgbClr val="1F396A"/>
                </a:solidFill>
                <a:latin typeface="Myriad Pro" pitchFamily="34" charset="0"/>
              </a:rPr>
              <a:t>Farm worker</a:t>
            </a:r>
            <a:endParaRPr lang="en-US" sz="1600" dirty="0">
              <a:latin typeface="Myriad Pro" pitchFamily="34" charset="0"/>
            </a:endParaRPr>
          </a:p>
          <a:p>
            <a:pPr marL="914400" indent="-914400">
              <a:spcAft>
                <a:spcPts val="1800"/>
              </a:spcAft>
            </a:pPr>
            <a:r>
              <a:rPr lang="en-US" sz="1600" b="1" dirty="0" smtClean="0">
                <a:solidFill>
                  <a:srgbClr val="F0502D"/>
                </a:solidFill>
                <a:latin typeface="+mj-lt"/>
              </a:rPr>
              <a:t>Hazard:	</a:t>
            </a:r>
            <a:r>
              <a:rPr lang="en-US" sz="1600" dirty="0" smtClean="0">
                <a:solidFill>
                  <a:srgbClr val="1F396A"/>
                </a:solidFill>
                <a:latin typeface="Myriad Pro" pitchFamily="34" charset="0"/>
              </a:rPr>
              <a:t>Tractor without roll bar</a:t>
            </a:r>
          </a:p>
          <a:p>
            <a:pPr marL="914400" indent="-914400">
              <a:spcAft>
                <a:spcPts val="1800"/>
              </a:spcAft>
            </a:pPr>
            <a:r>
              <a:rPr lang="en-US" sz="1600" b="1" dirty="0" smtClean="0">
                <a:solidFill>
                  <a:srgbClr val="F0502D"/>
                </a:solidFill>
                <a:latin typeface="+mj-lt"/>
              </a:rPr>
              <a:t>Injury:	</a:t>
            </a:r>
            <a:r>
              <a:rPr lang="en-US" sz="1600" dirty="0" smtClean="0">
                <a:solidFill>
                  <a:srgbClr val="1F396A"/>
                </a:solidFill>
                <a:latin typeface="Myriad Pro" pitchFamily="34" charset="0"/>
              </a:rPr>
              <a:t>Legs crushed under tractor</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schemeClr val="bg1"/>
                </a:solidFill>
                <a:latin typeface="Felt Tip Roman" pitchFamily="2" charset="0"/>
                <a:ea typeface="+mj-ea"/>
                <a:cs typeface="+mj-cs"/>
              </a:rPr>
              <a:t>Cody’s </a:t>
            </a:r>
            <a:r>
              <a:rPr lang="en-US" sz="3600" b="1" dirty="0">
                <a:solidFill>
                  <a:schemeClr val="bg1"/>
                </a:solidFill>
                <a:latin typeface="Felt Tip Roman" pitchFamily="2" charset="0"/>
                <a:ea typeface="+mj-ea"/>
                <a:cs typeface="+mj-cs"/>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7"/>
            <a:ext cx="3752140" cy="4854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12</a:t>
            </a:fld>
            <a:endParaRPr lang="en-US" sz="2400" dirty="0" smtClean="0">
              <a:latin typeface="+mn-lt"/>
            </a:endParaRP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35261634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latin typeface="Myriad Pro" pitchFamily="34" charset="0"/>
              </a:rPr>
              <a:t>The Impact </a:t>
            </a:r>
            <a:r>
              <a:rPr lang="en-US" sz="2400" dirty="0" smtClean="0">
                <a:solidFill>
                  <a:srgbClr val="1F396A"/>
                </a:solidFill>
                <a:latin typeface="Myriad Pro" pitchFamily="34" charset="0"/>
              </a:rPr>
              <a:t>of Work </a:t>
            </a:r>
            <a:r>
              <a:rPr lang="en-US" sz="2400" dirty="0">
                <a:solidFill>
                  <a:srgbClr val="1F396A"/>
                </a:solidFill>
                <a:latin typeface="Myriad Pro" pitchFamily="34" charset="0"/>
              </a:rPr>
              <a:t>Injuries </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Teen </a:t>
            </a:r>
            <a:r>
              <a:rPr lang="en-US" sz="3200" dirty="0">
                <a:solidFill>
                  <a:srgbClr val="F0502D"/>
                </a:solidFill>
                <a:latin typeface="+mj-lt"/>
              </a:rPr>
              <a:t>Work </a:t>
            </a:r>
            <a:r>
              <a:rPr lang="en-US" sz="3200" dirty="0" smtClean="0">
                <a:solidFill>
                  <a:srgbClr val="F0502D"/>
                </a:solidFill>
                <a:latin typeface="+mj-lt"/>
              </a:rPr>
              <a:t>Injuries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p>
        </p:txBody>
      </p:sp>
      <p:sp>
        <p:nvSpPr>
          <p:cNvPr id="10245" name="Text Box 6"/>
          <p:cNvSpPr txBox="1">
            <a:spLocks noChangeArrowheads="1"/>
          </p:cNvSpPr>
          <p:nvPr/>
        </p:nvSpPr>
        <p:spPr bwMode="auto">
          <a:xfrm>
            <a:off x="5029200" y="4298950"/>
            <a:ext cx="3657599"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What could Lindsey's employer have done to stop her </a:t>
            </a:r>
            <a:r>
              <a:rPr lang="en-US" sz="1600" dirty="0" smtClean="0">
                <a:solidFill>
                  <a:srgbClr val="1F396A"/>
                </a:solidFill>
                <a:latin typeface="Myriad Pro" pitchFamily="34" charset="0"/>
              </a:rPr>
              <a:t>abuser?</a:t>
            </a:r>
            <a:endParaRPr lang="en-US" sz="1600" dirty="0">
              <a:solidFill>
                <a:srgbClr val="1F396A"/>
              </a:solidFill>
              <a:latin typeface="Myriad Pro" pitchFamily="34" charset="0"/>
            </a:endParaRPr>
          </a:p>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What would you do in this situation</a:t>
            </a:r>
            <a:r>
              <a:rPr lang="en-US" sz="1600" dirty="0" smtClean="0">
                <a:solidFill>
                  <a:srgbClr val="1F396A"/>
                </a:solidFill>
                <a:latin typeface="Myriad Pro" pitchFamily="34" charset="0"/>
              </a:rPr>
              <a:t>?</a:t>
            </a:r>
          </a:p>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How might Lindsey’s life be affected by this incident?</a:t>
            </a:r>
          </a:p>
        </p:txBody>
      </p:sp>
      <p:sp>
        <p:nvSpPr>
          <p:cNvPr id="10246" name="Text Box 8"/>
          <p:cNvSpPr txBox="1">
            <a:spLocks noChangeArrowheads="1"/>
          </p:cNvSpPr>
          <p:nvPr/>
        </p:nvSpPr>
        <p:spPr bwMode="auto">
          <a:xfrm>
            <a:off x="5032375" y="2460368"/>
            <a:ext cx="3654424" cy="15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j-lt"/>
              </a:rPr>
              <a:t>Job:	</a:t>
            </a:r>
            <a:r>
              <a:rPr lang="en-US" sz="1600" dirty="0" smtClean="0">
                <a:solidFill>
                  <a:srgbClr val="1F396A"/>
                </a:solidFill>
                <a:latin typeface="Myriad Pro" pitchFamily="34" charset="0"/>
              </a:rPr>
              <a:t>Pizza shop cashier</a:t>
            </a:r>
            <a:endParaRPr lang="en-US" sz="1600" dirty="0">
              <a:latin typeface="Myriad Pro" pitchFamily="34" charset="0"/>
            </a:endParaRPr>
          </a:p>
          <a:p>
            <a:pPr marL="914400" indent="-914400">
              <a:spcAft>
                <a:spcPts val="1800"/>
              </a:spcAft>
            </a:pPr>
            <a:r>
              <a:rPr lang="en-US" sz="1600" b="1" dirty="0" smtClean="0">
                <a:solidFill>
                  <a:srgbClr val="F0502D"/>
                </a:solidFill>
                <a:latin typeface="+mj-lt"/>
              </a:rPr>
              <a:t>Hazard:	</a:t>
            </a:r>
            <a:r>
              <a:rPr lang="en-US" sz="1600" dirty="0" smtClean="0">
                <a:solidFill>
                  <a:srgbClr val="1F396A"/>
                </a:solidFill>
                <a:latin typeface="Myriad Pro" pitchFamily="34" charset="0"/>
              </a:rPr>
              <a:t>Violence (by a co-worker)</a:t>
            </a:r>
          </a:p>
          <a:p>
            <a:pPr marL="914400" indent="-914400">
              <a:spcAft>
                <a:spcPts val="1800"/>
              </a:spcAft>
            </a:pPr>
            <a:r>
              <a:rPr lang="en-US" sz="1600" b="1" dirty="0" smtClean="0">
                <a:solidFill>
                  <a:srgbClr val="F0502D"/>
                </a:solidFill>
                <a:latin typeface="+mj-lt"/>
              </a:rPr>
              <a:t>Injury:	</a:t>
            </a:r>
            <a:r>
              <a:rPr lang="en-US" sz="1600" dirty="0" smtClean="0">
                <a:solidFill>
                  <a:srgbClr val="1F396A"/>
                </a:solidFill>
                <a:latin typeface="Myriad Pro" pitchFamily="34" charset="0"/>
              </a:rPr>
              <a:t>Bumps and bruises caused by abusive co-worker</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schemeClr val="bg1"/>
                </a:solidFill>
                <a:latin typeface="Felt Tip Roman" pitchFamily="2" charset="0"/>
                <a:ea typeface="+mj-ea"/>
                <a:cs typeface="+mj-cs"/>
              </a:rPr>
              <a:t>Lindsey’s </a:t>
            </a:r>
            <a:r>
              <a:rPr lang="en-US" sz="3600" b="1" dirty="0">
                <a:solidFill>
                  <a:schemeClr val="bg1"/>
                </a:solidFill>
                <a:latin typeface="Felt Tip Roman" pitchFamily="2" charset="0"/>
                <a:ea typeface="+mj-ea"/>
                <a:cs typeface="+mj-cs"/>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7"/>
            <a:ext cx="3752140" cy="4854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13</a:t>
            </a:fld>
            <a:endParaRPr lang="en-US" sz="2400" dirty="0" smtClean="0">
              <a:latin typeface="+mn-lt"/>
            </a:endParaRP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5895212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latin typeface="Myriad Pro" pitchFamily="34" charset="0"/>
              </a:rPr>
              <a:t>The Impact </a:t>
            </a:r>
            <a:r>
              <a:rPr lang="en-US" sz="2400" dirty="0" smtClean="0">
                <a:solidFill>
                  <a:srgbClr val="1F396A"/>
                </a:solidFill>
                <a:latin typeface="Myriad Pro" pitchFamily="34" charset="0"/>
              </a:rPr>
              <a:t>of Work </a:t>
            </a:r>
            <a:r>
              <a:rPr lang="en-US" sz="2400" dirty="0">
                <a:solidFill>
                  <a:srgbClr val="1F396A"/>
                </a:solidFill>
                <a:latin typeface="Myriad Pro" pitchFamily="34" charset="0"/>
              </a:rPr>
              <a:t>Injuries </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Teen </a:t>
            </a:r>
            <a:r>
              <a:rPr lang="en-US" sz="3200" dirty="0">
                <a:solidFill>
                  <a:srgbClr val="F0502D"/>
                </a:solidFill>
                <a:latin typeface="+mj-lt"/>
              </a:rPr>
              <a:t>Work </a:t>
            </a:r>
            <a:r>
              <a:rPr lang="en-US" sz="3200" dirty="0" smtClean="0">
                <a:solidFill>
                  <a:srgbClr val="F0502D"/>
                </a:solidFill>
                <a:latin typeface="+mj-lt"/>
              </a:rPr>
              <a:t>Injuries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p>
        </p:txBody>
      </p:sp>
      <p:sp>
        <p:nvSpPr>
          <p:cNvPr id="10245" name="Text Box 6"/>
          <p:cNvSpPr txBox="1">
            <a:spLocks noChangeArrowheads="1"/>
          </p:cNvSpPr>
          <p:nvPr/>
        </p:nvSpPr>
        <p:spPr bwMode="auto">
          <a:xfrm>
            <a:off x="5029200" y="4298950"/>
            <a:ext cx="3657599"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What could Anna's employer have done to stop her harasser?</a:t>
            </a:r>
          </a:p>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What would you do in this situation?</a:t>
            </a:r>
          </a:p>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How might Anna’s life be affected by this incident?</a:t>
            </a:r>
          </a:p>
        </p:txBody>
      </p:sp>
      <p:sp>
        <p:nvSpPr>
          <p:cNvPr id="10246" name="Text Box 8"/>
          <p:cNvSpPr txBox="1">
            <a:spLocks noChangeArrowheads="1"/>
          </p:cNvSpPr>
          <p:nvPr/>
        </p:nvSpPr>
        <p:spPr bwMode="auto">
          <a:xfrm>
            <a:off x="5032375" y="2460368"/>
            <a:ext cx="365442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j-lt"/>
              </a:rPr>
              <a:t>Job:	</a:t>
            </a:r>
            <a:r>
              <a:rPr lang="en-US" sz="1600" dirty="0">
                <a:solidFill>
                  <a:srgbClr val="1F396A"/>
                </a:solidFill>
                <a:latin typeface="Myriad Pro" pitchFamily="34" charset="0"/>
              </a:rPr>
              <a:t>Smoothie shop worker</a:t>
            </a:r>
            <a:endParaRPr lang="en-US" sz="1600" dirty="0">
              <a:latin typeface="Myriad Pro" pitchFamily="34" charset="0"/>
            </a:endParaRPr>
          </a:p>
          <a:p>
            <a:pPr marL="914400" indent="-914400">
              <a:spcAft>
                <a:spcPts val="1800"/>
              </a:spcAft>
            </a:pPr>
            <a:r>
              <a:rPr lang="en-US" sz="1600" b="1" dirty="0" smtClean="0">
                <a:solidFill>
                  <a:srgbClr val="F0502D"/>
                </a:solidFill>
                <a:latin typeface="+mj-lt"/>
              </a:rPr>
              <a:t>Hazard:	</a:t>
            </a:r>
            <a:r>
              <a:rPr lang="en-US" sz="1600" dirty="0">
                <a:solidFill>
                  <a:srgbClr val="1F396A"/>
                </a:solidFill>
                <a:latin typeface="Myriad Pro" pitchFamily="34" charset="0"/>
              </a:rPr>
              <a:t>Sexual harassment</a:t>
            </a:r>
            <a:endParaRPr lang="en-US" sz="1600" dirty="0" smtClean="0">
              <a:solidFill>
                <a:srgbClr val="1F396A"/>
              </a:solidFill>
              <a:latin typeface="Myriad Pro" pitchFamily="34" charset="0"/>
            </a:endParaRPr>
          </a:p>
          <a:p>
            <a:pPr marL="914400" indent="-914400">
              <a:spcAft>
                <a:spcPts val="1800"/>
              </a:spcAft>
            </a:pPr>
            <a:r>
              <a:rPr lang="en-US" sz="1600" b="1" dirty="0" smtClean="0">
                <a:solidFill>
                  <a:srgbClr val="F0502D"/>
                </a:solidFill>
                <a:latin typeface="+mj-lt"/>
              </a:rPr>
              <a:t>Injury:	</a:t>
            </a:r>
            <a:r>
              <a:rPr lang="en-US" sz="1600" dirty="0">
                <a:solidFill>
                  <a:srgbClr val="1F396A"/>
                </a:solidFill>
                <a:latin typeface="Myriad Pro" pitchFamily="34" charset="0"/>
              </a:rPr>
              <a:t>Emotional trauma</a:t>
            </a: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schemeClr val="bg1"/>
                </a:solidFill>
                <a:latin typeface="Felt Tip Roman" pitchFamily="2" charset="0"/>
                <a:ea typeface="+mj-ea"/>
                <a:cs typeface="+mj-cs"/>
              </a:rPr>
              <a:t>Anna’s </a:t>
            </a:r>
            <a:r>
              <a:rPr lang="en-US" sz="3600" b="1" dirty="0">
                <a:solidFill>
                  <a:schemeClr val="bg1"/>
                </a:solidFill>
                <a:latin typeface="Felt Tip Roman" pitchFamily="2" charset="0"/>
                <a:ea typeface="+mj-ea"/>
                <a:cs typeface="+mj-cs"/>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7"/>
            <a:ext cx="3752139" cy="4854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14</a:t>
            </a:fld>
            <a:endParaRPr lang="en-US" sz="2400" dirty="0" smtClean="0">
              <a:latin typeface="+mn-lt"/>
            </a:endParaRP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6781100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latin typeface="Myriad Pro" pitchFamily="34" charset="0"/>
              </a:rPr>
              <a:t>The Impact </a:t>
            </a:r>
            <a:r>
              <a:rPr lang="en-US" sz="2400" dirty="0" smtClean="0">
                <a:solidFill>
                  <a:srgbClr val="1F396A"/>
                </a:solidFill>
                <a:latin typeface="Myriad Pro" pitchFamily="34" charset="0"/>
              </a:rPr>
              <a:t>of Work </a:t>
            </a:r>
            <a:r>
              <a:rPr lang="en-US" sz="2400" dirty="0">
                <a:solidFill>
                  <a:srgbClr val="1F396A"/>
                </a:solidFill>
                <a:latin typeface="Myriad Pro" pitchFamily="34" charset="0"/>
              </a:rPr>
              <a:t>Injuries </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Teen </a:t>
            </a:r>
            <a:r>
              <a:rPr lang="en-US" sz="3200" dirty="0">
                <a:solidFill>
                  <a:srgbClr val="F0502D"/>
                </a:solidFill>
                <a:latin typeface="+mj-lt"/>
              </a:rPr>
              <a:t>Work </a:t>
            </a:r>
            <a:r>
              <a:rPr lang="en-US" sz="3200" dirty="0" smtClean="0">
                <a:solidFill>
                  <a:srgbClr val="F0502D"/>
                </a:solidFill>
                <a:latin typeface="+mj-lt"/>
              </a:rPr>
              <a:t>Injuries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p>
        </p:txBody>
      </p:sp>
      <p:sp>
        <p:nvSpPr>
          <p:cNvPr id="10245" name="Text Box 6"/>
          <p:cNvSpPr txBox="1">
            <a:spLocks noChangeArrowheads="1"/>
          </p:cNvSpPr>
          <p:nvPr/>
        </p:nvSpPr>
        <p:spPr bwMode="auto">
          <a:xfrm>
            <a:off x="5029200" y="4298950"/>
            <a:ext cx="3657599"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Why do you think this happened</a:t>
            </a:r>
            <a:r>
              <a:rPr lang="en-US" sz="1600" dirty="0" smtClean="0">
                <a:solidFill>
                  <a:srgbClr val="1F396A"/>
                </a:solidFill>
                <a:latin typeface="Myriad Pro" pitchFamily="34" charset="0"/>
              </a:rPr>
              <a:t>?</a:t>
            </a:r>
          </a:p>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What could have prevented Logan from being injured</a:t>
            </a:r>
            <a:r>
              <a:rPr lang="en-US" sz="1600" dirty="0" smtClean="0">
                <a:solidFill>
                  <a:srgbClr val="1F396A"/>
                </a:solidFill>
                <a:latin typeface="Myriad Pro" pitchFamily="34" charset="0"/>
              </a:rPr>
              <a:t>?</a:t>
            </a:r>
          </a:p>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How might this injury impact Logan’s daily life?</a:t>
            </a:r>
          </a:p>
        </p:txBody>
      </p:sp>
      <p:sp>
        <p:nvSpPr>
          <p:cNvPr id="10246" name="Text Box 8"/>
          <p:cNvSpPr txBox="1">
            <a:spLocks noChangeArrowheads="1"/>
          </p:cNvSpPr>
          <p:nvPr/>
        </p:nvSpPr>
        <p:spPr bwMode="auto">
          <a:xfrm>
            <a:off x="5032375" y="2460368"/>
            <a:ext cx="3654424" cy="15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j-lt"/>
              </a:rPr>
              <a:t>Job:	</a:t>
            </a:r>
            <a:r>
              <a:rPr lang="en-US" sz="1600" dirty="0" smtClean="0">
                <a:solidFill>
                  <a:srgbClr val="1F396A"/>
                </a:solidFill>
                <a:latin typeface="Myriad Pro" pitchFamily="34" charset="0"/>
              </a:rPr>
              <a:t>Farm worker</a:t>
            </a:r>
            <a:endParaRPr lang="en-US" sz="1600" dirty="0">
              <a:latin typeface="Myriad Pro" pitchFamily="34" charset="0"/>
            </a:endParaRPr>
          </a:p>
          <a:p>
            <a:pPr marL="914400" indent="-914400">
              <a:spcAft>
                <a:spcPts val="1800"/>
              </a:spcAft>
            </a:pPr>
            <a:r>
              <a:rPr lang="en-US" sz="1600" b="1" dirty="0" smtClean="0">
                <a:solidFill>
                  <a:srgbClr val="F0502D"/>
                </a:solidFill>
                <a:latin typeface="+mj-lt"/>
              </a:rPr>
              <a:t>Hazard:	</a:t>
            </a:r>
            <a:r>
              <a:rPr lang="en-US" sz="1600" dirty="0">
                <a:solidFill>
                  <a:srgbClr val="1F396A"/>
                </a:solidFill>
                <a:latin typeface="Myriad Pro" pitchFamily="34" charset="0"/>
              </a:rPr>
              <a:t>Unguarded, rotating bar on a tractor</a:t>
            </a:r>
            <a:endParaRPr lang="en-US" sz="1600" dirty="0" smtClean="0">
              <a:solidFill>
                <a:srgbClr val="1F396A"/>
              </a:solidFill>
              <a:latin typeface="Myriad Pro" pitchFamily="34" charset="0"/>
            </a:endParaRPr>
          </a:p>
          <a:p>
            <a:pPr marL="914400" indent="-914400">
              <a:spcAft>
                <a:spcPts val="1800"/>
              </a:spcAft>
            </a:pPr>
            <a:r>
              <a:rPr lang="en-US" sz="1600" b="1" dirty="0" smtClean="0">
                <a:solidFill>
                  <a:srgbClr val="F0502D"/>
                </a:solidFill>
                <a:latin typeface="+mj-lt"/>
              </a:rPr>
              <a:t>Injury:	</a:t>
            </a:r>
            <a:r>
              <a:rPr lang="en-US" sz="1600" dirty="0">
                <a:solidFill>
                  <a:srgbClr val="1F396A"/>
                </a:solidFill>
                <a:latin typeface="Myriad Pro" pitchFamily="34" charset="0"/>
              </a:rPr>
              <a:t>Severed arm, broken neck</a:t>
            </a: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schemeClr val="bg1"/>
                </a:solidFill>
                <a:latin typeface="Felt Tip Roman" pitchFamily="2" charset="0"/>
                <a:ea typeface="+mj-ea"/>
                <a:cs typeface="+mj-cs"/>
              </a:rPr>
              <a:t>Logan’s </a:t>
            </a:r>
            <a:r>
              <a:rPr lang="en-US" sz="3600" b="1" dirty="0">
                <a:solidFill>
                  <a:schemeClr val="bg1"/>
                </a:solidFill>
                <a:latin typeface="Felt Tip Roman" pitchFamily="2" charset="0"/>
                <a:ea typeface="+mj-ea"/>
                <a:cs typeface="+mj-cs"/>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7"/>
            <a:ext cx="3752139" cy="4854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15</a:t>
            </a:fld>
            <a:endParaRPr lang="en-US" sz="2400" dirty="0" smtClean="0">
              <a:latin typeface="+mn-lt"/>
            </a:endParaRP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6802732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782637"/>
          </a:xfrm>
        </p:spPr>
        <p:txBody>
          <a:bodyPr>
            <a:normAutofit/>
          </a:bodyPr>
          <a:lstStyle/>
          <a:p>
            <a:pPr algn="l"/>
            <a:r>
              <a:rPr lang="en-US" sz="3200" dirty="0">
                <a:solidFill>
                  <a:srgbClr val="F0502D"/>
                </a:solidFill>
                <a:latin typeface="+mj-lt"/>
              </a:rPr>
              <a:t>Teen Worker Injury Statistics</a:t>
            </a:r>
          </a:p>
        </p:txBody>
      </p:sp>
      <p:sp>
        <p:nvSpPr>
          <p:cNvPr id="18435" name="Rectangle 3"/>
          <p:cNvSpPr>
            <a:spLocks noGrp="1" noChangeArrowheads="1"/>
          </p:cNvSpPr>
          <p:nvPr>
            <p:ph type="body" idx="1"/>
          </p:nvPr>
        </p:nvSpPr>
        <p:spPr>
          <a:xfrm>
            <a:off x="457200" y="1333499"/>
            <a:ext cx="8153401" cy="4838701"/>
          </a:xfrm>
        </p:spPr>
        <p:txBody>
          <a:bodyPr>
            <a:noAutofit/>
          </a:bodyPr>
          <a:lstStyle/>
          <a:p>
            <a:pPr>
              <a:lnSpc>
                <a:spcPct val="90000"/>
              </a:lnSpc>
              <a:spcAft>
                <a:spcPct val="30000"/>
              </a:spcAft>
              <a:buClr>
                <a:schemeClr val="tx2">
                  <a:lumMod val="40000"/>
                  <a:lumOff val="60000"/>
                </a:schemeClr>
              </a:buClr>
              <a:buFont typeface="Wingdings" pitchFamily="2" charset="2"/>
              <a:buChar char="§"/>
            </a:pPr>
            <a:r>
              <a:rPr lang="en-US" sz="2400" b="0" dirty="0">
                <a:solidFill>
                  <a:srgbClr val="1F396A"/>
                </a:solidFill>
                <a:latin typeface="+mn-lt"/>
              </a:rPr>
              <a:t>Approximately 1.6 million teens (</a:t>
            </a:r>
            <a:r>
              <a:rPr lang="en-US" sz="2400" b="0" dirty="0" smtClean="0">
                <a:solidFill>
                  <a:srgbClr val="1F396A"/>
                </a:solidFill>
                <a:latin typeface="+mn-lt"/>
              </a:rPr>
              <a:t>aged </a:t>
            </a:r>
            <a:r>
              <a:rPr lang="en-US" sz="2400" b="0" dirty="0">
                <a:solidFill>
                  <a:srgbClr val="1F396A"/>
                </a:solidFill>
                <a:latin typeface="+mn-lt"/>
              </a:rPr>
              <a:t>15–17) in the United States work. About 50% of 10th graders and 75% of 12th graders have jobs. </a:t>
            </a:r>
          </a:p>
          <a:p>
            <a:pPr>
              <a:lnSpc>
                <a:spcPct val="90000"/>
              </a:lnSpc>
              <a:spcAft>
                <a:spcPct val="30000"/>
              </a:spcAft>
              <a:buClr>
                <a:schemeClr val="tx2">
                  <a:lumMod val="40000"/>
                  <a:lumOff val="60000"/>
                </a:schemeClr>
              </a:buClr>
              <a:buFont typeface="Wingdings" pitchFamily="2" charset="2"/>
              <a:buChar char="§"/>
            </a:pPr>
            <a:r>
              <a:rPr lang="en-US" sz="2400" b="0" dirty="0">
                <a:solidFill>
                  <a:srgbClr val="1F396A"/>
                </a:solidFill>
                <a:latin typeface="+mn-lt"/>
              </a:rPr>
              <a:t>Many youths are injured on the job. </a:t>
            </a:r>
            <a:endParaRPr lang="en-US" sz="2400" b="0" dirty="0" smtClean="0">
              <a:solidFill>
                <a:srgbClr val="1F396A"/>
              </a:solidFill>
              <a:latin typeface="+mn-lt"/>
            </a:endParaRPr>
          </a:p>
          <a:p>
            <a:pPr>
              <a:lnSpc>
                <a:spcPct val="90000"/>
              </a:lnSpc>
              <a:spcAft>
                <a:spcPct val="30000"/>
              </a:spcAft>
              <a:buClr>
                <a:schemeClr val="tx2">
                  <a:lumMod val="40000"/>
                  <a:lumOff val="60000"/>
                </a:schemeClr>
              </a:buClr>
              <a:buFont typeface="Wingdings" pitchFamily="2" charset="2"/>
              <a:buChar char="§"/>
            </a:pPr>
            <a:r>
              <a:rPr lang="en-US" sz="2400" b="0" dirty="0" smtClean="0">
                <a:solidFill>
                  <a:srgbClr val="1F396A"/>
                </a:solidFill>
                <a:latin typeface="+mn-lt"/>
              </a:rPr>
              <a:t>On </a:t>
            </a:r>
            <a:r>
              <a:rPr lang="en-US" sz="2400" b="0" dirty="0">
                <a:solidFill>
                  <a:srgbClr val="1F396A"/>
                </a:solidFill>
                <a:latin typeface="+mn-lt"/>
              </a:rPr>
              <a:t>average, each year</a:t>
            </a:r>
          </a:p>
          <a:p>
            <a:pPr marL="742950" lvl="2" indent="-342900">
              <a:lnSpc>
                <a:spcPct val="90000"/>
              </a:lnSpc>
              <a:spcAft>
                <a:spcPct val="30000"/>
              </a:spcAft>
              <a:buClr>
                <a:schemeClr val="tx2">
                  <a:lumMod val="40000"/>
                  <a:lumOff val="60000"/>
                </a:schemeClr>
              </a:buClr>
            </a:pPr>
            <a:r>
              <a:rPr lang="en-US" sz="2400" dirty="0">
                <a:solidFill>
                  <a:srgbClr val="1F396A"/>
                </a:solidFill>
                <a:latin typeface="+mn-lt"/>
              </a:rPr>
              <a:t>59,800 workers younger than 18 are sent to the ER for job-related injuries, but actual injury statistics are much higher. </a:t>
            </a:r>
          </a:p>
          <a:p>
            <a:pPr marL="742950" lvl="2" indent="-342900">
              <a:lnSpc>
                <a:spcPct val="90000"/>
              </a:lnSpc>
              <a:spcAft>
                <a:spcPct val="30000"/>
              </a:spcAft>
              <a:buClr>
                <a:schemeClr val="tx2">
                  <a:lumMod val="40000"/>
                  <a:lumOff val="60000"/>
                </a:schemeClr>
              </a:buClr>
            </a:pPr>
            <a:r>
              <a:rPr lang="en-US" sz="2400" dirty="0">
                <a:solidFill>
                  <a:srgbClr val="1F396A"/>
                </a:solidFill>
                <a:latin typeface="+mn-lt"/>
              </a:rPr>
              <a:t>37 workers younger than 18 die on the job.</a:t>
            </a:r>
          </a:p>
          <a:p>
            <a:pPr lvl="1">
              <a:lnSpc>
                <a:spcPct val="90000"/>
              </a:lnSpc>
              <a:spcAft>
                <a:spcPct val="30000"/>
              </a:spcAft>
              <a:buClr>
                <a:schemeClr val="tx2">
                  <a:lumMod val="40000"/>
                  <a:lumOff val="60000"/>
                </a:schemeClr>
              </a:buClr>
              <a:buFont typeface="Arial" pitchFamily="34" charset="0"/>
              <a:buChar char="•"/>
            </a:pPr>
            <a:r>
              <a:rPr lang="en-US" sz="2400" b="0" dirty="0">
                <a:solidFill>
                  <a:srgbClr val="1F396A"/>
                </a:solidFill>
                <a:latin typeface="+mn-lt"/>
              </a:rPr>
              <a:t>Young workers are twice as likely to be injured than adult workers. </a:t>
            </a: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914400" y="6238875"/>
            <a:ext cx="5486400" cy="477054"/>
          </a:xfrm>
          <a:prstGeom prst="rect">
            <a:avLst/>
          </a:prstGeom>
          <a:noFill/>
        </p:spPr>
        <p:txBody>
          <a:bodyPr wrap="square" rtlCol="0">
            <a:spAutoFit/>
          </a:bodyPr>
          <a:lstStyle/>
          <a:p>
            <a:pPr>
              <a:spcBef>
                <a:spcPct val="50000"/>
              </a:spcBef>
            </a:pPr>
            <a:r>
              <a:rPr lang="en-US" sz="1000" dirty="0">
                <a:latin typeface="Arial" pitchFamily="34" charset="0"/>
                <a:cs typeface="Arial" pitchFamily="34" charset="0"/>
              </a:rPr>
              <a:t>NIOSH 2010 </a:t>
            </a:r>
            <a:r>
              <a:rPr lang="en-US" sz="1000" dirty="0" smtClean="0">
                <a:latin typeface="Arial" pitchFamily="34" charset="0"/>
                <a:cs typeface="Arial" pitchFamily="34" charset="0"/>
              </a:rPr>
              <a:t>	</a:t>
            </a:r>
            <a:r>
              <a:rPr lang="en-US" sz="1000" dirty="0" smtClean="0">
                <a:latin typeface="Arial" pitchFamily="34" charset="0"/>
                <a:cs typeface="Arial" pitchFamily="34" charset="0"/>
                <a:hlinkClick r:id="rId3"/>
              </a:rPr>
              <a:t>www.cdc.gov/niosh/topics/youth/chartpackage.html</a:t>
            </a:r>
            <a:endParaRPr lang="en-US" sz="1000" dirty="0" smtClean="0">
              <a:latin typeface="Arial" pitchFamily="34" charset="0"/>
              <a:cs typeface="Arial" pitchFamily="34" charset="0"/>
            </a:endParaRPr>
          </a:p>
          <a:p>
            <a:pPr>
              <a:spcBef>
                <a:spcPct val="50000"/>
              </a:spcBef>
            </a:pPr>
            <a:r>
              <a:rPr lang="en-US" sz="1000" dirty="0">
                <a:latin typeface="Arial" pitchFamily="34" charset="0"/>
                <a:cs typeface="Arial" pitchFamily="34" charset="0"/>
              </a:rPr>
              <a:t>	</a:t>
            </a:r>
            <a:r>
              <a:rPr lang="en-US" sz="1000" dirty="0" smtClean="0">
                <a:latin typeface="Arial" pitchFamily="34" charset="0"/>
                <a:cs typeface="Arial" pitchFamily="34" charset="0"/>
                <a:hlinkClick r:id="rId4"/>
              </a:rPr>
              <a:t>www.cdc.gov/mmwr/preview/mmwrhtml/mm5915a2.htm</a:t>
            </a:r>
            <a:endParaRPr lang="en-US" sz="1000" dirty="0">
              <a:latin typeface="Arial" pitchFamily="34" charset="0"/>
              <a:cs typeface="Arial" pitchFamily="34" charset="0"/>
            </a:endParaRPr>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16</a:t>
            </a:fld>
            <a:endParaRPr lang="en-US" sz="2400" dirty="0" smtClean="0">
              <a:latin typeface="+mn-lt"/>
            </a:endParaRP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31881960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458" name="Chart 8"/>
          <p:cNvGraphicFramePr>
            <a:graphicFrameLocks/>
          </p:cNvGraphicFramePr>
          <p:nvPr>
            <p:extLst>
              <p:ext uri="{D42A27DB-BD31-4B8C-83A1-F6EECF244321}">
                <p14:modId xmlns:p14="http://schemas.microsoft.com/office/powerpoint/2010/main" val="3739777727"/>
              </p:ext>
            </p:extLst>
          </p:nvPr>
        </p:nvGraphicFramePr>
        <p:xfrm>
          <a:off x="640080" y="1188720"/>
          <a:ext cx="7886700" cy="4495800"/>
        </p:xfrm>
        <a:graphic>
          <a:graphicData uri="http://schemas.openxmlformats.org/presentationml/2006/ole">
            <mc:AlternateContent xmlns:mc="http://schemas.openxmlformats.org/markup-compatibility/2006">
              <mc:Choice xmlns:v="urn:schemas-microsoft-com:vml" Requires="v">
                <p:oleObj spid="_x0000_s1151" name="Worksheet" r:id="rId5" imgW="7886584" imgH="4495697" progId="Excel.Sheet.8">
                  <p:embed/>
                </p:oleObj>
              </mc:Choice>
              <mc:Fallback>
                <p:oleObj name="Worksheet" r:id="rId5" imgW="7886584" imgH="4495697" progId="Excel.Sheet.8">
                  <p:embed/>
                  <p:pic>
                    <p:nvPicPr>
                      <p:cNvPr id="0" name=""/>
                      <p:cNvPicPr>
                        <a:picLocks noChangeArrowheads="1"/>
                      </p:cNvPicPr>
                      <p:nvPr/>
                    </p:nvPicPr>
                    <p:blipFill>
                      <a:blip r:embed="rId6"/>
                      <a:srcRect/>
                      <a:stretch>
                        <a:fillRect/>
                      </a:stretch>
                    </p:blipFill>
                    <p:spPr bwMode="auto">
                      <a:xfrm>
                        <a:off x="640080" y="1188720"/>
                        <a:ext cx="7886700" cy="4495800"/>
                      </a:xfrm>
                      <a:prstGeom prst="rect">
                        <a:avLst/>
                      </a:prstGeom>
                      <a:noFill/>
                      <a:ln>
                        <a:noFill/>
                      </a:ln>
                      <a:extLst/>
                    </p:spPr>
                  </p:pic>
                </p:oleObj>
              </mc:Fallback>
            </mc:AlternateContent>
          </a:graphicData>
        </a:graphic>
      </p:graphicFrame>
      <p:sp>
        <p:nvSpPr>
          <p:cNvPr id="19459" name="Rectangle 2"/>
          <p:cNvSpPr>
            <a:spLocks noGrp="1" noChangeArrowheads="1"/>
          </p:cNvSpPr>
          <p:nvPr>
            <p:ph type="title"/>
          </p:nvPr>
        </p:nvSpPr>
        <p:spPr>
          <a:xfrm>
            <a:off x="457201" y="274320"/>
            <a:ext cx="7932738" cy="782955"/>
          </a:xfrm>
        </p:spPr>
        <p:txBody>
          <a:bodyPr>
            <a:normAutofit/>
          </a:bodyPr>
          <a:lstStyle/>
          <a:p>
            <a:pPr algn="l"/>
            <a:r>
              <a:rPr lang="en-US" sz="3200" dirty="0">
                <a:solidFill>
                  <a:srgbClr val="F0502D"/>
                </a:solidFill>
                <a:latin typeface="+mj-lt"/>
              </a:rPr>
              <a:t>Teen Worker Statistics</a:t>
            </a:r>
          </a:p>
        </p:txBody>
      </p:sp>
      <p:sp>
        <p:nvSpPr>
          <p:cNvPr id="19460" name="Rectangle 31"/>
          <p:cNvSpPr>
            <a:spLocks noGrp="1" noChangeArrowheads="1"/>
          </p:cNvSpPr>
          <p:nvPr>
            <p:ph type="body" sz="half" idx="1"/>
          </p:nvPr>
        </p:nvSpPr>
        <p:spPr>
          <a:xfrm>
            <a:off x="3657600" y="1600201"/>
            <a:ext cx="5118101" cy="1371600"/>
          </a:xfrm>
        </p:spPr>
        <p:txBody>
          <a:bodyPr/>
          <a:lstStyle/>
          <a:p>
            <a:pPr marL="0" indent="0" eaLnBrk="1" hangingPunct="1">
              <a:spcBef>
                <a:spcPct val="0"/>
              </a:spcBef>
              <a:buFont typeface="Wingdings" pitchFamily="2" charset="2"/>
              <a:buNone/>
            </a:pPr>
            <a:r>
              <a:rPr lang="en-US" sz="3200" b="1" dirty="0" smtClean="0">
                <a:solidFill>
                  <a:schemeClr val="tx2">
                    <a:lumMod val="40000"/>
                    <a:lumOff val="60000"/>
                  </a:schemeClr>
                </a:solidFill>
                <a:latin typeface="+mj-lt"/>
              </a:rPr>
              <a:t>Where Teens Work: </a:t>
            </a:r>
          </a:p>
          <a:p>
            <a:pPr marL="0" indent="0" eaLnBrk="1" hangingPunct="1">
              <a:spcBef>
                <a:spcPct val="0"/>
              </a:spcBef>
              <a:buFont typeface="Wingdings" pitchFamily="2" charset="2"/>
              <a:buNone/>
            </a:pPr>
            <a:r>
              <a:rPr lang="en-US" sz="1800" dirty="0" smtClean="0">
                <a:solidFill>
                  <a:srgbClr val="1F396A"/>
                </a:solidFill>
              </a:rPr>
              <a:t>% of total workers, aged 15-17, per industry</a:t>
            </a:r>
          </a:p>
        </p:txBody>
      </p:sp>
      <p:sp>
        <p:nvSpPr>
          <p:cNvPr id="19461" name="Text Box 7"/>
          <p:cNvSpPr txBox="1">
            <a:spLocks noChangeArrowheads="1"/>
          </p:cNvSpPr>
          <p:nvPr/>
        </p:nvSpPr>
        <p:spPr bwMode="auto">
          <a:xfrm>
            <a:off x="407989" y="5715000"/>
            <a:ext cx="8374062"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Aft>
                <a:spcPts val="300"/>
              </a:spcAft>
            </a:pPr>
            <a:r>
              <a:rPr lang="en-US" sz="1000" dirty="0"/>
              <a:t>*Includes restaurants </a:t>
            </a:r>
          </a:p>
          <a:p>
            <a:pPr>
              <a:spcAft>
                <a:spcPts val="300"/>
              </a:spcAft>
            </a:pPr>
            <a:r>
              <a:rPr lang="en-US" sz="1000" dirty="0"/>
              <a:t>Based on national data, and may vary by state. Working teens under age 14 not represented. Youth farm workers not represented.  </a:t>
            </a:r>
          </a:p>
          <a:p>
            <a:pPr>
              <a:spcAft>
                <a:spcPts val="300"/>
              </a:spcAft>
            </a:pPr>
            <a:r>
              <a:rPr lang="en-US" sz="1000" dirty="0"/>
              <a:t>Source: NIOSH / CDC 2009 (</a:t>
            </a:r>
            <a:r>
              <a:rPr lang="en-US" sz="1000" dirty="0">
                <a:hlinkClick r:id="rId7"/>
              </a:rPr>
              <a:t>www.cdc.gov/niosh/topics/youth/chartpackage.html</a:t>
            </a:r>
            <a:r>
              <a:rPr lang="en-US" sz="1000" dirty="0"/>
              <a:t>)</a:t>
            </a:r>
          </a:p>
        </p:txBody>
      </p:sp>
      <p:sp>
        <p:nvSpPr>
          <p:cNvPr id="10" name="Freeform 9"/>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17</a:t>
            </a:fld>
            <a:endParaRPr lang="en-US" sz="2400" dirty="0" smtClean="0">
              <a:latin typeface="+mn-lt"/>
            </a:endParaRPr>
          </a:p>
        </p:txBody>
      </p:sp>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0225519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482" name="Chart 8"/>
          <p:cNvGraphicFramePr>
            <a:graphicFrameLocks/>
          </p:cNvGraphicFramePr>
          <p:nvPr>
            <p:extLst>
              <p:ext uri="{D42A27DB-BD31-4B8C-83A1-F6EECF244321}">
                <p14:modId xmlns:p14="http://schemas.microsoft.com/office/powerpoint/2010/main" val="4030686533"/>
              </p:ext>
            </p:extLst>
          </p:nvPr>
        </p:nvGraphicFramePr>
        <p:xfrm>
          <a:off x="639763" y="1189038"/>
          <a:ext cx="7883525" cy="4491037"/>
        </p:xfrm>
        <a:graphic>
          <a:graphicData uri="http://schemas.openxmlformats.org/presentationml/2006/ole">
            <mc:AlternateContent xmlns:mc="http://schemas.openxmlformats.org/markup-compatibility/2006">
              <mc:Choice xmlns:v="urn:schemas-microsoft-com:vml" Requires="v">
                <p:oleObj spid="_x0000_s2175" name="Worksheet" r:id="rId5" imgW="7886584" imgH="4495697" progId="Excel.Sheet.8">
                  <p:embed/>
                </p:oleObj>
              </mc:Choice>
              <mc:Fallback>
                <p:oleObj name="Worksheet" r:id="rId5" imgW="7886584" imgH="4495697" progId="Excel.Sheet.8">
                  <p:embed/>
                  <p:pic>
                    <p:nvPicPr>
                      <p:cNvPr id="0" name=""/>
                      <p:cNvPicPr>
                        <a:picLocks noChangeArrowheads="1"/>
                      </p:cNvPicPr>
                      <p:nvPr/>
                    </p:nvPicPr>
                    <p:blipFill>
                      <a:blip r:embed="rId6"/>
                      <a:srcRect/>
                      <a:stretch>
                        <a:fillRect/>
                      </a:stretch>
                    </p:blipFill>
                    <p:spPr bwMode="auto">
                      <a:xfrm>
                        <a:off x="639763" y="1189038"/>
                        <a:ext cx="7883525" cy="4491037"/>
                      </a:xfrm>
                      <a:prstGeom prst="rect">
                        <a:avLst/>
                      </a:prstGeom>
                      <a:noFill/>
                      <a:ln>
                        <a:noFill/>
                      </a:ln>
                      <a:extLst/>
                    </p:spPr>
                  </p:pic>
                </p:oleObj>
              </mc:Fallback>
            </mc:AlternateContent>
          </a:graphicData>
        </a:graphic>
      </p:graphicFrame>
      <p:sp>
        <p:nvSpPr>
          <p:cNvPr id="20483" name="Rectangle 2"/>
          <p:cNvSpPr>
            <a:spLocks noGrp="1" noChangeArrowheads="1"/>
          </p:cNvSpPr>
          <p:nvPr>
            <p:ph type="title"/>
          </p:nvPr>
        </p:nvSpPr>
        <p:spPr>
          <a:xfrm>
            <a:off x="457200" y="274319"/>
            <a:ext cx="8153401" cy="782955"/>
          </a:xfrm>
        </p:spPr>
        <p:txBody>
          <a:bodyPr>
            <a:normAutofit/>
          </a:bodyPr>
          <a:lstStyle/>
          <a:p>
            <a:pPr algn="l"/>
            <a:r>
              <a:rPr lang="en-US" sz="3200" dirty="0">
                <a:solidFill>
                  <a:srgbClr val="F0502D"/>
                </a:solidFill>
                <a:latin typeface="+mj-lt"/>
              </a:rPr>
              <a:t>Teen Worker Injury Statistics</a:t>
            </a:r>
          </a:p>
        </p:txBody>
      </p:sp>
      <p:sp>
        <p:nvSpPr>
          <p:cNvPr id="20484" name="Rectangle 31"/>
          <p:cNvSpPr>
            <a:spLocks noGrp="1" noChangeArrowheads="1"/>
          </p:cNvSpPr>
          <p:nvPr>
            <p:ph type="body" sz="half" idx="1"/>
          </p:nvPr>
        </p:nvSpPr>
        <p:spPr>
          <a:xfrm>
            <a:off x="3657600" y="1600200"/>
            <a:ext cx="4953001" cy="2200275"/>
          </a:xfrm>
        </p:spPr>
        <p:txBody>
          <a:bodyPr>
            <a:normAutofit/>
          </a:bodyPr>
          <a:lstStyle/>
          <a:p>
            <a:pPr marL="0" indent="0" eaLnBrk="1" hangingPunct="1">
              <a:lnSpc>
                <a:spcPct val="80000"/>
              </a:lnSpc>
              <a:spcBef>
                <a:spcPct val="0"/>
              </a:spcBef>
              <a:buFont typeface="Wingdings" pitchFamily="2" charset="2"/>
              <a:buNone/>
            </a:pPr>
            <a:r>
              <a:rPr lang="en-US" sz="3200" b="1" dirty="0" smtClean="0">
                <a:solidFill>
                  <a:schemeClr val="tx2">
                    <a:lumMod val="40000"/>
                    <a:lumOff val="60000"/>
                  </a:schemeClr>
                </a:solidFill>
                <a:latin typeface="+mj-lt"/>
              </a:rPr>
              <a:t>Where Teens are Injured on the Job:</a:t>
            </a:r>
          </a:p>
          <a:p>
            <a:pPr marL="0" indent="0" eaLnBrk="1" hangingPunct="1">
              <a:spcBef>
                <a:spcPct val="0"/>
              </a:spcBef>
              <a:buFont typeface="Wingdings" pitchFamily="2" charset="2"/>
              <a:buNone/>
            </a:pPr>
            <a:r>
              <a:rPr lang="en-US" sz="1800" dirty="0" smtClean="0">
                <a:solidFill>
                  <a:srgbClr val="1F396A"/>
                </a:solidFill>
              </a:rPr>
              <a:t>% of total workers, aged 15-17, per industry</a:t>
            </a:r>
          </a:p>
          <a:p>
            <a:pPr marL="0" indent="0" eaLnBrk="1" hangingPunct="1">
              <a:spcBef>
                <a:spcPct val="0"/>
              </a:spcBef>
              <a:buFont typeface="Wingdings" pitchFamily="2" charset="2"/>
              <a:buNone/>
            </a:pPr>
            <a:endParaRPr lang="en-US" b="1" dirty="0" smtClean="0">
              <a:latin typeface="+mj-lt"/>
            </a:endParaRPr>
          </a:p>
        </p:txBody>
      </p:sp>
      <p:sp>
        <p:nvSpPr>
          <p:cNvPr id="20485" name="Text Box 7"/>
          <p:cNvSpPr txBox="1">
            <a:spLocks noChangeArrowheads="1"/>
          </p:cNvSpPr>
          <p:nvPr/>
        </p:nvSpPr>
        <p:spPr bwMode="auto">
          <a:xfrm>
            <a:off x="457200" y="5688013"/>
            <a:ext cx="8294689"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Aft>
                <a:spcPts val="300"/>
              </a:spcAft>
            </a:pPr>
            <a:r>
              <a:rPr lang="en-US" sz="1000" dirty="0"/>
              <a:t>*Includes restaurants. </a:t>
            </a:r>
          </a:p>
          <a:p>
            <a:pPr>
              <a:spcAft>
                <a:spcPts val="300"/>
              </a:spcAft>
            </a:pPr>
            <a:r>
              <a:rPr lang="en-US" sz="1000" dirty="0"/>
              <a:t>These data are for injuries that require at least one day away from work. They do not include youth who work on small farms, work for government agencies, or are self-employed</a:t>
            </a:r>
            <a:r>
              <a:rPr lang="en-US" sz="1000" dirty="0" smtClean="0"/>
              <a:t>. </a:t>
            </a:r>
            <a:r>
              <a:rPr lang="en-US" sz="1000" dirty="0"/>
              <a:t>		</a:t>
            </a:r>
          </a:p>
          <a:p>
            <a:pPr>
              <a:spcAft>
                <a:spcPts val="300"/>
              </a:spcAft>
            </a:pPr>
            <a:r>
              <a:rPr lang="en-US" sz="1000" dirty="0"/>
              <a:t>Source: NIOSH / CDC 2009  (</a:t>
            </a:r>
            <a:r>
              <a:rPr lang="en-US" sz="1000" dirty="0">
                <a:hlinkClick r:id="rId7"/>
              </a:rPr>
              <a:t>www.cdc.gov/niosh/topics/youth/chartpackage.html</a:t>
            </a:r>
            <a:r>
              <a:rPr lang="en-US" sz="1000" dirty="0"/>
              <a:t>)</a:t>
            </a:r>
          </a:p>
        </p:txBody>
      </p:sp>
      <p:sp>
        <p:nvSpPr>
          <p:cNvPr id="10" name="Freeform 9"/>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18</a:t>
            </a:fld>
            <a:endParaRPr lang="en-US" sz="2400" dirty="0" smtClean="0">
              <a:latin typeface="+mn-lt"/>
            </a:endParaRPr>
          </a:p>
        </p:txBody>
      </p:sp>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41304644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274638"/>
            <a:ext cx="8229600" cy="782637"/>
          </a:xfrm>
        </p:spPr>
        <p:txBody>
          <a:bodyPr>
            <a:noAutofit/>
          </a:bodyPr>
          <a:lstStyle/>
          <a:p>
            <a:pPr algn="l"/>
            <a:r>
              <a:rPr lang="en-US" sz="3200" dirty="0">
                <a:solidFill>
                  <a:srgbClr val="F0502D"/>
                </a:solidFill>
                <a:latin typeface="+mj-lt"/>
              </a:rPr>
              <a:t>Key Points of the </a:t>
            </a:r>
            <a:r>
              <a:rPr lang="en-US" sz="3200" dirty="0" smtClean="0">
                <a:solidFill>
                  <a:srgbClr val="F0502D"/>
                </a:solidFill>
                <a:latin typeface="+mj-lt"/>
              </a:rPr>
              <a:t>Curriculum </a:t>
            </a:r>
            <a:endParaRPr lang="en-US" sz="3200" dirty="0">
              <a:solidFill>
                <a:srgbClr val="F0502D"/>
              </a:solidFill>
              <a:latin typeface="+mj-lt"/>
            </a:endParaRPr>
          </a:p>
        </p:txBody>
      </p:sp>
      <p:sp>
        <p:nvSpPr>
          <p:cNvPr id="21507" name="Rectangle 3"/>
          <p:cNvSpPr>
            <a:spLocks noGrp="1" noChangeArrowheads="1"/>
          </p:cNvSpPr>
          <p:nvPr>
            <p:ph type="body" idx="1"/>
          </p:nvPr>
        </p:nvSpPr>
        <p:spPr>
          <a:xfrm>
            <a:off x="457200" y="1295400"/>
            <a:ext cx="8229600" cy="4876800"/>
          </a:xfrm>
        </p:spPr>
        <p:txBody>
          <a:bodyPr>
            <a:normAutofit fontScale="85000" lnSpcReduction="10000"/>
          </a:bodyPr>
          <a:lstStyle/>
          <a:p>
            <a:pPr eaLnBrk="1" hangingPunct="1">
              <a:spcBef>
                <a:spcPts val="0"/>
              </a:spcBef>
              <a:spcAft>
                <a:spcPts val="1200"/>
              </a:spcAft>
              <a:buFont typeface="Wingdings" pitchFamily="2" charset="2"/>
              <a:buNone/>
            </a:pPr>
            <a:r>
              <a:rPr lang="en-US" sz="3000" dirty="0" smtClean="0">
                <a:solidFill>
                  <a:schemeClr val="tx2">
                    <a:lumMod val="40000"/>
                    <a:lumOff val="60000"/>
                  </a:schemeClr>
                </a:solidFill>
                <a:latin typeface="+mj-lt"/>
              </a:rPr>
              <a:t>By the end of the course, you will be able to</a:t>
            </a:r>
          </a:p>
          <a:p>
            <a:pPr>
              <a:spcAft>
                <a:spcPct val="30000"/>
              </a:spcAft>
              <a:buClr>
                <a:schemeClr val="tx2">
                  <a:lumMod val="40000"/>
                  <a:lumOff val="60000"/>
                </a:schemeClr>
              </a:buClr>
              <a:buFont typeface="Wingdings" pitchFamily="2" charset="2"/>
              <a:buChar char="§"/>
            </a:pPr>
            <a:r>
              <a:rPr lang="en-US" sz="2600" b="0" dirty="0">
                <a:solidFill>
                  <a:srgbClr val="1F396A"/>
                </a:solidFill>
                <a:latin typeface="+mn-lt"/>
              </a:rPr>
              <a:t>Recognize and reduce hazards on the </a:t>
            </a:r>
            <a:r>
              <a:rPr lang="en-US" sz="2600" b="0" dirty="0" smtClean="0">
                <a:solidFill>
                  <a:srgbClr val="1F396A"/>
                </a:solidFill>
                <a:latin typeface="+mn-lt"/>
              </a:rPr>
              <a:t>job</a:t>
            </a:r>
          </a:p>
          <a:p>
            <a:pPr>
              <a:spcAft>
                <a:spcPct val="30000"/>
              </a:spcAft>
              <a:buClr>
                <a:schemeClr val="tx2">
                  <a:lumMod val="40000"/>
                  <a:lumOff val="60000"/>
                </a:schemeClr>
              </a:buClr>
              <a:buFont typeface="Wingdings" pitchFamily="2" charset="2"/>
              <a:buChar char="§"/>
            </a:pPr>
            <a:r>
              <a:rPr lang="en-US" sz="2600" b="0" dirty="0" smtClean="0">
                <a:solidFill>
                  <a:srgbClr val="1F396A"/>
                </a:solidFill>
                <a:latin typeface="+mn-lt"/>
              </a:rPr>
              <a:t>Identify the laws that protect teens from working too late or too long</a:t>
            </a:r>
          </a:p>
          <a:p>
            <a:pPr>
              <a:spcAft>
                <a:spcPct val="30000"/>
              </a:spcAft>
              <a:buClr>
                <a:schemeClr val="tx2">
                  <a:lumMod val="40000"/>
                  <a:lumOff val="60000"/>
                </a:schemeClr>
              </a:buClr>
              <a:buFont typeface="Wingdings" pitchFamily="2" charset="2"/>
              <a:buChar char="§"/>
            </a:pPr>
            <a:r>
              <a:rPr lang="en-US" sz="2600" b="0" dirty="0" smtClean="0">
                <a:solidFill>
                  <a:srgbClr val="1F396A"/>
                </a:solidFill>
                <a:latin typeface="+mn-lt"/>
              </a:rPr>
              <a:t>Identify </a:t>
            </a:r>
            <a:r>
              <a:rPr lang="en-US" sz="2600" b="0" dirty="0">
                <a:solidFill>
                  <a:srgbClr val="1F396A"/>
                </a:solidFill>
                <a:latin typeface="+mn-lt"/>
              </a:rPr>
              <a:t>the laws </a:t>
            </a:r>
            <a:r>
              <a:rPr lang="en-US" sz="2600" b="0" dirty="0" smtClean="0">
                <a:solidFill>
                  <a:srgbClr val="1F396A"/>
                </a:solidFill>
                <a:latin typeface="+mn-lt"/>
              </a:rPr>
              <a:t>that protect </a:t>
            </a:r>
            <a:r>
              <a:rPr lang="en-US" sz="2600" b="0" dirty="0">
                <a:solidFill>
                  <a:srgbClr val="1F396A"/>
                </a:solidFill>
                <a:latin typeface="+mn-lt"/>
              </a:rPr>
              <a:t>teens from doing dangerous work</a:t>
            </a:r>
          </a:p>
          <a:p>
            <a:pPr>
              <a:spcAft>
                <a:spcPct val="30000"/>
              </a:spcAft>
              <a:buClr>
                <a:schemeClr val="tx2">
                  <a:lumMod val="40000"/>
                  <a:lumOff val="60000"/>
                </a:schemeClr>
              </a:buClr>
              <a:buFont typeface="Wingdings" pitchFamily="2" charset="2"/>
              <a:buChar char="§"/>
            </a:pPr>
            <a:r>
              <a:rPr lang="en-US" sz="2600" b="0" dirty="0">
                <a:solidFill>
                  <a:srgbClr val="1F396A"/>
                </a:solidFill>
                <a:latin typeface="+mn-lt"/>
              </a:rPr>
              <a:t>Identify the laws </a:t>
            </a:r>
            <a:r>
              <a:rPr lang="en-US" sz="2600" b="0" dirty="0" smtClean="0">
                <a:solidFill>
                  <a:srgbClr val="1F396A"/>
                </a:solidFill>
                <a:latin typeface="+mn-lt"/>
              </a:rPr>
              <a:t>that protect </a:t>
            </a:r>
            <a:r>
              <a:rPr lang="en-US" sz="2600" b="0" dirty="0">
                <a:solidFill>
                  <a:srgbClr val="1F396A"/>
                </a:solidFill>
                <a:latin typeface="+mn-lt"/>
              </a:rPr>
              <a:t>teens from discrimination (including harassment) at work</a:t>
            </a:r>
          </a:p>
          <a:p>
            <a:pPr>
              <a:spcAft>
                <a:spcPct val="30000"/>
              </a:spcAft>
              <a:buClr>
                <a:schemeClr val="tx2">
                  <a:lumMod val="40000"/>
                  <a:lumOff val="60000"/>
                </a:schemeClr>
              </a:buClr>
              <a:buFont typeface="Wingdings" pitchFamily="2" charset="2"/>
              <a:buChar char="§"/>
            </a:pPr>
            <a:r>
              <a:rPr lang="en-US" sz="2600" b="0" dirty="0">
                <a:solidFill>
                  <a:srgbClr val="1F396A"/>
                </a:solidFill>
                <a:latin typeface="+mn-lt"/>
              </a:rPr>
              <a:t>Assess ways to solve health and safety problems at work</a:t>
            </a:r>
          </a:p>
          <a:p>
            <a:pPr>
              <a:spcAft>
                <a:spcPct val="30000"/>
              </a:spcAft>
              <a:buClr>
                <a:schemeClr val="tx2">
                  <a:lumMod val="40000"/>
                  <a:lumOff val="60000"/>
                </a:schemeClr>
              </a:buClr>
              <a:buFont typeface="Wingdings" pitchFamily="2" charset="2"/>
              <a:buChar char="§"/>
            </a:pPr>
            <a:r>
              <a:rPr lang="en-US" sz="2600" b="0" dirty="0">
                <a:solidFill>
                  <a:srgbClr val="1F396A"/>
                </a:solidFill>
                <a:latin typeface="+mn-lt"/>
              </a:rPr>
              <a:t>Name some of the agencies that enforce health and safety laws and child labor laws</a:t>
            </a:r>
          </a:p>
          <a:p>
            <a:pPr>
              <a:spcAft>
                <a:spcPct val="30000"/>
              </a:spcAft>
              <a:buClr>
                <a:schemeClr val="tx2">
                  <a:lumMod val="40000"/>
                  <a:lumOff val="60000"/>
                </a:schemeClr>
              </a:buClr>
              <a:buFont typeface="Wingdings" pitchFamily="2" charset="2"/>
              <a:buChar char="§"/>
            </a:pPr>
            <a:r>
              <a:rPr lang="en-US" sz="2600" b="0" dirty="0">
                <a:solidFill>
                  <a:srgbClr val="1F396A"/>
                </a:solidFill>
                <a:latin typeface="+mn-lt"/>
              </a:rPr>
              <a:t>Determine what to do in an emergency</a:t>
            </a: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19</a:t>
            </a:fld>
            <a:endParaRPr lang="en-US" sz="2400" dirty="0" smtClean="0">
              <a:latin typeface="+mn-lt"/>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7346566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p:nvPr/>
        </p:nvSpPr>
        <p:spPr>
          <a:xfrm>
            <a:off x="5419725" y="1809750"/>
            <a:ext cx="3324225" cy="3514725"/>
          </a:xfrm>
          <a:custGeom>
            <a:avLst/>
            <a:gdLst>
              <a:gd name="connsiteX0" fmla="*/ 0 w 3324225"/>
              <a:gd name="connsiteY0" fmla="*/ 9525 h 3514725"/>
              <a:gd name="connsiteX1" fmla="*/ 3295650 w 3324225"/>
              <a:gd name="connsiteY1" fmla="*/ 0 h 3514725"/>
              <a:gd name="connsiteX2" fmla="*/ 3324225 w 3324225"/>
              <a:gd name="connsiteY2" fmla="*/ 3514725 h 3514725"/>
              <a:gd name="connsiteX3" fmla="*/ 9525 w 3324225"/>
              <a:gd name="connsiteY3" fmla="*/ 3457575 h 3514725"/>
              <a:gd name="connsiteX4" fmla="*/ 0 w 3324225"/>
              <a:gd name="connsiteY4" fmla="*/ 9525 h 351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4225" h="3514725">
                <a:moveTo>
                  <a:pt x="0" y="9525"/>
                </a:moveTo>
                <a:lnTo>
                  <a:pt x="3295650" y="0"/>
                </a:lnTo>
                <a:lnTo>
                  <a:pt x="3324225" y="3514725"/>
                </a:lnTo>
                <a:lnTo>
                  <a:pt x="9525" y="3457575"/>
                </a:lnTo>
                <a:lnTo>
                  <a:pt x="0" y="9525"/>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609600" y="1819275"/>
            <a:ext cx="4695825" cy="4629150"/>
          </a:xfrm>
          <a:custGeom>
            <a:avLst/>
            <a:gdLst>
              <a:gd name="connsiteX0" fmla="*/ 0 w 4695825"/>
              <a:gd name="connsiteY0" fmla="*/ 0 h 4629150"/>
              <a:gd name="connsiteX1" fmla="*/ 4695825 w 4695825"/>
              <a:gd name="connsiteY1" fmla="*/ 19050 h 4629150"/>
              <a:gd name="connsiteX2" fmla="*/ 4648200 w 4695825"/>
              <a:gd name="connsiteY2" fmla="*/ 4629150 h 4629150"/>
              <a:gd name="connsiteX3" fmla="*/ 57150 w 4695825"/>
              <a:gd name="connsiteY3" fmla="*/ 4619625 h 4629150"/>
              <a:gd name="connsiteX4" fmla="*/ 0 w 4695825"/>
              <a:gd name="connsiteY4" fmla="*/ 0 h 4629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5825" h="4629150">
                <a:moveTo>
                  <a:pt x="0" y="0"/>
                </a:moveTo>
                <a:lnTo>
                  <a:pt x="4695825" y="19050"/>
                </a:lnTo>
                <a:lnTo>
                  <a:pt x="4648200" y="4629150"/>
                </a:lnTo>
                <a:lnTo>
                  <a:pt x="57150" y="4619625"/>
                </a:lnTo>
                <a:lnTo>
                  <a:pt x="0" y="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33400" y="990601"/>
            <a:ext cx="8229600" cy="609600"/>
          </a:xfrm>
        </p:spPr>
        <p:txBody>
          <a:bodyPr lIns="45720" rIns="0">
            <a:noAutofit/>
          </a:bodyPr>
          <a:lstStyle/>
          <a:p>
            <a:pPr algn="l"/>
            <a:r>
              <a:rPr lang="en-US" sz="3200" b="1" dirty="0" smtClean="0">
                <a:solidFill>
                  <a:srgbClr val="F0502D"/>
                </a:solidFill>
                <a:latin typeface="+mn-lt"/>
                <a:cs typeface="Arial" pitchFamily="34" charset="0"/>
              </a:rPr>
              <a:t>Introduction to Young Worker Injuries</a:t>
            </a:r>
            <a:endParaRPr lang="en-US" sz="3200" b="1" dirty="0">
              <a:solidFill>
                <a:srgbClr val="F0502D"/>
              </a:solidFill>
              <a:latin typeface="+mn-lt"/>
              <a:cs typeface="Arial" pitchFamily="34" charset="0"/>
            </a:endParaRPr>
          </a:p>
        </p:txBody>
      </p:sp>
      <p:sp>
        <p:nvSpPr>
          <p:cNvPr id="3" name="Content Placeholder 2"/>
          <p:cNvSpPr>
            <a:spLocks noGrp="1"/>
          </p:cNvSpPr>
          <p:nvPr>
            <p:ph idx="1"/>
          </p:nvPr>
        </p:nvSpPr>
        <p:spPr>
          <a:xfrm>
            <a:off x="533400" y="304800"/>
            <a:ext cx="8229600" cy="838201"/>
          </a:xfrm>
        </p:spPr>
        <p:txBody>
          <a:bodyPr wrap="square" lIns="0" rIns="0">
            <a:noAutofit/>
          </a:bodyPr>
          <a:lstStyle/>
          <a:p>
            <a:pPr marL="0" indent="0">
              <a:buNone/>
            </a:pPr>
            <a:r>
              <a:rPr lang="en-US" sz="5400" b="0" dirty="0" smtClean="0">
                <a:solidFill>
                  <a:srgbClr val="F0502D"/>
                </a:solidFill>
                <a:latin typeface="+mn-lt"/>
                <a:cs typeface="Arial" pitchFamily="34" charset="0"/>
              </a:rPr>
              <a:t>Lesson 1</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1200" y="5570038"/>
            <a:ext cx="2924175" cy="1037735"/>
          </a:xfrm>
          <a:prstGeom prst="rect">
            <a:avLst/>
          </a:prstGeom>
        </p:spPr>
      </p:pic>
      <p:sp>
        <p:nvSpPr>
          <p:cNvPr id="5" name="Freeform 4"/>
          <p:cNvSpPr>
            <a:spLocks/>
          </p:cNvSpPr>
          <p:nvPr/>
        </p:nvSpPr>
        <p:spPr>
          <a:xfrm>
            <a:off x="666750" y="1876424"/>
            <a:ext cx="4581525" cy="4476750"/>
          </a:xfrm>
          <a:custGeom>
            <a:avLst/>
            <a:gdLst>
              <a:gd name="connsiteX0" fmla="*/ 0 w 4695825"/>
              <a:gd name="connsiteY0" fmla="*/ 171450 h 4419600"/>
              <a:gd name="connsiteX1" fmla="*/ 57150 w 4695825"/>
              <a:gd name="connsiteY1" fmla="*/ 4419600 h 4419600"/>
              <a:gd name="connsiteX2" fmla="*/ 4619625 w 4695825"/>
              <a:gd name="connsiteY2" fmla="*/ 4419600 h 4419600"/>
              <a:gd name="connsiteX3" fmla="*/ 4695825 w 4695825"/>
              <a:gd name="connsiteY3" fmla="*/ 0 h 4419600"/>
              <a:gd name="connsiteX4" fmla="*/ 0 w 4695825"/>
              <a:gd name="connsiteY4" fmla="*/ 171450 h 4419600"/>
              <a:gd name="connsiteX0" fmla="*/ 0 w 4705350"/>
              <a:gd name="connsiteY0" fmla="*/ 0 h 4467225"/>
              <a:gd name="connsiteX1" fmla="*/ 66675 w 4705350"/>
              <a:gd name="connsiteY1" fmla="*/ 4467225 h 4467225"/>
              <a:gd name="connsiteX2" fmla="*/ 4629150 w 4705350"/>
              <a:gd name="connsiteY2" fmla="*/ 4467225 h 4467225"/>
              <a:gd name="connsiteX3" fmla="*/ 4705350 w 4705350"/>
              <a:gd name="connsiteY3" fmla="*/ 47625 h 4467225"/>
              <a:gd name="connsiteX4" fmla="*/ 0 w 4705350"/>
              <a:gd name="connsiteY4" fmla="*/ 0 h 4467225"/>
              <a:gd name="connsiteX0" fmla="*/ 0 w 4715153"/>
              <a:gd name="connsiteY0" fmla="*/ 9525 h 4476750"/>
              <a:gd name="connsiteX1" fmla="*/ 66675 w 4715153"/>
              <a:gd name="connsiteY1" fmla="*/ 4476750 h 4476750"/>
              <a:gd name="connsiteX2" fmla="*/ 4629150 w 4715153"/>
              <a:gd name="connsiteY2" fmla="*/ 4476750 h 4476750"/>
              <a:gd name="connsiteX3" fmla="*/ 4715153 w 4715153"/>
              <a:gd name="connsiteY3" fmla="*/ 0 h 4476750"/>
              <a:gd name="connsiteX4" fmla="*/ 0 w 4715153"/>
              <a:gd name="connsiteY4" fmla="*/ 9525 h 447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15153" h="4476750">
                <a:moveTo>
                  <a:pt x="0" y="9525"/>
                </a:moveTo>
                <a:lnTo>
                  <a:pt x="66675" y="4476750"/>
                </a:lnTo>
                <a:lnTo>
                  <a:pt x="4629150" y="4476750"/>
                </a:lnTo>
                <a:lnTo>
                  <a:pt x="4715153" y="0"/>
                </a:lnTo>
                <a:lnTo>
                  <a:pt x="0" y="9525"/>
                </a:lnTo>
                <a:close/>
              </a:path>
            </a:pathLst>
          </a:custGeom>
          <a:blipFill dpi="0" rotWithShape="1">
            <a:blip r:embed="rId3"/>
            <a:srcRect/>
            <a:tile tx="-133350" ty="-819150" sx="62000" sy="62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5467350" y="1847849"/>
            <a:ext cx="3228975" cy="3381375"/>
          </a:xfrm>
          <a:custGeom>
            <a:avLst/>
            <a:gdLst>
              <a:gd name="connsiteX0" fmla="*/ 0 w 3257550"/>
              <a:gd name="connsiteY0" fmla="*/ 85725 h 3600450"/>
              <a:gd name="connsiteX1" fmla="*/ 19050 w 3257550"/>
              <a:gd name="connsiteY1" fmla="*/ 3600450 h 3600450"/>
              <a:gd name="connsiteX2" fmla="*/ 3257550 w 3257550"/>
              <a:gd name="connsiteY2" fmla="*/ 3552825 h 3600450"/>
              <a:gd name="connsiteX3" fmla="*/ 3219450 w 3257550"/>
              <a:gd name="connsiteY3" fmla="*/ 0 h 3600450"/>
              <a:gd name="connsiteX4" fmla="*/ 0 w 3257550"/>
              <a:gd name="connsiteY4" fmla="*/ 85725 h 3600450"/>
              <a:gd name="connsiteX0" fmla="*/ 0 w 3248025"/>
              <a:gd name="connsiteY0" fmla="*/ 9525 h 3600450"/>
              <a:gd name="connsiteX1" fmla="*/ 9525 w 3248025"/>
              <a:gd name="connsiteY1" fmla="*/ 3600450 h 3600450"/>
              <a:gd name="connsiteX2" fmla="*/ 3248025 w 3248025"/>
              <a:gd name="connsiteY2" fmla="*/ 3552825 h 3600450"/>
              <a:gd name="connsiteX3" fmla="*/ 3209925 w 3248025"/>
              <a:gd name="connsiteY3" fmla="*/ 0 h 3600450"/>
              <a:gd name="connsiteX4" fmla="*/ 0 w 3248025"/>
              <a:gd name="connsiteY4" fmla="*/ 9525 h 3600450"/>
              <a:gd name="connsiteX0" fmla="*/ 0 w 3248025"/>
              <a:gd name="connsiteY0" fmla="*/ 9525 h 3552825"/>
              <a:gd name="connsiteX1" fmla="*/ 0 w 3248025"/>
              <a:gd name="connsiteY1" fmla="*/ 3352800 h 3552825"/>
              <a:gd name="connsiteX2" fmla="*/ 3248025 w 3248025"/>
              <a:gd name="connsiteY2" fmla="*/ 3552825 h 3552825"/>
              <a:gd name="connsiteX3" fmla="*/ 3209925 w 3248025"/>
              <a:gd name="connsiteY3" fmla="*/ 0 h 3552825"/>
              <a:gd name="connsiteX4" fmla="*/ 0 w 3248025"/>
              <a:gd name="connsiteY4" fmla="*/ 9525 h 3552825"/>
              <a:gd name="connsiteX0" fmla="*/ 0 w 3228975"/>
              <a:gd name="connsiteY0" fmla="*/ 9525 h 3381375"/>
              <a:gd name="connsiteX1" fmla="*/ 0 w 3228975"/>
              <a:gd name="connsiteY1" fmla="*/ 3352800 h 3381375"/>
              <a:gd name="connsiteX2" fmla="*/ 3228975 w 3228975"/>
              <a:gd name="connsiteY2" fmla="*/ 3381375 h 3381375"/>
              <a:gd name="connsiteX3" fmla="*/ 3209925 w 3228975"/>
              <a:gd name="connsiteY3" fmla="*/ 0 h 3381375"/>
              <a:gd name="connsiteX4" fmla="*/ 0 w 3228975"/>
              <a:gd name="connsiteY4" fmla="*/ 9525 h 3381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8975" h="3381375">
                <a:moveTo>
                  <a:pt x="0" y="9525"/>
                </a:moveTo>
                <a:lnTo>
                  <a:pt x="0" y="3352800"/>
                </a:lnTo>
                <a:lnTo>
                  <a:pt x="3228975" y="3381375"/>
                </a:lnTo>
                <a:lnTo>
                  <a:pt x="3209925" y="0"/>
                </a:lnTo>
                <a:lnTo>
                  <a:pt x="0" y="9525"/>
                </a:lnTo>
                <a:close/>
              </a:path>
            </a:pathLst>
          </a:custGeom>
          <a:blipFill dpi="0" rotWithShape="1">
            <a:blip r:embed="rId4"/>
            <a:srcRect/>
            <a:tile tx="-38100" ty="-18415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2</a:t>
            </a:fld>
            <a:endParaRPr lang="en-US" sz="2400" dirty="0" smtClean="0">
              <a:latin typeface="+mn-lt"/>
            </a:endParaRPr>
          </a:p>
        </p:txBody>
      </p:sp>
    </p:spTree>
    <p:extLst>
      <p:ext uri="{BB962C8B-B14F-4D97-AF65-F5344CB8AC3E}">
        <p14:creationId xmlns:p14="http://schemas.microsoft.com/office/powerpoint/2010/main" val="2316765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90601"/>
            <a:ext cx="8229600" cy="609600"/>
          </a:xfrm>
        </p:spPr>
        <p:txBody>
          <a:bodyPr lIns="45720" rIns="0">
            <a:normAutofit/>
          </a:bodyPr>
          <a:lstStyle/>
          <a:p>
            <a:pPr algn="l"/>
            <a:r>
              <a:rPr lang="en-US" sz="3200" dirty="0" smtClean="0">
                <a:solidFill>
                  <a:srgbClr val="F0502D"/>
                </a:solidFill>
                <a:latin typeface="+mj-lt"/>
                <a:cs typeface="Arial" pitchFamily="34" charset="0"/>
              </a:rPr>
              <a:t>Finding Hazards</a:t>
            </a:r>
            <a:endParaRPr lang="en-US" sz="3200" dirty="0">
              <a:solidFill>
                <a:srgbClr val="F0502D"/>
              </a:solidFill>
              <a:latin typeface="+mj-lt"/>
              <a:cs typeface="Arial" pitchFamily="34" charset="0"/>
            </a:endParaRPr>
          </a:p>
        </p:txBody>
      </p:sp>
      <p:sp>
        <p:nvSpPr>
          <p:cNvPr id="3" name="Content Placeholder 2"/>
          <p:cNvSpPr>
            <a:spLocks noGrp="1"/>
          </p:cNvSpPr>
          <p:nvPr>
            <p:ph idx="1"/>
          </p:nvPr>
        </p:nvSpPr>
        <p:spPr>
          <a:xfrm>
            <a:off x="533400" y="304800"/>
            <a:ext cx="8229600" cy="838201"/>
          </a:xfrm>
        </p:spPr>
        <p:txBody>
          <a:bodyPr wrap="square" lIns="0" rIns="0">
            <a:normAutofit/>
          </a:bodyPr>
          <a:lstStyle/>
          <a:p>
            <a:pPr marL="0" indent="0">
              <a:buNone/>
            </a:pPr>
            <a:r>
              <a:rPr lang="en-US" sz="4800" b="0" dirty="0" smtClean="0">
                <a:solidFill>
                  <a:srgbClr val="F0502D"/>
                </a:solidFill>
                <a:latin typeface="Myriad Pro" pitchFamily="34" charset="0"/>
                <a:cs typeface="Arial" pitchFamily="34" charset="0"/>
              </a:rPr>
              <a:t>Lesson 2 </a:t>
            </a:r>
            <a:r>
              <a:rPr lang="en-US" sz="3600" b="0" dirty="0" smtClean="0">
                <a:solidFill>
                  <a:srgbClr val="F0502D"/>
                </a:solidFill>
                <a:latin typeface="Myriad Pro" pitchFamily="34" charset="0"/>
                <a:cs typeface="Arial" pitchFamily="34" charset="0"/>
              </a:rPr>
              <a:t>(and 2</a:t>
            </a:r>
            <a:r>
              <a:rPr lang="en-US" sz="3400" b="0" dirty="0" smtClean="0">
                <a:solidFill>
                  <a:srgbClr val="F0502D"/>
                </a:solidFill>
                <a:latin typeface="Myriad Pro" pitchFamily="34" charset="0"/>
                <a:cs typeface="Arial" pitchFamily="34" charset="0"/>
              </a:rPr>
              <a:t>B</a:t>
            </a:r>
            <a:r>
              <a:rPr lang="en-US" sz="3600" b="0" dirty="0" smtClean="0">
                <a:solidFill>
                  <a:srgbClr val="F0502D"/>
                </a:solidFill>
                <a:latin typeface="Myriad Pro" pitchFamily="34" charset="0"/>
                <a:cs typeface="Arial" pitchFamily="34" charset="0"/>
              </a:rPr>
              <a:t>)</a:t>
            </a:r>
            <a:endParaRPr lang="en-US" sz="3600" b="0" dirty="0">
              <a:solidFill>
                <a:srgbClr val="F0502D"/>
              </a:solidFill>
              <a:latin typeface="Myriad Pro" pitchFamily="34" charset="0"/>
              <a:cs typeface="Arial"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1200" y="5570038"/>
            <a:ext cx="2924175" cy="1037735"/>
          </a:xfrm>
          <a:prstGeom prst="rect">
            <a:avLst/>
          </a:prstGeom>
        </p:spPr>
      </p:pic>
      <p:sp>
        <p:nvSpPr>
          <p:cNvPr id="5" name="Freeform 4"/>
          <p:cNvSpPr/>
          <p:nvPr/>
        </p:nvSpPr>
        <p:spPr>
          <a:xfrm>
            <a:off x="5419725" y="1809750"/>
            <a:ext cx="3324225" cy="3514725"/>
          </a:xfrm>
          <a:custGeom>
            <a:avLst/>
            <a:gdLst>
              <a:gd name="connsiteX0" fmla="*/ 0 w 3324225"/>
              <a:gd name="connsiteY0" fmla="*/ 9525 h 3514725"/>
              <a:gd name="connsiteX1" fmla="*/ 3295650 w 3324225"/>
              <a:gd name="connsiteY1" fmla="*/ 0 h 3514725"/>
              <a:gd name="connsiteX2" fmla="*/ 3324225 w 3324225"/>
              <a:gd name="connsiteY2" fmla="*/ 3514725 h 3514725"/>
              <a:gd name="connsiteX3" fmla="*/ 9525 w 3324225"/>
              <a:gd name="connsiteY3" fmla="*/ 3457575 h 3514725"/>
              <a:gd name="connsiteX4" fmla="*/ 0 w 3324225"/>
              <a:gd name="connsiteY4" fmla="*/ 9525 h 351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4225" h="3514725">
                <a:moveTo>
                  <a:pt x="0" y="9525"/>
                </a:moveTo>
                <a:lnTo>
                  <a:pt x="3295650" y="0"/>
                </a:lnTo>
                <a:lnTo>
                  <a:pt x="3324225" y="3514725"/>
                </a:lnTo>
                <a:lnTo>
                  <a:pt x="9525" y="3457575"/>
                </a:lnTo>
                <a:lnTo>
                  <a:pt x="0" y="9525"/>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609600" y="1819275"/>
            <a:ext cx="4695825" cy="4629150"/>
          </a:xfrm>
          <a:custGeom>
            <a:avLst/>
            <a:gdLst>
              <a:gd name="connsiteX0" fmla="*/ 0 w 4695825"/>
              <a:gd name="connsiteY0" fmla="*/ 0 h 4629150"/>
              <a:gd name="connsiteX1" fmla="*/ 4695825 w 4695825"/>
              <a:gd name="connsiteY1" fmla="*/ 19050 h 4629150"/>
              <a:gd name="connsiteX2" fmla="*/ 4648200 w 4695825"/>
              <a:gd name="connsiteY2" fmla="*/ 4629150 h 4629150"/>
              <a:gd name="connsiteX3" fmla="*/ 57150 w 4695825"/>
              <a:gd name="connsiteY3" fmla="*/ 4619625 h 4629150"/>
              <a:gd name="connsiteX4" fmla="*/ 0 w 4695825"/>
              <a:gd name="connsiteY4" fmla="*/ 0 h 4629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5825" h="4629150">
                <a:moveTo>
                  <a:pt x="0" y="0"/>
                </a:moveTo>
                <a:lnTo>
                  <a:pt x="4695825" y="19050"/>
                </a:lnTo>
                <a:lnTo>
                  <a:pt x="4648200" y="4629150"/>
                </a:lnTo>
                <a:lnTo>
                  <a:pt x="57150" y="4619625"/>
                </a:lnTo>
                <a:lnTo>
                  <a:pt x="0" y="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a:spLocks/>
          </p:cNvSpPr>
          <p:nvPr/>
        </p:nvSpPr>
        <p:spPr>
          <a:xfrm>
            <a:off x="666750" y="1876424"/>
            <a:ext cx="4581525" cy="4476750"/>
          </a:xfrm>
          <a:custGeom>
            <a:avLst/>
            <a:gdLst>
              <a:gd name="connsiteX0" fmla="*/ 0 w 4695825"/>
              <a:gd name="connsiteY0" fmla="*/ 171450 h 4419600"/>
              <a:gd name="connsiteX1" fmla="*/ 57150 w 4695825"/>
              <a:gd name="connsiteY1" fmla="*/ 4419600 h 4419600"/>
              <a:gd name="connsiteX2" fmla="*/ 4619625 w 4695825"/>
              <a:gd name="connsiteY2" fmla="*/ 4419600 h 4419600"/>
              <a:gd name="connsiteX3" fmla="*/ 4695825 w 4695825"/>
              <a:gd name="connsiteY3" fmla="*/ 0 h 4419600"/>
              <a:gd name="connsiteX4" fmla="*/ 0 w 4695825"/>
              <a:gd name="connsiteY4" fmla="*/ 171450 h 4419600"/>
              <a:gd name="connsiteX0" fmla="*/ 0 w 4705350"/>
              <a:gd name="connsiteY0" fmla="*/ 0 h 4467225"/>
              <a:gd name="connsiteX1" fmla="*/ 66675 w 4705350"/>
              <a:gd name="connsiteY1" fmla="*/ 4467225 h 4467225"/>
              <a:gd name="connsiteX2" fmla="*/ 4629150 w 4705350"/>
              <a:gd name="connsiteY2" fmla="*/ 4467225 h 4467225"/>
              <a:gd name="connsiteX3" fmla="*/ 4705350 w 4705350"/>
              <a:gd name="connsiteY3" fmla="*/ 47625 h 4467225"/>
              <a:gd name="connsiteX4" fmla="*/ 0 w 4705350"/>
              <a:gd name="connsiteY4" fmla="*/ 0 h 4467225"/>
              <a:gd name="connsiteX0" fmla="*/ 0 w 4715153"/>
              <a:gd name="connsiteY0" fmla="*/ 9525 h 4476750"/>
              <a:gd name="connsiteX1" fmla="*/ 66675 w 4715153"/>
              <a:gd name="connsiteY1" fmla="*/ 4476750 h 4476750"/>
              <a:gd name="connsiteX2" fmla="*/ 4629150 w 4715153"/>
              <a:gd name="connsiteY2" fmla="*/ 4476750 h 4476750"/>
              <a:gd name="connsiteX3" fmla="*/ 4715153 w 4715153"/>
              <a:gd name="connsiteY3" fmla="*/ 0 h 4476750"/>
              <a:gd name="connsiteX4" fmla="*/ 0 w 4715153"/>
              <a:gd name="connsiteY4" fmla="*/ 9525 h 447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15153" h="4476750">
                <a:moveTo>
                  <a:pt x="0" y="9525"/>
                </a:moveTo>
                <a:lnTo>
                  <a:pt x="66675" y="4476750"/>
                </a:lnTo>
                <a:lnTo>
                  <a:pt x="4629150" y="4476750"/>
                </a:lnTo>
                <a:lnTo>
                  <a:pt x="4715153" y="0"/>
                </a:lnTo>
                <a:lnTo>
                  <a:pt x="0" y="9525"/>
                </a:lnTo>
                <a:close/>
              </a:path>
            </a:pathLst>
          </a:custGeom>
          <a:blipFill dpi="0" rotWithShape="1">
            <a:blip r:embed="rId3"/>
            <a:srcRect/>
            <a:tile tx="-50800" ty="-889000" sx="62000" sy="62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5467350" y="1847849"/>
            <a:ext cx="3228975" cy="3381375"/>
          </a:xfrm>
          <a:custGeom>
            <a:avLst/>
            <a:gdLst>
              <a:gd name="connsiteX0" fmla="*/ 0 w 3257550"/>
              <a:gd name="connsiteY0" fmla="*/ 85725 h 3600450"/>
              <a:gd name="connsiteX1" fmla="*/ 19050 w 3257550"/>
              <a:gd name="connsiteY1" fmla="*/ 3600450 h 3600450"/>
              <a:gd name="connsiteX2" fmla="*/ 3257550 w 3257550"/>
              <a:gd name="connsiteY2" fmla="*/ 3552825 h 3600450"/>
              <a:gd name="connsiteX3" fmla="*/ 3219450 w 3257550"/>
              <a:gd name="connsiteY3" fmla="*/ 0 h 3600450"/>
              <a:gd name="connsiteX4" fmla="*/ 0 w 3257550"/>
              <a:gd name="connsiteY4" fmla="*/ 85725 h 3600450"/>
              <a:gd name="connsiteX0" fmla="*/ 0 w 3248025"/>
              <a:gd name="connsiteY0" fmla="*/ 9525 h 3600450"/>
              <a:gd name="connsiteX1" fmla="*/ 9525 w 3248025"/>
              <a:gd name="connsiteY1" fmla="*/ 3600450 h 3600450"/>
              <a:gd name="connsiteX2" fmla="*/ 3248025 w 3248025"/>
              <a:gd name="connsiteY2" fmla="*/ 3552825 h 3600450"/>
              <a:gd name="connsiteX3" fmla="*/ 3209925 w 3248025"/>
              <a:gd name="connsiteY3" fmla="*/ 0 h 3600450"/>
              <a:gd name="connsiteX4" fmla="*/ 0 w 3248025"/>
              <a:gd name="connsiteY4" fmla="*/ 9525 h 3600450"/>
              <a:gd name="connsiteX0" fmla="*/ 0 w 3248025"/>
              <a:gd name="connsiteY0" fmla="*/ 9525 h 3552825"/>
              <a:gd name="connsiteX1" fmla="*/ 0 w 3248025"/>
              <a:gd name="connsiteY1" fmla="*/ 3352800 h 3552825"/>
              <a:gd name="connsiteX2" fmla="*/ 3248025 w 3248025"/>
              <a:gd name="connsiteY2" fmla="*/ 3552825 h 3552825"/>
              <a:gd name="connsiteX3" fmla="*/ 3209925 w 3248025"/>
              <a:gd name="connsiteY3" fmla="*/ 0 h 3552825"/>
              <a:gd name="connsiteX4" fmla="*/ 0 w 3248025"/>
              <a:gd name="connsiteY4" fmla="*/ 9525 h 3552825"/>
              <a:gd name="connsiteX0" fmla="*/ 0 w 3228975"/>
              <a:gd name="connsiteY0" fmla="*/ 9525 h 3381375"/>
              <a:gd name="connsiteX1" fmla="*/ 0 w 3228975"/>
              <a:gd name="connsiteY1" fmla="*/ 3352800 h 3381375"/>
              <a:gd name="connsiteX2" fmla="*/ 3228975 w 3228975"/>
              <a:gd name="connsiteY2" fmla="*/ 3381375 h 3381375"/>
              <a:gd name="connsiteX3" fmla="*/ 3209925 w 3228975"/>
              <a:gd name="connsiteY3" fmla="*/ 0 h 3381375"/>
              <a:gd name="connsiteX4" fmla="*/ 0 w 3228975"/>
              <a:gd name="connsiteY4" fmla="*/ 9525 h 3381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8975" h="3381375">
                <a:moveTo>
                  <a:pt x="0" y="9525"/>
                </a:moveTo>
                <a:lnTo>
                  <a:pt x="0" y="3352800"/>
                </a:lnTo>
                <a:lnTo>
                  <a:pt x="3228975" y="3381375"/>
                </a:lnTo>
                <a:lnTo>
                  <a:pt x="3209925" y="0"/>
                </a:lnTo>
                <a:lnTo>
                  <a:pt x="0" y="9525"/>
                </a:lnTo>
                <a:close/>
              </a:path>
            </a:pathLst>
          </a:custGeom>
          <a:blipFill dpi="0" rotWithShape="1">
            <a:blip r:embed="rId3"/>
            <a:srcRect/>
            <a:tile tx="-5842000" ty="-1397000" sx="80000" sy="8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20</a:t>
            </a:fld>
            <a:endParaRPr lang="en-US" sz="2400" dirty="0" smtClean="0">
              <a:latin typeface="+mn-lt"/>
            </a:endParaRPr>
          </a:p>
        </p:txBody>
      </p:sp>
    </p:spTree>
    <p:extLst>
      <p:ext uri="{BB962C8B-B14F-4D97-AF65-F5344CB8AC3E}">
        <p14:creationId xmlns:p14="http://schemas.microsoft.com/office/powerpoint/2010/main" val="20582553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body" idx="1"/>
          </p:nvPr>
        </p:nvSpPr>
        <p:spPr>
          <a:xfrm>
            <a:off x="457200" y="1295400"/>
            <a:ext cx="8229600" cy="4876800"/>
          </a:xfrm>
        </p:spPr>
        <p:txBody>
          <a:bodyPr>
            <a:normAutofit/>
          </a:bodyPr>
          <a:lstStyle/>
          <a:p>
            <a:pPr marL="0" indent="0">
              <a:spcBef>
                <a:spcPts val="0"/>
              </a:spcBef>
              <a:spcAft>
                <a:spcPts val="1200"/>
              </a:spcAft>
              <a:buNone/>
            </a:pPr>
            <a:r>
              <a:rPr lang="en-US" sz="2800" dirty="0">
                <a:solidFill>
                  <a:schemeClr val="tx2">
                    <a:lumMod val="40000"/>
                    <a:lumOff val="60000"/>
                  </a:schemeClr>
                </a:solidFill>
                <a:latin typeface="+mj-lt"/>
              </a:rPr>
              <a:t>A job hazard is anything at work that can hurt </a:t>
            </a:r>
            <a:r>
              <a:rPr lang="en-US" sz="2800" dirty="0" smtClean="0">
                <a:solidFill>
                  <a:schemeClr val="tx2">
                    <a:lumMod val="40000"/>
                    <a:lumOff val="60000"/>
                  </a:schemeClr>
                </a:solidFill>
                <a:latin typeface="+mj-lt"/>
              </a:rPr>
              <a:t>you either </a:t>
            </a:r>
            <a:r>
              <a:rPr lang="en-US" sz="2800" dirty="0">
                <a:solidFill>
                  <a:schemeClr val="tx2">
                    <a:lumMod val="40000"/>
                    <a:lumOff val="60000"/>
                  </a:schemeClr>
                </a:solidFill>
                <a:latin typeface="+mj-lt"/>
              </a:rPr>
              <a:t>physically or mentally.</a:t>
            </a:r>
          </a:p>
          <a:p>
            <a:pPr>
              <a:spcAft>
                <a:spcPct val="30000"/>
              </a:spcAft>
              <a:buClr>
                <a:schemeClr val="tx2">
                  <a:lumMod val="40000"/>
                  <a:lumOff val="60000"/>
                </a:schemeClr>
              </a:buClr>
              <a:buFont typeface="Wingdings" pitchFamily="2" charset="2"/>
              <a:buChar char="§"/>
            </a:pPr>
            <a:r>
              <a:rPr lang="en-US" sz="2600" dirty="0">
                <a:solidFill>
                  <a:srgbClr val="1F396A"/>
                </a:solidFill>
                <a:latin typeface="+mn-lt"/>
              </a:rPr>
              <a:t>Safety hazards </a:t>
            </a:r>
            <a:r>
              <a:rPr lang="en-US" sz="2600" b="0" dirty="0">
                <a:solidFill>
                  <a:srgbClr val="1F396A"/>
                </a:solidFill>
                <a:latin typeface="+mn-lt"/>
              </a:rPr>
              <a:t>can cause immediate injuries</a:t>
            </a:r>
          </a:p>
          <a:p>
            <a:pPr lvl="1">
              <a:spcAft>
                <a:spcPct val="30000"/>
              </a:spcAft>
              <a:buClr>
                <a:schemeClr val="tx2">
                  <a:lumMod val="40000"/>
                  <a:lumOff val="60000"/>
                </a:schemeClr>
              </a:buClr>
              <a:buFont typeface="Arial" pitchFamily="34" charset="0"/>
              <a:buChar char="•"/>
            </a:pPr>
            <a:r>
              <a:rPr lang="en-US" sz="2800" dirty="0" smtClean="0">
                <a:solidFill>
                  <a:srgbClr val="1F396A"/>
                </a:solidFill>
              </a:rPr>
              <a:t>Knives, hot grease</a:t>
            </a:r>
            <a:endParaRPr lang="en-US" sz="3000" dirty="0" smtClean="0">
              <a:solidFill>
                <a:srgbClr val="1F396A"/>
              </a:solidFill>
              <a:latin typeface="+mn-lt"/>
            </a:endParaRPr>
          </a:p>
          <a:p>
            <a:pPr>
              <a:spcAft>
                <a:spcPct val="30000"/>
              </a:spcAft>
              <a:buClr>
                <a:schemeClr val="tx2">
                  <a:lumMod val="40000"/>
                  <a:lumOff val="60000"/>
                </a:schemeClr>
              </a:buClr>
              <a:buFont typeface="Wingdings" pitchFamily="2" charset="2"/>
              <a:buChar char="§"/>
            </a:pPr>
            <a:r>
              <a:rPr lang="en-US" sz="2600" dirty="0" smtClean="0">
                <a:solidFill>
                  <a:srgbClr val="1F396A"/>
                </a:solidFill>
                <a:latin typeface="+mn-lt"/>
              </a:rPr>
              <a:t>Chemical </a:t>
            </a:r>
            <a:r>
              <a:rPr lang="en-US" sz="2600" dirty="0">
                <a:solidFill>
                  <a:srgbClr val="1F396A"/>
                </a:solidFill>
                <a:latin typeface="+mn-lt"/>
              </a:rPr>
              <a:t>hazards </a:t>
            </a:r>
            <a:r>
              <a:rPr lang="en-US" sz="2600" b="0" dirty="0">
                <a:solidFill>
                  <a:srgbClr val="1F396A"/>
                </a:solidFill>
                <a:latin typeface="+mn-lt"/>
              </a:rPr>
              <a:t>are gases, vapors, liquids, or dusts that can harm your body</a:t>
            </a:r>
          </a:p>
          <a:p>
            <a:pPr lvl="1">
              <a:spcAft>
                <a:spcPct val="30000"/>
              </a:spcAft>
              <a:buClr>
                <a:schemeClr val="tx2">
                  <a:lumMod val="40000"/>
                  <a:lumOff val="60000"/>
                </a:schemeClr>
              </a:buClr>
              <a:buFont typeface="Arial" pitchFamily="34" charset="0"/>
              <a:buChar char="•"/>
            </a:pPr>
            <a:r>
              <a:rPr lang="en-US" sz="2800" b="0" dirty="0">
                <a:solidFill>
                  <a:srgbClr val="1F396A"/>
                </a:solidFill>
                <a:latin typeface="+mn-lt"/>
              </a:rPr>
              <a:t>Cleaning products, pesticides</a:t>
            </a:r>
          </a:p>
        </p:txBody>
      </p:sp>
      <p:sp>
        <p:nvSpPr>
          <p:cNvPr id="21506" name="Rectangle 2"/>
          <p:cNvSpPr>
            <a:spLocks noGrp="1" noChangeArrowheads="1"/>
          </p:cNvSpPr>
          <p:nvPr>
            <p:ph type="title"/>
          </p:nvPr>
        </p:nvSpPr>
        <p:spPr>
          <a:xfrm>
            <a:off x="457200" y="274638"/>
            <a:ext cx="8229600" cy="782637"/>
          </a:xfrm>
        </p:spPr>
        <p:txBody>
          <a:bodyPr>
            <a:noAutofit/>
          </a:bodyPr>
          <a:lstStyle/>
          <a:p>
            <a:pPr algn="l"/>
            <a:r>
              <a:rPr lang="en-US" sz="3200" dirty="0" smtClean="0">
                <a:solidFill>
                  <a:srgbClr val="F0502D"/>
                </a:solidFill>
                <a:latin typeface="+mj-lt"/>
              </a:rPr>
              <a:t>Job Hazards</a:t>
            </a:r>
            <a:endParaRPr lang="en-US" sz="3200" dirty="0">
              <a:solidFill>
                <a:srgbClr val="F0502D"/>
              </a:solidFill>
              <a:latin typeface="+mj-lt"/>
            </a:endParaRP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21</a:t>
            </a:fld>
            <a:endParaRPr lang="en-US" sz="2400" dirty="0" smtClean="0">
              <a:latin typeface="+mn-lt"/>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1041465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body" idx="1"/>
          </p:nvPr>
        </p:nvSpPr>
        <p:spPr>
          <a:xfrm>
            <a:off x="457200" y="1295400"/>
            <a:ext cx="8229600" cy="4876800"/>
          </a:xfrm>
        </p:spPr>
        <p:txBody>
          <a:bodyPr>
            <a:normAutofit/>
          </a:bodyPr>
          <a:lstStyle/>
          <a:p>
            <a:pPr>
              <a:spcAft>
                <a:spcPct val="30000"/>
              </a:spcAft>
              <a:buClr>
                <a:schemeClr val="tx2">
                  <a:lumMod val="40000"/>
                  <a:lumOff val="60000"/>
                </a:schemeClr>
              </a:buClr>
              <a:buFont typeface="Wingdings" pitchFamily="2" charset="2"/>
              <a:buChar char="§"/>
            </a:pPr>
            <a:r>
              <a:rPr lang="en-US" sz="2600" dirty="0" smtClean="0">
                <a:solidFill>
                  <a:srgbClr val="1F396A"/>
                </a:solidFill>
                <a:latin typeface="+mn-lt"/>
              </a:rPr>
              <a:t>Biological hazards </a:t>
            </a:r>
            <a:r>
              <a:rPr lang="en-US" sz="2600" b="0" dirty="0">
                <a:solidFill>
                  <a:srgbClr val="1F396A"/>
                </a:solidFill>
                <a:latin typeface="+mn-lt"/>
              </a:rPr>
              <a:t>are living things that can cause sickness or disease, such as HIV/AIDS, hepatitis, tuberculosis</a:t>
            </a:r>
            <a:r>
              <a:rPr lang="en-US" sz="2600" b="0" dirty="0" smtClean="0">
                <a:solidFill>
                  <a:srgbClr val="1F396A"/>
                </a:solidFill>
                <a:latin typeface="+mn-lt"/>
              </a:rPr>
              <a:t>.</a:t>
            </a:r>
          </a:p>
          <a:p>
            <a:pPr lvl="1">
              <a:spcAft>
                <a:spcPct val="30000"/>
              </a:spcAft>
              <a:buClr>
                <a:schemeClr val="tx2">
                  <a:lumMod val="40000"/>
                  <a:lumOff val="60000"/>
                </a:schemeClr>
              </a:buClr>
              <a:buFont typeface="Arial" pitchFamily="34" charset="0"/>
              <a:buChar char="•"/>
            </a:pPr>
            <a:r>
              <a:rPr lang="en-US" sz="2800" dirty="0" smtClean="0">
                <a:solidFill>
                  <a:srgbClr val="1F396A"/>
                </a:solidFill>
                <a:latin typeface="+mn-lt"/>
              </a:rPr>
              <a:t>Bacteria, viruses</a:t>
            </a:r>
          </a:p>
          <a:p>
            <a:pPr>
              <a:spcAft>
                <a:spcPct val="30000"/>
              </a:spcAft>
              <a:buClr>
                <a:schemeClr val="tx2">
                  <a:lumMod val="40000"/>
                  <a:lumOff val="60000"/>
                </a:schemeClr>
              </a:buClr>
              <a:buFont typeface="Wingdings" pitchFamily="2" charset="2"/>
              <a:buChar char="§"/>
            </a:pPr>
            <a:r>
              <a:rPr lang="en-US" sz="2600" dirty="0" smtClean="0">
                <a:solidFill>
                  <a:srgbClr val="1F396A"/>
                </a:solidFill>
                <a:latin typeface="+mn-lt"/>
              </a:rPr>
              <a:t>Other </a:t>
            </a:r>
            <a:r>
              <a:rPr lang="en-US" sz="2600" dirty="0">
                <a:solidFill>
                  <a:srgbClr val="1F396A"/>
                </a:solidFill>
                <a:latin typeface="+mn-lt"/>
              </a:rPr>
              <a:t>health hazards </a:t>
            </a:r>
            <a:r>
              <a:rPr lang="en-US" sz="2600" b="0" dirty="0">
                <a:solidFill>
                  <a:srgbClr val="1F396A"/>
                </a:solidFill>
                <a:latin typeface="+mn-lt"/>
              </a:rPr>
              <a:t>are other harmful things that can injure you or make you sick. Some are not obvious because they may not cause health problems right </a:t>
            </a:r>
            <a:r>
              <a:rPr lang="en-US" sz="2600" b="0" dirty="0" smtClean="0">
                <a:solidFill>
                  <a:srgbClr val="1F396A"/>
                </a:solidFill>
                <a:latin typeface="+mn-lt"/>
              </a:rPr>
              <a:t>away.</a:t>
            </a:r>
          </a:p>
          <a:p>
            <a:pPr lvl="1">
              <a:spcAft>
                <a:spcPct val="30000"/>
              </a:spcAft>
              <a:buClr>
                <a:schemeClr val="tx2">
                  <a:lumMod val="40000"/>
                  <a:lumOff val="60000"/>
                </a:schemeClr>
              </a:buClr>
              <a:buFont typeface="Arial" pitchFamily="34" charset="0"/>
              <a:buChar char="•"/>
            </a:pPr>
            <a:r>
              <a:rPr lang="en-US" sz="2800" dirty="0" smtClean="0">
                <a:solidFill>
                  <a:srgbClr val="1F396A"/>
                </a:solidFill>
                <a:latin typeface="+mn-lt"/>
              </a:rPr>
              <a:t>Noise</a:t>
            </a:r>
            <a:r>
              <a:rPr lang="en-US" sz="2800" dirty="0">
                <a:solidFill>
                  <a:srgbClr val="1F396A"/>
                </a:solidFill>
                <a:latin typeface="+mn-lt"/>
              </a:rPr>
              <a:t>, radiation, repetitive movements, heat, cold, stress, violence</a:t>
            </a:r>
            <a:endParaRPr lang="en-US" sz="2800" b="0" dirty="0">
              <a:solidFill>
                <a:srgbClr val="1F396A"/>
              </a:solidFill>
              <a:latin typeface="+mn-lt"/>
            </a:endParaRPr>
          </a:p>
        </p:txBody>
      </p:sp>
      <p:sp>
        <p:nvSpPr>
          <p:cNvPr id="21506" name="Rectangle 2"/>
          <p:cNvSpPr>
            <a:spLocks noGrp="1" noChangeArrowheads="1"/>
          </p:cNvSpPr>
          <p:nvPr>
            <p:ph type="title"/>
          </p:nvPr>
        </p:nvSpPr>
        <p:spPr>
          <a:xfrm>
            <a:off x="457200" y="274638"/>
            <a:ext cx="8229600" cy="782637"/>
          </a:xfrm>
        </p:spPr>
        <p:txBody>
          <a:bodyPr>
            <a:noAutofit/>
          </a:bodyPr>
          <a:lstStyle/>
          <a:p>
            <a:pPr algn="l"/>
            <a:r>
              <a:rPr lang="en-US" sz="3200" dirty="0" smtClean="0">
                <a:solidFill>
                  <a:srgbClr val="F0502D"/>
                </a:solidFill>
                <a:latin typeface="+mj-lt"/>
              </a:rPr>
              <a:t>Job Hazards </a:t>
            </a:r>
            <a:r>
              <a:rPr lang="en-US" sz="2400" b="0" dirty="0" smtClean="0">
                <a:solidFill>
                  <a:srgbClr val="F0502D"/>
                </a:solidFill>
                <a:latin typeface="+mj-lt"/>
              </a:rPr>
              <a:t>(continued)</a:t>
            </a:r>
            <a:endParaRPr lang="en-US" sz="2400" dirty="0">
              <a:solidFill>
                <a:srgbClr val="F0502D"/>
              </a:solidFill>
              <a:latin typeface="+mj-lt"/>
            </a:endParaRP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22</a:t>
            </a:fld>
            <a:endParaRPr lang="en-US" sz="2400" dirty="0" smtClean="0">
              <a:latin typeface="+mn-lt"/>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9429612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265683" y="1154906"/>
            <a:ext cx="6410324" cy="49720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 name="connsiteX0" fmla="*/ 0 w 7610475"/>
              <a:gd name="connsiteY0" fmla="*/ 4972050 h 5019675"/>
              <a:gd name="connsiteX1" fmla="*/ 0 w 7610475"/>
              <a:gd name="connsiteY1" fmla="*/ 0 h 5019675"/>
              <a:gd name="connsiteX2" fmla="*/ 7543800 w 7610475"/>
              <a:gd name="connsiteY2" fmla="*/ 9525 h 5019675"/>
              <a:gd name="connsiteX3" fmla="*/ 7553325 w 7610475"/>
              <a:gd name="connsiteY3" fmla="*/ 762000 h 5019675"/>
              <a:gd name="connsiteX4" fmla="*/ 7610475 w 7610475"/>
              <a:gd name="connsiteY4" fmla="*/ 5019675 h 5019675"/>
              <a:gd name="connsiteX5" fmla="*/ 3876675 w 7610475"/>
              <a:gd name="connsiteY5" fmla="*/ 5010150 h 5019675"/>
              <a:gd name="connsiteX6" fmla="*/ 0 w 7610475"/>
              <a:gd name="connsiteY6" fmla="*/ 4972050 h 5019675"/>
              <a:gd name="connsiteX0" fmla="*/ 0 w 7562850"/>
              <a:gd name="connsiteY0" fmla="*/ 4972050 h 5010150"/>
              <a:gd name="connsiteX1" fmla="*/ 0 w 7562850"/>
              <a:gd name="connsiteY1" fmla="*/ 0 h 5010150"/>
              <a:gd name="connsiteX2" fmla="*/ 7543800 w 7562850"/>
              <a:gd name="connsiteY2" fmla="*/ 9525 h 5010150"/>
              <a:gd name="connsiteX3" fmla="*/ 7553325 w 7562850"/>
              <a:gd name="connsiteY3" fmla="*/ 762000 h 5010150"/>
              <a:gd name="connsiteX4" fmla="*/ 7562850 w 7562850"/>
              <a:gd name="connsiteY4" fmla="*/ 4905375 h 5010150"/>
              <a:gd name="connsiteX5" fmla="*/ 3876675 w 7562850"/>
              <a:gd name="connsiteY5" fmla="*/ 5010150 h 5010150"/>
              <a:gd name="connsiteX6" fmla="*/ 0 w 7562850"/>
              <a:gd name="connsiteY6" fmla="*/ 4972050 h 5010150"/>
              <a:gd name="connsiteX0" fmla="*/ 0 w 7833442"/>
              <a:gd name="connsiteY0" fmla="*/ 4972050 h 5246862"/>
              <a:gd name="connsiteX1" fmla="*/ 0 w 7833442"/>
              <a:gd name="connsiteY1" fmla="*/ 0 h 5246862"/>
              <a:gd name="connsiteX2" fmla="*/ 7543800 w 7833442"/>
              <a:gd name="connsiteY2" fmla="*/ 9525 h 5246862"/>
              <a:gd name="connsiteX3" fmla="*/ 7553325 w 7833442"/>
              <a:gd name="connsiteY3" fmla="*/ 762000 h 5246862"/>
              <a:gd name="connsiteX4" fmla="*/ 7562850 w 7833442"/>
              <a:gd name="connsiteY4" fmla="*/ 4905375 h 5246862"/>
              <a:gd name="connsiteX5" fmla="*/ 3876675 w 7833442"/>
              <a:gd name="connsiteY5" fmla="*/ 5010150 h 5246862"/>
              <a:gd name="connsiteX6" fmla="*/ 0 w 7833442"/>
              <a:gd name="connsiteY6" fmla="*/ 4972050 h 5246862"/>
              <a:gd name="connsiteX0" fmla="*/ 0 w 7562850"/>
              <a:gd name="connsiteY0" fmla="*/ 4972050 h 5246862"/>
              <a:gd name="connsiteX1" fmla="*/ 0 w 7562850"/>
              <a:gd name="connsiteY1" fmla="*/ 0 h 5246862"/>
              <a:gd name="connsiteX2" fmla="*/ 7543800 w 7562850"/>
              <a:gd name="connsiteY2" fmla="*/ 9525 h 5246862"/>
              <a:gd name="connsiteX3" fmla="*/ 7553325 w 7562850"/>
              <a:gd name="connsiteY3" fmla="*/ 762000 h 5246862"/>
              <a:gd name="connsiteX4" fmla="*/ 7562850 w 7562850"/>
              <a:gd name="connsiteY4" fmla="*/ 4905375 h 5246862"/>
              <a:gd name="connsiteX5" fmla="*/ 3876675 w 7562850"/>
              <a:gd name="connsiteY5" fmla="*/ 5010150 h 5246862"/>
              <a:gd name="connsiteX6" fmla="*/ 0 w 7562850"/>
              <a:gd name="connsiteY6" fmla="*/ 4972050 h 5246862"/>
              <a:gd name="connsiteX0" fmla="*/ 0 w 7562850"/>
              <a:gd name="connsiteY0" fmla="*/ 4972050 h 5010150"/>
              <a:gd name="connsiteX1" fmla="*/ 0 w 7562850"/>
              <a:gd name="connsiteY1" fmla="*/ 0 h 5010150"/>
              <a:gd name="connsiteX2" fmla="*/ 7543800 w 7562850"/>
              <a:gd name="connsiteY2" fmla="*/ 9525 h 5010150"/>
              <a:gd name="connsiteX3" fmla="*/ 7553325 w 7562850"/>
              <a:gd name="connsiteY3" fmla="*/ 762000 h 5010150"/>
              <a:gd name="connsiteX4" fmla="*/ 7562850 w 7562850"/>
              <a:gd name="connsiteY4" fmla="*/ 4905375 h 5010150"/>
              <a:gd name="connsiteX5" fmla="*/ 3876675 w 7562850"/>
              <a:gd name="connsiteY5" fmla="*/ 5010150 h 5010150"/>
              <a:gd name="connsiteX6" fmla="*/ 0 w 7562850"/>
              <a:gd name="connsiteY6" fmla="*/ 4972050 h 5010150"/>
              <a:gd name="connsiteX0" fmla="*/ 0 w 7562850"/>
              <a:gd name="connsiteY0" fmla="*/ 4972050 h 5512227"/>
              <a:gd name="connsiteX1" fmla="*/ 0 w 7562850"/>
              <a:gd name="connsiteY1" fmla="*/ 0 h 5512227"/>
              <a:gd name="connsiteX2" fmla="*/ 7543800 w 7562850"/>
              <a:gd name="connsiteY2" fmla="*/ 9525 h 5512227"/>
              <a:gd name="connsiteX3" fmla="*/ 7553325 w 7562850"/>
              <a:gd name="connsiteY3" fmla="*/ 762000 h 5512227"/>
              <a:gd name="connsiteX4" fmla="*/ 7562850 w 7562850"/>
              <a:gd name="connsiteY4" fmla="*/ 4905375 h 5512227"/>
              <a:gd name="connsiteX5" fmla="*/ 0 w 7562850"/>
              <a:gd name="connsiteY5" fmla="*/ 4972050 h 5512227"/>
              <a:gd name="connsiteX0" fmla="*/ 0 w 7562850"/>
              <a:gd name="connsiteY0" fmla="*/ 4972050 h 5314384"/>
              <a:gd name="connsiteX1" fmla="*/ 0 w 7562850"/>
              <a:gd name="connsiteY1" fmla="*/ 0 h 5314384"/>
              <a:gd name="connsiteX2" fmla="*/ 7543800 w 7562850"/>
              <a:gd name="connsiteY2" fmla="*/ 9525 h 5314384"/>
              <a:gd name="connsiteX3" fmla="*/ 7553325 w 7562850"/>
              <a:gd name="connsiteY3" fmla="*/ 762000 h 5314384"/>
              <a:gd name="connsiteX4" fmla="*/ 7562850 w 7562850"/>
              <a:gd name="connsiteY4" fmla="*/ 4905375 h 5314384"/>
              <a:gd name="connsiteX5" fmla="*/ 0 w 7562850"/>
              <a:gd name="connsiteY5" fmla="*/ 4972050 h 5314384"/>
              <a:gd name="connsiteX0" fmla="*/ 0 w 7562850"/>
              <a:gd name="connsiteY0" fmla="*/ 4972050 h 4972050"/>
              <a:gd name="connsiteX1" fmla="*/ 0 w 7562850"/>
              <a:gd name="connsiteY1" fmla="*/ 0 h 4972050"/>
              <a:gd name="connsiteX2" fmla="*/ 7543800 w 7562850"/>
              <a:gd name="connsiteY2" fmla="*/ 9525 h 4972050"/>
              <a:gd name="connsiteX3" fmla="*/ 7553325 w 7562850"/>
              <a:gd name="connsiteY3" fmla="*/ 762000 h 4972050"/>
              <a:gd name="connsiteX4" fmla="*/ 7562850 w 7562850"/>
              <a:gd name="connsiteY4" fmla="*/ 4905375 h 4972050"/>
              <a:gd name="connsiteX5" fmla="*/ 0 w 7562850"/>
              <a:gd name="connsiteY5" fmla="*/ 4972050 h 4972050"/>
              <a:gd name="connsiteX0" fmla="*/ 0 w 7562850"/>
              <a:gd name="connsiteY0" fmla="*/ 4972050 h 4972050"/>
              <a:gd name="connsiteX1" fmla="*/ 0 w 7562850"/>
              <a:gd name="connsiteY1" fmla="*/ 0 h 4972050"/>
              <a:gd name="connsiteX2" fmla="*/ 7543800 w 7562850"/>
              <a:gd name="connsiteY2" fmla="*/ 9525 h 4972050"/>
              <a:gd name="connsiteX3" fmla="*/ 7562850 w 7562850"/>
              <a:gd name="connsiteY3" fmla="*/ 4905375 h 4972050"/>
              <a:gd name="connsiteX4" fmla="*/ 0 w 7562850"/>
              <a:gd name="connsiteY4" fmla="*/ 4972050 h 4972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62850" h="4972050">
                <a:moveTo>
                  <a:pt x="0" y="4972050"/>
                </a:moveTo>
                <a:lnTo>
                  <a:pt x="0" y="0"/>
                </a:lnTo>
                <a:lnTo>
                  <a:pt x="7543800" y="9525"/>
                </a:lnTo>
                <a:lnTo>
                  <a:pt x="7562850" y="4905375"/>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a:t>
            </a:r>
            <a:endParaRPr lang="en-US" dirty="0"/>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smtClean="0">
                <a:solidFill>
                  <a:srgbClr val="1F396A"/>
                </a:solidFill>
                <a:latin typeface="Myriad Pro" pitchFamily="34" charset="0"/>
              </a:rPr>
              <a:t>Illustrated Workplaces</a:t>
            </a:r>
            <a:endParaRPr lang="en-US" sz="2400" dirty="0">
              <a:solidFill>
                <a:srgbClr val="1F396A"/>
              </a:solidFill>
              <a:latin typeface="Myriad Pro" pitchFamily="34" charset="0"/>
            </a:endParaRP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Find The Hazards: 	</a:t>
            </a:r>
            <a:r>
              <a:rPr lang="en-US" sz="3200" dirty="0" smtClean="0">
                <a:solidFill>
                  <a:srgbClr val="1F396A"/>
                </a:solidFill>
                <a:latin typeface="+mj-lt"/>
              </a:rPr>
              <a:t>Fast Food Restaurant</a:t>
            </a: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71600" y="1206500"/>
            <a:ext cx="6199631" cy="4789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23</a:t>
            </a:fld>
            <a:endParaRPr lang="en-US" sz="2400" dirty="0" smtClean="0">
              <a:latin typeface="+mn-lt"/>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39330488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265683" y="1154906"/>
            <a:ext cx="6410324" cy="49720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 name="connsiteX0" fmla="*/ 0 w 7610475"/>
              <a:gd name="connsiteY0" fmla="*/ 4972050 h 5019675"/>
              <a:gd name="connsiteX1" fmla="*/ 0 w 7610475"/>
              <a:gd name="connsiteY1" fmla="*/ 0 h 5019675"/>
              <a:gd name="connsiteX2" fmla="*/ 7543800 w 7610475"/>
              <a:gd name="connsiteY2" fmla="*/ 9525 h 5019675"/>
              <a:gd name="connsiteX3" fmla="*/ 7553325 w 7610475"/>
              <a:gd name="connsiteY3" fmla="*/ 762000 h 5019675"/>
              <a:gd name="connsiteX4" fmla="*/ 7610475 w 7610475"/>
              <a:gd name="connsiteY4" fmla="*/ 5019675 h 5019675"/>
              <a:gd name="connsiteX5" fmla="*/ 3876675 w 7610475"/>
              <a:gd name="connsiteY5" fmla="*/ 5010150 h 5019675"/>
              <a:gd name="connsiteX6" fmla="*/ 0 w 7610475"/>
              <a:gd name="connsiteY6" fmla="*/ 4972050 h 5019675"/>
              <a:gd name="connsiteX0" fmla="*/ 0 w 7562850"/>
              <a:gd name="connsiteY0" fmla="*/ 4972050 h 5010150"/>
              <a:gd name="connsiteX1" fmla="*/ 0 w 7562850"/>
              <a:gd name="connsiteY1" fmla="*/ 0 h 5010150"/>
              <a:gd name="connsiteX2" fmla="*/ 7543800 w 7562850"/>
              <a:gd name="connsiteY2" fmla="*/ 9525 h 5010150"/>
              <a:gd name="connsiteX3" fmla="*/ 7553325 w 7562850"/>
              <a:gd name="connsiteY3" fmla="*/ 762000 h 5010150"/>
              <a:gd name="connsiteX4" fmla="*/ 7562850 w 7562850"/>
              <a:gd name="connsiteY4" fmla="*/ 4905375 h 5010150"/>
              <a:gd name="connsiteX5" fmla="*/ 3876675 w 7562850"/>
              <a:gd name="connsiteY5" fmla="*/ 5010150 h 5010150"/>
              <a:gd name="connsiteX6" fmla="*/ 0 w 7562850"/>
              <a:gd name="connsiteY6" fmla="*/ 4972050 h 5010150"/>
              <a:gd name="connsiteX0" fmla="*/ 0 w 7833442"/>
              <a:gd name="connsiteY0" fmla="*/ 4972050 h 5246862"/>
              <a:gd name="connsiteX1" fmla="*/ 0 w 7833442"/>
              <a:gd name="connsiteY1" fmla="*/ 0 h 5246862"/>
              <a:gd name="connsiteX2" fmla="*/ 7543800 w 7833442"/>
              <a:gd name="connsiteY2" fmla="*/ 9525 h 5246862"/>
              <a:gd name="connsiteX3" fmla="*/ 7553325 w 7833442"/>
              <a:gd name="connsiteY3" fmla="*/ 762000 h 5246862"/>
              <a:gd name="connsiteX4" fmla="*/ 7562850 w 7833442"/>
              <a:gd name="connsiteY4" fmla="*/ 4905375 h 5246862"/>
              <a:gd name="connsiteX5" fmla="*/ 3876675 w 7833442"/>
              <a:gd name="connsiteY5" fmla="*/ 5010150 h 5246862"/>
              <a:gd name="connsiteX6" fmla="*/ 0 w 7833442"/>
              <a:gd name="connsiteY6" fmla="*/ 4972050 h 5246862"/>
              <a:gd name="connsiteX0" fmla="*/ 0 w 7562850"/>
              <a:gd name="connsiteY0" fmla="*/ 4972050 h 5246862"/>
              <a:gd name="connsiteX1" fmla="*/ 0 w 7562850"/>
              <a:gd name="connsiteY1" fmla="*/ 0 h 5246862"/>
              <a:gd name="connsiteX2" fmla="*/ 7543800 w 7562850"/>
              <a:gd name="connsiteY2" fmla="*/ 9525 h 5246862"/>
              <a:gd name="connsiteX3" fmla="*/ 7553325 w 7562850"/>
              <a:gd name="connsiteY3" fmla="*/ 762000 h 5246862"/>
              <a:gd name="connsiteX4" fmla="*/ 7562850 w 7562850"/>
              <a:gd name="connsiteY4" fmla="*/ 4905375 h 5246862"/>
              <a:gd name="connsiteX5" fmla="*/ 3876675 w 7562850"/>
              <a:gd name="connsiteY5" fmla="*/ 5010150 h 5246862"/>
              <a:gd name="connsiteX6" fmla="*/ 0 w 7562850"/>
              <a:gd name="connsiteY6" fmla="*/ 4972050 h 5246862"/>
              <a:gd name="connsiteX0" fmla="*/ 0 w 7562850"/>
              <a:gd name="connsiteY0" fmla="*/ 4972050 h 5010150"/>
              <a:gd name="connsiteX1" fmla="*/ 0 w 7562850"/>
              <a:gd name="connsiteY1" fmla="*/ 0 h 5010150"/>
              <a:gd name="connsiteX2" fmla="*/ 7543800 w 7562850"/>
              <a:gd name="connsiteY2" fmla="*/ 9525 h 5010150"/>
              <a:gd name="connsiteX3" fmla="*/ 7553325 w 7562850"/>
              <a:gd name="connsiteY3" fmla="*/ 762000 h 5010150"/>
              <a:gd name="connsiteX4" fmla="*/ 7562850 w 7562850"/>
              <a:gd name="connsiteY4" fmla="*/ 4905375 h 5010150"/>
              <a:gd name="connsiteX5" fmla="*/ 3876675 w 7562850"/>
              <a:gd name="connsiteY5" fmla="*/ 5010150 h 5010150"/>
              <a:gd name="connsiteX6" fmla="*/ 0 w 7562850"/>
              <a:gd name="connsiteY6" fmla="*/ 4972050 h 5010150"/>
              <a:gd name="connsiteX0" fmla="*/ 0 w 7562850"/>
              <a:gd name="connsiteY0" fmla="*/ 4972050 h 5512227"/>
              <a:gd name="connsiteX1" fmla="*/ 0 w 7562850"/>
              <a:gd name="connsiteY1" fmla="*/ 0 h 5512227"/>
              <a:gd name="connsiteX2" fmla="*/ 7543800 w 7562850"/>
              <a:gd name="connsiteY2" fmla="*/ 9525 h 5512227"/>
              <a:gd name="connsiteX3" fmla="*/ 7553325 w 7562850"/>
              <a:gd name="connsiteY3" fmla="*/ 762000 h 5512227"/>
              <a:gd name="connsiteX4" fmla="*/ 7562850 w 7562850"/>
              <a:gd name="connsiteY4" fmla="*/ 4905375 h 5512227"/>
              <a:gd name="connsiteX5" fmla="*/ 0 w 7562850"/>
              <a:gd name="connsiteY5" fmla="*/ 4972050 h 5512227"/>
              <a:gd name="connsiteX0" fmla="*/ 0 w 7562850"/>
              <a:gd name="connsiteY0" fmla="*/ 4972050 h 5314384"/>
              <a:gd name="connsiteX1" fmla="*/ 0 w 7562850"/>
              <a:gd name="connsiteY1" fmla="*/ 0 h 5314384"/>
              <a:gd name="connsiteX2" fmla="*/ 7543800 w 7562850"/>
              <a:gd name="connsiteY2" fmla="*/ 9525 h 5314384"/>
              <a:gd name="connsiteX3" fmla="*/ 7553325 w 7562850"/>
              <a:gd name="connsiteY3" fmla="*/ 762000 h 5314384"/>
              <a:gd name="connsiteX4" fmla="*/ 7562850 w 7562850"/>
              <a:gd name="connsiteY4" fmla="*/ 4905375 h 5314384"/>
              <a:gd name="connsiteX5" fmla="*/ 0 w 7562850"/>
              <a:gd name="connsiteY5" fmla="*/ 4972050 h 5314384"/>
              <a:gd name="connsiteX0" fmla="*/ 0 w 7562850"/>
              <a:gd name="connsiteY0" fmla="*/ 4972050 h 4972050"/>
              <a:gd name="connsiteX1" fmla="*/ 0 w 7562850"/>
              <a:gd name="connsiteY1" fmla="*/ 0 h 4972050"/>
              <a:gd name="connsiteX2" fmla="*/ 7543800 w 7562850"/>
              <a:gd name="connsiteY2" fmla="*/ 9525 h 4972050"/>
              <a:gd name="connsiteX3" fmla="*/ 7553325 w 7562850"/>
              <a:gd name="connsiteY3" fmla="*/ 762000 h 4972050"/>
              <a:gd name="connsiteX4" fmla="*/ 7562850 w 7562850"/>
              <a:gd name="connsiteY4" fmla="*/ 4905375 h 4972050"/>
              <a:gd name="connsiteX5" fmla="*/ 0 w 7562850"/>
              <a:gd name="connsiteY5" fmla="*/ 4972050 h 4972050"/>
              <a:gd name="connsiteX0" fmla="*/ 0 w 7562850"/>
              <a:gd name="connsiteY0" fmla="*/ 4972050 h 4972050"/>
              <a:gd name="connsiteX1" fmla="*/ 0 w 7562850"/>
              <a:gd name="connsiteY1" fmla="*/ 0 h 4972050"/>
              <a:gd name="connsiteX2" fmla="*/ 7543800 w 7562850"/>
              <a:gd name="connsiteY2" fmla="*/ 9525 h 4972050"/>
              <a:gd name="connsiteX3" fmla="*/ 7562850 w 7562850"/>
              <a:gd name="connsiteY3" fmla="*/ 4905375 h 4972050"/>
              <a:gd name="connsiteX4" fmla="*/ 0 w 7562850"/>
              <a:gd name="connsiteY4" fmla="*/ 4972050 h 4972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62850" h="4972050">
                <a:moveTo>
                  <a:pt x="0" y="4972050"/>
                </a:moveTo>
                <a:lnTo>
                  <a:pt x="0" y="0"/>
                </a:lnTo>
                <a:lnTo>
                  <a:pt x="7543800" y="9525"/>
                </a:lnTo>
                <a:lnTo>
                  <a:pt x="7562850" y="4905375"/>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a:t>
            </a:r>
            <a:endParaRPr lang="en-US" dirty="0"/>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smtClean="0">
                <a:solidFill>
                  <a:srgbClr val="1F396A"/>
                </a:solidFill>
                <a:latin typeface="Myriad Pro" pitchFamily="34" charset="0"/>
              </a:rPr>
              <a:t>Illustrated Workplaces</a:t>
            </a:r>
            <a:endParaRPr lang="en-US" sz="2400" dirty="0">
              <a:solidFill>
                <a:srgbClr val="1F396A"/>
              </a:solidFill>
              <a:latin typeface="Myriad Pro" pitchFamily="34" charset="0"/>
            </a:endParaRP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Find The Hazards: 	</a:t>
            </a:r>
            <a:r>
              <a:rPr lang="en-US" sz="3200" dirty="0" smtClean="0">
                <a:solidFill>
                  <a:srgbClr val="1F396A"/>
                </a:solidFill>
                <a:latin typeface="+mj-lt"/>
              </a:rPr>
              <a:t>Grocery Store</a:t>
            </a: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71600" y="1206500"/>
            <a:ext cx="6199631" cy="4789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24</a:t>
            </a:fld>
            <a:endParaRPr lang="en-US" sz="2400" dirty="0" smtClean="0">
              <a:latin typeface="+mn-lt"/>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7313468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265683" y="1154906"/>
            <a:ext cx="6410324" cy="49720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 name="connsiteX0" fmla="*/ 0 w 7610475"/>
              <a:gd name="connsiteY0" fmla="*/ 4972050 h 5019675"/>
              <a:gd name="connsiteX1" fmla="*/ 0 w 7610475"/>
              <a:gd name="connsiteY1" fmla="*/ 0 h 5019675"/>
              <a:gd name="connsiteX2" fmla="*/ 7543800 w 7610475"/>
              <a:gd name="connsiteY2" fmla="*/ 9525 h 5019675"/>
              <a:gd name="connsiteX3" fmla="*/ 7553325 w 7610475"/>
              <a:gd name="connsiteY3" fmla="*/ 762000 h 5019675"/>
              <a:gd name="connsiteX4" fmla="*/ 7610475 w 7610475"/>
              <a:gd name="connsiteY4" fmla="*/ 5019675 h 5019675"/>
              <a:gd name="connsiteX5" fmla="*/ 3876675 w 7610475"/>
              <a:gd name="connsiteY5" fmla="*/ 5010150 h 5019675"/>
              <a:gd name="connsiteX6" fmla="*/ 0 w 7610475"/>
              <a:gd name="connsiteY6" fmla="*/ 4972050 h 5019675"/>
              <a:gd name="connsiteX0" fmla="*/ 0 w 7562850"/>
              <a:gd name="connsiteY0" fmla="*/ 4972050 h 5010150"/>
              <a:gd name="connsiteX1" fmla="*/ 0 w 7562850"/>
              <a:gd name="connsiteY1" fmla="*/ 0 h 5010150"/>
              <a:gd name="connsiteX2" fmla="*/ 7543800 w 7562850"/>
              <a:gd name="connsiteY2" fmla="*/ 9525 h 5010150"/>
              <a:gd name="connsiteX3" fmla="*/ 7553325 w 7562850"/>
              <a:gd name="connsiteY3" fmla="*/ 762000 h 5010150"/>
              <a:gd name="connsiteX4" fmla="*/ 7562850 w 7562850"/>
              <a:gd name="connsiteY4" fmla="*/ 4905375 h 5010150"/>
              <a:gd name="connsiteX5" fmla="*/ 3876675 w 7562850"/>
              <a:gd name="connsiteY5" fmla="*/ 5010150 h 5010150"/>
              <a:gd name="connsiteX6" fmla="*/ 0 w 7562850"/>
              <a:gd name="connsiteY6" fmla="*/ 4972050 h 5010150"/>
              <a:gd name="connsiteX0" fmla="*/ 0 w 7833442"/>
              <a:gd name="connsiteY0" fmla="*/ 4972050 h 5246862"/>
              <a:gd name="connsiteX1" fmla="*/ 0 w 7833442"/>
              <a:gd name="connsiteY1" fmla="*/ 0 h 5246862"/>
              <a:gd name="connsiteX2" fmla="*/ 7543800 w 7833442"/>
              <a:gd name="connsiteY2" fmla="*/ 9525 h 5246862"/>
              <a:gd name="connsiteX3" fmla="*/ 7553325 w 7833442"/>
              <a:gd name="connsiteY3" fmla="*/ 762000 h 5246862"/>
              <a:gd name="connsiteX4" fmla="*/ 7562850 w 7833442"/>
              <a:gd name="connsiteY4" fmla="*/ 4905375 h 5246862"/>
              <a:gd name="connsiteX5" fmla="*/ 3876675 w 7833442"/>
              <a:gd name="connsiteY5" fmla="*/ 5010150 h 5246862"/>
              <a:gd name="connsiteX6" fmla="*/ 0 w 7833442"/>
              <a:gd name="connsiteY6" fmla="*/ 4972050 h 5246862"/>
              <a:gd name="connsiteX0" fmla="*/ 0 w 7562850"/>
              <a:gd name="connsiteY0" fmla="*/ 4972050 h 5246862"/>
              <a:gd name="connsiteX1" fmla="*/ 0 w 7562850"/>
              <a:gd name="connsiteY1" fmla="*/ 0 h 5246862"/>
              <a:gd name="connsiteX2" fmla="*/ 7543800 w 7562850"/>
              <a:gd name="connsiteY2" fmla="*/ 9525 h 5246862"/>
              <a:gd name="connsiteX3" fmla="*/ 7553325 w 7562850"/>
              <a:gd name="connsiteY3" fmla="*/ 762000 h 5246862"/>
              <a:gd name="connsiteX4" fmla="*/ 7562850 w 7562850"/>
              <a:gd name="connsiteY4" fmla="*/ 4905375 h 5246862"/>
              <a:gd name="connsiteX5" fmla="*/ 3876675 w 7562850"/>
              <a:gd name="connsiteY5" fmla="*/ 5010150 h 5246862"/>
              <a:gd name="connsiteX6" fmla="*/ 0 w 7562850"/>
              <a:gd name="connsiteY6" fmla="*/ 4972050 h 5246862"/>
              <a:gd name="connsiteX0" fmla="*/ 0 w 7562850"/>
              <a:gd name="connsiteY0" fmla="*/ 4972050 h 5010150"/>
              <a:gd name="connsiteX1" fmla="*/ 0 w 7562850"/>
              <a:gd name="connsiteY1" fmla="*/ 0 h 5010150"/>
              <a:gd name="connsiteX2" fmla="*/ 7543800 w 7562850"/>
              <a:gd name="connsiteY2" fmla="*/ 9525 h 5010150"/>
              <a:gd name="connsiteX3" fmla="*/ 7553325 w 7562850"/>
              <a:gd name="connsiteY3" fmla="*/ 762000 h 5010150"/>
              <a:gd name="connsiteX4" fmla="*/ 7562850 w 7562850"/>
              <a:gd name="connsiteY4" fmla="*/ 4905375 h 5010150"/>
              <a:gd name="connsiteX5" fmla="*/ 3876675 w 7562850"/>
              <a:gd name="connsiteY5" fmla="*/ 5010150 h 5010150"/>
              <a:gd name="connsiteX6" fmla="*/ 0 w 7562850"/>
              <a:gd name="connsiteY6" fmla="*/ 4972050 h 5010150"/>
              <a:gd name="connsiteX0" fmla="*/ 0 w 7562850"/>
              <a:gd name="connsiteY0" fmla="*/ 4972050 h 5512227"/>
              <a:gd name="connsiteX1" fmla="*/ 0 w 7562850"/>
              <a:gd name="connsiteY1" fmla="*/ 0 h 5512227"/>
              <a:gd name="connsiteX2" fmla="*/ 7543800 w 7562850"/>
              <a:gd name="connsiteY2" fmla="*/ 9525 h 5512227"/>
              <a:gd name="connsiteX3" fmla="*/ 7553325 w 7562850"/>
              <a:gd name="connsiteY3" fmla="*/ 762000 h 5512227"/>
              <a:gd name="connsiteX4" fmla="*/ 7562850 w 7562850"/>
              <a:gd name="connsiteY4" fmla="*/ 4905375 h 5512227"/>
              <a:gd name="connsiteX5" fmla="*/ 0 w 7562850"/>
              <a:gd name="connsiteY5" fmla="*/ 4972050 h 5512227"/>
              <a:gd name="connsiteX0" fmla="*/ 0 w 7562850"/>
              <a:gd name="connsiteY0" fmla="*/ 4972050 h 5314384"/>
              <a:gd name="connsiteX1" fmla="*/ 0 w 7562850"/>
              <a:gd name="connsiteY1" fmla="*/ 0 h 5314384"/>
              <a:gd name="connsiteX2" fmla="*/ 7543800 w 7562850"/>
              <a:gd name="connsiteY2" fmla="*/ 9525 h 5314384"/>
              <a:gd name="connsiteX3" fmla="*/ 7553325 w 7562850"/>
              <a:gd name="connsiteY3" fmla="*/ 762000 h 5314384"/>
              <a:gd name="connsiteX4" fmla="*/ 7562850 w 7562850"/>
              <a:gd name="connsiteY4" fmla="*/ 4905375 h 5314384"/>
              <a:gd name="connsiteX5" fmla="*/ 0 w 7562850"/>
              <a:gd name="connsiteY5" fmla="*/ 4972050 h 5314384"/>
              <a:gd name="connsiteX0" fmla="*/ 0 w 7562850"/>
              <a:gd name="connsiteY0" fmla="*/ 4972050 h 4972050"/>
              <a:gd name="connsiteX1" fmla="*/ 0 w 7562850"/>
              <a:gd name="connsiteY1" fmla="*/ 0 h 4972050"/>
              <a:gd name="connsiteX2" fmla="*/ 7543800 w 7562850"/>
              <a:gd name="connsiteY2" fmla="*/ 9525 h 4972050"/>
              <a:gd name="connsiteX3" fmla="*/ 7553325 w 7562850"/>
              <a:gd name="connsiteY3" fmla="*/ 762000 h 4972050"/>
              <a:gd name="connsiteX4" fmla="*/ 7562850 w 7562850"/>
              <a:gd name="connsiteY4" fmla="*/ 4905375 h 4972050"/>
              <a:gd name="connsiteX5" fmla="*/ 0 w 7562850"/>
              <a:gd name="connsiteY5" fmla="*/ 4972050 h 4972050"/>
              <a:gd name="connsiteX0" fmla="*/ 0 w 7562850"/>
              <a:gd name="connsiteY0" fmla="*/ 4972050 h 4972050"/>
              <a:gd name="connsiteX1" fmla="*/ 0 w 7562850"/>
              <a:gd name="connsiteY1" fmla="*/ 0 h 4972050"/>
              <a:gd name="connsiteX2" fmla="*/ 7543800 w 7562850"/>
              <a:gd name="connsiteY2" fmla="*/ 9525 h 4972050"/>
              <a:gd name="connsiteX3" fmla="*/ 7562850 w 7562850"/>
              <a:gd name="connsiteY3" fmla="*/ 4905375 h 4972050"/>
              <a:gd name="connsiteX4" fmla="*/ 0 w 7562850"/>
              <a:gd name="connsiteY4" fmla="*/ 4972050 h 4972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62850" h="4972050">
                <a:moveTo>
                  <a:pt x="0" y="4972050"/>
                </a:moveTo>
                <a:lnTo>
                  <a:pt x="0" y="0"/>
                </a:lnTo>
                <a:lnTo>
                  <a:pt x="7543800" y="9525"/>
                </a:lnTo>
                <a:lnTo>
                  <a:pt x="7562850" y="4905375"/>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a:t>
            </a:r>
            <a:endParaRPr lang="en-US" dirty="0"/>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smtClean="0">
                <a:solidFill>
                  <a:srgbClr val="1F396A"/>
                </a:solidFill>
                <a:latin typeface="Myriad Pro" pitchFamily="34" charset="0"/>
              </a:rPr>
              <a:t>Illustrated Workplaces</a:t>
            </a:r>
            <a:endParaRPr lang="en-US" sz="2400" dirty="0">
              <a:solidFill>
                <a:srgbClr val="1F396A"/>
              </a:solidFill>
              <a:latin typeface="Myriad Pro" pitchFamily="34" charset="0"/>
            </a:endParaRP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Find The Hazards: 	</a:t>
            </a:r>
            <a:r>
              <a:rPr lang="en-US" sz="3200" dirty="0" smtClean="0">
                <a:solidFill>
                  <a:srgbClr val="1F396A"/>
                </a:solidFill>
                <a:latin typeface="+mj-lt"/>
              </a:rPr>
              <a:t>Office</a:t>
            </a: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71601" y="1206500"/>
            <a:ext cx="6199629" cy="4789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25</a:t>
            </a:fld>
            <a:endParaRPr lang="en-US" sz="2400" dirty="0" smtClean="0">
              <a:latin typeface="+mn-lt"/>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42851007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265683" y="1154906"/>
            <a:ext cx="6410324" cy="49720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 name="connsiteX0" fmla="*/ 0 w 7610475"/>
              <a:gd name="connsiteY0" fmla="*/ 4972050 h 5019675"/>
              <a:gd name="connsiteX1" fmla="*/ 0 w 7610475"/>
              <a:gd name="connsiteY1" fmla="*/ 0 h 5019675"/>
              <a:gd name="connsiteX2" fmla="*/ 7543800 w 7610475"/>
              <a:gd name="connsiteY2" fmla="*/ 9525 h 5019675"/>
              <a:gd name="connsiteX3" fmla="*/ 7553325 w 7610475"/>
              <a:gd name="connsiteY3" fmla="*/ 762000 h 5019675"/>
              <a:gd name="connsiteX4" fmla="*/ 7610475 w 7610475"/>
              <a:gd name="connsiteY4" fmla="*/ 5019675 h 5019675"/>
              <a:gd name="connsiteX5" fmla="*/ 3876675 w 7610475"/>
              <a:gd name="connsiteY5" fmla="*/ 5010150 h 5019675"/>
              <a:gd name="connsiteX6" fmla="*/ 0 w 7610475"/>
              <a:gd name="connsiteY6" fmla="*/ 4972050 h 5019675"/>
              <a:gd name="connsiteX0" fmla="*/ 0 w 7562850"/>
              <a:gd name="connsiteY0" fmla="*/ 4972050 h 5010150"/>
              <a:gd name="connsiteX1" fmla="*/ 0 w 7562850"/>
              <a:gd name="connsiteY1" fmla="*/ 0 h 5010150"/>
              <a:gd name="connsiteX2" fmla="*/ 7543800 w 7562850"/>
              <a:gd name="connsiteY2" fmla="*/ 9525 h 5010150"/>
              <a:gd name="connsiteX3" fmla="*/ 7553325 w 7562850"/>
              <a:gd name="connsiteY3" fmla="*/ 762000 h 5010150"/>
              <a:gd name="connsiteX4" fmla="*/ 7562850 w 7562850"/>
              <a:gd name="connsiteY4" fmla="*/ 4905375 h 5010150"/>
              <a:gd name="connsiteX5" fmla="*/ 3876675 w 7562850"/>
              <a:gd name="connsiteY5" fmla="*/ 5010150 h 5010150"/>
              <a:gd name="connsiteX6" fmla="*/ 0 w 7562850"/>
              <a:gd name="connsiteY6" fmla="*/ 4972050 h 5010150"/>
              <a:gd name="connsiteX0" fmla="*/ 0 w 7833442"/>
              <a:gd name="connsiteY0" fmla="*/ 4972050 h 5246862"/>
              <a:gd name="connsiteX1" fmla="*/ 0 w 7833442"/>
              <a:gd name="connsiteY1" fmla="*/ 0 h 5246862"/>
              <a:gd name="connsiteX2" fmla="*/ 7543800 w 7833442"/>
              <a:gd name="connsiteY2" fmla="*/ 9525 h 5246862"/>
              <a:gd name="connsiteX3" fmla="*/ 7553325 w 7833442"/>
              <a:gd name="connsiteY3" fmla="*/ 762000 h 5246862"/>
              <a:gd name="connsiteX4" fmla="*/ 7562850 w 7833442"/>
              <a:gd name="connsiteY4" fmla="*/ 4905375 h 5246862"/>
              <a:gd name="connsiteX5" fmla="*/ 3876675 w 7833442"/>
              <a:gd name="connsiteY5" fmla="*/ 5010150 h 5246862"/>
              <a:gd name="connsiteX6" fmla="*/ 0 w 7833442"/>
              <a:gd name="connsiteY6" fmla="*/ 4972050 h 5246862"/>
              <a:gd name="connsiteX0" fmla="*/ 0 w 7562850"/>
              <a:gd name="connsiteY0" fmla="*/ 4972050 h 5246862"/>
              <a:gd name="connsiteX1" fmla="*/ 0 w 7562850"/>
              <a:gd name="connsiteY1" fmla="*/ 0 h 5246862"/>
              <a:gd name="connsiteX2" fmla="*/ 7543800 w 7562850"/>
              <a:gd name="connsiteY2" fmla="*/ 9525 h 5246862"/>
              <a:gd name="connsiteX3" fmla="*/ 7553325 w 7562850"/>
              <a:gd name="connsiteY3" fmla="*/ 762000 h 5246862"/>
              <a:gd name="connsiteX4" fmla="*/ 7562850 w 7562850"/>
              <a:gd name="connsiteY4" fmla="*/ 4905375 h 5246862"/>
              <a:gd name="connsiteX5" fmla="*/ 3876675 w 7562850"/>
              <a:gd name="connsiteY5" fmla="*/ 5010150 h 5246862"/>
              <a:gd name="connsiteX6" fmla="*/ 0 w 7562850"/>
              <a:gd name="connsiteY6" fmla="*/ 4972050 h 5246862"/>
              <a:gd name="connsiteX0" fmla="*/ 0 w 7562850"/>
              <a:gd name="connsiteY0" fmla="*/ 4972050 h 5010150"/>
              <a:gd name="connsiteX1" fmla="*/ 0 w 7562850"/>
              <a:gd name="connsiteY1" fmla="*/ 0 h 5010150"/>
              <a:gd name="connsiteX2" fmla="*/ 7543800 w 7562850"/>
              <a:gd name="connsiteY2" fmla="*/ 9525 h 5010150"/>
              <a:gd name="connsiteX3" fmla="*/ 7553325 w 7562850"/>
              <a:gd name="connsiteY3" fmla="*/ 762000 h 5010150"/>
              <a:gd name="connsiteX4" fmla="*/ 7562850 w 7562850"/>
              <a:gd name="connsiteY4" fmla="*/ 4905375 h 5010150"/>
              <a:gd name="connsiteX5" fmla="*/ 3876675 w 7562850"/>
              <a:gd name="connsiteY5" fmla="*/ 5010150 h 5010150"/>
              <a:gd name="connsiteX6" fmla="*/ 0 w 7562850"/>
              <a:gd name="connsiteY6" fmla="*/ 4972050 h 5010150"/>
              <a:gd name="connsiteX0" fmla="*/ 0 w 7562850"/>
              <a:gd name="connsiteY0" fmla="*/ 4972050 h 5512227"/>
              <a:gd name="connsiteX1" fmla="*/ 0 w 7562850"/>
              <a:gd name="connsiteY1" fmla="*/ 0 h 5512227"/>
              <a:gd name="connsiteX2" fmla="*/ 7543800 w 7562850"/>
              <a:gd name="connsiteY2" fmla="*/ 9525 h 5512227"/>
              <a:gd name="connsiteX3" fmla="*/ 7553325 w 7562850"/>
              <a:gd name="connsiteY3" fmla="*/ 762000 h 5512227"/>
              <a:gd name="connsiteX4" fmla="*/ 7562850 w 7562850"/>
              <a:gd name="connsiteY4" fmla="*/ 4905375 h 5512227"/>
              <a:gd name="connsiteX5" fmla="*/ 0 w 7562850"/>
              <a:gd name="connsiteY5" fmla="*/ 4972050 h 5512227"/>
              <a:gd name="connsiteX0" fmla="*/ 0 w 7562850"/>
              <a:gd name="connsiteY0" fmla="*/ 4972050 h 5314384"/>
              <a:gd name="connsiteX1" fmla="*/ 0 w 7562850"/>
              <a:gd name="connsiteY1" fmla="*/ 0 h 5314384"/>
              <a:gd name="connsiteX2" fmla="*/ 7543800 w 7562850"/>
              <a:gd name="connsiteY2" fmla="*/ 9525 h 5314384"/>
              <a:gd name="connsiteX3" fmla="*/ 7553325 w 7562850"/>
              <a:gd name="connsiteY3" fmla="*/ 762000 h 5314384"/>
              <a:gd name="connsiteX4" fmla="*/ 7562850 w 7562850"/>
              <a:gd name="connsiteY4" fmla="*/ 4905375 h 5314384"/>
              <a:gd name="connsiteX5" fmla="*/ 0 w 7562850"/>
              <a:gd name="connsiteY5" fmla="*/ 4972050 h 5314384"/>
              <a:gd name="connsiteX0" fmla="*/ 0 w 7562850"/>
              <a:gd name="connsiteY0" fmla="*/ 4972050 h 4972050"/>
              <a:gd name="connsiteX1" fmla="*/ 0 w 7562850"/>
              <a:gd name="connsiteY1" fmla="*/ 0 h 4972050"/>
              <a:gd name="connsiteX2" fmla="*/ 7543800 w 7562850"/>
              <a:gd name="connsiteY2" fmla="*/ 9525 h 4972050"/>
              <a:gd name="connsiteX3" fmla="*/ 7553325 w 7562850"/>
              <a:gd name="connsiteY3" fmla="*/ 762000 h 4972050"/>
              <a:gd name="connsiteX4" fmla="*/ 7562850 w 7562850"/>
              <a:gd name="connsiteY4" fmla="*/ 4905375 h 4972050"/>
              <a:gd name="connsiteX5" fmla="*/ 0 w 7562850"/>
              <a:gd name="connsiteY5" fmla="*/ 4972050 h 4972050"/>
              <a:gd name="connsiteX0" fmla="*/ 0 w 7562850"/>
              <a:gd name="connsiteY0" fmla="*/ 4972050 h 4972050"/>
              <a:gd name="connsiteX1" fmla="*/ 0 w 7562850"/>
              <a:gd name="connsiteY1" fmla="*/ 0 h 4972050"/>
              <a:gd name="connsiteX2" fmla="*/ 7543800 w 7562850"/>
              <a:gd name="connsiteY2" fmla="*/ 9525 h 4972050"/>
              <a:gd name="connsiteX3" fmla="*/ 7562850 w 7562850"/>
              <a:gd name="connsiteY3" fmla="*/ 4905375 h 4972050"/>
              <a:gd name="connsiteX4" fmla="*/ 0 w 7562850"/>
              <a:gd name="connsiteY4" fmla="*/ 4972050 h 4972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62850" h="4972050">
                <a:moveTo>
                  <a:pt x="0" y="4972050"/>
                </a:moveTo>
                <a:lnTo>
                  <a:pt x="0" y="0"/>
                </a:lnTo>
                <a:lnTo>
                  <a:pt x="7543800" y="9525"/>
                </a:lnTo>
                <a:lnTo>
                  <a:pt x="7562850" y="4905375"/>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a:t>
            </a:r>
            <a:endParaRPr lang="en-US" dirty="0"/>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smtClean="0">
                <a:solidFill>
                  <a:srgbClr val="1F396A"/>
                </a:solidFill>
                <a:latin typeface="Myriad Pro" pitchFamily="34" charset="0"/>
              </a:rPr>
              <a:t>Illustrated Workplaces</a:t>
            </a:r>
            <a:endParaRPr lang="en-US" sz="2400" dirty="0">
              <a:solidFill>
                <a:srgbClr val="1F396A"/>
              </a:solidFill>
              <a:latin typeface="Myriad Pro" pitchFamily="34" charset="0"/>
            </a:endParaRP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Find The Hazards: 	</a:t>
            </a:r>
            <a:r>
              <a:rPr lang="en-US" sz="3200" dirty="0" smtClean="0">
                <a:solidFill>
                  <a:srgbClr val="1F396A"/>
                </a:solidFill>
                <a:latin typeface="+mj-lt"/>
              </a:rPr>
              <a:t>Gas Station</a:t>
            </a: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71601" y="1206500"/>
            <a:ext cx="6199629" cy="478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26</a:t>
            </a:fld>
            <a:endParaRPr lang="en-US" sz="2400" dirty="0" smtClean="0">
              <a:latin typeface="+mn-lt"/>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505023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Hazard Mapping Activity</a:t>
            </a:r>
            <a:endParaRPr lang="en-US" sz="3200" dirty="0" smtClean="0">
              <a:solidFill>
                <a:srgbClr val="1F396A"/>
              </a:solidFill>
              <a:latin typeface="+mj-lt"/>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27</a:t>
            </a:fld>
            <a:endParaRPr lang="en-US" sz="2400" dirty="0" smtClean="0">
              <a:latin typeface="+mn-lt"/>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1138893"/>
            <a:ext cx="6466008" cy="5033307"/>
          </a:xfrm>
          <a:prstGeom prst="rect">
            <a:avLst/>
          </a:prstGeom>
        </p:spPr>
      </p:pic>
    </p:spTree>
    <p:extLst>
      <p:ext uri="{BB962C8B-B14F-4D97-AF65-F5344CB8AC3E}">
        <p14:creationId xmlns:p14="http://schemas.microsoft.com/office/powerpoint/2010/main" val="33381843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782637"/>
          </a:xfrm>
        </p:spPr>
        <p:txBody>
          <a:bodyPr>
            <a:normAutofit/>
          </a:bodyPr>
          <a:lstStyle/>
          <a:p>
            <a:pPr algn="l"/>
            <a:r>
              <a:rPr lang="en-US" sz="3200" dirty="0" smtClean="0">
                <a:solidFill>
                  <a:srgbClr val="F0502D"/>
                </a:solidFill>
                <a:latin typeface="+mj-lt"/>
              </a:rPr>
              <a:t>Finding Hazards: Main Points</a:t>
            </a:r>
            <a:endParaRPr lang="en-US" sz="3200" dirty="0">
              <a:solidFill>
                <a:srgbClr val="F0502D"/>
              </a:solidFill>
              <a:latin typeface="+mj-lt"/>
            </a:endParaRPr>
          </a:p>
        </p:txBody>
      </p:sp>
      <p:sp>
        <p:nvSpPr>
          <p:cNvPr id="18435" name="Rectangle 3"/>
          <p:cNvSpPr>
            <a:spLocks noGrp="1" noChangeArrowheads="1"/>
          </p:cNvSpPr>
          <p:nvPr>
            <p:ph type="body" idx="1"/>
          </p:nvPr>
        </p:nvSpPr>
        <p:spPr>
          <a:xfrm>
            <a:off x="457200" y="1333499"/>
            <a:ext cx="8153401" cy="4838701"/>
          </a:xfrm>
        </p:spPr>
        <p:txBody>
          <a:bodyPr>
            <a:noAutofit/>
          </a:bodyPr>
          <a:lstStyle/>
          <a:p>
            <a:pPr>
              <a:lnSpc>
                <a:spcPct val="90000"/>
              </a:lnSpc>
              <a:spcAft>
                <a:spcPct val="30000"/>
              </a:spcAft>
              <a:buClr>
                <a:schemeClr val="tx2">
                  <a:lumMod val="40000"/>
                  <a:lumOff val="60000"/>
                </a:schemeClr>
              </a:buClr>
              <a:buFont typeface="Wingdings" pitchFamily="2" charset="2"/>
              <a:buChar char="§"/>
            </a:pPr>
            <a:r>
              <a:rPr lang="en-US" sz="2400" b="0" dirty="0" smtClean="0">
                <a:solidFill>
                  <a:srgbClr val="1F396A"/>
                </a:solidFill>
                <a:latin typeface="+mn-lt"/>
              </a:rPr>
              <a:t>All </a:t>
            </a:r>
            <a:r>
              <a:rPr lang="en-US" sz="2400" b="0" dirty="0">
                <a:solidFill>
                  <a:srgbClr val="1F396A"/>
                </a:solidFill>
                <a:latin typeface="+mn-lt"/>
              </a:rPr>
              <a:t>workplaces have hazards. A job hazard is anything at work that can hurt you, physically or mentally. </a:t>
            </a:r>
          </a:p>
          <a:p>
            <a:pPr>
              <a:lnSpc>
                <a:spcPct val="90000"/>
              </a:lnSpc>
              <a:spcAft>
                <a:spcPct val="30000"/>
              </a:spcAft>
              <a:buClr>
                <a:schemeClr val="tx2">
                  <a:lumMod val="40000"/>
                  <a:lumOff val="60000"/>
                </a:schemeClr>
              </a:buClr>
              <a:buFont typeface="Wingdings" pitchFamily="2" charset="2"/>
              <a:buChar char="§"/>
            </a:pPr>
            <a:r>
              <a:rPr lang="en-US" sz="2400" b="0" dirty="0" smtClean="0">
                <a:solidFill>
                  <a:srgbClr val="1F396A"/>
                </a:solidFill>
                <a:latin typeface="+mn-lt"/>
              </a:rPr>
              <a:t>Some </a:t>
            </a:r>
            <a:r>
              <a:rPr lang="en-US" sz="2400" b="0" dirty="0">
                <a:solidFill>
                  <a:srgbClr val="1F396A"/>
                </a:solidFill>
                <a:latin typeface="+mn-lt"/>
              </a:rPr>
              <a:t>job hazards are obvious, but others are not. Some hazards can hurt you now, others can hurt you in the future. </a:t>
            </a:r>
          </a:p>
          <a:p>
            <a:pPr>
              <a:lnSpc>
                <a:spcPct val="90000"/>
              </a:lnSpc>
              <a:spcAft>
                <a:spcPct val="30000"/>
              </a:spcAft>
              <a:buClr>
                <a:schemeClr val="tx2">
                  <a:lumMod val="40000"/>
                  <a:lumOff val="60000"/>
                </a:schemeClr>
              </a:buClr>
              <a:buFont typeface="Wingdings" pitchFamily="2" charset="2"/>
              <a:buChar char="§"/>
            </a:pPr>
            <a:r>
              <a:rPr lang="en-US" sz="2400" b="0" dirty="0" smtClean="0">
                <a:solidFill>
                  <a:srgbClr val="1F396A"/>
                </a:solidFill>
                <a:latin typeface="+mn-lt"/>
              </a:rPr>
              <a:t>To </a:t>
            </a:r>
            <a:r>
              <a:rPr lang="en-US" sz="2400" b="0" dirty="0">
                <a:solidFill>
                  <a:srgbClr val="1F396A"/>
                </a:solidFill>
                <a:latin typeface="+mn-lt"/>
              </a:rPr>
              <a:t>be safe on the job, you must identify different types </a:t>
            </a:r>
            <a:r>
              <a:rPr lang="en-US" sz="2400" b="0">
                <a:solidFill>
                  <a:srgbClr val="1F396A"/>
                </a:solidFill>
                <a:latin typeface="+mn-lt"/>
              </a:rPr>
              <a:t>of </a:t>
            </a:r>
            <a:r>
              <a:rPr lang="en-US" sz="2400" b="0" smtClean="0">
                <a:solidFill>
                  <a:srgbClr val="1F396A"/>
                </a:solidFill>
                <a:latin typeface="+mn-lt"/>
              </a:rPr>
              <a:t>hazards.</a:t>
            </a:r>
            <a:endParaRPr lang="en-US" sz="2400" b="0" dirty="0">
              <a:solidFill>
                <a:srgbClr val="1F396A"/>
              </a:solidFill>
              <a:latin typeface="+mn-lt"/>
            </a:endParaRPr>
          </a:p>
          <a:p>
            <a:pPr>
              <a:lnSpc>
                <a:spcPct val="90000"/>
              </a:lnSpc>
              <a:spcAft>
                <a:spcPct val="30000"/>
              </a:spcAft>
              <a:buClr>
                <a:schemeClr val="tx2">
                  <a:lumMod val="40000"/>
                  <a:lumOff val="60000"/>
                </a:schemeClr>
              </a:buClr>
              <a:buFont typeface="Wingdings" pitchFamily="2" charset="2"/>
              <a:buChar char="§"/>
            </a:pPr>
            <a:r>
              <a:rPr lang="en-US" sz="2400" b="0" dirty="0" smtClean="0">
                <a:solidFill>
                  <a:srgbClr val="1F396A"/>
                </a:solidFill>
                <a:latin typeface="+mn-lt"/>
              </a:rPr>
              <a:t>People </a:t>
            </a:r>
            <a:r>
              <a:rPr lang="en-US" sz="2400" b="0" dirty="0">
                <a:solidFill>
                  <a:srgbClr val="1F396A"/>
                </a:solidFill>
                <a:latin typeface="+mn-lt"/>
              </a:rPr>
              <a:t>have a right to know about chemicals and other hazardous substances in their workplaces! When using a new chemical, read labels and check the SDS (Safety Data Sheet</a:t>
            </a:r>
            <a:r>
              <a:rPr lang="en-US" sz="2400" b="0" dirty="0" smtClean="0">
                <a:solidFill>
                  <a:srgbClr val="1F396A"/>
                </a:solidFill>
                <a:latin typeface="+mn-lt"/>
              </a:rPr>
              <a:t>)</a:t>
            </a:r>
            <a:r>
              <a:rPr lang="en-US" sz="2800" b="0" dirty="0" smtClean="0">
                <a:solidFill>
                  <a:srgbClr val="1F396A"/>
                </a:solidFill>
                <a:latin typeface="+mn-lt"/>
              </a:rPr>
              <a:t>.</a:t>
            </a:r>
            <a:endParaRPr lang="en-US" sz="2800" b="0" dirty="0">
              <a:solidFill>
                <a:srgbClr val="1F396A"/>
              </a:solidFill>
              <a:latin typeface="+mn-lt"/>
            </a:endParaRP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28</a:t>
            </a:fld>
            <a:endParaRPr lang="en-US" sz="2400" dirty="0" smtClean="0">
              <a:latin typeface="+mn-lt"/>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30254365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90601"/>
            <a:ext cx="8229600" cy="609600"/>
          </a:xfrm>
        </p:spPr>
        <p:txBody>
          <a:bodyPr lIns="45720" rIns="0">
            <a:normAutofit/>
          </a:bodyPr>
          <a:lstStyle/>
          <a:p>
            <a:pPr algn="l"/>
            <a:r>
              <a:rPr lang="en-US" sz="3200" dirty="0" smtClean="0">
                <a:solidFill>
                  <a:srgbClr val="F0502D"/>
                </a:solidFill>
                <a:latin typeface="+mj-lt"/>
                <a:cs typeface="Arial" pitchFamily="34" charset="0"/>
              </a:rPr>
              <a:t>Making the Job Safer</a:t>
            </a:r>
            <a:endParaRPr lang="en-US" sz="3200" dirty="0">
              <a:solidFill>
                <a:srgbClr val="F0502D"/>
              </a:solidFill>
              <a:latin typeface="+mj-lt"/>
              <a:cs typeface="Arial" pitchFamily="34" charset="0"/>
            </a:endParaRPr>
          </a:p>
        </p:txBody>
      </p:sp>
      <p:sp>
        <p:nvSpPr>
          <p:cNvPr id="3" name="Content Placeholder 2"/>
          <p:cNvSpPr>
            <a:spLocks noGrp="1"/>
          </p:cNvSpPr>
          <p:nvPr>
            <p:ph idx="1"/>
          </p:nvPr>
        </p:nvSpPr>
        <p:spPr>
          <a:xfrm>
            <a:off x="533400" y="304800"/>
            <a:ext cx="8229600" cy="838201"/>
          </a:xfrm>
        </p:spPr>
        <p:txBody>
          <a:bodyPr wrap="square" lIns="0" rIns="0">
            <a:normAutofit/>
          </a:bodyPr>
          <a:lstStyle/>
          <a:p>
            <a:pPr marL="0" indent="0">
              <a:buNone/>
            </a:pPr>
            <a:r>
              <a:rPr lang="en-US" sz="4800" b="0" dirty="0" smtClean="0">
                <a:solidFill>
                  <a:srgbClr val="F0502D"/>
                </a:solidFill>
                <a:latin typeface="Myriad Pro" pitchFamily="34" charset="0"/>
                <a:cs typeface="Arial" pitchFamily="34" charset="0"/>
              </a:rPr>
              <a:t>Lesson 3 </a:t>
            </a:r>
            <a:r>
              <a:rPr lang="en-US" sz="3600" b="0" dirty="0" smtClean="0">
                <a:solidFill>
                  <a:srgbClr val="F0502D"/>
                </a:solidFill>
                <a:latin typeface="Myriad Pro" pitchFamily="34" charset="0"/>
                <a:cs typeface="Arial" pitchFamily="34" charset="0"/>
              </a:rPr>
              <a:t>(and 3</a:t>
            </a:r>
            <a:r>
              <a:rPr lang="en-US" sz="3400" b="0" dirty="0" smtClean="0">
                <a:solidFill>
                  <a:srgbClr val="F0502D"/>
                </a:solidFill>
                <a:latin typeface="Myriad Pro" pitchFamily="34" charset="0"/>
                <a:cs typeface="Arial" pitchFamily="34" charset="0"/>
              </a:rPr>
              <a:t>B</a:t>
            </a:r>
            <a:r>
              <a:rPr lang="en-US" sz="3600" b="0" dirty="0" smtClean="0">
                <a:solidFill>
                  <a:srgbClr val="F0502D"/>
                </a:solidFill>
                <a:latin typeface="Myriad Pro" pitchFamily="34" charset="0"/>
                <a:cs typeface="Arial" pitchFamily="34" charset="0"/>
              </a:rPr>
              <a:t>)</a:t>
            </a:r>
            <a:endParaRPr lang="en-US" sz="3600" b="0" dirty="0">
              <a:solidFill>
                <a:srgbClr val="F0502D"/>
              </a:solidFill>
              <a:latin typeface="Myriad Pro" pitchFamily="34" charset="0"/>
              <a:cs typeface="Arial"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1200" y="5570038"/>
            <a:ext cx="2924175" cy="1037735"/>
          </a:xfrm>
          <a:prstGeom prst="rect">
            <a:avLst/>
          </a:prstGeom>
        </p:spPr>
      </p:pic>
      <p:sp>
        <p:nvSpPr>
          <p:cNvPr id="5" name="Freeform 4"/>
          <p:cNvSpPr/>
          <p:nvPr/>
        </p:nvSpPr>
        <p:spPr>
          <a:xfrm>
            <a:off x="5419725" y="1809750"/>
            <a:ext cx="3324225" cy="3514725"/>
          </a:xfrm>
          <a:custGeom>
            <a:avLst/>
            <a:gdLst>
              <a:gd name="connsiteX0" fmla="*/ 0 w 3324225"/>
              <a:gd name="connsiteY0" fmla="*/ 9525 h 3514725"/>
              <a:gd name="connsiteX1" fmla="*/ 3295650 w 3324225"/>
              <a:gd name="connsiteY1" fmla="*/ 0 h 3514725"/>
              <a:gd name="connsiteX2" fmla="*/ 3324225 w 3324225"/>
              <a:gd name="connsiteY2" fmla="*/ 3514725 h 3514725"/>
              <a:gd name="connsiteX3" fmla="*/ 9525 w 3324225"/>
              <a:gd name="connsiteY3" fmla="*/ 3457575 h 3514725"/>
              <a:gd name="connsiteX4" fmla="*/ 0 w 3324225"/>
              <a:gd name="connsiteY4" fmla="*/ 9525 h 351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4225" h="3514725">
                <a:moveTo>
                  <a:pt x="0" y="9525"/>
                </a:moveTo>
                <a:lnTo>
                  <a:pt x="3295650" y="0"/>
                </a:lnTo>
                <a:lnTo>
                  <a:pt x="3324225" y="3514725"/>
                </a:lnTo>
                <a:lnTo>
                  <a:pt x="9525" y="3457575"/>
                </a:lnTo>
                <a:lnTo>
                  <a:pt x="0" y="9525"/>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609600" y="1819275"/>
            <a:ext cx="4695825" cy="4629150"/>
          </a:xfrm>
          <a:custGeom>
            <a:avLst/>
            <a:gdLst>
              <a:gd name="connsiteX0" fmla="*/ 0 w 4695825"/>
              <a:gd name="connsiteY0" fmla="*/ 0 h 4629150"/>
              <a:gd name="connsiteX1" fmla="*/ 4695825 w 4695825"/>
              <a:gd name="connsiteY1" fmla="*/ 19050 h 4629150"/>
              <a:gd name="connsiteX2" fmla="*/ 4648200 w 4695825"/>
              <a:gd name="connsiteY2" fmla="*/ 4629150 h 4629150"/>
              <a:gd name="connsiteX3" fmla="*/ 57150 w 4695825"/>
              <a:gd name="connsiteY3" fmla="*/ 4619625 h 4629150"/>
              <a:gd name="connsiteX4" fmla="*/ 0 w 4695825"/>
              <a:gd name="connsiteY4" fmla="*/ 0 h 4629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5825" h="4629150">
                <a:moveTo>
                  <a:pt x="0" y="0"/>
                </a:moveTo>
                <a:lnTo>
                  <a:pt x="4695825" y="19050"/>
                </a:lnTo>
                <a:lnTo>
                  <a:pt x="4648200" y="4629150"/>
                </a:lnTo>
                <a:lnTo>
                  <a:pt x="57150" y="4619625"/>
                </a:lnTo>
                <a:lnTo>
                  <a:pt x="0" y="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a:spLocks/>
          </p:cNvSpPr>
          <p:nvPr/>
        </p:nvSpPr>
        <p:spPr>
          <a:xfrm>
            <a:off x="666750" y="1876424"/>
            <a:ext cx="4581525" cy="4476750"/>
          </a:xfrm>
          <a:custGeom>
            <a:avLst/>
            <a:gdLst>
              <a:gd name="connsiteX0" fmla="*/ 0 w 4695825"/>
              <a:gd name="connsiteY0" fmla="*/ 171450 h 4419600"/>
              <a:gd name="connsiteX1" fmla="*/ 57150 w 4695825"/>
              <a:gd name="connsiteY1" fmla="*/ 4419600 h 4419600"/>
              <a:gd name="connsiteX2" fmla="*/ 4619625 w 4695825"/>
              <a:gd name="connsiteY2" fmla="*/ 4419600 h 4419600"/>
              <a:gd name="connsiteX3" fmla="*/ 4695825 w 4695825"/>
              <a:gd name="connsiteY3" fmla="*/ 0 h 4419600"/>
              <a:gd name="connsiteX4" fmla="*/ 0 w 4695825"/>
              <a:gd name="connsiteY4" fmla="*/ 171450 h 4419600"/>
              <a:gd name="connsiteX0" fmla="*/ 0 w 4705350"/>
              <a:gd name="connsiteY0" fmla="*/ 0 h 4467225"/>
              <a:gd name="connsiteX1" fmla="*/ 66675 w 4705350"/>
              <a:gd name="connsiteY1" fmla="*/ 4467225 h 4467225"/>
              <a:gd name="connsiteX2" fmla="*/ 4629150 w 4705350"/>
              <a:gd name="connsiteY2" fmla="*/ 4467225 h 4467225"/>
              <a:gd name="connsiteX3" fmla="*/ 4705350 w 4705350"/>
              <a:gd name="connsiteY3" fmla="*/ 47625 h 4467225"/>
              <a:gd name="connsiteX4" fmla="*/ 0 w 4705350"/>
              <a:gd name="connsiteY4" fmla="*/ 0 h 4467225"/>
              <a:gd name="connsiteX0" fmla="*/ 0 w 4715153"/>
              <a:gd name="connsiteY0" fmla="*/ 9525 h 4476750"/>
              <a:gd name="connsiteX1" fmla="*/ 66675 w 4715153"/>
              <a:gd name="connsiteY1" fmla="*/ 4476750 h 4476750"/>
              <a:gd name="connsiteX2" fmla="*/ 4629150 w 4715153"/>
              <a:gd name="connsiteY2" fmla="*/ 4476750 h 4476750"/>
              <a:gd name="connsiteX3" fmla="*/ 4715153 w 4715153"/>
              <a:gd name="connsiteY3" fmla="*/ 0 h 4476750"/>
              <a:gd name="connsiteX4" fmla="*/ 0 w 4715153"/>
              <a:gd name="connsiteY4" fmla="*/ 9525 h 447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15153" h="4476750">
                <a:moveTo>
                  <a:pt x="0" y="9525"/>
                </a:moveTo>
                <a:lnTo>
                  <a:pt x="66675" y="4476750"/>
                </a:lnTo>
                <a:lnTo>
                  <a:pt x="4629150" y="4476750"/>
                </a:lnTo>
                <a:lnTo>
                  <a:pt x="4715153" y="0"/>
                </a:lnTo>
                <a:lnTo>
                  <a:pt x="0" y="9525"/>
                </a:lnTo>
                <a:close/>
              </a:path>
            </a:pathLst>
          </a:custGeom>
          <a:blipFill dpi="0" rotWithShape="1">
            <a:blip r:embed="rId3"/>
            <a:srcRect/>
            <a:tile tx="127000" ty="-368300" sx="57000" sy="57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5467350" y="1847849"/>
            <a:ext cx="3228975" cy="3381375"/>
          </a:xfrm>
          <a:custGeom>
            <a:avLst/>
            <a:gdLst>
              <a:gd name="connsiteX0" fmla="*/ 0 w 3257550"/>
              <a:gd name="connsiteY0" fmla="*/ 85725 h 3600450"/>
              <a:gd name="connsiteX1" fmla="*/ 19050 w 3257550"/>
              <a:gd name="connsiteY1" fmla="*/ 3600450 h 3600450"/>
              <a:gd name="connsiteX2" fmla="*/ 3257550 w 3257550"/>
              <a:gd name="connsiteY2" fmla="*/ 3552825 h 3600450"/>
              <a:gd name="connsiteX3" fmla="*/ 3219450 w 3257550"/>
              <a:gd name="connsiteY3" fmla="*/ 0 h 3600450"/>
              <a:gd name="connsiteX4" fmla="*/ 0 w 3257550"/>
              <a:gd name="connsiteY4" fmla="*/ 85725 h 3600450"/>
              <a:gd name="connsiteX0" fmla="*/ 0 w 3248025"/>
              <a:gd name="connsiteY0" fmla="*/ 9525 h 3600450"/>
              <a:gd name="connsiteX1" fmla="*/ 9525 w 3248025"/>
              <a:gd name="connsiteY1" fmla="*/ 3600450 h 3600450"/>
              <a:gd name="connsiteX2" fmla="*/ 3248025 w 3248025"/>
              <a:gd name="connsiteY2" fmla="*/ 3552825 h 3600450"/>
              <a:gd name="connsiteX3" fmla="*/ 3209925 w 3248025"/>
              <a:gd name="connsiteY3" fmla="*/ 0 h 3600450"/>
              <a:gd name="connsiteX4" fmla="*/ 0 w 3248025"/>
              <a:gd name="connsiteY4" fmla="*/ 9525 h 3600450"/>
              <a:gd name="connsiteX0" fmla="*/ 0 w 3248025"/>
              <a:gd name="connsiteY0" fmla="*/ 9525 h 3552825"/>
              <a:gd name="connsiteX1" fmla="*/ 0 w 3248025"/>
              <a:gd name="connsiteY1" fmla="*/ 3352800 h 3552825"/>
              <a:gd name="connsiteX2" fmla="*/ 3248025 w 3248025"/>
              <a:gd name="connsiteY2" fmla="*/ 3552825 h 3552825"/>
              <a:gd name="connsiteX3" fmla="*/ 3209925 w 3248025"/>
              <a:gd name="connsiteY3" fmla="*/ 0 h 3552825"/>
              <a:gd name="connsiteX4" fmla="*/ 0 w 3248025"/>
              <a:gd name="connsiteY4" fmla="*/ 9525 h 3552825"/>
              <a:gd name="connsiteX0" fmla="*/ 0 w 3228975"/>
              <a:gd name="connsiteY0" fmla="*/ 9525 h 3381375"/>
              <a:gd name="connsiteX1" fmla="*/ 0 w 3228975"/>
              <a:gd name="connsiteY1" fmla="*/ 3352800 h 3381375"/>
              <a:gd name="connsiteX2" fmla="*/ 3228975 w 3228975"/>
              <a:gd name="connsiteY2" fmla="*/ 3381375 h 3381375"/>
              <a:gd name="connsiteX3" fmla="*/ 3209925 w 3228975"/>
              <a:gd name="connsiteY3" fmla="*/ 0 h 3381375"/>
              <a:gd name="connsiteX4" fmla="*/ 0 w 3228975"/>
              <a:gd name="connsiteY4" fmla="*/ 9525 h 3381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8975" h="3381375">
                <a:moveTo>
                  <a:pt x="0" y="9525"/>
                </a:moveTo>
                <a:lnTo>
                  <a:pt x="0" y="3352800"/>
                </a:lnTo>
                <a:lnTo>
                  <a:pt x="3228975" y="3381375"/>
                </a:lnTo>
                <a:lnTo>
                  <a:pt x="3209925" y="0"/>
                </a:lnTo>
                <a:lnTo>
                  <a:pt x="0" y="9525"/>
                </a:lnTo>
                <a:close/>
              </a:path>
            </a:pathLst>
          </a:custGeom>
          <a:blipFill dpi="0" rotWithShape="1">
            <a:blip r:embed="rId4"/>
            <a:srcRect/>
            <a:tile tx="0" ty="0" sx="70000" sy="75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29</a:t>
            </a:fld>
            <a:endParaRPr lang="en-US" sz="2400" dirty="0" smtClean="0">
              <a:latin typeface="+mn-lt"/>
            </a:endParaRPr>
          </a:p>
        </p:txBody>
      </p:sp>
    </p:spTree>
    <p:extLst>
      <p:ext uri="{BB962C8B-B14F-4D97-AF65-F5344CB8AC3E}">
        <p14:creationId xmlns:p14="http://schemas.microsoft.com/office/powerpoint/2010/main" val="26476364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3</a:t>
            </a:fld>
            <a:endParaRPr lang="en-US" sz="2400" dirty="0" smtClean="0">
              <a:latin typeface="+mn-lt"/>
            </a:endParaRPr>
          </a:p>
        </p:txBody>
      </p:sp>
      <p:sp>
        <p:nvSpPr>
          <p:cNvPr id="2" name="Title 1"/>
          <p:cNvSpPr>
            <a:spLocks noGrp="1"/>
          </p:cNvSpPr>
          <p:nvPr>
            <p:ph type="title"/>
          </p:nvPr>
        </p:nvSpPr>
        <p:spPr>
          <a:xfrm>
            <a:off x="457200" y="274638"/>
            <a:ext cx="8229600" cy="792162"/>
          </a:xfrm>
        </p:spPr>
        <p:txBody>
          <a:bodyPr/>
          <a:lstStyle/>
          <a:p>
            <a:pPr algn="l"/>
            <a:r>
              <a:rPr lang="en-US" sz="3200" dirty="0" smtClean="0">
                <a:solidFill>
                  <a:srgbClr val="F0502D"/>
                </a:solidFill>
                <a:latin typeface="+mj-lt"/>
              </a:rPr>
              <a:t>You will learn about</a:t>
            </a:r>
            <a:endParaRPr lang="en-US" dirty="0">
              <a:solidFill>
                <a:srgbClr val="F0502D"/>
              </a:solidFill>
              <a:latin typeface="+mj-lt"/>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
        <p:nvSpPr>
          <p:cNvPr id="5" name="Freeform 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3"/>
          <p:cNvSpPr txBox="1">
            <a:spLocks noChangeArrowheads="1"/>
          </p:cNvSpPr>
          <p:nvPr/>
        </p:nvSpPr>
        <p:spPr>
          <a:xfrm>
            <a:off x="457200" y="1600200"/>
            <a:ext cx="8382001" cy="4572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80000"/>
              </a:lnSpc>
              <a:spcAft>
                <a:spcPct val="30000"/>
              </a:spcAft>
              <a:buClr>
                <a:schemeClr val="tx2">
                  <a:lumMod val="40000"/>
                  <a:lumOff val="60000"/>
                </a:schemeClr>
              </a:buClr>
              <a:buFont typeface="Wingdings" pitchFamily="2" charset="2"/>
              <a:buChar char="§"/>
            </a:pPr>
            <a:r>
              <a:rPr lang="en-US" sz="2800" dirty="0" smtClean="0">
                <a:solidFill>
                  <a:srgbClr val="1F396A"/>
                </a:solidFill>
                <a:latin typeface="Myriad Pro" pitchFamily="34" charset="0"/>
              </a:rPr>
              <a:t>Ways young workers can get hurt on the job</a:t>
            </a:r>
          </a:p>
          <a:p>
            <a:pPr>
              <a:lnSpc>
                <a:spcPct val="80000"/>
              </a:lnSpc>
              <a:spcAft>
                <a:spcPct val="30000"/>
              </a:spcAft>
              <a:buClr>
                <a:schemeClr val="tx2">
                  <a:lumMod val="40000"/>
                  <a:lumOff val="60000"/>
                </a:schemeClr>
              </a:buClr>
              <a:buFont typeface="Wingdings" pitchFamily="2" charset="2"/>
              <a:buChar char="§"/>
            </a:pPr>
            <a:r>
              <a:rPr lang="en-US" sz="2800" dirty="0" smtClean="0">
                <a:solidFill>
                  <a:srgbClr val="1F396A"/>
                </a:solidFill>
                <a:latin typeface="Myriad Pro" pitchFamily="34" charset="0"/>
              </a:rPr>
              <a:t>Common health and safety hazards on the job</a:t>
            </a:r>
          </a:p>
          <a:p>
            <a:pPr>
              <a:lnSpc>
                <a:spcPct val="80000"/>
              </a:lnSpc>
              <a:spcAft>
                <a:spcPct val="30000"/>
              </a:spcAft>
              <a:buClr>
                <a:schemeClr val="tx2">
                  <a:lumMod val="40000"/>
                  <a:lumOff val="60000"/>
                </a:schemeClr>
              </a:buClr>
              <a:buFont typeface="Wingdings" pitchFamily="2" charset="2"/>
              <a:buChar char="§"/>
            </a:pPr>
            <a:r>
              <a:rPr lang="en-US" sz="2800" dirty="0" smtClean="0">
                <a:solidFill>
                  <a:srgbClr val="1F396A"/>
                </a:solidFill>
                <a:latin typeface="Myriad Pro" pitchFamily="34" charset="0"/>
              </a:rPr>
              <a:t>Ways to reduce or control workplace hazards</a:t>
            </a:r>
          </a:p>
          <a:p>
            <a:pPr>
              <a:lnSpc>
                <a:spcPct val="80000"/>
              </a:lnSpc>
              <a:spcAft>
                <a:spcPct val="30000"/>
              </a:spcAft>
              <a:buClr>
                <a:schemeClr val="tx2">
                  <a:lumMod val="40000"/>
                  <a:lumOff val="60000"/>
                </a:schemeClr>
              </a:buClr>
              <a:buFont typeface="Wingdings" pitchFamily="2" charset="2"/>
              <a:buChar char="§"/>
            </a:pPr>
            <a:r>
              <a:rPr lang="en-US" sz="2800" dirty="0" smtClean="0">
                <a:solidFill>
                  <a:srgbClr val="1F396A"/>
                </a:solidFill>
                <a:latin typeface="Myriad Pro" pitchFamily="34" charset="0"/>
              </a:rPr>
              <a:t>Emergencies in the workplace and how to respond</a:t>
            </a:r>
          </a:p>
          <a:p>
            <a:pPr>
              <a:lnSpc>
                <a:spcPct val="80000"/>
              </a:lnSpc>
              <a:spcAft>
                <a:spcPct val="30000"/>
              </a:spcAft>
              <a:buClr>
                <a:schemeClr val="tx2">
                  <a:lumMod val="40000"/>
                  <a:lumOff val="60000"/>
                </a:schemeClr>
              </a:buClr>
              <a:buFont typeface="Wingdings" pitchFamily="2" charset="2"/>
              <a:buChar char="§"/>
            </a:pPr>
            <a:r>
              <a:rPr lang="en-US" sz="2800" dirty="0" smtClean="0">
                <a:solidFill>
                  <a:srgbClr val="1F396A"/>
                </a:solidFill>
                <a:latin typeface="Myriad Pro" pitchFamily="34" charset="0"/>
              </a:rPr>
              <a:t>What to do if you see something at work that could hurt you or make you sick</a:t>
            </a:r>
          </a:p>
          <a:p>
            <a:pPr>
              <a:lnSpc>
                <a:spcPct val="80000"/>
              </a:lnSpc>
              <a:spcAft>
                <a:spcPct val="30000"/>
              </a:spcAft>
              <a:buClr>
                <a:schemeClr val="tx2">
                  <a:lumMod val="40000"/>
                  <a:lumOff val="60000"/>
                </a:schemeClr>
              </a:buClr>
              <a:buFont typeface="Wingdings" pitchFamily="2" charset="2"/>
              <a:buChar char="§"/>
            </a:pPr>
            <a:r>
              <a:rPr lang="en-US" sz="2800" dirty="0" smtClean="0">
                <a:solidFill>
                  <a:srgbClr val="1F396A"/>
                </a:solidFill>
                <a:latin typeface="Myriad Pro" pitchFamily="34" charset="0"/>
              </a:rPr>
              <a:t>What legal rights and responsibilities young</a:t>
            </a:r>
            <a:r>
              <a:rPr lang="en-US" sz="2800" b="1" i="1" dirty="0" smtClean="0">
                <a:solidFill>
                  <a:srgbClr val="1F396A"/>
                </a:solidFill>
                <a:latin typeface="Myriad Pro" pitchFamily="34" charset="0"/>
              </a:rPr>
              <a:t> </a:t>
            </a:r>
            <a:r>
              <a:rPr lang="en-US" sz="2800" dirty="0" smtClean="0">
                <a:solidFill>
                  <a:srgbClr val="1F396A"/>
                </a:solidFill>
                <a:latin typeface="Myriad Pro" pitchFamily="34" charset="0"/>
              </a:rPr>
              <a:t>people have at work</a:t>
            </a:r>
          </a:p>
        </p:txBody>
      </p:sp>
    </p:spTree>
    <p:extLst>
      <p:ext uri="{BB962C8B-B14F-4D97-AF65-F5344CB8AC3E}">
        <p14:creationId xmlns:p14="http://schemas.microsoft.com/office/powerpoint/2010/main" val="177061720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782637"/>
          </a:xfrm>
        </p:spPr>
        <p:txBody>
          <a:bodyPr>
            <a:normAutofit/>
          </a:bodyPr>
          <a:lstStyle/>
          <a:p>
            <a:pPr algn="l"/>
            <a:r>
              <a:rPr lang="en-US" sz="3200" dirty="0" smtClean="0">
                <a:solidFill>
                  <a:srgbClr val="F0502D"/>
                </a:solidFill>
                <a:latin typeface="+mj-lt"/>
              </a:rPr>
              <a:t>Controlling Hazards</a:t>
            </a:r>
            <a:endParaRPr lang="en-US" sz="3200" dirty="0">
              <a:solidFill>
                <a:srgbClr val="F0502D"/>
              </a:solidFill>
              <a:latin typeface="+mj-lt"/>
            </a:endParaRP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p:cNvSpPr/>
          <p:nvPr/>
        </p:nvSpPr>
        <p:spPr>
          <a:xfrm>
            <a:off x="1388533" y="1532465"/>
            <a:ext cx="6126693" cy="4207933"/>
          </a:xfrm>
          <a:custGeom>
            <a:avLst/>
            <a:gdLst>
              <a:gd name="connsiteX0" fmla="*/ 0 w 5991226"/>
              <a:gd name="connsiteY0" fmla="*/ 4114800 h 4114800"/>
              <a:gd name="connsiteX1" fmla="*/ 2995613 w 5991226"/>
              <a:gd name="connsiteY1" fmla="*/ 0 h 4114800"/>
              <a:gd name="connsiteX2" fmla="*/ 5991226 w 5991226"/>
              <a:gd name="connsiteY2" fmla="*/ 4114800 h 4114800"/>
              <a:gd name="connsiteX3" fmla="*/ 0 w 5991226"/>
              <a:gd name="connsiteY3" fmla="*/ 4114800 h 4114800"/>
              <a:gd name="connsiteX0" fmla="*/ 0 w 5991226"/>
              <a:gd name="connsiteY0" fmla="*/ 4233333 h 4233333"/>
              <a:gd name="connsiteX1" fmla="*/ 3004080 w 5991226"/>
              <a:gd name="connsiteY1" fmla="*/ 0 h 4233333"/>
              <a:gd name="connsiteX2" fmla="*/ 5991226 w 5991226"/>
              <a:gd name="connsiteY2" fmla="*/ 4233333 h 4233333"/>
              <a:gd name="connsiteX3" fmla="*/ 0 w 5991226"/>
              <a:gd name="connsiteY3" fmla="*/ 4233333 h 4233333"/>
              <a:gd name="connsiteX0" fmla="*/ 0 w 6118226"/>
              <a:gd name="connsiteY0" fmla="*/ 4309533 h 4309533"/>
              <a:gd name="connsiteX1" fmla="*/ 3131080 w 6118226"/>
              <a:gd name="connsiteY1" fmla="*/ 0 h 4309533"/>
              <a:gd name="connsiteX2" fmla="*/ 6118226 w 6118226"/>
              <a:gd name="connsiteY2" fmla="*/ 4233333 h 4309533"/>
              <a:gd name="connsiteX3" fmla="*/ 0 w 6118226"/>
              <a:gd name="connsiteY3" fmla="*/ 4309533 h 4309533"/>
              <a:gd name="connsiteX0" fmla="*/ 0 w 6194426"/>
              <a:gd name="connsiteY0" fmla="*/ 4309533 h 4309533"/>
              <a:gd name="connsiteX1" fmla="*/ 3131080 w 6194426"/>
              <a:gd name="connsiteY1" fmla="*/ 0 h 4309533"/>
              <a:gd name="connsiteX2" fmla="*/ 6194426 w 6194426"/>
              <a:gd name="connsiteY2" fmla="*/ 4284133 h 4309533"/>
              <a:gd name="connsiteX3" fmla="*/ 0 w 6194426"/>
              <a:gd name="connsiteY3" fmla="*/ 4309533 h 4309533"/>
              <a:gd name="connsiteX0" fmla="*/ 0 w 6118226"/>
              <a:gd name="connsiteY0" fmla="*/ 4309533 h 4309533"/>
              <a:gd name="connsiteX1" fmla="*/ 3131080 w 6118226"/>
              <a:gd name="connsiteY1" fmla="*/ 0 h 4309533"/>
              <a:gd name="connsiteX2" fmla="*/ 6118226 w 6118226"/>
              <a:gd name="connsiteY2" fmla="*/ 4207933 h 4309533"/>
              <a:gd name="connsiteX3" fmla="*/ 0 w 6118226"/>
              <a:gd name="connsiteY3" fmla="*/ 4309533 h 4309533"/>
              <a:gd name="connsiteX0" fmla="*/ 0 w 6101293"/>
              <a:gd name="connsiteY0" fmla="*/ 4250266 h 4250266"/>
              <a:gd name="connsiteX1" fmla="*/ 3114147 w 6101293"/>
              <a:gd name="connsiteY1" fmla="*/ 0 h 4250266"/>
              <a:gd name="connsiteX2" fmla="*/ 6101293 w 6101293"/>
              <a:gd name="connsiteY2" fmla="*/ 4207933 h 4250266"/>
              <a:gd name="connsiteX3" fmla="*/ 0 w 6101293"/>
              <a:gd name="connsiteY3" fmla="*/ 4250266 h 4250266"/>
              <a:gd name="connsiteX0" fmla="*/ 0 w 6126693"/>
              <a:gd name="connsiteY0" fmla="*/ 4250266 h 4258733"/>
              <a:gd name="connsiteX1" fmla="*/ 3114147 w 6126693"/>
              <a:gd name="connsiteY1" fmla="*/ 0 h 4258733"/>
              <a:gd name="connsiteX2" fmla="*/ 6126693 w 6126693"/>
              <a:gd name="connsiteY2" fmla="*/ 4258733 h 4258733"/>
              <a:gd name="connsiteX3" fmla="*/ 0 w 6126693"/>
              <a:gd name="connsiteY3" fmla="*/ 4250266 h 4258733"/>
              <a:gd name="connsiteX0" fmla="*/ 0 w 6126693"/>
              <a:gd name="connsiteY0" fmla="*/ 4199466 h 4207933"/>
              <a:gd name="connsiteX1" fmla="*/ 3080280 w 6126693"/>
              <a:gd name="connsiteY1" fmla="*/ 0 h 4207933"/>
              <a:gd name="connsiteX2" fmla="*/ 6126693 w 6126693"/>
              <a:gd name="connsiteY2" fmla="*/ 4207933 h 4207933"/>
              <a:gd name="connsiteX3" fmla="*/ 0 w 6126693"/>
              <a:gd name="connsiteY3" fmla="*/ 4199466 h 4207933"/>
            </a:gdLst>
            <a:ahLst/>
            <a:cxnLst>
              <a:cxn ang="0">
                <a:pos x="connsiteX0" y="connsiteY0"/>
              </a:cxn>
              <a:cxn ang="0">
                <a:pos x="connsiteX1" y="connsiteY1"/>
              </a:cxn>
              <a:cxn ang="0">
                <a:pos x="connsiteX2" y="connsiteY2"/>
              </a:cxn>
              <a:cxn ang="0">
                <a:pos x="connsiteX3" y="connsiteY3"/>
              </a:cxn>
            </a:cxnLst>
            <a:rect l="l" t="t" r="r" b="b"/>
            <a:pathLst>
              <a:path w="6126693" h="4207933">
                <a:moveTo>
                  <a:pt x="0" y="4199466"/>
                </a:moveTo>
                <a:lnTo>
                  <a:pt x="3080280" y="0"/>
                </a:lnTo>
                <a:lnTo>
                  <a:pt x="6126693" y="4207933"/>
                </a:lnTo>
                <a:lnTo>
                  <a:pt x="0" y="4199466"/>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a:t>
            </a:r>
            <a:endParaRPr lang="en-US" dirty="0"/>
          </a:p>
        </p:txBody>
      </p:sp>
      <p:sp>
        <p:nvSpPr>
          <p:cNvPr id="10" name="Isosceles Triangle 9"/>
          <p:cNvSpPr/>
          <p:nvPr/>
        </p:nvSpPr>
        <p:spPr>
          <a:xfrm>
            <a:off x="1464733" y="1579032"/>
            <a:ext cx="5991226" cy="4114800"/>
          </a:xfrm>
          <a:prstGeom prst="triangl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F396A"/>
              </a:solidFill>
            </a:endParaRPr>
          </a:p>
        </p:txBody>
      </p:sp>
      <p:sp>
        <p:nvSpPr>
          <p:cNvPr id="9" name="TextBox 8"/>
          <p:cNvSpPr txBox="1"/>
          <p:nvPr/>
        </p:nvSpPr>
        <p:spPr>
          <a:xfrm>
            <a:off x="1354666" y="2057400"/>
            <a:ext cx="6177493" cy="3908762"/>
          </a:xfrm>
          <a:prstGeom prst="rect">
            <a:avLst/>
          </a:prstGeom>
          <a:noFill/>
        </p:spPr>
        <p:txBody>
          <a:bodyPr wrap="square" rtlCol="0">
            <a:spAutoFit/>
          </a:bodyPr>
          <a:lstStyle/>
          <a:p>
            <a:pPr algn="ctr"/>
            <a:r>
              <a:rPr lang="en-US" b="1" dirty="0">
                <a:solidFill>
                  <a:srgbClr val="1F396A"/>
                </a:solidFill>
              </a:rPr>
              <a:t>Remove </a:t>
            </a:r>
            <a:endParaRPr lang="en-US" b="1" dirty="0" smtClean="0">
              <a:solidFill>
                <a:srgbClr val="1F396A"/>
              </a:solidFill>
            </a:endParaRPr>
          </a:p>
          <a:p>
            <a:pPr algn="ctr"/>
            <a:r>
              <a:rPr lang="en-US" b="1" dirty="0" smtClean="0">
                <a:solidFill>
                  <a:srgbClr val="1F396A"/>
                </a:solidFill>
              </a:rPr>
              <a:t>the Hazard</a:t>
            </a:r>
          </a:p>
          <a:p>
            <a:pPr algn="ctr"/>
            <a:r>
              <a:rPr lang="en-US" dirty="0" smtClean="0">
                <a:solidFill>
                  <a:srgbClr val="1F396A"/>
                </a:solidFill>
              </a:rPr>
              <a:t>$2000</a:t>
            </a:r>
            <a:endParaRPr lang="en-US" dirty="0">
              <a:solidFill>
                <a:srgbClr val="1F396A"/>
              </a:solidFill>
            </a:endParaRPr>
          </a:p>
          <a:p>
            <a:pPr algn="ctr"/>
            <a:r>
              <a:rPr lang="en-US" sz="1200" dirty="0">
                <a:solidFill>
                  <a:srgbClr val="1F396A"/>
                </a:solidFill>
              </a:rPr>
              <a:t>(for example, use </a:t>
            </a:r>
            <a:r>
              <a:rPr lang="en-US" sz="1200" dirty="0" smtClean="0">
                <a:solidFill>
                  <a:srgbClr val="1F396A"/>
                </a:solidFill>
              </a:rPr>
              <a:t>safer</a:t>
            </a:r>
          </a:p>
          <a:p>
            <a:pPr algn="ctr"/>
            <a:r>
              <a:rPr lang="en-US" sz="1200" dirty="0" smtClean="0">
                <a:solidFill>
                  <a:srgbClr val="1F396A"/>
                </a:solidFill>
              </a:rPr>
              <a:t>chemicals, use </a:t>
            </a:r>
            <a:r>
              <a:rPr lang="en-US" sz="1200" dirty="0">
                <a:solidFill>
                  <a:srgbClr val="1F396A"/>
                </a:solidFill>
              </a:rPr>
              <a:t>a machine guard</a:t>
            </a:r>
            <a:r>
              <a:rPr lang="en-US" sz="1200" dirty="0" smtClean="0">
                <a:solidFill>
                  <a:srgbClr val="1F396A"/>
                </a:solidFill>
              </a:rPr>
              <a:t>)</a:t>
            </a:r>
          </a:p>
          <a:p>
            <a:pPr algn="ctr"/>
            <a:endParaRPr lang="en-US" sz="1200" dirty="0">
              <a:solidFill>
                <a:srgbClr val="1F396A"/>
              </a:solidFill>
            </a:endParaRPr>
          </a:p>
          <a:p>
            <a:pPr algn="ctr"/>
            <a:r>
              <a:rPr lang="en-US" b="1" dirty="0">
                <a:solidFill>
                  <a:srgbClr val="1F396A"/>
                </a:solidFill>
              </a:rPr>
              <a:t>Improve Work </a:t>
            </a:r>
            <a:endParaRPr lang="en-US" b="1" dirty="0" smtClean="0">
              <a:solidFill>
                <a:srgbClr val="1F396A"/>
              </a:solidFill>
            </a:endParaRPr>
          </a:p>
          <a:p>
            <a:pPr algn="ctr"/>
            <a:r>
              <a:rPr lang="en-US" b="1" dirty="0" smtClean="0">
                <a:solidFill>
                  <a:srgbClr val="1F396A"/>
                </a:solidFill>
              </a:rPr>
              <a:t>Policies </a:t>
            </a:r>
            <a:r>
              <a:rPr lang="en-US" b="1" dirty="0">
                <a:solidFill>
                  <a:srgbClr val="1F396A"/>
                </a:solidFill>
              </a:rPr>
              <a:t>&amp; </a:t>
            </a:r>
            <a:r>
              <a:rPr lang="en-US" b="1" dirty="0" smtClean="0">
                <a:solidFill>
                  <a:srgbClr val="1F396A"/>
                </a:solidFill>
              </a:rPr>
              <a:t>Procedures</a:t>
            </a:r>
          </a:p>
          <a:p>
            <a:pPr algn="ctr"/>
            <a:r>
              <a:rPr lang="en-US" dirty="0" smtClean="0">
                <a:solidFill>
                  <a:srgbClr val="1F396A"/>
                </a:solidFill>
              </a:rPr>
              <a:t>$1000</a:t>
            </a:r>
            <a:endParaRPr lang="en-US" dirty="0">
              <a:solidFill>
                <a:srgbClr val="1F396A"/>
              </a:solidFill>
            </a:endParaRPr>
          </a:p>
          <a:p>
            <a:pPr algn="ctr"/>
            <a:r>
              <a:rPr lang="en-US" sz="1200" dirty="0">
                <a:solidFill>
                  <a:srgbClr val="1F396A"/>
                </a:solidFill>
              </a:rPr>
              <a:t>(for example, conduct training, </a:t>
            </a:r>
            <a:endParaRPr lang="en-US" sz="1200" dirty="0" smtClean="0">
              <a:solidFill>
                <a:srgbClr val="1F396A"/>
              </a:solidFill>
            </a:endParaRPr>
          </a:p>
          <a:p>
            <a:pPr algn="ctr"/>
            <a:r>
              <a:rPr lang="en-US" sz="1200" dirty="0" smtClean="0">
                <a:solidFill>
                  <a:srgbClr val="1F396A"/>
                </a:solidFill>
              </a:rPr>
              <a:t>assign </a:t>
            </a:r>
            <a:r>
              <a:rPr lang="en-US" sz="1200" dirty="0">
                <a:solidFill>
                  <a:srgbClr val="1F396A"/>
                </a:solidFill>
              </a:rPr>
              <a:t>enough people to do the job</a:t>
            </a:r>
            <a:r>
              <a:rPr lang="en-US" sz="1200" dirty="0" smtClean="0">
                <a:solidFill>
                  <a:srgbClr val="1F396A"/>
                </a:solidFill>
              </a:rPr>
              <a:t>)</a:t>
            </a:r>
          </a:p>
          <a:p>
            <a:pPr algn="ctr"/>
            <a:endParaRPr lang="en-US" sz="1400" dirty="0">
              <a:solidFill>
                <a:srgbClr val="1F396A"/>
              </a:solidFill>
            </a:endParaRPr>
          </a:p>
          <a:p>
            <a:pPr algn="ctr"/>
            <a:r>
              <a:rPr lang="en-US" b="1" dirty="0">
                <a:solidFill>
                  <a:srgbClr val="1F396A"/>
                </a:solidFill>
              </a:rPr>
              <a:t>Wear Personal Protective Equipment (PPE</a:t>
            </a:r>
            <a:r>
              <a:rPr lang="en-US" b="1" dirty="0" smtClean="0">
                <a:solidFill>
                  <a:srgbClr val="1F396A"/>
                </a:solidFill>
              </a:rPr>
              <a:t>)</a:t>
            </a:r>
          </a:p>
          <a:p>
            <a:pPr algn="ctr"/>
            <a:r>
              <a:rPr lang="en-US" dirty="0" smtClean="0">
                <a:solidFill>
                  <a:srgbClr val="1F396A"/>
                </a:solidFill>
              </a:rPr>
              <a:t>$500</a:t>
            </a:r>
            <a:endParaRPr lang="en-US" dirty="0">
              <a:solidFill>
                <a:srgbClr val="1F396A"/>
              </a:solidFill>
            </a:endParaRPr>
          </a:p>
          <a:p>
            <a:pPr algn="ctr"/>
            <a:r>
              <a:rPr lang="en-US" sz="1200" dirty="0">
                <a:solidFill>
                  <a:srgbClr val="1F396A"/>
                </a:solidFill>
              </a:rPr>
              <a:t>(for example, wear gloves, use a respirator)</a:t>
            </a:r>
          </a:p>
          <a:p>
            <a:endParaRPr lang="en-US" dirty="0"/>
          </a:p>
        </p:txBody>
      </p:sp>
      <p:sp>
        <p:nvSpPr>
          <p:cNvPr id="5" name="Rectangle 4"/>
          <p:cNvSpPr/>
          <p:nvPr/>
        </p:nvSpPr>
        <p:spPr>
          <a:xfrm>
            <a:off x="3055202" y="3435352"/>
            <a:ext cx="2810287" cy="36194"/>
          </a:xfrm>
          <a:custGeom>
            <a:avLst/>
            <a:gdLst>
              <a:gd name="connsiteX0" fmla="*/ 0 w 2286000"/>
              <a:gd name="connsiteY0" fmla="*/ 0 h 45719"/>
              <a:gd name="connsiteX1" fmla="*/ 2286000 w 2286000"/>
              <a:gd name="connsiteY1" fmla="*/ 0 h 45719"/>
              <a:gd name="connsiteX2" fmla="*/ 2286000 w 2286000"/>
              <a:gd name="connsiteY2" fmla="*/ 45719 h 45719"/>
              <a:gd name="connsiteX3" fmla="*/ 0 w 2286000"/>
              <a:gd name="connsiteY3" fmla="*/ 45719 h 45719"/>
              <a:gd name="connsiteX4" fmla="*/ 0 w 2286000"/>
              <a:gd name="connsiteY4" fmla="*/ 0 h 45719"/>
              <a:gd name="connsiteX0" fmla="*/ 0 w 2286000"/>
              <a:gd name="connsiteY0" fmla="*/ 0 h 54185"/>
              <a:gd name="connsiteX1" fmla="*/ 2286000 w 2286000"/>
              <a:gd name="connsiteY1" fmla="*/ 0 h 54185"/>
              <a:gd name="connsiteX2" fmla="*/ 2286000 w 2286000"/>
              <a:gd name="connsiteY2" fmla="*/ 45719 h 54185"/>
              <a:gd name="connsiteX3" fmla="*/ 8467 w 2286000"/>
              <a:gd name="connsiteY3" fmla="*/ 54185 h 54185"/>
              <a:gd name="connsiteX4" fmla="*/ 0 w 2286000"/>
              <a:gd name="connsiteY4" fmla="*/ 0 h 54185"/>
              <a:gd name="connsiteX0" fmla="*/ 0 w 2548467"/>
              <a:gd name="connsiteY0" fmla="*/ 0 h 71119"/>
              <a:gd name="connsiteX1" fmla="*/ 2286000 w 2548467"/>
              <a:gd name="connsiteY1" fmla="*/ 0 h 71119"/>
              <a:gd name="connsiteX2" fmla="*/ 2548467 w 2548467"/>
              <a:gd name="connsiteY2" fmla="*/ 71119 h 71119"/>
              <a:gd name="connsiteX3" fmla="*/ 8467 w 2548467"/>
              <a:gd name="connsiteY3" fmla="*/ 54185 h 71119"/>
              <a:gd name="connsiteX4" fmla="*/ 0 w 2548467"/>
              <a:gd name="connsiteY4" fmla="*/ 0 h 71119"/>
              <a:gd name="connsiteX0" fmla="*/ 0 w 2548467"/>
              <a:gd name="connsiteY0" fmla="*/ 0 h 71119"/>
              <a:gd name="connsiteX1" fmla="*/ 2531533 w 2548467"/>
              <a:gd name="connsiteY1" fmla="*/ 8467 h 71119"/>
              <a:gd name="connsiteX2" fmla="*/ 2548467 w 2548467"/>
              <a:gd name="connsiteY2" fmla="*/ 71119 h 71119"/>
              <a:gd name="connsiteX3" fmla="*/ 8467 w 2548467"/>
              <a:gd name="connsiteY3" fmla="*/ 54185 h 71119"/>
              <a:gd name="connsiteX4" fmla="*/ 0 w 2548467"/>
              <a:gd name="connsiteY4" fmla="*/ 0 h 71119"/>
              <a:gd name="connsiteX0" fmla="*/ 0 w 2610409"/>
              <a:gd name="connsiteY0" fmla="*/ 6350 h 62652"/>
              <a:gd name="connsiteX1" fmla="*/ 2593475 w 2610409"/>
              <a:gd name="connsiteY1" fmla="*/ 0 h 62652"/>
              <a:gd name="connsiteX2" fmla="*/ 2610409 w 2610409"/>
              <a:gd name="connsiteY2" fmla="*/ 62652 h 62652"/>
              <a:gd name="connsiteX3" fmla="*/ 70409 w 2610409"/>
              <a:gd name="connsiteY3" fmla="*/ 45718 h 62652"/>
              <a:gd name="connsiteX4" fmla="*/ 0 w 2610409"/>
              <a:gd name="connsiteY4" fmla="*/ 6350 h 62652"/>
              <a:gd name="connsiteX0" fmla="*/ 31352 w 2641761"/>
              <a:gd name="connsiteY0" fmla="*/ 6350 h 62652"/>
              <a:gd name="connsiteX1" fmla="*/ 2624827 w 2641761"/>
              <a:gd name="connsiteY1" fmla="*/ 0 h 62652"/>
              <a:gd name="connsiteX2" fmla="*/ 2641761 w 2641761"/>
              <a:gd name="connsiteY2" fmla="*/ 62652 h 62652"/>
              <a:gd name="connsiteX3" fmla="*/ 0 w 2641761"/>
              <a:gd name="connsiteY3" fmla="*/ 53126 h 62652"/>
              <a:gd name="connsiteX4" fmla="*/ 31352 w 2641761"/>
              <a:gd name="connsiteY4" fmla="*/ 6350 h 62652"/>
              <a:gd name="connsiteX0" fmla="*/ 31352 w 2641761"/>
              <a:gd name="connsiteY0" fmla="*/ 0 h 56302"/>
              <a:gd name="connsiteX1" fmla="*/ 2585008 w 2641761"/>
              <a:gd name="connsiteY1" fmla="*/ 1058 h 56302"/>
              <a:gd name="connsiteX2" fmla="*/ 2641761 w 2641761"/>
              <a:gd name="connsiteY2" fmla="*/ 56302 h 56302"/>
              <a:gd name="connsiteX3" fmla="*/ 0 w 2641761"/>
              <a:gd name="connsiteY3" fmla="*/ 46776 h 56302"/>
              <a:gd name="connsiteX4" fmla="*/ 31352 w 2641761"/>
              <a:gd name="connsiteY4" fmla="*/ 0 h 56302"/>
              <a:gd name="connsiteX0" fmla="*/ 31352 w 2610791"/>
              <a:gd name="connsiteY0" fmla="*/ 0 h 56302"/>
              <a:gd name="connsiteX1" fmla="*/ 2585008 w 2610791"/>
              <a:gd name="connsiteY1" fmla="*/ 1058 h 56302"/>
              <a:gd name="connsiteX2" fmla="*/ 2610791 w 2610791"/>
              <a:gd name="connsiteY2" fmla="*/ 56302 h 56302"/>
              <a:gd name="connsiteX3" fmla="*/ 0 w 2610791"/>
              <a:gd name="connsiteY3" fmla="*/ 46776 h 56302"/>
              <a:gd name="connsiteX4" fmla="*/ 31352 w 2610791"/>
              <a:gd name="connsiteY4" fmla="*/ 0 h 56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0791" h="56302">
                <a:moveTo>
                  <a:pt x="31352" y="0"/>
                </a:moveTo>
                <a:lnTo>
                  <a:pt x="2585008" y="1058"/>
                </a:lnTo>
                <a:lnTo>
                  <a:pt x="2610791" y="56302"/>
                </a:lnTo>
                <a:lnTo>
                  <a:pt x="0" y="46776"/>
                </a:lnTo>
                <a:lnTo>
                  <a:pt x="31352" y="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4"/>
          <p:cNvSpPr/>
          <p:nvPr/>
        </p:nvSpPr>
        <p:spPr>
          <a:xfrm>
            <a:off x="2079625" y="4762499"/>
            <a:ext cx="4778375" cy="45719"/>
          </a:xfrm>
          <a:custGeom>
            <a:avLst/>
            <a:gdLst>
              <a:gd name="connsiteX0" fmla="*/ 0 w 2286000"/>
              <a:gd name="connsiteY0" fmla="*/ 0 h 45719"/>
              <a:gd name="connsiteX1" fmla="*/ 2286000 w 2286000"/>
              <a:gd name="connsiteY1" fmla="*/ 0 h 45719"/>
              <a:gd name="connsiteX2" fmla="*/ 2286000 w 2286000"/>
              <a:gd name="connsiteY2" fmla="*/ 45719 h 45719"/>
              <a:gd name="connsiteX3" fmla="*/ 0 w 2286000"/>
              <a:gd name="connsiteY3" fmla="*/ 45719 h 45719"/>
              <a:gd name="connsiteX4" fmla="*/ 0 w 2286000"/>
              <a:gd name="connsiteY4" fmla="*/ 0 h 45719"/>
              <a:gd name="connsiteX0" fmla="*/ 0 w 2286000"/>
              <a:gd name="connsiteY0" fmla="*/ 0 h 54185"/>
              <a:gd name="connsiteX1" fmla="*/ 2286000 w 2286000"/>
              <a:gd name="connsiteY1" fmla="*/ 0 h 54185"/>
              <a:gd name="connsiteX2" fmla="*/ 2286000 w 2286000"/>
              <a:gd name="connsiteY2" fmla="*/ 45719 h 54185"/>
              <a:gd name="connsiteX3" fmla="*/ 8467 w 2286000"/>
              <a:gd name="connsiteY3" fmla="*/ 54185 h 54185"/>
              <a:gd name="connsiteX4" fmla="*/ 0 w 2286000"/>
              <a:gd name="connsiteY4" fmla="*/ 0 h 54185"/>
              <a:gd name="connsiteX0" fmla="*/ 0 w 2548467"/>
              <a:gd name="connsiteY0" fmla="*/ 0 h 71119"/>
              <a:gd name="connsiteX1" fmla="*/ 2286000 w 2548467"/>
              <a:gd name="connsiteY1" fmla="*/ 0 h 71119"/>
              <a:gd name="connsiteX2" fmla="*/ 2548467 w 2548467"/>
              <a:gd name="connsiteY2" fmla="*/ 71119 h 71119"/>
              <a:gd name="connsiteX3" fmla="*/ 8467 w 2548467"/>
              <a:gd name="connsiteY3" fmla="*/ 54185 h 71119"/>
              <a:gd name="connsiteX4" fmla="*/ 0 w 2548467"/>
              <a:gd name="connsiteY4" fmla="*/ 0 h 71119"/>
              <a:gd name="connsiteX0" fmla="*/ 0 w 2548467"/>
              <a:gd name="connsiteY0" fmla="*/ 0 h 71119"/>
              <a:gd name="connsiteX1" fmla="*/ 2531533 w 2548467"/>
              <a:gd name="connsiteY1" fmla="*/ 8467 h 71119"/>
              <a:gd name="connsiteX2" fmla="*/ 2548467 w 2548467"/>
              <a:gd name="connsiteY2" fmla="*/ 71119 h 71119"/>
              <a:gd name="connsiteX3" fmla="*/ 8467 w 2548467"/>
              <a:gd name="connsiteY3" fmla="*/ 54185 h 71119"/>
              <a:gd name="connsiteX4" fmla="*/ 0 w 2548467"/>
              <a:gd name="connsiteY4" fmla="*/ 0 h 71119"/>
              <a:gd name="connsiteX0" fmla="*/ 0 w 2610409"/>
              <a:gd name="connsiteY0" fmla="*/ 6350 h 62652"/>
              <a:gd name="connsiteX1" fmla="*/ 2593475 w 2610409"/>
              <a:gd name="connsiteY1" fmla="*/ 0 h 62652"/>
              <a:gd name="connsiteX2" fmla="*/ 2610409 w 2610409"/>
              <a:gd name="connsiteY2" fmla="*/ 62652 h 62652"/>
              <a:gd name="connsiteX3" fmla="*/ 70409 w 2610409"/>
              <a:gd name="connsiteY3" fmla="*/ 45718 h 62652"/>
              <a:gd name="connsiteX4" fmla="*/ 0 w 2610409"/>
              <a:gd name="connsiteY4" fmla="*/ 6350 h 62652"/>
              <a:gd name="connsiteX0" fmla="*/ 31352 w 2641761"/>
              <a:gd name="connsiteY0" fmla="*/ 6350 h 62652"/>
              <a:gd name="connsiteX1" fmla="*/ 2624827 w 2641761"/>
              <a:gd name="connsiteY1" fmla="*/ 0 h 62652"/>
              <a:gd name="connsiteX2" fmla="*/ 2641761 w 2641761"/>
              <a:gd name="connsiteY2" fmla="*/ 62652 h 62652"/>
              <a:gd name="connsiteX3" fmla="*/ 0 w 2641761"/>
              <a:gd name="connsiteY3" fmla="*/ 53126 h 62652"/>
              <a:gd name="connsiteX4" fmla="*/ 31352 w 2641761"/>
              <a:gd name="connsiteY4" fmla="*/ 6350 h 62652"/>
              <a:gd name="connsiteX0" fmla="*/ 31352 w 2641761"/>
              <a:gd name="connsiteY0" fmla="*/ 0 h 56302"/>
              <a:gd name="connsiteX1" fmla="*/ 2585008 w 2641761"/>
              <a:gd name="connsiteY1" fmla="*/ 1058 h 56302"/>
              <a:gd name="connsiteX2" fmla="*/ 2641761 w 2641761"/>
              <a:gd name="connsiteY2" fmla="*/ 56302 h 56302"/>
              <a:gd name="connsiteX3" fmla="*/ 0 w 2641761"/>
              <a:gd name="connsiteY3" fmla="*/ 46776 h 56302"/>
              <a:gd name="connsiteX4" fmla="*/ 31352 w 2641761"/>
              <a:gd name="connsiteY4" fmla="*/ 0 h 56302"/>
              <a:gd name="connsiteX0" fmla="*/ 31352 w 2610791"/>
              <a:gd name="connsiteY0" fmla="*/ 0 h 56302"/>
              <a:gd name="connsiteX1" fmla="*/ 2585008 w 2610791"/>
              <a:gd name="connsiteY1" fmla="*/ 1058 h 56302"/>
              <a:gd name="connsiteX2" fmla="*/ 2610791 w 2610791"/>
              <a:gd name="connsiteY2" fmla="*/ 56302 h 56302"/>
              <a:gd name="connsiteX3" fmla="*/ 0 w 2610791"/>
              <a:gd name="connsiteY3" fmla="*/ 46776 h 56302"/>
              <a:gd name="connsiteX4" fmla="*/ 31352 w 2610791"/>
              <a:gd name="connsiteY4" fmla="*/ 0 h 56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0791" h="56302">
                <a:moveTo>
                  <a:pt x="31352" y="0"/>
                </a:moveTo>
                <a:lnTo>
                  <a:pt x="2585008" y="1058"/>
                </a:lnTo>
                <a:lnTo>
                  <a:pt x="2610791" y="56302"/>
                </a:lnTo>
                <a:lnTo>
                  <a:pt x="0" y="46776"/>
                </a:lnTo>
                <a:lnTo>
                  <a:pt x="31352" y="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30</a:t>
            </a:fld>
            <a:endParaRPr lang="en-US" sz="2400" dirty="0" smtClean="0">
              <a:latin typeface="+mn-lt"/>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cxnSp>
        <p:nvCxnSpPr>
          <p:cNvPr id="24" name="Straight Arrow Connector 2"/>
          <p:cNvCxnSpPr>
            <a:cxnSpLocks noChangeShapeType="1"/>
          </p:cNvCxnSpPr>
          <p:nvPr/>
        </p:nvCxnSpPr>
        <p:spPr bwMode="auto">
          <a:xfrm flipV="1">
            <a:off x="1464733" y="2148840"/>
            <a:ext cx="2252133" cy="3078480"/>
          </a:xfrm>
          <a:prstGeom prst="straightConnector1">
            <a:avLst/>
          </a:prstGeom>
          <a:noFill/>
          <a:ln w="12700" algn="ctr">
            <a:solidFill>
              <a:srgbClr val="1F396A"/>
            </a:solidFill>
            <a:round/>
            <a:headEn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399868">
            <a:off x="1717660" y="2554487"/>
            <a:ext cx="1636210" cy="1820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114418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rPr>
              <a:t>$25,000 Safety Pyramid Game</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Eliminating or Reducing Hazards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solidFill>
                <a:prstClr val="black"/>
              </a:solidFill>
            </a:endParaRPr>
          </a:p>
        </p:txBody>
      </p:sp>
      <p:sp>
        <p:nvSpPr>
          <p:cNvPr id="10246" name="Text Box 8"/>
          <p:cNvSpPr txBox="1">
            <a:spLocks noChangeArrowheads="1"/>
          </p:cNvSpPr>
          <p:nvPr/>
        </p:nvSpPr>
        <p:spPr bwMode="auto">
          <a:xfrm>
            <a:off x="5032375" y="2460368"/>
            <a:ext cx="3654424" cy="15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yriad Pro"/>
              </a:rPr>
              <a:t>Job:	</a:t>
            </a:r>
            <a:r>
              <a:rPr lang="en-US" sz="1600" dirty="0" smtClean="0">
                <a:solidFill>
                  <a:srgbClr val="1F396A"/>
                </a:solidFill>
                <a:latin typeface="Myriad Pro" pitchFamily="34" charset="0"/>
              </a:rPr>
              <a:t>Hospital dishwasher</a:t>
            </a:r>
            <a:endParaRPr lang="en-US" sz="1600" dirty="0">
              <a:solidFill>
                <a:prstClr val="black"/>
              </a:solidFill>
              <a:latin typeface="Myriad Pro" pitchFamily="34" charset="0"/>
            </a:endParaRPr>
          </a:p>
          <a:p>
            <a:pPr marL="914400" indent="-914400">
              <a:spcAft>
                <a:spcPts val="1800"/>
              </a:spcAft>
            </a:pPr>
            <a:r>
              <a:rPr lang="en-US" sz="1600" b="1" dirty="0" smtClean="0">
                <a:solidFill>
                  <a:srgbClr val="F0502D"/>
                </a:solidFill>
                <a:latin typeface="Myriad Pro"/>
              </a:rPr>
              <a:t>Hazard:	</a:t>
            </a:r>
            <a:r>
              <a:rPr lang="en-US" sz="1600" dirty="0" smtClean="0">
                <a:solidFill>
                  <a:srgbClr val="1F396A"/>
                </a:solidFill>
                <a:latin typeface="Myriad Pro" pitchFamily="34" charset="0"/>
              </a:rPr>
              <a:t>Chemical dishwashing solution</a:t>
            </a:r>
          </a:p>
          <a:p>
            <a:pPr marL="914400" indent="-914400">
              <a:spcAft>
                <a:spcPts val="1800"/>
              </a:spcAft>
            </a:pPr>
            <a:r>
              <a:rPr lang="en-US" sz="1600" b="1" dirty="0" smtClean="0">
                <a:solidFill>
                  <a:srgbClr val="F0502D"/>
                </a:solidFill>
                <a:latin typeface="Myriad Pro"/>
              </a:rPr>
              <a:t>Injury:	</a:t>
            </a:r>
            <a:r>
              <a:rPr lang="en-US" sz="1600" dirty="0" smtClean="0">
                <a:solidFill>
                  <a:srgbClr val="1F396A"/>
                </a:solidFill>
                <a:latin typeface="Myriad Pro" pitchFamily="34" charset="0"/>
              </a:rPr>
              <a:t>Chemical burn to the eye</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err="1" smtClean="0">
                <a:solidFill>
                  <a:prstClr val="white"/>
                </a:solidFill>
                <a:latin typeface="Felt Tip Roman" pitchFamily="2" charset="0"/>
              </a:rPr>
              <a:t>Jasmin’s</a:t>
            </a:r>
            <a:r>
              <a:rPr lang="en-US" sz="3600" b="1" dirty="0" smtClean="0">
                <a:solidFill>
                  <a:prstClr val="white"/>
                </a:solidFill>
                <a:latin typeface="Felt Tip Roman" pitchFamily="2" charset="0"/>
              </a:rPr>
              <a:t> </a:t>
            </a:r>
            <a:r>
              <a:rPr lang="en-US" sz="3600" b="1" dirty="0">
                <a:solidFill>
                  <a:prstClr val="white"/>
                </a:solidFill>
                <a:latin typeface="Felt Tip Roman" pitchFamily="2" charset="0"/>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8"/>
            <a:ext cx="3752139" cy="4854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31</a:t>
            </a:fld>
            <a:endParaRPr lang="en-US" sz="2400" dirty="0" smtClean="0">
              <a:latin typeface="+mn-lt"/>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315095572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rPr>
              <a:t>$25,000 Safety Pyramid Game</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Eliminating or Reducing Hazards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solidFill>
                <a:prstClr val="black"/>
              </a:solidFill>
            </a:endParaRPr>
          </a:p>
        </p:txBody>
      </p:sp>
      <p:sp>
        <p:nvSpPr>
          <p:cNvPr id="10246" name="Text Box 8"/>
          <p:cNvSpPr txBox="1">
            <a:spLocks noChangeArrowheads="1"/>
          </p:cNvSpPr>
          <p:nvPr/>
        </p:nvSpPr>
        <p:spPr bwMode="auto">
          <a:xfrm>
            <a:off x="5032375" y="2460368"/>
            <a:ext cx="365442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yriad Pro"/>
              </a:rPr>
              <a:t>Job:	</a:t>
            </a:r>
            <a:r>
              <a:rPr lang="en-US" sz="1600" dirty="0" smtClean="0">
                <a:solidFill>
                  <a:srgbClr val="1F396A"/>
                </a:solidFill>
                <a:latin typeface="Myriad Pro" pitchFamily="34" charset="0"/>
              </a:rPr>
              <a:t>Fast food worker</a:t>
            </a:r>
            <a:endParaRPr lang="en-US" sz="1600" dirty="0">
              <a:solidFill>
                <a:prstClr val="black"/>
              </a:solidFill>
              <a:latin typeface="Myriad Pro" pitchFamily="34" charset="0"/>
            </a:endParaRPr>
          </a:p>
          <a:p>
            <a:pPr marL="914400" indent="-914400">
              <a:spcAft>
                <a:spcPts val="1800"/>
              </a:spcAft>
            </a:pPr>
            <a:r>
              <a:rPr lang="en-US" sz="1600" b="1" dirty="0" smtClean="0">
                <a:solidFill>
                  <a:srgbClr val="F0502D"/>
                </a:solidFill>
                <a:latin typeface="Myriad Pro"/>
              </a:rPr>
              <a:t>Hazard:	</a:t>
            </a:r>
            <a:r>
              <a:rPr lang="en-US" sz="1600" dirty="0" smtClean="0">
                <a:solidFill>
                  <a:srgbClr val="1F396A"/>
                </a:solidFill>
                <a:latin typeface="Myriad Pro" pitchFamily="34" charset="0"/>
              </a:rPr>
              <a:t>Hot grill</a:t>
            </a:r>
          </a:p>
          <a:p>
            <a:pPr marL="914400" indent="-914400">
              <a:spcAft>
                <a:spcPts val="1800"/>
              </a:spcAft>
            </a:pPr>
            <a:r>
              <a:rPr lang="en-US" sz="1600" b="1" dirty="0" smtClean="0">
                <a:solidFill>
                  <a:srgbClr val="F0502D"/>
                </a:solidFill>
                <a:latin typeface="Myriad Pro"/>
              </a:rPr>
              <a:t>Injury:	</a:t>
            </a:r>
            <a:r>
              <a:rPr lang="en-US" sz="1600" dirty="0" smtClean="0">
                <a:solidFill>
                  <a:srgbClr val="1F396A"/>
                </a:solidFill>
                <a:latin typeface="Myriad Pro" pitchFamily="34" charset="0"/>
              </a:rPr>
              <a:t>Burned hand</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prstClr val="white"/>
                </a:solidFill>
                <a:latin typeface="Felt Tip Roman" pitchFamily="2" charset="0"/>
              </a:rPr>
              <a:t>Will’s </a:t>
            </a:r>
            <a:r>
              <a:rPr lang="en-US" sz="3600" b="1" dirty="0">
                <a:solidFill>
                  <a:prstClr val="white"/>
                </a:solidFill>
                <a:latin typeface="Felt Tip Roman" pitchFamily="2" charset="0"/>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8"/>
            <a:ext cx="3752138" cy="4854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32</a:t>
            </a:fld>
            <a:endParaRPr lang="en-US" sz="2400" dirty="0" smtClean="0">
              <a:latin typeface="+mn-lt"/>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48939295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rPr>
              <a:t>$25,000 Safety Pyramid Game</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Eliminating or Reducing Hazards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solidFill>
                <a:prstClr val="black"/>
              </a:solidFill>
            </a:endParaRPr>
          </a:p>
        </p:txBody>
      </p:sp>
      <p:sp>
        <p:nvSpPr>
          <p:cNvPr id="10246" name="Text Box 8"/>
          <p:cNvSpPr txBox="1">
            <a:spLocks noChangeArrowheads="1"/>
          </p:cNvSpPr>
          <p:nvPr/>
        </p:nvSpPr>
        <p:spPr bwMode="auto">
          <a:xfrm>
            <a:off x="5032375" y="2460368"/>
            <a:ext cx="365442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yriad Pro"/>
              </a:rPr>
              <a:t>Job:	</a:t>
            </a:r>
            <a:r>
              <a:rPr lang="en-US" sz="1600" dirty="0" smtClean="0">
                <a:solidFill>
                  <a:srgbClr val="1F396A"/>
                </a:solidFill>
                <a:latin typeface="Myriad Pro" pitchFamily="34" charset="0"/>
              </a:rPr>
              <a:t>Grocery store clerk</a:t>
            </a:r>
            <a:endParaRPr lang="en-US" sz="1600" dirty="0">
              <a:solidFill>
                <a:prstClr val="black"/>
              </a:solidFill>
              <a:latin typeface="Myriad Pro" pitchFamily="34" charset="0"/>
            </a:endParaRPr>
          </a:p>
          <a:p>
            <a:pPr marL="914400" indent="-914400">
              <a:spcAft>
                <a:spcPts val="1800"/>
              </a:spcAft>
            </a:pPr>
            <a:r>
              <a:rPr lang="en-US" sz="1600" b="1" dirty="0" smtClean="0">
                <a:solidFill>
                  <a:srgbClr val="F0502D"/>
                </a:solidFill>
                <a:latin typeface="Myriad Pro"/>
              </a:rPr>
              <a:t>Hazard:	</a:t>
            </a:r>
            <a:r>
              <a:rPr lang="en-US" sz="1600" dirty="0" smtClean="0">
                <a:solidFill>
                  <a:srgbClr val="1F396A"/>
                </a:solidFill>
                <a:latin typeface="Myriad Pro" pitchFamily="34" charset="0"/>
              </a:rPr>
              <a:t>Lifting heavy boxes</a:t>
            </a:r>
          </a:p>
          <a:p>
            <a:pPr marL="914400" indent="-914400">
              <a:spcAft>
                <a:spcPts val="1800"/>
              </a:spcAft>
            </a:pPr>
            <a:r>
              <a:rPr lang="en-US" sz="1600" b="1" dirty="0" smtClean="0">
                <a:solidFill>
                  <a:srgbClr val="F0502D"/>
                </a:solidFill>
                <a:latin typeface="Myriad Pro"/>
              </a:rPr>
              <a:t>Injury:	</a:t>
            </a:r>
            <a:r>
              <a:rPr lang="en-US" sz="1600" dirty="0" smtClean="0">
                <a:solidFill>
                  <a:srgbClr val="1F396A"/>
                </a:solidFill>
                <a:latin typeface="Myriad Pro" pitchFamily="34" charset="0"/>
              </a:rPr>
              <a:t>Back strain</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prstClr val="white"/>
                </a:solidFill>
                <a:latin typeface="Felt Tip Roman" pitchFamily="2" charset="0"/>
              </a:rPr>
              <a:t>Andre’s </a:t>
            </a:r>
            <a:r>
              <a:rPr lang="en-US" sz="3600" b="1" dirty="0">
                <a:solidFill>
                  <a:prstClr val="white"/>
                </a:solidFill>
                <a:latin typeface="Felt Tip Roman" pitchFamily="2" charset="0"/>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8"/>
            <a:ext cx="3752138" cy="4854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33</a:t>
            </a:fld>
            <a:endParaRPr lang="en-US" sz="2400" dirty="0" smtClean="0">
              <a:latin typeface="+mn-lt"/>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73891216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rPr>
              <a:t>$25,000 Safety Pyramid Game</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Eliminating or Reducing Hazards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solidFill>
                <a:prstClr val="black"/>
              </a:solidFill>
            </a:endParaRPr>
          </a:p>
        </p:txBody>
      </p:sp>
      <p:sp>
        <p:nvSpPr>
          <p:cNvPr id="10246" name="Text Box 8"/>
          <p:cNvSpPr txBox="1">
            <a:spLocks noChangeArrowheads="1"/>
          </p:cNvSpPr>
          <p:nvPr/>
        </p:nvSpPr>
        <p:spPr bwMode="auto">
          <a:xfrm>
            <a:off x="5032375" y="2460368"/>
            <a:ext cx="365442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yriad Pro"/>
              </a:rPr>
              <a:t>Job:	</a:t>
            </a:r>
            <a:r>
              <a:rPr lang="en-US" sz="1600" dirty="0" smtClean="0">
                <a:solidFill>
                  <a:srgbClr val="1F396A"/>
                </a:solidFill>
                <a:latin typeface="Myriad Pro" pitchFamily="34" charset="0"/>
              </a:rPr>
              <a:t>Grocery store deli clerk</a:t>
            </a:r>
            <a:endParaRPr lang="en-US" sz="1600" dirty="0">
              <a:solidFill>
                <a:prstClr val="black"/>
              </a:solidFill>
              <a:latin typeface="Myriad Pro" pitchFamily="34" charset="0"/>
            </a:endParaRPr>
          </a:p>
          <a:p>
            <a:pPr marL="914400" indent="-914400">
              <a:spcAft>
                <a:spcPts val="1800"/>
              </a:spcAft>
            </a:pPr>
            <a:r>
              <a:rPr lang="en-US" sz="1600" b="1" dirty="0" smtClean="0">
                <a:solidFill>
                  <a:srgbClr val="F0502D"/>
                </a:solidFill>
                <a:latin typeface="Myriad Pro"/>
              </a:rPr>
              <a:t>Hazard:	</a:t>
            </a:r>
            <a:r>
              <a:rPr lang="en-US" sz="1600" dirty="0" smtClean="0">
                <a:solidFill>
                  <a:srgbClr val="1F396A"/>
                </a:solidFill>
                <a:latin typeface="Myriad Pro" pitchFamily="34" charset="0"/>
              </a:rPr>
              <a:t>Meat slicer</a:t>
            </a:r>
          </a:p>
          <a:p>
            <a:pPr marL="914400" indent="-914400">
              <a:spcAft>
                <a:spcPts val="1800"/>
              </a:spcAft>
            </a:pPr>
            <a:r>
              <a:rPr lang="en-US" sz="1600" b="1" dirty="0" smtClean="0">
                <a:solidFill>
                  <a:srgbClr val="F0502D"/>
                </a:solidFill>
                <a:latin typeface="Myriad Pro"/>
              </a:rPr>
              <a:t>Injury:	</a:t>
            </a:r>
            <a:r>
              <a:rPr lang="en-US" sz="1600" dirty="0" smtClean="0">
                <a:solidFill>
                  <a:srgbClr val="1F396A"/>
                </a:solidFill>
                <a:latin typeface="Myriad Pro" pitchFamily="34" charset="0"/>
              </a:rPr>
              <a:t>Cut finger</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prstClr val="white"/>
                </a:solidFill>
                <a:latin typeface="Felt Tip Roman" pitchFamily="2" charset="0"/>
              </a:rPr>
              <a:t>Molly’s </a:t>
            </a:r>
            <a:r>
              <a:rPr lang="en-US" sz="3600" b="1" dirty="0">
                <a:solidFill>
                  <a:prstClr val="white"/>
                </a:solidFill>
                <a:latin typeface="Felt Tip Roman" pitchFamily="2" charset="0"/>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8"/>
            <a:ext cx="3752138" cy="4854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34</a:t>
            </a:fld>
            <a:endParaRPr lang="en-US" sz="2400" dirty="0" smtClean="0">
              <a:latin typeface="+mn-lt"/>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402876481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rPr>
              <a:t>$25,000 Safety Pyramid Game</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Eliminating or Reducing Hazards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solidFill>
                <a:prstClr val="black"/>
              </a:solidFill>
            </a:endParaRPr>
          </a:p>
        </p:txBody>
      </p:sp>
      <p:sp>
        <p:nvSpPr>
          <p:cNvPr id="10246" name="Text Box 8"/>
          <p:cNvSpPr txBox="1">
            <a:spLocks noChangeArrowheads="1"/>
          </p:cNvSpPr>
          <p:nvPr/>
        </p:nvSpPr>
        <p:spPr bwMode="auto">
          <a:xfrm>
            <a:off x="5032375" y="2460368"/>
            <a:ext cx="365442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yriad Pro"/>
              </a:rPr>
              <a:t>Job:	</a:t>
            </a:r>
            <a:r>
              <a:rPr lang="en-US" sz="1600" dirty="0" smtClean="0">
                <a:solidFill>
                  <a:srgbClr val="1F396A"/>
                </a:solidFill>
                <a:latin typeface="Myriad Pro" pitchFamily="34" charset="0"/>
              </a:rPr>
              <a:t>City public works employee</a:t>
            </a:r>
            <a:endParaRPr lang="en-US" sz="1600" dirty="0">
              <a:solidFill>
                <a:prstClr val="black"/>
              </a:solidFill>
              <a:latin typeface="Myriad Pro" pitchFamily="34" charset="0"/>
            </a:endParaRPr>
          </a:p>
          <a:p>
            <a:pPr marL="914400" indent="-914400">
              <a:spcAft>
                <a:spcPts val="1800"/>
              </a:spcAft>
            </a:pPr>
            <a:r>
              <a:rPr lang="en-US" sz="1600" b="1" dirty="0" smtClean="0">
                <a:solidFill>
                  <a:srgbClr val="F0502D"/>
                </a:solidFill>
                <a:latin typeface="Myriad Pro"/>
              </a:rPr>
              <a:t>Hazard:	</a:t>
            </a:r>
            <a:r>
              <a:rPr lang="en-US" sz="1600" dirty="0" smtClean="0">
                <a:solidFill>
                  <a:srgbClr val="1F396A"/>
                </a:solidFill>
                <a:latin typeface="Myriad Pro" pitchFamily="34" charset="0"/>
              </a:rPr>
              <a:t>Excessive heat</a:t>
            </a:r>
          </a:p>
          <a:p>
            <a:pPr marL="914400" indent="-914400">
              <a:spcAft>
                <a:spcPts val="1800"/>
              </a:spcAft>
            </a:pPr>
            <a:r>
              <a:rPr lang="en-US" sz="1600" b="1" dirty="0" smtClean="0">
                <a:solidFill>
                  <a:srgbClr val="F0502D"/>
                </a:solidFill>
                <a:latin typeface="Myriad Pro"/>
              </a:rPr>
              <a:t>Injury:	</a:t>
            </a:r>
            <a:r>
              <a:rPr lang="en-US" sz="1600" dirty="0" smtClean="0">
                <a:solidFill>
                  <a:srgbClr val="1F396A"/>
                </a:solidFill>
                <a:latin typeface="Myriad Pro" pitchFamily="34" charset="0"/>
              </a:rPr>
              <a:t>Heat stroke</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prstClr val="white"/>
                </a:solidFill>
                <a:latin typeface="Felt Tip Roman" pitchFamily="2" charset="0"/>
              </a:rPr>
              <a:t>Chris’s </a:t>
            </a:r>
            <a:r>
              <a:rPr lang="en-US" sz="3600" b="1" dirty="0">
                <a:solidFill>
                  <a:prstClr val="white"/>
                </a:solidFill>
                <a:latin typeface="Felt Tip Roman" pitchFamily="2" charset="0"/>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8"/>
            <a:ext cx="3752138" cy="4854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35</a:t>
            </a:fld>
            <a:endParaRPr lang="en-US" sz="2400" dirty="0" smtClean="0">
              <a:latin typeface="+mn-lt"/>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394398445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rPr>
              <a:t>$25,000 Safety Pyramid Game</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Eliminating or Reducing Hazards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solidFill>
                <a:prstClr val="black"/>
              </a:solidFill>
            </a:endParaRPr>
          </a:p>
        </p:txBody>
      </p:sp>
      <p:sp>
        <p:nvSpPr>
          <p:cNvPr id="10246" name="Text Box 8"/>
          <p:cNvSpPr txBox="1">
            <a:spLocks noChangeArrowheads="1"/>
          </p:cNvSpPr>
          <p:nvPr/>
        </p:nvSpPr>
        <p:spPr bwMode="auto">
          <a:xfrm>
            <a:off x="5032375" y="2460368"/>
            <a:ext cx="365442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yriad Pro"/>
              </a:rPr>
              <a:t>Job:	</a:t>
            </a:r>
            <a:r>
              <a:rPr lang="en-US" sz="1600" dirty="0" smtClean="0">
                <a:solidFill>
                  <a:srgbClr val="1F396A"/>
                </a:solidFill>
                <a:latin typeface="Myriad Pro" pitchFamily="34" charset="0"/>
              </a:rPr>
              <a:t>Pizza shop employee</a:t>
            </a:r>
            <a:endParaRPr lang="en-US" sz="1600" dirty="0">
              <a:solidFill>
                <a:prstClr val="black"/>
              </a:solidFill>
              <a:latin typeface="Myriad Pro" pitchFamily="34" charset="0"/>
            </a:endParaRPr>
          </a:p>
          <a:p>
            <a:pPr marL="914400" indent="-914400">
              <a:spcAft>
                <a:spcPts val="1800"/>
              </a:spcAft>
            </a:pPr>
            <a:r>
              <a:rPr lang="en-US" sz="1600" b="1" dirty="0" smtClean="0">
                <a:solidFill>
                  <a:srgbClr val="F0502D"/>
                </a:solidFill>
                <a:latin typeface="Myriad Pro"/>
              </a:rPr>
              <a:t>Hazard:	</a:t>
            </a:r>
            <a:r>
              <a:rPr lang="en-US" sz="1600" dirty="0" smtClean="0">
                <a:solidFill>
                  <a:srgbClr val="1F396A"/>
                </a:solidFill>
                <a:latin typeface="Myriad Pro" pitchFamily="34" charset="0"/>
              </a:rPr>
              <a:t>Repetitive motion</a:t>
            </a:r>
          </a:p>
          <a:p>
            <a:pPr marL="914400" indent="-914400">
              <a:spcAft>
                <a:spcPts val="1800"/>
              </a:spcAft>
            </a:pPr>
            <a:r>
              <a:rPr lang="en-US" sz="1600" b="1" dirty="0" smtClean="0">
                <a:solidFill>
                  <a:srgbClr val="F0502D"/>
                </a:solidFill>
                <a:latin typeface="Myriad Pro"/>
              </a:rPr>
              <a:t>Injury:	</a:t>
            </a:r>
            <a:r>
              <a:rPr lang="en-US" sz="1600" dirty="0" smtClean="0">
                <a:solidFill>
                  <a:srgbClr val="1F396A"/>
                </a:solidFill>
                <a:latin typeface="Myriad Pro" pitchFamily="34" charset="0"/>
              </a:rPr>
              <a:t>Hand, back injury</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prstClr val="white"/>
                </a:solidFill>
                <a:latin typeface="Felt Tip Roman" pitchFamily="2" charset="0"/>
              </a:rPr>
              <a:t>James’s </a:t>
            </a:r>
            <a:r>
              <a:rPr lang="en-US" sz="3600" b="1" dirty="0">
                <a:solidFill>
                  <a:prstClr val="white"/>
                </a:solidFill>
                <a:latin typeface="Felt Tip Roman" pitchFamily="2" charset="0"/>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8"/>
            <a:ext cx="3752138" cy="4854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36</a:t>
            </a:fld>
            <a:endParaRPr lang="en-US" sz="2400" dirty="0" smtClean="0">
              <a:latin typeface="+mn-lt"/>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365510785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rPr>
              <a:t>$25,000 Safety Pyramid Game</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Eliminating or Reducing Hazards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solidFill>
                <a:prstClr val="black"/>
              </a:solidFill>
            </a:endParaRPr>
          </a:p>
        </p:txBody>
      </p:sp>
      <p:sp>
        <p:nvSpPr>
          <p:cNvPr id="10246" name="Text Box 8"/>
          <p:cNvSpPr txBox="1">
            <a:spLocks noChangeArrowheads="1"/>
          </p:cNvSpPr>
          <p:nvPr/>
        </p:nvSpPr>
        <p:spPr bwMode="auto">
          <a:xfrm>
            <a:off x="5032375" y="2460368"/>
            <a:ext cx="365442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yriad Pro"/>
              </a:rPr>
              <a:t>Job:	</a:t>
            </a:r>
            <a:r>
              <a:rPr lang="en-US" sz="1600" dirty="0" smtClean="0">
                <a:solidFill>
                  <a:srgbClr val="1F396A"/>
                </a:solidFill>
                <a:latin typeface="Myriad Pro" pitchFamily="34" charset="0"/>
              </a:rPr>
              <a:t>Farm worker</a:t>
            </a:r>
            <a:endParaRPr lang="en-US" sz="1600" dirty="0">
              <a:solidFill>
                <a:prstClr val="black"/>
              </a:solidFill>
              <a:latin typeface="Myriad Pro" pitchFamily="34" charset="0"/>
            </a:endParaRPr>
          </a:p>
          <a:p>
            <a:pPr marL="914400" indent="-914400">
              <a:spcAft>
                <a:spcPts val="1800"/>
              </a:spcAft>
            </a:pPr>
            <a:r>
              <a:rPr lang="en-US" sz="1600" b="1" dirty="0" smtClean="0">
                <a:solidFill>
                  <a:srgbClr val="F0502D"/>
                </a:solidFill>
                <a:latin typeface="Myriad Pro"/>
              </a:rPr>
              <a:t>Hazard:	</a:t>
            </a:r>
            <a:r>
              <a:rPr lang="en-US" sz="1600" dirty="0" smtClean="0">
                <a:solidFill>
                  <a:srgbClr val="1F396A"/>
                </a:solidFill>
                <a:latin typeface="Myriad Pro" pitchFamily="34" charset="0"/>
              </a:rPr>
              <a:t>Pesticide/chemical exposure</a:t>
            </a:r>
          </a:p>
          <a:p>
            <a:pPr marL="914400" indent="-914400">
              <a:spcAft>
                <a:spcPts val="1800"/>
              </a:spcAft>
            </a:pPr>
            <a:r>
              <a:rPr lang="en-US" sz="1600" b="1" dirty="0" smtClean="0">
                <a:solidFill>
                  <a:srgbClr val="F0502D"/>
                </a:solidFill>
                <a:latin typeface="Myriad Pro"/>
              </a:rPr>
              <a:t>Injury:	</a:t>
            </a:r>
            <a:r>
              <a:rPr lang="en-US" sz="1600" dirty="0" smtClean="0">
                <a:solidFill>
                  <a:srgbClr val="1F396A"/>
                </a:solidFill>
                <a:latin typeface="Myriad Pro" pitchFamily="34" charset="0"/>
              </a:rPr>
              <a:t>Illness due to poisoning</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prstClr val="white"/>
                </a:solidFill>
                <a:latin typeface="Felt Tip Roman" pitchFamily="2" charset="0"/>
              </a:rPr>
              <a:t>Maria’s </a:t>
            </a:r>
            <a:r>
              <a:rPr lang="en-US" sz="3600" b="1" dirty="0">
                <a:solidFill>
                  <a:prstClr val="white"/>
                </a:solidFill>
                <a:latin typeface="Felt Tip Roman" pitchFamily="2" charset="0"/>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8"/>
            <a:ext cx="3752138" cy="4854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37</a:t>
            </a:fld>
            <a:endParaRPr lang="en-US" sz="2400" dirty="0" smtClean="0">
              <a:latin typeface="+mn-lt"/>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236182181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rPr>
              <a:t>$25,000 Safety Pyramid Game</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Eliminating or Reducing Hazards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solidFill>
                <a:prstClr val="black"/>
              </a:solidFill>
            </a:endParaRPr>
          </a:p>
        </p:txBody>
      </p:sp>
      <p:sp>
        <p:nvSpPr>
          <p:cNvPr id="10246" name="Text Box 8"/>
          <p:cNvSpPr txBox="1">
            <a:spLocks noChangeArrowheads="1"/>
          </p:cNvSpPr>
          <p:nvPr/>
        </p:nvSpPr>
        <p:spPr bwMode="auto">
          <a:xfrm>
            <a:off x="5032375" y="2460368"/>
            <a:ext cx="365442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yriad Pro"/>
              </a:rPr>
              <a:t>Job:	</a:t>
            </a:r>
            <a:r>
              <a:rPr lang="en-US" sz="1600" dirty="0" smtClean="0">
                <a:solidFill>
                  <a:srgbClr val="1F396A"/>
                </a:solidFill>
                <a:latin typeface="Myriad Pro" pitchFamily="34" charset="0"/>
              </a:rPr>
              <a:t>Nursing aide</a:t>
            </a:r>
            <a:endParaRPr lang="en-US" sz="1600" dirty="0">
              <a:solidFill>
                <a:prstClr val="black"/>
              </a:solidFill>
              <a:latin typeface="Myriad Pro" pitchFamily="34" charset="0"/>
            </a:endParaRPr>
          </a:p>
          <a:p>
            <a:pPr marL="914400" indent="-914400">
              <a:spcAft>
                <a:spcPts val="1800"/>
              </a:spcAft>
            </a:pPr>
            <a:r>
              <a:rPr lang="en-US" sz="1600" b="1" dirty="0" smtClean="0">
                <a:solidFill>
                  <a:srgbClr val="F0502D"/>
                </a:solidFill>
                <a:latin typeface="Myriad Pro"/>
              </a:rPr>
              <a:t>Hazard:	</a:t>
            </a:r>
            <a:r>
              <a:rPr lang="en-US" sz="1600" dirty="0" smtClean="0">
                <a:solidFill>
                  <a:srgbClr val="1F396A"/>
                </a:solidFill>
                <a:latin typeface="Myriad Pro" pitchFamily="34" charset="0"/>
              </a:rPr>
              <a:t>Heavy lifting</a:t>
            </a:r>
          </a:p>
          <a:p>
            <a:pPr marL="914400" indent="-914400">
              <a:spcAft>
                <a:spcPts val="1800"/>
              </a:spcAft>
            </a:pPr>
            <a:r>
              <a:rPr lang="en-US" sz="1600" b="1" dirty="0" smtClean="0">
                <a:solidFill>
                  <a:srgbClr val="F0502D"/>
                </a:solidFill>
                <a:latin typeface="Myriad Pro"/>
              </a:rPr>
              <a:t>Injury:	</a:t>
            </a:r>
            <a:r>
              <a:rPr lang="en-US" sz="1600" dirty="0" smtClean="0">
                <a:solidFill>
                  <a:srgbClr val="1F396A"/>
                </a:solidFill>
                <a:latin typeface="Myriad Pro" pitchFamily="34" charset="0"/>
              </a:rPr>
              <a:t>Back, neck, and shoulder pain</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prstClr val="white"/>
                </a:solidFill>
                <a:latin typeface="Felt Tip Roman" pitchFamily="2" charset="0"/>
              </a:rPr>
              <a:t>Jada’s </a:t>
            </a:r>
            <a:r>
              <a:rPr lang="en-US" sz="3600" b="1" dirty="0">
                <a:solidFill>
                  <a:prstClr val="white"/>
                </a:solidFill>
                <a:latin typeface="Felt Tip Roman" pitchFamily="2" charset="0"/>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8"/>
            <a:ext cx="3752138" cy="4854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38</a:t>
            </a:fld>
            <a:endParaRPr lang="en-US" sz="2400" dirty="0" smtClean="0">
              <a:latin typeface="+mn-lt"/>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422357919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rPr>
              <a:t>$25,000 Safety Pyramid Game</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Eliminating or Reducing Hazards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solidFill>
                <a:prstClr val="black"/>
              </a:solidFill>
            </a:endParaRPr>
          </a:p>
        </p:txBody>
      </p:sp>
      <p:sp>
        <p:nvSpPr>
          <p:cNvPr id="10246" name="Text Box 8"/>
          <p:cNvSpPr txBox="1">
            <a:spLocks noChangeArrowheads="1"/>
          </p:cNvSpPr>
          <p:nvPr/>
        </p:nvSpPr>
        <p:spPr bwMode="auto">
          <a:xfrm>
            <a:off x="5032375" y="2460368"/>
            <a:ext cx="365442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yriad Pro"/>
              </a:rPr>
              <a:t>Job:	</a:t>
            </a:r>
            <a:r>
              <a:rPr lang="en-US" sz="1600" dirty="0" smtClean="0">
                <a:solidFill>
                  <a:srgbClr val="1F396A"/>
                </a:solidFill>
                <a:latin typeface="Myriad Pro" pitchFamily="34" charset="0"/>
              </a:rPr>
              <a:t>Barista</a:t>
            </a:r>
            <a:endParaRPr lang="en-US" sz="1600" dirty="0">
              <a:solidFill>
                <a:prstClr val="black"/>
              </a:solidFill>
              <a:latin typeface="Myriad Pro" pitchFamily="34" charset="0"/>
            </a:endParaRPr>
          </a:p>
          <a:p>
            <a:pPr marL="914400" indent="-914400">
              <a:spcAft>
                <a:spcPts val="1800"/>
              </a:spcAft>
            </a:pPr>
            <a:r>
              <a:rPr lang="en-US" sz="1600" b="1" dirty="0" smtClean="0">
                <a:solidFill>
                  <a:srgbClr val="F0502D"/>
                </a:solidFill>
                <a:latin typeface="Myriad Pro"/>
              </a:rPr>
              <a:t>Hazard:	</a:t>
            </a:r>
            <a:r>
              <a:rPr lang="en-US" sz="1600" dirty="0" smtClean="0">
                <a:solidFill>
                  <a:srgbClr val="1F396A"/>
                </a:solidFill>
                <a:latin typeface="Myriad Pro" pitchFamily="34" charset="0"/>
              </a:rPr>
              <a:t>Hot liquids</a:t>
            </a:r>
          </a:p>
          <a:p>
            <a:pPr marL="914400" indent="-914400">
              <a:spcAft>
                <a:spcPts val="1800"/>
              </a:spcAft>
            </a:pPr>
            <a:r>
              <a:rPr lang="en-US" sz="1600" b="1" dirty="0" smtClean="0">
                <a:solidFill>
                  <a:srgbClr val="F0502D"/>
                </a:solidFill>
                <a:latin typeface="Myriad Pro"/>
              </a:rPr>
              <a:t>Injury:	</a:t>
            </a:r>
            <a:r>
              <a:rPr lang="en-US" sz="1600" dirty="0" smtClean="0">
                <a:solidFill>
                  <a:srgbClr val="1F396A"/>
                </a:solidFill>
                <a:latin typeface="Myriad Pro" pitchFamily="34" charset="0"/>
              </a:rPr>
              <a:t>Burn</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prstClr val="white"/>
                </a:solidFill>
                <a:latin typeface="Felt Tip Roman" pitchFamily="2" charset="0"/>
              </a:rPr>
              <a:t>Anita’s </a:t>
            </a:r>
            <a:r>
              <a:rPr lang="en-US" sz="3600" b="1" dirty="0">
                <a:solidFill>
                  <a:prstClr val="white"/>
                </a:solidFill>
                <a:latin typeface="Felt Tip Roman" pitchFamily="2" charset="0"/>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8"/>
            <a:ext cx="3752138" cy="4854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39</a:t>
            </a:fld>
            <a:endParaRPr lang="en-US" sz="2400" dirty="0" smtClean="0">
              <a:latin typeface="+mn-lt"/>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27856211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95300" y="228600"/>
            <a:ext cx="8191500" cy="852488"/>
          </a:xfrm>
        </p:spPr>
        <p:txBody>
          <a:bodyPr>
            <a:normAutofit/>
          </a:bodyPr>
          <a:lstStyle/>
          <a:p>
            <a:pPr algn="l"/>
            <a:r>
              <a:rPr lang="en-US" sz="3200" dirty="0">
                <a:solidFill>
                  <a:srgbClr val="F0502D"/>
                </a:solidFill>
                <a:latin typeface="+mj-lt"/>
              </a:rPr>
              <a:t>What is Your Experience With Work?</a:t>
            </a:r>
          </a:p>
        </p:txBody>
      </p:sp>
      <p:sp>
        <p:nvSpPr>
          <p:cNvPr id="6147" name="Rectangle 3"/>
          <p:cNvSpPr>
            <a:spLocks noGrp="1" noChangeArrowheads="1"/>
          </p:cNvSpPr>
          <p:nvPr>
            <p:ph type="body" idx="1"/>
          </p:nvPr>
        </p:nvSpPr>
        <p:spPr>
          <a:xfrm>
            <a:off x="457200" y="1600199"/>
            <a:ext cx="8027988" cy="4572001"/>
          </a:xfrm>
        </p:spPr>
        <p:txBody>
          <a:bodyPr>
            <a:normAutofit/>
          </a:bodyPr>
          <a:lstStyle/>
          <a:p>
            <a:pPr marL="365760" indent="-365760" eaLnBrk="1" hangingPunct="1">
              <a:lnSpc>
                <a:spcPct val="80000"/>
              </a:lnSpc>
              <a:spcBef>
                <a:spcPts val="576"/>
              </a:spcBef>
              <a:spcAft>
                <a:spcPct val="30000"/>
              </a:spcAft>
              <a:buClr>
                <a:schemeClr val="tx2">
                  <a:lumMod val="40000"/>
                  <a:lumOff val="60000"/>
                </a:schemeClr>
              </a:buClr>
              <a:buFont typeface="Wingdings" pitchFamily="2" charset="2"/>
              <a:buChar char="§"/>
              <a:defRPr/>
            </a:pPr>
            <a:r>
              <a:rPr lang="en-US" sz="2800" b="0" dirty="0">
                <a:solidFill>
                  <a:srgbClr val="1F396A"/>
                </a:solidFill>
                <a:latin typeface="+mn-lt"/>
              </a:rPr>
              <a:t>How</a:t>
            </a:r>
            <a:r>
              <a:rPr lang="en-US" sz="2800" b="0" dirty="0" smtClean="0">
                <a:latin typeface="+mn-lt"/>
              </a:rPr>
              <a:t> </a:t>
            </a:r>
            <a:r>
              <a:rPr lang="en-US" sz="2800" b="0" dirty="0">
                <a:solidFill>
                  <a:srgbClr val="1F396A"/>
                </a:solidFill>
                <a:latin typeface="+mn-lt"/>
              </a:rPr>
              <a:t>many</a:t>
            </a:r>
            <a:r>
              <a:rPr lang="en-US" sz="2800" b="0" dirty="0" smtClean="0">
                <a:latin typeface="+mn-lt"/>
              </a:rPr>
              <a:t> </a:t>
            </a:r>
            <a:r>
              <a:rPr lang="en-US" sz="2800" b="0" dirty="0">
                <a:solidFill>
                  <a:srgbClr val="1F396A"/>
                </a:solidFill>
                <a:latin typeface="+mn-lt"/>
              </a:rPr>
              <a:t>of</a:t>
            </a:r>
            <a:r>
              <a:rPr lang="en-US" sz="2800" b="0" dirty="0" smtClean="0">
                <a:latin typeface="+mn-lt"/>
              </a:rPr>
              <a:t> </a:t>
            </a:r>
            <a:r>
              <a:rPr lang="en-US" sz="2800" b="0" dirty="0">
                <a:solidFill>
                  <a:srgbClr val="1F396A"/>
                </a:solidFill>
                <a:latin typeface="+mn-lt"/>
              </a:rPr>
              <a:t>you have ever had a job?</a:t>
            </a:r>
          </a:p>
          <a:p>
            <a:pPr marL="365760" indent="-365760" eaLnBrk="1" hangingPunct="1">
              <a:lnSpc>
                <a:spcPct val="80000"/>
              </a:lnSpc>
              <a:spcBef>
                <a:spcPts val="576"/>
              </a:spcBef>
              <a:spcAft>
                <a:spcPct val="30000"/>
              </a:spcAft>
              <a:buClr>
                <a:schemeClr val="tx2">
                  <a:lumMod val="40000"/>
                  <a:lumOff val="60000"/>
                </a:schemeClr>
              </a:buClr>
              <a:buFont typeface="Wingdings" pitchFamily="2" charset="2"/>
              <a:buChar char="§"/>
              <a:defRPr/>
            </a:pPr>
            <a:r>
              <a:rPr lang="en-US" sz="2800" b="0" dirty="0">
                <a:solidFill>
                  <a:srgbClr val="1F396A"/>
                </a:solidFill>
                <a:latin typeface="+mn-lt"/>
              </a:rPr>
              <a:t>Where did you work? </a:t>
            </a:r>
          </a:p>
          <a:p>
            <a:pPr marL="365760" indent="-365760" eaLnBrk="1" hangingPunct="1">
              <a:lnSpc>
                <a:spcPct val="80000"/>
              </a:lnSpc>
              <a:spcBef>
                <a:spcPts val="576"/>
              </a:spcBef>
              <a:spcAft>
                <a:spcPct val="30000"/>
              </a:spcAft>
              <a:buClr>
                <a:schemeClr val="tx2">
                  <a:lumMod val="40000"/>
                  <a:lumOff val="60000"/>
                </a:schemeClr>
              </a:buClr>
              <a:buFont typeface="Wingdings" pitchFamily="2" charset="2"/>
              <a:buChar char="§"/>
              <a:defRPr/>
            </a:pPr>
            <a:r>
              <a:rPr lang="en-US" sz="2800" b="0" dirty="0">
                <a:solidFill>
                  <a:srgbClr val="1F396A"/>
                </a:solidFill>
                <a:latin typeface="+mn-lt"/>
              </a:rPr>
              <a:t>What did you do?</a:t>
            </a:r>
          </a:p>
          <a:p>
            <a:pPr marL="365760" indent="-365760" eaLnBrk="1" hangingPunct="1">
              <a:lnSpc>
                <a:spcPct val="80000"/>
              </a:lnSpc>
              <a:spcBef>
                <a:spcPts val="576"/>
              </a:spcBef>
              <a:spcAft>
                <a:spcPct val="30000"/>
              </a:spcAft>
              <a:buClr>
                <a:schemeClr val="tx2">
                  <a:lumMod val="40000"/>
                  <a:lumOff val="60000"/>
                </a:schemeClr>
              </a:buClr>
              <a:buFont typeface="Wingdings" pitchFamily="2" charset="2"/>
              <a:buChar char="§"/>
              <a:defRPr/>
            </a:pPr>
            <a:r>
              <a:rPr lang="en-US" sz="2800" b="0" dirty="0">
                <a:solidFill>
                  <a:srgbClr val="1F396A"/>
                </a:solidFill>
                <a:latin typeface="+mn-lt"/>
              </a:rPr>
              <a:t>Have you ever been hurt at work, or do you know someone who has?</a:t>
            </a:r>
          </a:p>
          <a:p>
            <a:pPr marL="365760" indent="-365760" eaLnBrk="1" hangingPunct="1">
              <a:lnSpc>
                <a:spcPct val="80000"/>
              </a:lnSpc>
              <a:spcBef>
                <a:spcPts val="576"/>
              </a:spcBef>
              <a:spcAft>
                <a:spcPct val="30000"/>
              </a:spcAft>
              <a:buClr>
                <a:schemeClr val="tx2">
                  <a:lumMod val="40000"/>
                  <a:lumOff val="60000"/>
                </a:schemeClr>
              </a:buClr>
              <a:buFont typeface="Wingdings" pitchFamily="2" charset="2"/>
              <a:buChar char="§"/>
              <a:defRPr/>
            </a:pPr>
            <a:r>
              <a:rPr lang="en-US" sz="2800" b="0" dirty="0">
                <a:solidFill>
                  <a:srgbClr val="1F396A"/>
                </a:solidFill>
                <a:latin typeface="+mn-lt"/>
              </a:rPr>
              <a:t>Have you ever been uncomfortable with a task you’ve been asked to do at work?</a:t>
            </a:r>
          </a:p>
          <a:p>
            <a:pPr marL="365760" lvl="1" indent="-365760">
              <a:lnSpc>
                <a:spcPct val="80000"/>
              </a:lnSpc>
              <a:spcBef>
                <a:spcPts val="576"/>
              </a:spcBef>
              <a:spcAft>
                <a:spcPct val="30000"/>
              </a:spcAft>
              <a:buClr>
                <a:schemeClr val="tx2">
                  <a:lumMod val="40000"/>
                  <a:lumOff val="60000"/>
                </a:schemeClr>
              </a:buClr>
              <a:buSzPct val="100000"/>
              <a:buFont typeface="Wingdings" pitchFamily="2" charset="2"/>
              <a:buChar char="§"/>
              <a:defRPr/>
            </a:pPr>
            <a:r>
              <a:rPr lang="en-US" sz="2800" dirty="0">
                <a:solidFill>
                  <a:srgbClr val="1F396A"/>
                </a:solidFill>
                <a:latin typeface="+mn-lt"/>
              </a:rPr>
              <a:t>Have you ever had any health and safety training at work</a:t>
            </a:r>
            <a:r>
              <a:rPr lang="en-US" sz="2800" dirty="0" smtClean="0">
                <a:solidFill>
                  <a:srgbClr val="1F396A"/>
                </a:solidFill>
                <a:latin typeface="+mn-lt"/>
              </a:rPr>
              <a:t>?</a:t>
            </a:r>
            <a:endParaRPr lang="en-US" sz="2800" dirty="0">
              <a:solidFill>
                <a:srgbClr val="1F396A"/>
              </a:solidFill>
              <a:latin typeface="+mn-lt"/>
            </a:endParaRPr>
          </a:p>
        </p:txBody>
      </p:sp>
      <p:sp>
        <p:nvSpPr>
          <p:cNvPr id="10" name="Freeform 9"/>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4</a:t>
            </a:fld>
            <a:endParaRPr lang="en-US" sz="2400" dirty="0" smtClean="0">
              <a:latin typeface="+mn-lt"/>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59752799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782637"/>
          </a:xfrm>
        </p:spPr>
        <p:txBody>
          <a:bodyPr>
            <a:normAutofit/>
          </a:bodyPr>
          <a:lstStyle/>
          <a:p>
            <a:pPr algn="l"/>
            <a:r>
              <a:rPr lang="en-US" sz="3200" dirty="0" smtClean="0">
                <a:solidFill>
                  <a:srgbClr val="F0502D"/>
                </a:solidFill>
                <a:latin typeface="+mj-lt"/>
              </a:rPr>
              <a:t>Making the Job Safer: Main Points</a:t>
            </a:r>
            <a:endParaRPr lang="en-US" sz="3200" dirty="0">
              <a:solidFill>
                <a:srgbClr val="F0502D"/>
              </a:solidFill>
              <a:latin typeface="+mj-lt"/>
            </a:endParaRPr>
          </a:p>
        </p:txBody>
      </p:sp>
      <p:sp>
        <p:nvSpPr>
          <p:cNvPr id="18435" name="Rectangle 3"/>
          <p:cNvSpPr>
            <a:spLocks noGrp="1" noChangeArrowheads="1"/>
          </p:cNvSpPr>
          <p:nvPr>
            <p:ph type="body" idx="1"/>
          </p:nvPr>
        </p:nvSpPr>
        <p:spPr>
          <a:xfrm>
            <a:off x="457200" y="1333499"/>
            <a:ext cx="8153401" cy="4838701"/>
          </a:xfrm>
        </p:spPr>
        <p:txBody>
          <a:bodyPr>
            <a:noAutofit/>
          </a:bodyPr>
          <a:lstStyle/>
          <a:p>
            <a:pPr>
              <a:lnSpc>
                <a:spcPct val="90000"/>
              </a:lnSpc>
              <a:spcAft>
                <a:spcPct val="30000"/>
              </a:spcAft>
              <a:buClr>
                <a:schemeClr val="tx2">
                  <a:lumMod val="40000"/>
                  <a:lumOff val="60000"/>
                </a:schemeClr>
              </a:buClr>
              <a:buFont typeface="Wingdings" pitchFamily="2" charset="2"/>
              <a:buChar char="§"/>
            </a:pPr>
            <a:r>
              <a:rPr lang="en-US" sz="2400" b="0" dirty="0">
                <a:solidFill>
                  <a:srgbClr val="1F396A"/>
                </a:solidFill>
                <a:latin typeface="+mn-lt"/>
              </a:rPr>
              <a:t>The best way to prevent a workplace injury or illness is to remove the hazard. If this can’t be done, then hazards can be controlled through work policies and procedures or the use of PPE (personal protective equipment), such as a respirator or hearing or eye protection. </a:t>
            </a:r>
          </a:p>
          <a:p>
            <a:pPr>
              <a:lnSpc>
                <a:spcPct val="90000"/>
              </a:lnSpc>
              <a:spcAft>
                <a:spcPct val="30000"/>
              </a:spcAft>
              <a:buClr>
                <a:schemeClr val="tx2">
                  <a:lumMod val="40000"/>
                  <a:lumOff val="60000"/>
                </a:schemeClr>
              </a:buClr>
              <a:buFont typeface="Wingdings" pitchFamily="2" charset="2"/>
              <a:buChar char="§"/>
            </a:pPr>
            <a:r>
              <a:rPr lang="en-US" sz="2400" b="0" dirty="0" smtClean="0">
                <a:solidFill>
                  <a:srgbClr val="1F396A"/>
                </a:solidFill>
                <a:latin typeface="+mn-lt"/>
              </a:rPr>
              <a:t>Personal </a:t>
            </a:r>
            <a:r>
              <a:rPr lang="en-US" sz="2400" b="0" dirty="0">
                <a:solidFill>
                  <a:srgbClr val="1F396A"/>
                </a:solidFill>
                <a:latin typeface="+mn-lt"/>
              </a:rPr>
              <a:t>protective equipment is not usually the best way to protect workers because the hazard is still there, and because the equipment has to fit right and be used every time.</a:t>
            </a:r>
          </a:p>
          <a:p>
            <a:pPr>
              <a:lnSpc>
                <a:spcPct val="90000"/>
              </a:lnSpc>
              <a:spcAft>
                <a:spcPct val="30000"/>
              </a:spcAft>
              <a:buClr>
                <a:schemeClr val="tx2">
                  <a:lumMod val="40000"/>
                  <a:lumOff val="60000"/>
                </a:schemeClr>
              </a:buClr>
              <a:buFont typeface="Wingdings" pitchFamily="2" charset="2"/>
              <a:buChar char="§"/>
            </a:pPr>
            <a:r>
              <a:rPr lang="en-US" sz="2400" b="0" dirty="0" smtClean="0">
                <a:solidFill>
                  <a:srgbClr val="1F396A"/>
                </a:solidFill>
                <a:latin typeface="+mn-lt"/>
              </a:rPr>
              <a:t>A </a:t>
            </a:r>
            <a:r>
              <a:rPr lang="en-US" sz="2400" b="0" dirty="0">
                <a:solidFill>
                  <a:srgbClr val="1F396A"/>
                </a:solidFill>
                <a:latin typeface="+mn-lt"/>
              </a:rPr>
              <a:t>good way to think about addressing hazards in the workplace is, “Fix the workplace, not the worker.”</a:t>
            </a: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40</a:t>
            </a:fld>
            <a:endParaRPr lang="en-US" sz="2400" dirty="0" smtClean="0">
              <a:latin typeface="+mn-lt"/>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216998190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90601"/>
            <a:ext cx="8229600" cy="609600"/>
          </a:xfrm>
        </p:spPr>
        <p:txBody>
          <a:bodyPr lIns="45720" rIns="0">
            <a:normAutofit/>
          </a:bodyPr>
          <a:lstStyle/>
          <a:p>
            <a:pPr algn="l"/>
            <a:r>
              <a:rPr lang="en-US" sz="3200" dirty="0" smtClean="0">
                <a:solidFill>
                  <a:srgbClr val="F0502D"/>
                </a:solidFill>
                <a:latin typeface="+mj-lt"/>
                <a:cs typeface="Arial" pitchFamily="34" charset="0"/>
              </a:rPr>
              <a:t>Emergencies at Work</a:t>
            </a:r>
            <a:endParaRPr lang="en-US" sz="3200" dirty="0">
              <a:solidFill>
                <a:srgbClr val="F0502D"/>
              </a:solidFill>
              <a:latin typeface="+mj-lt"/>
              <a:cs typeface="Arial" pitchFamily="34" charset="0"/>
            </a:endParaRPr>
          </a:p>
        </p:txBody>
      </p:sp>
      <p:sp>
        <p:nvSpPr>
          <p:cNvPr id="3" name="Content Placeholder 2"/>
          <p:cNvSpPr>
            <a:spLocks noGrp="1"/>
          </p:cNvSpPr>
          <p:nvPr>
            <p:ph idx="1"/>
          </p:nvPr>
        </p:nvSpPr>
        <p:spPr>
          <a:xfrm>
            <a:off x="533400" y="304800"/>
            <a:ext cx="8229600" cy="838201"/>
          </a:xfrm>
        </p:spPr>
        <p:txBody>
          <a:bodyPr wrap="square" lIns="0" rIns="0">
            <a:normAutofit/>
          </a:bodyPr>
          <a:lstStyle/>
          <a:p>
            <a:pPr marL="0" indent="0">
              <a:buNone/>
            </a:pPr>
            <a:r>
              <a:rPr lang="en-US" sz="4800" b="0" dirty="0" smtClean="0">
                <a:solidFill>
                  <a:srgbClr val="F0502D"/>
                </a:solidFill>
                <a:latin typeface="Myriad Pro" pitchFamily="34" charset="0"/>
                <a:cs typeface="Arial" pitchFamily="34" charset="0"/>
              </a:rPr>
              <a:t>Lesson 4 </a:t>
            </a:r>
            <a:r>
              <a:rPr lang="en-US" sz="3600" b="0" dirty="0" smtClean="0">
                <a:solidFill>
                  <a:srgbClr val="F0502D"/>
                </a:solidFill>
                <a:latin typeface="Myriad Pro" pitchFamily="34" charset="0"/>
                <a:cs typeface="Arial" pitchFamily="34" charset="0"/>
              </a:rPr>
              <a:t>(and 4</a:t>
            </a:r>
            <a:r>
              <a:rPr lang="en-US" sz="3400" b="0" dirty="0" smtClean="0">
                <a:solidFill>
                  <a:srgbClr val="F0502D"/>
                </a:solidFill>
                <a:latin typeface="Myriad Pro" pitchFamily="34" charset="0"/>
                <a:cs typeface="Arial" pitchFamily="34" charset="0"/>
              </a:rPr>
              <a:t>B</a:t>
            </a:r>
            <a:r>
              <a:rPr lang="en-US" sz="3600" b="0" dirty="0" smtClean="0">
                <a:solidFill>
                  <a:srgbClr val="F0502D"/>
                </a:solidFill>
                <a:latin typeface="Myriad Pro" pitchFamily="34" charset="0"/>
                <a:cs typeface="Arial" pitchFamily="34" charset="0"/>
              </a:rPr>
              <a:t>)</a:t>
            </a:r>
            <a:endParaRPr lang="en-US" sz="3600" b="0" dirty="0">
              <a:solidFill>
                <a:srgbClr val="F0502D"/>
              </a:solidFill>
              <a:latin typeface="Myriad Pro" pitchFamily="34" charset="0"/>
              <a:cs typeface="Arial"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1200" y="5570038"/>
            <a:ext cx="2924175" cy="1037735"/>
          </a:xfrm>
          <a:prstGeom prst="rect">
            <a:avLst/>
          </a:prstGeom>
        </p:spPr>
      </p:pic>
      <p:sp>
        <p:nvSpPr>
          <p:cNvPr id="5" name="Freeform 4"/>
          <p:cNvSpPr/>
          <p:nvPr/>
        </p:nvSpPr>
        <p:spPr>
          <a:xfrm>
            <a:off x="5419725" y="1809750"/>
            <a:ext cx="3324225" cy="3514725"/>
          </a:xfrm>
          <a:custGeom>
            <a:avLst/>
            <a:gdLst>
              <a:gd name="connsiteX0" fmla="*/ 0 w 3324225"/>
              <a:gd name="connsiteY0" fmla="*/ 9525 h 3514725"/>
              <a:gd name="connsiteX1" fmla="*/ 3295650 w 3324225"/>
              <a:gd name="connsiteY1" fmla="*/ 0 h 3514725"/>
              <a:gd name="connsiteX2" fmla="*/ 3324225 w 3324225"/>
              <a:gd name="connsiteY2" fmla="*/ 3514725 h 3514725"/>
              <a:gd name="connsiteX3" fmla="*/ 9525 w 3324225"/>
              <a:gd name="connsiteY3" fmla="*/ 3457575 h 3514725"/>
              <a:gd name="connsiteX4" fmla="*/ 0 w 3324225"/>
              <a:gd name="connsiteY4" fmla="*/ 9525 h 351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4225" h="3514725">
                <a:moveTo>
                  <a:pt x="0" y="9525"/>
                </a:moveTo>
                <a:lnTo>
                  <a:pt x="3295650" y="0"/>
                </a:lnTo>
                <a:lnTo>
                  <a:pt x="3324225" y="3514725"/>
                </a:lnTo>
                <a:lnTo>
                  <a:pt x="9525" y="3457575"/>
                </a:lnTo>
                <a:lnTo>
                  <a:pt x="0" y="9525"/>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609600" y="1819275"/>
            <a:ext cx="4695825" cy="4629150"/>
          </a:xfrm>
          <a:custGeom>
            <a:avLst/>
            <a:gdLst>
              <a:gd name="connsiteX0" fmla="*/ 0 w 4695825"/>
              <a:gd name="connsiteY0" fmla="*/ 0 h 4629150"/>
              <a:gd name="connsiteX1" fmla="*/ 4695825 w 4695825"/>
              <a:gd name="connsiteY1" fmla="*/ 19050 h 4629150"/>
              <a:gd name="connsiteX2" fmla="*/ 4648200 w 4695825"/>
              <a:gd name="connsiteY2" fmla="*/ 4629150 h 4629150"/>
              <a:gd name="connsiteX3" fmla="*/ 57150 w 4695825"/>
              <a:gd name="connsiteY3" fmla="*/ 4619625 h 4629150"/>
              <a:gd name="connsiteX4" fmla="*/ 0 w 4695825"/>
              <a:gd name="connsiteY4" fmla="*/ 0 h 4629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5825" h="4629150">
                <a:moveTo>
                  <a:pt x="0" y="0"/>
                </a:moveTo>
                <a:lnTo>
                  <a:pt x="4695825" y="19050"/>
                </a:lnTo>
                <a:lnTo>
                  <a:pt x="4648200" y="4629150"/>
                </a:lnTo>
                <a:lnTo>
                  <a:pt x="57150" y="4619625"/>
                </a:lnTo>
                <a:lnTo>
                  <a:pt x="0" y="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a:spLocks/>
          </p:cNvSpPr>
          <p:nvPr/>
        </p:nvSpPr>
        <p:spPr>
          <a:xfrm>
            <a:off x="666750" y="1876424"/>
            <a:ext cx="4581525" cy="4476750"/>
          </a:xfrm>
          <a:custGeom>
            <a:avLst/>
            <a:gdLst>
              <a:gd name="connsiteX0" fmla="*/ 0 w 4695825"/>
              <a:gd name="connsiteY0" fmla="*/ 171450 h 4419600"/>
              <a:gd name="connsiteX1" fmla="*/ 57150 w 4695825"/>
              <a:gd name="connsiteY1" fmla="*/ 4419600 h 4419600"/>
              <a:gd name="connsiteX2" fmla="*/ 4619625 w 4695825"/>
              <a:gd name="connsiteY2" fmla="*/ 4419600 h 4419600"/>
              <a:gd name="connsiteX3" fmla="*/ 4695825 w 4695825"/>
              <a:gd name="connsiteY3" fmla="*/ 0 h 4419600"/>
              <a:gd name="connsiteX4" fmla="*/ 0 w 4695825"/>
              <a:gd name="connsiteY4" fmla="*/ 171450 h 4419600"/>
              <a:gd name="connsiteX0" fmla="*/ 0 w 4705350"/>
              <a:gd name="connsiteY0" fmla="*/ 0 h 4467225"/>
              <a:gd name="connsiteX1" fmla="*/ 66675 w 4705350"/>
              <a:gd name="connsiteY1" fmla="*/ 4467225 h 4467225"/>
              <a:gd name="connsiteX2" fmla="*/ 4629150 w 4705350"/>
              <a:gd name="connsiteY2" fmla="*/ 4467225 h 4467225"/>
              <a:gd name="connsiteX3" fmla="*/ 4705350 w 4705350"/>
              <a:gd name="connsiteY3" fmla="*/ 47625 h 4467225"/>
              <a:gd name="connsiteX4" fmla="*/ 0 w 4705350"/>
              <a:gd name="connsiteY4" fmla="*/ 0 h 4467225"/>
              <a:gd name="connsiteX0" fmla="*/ 0 w 4715153"/>
              <a:gd name="connsiteY0" fmla="*/ 9525 h 4476750"/>
              <a:gd name="connsiteX1" fmla="*/ 66675 w 4715153"/>
              <a:gd name="connsiteY1" fmla="*/ 4476750 h 4476750"/>
              <a:gd name="connsiteX2" fmla="*/ 4629150 w 4715153"/>
              <a:gd name="connsiteY2" fmla="*/ 4476750 h 4476750"/>
              <a:gd name="connsiteX3" fmla="*/ 4715153 w 4715153"/>
              <a:gd name="connsiteY3" fmla="*/ 0 h 4476750"/>
              <a:gd name="connsiteX4" fmla="*/ 0 w 4715153"/>
              <a:gd name="connsiteY4" fmla="*/ 9525 h 447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15153" h="4476750">
                <a:moveTo>
                  <a:pt x="0" y="9525"/>
                </a:moveTo>
                <a:lnTo>
                  <a:pt x="66675" y="4476750"/>
                </a:lnTo>
                <a:lnTo>
                  <a:pt x="4629150" y="4476750"/>
                </a:lnTo>
                <a:lnTo>
                  <a:pt x="4715153" y="0"/>
                </a:lnTo>
                <a:lnTo>
                  <a:pt x="0" y="9525"/>
                </a:lnTo>
                <a:close/>
              </a:path>
            </a:pathLst>
          </a:custGeom>
          <a:blipFill dpi="0" rotWithShape="1">
            <a:blip r:embed="rId3"/>
            <a:srcRect/>
            <a:tile tx="-133350" ty="-819150" sx="62000" sy="62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5467350" y="1847849"/>
            <a:ext cx="3228975" cy="3381375"/>
          </a:xfrm>
          <a:custGeom>
            <a:avLst/>
            <a:gdLst>
              <a:gd name="connsiteX0" fmla="*/ 0 w 3257550"/>
              <a:gd name="connsiteY0" fmla="*/ 85725 h 3600450"/>
              <a:gd name="connsiteX1" fmla="*/ 19050 w 3257550"/>
              <a:gd name="connsiteY1" fmla="*/ 3600450 h 3600450"/>
              <a:gd name="connsiteX2" fmla="*/ 3257550 w 3257550"/>
              <a:gd name="connsiteY2" fmla="*/ 3552825 h 3600450"/>
              <a:gd name="connsiteX3" fmla="*/ 3219450 w 3257550"/>
              <a:gd name="connsiteY3" fmla="*/ 0 h 3600450"/>
              <a:gd name="connsiteX4" fmla="*/ 0 w 3257550"/>
              <a:gd name="connsiteY4" fmla="*/ 85725 h 3600450"/>
              <a:gd name="connsiteX0" fmla="*/ 0 w 3248025"/>
              <a:gd name="connsiteY0" fmla="*/ 9525 h 3600450"/>
              <a:gd name="connsiteX1" fmla="*/ 9525 w 3248025"/>
              <a:gd name="connsiteY1" fmla="*/ 3600450 h 3600450"/>
              <a:gd name="connsiteX2" fmla="*/ 3248025 w 3248025"/>
              <a:gd name="connsiteY2" fmla="*/ 3552825 h 3600450"/>
              <a:gd name="connsiteX3" fmla="*/ 3209925 w 3248025"/>
              <a:gd name="connsiteY3" fmla="*/ 0 h 3600450"/>
              <a:gd name="connsiteX4" fmla="*/ 0 w 3248025"/>
              <a:gd name="connsiteY4" fmla="*/ 9525 h 3600450"/>
              <a:gd name="connsiteX0" fmla="*/ 0 w 3248025"/>
              <a:gd name="connsiteY0" fmla="*/ 9525 h 3552825"/>
              <a:gd name="connsiteX1" fmla="*/ 0 w 3248025"/>
              <a:gd name="connsiteY1" fmla="*/ 3352800 h 3552825"/>
              <a:gd name="connsiteX2" fmla="*/ 3248025 w 3248025"/>
              <a:gd name="connsiteY2" fmla="*/ 3552825 h 3552825"/>
              <a:gd name="connsiteX3" fmla="*/ 3209925 w 3248025"/>
              <a:gd name="connsiteY3" fmla="*/ 0 h 3552825"/>
              <a:gd name="connsiteX4" fmla="*/ 0 w 3248025"/>
              <a:gd name="connsiteY4" fmla="*/ 9525 h 3552825"/>
              <a:gd name="connsiteX0" fmla="*/ 0 w 3228975"/>
              <a:gd name="connsiteY0" fmla="*/ 9525 h 3381375"/>
              <a:gd name="connsiteX1" fmla="*/ 0 w 3228975"/>
              <a:gd name="connsiteY1" fmla="*/ 3352800 h 3381375"/>
              <a:gd name="connsiteX2" fmla="*/ 3228975 w 3228975"/>
              <a:gd name="connsiteY2" fmla="*/ 3381375 h 3381375"/>
              <a:gd name="connsiteX3" fmla="*/ 3209925 w 3228975"/>
              <a:gd name="connsiteY3" fmla="*/ 0 h 3381375"/>
              <a:gd name="connsiteX4" fmla="*/ 0 w 3228975"/>
              <a:gd name="connsiteY4" fmla="*/ 9525 h 3381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8975" h="3381375">
                <a:moveTo>
                  <a:pt x="0" y="9525"/>
                </a:moveTo>
                <a:lnTo>
                  <a:pt x="0" y="3352800"/>
                </a:lnTo>
                <a:lnTo>
                  <a:pt x="3228975" y="3381375"/>
                </a:lnTo>
                <a:lnTo>
                  <a:pt x="3209925" y="0"/>
                </a:lnTo>
                <a:lnTo>
                  <a:pt x="0" y="9525"/>
                </a:lnTo>
                <a:close/>
              </a:path>
            </a:pathLst>
          </a:custGeom>
          <a:blipFill dpi="0" rotWithShape="1">
            <a:blip r:embed="rId4"/>
            <a:srcRect/>
            <a:tile tx="-254000" ty="-114300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41</a:t>
            </a:fld>
            <a:endParaRPr lang="en-US" sz="2400" dirty="0" smtClean="0">
              <a:latin typeface="+mn-lt"/>
            </a:endParaRPr>
          </a:p>
        </p:txBody>
      </p:sp>
    </p:spTree>
    <p:extLst>
      <p:ext uri="{BB962C8B-B14F-4D97-AF65-F5344CB8AC3E}">
        <p14:creationId xmlns:p14="http://schemas.microsoft.com/office/powerpoint/2010/main" val="399098262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body" idx="1"/>
          </p:nvPr>
        </p:nvSpPr>
        <p:spPr>
          <a:xfrm>
            <a:off x="457200" y="1295400"/>
            <a:ext cx="8229600" cy="4876800"/>
          </a:xfrm>
        </p:spPr>
        <p:txBody>
          <a:bodyPr>
            <a:normAutofit/>
          </a:bodyPr>
          <a:lstStyle/>
          <a:p>
            <a:pPr marL="0" indent="0">
              <a:spcBef>
                <a:spcPts val="0"/>
              </a:spcBef>
              <a:spcAft>
                <a:spcPts val="1200"/>
              </a:spcAft>
              <a:buNone/>
            </a:pPr>
            <a:r>
              <a:rPr lang="en-US" sz="2800" dirty="0">
                <a:solidFill>
                  <a:schemeClr val="tx2">
                    <a:lumMod val="40000"/>
                    <a:lumOff val="60000"/>
                  </a:schemeClr>
                </a:solidFill>
                <a:latin typeface="+mj-lt"/>
              </a:rPr>
              <a:t>What is an emergency at work?</a:t>
            </a:r>
          </a:p>
          <a:p>
            <a:pPr marL="0" indent="0">
              <a:spcAft>
                <a:spcPct val="30000"/>
              </a:spcAft>
              <a:buClr>
                <a:schemeClr val="tx2">
                  <a:lumMod val="40000"/>
                  <a:lumOff val="60000"/>
                </a:schemeClr>
              </a:buClr>
              <a:buNone/>
            </a:pPr>
            <a:r>
              <a:rPr lang="en-US" sz="2800" b="0" dirty="0" smtClean="0">
                <a:solidFill>
                  <a:srgbClr val="1F396A"/>
                </a:solidFill>
                <a:latin typeface="+mn-lt"/>
              </a:rPr>
              <a:t>An </a:t>
            </a:r>
            <a:r>
              <a:rPr lang="en-US" sz="2800" b="0" dirty="0">
                <a:solidFill>
                  <a:srgbClr val="1F396A"/>
                </a:solidFill>
                <a:latin typeface="+mn-lt"/>
              </a:rPr>
              <a:t>unplanned event that harms or threatens employees, customers, or the public; that shuts down business operations; or that causes physical or environmental damage</a:t>
            </a:r>
          </a:p>
        </p:txBody>
      </p:sp>
      <p:sp>
        <p:nvSpPr>
          <p:cNvPr id="21506" name="Rectangle 2"/>
          <p:cNvSpPr>
            <a:spLocks noGrp="1" noChangeArrowheads="1"/>
          </p:cNvSpPr>
          <p:nvPr>
            <p:ph type="title"/>
          </p:nvPr>
        </p:nvSpPr>
        <p:spPr>
          <a:xfrm>
            <a:off x="457200" y="274638"/>
            <a:ext cx="8229600" cy="782637"/>
          </a:xfrm>
        </p:spPr>
        <p:txBody>
          <a:bodyPr>
            <a:noAutofit/>
          </a:bodyPr>
          <a:lstStyle/>
          <a:p>
            <a:pPr algn="l"/>
            <a:r>
              <a:rPr lang="en-US" sz="3200" dirty="0" smtClean="0">
                <a:solidFill>
                  <a:srgbClr val="F0502D"/>
                </a:solidFill>
                <a:latin typeface="+mj-lt"/>
              </a:rPr>
              <a:t>Emergencies at Work</a:t>
            </a:r>
            <a:endParaRPr lang="en-US" sz="3200" dirty="0">
              <a:solidFill>
                <a:srgbClr val="F0502D"/>
              </a:solidFill>
              <a:latin typeface="+mj-lt"/>
            </a:endParaRP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42</a:t>
            </a:fld>
            <a:endParaRPr lang="en-US" sz="2400" dirty="0" smtClean="0">
              <a:latin typeface="+mn-lt"/>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56249603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reeform 28"/>
          <p:cNvSpPr/>
          <p:nvPr/>
        </p:nvSpPr>
        <p:spPr>
          <a:xfrm rot="205039">
            <a:off x="4638820" y="1599565"/>
            <a:ext cx="3405716" cy="4393435"/>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 name="connsiteX0" fmla="*/ 0 w 7543800"/>
              <a:gd name="connsiteY0" fmla="*/ 4972050 h 5010150"/>
              <a:gd name="connsiteX1" fmla="*/ 0 w 7543800"/>
              <a:gd name="connsiteY1" fmla="*/ 0 h 5010150"/>
              <a:gd name="connsiteX2" fmla="*/ 7543800 w 7543800"/>
              <a:gd name="connsiteY2" fmla="*/ 9525 h 5010150"/>
              <a:gd name="connsiteX3" fmla="*/ 3876675 w 7543800"/>
              <a:gd name="connsiteY3" fmla="*/ 714375 h 5010150"/>
              <a:gd name="connsiteX4" fmla="*/ 3876675 w 7543800"/>
              <a:gd name="connsiteY4" fmla="*/ 5010150 h 5010150"/>
              <a:gd name="connsiteX5" fmla="*/ 0 w 7543800"/>
              <a:gd name="connsiteY5" fmla="*/ 4972050 h 5010150"/>
              <a:gd name="connsiteX0" fmla="*/ 0 w 3876675"/>
              <a:gd name="connsiteY0" fmla="*/ 4972050 h 5010150"/>
              <a:gd name="connsiteX1" fmla="*/ 0 w 3876675"/>
              <a:gd name="connsiteY1" fmla="*/ 0 h 5010150"/>
              <a:gd name="connsiteX2" fmla="*/ 3876675 w 3876675"/>
              <a:gd name="connsiteY2" fmla="*/ 714375 h 5010150"/>
              <a:gd name="connsiteX3" fmla="*/ 3876675 w 3876675"/>
              <a:gd name="connsiteY3" fmla="*/ 5010150 h 5010150"/>
              <a:gd name="connsiteX4" fmla="*/ 0 w 3876675"/>
              <a:gd name="connsiteY4" fmla="*/ 4972050 h 5010150"/>
              <a:gd name="connsiteX0" fmla="*/ 0 w 3876675"/>
              <a:gd name="connsiteY0" fmla="*/ 4972050 h 5010150"/>
              <a:gd name="connsiteX1" fmla="*/ 0 w 3876675"/>
              <a:gd name="connsiteY1" fmla="*/ 0 h 5010150"/>
              <a:gd name="connsiteX2" fmla="*/ 3095625 w 3876675"/>
              <a:gd name="connsiteY2" fmla="*/ 102903 h 5010150"/>
              <a:gd name="connsiteX3" fmla="*/ 3876675 w 3876675"/>
              <a:gd name="connsiteY3" fmla="*/ 5010150 h 5010150"/>
              <a:gd name="connsiteX4" fmla="*/ 0 w 3876675"/>
              <a:gd name="connsiteY4" fmla="*/ 4972050 h 5010150"/>
              <a:gd name="connsiteX0" fmla="*/ 190500 w 4067175"/>
              <a:gd name="connsiteY0" fmla="*/ 4869147 h 4907247"/>
              <a:gd name="connsiteX1" fmla="*/ 0 w 4067175"/>
              <a:gd name="connsiteY1" fmla="*/ 11100 h 4907247"/>
              <a:gd name="connsiteX2" fmla="*/ 3286125 w 4067175"/>
              <a:gd name="connsiteY2" fmla="*/ 0 h 4907247"/>
              <a:gd name="connsiteX3" fmla="*/ 4067175 w 4067175"/>
              <a:gd name="connsiteY3" fmla="*/ 4907247 h 4907247"/>
              <a:gd name="connsiteX4" fmla="*/ 190500 w 4067175"/>
              <a:gd name="connsiteY4" fmla="*/ 4869147 h 4907247"/>
              <a:gd name="connsiteX0" fmla="*/ 0 w 4076700"/>
              <a:gd name="connsiteY0" fmla="*/ 4651504 h 4907247"/>
              <a:gd name="connsiteX1" fmla="*/ 9525 w 4076700"/>
              <a:gd name="connsiteY1" fmla="*/ 11100 h 4907247"/>
              <a:gd name="connsiteX2" fmla="*/ 3295650 w 4076700"/>
              <a:gd name="connsiteY2" fmla="*/ 0 h 4907247"/>
              <a:gd name="connsiteX3" fmla="*/ 4076700 w 4076700"/>
              <a:gd name="connsiteY3" fmla="*/ 4907247 h 4907247"/>
              <a:gd name="connsiteX4" fmla="*/ 0 w 4076700"/>
              <a:gd name="connsiteY4" fmla="*/ 4651504 h 4907247"/>
              <a:gd name="connsiteX0" fmla="*/ 0 w 3295650"/>
              <a:gd name="connsiteY0" fmla="*/ 4651504 h 4720696"/>
              <a:gd name="connsiteX1" fmla="*/ 9525 w 3295650"/>
              <a:gd name="connsiteY1" fmla="*/ 11100 h 4720696"/>
              <a:gd name="connsiteX2" fmla="*/ 3295650 w 3295650"/>
              <a:gd name="connsiteY2" fmla="*/ 0 h 4720696"/>
              <a:gd name="connsiteX3" fmla="*/ 2676525 w 3295650"/>
              <a:gd name="connsiteY3" fmla="*/ 4720696 h 4720696"/>
              <a:gd name="connsiteX4" fmla="*/ 0 w 3295650"/>
              <a:gd name="connsiteY4" fmla="*/ 4651504 h 4720696"/>
              <a:gd name="connsiteX0" fmla="*/ 0 w 3305175"/>
              <a:gd name="connsiteY0" fmla="*/ 4651504 h 4658512"/>
              <a:gd name="connsiteX1" fmla="*/ 9525 w 3305175"/>
              <a:gd name="connsiteY1" fmla="*/ 11100 h 4658512"/>
              <a:gd name="connsiteX2" fmla="*/ 3295650 w 3305175"/>
              <a:gd name="connsiteY2" fmla="*/ 0 h 4658512"/>
              <a:gd name="connsiteX3" fmla="*/ 3305175 w 3305175"/>
              <a:gd name="connsiteY3" fmla="*/ 4658512 h 4658512"/>
              <a:gd name="connsiteX4" fmla="*/ 0 w 3305175"/>
              <a:gd name="connsiteY4" fmla="*/ 4651504 h 46585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5175" h="4658512">
                <a:moveTo>
                  <a:pt x="0" y="4651504"/>
                </a:moveTo>
                <a:lnTo>
                  <a:pt x="9525" y="11100"/>
                </a:lnTo>
                <a:lnTo>
                  <a:pt x="3295650" y="0"/>
                </a:lnTo>
                <a:lnTo>
                  <a:pt x="3305175" y="4658512"/>
                </a:lnTo>
                <a:lnTo>
                  <a:pt x="0" y="4651504"/>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1507" name="Rectangle 3"/>
          <p:cNvSpPr>
            <a:spLocks noGrp="1" noChangeArrowheads="1"/>
          </p:cNvSpPr>
          <p:nvPr>
            <p:ph type="body" idx="1"/>
          </p:nvPr>
        </p:nvSpPr>
        <p:spPr>
          <a:xfrm>
            <a:off x="457200" y="1295400"/>
            <a:ext cx="8229600" cy="762000"/>
          </a:xfrm>
        </p:spPr>
        <p:txBody>
          <a:bodyPr>
            <a:normAutofit/>
          </a:bodyPr>
          <a:lstStyle/>
          <a:p>
            <a:pPr marL="0" indent="0">
              <a:spcBef>
                <a:spcPts val="0"/>
              </a:spcBef>
              <a:spcAft>
                <a:spcPts val="1200"/>
              </a:spcAft>
              <a:buNone/>
            </a:pPr>
            <a:r>
              <a:rPr lang="en-US" sz="2800" i="1" dirty="0" smtClean="0">
                <a:solidFill>
                  <a:schemeClr val="tx2">
                    <a:lumMod val="40000"/>
                    <a:lumOff val="60000"/>
                  </a:schemeClr>
                </a:solidFill>
                <a:latin typeface="+mj-lt"/>
              </a:rPr>
              <a:t>Disaster Blaster!</a:t>
            </a:r>
            <a:r>
              <a:rPr lang="en-US" sz="2800" dirty="0" smtClean="0">
                <a:solidFill>
                  <a:schemeClr val="tx2">
                    <a:lumMod val="40000"/>
                    <a:lumOff val="60000"/>
                  </a:schemeClr>
                </a:solidFill>
                <a:latin typeface="+mj-lt"/>
              </a:rPr>
              <a:t> Game</a:t>
            </a:r>
            <a:endParaRPr lang="en-US" sz="2800" dirty="0">
              <a:solidFill>
                <a:schemeClr val="tx2">
                  <a:lumMod val="40000"/>
                  <a:lumOff val="60000"/>
                </a:schemeClr>
              </a:solidFill>
              <a:latin typeface="+mj-lt"/>
            </a:endParaRPr>
          </a:p>
        </p:txBody>
      </p:sp>
      <p:sp>
        <p:nvSpPr>
          <p:cNvPr id="21506" name="Rectangle 2"/>
          <p:cNvSpPr>
            <a:spLocks noGrp="1" noChangeArrowheads="1"/>
          </p:cNvSpPr>
          <p:nvPr>
            <p:ph type="title"/>
          </p:nvPr>
        </p:nvSpPr>
        <p:spPr>
          <a:xfrm>
            <a:off x="457200" y="274638"/>
            <a:ext cx="8229600" cy="782637"/>
          </a:xfrm>
        </p:spPr>
        <p:txBody>
          <a:bodyPr>
            <a:noAutofit/>
          </a:bodyPr>
          <a:lstStyle/>
          <a:p>
            <a:pPr algn="l"/>
            <a:r>
              <a:rPr lang="en-US" sz="3200" dirty="0" smtClean="0">
                <a:solidFill>
                  <a:srgbClr val="F0502D"/>
                </a:solidFill>
                <a:latin typeface="+mj-lt"/>
              </a:rPr>
              <a:t>Emergencies at Work</a:t>
            </a:r>
            <a:endParaRPr lang="en-US" sz="3200" dirty="0">
              <a:solidFill>
                <a:srgbClr val="F0502D"/>
              </a:solidFill>
              <a:latin typeface="+mj-lt"/>
            </a:endParaRP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842229">
            <a:off x="1174873" y="2912296"/>
            <a:ext cx="952500" cy="609600"/>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939351">
            <a:off x="1174874" y="2367866"/>
            <a:ext cx="952500" cy="609600"/>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901981">
            <a:off x="1841814" y="2614477"/>
            <a:ext cx="952500" cy="609600"/>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4705" y="3313852"/>
            <a:ext cx="952500" cy="609600"/>
          </a:xfrm>
          <a:prstGeom prst="rect">
            <a:avLst/>
          </a:prstGeom>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711141">
            <a:off x="2121906" y="3667783"/>
            <a:ext cx="952500" cy="609600"/>
          </a:xfrm>
          <a:prstGeom prst="rect">
            <a:avLst/>
          </a:prstGeom>
        </p:spPr>
      </p:pic>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368302">
            <a:off x="1256543" y="3908490"/>
            <a:ext cx="952500" cy="60960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5039">
            <a:off x="4687038" y="1636212"/>
            <a:ext cx="3307643" cy="4280479"/>
          </a:xfrm>
          <a:prstGeom prst="rect">
            <a:avLst/>
          </a:prstGeom>
        </p:spPr>
      </p:pic>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537177">
            <a:off x="2325726" y="4139137"/>
            <a:ext cx="952500" cy="609600"/>
          </a:xfrm>
          <a:prstGeom prst="rect">
            <a:avLst/>
          </a:prstGeom>
        </p:spPr>
      </p:pic>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152754">
            <a:off x="1947709" y="2014221"/>
            <a:ext cx="952500" cy="609600"/>
          </a:xfrm>
          <a:prstGeom prst="rect">
            <a:avLst/>
          </a:prstGeom>
        </p:spPr>
      </p:pic>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596929">
            <a:off x="2429405" y="2510740"/>
            <a:ext cx="952500" cy="609600"/>
          </a:xfrm>
          <a:prstGeom prst="rect">
            <a:avLst/>
          </a:prstGeom>
        </p:spPr>
      </p:pic>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294948">
            <a:off x="2309636" y="3034714"/>
            <a:ext cx="952500" cy="609600"/>
          </a:xfrm>
          <a:prstGeom prst="rect">
            <a:avLst/>
          </a:prstGeom>
        </p:spPr>
      </p:pic>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006089">
            <a:off x="2766837" y="3388645"/>
            <a:ext cx="952500" cy="609600"/>
          </a:xfrm>
          <a:prstGeom prst="rect">
            <a:avLst/>
          </a:prstGeom>
        </p:spPr>
      </p:pic>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063250">
            <a:off x="1560693" y="4423583"/>
            <a:ext cx="952500" cy="609600"/>
          </a:xfrm>
          <a:prstGeom prst="rect">
            <a:avLst/>
          </a:prstGeom>
        </p:spPr>
      </p:pic>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99243">
            <a:off x="2962805" y="2729914"/>
            <a:ext cx="952500" cy="609600"/>
          </a:xfrm>
          <a:prstGeom prst="rect">
            <a:avLst/>
          </a:prstGeom>
        </p:spPr>
      </p:pic>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810384">
            <a:off x="3527725" y="3860351"/>
            <a:ext cx="952500" cy="609600"/>
          </a:xfrm>
          <a:prstGeom prst="rect">
            <a:avLst/>
          </a:prstGeom>
        </p:spPr>
      </p:pic>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636420">
            <a:off x="1978088" y="4924702"/>
            <a:ext cx="952500" cy="609600"/>
          </a:xfrm>
          <a:prstGeom prst="rect">
            <a:avLst/>
          </a:prstGeom>
        </p:spPr>
      </p:pic>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05332">
            <a:off x="2772638" y="4476280"/>
            <a:ext cx="952500" cy="609600"/>
          </a:xfrm>
          <a:prstGeom prst="rect">
            <a:avLst/>
          </a:prstGeom>
        </p:spPr>
      </p:pic>
      <p:pic>
        <p:nvPicPr>
          <p:cNvPr id="26" name="Picture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7814" y="4904308"/>
            <a:ext cx="952500" cy="609600"/>
          </a:xfrm>
          <a:prstGeom prst="rect">
            <a:avLst/>
          </a:prstGeom>
        </p:spPr>
      </p:pic>
      <p:pic>
        <p:nvPicPr>
          <p:cNvPr id="27" name="Picture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537177">
            <a:off x="1220512" y="4875306"/>
            <a:ext cx="952500" cy="609600"/>
          </a:xfrm>
          <a:prstGeom prst="rect">
            <a:avLst/>
          </a:prstGeom>
        </p:spPr>
      </p:pic>
      <p:pic>
        <p:nvPicPr>
          <p:cNvPr id="28" name="Picture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2881" y="5395791"/>
            <a:ext cx="952500" cy="609600"/>
          </a:xfrm>
          <a:prstGeom prst="rect">
            <a:avLst/>
          </a:prstGeom>
        </p:spPr>
      </p:pic>
      <p:sp>
        <p:nvSpPr>
          <p:cNvPr id="30"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43</a:t>
            </a:fld>
            <a:endParaRPr lang="en-US" sz="2400" dirty="0" smtClean="0">
              <a:latin typeface="+mn-lt"/>
            </a:endParaRPr>
          </a:p>
        </p:txBody>
      </p:sp>
      <p:pic>
        <p:nvPicPr>
          <p:cNvPr id="31" name="Picture 3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85834927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782637"/>
          </a:xfrm>
        </p:spPr>
        <p:txBody>
          <a:bodyPr>
            <a:normAutofit/>
          </a:bodyPr>
          <a:lstStyle/>
          <a:p>
            <a:pPr algn="l"/>
            <a:r>
              <a:rPr lang="en-US" sz="3200" dirty="0" smtClean="0">
                <a:solidFill>
                  <a:srgbClr val="F0502D"/>
                </a:solidFill>
                <a:latin typeface="+mj-lt"/>
              </a:rPr>
              <a:t>Emergency Action Plans</a:t>
            </a:r>
            <a:endParaRPr lang="en-US" sz="3200" dirty="0">
              <a:solidFill>
                <a:srgbClr val="F0502D"/>
              </a:solidFill>
              <a:latin typeface="+mj-lt"/>
            </a:endParaRPr>
          </a:p>
        </p:txBody>
      </p:sp>
      <p:sp>
        <p:nvSpPr>
          <p:cNvPr id="18435" name="Rectangle 3"/>
          <p:cNvSpPr>
            <a:spLocks noGrp="1" noChangeArrowheads="1"/>
          </p:cNvSpPr>
          <p:nvPr>
            <p:ph type="body" idx="1"/>
          </p:nvPr>
        </p:nvSpPr>
        <p:spPr>
          <a:xfrm>
            <a:off x="457200" y="1333499"/>
            <a:ext cx="8153401" cy="4838701"/>
          </a:xfrm>
        </p:spPr>
        <p:txBody>
          <a:bodyPr>
            <a:noAutofit/>
          </a:bodyPr>
          <a:lstStyle/>
          <a:p>
            <a:pPr marL="0" indent="0">
              <a:lnSpc>
                <a:spcPct val="90000"/>
              </a:lnSpc>
              <a:spcAft>
                <a:spcPct val="30000"/>
              </a:spcAft>
              <a:buClr>
                <a:schemeClr val="tx2">
                  <a:lumMod val="40000"/>
                  <a:lumOff val="60000"/>
                </a:schemeClr>
              </a:buClr>
              <a:buNone/>
            </a:pPr>
            <a:r>
              <a:rPr lang="en-US" sz="2400" dirty="0">
                <a:solidFill>
                  <a:schemeClr val="tx2">
                    <a:lumMod val="40000"/>
                    <a:lumOff val="60000"/>
                  </a:schemeClr>
                </a:solidFill>
                <a:latin typeface="+mn-lt"/>
              </a:rPr>
              <a:t>Many workplaces need an emergency action plan. </a:t>
            </a:r>
            <a:r>
              <a:rPr lang="en-US" sz="2400" dirty="0" smtClean="0">
                <a:solidFill>
                  <a:schemeClr val="tx2">
                    <a:lumMod val="40000"/>
                    <a:lumOff val="60000"/>
                  </a:schemeClr>
                </a:solidFill>
                <a:latin typeface="+mn-lt"/>
              </a:rPr>
              <a:t>Workers </a:t>
            </a:r>
            <a:r>
              <a:rPr lang="en-US" sz="2400" dirty="0">
                <a:solidFill>
                  <a:schemeClr val="tx2">
                    <a:lumMod val="40000"/>
                    <a:lumOff val="60000"/>
                  </a:schemeClr>
                </a:solidFill>
                <a:latin typeface="+mn-lt"/>
              </a:rPr>
              <a:t>should receive training on the plan.</a:t>
            </a:r>
          </a:p>
          <a:p>
            <a:pPr>
              <a:lnSpc>
                <a:spcPct val="90000"/>
              </a:lnSpc>
              <a:spcAft>
                <a:spcPct val="30000"/>
              </a:spcAft>
              <a:buClr>
                <a:schemeClr val="tx2">
                  <a:lumMod val="40000"/>
                  <a:lumOff val="60000"/>
                </a:schemeClr>
              </a:buClr>
              <a:buFont typeface="Wingdings" pitchFamily="2" charset="2"/>
              <a:buChar char="§"/>
            </a:pPr>
            <a:r>
              <a:rPr lang="en-US" sz="2400" b="0" dirty="0">
                <a:solidFill>
                  <a:srgbClr val="1F396A"/>
                </a:solidFill>
                <a:latin typeface="+mn-lt"/>
              </a:rPr>
              <a:t>The plan should include information about</a:t>
            </a:r>
          </a:p>
          <a:p>
            <a:pPr lvl="1">
              <a:lnSpc>
                <a:spcPct val="90000"/>
              </a:lnSpc>
              <a:spcAft>
                <a:spcPct val="30000"/>
              </a:spcAft>
              <a:buClr>
                <a:schemeClr val="tx2">
                  <a:lumMod val="40000"/>
                  <a:lumOff val="60000"/>
                </a:schemeClr>
              </a:buClr>
              <a:buFont typeface="Arial" pitchFamily="34" charset="0"/>
              <a:buChar char="•"/>
            </a:pPr>
            <a:r>
              <a:rPr lang="en-US" sz="2000" b="0" dirty="0">
                <a:solidFill>
                  <a:srgbClr val="1F396A"/>
                </a:solidFill>
                <a:latin typeface="+mn-lt"/>
              </a:rPr>
              <a:t>Different emergencies and how to respond</a:t>
            </a:r>
          </a:p>
          <a:p>
            <a:pPr lvl="1">
              <a:lnSpc>
                <a:spcPct val="90000"/>
              </a:lnSpc>
              <a:spcAft>
                <a:spcPct val="30000"/>
              </a:spcAft>
              <a:buClr>
                <a:schemeClr val="tx2">
                  <a:lumMod val="40000"/>
                  <a:lumOff val="60000"/>
                </a:schemeClr>
              </a:buClr>
              <a:buFont typeface="Arial" pitchFamily="34" charset="0"/>
              <a:buChar char="•"/>
            </a:pPr>
            <a:r>
              <a:rPr lang="en-US" sz="2000" b="0" dirty="0">
                <a:solidFill>
                  <a:srgbClr val="1F396A"/>
                </a:solidFill>
                <a:latin typeface="+mn-lt"/>
              </a:rPr>
              <a:t>Locations of meeting places</a:t>
            </a:r>
          </a:p>
          <a:p>
            <a:pPr lvl="1">
              <a:lnSpc>
                <a:spcPct val="90000"/>
              </a:lnSpc>
              <a:spcAft>
                <a:spcPct val="30000"/>
              </a:spcAft>
              <a:buClr>
                <a:schemeClr val="tx2">
                  <a:lumMod val="40000"/>
                  <a:lumOff val="60000"/>
                </a:schemeClr>
              </a:buClr>
              <a:buFont typeface="Arial" pitchFamily="34" charset="0"/>
              <a:buChar char="•"/>
            </a:pPr>
            <a:r>
              <a:rPr lang="en-US" sz="2000" b="0" dirty="0">
                <a:solidFill>
                  <a:srgbClr val="1F396A"/>
                </a:solidFill>
                <a:latin typeface="+mn-lt"/>
              </a:rPr>
              <a:t>Evacuation routes</a:t>
            </a:r>
          </a:p>
          <a:p>
            <a:pPr lvl="1">
              <a:lnSpc>
                <a:spcPct val="90000"/>
              </a:lnSpc>
              <a:spcAft>
                <a:spcPct val="30000"/>
              </a:spcAft>
              <a:buClr>
                <a:schemeClr val="tx2">
                  <a:lumMod val="40000"/>
                  <a:lumOff val="60000"/>
                </a:schemeClr>
              </a:buClr>
              <a:buFont typeface="Arial" pitchFamily="34" charset="0"/>
              <a:buChar char="•"/>
            </a:pPr>
            <a:r>
              <a:rPr lang="en-US" sz="2000" b="0" dirty="0">
                <a:solidFill>
                  <a:srgbClr val="1F396A"/>
                </a:solidFill>
                <a:latin typeface="+mn-lt"/>
              </a:rPr>
              <a:t>Emergency equipment and alert systems</a:t>
            </a:r>
          </a:p>
          <a:p>
            <a:pPr lvl="1">
              <a:lnSpc>
                <a:spcPct val="90000"/>
              </a:lnSpc>
              <a:spcAft>
                <a:spcPct val="30000"/>
              </a:spcAft>
              <a:buClr>
                <a:schemeClr val="tx2">
                  <a:lumMod val="40000"/>
                  <a:lumOff val="60000"/>
                </a:schemeClr>
              </a:buClr>
              <a:buFont typeface="Arial" pitchFamily="34" charset="0"/>
              <a:buChar char="•"/>
            </a:pPr>
            <a:r>
              <a:rPr lang="en-US" sz="2000" b="0" dirty="0">
                <a:solidFill>
                  <a:srgbClr val="1F396A"/>
                </a:solidFill>
                <a:latin typeface="+mn-lt"/>
              </a:rPr>
              <a:t>Key personnel (who’s in charge)</a:t>
            </a:r>
          </a:p>
          <a:p>
            <a:pPr lvl="1">
              <a:lnSpc>
                <a:spcPct val="90000"/>
              </a:lnSpc>
              <a:spcAft>
                <a:spcPct val="30000"/>
              </a:spcAft>
              <a:buClr>
                <a:schemeClr val="tx2">
                  <a:lumMod val="40000"/>
                  <a:lumOff val="60000"/>
                </a:schemeClr>
              </a:buClr>
              <a:buFont typeface="Arial" pitchFamily="34" charset="0"/>
              <a:buChar char="•"/>
            </a:pPr>
            <a:r>
              <a:rPr lang="en-US" sz="2000" b="0" dirty="0">
                <a:solidFill>
                  <a:srgbClr val="1F396A"/>
                </a:solidFill>
                <a:latin typeface="+mn-lt"/>
              </a:rPr>
              <a:t>Procedures to follow when someone is injured</a:t>
            </a:r>
          </a:p>
          <a:p>
            <a:pPr lvl="1">
              <a:lnSpc>
                <a:spcPct val="90000"/>
              </a:lnSpc>
              <a:spcAft>
                <a:spcPct val="30000"/>
              </a:spcAft>
              <a:buClr>
                <a:schemeClr val="tx2">
                  <a:lumMod val="40000"/>
                  <a:lumOff val="60000"/>
                </a:schemeClr>
              </a:buClr>
              <a:buFont typeface="Arial" pitchFamily="34" charset="0"/>
              <a:buChar char="•"/>
            </a:pPr>
            <a:r>
              <a:rPr lang="en-US" sz="2000" b="0" dirty="0">
                <a:solidFill>
                  <a:srgbClr val="1F396A"/>
                </a:solidFill>
                <a:latin typeface="+mn-lt"/>
              </a:rPr>
              <a:t>Individual worker responsibilities</a:t>
            </a:r>
          </a:p>
          <a:p>
            <a:pPr lvl="1">
              <a:lnSpc>
                <a:spcPct val="90000"/>
              </a:lnSpc>
              <a:spcAft>
                <a:spcPct val="30000"/>
              </a:spcAft>
              <a:buClr>
                <a:schemeClr val="tx2">
                  <a:lumMod val="40000"/>
                  <a:lumOff val="60000"/>
                </a:schemeClr>
              </a:buClr>
              <a:buFont typeface="Arial" pitchFamily="34" charset="0"/>
              <a:buChar char="•"/>
            </a:pPr>
            <a:r>
              <a:rPr lang="en-US" sz="2000" b="0" dirty="0">
                <a:solidFill>
                  <a:srgbClr val="1F396A"/>
                </a:solidFill>
                <a:latin typeface="+mn-lt"/>
              </a:rPr>
              <a:t>Practice drills</a:t>
            </a: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44</a:t>
            </a:fld>
            <a:endParaRPr lang="en-US" sz="2400" dirty="0" smtClean="0">
              <a:latin typeface="+mn-lt"/>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62064739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90601"/>
            <a:ext cx="8229600" cy="609600"/>
          </a:xfrm>
        </p:spPr>
        <p:txBody>
          <a:bodyPr lIns="45720" rIns="0">
            <a:normAutofit/>
          </a:bodyPr>
          <a:lstStyle/>
          <a:p>
            <a:pPr algn="l"/>
            <a:r>
              <a:rPr lang="en-US" sz="3200" dirty="0" smtClean="0">
                <a:solidFill>
                  <a:srgbClr val="F0502D"/>
                </a:solidFill>
                <a:latin typeface="+mj-lt"/>
                <a:cs typeface="Arial" pitchFamily="34" charset="0"/>
              </a:rPr>
              <a:t>Know Your Rights and Responsibilities</a:t>
            </a:r>
            <a:endParaRPr lang="en-US" sz="3200" dirty="0">
              <a:solidFill>
                <a:srgbClr val="F0502D"/>
              </a:solidFill>
              <a:latin typeface="+mj-lt"/>
              <a:cs typeface="Arial" pitchFamily="34" charset="0"/>
            </a:endParaRPr>
          </a:p>
        </p:txBody>
      </p:sp>
      <p:sp>
        <p:nvSpPr>
          <p:cNvPr id="3" name="Content Placeholder 2"/>
          <p:cNvSpPr>
            <a:spLocks noGrp="1"/>
          </p:cNvSpPr>
          <p:nvPr>
            <p:ph idx="1"/>
          </p:nvPr>
        </p:nvSpPr>
        <p:spPr>
          <a:xfrm>
            <a:off x="533400" y="304800"/>
            <a:ext cx="8229600" cy="838201"/>
          </a:xfrm>
        </p:spPr>
        <p:txBody>
          <a:bodyPr wrap="square" lIns="0" rIns="0">
            <a:normAutofit/>
          </a:bodyPr>
          <a:lstStyle/>
          <a:p>
            <a:pPr marL="0" indent="0">
              <a:buNone/>
            </a:pPr>
            <a:r>
              <a:rPr lang="en-US" sz="4800" b="0" dirty="0" smtClean="0">
                <a:solidFill>
                  <a:srgbClr val="F0502D"/>
                </a:solidFill>
                <a:latin typeface="+mn-lt"/>
                <a:cs typeface="Arial" pitchFamily="34" charset="0"/>
              </a:rPr>
              <a:t>Lesson 5 </a:t>
            </a:r>
            <a:r>
              <a:rPr lang="en-US" sz="3600" b="0" dirty="0" smtClean="0">
                <a:solidFill>
                  <a:srgbClr val="F0502D"/>
                </a:solidFill>
                <a:latin typeface="Myriad Pro" pitchFamily="34" charset="0"/>
                <a:cs typeface="Arial" pitchFamily="34" charset="0"/>
              </a:rPr>
              <a:t>(and 5</a:t>
            </a:r>
            <a:r>
              <a:rPr lang="en-US" sz="3400" b="0" dirty="0" smtClean="0">
                <a:solidFill>
                  <a:srgbClr val="F0502D"/>
                </a:solidFill>
                <a:latin typeface="Myriad Pro" pitchFamily="34" charset="0"/>
                <a:cs typeface="Arial" pitchFamily="34" charset="0"/>
              </a:rPr>
              <a:t>B</a:t>
            </a:r>
            <a:r>
              <a:rPr lang="en-US" sz="3600" b="0" dirty="0" smtClean="0">
                <a:solidFill>
                  <a:srgbClr val="F0502D"/>
                </a:solidFill>
                <a:latin typeface="Myriad Pro" pitchFamily="34" charset="0"/>
                <a:cs typeface="Arial" pitchFamily="34" charset="0"/>
              </a:rPr>
              <a:t>)</a:t>
            </a:r>
            <a:endParaRPr lang="en-US" sz="3600" b="0" dirty="0">
              <a:solidFill>
                <a:srgbClr val="F0502D"/>
              </a:solidFill>
              <a:latin typeface="Myriad Pro" pitchFamily="34" charset="0"/>
              <a:cs typeface="Arial"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1200" y="5570038"/>
            <a:ext cx="2924175" cy="1037735"/>
          </a:xfrm>
          <a:prstGeom prst="rect">
            <a:avLst/>
          </a:prstGeom>
        </p:spPr>
      </p:pic>
      <p:sp>
        <p:nvSpPr>
          <p:cNvPr id="5" name="Freeform 4"/>
          <p:cNvSpPr/>
          <p:nvPr/>
        </p:nvSpPr>
        <p:spPr>
          <a:xfrm>
            <a:off x="5419725" y="1809750"/>
            <a:ext cx="3324225" cy="3514725"/>
          </a:xfrm>
          <a:custGeom>
            <a:avLst/>
            <a:gdLst>
              <a:gd name="connsiteX0" fmla="*/ 0 w 3324225"/>
              <a:gd name="connsiteY0" fmla="*/ 9525 h 3514725"/>
              <a:gd name="connsiteX1" fmla="*/ 3295650 w 3324225"/>
              <a:gd name="connsiteY1" fmla="*/ 0 h 3514725"/>
              <a:gd name="connsiteX2" fmla="*/ 3324225 w 3324225"/>
              <a:gd name="connsiteY2" fmla="*/ 3514725 h 3514725"/>
              <a:gd name="connsiteX3" fmla="*/ 9525 w 3324225"/>
              <a:gd name="connsiteY3" fmla="*/ 3457575 h 3514725"/>
              <a:gd name="connsiteX4" fmla="*/ 0 w 3324225"/>
              <a:gd name="connsiteY4" fmla="*/ 9525 h 351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4225" h="3514725">
                <a:moveTo>
                  <a:pt x="0" y="9525"/>
                </a:moveTo>
                <a:lnTo>
                  <a:pt x="3295650" y="0"/>
                </a:lnTo>
                <a:lnTo>
                  <a:pt x="3324225" y="3514725"/>
                </a:lnTo>
                <a:lnTo>
                  <a:pt x="9525" y="3457575"/>
                </a:lnTo>
                <a:lnTo>
                  <a:pt x="0" y="9525"/>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609600" y="1819275"/>
            <a:ext cx="4695825" cy="4629150"/>
          </a:xfrm>
          <a:custGeom>
            <a:avLst/>
            <a:gdLst>
              <a:gd name="connsiteX0" fmla="*/ 0 w 4695825"/>
              <a:gd name="connsiteY0" fmla="*/ 0 h 4629150"/>
              <a:gd name="connsiteX1" fmla="*/ 4695825 w 4695825"/>
              <a:gd name="connsiteY1" fmla="*/ 19050 h 4629150"/>
              <a:gd name="connsiteX2" fmla="*/ 4648200 w 4695825"/>
              <a:gd name="connsiteY2" fmla="*/ 4629150 h 4629150"/>
              <a:gd name="connsiteX3" fmla="*/ 57150 w 4695825"/>
              <a:gd name="connsiteY3" fmla="*/ 4619625 h 4629150"/>
              <a:gd name="connsiteX4" fmla="*/ 0 w 4695825"/>
              <a:gd name="connsiteY4" fmla="*/ 0 h 4629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5825" h="4629150">
                <a:moveTo>
                  <a:pt x="0" y="0"/>
                </a:moveTo>
                <a:lnTo>
                  <a:pt x="4695825" y="19050"/>
                </a:lnTo>
                <a:lnTo>
                  <a:pt x="4648200" y="4629150"/>
                </a:lnTo>
                <a:lnTo>
                  <a:pt x="57150" y="4619625"/>
                </a:lnTo>
                <a:lnTo>
                  <a:pt x="0" y="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a:spLocks/>
          </p:cNvSpPr>
          <p:nvPr/>
        </p:nvSpPr>
        <p:spPr>
          <a:xfrm>
            <a:off x="666750" y="1876424"/>
            <a:ext cx="4581525" cy="4476750"/>
          </a:xfrm>
          <a:custGeom>
            <a:avLst/>
            <a:gdLst>
              <a:gd name="connsiteX0" fmla="*/ 0 w 4695825"/>
              <a:gd name="connsiteY0" fmla="*/ 171450 h 4419600"/>
              <a:gd name="connsiteX1" fmla="*/ 57150 w 4695825"/>
              <a:gd name="connsiteY1" fmla="*/ 4419600 h 4419600"/>
              <a:gd name="connsiteX2" fmla="*/ 4619625 w 4695825"/>
              <a:gd name="connsiteY2" fmla="*/ 4419600 h 4419600"/>
              <a:gd name="connsiteX3" fmla="*/ 4695825 w 4695825"/>
              <a:gd name="connsiteY3" fmla="*/ 0 h 4419600"/>
              <a:gd name="connsiteX4" fmla="*/ 0 w 4695825"/>
              <a:gd name="connsiteY4" fmla="*/ 171450 h 4419600"/>
              <a:gd name="connsiteX0" fmla="*/ 0 w 4705350"/>
              <a:gd name="connsiteY0" fmla="*/ 0 h 4467225"/>
              <a:gd name="connsiteX1" fmla="*/ 66675 w 4705350"/>
              <a:gd name="connsiteY1" fmla="*/ 4467225 h 4467225"/>
              <a:gd name="connsiteX2" fmla="*/ 4629150 w 4705350"/>
              <a:gd name="connsiteY2" fmla="*/ 4467225 h 4467225"/>
              <a:gd name="connsiteX3" fmla="*/ 4705350 w 4705350"/>
              <a:gd name="connsiteY3" fmla="*/ 47625 h 4467225"/>
              <a:gd name="connsiteX4" fmla="*/ 0 w 4705350"/>
              <a:gd name="connsiteY4" fmla="*/ 0 h 4467225"/>
              <a:gd name="connsiteX0" fmla="*/ 0 w 4715153"/>
              <a:gd name="connsiteY0" fmla="*/ 9525 h 4476750"/>
              <a:gd name="connsiteX1" fmla="*/ 66675 w 4715153"/>
              <a:gd name="connsiteY1" fmla="*/ 4476750 h 4476750"/>
              <a:gd name="connsiteX2" fmla="*/ 4629150 w 4715153"/>
              <a:gd name="connsiteY2" fmla="*/ 4476750 h 4476750"/>
              <a:gd name="connsiteX3" fmla="*/ 4715153 w 4715153"/>
              <a:gd name="connsiteY3" fmla="*/ 0 h 4476750"/>
              <a:gd name="connsiteX4" fmla="*/ 0 w 4715153"/>
              <a:gd name="connsiteY4" fmla="*/ 9525 h 447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15153" h="4476750">
                <a:moveTo>
                  <a:pt x="0" y="9525"/>
                </a:moveTo>
                <a:lnTo>
                  <a:pt x="66675" y="4476750"/>
                </a:lnTo>
                <a:lnTo>
                  <a:pt x="4629150" y="4476750"/>
                </a:lnTo>
                <a:lnTo>
                  <a:pt x="4715153" y="0"/>
                </a:lnTo>
                <a:lnTo>
                  <a:pt x="0" y="9525"/>
                </a:lnTo>
                <a:close/>
              </a:path>
            </a:pathLst>
          </a:custGeom>
          <a:blipFill dpi="0" rotWithShape="1">
            <a:blip r:embed="rId3"/>
            <a:srcRect/>
            <a:tile tx="0" ty="0" sx="60000" sy="6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5467350" y="1847849"/>
            <a:ext cx="3228975" cy="3381375"/>
          </a:xfrm>
          <a:custGeom>
            <a:avLst/>
            <a:gdLst>
              <a:gd name="connsiteX0" fmla="*/ 0 w 3257550"/>
              <a:gd name="connsiteY0" fmla="*/ 85725 h 3600450"/>
              <a:gd name="connsiteX1" fmla="*/ 19050 w 3257550"/>
              <a:gd name="connsiteY1" fmla="*/ 3600450 h 3600450"/>
              <a:gd name="connsiteX2" fmla="*/ 3257550 w 3257550"/>
              <a:gd name="connsiteY2" fmla="*/ 3552825 h 3600450"/>
              <a:gd name="connsiteX3" fmla="*/ 3219450 w 3257550"/>
              <a:gd name="connsiteY3" fmla="*/ 0 h 3600450"/>
              <a:gd name="connsiteX4" fmla="*/ 0 w 3257550"/>
              <a:gd name="connsiteY4" fmla="*/ 85725 h 3600450"/>
              <a:gd name="connsiteX0" fmla="*/ 0 w 3248025"/>
              <a:gd name="connsiteY0" fmla="*/ 9525 h 3600450"/>
              <a:gd name="connsiteX1" fmla="*/ 9525 w 3248025"/>
              <a:gd name="connsiteY1" fmla="*/ 3600450 h 3600450"/>
              <a:gd name="connsiteX2" fmla="*/ 3248025 w 3248025"/>
              <a:gd name="connsiteY2" fmla="*/ 3552825 h 3600450"/>
              <a:gd name="connsiteX3" fmla="*/ 3209925 w 3248025"/>
              <a:gd name="connsiteY3" fmla="*/ 0 h 3600450"/>
              <a:gd name="connsiteX4" fmla="*/ 0 w 3248025"/>
              <a:gd name="connsiteY4" fmla="*/ 9525 h 3600450"/>
              <a:gd name="connsiteX0" fmla="*/ 0 w 3248025"/>
              <a:gd name="connsiteY0" fmla="*/ 9525 h 3552825"/>
              <a:gd name="connsiteX1" fmla="*/ 0 w 3248025"/>
              <a:gd name="connsiteY1" fmla="*/ 3352800 h 3552825"/>
              <a:gd name="connsiteX2" fmla="*/ 3248025 w 3248025"/>
              <a:gd name="connsiteY2" fmla="*/ 3552825 h 3552825"/>
              <a:gd name="connsiteX3" fmla="*/ 3209925 w 3248025"/>
              <a:gd name="connsiteY3" fmla="*/ 0 h 3552825"/>
              <a:gd name="connsiteX4" fmla="*/ 0 w 3248025"/>
              <a:gd name="connsiteY4" fmla="*/ 9525 h 3552825"/>
              <a:gd name="connsiteX0" fmla="*/ 0 w 3228975"/>
              <a:gd name="connsiteY0" fmla="*/ 9525 h 3381375"/>
              <a:gd name="connsiteX1" fmla="*/ 0 w 3228975"/>
              <a:gd name="connsiteY1" fmla="*/ 3352800 h 3381375"/>
              <a:gd name="connsiteX2" fmla="*/ 3228975 w 3228975"/>
              <a:gd name="connsiteY2" fmla="*/ 3381375 h 3381375"/>
              <a:gd name="connsiteX3" fmla="*/ 3209925 w 3228975"/>
              <a:gd name="connsiteY3" fmla="*/ 0 h 3381375"/>
              <a:gd name="connsiteX4" fmla="*/ 0 w 3228975"/>
              <a:gd name="connsiteY4" fmla="*/ 9525 h 3381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8975" h="3381375">
                <a:moveTo>
                  <a:pt x="0" y="9525"/>
                </a:moveTo>
                <a:lnTo>
                  <a:pt x="0" y="3352800"/>
                </a:lnTo>
                <a:lnTo>
                  <a:pt x="3228975" y="3381375"/>
                </a:lnTo>
                <a:lnTo>
                  <a:pt x="3209925" y="0"/>
                </a:lnTo>
                <a:lnTo>
                  <a:pt x="0" y="9525"/>
                </a:lnTo>
                <a:close/>
              </a:path>
            </a:pathLst>
          </a:cu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45</a:t>
            </a:fld>
            <a:endParaRPr lang="en-US" sz="2400" dirty="0" smtClean="0">
              <a:latin typeface="+mn-lt"/>
            </a:endParaRPr>
          </a:p>
        </p:txBody>
      </p:sp>
    </p:spTree>
    <p:extLst>
      <p:ext uri="{BB962C8B-B14F-4D97-AF65-F5344CB8AC3E}">
        <p14:creationId xmlns:p14="http://schemas.microsoft.com/office/powerpoint/2010/main" val="290191516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274638"/>
            <a:ext cx="8229600" cy="782637"/>
          </a:xfrm>
        </p:spPr>
        <p:txBody>
          <a:bodyPr>
            <a:noAutofit/>
          </a:bodyPr>
          <a:lstStyle/>
          <a:p>
            <a:pPr algn="l"/>
            <a:r>
              <a:rPr lang="en-US" sz="3200" dirty="0" smtClean="0">
                <a:solidFill>
                  <a:srgbClr val="F0502D"/>
                </a:solidFill>
                <a:latin typeface="+mj-lt"/>
              </a:rPr>
              <a:t>Know Your Rights: </a:t>
            </a:r>
            <a:r>
              <a:rPr lang="en-US" sz="3200" dirty="0" smtClean="0">
                <a:solidFill>
                  <a:srgbClr val="F0502D"/>
                </a:solidFill>
              </a:rPr>
              <a:t>Quiz Game</a:t>
            </a:r>
            <a:endParaRPr lang="en-US" sz="3200" dirty="0">
              <a:solidFill>
                <a:srgbClr val="F0502D"/>
              </a:solidFill>
              <a:latin typeface="+mj-lt"/>
            </a:endParaRP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46</a:t>
            </a:fld>
            <a:endParaRPr lang="en-US" sz="2400" dirty="0" smtClean="0">
              <a:latin typeface="+mn-lt"/>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graphicFrame>
        <p:nvGraphicFramePr>
          <p:cNvPr id="7" name="Content Placeholder 3"/>
          <p:cNvGraphicFramePr>
            <a:graphicFrameLocks noGrp="1"/>
          </p:cNvGraphicFramePr>
          <p:nvPr>
            <p:ph idx="1"/>
            <p:extLst>
              <p:ext uri="{D42A27DB-BD31-4B8C-83A1-F6EECF244321}">
                <p14:modId xmlns:p14="http://schemas.microsoft.com/office/powerpoint/2010/main" val="2705459592"/>
              </p:ext>
            </p:extLst>
          </p:nvPr>
        </p:nvGraphicFramePr>
        <p:xfrm>
          <a:off x="1334780" y="1723584"/>
          <a:ext cx="6497270" cy="4115697"/>
        </p:xfrm>
        <a:graphic>
          <a:graphicData uri="http://schemas.openxmlformats.org/drawingml/2006/table">
            <a:tbl>
              <a:tblPr firstRow="1" bandRow="1">
                <a:tableStyleId>{912C8C85-51F0-491E-9774-3900AFEF0FD7}</a:tableStyleId>
              </a:tblPr>
              <a:tblGrid>
                <a:gridCol w="1602649"/>
                <a:gridCol w="1734013"/>
                <a:gridCol w="1655195"/>
                <a:gridCol w="1505413"/>
              </a:tblGrid>
              <a:tr h="686081">
                <a:tc>
                  <a:txBody>
                    <a:bodyPr/>
                    <a:lstStyle/>
                    <a:p>
                      <a:pPr algn="ctr"/>
                      <a:r>
                        <a:rPr lang="en-US" sz="1200" b="1" dirty="0" smtClean="0"/>
                        <a:t>Rights on the Job </a:t>
                      </a:r>
                      <a:endParaRPr lang="en-US" sz="1200" b="1" dirty="0"/>
                    </a:p>
                  </a:txBody>
                  <a:tcPr anchor="ctr">
                    <a:lnL w="28575"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r>
                        <a:rPr lang="en-US" sz="1200" b="1" dirty="0" smtClean="0"/>
                        <a:t>Dangerous</a:t>
                      </a:r>
                      <a:r>
                        <a:rPr lang="en-US" sz="1200" b="1" baseline="0" dirty="0" smtClean="0"/>
                        <a:t> Work and Work Permits </a:t>
                      </a:r>
                      <a:endParaRPr lang="en-US" sz="1200" b="1" dirty="0"/>
                    </a:p>
                  </a:txBody>
                  <a:tcPr anchor="ctr">
                    <a:lnL w="28575"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r>
                        <a:rPr lang="en-US" sz="1200" b="1" dirty="0" smtClean="0"/>
                        <a:t>Child Labor Laws and Work Hours </a:t>
                      </a:r>
                      <a:endParaRPr lang="en-US" sz="1200" b="1" dirty="0"/>
                    </a:p>
                  </a:txBody>
                  <a:tcPr anchor="ctr">
                    <a:lnL w="28575"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r>
                        <a:rPr lang="en-US" sz="1200" b="1" dirty="0" smtClean="0"/>
                        <a:t>Getting hurt, Getting help, Staying safe </a:t>
                      </a:r>
                      <a:endParaRPr lang="en-US" sz="1200" b="1" dirty="0"/>
                    </a:p>
                  </a:txBody>
                  <a:tcPr anchor="ctr">
                    <a:lnL w="28575"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r>
              <a:tr h="643642">
                <a:tc>
                  <a:txBody>
                    <a:bodyPr/>
                    <a:lstStyle/>
                    <a:p>
                      <a:pPr algn="ctr"/>
                      <a:endParaRPr lang="en-US" dirty="0">
                        <a:solidFill>
                          <a:srgbClr val="C00000"/>
                        </a:solidFill>
                      </a:endParaRPr>
                    </a:p>
                  </a:txBody>
                  <a:tcPr>
                    <a:lnL w="28575"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r>
              <a:tr h="686081">
                <a:tc>
                  <a:txBody>
                    <a:bodyPr/>
                    <a:lstStyle/>
                    <a:p>
                      <a:pPr algn="ctr"/>
                      <a:endParaRPr lang="en-US" dirty="0">
                        <a:solidFill>
                          <a:schemeClr val="bg1">
                            <a:lumMod val="85000"/>
                          </a:schemeClr>
                        </a:solidFill>
                      </a:endParaRPr>
                    </a:p>
                  </a:txBody>
                  <a:tcPr>
                    <a:lnL w="28575"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r>
              <a:tr h="68608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dirty="0" smtClean="0">
                        <a:solidFill>
                          <a:srgbClr val="C00000"/>
                        </a:solidFill>
                      </a:endParaRPr>
                    </a:p>
                    <a:p>
                      <a:pPr algn="ctr"/>
                      <a:endParaRPr lang="en-US" dirty="0">
                        <a:solidFill>
                          <a:schemeClr val="bg1">
                            <a:lumMod val="85000"/>
                          </a:schemeClr>
                        </a:solidFill>
                      </a:endParaRPr>
                    </a:p>
                  </a:txBody>
                  <a:tcPr>
                    <a:lnL w="28575"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chemeClr val="bg1">
                            <a:lumMod val="85000"/>
                          </a:schemeClr>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dirty="0" smtClean="0">
                        <a:solidFill>
                          <a:srgbClr val="C00000"/>
                        </a:solidFill>
                      </a:endParaRPr>
                    </a:p>
                    <a:p>
                      <a:pPr algn="ctr"/>
                      <a:endParaRPr lang="en-US" dirty="0">
                        <a:solidFill>
                          <a:schemeClr val="bg1">
                            <a:lumMod val="85000"/>
                          </a:schemeClr>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chemeClr val="bg1">
                            <a:lumMod val="85000"/>
                          </a:schemeClr>
                        </a:solidFill>
                      </a:endParaRPr>
                    </a:p>
                  </a:txBody>
                  <a:tcPr>
                    <a:lnL w="12700"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r>
              <a:tr h="696296">
                <a:tc>
                  <a:txBody>
                    <a:bodyPr/>
                    <a:lstStyle/>
                    <a:p>
                      <a:pPr algn="ctr"/>
                      <a:endParaRPr lang="en-US" dirty="0" smtClean="0">
                        <a:solidFill>
                          <a:srgbClr val="C00000"/>
                        </a:solidFill>
                      </a:endParaRPr>
                    </a:p>
                    <a:p>
                      <a:pPr algn="ctr"/>
                      <a:endParaRPr lang="en-US" dirty="0" smtClean="0">
                        <a:solidFill>
                          <a:srgbClr val="C00000"/>
                        </a:solidFill>
                      </a:endParaRPr>
                    </a:p>
                  </a:txBody>
                  <a:tcPr>
                    <a:lnL w="28575"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r>
              <a:tr h="717516">
                <a:tc>
                  <a:txBody>
                    <a:bodyPr/>
                    <a:lstStyle/>
                    <a:p>
                      <a:pPr algn="ctr"/>
                      <a:endParaRPr lang="en-US" dirty="0">
                        <a:solidFill>
                          <a:srgbClr val="C00000"/>
                        </a:solidFill>
                      </a:endParaRPr>
                    </a:p>
                  </a:txBody>
                  <a:tcPr>
                    <a:lnL w="28575"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r>
            </a:tbl>
          </a:graphicData>
        </a:graphic>
      </p:graphicFrame>
      <p:sp>
        <p:nvSpPr>
          <p:cNvPr id="9" name="TextBox 8"/>
          <p:cNvSpPr txBox="1"/>
          <p:nvPr/>
        </p:nvSpPr>
        <p:spPr>
          <a:xfrm>
            <a:off x="1338646" y="3036520"/>
            <a:ext cx="1596832" cy="712907"/>
          </a:xfrm>
          <a:prstGeom prst="rect">
            <a:avLst/>
          </a:prstGeom>
          <a:noFill/>
        </p:spPr>
        <p:txBody>
          <a:bodyPr wrap="square" lIns="0" tIns="0" rIns="0" bIns="0" rtlCol="0" anchor="ctr" anchorCtr="1">
            <a:noAutofit/>
          </a:bodyPr>
          <a:lstStyle/>
          <a:p>
            <a:r>
              <a:rPr lang="en-US" dirty="0" smtClean="0"/>
              <a:t>$200</a:t>
            </a:r>
            <a:endParaRPr lang="en-US" dirty="0"/>
          </a:p>
        </p:txBody>
      </p:sp>
      <p:sp>
        <p:nvSpPr>
          <p:cNvPr id="10" name="TextBox 9"/>
          <p:cNvSpPr txBox="1"/>
          <p:nvPr/>
        </p:nvSpPr>
        <p:spPr>
          <a:xfrm>
            <a:off x="1334779" y="3678322"/>
            <a:ext cx="1581741" cy="729272"/>
          </a:xfrm>
          <a:prstGeom prst="rect">
            <a:avLst/>
          </a:prstGeom>
          <a:noFill/>
        </p:spPr>
        <p:txBody>
          <a:bodyPr wrap="none" lIns="0" tIns="0" rIns="0" bIns="0" rtlCol="0" anchor="ctr" anchorCtr="1">
            <a:noAutofit/>
          </a:bodyPr>
          <a:lstStyle/>
          <a:p>
            <a:r>
              <a:rPr lang="en-US" dirty="0" smtClean="0"/>
              <a:t>$300</a:t>
            </a:r>
            <a:endParaRPr lang="en-US" dirty="0"/>
          </a:p>
        </p:txBody>
      </p:sp>
      <p:sp>
        <p:nvSpPr>
          <p:cNvPr id="13" name="TextBox 12"/>
          <p:cNvSpPr txBox="1"/>
          <p:nvPr/>
        </p:nvSpPr>
        <p:spPr>
          <a:xfrm>
            <a:off x="1319691" y="4407595"/>
            <a:ext cx="1596830" cy="709154"/>
          </a:xfrm>
          <a:prstGeom prst="rect">
            <a:avLst/>
          </a:prstGeom>
          <a:noFill/>
        </p:spPr>
        <p:txBody>
          <a:bodyPr wrap="none" lIns="0" tIns="0" rIns="0" bIns="0" rtlCol="0" anchor="ctr" anchorCtr="1">
            <a:noAutofit/>
          </a:bodyPr>
          <a:lstStyle/>
          <a:p>
            <a:r>
              <a:rPr lang="en-US" dirty="0" smtClean="0"/>
              <a:t>$400</a:t>
            </a:r>
            <a:endParaRPr lang="en-US" dirty="0"/>
          </a:p>
        </p:txBody>
      </p:sp>
      <p:sp>
        <p:nvSpPr>
          <p:cNvPr id="14" name="TextBox 13"/>
          <p:cNvSpPr txBox="1"/>
          <p:nvPr/>
        </p:nvSpPr>
        <p:spPr>
          <a:xfrm>
            <a:off x="1334780" y="5116749"/>
            <a:ext cx="1581741" cy="747971"/>
          </a:xfrm>
          <a:prstGeom prst="rect">
            <a:avLst/>
          </a:prstGeom>
          <a:noFill/>
        </p:spPr>
        <p:txBody>
          <a:bodyPr wrap="square" lIns="0" tIns="0" rIns="0" bIns="0" rtlCol="0" anchor="ctr" anchorCtr="1">
            <a:noAutofit/>
          </a:bodyPr>
          <a:lstStyle/>
          <a:p>
            <a:r>
              <a:rPr lang="en-US" dirty="0" smtClean="0"/>
              <a:t>$500</a:t>
            </a:r>
            <a:endParaRPr lang="en-US" dirty="0"/>
          </a:p>
        </p:txBody>
      </p:sp>
      <p:sp>
        <p:nvSpPr>
          <p:cNvPr id="15" name="TextBox 14"/>
          <p:cNvSpPr txBox="1"/>
          <p:nvPr/>
        </p:nvSpPr>
        <p:spPr>
          <a:xfrm>
            <a:off x="2935478" y="2441050"/>
            <a:ext cx="1745792" cy="615900"/>
          </a:xfrm>
          <a:prstGeom prst="rect">
            <a:avLst/>
          </a:prstGeom>
          <a:noFill/>
        </p:spPr>
        <p:txBody>
          <a:bodyPr wrap="none" lIns="0" tIns="0" rIns="0" bIns="0" rtlCol="0" anchor="ctr" anchorCtr="1">
            <a:noAutofit/>
          </a:bodyPr>
          <a:lstStyle/>
          <a:p>
            <a:r>
              <a:rPr lang="en-US" dirty="0" smtClean="0"/>
              <a:t>$100</a:t>
            </a:r>
            <a:endParaRPr lang="en-US" dirty="0"/>
          </a:p>
        </p:txBody>
      </p:sp>
      <p:sp>
        <p:nvSpPr>
          <p:cNvPr id="16" name="TextBox 15"/>
          <p:cNvSpPr txBox="1"/>
          <p:nvPr/>
        </p:nvSpPr>
        <p:spPr>
          <a:xfrm>
            <a:off x="2916520" y="3043254"/>
            <a:ext cx="1764749" cy="689159"/>
          </a:xfrm>
          <a:prstGeom prst="rect">
            <a:avLst/>
          </a:prstGeom>
          <a:noFill/>
        </p:spPr>
        <p:txBody>
          <a:bodyPr wrap="none" lIns="0" tIns="0" rIns="0" bIns="0" rtlCol="0" anchor="ctr" anchorCtr="1">
            <a:noAutofit/>
          </a:bodyPr>
          <a:lstStyle/>
          <a:p>
            <a:r>
              <a:rPr lang="en-US" dirty="0" smtClean="0"/>
              <a:t>$200</a:t>
            </a:r>
            <a:endParaRPr lang="en-US" dirty="0"/>
          </a:p>
        </p:txBody>
      </p:sp>
      <p:sp>
        <p:nvSpPr>
          <p:cNvPr id="17" name="TextBox 16"/>
          <p:cNvSpPr txBox="1"/>
          <p:nvPr/>
        </p:nvSpPr>
        <p:spPr>
          <a:xfrm>
            <a:off x="2916521" y="3749426"/>
            <a:ext cx="1764747" cy="658167"/>
          </a:xfrm>
          <a:prstGeom prst="rect">
            <a:avLst/>
          </a:prstGeom>
          <a:noFill/>
        </p:spPr>
        <p:txBody>
          <a:bodyPr wrap="none" lIns="0" tIns="0" rIns="0" bIns="0" rtlCol="0" anchor="ctr" anchorCtr="1">
            <a:noAutofit/>
          </a:bodyPr>
          <a:lstStyle/>
          <a:p>
            <a:r>
              <a:rPr lang="en-US" dirty="0" smtClean="0"/>
              <a:t>$300</a:t>
            </a:r>
            <a:endParaRPr lang="en-US" dirty="0"/>
          </a:p>
        </p:txBody>
      </p:sp>
      <p:sp>
        <p:nvSpPr>
          <p:cNvPr id="18" name="TextBox 17"/>
          <p:cNvSpPr txBox="1"/>
          <p:nvPr/>
        </p:nvSpPr>
        <p:spPr>
          <a:xfrm>
            <a:off x="2916520" y="4407594"/>
            <a:ext cx="1764748" cy="709155"/>
          </a:xfrm>
          <a:prstGeom prst="rect">
            <a:avLst/>
          </a:prstGeom>
          <a:noFill/>
        </p:spPr>
        <p:txBody>
          <a:bodyPr wrap="square" lIns="0" tIns="0" rIns="0" bIns="0" rtlCol="0" anchor="ctr" anchorCtr="1">
            <a:noAutofit/>
          </a:bodyPr>
          <a:lstStyle/>
          <a:p>
            <a:r>
              <a:rPr lang="en-US" dirty="0" smtClean="0"/>
              <a:t>$400</a:t>
            </a:r>
            <a:endParaRPr lang="en-US" dirty="0"/>
          </a:p>
        </p:txBody>
      </p:sp>
      <p:sp>
        <p:nvSpPr>
          <p:cNvPr id="19" name="TextBox 18"/>
          <p:cNvSpPr txBox="1"/>
          <p:nvPr/>
        </p:nvSpPr>
        <p:spPr>
          <a:xfrm>
            <a:off x="2916521" y="5116750"/>
            <a:ext cx="1764747" cy="747970"/>
          </a:xfrm>
          <a:prstGeom prst="rect">
            <a:avLst/>
          </a:prstGeom>
          <a:noFill/>
        </p:spPr>
        <p:txBody>
          <a:bodyPr wrap="none" lIns="0" tIns="0" rIns="0" bIns="0" rtlCol="0" anchor="ctr" anchorCtr="1">
            <a:noAutofit/>
          </a:bodyPr>
          <a:lstStyle/>
          <a:p>
            <a:r>
              <a:rPr lang="en-US" dirty="0" smtClean="0"/>
              <a:t>$500</a:t>
            </a:r>
            <a:endParaRPr lang="en-US" dirty="0"/>
          </a:p>
        </p:txBody>
      </p:sp>
      <p:sp>
        <p:nvSpPr>
          <p:cNvPr id="20" name="TextBox 19"/>
          <p:cNvSpPr txBox="1"/>
          <p:nvPr/>
        </p:nvSpPr>
        <p:spPr>
          <a:xfrm>
            <a:off x="4681272" y="2441050"/>
            <a:ext cx="1627818" cy="615900"/>
          </a:xfrm>
          <a:prstGeom prst="rect">
            <a:avLst/>
          </a:prstGeom>
          <a:noFill/>
        </p:spPr>
        <p:txBody>
          <a:bodyPr wrap="square" lIns="0" tIns="0" rIns="0" bIns="0" rtlCol="0" anchor="ctr" anchorCtr="1">
            <a:noAutofit/>
          </a:bodyPr>
          <a:lstStyle/>
          <a:p>
            <a:r>
              <a:rPr lang="en-US" dirty="0" smtClean="0"/>
              <a:t>$100</a:t>
            </a:r>
            <a:endParaRPr lang="en-US" dirty="0"/>
          </a:p>
        </p:txBody>
      </p:sp>
      <p:sp>
        <p:nvSpPr>
          <p:cNvPr id="21" name="TextBox 20"/>
          <p:cNvSpPr txBox="1"/>
          <p:nvPr/>
        </p:nvSpPr>
        <p:spPr>
          <a:xfrm>
            <a:off x="4681270" y="3056950"/>
            <a:ext cx="1638302" cy="700881"/>
          </a:xfrm>
          <a:prstGeom prst="rect">
            <a:avLst/>
          </a:prstGeom>
          <a:noFill/>
        </p:spPr>
        <p:txBody>
          <a:bodyPr wrap="square" lIns="0" tIns="0" rIns="0" bIns="0" rtlCol="0" anchor="ctr" anchorCtr="1">
            <a:noAutofit/>
          </a:bodyPr>
          <a:lstStyle/>
          <a:p>
            <a:r>
              <a:rPr lang="en-US" dirty="0" smtClean="0"/>
              <a:t>$200</a:t>
            </a:r>
            <a:endParaRPr lang="en-US" dirty="0"/>
          </a:p>
        </p:txBody>
      </p:sp>
      <p:sp>
        <p:nvSpPr>
          <p:cNvPr id="22" name="TextBox 21"/>
          <p:cNvSpPr txBox="1"/>
          <p:nvPr/>
        </p:nvSpPr>
        <p:spPr>
          <a:xfrm>
            <a:off x="4681272" y="3732412"/>
            <a:ext cx="1638300" cy="675181"/>
          </a:xfrm>
          <a:prstGeom prst="rect">
            <a:avLst/>
          </a:prstGeom>
          <a:noFill/>
        </p:spPr>
        <p:txBody>
          <a:bodyPr wrap="square" lIns="0" tIns="0" rIns="0" bIns="0" rtlCol="0" anchor="ctr" anchorCtr="1">
            <a:noAutofit/>
          </a:bodyPr>
          <a:lstStyle/>
          <a:p>
            <a:r>
              <a:rPr lang="en-US" dirty="0" smtClean="0"/>
              <a:t>$300</a:t>
            </a:r>
            <a:endParaRPr lang="en-US" dirty="0"/>
          </a:p>
        </p:txBody>
      </p:sp>
      <p:sp>
        <p:nvSpPr>
          <p:cNvPr id="23" name="TextBox 22"/>
          <p:cNvSpPr txBox="1"/>
          <p:nvPr/>
        </p:nvSpPr>
        <p:spPr>
          <a:xfrm>
            <a:off x="4681272" y="4408265"/>
            <a:ext cx="1638300" cy="709155"/>
          </a:xfrm>
          <a:prstGeom prst="rect">
            <a:avLst/>
          </a:prstGeom>
          <a:noFill/>
        </p:spPr>
        <p:txBody>
          <a:bodyPr wrap="square" lIns="0" tIns="0" rIns="0" bIns="0" rtlCol="0" anchor="ctr" anchorCtr="1">
            <a:noAutofit/>
          </a:bodyPr>
          <a:lstStyle/>
          <a:p>
            <a:r>
              <a:rPr lang="en-US" dirty="0" smtClean="0"/>
              <a:t>$400</a:t>
            </a:r>
            <a:endParaRPr lang="en-US" dirty="0"/>
          </a:p>
        </p:txBody>
      </p:sp>
      <p:sp>
        <p:nvSpPr>
          <p:cNvPr id="24" name="TextBox 23"/>
          <p:cNvSpPr txBox="1"/>
          <p:nvPr/>
        </p:nvSpPr>
        <p:spPr>
          <a:xfrm>
            <a:off x="4681272" y="5117420"/>
            <a:ext cx="1638300" cy="747971"/>
          </a:xfrm>
          <a:prstGeom prst="rect">
            <a:avLst/>
          </a:prstGeom>
          <a:noFill/>
        </p:spPr>
        <p:txBody>
          <a:bodyPr wrap="square" lIns="0" tIns="0" rIns="0" bIns="0" rtlCol="0" anchor="ctr" anchorCtr="1">
            <a:noAutofit/>
          </a:bodyPr>
          <a:lstStyle/>
          <a:p>
            <a:r>
              <a:rPr lang="en-US" dirty="0" smtClean="0"/>
              <a:t>$500</a:t>
            </a:r>
            <a:endParaRPr lang="en-US" dirty="0"/>
          </a:p>
        </p:txBody>
      </p:sp>
      <p:sp>
        <p:nvSpPr>
          <p:cNvPr id="25" name="TextBox 24"/>
          <p:cNvSpPr txBox="1"/>
          <p:nvPr/>
        </p:nvSpPr>
        <p:spPr>
          <a:xfrm>
            <a:off x="6319572" y="2438977"/>
            <a:ext cx="1493022" cy="597585"/>
          </a:xfrm>
          <a:prstGeom prst="rect">
            <a:avLst/>
          </a:prstGeom>
          <a:noFill/>
        </p:spPr>
        <p:txBody>
          <a:bodyPr wrap="square" lIns="0" tIns="0" rIns="0" bIns="0" rtlCol="0" anchor="ctr" anchorCtr="1">
            <a:noAutofit/>
          </a:bodyPr>
          <a:lstStyle/>
          <a:p>
            <a:r>
              <a:rPr lang="en-US" dirty="0" smtClean="0"/>
              <a:t>$100</a:t>
            </a:r>
            <a:endParaRPr lang="en-US" dirty="0"/>
          </a:p>
        </p:txBody>
      </p:sp>
      <p:sp>
        <p:nvSpPr>
          <p:cNvPr id="26" name="TextBox 25"/>
          <p:cNvSpPr txBox="1"/>
          <p:nvPr/>
        </p:nvSpPr>
        <p:spPr>
          <a:xfrm>
            <a:off x="6309090" y="3044663"/>
            <a:ext cx="1503504" cy="704764"/>
          </a:xfrm>
          <a:prstGeom prst="rect">
            <a:avLst/>
          </a:prstGeom>
          <a:noFill/>
        </p:spPr>
        <p:txBody>
          <a:bodyPr wrap="square" lIns="0" tIns="0" rIns="0" bIns="0" rtlCol="0" anchor="ctr" anchorCtr="1">
            <a:noAutofit/>
          </a:bodyPr>
          <a:lstStyle/>
          <a:p>
            <a:r>
              <a:rPr lang="en-US" dirty="0" smtClean="0"/>
              <a:t>$200</a:t>
            </a:r>
            <a:endParaRPr lang="en-US" dirty="0"/>
          </a:p>
        </p:txBody>
      </p:sp>
      <p:sp>
        <p:nvSpPr>
          <p:cNvPr id="27" name="TextBox 26"/>
          <p:cNvSpPr txBox="1"/>
          <p:nvPr/>
        </p:nvSpPr>
        <p:spPr>
          <a:xfrm>
            <a:off x="6319572" y="3732412"/>
            <a:ext cx="1493022" cy="675181"/>
          </a:xfrm>
          <a:prstGeom prst="rect">
            <a:avLst/>
          </a:prstGeom>
          <a:noFill/>
        </p:spPr>
        <p:txBody>
          <a:bodyPr wrap="square" lIns="0" tIns="0" rIns="0" bIns="0" rtlCol="0" anchor="ctr" anchorCtr="1">
            <a:noAutofit/>
          </a:bodyPr>
          <a:lstStyle/>
          <a:p>
            <a:r>
              <a:rPr lang="en-US" dirty="0" smtClean="0"/>
              <a:t>$300</a:t>
            </a:r>
            <a:endParaRPr lang="en-US" dirty="0"/>
          </a:p>
        </p:txBody>
      </p:sp>
      <p:sp>
        <p:nvSpPr>
          <p:cNvPr id="28" name="TextBox 27"/>
          <p:cNvSpPr txBox="1"/>
          <p:nvPr/>
        </p:nvSpPr>
        <p:spPr>
          <a:xfrm>
            <a:off x="6309090" y="4407595"/>
            <a:ext cx="1503504" cy="709154"/>
          </a:xfrm>
          <a:prstGeom prst="rect">
            <a:avLst/>
          </a:prstGeom>
          <a:noFill/>
        </p:spPr>
        <p:txBody>
          <a:bodyPr wrap="square" lIns="0" tIns="0" rIns="0" bIns="0" rtlCol="0" anchor="ctr" anchorCtr="1">
            <a:noAutofit/>
          </a:bodyPr>
          <a:lstStyle/>
          <a:p>
            <a:r>
              <a:rPr lang="en-US" dirty="0" smtClean="0"/>
              <a:t>$400</a:t>
            </a:r>
            <a:endParaRPr lang="en-US" dirty="0"/>
          </a:p>
        </p:txBody>
      </p:sp>
      <p:sp>
        <p:nvSpPr>
          <p:cNvPr id="29" name="TextBox 28"/>
          <p:cNvSpPr txBox="1"/>
          <p:nvPr/>
        </p:nvSpPr>
        <p:spPr>
          <a:xfrm>
            <a:off x="6319572" y="5116750"/>
            <a:ext cx="1493022" cy="747970"/>
          </a:xfrm>
          <a:prstGeom prst="rect">
            <a:avLst/>
          </a:prstGeom>
          <a:noFill/>
        </p:spPr>
        <p:txBody>
          <a:bodyPr wrap="square" lIns="0" tIns="0" rIns="0" bIns="0" rtlCol="0" anchor="ctr" anchorCtr="1">
            <a:noAutofit/>
          </a:bodyPr>
          <a:lstStyle/>
          <a:p>
            <a:r>
              <a:rPr lang="en-US" dirty="0" smtClean="0"/>
              <a:t>$500</a:t>
            </a:r>
            <a:endParaRPr lang="en-US" dirty="0"/>
          </a:p>
        </p:txBody>
      </p:sp>
      <p:sp>
        <p:nvSpPr>
          <p:cNvPr id="30" name="TextBox 29"/>
          <p:cNvSpPr txBox="1"/>
          <p:nvPr/>
        </p:nvSpPr>
        <p:spPr>
          <a:xfrm>
            <a:off x="1334780" y="2441050"/>
            <a:ext cx="1581741" cy="615900"/>
          </a:xfrm>
          <a:prstGeom prst="rect">
            <a:avLst/>
          </a:prstGeom>
          <a:noFill/>
        </p:spPr>
        <p:txBody>
          <a:bodyPr wrap="square" lIns="0" tIns="0" rIns="0" bIns="0" rtlCol="0" anchor="ctr" anchorCtr="1">
            <a:noAutofit/>
          </a:bodyPr>
          <a:lstStyle/>
          <a:p>
            <a:r>
              <a:rPr lang="en-US" dirty="0" smtClean="0"/>
              <a:t>$100</a:t>
            </a:r>
            <a:endParaRPr lang="en-US" dirty="0"/>
          </a:p>
        </p:txBody>
      </p:sp>
      <p:sp>
        <p:nvSpPr>
          <p:cNvPr id="31" name="TextBox 30"/>
          <p:cNvSpPr txBox="1"/>
          <p:nvPr/>
        </p:nvSpPr>
        <p:spPr>
          <a:xfrm>
            <a:off x="3256057" y="1143000"/>
            <a:ext cx="2286000" cy="430887"/>
          </a:xfrm>
          <a:prstGeom prst="rect">
            <a:avLst/>
          </a:prstGeom>
          <a:noFill/>
        </p:spPr>
        <p:txBody>
          <a:bodyPr wrap="square" rtlCol="0">
            <a:spAutoFit/>
          </a:bodyPr>
          <a:lstStyle/>
          <a:p>
            <a:pPr algn="ctr"/>
            <a:r>
              <a:rPr lang="en-US" sz="2200" dirty="0">
                <a:solidFill>
                  <a:srgbClr val="C00000"/>
                </a:solidFill>
              </a:rPr>
              <a:t>      Questions</a:t>
            </a:r>
            <a:r>
              <a:rPr lang="en-US" dirty="0">
                <a:solidFill>
                  <a:srgbClr val="C00000"/>
                </a:solidFill>
              </a:rPr>
              <a:t> </a:t>
            </a:r>
          </a:p>
        </p:txBody>
      </p:sp>
      <p:cxnSp>
        <p:nvCxnSpPr>
          <p:cNvPr id="32" name="Straight Connector 31"/>
          <p:cNvCxnSpPr/>
          <p:nvPr/>
        </p:nvCxnSpPr>
        <p:spPr>
          <a:xfrm flipV="1">
            <a:off x="1884192" y="2749192"/>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859424" y="4037097"/>
            <a:ext cx="537639"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1901018" y="3387834"/>
            <a:ext cx="521274" cy="10277"/>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1877062" y="4755346"/>
            <a:ext cx="52000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1875342" y="5472596"/>
            <a:ext cx="521721" cy="10012"/>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3535645" y="2745587"/>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5243173" y="2742856"/>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5210624" y="5465211"/>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6795774" y="2730823"/>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6788396" y="3400404"/>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6788395" y="4066589"/>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V="1">
            <a:off x="6795773" y="4768625"/>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V="1">
            <a:off x="3535645" y="3381008"/>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6788397" y="5467910"/>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V="1">
            <a:off x="3530688" y="4078509"/>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V="1">
            <a:off x="5210623" y="4070002"/>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V="1">
            <a:off x="3521208" y="5470777"/>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V="1">
            <a:off x="5243173" y="3387834"/>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V="1">
            <a:off x="3529062" y="4759429"/>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V="1">
            <a:off x="5264371" y="4758430"/>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52" name="Rectangle 51"/>
          <p:cNvSpPr/>
          <p:nvPr/>
        </p:nvSpPr>
        <p:spPr>
          <a:xfrm>
            <a:off x="3071543" y="3089269"/>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chor="ctr" anchorCtr="1">
            <a:noAutofit/>
          </a:bodyPr>
          <a:lstStyle/>
          <a:p>
            <a:pPr algn="ctr"/>
            <a:endParaRPr lang="en-US" dirty="0" smtClean="0">
              <a:solidFill>
                <a:srgbClr val="C00000"/>
              </a:solidFill>
            </a:endParaRPr>
          </a:p>
          <a:p>
            <a:pPr algn="ctr"/>
            <a:r>
              <a:rPr lang="en-US" dirty="0" smtClean="0">
                <a:solidFill>
                  <a:srgbClr val="C00000"/>
                </a:solidFill>
              </a:rPr>
              <a:t>These </a:t>
            </a:r>
            <a:r>
              <a:rPr lang="en-US" dirty="0">
                <a:solidFill>
                  <a:srgbClr val="C00000"/>
                </a:solidFill>
              </a:rPr>
              <a:t>laws </a:t>
            </a:r>
            <a:r>
              <a:rPr lang="en-US" dirty="0" smtClean="0">
                <a:solidFill>
                  <a:srgbClr val="C00000"/>
                </a:solidFill>
              </a:rPr>
              <a:t>protect teens </a:t>
            </a:r>
            <a:r>
              <a:rPr lang="en-US" dirty="0">
                <a:solidFill>
                  <a:srgbClr val="C00000"/>
                </a:solidFill>
              </a:rPr>
              <a:t>from</a:t>
            </a:r>
          </a:p>
          <a:p>
            <a:pPr algn="ctr"/>
            <a:r>
              <a:rPr lang="en-US" dirty="0">
                <a:solidFill>
                  <a:srgbClr val="C00000"/>
                </a:solidFill>
              </a:rPr>
              <a:t>working too </a:t>
            </a:r>
            <a:r>
              <a:rPr lang="en-US" dirty="0" smtClean="0">
                <a:solidFill>
                  <a:srgbClr val="C00000"/>
                </a:solidFill>
              </a:rPr>
              <a:t>long, too </a:t>
            </a:r>
            <a:r>
              <a:rPr lang="en-US" dirty="0">
                <a:solidFill>
                  <a:srgbClr val="C00000"/>
                </a:solidFill>
              </a:rPr>
              <a:t>late,</a:t>
            </a:r>
          </a:p>
          <a:p>
            <a:pPr algn="ctr"/>
            <a:r>
              <a:rPr lang="en-US" dirty="0">
                <a:solidFill>
                  <a:srgbClr val="C00000"/>
                </a:solidFill>
              </a:rPr>
              <a:t>or too </a:t>
            </a:r>
            <a:r>
              <a:rPr lang="en-US" dirty="0" smtClean="0">
                <a:solidFill>
                  <a:srgbClr val="C00000"/>
                </a:solidFill>
              </a:rPr>
              <a:t>early.</a:t>
            </a:r>
            <a:endParaRPr lang="en-US" sz="1000" dirty="0" smtClean="0">
              <a:solidFill>
                <a:srgbClr val="C00000"/>
              </a:solidFill>
            </a:endParaRPr>
          </a:p>
          <a:p>
            <a:pPr algn="r"/>
            <a:endParaRPr lang="en-US" sz="1000" dirty="0">
              <a:solidFill>
                <a:srgbClr val="C00000"/>
              </a:solidFill>
            </a:endParaRPr>
          </a:p>
          <a:p>
            <a:pPr algn="r"/>
            <a:r>
              <a:rPr lang="en-US" sz="1000" dirty="0" smtClean="0">
                <a:solidFill>
                  <a:srgbClr val="C00000"/>
                </a:solidFill>
              </a:rPr>
              <a:t>Click to close </a:t>
            </a:r>
            <a:endParaRPr lang="en-US" sz="1000" dirty="0">
              <a:solidFill>
                <a:srgbClr val="C00000"/>
              </a:solidFill>
            </a:endParaRPr>
          </a:p>
        </p:txBody>
      </p:sp>
      <p:sp>
        <p:nvSpPr>
          <p:cNvPr id="53" name="Rectangle 52"/>
          <p:cNvSpPr/>
          <p:nvPr/>
        </p:nvSpPr>
        <p:spPr>
          <a:xfrm>
            <a:off x="3052406" y="3073286"/>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chor="ctr" anchorCtr="1">
            <a:noAutofit/>
          </a:bodyPr>
          <a:lstStyle/>
          <a:p>
            <a:pPr algn="ctr"/>
            <a:endParaRPr lang="en-US" dirty="0" smtClean="0">
              <a:solidFill>
                <a:srgbClr val="C00000"/>
              </a:solidFill>
            </a:endParaRPr>
          </a:p>
          <a:p>
            <a:pPr algn="ctr"/>
            <a:endParaRPr lang="en-US" dirty="0" smtClean="0">
              <a:solidFill>
                <a:srgbClr val="C00000"/>
              </a:solidFill>
            </a:endParaRPr>
          </a:p>
          <a:p>
            <a:pPr algn="ctr"/>
            <a:r>
              <a:rPr lang="en-US" dirty="0" smtClean="0">
                <a:solidFill>
                  <a:srgbClr val="C00000"/>
                </a:solidFill>
              </a:rPr>
              <a:t>You have to be this old to operate a forklift.</a:t>
            </a:r>
          </a:p>
          <a:p>
            <a:pPr algn="ctr"/>
            <a:r>
              <a:rPr lang="en-US" sz="1000" dirty="0">
                <a:solidFill>
                  <a:srgbClr val="C00000"/>
                </a:solidFill>
              </a:rPr>
              <a:t> </a:t>
            </a:r>
            <a:r>
              <a:rPr lang="en-US" sz="1000" dirty="0" smtClean="0">
                <a:solidFill>
                  <a:srgbClr val="C00000"/>
                </a:solidFill>
              </a:rPr>
              <a:t>   </a:t>
            </a:r>
          </a:p>
          <a:p>
            <a:pPr algn="r"/>
            <a:endParaRPr lang="en-US" sz="1000" dirty="0">
              <a:solidFill>
                <a:srgbClr val="C00000"/>
              </a:solidFill>
            </a:endParaRPr>
          </a:p>
          <a:p>
            <a:pPr algn="r"/>
            <a:r>
              <a:rPr lang="en-US" sz="1000" dirty="0" smtClean="0">
                <a:solidFill>
                  <a:srgbClr val="C00000"/>
                </a:solidFill>
              </a:rPr>
              <a:t>                        Click </a:t>
            </a:r>
            <a:r>
              <a:rPr lang="en-US" sz="1000" dirty="0">
                <a:solidFill>
                  <a:srgbClr val="C00000"/>
                </a:solidFill>
              </a:rPr>
              <a:t>to close </a:t>
            </a:r>
            <a:endParaRPr lang="en-US" dirty="0" smtClean="0">
              <a:solidFill>
                <a:srgbClr val="C00000"/>
              </a:solidFill>
            </a:endParaRPr>
          </a:p>
          <a:p>
            <a:pPr algn="ctr"/>
            <a:endParaRPr lang="en-US" dirty="0">
              <a:solidFill>
                <a:srgbClr val="C00000"/>
              </a:solidFill>
            </a:endParaRPr>
          </a:p>
        </p:txBody>
      </p:sp>
      <p:sp>
        <p:nvSpPr>
          <p:cNvPr id="54" name="Rectangle 53"/>
          <p:cNvSpPr/>
          <p:nvPr/>
        </p:nvSpPr>
        <p:spPr>
          <a:xfrm>
            <a:off x="3071543" y="3115922"/>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oAutofit/>
          </a:bodyPr>
          <a:lstStyle/>
          <a:p>
            <a:pPr algn="ctr"/>
            <a:endParaRPr lang="en-US" dirty="0" smtClean="0">
              <a:solidFill>
                <a:srgbClr val="C00000"/>
              </a:solidFill>
            </a:endParaRPr>
          </a:p>
          <a:p>
            <a:pPr algn="ctr"/>
            <a:r>
              <a:rPr lang="en-US" dirty="0" smtClean="0">
                <a:solidFill>
                  <a:srgbClr val="C00000"/>
                </a:solidFill>
              </a:rPr>
              <a:t>It’s </a:t>
            </a:r>
            <a:r>
              <a:rPr lang="en-US" dirty="0">
                <a:solidFill>
                  <a:srgbClr val="C00000"/>
                </a:solidFill>
              </a:rPr>
              <a:t>illegal for </a:t>
            </a:r>
            <a:r>
              <a:rPr lang="en-US" dirty="0" smtClean="0">
                <a:solidFill>
                  <a:srgbClr val="C00000"/>
                </a:solidFill>
              </a:rPr>
              <a:t>your employer to punish </a:t>
            </a:r>
            <a:r>
              <a:rPr lang="en-US" dirty="0">
                <a:solidFill>
                  <a:srgbClr val="C00000"/>
                </a:solidFill>
              </a:rPr>
              <a:t>you </a:t>
            </a:r>
            <a:r>
              <a:rPr lang="en-US" dirty="0" smtClean="0">
                <a:solidFill>
                  <a:srgbClr val="C00000"/>
                </a:solidFill>
              </a:rPr>
              <a:t>for doing </a:t>
            </a:r>
            <a:r>
              <a:rPr lang="en-US" dirty="0">
                <a:solidFill>
                  <a:srgbClr val="C00000"/>
                </a:solidFill>
              </a:rPr>
              <a:t>this</a:t>
            </a:r>
          </a:p>
          <a:p>
            <a:pPr algn="ctr"/>
            <a:r>
              <a:rPr lang="en-US" dirty="0">
                <a:solidFill>
                  <a:srgbClr val="C00000"/>
                </a:solidFill>
              </a:rPr>
              <a:t>(name 1). </a:t>
            </a:r>
            <a:endParaRPr lang="en-US" sz="1000" dirty="0" smtClean="0">
              <a:solidFill>
                <a:srgbClr val="C00000"/>
              </a:solidFill>
            </a:endParaRPr>
          </a:p>
          <a:p>
            <a:pPr algn="r"/>
            <a:endParaRPr lang="en-US" sz="1000" dirty="0" smtClean="0">
              <a:solidFill>
                <a:srgbClr val="C00000"/>
              </a:solidFill>
            </a:endParaRPr>
          </a:p>
          <a:p>
            <a:pPr algn="r"/>
            <a:r>
              <a:rPr lang="en-US" sz="1000" dirty="0" smtClean="0">
                <a:solidFill>
                  <a:srgbClr val="C00000"/>
                </a:solidFill>
              </a:rPr>
              <a:t>Click </a:t>
            </a:r>
            <a:r>
              <a:rPr lang="en-US" sz="1000" dirty="0">
                <a:solidFill>
                  <a:srgbClr val="C00000"/>
                </a:solidFill>
              </a:rPr>
              <a:t>to close </a:t>
            </a:r>
            <a:endParaRPr lang="en-US" dirty="0">
              <a:solidFill>
                <a:srgbClr val="C00000"/>
              </a:solidFill>
            </a:endParaRPr>
          </a:p>
        </p:txBody>
      </p:sp>
      <p:sp>
        <p:nvSpPr>
          <p:cNvPr id="55" name="Rectangle 54"/>
          <p:cNvSpPr/>
          <p:nvPr/>
        </p:nvSpPr>
        <p:spPr>
          <a:xfrm>
            <a:off x="3052406" y="3060025"/>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oAutofit/>
          </a:bodyPr>
          <a:lstStyle/>
          <a:p>
            <a:pPr algn="ctr"/>
            <a:endParaRPr lang="en-US" dirty="0" smtClean="0">
              <a:solidFill>
                <a:srgbClr val="C00000"/>
              </a:solidFill>
            </a:endParaRPr>
          </a:p>
          <a:p>
            <a:pPr algn="ctr"/>
            <a:r>
              <a:rPr lang="en-US" dirty="0" smtClean="0">
                <a:solidFill>
                  <a:srgbClr val="C00000"/>
                </a:solidFill>
              </a:rPr>
              <a:t>These federal agencies handle complaints about workplace health and </a:t>
            </a:r>
            <a:r>
              <a:rPr lang="en-US" dirty="0">
                <a:solidFill>
                  <a:srgbClr val="C00000"/>
                </a:solidFill>
              </a:rPr>
              <a:t>safety</a:t>
            </a:r>
            <a:r>
              <a:rPr lang="en-US" dirty="0" smtClean="0">
                <a:solidFill>
                  <a:srgbClr val="C00000"/>
                </a:solidFill>
              </a:rPr>
              <a:t>.</a:t>
            </a:r>
          </a:p>
          <a:p>
            <a:pPr algn="r"/>
            <a:endParaRPr lang="en-US" sz="1000" dirty="0" smtClean="0">
              <a:solidFill>
                <a:srgbClr val="C00000"/>
              </a:solidFill>
            </a:endParaRPr>
          </a:p>
          <a:p>
            <a:pPr algn="r"/>
            <a:r>
              <a:rPr lang="en-US" sz="1000" dirty="0" smtClean="0">
                <a:solidFill>
                  <a:srgbClr val="C00000"/>
                </a:solidFill>
              </a:rPr>
              <a:t> </a:t>
            </a:r>
            <a:r>
              <a:rPr lang="en-US" sz="1000" dirty="0">
                <a:solidFill>
                  <a:srgbClr val="C00000"/>
                </a:solidFill>
              </a:rPr>
              <a:t>Click to close </a:t>
            </a:r>
            <a:endParaRPr lang="en-US" dirty="0">
              <a:solidFill>
                <a:srgbClr val="C00000"/>
              </a:solidFill>
            </a:endParaRPr>
          </a:p>
        </p:txBody>
      </p:sp>
      <p:sp>
        <p:nvSpPr>
          <p:cNvPr id="56" name="Rectangle 55"/>
          <p:cNvSpPr/>
          <p:nvPr/>
        </p:nvSpPr>
        <p:spPr>
          <a:xfrm>
            <a:off x="3052406" y="3076143"/>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chor="ctr" anchorCtr="1">
            <a:noAutofit/>
          </a:bodyPr>
          <a:lstStyle/>
          <a:p>
            <a:pPr algn="ctr"/>
            <a:r>
              <a:rPr lang="en-US" dirty="0" smtClean="0">
                <a:solidFill>
                  <a:srgbClr val="C00000"/>
                </a:solidFill>
              </a:rPr>
              <a:t>Your employer must </a:t>
            </a:r>
            <a:r>
              <a:rPr lang="en-US" dirty="0">
                <a:solidFill>
                  <a:srgbClr val="C00000"/>
                </a:solidFill>
              </a:rPr>
              <a:t>give </a:t>
            </a:r>
            <a:r>
              <a:rPr lang="en-US" dirty="0" smtClean="0">
                <a:solidFill>
                  <a:srgbClr val="C00000"/>
                </a:solidFill>
              </a:rPr>
              <a:t>you these </a:t>
            </a:r>
            <a:r>
              <a:rPr lang="en-US" dirty="0">
                <a:solidFill>
                  <a:srgbClr val="C00000"/>
                </a:solidFill>
              </a:rPr>
              <a:t>health </a:t>
            </a:r>
            <a:r>
              <a:rPr lang="en-US" dirty="0" smtClean="0">
                <a:solidFill>
                  <a:srgbClr val="C00000"/>
                </a:solidFill>
              </a:rPr>
              <a:t>and safety protections on </a:t>
            </a:r>
            <a:r>
              <a:rPr lang="en-US" dirty="0">
                <a:solidFill>
                  <a:srgbClr val="C00000"/>
                </a:solidFill>
              </a:rPr>
              <a:t>the job</a:t>
            </a:r>
          </a:p>
          <a:p>
            <a:pPr algn="ctr"/>
            <a:r>
              <a:rPr lang="en-US" dirty="0">
                <a:solidFill>
                  <a:srgbClr val="C00000"/>
                </a:solidFill>
              </a:rPr>
              <a:t>(name 2</a:t>
            </a:r>
            <a:r>
              <a:rPr lang="en-US" dirty="0" smtClean="0">
                <a:solidFill>
                  <a:srgbClr val="C00000"/>
                </a:solidFill>
              </a:rPr>
              <a:t>). </a:t>
            </a:r>
          </a:p>
          <a:p>
            <a:pPr algn="r"/>
            <a:r>
              <a:rPr lang="en-US" sz="1000" dirty="0" smtClean="0">
                <a:solidFill>
                  <a:srgbClr val="C00000"/>
                </a:solidFill>
              </a:rPr>
              <a:t>Click to close </a:t>
            </a:r>
            <a:endParaRPr lang="en-US" sz="1000" dirty="0">
              <a:solidFill>
                <a:srgbClr val="C00000"/>
              </a:solidFill>
            </a:endParaRPr>
          </a:p>
        </p:txBody>
      </p:sp>
      <p:sp>
        <p:nvSpPr>
          <p:cNvPr id="57" name="Rectangle 56"/>
          <p:cNvSpPr/>
          <p:nvPr/>
        </p:nvSpPr>
        <p:spPr>
          <a:xfrm>
            <a:off x="3004660" y="3069864"/>
            <a:ext cx="3276600" cy="1456158"/>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chor="ctr" anchorCtr="1">
            <a:noAutofit/>
          </a:bodyPr>
          <a:lstStyle/>
          <a:p>
            <a:pPr algn="ctr"/>
            <a:endParaRPr lang="en-US" dirty="0" smtClean="0">
              <a:solidFill>
                <a:srgbClr val="C00000"/>
              </a:solidFill>
            </a:endParaRPr>
          </a:p>
          <a:p>
            <a:pPr algn="ctr"/>
            <a:r>
              <a:rPr lang="en-US" dirty="0" smtClean="0">
                <a:solidFill>
                  <a:srgbClr val="C00000"/>
                </a:solidFill>
              </a:rPr>
              <a:t>You </a:t>
            </a:r>
            <a:r>
              <a:rPr lang="en-US" dirty="0">
                <a:solidFill>
                  <a:srgbClr val="C00000"/>
                </a:solidFill>
              </a:rPr>
              <a:t>can stay </a:t>
            </a:r>
            <a:r>
              <a:rPr lang="en-US" dirty="0" smtClean="0">
                <a:solidFill>
                  <a:srgbClr val="C00000"/>
                </a:solidFill>
              </a:rPr>
              <a:t>safe at </a:t>
            </a:r>
            <a:r>
              <a:rPr lang="en-US" dirty="0">
                <a:solidFill>
                  <a:srgbClr val="C00000"/>
                </a:solidFill>
              </a:rPr>
              <a:t>work </a:t>
            </a:r>
            <a:r>
              <a:rPr lang="en-US" dirty="0" smtClean="0">
                <a:solidFill>
                  <a:srgbClr val="C00000"/>
                </a:solidFill>
              </a:rPr>
              <a:t>by doing these things (name </a:t>
            </a:r>
            <a:r>
              <a:rPr lang="en-US" dirty="0">
                <a:solidFill>
                  <a:srgbClr val="C00000"/>
                </a:solidFill>
              </a:rPr>
              <a:t>2</a:t>
            </a:r>
            <a:r>
              <a:rPr lang="en-US" dirty="0" smtClean="0">
                <a:solidFill>
                  <a:srgbClr val="C00000"/>
                </a:solidFill>
              </a:rPr>
              <a:t>).</a:t>
            </a:r>
          </a:p>
          <a:p>
            <a:pPr algn="ctr"/>
            <a:endParaRPr lang="en-US" sz="1000" dirty="0" smtClean="0">
              <a:solidFill>
                <a:srgbClr val="C00000"/>
              </a:solidFill>
            </a:endParaRPr>
          </a:p>
          <a:p>
            <a:pPr algn="r"/>
            <a:endParaRPr lang="en-US" sz="1000" dirty="0" smtClean="0">
              <a:solidFill>
                <a:srgbClr val="C00000"/>
              </a:solidFill>
            </a:endParaRPr>
          </a:p>
          <a:p>
            <a:pPr algn="r"/>
            <a:r>
              <a:rPr lang="en-US" sz="1000" dirty="0" smtClean="0">
                <a:solidFill>
                  <a:srgbClr val="C00000"/>
                </a:solidFill>
              </a:rPr>
              <a:t>Click </a:t>
            </a:r>
            <a:r>
              <a:rPr lang="en-US" sz="1000" dirty="0">
                <a:solidFill>
                  <a:srgbClr val="C00000"/>
                </a:solidFill>
              </a:rPr>
              <a:t>to close </a:t>
            </a:r>
            <a:endParaRPr lang="en-US" dirty="0">
              <a:solidFill>
                <a:srgbClr val="C00000"/>
              </a:solidFill>
            </a:endParaRPr>
          </a:p>
        </p:txBody>
      </p:sp>
      <p:sp>
        <p:nvSpPr>
          <p:cNvPr id="58" name="Rectangle 57"/>
          <p:cNvSpPr/>
          <p:nvPr/>
        </p:nvSpPr>
        <p:spPr>
          <a:xfrm>
            <a:off x="2994224" y="3134351"/>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oAutofit/>
          </a:bodyPr>
          <a:lstStyle/>
          <a:p>
            <a:pPr algn="ctr"/>
            <a:endParaRPr lang="en-US" dirty="0" smtClean="0">
              <a:solidFill>
                <a:srgbClr val="C00000"/>
              </a:solidFill>
            </a:endParaRPr>
          </a:p>
          <a:p>
            <a:pPr algn="ctr"/>
            <a:r>
              <a:rPr lang="en-US" dirty="0" smtClean="0">
                <a:solidFill>
                  <a:srgbClr val="C00000"/>
                </a:solidFill>
              </a:rPr>
              <a:t>If </a:t>
            </a:r>
            <a:r>
              <a:rPr lang="en-US" dirty="0">
                <a:solidFill>
                  <a:srgbClr val="C00000"/>
                </a:solidFill>
              </a:rPr>
              <a:t>you are hurt </a:t>
            </a:r>
            <a:r>
              <a:rPr lang="en-US" dirty="0" smtClean="0">
                <a:solidFill>
                  <a:srgbClr val="C00000"/>
                </a:solidFill>
              </a:rPr>
              <a:t>at work</a:t>
            </a:r>
            <a:r>
              <a:rPr lang="en-US" dirty="0">
                <a:solidFill>
                  <a:srgbClr val="C00000"/>
                </a:solidFill>
              </a:rPr>
              <a:t>, </a:t>
            </a:r>
            <a:r>
              <a:rPr lang="en-US" dirty="0" smtClean="0">
                <a:solidFill>
                  <a:srgbClr val="C00000"/>
                </a:solidFill>
              </a:rPr>
              <a:t>you should take </a:t>
            </a:r>
            <a:r>
              <a:rPr lang="en-US" dirty="0">
                <a:solidFill>
                  <a:srgbClr val="C00000"/>
                </a:solidFill>
              </a:rPr>
              <a:t>these </a:t>
            </a:r>
            <a:r>
              <a:rPr lang="en-US" dirty="0" smtClean="0">
                <a:solidFill>
                  <a:srgbClr val="C00000"/>
                </a:solidFill>
              </a:rPr>
              <a:t>steps</a:t>
            </a:r>
          </a:p>
          <a:p>
            <a:pPr algn="ctr"/>
            <a:r>
              <a:rPr lang="en-US" dirty="0" smtClean="0">
                <a:solidFill>
                  <a:srgbClr val="C00000"/>
                </a:solidFill>
              </a:rPr>
              <a:t>(name </a:t>
            </a:r>
            <a:r>
              <a:rPr lang="en-US" dirty="0">
                <a:solidFill>
                  <a:srgbClr val="C00000"/>
                </a:solidFill>
              </a:rPr>
              <a:t>2</a:t>
            </a:r>
            <a:r>
              <a:rPr lang="en-US" dirty="0" smtClean="0">
                <a:solidFill>
                  <a:srgbClr val="C00000"/>
                </a:solidFill>
              </a:rPr>
              <a:t>).</a:t>
            </a:r>
          </a:p>
          <a:p>
            <a:pPr algn="r"/>
            <a:endParaRPr lang="en-US" sz="1000" dirty="0" smtClean="0">
              <a:solidFill>
                <a:srgbClr val="C00000"/>
              </a:solidFill>
            </a:endParaRPr>
          </a:p>
          <a:p>
            <a:pPr algn="r"/>
            <a:r>
              <a:rPr lang="en-US" sz="1000" dirty="0" smtClean="0">
                <a:solidFill>
                  <a:srgbClr val="C00000"/>
                </a:solidFill>
              </a:rPr>
              <a:t>Click to close </a:t>
            </a:r>
            <a:endParaRPr lang="en-US" sz="1000" dirty="0">
              <a:solidFill>
                <a:srgbClr val="C00000"/>
              </a:solidFill>
            </a:endParaRPr>
          </a:p>
        </p:txBody>
      </p:sp>
      <p:sp>
        <p:nvSpPr>
          <p:cNvPr id="59" name="Rectangle 58"/>
          <p:cNvSpPr/>
          <p:nvPr/>
        </p:nvSpPr>
        <p:spPr>
          <a:xfrm>
            <a:off x="2994390" y="3103244"/>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chor="b" anchorCtr="1">
            <a:noAutofit/>
          </a:bodyPr>
          <a:lstStyle/>
          <a:p>
            <a:pPr algn="ctr"/>
            <a:r>
              <a:rPr lang="en-US" dirty="0" smtClean="0">
                <a:solidFill>
                  <a:srgbClr val="C00000"/>
                </a:solidFill>
              </a:rPr>
              <a:t>This federal agency handles complaints about wages and work hours.</a:t>
            </a:r>
          </a:p>
          <a:p>
            <a:pPr algn="ctr"/>
            <a:endParaRPr lang="en-US" dirty="0" smtClean="0">
              <a:solidFill>
                <a:srgbClr val="C00000"/>
              </a:solidFill>
            </a:endParaRPr>
          </a:p>
          <a:p>
            <a:pPr algn="r"/>
            <a:r>
              <a:rPr lang="en-US" sz="1000" dirty="0" smtClean="0">
                <a:solidFill>
                  <a:srgbClr val="C00000"/>
                </a:solidFill>
              </a:rPr>
              <a:t>Click to close </a:t>
            </a:r>
            <a:endParaRPr lang="en-US" sz="1000" dirty="0">
              <a:solidFill>
                <a:srgbClr val="C00000"/>
              </a:solidFill>
            </a:endParaRPr>
          </a:p>
        </p:txBody>
      </p:sp>
      <p:sp>
        <p:nvSpPr>
          <p:cNvPr id="60" name="Rectangle 59"/>
          <p:cNvSpPr/>
          <p:nvPr/>
        </p:nvSpPr>
        <p:spPr>
          <a:xfrm>
            <a:off x="3004781" y="3065144"/>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chor="ctr" anchorCtr="1">
            <a:noAutofit/>
          </a:bodyPr>
          <a:lstStyle/>
          <a:p>
            <a:pPr algn="ctr"/>
            <a:endParaRPr lang="en-US" dirty="0" smtClean="0">
              <a:solidFill>
                <a:srgbClr val="C00000"/>
              </a:solidFill>
            </a:endParaRPr>
          </a:p>
          <a:p>
            <a:pPr algn="ctr"/>
            <a:r>
              <a:rPr lang="en-US" dirty="0" smtClean="0">
                <a:solidFill>
                  <a:srgbClr val="C00000"/>
                </a:solidFill>
              </a:rPr>
              <a:t>Workers have rights </a:t>
            </a:r>
            <a:r>
              <a:rPr lang="en-US" dirty="0">
                <a:solidFill>
                  <a:srgbClr val="C00000"/>
                </a:solidFill>
              </a:rPr>
              <a:t>on </a:t>
            </a:r>
            <a:r>
              <a:rPr lang="en-US" dirty="0" smtClean="0">
                <a:solidFill>
                  <a:srgbClr val="C00000"/>
                </a:solidFill>
              </a:rPr>
              <a:t>the job, including these (name </a:t>
            </a:r>
            <a:r>
              <a:rPr lang="en-US" dirty="0">
                <a:solidFill>
                  <a:srgbClr val="C00000"/>
                </a:solidFill>
              </a:rPr>
              <a:t>2</a:t>
            </a:r>
            <a:r>
              <a:rPr lang="en-US" dirty="0" smtClean="0">
                <a:solidFill>
                  <a:srgbClr val="C00000"/>
                </a:solidFill>
              </a:rPr>
              <a:t>).</a:t>
            </a:r>
          </a:p>
          <a:p>
            <a:pPr algn="r"/>
            <a:endParaRPr lang="en-US" sz="1000" dirty="0">
              <a:solidFill>
                <a:srgbClr val="C00000"/>
              </a:solidFill>
            </a:endParaRPr>
          </a:p>
          <a:p>
            <a:pPr algn="r"/>
            <a:r>
              <a:rPr lang="en-US" sz="1000" dirty="0" smtClean="0">
                <a:solidFill>
                  <a:srgbClr val="C00000"/>
                </a:solidFill>
              </a:rPr>
              <a:t>Click to close </a:t>
            </a:r>
            <a:endParaRPr lang="en-US" sz="1000" dirty="0">
              <a:solidFill>
                <a:srgbClr val="C00000"/>
              </a:solidFill>
            </a:endParaRPr>
          </a:p>
        </p:txBody>
      </p:sp>
      <p:sp>
        <p:nvSpPr>
          <p:cNvPr id="61" name="Rectangle 60"/>
          <p:cNvSpPr/>
          <p:nvPr/>
        </p:nvSpPr>
        <p:spPr>
          <a:xfrm>
            <a:off x="3004781" y="3048124"/>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oAutofit/>
          </a:bodyPr>
          <a:lstStyle/>
          <a:p>
            <a:pPr algn="ctr"/>
            <a:endParaRPr lang="en-US" dirty="0" smtClean="0">
              <a:solidFill>
                <a:srgbClr val="C00000"/>
              </a:solidFill>
            </a:endParaRPr>
          </a:p>
          <a:p>
            <a:pPr algn="ctr"/>
            <a:r>
              <a:rPr lang="en-US" dirty="0" smtClean="0">
                <a:solidFill>
                  <a:srgbClr val="C00000"/>
                </a:solidFill>
              </a:rPr>
              <a:t>Some states require teens under </a:t>
            </a:r>
            <a:r>
              <a:rPr lang="en-US" dirty="0">
                <a:solidFill>
                  <a:srgbClr val="C00000"/>
                </a:solidFill>
              </a:rPr>
              <a:t>18 and </a:t>
            </a:r>
            <a:r>
              <a:rPr lang="en-US" dirty="0" smtClean="0">
                <a:solidFill>
                  <a:srgbClr val="C00000"/>
                </a:solidFill>
              </a:rPr>
              <a:t>still in </a:t>
            </a:r>
            <a:r>
              <a:rPr lang="en-US" dirty="0">
                <a:solidFill>
                  <a:srgbClr val="C00000"/>
                </a:solidFill>
              </a:rPr>
              <a:t>school to </a:t>
            </a:r>
            <a:r>
              <a:rPr lang="en-US" dirty="0" smtClean="0">
                <a:solidFill>
                  <a:srgbClr val="C00000"/>
                </a:solidFill>
              </a:rPr>
              <a:t>get this before starting a job.</a:t>
            </a:r>
          </a:p>
          <a:p>
            <a:pPr algn="r"/>
            <a:endParaRPr lang="en-US" sz="1000" dirty="0" smtClean="0">
              <a:solidFill>
                <a:srgbClr val="C00000"/>
              </a:solidFill>
            </a:endParaRPr>
          </a:p>
          <a:p>
            <a:pPr algn="r"/>
            <a:r>
              <a:rPr lang="en-US" sz="1000" dirty="0" smtClean="0">
                <a:solidFill>
                  <a:srgbClr val="C00000"/>
                </a:solidFill>
              </a:rPr>
              <a:t>Click </a:t>
            </a:r>
            <a:r>
              <a:rPr lang="en-US" sz="1000" dirty="0">
                <a:solidFill>
                  <a:srgbClr val="C00000"/>
                </a:solidFill>
              </a:rPr>
              <a:t>to close </a:t>
            </a:r>
          </a:p>
          <a:p>
            <a:pPr algn="ctr"/>
            <a:endParaRPr lang="en-US" dirty="0" smtClean="0">
              <a:solidFill>
                <a:srgbClr val="C00000"/>
              </a:solidFill>
            </a:endParaRPr>
          </a:p>
        </p:txBody>
      </p:sp>
      <p:sp>
        <p:nvSpPr>
          <p:cNvPr id="62" name="Rectangle 61"/>
          <p:cNvSpPr/>
          <p:nvPr/>
        </p:nvSpPr>
        <p:spPr>
          <a:xfrm>
            <a:off x="2994224" y="3115923"/>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chor="ctr" anchorCtr="1">
            <a:noAutofit/>
          </a:bodyPr>
          <a:lstStyle/>
          <a:p>
            <a:pPr algn="ctr"/>
            <a:endParaRPr lang="en-US" dirty="0" smtClean="0">
              <a:solidFill>
                <a:srgbClr val="C00000"/>
              </a:solidFill>
            </a:endParaRPr>
          </a:p>
          <a:p>
            <a:pPr algn="ctr"/>
            <a:r>
              <a:rPr lang="en-US" dirty="0" smtClean="0">
                <a:solidFill>
                  <a:srgbClr val="C00000"/>
                </a:solidFill>
              </a:rPr>
              <a:t>It’s </a:t>
            </a:r>
            <a:r>
              <a:rPr lang="en-US" dirty="0">
                <a:solidFill>
                  <a:srgbClr val="C00000"/>
                </a:solidFill>
              </a:rPr>
              <a:t>illegal for </a:t>
            </a:r>
            <a:r>
              <a:rPr lang="en-US" dirty="0" smtClean="0">
                <a:solidFill>
                  <a:srgbClr val="C00000"/>
                </a:solidFill>
              </a:rPr>
              <a:t>14-and 15-year olds to </a:t>
            </a:r>
            <a:r>
              <a:rPr lang="en-US" dirty="0">
                <a:solidFill>
                  <a:srgbClr val="C00000"/>
                </a:solidFill>
              </a:rPr>
              <a:t>do some </a:t>
            </a:r>
            <a:r>
              <a:rPr lang="en-US" dirty="0" smtClean="0">
                <a:solidFill>
                  <a:srgbClr val="C00000"/>
                </a:solidFill>
              </a:rPr>
              <a:t>jobs, including these (name </a:t>
            </a:r>
            <a:r>
              <a:rPr lang="en-US" dirty="0">
                <a:solidFill>
                  <a:srgbClr val="C00000"/>
                </a:solidFill>
              </a:rPr>
              <a:t>2</a:t>
            </a:r>
            <a:r>
              <a:rPr lang="en-US" dirty="0" smtClean="0">
                <a:solidFill>
                  <a:srgbClr val="C00000"/>
                </a:solidFill>
              </a:rPr>
              <a:t>).</a:t>
            </a:r>
          </a:p>
          <a:p>
            <a:pPr algn="ctr"/>
            <a:r>
              <a:rPr lang="en-US" sz="1000" dirty="0">
                <a:solidFill>
                  <a:srgbClr val="C00000"/>
                </a:solidFill>
              </a:rPr>
              <a:t> </a:t>
            </a:r>
            <a:endParaRPr lang="en-US" sz="1000" dirty="0" smtClean="0">
              <a:solidFill>
                <a:srgbClr val="C00000"/>
              </a:solidFill>
            </a:endParaRPr>
          </a:p>
          <a:p>
            <a:pPr algn="r"/>
            <a:r>
              <a:rPr lang="en-US" sz="1000" dirty="0" smtClean="0">
                <a:solidFill>
                  <a:srgbClr val="C00000"/>
                </a:solidFill>
              </a:rPr>
              <a:t> Click </a:t>
            </a:r>
            <a:r>
              <a:rPr lang="en-US" sz="1000" dirty="0">
                <a:solidFill>
                  <a:srgbClr val="C00000"/>
                </a:solidFill>
              </a:rPr>
              <a:t>to close </a:t>
            </a:r>
            <a:endParaRPr lang="en-US" dirty="0">
              <a:solidFill>
                <a:srgbClr val="C00000"/>
              </a:solidFill>
            </a:endParaRPr>
          </a:p>
        </p:txBody>
      </p:sp>
      <p:sp>
        <p:nvSpPr>
          <p:cNvPr id="63" name="Rectangle 62"/>
          <p:cNvSpPr/>
          <p:nvPr/>
        </p:nvSpPr>
        <p:spPr>
          <a:xfrm>
            <a:off x="3073369" y="3069864"/>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chor="b" anchorCtr="1">
            <a:noAutofit/>
          </a:bodyPr>
          <a:lstStyle/>
          <a:p>
            <a:pPr algn="ctr"/>
            <a:r>
              <a:rPr lang="en-US" dirty="0" smtClean="0">
                <a:solidFill>
                  <a:srgbClr val="C00000"/>
                </a:solidFill>
              </a:rPr>
              <a:t>It’s </a:t>
            </a:r>
            <a:r>
              <a:rPr lang="en-US" dirty="0">
                <a:solidFill>
                  <a:srgbClr val="C00000"/>
                </a:solidFill>
              </a:rPr>
              <a:t>illegal for </a:t>
            </a:r>
            <a:r>
              <a:rPr lang="en-US" dirty="0" smtClean="0">
                <a:solidFill>
                  <a:srgbClr val="C00000"/>
                </a:solidFill>
              </a:rPr>
              <a:t>teens under </a:t>
            </a:r>
            <a:r>
              <a:rPr lang="en-US" dirty="0">
                <a:solidFill>
                  <a:srgbClr val="C00000"/>
                </a:solidFill>
              </a:rPr>
              <a:t>18 to </a:t>
            </a:r>
            <a:r>
              <a:rPr lang="en-US" dirty="0" smtClean="0">
                <a:solidFill>
                  <a:srgbClr val="C00000"/>
                </a:solidFill>
              </a:rPr>
              <a:t>do these </a:t>
            </a:r>
            <a:r>
              <a:rPr lang="en-US" dirty="0">
                <a:solidFill>
                  <a:srgbClr val="C00000"/>
                </a:solidFill>
              </a:rPr>
              <a:t>types </a:t>
            </a:r>
            <a:r>
              <a:rPr lang="en-US" dirty="0" smtClean="0">
                <a:solidFill>
                  <a:srgbClr val="C00000"/>
                </a:solidFill>
              </a:rPr>
              <a:t>of construction work (name </a:t>
            </a:r>
            <a:r>
              <a:rPr lang="en-US" dirty="0">
                <a:solidFill>
                  <a:srgbClr val="C00000"/>
                </a:solidFill>
              </a:rPr>
              <a:t>2</a:t>
            </a:r>
            <a:r>
              <a:rPr lang="en-US" dirty="0" smtClean="0">
                <a:solidFill>
                  <a:srgbClr val="C00000"/>
                </a:solidFill>
              </a:rPr>
              <a:t>).</a:t>
            </a:r>
          </a:p>
          <a:p>
            <a:pPr algn="ctr"/>
            <a:endParaRPr lang="en-US" sz="1000" dirty="0" smtClean="0">
              <a:solidFill>
                <a:srgbClr val="C00000"/>
              </a:solidFill>
            </a:endParaRPr>
          </a:p>
          <a:p>
            <a:pPr algn="ctr"/>
            <a:r>
              <a:rPr lang="en-US" sz="1000" dirty="0">
                <a:solidFill>
                  <a:srgbClr val="C00000"/>
                </a:solidFill>
              </a:rPr>
              <a:t>	</a:t>
            </a:r>
            <a:r>
              <a:rPr lang="en-US" sz="1000" dirty="0" smtClean="0">
                <a:solidFill>
                  <a:srgbClr val="C00000"/>
                </a:solidFill>
              </a:rPr>
              <a:t>	             Click to close</a:t>
            </a:r>
            <a:endParaRPr lang="en-US" sz="1000" dirty="0">
              <a:solidFill>
                <a:srgbClr val="C00000"/>
              </a:solidFill>
            </a:endParaRPr>
          </a:p>
        </p:txBody>
      </p:sp>
      <p:sp>
        <p:nvSpPr>
          <p:cNvPr id="64" name="Rectangle 63"/>
          <p:cNvSpPr/>
          <p:nvPr/>
        </p:nvSpPr>
        <p:spPr>
          <a:xfrm>
            <a:off x="3004781" y="3124826"/>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chor="ctr" anchorCtr="1">
            <a:noAutofit/>
          </a:bodyPr>
          <a:lstStyle/>
          <a:p>
            <a:pPr algn="ctr"/>
            <a:r>
              <a:rPr lang="en-US" dirty="0" smtClean="0">
                <a:solidFill>
                  <a:srgbClr val="C00000"/>
                </a:solidFill>
              </a:rPr>
              <a:t>The </a:t>
            </a:r>
            <a:r>
              <a:rPr lang="en-US" dirty="0">
                <a:solidFill>
                  <a:srgbClr val="C00000"/>
                </a:solidFill>
              </a:rPr>
              <a:t>law says that</a:t>
            </a:r>
          </a:p>
          <a:p>
            <a:pPr algn="ctr"/>
            <a:r>
              <a:rPr lang="en-US" dirty="0">
                <a:solidFill>
                  <a:srgbClr val="C00000"/>
                </a:solidFill>
              </a:rPr>
              <a:t>your </a:t>
            </a:r>
            <a:r>
              <a:rPr lang="en-US" dirty="0" smtClean="0">
                <a:solidFill>
                  <a:srgbClr val="C00000"/>
                </a:solidFill>
              </a:rPr>
              <a:t>employer must </a:t>
            </a:r>
            <a:r>
              <a:rPr lang="en-US" dirty="0">
                <a:solidFill>
                  <a:srgbClr val="C00000"/>
                </a:solidFill>
              </a:rPr>
              <a:t>pay </a:t>
            </a:r>
            <a:r>
              <a:rPr lang="en-US" dirty="0" smtClean="0">
                <a:solidFill>
                  <a:srgbClr val="C00000"/>
                </a:solidFill>
              </a:rPr>
              <a:t>you this </a:t>
            </a:r>
            <a:r>
              <a:rPr lang="en-US" dirty="0">
                <a:solidFill>
                  <a:srgbClr val="C00000"/>
                </a:solidFill>
              </a:rPr>
              <a:t>amount </a:t>
            </a:r>
            <a:r>
              <a:rPr lang="en-US" dirty="0" smtClean="0">
                <a:solidFill>
                  <a:srgbClr val="C00000"/>
                </a:solidFill>
              </a:rPr>
              <a:t>per hour</a:t>
            </a:r>
            <a:r>
              <a:rPr lang="en-US" dirty="0">
                <a:solidFill>
                  <a:srgbClr val="C00000"/>
                </a:solidFill>
              </a:rPr>
              <a:t>, </a:t>
            </a:r>
            <a:r>
              <a:rPr lang="en-US" dirty="0" smtClean="0">
                <a:solidFill>
                  <a:srgbClr val="C00000"/>
                </a:solidFill>
              </a:rPr>
              <a:t>your state’s minimum </a:t>
            </a:r>
            <a:r>
              <a:rPr lang="en-US" dirty="0">
                <a:solidFill>
                  <a:srgbClr val="C00000"/>
                </a:solidFill>
              </a:rPr>
              <a:t>wage</a:t>
            </a:r>
            <a:r>
              <a:rPr lang="en-US" dirty="0" smtClean="0">
                <a:solidFill>
                  <a:srgbClr val="C00000"/>
                </a:solidFill>
              </a:rPr>
              <a:t>.</a:t>
            </a:r>
          </a:p>
          <a:p>
            <a:pPr algn="r"/>
            <a:endParaRPr lang="en-US" sz="500" dirty="0" smtClean="0">
              <a:solidFill>
                <a:srgbClr val="C00000"/>
              </a:solidFill>
            </a:endParaRPr>
          </a:p>
          <a:p>
            <a:pPr algn="r"/>
            <a:r>
              <a:rPr lang="en-US" sz="1000" dirty="0" smtClean="0">
                <a:solidFill>
                  <a:srgbClr val="C00000"/>
                </a:solidFill>
              </a:rPr>
              <a:t> </a:t>
            </a:r>
            <a:r>
              <a:rPr lang="en-US" sz="1000" dirty="0">
                <a:solidFill>
                  <a:srgbClr val="C00000"/>
                </a:solidFill>
              </a:rPr>
              <a:t>Click to close </a:t>
            </a:r>
            <a:endParaRPr lang="en-US" dirty="0">
              <a:solidFill>
                <a:srgbClr val="C00000"/>
              </a:solidFill>
            </a:endParaRPr>
          </a:p>
        </p:txBody>
      </p:sp>
      <p:sp>
        <p:nvSpPr>
          <p:cNvPr id="65" name="Rectangle 64"/>
          <p:cNvSpPr/>
          <p:nvPr/>
        </p:nvSpPr>
        <p:spPr>
          <a:xfrm>
            <a:off x="2994390" y="3056950"/>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oAutofit/>
          </a:bodyPr>
          <a:lstStyle/>
          <a:p>
            <a:pPr algn="ctr"/>
            <a:endParaRPr lang="en-US" dirty="0" smtClean="0">
              <a:solidFill>
                <a:srgbClr val="C00000"/>
              </a:solidFill>
            </a:endParaRPr>
          </a:p>
          <a:p>
            <a:pPr algn="ctr"/>
            <a:r>
              <a:rPr lang="en-US" dirty="0" smtClean="0">
                <a:solidFill>
                  <a:srgbClr val="C00000"/>
                </a:solidFill>
              </a:rPr>
              <a:t>It’s illegal for teens under 18 </a:t>
            </a:r>
            <a:br>
              <a:rPr lang="en-US" dirty="0" smtClean="0">
                <a:solidFill>
                  <a:srgbClr val="C00000"/>
                </a:solidFill>
              </a:rPr>
            </a:br>
            <a:r>
              <a:rPr lang="en-US" dirty="0" smtClean="0">
                <a:solidFill>
                  <a:srgbClr val="C00000"/>
                </a:solidFill>
              </a:rPr>
              <a:t>to operate these machines</a:t>
            </a:r>
          </a:p>
          <a:p>
            <a:pPr algn="ctr"/>
            <a:r>
              <a:rPr lang="en-US" dirty="0" smtClean="0">
                <a:solidFill>
                  <a:srgbClr val="C00000"/>
                </a:solidFill>
              </a:rPr>
              <a:t>(name </a:t>
            </a:r>
            <a:r>
              <a:rPr lang="en-US" dirty="0">
                <a:solidFill>
                  <a:srgbClr val="C00000"/>
                </a:solidFill>
              </a:rPr>
              <a:t>2). </a:t>
            </a:r>
            <a:endParaRPr lang="en-US" dirty="0" smtClean="0">
              <a:solidFill>
                <a:srgbClr val="C00000"/>
              </a:solidFill>
            </a:endParaRPr>
          </a:p>
          <a:p>
            <a:pPr algn="r"/>
            <a:endParaRPr lang="en-US" sz="1000" dirty="0">
              <a:solidFill>
                <a:srgbClr val="C00000"/>
              </a:solidFill>
            </a:endParaRPr>
          </a:p>
          <a:p>
            <a:pPr algn="r"/>
            <a:r>
              <a:rPr lang="en-US" sz="1000" dirty="0" smtClean="0">
                <a:solidFill>
                  <a:srgbClr val="C00000"/>
                </a:solidFill>
              </a:rPr>
              <a:t>Click </a:t>
            </a:r>
            <a:r>
              <a:rPr lang="en-US" sz="1000" dirty="0">
                <a:solidFill>
                  <a:srgbClr val="C00000"/>
                </a:solidFill>
              </a:rPr>
              <a:t>to close </a:t>
            </a:r>
          </a:p>
          <a:p>
            <a:pPr algn="ctr"/>
            <a:endParaRPr lang="en-US" dirty="0">
              <a:solidFill>
                <a:srgbClr val="C00000"/>
              </a:solidFill>
            </a:endParaRPr>
          </a:p>
        </p:txBody>
      </p:sp>
      <p:sp>
        <p:nvSpPr>
          <p:cNvPr id="66" name="Rectangle 65"/>
          <p:cNvSpPr/>
          <p:nvPr/>
        </p:nvSpPr>
        <p:spPr>
          <a:xfrm>
            <a:off x="3004781" y="3075368"/>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chor="ctr" anchorCtr="1">
            <a:noAutofit/>
          </a:bodyPr>
          <a:lstStyle/>
          <a:p>
            <a:pPr algn="ctr"/>
            <a:endParaRPr lang="en-US" dirty="0" smtClean="0">
              <a:solidFill>
                <a:srgbClr val="C00000"/>
              </a:solidFill>
            </a:endParaRPr>
          </a:p>
          <a:p>
            <a:pPr algn="ctr"/>
            <a:r>
              <a:rPr lang="en-US" dirty="0" smtClean="0">
                <a:solidFill>
                  <a:srgbClr val="C00000"/>
                </a:solidFill>
              </a:rPr>
              <a:t>When </a:t>
            </a:r>
            <a:r>
              <a:rPr lang="en-US" dirty="0">
                <a:solidFill>
                  <a:srgbClr val="C00000"/>
                </a:solidFill>
              </a:rPr>
              <a:t>you turn</a:t>
            </a:r>
          </a:p>
          <a:p>
            <a:pPr algn="ctr"/>
            <a:r>
              <a:rPr lang="en-US" dirty="0">
                <a:solidFill>
                  <a:srgbClr val="C00000"/>
                </a:solidFill>
              </a:rPr>
              <a:t>this age, you </a:t>
            </a:r>
            <a:r>
              <a:rPr lang="en-US" dirty="0" smtClean="0">
                <a:solidFill>
                  <a:srgbClr val="C00000"/>
                </a:solidFill>
              </a:rPr>
              <a:t>aren’t protected anymore by </a:t>
            </a:r>
            <a:r>
              <a:rPr lang="en-US" dirty="0">
                <a:solidFill>
                  <a:srgbClr val="C00000"/>
                </a:solidFill>
              </a:rPr>
              <a:t>child labor </a:t>
            </a:r>
            <a:r>
              <a:rPr lang="en-US" dirty="0" smtClean="0">
                <a:solidFill>
                  <a:srgbClr val="C00000"/>
                </a:solidFill>
              </a:rPr>
              <a:t>laws.</a:t>
            </a:r>
            <a:endParaRPr lang="en-US" sz="1000" dirty="0">
              <a:solidFill>
                <a:srgbClr val="C00000"/>
              </a:solidFill>
            </a:endParaRPr>
          </a:p>
          <a:p>
            <a:pPr algn="r"/>
            <a:endParaRPr lang="en-US" sz="1000" dirty="0" smtClean="0">
              <a:solidFill>
                <a:srgbClr val="C00000"/>
              </a:solidFill>
            </a:endParaRPr>
          </a:p>
          <a:p>
            <a:pPr algn="r"/>
            <a:r>
              <a:rPr lang="en-US" sz="1000" dirty="0" smtClean="0">
                <a:solidFill>
                  <a:srgbClr val="C00000"/>
                </a:solidFill>
              </a:rPr>
              <a:t> </a:t>
            </a:r>
            <a:r>
              <a:rPr lang="en-US" sz="1000" dirty="0">
                <a:solidFill>
                  <a:srgbClr val="C00000"/>
                </a:solidFill>
              </a:rPr>
              <a:t>Click to close </a:t>
            </a:r>
            <a:endParaRPr lang="en-US" dirty="0">
              <a:solidFill>
                <a:srgbClr val="C00000"/>
              </a:solidFill>
            </a:endParaRPr>
          </a:p>
        </p:txBody>
      </p:sp>
      <p:sp>
        <p:nvSpPr>
          <p:cNvPr id="67" name="Rectangle 66"/>
          <p:cNvSpPr/>
          <p:nvPr/>
        </p:nvSpPr>
        <p:spPr>
          <a:xfrm>
            <a:off x="2783483" y="3069864"/>
            <a:ext cx="3856372" cy="1951686"/>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lIns="457200" rIns="457200" anchor="ctr">
            <a:noAutofit/>
          </a:bodyPr>
          <a:lstStyle/>
          <a:p>
            <a:r>
              <a:rPr lang="en-US" dirty="0" smtClean="0">
                <a:solidFill>
                  <a:srgbClr val="C00000"/>
                </a:solidFill>
              </a:rPr>
              <a:t>This </a:t>
            </a:r>
            <a:r>
              <a:rPr lang="en-US" dirty="0">
                <a:solidFill>
                  <a:srgbClr val="C00000"/>
                </a:solidFill>
              </a:rPr>
              <a:t>type </a:t>
            </a:r>
            <a:r>
              <a:rPr lang="en-US" dirty="0" smtClean="0">
                <a:solidFill>
                  <a:srgbClr val="C00000"/>
                </a:solidFill>
              </a:rPr>
              <a:t>of insurance pays wages and medical benefits for </a:t>
            </a:r>
            <a:r>
              <a:rPr lang="en-US" dirty="0">
                <a:solidFill>
                  <a:srgbClr val="C00000"/>
                </a:solidFill>
              </a:rPr>
              <a:t>workers </a:t>
            </a:r>
            <a:r>
              <a:rPr lang="en-US" dirty="0" smtClean="0">
                <a:solidFill>
                  <a:srgbClr val="C00000"/>
                </a:solidFill>
              </a:rPr>
              <a:t>hurt on </a:t>
            </a:r>
            <a:r>
              <a:rPr lang="en-US" dirty="0">
                <a:solidFill>
                  <a:srgbClr val="C00000"/>
                </a:solidFill>
              </a:rPr>
              <a:t>the </a:t>
            </a:r>
            <a:r>
              <a:rPr lang="en-US" dirty="0" smtClean="0">
                <a:solidFill>
                  <a:srgbClr val="C00000"/>
                </a:solidFill>
              </a:rPr>
              <a:t>job</a:t>
            </a:r>
            <a:r>
              <a:rPr lang="en-US" dirty="0">
                <a:solidFill>
                  <a:srgbClr val="C00000"/>
                </a:solidFill>
              </a:rPr>
              <a:t>. </a:t>
            </a:r>
            <a:r>
              <a:rPr lang="en-US" dirty="0" smtClean="0">
                <a:solidFill>
                  <a:srgbClr val="C00000"/>
                </a:solidFill>
              </a:rPr>
              <a:t>In exchange</a:t>
            </a:r>
            <a:r>
              <a:rPr lang="en-US" dirty="0">
                <a:solidFill>
                  <a:srgbClr val="C00000"/>
                </a:solidFill>
              </a:rPr>
              <a:t>, </a:t>
            </a:r>
            <a:r>
              <a:rPr lang="en-US" dirty="0" smtClean="0">
                <a:solidFill>
                  <a:srgbClr val="C00000"/>
                </a:solidFill>
              </a:rPr>
              <a:t>the worker </a:t>
            </a:r>
            <a:r>
              <a:rPr lang="en-US" dirty="0">
                <a:solidFill>
                  <a:srgbClr val="C00000"/>
                </a:solidFill>
              </a:rPr>
              <a:t>gives </a:t>
            </a:r>
            <a:r>
              <a:rPr lang="en-US" dirty="0" smtClean="0">
                <a:solidFill>
                  <a:srgbClr val="C00000"/>
                </a:solidFill>
              </a:rPr>
              <a:t>up the right </a:t>
            </a:r>
            <a:r>
              <a:rPr lang="en-US" dirty="0">
                <a:solidFill>
                  <a:srgbClr val="C00000"/>
                </a:solidFill>
              </a:rPr>
              <a:t>to sue </a:t>
            </a:r>
            <a:r>
              <a:rPr lang="en-US" dirty="0" smtClean="0">
                <a:solidFill>
                  <a:srgbClr val="C00000"/>
                </a:solidFill>
              </a:rPr>
              <a:t>the employer.</a:t>
            </a:r>
          </a:p>
          <a:p>
            <a:endParaRPr lang="en-US" sz="500" dirty="0" smtClean="0">
              <a:solidFill>
                <a:srgbClr val="C00000"/>
              </a:solidFill>
            </a:endParaRPr>
          </a:p>
          <a:p>
            <a:pPr algn="r"/>
            <a:r>
              <a:rPr lang="en-US" sz="1000" dirty="0" smtClean="0">
                <a:solidFill>
                  <a:srgbClr val="C00000"/>
                </a:solidFill>
              </a:rPr>
              <a:t>	                                  </a:t>
            </a:r>
            <a:r>
              <a:rPr lang="en-US" sz="1000" dirty="0">
                <a:solidFill>
                  <a:srgbClr val="C00000"/>
                </a:solidFill>
              </a:rPr>
              <a:t>Click to close </a:t>
            </a:r>
          </a:p>
        </p:txBody>
      </p:sp>
      <p:sp>
        <p:nvSpPr>
          <p:cNvPr id="68" name="Rectangle 67"/>
          <p:cNvSpPr/>
          <p:nvPr/>
        </p:nvSpPr>
        <p:spPr>
          <a:xfrm>
            <a:off x="2994390" y="3096644"/>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lIns="0" rIns="0" anchor="ctr" anchorCtr="1">
            <a:noAutofit/>
          </a:bodyPr>
          <a:lstStyle/>
          <a:p>
            <a:pPr algn="ctr"/>
            <a:r>
              <a:rPr lang="en-US" dirty="0" smtClean="0">
                <a:solidFill>
                  <a:srgbClr val="C00000"/>
                </a:solidFill>
              </a:rPr>
              <a:t/>
            </a:r>
            <a:br>
              <a:rPr lang="en-US" dirty="0" smtClean="0">
                <a:solidFill>
                  <a:srgbClr val="C00000"/>
                </a:solidFill>
              </a:rPr>
            </a:br>
            <a:r>
              <a:rPr lang="en-US" dirty="0" smtClean="0">
                <a:solidFill>
                  <a:srgbClr val="C00000"/>
                </a:solidFill>
              </a:rPr>
              <a:t>These </a:t>
            </a:r>
            <a:r>
              <a:rPr lang="en-US" dirty="0">
                <a:solidFill>
                  <a:srgbClr val="C00000"/>
                </a:solidFill>
              </a:rPr>
              <a:t>are </a:t>
            </a:r>
            <a:r>
              <a:rPr lang="en-US" dirty="0" smtClean="0">
                <a:solidFill>
                  <a:srgbClr val="C00000"/>
                </a:solidFill>
              </a:rPr>
              <a:t>two rights </a:t>
            </a:r>
            <a:r>
              <a:rPr lang="en-US" dirty="0">
                <a:solidFill>
                  <a:srgbClr val="C00000"/>
                </a:solidFill>
              </a:rPr>
              <a:t>you </a:t>
            </a:r>
            <a:r>
              <a:rPr lang="en-US" dirty="0" smtClean="0">
                <a:solidFill>
                  <a:srgbClr val="C00000"/>
                </a:solidFill>
              </a:rPr>
              <a:t/>
            </a:r>
            <a:br>
              <a:rPr lang="en-US" dirty="0" smtClean="0">
                <a:solidFill>
                  <a:srgbClr val="C00000"/>
                </a:solidFill>
              </a:rPr>
            </a:br>
            <a:r>
              <a:rPr lang="en-US" dirty="0" smtClean="0">
                <a:solidFill>
                  <a:srgbClr val="C00000"/>
                </a:solidFill>
              </a:rPr>
              <a:t>have if </a:t>
            </a:r>
            <a:r>
              <a:rPr lang="en-US" dirty="0">
                <a:solidFill>
                  <a:srgbClr val="C00000"/>
                </a:solidFill>
              </a:rPr>
              <a:t>you’re </a:t>
            </a:r>
            <a:r>
              <a:rPr lang="en-US" dirty="0" smtClean="0">
                <a:solidFill>
                  <a:srgbClr val="C00000"/>
                </a:solidFill>
              </a:rPr>
              <a:t>hurt on </a:t>
            </a:r>
            <a:r>
              <a:rPr lang="en-US" dirty="0">
                <a:solidFill>
                  <a:srgbClr val="C00000"/>
                </a:solidFill>
              </a:rPr>
              <a:t>the job</a:t>
            </a:r>
            <a:r>
              <a:rPr lang="en-US" dirty="0" smtClean="0">
                <a:solidFill>
                  <a:srgbClr val="C00000"/>
                </a:solidFill>
              </a:rPr>
              <a:t>.</a:t>
            </a:r>
            <a:endParaRPr lang="en-US" sz="1000" dirty="0">
              <a:solidFill>
                <a:srgbClr val="C00000"/>
              </a:solidFill>
            </a:endParaRPr>
          </a:p>
          <a:p>
            <a:pPr algn="r"/>
            <a:endParaRPr lang="en-US" sz="1000" dirty="0">
              <a:solidFill>
                <a:srgbClr val="C00000"/>
              </a:solidFill>
            </a:endParaRPr>
          </a:p>
          <a:p>
            <a:pPr algn="r"/>
            <a:endParaRPr lang="en-US" sz="1000" dirty="0" smtClean="0">
              <a:solidFill>
                <a:srgbClr val="C00000"/>
              </a:solidFill>
            </a:endParaRPr>
          </a:p>
          <a:p>
            <a:pPr algn="r"/>
            <a:r>
              <a:rPr lang="en-US" sz="1000" dirty="0" smtClean="0">
                <a:solidFill>
                  <a:srgbClr val="C00000"/>
                </a:solidFill>
              </a:rPr>
              <a:t> </a:t>
            </a:r>
            <a:r>
              <a:rPr lang="en-US" sz="1000" dirty="0">
                <a:solidFill>
                  <a:srgbClr val="C00000"/>
                </a:solidFill>
              </a:rPr>
              <a:t>Click to close </a:t>
            </a:r>
            <a:endParaRPr lang="en-US" dirty="0">
              <a:solidFill>
                <a:srgbClr val="C00000"/>
              </a:solidFill>
            </a:endParaRPr>
          </a:p>
        </p:txBody>
      </p:sp>
      <p:sp>
        <p:nvSpPr>
          <p:cNvPr id="69" name="Rectangle 68"/>
          <p:cNvSpPr/>
          <p:nvPr/>
        </p:nvSpPr>
        <p:spPr>
          <a:xfrm>
            <a:off x="3004781" y="3103244"/>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lIns="274320" tIns="45720" rIns="0" bIns="0" anchor="ctr" anchorCtr="1">
            <a:noAutofit/>
          </a:bodyPr>
          <a:lstStyle/>
          <a:p>
            <a:pPr algn="ctr"/>
            <a:r>
              <a:rPr lang="en-US" dirty="0" smtClean="0">
                <a:solidFill>
                  <a:srgbClr val="C00000"/>
                </a:solidFill>
              </a:rPr>
              <a:t> </a:t>
            </a:r>
          </a:p>
          <a:p>
            <a:pPr algn="ctr"/>
            <a:r>
              <a:rPr lang="en-US" dirty="0" smtClean="0">
                <a:solidFill>
                  <a:srgbClr val="C00000"/>
                </a:solidFill>
              </a:rPr>
              <a:t>NM law </a:t>
            </a:r>
            <a:r>
              <a:rPr lang="en-US" dirty="0">
                <a:solidFill>
                  <a:srgbClr val="C00000"/>
                </a:solidFill>
              </a:rPr>
              <a:t>says </a:t>
            </a:r>
            <a:r>
              <a:rPr lang="en-US" dirty="0" smtClean="0">
                <a:solidFill>
                  <a:srgbClr val="C00000"/>
                </a:solidFill>
              </a:rPr>
              <a:t>that </a:t>
            </a:r>
            <a:br>
              <a:rPr lang="en-US" dirty="0" smtClean="0">
                <a:solidFill>
                  <a:srgbClr val="C00000"/>
                </a:solidFill>
              </a:rPr>
            </a:br>
            <a:r>
              <a:rPr lang="en-US" dirty="0" smtClean="0">
                <a:solidFill>
                  <a:srgbClr val="C00000"/>
                </a:solidFill>
              </a:rPr>
              <a:t>14- and 15-year-olds can</a:t>
            </a:r>
            <a:br>
              <a:rPr lang="en-US" dirty="0" smtClean="0">
                <a:solidFill>
                  <a:srgbClr val="C00000"/>
                </a:solidFill>
              </a:rPr>
            </a:br>
            <a:r>
              <a:rPr lang="en-US" dirty="0" smtClean="0">
                <a:solidFill>
                  <a:srgbClr val="C00000"/>
                </a:solidFill>
              </a:rPr>
              <a:t>work until this </a:t>
            </a:r>
            <a:r>
              <a:rPr lang="en-US" dirty="0">
                <a:solidFill>
                  <a:srgbClr val="C00000"/>
                </a:solidFill>
              </a:rPr>
              <a:t>time </a:t>
            </a:r>
            <a:r>
              <a:rPr lang="en-US" dirty="0" smtClean="0">
                <a:solidFill>
                  <a:srgbClr val="C00000"/>
                </a:solidFill>
              </a:rPr>
              <a:t>on</a:t>
            </a:r>
            <a:br>
              <a:rPr lang="en-US" dirty="0" smtClean="0">
                <a:solidFill>
                  <a:srgbClr val="C00000"/>
                </a:solidFill>
              </a:rPr>
            </a:br>
            <a:r>
              <a:rPr lang="en-US" dirty="0" smtClean="0">
                <a:solidFill>
                  <a:srgbClr val="C00000"/>
                </a:solidFill>
              </a:rPr>
              <a:t>a </a:t>
            </a:r>
            <a:r>
              <a:rPr lang="en-US" dirty="0">
                <a:solidFill>
                  <a:srgbClr val="C00000"/>
                </a:solidFill>
              </a:rPr>
              <a:t>school </a:t>
            </a:r>
            <a:r>
              <a:rPr lang="en-US" dirty="0" smtClean="0">
                <a:solidFill>
                  <a:srgbClr val="C00000"/>
                </a:solidFill>
              </a:rPr>
              <a:t>night.</a:t>
            </a:r>
          </a:p>
          <a:p>
            <a:pPr algn="r"/>
            <a:r>
              <a:rPr lang="en-US" sz="500" dirty="0" smtClean="0">
                <a:solidFill>
                  <a:srgbClr val="C00000"/>
                </a:solidFill>
              </a:rPr>
              <a:t>                                                              </a:t>
            </a:r>
            <a:r>
              <a:rPr lang="en-US" sz="1000" dirty="0" smtClean="0">
                <a:solidFill>
                  <a:srgbClr val="C00000"/>
                </a:solidFill>
              </a:rPr>
              <a:t>Click to close </a:t>
            </a:r>
          </a:p>
          <a:p>
            <a:pPr algn="r"/>
            <a:endParaRPr lang="en-US" dirty="0">
              <a:solidFill>
                <a:srgbClr val="C00000"/>
              </a:solidFill>
            </a:endParaRPr>
          </a:p>
        </p:txBody>
      </p:sp>
      <p:sp>
        <p:nvSpPr>
          <p:cNvPr id="70" name="Rectangle 69"/>
          <p:cNvSpPr/>
          <p:nvPr/>
        </p:nvSpPr>
        <p:spPr>
          <a:xfrm>
            <a:off x="2981198" y="3089267"/>
            <a:ext cx="3318527"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chor="b" anchorCtr="1">
            <a:noAutofit/>
          </a:bodyPr>
          <a:lstStyle/>
          <a:p>
            <a:pPr algn="ctr"/>
            <a:r>
              <a:rPr lang="en-US" dirty="0" smtClean="0">
                <a:solidFill>
                  <a:srgbClr val="C00000"/>
                </a:solidFill>
              </a:rPr>
              <a:t>NM law </a:t>
            </a:r>
            <a:r>
              <a:rPr lang="en-US" dirty="0">
                <a:solidFill>
                  <a:srgbClr val="C00000"/>
                </a:solidFill>
              </a:rPr>
              <a:t>says </a:t>
            </a:r>
            <a:r>
              <a:rPr lang="en-US" dirty="0" smtClean="0">
                <a:solidFill>
                  <a:srgbClr val="C00000"/>
                </a:solidFill>
              </a:rPr>
              <a:t>that this is</a:t>
            </a:r>
            <a:br>
              <a:rPr lang="en-US" dirty="0" smtClean="0">
                <a:solidFill>
                  <a:srgbClr val="C00000"/>
                </a:solidFill>
              </a:rPr>
            </a:br>
            <a:r>
              <a:rPr lang="en-US" dirty="0" smtClean="0">
                <a:solidFill>
                  <a:srgbClr val="C00000"/>
                </a:solidFill>
              </a:rPr>
              <a:t>the latest time </a:t>
            </a:r>
            <a:r>
              <a:rPr lang="en-US" dirty="0">
                <a:solidFill>
                  <a:srgbClr val="C00000"/>
                </a:solidFill>
              </a:rPr>
              <a:t>teens 16 </a:t>
            </a:r>
            <a:r>
              <a:rPr lang="en-US" dirty="0" smtClean="0">
                <a:solidFill>
                  <a:srgbClr val="C00000"/>
                </a:solidFill>
              </a:rPr>
              <a:t>and 17 </a:t>
            </a:r>
            <a:r>
              <a:rPr lang="en-US" dirty="0">
                <a:solidFill>
                  <a:srgbClr val="C00000"/>
                </a:solidFill>
              </a:rPr>
              <a:t>can </a:t>
            </a:r>
            <a:r>
              <a:rPr lang="en-US" dirty="0" smtClean="0">
                <a:solidFill>
                  <a:srgbClr val="C00000"/>
                </a:solidFill>
              </a:rPr>
              <a:t>work on school nights.</a:t>
            </a:r>
          </a:p>
          <a:p>
            <a:pPr algn="r"/>
            <a:endParaRPr lang="en-US" sz="1000" dirty="0" smtClean="0">
              <a:solidFill>
                <a:srgbClr val="C00000"/>
              </a:solidFill>
            </a:endParaRPr>
          </a:p>
          <a:p>
            <a:pPr algn="r"/>
            <a:r>
              <a:rPr lang="en-US" sz="1000" dirty="0" smtClean="0">
                <a:solidFill>
                  <a:srgbClr val="C00000"/>
                </a:solidFill>
              </a:rPr>
              <a:t>Click to close </a:t>
            </a:r>
            <a:endParaRPr lang="en-US" sz="1000" dirty="0">
              <a:solidFill>
                <a:srgbClr val="C00000"/>
              </a:solidFill>
            </a:endParaRPr>
          </a:p>
        </p:txBody>
      </p:sp>
      <p:sp>
        <p:nvSpPr>
          <p:cNvPr id="71" name="Rectangle 70"/>
          <p:cNvSpPr/>
          <p:nvPr/>
        </p:nvSpPr>
        <p:spPr>
          <a:xfrm>
            <a:off x="2895570" y="3089268"/>
            <a:ext cx="3495022"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tIns="91440" anchor="ctr" anchorCtr="1">
            <a:noAutofit/>
          </a:bodyPr>
          <a:lstStyle/>
          <a:p>
            <a:pPr algn="ctr"/>
            <a:r>
              <a:rPr lang="en-US" dirty="0" smtClean="0">
                <a:solidFill>
                  <a:srgbClr val="C00000"/>
                </a:solidFill>
              </a:rPr>
              <a:t>NM law says that </a:t>
            </a:r>
            <a:r>
              <a:rPr lang="en-US" dirty="0">
                <a:solidFill>
                  <a:srgbClr val="C00000"/>
                </a:solidFill>
              </a:rPr>
              <a:t>this </a:t>
            </a:r>
            <a:r>
              <a:rPr lang="en-US" dirty="0" smtClean="0">
                <a:solidFill>
                  <a:srgbClr val="C00000"/>
                </a:solidFill>
              </a:rPr>
              <a:t>is </a:t>
            </a:r>
            <a:br>
              <a:rPr lang="en-US" dirty="0" smtClean="0">
                <a:solidFill>
                  <a:srgbClr val="C00000"/>
                </a:solidFill>
              </a:rPr>
            </a:br>
            <a:r>
              <a:rPr lang="en-US" dirty="0" smtClean="0">
                <a:solidFill>
                  <a:srgbClr val="C00000"/>
                </a:solidFill>
              </a:rPr>
              <a:t>the maximum number of hours 14- and 15 year-olds can </a:t>
            </a:r>
            <a:r>
              <a:rPr lang="en-US" dirty="0">
                <a:solidFill>
                  <a:srgbClr val="C00000"/>
                </a:solidFill>
              </a:rPr>
              <a:t>work </a:t>
            </a:r>
            <a:r>
              <a:rPr lang="en-US" dirty="0" smtClean="0">
                <a:solidFill>
                  <a:srgbClr val="C00000"/>
                </a:solidFill>
              </a:rPr>
              <a:t>in a </a:t>
            </a:r>
            <a:r>
              <a:rPr lang="en-US" dirty="0">
                <a:solidFill>
                  <a:srgbClr val="C00000"/>
                </a:solidFill>
              </a:rPr>
              <a:t>school week</a:t>
            </a:r>
            <a:r>
              <a:rPr lang="en-US" dirty="0" smtClean="0">
                <a:solidFill>
                  <a:srgbClr val="C00000"/>
                </a:solidFill>
              </a:rPr>
              <a:t>.</a:t>
            </a:r>
            <a:br>
              <a:rPr lang="en-US" dirty="0" smtClean="0">
                <a:solidFill>
                  <a:srgbClr val="C00000"/>
                </a:solidFill>
              </a:rPr>
            </a:br>
            <a:endParaRPr lang="en-US" sz="500" dirty="0" smtClean="0">
              <a:solidFill>
                <a:srgbClr val="C00000"/>
              </a:solidFill>
            </a:endParaRPr>
          </a:p>
          <a:p>
            <a:pPr algn="r"/>
            <a:r>
              <a:rPr lang="en-US" sz="1000" dirty="0" smtClean="0">
                <a:solidFill>
                  <a:srgbClr val="C00000"/>
                </a:solidFill>
              </a:rPr>
              <a:t>Click </a:t>
            </a:r>
            <a:r>
              <a:rPr lang="en-US" sz="1000" dirty="0">
                <a:solidFill>
                  <a:srgbClr val="C00000"/>
                </a:solidFill>
              </a:rPr>
              <a:t>to close </a:t>
            </a:r>
            <a:endParaRPr lang="en-US" dirty="0">
              <a:solidFill>
                <a:srgbClr val="C00000"/>
              </a:solidFill>
            </a:endParaRPr>
          </a:p>
        </p:txBody>
      </p:sp>
    </p:spTree>
    <p:extLst>
      <p:ext uri="{BB962C8B-B14F-4D97-AF65-F5344CB8AC3E}">
        <p14:creationId xmlns:p14="http://schemas.microsoft.com/office/powerpoint/2010/main" val="266507434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0"/>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childTnLst>
                          </p:cTn>
                        </p:par>
                      </p:childTnLst>
                    </p:cTn>
                  </p:par>
                </p:childTnLst>
              </p:cTn>
              <p:nextCondLst>
                <p:cond evt="onClick" delay="0">
                  <p:tgtEl>
                    <p:spTgt spid="30"/>
                  </p:tgtEl>
                </p:cond>
              </p:nextCondLst>
            </p:seq>
            <p:seq concurrent="1" nextAc="seek">
              <p:cTn id="9" restart="whenNotActive" fill="hold" evtFilter="cancelBubble" nodeType="interactiveSeq">
                <p:stCondLst>
                  <p:cond evt="onClick" delay="0">
                    <p:tgtEl>
                      <p:spTgt spid="9"/>
                    </p:tgtEl>
                  </p:cond>
                </p:stCondLst>
                <p:endSync evt="end" delay="0">
                  <p:rtn val="all"/>
                </p:endSync>
                <p:childTnLst>
                  <p:par>
                    <p:cTn id="10" fill="hold">
                      <p:stCondLst>
                        <p:cond delay="0"/>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64"/>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childTnLst>
                                </p:cTn>
                              </p:par>
                            </p:childTnLst>
                          </p:cTn>
                        </p:par>
                      </p:childTnLst>
                    </p:cTn>
                  </p:par>
                </p:childTnLst>
              </p:cTn>
              <p:nextCondLst>
                <p:cond evt="onClick" delay="0">
                  <p:tgtEl>
                    <p:spTgt spid="9"/>
                  </p:tgtEl>
                </p:cond>
              </p:nextCondLst>
            </p:seq>
            <p:seq concurrent="1" nextAc="seek">
              <p:cTn id="16" restart="whenNotActive" fill="hold" evtFilter="cancelBubble" nodeType="interactiveSeq">
                <p:stCondLst>
                  <p:cond evt="onClick" delay="0">
                    <p:tgtEl>
                      <p:spTgt spid="10"/>
                    </p:tgtEl>
                  </p:cond>
                </p:stCondLst>
                <p:endSync evt="end" delay="0">
                  <p:rtn val="all"/>
                </p:endSync>
                <p:childTnLst>
                  <p:par>
                    <p:cTn id="17" fill="hold">
                      <p:stCondLst>
                        <p:cond delay="0"/>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childTnLst>
                          </p:cTn>
                        </p:par>
                      </p:childTnLst>
                    </p:cTn>
                  </p:par>
                </p:childTnLst>
              </p:cTn>
              <p:nextCondLst>
                <p:cond evt="onClick" delay="0">
                  <p:tgtEl>
                    <p:spTgt spid="10"/>
                  </p:tgtEl>
                </p:cond>
              </p:nextCondLst>
            </p:seq>
            <p:seq concurrent="1" nextAc="seek">
              <p:cTn id="23" restart="whenNotActive" fill="hold" evtFilter="cancelBubble" nodeType="interactiveSeq">
                <p:stCondLst>
                  <p:cond evt="onClick" delay="0">
                    <p:tgtEl>
                      <p:spTgt spid="13"/>
                    </p:tgtEl>
                  </p:cond>
                </p:stCondLst>
                <p:endSync evt="end" delay="0">
                  <p:rtn val="all"/>
                </p:endSync>
                <p:childTnLst>
                  <p:par>
                    <p:cTn id="24" fill="hold">
                      <p:stCondLst>
                        <p:cond delay="0"/>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56"/>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35"/>
                                        </p:tgtEl>
                                        <p:attrNameLst>
                                          <p:attrName>style.visibility</p:attrName>
                                        </p:attrNameLst>
                                      </p:cBhvr>
                                      <p:to>
                                        <p:strVal val="visible"/>
                                      </p:to>
                                    </p:set>
                                  </p:childTnLst>
                                </p:cTn>
                              </p:par>
                            </p:childTnLst>
                          </p:cTn>
                        </p:par>
                      </p:childTnLst>
                    </p:cTn>
                  </p:par>
                </p:childTnLst>
              </p:cTn>
              <p:nextCondLst>
                <p:cond evt="onClick" delay="0">
                  <p:tgtEl>
                    <p:spTgt spid="13"/>
                  </p:tgtEl>
                </p:cond>
              </p:nextCondLst>
            </p:seq>
            <p:seq concurrent="1" nextAc="seek">
              <p:cTn id="30" restart="whenNotActive" fill="hold" evtFilter="cancelBubble" nodeType="interactiveSeq">
                <p:stCondLst>
                  <p:cond evt="onClick" delay="0">
                    <p:tgtEl>
                      <p:spTgt spid="14"/>
                    </p:tgtEl>
                  </p:cond>
                </p:stCondLst>
                <p:endSync evt="end" delay="0">
                  <p:rtn val="all"/>
                </p:endSync>
                <p:childTnLst>
                  <p:par>
                    <p:cTn id="31" fill="hold">
                      <p:stCondLst>
                        <p:cond delay="0"/>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6"/>
                                        </p:tgtEl>
                                        <p:attrNameLst>
                                          <p:attrName>style.visibility</p:attrName>
                                        </p:attrNameLst>
                                      </p:cBhvr>
                                      <p:to>
                                        <p:strVal val="visible"/>
                                      </p:to>
                                    </p:set>
                                  </p:childTnLst>
                                </p:cTn>
                              </p:par>
                            </p:childTnLst>
                          </p:cTn>
                        </p:par>
                      </p:childTnLst>
                    </p:cTn>
                  </p:par>
                </p:childTnLst>
              </p:cTn>
              <p:nextCondLst>
                <p:cond evt="onClick" delay="0">
                  <p:tgtEl>
                    <p:spTgt spid="14"/>
                  </p:tgtEl>
                </p:cond>
              </p:nextCondLst>
            </p:seq>
            <p:seq concurrent="1" nextAc="seek">
              <p:cTn id="37" restart="whenNotActive" fill="hold" evtFilter="cancelBubble" nodeType="interactiveSeq">
                <p:stCondLst>
                  <p:cond evt="onClick" delay="0">
                    <p:tgtEl>
                      <p:spTgt spid="15"/>
                    </p:tgtEl>
                  </p:cond>
                </p:stCondLst>
                <p:endSync evt="end" delay="0">
                  <p:rtn val="all"/>
                </p:endSync>
                <p:childTnLst>
                  <p:par>
                    <p:cTn id="38" fill="hold">
                      <p:stCondLst>
                        <p:cond delay="0"/>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53"/>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37"/>
                                        </p:tgtEl>
                                        <p:attrNameLst>
                                          <p:attrName>style.visibility</p:attrName>
                                        </p:attrNameLst>
                                      </p:cBhvr>
                                      <p:to>
                                        <p:strVal val="visible"/>
                                      </p:to>
                                    </p:set>
                                  </p:childTnLst>
                                </p:cTn>
                              </p:par>
                            </p:childTnLst>
                          </p:cTn>
                        </p:par>
                      </p:childTnLst>
                    </p:cTn>
                  </p:par>
                </p:childTnLst>
              </p:cTn>
              <p:nextCondLst>
                <p:cond evt="onClick" delay="0">
                  <p:tgtEl>
                    <p:spTgt spid="15"/>
                  </p:tgtEl>
                </p:cond>
              </p:nextCondLst>
            </p:seq>
            <p:seq concurrent="1" nextAc="seek">
              <p:cTn id="44" restart="whenNotActive" fill="hold" evtFilter="cancelBubble" nodeType="interactiveSeq">
                <p:stCondLst>
                  <p:cond evt="onClick" delay="0">
                    <p:tgtEl>
                      <p:spTgt spid="16"/>
                    </p:tgtEl>
                  </p:cond>
                </p:stCondLst>
                <p:endSync evt="end" delay="0">
                  <p:rtn val="all"/>
                </p:endSync>
                <p:childTnLst>
                  <p:par>
                    <p:cTn id="45" fill="hold">
                      <p:stCondLst>
                        <p:cond delay="0"/>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65"/>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4"/>
                                        </p:tgtEl>
                                        <p:attrNameLst>
                                          <p:attrName>style.visibility</p:attrName>
                                        </p:attrNameLst>
                                      </p:cBhvr>
                                      <p:to>
                                        <p:strVal val="visible"/>
                                      </p:to>
                                    </p:set>
                                  </p:childTnLst>
                                </p:cTn>
                              </p:par>
                            </p:childTnLst>
                          </p:cTn>
                        </p:par>
                      </p:childTnLst>
                    </p:cTn>
                  </p:par>
                </p:childTnLst>
              </p:cTn>
              <p:nextCondLst>
                <p:cond evt="onClick" delay="0">
                  <p:tgtEl>
                    <p:spTgt spid="16"/>
                  </p:tgtEl>
                </p:cond>
              </p:nextCondLst>
            </p:seq>
            <p:seq concurrent="1" nextAc="seek">
              <p:cTn id="51" restart="whenNotActive" fill="hold" evtFilter="cancelBubble" nodeType="interactiveSeq">
                <p:stCondLst>
                  <p:cond evt="onClick" delay="0">
                    <p:tgtEl>
                      <p:spTgt spid="17"/>
                    </p:tgtEl>
                  </p:cond>
                </p:stCondLst>
                <p:endSync evt="end" delay="0">
                  <p:rtn val="all"/>
                </p:endSync>
                <p:childTnLst>
                  <p:par>
                    <p:cTn id="52" fill="hold">
                      <p:stCondLst>
                        <p:cond delay="0"/>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61"/>
                                        </p:tgtEl>
                                        <p:attrNameLst>
                                          <p:attrName>style.visibility</p:attrName>
                                        </p:attrNameLst>
                                      </p:cBhvr>
                                      <p:to>
                                        <p:strVal val="visible"/>
                                      </p:to>
                                    </p:set>
                                  </p:childTnLst>
                                </p:cTn>
                              </p:par>
                              <p:par>
                                <p:cTn id="56" presetID="1" presetClass="entr" presetSubtype="0" fill="hold" nodeType="withEffect">
                                  <p:stCondLst>
                                    <p:cond delay="0"/>
                                  </p:stCondLst>
                                  <p:childTnLst>
                                    <p:set>
                                      <p:cBhvr>
                                        <p:cTn id="57" dur="1" fill="hold">
                                          <p:stCondLst>
                                            <p:cond delay="0"/>
                                          </p:stCondLst>
                                        </p:cTn>
                                        <p:tgtEl>
                                          <p:spTgt spid="46"/>
                                        </p:tgtEl>
                                        <p:attrNameLst>
                                          <p:attrName>style.visibility</p:attrName>
                                        </p:attrNameLst>
                                      </p:cBhvr>
                                      <p:to>
                                        <p:strVal val="visible"/>
                                      </p:to>
                                    </p:set>
                                  </p:childTnLst>
                                </p:cTn>
                              </p:par>
                            </p:childTnLst>
                          </p:cTn>
                        </p:par>
                      </p:childTnLst>
                    </p:cTn>
                  </p:par>
                </p:childTnLst>
              </p:cTn>
              <p:nextCondLst>
                <p:cond evt="onClick" delay="0">
                  <p:tgtEl>
                    <p:spTgt spid="17"/>
                  </p:tgtEl>
                </p:cond>
              </p:nextCondLst>
            </p:seq>
            <p:seq concurrent="1" nextAc="seek">
              <p:cTn id="58" restart="whenNotActive" fill="hold" evtFilter="cancelBubble" nodeType="interactiveSeq">
                <p:stCondLst>
                  <p:cond evt="onClick" delay="0">
                    <p:tgtEl>
                      <p:spTgt spid="18"/>
                    </p:tgtEl>
                  </p:cond>
                </p:stCondLst>
                <p:endSync evt="end" delay="0">
                  <p:rtn val="all"/>
                </p:endSync>
                <p:childTnLst>
                  <p:par>
                    <p:cTn id="59" fill="hold">
                      <p:stCondLst>
                        <p:cond delay="0"/>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62"/>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50"/>
                                        </p:tgtEl>
                                        <p:attrNameLst>
                                          <p:attrName>style.visibility</p:attrName>
                                        </p:attrNameLst>
                                      </p:cBhvr>
                                      <p:to>
                                        <p:strVal val="visible"/>
                                      </p:to>
                                    </p:set>
                                  </p:childTnLst>
                                </p:cTn>
                              </p:par>
                            </p:childTnLst>
                          </p:cTn>
                        </p:par>
                      </p:childTnLst>
                    </p:cTn>
                  </p:par>
                </p:childTnLst>
              </p:cTn>
              <p:nextCondLst>
                <p:cond evt="onClick" delay="0">
                  <p:tgtEl>
                    <p:spTgt spid="18"/>
                  </p:tgtEl>
                </p:cond>
              </p:nextCondLst>
            </p:seq>
            <p:seq concurrent="1" nextAc="seek">
              <p:cTn id="65" restart="whenNotActive" fill="hold" evtFilter="cancelBubble" nodeType="interactiveSeq">
                <p:stCondLst>
                  <p:cond evt="onClick" delay="0">
                    <p:tgtEl>
                      <p:spTgt spid="19"/>
                    </p:tgtEl>
                  </p:cond>
                </p:stCondLst>
                <p:endSync evt="end" delay="0">
                  <p:rtn val="all"/>
                </p:endSync>
                <p:childTnLst>
                  <p:par>
                    <p:cTn id="66" fill="hold">
                      <p:stCondLst>
                        <p:cond delay="0"/>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63"/>
                                        </p:tgtEl>
                                        <p:attrNameLst>
                                          <p:attrName>style.visibility</p:attrName>
                                        </p:attrNameLst>
                                      </p:cBhvr>
                                      <p:to>
                                        <p:strVal val="visible"/>
                                      </p:to>
                                    </p:set>
                                  </p:childTnLst>
                                </p:cTn>
                              </p:par>
                              <p:par>
                                <p:cTn id="70" presetID="1" presetClass="entr" presetSubtype="0" fill="hold" nodeType="withEffect">
                                  <p:stCondLst>
                                    <p:cond delay="0"/>
                                  </p:stCondLst>
                                  <p:childTnLst>
                                    <p:set>
                                      <p:cBhvr>
                                        <p:cTn id="71" dur="1" fill="hold">
                                          <p:stCondLst>
                                            <p:cond delay="0"/>
                                          </p:stCondLst>
                                        </p:cTn>
                                        <p:tgtEl>
                                          <p:spTgt spid="48"/>
                                        </p:tgtEl>
                                        <p:attrNameLst>
                                          <p:attrName>style.visibility</p:attrName>
                                        </p:attrNameLst>
                                      </p:cBhvr>
                                      <p:to>
                                        <p:strVal val="visible"/>
                                      </p:to>
                                    </p:set>
                                  </p:childTnLst>
                                </p:cTn>
                              </p:par>
                            </p:childTnLst>
                          </p:cTn>
                        </p:par>
                      </p:childTnLst>
                    </p:cTn>
                  </p:par>
                </p:childTnLst>
              </p:cTn>
              <p:nextCondLst>
                <p:cond evt="onClick" delay="0">
                  <p:tgtEl>
                    <p:spTgt spid="19"/>
                  </p:tgtEl>
                </p:cond>
              </p:nextCondLst>
            </p:seq>
            <p:seq concurrent="1" nextAc="seek">
              <p:cTn id="72" restart="whenNotActive" fill="hold" evtFilter="cancelBubble" nodeType="interactiveSeq">
                <p:stCondLst>
                  <p:cond evt="onClick" delay="0">
                    <p:tgtEl>
                      <p:spTgt spid="20"/>
                    </p:tgtEl>
                  </p:cond>
                </p:stCondLst>
                <p:endSync evt="end" delay="0">
                  <p:rtn val="all"/>
                </p:endSync>
                <p:childTnLst>
                  <p:par>
                    <p:cTn id="73" fill="hold">
                      <p:stCondLst>
                        <p:cond delay="0"/>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52"/>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38"/>
                                        </p:tgtEl>
                                        <p:attrNameLst>
                                          <p:attrName>style.visibility</p:attrName>
                                        </p:attrNameLst>
                                      </p:cBhvr>
                                      <p:to>
                                        <p:strVal val="visible"/>
                                      </p:to>
                                    </p:set>
                                  </p:childTnLst>
                                </p:cTn>
                              </p:par>
                            </p:childTnLst>
                          </p:cTn>
                        </p:par>
                      </p:childTnLst>
                    </p:cTn>
                  </p:par>
                </p:childTnLst>
              </p:cTn>
              <p:nextCondLst>
                <p:cond evt="onClick" delay="0">
                  <p:tgtEl>
                    <p:spTgt spid="20"/>
                  </p:tgtEl>
                </p:cond>
              </p:nextCondLst>
            </p:seq>
            <p:seq concurrent="1" nextAc="seek">
              <p:cTn id="79" restart="whenNotActive" fill="hold" evtFilter="cancelBubble" nodeType="interactiveSeq">
                <p:stCondLst>
                  <p:cond evt="onClick" delay="0">
                    <p:tgtEl>
                      <p:spTgt spid="21"/>
                    </p:tgtEl>
                  </p:cond>
                </p:stCondLst>
                <p:endSync evt="end" delay="0">
                  <p:rtn val="all"/>
                </p:endSync>
                <p:childTnLst>
                  <p:par>
                    <p:cTn id="80" fill="hold">
                      <p:stCondLst>
                        <p:cond delay="0"/>
                      </p:stCondLst>
                      <p:childTnLst>
                        <p:par>
                          <p:cTn id="81" fill="hold">
                            <p:stCondLst>
                              <p:cond delay="0"/>
                            </p:stCondLst>
                            <p:childTnLst>
                              <p:par>
                                <p:cTn id="82" presetID="1" presetClass="entr" presetSubtype="0" fill="hold" grpId="0" nodeType="clickEffect">
                                  <p:stCondLst>
                                    <p:cond delay="0"/>
                                  </p:stCondLst>
                                  <p:childTnLst>
                                    <p:set>
                                      <p:cBhvr>
                                        <p:cTn id="83" dur="1" fill="hold">
                                          <p:stCondLst>
                                            <p:cond delay="0"/>
                                          </p:stCondLst>
                                        </p:cTn>
                                        <p:tgtEl>
                                          <p:spTgt spid="66"/>
                                        </p:tgtEl>
                                        <p:attrNameLst>
                                          <p:attrName>style.visibility</p:attrName>
                                        </p:attrNameLst>
                                      </p:cBhvr>
                                      <p:to>
                                        <p:strVal val="visible"/>
                                      </p:to>
                                    </p:set>
                                  </p:childTnLst>
                                </p:cTn>
                              </p:par>
                              <p:par>
                                <p:cTn id="84" presetID="1" presetClass="entr" presetSubtype="0" fill="hold" nodeType="withEffect">
                                  <p:stCondLst>
                                    <p:cond delay="0"/>
                                  </p:stCondLst>
                                  <p:childTnLst>
                                    <p:set>
                                      <p:cBhvr>
                                        <p:cTn id="85" dur="1" fill="hold">
                                          <p:stCondLst>
                                            <p:cond delay="0"/>
                                          </p:stCondLst>
                                        </p:cTn>
                                        <p:tgtEl>
                                          <p:spTgt spid="49"/>
                                        </p:tgtEl>
                                        <p:attrNameLst>
                                          <p:attrName>style.visibility</p:attrName>
                                        </p:attrNameLst>
                                      </p:cBhvr>
                                      <p:to>
                                        <p:strVal val="visible"/>
                                      </p:to>
                                    </p:set>
                                  </p:childTnLst>
                                </p:cTn>
                              </p:par>
                            </p:childTnLst>
                          </p:cTn>
                        </p:par>
                      </p:childTnLst>
                    </p:cTn>
                  </p:par>
                </p:childTnLst>
              </p:cTn>
              <p:nextCondLst>
                <p:cond evt="onClick" delay="0">
                  <p:tgtEl>
                    <p:spTgt spid="21"/>
                  </p:tgtEl>
                </p:cond>
              </p:nextCondLst>
            </p:seq>
            <p:seq concurrent="1" nextAc="seek">
              <p:cTn id="86" restart="whenNotActive" fill="hold" evtFilter="cancelBubble" nodeType="interactiveSeq">
                <p:stCondLst>
                  <p:cond evt="onClick" delay="0">
                    <p:tgtEl>
                      <p:spTgt spid="22"/>
                    </p:tgtEl>
                  </p:cond>
                </p:stCondLst>
                <p:endSync evt="end" delay="0">
                  <p:rtn val="all"/>
                </p:endSync>
                <p:childTnLst>
                  <p:par>
                    <p:cTn id="87" fill="hold">
                      <p:stCondLst>
                        <p:cond delay="0"/>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69"/>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47"/>
                                        </p:tgtEl>
                                        <p:attrNameLst>
                                          <p:attrName>style.visibility</p:attrName>
                                        </p:attrNameLst>
                                      </p:cBhvr>
                                      <p:to>
                                        <p:strVal val="visible"/>
                                      </p:to>
                                    </p:set>
                                  </p:childTnLst>
                                </p:cTn>
                              </p:par>
                            </p:childTnLst>
                          </p:cTn>
                        </p:par>
                      </p:childTnLst>
                    </p:cTn>
                  </p:par>
                </p:childTnLst>
              </p:cTn>
              <p:nextCondLst>
                <p:cond evt="onClick" delay="0">
                  <p:tgtEl>
                    <p:spTgt spid="22"/>
                  </p:tgtEl>
                </p:cond>
              </p:nextCondLst>
            </p:seq>
            <p:seq concurrent="1" nextAc="seek">
              <p:cTn id="93" restart="whenNotActive" fill="hold" evtFilter="cancelBubble" nodeType="interactiveSeq">
                <p:stCondLst>
                  <p:cond evt="onClick" delay="0">
                    <p:tgtEl>
                      <p:spTgt spid="23"/>
                    </p:tgtEl>
                  </p:cond>
                </p:stCondLst>
                <p:endSync evt="end" delay="0">
                  <p:rtn val="all"/>
                </p:endSync>
                <p:childTnLst>
                  <p:par>
                    <p:cTn id="94" fill="hold">
                      <p:stCondLst>
                        <p:cond delay="0"/>
                      </p:stCondLst>
                      <p:childTnLst>
                        <p:par>
                          <p:cTn id="95" fill="hold">
                            <p:stCondLst>
                              <p:cond delay="0"/>
                            </p:stCondLst>
                            <p:childTnLst>
                              <p:par>
                                <p:cTn id="96" presetID="1" presetClass="entr" presetSubtype="0" fill="hold" grpId="0" nodeType="clickEffect">
                                  <p:stCondLst>
                                    <p:cond delay="0"/>
                                  </p:stCondLst>
                                  <p:childTnLst>
                                    <p:set>
                                      <p:cBhvr>
                                        <p:cTn id="97" dur="1" fill="hold">
                                          <p:stCondLst>
                                            <p:cond delay="0"/>
                                          </p:stCondLst>
                                        </p:cTn>
                                        <p:tgtEl>
                                          <p:spTgt spid="70"/>
                                        </p:tgtEl>
                                        <p:attrNameLst>
                                          <p:attrName>style.visibility</p:attrName>
                                        </p:attrNameLst>
                                      </p:cBhvr>
                                      <p:to>
                                        <p:strVal val="visible"/>
                                      </p:to>
                                    </p:set>
                                  </p:childTnLst>
                                </p:cTn>
                              </p:par>
                              <p:par>
                                <p:cTn id="98" presetID="1" presetClass="entr" presetSubtype="0" fill="hold" nodeType="withEffect">
                                  <p:stCondLst>
                                    <p:cond delay="0"/>
                                  </p:stCondLst>
                                  <p:childTnLst>
                                    <p:set>
                                      <p:cBhvr>
                                        <p:cTn id="99" dur="1" fill="hold">
                                          <p:stCondLst>
                                            <p:cond delay="0"/>
                                          </p:stCondLst>
                                        </p:cTn>
                                        <p:tgtEl>
                                          <p:spTgt spid="51"/>
                                        </p:tgtEl>
                                        <p:attrNameLst>
                                          <p:attrName>style.visibility</p:attrName>
                                        </p:attrNameLst>
                                      </p:cBhvr>
                                      <p:to>
                                        <p:strVal val="visible"/>
                                      </p:to>
                                    </p:set>
                                  </p:childTnLst>
                                </p:cTn>
                              </p:par>
                            </p:childTnLst>
                          </p:cTn>
                        </p:par>
                      </p:childTnLst>
                    </p:cTn>
                  </p:par>
                </p:childTnLst>
              </p:cTn>
              <p:nextCondLst>
                <p:cond evt="onClick" delay="0">
                  <p:tgtEl>
                    <p:spTgt spid="23"/>
                  </p:tgtEl>
                </p:cond>
              </p:nextCondLst>
            </p:seq>
            <p:seq concurrent="1" nextAc="seek">
              <p:cTn id="100" restart="whenNotActive" fill="hold" evtFilter="cancelBubble" nodeType="interactiveSeq">
                <p:stCondLst>
                  <p:cond evt="onClick" delay="0">
                    <p:tgtEl>
                      <p:spTgt spid="24"/>
                    </p:tgtEl>
                  </p:cond>
                </p:stCondLst>
                <p:endSync evt="end" delay="0">
                  <p:rtn val="all"/>
                </p:endSync>
                <p:childTnLst>
                  <p:par>
                    <p:cTn id="101" fill="hold">
                      <p:stCondLst>
                        <p:cond delay="0"/>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71"/>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39"/>
                                        </p:tgtEl>
                                        <p:attrNameLst>
                                          <p:attrName>style.visibility</p:attrName>
                                        </p:attrNameLst>
                                      </p:cBhvr>
                                      <p:to>
                                        <p:strVal val="visible"/>
                                      </p:to>
                                    </p:set>
                                  </p:childTnLst>
                                </p:cTn>
                              </p:par>
                            </p:childTnLst>
                          </p:cTn>
                        </p:par>
                      </p:childTnLst>
                    </p:cTn>
                  </p:par>
                </p:childTnLst>
              </p:cTn>
              <p:nextCondLst>
                <p:cond evt="onClick" delay="0">
                  <p:tgtEl>
                    <p:spTgt spid="24"/>
                  </p:tgtEl>
                </p:cond>
              </p:nextCondLst>
            </p:seq>
            <p:seq concurrent="1" nextAc="seek">
              <p:cTn id="107" restart="whenNotActive" fill="hold" evtFilter="cancelBubble" nodeType="interactiveSeq">
                <p:stCondLst>
                  <p:cond evt="onClick" delay="0">
                    <p:tgtEl>
                      <p:spTgt spid="25"/>
                    </p:tgtEl>
                  </p:cond>
                </p:stCondLst>
                <p:endSync evt="end" delay="0">
                  <p:rtn val="all"/>
                </p:endSync>
                <p:childTnLst>
                  <p:par>
                    <p:cTn id="108" fill="hold">
                      <p:stCondLst>
                        <p:cond delay="0"/>
                      </p:stCondLst>
                      <p:childTnLst>
                        <p:par>
                          <p:cTn id="109" fill="hold">
                            <p:stCondLst>
                              <p:cond delay="0"/>
                            </p:stCondLst>
                            <p:childTnLst>
                              <p:par>
                                <p:cTn id="110" presetID="1" presetClass="entr" presetSubtype="0" fill="hold" grpId="0" nodeType="clickEffect">
                                  <p:stCondLst>
                                    <p:cond delay="0"/>
                                  </p:stCondLst>
                                  <p:childTnLst>
                                    <p:set>
                                      <p:cBhvr>
                                        <p:cTn id="111" dur="1" fill="hold">
                                          <p:stCondLst>
                                            <p:cond delay="0"/>
                                          </p:stCondLst>
                                        </p:cTn>
                                        <p:tgtEl>
                                          <p:spTgt spid="58"/>
                                        </p:tgtEl>
                                        <p:attrNameLst>
                                          <p:attrName>style.visibility</p:attrName>
                                        </p:attrNameLst>
                                      </p:cBhvr>
                                      <p:to>
                                        <p:strVal val="visible"/>
                                      </p:to>
                                    </p:set>
                                  </p:childTnLst>
                                </p:cTn>
                              </p:par>
                              <p:par>
                                <p:cTn id="112" presetID="1" presetClass="entr" presetSubtype="0" fill="hold" nodeType="withEffect">
                                  <p:stCondLst>
                                    <p:cond delay="0"/>
                                  </p:stCondLst>
                                  <p:childTnLst>
                                    <p:set>
                                      <p:cBhvr>
                                        <p:cTn id="113" dur="1" fill="hold">
                                          <p:stCondLst>
                                            <p:cond delay="0"/>
                                          </p:stCondLst>
                                        </p:cTn>
                                        <p:tgtEl>
                                          <p:spTgt spid="40"/>
                                        </p:tgtEl>
                                        <p:attrNameLst>
                                          <p:attrName>style.visibility</p:attrName>
                                        </p:attrNameLst>
                                      </p:cBhvr>
                                      <p:to>
                                        <p:strVal val="visible"/>
                                      </p:to>
                                    </p:set>
                                  </p:childTnLst>
                                </p:cTn>
                              </p:par>
                            </p:childTnLst>
                          </p:cTn>
                        </p:par>
                      </p:childTnLst>
                    </p:cTn>
                  </p:par>
                </p:childTnLst>
              </p:cTn>
              <p:nextCondLst>
                <p:cond evt="onClick" delay="0">
                  <p:tgtEl>
                    <p:spTgt spid="25"/>
                  </p:tgtEl>
                </p:cond>
              </p:nextCondLst>
            </p:seq>
            <p:seq concurrent="1" nextAc="seek">
              <p:cTn id="114" restart="whenNotActive" fill="hold" evtFilter="cancelBubble" nodeType="interactiveSeq">
                <p:stCondLst>
                  <p:cond evt="onClick" delay="0">
                    <p:tgtEl>
                      <p:spTgt spid="26"/>
                    </p:tgtEl>
                  </p:cond>
                </p:stCondLst>
                <p:endSync evt="end" delay="0">
                  <p:rtn val="all"/>
                </p:endSync>
                <p:childTnLst>
                  <p:par>
                    <p:cTn id="115" fill="hold">
                      <p:stCondLst>
                        <p:cond delay="0"/>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67"/>
                                        </p:tgtEl>
                                        <p:attrNameLst>
                                          <p:attrName>style.visibility</p:attrName>
                                        </p:attrNameLst>
                                      </p:cBhvr>
                                      <p:to>
                                        <p:strVal val="visible"/>
                                      </p:to>
                                    </p:set>
                                  </p:childTnLst>
                                </p:cTn>
                              </p:par>
                              <p:par>
                                <p:cTn id="119" presetID="1" presetClass="entr" presetSubtype="0" fill="hold" nodeType="withEffect">
                                  <p:stCondLst>
                                    <p:cond delay="0"/>
                                  </p:stCondLst>
                                  <p:childTnLst>
                                    <p:set>
                                      <p:cBhvr>
                                        <p:cTn id="120" dur="1" fill="hold">
                                          <p:stCondLst>
                                            <p:cond delay="0"/>
                                          </p:stCondLst>
                                        </p:cTn>
                                        <p:tgtEl>
                                          <p:spTgt spid="41"/>
                                        </p:tgtEl>
                                        <p:attrNameLst>
                                          <p:attrName>style.visibility</p:attrName>
                                        </p:attrNameLst>
                                      </p:cBhvr>
                                      <p:to>
                                        <p:strVal val="visible"/>
                                      </p:to>
                                    </p:set>
                                  </p:childTnLst>
                                </p:cTn>
                              </p:par>
                            </p:childTnLst>
                          </p:cTn>
                        </p:par>
                      </p:childTnLst>
                    </p:cTn>
                  </p:par>
                </p:childTnLst>
              </p:cTn>
              <p:nextCondLst>
                <p:cond evt="onClick" delay="0">
                  <p:tgtEl>
                    <p:spTgt spid="26"/>
                  </p:tgtEl>
                </p:cond>
              </p:nextCondLst>
            </p:seq>
            <p:seq concurrent="1" nextAc="seek">
              <p:cTn id="121" restart="whenNotActive" fill="hold" evtFilter="cancelBubble" nodeType="interactiveSeq">
                <p:stCondLst>
                  <p:cond evt="onClick" delay="0">
                    <p:tgtEl>
                      <p:spTgt spid="27"/>
                    </p:tgtEl>
                  </p:cond>
                </p:stCondLst>
                <p:endSync evt="end" delay="0">
                  <p:rtn val="all"/>
                </p:endSync>
                <p:childTnLst>
                  <p:par>
                    <p:cTn id="122" fill="hold">
                      <p:stCondLst>
                        <p:cond delay="0"/>
                      </p:stCondLst>
                      <p:childTnLst>
                        <p:par>
                          <p:cTn id="123" fill="hold">
                            <p:stCondLst>
                              <p:cond delay="0"/>
                            </p:stCondLst>
                            <p:childTnLst>
                              <p:par>
                                <p:cTn id="124" presetID="1" presetClass="entr" presetSubtype="0" fill="hold" grpId="0" nodeType="clickEffect">
                                  <p:stCondLst>
                                    <p:cond delay="0"/>
                                  </p:stCondLst>
                                  <p:childTnLst>
                                    <p:set>
                                      <p:cBhvr>
                                        <p:cTn id="125" dur="1" fill="hold">
                                          <p:stCondLst>
                                            <p:cond delay="0"/>
                                          </p:stCondLst>
                                        </p:cTn>
                                        <p:tgtEl>
                                          <p:spTgt spid="57"/>
                                        </p:tgtEl>
                                        <p:attrNameLst>
                                          <p:attrName>style.visibility</p:attrName>
                                        </p:attrNameLst>
                                      </p:cBhvr>
                                      <p:to>
                                        <p:strVal val="visible"/>
                                      </p:to>
                                    </p:set>
                                  </p:childTnLst>
                                </p:cTn>
                              </p:par>
                              <p:par>
                                <p:cTn id="126" presetID="1" presetClass="entr" presetSubtype="0" fill="hold" nodeType="withEffect">
                                  <p:stCondLst>
                                    <p:cond delay="0"/>
                                  </p:stCondLst>
                                  <p:childTnLst>
                                    <p:set>
                                      <p:cBhvr>
                                        <p:cTn id="127" dur="1" fill="hold">
                                          <p:stCondLst>
                                            <p:cond delay="0"/>
                                          </p:stCondLst>
                                        </p:cTn>
                                        <p:tgtEl>
                                          <p:spTgt spid="42"/>
                                        </p:tgtEl>
                                        <p:attrNameLst>
                                          <p:attrName>style.visibility</p:attrName>
                                        </p:attrNameLst>
                                      </p:cBhvr>
                                      <p:to>
                                        <p:strVal val="visible"/>
                                      </p:to>
                                    </p:set>
                                  </p:childTnLst>
                                </p:cTn>
                              </p:par>
                            </p:childTnLst>
                          </p:cTn>
                        </p:par>
                      </p:childTnLst>
                    </p:cTn>
                  </p:par>
                </p:childTnLst>
              </p:cTn>
              <p:nextCondLst>
                <p:cond evt="onClick" delay="0">
                  <p:tgtEl>
                    <p:spTgt spid="27"/>
                  </p:tgtEl>
                </p:cond>
              </p:nextCondLst>
            </p:seq>
            <p:seq concurrent="1" nextAc="seek">
              <p:cTn id="128" restart="whenNotActive" fill="hold" evtFilter="cancelBubble" nodeType="interactiveSeq">
                <p:stCondLst>
                  <p:cond evt="onClick" delay="0">
                    <p:tgtEl>
                      <p:spTgt spid="28"/>
                    </p:tgtEl>
                  </p:cond>
                </p:stCondLst>
                <p:endSync evt="end" delay="0">
                  <p:rtn val="all"/>
                </p:endSync>
                <p:childTnLst>
                  <p:par>
                    <p:cTn id="129" fill="hold">
                      <p:stCondLst>
                        <p:cond delay="0"/>
                      </p:stCondLst>
                      <p:childTnLst>
                        <p:par>
                          <p:cTn id="130" fill="hold">
                            <p:stCondLst>
                              <p:cond delay="0"/>
                            </p:stCondLst>
                            <p:childTnLst>
                              <p:par>
                                <p:cTn id="131" presetID="1" presetClass="entr" presetSubtype="0" fill="hold" grpId="0" nodeType="clickEffect">
                                  <p:stCondLst>
                                    <p:cond delay="0"/>
                                  </p:stCondLst>
                                  <p:childTnLst>
                                    <p:set>
                                      <p:cBhvr>
                                        <p:cTn id="132" dur="1" fill="hold">
                                          <p:stCondLst>
                                            <p:cond delay="0"/>
                                          </p:stCondLst>
                                        </p:cTn>
                                        <p:tgtEl>
                                          <p:spTgt spid="59"/>
                                        </p:tgtEl>
                                        <p:attrNameLst>
                                          <p:attrName>style.visibility</p:attrName>
                                        </p:attrNameLst>
                                      </p:cBhvr>
                                      <p:to>
                                        <p:strVal val="visible"/>
                                      </p:to>
                                    </p:set>
                                  </p:childTnLst>
                                </p:cTn>
                              </p:par>
                              <p:par>
                                <p:cTn id="133" presetID="1" presetClass="entr" presetSubtype="0" fill="hold" nodeType="withEffect">
                                  <p:stCondLst>
                                    <p:cond delay="0"/>
                                  </p:stCondLst>
                                  <p:childTnLst>
                                    <p:set>
                                      <p:cBhvr>
                                        <p:cTn id="134" dur="1" fill="hold">
                                          <p:stCondLst>
                                            <p:cond delay="0"/>
                                          </p:stCondLst>
                                        </p:cTn>
                                        <p:tgtEl>
                                          <p:spTgt spid="43"/>
                                        </p:tgtEl>
                                        <p:attrNameLst>
                                          <p:attrName>style.visibility</p:attrName>
                                        </p:attrNameLst>
                                      </p:cBhvr>
                                      <p:to>
                                        <p:strVal val="visible"/>
                                      </p:to>
                                    </p:set>
                                  </p:childTnLst>
                                </p:cTn>
                              </p:par>
                            </p:childTnLst>
                          </p:cTn>
                        </p:par>
                      </p:childTnLst>
                    </p:cTn>
                  </p:par>
                </p:childTnLst>
              </p:cTn>
              <p:nextCondLst>
                <p:cond evt="onClick" delay="0">
                  <p:tgtEl>
                    <p:spTgt spid="28"/>
                  </p:tgtEl>
                </p:cond>
              </p:nextCondLst>
            </p:seq>
            <p:seq concurrent="1" nextAc="seek">
              <p:cTn id="135" restart="whenNotActive" fill="hold" evtFilter="cancelBubble" nodeType="interactiveSeq">
                <p:stCondLst>
                  <p:cond evt="onClick" delay="0">
                    <p:tgtEl>
                      <p:spTgt spid="29"/>
                    </p:tgtEl>
                  </p:cond>
                </p:stCondLst>
                <p:endSync evt="end" delay="0">
                  <p:rtn val="all"/>
                </p:endSync>
                <p:childTnLst>
                  <p:par>
                    <p:cTn id="136" fill="hold">
                      <p:stCondLst>
                        <p:cond delay="0"/>
                      </p:stCondLst>
                      <p:childTnLst>
                        <p:par>
                          <p:cTn id="137" fill="hold">
                            <p:stCondLst>
                              <p:cond delay="0"/>
                            </p:stCondLst>
                            <p:childTnLst>
                              <p:par>
                                <p:cTn id="138" presetID="1" presetClass="entr" presetSubtype="0" fill="hold" grpId="0" nodeType="clickEffect">
                                  <p:stCondLst>
                                    <p:cond delay="0"/>
                                  </p:stCondLst>
                                  <p:childTnLst>
                                    <p:set>
                                      <p:cBhvr>
                                        <p:cTn id="139" dur="1" fill="hold">
                                          <p:stCondLst>
                                            <p:cond delay="0"/>
                                          </p:stCondLst>
                                        </p:cTn>
                                        <p:tgtEl>
                                          <p:spTgt spid="55"/>
                                        </p:tgtEl>
                                        <p:attrNameLst>
                                          <p:attrName>style.visibility</p:attrName>
                                        </p:attrNameLst>
                                      </p:cBhvr>
                                      <p:to>
                                        <p:strVal val="visible"/>
                                      </p:to>
                                    </p:set>
                                  </p:childTnLst>
                                </p:cTn>
                              </p:par>
                              <p:par>
                                <p:cTn id="140" presetID="1" presetClass="entr" presetSubtype="0" fill="hold" nodeType="withEffect">
                                  <p:stCondLst>
                                    <p:cond delay="0"/>
                                  </p:stCondLst>
                                  <p:childTnLst>
                                    <p:set>
                                      <p:cBhvr>
                                        <p:cTn id="141" dur="1" fill="hold">
                                          <p:stCondLst>
                                            <p:cond delay="0"/>
                                          </p:stCondLst>
                                        </p:cTn>
                                        <p:tgtEl>
                                          <p:spTgt spid="45"/>
                                        </p:tgtEl>
                                        <p:attrNameLst>
                                          <p:attrName>style.visibility</p:attrName>
                                        </p:attrNameLst>
                                      </p:cBhvr>
                                      <p:to>
                                        <p:strVal val="visible"/>
                                      </p:to>
                                    </p:set>
                                  </p:childTnLst>
                                </p:cTn>
                              </p:par>
                            </p:childTnLst>
                          </p:cTn>
                        </p:par>
                      </p:childTnLst>
                    </p:cTn>
                  </p:par>
                </p:childTnLst>
              </p:cTn>
              <p:nextCondLst>
                <p:cond evt="onClick" delay="0">
                  <p:tgtEl>
                    <p:spTgt spid="29"/>
                  </p:tgtEl>
                </p:cond>
              </p:nextCondLst>
            </p:seq>
            <p:seq concurrent="1" nextAc="seek">
              <p:cTn id="142" restart="whenNotActive" fill="hold" evtFilter="cancelBubble" nodeType="interactiveSeq">
                <p:stCondLst>
                  <p:cond evt="onClick" delay="0">
                    <p:tgtEl>
                      <p:spTgt spid="54"/>
                    </p:tgtEl>
                  </p:cond>
                </p:stCondLst>
                <p:endSync evt="end" delay="0">
                  <p:rtn val="all"/>
                </p:endSync>
                <p:childTnLst>
                  <p:par>
                    <p:cTn id="143" fill="hold">
                      <p:stCondLst>
                        <p:cond delay="0"/>
                      </p:stCondLst>
                      <p:childTnLst>
                        <p:par>
                          <p:cTn id="144" fill="hold">
                            <p:stCondLst>
                              <p:cond delay="0"/>
                            </p:stCondLst>
                            <p:childTnLst>
                              <p:par>
                                <p:cTn id="145" presetID="10" presetClass="exit" presetSubtype="0" fill="hold" grpId="1" nodeType="clickEffect">
                                  <p:stCondLst>
                                    <p:cond delay="0"/>
                                  </p:stCondLst>
                                  <p:childTnLst>
                                    <p:animEffect transition="out" filter="fade">
                                      <p:cBhvr>
                                        <p:cTn id="146" dur="500"/>
                                        <p:tgtEl>
                                          <p:spTgt spid="54"/>
                                        </p:tgtEl>
                                      </p:cBhvr>
                                    </p:animEffect>
                                    <p:set>
                                      <p:cBhvr>
                                        <p:cTn id="147" dur="1" fill="hold">
                                          <p:stCondLst>
                                            <p:cond delay="499"/>
                                          </p:stCondLst>
                                        </p:cTn>
                                        <p:tgtEl>
                                          <p:spTgt spid="54"/>
                                        </p:tgtEl>
                                        <p:attrNameLst>
                                          <p:attrName>style.visibility</p:attrName>
                                        </p:attrNameLst>
                                      </p:cBhvr>
                                      <p:to>
                                        <p:strVal val="hidden"/>
                                      </p:to>
                                    </p:set>
                                  </p:childTnLst>
                                </p:cTn>
                              </p:par>
                            </p:childTnLst>
                          </p:cTn>
                        </p:par>
                      </p:childTnLst>
                    </p:cTn>
                  </p:par>
                </p:childTnLst>
              </p:cTn>
              <p:nextCondLst>
                <p:cond evt="onClick" delay="0">
                  <p:tgtEl>
                    <p:spTgt spid="54"/>
                  </p:tgtEl>
                </p:cond>
              </p:nextCondLst>
            </p:seq>
            <p:seq concurrent="1" nextAc="seek">
              <p:cTn id="148" restart="whenNotActive" fill="hold" evtFilter="cancelBubble" nodeType="interactiveSeq">
                <p:stCondLst>
                  <p:cond evt="onClick" delay="0">
                    <p:tgtEl>
                      <p:spTgt spid="64"/>
                    </p:tgtEl>
                  </p:cond>
                </p:stCondLst>
                <p:endSync evt="end" delay="0">
                  <p:rtn val="all"/>
                </p:endSync>
                <p:childTnLst>
                  <p:par>
                    <p:cTn id="149" fill="hold">
                      <p:stCondLst>
                        <p:cond delay="0"/>
                      </p:stCondLst>
                      <p:childTnLst>
                        <p:par>
                          <p:cTn id="150" fill="hold">
                            <p:stCondLst>
                              <p:cond delay="0"/>
                            </p:stCondLst>
                            <p:childTnLst>
                              <p:par>
                                <p:cTn id="151" presetID="10" presetClass="exit" presetSubtype="0" fill="hold" grpId="1" nodeType="clickEffect">
                                  <p:stCondLst>
                                    <p:cond delay="0"/>
                                  </p:stCondLst>
                                  <p:childTnLst>
                                    <p:animEffect transition="out" filter="fade">
                                      <p:cBhvr>
                                        <p:cTn id="152" dur="500"/>
                                        <p:tgtEl>
                                          <p:spTgt spid="64"/>
                                        </p:tgtEl>
                                      </p:cBhvr>
                                    </p:animEffect>
                                    <p:set>
                                      <p:cBhvr>
                                        <p:cTn id="153" dur="1" fill="hold">
                                          <p:stCondLst>
                                            <p:cond delay="499"/>
                                          </p:stCondLst>
                                        </p:cTn>
                                        <p:tgtEl>
                                          <p:spTgt spid="64"/>
                                        </p:tgtEl>
                                        <p:attrNameLst>
                                          <p:attrName>style.visibility</p:attrName>
                                        </p:attrNameLst>
                                      </p:cBhvr>
                                      <p:to>
                                        <p:strVal val="hidden"/>
                                      </p:to>
                                    </p:set>
                                  </p:childTnLst>
                                </p:cTn>
                              </p:par>
                            </p:childTnLst>
                          </p:cTn>
                        </p:par>
                      </p:childTnLst>
                    </p:cTn>
                  </p:par>
                </p:childTnLst>
              </p:cTn>
              <p:nextCondLst>
                <p:cond evt="onClick" delay="0">
                  <p:tgtEl>
                    <p:spTgt spid="64"/>
                  </p:tgtEl>
                </p:cond>
              </p:nextCondLst>
            </p:seq>
            <p:seq concurrent="1" nextAc="seek">
              <p:cTn id="154" restart="whenNotActive" fill="hold" evtFilter="cancelBubble" nodeType="interactiveSeq">
                <p:stCondLst>
                  <p:cond evt="onClick" delay="0">
                    <p:tgtEl>
                      <p:spTgt spid="68"/>
                    </p:tgtEl>
                  </p:cond>
                </p:stCondLst>
                <p:endSync evt="end" delay="0">
                  <p:rtn val="all"/>
                </p:endSync>
                <p:childTnLst>
                  <p:par>
                    <p:cTn id="155" fill="hold">
                      <p:stCondLst>
                        <p:cond delay="0"/>
                      </p:stCondLst>
                      <p:childTnLst>
                        <p:par>
                          <p:cTn id="156" fill="hold">
                            <p:stCondLst>
                              <p:cond delay="0"/>
                            </p:stCondLst>
                            <p:childTnLst>
                              <p:par>
                                <p:cTn id="157" presetID="10" presetClass="exit" presetSubtype="0" fill="hold" grpId="1" nodeType="clickEffect">
                                  <p:stCondLst>
                                    <p:cond delay="0"/>
                                  </p:stCondLst>
                                  <p:childTnLst>
                                    <p:animEffect transition="out" filter="fade">
                                      <p:cBhvr>
                                        <p:cTn id="158" dur="500"/>
                                        <p:tgtEl>
                                          <p:spTgt spid="68"/>
                                        </p:tgtEl>
                                      </p:cBhvr>
                                    </p:animEffect>
                                    <p:set>
                                      <p:cBhvr>
                                        <p:cTn id="159" dur="1" fill="hold">
                                          <p:stCondLst>
                                            <p:cond delay="499"/>
                                          </p:stCondLst>
                                        </p:cTn>
                                        <p:tgtEl>
                                          <p:spTgt spid="68"/>
                                        </p:tgtEl>
                                        <p:attrNameLst>
                                          <p:attrName>style.visibility</p:attrName>
                                        </p:attrNameLst>
                                      </p:cBhvr>
                                      <p:to>
                                        <p:strVal val="hidden"/>
                                      </p:to>
                                    </p:set>
                                  </p:childTnLst>
                                </p:cTn>
                              </p:par>
                            </p:childTnLst>
                          </p:cTn>
                        </p:par>
                      </p:childTnLst>
                    </p:cTn>
                  </p:par>
                </p:childTnLst>
              </p:cTn>
              <p:nextCondLst>
                <p:cond evt="onClick" delay="0">
                  <p:tgtEl>
                    <p:spTgt spid="68"/>
                  </p:tgtEl>
                </p:cond>
              </p:nextCondLst>
            </p:seq>
            <p:seq concurrent="1" nextAc="seek">
              <p:cTn id="160" restart="whenNotActive" fill="hold" evtFilter="cancelBubble" nodeType="interactiveSeq">
                <p:stCondLst>
                  <p:cond evt="onClick" delay="0">
                    <p:tgtEl>
                      <p:spTgt spid="56"/>
                    </p:tgtEl>
                  </p:cond>
                </p:stCondLst>
                <p:endSync evt="end" delay="0">
                  <p:rtn val="all"/>
                </p:endSync>
                <p:childTnLst>
                  <p:par>
                    <p:cTn id="161" fill="hold">
                      <p:stCondLst>
                        <p:cond delay="0"/>
                      </p:stCondLst>
                      <p:childTnLst>
                        <p:par>
                          <p:cTn id="162" fill="hold">
                            <p:stCondLst>
                              <p:cond delay="0"/>
                            </p:stCondLst>
                            <p:childTnLst>
                              <p:par>
                                <p:cTn id="163" presetID="10" presetClass="exit" presetSubtype="0" fill="hold" grpId="1" nodeType="clickEffect">
                                  <p:stCondLst>
                                    <p:cond delay="0"/>
                                  </p:stCondLst>
                                  <p:childTnLst>
                                    <p:animEffect transition="out" filter="fade">
                                      <p:cBhvr>
                                        <p:cTn id="164" dur="500"/>
                                        <p:tgtEl>
                                          <p:spTgt spid="56"/>
                                        </p:tgtEl>
                                      </p:cBhvr>
                                    </p:animEffect>
                                    <p:set>
                                      <p:cBhvr>
                                        <p:cTn id="165" dur="1" fill="hold">
                                          <p:stCondLst>
                                            <p:cond delay="499"/>
                                          </p:stCondLst>
                                        </p:cTn>
                                        <p:tgtEl>
                                          <p:spTgt spid="56"/>
                                        </p:tgtEl>
                                        <p:attrNameLst>
                                          <p:attrName>style.visibility</p:attrName>
                                        </p:attrNameLst>
                                      </p:cBhvr>
                                      <p:to>
                                        <p:strVal val="hidden"/>
                                      </p:to>
                                    </p:set>
                                  </p:childTnLst>
                                </p:cTn>
                              </p:par>
                            </p:childTnLst>
                          </p:cTn>
                        </p:par>
                      </p:childTnLst>
                    </p:cTn>
                  </p:par>
                </p:childTnLst>
              </p:cTn>
              <p:nextCondLst>
                <p:cond evt="onClick" delay="0">
                  <p:tgtEl>
                    <p:spTgt spid="56"/>
                  </p:tgtEl>
                </p:cond>
              </p:nextCondLst>
            </p:seq>
            <p:seq concurrent="1" nextAc="seek">
              <p:cTn id="166" restart="whenNotActive" fill="hold" evtFilter="cancelBubble" nodeType="interactiveSeq">
                <p:stCondLst>
                  <p:cond evt="onClick" delay="0">
                    <p:tgtEl>
                      <p:spTgt spid="60"/>
                    </p:tgtEl>
                  </p:cond>
                </p:stCondLst>
                <p:endSync evt="end" delay="0">
                  <p:rtn val="all"/>
                </p:endSync>
                <p:childTnLst>
                  <p:par>
                    <p:cTn id="167" fill="hold">
                      <p:stCondLst>
                        <p:cond delay="0"/>
                      </p:stCondLst>
                      <p:childTnLst>
                        <p:par>
                          <p:cTn id="168" fill="hold">
                            <p:stCondLst>
                              <p:cond delay="0"/>
                            </p:stCondLst>
                            <p:childTnLst>
                              <p:par>
                                <p:cTn id="169" presetID="10" presetClass="exit" presetSubtype="0" fill="hold" grpId="1" nodeType="clickEffect">
                                  <p:stCondLst>
                                    <p:cond delay="0"/>
                                  </p:stCondLst>
                                  <p:childTnLst>
                                    <p:animEffect transition="out" filter="fade">
                                      <p:cBhvr>
                                        <p:cTn id="170" dur="500"/>
                                        <p:tgtEl>
                                          <p:spTgt spid="60"/>
                                        </p:tgtEl>
                                      </p:cBhvr>
                                    </p:animEffect>
                                    <p:set>
                                      <p:cBhvr>
                                        <p:cTn id="171" dur="1" fill="hold">
                                          <p:stCondLst>
                                            <p:cond delay="499"/>
                                          </p:stCondLst>
                                        </p:cTn>
                                        <p:tgtEl>
                                          <p:spTgt spid="60"/>
                                        </p:tgtEl>
                                        <p:attrNameLst>
                                          <p:attrName>style.visibility</p:attrName>
                                        </p:attrNameLst>
                                      </p:cBhvr>
                                      <p:to>
                                        <p:strVal val="hidden"/>
                                      </p:to>
                                    </p:set>
                                  </p:childTnLst>
                                </p:cTn>
                              </p:par>
                            </p:childTnLst>
                          </p:cTn>
                        </p:par>
                      </p:childTnLst>
                    </p:cTn>
                  </p:par>
                </p:childTnLst>
              </p:cTn>
              <p:nextCondLst>
                <p:cond evt="onClick" delay="0">
                  <p:tgtEl>
                    <p:spTgt spid="60"/>
                  </p:tgtEl>
                </p:cond>
              </p:nextCondLst>
            </p:seq>
            <p:seq concurrent="1" nextAc="seek">
              <p:cTn id="172" restart="whenNotActive" fill="hold" evtFilter="cancelBubble" nodeType="interactiveSeq">
                <p:stCondLst>
                  <p:cond evt="onClick" delay="0">
                    <p:tgtEl>
                      <p:spTgt spid="53"/>
                    </p:tgtEl>
                  </p:cond>
                </p:stCondLst>
                <p:endSync evt="end" delay="0">
                  <p:rtn val="all"/>
                </p:endSync>
                <p:childTnLst>
                  <p:par>
                    <p:cTn id="173" fill="hold">
                      <p:stCondLst>
                        <p:cond delay="0"/>
                      </p:stCondLst>
                      <p:childTnLst>
                        <p:par>
                          <p:cTn id="174" fill="hold">
                            <p:stCondLst>
                              <p:cond delay="0"/>
                            </p:stCondLst>
                            <p:childTnLst>
                              <p:par>
                                <p:cTn id="175" presetID="10" presetClass="exit" presetSubtype="0" fill="hold" grpId="1" nodeType="clickEffect">
                                  <p:stCondLst>
                                    <p:cond delay="0"/>
                                  </p:stCondLst>
                                  <p:childTnLst>
                                    <p:animEffect transition="out" filter="fade">
                                      <p:cBhvr>
                                        <p:cTn id="176" dur="500"/>
                                        <p:tgtEl>
                                          <p:spTgt spid="53"/>
                                        </p:tgtEl>
                                      </p:cBhvr>
                                    </p:animEffect>
                                    <p:set>
                                      <p:cBhvr>
                                        <p:cTn id="177" dur="1" fill="hold">
                                          <p:stCondLst>
                                            <p:cond delay="499"/>
                                          </p:stCondLst>
                                        </p:cTn>
                                        <p:tgtEl>
                                          <p:spTgt spid="53"/>
                                        </p:tgtEl>
                                        <p:attrNameLst>
                                          <p:attrName>style.visibility</p:attrName>
                                        </p:attrNameLst>
                                      </p:cBhvr>
                                      <p:to>
                                        <p:strVal val="hidden"/>
                                      </p:to>
                                    </p:set>
                                  </p:childTnLst>
                                </p:cTn>
                              </p:par>
                            </p:childTnLst>
                          </p:cTn>
                        </p:par>
                      </p:childTnLst>
                    </p:cTn>
                  </p:par>
                </p:childTnLst>
              </p:cTn>
              <p:nextCondLst>
                <p:cond evt="onClick" delay="0">
                  <p:tgtEl>
                    <p:spTgt spid="53"/>
                  </p:tgtEl>
                </p:cond>
              </p:nextCondLst>
            </p:seq>
            <p:seq concurrent="1" nextAc="seek">
              <p:cTn id="178" restart="whenNotActive" fill="hold" evtFilter="cancelBubble" nodeType="interactiveSeq">
                <p:stCondLst>
                  <p:cond evt="onClick" delay="0">
                    <p:tgtEl>
                      <p:spTgt spid="65"/>
                    </p:tgtEl>
                  </p:cond>
                </p:stCondLst>
                <p:endSync evt="end" delay="0">
                  <p:rtn val="all"/>
                </p:endSync>
                <p:childTnLst>
                  <p:par>
                    <p:cTn id="179" fill="hold">
                      <p:stCondLst>
                        <p:cond delay="0"/>
                      </p:stCondLst>
                      <p:childTnLst>
                        <p:par>
                          <p:cTn id="180" fill="hold">
                            <p:stCondLst>
                              <p:cond delay="0"/>
                            </p:stCondLst>
                            <p:childTnLst>
                              <p:par>
                                <p:cTn id="181" presetID="10" presetClass="exit" presetSubtype="0" fill="hold" grpId="1" nodeType="clickEffect">
                                  <p:stCondLst>
                                    <p:cond delay="0"/>
                                  </p:stCondLst>
                                  <p:childTnLst>
                                    <p:animEffect transition="out" filter="fade">
                                      <p:cBhvr>
                                        <p:cTn id="182" dur="500"/>
                                        <p:tgtEl>
                                          <p:spTgt spid="65"/>
                                        </p:tgtEl>
                                      </p:cBhvr>
                                    </p:animEffect>
                                    <p:set>
                                      <p:cBhvr>
                                        <p:cTn id="183" dur="1" fill="hold">
                                          <p:stCondLst>
                                            <p:cond delay="499"/>
                                          </p:stCondLst>
                                        </p:cTn>
                                        <p:tgtEl>
                                          <p:spTgt spid="65"/>
                                        </p:tgtEl>
                                        <p:attrNameLst>
                                          <p:attrName>style.visibility</p:attrName>
                                        </p:attrNameLst>
                                      </p:cBhvr>
                                      <p:to>
                                        <p:strVal val="hidden"/>
                                      </p:to>
                                    </p:set>
                                  </p:childTnLst>
                                </p:cTn>
                              </p:par>
                            </p:childTnLst>
                          </p:cTn>
                        </p:par>
                      </p:childTnLst>
                    </p:cTn>
                  </p:par>
                </p:childTnLst>
              </p:cTn>
              <p:nextCondLst>
                <p:cond evt="onClick" delay="0">
                  <p:tgtEl>
                    <p:spTgt spid="65"/>
                  </p:tgtEl>
                </p:cond>
              </p:nextCondLst>
            </p:seq>
            <p:seq concurrent="1" nextAc="seek">
              <p:cTn id="184" restart="whenNotActive" fill="hold" evtFilter="cancelBubble" nodeType="interactiveSeq">
                <p:stCondLst>
                  <p:cond evt="onClick" delay="0">
                    <p:tgtEl>
                      <p:spTgt spid="61"/>
                    </p:tgtEl>
                  </p:cond>
                </p:stCondLst>
                <p:endSync evt="end" delay="0">
                  <p:rtn val="all"/>
                </p:endSync>
                <p:childTnLst>
                  <p:par>
                    <p:cTn id="185" fill="hold">
                      <p:stCondLst>
                        <p:cond delay="0"/>
                      </p:stCondLst>
                      <p:childTnLst>
                        <p:par>
                          <p:cTn id="186" fill="hold">
                            <p:stCondLst>
                              <p:cond delay="0"/>
                            </p:stCondLst>
                            <p:childTnLst>
                              <p:par>
                                <p:cTn id="187" presetID="10" presetClass="exit" presetSubtype="0" fill="hold" grpId="1" nodeType="clickEffect">
                                  <p:stCondLst>
                                    <p:cond delay="0"/>
                                  </p:stCondLst>
                                  <p:childTnLst>
                                    <p:animEffect transition="out" filter="fade">
                                      <p:cBhvr>
                                        <p:cTn id="188" dur="500"/>
                                        <p:tgtEl>
                                          <p:spTgt spid="61"/>
                                        </p:tgtEl>
                                      </p:cBhvr>
                                    </p:animEffect>
                                    <p:set>
                                      <p:cBhvr>
                                        <p:cTn id="189" dur="1" fill="hold">
                                          <p:stCondLst>
                                            <p:cond delay="499"/>
                                          </p:stCondLst>
                                        </p:cTn>
                                        <p:tgtEl>
                                          <p:spTgt spid="61"/>
                                        </p:tgtEl>
                                        <p:attrNameLst>
                                          <p:attrName>style.visibility</p:attrName>
                                        </p:attrNameLst>
                                      </p:cBhvr>
                                      <p:to>
                                        <p:strVal val="hidden"/>
                                      </p:to>
                                    </p:set>
                                  </p:childTnLst>
                                </p:cTn>
                              </p:par>
                            </p:childTnLst>
                          </p:cTn>
                        </p:par>
                      </p:childTnLst>
                    </p:cTn>
                  </p:par>
                </p:childTnLst>
              </p:cTn>
              <p:nextCondLst>
                <p:cond evt="onClick" delay="0">
                  <p:tgtEl>
                    <p:spTgt spid="61"/>
                  </p:tgtEl>
                </p:cond>
              </p:nextCondLst>
            </p:seq>
            <p:seq concurrent="1" nextAc="seek">
              <p:cTn id="190" restart="whenNotActive" fill="hold" evtFilter="cancelBubble" nodeType="interactiveSeq">
                <p:stCondLst>
                  <p:cond evt="onClick" delay="0">
                    <p:tgtEl>
                      <p:spTgt spid="62"/>
                    </p:tgtEl>
                  </p:cond>
                </p:stCondLst>
                <p:endSync evt="end" delay="0">
                  <p:rtn val="all"/>
                </p:endSync>
                <p:childTnLst>
                  <p:par>
                    <p:cTn id="191" fill="hold">
                      <p:stCondLst>
                        <p:cond delay="0"/>
                      </p:stCondLst>
                      <p:childTnLst>
                        <p:par>
                          <p:cTn id="192" fill="hold">
                            <p:stCondLst>
                              <p:cond delay="0"/>
                            </p:stCondLst>
                            <p:childTnLst>
                              <p:par>
                                <p:cTn id="193" presetID="10" presetClass="exit" presetSubtype="0" fill="hold" grpId="1" nodeType="clickEffect">
                                  <p:stCondLst>
                                    <p:cond delay="0"/>
                                  </p:stCondLst>
                                  <p:childTnLst>
                                    <p:animEffect transition="out" filter="fade">
                                      <p:cBhvr>
                                        <p:cTn id="194" dur="500"/>
                                        <p:tgtEl>
                                          <p:spTgt spid="62"/>
                                        </p:tgtEl>
                                      </p:cBhvr>
                                    </p:animEffect>
                                    <p:set>
                                      <p:cBhvr>
                                        <p:cTn id="195" dur="1" fill="hold">
                                          <p:stCondLst>
                                            <p:cond delay="499"/>
                                          </p:stCondLst>
                                        </p:cTn>
                                        <p:tgtEl>
                                          <p:spTgt spid="62"/>
                                        </p:tgtEl>
                                        <p:attrNameLst>
                                          <p:attrName>style.visibility</p:attrName>
                                        </p:attrNameLst>
                                      </p:cBhvr>
                                      <p:to>
                                        <p:strVal val="hidden"/>
                                      </p:to>
                                    </p:set>
                                  </p:childTnLst>
                                </p:cTn>
                              </p:par>
                            </p:childTnLst>
                          </p:cTn>
                        </p:par>
                      </p:childTnLst>
                    </p:cTn>
                  </p:par>
                </p:childTnLst>
              </p:cTn>
              <p:nextCondLst>
                <p:cond evt="onClick" delay="0">
                  <p:tgtEl>
                    <p:spTgt spid="62"/>
                  </p:tgtEl>
                </p:cond>
              </p:nextCondLst>
            </p:seq>
            <p:seq concurrent="1" nextAc="seek">
              <p:cTn id="196" restart="whenNotActive" fill="hold" evtFilter="cancelBubble" nodeType="interactiveSeq">
                <p:stCondLst>
                  <p:cond evt="onClick" delay="0">
                    <p:tgtEl>
                      <p:spTgt spid="63"/>
                    </p:tgtEl>
                  </p:cond>
                </p:stCondLst>
                <p:endSync evt="end" delay="0">
                  <p:rtn val="all"/>
                </p:endSync>
                <p:childTnLst>
                  <p:par>
                    <p:cTn id="197" fill="hold">
                      <p:stCondLst>
                        <p:cond delay="0"/>
                      </p:stCondLst>
                      <p:childTnLst>
                        <p:par>
                          <p:cTn id="198" fill="hold">
                            <p:stCondLst>
                              <p:cond delay="0"/>
                            </p:stCondLst>
                            <p:childTnLst>
                              <p:par>
                                <p:cTn id="199" presetID="10" presetClass="exit" presetSubtype="0" fill="hold" grpId="1" nodeType="clickEffect">
                                  <p:stCondLst>
                                    <p:cond delay="0"/>
                                  </p:stCondLst>
                                  <p:childTnLst>
                                    <p:animEffect transition="out" filter="fade">
                                      <p:cBhvr>
                                        <p:cTn id="200" dur="500"/>
                                        <p:tgtEl>
                                          <p:spTgt spid="63"/>
                                        </p:tgtEl>
                                      </p:cBhvr>
                                    </p:animEffect>
                                    <p:set>
                                      <p:cBhvr>
                                        <p:cTn id="201" dur="1" fill="hold">
                                          <p:stCondLst>
                                            <p:cond delay="499"/>
                                          </p:stCondLst>
                                        </p:cTn>
                                        <p:tgtEl>
                                          <p:spTgt spid="63"/>
                                        </p:tgtEl>
                                        <p:attrNameLst>
                                          <p:attrName>style.visibility</p:attrName>
                                        </p:attrNameLst>
                                      </p:cBhvr>
                                      <p:to>
                                        <p:strVal val="hidden"/>
                                      </p:to>
                                    </p:set>
                                  </p:childTnLst>
                                </p:cTn>
                              </p:par>
                            </p:childTnLst>
                          </p:cTn>
                        </p:par>
                      </p:childTnLst>
                    </p:cTn>
                  </p:par>
                </p:childTnLst>
              </p:cTn>
              <p:nextCondLst>
                <p:cond evt="onClick" delay="0">
                  <p:tgtEl>
                    <p:spTgt spid="63"/>
                  </p:tgtEl>
                </p:cond>
              </p:nextCondLst>
            </p:seq>
            <p:seq concurrent="1" nextAc="seek">
              <p:cTn id="202" restart="whenNotActive" fill="hold" evtFilter="cancelBubble" nodeType="interactiveSeq">
                <p:stCondLst>
                  <p:cond evt="onClick" delay="0">
                    <p:tgtEl>
                      <p:spTgt spid="52"/>
                    </p:tgtEl>
                  </p:cond>
                </p:stCondLst>
                <p:endSync evt="end" delay="0">
                  <p:rtn val="all"/>
                </p:endSync>
                <p:childTnLst>
                  <p:par>
                    <p:cTn id="203" fill="hold">
                      <p:stCondLst>
                        <p:cond delay="0"/>
                      </p:stCondLst>
                      <p:childTnLst>
                        <p:par>
                          <p:cTn id="204" fill="hold">
                            <p:stCondLst>
                              <p:cond delay="0"/>
                            </p:stCondLst>
                            <p:childTnLst>
                              <p:par>
                                <p:cTn id="205" presetID="10" presetClass="exit" presetSubtype="0" fill="hold" grpId="1" nodeType="clickEffect">
                                  <p:stCondLst>
                                    <p:cond delay="0"/>
                                  </p:stCondLst>
                                  <p:childTnLst>
                                    <p:animEffect transition="out" filter="fade">
                                      <p:cBhvr>
                                        <p:cTn id="206" dur="500"/>
                                        <p:tgtEl>
                                          <p:spTgt spid="52"/>
                                        </p:tgtEl>
                                      </p:cBhvr>
                                    </p:animEffect>
                                    <p:set>
                                      <p:cBhvr>
                                        <p:cTn id="207" dur="1" fill="hold">
                                          <p:stCondLst>
                                            <p:cond delay="499"/>
                                          </p:stCondLst>
                                        </p:cTn>
                                        <p:tgtEl>
                                          <p:spTgt spid="52"/>
                                        </p:tgtEl>
                                        <p:attrNameLst>
                                          <p:attrName>style.visibility</p:attrName>
                                        </p:attrNameLst>
                                      </p:cBhvr>
                                      <p:to>
                                        <p:strVal val="hidden"/>
                                      </p:to>
                                    </p:set>
                                  </p:childTnLst>
                                </p:cTn>
                              </p:par>
                            </p:childTnLst>
                          </p:cTn>
                        </p:par>
                      </p:childTnLst>
                    </p:cTn>
                  </p:par>
                </p:childTnLst>
              </p:cTn>
              <p:nextCondLst>
                <p:cond evt="onClick" delay="0">
                  <p:tgtEl>
                    <p:spTgt spid="52"/>
                  </p:tgtEl>
                </p:cond>
              </p:nextCondLst>
            </p:seq>
            <p:seq concurrent="1" nextAc="seek">
              <p:cTn id="208" restart="whenNotActive" fill="hold" evtFilter="cancelBubble" nodeType="interactiveSeq">
                <p:stCondLst>
                  <p:cond evt="onClick" delay="0">
                    <p:tgtEl>
                      <p:spTgt spid="66"/>
                    </p:tgtEl>
                  </p:cond>
                </p:stCondLst>
                <p:endSync evt="end" delay="0">
                  <p:rtn val="all"/>
                </p:endSync>
                <p:childTnLst>
                  <p:par>
                    <p:cTn id="209" fill="hold">
                      <p:stCondLst>
                        <p:cond delay="0"/>
                      </p:stCondLst>
                      <p:childTnLst>
                        <p:par>
                          <p:cTn id="210" fill="hold">
                            <p:stCondLst>
                              <p:cond delay="0"/>
                            </p:stCondLst>
                            <p:childTnLst>
                              <p:par>
                                <p:cTn id="211" presetID="10" presetClass="exit" presetSubtype="0" fill="hold" grpId="1" nodeType="clickEffect">
                                  <p:stCondLst>
                                    <p:cond delay="0"/>
                                  </p:stCondLst>
                                  <p:childTnLst>
                                    <p:animEffect transition="out" filter="fade">
                                      <p:cBhvr>
                                        <p:cTn id="212" dur="500"/>
                                        <p:tgtEl>
                                          <p:spTgt spid="66"/>
                                        </p:tgtEl>
                                      </p:cBhvr>
                                    </p:animEffect>
                                    <p:set>
                                      <p:cBhvr>
                                        <p:cTn id="213" dur="1" fill="hold">
                                          <p:stCondLst>
                                            <p:cond delay="499"/>
                                          </p:stCondLst>
                                        </p:cTn>
                                        <p:tgtEl>
                                          <p:spTgt spid="66"/>
                                        </p:tgtEl>
                                        <p:attrNameLst>
                                          <p:attrName>style.visibility</p:attrName>
                                        </p:attrNameLst>
                                      </p:cBhvr>
                                      <p:to>
                                        <p:strVal val="hidden"/>
                                      </p:to>
                                    </p:set>
                                  </p:childTnLst>
                                </p:cTn>
                              </p:par>
                            </p:childTnLst>
                          </p:cTn>
                        </p:par>
                      </p:childTnLst>
                    </p:cTn>
                  </p:par>
                </p:childTnLst>
              </p:cTn>
              <p:nextCondLst>
                <p:cond evt="onClick" delay="0">
                  <p:tgtEl>
                    <p:spTgt spid="66"/>
                  </p:tgtEl>
                </p:cond>
              </p:nextCondLst>
            </p:seq>
            <p:seq concurrent="1" nextAc="seek">
              <p:cTn id="214" restart="whenNotActive" fill="hold" evtFilter="cancelBubble" nodeType="interactiveSeq">
                <p:stCondLst>
                  <p:cond evt="onClick" delay="0">
                    <p:tgtEl>
                      <p:spTgt spid="69"/>
                    </p:tgtEl>
                  </p:cond>
                </p:stCondLst>
                <p:endSync evt="end" delay="0">
                  <p:rtn val="all"/>
                </p:endSync>
                <p:childTnLst>
                  <p:par>
                    <p:cTn id="215" fill="hold">
                      <p:stCondLst>
                        <p:cond delay="0"/>
                      </p:stCondLst>
                      <p:childTnLst>
                        <p:par>
                          <p:cTn id="216" fill="hold">
                            <p:stCondLst>
                              <p:cond delay="0"/>
                            </p:stCondLst>
                            <p:childTnLst>
                              <p:par>
                                <p:cTn id="217" presetID="10" presetClass="exit" presetSubtype="0" fill="hold" grpId="1" nodeType="clickEffect">
                                  <p:stCondLst>
                                    <p:cond delay="0"/>
                                  </p:stCondLst>
                                  <p:childTnLst>
                                    <p:animEffect transition="out" filter="fade">
                                      <p:cBhvr>
                                        <p:cTn id="218" dur="500"/>
                                        <p:tgtEl>
                                          <p:spTgt spid="69"/>
                                        </p:tgtEl>
                                      </p:cBhvr>
                                    </p:animEffect>
                                    <p:set>
                                      <p:cBhvr>
                                        <p:cTn id="219" dur="1" fill="hold">
                                          <p:stCondLst>
                                            <p:cond delay="499"/>
                                          </p:stCondLst>
                                        </p:cTn>
                                        <p:tgtEl>
                                          <p:spTgt spid="69"/>
                                        </p:tgtEl>
                                        <p:attrNameLst>
                                          <p:attrName>style.visibility</p:attrName>
                                        </p:attrNameLst>
                                      </p:cBhvr>
                                      <p:to>
                                        <p:strVal val="hidden"/>
                                      </p:to>
                                    </p:set>
                                  </p:childTnLst>
                                </p:cTn>
                              </p:par>
                            </p:childTnLst>
                          </p:cTn>
                        </p:par>
                      </p:childTnLst>
                    </p:cTn>
                  </p:par>
                </p:childTnLst>
              </p:cTn>
              <p:nextCondLst>
                <p:cond evt="onClick" delay="0">
                  <p:tgtEl>
                    <p:spTgt spid="69"/>
                  </p:tgtEl>
                </p:cond>
              </p:nextCondLst>
            </p:seq>
            <p:seq concurrent="1" nextAc="seek">
              <p:cTn id="220" restart="whenNotActive" fill="hold" evtFilter="cancelBubble" nodeType="interactiveSeq">
                <p:stCondLst>
                  <p:cond evt="onClick" delay="0">
                    <p:tgtEl>
                      <p:spTgt spid="67"/>
                    </p:tgtEl>
                  </p:cond>
                </p:stCondLst>
                <p:endSync evt="end" delay="0">
                  <p:rtn val="all"/>
                </p:endSync>
                <p:childTnLst>
                  <p:par>
                    <p:cTn id="221" fill="hold">
                      <p:stCondLst>
                        <p:cond delay="0"/>
                      </p:stCondLst>
                      <p:childTnLst>
                        <p:par>
                          <p:cTn id="222" fill="hold">
                            <p:stCondLst>
                              <p:cond delay="0"/>
                            </p:stCondLst>
                            <p:childTnLst>
                              <p:par>
                                <p:cTn id="223" presetID="10" presetClass="exit" presetSubtype="0" fill="hold" grpId="1" nodeType="clickEffect">
                                  <p:stCondLst>
                                    <p:cond delay="0"/>
                                  </p:stCondLst>
                                  <p:childTnLst>
                                    <p:animEffect transition="out" filter="fade">
                                      <p:cBhvr>
                                        <p:cTn id="224" dur="500"/>
                                        <p:tgtEl>
                                          <p:spTgt spid="67"/>
                                        </p:tgtEl>
                                      </p:cBhvr>
                                    </p:animEffect>
                                    <p:set>
                                      <p:cBhvr>
                                        <p:cTn id="225" dur="1" fill="hold">
                                          <p:stCondLst>
                                            <p:cond delay="499"/>
                                          </p:stCondLst>
                                        </p:cTn>
                                        <p:tgtEl>
                                          <p:spTgt spid="67"/>
                                        </p:tgtEl>
                                        <p:attrNameLst>
                                          <p:attrName>style.visibility</p:attrName>
                                        </p:attrNameLst>
                                      </p:cBhvr>
                                      <p:to>
                                        <p:strVal val="hidden"/>
                                      </p:to>
                                    </p:set>
                                  </p:childTnLst>
                                </p:cTn>
                              </p:par>
                            </p:childTnLst>
                          </p:cTn>
                        </p:par>
                      </p:childTnLst>
                    </p:cTn>
                  </p:par>
                </p:childTnLst>
              </p:cTn>
              <p:nextCondLst>
                <p:cond evt="onClick" delay="0">
                  <p:tgtEl>
                    <p:spTgt spid="67"/>
                  </p:tgtEl>
                </p:cond>
              </p:nextCondLst>
            </p:seq>
            <p:seq concurrent="1" nextAc="seek">
              <p:cTn id="226" restart="whenNotActive" fill="hold" evtFilter="cancelBubble" nodeType="interactiveSeq">
                <p:stCondLst>
                  <p:cond evt="onClick" delay="0">
                    <p:tgtEl>
                      <p:spTgt spid="57"/>
                    </p:tgtEl>
                  </p:cond>
                </p:stCondLst>
                <p:endSync evt="end" delay="0">
                  <p:rtn val="all"/>
                </p:endSync>
                <p:childTnLst>
                  <p:par>
                    <p:cTn id="227" fill="hold">
                      <p:stCondLst>
                        <p:cond delay="0"/>
                      </p:stCondLst>
                      <p:childTnLst>
                        <p:par>
                          <p:cTn id="228" fill="hold">
                            <p:stCondLst>
                              <p:cond delay="0"/>
                            </p:stCondLst>
                            <p:childTnLst>
                              <p:par>
                                <p:cTn id="229" presetID="10" presetClass="exit" presetSubtype="0" fill="hold" grpId="1" nodeType="clickEffect">
                                  <p:stCondLst>
                                    <p:cond delay="0"/>
                                  </p:stCondLst>
                                  <p:childTnLst>
                                    <p:animEffect transition="out" filter="fade">
                                      <p:cBhvr>
                                        <p:cTn id="230" dur="500"/>
                                        <p:tgtEl>
                                          <p:spTgt spid="57"/>
                                        </p:tgtEl>
                                      </p:cBhvr>
                                    </p:animEffect>
                                    <p:set>
                                      <p:cBhvr>
                                        <p:cTn id="231" dur="1" fill="hold">
                                          <p:stCondLst>
                                            <p:cond delay="499"/>
                                          </p:stCondLst>
                                        </p:cTn>
                                        <p:tgtEl>
                                          <p:spTgt spid="57"/>
                                        </p:tgtEl>
                                        <p:attrNameLst>
                                          <p:attrName>style.visibility</p:attrName>
                                        </p:attrNameLst>
                                      </p:cBhvr>
                                      <p:to>
                                        <p:strVal val="hidden"/>
                                      </p:to>
                                    </p:set>
                                  </p:childTnLst>
                                </p:cTn>
                              </p:par>
                            </p:childTnLst>
                          </p:cTn>
                        </p:par>
                      </p:childTnLst>
                    </p:cTn>
                  </p:par>
                </p:childTnLst>
              </p:cTn>
              <p:nextCondLst>
                <p:cond evt="onClick" delay="0">
                  <p:tgtEl>
                    <p:spTgt spid="57"/>
                  </p:tgtEl>
                </p:cond>
              </p:nextCondLst>
            </p:seq>
            <p:seq concurrent="1" nextAc="seek">
              <p:cTn id="232" restart="whenNotActive" fill="hold" evtFilter="cancelBubble" nodeType="interactiveSeq">
                <p:stCondLst>
                  <p:cond evt="onClick" delay="0">
                    <p:tgtEl>
                      <p:spTgt spid="59"/>
                    </p:tgtEl>
                  </p:cond>
                </p:stCondLst>
                <p:endSync evt="end" delay="0">
                  <p:rtn val="all"/>
                </p:endSync>
                <p:childTnLst>
                  <p:par>
                    <p:cTn id="233" fill="hold">
                      <p:stCondLst>
                        <p:cond delay="0"/>
                      </p:stCondLst>
                      <p:childTnLst>
                        <p:par>
                          <p:cTn id="234" fill="hold">
                            <p:stCondLst>
                              <p:cond delay="0"/>
                            </p:stCondLst>
                            <p:childTnLst>
                              <p:par>
                                <p:cTn id="235" presetID="10" presetClass="exit" presetSubtype="0" fill="hold" grpId="1" nodeType="clickEffect">
                                  <p:stCondLst>
                                    <p:cond delay="0"/>
                                  </p:stCondLst>
                                  <p:childTnLst>
                                    <p:animEffect transition="out" filter="fade">
                                      <p:cBhvr>
                                        <p:cTn id="236" dur="500"/>
                                        <p:tgtEl>
                                          <p:spTgt spid="59"/>
                                        </p:tgtEl>
                                      </p:cBhvr>
                                    </p:animEffect>
                                    <p:set>
                                      <p:cBhvr>
                                        <p:cTn id="237" dur="1" fill="hold">
                                          <p:stCondLst>
                                            <p:cond delay="499"/>
                                          </p:stCondLst>
                                        </p:cTn>
                                        <p:tgtEl>
                                          <p:spTgt spid="59"/>
                                        </p:tgtEl>
                                        <p:attrNameLst>
                                          <p:attrName>style.visibility</p:attrName>
                                        </p:attrNameLst>
                                      </p:cBhvr>
                                      <p:to>
                                        <p:strVal val="hidden"/>
                                      </p:to>
                                    </p:set>
                                  </p:childTnLst>
                                </p:cTn>
                              </p:par>
                            </p:childTnLst>
                          </p:cTn>
                        </p:par>
                      </p:childTnLst>
                    </p:cTn>
                  </p:par>
                </p:childTnLst>
              </p:cTn>
              <p:nextCondLst>
                <p:cond evt="onClick" delay="0">
                  <p:tgtEl>
                    <p:spTgt spid="59"/>
                  </p:tgtEl>
                </p:cond>
              </p:nextCondLst>
            </p:seq>
            <p:seq concurrent="1" nextAc="seek">
              <p:cTn id="238" restart="whenNotActive" fill="hold" evtFilter="cancelBubble" nodeType="interactiveSeq">
                <p:stCondLst>
                  <p:cond evt="onClick" delay="0">
                    <p:tgtEl>
                      <p:spTgt spid="55"/>
                    </p:tgtEl>
                  </p:cond>
                </p:stCondLst>
                <p:endSync evt="end" delay="0">
                  <p:rtn val="all"/>
                </p:endSync>
                <p:childTnLst>
                  <p:par>
                    <p:cTn id="239" fill="hold">
                      <p:stCondLst>
                        <p:cond delay="0"/>
                      </p:stCondLst>
                      <p:childTnLst>
                        <p:par>
                          <p:cTn id="240" fill="hold">
                            <p:stCondLst>
                              <p:cond delay="0"/>
                            </p:stCondLst>
                            <p:childTnLst>
                              <p:par>
                                <p:cTn id="241" presetID="10" presetClass="exit" presetSubtype="0" fill="hold" grpId="1" nodeType="clickEffect">
                                  <p:stCondLst>
                                    <p:cond delay="0"/>
                                  </p:stCondLst>
                                  <p:childTnLst>
                                    <p:animEffect transition="out" filter="fade">
                                      <p:cBhvr>
                                        <p:cTn id="242" dur="500"/>
                                        <p:tgtEl>
                                          <p:spTgt spid="55"/>
                                        </p:tgtEl>
                                      </p:cBhvr>
                                    </p:animEffect>
                                    <p:set>
                                      <p:cBhvr>
                                        <p:cTn id="243" dur="1" fill="hold">
                                          <p:stCondLst>
                                            <p:cond delay="499"/>
                                          </p:stCondLst>
                                        </p:cTn>
                                        <p:tgtEl>
                                          <p:spTgt spid="55"/>
                                        </p:tgtEl>
                                        <p:attrNameLst>
                                          <p:attrName>style.visibility</p:attrName>
                                        </p:attrNameLst>
                                      </p:cBhvr>
                                      <p:to>
                                        <p:strVal val="hidden"/>
                                      </p:to>
                                    </p:set>
                                  </p:childTnLst>
                                </p:cTn>
                              </p:par>
                            </p:childTnLst>
                          </p:cTn>
                        </p:par>
                      </p:childTnLst>
                    </p:cTn>
                  </p:par>
                </p:childTnLst>
              </p:cTn>
              <p:nextCondLst>
                <p:cond evt="onClick" delay="0">
                  <p:tgtEl>
                    <p:spTgt spid="55"/>
                  </p:tgtEl>
                </p:cond>
              </p:nextCondLst>
            </p:seq>
            <p:seq concurrent="1" nextAc="seek">
              <p:cTn id="244" restart="whenNotActive" fill="hold" evtFilter="cancelBubble" nodeType="interactiveSeq">
                <p:stCondLst>
                  <p:cond evt="onClick" delay="0">
                    <p:tgtEl>
                      <p:spTgt spid="58"/>
                    </p:tgtEl>
                  </p:cond>
                </p:stCondLst>
                <p:endSync evt="end" delay="0">
                  <p:rtn val="all"/>
                </p:endSync>
                <p:childTnLst>
                  <p:par>
                    <p:cTn id="245" fill="hold">
                      <p:stCondLst>
                        <p:cond delay="0"/>
                      </p:stCondLst>
                      <p:childTnLst>
                        <p:par>
                          <p:cTn id="246" fill="hold">
                            <p:stCondLst>
                              <p:cond delay="0"/>
                            </p:stCondLst>
                            <p:childTnLst>
                              <p:par>
                                <p:cTn id="247" presetID="10" presetClass="exit" presetSubtype="0" fill="hold" grpId="1" nodeType="clickEffect">
                                  <p:stCondLst>
                                    <p:cond delay="0"/>
                                  </p:stCondLst>
                                  <p:childTnLst>
                                    <p:animEffect transition="out" filter="fade">
                                      <p:cBhvr>
                                        <p:cTn id="248" dur="500"/>
                                        <p:tgtEl>
                                          <p:spTgt spid="58"/>
                                        </p:tgtEl>
                                      </p:cBhvr>
                                    </p:animEffect>
                                    <p:set>
                                      <p:cBhvr>
                                        <p:cTn id="249" dur="1" fill="hold">
                                          <p:stCondLst>
                                            <p:cond delay="499"/>
                                          </p:stCondLst>
                                        </p:cTn>
                                        <p:tgtEl>
                                          <p:spTgt spid="58"/>
                                        </p:tgtEl>
                                        <p:attrNameLst>
                                          <p:attrName>style.visibility</p:attrName>
                                        </p:attrNameLst>
                                      </p:cBhvr>
                                      <p:to>
                                        <p:strVal val="hidden"/>
                                      </p:to>
                                    </p:set>
                                  </p:childTnLst>
                                </p:cTn>
                              </p:par>
                            </p:childTnLst>
                          </p:cTn>
                        </p:par>
                      </p:childTnLst>
                    </p:cTn>
                  </p:par>
                </p:childTnLst>
              </p:cTn>
              <p:nextCondLst>
                <p:cond evt="onClick" delay="0">
                  <p:tgtEl>
                    <p:spTgt spid="58"/>
                  </p:tgtEl>
                </p:cond>
              </p:nextCondLst>
            </p:seq>
            <p:seq concurrent="1" nextAc="seek">
              <p:cTn id="250" restart="whenNotActive" fill="hold" evtFilter="cancelBubble" nodeType="interactiveSeq">
                <p:stCondLst>
                  <p:cond evt="onClick" delay="0">
                    <p:tgtEl>
                      <p:spTgt spid="71"/>
                    </p:tgtEl>
                  </p:cond>
                </p:stCondLst>
                <p:endSync evt="end" delay="0">
                  <p:rtn val="all"/>
                </p:endSync>
                <p:childTnLst>
                  <p:par>
                    <p:cTn id="251" fill="hold">
                      <p:stCondLst>
                        <p:cond delay="0"/>
                      </p:stCondLst>
                      <p:childTnLst>
                        <p:par>
                          <p:cTn id="252" fill="hold">
                            <p:stCondLst>
                              <p:cond delay="0"/>
                            </p:stCondLst>
                            <p:childTnLst>
                              <p:par>
                                <p:cTn id="253" presetID="10" presetClass="exit" presetSubtype="0" fill="hold" grpId="1" nodeType="clickEffect">
                                  <p:stCondLst>
                                    <p:cond delay="0"/>
                                  </p:stCondLst>
                                  <p:childTnLst>
                                    <p:animEffect transition="out" filter="fade">
                                      <p:cBhvr>
                                        <p:cTn id="254" dur="500"/>
                                        <p:tgtEl>
                                          <p:spTgt spid="71"/>
                                        </p:tgtEl>
                                      </p:cBhvr>
                                    </p:animEffect>
                                    <p:set>
                                      <p:cBhvr>
                                        <p:cTn id="255" dur="1" fill="hold">
                                          <p:stCondLst>
                                            <p:cond delay="499"/>
                                          </p:stCondLst>
                                        </p:cTn>
                                        <p:tgtEl>
                                          <p:spTgt spid="71"/>
                                        </p:tgtEl>
                                        <p:attrNameLst>
                                          <p:attrName>style.visibility</p:attrName>
                                        </p:attrNameLst>
                                      </p:cBhvr>
                                      <p:to>
                                        <p:strVal val="hidden"/>
                                      </p:to>
                                    </p:set>
                                  </p:childTnLst>
                                </p:cTn>
                              </p:par>
                            </p:childTnLst>
                          </p:cTn>
                        </p:par>
                      </p:childTnLst>
                    </p:cTn>
                  </p:par>
                </p:childTnLst>
              </p:cTn>
              <p:nextCondLst>
                <p:cond evt="onClick" delay="0">
                  <p:tgtEl>
                    <p:spTgt spid="71"/>
                  </p:tgtEl>
                </p:cond>
              </p:nextCondLst>
            </p:seq>
            <p:seq concurrent="1" nextAc="seek">
              <p:cTn id="256" restart="whenNotActive" fill="hold" evtFilter="cancelBubble" nodeType="interactiveSeq">
                <p:stCondLst>
                  <p:cond evt="onClick" delay="0">
                    <p:tgtEl>
                      <p:spTgt spid="70"/>
                    </p:tgtEl>
                  </p:cond>
                </p:stCondLst>
                <p:endSync evt="end" delay="0">
                  <p:rtn val="all"/>
                </p:endSync>
                <p:childTnLst>
                  <p:par>
                    <p:cTn id="257" fill="hold">
                      <p:stCondLst>
                        <p:cond delay="0"/>
                      </p:stCondLst>
                      <p:childTnLst>
                        <p:par>
                          <p:cTn id="258" fill="hold">
                            <p:stCondLst>
                              <p:cond delay="0"/>
                            </p:stCondLst>
                            <p:childTnLst>
                              <p:par>
                                <p:cTn id="259" presetID="10" presetClass="exit" presetSubtype="0" fill="hold" grpId="1" nodeType="clickEffect">
                                  <p:stCondLst>
                                    <p:cond delay="0"/>
                                  </p:stCondLst>
                                  <p:childTnLst>
                                    <p:animEffect transition="out" filter="fade">
                                      <p:cBhvr>
                                        <p:cTn id="260" dur="500"/>
                                        <p:tgtEl>
                                          <p:spTgt spid="70"/>
                                        </p:tgtEl>
                                      </p:cBhvr>
                                    </p:animEffect>
                                    <p:set>
                                      <p:cBhvr>
                                        <p:cTn id="261" dur="1" fill="hold">
                                          <p:stCondLst>
                                            <p:cond delay="499"/>
                                          </p:stCondLst>
                                        </p:cTn>
                                        <p:tgtEl>
                                          <p:spTgt spid="70"/>
                                        </p:tgtEl>
                                        <p:attrNameLst>
                                          <p:attrName>style.visibility</p:attrName>
                                        </p:attrNameLst>
                                      </p:cBhvr>
                                      <p:to>
                                        <p:strVal val="hidden"/>
                                      </p:to>
                                    </p:set>
                                  </p:childTnLst>
                                </p:cTn>
                              </p:par>
                            </p:childTnLst>
                          </p:cTn>
                        </p:par>
                      </p:childTnLst>
                    </p:cTn>
                  </p:par>
                </p:childTnLst>
              </p:cTn>
              <p:nextCondLst>
                <p:cond evt="onClick" delay="0">
                  <p:tgtEl>
                    <p:spTgt spid="70"/>
                  </p:tgtEl>
                </p:cond>
              </p:nextCondLst>
            </p:seq>
          </p:childTnLst>
        </p:cTn>
      </p:par>
    </p:tnLst>
    <p:bldLst>
      <p:bldP spid="52" grpId="0" animBg="1"/>
      <p:bldP spid="52" grpId="1" animBg="1"/>
      <p:bldP spid="53" grpId="0" animBg="1"/>
      <p:bldP spid="53" grpId="1" animBg="1"/>
      <p:bldP spid="54" grpId="0" animBg="1"/>
      <p:bldP spid="54" grpId="1" animBg="1"/>
      <p:bldP spid="55" grpId="0" animBg="1"/>
      <p:bldP spid="55" grpId="1" animBg="1"/>
      <p:bldP spid="56" grpId="0" animBg="1"/>
      <p:bldP spid="56" grpId="1" animBg="1"/>
      <p:bldP spid="57" grpId="0" animBg="1"/>
      <p:bldP spid="57" grpId="1" animBg="1"/>
      <p:bldP spid="58" grpId="0" animBg="1"/>
      <p:bldP spid="58" grpId="1" animBg="1"/>
      <p:bldP spid="59" grpId="0" animBg="1"/>
      <p:bldP spid="59" grpId="1" animBg="1"/>
      <p:bldP spid="60" grpId="0" animBg="1"/>
      <p:bldP spid="60" grpId="1" animBg="1"/>
      <p:bldP spid="61" grpId="0" animBg="1"/>
      <p:bldP spid="61" grpId="1" animBg="1"/>
      <p:bldP spid="62" grpId="0" animBg="1"/>
      <p:bldP spid="62" grpId="1" animBg="1"/>
      <p:bldP spid="63" grpId="0" animBg="1"/>
      <p:bldP spid="63" grpId="1" animBg="1"/>
      <p:bldP spid="64" grpId="0" animBg="1"/>
      <p:bldP spid="64" grpId="1" animBg="1"/>
      <p:bldP spid="65" grpId="0" animBg="1"/>
      <p:bldP spid="65" grpId="1" animBg="1"/>
      <p:bldP spid="66" grpId="0" animBg="1"/>
      <p:bldP spid="66" grpId="1" animBg="1"/>
      <p:bldP spid="67" grpId="0" animBg="1"/>
      <p:bldP spid="67" grpId="1" animBg="1"/>
      <p:bldP spid="68" grpId="0" animBg="1"/>
      <p:bldP spid="68" grpId="1" animBg="1"/>
      <p:bldP spid="69" grpId="0" animBg="1"/>
      <p:bldP spid="69" grpId="1" animBg="1"/>
      <p:bldP spid="70" grpId="0" animBg="1"/>
      <p:bldP spid="70" grpId="1" animBg="1"/>
      <p:bldP spid="71" grpId="0" animBg="1"/>
      <p:bldP spid="71" grpId="1"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782637"/>
          </a:xfrm>
        </p:spPr>
        <p:txBody>
          <a:bodyPr>
            <a:normAutofit/>
          </a:bodyPr>
          <a:lstStyle/>
          <a:p>
            <a:pPr algn="l"/>
            <a:r>
              <a:rPr lang="en-US" sz="3200" dirty="0">
                <a:solidFill>
                  <a:srgbClr val="F0502D"/>
                </a:solidFill>
                <a:latin typeface="+mj-lt"/>
              </a:rPr>
              <a:t>Know Your Rights: </a:t>
            </a:r>
            <a:r>
              <a:rPr lang="en-US" sz="3200" dirty="0" smtClean="0">
                <a:solidFill>
                  <a:srgbClr val="F0502D"/>
                </a:solidFill>
                <a:latin typeface="+mj-lt"/>
              </a:rPr>
              <a:t>Main </a:t>
            </a:r>
            <a:r>
              <a:rPr lang="en-US" sz="3200" dirty="0">
                <a:solidFill>
                  <a:srgbClr val="F0502D"/>
                </a:solidFill>
                <a:latin typeface="+mj-lt"/>
              </a:rPr>
              <a:t>Points</a:t>
            </a:r>
          </a:p>
        </p:txBody>
      </p:sp>
      <p:sp>
        <p:nvSpPr>
          <p:cNvPr id="18435" name="Rectangle 3"/>
          <p:cNvSpPr>
            <a:spLocks noGrp="1" noChangeArrowheads="1"/>
          </p:cNvSpPr>
          <p:nvPr>
            <p:ph type="body" idx="1"/>
          </p:nvPr>
        </p:nvSpPr>
        <p:spPr>
          <a:xfrm>
            <a:off x="457200" y="1333499"/>
            <a:ext cx="8153401" cy="4838701"/>
          </a:xfrm>
        </p:spPr>
        <p:txBody>
          <a:bodyPr>
            <a:noAutofit/>
          </a:bodyPr>
          <a:lstStyle/>
          <a:p>
            <a:pPr lvl="0">
              <a:buClr>
                <a:schemeClr val="tx2">
                  <a:lumMod val="40000"/>
                  <a:lumOff val="60000"/>
                </a:schemeClr>
              </a:buClr>
              <a:buFont typeface="Wingdings" panose="05000000000000000000" pitchFamily="2" charset="2"/>
              <a:buChar char="§"/>
            </a:pPr>
            <a:r>
              <a:rPr lang="en-US" sz="2400" b="0" dirty="0">
                <a:solidFill>
                  <a:srgbClr val="1F396A"/>
                </a:solidFill>
                <a:latin typeface="+mn-lt"/>
              </a:rPr>
              <a:t>OSHA laws protect workers from job hazards. Employers  must provide a safe and healthy workplace, training, and safety equipment.</a:t>
            </a:r>
          </a:p>
          <a:p>
            <a:pPr lvl="0">
              <a:buClr>
                <a:schemeClr val="tx2">
                  <a:lumMod val="40000"/>
                  <a:lumOff val="60000"/>
                </a:schemeClr>
              </a:buClr>
              <a:buFont typeface="Wingdings" panose="05000000000000000000" pitchFamily="2" charset="2"/>
              <a:buChar char="§"/>
            </a:pPr>
            <a:r>
              <a:rPr lang="en-US" sz="2400" b="0" dirty="0">
                <a:solidFill>
                  <a:srgbClr val="1F396A"/>
                </a:solidFill>
                <a:latin typeface="+mn-lt"/>
              </a:rPr>
              <a:t>Tell your supervisor right away if you’re injured at work! You can’t be fired for reporting work hazards.</a:t>
            </a:r>
          </a:p>
          <a:p>
            <a:pPr lvl="0">
              <a:buClr>
                <a:schemeClr val="tx2">
                  <a:lumMod val="40000"/>
                  <a:lumOff val="60000"/>
                </a:schemeClr>
              </a:buClr>
              <a:buFont typeface="Wingdings" panose="05000000000000000000" pitchFamily="2" charset="2"/>
              <a:buChar char="§"/>
            </a:pPr>
            <a:r>
              <a:rPr lang="en-US" sz="2400" b="0" dirty="0">
                <a:solidFill>
                  <a:srgbClr val="1F396A"/>
                </a:solidFill>
                <a:latin typeface="+mn-lt"/>
              </a:rPr>
              <a:t>Departments of Labor enforce child labor laws. The Equal Employment Opportunity Commission (EEOC) protects workers from discrimination and harassment at work.</a:t>
            </a:r>
          </a:p>
          <a:p>
            <a:pPr lvl="0">
              <a:buClr>
                <a:schemeClr val="tx2">
                  <a:lumMod val="40000"/>
                  <a:lumOff val="60000"/>
                </a:schemeClr>
              </a:buClr>
              <a:buFont typeface="Wingdings" panose="05000000000000000000" pitchFamily="2" charset="2"/>
              <a:buChar char="§"/>
            </a:pPr>
            <a:r>
              <a:rPr lang="en-US" sz="2400" b="0" dirty="0">
                <a:solidFill>
                  <a:srgbClr val="1F396A"/>
                </a:solidFill>
                <a:latin typeface="+mn-lt"/>
              </a:rPr>
              <a:t>Child labor laws protect teens from working too long, too late, too early, or in certain dangerous jobs.</a:t>
            </a:r>
          </a:p>
          <a:p>
            <a:pPr>
              <a:buClr>
                <a:schemeClr val="tx2">
                  <a:lumMod val="40000"/>
                  <a:lumOff val="60000"/>
                </a:schemeClr>
              </a:buClr>
              <a:buFont typeface="Wingdings" panose="05000000000000000000" pitchFamily="2" charset="2"/>
              <a:buChar char="§"/>
            </a:pPr>
            <a:r>
              <a:rPr lang="en-US" sz="2400" b="0" dirty="0">
                <a:solidFill>
                  <a:srgbClr val="1F396A"/>
                </a:solidFill>
                <a:latin typeface="+mn-lt"/>
              </a:rPr>
              <a:t>Young people have rights and responsibilities at work.</a:t>
            </a: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47</a:t>
            </a:fld>
            <a:endParaRPr lang="en-US" sz="2400" dirty="0" smtClean="0">
              <a:latin typeface="+mn-lt"/>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366922220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body" idx="1"/>
          </p:nvPr>
        </p:nvSpPr>
        <p:spPr>
          <a:xfrm>
            <a:off x="457200" y="1295400"/>
            <a:ext cx="8229600" cy="762000"/>
          </a:xfrm>
        </p:spPr>
        <p:txBody>
          <a:bodyPr>
            <a:normAutofit/>
          </a:bodyPr>
          <a:lstStyle/>
          <a:p>
            <a:pPr marL="0" indent="0">
              <a:spcBef>
                <a:spcPts val="0"/>
              </a:spcBef>
              <a:spcAft>
                <a:spcPts val="1200"/>
              </a:spcAft>
              <a:buNone/>
            </a:pPr>
            <a:r>
              <a:rPr lang="en-US" sz="2800" i="1" smtClean="0">
                <a:solidFill>
                  <a:schemeClr val="tx2">
                    <a:lumMod val="40000"/>
                    <a:lumOff val="60000"/>
                  </a:schemeClr>
                </a:solidFill>
                <a:latin typeface="+mj-lt"/>
              </a:rPr>
              <a:t>Labor </a:t>
            </a:r>
            <a:r>
              <a:rPr lang="en-US" sz="2800" i="1" dirty="0" smtClean="0">
                <a:solidFill>
                  <a:schemeClr val="tx2">
                    <a:lumMod val="40000"/>
                    <a:lumOff val="60000"/>
                  </a:schemeClr>
                </a:solidFill>
                <a:latin typeface="+mj-lt"/>
              </a:rPr>
              <a:t>Law Bingo </a:t>
            </a:r>
            <a:r>
              <a:rPr lang="en-US" sz="2800" dirty="0" smtClean="0">
                <a:solidFill>
                  <a:schemeClr val="tx2">
                    <a:lumMod val="40000"/>
                    <a:lumOff val="60000"/>
                  </a:schemeClr>
                </a:solidFill>
                <a:latin typeface="+mj-lt"/>
              </a:rPr>
              <a:t>Game</a:t>
            </a:r>
            <a:endParaRPr lang="en-US" sz="2800" dirty="0">
              <a:solidFill>
                <a:schemeClr val="tx2">
                  <a:lumMod val="40000"/>
                  <a:lumOff val="60000"/>
                </a:schemeClr>
              </a:solidFill>
              <a:latin typeface="+mj-lt"/>
            </a:endParaRPr>
          </a:p>
        </p:txBody>
      </p:sp>
      <p:sp>
        <p:nvSpPr>
          <p:cNvPr id="21506" name="Rectangle 2"/>
          <p:cNvSpPr>
            <a:spLocks noGrp="1" noChangeArrowheads="1"/>
          </p:cNvSpPr>
          <p:nvPr>
            <p:ph type="title"/>
          </p:nvPr>
        </p:nvSpPr>
        <p:spPr>
          <a:xfrm>
            <a:off x="457200" y="274638"/>
            <a:ext cx="8229600" cy="782637"/>
          </a:xfrm>
        </p:spPr>
        <p:txBody>
          <a:bodyPr>
            <a:noAutofit/>
          </a:bodyPr>
          <a:lstStyle/>
          <a:p>
            <a:pPr algn="l"/>
            <a:r>
              <a:rPr lang="en-US" sz="3200" dirty="0" smtClean="0">
                <a:solidFill>
                  <a:srgbClr val="F0502D"/>
                </a:solidFill>
                <a:latin typeface="+mj-lt"/>
              </a:rPr>
              <a:t>Know Your Rights</a:t>
            </a:r>
            <a:endParaRPr lang="en-US" sz="3200" dirty="0">
              <a:solidFill>
                <a:srgbClr val="F0502D"/>
              </a:solidFill>
              <a:latin typeface="+mj-lt"/>
            </a:endParaRP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21361387">
            <a:off x="1838836" y="2118523"/>
            <a:ext cx="2956570" cy="3814028"/>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 name="connsiteX0" fmla="*/ 0 w 7543800"/>
              <a:gd name="connsiteY0" fmla="*/ 4972050 h 5010150"/>
              <a:gd name="connsiteX1" fmla="*/ 0 w 7543800"/>
              <a:gd name="connsiteY1" fmla="*/ 0 h 5010150"/>
              <a:gd name="connsiteX2" fmla="*/ 7543800 w 7543800"/>
              <a:gd name="connsiteY2" fmla="*/ 9525 h 5010150"/>
              <a:gd name="connsiteX3" fmla="*/ 3876675 w 7543800"/>
              <a:gd name="connsiteY3" fmla="*/ 714375 h 5010150"/>
              <a:gd name="connsiteX4" fmla="*/ 3876675 w 7543800"/>
              <a:gd name="connsiteY4" fmla="*/ 5010150 h 5010150"/>
              <a:gd name="connsiteX5" fmla="*/ 0 w 7543800"/>
              <a:gd name="connsiteY5" fmla="*/ 4972050 h 5010150"/>
              <a:gd name="connsiteX0" fmla="*/ 0 w 3876675"/>
              <a:gd name="connsiteY0" fmla="*/ 4972050 h 5010150"/>
              <a:gd name="connsiteX1" fmla="*/ 0 w 3876675"/>
              <a:gd name="connsiteY1" fmla="*/ 0 h 5010150"/>
              <a:gd name="connsiteX2" fmla="*/ 3876675 w 3876675"/>
              <a:gd name="connsiteY2" fmla="*/ 714375 h 5010150"/>
              <a:gd name="connsiteX3" fmla="*/ 3876675 w 3876675"/>
              <a:gd name="connsiteY3" fmla="*/ 5010150 h 5010150"/>
              <a:gd name="connsiteX4" fmla="*/ 0 w 3876675"/>
              <a:gd name="connsiteY4" fmla="*/ 4972050 h 5010150"/>
              <a:gd name="connsiteX0" fmla="*/ 0 w 3876675"/>
              <a:gd name="connsiteY0" fmla="*/ 4972050 h 5010150"/>
              <a:gd name="connsiteX1" fmla="*/ 0 w 3876675"/>
              <a:gd name="connsiteY1" fmla="*/ 0 h 5010150"/>
              <a:gd name="connsiteX2" fmla="*/ 3095625 w 3876675"/>
              <a:gd name="connsiteY2" fmla="*/ 102903 h 5010150"/>
              <a:gd name="connsiteX3" fmla="*/ 3876675 w 3876675"/>
              <a:gd name="connsiteY3" fmla="*/ 5010150 h 5010150"/>
              <a:gd name="connsiteX4" fmla="*/ 0 w 3876675"/>
              <a:gd name="connsiteY4" fmla="*/ 4972050 h 5010150"/>
              <a:gd name="connsiteX0" fmla="*/ 190500 w 4067175"/>
              <a:gd name="connsiteY0" fmla="*/ 4869147 h 4907247"/>
              <a:gd name="connsiteX1" fmla="*/ 0 w 4067175"/>
              <a:gd name="connsiteY1" fmla="*/ 11100 h 4907247"/>
              <a:gd name="connsiteX2" fmla="*/ 3286125 w 4067175"/>
              <a:gd name="connsiteY2" fmla="*/ 0 h 4907247"/>
              <a:gd name="connsiteX3" fmla="*/ 4067175 w 4067175"/>
              <a:gd name="connsiteY3" fmla="*/ 4907247 h 4907247"/>
              <a:gd name="connsiteX4" fmla="*/ 190500 w 4067175"/>
              <a:gd name="connsiteY4" fmla="*/ 4869147 h 4907247"/>
              <a:gd name="connsiteX0" fmla="*/ 0 w 4076700"/>
              <a:gd name="connsiteY0" fmla="*/ 4651504 h 4907247"/>
              <a:gd name="connsiteX1" fmla="*/ 9525 w 4076700"/>
              <a:gd name="connsiteY1" fmla="*/ 11100 h 4907247"/>
              <a:gd name="connsiteX2" fmla="*/ 3295650 w 4076700"/>
              <a:gd name="connsiteY2" fmla="*/ 0 h 4907247"/>
              <a:gd name="connsiteX3" fmla="*/ 4076700 w 4076700"/>
              <a:gd name="connsiteY3" fmla="*/ 4907247 h 4907247"/>
              <a:gd name="connsiteX4" fmla="*/ 0 w 4076700"/>
              <a:gd name="connsiteY4" fmla="*/ 4651504 h 4907247"/>
              <a:gd name="connsiteX0" fmla="*/ 0 w 3295650"/>
              <a:gd name="connsiteY0" fmla="*/ 4651504 h 4720696"/>
              <a:gd name="connsiteX1" fmla="*/ 9525 w 3295650"/>
              <a:gd name="connsiteY1" fmla="*/ 11100 h 4720696"/>
              <a:gd name="connsiteX2" fmla="*/ 3295650 w 3295650"/>
              <a:gd name="connsiteY2" fmla="*/ 0 h 4720696"/>
              <a:gd name="connsiteX3" fmla="*/ 2676525 w 3295650"/>
              <a:gd name="connsiteY3" fmla="*/ 4720696 h 4720696"/>
              <a:gd name="connsiteX4" fmla="*/ 0 w 3295650"/>
              <a:gd name="connsiteY4" fmla="*/ 4651504 h 4720696"/>
              <a:gd name="connsiteX0" fmla="*/ 0 w 3305175"/>
              <a:gd name="connsiteY0" fmla="*/ 4651504 h 4658512"/>
              <a:gd name="connsiteX1" fmla="*/ 9525 w 3305175"/>
              <a:gd name="connsiteY1" fmla="*/ 11100 h 4658512"/>
              <a:gd name="connsiteX2" fmla="*/ 3295650 w 3305175"/>
              <a:gd name="connsiteY2" fmla="*/ 0 h 4658512"/>
              <a:gd name="connsiteX3" fmla="*/ 3305175 w 3305175"/>
              <a:gd name="connsiteY3" fmla="*/ 4658512 h 4658512"/>
              <a:gd name="connsiteX4" fmla="*/ 0 w 3305175"/>
              <a:gd name="connsiteY4" fmla="*/ 4651504 h 46585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5175" h="4658512">
                <a:moveTo>
                  <a:pt x="0" y="4651504"/>
                </a:moveTo>
                <a:lnTo>
                  <a:pt x="9525" y="11100"/>
                </a:lnTo>
                <a:lnTo>
                  <a:pt x="3295650" y="0"/>
                </a:lnTo>
                <a:lnTo>
                  <a:pt x="3305175" y="4658512"/>
                </a:lnTo>
                <a:lnTo>
                  <a:pt x="0" y="4651504"/>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31" name="Picture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361387">
            <a:off x="1874624" y="2147616"/>
            <a:ext cx="2871425" cy="3715963"/>
          </a:xfrm>
          <a:prstGeom prst="rect">
            <a:avLst/>
          </a:prstGeom>
        </p:spPr>
      </p:pic>
      <p:sp>
        <p:nvSpPr>
          <p:cNvPr id="32" name="Freeform 31"/>
          <p:cNvSpPr/>
          <p:nvPr/>
        </p:nvSpPr>
        <p:spPr>
          <a:xfrm rot="632534">
            <a:off x="4705121" y="2075015"/>
            <a:ext cx="2962362" cy="382150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 name="connsiteX0" fmla="*/ 0 w 7543800"/>
              <a:gd name="connsiteY0" fmla="*/ 4972050 h 5010150"/>
              <a:gd name="connsiteX1" fmla="*/ 0 w 7543800"/>
              <a:gd name="connsiteY1" fmla="*/ 0 h 5010150"/>
              <a:gd name="connsiteX2" fmla="*/ 7543800 w 7543800"/>
              <a:gd name="connsiteY2" fmla="*/ 9525 h 5010150"/>
              <a:gd name="connsiteX3" fmla="*/ 3876675 w 7543800"/>
              <a:gd name="connsiteY3" fmla="*/ 714375 h 5010150"/>
              <a:gd name="connsiteX4" fmla="*/ 3876675 w 7543800"/>
              <a:gd name="connsiteY4" fmla="*/ 5010150 h 5010150"/>
              <a:gd name="connsiteX5" fmla="*/ 0 w 7543800"/>
              <a:gd name="connsiteY5" fmla="*/ 4972050 h 5010150"/>
              <a:gd name="connsiteX0" fmla="*/ 0 w 3876675"/>
              <a:gd name="connsiteY0" fmla="*/ 4972050 h 5010150"/>
              <a:gd name="connsiteX1" fmla="*/ 0 w 3876675"/>
              <a:gd name="connsiteY1" fmla="*/ 0 h 5010150"/>
              <a:gd name="connsiteX2" fmla="*/ 3876675 w 3876675"/>
              <a:gd name="connsiteY2" fmla="*/ 714375 h 5010150"/>
              <a:gd name="connsiteX3" fmla="*/ 3876675 w 3876675"/>
              <a:gd name="connsiteY3" fmla="*/ 5010150 h 5010150"/>
              <a:gd name="connsiteX4" fmla="*/ 0 w 3876675"/>
              <a:gd name="connsiteY4" fmla="*/ 4972050 h 5010150"/>
              <a:gd name="connsiteX0" fmla="*/ 0 w 3876675"/>
              <a:gd name="connsiteY0" fmla="*/ 4972050 h 5010150"/>
              <a:gd name="connsiteX1" fmla="*/ 0 w 3876675"/>
              <a:gd name="connsiteY1" fmla="*/ 0 h 5010150"/>
              <a:gd name="connsiteX2" fmla="*/ 3095625 w 3876675"/>
              <a:gd name="connsiteY2" fmla="*/ 102903 h 5010150"/>
              <a:gd name="connsiteX3" fmla="*/ 3876675 w 3876675"/>
              <a:gd name="connsiteY3" fmla="*/ 5010150 h 5010150"/>
              <a:gd name="connsiteX4" fmla="*/ 0 w 3876675"/>
              <a:gd name="connsiteY4" fmla="*/ 4972050 h 5010150"/>
              <a:gd name="connsiteX0" fmla="*/ 190500 w 4067175"/>
              <a:gd name="connsiteY0" fmla="*/ 4869147 h 4907247"/>
              <a:gd name="connsiteX1" fmla="*/ 0 w 4067175"/>
              <a:gd name="connsiteY1" fmla="*/ 11100 h 4907247"/>
              <a:gd name="connsiteX2" fmla="*/ 3286125 w 4067175"/>
              <a:gd name="connsiteY2" fmla="*/ 0 h 4907247"/>
              <a:gd name="connsiteX3" fmla="*/ 4067175 w 4067175"/>
              <a:gd name="connsiteY3" fmla="*/ 4907247 h 4907247"/>
              <a:gd name="connsiteX4" fmla="*/ 190500 w 4067175"/>
              <a:gd name="connsiteY4" fmla="*/ 4869147 h 4907247"/>
              <a:gd name="connsiteX0" fmla="*/ 0 w 4076700"/>
              <a:gd name="connsiteY0" fmla="*/ 4651504 h 4907247"/>
              <a:gd name="connsiteX1" fmla="*/ 9525 w 4076700"/>
              <a:gd name="connsiteY1" fmla="*/ 11100 h 4907247"/>
              <a:gd name="connsiteX2" fmla="*/ 3295650 w 4076700"/>
              <a:gd name="connsiteY2" fmla="*/ 0 h 4907247"/>
              <a:gd name="connsiteX3" fmla="*/ 4076700 w 4076700"/>
              <a:gd name="connsiteY3" fmla="*/ 4907247 h 4907247"/>
              <a:gd name="connsiteX4" fmla="*/ 0 w 4076700"/>
              <a:gd name="connsiteY4" fmla="*/ 4651504 h 4907247"/>
              <a:gd name="connsiteX0" fmla="*/ 0 w 3295650"/>
              <a:gd name="connsiteY0" fmla="*/ 4651504 h 4720696"/>
              <a:gd name="connsiteX1" fmla="*/ 9525 w 3295650"/>
              <a:gd name="connsiteY1" fmla="*/ 11100 h 4720696"/>
              <a:gd name="connsiteX2" fmla="*/ 3295650 w 3295650"/>
              <a:gd name="connsiteY2" fmla="*/ 0 h 4720696"/>
              <a:gd name="connsiteX3" fmla="*/ 2676525 w 3295650"/>
              <a:gd name="connsiteY3" fmla="*/ 4720696 h 4720696"/>
              <a:gd name="connsiteX4" fmla="*/ 0 w 3295650"/>
              <a:gd name="connsiteY4" fmla="*/ 4651504 h 4720696"/>
              <a:gd name="connsiteX0" fmla="*/ 0 w 3305175"/>
              <a:gd name="connsiteY0" fmla="*/ 4651504 h 4658512"/>
              <a:gd name="connsiteX1" fmla="*/ 9525 w 3305175"/>
              <a:gd name="connsiteY1" fmla="*/ 11100 h 4658512"/>
              <a:gd name="connsiteX2" fmla="*/ 3295650 w 3305175"/>
              <a:gd name="connsiteY2" fmla="*/ 0 h 4658512"/>
              <a:gd name="connsiteX3" fmla="*/ 3305175 w 3305175"/>
              <a:gd name="connsiteY3" fmla="*/ 4658512 h 4658512"/>
              <a:gd name="connsiteX4" fmla="*/ 0 w 3305175"/>
              <a:gd name="connsiteY4" fmla="*/ 4651504 h 46585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5175" h="4658512">
                <a:moveTo>
                  <a:pt x="0" y="4651504"/>
                </a:moveTo>
                <a:lnTo>
                  <a:pt x="9525" y="11100"/>
                </a:lnTo>
                <a:lnTo>
                  <a:pt x="3295650" y="0"/>
                </a:lnTo>
                <a:lnTo>
                  <a:pt x="3305175" y="4658512"/>
                </a:lnTo>
                <a:lnTo>
                  <a:pt x="0" y="4651504"/>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33" name="Picture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632534">
            <a:off x="4749134" y="2104756"/>
            <a:ext cx="2877050" cy="3723241"/>
          </a:xfrm>
          <a:prstGeom prst="rect">
            <a:avLst/>
          </a:prstGeom>
        </p:spPr>
      </p:pic>
      <p:sp>
        <p:nvSpPr>
          <p:cNvPr id="11"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48</a:t>
            </a:fld>
            <a:endParaRPr lang="en-US" sz="2400" dirty="0" smtClean="0">
              <a:latin typeface="+mn-lt"/>
            </a:endParaRPr>
          </a:p>
        </p:txBody>
      </p:sp>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63393795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90601"/>
            <a:ext cx="8229600" cy="609600"/>
          </a:xfrm>
        </p:spPr>
        <p:txBody>
          <a:bodyPr lIns="45720" rIns="0">
            <a:normAutofit/>
          </a:bodyPr>
          <a:lstStyle/>
          <a:p>
            <a:pPr algn="l"/>
            <a:r>
              <a:rPr lang="en-US" sz="3200" dirty="0" smtClean="0">
                <a:solidFill>
                  <a:srgbClr val="F0502D"/>
                </a:solidFill>
                <a:latin typeface="+mj-lt"/>
                <a:cs typeface="Arial" pitchFamily="34" charset="0"/>
              </a:rPr>
              <a:t>Taking Action</a:t>
            </a:r>
            <a:endParaRPr lang="en-US" sz="3200" dirty="0">
              <a:solidFill>
                <a:srgbClr val="F0502D"/>
              </a:solidFill>
              <a:latin typeface="+mj-lt"/>
              <a:cs typeface="Arial" pitchFamily="34" charset="0"/>
            </a:endParaRPr>
          </a:p>
        </p:txBody>
      </p:sp>
      <p:sp>
        <p:nvSpPr>
          <p:cNvPr id="3" name="Content Placeholder 2"/>
          <p:cNvSpPr>
            <a:spLocks noGrp="1"/>
          </p:cNvSpPr>
          <p:nvPr>
            <p:ph idx="1"/>
          </p:nvPr>
        </p:nvSpPr>
        <p:spPr>
          <a:xfrm>
            <a:off x="533400" y="304800"/>
            <a:ext cx="8229600" cy="838201"/>
          </a:xfrm>
        </p:spPr>
        <p:txBody>
          <a:bodyPr wrap="square" lIns="0" rIns="0">
            <a:normAutofit/>
          </a:bodyPr>
          <a:lstStyle/>
          <a:p>
            <a:pPr marL="0" indent="0">
              <a:buNone/>
            </a:pPr>
            <a:r>
              <a:rPr lang="en-US" sz="4800" b="0" dirty="0" smtClean="0">
                <a:solidFill>
                  <a:srgbClr val="F0502D"/>
                </a:solidFill>
                <a:latin typeface="Myriad Pro" pitchFamily="34" charset="0"/>
                <a:cs typeface="Arial" pitchFamily="34" charset="0"/>
              </a:rPr>
              <a:t>Lesson 6 </a:t>
            </a:r>
            <a:r>
              <a:rPr lang="en-US" sz="3600" b="0" dirty="0" smtClean="0">
                <a:solidFill>
                  <a:srgbClr val="F0502D"/>
                </a:solidFill>
                <a:latin typeface="Myriad Pro" pitchFamily="34" charset="0"/>
                <a:cs typeface="Arial" pitchFamily="34" charset="0"/>
              </a:rPr>
              <a:t>(and 6</a:t>
            </a:r>
            <a:r>
              <a:rPr lang="en-US" sz="3400" b="0" dirty="0" smtClean="0">
                <a:solidFill>
                  <a:srgbClr val="F0502D"/>
                </a:solidFill>
                <a:latin typeface="Myriad Pro" pitchFamily="34" charset="0"/>
                <a:cs typeface="Arial" pitchFamily="34" charset="0"/>
              </a:rPr>
              <a:t>B</a:t>
            </a:r>
            <a:r>
              <a:rPr lang="en-US" sz="3600" b="0" dirty="0" smtClean="0">
                <a:solidFill>
                  <a:srgbClr val="F0502D"/>
                </a:solidFill>
                <a:latin typeface="Myriad Pro" pitchFamily="34" charset="0"/>
                <a:cs typeface="Arial" pitchFamily="34" charset="0"/>
              </a:rPr>
              <a:t>)</a:t>
            </a:r>
            <a:endParaRPr lang="en-US" sz="3600" b="0" dirty="0">
              <a:solidFill>
                <a:srgbClr val="F0502D"/>
              </a:solidFill>
              <a:latin typeface="Myriad Pro" pitchFamily="34" charset="0"/>
              <a:cs typeface="Arial"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1200" y="5570038"/>
            <a:ext cx="2924175" cy="1037735"/>
          </a:xfrm>
          <a:prstGeom prst="rect">
            <a:avLst/>
          </a:prstGeom>
        </p:spPr>
      </p:pic>
      <p:sp>
        <p:nvSpPr>
          <p:cNvPr id="5" name="Freeform 4"/>
          <p:cNvSpPr/>
          <p:nvPr/>
        </p:nvSpPr>
        <p:spPr>
          <a:xfrm>
            <a:off x="5419725" y="1809750"/>
            <a:ext cx="3324225" cy="3514725"/>
          </a:xfrm>
          <a:custGeom>
            <a:avLst/>
            <a:gdLst>
              <a:gd name="connsiteX0" fmla="*/ 0 w 3324225"/>
              <a:gd name="connsiteY0" fmla="*/ 9525 h 3514725"/>
              <a:gd name="connsiteX1" fmla="*/ 3295650 w 3324225"/>
              <a:gd name="connsiteY1" fmla="*/ 0 h 3514725"/>
              <a:gd name="connsiteX2" fmla="*/ 3324225 w 3324225"/>
              <a:gd name="connsiteY2" fmla="*/ 3514725 h 3514725"/>
              <a:gd name="connsiteX3" fmla="*/ 9525 w 3324225"/>
              <a:gd name="connsiteY3" fmla="*/ 3457575 h 3514725"/>
              <a:gd name="connsiteX4" fmla="*/ 0 w 3324225"/>
              <a:gd name="connsiteY4" fmla="*/ 9525 h 351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4225" h="3514725">
                <a:moveTo>
                  <a:pt x="0" y="9525"/>
                </a:moveTo>
                <a:lnTo>
                  <a:pt x="3295650" y="0"/>
                </a:lnTo>
                <a:lnTo>
                  <a:pt x="3324225" y="3514725"/>
                </a:lnTo>
                <a:lnTo>
                  <a:pt x="9525" y="3457575"/>
                </a:lnTo>
                <a:lnTo>
                  <a:pt x="0" y="9525"/>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609600" y="1819275"/>
            <a:ext cx="4695825" cy="4629150"/>
          </a:xfrm>
          <a:custGeom>
            <a:avLst/>
            <a:gdLst>
              <a:gd name="connsiteX0" fmla="*/ 0 w 4695825"/>
              <a:gd name="connsiteY0" fmla="*/ 0 h 4629150"/>
              <a:gd name="connsiteX1" fmla="*/ 4695825 w 4695825"/>
              <a:gd name="connsiteY1" fmla="*/ 19050 h 4629150"/>
              <a:gd name="connsiteX2" fmla="*/ 4648200 w 4695825"/>
              <a:gd name="connsiteY2" fmla="*/ 4629150 h 4629150"/>
              <a:gd name="connsiteX3" fmla="*/ 57150 w 4695825"/>
              <a:gd name="connsiteY3" fmla="*/ 4619625 h 4629150"/>
              <a:gd name="connsiteX4" fmla="*/ 0 w 4695825"/>
              <a:gd name="connsiteY4" fmla="*/ 0 h 4629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5825" h="4629150">
                <a:moveTo>
                  <a:pt x="0" y="0"/>
                </a:moveTo>
                <a:lnTo>
                  <a:pt x="4695825" y="19050"/>
                </a:lnTo>
                <a:lnTo>
                  <a:pt x="4648200" y="4629150"/>
                </a:lnTo>
                <a:lnTo>
                  <a:pt x="57150" y="4619625"/>
                </a:lnTo>
                <a:lnTo>
                  <a:pt x="0" y="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a:spLocks/>
          </p:cNvSpPr>
          <p:nvPr/>
        </p:nvSpPr>
        <p:spPr>
          <a:xfrm>
            <a:off x="666750" y="1876424"/>
            <a:ext cx="4581525" cy="4476750"/>
          </a:xfrm>
          <a:custGeom>
            <a:avLst/>
            <a:gdLst>
              <a:gd name="connsiteX0" fmla="*/ 0 w 4695825"/>
              <a:gd name="connsiteY0" fmla="*/ 171450 h 4419600"/>
              <a:gd name="connsiteX1" fmla="*/ 57150 w 4695825"/>
              <a:gd name="connsiteY1" fmla="*/ 4419600 h 4419600"/>
              <a:gd name="connsiteX2" fmla="*/ 4619625 w 4695825"/>
              <a:gd name="connsiteY2" fmla="*/ 4419600 h 4419600"/>
              <a:gd name="connsiteX3" fmla="*/ 4695825 w 4695825"/>
              <a:gd name="connsiteY3" fmla="*/ 0 h 4419600"/>
              <a:gd name="connsiteX4" fmla="*/ 0 w 4695825"/>
              <a:gd name="connsiteY4" fmla="*/ 171450 h 4419600"/>
              <a:gd name="connsiteX0" fmla="*/ 0 w 4705350"/>
              <a:gd name="connsiteY0" fmla="*/ 0 h 4467225"/>
              <a:gd name="connsiteX1" fmla="*/ 66675 w 4705350"/>
              <a:gd name="connsiteY1" fmla="*/ 4467225 h 4467225"/>
              <a:gd name="connsiteX2" fmla="*/ 4629150 w 4705350"/>
              <a:gd name="connsiteY2" fmla="*/ 4467225 h 4467225"/>
              <a:gd name="connsiteX3" fmla="*/ 4705350 w 4705350"/>
              <a:gd name="connsiteY3" fmla="*/ 47625 h 4467225"/>
              <a:gd name="connsiteX4" fmla="*/ 0 w 4705350"/>
              <a:gd name="connsiteY4" fmla="*/ 0 h 4467225"/>
              <a:gd name="connsiteX0" fmla="*/ 0 w 4715153"/>
              <a:gd name="connsiteY0" fmla="*/ 9525 h 4476750"/>
              <a:gd name="connsiteX1" fmla="*/ 66675 w 4715153"/>
              <a:gd name="connsiteY1" fmla="*/ 4476750 h 4476750"/>
              <a:gd name="connsiteX2" fmla="*/ 4629150 w 4715153"/>
              <a:gd name="connsiteY2" fmla="*/ 4476750 h 4476750"/>
              <a:gd name="connsiteX3" fmla="*/ 4715153 w 4715153"/>
              <a:gd name="connsiteY3" fmla="*/ 0 h 4476750"/>
              <a:gd name="connsiteX4" fmla="*/ 0 w 4715153"/>
              <a:gd name="connsiteY4" fmla="*/ 9525 h 447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15153" h="4476750">
                <a:moveTo>
                  <a:pt x="0" y="9525"/>
                </a:moveTo>
                <a:lnTo>
                  <a:pt x="66675" y="4476750"/>
                </a:lnTo>
                <a:lnTo>
                  <a:pt x="4629150" y="4476750"/>
                </a:lnTo>
                <a:lnTo>
                  <a:pt x="4715153" y="0"/>
                </a:lnTo>
                <a:lnTo>
                  <a:pt x="0" y="9525"/>
                </a:lnTo>
                <a:close/>
              </a:path>
            </a:pathLst>
          </a:custGeom>
          <a:blipFill dpi="0" rotWithShape="1">
            <a:blip r:embed="rId3"/>
            <a:srcRect/>
            <a:tile tx="-444500" ty="-762000" sx="78000" sy="78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5467350" y="1847849"/>
            <a:ext cx="3228975" cy="3381375"/>
          </a:xfrm>
          <a:custGeom>
            <a:avLst/>
            <a:gdLst>
              <a:gd name="connsiteX0" fmla="*/ 0 w 3257550"/>
              <a:gd name="connsiteY0" fmla="*/ 85725 h 3600450"/>
              <a:gd name="connsiteX1" fmla="*/ 19050 w 3257550"/>
              <a:gd name="connsiteY1" fmla="*/ 3600450 h 3600450"/>
              <a:gd name="connsiteX2" fmla="*/ 3257550 w 3257550"/>
              <a:gd name="connsiteY2" fmla="*/ 3552825 h 3600450"/>
              <a:gd name="connsiteX3" fmla="*/ 3219450 w 3257550"/>
              <a:gd name="connsiteY3" fmla="*/ 0 h 3600450"/>
              <a:gd name="connsiteX4" fmla="*/ 0 w 3257550"/>
              <a:gd name="connsiteY4" fmla="*/ 85725 h 3600450"/>
              <a:gd name="connsiteX0" fmla="*/ 0 w 3248025"/>
              <a:gd name="connsiteY0" fmla="*/ 9525 h 3600450"/>
              <a:gd name="connsiteX1" fmla="*/ 9525 w 3248025"/>
              <a:gd name="connsiteY1" fmla="*/ 3600450 h 3600450"/>
              <a:gd name="connsiteX2" fmla="*/ 3248025 w 3248025"/>
              <a:gd name="connsiteY2" fmla="*/ 3552825 h 3600450"/>
              <a:gd name="connsiteX3" fmla="*/ 3209925 w 3248025"/>
              <a:gd name="connsiteY3" fmla="*/ 0 h 3600450"/>
              <a:gd name="connsiteX4" fmla="*/ 0 w 3248025"/>
              <a:gd name="connsiteY4" fmla="*/ 9525 h 3600450"/>
              <a:gd name="connsiteX0" fmla="*/ 0 w 3248025"/>
              <a:gd name="connsiteY0" fmla="*/ 9525 h 3552825"/>
              <a:gd name="connsiteX1" fmla="*/ 0 w 3248025"/>
              <a:gd name="connsiteY1" fmla="*/ 3352800 h 3552825"/>
              <a:gd name="connsiteX2" fmla="*/ 3248025 w 3248025"/>
              <a:gd name="connsiteY2" fmla="*/ 3552825 h 3552825"/>
              <a:gd name="connsiteX3" fmla="*/ 3209925 w 3248025"/>
              <a:gd name="connsiteY3" fmla="*/ 0 h 3552825"/>
              <a:gd name="connsiteX4" fmla="*/ 0 w 3248025"/>
              <a:gd name="connsiteY4" fmla="*/ 9525 h 3552825"/>
              <a:gd name="connsiteX0" fmla="*/ 0 w 3228975"/>
              <a:gd name="connsiteY0" fmla="*/ 9525 h 3381375"/>
              <a:gd name="connsiteX1" fmla="*/ 0 w 3228975"/>
              <a:gd name="connsiteY1" fmla="*/ 3352800 h 3381375"/>
              <a:gd name="connsiteX2" fmla="*/ 3228975 w 3228975"/>
              <a:gd name="connsiteY2" fmla="*/ 3381375 h 3381375"/>
              <a:gd name="connsiteX3" fmla="*/ 3209925 w 3228975"/>
              <a:gd name="connsiteY3" fmla="*/ 0 h 3381375"/>
              <a:gd name="connsiteX4" fmla="*/ 0 w 3228975"/>
              <a:gd name="connsiteY4" fmla="*/ 9525 h 3381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8975" h="3381375">
                <a:moveTo>
                  <a:pt x="0" y="9525"/>
                </a:moveTo>
                <a:lnTo>
                  <a:pt x="0" y="3352800"/>
                </a:lnTo>
                <a:lnTo>
                  <a:pt x="3228975" y="3381375"/>
                </a:lnTo>
                <a:lnTo>
                  <a:pt x="3209925" y="0"/>
                </a:lnTo>
                <a:lnTo>
                  <a:pt x="0" y="9525"/>
                </a:lnTo>
                <a:close/>
              </a:path>
            </a:pathLst>
          </a:custGeom>
          <a:blipFill dpi="0" rotWithShape="1">
            <a:blip r:embed="rId4"/>
            <a:srcRect/>
            <a:tile tx="-95250" ty="-127000" sx="92000" sy="92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49</a:t>
            </a:fld>
            <a:endParaRPr lang="en-US" sz="2400" dirty="0" smtClean="0">
              <a:latin typeface="+mn-lt"/>
            </a:endParaRPr>
          </a:p>
        </p:txBody>
      </p:sp>
    </p:spTree>
    <p:extLst>
      <p:ext uri="{BB962C8B-B14F-4D97-AF65-F5344CB8AC3E}">
        <p14:creationId xmlns:p14="http://schemas.microsoft.com/office/powerpoint/2010/main" val="21508437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74638"/>
            <a:ext cx="8229600" cy="782637"/>
          </a:xfrm>
        </p:spPr>
        <p:txBody>
          <a:bodyPr>
            <a:normAutofit/>
          </a:bodyPr>
          <a:lstStyle/>
          <a:p>
            <a:pPr algn="l" eaLnBrk="1" hangingPunct="1"/>
            <a:r>
              <a:rPr lang="en-US" sz="3200" dirty="0">
                <a:solidFill>
                  <a:srgbClr val="F0502D"/>
                </a:solidFill>
                <a:latin typeface="+mj-lt"/>
              </a:rPr>
              <a:t>Job Safety Quiz</a:t>
            </a:r>
          </a:p>
        </p:txBody>
      </p:sp>
      <p:sp>
        <p:nvSpPr>
          <p:cNvPr id="118787" name="Rectangle 3"/>
          <p:cNvSpPr>
            <a:spLocks noGrp="1" noChangeArrowheads="1"/>
          </p:cNvSpPr>
          <p:nvPr>
            <p:ph type="body" idx="1"/>
          </p:nvPr>
        </p:nvSpPr>
        <p:spPr>
          <a:xfrm>
            <a:off x="457200" y="1584325"/>
            <a:ext cx="7666037" cy="4664075"/>
          </a:xfrm>
        </p:spPr>
        <p:txBody>
          <a:bodyPr>
            <a:normAutofit/>
          </a:bodyPr>
          <a:lstStyle/>
          <a:p>
            <a:pPr marL="347472" indent="-347472">
              <a:lnSpc>
                <a:spcPct val="80000"/>
              </a:lnSpc>
              <a:spcBef>
                <a:spcPts val="576"/>
              </a:spcBef>
              <a:spcAft>
                <a:spcPct val="30000"/>
              </a:spcAft>
              <a:buClr>
                <a:schemeClr val="tx2">
                  <a:lumMod val="40000"/>
                  <a:lumOff val="60000"/>
                </a:schemeClr>
              </a:buClr>
              <a:buFont typeface="Wingdings" pitchFamily="2" charset="2"/>
              <a:buChar char="§"/>
              <a:defRPr/>
            </a:pPr>
            <a:r>
              <a:rPr lang="en-US" sz="2400" b="0" dirty="0">
                <a:solidFill>
                  <a:srgbClr val="1F396A"/>
                </a:solidFill>
                <a:latin typeface="+mn-lt"/>
              </a:rPr>
              <a:t>The law says your employer is responsible for providing you with a safe and healthy workplace.</a:t>
            </a:r>
          </a:p>
          <a:p>
            <a:pPr marL="347472" indent="-347472">
              <a:lnSpc>
                <a:spcPct val="80000"/>
              </a:lnSpc>
              <a:spcBef>
                <a:spcPts val="1200"/>
              </a:spcBef>
              <a:spcAft>
                <a:spcPts val="2400"/>
              </a:spcAft>
              <a:buClr>
                <a:schemeClr val="tx2">
                  <a:lumMod val="20000"/>
                  <a:lumOff val="80000"/>
                </a:schemeClr>
              </a:buClr>
              <a:buNone/>
              <a:defRPr/>
            </a:pPr>
            <a:r>
              <a:rPr lang="en-US" sz="2800" dirty="0">
                <a:solidFill>
                  <a:srgbClr val="1F396A"/>
                </a:solidFill>
                <a:latin typeface="+mj-lt"/>
              </a:rPr>
              <a:t>	</a:t>
            </a:r>
            <a:r>
              <a:rPr lang="en-US" sz="2800" dirty="0" smtClean="0">
                <a:solidFill>
                  <a:srgbClr val="1F396A"/>
                </a:solidFill>
                <a:latin typeface="+mj-lt"/>
              </a:rPr>
              <a:t>	True</a:t>
            </a:r>
            <a:r>
              <a:rPr lang="en-US" sz="2800" dirty="0">
                <a:solidFill>
                  <a:srgbClr val="1F396A"/>
                </a:solidFill>
                <a:latin typeface="+mj-lt"/>
              </a:rPr>
              <a:t>			</a:t>
            </a:r>
            <a:r>
              <a:rPr lang="en-US" sz="2800" dirty="0" smtClean="0">
                <a:solidFill>
                  <a:srgbClr val="1F396A"/>
                </a:solidFill>
                <a:latin typeface="+mj-lt"/>
              </a:rPr>
              <a:t>	False</a:t>
            </a:r>
            <a:endParaRPr lang="en-US" sz="2800" dirty="0">
              <a:solidFill>
                <a:srgbClr val="1F396A"/>
              </a:solidFill>
              <a:latin typeface="+mj-lt"/>
            </a:endParaRPr>
          </a:p>
          <a:p>
            <a:pPr marL="347472" indent="-347472">
              <a:lnSpc>
                <a:spcPct val="80000"/>
              </a:lnSpc>
              <a:spcBef>
                <a:spcPts val="576"/>
              </a:spcBef>
              <a:spcAft>
                <a:spcPct val="30000"/>
              </a:spcAft>
              <a:buClr>
                <a:schemeClr val="tx2">
                  <a:lumMod val="40000"/>
                  <a:lumOff val="60000"/>
                </a:schemeClr>
              </a:buClr>
              <a:buFont typeface="Wingdings" pitchFamily="2" charset="2"/>
              <a:buChar char="§"/>
              <a:defRPr/>
            </a:pPr>
            <a:r>
              <a:rPr lang="en-US" sz="2400" b="0" dirty="0">
                <a:solidFill>
                  <a:srgbClr val="1F396A"/>
                </a:solidFill>
                <a:latin typeface="+mn-lt"/>
              </a:rPr>
              <a:t>The law sets limits on how late you can work on a school night if you are under 16.</a:t>
            </a:r>
          </a:p>
          <a:p>
            <a:pPr marL="347472" indent="-347472">
              <a:lnSpc>
                <a:spcPct val="80000"/>
              </a:lnSpc>
              <a:spcBef>
                <a:spcPts val="1200"/>
              </a:spcBef>
              <a:spcAft>
                <a:spcPts val="2400"/>
              </a:spcAft>
              <a:buClr>
                <a:schemeClr val="tx2">
                  <a:lumMod val="20000"/>
                  <a:lumOff val="80000"/>
                </a:schemeClr>
              </a:buClr>
              <a:buNone/>
              <a:defRPr/>
            </a:pPr>
            <a:r>
              <a:rPr lang="en-US" sz="2800" dirty="0">
                <a:solidFill>
                  <a:srgbClr val="1F396A"/>
                </a:solidFill>
                <a:latin typeface="+mj-lt"/>
              </a:rPr>
              <a:t>		True				False</a:t>
            </a:r>
          </a:p>
          <a:p>
            <a:pPr marL="347472" indent="-347472">
              <a:lnSpc>
                <a:spcPct val="80000"/>
              </a:lnSpc>
              <a:spcBef>
                <a:spcPts val="576"/>
              </a:spcBef>
              <a:spcAft>
                <a:spcPct val="30000"/>
              </a:spcAft>
              <a:buClr>
                <a:schemeClr val="tx2">
                  <a:lumMod val="40000"/>
                  <a:lumOff val="60000"/>
                </a:schemeClr>
              </a:buClr>
              <a:buFont typeface="Wingdings" pitchFamily="2" charset="2"/>
              <a:buChar char="§"/>
              <a:defRPr/>
            </a:pPr>
            <a:r>
              <a:rPr lang="en-US" sz="2400" b="0" dirty="0" smtClean="0">
                <a:solidFill>
                  <a:srgbClr val="1F396A"/>
                </a:solidFill>
                <a:latin typeface="+mn-lt"/>
              </a:rPr>
              <a:t>If </a:t>
            </a:r>
            <a:r>
              <a:rPr lang="en-US" sz="2400" b="0" dirty="0">
                <a:solidFill>
                  <a:srgbClr val="1F396A"/>
                </a:solidFill>
                <a:latin typeface="+mn-lt"/>
              </a:rPr>
              <a:t>you are 16 years old you are allowed to drive a car on public streets as part of your job.</a:t>
            </a:r>
          </a:p>
          <a:p>
            <a:pPr marL="347472" indent="-347472">
              <a:lnSpc>
                <a:spcPct val="80000"/>
              </a:lnSpc>
              <a:spcBef>
                <a:spcPts val="1200"/>
              </a:spcBef>
              <a:spcAft>
                <a:spcPts val="2400"/>
              </a:spcAft>
              <a:buClr>
                <a:schemeClr val="tx2">
                  <a:lumMod val="20000"/>
                  <a:lumOff val="80000"/>
                </a:schemeClr>
              </a:buClr>
              <a:buNone/>
              <a:defRPr/>
            </a:pPr>
            <a:r>
              <a:rPr lang="en-US" sz="2800" dirty="0">
                <a:solidFill>
                  <a:srgbClr val="1F396A"/>
                </a:solidFill>
                <a:latin typeface="+mj-lt"/>
              </a:rPr>
              <a:t>		</a:t>
            </a:r>
            <a:r>
              <a:rPr lang="en-US" dirty="0">
                <a:solidFill>
                  <a:srgbClr val="1F396A"/>
                </a:solidFill>
                <a:latin typeface="+mj-lt"/>
              </a:rPr>
              <a:t>True</a:t>
            </a:r>
            <a:r>
              <a:rPr lang="en-US" sz="2800" dirty="0">
                <a:solidFill>
                  <a:srgbClr val="1F396A"/>
                </a:solidFill>
                <a:latin typeface="+mj-lt"/>
              </a:rPr>
              <a:t>				</a:t>
            </a:r>
            <a:r>
              <a:rPr lang="en-US" dirty="0">
                <a:solidFill>
                  <a:srgbClr val="1F396A"/>
                </a:solidFill>
                <a:latin typeface="+mj-lt"/>
              </a:rPr>
              <a:t>False</a:t>
            </a:r>
          </a:p>
        </p:txBody>
      </p:sp>
      <p:sp>
        <p:nvSpPr>
          <p:cNvPr id="11" name="Freeform 10"/>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985202" y="2408388"/>
            <a:ext cx="365760" cy="365760"/>
          </a:xfrm>
          <a:prstGeom prst="rect">
            <a:avLst/>
          </a:prstGeom>
          <a:noFill/>
          <a:ln w="1905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2802" y="2408388"/>
            <a:ext cx="365760" cy="365760"/>
          </a:xfrm>
          <a:prstGeom prst="rect">
            <a:avLst/>
          </a:prstGeom>
          <a:noFill/>
          <a:ln w="1905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975677" y="5592364"/>
            <a:ext cx="365760" cy="365760"/>
          </a:xfrm>
          <a:prstGeom prst="rect">
            <a:avLst/>
          </a:prstGeom>
          <a:noFill/>
          <a:ln w="1905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4633277" y="5592364"/>
            <a:ext cx="365760" cy="365760"/>
          </a:xfrm>
          <a:prstGeom prst="rect">
            <a:avLst/>
          </a:prstGeom>
          <a:noFill/>
          <a:ln w="1905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985202" y="3965145"/>
            <a:ext cx="365760" cy="365760"/>
          </a:xfrm>
          <a:prstGeom prst="rect">
            <a:avLst/>
          </a:prstGeom>
          <a:noFill/>
          <a:ln w="1905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4642802" y="3965145"/>
            <a:ext cx="365760" cy="365760"/>
          </a:xfrm>
          <a:prstGeom prst="rect">
            <a:avLst/>
          </a:prstGeom>
          <a:noFill/>
          <a:ln w="1905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3"/>
          <p:cNvSpPr/>
          <p:nvPr/>
        </p:nvSpPr>
        <p:spPr>
          <a:xfrm rot="600891">
            <a:off x="893762" y="2130640"/>
            <a:ext cx="742950" cy="666750"/>
          </a:xfrm>
          <a:custGeom>
            <a:avLst/>
            <a:gdLst>
              <a:gd name="connsiteX0" fmla="*/ 0 w 676275"/>
              <a:gd name="connsiteY0" fmla="*/ 342900 h 581025"/>
              <a:gd name="connsiteX1" fmla="*/ 190500 w 676275"/>
              <a:gd name="connsiteY1" fmla="*/ 581025 h 581025"/>
              <a:gd name="connsiteX2" fmla="*/ 676275 w 676275"/>
              <a:gd name="connsiteY2" fmla="*/ 0 h 581025"/>
              <a:gd name="connsiteX3" fmla="*/ 209550 w 676275"/>
              <a:gd name="connsiteY3" fmla="*/ 390525 h 581025"/>
              <a:gd name="connsiteX4" fmla="*/ 0 w 676275"/>
              <a:gd name="connsiteY4" fmla="*/ 342900 h 581025"/>
              <a:gd name="connsiteX0" fmla="*/ 0 w 676275"/>
              <a:gd name="connsiteY0" fmla="*/ 342900 h 581025"/>
              <a:gd name="connsiteX1" fmla="*/ 190500 w 676275"/>
              <a:gd name="connsiteY1" fmla="*/ 581025 h 581025"/>
              <a:gd name="connsiteX2" fmla="*/ 676275 w 676275"/>
              <a:gd name="connsiteY2" fmla="*/ 0 h 581025"/>
              <a:gd name="connsiteX3" fmla="*/ 200025 w 676275"/>
              <a:gd name="connsiteY3" fmla="*/ 457200 h 581025"/>
              <a:gd name="connsiteX4" fmla="*/ 0 w 676275"/>
              <a:gd name="connsiteY4" fmla="*/ 342900 h 581025"/>
              <a:gd name="connsiteX0" fmla="*/ 0 w 704850"/>
              <a:gd name="connsiteY0" fmla="*/ 257175 h 581025"/>
              <a:gd name="connsiteX1" fmla="*/ 219075 w 704850"/>
              <a:gd name="connsiteY1" fmla="*/ 581025 h 581025"/>
              <a:gd name="connsiteX2" fmla="*/ 704850 w 704850"/>
              <a:gd name="connsiteY2" fmla="*/ 0 h 581025"/>
              <a:gd name="connsiteX3" fmla="*/ 228600 w 704850"/>
              <a:gd name="connsiteY3" fmla="*/ 457200 h 581025"/>
              <a:gd name="connsiteX4" fmla="*/ 0 w 704850"/>
              <a:gd name="connsiteY4" fmla="*/ 257175 h 581025"/>
              <a:gd name="connsiteX0" fmla="*/ 0 w 704850"/>
              <a:gd name="connsiteY0" fmla="*/ 257175 h 647700"/>
              <a:gd name="connsiteX1" fmla="*/ 228600 w 704850"/>
              <a:gd name="connsiteY1" fmla="*/ 647700 h 647700"/>
              <a:gd name="connsiteX2" fmla="*/ 704850 w 704850"/>
              <a:gd name="connsiteY2" fmla="*/ 0 h 647700"/>
              <a:gd name="connsiteX3" fmla="*/ 228600 w 704850"/>
              <a:gd name="connsiteY3" fmla="*/ 457200 h 647700"/>
              <a:gd name="connsiteX4" fmla="*/ 0 w 704850"/>
              <a:gd name="connsiteY4" fmla="*/ 257175 h 647700"/>
              <a:gd name="connsiteX0" fmla="*/ 0 w 733425"/>
              <a:gd name="connsiteY0" fmla="*/ 276225 h 666750"/>
              <a:gd name="connsiteX1" fmla="*/ 228600 w 733425"/>
              <a:gd name="connsiteY1" fmla="*/ 666750 h 666750"/>
              <a:gd name="connsiteX2" fmla="*/ 733425 w 733425"/>
              <a:gd name="connsiteY2" fmla="*/ 0 h 666750"/>
              <a:gd name="connsiteX3" fmla="*/ 228600 w 733425"/>
              <a:gd name="connsiteY3" fmla="*/ 476250 h 666750"/>
              <a:gd name="connsiteX4" fmla="*/ 0 w 733425"/>
              <a:gd name="connsiteY4" fmla="*/ 276225 h 666750"/>
              <a:gd name="connsiteX0" fmla="*/ 0 w 742950"/>
              <a:gd name="connsiteY0" fmla="*/ 409575 h 666750"/>
              <a:gd name="connsiteX1" fmla="*/ 238125 w 742950"/>
              <a:gd name="connsiteY1" fmla="*/ 666750 h 666750"/>
              <a:gd name="connsiteX2" fmla="*/ 742950 w 742950"/>
              <a:gd name="connsiteY2" fmla="*/ 0 h 666750"/>
              <a:gd name="connsiteX3" fmla="*/ 238125 w 742950"/>
              <a:gd name="connsiteY3" fmla="*/ 476250 h 666750"/>
              <a:gd name="connsiteX4" fmla="*/ 0 w 742950"/>
              <a:gd name="connsiteY4" fmla="*/ 409575 h 66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2950" h="666750">
                <a:moveTo>
                  <a:pt x="0" y="409575"/>
                </a:moveTo>
                <a:lnTo>
                  <a:pt x="238125" y="666750"/>
                </a:lnTo>
                <a:lnTo>
                  <a:pt x="742950" y="0"/>
                </a:lnTo>
                <a:lnTo>
                  <a:pt x="238125" y="476250"/>
                </a:lnTo>
                <a:lnTo>
                  <a:pt x="0" y="409575"/>
                </a:lnTo>
                <a:close/>
              </a:path>
            </a:pathLst>
          </a:custGeom>
          <a:solidFill>
            <a:srgbClr val="F0502D"/>
          </a:solidFill>
          <a:ln>
            <a:solidFill>
              <a:srgbClr val="F0502D"/>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23" name="Freeform 22"/>
          <p:cNvSpPr/>
          <p:nvPr/>
        </p:nvSpPr>
        <p:spPr>
          <a:xfrm rot="503956">
            <a:off x="870091" y="3755429"/>
            <a:ext cx="742950" cy="666750"/>
          </a:xfrm>
          <a:custGeom>
            <a:avLst/>
            <a:gdLst>
              <a:gd name="connsiteX0" fmla="*/ 0 w 676275"/>
              <a:gd name="connsiteY0" fmla="*/ 342900 h 581025"/>
              <a:gd name="connsiteX1" fmla="*/ 190500 w 676275"/>
              <a:gd name="connsiteY1" fmla="*/ 581025 h 581025"/>
              <a:gd name="connsiteX2" fmla="*/ 676275 w 676275"/>
              <a:gd name="connsiteY2" fmla="*/ 0 h 581025"/>
              <a:gd name="connsiteX3" fmla="*/ 209550 w 676275"/>
              <a:gd name="connsiteY3" fmla="*/ 390525 h 581025"/>
              <a:gd name="connsiteX4" fmla="*/ 0 w 676275"/>
              <a:gd name="connsiteY4" fmla="*/ 342900 h 581025"/>
              <a:gd name="connsiteX0" fmla="*/ 0 w 676275"/>
              <a:gd name="connsiteY0" fmla="*/ 342900 h 581025"/>
              <a:gd name="connsiteX1" fmla="*/ 190500 w 676275"/>
              <a:gd name="connsiteY1" fmla="*/ 581025 h 581025"/>
              <a:gd name="connsiteX2" fmla="*/ 676275 w 676275"/>
              <a:gd name="connsiteY2" fmla="*/ 0 h 581025"/>
              <a:gd name="connsiteX3" fmla="*/ 200025 w 676275"/>
              <a:gd name="connsiteY3" fmla="*/ 457200 h 581025"/>
              <a:gd name="connsiteX4" fmla="*/ 0 w 676275"/>
              <a:gd name="connsiteY4" fmla="*/ 342900 h 581025"/>
              <a:gd name="connsiteX0" fmla="*/ 0 w 704850"/>
              <a:gd name="connsiteY0" fmla="*/ 257175 h 581025"/>
              <a:gd name="connsiteX1" fmla="*/ 219075 w 704850"/>
              <a:gd name="connsiteY1" fmla="*/ 581025 h 581025"/>
              <a:gd name="connsiteX2" fmla="*/ 704850 w 704850"/>
              <a:gd name="connsiteY2" fmla="*/ 0 h 581025"/>
              <a:gd name="connsiteX3" fmla="*/ 228600 w 704850"/>
              <a:gd name="connsiteY3" fmla="*/ 457200 h 581025"/>
              <a:gd name="connsiteX4" fmla="*/ 0 w 704850"/>
              <a:gd name="connsiteY4" fmla="*/ 257175 h 581025"/>
              <a:gd name="connsiteX0" fmla="*/ 0 w 704850"/>
              <a:gd name="connsiteY0" fmla="*/ 257175 h 647700"/>
              <a:gd name="connsiteX1" fmla="*/ 228600 w 704850"/>
              <a:gd name="connsiteY1" fmla="*/ 647700 h 647700"/>
              <a:gd name="connsiteX2" fmla="*/ 704850 w 704850"/>
              <a:gd name="connsiteY2" fmla="*/ 0 h 647700"/>
              <a:gd name="connsiteX3" fmla="*/ 228600 w 704850"/>
              <a:gd name="connsiteY3" fmla="*/ 457200 h 647700"/>
              <a:gd name="connsiteX4" fmla="*/ 0 w 704850"/>
              <a:gd name="connsiteY4" fmla="*/ 257175 h 647700"/>
              <a:gd name="connsiteX0" fmla="*/ 0 w 733425"/>
              <a:gd name="connsiteY0" fmla="*/ 276225 h 666750"/>
              <a:gd name="connsiteX1" fmla="*/ 228600 w 733425"/>
              <a:gd name="connsiteY1" fmla="*/ 666750 h 666750"/>
              <a:gd name="connsiteX2" fmla="*/ 733425 w 733425"/>
              <a:gd name="connsiteY2" fmla="*/ 0 h 666750"/>
              <a:gd name="connsiteX3" fmla="*/ 228600 w 733425"/>
              <a:gd name="connsiteY3" fmla="*/ 476250 h 666750"/>
              <a:gd name="connsiteX4" fmla="*/ 0 w 733425"/>
              <a:gd name="connsiteY4" fmla="*/ 276225 h 666750"/>
              <a:gd name="connsiteX0" fmla="*/ 0 w 742950"/>
              <a:gd name="connsiteY0" fmla="*/ 409575 h 666750"/>
              <a:gd name="connsiteX1" fmla="*/ 238125 w 742950"/>
              <a:gd name="connsiteY1" fmla="*/ 666750 h 666750"/>
              <a:gd name="connsiteX2" fmla="*/ 742950 w 742950"/>
              <a:gd name="connsiteY2" fmla="*/ 0 h 666750"/>
              <a:gd name="connsiteX3" fmla="*/ 238125 w 742950"/>
              <a:gd name="connsiteY3" fmla="*/ 476250 h 666750"/>
              <a:gd name="connsiteX4" fmla="*/ 0 w 742950"/>
              <a:gd name="connsiteY4" fmla="*/ 409575 h 66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2950" h="666750">
                <a:moveTo>
                  <a:pt x="0" y="409575"/>
                </a:moveTo>
                <a:lnTo>
                  <a:pt x="238125" y="666750"/>
                </a:lnTo>
                <a:lnTo>
                  <a:pt x="742950" y="0"/>
                </a:lnTo>
                <a:lnTo>
                  <a:pt x="238125" y="476250"/>
                </a:lnTo>
                <a:lnTo>
                  <a:pt x="0" y="409575"/>
                </a:lnTo>
                <a:close/>
              </a:path>
            </a:pathLst>
          </a:custGeom>
          <a:solidFill>
            <a:srgbClr val="F0502D"/>
          </a:solidFill>
          <a:ln>
            <a:solidFill>
              <a:srgbClr val="F0502D"/>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24" name="Freeform 23"/>
          <p:cNvSpPr/>
          <p:nvPr/>
        </p:nvSpPr>
        <p:spPr>
          <a:xfrm rot="21275040">
            <a:off x="4541837" y="5291374"/>
            <a:ext cx="742950" cy="666750"/>
          </a:xfrm>
          <a:custGeom>
            <a:avLst/>
            <a:gdLst>
              <a:gd name="connsiteX0" fmla="*/ 0 w 676275"/>
              <a:gd name="connsiteY0" fmla="*/ 342900 h 581025"/>
              <a:gd name="connsiteX1" fmla="*/ 190500 w 676275"/>
              <a:gd name="connsiteY1" fmla="*/ 581025 h 581025"/>
              <a:gd name="connsiteX2" fmla="*/ 676275 w 676275"/>
              <a:gd name="connsiteY2" fmla="*/ 0 h 581025"/>
              <a:gd name="connsiteX3" fmla="*/ 209550 w 676275"/>
              <a:gd name="connsiteY3" fmla="*/ 390525 h 581025"/>
              <a:gd name="connsiteX4" fmla="*/ 0 w 676275"/>
              <a:gd name="connsiteY4" fmla="*/ 342900 h 581025"/>
              <a:gd name="connsiteX0" fmla="*/ 0 w 676275"/>
              <a:gd name="connsiteY0" fmla="*/ 342900 h 581025"/>
              <a:gd name="connsiteX1" fmla="*/ 190500 w 676275"/>
              <a:gd name="connsiteY1" fmla="*/ 581025 h 581025"/>
              <a:gd name="connsiteX2" fmla="*/ 676275 w 676275"/>
              <a:gd name="connsiteY2" fmla="*/ 0 h 581025"/>
              <a:gd name="connsiteX3" fmla="*/ 200025 w 676275"/>
              <a:gd name="connsiteY3" fmla="*/ 457200 h 581025"/>
              <a:gd name="connsiteX4" fmla="*/ 0 w 676275"/>
              <a:gd name="connsiteY4" fmla="*/ 342900 h 581025"/>
              <a:gd name="connsiteX0" fmla="*/ 0 w 704850"/>
              <a:gd name="connsiteY0" fmla="*/ 257175 h 581025"/>
              <a:gd name="connsiteX1" fmla="*/ 219075 w 704850"/>
              <a:gd name="connsiteY1" fmla="*/ 581025 h 581025"/>
              <a:gd name="connsiteX2" fmla="*/ 704850 w 704850"/>
              <a:gd name="connsiteY2" fmla="*/ 0 h 581025"/>
              <a:gd name="connsiteX3" fmla="*/ 228600 w 704850"/>
              <a:gd name="connsiteY3" fmla="*/ 457200 h 581025"/>
              <a:gd name="connsiteX4" fmla="*/ 0 w 704850"/>
              <a:gd name="connsiteY4" fmla="*/ 257175 h 581025"/>
              <a:gd name="connsiteX0" fmla="*/ 0 w 704850"/>
              <a:gd name="connsiteY0" fmla="*/ 257175 h 647700"/>
              <a:gd name="connsiteX1" fmla="*/ 228600 w 704850"/>
              <a:gd name="connsiteY1" fmla="*/ 647700 h 647700"/>
              <a:gd name="connsiteX2" fmla="*/ 704850 w 704850"/>
              <a:gd name="connsiteY2" fmla="*/ 0 h 647700"/>
              <a:gd name="connsiteX3" fmla="*/ 228600 w 704850"/>
              <a:gd name="connsiteY3" fmla="*/ 457200 h 647700"/>
              <a:gd name="connsiteX4" fmla="*/ 0 w 704850"/>
              <a:gd name="connsiteY4" fmla="*/ 257175 h 647700"/>
              <a:gd name="connsiteX0" fmla="*/ 0 w 733425"/>
              <a:gd name="connsiteY0" fmla="*/ 276225 h 666750"/>
              <a:gd name="connsiteX1" fmla="*/ 228600 w 733425"/>
              <a:gd name="connsiteY1" fmla="*/ 666750 h 666750"/>
              <a:gd name="connsiteX2" fmla="*/ 733425 w 733425"/>
              <a:gd name="connsiteY2" fmla="*/ 0 h 666750"/>
              <a:gd name="connsiteX3" fmla="*/ 228600 w 733425"/>
              <a:gd name="connsiteY3" fmla="*/ 476250 h 666750"/>
              <a:gd name="connsiteX4" fmla="*/ 0 w 733425"/>
              <a:gd name="connsiteY4" fmla="*/ 276225 h 666750"/>
              <a:gd name="connsiteX0" fmla="*/ 0 w 742950"/>
              <a:gd name="connsiteY0" fmla="*/ 409575 h 666750"/>
              <a:gd name="connsiteX1" fmla="*/ 238125 w 742950"/>
              <a:gd name="connsiteY1" fmla="*/ 666750 h 666750"/>
              <a:gd name="connsiteX2" fmla="*/ 742950 w 742950"/>
              <a:gd name="connsiteY2" fmla="*/ 0 h 666750"/>
              <a:gd name="connsiteX3" fmla="*/ 238125 w 742950"/>
              <a:gd name="connsiteY3" fmla="*/ 476250 h 666750"/>
              <a:gd name="connsiteX4" fmla="*/ 0 w 742950"/>
              <a:gd name="connsiteY4" fmla="*/ 409575 h 66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2950" h="666750">
                <a:moveTo>
                  <a:pt x="0" y="409575"/>
                </a:moveTo>
                <a:lnTo>
                  <a:pt x="238125" y="666750"/>
                </a:lnTo>
                <a:lnTo>
                  <a:pt x="742950" y="0"/>
                </a:lnTo>
                <a:lnTo>
                  <a:pt x="238125" y="476250"/>
                </a:lnTo>
                <a:lnTo>
                  <a:pt x="0" y="409575"/>
                </a:lnTo>
                <a:close/>
              </a:path>
            </a:pathLst>
          </a:custGeom>
          <a:solidFill>
            <a:srgbClr val="F0502D"/>
          </a:solidFill>
          <a:ln>
            <a:solidFill>
              <a:srgbClr val="F0502D"/>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21"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5</a:t>
            </a:fld>
            <a:endParaRPr lang="en-US" sz="2400" dirty="0" smtClean="0">
              <a:latin typeface="+mn-lt"/>
            </a:endParaRPr>
          </a:p>
        </p:txBody>
      </p:sp>
      <p:pic>
        <p:nvPicPr>
          <p:cNvPr id="22" name="Picture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29188905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18787">
                                            <p:txEl>
                                              <p:pRg st="1" end="1"/>
                                            </p:txEl>
                                          </p:spTgt>
                                        </p:tgtEl>
                                        <p:attrNameLst>
                                          <p:attrName>style.visibility</p:attrName>
                                        </p:attrNameLst>
                                      </p:cBhvr>
                                      <p:to>
                                        <p:strVal val="visible"/>
                                      </p:to>
                                    </p:set>
                                    <p:animEffect transition="in" filter="fade">
                                      <p:cBhvr>
                                        <p:cTn id="7" dur="700"/>
                                        <p:tgtEl>
                                          <p:spTgt spid="118787">
                                            <p:txEl>
                                              <p:pRg st="1" end="1"/>
                                            </p:txEl>
                                          </p:spTgt>
                                        </p:tgtEl>
                                      </p:cBhvr>
                                    </p:animEffect>
                                    <p:anim calcmode="lin" valueType="num">
                                      <p:cBhvr>
                                        <p:cTn id="8" dur="700" fill="hold"/>
                                        <p:tgtEl>
                                          <p:spTgt spid="118787">
                                            <p:txEl>
                                              <p:pRg st="1" end="1"/>
                                            </p:txEl>
                                          </p:spTgt>
                                        </p:tgtEl>
                                        <p:attrNameLst>
                                          <p:attrName>ppt_x</p:attrName>
                                        </p:attrNameLst>
                                      </p:cBhvr>
                                      <p:tavLst>
                                        <p:tav tm="0">
                                          <p:val>
                                            <p:strVal val="#ppt_x"/>
                                          </p:val>
                                        </p:tav>
                                        <p:tav tm="100000">
                                          <p:val>
                                            <p:strVal val="#ppt_x"/>
                                          </p:val>
                                        </p:tav>
                                      </p:tavLst>
                                    </p:anim>
                                    <p:anim calcmode="lin" valueType="num">
                                      <p:cBhvr>
                                        <p:cTn id="9" dur="700" fill="hold"/>
                                        <p:tgtEl>
                                          <p:spTgt spid="118787">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700"/>
                                        <p:tgtEl>
                                          <p:spTgt spid="15"/>
                                        </p:tgtEl>
                                      </p:cBhvr>
                                    </p:animEffect>
                                    <p:anim calcmode="lin" valueType="num">
                                      <p:cBhvr>
                                        <p:cTn id="13" dur="700" fill="hold"/>
                                        <p:tgtEl>
                                          <p:spTgt spid="15"/>
                                        </p:tgtEl>
                                        <p:attrNameLst>
                                          <p:attrName>ppt_x</p:attrName>
                                        </p:attrNameLst>
                                      </p:cBhvr>
                                      <p:tavLst>
                                        <p:tav tm="0">
                                          <p:val>
                                            <p:strVal val="#ppt_x"/>
                                          </p:val>
                                        </p:tav>
                                        <p:tav tm="100000">
                                          <p:val>
                                            <p:strVal val="#ppt_x"/>
                                          </p:val>
                                        </p:tav>
                                      </p:tavLst>
                                    </p:anim>
                                    <p:anim calcmode="lin" valueType="num">
                                      <p:cBhvr>
                                        <p:cTn id="14" dur="700" fill="hold"/>
                                        <p:tgtEl>
                                          <p:spTgt spid="1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700"/>
                                        <p:tgtEl>
                                          <p:spTgt spid="16"/>
                                        </p:tgtEl>
                                      </p:cBhvr>
                                    </p:animEffect>
                                    <p:anim calcmode="lin" valueType="num">
                                      <p:cBhvr>
                                        <p:cTn id="18" dur="700" fill="hold"/>
                                        <p:tgtEl>
                                          <p:spTgt spid="16"/>
                                        </p:tgtEl>
                                        <p:attrNameLst>
                                          <p:attrName>ppt_x</p:attrName>
                                        </p:attrNameLst>
                                      </p:cBhvr>
                                      <p:tavLst>
                                        <p:tav tm="0">
                                          <p:val>
                                            <p:strVal val="#ppt_x"/>
                                          </p:val>
                                        </p:tav>
                                        <p:tav tm="100000">
                                          <p:val>
                                            <p:strVal val="#ppt_x"/>
                                          </p:val>
                                        </p:tav>
                                      </p:tavLst>
                                    </p:anim>
                                    <p:anim calcmode="lin" valueType="num">
                                      <p:cBhvr>
                                        <p:cTn id="19" dur="7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300" fill="hold"/>
                                        <p:tgtEl>
                                          <p:spTgt spid="4"/>
                                        </p:tgtEl>
                                        <p:attrNameLst>
                                          <p:attrName>ppt_w</p:attrName>
                                        </p:attrNameLst>
                                      </p:cBhvr>
                                      <p:tavLst>
                                        <p:tav tm="0">
                                          <p:val>
                                            <p:fltVal val="0"/>
                                          </p:val>
                                        </p:tav>
                                        <p:tav tm="100000">
                                          <p:val>
                                            <p:strVal val="#ppt_w"/>
                                          </p:val>
                                        </p:tav>
                                      </p:tavLst>
                                    </p:anim>
                                    <p:anim calcmode="lin" valueType="num">
                                      <p:cBhvr>
                                        <p:cTn id="25" dur="300" fill="hold"/>
                                        <p:tgtEl>
                                          <p:spTgt spid="4"/>
                                        </p:tgtEl>
                                        <p:attrNameLst>
                                          <p:attrName>ppt_h</p:attrName>
                                        </p:attrNameLst>
                                      </p:cBhvr>
                                      <p:tavLst>
                                        <p:tav tm="0">
                                          <p:val>
                                            <p:fltVal val="0"/>
                                          </p:val>
                                        </p:tav>
                                        <p:tav tm="100000">
                                          <p:val>
                                            <p:strVal val="#ppt_h"/>
                                          </p:val>
                                        </p:tav>
                                      </p:tavLst>
                                    </p:anim>
                                    <p:animEffect transition="in" filter="fade">
                                      <p:cBhvr>
                                        <p:cTn id="26" dur="3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18787">
                                            <p:txEl>
                                              <p:pRg st="2" end="2"/>
                                            </p:txEl>
                                          </p:spTgt>
                                        </p:tgtEl>
                                        <p:attrNameLst>
                                          <p:attrName>style.visibility</p:attrName>
                                        </p:attrNameLst>
                                      </p:cBhvr>
                                      <p:to>
                                        <p:strVal val="visible"/>
                                      </p:to>
                                    </p:set>
                                    <p:animEffect transition="in" filter="fade">
                                      <p:cBhvr>
                                        <p:cTn id="31" dur="700"/>
                                        <p:tgtEl>
                                          <p:spTgt spid="118787">
                                            <p:txEl>
                                              <p:pRg st="2" end="2"/>
                                            </p:txEl>
                                          </p:spTgt>
                                        </p:tgtEl>
                                      </p:cBhvr>
                                    </p:animEffect>
                                    <p:anim calcmode="lin" valueType="num">
                                      <p:cBhvr>
                                        <p:cTn id="32" dur="700" fill="hold"/>
                                        <p:tgtEl>
                                          <p:spTgt spid="118787">
                                            <p:txEl>
                                              <p:pRg st="2" end="2"/>
                                            </p:txEl>
                                          </p:spTgt>
                                        </p:tgtEl>
                                        <p:attrNameLst>
                                          <p:attrName>ppt_x</p:attrName>
                                        </p:attrNameLst>
                                      </p:cBhvr>
                                      <p:tavLst>
                                        <p:tav tm="0">
                                          <p:val>
                                            <p:strVal val="#ppt_x"/>
                                          </p:val>
                                        </p:tav>
                                        <p:tav tm="100000">
                                          <p:val>
                                            <p:strVal val="#ppt_x"/>
                                          </p:val>
                                        </p:tav>
                                      </p:tavLst>
                                    </p:anim>
                                    <p:anim calcmode="lin" valueType="num">
                                      <p:cBhvr>
                                        <p:cTn id="33" dur="700" fill="hold"/>
                                        <p:tgtEl>
                                          <p:spTgt spid="118787">
                                            <p:txEl>
                                              <p:pRg st="2" end="2"/>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700"/>
                                        <p:tgtEl>
                                          <p:spTgt spid="19"/>
                                        </p:tgtEl>
                                      </p:cBhvr>
                                    </p:animEffect>
                                    <p:anim calcmode="lin" valueType="num">
                                      <p:cBhvr>
                                        <p:cTn id="37" dur="700" fill="hold"/>
                                        <p:tgtEl>
                                          <p:spTgt spid="19"/>
                                        </p:tgtEl>
                                        <p:attrNameLst>
                                          <p:attrName>ppt_x</p:attrName>
                                        </p:attrNameLst>
                                      </p:cBhvr>
                                      <p:tavLst>
                                        <p:tav tm="0">
                                          <p:val>
                                            <p:strVal val="#ppt_x"/>
                                          </p:val>
                                        </p:tav>
                                        <p:tav tm="100000">
                                          <p:val>
                                            <p:strVal val="#ppt_x"/>
                                          </p:val>
                                        </p:tav>
                                      </p:tavLst>
                                    </p:anim>
                                    <p:anim calcmode="lin" valueType="num">
                                      <p:cBhvr>
                                        <p:cTn id="38" dur="700" fill="hold"/>
                                        <p:tgtEl>
                                          <p:spTgt spid="19"/>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700"/>
                                        <p:tgtEl>
                                          <p:spTgt spid="20"/>
                                        </p:tgtEl>
                                      </p:cBhvr>
                                    </p:animEffect>
                                    <p:anim calcmode="lin" valueType="num">
                                      <p:cBhvr>
                                        <p:cTn id="42" dur="700" fill="hold"/>
                                        <p:tgtEl>
                                          <p:spTgt spid="20"/>
                                        </p:tgtEl>
                                        <p:attrNameLst>
                                          <p:attrName>ppt_x</p:attrName>
                                        </p:attrNameLst>
                                      </p:cBhvr>
                                      <p:tavLst>
                                        <p:tav tm="0">
                                          <p:val>
                                            <p:strVal val="#ppt_x"/>
                                          </p:val>
                                        </p:tav>
                                        <p:tav tm="100000">
                                          <p:val>
                                            <p:strVal val="#ppt_x"/>
                                          </p:val>
                                        </p:tav>
                                      </p:tavLst>
                                    </p:anim>
                                    <p:anim calcmode="lin" valueType="num">
                                      <p:cBhvr>
                                        <p:cTn id="43" dur="700" fill="hold"/>
                                        <p:tgtEl>
                                          <p:spTgt spid="20"/>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118787">
                                            <p:txEl>
                                              <p:pRg st="3" end="3"/>
                                            </p:txEl>
                                          </p:spTgt>
                                        </p:tgtEl>
                                        <p:attrNameLst>
                                          <p:attrName>style.visibility</p:attrName>
                                        </p:attrNameLst>
                                      </p:cBhvr>
                                      <p:to>
                                        <p:strVal val="visible"/>
                                      </p:to>
                                    </p:set>
                                    <p:animEffect transition="in" filter="fade">
                                      <p:cBhvr>
                                        <p:cTn id="46" dur="700"/>
                                        <p:tgtEl>
                                          <p:spTgt spid="118787">
                                            <p:txEl>
                                              <p:pRg st="3" end="3"/>
                                            </p:txEl>
                                          </p:spTgt>
                                        </p:tgtEl>
                                      </p:cBhvr>
                                    </p:animEffect>
                                    <p:anim calcmode="lin" valueType="num">
                                      <p:cBhvr>
                                        <p:cTn id="47" dur="700" fill="hold"/>
                                        <p:tgtEl>
                                          <p:spTgt spid="118787">
                                            <p:txEl>
                                              <p:pRg st="3" end="3"/>
                                            </p:txEl>
                                          </p:spTgt>
                                        </p:tgtEl>
                                        <p:attrNameLst>
                                          <p:attrName>ppt_x</p:attrName>
                                        </p:attrNameLst>
                                      </p:cBhvr>
                                      <p:tavLst>
                                        <p:tav tm="0">
                                          <p:val>
                                            <p:strVal val="#ppt_x"/>
                                          </p:val>
                                        </p:tav>
                                        <p:tav tm="100000">
                                          <p:val>
                                            <p:strVal val="#ppt_x"/>
                                          </p:val>
                                        </p:tav>
                                      </p:tavLst>
                                    </p:anim>
                                    <p:anim calcmode="lin" valueType="num">
                                      <p:cBhvr>
                                        <p:cTn id="48" dur="700" fill="hold"/>
                                        <p:tgtEl>
                                          <p:spTgt spid="11878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grpId="0" nodeType="clickEffect">
                                  <p:stCondLst>
                                    <p:cond delay="0"/>
                                  </p:stCondLst>
                                  <p:childTnLst>
                                    <p:set>
                                      <p:cBhvr>
                                        <p:cTn id="52" dur="1" fill="hold">
                                          <p:stCondLst>
                                            <p:cond delay="0"/>
                                          </p:stCondLst>
                                        </p:cTn>
                                        <p:tgtEl>
                                          <p:spTgt spid="23"/>
                                        </p:tgtEl>
                                        <p:attrNameLst>
                                          <p:attrName>style.visibility</p:attrName>
                                        </p:attrNameLst>
                                      </p:cBhvr>
                                      <p:to>
                                        <p:strVal val="visible"/>
                                      </p:to>
                                    </p:set>
                                    <p:anim calcmode="lin" valueType="num">
                                      <p:cBhvr>
                                        <p:cTn id="53" dur="300" fill="hold"/>
                                        <p:tgtEl>
                                          <p:spTgt spid="23"/>
                                        </p:tgtEl>
                                        <p:attrNameLst>
                                          <p:attrName>ppt_w</p:attrName>
                                        </p:attrNameLst>
                                      </p:cBhvr>
                                      <p:tavLst>
                                        <p:tav tm="0">
                                          <p:val>
                                            <p:fltVal val="0"/>
                                          </p:val>
                                        </p:tav>
                                        <p:tav tm="100000">
                                          <p:val>
                                            <p:strVal val="#ppt_w"/>
                                          </p:val>
                                        </p:tav>
                                      </p:tavLst>
                                    </p:anim>
                                    <p:anim calcmode="lin" valueType="num">
                                      <p:cBhvr>
                                        <p:cTn id="54" dur="300" fill="hold"/>
                                        <p:tgtEl>
                                          <p:spTgt spid="23"/>
                                        </p:tgtEl>
                                        <p:attrNameLst>
                                          <p:attrName>ppt_h</p:attrName>
                                        </p:attrNameLst>
                                      </p:cBhvr>
                                      <p:tavLst>
                                        <p:tav tm="0">
                                          <p:val>
                                            <p:fltVal val="0"/>
                                          </p:val>
                                        </p:tav>
                                        <p:tav tm="100000">
                                          <p:val>
                                            <p:strVal val="#ppt_h"/>
                                          </p:val>
                                        </p:tav>
                                      </p:tavLst>
                                    </p:anim>
                                    <p:animEffect transition="in" filter="fade">
                                      <p:cBhvr>
                                        <p:cTn id="55" dur="300"/>
                                        <p:tgtEl>
                                          <p:spTgt spid="23"/>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42" presetClass="entr" presetSubtype="0" fill="hold" nodeType="clickEffect">
                                  <p:stCondLst>
                                    <p:cond delay="0"/>
                                  </p:stCondLst>
                                  <p:childTnLst>
                                    <p:set>
                                      <p:cBhvr>
                                        <p:cTn id="59" dur="1" fill="hold">
                                          <p:stCondLst>
                                            <p:cond delay="0"/>
                                          </p:stCondLst>
                                        </p:cTn>
                                        <p:tgtEl>
                                          <p:spTgt spid="118787">
                                            <p:txEl>
                                              <p:pRg st="4" end="4"/>
                                            </p:txEl>
                                          </p:spTgt>
                                        </p:tgtEl>
                                        <p:attrNameLst>
                                          <p:attrName>style.visibility</p:attrName>
                                        </p:attrNameLst>
                                      </p:cBhvr>
                                      <p:to>
                                        <p:strVal val="visible"/>
                                      </p:to>
                                    </p:set>
                                    <p:animEffect transition="in" filter="fade">
                                      <p:cBhvr>
                                        <p:cTn id="60" dur="700"/>
                                        <p:tgtEl>
                                          <p:spTgt spid="118787">
                                            <p:txEl>
                                              <p:pRg st="4" end="4"/>
                                            </p:txEl>
                                          </p:spTgt>
                                        </p:tgtEl>
                                      </p:cBhvr>
                                    </p:animEffect>
                                    <p:anim calcmode="lin" valueType="num">
                                      <p:cBhvr>
                                        <p:cTn id="61" dur="700" fill="hold"/>
                                        <p:tgtEl>
                                          <p:spTgt spid="118787">
                                            <p:txEl>
                                              <p:pRg st="4" end="4"/>
                                            </p:txEl>
                                          </p:spTgt>
                                        </p:tgtEl>
                                        <p:attrNameLst>
                                          <p:attrName>ppt_x</p:attrName>
                                        </p:attrNameLst>
                                      </p:cBhvr>
                                      <p:tavLst>
                                        <p:tav tm="0">
                                          <p:val>
                                            <p:strVal val="#ppt_x"/>
                                          </p:val>
                                        </p:tav>
                                        <p:tav tm="100000">
                                          <p:val>
                                            <p:strVal val="#ppt_x"/>
                                          </p:val>
                                        </p:tav>
                                      </p:tavLst>
                                    </p:anim>
                                    <p:anim calcmode="lin" valueType="num">
                                      <p:cBhvr>
                                        <p:cTn id="62" dur="700" fill="hold"/>
                                        <p:tgtEl>
                                          <p:spTgt spid="118787">
                                            <p:txEl>
                                              <p:pRg st="4" end="4"/>
                                            </p:txEl>
                                          </p:spTgt>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700"/>
                                        <p:tgtEl>
                                          <p:spTgt spid="17"/>
                                        </p:tgtEl>
                                      </p:cBhvr>
                                    </p:animEffect>
                                    <p:anim calcmode="lin" valueType="num">
                                      <p:cBhvr>
                                        <p:cTn id="66" dur="700" fill="hold"/>
                                        <p:tgtEl>
                                          <p:spTgt spid="17"/>
                                        </p:tgtEl>
                                        <p:attrNameLst>
                                          <p:attrName>ppt_x</p:attrName>
                                        </p:attrNameLst>
                                      </p:cBhvr>
                                      <p:tavLst>
                                        <p:tav tm="0">
                                          <p:val>
                                            <p:strVal val="#ppt_x"/>
                                          </p:val>
                                        </p:tav>
                                        <p:tav tm="100000">
                                          <p:val>
                                            <p:strVal val="#ppt_x"/>
                                          </p:val>
                                        </p:tav>
                                      </p:tavLst>
                                    </p:anim>
                                    <p:anim calcmode="lin" valueType="num">
                                      <p:cBhvr>
                                        <p:cTn id="67" dur="700" fill="hold"/>
                                        <p:tgtEl>
                                          <p:spTgt spid="17"/>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fade">
                                      <p:cBhvr>
                                        <p:cTn id="70" dur="700"/>
                                        <p:tgtEl>
                                          <p:spTgt spid="18"/>
                                        </p:tgtEl>
                                      </p:cBhvr>
                                    </p:animEffect>
                                    <p:anim calcmode="lin" valueType="num">
                                      <p:cBhvr>
                                        <p:cTn id="71" dur="700" fill="hold"/>
                                        <p:tgtEl>
                                          <p:spTgt spid="18"/>
                                        </p:tgtEl>
                                        <p:attrNameLst>
                                          <p:attrName>ppt_x</p:attrName>
                                        </p:attrNameLst>
                                      </p:cBhvr>
                                      <p:tavLst>
                                        <p:tav tm="0">
                                          <p:val>
                                            <p:strVal val="#ppt_x"/>
                                          </p:val>
                                        </p:tav>
                                        <p:tav tm="100000">
                                          <p:val>
                                            <p:strVal val="#ppt_x"/>
                                          </p:val>
                                        </p:tav>
                                      </p:tavLst>
                                    </p:anim>
                                    <p:anim calcmode="lin" valueType="num">
                                      <p:cBhvr>
                                        <p:cTn id="72" dur="700" fill="hold"/>
                                        <p:tgtEl>
                                          <p:spTgt spid="18"/>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118787">
                                            <p:txEl>
                                              <p:pRg st="5" end="5"/>
                                            </p:txEl>
                                          </p:spTgt>
                                        </p:tgtEl>
                                        <p:attrNameLst>
                                          <p:attrName>style.visibility</p:attrName>
                                        </p:attrNameLst>
                                      </p:cBhvr>
                                      <p:to>
                                        <p:strVal val="visible"/>
                                      </p:to>
                                    </p:set>
                                    <p:animEffect transition="in" filter="fade">
                                      <p:cBhvr>
                                        <p:cTn id="75" dur="700"/>
                                        <p:tgtEl>
                                          <p:spTgt spid="118787">
                                            <p:txEl>
                                              <p:pRg st="5" end="5"/>
                                            </p:txEl>
                                          </p:spTgt>
                                        </p:tgtEl>
                                      </p:cBhvr>
                                    </p:animEffect>
                                    <p:anim calcmode="lin" valueType="num">
                                      <p:cBhvr>
                                        <p:cTn id="76" dur="700" fill="hold"/>
                                        <p:tgtEl>
                                          <p:spTgt spid="118787">
                                            <p:txEl>
                                              <p:pRg st="5" end="5"/>
                                            </p:txEl>
                                          </p:spTgt>
                                        </p:tgtEl>
                                        <p:attrNameLst>
                                          <p:attrName>ppt_x</p:attrName>
                                        </p:attrNameLst>
                                      </p:cBhvr>
                                      <p:tavLst>
                                        <p:tav tm="0">
                                          <p:val>
                                            <p:strVal val="#ppt_x"/>
                                          </p:val>
                                        </p:tav>
                                        <p:tav tm="100000">
                                          <p:val>
                                            <p:strVal val="#ppt_x"/>
                                          </p:val>
                                        </p:tav>
                                      </p:tavLst>
                                    </p:anim>
                                    <p:anim calcmode="lin" valueType="num">
                                      <p:cBhvr>
                                        <p:cTn id="77" dur="700" fill="hold"/>
                                        <p:tgtEl>
                                          <p:spTgt spid="118787">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53" presetClass="entr" presetSubtype="16" fill="hold" grpId="0" nodeType="click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p:cTn id="82" dur="300" fill="hold"/>
                                        <p:tgtEl>
                                          <p:spTgt spid="24"/>
                                        </p:tgtEl>
                                        <p:attrNameLst>
                                          <p:attrName>ppt_w</p:attrName>
                                        </p:attrNameLst>
                                      </p:cBhvr>
                                      <p:tavLst>
                                        <p:tav tm="0">
                                          <p:val>
                                            <p:fltVal val="0"/>
                                          </p:val>
                                        </p:tav>
                                        <p:tav tm="100000">
                                          <p:val>
                                            <p:strVal val="#ppt_w"/>
                                          </p:val>
                                        </p:tav>
                                      </p:tavLst>
                                    </p:anim>
                                    <p:anim calcmode="lin" valueType="num">
                                      <p:cBhvr>
                                        <p:cTn id="83" dur="300" fill="hold"/>
                                        <p:tgtEl>
                                          <p:spTgt spid="24"/>
                                        </p:tgtEl>
                                        <p:attrNameLst>
                                          <p:attrName>ppt_h</p:attrName>
                                        </p:attrNameLst>
                                      </p:cBhvr>
                                      <p:tavLst>
                                        <p:tav tm="0">
                                          <p:val>
                                            <p:fltVal val="0"/>
                                          </p:val>
                                        </p:tav>
                                        <p:tav tm="100000">
                                          <p:val>
                                            <p:strVal val="#ppt_h"/>
                                          </p:val>
                                        </p:tav>
                                      </p:tavLst>
                                    </p:anim>
                                    <p:animEffect transition="in" filter="fade">
                                      <p:cBhvr>
                                        <p:cTn id="84" dur="3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P spid="20" grpId="0" animBg="1"/>
      <p:bldP spid="4" grpId="0" animBg="1"/>
      <p:bldP spid="23" grpId="0" animBg="1"/>
      <p:bldP spid="24"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782637"/>
          </a:xfrm>
        </p:spPr>
        <p:txBody>
          <a:bodyPr>
            <a:normAutofit/>
          </a:bodyPr>
          <a:lstStyle/>
          <a:p>
            <a:pPr algn="l"/>
            <a:r>
              <a:rPr lang="en-US" sz="3200" dirty="0" smtClean="0">
                <a:solidFill>
                  <a:srgbClr val="F0502D"/>
                </a:solidFill>
                <a:latin typeface="+mj-lt"/>
              </a:rPr>
              <a:t>How to Approach a Workplace Problem</a:t>
            </a:r>
            <a:endParaRPr lang="en-US" sz="3200" dirty="0">
              <a:solidFill>
                <a:srgbClr val="F0502D"/>
              </a:solidFill>
              <a:latin typeface="+mj-lt"/>
            </a:endParaRPr>
          </a:p>
        </p:txBody>
      </p:sp>
      <p:sp>
        <p:nvSpPr>
          <p:cNvPr id="18435" name="Rectangle 3"/>
          <p:cNvSpPr>
            <a:spLocks noGrp="1" noChangeArrowheads="1"/>
          </p:cNvSpPr>
          <p:nvPr>
            <p:ph type="body" idx="1"/>
          </p:nvPr>
        </p:nvSpPr>
        <p:spPr>
          <a:xfrm>
            <a:off x="457200" y="1333499"/>
            <a:ext cx="8153401" cy="4838701"/>
          </a:xfrm>
        </p:spPr>
        <p:txBody>
          <a:bodyPr>
            <a:noAutofit/>
          </a:bodyPr>
          <a:lstStyle/>
          <a:p>
            <a:pPr marL="0" indent="0">
              <a:lnSpc>
                <a:spcPct val="90000"/>
              </a:lnSpc>
              <a:spcAft>
                <a:spcPct val="30000"/>
              </a:spcAft>
              <a:buClr>
                <a:schemeClr val="tx2">
                  <a:lumMod val="40000"/>
                  <a:lumOff val="60000"/>
                </a:schemeClr>
              </a:buClr>
              <a:buNone/>
            </a:pPr>
            <a:r>
              <a:rPr lang="en-US" sz="2800" dirty="0">
                <a:solidFill>
                  <a:schemeClr val="tx2">
                    <a:lumMod val="40000"/>
                    <a:lumOff val="60000"/>
                  </a:schemeClr>
                </a:solidFill>
                <a:latin typeface="+mn-lt"/>
              </a:rPr>
              <a:t>Steps in Problem Solving</a:t>
            </a:r>
          </a:p>
          <a:p>
            <a:pPr>
              <a:lnSpc>
                <a:spcPct val="90000"/>
              </a:lnSpc>
              <a:spcAft>
                <a:spcPct val="30000"/>
              </a:spcAft>
              <a:buClr>
                <a:schemeClr val="tx2">
                  <a:lumMod val="40000"/>
                  <a:lumOff val="60000"/>
                </a:schemeClr>
              </a:buClr>
              <a:buFont typeface="Wingdings" pitchFamily="2" charset="2"/>
              <a:buChar char="§"/>
            </a:pPr>
            <a:r>
              <a:rPr lang="en-US" sz="2400" b="0" dirty="0">
                <a:solidFill>
                  <a:srgbClr val="1F396A"/>
                </a:solidFill>
                <a:latin typeface="+mn-lt"/>
              </a:rPr>
              <a:t>Define the problem.</a:t>
            </a:r>
          </a:p>
          <a:p>
            <a:pPr>
              <a:lnSpc>
                <a:spcPct val="90000"/>
              </a:lnSpc>
              <a:spcAft>
                <a:spcPct val="30000"/>
              </a:spcAft>
              <a:buClr>
                <a:schemeClr val="tx2">
                  <a:lumMod val="40000"/>
                  <a:lumOff val="60000"/>
                </a:schemeClr>
              </a:buClr>
              <a:buFont typeface="Wingdings" pitchFamily="2" charset="2"/>
              <a:buChar char="§"/>
            </a:pPr>
            <a:r>
              <a:rPr lang="en-US" sz="2400" b="0" dirty="0">
                <a:solidFill>
                  <a:srgbClr val="1F396A"/>
                </a:solidFill>
                <a:latin typeface="+mn-lt"/>
              </a:rPr>
              <a:t>Get advice.</a:t>
            </a:r>
          </a:p>
          <a:p>
            <a:pPr>
              <a:lnSpc>
                <a:spcPct val="90000"/>
              </a:lnSpc>
              <a:spcAft>
                <a:spcPct val="30000"/>
              </a:spcAft>
              <a:buClr>
                <a:schemeClr val="tx2">
                  <a:lumMod val="40000"/>
                  <a:lumOff val="60000"/>
                </a:schemeClr>
              </a:buClr>
              <a:buFont typeface="Wingdings" pitchFamily="2" charset="2"/>
              <a:buChar char="§"/>
            </a:pPr>
            <a:r>
              <a:rPr lang="en-US" sz="2400" b="0" dirty="0">
                <a:solidFill>
                  <a:srgbClr val="1F396A"/>
                </a:solidFill>
                <a:latin typeface="+mn-lt"/>
              </a:rPr>
              <a:t>Choose your goals.</a:t>
            </a:r>
          </a:p>
          <a:p>
            <a:pPr>
              <a:lnSpc>
                <a:spcPct val="90000"/>
              </a:lnSpc>
              <a:spcAft>
                <a:spcPct val="30000"/>
              </a:spcAft>
              <a:buClr>
                <a:schemeClr val="tx2">
                  <a:lumMod val="40000"/>
                  <a:lumOff val="60000"/>
                </a:schemeClr>
              </a:buClr>
              <a:buFont typeface="Wingdings" pitchFamily="2" charset="2"/>
              <a:buChar char="§"/>
            </a:pPr>
            <a:r>
              <a:rPr lang="en-US" sz="2400" b="0" dirty="0">
                <a:solidFill>
                  <a:srgbClr val="1F396A"/>
                </a:solidFill>
                <a:latin typeface="+mn-lt"/>
              </a:rPr>
              <a:t>Know your rights.</a:t>
            </a:r>
          </a:p>
          <a:p>
            <a:pPr>
              <a:lnSpc>
                <a:spcPct val="90000"/>
              </a:lnSpc>
              <a:spcAft>
                <a:spcPct val="30000"/>
              </a:spcAft>
              <a:buClr>
                <a:schemeClr val="tx2">
                  <a:lumMod val="40000"/>
                  <a:lumOff val="60000"/>
                </a:schemeClr>
              </a:buClr>
              <a:buFont typeface="Wingdings" pitchFamily="2" charset="2"/>
              <a:buChar char="§"/>
            </a:pPr>
            <a:r>
              <a:rPr lang="en-US" sz="2400" b="0" dirty="0">
                <a:solidFill>
                  <a:srgbClr val="1F396A"/>
                </a:solidFill>
                <a:latin typeface="+mn-lt"/>
              </a:rPr>
              <a:t>Decide the best way to talk to the supervisor.</a:t>
            </a:r>
          </a:p>
          <a:p>
            <a:pPr>
              <a:lnSpc>
                <a:spcPct val="90000"/>
              </a:lnSpc>
              <a:spcAft>
                <a:spcPct val="30000"/>
              </a:spcAft>
              <a:buClr>
                <a:schemeClr val="tx2">
                  <a:lumMod val="40000"/>
                  <a:lumOff val="60000"/>
                </a:schemeClr>
              </a:buClr>
              <a:buFont typeface="Wingdings" pitchFamily="2" charset="2"/>
              <a:buChar char="§"/>
            </a:pPr>
            <a:r>
              <a:rPr lang="en-US" sz="2400" b="0" dirty="0">
                <a:solidFill>
                  <a:srgbClr val="1F396A"/>
                </a:solidFill>
                <a:latin typeface="+mn-lt"/>
              </a:rPr>
              <a:t>Contact a state or </a:t>
            </a:r>
            <a:r>
              <a:rPr lang="en-US" sz="2400" b="0" dirty="0" smtClean="0">
                <a:solidFill>
                  <a:srgbClr val="1F396A"/>
                </a:solidFill>
                <a:latin typeface="+mn-lt"/>
              </a:rPr>
              <a:t>federal Wage &amp; </a:t>
            </a:r>
            <a:r>
              <a:rPr lang="en-US" sz="2400" b="0" dirty="0">
                <a:solidFill>
                  <a:srgbClr val="1F396A"/>
                </a:solidFill>
                <a:latin typeface="+mn-lt"/>
              </a:rPr>
              <a:t>Hour Division or OSHA for help, if necessary.</a:t>
            </a:r>
          </a:p>
          <a:p>
            <a:pPr>
              <a:lnSpc>
                <a:spcPct val="90000"/>
              </a:lnSpc>
              <a:spcAft>
                <a:spcPct val="30000"/>
              </a:spcAft>
              <a:buClr>
                <a:schemeClr val="tx2">
                  <a:lumMod val="40000"/>
                  <a:lumOff val="60000"/>
                </a:schemeClr>
              </a:buClr>
              <a:buFont typeface="Wingdings" pitchFamily="2" charset="2"/>
              <a:buChar char="§"/>
            </a:pPr>
            <a:r>
              <a:rPr lang="en-US" sz="2400" b="0" dirty="0">
                <a:solidFill>
                  <a:srgbClr val="1F396A"/>
                </a:solidFill>
                <a:latin typeface="+mn-lt"/>
              </a:rPr>
              <a:t>Talk to a teacher, parent, co-worker, or other trusted adult.</a:t>
            </a: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50</a:t>
            </a:fld>
            <a:endParaRPr lang="en-US" sz="2400" dirty="0" smtClean="0">
              <a:latin typeface="+mn-lt"/>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16216051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782637"/>
          </a:xfrm>
        </p:spPr>
        <p:txBody>
          <a:bodyPr>
            <a:normAutofit/>
          </a:bodyPr>
          <a:lstStyle/>
          <a:p>
            <a:pPr algn="l"/>
            <a:r>
              <a:rPr lang="en-US" sz="3200" dirty="0">
                <a:solidFill>
                  <a:srgbClr val="F0502D"/>
                </a:solidFill>
                <a:latin typeface="+mj-lt"/>
              </a:rPr>
              <a:t>Taking Action: Main Points</a:t>
            </a:r>
          </a:p>
        </p:txBody>
      </p:sp>
      <p:sp>
        <p:nvSpPr>
          <p:cNvPr id="18435" name="Rectangle 3"/>
          <p:cNvSpPr>
            <a:spLocks noGrp="1" noChangeArrowheads="1"/>
          </p:cNvSpPr>
          <p:nvPr>
            <p:ph type="body" idx="1"/>
          </p:nvPr>
        </p:nvSpPr>
        <p:spPr>
          <a:xfrm>
            <a:off x="457200" y="1333499"/>
            <a:ext cx="8153401" cy="4838701"/>
          </a:xfrm>
        </p:spPr>
        <p:txBody>
          <a:bodyPr>
            <a:noAutofit/>
          </a:bodyPr>
          <a:lstStyle/>
          <a:p>
            <a:pPr>
              <a:lnSpc>
                <a:spcPct val="90000"/>
              </a:lnSpc>
              <a:spcAft>
                <a:spcPct val="30000"/>
              </a:spcAft>
              <a:buClr>
                <a:schemeClr val="tx2">
                  <a:lumMod val="40000"/>
                  <a:lumOff val="60000"/>
                </a:schemeClr>
              </a:buClr>
              <a:buFont typeface="Wingdings" pitchFamily="2" charset="2"/>
              <a:buChar char="§"/>
            </a:pPr>
            <a:r>
              <a:rPr lang="en-US" sz="2800" b="0" dirty="0" smtClean="0">
                <a:solidFill>
                  <a:srgbClr val="1F396A"/>
                </a:solidFill>
                <a:latin typeface="+mn-lt"/>
              </a:rPr>
              <a:t>Steps </a:t>
            </a:r>
            <a:r>
              <a:rPr lang="en-US" sz="2800" b="0" dirty="0">
                <a:solidFill>
                  <a:srgbClr val="1F396A"/>
                </a:solidFill>
                <a:latin typeface="+mn-lt"/>
              </a:rPr>
              <a:t>for approaching a workplace problem include: defining the problem; getting advice; choosing goals; knowing your rights; talking to your </a:t>
            </a:r>
            <a:r>
              <a:rPr lang="en-US" sz="2800" b="0" dirty="0" smtClean="0">
                <a:solidFill>
                  <a:srgbClr val="1F396A"/>
                </a:solidFill>
                <a:latin typeface="+mn-lt"/>
              </a:rPr>
              <a:t>supervisor.</a:t>
            </a:r>
            <a:endParaRPr lang="en-US" sz="2800" b="0" dirty="0">
              <a:solidFill>
                <a:srgbClr val="1F396A"/>
              </a:solidFill>
              <a:latin typeface="+mn-lt"/>
            </a:endParaRPr>
          </a:p>
          <a:p>
            <a:pPr>
              <a:lnSpc>
                <a:spcPct val="90000"/>
              </a:lnSpc>
              <a:spcAft>
                <a:spcPct val="30000"/>
              </a:spcAft>
              <a:buClr>
                <a:schemeClr val="tx2">
                  <a:lumMod val="40000"/>
                  <a:lumOff val="60000"/>
                </a:schemeClr>
              </a:buClr>
              <a:buFont typeface="Wingdings" pitchFamily="2" charset="2"/>
              <a:buChar char="§"/>
            </a:pPr>
            <a:r>
              <a:rPr lang="en-US" sz="2800" b="0" dirty="0" smtClean="0">
                <a:solidFill>
                  <a:srgbClr val="1F396A"/>
                </a:solidFill>
                <a:latin typeface="+mn-lt"/>
              </a:rPr>
              <a:t>If </a:t>
            </a:r>
            <a:r>
              <a:rPr lang="en-US" sz="2800" b="0" dirty="0">
                <a:solidFill>
                  <a:srgbClr val="1F396A"/>
                </a:solidFill>
                <a:latin typeface="+mn-lt"/>
              </a:rPr>
              <a:t>you don’t feel comfortable talking with your boss, speak with a trusted adult, OSHA, or another </a:t>
            </a:r>
            <a:r>
              <a:rPr lang="en-US" sz="2800" b="0" dirty="0" smtClean="0">
                <a:solidFill>
                  <a:srgbClr val="1F396A"/>
                </a:solidFill>
                <a:latin typeface="+mn-lt"/>
              </a:rPr>
              <a:t>agency.</a:t>
            </a:r>
          </a:p>
          <a:p>
            <a:pPr>
              <a:lnSpc>
                <a:spcPct val="90000"/>
              </a:lnSpc>
              <a:spcAft>
                <a:spcPct val="30000"/>
              </a:spcAft>
              <a:buClr>
                <a:schemeClr val="tx2">
                  <a:lumMod val="40000"/>
                  <a:lumOff val="60000"/>
                </a:schemeClr>
              </a:buClr>
              <a:buFont typeface="Wingdings" pitchFamily="2" charset="2"/>
              <a:buChar char="§"/>
            </a:pPr>
            <a:r>
              <a:rPr lang="en-US" sz="2800" b="0" dirty="0" smtClean="0">
                <a:solidFill>
                  <a:srgbClr val="1F396A"/>
                </a:solidFill>
                <a:latin typeface="+mn-lt"/>
              </a:rPr>
              <a:t>Trust </a:t>
            </a:r>
            <a:r>
              <a:rPr lang="en-US" sz="2800" b="0" dirty="0">
                <a:solidFill>
                  <a:srgbClr val="1F396A"/>
                </a:solidFill>
                <a:latin typeface="+mn-lt"/>
              </a:rPr>
              <a:t>your instincts! Don’t be afraid to speak up if you have a problem at work!</a:t>
            </a: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51</a:t>
            </a:fld>
            <a:endParaRPr lang="en-US" sz="2400" dirty="0" smtClean="0">
              <a:latin typeface="+mn-lt"/>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29518254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74638"/>
            <a:ext cx="8229600" cy="782637"/>
          </a:xfrm>
        </p:spPr>
        <p:txBody>
          <a:bodyPr>
            <a:normAutofit/>
          </a:bodyPr>
          <a:lstStyle/>
          <a:p>
            <a:pPr algn="l" eaLnBrk="1" hangingPunct="1"/>
            <a:r>
              <a:rPr lang="en-US" sz="3200" dirty="0">
                <a:solidFill>
                  <a:srgbClr val="F0502D"/>
                </a:solidFill>
                <a:latin typeface="+mj-lt"/>
              </a:rPr>
              <a:t>Job Safety </a:t>
            </a:r>
            <a:r>
              <a:rPr lang="en-US" sz="3200" dirty="0" smtClean="0">
                <a:solidFill>
                  <a:srgbClr val="F0502D"/>
                </a:solidFill>
                <a:latin typeface="+mj-lt"/>
              </a:rPr>
              <a:t>Quiz </a:t>
            </a:r>
            <a:r>
              <a:rPr lang="en-US" sz="2400" dirty="0" smtClean="0">
                <a:solidFill>
                  <a:srgbClr val="F0502D"/>
                </a:solidFill>
              </a:rPr>
              <a:t>(continued)</a:t>
            </a:r>
            <a:endParaRPr lang="en-US" sz="2400" dirty="0">
              <a:solidFill>
                <a:srgbClr val="F0502D"/>
              </a:solidFill>
            </a:endParaRPr>
          </a:p>
        </p:txBody>
      </p:sp>
      <p:sp>
        <p:nvSpPr>
          <p:cNvPr id="118787" name="Rectangle 3"/>
          <p:cNvSpPr>
            <a:spLocks noGrp="1" noChangeArrowheads="1"/>
          </p:cNvSpPr>
          <p:nvPr>
            <p:ph type="body" idx="1"/>
          </p:nvPr>
        </p:nvSpPr>
        <p:spPr>
          <a:xfrm>
            <a:off x="457200" y="1584325"/>
            <a:ext cx="7666037" cy="4664075"/>
          </a:xfrm>
        </p:spPr>
        <p:txBody>
          <a:bodyPr>
            <a:normAutofit/>
          </a:bodyPr>
          <a:lstStyle/>
          <a:p>
            <a:pPr marL="347472" indent="-347472">
              <a:lnSpc>
                <a:spcPct val="80000"/>
              </a:lnSpc>
              <a:spcBef>
                <a:spcPts val="576"/>
              </a:spcBef>
              <a:spcAft>
                <a:spcPct val="30000"/>
              </a:spcAft>
              <a:buClr>
                <a:schemeClr val="tx2">
                  <a:lumMod val="40000"/>
                  <a:lumOff val="60000"/>
                </a:schemeClr>
              </a:buClr>
              <a:buFont typeface="Wingdings" pitchFamily="2" charset="2"/>
              <a:buChar char="§"/>
              <a:defRPr/>
            </a:pPr>
            <a:r>
              <a:rPr lang="en-US" sz="2400" b="0" dirty="0">
                <a:solidFill>
                  <a:srgbClr val="1F396A"/>
                </a:solidFill>
                <a:latin typeface="Myriad Pro" pitchFamily="34" charset="0"/>
              </a:rPr>
              <a:t>If you are injured on the job, your employer must pay for your medical care</a:t>
            </a:r>
            <a:r>
              <a:rPr lang="en-US" sz="2400" b="0" dirty="0" smtClean="0">
                <a:solidFill>
                  <a:srgbClr val="1F396A"/>
                </a:solidFill>
                <a:latin typeface="Myriad Pro" pitchFamily="34" charset="0"/>
              </a:rPr>
              <a:t>.</a:t>
            </a:r>
          </a:p>
          <a:p>
            <a:pPr marL="0" indent="0">
              <a:lnSpc>
                <a:spcPct val="80000"/>
              </a:lnSpc>
              <a:spcBef>
                <a:spcPts val="1200"/>
              </a:spcBef>
              <a:spcAft>
                <a:spcPts val="2400"/>
              </a:spcAft>
              <a:buClr>
                <a:schemeClr val="tx2">
                  <a:lumMod val="20000"/>
                  <a:lumOff val="80000"/>
                </a:schemeClr>
              </a:buClr>
              <a:buNone/>
              <a:defRPr/>
            </a:pPr>
            <a:r>
              <a:rPr lang="en-US" sz="2800" dirty="0">
                <a:solidFill>
                  <a:srgbClr val="1F396A"/>
                </a:solidFill>
                <a:latin typeface="+mj-lt"/>
              </a:rPr>
              <a:t>	</a:t>
            </a:r>
            <a:r>
              <a:rPr lang="en-US" sz="2800" dirty="0" smtClean="0">
                <a:solidFill>
                  <a:srgbClr val="1F396A"/>
                </a:solidFill>
                <a:latin typeface="+mj-lt"/>
              </a:rPr>
              <a:t>True</a:t>
            </a:r>
            <a:r>
              <a:rPr lang="en-US" sz="2800" dirty="0">
                <a:solidFill>
                  <a:srgbClr val="1F396A"/>
                </a:solidFill>
                <a:latin typeface="+mj-lt"/>
              </a:rPr>
              <a:t>			</a:t>
            </a:r>
            <a:r>
              <a:rPr lang="en-US" sz="2800" dirty="0" smtClean="0">
                <a:solidFill>
                  <a:srgbClr val="1F396A"/>
                </a:solidFill>
                <a:latin typeface="+mj-lt"/>
              </a:rPr>
              <a:t>	False</a:t>
            </a:r>
            <a:endParaRPr lang="en-US" sz="2800" dirty="0">
              <a:solidFill>
                <a:srgbClr val="1F396A"/>
              </a:solidFill>
              <a:latin typeface="+mj-lt"/>
            </a:endParaRPr>
          </a:p>
          <a:p>
            <a:pPr marL="347472" indent="-347472">
              <a:lnSpc>
                <a:spcPct val="80000"/>
              </a:lnSpc>
              <a:spcBef>
                <a:spcPts val="576"/>
              </a:spcBef>
              <a:spcAft>
                <a:spcPct val="30000"/>
              </a:spcAft>
              <a:buClr>
                <a:schemeClr val="tx2">
                  <a:lumMod val="40000"/>
                  <a:lumOff val="60000"/>
                </a:schemeClr>
              </a:buClr>
              <a:buFont typeface="Wingdings" pitchFamily="2" charset="2"/>
              <a:buChar char="§"/>
              <a:defRPr/>
            </a:pPr>
            <a:r>
              <a:rPr lang="en-US" sz="2400" b="0" dirty="0">
                <a:solidFill>
                  <a:srgbClr val="1F396A"/>
                </a:solidFill>
                <a:latin typeface="Myriad Pro" pitchFamily="34" charset="0"/>
              </a:rPr>
              <a:t>How </a:t>
            </a:r>
            <a:r>
              <a:rPr lang="en-US" sz="2400" b="0" dirty="0" smtClean="0">
                <a:solidFill>
                  <a:srgbClr val="1F396A"/>
                </a:solidFill>
                <a:latin typeface="Myriad Pro" pitchFamily="34" charset="0"/>
              </a:rPr>
              <a:t>often do teens </a:t>
            </a:r>
            <a:r>
              <a:rPr lang="en-US" sz="2400" b="0" dirty="0">
                <a:solidFill>
                  <a:srgbClr val="1F396A"/>
                </a:solidFill>
                <a:latin typeface="Myriad Pro" pitchFamily="34" charset="0"/>
              </a:rPr>
              <a:t>get injured on the job </a:t>
            </a:r>
            <a:r>
              <a:rPr lang="en-US" sz="2400" b="0" dirty="0" smtClean="0">
                <a:solidFill>
                  <a:srgbClr val="1F396A"/>
                </a:solidFill>
                <a:latin typeface="Myriad Pro" pitchFamily="34" charset="0"/>
              </a:rPr>
              <a:t>in </a:t>
            </a:r>
            <a:r>
              <a:rPr lang="en-US" sz="2400" b="0" dirty="0">
                <a:solidFill>
                  <a:srgbClr val="1F396A"/>
                </a:solidFill>
                <a:latin typeface="Myriad Pro" pitchFamily="34" charset="0"/>
              </a:rPr>
              <a:t>the United States?</a:t>
            </a:r>
          </a:p>
          <a:p>
            <a:pPr marL="347472" indent="-347472">
              <a:lnSpc>
                <a:spcPct val="80000"/>
              </a:lnSpc>
              <a:spcBef>
                <a:spcPts val="1200"/>
              </a:spcBef>
              <a:spcAft>
                <a:spcPts val="1800"/>
              </a:spcAft>
              <a:buClr>
                <a:schemeClr val="tx2">
                  <a:lumMod val="20000"/>
                  <a:lumOff val="80000"/>
                </a:schemeClr>
              </a:buClr>
              <a:buNone/>
              <a:defRPr/>
            </a:pPr>
            <a:r>
              <a:rPr lang="en-US" sz="2800" dirty="0">
                <a:solidFill>
                  <a:srgbClr val="1F396A"/>
                </a:solidFill>
                <a:latin typeface="+mj-lt"/>
              </a:rPr>
              <a:t>		</a:t>
            </a:r>
            <a:r>
              <a:rPr lang="en-US" sz="2800" dirty="0" smtClean="0">
                <a:solidFill>
                  <a:srgbClr val="1F396A"/>
                </a:solidFill>
                <a:latin typeface="+mj-lt"/>
              </a:rPr>
              <a:t>One per day</a:t>
            </a:r>
            <a:r>
              <a:rPr lang="en-US" sz="2800" dirty="0">
                <a:solidFill>
                  <a:srgbClr val="1F396A"/>
                </a:solidFill>
                <a:latin typeface="+mj-lt"/>
              </a:rPr>
              <a:t>		</a:t>
            </a:r>
            <a:r>
              <a:rPr lang="en-US" sz="2800" dirty="0" smtClean="0">
                <a:solidFill>
                  <a:srgbClr val="1F396A"/>
                </a:solidFill>
                <a:latin typeface="+mj-lt"/>
              </a:rPr>
              <a:t>One per hour</a:t>
            </a:r>
            <a:endParaRPr lang="en-US" sz="2800" dirty="0">
              <a:solidFill>
                <a:srgbClr val="1F396A"/>
              </a:solidFill>
              <a:latin typeface="+mj-lt"/>
            </a:endParaRPr>
          </a:p>
          <a:p>
            <a:pPr marL="347472" indent="-347472">
              <a:lnSpc>
                <a:spcPct val="80000"/>
              </a:lnSpc>
              <a:spcBef>
                <a:spcPts val="600"/>
              </a:spcBef>
              <a:spcAft>
                <a:spcPts val="1800"/>
              </a:spcAft>
              <a:buClr>
                <a:schemeClr val="tx2">
                  <a:lumMod val="20000"/>
                  <a:lumOff val="80000"/>
                </a:schemeClr>
              </a:buClr>
              <a:buNone/>
              <a:defRPr/>
            </a:pPr>
            <a:r>
              <a:rPr lang="en-US" sz="2800" dirty="0">
                <a:solidFill>
                  <a:srgbClr val="1F396A"/>
                </a:solidFill>
                <a:latin typeface="+mj-lt"/>
              </a:rPr>
              <a:t>		</a:t>
            </a:r>
            <a:r>
              <a:rPr lang="en-US" sz="2800" dirty="0" smtClean="0">
                <a:solidFill>
                  <a:srgbClr val="1F396A"/>
                </a:solidFill>
                <a:latin typeface="+mj-lt"/>
              </a:rPr>
              <a:t>One every 9 minutes</a:t>
            </a:r>
            <a:endParaRPr lang="en-US" sz="2800" dirty="0">
              <a:solidFill>
                <a:srgbClr val="1F396A"/>
              </a:solidFill>
              <a:latin typeface="+mj-lt"/>
            </a:endParaRPr>
          </a:p>
        </p:txBody>
      </p:sp>
      <p:sp>
        <p:nvSpPr>
          <p:cNvPr id="11" name="Freeform 10"/>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975677" y="2408388"/>
            <a:ext cx="365760" cy="365760"/>
          </a:xfrm>
          <a:prstGeom prst="rect">
            <a:avLst/>
          </a:prstGeom>
          <a:noFill/>
          <a:ln w="1905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33277" y="2408388"/>
            <a:ext cx="365760" cy="365760"/>
          </a:xfrm>
          <a:prstGeom prst="rect">
            <a:avLst/>
          </a:prstGeom>
          <a:noFill/>
          <a:ln w="1905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975677" y="4556760"/>
            <a:ext cx="365760" cy="365760"/>
          </a:xfrm>
          <a:prstGeom prst="rect">
            <a:avLst/>
          </a:prstGeom>
          <a:noFill/>
          <a:ln w="1905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975677" y="3908679"/>
            <a:ext cx="365760" cy="365760"/>
          </a:xfrm>
          <a:prstGeom prst="rect">
            <a:avLst/>
          </a:prstGeom>
          <a:noFill/>
          <a:ln w="1905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4633277" y="3908679"/>
            <a:ext cx="365760" cy="365760"/>
          </a:xfrm>
          <a:prstGeom prst="rect">
            <a:avLst/>
          </a:prstGeom>
          <a:noFill/>
          <a:ln w="1905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3"/>
          <p:cNvSpPr/>
          <p:nvPr/>
        </p:nvSpPr>
        <p:spPr>
          <a:xfrm rot="600891">
            <a:off x="884237" y="2130640"/>
            <a:ext cx="742950" cy="666750"/>
          </a:xfrm>
          <a:custGeom>
            <a:avLst/>
            <a:gdLst>
              <a:gd name="connsiteX0" fmla="*/ 0 w 676275"/>
              <a:gd name="connsiteY0" fmla="*/ 342900 h 581025"/>
              <a:gd name="connsiteX1" fmla="*/ 190500 w 676275"/>
              <a:gd name="connsiteY1" fmla="*/ 581025 h 581025"/>
              <a:gd name="connsiteX2" fmla="*/ 676275 w 676275"/>
              <a:gd name="connsiteY2" fmla="*/ 0 h 581025"/>
              <a:gd name="connsiteX3" fmla="*/ 209550 w 676275"/>
              <a:gd name="connsiteY3" fmla="*/ 390525 h 581025"/>
              <a:gd name="connsiteX4" fmla="*/ 0 w 676275"/>
              <a:gd name="connsiteY4" fmla="*/ 342900 h 581025"/>
              <a:gd name="connsiteX0" fmla="*/ 0 w 676275"/>
              <a:gd name="connsiteY0" fmla="*/ 342900 h 581025"/>
              <a:gd name="connsiteX1" fmla="*/ 190500 w 676275"/>
              <a:gd name="connsiteY1" fmla="*/ 581025 h 581025"/>
              <a:gd name="connsiteX2" fmla="*/ 676275 w 676275"/>
              <a:gd name="connsiteY2" fmla="*/ 0 h 581025"/>
              <a:gd name="connsiteX3" fmla="*/ 200025 w 676275"/>
              <a:gd name="connsiteY3" fmla="*/ 457200 h 581025"/>
              <a:gd name="connsiteX4" fmla="*/ 0 w 676275"/>
              <a:gd name="connsiteY4" fmla="*/ 342900 h 581025"/>
              <a:gd name="connsiteX0" fmla="*/ 0 w 704850"/>
              <a:gd name="connsiteY0" fmla="*/ 257175 h 581025"/>
              <a:gd name="connsiteX1" fmla="*/ 219075 w 704850"/>
              <a:gd name="connsiteY1" fmla="*/ 581025 h 581025"/>
              <a:gd name="connsiteX2" fmla="*/ 704850 w 704850"/>
              <a:gd name="connsiteY2" fmla="*/ 0 h 581025"/>
              <a:gd name="connsiteX3" fmla="*/ 228600 w 704850"/>
              <a:gd name="connsiteY3" fmla="*/ 457200 h 581025"/>
              <a:gd name="connsiteX4" fmla="*/ 0 w 704850"/>
              <a:gd name="connsiteY4" fmla="*/ 257175 h 581025"/>
              <a:gd name="connsiteX0" fmla="*/ 0 w 704850"/>
              <a:gd name="connsiteY0" fmla="*/ 257175 h 647700"/>
              <a:gd name="connsiteX1" fmla="*/ 228600 w 704850"/>
              <a:gd name="connsiteY1" fmla="*/ 647700 h 647700"/>
              <a:gd name="connsiteX2" fmla="*/ 704850 w 704850"/>
              <a:gd name="connsiteY2" fmla="*/ 0 h 647700"/>
              <a:gd name="connsiteX3" fmla="*/ 228600 w 704850"/>
              <a:gd name="connsiteY3" fmla="*/ 457200 h 647700"/>
              <a:gd name="connsiteX4" fmla="*/ 0 w 704850"/>
              <a:gd name="connsiteY4" fmla="*/ 257175 h 647700"/>
              <a:gd name="connsiteX0" fmla="*/ 0 w 733425"/>
              <a:gd name="connsiteY0" fmla="*/ 276225 h 666750"/>
              <a:gd name="connsiteX1" fmla="*/ 228600 w 733425"/>
              <a:gd name="connsiteY1" fmla="*/ 666750 h 666750"/>
              <a:gd name="connsiteX2" fmla="*/ 733425 w 733425"/>
              <a:gd name="connsiteY2" fmla="*/ 0 h 666750"/>
              <a:gd name="connsiteX3" fmla="*/ 228600 w 733425"/>
              <a:gd name="connsiteY3" fmla="*/ 476250 h 666750"/>
              <a:gd name="connsiteX4" fmla="*/ 0 w 733425"/>
              <a:gd name="connsiteY4" fmla="*/ 276225 h 666750"/>
              <a:gd name="connsiteX0" fmla="*/ 0 w 742950"/>
              <a:gd name="connsiteY0" fmla="*/ 409575 h 666750"/>
              <a:gd name="connsiteX1" fmla="*/ 238125 w 742950"/>
              <a:gd name="connsiteY1" fmla="*/ 666750 h 666750"/>
              <a:gd name="connsiteX2" fmla="*/ 742950 w 742950"/>
              <a:gd name="connsiteY2" fmla="*/ 0 h 666750"/>
              <a:gd name="connsiteX3" fmla="*/ 238125 w 742950"/>
              <a:gd name="connsiteY3" fmla="*/ 476250 h 666750"/>
              <a:gd name="connsiteX4" fmla="*/ 0 w 742950"/>
              <a:gd name="connsiteY4" fmla="*/ 409575 h 66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2950" h="666750">
                <a:moveTo>
                  <a:pt x="0" y="409575"/>
                </a:moveTo>
                <a:lnTo>
                  <a:pt x="238125" y="666750"/>
                </a:lnTo>
                <a:lnTo>
                  <a:pt x="742950" y="0"/>
                </a:lnTo>
                <a:lnTo>
                  <a:pt x="238125" y="476250"/>
                </a:lnTo>
                <a:lnTo>
                  <a:pt x="0" y="409575"/>
                </a:lnTo>
                <a:close/>
              </a:path>
            </a:pathLst>
          </a:custGeom>
          <a:solidFill>
            <a:srgbClr val="F0502D"/>
          </a:solidFill>
          <a:ln>
            <a:solidFill>
              <a:srgbClr val="F0502D"/>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23" name="Freeform 22"/>
          <p:cNvSpPr/>
          <p:nvPr/>
        </p:nvSpPr>
        <p:spPr>
          <a:xfrm rot="503956">
            <a:off x="907080" y="4325125"/>
            <a:ext cx="742950" cy="666750"/>
          </a:xfrm>
          <a:custGeom>
            <a:avLst/>
            <a:gdLst>
              <a:gd name="connsiteX0" fmla="*/ 0 w 676275"/>
              <a:gd name="connsiteY0" fmla="*/ 342900 h 581025"/>
              <a:gd name="connsiteX1" fmla="*/ 190500 w 676275"/>
              <a:gd name="connsiteY1" fmla="*/ 581025 h 581025"/>
              <a:gd name="connsiteX2" fmla="*/ 676275 w 676275"/>
              <a:gd name="connsiteY2" fmla="*/ 0 h 581025"/>
              <a:gd name="connsiteX3" fmla="*/ 209550 w 676275"/>
              <a:gd name="connsiteY3" fmla="*/ 390525 h 581025"/>
              <a:gd name="connsiteX4" fmla="*/ 0 w 676275"/>
              <a:gd name="connsiteY4" fmla="*/ 342900 h 581025"/>
              <a:gd name="connsiteX0" fmla="*/ 0 w 676275"/>
              <a:gd name="connsiteY0" fmla="*/ 342900 h 581025"/>
              <a:gd name="connsiteX1" fmla="*/ 190500 w 676275"/>
              <a:gd name="connsiteY1" fmla="*/ 581025 h 581025"/>
              <a:gd name="connsiteX2" fmla="*/ 676275 w 676275"/>
              <a:gd name="connsiteY2" fmla="*/ 0 h 581025"/>
              <a:gd name="connsiteX3" fmla="*/ 200025 w 676275"/>
              <a:gd name="connsiteY3" fmla="*/ 457200 h 581025"/>
              <a:gd name="connsiteX4" fmla="*/ 0 w 676275"/>
              <a:gd name="connsiteY4" fmla="*/ 342900 h 581025"/>
              <a:gd name="connsiteX0" fmla="*/ 0 w 704850"/>
              <a:gd name="connsiteY0" fmla="*/ 257175 h 581025"/>
              <a:gd name="connsiteX1" fmla="*/ 219075 w 704850"/>
              <a:gd name="connsiteY1" fmla="*/ 581025 h 581025"/>
              <a:gd name="connsiteX2" fmla="*/ 704850 w 704850"/>
              <a:gd name="connsiteY2" fmla="*/ 0 h 581025"/>
              <a:gd name="connsiteX3" fmla="*/ 228600 w 704850"/>
              <a:gd name="connsiteY3" fmla="*/ 457200 h 581025"/>
              <a:gd name="connsiteX4" fmla="*/ 0 w 704850"/>
              <a:gd name="connsiteY4" fmla="*/ 257175 h 581025"/>
              <a:gd name="connsiteX0" fmla="*/ 0 w 704850"/>
              <a:gd name="connsiteY0" fmla="*/ 257175 h 647700"/>
              <a:gd name="connsiteX1" fmla="*/ 228600 w 704850"/>
              <a:gd name="connsiteY1" fmla="*/ 647700 h 647700"/>
              <a:gd name="connsiteX2" fmla="*/ 704850 w 704850"/>
              <a:gd name="connsiteY2" fmla="*/ 0 h 647700"/>
              <a:gd name="connsiteX3" fmla="*/ 228600 w 704850"/>
              <a:gd name="connsiteY3" fmla="*/ 457200 h 647700"/>
              <a:gd name="connsiteX4" fmla="*/ 0 w 704850"/>
              <a:gd name="connsiteY4" fmla="*/ 257175 h 647700"/>
              <a:gd name="connsiteX0" fmla="*/ 0 w 733425"/>
              <a:gd name="connsiteY0" fmla="*/ 276225 h 666750"/>
              <a:gd name="connsiteX1" fmla="*/ 228600 w 733425"/>
              <a:gd name="connsiteY1" fmla="*/ 666750 h 666750"/>
              <a:gd name="connsiteX2" fmla="*/ 733425 w 733425"/>
              <a:gd name="connsiteY2" fmla="*/ 0 h 666750"/>
              <a:gd name="connsiteX3" fmla="*/ 228600 w 733425"/>
              <a:gd name="connsiteY3" fmla="*/ 476250 h 666750"/>
              <a:gd name="connsiteX4" fmla="*/ 0 w 733425"/>
              <a:gd name="connsiteY4" fmla="*/ 276225 h 666750"/>
              <a:gd name="connsiteX0" fmla="*/ 0 w 742950"/>
              <a:gd name="connsiteY0" fmla="*/ 409575 h 666750"/>
              <a:gd name="connsiteX1" fmla="*/ 238125 w 742950"/>
              <a:gd name="connsiteY1" fmla="*/ 666750 h 666750"/>
              <a:gd name="connsiteX2" fmla="*/ 742950 w 742950"/>
              <a:gd name="connsiteY2" fmla="*/ 0 h 666750"/>
              <a:gd name="connsiteX3" fmla="*/ 238125 w 742950"/>
              <a:gd name="connsiteY3" fmla="*/ 476250 h 666750"/>
              <a:gd name="connsiteX4" fmla="*/ 0 w 742950"/>
              <a:gd name="connsiteY4" fmla="*/ 409575 h 66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2950" h="666750">
                <a:moveTo>
                  <a:pt x="0" y="409575"/>
                </a:moveTo>
                <a:lnTo>
                  <a:pt x="238125" y="666750"/>
                </a:lnTo>
                <a:lnTo>
                  <a:pt x="742950" y="0"/>
                </a:lnTo>
                <a:lnTo>
                  <a:pt x="238125" y="476250"/>
                </a:lnTo>
                <a:lnTo>
                  <a:pt x="0" y="409575"/>
                </a:lnTo>
                <a:close/>
              </a:path>
            </a:pathLst>
          </a:custGeom>
          <a:solidFill>
            <a:srgbClr val="F0502D"/>
          </a:solidFill>
          <a:ln>
            <a:solidFill>
              <a:srgbClr val="F0502D"/>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14"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6</a:t>
            </a:fld>
            <a:endParaRPr lang="en-US" sz="2400" dirty="0" smtClean="0">
              <a:latin typeface="+mn-lt"/>
            </a:endParaRPr>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148860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8787">
                                            <p:txEl>
                                              <p:pRg st="1" end="1"/>
                                            </p:txEl>
                                          </p:spTgt>
                                        </p:tgtEl>
                                        <p:attrNameLst>
                                          <p:attrName>style.visibility</p:attrName>
                                        </p:attrNameLst>
                                      </p:cBhvr>
                                      <p:to>
                                        <p:strVal val="visible"/>
                                      </p:to>
                                    </p:set>
                                    <p:animEffect transition="in" filter="fade">
                                      <p:cBhvr>
                                        <p:cTn id="7" dur="700"/>
                                        <p:tgtEl>
                                          <p:spTgt spid="118787">
                                            <p:txEl>
                                              <p:pRg st="1" end="1"/>
                                            </p:txEl>
                                          </p:spTgt>
                                        </p:tgtEl>
                                      </p:cBhvr>
                                    </p:animEffect>
                                    <p:anim calcmode="lin" valueType="num">
                                      <p:cBhvr>
                                        <p:cTn id="8" dur="700" fill="hold"/>
                                        <p:tgtEl>
                                          <p:spTgt spid="118787">
                                            <p:txEl>
                                              <p:pRg st="1" end="1"/>
                                            </p:txEl>
                                          </p:spTgt>
                                        </p:tgtEl>
                                        <p:attrNameLst>
                                          <p:attrName>ppt_x</p:attrName>
                                        </p:attrNameLst>
                                      </p:cBhvr>
                                      <p:tavLst>
                                        <p:tav tm="0">
                                          <p:val>
                                            <p:strVal val="#ppt_x"/>
                                          </p:val>
                                        </p:tav>
                                        <p:tav tm="100000">
                                          <p:val>
                                            <p:strVal val="#ppt_x"/>
                                          </p:val>
                                        </p:tav>
                                      </p:tavLst>
                                    </p:anim>
                                    <p:anim calcmode="lin" valueType="num">
                                      <p:cBhvr>
                                        <p:cTn id="9" dur="700" fill="hold"/>
                                        <p:tgtEl>
                                          <p:spTgt spid="118787">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700"/>
                                        <p:tgtEl>
                                          <p:spTgt spid="15"/>
                                        </p:tgtEl>
                                      </p:cBhvr>
                                    </p:animEffect>
                                    <p:anim calcmode="lin" valueType="num">
                                      <p:cBhvr>
                                        <p:cTn id="13" dur="700" fill="hold"/>
                                        <p:tgtEl>
                                          <p:spTgt spid="15"/>
                                        </p:tgtEl>
                                        <p:attrNameLst>
                                          <p:attrName>ppt_x</p:attrName>
                                        </p:attrNameLst>
                                      </p:cBhvr>
                                      <p:tavLst>
                                        <p:tav tm="0">
                                          <p:val>
                                            <p:strVal val="#ppt_x"/>
                                          </p:val>
                                        </p:tav>
                                        <p:tav tm="100000">
                                          <p:val>
                                            <p:strVal val="#ppt_x"/>
                                          </p:val>
                                        </p:tav>
                                      </p:tavLst>
                                    </p:anim>
                                    <p:anim calcmode="lin" valueType="num">
                                      <p:cBhvr>
                                        <p:cTn id="14" dur="700" fill="hold"/>
                                        <p:tgtEl>
                                          <p:spTgt spid="1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700"/>
                                        <p:tgtEl>
                                          <p:spTgt spid="16"/>
                                        </p:tgtEl>
                                      </p:cBhvr>
                                    </p:animEffect>
                                    <p:anim calcmode="lin" valueType="num">
                                      <p:cBhvr>
                                        <p:cTn id="18" dur="700" fill="hold"/>
                                        <p:tgtEl>
                                          <p:spTgt spid="16"/>
                                        </p:tgtEl>
                                        <p:attrNameLst>
                                          <p:attrName>ppt_x</p:attrName>
                                        </p:attrNameLst>
                                      </p:cBhvr>
                                      <p:tavLst>
                                        <p:tav tm="0">
                                          <p:val>
                                            <p:strVal val="#ppt_x"/>
                                          </p:val>
                                        </p:tav>
                                        <p:tav tm="100000">
                                          <p:val>
                                            <p:strVal val="#ppt_x"/>
                                          </p:val>
                                        </p:tav>
                                      </p:tavLst>
                                    </p:anim>
                                    <p:anim calcmode="lin" valueType="num">
                                      <p:cBhvr>
                                        <p:cTn id="19" dur="7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300" fill="hold"/>
                                        <p:tgtEl>
                                          <p:spTgt spid="4"/>
                                        </p:tgtEl>
                                        <p:attrNameLst>
                                          <p:attrName>ppt_w</p:attrName>
                                        </p:attrNameLst>
                                      </p:cBhvr>
                                      <p:tavLst>
                                        <p:tav tm="0">
                                          <p:val>
                                            <p:fltVal val="0"/>
                                          </p:val>
                                        </p:tav>
                                        <p:tav tm="100000">
                                          <p:val>
                                            <p:strVal val="#ppt_w"/>
                                          </p:val>
                                        </p:tav>
                                      </p:tavLst>
                                    </p:anim>
                                    <p:anim calcmode="lin" valueType="num">
                                      <p:cBhvr>
                                        <p:cTn id="25" dur="300" fill="hold"/>
                                        <p:tgtEl>
                                          <p:spTgt spid="4"/>
                                        </p:tgtEl>
                                        <p:attrNameLst>
                                          <p:attrName>ppt_h</p:attrName>
                                        </p:attrNameLst>
                                      </p:cBhvr>
                                      <p:tavLst>
                                        <p:tav tm="0">
                                          <p:val>
                                            <p:fltVal val="0"/>
                                          </p:val>
                                        </p:tav>
                                        <p:tav tm="100000">
                                          <p:val>
                                            <p:strVal val="#ppt_h"/>
                                          </p:val>
                                        </p:tav>
                                      </p:tavLst>
                                    </p:anim>
                                    <p:animEffect transition="in" filter="fade">
                                      <p:cBhvr>
                                        <p:cTn id="26" dur="3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18787">
                                            <p:txEl>
                                              <p:pRg st="2" end="2"/>
                                            </p:txEl>
                                          </p:spTgt>
                                        </p:tgtEl>
                                        <p:attrNameLst>
                                          <p:attrName>style.visibility</p:attrName>
                                        </p:attrNameLst>
                                      </p:cBhvr>
                                      <p:to>
                                        <p:strVal val="visible"/>
                                      </p:to>
                                    </p:set>
                                    <p:animEffect transition="in" filter="fade">
                                      <p:cBhvr>
                                        <p:cTn id="31" dur="700"/>
                                        <p:tgtEl>
                                          <p:spTgt spid="118787">
                                            <p:txEl>
                                              <p:pRg st="2" end="2"/>
                                            </p:txEl>
                                          </p:spTgt>
                                        </p:tgtEl>
                                      </p:cBhvr>
                                    </p:animEffect>
                                    <p:anim calcmode="lin" valueType="num">
                                      <p:cBhvr>
                                        <p:cTn id="32" dur="700" fill="hold"/>
                                        <p:tgtEl>
                                          <p:spTgt spid="118787">
                                            <p:txEl>
                                              <p:pRg st="2" end="2"/>
                                            </p:txEl>
                                          </p:spTgt>
                                        </p:tgtEl>
                                        <p:attrNameLst>
                                          <p:attrName>ppt_x</p:attrName>
                                        </p:attrNameLst>
                                      </p:cBhvr>
                                      <p:tavLst>
                                        <p:tav tm="0">
                                          <p:val>
                                            <p:strVal val="#ppt_x"/>
                                          </p:val>
                                        </p:tav>
                                        <p:tav tm="100000">
                                          <p:val>
                                            <p:strVal val="#ppt_x"/>
                                          </p:val>
                                        </p:tav>
                                      </p:tavLst>
                                    </p:anim>
                                    <p:anim calcmode="lin" valueType="num">
                                      <p:cBhvr>
                                        <p:cTn id="33" dur="700" fill="hold"/>
                                        <p:tgtEl>
                                          <p:spTgt spid="118787">
                                            <p:txEl>
                                              <p:pRg st="2" end="2"/>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700"/>
                                        <p:tgtEl>
                                          <p:spTgt spid="19"/>
                                        </p:tgtEl>
                                      </p:cBhvr>
                                    </p:animEffect>
                                    <p:anim calcmode="lin" valueType="num">
                                      <p:cBhvr>
                                        <p:cTn id="37" dur="700" fill="hold"/>
                                        <p:tgtEl>
                                          <p:spTgt spid="19"/>
                                        </p:tgtEl>
                                        <p:attrNameLst>
                                          <p:attrName>ppt_x</p:attrName>
                                        </p:attrNameLst>
                                      </p:cBhvr>
                                      <p:tavLst>
                                        <p:tav tm="0">
                                          <p:val>
                                            <p:strVal val="#ppt_x"/>
                                          </p:val>
                                        </p:tav>
                                        <p:tav tm="100000">
                                          <p:val>
                                            <p:strVal val="#ppt_x"/>
                                          </p:val>
                                        </p:tav>
                                      </p:tavLst>
                                    </p:anim>
                                    <p:anim calcmode="lin" valueType="num">
                                      <p:cBhvr>
                                        <p:cTn id="38" dur="700" fill="hold"/>
                                        <p:tgtEl>
                                          <p:spTgt spid="19"/>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700"/>
                                        <p:tgtEl>
                                          <p:spTgt spid="20"/>
                                        </p:tgtEl>
                                      </p:cBhvr>
                                    </p:animEffect>
                                    <p:anim calcmode="lin" valueType="num">
                                      <p:cBhvr>
                                        <p:cTn id="42" dur="700" fill="hold"/>
                                        <p:tgtEl>
                                          <p:spTgt spid="20"/>
                                        </p:tgtEl>
                                        <p:attrNameLst>
                                          <p:attrName>ppt_x</p:attrName>
                                        </p:attrNameLst>
                                      </p:cBhvr>
                                      <p:tavLst>
                                        <p:tav tm="0">
                                          <p:val>
                                            <p:strVal val="#ppt_x"/>
                                          </p:val>
                                        </p:tav>
                                        <p:tav tm="100000">
                                          <p:val>
                                            <p:strVal val="#ppt_x"/>
                                          </p:val>
                                        </p:tav>
                                      </p:tavLst>
                                    </p:anim>
                                    <p:anim calcmode="lin" valueType="num">
                                      <p:cBhvr>
                                        <p:cTn id="43" dur="700" fill="hold"/>
                                        <p:tgtEl>
                                          <p:spTgt spid="20"/>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118787">
                                            <p:txEl>
                                              <p:pRg st="3" end="3"/>
                                            </p:txEl>
                                          </p:spTgt>
                                        </p:tgtEl>
                                        <p:attrNameLst>
                                          <p:attrName>style.visibility</p:attrName>
                                        </p:attrNameLst>
                                      </p:cBhvr>
                                      <p:to>
                                        <p:strVal val="visible"/>
                                      </p:to>
                                    </p:set>
                                    <p:animEffect transition="in" filter="fade">
                                      <p:cBhvr>
                                        <p:cTn id="46" dur="700"/>
                                        <p:tgtEl>
                                          <p:spTgt spid="118787">
                                            <p:txEl>
                                              <p:pRg st="3" end="3"/>
                                            </p:txEl>
                                          </p:spTgt>
                                        </p:tgtEl>
                                      </p:cBhvr>
                                    </p:animEffect>
                                    <p:anim calcmode="lin" valueType="num">
                                      <p:cBhvr>
                                        <p:cTn id="47" dur="700" fill="hold"/>
                                        <p:tgtEl>
                                          <p:spTgt spid="118787">
                                            <p:txEl>
                                              <p:pRg st="3" end="3"/>
                                            </p:txEl>
                                          </p:spTgt>
                                        </p:tgtEl>
                                        <p:attrNameLst>
                                          <p:attrName>ppt_x</p:attrName>
                                        </p:attrNameLst>
                                      </p:cBhvr>
                                      <p:tavLst>
                                        <p:tav tm="0">
                                          <p:val>
                                            <p:strVal val="#ppt_x"/>
                                          </p:val>
                                        </p:tav>
                                        <p:tav tm="100000">
                                          <p:val>
                                            <p:strVal val="#ppt_x"/>
                                          </p:val>
                                        </p:tav>
                                      </p:tavLst>
                                    </p:anim>
                                    <p:anim calcmode="lin" valueType="num">
                                      <p:cBhvr>
                                        <p:cTn id="48" dur="700" fill="hold"/>
                                        <p:tgtEl>
                                          <p:spTgt spid="118787">
                                            <p:txEl>
                                              <p:pRg st="3" end="3"/>
                                            </p:txEl>
                                          </p:spTgt>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700"/>
                                        <p:tgtEl>
                                          <p:spTgt spid="17"/>
                                        </p:tgtEl>
                                      </p:cBhvr>
                                    </p:animEffect>
                                    <p:anim calcmode="lin" valueType="num">
                                      <p:cBhvr>
                                        <p:cTn id="52" dur="700" fill="hold"/>
                                        <p:tgtEl>
                                          <p:spTgt spid="17"/>
                                        </p:tgtEl>
                                        <p:attrNameLst>
                                          <p:attrName>ppt_x</p:attrName>
                                        </p:attrNameLst>
                                      </p:cBhvr>
                                      <p:tavLst>
                                        <p:tav tm="0">
                                          <p:val>
                                            <p:strVal val="#ppt_x"/>
                                          </p:val>
                                        </p:tav>
                                        <p:tav tm="100000">
                                          <p:val>
                                            <p:strVal val="#ppt_x"/>
                                          </p:val>
                                        </p:tav>
                                      </p:tavLst>
                                    </p:anim>
                                    <p:anim calcmode="lin" valueType="num">
                                      <p:cBhvr>
                                        <p:cTn id="53" dur="700" fill="hold"/>
                                        <p:tgtEl>
                                          <p:spTgt spid="17"/>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118787">
                                            <p:txEl>
                                              <p:pRg st="4" end="4"/>
                                            </p:txEl>
                                          </p:spTgt>
                                        </p:tgtEl>
                                        <p:attrNameLst>
                                          <p:attrName>style.visibility</p:attrName>
                                        </p:attrNameLst>
                                      </p:cBhvr>
                                      <p:to>
                                        <p:strVal val="visible"/>
                                      </p:to>
                                    </p:set>
                                    <p:animEffect transition="in" filter="fade">
                                      <p:cBhvr>
                                        <p:cTn id="56" dur="700"/>
                                        <p:tgtEl>
                                          <p:spTgt spid="118787">
                                            <p:txEl>
                                              <p:pRg st="4" end="4"/>
                                            </p:txEl>
                                          </p:spTgt>
                                        </p:tgtEl>
                                      </p:cBhvr>
                                    </p:animEffect>
                                    <p:anim calcmode="lin" valueType="num">
                                      <p:cBhvr>
                                        <p:cTn id="57" dur="700" fill="hold"/>
                                        <p:tgtEl>
                                          <p:spTgt spid="118787">
                                            <p:txEl>
                                              <p:pRg st="4" end="4"/>
                                            </p:txEl>
                                          </p:spTgt>
                                        </p:tgtEl>
                                        <p:attrNameLst>
                                          <p:attrName>ppt_x</p:attrName>
                                        </p:attrNameLst>
                                      </p:cBhvr>
                                      <p:tavLst>
                                        <p:tav tm="0">
                                          <p:val>
                                            <p:strVal val="#ppt_x"/>
                                          </p:val>
                                        </p:tav>
                                        <p:tav tm="100000">
                                          <p:val>
                                            <p:strVal val="#ppt_x"/>
                                          </p:val>
                                        </p:tav>
                                      </p:tavLst>
                                    </p:anim>
                                    <p:anim calcmode="lin" valueType="num">
                                      <p:cBhvr>
                                        <p:cTn id="58" dur="700" fill="hold"/>
                                        <p:tgtEl>
                                          <p:spTgt spid="11878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23"/>
                                        </p:tgtEl>
                                        <p:attrNameLst>
                                          <p:attrName>style.visibility</p:attrName>
                                        </p:attrNameLst>
                                      </p:cBhvr>
                                      <p:to>
                                        <p:strVal val="visible"/>
                                      </p:to>
                                    </p:set>
                                    <p:anim calcmode="lin" valueType="num">
                                      <p:cBhvr>
                                        <p:cTn id="63" dur="300" fill="hold"/>
                                        <p:tgtEl>
                                          <p:spTgt spid="23"/>
                                        </p:tgtEl>
                                        <p:attrNameLst>
                                          <p:attrName>ppt_w</p:attrName>
                                        </p:attrNameLst>
                                      </p:cBhvr>
                                      <p:tavLst>
                                        <p:tav tm="0">
                                          <p:val>
                                            <p:fltVal val="0"/>
                                          </p:val>
                                        </p:tav>
                                        <p:tav tm="100000">
                                          <p:val>
                                            <p:strVal val="#ppt_w"/>
                                          </p:val>
                                        </p:tav>
                                      </p:tavLst>
                                    </p:anim>
                                    <p:anim calcmode="lin" valueType="num">
                                      <p:cBhvr>
                                        <p:cTn id="64" dur="300" fill="hold"/>
                                        <p:tgtEl>
                                          <p:spTgt spid="23"/>
                                        </p:tgtEl>
                                        <p:attrNameLst>
                                          <p:attrName>ppt_h</p:attrName>
                                        </p:attrNameLst>
                                      </p:cBhvr>
                                      <p:tavLst>
                                        <p:tav tm="0">
                                          <p:val>
                                            <p:fltVal val="0"/>
                                          </p:val>
                                        </p:tav>
                                        <p:tav tm="100000">
                                          <p:val>
                                            <p:strVal val="#ppt_h"/>
                                          </p:val>
                                        </p:tav>
                                      </p:tavLst>
                                    </p:anim>
                                    <p:animEffect transition="in" filter="fade">
                                      <p:cBhvr>
                                        <p:cTn id="65" dur="3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9" grpId="0" animBg="1"/>
      <p:bldP spid="20" grpId="0" animBg="1"/>
      <p:bldP spid="4" grpId="0" animBg="1"/>
      <p:bldP spid="2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a:off x="1914525" y="1695450"/>
            <a:ext cx="5010150" cy="3800475"/>
          </a:xfrm>
          <a:custGeom>
            <a:avLst/>
            <a:gdLst>
              <a:gd name="connsiteX0" fmla="*/ 38100 w 5038725"/>
              <a:gd name="connsiteY0" fmla="*/ 57150 h 3876675"/>
              <a:gd name="connsiteX1" fmla="*/ 5038725 w 5038725"/>
              <a:gd name="connsiteY1" fmla="*/ 0 h 3876675"/>
              <a:gd name="connsiteX2" fmla="*/ 5019675 w 5038725"/>
              <a:gd name="connsiteY2" fmla="*/ 3857625 h 3876675"/>
              <a:gd name="connsiteX3" fmla="*/ 0 w 5038725"/>
              <a:gd name="connsiteY3" fmla="*/ 3876675 h 3876675"/>
              <a:gd name="connsiteX4" fmla="*/ 38100 w 5038725"/>
              <a:gd name="connsiteY4" fmla="*/ 57150 h 3876675"/>
              <a:gd name="connsiteX0" fmla="*/ 38100 w 5029200"/>
              <a:gd name="connsiteY0" fmla="*/ 0 h 3819525"/>
              <a:gd name="connsiteX1" fmla="*/ 5029200 w 5029200"/>
              <a:gd name="connsiteY1" fmla="*/ 9525 h 3819525"/>
              <a:gd name="connsiteX2" fmla="*/ 5019675 w 5029200"/>
              <a:gd name="connsiteY2" fmla="*/ 3800475 h 3819525"/>
              <a:gd name="connsiteX3" fmla="*/ 0 w 5029200"/>
              <a:gd name="connsiteY3" fmla="*/ 3819525 h 3819525"/>
              <a:gd name="connsiteX4" fmla="*/ 38100 w 5029200"/>
              <a:gd name="connsiteY4" fmla="*/ 0 h 3819525"/>
              <a:gd name="connsiteX0" fmla="*/ 19050 w 5010150"/>
              <a:gd name="connsiteY0" fmla="*/ 0 h 3800475"/>
              <a:gd name="connsiteX1" fmla="*/ 5010150 w 5010150"/>
              <a:gd name="connsiteY1" fmla="*/ 9525 h 3800475"/>
              <a:gd name="connsiteX2" fmla="*/ 5000625 w 5010150"/>
              <a:gd name="connsiteY2" fmla="*/ 3800475 h 3800475"/>
              <a:gd name="connsiteX3" fmla="*/ 0 w 5010150"/>
              <a:gd name="connsiteY3" fmla="*/ 3790950 h 3800475"/>
              <a:gd name="connsiteX4" fmla="*/ 19050 w 5010150"/>
              <a:gd name="connsiteY4" fmla="*/ 0 h 3800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0150" h="3800475">
                <a:moveTo>
                  <a:pt x="19050" y="0"/>
                </a:moveTo>
                <a:lnTo>
                  <a:pt x="5010150" y="9525"/>
                </a:lnTo>
                <a:lnTo>
                  <a:pt x="5000625" y="3800475"/>
                </a:lnTo>
                <a:lnTo>
                  <a:pt x="0" y="3790950"/>
                </a:lnTo>
                <a:lnTo>
                  <a:pt x="19050" y="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19" name="Rectangle 2"/>
          <p:cNvSpPr>
            <a:spLocks noGrp="1" noChangeArrowheads="1"/>
          </p:cNvSpPr>
          <p:nvPr>
            <p:ph type="title" idx="4294967295"/>
          </p:nvPr>
        </p:nvSpPr>
        <p:spPr>
          <a:xfrm>
            <a:off x="457200" y="228600"/>
            <a:ext cx="7783513" cy="979488"/>
          </a:xfrm>
        </p:spPr>
        <p:txBody>
          <a:bodyPr>
            <a:noAutofit/>
          </a:bodyPr>
          <a:lstStyle/>
          <a:p>
            <a:pPr algn="l"/>
            <a:r>
              <a:rPr lang="en-US" sz="3200" dirty="0" smtClean="0">
                <a:solidFill>
                  <a:srgbClr val="F0502D"/>
                </a:solidFill>
                <a:latin typeface="+mj-lt"/>
              </a:rPr>
              <a:t>Why are Young Workers More Likely to be Hurt on the Job?</a:t>
            </a:r>
            <a:endParaRPr lang="en-US" sz="3200" dirty="0">
              <a:solidFill>
                <a:srgbClr val="F0502D"/>
              </a:solidFill>
              <a:latin typeface="+mj-lt"/>
            </a:endParaRPr>
          </a:p>
        </p:txBody>
      </p:sp>
      <p:sp>
        <p:nvSpPr>
          <p:cNvPr id="9220" name="Text Box 4"/>
          <p:cNvSpPr txBox="1">
            <a:spLocks noChangeArrowheads="1"/>
          </p:cNvSpPr>
          <p:nvPr/>
        </p:nvSpPr>
        <p:spPr bwMode="auto">
          <a:xfrm>
            <a:off x="228600" y="5562600"/>
            <a:ext cx="8305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en-US" sz="3200" dirty="0" smtClean="0">
                <a:solidFill>
                  <a:srgbClr val="1F396A"/>
                </a:solidFill>
                <a:latin typeface="Myriad Pro" pitchFamily="34" charset="0"/>
              </a:rPr>
              <a:t>Video and Discussion</a:t>
            </a:r>
            <a:endParaRPr lang="en-US" sz="3200" dirty="0">
              <a:solidFill>
                <a:srgbClr val="1F396A"/>
              </a:solidFill>
              <a:latin typeface="Myriad Pro" pitchFamily="34" charset="0"/>
            </a:endParaRPr>
          </a:p>
        </p:txBody>
      </p:sp>
      <p:pic>
        <p:nvPicPr>
          <p:cNvPr id="9221" name="Picture 10"/>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973263" y="1744898"/>
            <a:ext cx="4872037" cy="3650779"/>
          </a:xfrm>
          <a:prstGeom prst="rect">
            <a:avLst/>
          </a:prstGeom>
          <a:noFill/>
          <a:ln w="9525">
            <a:solidFill>
              <a:srgbClr val="1F396A"/>
            </a:solidFill>
            <a:miter lim="800000"/>
            <a:headEnd/>
            <a:tailEnd/>
          </a:ln>
          <a:extLst>
            <a:ext uri="{909E8E84-426E-40DD-AFC4-6F175D3DCCD1}">
              <a14:hiddenFill xmlns:a14="http://schemas.microsoft.com/office/drawing/2010/main">
                <a:solidFill>
                  <a:srgbClr val="FFFFFF"/>
                </a:solidFill>
              </a14:hiddenFill>
            </a:ext>
          </a:extLst>
        </p:spPr>
      </p:pic>
      <p:sp>
        <p:nvSpPr>
          <p:cNvPr id="10" name="Freeform 9"/>
          <p:cNvSpPr/>
          <p:nvPr/>
        </p:nvSpPr>
        <p:spPr>
          <a:xfrm>
            <a:off x="628651" y="1309687"/>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7</a:t>
            </a:fld>
            <a:endParaRPr lang="en-US" sz="2400" dirty="0" smtClean="0">
              <a:latin typeface="+mn-lt"/>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26548105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latin typeface="Myriad Pro" pitchFamily="34" charset="0"/>
              </a:rPr>
              <a:t>The Impact </a:t>
            </a:r>
            <a:r>
              <a:rPr lang="en-US" sz="2400" dirty="0" smtClean="0">
                <a:solidFill>
                  <a:srgbClr val="1F396A"/>
                </a:solidFill>
                <a:latin typeface="Myriad Pro" pitchFamily="34" charset="0"/>
              </a:rPr>
              <a:t>of Work </a:t>
            </a:r>
            <a:r>
              <a:rPr lang="en-US" sz="2400" dirty="0">
                <a:solidFill>
                  <a:srgbClr val="1F396A"/>
                </a:solidFill>
                <a:latin typeface="Myriad Pro" pitchFamily="34" charset="0"/>
              </a:rPr>
              <a:t>Injuries </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a:solidFill>
                  <a:srgbClr val="F0502D"/>
                </a:solidFill>
                <a:latin typeface="+mj-lt"/>
              </a:rPr>
              <a:t>Examples of Teen Work </a:t>
            </a:r>
            <a:r>
              <a:rPr lang="en-US" sz="3200" dirty="0" smtClean="0">
                <a:solidFill>
                  <a:srgbClr val="F0502D"/>
                </a:solidFill>
                <a:latin typeface="+mj-lt"/>
              </a:rPr>
              <a:t>Injuries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p>
        </p:txBody>
      </p:sp>
      <p:sp>
        <p:nvSpPr>
          <p:cNvPr id="10245" name="Text Box 6"/>
          <p:cNvSpPr txBox="1">
            <a:spLocks noChangeArrowheads="1"/>
          </p:cNvSpPr>
          <p:nvPr/>
        </p:nvSpPr>
        <p:spPr bwMode="auto">
          <a:xfrm>
            <a:off x="5029200" y="4298950"/>
            <a:ext cx="3657599"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Why do you think this happened</a:t>
            </a:r>
            <a:r>
              <a:rPr lang="en-US" sz="1600" dirty="0" smtClean="0">
                <a:solidFill>
                  <a:srgbClr val="1F396A"/>
                </a:solidFill>
                <a:latin typeface="Myriad Pro" pitchFamily="34" charset="0"/>
              </a:rPr>
              <a:t>?</a:t>
            </a:r>
            <a:endParaRPr lang="en-US" sz="1600" dirty="0">
              <a:solidFill>
                <a:srgbClr val="1F396A"/>
              </a:solidFill>
              <a:latin typeface="Myriad Pro" pitchFamily="34" charset="0"/>
            </a:endParaRPr>
          </a:p>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What could have prevented </a:t>
            </a:r>
            <a:r>
              <a:rPr lang="en-US" sz="1600" dirty="0" smtClean="0">
                <a:solidFill>
                  <a:srgbClr val="1F396A"/>
                </a:solidFill>
                <a:latin typeface="Myriad Pro" pitchFamily="34" charset="0"/>
              </a:rPr>
              <a:t>Jack from </a:t>
            </a:r>
            <a:r>
              <a:rPr lang="en-US" sz="1600" dirty="0">
                <a:solidFill>
                  <a:srgbClr val="1F396A"/>
                </a:solidFill>
                <a:latin typeface="Myriad Pro" pitchFamily="34" charset="0"/>
              </a:rPr>
              <a:t>getting hurt?</a:t>
            </a:r>
          </a:p>
          <a:p>
            <a:pPr marL="182880" indent="-182880" defTabSz="736600">
              <a:spcAft>
                <a:spcPts val="1200"/>
              </a:spcAft>
              <a:buClr>
                <a:schemeClr val="tx2">
                  <a:lumMod val="40000"/>
                  <a:lumOff val="60000"/>
                </a:schemeClr>
              </a:buClr>
              <a:buFont typeface="Wingdings" pitchFamily="2" charset="2"/>
              <a:buChar char="§"/>
            </a:pPr>
            <a:r>
              <a:rPr lang="en-US" sz="1600" dirty="0" smtClean="0">
                <a:solidFill>
                  <a:srgbClr val="1F396A"/>
                </a:solidFill>
                <a:latin typeface="Myriad Pro" pitchFamily="34" charset="0"/>
              </a:rPr>
              <a:t>How </a:t>
            </a:r>
            <a:r>
              <a:rPr lang="en-US" sz="1600" dirty="0">
                <a:solidFill>
                  <a:srgbClr val="1F396A"/>
                </a:solidFill>
                <a:latin typeface="Myriad Pro" pitchFamily="34" charset="0"/>
              </a:rPr>
              <a:t>might this injury </a:t>
            </a:r>
            <a:r>
              <a:rPr lang="en-US" sz="1600" dirty="0" smtClean="0">
                <a:solidFill>
                  <a:srgbClr val="1F396A"/>
                </a:solidFill>
                <a:latin typeface="Myriad Pro" pitchFamily="34" charset="0"/>
              </a:rPr>
              <a:t>impact Jack’s </a:t>
            </a:r>
            <a:r>
              <a:rPr lang="en-US" sz="1600" dirty="0">
                <a:solidFill>
                  <a:srgbClr val="1F396A"/>
                </a:solidFill>
                <a:latin typeface="Myriad Pro" pitchFamily="34" charset="0"/>
              </a:rPr>
              <a:t>daily life?</a:t>
            </a:r>
          </a:p>
        </p:txBody>
      </p:sp>
      <p:sp>
        <p:nvSpPr>
          <p:cNvPr id="10246" name="Text Box 8"/>
          <p:cNvSpPr txBox="1">
            <a:spLocks noChangeArrowheads="1"/>
          </p:cNvSpPr>
          <p:nvPr/>
        </p:nvSpPr>
        <p:spPr bwMode="auto">
          <a:xfrm>
            <a:off x="5032375" y="2460368"/>
            <a:ext cx="3654424" cy="13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j-lt"/>
              </a:rPr>
              <a:t>Job:	</a:t>
            </a:r>
            <a:r>
              <a:rPr lang="en-US" sz="1600" dirty="0" smtClean="0">
                <a:solidFill>
                  <a:srgbClr val="1F396A"/>
                </a:solidFill>
                <a:latin typeface="Myriad Pro" pitchFamily="34" charset="0"/>
              </a:rPr>
              <a:t>Fast </a:t>
            </a:r>
            <a:r>
              <a:rPr lang="en-US" sz="1600" dirty="0">
                <a:solidFill>
                  <a:srgbClr val="1F396A"/>
                </a:solidFill>
                <a:latin typeface="Myriad Pro" pitchFamily="34" charset="0"/>
              </a:rPr>
              <a:t>food </a:t>
            </a:r>
            <a:r>
              <a:rPr lang="en-US" sz="1600" dirty="0" smtClean="0">
                <a:solidFill>
                  <a:srgbClr val="1F396A"/>
                </a:solidFill>
                <a:latin typeface="Myriad Pro" pitchFamily="34" charset="0"/>
              </a:rPr>
              <a:t>worker</a:t>
            </a:r>
            <a:endParaRPr lang="en-US" sz="1600" dirty="0">
              <a:latin typeface="Myriad Pro" pitchFamily="34" charset="0"/>
            </a:endParaRPr>
          </a:p>
          <a:p>
            <a:pPr marL="914400" indent="-914400">
              <a:spcAft>
                <a:spcPts val="1800"/>
              </a:spcAft>
            </a:pPr>
            <a:r>
              <a:rPr lang="en-US" sz="1600" b="1" dirty="0" smtClean="0">
                <a:solidFill>
                  <a:srgbClr val="F0502D"/>
                </a:solidFill>
                <a:latin typeface="+mj-lt"/>
              </a:rPr>
              <a:t>Hazard:	</a:t>
            </a:r>
            <a:r>
              <a:rPr lang="en-US" sz="1600" dirty="0" smtClean="0">
                <a:solidFill>
                  <a:srgbClr val="1F396A"/>
                </a:solidFill>
                <a:latin typeface="Myriad Pro" pitchFamily="34" charset="0"/>
              </a:rPr>
              <a:t>Greasy, slippery floors</a:t>
            </a:r>
          </a:p>
          <a:p>
            <a:pPr marL="914400" indent="-914400">
              <a:spcAft>
                <a:spcPts val="1800"/>
              </a:spcAft>
            </a:pPr>
            <a:r>
              <a:rPr lang="en-US" sz="1600" b="1" dirty="0" smtClean="0">
                <a:solidFill>
                  <a:srgbClr val="F0502D"/>
                </a:solidFill>
                <a:latin typeface="+mj-lt"/>
              </a:rPr>
              <a:t>Injury:	</a:t>
            </a:r>
            <a:r>
              <a:rPr lang="en-US" sz="1600" dirty="0" smtClean="0">
                <a:solidFill>
                  <a:srgbClr val="1F396A"/>
                </a:solidFill>
                <a:latin typeface="Myriad Pro" pitchFamily="34" charset="0"/>
              </a:rPr>
              <a:t>Injured tailbone</a:t>
            </a:r>
            <a:endParaRPr lang="en-US" sz="1600" dirty="0">
              <a:solidFill>
                <a:srgbClr val="1F396A"/>
              </a:solidFill>
              <a:latin typeface="Myriad Pro" pitchFamily="34" charset="0"/>
            </a:endParaRPr>
          </a:p>
        </p:txBody>
      </p:sp>
      <p:pic>
        <p:nvPicPr>
          <p:cNvPr id="10249" name="Picture 1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1250" y="1397556"/>
            <a:ext cx="3784599" cy="4896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a:solidFill>
                  <a:schemeClr val="bg1"/>
                </a:solidFill>
                <a:latin typeface="Felt Tip Roman" pitchFamily="2" charset="0"/>
                <a:ea typeface="+mj-ea"/>
                <a:cs typeface="+mj-cs"/>
              </a:rPr>
              <a:t>Jack’s Story</a:t>
            </a:r>
          </a:p>
        </p:txBody>
      </p:sp>
      <p:sp>
        <p:nvSpPr>
          <p:cNvPr id="16"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8</a:t>
            </a:fld>
            <a:endParaRPr lang="en-US" sz="2400" dirty="0" smtClean="0">
              <a:latin typeface="+mn-lt"/>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37728543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latin typeface="Myriad Pro" pitchFamily="34" charset="0"/>
              </a:rPr>
              <a:t>The Impact </a:t>
            </a:r>
            <a:r>
              <a:rPr lang="en-US" sz="2400" dirty="0" smtClean="0">
                <a:solidFill>
                  <a:srgbClr val="1F396A"/>
                </a:solidFill>
                <a:latin typeface="Myriad Pro" pitchFamily="34" charset="0"/>
              </a:rPr>
              <a:t>of Work </a:t>
            </a:r>
            <a:r>
              <a:rPr lang="en-US" sz="2400" dirty="0">
                <a:solidFill>
                  <a:srgbClr val="1F396A"/>
                </a:solidFill>
                <a:latin typeface="Myriad Pro" pitchFamily="34" charset="0"/>
              </a:rPr>
              <a:t>Injuries </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Teen </a:t>
            </a:r>
            <a:r>
              <a:rPr lang="en-US" sz="3200" dirty="0">
                <a:solidFill>
                  <a:srgbClr val="F0502D"/>
                </a:solidFill>
                <a:latin typeface="+mj-lt"/>
              </a:rPr>
              <a:t>Work </a:t>
            </a:r>
            <a:r>
              <a:rPr lang="en-US" sz="3200" dirty="0" smtClean="0">
                <a:solidFill>
                  <a:srgbClr val="F0502D"/>
                </a:solidFill>
                <a:latin typeface="+mj-lt"/>
              </a:rPr>
              <a:t>Injuries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p>
        </p:txBody>
      </p:sp>
      <p:sp>
        <p:nvSpPr>
          <p:cNvPr id="10245" name="Text Box 6"/>
          <p:cNvSpPr txBox="1">
            <a:spLocks noChangeArrowheads="1"/>
          </p:cNvSpPr>
          <p:nvPr/>
        </p:nvSpPr>
        <p:spPr bwMode="auto">
          <a:xfrm>
            <a:off x="5029200" y="4298950"/>
            <a:ext cx="3657599"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Why do you think this happened</a:t>
            </a:r>
            <a:r>
              <a:rPr lang="en-US" sz="1600" dirty="0" smtClean="0">
                <a:solidFill>
                  <a:srgbClr val="1F396A"/>
                </a:solidFill>
                <a:latin typeface="Myriad Pro" pitchFamily="34" charset="0"/>
              </a:rPr>
              <a:t>?</a:t>
            </a:r>
            <a:endParaRPr lang="en-US" sz="1600" dirty="0">
              <a:solidFill>
                <a:srgbClr val="1F396A"/>
              </a:solidFill>
              <a:latin typeface="Myriad Pro" pitchFamily="34" charset="0"/>
            </a:endParaRPr>
          </a:p>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What could have prevented </a:t>
            </a:r>
            <a:r>
              <a:rPr lang="en-US" sz="1600" dirty="0" smtClean="0">
                <a:solidFill>
                  <a:srgbClr val="1F396A"/>
                </a:solidFill>
                <a:latin typeface="Myriad Pro" pitchFamily="34" charset="0"/>
              </a:rPr>
              <a:t>Antonio from being injured?</a:t>
            </a:r>
            <a:endParaRPr lang="en-US" sz="1600" dirty="0">
              <a:solidFill>
                <a:srgbClr val="1F396A"/>
              </a:solidFill>
              <a:latin typeface="Myriad Pro" pitchFamily="34" charset="0"/>
            </a:endParaRPr>
          </a:p>
          <a:p>
            <a:pPr marL="182880" indent="-182880" defTabSz="736600">
              <a:spcAft>
                <a:spcPts val="1200"/>
              </a:spcAft>
              <a:buClr>
                <a:schemeClr val="tx2">
                  <a:lumMod val="40000"/>
                  <a:lumOff val="60000"/>
                </a:schemeClr>
              </a:buClr>
              <a:buFont typeface="Wingdings" pitchFamily="2" charset="2"/>
              <a:buChar char="§"/>
            </a:pPr>
            <a:r>
              <a:rPr lang="en-US" sz="1600" dirty="0" smtClean="0">
                <a:solidFill>
                  <a:srgbClr val="1F396A"/>
                </a:solidFill>
                <a:latin typeface="Myriad Pro" pitchFamily="34" charset="0"/>
              </a:rPr>
              <a:t>How </a:t>
            </a:r>
            <a:r>
              <a:rPr lang="en-US" sz="1600" dirty="0">
                <a:solidFill>
                  <a:srgbClr val="1F396A"/>
                </a:solidFill>
                <a:latin typeface="Myriad Pro" pitchFamily="34" charset="0"/>
              </a:rPr>
              <a:t>might this injury </a:t>
            </a:r>
            <a:r>
              <a:rPr lang="en-US" sz="1600" dirty="0" smtClean="0">
                <a:solidFill>
                  <a:srgbClr val="1F396A"/>
                </a:solidFill>
                <a:latin typeface="Myriad Pro" pitchFamily="34" charset="0"/>
              </a:rPr>
              <a:t>impact Antonio’s </a:t>
            </a:r>
            <a:r>
              <a:rPr lang="en-US" sz="1600" dirty="0">
                <a:solidFill>
                  <a:srgbClr val="1F396A"/>
                </a:solidFill>
                <a:latin typeface="Myriad Pro" pitchFamily="34" charset="0"/>
              </a:rPr>
              <a:t>daily life?</a:t>
            </a:r>
          </a:p>
        </p:txBody>
      </p:sp>
      <p:sp>
        <p:nvSpPr>
          <p:cNvPr id="10246" name="Text Box 8"/>
          <p:cNvSpPr txBox="1">
            <a:spLocks noChangeArrowheads="1"/>
          </p:cNvSpPr>
          <p:nvPr/>
        </p:nvSpPr>
        <p:spPr bwMode="auto">
          <a:xfrm>
            <a:off x="5032375" y="2460368"/>
            <a:ext cx="3654424" cy="15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j-lt"/>
              </a:rPr>
              <a:t>Job:	</a:t>
            </a:r>
            <a:r>
              <a:rPr lang="en-US" sz="1600" dirty="0" smtClean="0">
                <a:solidFill>
                  <a:srgbClr val="1F396A"/>
                </a:solidFill>
                <a:latin typeface="Myriad Pro" pitchFamily="34" charset="0"/>
              </a:rPr>
              <a:t>Construction helper</a:t>
            </a:r>
            <a:endParaRPr lang="en-US" sz="1600" dirty="0">
              <a:latin typeface="Myriad Pro" pitchFamily="34" charset="0"/>
            </a:endParaRPr>
          </a:p>
          <a:p>
            <a:pPr marL="914400" indent="-914400">
              <a:spcAft>
                <a:spcPts val="1800"/>
              </a:spcAft>
            </a:pPr>
            <a:r>
              <a:rPr lang="en-US" sz="1600" b="1" dirty="0" smtClean="0">
                <a:solidFill>
                  <a:srgbClr val="F0502D"/>
                </a:solidFill>
                <a:latin typeface="+mj-lt"/>
              </a:rPr>
              <a:t>Hazard:	</a:t>
            </a:r>
            <a:r>
              <a:rPr lang="en-US" sz="1600" dirty="0" smtClean="0">
                <a:solidFill>
                  <a:srgbClr val="1F396A"/>
                </a:solidFill>
                <a:latin typeface="Myriad Pro" pitchFamily="34" charset="0"/>
              </a:rPr>
              <a:t>Unguarded chimney hole (on an unfinished roof)</a:t>
            </a:r>
          </a:p>
          <a:p>
            <a:pPr marL="914400" indent="-914400">
              <a:spcAft>
                <a:spcPts val="1800"/>
              </a:spcAft>
            </a:pPr>
            <a:r>
              <a:rPr lang="en-US" sz="1600" b="1" dirty="0" smtClean="0">
                <a:solidFill>
                  <a:srgbClr val="F0502D"/>
                </a:solidFill>
                <a:latin typeface="+mj-lt"/>
              </a:rPr>
              <a:t>Injury:	</a:t>
            </a:r>
            <a:r>
              <a:rPr lang="en-US" sz="1600" dirty="0" smtClean="0">
                <a:solidFill>
                  <a:srgbClr val="1F396A"/>
                </a:solidFill>
                <a:latin typeface="Myriad Pro" pitchFamily="34" charset="0"/>
              </a:rPr>
              <a:t>Broken back</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schemeClr val="bg1"/>
                </a:solidFill>
                <a:latin typeface="Felt Tip Roman" pitchFamily="2" charset="0"/>
                <a:ea typeface="+mj-ea"/>
                <a:cs typeface="+mj-cs"/>
              </a:rPr>
              <a:t>Antonio’s </a:t>
            </a:r>
            <a:r>
              <a:rPr lang="en-US" sz="3600" b="1" dirty="0">
                <a:solidFill>
                  <a:schemeClr val="bg1"/>
                </a:solidFill>
                <a:latin typeface="Felt Tip Roman" pitchFamily="2" charset="0"/>
                <a:ea typeface="+mj-ea"/>
                <a:cs typeface="+mj-cs"/>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7"/>
            <a:ext cx="3752141" cy="4854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9</a:t>
            </a:fld>
            <a:endParaRPr lang="en-US" sz="2400" dirty="0" smtClean="0">
              <a:latin typeface="+mn-lt"/>
            </a:endParaRP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10540513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yriad">
      <a:majorFont>
        <a:latin typeface="Myriad Pro"/>
        <a:ea typeface=""/>
        <a:cs typeface=""/>
      </a:majorFont>
      <a:minorFont>
        <a:latin typeface="Myriad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1255</TotalTime>
  <Words>2218</Words>
  <Application>Microsoft Office PowerPoint</Application>
  <PresentationFormat>On-screen Show (4:3)</PresentationFormat>
  <Paragraphs>464</Paragraphs>
  <Slides>51</Slides>
  <Notes>19</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51</vt:i4>
      </vt:variant>
    </vt:vector>
  </HeadingPairs>
  <TitlesOfParts>
    <vt:vector size="59" baseType="lpstr">
      <vt:lpstr>Arial</vt:lpstr>
      <vt:lpstr>Wingdings</vt:lpstr>
      <vt:lpstr>Myriad Pro</vt:lpstr>
      <vt:lpstr>Myriad Pro Light</vt:lpstr>
      <vt:lpstr>Felt Tip Roman</vt:lpstr>
      <vt:lpstr>Calibri</vt:lpstr>
      <vt:lpstr>Office Theme</vt:lpstr>
      <vt:lpstr>Worksheet</vt:lpstr>
      <vt:lpstr>PowerPoint Presentation</vt:lpstr>
      <vt:lpstr>Introduction to Young Worker Injuries</vt:lpstr>
      <vt:lpstr>You will learn about</vt:lpstr>
      <vt:lpstr>What is Your Experience With Work?</vt:lpstr>
      <vt:lpstr>Job Safety Quiz</vt:lpstr>
      <vt:lpstr>Job Safety Quiz (continued)</vt:lpstr>
      <vt:lpstr>Why are Young Workers More Likely to be Hurt on the Job?</vt:lpstr>
      <vt:lpstr>Examples of Teen Work Injuries</vt:lpstr>
      <vt:lpstr>Teen Work Injuries</vt:lpstr>
      <vt:lpstr>Teen Work Injuries</vt:lpstr>
      <vt:lpstr>Teen Work Injuries</vt:lpstr>
      <vt:lpstr>Teen Work Injuries</vt:lpstr>
      <vt:lpstr>Teen Work Injuries</vt:lpstr>
      <vt:lpstr>Teen Work Injuries</vt:lpstr>
      <vt:lpstr>Teen Work Injuries</vt:lpstr>
      <vt:lpstr>Teen Worker Injury Statistics</vt:lpstr>
      <vt:lpstr>Teen Worker Statistics</vt:lpstr>
      <vt:lpstr>Teen Worker Injury Statistics</vt:lpstr>
      <vt:lpstr>Key Points of the Curriculum </vt:lpstr>
      <vt:lpstr>Finding Hazards</vt:lpstr>
      <vt:lpstr>Job Hazards</vt:lpstr>
      <vt:lpstr>Job Hazards (continued)</vt:lpstr>
      <vt:lpstr>Find The Hazards:  Fast Food Restaurant</vt:lpstr>
      <vt:lpstr>Find The Hazards:  Grocery Store</vt:lpstr>
      <vt:lpstr>Find The Hazards:  Office</vt:lpstr>
      <vt:lpstr>Find The Hazards:  Gas Station</vt:lpstr>
      <vt:lpstr>Hazard Mapping Activity</vt:lpstr>
      <vt:lpstr>Finding Hazards: Main Points</vt:lpstr>
      <vt:lpstr>Making the Job Safer</vt:lpstr>
      <vt:lpstr>Controlling Hazards</vt:lpstr>
      <vt:lpstr>Eliminating or Reducing Hazards</vt:lpstr>
      <vt:lpstr>Eliminating or Reducing Hazards</vt:lpstr>
      <vt:lpstr>Eliminating or Reducing Hazards</vt:lpstr>
      <vt:lpstr>Eliminating or Reducing Hazards</vt:lpstr>
      <vt:lpstr>Eliminating or Reducing Hazards</vt:lpstr>
      <vt:lpstr>Eliminating or Reducing Hazards</vt:lpstr>
      <vt:lpstr>Eliminating or Reducing Hazards</vt:lpstr>
      <vt:lpstr>Eliminating or Reducing Hazards</vt:lpstr>
      <vt:lpstr>Eliminating or Reducing Hazards</vt:lpstr>
      <vt:lpstr>Making the Job Safer: Main Points</vt:lpstr>
      <vt:lpstr>Emergencies at Work</vt:lpstr>
      <vt:lpstr>Emergencies at Work</vt:lpstr>
      <vt:lpstr>Emergencies at Work</vt:lpstr>
      <vt:lpstr>Emergency Action Plans</vt:lpstr>
      <vt:lpstr>Know Your Rights and Responsibilities</vt:lpstr>
      <vt:lpstr>Know Your Rights: Quiz Game</vt:lpstr>
      <vt:lpstr>Know Your Rights: Main Points</vt:lpstr>
      <vt:lpstr>Know Your Rights</vt:lpstr>
      <vt:lpstr>Taking Action</vt:lpstr>
      <vt:lpstr>How to Approach a Workplace Problem</vt:lpstr>
      <vt:lpstr>Taking Action: Main Points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dc:creator>
  <cp:lastModifiedBy>CDC User</cp:lastModifiedBy>
  <cp:revision>140</cp:revision>
  <dcterms:created xsi:type="dcterms:W3CDTF">2012-07-25T23:11:02Z</dcterms:created>
  <dcterms:modified xsi:type="dcterms:W3CDTF">2014-12-17T14:42:06Z</dcterms:modified>
</cp:coreProperties>
</file>