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4"/>
  </p:sldMasterIdLst>
  <p:notesMasterIdLst>
    <p:notesMasterId r:id="rId25"/>
  </p:notesMasterIdLst>
  <p:handoutMasterIdLst>
    <p:handoutMasterId r:id="rId26"/>
  </p:handoutMasterIdLst>
  <p:sldIdLst>
    <p:sldId id="257" r:id="rId5"/>
    <p:sldId id="312" r:id="rId6"/>
    <p:sldId id="324" r:id="rId7"/>
    <p:sldId id="316" r:id="rId8"/>
    <p:sldId id="296" r:id="rId9"/>
    <p:sldId id="300" r:id="rId10"/>
    <p:sldId id="317" r:id="rId11"/>
    <p:sldId id="311" r:id="rId12"/>
    <p:sldId id="310" r:id="rId13"/>
    <p:sldId id="301" r:id="rId14"/>
    <p:sldId id="319" r:id="rId15"/>
    <p:sldId id="320" r:id="rId16"/>
    <p:sldId id="302" r:id="rId17"/>
    <p:sldId id="307" r:id="rId18"/>
    <p:sldId id="321" r:id="rId19"/>
    <p:sldId id="303" r:id="rId20"/>
    <p:sldId id="322" r:id="rId21"/>
    <p:sldId id="325" r:id="rId22"/>
    <p:sldId id="318" r:id="rId23"/>
    <p:sldId id="323" r:id="rId24"/>
  </p:sldIdLst>
  <p:sldSz cx="9144000" cy="5143500" type="screen16x9"/>
  <p:notesSz cx="7010400" cy="9296400"/>
  <p:embeddedFontLst>
    <p:embeddedFont>
      <p:font typeface="Calibri" panose="020F0502020204030204" pitchFamily="34" charset="0"/>
      <p:regular r:id="rId27"/>
      <p:bold r:id="rId28"/>
      <p:italic r:id="rId29"/>
      <p:boldItalic r:id="rId30"/>
    </p:embeddedFont>
    <p:embeddedFont>
      <p:font typeface="Myriad Web Pro" panose="020B0604020202020204"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44" userDrawn="1">
          <p15:clr>
            <a:srgbClr val="A4A3A4"/>
          </p15:clr>
        </p15:guide>
        <p15:guide id="4" pos="299" userDrawn="1">
          <p15:clr>
            <a:srgbClr val="A4A3A4"/>
          </p15:clr>
        </p15:guide>
        <p15:guide id="5" pos="2904" userDrawn="1">
          <p15:clr>
            <a:srgbClr val="A4A3A4"/>
          </p15:clr>
        </p15:guide>
        <p15:guide id="6" pos="600" userDrawn="1">
          <p15:clr>
            <a:srgbClr val="A4A3A4"/>
          </p15:clr>
        </p15:guide>
        <p15:guide id="7" orient="horz" pos="72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ger-Ogle, Lauren (CDC/NIOSH/EID/TREB)" initials="ML(" lastIdx="11" clrIdx="0">
    <p:extLst>
      <p:ext uri="{19B8F6BF-5375-455C-9EA6-DF929625EA0E}">
        <p15:presenceInfo xmlns:p15="http://schemas.microsoft.com/office/powerpoint/2012/main" userId="S-1-5-21-1207783550-2075000910-922709458-594719" providerId="AD"/>
      </p:ext>
    </p:extLst>
  </p:cmAuthor>
  <p:cmAuthor id="2" name="Owens-Gary, Michelle (CDC/ONDIEH/NCCDPHP)" initials="mgo2" lastIdx="4" clrIdx="1">
    <p:extLst>
      <p:ext uri="{19B8F6BF-5375-455C-9EA6-DF929625EA0E}">
        <p15:presenceInfo xmlns:p15="http://schemas.microsoft.com/office/powerpoint/2012/main" userId="Owens-Gary, Michelle (CDC/ONDIEH/NCCDPHP)" providerId="None"/>
      </p:ext>
    </p:extLst>
  </p:cmAuthor>
  <p:cmAuthor id="3" name="Menger-Ogle, Lauren (CDC/NIOSH/DSI/SSTRB) (CTR)" initials="ML((" lastIdx="12" clrIdx="2">
    <p:extLst>
      <p:ext uri="{19B8F6BF-5375-455C-9EA6-DF929625EA0E}">
        <p15:presenceInfo xmlns:p15="http://schemas.microsoft.com/office/powerpoint/2012/main" userId="S::mwi6@cdc.gov::50b24dca-bb00-4f24-a333-f6a98a1a2d44" providerId="AD"/>
      </p:ext>
    </p:extLst>
  </p:cmAuthor>
  <p:cmAuthor id="4" name="Pfirman, Donna (CDC/NIOSH/DSI/SSTRB)" initials="PD(" lastIdx="7" clrIdx="3">
    <p:extLst>
      <p:ext uri="{19B8F6BF-5375-455C-9EA6-DF929625EA0E}">
        <p15:presenceInfo xmlns:p15="http://schemas.microsoft.com/office/powerpoint/2012/main" userId="S::dmh4@cdc.gov::d571eba2-2c2a-4a67-a77b-88844ffab795" providerId="AD"/>
      </p:ext>
    </p:extLst>
  </p:cmAuthor>
  <p:cmAuthor id="5" name="Collins, Seleen S. (CDC/NIOSH/DSI/SAB)" initials="CSS(" lastIdx="12" clrIdx="4">
    <p:extLst>
      <p:ext uri="{19B8F6BF-5375-455C-9EA6-DF929625EA0E}">
        <p15:presenceInfo xmlns:p15="http://schemas.microsoft.com/office/powerpoint/2012/main" userId="S::iry2@cdc.gov::1c8712ac-8b8d-40e6-a913-5d0ba312c7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94F40"/>
    <a:srgbClr val="5F5F5F"/>
    <a:srgbClr val="26BCD7"/>
    <a:srgbClr val="695E4A"/>
    <a:srgbClr val="8B0E04"/>
    <a:srgbClr val="008BB0"/>
    <a:srgbClr val="006858"/>
    <a:srgbClr val="0088B7"/>
    <a:srgbClr val="B45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B4D5AA-12C6-47E6-B062-3559A8619C18}" v="36" dt="2022-07-13T14:37:56.880"/>
    <p1510:client id="{B97F0FA9-1DF5-464E-B5F5-475FA7B28DAC}" v="5" dt="2022-07-13T14:35:41.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guide orient="horz" pos="1620"/>
        <p:guide pos="2880"/>
        <p:guide orient="horz" pos="344"/>
        <p:guide pos="299"/>
        <p:guide pos="2904"/>
        <p:guide pos="600"/>
        <p:guide orient="horz" pos="72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7/14/2022</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7/14/2022</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indent="0">
              <a:buFont typeface="Arial" panose="020B0604020202020204" pitchFamily="34" charset="0"/>
              <a:buNone/>
            </a:pPr>
            <a:r>
              <a:rPr lang="en-US"/>
              <a:t>Notes to presenters:</a:t>
            </a:r>
          </a:p>
          <a:p>
            <a:pPr marL="171450" lvl="0" indent="-171450">
              <a:buFont typeface="Arial" panose="020B0604020202020204" pitchFamily="34" charset="0"/>
              <a:buChar char="•"/>
            </a:pPr>
            <a:r>
              <a:rPr lang="en-US"/>
              <a:t>This slide deck complements the </a:t>
            </a:r>
            <a:r>
              <a:rPr lang="en-US" i="1"/>
              <a:t>Protecting Temporary Workers: Best Practices for Host Employers </a:t>
            </a:r>
            <a:r>
              <a:rPr lang="en-US"/>
              <a:t>document and is intended to be used by staffing companies to educate their host employer clients about the best practices included in the document.</a:t>
            </a:r>
          </a:p>
          <a:p>
            <a:pPr marL="171450" lvl="0" indent="-171450">
              <a:buFont typeface="Arial" panose="020B0604020202020204" pitchFamily="34" charset="0"/>
              <a:buChar char="•"/>
            </a:pPr>
            <a:r>
              <a:rPr lang="en-US"/>
              <a:t>This slide deck includes suggested talking points in the notes section. Additional notes for presenters to keep in mind are in [brackets]. “[Click]” indicates when the presenter should click to activate the custom animation that is programmed into the deck.</a:t>
            </a:r>
          </a:p>
          <a:p>
            <a:pPr marL="171450" lvl="0" indent="-171450">
              <a:buFont typeface="Arial" panose="020B0604020202020204" pitchFamily="34" charset="0"/>
              <a:buChar char="•"/>
            </a:pPr>
            <a:r>
              <a:rPr lang="en-US"/>
              <a:t>The document can be accessed by clicking on the link or scanning the QR code on this slide.</a:t>
            </a:r>
          </a:p>
          <a:p>
            <a:pPr marL="0" lvl="0" indent="0">
              <a:buFont typeface="Arial" panose="020B0604020202020204" pitchFamily="34" charset="0"/>
              <a:buNone/>
            </a:pPr>
            <a:endParaRPr lang="en-US"/>
          </a:p>
          <a:p>
            <a:pPr marL="0" lvl="0" indent="0">
              <a:buFont typeface="Arial" panose="020B0604020202020204" pitchFamily="34" charset="0"/>
              <a:buNone/>
            </a:pPr>
            <a:r>
              <a:rPr lang="en-US"/>
              <a:t>Talking points:</a:t>
            </a:r>
          </a:p>
          <a:p>
            <a:pPr marL="171450" indent="-171450">
              <a:buFont typeface="Arial" panose="020B0604020202020204" pitchFamily="34" charset="0"/>
              <a:buChar char="•"/>
            </a:pPr>
            <a:r>
              <a:rPr lang="en-US"/>
              <a:t>Thank you for joining us today</a:t>
            </a:r>
          </a:p>
          <a:p>
            <a:pPr marL="171450" indent="-171450">
              <a:buFont typeface="Arial" panose="020B0604020202020204" pitchFamily="34" charset="0"/>
              <a:buChar char="•"/>
            </a:pPr>
            <a:r>
              <a:rPr lang="en-US"/>
              <a:t>Speaker introduction/s</a:t>
            </a:r>
          </a:p>
          <a:p>
            <a:pPr marL="171450" indent="-171450">
              <a:buFont typeface="Arial" panose="020B0604020202020204" pitchFamily="34" charset="0"/>
              <a:buChar char="•"/>
            </a:pPr>
            <a:r>
              <a:rPr lang="en-US"/>
              <a:t>I/we are excited to introduce you to a new document, entitled “Protecting Temporary Workers: Best Practices for Host Employers.” </a:t>
            </a:r>
          </a:p>
          <a:p>
            <a:pPr marL="171450" indent="-171450">
              <a:buFont typeface="Arial" panose="020B0604020202020204" pitchFamily="34" charset="0"/>
              <a:buChar char="•"/>
            </a:pPr>
            <a:r>
              <a:rPr lang="en-US"/>
              <a:t>This document was developed by the National Occupational Research Agenda (NORA) Services Sector Council Contingent Workers Workgroup in partnership with the National Institute for Occupational Safety and Health (NIOSH), the American Staffing Association (ASA), the American Society of Safety Professionals (ASSP), and the Safety and Health Assessment and Research for Prevention (SHARP) program within Washington State’s Department of Labor and Industries</a:t>
            </a:r>
            <a:r>
              <a:rPr lang="en-US">
                <a:highlight>
                  <a:srgbClr val="FFFF00"/>
                </a:highlight>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t>Before we introduce you to this new document,</a:t>
            </a:r>
            <a:r>
              <a:rPr lang="en-US" sz="1200" kern="1200">
                <a:solidFill>
                  <a:schemeClr val="tx1"/>
                </a:solidFill>
                <a:effectLst/>
                <a:latin typeface="+mn-lt"/>
                <a:ea typeface="+mn-ea"/>
                <a:cs typeface="+mn-cs"/>
              </a:rPr>
              <a:t> we want to provide a brief introduction to NORA as well as a brief history on how this document came to be. </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t>In terms of evaluation, p</a:t>
            </a:r>
            <a:r>
              <a:rPr lang="en-US" sz="1200" b="0" i="0" u="none" strike="noStrike" kern="1200" baseline="0">
                <a:solidFill>
                  <a:schemeClr val="tx1"/>
                </a:solidFill>
                <a:latin typeface="+mn-lt"/>
                <a:ea typeface="+mn-ea"/>
                <a:cs typeface="+mn-cs"/>
              </a:rPr>
              <a:t>rior to writing and signing a written contract, host employers and staffing companies should evaluate all facets of safety and health related to each organization and the jobs temporary workers are being hired to perform. As part of this process, host employers should include the following steps:</a:t>
            </a:r>
            <a:endParaRPr lang="en-US" baseline="0"/>
          </a:p>
          <a:p>
            <a:pPr marL="171450" lvl="0" indent="-171450">
              <a:buFont typeface="Arial" panose="020B0604020202020204" pitchFamily="34" charset="0"/>
              <a:buChar char="•"/>
            </a:pPr>
            <a:r>
              <a:rPr lang="en-US"/>
              <a:t>Jointly review with the staffing company all job descriptions, job hazard analyses, equipment and/or machinery, and worksites to identify potential hazards and the necessary training and personal protective equipment (PPE) for each temporary worker.</a:t>
            </a:r>
          </a:p>
          <a:p>
            <a:pPr marL="171450" lvl="0" indent="-171450">
              <a:buFont typeface="Arial" panose="020B0604020202020204" pitchFamily="34" charset="0"/>
              <a:buChar char="•"/>
            </a:pPr>
            <a:r>
              <a:rPr lang="en-US"/>
              <a:t>Provide the staffing company with requested safety data and other information that will allow them to evaluate the safety and health of the worksite.</a:t>
            </a:r>
          </a:p>
          <a:p>
            <a:pPr marL="171450" lvl="0" indent="-171450">
              <a:buFont typeface="Arial" panose="020B0604020202020204" pitchFamily="34" charset="0"/>
              <a:buChar char="•"/>
            </a:pPr>
            <a:r>
              <a:rPr lang="en-US"/>
              <a:t>Invite a representative from the staffing company to visit the worksite and conduct a walk-through to assess the safety conditions, observe workers engaged in their tasks, and see your safety program in action.</a:t>
            </a:r>
          </a:p>
          <a:p>
            <a:pPr marL="171450" lvl="0" indent="-171450">
              <a:buFont typeface="Arial" panose="020B0604020202020204" pitchFamily="34" charset="0"/>
              <a:buChar char="•"/>
            </a:pPr>
            <a:r>
              <a:rPr lang="en-US"/>
              <a:t>Ensure the staffing company has a commitment to safety and health, including having a process in place to evaluate job candidates for the necessary qualifications and/or experience necessary for the tasks they will perform. Review the staffing company’s safety and health program materials to ensure they are adequate. </a:t>
            </a:r>
            <a:r>
              <a:rPr lang="en-US" sz="1800" b="0" i="0" u="none" strike="noStrike" baseline="0">
                <a:solidFill>
                  <a:srgbClr val="000000"/>
                </a:solidFill>
                <a:latin typeface="Roboto" panose="02000000000000000000" pitchFamily="2" charset="0"/>
              </a:rPr>
              <a:t>At a minimum, this training should cover specific details of the assigned job, a basic overview of employer responsibilities and workers' rights and responsibilities, and common hazards and protections including any PPE provided by the staffing company. If the general safety and health awareness training provided by the staffing company is not sufficient, the host employer should document and communicate this to the staffing company with a recommendation for what additional training the staffing company should provide. </a:t>
            </a:r>
          </a:p>
          <a:p>
            <a:pPr marL="171450" lvl="0" indent="-171450">
              <a:buFont typeface="Arial" panose="020B0604020202020204" pitchFamily="34" charset="0"/>
              <a:buChar char="•"/>
            </a:pPr>
            <a:endParaRPr lang="en-US"/>
          </a:p>
          <a:p>
            <a:pPr marL="171450" lvl="0" indent="-171450">
              <a:buFont typeface="Arial" panose="020B0604020202020204" pitchFamily="34" charset="0"/>
              <a:buChar char="•"/>
            </a:pPr>
            <a:endParaRPr lang="en-US"/>
          </a:p>
          <a:p>
            <a:pPr marL="171450" indent="-171450">
              <a:buFont typeface="Arial" panose="020B0604020202020204" pitchFamily="34" charset="0"/>
              <a:buChar char="•"/>
            </a:pPr>
            <a:endParaRPr lang="en-US" baseline="0"/>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83775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division of responsibilities for safety and health between the staffing company and the host employer should be reviewed regularly and set forth in a written contract to encourage proper implementation of and accountability for all pertinent safety and health protections. The written contract should clearly specify the following information:</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Pertinent job details, including the tasks temporary workers are approved to perform and the necessary qualifications and/or experience they must have to perform the job; all anticipated hazards and the controls that will be in place; the training each employer will provide; and the required PPE and which employer will pay for and supply it.</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Communication and documentation responsibilities of both employers pertaining to worker qualifications and/or experience relevant to the tasks to be performed, ongoing risk assessment, changes to job tasks or hazards, training, and OSHA investigations.</a:t>
            </a:r>
            <a:endParaRPr lang="en-US"/>
          </a:p>
          <a:p>
            <a:pPr marL="171450" lvl="0" indent="-171450">
              <a:buFont typeface="Arial" panose="020B0604020202020204" pitchFamily="34" charset="0"/>
              <a:buChar char="•"/>
            </a:pPr>
            <a:r>
              <a:rPr lang="en-US"/>
              <a:t>Injury and illness reporting, response, and recordkeeping responsibilities of both employers.</a:t>
            </a:r>
          </a:p>
          <a:p>
            <a:pPr marL="171450" lvl="0" indent="-171450">
              <a:buFont typeface="Arial" panose="020B0604020202020204" pitchFamily="34" charset="0"/>
              <a:buChar char="•"/>
            </a:pPr>
            <a:r>
              <a:rPr lang="en-US"/>
              <a:t>Other aspects of workplace safety and health, such as which employer is responsible for providing direct supervision of the temporary workers and responsibilities related to medical surveillance and monitoring when necessary.</a:t>
            </a:r>
          </a:p>
          <a:p>
            <a:pPr marL="171450" indent="-171450">
              <a:buFont typeface="Arial" panose="020B0604020202020204" pitchFamily="34" charset="0"/>
              <a:buChar char="•"/>
            </a:pPr>
            <a:endParaRPr lang="en-US" baseline="0"/>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64126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n-US"/>
              <a:t>This scenario involves a host employer, MPQZ Logistics, Ltd. and a staffing company, Prize Staffing. </a:t>
            </a:r>
          </a:p>
          <a:p>
            <a:pPr marL="171450" indent="-171450">
              <a:buFont typeface="Arial" panose="020B0604020202020204" pitchFamily="34" charset="0"/>
              <a:buChar char="•"/>
            </a:pPr>
            <a:r>
              <a:rPr lang="en-US"/>
              <a:t>[Read scenario]: </a:t>
            </a:r>
            <a:r>
              <a:rPr lang="en-US" sz="1200" b="0" i="0" u="none" strike="noStrike" kern="1200" baseline="0">
                <a:solidFill>
                  <a:schemeClr val="tx1"/>
                </a:solidFill>
                <a:latin typeface="+mn-lt"/>
                <a:ea typeface="+mn-ea"/>
                <a:cs typeface="+mn-cs"/>
              </a:rPr>
              <a:t>Jean Finder, a hiring manager with MPQZ Logistics, Ltd, is working on securing a temporary staffing provider. She knows her company, which recently opened a new warehouse and distribution center, needs temporary workers for picking, packing, and crating services for its busy season. Jean had hoped to quickly finalize an agreement with Prize Staffing, Inc., a staffing company that provides a wide range of temporary workers, including many to other distribution centers in the area. However, Prize Staffing reached out with requests for internal documents; a revised, lengthier contract that included detailed job descriptions of what tasks temporary workers will and will not be permitted to do; and a request to inspect the MPQZ Logistics warehouse before an agreement is signed. Jean has been in touch with other staffing companies that have offered similar services and competitive prices, and they seemed easier to onboard. </a:t>
            </a:r>
          </a:p>
          <a:p>
            <a:pPr marL="171450" indent="-171450">
              <a:buFont typeface="Arial" panose="020B0604020202020204" pitchFamily="34" charset="0"/>
              <a:buChar char="•"/>
            </a:pPr>
            <a:r>
              <a:rPr lang="en-US" sz="1200">
                <a:solidFill>
                  <a:schemeClr val="accent4">
                    <a:lumMod val="75000"/>
                  </a:schemeClr>
                </a:solidFill>
                <a:latin typeface="Calibri" panose="020F0502020204030204" pitchFamily="34" charset="0"/>
              </a:rPr>
              <a:t>According to the best practices, Jean should do the following:</a:t>
            </a:r>
          </a:p>
          <a:p>
            <a:pPr marL="628650" lvl="1" indent="-171450">
              <a:buFont typeface="Arial" panose="020B0604020202020204" pitchFamily="34" charset="0"/>
              <a:buChar char="•"/>
            </a:pPr>
            <a:r>
              <a:rPr lang="en-US" sz="1200">
                <a:solidFill>
                  <a:schemeClr val="accent4">
                    <a:lumMod val="75000"/>
                  </a:schemeClr>
                </a:solidFill>
                <a:latin typeface="Calibri" panose="020F0502020204030204" pitchFamily="34" charset="0"/>
              </a:rPr>
              <a:t>Provide Prize Staffing with the requested safety data, including an Experience Modification Rate letter from her company’s workers’ compensation insurer, OSHA 300 Logs for the last 3 years, and a copy of her company’s safety program materials. </a:t>
            </a:r>
          </a:p>
          <a:p>
            <a:pPr marL="628650" lvl="1" indent="-171450">
              <a:buFont typeface="Arial" panose="020B0604020202020204" pitchFamily="34" charset="0"/>
              <a:buChar char="•"/>
            </a:pPr>
            <a:r>
              <a:rPr lang="en-US" sz="1200">
                <a:solidFill>
                  <a:schemeClr val="accent4">
                    <a:lumMod val="75000"/>
                  </a:schemeClr>
                </a:solidFill>
                <a:latin typeface="Calibri" panose="020F0502020204030204" pitchFamily="34" charset="0"/>
              </a:rPr>
              <a:t>Invite Prize Staffing to visit the warehouse location in order to appraise the safety conditions and to identify the necessary training and PPE requirements for the temporary workers.</a:t>
            </a:r>
          </a:p>
          <a:p>
            <a:pPr marL="628650" lvl="1" indent="-171450">
              <a:buFont typeface="Arial" panose="020B0604020202020204" pitchFamily="34" charset="0"/>
              <a:buChar char="•"/>
            </a:pPr>
            <a:r>
              <a:rPr lang="en-US" sz="1200">
                <a:solidFill>
                  <a:schemeClr val="accent4">
                    <a:lumMod val="75000"/>
                  </a:schemeClr>
                </a:solidFill>
                <a:latin typeface="Calibri" panose="020F0502020204030204" pitchFamily="34" charset="0"/>
              </a:rPr>
              <a:t>Request a copy of Prize Staffing’s safety and health management program materials, including the general safety and health awareness training Prize staffing provides to new temporary workers.</a:t>
            </a:r>
          </a:p>
          <a:p>
            <a:pPr marL="628650" lvl="1" indent="-171450">
              <a:buFont typeface="Arial" panose="020B0604020202020204" pitchFamily="34" charset="0"/>
              <a:buChar char="•"/>
            </a:pPr>
            <a:r>
              <a:rPr lang="en-US" sz="1200">
                <a:solidFill>
                  <a:schemeClr val="accent4">
                    <a:lumMod val="75000"/>
                  </a:schemeClr>
                </a:solidFill>
                <a:latin typeface="Calibri" panose="020F0502020204030204" pitchFamily="34" charset="0"/>
              </a:rPr>
              <a:t>Fully address each employer’s respective responsibilities in a written contract, including the process for modifying job tasks when there is a change of assignment, </a:t>
            </a:r>
            <a:r>
              <a:rPr lang="en-US" sz="1800" b="0" i="0" u="none" strike="noStrike" baseline="0">
                <a:solidFill>
                  <a:srgbClr val="000000"/>
                </a:solidFill>
                <a:latin typeface="Roboto" panose="02000000000000000000" pitchFamily="2" charset="0"/>
              </a:rPr>
              <a:t>including providing an updated written job description to the staffing company and the temporary workers, providing an updated job hazard analysis to the staffing company, and updating PPE and training requirements accordingly. </a:t>
            </a:r>
            <a:endParaRPr lang="en-US" sz="1200">
              <a:solidFill>
                <a:schemeClr val="accent4">
                  <a:lumMod val="75000"/>
                </a:schemeClr>
              </a:solidFill>
              <a:latin typeface="Calibri" panose="020F0502020204030204" pitchFamily="34" charset="0"/>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59143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According to OSHA, in most cases the host employer is responsible for providing site- and task-specific safety and health training, and the staffing company is responsible for providing general safety and health awareness training.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Site- and task-specific safety and health training should be provided for all temporary workers before they start new assignments or start new jobs/tasks on existing assignments and s</a:t>
            </a:r>
            <a:r>
              <a:rPr lang="en-US" baseline="0"/>
              <a:t>hould be identical </a:t>
            </a:r>
            <a:r>
              <a:rPr lang="en-US"/>
              <a:t>or equivalent to the training provided to permanent employees doing the same or similar work.</a:t>
            </a:r>
          </a:p>
          <a:p>
            <a:pPr marL="171450" indent="-171450">
              <a:buFont typeface="Arial" panose="020B0604020202020204" pitchFamily="34" charset="0"/>
              <a:buChar char="•"/>
            </a:pPr>
            <a:r>
              <a:rPr lang="en-US"/>
              <a:t>The document covers in detail the topics that should be included in site- and task-specific training for temporary workers, including the following:</a:t>
            </a:r>
          </a:p>
          <a:p>
            <a:pPr marL="628650" lvl="1" indent="-171450">
              <a:buFont typeface="Arial" panose="020B0604020202020204" pitchFamily="34" charset="0"/>
              <a:buChar char="•"/>
            </a:pPr>
            <a:r>
              <a:rPr lang="en-US"/>
              <a:t>The tasks temporary workers are approved to perform (including any tasks they are not allowed to perform and equipment or machinery they are not allowed to operate), with an emphasis that they should not perform any new tasks without the host employer first obtaining approval from the staffing company.</a:t>
            </a:r>
          </a:p>
          <a:p>
            <a:pPr marL="628650" lvl="1" indent="-171450">
              <a:buFont typeface="Arial" panose="020B0604020202020204" pitchFamily="34" charset="0"/>
              <a:buChar char="•"/>
            </a:pPr>
            <a:r>
              <a:rPr lang="en-US"/>
              <a:t>How to recognize, reduce, and/or eliminate control site- and task- specific hazards, including the location of safety data sheets (SDSs) for any chemical hazards present.</a:t>
            </a:r>
          </a:p>
          <a:p>
            <a:pPr marL="628650" lvl="1" indent="-171450">
              <a:buFont typeface="Arial" panose="020B0604020202020204" pitchFamily="34" charset="0"/>
              <a:buChar char="•"/>
            </a:pPr>
            <a:r>
              <a:rPr lang="en-US"/>
              <a:t>Required PPE, including who will pay for and supply it and provide training on how to appropriately use it (as well as fit testing if needed).</a:t>
            </a:r>
          </a:p>
          <a:p>
            <a:pPr marL="628650" lvl="1" indent="-171450">
              <a:buFont typeface="Arial" panose="020B0604020202020204" pitchFamily="34" charset="0"/>
              <a:buChar char="•"/>
            </a:pPr>
            <a:r>
              <a:rPr lang="en-US"/>
              <a:t>Employer responsibilities and workers’ rights and responsibilities under OSHA law, emphasizing that temporary workers have the same rights and responsibilities as non-temporary workers.</a:t>
            </a:r>
          </a:p>
          <a:p>
            <a:pPr marL="628650" lvl="1" indent="-171450">
              <a:buFont typeface="Arial" panose="020B0604020202020204" pitchFamily="34" charset="0"/>
              <a:buChar char="•"/>
            </a:pPr>
            <a:r>
              <a:rPr lang="en-US"/>
              <a:t>First aid and emergency procedures.</a:t>
            </a:r>
          </a:p>
          <a:p>
            <a:pPr marL="628650" lvl="1" indent="-171450">
              <a:buFont typeface="Arial" panose="020B0604020202020204" pitchFamily="34" charset="0"/>
              <a:buChar char="•"/>
            </a:pPr>
            <a:r>
              <a:rPr lang="en-US"/>
              <a:t>Procedures for reporting injuries, illnesses and close calls and to communicate safety and health concerns, as well as what to expect after reporting.</a:t>
            </a:r>
          </a:p>
          <a:p>
            <a:pPr marL="628650" lvl="1" indent="-171450">
              <a:buFont typeface="Arial" panose="020B0604020202020204" pitchFamily="34" charset="0"/>
              <a:buChar char="•"/>
            </a:pPr>
            <a:r>
              <a:rPr lang="en-US"/>
              <a:t>How temporary workers can participate in the host employer’s safety and health program, including safety meetings/committees, toolbox talks, scheduled trainings, etc.</a:t>
            </a:r>
          </a:p>
          <a:p>
            <a:pPr marL="628650" lvl="1"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330571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a:t>Additional training best practices are to:</a:t>
            </a:r>
          </a:p>
          <a:p>
            <a:pPr marL="171450" indent="-171450">
              <a:buFont typeface="Arial" panose="020B0604020202020204" pitchFamily="34" charset="0"/>
              <a:buChar char="•"/>
            </a:pPr>
            <a:r>
              <a:rPr lang="en-US"/>
              <a:t>Have workers complete a knowledge assessment after training to ensure their understanding of key concepts and re-train if necessary.</a:t>
            </a:r>
          </a:p>
          <a:p>
            <a:pPr marL="171450" indent="-171450">
              <a:buFont typeface="Arial" panose="020B0604020202020204" pitchFamily="34" charset="0"/>
              <a:buChar char="•"/>
            </a:pPr>
            <a:r>
              <a:rPr lang="en-US"/>
              <a:t>Review the general safety and health training provided by the staffing company to determine adequacy.</a:t>
            </a:r>
          </a:p>
          <a:p>
            <a:pPr marL="171450" indent="-171450">
              <a:buFont typeface="Arial" panose="020B0604020202020204" pitchFamily="34" charset="0"/>
              <a:buChar char="•"/>
            </a:pPr>
            <a:r>
              <a:rPr lang="en-US"/>
              <a:t>Train supervisors of temporary workers on the following topics:</a:t>
            </a:r>
          </a:p>
          <a:p>
            <a:pPr marL="628650" lvl="1" indent="-171450">
              <a:buFont typeface="Arial" panose="020B0604020202020204" pitchFamily="34" charset="0"/>
              <a:buChar char="•"/>
            </a:pPr>
            <a:r>
              <a:rPr lang="en-US"/>
              <a:t>The tasks the temporary workers are approved to perform (as well as those they are not approved to perform) and procedures for changing job tasks as stated in the written contract.</a:t>
            </a:r>
          </a:p>
          <a:p>
            <a:pPr marL="628650" lvl="1" indent="-171450">
              <a:buFont typeface="Arial" panose="020B0604020202020204" pitchFamily="34" charset="0"/>
              <a:buChar char="•"/>
            </a:pPr>
            <a:r>
              <a:rPr lang="en-US"/>
              <a:t>Their responsibility to provide temporary workers with the same supervision provided to non-temporary workers doing the same or similar work, as well as the potential need to provide extra mentoring and supervision to new temporary workers who may be inexperienced with the assigned tasks and unfamiliar with the worksite.</a:t>
            </a:r>
          </a:p>
          <a:p>
            <a:pPr marL="628650" lvl="1" indent="-171450">
              <a:buFont typeface="Arial" panose="020B0604020202020204" pitchFamily="34" charset="0"/>
              <a:buChar char="•"/>
            </a:pPr>
            <a:r>
              <a:rPr lang="en-US"/>
              <a:t>OSHA laws pertaining to employer safety and health responsibilities and workers’ rights and responsibilities, including the Right to Refuse Work and Whistleblower Protection Rights.</a:t>
            </a:r>
          </a:p>
          <a:p>
            <a:pPr marL="628650" lvl="1" indent="-171450">
              <a:buFont typeface="Arial" panose="020B0604020202020204" pitchFamily="34" charset="0"/>
              <a:buChar char="•"/>
            </a:pPr>
            <a:r>
              <a:rPr lang="en-US"/>
              <a:t>How to effectively communicate with temporary workers and make them feel comfortable speaking up about safety and health incidents and concerns.</a:t>
            </a:r>
          </a:p>
          <a:p>
            <a:pPr marL="628650" lvl="1" indent="-171450">
              <a:buFont typeface="Arial" panose="020B0604020202020204" pitchFamily="34" charset="0"/>
              <a:buChar char="•"/>
            </a:pPr>
            <a:r>
              <a:rPr lang="en-US"/>
              <a:t>The joint safety and health responsibilities of the staffing company and the host employer as detailed in the written contract.</a:t>
            </a:r>
          </a:p>
          <a:p>
            <a:pPr marL="457200" lvl="1" indent="0">
              <a:buFont typeface="Arial" panose="020B0604020202020204" pitchFamily="34" charset="0"/>
              <a:buNone/>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367491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71450" indent="-171450">
              <a:buFont typeface="Arial" panose="020B0604020202020204" pitchFamily="34" charset="0"/>
              <a:buChar char="•"/>
            </a:pPr>
            <a:r>
              <a:rPr lang="en-US"/>
              <a:t>This scenario involves a host employer, All Frames, Co., and a staffing company, Must Staffing. </a:t>
            </a:r>
          </a:p>
          <a:p>
            <a:pPr marL="171450" indent="-171450">
              <a:buFont typeface="Arial" panose="020B0604020202020204" pitchFamily="34" charset="0"/>
              <a:buChar char="•"/>
            </a:pPr>
            <a:r>
              <a:rPr lang="en-US"/>
              <a:t>[Read scenario]: </a:t>
            </a:r>
            <a:r>
              <a:rPr lang="en-US" sz="1200" b="0" i="0" u="none" strike="noStrike" kern="1200" baseline="0">
                <a:solidFill>
                  <a:schemeClr val="tx1"/>
                </a:solidFill>
                <a:latin typeface="+mn-lt"/>
                <a:ea typeface="+mn-ea"/>
                <a:cs typeface="+mn-cs"/>
              </a:rPr>
              <a:t>A furniture manufacturer, All Frames Co. (AFC), needs machine operators in production. The company contracts with Must Staffing to provide temporary workers. Must Staffing hires ten temporary workers as power press operators and sends them to work on site at AFC. Must Staffing also hires an on-site staffing representative to coordinate payroll and other administrative functions, but this representative has no supervisory role. Before sending the temporary workers to the AFC worksite, Must Staffing plays a general safety and health awareness training video for them, including a brief section on machine guarding. At the worksite, a supervisor from AFC assigns each of the temporary workers to a particular work area and machine, instructs them to begin working on their assigned tasks, and checks on their work throughout the shift. On the assumption that the temporary workers have experience working with mechanical power presses, no site- or task-specific instruction is provided by AFC.  </a:t>
            </a:r>
          </a:p>
          <a:p>
            <a:pPr marL="171450" indent="-171450">
              <a:buFont typeface="Arial" panose="020B0604020202020204" pitchFamily="34" charset="0"/>
              <a:buChar char="•"/>
            </a:pPr>
            <a:r>
              <a:rPr lang="en-US" sz="1200">
                <a:solidFill>
                  <a:schemeClr val="accent4">
                    <a:lumMod val="75000"/>
                  </a:schemeClr>
                </a:solidFill>
                <a:latin typeface="Calibri" panose="020F0502020204030204" pitchFamily="34" charset="0"/>
              </a:rPr>
              <a:t>According to the best practices, AFC should do the following:</a:t>
            </a:r>
          </a:p>
          <a:p>
            <a:pPr marL="628650" lvl="1" indent="-171450">
              <a:buFont typeface="Arial" panose="020B0604020202020204" pitchFamily="34" charset="0"/>
              <a:buChar char="•"/>
            </a:pPr>
            <a:r>
              <a:rPr lang="en-US" sz="2000">
                <a:solidFill>
                  <a:schemeClr val="accent4">
                    <a:lumMod val="75000"/>
                  </a:schemeClr>
                </a:solidFill>
                <a:latin typeface="Calibri" panose="020F0502020204030204" pitchFamily="34" charset="0"/>
              </a:rPr>
              <a:t>Provide the temporary workers with site- and task-specific training that is identical or equivalent to that provided to AFC’s own employees conducting the same or similar work. </a:t>
            </a:r>
            <a:r>
              <a:rPr lang="en-US" sz="1200" b="0" i="0" u="none" strike="noStrike" kern="1200" baseline="0">
                <a:solidFill>
                  <a:schemeClr val="tx1"/>
                </a:solidFill>
                <a:latin typeface="+mn-lt"/>
                <a:ea typeface="+mn-ea"/>
                <a:cs typeface="+mn-cs"/>
              </a:rPr>
              <a:t>Although Must Staffing played a general safety and health awareness training video with a brief section on machine guarding, it is still necessary for the temporary workers to receive site- and task-specific training from AFC. The responsibility of providing site- and task-specific training does not shift to Must Staffing just because they hired an on-site staffing representative.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Training should include instructions on how to operate the mechanical power presses safely; how to properly don, doff, adjust, and maintain any required PPE; who to contact regarding safety and health issues or concerns; how to report work-related injuries, illnesses and close calls and what will happen after doing so; emergency procedures and how to obtain first aid; and how temporary workers can participate in AFC’s safety and health program.</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Give temporary workers a knowledge assessment to ensure they understand key concepts and re-train them if necessary.</a:t>
            </a:r>
            <a:endParaRPr lang="en-US" sz="2000">
              <a:solidFill>
                <a:schemeClr val="accent4">
                  <a:lumMod val="75000"/>
                </a:schemeClr>
              </a:solidFill>
              <a:latin typeface="Calibri" panose="020F0502020204030204" pitchFamily="34" charset="0"/>
            </a:endParaRPr>
          </a:p>
          <a:p>
            <a:pPr marL="628650" lvl="1" indent="-171450">
              <a:buFont typeface="Arial" panose="020B0604020202020204" pitchFamily="34" charset="0"/>
              <a:buChar char="•"/>
            </a:pPr>
            <a:r>
              <a:rPr lang="en-US" sz="1200">
                <a:solidFill>
                  <a:schemeClr val="accent4">
                    <a:lumMod val="75000"/>
                  </a:schemeClr>
                </a:solidFill>
                <a:latin typeface="Calibri" panose="020F0502020204030204" pitchFamily="34" charset="0"/>
              </a:rPr>
              <a:t>Provide training to AFC’s own employees </a:t>
            </a:r>
            <a:r>
              <a:rPr lang="en-US" sz="1200" b="0" i="0" u="none" strike="noStrike" kern="1200" baseline="0">
                <a:solidFill>
                  <a:schemeClr val="tx1"/>
                </a:solidFill>
                <a:latin typeface="+mn-lt"/>
                <a:ea typeface="+mn-ea"/>
                <a:cs typeface="+mn-cs"/>
              </a:rPr>
              <a:t>who will be supervising and controlling the work of temporary workers, including the following topics:</a:t>
            </a:r>
          </a:p>
          <a:p>
            <a:pPr marL="1085850" lvl="2" indent="-171450">
              <a:buFont typeface="Arial" panose="020B0604020202020204" pitchFamily="34" charset="0"/>
              <a:buChar char="•"/>
            </a:pPr>
            <a:r>
              <a:rPr lang="en-US" sz="1200" b="0" i="0" u="none" strike="noStrike" kern="1200" baseline="0">
                <a:solidFill>
                  <a:schemeClr val="tx1"/>
                </a:solidFill>
                <a:latin typeface="+mn-lt"/>
                <a:ea typeface="+mn-ea"/>
                <a:cs typeface="+mn-cs"/>
              </a:rPr>
              <a:t>Approved tasks</a:t>
            </a:r>
          </a:p>
          <a:p>
            <a:pPr marL="1085850" lvl="2" indent="-171450">
              <a:buFont typeface="Arial" panose="020B0604020202020204" pitchFamily="34" charset="0"/>
              <a:buChar char="•"/>
            </a:pPr>
            <a:r>
              <a:rPr lang="en-US" sz="1200" b="0" i="0" u="none" strike="noStrike" kern="1200" baseline="0">
                <a:solidFill>
                  <a:schemeClr val="tx1"/>
                </a:solidFill>
                <a:latin typeface="+mn-lt"/>
                <a:ea typeface="+mn-ea"/>
                <a:cs typeface="+mn-cs"/>
              </a:rPr>
              <a:t>Process to make changes to jobs/tasks</a:t>
            </a:r>
          </a:p>
          <a:p>
            <a:pPr marL="1085850" lvl="2" indent="-171450">
              <a:buFont typeface="Arial" panose="020B0604020202020204" pitchFamily="34" charset="0"/>
              <a:buChar char="•"/>
            </a:pPr>
            <a:r>
              <a:rPr lang="en-US" sz="1200">
                <a:solidFill>
                  <a:schemeClr val="accent4">
                    <a:lumMod val="75000"/>
                  </a:schemeClr>
                </a:solidFill>
                <a:latin typeface="Calibri" panose="020F0502020204030204" pitchFamily="34" charset="0"/>
              </a:rPr>
              <a:t>Supervision and mentoring responsibilities</a:t>
            </a:r>
          </a:p>
          <a:p>
            <a:pPr marL="1085850" lvl="2" indent="-171450">
              <a:buFont typeface="Arial" panose="020B0604020202020204" pitchFamily="34" charset="0"/>
              <a:buChar char="•"/>
            </a:pPr>
            <a:r>
              <a:rPr lang="en-US" sz="1200">
                <a:solidFill>
                  <a:schemeClr val="accent4">
                    <a:lumMod val="75000"/>
                  </a:schemeClr>
                </a:solidFill>
                <a:latin typeface="Calibri" panose="020F0502020204030204" pitchFamily="34" charset="0"/>
              </a:rPr>
              <a:t>Employer responsibilities and workers’ rights and responsibilities under OSHA</a:t>
            </a:r>
          </a:p>
          <a:p>
            <a:pPr marL="1085850" lvl="2" indent="-171450">
              <a:buFont typeface="Arial" panose="020B0604020202020204" pitchFamily="34" charset="0"/>
              <a:buChar char="•"/>
            </a:pPr>
            <a:r>
              <a:rPr lang="en-US" sz="2600"/>
              <a:t>How to effectively communicate with temporary workers and make them feel comfortable speaking up</a:t>
            </a:r>
          </a:p>
          <a:p>
            <a:pPr marL="1085850" lvl="2" indent="-171450">
              <a:buFont typeface="Arial" panose="020B0604020202020204" pitchFamily="34" charset="0"/>
              <a:buChar char="•"/>
            </a:pPr>
            <a:r>
              <a:rPr lang="en-US" sz="2600"/>
              <a:t>Joint safety and health responsibilities of the staffing company and the host employer</a:t>
            </a:r>
          </a:p>
          <a:p>
            <a:pPr marL="1085850" lvl="2" indent="-171450">
              <a:buFont typeface="Arial" panose="020B0604020202020204" pitchFamily="34" charset="0"/>
              <a:buChar char="•"/>
            </a:pPr>
            <a:endParaRPr lang="en-US" sz="1200">
              <a:solidFill>
                <a:schemeClr val="accent4">
                  <a:lumMod val="75000"/>
                </a:schemeClr>
              </a:solidFill>
              <a:latin typeface="Calibri" panose="020F0502020204030204" pitchFamily="34" charset="0"/>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625177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Effective injury and illness reporting, response, and recordkeeping are vital to the prevention of future incidents.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With regards to reporting of temporary worker injuries and illnesses, host employers should do the following: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Ensure temporary workers are aware of procedures to report work-related injuries, illnesses, and close-calls and are encouraged to communicate safety and health concerns without fear of retaliation.</a:t>
            </a:r>
            <a:endParaRPr lang="en-US"/>
          </a:p>
          <a:p>
            <a:pPr marL="628650" lvl="1" indent="-171450">
              <a:buFont typeface="Arial" panose="020B0604020202020204" pitchFamily="34" charset="0"/>
              <a:buChar char="•"/>
            </a:pPr>
            <a:r>
              <a:rPr lang="en-US"/>
              <a:t>Inform the staffing company immediately after an injury or illness occurs.</a:t>
            </a:r>
          </a:p>
          <a:p>
            <a:pPr marL="628650" lvl="1" indent="-171450">
              <a:buFont typeface="Arial" panose="020B0604020202020204" pitchFamily="34" charset="0"/>
              <a:buChar char="•"/>
            </a:pPr>
            <a:r>
              <a:rPr lang="en-US"/>
              <a:t>Report fatalities and required injuries and illnesses to OSHA.</a:t>
            </a:r>
          </a:p>
          <a:p>
            <a:pPr marL="171450" lvl="0" indent="-171450">
              <a:buFont typeface="Arial" panose="020B0604020202020204" pitchFamily="34" charset="0"/>
              <a:buChar char="•"/>
            </a:pPr>
            <a:r>
              <a:rPr lang="en-US" sz="1200" b="0" i="0" u="none" strike="noStrike" kern="1200" baseline="0">
                <a:solidFill>
                  <a:schemeClr val="tx1"/>
                </a:solidFill>
                <a:latin typeface="+mn-lt"/>
                <a:ea typeface="+mn-ea"/>
                <a:cs typeface="+mn-cs"/>
              </a:rPr>
              <a:t>With regards to responding to temporary worker injuries and illnesses, host employers should do the following: </a:t>
            </a:r>
            <a:endParaRPr lang="en-US"/>
          </a:p>
          <a:p>
            <a:pPr marL="628650" lvl="1" indent="-171450">
              <a:buFont typeface="Arial" panose="020B0604020202020204" pitchFamily="34" charset="0"/>
              <a:buChar char="•"/>
            </a:pPr>
            <a:r>
              <a:rPr lang="en-US"/>
              <a:t>Conduct joint incident investigations with the staffing company and affected worker/s and implement preventive measures.</a:t>
            </a:r>
          </a:p>
          <a:p>
            <a:pPr marL="628650" lvl="1" indent="-171450">
              <a:buFont typeface="Arial" panose="020B0604020202020204" pitchFamily="34" charset="0"/>
              <a:buChar char="•"/>
            </a:pPr>
            <a:r>
              <a:rPr lang="en-US"/>
              <a:t>Ensure temporary workers and their supervisors are aware of the general procedures for accessing medical treatment and returning to work (if applicable) following a work-related injury or illness.  </a:t>
            </a:r>
          </a:p>
          <a:p>
            <a:pPr marL="171450" lvl="0" indent="-171450">
              <a:buFont typeface="Arial" panose="020B0604020202020204" pitchFamily="34" charset="0"/>
              <a:buChar char="•"/>
            </a:pPr>
            <a:r>
              <a:rPr lang="en-US" sz="1200" b="0" i="0" u="none" strike="noStrike" kern="1200" baseline="0">
                <a:solidFill>
                  <a:schemeClr val="tx1"/>
                </a:solidFill>
                <a:latin typeface="+mn-lt"/>
                <a:ea typeface="+mn-ea"/>
                <a:cs typeface="+mn-cs"/>
              </a:rPr>
              <a:t>With regards to recordkeeping of temporary worker injuries and illnesses, host employers should do the following: </a:t>
            </a:r>
          </a:p>
          <a:p>
            <a:pPr marL="628650" lvl="1" indent="-171450">
              <a:buFont typeface="Arial" panose="020B0604020202020204" pitchFamily="34" charset="0"/>
              <a:buChar char="•"/>
            </a:pPr>
            <a:r>
              <a:rPr lang="en-US" b="0" i="0" u="none" strike="noStrike" kern="1200" baseline="0">
                <a:solidFill>
                  <a:schemeClr val="tx1"/>
                </a:solidFill>
                <a:latin typeface="+mn-lt"/>
                <a:ea typeface="+mn-ea"/>
                <a:cs typeface="+mn-cs"/>
              </a:rPr>
              <a:t>Record temporary worker injuries/illnesses on their OSHA 300 Log. </a:t>
            </a:r>
            <a:r>
              <a:rPr lang="en-US" sz="1200" b="0" i="0" u="none" strike="noStrike" kern="1200" baseline="0">
                <a:solidFill>
                  <a:schemeClr val="tx1"/>
                </a:solidFill>
                <a:latin typeface="+mn-lt"/>
                <a:ea typeface="+mn-ea"/>
                <a:cs typeface="+mn-cs"/>
              </a:rPr>
              <a:t>OSHA requires that injury and illness records be kept by the employer who is providing day-to-day supervision and controlling the means and manner of the work, which in most cases is the host employer.</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Complete staffing company documentation of the incident as required by the staffing company's workers' compensation carrier.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Coordinate with the staffing company to make injury and illness records available upon request of a temporary worker or worker representative as indicated in the written contract. </a:t>
            </a:r>
          </a:p>
          <a:p>
            <a:pPr marL="628650" lvl="1" indent="-171450">
              <a:buFont typeface="Arial" panose="020B0604020202020204" pitchFamily="34" charset="0"/>
              <a:buChar char="•"/>
            </a:pPr>
            <a:endParaRPr lang="en-US" sz="1200" b="0" i="0" u="none" strike="noStrike" kern="1200" baseline="0">
              <a:solidFill>
                <a:schemeClr val="tx1"/>
              </a:solidFill>
              <a:latin typeface="+mn-lt"/>
              <a:ea typeface="+mn-ea"/>
              <a:cs typeface="+mn-cs"/>
            </a:endParaRPr>
          </a:p>
          <a:p>
            <a:pPr marL="628650" lvl="1" indent="-171450">
              <a:buFont typeface="Arial" panose="020B0604020202020204" pitchFamily="34" charset="0"/>
              <a:buChar char="•"/>
            </a:pPr>
            <a:endParaRPr lang="en-US" sz="1200" b="0" i="0" u="none" strike="noStrike" kern="1200" baseline="0">
              <a:solidFill>
                <a:schemeClr val="tx1"/>
              </a:solidFill>
              <a:latin typeface="+mn-lt"/>
              <a:ea typeface="+mn-ea"/>
              <a:cs typeface="+mn-cs"/>
            </a:endParaRPr>
          </a:p>
          <a:p>
            <a:pPr marL="628650" lvl="1"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458326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US"/>
              <a:t>This scenario involves a host employer, Generic Assembly, and a staffing company, WXY Staffing. </a:t>
            </a:r>
          </a:p>
          <a:p>
            <a:pPr marL="171450" indent="-171450">
              <a:buFont typeface="Arial" panose="020B0604020202020204" pitchFamily="34" charset="0"/>
              <a:buChar char="•"/>
            </a:pPr>
            <a:r>
              <a:rPr lang="en-US"/>
              <a:t>[Read scenario]: </a:t>
            </a:r>
            <a:r>
              <a:rPr lang="en-US" sz="1200" b="0" i="0" u="none" strike="noStrike" kern="1200" baseline="0">
                <a:solidFill>
                  <a:schemeClr val="tx1"/>
                </a:solidFill>
                <a:latin typeface="+mn-lt"/>
                <a:ea typeface="+mn-ea"/>
                <a:cs typeface="+mn-cs"/>
              </a:rPr>
              <a:t>WXY Staffing has 125 temporary workers working at Generic Assembly, a manufacturing facility. The staffing company provides an on-site manager at Generic Assembly’s facility to manage the temporary workers’ payroll and attendance and to provide counseling when needed. Generic Assembly provides day-to-day supervision of the temporary workers. One of the temporary workers sustains a back strain while lifting a 25-lb part. Generic Assembly contacted WXY Staffing immediately to inform them of the injury. The temporary worker went to a clinic and returned with a work restriction of no lifting over 20 lb. WXY Staffing placed the temporary worker in a job with a different host employer that did not require lifting over 20 lb until she recovered and was able to return to her original job at Generic Assembly. </a:t>
            </a:r>
          </a:p>
          <a:p>
            <a:pPr marL="171450" indent="-171450">
              <a:buFont typeface="Arial" panose="020B0604020202020204" pitchFamily="34" charset="0"/>
              <a:buChar char="•"/>
            </a:pPr>
            <a:r>
              <a:rPr lang="en-US" sz="1200">
                <a:solidFill>
                  <a:schemeClr val="accent4">
                    <a:lumMod val="75000"/>
                  </a:schemeClr>
                </a:solidFill>
                <a:latin typeface="Calibri" panose="020F0502020204030204" pitchFamily="34" charset="0"/>
              </a:rPr>
              <a:t>According to the best practices, General Assembly should do the following:</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Record the injury on their OSHA 300 Log. Because the restriction keeps the TW from performing one or more of their “routine job functions” (activities the TW regularly performs at least once per week), the injury is considered recordable. Because Generic Assembly provides day-to-day supervision of the temporary workers, the injury should be recorded on their OSHA 300 Log. Even though WXY Staffing provided the injured TW with restricted duty outside of Generic Assembly’s facility, the injury is still recorded on Generic Assembly’s OSHA 300 Log, including the number of restricted days worked. If no restricted duty was provided by either Generic Assembly or WXY Staffing, it will be classified as a case involving days away from work, with the days away counted on Generic Assembly’s OSHA 300 Log.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Generic Assembly should engage in a partnership with WXY Staffing to conduct a thorough incident investigation, including involvement of the affected worker, in order to determine the root causes of the injury and agree on a course of corrective steps both parties can take to prevent similar injuries from occurring in the future.</a:t>
            </a: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309482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Again, you can use the checklists included in the appendix to </a:t>
            </a:r>
            <a:r>
              <a:rPr lang="en-US" sz="1800">
                <a:effectLst/>
                <a:latin typeface="Calibri" panose="020F0502020204030204" pitchFamily="34" charset="0"/>
              </a:rPr>
              <a:t>i</a:t>
            </a:r>
            <a:r>
              <a:rPr lang="en-US" sz="1800">
                <a:effectLst/>
                <a:latin typeface="Calibri" panose="020F0502020204030204" pitchFamily="34" charset="0"/>
                <a:ea typeface="Calibri" panose="020F0502020204030204" pitchFamily="34" charset="0"/>
              </a:rPr>
              <a:t>ntegrate these best practices into your approach. The checklists can be printed or completed electronically.</a:t>
            </a: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2186802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As previously mentioned, OSHA has issued a series of bulletins outlining recommended practices regarding the joint safety and health responsibilities of host employers and staffing companies pertaining to the following topics: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Injury and Illness Recordkeeping Requirements</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PPE</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Whistleblower Protection Rights</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Safety and Health Training</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Hazard Communication</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Bloodborne Pathogens</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Powered Industrial Truck Training</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Respiratory Protection</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Noise Exposure and Hearing Conservation</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Safety and Health in Shipyard</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The Control of Hazardous Energy (Lockout/Tagout). </a:t>
            </a:r>
          </a:p>
          <a:p>
            <a:pPr marL="171450" lvl="0" indent="-171450">
              <a:buFont typeface="Arial" panose="020B0604020202020204" pitchFamily="34" charset="0"/>
              <a:buChar char="•"/>
            </a:pPr>
            <a:r>
              <a:rPr lang="en-US" sz="1200" b="0" i="0" u="none" strike="noStrike" kern="1200" baseline="0">
                <a:solidFill>
                  <a:schemeClr val="tx1"/>
                </a:solidFill>
                <a:latin typeface="+mn-lt"/>
                <a:ea typeface="+mn-ea"/>
                <a:cs typeface="+mn-cs"/>
              </a:rPr>
              <a:t>The ASSP Z10 Guidance Manual is a free resource that outlines a proven approach to managing safety and health risks, and provides resources, tools and practical examples tailored to the needs of smaller organizations. </a:t>
            </a:r>
          </a:p>
          <a:p>
            <a:pPr marL="171450" lvl="0" indent="-171450">
              <a:buFont typeface="Arial" panose="020B0604020202020204" pitchFamily="34" charset="0"/>
              <a:buChar char="•"/>
            </a:pPr>
            <a:r>
              <a:rPr lang="en-US" sz="1200" b="0" i="0" u="none" strike="noStrike" kern="1200" baseline="0">
                <a:solidFill>
                  <a:schemeClr val="tx1"/>
                </a:solidFill>
                <a:latin typeface="+mn-lt"/>
                <a:ea typeface="+mn-ea"/>
                <a:cs typeface="+mn-cs"/>
              </a:rPr>
              <a:t>The ANSI/ASSP A10.33 Standard </a:t>
            </a:r>
            <a:r>
              <a:rPr lang="en-US" sz="1800" b="0" i="0" u="none" strike="noStrike" baseline="0">
                <a:solidFill>
                  <a:srgbClr val="4D4D4F"/>
                </a:solidFill>
                <a:latin typeface="Roboto-Regular"/>
              </a:rPr>
              <a:t>addresses multi-employer worksites for construction and demolition industries (must be purchased).</a:t>
            </a:r>
            <a:endParaRPr lang="en-US" sz="1200" b="0" i="0" u="none" strike="noStrike" kern="1200" baseline="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a:solidFill>
                  <a:srgbClr val="333333"/>
                </a:solidFill>
                <a:effectLst/>
                <a:latin typeface="MetaWebPro"/>
                <a:ea typeface="+mn-ea"/>
                <a:cs typeface="+mn-cs"/>
              </a:rPr>
              <a:t>Also, the Contingent Workers Workgroup is working to develop a similar set of best practices for staffing companies that will also be posted to the NORA Services Sector Council website when available.</a:t>
            </a:r>
            <a:endParaRPr lang="en-US" sz="1200" b="0" i="0" u="none" strike="noStrike" kern="1200" baseline="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51660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NORA is a partnership program, stewarded by NIOSH, that aims to stimulate innovative research and improved workplace safety and health practices. NORA consists of ten industry sectors based on major areas of the U.S. economy, and seven safety and health cross-sectors organized according to the major safety and health issues affecting the U.S. working population.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Each of the 17 sectors and cross-sectors has a Council.</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NORA Councils are a national venue for individuals and organizations with common interests in occupational safety and health to come together. Councils aim to:</a:t>
            </a:r>
          </a:p>
          <a:p>
            <a:pPr marL="628650" lvl="1" indent="-171450">
              <a:buFont typeface="Arial" panose="020B0604020202020204" pitchFamily="34" charset="0"/>
              <a:buChar char="•"/>
            </a:pPr>
            <a:r>
              <a:rPr lang="en-US" sz="1200" b="0" i="0" u="none" strike="noStrike" kern="1200">
                <a:solidFill>
                  <a:schemeClr val="tx1"/>
                </a:solidFill>
                <a:effectLst/>
                <a:latin typeface="+mn-lt"/>
                <a:ea typeface="+mn-ea"/>
                <a:cs typeface="+mn-cs"/>
              </a:rPr>
              <a:t>Develop and maintain a research agenda related to their sector or cross-sector. The 17 research agendas comprise the workplace safety and health research agenda for the nation. </a:t>
            </a:r>
          </a:p>
          <a:p>
            <a:pPr marL="628650" lvl="1" indent="-171450">
              <a:buFont typeface="Arial" panose="020B0604020202020204" pitchFamily="34" charset="0"/>
              <a:buChar char="•"/>
            </a:pPr>
            <a:r>
              <a:rPr lang="en-US" sz="1200" b="0" i="0" u="none" strike="noStrike" kern="1200">
                <a:solidFill>
                  <a:schemeClr val="tx1"/>
                </a:solidFill>
                <a:effectLst/>
                <a:latin typeface="+mn-lt"/>
                <a:ea typeface="+mn-ea"/>
                <a:cs typeface="+mn-cs"/>
              </a:rPr>
              <a:t>Once the agendas are in place, each NORA Council works to advance the objectives set forth in the agenda through information sharing, partnerships, and enhancing dissemination and implementation of evidence-based practices.</a:t>
            </a:r>
          </a:p>
          <a:p>
            <a:pPr marL="628650" lvl="1" indent="-171450">
              <a:buFont typeface="Arial" panose="020B0604020202020204" pitchFamily="34" charset="0"/>
              <a:buChar char="•"/>
            </a:pPr>
            <a:r>
              <a:rPr lang="en-US" sz="1200" b="0" i="0" u="none" strike="noStrike" kern="1200">
                <a:solidFill>
                  <a:schemeClr val="tx1"/>
                </a:solidFill>
                <a:effectLst/>
                <a:latin typeface="+mn-lt"/>
                <a:ea typeface="+mn-ea"/>
                <a:cs typeface="+mn-cs"/>
              </a:rPr>
              <a:t>The goal of NORA is to promote widespread adoption of improved workplace safety and health practices.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solidFill>
                  <a:srgbClr val="594F40"/>
                </a:solidFill>
              </a:rPr>
              <a:t>One of the five main objectives in the research agenda for the Services Sector is to prevent and reduce work-related injuries and illnesses among contingent workers.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4290665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to presenter: You may wish to add contact information and/or details re: where to find additional information and resources on this slide.]</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45102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solidFill>
                  <a:srgbClr val="594F40"/>
                </a:solidFill>
              </a:rPr>
              <a:t>To advance the NORA Services Sector objective to reduce work-related injuries and illnesses among contingent workers, the Council formed a Contingent Workers Workgroup in July 2018. </a:t>
            </a:r>
          </a:p>
          <a:p>
            <a:pPr marL="171450" indent="-171450">
              <a:buFont typeface="Arial" panose="020B0604020202020204" pitchFamily="34" charset="0"/>
              <a:buChar char="•"/>
            </a:pPr>
            <a:r>
              <a:rPr lang="en-US">
                <a:solidFill>
                  <a:schemeClr val="accent3">
                    <a:lumMod val="50000"/>
                  </a:schemeClr>
                </a:solidFill>
              </a:rPr>
              <a:t>The goal of the Contingent Workers Workgroup is to raise awareness about safety and health risks and protective factors for temporary agency workers. </a:t>
            </a:r>
          </a:p>
          <a:p>
            <a:pPr marL="171450" indent="-171450">
              <a:buFont typeface="Arial" panose="020B0604020202020204" pitchFamily="34" charset="0"/>
              <a:buChar char="•"/>
            </a:pPr>
            <a:r>
              <a:rPr lang="en-US">
                <a:solidFill>
                  <a:schemeClr val="accent3">
                    <a:lumMod val="50000"/>
                  </a:schemeClr>
                </a:solidFill>
              </a:rPr>
              <a:t>Temporary agency workers (hereafter temporary workers) are those who are paid by a staffing company to and assigned to work for a host employer, including both short- and long-term assignments. </a:t>
            </a:r>
          </a:p>
          <a:p>
            <a:pPr marL="171450" indent="-171450">
              <a:buFont typeface="Arial" panose="020B0604020202020204" pitchFamily="34" charset="0"/>
              <a:buChar char="•"/>
            </a:pPr>
            <a:endParaRPr lang="en-US">
              <a:solidFill>
                <a:schemeClr val="accent3">
                  <a:lumMod val="50000"/>
                </a:schemeClr>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180247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65261" indent="-165261" defTabSz="881390" fontAlgn="auto">
              <a:spcBef>
                <a:spcPts val="0"/>
              </a:spcBef>
              <a:spcAft>
                <a:spcPts val="0"/>
              </a:spcAft>
              <a:buFont typeface="Arial" panose="020B0604020202020204" pitchFamily="34" charset="0"/>
              <a:buChar char="•"/>
              <a:defRPr/>
            </a:pPr>
            <a:r>
              <a:rPr lang="en-US"/>
              <a:t>There is an increasing body of evidence suggesting temporary workers may be at an increased risk of fatal and non-fatal occupational injuries. </a:t>
            </a:r>
          </a:p>
          <a:p>
            <a:pPr marL="165261" indent="-165261" defTabSz="881390" fontAlgn="auto">
              <a:spcBef>
                <a:spcPts val="0"/>
              </a:spcBef>
              <a:spcAft>
                <a:spcPts val="0"/>
              </a:spcAft>
              <a:buFont typeface="Arial" panose="020B0604020202020204" pitchFamily="34" charset="0"/>
              <a:buChar char="•"/>
              <a:defRPr/>
            </a:pPr>
            <a:r>
              <a:rPr lang="en-US"/>
              <a:t>Much of the research that’s been conducted to date is looking at workers’ compensation claims. </a:t>
            </a:r>
          </a:p>
          <a:p>
            <a:pPr marL="165261" marR="0" lvl="0" indent="-16526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a:t>The graph shows data from a recent study conducted in WA state in which you can see the black bars, indicating claim rates for temporary workers, were greater than those for permanent workers (those who are directly employed by host employers) across almost all risk classifications. </a:t>
            </a:r>
            <a:r>
              <a:rPr lang="en-US"/>
              <a:t>[Note: For the “All</a:t>
            </a:r>
            <a:r>
              <a:rPr lang="en-US" baseline="0"/>
              <a:t> Risk Classes” bars, rates have been adjusted to control for differences in the proportion of temporary and permanent workers in each of the individual risk classes. For example, in Office Services there is a greater proportion of temporary workers (46%) compared to permanent workers (31%). Adjustment for these differences corrects for the bias that would occur if the claims rate was simply averaged across all risk classes.]</a:t>
            </a:r>
          </a:p>
          <a:p>
            <a:pPr marL="165261" marR="0" lvl="0" indent="-16526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a:t>Other studies looking at workers’ compensation claims have also found higher rates of claims among temporary workers compared to permanent workers.</a:t>
            </a:r>
            <a:endParaRPr lang="en-US"/>
          </a:p>
          <a:p>
            <a:pPr marL="165261" indent="-165261">
              <a:buFont typeface="Arial" panose="020B0604020202020204" pitchFamily="34" charset="0"/>
              <a:buChar char="•"/>
            </a:pPr>
            <a:r>
              <a:rPr lang="en-US" baseline="0"/>
              <a:t>Many factors may contribute to an elevated risk of work-related injuries among temporary workers, including these: </a:t>
            </a:r>
          </a:p>
          <a:p>
            <a:pPr marL="605956" lvl="1" indent="-165261">
              <a:buFont typeface="Arial" panose="020B0604020202020204" pitchFamily="34" charset="0"/>
              <a:buChar char="•"/>
            </a:pPr>
            <a:r>
              <a:rPr lang="en-US" baseline="0"/>
              <a:t>Temporary workers may be assigned to more hazardous jobs.</a:t>
            </a:r>
          </a:p>
          <a:p>
            <a:pPr marL="605956" lvl="1" indent="-165261">
              <a:buFont typeface="Arial" panose="020B0604020202020204" pitchFamily="34" charset="0"/>
              <a:buChar char="•"/>
            </a:pPr>
            <a:r>
              <a:rPr lang="en-US" baseline="0"/>
              <a:t>Temporary are often inexperienced and new to the job and therefore they may be unfamiliar with the work operations, associated hazards, and protective practices (Bena et al., 2013; Breslin &amp; Smith, 2006; Boden et al., 2016; Rousseau &amp; Libuser, 1997; Thebaud-Mony, 1999). </a:t>
            </a:r>
          </a:p>
          <a:p>
            <a:pPr marL="605956" lvl="1" indent="-165261">
              <a:buFont typeface="Arial" panose="020B0604020202020204" pitchFamily="34" charset="0"/>
              <a:buChar char="•"/>
            </a:pPr>
            <a:r>
              <a:rPr lang="en-US" baseline="0"/>
              <a:t>Temporary workers may have language and cultural barriers.</a:t>
            </a:r>
          </a:p>
          <a:p>
            <a:pPr marL="605956" lvl="1" indent="-165261">
              <a:buFont typeface="Arial" panose="020B0604020202020204" pitchFamily="34" charset="0"/>
              <a:buChar char="•"/>
            </a:pPr>
            <a:r>
              <a:rPr lang="en-US" baseline="0"/>
              <a:t>Temporary workers may not feel comfortable speaking up about safety and health concerns or reporting work-related injuries due to fear of job loss or other negative repercussions. </a:t>
            </a:r>
          </a:p>
          <a:p>
            <a:pPr marL="605956" marR="0" lvl="1" indent="-16526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a:t>Given temporary workers have two employers, there may be confusion as to which employer is responsible for different aspects of workplace safety and health, as well as just an overall lack of understanding regarding how to keep workers safe in a dual employment situation.</a:t>
            </a:r>
          </a:p>
          <a:p>
            <a:pPr marL="605956" marR="0" lvl="1" indent="-16526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a:t>Finally, temporary workers may not receive sufficient client site-specific safety and health training because host employers often want to onboard them and get them working as quickly as possible. </a:t>
            </a:r>
          </a:p>
          <a:p>
            <a:pPr marL="440695" lvl="1" indent="0">
              <a:buFont typeface="Arial" panose="020B0604020202020204" pitchFamily="34" charset="0"/>
              <a:buNone/>
            </a:pPr>
            <a:endParaRPr lang="en-US" baseline="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111576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b="0" i="0" u="none" strike="noStrike" baseline="0">
                <a:solidFill>
                  <a:srgbClr val="000000"/>
                </a:solidFill>
                <a:latin typeface="Roboto" panose="02000000000000000000" pitchFamily="2" charset="0"/>
              </a:rPr>
              <a:t>Whether permanent or temporary, unsafe working conditions, unclear job assignments, inadequate training, and poor hazard communication put all workers at risk for being injured or becoming ill at work, which can negatively impact a company’s bottom line.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a:solidFill>
                  <a:srgbClr val="4C4D4F"/>
                </a:solidFill>
                <a:effectLst/>
                <a:latin typeface="Roboto" panose="02000000000000000000" pitchFamily="2" charset="0"/>
                <a:ea typeface="Times New Roman" panose="02020603050405020304" pitchFamily="18" charset="0"/>
                <a:cs typeface="Roboto" panose="02000000000000000000" pitchFamily="2" charset="0"/>
              </a:rPr>
              <a:t>In addition to the sometimes devastating impact of work-related injuries and illnesses on the workers themselves, injuries and illnesses </a:t>
            </a:r>
            <a:r>
              <a:rPr lang="en-US" sz="1800" b="0" i="0" u="none" strike="noStrike" baseline="0">
                <a:solidFill>
                  <a:srgbClr val="000000"/>
                </a:solidFill>
                <a:latin typeface="Roboto" panose="02000000000000000000" pitchFamily="2" charset="0"/>
              </a:rPr>
              <a:t>can also lead to production disruptions, high injury costs and absenteeism rates, poor work quality, negative media exposure, and fines from the Occupational Safety and Health Administration (OSHA).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b="0" i="0" u="none" strike="noStrike" baseline="0">
                <a:solidFill>
                  <a:srgbClr val="000000"/>
                </a:solidFill>
                <a:latin typeface="Roboto" panose="02000000000000000000" pitchFamily="2" charset="0"/>
              </a:rPr>
              <a:t>In the event of a temporary worker injury or illness, OSHA could hold both employers responsible for violations of workplace standards.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b="0" i="0" u="none" strike="noStrike" baseline="0">
                <a:solidFill>
                  <a:srgbClr val="000000"/>
                </a:solidFill>
                <a:latin typeface="Roboto" panose="02000000000000000000" pitchFamily="2" charset="0"/>
              </a:rPr>
              <a:t>In some cases, the host employer has been fined more heavily for violations compared to the staffing company because they are the supervising employer.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800" b="0" i="0" u="none" strike="noStrike" baseline="0">
                <a:solidFill>
                  <a:srgbClr val="000000"/>
                </a:solidFill>
                <a:latin typeface="Roboto" panose="02000000000000000000" pitchFamily="2" charset="0"/>
              </a:rPr>
              <a:t>There are numerous OSHA news releases related to injured temporary workers. [The hyperlink will bring you to a list of all OSHA news releases involving temporary workers.]</a:t>
            </a:r>
            <a:endParaRPr lang="en-US">
              <a:solidFill>
                <a:schemeClr val="accent3">
                  <a:lumMod val="50000"/>
                </a:schemeClr>
              </a:solidFill>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347245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solidFill>
                  <a:srgbClr val="594F40"/>
                </a:solidFill>
              </a:rPr>
              <a:t>In order to raise awareness</a:t>
            </a:r>
            <a:r>
              <a:rPr lang="en-US" baseline="0">
                <a:solidFill>
                  <a:srgbClr val="594F40"/>
                </a:solidFill>
              </a:rPr>
              <a:t> about temporary worker risks and protective factors, the Contingent Workers Workgroup has set out to conduct a series of awareness raising campaigns focusing on host employers, staffing companies, and temporary workers.</a:t>
            </a:r>
          </a:p>
          <a:p>
            <a:pPr marL="171450" indent="-171450">
              <a:buFont typeface="Arial" panose="020B0604020202020204" pitchFamily="34" charset="0"/>
              <a:buChar char="•"/>
            </a:pPr>
            <a:r>
              <a:rPr lang="en-US" baseline="0">
                <a:solidFill>
                  <a:srgbClr val="594F40"/>
                </a:solidFill>
              </a:rPr>
              <a:t>[Click] The workgroup decided to start with a campaign focused on host employers because they control and supervise the work and therefore may have the greatest ability to protect the safety and health of temporary workers.</a:t>
            </a: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95096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Contingent Workers Workgroup aims to build from and expand on the guidance issued through the OSHA Temporary Worker Initiative, which was launched by OSHA </a:t>
            </a:r>
            <a:r>
              <a:rPr lang="en-US" baseline="0"/>
              <a:t>in 2013 in response to the high rates of injuries among temporary workers.</a:t>
            </a:r>
          </a:p>
          <a:p>
            <a:pPr marL="171450" indent="-171450">
              <a:buFont typeface="Arial" panose="020B0604020202020204" pitchFamily="34" charset="0"/>
              <a:buChar char="•"/>
            </a:pPr>
            <a:r>
              <a:rPr lang="en-US" baseline="0"/>
              <a:t>The OSHA Temporary Worker Initiative</a:t>
            </a:r>
            <a:r>
              <a:rPr lang="en-US"/>
              <a:t> has issued</a:t>
            </a:r>
            <a:r>
              <a:rPr lang="en-US" baseline="0"/>
              <a:t> a series of guidance documents and bulletins pertaining to the joint safety and health responsibilities of staffing companies and host employers.</a:t>
            </a:r>
          </a:p>
          <a:p>
            <a:pPr marL="171450" indent="-171450">
              <a:buFont typeface="Arial" panose="020B0604020202020204" pitchFamily="34" charset="0"/>
              <a:buChar char="•"/>
            </a:pPr>
            <a:r>
              <a:rPr lang="en-US" baseline="0"/>
              <a:t>Taking the OSHA Temporary Worker Initiative guidance into consideration, the Contingent Workers Workgroup identified a need for a more in-depth set of best practices for host employers to follow to ensure they are going beyond compliance to protect the safety and health of temporary workers, which leads us to the document we are excited to introduce to you today.</a:t>
            </a: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468734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US">
                <a:solidFill>
                  <a:srgbClr val="594F40"/>
                </a:solidFill>
              </a:rPr>
              <a:t>The initial draft of “Protecting Temporary Workers: Best Practices for Host Employers” was created based on:</a:t>
            </a:r>
          </a:p>
          <a:p>
            <a:pPr marL="628650" lvl="1" indent="-171450">
              <a:buFont typeface="Arial" panose="020B0604020202020204" pitchFamily="34" charset="0"/>
              <a:buChar char="•"/>
            </a:pPr>
            <a:r>
              <a:rPr lang="en-US" baseline="0">
                <a:solidFill>
                  <a:srgbClr val="594F40"/>
                </a:solidFill>
              </a:rPr>
              <a:t>The OSHA Temporary Worker Initiative guidance documents and bulletins;</a:t>
            </a:r>
          </a:p>
          <a:p>
            <a:pPr marL="628650" lvl="1" indent="-171450">
              <a:buFont typeface="Arial" panose="020B0604020202020204" pitchFamily="34" charset="0"/>
              <a:buChar char="•"/>
            </a:pPr>
            <a:r>
              <a:rPr lang="en-US" baseline="0">
                <a:solidFill>
                  <a:srgbClr val="594F40"/>
                </a:solidFill>
              </a:rPr>
              <a:t>Resources developed by the National Safety Council and Business and Legal Resources; and</a:t>
            </a:r>
          </a:p>
          <a:p>
            <a:pPr marL="628650" lvl="1" indent="-171450">
              <a:buFont typeface="Arial" panose="020B0604020202020204" pitchFamily="34" charset="0"/>
              <a:buChar char="•"/>
            </a:pPr>
            <a:r>
              <a:rPr lang="en-US" baseline="0">
                <a:solidFill>
                  <a:srgbClr val="594F40"/>
                </a:solidFill>
              </a:rPr>
              <a:t>The knowledge and expertise of the Contingent Workers Workgroup members. </a:t>
            </a:r>
          </a:p>
          <a:p>
            <a:pPr marL="171450" indent="-171450">
              <a:buFont typeface="Arial" panose="020B0604020202020204" pitchFamily="34" charset="0"/>
              <a:buChar char="•"/>
            </a:pPr>
            <a:r>
              <a:rPr lang="en-US" baseline="0">
                <a:solidFill>
                  <a:srgbClr val="594F40"/>
                </a:solidFill>
              </a:rPr>
              <a:t>The workgroup solicited feedback on the initial draft from host employers and other stakeholders, and modifications were made based on the feedback received.</a:t>
            </a:r>
          </a:p>
          <a:p>
            <a:pPr marL="171450" indent="-171450">
              <a:buFont typeface="Arial" panose="020B0604020202020204" pitchFamily="34" charset="0"/>
              <a:buChar char="•"/>
            </a:pPr>
            <a:r>
              <a:rPr lang="en-US" baseline="0">
                <a:solidFill>
                  <a:srgbClr val="594F40"/>
                </a:solidFill>
              </a:rPr>
              <a:t>The co-branding partners, including ASA, ASSP, and the SHARP program also provided feedback, which was incorporated into the final draft.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This document is intended to apply to host employers across all industries who employ (or are planning to employ) temporary workers at their worksites.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We note a few important disclaimers at the beginning of the document, including these: </a:t>
            </a:r>
          </a:p>
          <a:p>
            <a:pPr marL="628650" lvl="1" indent="-171450">
              <a:buFont typeface="Arial" panose="020B0604020202020204" pitchFamily="34" charset="0"/>
              <a:buChar char="•"/>
            </a:pPr>
            <a:r>
              <a:rPr lang="en-US" b="0" i="0" u="none" strike="noStrike" kern="1200" baseline="0">
                <a:solidFill>
                  <a:schemeClr val="tx1"/>
                </a:solidFill>
                <a:latin typeface="+mn-lt"/>
                <a:ea typeface="+mn-ea"/>
                <a:cs typeface="+mn-cs"/>
              </a:rPr>
              <a:t>First, this is considered a general set of best practices and is not meant to replace the formal elements of an OSH program or legal requirements.</a:t>
            </a:r>
          </a:p>
          <a:p>
            <a:pPr marL="628650" lvl="1" indent="-171450">
              <a:buFont typeface="Arial" panose="020B0604020202020204" pitchFamily="34" charset="0"/>
              <a:buChar char="•"/>
            </a:pPr>
            <a:r>
              <a:rPr lang="en-US" b="0" i="0" u="none" strike="noStrike" kern="1200" baseline="0">
                <a:solidFill>
                  <a:schemeClr val="tx1"/>
                </a:solidFill>
                <a:latin typeface="+mn-lt"/>
                <a:ea typeface="+mn-ea"/>
                <a:cs typeface="+mn-cs"/>
              </a:rPr>
              <a:t>Second, the best practices may need to be modified based on the specific facts of each case. For instance, when a host employer is contracting with multiple staffing companies or rare cases in which the staffing company is the supervising employer.</a:t>
            </a:r>
          </a:p>
          <a:p>
            <a:pPr marL="628650" lvl="1" indent="-171450">
              <a:buFont typeface="Arial" panose="020B0604020202020204" pitchFamily="34" charset="0"/>
              <a:buChar char="•"/>
            </a:pPr>
            <a:r>
              <a:rPr lang="en-US" b="0" i="0" u="none" strike="noStrike" kern="1200" baseline="0">
                <a:solidFill>
                  <a:schemeClr val="tx1"/>
                </a:solidFill>
                <a:latin typeface="+mn-lt"/>
                <a:ea typeface="+mn-ea"/>
                <a:cs typeface="+mn-cs"/>
              </a:rPr>
              <a:t>Third, workplace safety and health laws vary in states with OSHA-approved state plans, so it’s important to check state-specific laws.</a:t>
            </a:r>
            <a:endParaRPr lang="en-US" baseline="0">
              <a:solidFill>
                <a:srgbClr val="594F40"/>
              </a:solidFill>
            </a:endParaRP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461453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baseline="0"/>
              <a:t>In this document, the best practices are organized into three sections, which are represented in clockwise order in this Venn diagram: </a:t>
            </a:r>
          </a:p>
          <a:p>
            <a:pPr marL="685800" lvl="1" indent="-228600">
              <a:buFont typeface="+mj-lt"/>
              <a:buAutoNum type="arabicPeriod"/>
            </a:pPr>
            <a:r>
              <a:rPr lang="en-US">
                <a:solidFill>
                  <a:schemeClr val="accent3">
                    <a:lumMod val="50000"/>
                  </a:schemeClr>
                </a:solidFill>
              </a:rPr>
              <a:t>Evaluation and contracting, which covers </a:t>
            </a:r>
            <a:r>
              <a:rPr lang="en-US" sz="1800">
                <a:solidFill>
                  <a:schemeClr val="accent3">
                    <a:lumMod val="50000"/>
                  </a:schemeClr>
                </a:solidFill>
                <a:effectLst/>
                <a:latin typeface="Calibri" panose="020F0502020204030204" pitchFamily="34" charset="0"/>
                <a:cs typeface="Times New Roman" panose="02020603050405020304" pitchFamily="18" charset="0"/>
              </a:rPr>
              <a:t>h</a:t>
            </a:r>
            <a:r>
              <a:rPr lang="en-US" sz="1800">
                <a:effectLst/>
                <a:latin typeface="Calibri" panose="020F0502020204030204" pitchFamily="34" charset="0"/>
                <a:ea typeface="Calibri" panose="020F0502020204030204" pitchFamily="34" charset="0"/>
                <a:cs typeface="Times New Roman" panose="02020603050405020304" pitchFamily="18" charset="0"/>
              </a:rPr>
              <a:t>ow to evaluate and address workplace safety and health in a written contract</a:t>
            </a:r>
            <a:endParaRPr lang="en-US">
              <a:solidFill>
                <a:schemeClr val="accent3">
                  <a:lumMod val="50000"/>
                </a:schemeClr>
              </a:solidFill>
            </a:endParaRPr>
          </a:p>
          <a:p>
            <a:pPr marL="685800" lvl="1" indent="-228600">
              <a:buFont typeface="+mj-lt"/>
              <a:buAutoNum type="arabicPeriod"/>
            </a:pPr>
            <a:r>
              <a:rPr lang="en-US">
                <a:solidFill>
                  <a:schemeClr val="accent3">
                    <a:lumMod val="50000"/>
                  </a:schemeClr>
                </a:solidFill>
              </a:rPr>
              <a:t>Training for temporary workers and their worksite supervisors, and</a:t>
            </a:r>
          </a:p>
          <a:p>
            <a:pPr marL="685800" lvl="1" indent="-228600">
              <a:buFont typeface="+mj-lt"/>
              <a:buAutoNum type="arabicPeriod"/>
            </a:pPr>
            <a:r>
              <a:rPr lang="en-US">
                <a:solidFill>
                  <a:schemeClr val="accent3">
                    <a:lumMod val="50000"/>
                  </a:schemeClr>
                </a:solidFill>
              </a:rPr>
              <a:t>Injury and illness reporting, response, and recordkeeping</a:t>
            </a:r>
          </a:p>
          <a:p>
            <a:pPr marL="171450" lvl="0" indent="-171450">
              <a:buFont typeface="Arial" panose="020B0604020202020204" pitchFamily="34" charset="0"/>
              <a:buChar char="•"/>
            </a:pPr>
            <a:r>
              <a:rPr lang="en-US" sz="1200" b="0" i="0" u="none" strike="noStrike" kern="1200" baseline="0">
                <a:solidFill>
                  <a:schemeClr val="tx1"/>
                </a:solidFill>
                <a:latin typeface="+mn-lt"/>
                <a:ea typeface="+mn-ea"/>
                <a:cs typeface="+mn-cs"/>
              </a:rPr>
              <a:t>By following these best practices and going beyond compliance with OSHA laws and regulations, host employers can do their part to ensure a safer and healthier workforce. </a:t>
            </a:r>
            <a:endParaRPr lang="en-US">
              <a:solidFill>
                <a:schemeClr val="accent3">
                  <a:lumMod val="50000"/>
                </a:schemeClr>
              </a:solidFill>
            </a:endParaRPr>
          </a:p>
          <a:p>
            <a:pPr marL="171450" lvl="0" indent="-171450">
              <a:buFont typeface="Arial" panose="020B0604020202020204" pitchFamily="34" charset="0"/>
              <a:buChar char="•"/>
            </a:pPr>
            <a:r>
              <a:rPr lang="en-US">
                <a:solidFill>
                  <a:schemeClr val="accent3">
                    <a:lumMod val="50000"/>
                  </a:schemeClr>
                </a:solidFill>
              </a:rPr>
              <a:t>[Click] Each section includes a set of best practices followed by a scenario. This scenario presents a situation or problem faced by a host employer and a summary of actions the host employer should take.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solidFill>
                  <a:schemeClr val="accent3">
                    <a:lumMod val="50000"/>
                  </a:schemeClr>
                </a:solidFill>
              </a:rPr>
              <a:t>[Click] There are also checklists related to each of the three main sections of the document included in the appendix. These checklists can be printed or completed electronically. </a:t>
            </a:r>
          </a:p>
          <a:p>
            <a:pPr marL="171450" lvl="0" indent="-171450">
              <a:buFont typeface="Arial" panose="020B0604020202020204" pitchFamily="34" charset="0"/>
              <a:buChar char="•"/>
            </a:pPr>
            <a:r>
              <a:rPr lang="en-US">
                <a:solidFill>
                  <a:schemeClr val="accent3">
                    <a:lumMod val="50000"/>
                  </a:schemeClr>
                </a:solidFill>
              </a:rPr>
              <a:t>Finally, at the end of the document there are links to additional resources, including the OSHA Temporary Worker Initiative bulletins. </a:t>
            </a:r>
          </a:p>
          <a:p>
            <a:pPr marL="171450" lvl="0" indent="-171450">
              <a:buFont typeface="Arial" panose="020B0604020202020204" pitchFamily="34" charset="0"/>
              <a:buChar char="•"/>
            </a:pPr>
            <a:r>
              <a:rPr lang="en-US">
                <a:solidFill>
                  <a:schemeClr val="accent3">
                    <a:lumMod val="50000"/>
                  </a:schemeClr>
                </a:solidFill>
              </a:rPr>
              <a:t>Now, I/we will go through and give you a sample of the content included in each of the three sections of the document.</a:t>
            </a:r>
          </a:p>
          <a:p>
            <a:endParaRPr lang="en-US"/>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41768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IOSH">
    <p:bg>
      <p:bgPr>
        <a:solidFill>
          <a:schemeClr val="bg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695E4A"/>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695E4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extLst>
      <p:ext uri="{BB962C8B-B14F-4D97-AF65-F5344CB8AC3E}">
        <p14:creationId xmlns:p14="http://schemas.microsoft.com/office/powerpoint/2010/main" val="10537574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695E4A"/>
                </a:solidFill>
                <a:effectLst/>
                <a:latin typeface="Calibri" pitchFamily="34" charset="0"/>
              </a:defRPr>
            </a:lvl1pPr>
          </a:lstStyle>
          <a:p>
            <a:r>
              <a:rPr lang="en-US"/>
              <a:t>Bottom band: NIOSH</a:t>
            </a:r>
          </a:p>
        </p:txBody>
      </p:sp>
      <p:sp>
        <p:nvSpPr>
          <p:cNvPr id="6" name="TextBox 5"/>
          <p:cNvSpPr txBox="1"/>
          <p:nvPr userDrawn="1"/>
        </p:nvSpPr>
        <p:spPr>
          <a:xfrm>
            <a:off x="714777" y="1313645"/>
            <a:ext cx="6342846" cy="646331"/>
          </a:xfrm>
          <a:prstGeom prst="rect">
            <a:avLst/>
          </a:prstGeom>
          <a:noFill/>
        </p:spPr>
        <p:txBody>
          <a:bodyPr wrap="square" rtlCol="0">
            <a:spAutoFit/>
          </a:bodyPr>
          <a:lstStyle/>
          <a:p>
            <a:pPr marL="285750" indent="-285750">
              <a:buFont typeface="Arial" panose="020B0604020202020204" pitchFamily="34" charset="0"/>
              <a:buChar char="•"/>
            </a:pPr>
            <a:endParaRPr lang="en-US">
              <a:solidFill>
                <a:srgbClr val="000000"/>
              </a:solidFill>
              <a:latin typeface="Calibri" panose="020F0502020204030204" pitchFamily="34" charset="0"/>
            </a:endParaRPr>
          </a:p>
          <a:p>
            <a:pPr marL="742950" lvl="1" indent="-285750">
              <a:buClr>
                <a:schemeClr val="accent3"/>
              </a:buClr>
              <a:buFont typeface="Arial" panose="020B0604020202020204" pitchFamily="34" charset="0"/>
              <a:buChar char="•"/>
            </a:pPr>
            <a:endParaRPr lang="en-US">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457200" y="1158875"/>
            <a:ext cx="8229600" cy="3341688"/>
          </a:xfrm>
        </p:spPr>
        <p:txBody>
          <a:bodyPr/>
          <a:lstStyle>
            <a:lvl1pPr marL="342900" indent="-342900">
              <a:buClr>
                <a:srgbClr val="695E4A"/>
              </a:buClr>
              <a:buFont typeface="Wingdings" panose="05000000000000000000" pitchFamily="2" charset="2"/>
              <a:buChar char="§"/>
              <a:defRPr sz="2000">
                <a:solidFill>
                  <a:schemeClr val="accent4">
                    <a:lumMod val="75000"/>
                  </a:schemeClr>
                </a:solidFill>
              </a:defRPr>
            </a:lvl1pPr>
            <a:lvl2pPr>
              <a:buClr>
                <a:schemeClr val="accent3"/>
              </a:buClr>
              <a:defRPr sz="2000">
                <a:solidFill>
                  <a:schemeClr val="accent4">
                    <a:lumMod val="75000"/>
                  </a:schemeClr>
                </a:solidFill>
              </a:defRPr>
            </a:lvl2pPr>
            <a:lvl3pPr>
              <a:buClr>
                <a:srgbClr val="00B0F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220308483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594F40"/>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594F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_NIOSH">
    <p:bg>
      <p:bgPr>
        <a:solidFill>
          <a:schemeClr val="bg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695E4A"/>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695E4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695E4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extLst>
      <p:ext uri="{BB962C8B-B14F-4D97-AF65-F5344CB8AC3E}">
        <p14:creationId xmlns:p14="http://schemas.microsoft.com/office/powerpoint/2010/main" val="30853873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695E4A"/>
                </a:solidFill>
                <a:effectLst/>
                <a:latin typeface="Calibri" pitchFamily="34" charset="0"/>
              </a:defRPr>
            </a:lvl1pPr>
          </a:lstStyle>
          <a:p>
            <a:r>
              <a:rPr lang="en-US"/>
              <a:t>Bottom band: NIOSH</a:t>
            </a:r>
          </a:p>
        </p:txBody>
      </p:sp>
      <p:sp>
        <p:nvSpPr>
          <p:cNvPr id="6" name="TextBox 5"/>
          <p:cNvSpPr txBox="1"/>
          <p:nvPr userDrawn="1"/>
        </p:nvSpPr>
        <p:spPr>
          <a:xfrm>
            <a:off x="714777" y="1313645"/>
            <a:ext cx="6342846" cy="646331"/>
          </a:xfrm>
          <a:prstGeom prst="rect">
            <a:avLst/>
          </a:prstGeom>
          <a:noFill/>
        </p:spPr>
        <p:txBody>
          <a:bodyPr wrap="square" rtlCol="0">
            <a:spAutoFit/>
          </a:bodyPr>
          <a:lstStyle/>
          <a:p>
            <a:pPr marL="285750" indent="-285750">
              <a:buFont typeface="Arial" panose="020B0604020202020204" pitchFamily="34" charset="0"/>
              <a:buChar char="•"/>
            </a:pPr>
            <a:endParaRPr lang="en-US">
              <a:solidFill>
                <a:srgbClr val="000000"/>
              </a:solidFill>
              <a:latin typeface="Calibri" panose="020F0502020204030204" pitchFamily="34" charset="0"/>
            </a:endParaRPr>
          </a:p>
          <a:p>
            <a:pPr marL="742950" lvl="1" indent="-285750">
              <a:buClr>
                <a:schemeClr val="accent3"/>
              </a:buClr>
              <a:buFont typeface="Arial" panose="020B0604020202020204" pitchFamily="34" charset="0"/>
              <a:buChar char="•"/>
            </a:pPr>
            <a:endParaRPr lang="en-US">
              <a:solidFill>
                <a:srgbClr val="000000"/>
              </a:solidFill>
              <a:latin typeface="Calibri" panose="020F0502020204030204" pitchFamily="34" charset="0"/>
            </a:endParaRPr>
          </a:p>
        </p:txBody>
      </p:sp>
      <p:sp>
        <p:nvSpPr>
          <p:cNvPr id="7" name="Text Placeholder 7"/>
          <p:cNvSpPr>
            <a:spLocks noGrp="1"/>
          </p:cNvSpPr>
          <p:nvPr>
            <p:ph type="body" sz="quarter" idx="10"/>
          </p:nvPr>
        </p:nvSpPr>
        <p:spPr>
          <a:xfrm>
            <a:off x="457200" y="1158875"/>
            <a:ext cx="8229600" cy="3341688"/>
          </a:xfrm>
        </p:spPr>
        <p:txBody>
          <a:bodyPr/>
          <a:lstStyle>
            <a:lvl1pPr marL="342900" indent="-342900">
              <a:buClr>
                <a:srgbClr val="695E4A"/>
              </a:buClr>
              <a:buFont typeface="Wingdings" panose="05000000000000000000" pitchFamily="2" charset="2"/>
              <a:buChar char="§"/>
              <a:defRPr sz="2000">
                <a:solidFill>
                  <a:schemeClr val="accent4">
                    <a:lumMod val="75000"/>
                  </a:schemeClr>
                </a:solidFill>
              </a:defRPr>
            </a:lvl1pPr>
            <a:lvl2pPr>
              <a:buClr>
                <a:schemeClr val="accent3"/>
              </a:buClr>
              <a:defRPr sz="2000">
                <a:solidFill>
                  <a:schemeClr val="accent4">
                    <a:lumMod val="75000"/>
                  </a:schemeClr>
                </a:solidFill>
              </a:defRPr>
            </a:lvl2pPr>
            <a:lvl3pPr>
              <a:buClr>
                <a:srgbClr val="00B0F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87140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2183908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52" r:id="rId3"/>
    <p:sldLayoutId id="2147483823" r:id="rId4"/>
    <p:sldLayoutId id="2147483982" r:id="rId5"/>
    <p:sldLayoutId id="2147483983" r:id="rId6"/>
    <p:sldLayoutId id="2147483984" r:id="rId7"/>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hyperlink" Target="https://www.cdc.gov/nora/councils/serv/protectingtemporaryworkers/host-employers.html?s_cid=3ni7d2-SlideDeck_PTW_2022"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s://www.osha.gov/temporaryworke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store.assp.org/PersonifyEbusiness/Store/Product-Details/productId/20124310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sha.gov/news/newsreleases/temporary_work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367571" y="1050063"/>
            <a:ext cx="6665408" cy="866834"/>
          </a:xfrm>
        </p:spPr>
        <p:txBody>
          <a:bodyPr>
            <a:normAutofit/>
          </a:bodyPr>
          <a:lstStyle/>
          <a:p>
            <a:r>
              <a:rPr lang="en-US" altLang="en-US"/>
              <a:t>Protecting Temporary Workers: Best Practices for Host Employers</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National Occupational Research Agenda Logo">
            <a:extLst>
              <a:ext uri="{FF2B5EF4-FFF2-40B4-BE49-F238E27FC236}">
                <a16:creationId xmlns:a16="http://schemas.microsoft.com/office/drawing/2014/main" id="{9100F89E-5F53-41FA-8089-82AA5F90743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545456" y="545547"/>
            <a:ext cx="1316038" cy="577261"/>
          </a:xfrm>
          <a:prstGeom prst="rect">
            <a:avLst/>
          </a:prstGeom>
        </p:spPr>
      </p:pic>
      <p:pic>
        <p:nvPicPr>
          <p:cNvPr id="7" name="Picture 6" descr="America Staffing Association Logo">
            <a:extLst>
              <a:ext uri="{FF2B5EF4-FFF2-40B4-BE49-F238E27FC236}">
                <a16:creationId xmlns:a16="http://schemas.microsoft.com/office/drawing/2014/main" id="{5F47A604-DE68-4B4F-8AA0-C591CEC5F4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5263" y="1591684"/>
            <a:ext cx="1386508" cy="831905"/>
          </a:xfrm>
          <a:prstGeom prst="rect">
            <a:avLst/>
          </a:prstGeom>
        </p:spPr>
      </p:pic>
      <p:pic>
        <p:nvPicPr>
          <p:cNvPr id="9" name="Picture 8" descr="American Societey of Safety Professionals logo">
            <a:extLst>
              <a:ext uri="{FF2B5EF4-FFF2-40B4-BE49-F238E27FC236}">
                <a16:creationId xmlns:a16="http://schemas.microsoft.com/office/drawing/2014/main" id="{271DDF0C-986B-49EF-B1DF-966ACECF1A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2979" y="2898143"/>
            <a:ext cx="2087884" cy="835154"/>
          </a:xfrm>
          <a:prstGeom prst="rect">
            <a:avLst/>
          </a:prstGeom>
        </p:spPr>
      </p:pic>
      <p:pic>
        <p:nvPicPr>
          <p:cNvPr id="5" name="Picture 4" descr="SHARP logo">
            <a:extLst>
              <a:ext uri="{FF2B5EF4-FFF2-40B4-BE49-F238E27FC236}">
                <a16:creationId xmlns:a16="http://schemas.microsoft.com/office/drawing/2014/main" id="{79361DD9-A7A0-4FD3-BCED-7C5B254CD5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1977" y="4203909"/>
            <a:ext cx="1389888" cy="416967"/>
          </a:xfrm>
          <a:prstGeom prst="rect">
            <a:avLst/>
          </a:prstGeom>
        </p:spPr>
      </p:pic>
      <p:pic>
        <p:nvPicPr>
          <p:cNvPr id="13" name="Picture 12">
            <a:extLst>
              <a:ext uri="{FF2B5EF4-FFF2-40B4-BE49-F238E27FC236}">
                <a16:creationId xmlns:a16="http://schemas.microsoft.com/office/drawing/2014/main" id="{C739598A-0DC9-4CF6-9CC5-7C6E8F1E1218}"/>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
        <p:nvSpPr>
          <p:cNvPr id="14" name="Subtitle 2">
            <a:extLst>
              <a:ext uri="{FF2B5EF4-FFF2-40B4-BE49-F238E27FC236}">
                <a16:creationId xmlns:a16="http://schemas.microsoft.com/office/drawing/2014/main" id="{8E4A596E-B5D7-48FF-B3C7-539285093D18}"/>
              </a:ext>
            </a:extLst>
          </p:cNvPr>
          <p:cNvSpPr>
            <a:spLocks noGrp="1"/>
          </p:cNvSpPr>
          <p:nvPr>
            <p:ph type="subTitle" idx="1"/>
          </p:nvPr>
        </p:nvSpPr>
        <p:spPr>
          <a:xfrm>
            <a:off x="362229" y="2051598"/>
            <a:ext cx="6400800" cy="342900"/>
          </a:xfrm>
        </p:spPr>
        <p:txBody>
          <a:bodyPr>
            <a:normAutofit fontScale="85000" lnSpcReduction="10000"/>
          </a:bodyPr>
          <a:lstStyle/>
          <a:p>
            <a:r>
              <a:rPr lang="en-US"/>
              <a:t>Slide Deck for Use by Staffing Companies to Educate Host Employers</a:t>
            </a:r>
          </a:p>
        </p:txBody>
      </p:sp>
      <p:sp>
        <p:nvSpPr>
          <p:cNvPr id="15" name="Text Placeholder 5">
            <a:extLst>
              <a:ext uri="{FF2B5EF4-FFF2-40B4-BE49-F238E27FC236}">
                <a16:creationId xmlns:a16="http://schemas.microsoft.com/office/drawing/2014/main" id="{2A246434-9788-4180-934F-E0929A1D3289}"/>
              </a:ext>
            </a:extLst>
          </p:cNvPr>
          <p:cNvSpPr>
            <a:spLocks noGrp="1"/>
          </p:cNvSpPr>
          <p:nvPr>
            <p:ph type="body" sz="quarter" idx="10"/>
          </p:nvPr>
        </p:nvSpPr>
        <p:spPr>
          <a:xfrm>
            <a:off x="362229" y="1852604"/>
            <a:ext cx="3670300" cy="971550"/>
          </a:xfrm>
        </p:spPr>
        <p:txBody>
          <a:bodyPr>
            <a:normAutofit/>
          </a:bodyPr>
          <a:lstStyle/>
          <a:p>
            <a:endParaRPr lang="en-US"/>
          </a:p>
          <a:p>
            <a:endParaRPr lang="en-US"/>
          </a:p>
          <a:p>
            <a:r>
              <a:rPr lang="en-US" sz="1700">
                <a:highlight>
                  <a:srgbClr val="FFFF00"/>
                </a:highlight>
              </a:rPr>
              <a:t>INSERT DATE</a:t>
            </a:r>
          </a:p>
          <a:p>
            <a:endParaRPr lang="en-US"/>
          </a:p>
        </p:txBody>
      </p:sp>
      <p:pic>
        <p:nvPicPr>
          <p:cNvPr id="16" name="Picture 15" descr="Qr code&#10;&#10;Description automatically generated">
            <a:extLst>
              <a:ext uri="{FF2B5EF4-FFF2-40B4-BE49-F238E27FC236}">
                <a16:creationId xmlns:a16="http://schemas.microsoft.com/office/drawing/2014/main" id="{E49A3F38-CE48-4E07-9115-BBE9D76AE0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06478" y="3471251"/>
            <a:ext cx="987234" cy="987234"/>
          </a:xfrm>
          <a:prstGeom prst="rect">
            <a:avLst/>
          </a:prstGeom>
        </p:spPr>
      </p:pic>
      <p:sp>
        <p:nvSpPr>
          <p:cNvPr id="17" name="TextBox 16">
            <a:extLst>
              <a:ext uri="{FF2B5EF4-FFF2-40B4-BE49-F238E27FC236}">
                <a16:creationId xmlns:a16="http://schemas.microsoft.com/office/drawing/2014/main" id="{0BC98A9D-2C1D-4A35-B611-CEC3B5A07A8B}"/>
              </a:ext>
            </a:extLst>
          </p:cNvPr>
          <p:cNvSpPr txBox="1"/>
          <p:nvPr/>
        </p:nvSpPr>
        <p:spPr>
          <a:xfrm>
            <a:off x="372135" y="3061188"/>
            <a:ext cx="2997200" cy="1200329"/>
          </a:xfrm>
          <a:prstGeom prst="rect">
            <a:avLst/>
          </a:prstGeom>
          <a:noFill/>
        </p:spPr>
        <p:txBody>
          <a:bodyPr wrap="square" rtlCol="0">
            <a:spAutoFit/>
          </a:bodyPr>
          <a:lstStyle/>
          <a:p>
            <a:r>
              <a:rPr lang="en-US">
                <a:solidFill>
                  <a:srgbClr val="000000"/>
                </a:solidFill>
                <a:latin typeface="Calibri" panose="020F0502020204030204" pitchFamily="34" charset="0"/>
              </a:rPr>
              <a:t>Link to document:</a:t>
            </a:r>
          </a:p>
          <a:p>
            <a:r>
              <a:rPr lang="en-US">
                <a:solidFill>
                  <a:srgbClr val="000000"/>
                </a:solidFill>
                <a:latin typeface="Calibri" panose="020F0502020204030204" pitchFamily="34" charset="0"/>
                <a:hlinkClick r:id="rId10"/>
              </a:rPr>
              <a:t>Protecting Temporary Workers: Best Practices for Host Employers</a:t>
            </a:r>
            <a:endParaRPr lang="en-US">
              <a:solidFill>
                <a:srgbClr val="000000"/>
              </a:solidFill>
              <a:latin typeface="Calibri" panose="020F0502020204030204" pitchFamily="34" charset="0"/>
            </a:endParaRPr>
          </a:p>
        </p:txBody>
      </p:sp>
      <p:sp>
        <p:nvSpPr>
          <p:cNvPr id="18" name="TextBox 17">
            <a:extLst>
              <a:ext uri="{FF2B5EF4-FFF2-40B4-BE49-F238E27FC236}">
                <a16:creationId xmlns:a16="http://schemas.microsoft.com/office/drawing/2014/main" id="{39F2C0F1-9C6F-4672-872D-17F12ED0A853}"/>
              </a:ext>
            </a:extLst>
          </p:cNvPr>
          <p:cNvSpPr txBox="1"/>
          <p:nvPr/>
        </p:nvSpPr>
        <p:spPr>
          <a:xfrm>
            <a:off x="3661459" y="3061188"/>
            <a:ext cx="2584762" cy="369332"/>
          </a:xfrm>
          <a:prstGeom prst="rect">
            <a:avLst/>
          </a:prstGeom>
          <a:noFill/>
        </p:spPr>
        <p:txBody>
          <a:bodyPr wrap="square" rtlCol="0">
            <a:spAutoFit/>
          </a:bodyPr>
          <a:lstStyle/>
          <a:p>
            <a:r>
              <a:rPr lang="en-US">
                <a:solidFill>
                  <a:srgbClr val="000000"/>
                </a:solidFill>
                <a:latin typeface="Calibri" panose="020F0502020204030204" pitchFamily="34" charset="0"/>
              </a:rPr>
              <a:t>QR code for document:</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4382-85DE-4B95-A575-0DC0BFB5C50A}"/>
              </a:ext>
            </a:extLst>
          </p:cNvPr>
          <p:cNvSpPr>
            <a:spLocks noGrp="1"/>
          </p:cNvSpPr>
          <p:nvPr>
            <p:ph type="title"/>
          </p:nvPr>
        </p:nvSpPr>
        <p:spPr>
          <a:xfrm>
            <a:off x="457200" y="-857250"/>
            <a:ext cx="8229600" cy="857250"/>
          </a:xfrm>
        </p:spPr>
        <p:txBody>
          <a:bodyPr anchor="b" anchorCtr="0"/>
          <a:lstStyle/>
          <a:p>
            <a:r>
              <a:rPr lang="en-US"/>
              <a:t>Evaluation and Contracting</a:t>
            </a:r>
          </a:p>
        </p:txBody>
      </p:sp>
      <p:pic>
        <p:nvPicPr>
          <p:cNvPr id="9" name="Picture 8" descr="In terms of evaluation, prior to writing and signing a written contract, host employers and staffing companies should evaluate all facets of safety and health related to each organization and the jobs temporary workers are being hired to perform">
            <a:extLst>
              <a:ext uri="{FF2B5EF4-FFF2-40B4-BE49-F238E27FC236}">
                <a16:creationId xmlns:a16="http://schemas.microsoft.com/office/drawing/2014/main" id="{B8FE6EFA-8A6F-441B-89AA-4338726E3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930095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1182-EE17-43B5-BFF6-6D8C5B0CA244}"/>
              </a:ext>
            </a:extLst>
          </p:cNvPr>
          <p:cNvSpPr>
            <a:spLocks noGrp="1"/>
          </p:cNvSpPr>
          <p:nvPr>
            <p:ph type="title"/>
          </p:nvPr>
        </p:nvSpPr>
        <p:spPr>
          <a:xfrm>
            <a:off x="457200" y="-857250"/>
            <a:ext cx="8229600" cy="857250"/>
          </a:xfrm>
        </p:spPr>
        <p:txBody>
          <a:bodyPr anchor="b" anchorCtr="0"/>
          <a:lstStyle/>
          <a:p>
            <a:r>
              <a:rPr lang="en-US"/>
              <a:t>Evaluation and Contracting Continued</a:t>
            </a:r>
          </a:p>
        </p:txBody>
      </p:sp>
      <p:pic>
        <p:nvPicPr>
          <p:cNvPr id="9" name="Picture 8" descr="Joint responsibilities should be set forth in a written contract">
            <a:extLst>
              <a:ext uri="{FF2B5EF4-FFF2-40B4-BE49-F238E27FC236}">
                <a16:creationId xmlns:a16="http://schemas.microsoft.com/office/drawing/2014/main" id="{D9CFA1A1-E950-4BB8-BBAA-B71E09662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768240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4FF5-2EF2-4525-8CDA-324665DCC27A}"/>
              </a:ext>
            </a:extLst>
          </p:cNvPr>
          <p:cNvSpPr>
            <a:spLocks noGrp="1"/>
          </p:cNvSpPr>
          <p:nvPr>
            <p:ph type="title"/>
          </p:nvPr>
        </p:nvSpPr>
        <p:spPr>
          <a:xfrm>
            <a:off x="457200" y="-857250"/>
            <a:ext cx="8229600" cy="857250"/>
          </a:xfrm>
        </p:spPr>
        <p:txBody>
          <a:bodyPr anchor="b" anchorCtr="0"/>
          <a:lstStyle/>
          <a:p>
            <a:r>
              <a:rPr lang="en-US"/>
              <a:t>Scenario: Evaluation and Contracting</a:t>
            </a:r>
          </a:p>
        </p:txBody>
      </p:sp>
      <p:pic>
        <p:nvPicPr>
          <p:cNvPr id="10" name="Picture 9" descr="Scenario: Evaluation and contracting. Shows an illustration of a worker loading a delivery truck using a forklift. ">
            <a:extLst>
              <a:ext uri="{FF2B5EF4-FFF2-40B4-BE49-F238E27FC236}">
                <a16:creationId xmlns:a16="http://schemas.microsoft.com/office/drawing/2014/main" id="{32F3DDD8-1ED5-4D17-8F7E-9FCACF29D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70711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50C64-445A-4294-85CD-734D1E864F1F}"/>
              </a:ext>
            </a:extLst>
          </p:cNvPr>
          <p:cNvSpPr>
            <a:spLocks noGrp="1"/>
          </p:cNvSpPr>
          <p:nvPr>
            <p:ph type="title"/>
          </p:nvPr>
        </p:nvSpPr>
        <p:spPr>
          <a:xfrm>
            <a:off x="457200" y="-857250"/>
            <a:ext cx="8229600" cy="857250"/>
          </a:xfrm>
        </p:spPr>
        <p:txBody>
          <a:bodyPr anchor="b" anchorCtr="0"/>
          <a:lstStyle/>
          <a:p>
            <a:r>
              <a:rPr lang="en-US"/>
              <a:t>Training for Temporary Workers and their Worksite Supervisors</a:t>
            </a:r>
          </a:p>
        </p:txBody>
      </p:sp>
      <p:pic>
        <p:nvPicPr>
          <p:cNvPr id="9" name="Picture 8" descr="Training should include site- and-task specific safety and health training for temporary workers">
            <a:extLst>
              <a:ext uri="{FF2B5EF4-FFF2-40B4-BE49-F238E27FC236}">
                <a16:creationId xmlns:a16="http://schemas.microsoft.com/office/drawing/2014/main" id="{935C0795-AFA7-4731-B84B-3E371B3EF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3962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42C2-C58F-4707-B929-EE8074E9F7A8}"/>
              </a:ext>
            </a:extLst>
          </p:cNvPr>
          <p:cNvSpPr>
            <a:spLocks noGrp="1"/>
          </p:cNvSpPr>
          <p:nvPr>
            <p:ph type="title"/>
          </p:nvPr>
        </p:nvSpPr>
        <p:spPr>
          <a:xfrm>
            <a:off x="457200" y="-857250"/>
            <a:ext cx="8229600" cy="857250"/>
          </a:xfrm>
        </p:spPr>
        <p:txBody>
          <a:bodyPr anchor="b" anchorCtr="0"/>
          <a:lstStyle/>
          <a:p>
            <a:r>
              <a:rPr lang="en-US"/>
              <a:t>Other Training Best Practices</a:t>
            </a:r>
          </a:p>
        </p:txBody>
      </p:sp>
      <p:pic>
        <p:nvPicPr>
          <p:cNvPr id="8" name="Picture 7" descr="Other training best practices include conducting a knowledge assessment, reviewing general safety training provided by teh staffing company, and training supervisors of temporary workers.">
            <a:extLst>
              <a:ext uri="{FF2B5EF4-FFF2-40B4-BE49-F238E27FC236}">
                <a16:creationId xmlns:a16="http://schemas.microsoft.com/office/drawing/2014/main" id="{27FD1ECD-4755-418F-AC00-D996094BB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04278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1606-2B0F-4F51-8BA7-F0FAAF381481}"/>
              </a:ext>
            </a:extLst>
          </p:cNvPr>
          <p:cNvSpPr>
            <a:spLocks noGrp="1"/>
          </p:cNvSpPr>
          <p:nvPr>
            <p:ph type="title"/>
          </p:nvPr>
        </p:nvSpPr>
        <p:spPr>
          <a:xfrm>
            <a:off x="457200" y="-857250"/>
            <a:ext cx="8229600" cy="857250"/>
          </a:xfrm>
        </p:spPr>
        <p:txBody>
          <a:bodyPr anchor="b" anchorCtr="0"/>
          <a:lstStyle/>
          <a:p>
            <a:r>
              <a:rPr lang="en-US"/>
              <a:t>Scenario: Training for Temporary Workers and Their Worksite Supervisors</a:t>
            </a:r>
          </a:p>
        </p:txBody>
      </p:sp>
      <p:pic>
        <p:nvPicPr>
          <p:cNvPr id="10" name="Picture 9" descr="Scenario: Temporary workers and their worksite supervisors. Shows an image of woman working at a reception desk">
            <a:extLst>
              <a:ext uri="{FF2B5EF4-FFF2-40B4-BE49-F238E27FC236}">
                <a16:creationId xmlns:a16="http://schemas.microsoft.com/office/drawing/2014/main" id="{431932E9-D9B6-492F-A8C3-32BE9D959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654377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5D00-FE2F-4C15-A84C-0E80BE4F8646}"/>
              </a:ext>
            </a:extLst>
          </p:cNvPr>
          <p:cNvSpPr>
            <a:spLocks noGrp="1"/>
          </p:cNvSpPr>
          <p:nvPr>
            <p:ph type="title"/>
          </p:nvPr>
        </p:nvSpPr>
        <p:spPr>
          <a:xfrm>
            <a:off x="457200" y="-857250"/>
            <a:ext cx="8229600" cy="857250"/>
          </a:xfrm>
        </p:spPr>
        <p:txBody>
          <a:bodyPr anchor="b" anchorCtr="0"/>
          <a:lstStyle/>
          <a:p>
            <a:r>
              <a:rPr lang="en-US"/>
              <a:t>Injury and Illness Reporting, Response, and Recordkeeping</a:t>
            </a:r>
          </a:p>
        </p:txBody>
      </p:sp>
      <p:pic>
        <p:nvPicPr>
          <p:cNvPr id="8" name="Picture 7" descr="Effective injury and illness reporting, response, and recordkeeping are vital to the prevention of future incidents.">
            <a:extLst>
              <a:ext uri="{FF2B5EF4-FFF2-40B4-BE49-F238E27FC236}">
                <a16:creationId xmlns:a16="http://schemas.microsoft.com/office/drawing/2014/main" id="{E77096A6-9D6C-48AC-8518-513A7911B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1817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153F-B4C2-4063-BB2E-63A9C9C1D447}"/>
              </a:ext>
            </a:extLst>
          </p:cNvPr>
          <p:cNvSpPr>
            <a:spLocks noGrp="1"/>
          </p:cNvSpPr>
          <p:nvPr>
            <p:ph type="title"/>
          </p:nvPr>
        </p:nvSpPr>
        <p:spPr>
          <a:xfrm>
            <a:off x="457200" y="-857250"/>
            <a:ext cx="8229600" cy="857250"/>
          </a:xfrm>
        </p:spPr>
        <p:txBody>
          <a:bodyPr anchor="b" anchorCtr="0"/>
          <a:lstStyle/>
          <a:p>
            <a:r>
              <a:rPr lang="en-US"/>
              <a:t>Scenario: Injury and Illness Reporting, Response, and Record Keeping</a:t>
            </a:r>
          </a:p>
        </p:txBody>
      </p:sp>
      <p:pic>
        <p:nvPicPr>
          <p:cNvPr id="10" name="Picture 9" descr="Scenario: Injury and Illness Reporting, Response, and Recordkeeping. It includes an illustration of a doctor's office with a nurse escorting a patient in a wheelchair.">
            <a:extLst>
              <a:ext uri="{FF2B5EF4-FFF2-40B4-BE49-F238E27FC236}">
                <a16:creationId xmlns:a16="http://schemas.microsoft.com/office/drawing/2014/main" id="{89E75690-39B5-4CAD-BC27-5CDD2522A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6751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B3EC8A-40A5-4A03-BDDA-438B6FB5BBB0}"/>
              </a:ext>
            </a:extLst>
          </p:cNvPr>
          <p:cNvSpPr>
            <a:spLocks noGrp="1"/>
          </p:cNvSpPr>
          <p:nvPr>
            <p:ph type="title"/>
          </p:nvPr>
        </p:nvSpPr>
        <p:spPr>
          <a:xfrm>
            <a:off x="328862" y="136741"/>
            <a:ext cx="8486274" cy="460328"/>
          </a:xfrm>
        </p:spPr>
        <p:txBody>
          <a:bodyPr>
            <a:normAutofit fontScale="90000"/>
          </a:bodyPr>
          <a:lstStyle/>
          <a:p>
            <a:r>
              <a:rPr lang="en-US"/>
              <a:t>Checklists</a:t>
            </a:r>
          </a:p>
        </p:txBody>
      </p:sp>
      <p:pic>
        <p:nvPicPr>
          <p:cNvPr id="3" name="Picture 2" descr="Screenshot of a checklist">
            <a:extLst>
              <a:ext uri="{FF2B5EF4-FFF2-40B4-BE49-F238E27FC236}">
                <a16:creationId xmlns:a16="http://schemas.microsoft.com/office/drawing/2014/main" id="{AB53CE53-CE72-41B7-8271-6367FF5FB6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11" y="765078"/>
            <a:ext cx="2195990" cy="2840568"/>
          </a:xfrm>
          <a:prstGeom prst="rect">
            <a:avLst/>
          </a:prstGeom>
          <a:ln>
            <a:solidFill>
              <a:schemeClr val="accent4">
                <a:lumMod val="50000"/>
              </a:schemeClr>
            </a:solidFill>
          </a:ln>
        </p:spPr>
      </p:pic>
      <p:pic>
        <p:nvPicPr>
          <p:cNvPr id="7" name="Picture 6" descr="Screenshot of a checklist">
            <a:extLst>
              <a:ext uri="{FF2B5EF4-FFF2-40B4-BE49-F238E27FC236}">
                <a16:creationId xmlns:a16="http://schemas.microsoft.com/office/drawing/2014/main" id="{C9879A9F-49C7-46E4-BE82-22CDE3F119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3623" y="1392382"/>
            <a:ext cx="2196752" cy="2843784"/>
          </a:xfrm>
          <a:prstGeom prst="rect">
            <a:avLst/>
          </a:prstGeom>
          <a:noFill/>
          <a:ln>
            <a:solidFill>
              <a:schemeClr val="accent4">
                <a:lumMod val="50000"/>
              </a:schemeClr>
            </a:solidFill>
          </a:ln>
        </p:spPr>
      </p:pic>
      <p:pic>
        <p:nvPicPr>
          <p:cNvPr id="11" name="Picture 10" descr="Screenshot of a checklist">
            <a:extLst>
              <a:ext uri="{FF2B5EF4-FFF2-40B4-BE49-F238E27FC236}">
                <a16:creationId xmlns:a16="http://schemas.microsoft.com/office/drawing/2014/main" id="{B0487688-3F0D-4362-A541-219E18D136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3629" y="1953492"/>
            <a:ext cx="2194560" cy="2837793"/>
          </a:xfrm>
          <a:prstGeom prst="rect">
            <a:avLst/>
          </a:prstGeom>
          <a:ln>
            <a:solidFill>
              <a:schemeClr val="accent4">
                <a:lumMod val="50000"/>
              </a:schemeClr>
            </a:solidFill>
          </a:ln>
        </p:spPr>
      </p:pic>
    </p:spTree>
    <p:extLst>
      <p:ext uri="{BB962C8B-B14F-4D97-AF65-F5344CB8AC3E}">
        <p14:creationId xmlns:p14="http://schemas.microsoft.com/office/powerpoint/2010/main" val="280466712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55" y="220155"/>
            <a:ext cx="8229600" cy="460328"/>
          </a:xfrm>
        </p:spPr>
        <p:txBody>
          <a:bodyPr>
            <a:normAutofit fontScale="90000"/>
          </a:bodyPr>
          <a:lstStyle/>
          <a:p>
            <a:r>
              <a:rPr lang="en-US"/>
              <a:t>More Information and Resources</a:t>
            </a:r>
          </a:p>
        </p:txBody>
      </p:sp>
      <p:sp>
        <p:nvSpPr>
          <p:cNvPr id="3" name="Text Placeholder 2"/>
          <p:cNvSpPr>
            <a:spLocks noGrp="1"/>
          </p:cNvSpPr>
          <p:nvPr>
            <p:ph type="body" sz="quarter" idx="10"/>
          </p:nvPr>
        </p:nvSpPr>
        <p:spPr>
          <a:xfrm>
            <a:off x="379231" y="1041962"/>
            <a:ext cx="8229600" cy="3341688"/>
          </a:xfrm>
        </p:spPr>
        <p:txBody>
          <a:bodyPr>
            <a:normAutofit/>
          </a:bodyPr>
          <a:lstStyle/>
          <a:p>
            <a:r>
              <a:rPr lang="en-US">
                <a:hlinkClick r:id="rId3"/>
              </a:rPr>
              <a:t>OSHA Temporary Worker Initiative </a:t>
            </a:r>
            <a:r>
              <a:rPr lang="en-US"/>
              <a:t>bulletins</a:t>
            </a:r>
          </a:p>
          <a:p>
            <a:r>
              <a:rPr lang="en-US">
                <a:hlinkClick r:id="rId4"/>
              </a:rPr>
              <a:t>ASSP Z10 Guidance Manual</a:t>
            </a:r>
            <a:endParaRPr lang="en-US"/>
          </a:p>
          <a:p>
            <a:r>
              <a:rPr lang="en-US"/>
              <a:t>ANSI/ASSP A10.33 Standard</a:t>
            </a:r>
          </a:p>
          <a:p>
            <a:r>
              <a:rPr lang="en-US" i="1"/>
              <a:t>Protecting Temporary Workers: Best Practices for Staffing Companies </a:t>
            </a:r>
            <a:r>
              <a:rPr lang="en-US"/>
              <a:t>(coming soon to the NORA Services Sector Council website!)</a:t>
            </a:r>
          </a:p>
        </p:txBody>
      </p:sp>
    </p:spTree>
    <p:extLst>
      <p:ext uri="{BB962C8B-B14F-4D97-AF65-F5344CB8AC3E}">
        <p14:creationId xmlns:p14="http://schemas.microsoft.com/office/powerpoint/2010/main" val="356138997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54" y="-97794"/>
            <a:ext cx="8229600" cy="791506"/>
          </a:xfrm>
        </p:spPr>
        <p:txBody>
          <a:bodyPr>
            <a:normAutofit/>
          </a:bodyPr>
          <a:lstStyle/>
          <a:p>
            <a:r>
              <a:rPr lang="en-US"/>
              <a:t>National Occupational Research Agenda (NORA) </a:t>
            </a:r>
          </a:p>
        </p:txBody>
      </p:sp>
      <p:sp>
        <p:nvSpPr>
          <p:cNvPr id="3" name="Text Placeholder 2"/>
          <p:cNvSpPr>
            <a:spLocks noGrp="1"/>
          </p:cNvSpPr>
          <p:nvPr>
            <p:ph type="body" sz="quarter" idx="10"/>
          </p:nvPr>
        </p:nvSpPr>
        <p:spPr>
          <a:xfrm>
            <a:off x="368084" y="1026371"/>
            <a:ext cx="3289516" cy="3647600"/>
          </a:xfrm>
        </p:spPr>
        <p:txBody>
          <a:bodyPr>
            <a:normAutofit/>
          </a:bodyPr>
          <a:lstStyle/>
          <a:p>
            <a:r>
              <a:rPr lang="en-US">
                <a:solidFill>
                  <a:srgbClr val="594F40"/>
                </a:solidFill>
              </a:rPr>
              <a:t>A partnership program, stewarded by NIOSH, that aims to stimulate innovative research and improved workplace safety and health practices</a:t>
            </a:r>
          </a:p>
          <a:p>
            <a:r>
              <a:rPr lang="en-US">
                <a:solidFill>
                  <a:srgbClr val="594F40"/>
                </a:solidFill>
              </a:rPr>
              <a:t>10 sectors and 7 cross-sectors</a:t>
            </a:r>
          </a:p>
          <a:p>
            <a:r>
              <a:rPr lang="en-US"/>
              <a:t>Each sector/cross-sector has a Council.</a:t>
            </a:r>
            <a:endParaRPr lang="en-US">
              <a:solidFill>
                <a:srgbClr val="594F40"/>
              </a:solidFill>
            </a:endParaRPr>
          </a:p>
        </p:txBody>
      </p:sp>
      <p:graphicFrame>
        <p:nvGraphicFramePr>
          <p:cNvPr id="7" name="Table 7">
            <a:extLst>
              <a:ext uri="{FF2B5EF4-FFF2-40B4-BE49-F238E27FC236}">
                <a16:creationId xmlns:a16="http://schemas.microsoft.com/office/drawing/2014/main" id="{881D07AF-90D7-4156-96C5-FDEC6F657938}"/>
              </a:ext>
            </a:extLst>
          </p:cNvPr>
          <p:cNvGraphicFramePr>
            <a:graphicFrameLocks noGrp="1"/>
          </p:cNvGraphicFramePr>
          <p:nvPr>
            <p:extLst>
              <p:ext uri="{D42A27DB-BD31-4B8C-83A1-F6EECF244321}">
                <p14:modId xmlns:p14="http://schemas.microsoft.com/office/powerpoint/2010/main" val="1158729943"/>
              </p:ext>
            </p:extLst>
          </p:nvPr>
        </p:nvGraphicFramePr>
        <p:xfrm>
          <a:off x="3924516" y="1132518"/>
          <a:ext cx="2489200" cy="2756820"/>
        </p:xfrm>
        <a:graphic>
          <a:graphicData uri="http://schemas.openxmlformats.org/drawingml/2006/table">
            <a:tbl>
              <a:tblPr firstRow="1" bandRow="1">
                <a:tableStyleId>{5C22544A-7EE6-4342-B048-85BDC9FD1C3A}</a:tableStyleId>
              </a:tblPr>
              <a:tblGrid>
                <a:gridCol w="2489200">
                  <a:extLst>
                    <a:ext uri="{9D8B030D-6E8A-4147-A177-3AD203B41FA5}">
                      <a16:colId xmlns:a16="http://schemas.microsoft.com/office/drawing/2014/main" val="3796976639"/>
                    </a:ext>
                  </a:extLst>
                </a:gridCol>
              </a:tblGrid>
              <a:tr h="272700">
                <a:tc>
                  <a:txBody>
                    <a:bodyPr/>
                    <a:lstStyle/>
                    <a:p>
                      <a:r>
                        <a:rPr lang="en-US" sz="1100">
                          <a:solidFill>
                            <a:schemeClr val="bg2"/>
                          </a:solidFill>
                        </a:rPr>
                        <a:t>Industry Sectors</a:t>
                      </a:r>
                    </a:p>
                  </a:txBody>
                  <a:tcPr/>
                </a:tc>
                <a:extLst>
                  <a:ext uri="{0D108BD9-81ED-4DB2-BD59-A6C34878D82A}">
                    <a16:rowId xmlns:a16="http://schemas.microsoft.com/office/drawing/2014/main" val="1108841325"/>
                  </a:ext>
                </a:extLst>
              </a:tr>
              <a:tr h="231501">
                <a:tc>
                  <a:txBody>
                    <a:bodyPr/>
                    <a:lstStyle/>
                    <a:p>
                      <a:r>
                        <a:rPr lang="en-US" sz="1100"/>
                        <a:t>Agriculture, Forestry and Fishing</a:t>
                      </a:r>
                    </a:p>
                  </a:txBody>
                  <a:tcPr marL="45720" marR="18288" marB="18288">
                    <a:lnB w="12700" cap="flat" cmpd="sng" algn="ctr">
                      <a:noFill/>
                      <a:prstDash val="solid"/>
                      <a:round/>
                      <a:headEnd type="none" w="med" len="med"/>
                      <a:tailEnd type="none" w="med" len="med"/>
                    </a:lnB>
                    <a:noFill/>
                  </a:tcPr>
                </a:tc>
                <a:extLst>
                  <a:ext uri="{0D108BD9-81ED-4DB2-BD59-A6C34878D82A}">
                    <a16:rowId xmlns:a16="http://schemas.microsoft.com/office/drawing/2014/main" val="2511264978"/>
                  </a:ext>
                </a:extLst>
              </a:tr>
              <a:tr h="231501">
                <a:tc>
                  <a:txBody>
                    <a:bodyPr/>
                    <a:lstStyle/>
                    <a:p>
                      <a:r>
                        <a:rPr lang="en-US" sz="1100"/>
                        <a:t>Construction</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73183795"/>
                  </a:ext>
                </a:extLst>
              </a:tr>
              <a:tr h="231501">
                <a:tc>
                  <a:txBody>
                    <a:bodyPr/>
                    <a:lstStyle/>
                    <a:p>
                      <a:r>
                        <a:rPr lang="en-US" sz="1100"/>
                        <a:t>Healthcare and Social Assistance</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95532392"/>
                  </a:ext>
                </a:extLst>
              </a:tr>
              <a:tr h="231501">
                <a:tc>
                  <a:txBody>
                    <a:bodyPr/>
                    <a:lstStyle/>
                    <a:p>
                      <a:r>
                        <a:rPr lang="en-US" sz="1100"/>
                        <a:t>Manufacturing</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52880477"/>
                  </a:ext>
                </a:extLst>
              </a:tr>
              <a:tr h="231501">
                <a:tc>
                  <a:txBody>
                    <a:bodyPr/>
                    <a:lstStyle/>
                    <a:p>
                      <a:r>
                        <a:rPr lang="en-US" sz="1100"/>
                        <a:t>Mining</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0483121"/>
                  </a:ext>
                </a:extLst>
              </a:tr>
              <a:tr h="231501">
                <a:tc>
                  <a:txBody>
                    <a:bodyPr/>
                    <a:lstStyle/>
                    <a:p>
                      <a:r>
                        <a:rPr lang="en-US" sz="1100"/>
                        <a:t>Oil and Gas Extraction</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70250639"/>
                  </a:ext>
                </a:extLst>
              </a:tr>
              <a:tr h="231501">
                <a:tc>
                  <a:txBody>
                    <a:bodyPr/>
                    <a:lstStyle/>
                    <a:p>
                      <a:r>
                        <a:rPr lang="en-US" sz="1100"/>
                        <a:t>Public Safety</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31537045"/>
                  </a:ext>
                </a:extLst>
              </a:tr>
              <a:tr h="231501">
                <a:tc>
                  <a:txBody>
                    <a:bodyPr/>
                    <a:lstStyle/>
                    <a:p>
                      <a:r>
                        <a:rPr lang="en-US" sz="1100"/>
                        <a:t>Services</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05072242"/>
                  </a:ext>
                </a:extLst>
              </a:tr>
              <a:tr h="231501">
                <a:tc>
                  <a:txBody>
                    <a:bodyPr/>
                    <a:lstStyle/>
                    <a:p>
                      <a:r>
                        <a:rPr lang="en-US" sz="1100"/>
                        <a:t>Transportation, Warehousing and Utilities</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46884300"/>
                  </a:ext>
                </a:extLst>
              </a:tr>
              <a:tr h="231501">
                <a:tc>
                  <a:txBody>
                    <a:bodyPr/>
                    <a:lstStyle/>
                    <a:p>
                      <a:r>
                        <a:rPr lang="en-US" sz="1100"/>
                        <a:t>Wholesale and Retail Trade</a:t>
                      </a:r>
                    </a:p>
                  </a:txBody>
                  <a:tcPr marL="45720" marR="18288" marB="18288">
                    <a:lnT w="12700" cap="flat" cmpd="sng" algn="ctr">
                      <a:noFill/>
                      <a:prstDash val="solid"/>
                      <a:round/>
                      <a:headEnd type="none" w="med" len="med"/>
                      <a:tailEnd type="none" w="med" len="med"/>
                    </a:lnT>
                    <a:noFill/>
                  </a:tcPr>
                </a:tc>
                <a:extLst>
                  <a:ext uri="{0D108BD9-81ED-4DB2-BD59-A6C34878D82A}">
                    <a16:rowId xmlns:a16="http://schemas.microsoft.com/office/drawing/2014/main" val="41155905"/>
                  </a:ext>
                </a:extLst>
              </a:tr>
            </a:tbl>
          </a:graphicData>
        </a:graphic>
      </p:graphicFrame>
      <p:graphicFrame>
        <p:nvGraphicFramePr>
          <p:cNvPr id="9" name="Table 7">
            <a:extLst>
              <a:ext uri="{FF2B5EF4-FFF2-40B4-BE49-F238E27FC236}">
                <a16:creationId xmlns:a16="http://schemas.microsoft.com/office/drawing/2014/main" id="{9169D5AD-043F-46C5-83C5-133E5B4F29E3}"/>
              </a:ext>
            </a:extLst>
          </p:cNvPr>
          <p:cNvGraphicFramePr>
            <a:graphicFrameLocks noGrp="1"/>
          </p:cNvGraphicFramePr>
          <p:nvPr>
            <p:extLst>
              <p:ext uri="{D42A27DB-BD31-4B8C-83A1-F6EECF244321}">
                <p14:modId xmlns:p14="http://schemas.microsoft.com/office/powerpoint/2010/main" val="826776251"/>
              </p:ext>
            </p:extLst>
          </p:nvPr>
        </p:nvGraphicFramePr>
        <p:xfrm>
          <a:off x="6413716" y="1132516"/>
          <a:ext cx="2362200" cy="2756821"/>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3796976639"/>
                    </a:ext>
                  </a:extLst>
                </a:gridCol>
              </a:tblGrid>
              <a:tr h="291817">
                <a:tc>
                  <a:txBody>
                    <a:bodyPr/>
                    <a:lstStyle/>
                    <a:p>
                      <a:r>
                        <a:rPr lang="en-US" sz="1100">
                          <a:solidFill>
                            <a:schemeClr val="bg2"/>
                          </a:solidFill>
                        </a:rPr>
                        <a:t>Safety and Health Cross-Sectors</a:t>
                      </a:r>
                    </a:p>
                  </a:txBody>
                  <a:tcPr/>
                </a:tc>
                <a:extLst>
                  <a:ext uri="{0D108BD9-81ED-4DB2-BD59-A6C34878D82A}">
                    <a16:rowId xmlns:a16="http://schemas.microsoft.com/office/drawing/2014/main" val="1108841325"/>
                  </a:ext>
                </a:extLst>
              </a:tr>
              <a:tr h="449742">
                <a:tc>
                  <a:txBody>
                    <a:bodyPr/>
                    <a:lstStyle/>
                    <a:p>
                      <a:r>
                        <a:rPr lang="en-US" sz="1100"/>
                        <a:t>Cancer, Reproductive, Cardiovascular and Other Disease Prevention</a:t>
                      </a:r>
                    </a:p>
                  </a:txBody>
                  <a:tcPr marL="45720" marR="18288" marB="18288">
                    <a:lnB w="12700" cap="flat" cmpd="sng" algn="ctr">
                      <a:noFill/>
                      <a:prstDash val="solid"/>
                      <a:round/>
                      <a:headEnd type="none" w="med" len="med"/>
                      <a:tailEnd type="none" w="med" len="med"/>
                    </a:lnB>
                    <a:noFill/>
                  </a:tcPr>
                </a:tc>
                <a:extLst>
                  <a:ext uri="{0D108BD9-81ED-4DB2-BD59-A6C34878D82A}">
                    <a16:rowId xmlns:a16="http://schemas.microsoft.com/office/drawing/2014/main" val="2511264978"/>
                  </a:ext>
                </a:extLst>
              </a:tr>
              <a:tr h="260920">
                <a:tc>
                  <a:txBody>
                    <a:bodyPr/>
                    <a:lstStyle/>
                    <a:p>
                      <a:r>
                        <a:rPr lang="en-US" sz="1100"/>
                        <a:t>Hearing Loss Prevention</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73183795"/>
                  </a:ext>
                </a:extLst>
              </a:tr>
              <a:tr h="449742">
                <a:tc>
                  <a:txBody>
                    <a:bodyPr/>
                    <a:lstStyle/>
                    <a:p>
                      <a:r>
                        <a:rPr lang="en-US" sz="1100"/>
                        <a:t>Immune, Infectious and Dermal Disease Prevention</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95532392"/>
                  </a:ext>
                </a:extLst>
              </a:tr>
              <a:tr h="260920">
                <a:tc>
                  <a:txBody>
                    <a:bodyPr/>
                    <a:lstStyle/>
                    <a:p>
                      <a:r>
                        <a:rPr lang="en-US" sz="1100"/>
                        <a:t>Musculoskeletal Health</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52880477"/>
                  </a:ext>
                </a:extLst>
              </a:tr>
              <a:tr h="260920">
                <a:tc>
                  <a:txBody>
                    <a:bodyPr/>
                    <a:lstStyle/>
                    <a:p>
                      <a:r>
                        <a:rPr lang="en-US" sz="1100"/>
                        <a:t>Respiratory Health</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0483121"/>
                  </a:ext>
                </a:extLst>
              </a:tr>
              <a:tr h="260920">
                <a:tc>
                  <a:txBody>
                    <a:bodyPr/>
                    <a:lstStyle/>
                    <a:p>
                      <a:r>
                        <a:rPr lang="en-US" sz="1100"/>
                        <a:t>Traumatic Injury Prevention</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70250639"/>
                  </a:ext>
                </a:extLst>
              </a:tr>
              <a:tr h="260920">
                <a:tc>
                  <a:txBody>
                    <a:bodyPr/>
                    <a:lstStyle/>
                    <a:p>
                      <a:r>
                        <a:rPr lang="en-US" sz="1100"/>
                        <a:t>Healthy Work Design and Well-Being</a:t>
                      </a:r>
                    </a:p>
                  </a:txBody>
                  <a:tcPr marL="45720" marR="18288" marB="18288">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31537045"/>
                  </a:ext>
                </a:extLst>
              </a:tr>
              <a:tr h="260920">
                <a:tc>
                  <a:txBody>
                    <a:bodyPr/>
                    <a:lstStyle/>
                    <a:p>
                      <a:endParaRPr lang="en-US" sz="1100"/>
                    </a:p>
                  </a:txBody>
                  <a:tcPr marL="45720" marR="18288" marB="18288">
                    <a:lnT w="12700" cap="flat" cmpd="sng" algn="ctr">
                      <a:noFill/>
                      <a:prstDash val="solid"/>
                      <a:round/>
                      <a:headEnd type="none" w="med" len="med"/>
                      <a:tailEnd type="none" w="med" len="med"/>
                    </a:lnT>
                    <a:noFill/>
                  </a:tcPr>
                </a:tc>
                <a:extLst>
                  <a:ext uri="{0D108BD9-81ED-4DB2-BD59-A6C34878D82A}">
                    <a16:rowId xmlns:a16="http://schemas.microsoft.com/office/drawing/2014/main" val="3946884300"/>
                  </a:ext>
                </a:extLst>
              </a:tr>
            </a:tbl>
          </a:graphicData>
        </a:graphic>
      </p:graphicFrame>
    </p:spTree>
    <p:extLst>
      <p:ext uri="{BB962C8B-B14F-4D97-AF65-F5344CB8AC3E}">
        <p14:creationId xmlns:p14="http://schemas.microsoft.com/office/powerpoint/2010/main" val="4420170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55" y="220155"/>
            <a:ext cx="8229600" cy="460328"/>
          </a:xfrm>
        </p:spPr>
        <p:txBody>
          <a:bodyPr>
            <a:normAutofit fontScale="90000"/>
          </a:bodyPr>
          <a:lstStyle/>
          <a:p>
            <a:r>
              <a:rPr lang="en-US"/>
              <a:t>Thank you!</a:t>
            </a:r>
          </a:p>
        </p:txBody>
      </p:sp>
      <p:sp>
        <p:nvSpPr>
          <p:cNvPr id="3" name="Text Placeholder 2"/>
          <p:cNvSpPr>
            <a:spLocks noGrp="1"/>
          </p:cNvSpPr>
          <p:nvPr>
            <p:ph type="body" sz="quarter" idx="10"/>
          </p:nvPr>
        </p:nvSpPr>
        <p:spPr>
          <a:xfrm>
            <a:off x="379231" y="1041962"/>
            <a:ext cx="8229600" cy="3341688"/>
          </a:xfrm>
        </p:spPr>
        <p:txBody>
          <a:bodyPr>
            <a:normAutofit/>
          </a:bodyPr>
          <a:lstStyle/>
          <a:p>
            <a:pPr marL="0" indent="0">
              <a:buNone/>
            </a:pPr>
            <a:r>
              <a:rPr lang="en-US"/>
              <a:t>[</a:t>
            </a:r>
            <a:r>
              <a:rPr lang="en-US">
                <a:highlight>
                  <a:srgbClr val="FFFF00"/>
                </a:highlight>
              </a:rPr>
              <a:t>INSERT PRESENTER CONTACT INFO</a:t>
            </a:r>
            <a:r>
              <a:rPr lang="en-US"/>
              <a:t>]</a:t>
            </a:r>
          </a:p>
        </p:txBody>
      </p:sp>
      <p:pic>
        <p:nvPicPr>
          <p:cNvPr id="5" name="Picture 4" descr="Two warehouse workers loading boxes onto a lift. ">
            <a:extLst>
              <a:ext uri="{FF2B5EF4-FFF2-40B4-BE49-F238E27FC236}">
                <a16:creationId xmlns:a16="http://schemas.microsoft.com/office/drawing/2014/main" id="{5D7F5238-990C-425C-98A2-BBBF26FDC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203" y="2306729"/>
            <a:ext cx="3548566" cy="2438400"/>
          </a:xfrm>
          <a:prstGeom prst="rect">
            <a:avLst/>
          </a:prstGeom>
        </p:spPr>
      </p:pic>
    </p:spTree>
    <p:extLst>
      <p:ext uri="{BB962C8B-B14F-4D97-AF65-F5344CB8AC3E}">
        <p14:creationId xmlns:p14="http://schemas.microsoft.com/office/powerpoint/2010/main" val="18191018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82068" y="-169441"/>
            <a:ext cx="5645112" cy="857250"/>
          </a:xfrm>
        </p:spPr>
        <p:txBody>
          <a:bodyPr/>
          <a:lstStyle/>
          <a:p>
            <a:r>
              <a:rPr lang="en-US"/>
              <a:t>Contingent Workers Workgroup</a:t>
            </a:r>
          </a:p>
        </p:txBody>
      </p:sp>
      <p:sp>
        <p:nvSpPr>
          <p:cNvPr id="3" name="Content Placeholder 2"/>
          <p:cNvSpPr>
            <a:spLocks noGrp="1"/>
          </p:cNvSpPr>
          <p:nvPr>
            <p:ph type="body" sz="quarter" idx="10"/>
          </p:nvPr>
        </p:nvSpPr>
        <p:spPr>
          <a:xfrm>
            <a:off x="843257" y="1017610"/>
            <a:ext cx="3600412" cy="2739126"/>
          </a:xfrm>
        </p:spPr>
        <p:txBody>
          <a:bodyPr/>
          <a:lstStyle/>
          <a:p>
            <a:pPr marL="0" indent="0">
              <a:buNone/>
            </a:pPr>
            <a:r>
              <a:rPr lang="en-US" sz="2600">
                <a:solidFill>
                  <a:srgbClr val="594F40"/>
                </a:solidFill>
              </a:rPr>
              <a:t>Goal = To raise awareness about safety and health risks and protective factors for temporary agency workers</a:t>
            </a:r>
          </a:p>
        </p:txBody>
      </p:sp>
      <p:pic>
        <p:nvPicPr>
          <p:cNvPr id="5" name="Picture 4" descr="Collage of workers in the airline industry, tree care, healthcare, laboratory science, agriculture, warehousing, and nail care.">
            <a:extLst>
              <a:ext uri="{FF2B5EF4-FFF2-40B4-BE49-F238E27FC236}">
                <a16:creationId xmlns:a16="http://schemas.microsoft.com/office/drawing/2014/main" id="{E085D187-524A-4B85-A37E-31A363F7E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333" y="1035844"/>
            <a:ext cx="3647777" cy="3071812"/>
          </a:xfrm>
          <a:prstGeom prst="rect">
            <a:avLst/>
          </a:prstGeom>
        </p:spPr>
      </p:pic>
    </p:spTree>
    <p:extLst>
      <p:ext uri="{BB962C8B-B14F-4D97-AF65-F5344CB8AC3E}">
        <p14:creationId xmlns:p14="http://schemas.microsoft.com/office/powerpoint/2010/main" val="11546315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67892" y="276810"/>
            <a:ext cx="8521624" cy="415498"/>
          </a:xfrm>
        </p:spPr>
        <p:txBody>
          <a:bodyPr>
            <a:normAutofit fontScale="90000"/>
          </a:bodyPr>
          <a:lstStyle/>
          <a:p>
            <a:r>
              <a:rPr lang="en-US"/>
              <a:t>Evidence of Increased Risk</a:t>
            </a:r>
          </a:p>
        </p:txBody>
      </p:sp>
      <p:sp>
        <p:nvSpPr>
          <p:cNvPr id="10" name="Rectangle 9">
            <a:extLst>
              <a:ext uri="{FF2B5EF4-FFF2-40B4-BE49-F238E27FC236}">
                <a16:creationId xmlns:a16="http://schemas.microsoft.com/office/drawing/2014/main" id="{502E317F-8433-4618-A5F6-DB9C0E4E4BCA}"/>
              </a:ext>
            </a:extLst>
          </p:cNvPr>
          <p:cNvSpPr/>
          <p:nvPr/>
        </p:nvSpPr>
        <p:spPr>
          <a:xfrm>
            <a:off x="541554" y="655745"/>
            <a:ext cx="3999070" cy="461665"/>
          </a:xfrm>
          <a:prstGeom prst="rect">
            <a:avLst/>
          </a:prstGeom>
        </p:spPr>
        <p:txBody>
          <a:bodyPr wrap="square">
            <a:spAutoFit/>
          </a:bodyPr>
          <a:lstStyle/>
          <a:p>
            <a:r>
              <a:rPr lang="en-US" sz="1200" b="1">
                <a:solidFill>
                  <a:srgbClr val="000000"/>
                </a:solidFill>
                <a:latin typeface="Myriad Web Pro" panose="020B0503030403020204" pitchFamily="34" charset="0"/>
              </a:rPr>
              <a:t>Lost workday claims rate per 100 FTE, by risk class, 2011-2015, WA</a:t>
            </a:r>
            <a:endParaRPr lang="en-US" sz="1200" baseline="30000"/>
          </a:p>
        </p:txBody>
      </p:sp>
      <p:pic>
        <p:nvPicPr>
          <p:cNvPr id="9" name="Content Placeholder 8" descr="Bar graph that shows data from a recent study conducted in WA state in which you can see the black bars, indicating claim rates for temporary workers, were greater than those for permanent workers (those who are directly employed by host employers) across almost all risk classifications">
            <a:extLst>
              <a:ext uri="{FF2B5EF4-FFF2-40B4-BE49-F238E27FC236}">
                <a16:creationId xmlns:a16="http://schemas.microsoft.com/office/drawing/2014/main" id="{BDA6CF90-4000-4F95-99A7-FFED71CF8FA2}"/>
              </a:ext>
            </a:extLst>
          </p:cNvPr>
          <p:cNvPicPr>
            <a:picLocks noChangeAspect="1"/>
          </p:cNvPicPr>
          <p:nvPr/>
        </p:nvPicPr>
        <p:blipFill>
          <a:blip r:embed="rId3"/>
          <a:stretch>
            <a:fillRect/>
          </a:stretch>
        </p:blipFill>
        <p:spPr>
          <a:xfrm>
            <a:off x="541554" y="1080846"/>
            <a:ext cx="3508267" cy="3682888"/>
          </a:xfrm>
          <a:prstGeom prst="rect">
            <a:avLst/>
          </a:prstGeom>
        </p:spPr>
      </p:pic>
      <p:sp>
        <p:nvSpPr>
          <p:cNvPr id="2" name="TextBox 1">
            <a:extLst>
              <a:ext uri="{FF2B5EF4-FFF2-40B4-BE49-F238E27FC236}">
                <a16:creationId xmlns:a16="http://schemas.microsoft.com/office/drawing/2014/main" id="{E152232D-2A93-4C1F-8CE8-5A4EB187EB35}"/>
              </a:ext>
            </a:extLst>
          </p:cNvPr>
          <p:cNvSpPr txBox="1"/>
          <p:nvPr/>
        </p:nvSpPr>
        <p:spPr>
          <a:xfrm>
            <a:off x="442401" y="4763734"/>
            <a:ext cx="4349935" cy="246221"/>
          </a:xfrm>
          <a:prstGeom prst="rect">
            <a:avLst/>
          </a:prstGeom>
          <a:noFill/>
        </p:spPr>
        <p:txBody>
          <a:bodyPr wrap="square" rtlCol="0">
            <a:spAutoFit/>
          </a:bodyPr>
          <a:lstStyle/>
          <a:p>
            <a:r>
              <a:rPr lang="en-US" sz="950">
                <a:solidFill>
                  <a:srgbClr val="000000"/>
                </a:solidFill>
                <a:latin typeface="Calibri" panose="020F0502020204030204" pitchFamily="34" charset="0"/>
              </a:rPr>
              <a:t>Foley M. American Journal of Industrial Medicine. 2017;60(10):841-851. </a:t>
            </a:r>
          </a:p>
        </p:txBody>
      </p:sp>
      <p:sp>
        <p:nvSpPr>
          <p:cNvPr id="8" name="TextBox 7">
            <a:extLst>
              <a:ext uri="{FF2B5EF4-FFF2-40B4-BE49-F238E27FC236}">
                <a16:creationId xmlns:a16="http://schemas.microsoft.com/office/drawing/2014/main" id="{B44C520D-FF51-477B-9B6B-A632F0D3BC1C}"/>
              </a:ext>
            </a:extLst>
          </p:cNvPr>
          <p:cNvSpPr txBox="1"/>
          <p:nvPr/>
        </p:nvSpPr>
        <p:spPr>
          <a:xfrm>
            <a:off x="5094181" y="957928"/>
            <a:ext cx="3428998" cy="3323987"/>
          </a:xfrm>
          <a:prstGeom prst="rect">
            <a:avLst/>
          </a:prstGeom>
          <a:noFill/>
        </p:spPr>
        <p:txBody>
          <a:bodyPr wrap="square" rtlCol="0">
            <a:spAutoFit/>
          </a:bodyPr>
          <a:lstStyle/>
          <a:p>
            <a:pPr>
              <a:spcAft>
                <a:spcPts val="0"/>
              </a:spcAft>
            </a:pPr>
            <a:r>
              <a:rPr lang="en-US" sz="2000" b="1">
                <a:solidFill>
                  <a:srgbClr val="594F40"/>
                </a:solidFill>
                <a:latin typeface="Calibri" panose="020F0502020204030204" pitchFamily="34" charset="0"/>
              </a:rPr>
              <a:t>Potential contributing factors:</a:t>
            </a:r>
          </a:p>
          <a:p>
            <a:pPr marL="342900" indent="-342900">
              <a:spcAft>
                <a:spcPts val="0"/>
              </a:spcAft>
              <a:buFont typeface="Arial" panose="020B0604020202020204" pitchFamily="34" charset="0"/>
              <a:buChar char="•"/>
            </a:pPr>
            <a:r>
              <a:rPr lang="en-US" sz="1900">
                <a:solidFill>
                  <a:srgbClr val="594F40"/>
                </a:solidFill>
                <a:latin typeface="Calibri" panose="020F0502020204030204" pitchFamily="34" charset="0"/>
              </a:rPr>
              <a:t>Hazardous jobs</a:t>
            </a:r>
          </a:p>
          <a:p>
            <a:pPr marL="342900" indent="-342900">
              <a:spcAft>
                <a:spcPts val="0"/>
              </a:spcAft>
              <a:buFont typeface="Arial" panose="020B0604020202020204" pitchFamily="34" charset="0"/>
              <a:buChar char="•"/>
            </a:pPr>
            <a:r>
              <a:rPr lang="en-US" sz="1900">
                <a:solidFill>
                  <a:srgbClr val="594F40"/>
                </a:solidFill>
                <a:latin typeface="Calibri" panose="020F0502020204030204" pitchFamily="34" charset="0"/>
              </a:rPr>
              <a:t>Inexperienced and new to the job </a:t>
            </a:r>
          </a:p>
          <a:p>
            <a:pPr marL="342900" indent="-342900">
              <a:spcAft>
                <a:spcPts val="0"/>
              </a:spcAft>
              <a:buFont typeface="Arial" panose="020B0604020202020204" pitchFamily="34" charset="0"/>
              <a:buChar char="•"/>
            </a:pPr>
            <a:r>
              <a:rPr lang="en-US" sz="1900">
                <a:solidFill>
                  <a:srgbClr val="594F40"/>
                </a:solidFill>
                <a:latin typeface="Calibri" panose="020F0502020204030204" pitchFamily="34" charset="0"/>
              </a:rPr>
              <a:t>Language and cultural barriers</a:t>
            </a:r>
          </a:p>
          <a:p>
            <a:pPr marL="342900" indent="-342900">
              <a:spcAft>
                <a:spcPts val="0"/>
              </a:spcAft>
              <a:buFont typeface="Arial" panose="020B0604020202020204" pitchFamily="34" charset="0"/>
              <a:buChar char="•"/>
            </a:pPr>
            <a:r>
              <a:rPr lang="en-US" sz="1900">
                <a:solidFill>
                  <a:srgbClr val="594F40"/>
                </a:solidFill>
                <a:latin typeface="Calibri" panose="020F0502020204030204" pitchFamily="34" charset="0"/>
              </a:rPr>
              <a:t>Fear of speaking up </a:t>
            </a:r>
          </a:p>
          <a:p>
            <a:pPr marL="342900" indent="-342900">
              <a:spcAft>
                <a:spcPts val="0"/>
              </a:spcAft>
              <a:buFont typeface="Arial" panose="020B0604020202020204" pitchFamily="34" charset="0"/>
              <a:buChar char="•"/>
            </a:pPr>
            <a:r>
              <a:rPr lang="en-US" sz="1900">
                <a:solidFill>
                  <a:srgbClr val="594F40"/>
                </a:solidFill>
                <a:latin typeface="Calibri" panose="020F0502020204030204" pitchFamily="34" charset="0"/>
              </a:rPr>
              <a:t>Employer confusion about OSH responsibilities</a:t>
            </a:r>
          </a:p>
          <a:p>
            <a:pPr marL="342900" indent="-342900">
              <a:spcAft>
                <a:spcPts val="0"/>
              </a:spcAft>
              <a:buFont typeface="Arial" panose="020B0604020202020204" pitchFamily="34" charset="0"/>
              <a:buChar char="•"/>
            </a:pPr>
            <a:r>
              <a:rPr lang="en-US" sz="1900">
                <a:solidFill>
                  <a:srgbClr val="594F40"/>
                </a:solidFill>
                <a:latin typeface="Calibri" panose="020F0502020204030204" pitchFamily="34" charset="0"/>
              </a:rPr>
              <a:t>Lack of client site-specific training</a:t>
            </a:r>
          </a:p>
        </p:txBody>
      </p:sp>
    </p:spTree>
    <p:extLst>
      <p:ext uri="{BB962C8B-B14F-4D97-AF65-F5344CB8AC3E}">
        <p14:creationId xmlns:p14="http://schemas.microsoft.com/office/powerpoint/2010/main" val="15168837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82068" y="-169441"/>
            <a:ext cx="5645112" cy="857250"/>
          </a:xfrm>
        </p:spPr>
        <p:txBody>
          <a:bodyPr/>
          <a:lstStyle/>
          <a:p>
            <a:r>
              <a:rPr lang="en-US"/>
              <a:t>Costs of Inadequate Safety Controls</a:t>
            </a:r>
          </a:p>
        </p:txBody>
      </p:sp>
      <p:sp>
        <p:nvSpPr>
          <p:cNvPr id="3" name="Content Placeholder 2"/>
          <p:cNvSpPr>
            <a:spLocks noGrp="1"/>
          </p:cNvSpPr>
          <p:nvPr>
            <p:ph type="body" sz="quarter" idx="10"/>
          </p:nvPr>
        </p:nvSpPr>
        <p:spPr>
          <a:xfrm>
            <a:off x="844781" y="881422"/>
            <a:ext cx="7454438" cy="3136101"/>
          </a:xfrm>
        </p:spPr>
        <p:txBody>
          <a:bodyPr/>
          <a:lstStyle/>
          <a:p>
            <a:r>
              <a:rPr lang="en-US">
                <a:solidFill>
                  <a:srgbClr val="594F40"/>
                </a:solidFill>
              </a:rPr>
              <a:t>Production disruptions</a:t>
            </a:r>
          </a:p>
          <a:p>
            <a:r>
              <a:rPr lang="en-US">
                <a:solidFill>
                  <a:srgbClr val="594F40"/>
                </a:solidFill>
              </a:rPr>
              <a:t>High injury costs</a:t>
            </a:r>
          </a:p>
          <a:p>
            <a:r>
              <a:rPr lang="en-US">
                <a:solidFill>
                  <a:srgbClr val="594F40"/>
                </a:solidFill>
              </a:rPr>
              <a:t>Absenteeism rates</a:t>
            </a:r>
          </a:p>
          <a:p>
            <a:r>
              <a:rPr lang="en-US">
                <a:solidFill>
                  <a:srgbClr val="594F40"/>
                </a:solidFill>
              </a:rPr>
              <a:t>Poor quality</a:t>
            </a:r>
          </a:p>
          <a:p>
            <a:r>
              <a:rPr lang="en-US">
                <a:solidFill>
                  <a:srgbClr val="594F40"/>
                </a:solidFill>
              </a:rPr>
              <a:t>Negative media exposure</a:t>
            </a:r>
          </a:p>
          <a:p>
            <a:r>
              <a:rPr lang="en-US">
                <a:solidFill>
                  <a:srgbClr val="594F40"/>
                </a:solidFill>
              </a:rPr>
              <a:t>OSHA fines</a:t>
            </a:r>
          </a:p>
          <a:p>
            <a:pPr lvl="1"/>
            <a:r>
              <a:rPr lang="en-US" b="0" i="0" u="none" strike="noStrike" baseline="0">
                <a:solidFill>
                  <a:srgbClr val="594F40"/>
                </a:solidFill>
                <a:cs typeface="Calibri" panose="020F0502020204030204" pitchFamily="34" charset="0"/>
              </a:rPr>
              <a:t>See example </a:t>
            </a:r>
            <a:r>
              <a:rPr lang="en-US" b="0" i="0" u="none" strike="noStrike" baseline="0">
                <a:solidFill>
                  <a:srgbClr val="594F40"/>
                </a:solidFill>
                <a:cs typeface="Calibri" panose="020F0502020204030204" pitchFamily="34" charset="0"/>
                <a:hlinkClick r:id="rId3"/>
              </a:rPr>
              <a:t>OSHA News Releases</a:t>
            </a:r>
            <a:endParaRPr lang="en-US">
              <a:solidFill>
                <a:srgbClr val="594F40"/>
              </a:solidFill>
              <a:cs typeface="Calibri" panose="020F0502020204030204" pitchFamily="34" charset="0"/>
            </a:endParaRPr>
          </a:p>
        </p:txBody>
      </p:sp>
    </p:spTree>
    <p:extLst>
      <p:ext uri="{BB962C8B-B14F-4D97-AF65-F5344CB8AC3E}">
        <p14:creationId xmlns:p14="http://schemas.microsoft.com/office/powerpoint/2010/main" val="15157767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0" y="212752"/>
            <a:ext cx="8229600" cy="474505"/>
          </a:xfrm>
        </p:spPr>
        <p:txBody>
          <a:bodyPr/>
          <a:lstStyle/>
          <a:p>
            <a:r>
              <a:rPr lang="en-US"/>
              <a:t>Three-Pronged Approach</a:t>
            </a:r>
          </a:p>
        </p:txBody>
      </p:sp>
      <p:sp>
        <p:nvSpPr>
          <p:cNvPr id="3" name="Text Placeholder 2"/>
          <p:cNvSpPr>
            <a:spLocks noGrp="1"/>
          </p:cNvSpPr>
          <p:nvPr>
            <p:ph type="body" sz="quarter" idx="10"/>
          </p:nvPr>
        </p:nvSpPr>
        <p:spPr>
          <a:xfrm>
            <a:off x="847059" y="1031404"/>
            <a:ext cx="5617535" cy="2020036"/>
          </a:xfrm>
        </p:spPr>
        <p:txBody>
          <a:bodyPr/>
          <a:lstStyle/>
          <a:p>
            <a:pPr>
              <a:spcAft>
                <a:spcPts val="600"/>
              </a:spcAft>
            </a:pPr>
            <a:r>
              <a:rPr lang="en-US">
                <a:solidFill>
                  <a:srgbClr val="594F40"/>
                </a:solidFill>
              </a:rPr>
              <a:t>Safety awareness campaigns focusing on</a:t>
            </a:r>
          </a:p>
          <a:p>
            <a:pPr lvl="1">
              <a:spcAft>
                <a:spcPts val="1200"/>
              </a:spcAft>
            </a:pPr>
            <a:r>
              <a:rPr lang="en-US">
                <a:solidFill>
                  <a:srgbClr val="594F40"/>
                </a:solidFill>
              </a:rPr>
              <a:t>Host employers </a:t>
            </a:r>
          </a:p>
          <a:p>
            <a:pPr lvl="1">
              <a:spcAft>
                <a:spcPts val="1200"/>
              </a:spcAft>
            </a:pPr>
            <a:r>
              <a:rPr lang="en-US">
                <a:solidFill>
                  <a:srgbClr val="594F40"/>
                </a:solidFill>
              </a:rPr>
              <a:t>Staffing companies </a:t>
            </a:r>
          </a:p>
          <a:p>
            <a:pPr lvl="1"/>
            <a:r>
              <a:rPr lang="en-US">
                <a:solidFill>
                  <a:srgbClr val="594F40"/>
                </a:solidFill>
              </a:rPr>
              <a:t>Temporary workers</a:t>
            </a:r>
          </a:p>
        </p:txBody>
      </p:sp>
      <p:sp>
        <p:nvSpPr>
          <p:cNvPr id="4" name="Oval 3" descr="oval drawing attention to the host employers">
            <a:extLst>
              <a:ext uri="{FF2B5EF4-FFF2-40B4-BE49-F238E27FC236}">
                <a16:creationId xmlns:a16="http://schemas.microsoft.com/office/drawing/2014/main" id="{D00AB76D-CE7A-431D-A380-BF80BF440F42}"/>
              </a:ext>
            </a:extLst>
          </p:cNvPr>
          <p:cNvSpPr/>
          <p:nvPr/>
        </p:nvSpPr>
        <p:spPr>
          <a:xfrm>
            <a:off x="1586383" y="1386657"/>
            <a:ext cx="1779163" cy="5795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536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of the OSHA Protecting Temporary Workers webpage">
            <a:extLst>
              <a:ext uri="{FF2B5EF4-FFF2-40B4-BE49-F238E27FC236}">
                <a16:creationId xmlns:a16="http://schemas.microsoft.com/office/drawing/2014/main" id="{E33581E5-93FE-4C72-920F-ADA07BD5D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 y="-443060"/>
            <a:ext cx="7284720" cy="5022444"/>
          </a:xfrm>
          <a:prstGeom prst="rect">
            <a:avLst/>
          </a:prstGeom>
        </p:spPr>
      </p:pic>
      <p:sp>
        <p:nvSpPr>
          <p:cNvPr id="2" name="Title 1">
            <a:extLst>
              <a:ext uri="{FF2B5EF4-FFF2-40B4-BE49-F238E27FC236}">
                <a16:creationId xmlns:a16="http://schemas.microsoft.com/office/drawing/2014/main" id="{16324AB5-5AD7-4E71-A110-4679A20B924E}"/>
              </a:ext>
            </a:extLst>
          </p:cNvPr>
          <p:cNvSpPr>
            <a:spLocks noGrp="1"/>
          </p:cNvSpPr>
          <p:nvPr>
            <p:ph type="title"/>
          </p:nvPr>
        </p:nvSpPr>
        <p:spPr>
          <a:xfrm>
            <a:off x="457200" y="-857250"/>
            <a:ext cx="8229600" cy="857250"/>
          </a:xfrm>
        </p:spPr>
        <p:txBody>
          <a:bodyPr anchor="b" anchorCtr="0"/>
          <a:lstStyle/>
          <a:p>
            <a:r>
              <a:rPr lang="en-US"/>
              <a:t>OSHA Protecting Temporary Workers Webpage</a:t>
            </a:r>
          </a:p>
        </p:txBody>
      </p:sp>
    </p:spTree>
    <p:extLst>
      <p:ext uri="{BB962C8B-B14F-4D97-AF65-F5344CB8AC3E}">
        <p14:creationId xmlns:p14="http://schemas.microsoft.com/office/powerpoint/2010/main" val="21233708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8C8C-85E0-4E90-ACBC-06A6ED558038}"/>
              </a:ext>
            </a:extLst>
          </p:cNvPr>
          <p:cNvSpPr>
            <a:spLocks noGrp="1"/>
          </p:cNvSpPr>
          <p:nvPr>
            <p:ph type="title"/>
          </p:nvPr>
        </p:nvSpPr>
        <p:spPr>
          <a:xfrm>
            <a:off x="457200" y="-857250"/>
            <a:ext cx="8229600" cy="857250"/>
          </a:xfrm>
        </p:spPr>
        <p:txBody>
          <a:bodyPr anchor="b" anchorCtr="0"/>
          <a:lstStyle/>
          <a:p>
            <a:r>
              <a:rPr lang="en-US"/>
              <a:t>Document Development Process</a:t>
            </a:r>
          </a:p>
        </p:txBody>
      </p:sp>
      <p:pic>
        <p:nvPicPr>
          <p:cNvPr id="4" name="Picture 3" descr="Cover of Protecting Temporary Workers: Best practices for host employers. It has an illustration of warehousing workers.">
            <a:extLst>
              <a:ext uri="{FF2B5EF4-FFF2-40B4-BE49-F238E27FC236}">
                <a16:creationId xmlns:a16="http://schemas.microsoft.com/office/drawing/2014/main" id="{A1E20CDB-53BF-490F-A82F-BFDD15AF7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87" y="0"/>
            <a:ext cx="3961226" cy="5143500"/>
          </a:xfrm>
          <a:prstGeom prst="rect">
            <a:avLst/>
          </a:prstGeom>
        </p:spPr>
      </p:pic>
    </p:spTree>
    <p:extLst>
      <p:ext uri="{BB962C8B-B14F-4D97-AF65-F5344CB8AC3E}">
        <p14:creationId xmlns:p14="http://schemas.microsoft.com/office/powerpoint/2010/main" val="231023800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1A60F-F71B-496C-BD66-5458D164AC08}"/>
              </a:ext>
            </a:extLst>
          </p:cNvPr>
          <p:cNvSpPr>
            <a:spLocks noGrp="1"/>
          </p:cNvSpPr>
          <p:nvPr>
            <p:ph type="title"/>
          </p:nvPr>
        </p:nvSpPr>
        <p:spPr>
          <a:xfrm>
            <a:off x="457200" y="-857250"/>
            <a:ext cx="8229600" cy="857250"/>
          </a:xfrm>
        </p:spPr>
        <p:txBody>
          <a:bodyPr anchor="b" anchorCtr="0"/>
          <a:lstStyle/>
          <a:p>
            <a:r>
              <a:rPr lang="en-US"/>
              <a:t>Document organization</a:t>
            </a:r>
          </a:p>
        </p:txBody>
      </p:sp>
      <p:pic>
        <p:nvPicPr>
          <p:cNvPr id="5" name="Picture 4" descr="Venn diagram with three circles: evaluation and contracting, trainging for temporary workers and their worksite supervisors, and injury and illness reporting, response, and record keeping. In the middle where the circles overlap it says Safer, Healthier Workers.">
            <a:extLst>
              <a:ext uri="{FF2B5EF4-FFF2-40B4-BE49-F238E27FC236}">
                <a16:creationId xmlns:a16="http://schemas.microsoft.com/office/drawing/2014/main" id="{A6AEF38F-62F6-46BF-8C95-D3773D5A4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58" y="742375"/>
            <a:ext cx="3592962" cy="3483864"/>
          </a:xfrm>
          <a:prstGeom prst="rect">
            <a:avLst/>
          </a:prstGeom>
        </p:spPr>
      </p:pic>
      <p:pic>
        <p:nvPicPr>
          <p:cNvPr id="4" name="Picture 3" descr="Page from the document with an example of injury and illness reporting, response and record keeping">
            <a:extLst>
              <a:ext uri="{FF2B5EF4-FFF2-40B4-BE49-F238E27FC236}">
                <a16:creationId xmlns:a16="http://schemas.microsoft.com/office/drawing/2014/main" id="{FD4F46F2-B55B-4128-AD7C-BB76B1710B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3034" y="325981"/>
            <a:ext cx="2374018" cy="2814261"/>
          </a:xfrm>
          <a:prstGeom prst="rect">
            <a:avLst/>
          </a:prstGeom>
          <a:ln>
            <a:solidFill>
              <a:srgbClr val="000000"/>
            </a:solidFill>
          </a:ln>
        </p:spPr>
      </p:pic>
      <p:pic>
        <p:nvPicPr>
          <p:cNvPr id="8" name="Picture 7" descr="Image of the Appendix with a checklist.">
            <a:extLst>
              <a:ext uri="{FF2B5EF4-FFF2-40B4-BE49-F238E27FC236}">
                <a16:creationId xmlns:a16="http://schemas.microsoft.com/office/drawing/2014/main" id="{CB73D87E-9A1F-4101-A268-FF25B216ED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9202" y="1738673"/>
            <a:ext cx="2377440" cy="3078846"/>
          </a:xfrm>
          <a:prstGeom prst="rect">
            <a:avLst/>
          </a:prstGeom>
          <a:ln>
            <a:solidFill>
              <a:srgbClr val="000000"/>
            </a:solidFill>
          </a:ln>
        </p:spPr>
      </p:pic>
    </p:spTree>
    <p:extLst>
      <p:ext uri="{BB962C8B-B14F-4D97-AF65-F5344CB8AC3E}">
        <p14:creationId xmlns:p14="http://schemas.microsoft.com/office/powerpoint/2010/main" val="326716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EH_ATSDR_combined">
  <a:themeElements>
    <a:clrScheme name="Custom 14">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F1F5ACA7D9824AAB0E713D02484050" ma:contentTypeVersion="15" ma:contentTypeDescription="Create a new document." ma:contentTypeScope="" ma:versionID="1409f9c400c6e70ac67af649d6f8b04d">
  <xsd:schema xmlns:xsd="http://www.w3.org/2001/XMLSchema" xmlns:xs="http://www.w3.org/2001/XMLSchema" xmlns:p="http://schemas.microsoft.com/office/2006/metadata/properties" xmlns:ns1="http://schemas.microsoft.com/sharepoint/v3" xmlns:ns3="b306ee79-2f51-4bda-a734-8653703d17c0" xmlns:ns4="3d326652-0b14-4e9a-87c1-dce06bb2442c" targetNamespace="http://schemas.microsoft.com/office/2006/metadata/properties" ma:root="true" ma:fieldsID="1d8e72f8111bc017d47b9dd117b239de" ns1:_="" ns3:_="" ns4:_="">
    <xsd:import namespace="http://schemas.microsoft.com/sharepoint/v3"/>
    <xsd:import namespace="b306ee79-2f51-4bda-a734-8653703d17c0"/>
    <xsd:import namespace="3d326652-0b14-4e9a-87c1-dce06bb2442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06ee79-2f51-4bda-a734-8653703d17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326652-0b14-4e9a-87c1-dce06bb2442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12A05D-FDB2-4D95-83BC-8614E3B8A898}">
  <ds:schemaRefs>
    <ds:schemaRef ds:uri="http://purl.org/dc/elements/1.1/"/>
    <ds:schemaRef ds:uri="http://schemas.microsoft.com/sharepoint/v3"/>
    <ds:schemaRef ds:uri="http://schemas.openxmlformats.org/package/2006/metadata/core-properties"/>
    <ds:schemaRef ds:uri="http://schemas.microsoft.com/office/infopath/2007/PartnerControls"/>
    <ds:schemaRef ds:uri="3d326652-0b14-4e9a-87c1-dce06bb2442c"/>
    <ds:schemaRef ds:uri="b306ee79-2f51-4bda-a734-8653703d17c0"/>
    <ds:schemaRef ds:uri="http://purl.org/dc/dcmitype/"/>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067F2D2B-0E73-4EB4-939D-E558D4584C32}">
  <ds:schemaRefs>
    <ds:schemaRef ds:uri="http://schemas.microsoft.com/sharepoint/v3/contenttype/forms"/>
  </ds:schemaRefs>
</ds:datastoreItem>
</file>

<file path=customXml/itemProps3.xml><?xml version="1.0" encoding="utf-8"?>
<ds:datastoreItem xmlns:ds="http://schemas.openxmlformats.org/officeDocument/2006/customXml" ds:itemID="{B99EF2C7-CB33-4A47-B51C-1EE67C79433B}">
  <ds:schemaRefs>
    <ds:schemaRef ds:uri="3d326652-0b14-4e9a-87c1-dce06bb2442c"/>
    <ds:schemaRef ds:uri="b306ee79-2f51-4bda-a734-8653703d17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4887</Words>
  <Application>Microsoft Office PowerPoint</Application>
  <PresentationFormat>On-screen Show (16:9)</PresentationFormat>
  <Paragraphs>246</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vt:lpstr>
      <vt:lpstr>Courier New</vt:lpstr>
      <vt:lpstr>Wingdings</vt:lpstr>
      <vt:lpstr>Arial</vt:lpstr>
      <vt:lpstr>Roboto-Regular</vt:lpstr>
      <vt:lpstr>Roboto</vt:lpstr>
      <vt:lpstr>MetaWebPro</vt:lpstr>
      <vt:lpstr>Myriad Web Pro</vt:lpstr>
      <vt:lpstr>NCEH_ATSDR_combined</vt:lpstr>
      <vt:lpstr>Protecting Temporary Workers: Best Practices for Host Employers</vt:lpstr>
      <vt:lpstr>National Occupational Research Agenda (NORA) </vt:lpstr>
      <vt:lpstr>Contingent Workers Workgroup</vt:lpstr>
      <vt:lpstr>Evidence of Increased Risk</vt:lpstr>
      <vt:lpstr>Costs of Inadequate Safety Controls</vt:lpstr>
      <vt:lpstr>Three-Pronged Approach</vt:lpstr>
      <vt:lpstr>OSHA Protecting Temporary Workers Webpage</vt:lpstr>
      <vt:lpstr>Document Development Process</vt:lpstr>
      <vt:lpstr>Document organization</vt:lpstr>
      <vt:lpstr>Evaluation and Contracting</vt:lpstr>
      <vt:lpstr>Evaluation and Contracting Continued</vt:lpstr>
      <vt:lpstr>Scenario: Evaluation and Contracting</vt:lpstr>
      <vt:lpstr>Training for Temporary Workers and their Worksite Supervisors</vt:lpstr>
      <vt:lpstr>Other Training Best Practices</vt:lpstr>
      <vt:lpstr>Scenario: Training for Temporary Workers and Their Worksite Supervisors</vt:lpstr>
      <vt:lpstr>Injury and Illness Reporting, Response, and Recordkeeping</vt:lpstr>
      <vt:lpstr>Scenario: Injury and Illness Reporting, Response, and Record Keeping</vt:lpstr>
      <vt:lpstr>Checklists</vt:lpstr>
      <vt:lpstr>More Information and Resources</vt:lpstr>
      <vt:lpstr>Thank you!</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Bertsch, Margaret (CDC/NIOSH/OD) (CTR)</cp:lastModifiedBy>
  <cp:revision>2</cp:revision>
  <cp:lastPrinted>2019-02-25T18:37:23Z</cp:lastPrinted>
  <dcterms:created xsi:type="dcterms:W3CDTF">2011-03-17T17:43:16Z</dcterms:created>
  <dcterms:modified xsi:type="dcterms:W3CDTF">2022-07-14T19:45:39Z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0x010100E5F1F5ACA7D9824AAB0E713D02484050</vt:lpwstr>
  </property>
  <property fmtid="{D5CDD505-2E9C-101B-9397-08002B2CF9AE}" pid="4" name="MSIP_Label_7b94a7b8-f06c-4dfe-bdcc-9b548fd58c31_Enabled">
    <vt:lpwstr>true</vt:lpwstr>
  </property>
  <property fmtid="{D5CDD505-2E9C-101B-9397-08002B2CF9AE}" pid="5" name="MSIP_Label_7b94a7b8-f06c-4dfe-bdcc-9b548fd58c31_SetDate">
    <vt:lpwstr>2021-04-08T21:52:42Z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a9cabc9f-f456-442d-a524-eec385fc0edd</vt:lpwstr>
  </property>
  <property fmtid="{D5CDD505-2E9C-101B-9397-08002B2CF9AE}" pid="10" name="MSIP_Label_7b94a7b8-f06c-4dfe-bdcc-9b548fd58c31_ContentBits">
    <vt:lpwstr>0</vt:lpwstr>
  </property>
</Properties>
</file>