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5" r:id="rId3"/>
    <p:sldId id="306" r:id="rId4"/>
    <p:sldId id="267" r:id="rId5"/>
    <p:sldId id="265" r:id="rId6"/>
    <p:sldId id="264" r:id="rId7"/>
    <p:sldId id="301" r:id="rId8"/>
    <p:sldId id="302" r:id="rId9"/>
    <p:sldId id="296" r:id="rId10"/>
    <p:sldId id="297" r:id="rId11"/>
    <p:sldId id="289" r:id="rId12"/>
    <p:sldId id="290" r:id="rId13"/>
    <p:sldId id="291" r:id="rId14"/>
    <p:sldId id="298" r:id="rId15"/>
    <p:sldId id="299" r:id="rId16"/>
    <p:sldId id="282" r:id="rId17"/>
    <p:sldId id="258" r:id="rId18"/>
    <p:sldId id="295" r:id="rId19"/>
    <p:sldId id="257" r:id="rId20"/>
    <p:sldId id="283" r:id="rId21"/>
    <p:sldId id="284" r:id="rId22"/>
    <p:sldId id="285" r:id="rId23"/>
    <p:sldId id="303" r:id="rId24"/>
    <p:sldId id="304" r:id="rId25"/>
    <p:sldId id="300" r:id="rId26"/>
  </p:sldIdLst>
  <p:sldSz cx="9144000" cy="6858000" type="screen4x3"/>
  <p:notesSz cx="6973888" cy="9236075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9B2"/>
    <a:srgbClr val="0D6A78"/>
    <a:srgbClr val="FF7000"/>
    <a:srgbClr val="00C500"/>
    <a:srgbClr val="FFFF00"/>
    <a:srgbClr val="FF4D00"/>
    <a:srgbClr val="00FF00"/>
    <a:srgbClr val="CF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58" y="192"/>
      </p:cViewPr>
      <p:guideLst>
        <p:guide orient="horz" pos="244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algn="r"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F77F3F-FC2A-4E03-9C8E-350F9501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015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algn="r"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6913" y="4387850"/>
            <a:ext cx="5580062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CCCC5BC-7F28-4D94-BC80-3B1703DC8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58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52475" indent="-288925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5728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2083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82800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400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972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544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9116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2D4BBBA5-A205-4178-891A-DD010E082DB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9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52475" indent="-288925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5728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2083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82800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400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972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544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9116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D683190E-E33D-4081-A721-1D9DE27FE190}" type="slidenum">
              <a:rPr lang="en-US" altLang="en-US" smtClean="0"/>
              <a:pPr>
                <a:defRPr/>
              </a:pPr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7469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11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1DF50-CA23-464D-A67A-1A655D1F8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5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A0A62-8002-4E58-BD02-0D874D1A6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75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25F74-F0B8-4B48-A8FD-04A5C21F9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3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1ABB9-BFE3-4387-8DE7-5619D522B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67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00C77-3901-48D6-8F65-468F58BE9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4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2F0EE-9580-4F9E-B003-C09EE0775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26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606F6-CA5A-42E0-8670-54D1747A7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29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9403-B077-4FAB-9F78-F7C76F9B85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13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7A72-152E-4A83-9B3C-53B66A7DF4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51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18FBF-5D29-41E5-92B1-789611510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60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D6A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endParaRPr lang="en-US" altLang="en-US" sz="180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96838"/>
            <a:ext cx="8610600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807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400800"/>
            <a:ext cx="7543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400" b="0" i="0" u="none" strike="noStrike" baseline="30000">
                <a:solidFill>
                  <a:schemeClr val="tx1"/>
                </a:solidFill>
                <a:latin typeface="Times"/>
                <a:ea typeface="+mn-ea"/>
                <a:cs typeface="Times"/>
              </a:defRPr>
            </a:lvl1pPr>
          </a:lstStyle>
          <a:p>
            <a:pPr>
              <a:defRPr/>
            </a:pPr>
            <a:r>
              <a:rPr altLang="en-US" b="1">
                <a:solidFill>
                  <a:srgbClr val="9B7940"/>
                </a:solidFill>
                <a:latin typeface="Arial Narrow"/>
                <a:cs typeface="Arial Narrow"/>
              </a:rPr>
              <a:t>STAYING SAFE AT WORK: </a:t>
            </a:r>
            <a:r>
              <a:rPr altLang="en-US">
                <a:solidFill>
                  <a:srgbClr val="9B7940"/>
                </a:solidFill>
                <a:latin typeface="Arial Narrow"/>
                <a:cs typeface="Arial Narrow"/>
              </a:rPr>
              <a:t>TEACHING WORKERS WITH DISABILITIES ABOUT HEALTH AND SAFETY ON THE JOB </a:t>
            </a:r>
          </a:p>
          <a:p>
            <a:pPr>
              <a:defRPr/>
            </a:pPr>
            <a:r>
              <a:t>Labor Occupational Health Program, UC Berkeley </a:t>
            </a:r>
            <a:r>
              <a:rPr i="1"/>
              <a:t>and</a:t>
            </a:r>
            <a:r>
              <a:t> National Institute for Occupational Safety and Health</a:t>
            </a:r>
          </a:p>
        </p:txBody>
      </p:sp>
      <p:sp>
        <p:nvSpPr>
          <p:cNvPr id="378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00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D6A78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4570F001-CCB8-4D22-91A1-FA6DDF5AD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31" name="Straight Connector 3"/>
          <p:cNvCxnSpPr>
            <a:cxnSpLocks noChangeShapeType="1"/>
          </p:cNvCxnSpPr>
          <p:nvPr userDrawn="1"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38100">
            <a:solidFill>
              <a:srgbClr val="E1DB5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/>
          <a:ea typeface="ヒラギノ角ゴ Pro W3" charset="0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80000"/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80000"/>
        <a:buFont typeface="Lucida Grande" pitchFamily="126" charset="0"/>
        <a:buChar char="»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70000"/>
        <a:buFont typeface="Lucida Grande" pitchFamily="126" charset="0"/>
        <a:buChar char="-"/>
        <a:defRPr sz="2100">
          <a:solidFill>
            <a:schemeClr val="tx1"/>
          </a:solidFill>
          <a:latin typeface="+mn-lt"/>
          <a:ea typeface="ヒラギノ角ゴ Pro W3" charset="0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75000"/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ヒラギノ角ゴ Pro W3" charset="0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7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3276600" y="5029200"/>
            <a:ext cx="42672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ts val="700"/>
              </a:spcBef>
            </a:pPr>
            <a:r>
              <a:rPr lang="en-US" altLang="en-US" sz="1200" b="1">
                <a:latin typeface="Arial Narrow" panose="020B0606020202030204" pitchFamily="34" charset="0"/>
              </a:rPr>
              <a:t>LABOR OCCUPATIONAL HEALTH PROGRAM </a:t>
            </a:r>
            <a:r>
              <a:rPr lang="en-US" altLang="en-US" sz="1200"/>
              <a:t/>
            </a:r>
            <a:br>
              <a:rPr lang="en-US" altLang="en-US" sz="1200"/>
            </a:b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 Berkeley </a:t>
            </a:r>
          </a:p>
          <a:p>
            <a:pPr>
              <a:spcBef>
                <a:spcPts val="700"/>
              </a:spcBef>
            </a:pPr>
            <a:r>
              <a:rPr lang="en-US" altLang="en-US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>
              <a:spcBef>
                <a:spcPts val="700"/>
              </a:spcBef>
            </a:pPr>
            <a:r>
              <a:rPr lang="en-US" altLang="en-US" sz="1200" b="1">
                <a:latin typeface="Arial Narrow" panose="020B0606020202030204" pitchFamily="34" charset="0"/>
              </a:rPr>
              <a:t>DEPARTMENT OF HEALTH AND HUMAN SERVICES</a:t>
            </a:r>
            <a:r>
              <a:rPr lang="en-US" altLang="en-US" sz="1200"/>
              <a:t/>
            </a:r>
            <a:br>
              <a:rPr lang="en-US" altLang="en-US" sz="1200"/>
            </a:b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Centers for Disease Control and Prevention</a:t>
            </a:r>
            <a:b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National Institute for Occupational Safety and Health</a:t>
            </a:r>
          </a:p>
        </p:txBody>
      </p:sp>
      <p:pic>
        <p:nvPicPr>
          <p:cNvPr id="1536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1435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1" descr="LOHP Logo_HR_front_cov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2620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0" y="2438400"/>
            <a:ext cx="9144000" cy="2286000"/>
          </a:xfrm>
          <a:prstGeom prst="rect">
            <a:avLst/>
          </a:prstGeom>
          <a:solidFill>
            <a:srgbClr val="0D6A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15366" name="Title 1"/>
          <p:cNvSpPr txBox="1">
            <a:spLocks/>
          </p:cNvSpPr>
          <p:nvPr/>
        </p:nvSpPr>
        <p:spPr bwMode="auto">
          <a:xfrm>
            <a:off x="1524000" y="2819400"/>
            <a:ext cx="586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r>
              <a:rPr lang="en-US" altLang="en-US" sz="4600">
                <a:solidFill>
                  <a:srgbClr val="ECE9B2"/>
                </a:solidFill>
                <a:latin typeface="Arial Narrow" panose="020B0606020202030204" pitchFamily="34" charset="0"/>
              </a:rPr>
              <a:t>Staying Safe at Work</a:t>
            </a:r>
          </a:p>
        </p:txBody>
      </p:sp>
      <p:sp>
        <p:nvSpPr>
          <p:cNvPr id="15" name="Subtitle 4"/>
          <p:cNvSpPr txBox="1">
            <a:spLocks/>
          </p:cNvSpPr>
          <p:nvPr/>
        </p:nvSpPr>
        <p:spPr>
          <a:xfrm>
            <a:off x="1524000" y="3657600"/>
            <a:ext cx="70866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9B7940"/>
              </a:buClr>
              <a:buSzPct val="80000"/>
              <a:buFont typeface="Arial" charset="0"/>
              <a:buNone/>
              <a:defRPr sz="1800" spc="50">
                <a:solidFill>
                  <a:schemeClr val="bg1"/>
                </a:solidFill>
                <a:latin typeface="Arial Narrow"/>
                <a:ea typeface="ヒラギノ角ゴ Pro W3" charset="0"/>
                <a:cs typeface="ヒラギノ角ゴ Pro W3" charset="0"/>
              </a:defRPr>
            </a:lvl1pPr>
            <a:lvl2pPr marL="889000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80000"/>
              <a:buFont typeface="Lucida Grande" charset="0"/>
              <a:buChar char="»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293813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70000"/>
              <a:buFont typeface="Lucida Grande" charset="0"/>
              <a:buChar char="-"/>
              <a:defRPr sz="21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811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75000"/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7010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70000"/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mtClean="0"/>
              <a:t>Teaching Workers with Intellectual and Developmental Disabilities </a:t>
            </a:r>
            <a:br>
              <a:rPr lang="en-US" smtClean="0"/>
            </a:br>
            <a:r>
              <a:rPr lang="en-US" smtClean="0"/>
              <a:t>About Health &amp; Safety on the Job</a:t>
            </a:r>
            <a:endParaRPr lang="en-US" dirty="0"/>
          </a:p>
        </p:txBody>
      </p:sp>
      <p:pic>
        <p:nvPicPr>
          <p:cNvPr id="1536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0EE2D81F-2A54-4F4E-997D-D6207B854ECB}" type="slidenum">
              <a:rPr lang="en-US" altLang="en-US" smtClean="0"/>
              <a:pPr>
                <a:defRPr/>
              </a:pPr>
              <a:t>10</a:t>
            </a:fld>
            <a:endParaRPr lang="en-US" altLang="en-US" smtClean="0"/>
          </a:p>
        </p:txBody>
      </p:sp>
      <p:sp>
        <p:nvSpPr>
          <p:cNvPr id="24579" name="Picture 6" descr="noise"/>
          <p:cNvSpPr>
            <a:spLocks noChangeAspect="1" noChangeArrowheads="1"/>
          </p:cNvSpPr>
          <p:nvPr/>
        </p:nvSpPr>
        <p:spPr bwMode="auto">
          <a:xfrm>
            <a:off x="1828800" y="1828800"/>
            <a:ext cx="5486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Noise Hazards</a:t>
            </a:r>
            <a:endParaRPr lang="en-US" dirty="0"/>
          </a:p>
        </p:txBody>
      </p:sp>
      <p:pic>
        <p:nvPicPr>
          <p:cNvPr id="24581" name="Picture 6" descr="no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486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85825" y="1524000"/>
            <a:ext cx="7346950" cy="48990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Chemical Hazards</a:t>
            </a:r>
            <a:endParaRPr lang="en-US" dirty="0"/>
          </a:p>
        </p:txBody>
      </p:sp>
      <p:sp>
        <p:nvSpPr>
          <p:cNvPr id="1126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DF759C2-BDAE-4711-B879-B4FAA4B12220}" type="slidenum">
              <a:rPr lang="en-US" altLang="en-US" smtClean="0"/>
              <a:pPr>
                <a:defRPr/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F3F5BA9C-94D5-482B-B297-63E0FB1F9328}" type="slidenum">
              <a:rPr lang="en-US" altLang="en-US" smtClean="0"/>
              <a:pPr>
                <a:defRPr/>
              </a:pPr>
              <a:t>12</a:t>
            </a:fld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Can Chemicals Do?</a:t>
            </a:r>
            <a:endParaRPr lang="en-US" dirty="0"/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75138"/>
            <a:ext cx="212725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14500"/>
            <a:ext cx="2211388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8788"/>
            <a:ext cx="21256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1714500"/>
            <a:ext cx="219551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en-US" b="1" dirty="0" smtClean="0">
                <a:solidFill>
                  <a:srgbClr val="0D6A78"/>
                </a:solidFill>
                <a:cs typeface="+mn-cs"/>
              </a:rPr>
              <a:t>Ask Your Manager</a:t>
            </a:r>
            <a:endParaRPr lang="en-US" b="1" dirty="0">
              <a:solidFill>
                <a:srgbClr val="0D6A78"/>
              </a:solidFill>
              <a:cs typeface="+mn-cs"/>
            </a:endParaRP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CCA1FB19-97C7-4739-8CD1-E3B87A1C2FE5}" type="slidenum">
              <a:rPr lang="en-US" altLang="en-US" smtClean="0"/>
              <a:pPr>
                <a:defRPr/>
              </a:pPr>
              <a:t>13</a:t>
            </a:fld>
            <a:endParaRPr lang="en-US" altLang="en-US" smtClean="0"/>
          </a:p>
        </p:txBody>
      </p:sp>
      <p:sp>
        <p:nvSpPr>
          <p:cNvPr id="27652" name="Picture 6"/>
          <p:cNvSpPr>
            <a:spLocks noChangeAspect="1" noChangeArrowheads="1"/>
          </p:cNvSpPr>
          <p:nvPr/>
        </p:nvSpPr>
        <p:spPr bwMode="auto">
          <a:xfrm>
            <a:off x="609600" y="2395538"/>
            <a:ext cx="253523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096000" y="5562600"/>
            <a:ext cx="3048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latin typeface="Arial Narrow"/>
                <a:cs typeface="Arial Narrow"/>
              </a:rPr>
              <a:t>Safety Data Sheets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(SDS)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Ways to Find Out About Chemicals at Work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743200"/>
            <a:ext cx="188753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075238"/>
            <a:ext cx="33242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1738"/>
            <a:ext cx="24558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752600"/>
            <a:ext cx="2514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DD7EC80C-3414-4A20-94B6-EEE2084777A3}" type="slidenum">
              <a:rPr lang="en-US" altLang="en-US" smtClean="0"/>
              <a:pPr>
                <a:defRPr/>
              </a:pPr>
              <a:t>14</a:t>
            </a:fld>
            <a:endParaRPr lang="en-US" altLang="en-US" smtClean="0"/>
          </a:p>
        </p:txBody>
      </p:sp>
      <p:sp>
        <p:nvSpPr>
          <p:cNvPr id="28675" name="Picture 6" descr="stress"/>
          <p:cNvSpPr>
            <a:spLocks noChangeAspect="1" noChangeArrowheads="1"/>
          </p:cNvSpPr>
          <p:nvPr/>
        </p:nvSpPr>
        <p:spPr bwMode="auto">
          <a:xfrm>
            <a:off x="2743200" y="1692275"/>
            <a:ext cx="39433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Hazards that Cause Stress</a:t>
            </a:r>
            <a:endParaRPr lang="en-US" dirty="0"/>
          </a:p>
        </p:txBody>
      </p:sp>
      <p:pic>
        <p:nvPicPr>
          <p:cNvPr id="28677" name="Picture 6" descr="st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0"/>
          <a:stretch>
            <a:fillRect/>
          </a:stretch>
        </p:blipFill>
        <p:spPr bwMode="auto">
          <a:xfrm>
            <a:off x="2495550" y="1631950"/>
            <a:ext cx="443865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3B75EF0D-7E04-4A87-886E-E7F59D0920E2}" type="slidenum">
              <a:rPr lang="en-US" altLang="en-US" smtClean="0"/>
              <a:pPr>
                <a:defRPr/>
              </a:pPr>
              <a:t>15</a:t>
            </a:fld>
            <a:endParaRPr lang="en-US" altLang="en-US" smtClean="0"/>
          </a:p>
        </p:txBody>
      </p:sp>
      <p:pic>
        <p:nvPicPr>
          <p:cNvPr id="29699" name="Picture 4" descr="Ergonomic_compo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9342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Ergonomic Hazards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sli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b="-1888"/>
          <a:stretch>
            <a:fillRect/>
          </a:stretch>
        </p:blipFill>
        <p:spPr bwMode="auto">
          <a:xfrm>
            <a:off x="1981200" y="1524000"/>
            <a:ext cx="5181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F662B0D-BF43-4EF6-82C8-466D6412C6D6}" type="slidenum">
              <a:rPr lang="en-US" altLang="en-US" smtClean="0"/>
              <a:pPr>
                <a:defRPr/>
              </a:pPr>
              <a:t>16</a:t>
            </a:fld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John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B0BB2CEA-6ED3-41FA-ADE8-27271F7633B9}" type="slidenum">
              <a:rPr lang="en-US" altLang="en-US" smtClean="0"/>
              <a:pPr>
                <a:defRPr/>
              </a:pPr>
              <a:t>17</a:t>
            </a:fld>
            <a:endParaRPr lang="en-US" altLang="en-US" smtClean="0"/>
          </a:p>
        </p:txBody>
      </p:sp>
      <p:pic>
        <p:nvPicPr>
          <p:cNvPr id="31747" name="Picture 8" descr="B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-1674"/>
          <a:stretch>
            <a:fillRect/>
          </a:stretch>
        </p:blipFill>
        <p:spPr bwMode="auto">
          <a:xfrm>
            <a:off x="2079625" y="1524000"/>
            <a:ext cx="5235575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Bill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0D7B3C2-8560-437E-84E7-B9F18AF751DB}" type="slidenum">
              <a:rPr lang="en-US" altLang="en-US" smtClean="0"/>
              <a:pPr>
                <a:defRPr/>
              </a:pPr>
              <a:t>18</a:t>
            </a:fld>
            <a:endParaRPr lang="en-US" altLang="en-US" smtClean="0"/>
          </a:p>
        </p:txBody>
      </p:sp>
      <p:pic>
        <p:nvPicPr>
          <p:cNvPr id="32771" name="Picture 6" descr="lif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54380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Safe Lifting Techniques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FD9B6739-0A55-41FA-9150-10631FF5BF94}" type="slidenum">
              <a:rPr lang="en-US" altLang="en-US" smtClean="0"/>
              <a:pPr>
                <a:defRPr/>
              </a:pPr>
              <a:t>19</a:t>
            </a:fld>
            <a:endParaRPr lang="en-US" altLang="en-US" smtClean="0"/>
          </a:p>
        </p:txBody>
      </p:sp>
      <p:pic>
        <p:nvPicPr>
          <p:cNvPr id="33795" name="Picture 10" descr="reaching1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44100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Impact of Work Injuries and Illnesses</a:t>
            </a:r>
            <a:endParaRPr lang="en-US" dirty="0"/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43F74FB1-3D4A-4695-9391-EF7C0DDC8D02}" type="slidenum">
              <a:rPr lang="en-US" altLang="en-US" smtClean="0">
                <a:solidFill>
                  <a:srgbClr val="0D6A78"/>
                </a:solidFill>
                <a:latin typeface="Arial Narrow" panose="020B0606020202030204" pitchFamily="34" charset="0"/>
              </a:rPr>
              <a:pPr/>
              <a:t>2</a:t>
            </a:fld>
            <a:endParaRPr lang="en-US" altLang="en-US" smtClean="0">
              <a:solidFill>
                <a:srgbClr val="0D6A78"/>
              </a:solidFill>
              <a:latin typeface="Arial Narrow" panose="020B0606020202030204" pitchFamily="34" charset="0"/>
            </a:endParaRPr>
          </a:p>
        </p:txBody>
      </p:sp>
      <p:sp>
        <p:nvSpPr>
          <p:cNvPr id="16388" name="AutoShape 2" descr="https://i.ytimg.com/vi_webp/jy9YDD1LTiI/mqdefault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67000" y="636132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on Image to begin playback</a:t>
            </a:r>
            <a:endParaRPr lang="en-US" dirty="0"/>
          </a:p>
        </p:txBody>
      </p:sp>
      <p:pic>
        <p:nvPicPr>
          <p:cNvPr id="8" name="Mallory_w-creditsrevOPENCA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477963"/>
            <a:ext cx="5486400" cy="4694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E71802BC-A7E3-4FC3-B253-AB132772A74F}" type="slidenum">
              <a:rPr lang="en-US" altLang="en-US" smtClean="0"/>
              <a:pPr>
                <a:defRPr/>
              </a:pPr>
              <a:t>20</a:t>
            </a:fld>
            <a:endParaRPr lang="en-US" altLang="en-US" smtClean="0"/>
          </a:p>
        </p:txBody>
      </p:sp>
      <p:pic>
        <p:nvPicPr>
          <p:cNvPr id="34819" name="Picture 7" descr="clea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2578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Preparing for an Emergency</a:t>
            </a:r>
            <a:endParaRPr lang="en-US" dirty="0"/>
          </a:p>
        </p:txBody>
      </p:sp>
      <p:graphicFrame>
        <p:nvGraphicFramePr>
          <p:cNvPr id="35843" name="Object 4"/>
          <p:cNvGraphicFramePr>
            <a:graphicFrameLocks noGrp="1"/>
          </p:cNvGraphicFramePr>
          <p:nvPr>
            <p:ph idx="1"/>
          </p:nvPr>
        </p:nvGraphicFramePr>
        <p:xfrm>
          <a:off x="609600" y="2735263"/>
          <a:ext cx="5453063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Worksheet" r:id="rId3" imgW="14554200" imgH="10096500" progId="Excel.Sheet.8">
                  <p:embed/>
                </p:oleObj>
              </mc:Choice>
              <mc:Fallback>
                <p:oleObj name="Worksheet" r:id="rId3" imgW="14554200" imgH="10096500" progId="Excel.Sheet.8">
                  <p:embed/>
                  <p:pic>
                    <p:nvPicPr>
                      <p:cNvPr id="0" name="Object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35263"/>
                        <a:ext cx="5453063" cy="378460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DDB83C84-F08C-49D8-9F26-A2D21226A1EE}" type="slidenum">
              <a:rPr lang="en-US" altLang="en-US" smtClean="0"/>
              <a:pPr>
                <a:defRPr/>
              </a:pPr>
              <a:t>21</a:t>
            </a:fld>
            <a:endParaRPr lang="en-US" altLang="en-US" smtClean="0"/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533400" y="1524000"/>
            <a:ext cx="80772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D6A78"/>
                </a:solidFill>
              </a:rPr>
              <a:t>Look for Evacuation Maps, </a:t>
            </a:r>
            <a:br>
              <a:rPr lang="en-US" sz="2800" b="1" dirty="0" smtClean="0">
                <a:solidFill>
                  <a:srgbClr val="0D6A78"/>
                </a:solidFill>
              </a:rPr>
            </a:br>
            <a:r>
              <a:rPr lang="en-US" sz="2800" b="1" dirty="0" smtClean="0">
                <a:solidFill>
                  <a:srgbClr val="0D6A78"/>
                </a:solidFill>
              </a:rPr>
              <a:t>Routes and Exit Signs</a:t>
            </a:r>
          </a:p>
        </p:txBody>
      </p:sp>
      <p:pic>
        <p:nvPicPr>
          <p:cNvPr id="35846" name="Picture 10" descr="j02333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92400"/>
            <a:ext cx="22209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Preparing for an Emergency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676400"/>
            <a:ext cx="4953000" cy="4114800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sz="2600" dirty="0"/>
              <a:t>Know what alarms sound like and what they mean.</a:t>
            </a:r>
          </a:p>
          <a:p>
            <a:pPr>
              <a:buFont typeface="Arial"/>
              <a:buChar char="•"/>
              <a:defRPr/>
            </a:pPr>
            <a:r>
              <a:rPr lang="en-US" sz="2600" dirty="0"/>
              <a:t>Practice what to do.</a:t>
            </a:r>
          </a:p>
          <a:p>
            <a:pPr>
              <a:buFont typeface="Arial"/>
              <a:buChar char="•"/>
              <a:defRPr/>
            </a:pPr>
            <a:r>
              <a:rPr lang="en-US" sz="2600" dirty="0"/>
              <a:t>Know where the meeting places are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07B3E761-72E0-4D2E-8D2C-A30768D8B0DC}" type="slidenum">
              <a:rPr lang="en-US" altLang="en-US" smtClean="0"/>
              <a:pPr>
                <a:defRPr/>
              </a:pPr>
              <a:t>22</a:t>
            </a:fld>
            <a:endParaRPr lang="en-US" altLang="en-US" smtClean="0"/>
          </a:p>
        </p:txBody>
      </p:sp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1905000"/>
            <a:ext cx="2405062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8725"/>
            <a:ext cx="685800" cy="427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6B027BB5-2258-4EFA-842F-2BC2200A7667}" type="slidenum">
              <a:rPr lang="en-US" altLang="en-US" sz="1000" smtClean="0"/>
              <a:pPr/>
              <a:t>23</a:t>
            </a:fld>
            <a:endParaRPr lang="en-US" altLang="en-US" sz="10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Know Your Rights: Key Points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5029200"/>
          </a:xfrm>
        </p:spPr>
        <p:txBody>
          <a:bodyPr>
            <a:normAutofit fontScale="92500"/>
          </a:bodyPr>
          <a:lstStyle/>
          <a:p>
            <a:pPr marL="0" indent="0">
              <a:buFont typeface="Arial"/>
              <a:buNone/>
              <a:defRPr/>
            </a:pPr>
            <a:r>
              <a:rPr lang="en-US" b="1" dirty="0">
                <a:solidFill>
                  <a:srgbClr val="9B7940"/>
                </a:solidFill>
              </a:rPr>
              <a:t>Federal and state labor laws protect </a:t>
            </a:r>
            <a:r>
              <a:rPr lang="en-US" b="1" dirty="0" smtClean="0">
                <a:solidFill>
                  <a:srgbClr val="9B7940"/>
                </a:solidFill>
              </a:rPr>
              <a:t>workers from</a:t>
            </a:r>
            <a:r>
              <a:rPr lang="en-US" b="1" dirty="0">
                <a:solidFill>
                  <a:srgbClr val="9B7940"/>
                </a:solidFill>
              </a:rPr>
              <a:t>: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Hazardous jobs.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Working too long, too late, or too </a:t>
            </a:r>
            <a:r>
              <a:rPr lang="en-US" dirty="0" smtClean="0"/>
              <a:t>early (for workers under 18 years old).</a:t>
            </a:r>
            <a:endParaRPr lang="en-US" dirty="0"/>
          </a:p>
          <a:p>
            <a:pPr marL="0" indent="0">
              <a:spcBef>
                <a:spcPts val="1824"/>
              </a:spcBef>
              <a:buFont typeface="Arial"/>
              <a:buNone/>
              <a:defRPr/>
            </a:pPr>
            <a:r>
              <a:rPr lang="en-US" b="1" dirty="0">
                <a:solidFill>
                  <a:srgbClr val="9B7940"/>
                </a:solidFill>
              </a:rPr>
              <a:t>OSHA says every employer must give workers: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A safe workplace.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Safety training on certain hazards (when required).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Safety equipment (when required).</a:t>
            </a:r>
          </a:p>
          <a:p>
            <a:pPr marL="0" indent="0">
              <a:spcBef>
                <a:spcPts val="1824"/>
              </a:spcBef>
              <a:buFont typeface="Arial"/>
              <a:buNone/>
              <a:defRPr/>
            </a:pPr>
            <a:r>
              <a:rPr lang="en-US" b="1" dirty="0">
                <a:solidFill>
                  <a:srgbClr val="0D6A78"/>
                </a:solidFill>
              </a:rPr>
              <a:t>By law, your employer is not allowed to punish or fire you for reporting a safety problem at work</a:t>
            </a:r>
            <a:r>
              <a:rPr lang="en-US" b="1" dirty="0" smtClean="0">
                <a:solidFill>
                  <a:srgbClr val="0D6A78"/>
                </a:solidFill>
              </a:rPr>
              <a:t>!</a:t>
            </a:r>
            <a:endParaRPr lang="en-US" b="1" dirty="0">
              <a:solidFill>
                <a:srgbClr val="0D6A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8725"/>
            <a:ext cx="685800" cy="427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91C1A351-AD29-41D9-AC54-6DA4F7DDB448}" type="slidenum">
              <a:rPr lang="en-US" altLang="en-US" sz="1000" smtClean="0"/>
              <a:pPr/>
              <a:t>24</a:t>
            </a:fld>
            <a:endParaRPr lang="en-US" altLang="en-US" sz="10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Know Your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66863"/>
            <a:ext cx="8077200" cy="533400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en-US" b="1" dirty="0" smtClean="0">
                <a:solidFill>
                  <a:srgbClr val="9B7940"/>
                </a:solidFill>
                <a:cs typeface="+mn-cs"/>
              </a:rPr>
              <a:t>State </a:t>
            </a:r>
            <a:r>
              <a:rPr lang="en-US" b="1" i="1" dirty="0" smtClean="0">
                <a:solidFill>
                  <a:srgbClr val="9B7940"/>
                </a:solidFill>
                <a:cs typeface="+mn-cs"/>
              </a:rPr>
              <a:t>Labor Law Bingo </a:t>
            </a:r>
            <a:r>
              <a:rPr lang="en-US" b="1" dirty="0" smtClean="0">
                <a:solidFill>
                  <a:srgbClr val="9B7940"/>
                </a:solidFill>
                <a:cs typeface="+mn-cs"/>
              </a:rPr>
              <a:t>Game</a:t>
            </a:r>
            <a:endParaRPr lang="en-US" b="1" dirty="0">
              <a:solidFill>
                <a:srgbClr val="9B7940"/>
              </a:solidFill>
              <a:cs typeface="+mn-cs"/>
            </a:endParaRPr>
          </a:p>
        </p:txBody>
      </p:sp>
      <p:pic>
        <p:nvPicPr>
          <p:cNvPr id="3994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082">
            <a:off x="1857375" y="2638425"/>
            <a:ext cx="27463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234">
            <a:off x="4438650" y="2476500"/>
            <a:ext cx="27559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3033EDAE-3B03-4FD9-B6BC-82A356EB2238}" type="slidenum">
              <a:rPr lang="en-US" altLang="en-US" smtClean="0"/>
              <a:pPr>
                <a:defRPr/>
              </a:pPr>
              <a:t>25</a:t>
            </a:fld>
            <a:endParaRPr lang="en-US" altLang="en-US" smtClean="0"/>
          </a:p>
        </p:txBody>
      </p:sp>
      <p:pic>
        <p:nvPicPr>
          <p:cNvPr id="41987" name="Picture 6" descr="J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43053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Jill’s Difficult Day at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Key Points of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b="1" dirty="0" smtClean="0"/>
              <a:t>By the end of this class, you will be able to: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b="1" dirty="0" smtClean="0"/>
          </a:p>
          <a:p>
            <a:pPr>
              <a:defRPr/>
            </a:pPr>
            <a:r>
              <a:rPr lang="en-US" sz="2400" dirty="0" smtClean="0"/>
              <a:t>Recognize what can hurt you at work</a:t>
            </a:r>
          </a:p>
          <a:p>
            <a:pPr>
              <a:defRPr/>
            </a:pPr>
            <a:r>
              <a:rPr lang="en-US" sz="2400" dirty="0" smtClean="0"/>
              <a:t>Understand that workplace injuries and illnesses are preventable</a:t>
            </a:r>
          </a:p>
          <a:p>
            <a:pPr>
              <a:defRPr/>
            </a:pPr>
            <a:r>
              <a:rPr lang="en-US" sz="2400" dirty="0" smtClean="0"/>
              <a:t>Decide how to solve health and safety problems at work.</a:t>
            </a:r>
          </a:p>
          <a:p>
            <a:pPr>
              <a:defRPr/>
            </a:pPr>
            <a:r>
              <a:rPr lang="en-US" sz="2400" dirty="0" smtClean="0"/>
              <a:t>Decide what to do in an emergency.</a:t>
            </a:r>
          </a:p>
          <a:p>
            <a:pPr>
              <a:defRPr/>
            </a:pPr>
            <a:r>
              <a:rPr lang="en-US" sz="2400" dirty="0" smtClean="0"/>
              <a:t>Know the laws that protect workers on the job.</a:t>
            </a:r>
          </a:p>
          <a:p>
            <a:pPr>
              <a:defRPr/>
            </a:pPr>
            <a:r>
              <a:rPr lang="en-US" sz="2400" dirty="0" smtClean="0"/>
              <a:t>Name some of the agencies that enforce health and safety laws.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5549B6E0-97AC-479B-8D50-C91BC22DC73B}" type="slidenum">
              <a:rPr lang="en-US" altLang="en-US" smtClean="0">
                <a:solidFill>
                  <a:srgbClr val="0D6A78"/>
                </a:solidFill>
                <a:latin typeface="Arial Narrow" panose="020B0606020202030204" pitchFamily="34" charset="0"/>
              </a:rPr>
              <a:pPr/>
              <a:t>3</a:t>
            </a:fld>
            <a:endParaRPr lang="en-US" altLang="en-US" smtClean="0">
              <a:solidFill>
                <a:srgbClr val="0D6A78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68B95278-2E1B-4548-A7DB-3A14AAAFDE08}" type="slidenum">
              <a:rPr lang="en-US" altLang="en-US" smtClean="0"/>
              <a:pPr>
                <a:defRPr/>
              </a:pPr>
              <a:t>4</a:t>
            </a:fld>
            <a:endParaRPr lang="en-US" altLang="en-US" smtClean="0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974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18436" name="Picture 9" descr="fast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400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Restaurant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7D944C5A-7A3F-4BCB-89CE-6476390DD51E}" type="slidenum">
              <a:rPr lang="en-US" altLang="en-US" smtClean="0"/>
              <a:pPr>
                <a:defRPr/>
              </a:pPr>
              <a:t>5</a:t>
            </a:fld>
            <a:endParaRPr lang="en-US" altLang="en-US" smtClean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9747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19460" name="Picture 9" descr="groc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4008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Grocery Store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674C785-4E36-4B76-A3E5-2027BBF7290A}" type="slidenum">
              <a:rPr lang="en-US" altLang="en-US" smtClean="0"/>
              <a:pPr>
                <a:defRPr/>
              </a:pPr>
              <a:t>6</a:t>
            </a:fld>
            <a:endParaRPr lang="en-US" altLang="en-US" smtClean="0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985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20484" name="Picture 10" descr="Janitorial_hazard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723" b="-626"/>
          <a:stretch>
            <a:fillRect/>
          </a:stretch>
        </p:blipFill>
        <p:spPr bwMode="auto">
          <a:xfrm>
            <a:off x="1417638" y="1557338"/>
            <a:ext cx="6400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Janitorial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32A1DD6C-8583-4231-B3FD-5FD1F7A9F508}" type="slidenum">
              <a:rPr lang="en-US" altLang="en-US" smtClean="0"/>
              <a:pPr>
                <a:defRPr/>
              </a:pPr>
              <a:t>7</a:t>
            </a:fld>
            <a:endParaRPr lang="en-US" altLang="en-US" smtClean="0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8985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21508" name="Picture 5" descr="Grounds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-1205" b="-1157"/>
          <a:stretch>
            <a:fillRect/>
          </a:stretch>
        </p:blipFill>
        <p:spPr bwMode="auto">
          <a:xfrm>
            <a:off x="1371600" y="1582738"/>
            <a:ext cx="6400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Grounds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2E7C8F66-4A4E-44D2-A4C6-B11B666E3C6D}" type="slidenum">
              <a:rPr lang="en-US" altLang="en-US" smtClean="0"/>
              <a:pPr>
                <a:defRPr/>
              </a:pPr>
              <a:t>8</a:t>
            </a:fld>
            <a:endParaRPr lang="en-US" altLang="en-US" smtClean="0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8985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22532" name="Picture 5" descr="Laundry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3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Laundry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02D1C65A-F00B-41A5-AB69-25D25685AC08}" type="slidenum">
              <a:rPr lang="en-US" altLang="en-US" smtClean="0"/>
              <a:pPr>
                <a:defRPr/>
              </a:pPr>
              <a:t>9</a:t>
            </a:fld>
            <a:endParaRPr lang="en-US" altLang="en-US" smtClean="0"/>
          </a:p>
        </p:txBody>
      </p:sp>
      <p:pic>
        <p:nvPicPr>
          <p:cNvPr id="23555" name="Picture 6" descr="new_distribution_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86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Warehouse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3975</TotalTime>
  <Words>347</Words>
  <Application>Microsoft Office PowerPoint</Application>
  <PresentationFormat>On-screen Show (4:3)</PresentationFormat>
  <Paragraphs>79</Paragraphs>
  <Slides>25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ヒラギノ角ゴ Pro W3</vt:lpstr>
      <vt:lpstr>Arial Narrow</vt:lpstr>
      <vt:lpstr>Lucida Grande</vt:lpstr>
      <vt:lpstr>Times</vt:lpstr>
      <vt:lpstr>Times New Roman</vt:lpstr>
      <vt:lpstr>Axis</vt:lpstr>
      <vt:lpstr>Microsoft Excel 97-2003 Worksheet</vt:lpstr>
      <vt:lpstr>PowerPoint Presentation</vt:lpstr>
      <vt:lpstr>The Impact of Work Injuries and Illnesses</vt:lpstr>
      <vt:lpstr>Key Points of this Class</vt:lpstr>
      <vt:lpstr>Find the Hazards — Restaurant</vt:lpstr>
      <vt:lpstr>Find the Hazards — Grocery Store</vt:lpstr>
      <vt:lpstr>Find the Hazards — Janitorial</vt:lpstr>
      <vt:lpstr>Find the Hazards — Grounds</vt:lpstr>
      <vt:lpstr>Find the Hazards — Laundry </vt:lpstr>
      <vt:lpstr>Find the Hazards — Warehouse</vt:lpstr>
      <vt:lpstr>Noise Hazards</vt:lpstr>
      <vt:lpstr>Chemical Hazards</vt:lpstr>
      <vt:lpstr>What Can Chemicals Do?</vt:lpstr>
      <vt:lpstr>Ways to Find Out About Chemicals at Work</vt:lpstr>
      <vt:lpstr>Hazards that Cause Stress</vt:lpstr>
      <vt:lpstr>Ergonomic Hazards</vt:lpstr>
      <vt:lpstr>Making the Job Safer — John</vt:lpstr>
      <vt:lpstr>Making the Job Safer — Bill</vt:lpstr>
      <vt:lpstr>Safe Lifting Techniques</vt:lpstr>
      <vt:lpstr>Making the Job Safer — Mary</vt:lpstr>
      <vt:lpstr>Making the Job Safer — Ann</vt:lpstr>
      <vt:lpstr>Preparing for an Emergency</vt:lpstr>
      <vt:lpstr>Preparing for an Emergency</vt:lpstr>
      <vt:lpstr>Know Your Rights: Key Points</vt:lpstr>
      <vt:lpstr>Know Your Rights</vt:lpstr>
      <vt:lpstr>Jill’s Difficult Day at Work</vt:lpstr>
    </vt:vector>
  </TitlesOfParts>
  <Company>UC Berkeley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Together to Protect Young Workers with Disabilities</dc:title>
  <dc:creator>Administrator</dc:creator>
  <cp:lastModifiedBy>Leonard, Stephen R. (CDC/NIOSH/EID) (CTR)</cp:lastModifiedBy>
  <cp:revision>104</cp:revision>
  <cp:lastPrinted>2015-11-18T18:08:50Z</cp:lastPrinted>
  <dcterms:created xsi:type="dcterms:W3CDTF">2005-10-26T20:06:22Z</dcterms:created>
  <dcterms:modified xsi:type="dcterms:W3CDTF">2016-10-05T17:46:15Z</dcterms:modified>
</cp:coreProperties>
</file>