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61" r:id="rId50"/>
    <p:sldId id="362" r:id="rId51"/>
    <p:sldId id="363" r:id="rId52"/>
    <p:sldId id="365" r:id="rId53"/>
  </p:sldIdLst>
  <p:sldSz cx="9144000" cy="6858000" type="screen4x3"/>
  <p:notesSz cx="6858000" cy="9144000"/>
  <p:embeddedFontLst>
    <p:embeddedFont>
      <p:font typeface="Felt Tip Roman" panose="020B0604020202020204"/>
      <p:italic r:id="rId55"/>
    </p:embeddedFont>
    <p:embeddedFont>
      <p:font typeface="Myriad Pro" panose="020B0503030403020204" charset="0"/>
      <p:regular r:id="rId56"/>
      <p:bold r:id="rId57"/>
      <p:italic r:id="rId58"/>
      <p:boldItalic r:id="rId59"/>
    </p:embeddedFont>
    <p:embeddedFont>
      <p:font typeface="Myriad Pro Light" panose="020B0603030403020204" charset="0"/>
      <p:bold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753E4C-18E2-18AE-8E39-5D074747EA95}" name="Headley, Tanya (CDC/NIOSH/OD)" initials="TH" userId="S::tfh4@cdc.gov::17e00185-d4e2-4678-9c92-b02643d07a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502D"/>
    <a:srgbClr val="1F39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01" d="100"/>
          <a:sy n="101" d="100"/>
        </p:scale>
        <p:origin x="582"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1/28/2026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a:p>
        </p:txBody>
      </p:sp>
    </p:spTree>
    <p:extLst>
      <p:ext uri="{BB962C8B-B14F-4D97-AF65-F5344CB8AC3E}">
        <p14:creationId xmlns:p14="http://schemas.microsoft.com/office/powerpoint/2010/main" val="406014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0210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970761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50200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a:p>
        </p:txBody>
      </p:sp>
    </p:spTree>
    <p:extLst>
      <p:ext uri="{BB962C8B-B14F-4D97-AF65-F5344CB8AC3E}">
        <p14:creationId xmlns:p14="http://schemas.microsoft.com/office/powerpoint/2010/main" val="267545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a:p>
        </p:txBody>
      </p:sp>
    </p:spTree>
    <p:extLst>
      <p:ext uri="{BB962C8B-B14F-4D97-AF65-F5344CB8AC3E}">
        <p14:creationId xmlns:p14="http://schemas.microsoft.com/office/powerpoint/2010/main" val="284884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409679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585353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13073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7520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a:p>
        </p:txBody>
      </p:sp>
    </p:spTree>
    <p:extLst>
      <p:ext uri="{BB962C8B-B14F-4D97-AF65-F5344CB8AC3E}">
        <p14:creationId xmlns:p14="http://schemas.microsoft.com/office/powerpoint/2010/main" val="309460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72633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a:p>
        </p:txBody>
      </p:sp>
    </p:spTree>
    <p:extLst>
      <p:ext uri="{BB962C8B-B14F-4D97-AF65-F5344CB8AC3E}">
        <p14:creationId xmlns:p14="http://schemas.microsoft.com/office/powerpoint/2010/main" val="346300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a:p>
        </p:txBody>
      </p:sp>
    </p:spTree>
    <p:extLst>
      <p:ext uri="{BB962C8B-B14F-4D97-AF65-F5344CB8AC3E}">
        <p14:creationId xmlns:p14="http://schemas.microsoft.com/office/powerpoint/2010/main" val="165822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a:p>
        </p:txBody>
      </p:sp>
    </p:spTree>
    <p:extLst>
      <p:ext uri="{BB962C8B-B14F-4D97-AF65-F5344CB8AC3E}">
        <p14:creationId xmlns:p14="http://schemas.microsoft.com/office/powerpoint/2010/main" val="360326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a:p>
        </p:txBody>
      </p:sp>
    </p:spTree>
    <p:extLst>
      <p:ext uri="{BB962C8B-B14F-4D97-AF65-F5344CB8AC3E}">
        <p14:creationId xmlns:p14="http://schemas.microsoft.com/office/powerpoint/2010/main" val="93181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a:p>
        </p:txBody>
      </p:sp>
    </p:spTree>
    <p:extLst>
      <p:ext uri="{BB962C8B-B14F-4D97-AF65-F5344CB8AC3E}">
        <p14:creationId xmlns:p14="http://schemas.microsoft.com/office/powerpoint/2010/main" val="12730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a:p>
        </p:txBody>
      </p:sp>
    </p:spTree>
    <p:extLst>
      <p:ext uri="{BB962C8B-B14F-4D97-AF65-F5344CB8AC3E}">
        <p14:creationId xmlns:p14="http://schemas.microsoft.com/office/powerpoint/2010/main" val="355767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99411C-A4EA-4F74-93BF-73DAA631961B}"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a:t>Click to edit Master title style</a:t>
            </a:r>
          </a:p>
        </p:txBody>
      </p:sp>
      <p:sp>
        <p:nvSpPr>
          <p:cNvPr id="3" name="Text Placeholder 2"/>
          <p:cNvSpPr>
            <a:spLocks noGrp="1"/>
          </p:cNvSpPr>
          <p:nvPr>
            <p:ph type="body" sz="half" idx="1"/>
          </p:nvPr>
        </p:nvSpPr>
        <p:spPr>
          <a:xfrm>
            <a:off x="950913" y="1504950"/>
            <a:ext cx="3752850" cy="459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56163" y="1504950"/>
            <a:ext cx="3754437"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56163" y="3876675"/>
            <a:ext cx="3754437"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8829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99411C-A4EA-4F74-93BF-73DAA631961B}"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99411C-A4EA-4F74-93BF-73DAA631961B}"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99411C-A4EA-4F74-93BF-73DAA631961B}"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young-workers/char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www.cdc.gov/niosh/young-workers/charts/" TargetMode="Externa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cdc.gov/niosh/young-workers/charts/" TargetMode="Externa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dc.gov/niosh/young-workers/talking-safety/index.html" TargetMode="External"/><Relationship Id="rId1" Type="http://schemas.openxmlformats.org/officeDocument/2006/relationships/slideLayout" Target="../slideLayouts/slideLayout1.xml"/><Relationship Id="rId5" Type="http://schemas.openxmlformats.org/officeDocument/2006/relationships/hyperlink" Target="http://www.cdc.gov/niosh" TargetMode="Externa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l8CanZU0r3A"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a:bodyPr>
          <a:lstStyle/>
          <a:p>
            <a:r>
              <a:rPr lang="en-US" b="1" dirty="0">
                <a:solidFill>
                  <a:srgbClr val="1F396A"/>
                </a:solidFill>
                <a:latin typeface="+mn-lt"/>
                <a:cs typeface="Arial" pitchFamily="34" charset="0"/>
              </a:rPr>
              <a:t>A Safety &amp; Health Curriculum</a:t>
            </a:r>
            <a:br>
              <a:rPr lang="en-US" b="1" dirty="0">
                <a:solidFill>
                  <a:srgbClr val="1F396A"/>
                </a:solidFill>
                <a:latin typeface="+mn-lt"/>
                <a:cs typeface="Arial" pitchFamily="34" charset="0"/>
              </a:rPr>
            </a:br>
            <a:r>
              <a:rPr lang="en-US" b="1" dirty="0">
                <a:solidFill>
                  <a:srgbClr val="1F396A"/>
                </a:solidFill>
                <a:latin typeface="+mn-lt"/>
                <a:cs typeface="Arial" pitchFamily="34" charset="0"/>
              </a:rPr>
              <a:t>for Young Workers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3"/>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4"/>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5"/>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6"/>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7"/>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chat or text message&#10;&#10;AI-generated content may be incorrect.">
            <a:extLst>
              <a:ext uri="{FF2B5EF4-FFF2-40B4-BE49-F238E27FC236}">
                <a16:creationId xmlns:a16="http://schemas.microsoft.com/office/drawing/2014/main" id="{EBAB87CF-070B-A5A6-47A7-9E61538C5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41510"/>
            <a:ext cx="3998984" cy="1328931"/>
          </a:xfrm>
          <a:prstGeom prst="rect">
            <a:avLst/>
          </a:prstGeom>
        </p:spPr>
      </p:pic>
    </p:spTree>
    <p:extLst>
      <p:ext uri="{BB962C8B-B14F-4D97-AF65-F5344CB8AC3E}">
        <p14:creationId xmlns:p14="http://schemas.microsoft.com/office/powerpoint/2010/main" val="13289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Angela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Angela’s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Excessive typing in an awkward position</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Repetitive stress injury</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Angela’s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2779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Terrell from being killed?</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Wood chipper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Death</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Terrell’s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212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Cody’s daily life?</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Tractor without roll bar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Legs crushed under tractor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Cody’s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462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abuser?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Violence (by a co-worker)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Bumps and bruises caused by abusive co-worker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Lindsey’s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817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Sexual harassment</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Anna’s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9526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Unguarded, rotating bar on a tractor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Logan’s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646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ages 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On 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two times more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00110"/>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a:latin typeface="Arial" panose="020B0604020202020204" pitchFamily="34" charset="0"/>
                <a:cs typeface="Arial" panose="020B0604020202020204" pitchFamily="34" charset="0"/>
                <a:hlinkClick r:id="rId3"/>
              </a:rPr>
              <a:t>www.cdc.gov/niosh/young-workers/charts</a:t>
            </a:r>
            <a:r>
              <a:rPr lang="en-US" sz="1000" dirty="0">
                <a:hlinkClick r:id="rId3"/>
              </a:rPr>
              <a:t>/</a:t>
            </a:r>
            <a:r>
              <a:rPr lang="en-US" sz="1000" dirty="0">
                <a:latin typeface="Arial" pitchFamily="34" charset="0"/>
                <a:cs typeface="Arial" pitchFamily="34" charset="0"/>
              </a:rPr>
              <a:t>	</a:t>
            </a:r>
            <a:r>
              <a:rPr lang="en-US" sz="1000" dirty="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5701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name="Worksheet" r:id="rId3" imgW="7886584" imgH="4495697" progId="Excel.Sheet.8">
                  <p:embed/>
                </p:oleObj>
              </mc:Choice>
              <mc:Fallback>
                <p:oleObj name="Worksheet" r:id="rId3" imgW="7886584" imgH="4495697" progId="Excel.Sheet.8">
                  <p:embed/>
                  <p:pic>
                    <p:nvPicPr>
                      <p:cNvPr id="19458" name="Chart 8"/>
                      <p:cNvPicPr>
                        <a:picLocks noChangeArrowheads="1"/>
                      </p:cNvPicPr>
                      <p:nvPr/>
                    </p:nvPicPr>
                    <p:blipFill>
                      <a:blip r:embed="rId4"/>
                      <a:srcRect/>
                      <a:stretch>
                        <a:fillRect/>
                      </a:stretch>
                    </p:blipFill>
                    <p:spPr bwMode="auto">
                      <a:xfrm>
                        <a:off x="640080" y="1188720"/>
                        <a:ext cx="7886700" cy="4495800"/>
                      </a:xfrm>
                      <a:prstGeom prst="rect">
                        <a:avLst/>
                      </a:prstGeom>
                      <a:noFill/>
                      <a:ln>
                        <a:noFill/>
                      </a:ln>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a:solidFill>
                  <a:schemeClr val="tx2">
                    <a:lumMod val="40000"/>
                    <a:lumOff val="60000"/>
                  </a:schemeClr>
                </a:solidFill>
                <a:latin typeface="+mj-lt"/>
              </a:rPr>
              <a:t>Where teens </a:t>
            </a:r>
            <a:r>
              <a:rPr lang="en-US" b="1" dirty="0">
                <a:solidFill>
                  <a:schemeClr val="tx2">
                    <a:lumMod val="40000"/>
                    <a:lumOff val="60000"/>
                  </a:schemeClr>
                </a:solidFill>
                <a:latin typeface="+mj-lt"/>
              </a:rPr>
              <a:t>w</a:t>
            </a:r>
            <a:r>
              <a:rPr lang="en-US" sz="3200" b="1" dirty="0">
                <a:solidFill>
                  <a:schemeClr val="tx2">
                    <a:lumMod val="40000"/>
                    <a:lumOff val="60000"/>
                  </a:schemeClr>
                </a:solidFill>
                <a:latin typeface="+mj-lt"/>
              </a:rPr>
              <a:t>ork: </a:t>
            </a:r>
          </a:p>
          <a:p>
            <a:pPr marL="0" indent="0" eaLnBrk="1" hangingPunct="1">
              <a:spcBef>
                <a:spcPct val="0"/>
              </a:spcBef>
              <a:buFont typeface="Wingdings" pitchFamily="2" charset="2"/>
              <a:buNone/>
            </a:pPr>
            <a:r>
              <a:rPr lang="en-US" sz="1800" dirty="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5"/>
              </a:rPr>
              <a:t>www.cdc.gov/niosh/young-workers/charts/</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a:latin typeface="+mn-lt"/>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937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name="Worksheet" r:id="rId3" imgW="7886584" imgH="4495697" progId="Excel.Sheet.8">
                  <p:embed/>
                </p:oleObj>
              </mc:Choice>
              <mc:Fallback>
                <p:oleObj name="Worksheet" r:id="rId3" imgW="7886584" imgH="4495697" progId="Excel.Sheet.8">
                  <p:embed/>
                  <p:pic>
                    <p:nvPicPr>
                      <p:cNvPr id="20482" name="Chart 8"/>
                      <p:cNvPicPr>
                        <a:picLocks noChangeArrowheads="1"/>
                      </p:cNvPicPr>
                      <p:nvPr/>
                    </p:nvPicPr>
                    <p:blipFill>
                      <a:blip r:embed="rId4"/>
                      <a:srcRect/>
                      <a:stretch>
                        <a:fillRect/>
                      </a:stretch>
                    </p:blipFill>
                    <p:spPr bwMode="auto">
                      <a:xfrm>
                        <a:off x="639763" y="1189038"/>
                        <a:ext cx="7883525" cy="4491037"/>
                      </a:xfrm>
                      <a:prstGeom prst="rect">
                        <a:avLst/>
                      </a:prstGeom>
                      <a:noFill/>
                      <a:ln>
                        <a:noFill/>
                      </a:ln>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a:solidFill>
                  <a:srgbClr val="1F396A"/>
                </a:solidFill>
              </a:rPr>
              <a:t>% of total workers, ages 15–17, per industry</a:t>
            </a:r>
          </a:p>
          <a:p>
            <a:pPr marL="0" indent="0" eaLnBrk="1" hangingPunct="1">
              <a:spcBef>
                <a:spcPct val="0"/>
              </a:spcBef>
              <a:buFont typeface="Wingdings" pitchFamily="2" charset="2"/>
              <a:buNone/>
            </a:pPr>
            <a:endParaRPr lang="en-US" b="1" dirty="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 		</a:t>
            </a:r>
          </a:p>
          <a:p>
            <a:pPr>
              <a:spcAft>
                <a:spcPts val="300"/>
              </a:spcAft>
            </a:pPr>
            <a:r>
              <a:rPr lang="en-US" sz="1000" dirty="0"/>
              <a:t>Source: NIOSH / CDC 2009 (</a:t>
            </a:r>
            <a:r>
              <a:rPr lang="en-US" sz="1000" dirty="0">
                <a:hlinkClick r:id="rId5"/>
              </a:rPr>
              <a:t>https://www.cdc.gov/niosh/young-workers/charts/</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a:latin typeface="+mn-lt"/>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7807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Curriculum </a:t>
            </a: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job</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251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a:solidFill>
                  <a:srgbClr val="F0502D"/>
                </a:solidFill>
                <a:latin typeface="+mn-lt"/>
                <a:cs typeface="Arial" pitchFamily="34" charset="0"/>
              </a:rPr>
              <a:t>Young Worker Injuries</a:t>
            </a: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a:latin typeface="+mn-lt"/>
            </a:endParaRPr>
          </a:p>
        </p:txBody>
      </p:sp>
    </p:spTree>
    <p:extLst>
      <p:ext uri="{BB962C8B-B14F-4D97-AF65-F5344CB8AC3E}">
        <p14:creationId xmlns:p14="http://schemas.microsoft.com/office/powerpoint/2010/main" val="1683155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Finding Hazards</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2 </a:t>
            </a:r>
            <a:r>
              <a:rPr lang="en-US" sz="3600" b="0" dirty="0">
                <a:solidFill>
                  <a:srgbClr val="F0502D"/>
                </a:solidFill>
                <a:latin typeface="Myriad Pro" pitchFamily="34" charset="0"/>
                <a:cs typeface="Arial" pitchFamily="34" charset="0"/>
              </a:rPr>
              <a:t>(and 2</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a:latin typeface="+mn-lt"/>
            </a:endParaRPr>
          </a:p>
        </p:txBody>
      </p:sp>
    </p:spTree>
    <p:extLst>
      <p:ext uri="{BB962C8B-B14F-4D97-AF65-F5344CB8AC3E}">
        <p14:creationId xmlns:p14="http://schemas.microsoft.com/office/powerpoint/2010/main" val="286591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you either physically or mentally.</a:t>
            </a:r>
          </a:p>
          <a:p>
            <a:pPr marL="0" indent="0">
              <a:spcAft>
                <a:spcPct val="30000"/>
              </a:spcAft>
              <a:buClr>
                <a:schemeClr val="tx2">
                  <a:lumMod val="40000"/>
                  <a:lumOff val="60000"/>
                </a:schemeClr>
              </a:buClr>
              <a:buNone/>
            </a:pPr>
            <a:r>
              <a:rPr lang="en-US" sz="2600" b="0" dirty="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a:solidFill>
                  <a:srgbClr val="1F396A"/>
                </a:solidFill>
              </a:rPr>
              <a:t>Knives, hot grease</a:t>
            </a:r>
            <a:endParaRPr lang="en-US" sz="300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Chemical 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Job Hazards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7928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p>
          <a:p>
            <a:pPr lvl="1">
              <a:spcAft>
                <a:spcPct val="30000"/>
              </a:spcAft>
              <a:buClr>
                <a:schemeClr val="tx2">
                  <a:lumMod val="40000"/>
                  <a:lumOff val="60000"/>
                </a:schemeClr>
              </a:buClr>
              <a:buFont typeface="Arial" pitchFamily="34" charset="0"/>
              <a:buChar char="•"/>
            </a:pPr>
            <a:r>
              <a:rPr lang="en-US" sz="2800" dirty="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Other health hazards </a:t>
            </a:r>
            <a:r>
              <a:rPr lang="en-US" sz="2600" b="0" dirty="0">
                <a:solidFill>
                  <a:srgbClr val="1F396A"/>
                </a:solidFill>
                <a:latin typeface="+mn-lt"/>
              </a:rPr>
              <a:t>are other harmful things that can injure you or make you sick.</a:t>
            </a:r>
          </a:p>
          <a:p>
            <a:pPr lvl="1">
              <a:spcAft>
                <a:spcPct val="30000"/>
              </a:spcAft>
              <a:buClr>
                <a:schemeClr val="tx2">
                  <a:lumMod val="40000"/>
                  <a:lumOff val="60000"/>
                </a:schemeClr>
              </a:buClr>
              <a:buFont typeface="Arial" pitchFamily="34" charset="0"/>
              <a:buChar char="•"/>
            </a:pPr>
            <a:r>
              <a:rPr lang="en-US" sz="2800" dirty="0">
                <a:solidFill>
                  <a:srgbClr val="1F396A"/>
                </a:solidFill>
                <a:latin typeface="+mn-lt"/>
              </a:rPr>
              <a:t>Noise, radiation, repetitive movements, heat, cold, stress, 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Job Hazards </a:t>
            </a:r>
            <a:r>
              <a:rPr lang="en-US" sz="2400" b="0" dirty="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8853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a:solidFill>
                  <a:srgbClr val="1F396A"/>
                </a:solidFill>
                <a:latin typeface="+mn-lt"/>
              </a:rPr>
              <a:t>How to </a:t>
            </a:r>
            <a:r>
              <a:rPr lang="en-US" sz="1800" b="0">
                <a:solidFill>
                  <a:srgbClr val="1F396A"/>
                </a:solidFill>
                <a:latin typeface="+mn-lt"/>
              </a:rPr>
              <a:t>protect yourself</a:t>
            </a:r>
            <a:endParaRPr lang="en-US" sz="1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4231250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3513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23199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74279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0095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Hazard Mapping Activity</a:t>
            </a:r>
            <a:endParaRPr lang="en-US" sz="3200" dirty="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497000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Finding Hazards: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All 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Some job hazards are obvious (easily seen), but others are not. Some hazards can hurt you now, while others may cause health problems in the future.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To be safe on the job, you must identify different types of hazards.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People have a right to know about chemicals and other hazardous substances in their workplaces! When using a new chemical, read labels and check the SDS (Safety Data Sheet).</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An SDS tells you what is in a chemical product, how it can harm you, and how to protect yourself.</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9515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legal rights and responsibilities young</a:t>
            </a:r>
            <a:r>
              <a:rPr lang="en-US" sz="2800" b="1" i="1" dirty="0">
                <a:solidFill>
                  <a:srgbClr val="1F396A"/>
                </a:solidFill>
                <a:latin typeface="Myriad Pro" pitchFamily="34" charset="0"/>
              </a:rPr>
              <a:t> </a:t>
            </a:r>
            <a:r>
              <a:rPr lang="en-US" sz="2800" dirty="0">
                <a:solidFill>
                  <a:srgbClr val="1F396A"/>
                </a:solidFill>
                <a:latin typeface="Myriad Pro" pitchFamily="34" charset="0"/>
              </a:rPr>
              <a:t>people have at work</a:t>
            </a:r>
          </a:p>
        </p:txBody>
      </p:sp>
    </p:spTree>
    <p:extLst>
      <p:ext uri="{BB962C8B-B14F-4D97-AF65-F5344CB8AC3E}">
        <p14:creationId xmlns:p14="http://schemas.microsoft.com/office/powerpoint/2010/main" val="84066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Making the Job Safer</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3 </a:t>
            </a:r>
            <a:r>
              <a:rPr lang="en-US" sz="3600" b="0" dirty="0">
                <a:solidFill>
                  <a:srgbClr val="F0502D"/>
                </a:solidFill>
                <a:latin typeface="Myriad Pro" pitchFamily="34" charset="0"/>
                <a:cs typeface="Arial" pitchFamily="34" charset="0"/>
              </a:rPr>
              <a:t>(and 3</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a:latin typeface="+mn-lt"/>
            </a:endParaRPr>
          </a:p>
        </p:txBody>
      </p:sp>
    </p:spTree>
    <p:extLst>
      <p:ext uri="{BB962C8B-B14F-4D97-AF65-F5344CB8AC3E}">
        <p14:creationId xmlns:p14="http://schemas.microsoft.com/office/powerpoint/2010/main" val="3105867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Controlling Hazards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p>
          <a:p>
            <a:pPr algn="ctr"/>
            <a:r>
              <a:rPr lang="en-US" b="1" dirty="0">
                <a:solidFill>
                  <a:srgbClr val="1F396A"/>
                </a:solidFill>
              </a:rPr>
              <a:t>the hazard</a:t>
            </a:r>
          </a:p>
          <a:p>
            <a:pPr algn="ctr"/>
            <a:r>
              <a:rPr lang="en-US" dirty="0">
                <a:solidFill>
                  <a:srgbClr val="1F396A"/>
                </a:solidFill>
              </a:rPr>
              <a:t>$2000</a:t>
            </a:r>
          </a:p>
          <a:p>
            <a:pPr algn="ctr"/>
            <a:r>
              <a:rPr lang="en-US" sz="1200" dirty="0">
                <a:solidFill>
                  <a:srgbClr val="1F396A"/>
                </a:solidFill>
              </a:rPr>
              <a:t>(for example, use safer</a:t>
            </a:r>
          </a:p>
          <a:p>
            <a:pPr algn="ctr"/>
            <a:r>
              <a:rPr lang="en-US" sz="1200" dirty="0">
                <a:solidFill>
                  <a:srgbClr val="1F396A"/>
                </a:solidFill>
              </a:rPr>
              <a:t>chemicals, use a machine guard)</a:t>
            </a:r>
          </a:p>
          <a:p>
            <a:pPr algn="ctr"/>
            <a:endParaRPr lang="en-US" sz="1200" dirty="0">
              <a:solidFill>
                <a:srgbClr val="1F396A"/>
              </a:solidFill>
            </a:endParaRPr>
          </a:p>
          <a:p>
            <a:pPr algn="ctr"/>
            <a:r>
              <a:rPr lang="en-US" b="1" dirty="0">
                <a:solidFill>
                  <a:srgbClr val="1F396A"/>
                </a:solidFill>
              </a:rPr>
              <a:t>Improve work </a:t>
            </a:r>
          </a:p>
          <a:p>
            <a:pPr algn="ctr"/>
            <a:r>
              <a:rPr lang="en-US" b="1" dirty="0">
                <a:solidFill>
                  <a:srgbClr val="1F396A"/>
                </a:solidFill>
              </a:rPr>
              <a:t>policies &amp; procedures</a:t>
            </a:r>
          </a:p>
          <a:p>
            <a:pPr algn="ctr"/>
            <a:r>
              <a:rPr lang="en-US" dirty="0">
                <a:solidFill>
                  <a:srgbClr val="1F396A"/>
                </a:solidFill>
              </a:rPr>
              <a:t>$1000</a:t>
            </a:r>
          </a:p>
          <a:p>
            <a:pPr algn="ctr"/>
            <a:r>
              <a:rPr lang="en-US" sz="1200" dirty="0">
                <a:solidFill>
                  <a:srgbClr val="1F396A"/>
                </a:solidFill>
              </a:rPr>
              <a:t>(for example, conduct training, </a:t>
            </a:r>
          </a:p>
          <a:p>
            <a:pPr algn="ctr"/>
            <a:r>
              <a:rPr lang="en-US" sz="1200" dirty="0">
                <a:solidFill>
                  <a:srgbClr val="1F396A"/>
                </a:solidFill>
              </a:rPr>
              <a:t>assign enough people to do the job)</a:t>
            </a:r>
          </a:p>
          <a:p>
            <a:pPr algn="ctr"/>
            <a:endParaRPr lang="en-US" sz="1400" dirty="0">
              <a:solidFill>
                <a:srgbClr val="1F396A"/>
              </a:solidFill>
            </a:endParaRPr>
          </a:p>
          <a:p>
            <a:pPr algn="ctr"/>
            <a:r>
              <a:rPr lang="en-US" b="1" dirty="0">
                <a:solidFill>
                  <a:srgbClr val="1F396A"/>
                </a:solidFill>
              </a:rPr>
              <a:t>Wear personal protective equipment (PPE)</a:t>
            </a:r>
          </a:p>
          <a:p>
            <a:pPr algn="ctr"/>
            <a:r>
              <a:rPr lang="en-US" dirty="0">
                <a:solidFill>
                  <a:srgbClr val="1F396A"/>
                </a:solidFill>
              </a:rPr>
              <a:t>$500</a:t>
            </a: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268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Chemical dishwashing solution</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Chemical burn to the eye</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a:solidFill>
                  <a:prstClr val="white"/>
                </a:solidFill>
                <a:latin typeface="Felt Tip Roman" pitchFamily="2" charset="0"/>
              </a:rPr>
              <a:t>Jasmin’s</a:t>
            </a:r>
            <a:r>
              <a:rPr lang="en-US" sz="3600" b="1" dirty="0">
                <a:solidFill>
                  <a:prstClr val="white"/>
                </a:solidFill>
                <a:latin typeface="Felt Tip Roman" pitchFamily="2" charset="0"/>
              </a:rPr>
              <a:t>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3702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Hot grill</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Burned hand</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Will’s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3750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Lifting heavy boxes</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Back strain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Andre’s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5065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Meat slicer</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Cut finger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Molly’s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2408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Excessive heat</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Heat stroke</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Chris’s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42297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Repetitive motion</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Hand, back injury</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James’s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3125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Pesticide/chemical exposure</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Illness due to poisoning</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Maria’s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5819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Heavy lifting</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Back, neck, and shoulder pain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Jada’s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1487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a:latin typeface="+mn-lt"/>
              </a:rPr>
              <a:t> </a:t>
            </a:r>
            <a:r>
              <a:rPr lang="en-US" sz="2800" b="0" dirty="0">
                <a:solidFill>
                  <a:srgbClr val="1F396A"/>
                </a:solidFill>
                <a:latin typeface="+mn-lt"/>
              </a:rPr>
              <a:t>many</a:t>
            </a:r>
            <a:r>
              <a:rPr lang="en-US" sz="2800" b="0" dirty="0">
                <a:latin typeface="+mn-lt"/>
              </a:rPr>
              <a:t> </a:t>
            </a:r>
            <a:r>
              <a:rPr lang="en-US" sz="2800" b="0" dirty="0">
                <a:solidFill>
                  <a:srgbClr val="1F396A"/>
                </a:solidFill>
                <a:latin typeface="+mn-lt"/>
              </a:rPr>
              <a:t>of</a:t>
            </a:r>
            <a:r>
              <a:rPr lang="en-US" sz="2800" b="0" dirty="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3221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Hot liquids</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Burn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Anita’s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393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Making the Job Safer: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Personal 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Most workplace injuries and illnesses are caused by unsafe environments—</a:t>
            </a:r>
            <a:r>
              <a:rPr lang="en-US" sz="2400" b="0" u="sng" dirty="0">
                <a:solidFill>
                  <a:srgbClr val="1F396A"/>
                </a:solidFill>
                <a:latin typeface="+mn-lt"/>
              </a:rPr>
              <a:t>not</a:t>
            </a:r>
            <a:r>
              <a:rPr lang="en-US" sz="2400" b="0" dirty="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2772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Emergencies at Work</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4 </a:t>
            </a:r>
            <a:r>
              <a:rPr lang="en-US" sz="3600" b="0" dirty="0">
                <a:solidFill>
                  <a:srgbClr val="F0502D"/>
                </a:solidFill>
                <a:latin typeface="Myriad Pro" pitchFamily="34" charset="0"/>
                <a:cs typeface="Arial" pitchFamily="34" charset="0"/>
              </a:rPr>
              <a:t>(and 4</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a:latin typeface="+mn-lt"/>
            </a:endParaRPr>
          </a:p>
        </p:txBody>
      </p:sp>
    </p:spTree>
    <p:extLst>
      <p:ext uri="{BB962C8B-B14F-4D97-AF65-F5344CB8AC3E}">
        <p14:creationId xmlns:p14="http://schemas.microsoft.com/office/powerpoint/2010/main" val="3883613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a:solidFill>
                  <a:srgbClr val="1F396A"/>
                </a:solidFill>
                <a:latin typeface="+mn-lt"/>
              </a:rPr>
              <a:t>An 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Emergencies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12380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a:solidFill>
                  <a:schemeClr val="tx2">
                    <a:lumMod val="40000"/>
                    <a:lumOff val="60000"/>
                  </a:schemeClr>
                </a:solidFill>
                <a:latin typeface="+mj-lt"/>
              </a:rPr>
              <a:t>Disaster Blaster!</a:t>
            </a:r>
            <a:r>
              <a:rPr lang="en-US" sz="2800" dirty="0">
                <a:solidFill>
                  <a:schemeClr val="tx2">
                    <a:lumMod val="40000"/>
                    <a:lumOff val="60000"/>
                  </a:schemeClr>
                </a:solidFill>
                <a:latin typeface="+mj-lt"/>
              </a:rPr>
              <a:t> Game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Emergencies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65282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Emergency Action Plans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Workers 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3648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Know Your Rights and Responsibilities</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n-lt"/>
                <a:cs typeface="Arial" pitchFamily="34" charset="0"/>
              </a:rPr>
              <a:t>Lesson 5 </a:t>
            </a:r>
            <a:r>
              <a:rPr lang="en-US" sz="3600" b="0" dirty="0">
                <a:solidFill>
                  <a:srgbClr val="F0502D"/>
                </a:solidFill>
                <a:latin typeface="Myriad Pro" pitchFamily="34" charset="0"/>
                <a:cs typeface="Arial" pitchFamily="34" charset="0"/>
              </a:rPr>
              <a:t>(and 5</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a:latin typeface="+mn-lt"/>
            </a:endParaRPr>
          </a:p>
        </p:txBody>
      </p:sp>
    </p:spTree>
    <p:extLst>
      <p:ext uri="{BB962C8B-B14F-4D97-AF65-F5344CB8AC3E}">
        <p14:creationId xmlns:p14="http://schemas.microsoft.com/office/powerpoint/2010/main" val="1360673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Know Your Rights: </a:t>
            </a:r>
            <a:r>
              <a:rPr lang="en-US" sz="3200" dirty="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a:t>Rights on the Job </a:t>
                      </a:r>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a:t>Dangerous</a:t>
                      </a:r>
                      <a:r>
                        <a:rPr lang="en-US" sz="1200" b="1" baseline="0" dirty="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a:t>Child Labor Laws and Work Hours </a:t>
                      </a:r>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a:t>Getting hurt, Getting help, Staying safe </a:t>
                      </a:r>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a:solidFill>
                          <a:srgbClr val="C00000"/>
                        </a:solidFill>
                      </a:endParaRPr>
                    </a:p>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a:t>$200</a:t>
            </a:r>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a:t>$300</a:t>
            </a:r>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a:t>$400</a:t>
            </a:r>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a:t>$500</a:t>
            </a:r>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a:t>$100</a:t>
            </a:r>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a:t>$200</a:t>
            </a:r>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a:t>$300</a:t>
            </a:r>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a:t>$400</a:t>
            </a:r>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a:t>$500</a:t>
            </a:r>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a:t>$100</a:t>
            </a:r>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a:t>$200</a:t>
            </a:r>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a:t>$300</a:t>
            </a:r>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a:t>$400</a:t>
            </a:r>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a:t>$500</a:t>
            </a:r>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a:t>$100</a:t>
            </a:r>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a:t>$200</a:t>
            </a:r>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a:t>$300</a:t>
            </a:r>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a:t>$400</a:t>
            </a:r>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a:t>$500</a:t>
            </a:r>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a:t>$100</a:t>
            </a:r>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r>
              <a:rPr lang="en-US" dirty="0">
                <a:solidFill>
                  <a:srgbClr val="C00000"/>
                </a:solidFill>
              </a:rPr>
              <a:t>These laws protect teens from</a:t>
            </a:r>
          </a:p>
          <a:p>
            <a:pPr algn="ctr"/>
            <a:r>
              <a:rPr lang="en-US" dirty="0">
                <a:solidFill>
                  <a:srgbClr val="C00000"/>
                </a:solidFill>
              </a:rPr>
              <a:t>working too long, too late,</a:t>
            </a:r>
          </a:p>
          <a:p>
            <a:pPr algn="ctr"/>
            <a:r>
              <a:rPr lang="en-US" dirty="0">
                <a:solidFill>
                  <a:srgbClr val="C00000"/>
                </a:solidFill>
              </a:rPr>
              <a:t>or too early.</a:t>
            </a:r>
            <a:endParaRPr lang="en-US" sz="1000" dirty="0">
              <a:solidFill>
                <a:srgbClr val="C00000"/>
              </a:solidFill>
            </a:endParaRPr>
          </a:p>
          <a:p>
            <a:pPr algn="r"/>
            <a:endParaRPr lang="en-US" sz="1000" dirty="0">
              <a:solidFill>
                <a:srgbClr val="C00000"/>
              </a:solidFill>
            </a:endParaRPr>
          </a:p>
          <a:p>
            <a:pPr algn="r"/>
            <a:r>
              <a:rPr lang="en-US" sz="1000" dirty="0">
                <a:solidFill>
                  <a:srgbClr val="C00000"/>
                </a:solidFill>
              </a:rPr>
              <a:t>Click to close </a:t>
            </a: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endParaRPr lang="en-US" dirty="0">
              <a:solidFill>
                <a:srgbClr val="C00000"/>
              </a:solidFill>
            </a:endParaRPr>
          </a:p>
          <a:p>
            <a:pPr algn="ctr"/>
            <a:r>
              <a:rPr lang="en-US" dirty="0">
                <a:solidFill>
                  <a:srgbClr val="C00000"/>
                </a:solidFill>
              </a:rPr>
              <a:t>You have to be this old to operate a forklift.</a:t>
            </a:r>
          </a:p>
          <a:p>
            <a:pPr algn="ctr"/>
            <a:r>
              <a:rPr lang="en-US" sz="1000" dirty="0">
                <a:solidFill>
                  <a:srgbClr val="C00000"/>
                </a:solidFill>
              </a:rPr>
              <a:t>    </a:t>
            </a:r>
          </a:p>
          <a:p>
            <a:pPr algn="r"/>
            <a:endParaRPr lang="en-US" sz="1000" dirty="0">
              <a:solidFill>
                <a:srgbClr val="C00000"/>
              </a:solidFill>
            </a:endParaRPr>
          </a:p>
          <a:p>
            <a:pPr algn="r"/>
            <a:r>
              <a:rPr lang="en-US" sz="1000" dirty="0">
                <a:solidFill>
                  <a:srgbClr val="C00000"/>
                </a:solidFill>
              </a:rPr>
              <a:t>                        Click to close </a:t>
            </a:r>
            <a:endParaRPr lang="en-US" dirty="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a:solidFill>
                <a:srgbClr val="C00000"/>
              </a:solidFill>
            </a:endParaRPr>
          </a:p>
          <a:p>
            <a:pPr algn="ctr"/>
            <a:r>
              <a:rPr lang="en-US" dirty="0">
                <a:solidFill>
                  <a:srgbClr val="C00000"/>
                </a:solidFill>
              </a:rPr>
              <a:t>It’s illegal for your employer to punish you for doing this</a:t>
            </a:r>
          </a:p>
          <a:p>
            <a:pPr algn="ctr"/>
            <a:r>
              <a:rPr lang="en-US" dirty="0">
                <a:solidFill>
                  <a:srgbClr val="C00000"/>
                </a:solidFill>
              </a:rPr>
              <a:t>(name 1). </a:t>
            </a:r>
            <a:endParaRPr lang="en-US" sz="1000" dirty="0">
              <a:solidFill>
                <a:srgbClr val="C00000"/>
              </a:solidFill>
            </a:endParaRPr>
          </a:p>
          <a:p>
            <a:pPr algn="r"/>
            <a:endParaRPr lang="en-US" sz="1000" dirty="0">
              <a:solidFill>
                <a:srgbClr val="C00000"/>
              </a:solidFill>
            </a:endParaRPr>
          </a:p>
          <a:p>
            <a:pPr algn="r"/>
            <a:r>
              <a:rPr lang="en-US" sz="1000" dirty="0">
                <a:solidFill>
                  <a:srgbClr val="C00000"/>
                </a:solidFill>
              </a:rPr>
              <a:t>Click 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a:solidFill>
                <a:srgbClr val="C00000"/>
              </a:solidFill>
            </a:endParaRPr>
          </a:p>
          <a:p>
            <a:pPr algn="ctr"/>
            <a:r>
              <a:rPr lang="en-US" dirty="0">
                <a:solidFill>
                  <a:srgbClr val="C00000"/>
                </a:solidFill>
              </a:rPr>
              <a:t>These federal agencies handle complaints about workplace health and safety.</a:t>
            </a:r>
          </a:p>
          <a:p>
            <a:pPr algn="r"/>
            <a:endParaRPr lang="en-US" sz="1000" dirty="0">
              <a:solidFill>
                <a:srgbClr val="C00000"/>
              </a:solidFill>
            </a:endParaRPr>
          </a:p>
          <a:p>
            <a:pPr algn="r"/>
            <a:r>
              <a:rPr lang="en-US" sz="1000" dirty="0">
                <a:solidFill>
                  <a:srgbClr val="C00000"/>
                </a:solidFill>
              </a:rPr>
              <a:t> 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a:solidFill>
                  <a:srgbClr val="C00000"/>
                </a:solidFill>
              </a:rPr>
              <a:t>Your employer must give you these health and safety protections on the job</a:t>
            </a:r>
          </a:p>
          <a:p>
            <a:pPr algn="ctr"/>
            <a:r>
              <a:rPr lang="en-US" dirty="0">
                <a:solidFill>
                  <a:srgbClr val="C00000"/>
                </a:solidFill>
              </a:rPr>
              <a:t>(name 2). </a:t>
            </a:r>
          </a:p>
          <a:p>
            <a:pPr algn="r"/>
            <a:r>
              <a:rPr lang="en-US" sz="1000" dirty="0">
                <a:solidFill>
                  <a:srgbClr val="C00000"/>
                </a:solidFill>
              </a:rPr>
              <a:t>Click to close </a:t>
            </a: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r>
              <a:rPr lang="en-US" dirty="0">
                <a:solidFill>
                  <a:srgbClr val="C00000"/>
                </a:solidFill>
              </a:rPr>
              <a:t>You can stay safe at work by doing these things (name 2).</a:t>
            </a:r>
          </a:p>
          <a:p>
            <a:pPr algn="ctr"/>
            <a:endParaRPr lang="en-US" sz="1000" dirty="0">
              <a:solidFill>
                <a:srgbClr val="C00000"/>
              </a:solidFill>
            </a:endParaRPr>
          </a:p>
          <a:p>
            <a:pPr algn="r"/>
            <a:endParaRPr lang="en-US" sz="1000" dirty="0">
              <a:solidFill>
                <a:srgbClr val="C00000"/>
              </a:solidFill>
            </a:endParaRPr>
          </a:p>
          <a:p>
            <a:pPr algn="r"/>
            <a:r>
              <a:rPr lang="en-US" sz="1000" dirty="0">
                <a:solidFill>
                  <a:srgbClr val="C00000"/>
                </a:solidFill>
              </a:rPr>
              <a:t>Click 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a:solidFill>
                <a:srgbClr val="C00000"/>
              </a:solidFill>
            </a:endParaRPr>
          </a:p>
          <a:p>
            <a:pPr algn="ctr"/>
            <a:r>
              <a:rPr lang="en-US" dirty="0">
                <a:solidFill>
                  <a:srgbClr val="C00000"/>
                </a:solidFill>
              </a:rPr>
              <a:t>If you are hurt at work, you should take these steps</a:t>
            </a:r>
          </a:p>
          <a:p>
            <a:pPr algn="ctr"/>
            <a:r>
              <a:rPr lang="en-US" dirty="0">
                <a:solidFill>
                  <a:srgbClr val="C00000"/>
                </a:solidFill>
              </a:rPr>
              <a:t>(name 2).</a:t>
            </a:r>
          </a:p>
          <a:p>
            <a:pPr algn="r"/>
            <a:endParaRPr lang="en-US" sz="1000" dirty="0">
              <a:solidFill>
                <a:srgbClr val="C00000"/>
              </a:solidFill>
            </a:endParaRPr>
          </a:p>
          <a:p>
            <a:pPr algn="r"/>
            <a:r>
              <a:rPr lang="en-US" sz="1000" dirty="0">
                <a:solidFill>
                  <a:srgbClr val="C00000"/>
                </a:solidFill>
              </a:rPr>
              <a:t>Click to close </a:t>
            </a: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a:solidFill>
                  <a:srgbClr val="C00000"/>
                </a:solidFill>
              </a:rPr>
              <a:t>This federal agency handles complaints about wages and work hours.</a:t>
            </a:r>
          </a:p>
          <a:p>
            <a:pPr algn="ctr"/>
            <a:endParaRPr lang="en-US" dirty="0">
              <a:solidFill>
                <a:srgbClr val="C00000"/>
              </a:solidFill>
            </a:endParaRPr>
          </a:p>
          <a:p>
            <a:pPr algn="r"/>
            <a:r>
              <a:rPr lang="en-US" sz="1000" dirty="0">
                <a:solidFill>
                  <a:srgbClr val="C00000"/>
                </a:solidFill>
              </a:rPr>
              <a:t>Click to close </a:t>
            </a: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r>
              <a:rPr lang="en-US" dirty="0">
                <a:solidFill>
                  <a:srgbClr val="C00000"/>
                </a:solidFill>
              </a:rPr>
              <a:t>Workers have rights on the job, including these (name 2).</a:t>
            </a:r>
          </a:p>
          <a:p>
            <a:pPr algn="r"/>
            <a:endParaRPr lang="en-US" sz="1000" dirty="0">
              <a:solidFill>
                <a:srgbClr val="C00000"/>
              </a:solidFill>
            </a:endParaRPr>
          </a:p>
          <a:p>
            <a:pPr algn="r"/>
            <a:r>
              <a:rPr lang="en-US" sz="1000" dirty="0">
                <a:solidFill>
                  <a:srgbClr val="C00000"/>
                </a:solidFill>
              </a:rPr>
              <a:t>Click to close </a:t>
            </a: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a:solidFill>
                <a:srgbClr val="C00000"/>
              </a:solidFill>
            </a:endParaRPr>
          </a:p>
          <a:p>
            <a:pPr algn="ctr"/>
            <a:r>
              <a:rPr lang="en-US" dirty="0">
                <a:solidFill>
                  <a:srgbClr val="C00000"/>
                </a:solidFill>
              </a:rPr>
              <a:t>Some states require teens under 18 and still in school to get this before starting a job.</a:t>
            </a:r>
          </a:p>
          <a:p>
            <a:pPr algn="r"/>
            <a:endParaRPr lang="en-US" sz="1000" dirty="0">
              <a:solidFill>
                <a:srgbClr val="C00000"/>
              </a:solidFill>
            </a:endParaRPr>
          </a:p>
          <a:p>
            <a:pPr algn="r"/>
            <a:r>
              <a:rPr lang="en-US" sz="1000" dirty="0">
                <a:solidFill>
                  <a:srgbClr val="C00000"/>
                </a:solidFill>
              </a:rPr>
              <a:t>Click to close </a:t>
            </a:r>
          </a:p>
          <a:p>
            <a:pPr algn="ctr"/>
            <a:endParaRPr lang="en-US" dirty="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r>
              <a:rPr lang="en-US" dirty="0">
                <a:solidFill>
                  <a:srgbClr val="C00000"/>
                </a:solidFill>
              </a:rPr>
              <a:t>It’s illegal for 14-and 15-year olds to do some jobs, including these (name 2).</a:t>
            </a:r>
          </a:p>
          <a:p>
            <a:pPr algn="ctr"/>
            <a:r>
              <a:rPr lang="en-US" sz="1000" dirty="0">
                <a:solidFill>
                  <a:srgbClr val="C00000"/>
                </a:solidFill>
              </a:rPr>
              <a:t> </a:t>
            </a:r>
          </a:p>
          <a:p>
            <a:pPr algn="r"/>
            <a:r>
              <a:rPr lang="en-US" sz="1000" dirty="0">
                <a:solidFill>
                  <a:srgbClr val="C00000"/>
                </a:solidFill>
              </a:rPr>
              <a:t> Click 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a:solidFill>
                  <a:srgbClr val="C00000"/>
                </a:solidFill>
              </a:rPr>
              <a:t>It’s illegal for teens under 18 to do these types of construction work (name 2).</a:t>
            </a:r>
          </a:p>
          <a:p>
            <a:pPr algn="ctr"/>
            <a:endParaRPr lang="en-US" sz="1000" dirty="0">
              <a:solidFill>
                <a:srgbClr val="C00000"/>
              </a:solidFill>
            </a:endParaRPr>
          </a:p>
          <a:p>
            <a:pPr algn="ctr"/>
            <a:r>
              <a:rPr lang="en-US" sz="1000" dirty="0">
                <a:solidFill>
                  <a:srgbClr val="C00000"/>
                </a:solidFill>
              </a:rPr>
              <a:t>		             Click to close</a:t>
            </a: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a:solidFill>
                  <a:srgbClr val="C00000"/>
                </a:solidFill>
              </a:rPr>
              <a:t>The law says that</a:t>
            </a:r>
          </a:p>
          <a:p>
            <a:pPr algn="ctr"/>
            <a:r>
              <a:rPr lang="en-US" dirty="0">
                <a:solidFill>
                  <a:srgbClr val="C00000"/>
                </a:solidFill>
              </a:rPr>
              <a:t>your employer must pay you this amount per hour, your state’s minimum wage.</a:t>
            </a:r>
          </a:p>
          <a:p>
            <a:pPr algn="r"/>
            <a:endParaRPr lang="en-US" sz="500" dirty="0">
              <a:solidFill>
                <a:srgbClr val="C00000"/>
              </a:solidFill>
            </a:endParaRPr>
          </a:p>
          <a:p>
            <a:pPr algn="r"/>
            <a:r>
              <a:rPr lang="en-US" sz="1000" dirty="0">
                <a:solidFill>
                  <a:srgbClr val="C00000"/>
                </a:solidFill>
              </a:rPr>
              <a:t> 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a:solidFill>
                <a:srgbClr val="C00000"/>
              </a:solidFill>
            </a:endParaRPr>
          </a:p>
          <a:p>
            <a:pPr algn="ctr"/>
            <a:r>
              <a:rPr lang="en-US" dirty="0">
                <a:solidFill>
                  <a:srgbClr val="C00000"/>
                </a:solidFill>
              </a:rPr>
              <a:t>It’s illegal for teens under 18 </a:t>
            </a:r>
            <a:br>
              <a:rPr lang="en-US" dirty="0">
                <a:solidFill>
                  <a:srgbClr val="C00000"/>
                </a:solidFill>
              </a:rPr>
            </a:br>
            <a:r>
              <a:rPr lang="en-US" dirty="0">
                <a:solidFill>
                  <a:srgbClr val="C00000"/>
                </a:solidFill>
              </a:rPr>
              <a:t>to operate these machines</a:t>
            </a:r>
          </a:p>
          <a:p>
            <a:pPr algn="ctr"/>
            <a:r>
              <a:rPr lang="en-US" dirty="0">
                <a:solidFill>
                  <a:srgbClr val="C00000"/>
                </a:solidFill>
              </a:rPr>
              <a:t>(name 2). </a:t>
            </a:r>
          </a:p>
          <a:p>
            <a:pPr algn="r"/>
            <a:endParaRPr lang="en-US" sz="1000" dirty="0">
              <a:solidFill>
                <a:srgbClr val="C00000"/>
              </a:solidFill>
            </a:endParaRPr>
          </a:p>
          <a:p>
            <a:pPr algn="r"/>
            <a:r>
              <a:rPr lang="en-US" sz="1000" dirty="0">
                <a:solidFill>
                  <a:srgbClr val="C00000"/>
                </a:solidFill>
              </a:rPr>
              <a:t>Click 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a:solidFill>
                <a:srgbClr val="C00000"/>
              </a:solidFill>
            </a:endParaRPr>
          </a:p>
          <a:p>
            <a:pPr algn="ctr"/>
            <a:r>
              <a:rPr lang="en-US" dirty="0">
                <a:solidFill>
                  <a:srgbClr val="C00000"/>
                </a:solidFill>
              </a:rPr>
              <a:t>When you turn</a:t>
            </a:r>
          </a:p>
          <a:p>
            <a:pPr algn="ctr"/>
            <a:r>
              <a:rPr lang="en-US" dirty="0">
                <a:solidFill>
                  <a:srgbClr val="C00000"/>
                </a:solidFill>
              </a:rPr>
              <a:t>this age, you aren’t protected anymore by child labor laws.</a:t>
            </a:r>
            <a:endParaRPr lang="en-US" sz="1000" dirty="0">
              <a:solidFill>
                <a:srgbClr val="C00000"/>
              </a:solidFill>
            </a:endParaRPr>
          </a:p>
          <a:p>
            <a:pPr algn="r"/>
            <a:endParaRPr lang="en-US" sz="1000" dirty="0">
              <a:solidFill>
                <a:srgbClr val="C00000"/>
              </a:solidFill>
            </a:endParaRPr>
          </a:p>
          <a:p>
            <a:pPr algn="r"/>
            <a:r>
              <a:rPr lang="en-US" sz="1000" dirty="0">
                <a:solidFill>
                  <a:srgbClr val="C00000"/>
                </a:solidFill>
              </a:rPr>
              <a:t> 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a:solidFill>
                  <a:srgbClr val="C00000"/>
                </a:solidFill>
              </a:rPr>
              <a:t>This type of insurance pays wages and medical benefits for workers hurt on the job. In exchange, the worker gives up the right to sue the employer.</a:t>
            </a:r>
          </a:p>
          <a:p>
            <a:endParaRPr lang="en-US" sz="500" dirty="0">
              <a:solidFill>
                <a:srgbClr val="C00000"/>
              </a:solidFill>
            </a:endParaRPr>
          </a:p>
          <a:p>
            <a:pPr algn="r"/>
            <a:r>
              <a:rPr lang="en-US" sz="1000" dirty="0">
                <a:solidFill>
                  <a:srgbClr val="C00000"/>
                </a:solidFill>
              </a:rPr>
              <a:t>	                                  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br>
              <a:rPr lang="en-US" dirty="0">
                <a:solidFill>
                  <a:srgbClr val="C00000"/>
                </a:solidFill>
              </a:rPr>
            </a:br>
            <a:r>
              <a:rPr lang="en-US" dirty="0">
                <a:solidFill>
                  <a:srgbClr val="C00000"/>
                </a:solidFill>
              </a:rPr>
              <a:t>These are two rights you </a:t>
            </a:r>
            <a:br>
              <a:rPr lang="en-US" dirty="0">
                <a:solidFill>
                  <a:srgbClr val="C00000"/>
                </a:solidFill>
              </a:rPr>
            </a:br>
            <a:r>
              <a:rPr lang="en-US" dirty="0">
                <a:solidFill>
                  <a:srgbClr val="C00000"/>
                </a:solidFill>
              </a:rPr>
              <a:t>have if you’re hurt on the job.</a:t>
            </a:r>
            <a:endParaRPr lang="en-US" sz="1000" dirty="0">
              <a:solidFill>
                <a:srgbClr val="C00000"/>
              </a:solidFill>
            </a:endParaRPr>
          </a:p>
          <a:p>
            <a:pPr algn="r"/>
            <a:endParaRPr lang="en-US" sz="1000" dirty="0">
              <a:solidFill>
                <a:srgbClr val="C00000"/>
              </a:solidFill>
            </a:endParaRPr>
          </a:p>
          <a:p>
            <a:pPr algn="r"/>
            <a:endParaRPr lang="en-US" sz="1000" dirty="0">
              <a:solidFill>
                <a:srgbClr val="C00000"/>
              </a:solidFill>
            </a:endParaRPr>
          </a:p>
          <a:p>
            <a:pPr algn="r"/>
            <a:r>
              <a:rPr lang="en-US" sz="1000" dirty="0">
                <a:solidFill>
                  <a:srgbClr val="C00000"/>
                </a:solidFill>
              </a:rPr>
              <a:t> Click to close </a:t>
            </a:r>
            <a:endParaRPr lang="en-US" dirty="0">
              <a:solidFill>
                <a:srgbClr val="C00000"/>
              </a:solidFill>
            </a:endParaRPr>
          </a:p>
        </p:txBody>
      </p:sp>
      <p:sp>
        <p:nvSpPr>
          <p:cNvPr id="69" name="Col3_$300"/>
          <p:cNvSpPr/>
          <p:nvPr/>
        </p:nvSpPr>
        <p:spPr>
          <a:xfrm>
            <a:off x="3047986" y="308838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91440" tIns="45720" rIns="91440" bIns="0" anchor="ctr" anchorCtr="1">
            <a:noAutofit/>
          </a:bodyPr>
          <a:lstStyle/>
          <a:p>
            <a:pPr algn="ctr"/>
            <a:r>
              <a:rPr lang="en-US" dirty="0">
                <a:solidFill>
                  <a:srgbClr val="C00000"/>
                </a:solidFill>
              </a:rPr>
              <a:t> </a:t>
            </a:r>
          </a:p>
          <a:p>
            <a:pPr algn="ctr"/>
            <a:r>
              <a:rPr lang="en-US" sz="1600" spc="-50" dirty="0">
                <a:solidFill>
                  <a:srgbClr val="C00000"/>
                </a:solidFill>
              </a:rPr>
              <a:t>Federal law says that 14- and 15-year olds cannot work more than this many hours on a school night.</a:t>
            </a:r>
            <a:br>
              <a:rPr lang="en-US" dirty="0">
                <a:solidFill>
                  <a:srgbClr val="C00000"/>
                </a:solidFill>
              </a:rPr>
            </a:br>
            <a:r>
              <a:rPr lang="en-US" sz="1050" dirty="0">
                <a:solidFill>
                  <a:srgbClr val="C00000"/>
                </a:solidFill>
              </a:rPr>
              <a:t>(Your state may have more protective laws.)</a:t>
            </a:r>
          </a:p>
          <a:p>
            <a:pPr algn="ctr"/>
            <a:endParaRPr lang="en-US" sz="1050" dirty="0">
              <a:solidFill>
                <a:srgbClr val="C00000"/>
              </a:solidFill>
            </a:endParaRPr>
          </a:p>
          <a:p>
            <a:pPr algn="ctr"/>
            <a:endParaRPr lang="en-US" sz="200" dirty="0">
              <a:solidFill>
                <a:srgbClr val="C00000"/>
              </a:solidFill>
            </a:endParaRPr>
          </a:p>
          <a:p>
            <a:pPr algn="r"/>
            <a:r>
              <a:rPr lang="en-US" sz="500" dirty="0">
                <a:solidFill>
                  <a:srgbClr val="C00000"/>
                </a:solidFill>
              </a:rPr>
              <a:t>                                                              </a:t>
            </a:r>
            <a:r>
              <a:rPr lang="en-US" sz="1000" dirty="0">
                <a:solidFill>
                  <a:srgbClr val="C00000"/>
                </a:solidFill>
              </a:rPr>
              <a:t>Click to close </a:t>
            </a:r>
          </a:p>
          <a:p>
            <a:pPr algn="r"/>
            <a:endParaRPr lang="en-US" dirty="0">
              <a:solidFill>
                <a:srgbClr val="C00000"/>
              </a:solidFill>
            </a:endParaRPr>
          </a:p>
        </p:txBody>
      </p:sp>
      <p:sp>
        <p:nvSpPr>
          <p:cNvPr id="70" name="Col3_$400"/>
          <p:cNvSpPr/>
          <p:nvPr/>
        </p:nvSpPr>
        <p:spPr>
          <a:xfrm>
            <a:off x="3004660" y="3050206"/>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sz="1600" dirty="0">
                <a:solidFill>
                  <a:srgbClr val="C00000"/>
                </a:solidFill>
              </a:rPr>
              <a:t>Federal law says that 16- and 17-year olds cannot work more than this many hours on school nights.</a:t>
            </a:r>
          </a:p>
          <a:p>
            <a:pPr algn="ctr"/>
            <a:r>
              <a:rPr lang="en-US" sz="1000" dirty="0">
                <a:solidFill>
                  <a:srgbClr val="C00000"/>
                </a:solidFill>
              </a:rPr>
              <a:t>(Your state may have more protective laws.)</a:t>
            </a:r>
            <a:endParaRPr lang="en-US" dirty="0">
              <a:solidFill>
                <a:srgbClr val="C00000"/>
              </a:solidFill>
            </a:endParaRPr>
          </a:p>
          <a:p>
            <a:pPr algn="r"/>
            <a:endParaRPr lang="en-US" sz="1000" dirty="0">
              <a:solidFill>
                <a:srgbClr val="C00000"/>
              </a:solidFill>
            </a:endParaRPr>
          </a:p>
          <a:p>
            <a:pPr algn="r"/>
            <a:r>
              <a:rPr lang="en-US" sz="1000" dirty="0">
                <a:solidFill>
                  <a:srgbClr val="C00000"/>
                </a:solidFill>
              </a:rPr>
              <a:t>Click to close </a:t>
            </a:r>
          </a:p>
        </p:txBody>
      </p:sp>
      <p:sp>
        <p:nvSpPr>
          <p:cNvPr id="71" name="Col3_$500"/>
          <p:cNvSpPr/>
          <p:nvPr/>
        </p:nvSpPr>
        <p:spPr>
          <a:xfrm>
            <a:off x="3027382" y="3057190"/>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sz="1600" spc="-50" dirty="0">
                <a:solidFill>
                  <a:srgbClr val="C00000"/>
                </a:solidFill>
              </a:rPr>
              <a:t>Federal law says that this is the maximum number of hours 14- and 15- year-olds can work in a school week.</a:t>
            </a:r>
          </a:p>
          <a:p>
            <a:pPr algn="ctr"/>
            <a:r>
              <a:rPr lang="en-US" sz="1000" dirty="0">
                <a:solidFill>
                  <a:srgbClr val="C00000"/>
                </a:solidFill>
              </a:rPr>
              <a:t>(Your state may have more protective laws.)</a:t>
            </a:r>
            <a:br>
              <a:rPr lang="en-US" dirty="0">
                <a:solidFill>
                  <a:srgbClr val="C00000"/>
                </a:solidFill>
              </a:rPr>
            </a:br>
            <a:endParaRPr lang="en-US" sz="500" dirty="0">
              <a:solidFill>
                <a:srgbClr val="C00000"/>
              </a:solidFill>
            </a:endParaRPr>
          </a:p>
          <a:p>
            <a:pPr algn="r"/>
            <a:r>
              <a:rPr lang="en-US" sz="1000" dirty="0">
                <a:solidFill>
                  <a:srgbClr val="C00000"/>
                </a:solidFill>
              </a:rPr>
              <a:t>Click 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46758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Taking Action</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6 </a:t>
            </a:r>
            <a:r>
              <a:rPr lang="en-US" sz="3600" b="0" dirty="0">
                <a:solidFill>
                  <a:srgbClr val="F0502D"/>
                </a:solidFill>
                <a:latin typeface="Myriad Pro" pitchFamily="34" charset="0"/>
                <a:cs typeface="Arial" pitchFamily="34" charset="0"/>
              </a:rPr>
              <a:t>(and 6</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a:latin typeface="+mn-lt"/>
            </a:endParaRPr>
          </a:p>
        </p:txBody>
      </p:sp>
    </p:spTree>
    <p:extLst>
      <p:ext uri="{BB962C8B-B14F-4D97-AF65-F5344CB8AC3E}">
        <p14:creationId xmlns:p14="http://schemas.microsoft.com/office/powerpoint/2010/main" val="220576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If 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789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How to Approach a Workplace Problem</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federal Wage &amp; 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82158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Steps for approaching a workplace problem include: </a:t>
            </a:r>
          </a:p>
          <a:p>
            <a:pPr lvl="1">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Define </a:t>
            </a:r>
            <a:r>
              <a:rPr lang="en-US" sz="2800" b="0">
                <a:solidFill>
                  <a:srgbClr val="1F396A"/>
                </a:solidFill>
                <a:latin typeface="+mn-lt"/>
              </a:rPr>
              <a:t>the problem, get advice, choose goals, </a:t>
            </a:r>
            <a:r>
              <a:rPr lang="en-US" sz="2800" b="0" dirty="0">
                <a:solidFill>
                  <a:srgbClr val="1F396A"/>
                </a:solidFill>
                <a:latin typeface="+mn-lt"/>
              </a:rPr>
              <a:t>know </a:t>
            </a:r>
            <a:r>
              <a:rPr lang="en-US" sz="2800" b="0">
                <a:solidFill>
                  <a:srgbClr val="1F396A"/>
                </a:solidFill>
                <a:latin typeface="+mn-lt"/>
              </a:rPr>
              <a:t>your rights, </a:t>
            </a:r>
            <a:r>
              <a:rPr lang="en-US" sz="2800" b="0" dirty="0">
                <a:solidFill>
                  <a:srgbClr val="1F396A"/>
                </a:solidFill>
                <a:latin typeface="+mn-lt"/>
              </a:rPr>
              <a:t>talk to your supervisor.</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 don’t feel comfortable talking with your boss, speak with a trusted adult, OSHA, or another agency.</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Trust 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34587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a:extLst>
            <a:ext uri="{FF2B5EF4-FFF2-40B4-BE49-F238E27FC236}">
              <a16:creationId xmlns:a16="http://schemas.microsoft.com/office/drawing/2014/main" id="{4D7045F3-8DC3-FA9B-7DEC-46C67A2A7CFC}"/>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8823DF0E-47A3-1F4E-40B5-4AD0D8C1362D}"/>
              </a:ext>
            </a:extLst>
          </p:cNvPr>
          <p:cNvSpPr/>
          <p:nvPr/>
        </p:nvSpPr>
        <p:spPr>
          <a:xfrm>
            <a:off x="0" y="685800"/>
            <a:ext cx="9144000" cy="50292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3F792E6-B0BA-9C9E-B029-F521D9470022}"/>
              </a:ext>
            </a:extLst>
          </p:cNvPr>
          <p:cNvSpPr>
            <a:spLocks noGrp="1"/>
          </p:cNvSpPr>
          <p:nvPr>
            <p:ph type="subTitle" idx="1"/>
          </p:nvPr>
        </p:nvSpPr>
        <p:spPr>
          <a:xfrm>
            <a:off x="914400" y="1142999"/>
            <a:ext cx="7315200" cy="2011593"/>
          </a:xfrm>
        </p:spPr>
        <p:txBody>
          <a:bodyPr>
            <a:noAutofit/>
          </a:bodyPr>
          <a:lstStyle/>
          <a:p>
            <a:r>
              <a:rPr lang="en-US" sz="1400" b="1" dirty="0">
                <a:solidFill>
                  <a:srgbClr val="F0502D"/>
                </a:solidFill>
                <a:latin typeface="+mn-lt"/>
              </a:rPr>
              <a:t>This presentation was developed by the </a:t>
            </a:r>
            <a:br>
              <a:rPr lang="en-US" sz="1400" b="1" dirty="0">
                <a:solidFill>
                  <a:srgbClr val="F0502D"/>
                </a:solidFill>
                <a:latin typeface="+mn-lt"/>
              </a:rPr>
            </a:br>
            <a:r>
              <a:rPr lang="en-US" sz="1400" b="1" dirty="0">
                <a:solidFill>
                  <a:srgbClr val="F0502D"/>
                </a:solidFill>
                <a:latin typeface="+mn-lt"/>
              </a:rPr>
              <a:t>National Institute for Occupational Safety and Health (NIOSH)</a:t>
            </a:r>
          </a:p>
          <a:p>
            <a:r>
              <a:rPr lang="en-US" sz="1400" dirty="0">
                <a:solidFill>
                  <a:srgbClr val="1F396A"/>
                </a:solidFill>
                <a:latin typeface="+mn-lt"/>
              </a:rPr>
              <a:t> </a:t>
            </a:r>
          </a:p>
          <a:p>
            <a:r>
              <a:rPr lang="en-US" sz="1400" dirty="0">
                <a:solidFill>
                  <a:srgbClr val="1F396A"/>
                </a:solidFill>
                <a:latin typeface="+mn-lt"/>
              </a:rPr>
              <a:t>NIOSH and partners, who are dedicated to reducing occupational injuries and illnesses among youth, developed this science-based power point presentation and its associated curriculum. For more information, and for access to the curriculum and handouts, please visit: </a:t>
            </a:r>
          </a:p>
          <a:p>
            <a:r>
              <a:rPr lang="en-US" sz="1400" u="sng" dirty="0">
                <a:solidFill>
                  <a:srgbClr val="1F396A"/>
                </a:solidFill>
                <a:latin typeface="+mn-lt"/>
                <a:hlinkClick r:id="rId2">
                  <a:extLst>
                    <a:ext uri="{A12FA001-AC4F-418D-AE19-62706E023703}">
                      <ahyp:hlinkClr xmlns:ahyp="http://schemas.microsoft.com/office/drawing/2018/hyperlinkcolor" val="tx"/>
                    </a:ext>
                  </a:extLst>
                </a:hlinkClick>
              </a:rPr>
              <a:t>https://www.cdc.gov/niosh/young-workers/talking-safety/index.html</a:t>
            </a:r>
            <a:r>
              <a:rPr lang="en-US" sz="1400" dirty="0">
                <a:solidFill>
                  <a:srgbClr val="1F396A"/>
                </a:solidFill>
                <a:latin typeface="+mn-lt"/>
              </a:rPr>
              <a:t>) </a:t>
            </a:r>
          </a:p>
          <a:p>
            <a:endParaRPr lang="en-US" sz="1400" b="1" dirty="0">
              <a:solidFill>
                <a:srgbClr val="1F396A"/>
              </a:solidFill>
              <a:latin typeface="+mn-lt"/>
              <a:cs typeface="Arial" pitchFamily="34" charset="0"/>
            </a:endParaRPr>
          </a:p>
          <a:p>
            <a:endParaRPr lang="en-US" sz="1400" b="1" dirty="0">
              <a:solidFill>
                <a:srgbClr val="1F396A"/>
              </a:solidFill>
              <a:latin typeface="+mn-lt"/>
              <a:cs typeface="Arial" pitchFamily="34" charset="0"/>
            </a:endParaRPr>
          </a:p>
          <a:p>
            <a:endParaRPr lang="en-US" sz="1400" b="1" dirty="0">
              <a:solidFill>
                <a:srgbClr val="1F396A"/>
              </a:solidFill>
              <a:latin typeface="+mn-lt"/>
              <a:cs typeface="Arial" pitchFamily="34" charset="0"/>
            </a:endParaRPr>
          </a:p>
          <a:p>
            <a:endParaRPr lang="en-US" sz="1400" b="1" dirty="0">
              <a:solidFill>
                <a:srgbClr val="1F396A"/>
              </a:solidFill>
              <a:latin typeface="+mn-lt"/>
              <a:cs typeface="Arial" pitchFamily="34" charset="0"/>
            </a:endParaRPr>
          </a:p>
        </p:txBody>
      </p:sp>
      <p:pic>
        <p:nvPicPr>
          <p:cNvPr id="7" name="Picture 6" descr="Graphical user interface, text, application, chat or text message&#10;&#10;AI-generated content may be incorrect.">
            <a:extLst>
              <a:ext uri="{FF2B5EF4-FFF2-40B4-BE49-F238E27FC236}">
                <a16:creationId xmlns:a16="http://schemas.microsoft.com/office/drawing/2014/main" id="{DE56B238-FEC4-0CB5-49BA-21C8CD1DB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1510"/>
            <a:ext cx="3998984" cy="1328931"/>
          </a:xfrm>
          <a:prstGeom prst="rect">
            <a:avLst/>
          </a:prstGeom>
        </p:spPr>
      </p:pic>
      <p:grpSp>
        <p:nvGrpSpPr>
          <p:cNvPr id="15" name="Group 14">
            <a:extLst>
              <a:ext uri="{FF2B5EF4-FFF2-40B4-BE49-F238E27FC236}">
                <a16:creationId xmlns:a16="http://schemas.microsoft.com/office/drawing/2014/main" id="{7CCDC689-56D4-1F2F-16BB-9B5B46946C93}"/>
              </a:ext>
            </a:extLst>
          </p:cNvPr>
          <p:cNvGrpSpPr/>
          <p:nvPr/>
        </p:nvGrpSpPr>
        <p:grpSpPr>
          <a:xfrm>
            <a:off x="1473130" y="3154592"/>
            <a:ext cx="6756470" cy="1876425"/>
            <a:chOff x="1828800" y="3154593"/>
            <a:chExt cx="6756470" cy="1876425"/>
          </a:xfrm>
        </p:grpSpPr>
        <p:pic>
          <p:nvPicPr>
            <p:cNvPr id="6" name="Picture 5" descr="Qr code&#10;&#10;AI-generated content may be incorrect.">
              <a:extLst>
                <a:ext uri="{FF2B5EF4-FFF2-40B4-BE49-F238E27FC236}">
                  <a16:creationId xmlns:a16="http://schemas.microsoft.com/office/drawing/2014/main" id="{FDBCA185-914F-5A43-6452-4A71B845A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154593"/>
              <a:ext cx="1876425" cy="1876425"/>
            </a:xfrm>
            <a:prstGeom prst="rect">
              <a:avLst/>
            </a:prstGeom>
          </p:spPr>
        </p:pic>
        <p:sp>
          <p:nvSpPr>
            <p:cNvPr id="14" name="TextBox 13">
              <a:extLst>
                <a:ext uri="{FF2B5EF4-FFF2-40B4-BE49-F238E27FC236}">
                  <a16:creationId xmlns:a16="http://schemas.microsoft.com/office/drawing/2014/main" id="{709CC050-ABF0-6675-DE15-23DC75BEB215}"/>
                </a:ext>
              </a:extLst>
            </p:cNvPr>
            <p:cNvSpPr txBox="1"/>
            <p:nvPr/>
          </p:nvSpPr>
          <p:spPr>
            <a:xfrm>
              <a:off x="3998984" y="3492640"/>
              <a:ext cx="4586286" cy="1200329"/>
            </a:xfrm>
            <a:prstGeom prst="rect">
              <a:avLst/>
            </a:prstGeom>
            <a:noFill/>
          </p:spPr>
          <p:txBody>
            <a:bodyPr wrap="square">
              <a:spAutoFit/>
            </a:bodyPr>
            <a:lstStyle/>
            <a:p>
              <a:r>
                <a:rPr lang="en-US" dirty="0">
                  <a:solidFill>
                    <a:srgbClr val="1F396A"/>
                  </a:solidFill>
                  <a:latin typeface="+mn-lt"/>
                </a:rPr>
                <a:t>Delivering  on the Nation’s Promise: </a:t>
              </a:r>
              <a:br>
                <a:rPr lang="en-US" dirty="0">
                  <a:solidFill>
                    <a:srgbClr val="1F396A"/>
                  </a:solidFill>
                  <a:latin typeface="+mn-lt"/>
                </a:rPr>
              </a:br>
              <a:r>
                <a:rPr lang="en-US" dirty="0">
                  <a:solidFill>
                    <a:srgbClr val="1F396A"/>
                  </a:solidFill>
                  <a:latin typeface="+mn-lt"/>
                </a:rPr>
                <a:t>Safety and health at work for all people </a:t>
              </a:r>
              <a:br>
                <a:rPr lang="en-US" dirty="0">
                  <a:solidFill>
                    <a:srgbClr val="1F396A"/>
                  </a:solidFill>
                  <a:latin typeface="+mn-lt"/>
                </a:rPr>
              </a:br>
              <a:r>
                <a:rPr lang="en-US" dirty="0">
                  <a:solidFill>
                    <a:srgbClr val="1F396A"/>
                  </a:solidFill>
                  <a:latin typeface="+mn-lt"/>
                </a:rPr>
                <a:t>through research and prevention.</a:t>
              </a:r>
            </a:p>
            <a:p>
              <a:r>
                <a:rPr lang="en-US" u="sng" dirty="0">
                  <a:solidFill>
                    <a:srgbClr val="1F396A"/>
                  </a:solidFill>
                  <a:latin typeface="+mn-lt"/>
                  <a:hlinkClick r:id="rId5">
                    <a:extLst>
                      <a:ext uri="{A12FA001-AC4F-418D-AE19-62706E023703}">
                        <ahyp:hlinkClr xmlns:ahyp="http://schemas.microsoft.com/office/drawing/2018/hyperlinkcolor" val="tx"/>
                      </a:ext>
                    </a:extLst>
                  </a:hlinkClick>
                </a:rPr>
                <a:t>www.cdc.gov/niosh</a:t>
              </a:r>
              <a:endParaRPr lang="en-US" dirty="0">
                <a:solidFill>
                  <a:srgbClr val="1F396A"/>
                </a:solidFill>
                <a:latin typeface="+mn-lt"/>
              </a:endParaRPr>
            </a:p>
          </p:txBody>
        </p:sp>
      </p:grpSp>
    </p:spTree>
    <p:extLst>
      <p:ext uri="{BB962C8B-B14F-4D97-AF65-F5344CB8AC3E}">
        <p14:creationId xmlns:p14="http://schemas.microsoft.com/office/powerpoint/2010/main" val="388842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 </a:t>
            </a:r>
            <a:r>
              <a:rPr lang="en-US" sz="2400" dirty="0">
                <a:solidFill>
                  <a:srgbClr val="F0502D"/>
                </a:solidFill>
              </a:rPr>
              <a:t>(continued)</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often do teens get injured on the job in 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One per day		One per hour</a:t>
            </a: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One every 9 minutes</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4813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a:solidFill>
                  <a:srgbClr val="F0502D"/>
                </a:solidFill>
                <a:latin typeface="+mj-lt"/>
              </a:rPr>
              <a:t>Why are Young Workers More Likely to be Hurt on the Job?</a:t>
            </a: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00219"/>
          </a:xfrm>
          <a:prstGeom prst="rect">
            <a:avLst/>
          </a:prstGeom>
          <a:noFill/>
        </p:spPr>
        <p:txBody>
          <a:bodyPr wrap="square" rtlCol="0">
            <a:spAutoFit/>
          </a:bodyPr>
          <a:lstStyle/>
          <a:p>
            <a:pPr algn="ctr"/>
            <a:r>
              <a:rPr lang="en-US" sz="2800" dirty="0">
                <a:solidFill>
                  <a:srgbClr val="1F396A"/>
                </a:solidFill>
              </a:rPr>
              <a:t>Video </a:t>
            </a:r>
            <a:r>
              <a:rPr lang="en-US" sz="2800">
                <a:solidFill>
                  <a:srgbClr val="1F396A"/>
                </a:solidFill>
              </a:rPr>
              <a:t>and </a:t>
            </a:r>
            <a:r>
              <a:rPr lang="en-US" sz="2800" dirty="0">
                <a:solidFill>
                  <a:srgbClr val="1F396A"/>
                </a:solidFill>
              </a:rPr>
              <a:t>D</a:t>
            </a:r>
            <a:r>
              <a:rPr lang="en-US" sz="2800">
                <a:solidFill>
                  <a:srgbClr val="1F396A"/>
                </a:solidFill>
              </a:rPr>
              <a:t>iscussion</a:t>
            </a:r>
            <a:endParaRPr lang="en-US" sz="2800" dirty="0">
              <a:solidFill>
                <a:srgbClr val="1F396A"/>
              </a:solidFill>
            </a:endParaRPr>
          </a:p>
          <a:p>
            <a:pPr algn="ctr"/>
            <a:r>
              <a:rPr lang="en-US" u="sng" dirty="0">
                <a:hlinkClick r:id="rId6"/>
              </a:rPr>
              <a:t>www.youtube.com/watch?v=l8CanZU0r3A</a:t>
            </a:r>
            <a:endParaRPr lang="en-US" dirty="0"/>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587442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Jack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Jack’s 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Fast food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Greasy, slippery floors</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Injured tailbone</a:t>
            </a: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63447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Antonio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Antonio’s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Unguarded chimney hole (on an unfinished roof)</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Broken back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Antonio’s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07538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TotalTime>
  <Words>2997</Words>
  <Application>Microsoft Office PowerPoint</Application>
  <PresentationFormat>On-screen Show (4:3)</PresentationFormat>
  <Paragraphs>481</Paragraphs>
  <Slides>52</Slides>
  <Notes>19</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Wingdings</vt:lpstr>
      <vt:lpstr>Myriad Pro</vt:lpstr>
      <vt:lpstr>Felt Tip Roman</vt:lpstr>
      <vt:lpstr>Myriad Pro Light</vt:lpstr>
      <vt:lpstr>Calibri</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Taking Action</vt:lpstr>
      <vt:lpstr>How to Approach a Workplace Problem</vt:lpstr>
      <vt:lpstr>Taking Action: Main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Fazio, Gino (CDC/NIOSH/OD)</cp:lastModifiedBy>
  <cp:revision>166</cp:revision>
  <dcterms:created xsi:type="dcterms:W3CDTF">2012-07-25T23:11:02Z</dcterms:created>
  <dcterms:modified xsi:type="dcterms:W3CDTF">2026-01-29T03:55:24Z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2025-09-30T11:35:53Z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05cfef29-34c3-416a-af3e-ae3f8cebd29f</vt:lpwstr>
  </property>
  <property fmtid="{D5CDD505-2E9C-101B-9397-08002B2CF9AE}" pid="8" name="MSIP_Label_7b94a7b8-f06c-4dfe-bdcc-9b548fd58c31_ContentBits">
    <vt:lpwstr>0</vt:lpwstr>
  </property>
  <property fmtid="{D5CDD505-2E9C-101B-9397-08002B2CF9AE}" pid="9" name="MSIP_Label_7b94a7b8-f06c-4dfe-bdcc-9b548fd58c31_Tag">
    <vt:lpwstr>10, 0, 1, 1</vt:lpwstr>
  </property>
</Properties>
</file>