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622" r:id="rId5"/>
    <p:sldId id="623" r:id="rId6"/>
    <p:sldId id="624" r:id="rId7"/>
    <p:sldId id="625" r:id="rId8"/>
    <p:sldId id="491" r:id="rId9"/>
    <p:sldId id="550" r:id="rId10"/>
    <p:sldId id="614" r:id="rId11"/>
    <p:sldId id="609" r:id="rId12"/>
    <p:sldId id="617" r:id="rId13"/>
    <p:sldId id="615" r:id="rId14"/>
    <p:sldId id="546" r:id="rId15"/>
    <p:sldId id="605" r:id="rId16"/>
    <p:sldId id="602" r:id="rId17"/>
    <p:sldId id="611" r:id="rId18"/>
    <p:sldId id="603" r:id="rId19"/>
    <p:sldId id="618" r:id="rId20"/>
    <p:sldId id="610" r:id="rId21"/>
    <p:sldId id="616" r:id="rId22"/>
    <p:sldId id="620" r:id="rId23"/>
    <p:sldId id="33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377A181-C9D3-4105-9D2E-C80B5E46491D}" name="Lamping, Leticia (CDC/DDID/NCEZID/DHQP) (CTR)" initials="LL((" userId="S::qrm1@cdc.gov::50d47de8-5fb8-48b4-8a19-8413684f261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es, Serina (CDC/DDID/NCEZID/DHQP) (CTR)" initials="LS((" lastIdx="3" clrIdx="0">
    <p:extLst>
      <p:ext uri="{19B8F6BF-5375-455C-9EA6-DF929625EA0E}">
        <p15:presenceInfo xmlns:p15="http://schemas.microsoft.com/office/powerpoint/2012/main" userId="S::ppe3@cdc.gov::4ced6d2a-963d-4cde-80fa-dcabfcc8408b" providerId="AD"/>
      </p:ext>
    </p:extLst>
  </p:cmAuthor>
  <p:cmAuthor id="2" name="Cali, Susan (CDC/DDID/NCEZID/DHQP) (CTR)" initials="CS((" lastIdx="1" clrIdx="1">
    <p:extLst>
      <p:ext uri="{19B8F6BF-5375-455C-9EA6-DF929625EA0E}">
        <p15:presenceInfo xmlns:p15="http://schemas.microsoft.com/office/powerpoint/2012/main" userId="S::nve2@cdc.gov::b44b00c3-7883-4fe0-82c1-0b2ca0dea9b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DDA732-A33B-4524-B142-7CD70BAFE049}" v="376" dt="2023-02-06T14:46:33.7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8" autoAdjust="0"/>
    <p:restoredTop sz="86475" autoAdjust="0"/>
  </p:normalViewPr>
  <p:slideViewPr>
    <p:cSldViewPr snapToGrid="0">
      <p:cViewPr varScale="1">
        <p:scale>
          <a:sx n="62" d="100"/>
          <a:sy n="62" d="100"/>
        </p:scale>
        <p:origin x="80"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ice, Courtney (CDC/DDID/NCEZID/DHQP) (CTR)" userId="40e2cbdf-5ced-4a88-a631-a0425ce66273" providerId="ADAL" clId="{88DDA732-A33B-4524-B142-7CD70BAFE049}"/>
    <pc:docChg chg="undo custSel addSld delSld modSld">
      <pc:chgData name="Price, Courtney (CDC/DDID/NCEZID/DHQP) (CTR)" userId="40e2cbdf-5ced-4a88-a631-a0425ce66273" providerId="ADAL" clId="{88DDA732-A33B-4524-B142-7CD70BAFE049}" dt="2023-02-06T14:56:44.579" v="888" actId="1036"/>
      <pc:docMkLst>
        <pc:docMk/>
      </pc:docMkLst>
      <pc:sldChg chg="modSp">
        <pc:chgData name="Price, Courtney (CDC/DDID/NCEZID/DHQP) (CTR)" userId="40e2cbdf-5ced-4a88-a631-a0425ce66273" providerId="ADAL" clId="{88DDA732-A33B-4524-B142-7CD70BAFE049}" dt="2023-02-06T14:46:33.790" v="875" actId="962"/>
        <pc:sldMkLst>
          <pc:docMk/>
          <pc:sldMk cId="1578511415" sldId="334"/>
        </pc:sldMkLst>
        <pc:picChg chg="mod">
          <ac:chgData name="Price, Courtney (CDC/DDID/NCEZID/DHQP) (CTR)" userId="40e2cbdf-5ced-4a88-a631-a0425ce66273" providerId="ADAL" clId="{88DDA732-A33B-4524-B142-7CD70BAFE049}" dt="2023-02-06T14:46:33.790" v="875" actId="962"/>
          <ac:picMkLst>
            <pc:docMk/>
            <pc:sldMk cId="1578511415" sldId="334"/>
            <ac:picMk id="4" creationId="{8C2FABB7-843B-4E12-85E9-7BDD1592831A}"/>
          </ac:picMkLst>
        </pc:picChg>
      </pc:sldChg>
      <pc:sldChg chg="modSp add del mod">
        <pc:chgData name="Price, Courtney (CDC/DDID/NCEZID/DHQP) (CTR)" userId="40e2cbdf-5ced-4a88-a631-a0425ce66273" providerId="ADAL" clId="{88DDA732-A33B-4524-B142-7CD70BAFE049}" dt="2023-02-06T14:40:43.561" v="688" actId="2696"/>
        <pc:sldMkLst>
          <pc:docMk/>
          <pc:sldMk cId="3362196555" sldId="562"/>
        </pc:sldMkLst>
        <pc:spChg chg="mod">
          <ac:chgData name="Price, Courtney (CDC/DDID/NCEZID/DHQP) (CTR)" userId="40e2cbdf-5ced-4a88-a631-a0425ce66273" providerId="ADAL" clId="{88DDA732-A33B-4524-B142-7CD70BAFE049}" dt="2023-02-02T14:10:45.088" v="95" actId="20577"/>
          <ac:spMkLst>
            <pc:docMk/>
            <pc:sldMk cId="3362196555" sldId="562"/>
            <ac:spMk id="2" creationId="{70E79A6C-8FDE-471F-A344-6E3ED10EEB46}"/>
          </ac:spMkLst>
        </pc:spChg>
        <pc:spChg chg="mod">
          <ac:chgData name="Price, Courtney (CDC/DDID/NCEZID/DHQP) (CTR)" userId="40e2cbdf-5ced-4a88-a631-a0425ce66273" providerId="ADAL" clId="{88DDA732-A33B-4524-B142-7CD70BAFE049}" dt="2023-02-02T14:10:54.992" v="109" actId="20577"/>
          <ac:spMkLst>
            <pc:docMk/>
            <pc:sldMk cId="3362196555" sldId="562"/>
            <ac:spMk id="3" creationId="{D6B0B5C1-EB18-4758-95BD-E0F73FC07121}"/>
          </ac:spMkLst>
        </pc:spChg>
      </pc:sldChg>
      <pc:sldChg chg="addSp delSp modSp del mod setBg modNotesTx">
        <pc:chgData name="Price, Courtney (CDC/DDID/NCEZID/DHQP) (CTR)" userId="40e2cbdf-5ced-4a88-a631-a0425ce66273" providerId="ADAL" clId="{88DDA732-A33B-4524-B142-7CD70BAFE049}" dt="2023-02-06T14:41:21.016" v="693" actId="2696"/>
        <pc:sldMkLst>
          <pc:docMk/>
          <pc:sldMk cId="867270536" sldId="565"/>
        </pc:sldMkLst>
        <pc:spChg chg="mod">
          <ac:chgData name="Price, Courtney (CDC/DDID/NCEZID/DHQP) (CTR)" userId="40e2cbdf-5ced-4a88-a631-a0425ce66273" providerId="ADAL" clId="{88DDA732-A33B-4524-B142-7CD70BAFE049}" dt="2023-02-02T14:26:52.529" v="275" actId="207"/>
          <ac:spMkLst>
            <pc:docMk/>
            <pc:sldMk cId="867270536" sldId="565"/>
            <ac:spMk id="2" creationId="{EB75DAB1-1D64-4041-9257-FCC2B9FE7881}"/>
          </ac:spMkLst>
        </pc:spChg>
        <pc:spChg chg="del">
          <ac:chgData name="Price, Courtney (CDC/DDID/NCEZID/DHQP) (CTR)" userId="40e2cbdf-5ced-4a88-a631-a0425ce66273" providerId="ADAL" clId="{88DDA732-A33B-4524-B142-7CD70BAFE049}" dt="2023-02-02T14:23:01.489" v="184" actId="26606"/>
          <ac:spMkLst>
            <pc:docMk/>
            <pc:sldMk cId="867270536" sldId="565"/>
            <ac:spMk id="3" creationId="{630E85B0-2B8F-41E3-BA57-930B9D901906}"/>
          </ac:spMkLst>
        </pc:spChg>
        <pc:graphicFrameChg chg="add mod">
          <ac:chgData name="Price, Courtney (CDC/DDID/NCEZID/DHQP) (CTR)" userId="40e2cbdf-5ced-4a88-a631-a0425ce66273" providerId="ADAL" clId="{88DDA732-A33B-4524-B142-7CD70BAFE049}" dt="2023-02-02T17:54:56.395" v="640" actId="20577"/>
          <ac:graphicFrameMkLst>
            <pc:docMk/>
            <pc:sldMk cId="867270536" sldId="565"/>
            <ac:graphicFrameMk id="5" creationId="{457056A1-6EB8-EE99-C041-0AF8994CA896}"/>
          </ac:graphicFrameMkLst>
        </pc:graphicFrameChg>
      </pc:sldChg>
      <pc:sldChg chg="addSp delSp modSp del mod setBg">
        <pc:chgData name="Price, Courtney (CDC/DDID/NCEZID/DHQP) (CTR)" userId="40e2cbdf-5ced-4a88-a631-a0425ce66273" providerId="ADAL" clId="{88DDA732-A33B-4524-B142-7CD70BAFE049}" dt="2023-02-06T14:41:30.888" v="695" actId="2696"/>
        <pc:sldMkLst>
          <pc:docMk/>
          <pc:sldMk cId="3419422014" sldId="569"/>
        </pc:sldMkLst>
        <pc:spChg chg="mod">
          <ac:chgData name="Price, Courtney (CDC/DDID/NCEZID/DHQP) (CTR)" userId="40e2cbdf-5ced-4a88-a631-a0425ce66273" providerId="ADAL" clId="{88DDA732-A33B-4524-B142-7CD70BAFE049}" dt="2023-02-02T14:21:51.002" v="179" actId="1076"/>
          <ac:spMkLst>
            <pc:docMk/>
            <pc:sldMk cId="3419422014" sldId="569"/>
            <ac:spMk id="5" creationId="{E583E5C5-4452-4B68-A5EF-259956B4CF48}"/>
          </ac:spMkLst>
        </pc:spChg>
        <pc:spChg chg="mod">
          <ac:chgData name="Price, Courtney (CDC/DDID/NCEZID/DHQP) (CTR)" userId="40e2cbdf-5ced-4a88-a631-a0425ce66273" providerId="ADAL" clId="{88DDA732-A33B-4524-B142-7CD70BAFE049}" dt="2023-02-02T14:22:12.181" v="183" actId="20577"/>
          <ac:spMkLst>
            <pc:docMk/>
            <pc:sldMk cId="3419422014" sldId="569"/>
            <ac:spMk id="6" creationId="{3211BCAD-0A58-48E7-9B83-7E8FDDCBFC11}"/>
          </ac:spMkLst>
        </pc:spChg>
        <pc:spChg chg="add del">
          <ac:chgData name="Price, Courtney (CDC/DDID/NCEZID/DHQP) (CTR)" userId="40e2cbdf-5ced-4a88-a631-a0425ce66273" providerId="ADAL" clId="{88DDA732-A33B-4524-B142-7CD70BAFE049}" dt="2023-02-02T14:14:18.201" v="146" actId="26606"/>
          <ac:spMkLst>
            <pc:docMk/>
            <pc:sldMk cId="3419422014" sldId="569"/>
            <ac:spMk id="11" creationId="{2B97F24A-32CE-4C1C-A50D-3016B394DCFB}"/>
          </ac:spMkLst>
        </pc:spChg>
        <pc:spChg chg="add del">
          <ac:chgData name="Price, Courtney (CDC/DDID/NCEZID/DHQP) (CTR)" userId="40e2cbdf-5ced-4a88-a631-a0425ce66273" providerId="ADAL" clId="{88DDA732-A33B-4524-B142-7CD70BAFE049}" dt="2023-02-02T14:14:18.201" v="146" actId="26606"/>
          <ac:spMkLst>
            <pc:docMk/>
            <pc:sldMk cId="3419422014" sldId="569"/>
            <ac:spMk id="13" creationId="{CD8B4F24-440B-49E9-B85D-733523DC064B}"/>
          </ac:spMkLst>
        </pc:spChg>
        <pc:spChg chg="add del">
          <ac:chgData name="Price, Courtney (CDC/DDID/NCEZID/DHQP) (CTR)" userId="40e2cbdf-5ced-4a88-a631-a0425ce66273" providerId="ADAL" clId="{88DDA732-A33B-4524-B142-7CD70BAFE049}" dt="2023-02-02T14:14:18.201" v="146" actId="26606"/>
          <ac:spMkLst>
            <pc:docMk/>
            <pc:sldMk cId="3419422014" sldId="569"/>
            <ac:spMk id="18" creationId="{B5FA7C47-B7C1-4D2E-AB49-ED23BA34BA83}"/>
          </ac:spMkLst>
        </pc:spChg>
        <pc:spChg chg="add del">
          <ac:chgData name="Price, Courtney (CDC/DDID/NCEZID/DHQP) (CTR)" userId="40e2cbdf-5ced-4a88-a631-a0425ce66273" providerId="ADAL" clId="{88DDA732-A33B-4524-B142-7CD70BAFE049}" dt="2023-02-02T14:14:18.201" v="146" actId="26606"/>
          <ac:spMkLst>
            <pc:docMk/>
            <pc:sldMk cId="3419422014" sldId="569"/>
            <ac:spMk id="20" creationId="{596EE156-ABF1-4329-A6BA-03B4254E0877}"/>
          </ac:spMkLst>
        </pc:spChg>
        <pc:spChg chg="add del">
          <ac:chgData name="Price, Courtney (CDC/DDID/NCEZID/DHQP) (CTR)" userId="40e2cbdf-5ced-4a88-a631-a0425ce66273" providerId="ADAL" clId="{88DDA732-A33B-4524-B142-7CD70BAFE049}" dt="2023-02-02T14:14:18.201" v="146" actId="26606"/>
          <ac:spMkLst>
            <pc:docMk/>
            <pc:sldMk cId="3419422014" sldId="569"/>
            <ac:spMk id="22" creationId="{19B9933F-AAB3-444A-8BB5-9CA194A8BC63}"/>
          </ac:spMkLst>
        </pc:spChg>
        <pc:spChg chg="add del">
          <ac:chgData name="Price, Courtney (CDC/DDID/NCEZID/DHQP) (CTR)" userId="40e2cbdf-5ced-4a88-a631-a0425ce66273" providerId="ADAL" clId="{88DDA732-A33B-4524-B142-7CD70BAFE049}" dt="2023-02-02T14:14:18.201" v="146" actId="26606"/>
          <ac:spMkLst>
            <pc:docMk/>
            <pc:sldMk cId="3419422014" sldId="569"/>
            <ac:spMk id="24" creationId="{7D20183A-0B1D-4A1F-89B1-ADBEDBC6E54E}"/>
          </ac:spMkLst>
        </pc:spChg>
        <pc:spChg chg="add del">
          <ac:chgData name="Price, Courtney (CDC/DDID/NCEZID/DHQP) (CTR)" userId="40e2cbdf-5ced-4a88-a631-a0425ce66273" providerId="ADAL" clId="{88DDA732-A33B-4524-B142-7CD70BAFE049}" dt="2023-02-02T14:14:18.201" v="146" actId="26606"/>
          <ac:spMkLst>
            <pc:docMk/>
            <pc:sldMk cId="3419422014" sldId="569"/>
            <ac:spMk id="26" creationId="{131031D3-26CD-4214-A9A4-5857EFA15A0C}"/>
          </ac:spMkLst>
        </pc:spChg>
        <pc:picChg chg="del">
          <ac:chgData name="Price, Courtney (CDC/DDID/NCEZID/DHQP) (CTR)" userId="40e2cbdf-5ced-4a88-a631-a0425ce66273" providerId="ADAL" clId="{88DDA732-A33B-4524-B142-7CD70BAFE049}" dt="2023-02-02T14:12:53.439" v="127" actId="478"/>
          <ac:picMkLst>
            <pc:docMk/>
            <pc:sldMk cId="3419422014" sldId="569"/>
            <ac:picMk id="2" creationId="{DE4B437F-71BF-4D82-B93D-211C88C1FBED}"/>
          </ac:picMkLst>
        </pc:picChg>
        <pc:picChg chg="add mod">
          <ac:chgData name="Price, Courtney (CDC/DDID/NCEZID/DHQP) (CTR)" userId="40e2cbdf-5ced-4a88-a631-a0425ce66273" providerId="ADAL" clId="{88DDA732-A33B-4524-B142-7CD70BAFE049}" dt="2023-02-02T14:21:57.030" v="181" actId="1076"/>
          <ac:picMkLst>
            <pc:docMk/>
            <pc:sldMk cId="3419422014" sldId="569"/>
            <ac:picMk id="4" creationId="{D7B303E2-95D9-5E7C-8D47-A1B9B2DE30C0}"/>
          </ac:picMkLst>
        </pc:picChg>
      </pc:sldChg>
      <pc:sldChg chg="delSp modSp del mod">
        <pc:chgData name="Price, Courtney (CDC/DDID/NCEZID/DHQP) (CTR)" userId="40e2cbdf-5ced-4a88-a631-a0425ce66273" providerId="ADAL" clId="{88DDA732-A33B-4524-B142-7CD70BAFE049}" dt="2023-02-06T14:41:26.555" v="694" actId="2696"/>
        <pc:sldMkLst>
          <pc:docMk/>
          <pc:sldMk cId="613007944" sldId="595"/>
        </pc:sldMkLst>
        <pc:spChg chg="mod">
          <ac:chgData name="Price, Courtney (CDC/DDID/NCEZID/DHQP) (CTR)" userId="40e2cbdf-5ced-4a88-a631-a0425ce66273" providerId="ADAL" clId="{88DDA732-A33B-4524-B142-7CD70BAFE049}" dt="2023-02-02T17:55:56.020" v="682" actId="6549"/>
          <ac:spMkLst>
            <pc:docMk/>
            <pc:sldMk cId="613007944" sldId="595"/>
            <ac:spMk id="2" creationId="{EB75DAB1-1D64-4041-9257-FCC2B9FE7881}"/>
          </ac:spMkLst>
        </pc:spChg>
        <pc:picChg chg="del">
          <ac:chgData name="Price, Courtney (CDC/DDID/NCEZID/DHQP) (CTR)" userId="40e2cbdf-5ced-4a88-a631-a0425ce66273" providerId="ADAL" clId="{88DDA732-A33B-4524-B142-7CD70BAFE049}" dt="2023-02-02T17:55:58.565" v="683" actId="478"/>
          <ac:picMkLst>
            <pc:docMk/>
            <pc:sldMk cId="613007944" sldId="595"/>
            <ac:picMk id="4" creationId="{293FA8D3-7A1E-4D3C-BC5A-FFC8AFB5F655}"/>
          </ac:picMkLst>
        </pc:picChg>
      </pc:sldChg>
      <pc:sldChg chg="add del setBg">
        <pc:chgData name="Price, Courtney (CDC/DDID/NCEZID/DHQP) (CTR)" userId="40e2cbdf-5ced-4a88-a631-a0425ce66273" providerId="ADAL" clId="{88DDA732-A33B-4524-B142-7CD70BAFE049}" dt="2023-02-06T14:40:46.487" v="689" actId="2696"/>
        <pc:sldMkLst>
          <pc:docMk/>
          <pc:sldMk cId="754163505" sldId="621"/>
        </pc:sldMkLst>
      </pc:sldChg>
      <pc:sldChg chg="add">
        <pc:chgData name="Price, Courtney (CDC/DDID/NCEZID/DHQP) (CTR)" userId="40e2cbdf-5ced-4a88-a631-a0425ce66273" providerId="ADAL" clId="{88DDA732-A33B-4524-B142-7CD70BAFE049}" dt="2023-02-06T14:40:37.610" v="687"/>
        <pc:sldMkLst>
          <pc:docMk/>
          <pc:sldMk cId="985860468" sldId="622"/>
        </pc:sldMkLst>
      </pc:sldChg>
      <pc:sldChg chg="addSp delSp modSp add mod">
        <pc:chgData name="Price, Courtney (CDC/DDID/NCEZID/DHQP) (CTR)" userId="40e2cbdf-5ced-4a88-a631-a0425ce66273" providerId="ADAL" clId="{88DDA732-A33B-4524-B142-7CD70BAFE049}" dt="2023-02-06T14:56:44.579" v="888" actId="1036"/>
        <pc:sldMkLst>
          <pc:docMk/>
          <pc:sldMk cId="1186135520" sldId="623"/>
        </pc:sldMkLst>
        <pc:spChg chg="add del mod">
          <ac:chgData name="Price, Courtney (CDC/DDID/NCEZID/DHQP) (CTR)" userId="40e2cbdf-5ced-4a88-a631-a0425ce66273" providerId="ADAL" clId="{88DDA732-A33B-4524-B142-7CD70BAFE049}" dt="2023-02-06T14:42:14.174" v="737" actId="478"/>
          <ac:spMkLst>
            <pc:docMk/>
            <pc:sldMk cId="1186135520" sldId="623"/>
            <ac:spMk id="4" creationId="{D0534DE8-659C-D93D-8893-31AE705D9273}"/>
          </ac:spMkLst>
        </pc:spChg>
        <pc:spChg chg="add del mod">
          <ac:chgData name="Price, Courtney (CDC/DDID/NCEZID/DHQP) (CTR)" userId="40e2cbdf-5ced-4a88-a631-a0425ce66273" providerId="ADAL" clId="{88DDA732-A33B-4524-B142-7CD70BAFE049}" dt="2023-02-06T14:43:59.186" v="803" actId="962"/>
          <ac:spMkLst>
            <pc:docMk/>
            <pc:sldMk cId="1186135520" sldId="623"/>
            <ac:spMk id="5" creationId="{E583E5C5-4452-4B68-A5EF-259956B4CF48}"/>
          </ac:spMkLst>
        </pc:spChg>
        <pc:spChg chg="mod">
          <ac:chgData name="Price, Courtney (CDC/DDID/NCEZID/DHQP) (CTR)" userId="40e2cbdf-5ced-4a88-a631-a0425ce66273" providerId="ADAL" clId="{88DDA732-A33B-4524-B142-7CD70BAFE049}" dt="2023-02-06T14:41:58.484" v="699" actId="1076"/>
          <ac:spMkLst>
            <pc:docMk/>
            <pc:sldMk cId="1186135520" sldId="623"/>
            <ac:spMk id="6" creationId="{3211BCAD-0A58-48E7-9B83-7E8FDDCBFC11}"/>
          </ac:spMkLst>
        </pc:spChg>
        <pc:picChg chg="add del mod">
          <ac:chgData name="Price, Courtney (CDC/DDID/NCEZID/DHQP) (CTR)" userId="40e2cbdf-5ced-4a88-a631-a0425ce66273" providerId="ADAL" clId="{88DDA732-A33B-4524-B142-7CD70BAFE049}" dt="2023-02-06T14:56:44.579" v="888" actId="1036"/>
          <ac:picMkLst>
            <pc:docMk/>
            <pc:sldMk cId="1186135520" sldId="623"/>
            <ac:picMk id="2" creationId="{DE4B437F-71BF-4D82-B93D-211C88C1FBED}"/>
          </ac:picMkLst>
        </pc:picChg>
      </pc:sldChg>
      <pc:sldChg chg="add">
        <pc:chgData name="Price, Courtney (CDC/DDID/NCEZID/DHQP) (CTR)" userId="40e2cbdf-5ced-4a88-a631-a0425ce66273" providerId="ADAL" clId="{88DDA732-A33B-4524-B142-7CD70BAFE049}" dt="2023-02-06T14:41:03.382" v="691"/>
        <pc:sldMkLst>
          <pc:docMk/>
          <pc:sldMk cId="964939598" sldId="624"/>
        </pc:sldMkLst>
      </pc:sldChg>
      <pc:sldChg chg="addSp delSp modSp add mod">
        <pc:chgData name="Price, Courtney (CDC/DDID/NCEZID/DHQP) (CTR)" userId="40e2cbdf-5ced-4a88-a631-a0425ce66273" providerId="ADAL" clId="{88DDA732-A33B-4524-B142-7CD70BAFE049}" dt="2023-02-06T14:45:09.238" v="873" actId="962"/>
        <pc:sldMkLst>
          <pc:docMk/>
          <pc:sldMk cId="3786177933" sldId="625"/>
        </pc:sldMkLst>
        <pc:spChg chg="mod">
          <ac:chgData name="Price, Courtney (CDC/DDID/NCEZID/DHQP) (CTR)" userId="40e2cbdf-5ced-4a88-a631-a0425ce66273" providerId="ADAL" clId="{88DDA732-A33B-4524-B142-7CD70BAFE049}" dt="2023-02-06T14:44:19.146" v="805" actId="1076"/>
          <ac:spMkLst>
            <pc:docMk/>
            <pc:sldMk cId="3786177933" sldId="625"/>
            <ac:spMk id="3" creationId="{630E85B0-2B8F-41E3-BA57-930B9D901906}"/>
          </ac:spMkLst>
        </pc:spChg>
        <pc:picChg chg="add del mod">
          <ac:chgData name="Price, Courtney (CDC/DDID/NCEZID/DHQP) (CTR)" userId="40e2cbdf-5ced-4a88-a631-a0425ce66273" providerId="ADAL" clId="{88DDA732-A33B-4524-B142-7CD70BAFE049}" dt="2023-02-06T14:45:09.238" v="873" actId="962"/>
          <ac:picMkLst>
            <pc:docMk/>
            <pc:sldMk cId="3786177933" sldId="625"/>
            <ac:picMk id="4" creationId="{293FA8D3-7A1E-4D3C-BC5A-FFC8AFB5F65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622E10-E686-4ADF-A000-022A27E80AFD}" type="datetimeFigureOut">
              <a:rPr lang="en-US" smtClean="0"/>
              <a:t>2/17/2023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93262D-E6B7-4E55-A038-412ECD145B4C}" type="slidenum">
              <a:rPr lang="en-US" smtClean="0"/>
              <a:t>‹#›</a:t>
            </a:fld>
            <a:endParaRPr lang="en-US"/>
          </a:p>
        </p:txBody>
      </p:sp>
    </p:spTree>
    <p:extLst>
      <p:ext uri="{BB962C8B-B14F-4D97-AF65-F5344CB8AC3E}">
        <p14:creationId xmlns:p14="http://schemas.microsoft.com/office/powerpoint/2010/main" val="3777589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Thank you for joining today’s call.  My name is Letty Lamping and today we will cover the outpatient dialysis and home dialysis surveys for 2023.</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93262D-E6B7-4E55-A038-412ECD145B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4341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shown with the clarified questions, this slide just gives you an idea of the newly added questions in each section.   These questions are also listed on the crosswalk document for your reference.</a:t>
            </a:r>
          </a:p>
        </p:txBody>
      </p:sp>
      <p:sp>
        <p:nvSpPr>
          <p:cNvPr id="4" name="Slide Number Placeholder 3"/>
          <p:cNvSpPr>
            <a:spLocks noGrp="1"/>
          </p:cNvSpPr>
          <p:nvPr>
            <p:ph type="sldNum" sz="quarter" idx="5"/>
          </p:nvPr>
        </p:nvSpPr>
        <p:spPr/>
        <p:txBody>
          <a:bodyPr/>
          <a:lstStyle/>
          <a:p>
            <a:fld id="{9E93262D-E6B7-4E55-A038-412ECD145B4C}" type="slidenum">
              <a:rPr lang="en-US" smtClean="0"/>
              <a:t>10</a:t>
            </a:fld>
            <a:endParaRPr lang="en-US"/>
          </a:p>
        </p:txBody>
      </p:sp>
    </p:spTree>
    <p:extLst>
      <p:ext uri="{BB962C8B-B14F-4D97-AF65-F5344CB8AC3E}">
        <p14:creationId xmlns:p14="http://schemas.microsoft.com/office/powerpoint/2010/main" val="2308764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there have been several new questions added, we do want you to know that we have also removed some questions that are no longer relevant or have been merged into another question.  The six questions on this slide have been removed.  We will now move onto the home dialysis survey.</a:t>
            </a:r>
          </a:p>
        </p:txBody>
      </p:sp>
      <p:sp>
        <p:nvSpPr>
          <p:cNvPr id="4" name="Slide Number Placeholder 3"/>
          <p:cNvSpPr>
            <a:spLocks noGrp="1"/>
          </p:cNvSpPr>
          <p:nvPr>
            <p:ph type="sldNum" sz="quarter" idx="5"/>
          </p:nvPr>
        </p:nvSpPr>
        <p:spPr/>
        <p:txBody>
          <a:bodyPr/>
          <a:lstStyle/>
          <a:p>
            <a:fld id="{9E93262D-E6B7-4E55-A038-412ECD145B4C}" type="slidenum">
              <a:rPr lang="en-US" smtClean="0"/>
              <a:t>11</a:t>
            </a:fld>
            <a:endParaRPr lang="en-US"/>
          </a:p>
        </p:txBody>
      </p:sp>
    </p:spTree>
    <p:extLst>
      <p:ext uri="{BB962C8B-B14F-4D97-AF65-F5344CB8AC3E}">
        <p14:creationId xmlns:p14="http://schemas.microsoft.com/office/powerpoint/2010/main" val="2649197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Home Dialysis Center Practices survey also underwent some changes for 2023 including clarified and new questions.  Let’s review some of those changes.</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12</a:t>
            </a:fld>
            <a:endParaRPr lang="en-US"/>
          </a:p>
        </p:txBody>
      </p:sp>
    </p:spTree>
    <p:extLst>
      <p:ext uri="{BB962C8B-B14F-4D97-AF65-F5344CB8AC3E}">
        <p14:creationId xmlns:p14="http://schemas.microsoft.com/office/powerpoint/2010/main" val="24765925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As with the Outpatient Dialysis Center Practices Survey, the Home survey has undergone some reformatting and layout changes for clarity and better flow.  As in previous years, the survey will become available in early February and may be completed and saved after Feb 8.  Let’s take a look at a few of the clarified questions for 2023.</a:t>
            </a:r>
          </a:p>
          <a:p>
            <a:endParaRPr lang="en-US" dirty="0"/>
          </a:p>
        </p:txBody>
      </p:sp>
      <p:sp>
        <p:nvSpPr>
          <p:cNvPr id="4" name="Slide Number Placeholder 3"/>
          <p:cNvSpPr>
            <a:spLocks noGrp="1"/>
          </p:cNvSpPr>
          <p:nvPr>
            <p:ph type="sldNum" sz="quarter" idx="5"/>
          </p:nvPr>
        </p:nvSpPr>
        <p:spPr/>
        <p:txBody>
          <a:bodyPr/>
          <a:lstStyle/>
          <a:p>
            <a:fld id="{9E93262D-E6B7-4E55-A038-412ECD145B4C}" type="slidenum">
              <a:rPr lang="en-US" smtClean="0"/>
              <a:t>13</a:t>
            </a:fld>
            <a:endParaRPr lang="en-US"/>
          </a:p>
        </p:txBody>
      </p:sp>
    </p:spTree>
    <p:extLst>
      <p:ext uri="{BB962C8B-B14F-4D97-AF65-F5344CB8AC3E}">
        <p14:creationId xmlns:p14="http://schemas.microsoft.com/office/powerpoint/2010/main" val="34081946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have been wording changes to various questions throughout the home dialysis survey.  These question revisions were designed to clarify what is being asked for.  Let’s review this a little more.</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14</a:t>
            </a:fld>
            <a:endParaRPr lang="en-US"/>
          </a:p>
        </p:txBody>
      </p:sp>
    </p:spTree>
    <p:extLst>
      <p:ext uri="{BB962C8B-B14F-4D97-AF65-F5344CB8AC3E}">
        <p14:creationId xmlns:p14="http://schemas.microsoft.com/office/powerpoint/2010/main" val="1745811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Numerous questions have been modified throughout the survey to eliminate confusion.  For example, question #4 under Dialysis Center Information has been expanded to note that the types of services offered include certified and non-certified services</a:t>
            </a:r>
            <a:r>
              <a:rPr lang="en-US" sz="1800"/>
              <a:t>. Additionally</a:t>
            </a:r>
            <a:r>
              <a:rPr lang="en-US" sz="1800" dirty="0"/>
              <a:t>, under the prevention activities, there is an expanded list of options of national or regional infection prevention-related initiatives that your facility may have participated in.  </a:t>
            </a:r>
          </a:p>
        </p:txBody>
      </p:sp>
      <p:sp>
        <p:nvSpPr>
          <p:cNvPr id="4" name="Slide Number Placeholder 3"/>
          <p:cNvSpPr>
            <a:spLocks noGrp="1"/>
          </p:cNvSpPr>
          <p:nvPr>
            <p:ph type="sldNum" sz="quarter" idx="5"/>
          </p:nvPr>
        </p:nvSpPr>
        <p:spPr/>
        <p:txBody>
          <a:bodyPr/>
          <a:lstStyle/>
          <a:p>
            <a:fld id="{9E93262D-E6B7-4E55-A038-412ECD145B4C}" type="slidenum">
              <a:rPr lang="en-US" smtClean="0"/>
              <a:t>15</a:t>
            </a:fld>
            <a:endParaRPr lang="en-US"/>
          </a:p>
        </p:txBody>
      </p:sp>
    </p:spTree>
    <p:extLst>
      <p:ext uri="{BB962C8B-B14F-4D97-AF65-F5344CB8AC3E}">
        <p14:creationId xmlns:p14="http://schemas.microsoft.com/office/powerpoint/2010/main" val="27968680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simply gives you the questions that have undergone clarification or modification.  The crosswalk document has each question for you to see exactly what the question was in 2022 and what it is in 2023.  </a:t>
            </a:r>
          </a:p>
          <a:p>
            <a:endParaRPr lang="en-US" dirty="0"/>
          </a:p>
        </p:txBody>
      </p:sp>
      <p:sp>
        <p:nvSpPr>
          <p:cNvPr id="4" name="Slide Number Placeholder 3"/>
          <p:cNvSpPr>
            <a:spLocks noGrp="1"/>
          </p:cNvSpPr>
          <p:nvPr>
            <p:ph type="sldNum" sz="quarter" idx="5"/>
          </p:nvPr>
        </p:nvSpPr>
        <p:spPr/>
        <p:txBody>
          <a:bodyPr/>
          <a:lstStyle/>
          <a:p>
            <a:fld id="{9E93262D-E6B7-4E55-A038-412ECD145B4C}" type="slidenum">
              <a:rPr lang="en-US" smtClean="0"/>
              <a:t>16</a:t>
            </a:fld>
            <a:endParaRPr lang="en-US"/>
          </a:p>
        </p:txBody>
      </p:sp>
    </p:spTree>
    <p:extLst>
      <p:ext uri="{BB962C8B-B14F-4D97-AF65-F5344CB8AC3E}">
        <p14:creationId xmlns:p14="http://schemas.microsoft.com/office/powerpoint/2010/main" val="20482287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home survey, there are eight new questions sprinkled throughout the survey as well as newly identified sections to allow for better flow as well as grouping of questions.  Let’s review a few of the newly added questions and sections.</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17</a:t>
            </a:fld>
            <a:endParaRPr lang="en-US"/>
          </a:p>
        </p:txBody>
      </p:sp>
    </p:spTree>
    <p:extLst>
      <p:ext uri="{BB962C8B-B14F-4D97-AF65-F5344CB8AC3E}">
        <p14:creationId xmlns:p14="http://schemas.microsoft.com/office/powerpoint/2010/main" val="31288236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Under the dialysis center information section, a question has been added inquiring as to whether your clinic had been cited for any infection control breaches during the prior year. The patient census section has two new questions relating to patient race and ethnicity.  These are both optional questions for 2023 and are expected to become required in 2024.  We’ve also added two new sections including one for Staff and one for Peritoneal Dialysis patients. </a:t>
            </a:r>
          </a:p>
          <a:p>
            <a:endParaRPr lang="en-US" dirty="0"/>
          </a:p>
        </p:txBody>
      </p:sp>
      <p:sp>
        <p:nvSpPr>
          <p:cNvPr id="4" name="Slide Number Placeholder 3"/>
          <p:cNvSpPr>
            <a:spLocks noGrp="1"/>
          </p:cNvSpPr>
          <p:nvPr>
            <p:ph type="sldNum" sz="quarter" idx="5"/>
          </p:nvPr>
        </p:nvSpPr>
        <p:spPr/>
        <p:txBody>
          <a:bodyPr/>
          <a:lstStyle/>
          <a:p>
            <a:fld id="{9E93262D-E6B7-4E55-A038-412ECD145B4C}" type="slidenum">
              <a:rPr lang="en-US" smtClean="0"/>
              <a:t>18</a:t>
            </a:fld>
            <a:endParaRPr lang="en-US"/>
          </a:p>
        </p:txBody>
      </p:sp>
    </p:spTree>
    <p:extLst>
      <p:ext uri="{BB962C8B-B14F-4D97-AF65-F5344CB8AC3E}">
        <p14:creationId xmlns:p14="http://schemas.microsoft.com/office/powerpoint/2010/main" val="11430029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we have listed the sections and questions that are new for 2023.  These questions are also included in the crosswalk document for your reference.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9E93262D-E6B7-4E55-A038-412ECD145B4C}" type="slidenum">
              <a:rPr lang="en-US" smtClean="0"/>
              <a:t>19</a:t>
            </a:fld>
            <a:endParaRPr lang="en-US"/>
          </a:p>
        </p:txBody>
      </p:sp>
    </p:spTree>
    <p:extLst>
      <p:ext uri="{BB962C8B-B14F-4D97-AF65-F5344CB8AC3E}">
        <p14:creationId xmlns:p14="http://schemas.microsoft.com/office/powerpoint/2010/main" val="1143002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objective today is to review the changes to both the outpatient dialysis center practices survey and the home dialysis practices survey.  Let’s go ahead and dive right in.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93262D-E6B7-4E55-A038-412ECD145B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76147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surveys, accompanying TOIs and crosswalk are available on the NHSN Dialysis webpage.  As always, please reach out to us at NHSN@cdc.gov with any questions. This concludes our review of the 2023 Outpatient Dialysis Center Practices Survey and the Home Dialysis Center Practices survey. Thank you all for joining today.  Have a good afternoon.  </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20</a:t>
            </a:fld>
            <a:endParaRPr lang="en-US"/>
          </a:p>
        </p:txBody>
      </p:sp>
    </p:spTree>
    <p:extLst>
      <p:ext uri="{BB962C8B-B14F-4D97-AF65-F5344CB8AC3E}">
        <p14:creationId xmlns:p14="http://schemas.microsoft.com/office/powerpoint/2010/main" val="1700409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2023 outpatient dialysis survey will be live on February 1 to be saved as incomplete.  Remember that a survey must be completed before your facility will be able to enter data for May 2023 forward.  As in the past, the survey will ask questions relative to the first week of February and you will be able to save your survey as complete after February 8.  A paper version of the survey and TOI are available on the Dialysis event homepage</a:t>
            </a:r>
            <a:endParaRPr lang="en-US" i="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93262D-E6B7-4E55-A038-412ECD145B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933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survey has undergone some layout changes which were designed to improve ease of completion and clarity.  For example, all questions that relate to isolation and screening have all been grouped together; as have all the questions relating to in-center hemodialysis patients.   You will find this type of grouping throughout the survey.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93262D-E6B7-4E55-A038-412ECD145B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7161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Throughout the survey you will notice that there have been wording changes to various questions.  These question revisions were designed to clarify what is being asked for.  Let’s review this a little more.</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5</a:t>
            </a:fld>
            <a:endParaRPr lang="en-US"/>
          </a:p>
        </p:txBody>
      </p:sp>
    </p:spTree>
    <p:extLst>
      <p:ext uri="{BB962C8B-B14F-4D97-AF65-F5344CB8AC3E}">
        <p14:creationId xmlns:p14="http://schemas.microsoft.com/office/powerpoint/2010/main" val="3633935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Several questions have been modified to eliminate confusion.  For example, question #4 under Dialysis Center Information, has been expanded to note that the types of services offered including certified and non-certified services.  Additionally, as mentioned earlier, the data you are collecting for submission in the survey is for the first week of February, we have added the actual dates Feb 1-8.  The following slide outlines the questions that have undergone some clarification in each section.</a:t>
            </a:r>
          </a:p>
        </p:txBody>
      </p:sp>
      <p:sp>
        <p:nvSpPr>
          <p:cNvPr id="4" name="Slide Number Placeholder 3"/>
          <p:cNvSpPr>
            <a:spLocks noGrp="1"/>
          </p:cNvSpPr>
          <p:nvPr>
            <p:ph type="sldNum" sz="quarter" idx="5"/>
          </p:nvPr>
        </p:nvSpPr>
        <p:spPr/>
        <p:txBody>
          <a:bodyPr/>
          <a:lstStyle/>
          <a:p>
            <a:fld id="{9E93262D-E6B7-4E55-A038-412ECD145B4C}" type="slidenum">
              <a:rPr lang="en-US" smtClean="0"/>
              <a:t>6</a:t>
            </a:fld>
            <a:endParaRPr lang="en-US"/>
          </a:p>
        </p:txBody>
      </p:sp>
    </p:spTree>
    <p:extLst>
      <p:ext uri="{BB962C8B-B14F-4D97-AF65-F5344CB8AC3E}">
        <p14:creationId xmlns:p14="http://schemas.microsoft.com/office/powerpoint/2010/main" val="188718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simply gives you the questions that have undergone clarification or modification.  A crosswalk document, posted to the dialysis webpage, has each question for you to see exactly what the question was in 2022 and what it is on the 2023 survey.  </a:t>
            </a:r>
          </a:p>
        </p:txBody>
      </p:sp>
      <p:sp>
        <p:nvSpPr>
          <p:cNvPr id="4" name="Slide Number Placeholder 3"/>
          <p:cNvSpPr>
            <a:spLocks noGrp="1"/>
          </p:cNvSpPr>
          <p:nvPr>
            <p:ph type="sldNum" sz="quarter" idx="5"/>
          </p:nvPr>
        </p:nvSpPr>
        <p:spPr/>
        <p:txBody>
          <a:bodyPr/>
          <a:lstStyle/>
          <a:p>
            <a:fld id="{9E93262D-E6B7-4E55-A038-412ECD145B4C}" type="slidenum">
              <a:rPr lang="en-US" smtClean="0"/>
              <a:t>7</a:t>
            </a:fld>
            <a:endParaRPr lang="en-US"/>
          </a:p>
        </p:txBody>
      </p:sp>
    </p:spTree>
    <p:extLst>
      <p:ext uri="{BB962C8B-B14F-4D97-AF65-F5344CB8AC3E}">
        <p14:creationId xmlns:p14="http://schemas.microsoft.com/office/powerpoint/2010/main" val="2715892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 modified questions, there have been several new questions added.  These are intended to capture data that previously had not been in the survey.  Let’s review a few of those new questions.</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8</a:t>
            </a:fld>
            <a:endParaRPr lang="en-US"/>
          </a:p>
        </p:txBody>
      </p:sp>
    </p:spTree>
    <p:extLst>
      <p:ext uri="{BB962C8B-B14F-4D97-AF65-F5344CB8AC3E}">
        <p14:creationId xmlns:p14="http://schemas.microsoft.com/office/powerpoint/2010/main" val="3623331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just a sampling of the new questions added to the 2023 outpatient dialysis survey.  Under the isolation and screening section, we have added a question which asks where your COVID patients were dialyzed and provides options; under the patient census section, question #25 asks for a count of patients treated during the first week in February for each race.  Please note that this is an optional question for 2023.  And under the prevention activities section (question #62a) we ask what education does your facility provide to patients as they begin dialysis.  Those options include but are not limited to vascular access care, hand hygiene, and recognizing the signs of infection.</a:t>
            </a:r>
          </a:p>
        </p:txBody>
      </p:sp>
      <p:sp>
        <p:nvSpPr>
          <p:cNvPr id="4" name="Slide Number Placeholder 3"/>
          <p:cNvSpPr>
            <a:spLocks noGrp="1"/>
          </p:cNvSpPr>
          <p:nvPr>
            <p:ph type="sldNum" sz="quarter" idx="5"/>
          </p:nvPr>
        </p:nvSpPr>
        <p:spPr/>
        <p:txBody>
          <a:bodyPr/>
          <a:lstStyle/>
          <a:p>
            <a:fld id="{9E93262D-E6B7-4E55-A038-412ECD145B4C}" type="slidenum">
              <a:rPr lang="en-US" smtClean="0"/>
              <a:t>9</a:t>
            </a:fld>
            <a:endParaRPr lang="en-US"/>
          </a:p>
        </p:txBody>
      </p:sp>
    </p:spTree>
    <p:extLst>
      <p:ext uri="{BB962C8B-B14F-4D97-AF65-F5344CB8AC3E}">
        <p14:creationId xmlns:p14="http://schemas.microsoft.com/office/powerpoint/2010/main" val="3282502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F70A2-52FF-47F4-A52C-1AA6929B43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C904B7-2825-4046-B694-BC4DBA656B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85C253-56C2-414F-A99B-2DBA1DB65E94}"/>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5" name="Footer Placeholder 4">
            <a:extLst>
              <a:ext uri="{FF2B5EF4-FFF2-40B4-BE49-F238E27FC236}">
                <a16:creationId xmlns:a16="http://schemas.microsoft.com/office/drawing/2014/main" id="{9BC7F6AF-EE49-4ED2-B960-5686354EA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65E9D2-98E5-4E21-BC19-B25C8BC027F2}"/>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2495286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5766-B48C-4814-A467-7EAB78A2D0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6B639D-A929-42C3-BE0E-1F962B57DF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575B6-0804-428E-80FA-9B3B97BF9BB3}"/>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5" name="Footer Placeholder 4">
            <a:extLst>
              <a:ext uri="{FF2B5EF4-FFF2-40B4-BE49-F238E27FC236}">
                <a16:creationId xmlns:a16="http://schemas.microsoft.com/office/drawing/2014/main" id="{247B74B1-AA4C-4518-B591-A187505981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2194D0-8CAB-4346-91FA-5E3297D7BA73}"/>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4296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C84A19-B0DE-4D6F-9737-D2D48FB216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8E8224-981B-41A5-B10D-75D01F36F4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3A09B9-779D-4DDF-8670-385CD0EC742E}"/>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5" name="Footer Placeholder 4">
            <a:extLst>
              <a:ext uri="{FF2B5EF4-FFF2-40B4-BE49-F238E27FC236}">
                <a16:creationId xmlns:a16="http://schemas.microsoft.com/office/drawing/2014/main" id="{3FCFEBF2-F676-4D7F-B834-5386480458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3BE147-90F4-437F-BCE7-8990C12CA8BE}"/>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1401238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8_Data Slide (for content heavy tables and char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4000"/>
              </a:lnSpc>
              <a:defRPr sz="3733" b="1" baseline="0">
                <a:solidFill>
                  <a:srgbClr val="D9531E"/>
                </a:solidFill>
                <a:effectLst/>
                <a:latin typeface="Calibri" pitchFamily="34" charset="0"/>
              </a:defRPr>
            </a:lvl1pPr>
          </a:lstStyle>
          <a:p>
            <a:r>
              <a:rPr lang="en-US" dirty="0"/>
              <a:t>Bottom band: NCEZID</a:t>
            </a:r>
          </a:p>
        </p:txBody>
      </p:sp>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88508"/>
          <a:stretch/>
        </p:blipFill>
        <p:spPr>
          <a:xfrm>
            <a:off x="0" y="6692413"/>
            <a:ext cx="12192000" cy="165587"/>
          </a:xfrm>
          <a:prstGeom prst="rect">
            <a:avLst/>
          </a:prstGeom>
        </p:spPr>
      </p:pic>
      <p:sp>
        <p:nvSpPr>
          <p:cNvPr id="7" name="Text Placeholder 7"/>
          <p:cNvSpPr>
            <a:spLocks noGrp="1"/>
          </p:cNvSpPr>
          <p:nvPr>
            <p:ph type="body" sz="quarter" idx="10"/>
          </p:nvPr>
        </p:nvSpPr>
        <p:spPr>
          <a:xfrm>
            <a:off x="609600" y="1545167"/>
            <a:ext cx="10972800" cy="4455584"/>
          </a:xfrm>
        </p:spPr>
        <p:txBody>
          <a:bodyPr/>
          <a:lstStyle>
            <a:lvl1pPr marL="457189" indent="-457189">
              <a:buClr>
                <a:srgbClr val="E25423"/>
              </a:buClr>
              <a:buFont typeface="Wingdings" panose="05000000000000000000" pitchFamily="2" charset="2"/>
              <a:buChar char="§"/>
              <a:defRPr sz="2667">
                <a:solidFill>
                  <a:schemeClr val="accent4">
                    <a:lumMod val="75000"/>
                  </a:schemeClr>
                </a:solidFill>
              </a:defRPr>
            </a:lvl1pPr>
            <a:lvl2pPr>
              <a:buClr>
                <a:srgbClr val="8D8B00"/>
              </a:buClr>
              <a:defRPr sz="2667">
                <a:solidFill>
                  <a:schemeClr val="accent4">
                    <a:lumMod val="75000"/>
                  </a:schemeClr>
                </a:solidFill>
              </a:defRPr>
            </a:lvl2pPr>
            <a:lvl3pPr>
              <a:buClr>
                <a:srgbClr val="006A71"/>
              </a:buClr>
              <a:defRPr sz="2667">
                <a:solidFill>
                  <a:schemeClr val="accent4">
                    <a:lumMod val="75000"/>
                  </a:schemeClr>
                </a:solidFill>
              </a:defRPr>
            </a:lvl3pPr>
            <a:lvl4pPr>
              <a:defRPr sz="2667">
                <a:solidFill>
                  <a:schemeClr val="accent4">
                    <a:lumMod val="75000"/>
                  </a:schemeClr>
                </a:solidFill>
              </a:defRPr>
            </a:lvl4pPr>
            <a:lvl5pPr>
              <a:defRPr sz="2667">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95904122"/>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print">
            <a:extLst>
              <a:ext uri="{28A0092B-C50C-407E-A947-70E740481C1C}">
                <a14:useLocalDpi xmlns:a14="http://schemas.microsoft.com/office/drawing/2010/main" val="0"/>
              </a:ext>
            </a:extLst>
          </a:blip>
          <a:srcRect b="15918"/>
          <a:stretch/>
        </p:blipFill>
        <p:spPr>
          <a:xfrm>
            <a:off x="0" y="-52439"/>
            <a:ext cx="12192000" cy="1211539"/>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E25423"/>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D9531E"/>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D9531E"/>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userDrawn="1"/>
        </p:nvSpPr>
        <p:spPr>
          <a:xfrm>
            <a:off x="609600" y="120203"/>
            <a:ext cx="9204101" cy="461665"/>
          </a:xfrm>
          <a:prstGeom prst="rect">
            <a:avLst/>
          </a:prstGeom>
          <a:noFill/>
        </p:spPr>
        <p:txBody>
          <a:bodyPr wrap="square" rtlCol="0">
            <a:spAutoFit/>
          </a:bodyPr>
          <a:lstStyle/>
          <a:p>
            <a:r>
              <a:rPr lang="en-US" sz="2400" b="1" dirty="0">
                <a:solidFill>
                  <a:schemeClr val="tx2">
                    <a:lumMod val="95000"/>
                  </a:schemeClr>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255931631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endParaRPr lang="en-US" dirty="0"/>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924267913"/>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LOSING_OD">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b="18140"/>
          <a:stretch/>
        </p:blipFill>
        <p:spPr>
          <a:xfrm>
            <a:off x="0" y="5679808"/>
            <a:ext cx="12198571" cy="1178193"/>
          </a:xfrm>
          <a:prstGeom prst="rect">
            <a:avLst/>
          </a:prstGeom>
        </p:spPr>
      </p:pic>
      <p:sp>
        <p:nvSpPr>
          <p:cNvPr id="3" name="TextBox 2"/>
          <p:cNvSpPr txBox="1"/>
          <p:nvPr userDrawn="1"/>
        </p:nvSpPr>
        <p:spPr>
          <a:xfrm>
            <a:off x="169625" y="3662433"/>
            <a:ext cx="8852455" cy="1815882"/>
          </a:xfrm>
          <a:prstGeom prst="rect">
            <a:avLst/>
          </a:prstGeom>
          <a:noFill/>
        </p:spPr>
        <p:txBody>
          <a:bodyPr wrap="square" rtlCol="0">
            <a:spAutoFit/>
          </a:bodyPr>
          <a:lstStyle/>
          <a:p>
            <a:r>
              <a:rPr lang="en-US" sz="1600" dirty="0">
                <a:solidFill>
                  <a:srgbClr val="695E4A"/>
                </a:solidFill>
                <a:latin typeface="Calibri" panose="020F0502020204030204" pitchFamily="34" charset="0"/>
              </a:rPr>
              <a:t>For more information, contact CDC</a:t>
            </a:r>
            <a:br>
              <a:rPr lang="en-US" sz="1600" dirty="0">
                <a:solidFill>
                  <a:srgbClr val="695E4A"/>
                </a:solidFill>
                <a:latin typeface="Calibri" panose="020F0502020204030204" pitchFamily="34" charset="0"/>
              </a:rPr>
            </a:br>
            <a:r>
              <a:rPr lang="en-US" sz="1600" dirty="0">
                <a:solidFill>
                  <a:srgbClr val="695E4A"/>
                </a:solidFill>
                <a:latin typeface="Calibri" panose="020F0502020204030204" pitchFamily="34" charset="0"/>
              </a:rPr>
              <a:t>1-800-CDC-INFO (232-4636)</a:t>
            </a:r>
            <a:br>
              <a:rPr lang="en-US" sz="1600" dirty="0">
                <a:solidFill>
                  <a:srgbClr val="695E4A"/>
                </a:solidFill>
                <a:latin typeface="Calibri" panose="020F0502020204030204" pitchFamily="34" charset="0"/>
              </a:rPr>
            </a:br>
            <a:r>
              <a:rPr lang="en-US" sz="1600" dirty="0">
                <a:solidFill>
                  <a:srgbClr val="695E4A"/>
                </a:solidFill>
                <a:latin typeface="Calibri" panose="020F0502020204030204" pitchFamily="34" charset="0"/>
              </a:rPr>
              <a:t>TTY:  1-888-232-6348    www.cdc.gov</a:t>
            </a:r>
            <a:br>
              <a:rPr lang="en-US" sz="1600" dirty="0">
                <a:solidFill>
                  <a:srgbClr val="695E4A"/>
                </a:solidFill>
                <a:latin typeface="Calibri" panose="020F0502020204030204" pitchFamily="34" charset="0"/>
              </a:rPr>
            </a:br>
            <a:br>
              <a:rPr lang="en-US" sz="1600" dirty="0">
                <a:solidFill>
                  <a:srgbClr val="695E4A"/>
                </a:solidFill>
                <a:latin typeface="Calibri" panose="020F0502020204030204" pitchFamily="34" charset="0"/>
              </a:rPr>
            </a:br>
            <a:br>
              <a:rPr lang="en-US" sz="1600" dirty="0">
                <a:solidFill>
                  <a:srgbClr val="695E4A"/>
                </a:solidFill>
                <a:latin typeface="Calibri" panose="020F0502020204030204" pitchFamily="34" charset="0"/>
              </a:rPr>
            </a:br>
            <a:r>
              <a:rPr lang="en-US" sz="1600" dirty="0">
                <a:solidFill>
                  <a:srgbClr val="695E4A"/>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222570361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D2FC7-2B06-4124-8BEE-E530F77F9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F66BC1-29C4-4384-88C3-A1386A1BBF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1B261-6308-400A-AFA7-CDE5B6F3053A}"/>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5" name="Footer Placeholder 4">
            <a:extLst>
              <a:ext uri="{FF2B5EF4-FFF2-40B4-BE49-F238E27FC236}">
                <a16:creationId xmlns:a16="http://schemas.microsoft.com/office/drawing/2014/main" id="{90A77564-910B-4E86-B6C1-423C712B4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7C49A8-70CB-430C-ADAF-3F4B392B84D7}"/>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1270133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029D1-176C-4433-A755-001DA5D7E7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5ACB4D-61BD-4A7A-9B2E-F0EAF98ED7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EA713B-7616-42FC-9BD9-9F87B28D5007}"/>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5" name="Footer Placeholder 4">
            <a:extLst>
              <a:ext uri="{FF2B5EF4-FFF2-40B4-BE49-F238E27FC236}">
                <a16:creationId xmlns:a16="http://schemas.microsoft.com/office/drawing/2014/main" id="{58D79F49-2015-46C1-BD85-9EDCA9F1D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14A315-E14E-438E-8117-4FB0BA62D1D7}"/>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1926202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0848B-422B-42AE-930A-D774AE6C1E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3B0CB1-10BD-4196-BD74-E99010570A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EB5B6D-CB82-4DBE-BE9C-36E2D37BF1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76231A-5AEA-4FB7-BA7A-DF990C6A561B}"/>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6" name="Footer Placeholder 5">
            <a:extLst>
              <a:ext uri="{FF2B5EF4-FFF2-40B4-BE49-F238E27FC236}">
                <a16:creationId xmlns:a16="http://schemas.microsoft.com/office/drawing/2014/main" id="{FCAA6623-2D39-4734-9C8C-0528A4397E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7696-A947-4989-AB02-82B11449F791}"/>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1253212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BF682-E64F-4A0D-A055-D1DF142EAB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FD9408-4F54-4B67-B4FC-A8572041C6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08AC50-FEE2-4DED-86FE-C3E5219DE1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A0D7D1-CFA3-4583-96D3-A96EF4BE6C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8E490-1826-470B-BFD4-83532EC268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1FA3DE-6243-4B0D-B94D-F4F1D51A4CDE}"/>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8" name="Footer Placeholder 7">
            <a:extLst>
              <a:ext uri="{FF2B5EF4-FFF2-40B4-BE49-F238E27FC236}">
                <a16:creationId xmlns:a16="http://schemas.microsoft.com/office/drawing/2014/main" id="{9366EC98-7290-464D-8CC2-71A6B2F0C4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CEB01D-B32A-44C1-A154-15659A154A25}"/>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145313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349FC-34F0-4E64-9A12-1EA4BFD671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D3D834-ABBA-403B-B6C8-DBCE82DE3740}"/>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4" name="Footer Placeholder 3">
            <a:extLst>
              <a:ext uri="{FF2B5EF4-FFF2-40B4-BE49-F238E27FC236}">
                <a16:creationId xmlns:a16="http://schemas.microsoft.com/office/drawing/2014/main" id="{A1EF376C-5042-4F84-8A41-816262083D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1E8836-6FE4-48A4-8603-98818ACA25D5}"/>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230149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76A4B7-D3A4-4DFF-9575-858B66EFD2C1}"/>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3" name="Footer Placeholder 2">
            <a:extLst>
              <a:ext uri="{FF2B5EF4-FFF2-40B4-BE49-F238E27FC236}">
                <a16:creationId xmlns:a16="http://schemas.microsoft.com/office/drawing/2014/main" id="{FC2CF835-A7C1-41A2-A803-C9004CBF64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4129A8-5E17-40B9-9ADB-CB9C5A420A9A}"/>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151771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C6E58-E61D-41B5-A39C-0E274F51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F97815-D062-43D7-BD26-1A368126F5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90E5FF-7924-4CCA-9567-F0EF1F1AC7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3DC20A-D228-458E-9C1A-F35F1C7D2376}"/>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6" name="Footer Placeholder 5">
            <a:extLst>
              <a:ext uri="{FF2B5EF4-FFF2-40B4-BE49-F238E27FC236}">
                <a16:creationId xmlns:a16="http://schemas.microsoft.com/office/drawing/2014/main" id="{8DA33601-37CC-4F37-9D79-99E41941F7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F07D1A-C49C-46E5-8847-EAE4D31BCCF2}"/>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3314581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54E45-14B5-427F-A70D-543F781BCF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D101ED-CA07-4A8B-9A72-CA31D2AE8A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BBFAC6-A17C-4721-BEE0-ACCACA1BEA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46D463-2B79-46EC-8222-B3DFD09D1668}"/>
              </a:ext>
            </a:extLst>
          </p:cNvPr>
          <p:cNvSpPr>
            <a:spLocks noGrp="1"/>
          </p:cNvSpPr>
          <p:nvPr>
            <p:ph type="dt" sz="half" idx="10"/>
          </p:nvPr>
        </p:nvSpPr>
        <p:spPr/>
        <p:txBody>
          <a:bodyPr/>
          <a:lstStyle/>
          <a:p>
            <a:fld id="{BD2AB967-20B9-4A3D-90C8-116E5E83FF47}" type="datetimeFigureOut">
              <a:rPr lang="en-US" smtClean="0"/>
              <a:t>2/17/2023</a:t>
            </a:fld>
            <a:endParaRPr lang="en-US"/>
          </a:p>
        </p:txBody>
      </p:sp>
      <p:sp>
        <p:nvSpPr>
          <p:cNvPr id="6" name="Footer Placeholder 5">
            <a:extLst>
              <a:ext uri="{FF2B5EF4-FFF2-40B4-BE49-F238E27FC236}">
                <a16:creationId xmlns:a16="http://schemas.microsoft.com/office/drawing/2014/main" id="{929048D4-6BDE-497B-9ED8-3973A5B29C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17CCFA-1FC8-4017-B8DD-1215F9D48EB5}"/>
              </a:ext>
            </a:extLst>
          </p:cNvPr>
          <p:cNvSpPr>
            <a:spLocks noGrp="1"/>
          </p:cNvSpPr>
          <p:nvPr>
            <p:ph type="sldNum" sz="quarter" idx="12"/>
          </p:nvPr>
        </p:nvSpPr>
        <p:spPr/>
        <p:txBody>
          <a:bodyPr/>
          <a:lstStyle/>
          <a:p>
            <a:fld id="{57B17333-64C5-4FC7-AF41-E8B67F153353}" type="slidenum">
              <a:rPr lang="en-US" smtClean="0"/>
              <a:t>‹#›</a:t>
            </a:fld>
            <a:endParaRPr lang="en-US"/>
          </a:p>
        </p:txBody>
      </p:sp>
    </p:spTree>
    <p:extLst>
      <p:ext uri="{BB962C8B-B14F-4D97-AF65-F5344CB8AC3E}">
        <p14:creationId xmlns:p14="http://schemas.microsoft.com/office/powerpoint/2010/main" val="2055604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A311DE-B263-46AE-A6C6-1F5B66E0FA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1F55D4-1C0C-4AE2-AFBE-E8E61539F5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5B441C-C436-4B65-B8FC-35F429DAF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AB967-20B9-4A3D-90C8-116E5E83FF47}" type="datetimeFigureOut">
              <a:rPr lang="en-US" smtClean="0"/>
              <a:t>2/17/2023</a:t>
            </a:fld>
            <a:endParaRPr lang="en-US"/>
          </a:p>
        </p:txBody>
      </p:sp>
      <p:sp>
        <p:nvSpPr>
          <p:cNvPr id="5" name="Footer Placeholder 4">
            <a:extLst>
              <a:ext uri="{FF2B5EF4-FFF2-40B4-BE49-F238E27FC236}">
                <a16:creationId xmlns:a16="http://schemas.microsoft.com/office/drawing/2014/main" id="{EF4AB3CE-66CA-47CC-B8AF-2A49AE3C95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82B3D6-77B2-4E9C-A931-26CD918D29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B17333-64C5-4FC7-AF41-E8B67F153353}" type="slidenum">
              <a:rPr lang="en-US" smtClean="0"/>
              <a:t>‹#›</a:t>
            </a:fld>
            <a:endParaRPr lang="en-US"/>
          </a:p>
        </p:txBody>
      </p:sp>
    </p:spTree>
    <p:extLst>
      <p:ext uri="{BB962C8B-B14F-4D97-AF65-F5344CB8AC3E}">
        <p14:creationId xmlns:p14="http://schemas.microsoft.com/office/powerpoint/2010/main" val="1999369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0.xml"/><Relationship Id="rId1" Type="http://schemas.openxmlformats.org/officeDocument/2006/relationships/slideLayout" Target="../slideLayouts/slideLayout15.xml"/><Relationship Id="rId4" Type="http://schemas.openxmlformats.org/officeDocument/2006/relationships/hyperlink" Target="mailto:NHSN@cdc.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9A6C-8FDE-471F-A344-6E3ED10EEB46}"/>
              </a:ext>
            </a:extLst>
          </p:cNvPr>
          <p:cNvSpPr>
            <a:spLocks noGrp="1"/>
          </p:cNvSpPr>
          <p:nvPr>
            <p:ph type="title"/>
          </p:nvPr>
        </p:nvSpPr>
        <p:spPr/>
        <p:txBody>
          <a:bodyPr/>
          <a:lstStyle/>
          <a:p>
            <a:r>
              <a:rPr lang="en-US" dirty="0"/>
              <a:t>Outpatient Dialysis Center Practices Survey &amp; </a:t>
            </a:r>
            <a:br>
              <a:rPr lang="en-US" dirty="0"/>
            </a:br>
            <a:r>
              <a:rPr lang="en-US" dirty="0"/>
              <a:t>Home Dialysis Practices Survey</a:t>
            </a:r>
          </a:p>
        </p:txBody>
      </p:sp>
      <p:sp>
        <p:nvSpPr>
          <p:cNvPr id="3" name="Subtitle 2">
            <a:extLst>
              <a:ext uri="{FF2B5EF4-FFF2-40B4-BE49-F238E27FC236}">
                <a16:creationId xmlns:a16="http://schemas.microsoft.com/office/drawing/2014/main" id="{D6B0B5C1-EB18-4758-95BD-E0F73FC07121}"/>
              </a:ext>
            </a:extLst>
          </p:cNvPr>
          <p:cNvSpPr>
            <a:spLocks noGrp="1"/>
          </p:cNvSpPr>
          <p:nvPr>
            <p:ph type="subTitle" idx="1"/>
          </p:nvPr>
        </p:nvSpPr>
        <p:spPr>
          <a:xfrm>
            <a:off x="609600" y="3666836"/>
            <a:ext cx="8534400" cy="1633961"/>
          </a:xfrm>
        </p:spPr>
        <p:txBody>
          <a:bodyPr>
            <a:normAutofit/>
          </a:bodyPr>
          <a:lstStyle/>
          <a:p>
            <a:r>
              <a:rPr lang="en-US" dirty="0"/>
              <a:t>Letty Lamping</a:t>
            </a:r>
          </a:p>
          <a:p>
            <a:r>
              <a:rPr lang="en-US" dirty="0"/>
              <a:t>Public </a:t>
            </a:r>
            <a:r>
              <a:rPr lang="en-US"/>
              <a:t>Health Analyst</a:t>
            </a:r>
            <a:endParaRPr lang="en-US" dirty="0"/>
          </a:p>
          <a:p>
            <a:endParaRPr lang="en-US" dirty="0"/>
          </a:p>
        </p:txBody>
      </p:sp>
      <p:sp>
        <p:nvSpPr>
          <p:cNvPr id="4" name="Text Placeholder 3">
            <a:extLst>
              <a:ext uri="{FF2B5EF4-FFF2-40B4-BE49-F238E27FC236}">
                <a16:creationId xmlns:a16="http://schemas.microsoft.com/office/drawing/2014/main" id="{D3E2CEAC-854A-4306-BCBD-B1602300DAA0}"/>
              </a:ext>
            </a:extLst>
          </p:cNvPr>
          <p:cNvSpPr>
            <a:spLocks noGrp="1"/>
          </p:cNvSpPr>
          <p:nvPr>
            <p:ph type="body" sz="quarter" idx="10"/>
          </p:nvPr>
        </p:nvSpPr>
        <p:spPr>
          <a:xfrm>
            <a:off x="609600" y="5390771"/>
            <a:ext cx="8534400" cy="1295400"/>
          </a:xfrm>
        </p:spPr>
        <p:txBody>
          <a:bodyPr/>
          <a:lstStyle/>
          <a:p>
            <a:r>
              <a:rPr lang="en-US" dirty="0"/>
              <a:t>January 31, 2023</a:t>
            </a:r>
          </a:p>
        </p:txBody>
      </p:sp>
    </p:spTree>
    <p:extLst>
      <p:ext uri="{BB962C8B-B14F-4D97-AF65-F5344CB8AC3E}">
        <p14:creationId xmlns:p14="http://schemas.microsoft.com/office/powerpoint/2010/main" val="98586046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4FC54-DA43-4F0D-B5B5-A6E3C8D8370C}"/>
              </a:ext>
            </a:extLst>
          </p:cNvPr>
          <p:cNvSpPr>
            <a:spLocks noGrp="1"/>
          </p:cNvSpPr>
          <p:nvPr>
            <p:ph type="title"/>
          </p:nvPr>
        </p:nvSpPr>
        <p:spPr/>
        <p:txBody>
          <a:bodyPr/>
          <a:lstStyle/>
          <a:p>
            <a:r>
              <a:rPr lang="en-US" b="1" dirty="0">
                <a:solidFill>
                  <a:srgbClr val="D9531E"/>
                </a:solidFill>
              </a:rPr>
              <a:t>New Questions</a:t>
            </a:r>
          </a:p>
        </p:txBody>
      </p:sp>
      <p:sp>
        <p:nvSpPr>
          <p:cNvPr id="3" name="Content Placeholder 2">
            <a:extLst>
              <a:ext uri="{FF2B5EF4-FFF2-40B4-BE49-F238E27FC236}">
                <a16:creationId xmlns:a16="http://schemas.microsoft.com/office/drawing/2014/main" id="{C9FA487B-64D9-4A40-BC50-6DA6147FE2DF}"/>
              </a:ext>
            </a:extLst>
          </p:cNvPr>
          <p:cNvSpPr>
            <a:spLocks noGrp="1"/>
          </p:cNvSpPr>
          <p:nvPr>
            <p:ph sz="half" idx="1"/>
          </p:nvPr>
        </p:nvSpPr>
        <p:spPr>
          <a:xfrm>
            <a:off x="838199" y="1825625"/>
            <a:ext cx="10229603" cy="4351338"/>
          </a:xfrm>
        </p:spPr>
        <p:txBody>
          <a:bodyPr>
            <a:normAutofit/>
          </a:bodyPr>
          <a:lstStyle/>
          <a:p>
            <a:r>
              <a:rPr lang="en-US" dirty="0">
                <a:solidFill>
                  <a:schemeClr val="tx1"/>
                </a:solidFill>
              </a:rPr>
              <a:t>Isolation and Screening Section:</a:t>
            </a:r>
          </a:p>
          <a:p>
            <a:pPr lvl="2"/>
            <a:r>
              <a:rPr lang="en-US" sz="2800" dirty="0">
                <a:solidFill>
                  <a:schemeClr val="tx1"/>
                </a:solidFill>
              </a:rPr>
              <a:t>#15 &amp; #18</a:t>
            </a:r>
          </a:p>
          <a:p>
            <a:r>
              <a:rPr lang="en-US" dirty="0">
                <a:solidFill>
                  <a:schemeClr val="tx1"/>
                </a:solidFill>
              </a:rPr>
              <a:t>Patient Census Section:</a:t>
            </a:r>
          </a:p>
          <a:p>
            <a:pPr lvl="2"/>
            <a:r>
              <a:rPr lang="en-US" sz="2800" dirty="0">
                <a:solidFill>
                  <a:schemeClr val="tx1"/>
                </a:solidFill>
              </a:rPr>
              <a:t>#25 &amp; #26</a:t>
            </a:r>
          </a:p>
          <a:p>
            <a:r>
              <a:rPr lang="en-US" dirty="0">
                <a:solidFill>
                  <a:schemeClr val="tx1"/>
                </a:solidFill>
              </a:rPr>
              <a:t>NEW Staff Section:  </a:t>
            </a:r>
          </a:p>
          <a:p>
            <a:pPr lvl="2"/>
            <a:r>
              <a:rPr lang="en-US" sz="2800" dirty="0">
                <a:solidFill>
                  <a:schemeClr val="tx1"/>
                </a:solidFill>
              </a:rPr>
              <a:t>#30</a:t>
            </a:r>
          </a:p>
          <a:p>
            <a:r>
              <a:rPr lang="en-US" dirty="0"/>
              <a:t>Prevention Activities Section:</a:t>
            </a:r>
          </a:p>
          <a:p>
            <a:pPr lvl="2"/>
            <a:r>
              <a:rPr lang="en-US" sz="2800" dirty="0"/>
              <a:t>#62, #64, &amp; #65</a:t>
            </a:r>
          </a:p>
          <a:p>
            <a:endParaRPr lang="en-US" dirty="0"/>
          </a:p>
        </p:txBody>
      </p:sp>
      <p:pic>
        <p:nvPicPr>
          <p:cNvPr id="6" name="Picture 5" descr="list of the questions that have undergone clarification or modification">
            <a:extLst>
              <a:ext uri="{FF2B5EF4-FFF2-40B4-BE49-F238E27FC236}">
                <a16:creationId xmlns:a16="http://schemas.microsoft.com/office/drawing/2014/main" id="{D04D868F-33EF-79E1-B898-24E8984F2E17}"/>
              </a:ext>
            </a:extLst>
          </p:cNvPr>
          <p:cNvPicPr>
            <a:picLocks noChangeAspect="1"/>
          </p:cNvPicPr>
          <p:nvPr/>
        </p:nvPicPr>
        <p:blipFill rotWithShape="1">
          <a:blip r:embed="rId3"/>
          <a:srcRect l="2670" t="43829" r="12180" b="6907"/>
          <a:stretch/>
        </p:blipFill>
        <p:spPr bwMode="auto">
          <a:xfrm>
            <a:off x="5116065" y="2405247"/>
            <a:ext cx="6382808" cy="22494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55470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7E51-9A59-42DE-B0C2-F7F96CBF447B}"/>
              </a:ext>
            </a:extLst>
          </p:cNvPr>
          <p:cNvSpPr>
            <a:spLocks noGrp="1"/>
          </p:cNvSpPr>
          <p:nvPr>
            <p:ph type="title"/>
          </p:nvPr>
        </p:nvSpPr>
        <p:spPr>
          <a:xfrm>
            <a:off x="609600" y="193343"/>
            <a:ext cx="10972800" cy="1143000"/>
          </a:xfrm>
        </p:spPr>
        <p:txBody>
          <a:bodyPr/>
          <a:lstStyle/>
          <a:p>
            <a:r>
              <a:rPr lang="en-US" dirty="0"/>
              <a:t>Questions Deleted</a:t>
            </a:r>
          </a:p>
        </p:txBody>
      </p:sp>
      <p:sp>
        <p:nvSpPr>
          <p:cNvPr id="3" name="Text Placeholder 2">
            <a:extLst>
              <a:ext uri="{FF2B5EF4-FFF2-40B4-BE49-F238E27FC236}">
                <a16:creationId xmlns:a16="http://schemas.microsoft.com/office/drawing/2014/main" id="{CA9C402B-63CB-437F-9A24-C82C2B17FCD6}"/>
              </a:ext>
            </a:extLst>
          </p:cNvPr>
          <p:cNvSpPr>
            <a:spLocks noGrp="1"/>
          </p:cNvSpPr>
          <p:nvPr>
            <p:ph type="body" sz="quarter" idx="10"/>
          </p:nvPr>
        </p:nvSpPr>
        <p:spPr>
          <a:xfrm>
            <a:off x="609600" y="1484207"/>
            <a:ext cx="10972800" cy="4455584"/>
          </a:xfrm>
        </p:spPr>
        <p:txBody>
          <a:bodyPr>
            <a:noAutofit/>
          </a:bodyPr>
          <a:lstStyle/>
          <a:p>
            <a:pPr marL="0" indent="0">
              <a:buNone/>
            </a:pPr>
            <a:r>
              <a:rPr lang="en-US" sz="2000" dirty="0">
                <a:solidFill>
                  <a:schemeClr val="tx1"/>
                </a:solidFill>
              </a:rPr>
              <a:t>The following questions have been removed/deleted from the survey.</a:t>
            </a:r>
          </a:p>
          <a:p>
            <a:pPr marL="0" marR="0">
              <a:lnSpc>
                <a:spcPct val="150000"/>
              </a:lnSpc>
              <a:spcBef>
                <a:spcPts val="0"/>
              </a:spcBef>
            </a:pPr>
            <a:r>
              <a:rPr lang="en-US" sz="2000" dirty="0">
                <a:solidFill>
                  <a:schemeClr val="tx1"/>
                </a:solidFill>
                <a:effectLst/>
                <a:ea typeface="Calibri" panose="020F0502020204030204" pitchFamily="34" charset="0"/>
                <a:cs typeface="Times New Roman" panose="02020603050405020304" pitchFamily="18" charset="0"/>
              </a:rPr>
              <a:t>23 - </a:t>
            </a:r>
            <a:r>
              <a:rPr lang="en-US" sz="2000" dirty="0">
                <a:solidFill>
                  <a:schemeClr val="tx1"/>
                </a:solidFill>
                <a:effectLst/>
                <a:ea typeface="Calibri" panose="020F0502020204030204" pitchFamily="34" charset="0"/>
              </a:rPr>
              <a:t>How many acute kidney injury (AKI) patients received hemodialysis in your center during the 	first week of February? </a:t>
            </a:r>
            <a:endParaRPr lang="en-US" sz="2000" dirty="0">
              <a:solidFill>
                <a:schemeClr val="tx1"/>
              </a:solidFill>
              <a:effectLst/>
              <a:ea typeface="Calibri" panose="020F0502020204030204" pitchFamily="34" charset="0"/>
              <a:cs typeface="Times New Roman" panose="02020603050405020304" pitchFamily="18" charset="0"/>
            </a:endParaRPr>
          </a:p>
          <a:p>
            <a:pPr marL="0" marR="0">
              <a:lnSpc>
                <a:spcPct val="150000"/>
              </a:lnSpc>
              <a:spcBef>
                <a:spcPts val="0"/>
              </a:spcBef>
            </a:pPr>
            <a:r>
              <a:rPr lang="en-US" sz="2000" dirty="0">
                <a:solidFill>
                  <a:schemeClr val="tx1"/>
                </a:solidFill>
                <a:effectLst/>
                <a:ea typeface="Calibri" panose="020F0502020204030204" pitchFamily="34" charset="0"/>
                <a:cs typeface="Times New Roman" panose="02020603050405020304" pitchFamily="18" charset="0"/>
              </a:rPr>
              <a:t>37 - </a:t>
            </a:r>
            <a:r>
              <a:rPr lang="en-US" sz="2000" dirty="0">
                <a:solidFill>
                  <a:schemeClr val="tx1"/>
                </a:solidFill>
                <a:effectLst/>
                <a:ea typeface="Calibri" panose="020F0502020204030204" pitchFamily="34" charset="0"/>
              </a:rPr>
              <a:t>What type of dialysate is used for in-center hemodialysis patients at your center?</a:t>
            </a:r>
            <a:endParaRPr lang="en-US" sz="2000" dirty="0">
              <a:solidFill>
                <a:schemeClr val="tx1"/>
              </a:solidFill>
              <a:effectLst/>
              <a:ea typeface="Calibri" panose="020F0502020204030204" pitchFamily="34" charset="0"/>
              <a:cs typeface="Times New Roman" panose="02020603050405020304" pitchFamily="18" charset="0"/>
            </a:endParaRPr>
          </a:p>
          <a:p>
            <a:pPr marL="0" marR="0">
              <a:lnSpc>
                <a:spcPct val="150000"/>
              </a:lnSpc>
              <a:spcBef>
                <a:spcPts val="0"/>
              </a:spcBef>
            </a:pPr>
            <a:r>
              <a:rPr lang="en-US" sz="2000" dirty="0">
                <a:solidFill>
                  <a:schemeClr val="tx1"/>
                </a:solidFill>
                <a:effectLst/>
                <a:ea typeface="Calibri" panose="020F0502020204030204" pitchFamily="34" charset="0"/>
                <a:cs typeface="Times New Roman" panose="02020603050405020304" pitchFamily="18" charset="0"/>
              </a:rPr>
              <a:t>48 - </a:t>
            </a:r>
            <a:r>
              <a:rPr lang="en-US" sz="2000" dirty="0">
                <a:solidFill>
                  <a:schemeClr val="tx1"/>
                </a:solidFill>
                <a:effectLst/>
                <a:ea typeface="Calibri" panose="020F0502020204030204" pitchFamily="34" charset="0"/>
              </a:rPr>
              <a:t>In the past year, has your center’s medical director participated in a leadership or educational  	activity as part of the American Society of Nephrology’s (ASN) Nephrologists Transforming 	Dialysis Safety (NTDS) Initiative?</a:t>
            </a:r>
          </a:p>
          <a:p>
            <a:pPr marL="0" marR="0">
              <a:lnSpc>
                <a:spcPct val="150000"/>
              </a:lnSpc>
              <a:spcBef>
                <a:spcPts val="0"/>
              </a:spcBef>
            </a:pPr>
            <a:r>
              <a:rPr lang="en-US" sz="2000" dirty="0">
                <a:solidFill>
                  <a:schemeClr val="tx1"/>
                </a:solidFill>
                <a:effectLst/>
                <a:ea typeface="Calibri" panose="020F0502020204030204" pitchFamily="34" charset="0"/>
                <a:cs typeface="Times New Roman" panose="02020603050405020304" pitchFamily="18" charset="0"/>
              </a:rPr>
              <a:t>57a - </a:t>
            </a:r>
            <a:r>
              <a:rPr lang="en-US" sz="2000" dirty="0">
                <a:solidFill>
                  <a:schemeClr val="tx1"/>
                </a:solidFill>
                <a:effectLst/>
                <a:ea typeface="Calibri" panose="020F0502020204030204" pitchFamily="34" charset="0"/>
              </a:rPr>
              <a:t>What form of this skin antiseptic is used to prep fistula/graft sites?</a:t>
            </a:r>
            <a:endParaRPr lang="en-US" sz="2000" dirty="0">
              <a:solidFill>
                <a:schemeClr val="tx1"/>
              </a:solidFill>
              <a:effectLst/>
              <a:ea typeface="Calibri" panose="020F0502020204030204" pitchFamily="34" charset="0"/>
              <a:cs typeface="Times New Roman" panose="02020603050405020304" pitchFamily="18" charset="0"/>
            </a:endParaRPr>
          </a:p>
          <a:p>
            <a:pPr marL="0" marR="0">
              <a:lnSpc>
                <a:spcPct val="150000"/>
              </a:lnSpc>
              <a:spcBef>
                <a:spcPts val="0"/>
              </a:spcBef>
            </a:pPr>
            <a:r>
              <a:rPr lang="en-US" sz="2000" dirty="0">
                <a:solidFill>
                  <a:schemeClr val="tx1"/>
                </a:solidFill>
                <a:effectLst/>
                <a:ea typeface="Calibri" panose="020F0502020204030204" pitchFamily="34" charset="0"/>
                <a:cs typeface="Times New Roman" panose="02020603050405020304" pitchFamily="18" charset="0"/>
              </a:rPr>
              <a:t>60a - </a:t>
            </a:r>
            <a:r>
              <a:rPr lang="en-US" sz="2000" dirty="0">
                <a:solidFill>
                  <a:schemeClr val="tx1"/>
                </a:solidFill>
                <a:effectLst/>
                <a:ea typeface="Calibri" panose="020F0502020204030204" pitchFamily="34" charset="0"/>
              </a:rPr>
              <a:t>What form of this antiseptic/disinfectant is used to prep the catheter hubs?</a:t>
            </a:r>
            <a:endParaRPr lang="en-US" sz="2000" dirty="0">
              <a:solidFill>
                <a:schemeClr val="tx1"/>
              </a:solidFill>
              <a:effectLst/>
              <a:ea typeface="Calibri" panose="020F0502020204030204" pitchFamily="34" charset="0"/>
              <a:cs typeface="Times New Roman" panose="02020603050405020304" pitchFamily="18" charset="0"/>
            </a:endParaRPr>
          </a:p>
          <a:p>
            <a:pPr>
              <a:lnSpc>
                <a:spcPct val="150000"/>
              </a:lnSpc>
              <a:spcBef>
                <a:spcPts val="0"/>
              </a:spcBef>
            </a:pPr>
            <a:r>
              <a:rPr lang="en-US" sz="2000" dirty="0">
                <a:solidFill>
                  <a:schemeClr val="tx1"/>
                </a:solidFill>
                <a:effectLst/>
                <a:ea typeface="Calibri" panose="020F0502020204030204" pitchFamily="34" charset="0"/>
                <a:cs typeface="Times New Roman" panose="02020603050405020304" pitchFamily="18" charset="0"/>
              </a:rPr>
              <a:t>62a - </a:t>
            </a:r>
            <a:r>
              <a:rPr lang="en-US" sz="2000" dirty="0">
                <a:solidFill>
                  <a:schemeClr val="tx1"/>
                </a:solidFill>
                <a:effectLst/>
                <a:ea typeface="Calibri" panose="020F0502020204030204" pitchFamily="34" charset="0"/>
              </a:rPr>
              <a:t>What form of this antiseptic/disinfectant is used at the exit site?</a:t>
            </a:r>
            <a:endParaRPr lang="en-US" sz="2000" dirty="0">
              <a:solidFill>
                <a:schemeClr val="tx1"/>
              </a:solidFill>
            </a:endParaRPr>
          </a:p>
          <a:p>
            <a:pPr marL="0" marR="0">
              <a:lnSpc>
                <a:spcPct val="200000"/>
              </a:lnSpc>
              <a:spcBef>
                <a:spcPts val="0"/>
              </a:spcBef>
            </a:pPr>
            <a:endParaRPr lang="en-US" sz="1800" dirty="0">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543166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FB65B-EBD5-4B87-AD37-7ACC824A77F0}"/>
              </a:ext>
            </a:extLst>
          </p:cNvPr>
          <p:cNvSpPr>
            <a:spLocks noGrp="1"/>
          </p:cNvSpPr>
          <p:nvPr>
            <p:ph type="title"/>
          </p:nvPr>
        </p:nvSpPr>
        <p:spPr/>
        <p:txBody>
          <a:bodyPr>
            <a:normAutofit fontScale="90000"/>
          </a:bodyPr>
          <a:lstStyle/>
          <a:p>
            <a:r>
              <a:rPr lang="en-US" dirty="0"/>
              <a:t>2023 Home Dialysis Center </a:t>
            </a:r>
            <a:br>
              <a:rPr lang="en-US" dirty="0"/>
            </a:br>
            <a:r>
              <a:rPr lang="en-US" dirty="0"/>
              <a:t>Practices Survey </a:t>
            </a:r>
          </a:p>
        </p:txBody>
      </p:sp>
    </p:spTree>
    <p:extLst>
      <p:ext uri="{BB962C8B-B14F-4D97-AF65-F5344CB8AC3E}">
        <p14:creationId xmlns:p14="http://schemas.microsoft.com/office/powerpoint/2010/main" val="206947928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DAB1-1D64-4041-9257-FCC2B9FE7881}"/>
              </a:ext>
            </a:extLst>
          </p:cNvPr>
          <p:cNvSpPr>
            <a:spLocks noGrp="1"/>
          </p:cNvSpPr>
          <p:nvPr>
            <p:ph type="title"/>
          </p:nvPr>
        </p:nvSpPr>
        <p:spPr/>
        <p:txBody>
          <a:bodyPr/>
          <a:lstStyle/>
          <a:p>
            <a:r>
              <a:rPr lang="fr-FR" dirty="0"/>
              <a:t>Home Dialysis Center Practices Survey</a:t>
            </a:r>
            <a:endParaRPr lang="en-US" dirty="0"/>
          </a:p>
        </p:txBody>
      </p:sp>
      <p:sp>
        <p:nvSpPr>
          <p:cNvPr id="3" name="Text Placeholder 2">
            <a:extLst>
              <a:ext uri="{FF2B5EF4-FFF2-40B4-BE49-F238E27FC236}">
                <a16:creationId xmlns:a16="http://schemas.microsoft.com/office/drawing/2014/main" id="{630E85B0-2B8F-41E3-BA57-930B9D901906}"/>
              </a:ext>
            </a:extLst>
          </p:cNvPr>
          <p:cNvSpPr>
            <a:spLocks noGrp="1"/>
          </p:cNvSpPr>
          <p:nvPr>
            <p:ph type="body" sz="quarter" idx="10"/>
          </p:nvPr>
        </p:nvSpPr>
        <p:spPr/>
        <p:txBody>
          <a:bodyPr>
            <a:normAutofit/>
          </a:bodyPr>
          <a:lstStyle/>
          <a:p>
            <a:r>
              <a:rPr lang="en-US" sz="2500" dirty="0">
                <a:solidFill>
                  <a:schemeClr val="tx1"/>
                </a:solidFill>
              </a:rPr>
              <a:t>The Home survey has undergone some reformatting and layout changes for clarity and better flow.</a:t>
            </a:r>
          </a:p>
          <a:p>
            <a:r>
              <a:rPr lang="en-US" sz="2500" dirty="0">
                <a:solidFill>
                  <a:schemeClr val="tx1"/>
                </a:solidFill>
              </a:rPr>
              <a:t>A new version of the Home Dialysis Center Practices Survey will become available on February 1. </a:t>
            </a:r>
          </a:p>
          <a:p>
            <a:r>
              <a:rPr lang="en-US" sz="2500" dirty="0">
                <a:solidFill>
                  <a:schemeClr val="tx1"/>
                </a:solidFill>
              </a:rPr>
              <a:t>The survey will ask questions about your facility’s practices during the first week of February 2023. </a:t>
            </a:r>
          </a:p>
          <a:p>
            <a:r>
              <a:rPr lang="en-US" sz="2500" dirty="0">
                <a:solidFill>
                  <a:schemeClr val="tx1"/>
                </a:solidFill>
              </a:rPr>
              <a:t>Facilities will not be able to submit a completed survey until after February 7. </a:t>
            </a:r>
          </a:p>
          <a:p>
            <a:r>
              <a:rPr lang="en-US" sz="2500" dirty="0">
                <a:solidFill>
                  <a:schemeClr val="tx1"/>
                </a:solidFill>
              </a:rPr>
              <a:t>A paper version of the new survey and a table of instructions can be found under the ‘Data Collection Forms and Instructions’ tab of the Dialysis Event homepage. </a:t>
            </a:r>
          </a:p>
        </p:txBody>
      </p:sp>
    </p:spTree>
    <p:extLst>
      <p:ext uri="{BB962C8B-B14F-4D97-AF65-F5344CB8AC3E}">
        <p14:creationId xmlns:p14="http://schemas.microsoft.com/office/powerpoint/2010/main" val="1702734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FB65B-EBD5-4B87-AD37-7ACC824A77F0}"/>
              </a:ext>
            </a:extLst>
          </p:cNvPr>
          <p:cNvSpPr>
            <a:spLocks noGrp="1"/>
          </p:cNvSpPr>
          <p:nvPr>
            <p:ph type="title"/>
          </p:nvPr>
        </p:nvSpPr>
        <p:spPr/>
        <p:txBody>
          <a:bodyPr>
            <a:normAutofit/>
          </a:bodyPr>
          <a:lstStyle/>
          <a:p>
            <a:r>
              <a:rPr lang="en-US" dirty="0"/>
              <a:t>Clarified Questions</a:t>
            </a:r>
          </a:p>
        </p:txBody>
      </p:sp>
    </p:spTree>
    <p:extLst>
      <p:ext uri="{BB962C8B-B14F-4D97-AF65-F5344CB8AC3E}">
        <p14:creationId xmlns:p14="http://schemas.microsoft.com/office/powerpoint/2010/main" val="405638746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7C3EF-041B-4591-9CB8-8C10FC02561F}"/>
              </a:ext>
            </a:extLst>
          </p:cNvPr>
          <p:cNvSpPr>
            <a:spLocks noGrp="1"/>
          </p:cNvSpPr>
          <p:nvPr>
            <p:ph type="title"/>
          </p:nvPr>
        </p:nvSpPr>
        <p:spPr/>
        <p:txBody>
          <a:bodyPr/>
          <a:lstStyle/>
          <a:p>
            <a:r>
              <a:rPr lang="en-US" dirty="0"/>
              <a:t>Clarified Questions</a:t>
            </a:r>
          </a:p>
        </p:txBody>
      </p:sp>
      <p:sp>
        <p:nvSpPr>
          <p:cNvPr id="3" name="Text Placeholder 2">
            <a:extLst>
              <a:ext uri="{FF2B5EF4-FFF2-40B4-BE49-F238E27FC236}">
                <a16:creationId xmlns:a16="http://schemas.microsoft.com/office/drawing/2014/main" id="{3C7255DF-5D46-46C8-93E1-660A747CF470}"/>
              </a:ext>
            </a:extLst>
          </p:cNvPr>
          <p:cNvSpPr>
            <a:spLocks noGrp="1"/>
          </p:cNvSpPr>
          <p:nvPr>
            <p:ph type="body" sz="quarter" idx="10"/>
          </p:nvPr>
        </p:nvSpPr>
        <p:spPr/>
        <p:txBody>
          <a:bodyPr>
            <a:normAutofit/>
          </a:bodyPr>
          <a:lstStyle/>
          <a:p>
            <a:pPr marL="0" indent="0">
              <a:buNone/>
            </a:pPr>
            <a:endParaRPr lang="en-US" dirty="0">
              <a:solidFill>
                <a:schemeClr val="tx1"/>
              </a:solidFill>
            </a:endParaRPr>
          </a:p>
          <a:p>
            <a:r>
              <a:rPr lang="en-US" dirty="0">
                <a:solidFill>
                  <a:schemeClr val="tx1"/>
                </a:solidFill>
              </a:rPr>
              <a:t>Dialysis Center Information Section – Question #4, now asks about dialysis services provided including certified and non-certified.   </a:t>
            </a:r>
          </a:p>
          <a:p>
            <a:r>
              <a:rPr lang="en-US" dirty="0">
                <a:solidFill>
                  <a:schemeClr val="tx1"/>
                </a:solidFill>
              </a:rPr>
              <a:t>Prevention Activities Section – Question #31 has expanded the options of national or regional infection prevention-related initiatives. </a:t>
            </a:r>
          </a:p>
          <a:p>
            <a:pPr marL="0" indent="0">
              <a:buNone/>
            </a:pPr>
            <a:endParaRPr lang="en-US" dirty="0">
              <a:solidFill>
                <a:schemeClr val="tx1"/>
              </a:solidFill>
            </a:endParaRPr>
          </a:p>
          <a:p>
            <a:pPr marL="914400" lvl="2" indent="0">
              <a:buNone/>
            </a:pPr>
            <a:endParaRPr lang="en-US" dirty="0">
              <a:solidFill>
                <a:schemeClr val="tx1"/>
              </a:solidFill>
            </a:endParaRPr>
          </a:p>
          <a:p>
            <a:endParaRPr lang="en-US" dirty="0"/>
          </a:p>
        </p:txBody>
      </p:sp>
    </p:spTree>
    <p:extLst>
      <p:ext uri="{BB962C8B-B14F-4D97-AF65-F5344CB8AC3E}">
        <p14:creationId xmlns:p14="http://schemas.microsoft.com/office/powerpoint/2010/main" val="4246079124"/>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7C3EF-041B-4591-9CB8-8C10FC02561F}"/>
              </a:ext>
            </a:extLst>
          </p:cNvPr>
          <p:cNvSpPr>
            <a:spLocks noGrp="1"/>
          </p:cNvSpPr>
          <p:nvPr>
            <p:ph type="title"/>
          </p:nvPr>
        </p:nvSpPr>
        <p:spPr>
          <a:xfrm>
            <a:off x="609600" y="215262"/>
            <a:ext cx="10972800" cy="1143000"/>
          </a:xfrm>
        </p:spPr>
        <p:txBody>
          <a:bodyPr/>
          <a:lstStyle/>
          <a:p>
            <a:r>
              <a:rPr lang="en-US" dirty="0"/>
              <a:t>Scope of Clarified Questions</a:t>
            </a:r>
          </a:p>
        </p:txBody>
      </p:sp>
      <p:sp>
        <p:nvSpPr>
          <p:cNvPr id="3" name="Text Placeholder 2">
            <a:extLst>
              <a:ext uri="{FF2B5EF4-FFF2-40B4-BE49-F238E27FC236}">
                <a16:creationId xmlns:a16="http://schemas.microsoft.com/office/drawing/2014/main" id="{3C7255DF-5D46-46C8-93E1-660A747CF470}"/>
              </a:ext>
            </a:extLst>
          </p:cNvPr>
          <p:cNvSpPr>
            <a:spLocks noGrp="1"/>
          </p:cNvSpPr>
          <p:nvPr>
            <p:ph type="body" sz="quarter" idx="10"/>
          </p:nvPr>
        </p:nvSpPr>
        <p:spPr/>
        <p:txBody>
          <a:bodyPr>
            <a:normAutofit fontScale="92500" lnSpcReduction="10000"/>
          </a:bodyPr>
          <a:lstStyle/>
          <a:p>
            <a:r>
              <a:rPr lang="en-US" dirty="0">
                <a:solidFill>
                  <a:schemeClr val="tx1"/>
                </a:solidFill>
              </a:rPr>
              <a:t>Dialysis Center Information Section:  </a:t>
            </a:r>
          </a:p>
          <a:p>
            <a:pPr lvl="2"/>
            <a:r>
              <a:rPr lang="en-US" dirty="0">
                <a:solidFill>
                  <a:schemeClr val="tx1"/>
                </a:solidFill>
              </a:rPr>
              <a:t>#3 &amp; #4</a:t>
            </a:r>
          </a:p>
          <a:p>
            <a:r>
              <a:rPr lang="en-US" dirty="0">
                <a:solidFill>
                  <a:schemeClr val="tx1"/>
                </a:solidFill>
              </a:rPr>
              <a:t>Patient Census Section:</a:t>
            </a:r>
          </a:p>
          <a:p>
            <a:pPr lvl="2"/>
            <a:r>
              <a:rPr lang="en-US" dirty="0">
                <a:solidFill>
                  <a:schemeClr val="tx1"/>
                </a:solidFill>
              </a:rPr>
              <a:t>#12</a:t>
            </a:r>
          </a:p>
          <a:p>
            <a:r>
              <a:rPr lang="en-US" dirty="0">
                <a:solidFill>
                  <a:schemeClr val="tx1"/>
                </a:solidFill>
              </a:rPr>
              <a:t>NEW Section for Home </a:t>
            </a:r>
          </a:p>
          <a:p>
            <a:pPr marL="0" indent="0">
              <a:buNone/>
            </a:pPr>
            <a:r>
              <a:rPr lang="en-US" dirty="0">
                <a:solidFill>
                  <a:schemeClr val="tx1"/>
                </a:solidFill>
              </a:rPr>
              <a:t>       Hemodialysis Patients</a:t>
            </a:r>
          </a:p>
          <a:p>
            <a:pPr lvl="2"/>
            <a:r>
              <a:rPr lang="en-US" dirty="0">
                <a:solidFill>
                  <a:schemeClr val="tx1"/>
                </a:solidFill>
              </a:rPr>
              <a:t>#23</a:t>
            </a:r>
          </a:p>
          <a:p>
            <a:r>
              <a:rPr lang="en-US" dirty="0">
                <a:solidFill>
                  <a:schemeClr val="tx1"/>
                </a:solidFill>
              </a:rPr>
              <a:t>Prevention Activities Section</a:t>
            </a:r>
          </a:p>
          <a:p>
            <a:pPr lvl="2"/>
            <a:r>
              <a:rPr lang="en-US" dirty="0">
                <a:solidFill>
                  <a:schemeClr val="tx1"/>
                </a:solidFill>
              </a:rPr>
              <a:t>#31</a:t>
            </a:r>
          </a:p>
          <a:p>
            <a:pPr marL="0" marR="0"/>
            <a:r>
              <a:rPr lang="en-US" sz="2670" dirty="0">
                <a:solidFill>
                  <a:schemeClr val="tx1"/>
                </a:solidFill>
                <a:effectLst/>
                <a:ea typeface="Calibri" panose="020F0502020204030204" pitchFamily="34" charset="0"/>
              </a:rPr>
              <a:t>Arteriovenous (AV) Fistulas or Grafts</a:t>
            </a:r>
            <a:r>
              <a:rPr lang="en-US" sz="2670" dirty="0">
                <a:solidFill>
                  <a:schemeClr val="tx1"/>
                </a:solidFill>
                <a:effectLst/>
                <a:ea typeface="Calibri" panose="020F0502020204030204" pitchFamily="34" charset="0"/>
                <a:cs typeface="Arial" panose="020B0604020202020204" pitchFamily="34" charset="0"/>
              </a:rPr>
              <a:t> Section </a:t>
            </a:r>
          </a:p>
          <a:p>
            <a:pPr lvl="2"/>
            <a:r>
              <a:rPr lang="en-US" dirty="0">
                <a:solidFill>
                  <a:schemeClr val="tx1"/>
                </a:solidFill>
              </a:rPr>
              <a:t>#35 &amp; 36</a:t>
            </a:r>
          </a:p>
          <a:p>
            <a:endParaRPr lang="en-US" dirty="0">
              <a:solidFill>
                <a:schemeClr val="tx1"/>
              </a:solidFill>
            </a:endParaRPr>
          </a:p>
          <a:p>
            <a:pPr marL="914400" lvl="2" indent="0">
              <a:buNone/>
            </a:pPr>
            <a:endParaRPr lang="en-US" dirty="0">
              <a:solidFill>
                <a:schemeClr val="tx1"/>
              </a:solidFill>
            </a:endParaRPr>
          </a:p>
          <a:p>
            <a:endParaRPr lang="en-US" dirty="0"/>
          </a:p>
        </p:txBody>
      </p:sp>
      <p:pic>
        <p:nvPicPr>
          <p:cNvPr id="4" name="Picture 3" descr="list of the questions that have undergone clarification or modification">
            <a:extLst>
              <a:ext uri="{FF2B5EF4-FFF2-40B4-BE49-F238E27FC236}">
                <a16:creationId xmlns:a16="http://schemas.microsoft.com/office/drawing/2014/main" id="{2A7B1F49-5F85-A914-8F3F-063D5A8FF82E}"/>
              </a:ext>
            </a:extLst>
          </p:cNvPr>
          <p:cNvPicPr>
            <a:picLocks noChangeAspect="1"/>
          </p:cNvPicPr>
          <p:nvPr/>
        </p:nvPicPr>
        <p:blipFill rotWithShape="1">
          <a:blip r:embed="rId3"/>
          <a:srcRect l="2670" t="43829" r="12180" b="6907"/>
          <a:stretch/>
        </p:blipFill>
        <p:spPr bwMode="auto">
          <a:xfrm>
            <a:off x="5328100" y="2193212"/>
            <a:ext cx="6382808" cy="22494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3063901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FB65B-EBD5-4B87-AD37-7ACC824A77F0}"/>
              </a:ext>
            </a:extLst>
          </p:cNvPr>
          <p:cNvSpPr>
            <a:spLocks noGrp="1"/>
          </p:cNvSpPr>
          <p:nvPr>
            <p:ph type="title"/>
          </p:nvPr>
        </p:nvSpPr>
        <p:spPr/>
        <p:txBody>
          <a:bodyPr>
            <a:normAutofit/>
          </a:bodyPr>
          <a:lstStyle/>
          <a:p>
            <a:r>
              <a:rPr lang="en-US" dirty="0"/>
              <a:t>New Sections and Questions</a:t>
            </a:r>
          </a:p>
        </p:txBody>
      </p:sp>
    </p:spTree>
    <p:extLst>
      <p:ext uri="{BB962C8B-B14F-4D97-AF65-F5344CB8AC3E}">
        <p14:creationId xmlns:p14="http://schemas.microsoft.com/office/powerpoint/2010/main" val="1930494016"/>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C4F75-EC8E-4669-8B13-A9E0F86B4A37}"/>
              </a:ext>
            </a:extLst>
          </p:cNvPr>
          <p:cNvSpPr>
            <a:spLocks noGrp="1"/>
          </p:cNvSpPr>
          <p:nvPr>
            <p:ph type="title"/>
          </p:nvPr>
        </p:nvSpPr>
        <p:spPr/>
        <p:txBody>
          <a:bodyPr/>
          <a:lstStyle/>
          <a:p>
            <a:r>
              <a:rPr lang="en-US" b="1" dirty="0">
                <a:solidFill>
                  <a:srgbClr val="D9531E"/>
                </a:solidFill>
              </a:rPr>
              <a:t>Example of New Sections and Questions</a:t>
            </a:r>
          </a:p>
        </p:txBody>
      </p:sp>
      <p:sp>
        <p:nvSpPr>
          <p:cNvPr id="3" name="Content Placeholder 2">
            <a:extLst>
              <a:ext uri="{FF2B5EF4-FFF2-40B4-BE49-F238E27FC236}">
                <a16:creationId xmlns:a16="http://schemas.microsoft.com/office/drawing/2014/main" id="{BF800908-100F-4EAD-8298-0835204281B2}"/>
              </a:ext>
            </a:extLst>
          </p:cNvPr>
          <p:cNvSpPr>
            <a:spLocks noGrp="1"/>
          </p:cNvSpPr>
          <p:nvPr>
            <p:ph sz="half" idx="1"/>
          </p:nvPr>
        </p:nvSpPr>
        <p:spPr>
          <a:xfrm>
            <a:off x="838200" y="1825625"/>
            <a:ext cx="10515600" cy="4351338"/>
          </a:xfrm>
        </p:spPr>
        <p:txBody>
          <a:bodyPr/>
          <a:lstStyle/>
          <a:p>
            <a:r>
              <a:rPr lang="en-US" sz="2600" dirty="0">
                <a:solidFill>
                  <a:schemeClr val="tx1"/>
                </a:solidFill>
              </a:rPr>
              <a:t>Dialysis Center Information Section</a:t>
            </a:r>
            <a:r>
              <a:rPr lang="en-US" sz="2600" dirty="0"/>
              <a:t> – Question #7:  This question asks if your facility has been cited for infection control breaches in a state/certification/recertification survey.</a:t>
            </a:r>
            <a:endParaRPr lang="en-US" sz="2600" dirty="0">
              <a:solidFill>
                <a:schemeClr val="tx1"/>
              </a:solidFill>
            </a:endParaRPr>
          </a:p>
          <a:p>
            <a:r>
              <a:rPr lang="en-US" sz="2600" dirty="0">
                <a:solidFill>
                  <a:schemeClr val="tx1"/>
                </a:solidFill>
              </a:rPr>
              <a:t>Patient Census Section – Questions #13 &amp; #14 ask about patient race and ethnicity</a:t>
            </a:r>
          </a:p>
          <a:p>
            <a:r>
              <a:rPr lang="en-US" sz="2600" dirty="0">
                <a:solidFill>
                  <a:schemeClr val="tx1"/>
                </a:solidFill>
              </a:rPr>
              <a:t>NEW Section for Staff</a:t>
            </a:r>
          </a:p>
          <a:p>
            <a:r>
              <a:rPr lang="en-US" sz="2600" dirty="0"/>
              <a:t>NEW Section for Peritoneal Dialysis</a:t>
            </a:r>
            <a:endParaRPr lang="en-US" sz="2600" dirty="0">
              <a:solidFill>
                <a:schemeClr val="tx1"/>
              </a:solidFill>
            </a:endParaRPr>
          </a:p>
          <a:p>
            <a:endParaRPr lang="en-US" dirty="0"/>
          </a:p>
        </p:txBody>
      </p:sp>
    </p:spTree>
    <p:extLst>
      <p:ext uri="{BB962C8B-B14F-4D97-AF65-F5344CB8AC3E}">
        <p14:creationId xmlns:p14="http://schemas.microsoft.com/office/powerpoint/2010/main" val="1049290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C4F75-EC8E-4669-8B13-A9E0F86B4A37}"/>
              </a:ext>
            </a:extLst>
          </p:cNvPr>
          <p:cNvSpPr>
            <a:spLocks noGrp="1"/>
          </p:cNvSpPr>
          <p:nvPr>
            <p:ph type="title"/>
          </p:nvPr>
        </p:nvSpPr>
        <p:spPr/>
        <p:txBody>
          <a:bodyPr/>
          <a:lstStyle/>
          <a:p>
            <a:r>
              <a:rPr lang="en-US" b="1" dirty="0">
                <a:solidFill>
                  <a:srgbClr val="D9531E"/>
                </a:solidFill>
              </a:rPr>
              <a:t>New Sections and Questions</a:t>
            </a:r>
          </a:p>
        </p:txBody>
      </p:sp>
      <p:sp>
        <p:nvSpPr>
          <p:cNvPr id="3" name="Content Placeholder 2">
            <a:extLst>
              <a:ext uri="{FF2B5EF4-FFF2-40B4-BE49-F238E27FC236}">
                <a16:creationId xmlns:a16="http://schemas.microsoft.com/office/drawing/2014/main" id="{BF800908-100F-4EAD-8298-0835204281B2}"/>
              </a:ext>
            </a:extLst>
          </p:cNvPr>
          <p:cNvSpPr>
            <a:spLocks noGrp="1"/>
          </p:cNvSpPr>
          <p:nvPr>
            <p:ph sz="half" idx="1"/>
          </p:nvPr>
        </p:nvSpPr>
        <p:spPr>
          <a:xfrm>
            <a:off x="838200" y="1540617"/>
            <a:ext cx="5181600" cy="4351338"/>
          </a:xfrm>
        </p:spPr>
        <p:txBody>
          <a:bodyPr/>
          <a:lstStyle/>
          <a:p>
            <a:r>
              <a:rPr lang="en-US" sz="2600" dirty="0">
                <a:solidFill>
                  <a:schemeClr val="tx1"/>
                </a:solidFill>
              </a:rPr>
              <a:t>Dialysis Center Information Section:  </a:t>
            </a:r>
          </a:p>
          <a:p>
            <a:pPr lvl="2"/>
            <a:r>
              <a:rPr lang="en-US" sz="2600" dirty="0">
                <a:solidFill>
                  <a:schemeClr val="tx1"/>
                </a:solidFill>
              </a:rPr>
              <a:t>#7</a:t>
            </a:r>
          </a:p>
          <a:p>
            <a:r>
              <a:rPr lang="en-US" sz="2600" dirty="0">
                <a:solidFill>
                  <a:schemeClr val="tx1"/>
                </a:solidFill>
              </a:rPr>
              <a:t>Patient Census Section:</a:t>
            </a:r>
          </a:p>
          <a:p>
            <a:pPr lvl="2"/>
            <a:r>
              <a:rPr lang="en-US" sz="2600" dirty="0">
                <a:solidFill>
                  <a:schemeClr val="tx1"/>
                </a:solidFill>
              </a:rPr>
              <a:t>#13 &amp; 14</a:t>
            </a:r>
          </a:p>
          <a:p>
            <a:r>
              <a:rPr lang="en-US" sz="2600" dirty="0">
                <a:solidFill>
                  <a:schemeClr val="tx1"/>
                </a:solidFill>
              </a:rPr>
              <a:t>NEW Section for Staff</a:t>
            </a:r>
          </a:p>
          <a:p>
            <a:endParaRPr lang="en-US" dirty="0"/>
          </a:p>
        </p:txBody>
      </p:sp>
      <p:sp>
        <p:nvSpPr>
          <p:cNvPr id="4" name="Content Placeholder 3">
            <a:extLst>
              <a:ext uri="{FF2B5EF4-FFF2-40B4-BE49-F238E27FC236}">
                <a16:creationId xmlns:a16="http://schemas.microsoft.com/office/drawing/2014/main" id="{20FAC95F-4B88-4175-82C7-4FAC021E87FE}"/>
              </a:ext>
            </a:extLst>
          </p:cNvPr>
          <p:cNvSpPr>
            <a:spLocks noGrp="1"/>
          </p:cNvSpPr>
          <p:nvPr>
            <p:ph sz="half" idx="2"/>
          </p:nvPr>
        </p:nvSpPr>
        <p:spPr>
          <a:xfrm>
            <a:off x="6172200" y="1540617"/>
            <a:ext cx="5181600" cy="4351338"/>
          </a:xfrm>
        </p:spPr>
        <p:txBody>
          <a:bodyPr/>
          <a:lstStyle/>
          <a:p>
            <a:r>
              <a:rPr lang="en-US" sz="2600" dirty="0"/>
              <a:t>NEW Section for Peritoneal Dialysis Patients</a:t>
            </a:r>
          </a:p>
          <a:p>
            <a:pPr lvl="2"/>
            <a:r>
              <a:rPr lang="en-US" sz="2600" dirty="0"/>
              <a:t>#17</a:t>
            </a:r>
          </a:p>
          <a:p>
            <a:r>
              <a:rPr lang="en-US" sz="2600" dirty="0">
                <a:solidFill>
                  <a:schemeClr val="tx1"/>
                </a:solidFill>
              </a:rPr>
              <a:t>NEW Section for Home Hemodialysis Patients</a:t>
            </a:r>
          </a:p>
          <a:p>
            <a:pPr lvl="2"/>
            <a:r>
              <a:rPr lang="en-US" sz="2600" dirty="0">
                <a:solidFill>
                  <a:schemeClr val="tx1"/>
                </a:solidFill>
              </a:rPr>
              <a:t>#21</a:t>
            </a:r>
          </a:p>
          <a:p>
            <a:r>
              <a:rPr lang="en-US" sz="2600" dirty="0">
                <a:solidFill>
                  <a:schemeClr val="tx1"/>
                </a:solidFill>
              </a:rPr>
              <a:t>Prevention Activities Section</a:t>
            </a:r>
          </a:p>
          <a:p>
            <a:pPr lvl="2"/>
            <a:r>
              <a:rPr lang="en-US" sz="2600" dirty="0">
                <a:solidFill>
                  <a:schemeClr val="tx1"/>
                </a:solidFill>
              </a:rPr>
              <a:t>#32, #33, &amp; #34</a:t>
            </a:r>
          </a:p>
          <a:p>
            <a:endParaRPr lang="en-US" dirty="0"/>
          </a:p>
        </p:txBody>
      </p:sp>
      <p:pic>
        <p:nvPicPr>
          <p:cNvPr id="5" name="Picture 4" descr="list of the questions that have undergone clarification or modification">
            <a:extLst>
              <a:ext uri="{FF2B5EF4-FFF2-40B4-BE49-F238E27FC236}">
                <a16:creationId xmlns:a16="http://schemas.microsoft.com/office/drawing/2014/main" id="{D2878A13-AECB-B379-DBE4-155A2572A9DD}"/>
              </a:ext>
            </a:extLst>
          </p:cNvPr>
          <p:cNvPicPr>
            <a:picLocks noChangeAspect="1"/>
          </p:cNvPicPr>
          <p:nvPr/>
        </p:nvPicPr>
        <p:blipFill rotWithShape="1">
          <a:blip r:embed="rId3"/>
          <a:srcRect l="2670" t="43829" r="12180" b="6907"/>
          <a:stretch/>
        </p:blipFill>
        <p:spPr bwMode="auto">
          <a:xfrm>
            <a:off x="438047" y="4472586"/>
            <a:ext cx="5732467" cy="202028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8650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descr="NHSN Outpatient Dialysis Center Practices Survey ">
            <a:extLst>
              <a:ext uri="{FF2B5EF4-FFF2-40B4-BE49-F238E27FC236}">
                <a16:creationId xmlns:a16="http://schemas.microsoft.com/office/drawing/2014/main" id="{E583E5C5-4452-4B68-A5EF-259956B4CF48}"/>
              </a:ext>
            </a:extLst>
          </p:cNvPr>
          <p:cNvSpPr>
            <a:spLocks noGrp="1"/>
          </p:cNvSpPr>
          <p:nvPr>
            <p:ph type="title"/>
          </p:nvPr>
        </p:nvSpPr>
        <p:spPr>
          <a:xfrm>
            <a:off x="609600" y="101018"/>
            <a:ext cx="10972800" cy="1143000"/>
          </a:xfrm>
        </p:spPr>
        <p:txBody>
          <a:bodyPr/>
          <a:lstStyle/>
          <a:p>
            <a:r>
              <a:rPr lang="en-US" dirty="0"/>
              <a:t>Objectives</a:t>
            </a:r>
          </a:p>
        </p:txBody>
      </p:sp>
      <p:sp>
        <p:nvSpPr>
          <p:cNvPr id="6" name="Text Placeholder 5">
            <a:extLst>
              <a:ext uri="{FF2B5EF4-FFF2-40B4-BE49-F238E27FC236}">
                <a16:creationId xmlns:a16="http://schemas.microsoft.com/office/drawing/2014/main" id="{3211BCAD-0A58-48E7-9B83-7E8FDDCBFC11}"/>
              </a:ext>
            </a:extLst>
          </p:cNvPr>
          <p:cNvSpPr>
            <a:spLocks noGrp="1"/>
          </p:cNvSpPr>
          <p:nvPr>
            <p:ph type="body" sz="quarter" idx="10"/>
          </p:nvPr>
        </p:nvSpPr>
        <p:spPr>
          <a:xfrm>
            <a:off x="191589" y="1532105"/>
            <a:ext cx="7271657" cy="4455584"/>
          </a:xfrm>
        </p:spPr>
        <p:txBody>
          <a:bodyPr>
            <a:normAutofit/>
          </a:bodyPr>
          <a:lstStyle/>
          <a:p>
            <a:r>
              <a:rPr lang="en-US" dirty="0">
                <a:solidFill>
                  <a:schemeClr val="tx1"/>
                </a:solidFill>
              </a:rPr>
              <a:t>Discuss the changes to the Outpatient Dialysis </a:t>
            </a:r>
          </a:p>
          <a:p>
            <a:pPr marL="0" indent="0">
              <a:buNone/>
            </a:pPr>
            <a:r>
              <a:rPr lang="en-US" dirty="0">
                <a:solidFill>
                  <a:schemeClr val="tx1"/>
                </a:solidFill>
              </a:rPr>
              <a:t>         Center Practices Survey</a:t>
            </a:r>
          </a:p>
          <a:p>
            <a:endParaRPr lang="en-US" dirty="0">
              <a:solidFill>
                <a:schemeClr val="tx1"/>
              </a:solidFill>
            </a:endParaRPr>
          </a:p>
          <a:p>
            <a:r>
              <a:rPr lang="en-US" dirty="0">
                <a:solidFill>
                  <a:schemeClr val="tx1"/>
                </a:solidFill>
              </a:rPr>
              <a:t>Review changes to the Home Dialysis </a:t>
            </a:r>
          </a:p>
          <a:p>
            <a:pPr marL="685811" lvl="2" indent="0">
              <a:buNone/>
            </a:pPr>
            <a:r>
              <a:rPr lang="en-US" dirty="0">
                <a:solidFill>
                  <a:schemeClr val="tx1"/>
                </a:solidFill>
              </a:rPr>
              <a:t>Center Practices Survey</a:t>
            </a:r>
          </a:p>
          <a:p>
            <a:pPr marL="0" indent="0">
              <a:buNone/>
            </a:pPr>
            <a:endParaRPr lang="en-US" dirty="0"/>
          </a:p>
        </p:txBody>
      </p:sp>
      <p:pic>
        <p:nvPicPr>
          <p:cNvPr id="2" name="Picture 1" descr="NHSN Outpatient Dialysis Center Practices Survey ">
            <a:extLst>
              <a:ext uri="{FF2B5EF4-FFF2-40B4-BE49-F238E27FC236}">
                <a16:creationId xmlns:a16="http://schemas.microsoft.com/office/drawing/2014/main" id="{DE4B437F-71BF-4D82-B93D-211C88C1FBED}"/>
              </a:ext>
            </a:extLst>
          </p:cNvPr>
          <p:cNvPicPr>
            <a:picLocks noChangeAspect="1"/>
          </p:cNvPicPr>
          <p:nvPr/>
        </p:nvPicPr>
        <p:blipFill>
          <a:blip r:embed="rId3"/>
          <a:stretch>
            <a:fillRect/>
          </a:stretch>
        </p:blipFill>
        <p:spPr>
          <a:xfrm>
            <a:off x="7319948" y="1093096"/>
            <a:ext cx="4434321" cy="5119928"/>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18613552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C2FABB7-843B-4E12-85E9-7BDD1592831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9194" y="567305"/>
            <a:ext cx="3086806" cy="3086806"/>
          </a:xfrm>
          <a:prstGeom prst="rect">
            <a:avLst/>
          </a:prstGeom>
        </p:spPr>
      </p:pic>
      <p:sp>
        <p:nvSpPr>
          <p:cNvPr id="2" name="TextBox 1">
            <a:extLst>
              <a:ext uri="{FF2B5EF4-FFF2-40B4-BE49-F238E27FC236}">
                <a16:creationId xmlns:a16="http://schemas.microsoft.com/office/drawing/2014/main" id="{728C60F2-E603-4C4D-BAA9-EE91946C9C3A}"/>
              </a:ext>
            </a:extLst>
          </p:cNvPr>
          <p:cNvSpPr txBox="1"/>
          <p:nvPr/>
        </p:nvSpPr>
        <p:spPr>
          <a:xfrm>
            <a:off x="6459398" y="1641788"/>
            <a:ext cx="4620280" cy="1692771"/>
          </a:xfrm>
          <a:prstGeom prst="rect">
            <a:avLst/>
          </a:prstGeom>
          <a:noFill/>
        </p:spPr>
        <p:txBody>
          <a:bodyPr wrap="square" rtlCol="0">
            <a:spAutoFit/>
          </a:bodyPr>
          <a:lstStyle/>
          <a:p>
            <a:r>
              <a:rPr lang="en-US" sz="2600" dirty="0"/>
              <a:t>Email us at </a:t>
            </a:r>
            <a:r>
              <a:rPr lang="en-US" sz="2600" dirty="0">
                <a:hlinkClick r:id="rId4"/>
              </a:rPr>
              <a:t>NHSN@cdc.gov</a:t>
            </a:r>
            <a:r>
              <a:rPr lang="en-US" sz="2600" dirty="0"/>
              <a:t> with </a:t>
            </a:r>
            <a:r>
              <a:rPr lang="en-US" sz="2600" b="1" dirty="0"/>
              <a:t>2023 Outpatient Dialysis or Home Dialysis Survey </a:t>
            </a:r>
            <a:r>
              <a:rPr lang="en-US" sz="2600" dirty="0"/>
              <a:t>in the subject line with any questions.</a:t>
            </a:r>
          </a:p>
        </p:txBody>
      </p:sp>
    </p:spTree>
    <p:extLst>
      <p:ext uri="{BB962C8B-B14F-4D97-AF65-F5344CB8AC3E}">
        <p14:creationId xmlns:p14="http://schemas.microsoft.com/office/powerpoint/2010/main" val="157851141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DAB1-1D64-4041-9257-FCC2B9FE7881}"/>
              </a:ext>
            </a:extLst>
          </p:cNvPr>
          <p:cNvSpPr>
            <a:spLocks noGrp="1"/>
          </p:cNvSpPr>
          <p:nvPr>
            <p:ph type="title"/>
          </p:nvPr>
        </p:nvSpPr>
        <p:spPr/>
        <p:txBody>
          <a:bodyPr/>
          <a:lstStyle/>
          <a:p>
            <a:r>
              <a:rPr lang="fr-FR" dirty="0" err="1"/>
              <a:t>Outpatient</a:t>
            </a:r>
            <a:r>
              <a:rPr lang="fr-FR" dirty="0"/>
              <a:t> Dialysis Center Practices Survey</a:t>
            </a:r>
            <a:endParaRPr lang="en-US" dirty="0"/>
          </a:p>
        </p:txBody>
      </p:sp>
      <p:sp>
        <p:nvSpPr>
          <p:cNvPr id="3" name="Text Placeholder 2">
            <a:extLst>
              <a:ext uri="{FF2B5EF4-FFF2-40B4-BE49-F238E27FC236}">
                <a16:creationId xmlns:a16="http://schemas.microsoft.com/office/drawing/2014/main" id="{630E85B0-2B8F-41E3-BA57-930B9D901906}"/>
              </a:ext>
            </a:extLst>
          </p:cNvPr>
          <p:cNvSpPr>
            <a:spLocks noGrp="1"/>
          </p:cNvSpPr>
          <p:nvPr>
            <p:ph type="body" sz="quarter" idx="10"/>
          </p:nvPr>
        </p:nvSpPr>
        <p:spPr/>
        <p:txBody>
          <a:bodyPr>
            <a:normAutofit/>
          </a:bodyPr>
          <a:lstStyle/>
          <a:p>
            <a:r>
              <a:rPr lang="en-US" dirty="0">
                <a:solidFill>
                  <a:schemeClr val="tx1"/>
                </a:solidFill>
              </a:rPr>
              <a:t>A new version of the Outpatient Dialysis Center Practices Survey will become available on February 1 and must be completed before your facility will be able to enter May 2023 Dialysis Event data. </a:t>
            </a:r>
          </a:p>
          <a:p>
            <a:r>
              <a:rPr lang="en-US" dirty="0">
                <a:solidFill>
                  <a:schemeClr val="tx1"/>
                </a:solidFill>
              </a:rPr>
              <a:t>The survey will ask questions about your facility’s practices during the first week of February 2023. </a:t>
            </a:r>
          </a:p>
          <a:p>
            <a:r>
              <a:rPr lang="en-US" dirty="0">
                <a:solidFill>
                  <a:schemeClr val="tx1"/>
                </a:solidFill>
              </a:rPr>
              <a:t>Facilities will not be able to submit a completed survey until after February 8. </a:t>
            </a:r>
          </a:p>
          <a:p>
            <a:pPr>
              <a:lnSpc>
                <a:spcPct val="100000"/>
              </a:lnSpc>
            </a:pPr>
            <a:r>
              <a:rPr lang="en-US" dirty="0">
                <a:solidFill>
                  <a:schemeClr val="tx1"/>
                </a:solidFill>
              </a:rPr>
              <a:t>A paper version of the new survey and a table of  instructions can be found under the ‘Data Collection Forms and Instructions’ tab of the Dialysis Event </a:t>
            </a:r>
          </a:p>
          <a:p>
            <a:pPr marL="0" indent="0">
              <a:lnSpc>
                <a:spcPct val="100000"/>
              </a:lnSpc>
              <a:spcBef>
                <a:spcPts val="0"/>
              </a:spcBef>
              <a:buNone/>
            </a:pPr>
            <a:r>
              <a:rPr lang="en-US" dirty="0">
                <a:solidFill>
                  <a:schemeClr val="tx1"/>
                </a:solidFill>
              </a:rPr>
              <a:t>      homepage.</a:t>
            </a:r>
          </a:p>
        </p:txBody>
      </p:sp>
    </p:spTree>
    <p:extLst>
      <p:ext uri="{BB962C8B-B14F-4D97-AF65-F5344CB8AC3E}">
        <p14:creationId xmlns:p14="http://schemas.microsoft.com/office/powerpoint/2010/main" val="96493959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DAB1-1D64-4041-9257-FCC2B9FE7881}"/>
              </a:ext>
            </a:extLst>
          </p:cNvPr>
          <p:cNvSpPr>
            <a:spLocks noGrp="1"/>
          </p:cNvSpPr>
          <p:nvPr>
            <p:ph type="title"/>
          </p:nvPr>
        </p:nvSpPr>
        <p:spPr/>
        <p:txBody>
          <a:bodyPr/>
          <a:lstStyle/>
          <a:p>
            <a:r>
              <a:rPr lang="fr-FR" dirty="0" err="1"/>
              <a:t>Updated</a:t>
            </a:r>
            <a:r>
              <a:rPr lang="fr-FR" dirty="0"/>
              <a:t> </a:t>
            </a:r>
            <a:r>
              <a:rPr lang="fr-FR" dirty="0" err="1"/>
              <a:t>Layout</a:t>
            </a:r>
            <a:endParaRPr lang="en-US" dirty="0"/>
          </a:p>
        </p:txBody>
      </p:sp>
      <p:sp>
        <p:nvSpPr>
          <p:cNvPr id="3" name="Text Placeholder 2">
            <a:extLst>
              <a:ext uri="{FF2B5EF4-FFF2-40B4-BE49-F238E27FC236}">
                <a16:creationId xmlns:a16="http://schemas.microsoft.com/office/drawing/2014/main" id="{630E85B0-2B8F-41E3-BA57-930B9D901906}"/>
              </a:ext>
            </a:extLst>
          </p:cNvPr>
          <p:cNvSpPr>
            <a:spLocks noGrp="1"/>
          </p:cNvSpPr>
          <p:nvPr>
            <p:ph type="body" sz="quarter" idx="10"/>
          </p:nvPr>
        </p:nvSpPr>
        <p:spPr>
          <a:xfrm>
            <a:off x="204652" y="1545167"/>
            <a:ext cx="10972800" cy="4455584"/>
          </a:xfrm>
        </p:spPr>
        <p:txBody>
          <a:bodyPr>
            <a:normAutofit/>
          </a:bodyPr>
          <a:lstStyle/>
          <a:p>
            <a:r>
              <a:rPr lang="en-US" dirty="0">
                <a:solidFill>
                  <a:schemeClr val="tx1"/>
                </a:solidFill>
              </a:rPr>
              <a:t>The layout to 2023 Outpatient Dialysis Center Practices Survey has been updated for clarity and ease of completion.</a:t>
            </a:r>
          </a:p>
          <a:p>
            <a:r>
              <a:rPr lang="en-US" dirty="0">
                <a:solidFill>
                  <a:schemeClr val="tx1"/>
                </a:solidFill>
              </a:rPr>
              <a:t>For example, questions relating to isolation </a:t>
            </a:r>
          </a:p>
          <a:p>
            <a:pPr marL="457200" lvl="1" indent="0">
              <a:buNone/>
            </a:pPr>
            <a:r>
              <a:rPr lang="en-US" dirty="0">
                <a:solidFill>
                  <a:schemeClr val="tx1"/>
                </a:solidFill>
              </a:rPr>
              <a:t>and screening have all been placed in one </a:t>
            </a:r>
          </a:p>
          <a:p>
            <a:pPr marL="457200" lvl="1" indent="0">
              <a:buNone/>
            </a:pPr>
            <a:r>
              <a:rPr lang="en-US" dirty="0">
                <a:solidFill>
                  <a:schemeClr val="tx1"/>
                </a:solidFill>
              </a:rPr>
              <a:t>location (questions #13-18); in-center </a:t>
            </a:r>
          </a:p>
          <a:p>
            <a:pPr marL="457200" lvl="1" indent="0">
              <a:buNone/>
            </a:pPr>
            <a:r>
              <a:rPr lang="en-US" dirty="0">
                <a:solidFill>
                  <a:schemeClr val="tx1"/>
                </a:solidFill>
              </a:rPr>
              <a:t>hemodialysis patients’ questions are all </a:t>
            </a:r>
          </a:p>
          <a:p>
            <a:pPr marL="457200" lvl="1" indent="0">
              <a:buNone/>
            </a:pPr>
            <a:r>
              <a:rPr lang="en-US" dirty="0">
                <a:solidFill>
                  <a:schemeClr val="tx1"/>
                </a:solidFill>
              </a:rPr>
              <a:t>grouped together (questions #31-40)</a:t>
            </a:r>
          </a:p>
        </p:txBody>
      </p:sp>
      <p:pic>
        <p:nvPicPr>
          <p:cNvPr id="4" name="Picture 3" descr="Updated layout of the 2023 Outpatient Dialysis Center Practices Survey ">
            <a:extLst>
              <a:ext uri="{FF2B5EF4-FFF2-40B4-BE49-F238E27FC236}">
                <a16:creationId xmlns:a16="http://schemas.microsoft.com/office/drawing/2014/main" id="{293FA8D3-7A1E-4D3C-BC5A-FFC8AFB5F655}"/>
              </a:ext>
            </a:extLst>
          </p:cNvPr>
          <p:cNvPicPr>
            <a:picLocks noChangeAspect="1"/>
          </p:cNvPicPr>
          <p:nvPr/>
        </p:nvPicPr>
        <p:blipFill rotWithShape="1">
          <a:blip r:embed="rId3"/>
          <a:srcRect l="9614" t="20123" r="16454"/>
          <a:stretch/>
        </p:blipFill>
        <p:spPr bwMode="auto">
          <a:xfrm>
            <a:off x="7074262" y="2214882"/>
            <a:ext cx="4958320" cy="4096279"/>
          </a:xfrm>
          <a:prstGeom prst="rect">
            <a:avLst/>
          </a:prstGeom>
          <a:ln>
            <a:noFill/>
          </a:ln>
          <a:effectLst>
            <a:outerShdw blurRad="63500" sx="102000" sy="102000" algn="ctr" rotWithShape="0">
              <a:prstClr val="black">
                <a:alpha val="40000"/>
              </a:prst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78617793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FB65B-EBD5-4B87-AD37-7ACC824A77F0}"/>
              </a:ext>
            </a:extLst>
          </p:cNvPr>
          <p:cNvSpPr>
            <a:spLocks noGrp="1"/>
          </p:cNvSpPr>
          <p:nvPr>
            <p:ph type="title"/>
          </p:nvPr>
        </p:nvSpPr>
        <p:spPr/>
        <p:txBody>
          <a:bodyPr>
            <a:normAutofit/>
          </a:bodyPr>
          <a:lstStyle/>
          <a:p>
            <a:r>
              <a:rPr lang="en-US" dirty="0"/>
              <a:t>Clarified Questions</a:t>
            </a:r>
          </a:p>
        </p:txBody>
      </p:sp>
    </p:spTree>
    <p:extLst>
      <p:ext uri="{BB962C8B-B14F-4D97-AF65-F5344CB8AC3E}">
        <p14:creationId xmlns:p14="http://schemas.microsoft.com/office/powerpoint/2010/main" val="130426414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7C3EF-041B-4591-9CB8-8C10FC02561F}"/>
              </a:ext>
            </a:extLst>
          </p:cNvPr>
          <p:cNvSpPr>
            <a:spLocks noGrp="1"/>
          </p:cNvSpPr>
          <p:nvPr>
            <p:ph type="title"/>
          </p:nvPr>
        </p:nvSpPr>
        <p:spPr/>
        <p:txBody>
          <a:bodyPr/>
          <a:lstStyle/>
          <a:p>
            <a:r>
              <a:rPr lang="en-US" dirty="0"/>
              <a:t>Clarified Questions</a:t>
            </a:r>
          </a:p>
        </p:txBody>
      </p:sp>
      <p:sp>
        <p:nvSpPr>
          <p:cNvPr id="3" name="Text Placeholder 2">
            <a:extLst>
              <a:ext uri="{FF2B5EF4-FFF2-40B4-BE49-F238E27FC236}">
                <a16:creationId xmlns:a16="http://schemas.microsoft.com/office/drawing/2014/main" id="{3C7255DF-5D46-46C8-93E1-660A747CF470}"/>
              </a:ext>
            </a:extLst>
          </p:cNvPr>
          <p:cNvSpPr>
            <a:spLocks noGrp="1"/>
          </p:cNvSpPr>
          <p:nvPr>
            <p:ph type="body" sz="quarter" idx="10"/>
          </p:nvPr>
        </p:nvSpPr>
        <p:spPr/>
        <p:txBody>
          <a:bodyPr>
            <a:normAutofit/>
          </a:bodyPr>
          <a:lstStyle/>
          <a:p>
            <a:r>
              <a:rPr lang="en-US" dirty="0">
                <a:solidFill>
                  <a:schemeClr val="tx1"/>
                </a:solidFill>
              </a:rPr>
              <a:t>Numerous questions throughout the survey have been clarified to minimize and eliminate confusion as to what the question truly means.  </a:t>
            </a:r>
          </a:p>
          <a:p>
            <a:r>
              <a:rPr lang="en-US" dirty="0">
                <a:solidFill>
                  <a:schemeClr val="tx1"/>
                </a:solidFill>
              </a:rPr>
              <a:t>A couple of examples include:</a:t>
            </a:r>
          </a:p>
          <a:p>
            <a:pPr lvl="2"/>
            <a:r>
              <a:rPr lang="en-US" dirty="0">
                <a:solidFill>
                  <a:schemeClr val="tx1"/>
                </a:solidFill>
              </a:rPr>
              <a:t>Dialysis Center Information Section:</a:t>
            </a:r>
          </a:p>
          <a:p>
            <a:pPr lvl="3"/>
            <a:r>
              <a:rPr lang="en-US" sz="2670" dirty="0">
                <a:solidFill>
                  <a:schemeClr val="tx1"/>
                </a:solidFill>
              </a:rPr>
              <a:t>#4 - W</a:t>
            </a:r>
            <a:r>
              <a:rPr lang="en-US" sz="2670" dirty="0">
                <a:solidFill>
                  <a:schemeClr val="tx1"/>
                </a:solidFill>
                <a:effectLst/>
                <a:ea typeface="Calibri" panose="020F0502020204030204" pitchFamily="34" charset="0"/>
              </a:rPr>
              <a:t>hat types of dialysis services does your center offer (both certified and non-certified)? (select all that apply):</a:t>
            </a:r>
            <a:r>
              <a:rPr lang="en-US" sz="2670" dirty="0">
                <a:solidFill>
                  <a:schemeClr val="tx1"/>
                </a:solidFill>
                <a:effectLst/>
                <a:ea typeface="Calibri" panose="020F0502020204030204" pitchFamily="34" charset="0"/>
                <a:cs typeface="Times New Roman" panose="02020603050405020304" pitchFamily="18" charset="0"/>
              </a:rPr>
              <a:t> </a:t>
            </a:r>
            <a:r>
              <a:rPr lang="en-US" sz="2670" dirty="0">
                <a:solidFill>
                  <a:schemeClr val="tx1"/>
                </a:solidFill>
                <a:effectLst/>
              </a:rPr>
              <a:t> </a:t>
            </a:r>
            <a:r>
              <a:rPr lang="en-US" sz="2670" dirty="0">
                <a:solidFill>
                  <a:schemeClr val="tx1"/>
                </a:solidFill>
                <a:effectLst/>
                <a:ea typeface="Calibri" panose="020F0502020204030204" pitchFamily="34" charset="0"/>
                <a:cs typeface="Times New Roman" panose="02020603050405020304" pitchFamily="18" charset="0"/>
              </a:rPr>
              <a:t> Added language to question and additional options (per CMS-3427)</a:t>
            </a:r>
          </a:p>
          <a:p>
            <a:pPr lvl="2"/>
            <a:r>
              <a:rPr lang="en-US" dirty="0">
                <a:solidFill>
                  <a:schemeClr val="tx1"/>
                </a:solidFill>
              </a:rPr>
              <a:t>Patient Census Section:</a:t>
            </a:r>
          </a:p>
          <a:p>
            <a:pPr lvl="3"/>
            <a:r>
              <a:rPr lang="en-US" dirty="0">
                <a:solidFill>
                  <a:schemeClr val="tx1"/>
                </a:solidFill>
              </a:rPr>
              <a:t>Instructions were updated to include the actual dates in February for which users should be collecting patient census.</a:t>
            </a:r>
          </a:p>
          <a:p>
            <a:endParaRPr lang="en-US" dirty="0"/>
          </a:p>
        </p:txBody>
      </p:sp>
    </p:spTree>
    <p:extLst>
      <p:ext uri="{BB962C8B-B14F-4D97-AF65-F5344CB8AC3E}">
        <p14:creationId xmlns:p14="http://schemas.microsoft.com/office/powerpoint/2010/main" val="413356747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F9617-5615-45BF-98A0-8E86868D1D85}"/>
              </a:ext>
            </a:extLst>
          </p:cNvPr>
          <p:cNvSpPr>
            <a:spLocks noGrp="1"/>
          </p:cNvSpPr>
          <p:nvPr>
            <p:ph type="title"/>
          </p:nvPr>
        </p:nvSpPr>
        <p:spPr/>
        <p:txBody>
          <a:bodyPr/>
          <a:lstStyle/>
          <a:p>
            <a:r>
              <a:rPr lang="en-US" b="1" dirty="0">
                <a:solidFill>
                  <a:srgbClr val="D9531E"/>
                </a:solidFill>
              </a:rPr>
              <a:t>All Modified Questions</a:t>
            </a:r>
          </a:p>
        </p:txBody>
      </p:sp>
      <p:sp>
        <p:nvSpPr>
          <p:cNvPr id="4" name="Content Placeholder 3">
            <a:extLst>
              <a:ext uri="{FF2B5EF4-FFF2-40B4-BE49-F238E27FC236}">
                <a16:creationId xmlns:a16="http://schemas.microsoft.com/office/drawing/2014/main" id="{9DC81E32-1C62-4423-B07E-186BEF499343}"/>
              </a:ext>
            </a:extLst>
          </p:cNvPr>
          <p:cNvSpPr>
            <a:spLocks noGrp="1"/>
          </p:cNvSpPr>
          <p:nvPr>
            <p:ph sz="half" idx="2"/>
          </p:nvPr>
        </p:nvSpPr>
        <p:spPr>
          <a:xfrm>
            <a:off x="341024" y="1536309"/>
            <a:ext cx="5157787" cy="4498975"/>
          </a:xfrm>
        </p:spPr>
        <p:txBody>
          <a:bodyPr>
            <a:normAutofit lnSpcReduction="10000"/>
          </a:bodyPr>
          <a:lstStyle/>
          <a:p>
            <a:r>
              <a:rPr lang="en-US" sz="1800" dirty="0">
                <a:solidFill>
                  <a:schemeClr val="tx1"/>
                </a:solidFill>
              </a:rPr>
              <a:t>Dialysis Center Information Section:  </a:t>
            </a:r>
          </a:p>
          <a:p>
            <a:pPr lvl="2"/>
            <a:r>
              <a:rPr lang="en-US" sz="1800" dirty="0">
                <a:solidFill>
                  <a:schemeClr val="tx1"/>
                </a:solidFill>
              </a:rPr>
              <a:t>#4, #8, #11</a:t>
            </a:r>
          </a:p>
          <a:p>
            <a:r>
              <a:rPr lang="en-US" sz="1800" dirty="0">
                <a:solidFill>
                  <a:schemeClr val="tx1"/>
                </a:solidFill>
              </a:rPr>
              <a:t>Isolation and Screening Section:</a:t>
            </a:r>
          </a:p>
          <a:p>
            <a:pPr lvl="2"/>
            <a:r>
              <a:rPr lang="en-US" sz="1800" dirty="0">
                <a:solidFill>
                  <a:schemeClr val="tx1"/>
                </a:solidFill>
              </a:rPr>
              <a:t>#14</a:t>
            </a:r>
          </a:p>
          <a:p>
            <a:r>
              <a:rPr lang="en-US" sz="1800" dirty="0">
                <a:solidFill>
                  <a:schemeClr val="tx1"/>
                </a:solidFill>
              </a:rPr>
              <a:t>Patient Census Section:</a:t>
            </a:r>
          </a:p>
          <a:p>
            <a:pPr lvl="2"/>
            <a:r>
              <a:rPr lang="en-US" sz="1800" dirty="0">
                <a:solidFill>
                  <a:schemeClr val="tx1"/>
                </a:solidFill>
              </a:rPr>
              <a:t>#24</a:t>
            </a:r>
          </a:p>
          <a:p>
            <a:r>
              <a:rPr lang="en-US" sz="1800" dirty="0">
                <a:solidFill>
                  <a:schemeClr val="tx1"/>
                </a:solidFill>
              </a:rPr>
              <a:t>NEW Staff Section:  </a:t>
            </a:r>
          </a:p>
          <a:p>
            <a:pPr lvl="2"/>
            <a:r>
              <a:rPr lang="en-US" sz="1800" dirty="0">
                <a:solidFill>
                  <a:schemeClr val="tx1"/>
                </a:solidFill>
              </a:rPr>
              <a:t>#28</a:t>
            </a:r>
          </a:p>
          <a:p>
            <a:r>
              <a:rPr lang="en-US" sz="1800" dirty="0">
                <a:solidFill>
                  <a:schemeClr val="tx1"/>
                </a:solidFill>
              </a:rPr>
              <a:t>In Center Hemodialysis Patients Section:</a:t>
            </a:r>
          </a:p>
          <a:p>
            <a:pPr lvl="2"/>
            <a:r>
              <a:rPr lang="en-US" sz="1800" dirty="0">
                <a:solidFill>
                  <a:schemeClr val="tx1"/>
                </a:solidFill>
              </a:rPr>
              <a:t>#33a, #34, #35, #36, &amp; #39</a:t>
            </a:r>
          </a:p>
          <a:p>
            <a:r>
              <a:rPr lang="en-US" sz="1900" dirty="0"/>
              <a:t>Peritoneal Dialysis (PD) Patients Section:</a:t>
            </a:r>
          </a:p>
          <a:p>
            <a:pPr lvl="2"/>
            <a:r>
              <a:rPr lang="en-US" sz="1900" dirty="0"/>
              <a:t>#42 &amp; #43</a:t>
            </a:r>
          </a:p>
          <a:p>
            <a:r>
              <a:rPr lang="en-US" sz="1900" dirty="0"/>
              <a:t>Home Hemodialysis Patients Section:  </a:t>
            </a:r>
          </a:p>
          <a:p>
            <a:pPr lvl="2"/>
            <a:r>
              <a:rPr lang="en-US" sz="1900" dirty="0"/>
              <a:t>#48a, #49 &amp; #50</a:t>
            </a:r>
          </a:p>
          <a:p>
            <a:pPr marL="0" indent="0">
              <a:buNone/>
            </a:pPr>
            <a:endParaRPr lang="en-US" dirty="0"/>
          </a:p>
        </p:txBody>
      </p:sp>
      <p:sp>
        <p:nvSpPr>
          <p:cNvPr id="6" name="Content Placeholder 5">
            <a:extLst>
              <a:ext uri="{FF2B5EF4-FFF2-40B4-BE49-F238E27FC236}">
                <a16:creationId xmlns:a16="http://schemas.microsoft.com/office/drawing/2014/main" id="{55CC4A3B-B286-45E8-943D-5D83B17ED6C6}"/>
              </a:ext>
            </a:extLst>
          </p:cNvPr>
          <p:cNvSpPr>
            <a:spLocks noGrp="1"/>
          </p:cNvSpPr>
          <p:nvPr>
            <p:ph sz="quarter" idx="4"/>
          </p:nvPr>
        </p:nvSpPr>
        <p:spPr>
          <a:xfrm>
            <a:off x="5625935" y="1613499"/>
            <a:ext cx="5183188" cy="4498975"/>
          </a:xfrm>
        </p:spPr>
        <p:txBody>
          <a:bodyPr>
            <a:normAutofit lnSpcReduction="10000"/>
          </a:bodyPr>
          <a:lstStyle/>
          <a:p>
            <a:r>
              <a:rPr lang="en-US" sz="1900" dirty="0">
                <a:solidFill>
                  <a:schemeClr val="tx1"/>
                </a:solidFill>
              </a:rPr>
              <a:t>Priming Practices Section:</a:t>
            </a:r>
          </a:p>
          <a:p>
            <a:pPr lvl="2"/>
            <a:r>
              <a:rPr lang="en-US" sz="1900" dirty="0">
                <a:solidFill>
                  <a:schemeClr val="tx1"/>
                </a:solidFill>
              </a:rPr>
              <a:t>#53</a:t>
            </a:r>
          </a:p>
          <a:p>
            <a:r>
              <a:rPr lang="en-US" sz="1900" dirty="0">
                <a:solidFill>
                  <a:schemeClr val="tx1"/>
                </a:solidFill>
              </a:rPr>
              <a:t>Prevention Activities Section:</a:t>
            </a:r>
          </a:p>
          <a:p>
            <a:pPr lvl="2"/>
            <a:r>
              <a:rPr lang="en-US" sz="1900" dirty="0">
                <a:solidFill>
                  <a:schemeClr val="tx1"/>
                </a:solidFill>
              </a:rPr>
              <a:t>#63</a:t>
            </a:r>
          </a:p>
          <a:p>
            <a:r>
              <a:rPr lang="en-US" sz="1900" dirty="0">
                <a:solidFill>
                  <a:schemeClr val="tx1"/>
                </a:solidFill>
              </a:rPr>
              <a:t>New section name from Vascular Access to </a:t>
            </a:r>
            <a:r>
              <a:rPr lang="en-US" sz="1900" dirty="0">
                <a:solidFill>
                  <a:schemeClr val="tx1"/>
                </a:solidFill>
                <a:effectLst/>
                <a:ea typeface="Calibri" panose="020F0502020204030204" pitchFamily="34" charset="0"/>
              </a:rPr>
              <a:t>Arteriovenous (AV) Fistulas or Grafts</a:t>
            </a:r>
          </a:p>
          <a:p>
            <a:pPr lvl="2"/>
            <a:r>
              <a:rPr lang="en-US" sz="1900" dirty="0">
                <a:solidFill>
                  <a:schemeClr val="tx1"/>
                </a:solidFill>
                <a:effectLst/>
                <a:ea typeface="Calibri" panose="020F0502020204030204" pitchFamily="34" charset="0"/>
              </a:rPr>
              <a:t>#69 &amp; #70</a:t>
            </a:r>
          </a:p>
          <a:p>
            <a:endParaRPr lang="en-US" dirty="0"/>
          </a:p>
        </p:txBody>
      </p:sp>
      <p:pic>
        <p:nvPicPr>
          <p:cNvPr id="3" name="Picture 2" descr="list of the questions that have undergone clarification or modification">
            <a:extLst>
              <a:ext uri="{FF2B5EF4-FFF2-40B4-BE49-F238E27FC236}">
                <a16:creationId xmlns:a16="http://schemas.microsoft.com/office/drawing/2014/main" id="{820BCE7B-E40A-16EF-6345-CFAFAA69E376}"/>
              </a:ext>
            </a:extLst>
          </p:cNvPr>
          <p:cNvPicPr>
            <a:picLocks noChangeAspect="1"/>
          </p:cNvPicPr>
          <p:nvPr/>
        </p:nvPicPr>
        <p:blipFill rotWithShape="1">
          <a:blip r:embed="rId3"/>
          <a:srcRect l="2670" t="43829" r="12180" b="6907"/>
          <a:stretch/>
        </p:blipFill>
        <p:spPr bwMode="auto">
          <a:xfrm>
            <a:off x="5236521" y="3862986"/>
            <a:ext cx="6382808" cy="22494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51751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FB65B-EBD5-4B87-AD37-7ACC824A77F0}"/>
              </a:ext>
            </a:extLst>
          </p:cNvPr>
          <p:cNvSpPr>
            <a:spLocks noGrp="1"/>
          </p:cNvSpPr>
          <p:nvPr>
            <p:ph type="title"/>
          </p:nvPr>
        </p:nvSpPr>
        <p:spPr/>
        <p:txBody>
          <a:bodyPr>
            <a:normAutofit/>
          </a:bodyPr>
          <a:lstStyle/>
          <a:p>
            <a:r>
              <a:rPr lang="en-US" dirty="0"/>
              <a:t>New Questions</a:t>
            </a:r>
          </a:p>
        </p:txBody>
      </p:sp>
    </p:spTree>
    <p:extLst>
      <p:ext uri="{BB962C8B-B14F-4D97-AF65-F5344CB8AC3E}">
        <p14:creationId xmlns:p14="http://schemas.microsoft.com/office/powerpoint/2010/main" val="230876277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4FC54-DA43-4F0D-B5B5-A6E3C8D8370C}"/>
              </a:ext>
            </a:extLst>
          </p:cNvPr>
          <p:cNvSpPr>
            <a:spLocks noGrp="1"/>
          </p:cNvSpPr>
          <p:nvPr>
            <p:ph type="title"/>
          </p:nvPr>
        </p:nvSpPr>
        <p:spPr/>
        <p:txBody>
          <a:bodyPr/>
          <a:lstStyle/>
          <a:p>
            <a:r>
              <a:rPr lang="en-US" b="1" dirty="0">
                <a:solidFill>
                  <a:srgbClr val="D9531E"/>
                </a:solidFill>
              </a:rPr>
              <a:t>Examples of New Questions</a:t>
            </a:r>
          </a:p>
        </p:txBody>
      </p:sp>
      <p:sp>
        <p:nvSpPr>
          <p:cNvPr id="3" name="Content Placeholder 2">
            <a:extLst>
              <a:ext uri="{FF2B5EF4-FFF2-40B4-BE49-F238E27FC236}">
                <a16:creationId xmlns:a16="http://schemas.microsoft.com/office/drawing/2014/main" id="{C9FA487B-64D9-4A40-BC50-6DA6147FE2DF}"/>
              </a:ext>
            </a:extLst>
          </p:cNvPr>
          <p:cNvSpPr>
            <a:spLocks noGrp="1"/>
          </p:cNvSpPr>
          <p:nvPr>
            <p:ph sz="half" idx="1"/>
          </p:nvPr>
        </p:nvSpPr>
        <p:spPr>
          <a:xfrm>
            <a:off x="838200" y="1825625"/>
            <a:ext cx="10407732" cy="4351338"/>
          </a:xfrm>
        </p:spPr>
        <p:txBody>
          <a:bodyPr>
            <a:normAutofit/>
          </a:bodyPr>
          <a:lstStyle/>
          <a:p>
            <a:r>
              <a:rPr lang="en-US" dirty="0">
                <a:solidFill>
                  <a:schemeClr val="tx1"/>
                </a:solidFill>
              </a:rPr>
              <a:t>Isolation and Screening Section</a:t>
            </a:r>
            <a:r>
              <a:rPr lang="en-US" dirty="0"/>
              <a:t> – Question 15:  This question asks where you have dialyzed patients with COVID and provides options to select from (isolation room, COVID shift, COVID unit, etc.)</a:t>
            </a:r>
            <a:endParaRPr lang="en-US" sz="2800" dirty="0">
              <a:solidFill>
                <a:schemeClr val="tx1"/>
              </a:solidFill>
            </a:endParaRPr>
          </a:p>
          <a:p>
            <a:r>
              <a:rPr lang="en-US" dirty="0">
                <a:solidFill>
                  <a:schemeClr val="tx1"/>
                </a:solidFill>
              </a:rPr>
              <a:t>Patient Census Section – Question 25:  This question is optional and we’re asking for race of each of the patients treated during the first week of February.</a:t>
            </a:r>
          </a:p>
          <a:p>
            <a:r>
              <a:rPr lang="en-US" dirty="0">
                <a:solidFill>
                  <a:schemeClr val="tx1"/>
                </a:solidFill>
              </a:rPr>
              <a:t>Prevention Activities Section – Question 62a:  This question asks what education is provided to your patients when they start dialysis.  Some of the options include vascular access care, hand hygiene, recognizing signs of infection.</a:t>
            </a:r>
          </a:p>
          <a:p>
            <a:endParaRPr lang="en-US" dirty="0"/>
          </a:p>
        </p:txBody>
      </p:sp>
    </p:spTree>
    <p:extLst>
      <p:ext uri="{BB962C8B-B14F-4D97-AF65-F5344CB8AC3E}">
        <p14:creationId xmlns:p14="http://schemas.microsoft.com/office/powerpoint/2010/main" val="2303111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F1F5ACA7D9824AAB0E713D02484050" ma:contentTypeVersion="11" ma:contentTypeDescription="Create a new document." ma:contentTypeScope="" ma:versionID="bcd1e2df1015247e0c886a6843561c7e">
  <xsd:schema xmlns:xsd="http://www.w3.org/2001/XMLSchema" xmlns:xs="http://www.w3.org/2001/XMLSchema" xmlns:p="http://schemas.microsoft.com/office/2006/metadata/properties" xmlns:ns3="b306ee79-2f51-4bda-a734-8653703d17c0" xmlns:ns4="3d326652-0b14-4e9a-87c1-dce06bb2442c" targetNamespace="http://schemas.microsoft.com/office/2006/metadata/properties" ma:root="true" ma:fieldsID="6d2a82e038757778988ad0458bc824eb" ns3:_="" ns4:_="">
    <xsd:import namespace="b306ee79-2f51-4bda-a734-8653703d17c0"/>
    <xsd:import namespace="3d326652-0b14-4e9a-87c1-dce06bb2442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6ee79-2f51-4bda-a734-8653703d1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326652-0b14-4e9a-87c1-dce06bb2442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0C998D-4E48-4D96-9688-BCA45CF84E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06ee79-2f51-4bda-a734-8653703d17c0"/>
    <ds:schemaRef ds:uri="3d326652-0b14-4e9a-87c1-dce06bb244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73E7CBE-331A-4949-97B3-3191306D6A3F}">
  <ds:schemaRefs>
    <ds:schemaRef ds:uri="b306ee79-2f51-4bda-a734-8653703d17c0"/>
    <ds:schemaRef ds:uri="http://schemas.microsoft.com/office/infopath/2007/PartnerControls"/>
    <ds:schemaRef ds:uri="http://purl.org/dc/terms/"/>
    <ds:schemaRef ds:uri="http://purl.org/dc/elements/1.1/"/>
    <ds:schemaRef ds:uri="http://schemas.microsoft.com/office/2006/documentManagement/types"/>
    <ds:schemaRef ds:uri="3d326652-0b14-4e9a-87c1-dce06bb2442c"/>
    <ds:schemaRef ds:uri="http://schemas.microsoft.com/office/2006/metadata/properties"/>
    <ds:schemaRef ds:uri="http://purl.org/dc/dcmitype/"/>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0BA0C78-7BB8-4848-9D75-EE402655EF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7935</TotalTime>
  <Words>2129</Words>
  <Application>Microsoft Office PowerPoint</Application>
  <PresentationFormat>Widescreen</PresentationFormat>
  <Paragraphs>159</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Outpatient Dialysis Center Practices Survey &amp;  Home Dialysis Practices Survey</vt:lpstr>
      <vt:lpstr>Objectives</vt:lpstr>
      <vt:lpstr>Outpatient Dialysis Center Practices Survey</vt:lpstr>
      <vt:lpstr>Updated Layout</vt:lpstr>
      <vt:lpstr>Clarified Questions</vt:lpstr>
      <vt:lpstr>Clarified Questions</vt:lpstr>
      <vt:lpstr>All Modified Questions</vt:lpstr>
      <vt:lpstr>New Questions</vt:lpstr>
      <vt:lpstr>Examples of New Questions</vt:lpstr>
      <vt:lpstr>New Questions</vt:lpstr>
      <vt:lpstr>Questions Deleted</vt:lpstr>
      <vt:lpstr>2023 Home Dialysis Center  Practices Survey </vt:lpstr>
      <vt:lpstr>Home Dialysis Center Practices Survey</vt:lpstr>
      <vt:lpstr>Clarified Questions</vt:lpstr>
      <vt:lpstr>Clarified Questions</vt:lpstr>
      <vt:lpstr>Scope of Clarified Questions</vt:lpstr>
      <vt:lpstr>New Sections and Questions</vt:lpstr>
      <vt:lpstr>Example of New Sections and Questions</vt:lpstr>
      <vt:lpstr>New Sections and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Dialysis Annual Practice Surveys</dc:title>
  <dc:subject>NHSN, Dialysis, Annual Surveys</dc:subject>
  <dc:creator>CDC/NCEZID/DHQP</dc:creator>
  <cp:keywords>NHSN, Dialysis, Annual Survey</cp:keywords>
  <cp:lastModifiedBy>Kelley, Deirdre (CDC/DDID/NCEZID/DHQP) (CTR)</cp:lastModifiedBy>
  <cp:revision>109</cp:revision>
  <dcterms:created xsi:type="dcterms:W3CDTF">2020-12-08T20:16:46Z</dcterms:created>
  <dcterms:modified xsi:type="dcterms:W3CDTF">2023-02-17T21:52:39Z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2020-12-08T20:52:33Z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b64e6098-0478-453e-adf2-c8886b3204e9</vt:lpwstr>
  </property>
  <property fmtid="{D5CDD505-2E9C-101B-9397-08002B2CF9AE}" pid="8" name="MSIP_Label_7b94a7b8-f06c-4dfe-bdcc-9b548fd58c31_ContentBits">
    <vt:lpwstr>0</vt:lpwstr>
  </property>
  <property fmtid="{D5CDD505-2E9C-101B-9397-08002B2CF9AE}" pid="9" name="ContentTypeId">
    <vt:lpwstr>0x010100E5F1F5ACA7D9824AAB0E713D02484050</vt:lpwstr>
  </property>
</Properties>
</file>