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07" r:id="rId3"/>
    <p:sldId id="308" r:id="rId4"/>
    <p:sldId id="257" r:id="rId5"/>
    <p:sldId id="258" r:id="rId6"/>
    <p:sldId id="259" r:id="rId7"/>
    <p:sldId id="310" r:id="rId8"/>
    <p:sldId id="260" r:id="rId9"/>
    <p:sldId id="261" r:id="rId10"/>
    <p:sldId id="262" r:id="rId11"/>
    <p:sldId id="263" r:id="rId12"/>
    <p:sldId id="264" r:id="rId13"/>
    <p:sldId id="265" r:id="rId14"/>
    <p:sldId id="349" r:id="rId15"/>
    <p:sldId id="350" r:id="rId16"/>
    <p:sldId id="267" r:id="rId17"/>
    <p:sldId id="268" r:id="rId18"/>
    <p:sldId id="269" r:id="rId19"/>
    <p:sldId id="270" r:id="rId20"/>
    <p:sldId id="271" r:id="rId21"/>
    <p:sldId id="273" r:id="rId22"/>
    <p:sldId id="274" r:id="rId23"/>
    <p:sldId id="351" r:id="rId24"/>
    <p:sldId id="352" r:id="rId25"/>
    <p:sldId id="277" r:id="rId26"/>
    <p:sldId id="278" r:id="rId27"/>
    <p:sldId id="279" r:id="rId28"/>
    <p:sldId id="280" r:id="rId29"/>
    <p:sldId id="353" r:id="rId30"/>
    <p:sldId id="286" r:id="rId31"/>
    <p:sldId id="287" r:id="rId32"/>
    <p:sldId id="288" r:id="rId33"/>
    <p:sldId id="289" r:id="rId34"/>
    <p:sldId id="354" r:id="rId35"/>
    <p:sldId id="340" r:id="rId36"/>
    <p:sldId id="291" r:id="rId37"/>
    <p:sldId id="341" r:id="rId38"/>
    <p:sldId id="342" r:id="rId39"/>
    <p:sldId id="355" r:id="rId40"/>
    <p:sldId id="293" r:id="rId41"/>
    <p:sldId id="294" r:id="rId42"/>
    <p:sldId id="295" r:id="rId43"/>
    <p:sldId id="296" r:id="rId44"/>
    <p:sldId id="297" r:id="rId45"/>
    <p:sldId id="298" r:id="rId46"/>
    <p:sldId id="356" r:id="rId47"/>
    <p:sldId id="300" r:id="rId48"/>
    <p:sldId id="301" r:id="rId49"/>
    <p:sldId id="302" r:id="rId50"/>
    <p:sldId id="303" r:id="rId51"/>
    <p:sldId id="304" r:id="rId52"/>
    <p:sldId id="336" r:id="rId53"/>
    <p:sldId id="305" r:id="rId54"/>
    <p:sldId id="357" r:id="rId55"/>
    <p:sldId id="359" r:id="rId56"/>
    <p:sldId id="358" r:id="rId57"/>
    <p:sldId id="348"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0"/>
    <a:srgbClr val="F4F4F4"/>
    <a:srgbClr val="F4F0F0"/>
    <a:srgbClr val="F0F0F0"/>
    <a:srgbClr val="F3F3F3"/>
    <a:srgbClr val="F8F8F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66313" autoAdjust="0"/>
  </p:normalViewPr>
  <p:slideViewPr>
    <p:cSldViewPr snapToGrid="0">
      <p:cViewPr varScale="1">
        <p:scale>
          <a:sx n="75" d="100"/>
          <a:sy n="75" d="100"/>
        </p:scale>
        <p:origin x="1188"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9B88D32-1FFF-448B-9570-4C5FD7231C98}" type="datetimeFigureOut">
              <a:rPr lang="en-US" smtClean="0"/>
              <a:t>12/14/2016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644A45D-9B3B-44C7-9ABA-2743865CDE91}" type="slidenum">
              <a:rPr lang="en-US" smtClean="0"/>
              <a:t>‹#›</a:t>
            </a:fld>
            <a:endParaRPr lang="en-US"/>
          </a:p>
        </p:txBody>
      </p:sp>
    </p:spTree>
    <p:extLst>
      <p:ext uri="{BB962C8B-B14F-4D97-AF65-F5344CB8AC3E}">
        <p14:creationId xmlns:p14="http://schemas.microsoft.com/office/powerpoint/2010/main" val="2891853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C8874D-A639-43BA-9EF1-CE8809E380E2}" type="datetimeFigureOut">
              <a:rPr lang="en-US" smtClean="0"/>
              <a:t>12/14/2016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ED252E-16D0-49E8-8CEB-CC26D8A25472}" type="slidenum">
              <a:rPr lang="en-US" smtClean="0"/>
              <a:t>‹#›</a:t>
            </a:fld>
            <a:endParaRPr lang="en-US"/>
          </a:p>
        </p:txBody>
      </p:sp>
    </p:spTree>
    <p:extLst>
      <p:ext uri="{BB962C8B-B14F-4D97-AF65-F5344CB8AC3E}">
        <p14:creationId xmlns:p14="http://schemas.microsoft.com/office/powerpoint/2010/main" val="293916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Thank</a:t>
            </a:r>
            <a:r>
              <a:rPr lang="en-US" sz="1400" baseline="0" dirty="0" smtClean="0"/>
              <a:t> you for the opportunity to present this demo here today.  We are very excited about this product and have high hopes for its ability to improve data quality.</a:t>
            </a:r>
            <a:endParaRPr lang="en-US" sz="1400" dirty="0"/>
          </a:p>
        </p:txBody>
      </p:sp>
      <p:sp>
        <p:nvSpPr>
          <p:cNvPr id="4" name="Slide Number Placeholder 3"/>
          <p:cNvSpPr>
            <a:spLocks noGrp="1"/>
          </p:cNvSpPr>
          <p:nvPr>
            <p:ph type="sldNum" sz="quarter" idx="10"/>
          </p:nvPr>
        </p:nvSpPr>
        <p:spPr/>
        <p:txBody>
          <a:bodyPr/>
          <a:lstStyle/>
          <a:p>
            <a:fld id="{33ED252E-16D0-49E8-8CEB-CC26D8A25472}" type="slidenum">
              <a:rPr lang="en-US" smtClean="0"/>
              <a:t>1</a:t>
            </a:fld>
            <a:endParaRPr lang="en-US"/>
          </a:p>
        </p:txBody>
      </p:sp>
    </p:spTree>
    <p:extLst>
      <p:ext uri="{BB962C8B-B14F-4D97-AF65-F5344CB8AC3E}">
        <p14:creationId xmlns:p14="http://schemas.microsoft.com/office/powerpoint/2010/main" val="166167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You will also see our updated Guide to Completing the Facility Worksheet featured many times throughout the course and accompanied by a link to the latest version of the Guide.</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10</a:t>
            </a:fld>
            <a:endParaRPr lang="en-US"/>
          </a:p>
        </p:txBody>
      </p:sp>
    </p:spTree>
    <p:extLst>
      <p:ext uri="{BB962C8B-B14F-4D97-AF65-F5344CB8AC3E}">
        <p14:creationId xmlns:p14="http://schemas.microsoft.com/office/powerpoint/2010/main" val="4116601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also provide background on the types of information collected – with special emphasis on the medical and health information.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11</a:t>
            </a:fld>
            <a:endParaRPr lang="en-US"/>
          </a:p>
        </p:txBody>
      </p:sp>
    </p:spTree>
    <p:extLst>
      <p:ext uri="{BB962C8B-B14F-4D97-AF65-F5344CB8AC3E}">
        <p14:creationId xmlns:p14="http://schemas.microsoft.com/office/powerpoint/2010/main" val="200703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Moving on to Module 1 – The Foundations for Maternal and Infant Health</a:t>
            </a:r>
          </a:p>
        </p:txBody>
      </p:sp>
      <p:sp>
        <p:nvSpPr>
          <p:cNvPr id="4" name="Slide Number Placeholder 3"/>
          <p:cNvSpPr>
            <a:spLocks noGrp="1"/>
          </p:cNvSpPr>
          <p:nvPr>
            <p:ph type="sldNum" sz="quarter" idx="10"/>
          </p:nvPr>
        </p:nvSpPr>
        <p:spPr/>
        <p:txBody>
          <a:bodyPr/>
          <a:lstStyle/>
          <a:p>
            <a:fld id="{33ED252E-16D0-49E8-8CEB-CC26D8A25472}" type="slidenum">
              <a:rPr lang="en-US" smtClean="0"/>
              <a:t>12</a:t>
            </a:fld>
            <a:endParaRPr lang="en-US"/>
          </a:p>
        </p:txBody>
      </p:sp>
    </p:spTree>
    <p:extLst>
      <p:ext uri="{BB962C8B-B14F-4D97-AF65-F5344CB8AC3E}">
        <p14:creationId xmlns:p14="http://schemas.microsoft.com/office/powerpoint/2010/main" val="2970821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learning objectives for this module will </a:t>
            </a:r>
            <a:r>
              <a:rPr lang="en-US" sz="1400" dirty="0" smtClean="0"/>
              <a:t>cover:</a:t>
            </a:r>
          </a:p>
          <a:p>
            <a:pPr lvl="0"/>
            <a:endParaRPr lang="en-US" sz="1400" dirty="0" smtClean="0"/>
          </a:p>
          <a:p>
            <a:pPr marL="171450" lvl="0" indent="-171450">
              <a:buFont typeface="Arial" panose="020B0604020202020204" pitchFamily="34" charset="0"/>
              <a:buChar char="•"/>
            </a:pPr>
            <a:r>
              <a:rPr lang="en-US" sz="1400" dirty="0" smtClean="0"/>
              <a:t>whether </a:t>
            </a:r>
            <a:r>
              <a:rPr lang="en-US" sz="1400" dirty="0"/>
              <a:t>a birth certificate or report of fetal death should be </a:t>
            </a:r>
            <a:r>
              <a:rPr lang="en-US" sz="1400" dirty="0" smtClean="0"/>
              <a:t>completed</a:t>
            </a:r>
            <a:endParaRPr lang="en-US" sz="1400" dirty="0"/>
          </a:p>
          <a:p>
            <a:pPr marL="171450" lvl="0" indent="-171450">
              <a:buFont typeface="Arial" panose="020B0604020202020204" pitchFamily="34" charset="0"/>
              <a:buChar char="•"/>
            </a:pPr>
            <a:r>
              <a:rPr lang="en-US" sz="1400" dirty="0"/>
              <a:t>Explain the benefits of reporting accurate medical and health information</a:t>
            </a:r>
          </a:p>
          <a:p>
            <a:pPr marL="171450" lvl="0" indent="-171450">
              <a:buFont typeface="Arial" panose="020B0604020202020204" pitchFamily="34" charset="0"/>
              <a:buChar char="•"/>
            </a:pPr>
            <a:r>
              <a:rPr lang="en-US" sz="1400" dirty="0"/>
              <a:t>And describe how this information is collected and </a:t>
            </a:r>
            <a:r>
              <a:rPr lang="en-US" sz="1400" dirty="0" smtClean="0"/>
              <a:t>protected</a:t>
            </a:r>
          </a:p>
          <a:p>
            <a:pPr marL="0" lvl="0" indent="0">
              <a:buFont typeface="Arial" panose="020B0604020202020204" pitchFamily="34" charset="0"/>
              <a:buNone/>
            </a:pPr>
            <a:endParaRPr lang="en-US" sz="1400" dirty="0"/>
          </a:p>
          <a:p>
            <a:pPr lvl="0"/>
            <a:r>
              <a:rPr lang="en-US" sz="1400" dirty="0"/>
              <a:t>For this demo, I will highlight how the content and knowledge checks reinforce these objectives.</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13</a:t>
            </a:fld>
            <a:endParaRPr lang="en-US"/>
          </a:p>
        </p:txBody>
      </p:sp>
    </p:spTree>
    <p:extLst>
      <p:ext uri="{BB962C8B-B14F-4D97-AF65-F5344CB8AC3E}">
        <p14:creationId xmlns:p14="http://schemas.microsoft.com/office/powerpoint/2010/main" val="10035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We also want to highlight the importance of teamwork and feature characters and scenarios to introduce various content and concepts throughout the course. We have our </a:t>
            </a:r>
          </a:p>
          <a:p>
            <a:r>
              <a:rPr lang="en-US" sz="1400" dirty="0"/>
              <a:t> </a:t>
            </a:r>
          </a:p>
          <a:p>
            <a:r>
              <a:rPr lang="en-US" sz="1400" dirty="0" smtClean="0"/>
              <a:t>[</a:t>
            </a:r>
            <a:r>
              <a:rPr lang="en-US" sz="1400" i="1" dirty="0" smtClean="0"/>
              <a:t>click for auto advance through</a:t>
            </a:r>
            <a:r>
              <a:rPr lang="en-US" sz="1400" i="1" baseline="0" dirty="0" smtClean="0"/>
              <a:t> Anya</a:t>
            </a:r>
            <a:r>
              <a:rPr lang="en-US" sz="1400" dirty="0" smtClean="0"/>
              <a:t>]</a:t>
            </a:r>
            <a:endParaRPr lang="en-US" sz="1400" dirty="0"/>
          </a:p>
          <a:p>
            <a:r>
              <a:rPr lang="en-US" sz="1400" dirty="0"/>
              <a:t> </a:t>
            </a:r>
          </a:p>
          <a:p>
            <a:pPr lvl="0"/>
            <a:r>
              <a:rPr lang="en-US" sz="1400" dirty="0">
                <a:solidFill>
                  <a:srgbClr val="FF0000"/>
                </a:solidFill>
              </a:rPr>
              <a:t>OBGYN – dr. Evans</a:t>
            </a:r>
          </a:p>
          <a:p>
            <a:pPr lvl="0"/>
            <a:r>
              <a:rPr lang="en-US" sz="1400" dirty="0">
                <a:solidFill>
                  <a:srgbClr val="FF0000"/>
                </a:solidFill>
              </a:rPr>
              <a:t>Our Senior BIS – Sharon</a:t>
            </a:r>
          </a:p>
          <a:p>
            <a:pPr lvl="0"/>
            <a:r>
              <a:rPr lang="en-US" sz="1400" dirty="0">
                <a:solidFill>
                  <a:srgbClr val="FF0000"/>
                </a:solidFill>
              </a:rPr>
              <a:t>Our new BIS – Mary</a:t>
            </a:r>
          </a:p>
          <a:p>
            <a:pPr lvl="0"/>
            <a:r>
              <a:rPr lang="en-US" sz="1400" dirty="0">
                <a:solidFill>
                  <a:srgbClr val="FF0000"/>
                </a:solidFill>
              </a:rPr>
              <a:t>And our labor and delivery nurse – Anya</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14</a:t>
            </a:fld>
            <a:endParaRPr lang="en-US"/>
          </a:p>
        </p:txBody>
      </p:sp>
    </p:spTree>
    <p:extLst>
      <p:ext uri="{BB962C8B-B14F-4D97-AF65-F5344CB8AC3E}">
        <p14:creationId xmlns:p14="http://schemas.microsoft.com/office/powerpoint/2010/main" val="97522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first scenario we feature is Sharon and Mary discussing definitions for a live birth or fetal death.</a:t>
            </a:r>
          </a:p>
          <a:p>
            <a:pPr lvl="0"/>
            <a:r>
              <a:rPr lang="en-US" sz="1400" dirty="0"/>
              <a:t>And also, just to note, that the scenarios in the course were designed to auto </a:t>
            </a:r>
            <a:r>
              <a:rPr lang="en-US" sz="1400" dirty="0" smtClean="0"/>
              <a:t>advance,</a:t>
            </a:r>
            <a:r>
              <a:rPr lang="en-US" sz="1400" baseline="0" dirty="0" smtClean="0"/>
              <a:t> which you can see in the changing text here.</a:t>
            </a:r>
            <a:endParaRPr lang="en-US" sz="1400" dirty="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15</a:t>
            </a:fld>
            <a:endParaRPr lang="en-US"/>
          </a:p>
        </p:txBody>
      </p:sp>
    </p:spTree>
    <p:extLst>
      <p:ext uri="{BB962C8B-B14F-4D97-AF65-F5344CB8AC3E}">
        <p14:creationId xmlns:p14="http://schemas.microsoft.com/office/powerpoint/2010/main" val="50387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then have options for the learner to click on the Live Birth definition and Fetal death definitions.</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16</a:t>
            </a:fld>
            <a:endParaRPr lang="en-US"/>
          </a:p>
        </p:txBody>
      </p:sp>
    </p:spTree>
    <p:extLst>
      <p:ext uri="{BB962C8B-B14F-4D97-AF65-F5344CB8AC3E}">
        <p14:creationId xmlns:p14="http://schemas.microsoft.com/office/powerpoint/2010/main" val="73628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And feature a knowledge check to reinforce this objective</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17</a:t>
            </a:fld>
            <a:endParaRPr lang="en-US"/>
          </a:p>
        </p:txBody>
      </p:sp>
    </p:spTree>
    <p:extLst>
      <p:ext uri="{BB962C8B-B14F-4D97-AF65-F5344CB8AC3E}">
        <p14:creationId xmlns:p14="http://schemas.microsoft.com/office/powerpoint/2010/main" val="299587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In these next two scenarios, we showcase how accurate birth reporting benefits their facility as well as public health.</a:t>
            </a:r>
          </a:p>
          <a:p>
            <a:pPr lvl="0"/>
            <a:r>
              <a:rPr lang="en-US" sz="1400" dirty="0"/>
              <a:t>We start off with a scenario, where colleagues are discussing how they discovered problems with reporting in their hospital and what they did to improve the data.</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18</a:t>
            </a:fld>
            <a:endParaRPr lang="en-US"/>
          </a:p>
        </p:txBody>
      </p:sp>
    </p:spTree>
    <p:extLst>
      <p:ext uri="{BB962C8B-B14F-4D97-AF65-F5344CB8AC3E}">
        <p14:creationId xmlns:p14="http://schemas.microsoft.com/office/powerpoint/2010/main" val="307532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In this slide, we talk about the many ways reporting of birth data can be improved within hospitals, but also talk about modifying </a:t>
            </a:r>
            <a:r>
              <a:rPr lang="en-US" sz="1400" dirty="0" smtClean="0"/>
              <a:t>EHR </a:t>
            </a:r>
            <a:r>
              <a:rPr lang="en-US" sz="1400" dirty="0"/>
              <a:t>systems and developing internal instructions for location information in the records.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19</a:t>
            </a:fld>
            <a:endParaRPr lang="en-US"/>
          </a:p>
        </p:txBody>
      </p:sp>
    </p:spTree>
    <p:extLst>
      <p:ext uri="{BB962C8B-B14F-4D97-AF65-F5344CB8AC3E}">
        <p14:creationId xmlns:p14="http://schemas.microsoft.com/office/powerpoint/2010/main" val="221966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Before</a:t>
            </a:r>
            <a:r>
              <a:rPr lang="en-US" sz="1400" kern="1200" baseline="0" dirty="0" smtClean="0">
                <a:solidFill>
                  <a:schemeClr val="tx1"/>
                </a:solidFill>
                <a:effectLst/>
                <a:latin typeface="+mn-lt"/>
                <a:ea typeface="+mn-ea"/>
                <a:cs typeface="+mn-cs"/>
              </a:rPr>
              <a:t> jumping into the demo, I thought it would be helpful to provide a brief background and context. </a:t>
            </a: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As you may know,</a:t>
            </a:r>
            <a:r>
              <a:rPr lang="en-US" sz="1400" kern="1200" baseline="0" dirty="0" smtClean="0">
                <a:solidFill>
                  <a:schemeClr val="tx1"/>
                </a:solidFill>
                <a:effectLst/>
                <a:latin typeface="+mn-lt"/>
                <a:ea typeface="+mn-ea"/>
                <a:cs typeface="+mn-cs"/>
              </a:rPr>
              <a:t> there have long been concerns about the quality of birth certificate and fetal death data, particularly the medial and health information. Earlier studies pointed to a lack of awareness among hospital staff of the uses of the birth data and standard resources available to them to answer questions about the items. </a:t>
            </a:r>
          </a:p>
          <a:p>
            <a:endParaRPr lang="en-US" sz="1400" kern="1200" baseline="0" dirty="0" smtClean="0">
              <a:solidFill>
                <a:schemeClr val="tx1"/>
              </a:solidFill>
              <a:effectLst/>
              <a:latin typeface="+mn-lt"/>
              <a:ea typeface="+mn-ea"/>
              <a:cs typeface="+mn-cs"/>
            </a:endParaRPr>
          </a:p>
          <a:p>
            <a:r>
              <a:rPr lang="en-US" sz="1400" kern="1200" baseline="0" dirty="0" smtClean="0">
                <a:solidFill>
                  <a:schemeClr val="tx1"/>
                </a:solidFill>
                <a:effectLst/>
                <a:latin typeface="+mn-lt"/>
                <a:ea typeface="+mn-ea"/>
                <a:cs typeface="+mn-cs"/>
              </a:rPr>
              <a:t>a</a:t>
            </a:r>
            <a:r>
              <a:rPr lang="en-US" sz="1400" kern="1200" dirty="0" smtClean="0">
                <a:solidFill>
                  <a:schemeClr val="tx1"/>
                </a:solidFill>
                <a:effectLst/>
                <a:latin typeface="+mn-lt"/>
                <a:ea typeface="+mn-ea"/>
                <a:cs typeface="+mn-cs"/>
              </a:rPr>
              <a:t>nd while some training existed within jurisdictions, there was little formal standardized training available.</a:t>
            </a:r>
            <a:endParaRPr lang="en-US" sz="1400" dirty="0" smtClean="0"/>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In</a:t>
            </a:r>
            <a:r>
              <a:rPr lang="en-US" sz="1400" kern="1200" baseline="0" dirty="0" smtClean="0">
                <a:solidFill>
                  <a:schemeClr val="tx1"/>
                </a:solidFill>
                <a:effectLst/>
                <a:latin typeface="+mn-lt"/>
                <a:ea typeface="+mn-ea"/>
                <a:cs typeface="+mn-cs"/>
              </a:rPr>
              <a:t> response, the BDQWG created a subgroup that was charged with </a:t>
            </a:r>
            <a:r>
              <a:rPr lang="en-US" sz="1400" kern="1200" dirty="0" smtClean="0">
                <a:solidFill>
                  <a:schemeClr val="tx1"/>
                </a:solidFill>
                <a:effectLst/>
                <a:latin typeface="+mn-lt"/>
                <a:ea typeface="+mn-ea"/>
                <a:cs typeface="+mn-cs"/>
              </a:rPr>
              <a:t>developing training to improve the data collection practices for the birth certificate and report of fetal death information. </a:t>
            </a:r>
          </a:p>
          <a:p>
            <a:r>
              <a:rPr lang="en-US" sz="14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EC95EA6-4E53-9B44-B4E6-24FB8B788017}" type="slidenum">
              <a:rPr lang="en-US" smtClean="0"/>
              <a:pPr/>
              <a:t>2</a:t>
            </a:fld>
            <a:endParaRPr lang="en-US"/>
          </a:p>
        </p:txBody>
      </p:sp>
    </p:spTree>
    <p:extLst>
      <p:ext uri="{BB962C8B-B14F-4D97-AF65-F5344CB8AC3E}">
        <p14:creationId xmlns:p14="http://schemas.microsoft.com/office/powerpoint/2010/main" val="1093724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also focus on the public health importance of the data and their role in this </a:t>
            </a:r>
            <a:r>
              <a:rPr lang="en-US" sz="1400" dirty="0" smtClean="0"/>
              <a:t>process</a:t>
            </a:r>
            <a:endParaRPr lang="en-US" sz="1400" dirty="0"/>
          </a:p>
        </p:txBody>
      </p:sp>
      <p:sp>
        <p:nvSpPr>
          <p:cNvPr id="4" name="Slide Number Placeholder 3"/>
          <p:cNvSpPr>
            <a:spLocks noGrp="1"/>
          </p:cNvSpPr>
          <p:nvPr>
            <p:ph type="sldNum" sz="quarter" idx="10"/>
          </p:nvPr>
        </p:nvSpPr>
        <p:spPr/>
        <p:txBody>
          <a:bodyPr/>
          <a:lstStyle/>
          <a:p>
            <a:fld id="{33ED252E-16D0-49E8-8CEB-CC26D8A25472}" type="slidenum">
              <a:rPr lang="en-US" smtClean="0"/>
              <a:t>20</a:t>
            </a:fld>
            <a:endParaRPr lang="en-US"/>
          </a:p>
        </p:txBody>
      </p:sp>
    </p:spTree>
    <p:extLst>
      <p:ext uri="{BB962C8B-B14F-4D97-AF65-F5344CB8AC3E}">
        <p14:creationId xmlns:p14="http://schemas.microsoft.com/office/powerpoint/2010/main" val="88392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In this scenario, we describe some of the specific ways the data have been used and feature interactive boxes, where the learner can click to learn more how organizations like the CDC and NCHS, March of </a:t>
            </a:r>
            <a:r>
              <a:rPr lang="en-US" sz="1400" dirty="0" smtClean="0"/>
              <a:t>Dimes, </a:t>
            </a:r>
            <a:r>
              <a:rPr lang="en-US" sz="1400" dirty="0"/>
              <a:t>Researchers, and professional organizations use </a:t>
            </a:r>
            <a:r>
              <a:rPr lang="en-US" sz="1400" dirty="0" smtClean="0"/>
              <a:t>the </a:t>
            </a:r>
            <a:r>
              <a:rPr lang="en-US" sz="1400" dirty="0"/>
              <a:t>data.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21</a:t>
            </a:fld>
            <a:endParaRPr lang="en-US"/>
          </a:p>
        </p:txBody>
      </p:sp>
    </p:spTree>
    <p:extLst>
      <p:ext uri="{BB962C8B-B14F-4D97-AF65-F5344CB8AC3E}">
        <p14:creationId xmlns:p14="http://schemas.microsoft.com/office/powerpoint/2010/main" val="288057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And again, a knowledge check to reinforce this information and objective.</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22</a:t>
            </a:fld>
            <a:endParaRPr lang="en-US"/>
          </a:p>
        </p:txBody>
      </p:sp>
    </p:spTree>
    <p:extLst>
      <p:ext uri="{BB962C8B-B14F-4D97-AF65-F5344CB8AC3E}">
        <p14:creationId xmlns:p14="http://schemas.microsoft.com/office/powerpoint/2010/main" val="311175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Finally, we also talk about the Birth Data Process and Confidentiality</a:t>
            </a:r>
          </a:p>
          <a:p>
            <a:r>
              <a:rPr lang="en-US" sz="1400" dirty="0"/>
              <a:t> </a:t>
            </a:r>
          </a:p>
          <a:p>
            <a:pPr lvl="0"/>
            <a:r>
              <a:rPr lang="en-US" sz="1400" dirty="0"/>
              <a:t>We discuss where this data goes once it leaves the facility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23</a:t>
            </a:fld>
            <a:endParaRPr lang="en-US"/>
          </a:p>
        </p:txBody>
      </p:sp>
    </p:spTree>
    <p:extLst>
      <p:ext uri="{BB962C8B-B14F-4D97-AF65-F5344CB8AC3E}">
        <p14:creationId xmlns:p14="http://schemas.microsoft.com/office/powerpoint/2010/main" val="697835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And how this data is protected along the way </a:t>
            </a:r>
          </a:p>
          <a:p>
            <a:r>
              <a:rPr lang="en-US" sz="1400" dirty="0"/>
              <a:t>This Diagram also has interactive </a:t>
            </a:r>
            <a:r>
              <a:rPr lang="en-US" sz="1400" dirty="0" smtClean="0"/>
              <a:t>links </a:t>
            </a:r>
            <a:r>
              <a:rPr lang="en-US" sz="1400" dirty="0"/>
              <a:t>to the specific federal provisions that protect this information.</a:t>
            </a:r>
          </a:p>
        </p:txBody>
      </p:sp>
      <p:sp>
        <p:nvSpPr>
          <p:cNvPr id="4" name="Slide Number Placeholder 3"/>
          <p:cNvSpPr>
            <a:spLocks noGrp="1"/>
          </p:cNvSpPr>
          <p:nvPr>
            <p:ph type="sldNum" sz="quarter" idx="10"/>
          </p:nvPr>
        </p:nvSpPr>
        <p:spPr/>
        <p:txBody>
          <a:bodyPr/>
          <a:lstStyle/>
          <a:p>
            <a:fld id="{33ED252E-16D0-49E8-8CEB-CC26D8A25472}" type="slidenum">
              <a:rPr lang="en-US" smtClean="0"/>
              <a:t>24</a:t>
            </a:fld>
            <a:endParaRPr lang="en-US"/>
          </a:p>
        </p:txBody>
      </p:sp>
    </p:spTree>
    <p:extLst>
      <p:ext uri="{BB962C8B-B14F-4D97-AF65-F5344CB8AC3E}">
        <p14:creationId xmlns:p14="http://schemas.microsoft.com/office/powerpoint/2010/main" val="3542960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Moving on to Module 2 – Resources for Completing Birth Certificate Medical and Health Information</a:t>
            </a:r>
          </a:p>
        </p:txBody>
      </p:sp>
      <p:sp>
        <p:nvSpPr>
          <p:cNvPr id="4" name="Slide Number Placeholder 3"/>
          <p:cNvSpPr>
            <a:spLocks noGrp="1"/>
          </p:cNvSpPr>
          <p:nvPr>
            <p:ph type="sldNum" sz="quarter" idx="10"/>
          </p:nvPr>
        </p:nvSpPr>
        <p:spPr/>
        <p:txBody>
          <a:bodyPr/>
          <a:lstStyle/>
          <a:p>
            <a:fld id="{33ED252E-16D0-49E8-8CEB-CC26D8A25472}" type="slidenum">
              <a:rPr lang="en-US" smtClean="0"/>
              <a:t>25</a:t>
            </a:fld>
            <a:endParaRPr lang="en-US"/>
          </a:p>
        </p:txBody>
      </p:sp>
    </p:spTree>
    <p:extLst>
      <p:ext uri="{BB962C8B-B14F-4D97-AF65-F5344CB8AC3E}">
        <p14:creationId xmlns:p14="http://schemas.microsoft.com/office/powerpoint/2010/main" val="366058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objectives for the learner in module 2 focus </a:t>
            </a:r>
            <a:r>
              <a:rPr lang="en-US" sz="1400" dirty="0" smtClean="0"/>
              <a:t>on</a:t>
            </a:r>
          </a:p>
          <a:p>
            <a:pPr lvl="0"/>
            <a:endParaRPr lang="en-US" sz="1400" dirty="0"/>
          </a:p>
          <a:p>
            <a:pPr marL="171450" lvl="0" indent="-171450">
              <a:buFont typeface="Arial" panose="020B0604020202020204" pitchFamily="34" charset="0"/>
              <a:buChar char="•"/>
            </a:pPr>
            <a:r>
              <a:rPr lang="en-US" sz="1400" dirty="0"/>
              <a:t>Describing standard resources available to assist in reporting medical and health information on the birth certificate</a:t>
            </a:r>
          </a:p>
          <a:p>
            <a:pPr marL="171450" lvl="0" indent="-171450">
              <a:buFont typeface="Arial" panose="020B0604020202020204" pitchFamily="34" charset="0"/>
              <a:buChar char="•"/>
            </a:pPr>
            <a:r>
              <a:rPr lang="en-US" sz="1400" dirty="0"/>
              <a:t>Identifying approaches for improving the data quality</a:t>
            </a:r>
          </a:p>
          <a:p>
            <a:pPr marL="171450" lvl="0" indent="-171450">
              <a:buFont typeface="Arial" panose="020B0604020202020204" pitchFamily="34" charset="0"/>
              <a:buChar char="•"/>
            </a:pPr>
            <a:r>
              <a:rPr lang="en-US" sz="1400" dirty="0"/>
              <a:t>And applying criteria from the Guide to Completing the Facility Worksheets</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26</a:t>
            </a:fld>
            <a:endParaRPr lang="en-US"/>
          </a:p>
        </p:txBody>
      </p:sp>
    </p:spTree>
    <p:extLst>
      <p:ext uri="{BB962C8B-B14F-4D97-AF65-F5344CB8AC3E}">
        <p14:creationId xmlns:p14="http://schemas.microsoft.com/office/powerpoint/2010/main" val="162259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emphasize the importance of standardization when collecting this information</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27</a:t>
            </a:fld>
            <a:endParaRPr lang="en-US"/>
          </a:p>
        </p:txBody>
      </p:sp>
    </p:spTree>
    <p:extLst>
      <p:ext uri="{BB962C8B-B14F-4D97-AF65-F5344CB8AC3E}">
        <p14:creationId xmlns:p14="http://schemas.microsoft.com/office/powerpoint/2010/main" val="1111935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And standard resources available to support data collection activities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28</a:t>
            </a:fld>
            <a:endParaRPr lang="en-US"/>
          </a:p>
        </p:txBody>
      </p:sp>
    </p:spTree>
    <p:extLst>
      <p:ext uri="{BB962C8B-B14F-4D97-AF65-F5344CB8AC3E}">
        <p14:creationId xmlns:p14="http://schemas.microsoft.com/office/powerpoint/2010/main" val="3837330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We also have interactive tabs listing descriptions</a:t>
            </a:r>
          </a:p>
          <a:p>
            <a:r>
              <a:rPr lang="en-US" sz="1400" dirty="0"/>
              <a:t> </a:t>
            </a:r>
          </a:p>
          <a:p>
            <a:r>
              <a:rPr lang="en-US" sz="1400" dirty="0"/>
              <a:t> [</a:t>
            </a:r>
            <a:r>
              <a:rPr lang="en-US" sz="1400" i="1" dirty="0"/>
              <a:t>click on each tab</a:t>
            </a:r>
            <a:r>
              <a:rPr lang="en-US" sz="1400" dirty="0"/>
              <a:t>] </a:t>
            </a:r>
          </a:p>
          <a:p>
            <a:r>
              <a:rPr lang="en-US" sz="1400" dirty="0"/>
              <a:t> </a:t>
            </a:r>
          </a:p>
          <a:p>
            <a:pPr marL="171450" indent="-171450">
              <a:buFont typeface="Arial" panose="020B0604020202020204" pitchFamily="34" charset="0"/>
              <a:buChar char="•"/>
            </a:pPr>
            <a:r>
              <a:rPr lang="en-US" sz="1400" dirty="0"/>
              <a:t>of the standardized worksheets, </a:t>
            </a:r>
            <a:endParaRPr lang="en-US" sz="1400" dirty="0" smtClean="0"/>
          </a:p>
          <a:p>
            <a:pPr marL="171450" indent="-171450">
              <a:buFont typeface="Arial" panose="020B0604020202020204" pitchFamily="34" charset="0"/>
              <a:buChar char="•"/>
            </a:pPr>
            <a:r>
              <a:rPr lang="en-US" sz="1400" dirty="0" smtClean="0"/>
              <a:t>Guide</a:t>
            </a:r>
            <a:r>
              <a:rPr lang="en-US" sz="1400" dirty="0"/>
              <a:t>, </a:t>
            </a:r>
            <a:endParaRPr lang="en-US" sz="1400" dirty="0" smtClean="0"/>
          </a:p>
          <a:p>
            <a:pPr marL="171450" indent="-171450">
              <a:buFont typeface="Arial" panose="020B0604020202020204" pitchFamily="34" charset="0"/>
              <a:buChar char="•"/>
            </a:pPr>
            <a:r>
              <a:rPr lang="en-US" sz="1400" dirty="0" smtClean="0"/>
              <a:t>Medical </a:t>
            </a:r>
            <a:r>
              <a:rPr lang="en-US" sz="1400" dirty="0"/>
              <a:t>examiner and coroner handbook for cause of fetal death, </a:t>
            </a:r>
            <a:endParaRPr lang="en-US" sz="1400" dirty="0" smtClean="0"/>
          </a:p>
          <a:p>
            <a:pPr marL="171450" indent="-171450">
              <a:buFont typeface="Arial" panose="020B0604020202020204" pitchFamily="34" charset="0"/>
              <a:buChar char="•"/>
            </a:pPr>
            <a:r>
              <a:rPr lang="en-US" sz="1400" dirty="0" smtClean="0"/>
              <a:t>electronic </a:t>
            </a:r>
            <a:r>
              <a:rPr lang="en-US" sz="1400" dirty="0"/>
              <a:t>birth registration systems, </a:t>
            </a:r>
            <a:endParaRPr lang="en-US" sz="1400" dirty="0" smtClean="0"/>
          </a:p>
          <a:p>
            <a:pPr marL="171450" indent="-171450">
              <a:buFont typeface="Arial" panose="020B0604020202020204" pitchFamily="34" charset="0"/>
              <a:buChar char="•"/>
            </a:pPr>
            <a:r>
              <a:rPr lang="en-US" sz="1400" dirty="0" smtClean="0"/>
              <a:t>and </a:t>
            </a:r>
            <a:r>
              <a:rPr lang="en-US" sz="1400" dirty="0"/>
              <a:t>education – which is this course. </a:t>
            </a:r>
          </a:p>
        </p:txBody>
      </p:sp>
      <p:sp>
        <p:nvSpPr>
          <p:cNvPr id="4" name="Slide Number Placeholder 3"/>
          <p:cNvSpPr>
            <a:spLocks noGrp="1"/>
          </p:cNvSpPr>
          <p:nvPr>
            <p:ph type="sldNum" sz="quarter" idx="10"/>
          </p:nvPr>
        </p:nvSpPr>
        <p:spPr/>
        <p:txBody>
          <a:bodyPr/>
          <a:lstStyle/>
          <a:p>
            <a:fld id="{33ED252E-16D0-49E8-8CEB-CC26D8A25472}" type="slidenum">
              <a:rPr lang="en-US" smtClean="0"/>
              <a:t>29</a:t>
            </a:fld>
            <a:endParaRPr lang="en-US"/>
          </a:p>
        </p:txBody>
      </p:sp>
    </p:spTree>
    <p:extLst>
      <p:ext uri="{BB962C8B-B14F-4D97-AF65-F5344CB8AC3E}">
        <p14:creationId xmlns:p14="http://schemas.microsoft.com/office/powerpoint/2010/main" val="401158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Our </a:t>
            </a:r>
            <a:r>
              <a:rPr lang="en-US" sz="1400" dirty="0"/>
              <a:t>overall goals for the training were to improve the completeness and accuracy of birth and fetal death reporting, and provide this in a convenient, accessible and cost-effective format that could reach a broad audience.  </a:t>
            </a:r>
          </a:p>
          <a:p>
            <a:r>
              <a:rPr lang="en-US" sz="1400" dirty="0"/>
              <a:t> </a:t>
            </a:r>
          </a:p>
          <a:p>
            <a:r>
              <a:rPr lang="en-US" sz="1400" dirty="0" smtClean="0"/>
              <a:t>The </a:t>
            </a:r>
            <a:r>
              <a:rPr lang="en-US" sz="1400" dirty="0"/>
              <a:t>main factor here was to address the quality of data collected by those who fill out the birth certificates, to improve maternal and infant health in the U.S. </a:t>
            </a:r>
            <a:endParaRPr lang="en-US" sz="1400" dirty="0" smtClean="0"/>
          </a:p>
        </p:txBody>
      </p:sp>
      <p:sp>
        <p:nvSpPr>
          <p:cNvPr id="4" name="Slide Number Placeholder 3"/>
          <p:cNvSpPr>
            <a:spLocks noGrp="1"/>
          </p:cNvSpPr>
          <p:nvPr>
            <p:ph type="sldNum" sz="quarter" idx="10"/>
          </p:nvPr>
        </p:nvSpPr>
        <p:spPr/>
        <p:txBody>
          <a:bodyPr/>
          <a:lstStyle/>
          <a:p>
            <a:fld id="{AEC95EA6-4E53-9B44-B4E6-24FB8B788017}" type="slidenum">
              <a:rPr lang="en-US" smtClean="0"/>
              <a:pPr/>
              <a:t>3</a:t>
            </a:fld>
            <a:endParaRPr lang="en-US"/>
          </a:p>
        </p:txBody>
      </p:sp>
    </p:spTree>
    <p:extLst>
      <p:ext uri="{BB962C8B-B14F-4D97-AF65-F5344CB8AC3E}">
        <p14:creationId xmlns:p14="http://schemas.microsoft.com/office/powerpoint/2010/main" val="1216974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The Guide is the main resource we highlight in the course and we have several slides detailing the contents and an example of the type of information they will see in the Guide.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30</a:t>
            </a:fld>
            <a:endParaRPr lang="en-US"/>
          </a:p>
        </p:txBody>
      </p:sp>
    </p:spTree>
    <p:extLst>
      <p:ext uri="{BB962C8B-B14F-4D97-AF65-F5344CB8AC3E}">
        <p14:creationId xmlns:p14="http://schemas.microsoft.com/office/powerpoint/2010/main" val="2690286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This example from the Guide features </a:t>
            </a:r>
            <a:r>
              <a:rPr lang="en-US" sz="1400" dirty="0" smtClean="0"/>
              <a:t>External </a:t>
            </a:r>
            <a:r>
              <a:rPr lang="en-US" sz="1400" dirty="0"/>
              <a:t>Cephalic </a:t>
            </a:r>
            <a:r>
              <a:rPr lang="en-US" sz="1400" dirty="0" smtClean="0"/>
              <a:t>Version.</a:t>
            </a:r>
            <a:r>
              <a:rPr lang="en-US" sz="1400" baseline="0" dirty="0" smtClean="0"/>
              <a:t>  We show definitions, instructions on how to report the item, preferred sources and keywords to look for in the medical records.</a:t>
            </a:r>
            <a:endParaRPr lang="en-US" sz="1400" dirty="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31</a:t>
            </a:fld>
            <a:endParaRPr lang="en-US"/>
          </a:p>
        </p:txBody>
      </p:sp>
    </p:spTree>
    <p:extLst>
      <p:ext uri="{BB962C8B-B14F-4D97-AF65-F5344CB8AC3E}">
        <p14:creationId xmlns:p14="http://schemas.microsoft.com/office/powerpoint/2010/main" val="910029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also feature knowledge checks on standardization and content available in the </a:t>
            </a:r>
            <a:r>
              <a:rPr lang="en-US" sz="1400" dirty="0" smtClean="0"/>
              <a:t>Guide.</a:t>
            </a:r>
            <a:endParaRPr lang="en-US" sz="1400" dirty="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32</a:t>
            </a:fld>
            <a:endParaRPr lang="en-US"/>
          </a:p>
        </p:txBody>
      </p:sp>
    </p:spTree>
    <p:extLst>
      <p:ext uri="{BB962C8B-B14F-4D97-AF65-F5344CB8AC3E}">
        <p14:creationId xmlns:p14="http://schemas.microsoft.com/office/powerpoint/2010/main" val="348478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As mentioned earlier, we also have incorporated “branched” content in the course. </a:t>
            </a:r>
          </a:p>
          <a:p>
            <a:pPr lvl="0"/>
            <a:r>
              <a:rPr lang="en-US" sz="1400" dirty="0"/>
              <a:t>So the </a:t>
            </a:r>
            <a:r>
              <a:rPr lang="en-US" sz="1400" dirty="0" smtClean="0"/>
              <a:t>user </a:t>
            </a:r>
            <a:r>
              <a:rPr lang="en-US" sz="1400" dirty="0"/>
              <a:t>can select whether they </a:t>
            </a:r>
            <a:r>
              <a:rPr lang="en-US" sz="1400" dirty="0" smtClean="0"/>
              <a:t>have</a:t>
            </a:r>
            <a:r>
              <a:rPr lang="en-US" sz="1400" baseline="0" dirty="0" smtClean="0"/>
              <a:t> a</a:t>
            </a:r>
            <a:r>
              <a:rPr lang="en-US" sz="1400" dirty="0" smtClean="0"/>
              <a:t> </a:t>
            </a:r>
            <a:r>
              <a:rPr lang="en-US" sz="1400" dirty="0"/>
              <a:t>non-clinical role, what we call Birth Information Specialist, or a Clinician.  </a:t>
            </a:r>
          </a:p>
          <a:p>
            <a:pPr lvl="0"/>
            <a:r>
              <a:rPr lang="en-US" sz="1400" dirty="0"/>
              <a:t>For both roles, we highlight common challenges, but…</a:t>
            </a:r>
          </a:p>
          <a:p>
            <a:pPr lvl="0"/>
            <a:r>
              <a:rPr lang="en-US" sz="1400" dirty="0"/>
              <a:t>For the non-clinical role, we focus on issues around data collection and abstraction</a:t>
            </a:r>
          </a:p>
          <a:p>
            <a:pPr lvl="0"/>
            <a:r>
              <a:rPr lang="en-US" sz="1400" dirty="0"/>
              <a:t>And for the clinician role, we focus mainly on issues of documentation and understanding definitions and content collected on the birth certificate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33</a:t>
            </a:fld>
            <a:endParaRPr lang="en-US"/>
          </a:p>
        </p:txBody>
      </p:sp>
    </p:spTree>
    <p:extLst>
      <p:ext uri="{BB962C8B-B14F-4D97-AF65-F5344CB8AC3E}">
        <p14:creationId xmlns:p14="http://schemas.microsoft.com/office/powerpoint/2010/main" val="3602732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For the BIS, we outlined 4 main challenges.  </a:t>
            </a:r>
          </a:p>
          <a:p>
            <a:pPr lvl="0"/>
            <a:r>
              <a:rPr lang="en-US" sz="1400" dirty="0"/>
              <a:t>The first is ensuring the records they are using are up-to-date, which mainly relates to prenatal care records.  </a:t>
            </a:r>
          </a:p>
          <a:p>
            <a:pPr lvl="0"/>
            <a:r>
              <a:rPr lang="en-US" sz="1400" dirty="0"/>
              <a:t>The learner can then select the question box to reveal approaches to improving data quality.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34</a:t>
            </a:fld>
            <a:endParaRPr lang="en-US"/>
          </a:p>
        </p:txBody>
      </p:sp>
    </p:spTree>
    <p:extLst>
      <p:ext uri="{BB962C8B-B14F-4D97-AF65-F5344CB8AC3E}">
        <p14:creationId xmlns:p14="http://schemas.microsoft.com/office/powerpoint/2010/main" val="4178498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Following this challenge and response, we have a knowledge check or learning activity to test this information.  Here the example relates to what happens when Mary does or does not use updated prenatal care records to record information on “number of prenatal care visits” and “hypertension during pregnancy</a:t>
            </a:r>
            <a:r>
              <a:rPr lang="en-US" sz="1400" dirty="0" smtClean="0"/>
              <a:t>”</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35</a:t>
            </a:fld>
            <a:endParaRPr lang="en-US"/>
          </a:p>
        </p:txBody>
      </p:sp>
    </p:spTree>
    <p:extLst>
      <p:ext uri="{BB962C8B-B14F-4D97-AF65-F5344CB8AC3E}">
        <p14:creationId xmlns:p14="http://schemas.microsoft.com/office/powerpoint/2010/main" val="4019807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We </a:t>
            </a:r>
            <a:r>
              <a:rPr lang="en-US" sz="1400" dirty="0" smtClean="0"/>
              <a:t>show that when Mary doesn’t use updated records, she inputs 11 visits and NO hypertension.</a:t>
            </a:r>
          </a:p>
          <a:p>
            <a:pPr lvl="0"/>
            <a:endParaRPr lang="en-US" dirty="0" smtClean="0"/>
          </a:p>
          <a:p>
            <a:pPr lvl="0"/>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36</a:t>
            </a:fld>
            <a:endParaRPr lang="en-US"/>
          </a:p>
        </p:txBody>
      </p:sp>
    </p:spTree>
    <p:extLst>
      <p:ext uri="{BB962C8B-B14F-4D97-AF65-F5344CB8AC3E}">
        <p14:creationId xmlns:p14="http://schemas.microsoft.com/office/powerpoint/2010/main" val="2588954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However, with the updated records, she actually sees that the mother developed pre-eclampsia and had several more visits due to high blood pressure.</a:t>
            </a:r>
          </a:p>
          <a:p>
            <a:pPr lvl="0"/>
            <a:r>
              <a:rPr lang="en-US" sz="1400" dirty="0"/>
              <a:t>So, this gives the </a:t>
            </a:r>
            <a:r>
              <a:rPr lang="en-US" sz="1400" dirty="0" smtClean="0"/>
              <a:t>user</a:t>
            </a:r>
            <a:r>
              <a:rPr lang="en-US" sz="1400" dirty="0"/>
              <a:t>, a sense of the data quality issues that can arise without updated info.</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37</a:t>
            </a:fld>
            <a:endParaRPr lang="en-US"/>
          </a:p>
        </p:txBody>
      </p:sp>
    </p:spTree>
    <p:extLst>
      <p:ext uri="{BB962C8B-B14F-4D97-AF65-F5344CB8AC3E}">
        <p14:creationId xmlns:p14="http://schemas.microsoft.com/office/powerpoint/2010/main" val="2942267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smtClean="0">
                <a:solidFill>
                  <a:schemeClr val="tx1"/>
                </a:solidFill>
                <a:effectLst/>
                <a:latin typeface="+mn-lt"/>
                <a:ea typeface="+mn-ea"/>
                <a:cs typeface="+mn-cs"/>
              </a:rPr>
              <a:t>The 2</a:t>
            </a:r>
            <a:r>
              <a:rPr lang="en-US" sz="1400" kern="1200" baseline="30000" dirty="0" smtClean="0">
                <a:solidFill>
                  <a:schemeClr val="tx1"/>
                </a:solidFill>
                <a:effectLst/>
                <a:latin typeface="+mn-lt"/>
                <a:ea typeface="+mn-ea"/>
                <a:cs typeface="+mn-cs"/>
              </a:rPr>
              <a:t>nd</a:t>
            </a:r>
            <a:r>
              <a:rPr lang="en-US" sz="1400" kern="1200" dirty="0" smtClean="0">
                <a:solidFill>
                  <a:schemeClr val="tx1"/>
                </a:solidFill>
                <a:effectLst/>
                <a:latin typeface="+mn-lt"/>
                <a:ea typeface="+mn-ea"/>
                <a:cs typeface="+mn-cs"/>
              </a:rPr>
              <a:t> challenge is ensuring adherence to the standard definitions, which we mainly emphasize use of the Guide. </a:t>
            </a:r>
          </a:p>
          <a:p>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ED252E-16D0-49E8-8CEB-CC26D8A25472}" type="slidenum">
              <a:rPr lang="en-US" smtClean="0"/>
              <a:t>38</a:t>
            </a:fld>
            <a:endParaRPr lang="en-US"/>
          </a:p>
        </p:txBody>
      </p:sp>
    </p:spTree>
    <p:extLst>
      <p:ext uri="{BB962C8B-B14F-4D97-AF65-F5344CB8AC3E}">
        <p14:creationId xmlns:p14="http://schemas.microsoft.com/office/powerpoint/2010/main" val="2196517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We then have a series of knowledge checks where they can use the Guide to respond – mostly about specific items that have known data quality issues.</a:t>
            </a:r>
          </a:p>
          <a:p>
            <a:r>
              <a:rPr lang="en-US" sz="1400" dirty="0"/>
              <a:t> </a:t>
            </a:r>
          </a:p>
          <a:p>
            <a:r>
              <a:rPr lang="en-US" sz="1400" dirty="0" smtClean="0"/>
              <a:t>We have questions on: </a:t>
            </a:r>
            <a:endParaRPr lang="en-US" sz="1400" dirty="0"/>
          </a:p>
          <a:p>
            <a:r>
              <a:rPr lang="en-US" sz="1400" dirty="0"/>
              <a:t> </a:t>
            </a:r>
          </a:p>
          <a:p>
            <a:pPr marL="628650" lvl="1" indent="-171450">
              <a:buFont typeface="Arial" panose="020B0604020202020204" pitchFamily="34" charset="0"/>
              <a:buChar char="•"/>
            </a:pPr>
            <a:r>
              <a:rPr lang="en-US" sz="1400" dirty="0" smtClean="0"/>
              <a:t>NICU </a:t>
            </a:r>
            <a:r>
              <a:rPr lang="en-US" sz="1400" dirty="0"/>
              <a:t>Definition</a:t>
            </a:r>
          </a:p>
          <a:p>
            <a:pPr marL="628650" lvl="1" indent="-171450">
              <a:buFont typeface="Arial" panose="020B0604020202020204" pitchFamily="34" charset="0"/>
              <a:buChar char="•"/>
            </a:pPr>
            <a:r>
              <a:rPr lang="en-US" sz="1400" dirty="0"/>
              <a:t>Instructions for entering total number of visits</a:t>
            </a:r>
          </a:p>
          <a:p>
            <a:pPr marL="628650" lvl="1" indent="-171450">
              <a:buFont typeface="Arial" panose="020B0604020202020204" pitchFamily="34" charset="0"/>
              <a:buChar char="•"/>
            </a:pPr>
            <a:r>
              <a:rPr lang="en-US" sz="1400" dirty="0"/>
              <a:t>Matching birth certificate items to keywords in the Guide</a:t>
            </a:r>
          </a:p>
          <a:p>
            <a:pPr marL="628650" lvl="1" indent="-171450">
              <a:buFont typeface="Arial" panose="020B0604020202020204" pitchFamily="34" charset="0"/>
              <a:buChar char="•"/>
            </a:pPr>
            <a:r>
              <a:rPr lang="en-US" sz="1400" dirty="0"/>
              <a:t>Distinguishing augmentation and induction of labor</a:t>
            </a:r>
          </a:p>
          <a:p>
            <a:pPr marL="628650" lvl="1" indent="-171450">
              <a:buFont typeface="Arial" panose="020B0604020202020204" pitchFamily="34" charset="0"/>
              <a:buChar char="•"/>
            </a:pPr>
            <a:r>
              <a:rPr lang="en-US" sz="1400" dirty="0"/>
              <a:t>And definitions for breastfeeding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39</a:t>
            </a:fld>
            <a:endParaRPr lang="en-US"/>
          </a:p>
        </p:txBody>
      </p:sp>
    </p:spTree>
    <p:extLst>
      <p:ext uri="{BB962C8B-B14F-4D97-AF65-F5344CB8AC3E}">
        <p14:creationId xmlns:p14="http://schemas.microsoft.com/office/powerpoint/2010/main" val="39272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smtClean="0"/>
              <a:t>Now on to the demo</a:t>
            </a:r>
            <a:r>
              <a:rPr lang="en-US" sz="1400" baseline="0" dirty="0" smtClean="0"/>
              <a:t> </a:t>
            </a:r>
            <a:r>
              <a:rPr lang="en-US" sz="1400" dirty="0" smtClean="0"/>
              <a:t>“Applying </a:t>
            </a:r>
            <a:r>
              <a:rPr lang="en-US" sz="1400" dirty="0"/>
              <a:t>Best Practices for Reporting Medical and Health Information on Birth Certificates</a:t>
            </a:r>
            <a:r>
              <a:rPr lang="en-US" sz="1400" dirty="0" smtClean="0"/>
              <a:t>”, I’ve</a:t>
            </a:r>
            <a:r>
              <a:rPr lang="en-US" sz="1400" baseline="0" dirty="0" smtClean="0"/>
              <a:t> taken screen shots of the course. Most, but not all of the course is shown here.  I’ll likely proceed to quickly for you to be able to read most of what’s on the slides, but there’s a link at the end to the course if you want to spend more time exploring.</a:t>
            </a:r>
            <a:endParaRPr lang="en-US" sz="1400" dirty="0"/>
          </a:p>
          <a:p>
            <a:endParaRPr lang="en-US" sz="1400" dirty="0" smtClean="0"/>
          </a:p>
          <a:p>
            <a:r>
              <a:rPr lang="en-US" sz="1400" dirty="0" smtClean="0"/>
              <a:t>Also, sorry</a:t>
            </a:r>
            <a:r>
              <a:rPr lang="en-US" sz="1400" baseline="0" dirty="0" smtClean="0"/>
              <a:t> about any lag with this system.  I’ll try to make sure I don’t go too fast and get ahead of myself.</a:t>
            </a:r>
            <a:endParaRPr lang="en-US" sz="1400" dirty="0"/>
          </a:p>
        </p:txBody>
      </p:sp>
      <p:sp>
        <p:nvSpPr>
          <p:cNvPr id="4" name="Slide Number Placeholder 3"/>
          <p:cNvSpPr>
            <a:spLocks noGrp="1"/>
          </p:cNvSpPr>
          <p:nvPr>
            <p:ph type="sldNum" sz="quarter" idx="10"/>
          </p:nvPr>
        </p:nvSpPr>
        <p:spPr/>
        <p:txBody>
          <a:bodyPr/>
          <a:lstStyle/>
          <a:p>
            <a:fld id="{33ED252E-16D0-49E8-8CEB-CC26D8A25472}" type="slidenum">
              <a:rPr lang="en-US" smtClean="0"/>
              <a:t>4</a:t>
            </a:fld>
            <a:endParaRPr lang="en-US"/>
          </a:p>
        </p:txBody>
      </p:sp>
    </p:spTree>
    <p:extLst>
      <p:ext uri="{BB962C8B-B14F-4D97-AF65-F5344CB8AC3E}">
        <p14:creationId xmlns:p14="http://schemas.microsoft.com/office/powerpoint/2010/main" val="4209180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third challenge discusses issues of what to do when medical records are not complete or the information is not readily accessible in the records.  </a:t>
            </a:r>
          </a:p>
          <a:p>
            <a:pPr lvl="0"/>
            <a:r>
              <a:rPr lang="en-US" sz="1400" dirty="0" smtClean="0"/>
              <a:t>We</a:t>
            </a:r>
            <a:r>
              <a:rPr lang="en-US" sz="1400" baseline="0" dirty="0" smtClean="0"/>
              <a:t> point out that</a:t>
            </a:r>
            <a:r>
              <a:rPr lang="en-US" sz="1400" dirty="0" smtClean="0"/>
              <a:t> </a:t>
            </a:r>
            <a:r>
              <a:rPr lang="en-US" sz="1400" dirty="0"/>
              <a:t>the information may be contained in the </a:t>
            </a:r>
            <a:r>
              <a:rPr lang="en-US" sz="1400" dirty="0" smtClean="0"/>
              <a:t>notes and emphasize </a:t>
            </a:r>
            <a:r>
              <a:rPr lang="en-US" sz="1400" dirty="0"/>
              <a:t>working with clinical staff after careful review of the records.</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40</a:t>
            </a:fld>
            <a:endParaRPr lang="en-US"/>
          </a:p>
        </p:txBody>
      </p:sp>
    </p:spTree>
    <p:extLst>
      <p:ext uri="{BB962C8B-B14F-4D97-AF65-F5344CB8AC3E}">
        <p14:creationId xmlns:p14="http://schemas.microsoft.com/office/powerpoint/2010/main" val="3392946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We also discuss how to complete incomplete date information under this challenge category. Making sure to enter all parts that are known, but that they should not estimate a number when unknown.</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41</a:t>
            </a:fld>
            <a:endParaRPr lang="en-US"/>
          </a:p>
        </p:txBody>
      </p:sp>
    </p:spTree>
    <p:extLst>
      <p:ext uri="{BB962C8B-B14F-4D97-AF65-F5344CB8AC3E}">
        <p14:creationId xmlns:p14="http://schemas.microsoft.com/office/powerpoint/2010/main" val="385343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knowledge checks in this case, mostly focus on completing dates and processes for what to do when the information is not complete.</a:t>
            </a:r>
          </a:p>
        </p:txBody>
      </p:sp>
      <p:sp>
        <p:nvSpPr>
          <p:cNvPr id="4" name="Slide Number Placeholder 3"/>
          <p:cNvSpPr>
            <a:spLocks noGrp="1"/>
          </p:cNvSpPr>
          <p:nvPr>
            <p:ph type="sldNum" sz="quarter" idx="10"/>
          </p:nvPr>
        </p:nvSpPr>
        <p:spPr/>
        <p:txBody>
          <a:bodyPr/>
          <a:lstStyle/>
          <a:p>
            <a:fld id="{33ED252E-16D0-49E8-8CEB-CC26D8A25472}" type="slidenum">
              <a:rPr lang="en-US" smtClean="0"/>
              <a:t>42</a:t>
            </a:fld>
            <a:endParaRPr lang="en-US"/>
          </a:p>
        </p:txBody>
      </p:sp>
    </p:spTree>
    <p:extLst>
      <p:ext uri="{BB962C8B-B14F-4D97-AF65-F5344CB8AC3E}">
        <p14:creationId xmlns:p14="http://schemas.microsoft.com/office/powerpoint/2010/main" val="270546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last challenge is on reconciling conflicting or unclear medical and health information – so the information may in the records, but different records are either conflicting or not consistent.</a:t>
            </a:r>
          </a:p>
          <a:p>
            <a:r>
              <a:rPr lang="en-US" sz="1400" dirty="0"/>
              <a:t>In this case, we again emphasize, working with clinical staff, up front, to identify best sources for this information in their facility, checking with the Guide, or checking with a clinician.</a:t>
            </a:r>
          </a:p>
        </p:txBody>
      </p:sp>
      <p:sp>
        <p:nvSpPr>
          <p:cNvPr id="4" name="Slide Number Placeholder 3"/>
          <p:cNvSpPr>
            <a:spLocks noGrp="1"/>
          </p:cNvSpPr>
          <p:nvPr>
            <p:ph type="sldNum" sz="quarter" idx="10"/>
          </p:nvPr>
        </p:nvSpPr>
        <p:spPr/>
        <p:txBody>
          <a:bodyPr/>
          <a:lstStyle/>
          <a:p>
            <a:fld id="{33ED252E-16D0-49E8-8CEB-CC26D8A25472}" type="slidenum">
              <a:rPr lang="en-US" smtClean="0"/>
              <a:t>43</a:t>
            </a:fld>
            <a:endParaRPr lang="en-US"/>
          </a:p>
        </p:txBody>
      </p:sp>
    </p:spTree>
    <p:extLst>
      <p:ext uri="{BB962C8B-B14F-4D97-AF65-F5344CB8AC3E}">
        <p14:creationId xmlns:p14="http://schemas.microsoft.com/office/powerpoint/2010/main" val="3991712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In the knowledge check that follows, we provide an example of how the nurse can help facilitate the accuracy of this information for the obstetric estimate of gestation.</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44</a:t>
            </a:fld>
            <a:endParaRPr lang="en-US"/>
          </a:p>
        </p:txBody>
      </p:sp>
    </p:spTree>
    <p:extLst>
      <p:ext uri="{BB962C8B-B14F-4D97-AF65-F5344CB8AC3E}">
        <p14:creationId xmlns:p14="http://schemas.microsoft.com/office/powerpoint/2010/main" val="3267750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We end the BIS segment with an option to go to the end of the course or review the Clinician content.</a:t>
            </a:r>
          </a:p>
          <a:p>
            <a:pPr lvl="0"/>
            <a:r>
              <a:rPr lang="en-US" sz="1400" dirty="0"/>
              <a:t>For this demo, I’ll only briefly cover the clinician content, as a lot of it overlaps with what you just saw.</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45</a:t>
            </a:fld>
            <a:endParaRPr lang="en-US"/>
          </a:p>
        </p:txBody>
      </p:sp>
    </p:spTree>
    <p:extLst>
      <p:ext uri="{BB962C8B-B14F-4D97-AF65-F5344CB8AC3E}">
        <p14:creationId xmlns:p14="http://schemas.microsoft.com/office/powerpoint/2010/main" val="3120234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As I mentioned, the challenges for the BIS and Clinician are similar, </a:t>
            </a:r>
          </a:p>
          <a:p>
            <a:pPr lvl="0"/>
            <a:r>
              <a:rPr lang="en-US" sz="1400" dirty="0"/>
              <a:t>but for the clinician content we focus more on documentation issues and understanding the information that is collected on birth certificates, so that the clinician can provide the proper information in the records for the BIS to find. </a:t>
            </a:r>
          </a:p>
          <a:p>
            <a:r>
              <a:rPr lang="en-US" sz="1400" dirty="0"/>
              <a:t> </a:t>
            </a:r>
          </a:p>
          <a:p>
            <a:r>
              <a:rPr lang="en-US" sz="1400" dirty="0" smtClean="0"/>
              <a:t>[</a:t>
            </a:r>
            <a:r>
              <a:rPr lang="en-US" sz="1400" i="1" dirty="0" smtClean="0"/>
              <a:t>Click to Scroll</a:t>
            </a:r>
            <a:r>
              <a:rPr lang="en-US" sz="1400" dirty="0" smtClean="0"/>
              <a:t>]</a:t>
            </a:r>
            <a:endParaRPr lang="en-US" sz="1400" dirty="0"/>
          </a:p>
          <a:p>
            <a:r>
              <a:rPr lang="en-US" sz="1400" dirty="0"/>
              <a:t> </a:t>
            </a:r>
          </a:p>
          <a:p>
            <a:r>
              <a:rPr lang="en-US" sz="1400" dirty="0"/>
              <a:t>The first 4 challenges are similar to what we just saw for the BIS, but for the clinician, we use slightly different examples and knowledge checks, focused on knowing definitions of the items, making sure to document information consistent with these definitions, and how the clinician can help the BIS accurately record this information.</a:t>
            </a:r>
          </a:p>
        </p:txBody>
      </p:sp>
      <p:sp>
        <p:nvSpPr>
          <p:cNvPr id="4" name="Slide Number Placeholder 3"/>
          <p:cNvSpPr>
            <a:spLocks noGrp="1"/>
          </p:cNvSpPr>
          <p:nvPr>
            <p:ph type="sldNum" sz="quarter" idx="10"/>
          </p:nvPr>
        </p:nvSpPr>
        <p:spPr/>
        <p:txBody>
          <a:bodyPr/>
          <a:lstStyle/>
          <a:p>
            <a:fld id="{33ED252E-16D0-49E8-8CEB-CC26D8A25472}" type="slidenum">
              <a:rPr lang="en-US" smtClean="0"/>
              <a:t>46</a:t>
            </a:fld>
            <a:endParaRPr lang="en-US"/>
          </a:p>
        </p:txBody>
      </p:sp>
    </p:spTree>
    <p:extLst>
      <p:ext uri="{BB962C8B-B14F-4D97-AF65-F5344CB8AC3E}">
        <p14:creationId xmlns:p14="http://schemas.microsoft.com/office/powerpoint/2010/main" val="1999076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Now, one challenge that differs from the BIS content, is on reporting cause of fetal death.  </a:t>
            </a:r>
          </a:p>
          <a:p>
            <a:pPr lvl="0"/>
            <a:r>
              <a:rPr lang="en-US" sz="1400" dirty="0"/>
              <a:t>Which, in discussions on data quality of the </a:t>
            </a:r>
            <a:r>
              <a:rPr lang="en-US" sz="1400" dirty="0" err="1"/>
              <a:t>the</a:t>
            </a:r>
            <a:r>
              <a:rPr lang="en-US" sz="1400" dirty="0"/>
              <a:t> report of fetal death, emerged as an important issue.</a:t>
            </a:r>
          </a:p>
          <a:p>
            <a:pPr lvl="0"/>
            <a:r>
              <a:rPr lang="en-US" sz="1400" dirty="0"/>
              <a:t>Particularly, since certain items were dropped from the Fetal Death report, the cause information becomes more relevant.  </a:t>
            </a:r>
          </a:p>
          <a:p>
            <a:pPr lvl="0"/>
            <a:r>
              <a:rPr lang="en-US" sz="1400" dirty="0"/>
              <a:t>Therefore, in our training, we recommend that the cause of fetal death be reported by </a:t>
            </a:r>
          </a:p>
          <a:p>
            <a:pPr lvl="0"/>
            <a:r>
              <a:rPr lang="en-US" sz="1400" dirty="0"/>
              <a:t>The attendant at delivery or medical examiner</a:t>
            </a:r>
          </a:p>
          <a:p>
            <a:pPr lvl="0"/>
            <a:r>
              <a:rPr lang="en-US" sz="1400" dirty="0"/>
              <a:t>We also provide instructions on how to complete this information [</a:t>
            </a:r>
            <a:r>
              <a:rPr lang="en-US" sz="1400" i="1" dirty="0"/>
              <a:t>emphasize 3</a:t>
            </a:r>
            <a:r>
              <a:rPr lang="en-US" sz="1400" i="1" baseline="30000" dirty="0"/>
              <a:t>rd</a:t>
            </a:r>
            <a:r>
              <a:rPr lang="en-US" sz="1400" i="1" dirty="0"/>
              <a:t> bullet</a:t>
            </a:r>
            <a:r>
              <a:rPr lang="en-US" sz="1400" dirty="0"/>
              <a:t>]</a:t>
            </a:r>
          </a:p>
          <a:p>
            <a:pPr lvl="0"/>
            <a:r>
              <a:rPr lang="en-US" sz="1400" dirty="0"/>
              <a:t>And we highlight other resources they can use, including the Medical Examiner’s and Coroner’s handbook</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47</a:t>
            </a:fld>
            <a:endParaRPr lang="en-US"/>
          </a:p>
        </p:txBody>
      </p:sp>
    </p:spTree>
    <p:extLst>
      <p:ext uri="{BB962C8B-B14F-4D97-AF65-F5344CB8AC3E}">
        <p14:creationId xmlns:p14="http://schemas.microsoft.com/office/powerpoint/2010/main" val="3759499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a:t>
            </a:r>
            <a:r>
              <a:rPr lang="en-US" sz="1400" dirty="0" smtClean="0"/>
              <a:t>is</a:t>
            </a:r>
            <a:r>
              <a:rPr lang="en-US" sz="1400" baseline="0" dirty="0" smtClean="0"/>
              <a:t> a snapshot from a </a:t>
            </a:r>
            <a:r>
              <a:rPr lang="en-US" sz="1400" dirty="0" smtClean="0"/>
              <a:t>short </a:t>
            </a:r>
            <a:r>
              <a:rPr lang="en-US" sz="1400" dirty="0"/>
              <a:t>video </a:t>
            </a:r>
            <a:r>
              <a:rPr lang="en-US" sz="1400" dirty="0" smtClean="0"/>
              <a:t>demo that </a:t>
            </a:r>
            <a:r>
              <a:rPr lang="en-US" sz="1400" dirty="0"/>
              <a:t>highlights the instructions for completing sections 18a (the initiating cause) and 18b (other significant causes) for the fetal death report</a:t>
            </a:r>
          </a:p>
        </p:txBody>
      </p:sp>
      <p:sp>
        <p:nvSpPr>
          <p:cNvPr id="4" name="Slide Number Placeholder 3"/>
          <p:cNvSpPr>
            <a:spLocks noGrp="1"/>
          </p:cNvSpPr>
          <p:nvPr>
            <p:ph type="sldNum" sz="quarter" idx="10"/>
          </p:nvPr>
        </p:nvSpPr>
        <p:spPr/>
        <p:txBody>
          <a:bodyPr/>
          <a:lstStyle/>
          <a:p>
            <a:fld id="{33ED252E-16D0-49E8-8CEB-CC26D8A25472}" type="slidenum">
              <a:rPr lang="en-US" smtClean="0"/>
              <a:t>48</a:t>
            </a:fld>
            <a:endParaRPr lang="en-US"/>
          </a:p>
        </p:txBody>
      </p:sp>
    </p:spTree>
    <p:extLst>
      <p:ext uri="{BB962C8B-B14F-4D97-AF65-F5344CB8AC3E}">
        <p14:creationId xmlns:p14="http://schemas.microsoft.com/office/powerpoint/2010/main" val="1498047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So, that concludes the clinician content.  And learners are instructed to select the box to complete the course.  </a:t>
            </a:r>
          </a:p>
          <a:p>
            <a:pPr lvl="0"/>
            <a:r>
              <a:rPr lang="en-US" sz="1400" dirty="0"/>
              <a:t>Clinicians are also provided the option to review the BIS content.</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49</a:t>
            </a:fld>
            <a:endParaRPr lang="en-US"/>
          </a:p>
        </p:txBody>
      </p:sp>
    </p:spTree>
    <p:extLst>
      <p:ext uri="{BB962C8B-B14F-4D97-AF65-F5344CB8AC3E}">
        <p14:creationId xmlns:p14="http://schemas.microsoft.com/office/powerpoint/2010/main" val="625105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smtClean="0">
                <a:solidFill>
                  <a:srgbClr val="FF0000"/>
                </a:solidFill>
              </a:rPr>
              <a:t>We start out with a few logistics.  There</a:t>
            </a:r>
            <a:r>
              <a:rPr lang="en-US" sz="1400" baseline="0" dirty="0" smtClean="0">
                <a:solidFill>
                  <a:srgbClr val="FF0000"/>
                </a:solidFill>
              </a:rPr>
              <a:t> is audio narration, though you won’t hear it in this demo.  The user can turn it off if needed. </a:t>
            </a:r>
          </a:p>
          <a:p>
            <a:pPr lvl="0"/>
            <a:endParaRPr lang="en-US" sz="1400" baseline="0" dirty="0" smtClean="0">
              <a:solidFill>
                <a:srgbClr val="FF0000"/>
              </a:solidFill>
            </a:endParaRPr>
          </a:p>
          <a:p>
            <a:pPr lvl="0"/>
            <a:r>
              <a:rPr lang="en-US" sz="1400" baseline="0" dirty="0" smtClean="0">
                <a:solidFill>
                  <a:srgbClr val="FF0000"/>
                </a:solidFill>
              </a:rPr>
              <a:t>Users can navigate through the course using the </a:t>
            </a:r>
            <a:r>
              <a:rPr lang="en-US" sz="1400" baseline="0" dirty="0" err="1" smtClean="0">
                <a:solidFill>
                  <a:srgbClr val="FF0000"/>
                </a:solidFill>
              </a:rPr>
              <a:t>playbar</a:t>
            </a:r>
            <a:r>
              <a:rPr lang="en-US" sz="1400" baseline="0" dirty="0" smtClean="0">
                <a:solidFill>
                  <a:srgbClr val="FF0000"/>
                </a:solidFill>
              </a:rPr>
              <a:t> at the bottom.  There are a few slides that don’t have the </a:t>
            </a:r>
            <a:r>
              <a:rPr lang="en-US" sz="1400" baseline="0" dirty="0" err="1" smtClean="0">
                <a:solidFill>
                  <a:srgbClr val="FF0000"/>
                </a:solidFill>
              </a:rPr>
              <a:t>playbar</a:t>
            </a:r>
            <a:r>
              <a:rPr lang="en-US" sz="1400" baseline="0" dirty="0" smtClean="0">
                <a:solidFill>
                  <a:srgbClr val="FF0000"/>
                </a:solidFill>
              </a:rPr>
              <a:t>, but other navigation button are available.</a:t>
            </a:r>
            <a:endParaRPr lang="en-US" sz="1400" dirty="0" smtClean="0">
              <a:solidFill>
                <a:srgbClr val="FF0000"/>
              </a:solidFill>
            </a:endParaRPr>
          </a:p>
          <a:p>
            <a:pPr lvl="0"/>
            <a:endParaRPr lang="en-US" sz="1400" dirty="0" smtClean="0"/>
          </a:p>
          <a:p>
            <a:pPr lvl="0"/>
            <a:r>
              <a:rPr lang="en-US" sz="1400" dirty="0" smtClean="0"/>
              <a:t>Only after the course has been viewed,</a:t>
            </a:r>
            <a:r>
              <a:rPr lang="en-US" sz="1400" baseline="0" dirty="0" smtClean="0"/>
              <a:t> we recommend using the Table of Contents on the left to return to different sections of the course.</a:t>
            </a:r>
          </a:p>
        </p:txBody>
      </p:sp>
      <p:sp>
        <p:nvSpPr>
          <p:cNvPr id="4" name="Slide Number Placeholder 3"/>
          <p:cNvSpPr>
            <a:spLocks noGrp="1"/>
          </p:cNvSpPr>
          <p:nvPr>
            <p:ph type="sldNum" sz="quarter" idx="10"/>
          </p:nvPr>
        </p:nvSpPr>
        <p:spPr/>
        <p:txBody>
          <a:bodyPr/>
          <a:lstStyle/>
          <a:p>
            <a:fld id="{33ED252E-16D0-49E8-8CEB-CC26D8A25472}" type="slidenum">
              <a:rPr lang="en-US" smtClean="0"/>
              <a:t>5</a:t>
            </a:fld>
            <a:endParaRPr lang="en-US"/>
          </a:p>
        </p:txBody>
      </p:sp>
    </p:spTree>
    <p:extLst>
      <p:ext uri="{BB962C8B-B14F-4D97-AF65-F5344CB8AC3E}">
        <p14:creationId xmlns:p14="http://schemas.microsoft.com/office/powerpoint/2010/main" val="4037816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At the conclusion of the course, we, again, emphasize the importance of their role in improving data quality and how </a:t>
            </a:r>
            <a:r>
              <a:rPr lang="en-US" sz="1400" dirty="0" smtClean="0"/>
              <a:t>data </a:t>
            </a:r>
            <a:r>
              <a:rPr lang="en-US" sz="1400" dirty="0"/>
              <a:t>can be used to improve maternal and infant health in the US.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50</a:t>
            </a:fld>
            <a:endParaRPr lang="en-US"/>
          </a:p>
        </p:txBody>
      </p:sp>
    </p:spTree>
    <p:extLst>
      <p:ext uri="{BB962C8B-B14F-4D97-AF65-F5344CB8AC3E}">
        <p14:creationId xmlns:p14="http://schemas.microsoft.com/office/powerpoint/2010/main" val="723148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The last few slides provide additional information and links on resources featured throughout the course.</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51</a:t>
            </a:fld>
            <a:endParaRPr lang="en-US"/>
          </a:p>
        </p:txBody>
      </p:sp>
    </p:spTree>
    <p:extLst>
      <p:ext uri="{BB962C8B-B14F-4D97-AF65-F5344CB8AC3E}">
        <p14:creationId xmlns:p14="http://schemas.microsoft.com/office/powerpoint/2010/main" val="1179683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52</a:t>
            </a:fld>
            <a:endParaRPr lang="en-US"/>
          </a:p>
        </p:txBody>
      </p:sp>
    </p:spTree>
    <p:extLst>
      <p:ext uri="{BB962C8B-B14F-4D97-AF65-F5344CB8AC3E}">
        <p14:creationId xmlns:p14="http://schemas.microsoft.com/office/powerpoint/2010/main" val="4256052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smtClean="0"/>
              <a:t>And</a:t>
            </a:r>
            <a:r>
              <a:rPr lang="en-US" sz="1400" baseline="0" dirty="0" smtClean="0"/>
              <a:t> then the end of the course.  </a:t>
            </a:r>
            <a:endParaRPr lang="en-US" sz="1400" dirty="0"/>
          </a:p>
        </p:txBody>
      </p:sp>
      <p:sp>
        <p:nvSpPr>
          <p:cNvPr id="4" name="Slide Number Placeholder 3"/>
          <p:cNvSpPr>
            <a:spLocks noGrp="1"/>
          </p:cNvSpPr>
          <p:nvPr>
            <p:ph type="sldNum" sz="quarter" idx="10"/>
          </p:nvPr>
        </p:nvSpPr>
        <p:spPr/>
        <p:txBody>
          <a:bodyPr/>
          <a:lstStyle/>
          <a:p>
            <a:fld id="{33ED252E-16D0-49E8-8CEB-CC26D8A25472}" type="slidenum">
              <a:rPr lang="en-US" smtClean="0"/>
              <a:t>53</a:t>
            </a:fld>
            <a:endParaRPr lang="en-US"/>
          </a:p>
        </p:txBody>
      </p:sp>
    </p:spTree>
    <p:extLst>
      <p:ext uri="{BB962C8B-B14F-4D97-AF65-F5344CB8AC3E}">
        <p14:creationId xmlns:p14="http://schemas.microsoft.com/office/powerpoint/2010/main" val="790446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These last few slides are just a few resources for you: </a:t>
            </a:r>
          </a:p>
          <a:p>
            <a:endParaRPr lang="en-US" sz="1400" baseline="0" dirty="0" smtClean="0"/>
          </a:p>
          <a:p>
            <a:r>
              <a:rPr lang="en-US" sz="1400" baseline="0" dirty="0" smtClean="0"/>
              <a:t>Links to the course landing page, and the instructions and login pages for the certificate of completion and the continuing education credits, </a:t>
            </a:r>
            <a:endParaRPr lang="en-US" sz="1400" dirty="0" smtClean="0"/>
          </a:p>
          <a:p>
            <a:pPr lvl="0"/>
            <a:endParaRPr lang="en-US" dirty="0" smtClean="0"/>
          </a:p>
        </p:txBody>
      </p:sp>
      <p:sp>
        <p:nvSpPr>
          <p:cNvPr id="4" name="Slide Number Placeholder 3"/>
          <p:cNvSpPr>
            <a:spLocks noGrp="1"/>
          </p:cNvSpPr>
          <p:nvPr>
            <p:ph type="sldNum" sz="quarter" idx="10"/>
          </p:nvPr>
        </p:nvSpPr>
        <p:spPr/>
        <p:txBody>
          <a:bodyPr/>
          <a:lstStyle/>
          <a:p>
            <a:fld id="{33ED252E-16D0-49E8-8CEB-CC26D8A25472}" type="slidenum">
              <a:rPr lang="en-US" smtClean="0"/>
              <a:t>54</a:t>
            </a:fld>
            <a:endParaRPr lang="en-US"/>
          </a:p>
        </p:txBody>
      </p:sp>
    </p:spTree>
    <p:extLst>
      <p:ext uri="{BB962C8B-B14F-4D97-AF65-F5344CB8AC3E}">
        <p14:creationId xmlns:p14="http://schemas.microsoft.com/office/powerpoint/2010/main" val="2819933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A preview and contact (me) for a promotional flyer you might want to send out to your hospitals,</a:t>
            </a:r>
            <a:endParaRPr lang="en-US" sz="1400" dirty="0"/>
          </a:p>
        </p:txBody>
      </p:sp>
      <p:sp>
        <p:nvSpPr>
          <p:cNvPr id="4" name="Slide Number Placeholder 3"/>
          <p:cNvSpPr>
            <a:spLocks noGrp="1"/>
          </p:cNvSpPr>
          <p:nvPr>
            <p:ph type="sldNum" sz="quarter" idx="10"/>
          </p:nvPr>
        </p:nvSpPr>
        <p:spPr/>
        <p:txBody>
          <a:bodyPr/>
          <a:lstStyle/>
          <a:p>
            <a:fld id="{33ED252E-16D0-49E8-8CEB-CC26D8A25472}" type="slidenum">
              <a:rPr lang="en-US" smtClean="0"/>
              <a:t>55</a:t>
            </a:fld>
            <a:endParaRPr lang="en-US"/>
          </a:p>
        </p:txBody>
      </p:sp>
    </p:spTree>
    <p:extLst>
      <p:ext uri="{BB962C8B-B14F-4D97-AF65-F5344CB8AC3E}">
        <p14:creationId xmlns:p14="http://schemas.microsoft.com/office/powerpoint/2010/main" val="2502766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And a link to the updated</a:t>
            </a:r>
            <a:r>
              <a:rPr lang="en-US" sz="1400" baseline="0" dirty="0" smtClean="0"/>
              <a:t> guidebook.</a:t>
            </a:r>
          </a:p>
          <a:p>
            <a:endParaRPr lang="en-US" sz="1400" baseline="0" dirty="0" smtClean="0"/>
          </a:p>
          <a:p>
            <a:r>
              <a:rPr lang="en-US" sz="1400" baseline="0" dirty="0" smtClean="0"/>
              <a:t>You may also contact me if you would like to order any hard copies of the guidebook to distribute to the hospitals.  They are 100% free and you can have as many copies as you want.</a:t>
            </a:r>
          </a:p>
        </p:txBody>
      </p:sp>
      <p:sp>
        <p:nvSpPr>
          <p:cNvPr id="4" name="Slide Number Placeholder 3"/>
          <p:cNvSpPr>
            <a:spLocks noGrp="1"/>
          </p:cNvSpPr>
          <p:nvPr>
            <p:ph type="sldNum" sz="quarter" idx="10"/>
          </p:nvPr>
        </p:nvSpPr>
        <p:spPr/>
        <p:txBody>
          <a:bodyPr/>
          <a:lstStyle/>
          <a:p>
            <a:fld id="{33ED252E-16D0-49E8-8CEB-CC26D8A25472}" type="slidenum">
              <a:rPr lang="en-US" smtClean="0"/>
              <a:t>56</a:t>
            </a:fld>
            <a:endParaRPr lang="en-US"/>
          </a:p>
        </p:txBody>
      </p:sp>
    </p:spTree>
    <p:extLst>
      <p:ext uri="{BB962C8B-B14F-4D97-AF65-F5344CB8AC3E}">
        <p14:creationId xmlns:p14="http://schemas.microsoft.com/office/powerpoint/2010/main" val="2584713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And</a:t>
            </a:r>
            <a:r>
              <a:rPr lang="en-US" sz="1400" baseline="0" dirty="0" smtClean="0"/>
              <a:t> before I finish, I just want to emphasize that this training is available now.  It launched on October 31 and is ready when you are.</a:t>
            </a:r>
          </a:p>
        </p:txBody>
      </p:sp>
      <p:sp>
        <p:nvSpPr>
          <p:cNvPr id="4" name="Slide Number Placeholder 3"/>
          <p:cNvSpPr>
            <a:spLocks noGrp="1"/>
          </p:cNvSpPr>
          <p:nvPr>
            <p:ph type="sldNum" sz="quarter" idx="10"/>
          </p:nvPr>
        </p:nvSpPr>
        <p:spPr/>
        <p:txBody>
          <a:bodyPr/>
          <a:lstStyle/>
          <a:p>
            <a:fld id="{AEC95EA6-4E53-9B44-B4E6-24FB8B788017}" type="slidenum">
              <a:rPr lang="en-US" smtClean="0"/>
              <a:pPr/>
              <a:t>57</a:t>
            </a:fld>
            <a:endParaRPr lang="en-US"/>
          </a:p>
        </p:txBody>
      </p:sp>
    </p:spTree>
    <p:extLst>
      <p:ext uri="{BB962C8B-B14F-4D97-AF65-F5344CB8AC3E}">
        <p14:creationId xmlns:p14="http://schemas.microsoft.com/office/powerpoint/2010/main" val="110484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This slide provides all of the information on accreditations for the course, which is also available on our landing page with course instructions.</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6</a:t>
            </a:fld>
            <a:endParaRPr lang="en-US"/>
          </a:p>
        </p:txBody>
      </p:sp>
    </p:spTree>
    <p:extLst>
      <p:ext uri="{BB962C8B-B14F-4D97-AF65-F5344CB8AC3E}">
        <p14:creationId xmlns:p14="http://schemas.microsoft.com/office/powerpoint/2010/main" val="403786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Just to highlight the credits available</a:t>
            </a:r>
            <a:r>
              <a:rPr lang="en-US" sz="1400" baseline="0" dirty="0" smtClean="0"/>
              <a:t> because we’re very please to be able to offer these, the course has been accredited for </a:t>
            </a:r>
            <a:r>
              <a:rPr lang="en-US" sz="1400" dirty="0" smtClean="0"/>
              <a:t>CME</a:t>
            </a:r>
            <a:r>
              <a:rPr lang="en-US" sz="1400" dirty="0"/>
              <a:t>, CNE, CEU, and CPH.  </a:t>
            </a:r>
          </a:p>
          <a:p>
            <a:r>
              <a:rPr lang="en-US" sz="1400" dirty="0"/>
              <a:t> </a:t>
            </a:r>
          </a:p>
          <a:p>
            <a:r>
              <a:rPr lang="en-US" sz="1400" dirty="0" smtClean="0"/>
              <a:t>These are</a:t>
            </a:r>
            <a:r>
              <a:rPr lang="en-US" sz="1400" baseline="0" dirty="0" smtClean="0"/>
              <a:t> available </a:t>
            </a:r>
            <a:r>
              <a:rPr lang="en-US" sz="1400" dirty="0" smtClean="0"/>
              <a:t>through </a:t>
            </a:r>
            <a:r>
              <a:rPr lang="en-US" sz="1400" dirty="0"/>
              <a:t>CDC’s Training and Continuing Education Online, or TCEO.</a:t>
            </a:r>
          </a:p>
          <a:p>
            <a:r>
              <a:rPr lang="en-US" sz="1400" dirty="0"/>
              <a:t> </a:t>
            </a:r>
          </a:p>
          <a:p>
            <a:r>
              <a:rPr lang="en-US" sz="1400" dirty="0"/>
              <a:t>Learners who do not need </a:t>
            </a:r>
            <a:r>
              <a:rPr lang="en-US" sz="1400" dirty="0" smtClean="0"/>
              <a:t>continuing education credits </a:t>
            </a:r>
            <a:r>
              <a:rPr lang="en-US" sz="1400" dirty="0"/>
              <a:t>can also receive a certificate of completion with the course through CDC Train. </a:t>
            </a:r>
            <a:endParaRPr lang="en-US" sz="1400" dirty="0" smtClean="0"/>
          </a:p>
          <a:p>
            <a:endParaRPr lang="en-US" sz="1400" dirty="0" smtClean="0"/>
          </a:p>
          <a:p>
            <a:r>
              <a:rPr lang="en-US" sz="1400" dirty="0" smtClean="0"/>
              <a:t>In either</a:t>
            </a:r>
            <a:r>
              <a:rPr lang="en-US" sz="1400" baseline="0" dirty="0" smtClean="0"/>
              <a:t> case, a short posttest must be complete with a score of at least 80%, and an evaluation completed so that we can receive basic feedback on the course.</a:t>
            </a:r>
            <a:endParaRPr lang="en-US" sz="140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EC95EA6-4E53-9B44-B4E6-24FB8B788017}" type="slidenum">
              <a:rPr lang="en-US" smtClean="0"/>
              <a:pPr/>
              <a:t>7</a:t>
            </a:fld>
            <a:endParaRPr lang="en-US"/>
          </a:p>
        </p:txBody>
      </p:sp>
    </p:spTree>
    <p:extLst>
      <p:ext uri="{BB962C8B-B14F-4D97-AF65-F5344CB8AC3E}">
        <p14:creationId xmlns:p14="http://schemas.microsoft.com/office/powerpoint/2010/main" val="292099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The target audience for the course is clinical and non-clinical hospital or birthing facility staff</a:t>
            </a:r>
          </a:p>
          <a:p>
            <a:pPr lvl="0"/>
            <a:r>
              <a:rPr lang="en-US" sz="1400" dirty="0"/>
              <a:t>And the content is partitioned into two separate modules</a:t>
            </a:r>
          </a:p>
          <a:p>
            <a:pPr lvl="0"/>
            <a:r>
              <a:rPr lang="en-US" sz="1400" dirty="0"/>
              <a:t>Module 1 – on the uses of the data, where it goes, and how it is protected, and</a:t>
            </a:r>
          </a:p>
          <a:p>
            <a:pPr lvl="0"/>
            <a:r>
              <a:rPr lang="en-US" sz="1400" dirty="0"/>
              <a:t>Module 2 – standard resources and best practices for reporting this information </a:t>
            </a:r>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8</a:t>
            </a:fld>
            <a:endParaRPr lang="en-US"/>
          </a:p>
        </p:txBody>
      </p:sp>
    </p:spTree>
    <p:extLst>
      <p:ext uri="{BB962C8B-B14F-4D97-AF65-F5344CB8AC3E}">
        <p14:creationId xmlns:p14="http://schemas.microsoft.com/office/powerpoint/2010/main" val="49311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To draw the </a:t>
            </a:r>
            <a:r>
              <a:rPr lang="en-US" sz="1400" dirty="0" smtClean="0"/>
              <a:t>user </a:t>
            </a:r>
            <a:r>
              <a:rPr lang="en-US" sz="1400" dirty="0"/>
              <a:t>in from the beginning, we wanted to highlight some of the many uses of the data </a:t>
            </a:r>
            <a:r>
              <a:rPr lang="en-US" sz="1400" dirty="0" smtClean="0"/>
              <a:t>and </a:t>
            </a:r>
            <a:r>
              <a:rPr lang="en-US" sz="1400" dirty="0"/>
              <a:t>provide interactive examples with graphics and </a:t>
            </a:r>
            <a:r>
              <a:rPr lang="en-US" sz="1400" dirty="0" smtClean="0"/>
              <a:t>explanations.</a:t>
            </a:r>
            <a:endParaRPr lang="en-US" sz="1400" dirty="0"/>
          </a:p>
          <a:p>
            <a:pPr lvl="0"/>
            <a:r>
              <a:rPr lang="en-US" sz="1400" dirty="0" smtClean="0"/>
              <a:t>Here </a:t>
            </a:r>
            <a:r>
              <a:rPr lang="en-US" sz="1400" dirty="0"/>
              <a:t>we talk about how birth certificate data can be used </a:t>
            </a:r>
            <a:r>
              <a:rPr lang="en-US" sz="1400" dirty="0" smtClean="0"/>
              <a:t>to: </a:t>
            </a:r>
          </a:p>
          <a:p>
            <a:pPr lvl="0"/>
            <a:endParaRPr lang="en-US" sz="1400" dirty="0"/>
          </a:p>
          <a:p>
            <a:pPr marL="171450" lvl="0" indent="-171450">
              <a:buFont typeface="Arial" panose="020B0604020202020204" pitchFamily="34" charset="0"/>
              <a:buChar char="•"/>
            </a:pPr>
            <a:r>
              <a:rPr lang="en-US" sz="1400" dirty="0"/>
              <a:t>Track trends in cesarean delivery</a:t>
            </a:r>
          </a:p>
          <a:p>
            <a:pPr marL="171450" lvl="0" indent="-171450">
              <a:buFont typeface="Arial" panose="020B0604020202020204" pitchFamily="34" charset="0"/>
              <a:buChar char="•"/>
            </a:pPr>
            <a:r>
              <a:rPr lang="en-US" sz="1400" dirty="0"/>
              <a:t>Examine patterns in preterm birth rates</a:t>
            </a:r>
          </a:p>
          <a:p>
            <a:pPr marL="171450" lvl="0" indent="-171450">
              <a:buFont typeface="Arial" panose="020B0604020202020204" pitchFamily="34" charset="0"/>
              <a:buChar char="•"/>
            </a:pPr>
            <a:r>
              <a:rPr lang="en-US" sz="1400" dirty="0"/>
              <a:t>Evaluate differences in multiple births</a:t>
            </a:r>
          </a:p>
          <a:p>
            <a:pPr marL="171450" lvl="0" indent="-171450">
              <a:buFont typeface="Arial" panose="020B0604020202020204" pitchFamily="34" charset="0"/>
              <a:buChar char="•"/>
            </a:pPr>
            <a:r>
              <a:rPr lang="en-US" sz="1400" dirty="0"/>
              <a:t>And examine changes over time in fetal and infant </a:t>
            </a:r>
            <a:r>
              <a:rPr lang="en-US" sz="1400" dirty="0" smtClean="0"/>
              <a:t>mortality</a:t>
            </a:r>
          </a:p>
          <a:p>
            <a:pPr marL="171450" lvl="0" indent="-171450">
              <a:buFont typeface="Arial" panose="020B0604020202020204" pitchFamily="34" charset="0"/>
              <a:buChar char="•"/>
            </a:pPr>
            <a:endParaRPr lang="en-US" sz="1400" dirty="0"/>
          </a:p>
          <a:p>
            <a:pPr lvl="0"/>
            <a:r>
              <a:rPr lang="en-US" sz="1400" dirty="0"/>
              <a:t>While we don’t focus as much on the report of fetal death in the course, much of the item-specific content overlaps, or we also feature a special section on cause of fetal death, which </a:t>
            </a:r>
            <a:r>
              <a:rPr lang="en-US" sz="1400" dirty="0" smtClean="0"/>
              <a:t>we’ll get to.</a:t>
            </a:r>
            <a:endParaRPr lang="en-US" sz="1400" dirty="0"/>
          </a:p>
          <a:p>
            <a:endParaRPr lang="en-US" dirty="0"/>
          </a:p>
        </p:txBody>
      </p:sp>
      <p:sp>
        <p:nvSpPr>
          <p:cNvPr id="4" name="Slide Number Placeholder 3"/>
          <p:cNvSpPr>
            <a:spLocks noGrp="1"/>
          </p:cNvSpPr>
          <p:nvPr>
            <p:ph type="sldNum" sz="quarter" idx="10"/>
          </p:nvPr>
        </p:nvSpPr>
        <p:spPr/>
        <p:txBody>
          <a:bodyPr/>
          <a:lstStyle/>
          <a:p>
            <a:fld id="{33ED252E-16D0-49E8-8CEB-CC26D8A25472}" type="slidenum">
              <a:rPr lang="en-US" smtClean="0"/>
              <a:t>9</a:t>
            </a:fld>
            <a:endParaRPr lang="en-US"/>
          </a:p>
        </p:txBody>
      </p:sp>
    </p:spTree>
    <p:extLst>
      <p:ext uri="{BB962C8B-B14F-4D97-AF65-F5344CB8AC3E}">
        <p14:creationId xmlns:p14="http://schemas.microsoft.com/office/powerpoint/2010/main" val="352912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90A34-A54F-493D-BC21-A5ECBB57FD08}"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351997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90A34-A54F-493D-BC21-A5ECBB57FD08}"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182679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90A34-A54F-493D-BC21-A5ECBB57FD08}"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154474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90A34-A54F-493D-BC21-A5ECBB57FD08}"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258135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90A34-A54F-493D-BC21-A5ECBB57FD08}"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318405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90A34-A54F-493D-BC21-A5ECBB57FD08}"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285253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90A34-A54F-493D-BC21-A5ECBB57FD08}"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109670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90A34-A54F-493D-BC21-A5ECBB57FD08}"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111793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90A34-A54F-493D-BC21-A5ECBB57FD08}"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319744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90A34-A54F-493D-BC21-A5ECBB57FD08}"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270172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90A34-A54F-493D-BC21-A5ECBB57FD08}"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E2921-7252-45FD-867A-1AFDBEE039BF}" type="slidenum">
              <a:rPr lang="en-US" smtClean="0"/>
              <a:t>‹#›</a:t>
            </a:fld>
            <a:endParaRPr lang="en-US"/>
          </a:p>
        </p:txBody>
      </p:sp>
    </p:spTree>
    <p:extLst>
      <p:ext uri="{BB962C8B-B14F-4D97-AF65-F5344CB8AC3E}">
        <p14:creationId xmlns:p14="http://schemas.microsoft.com/office/powerpoint/2010/main" val="428384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90A34-A54F-493D-BC21-A5ECBB57FD08}" type="datetimeFigureOut">
              <a:rPr lang="en-US" smtClean="0"/>
              <a:t>12/14/2016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AE2921-7252-45FD-867A-1AFDBEE039BF}" type="slidenum">
              <a:rPr lang="en-US" smtClean="0"/>
              <a:t>‹#›</a:t>
            </a:fld>
            <a:endParaRPr lang="en-US"/>
          </a:p>
        </p:txBody>
      </p:sp>
    </p:spTree>
    <p:extLst>
      <p:ext uri="{BB962C8B-B14F-4D97-AF65-F5344CB8AC3E}">
        <p14:creationId xmlns:p14="http://schemas.microsoft.com/office/powerpoint/2010/main" val="349342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cdc.gov/nchs/training/BirthCertificateElearning/" TargetMode="External"/><Relationship Id="rId7" Type="http://schemas.openxmlformats.org/officeDocument/2006/relationships/hyperlink" Target="https://www2a.cdc.gov/TCEOnlin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cdc.gov/nchs/training/BirthCertificateElearning/continuing-education.htm" TargetMode="External"/><Relationship Id="rId5" Type="http://schemas.openxmlformats.org/officeDocument/2006/relationships/hyperlink" Target="https://cdc.train.org/DesktopShell.aspx" TargetMode="External"/><Relationship Id="rId4" Type="http://schemas.openxmlformats.org/officeDocument/2006/relationships/hyperlink" Target="http://www.cdc.gov/nchs/training/BirthCertificateElearning/certificate.ht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MOsterman@cdc.g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56.xml.rels><?xml version="1.0" encoding="UTF-8" standalone="yes"?>
<Relationships xmlns="http://schemas.openxmlformats.org/package/2006/relationships"><Relationship Id="rId3" Type="http://schemas.openxmlformats.org/officeDocument/2006/relationships/hyperlink" Target="http://www.cdc.gov/nchs/data/dvs/GuidetoCompleteFacilityWks.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mailto:MOsterman@cdc.gov"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77963"/>
            <a:ext cx="10820400" cy="2387600"/>
          </a:xfrm>
          <a:solidFill>
            <a:schemeClr val="bg1"/>
          </a:solidFill>
          <a:ln w="50800">
            <a:solidFill>
              <a:schemeClr val="accent1"/>
            </a:solidFill>
          </a:ln>
        </p:spPr>
        <p:txBody>
          <a:bodyPr>
            <a:normAutofit fontScale="90000"/>
          </a:bodyPr>
          <a:lstStyle/>
          <a:p>
            <a:r>
              <a:rPr lang="en-US" dirty="0" smtClean="0"/>
              <a:t>Applying Best Practices for Reporting Medical and Health Information on the Birth Certificate</a:t>
            </a:r>
            <a:endParaRPr lang="en-US" dirty="0"/>
          </a:p>
        </p:txBody>
      </p:sp>
      <p:sp>
        <p:nvSpPr>
          <p:cNvPr id="3" name="Subtitle 2"/>
          <p:cNvSpPr>
            <a:spLocks noGrp="1"/>
          </p:cNvSpPr>
          <p:nvPr>
            <p:ph type="subTitle" idx="1"/>
          </p:nvPr>
        </p:nvSpPr>
        <p:spPr>
          <a:xfrm>
            <a:off x="1524000" y="4440238"/>
            <a:ext cx="9144000" cy="1655762"/>
          </a:xfrm>
        </p:spPr>
        <p:txBody>
          <a:bodyPr>
            <a:normAutofit lnSpcReduction="10000"/>
          </a:bodyPr>
          <a:lstStyle/>
          <a:p>
            <a:r>
              <a:rPr lang="en-US" dirty="0" smtClean="0"/>
              <a:t>Introduction and Demo</a:t>
            </a:r>
          </a:p>
          <a:p>
            <a:endParaRPr lang="en-US" dirty="0"/>
          </a:p>
          <a:p>
            <a:r>
              <a:rPr lang="en-US" dirty="0" smtClean="0"/>
              <a:t>Monthly VSCP Directors Call</a:t>
            </a:r>
          </a:p>
          <a:p>
            <a:r>
              <a:rPr lang="en-US" dirty="0" smtClean="0"/>
              <a:t>December 14, 2016</a:t>
            </a:r>
          </a:p>
          <a:p>
            <a:endParaRPr lang="en-US" dirty="0"/>
          </a:p>
        </p:txBody>
      </p:sp>
    </p:spTree>
    <p:extLst>
      <p:ext uri="{BB962C8B-B14F-4D97-AF65-F5344CB8AC3E}">
        <p14:creationId xmlns:p14="http://schemas.microsoft.com/office/powerpoint/2010/main" val="1678253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37" t="23474" r="5239" b="12233"/>
          <a:stretch/>
        </p:blipFill>
        <p:spPr>
          <a:xfrm>
            <a:off x="609600" y="612058"/>
            <a:ext cx="10972800" cy="5633884"/>
          </a:xfrm>
          <a:prstGeom prst="rect">
            <a:avLst/>
          </a:prstGeom>
        </p:spPr>
      </p:pic>
    </p:spTree>
    <p:extLst>
      <p:ext uri="{BB962C8B-B14F-4D97-AF65-F5344CB8AC3E}">
        <p14:creationId xmlns:p14="http://schemas.microsoft.com/office/powerpoint/2010/main" val="1575282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8" t="23642" r="5300" b="12317"/>
          <a:stretch/>
        </p:blipFill>
        <p:spPr>
          <a:xfrm>
            <a:off x="616975" y="623120"/>
            <a:ext cx="10958051" cy="5611761"/>
          </a:xfrm>
          <a:prstGeom prst="rect">
            <a:avLst/>
          </a:prstGeom>
        </p:spPr>
      </p:pic>
    </p:spTree>
    <p:extLst>
      <p:ext uri="{BB962C8B-B14F-4D97-AF65-F5344CB8AC3E}">
        <p14:creationId xmlns:p14="http://schemas.microsoft.com/office/powerpoint/2010/main" val="3944222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8" t="23560" r="5300" b="12231"/>
          <a:stretch/>
        </p:blipFill>
        <p:spPr>
          <a:xfrm>
            <a:off x="616975" y="615745"/>
            <a:ext cx="10958051" cy="5626510"/>
          </a:xfrm>
          <a:prstGeom prst="rect">
            <a:avLst/>
          </a:prstGeom>
        </p:spPr>
      </p:pic>
    </p:spTree>
    <p:extLst>
      <p:ext uri="{BB962C8B-B14F-4D97-AF65-F5344CB8AC3E}">
        <p14:creationId xmlns:p14="http://schemas.microsoft.com/office/powerpoint/2010/main" val="3870191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8" t="23560" r="5300" b="12401"/>
          <a:stretch/>
        </p:blipFill>
        <p:spPr>
          <a:xfrm>
            <a:off x="616974" y="623119"/>
            <a:ext cx="10958052" cy="5611762"/>
          </a:xfrm>
          <a:prstGeom prst="rect">
            <a:avLst/>
          </a:prstGeom>
        </p:spPr>
      </p:pic>
    </p:spTree>
    <p:extLst>
      <p:ext uri="{BB962C8B-B14F-4D97-AF65-F5344CB8AC3E}">
        <p14:creationId xmlns:p14="http://schemas.microsoft.com/office/powerpoint/2010/main" val="2051775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886" t="32244" r="5251" b="7924"/>
          <a:stretch/>
        </p:blipFill>
        <p:spPr>
          <a:xfrm>
            <a:off x="613287" y="626807"/>
            <a:ext cx="10965427" cy="5243051"/>
          </a:xfrm>
          <a:prstGeom prst="rect">
            <a:avLst/>
          </a:prstGeom>
        </p:spPr>
      </p:pic>
      <p:pic>
        <p:nvPicPr>
          <p:cNvPr id="4" name="Picture 3"/>
          <p:cNvPicPr>
            <a:picLocks noChangeAspect="1"/>
          </p:cNvPicPr>
          <p:nvPr/>
        </p:nvPicPr>
        <p:blipFill rotWithShape="1">
          <a:blip r:embed="rId4"/>
          <a:srcRect l="3948" t="32245" r="5250" b="7923"/>
          <a:stretch/>
        </p:blipFill>
        <p:spPr>
          <a:xfrm>
            <a:off x="616974" y="626807"/>
            <a:ext cx="10958053" cy="5243051"/>
          </a:xfrm>
          <a:prstGeom prst="rect">
            <a:avLst/>
          </a:prstGeom>
        </p:spPr>
      </p:pic>
      <p:pic>
        <p:nvPicPr>
          <p:cNvPr id="5" name="Picture 4"/>
          <p:cNvPicPr>
            <a:picLocks noChangeAspect="1"/>
          </p:cNvPicPr>
          <p:nvPr/>
        </p:nvPicPr>
        <p:blipFill rotWithShape="1">
          <a:blip r:embed="rId5"/>
          <a:srcRect l="3885" t="32159" r="5313" b="7925"/>
          <a:stretch/>
        </p:blipFill>
        <p:spPr>
          <a:xfrm>
            <a:off x="609601" y="619433"/>
            <a:ext cx="10958051" cy="5250426"/>
          </a:xfrm>
          <a:prstGeom prst="rect">
            <a:avLst/>
          </a:prstGeom>
        </p:spPr>
      </p:pic>
      <p:pic>
        <p:nvPicPr>
          <p:cNvPr id="6" name="Picture 5"/>
          <p:cNvPicPr>
            <a:picLocks noChangeAspect="1"/>
          </p:cNvPicPr>
          <p:nvPr/>
        </p:nvPicPr>
        <p:blipFill rotWithShape="1">
          <a:blip r:embed="rId6"/>
          <a:srcRect l="3948" t="32161" r="5251" b="7923"/>
          <a:stretch/>
        </p:blipFill>
        <p:spPr>
          <a:xfrm>
            <a:off x="616974" y="619432"/>
            <a:ext cx="10958052" cy="5250426"/>
          </a:xfrm>
          <a:prstGeom prst="rect">
            <a:avLst/>
          </a:prstGeom>
        </p:spPr>
      </p:pic>
      <p:pic>
        <p:nvPicPr>
          <p:cNvPr id="2" name="Picture 1"/>
          <p:cNvPicPr>
            <a:picLocks noChangeAspect="1"/>
          </p:cNvPicPr>
          <p:nvPr/>
        </p:nvPicPr>
        <p:blipFill rotWithShape="1">
          <a:blip r:embed="rId7"/>
          <a:srcRect l="3898" t="23559" r="5239" b="16525"/>
          <a:stretch/>
        </p:blipFill>
        <p:spPr>
          <a:xfrm>
            <a:off x="613287" y="622812"/>
            <a:ext cx="10965426" cy="5250426"/>
          </a:xfrm>
          <a:prstGeom prst="rect">
            <a:avLst/>
          </a:prstGeom>
        </p:spPr>
      </p:pic>
    </p:spTree>
    <p:extLst>
      <p:ext uri="{BB962C8B-B14F-4D97-AF65-F5344CB8AC3E}">
        <p14:creationId xmlns:p14="http://schemas.microsoft.com/office/powerpoint/2010/main" val="195824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2" t="32101" r="5360" b="3692"/>
          <a:stretch/>
        </p:blipFill>
        <p:spPr>
          <a:xfrm>
            <a:off x="624349" y="615745"/>
            <a:ext cx="10943303" cy="5626510"/>
          </a:xfrm>
          <a:prstGeom prst="rect">
            <a:avLst/>
          </a:prstGeom>
        </p:spPr>
      </p:pic>
      <p:pic>
        <p:nvPicPr>
          <p:cNvPr id="3" name="Picture 2"/>
          <p:cNvPicPr>
            <a:picLocks noChangeAspect="1"/>
          </p:cNvPicPr>
          <p:nvPr/>
        </p:nvPicPr>
        <p:blipFill rotWithShape="1">
          <a:blip r:embed="rId4"/>
          <a:srcRect l="3960" t="32100" r="5299" b="3692"/>
          <a:stretch/>
        </p:blipFill>
        <p:spPr>
          <a:xfrm>
            <a:off x="620662" y="615745"/>
            <a:ext cx="10950677" cy="5626511"/>
          </a:xfrm>
          <a:prstGeom prst="rect">
            <a:avLst/>
          </a:prstGeom>
        </p:spPr>
      </p:pic>
      <p:pic>
        <p:nvPicPr>
          <p:cNvPr id="4" name="Picture 3"/>
          <p:cNvPicPr>
            <a:picLocks noChangeAspect="1"/>
          </p:cNvPicPr>
          <p:nvPr/>
        </p:nvPicPr>
        <p:blipFill rotWithShape="1">
          <a:blip r:embed="rId5"/>
          <a:srcRect l="3944" t="32185" r="5316" b="3693"/>
          <a:stretch/>
        </p:blipFill>
        <p:spPr>
          <a:xfrm>
            <a:off x="620661" y="619432"/>
            <a:ext cx="10950678" cy="5619137"/>
          </a:xfrm>
          <a:prstGeom prst="rect">
            <a:avLst/>
          </a:prstGeom>
        </p:spPr>
      </p:pic>
      <p:pic>
        <p:nvPicPr>
          <p:cNvPr id="5" name="Picture 4"/>
          <p:cNvPicPr>
            <a:picLocks noChangeAspect="1"/>
          </p:cNvPicPr>
          <p:nvPr/>
        </p:nvPicPr>
        <p:blipFill rotWithShape="1">
          <a:blip r:embed="rId6"/>
          <a:srcRect l="3943" t="32268" r="5315" b="3693"/>
          <a:stretch/>
        </p:blipFill>
        <p:spPr>
          <a:xfrm>
            <a:off x="620661" y="623120"/>
            <a:ext cx="10950678" cy="5611761"/>
          </a:xfrm>
          <a:prstGeom prst="rect">
            <a:avLst/>
          </a:prstGeom>
        </p:spPr>
      </p:pic>
      <p:pic>
        <p:nvPicPr>
          <p:cNvPr id="6" name="Picture 5"/>
          <p:cNvPicPr>
            <a:picLocks noChangeAspect="1"/>
          </p:cNvPicPr>
          <p:nvPr/>
        </p:nvPicPr>
        <p:blipFill rotWithShape="1">
          <a:blip r:embed="rId7"/>
          <a:srcRect l="3944" t="32227" r="5254" b="3692"/>
          <a:stretch/>
        </p:blipFill>
        <p:spPr>
          <a:xfrm>
            <a:off x="616974" y="621276"/>
            <a:ext cx="10958052" cy="5615449"/>
          </a:xfrm>
          <a:prstGeom prst="rect">
            <a:avLst/>
          </a:prstGeom>
        </p:spPr>
      </p:pic>
    </p:spTree>
    <p:extLst>
      <p:ext uri="{BB962C8B-B14F-4D97-AF65-F5344CB8AC3E}">
        <p14:creationId xmlns:p14="http://schemas.microsoft.com/office/powerpoint/2010/main" val="262946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2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3250"/>
                            </p:stCondLst>
                            <p:childTnLst>
                              <p:par>
                                <p:cTn id="8" presetID="1" presetClass="entr" presetSubtype="0" fill="hold" nodeType="afterEffect">
                                  <p:stCondLst>
                                    <p:cond delay="3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nodeType="afterEffect">
                                  <p:stCondLst>
                                    <p:cond delay="32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9750"/>
                            </p:stCondLst>
                            <p:childTnLst>
                              <p:par>
                                <p:cTn id="14" presetID="1" presetClass="entr" presetSubtype="0" fill="hold" nodeType="afterEffect">
                                  <p:stCondLst>
                                    <p:cond delay="325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0" t="23643" r="5300" b="12316"/>
          <a:stretch/>
        </p:blipFill>
        <p:spPr>
          <a:xfrm>
            <a:off x="620662" y="623119"/>
            <a:ext cx="10950677" cy="5611762"/>
          </a:xfrm>
          <a:prstGeom prst="rect">
            <a:avLst/>
          </a:prstGeom>
        </p:spPr>
      </p:pic>
    </p:spTree>
    <p:extLst>
      <p:ext uri="{BB962C8B-B14F-4D97-AF65-F5344CB8AC3E}">
        <p14:creationId xmlns:p14="http://schemas.microsoft.com/office/powerpoint/2010/main" val="2714537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00" t="23558" r="5300" b="12319"/>
          <a:stretch/>
        </p:blipFill>
        <p:spPr>
          <a:xfrm>
            <a:off x="616975" y="619432"/>
            <a:ext cx="10958051" cy="5619136"/>
          </a:xfrm>
          <a:prstGeom prst="rect">
            <a:avLst/>
          </a:prstGeom>
        </p:spPr>
      </p:pic>
    </p:spTree>
    <p:extLst>
      <p:ext uri="{BB962C8B-B14F-4D97-AF65-F5344CB8AC3E}">
        <p14:creationId xmlns:p14="http://schemas.microsoft.com/office/powerpoint/2010/main" val="2127235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9" t="23559" r="5238" b="12232"/>
          <a:stretch/>
        </p:blipFill>
        <p:spPr>
          <a:xfrm>
            <a:off x="616974" y="615746"/>
            <a:ext cx="10958052" cy="5626509"/>
          </a:xfrm>
          <a:prstGeom prst="rect">
            <a:avLst/>
          </a:prstGeom>
        </p:spPr>
      </p:pic>
    </p:spTree>
    <p:extLst>
      <p:ext uri="{BB962C8B-B14F-4D97-AF65-F5344CB8AC3E}">
        <p14:creationId xmlns:p14="http://schemas.microsoft.com/office/powerpoint/2010/main" val="1389276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9" t="23558" r="5300" b="12235"/>
          <a:stretch/>
        </p:blipFill>
        <p:spPr>
          <a:xfrm>
            <a:off x="616974" y="615745"/>
            <a:ext cx="10958052" cy="5626510"/>
          </a:xfrm>
          <a:prstGeom prst="rect">
            <a:avLst/>
          </a:prstGeom>
        </p:spPr>
      </p:pic>
    </p:spTree>
    <p:extLst>
      <p:ext uri="{BB962C8B-B14F-4D97-AF65-F5344CB8AC3E}">
        <p14:creationId xmlns:p14="http://schemas.microsoft.com/office/powerpoint/2010/main" val="1607353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30725"/>
            <a:ext cx="6060814" cy="4525963"/>
          </a:xfrm>
        </p:spPr>
        <p:txBody>
          <a:bodyPr>
            <a:normAutofit/>
          </a:bodyPr>
          <a:lstStyle/>
          <a:p>
            <a:r>
              <a:rPr lang="en-US" dirty="0"/>
              <a:t>Birth data quality concerns</a:t>
            </a:r>
          </a:p>
          <a:p>
            <a:r>
              <a:rPr lang="en-US" dirty="0" smtClean="0"/>
              <a:t>Lack of awareness of</a:t>
            </a:r>
          </a:p>
          <a:p>
            <a:pPr lvl="1"/>
            <a:r>
              <a:rPr lang="en-US" dirty="0" smtClean="0"/>
              <a:t>Uses of birth data</a:t>
            </a:r>
          </a:p>
          <a:p>
            <a:pPr lvl="1"/>
            <a:r>
              <a:rPr lang="en-US" dirty="0" smtClean="0"/>
              <a:t>Resources available</a:t>
            </a:r>
          </a:p>
          <a:p>
            <a:r>
              <a:rPr lang="en-US" dirty="0" smtClean="0"/>
              <a:t>No formal standardized training available</a:t>
            </a:r>
          </a:p>
          <a:p>
            <a:r>
              <a:rPr lang="en-US" dirty="0" smtClean="0"/>
              <a:t>Solution</a:t>
            </a:r>
          </a:p>
          <a:p>
            <a:pPr lvl="1"/>
            <a:r>
              <a:rPr lang="en-US" dirty="0" smtClean="0"/>
              <a:t>Birth </a:t>
            </a:r>
            <a:r>
              <a:rPr lang="en-US" dirty="0"/>
              <a:t>Data Quality Workgroup </a:t>
            </a:r>
            <a:r>
              <a:rPr lang="en-US" dirty="0" smtClean="0"/>
              <a:t>formed subgroup </a:t>
            </a:r>
            <a:r>
              <a:rPr lang="en-US" dirty="0"/>
              <a:t>to develop eLearning</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2619">
            <a:off x="6641104" y="3000177"/>
            <a:ext cx="4817913" cy="2387057"/>
          </a:xfrm>
          <a:prstGeom prst="rect">
            <a:avLst/>
          </a:prstGeom>
          <a:ln>
            <a:noFill/>
          </a:ln>
          <a:effectLst>
            <a:softEdge rad="112500"/>
          </a:effectLst>
        </p:spPr>
      </p:pic>
      <p:sp>
        <p:nvSpPr>
          <p:cNvPr id="5" name="Title 4"/>
          <p:cNvSpPr>
            <a:spLocks noGrp="1"/>
          </p:cNvSpPr>
          <p:nvPr>
            <p:ph type="title"/>
          </p:nvPr>
        </p:nvSpPr>
        <p:spPr>
          <a:solidFill>
            <a:schemeClr val="bg1"/>
          </a:solidFill>
          <a:ln w="50800">
            <a:solidFill>
              <a:schemeClr val="accent1"/>
            </a:solidFill>
          </a:ln>
        </p:spPr>
        <p:txBody>
          <a:bodyPr/>
          <a:lstStyle/>
          <a:p>
            <a:pPr algn="ctr"/>
            <a:r>
              <a:rPr lang="en-US" dirty="0" smtClean="0"/>
              <a:t>Identified Need for Training</a:t>
            </a:r>
            <a:endParaRPr lang="en-US" dirty="0"/>
          </a:p>
        </p:txBody>
      </p:sp>
    </p:spTree>
    <p:extLst>
      <p:ext uri="{BB962C8B-B14F-4D97-AF65-F5344CB8AC3E}">
        <p14:creationId xmlns:p14="http://schemas.microsoft.com/office/powerpoint/2010/main" val="2583644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9" t="23560" r="5239" b="12359"/>
          <a:stretch/>
        </p:blipFill>
        <p:spPr>
          <a:xfrm>
            <a:off x="616974" y="621276"/>
            <a:ext cx="10958053" cy="5615449"/>
          </a:xfrm>
          <a:prstGeom prst="rect">
            <a:avLst/>
          </a:prstGeom>
        </p:spPr>
      </p:pic>
    </p:spTree>
    <p:extLst>
      <p:ext uri="{BB962C8B-B14F-4D97-AF65-F5344CB8AC3E}">
        <p14:creationId xmlns:p14="http://schemas.microsoft.com/office/powerpoint/2010/main" val="4268954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9" t="23559" r="5239" b="16609"/>
          <a:stretch/>
        </p:blipFill>
        <p:spPr>
          <a:xfrm>
            <a:off x="613287" y="619431"/>
            <a:ext cx="10965426" cy="5243053"/>
          </a:xfrm>
          <a:prstGeom prst="rect">
            <a:avLst/>
          </a:prstGeom>
        </p:spPr>
      </p:pic>
    </p:spTree>
    <p:extLst>
      <p:ext uri="{BB962C8B-B14F-4D97-AF65-F5344CB8AC3E}">
        <p14:creationId xmlns:p14="http://schemas.microsoft.com/office/powerpoint/2010/main" val="1227267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0" t="23642" r="5239" b="12318"/>
          <a:stretch/>
        </p:blipFill>
        <p:spPr>
          <a:xfrm>
            <a:off x="616974" y="623120"/>
            <a:ext cx="10958052" cy="5611761"/>
          </a:xfrm>
          <a:prstGeom prst="rect">
            <a:avLst/>
          </a:prstGeom>
        </p:spPr>
      </p:pic>
    </p:spTree>
    <p:extLst>
      <p:ext uri="{BB962C8B-B14F-4D97-AF65-F5344CB8AC3E}">
        <p14:creationId xmlns:p14="http://schemas.microsoft.com/office/powerpoint/2010/main" val="3009073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32138" r="5349" b="3654"/>
          <a:stretch/>
        </p:blipFill>
        <p:spPr>
          <a:xfrm>
            <a:off x="620661" y="615745"/>
            <a:ext cx="10950678" cy="5626510"/>
          </a:xfrm>
          <a:prstGeom prst="rect">
            <a:avLst/>
          </a:prstGeom>
        </p:spPr>
      </p:pic>
      <p:pic>
        <p:nvPicPr>
          <p:cNvPr id="3" name="Picture 2"/>
          <p:cNvPicPr>
            <a:picLocks noChangeAspect="1"/>
          </p:cNvPicPr>
          <p:nvPr/>
        </p:nvPicPr>
        <p:blipFill rotWithShape="1">
          <a:blip r:embed="rId4"/>
          <a:srcRect l="3912" t="32162" r="5226" b="3799"/>
          <a:stretch/>
        </p:blipFill>
        <p:spPr>
          <a:xfrm>
            <a:off x="613287" y="623120"/>
            <a:ext cx="10965426" cy="5611761"/>
          </a:xfrm>
          <a:prstGeom prst="rect">
            <a:avLst/>
          </a:prstGeom>
        </p:spPr>
      </p:pic>
      <p:pic>
        <p:nvPicPr>
          <p:cNvPr id="4" name="Picture 3"/>
          <p:cNvPicPr>
            <a:picLocks noChangeAspect="1"/>
          </p:cNvPicPr>
          <p:nvPr/>
        </p:nvPicPr>
        <p:blipFill rotWithShape="1">
          <a:blip r:embed="rId5"/>
          <a:srcRect l="3972" t="32248" r="5287" b="3714"/>
          <a:stretch/>
        </p:blipFill>
        <p:spPr>
          <a:xfrm>
            <a:off x="620662" y="623120"/>
            <a:ext cx="10950677" cy="5611761"/>
          </a:xfrm>
          <a:prstGeom prst="rect">
            <a:avLst/>
          </a:prstGeom>
        </p:spPr>
      </p:pic>
      <p:pic>
        <p:nvPicPr>
          <p:cNvPr id="5" name="Picture 4"/>
          <p:cNvPicPr>
            <a:picLocks noChangeAspect="1"/>
          </p:cNvPicPr>
          <p:nvPr/>
        </p:nvPicPr>
        <p:blipFill rotWithShape="1">
          <a:blip r:embed="rId6"/>
          <a:srcRect l="3913" t="32162" r="5287" b="3715"/>
          <a:stretch/>
        </p:blipFill>
        <p:spPr>
          <a:xfrm>
            <a:off x="616974" y="619433"/>
            <a:ext cx="10958052" cy="5619135"/>
          </a:xfrm>
          <a:prstGeom prst="rect">
            <a:avLst/>
          </a:prstGeom>
        </p:spPr>
      </p:pic>
      <p:pic>
        <p:nvPicPr>
          <p:cNvPr id="6" name="Picture 5"/>
          <p:cNvPicPr>
            <a:picLocks noChangeAspect="1"/>
          </p:cNvPicPr>
          <p:nvPr/>
        </p:nvPicPr>
        <p:blipFill rotWithShape="1">
          <a:blip r:embed="rId7"/>
          <a:srcRect l="3974" t="32163" r="5349" b="3631"/>
          <a:stretch/>
        </p:blipFill>
        <p:spPr>
          <a:xfrm>
            <a:off x="624349" y="615746"/>
            <a:ext cx="10943303" cy="5626509"/>
          </a:xfrm>
          <a:prstGeom prst="rect">
            <a:avLst/>
          </a:prstGeom>
        </p:spPr>
      </p:pic>
      <p:pic>
        <p:nvPicPr>
          <p:cNvPr id="7" name="Picture 6"/>
          <p:cNvPicPr>
            <a:picLocks noChangeAspect="1"/>
          </p:cNvPicPr>
          <p:nvPr/>
        </p:nvPicPr>
        <p:blipFill rotWithShape="1">
          <a:blip r:embed="rId8"/>
          <a:srcRect l="3944" t="23558" r="5316" b="12318"/>
          <a:stretch/>
        </p:blipFill>
        <p:spPr>
          <a:xfrm>
            <a:off x="620662" y="619432"/>
            <a:ext cx="10950677" cy="5619136"/>
          </a:xfrm>
          <a:prstGeom prst="rect">
            <a:avLst/>
          </a:prstGeom>
        </p:spPr>
      </p:pic>
    </p:spTree>
    <p:extLst>
      <p:ext uri="{BB962C8B-B14F-4D97-AF65-F5344CB8AC3E}">
        <p14:creationId xmlns:p14="http://schemas.microsoft.com/office/powerpoint/2010/main" val="3032462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95" t="32100" r="5253" b="3692"/>
          <a:stretch/>
        </p:blipFill>
        <p:spPr>
          <a:xfrm>
            <a:off x="620047" y="615745"/>
            <a:ext cx="10951907" cy="5626510"/>
          </a:xfrm>
          <a:prstGeom prst="rect">
            <a:avLst/>
          </a:prstGeom>
        </p:spPr>
      </p:pic>
      <p:pic>
        <p:nvPicPr>
          <p:cNvPr id="3" name="Picture 2"/>
          <p:cNvPicPr>
            <a:picLocks noChangeAspect="1"/>
          </p:cNvPicPr>
          <p:nvPr/>
        </p:nvPicPr>
        <p:blipFill rotWithShape="1">
          <a:blip r:embed="rId4"/>
          <a:srcRect l="3943" t="32269" r="5317" b="3691"/>
          <a:stretch/>
        </p:blipFill>
        <p:spPr>
          <a:xfrm>
            <a:off x="620661" y="623119"/>
            <a:ext cx="10950679" cy="5611762"/>
          </a:xfrm>
          <a:prstGeom prst="rect">
            <a:avLst/>
          </a:prstGeom>
        </p:spPr>
      </p:pic>
      <p:pic>
        <p:nvPicPr>
          <p:cNvPr id="4" name="Picture 3"/>
          <p:cNvPicPr>
            <a:picLocks noChangeAspect="1"/>
          </p:cNvPicPr>
          <p:nvPr/>
        </p:nvPicPr>
        <p:blipFill rotWithShape="1">
          <a:blip r:embed="rId5"/>
          <a:srcRect l="3928" t="32184" r="5271" b="3776"/>
          <a:stretch/>
        </p:blipFill>
        <p:spPr>
          <a:xfrm>
            <a:off x="616974" y="623119"/>
            <a:ext cx="10958052" cy="5611762"/>
          </a:xfrm>
          <a:prstGeom prst="rect">
            <a:avLst/>
          </a:prstGeom>
        </p:spPr>
      </p:pic>
      <p:pic>
        <p:nvPicPr>
          <p:cNvPr id="5" name="Picture 4"/>
          <p:cNvPicPr>
            <a:picLocks noChangeAspect="1"/>
          </p:cNvPicPr>
          <p:nvPr/>
        </p:nvPicPr>
        <p:blipFill rotWithShape="1">
          <a:blip r:embed="rId6"/>
          <a:srcRect l="3926" t="32184" r="5272" b="3692"/>
          <a:stretch/>
        </p:blipFill>
        <p:spPr>
          <a:xfrm>
            <a:off x="616974" y="619432"/>
            <a:ext cx="10958052" cy="5619136"/>
          </a:xfrm>
          <a:prstGeom prst="rect">
            <a:avLst/>
          </a:prstGeom>
        </p:spPr>
      </p:pic>
      <p:pic>
        <p:nvPicPr>
          <p:cNvPr id="7" name="Picture 6"/>
          <p:cNvPicPr>
            <a:picLocks noChangeAspect="1"/>
          </p:cNvPicPr>
          <p:nvPr/>
        </p:nvPicPr>
        <p:blipFill rotWithShape="1">
          <a:blip r:embed="rId7"/>
          <a:srcRect l="3927" t="23559" r="5271" b="12318"/>
          <a:stretch/>
        </p:blipFill>
        <p:spPr>
          <a:xfrm>
            <a:off x="616974" y="619432"/>
            <a:ext cx="10958052" cy="5619136"/>
          </a:xfrm>
          <a:prstGeom prst="rect">
            <a:avLst/>
          </a:prstGeom>
        </p:spPr>
      </p:pic>
    </p:spTree>
    <p:extLst>
      <p:ext uri="{BB962C8B-B14F-4D97-AF65-F5344CB8AC3E}">
        <p14:creationId xmlns:p14="http://schemas.microsoft.com/office/powerpoint/2010/main" val="273069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00" t="23560" r="5300" b="12317"/>
          <a:stretch/>
        </p:blipFill>
        <p:spPr>
          <a:xfrm>
            <a:off x="616974" y="619433"/>
            <a:ext cx="10958052" cy="5619135"/>
          </a:xfrm>
          <a:prstGeom prst="rect">
            <a:avLst/>
          </a:prstGeom>
        </p:spPr>
      </p:pic>
    </p:spTree>
    <p:extLst>
      <p:ext uri="{BB962C8B-B14F-4D97-AF65-F5344CB8AC3E}">
        <p14:creationId xmlns:p14="http://schemas.microsoft.com/office/powerpoint/2010/main" val="1208922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1" t="23557" r="5300" b="12318"/>
          <a:stretch/>
        </p:blipFill>
        <p:spPr>
          <a:xfrm>
            <a:off x="620662" y="619432"/>
            <a:ext cx="10950677" cy="5619136"/>
          </a:xfrm>
          <a:prstGeom prst="rect">
            <a:avLst/>
          </a:prstGeom>
        </p:spPr>
      </p:pic>
    </p:spTree>
    <p:extLst>
      <p:ext uri="{BB962C8B-B14F-4D97-AF65-F5344CB8AC3E}">
        <p14:creationId xmlns:p14="http://schemas.microsoft.com/office/powerpoint/2010/main" val="417109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0" t="23558" r="5299" b="12317"/>
          <a:stretch/>
        </p:blipFill>
        <p:spPr>
          <a:xfrm>
            <a:off x="620662" y="619432"/>
            <a:ext cx="10950677" cy="5619136"/>
          </a:xfrm>
          <a:prstGeom prst="rect">
            <a:avLst/>
          </a:prstGeom>
        </p:spPr>
      </p:pic>
    </p:spTree>
    <p:extLst>
      <p:ext uri="{BB962C8B-B14F-4D97-AF65-F5344CB8AC3E}">
        <p14:creationId xmlns:p14="http://schemas.microsoft.com/office/powerpoint/2010/main" val="2195648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9" t="23558" r="5301" b="12403"/>
          <a:stretch/>
        </p:blipFill>
        <p:spPr>
          <a:xfrm>
            <a:off x="616975" y="623119"/>
            <a:ext cx="10958051" cy="5611762"/>
          </a:xfrm>
          <a:prstGeom prst="rect">
            <a:avLst/>
          </a:prstGeom>
        </p:spPr>
      </p:pic>
    </p:spTree>
    <p:extLst>
      <p:ext uri="{BB962C8B-B14F-4D97-AF65-F5344CB8AC3E}">
        <p14:creationId xmlns:p14="http://schemas.microsoft.com/office/powerpoint/2010/main" val="2152676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959" t="23644" r="5300" b="12318"/>
          <a:stretch/>
        </p:blipFill>
        <p:spPr>
          <a:xfrm>
            <a:off x="620661" y="623120"/>
            <a:ext cx="10950678" cy="5611761"/>
          </a:xfrm>
          <a:prstGeom prst="rect">
            <a:avLst/>
          </a:prstGeom>
        </p:spPr>
      </p:pic>
      <p:pic>
        <p:nvPicPr>
          <p:cNvPr id="4" name="Picture 3"/>
          <p:cNvPicPr>
            <a:picLocks noChangeAspect="1"/>
          </p:cNvPicPr>
          <p:nvPr/>
        </p:nvPicPr>
        <p:blipFill rotWithShape="1">
          <a:blip r:embed="rId4"/>
          <a:srcRect l="3960" t="23560" r="5300" b="12318"/>
          <a:stretch/>
        </p:blipFill>
        <p:spPr>
          <a:xfrm>
            <a:off x="620662" y="619432"/>
            <a:ext cx="10950677" cy="5619136"/>
          </a:xfrm>
          <a:prstGeom prst="rect">
            <a:avLst/>
          </a:prstGeom>
        </p:spPr>
      </p:pic>
      <p:pic>
        <p:nvPicPr>
          <p:cNvPr id="5" name="Picture 4"/>
          <p:cNvPicPr>
            <a:picLocks noChangeAspect="1"/>
          </p:cNvPicPr>
          <p:nvPr/>
        </p:nvPicPr>
        <p:blipFill rotWithShape="1">
          <a:blip r:embed="rId5"/>
          <a:srcRect l="3997" t="23643" r="5235" b="12207"/>
          <a:stretch/>
        </p:blipFill>
        <p:spPr>
          <a:xfrm>
            <a:off x="619125" y="618201"/>
            <a:ext cx="10953750" cy="5621598"/>
          </a:xfrm>
          <a:prstGeom prst="rect">
            <a:avLst/>
          </a:prstGeom>
        </p:spPr>
      </p:pic>
      <p:pic>
        <p:nvPicPr>
          <p:cNvPr id="6" name="Picture 5"/>
          <p:cNvPicPr>
            <a:picLocks noChangeAspect="1"/>
          </p:cNvPicPr>
          <p:nvPr/>
        </p:nvPicPr>
        <p:blipFill rotWithShape="1">
          <a:blip r:embed="rId6"/>
          <a:srcRect l="3911" t="23580" r="5244" b="12290"/>
          <a:stretch/>
        </p:blipFill>
        <p:spPr>
          <a:xfrm>
            <a:off x="614363" y="619125"/>
            <a:ext cx="10963275" cy="5619750"/>
          </a:xfrm>
          <a:prstGeom prst="rect">
            <a:avLst/>
          </a:prstGeom>
        </p:spPr>
      </p:pic>
      <p:pic>
        <p:nvPicPr>
          <p:cNvPr id="2" name="Picture 1"/>
          <p:cNvPicPr>
            <a:picLocks noChangeAspect="1"/>
          </p:cNvPicPr>
          <p:nvPr/>
        </p:nvPicPr>
        <p:blipFill rotWithShape="1">
          <a:blip r:embed="rId7"/>
          <a:srcRect l="3899" t="23558" r="5299" b="12235"/>
          <a:stretch/>
        </p:blipFill>
        <p:spPr>
          <a:xfrm>
            <a:off x="616975" y="615745"/>
            <a:ext cx="10958051" cy="5626510"/>
          </a:xfrm>
          <a:prstGeom prst="rect">
            <a:avLst/>
          </a:prstGeom>
        </p:spPr>
      </p:pic>
    </p:spTree>
    <p:extLst>
      <p:ext uri="{BB962C8B-B14F-4D97-AF65-F5344CB8AC3E}">
        <p14:creationId xmlns:p14="http://schemas.microsoft.com/office/powerpoint/2010/main" val="51441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325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325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3250"/>
                            </p:stCondLst>
                            <p:childTnLst>
                              <p:par>
                                <p:cTn id="10" presetID="1" presetClass="entr" presetSubtype="0" fill="hold" nodeType="afterEffect">
                                  <p:stCondLst>
                                    <p:cond delay="325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6500"/>
                            </p:stCondLst>
                            <p:childTnLst>
                              <p:par>
                                <p:cTn id="13" presetID="1" presetClass="entr" presetSubtype="0" fill="hold" nodeType="afterEffect">
                                  <p:stCondLst>
                                    <p:cond delay="325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9750"/>
                            </p:stCondLst>
                            <p:childTnLst>
                              <p:par>
                                <p:cTn id="16" presetID="1" presetClass="entr" presetSubtype="0" fill="hold" nodeType="afterEffect">
                                  <p:stCondLst>
                                    <p:cond delay="325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2214"/>
            <a:ext cx="10515600" cy="4351338"/>
          </a:xfrm>
        </p:spPr>
        <p:txBody>
          <a:bodyPr/>
          <a:lstStyle/>
          <a:p>
            <a:r>
              <a:rPr lang="en-US" dirty="0" smtClean="0">
                <a:solidFill>
                  <a:schemeClr val="tx1"/>
                </a:solidFill>
              </a:rPr>
              <a:t>Improve completeness and accuracy of birth and fetal death reporting across the US</a:t>
            </a:r>
            <a:endParaRPr lang="en-US" dirty="0">
              <a:solidFill>
                <a:schemeClr val="tx1"/>
              </a:solidFill>
            </a:endParaRPr>
          </a:p>
          <a:p>
            <a:r>
              <a:rPr lang="en-US" dirty="0" smtClean="0">
                <a:solidFill>
                  <a:schemeClr val="tx1"/>
                </a:solidFill>
              </a:rPr>
              <a:t>Use a convenient accessible format with a broad reach</a:t>
            </a:r>
          </a:p>
        </p:txBody>
      </p:sp>
      <p:sp>
        <p:nvSpPr>
          <p:cNvPr id="5" name="Title 4"/>
          <p:cNvSpPr>
            <a:spLocks noGrp="1"/>
          </p:cNvSpPr>
          <p:nvPr>
            <p:ph type="title"/>
          </p:nvPr>
        </p:nvSpPr>
        <p:spPr>
          <a:solidFill>
            <a:schemeClr val="bg1"/>
          </a:solidFill>
          <a:ln w="50800">
            <a:solidFill>
              <a:schemeClr val="accent1"/>
            </a:solidFill>
          </a:ln>
        </p:spPr>
        <p:txBody>
          <a:bodyPr/>
          <a:lstStyle/>
          <a:p>
            <a:pPr algn="ctr"/>
            <a:r>
              <a:rPr lang="en-US" dirty="0" smtClean="0"/>
              <a:t>Training Goals</a:t>
            </a:r>
            <a:endParaRPr lang="en-US" dirty="0"/>
          </a:p>
        </p:txBody>
      </p:sp>
    </p:spTree>
    <p:extLst>
      <p:ext uri="{BB962C8B-B14F-4D97-AF65-F5344CB8AC3E}">
        <p14:creationId xmlns:p14="http://schemas.microsoft.com/office/powerpoint/2010/main" val="71609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688" r="5244" b="12289"/>
          <a:stretch/>
        </p:blipFill>
        <p:spPr>
          <a:xfrm>
            <a:off x="614363" y="623887"/>
            <a:ext cx="10963275" cy="5610226"/>
          </a:xfrm>
          <a:prstGeom prst="rect">
            <a:avLst/>
          </a:prstGeom>
        </p:spPr>
      </p:pic>
    </p:spTree>
    <p:extLst>
      <p:ext uri="{BB962C8B-B14F-4D97-AF65-F5344CB8AC3E}">
        <p14:creationId xmlns:p14="http://schemas.microsoft.com/office/powerpoint/2010/main" val="1944396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3" t="23688" r="5323" b="12291"/>
          <a:stretch/>
        </p:blipFill>
        <p:spPr>
          <a:xfrm>
            <a:off x="619125" y="623887"/>
            <a:ext cx="10953750" cy="5610226"/>
          </a:xfrm>
          <a:prstGeom prst="rect">
            <a:avLst/>
          </a:prstGeom>
        </p:spPr>
      </p:pic>
    </p:spTree>
    <p:extLst>
      <p:ext uri="{BB962C8B-B14F-4D97-AF65-F5344CB8AC3E}">
        <p14:creationId xmlns:p14="http://schemas.microsoft.com/office/powerpoint/2010/main" val="3004699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688" r="5244" b="12182"/>
          <a:stretch/>
        </p:blipFill>
        <p:spPr>
          <a:xfrm>
            <a:off x="614363" y="619125"/>
            <a:ext cx="10963275" cy="5619750"/>
          </a:xfrm>
          <a:prstGeom prst="rect">
            <a:avLst/>
          </a:prstGeom>
        </p:spPr>
      </p:pic>
    </p:spTree>
    <p:extLst>
      <p:ext uri="{BB962C8B-B14F-4D97-AF65-F5344CB8AC3E}">
        <p14:creationId xmlns:p14="http://schemas.microsoft.com/office/powerpoint/2010/main" val="2051232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1" t="23580" r="5243" b="12181"/>
          <a:stretch/>
        </p:blipFill>
        <p:spPr>
          <a:xfrm>
            <a:off x="614363" y="614363"/>
            <a:ext cx="10963275" cy="5629275"/>
          </a:xfrm>
          <a:prstGeom prst="rect">
            <a:avLst/>
          </a:prstGeom>
        </p:spPr>
      </p:pic>
    </p:spTree>
    <p:extLst>
      <p:ext uri="{BB962C8B-B14F-4D97-AF65-F5344CB8AC3E}">
        <p14:creationId xmlns:p14="http://schemas.microsoft.com/office/powerpoint/2010/main" val="1217029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85" t="32188" r="5271" b="3789"/>
          <a:stretch/>
        </p:blipFill>
        <p:spPr>
          <a:xfrm>
            <a:off x="614363" y="623888"/>
            <a:ext cx="10963275" cy="5610225"/>
          </a:xfrm>
          <a:prstGeom prst="rect">
            <a:avLst/>
          </a:prstGeom>
        </p:spPr>
      </p:pic>
      <p:pic>
        <p:nvPicPr>
          <p:cNvPr id="3" name="Picture 2"/>
          <p:cNvPicPr>
            <a:picLocks noChangeAspect="1"/>
          </p:cNvPicPr>
          <p:nvPr/>
        </p:nvPicPr>
        <p:blipFill rotWithShape="1">
          <a:blip r:embed="rId4"/>
          <a:srcRect l="3991" t="23633" r="5244" b="12290"/>
          <a:stretch/>
        </p:blipFill>
        <p:spPr>
          <a:xfrm>
            <a:off x="619125" y="621506"/>
            <a:ext cx="10953750" cy="5614988"/>
          </a:xfrm>
          <a:prstGeom prst="rect">
            <a:avLst/>
          </a:prstGeom>
        </p:spPr>
      </p:pic>
    </p:spTree>
    <p:extLst>
      <p:ext uri="{BB962C8B-B14F-4D97-AF65-F5344CB8AC3E}">
        <p14:creationId xmlns:p14="http://schemas.microsoft.com/office/powerpoint/2010/main" val="88376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140" t="31174" r="9421" b="7319"/>
          <a:stretch/>
        </p:blipFill>
        <p:spPr>
          <a:xfrm>
            <a:off x="619125" y="628650"/>
            <a:ext cx="10953750" cy="5600700"/>
          </a:xfrm>
          <a:prstGeom prst="rect">
            <a:avLst/>
          </a:prstGeom>
        </p:spPr>
      </p:pic>
    </p:spTree>
    <p:extLst>
      <p:ext uri="{BB962C8B-B14F-4D97-AF65-F5344CB8AC3E}">
        <p14:creationId xmlns:p14="http://schemas.microsoft.com/office/powerpoint/2010/main" val="244767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3" t="23580" r="5243" b="12289"/>
          <a:stretch/>
        </p:blipFill>
        <p:spPr>
          <a:xfrm>
            <a:off x="614363" y="619125"/>
            <a:ext cx="10963275" cy="5619751"/>
          </a:xfrm>
          <a:prstGeom prst="rect">
            <a:avLst/>
          </a:prstGeom>
        </p:spPr>
      </p:pic>
    </p:spTree>
    <p:extLst>
      <p:ext uri="{BB962C8B-B14F-4D97-AF65-F5344CB8AC3E}">
        <p14:creationId xmlns:p14="http://schemas.microsoft.com/office/powerpoint/2010/main" val="4287256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183" t="30924" r="9380" b="7360"/>
          <a:stretch/>
        </p:blipFill>
        <p:spPr>
          <a:xfrm>
            <a:off x="619125" y="619125"/>
            <a:ext cx="10953751" cy="5619750"/>
          </a:xfrm>
          <a:prstGeom prst="rect">
            <a:avLst/>
          </a:prstGeom>
        </p:spPr>
      </p:pic>
    </p:spTree>
    <p:extLst>
      <p:ext uri="{BB962C8B-B14F-4D97-AF65-F5344CB8AC3E}">
        <p14:creationId xmlns:p14="http://schemas.microsoft.com/office/powerpoint/2010/main" val="3969318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129" t="30947" r="9363" b="7337"/>
          <a:stretch/>
        </p:blipFill>
        <p:spPr>
          <a:xfrm>
            <a:off x="614363" y="619125"/>
            <a:ext cx="10963275" cy="5619750"/>
          </a:xfrm>
          <a:prstGeom prst="rect">
            <a:avLst/>
          </a:prstGeom>
        </p:spPr>
      </p:pic>
      <p:pic>
        <p:nvPicPr>
          <p:cNvPr id="3" name="Picture 2"/>
          <p:cNvPicPr>
            <a:picLocks noChangeAspect="1"/>
          </p:cNvPicPr>
          <p:nvPr/>
        </p:nvPicPr>
        <p:blipFill rotWithShape="1">
          <a:blip r:embed="rId4"/>
          <a:srcRect l="3929" t="23592" r="5305" b="12385"/>
          <a:stretch/>
        </p:blipFill>
        <p:spPr>
          <a:xfrm>
            <a:off x="619125" y="623887"/>
            <a:ext cx="10953750" cy="5610226"/>
          </a:xfrm>
          <a:prstGeom prst="rect">
            <a:avLst/>
          </a:prstGeom>
        </p:spPr>
      </p:pic>
    </p:spTree>
    <p:extLst>
      <p:ext uri="{BB962C8B-B14F-4D97-AF65-F5344CB8AC3E}">
        <p14:creationId xmlns:p14="http://schemas.microsoft.com/office/powerpoint/2010/main" val="400554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195" t="31026" r="9369" b="7288"/>
          <a:stretch/>
        </p:blipFill>
        <p:spPr>
          <a:xfrm>
            <a:off x="619125" y="620454"/>
            <a:ext cx="10953751" cy="5617092"/>
          </a:xfrm>
          <a:prstGeom prst="rect">
            <a:avLst/>
          </a:prstGeom>
          <a:ln w="63500">
            <a:noFill/>
          </a:ln>
        </p:spPr>
      </p:pic>
      <p:pic>
        <p:nvPicPr>
          <p:cNvPr id="3" name="Picture 2"/>
          <p:cNvPicPr>
            <a:picLocks noChangeAspect="1"/>
          </p:cNvPicPr>
          <p:nvPr/>
        </p:nvPicPr>
        <p:blipFill rotWithShape="1">
          <a:blip r:embed="rId4"/>
          <a:srcRect l="8194" t="31027" r="9368" b="7287"/>
          <a:stretch/>
        </p:blipFill>
        <p:spPr>
          <a:xfrm>
            <a:off x="619125" y="620454"/>
            <a:ext cx="10953750" cy="5617092"/>
          </a:xfrm>
          <a:prstGeom prst="rect">
            <a:avLst/>
          </a:prstGeom>
          <a:ln w="63500">
            <a:noFill/>
          </a:ln>
        </p:spPr>
      </p:pic>
      <p:pic>
        <p:nvPicPr>
          <p:cNvPr id="4" name="Picture 3"/>
          <p:cNvPicPr>
            <a:picLocks noChangeAspect="1"/>
          </p:cNvPicPr>
          <p:nvPr/>
        </p:nvPicPr>
        <p:blipFill rotWithShape="1">
          <a:blip r:embed="rId5"/>
          <a:srcRect l="8212" t="31026" r="9350" b="7392"/>
          <a:stretch/>
        </p:blipFill>
        <p:spPr>
          <a:xfrm>
            <a:off x="619125" y="625174"/>
            <a:ext cx="10953751" cy="5607653"/>
          </a:xfrm>
          <a:prstGeom prst="rect">
            <a:avLst/>
          </a:prstGeom>
          <a:ln w="63500">
            <a:noFill/>
          </a:ln>
        </p:spPr>
      </p:pic>
      <p:pic>
        <p:nvPicPr>
          <p:cNvPr id="5" name="Picture 4"/>
          <p:cNvPicPr>
            <a:picLocks noChangeAspect="1"/>
          </p:cNvPicPr>
          <p:nvPr/>
        </p:nvPicPr>
        <p:blipFill rotWithShape="1">
          <a:blip r:embed="rId6"/>
          <a:srcRect l="8245" t="31097" r="9390" b="7397"/>
          <a:stretch/>
        </p:blipFill>
        <p:spPr>
          <a:xfrm>
            <a:off x="623887" y="628650"/>
            <a:ext cx="10944226" cy="5600700"/>
          </a:xfrm>
          <a:prstGeom prst="rect">
            <a:avLst/>
          </a:prstGeom>
          <a:ln w="63500">
            <a:noFill/>
          </a:ln>
        </p:spPr>
      </p:pic>
      <p:pic>
        <p:nvPicPr>
          <p:cNvPr id="6" name="Picture 5"/>
          <p:cNvPicPr>
            <a:picLocks noChangeAspect="1"/>
          </p:cNvPicPr>
          <p:nvPr/>
        </p:nvPicPr>
        <p:blipFill rotWithShape="1">
          <a:blip r:embed="rId7"/>
          <a:srcRect l="8136" t="31067" r="9355" b="7322"/>
          <a:stretch/>
        </p:blipFill>
        <p:spPr>
          <a:xfrm>
            <a:off x="614363" y="623887"/>
            <a:ext cx="10963275" cy="5610226"/>
          </a:xfrm>
          <a:prstGeom prst="rect">
            <a:avLst/>
          </a:prstGeom>
        </p:spPr>
      </p:pic>
    </p:spTree>
    <p:extLst>
      <p:ext uri="{BB962C8B-B14F-4D97-AF65-F5344CB8AC3E}">
        <p14:creationId xmlns:p14="http://schemas.microsoft.com/office/powerpoint/2010/main" val="326158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3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35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7" t="23560" r="5308" b="12468"/>
          <a:stretch/>
        </p:blipFill>
        <p:spPr>
          <a:xfrm>
            <a:off x="618565" y="626030"/>
            <a:ext cx="10954871" cy="5605940"/>
          </a:xfrm>
          <a:prstGeom prst="rect">
            <a:avLst/>
          </a:prstGeom>
        </p:spPr>
      </p:pic>
    </p:spTree>
    <p:extLst>
      <p:ext uri="{BB962C8B-B14F-4D97-AF65-F5344CB8AC3E}">
        <p14:creationId xmlns:p14="http://schemas.microsoft.com/office/powerpoint/2010/main" val="3986134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4" t="23580" r="5243" b="12181"/>
          <a:stretch/>
        </p:blipFill>
        <p:spPr>
          <a:xfrm>
            <a:off x="614362" y="614362"/>
            <a:ext cx="10963276" cy="5629276"/>
          </a:xfrm>
          <a:prstGeom prst="rect">
            <a:avLst/>
          </a:prstGeom>
        </p:spPr>
      </p:pic>
    </p:spTree>
    <p:extLst>
      <p:ext uri="{BB962C8B-B14F-4D97-AF65-F5344CB8AC3E}">
        <p14:creationId xmlns:p14="http://schemas.microsoft.com/office/powerpoint/2010/main" val="150941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472" r="5322" b="12288"/>
          <a:stretch/>
        </p:blipFill>
        <p:spPr>
          <a:xfrm>
            <a:off x="619125" y="614362"/>
            <a:ext cx="10953750" cy="5629276"/>
          </a:xfrm>
          <a:prstGeom prst="rect">
            <a:avLst/>
          </a:prstGeom>
        </p:spPr>
      </p:pic>
    </p:spTree>
    <p:extLst>
      <p:ext uri="{BB962C8B-B14F-4D97-AF65-F5344CB8AC3E}">
        <p14:creationId xmlns:p14="http://schemas.microsoft.com/office/powerpoint/2010/main" val="42330289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91" t="23581" r="5244" b="12505"/>
          <a:stretch/>
        </p:blipFill>
        <p:spPr>
          <a:xfrm>
            <a:off x="619125" y="628650"/>
            <a:ext cx="10953750" cy="5600700"/>
          </a:xfrm>
          <a:prstGeom prst="rect">
            <a:avLst/>
          </a:prstGeom>
        </p:spPr>
      </p:pic>
    </p:spTree>
    <p:extLst>
      <p:ext uri="{BB962C8B-B14F-4D97-AF65-F5344CB8AC3E}">
        <p14:creationId xmlns:p14="http://schemas.microsoft.com/office/powerpoint/2010/main" val="4234768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4" t="23580" r="5243" b="12289"/>
          <a:stretch/>
        </p:blipFill>
        <p:spPr>
          <a:xfrm>
            <a:off x="614362" y="619125"/>
            <a:ext cx="10963276" cy="5619751"/>
          </a:xfrm>
          <a:prstGeom prst="rect">
            <a:avLst/>
          </a:prstGeom>
        </p:spPr>
      </p:pic>
    </p:spTree>
    <p:extLst>
      <p:ext uri="{BB962C8B-B14F-4D97-AF65-F5344CB8AC3E}">
        <p14:creationId xmlns:p14="http://schemas.microsoft.com/office/powerpoint/2010/main" val="1594781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580" r="5244" b="12290"/>
          <a:stretch/>
        </p:blipFill>
        <p:spPr>
          <a:xfrm>
            <a:off x="614363" y="619125"/>
            <a:ext cx="10963275" cy="5619750"/>
          </a:xfrm>
          <a:prstGeom prst="rect">
            <a:avLst/>
          </a:prstGeom>
        </p:spPr>
      </p:pic>
    </p:spTree>
    <p:extLst>
      <p:ext uri="{BB962C8B-B14F-4D97-AF65-F5344CB8AC3E}">
        <p14:creationId xmlns:p14="http://schemas.microsoft.com/office/powerpoint/2010/main" val="22186090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90" t="23581" r="5402" b="16529"/>
          <a:stretch/>
        </p:blipFill>
        <p:spPr>
          <a:xfrm>
            <a:off x="619126" y="619125"/>
            <a:ext cx="10934700" cy="5248276"/>
          </a:xfrm>
          <a:prstGeom prst="rect">
            <a:avLst/>
          </a:prstGeom>
        </p:spPr>
      </p:pic>
    </p:spTree>
    <p:extLst>
      <p:ext uri="{BB962C8B-B14F-4D97-AF65-F5344CB8AC3E}">
        <p14:creationId xmlns:p14="http://schemas.microsoft.com/office/powerpoint/2010/main" val="677271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987" t="32282" r="5327" b="3695"/>
          <a:stretch/>
        </p:blipFill>
        <p:spPr>
          <a:xfrm>
            <a:off x="623888" y="623887"/>
            <a:ext cx="10944225" cy="5610226"/>
          </a:xfrm>
          <a:prstGeom prst="rect">
            <a:avLst/>
          </a:prstGeom>
        </p:spPr>
      </p:pic>
      <p:pic>
        <p:nvPicPr>
          <p:cNvPr id="4" name="Picture 3"/>
          <p:cNvPicPr>
            <a:picLocks noChangeAspect="1"/>
          </p:cNvPicPr>
          <p:nvPr/>
        </p:nvPicPr>
        <p:blipFill rotWithShape="1">
          <a:blip r:embed="rId4"/>
          <a:srcRect l="3987" t="32282" r="5327" b="3804"/>
          <a:stretch/>
        </p:blipFill>
        <p:spPr>
          <a:xfrm>
            <a:off x="623888" y="628650"/>
            <a:ext cx="10944225" cy="5600701"/>
          </a:xfrm>
          <a:prstGeom prst="rect">
            <a:avLst/>
          </a:prstGeom>
        </p:spPr>
      </p:pic>
      <p:pic>
        <p:nvPicPr>
          <p:cNvPr id="5" name="Picture 4"/>
          <p:cNvPicPr>
            <a:picLocks noChangeAspect="1"/>
          </p:cNvPicPr>
          <p:nvPr/>
        </p:nvPicPr>
        <p:blipFill rotWithShape="1">
          <a:blip r:embed="rId5"/>
          <a:srcRect l="3907" t="32173" r="5249" b="3696"/>
          <a:stretch/>
        </p:blipFill>
        <p:spPr>
          <a:xfrm>
            <a:off x="614363" y="619125"/>
            <a:ext cx="10963275" cy="5619750"/>
          </a:xfrm>
          <a:prstGeom prst="rect">
            <a:avLst/>
          </a:prstGeom>
        </p:spPr>
      </p:pic>
      <p:pic>
        <p:nvPicPr>
          <p:cNvPr id="2" name="Picture 1"/>
          <p:cNvPicPr>
            <a:picLocks noChangeAspect="1"/>
          </p:cNvPicPr>
          <p:nvPr/>
        </p:nvPicPr>
        <p:blipFill rotWithShape="1">
          <a:blip r:embed="rId6"/>
          <a:srcRect l="3991" t="23580" r="5322" b="12290"/>
          <a:stretch/>
        </p:blipFill>
        <p:spPr>
          <a:xfrm>
            <a:off x="623888" y="619125"/>
            <a:ext cx="10944225" cy="5619750"/>
          </a:xfrm>
          <a:prstGeom prst="rect">
            <a:avLst/>
          </a:prstGeom>
        </p:spPr>
      </p:pic>
    </p:spTree>
    <p:extLst>
      <p:ext uri="{BB962C8B-B14F-4D97-AF65-F5344CB8AC3E}">
        <p14:creationId xmlns:p14="http://schemas.microsoft.com/office/powerpoint/2010/main" val="35710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3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nodeType="afterEffect">
                                  <p:stCondLst>
                                    <p:cond delay="35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580" r="5322" b="16638"/>
          <a:stretch/>
        </p:blipFill>
        <p:spPr>
          <a:xfrm>
            <a:off x="619125" y="619126"/>
            <a:ext cx="10953750" cy="5238750"/>
          </a:xfrm>
          <a:prstGeom prst="rect">
            <a:avLst/>
          </a:prstGeom>
        </p:spPr>
      </p:pic>
    </p:spTree>
    <p:extLst>
      <p:ext uri="{BB962C8B-B14F-4D97-AF65-F5344CB8AC3E}">
        <p14:creationId xmlns:p14="http://schemas.microsoft.com/office/powerpoint/2010/main" val="2807227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1" t="23688" r="5244" b="16529"/>
          <a:stretch/>
        </p:blipFill>
        <p:spPr>
          <a:xfrm>
            <a:off x="614363" y="619125"/>
            <a:ext cx="10963275" cy="5238750"/>
          </a:xfrm>
          <a:prstGeom prst="rect">
            <a:avLst/>
          </a:prstGeom>
        </p:spPr>
      </p:pic>
    </p:spTree>
    <p:extLst>
      <p:ext uri="{BB962C8B-B14F-4D97-AF65-F5344CB8AC3E}">
        <p14:creationId xmlns:p14="http://schemas.microsoft.com/office/powerpoint/2010/main" val="2016491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1" t="23579" r="5243" b="16530"/>
          <a:stretch/>
        </p:blipFill>
        <p:spPr>
          <a:xfrm>
            <a:off x="614363" y="614363"/>
            <a:ext cx="10963275" cy="5248275"/>
          </a:xfrm>
          <a:prstGeom prst="rect">
            <a:avLst/>
          </a:prstGeom>
        </p:spPr>
      </p:pic>
    </p:spTree>
    <p:extLst>
      <p:ext uri="{BB962C8B-B14F-4D97-AF65-F5344CB8AC3E}">
        <p14:creationId xmlns:p14="http://schemas.microsoft.com/office/powerpoint/2010/main" val="2112777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47" t="23610" r="5328" b="12340"/>
          <a:stretch/>
        </p:blipFill>
        <p:spPr>
          <a:xfrm>
            <a:off x="621561" y="622669"/>
            <a:ext cx="10948878" cy="5612662"/>
          </a:xfrm>
          <a:prstGeom prst="rect">
            <a:avLst/>
          </a:prstGeom>
        </p:spPr>
      </p:pic>
    </p:spTree>
    <p:extLst>
      <p:ext uri="{BB962C8B-B14F-4D97-AF65-F5344CB8AC3E}">
        <p14:creationId xmlns:p14="http://schemas.microsoft.com/office/powerpoint/2010/main" val="36062387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1" t="23580" r="5323" b="12290"/>
          <a:stretch/>
        </p:blipFill>
        <p:spPr>
          <a:xfrm>
            <a:off x="619125" y="619125"/>
            <a:ext cx="10953750" cy="5619751"/>
          </a:xfrm>
          <a:prstGeom prst="rect">
            <a:avLst/>
          </a:prstGeom>
        </p:spPr>
      </p:pic>
    </p:spTree>
    <p:extLst>
      <p:ext uri="{BB962C8B-B14F-4D97-AF65-F5344CB8AC3E}">
        <p14:creationId xmlns:p14="http://schemas.microsoft.com/office/powerpoint/2010/main" val="2100813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12" t="23689" r="5244" b="12290"/>
          <a:stretch/>
        </p:blipFill>
        <p:spPr>
          <a:xfrm>
            <a:off x="614363" y="623888"/>
            <a:ext cx="10963275" cy="5610225"/>
          </a:xfrm>
          <a:prstGeom prst="rect">
            <a:avLst/>
          </a:prstGeom>
        </p:spPr>
      </p:pic>
    </p:spTree>
    <p:extLst>
      <p:ext uri="{BB962C8B-B14F-4D97-AF65-F5344CB8AC3E}">
        <p14:creationId xmlns:p14="http://schemas.microsoft.com/office/powerpoint/2010/main" val="227937503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884" t="32204" r="5351" b="3773"/>
          <a:stretch/>
        </p:blipFill>
        <p:spPr>
          <a:xfrm>
            <a:off x="619125" y="623888"/>
            <a:ext cx="10953751" cy="5610225"/>
          </a:xfrm>
          <a:prstGeom prst="rect">
            <a:avLst/>
          </a:prstGeom>
        </p:spPr>
      </p:pic>
    </p:spTree>
    <p:extLst>
      <p:ext uri="{BB962C8B-B14F-4D97-AF65-F5344CB8AC3E}">
        <p14:creationId xmlns:p14="http://schemas.microsoft.com/office/powerpoint/2010/main" val="156479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90" t="23596" r="5245" b="12273"/>
          <a:stretch/>
        </p:blipFill>
        <p:spPr>
          <a:xfrm>
            <a:off x="619125" y="619125"/>
            <a:ext cx="10953750" cy="5619751"/>
          </a:xfrm>
          <a:prstGeom prst="rect">
            <a:avLst/>
          </a:prstGeom>
        </p:spPr>
      </p:pic>
    </p:spTree>
    <p:extLst>
      <p:ext uri="{BB962C8B-B14F-4D97-AF65-F5344CB8AC3E}">
        <p14:creationId xmlns:p14="http://schemas.microsoft.com/office/powerpoint/2010/main" val="1478657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0800">
            <a:solidFill>
              <a:schemeClr val="accent1"/>
            </a:solidFill>
          </a:ln>
        </p:spPr>
        <p:txBody>
          <a:bodyPr/>
          <a:lstStyle/>
          <a:p>
            <a:pPr algn="ctr"/>
            <a:r>
              <a:rPr lang="en-US" dirty="0" smtClean="0"/>
              <a:t>Resources</a:t>
            </a:r>
            <a:endParaRPr lang="en-US" dirty="0"/>
          </a:p>
        </p:txBody>
      </p:sp>
      <p:sp>
        <p:nvSpPr>
          <p:cNvPr id="3" name="Content Placeholder 2"/>
          <p:cNvSpPr>
            <a:spLocks noGrp="1"/>
          </p:cNvSpPr>
          <p:nvPr>
            <p:ph idx="1"/>
          </p:nvPr>
        </p:nvSpPr>
        <p:spPr>
          <a:xfrm>
            <a:off x="838200" y="1825624"/>
            <a:ext cx="10515600" cy="4854575"/>
          </a:xfrm>
        </p:spPr>
        <p:txBody>
          <a:bodyPr>
            <a:normAutofit/>
          </a:bodyPr>
          <a:lstStyle/>
          <a:p>
            <a:r>
              <a:rPr lang="en-US" dirty="0" smtClean="0"/>
              <a:t>Course landing page:</a:t>
            </a:r>
          </a:p>
          <a:p>
            <a:pPr lvl="1"/>
            <a:r>
              <a:rPr lang="en-US" sz="2000" dirty="0">
                <a:hlinkClick r:id="rId3"/>
              </a:rPr>
              <a:t>http://www.cdc.gov/nchs/training/BirthCertificateElearning</a:t>
            </a:r>
            <a:r>
              <a:rPr lang="en-US" sz="2000" dirty="0" smtClean="0">
                <a:hlinkClick r:id="rId3"/>
              </a:rPr>
              <a:t>/</a:t>
            </a:r>
            <a:r>
              <a:rPr lang="en-US" sz="2000" dirty="0" smtClean="0"/>
              <a:t> </a:t>
            </a:r>
          </a:p>
          <a:p>
            <a:pPr lvl="1"/>
            <a:endParaRPr lang="en-US" dirty="0"/>
          </a:p>
          <a:p>
            <a:r>
              <a:rPr lang="en-US" dirty="0" smtClean="0"/>
              <a:t>CDC TRAIN (certificate of completion)</a:t>
            </a:r>
          </a:p>
          <a:p>
            <a:pPr lvl="1"/>
            <a:r>
              <a:rPr lang="en-US" sz="2000" dirty="0">
                <a:hlinkClick r:id="rId4"/>
              </a:rPr>
              <a:t>http://</a:t>
            </a:r>
            <a:r>
              <a:rPr lang="en-US" sz="2000" dirty="0" smtClean="0">
                <a:hlinkClick r:id="rId4"/>
              </a:rPr>
              <a:t>www.cdc.gov/nchs/training/BirthCertificateElearning/certificate.htm</a:t>
            </a:r>
            <a:endParaRPr lang="en-US" sz="2000" dirty="0" smtClean="0"/>
          </a:p>
          <a:p>
            <a:pPr lvl="1"/>
            <a:r>
              <a:rPr lang="en-US" sz="2000" dirty="0">
                <a:hlinkClick r:id="rId5"/>
              </a:rPr>
              <a:t>https://</a:t>
            </a:r>
            <a:r>
              <a:rPr lang="en-US" sz="2000" dirty="0" smtClean="0">
                <a:hlinkClick r:id="rId5"/>
              </a:rPr>
              <a:t>cdc.train.org/DesktopShell.aspx</a:t>
            </a:r>
            <a:r>
              <a:rPr lang="en-US" sz="2000" dirty="0" smtClean="0"/>
              <a:t> </a:t>
            </a:r>
          </a:p>
          <a:p>
            <a:pPr lvl="1"/>
            <a:endParaRPr lang="en-US" dirty="0" smtClean="0"/>
          </a:p>
          <a:p>
            <a:r>
              <a:rPr lang="en-US" dirty="0" smtClean="0"/>
              <a:t>TCEO (continuing education credits)</a:t>
            </a:r>
          </a:p>
          <a:p>
            <a:pPr lvl="1"/>
            <a:r>
              <a:rPr lang="en-US" sz="2000" dirty="0">
                <a:hlinkClick r:id="rId6"/>
              </a:rPr>
              <a:t>http://</a:t>
            </a:r>
            <a:r>
              <a:rPr lang="en-US" sz="2000" dirty="0" smtClean="0">
                <a:hlinkClick r:id="rId6"/>
              </a:rPr>
              <a:t>www.cdc.gov/nchs/training/BirthCertificateElearning/continuing-education.htm</a:t>
            </a:r>
            <a:r>
              <a:rPr lang="en-US" sz="2000" dirty="0" smtClean="0"/>
              <a:t> </a:t>
            </a:r>
          </a:p>
          <a:p>
            <a:pPr lvl="1"/>
            <a:r>
              <a:rPr lang="en-US" sz="2000" dirty="0">
                <a:hlinkClick r:id="rId7"/>
              </a:rPr>
              <a:t>https://www2a.cdc.gov/TCEOnline</a:t>
            </a:r>
            <a:r>
              <a:rPr lang="en-US" sz="2000" dirty="0" smtClean="0">
                <a:hlinkClick r:id="rId7"/>
              </a:rPr>
              <a:t>/</a:t>
            </a:r>
            <a:r>
              <a:rPr lang="en-US" sz="2000" dirty="0" smtClean="0"/>
              <a:t> </a:t>
            </a:r>
          </a:p>
        </p:txBody>
      </p:sp>
    </p:spTree>
    <p:extLst>
      <p:ext uri="{BB962C8B-B14F-4D97-AF65-F5344CB8AC3E}">
        <p14:creationId xmlns:p14="http://schemas.microsoft.com/office/powerpoint/2010/main" val="28386778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0800">
            <a:solidFill>
              <a:schemeClr val="accent1"/>
            </a:solidFill>
          </a:ln>
        </p:spPr>
        <p:txBody>
          <a:bodyPr/>
          <a:lstStyle/>
          <a:p>
            <a:pPr algn="ctr"/>
            <a:r>
              <a:rPr lang="en-US" dirty="0" smtClean="0"/>
              <a:t>Resources</a:t>
            </a:r>
            <a:endParaRPr lang="en-US" dirty="0"/>
          </a:p>
        </p:txBody>
      </p:sp>
      <p:sp>
        <p:nvSpPr>
          <p:cNvPr id="3" name="Content Placeholder 2"/>
          <p:cNvSpPr>
            <a:spLocks noGrp="1"/>
          </p:cNvSpPr>
          <p:nvPr>
            <p:ph idx="1"/>
          </p:nvPr>
        </p:nvSpPr>
        <p:spPr/>
        <p:txBody>
          <a:bodyPr/>
          <a:lstStyle/>
          <a:p>
            <a:r>
              <a:rPr lang="en-US" dirty="0" smtClean="0"/>
              <a:t>Promotional Flyer</a:t>
            </a:r>
          </a:p>
          <a:p>
            <a:pPr lvl="1"/>
            <a:r>
              <a:rPr lang="en-US" sz="2000" dirty="0" smtClean="0"/>
              <a:t>Email </a:t>
            </a:r>
            <a:r>
              <a:rPr lang="en-US" sz="2000" dirty="0" smtClean="0">
                <a:hlinkClick r:id="rId3"/>
              </a:rPr>
              <a:t>MOsterman@cdc.gov</a:t>
            </a:r>
            <a:r>
              <a:rPr lang="en-US" sz="2000" dirty="0" smtClean="0"/>
              <a:t> for electronic copy</a:t>
            </a:r>
          </a:p>
          <a:p>
            <a:pPr lvl="1"/>
            <a:endParaRPr lang="en-US" dirty="0"/>
          </a:p>
        </p:txBody>
      </p:sp>
      <p:pic>
        <p:nvPicPr>
          <p:cNvPr id="5" name="Picture 4"/>
          <p:cNvPicPr>
            <a:picLocks noChangeAspect="1"/>
          </p:cNvPicPr>
          <p:nvPr/>
        </p:nvPicPr>
        <p:blipFill>
          <a:blip r:embed="rId4"/>
          <a:stretch>
            <a:fillRect/>
          </a:stretch>
        </p:blipFill>
        <p:spPr>
          <a:xfrm rot="794792">
            <a:off x="7077058" y="1709867"/>
            <a:ext cx="3590585" cy="4582853"/>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808560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0800">
            <a:solidFill>
              <a:schemeClr val="accent1"/>
            </a:solidFill>
          </a:ln>
        </p:spPr>
        <p:txBody>
          <a:bodyPr/>
          <a:lstStyle/>
          <a:p>
            <a:pPr algn="ctr"/>
            <a:r>
              <a:rPr lang="en-US" dirty="0" smtClean="0"/>
              <a:t>Resources</a:t>
            </a:r>
            <a:endParaRPr lang="en-US" dirty="0"/>
          </a:p>
        </p:txBody>
      </p:sp>
      <p:sp>
        <p:nvSpPr>
          <p:cNvPr id="3" name="Content Placeholder 2"/>
          <p:cNvSpPr>
            <a:spLocks noGrp="1"/>
          </p:cNvSpPr>
          <p:nvPr>
            <p:ph idx="1"/>
          </p:nvPr>
        </p:nvSpPr>
        <p:spPr>
          <a:xfrm>
            <a:off x="838200" y="1825624"/>
            <a:ext cx="10515600" cy="4791075"/>
          </a:xfrm>
        </p:spPr>
        <p:txBody>
          <a:bodyPr>
            <a:normAutofit/>
          </a:bodyPr>
          <a:lstStyle/>
          <a:p>
            <a:r>
              <a:rPr lang="en-US" dirty="0" smtClean="0"/>
              <a:t>Updated Guidebook:</a:t>
            </a:r>
          </a:p>
          <a:p>
            <a:pPr lvl="1"/>
            <a:r>
              <a:rPr lang="en-US" sz="2000" dirty="0">
                <a:hlinkClick r:id="rId3"/>
              </a:rPr>
              <a:t>http://www.cdc.gov/nchs/data/dvs/GuidetoCompleteFacilityWks.pdf</a:t>
            </a:r>
            <a:r>
              <a:rPr lang="en-US" sz="2000" dirty="0"/>
              <a:t> </a:t>
            </a:r>
            <a:endParaRPr lang="en-US" sz="2000" dirty="0" smtClean="0"/>
          </a:p>
          <a:p>
            <a:pPr lvl="1"/>
            <a:r>
              <a:rPr lang="en-US" sz="2000" dirty="0" smtClean="0"/>
              <a:t>Email </a:t>
            </a:r>
            <a:r>
              <a:rPr lang="en-US" sz="2000" dirty="0">
                <a:hlinkClick r:id="rId4"/>
              </a:rPr>
              <a:t>MOsterman@cdc.gov</a:t>
            </a:r>
            <a:r>
              <a:rPr lang="en-US" sz="2000" dirty="0"/>
              <a:t> </a:t>
            </a:r>
            <a:r>
              <a:rPr lang="en-US" sz="2000" dirty="0" smtClean="0"/>
              <a:t>to order hard copies</a:t>
            </a:r>
          </a:p>
          <a:p>
            <a:pPr lvl="2"/>
            <a:r>
              <a:rPr lang="en-US" sz="1600" dirty="0" smtClean="0"/>
              <a:t>Free!</a:t>
            </a:r>
          </a:p>
          <a:p>
            <a:pPr lvl="2"/>
            <a:r>
              <a:rPr lang="en-US" sz="1600" dirty="0" smtClean="0"/>
              <a:t>Order as many as you want!</a:t>
            </a:r>
            <a:endParaRPr lang="en-US" sz="1600" dirty="0"/>
          </a:p>
          <a:p>
            <a:pPr marL="0" indent="0">
              <a:buNone/>
            </a:pPr>
            <a:endParaRPr lang="en-US" sz="2000" dirty="0">
              <a:hlinkClick r:id="rId3"/>
            </a:endParaRPr>
          </a:p>
          <a:p>
            <a:pPr marL="0" indent="0">
              <a:buNone/>
            </a:pPr>
            <a:endParaRPr lang="en-US" sz="2000" dirty="0" smtClean="0">
              <a:hlinkClick r:id="rId3"/>
            </a:endParaRPr>
          </a:p>
          <a:p>
            <a:pPr marL="0" indent="0">
              <a:buNone/>
            </a:pPr>
            <a:endParaRPr lang="en-US" sz="2000" dirty="0">
              <a:hlinkClick r:id="rId3"/>
            </a:endParaRPr>
          </a:p>
          <a:p>
            <a:pPr marL="0" indent="0">
              <a:buNone/>
            </a:pPr>
            <a:endParaRPr lang="en-US" sz="2000" dirty="0" smtClean="0">
              <a:hlinkClick r:id="rId3"/>
            </a:endParaRPr>
          </a:p>
          <a:p>
            <a:pPr marL="0" indent="0">
              <a:buNone/>
            </a:pPr>
            <a:endParaRPr lang="en-US" sz="2000" dirty="0">
              <a:hlinkClick r:id="rId3"/>
            </a:endParaRPr>
          </a:p>
          <a:p>
            <a:pPr marL="0" indent="0">
              <a:buNone/>
            </a:pPr>
            <a:endParaRPr lang="en-US" sz="2000" dirty="0" smtClean="0">
              <a:hlinkClick r:id="rId3"/>
            </a:endParaRPr>
          </a:p>
          <a:p>
            <a:pPr marL="0" indent="0">
              <a:buNone/>
            </a:pPr>
            <a:endParaRPr lang="en-US" sz="2000" dirty="0">
              <a:hlinkClick r:id="rId3"/>
            </a:endParaRPr>
          </a:p>
          <a:p>
            <a:pPr marL="0" indent="0">
              <a:buNone/>
            </a:pPr>
            <a:endParaRPr lang="en-US" sz="2000" dirty="0" smtClean="0">
              <a:hlinkClick r:id="rId3"/>
            </a:endParaRPr>
          </a:p>
          <a:p>
            <a:pPr marL="0" indent="0">
              <a:buNone/>
            </a:pPr>
            <a:endParaRPr lang="en-US" sz="2000" dirty="0">
              <a:hlinkClick r:id="rId3"/>
            </a:endParaRPr>
          </a:p>
          <a:p>
            <a:pPr lvl="1"/>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1096">
            <a:off x="6679753" y="2982313"/>
            <a:ext cx="4711098" cy="3551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71201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0800">
            <a:solidFill>
              <a:schemeClr val="accent1"/>
            </a:solidFill>
          </a:ln>
        </p:spPr>
        <p:txBody>
          <a:bodyPr/>
          <a:lstStyle/>
          <a:p>
            <a:pPr algn="ctr"/>
            <a:r>
              <a:rPr lang="en-US" b="1" dirty="0" smtClean="0"/>
              <a:t>Available NOW!</a:t>
            </a:r>
            <a:endParaRPr lang="en-US" b="1" dirty="0"/>
          </a:p>
        </p:txBody>
      </p:sp>
      <p:sp>
        <p:nvSpPr>
          <p:cNvPr id="3" name="Content Placeholder 2"/>
          <p:cNvSpPr>
            <a:spLocks noGrp="1"/>
          </p:cNvSpPr>
          <p:nvPr>
            <p:ph idx="1"/>
          </p:nvPr>
        </p:nvSpPr>
        <p:spPr/>
        <p:txBody>
          <a:bodyPr>
            <a:normAutofit/>
          </a:bodyPr>
          <a:lstStyle/>
          <a:p>
            <a:pPr marL="0" indent="0">
              <a:spcBef>
                <a:spcPts val="0"/>
              </a:spcBef>
              <a:buNone/>
            </a:pPr>
            <a:endParaRPr lang="en-US" sz="2400" dirty="0"/>
          </a:p>
          <a:p>
            <a:pPr marL="0" indent="0" algn="ctr">
              <a:buNone/>
            </a:pPr>
            <a:endParaRPr lang="en-US" dirty="0" smtClean="0"/>
          </a:p>
          <a:p>
            <a:pPr marL="0" indent="0" algn="ctr">
              <a:buNone/>
            </a:pPr>
            <a:endParaRPr lang="en-US" dirty="0"/>
          </a:p>
          <a:p>
            <a:pPr marL="0" indent="0" algn="ctr">
              <a:buNone/>
            </a:pPr>
            <a:r>
              <a:rPr lang="en-US" sz="5400" dirty="0" smtClean="0">
                <a:solidFill>
                  <a:srgbClr val="FF0000"/>
                </a:solidFill>
              </a:rPr>
              <a:t>Come and get it!</a:t>
            </a:r>
            <a:endParaRPr lang="en-US" sz="5400" dirty="0">
              <a:solidFill>
                <a:srgbClr val="FF0000"/>
              </a:solidFill>
            </a:endParaRPr>
          </a:p>
        </p:txBody>
      </p:sp>
    </p:spTree>
    <p:extLst>
      <p:ext uri="{BB962C8B-B14F-4D97-AF65-F5344CB8AC3E}">
        <p14:creationId xmlns:p14="http://schemas.microsoft.com/office/powerpoint/2010/main" val="2686086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35" t="23506" r="5241" b="12248"/>
          <a:stretch/>
        </p:blipFill>
        <p:spPr>
          <a:xfrm>
            <a:off x="609600" y="606057"/>
            <a:ext cx="10972800" cy="5629940"/>
          </a:xfrm>
          <a:prstGeom prst="rect">
            <a:avLst/>
          </a:prstGeom>
        </p:spPr>
      </p:pic>
    </p:spTree>
    <p:extLst>
      <p:ext uri="{BB962C8B-B14F-4D97-AF65-F5344CB8AC3E}">
        <p14:creationId xmlns:p14="http://schemas.microsoft.com/office/powerpoint/2010/main" val="3959118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714" y="1807434"/>
            <a:ext cx="11038060" cy="4727669"/>
          </a:xfrm>
        </p:spPr>
        <p:txBody>
          <a:bodyPr>
            <a:normAutofit/>
          </a:bodyPr>
          <a:lstStyle/>
          <a:p>
            <a:r>
              <a:rPr lang="en-US" dirty="0" smtClean="0"/>
              <a:t>CDC’s </a:t>
            </a:r>
            <a:r>
              <a:rPr lang="en-US" dirty="0"/>
              <a:t>Training and Continuing Education Online (TCEO) </a:t>
            </a:r>
            <a:endParaRPr lang="en-US" dirty="0" smtClean="0"/>
          </a:p>
          <a:p>
            <a:pPr lvl="1"/>
            <a:r>
              <a:rPr lang="en-US" dirty="0" smtClean="0"/>
              <a:t>CME</a:t>
            </a:r>
            <a:r>
              <a:rPr lang="en-US" dirty="0"/>
              <a:t>: 1.5 credits</a:t>
            </a:r>
          </a:p>
          <a:p>
            <a:pPr lvl="1"/>
            <a:r>
              <a:rPr lang="en-US" dirty="0"/>
              <a:t>CNE: 1.4 contact hours</a:t>
            </a:r>
          </a:p>
          <a:p>
            <a:pPr lvl="1"/>
            <a:r>
              <a:rPr lang="en-US" dirty="0"/>
              <a:t>CEU: 0.1 CEUs</a:t>
            </a:r>
          </a:p>
          <a:p>
            <a:pPr lvl="1"/>
            <a:r>
              <a:rPr lang="en-US" dirty="0"/>
              <a:t>CPH: 2 </a:t>
            </a:r>
            <a:r>
              <a:rPr lang="en-US" dirty="0" smtClean="0"/>
              <a:t>CPH </a:t>
            </a:r>
            <a:r>
              <a:rPr lang="en-US" dirty="0"/>
              <a:t>recertification credits    </a:t>
            </a:r>
            <a:endParaRPr lang="en-US" dirty="0" smtClean="0"/>
          </a:p>
          <a:p>
            <a:pPr marL="457200" lvl="1" indent="0">
              <a:buNone/>
            </a:pPr>
            <a:r>
              <a:rPr lang="en-US" dirty="0" smtClean="0"/>
              <a:t>                                                    </a:t>
            </a:r>
            <a:endParaRPr lang="en-US" dirty="0"/>
          </a:p>
          <a:p>
            <a:r>
              <a:rPr lang="en-US" dirty="0"/>
              <a:t>Certificate of completion</a:t>
            </a:r>
          </a:p>
        </p:txBody>
      </p:sp>
      <p:pic>
        <p:nvPicPr>
          <p:cNvPr id="5" name="Picture 4"/>
          <p:cNvPicPr>
            <a:picLocks noChangeAspect="1"/>
          </p:cNvPicPr>
          <p:nvPr/>
        </p:nvPicPr>
        <p:blipFill>
          <a:blip r:embed="rId3"/>
          <a:stretch>
            <a:fillRect/>
          </a:stretch>
        </p:blipFill>
        <p:spPr>
          <a:xfrm rot="20817837">
            <a:off x="6408617" y="2963625"/>
            <a:ext cx="5023316" cy="241528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573" y="4802113"/>
            <a:ext cx="2648227" cy="1659279"/>
          </a:xfrm>
          <a:prstGeom prst="rect">
            <a:avLst/>
          </a:prstGeom>
          <a:effectLst>
            <a:outerShdw blurRad="292100" dist="139700" dir="2700000" algn="tl" rotWithShape="0">
              <a:prstClr val="black">
                <a:alpha val="65000"/>
              </a:prstClr>
            </a:outerShdw>
          </a:effectLst>
        </p:spPr>
      </p:pic>
      <p:sp>
        <p:nvSpPr>
          <p:cNvPr id="8" name="Title 1"/>
          <p:cNvSpPr>
            <a:spLocks noGrp="1"/>
          </p:cNvSpPr>
          <p:nvPr>
            <p:ph type="title"/>
          </p:nvPr>
        </p:nvSpPr>
        <p:spPr>
          <a:xfrm>
            <a:off x="838200" y="365125"/>
            <a:ext cx="10515600" cy="1325563"/>
          </a:xfrm>
          <a:solidFill>
            <a:schemeClr val="bg1"/>
          </a:solidFill>
          <a:ln w="50800">
            <a:solidFill>
              <a:schemeClr val="accent1"/>
            </a:solidFill>
          </a:ln>
        </p:spPr>
        <p:txBody>
          <a:bodyPr/>
          <a:lstStyle/>
          <a:p>
            <a:pPr algn="ctr"/>
            <a:r>
              <a:rPr lang="en-US" dirty="0" smtClean="0"/>
              <a:t>Accreditation</a:t>
            </a:r>
            <a:endParaRPr lang="en-US" dirty="0"/>
          </a:p>
        </p:txBody>
      </p:sp>
    </p:spTree>
    <p:extLst>
      <p:ext uri="{BB962C8B-B14F-4D97-AF65-F5344CB8AC3E}">
        <p14:creationId xmlns:p14="http://schemas.microsoft.com/office/powerpoint/2010/main" val="3394411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36" t="23564" r="5328" b="12249"/>
          <a:stretch/>
        </p:blipFill>
        <p:spPr>
          <a:xfrm>
            <a:off x="614916" y="616689"/>
            <a:ext cx="10962168" cy="5624623"/>
          </a:xfrm>
          <a:prstGeom prst="rect">
            <a:avLst/>
          </a:prstGeom>
        </p:spPr>
      </p:pic>
    </p:spTree>
    <p:extLst>
      <p:ext uri="{BB962C8B-B14F-4D97-AF65-F5344CB8AC3E}">
        <p14:creationId xmlns:p14="http://schemas.microsoft.com/office/powerpoint/2010/main" val="2034756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66" t="23559" r="5300" b="16440"/>
          <a:stretch/>
        </p:blipFill>
        <p:spPr>
          <a:xfrm>
            <a:off x="620969" y="619125"/>
            <a:ext cx="10950063" cy="5257800"/>
          </a:xfrm>
          <a:prstGeom prst="rect">
            <a:avLst/>
          </a:prstGeom>
        </p:spPr>
      </p:pic>
    </p:spTree>
    <p:extLst>
      <p:ext uri="{BB962C8B-B14F-4D97-AF65-F5344CB8AC3E}">
        <p14:creationId xmlns:p14="http://schemas.microsoft.com/office/powerpoint/2010/main" val="2252502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2397</TotalTime>
  <Words>2439</Words>
  <Application>Microsoft Office PowerPoint</Application>
  <PresentationFormat>Widescreen</PresentationFormat>
  <Paragraphs>270</Paragraphs>
  <Slides>57</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Applying Best Practices for Reporting Medical and Health Information on the Birth Certificate</vt:lpstr>
      <vt:lpstr>Identified Need for Training</vt:lpstr>
      <vt:lpstr>Training Goals</vt:lpstr>
      <vt:lpstr>PowerPoint Presentation</vt:lpstr>
      <vt:lpstr>PowerPoint Presentation</vt:lpstr>
      <vt:lpstr>PowerPoint Presentation</vt:lpstr>
      <vt:lpstr>Accreditation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Resources</vt:lpstr>
      <vt:lpstr>Available NOW!</vt:lpstr>
    </vt:vector>
  </TitlesOfParts>
  <Company>Centers for Disease Control and Prevention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Osterman, Michelle (CDC/OPHSS/NCHS)</dc:creator>
  <cp:lastModifiedBy>Osterman, Michelle (CDC/OPHSS/NCHS)</cp:lastModifiedBy>
  <cp:revision>79</cp:revision>
  <cp:lastPrinted>2016-12-08T19:30:01Z</cp:lastPrinted>
  <dcterms:created xsi:type="dcterms:W3CDTF">2016-11-28T19:58:26Z</dcterms:created>
  <dcterms:modified xsi:type="dcterms:W3CDTF">2016-12-14T16:54:57Z</dcterms:modified>
</cp:coreProperties>
</file>