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431" r:id="rId2"/>
    <p:sldId id="397" r:id="rId3"/>
    <p:sldId id="428" r:id="rId4"/>
    <p:sldId id="430" r:id="rId5"/>
    <p:sldId id="460" r:id="rId6"/>
    <p:sldId id="427" r:id="rId7"/>
    <p:sldId id="442" r:id="rId8"/>
    <p:sldId id="443" r:id="rId9"/>
    <p:sldId id="429" r:id="rId10"/>
    <p:sldId id="404" r:id="rId11"/>
    <p:sldId id="401" r:id="rId12"/>
    <p:sldId id="440" r:id="rId13"/>
    <p:sldId id="436" r:id="rId14"/>
    <p:sldId id="464" r:id="rId15"/>
    <p:sldId id="465" r:id="rId16"/>
    <p:sldId id="438" r:id="rId17"/>
    <p:sldId id="445" r:id="rId18"/>
    <p:sldId id="446" r:id="rId19"/>
    <p:sldId id="461" r:id="rId20"/>
    <p:sldId id="447" r:id="rId21"/>
    <p:sldId id="376" r:id="rId22"/>
    <p:sldId id="377" r:id="rId23"/>
    <p:sldId id="378" r:id="rId24"/>
    <p:sldId id="379" r:id="rId25"/>
    <p:sldId id="380" r:id="rId26"/>
    <p:sldId id="402" r:id="rId27"/>
    <p:sldId id="381" r:id="rId28"/>
    <p:sldId id="382" r:id="rId29"/>
    <p:sldId id="448" r:id="rId30"/>
    <p:sldId id="383" r:id="rId31"/>
    <p:sldId id="385" r:id="rId32"/>
    <p:sldId id="435" r:id="rId33"/>
    <p:sldId id="449" r:id="rId34"/>
    <p:sldId id="463" r:id="rId35"/>
    <p:sldId id="451" r:id="rId36"/>
    <p:sldId id="454" r:id="rId37"/>
    <p:sldId id="453" r:id="rId38"/>
    <p:sldId id="455" r:id="rId39"/>
    <p:sldId id="457" r:id="rId40"/>
    <p:sldId id="396" r:id="rId41"/>
  </p:sldIdLst>
  <p:sldSz cx="9144000" cy="6858000" type="screen4x3"/>
  <p:notesSz cx="7315200" cy="9601200"/>
  <p:defaultTextStyle>
    <a:defPPr>
      <a:defRPr lang="en-CA"/>
    </a:defPPr>
    <a:lvl1pPr algn="l" rtl="0" fontAlgn="base">
      <a:spcBef>
        <a:spcPct val="0"/>
      </a:spcBef>
      <a:spcAft>
        <a:spcPct val="0"/>
      </a:spcAft>
      <a:defRPr kern="1200">
        <a:solidFill>
          <a:schemeClr val="accent2"/>
        </a:solidFill>
        <a:latin typeface="Arial Black" pitchFamily="34" charset="0"/>
        <a:ea typeface="+mn-ea"/>
        <a:cs typeface="+mn-cs"/>
      </a:defRPr>
    </a:lvl1pPr>
    <a:lvl2pPr marL="457200" algn="l" rtl="0" fontAlgn="base">
      <a:spcBef>
        <a:spcPct val="0"/>
      </a:spcBef>
      <a:spcAft>
        <a:spcPct val="0"/>
      </a:spcAft>
      <a:defRPr kern="1200">
        <a:solidFill>
          <a:schemeClr val="accent2"/>
        </a:solidFill>
        <a:latin typeface="Arial Black" pitchFamily="34" charset="0"/>
        <a:ea typeface="+mn-ea"/>
        <a:cs typeface="+mn-cs"/>
      </a:defRPr>
    </a:lvl2pPr>
    <a:lvl3pPr marL="914400" algn="l" rtl="0" fontAlgn="base">
      <a:spcBef>
        <a:spcPct val="0"/>
      </a:spcBef>
      <a:spcAft>
        <a:spcPct val="0"/>
      </a:spcAft>
      <a:defRPr kern="1200">
        <a:solidFill>
          <a:schemeClr val="accent2"/>
        </a:solidFill>
        <a:latin typeface="Arial Black" pitchFamily="34" charset="0"/>
        <a:ea typeface="+mn-ea"/>
        <a:cs typeface="+mn-cs"/>
      </a:defRPr>
    </a:lvl3pPr>
    <a:lvl4pPr marL="1371600" algn="l" rtl="0" fontAlgn="base">
      <a:spcBef>
        <a:spcPct val="0"/>
      </a:spcBef>
      <a:spcAft>
        <a:spcPct val="0"/>
      </a:spcAft>
      <a:defRPr kern="1200">
        <a:solidFill>
          <a:schemeClr val="accent2"/>
        </a:solidFill>
        <a:latin typeface="Arial Black" pitchFamily="34" charset="0"/>
        <a:ea typeface="+mn-ea"/>
        <a:cs typeface="+mn-cs"/>
      </a:defRPr>
    </a:lvl4pPr>
    <a:lvl5pPr marL="1828800" algn="l" rtl="0" fontAlgn="base">
      <a:spcBef>
        <a:spcPct val="0"/>
      </a:spcBef>
      <a:spcAft>
        <a:spcPct val="0"/>
      </a:spcAft>
      <a:defRPr kern="1200">
        <a:solidFill>
          <a:schemeClr val="accent2"/>
        </a:solidFill>
        <a:latin typeface="Arial Black" pitchFamily="34" charset="0"/>
        <a:ea typeface="+mn-ea"/>
        <a:cs typeface="+mn-cs"/>
      </a:defRPr>
    </a:lvl5pPr>
    <a:lvl6pPr marL="2286000" algn="l" defTabSz="914400" rtl="0" eaLnBrk="1" latinLnBrk="0" hangingPunct="1">
      <a:defRPr kern="1200">
        <a:solidFill>
          <a:schemeClr val="accent2"/>
        </a:solidFill>
        <a:latin typeface="Arial Black" pitchFamily="34" charset="0"/>
        <a:ea typeface="+mn-ea"/>
        <a:cs typeface="+mn-cs"/>
      </a:defRPr>
    </a:lvl6pPr>
    <a:lvl7pPr marL="2743200" algn="l" defTabSz="914400" rtl="0" eaLnBrk="1" latinLnBrk="0" hangingPunct="1">
      <a:defRPr kern="1200">
        <a:solidFill>
          <a:schemeClr val="accent2"/>
        </a:solidFill>
        <a:latin typeface="Arial Black" pitchFamily="34" charset="0"/>
        <a:ea typeface="+mn-ea"/>
        <a:cs typeface="+mn-cs"/>
      </a:defRPr>
    </a:lvl7pPr>
    <a:lvl8pPr marL="3200400" algn="l" defTabSz="914400" rtl="0" eaLnBrk="1" latinLnBrk="0" hangingPunct="1">
      <a:defRPr kern="1200">
        <a:solidFill>
          <a:schemeClr val="accent2"/>
        </a:solidFill>
        <a:latin typeface="Arial Black" pitchFamily="34" charset="0"/>
        <a:ea typeface="+mn-ea"/>
        <a:cs typeface="+mn-cs"/>
      </a:defRPr>
    </a:lvl8pPr>
    <a:lvl9pPr marL="3657600" algn="l" defTabSz="914400" rtl="0" eaLnBrk="1" latinLnBrk="0" hangingPunct="1">
      <a:defRPr kern="1200">
        <a:solidFill>
          <a:schemeClr val="accent2"/>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66FF33"/>
    <a:srgbClr val="0033CC"/>
    <a:srgbClr val="FF3300"/>
    <a:srgbClr val="FFFFFF"/>
    <a:srgbClr val="FF6600"/>
    <a:srgbClr val="6A9BDE"/>
    <a:srgbClr val="003366"/>
    <a:srgbClr val="3677D3"/>
    <a:srgbClr val="DFE9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0" autoAdjust="0"/>
    <p:restoredTop sz="65665" autoAdjust="0"/>
  </p:normalViewPr>
  <p:slideViewPr>
    <p:cSldViewPr>
      <p:cViewPr varScale="1">
        <p:scale>
          <a:sx n="56" d="100"/>
          <a:sy n="56" d="100"/>
        </p:scale>
        <p:origin x="-900" y="-84"/>
      </p:cViewPr>
      <p:guideLst>
        <p:guide orient="horz" pos="2160"/>
        <p:guide pos="2880"/>
      </p:guideLst>
    </p:cSldViewPr>
  </p:slideViewPr>
  <p:outlineViewPr>
    <p:cViewPr>
      <p:scale>
        <a:sx n="33" d="100"/>
        <a:sy n="33" d="100"/>
      </p:scale>
      <p:origin x="0" y="480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1560" y="-7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MCW%20Data\TALKS\TALKS10\NCHS%20DC%20Aug\from%20van%20Dalen%20et%20al%20on%20lay%20concep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CW%20Data\TALKS\TALKS10\NCHS%20DC%20Aug\le_limtot_dn_pf5_28juil2010a%20mc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manualLayout>
          <c:layoutTarget val="inner"/>
          <c:xMode val="edge"/>
          <c:yMode val="edge"/>
          <c:x val="0.13869259362680292"/>
          <c:y val="9.6583183879039892E-3"/>
          <c:w val="0.66233719265105062"/>
          <c:h val="0.74973838885626265"/>
        </c:manualLayout>
      </c:layout>
      <c:bar3DChart>
        <c:barDir val="col"/>
        <c:grouping val="standard"/>
        <c:ser>
          <c:idx val="0"/>
          <c:order val="0"/>
          <c:tx>
            <c:strRef>
              <c:f>Sheet1!$Q$13</c:f>
              <c:strCache>
                <c:ptCount val="1"/>
                <c:pt idx="0">
                  <c:v>Other Good</c:v>
                </c:pt>
              </c:strCache>
            </c:strRef>
          </c:tx>
          <c:cat>
            <c:strRef>
              <c:f>Sheet1!$P$14:$P$17</c:f>
              <c:strCache>
                <c:ptCount val="4"/>
                <c:pt idx="0">
                  <c:v>Functional</c:v>
                </c:pt>
                <c:pt idx="1">
                  <c:v>Biomedical</c:v>
                </c:pt>
                <c:pt idx="2">
                  <c:v>Fitness</c:v>
                </c:pt>
                <c:pt idx="3">
                  <c:v>Psychosocial</c:v>
                </c:pt>
              </c:strCache>
            </c:strRef>
          </c:cat>
          <c:val>
            <c:numRef>
              <c:f>Sheet1!$Q$14:$Q$17</c:f>
              <c:numCache>
                <c:formatCode>0</c:formatCode>
                <c:ptCount val="4"/>
                <c:pt idx="0">
                  <c:v>38.265306122449175</c:v>
                </c:pt>
                <c:pt idx="1">
                  <c:v>25.510204081632654</c:v>
                </c:pt>
                <c:pt idx="2">
                  <c:v>62.244897959183504</c:v>
                </c:pt>
                <c:pt idx="3">
                  <c:v>39.795918367347049</c:v>
                </c:pt>
              </c:numCache>
            </c:numRef>
          </c:val>
        </c:ser>
        <c:ser>
          <c:idx val="1"/>
          <c:order val="1"/>
          <c:tx>
            <c:strRef>
              <c:f>Sheet1!$R$13</c:f>
              <c:strCache>
                <c:ptCount val="1"/>
                <c:pt idx="0">
                  <c:v>Other Poor</c:v>
                </c:pt>
              </c:strCache>
            </c:strRef>
          </c:tx>
          <c:cat>
            <c:strRef>
              <c:f>Sheet1!$P$14:$P$17</c:f>
              <c:strCache>
                <c:ptCount val="4"/>
                <c:pt idx="0">
                  <c:v>Functional</c:v>
                </c:pt>
                <c:pt idx="1">
                  <c:v>Biomedical</c:v>
                </c:pt>
                <c:pt idx="2">
                  <c:v>Fitness</c:v>
                </c:pt>
                <c:pt idx="3">
                  <c:v>Psychosocial</c:v>
                </c:pt>
              </c:strCache>
            </c:strRef>
          </c:cat>
          <c:val>
            <c:numRef>
              <c:f>Sheet1!$R$14:$R$17</c:f>
              <c:numCache>
                <c:formatCode>0</c:formatCode>
                <c:ptCount val="4"/>
                <c:pt idx="0">
                  <c:v>42.857142857142698</c:v>
                </c:pt>
                <c:pt idx="1">
                  <c:v>42.346938775510196</c:v>
                </c:pt>
                <c:pt idx="2">
                  <c:v>33.673469387755105</c:v>
                </c:pt>
                <c:pt idx="3">
                  <c:v>34.693877551020293</c:v>
                </c:pt>
              </c:numCache>
            </c:numRef>
          </c:val>
        </c:ser>
        <c:ser>
          <c:idx val="2"/>
          <c:order val="2"/>
          <c:tx>
            <c:strRef>
              <c:f>Sheet1!$S$13</c:f>
              <c:strCache>
                <c:ptCount val="1"/>
                <c:pt idx="0">
                  <c:v>Self All</c:v>
                </c:pt>
              </c:strCache>
            </c:strRef>
          </c:tx>
          <c:cat>
            <c:strRef>
              <c:f>Sheet1!$P$14:$P$17</c:f>
              <c:strCache>
                <c:ptCount val="4"/>
                <c:pt idx="0">
                  <c:v>Functional</c:v>
                </c:pt>
                <c:pt idx="1">
                  <c:v>Biomedical</c:v>
                </c:pt>
                <c:pt idx="2">
                  <c:v>Fitness</c:v>
                </c:pt>
                <c:pt idx="3">
                  <c:v>Psychosocial</c:v>
                </c:pt>
              </c:strCache>
            </c:strRef>
          </c:cat>
          <c:val>
            <c:numRef>
              <c:f>Sheet1!$S$14:$S$17</c:f>
              <c:numCache>
                <c:formatCode>0</c:formatCode>
                <c:ptCount val="4"/>
                <c:pt idx="0">
                  <c:v>33.160621761657914</c:v>
                </c:pt>
                <c:pt idx="1">
                  <c:v>72.538860103626547</c:v>
                </c:pt>
                <c:pt idx="2">
                  <c:v>33.160621761657914</c:v>
                </c:pt>
                <c:pt idx="3">
                  <c:v>36.787564766839374</c:v>
                </c:pt>
              </c:numCache>
            </c:numRef>
          </c:val>
        </c:ser>
        <c:shape val="box"/>
        <c:axId val="52073600"/>
        <c:axId val="52075904"/>
        <c:axId val="48452928"/>
      </c:bar3DChart>
      <c:catAx>
        <c:axId val="52073600"/>
        <c:scaling>
          <c:orientation val="minMax"/>
        </c:scaling>
        <c:axPos val="b"/>
        <c:tickLblPos val="nextTo"/>
        <c:txPr>
          <a:bodyPr/>
          <a:lstStyle/>
          <a:p>
            <a:pPr>
              <a:defRPr sz="1800" baseline="0"/>
            </a:pPr>
            <a:endParaRPr lang="en-US"/>
          </a:p>
        </c:txPr>
        <c:crossAx val="52075904"/>
        <c:crosses val="autoZero"/>
        <c:auto val="1"/>
        <c:lblAlgn val="ctr"/>
        <c:lblOffset val="100"/>
      </c:catAx>
      <c:valAx>
        <c:axId val="52075904"/>
        <c:scaling>
          <c:orientation val="minMax"/>
        </c:scaling>
        <c:axPos val="l"/>
        <c:majorGridlines/>
        <c:numFmt formatCode="0" sourceLinked="1"/>
        <c:tickLblPos val="nextTo"/>
        <c:txPr>
          <a:bodyPr/>
          <a:lstStyle/>
          <a:p>
            <a:pPr>
              <a:defRPr sz="1800" baseline="0"/>
            </a:pPr>
            <a:endParaRPr lang="en-US"/>
          </a:p>
        </c:txPr>
        <c:crossAx val="52073600"/>
        <c:crosses val="autoZero"/>
        <c:crossBetween val="between"/>
      </c:valAx>
      <c:serAx>
        <c:axId val="48452928"/>
        <c:scaling>
          <c:orientation val="minMax"/>
        </c:scaling>
        <c:axPos val="b"/>
        <c:tickLblPos val="nextTo"/>
        <c:txPr>
          <a:bodyPr/>
          <a:lstStyle/>
          <a:p>
            <a:pPr>
              <a:defRPr sz="1800" baseline="0"/>
            </a:pPr>
            <a:endParaRPr lang="en-US"/>
          </a:p>
        </c:txPr>
        <c:crossAx val="52075904"/>
        <c:crosses val="autoZero"/>
      </c:serAx>
      <c:spPr>
        <a:ln>
          <a:noFill/>
        </a:ln>
      </c:spPr>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9092038206581302E-2"/>
          <c:y val="8.4629485612709707E-2"/>
          <c:w val="0.92797134733158582"/>
          <c:h val="0.79822506561679785"/>
        </c:manualLayout>
      </c:layout>
      <c:barChart>
        <c:barDir val="col"/>
        <c:grouping val="stacked"/>
        <c:ser>
          <c:idx val="0"/>
          <c:order val="0"/>
          <c:tx>
            <c:strRef>
              <c:f>'New table 4'!$E$24</c:f>
              <c:strCache>
                <c:ptCount val="1"/>
                <c:pt idx="0">
                  <c:v>Males</c:v>
                </c:pt>
              </c:strCache>
            </c:strRef>
          </c:tx>
          <c:spPr>
            <a:solidFill>
              <a:srgbClr val="FFC000"/>
            </a:solidFill>
          </c:spPr>
          <c:val>
            <c:numRef>
              <c:f>'New table 4'!$E$25:$E$33</c:f>
              <c:numCache>
                <c:formatCode>0.0</c:formatCode>
                <c:ptCount val="9"/>
                <c:pt idx="0">
                  <c:v>61.956379537633822</c:v>
                </c:pt>
                <c:pt idx="1">
                  <c:v>64.970844841615232</c:v>
                </c:pt>
                <c:pt idx="2">
                  <c:v>67.959458180119356</c:v>
                </c:pt>
                <c:pt idx="3">
                  <c:v>68.684716255303172</c:v>
                </c:pt>
                <c:pt idx="4">
                  <c:v>71.379469603342727</c:v>
                </c:pt>
                <c:pt idx="5">
                  <c:v>71.517709926336735</c:v>
                </c:pt>
                <c:pt idx="6">
                  <c:v>72.40639032767875</c:v>
                </c:pt>
                <c:pt idx="7">
                  <c:v>73.414227766796927</c:v>
                </c:pt>
                <c:pt idx="8">
                  <c:v>73.965252388980062</c:v>
                </c:pt>
              </c:numCache>
            </c:numRef>
          </c:val>
        </c:ser>
        <c:ser>
          <c:idx val="1"/>
          <c:order val="1"/>
          <c:tx>
            <c:strRef>
              <c:f>'New table 4'!$F$24</c:f>
              <c:strCache>
                <c:ptCount val="1"/>
                <c:pt idx="0">
                  <c:v>Females</c:v>
                </c:pt>
              </c:strCache>
            </c:strRef>
          </c:tx>
          <c:val>
            <c:numRef>
              <c:f>'New table 4'!$F$25:$F$33</c:f>
              <c:numCache>
                <c:formatCode>0.0</c:formatCode>
                <c:ptCount val="9"/>
                <c:pt idx="0">
                  <c:v>5.8991692155123321</c:v>
                </c:pt>
                <c:pt idx="1">
                  <c:v>5.6410110492973047</c:v>
                </c:pt>
                <c:pt idx="2">
                  <c:v>5.4012005250808448</c:v>
                </c:pt>
                <c:pt idx="3">
                  <c:v>5.5906573145692864</c:v>
                </c:pt>
                <c:pt idx="4">
                  <c:v>3.3327956019869021</c:v>
                </c:pt>
                <c:pt idx="5">
                  <c:v>4.67528907106297</c:v>
                </c:pt>
                <c:pt idx="6">
                  <c:v>3.3248493407309931</c:v>
                </c:pt>
                <c:pt idx="7">
                  <c:v>3.42597845342749</c:v>
                </c:pt>
                <c:pt idx="8">
                  <c:v>3.2786347937393412</c:v>
                </c:pt>
              </c:numCache>
            </c:numRef>
          </c:val>
        </c:ser>
        <c:overlap val="100"/>
        <c:axId val="52720384"/>
        <c:axId val="65854848"/>
      </c:barChart>
      <c:catAx>
        <c:axId val="52720384"/>
        <c:scaling>
          <c:orientation val="minMax"/>
        </c:scaling>
        <c:axPos val="b"/>
        <c:tickLblPos val="nextTo"/>
        <c:txPr>
          <a:bodyPr/>
          <a:lstStyle/>
          <a:p>
            <a:pPr>
              <a:defRPr sz="1600" baseline="0"/>
            </a:pPr>
            <a:endParaRPr lang="en-US"/>
          </a:p>
        </c:txPr>
        <c:crossAx val="65854848"/>
        <c:crosses val="autoZero"/>
        <c:auto val="1"/>
        <c:lblAlgn val="ctr"/>
        <c:lblOffset val="100"/>
      </c:catAx>
      <c:valAx>
        <c:axId val="65854848"/>
        <c:scaling>
          <c:orientation val="minMax"/>
          <c:max val="80"/>
          <c:min val="60"/>
        </c:scaling>
        <c:axPos val="l"/>
        <c:majorGridlines/>
        <c:numFmt formatCode="0" sourceLinked="0"/>
        <c:tickLblPos val="nextTo"/>
        <c:txPr>
          <a:bodyPr/>
          <a:lstStyle/>
          <a:p>
            <a:pPr>
              <a:defRPr sz="1600" baseline="0"/>
            </a:pPr>
            <a:endParaRPr lang="en-US"/>
          </a:p>
        </c:txPr>
        <c:crossAx val="52720384"/>
        <c:crosses val="autoZero"/>
        <c:crossBetween val="between"/>
        <c:majorUnit val="5"/>
      </c:valAx>
    </c:plotArea>
    <c:legend>
      <c:legendPos val="r"/>
      <c:layout>
        <c:manualLayout>
          <c:xMode val="edge"/>
          <c:yMode val="edge"/>
          <c:x val="9.2695076061507564E-2"/>
          <c:y val="0.10620256375022677"/>
          <c:w val="0.21385279965004375"/>
          <c:h val="0.16031935779065484"/>
        </c:manualLayout>
      </c:layout>
      <c:txPr>
        <a:bodyPr/>
        <a:lstStyle/>
        <a:p>
          <a:pPr>
            <a:defRPr sz="1800" baseline="0"/>
          </a:pPr>
          <a:endParaRPr lang="en-US"/>
        </a:p>
      </c:txPr>
    </c:legend>
    <c:plotVisOnly val="1"/>
  </c:chart>
  <c:spPr>
    <a:ln>
      <a:no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0.15741</cdr:x>
      <cdr:y>0.80263</cdr:y>
    </cdr:from>
    <cdr:to>
      <cdr:x>0.98647</cdr:x>
      <cdr:y>0.80263</cdr:y>
    </cdr:to>
    <cdr:sp macro="" textlink="">
      <cdr:nvSpPr>
        <cdr:cNvPr id="3" name="Straight Connector 2"/>
        <cdr:cNvSpPr/>
      </cdr:nvSpPr>
      <cdr:spPr bwMode="auto">
        <a:xfrm xmlns:a="http://schemas.openxmlformats.org/drawingml/2006/main">
          <a:off x="1224136" y="4392488"/>
          <a:ext cx="6447485" cy="0"/>
        </a:xfrm>
        <a:prstGeom xmlns:a="http://schemas.openxmlformats.org/drawingml/2006/main" prst="line">
          <a:avLst/>
        </a:prstGeom>
        <a:solidFill xmlns:a="http://schemas.openxmlformats.org/drawingml/2006/main">
          <a:srgbClr val="FFFFFF"/>
        </a:solidFill>
        <a:ln xmlns:a="http://schemas.openxmlformats.org/drawingml/2006/main" w="31750" cap="flat" cmpd="sng" algn="ctr">
          <a:solidFill>
            <a:srgbClr val="FFC000"/>
          </a:solidFill>
          <a:prstDash val="sysDot"/>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0.15741</cdr:x>
      <cdr:y>0.80263</cdr:y>
    </cdr:from>
    <cdr:to>
      <cdr:x>0.98647</cdr:x>
      <cdr:y>0.80263</cdr:y>
    </cdr:to>
    <cdr:sp macro="" textlink="">
      <cdr:nvSpPr>
        <cdr:cNvPr id="6" name="Straight Connector 5"/>
        <cdr:cNvSpPr/>
      </cdr:nvSpPr>
      <cdr:spPr bwMode="auto">
        <a:xfrm xmlns:a="http://schemas.openxmlformats.org/drawingml/2006/main">
          <a:off x="1224136" y="4392488"/>
          <a:ext cx="6447485" cy="0"/>
        </a:xfrm>
        <a:prstGeom xmlns:a="http://schemas.openxmlformats.org/drawingml/2006/main" prst="line">
          <a:avLst/>
        </a:prstGeom>
        <a:solidFill xmlns:a="http://schemas.openxmlformats.org/drawingml/2006/main">
          <a:srgbClr val="FFFFFF"/>
        </a:solidFill>
        <a:ln xmlns:a="http://schemas.openxmlformats.org/drawingml/2006/main" w="31750" cap="flat" cmpd="sng" algn="ctr">
          <a:solidFill>
            <a:srgbClr val="FFC000"/>
          </a:solidFill>
          <a:prstDash val="sysDot"/>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dr:relSizeAnchor xmlns:cdr="http://schemas.openxmlformats.org/drawingml/2006/chartDrawing">
    <cdr:from>
      <cdr:x>0.15741</cdr:x>
      <cdr:y>0.80263</cdr:y>
    </cdr:from>
    <cdr:to>
      <cdr:x>0.98647</cdr:x>
      <cdr:y>0.80263</cdr:y>
    </cdr:to>
    <cdr:sp macro="" textlink="">
      <cdr:nvSpPr>
        <cdr:cNvPr id="7" name="Straight Connector 6"/>
        <cdr:cNvSpPr/>
      </cdr:nvSpPr>
      <cdr:spPr bwMode="auto">
        <a:xfrm xmlns:a="http://schemas.openxmlformats.org/drawingml/2006/main">
          <a:off x="1224136" y="4392488"/>
          <a:ext cx="6447485" cy="0"/>
        </a:xfrm>
        <a:prstGeom xmlns:a="http://schemas.openxmlformats.org/drawingml/2006/main" prst="line">
          <a:avLst/>
        </a:prstGeom>
        <a:solidFill xmlns:a="http://schemas.openxmlformats.org/drawingml/2006/main">
          <a:srgbClr val="FFFFFF"/>
        </a:solidFill>
        <a:ln xmlns:a="http://schemas.openxmlformats.org/drawingml/2006/main" w="31750" cap="flat" cmpd="sng" algn="ctr">
          <a:solidFill>
            <a:srgbClr val="FFC000"/>
          </a:solidFill>
          <a:prstDash val="sysDot"/>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dr:relSizeAnchor xmlns:cdr="http://schemas.openxmlformats.org/drawingml/2006/chartDrawing">
    <cdr:from>
      <cdr:x>0.15741</cdr:x>
      <cdr:y>0.80263</cdr:y>
    </cdr:from>
    <cdr:to>
      <cdr:x>0.98647</cdr:x>
      <cdr:y>0.80263</cdr:y>
    </cdr:to>
    <cdr:sp macro="" textlink="">
      <cdr:nvSpPr>
        <cdr:cNvPr id="8" name="Straight Connector 7"/>
        <cdr:cNvSpPr/>
      </cdr:nvSpPr>
      <cdr:spPr bwMode="auto">
        <a:xfrm xmlns:a="http://schemas.openxmlformats.org/drawingml/2006/main">
          <a:off x="1224136" y="4392488"/>
          <a:ext cx="6447485" cy="0"/>
        </a:xfrm>
        <a:prstGeom xmlns:a="http://schemas.openxmlformats.org/drawingml/2006/main" prst="line">
          <a:avLst/>
        </a:prstGeom>
        <a:solidFill xmlns:a="http://schemas.openxmlformats.org/drawingml/2006/main">
          <a:srgbClr val="FFFFFF"/>
        </a:solidFill>
        <a:ln xmlns:a="http://schemas.openxmlformats.org/drawingml/2006/main" w="31750" cap="flat" cmpd="sng" algn="ctr">
          <a:solidFill>
            <a:srgbClr val="FFC000"/>
          </a:solidFill>
          <a:prstDash val="sysDot"/>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dr:relSizeAnchor xmlns:cdr="http://schemas.openxmlformats.org/drawingml/2006/chartDrawing">
    <cdr:from>
      <cdr:x>0.15741</cdr:x>
      <cdr:y>0.80263</cdr:y>
    </cdr:from>
    <cdr:to>
      <cdr:x>0.98647</cdr:x>
      <cdr:y>0.80263</cdr:y>
    </cdr:to>
    <cdr:sp macro="" textlink="">
      <cdr:nvSpPr>
        <cdr:cNvPr id="9" name="Straight Connector 8"/>
        <cdr:cNvSpPr/>
      </cdr:nvSpPr>
      <cdr:spPr bwMode="auto">
        <a:xfrm xmlns:a="http://schemas.openxmlformats.org/drawingml/2006/main">
          <a:off x="1224136" y="4392488"/>
          <a:ext cx="6447485" cy="0"/>
        </a:xfrm>
        <a:prstGeom xmlns:a="http://schemas.openxmlformats.org/drawingml/2006/main" prst="line">
          <a:avLst/>
        </a:prstGeom>
        <a:solidFill xmlns:a="http://schemas.openxmlformats.org/drawingml/2006/main">
          <a:srgbClr val="FFFFFF"/>
        </a:solidFill>
        <a:ln xmlns:a="http://schemas.openxmlformats.org/drawingml/2006/main" w="31750" cap="flat" cmpd="sng" algn="ctr">
          <a:solidFill>
            <a:srgbClr val="FFC000"/>
          </a:solidFill>
          <a:prstDash val="sysDot"/>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1"/>
            <a:ext cx="3170475" cy="481046"/>
          </a:xfrm>
          <a:prstGeom prst="rect">
            <a:avLst/>
          </a:prstGeom>
          <a:noFill/>
          <a:ln w="9525">
            <a:noFill/>
            <a:miter lim="800000"/>
            <a:headEnd/>
            <a:tailEnd/>
          </a:ln>
          <a:effectLst/>
        </p:spPr>
        <p:txBody>
          <a:bodyPr vert="horz" wrap="square" lIns="94846" tIns="47423" rIns="94846" bIns="47423" numCol="1" anchor="t" anchorCtr="0" compatLnSpc="1">
            <a:prstTxWarp prst="textNoShape">
              <a:avLst/>
            </a:prstTxWarp>
          </a:bodyPr>
          <a:lstStyle>
            <a:lvl1pPr defTabSz="949088">
              <a:defRPr sz="1200">
                <a:solidFill>
                  <a:schemeClr val="tx1"/>
                </a:solidFill>
                <a:latin typeface="Arial" charset="0"/>
              </a:defRPr>
            </a:lvl1pPr>
          </a:lstStyle>
          <a:p>
            <a:pPr>
              <a:defRPr/>
            </a:pPr>
            <a:endParaRPr lang="en-US"/>
          </a:p>
        </p:txBody>
      </p:sp>
      <p:sp>
        <p:nvSpPr>
          <p:cNvPr id="140291" name="Rectangle 3"/>
          <p:cNvSpPr>
            <a:spLocks noGrp="1" noChangeArrowheads="1"/>
          </p:cNvSpPr>
          <p:nvPr>
            <p:ph type="dt" sz="quarter" idx="1"/>
          </p:nvPr>
        </p:nvSpPr>
        <p:spPr bwMode="auto">
          <a:xfrm>
            <a:off x="4143064" y="1"/>
            <a:ext cx="3170475" cy="481046"/>
          </a:xfrm>
          <a:prstGeom prst="rect">
            <a:avLst/>
          </a:prstGeom>
          <a:noFill/>
          <a:ln w="9525">
            <a:noFill/>
            <a:miter lim="800000"/>
            <a:headEnd/>
            <a:tailEnd/>
          </a:ln>
          <a:effectLst/>
        </p:spPr>
        <p:txBody>
          <a:bodyPr vert="horz" wrap="square" lIns="94846" tIns="47423" rIns="94846" bIns="47423" numCol="1" anchor="t" anchorCtr="0" compatLnSpc="1">
            <a:prstTxWarp prst="textNoShape">
              <a:avLst/>
            </a:prstTxWarp>
          </a:bodyPr>
          <a:lstStyle>
            <a:lvl1pPr algn="r" defTabSz="949088">
              <a:defRPr sz="1200">
                <a:solidFill>
                  <a:schemeClr val="tx1"/>
                </a:solidFill>
                <a:latin typeface="Arial" charset="0"/>
              </a:defRPr>
            </a:lvl1pPr>
          </a:lstStyle>
          <a:p>
            <a:pPr>
              <a:defRPr/>
            </a:pPr>
            <a:endParaRPr lang="en-US"/>
          </a:p>
        </p:txBody>
      </p:sp>
      <p:sp>
        <p:nvSpPr>
          <p:cNvPr id="140292" name="Rectangle 4"/>
          <p:cNvSpPr>
            <a:spLocks noGrp="1" noChangeArrowheads="1"/>
          </p:cNvSpPr>
          <p:nvPr>
            <p:ph type="ftr" sz="quarter" idx="2"/>
          </p:nvPr>
        </p:nvSpPr>
        <p:spPr bwMode="auto">
          <a:xfrm>
            <a:off x="0" y="9118514"/>
            <a:ext cx="3170475" cy="481046"/>
          </a:xfrm>
          <a:prstGeom prst="rect">
            <a:avLst/>
          </a:prstGeom>
          <a:noFill/>
          <a:ln w="9525">
            <a:noFill/>
            <a:miter lim="800000"/>
            <a:headEnd/>
            <a:tailEnd/>
          </a:ln>
          <a:effectLst/>
        </p:spPr>
        <p:txBody>
          <a:bodyPr vert="horz" wrap="square" lIns="94846" tIns="47423" rIns="94846" bIns="47423" numCol="1" anchor="b" anchorCtr="0" compatLnSpc="1">
            <a:prstTxWarp prst="textNoShape">
              <a:avLst/>
            </a:prstTxWarp>
          </a:bodyPr>
          <a:lstStyle>
            <a:lvl1pPr defTabSz="949088">
              <a:defRPr sz="1200">
                <a:solidFill>
                  <a:schemeClr val="tx1"/>
                </a:solidFill>
                <a:latin typeface="Arial" charset="0"/>
              </a:defRPr>
            </a:lvl1pPr>
          </a:lstStyle>
          <a:p>
            <a:pPr>
              <a:defRPr/>
            </a:pPr>
            <a:endParaRPr lang="en-US"/>
          </a:p>
        </p:txBody>
      </p:sp>
      <p:sp>
        <p:nvSpPr>
          <p:cNvPr id="140293" name="Rectangle 5"/>
          <p:cNvSpPr>
            <a:spLocks noGrp="1" noChangeArrowheads="1"/>
          </p:cNvSpPr>
          <p:nvPr>
            <p:ph type="sldNum" sz="quarter" idx="3"/>
          </p:nvPr>
        </p:nvSpPr>
        <p:spPr bwMode="auto">
          <a:xfrm>
            <a:off x="4143064" y="9118514"/>
            <a:ext cx="3170475" cy="481046"/>
          </a:xfrm>
          <a:prstGeom prst="rect">
            <a:avLst/>
          </a:prstGeom>
          <a:noFill/>
          <a:ln w="9525">
            <a:noFill/>
            <a:miter lim="800000"/>
            <a:headEnd/>
            <a:tailEnd/>
          </a:ln>
          <a:effectLst/>
        </p:spPr>
        <p:txBody>
          <a:bodyPr vert="horz" wrap="square" lIns="94846" tIns="47423" rIns="94846" bIns="47423" numCol="1" anchor="b" anchorCtr="0" compatLnSpc="1">
            <a:prstTxWarp prst="textNoShape">
              <a:avLst/>
            </a:prstTxWarp>
          </a:bodyPr>
          <a:lstStyle>
            <a:lvl1pPr algn="r" defTabSz="949088">
              <a:defRPr sz="1200">
                <a:solidFill>
                  <a:schemeClr val="tx1"/>
                </a:solidFill>
                <a:latin typeface="Arial" charset="0"/>
              </a:defRPr>
            </a:lvl1pPr>
          </a:lstStyle>
          <a:p>
            <a:pPr>
              <a:defRPr/>
            </a:pPr>
            <a:fld id="{BA7A9B78-97F3-41C3-934A-87DC37586F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168811" cy="47940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7243">
              <a:defRPr sz="1200">
                <a:solidFill>
                  <a:schemeClr val="tx1"/>
                </a:solidFill>
                <a:latin typeface="Arial" charset="0"/>
              </a:defRPr>
            </a:lvl1pPr>
          </a:lstStyle>
          <a:p>
            <a:pPr>
              <a:defRPr/>
            </a:pPr>
            <a:endParaRPr lang="en-CA"/>
          </a:p>
        </p:txBody>
      </p:sp>
      <p:sp>
        <p:nvSpPr>
          <p:cNvPr id="3075" name="Rectangle 3"/>
          <p:cNvSpPr>
            <a:spLocks noGrp="1" noChangeArrowheads="1"/>
          </p:cNvSpPr>
          <p:nvPr>
            <p:ph type="dt" idx="1"/>
          </p:nvPr>
        </p:nvSpPr>
        <p:spPr bwMode="auto">
          <a:xfrm>
            <a:off x="4144728" y="0"/>
            <a:ext cx="3168811" cy="47940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7243">
              <a:defRPr sz="1200">
                <a:solidFill>
                  <a:schemeClr val="tx1"/>
                </a:solidFill>
                <a:latin typeface="Arial" charset="0"/>
              </a:defRPr>
            </a:lvl1pPr>
          </a:lstStyle>
          <a:p>
            <a:pPr>
              <a:defRPr/>
            </a:pPr>
            <a:endParaRPr lang="en-CA"/>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29859" y="4560900"/>
            <a:ext cx="5855485" cy="431955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2" y="9120156"/>
            <a:ext cx="3168811" cy="47940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7243">
              <a:defRPr sz="1200">
                <a:solidFill>
                  <a:schemeClr val="tx1"/>
                </a:solidFill>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4144728" y="9120156"/>
            <a:ext cx="3168811" cy="47940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7243">
              <a:defRPr sz="1200">
                <a:solidFill>
                  <a:schemeClr val="tx1"/>
                </a:solidFill>
                <a:latin typeface="Arial" charset="0"/>
              </a:defRPr>
            </a:lvl1pPr>
          </a:lstStyle>
          <a:p>
            <a:pPr>
              <a:defRPr/>
            </a:pPr>
            <a:fld id="{C529C245-82F8-486B-A23B-789CA3C55A54}"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ospitalcompare.hhs.gov/staticpages/for-professionals/ooc/statistcal-methods.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0737"/>
            <a:r>
              <a:rPr lang="en-US" dirty="0" smtClean="0"/>
              <a:t>It gives</a:t>
            </a:r>
            <a:r>
              <a:rPr lang="en-US" baseline="0" dirty="0" smtClean="0"/>
              <a:t> me great pleasure to address you today, on the occasion of the 50</a:t>
            </a:r>
            <a:r>
              <a:rPr lang="en-US" baseline="30000" dirty="0" smtClean="0"/>
              <a:t>th</a:t>
            </a:r>
            <a:r>
              <a:rPr lang="en-US" baseline="0" dirty="0" smtClean="0"/>
              <a:t> anniversary of the NCHS.  In my previous life at Statistics Canada, I had the opportunity over many years to work closely with a number of colleagues at the NCHS, and it has been a truly wonderful experience.</a:t>
            </a:r>
          </a:p>
          <a:p>
            <a:r>
              <a:rPr lang="en-US" baseline="0" dirty="0" smtClean="0"/>
              <a:t>My remarks this morning will not be quite as organized as these four bullet points suggest, but this is the general logic.</a:t>
            </a:r>
          </a:p>
          <a:p>
            <a:r>
              <a:rPr lang="en-US" baseline="0" dirty="0" smtClean="0"/>
              <a:t>Before we measure anything, we need to understand clearly why we want the measurements.  And then, we need to know and agree on what we are trying to measure.   In the health area, there are many different views, and even more widely differing practices.  </a:t>
            </a:r>
          </a:p>
          <a:p>
            <a:r>
              <a:rPr lang="en-US" baseline="0" dirty="0" smtClean="0"/>
              <a:t>Many people equate measurement with the selection and publication of indicators.   While more high quality information is almost always beneficial, I think we’re going overboard with indicators – to the extent that we are suffering from </a:t>
            </a:r>
            <a:r>
              <a:rPr lang="en-US" baseline="0" dirty="0" err="1" smtClean="0"/>
              <a:t>indicatoritis</a:t>
            </a:r>
            <a:r>
              <a:rPr lang="en-US" baseline="0" dirty="0" smtClean="0"/>
              <a:t>.  (</a:t>
            </a:r>
            <a:r>
              <a:rPr lang="en-US" baseline="0" dirty="0" err="1" smtClean="0"/>
              <a:t>n.b</a:t>
            </a:r>
            <a:r>
              <a:rPr lang="en-US" baseline="0" dirty="0" smtClean="0"/>
              <a:t>. </a:t>
            </a:r>
            <a:r>
              <a:rPr lang="en-US" baseline="0" dirty="0" err="1" smtClean="0"/>
              <a:t>buttonitis</a:t>
            </a:r>
            <a:r>
              <a:rPr lang="en-US" baseline="0" dirty="0" smtClean="0"/>
              <a:t> in </a:t>
            </a:r>
            <a:r>
              <a:rPr lang="en-US" baseline="0" dirty="0" err="1" smtClean="0"/>
              <a:t>Jetsons</a:t>
            </a:r>
            <a:r>
              <a:rPr lang="en-US" baseline="0" dirty="0" smtClean="0"/>
              <a:t>, 1962).  </a:t>
            </a:r>
          </a:p>
          <a:p>
            <a:r>
              <a:rPr lang="en-US" baseline="0" dirty="0" smtClean="0"/>
              <a:t>Finally, there are a number of very promising developments upon which we can and should build.</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061" y="4428248"/>
            <a:ext cx="6636256" cy="4319555"/>
          </a:xfrm>
        </p:spPr>
        <p:txBody>
          <a:bodyPr>
            <a:normAutofit/>
          </a:bodyPr>
          <a:lstStyle/>
          <a:p>
            <a:r>
              <a:rPr lang="en-US" baseline="0" dirty="0" smtClean="0"/>
              <a:t>For example, among the scientific uses of health measures in the health care domain (upper right), the quintessential example is an RCT for a new drug.  At present, we have a morass of “end points” – very little beside death as a commonly measured outcome, with the specific health status measures often chosen to be most “sensitive” to the kinds of health problems the drug of interest is intended to cure or ameliorate. This leads to the almost complete lack of comparability of results across RCTs, let alone with other situations.</a:t>
            </a:r>
          </a:p>
          <a:p>
            <a:r>
              <a:rPr lang="en-US" dirty="0" smtClean="0"/>
              <a:t>In the case of health care policy, the most important questions where health status measurement is central is to improve quality and cost-effectiveness.  Yet, the relevant data here are also very limited and again typically incoherent.</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8" y="4428248"/>
            <a:ext cx="6937904" cy="4319555"/>
          </a:xfrm>
        </p:spPr>
        <p:txBody>
          <a:bodyPr>
            <a:normAutofit/>
          </a:bodyPr>
          <a:lstStyle/>
          <a:p>
            <a:r>
              <a:rPr lang="en-US" dirty="0" smtClean="0"/>
              <a:t>Because it is so huge, let me delve a bit more into the health care – policy nexus.  I</a:t>
            </a:r>
            <a:r>
              <a:rPr lang="en-US" baseline="0" dirty="0" smtClean="0"/>
              <a:t>n the U.S., more than any other country, measuring health is an endeavor within the context of a massive industry – consuming over 16% of your GDP (OECD 2010 pub) and involving  about 14 million US workers  While over one-third of these jobs are in hospitals, almost 99% of the 600,000 health care establishments are something other than hospitals. (14.3 million in 2008)  (BLS http://www.bls.gov/oco/cg/cgs035.htm) .  </a:t>
            </a:r>
          </a:p>
          <a:p>
            <a:r>
              <a:rPr lang="en-US" dirty="0" smtClean="0"/>
              <a:t>Of course, t</a:t>
            </a:r>
            <a:r>
              <a:rPr lang="en-US" baseline="0" dirty="0" smtClean="0"/>
              <a:t>he power and self-interest of some of the constituencies in this industry is amazing to us in Canada, evidenced not least by some of the gross distortions of our system purveyed to the US public by some vested interests.</a:t>
            </a:r>
          </a:p>
          <a:p>
            <a:r>
              <a:rPr lang="en-US" baseline="0" dirty="0" smtClean="0"/>
              <a:t>In any case, the quote on this slide, from an IoM study released this past April, points to major inefficiencies in US health care – which mean not only wasted money, but also the prospect that the health care system, paradoxically, can be a significant source of ill health – in Ivan </a:t>
            </a:r>
            <a:r>
              <a:rPr lang="en-US" baseline="0" dirty="0" err="1" smtClean="0"/>
              <a:t>Illich’s</a:t>
            </a:r>
            <a:r>
              <a:rPr lang="en-US" baseline="0" dirty="0" smtClean="0"/>
              <a:t> phrase, </a:t>
            </a:r>
            <a:r>
              <a:rPr lang="en-US" baseline="0" dirty="0" err="1" smtClean="0"/>
              <a:t>iatrogenesis</a:t>
            </a:r>
            <a:r>
              <a:rPr lang="en-US" baseline="0" dirty="0" smtClean="0"/>
              <a:t>.  Addressing these problems must be among the strongest reasons for developing and deploying robust measures of health status.</a:t>
            </a:r>
          </a:p>
          <a:p>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885" y="4560900"/>
            <a:ext cx="6485432" cy="4319555"/>
          </a:xfrm>
        </p:spPr>
        <p:txBody>
          <a:bodyPr>
            <a:normAutofit/>
          </a:bodyPr>
          <a:lstStyle/>
          <a:p>
            <a:r>
              <a:rPr lang="en-US" dirty="0" smtClean="0"/>
              <a:t>Let me develop this idea a bit further with reference to a Canadian example.  The major concerns with the quality, effectiveness and cost-effectiveness of the US health care system just noted are not unique, similar issues exist in Canada.</a:t>
            </a:r>
          </a:p>
          <a:p>
            <a:endParaRPr lang="en-US" dirty="0" smtClean="0"/>
          </a:p>
          <a:p>
            <a:r>
              <a:rPr lang="en-US" dirty="0" smtClean="0"/>
              <a:t>This example focuses on heart attacks, hospitalizations, interventions, and mortality.  It builds on the small area variations literature, but extends it in a major way.</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40ECE-CE7A-4EBA-9A3A-19F99E3A23B5}" type="slidenum">
              <a:rPr lang="en-CA"/>
              <a:pPr/>
              <a:t>13</a:t>
            </a:fld>
            <a:endParaRPr lang="en-CA"/>
          </a:p>
        </p:txBody>
      </p:sp>
      <p:sp>
        <p:nvSpPr>
          <p:cNvPr id="177154" name="Rectangle 2"/>
          <p:cNvSpPr>
            <a:spLocks noGrp="1" noRot="1" noChangeAspect="1" noChangeArrowheads="1" noTextEdit="1"/>
          </p:cNvSpPr>
          <p:nvPr>
            <p:ph type="sldImg"/>
          </p:nvPr>
        </p:nvSpPr>
        <p:spPr>
          <a:xfrm>
            <a:off x="1262063" y="723900"/>
            <a:ext cx="4794250" cy="3595688"/>
          </a:xfrm>
          <a:ln/>
        </p:spPr>
      </p:sp>
      <p:sp>
        <p:nvSpPr>
          <p:cNvPr id="177155" name="Rectangle 3"/>
          <p:cNvSpPr>
            <a:spLocks noGrp="1" noChangeArrowheads="1"/>
          </p:cNvSpPr>
          <p:nvPr>
            <p:ph type="body" idx="1"/>
          </p:nvPr>
        </p:nvSpPr>
        <p:spPr>
          <a:xfrm>
            <a:off x="187868" y="4659406"/>
            <a:ext cx="6976041" cy="3840152"/>
          </a:xfrm>
        </p:spPr>
        <p:txBody>
          <a:bodyPr/>
          <a:lstStyle/>
          <a:p>
            <a:pPr defTabSz="1160362"/>
            <a:r>
              <a:rPr lang="en-US" dirty="0" smtClean="0"/>
              <a:t>The example makes use of linked longitudinal data on patient’s hospitalizations.   This </a:t>
            </a:r>
            <a:r>
              <a:rPr lang="en-US" dirty="0"/>
              <a:t>diagram provides a quick sketch of how the </a:t>
            </a:r>
            <a:r>
              <a:rPr lang="en-US" dirty="0" smtClean="0"/>
              <a:t>different data elements are </a:t>
            </a:r>
            <a:r>
              <a:rPr lang="en-US" dirty="0"/>
              <a:t>put together.  Each horizontal line represents a highly stylized view of a patient’s trajectory through the health care system, with three kinds of events – </a:t>
            </a:r>
            <a:r>
              <a:rPr lang="en-US" dirty="0">
                <a:solidFill>
                  <a:srgbClr val="00279F"/>
                </a:solidFill>
              </a:rPr>
              <a:t>blue</a:t>
            </a:r>
            <a:r>
              <a:rPr lang="en-US" dirty="0"/>
              <a:t> for an AMI, green for a treatment, specifically revascularization, and black for death</a:t>
            </a:r>
            <a:r>
              <a:rPr lang="en-US" dirty="0" smtClean="0"/>
              <a:t>.</a:t>
            </a:r>
          </a:p>
          <a:p>
            <a:pPr defTabSz="1160362"/>
            <a:r>
              <a:rPr lang="en-US" dirty="0" smtClean="0"/>
              <a:t>The </a:t>
            </a:r>
            <a:r>
              <a:rPr lang="en-US" dirty="0"/>
              <a:t>results in the next graph bring together, for everyone in Canada who had an AMI, the statistical relationships among these three kinds of events</a:t>
            </a:r>
          </a:p>
          <a:p>
            <a:pPr defTabSz="1160362"/>
            <a:endParaRPr lang="en-US" dirty="0"/>
          </a:p>
          <a:p>
            <a:pPr defTabSz="1160362"/>
            <a:r>
              <a:rPr lang="en-US" dirty="0"/>
              <a:t>[  – though we want to have a “cleaner” analysis by focusing on “first AMIs”, which we approximate by excluding any AMI hospitalizations that were preceded by at least one hospital visit in the previous year for a heart-related reason.  The top row illustrates the trajectory of an individual who was rejected from the analysis for just this reason.</a:t>
            </a:r>
          </a:p>
          <a:p>
            <a:pPr defTabSz="1160362"/>
            <a:r>
              <a:rPr lang="en-US" dirty="0"/>
              <a:t>The second line represents an individual who was </a:t>
            </a:r>
            <a:r>
              <a:rPr lang="en-US" dirty="0" err="1"/>
              <a:t>revascularized</a:t>
            </a:r>
            <a:r>
              <a:rPr lang="en-US" dirty="0"/>
              <a:t>, and survived for the length of the follow-up period, but not much longer.  The other lines give examples of other patterns.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A119-BBCC-4E20-8A8D-B55516BA61C7}" type="slidenum">
              <a:rPr lang="en-CA"/>
              <a:pPr/>
              <a:t>14</a:t>
            </a:fld>
            <a:endParaRPr lang="en-CA"/>
          </a:p>
        </p:txBody>
      </p:sp>
      <p:sp>
        <p:nvSpPr>
          <p:cNvPr id="179202" name="Rectangle 2"/>
          <p:cNvSpPr>
            <a:spLocks noGrp="1" noRot="1" noChangeAspect="1" noChangeArrowheads="1" noTextEdit="1"/>
          </p:cNvSpPr>
          <p:nvPr>
            <p:ph type="sldImg"/>
          </p:nvPr>
        </p:nvSpPr>
        <p:spPr>
          <a:xfrm>
            <a:off x="1258888" y="719138"/>
            <a:ext cx="4800600" cy="3600450"/>
          </a:xfrm>
          <a:ln/>
        </p:spPr>
      </p:sp>
      <p:sp>
        <p:nvSpPr>
          <p:cNvPr id="179203" name="Rectangle 3"/>
          <p:cNvSpPr>
            <a:spLocks noGrp="1" noChangeArrowheads="1"/>
          </p:cNvSpPr>
          <p:nvPr>
            <p:ph type="body" idx="1"/>
          </p:nvPr>
        </p:nvSpPr>
        <p:spPr>
          <a:xfrm>
            <a:off x="0" y="4299135"/>
            <a:ext cx="7315200" cy="4969705"/>
          </a:xfrm>
        </p:spPr>
        <p:txBody>
          <a:bodyPr/>
          <a:lstStyle/>
          <a:p>
            <a:r>
              <a:rPr lang="en-US" dirty="0"/>
              <a:t>Each dot in this graph represents one large health </a:t>
            </a:r>
            <a:r>
              <a:rPr lang="en-US" dirty="0" smtClean="0"/>
              <a:t>region   </a:t>
            </a:r>
            <a:r>
              <a:rPr lang="en-US" dirty="0"/>
              <a:t>(population over </a:t>
            </a:r>
            <a:r>
              <a:rPr lang="en-US" dirty="0" smtClean="0"/>
              <a:t>100,000)</a:t>
            </a:r>
            <a:endParaRPr lang="en-US" dirty="0"/>
          </a:p>
          <a:p>
            <a:r>
              <a:rPr lang="en-US" dirty="0" smtClean="0"/>
              <a:t>-- with </a:t>
            </a:r>
            <a:r>
              <a:rPr lang="en-US" dirty="0"/>
              <a:t>the region’s revascularization rate </a:t>
            </a:r>
            <a:r>
              <a:rPr lang="en-US" dirty="0" smtClean="0"/>
              <a:t>for AMI cases plotted </a:t>
            </a:r>
            <a:r>
              <a:rPr lang="en-US" dirty="0"/>
              <a:t>along the horizontal axis, and </a:t>
            </a:r>
            <a:r>
              <a:rPr lang="en-US" dirty="0" smtClean="0"/>
              <a:t>its 30 </a:t>
            </a:r>
            <a:r>
              <a:rPr lang="en-US" dirty="0"/>
              <a:t>day mortality rate along the vertical axis.  The </a:t>
            </a:r>
            <a:r>
              <a:rPr lang="en-US" dirty="0" smtClean="0"/>
              <a:t>hollow triangles show </a:t>
            </a:r>
            <a:r>
              <a:rPr lang="en-US" dirty="0"/>
              <a:t>the situation in 1995/6, while the </a:t>
            </a:r>
            <a:r>
              <a:rPr lang="en-US" dirty="0" smtClean="0"/>
              <a:t>black diamonds are </a:t>
            </a:r>
            <a:r>
              <a:rPr lang="en-US" dirty="0"/>
              <a:t>8 years later.  </a:t>
            </a:r>
          </a:p>
          <a:p>
            <a:r>
              <a:rPr lang="en-US" dirty="0"/>
              <a:t>Overall, there has been a dramatic increase in treatment rates – more than a tripling from an average of 12.8 to 39.8%.  We might therefore expect a similarly dramatic improvement in outcomes.  And we do see </a:t>
            </a:r>
            <a:r>
              <a:rPr lang="en-US" u="sng" dirty="0"/>
              <a:t>some</a:t>
            </a:r>
            <a:r>
              <a:rPr lang="en-US" dirty="0"/>
              <a:t> improvement in survival, but compared to the increase in treatments, the reduction in mortality is more modest, about a 3.6 percentage point drop – from 13.2 to 9.4%.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A119-BBCC-4E20-8A8D-B55516BA61C7}" type="slidenum">
              <a:rPr lang="en-CA"/>
              <a:pPr/>
              <a:t>15</a:t>
            </a:fld>
            <a:endParaRPr lang="en-CA"/>
          </a:p>
        </p:txBody>
      </p:sp>
      <p:sp>
        <p:nvSpPr>
          <p:cNvPr id="179202" name="Rectangle 2"/>
          <p:cNvSpPr>
            <a:spLocks noGrp="1" noRot="1" noChangeAspect="1" noChangeArrowheads="1" noTextEdit="1"/>
          </p:cNvSpPr>
          <p:nvPr>
            <p:ph type="sldImg"/>
          </p:nvPr>
        </p:nvSpPr>
        <p:spPr>
          <a:xfrm>
            <a:off x="1258888" y="719138"/>
            <a:ext cx="4800600" cy="3600450"/>
          </a:xfrm>
          <a:ln/>
        </p:spPr>
      </p:sp>
      <p:sp>
        <p:nvSpPr>
          <p:cNvPr id="179203" name="Rectangle 3"/>
          <p:cNvSpPr>
            <a:spLocks noGrp="1" noChangeArrowheads="1"/>
          </p:cNvSpPr>
          <p:nvPr>
            <p:ph type="body" idx="1"/>
          </p:nvPr>
        </p:nvSpPr>
        <p:spPr>
          <a:xfrm>
            <a:off x="0" y="4299135"/>
            <a:ext cx="7315200" cy="4969705"/>
          </a:xfrm>
        </p:spPr>
        <p:txBody>
          <a:bodyPr/>
          <a:lstStyle/>
          <a:p>
            <a:r>
              <a:rPr lang="en-US" dirty="0" smtClean="0"/>
              <a:t>Even </a:t>
            </a:r>
            <a:r>
              <a:rPr lang="en-US" dirty="0"/>
              <a:t>more importantly, the scatter of dots shows a </a:t>
            </a:r>
            <a:r>
              <a:rPr lang="en-US" u="sng" dirty="0"/>
              <a:t>very</a:t>
            </a:r>
            <a:r>
              <a:rPr lang="en-US" dirty="0"/>
              <a:t> wide variation among health regions.  In 2003/4, a number of health regions had 30 day mortality rates around 8%, yet treatment rates varied more than three-fold, from under 20% to over 60%.  </a:t>
            </a:r>
          </a:p>
          <a:p>
            <a:r>
              <a:rPr lang="en-US" dirty="0" smtClean="0"/>
              <a:t>Most importantly, </a:t>
            </a:r>
            <a:r>
              <a:rPr lang="en-US" dirty="0"/>
              <a:t>the impression given by this graph is </a:t>
            </a:r>
            <a:r>
              <a:rPr lang="en-US" dirty="0" smtClean="0"/>
              <a:t>first that </a:t>
            </a:r>
            <a:r>
              <a:rPr lang="en-US" dirty="0"/>
              <a:t>health care practice is all over the </a:t>
            </a:r>
            <a:r>
              <a:rPr lang="en-US" dirty="0" smtClean="0"/>
              <a:t>place.  To put it starkly (and notwithstanding</a:t>
            </a:r>
            <a:r>
              <a:rPr lang="en-US" baseline="0" dirty="0" smtClean="0"/>
              <a:t> various clinical trials arguing for the efficacy of rapid </a:t>
            </a:r>
            <a:r>
              <a:rPr lang="en-US" baseline="0" dirty="0" err="1" smtClean="0"/>
              <a:t>revasc</a:t>
            </a:r>
            <a:r>
              <a:rPr lang="en-US" baseline="0" dirty="0" smtClean="0"/>
              <a:t> for AMI cases), why should a health region do 3 times as many procedures if there is no observable difference in mortality outcomes?</a:t>
            </a:r>
          </a:p>
          <a:p>
            <a:endParaRPr lang="en-US" sz="800" dirty="0" smtClean="0"/>
          </a:p>
          <a:p>
            <a:endParaRPr lang="en-US" sz="800" dirty="0" smtClean="0"/>
          </a:p>
          <a:p>
            <a:endParaRPr lang="en-US" sz="1100" dirty="0" smtClean="0"/>
          </a:p>
          <a:p>
            <a:r>
              <a:rPr lang="en-US" sz="1100" dirty="0" err="1" smtClean="0"/>
              <a:t>n.b</a:t>
            </a:r>
            <a:r>
              <a:rPr lang="en-US" sz="1100" dirty="0" smtClean="0"/>
              <a:t>. CMMS on the compare hospitals web site (http://www.hospitalcompare.hhs.gov/staticpages/for-professionals/poc/Technical-Appendix.aspx#POC3) assume that PCI within 90 minutes of arrival with an AMI should be universal (!)</a:t>
            </a:r>
          </a:p>
          <a:p>
            <a:r>
              <a:rPr lang="en-US" sz="1100" dirty="0" smtClean="0"/>
              <a:t>see also the hierarchical regression approach for 30 day mortality: </a:t>
            </a:r>
            <a:r>
              <a:rPr lang="en-US" sz="1100" dirty="0" smtClean="0">
                <a:hlinkClick r:id="rId3"/>
              </a:rPr>
              <a:t>http://www.hospitalcompare.hhs.gov/staticpages/for-professionals/ooc/statistcal-methods.aspx</a:t>
            </a:r>
            <a:endParaRPr lang="en-US" sz="1100" dirty="0" smtClean="0"/>
          </a:p>
          <a:p>
            <a:r>
              <a:rPr lang="en-US" sz="1100" dirty="0" smtClean="0"/>
              <a:t>and risk adjustment covariates: http://www.hospitalcompare.hhs.gov/staticpages/for-professionals/ooc/risk-adjustments-and-covariates.aspx</a:t>
            </a:r>
            <a:endParaRPr 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B9B82-2CCD-4113-B53B-FC00017243BB}" type="slidenum">
              <a:rPr lang="en-CA"/>
              <a:pPr/>
              <a:t>16</a:t>
            </a:fld>
            <a:endParaRPr lang="en-CA"/>
          </a:p>
        </p:txBody>
      </p:sp>
      <p:sp>
        <p:nvSpPr>
          <p:cNvPr id="181250" name="Rectangle 2"/>
          <p:cNvSpPr>
            <a:spLocks noGrp="1" noRot="1" noChangeAspect="1" noChangeArrowheads="1" noTextEdit="1"/>
          </p:cNvSpPr>
          <p:nvPr>
            <p:ph type="sldImg"/>
          </p:nvPr>
        </p:nvSpPr>
        <p:spPr>
          <a:xfrm>
            <a:off x="1262063" y="720725"/>
            <a:ext cx="4797425" cy="3597275"/>
          </a:xfrm>
          <a:ln/>
        </p:spPr>
      </p:sp>
      <p:sp>
        <p:nvSpPr>
          <p:cNvPr id="181251" name="Rectangle 3"/>
          <p:cNvSpPr>
            <a:spLocks noGrp="1" noChangeArrowheads="1"/>
          </p:cNvSpPr>
          <p:nvPr>
            <p:ph type="body" idx="1"/>
          </p:nvPr>
        </p:nvSpPr>
        <p:spPr>
          <a:xfrm>
            <a:off x="1" y="4279306"/>
            <a:ext cx="7428201" cy="4319554"/>
          </a:xfrm>
        </p:spPr>
        <p:txBody>
          <a:bodyPr/>
          <a:lstStyle/>
          <a:p>
            <a:r>
              <a:rPr lang="en-US" dirty="0"/>
              <a:t>Of course, there are some important caveats, and herein lie </a:t>
            </a:r>
            <a:r>
              <a:rPr lang="en-US" dirty="0" smtClean="0"/>
              <a:t>many challenges</a:t>
            </a:r>
            <a:r>
              <a:rPr lang="en-US" dirty="0"/>
              <a:t>.</a:t>
            </a:r>
          </a:p>
          <a:p>
            <a:r>
              <a:rPr lang="en-US" dirty="0"/>
              <a:t>No account has been taken of other clinical factors – e.g. </a:t>
            </a:r>
            <a:r>
              <a:rPr lang="en-US" dirty="0" err="1"/>
              <a:t>thrombolysis</a:t>
            </a:r>
            <a:r>
              <a:rPr lang="en-US" dirty="0"/>
              <a:t>, or conventional risk factors like hypertension, obesity and smoking status.  Nor have we taken any account of the broader determinants of </a:t>
            </a:r>
            <a:r>
              <a:rPr lang="en-US" dirty="0" smtClean="0"/>
              <a:t>health.  </a:t>
            </a:r>
            <a:endParaRPr lang="en-US" dirty="0"/>
          </a:p>
          <a:p>
            <a:r>
              <a:rPr lang="en-US" dirty="0"/>
              <a:t>Also, the intended benefits of revascularization are much more than a reduction in 30 day mortality.  Revascularization after AMI is also intended to improve quality of life, especially reduction of </a:t>
            </a:r>
            <a:r>
              <a:rPr lang="en-US" dirty="0" err="1"/>
              <a:t>anginal</a:t>
            </a:r>
            <a:r>
              <a:rPr lang="en-US" dirty="0"/>
              <a:t> pain, as well as improve longer term survival</a:t>
            </a:r>
            <a:r>
              <a:rPr lang="en-US" dirty="0" smtClean="0"/>
              <a:t>.  [</a:t>
            </a:r>
            <a:r>
              <a:rPr lang="en-US" dirty="0" err="1" smtClean="0"/>
              <a:t>n.b</a:t>
            </a:r>
            <a:r>
              <a:rPr lang="en-US" dirty="0" smtClean="0"/>
              <a:t>. have also done </a:t>
            </a:r>
            <a:r>
              <a:rPr lang="en-US" dirty="0"/>
              <a:t>one year mortality follow-up, and </a:t>
            </a:r>
            <a:r>
              <a:rPr lang="en-US" dirty="0" smtClean="0"/>
              <a:t>included </a:t>
            </a:r>
            <a:r>
              <a:rPr lang="en-US" dirty="0"/>
              <a:t>adjustments for </a:t>
            </a:r>
            <a:r>
              <a:rPr lang="en-US" dirty="0" smtClean="0"/>
              <a:t>co-morbidity for subset of </a:t>
            </a:r>
            <a:r>
              <a:rPr lang="en-US" dirty="0" err="1" smtClean="0"/>
              <a:t>prov’s</a:t>
            </a:r>
            <a:r>
              <a:rPr lang="en-US" dirty="0" smtClean="0"/>
              <a:t>; </a:t>
            </a:r>
            <a:r>
              <a:rPr lang="en-US" dirty="0"/>
              <a:t>the results were essentially unchanged. </a:t>
            </a:r>
            <a:r>
              <a:rPr lang="en-US" dirty="0" smtClean="0"/>
              <a:t>]  But the key problem is that the data are just not there.  </a:t>
            </a:r>
            <a:endParaRPr lang="en-US" dirty="0"/>
          </a:p>
          <a:p>
            <a:r>
              <a:rPr lang="en-US" dirty="0" smtClean="0"/>
              <a:t>Even with these caveats, these results are unsettling.  There is a great deal of </a:t>
            </a:r>
            <a:r>
              <a:rPr lang="en-US" dirty="0" err="1" smtClean="0"/>
              <a:t>clamour</a:t>
            </a:r>
            <a:r>
              <a:rPr lang="en-US" dirty="0" smtClean="0"/>
              <a:t> in Canada’ that the health care sector is short of money.  What any economist will immediately wonder, on seeing this graph of wide variations across health regions, is whether the system is suffering from major inefficiencies.  How can some health regions do one-third as many bypass and angioplasty procedures as others, yet have the same 30 day mortality rates?</a:t>
            </a:r>
          </a:p>
          <a:p>
            <a:r>
              <a:rPr lang="en-US" dirty="0" smtClean="0"/>
              <a:t>Critics of this conclusion could argue that we’ve left out too many important factors – for example that the residents of some health regions are more obese, or heavier smokers, or had a longer door to needle times for </a:t>
            </a:r>
            <a:r>
              <a:rPr lang="en-US" dirty="0" err="1" smtClean="0"/>
              <a:t>thrombolysis</a:t>
            </a:r>
            <a:r>
              <a:rPr lang="en-US" dirty="0" smtClean="0"/>
              <a:t>.  These are legitimate concerns.  And most importantly in the context of these remarks today, this</a:t>
            </a:r>
            <a:r>
              <a:rPr lang="en-US" baseline="0" dirty="0" smtClean="0"/>
              <a:t> analysis has a very poor measure of health status, namely 30-day mortality post AMI.</a:t>
            </a:r>
            <a:endParaRPr lang="en-US"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of following patients</a:t>
            </a:r>
            <a:r>
              <a:rPr lang="en-US" baseline="0" dirty="0" smtClean="0"/>
              <a:t> after surgery or other interventions, and systematically assessing their health status is not at all new; it is at least 100 years old given the work of A.E. Codman, which is beautifully reviewed in a </a:t>
            </a:r>
            <a:r>
              <a:rPr lang="en-US" baseline="0" dirty="0" err="1" smtClean="0"/>
              <a:t>Millbank</a:t>
            </a:r>
            <a:r>
              <a:rPr lang="en-US" baseline="0" dirty="0" smtClean="0"/>
              <a:t> paper by </a:t>
            </a:r>
            <a:r>
              <a:rPr lang="en-US" baseline="0" dirty="0" err="1" smtClean="0"/>
              <a:t>Donabedian</a:t>
            </a:r>
            <a:r>
              <a:rPr lang="en-US" baseline="0" dirty="0" smtClean="0"/>
              <a:t> in 1989.  Indeed, it is fundamental to feeding back to the hospital and the surgeon so they can learn if they have been generating poor results, and if so, enabling them to determine the sources of the less than ideal outcomes, and then making changes in practice in order to achieve better outcomes.</a:t>
            </a:r>
          </a:p>
          <a:p>
            <a:endParaRPr lang="en-US" baseline="0" dirty="0" smtClean="0"/>
          </a:p>
          <a:p>
            <a:r>
              <a:rPr lang="en-US" baseline="0" dirty="0" smtClean="0"/>
              <a:t>While it is not jumping out of the page, here, it should be obvious that robust and salient </a:t>
            </a:r>
            <a:r>
              <a:rPr lang="en-US" b="1" baseline="0" dirty="0" smtClean="0"/>
              <a:t>repeated</a:t>
            </a:r>
            <a:r>
              <a:rPr lang="en-US" baseline="0" dirty="0" smtClean="0"/>
              <a:t> measures of health status must be central to this process.</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same </a:t>
            </a:r>
            <a:r>
              <a:rPr lang="en-US" dirty="0" err="1" smtClean="0"/>
              <a:t>Millbank</a:t>
            </a:r>
            <a:r>
              <a:rPr lang="en-US" dirty="0" smtClean="0"/>
              <a:t> issue, Donald Berwick, the newly appointed head of CMS, offered further, and indeed rather pungent, comments on Codman’s work:</a:t>
            </a:r>
            <a:r>
              <a:rPr lang="en-US" baseline="0" dirty="0" smtClean="0"/>
              <a:t>  “</a:t>
            </a:r>
            <a:r>
              <a:rPr lang="en-US" dirty="0" smtClean="0"/>
              <a:t>the average health care provider of today goes on as if Codman never lived” … “Why not?  Codman met in his time the resistance of arrogance, the molasses of complacency, the anger of the comfortable disturbed.” </a:t>
            </a:r>
          </a:p>
          <a:p>
            <a:r>
              <a:rPr lang="en-US" dirty="0" smtClean="0"/>
              <a:t>Importantly, starting about 10 years after this paper, CMS launched the HOS (http://www.cms.gov/HOS/)</a:t>
            </a:r>
          </a:p>
          <a:p>
            <a:endParaRPr lang="en-US" dirty="0" smtClean="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last few overheads have focused on the health</a:t>
            </a:r>
            <a:r>
              <a:rPr lang="en-US" baseline="0" dirty="0" smtClean="0"/>
              <a:t> care – policy quadrant of this diagram, and the fundamental importance of health status measures should be clear.  And I do want to return to a broader discussion covering all the quadrants of this diagram.</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9472" y="4560900"/>
            <a:ext cx="6787080" cy="4319555"/>
          </a:xfrm>
        </p:spPr>
        <p:txBody>
          <a:bodyPr>
            <a:normAutofit/>
          </a:bodyPr>
          <a:lstStyle/>
          <a:p>
            <a:r>
              <a:rPr lang="en-US" dirty="0" smtClean="0"/>
              <a:t>But I’d now like to spend a few minutes on the topic of health indicators.  The US invests heavily, as does Canada,</a:t>
            </a:r>
            <a:r>
              <a:rPr lang="en-US" baseline="0" dirty="0" smtClean="0"/>
              <a:t> in the development, estimation and publication of a plethora of “health indicators”.  Indeed, in my days at Stat Can I began feeling that the health sector had developed an extreme case of “</a:t>
            </a:r>
            <a:r>
              <a:rPr lang="en-US" baseline="0" dirty="0" err="1" smtClean="0"/>
              <a:t>indicatoritis</a:t>
            </a:r>
            <a:r>
              <a:rPr lang="en-US" baseline="0" dirty="0" smtClean="0"/>
              <a:t>”.  The way to advance your cause was to have your own indicator.</a:t>
            </a:r>
          </a:p>
          <a:p>
            <a:endParaRPr lang="en-US" baseline="0" dirty="0" smtClean="0"/>
          </a:p>
          <a:p>
            <a:r>
              <a:rPr lang="en-US" baseline="0" dirty="0" smtClean="0"/>
              <a:t>Unfortunately, these discussions </a:t>
            </a:r>
            <a:r>
              <a:rPr lang="en-US" dirty="0" smtClean="0"/>
              <a:t>a</a:t>
            </a:r>
            <a:r>
              <a:rPr lang="en-US" baseline="0" dirty="0" smtClean="0"/>
              <a:t>re often rather naïve.  In part, many of the desired indicators were not about health status, but rather the precursors and </a:t>
            </a:r>
            <a:r>
              <a:rPr lang="en-US" baseline="0" dirty="0" err="1" smtClean="0"/>
              <a:t>sequalae</a:t>
            </a:r>
            <a:r>
              <a:rPr lang="en-US" baseline="0" dirty="0" smtClean="0"/>
              <a:t>.  It is certainly legitimate to have, as part of an overall collection of indicators, measures of risk factors, health care services, and in terms of </a:t>
            </a:r>
            <a:r>
              <a:rPr lang="en-US" baseline="0" dirty="0" err="1" smtClean="0"/>
              <a:t>Donabedian’s</a:t>
            </a:r>
            <a:r>
              <a:rPr lang="en-US" baseline="0" dirty="0" smtClean="0"/>
              <a:t> famous classification – structure and process.  But it would be a major understatement to say we still lack measures of outcome.  And measures of health status are the foundation for measuring health outcomes.</a:t>
            </a:r>
          </a:p>
          <a:p>
            <a:endParaRPr lang="en-US" baseline="0" dirty="0" smtClean="0"/>
          </a:p>
          <a:p>
            <a:r>
              <a:rPr lang="en-US" baseline="0" dirty="0" smtClean="0"/>
              <a:t>But the </a:t>
            </a:r>
            <a:r>
              <a:rPr lang="en-US" baseline="0" dirty="0" err="1" smtClean="0"/>
              <a:t>naivete</a:t>
            </a:r>
            <a:r>
              <a:rPr lang="en-US" baseline="0" dirty="0" smtClean="0"/>
              <a:t> that I found most bothersome was the absence of any understanding of where indicators come from.</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A47F5-05D1-42C5-B421-26F2F27B8297}" type="slidenum">
              <a:rPr lang="en-CA"/>
              <a:pPr/>
              <a:t>21</a:t>
            </a:fld>
            <a:endParaRPr lang="en-CA"/>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dirty="0" smtClean="0"/>
              <a:t>The sense often conveyed was that indicators </a:t>
            </a:r>
            <a:r>
              <a:rPr lang="en-US" dirty="0"/>
              <a:t>are </a:t>
            </a:r>
            <a:r>
              <a:rPr lang="en-US" dirty="0" smtClean="0"/>
              <a:t>like </a:t>
            </a:r>
            <a:r>
              <a:rPr lang="en-US" dirty="0"/>
              <a:t>apples </a:t>
            </a:r>
            <a:r>
              <a:rPr lang="en-US" dirty="0" smtClean="0"/>
              <a:t>hanging </a:t>
            </a:r>
            <a:r>
              <a:rPr lang="en-US" dirty="0"/>
              <a:t>on a tree </a:t>
            </a:r>
            <a:r>
              <a:rPr lang="en-US" dirty="0" smtClean="0"/>
              <a:t>just waiting </a:t>
            </a:r>
            <a:r>
              <a:rPr lang="en-US" dirty="0"/>
              <a:t>to be pulled down and </a:t>
            </a:r>
            <a:r>
              <a:rPr lang="en-US" dirty="0" smtClean="0"/>
              <a:t>consumed…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reality is that there are major underlying investments, first in data.  Lets take the most simple example</a:t>
            </a:r>
            <a:r>
              <a:rPr lang="en-US" baseline="0" dirty="0" smtClean="0"/>
              <a:t> , the</a:t>
            </a:r>
            <a:r>
              <a:rPr lang="en-US" dirty="0" smtClean="0"/>
              <a:t> most widely used indicator, </a:t>
            </a:r>
            <a:r>
              <a:rPr lang="en-US" baseline="0" dirty="0" smtClean="0"/>
              <a:t>LE…</a:t>
            </a:r>
          </a:p>
          <a:p>
            <a:endParaRPr lang="en-US" baseline="0" dirty="0" smtClean="0"/>
          </a:p>
          <a:p>
            <a:r>
              <a:rPr lang="en-US" baseline="0" dirty="0" smtClean="0"/>
              <a:t>Note that these two data systems have annual costs at least in the hundreds of millions of dollars.</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have these data, the next step in producing the LE indicator is extraction of basic underlying stats – pop counts and death counts by age and sex</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an analytical</a:t>
            </a:r>
            <a:r>
              <a:rPr lang="en-US" baseline="0" dirty="0" smtClean="0"/>
              <a:t> step</a:t>
            </a:r>
            <a:r>
              <a:rPr lang="en-US" dirty="0" smtClean="0"/>
              <a:t> – forming mortality rates and then using a standard life table</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 our indicator</a:t>
            </a:r>
          </a:p>
          <a:p>
            <a:r>
              <a:rPr lang="en-US" dirty="0" smtClean="0"/>
              <a:t>If the only reason we did the </a:t>
            </a:r>
            <a:r>
              <a:rPr lang="en-US" dirty="0" err="1" smtClean="0"/>
              <a:t>popln</a:t>
            </a:r>
            <a:r>
              <a:rPr lang="en-US" dirty="0" smtClean="0"/>
              <a:t> census and collected vital stats was for the LE indicator, this would be exorbitantly</a:t>
            </a:r>
            <a:r>
              <a:rPr lang="en-US" baseline="0" dirty="0" smtClean="0"/>
              <a:t> expensive.  But of course, these two foundational data systems serve myriad other empirical uses.  </a:t>
            </a:r>
          </a:p>
          <a:p>
            <a:r>
              <a:rPr lang="en-US" baseline="0" dirty="0" smtClean="0"/>
              <a:t>Thus, a simple point – when we think about indicators, we should simultaneously be thinking about the underlying data systems. In the spirit of “collect once, use many”, we should be designing and building data systems and indicator frameworks consciously and coherently.</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 is the most widely available and comparable health indicator on the planet.  It is good that we have something, but please appreciate</a:t>
            </a:r>
            <a:r>
              <a:rPr lang="en-US" baseline="0" dirty="0" smtClean="0"/>
              <a:t> just how limited LE is as a health indicator.  It says absolutely nothing about the health status of the living.</a:t>
            </a:r>
          </a:p>
          <a:p>
            <a:r>
              <a:rPr lang="en-US" baseline="0" dirty="0" smtClean="0"/>
              <a:t>A major methodological advance was the “Sullivan method” for combining mortality data and morbidity data into one sensible indicator.  And on this occasion of the 50</a:t>
            </a:r>
            <a:r>
              <a:rPr lang="en-US" baseline="30000" dirty="0" smtClean="0"/>
              <a:t>th</a:t>
            </a:r>
            <a:r>
              <a:rPr lang="en-US" baseline="0" dirty="0" smtClean="0"/>
              <a:t> anniversary of the NCHS, it is worth celebrating Mr. Sullivan’s seminal contribution …</a:t>
            </a:r>
          </a:p>
          <a:p>
            <a:endParaRPr lang="en-US" baseline="0" dirty="0" smtClean="0"/>
          </a:p>
          <a:p>
            <a:r>
              <a:rPr lang="en-US" baseline="0" dirty="0" smtClean="0"/>
              <a:t>Sullivan’s method has been used around the world.  Did a Google search on “Sullivan method” + health </a:t>
            </a:r>
            <a:r>
              <a:rPr lang="en-US" baseline="0" dirty="0" smtClean="0">
                <a:sym typeface="Wingdings" pitchFamily="2" charset="2"/>
              </a:rPr>
              <a:t> almost 4500 hits</a:t>
            </a:r>
          </a:p>
          <a:p>
            <a:endParaRPr lang="en-US" b="1" baseline="0" dirty="0" smtClean="0">
              <a:sym typeface="Wingdings" pitchFamily="2" charset="2"/>
            </a:endParaRPr>
          </a:p>
          <a:p>
            <a:r>
              <a:rPr lang="en-US" b="1" baseline="0" dirty="0" smtClean="0">
                <a:sym typeface="Wingdings" pitchFamily="2" charset="2"/>
              </a:rPr>
              <a:t>(had to add “health” because there apparently are Sullivan methods for passing a bar exam and learning foreign languages…)</a:t>
            </a:r>
            <a:endParaRPr lang="en-US" b="1"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Sullivan method requires the addition of one more data set, a population</a:t>
            </a:r>
            <a:r>
              <a:rPr lang="en-US" baseline="0" dirty="0" smtClean="0"/>
              <a:t> survey that collects data on health status, and then a few more basic tables from that data set, and finally an expanded kind of life table analysis – and voila, we have a new indicator, HALE, which is a generalization of Sullivan’s original index.</a:t>
            </a:r>
          </a:p>
          <a:p>
            <a:r>
              <a:rPr lang="en-US" dirty="0" smtClean="0"/>
              <a:t>HALE, in my view, should form the cornerstone for health status measurement.  It is the broadest and most appropriate measure for addressing the basic question, is the population of our country becoming healthier.  At the same time, its core ingredients are best suited to providing the Rosetta Stone core of health status measurement across all the domains I briefly canvassed earlier.</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Beyond HALE for the entire population, it can be broken down – easily in conceptual terms, but more work in terms of the underlying data needed – for various population subgroups, for example by socio-economic status (SES)</a:t>
            </a:r>
          </a:p>
          <a:p>
            <a:r>
              <a:rPr lang="en-US" dirty="0" smtClean="0"/>
              <a:t>In Canada, we have recently completed a 10 year mortality follow-up to the 1991 census (now being extend to 20 year follow-up) by linking death records to census respondents – giving us extraordinarily high quality data to examine differences in mortality rates by population subgroup.  Similarly, our population health survey allows a range of SES breakdowns.  We can therefore estimate HALE by SES variables like income.</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examples were not chosen arbitrarily.  HALE overall and broken down by SES provides the central measures for the two top goals of Healthy People 2010, as well as for the somewhat revised goals for Healthy People 2020.</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use the phrase “health status”, and not simply</a:t>
            </a:r>
            <a:r>
              <a:rPr lang="en-US" baseline="0" dirty="0" smtClean="0"/>
              <a:t> “health”</a:t>
            </a:r>
          </a:p>
          <a:p>
            <a:endParaRPr lang="en-US" baseline="0" dirty="0" smtClean="0"/>
          </a:p>
          <a:p>
            <a:r>
              <a:rPr lang="en-US" dirty="0" smtClean="0"/>
              <a:t>important to be clear</a:t>
            </a:r>
            <a:r>
              <a:rPr lang="en-US" baseline="0" dirty="0" smtClean="0"/>
              <a:t> re what health status is, and is not … and this diagram shows some of the key distinctions</a:t>
            </a:r>
          </a:p>
          <a:p>
            <a:endParaRPr lang="en-US" baseline="0" dirty="0" smtClean="0"/>
          </a:p>
          <a:p>
            <a:r>
              <a:rPr lang="en-US" baseline="0" dirty="0" smtClean="0"/>
              <a:t>e.g. health status is not prognosis, nor is it RFs, nor counts of surgical procedures</a:t>
            </a:r>
          </a:p>
          <a:p>
            <a:endParaRPr lang="en-US" baseline="0" dirty="0" smtClean="0"/>
          </a:p>
          <a:p>
            <a:r>
              <a:rPr lang="en-US" baseline="0" dirty="0" err="1" smtClean="0"/>
              <a:t>n.b</a:t>
            </a:r>
            <a:r>
              <a:rPr lang="en-US" baseline="0" dirty="0" smtClean="0"/>
              <a:t>. fuzzy line between RFs and the environment – think second hand smoke, availability of social supports, and the phrase “</a:t>
            </a:r>
            <a:r>
              <a:rPr lang="en-US" baseline="0" dirty="0" err="1" smtClean="0"/>
              <a:t>obesogenic</a:t>
            </a:r>
            <a:r>
              <a:rPr lang="en-US" baseline="0" dirty="0" smtClean="0"/>
              <a:t> environment”</a:t>
            </a:r>
          </a:p>
          <a:p>
            <a:endParaRPr lang="en-US" baseline="0" dirty="0" smtClean="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displays the results for Canada.</a:t>
            </a:r>
          </a:p>
          <a:p>
            <a:r>
              <a:rPr lang="en-US" dirty="0" smtClean="0"/>
              <a:t>It is worth emphasizing that the disparities we can see, now that this indicator has been constructed, are extraordinarily large – for example the difference for men is about 4 times the impact (on HALE, not LE) of IHD, lung Ca and stroke combined</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many people, from journalists to policy analysts, will want to understand better why these gradients in health status arise, so they will want to be able to “drill down” to the underlying data for further examination and analysis.</a:t>
            </a:r>
          </a:p>
          <a:p>
            <a:r>
              <a:rPr lang="en-US" dirty="0" smtClean="0"/>
              <a:t>This is why naïve </a:t>
            </a:r>
            <a:r>
              <a:rPr lang="en-US" dirty="0" err="1" smtClean="0"/>
              <a:t>indicatoritis</a:t>
            </a:r>
            <a:r>
              <a:rPr lang="en-US" dirty="0" smtClean="0"/>
              <a:t> is so troubling.  If indicators are conceived and constructed in conjunction with the underlying data systems, then there is a highly cost-effective capacity for further analysis.  And instead of creating an often expensive data set for just one indicator, the data can be designed to support coherent families of indicators along with important covariates.</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r>
              <a:rPr lang="en-US"/>
              <a:t>Senate Ottawa    </a:t>
            </a:r>
            <a:fld id="{002047B8-BCE3-4A27-A293-2353508A2450}" type="slidenum">
              <a:rPr lang="en-US"/>
              <a:pPr/>
              <a:t>32</a:t>
            </a:fld>
            <a:endParaRPr lang="en-US"/>
          </a:p>
        </p:txBody>
      </p:sp>
      <p:sp>
        <p:nvSpPr>
          <p:cNvPr id="969730" name="Rectangle 2"/>
          <p:cNvSpPr>
            <a:spLocks noGrp="1" noRot="1" noChangeAspect="1" noChangeArrowheads="1" noTextEdit="1"/>
          </p:cNvSpPr>
          <p:nvPr>
            <p:ph type="sldImg"/>
          </p:nvPr>
        </p:nvSpPr>
        <p:spPr>
          <a:xfrm>
            <a:off x="1257300" y="719138"/>
            <a:ext cx="4800600" cy="3600450"/>
          </a:xfrm>
          <a:ln/>
        </p:spPr>
      </p:sp>
      <p:sp>
        <p:nvSpPr>
          <p:cNvPr id="969731" name="Rectangle 3"/>
          <p:cNvSpPr>
            <a:spLocks noGrp="1" noChangeArrowheads="1"/>
          </p:cNvSpPr>
          <p:nvPr>
            <p:ph type="body" idx="1"/>
          </p:nvPr>
        </p:nvSpPr>
        <p:spPr>
          <a:xfrm>
            <a:off x="0" y="4560572"/>
            <a:ext cx="7315200" cy="4322184"/>
          </a:xfrm>
        </p:spPr>
        <p:txBody>
          <a:bodyPr/>
          <a:lstStyle/>
          <a:p>
            <a:pPr defTabSz="950737"/>
            <a:r>
              <a:rPr lang="en-US" dirty="0" smtClean="0"/>
              <a:t>As an illustration of this kind of “drill down” capacity, this </a:t>
            </a:r>
            <a:r>
              <a:rPr lang="en-US" dirty="0"/>
              <a:t>graph shows </a:t>
            </a:r>
            <a:r>
              <a:rPr lang="en-US" dirty="0" smtClean="0"/>
              <a:t>HALE as well as LE used to estimate the importance of various major diseases. </a:t>
            </a:r>
            <a:endParaRPr lang="en-US" dirty="0"/>
          </a:p>
          <a:p>
            <a:pPr defTabSz="950737"/>
            <a:r>
              <a:rPr lang="en-US" dirty="0"/>
              <a:t>For example, the bars at the top left show the effects of eliminating ischemic heart disease only on mortality – it would add  2.4 years to the LE of men, and 1.8 years to that of women.  The bars on the right show the effects of eliminating a disease on both mortality and health status, i.e. on HALE.  The results are similar in the case of eliminating IHD;  HALE would increase by a bit less – 2.2 years for men, and 1.5 years for women.</a:t>
            </a:r>
          </a:p>
          <a:p>
            <a:pPr defTabSz="950737"/>
            <a:r>
              <a:rPr lang="en-US" dirty="0"/>
              <a:t>Generally, cause-deleted LE and HALE look similar, with heart disease at the top, and cancers following in importance.  </a:t>
            </a:r>
          </a:p>
          <a:p>
            <a:pPr defTabSz="950737"/>
            <a:r>
              <a:rPr lang="en-US" dirty="0"/>
              <a:t>But </a:t>
            </a:r>
            <a:r>
              <a:rPr lang="en-US" dirty="0" smtClean="0"/>
              <a:t>note </a:t>
            </a:r>
            <a:r>
              <a:rPr lang="en-US" dirty="0"/>
              <a:t>the second last row, where osteoarthritis has essentially zero impact on LE on the left, but has moved to number one in terms of HALE (on the right) for women at 2.4 years – well ahead of heart disease, lung cancer and breast cancer.  </a:t>
            </a:r>
          </a:p>
          <a:p>
            <a:pPr defTabSz="950737"/>
            <a:r>
              <a:rPr lang="en-US" dirty="0"/>
              <a:t>And mental disorders have almost tripled from a reduction of 0.4 years in terms of LE to a decline of 1.1 years when measured using HALE</a:t>
            </a:r>
            <a:r>
              <a:rPr lang="en-US" dirty="0" smtClean="0"/>
              <a:t>.</a:t>
            </a:r>
          </a:p>
          <a:p>
            <a:pPr defTabSz="950737"/>
            <a:r>
              <a:rPr lang="en-US" dirty="0" smtClean="0"/>
              <a:t>Regular publication of HALE (sub-) indicators like these gives us a different and more relevant sense of the comparative importance of different health problems.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50" y="4560900"/>
            <a:ext cx="6937905" cy="4319555"/>
          </a:xfrm>
        </p:spPr>
        <p:txBody>
          <a:bodyPr>
            <a:normAutofit/>
          </a:bodyPr>
          <a:lstStyle/>
          <a:p>
            <a:r>
              <a:rPr lang="en-US" dirty="0" smtClean="0"/>
              <a:t>Let me briefly review the prerequisites for estimating HALE.</a:t>
            </a:r>
          </a:p>
          <a:p>
            <a:r>
              <a:rPr lang="en-US" dirty="0" smtClean="0"/>
              <a:t>First, we need a health status profile = a small set of questions on an individual's capacity to function – sensory, mobility, pain, cognition, affect, fatigue etc. </a:t>
            </a:r>
          </a:p>
          <a:p>
            <a:r>
              <a:rPr lang="en-US" dirty="0" smtClean="0"/>
              <a:t>But this cannot be just any collection of questions – it must be carefully designed with the second step in mind.  This is the ability to elicit from a general population sample a person-level index or preference scale that maps the categorical responses on the multi-dimensional profile into a scale ranging from zero for dead to one for healthy, and indeed from a number like -.3 to 1, since there are health states widely viewed as worse than death.</a:t>
            </a:r>
          </a:p>
          <a:p>
            <a:r>
              <a:rPr lang="en-US" dirty="0" smtClean="0"/>
              <a:t>These valuation functions have been estimated in many ways, but the one we found most effective in Canada was using a series of carefully selected focus groups, where individuals spent the better part of a day on the tasks, which are cognitively complex.  Still the cost for us was under $300k for a dozen focus groups across the country.</a:t>
            </a:r>
          </a:p>
          <a:p>
            <a:r>
              <a:rPr lang="en-US" dirty="0" smtClean="0"/>
              <a:t>Finally, the third step can be the straightforward application of the Sullivan method, as just illustrated, or something fancier like the Population Health </a:t>
            </a:r>
            <a:r>
              <a:rPr lang="en-US" dirty="0" err="1" smtClean="0"/>
              <a:t>microsimulation</a:t>
            </a:r>
            <a:r>
              <a:rPr lang="en-US" dirty="0" smtClean="0"/>
              <a:t> Model (POHEM) developed at Statistics Canada.</a:t>
            </a:r>
          </a:p>
          <a:p>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Moreover , the profile, the first step above – and this is the one point I most want you to take away from this talk – provides the ideal Rosetta Stone for health status measurement in all the domains I canvassed earlier, from RCTs to Codman-style health outcomes measurement.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 do we find such a profile – a parsimonious set of questions on functioning?  The good news is that there is an emerging international consensus on a set of questions developed under the auspices of the Budapest Initiative.  At an early meeting, a crucial step was agreement on the criteria for selecting the health domains to be covered by the question set. – one of which is suitability for preference measurement. </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060" y="4560900"/>
            <a:ext cx="6862493" cy="4319555"/>
          </a:xfrm>
        </p:spPr>
        <p:txBody>
          <a:bodyPr>
            <a:normAutofit/>
          </a:bodyPr>
          <a:lstStyle/>
          <a:p>
            <a:r>
              <a:rPr lang="en-US" dirty="0" smtClean="0"/>
              <a:t>There was another initially parallel process established by the United Nations Statistical Division, called the Washington City Group, to develop a short set of disability questions suitable for inclusion on the 2010 round of population censuses.</a:t>
            </a:r>
          </a:p>
          <a:p>
            <a:r>
              <a:rPr lang="en-US" dirty="0" smtClean="0"/>
              <a:t>The WCG has succeeded in this objective.  It has also undertaken the task of developing an “extended” set of internationally agreed questions suitable for inclusion in population health surveys.</a:t>
            </a:r>
          </a:p>
          <a:p>
            <a:r>
              <a:rPr lang="en-US" dirty="0" smtClean="0"/>
              <a:t>Under the leadership of Jennifer </a:t>
            </a:r>
            <a:r>
              <a:rPr lang="en-US" dirty="0" err="1" smtClean="0"/>
              <a:t>Madans</a:t>
            </a:r>
            <a:r>
              <a:rPr lang="en-US" dirty="0" smtClean="0"/>
              <a:t> of the NCHS, a really wonderful thing has happened – the two processes have been joined.</a:t>
            </a:r>
          </a:p>
          <a:p>
            <a:r>
              <a:rPr lang="en-US" dirty="0" smtClean="0"/>
              <a:t>So we are about to have an excellent foundation for internationally comparable measures of health status – in the first instance as a parsimonious profile, but eventually in a form that can support estimation of HALE and a coherent family of sub-indices</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9473" y="4428248"/>
            <a:ext cx="6636256" cy="4319555"/>
          </a:xfrm>
        </p:spPr>
        <p:txBody>
          <a:bodyPr>
            <a:normAutofit/>
          </a:bodyPr>
          <a:lstStyle/>
          <a:p>
            <a:r>
              <a:rPr lang="en-US" dirty="0" smtClean="0"/>
              <a:t>But here in the US, a wide variety of health status measures are competing for attention.</a:t>
            </a:r>
          </a:p>
          <a:p>
            <a:r>
              <a:rPr lang="en-US" dirty="0" smtClean="0"/>
              <a:t>There is some good news, for example that HEDIS and BRFSS have some questions in common.  The bad news is that these are poor questions.</a:t>
            </a:r>
          </a:p>
          <a:p>
            <a:r>
              <a:rPr lang="en-US" dirty="0" smtClean="0"/>
              <a:t>Given the experience in the BI and WCG with cognitive testing, my impression is that there has not been sufficient attention paid to the very real problems of cross-cultural comparability of questions.</a:t>
            </a:r>
          </a:p>
          <a:p>
            <a:r>
              <a:rPr lang="en-US" dirty="0" smtClean="0"/>
              <a:t>And none of these question sets have been designed to support the estimation of HALE and related indices.</a:t>
            </a:r>
          </a:p>
          <a:p>
            <a:r>
              <a:rPr lang="en-US" dirty="0" smtClean="0"/>
              <a:t>But let me highlight the potential of the PROMIS initiative funded by NIH.  It is developing question item banks designed for computerized adaptive testing or CAT.  This can offer significantly improved accuracy in health status assessments.  However, as it is, it will not be suitable for HALE and related measures.  but this can be straightforwardly remedied in a mutually beneficial manner by including the BI/WCG questions in the IRT scaling used in constructing the PROMIS item bank.</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conclude.  (read)</a:t>
            </a:r>
          </a:p>
          <a:p>
            <a:endParaRPr lang="en-US" dirty="0" smtClean="0"/>
          </a:p>
          <a:p>
            <a:endParaRPr lang="en-US" dirty="0" smtClean="0"/>
          </a:p>
          <a:p>
            <a:endParaRPr lang="en-US" dirty="0" smtClean="0"/>
          </a:p>
          <a:p>
            <a:r>
              <a:rPr lang="en-US" dirty="0" smtClean="0"/>
              <a:t>…neither country really knows what the impacts of respective policy preoccupations will be on the health of our populations</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and health status, have been conceptualized and measured many ways …</a:t>
            </a:r>
          </a:p>
          <a:p>
            <a:r>
              <a:rPr lang="en-US" dirty="0" smtClean="0"/>
              <a:t>traditionally – clinically defined diseases have dominated measurement, with the ICD now over 100 years old</a:t>
            </a:r>
          </a:p>
          <a:p>
            <a:r>
              <a:rPr lang="en-US" dirty="0" smtClean="0"/>
              <a:t>but the publication if the ICIDH by WHO almost 30 years ago, and its update the ICF signaled the increasing attention being paid to ability to function in day-to-day life</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6AB94-C026-478F-9D33-B0449A366AC0}" type="slidenum">
              <a:rPr lang="en-CA"/>
              <a:pPr/>
              <a:t>40</a:t>
            </a:fld>
            <a:endParaRPr lang="en-CA"/>
          </a:p>
        </p:txBody>
      </p:sp>
      <p:sp>
        <p:nvSpPr>
          <p:cNvPr id="385026" name="Rectangle 2"/>
          <p:cNvSpPr>
            <a:spLocks noGrp="1" noRot="1" noChangeAspect="1" noChangeArrowheads="1" noTextEdit="1"/>
          </p:cNvSpPr>
          <p:nvPr>
            <p:ph type="sldImg"/>
          </p:nvPr>
        </p:nvSpPr>
        <p:spPr>
          <a:xfrm>
            <a:off x="1266825" y="725488"/>
            <a:ext cx="4786313" cy="3589337"/>
          </a:xfrm>
          <a:ln/>
        </p:spPr>
      </p:sp>
      <p:sp>
        <p:nvSpPr>
          <p:cNvPr id="385027" name="Rectangle 3"/>
          <p:cNvSpPr>
            <a:spLocks noGrp="1" noChangeArrowheads="1"/>
          </p:cNvSpPr>
          <p:nvPr>
            <p:ph type="body" idx="1"/>
          </p:nvPr>
        </p:nvSpPr>
        <p:spPr>
          <a:xfrm>
            <a:off x="79803" y="4434482"/>
            <a:ext cx="7137308" cy="4931943"/>
          </a:xfrm>
        </p:spPr>
        <p:txBody>
          <a:bodyPr lIns="96522" tIns="48259" rIns="96522" bIns="48259"/>
          <a:lstStyle/>
          <a:p>
            <a:pPr defTabSz="947437"/>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C1C56-948D-4967-9DD5-54C477F57623}" type="slidenum">
              <a:rPr lang="en-CA"/>
              <a:pPr/>
              <a:t>5</a:t>
            </a:fld>
            <a:endParaRPr lang="en-CA"/>
          </a:p>
        </p:txBody>
      </p:sp>
      <p:sp>
        <p:nvSpPr>
          <p:cNvPr id="153602" name="Rectangle 2"/>
          <p:cNvSpPr>
            <a:spLocks noGrp="1" noRot="1" noChangeAspect="1" noChangeArrowheads="1" noTextEdit="1"/>
          </p:cNvSpPr>
          <p:nvPr>
            <p:ph type="sldImg"/>
          </p:nvPr>
        </p:nvSpPr>
        <p:spPr>
          <a:xfrm>
            <a:off x="1257300" y="719138"/>
            <a:ext cx="4800600" cy="3600450"/>
          </a:xfrm>
          <a:ln/>
        </p:spPr>
      </p:sp>
      <p:sp>
        <p:nvSpPr>
          <p:cNvPr id="153603" name="Rectangle 3"/>
          <p:cNvSpPr>
            <a:spLocks noGrp="1" noChangeArrowheads="1"/>
          </p:cNvSpPr>
          <p:nvPr>
            <p:ph type="body" idx="1"/>
          </p:nvPr>
        </p:nvSpPr>
        <p:spPr>
          <a:xfrm>
            <a:off x="731520" y="4560898"/>
            <a:ext cx="5852160" cy="4321197"/>
          </a:xfrm>
        </p:spPr>
        <p:txBody>
          <a:bodyPr/>
          <a:lstStyle/>
          <a:p>
            <a:r>
              <a:rPr lang="en-US" dirty="0" smtClean="0"/>
              <a:t>health status measures clearly include blood pressure, height and weight, serum cholesterol, pulmonary function, and physical fitness.   NCHS pioneered the collection of these kinds of measures with the NHANES.  </a:t>
            </a:r>
          </a:p>
          <a:p>
            <a:r>
              <a:rPr lang="en-US" dirty="0" smtClean="0"/>
              <a:t>Canada was finally able to launch its own mini</a:t>
            </a:r>
            <a:r>
              <a:rPr lang="en-US" baseline="0" dirty="0" smtClean="0"/>
              <a:t> NHANES, the Canadian Health Measures Survey (CHMS), in 2007.  And we benefited tremendously from our colleagues here at NCHS – not only from their years of experience which were freely and graciously shared, but also in physical terms with some of the trailers you see in these photos.  So let me pause and give a big thank you to the NCHS on behalf of Canada.</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as we saw a moment ago, health status</a:t>
            </a:r>
            <a:r>
              <a:rPr lang="en-US" baseline="0" dirty="0" smtClean="0"/>
              <a:t> has been taken to include much more than the physical measures collected by NHANES here, and the CHMS in Canada.  </a:t>
            </a:r>
          </a:p>
          <a:p>
            <a:r>
              <a:rPr lang="en-US" dirty="0" smtClean="0"/>
              <a:t>To the best of my knowledge, Mildred</a:t>
            </a:r>
            <a:r>
              <a:rPr lang="en-US" baseline="0" dirty="0" smtClean="0"/>
              <a:t> </a:t>
            </a:r>
            <a:r>
              <a:rPr lang="en-US" baseline="0" dirty="0" err="1" smtClean="0"/>
              <a:t>Blaxter</a:t>
            </a:r>
            <a:r>
              <a:rPr lang="en-US" baseline="0" dirty="0" smtClean="0"/>
              <a:t>, and the York U group (van Dalen et al. -- Alan Williams and Claire </a:t>
            </a:r>
            <a:r>
              <a:rPr lang="en-US" baseline="0" dirty="0" err="1" smtClean="0"/>
              <a:t>Gudex</a:t>
            </a:r>
            <a:r>
              <a:rPr lang="en-US" baseline="0" dirty="0" smtClean="0"/>
              <a:t>) are the only ones who have systematically asked representative lay population samples in open ended questions what their concepts of health were.</a:t>
            </a:r>
          </a:p>
          <a:p>
            <a:endParaRPr lang="en-US" baseline="0" dirty="0" smtClean="0"/>
          </a:p>
          <a:p>
            <a:r>
              <a:rPr lang="en-US" baseline="0" dirty="0" smtClean="0"/>
              <a:t>In fact, they asked these open-ended questions in several ways -- … (other good, other poor, self etc.)</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236" y="4428248"/>
            <a:ext cx="7013317" cy="4319555"/>
          </a:xfrm>
        </p:spPr>
        <p:txBody>
          <a:bodyPr>
            <a:normAutofit/>
          </a:bodyPr>
          <a:lstStyle/>
          <a:p>
            <a:r>
              <a:rPr lang="en-US" dirty="0" smtClean="0"/>
              <a:t>Still, most of these lay definitions involve</a:t>
            </a:r>
            <a:r>
              <a:rPr lang="en-US" baseline="0" dirty="0" smtClean="0"/>
              <a:t> descriptions of varying degrees of ill health or health problems or, for short, “</a:t>
            </a:r>
            <a:r>
              <a:rPr lang="en-US" baseline="0" dirty="0" err="1" smtClean="0"/>
              <a:t>yuckiness</a:t>
            </a:r>
            <a:r>
              <a:rPr lang="en-US" baseline="0" dirty="0" smtClean="0"/>
              <a:t>”.  In contrast, the most famous definition of health is enshrined in the WHO constitution as …(read)</a:t>
            </a:r>
          </a:p>
          <a:p>
            <a:r>
              <a:rPr lang="en-US" baseline="0" dirty="0" smtClean="0"/>
              <a:t>This definition, with the phrase, “not merely the absence of disease”, points clearly toward a positive notion of health.  And at a more detailed level, the summary of the van Dalen et al survey just shown indicates that many people do think of being healthy in such a positive sense.</a:t>
            </a:r>
          </a:p>
          <a:p>
            <a:r>
              <a:rPr lang="en-US" baseline="0" dirty="0" smtClean="0"/>
              <a:t>Unfortunately, the WHO definition is too broad – it encompasses virtually all of well-being, and if taken seriously would entail the </a:t>
            </a:r>
            <a:r>
              <a:rPr lang="en-US" baseline="0" dirty="0" err="1" smtClean="0"/>
              <a:t>medicalization</a:t>
            </a:r>
            <a:r>
              <a:rPr lang="en-US" baseline="0" dirty="0" smtClean="0"/>
              <a:t> of almost every aspect of human life.  </a:t>
            </a:r>
          </a:p>
          <a:p>
            <a:r>
              <a:rPr lang="en-US" baseline="0" dirty="0" smtClean="0"/>
              <a:t>But what do we do then?  Is positive health just like moving in the opposite direction on the real number line – instead of going toward the left and increasingly severe states of </a:t>
            </a:r>
            <a:r>
              <a:rPr lang="en-US" baseline="0" dirty="0" err="1" smtClean="0"/>
              <a:t>yuckiness</a:t>
            </a:r>
            <a:r>
              <a:rPr lang="en-US" baseline="0" dirty="0" smtClean="0"/>
              <a:t>, is positive health simply going to the right, toward being able to jump higher and run faster?</a:t>
            </a:r>
          </a:p>
          <a:p>
            <a:r>
              <a:rPr lang="en-US" baseline="0" dirty="0" smtClean="0"/>
              <a:t>I think not.  We need to step off this line, think “outside the box”, and go in a different direction to capture, in a practical way, the essence of positive health…</a:t>
            </a:r>
          </a:p>
          <a:p>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236" y="4279307"/>
            <a:ext cx="7013318" cy="4319555"/>
          </a:xfrm>
        </p:spPr>
        <p:txBody>
          <a:bodyPr>
            <a:normAutofit lnSpcReduction="10000"/>
          </a:bodyPr>
          <a:lstStyle/>
          <a:p>
            <a:r>
              <a:rPr lang="en-US" dirty="0" smtClean="0"/>
              <a:t>The insight here is actually simple conceptually  [perhaps a BGO = blinding glimpse of the obvious].  If we think of positive health, being really </a:t>
            </a:r>
            <a:r>
              <a:rPr lang="en-US" dirty="0" err="1" smtClean="0"/>
              <a:t>really</a:t>
            </a:r>
            <a:r>
              <a:rPr lang="en-US" dirty="0" smtClean="0"/>
              <a:t> healthy, as resilience, then we can only tell if a person is healthy if,</a:t>
            </a:r>
            <a:r>
              <a:rPr lang="en-US" baseline="0" dirty="0" smtClean="0"/>
              <a:t> when we check repeatedly, we always find them without any </a:t>
            </a:r>
            <a:r>
              <a:rPr lang="en-US" baseline="0" dirty="0" err="1" smtClean="0"/>
              <a:t>yuckiness</a:t>
            </a:r>
            <a:r>
              <a:rPr lang="en-US" baseline="0" dirty="0" smtClean="0"/>
              <a:t>, without health problems, with an absence of disease.  </a:t>
            </a:r>
          </a:p>
          <a:p>
            <a:r>
              <a:rPr lang="en-US" baseline="0" dirty="0" smtClean="0"/>
              <a:t>The reason this really simple definition is not in wide use is that we have become blinkered by our available data – in particular, population health surveys are overwhelmingly cross-sectional, and RCTs are analyzed only in terms of end-points.</a:t>
            </a:r>
          </a:p>
          <a:p>
            <a:r>
              <a:rPr lang="en-US" baseline="0" dirty="0" smtClean="0"/>
              <a:t>The Framingham Study is justly famous for providing the empirical foundations for risk factors for heart disease.  But it could just as well have been used to ask about the “risk factors” for never being ill with any disease.  </a:t>
            </a:r>
          </a:p>
          <a:p>
            <a:r>
              <a:rPr lang="en-US" baseline="0" dirty="0" smtClean="0"/>
              <a:t>Indeed, eliciting the “risk factors for chronic good health” was one of the basic justifications for the launching of Canada’s longitudinal National Population Health Survey in 1994.  And a recent paper by Mark Kaplan and colleagues used the NPHS for precisely this purpose – to analyze the factors associated with what they called “thriving” amongst the elderly population.  Interestingly, conventional risk factors like BMI and physical activity at baseline were not significant, while psychological outlook was.</a:t>
            </a:r>
          </a:p>
          <a:p>
            <a:r>
              <a:rPr lang="en-US" baseline="0" dirty="0" smtClean="0"/>
              <a:t>For my purposes today, though, suffice it to say that the notion of positive health is entirely reasonable, but it requires longitudinal data to make </a:t>
            </a:r>
            <a:r>
              <a:rPr lang="en-US" dirty="0" smtClean="0"/>
              <a:t>measurement</a:t>
            </a:r>
            <a:r>
              <a:rPr lang="en-US" baseline="0" dirty="0" smtClean="0"/>
              <a:t> operational.</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8" y="4428248"/>
            <a:ext cx="6937904" cy="4319555"/>
          </a:xfrm>
        </p:spPr>
        <p:txBody>
          <a:bodyPr>
            <a:normAutofit/>
          </a:bodyPr>
          <a:lstStyle/>
          <a:p>
            <a:r>
              <a:rPr lang="en-US" baseline="0" dirty="0" smtClean="0"/>
              <a:t>The notion of health status comes up in a wide range of situations.  This diagram provides a very simple first cut.  The ways we think of measuring health will often be different if we are trying to push back the frontiers of knowledge, i.e. advance scientific understanding, or we are providing information to inform policy decisions – the two columns in this 2 x 2 breakdown.</a:t>
            </a:r>
          </a:p>
          <a:p>
            <a:r>
              <a:rPr lang="en-US" baseline="0" dirty="0" smtClean="0"/>
              <a:t>They will also vary whether we are focusing on the immediate situation of patient care, or on the broader questions of the health of entire populations.  </a:t>
            </a:r>
          </a:p>
          <a:p>
            <a:r>
              <a:rPr lang="en-US" baseline="0" dirty="0" smtClean="0"/>
              <a:t>The key point of this diagram is that there are tremendous benefits if there are at least some carefully chosen health status measures that are useful and used across the full range of situations and purposes – a set of concepts and measures that forms the intersection of all four of these quadrants, a form of health status Rosetta Stone that enables cross walks and data synthesis.</a:t>
            </a:r>
            <a:endParaRPr lang="en-US" dirty="0"/>
          </a:p>
        </p:txBody>
      </p:sp>
      <p:sp>
        <p:nvSpPr>
          <p:cNvPr id="4" name="Slide Number Placeholder 3"/>
          <p:cNvSpPr>
            <a:spLocks noGrp="1"/>
          </p:cNvSpPr>
          <p:nvPr>
            <p:ph type="sldNum" sz="quarter" idx="10"/>
          </p:nvPr>
        </p:nvSpPr>
        <p:spPr/>
        <p:txBody>
          <a:bodyPr/>
          <a:lstStyle/>
          <a:p>
            <a:pPr>
              <a:defRPr/>
            </a:pPr>
            <a:fld id="{C529C245-82F8-486B-A23B-789CA3C55A54}"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E02B185-AA02-4D88-B90D-D9F6A29048DF}" type="slidenum">
              <a:rPr lang="en-CA"/>
              <a:pPr>
                <a:defRPr/>
              </a:pPr>
              <a:t>‹#›</a:t>
            </a:fld>
            <a:endParaRPr lang="en-C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05F2FF7-A1D6-49A4-9C73-BB6633C1D9E2}" type="slidenum">
              <a:rPr lang="en-CA"/>
              <a:pPr>
                <a:defRPr/>
              </a:pPr>
              <a:t>‹#›</a:t>
            </a:fld>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79F6A6F-7D66-48B8-A636-65B77127E639}" type="slidenum">
              <a:rPr lang="en-CA"/>
              <a:pPr>
                <a:defRPr/>
              </a:pPr>
              <a:t>‹#›</a:t>
            </a:fld>
            <a:endParaRPr lang="en-CA"/>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88125" y="6380163"/>
            <a:ext cx="2133600" cy="476250"/>
          </a:xfrm>
        </p:spPr>
        <p:txBody>
          <a:bodyPr/>
          <a:lstStyle>
            <a:lvl1pPr>
              <a:defRPr/>
            </a:lvl1pPr>
          </a:lstStyle>
          <a:p>
            <a:r>
              <a:rPr lang="en-CA"/>
              <a:t>24/09/2008</a:t>
            </a:r>
          </a:p>
        </p:txBody>
      </p:sp>
      <p:sp>
        <p:nvSpPr>
          <p:cNvPr id="8" name="Footer Placeholder 7"/>
          <p:cNvSpPr>
            <a:spLocks noGrp="1"/>
          </p:cNvSpPr>
          <p:nvPr>
            <p:ph type="ftr" sz="quarter" idx="11"/>
          </p:nvPr>
        </p:nvSpPr>
        <p:spPr>
          <a:xfrm>
            <a:off x="2843213" y="6388100"/>
            <a:ext cx="2895600" cy="476250"/>
          </a:xfrm>
        </p:spPr>
        <p:txBody>
          <a:bodyPr/>
          <a:lstStyle>
            <a:lvl1pPr>
              <a:defRPr/>
            </a:lvl1pPr>
          </a:lstStyle>
          <a:p>
            <a:r>
              <a:rPr lang="en-CA"/>
              <a:t>Statistics Canada • Statistique Canada</a:t>
            </a:r>
          </a:p>
        </p:txBody>
      </p:sp>
      <p:sp>
        <p:nvSpPr>
          <p:cNvPr id="9" name="Slide Number Placeholder 8"/>
          <p:cNvSpPr>
            <a:spLocks noGrp="1"/>
          </p:cNvSpPr>
          <p:nvPr>
            <p:ph type="sldNum" sz="quarter" idx="12"/>
          </p:nvPr>
        </p:nvSpPr>
        <p:spPr>
          <a:xfrm>
            <a:off x="395288" y="6408738"/>
            <a:ext cx="1522412" cy="476250"/>
          </a:xfrm>
        </p:spPr>
        <p:txBody>
          <a:bodyPr/>
          <a:lstStyle>
            <a:lvl1pPr>
              <a:defRPr/>
            </a:lvl1pPr>
          </a:lstStyle>
          <a:p>
            <a:fld id="{79D215A9-495D-4827-B7B6-550C842B2349}" type="slidenum">
              <a:rPr lang="en-CA"/>
              <a:pPr/>
              <a:t>‹#›</a:t>
            </a:fld>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p:txBody>
          <a:bodyPr/>
          <a:lstStyle>
            <a:lvl1pPr>
              <a:defRPr/>
            </a:lvl1pPr>
          </a:lstStyle>
          <a:p>
            <a:pPr>
              <a:defRPr/>
            </a:pPr>
            <a:fld id="{854D5E5D-BBB0-4937-80A0-5B55910F5758}" type="slidenum">
              <a:rPr lang="en-CA"/>
              <a:pPr>
                <a:defRPr/>
              </a:pPr>
              <a:t>‹#›</a:t>
            </a:fld>
            <a:endParaRPr lang="en-CA"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76C3059-ECCA-4B92-81CF-70D0E6077E82}" type="slidenum">
              <a:rPr lang="en-CA"/>
              <a:pPr>
                <a:defRPr/>
              </a:pPr>
              <a:t>‹#›</a:t>
            </a:fld>
            <a:endParaRPr lang="en-CA"/>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CFDDD56A-F779-47AC-A618-02984172480D}" type="slidenum">
              <a:rPr lang="en-CA"/>
              <a:pPr>
                <a:defRPr/>
              </a:pPr>
              <a:t>‹#›</a:t>
            </a:fld>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2ACD7112-41C6-4E91-9C3B-E9CDE8D28577}" type="slidenum">
              <a:rPr lang="en-CA"/>
              <a:pPr>
                <a:defRPr/>
              </a:pPr>
              <a:t>‹#›</a:t>
            </a:fld>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CD10DB28-51DA-495D-8916-086440A19F4E}" type="slidenum">
              <a:rPr lang="en-CA"/>
              <a:pPr>
                <a:defRPr/>
              </a:pPr>
              <a:t>‹#›</a:t>
            </a:fld>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1EF1CD04-4B1D-4B34-9442-25AB0DBC993E}" type="slidenum">
              <a:rPr lang="en-CA"/>
              <a:pPr>
                <a:defRPr/>
              </a:pPr>
              <a:t>‹#›</a:t>
            </a:fld>
            <a:endParaRPr lang="en-C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585EB9B-AB65-4D40-BDD2-70874ACC87C8}" type="slidenum">
              <a:rPr lang="en-CA"/>
              <a:pPr>
                <a:defRPr/>
              </a:pPr>
              <a:t>‹#›</a:t>
            </a:fld>
            <a:endParaRPr lang="en-C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Saskatoon July 2010</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027BF0E3-651A-4D7D-B240-2085C2CC094D}" type="slidenum">
              <a:rPr lang="en-CA"/>
              <a:pPr>
                <a:defRPr/>
              </a:pPr>
              <a:t>‹#›</a:t>
            </a:fld>
            <a:endParaRPr lang="en-C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588125" y="6597650"/>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2843213" y="6597650"/>
            <a:ext cx="28956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smtClean="0">
                <a:solidFill>
                  <a:schemeClr val="tx1"/>
                </a:solidFill>
                <a:latin typeface="+mn-lt"/>
              </a:defRPr>
            </a:lvl1pPr>
          </a:lstStyle>
          <a:p>
            <a:pPr>
              <a:defRPr/>
            </a:pPr>
            <a:r>
              <a:rPr lang="en-US" smtClean="0"/>
              <a:t>Saskatoon July 2010</a:t>
            </a:r>
            <a:endParaRPr lang="en-CA"/>
          </a:p>
        </p:txBody>
      </p:sp>
      <p:sp>
        <p:nvSpPr>
          <p:cNvPr id="1030" name="Rectangle 6"/>
          <p:cNvSpPr>
            <a:spLocks noGrp="1" noChangeArrowheads="1"/>
          </p:cNvSpPr>
          <p:nvPr>
            <p:ph type="sldNum" sz="quarter" idx="4"/>
          </p:nvPr>
        </p:nvSpPr>
        <p:spPr bwMode="auto">
          <a:xfrm>
            <a:off x="107950" y="6597650"/>
            <a:ext cx="1522413"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tx1"/>
                </a:solidFill>
                <a:latin typeface="+mn-lt"/>
              </a:defRPr>
            </a:lvl1pPr>
          </a:lstStyle>
          <a:p>
            <a:pPr>
              <a:defRPr/>
            </a:pPr>
            <a:fld id="{2743A7C1-8239-4B8D-8BCD-A99DFD276B8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p:fade/>
  </p:transition>
  <p:hf hdr="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Black" pitchFamily="34" charset="0"/>
        </a:defRPr>
      </a:lvl2pPr>
      <a:lvl3pPr algn="l" rtl="0" eaLnBrk="0" fontAlgn="base" hangingPunct="0">
        <a:spcBef>
          <a:spcPct val="0"/>
        </a:spcBef>
        <a:spcAft>
          <a:spcPct val="0"/>
        </a:spcAft>
        <a:defRPr sz="3200">
          <a:solidFill>
            <a:schemeClr val="accent2"/>
          </a:solidFill>
          <a:latin typeface="Arial Black" pitchFamily="34" charset="0"/>
        </a:defRPr>
      </a:lvl3pPr>
      <a:lvl4pPr algn="l" rtl="0" eaLnBrk="0" fontAlgn="base" hangingPunct="0">
        <a:spcBef>
          <a:spcPct val="0"/>
        </a:spcBef>
        <a:spcAft>
          <a:spcPct val="0"/>
        </a:spcAft>
        <a:defRPr sz="3200">
          <a:solidFill>
            <a:schemeClr val="accent2"/>
          </a:solidFill>
          <a:latin typeface="Arial Black" pitchFamily="34" charset="0"/>
        </a:defRPr>
      </a:lvl4pPr>
      <a:lvl5pPr algn="l" rtl="0" eaLnBrk="0" fontAlgn="base" hangingPunct="0">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72" y="490662"/>
            <a:ext cx="7139136" cy="850106"/>
          </a:xfrm>
        </p:spPr>
        <p:txBody>
          <a:bodyPr/>
          <a:lstStyle/>
          <a:p>
            <a:pPr algn="ctr"/>
            <a:r>
              <a:rPr lang="en-US" dirty="0" smtClean="0"/>
              <a:t>Measuring Health </a:t>
            </a:r>
            <a:endParaRPr lang="en-US" dirty="0"/>
          </a:p>
        </p:txBody>
      </p:sp>
      <p:sp>
        <p:nvSpPr>
          <p:cNvPr id="3" name="Content Placeholder 2"/>
          <p:cNvSpPr>
            <a:spLocks noGrp="1"/>
          </p:cNvSpPr>
          <p:nvPr>
            <p:ph idx="1"/>
          </p:nvPr>
        </p:nvSpPr>
        <p:spPr>
          <a:xfrm>
            <a:off x="2113384" y="2852936"/>
            <a:ext cx="4978896" cy="3196952"/>
          </a:xfrm>
        </p:spPr>
        <p:txBody>
          <a:bodyPr/>
          <a:lstStyle/>
          <a:p>
            <a:r>
              <a:rPr lang="en-US" sz="3200" dirty="0" smtClean="0"/>
              <a:t>why measure health</a:t>
            </a:r>
          </a:p>
          <a:p>
            <a:r>
              <a:rPr lang="en-US" sz="3200" dirty="0" smtClean="0"/>
              <a:t>concepts of health</a:t>
            </a:r>
          </a:p>
          <a:p>
            <a:r>
              <a:rPr lang="en-US" sz="3200" dirty="0" err="1" smtClean="0"/>
              <a:t>indicatoritis</a:t>
            </a:r>
            <a:endParaRPr lang="en-US" sz="3200" dirty="0" smtClean="0"/>
          </a:p>
          <a:p>
            <a:r>
              <a:rPr lang="en-US" sz="3200" dirty="0" smtClean="0"/>
              <a:t>ideas for progress</a:t>
            </a:r>
            <a:endParaRPr lang="en-US" sz="3200"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4294967295"/>
          </p:nvPr>
        </p:nvSpPr>
        <p:spPr>
          <a:xfrm>
            <a:off x="2843213" y="6597650"/>
            <a:ext cx="2895600" cy="266700"/>
          </a:xfrm>
        </p:spPr>
        <p:txBody>
          <a:bodyPr/>
          <a:lstStyle/>
          <a:p>
            <a:pPr>
              <a:defRPr/>
            </a:pPr>
            <a:r>
              <a:rPr lang="en-CA" smtClean="0"/>
              <a:t>Saskatoon July 2010</a:t>
            </a:r>
            <a:endParaRPr lang="en-CA" dirty="0"/>
          </a:p>
        </p:txBody>
      </p:sp>
      <p:sp>
        <p:nvSpPr>
          <p:cNvPr id="6" name="Slide Number Placeholder 5"/>
          <p:cNvSpPr>
            <a:spLocks noGrp="1"/>
          </p:cNvSpPr>
          <p:nvPr>
            <p:ph type="sldNum" sz="quarter" idx="12"/>
          </p:nvPr>
        </p:nvSpPr>
        <p:spPr/>
        <p:txBody>
          <a:bodyPr/>
          <a:lstStyle/>
          <a:p>
            <a:pPr>
              <a:defRPr/>
            </a:pPr>
            <a:fld id="{854D5E5D-BBB0-4937-80A0-5B55910F5758}" type="slidenum">
              <a:rPr lang="en-CA" smtClean="0"/>
              <a:pPr>
                <a:defRPr/>
              </a:pPr>
              <a:t>1</a:t>
            </a:fld>
            <a:endParaRPr lang="en-CA" dirty="0"/>
          </a:p>
        </p:txBody>
      </p:sp>
      <p:sp>
        <p:nvSpPr>
          <p:cNvPr id="7" name="TextBox 6"/>
          <p:cNvSpPr txBox="1"/>
          <p:nvPr/>
        </p:nvSpPr>
        <p:spPr>
          <a:xfrm>
            <a:off x="1187624" y="1159584"/>
            <a:ext cx="6840760" cy="1477328"/>
          </a:xfrm>
          <a:prstGeom prst="rect">
            <a:avLst/>
          </a:prstGeom>
          <a:noFill/>
        </p:spPr>
        <p:txBody>
          <a:bodyPr wrap="square" rtlCol="0">
            <a:spAutoFit/>
          </a:bodyPr>
          <a:lstStyle/>
          <a:p>
            <a:pPr algn="ctr"/>
            <a:r>
              <a:rPr lang="en-US" dirty="0" smtClean="0"/>
              <a:t>Michael </a:t>
            </a:r>
            <a:r>
              <a:rPr lang="en-US" dirty="0" err="1" smtClean="0"/>
              <a:t>Wolfson</a:t>
            </a:r>
            <a:r>
              <a:rPr lang="en-US" dirty="0" smtClean="0"/>
              <a:t>, </a:t>
            </a:r>
            <a:r>
              <a:rPr lang="en-US" dirty="0" err="1" smtClean="0"/>
              <a:t>uOttawa</a:t>
            </a:r>
            <a:endParaRPr lang="en-US" dirty="0" smtClean="0"/>
          </a:p>
          <a:p>
            <a:pPr algn="ctr"/>
            <a:endParaRPr lang="en-US" dirty="0" smtClean="0"/>
          </a:p>
          <a:p>
            <a:pPr algn="ctr"/>
            <a:r>
              <a:rPr lang="en-US" dirty="0" smtClean="0"/>
              <a:t>on the Occasion of the 50</a:t>
            </a:r>
            <a:r>
              <a:rPr lang="en-US" baseline="30000" dirty="0" smtClean="0"/>
              <a:t>th</a:t>
            </a:r>
            <a:r>
              <a:rPr lang="en-US" dirty="0" smtClean="0"/>
              <a:t> Anniversary of the National Center for Health Statistics, August 2010</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020272" y="764704"/>
            <a:ext cx="1872208" cy="1368152"/>
            <a:chOff x="4067944" y="3068960"/>
            <a:chExt cx="4104456" cy="3024336"/>
          </a:xfrm>
        </p:grpSpPr>
        <p:sp>
          <p:nvSpPr>
            <p:cNvPr id="17" name="Rectangle 16"/>
            <p:cNvSpPr/>
            <p:nvPr/>
          </p:nvSpPr>
          <p:spPr bwMode="auto">
            <a:xfrm>
              <a:off x="406794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8" name="Rectangle 17"/>
            <p:cNvSpPr/>
            <p:nvPr/>
          </p:nvSpPr>
          <p:spPr bwMode="auto">
            <a:xfrm>
              <a:off x="622818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9" name="Rectangle 18"/>
            <p:cNvSpPr/>
            <p:nvPr/>
          </p:nvSpPr>
          <p:spPr bwMode="auto">
            <a:xfrm>
              <a:off x="622818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0" name="Rectangle 19"/>
            <p:cNvSpPr/>
            <p:nvPr/>
          </p:nvSpPr>
          <p:spPr bwMode="auto">
            <a:xfrm>
              <a:off x="406794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1" name="Oval 20"/>
            <p:cNvSpPr/>
            <p:nvPr/>
          </p:nvSpPr>
          <p:spPr bwMode="auto">
            <a:xfrm>
              <a:off x="4841744" y="3752464"/>
              <a:ext cx="2592288" cy="1656184"/>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grpSp>
      <p:sp>
        <p:nvSpPr>
          <p:cNvPr id="2" name="Title 1"/>
          <p:cNvSpPr>
            <a:spLocks noGrp="1"/>
          </p:cNvSpPr>
          <p:nvPr>
            <p:ph type="title"/>
          </p:nvPr>
        </p:nvSpPr>
        <p:spPr>
          <a:xfrm>
            <a:off x="179512" y="188640"/>
            <a:ext cx="8964488" cy="1224136"/>
          </a:xfrm>
        </p:spPr>
        <p:txBody>
          <a:bodyPr/>
          <a:lstStyle/>
          <a:p>
            <a:r>
              <a:rPr lang="en-US" sz="3200" baseline="0" dirty="0" smtClean="0">
                <a:solidFill>
                  <a:schemeClr val="accent2"/>
                </a:solidFill>
                <a:latin typeface="+mj-lt"/>
                <a:ea typeface="+mj-ea"/>
                <a:cs typeface="+mj-cs"/>
              </a:rPr>
              <a:t>Health Status – </a:t>
            </a:r>
            <a:r>
              <a:rPr lang="en-US" dirty="0" smtClean="0"/>
              <a:t>Why Measure</a:t>
            </a:r>
            <a:endParaRPr lang="en-US" dirty="0"/>
          </a:p>
        </p:txBody>
      </p:sp>
      <p:sp>
        <p:nvSpPr>
          <p:cNvPr id="3" name="Content Placeholder 2"/>
          <p:cNvSpPr>
            <a:spLocks noGrp="1"/>
          </p:cNvSpPr>
          <p:nvPr>
            <p:ph idx="1"/>
          </p:nvPr>
        </p:nvSpPr>
        <p:spPr>
          <a:xfrm>
            <a:off x="251520" y="692696"/>
            <a:ext cx="7920880" cy="4525963"/>
          </a:xfrm>
        </p:spPr>
        <p:txBody>
          <a:bodyPr/>
          <a:lstStyle/>
          <a:p>
            <a:r>
              <a:rPr lang="en-US" sz="3200" dirty="0" smtClean="0"/>
              <a:t>health care / science</a:t>
            </a:r>
          </a:p>
          <a:p>
            <a:pPr lvl="1"/>
            <a:r>
              <a:rPr lang="en-US" sz="2800" dirty="0" smtClean="0"/>
              <a:t>RCTs for Rx, health technology assessments (HTA), “what works”</a:t>
            </a:r>
          </a:p>
          <a:p>
            <a:r>
              <a:rPr lang="en-US" sz="3200" dirty="0" smtClean="0"/>
              <a:t>health care / policy</a:t>
            </a:r>
          </a:p>
          <a:p>
            <a:pPr lvl="1"/>
            <a:r>
              <a:rPr lang="en-US" sz="2800" dirty="0" smtClean="0"/>
              <a:t>improve quality and cost-effectiveness</a:t>
            </a:r>
          </a:p>
          <a:p>
            <a:r>
              <a:rPr lang="en-US" sz="3200" dirty="0" smtClean="0"/>
              <a:t>population health / science</a:t>
            </a:r>
          </a:p>
          <a:p>
            <a:pPr lvl="1"/>
            <a:r>
              <a:rPr lang="en-US" sz="2800" dirty="0" smtClean="0"/>
              <a:t>understand determinants, evaluate interventions</a:t>
            </a:r>
          </a:p>
          <a:p>
            <a:r>
              <a:rPr lang="en-US" sz="3200" dirty="0" smtClean="0"/>
              <a:t>population health / policy</a:t>
            </a:r>
          </a:p>
          <a:p>
            <a:pPr lvl="1"/>
            <a:r>
              <a:rPr lang="en-US" sz="2800" dirty="0" smtClean="0"/>
              <a:t>overall trends, compression of morbidity, aging, health impact assessment (HIA) for a broader range of (often non-health) policies</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10</a:t>
            </a:fld>
            <a:endParaRPr lang="en-CA"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Why Measure – US Health Care Costs</a:t>
            </a:r>
            <a:endParaRPr lang="en-US" dirty="0"/>
          </a:p>
        </p:txBody>
      </p:sp>
      <p:sp>
        <p:nvSpPr>
          <p:cNvPr id="3" name="Content Placeholder 2"/>
          <p:cNvSpPr>
            <a:spLocks noGrp="1"/>
          </p:cNvSpPr>
          <p:nvPr>
            <p:ph idx="1"/>
          </p:nvPr>
        </p:nvSpPr>
        <p:spPr>
          <a:xfrm>
            <a:off x="144016" y="908720"/>
            <a:ext cx="8820472" cy="5184576"/>
          </a:xfrm>
        </p:spPr>
        <p:txBody>
          <a:bodyPr/>
          <a:lstStyle/>
          <a:p>
            <a:r>
              <a:rPr lang="en-US" sz="2400" dirty="0" smtClean="0"/>
              <a:t>“It has been estimated that 20-30 percent of expenditures dedicated to health care employ either </a:t>
            </a:r>
            <a:r>
              <a:rPr lang="en-US" sz="2400" b="1" dirty="0" smtClean="0"/>
              <a:t>over-, under-, or </a:t>
            </a:r>
            <a:r>
              <a:rPr lang="en-US" sz="2400" b="1" dirty="0" err="1" smtClean="0"/>
              <a:t>misutilization</a:t>
            </a:r>
            <a:r>
              <a:rPr lang="en-US" sz="2400" dirty="0" smtClean="0"/>
              <a:t> of medical treatments and technologies, relative to the evidence of their effectiveness (Skinner et al., 2005). Despite 60 percent more frequent physician visits, testing, procedures, and use of specialists and hospitals in high-spending areas in the United States, </a:t>
            </a:r>
            <a:r>
              <a:rPr lang="en-US" sz="2400" b="1" dirty="0" smtClean="0"/>
              <a:t>no differences in quality </a:t>
            </a:r>
            <a:r>
              <a:rPr lang="en-US" sz="2400" dirty="0" smtClean="0"/>
              <a:t>result (Fisher et al., 2003). Perhaps up to two-thirds of spending increases in recent years have been due to the emergence of new medical technologies that may yield </a:t>
            </a:r>
            <a:r>
              <a:rPr lang="en-US" sz="2400" b="1" dirty="0" smtClean="0"/>
              <a:t>marginal enhancement of outcome </a:t>
            </a:r>
            <a:r>
              <a:rPr lang="en-US" sz="2400" dirty="0" smtClean="0"/>
              <a:t>or may benefit only a small number of patients (Cutler, 1995; Newhouse, 1992; Smith et al., 2000).”</a:t>
            </a:r>
            <a:r>
              <a:rPr lang="en-US" sz="2200" dirty="0" smtClean="0"/>
              <a:t> </a:t>
            </a:r>
            <a:r>
              <a:rPr lang="en-US" sz="1800" dirty="0" smtClean="0"/>
              <a:t> (IoM, “Value in Health Care: Accounting for Cost, Quality, Safety, Outcomes, and Innovation”, 2010)</a:t>
            </a:r>
          </a:p>
          <a:p>
            <a:endParaRPr lang="en-US" sz="1800" dirty="0" smtClean="0"/>
          </a:p>
          <a:p>
            <a:r>
              <a:rPr lang="en-US" sz="1000" dirty="0" smtClean="0"/>
              <a:t>http://www.iom.edu/Reports/2009/Value-in-Health-Care-Accounting-for-Cost-Quality-Safety-Outcomes-and-Innovation.aspx</a:t>
            </a:r>
            <a:endParaRPr lang="en-US" sz="1000"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11</a:t>
            </a:fld>
            <a:endParaRPr lang="en-CA"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Measure – Canadian AMI and Revascularization Example</a:t>
            </a:r>
            <a:endParaRPr lang="en-US" dirty="0"/>
          </a:p>
        </p:txBody>
      </p:sp>
      <p:sp>
        <p:nvSpPr>
          <p:cNvPr id="3" name="Content Placeholder 2"/>
          <p:cNvSpPr>
            <a:spLocks noGrp="1"/>
          </p:cNvSpPr>
          <p:nvPr>
            <p:ph idx="1"/>
          </p:nvPr>
        </p:nvSpPr>
        <p:spPr>
          <a:xfrm>
            <a:off x="457200" y="1600200"/>
            <a:ext cx="7931224" cy="4525963"/>
          </a:xfrm>
        </p:spPr>
        <p:txBody>
          <a:bodyPr/>
          <a:lstStyle/>
          <a:p>
            <a:r>
              <a:rPr lang="en-US" dirty="0" smtClean="0"/>
              <a:t>builds on longstanding small area variations literature</a:t>
            </a:r>
          </a:p>
          <a:p>
            <a:r>
              <a:rPr lang="en-US" dirty="0" smtClean="0"/>
              <a:t>moves beyond procedure rate variations to connect </a:t>
            </a:r>
          </a:p>
          <a:p>
            <a:pPr lvl="1"/>
            <a:r>
              <a:rPr lang="en-US" sz="2800" dirty="0" smtClean="0"/>
              <a:t>cardiac events – AMI</a:t>
            </a:r>
          </a:p>
          <a:p>
            <a:pPr lvl="1"/>
            <a:r>
              <a:rPr lang="en-US" sz="2800" dirty="0" smtClean="0"/>
              <a:t>health care procedures – revascularization</a:t>
            </a:r>
          </a:p>
          <a:p>
            <a:pPr lvl="1"/>
            <a:r>
              <a:rPr lang="en-US" sz="2800" dirty="0" smtClean="0"/>
              <a:t>(crude) measure of health status / outcome – 30-day mortality</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12</a:t>
            </a:fld>
            <a:endParaRPr lang="en-CA"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10"/>
          </p:nvPr>
        </p:nvSpPr>
        <p:spPr/>
        <p:txBody>
          <a:bodyPr/>
          <a:lstStyle/>
          <a:p>
            <a:r>
              <a:rPr lang="en-CA"/>
              <a:t>24/09/2008</a:t>
            </a:r>
          </a:p>
        </p:txBody>
      </p:sp>
      <p:sp>
        <p:nvSpPr>
          <p:cNvPr id="39" name="Slide Number Placeholder 5"/>
          <p:cNvSpPr>
            <a:spLocks noGrp="1"/>
          </p:cNvSpPr>
          <p:nvPr>
            <p:ph type="sldNum" sz="quarter" idx="12"/>
          </p:nvPr>
        </p:nvSpPr>
        <p:spPr/>
        <p:txBody>
          <a:bodyPr/>
          <a:lstStyle/>
          <a:p>
            <a:fld id="{193E11E1-09D9-4E5F-B6F6-1AA1B42E275D}" type="slidenum">
              <a:rPr lang="en-CA"/>
              <a:pPr/>
              <a:t>13</a:t>
            </a:fld>
            <a:endParaRPr lang="en-CA"/>
          </a:p>
        </p:txBody>
      </p:sp>
      <p:sp>
        <p:nvSpPr>
          <p:cNvPr id="176130" name="Rectangle 2"/>
          <p:cNvSpPr>
            <a:spLocks noGrp="1" noChangeArrowheads="1"/>
          </p:cNvSpPr>
          <p:nvPr>
            <p:ph type="title"/>
          </p:nvPr>
        </p:nvSpPr>
        <p:spPr bwMode="auto">
          <a:xfrm>
            <a:off x="69850" y="354013"/>
            <a:ext cx="8966200" cy="914400"/>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ctr"/>
            <a:r>
              <a:rPr lang="en-US" sz="2800" dirty="0"/>
              <a:t>Underlying Patient Trajectory Information for Heart Attack / Revascularization Analysis</a:t>
            </a:r>
          </a:p>
        </p:txBody>
      </p:sp>
      <p:grpSp>
        <p:nvGrpSpPr>
          <p:cNvPr id="2" name="Group 3"/>
          <p:cNvGrpSpPr>
            <a:grpSpLocks/>
          </p:cNvGrpSpPr>
          <p:nvPr/>
        </p:nvGrpSpPr>
        <p:grpSpPr bwMode="auto">
          <a:xfrm>
            <a:off x="1363663" y="1628775"/>
            <a:ext cx="7202487" cy="4754563"/>
            <a:chOff x="898" y="672"/>
            <a:chExt cx="5174" cy="3579"/>
          </a:xfrm>
        </p:grpSpPr>
        <p:sp>
          <p:nvSpPr>
            <p:cNvPr id="176132" name="Line 4"/>
            <p:cNvSpPr>
              <a:spLocks noChangeShapeType="1"/>
            </p:cNvSpPr>
            <p:nvPr/>
          </p:nvSpPr>
          <p:spPr bwMode="auto">
            <a:xfrm>
              <a:off x="898" y="1296"/>
              <a:ext cx="3960" cy="0"/>
            </a:xfrm>
            <a:prstGeom prst="line">
              <a:avLst/>
            </a:prstGeom>
            <a:noFill/>
            <a:ln w="25400">
              <a:solidFill>
                <a:schemeClr val="accent2"/>
              </a:solidFill>
              <a:round/>
              <a:headEnd type="none" w="sm" len="sm"/>
              <a:tailEnd type="none" w="sm" len="sm"/>
            </a:ln>
            <a:effectLst/>
          </p:spPr>
          <p:txBody>
            <a:bodyPr/>
            <a:lstStyle/>
            <a:p>
              <a:endParaRPr lang="en-US"/>
            </a:p>
          </p:txBody>
        </p:sp>
        <p:sp>
          <p:nvSpPr>
            <p:cNvPr id="176133" name="AutoShape 5"/>
            <p:cNvSpPr>
              <a:spLocks noChangeArrowheads="1"/>
            </p:cNvSpPr>
            <p:nvPr/>
          </p:nvSpPr>
          <p:spPr bwMode="auto">
            <a:xfrm>
              <a:off x="2376" y="2176"/>
              <a:ext cx="158" cy="144"/>
            </a:xfrm>
            <a:prstGeom prst="diamond">
              <a:avLst/>
            </a:prstGeom>
            <a:solidFill>
              <a:schemeClr val="folHlink"/>
            </a:solidFill>
            <a:ln w="25400">
              <a:solidFill>
                <a:schemeClr val="folHlink"/>
              </a:solidFill>
              <a:miter lim="800000"/>
              <a:headEnd type="none" w="sm" len="sm"/>
              <a:tailEnd type="none" w="sm" len="sm"/>
            </a:ln>
            <a:effectLst/>
          </p:spPr>
          <p:txBody>
            <a:bodyPr wrap="none" anchor="ctr"/>
            <a:lstStyle/>
            <a:p>
              <a:endParaRPr lang="en-US"/>
            </a:p>
          </p:txBody>
        </p:sp>
        <p:sp>
          <p:nvSpPr>
            <p:cNvPr id="176134" name="AutoShape 6"/>
            <p:cNvSpPr>
              <a:spLocks noChangeArrowheads="1"/>
            </p:cNvSpPr>
            <p:nvPr/>
          </p:nvSpPr>
          <p:spPr bwMode="auto">
            <a:xfrm>
              <a:off x="3432" y="1848"/>
              <a:ext cx="158" cy="144"/>
            </a:xfrm>
            <a:prstGeom prst="diamond">
              <a:avLst/>
            </a:prstGeom>
            <a:solidFill>
              <a:schemeClr val="folHlink"/>
            </a:solidFill>
            <a:ln w="25400">
              <a:solidFill>
                <a:schemeClr val="folHlink"/>
              </a:solidFill>
              <a:miter lim="800000"/>
              <a:headEnd type="none" w="sm" len="sm"/>
              <a:tailEnd type="none" w="sm" len="sm"/>
            </a:ln>
            <a:effectLst/>
          </p:spPr>
          <p:txBody>
            <a:bodyPr wrap="none" anchor="ctr"/>
            <a:lstStyle/>
            <a:p>
              <a:endParaRPr lang="en-US"/>
            </a:p>
          </p:txBody>
        </p:sp>
        <p:sp>
          <p:nvSpPr>
            <p:cNvPr id="176135" name="AutoShape 7"/>
            <p:cNvSpPr>
              <a:spLocks noChangeArrowheads="1"/>
            </p:cNvSpPr>
            <p:nvPr/>
          </p:nvSpPr>
          <p:spPr bwMode="auto">
            <a:xfrm>
              <a:off x="950" y="3840"/>
              <a:ext cx="159" cy="144"/>
            </a:xfrm>
            <a:prstGeom prst="diamond">
              <a:avLst/>
            </a:prstGeom>
            <a:solidFill>
              <a:schemeClr val="folHlink"/>
            </a:solidFill>
            <a:ln w="25400">
              <a:solidFill>
                <a:schemeClr val="folHlink"/>
              </a:solidFill>
              <a:miter lim="800000"/>
              <a:headEnd type="none" w="sm" len="sm"/>
              <a:tailEnd type="none" w="sm" len="sm"/>
            </a:ln>
            <a:effectLst/>
          </p:spPr>
          <p:txBody>
            <a:bodyPr wrap="none" anchor="ctr"/>
            <a:lstStyle/>
            <a:p>
              <a:endParaRPr lang="en-US"/>
            </a:p>
          </p:txBody>
        </p:sp>
        <p:sp>
          <p:nvSpPr>
            <p:cNvPr id="176136" name="AutoShape 8"/>
            <p:cNvSpPr>
              <a:spLocks noChangeArrowheads="1"/>
            </p:cNvSpPr>
            <p:nvPr/>
          </p:nvSpPr>
          <p:spPr bwMode="auto">
            <a:xfrm>
              <a:off x="1883" y="1848"/>
              <a:ext cx="159"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37" name="AutoShape 9"/>
            <p:cNvSpPr>
              <a:spLocks noChangeArrowheads="1"/>
            </p:cNvSpPr>
            <p:nvPr/>
          </p:nvSpPr>
          <p:spPr bwMode="auto">
            <a:xfrm>
              <a:off x="950" y="3648"/>
              <a:ext cx="159"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38" name="AutoShape 10"/>
            <p:cNvSpPr>
              <a:spLocks noChangeArrowheads="1"/>
            </p:cNvSpPr>
            <p:nvPr/>
          </p:nvSpPr>
          <p:spPr bwMode="auto">
            <a:xfrm>
              <a:off x="950" y="4032"/>
              <a:ext cx="159" cy="144"/>
            </a:xfrm>
            <a:prstGeom prst="diamond">
              <a:avLst/>
            </a:prstGeom>
            <a:solidFill>
              <a:srgbClr val="000000"/>
            </a:solidFill>
            <a:ln w="25400">
              <a:solidFill>
                <a:srgbClr val="000000"/>
              </a:solidFill>
              <a:miter lim="800000"/>
              <a:headEnd type="none" w="sm" len="sm"/>
              <a:tailEnd type="none" w="sm" len="sm"/>
            </a:ln>
            <a:effectLst/>
          </p:spPr>
          <p:txBody>
            <a:bodyPr wrap="none" anchor="ctr"/>
            <a:lstStyle/>
            <a:p>
              <a:endParaRPr lang="en-US"/>
            </a:p>
          </p:txBody>
        </p:sp>
        <p:sp>
          <p:nvSpPr>
            <p:cNvPr id="176139" name="AutoShape 11"/>
            <p:cNvSpPr>
              <a:spLocks noChangeArrowheads="1"/>
            </p:cNvSpPr>
            <p:nvPr/>
          </p:nvSpPr>
          <p:spPr bwMode="auto">
            <a:xfrm>
              <a:off x="4646" y="1848"/>
              <a:ext cx="159" cy="144"/>
            </a:xfrm>
            <a:prstGeom prst="diamond">
              <a:avLst/>
            </a:prstGeom>
            <a:solidFill>
              <a:srgbClr val="000000"/>
            </a:solidFill>
            <a:ln w="25400">
              <a:solidFill>
                <a:srgbClr val="000000"/>
              </a:solidFill>
              <a:miter lim="800000"/>
              <a:headEnd type="none" w="sm" len="sm"/>
              <a:tailEnd type="none" w="sm" len="sm"/>
            </a:ln>
            <a:effectLst/>
          </p:spPr>
          <p:txBody>
            <a:bodyPr wrap="none" anchor="ctr"/>
            <a:lstStyle/>
            <a:p>
              <a:endParaRPr lang="en-US"/>
            </a:p>
          </p:txBody>
        </p:sp>
        <p:sp>
          <p:nvSpPr>
            <p:cNvPr id="176140" name="AutoShape 12"/>
            <p:cNvSpPr>
              <a:spLocks noChangeArrowheads="1"/>
            </p:cNvSpPr>
            <p:nvPr/>
          </p:nvSpPr>
          <p:spPr bwMode="auto">
            <a:xfrm>
              <a:off x="4435" y="2896"/>
              <a:ext cx="159" cy="144"/>
            </a:xfrm>
            <a:prstGeom prst="diamond">
              <a:avLst/>
            </a:prstGeom>
            <a:solidFill>
              <a:srgbClr val="000000"/>
            </a:solidFill>
            <a:ln w="25400">
              <a:solidFill>
                <a:srgbClr val="000000"/>
              </a:solidFill>
              <a:miter lim="800000"/>
              <a:headEnd type="none" w="sm" len="sm"/>
              <a:tailEnd type="none" w="sm" len="sm"/>
            </a:ln>
            <a:effectLst/>
          </p:spPr>
          <p:txBody>
            <a:bodyPr wrap="none" anchor="ctr"/>
            <a:lstStyle/>
            <a:p>
              <a:endParaRPr lang="en-US"/>
            </a:p>
          </p:txBody>
        </p:sp>
        <p:sp>
          <p:nvSpPr>
            <p:cNvPr id="176141" name="AutoShape 13"/>
            <p:cNvSpPr>
              <a:spLocks noChangeArrowheads="1"/>
            </p:cNvSpPr>
            <p:nvPr/>
          </p:nvSpPr>
          <p:spPr bwMode="auto">
            <a:xfrm>
              <a:off x="3485" y="2560"/>
              <a:ext cx="158" cy="144"/>
            </a:xfrm>
            <a:prstGeom prst="diamond">
              <a:avLst/>
            </a:prstGeom>
            <a:solidFill>
              <a:srgbClr val="000000"/>
            </a:solidFill>
            <a:ln w="25400">
              <a:solidFill>
                <a:srgbClr val="000000"/>
              </a:solidFill>
              <a:miter lim="800000"/>
              <a:headEnd type="none" w="sm" len="sm"/>
              <a:tailEnd type="none" w="sm" len="sm"/>
            </a:ln>
            <a:effectLst/>
          </p:spPr>
          <p:txBody>
            <a:bodyPr wrap="none" anchor="ctr"/>
            <a:lstStyle/>
            <a:p>
              <a:endParaRPr lang="en-US"/>
            </a:p>
          </p:txBody>
        </p:sp>
        <p:sp>
          <p:nvSpPr>
            <p:cNvPr id="176142" name="Text Box 14"/>
            <p:cNvSpPr txBox="1">
              <a:spLocks noChangeArrowheads="1"/>
            </p:cNvSpPr>
            <p:nvPr/>
          </p:nvSpPr>
          <p:spPr bwMode="auto">
            <a:xfrm>
              <a:off x="1109" y="3600"/>
              <a:ext cx="4383" cy="276"/>
            </a:xfrm>
            <a:prstGeom prst="rect">
              <a:avLst/>
            </a:prstGeom>
            <a:noFill/>
            <a:ln w="25400">
              <a:noFill/>
              <a:miter lim="800000"/>
              <a:headEnd type="none" w="sm" len="sm"/>
              <a:tailEnd type="none" w="sm" len="sm"/>
            </a:ln>
            <a:effectLst/>
          </p:spPr>
          <p:txBody>
            <a:bodyPr>
              <a:spAutoFit/>
            </a:bodyPr>
            <a:lstStyle/>
            <a:p>
              <a:pPr eaLnBrk="0" hangingPunct="0">
                <a:spcBef>
                  <a:spcPct val="50000"/>
                </a:spcBef>
              </a:pPr>
              <a:r>
                <a:rPr lang="en-US" b="1">
                  <a:solidFill>
                    <a:srgbClr val="000000"/>
                  </a:solidFill>
                  <a:latin typeface="Arial" charset="0"/>
                </a:rPr>
                <a:t>Heart Attack (AMI)</a:t>
              </a:r>
            </a:p>
          </p:txBody>
        </p:sp>
        <p:sp>
          <p:nvSpPr>
            <p:cNvPr id="176143" name="Text Box 15"/>
            <p:cNvSpPr txBox="1">
              <a:spLocks noChangeArrowheads="1"/>
            </p:cNvSpPr>
            <p:nvPr/>
          </p:nvSpPr>
          <p:spPr bwMode="auto">
            <a:xfrm>
              <a:off x="1109" y="3782"/>
              <a:ext cx="4804" cy="276"/>
            </a:xfrm>
            <a:prstGeom prst="rect">
              <a:avLst/>
            </a:prstGeom>
            <a:noFill/>
            <a:ln w="25400">
              <a:noFill/>
              <a:miter lim="800000"/>
              <a:headEnd type="none" w="sm" len="sm"/>
              <a:tailEnd type="none" w="sm" len="sm"/>
            </a:ln>
            <a:effectLst/>
          </p:spPr>
          <p:txBody>
            <a:bodyPr>
              <a:spAutoFit/>
            </a:bodyPr>
            <a:lstStyle/>
            <a:p>
              <a:pPr eaLnBrk="0" hangingPunct="0">
                <a:spcBef>
                  <a:spcPct val="50000"/>
                </a:spcBef>
              </a:pPr>
              <a:r>
                <a:rPr lang="en-US" b="1">
                  <a:solidFill>
                    <a:srgbClr val="000000"/>
                  </a:solidFill>
                  <a:latin typeface="Arial" charset="0"/>
                </a:rPr>
                <a:t>Treatment (revascularization = bypass or angioplasty)</a:t>
              </a:r>
            </a:p>
          </p:txBody>
        </p:sp>
        <p:sp>
          <p:nvSpPr>
            <p:cNvPr id="176144" name="Text Box 16"/>
            <p:cNvSpPr txBox="1">
              <a:spLocks noChangeArrowheads="1"/>
            </p:cNvSpPr>
            <p:nvPr/>
          </p:nvSpPr>
          <p:spPr bwMode="auto">
            <a:xfrm>
              <a:off x="1109" y="3975"/>
              <a:ext cx="2060" cy="276"/>
            </a:xfrm>
            <a:prstGeom prst="rect">
              <a:avLst/>
            </a:prstGeom>
            <a:noFill/>
            <a:ln w="25400">
              <a:noFill/>
              <a:miter lim="800000"/>
              <a:headEnd type="none" w="sm" len="sm"/>
              <a:tailEnd type="none" w="sm" len="sm"/>
            </a:ln>
            <a:effectLst/>
          </p:spPr>
          <p:txBody>
            <a:bodyPr>
              <a:spAutoFit/>
            </a:bodyPr>
            <a:lstStyle/>
            <a:p>
              <a:pPr eaLnBrk="0" hangingPunct="0">
                <a:spcBef>
                  <a:spcPct val="50000"/>
                </a:spcBef>
              </a:pPr>
              <a:r>
                <a:rPr lang="en-US" b="1">
                  <a:solidFill>
                    <a:srgbClr val="000000"/>
                  </a:solidFill>
                  <a:latin typeface="Arial" charset="0"/>
                </a:rPr>
                <a:t>Death</a:t>
              </a:r>
            </a:p>
          </p:txBody>
        </p:sp>
        <p:sp>
          <p:nvSpPr>
            <p:cNvPr id="176145" name="Line 17"/>
            <p:cNvSpPr>
              <a:spLocks noChangeShapeType="1"/>
            </p:cNvSpPr>
            <p:nvPr/>
          </p:nvSpPr>
          <p:spPr bwMode="auto">
            <a:xfrm>
              <a:off x="898" y="1920"/>
              <a:ext cx="3960" cy="0"/>
            </a:xfrm>
            <a:prstGeom prst="line">
              <a:avLst/>
            </a:prstGeom>
            <a:noFill/>
            <a:ln w="25400">
              <a:solidFill>
                <a:schemeClr val="accent2"/>
              </a:solidFill>
              <a:round/>
              <a:headEnd type="none" w="sm" len="sm"/>
              <a:tailEnd type="none" w="sm" len="sm"/>
            </a:ln>
            <a:effectLst/>
          </p:spPr>
          <p:txBody>
            <a:bodyPr/>
            <a:lstStyle/>
            <a:p>
              <a:endParaRPr lang="en-US"/>
            </a:p>
          </p:txBody>
        </p:sp>
        <p:sp>
          <p:nvSpPr>
            <p:cNvPr id="176146" name="Line 18"/>
            <p:cNvSpPr>
              <a:spLocks noChangeShapeType="1"/>
            </p:cNvSpPr>
            <p:nvPr/>
          </p:nvSpPr>
          <p:spPr bwMode="auto">
            <a:xfrm>
              <a:off x="898" y="2256"/>
              <a:ext cx="3960" cy="0"/>
            </a:xfrm>
            <a:prstGeom prst="line">
              <a:avLst/>
            </a:prstGeom>
            <a:noFill/>
            <a:ln w="25400">
              <a:solidFill>
                <a:schemeClr val="accent2"/>
              </a:solidFill>
              <a:round/>
              <a:headEnd type="none" w="sm" len="sm"/>
              <a:tailEnd type="none" w="sm" len="sm"/>
            </a:ln>
            <a:effectLst/>
          </p:spPr>
          <p:txBody>
            <a:bodyPr/>
            <a:lstStyle/>
            <a:p>
              <a:endParaRPr lang="en-US"/>
            </a:p>
          </p:txBody>
        </p:sp>
        <p:sp>
          <p:nvSpPr>
            <p:cNvPr id="176147" name="Line 19"/>
            <p:cNvSpPr>
              <a:spLocks noChangeShapeType="1"/>
            </p:cNvSpPr>
            <p:nvPr/>
          </p:nvSpPr>
          <p:spPr bwMode="auto">
            <a:xfrm>
              <a:off x="898" y="2640"/>
              <a:ext cx="3960" cy="0"/>
            </a:xfrm>
            <a:prstGeom prst="line">
              <a:avLst/>
            </a:prstGeom>
            <a:noFill/>
            <a:ln w="25400">
              <a:solidFill>
                <a:schemeClr val="accent2"/>
              </a:solidFill>
              <a:round/>
              <a:headEnd type="none" w="sm" len="sm"/>
              <a:tailEnd type="none" w="sm" len="sm"/>
            </a:ln>
            <a:effectLst/>
          </p:spPr>
          <p:txBody>
            <a:bodyPr/>
            <a:lstStyle/>
            <a:p>
              <a:endParaRPr lang="en-US"/>
            </a:p>
          </p:txBody>
        </p:sp>
        <p:sp>
          <p:nvSpPr>
            <p:cNvPr id="176148" name="Line 20"/>
            <p:cNvSpPr>
              <a:spLocks noChangeShapeType="1"/>
            </p:cNvSpPr>
            <p:nvPr/>
          </p:nvSpPr>
          <p:spPr bwMode="auto">
            <a:xfrm>
              <a:off x="898" y="2976"/>
              <a:ext cx="3960" cy="0"/>
            </a:xfrm>
            <a:prstGeom prst="line">
              <a:avLst/>
            </a:prstGeom>
            <a:noFill/>
            <a:ln w="25400">
              <a:solidFill>
                <a:schemeClr val="accent2"/>
              </a:solidFill>
              <a:round/>
              <a:headEnd type="none" w="sm" len="sm"/>
              <a:tailEnd type="none" w="sm" len="sm"/>
            </a:ln>
            <a:effectLst/>
          </p:spPr>
          <p:txBody>
            <a:bodyPr/>
            <a:lstStyle/>
            <a:p>
              <a:endParaRPr lang="en-US"/>
            </a:p>
          </p:txBody>
        </p:sp>
        <p:sp>
          <p:nvSpPr>
            <p:cNvPr id="176149" name="Line 21"/>
            <p:cNvSpPr>
              <a:spLocks noChangeShapeType="1"/>
            </p:cNvSpPr>
            <p:nvPr/>
          </p:nvSpPr>
          <p:spPr bwMode="auto">
            <a:xfrm>
              <a:off x="898" y="3264"/>
              <a:ext cx="3960" cy="0"/>
            </a:xfrm>
            <a:prstGeom prst="line">
              <a:avLst/>
            </a:prstGeom>
            <a:noFill/>
            <a:ln w="25400">
              <a:solidFill>
                <a:schemeClr val="accent2"/>
              </a:solidFill>
              <a:round/>
              <a:headEnd type="none" w="sm" len="sm"/>
              <a:tailEnd type="none" w="sm" len="sm"/>
            </a:ln>
            <a:effectLst/>
          </p:spPr>
          <p:txBody>
            <a:bodyPr/>
            <a:lstStyle/>
            <a:p>
              <a:endParaRPr lang="en-US"/>
            </a:p>
          </p:txBody>
        </p:sp>
        <p:sp>
          <p:nvSpPr>
            <p:cNvPr id="176150" name="AutoShape 22"/>
            <p:cNvSpPr>
              <a:spLocks/>
            </p:cNvSpPr>
            <p:nvPr/>
          </p:nvSpPr>
          <p:spPr bwMode="auto">
            <a:xfrm rot="-5400000">
              <a:off x="2628" y="-185"/>
              <a:ext cx="288" cy="2482"/>
            </a:xfrm>
            <a:prstGeom prst="rightBrace">
              <a:avLst>
                <a:gd name="adj1" fmla="val 71817"/>
                <a:gd name="adj2" fmla="val 50000"/>
              </a:avLst>
            </a:prstGeom>
            <a:noFill/>
            <a:ln w="25400">
              <a:solidFill>
                <a:srgbClr val="000000"/>
              </a:solidFill>
              <a:round/>
              <a:headEnd type="none" w="sm" len="sm"/>
              <a:tailEnd type="none" w="sm" len="sm"/>
            </a:ln>
            <a:effectLst/>
          </p:spPr>
          <p:txBody>
            <a:bodyPr wrap="none" anchor="ctr"/>
            <a:lstStyle/>
            <a:p>
              <a:endParaRPr lang="en-US"/>
            </a:p>
          </p:txBody>
        </p:sp>
        <p:sp>
          <p:nvSpPr>
            <p:cNvPr id="176151" name="Text Box 23"/>
            <p:cNvSpPr txBox="1">
              <a:spLocks noChangeArrowheads="1"/>
            </p:cNvSpPr>
            <p:nvPr/>
          </p:nvSpPr>
          <p:spPr bwMode="auto">
            <a:xfrm>
              <a:off x="1267" y="672"/>
              <a:ext cx="3009" cy="299"/>
            </a:xfrm>
            <a:prstGeom prst="rect">
              <a:avLst/>
            </a:prstGeom>
            <a:noFill/>
            <a:ln w="25400">
              <a:noFill/>
              <a:miter lim="800000"/>
              <a:headEnd type="none" w="sm" len="sm"/>
              <a:tailEnd type="none" w="sm" len="sm"/>
            </a:ln>
            <a:effectLst/>
          </p:spPr>
          <p:txBody>
            <a:bodyPr>
              <a:spAutoFit/>
            </a:bodyPr>
            <a:lstStyle/>
            <a:p>
              <a:pPr algn="ctr" eaLnBrk="0" hangingPunct="0">
                <a:spcBef>
                  <a:spcPct val="50000"/>
                </a:spcBef>
              </a:pPr>
              <a:r>
                <a:rPr lang="en-US" sz="2000" b="1">
                  <a:solidFill>
                    <a:srgbClr val="000000"/>
                  </a:solidFill>
                  <a:latin typeface="Arial" charset="0"/>
                </a:rPr>
                <a:t>observation </a:t>
              </a:r>
              <a:r>
                <a:rPr lang="en-US" sz="2000" b="1">
                  <a:solidFill>
                    <a:schemeClr val="tx1"/>
                  </a:solidFill>
                  <a:latin typeface="Arial" charset="0"/>
                </a:rPr>
                <a:t>period</a:t>
              </a:r>
            </a:p>
          </p:txBody>
        </p:sp>
        <p:sp>
          <p:nvSpPr>
            <p:cNvPr id="176152" name="AutoShape 24"/>
            <p:cNvSpPr>
              <a:spLocks noChangeArrowheads="1"/>
            </p:cNvSpPr>
            <p:nvPr/>
          </p:nvSpPr>
          <p:spPr bwMode="auto">
            <a:xfrm>
              <a:off x="2218" y="2176"/>
              <a:ext cx="158"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53" name="AutoShape 25"/>
            <p:cNvSpPr>
              <a:spLocks noChangeArrowheads="1"/>
            </p:cNvSpPr>
            <p:nvPr/>
          </p:nvSpPr>
          <p:spPr bwMode="auto">
            <a:xfrm>
              <a:off x="2006" y="2560"/>
              <a:ext cx="159"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54" name="AutoShape 26"/>
            <p:cNvSpPr>
              <a:spLocks noChangeArrowheads="1"/>
            </p:cNvSpPr>
            <p:nvPr/>
          </p:nvSpPr>
          <p:spPr bwMode="auto">
            <a:xfrm>
              <a:off x="3485" y="2896"/>
              <a:ext cx="158"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55" name="AutoShape 27"/>
            <p:cNvSpPr>
              <a:spLocks noChangeArrowheads="1"/>
            </p:cNvSpPr>
            <p:nvPr/>
          </p:nvSpPr>
          <p:spPr bwMode="auto">
            <a:xfrm>
              <a:off x="1003" y="1232"/>
              <a:ext cx="159"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56" name="AutoShape 28"/>
            <p:cNvSpPr>
              <a:spLocks/>
            </p:cNvSpPr>
            <p:nvPr/>
          </p:nvSpPr>
          <p:spPr bwMode="auto">
            <a:xfrm rot="-5400000">
              <a:off x="3051" y="487"/>
              <a:ext cx="288" cy="2481"/>
            </a:xfrm>
            <a:prstGeom prst="rightBrace">
              <a:avLst>
                <a:gd name="adj1" fmla="val 71788"/>
                <a:gd name="adj2" fmla="val 50000"/>
              </a:avLst>
            </a:prstGeom>
            <a:noFill/>
            <a:ln w="25400">
              <a:solidFill>
                <a:srgbClr val="000000"/>
              </a:solidFill>
              <a:round/>
              <a:headEnd type="none" w="sm" len="sm"/>
              <a:tailEnd type="none" w="sm" len="sm"/>
            </a:ln>
            <a:effectLst/>
          </p:spPr>
          <p:txBody>
            <a:bodyPr wrap="none" anchor="ctr"/>
            <a:lstStyle/>
            <a:p>
              <a:endParaRPr lang="en-US"/>
            </a:p>
          </p:txBody>
        </p:sp>
        <p:sp>
          <p:nvSpPr>
            <p:cNvPr id="176157" name="Text Box 29"/>
            <p:cNvSpPr txBox="1">
              <a:spLocks noChangeArrowheads="1"/>
            </p:cNvSpPr>
            <p:nvPr/>
          </p:nvSpPr>
          <p:spPr bwMode="auto">
            <a:xfrm>
              <a:off x="1690" y="1344"/>
              <a:ext cx="3009" cy="298"/>
            </a:xfrm>
            <a:prstGeom prst="rect">
              <a:avLst/>
            </a:prstGeom>
            <a:noFill/>
            <a:ln w="25400">
              <a:noFill/>
              <a:miter lim="800000"/>
              <a:headEnd type="none" w="sm" len="sm"/>
              <a:tailEnd type="none" w="sm" len="sm"/>
            </a:ln>
            <a:effectLst/>
          </p:spPr>
          <p:txBody>
            <a:bodyPr>
              <a:spAutoFit/>
            </a:bodyPr>
            <a:lstStyle/>
            <a:p>
              <a:pPr algn="ctr" eaLnBrk="0" hangingPunct="0">
                <a:spcBef>
                  <a:spcPct val="50000"/>
                </a:spcBef>
              </a:pPr>
              <a:r>
                <a:rPr lang="en-US" sz="2000" b="1">
                  <a:solidFill>
                    <a:srgbClr val="000000"/>
                  </a:solidFill>
                  <a:latin typeface="Arial" charset="0"/>
                </a:rPr>
                <a:t>follow-up </a:t>
              </a:r>
              <a:r>
                <a:rPr lang="en-US" sz="2000" b="1">
                  <a:solidFill>
                    <a:schemeClr val="tx1"/>
                  </a:solidFill>
                  <a:latin typeface="Arial" charset="0"/>
                </a:rPr>
                <a:t>period</a:t>
              </a:r>
            </a:p>
          </p:txBody>
        </p:sp>
        <p:sp>
          <p:nvSpPr>
            <p:cNvPr id="176158" name="AutoShape 30"/>
            <p:cNvSpPr>
              <a:spLocks noChangeArrowheads="1"/>
            </p:cNvSpPr>
            <p:nvPr/>
          </p:nvSpPr>
          <p:spPr bwMode="auto">
            <a:xfrm>
              <a:off x="3062" y="3184"/>
              <a:ext cx="159" cy="144"/>
            </a:xfrm>
            <a:prstGeom prst="diamond">
              <a:avLst/>
            </a:prstGeom>
            <a:solidFill>
              <a:schemeClr val="folHlink"/>
            </a:solidFill>
            <a:ln w="25400">
              <a:solidFill>
                <a:schemeClr val="folHlink"/>
              </a:solidFill>
              <a:miter lim="800000"/>
              <a:headEnd type="none" w="sm" len="sm"/>
              <a:tailEnd type="none" w="sm" len="sm"/>
            </a:ln>
            <a:effectLst/>
          </p:spPr>
          <p:txBody>
            <a:bodyPr wrap="none" anchor="ctr"/>
            <a:lstStyle/>
            <a:p>
              <a:endParaRPr lang="en-US"/>
            </a:p>
          </p:txBody>
        </p:sp>
        <p:sp>
          <p:nvSpPr>
            <p:cNvPr id="176159" name="AutoShape 31"/>
            <p:cNvSpPr>
              <a:spLocks noChangeArrowheads="1"/>
            </p:cNvSpPr>
            <p:nvPr/>
          </p:nvSpPr>
          <p:spPr bwMode="auto">
            <a:xfrm>
              <a:off x="2323" y="2560"/>
              <a:ext cx="159" cy="144"/>
            </a:xfrm>
            <a:prstGeom prst="diamond">
              <a:avLst/>
            </a:prstGeom>
            <a:solidFill>
              <a:schemeClr val="folHlink"/>
            </a:solidFill>
            <a:ln w="25400">
              <a:solidFill>
                <a:schemeClr val="folHlink"/>
              </a:solidFill>
              <a:miter lim="800000"/>
              <a:headEnd type="none" w="sm" len="sm"/>
              <a:tailEnd type="none" w="sm" len="sm"/>
            </a:ln>
            <a:effectLst/>
          </p:spPr>
          <p:txBody>
            <a:bodyPr wrap="none" anchor="ctr"/>
            <a:lstStyle/>
            <a:p>
              <a:endParaRPr lang="en-US"/>
            </a:p>
          </p:txBody>
        </p:sp>
        <p:sp>
          <p:nvSpPr>
            <p:cNvPr id="176160" name="AutoShape 32"/>
            <p:cNvSpPr>
              <a:spLocks noChangeArrowheads="1"/>
            </p:cNvSpPr>
            <p:nvPr/>
          </p:nvSpPr>
          <p:spPr bwMode="auto">
            <a:xfrm>
              <a:off x="1637" y="3192"/>
              <a:ext cx="158"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sp>
          <p:nvSpPr>
            <p:cNvPr id="176161" name="Text Box 33"/>
            <p:cNvSpPr txBox="1">
              <a:spLocks noChangeArrowheads="1"/>
            </p:cNvSpPr>
            <p:nvPr/>
          </p:nvSpPr>
          <p:spPr bwMode="auto">
            <a:xfrm>
              <a:off x="4646" y="1160"/>
              <a:ext cx="1426" cy="298"/>
            </a:xfrm>
            <a:prstGeom prst="rect">
              <a:avLst/>
            </a:prstGeom>
            <a:noFill/>
            <a:ln w="25400">
              <a:noFill/>
              <a:miter lim="800000"/>
              <a:headEnd type="none" w="sm" len="sm"/>
              <a:tailEnd type="none" w="sm" len="sm"/>
            </a:ln>
            <a:effectLst/>
          </p:spPr>
          <p:txBody>
            <a:bodyPr>
              <a:spAutoFit/>
            </a:bodyPr>
            <a:lstStyle/>
            <a:p>
              <a:pPr algn="ctr" eaLnBrk="0" hangingPunct="0">
                <a:spcBef>
                  <a:spcPct val="50000"/>
                </a:spcBef>
              </a:pPr>
              <a:r>
                <a:rPr lang="en-US" sz="2000" b="1">
                  <a:solidFill>
                    <a:srgbClr val="000000"/>
                  </a:solidFill>
                  <a:latin typeface="Arial" charset="0"/>
                </a:rPr>
                <a:t>(excluded)</a:t>
              </a:r>
            </a:p>
          </p:txBody>
        </p:sp>
        <p:sp>
          <p:nvSpPr>
            <p:cNvPr id="176162" name="AutoShape 34"/>
            <p:cNvSpPr>
              <a:spLocks noChangeArrowheads="1"/>
            </p:cNvSpPr>
            <p:nvPr/>
          </p:nvSpPr>
          <p:spPr bwMode="auto">
            <a:xfrm>
              <a:off x="2218" y="1232"/>
              <a:ext cx="158" cy="144"/>
            </a:xfrm>
            <a:prstGeom prst="diamond">
              <a:avLst/>
            </a:prstGeom>
            <a:solidFill>
              <a:schemeClr val="accent2"/>
            </a:solidFill>
            <a:ln w="25400">
              <a:solidFill>
                <a:schemeClr val="accent2"/>
              </a:solidFill>
              <a:miter lim="800000"/>
              <a:headEnd type="none" w="sm" len="sm"/>
              <a:tailEnd type="none" w="sm" len="sm"/>
            </a:ln>
            <a:effectLst/>
          </p:spPr>
          <p:txBody>
            <a:bodyPr wrap="none" anchor="ctr"/>
            <a:lstStyle/>
            <a:p>
              <a:endParaRPr lang="en-US"/>
            </a:p>
          </p:txBody>
        </p:sp>
      </p:grpSp>
      <p:sp>
        <p:nvSpPr>
          <p:cNvPr id="176163" name="Line 35"/>
          <p:cNvSpPr>
            <a:spLocks noChangeShapeType="1"/>
          </p:cNvSpPr>
          <p:nvPr/>
        </p:nvSpPr>
        <p:spPr bwMode="auto">
          <a:xfrm>
            <a:off x="6340475" y="5445125"/>
            <a:ext cx="1504950" cy="0"/>
          </a:xfrm>
          <a:prstGeom prst="line">
            <a:avLst/>
          </a:prstGeom>
          <a:noFill/>
          <a:ln w="28575">
            <a:solidFill>
              <a:schemeClr val="tx1"/>
            </a:solidFill>
            <a:round/>
            <a:headEnd/>
            <a:tailEnd type="stealth" w="lg" len="lg"/>
          </a:ln>
          <a:effectLst/>
        </p:spPr>
        <p:txBody>
          <a:bodyPr lIns="114300" tIns="58738" rIns="114300" bIns="58738"/>
          <a:lstStyle/>
          <a:p>
            <a:endParaRPr lang="en-US"/>
          </a:p>
        </p:txBody>
      </p:sp>
      <p:sp>
        <p:nvSpPr>
          <p:cNvPr id="176164" name="Text Box 36"/>
          <p:cNvSpPr txBox="1">
            <a:spLocks noChangeArrowheads="1"/>
          </p:cNvSpPr>
          <p:nvPr/>
        </p:nvSpPr>
        <p:spPr bwMode="auto">
          <a:xfrm>
            <a:off x="7780338" y="5229225"/>
            <a:ext cx="785812" cy="392113"/>
          </a:xfrm>
          <a:prstGeom prst="rect">
            <a:avLst/>
          </a:prstGeom>
          <a:noFill/>
          <a:ln w="12700">
            <a:noFill/>
            <a:miter lim="800000"/>
            <a:headEnd/>
            <a:tailEnd/>
          </a:ln>
          <a:effectLst/>
        </p:spPr>
        <p:txBody>
          <a:bodyPr lIns="114300" tIns="58738" rIns="114300" bIns="58738">
            <a:spAutoFit/>
          </a:bodyPr>
          <a:lstStyle/>
          <a:p>
            <a:pPr>
              <a:spcBef>
                <a:spcPct val="50000"/>
              </a:spcBef>
            </a:pPr>
            <a:r>
              <a:rPr lang="en-US" b="1">
                <a:solidFill>
                  <a:schemeClr val="tx1"/>
                </a:solidFill>
                <a:latin typeface="Arial" charset="0"/>
              </a:rPr>
              <a:t>time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7635" name="Picture 3"/>
          <p:cNvPicPr>
            <a:picLocks noChangeAspect="1" noChangeArrowheads="1"/>
          </p:cNvPicPr>
          <p:nvPr/>
        </p:nvPicPr>
        <p:blipFill>
          <a:blip r:embed="rId3" cstate="print"/>
          <a:srcRect/>
          <a:stretch>
            <a:fillRect/>
          </a:stretch>
        </p:blipFill>
        <p:spPr bwMode="auto">
          <a:xfrm>
            <a:off x="0" y="1196752"/>
            <a:ext cx="9144000" cy="5112568"/>
          </a:xfrm>
          <a:prstGeom prst="rect">
            <a:avLst/>
          </a:prstGeom>
          <a:noFill/>
          <a:ln w="9525">
            <a:noFill/>
            <a:miter lim="800000"/>
            <a:headEnd/>
            <a:tailEnd/>
          </a:ln>
        </p:spPr>
      </p:pic>
      <p:sp>
        <p:nvSpPr>
          <p:cNvPr id="178182" name="Rectangle 6"/>
          <p:cNvSpPr>
            <a:spLocks noGrp="1" noChangeArrowheads="1"/>
          </p:cNvSpPr>
          <p:nvPr>
            <p:ph type="ctrTitle"/>
          </p:nvPr>
        </p:nvSpPr>
        <p:spPr bwMode="auto">
          <a:xfrm>
            <a:off x="611560" y="260648"/>
            <a:ext cx="7992888" cy="792088"/>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ctr"/>
            <a:r>
              <a:rPr lang="en-US" sz="2400" dirty="0"/>
              <a:t>Heart Attack Survival in Relation to Treatment by Health Region, Seven </a:t>
            </a:r>
            <a:r>
              <a:rPr lang="en-US" sz="2400" dirty="0" smtClean="0"/>
              <a:t>Provinces</a:t>
            </a:r>
            <a:endParaRPr lang="en-US" sz="2400" dirty="0"/>
          </a:p>
        </p:txBody>
      </p:sp>
      <p:sp>
        <p:nvSpPr>
          <p:cNvPr id="10" name="TextBox 9"/>
          <p:cNvSpPr txBox="1"/>
          <p:nvPr/>
        </p:nvSpPr>
        <p:spPr>
          <a:xfrm>
            <a:off x="6588224" y="6453336"/>
            <a:ext cx="2304256" cy="307777"/>
          </a:xfrm>
          <a:prstGeom prst="rect">
            <a:avLst/>
          </a:prstGeom>
          <a:noFill/>
        </p:spPr>
        <p:txBody>
          <a:bodyPr wrap="square" rtlCol="0">
            <a:spAutoFit/>
          </a:bodyPr>
          <a:lstStyle/>
          <a:p>
            <a:r>
              <a:rPr lang="en-US" sz="1400" dirty="0" smtClean="0"/>
              <a:t>Johansen et al., 2009</a:t>
            </a:r>
            <a:endParaRPr lang="en-US" sz="1400" dirty="0"/>
          </a:p>
        </p:txBody>
      </p:sp>
      <p:sp>
        <p:nvSpPr>
          <p:cNvPr id="11" name="Line 5"/>
          <p:cNvSpPr>
            <a:spLocks noChangeShapeType="1"/>
          </p:cNvSpPr>
          <p:nvPr/>
        </p:nvSpPr>
        <p:spPr bwMode="auto">
          <a:xfrm>
            <a:off x="2164454" y="3161102"/>
            <a:ext cx="3271642" cy="699946"/>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7635" name="Picture 3"/>
          <p:cNvPicPr>
            <a:picLocks noChangeAspect="1" noChangeArrowheads="1"/>
          </p:cNvPicPr>
          <p:nvPr/>
        </p:nvPicPr>
        <p:blipFill>
          <a:blip r:embed="rId3" cstate="print"/>
          <a:srcRect/>
          <a:stretch>
            <a:fillRect/>
          </a:stretch>
        </p:blipFill>
        <p:spPr bwMode="auto">
          <a:xfrm>
            <a:off x="0" y="1196752"/>
            <a:ext cx="9144000" cy="5112568"/>
          </a:xfrm>
          <a:prstGeom prst="rect">
            <a:avLst/>
          </a:prstGeom>
          <a:noFill/>
          <a:ln w="9525">
            <a:noFill/>
            <a:miter lim="800000"/>
            <a:headEnd/>
            <a:tailEnd/>
          </a:ln>
        </p:spPr>
      </p:pic>
      <p:sp>
        <p:nvSpPr>
          <p:cNvPr id="178182" name="Rectangle 6"/>
          <p:cNvSpPr>
            <a:spLocks noGrp="1" noChangeArrowheads="1"/>
          </p:cNvSpPr>
          <p:nvPr>
            <p:ph type="ctrTitle"/>
          </p:nvPr>
        </p:nvSpPr>
        <p:spPr bwMode="auto">
          <a:xfrm>
            <a:off x="611560" y="260648"/>
            <a:ext cx="7992888" cy="792088"/>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ctr"/>
            <a:r>
              <a:rPr lang="en-US" sz="2400" dirty="0"/>
              <a:t>Heart Attack Survival in Relation to Treatment by Health Region, Seven </a:t>
            </a:r>
            <a:r>
              <a:rPr lang="en-US" sz="2400" dirty="0" smtClean="0"/>
              <a:t>Provinces</a:t>
            </a:r>
            <a:endParaRPr lang="en-US" sz="2400" dirty="0"/>
          </a:p>
        </p:txBody>
      </p:sp>
      <p:sp>
        <p:nvSpPr>
          <p:cNvPr id="10" name="TextBox 9"/>
          <p:cNvSpPr txBox="1"/>
          <p:nvPr/>
        </p:nvSpPr>
        <p:spPr>
          <a:xfrm>
            <a:off x="6588224" y="6453336"/>
            <a:ext cx="2304256" cy="307777"/>
          </a:xfrm>
          <a:prstGeom prst="rect">
            <a:avLst/>
          </a:prstGeom>
          <a:noFill/>
        </p:spPr>
        <p:txBody>
          <a:bodyPr wrap="square" rtlCol="0">
            <a:spAutoFit/>
          </a:bodyPr>
          <a:lstStyle/>
          <a:p>
            <a:r>
              <a:rPr lang="en-US" sz="1400" dirty="0" smtClean="0"/>
              <a:t>Johansen et al., 2009</a:t>
            </a:r>
            <a:endParaRPr lang="en-US" sz="1400" dirty="0"/>
          </a:p>
        </p:txBody>
      </p:sp>
      <p:sp>
        <p:nvSpPr>
          <p:cNvPr id="11" name="Line 5"/>
          <p:cNvSpPr>
            <a:spLocks noChangeShapeType="1"/>
          </p:cNvSpPr>
          <p:nvPr/>
        </p:nvSpPr>
        <p:spPr bwMode="auto">
          <a:xfrm>
            <a:off x="2164454" y="3161102"/>
            <a:ext cx="3271642" cy="699946"/>
          </a:xfrm>
          <a:prstGeom prst="line">
            <a:avLst/>
          </a:prstGeom>
          <a:noFill/>
          <a:ln w="38100">
            <a:solidFill>
              <a:srgbClr val="FF0000"/>
            </a:solidFill>
            <a:round/>
            <a:headEnd/>
            <a:tailEnd type="triangle" w="med" len="med"/>
          </a:ln>
          <a:effectLst/>
        </p:spPr>
        <p:txBody>
          <a:bodyPr/>
          <a:lstStyle/>
          <a:p>
            <a:endParaRPr lang="en-US"/>
          </a:p>
        </p:txBody>
      </p:sp>
      <p:sp>
        <p:nvSpPr>
          <p:cNvPr id="6" name="Rounded Rectangle 5"/>
          <p:cNvSpPr/>
          <p:nvPr/>
        </p:nvSpPr>
        <p:spPr bwMode="auto">
          <a:xfrm>
            <a:off x="3203848" y="3717032"/>
            <a:ext cx="4248472" cy="288032"/>
          </a:xfrm>
          <a:prstGeom prst="roundRect">
            <a:avLst/>
          </a:prstGeom>
          <a:solidFill>
            <a:srgbClr val="FF0000">
              <a:alpha val="1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a:t>24/09/2008</a:t>
            </a:r>
          </a:p>
        </p:txBody>
      </p:sp>
      <p:sp>
        <p:nvSpPr>
          <p:cNvPr id="6" name="Slide Number Placeholder 5"/>
          <p:cNvSpPr>
            <a:spLocks noGrp="1"/>
          </p:cNvSpPr>
          <p:nvPr>
            <p:ph type="sldNum" sz="quarter" idx="12"/>
          </p:nvPr>
        </p:nvSpPr>
        <p:spPr/>
        <p:txBody>
          <a:bodyPr/>
          <a:lstStyle/>
          <a:p>
            <a:fld id="{C3D68BDC-6C25-40FF-955E-1DAA6361F9E6}" type="slidenum">
              <a:rPr lang="en-CA"/>
              <a:pPr/>
              <a:t>16</a:t>
            </a:fld>
            <a:endParaRPr lang="en-CA"/>
          </a:p>
        </p:txBody>
      </p:sp>
      <p:sp>
        <p:nvSpPr>
          <p:cNvPr id="180226" name="Rectangle 2"/>
          <p:cNvSpPr>
            <a:spLocks noGrp="1" noChangeArrowheads="1"/>
          </p:cNvSpPr>
          <p:nvPr>
            <p:ph type="title"/>
          </p:nvPr>
        </p:nvSpPr>
        <p:spPr bwMode="auto">
          <a:xfrm>
            <a:off x="395536" y="274638"/>
            <a:ext cx="8229600" cy="1143000"/>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r>
              <a:rPr lang="en-US" sz="2800" dirty="0"/>
              <a:t>Important Caveats for the AMI </a:t>
            </a:r>
            <a:r>
              <a:rPr lang="en-US" b="1" dirty="0">
                <a:cs typeface="Arial" charset="0"/>
              </a:rPr>
              <a:t>→</a:t>
            </a:r>
            <a:r>
              <a:rPr lang="en-US" sz="2800" dirty="0"/>
              <a:t> Revascularization </a:t>
            </a:r>
            <a:r>
              <a:rPr lang="en-US" b="1" dirty="0">
                <a:cs typeface="Arial" charset="0"/>
              </a:rPr>
              <a:t>→</a:t>
            </a:r>
            <a:r>
              <a:rPr lang="en-US" sz="2800" dirty="0"/>
              <a:t> Mortality Results</a:t>
            </a:r>
          </a:p>
        </p:txBody>
      </p:sp>
      <p:sp>
        <p:nvSpPr>
          <p:cNvPr id="180227" name="Rectangle 3"/>
          <p:cNvSpPr>
            <a:spLocks noGrp="1" noChangeArrowheads="1"/>
          </p:cNvSpPr>
          <p:nvPr>
            <p:ph type="body" idx="1"/>
          </p:nvPr>
        </p:nvSpPr>
        <p:spPr bwMode="auto">
          <a:xfrm>
            <a:off x="323528" y="1495325"/>
            <a:ext cx="8784976" cy="4525963"/>
          </a:xfrm>
          <a:noFill/>
          <a:ln>
            <a:miter lim="800000"/>
            <a:headEnd/>
            <a:tailEnd/>
          </a:ln>
        </p:spPr>
        <p:txBody>
          <a:bodyPr vert="horz" wrap="square" lIns="91440" tIns="45720" rIns="91440" bIns="45720" numCol="1" anchor="t" anchorCtr="0" compatLnSpc="1">
            <a:prstTxWarp prst="textNoShape">
              <a:avLst/>
            </a:prstTxWarp>
          </a:bodyPr>
          <a:lstStyle/>
          <a:p>
            <a:r>
              <a:rPr lang="en-US" dirty="0">
                <a:cs typeface="Arial" charset="0"/>
              </a:rPr>
              <a:t>other clinical aspects of treatment not taken into account, e.g. </a:t>
            </a:r>
            <a:r>
              <a:rPr lang="en-US" dirty="0" err="1">
                <a:cs typeface="Arial" charset="0"/>
              </a:rPr>
              <a:t>thrombolysis</a:t>
            </a:r>
            <a:r>
              <a:rPr lang="en-US" dirty="0">
                <a:cs typeface="Arial" charset="0"/>
              </a:rPr>
              <a:t>, post discharge Rx</a:t>
            </a:r>
          </a:p>
          <a:p>
            <a:r>
              <a:rPr lang="en-US" dirty="0">
                <a:cs typeface="Arial" charset="0"/>
              </a:rPr>
              <a:t>no risk factors considered – e.g. obesity, physical fitness, smoking, hypertension, lipids </a:t>
            </a:r>
          </a:p>
          <a:p>
            <a:r>
              <a:rPr lang="en-US" dirty="0" smtClean="0">
                <a:cs typeface="Arial" charset="0"/>
              </a:rPr>
              <a:t>no </a:t>
            </a:r>
            <a:r>
              <a:rPr lang="en-US" dirty="0">
                <a:cs typeface="Arial" charset="0"/>
              </a:rPr>
              <a:t>socio-economic factors considered</a:t>
            </a:r>
          </a:p>
          <a:p>
            <a:r>
              <a:rPr lang="en-US" dirty="0" err="1">
                <a:cs typeface="Arial" charset="0"/>
              </a:rPr>
              <a:t>n.b</a:t>
            </a:r>
            <a:r>
              <a:rPr lang="en-US" dirty="0">
                <a:cs typeface="Arial" charset="0"/>
              </a:rPr>
              <a:t>. in related analysis, co-morbidity (</a:t>
            </a:r>
            <a:r>
              <a:rPr lang="en-US" dirty="0" err="1">
                <a:cs typeface="Arial" charset="0"/>
              </a:rPr>
              <a:t>Charlson</a:t>
            </a:r>
            <a:r>
              <a:rPr lang="en-US" dirty="0">
                <a:cs typeface="Arial" charset="0"/>
              </a:rPr>
              <a:t> Index) was included, with one-year (versus 30 day) mortality follow-up – results essentially unchanged</a:t>
            </a:r>
          </a:p>
          <a:p>
            <a:r>
              <a:rPr lang="en-US" dirty="0" smtClean="0"/>
              <a:t>revascularization </a:t>
            </a:r>
            <a:r>
              <a:rPr lang="en-US" dirty="0" smtClean="0">
                <a:cs typeface="Arial" charset="0"/>
              </a:rPr>
              <a:t>is also intended to relieve symptoms, but </a:t>
            </a:r>
            <a:r>
              <a:rPr lang="en-US" b="1" i="1" dirty="0" smtClean="0">
                <a:cs typeface="Arial" charset="0"/>
              </a:rPr>
              <a:t>no health-related quality of life data </a:t>
            </a:r>
            <a:r>
              <a:rPr lang="en-US" dirty="0" smtClean="0">
                <a:cs typeface="Arial" charset="0"/>
              </a:rPr>
              <a:t>available</a:t>
            </a:r>
            <a:endParaRPr lang="en-US" dirty="0">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US" dirty="0" smtClean="0"/>
              <a:t>Codman’s End Results</a:t>
            </a:r>
            <a:endParaRPr lang="en-US" dirty="0"/>
          </a:p>
        </p:txBody>
      </p:sp>
      <p:sp>
        <p:nvSpPr>
          <p:cNvPr id="3" name="Content Placeholder 2"/>
          <p:cNvSpPr>
            <a:spLocks noGrp="1"/>
          </p:cNvSpPr>
          <p:nvPr>
            <p:ph idx="1"/>
          </p:nvPr>
        </p:nvSpPr>
        <p:spPr>
          <a:xfrm>
            <a:off x="323528" y="620688"/>
            <a:ext cx="8686800" cy="4525963"/>
          </a:xfrm>
        </p:spPr>
        <p:txBody>
          <a:bodyPr/>
          <a:lstStyle/>
          <a:p>
            <a:r>
              <a:rPr lang="en-US" dirty="0" smtClean="0"/>
              <a:t>"merely the common-sense notion that every hospital should follow every patient it treats, long enough to determine whether or not the treatment has been successful, and then to inquire 'if not, why not?' with a view to preventing a similar failure in the future."</a:t>
            </a:r>
          </a:p>
          <a:p>
            <a:r>
              <a:rPr lang="en-US" dirty="0" smtClean="0"/>
              <a:t>based on an "end result card" on which were to be entered "in the briefest possible terms," the symptoms, the diagnosis that governed the treatment, the treatment plan, the complications that occurred in the hospital, the diagnosis at discharge, and "the result each year afterward, until a definitive determination of the results could be made</a:t>
            </a:r>
            <a:r>
              <a:rPr lang="en-US" b="1" dirty="0" smtClean="0"/>
              <a:t>.   </a:t>
            </a:r>
            <a:r>
              <a:rPr lang="en-US" sz="2000" dirty="0" smtClean="0"/>
              <a:t>(quoted in </a:t>
            </a:r>
            <a:r>
              <a:rPr lang="en-US" sz="2000" dirty="0" err="1" smtClean="0"/>
              <a:t>Donabedian</a:t>
            </a:r>
            <a:r>
              <a:rPr lang="en-US" sz="2000" dirty="0" smtClean="0"/>
              <a:t>, </a:t>
            </a:r>
            <a:r>
              <a:rPr lang="en-US" sz="2000" dirty="0" err="1" smtClean="0"/>
              <a:t>Millbank</a:t>
            </a:r>
            <a:r>
              <a:rPr lang="en-US" sz="2000" dirty="0" smtClean="0"/>
              <a:t>, 1989)</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17</a:t>
            </a:fld>
            <a:endParaRPr lang="en-CA"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Berwick on Codman (1989)</a:t>
            </a:r>
            <a:endParaRPr lang="en-US" dirty="0"/>
          </a:p>
        </p:txBody>
      </p:sp>
      <p:sp>
        <p:nvSpPr>
          <p:cNvPr id="3" name="Content Placeholder 2"/>
          <p:cNvSpPr>
            <a:spLocks noGrp="1"/>
          </p:cNvSpPr>
          <p:nvPr>
            <p:ph idx="1"/>
          </p:nvPr>
        </p:nvSpPr>
        <p:spPr>
          <a:xfrm>
            <a:off x="457200" y="1063277"/>
            <a:ext cx="8291264" cy="4525963"/>
          </a:xfrm>
        </p:spPr>
        <p:txBody>
          <a:bodyPr/>
          <a:lstStyle/>
          <a:p>
            <a:r>
              <a:rPr lang="en-US" dirty="0" smtClean="0"/>
              <a:t>“…the average health care provider of today goes on as if Codman never lived.  Ask a doctor about outcome measures; search a hospital for its end results recording system; study a nursing home for its continual improvement of process based on systematically acquired data from patients. Nearly a century after Codman began, none will be found.</a:t>
            </a:r>
          </a:p>
          <a:p>
            <a:r>
              <a:rPr lang="en-US" dirty="0" smtClean="0"/>
              <a:t>“Why not?  Codman met in his time the resistance of arrogance, the molasses of complacency, the anger of the comfortable disturbed.”  </a:t>
            </a:r>
            <a:r>
              <a:rPr lang="en-US" sz="2000" dirty="0" smtClean="0"/>
              <a:t> (</a:t>
            </a:r>
            <a:r>
              <a:rPr lang="en-US" sz="2000" dirty="0" err="1" smtClean="0"/>
              <a:t>Millbank</a:t>
            </a:r>
            <a:r>
              <a:rPr lang="en-US" sz="2000" dirty="0" smtClean="0"/>
              <a:t>, 1989)</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18</a:t>
            </a:fld>
            <a:endParaRPr lang="en-CA"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Health Status – Why Measure, and the “Rosetta Stone”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19</a:t>
            </a:fld>
            <a:endParaRPr lang="en-CA" dirty="0"/>
          </a:p>
        </p:txBody>
      </p:sp>
      <p:sp>
        <p:nvSpPr>
          <p:cNvPr id="12" name="TextBox 11"/>
          <p:cNvSpPr txBox="1"/>
          <p:nvPr/>
        </p:nvSpPr>
        <p:spPr>
          <a:xfrm>
            <a:off x="5220072" y="1700808"/>
            <a:ext cx="1944216" cy="523220"/>
          </a:xfrm>
          <a:prstGeom prst="rect">
            <a:avLst/>
          </a:prstGeom>
          <a:noFill/>
        </p:spPr>
        <p:txBody>
          <a:bodyPr wrap="square" rtlCol="0">
            <a:spAutoFit/>
          </a:bodyPr>
          <a:lstStyle/>
          <a:p>
            <a:pPr algn="ctr"/>
            <a:r>
              <a:rPr lang="en-US" sz="2800" dirty="0" smtClean="0"/>
              <a:t>Purpose</a:t>
            </a:r>
            <a:endParaRPr lang="en-US" sz="2800" dirty="0"/>
          </a:p>
        </p:txBody>
      </p:sp>
      <p:sp>
        <p:nvSpPr>
          <p:cNvPr id="15" name="TextBox 14"/>
          <p:cNvSpPr txBox="1"/>
          <p:nvPr/>
        </p:nvSpPr>
        <p:spPr>
          <a:xfrm>
            <a:off x="35496" y="4149080"/>
            <a:ext cx="1800200" cy="954107"/>
          </a:xfrm>
          <a:prstGeom prst="rect">
            <a:avLst/>
          </a:prstGeom>
          <a:noFill/>
        </p:spPr>
        <p:txBody>
          <a:bodyPr wrap="square" rtlCol="0">
            <a:spAutoFit/>
          </a:bodyPr>
          <a:lstStyle/>
          <a:p>
            <a:pPr algn="ctr"/>
            <a:r>
              <a:rPr lang="en-US" sz="2800" dirty="0" smtClean="0"/>
              <a:t>Span or Domain</a:t>
            </a:r>
            <a:endParaRPr lang="en-US" sz="2800" dirty="0"/>
          </a:p>
        </p:txBody>
      </p:sp>
      <p:sp>
        <p:nvSpPr>
          <p:cNvPr id="16" name="Left Brace 15"/>
          <p:cNvSpPr/>
          <p:nvPr/>
        </p:nvSpPr>
        <p:spPr bwMode="auto">
          <a:xfrm>
            <a:off x="1691680" y="3068960"/>
            <a:ext cx="432048" cy="3024336"/>
          </a:xfrm>
          <a:prstGeom prst="leftBrac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7" name="Left Brace 16"/>
          <p:cNvSpPr/>
          <p:nvPr/>
        </p:nvSpPr>
        <p:spPr bwMode="auto">
          <a:xfrm rot="5400000">
            <a:off x="5940152" y="476672"/>
            <a:ext cx="432048" cy="3888432"/>
          </a:xfrm>
          <a:prstGeom prst="leftBrac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6" name="Rectangle 5"/>
          <p:cNvSpPr/>
          <p:nvPr/>
        </p:nvSpPr>
        <p:spPr bwMode="auto">
          <a:xfrm>
            <a:off x="406794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7" name="Rectangle 6"/>
          <p:cNvSpPr/>
          <p:nvPr/>
        </p:nvSpPr>
        <p:spPr bwMode="auto">
          <a:xfrm>
            <a:off x="622818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8" name="Rectangle 7"/>
          <p:cNvSpPr/>
          <p:nvPr/>
        </p:nvSpPr>
        <p:spPr bwMode="auto">
          <a:xfrm>
            <a:off x="622818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9" name="Rectangle 8"/>
          <p:cNvSpPr/>
          <p:nvPr/>
        </p:nvSpPr>
        <p:spPr bwMode="auto">
          <a:xfrm>
            <a:off x="406794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0" name="TextBox 9"/>
          <p:cNvSpPr txBox="1"/>
          <p:nvPr/>
        </p:nvSpPr>
        <p:spPr>
          <a:xfrm>
            <a:off x="4283968" y="2473732"/>
            <a:ext cx="1512168" cy="523220"/>
          </a:xfrm>
          <a:prstGeom prst="rect">
            <a:avLst/>
          </a:prstGeom>
          <a:noFill/>
        </p:spPr>
        <p:txBody>
          <a:bodyPr wrap="square" rtlCol="0">
            <a:spAutoFit/>
          </a:bodyPr>
          <a:lstStyle/>
          <a:p>
            <a:pPr algn="ctr"/>
            <a:r>
              <a:rPr lang="en-US" sz="2800" dirty="0" smtClean="0"/>
              <a:t>Policy</a:t>
            </a:r>
            <a:endParaRPr lang="en-US" sz="2800" dirty="0"/>
          </a:p>
        </p:txBody>
      </p:sp>
      <p:sp>
        <p:nvSpPr>
          <p:cNvPr id="11" name="TextBox 10"/>
          <p:cNvSpPr txBox="1"/>
          <p:nvPr/>
        </p:nvSpPr>
        <p:spPr>
          <a:xfrm>
            <a:off x="6228184" y="2492896"/>
            <a:ext cx="1944216" cy="523220"/>
          </a:xfrm>
          <a:prstGeom prst="rect">
            <a:avLst/>
          </a:prstGeom>
          <a:noFill/>
        </p:spPr>
        <p:txBody>
          <a:bodyPr wrap="square" rtlCol="0">
            <a:spAutoFit/>
          </a:bodyPr>
          <a:lstStyle/>
          <a:p>
            <a:pPr algn="ctr"/>
            <a:r>
              <a:rPr lang="en-US" sz="2800" dirty="0" smtClean="0"/>
              <a:t>Science</a:t>
            </a:r>
            <a:endParaRPr lang="en-US" sz="2800" dirty="0"/>
          </a:p>
        </p:txBody>
      </p:sp>
      <p:sp>
        <p:nvSpPr>
          <p:cNvPr id="13" name="TextBox 12"/>
          <p:cNvSpPr txBox="1"/>
          <p:nvPr/>
        </p:nvSpPr>
        <p:spPr>
          <a:xfrm>
            <a:off x="2051720" y="3356992"/>
            <a:ext cx="1944216" cy="954107"/>
          </a:xfrm>
          <a:prstGeom prst="rect">
            <a:avLst/>
          </a:prstGeom>
          <a:noFill/>
        </p:spPr>
        <p:txBody>
          <a:bodyPr wrap="square" rtlCol="0">
            <a:spAutoFit/>
          </a:bodyPr>
          <a:lstStyle/>
          <a:p>
            <a:pPr algn="ctr"/>
            <a:r>
              <a:rPr lang="en-US" sz="2800" dirty="0" smtClean="0"/>
              <a:t>Health Care</a:t>
            </a:r>
            <a:endParaRPr lang="en-US" sz="2800" dirty="0"/>
          </a:p>
        </p:txBody>
      </p:sp>
      <p:sp>
        <p:nvSpPr>
          <p:cNvPr id="14" name="TextBox 13"/>
          <p:cNvSpPr txBox="1"/>
          <p:nvPr/>
        </p:nvSpPr>
        <p:spPr>
          <a:xfrm>
            <a:off x="1835696" y="4851157"/>
            <a:ext cx="2376264" cy="954107"/>
          </a:xfrm>
          <a:prstGeom prst="rect">
            <a:avLst/>
          </a:prstGeom>
          <a:noFill/>
        </p:spPr>
        <p:txBody>
          <a:bodyPr wrap="square" rtlCol="0">
            <a:spAutoFit/>
          </a:bodyPr>
          <a:lstStyle/>
          <a:p>
            <a:pPr algn="ctr"/>
            <a:r>
              <a:rPr lang="en-US" sz="2800" dirty="0" smtClean="0"/>
              <a:t>Population Health</a:t>
            </a:r>
            <a:endParaRPr lang="en-US" sz="2800" dirty="0"/>
          </a:p>
        </p:txBody>
      </p:sp>
      <p:sp>
        <p:nvSpPr>
          <p:cNvPr id="18" name="Oval 17"/>
          <p:cNvSpPr/>
          <p:nvPr/>
        </p:nvSpPr>
        <p:spPr bwMode="auto">
          <a:xfrm>
            <a:off x="4841744" y="3752464"/>
            <a:ext cx="2592288" cy="1656184"/>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9" name="TextBox 18"/>
          <p:cNvSpPr txBox="1"/>
          <p:nvPr/>
        </p:nvSpPr>
        <p:spPr>
          <a:xfrm>
            <a:off x="4716016" y="4094501"/>
            <a:ext cx="2880320" cy="830997"/>
          </a:xfrm>
          <a:prstGeom prst="rect">
            <a:avLst/>
          </a:prstGeom>
          <a:noFill/>
        </p:spPr>
        <p:txBody>
          <a:bodyPr wrap="square" rtlCol="0">
            <a:spAutoFit/>
          </a:bodyPr>
          <a:lstStyle/>
          <a:p>
            <a:pPr algn="ctr"/>
            <a:r>
              <a:rPr lang="en-US" sz="2400" dirty="0" smtClean="0"/>
              <a:t>Health Status Rosetta Stone</a:t>
            </a:r>
            <a:endParaRPr lang="en-US" sz="2400" dirty="0"/>
          </a:p>
        </p:txBody>
      </p:sp>
      <p:sp>
        <p:nvSpPr>
          <p:cNvPr id="20" name="Rounded Rectangle 19"/>
          <p:cNvSpPr/>
          <p:nvPr/>
        </p:nvSpPr>
        <p:spPr bwMode="auto">
          <a:xfrm>
            <a:off x="2051720" y="2348880"/>
            <a:ext cx="4032448" cy="2160240"/>
          </a:xfrm>
          <a:prstGeom prst="roundRect">
            <a:avLst/>
          </a:prstGeom>
          <a:solidFill>
            <a:srgbClr val="FF0000">
              <a:alpha val="19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Measure Health (or </a:t>
            </a:r>
            <a:r>
              <a:rPr lang="en-US" dirty="0" err="1" smtClean="0"/>
              <a:t>Illth</a:t>
            </a:r>
            <a:r>
              <a:rPr lang="en-US" dirty="0" smtClean="0"/>
              <a:t>)?</a:t>
            </a:r>
            <a:endParaRPr lang="en-US" dirty="0"/>
          </a:p>
        </p:txBody>
      </p:sp>
      <p:sp>
        <p:nvSpPr>
          <p:cNvPr id="3" name="Content Placeholder 2"/>
          <p:cNvSpPr>
            <a:spLocks noGrp="1"/>
          </p:cNvSpPr>
          <p:nvPr>
            <p:ph idx="1"/>
          </p:nvPr>
        </p:nvSpPr>
        <p:spPr>
          <a:xfrm>
            <a:off x="457200" y="980728"/>
            <a:ext cx="8147248" cy="4525963"/>
          </a:xfrm>
        </p:spPr>
        <p:txBody>
          <a:bodyPr/>
          <a:lstStyle/>
          <a:p>
            <a:r>
              <a:rPr lang="en-US" dirty="0" smtClean="0"/>
              <a:t>health is a major pre-occupation for almost everyone – we all want to be as healthy as possible</a:t>
            </a:r>
          </a:p>
          <a:p>
            <a:r>
              <a:rPr lang="en-US" dirty="0" smtClean="0"/>
              <a:t>our societies spend huge amounts on health care – to what avail?</a:t>
            </a:r>
          </a:p>
          <a:p>
            <a:r>
              <a:rPr lang="en-US" dirty="0" smtClean="0"/>
              <a:t>myriad activities of individuals and organizations affect health – both intentionally (e.g. hospitals) and inadvertently (e.g. zoning, transportation)</a:t>
            </a:r>
          </a:p>
          <a:p>
            <a:r>
              <a:rPr lang="en-US" dirty="0" smtClean="0"/>
              <a:t>having impressive numbers often helps win debates / “you get what you measure” / “you can’t manage what you don’t measure”</a:t>
            </a:r>
          </a:p>
          <a:p>
            <a:r>
              <a:rPr lang="en-US" dirty="0" smtClean="0"/>
              <a:t>health status is the “bottom line”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4D5E5D-BBB0-4937-80A0-5B55910F5758}" type="slidenum">
              <a:rPr lang="en-CA" smtClean="0"/>
              <a:pPr>
                <a:defRPr/>
              </a:pPr>
              <a:t>2</a:t>
            </a:fld>
            <a:endParaRPr lang="en-CA"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Health, and Health Indicators</a:t>
            </a:r>
            <a:endParaRPr lang="en-US" dirty="0"/>
          </a:p>
        </p:txBody>
      </p:sp>
      <p:sp>
        <p:nvSpPr>
          <p:cNvPr id="3" name="Content Placeholder 2"/>
          <p:cNvSpPr>
            <a:spLocks noGrp="1"/>
          </p:cNvSpPr>
          <p:nvPr>
            <p:ph idx="1"/>
          </p:nvPr>
        </p:nvSpPr>
        <p:spPr>
          <a:xfrm>
            <a:off x="457200" y="2359421"/>
            <a:ext cx="8229600" cy="4165923"/>
          </a:xfrm>
        </p:spPr>
        <p:txBody>
          <a:bodyPr/>
          <a:lstStyle/>
          <a:p>
            <a:r>
              <a:rPr lang="en-US" dirty="0" smtClean="0"/>
              <a:t>recall</a:t>
            </a:r>
          </a:p>
          <a:p>
            <a:endParaRPr lang="en-US" dirty="0" smtClean="0"/>
          </a:p>
          <a:p>
            <a:r>
              <a:rPr lang="en-US" dirty="0" smtClean="0"/>
              <a:t>not all (or even most) health indicators are about health status</a:t>
            </a:r>
          </a:p>
          <a:p>
            <a:r>
              <a:rPr lang="en-US" dirty="0" smtClean="0"/>
              <a:t>not all measures of health status are indicators</a:t>
            </a:r>
          </a:p>
          <a:p>
            <a:r>
              <a:rPr lang="en-US" dirty="0" smtClean="0"/>
              <a:t>everyone seems to want an indicator → “</a:t>
            </a:r>
            <a:r>
              <a:rPr lang="en-US" dirty="0" err="1" smtClean="0"/>
              <a:t>indicatoritis</a:t>
            </a:r>
            <a:r>
              <a:rPr lang="en-US" dirty="0" smtClean="0"/>
              <a:t>”</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20</a:t>
            </a:fld>
            <a:endParaRPr lang="en-CA" dirty="0"/>
          </a:p>
        </p:txBody>
      </p:sp>
      <p:grpSp>
        <p:nvGrpSpPr>
          <p:cNvPr id="23" name="Group 22"/>
          <p:cNvGrpSpPr/>
          <p:nvPr/>
        </p:nvGrpSpPr>
        <p:grpSpPr>
          <a:xfrm>
            <a:off x="2123728" y="1484784"/>
            <a:ext cx="3672408" cy="1800200"/>
            <a:chOff x="323528" y="1628800"/>
            <a:chExt cx="8352928" cy="4752528"/>
          </a:xfrm>
        </p:grpSpPr>
        <p:sp>
          <p:nvSpPr>
            <p:cNvPr id="6" name="Rounded Rectangle 5"/>
            <p:cNvSpPr/>
            <p:nvPr/>
          </p:nvSpPr>
          <p:spPr bwMode="auto">
            <a:xfrm>
              <a:off x="323528" y="1628800"/>
              <a:ext cx="8352928" cy="4752528"/>
            </a:xfrm>
            <a:prstGeom prst="roundRect">
              <a:avLst/>
            </a:prstGeom>
            <a:solidFill>
              <a:srgbClr val="66FF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grpSp>
          <p:nvGrpSpPr>
            <p:cNvPr id="7" name="Group 11"/>
            <p:cNvGrpSpPr/>
            <p:nvPr/>
          </p:nvGrpSpPr>
          <p:grpSpPr>
            <a:xfrm>
              <a:off x="611560" y="3158112"/>
              <a:ext cx="1872208" cy="2304256"/>
              <a:chOff x="1115616" y="2996952"/>
              <a:chExt cx="1872208" cy="2304256"/>
            </a:xfrm>
          </p:grpSpPr>
          <p:sp>
            <p:nvSpPr>
              <p:cNvPr id="8" name="Rounded Rectangle 7"/>
              <p:cNvSpPr/>
              <p:nvPr/>
            </p:nvSpPr>
            <p:spPr bwMode="auto">
              <a:xfrm>
                <a:off x="1115616" y="2996952"/>
                <a:ext cx="1872208" cy="23042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9" name="TextBox 8"/>
              <p:cNvSpPr txBox="1"/>
              <p:nvPr/>
            </p:nvSpPr>
            <p:spPr>
              <a:xfrm>
                <a:off x="1187625" y="3218199"/>
                <a:ext cx="1728192" cy="1044682"/>
              </a:xfrm>
              <a:prstGeom prst="rect">
                <a:avLst/>
              </a:prstGeom>
              <a:noFill/>
            </p:spPr>
            <p:txBody>
              <a:bodyPr wrap="square" rtlCol="0">
                <a:spAutoFit/>
              </a:bodyPr>
              <a:lstStyle/>
              <a:p>
                <a:pPr algn="ctr"/>
                <a:r>
                  <a:rPr lang="en-US" sz="1000" dirty="0" smtClean="0"/>
                  <a:t>distal and proximal risk factors</a:t>
                </a:r>
                <a:endParaRPr lang="en-US" sz="1000" dirty="0"/>
              </a:p>
            </p:txBody>
          </p:sp>
        </p:grpSp>
        <p:grpSp>
          <p:nvGrpSpPr>
            <p:cNvPr id="10" name="Group 22"/>
            <p:cNvGrpSpPr/>
            <p:nvPr/>
          </p:nvGrpSpPr>
          <p:grpSpPr>
            <a:xfrm>
              <a:off x="6516216" y="3158112"/>
              <a:ext cx="1944216" cy="2304256"/>
              <a:chOff x="6084168" y="2996952"/>
              <a:chExt cx="1944216" cy="2304256"/>
            </a:xfrm>
          </p:grpSpPr>
          <p:sp>
            <p:nvSpPr>
              <p:cNvPr id="11" name="Rounded Rectangle 10"/>
              <p:cNvSpPr/>
              <p:nvPr/>
            </p:nvSpPr>
            <p:spPr bwMode="auto">
              <a:xfrm>
                <a:off x="6084168" y="2996952"/>
                <a:ext cx="1872208" cy="23042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12" name="TextBox 11"/>
              <p:cNvSpPr txBox="1"/>
              <p:nvPr/>
            </p:nvSpPr>
            <p:spPr>
              <a:xfrm>
                <a:off x="6084168" y="3362217"/>
                <a:ext cx="1944216" cy="1625059"/>
              </a:xfrm>
              <a:prstGeom prst="rect">
                <a:avLst/>
              </a:prstGeom>
              <a:noFill/>
            </p:spPr>
            <p:txBody>
              <a:bodyPr wrap="square" rtlCol="0">
                <a:spAutoFit/>
              </a:bodyPr>
              <a:lstStyle/>
              <a:p>
                <a:pPr algn="ctr"/>
                <a:r>
                  <a:rPr lang="en-US" sz="1000" dirty="0" smtClean="0"/>
                  <a:t>prognosis, health and other </a:t>
                </a:r>
                <a:r>
                  <a:rPr lang="en-US" sz="1000" dirty="0" err="1" smtClean="0"/>
                  <a:t>sequalae</a:t>
                </a:r>
                <a:endParaRPr lang="en-US" sz="1000" dirty="0" smtClean="0"/>
              </a:p>
              <a:p>
                <a:pPr algn="ctr"/>
                <a:endParaRPr lang="en-US" sz="1000" dirty="0"/>
              </a:p>
            </p:txBody>
          </p:sp>
        </p:grpSp>
        <p:sp>
          <p:nvSpPr>
            <p:cNvPr id="13" name="TextBox 12"/>
            <p:cNvSpPr txBox="1"/>
            <p:nvPr/>
          </p:nvSpPr>
          <p:spPr>
            <a:xfrm>
              <a:off x="1440224" y="5775647"/>
              <a:ext cx="6057056" cy="461665"/>
            </a:xfrm>
            <a:prstGeom prst="rect">
              <a:avLst/>
            </a:prstGeom>
            <a:noFill/>
          </p:spPr>
          <p:txBody>
            <a:bodyPr wrap="square" rtlCol="0">
              <a:spAutoFit/>
            </a:bodyPr>
            <a:lstStyle/>
            <a:p>
              <a:pPr algn="ctr"/>
              <a:r>
                <a:rPr lang="en-US" sz="1000" dirty="0" smtClean="0"/>
                <a:t>physical and social environment</a:t>
              </a:r>
            </a:p>
          </p:txBody>
        </p:sp>
        <p:grpSp>
          <p:nvGrpSpPr>
            <p:cNvPr id="14" name="Group 19"/>
            <p:cNvGrpSpPr/>
            <p:nvPr/>
          </p:nvGrpSpPr>
          <p:grpSpPr>
            <a:xfrm>
              <a:off x="1763688" y="2005984"/>
              <a:ext cx="5697016" cy="720080"/>
              <a:chOff x="1763688" y="1844824"/>
              <a:chExt cx="5697016" cy="720080"/>
            </a:xfrm>
          </p:grpSpPr>
          <p:sp>
            <p:nvSpPr>
              <p:cNvPr id="15" name="Rounded Rectangle 14"/>
              <p:cNvSpPr/>
              <p:nvPr/>
            </p:nvSpPr>
            <p:spPr bwMode="auto">
              <a:xfrm>
                <a:off x="1763688" y="1844824"/>
                <a:ext cx="5486015" cy="72008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16" name="TextBox 15"/>
              <p:cNvSpPr txBox="1"/>
              <p:nvPr/>
            </p:nvSpPr>
            <p:spPr>
              <a:xfrm>
                <a:off x="1763688" y="1958969"/>
                <a:ext cx="5697016" cy="461665"/>
              </a:xfrm>
              <a:prstGeom prst="rect">
                <a:avLst/>
              </a:prstGeom>
              <a:noFill/>
            </p:spPr>
            <p:txBody>
              <a:bodyPr wrap="square" rtlCol="0">
                <a:spAutoFit/>
              </a:bodyPr>
              <a:lstStyle/>
              <a:p>
                <a:pPr algn="ctr"/>
                <a:r>
                  <a:rPr lang="en-US" sz="1000" dirty="0" smtClean="0"/>
                  <a:t>health care services</a:t>
                </a:r>
                <a:endParaRPr lang="en-US" sz="1000" dirty="0"/>
              </a:p>
            </p:txBody>
          </p:sp>
        </p:grpSp>
        <p:sp>
          <p:nvSpPr>
            <p:cNvPr id="17" name="Oval 16"/>
            <p:cNvSpPr/>
            <p:nvPr/>
          </p:nvSpPr>
          <p:spPr bwMode="auto">
            <a:xfrm>
              <a:off x="3312432" y="3499864"/>
              <a:ext cx="2376264" cy="1728192"/>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18" name="TextBox 17"/>
            <p:cNvSpPr txBox="1"/>
            <p:nvPr/>
          </p:nvSpPr>
          <p:spPr>
            <a:xfrm>
              <a:off x="3320816" y="3931911"/>
              <a:ext cx="2295872" cy="464302"/>
            </a:xfrm>
            <a:prstGeom prst="rect">
              <a:avLst/>
            </a:prstGeom>
            <a:noFill/>
          </p:spPr>
          <p:txBody>
            <a:bodyPr wrap="square" rtlCol="0">
              <a:spAutoFit/>
            </a:bodyPr>
            <a:lstStyle/>
            <a:p>
              <a:pPr algn="ctr"/>
              <a:r>
                <a:rPr lang="en-US" sz="1000" dirty="0" smtClean="0"/>
                <a:t>health status</a:t>
              </a:r>
              <a:endParaRPr lang="en-US" sz="1000" dirty="0"/>
            </a:p>
          </p:txBody>
        </p:sp>
        <p:sp>
          <p:nvSpPr>
            <p:cNvPr id="19" name="Right Arrow 18"/>
            <p:cNvSpPr/>
            <p:nvPr/>
          </p:nvSpPr>
          <p:spPr bwMode="auto">
            <a:xfrm>
              <a:off x="2520344" y="4163936"/>
              <a:ext cx="72008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20" name="Right Arrow 19"/>
            <p:cNvSpPr/>
            <p:nvPr/>
          </p:nvSpPr>
          <p:spPr bwMode="auto">
            <a:xfrm rot="5400000">
              <a:off x="4203388" y="2933516"/>
              <a:ext cx="52120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21" name="Right Arrow 20"/>
            <p:cNvSpPr/>
            <p:nvPr/>
          </p:nvSpPr>
          <p:spPr bwMode="auto">
            <a:xfrm>
              <a:off x="5796136" y="4166224"/>
              <a:ext cx="72008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sp>
          <p:nvSpPr>
            <p:cNvPr id="22" name="Right Arrow 21"/>
            <p:cNvSpPr/>
            <p:nvPr/>
          </p:nvSpPr>
          <p:spPr bwMode="auto">
            <a:xfrm rot="-5400000">
              <a:off x="4203388" y="5381788"/>
              <a:ext cx="52120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accent2"/>
                </a:solidFill>
                <a:effectLst/>
                <a:latin typeface="Arial Black" pitchFamily="34" charset="0"/>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CA"/>
              <a:t>24/09/2008</a:t>
            </a:r>
          </a:p>
        </p:txBody>
      </p:sp>
      <p:sp>
        <p:nvSpPr>
          <p:cNvPr id="8" name="Slide Number Placeholder 5"/>
          <p:cNvSpPr>
            <a:spLocks noGrp="1"/>
          </p:cNvSpPr>
          <p:nvPr>
            <p:ph type="sldNum" sz="quarter" idx="12"/>
          </p:nvPr>
        </p:nvSpPr>
        <p:spPr/>
        <p:txBody>
          <a:bodyPr/>
          <a:lstStyle/>
          <a:p>
            <a:fld id="{C5A49EFC-B131-4AE0-A9EE-0150BCDBE2AC}" type="slidenum">
              <a:rPr lang="en-CA"/>
              <a:pPr/>
              <a:t>21</a:t>
            </a:fld>
            <a:endParaRPr lang="en-CA"/>
          </a:p>
        </p:txBody>
      </p:sp>
      <p:sp>
        <p:nvSpPr>
          <p:cNvPr id="372738" name="Rectangle 2"/>
          <p:cNvSpPr>
            <a:spLocks noGrp="1" noChangeArrowheads="1"/>
          </p:cNvSpPr>
          <p:nvPr>
            <p:ph type="title"/>
          </p:nvPr>
        </p:nvSpPr>
        <p:spPr bwMode="auto">
          <a:xfrm>
            <a:off x="323850" y="6207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en-US" dirty="0"/>
              <a:t>Naïve </a:t>
            </a:r>
            <a:r>
              <a:rPr lang="en-US" dirty="0" err="1"/>
              <a:t>Indicatoritis</a:t>
            </a:r>
            <a:endParaRPr lang="en-US" dirty="0"/>
          </a:p>
        </p:txBody>
      </p:sp>
      <p:pic>
        <p:nvPicPr>
          <p:cNvPr id="372739" name="Picture 3" descr="science_apple_tree"/>
          <p:cNvPicPr>
            <a:picLocks noChangeAspect="1" noChangeArrowheads="1"/>
          </p:cNvPicPr>
          <p:nvPr/>
        </p:nvPicPr>
        <p:blipFill>
          <a:blip r:embed="rId3" cstate="print"/>
          <a:srcRect/>
          <a:stretch>
            <a:fillRect/>
          </a:stretch>
        </p:blipFill>
        <p:spPr bwMode="auto">
          <a:xfrm>
            <a:off x="323850" y="981075"/>
            <a:ext cx="5653088" cy="5688013"/>
          </a:xfrm>
          <a:prstGeom prst="rect">
            <a:avLst/>
          </a:prstGeom>
          <a:noFill/>
        </p:spPr>
      </p:pic>
      <p:pic>
        <p:nvPicPr>
          <p:cNvPr id="372740" name="Picture 4" descr="apple"/>
          <p:cNvPicPr>
            <a:picLocks noChangeAspect="1" noChangeArrowheads="1"/>
          </p:cNvPicPr>
          <p:nvPr/>
        </p:nvPicPr>
        <p:blipFill>
          <a:blip r:embed="rId4" cstate="print"/>
          <a:srcRect/>
          <a:stretch>
            <a:fillRect/>
          </a:stretch>
        </p:blipFill>
        <p:spPr bwMode="auto">
          <a:xfrm>
            <a:off x="5724525" y="4292600"/>
            <a:ext cx="647700" cy="733425"/>
          </a:xfrm>
          <a:prstGeom prst="rect">
            <a:avLst/>
          </a:prstGeom>
          <a:noFill/>
        </p:spPr>
      </p:pic>
      <p:sp>
        <p:nvSpPr>
          <p:cNvPr id="372741" name="Text Box 5"/>
          <p:cNvSpPr txBox="1">
            <a:spLocks noChangeArrowheads="1"/>
          </p:cNvSpPr>
          <p:nvPr/>
        </p:nvSpPr>
        <p:spPr bwMode="auto">
          <a:xfrm>
            <a:off x="6372225" y="4437063"/>
            <a:ext cx="2303463" cy="457200"/>
          </a:xfrm>
          <a:prstGeom prst="rect">
            <a:avLst/>
          </a:prstGeom>
          <a:noFill/>
          <a:ln w="9525" algn="ctr">
            <a:noFill/>
            <a:miter lim="800000"/>
            <a:headEnd/>
            <a:tailEnd/>
          </a:ln>
          <a:effectLst/>
        </p:spPr>
        <p:txBody>
          <a:bodyPr>
            <a:spAutoFit/>
          </a:bodyPr>
          <a:lstStyle/>
          <a:p>
            <a:pPr>
              <a:spcBef>
                <a:spcPct val="50000"/>
              </a:spcBef>
            </a:pPr>
            <a:r>
              <a:rPr lang="en-US" sz="2400"/>
              <a:t>= indicator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CA"/>
              <a:t>24/09/2008</a:t>
            </a:r>
          </a:p>
        </p:txBody>
      </p:sp>
      <p:sp>
        <p:nvSpPr>
          <p:cNvPr id="13" name="Footer Placeholder 4"/>
          <p:cNvSpPr>
            <a:spLocks noGrp="1"/>
          </p:cNvSpPr>
          <p:nvPr>
            <p:ph type="ftr" sz="quarter" idx="4294967295"/>
          </p:nvPr>
        </p:nvSpPr>
        <p:spPr>
          <a:xfrm>
            <a:off x="2843213" y="6597650"/>
            <a:ext cx="2895600" cy="266700"/>
          </a:xfrm>
        </p:spPr>
        <p:txBody>
          <a:bodyPr/>
          <a:lstStyle/>
          <a:p>
            <a:r>
              <a:rPr lang="en-CA"/>
              <a:t>IoM DC Jan 2010</a:t>
            </a:r>
          </a:p>
        </p:txBody>
      </p:sp>
      <p:sp>
        <p:nvSpPr>
          <p:cNvPr id="14" name="Slide Number Placeholder 5"/>
          <p:cNvSpPr>
            <a:spLocks noGrp="1"/>
          </p:cNvSpPr>
          <p:nvPr>
            <p:ph type="sldNum" sz="quarter" idx="12"/>
          </p:nvPr>
        </p:nvSpPr>
        <p:spPr/>
        <p:txBody>
          <a:bodyPr/>
          <a:lstStyle/>
          <a:p>
            <a:fld id="{79447FDF-FB05-4932-BE5B-78C0D6CE9222}" type="slidenum">
              <a:rPr lang="en-CA"/>
              <a:pPr/>
              <a:t>22</a:t>
            </a:fld>
            <a:endParaRPr lang="en-CA"/>
          </a:p>
        </p:txBody>
      </p:sp>
      <p:sp>
        <p:nvSpPr>
          <p:cNvPr id="374786" name="Rectangle 2"/>
          <p:cNvSpPr>
            <a:spLocks noGrp="1" noChangeArrowheads="1"/>
          </p:cNvSpPr>
          <p:nvPr>
            <p:ph type="title"/>
          </p:nvPr>
        </p:nvSpPr>
        <p:spPr bwMode="auto">
          <a:xfrm>
            <a:off x="457200" y="341313"/>
            <a:ext cx="5770563"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Appropriate </a:t>
            </a:r>
            <a:r>
              <a:rPr lang="en-US" dirty="0" err="1"/>
              <a:t>Indicatoritis</a:t>
            </a:r>
            <a:r>
              <a:rPr lang="en-US" dirty="0"/>
              <a:t> </a:t>
            </a:r>
            <a:r>
              <a:rPr lang="en-US" dirty="0" smtClean="0"/>
              <a:t>–  </a:t>
            </a:r>
            <a:r>
              <a:rPr lang="en-US" dirty="0"/>
              <a:t>Life Expectancy</a:t>
            </a:r>
          </a:p>
        </p:txBody>
      </p:sp>
      <p:grpSp>
        <p:nvGrpSpPr>
          <p:cNvPr id="2" name="Group 3"/>
          <p:cNvGrpSpPr>
            <a:grpSpLocks/>
          </p:cNvGrpSpPr>
          <p:nvPr/>
        </p:nvGrpSpPr>
        <p:grpSpPr bwMode="auto">
          <a:xfrm>
            <a:off x="538163" y="1484313"/>
            <a:ext cx="1728787" cy="1008062"/>
            <a:chOff x="339" y="1071"/>
            <a:chExt cx="1089" cy="635"/>
          </a:xfrm>
        </p:grpSpPr>
        <p:sp>
          <p:nvSpPr>
            <p:cNvPr id="374788" name="Rectangle 4"/>
            <p:cNvSpPr>
              <a:spLocks noChangeArrowheads="1"/>
            </p:cNvSpPr>
            <p:nvPr/>
          </p:nvSpPr>
          <p:spPr bwMode="auto">
            <a:xfrm>
              <a:off x="339" y="1071"/>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4789" name="Text Box 5"/>
            <p:cNvSpPr txBox="1">
              <a:spLocks noChangeArrowheads="1"/>
            </p:cNvSpPr>
            <p:nvPr/>
          </p:nvSpPr>
          <p:spPr bwMode="auto">
            <a:xfrm>
              <a:off x="360" y="1182"/>
              <a:ext cx="1044" cy="404"/>
            </a:xfrm>
            <a:prstGeom prst="rect">
              <a:avLst/>
            </a:prstGeom>
            <a:noFill/>
            <a:ln w="9525" algn="ctr">
              <a:noFill/>
              <a:miter lim="800000"/>
              <a:headEnd/>
              <a:tailEnd/>
            </a:ln>
            <a:effectLst/>
          </p:spPr>
          <p:txBody>
            <a:bodyPr>
              <a:spAutoFit/>
            </a:bodyPr>
            <a:lstStyle/>
            <a:p>
              <a:pPr algn="ctr">
                <a:spcBef>
                  <a:spcPct val="50000"/>
                </a:spcBef>
              </a:pPr>
              <a:r>
                <a:rPr lang="en-US"/>
                <a:t>Population Census</a:t>
              </a:r>
            </a:p>
          </p:txBody>
        </p:sp>
      </p:grpSp>
      <p:grpSp>
        <p:nvGrpSpPr>
          <p:cNvPr id="3" name="Group 6"/>
          <p:cNvGrpSpPr>
            <a:grpSpLocks/>
          </p:cNvGrpSpPr>
          <p:nvPr/>
        </p:nvGrpSpPr>
        <p:grpSpPr bwMode="auto">
          <a:xfrm>
            <a:off x="538163" y="2997200"/>
            <a:ext cx="1728787" cy="1008063"/>
            <a:chOff x="339" y="2296"/>
            <a:chExt cx="1089" cy="635"/>
          </a:xfrm>
        </p:grpSpPr>
        <p:sp>
          <p:nvSpPr>
            <p:cNvPr id="374791" name="Rectangle 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4792" name="Text Box 8"/>
            <p:cNvSpPr txBox="1">
              <a:spLocks noChangeArrowheads="1"/>
            </p:cNvSpPr>
            <p:nvPr/>
          </p:nvSpPr>
          <p:spPr bwMode="auto">
            <a:xfrm>
              <a:off x="410" y="2407"/>
              <a:ext cx="953" cy="404"/>
            </a:xfrm>
            <a:prstGeom prst="rect">
              <a:avLst/>
            </a:prstGeom>
            <a:noFill/>
            <a:ln w="9525" algn="ctr">
              <a:noFill/>
              <a:miter lim="800000"/>
              <a:headEnd/>
              <a:tailEnd/>
            </a:ln>
            <a:effectLst/>
          </p:spPr>
          <p:txBody>
            <a:bodyPr>
              <a:spAutoFit/>
            </a:bodyPr>
            <a:lstStyle/>
            <a:p>
              <a:pPr algn="ctr">
                <a:spcBef>
                  <a:spcPct val="50000"/>
                </a:spcBef>
              </a:pPr>
              <a:r>
                <a:rPr lang="en-US"/>
                <a:t>Vital Statistics</a:t>
              </a:r>
            </a:p>
          </p:txBody>
        </p:sp>
      </p:grpSp>
      <p:sp>
        <p:nvSpPr>
          <p:cNvPr id="374793" name="Text Box 9"/>
          <p:cNvSpPr txBox="1">
            <a:spLocks noChangeArrowheads="1"/>
          </p:cNvSpPr>
          <p:nvPr/>
        </p:nvSpPr>
        <p:spPr bwMode="auto">
          <a:xfrm>
            <a:off x="684213" y="5811838"/>
            <a:ext cx="1655762" cy="641350"/>
          </a:xfrm>
          <a:prstGeom prst="rect">
            <a:avLst/>
          </a:prstGeom>
          <a:noFill/>
          <a:ln w="9525" algn="ctr">
            <a:noFill/>
            <a:miter lim="800000"/>
            <a:headEnd/>
            <a:tailEnd/>
          </a:ln>
          <a:effectLst/>
        </p:spPr>
        <p:txBody>
          <a:bodyPr>
            <a:spAutoFit/>
          </a:bodyPr>
          <a:lstStyle/>
          <a:p>
            <a:pPr algn="ctr">
              <a:spcBef>
                <a:spcPct val="50000"/>
              </a:spcBef>
            </a:pPr>
            <a:r>
              <a:rPr lang="en-US"/>
              <a:t>data feeder system</a:t>
            </a:r>
          </a:p>
        </p:txBody>
      </p:sp>
      <p:sp>
        <p:nvSpPr>
          <p:cNvPr id="374794" name="Oval 10"/>
          <p:cNvSpPr>
            <a:spLocks noChangeArrowheads="1"/>
          </p:cNvSpPr>
          <p:nvPr/>
        </p:nvSpPr>
        <p:spPr bwMode="gray">
          <a:xfrm>
            <a:off x="468313" y="5732463"/>
            <a:ext cx="2016125" cy="792162"/>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
        <p:nvSpPr>
          <p:cNvPr id="374795" name="Oval 11"/>
          <p:cNvSpPr>
            <a:spLocks noChangeArrowheads="1"/>
          </p:cNvSpPr>
          <p:nvPr/>
        </p:nvSpPr>
        <p:spPr bwMode="gray">
          <a:xfrm>
            <a:off x="828229" y="727597"/>
            <a:ext cx="3959795" cy="792163"/>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CA"/>
              <a:t>24/09/2008</a:t>
            </a:r>
          </a:p>
        </p:txBody>
      </p:sp>
      <p:sp>
        <p:nvSpPr>
          <p:cNvPr id="23" name="Slide Number Placeholder 5"/>
          <p:cNvSpPr>
            <a:spLocks noGrp="1"/>
          </p:cNvSpPr>
          <p:nvPr>
            <p:ph type="sldNum" sz="quarter" idx="12"/>
          </p:nvPr>
        </p:nvSpPr>
        <p:spPr/>
        <p:txBody>
          <a:bodyPr/>
          <a:lstStyle/>
          <a:p>
            <a:fld id="{71476BB7-C683-4B78-9347-7A2CEEA0F9C5}" type="slidenum">
              <a:rPr lang="en-CA"/>
              <a:pPr/>
              <a:t>23</a:t>
            </a:fld>
            <a:endParaRPr lang="en-CA"/>
          </a:p>
        </p:txBody>
      </p:sp>
      <p:sp>
        <p:nvSpPr>
          <p:cNvPr id="375810" name="Rectangle 2"/>
          <p:cNvSpPr>
            <a:spLocks noGrp="1" noChangeArrowheads="1"/>
          </p:cNvSpPr>
          <p:nvPr>
            <p:ph type="title"/>
          </p:nvPr>
        </p:nvSpPr>
        <p:spPr bwMode="auto">
          <a:xfrm>
            <a:off x="457200" y="341313"/>
            <a:ext cx="5770563"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Appropriate </a:t>
            </a:r>
            <a:r>
              <a:rPr lang="en-US" dirty="0" err="1"/>
              <a:t>Indicatoritis</a:t>
            </a:r>
            <a:r>
              <a:rPr lang="en-US" dirty="0"/>
              <a:t> – Life Expectancy</a:t>
            </a:r>
          </a:p>
        </p:txBody>
      </p:sp>
      <p:grpSp>
        <p:nvGrpSpPr>
          <p:cNvPr id="2" name="Group 3"/>
          <p:cNvGrpSpPr>
            <a:grpSpLocks/>
          </p:cNvGrpSpPr>
          <p:nvPr/>
        </p:nvGrpSpPr>
        <p:grpSpPr bwMode="auto">
          <a:xfrm>
            <a:off x="538163" y="1484313"/>
            <a:ext cx="1728787" cy="1008062"/>
            <a:chOff x="339" y="1071"/>
            <a:chExt cx="1089" cy="635"/>
          </a:xfrm>
        </p:grpSpPr>
        <p:sp>
          <p:nvSpPr>
            <p:cNvPr id="375812" name="Rectangle 4"/>
            <p:cNvSpPr>
              <a:spLocks noChangeArrowheads="1"/>
            </p:cNvSpPr>
            <p:nvPr/>
          </p:nvSpPr>
          <p:spPr bwMode="auto">
            <a:xfrm>
              <a:off x="339" y="1071"/>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5813" name="Text Box 5"/>
            <p:cNvSpPr txBox="1">
              <a:spLocks noChangeArrowheads="1"/>
            </p:cNvSpPr>
            <p:nvPr/>
          </p:nvSpPr>
          <p:spPr bwMode="auto">
            <a:xfrm>
              <a:off x="360" y="1182"/>
              <a:ext cx="1044" cy="404"/>
            </a:xfrm>
            <a:prstGeom prst="rect">
              <a:avLst/>
            </a:prstGeom>
            <a:noFill/>
            <a:ln w="9525" algn="ctr">
              <a:noFill/>
              <a:miter lim="800000"/>
              <a:headEnd/>
              <a:tailEnd/>
            </a:ln>
            <a:effectLst/>
          </p:spPr>
          <p:txBody>
            <a:bodyPr>
              <a:spAutoFit/>
            </a:bodyPr>
            <a:lstStyle/>
            <a:p>
              <a:pPr algn="ctr">
                <a:spcBef>
                  <a:spcPct val="50000"/>
                </a:spcBef>
              </a:pPr>
              <a:r>
                <a:rPr lang="en-US"/>
                <a:t>Population Census</a:t>
              </a:r>
            </a:p>
          </p:txBody>
        </p:sp>
      </p:grpSp>
      <p:grpSp>
        <p:nvGrpSpPr>
          <p:cNvPr id="3" name="Group 6"/>
          <p:cNvGrpSpPr>
            <a:grpSpLocks/>
          </p:cNvGrpSpPr>
          <p:nvPr/>
        </p:nvGrpSpPr>
        <p:grpSpPr bwMode="auto">
          <a:xfrm>
            <a:off x="538163" y="2997200"/>
            <a:ext cx="1728787" cy="1008063"/>
            <a:chOff x="339" y="2296"/>
            <a:chExt cx="1089" cy="635"/>
          </a:xfrm>
        </p:grpSpPr>
        <p:sp>
          <p:nvSpPr>
            <p:cNvPr id="375815" name="Rectangle 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5816" name="Text Box 8"/>
            <p:cNvSpPr txBox="1">
              <a:spLocks noChangeArrowheads="1"/>
            </p:cNvSpPr>
            <p:nvPr/>
          </p:nvSpPr>
          <p:spPr bwMode="auto">
            <a:xfrm>
              <a:off x="410" y="2407"/>
              <a:ext cx="953" cy="404"/>
            </a:xfrm>
            <a:prstGeom prst="rect">
              <a:avLst/>
            </a:prstGeom>
            <a:noFill/>
            <a:ln w="9525" algn="ctr">
              <a:noFill/>
              <a:miter lim="800000"/>
              <a:headEnd/>
              <a:tailEnd/>
            </a:ln>
            <a:effectLst/>
          </p:spPr>
          <p:txBody>
            <a:bodyPr>
              <a:spAutoFit/>
            </a:bodyPr>
            <a:lstStyle/>
            <a:p>
              <a:pPr algn="ctr">
                <a:spcBef>
                  <a:spcPct val="50000"/>
                </a:spcBef>
              </a:pPr>
              <a:r>
                <a:rPr lang="en-US"/>
                <a:t>Vital Statistics</a:t>
              </a:r>
            </a:p>
          </p:txBody>
        </p:sp>
      </p:grpSp>
      <p:sp>
        <p:nvSpPr>
          <p:cNvPr id="375817" name="Text Box 9"/>
          <p:cNvSpPr txBox="1">
            <a:spLocks noChangeArrowheads="1"/>
          </p:cNvSpPr>
          <p:nvPr/>
        </p:nvSpPr>
        <p:spPr bwMode="auto">
          <a:xfrm>
            <a:off x="684213" y="5811838"/>
            <a:ext cx="1655762" cy="641350"/>
          </a:xfrm>
          <a:prstGeom prst="rect">
            <a:avLst/>
          </a:prstGeom>
          <a:noFill/>
          <a:ln w="9525" algn="ctr">
            <a:noFill/>
            <a:miter lim="800000"/>
            <a:headEnd/>
            <a:tailEnd/>
          </a:ln>
          <a:effectLst/>
        </p:spPr>
        <p:txBody>
          <a:bodyPr>
            <a:spAutoFit/>
          </a:bodyPr>
          <a:lstStyle/>
          <a:p>
            <a:pPr algn="ctr">
              <a:spcBef>
                <a:spcPct val="50000"/>
              </a:spcBef>
            </a:pPr>
            <a:r>
              <a:rPr lang="en-US"/>
              <a:t>data feeder system</a:t>
            </a:r>
          </a:p>
        </p:txBody>
      </p:sp>
      <p:sp>
        <p:nvSpPr>
          <p:cNvPr id="375818" name="Text Box 10"/>
          <p:cNvSpPr txBox="1">
            <a:spLocks noChangeArrowheads="1"/>
          </p:cNvSpPr>
          <p:nvPr/>
        </p:nvSpPr>
        <p:spPr bwMode="auto">
          <a:xfrm>
            <a:off x="3059832" y="5811838"/>
            <a:ext cx="1583606" cy="641350"/>
          </a:xfrm>
          <a:prstGeom prst="rect">
            <a:avLst/>
          </a:prstGeom>
          <a:noFill/>
          <a:ln w="9525" algn="ctr">
            <a:noFill/>
            <a:miter lim="800000"/>
            <a:headEnd/>
            <a:tailEnd/>
          </a:ln>
          <a:effectLst/>
        </p:spPr>
        <p:txBody>
          <a:bodyPr wrap="square">
            <a:spAutoFit/>
          </a:bodyPr>
          <a:lstStyle/>
          <a:p>
            <a:pPr algn="ctr">
              <a:spcBef>
                <a:spcPct val="50000"/>
              </a:spcBef>
            </a:pPr>
            <a:r>
              <a:rPr lang="en-US"/>
              <a:t>basic statistics</a:t>
            </a:r>
          </a:p>
        </p:txBody>
      </p:sp>
      <p:grpSp>
        <p:nvGrpSpPr>
          <p:cNvPr id="4" name="Group 11"/>
          <p:cNvGrpSpPr>
            <a:grpSpLocks/>
          </p:cNvGrpSpPr>
          <p:nvPr/>
        </p:nvGrpSpPr>
        <p:grpSpPr bwMode="auto">
          <a:xfrm>
            <a:off x="2987675" y="1339850"/>
            <a:ext cx="1512888" cy="1368425"/>
            <a:chOff x="1882" y="1071"/>
            <a:chExt cx="953" cy="862"/>
          </a:xfrm>
        </p:grpSpPr>
        <p:sp>
          <p:nvSpPr>
            <p:cNvPr id="375820" name="Oval 12"/>
            <p:cNvSpPr>
              <a:spLocks noChangeArrowheads="1"/>
            </p:cNvSpPr>
            <p:nvPr/>
          </p:nvSpPr>
          <p:spPr bwMode="auto">
            <a:xfrm>
              <a:off x="1882" y="107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5821" name="Text Box 13"/>
            <p:cNvSpPr txBox="1">
              <a:spLocks noChangeArrowheads="1"/>
            </p:cNvSpPr>
            <p:nvPr/>
          </p:nvSpPr>
          <p:spPr bwMode="auto">
            <a:xfrm>
              <a:off x="1883" y="1162"/>
              <a:ext cx="952" cy="577"/>
            </a:xfrm>
            <a:prstGeom prst="rect">
              <a:avLst/>
            </a:prstGeom>
            <a:noFill/>
            <a:ln w="9525" algn="ctr">
              <a:noFill/>
              <a:miter lim="800000"/>
              <a:headEnd/>
              <a:tailEnd/>
            </a:ln>
            <a:effectLst/>
          </p:spPr>
          <p:txBody>
            <a:bodyPr>
              <a:spAutoFit/>
            </a:bodyPr>
            <a:lstStyle/>
            <a:p>
              <a:pPr algn="ctr"/>
              <a:r>
                <a:rPr lang="en-US"/>
                <a:t>Pop</a:t>
              </a:r>
            </a:p>
            <a:p>
              <a:pPr algn="ctr"/>
              <a:r>
                <a:rPr lang="en-US"/>
                <a:t> Counts</a:t>
              </a:r>
            </a:p>
            <a:p>
              <a:pPr algn="ctr"/>
              <a:r>
                <a:rPr lang="en-US"/>
                <a:t>(age / sex)</a:t>
              </a:r>
            </a:p>
          </p:txBody>
        </p:sp>
      </p:grpSp>
      <p:grpSp>
        <p:nvGrpSpPr>
          <p:cNvPr id="5" name="Group 14"/>
          <p:cNvGrpSpPr>
            <a:grpSpLocks/>
          </p:cNvGrpSpPr>
          <p:nvPr/>
        </p:nvGrpSpPr>
        <p:grpSpPr bwMode="auto">
          <a:xfrm>
            <a:off x="2979738" y="2852738"/>
            <a:ext cx="1520825" cy="1368425"/>
            <a:chOff x="1877" y="2251"/>
            <a:chExt cx="958" cy="862"/>
          </a:xfrm>
        </p:grpSpPr>
        <p:sp>
          <p:nvSpPr>
            <p:cNvPr id="375823" name="Oval 15"/>
            <p:cNvSpPr>
              <a:spLocks noChangeArrowheads="1"/>
            </p:cNvSpPr>
            <p:nvPr/>
          </p:nvSpPr>
          <p:spPr bwMode="auto">
            <a:xfrm>
              <a:off x="1882" y="225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5824" name="Text Box 16"/>
            <p:cNvSpPr txBox="1">
              <a:spLocks noChangeArrowheads="1"/>
            </p:cNvSpPr>
            <p:nvPr/>
          </p:nvSpPr>
          <p:spPr bwMode="auto">
            <a:xfrm>
              <a:off x="1877" y="2349"/>
              <a:ext cx="952" cy="577"/>
            </a:xfrm>
            <a:prstGeom prst="rect">
              <a:avLst/>
            </a:prstGeom>
            <a:noFill/>
            <a:ln w="9525" algn="ctr">
              <a:noFill/>
              <a:miter lim="800000"/>
              <a:headEnd/>
              <a:tailEnd/>
            </a:ln>
            <a:effectLst/>
          </p:spPr>
          <p:txBody>
            <a:bodyPr>
              <a:spAutoFit/>
            </a:bodyPr>
            <a:lstStyle/>
            <a:p>
              <a:pPr algn="ctr"/>
              <a:r>
                <a:rPr lang="en-US"/>
                <a:t>Death</a:t>
              </a:r>
            </a:p>
            <a:p>
              <a:pPr algn="ctr"/>
              <a:r>
                <a:rPr lang="en-US"/>
                <a:t> Counts</a:t>
              </a:r>
            </a:p>
            <a:p>
              <a:pPr algn="ctr"/>
              <a:r>
                <a:rPr lang="en-US"/>
                <a:t>(age / sex)</a:t>
              </a:r>
            </a:p>
          </p:txBody>
        </p:sp>
      </p:grpSp>
      <p:sp>
        <p:nvSpPr>
          <p:cNvPr id="375825" name="Line 17"/>
          <p:cNvSpPr>
            <a:spLocks noChangeShapeType="1"/>
          </p:cNvSpPr>
          <p:nvPr/>
        </p:nvSpPr>
        <p:spPr bwMode="gray">
          <a:xfrm>
            <a:off x="2297113" y="19891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5826" name="Line 18"/>
          <p:cNvSpPr>
            <a:spLocks noChangeShapeType="1"/>
          </p:cNvSpPr>
          <p:nvPr/>
        </p:nvSpPr>
        <p:spPr bwMode="gray">
          <a:xfrm>
            <a:off x="2268538" y="35004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5827" name="Line 19"/>
          <p:cNvSpPr>
            <a:spLocks noChangeShapeType="1"/>
          </p:cNvSpPr>
          <p:nvPr/>
        </p:nvSpPr>
        <p:spPr bwMode="gray">
          <a:xfrm>
            <a:off x="2411413"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5828" name="Oval 20"/>
          <p:cNvSpPr>
            <a:spLocks noChangeArrowheads="1"/>
          </p:cNvSpPr>
          <p:nvPr/>
        </p:nvSpPr>
        <p:spPr bwMode="gray">
          <a:xfrm>
            <a:off x="3034780" y="5759102"/>
            <a:ext cx="1656184" cy="792163"/>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CA"/>
              <a:t>24/09/2008</a:t>
            </a:r>
          </a:p>
        </p:txBody>
      </p:sp>
      <p:sp>
        <p:nvSpPr>
          <p:cNvPr id="30" name="Slide Number Placeholder 5"/>
          <p:cNvSpPr>
            <a:spLocks noGrp="1"/>
          </p:cNvSpPr>
          <p:nvPr>
            <p:ph type="sldNum" sz="quarter" idx="12"/>
          </p:nvPr>
        </p:nvSpPr>
        <p:spPr/>
        <p:txBody>
          <a:bodyPr/>
          <a:lstStyle/>
          <a:p>
            <a:fld id="{7C419B2A-29E1-4102-B92F-A88FA6F49D34}" type="slidenum">
              <a:rPr lang="en-CA"/>
              <a:pPr/>
              <a:t>24</a:t>
            </a:fld>
            <a:endParaRPr lang="en-CA"/>
          </a:p>
        </p:txBody>
      </p:sp>
      <p:sp>
        <p:nvSpPr>
          <p:cNvPr id="376834" name="Rectangle 2"/>
          <p:cNvSpPr>
            <a:spLocks noGrp="1" noChangeArrowheads="1"/>
          </p:cNvSpPr>
          <p:nvPr>
            <p:ph type="title"/>
          </p:nvPr>
        </p:nvSpPr>
        <p:spPr bwMode="auto">
          <a:xfrm>
            <a:off x="457200" y="341313"/>
            <a:ext cx="5770563"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Appropriate </a:t>
            </a:r>
            <a:r>
              <a:rPr lang="en-US" dirty="0" err="1"/>
              <a:t>Indicatoritis</a:t>
            </a:r>
            <a:r>
              <a:rPr lang="en-US" dirty="0"/>
              <a:t> – Life Expectancy</a:t>
            </a:r>
          </a:p>
        </p:txBody>
      </p:sp>
      <p:grpSp>
        <p:nvGrpSpPr>
          <p:cNvPr id="2" name="Group 3"/>
          <p:cNvGrpSpPr>
            <a:grpSpLocks/>
          </p:cNvGrpSpPr>
          <p:nvPr/>
        </p:nvGrpSpPr>
        <p:grpSpPr bwMode="auto">
          <a:xfrm>
            <a:off x="538163" y="1484313"/>
            <a:ext cx="1728787" cy="1008062"/>
            <a:chOff x="339" y="1071"/>
            <a:chExt cx="1089" cy="635"/>
          </a:xfrm>
        </p:grpSpPr>
        <p:sp>
          <p:nvSpPr>
            <p:cNvPr id="376836" name="Rectangle 4"/>
            <p:cNvSpPr>
              <a:spLocks noChangeArrowheads="1"/>
            </p:cNvSpPr>
            <p:nvPr/>
          </p:nvSpPr>
          <p:spPr bwMode="auto">
            <a:xfrm>
              <a:off x="339" y="1071"/>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6837" name="Text Box 5"/>
            <p:cNvSpPr txBox="1">
              <a:spLocks noChangeArrowheads="1"/>
            </p:cNvSpPr>
            <p:nvPr/>
          </p:nvSpPr>
          <p:spPr bwMode="auto">
            <a:xfrm>
              <a:off x="360" y="1182"/>
              <a:ext cx="1044" cy="404"/>
            </a:xfrm>
            <a:prstGeom prst="rect">
              <a:avLst/>
            </a:prstGeom>
            <a:noFill/>
            <a:ln w="9525" algn="ctr">
              <a:noFill/>
              <a:miter lim="800000"/>
              <a:headEnd/>
              <a:tailEnd/>
            </a:ln>
            <a:effectLst/>
          </p:spPr>
          <p:txBody>
            <a:bodyPr>
              <a:spAutoFit/>
            </a:bodyPr>
            <a:lstStyle/>
            <a:p>
              <a:pPr algn="ctr">
                <a:spcBef>
                  <a:spcPct val="50000"/>
                </a:spcBef>
              </a:pPr>
              <a:r>
                <a:rPr lang="en-US"/>
                <a:t>Population Census</a:t>
              </a:r>
            </a:p>
          </p:txBody>
        </p:sp>
      </p:grpSp>
      <p:grpSp>
        <p:nvGrpSpPr>
          <p:cNvPr id="3" name="Group 6"/>
          <p:cNvGrpSpPr>
            <a:grpSpLocks/>
          </p:cNvGrpSpPr>
          <p:nvPr/>
        </p:nvGrpSpPr>
        <p:grpSpPr bwMode="auto">
          <a:xfrm>
            <a:off x="538163" y="2997200"/>
            <a:ext cx="1728787" cy="1008063"/>
            <a:chOff x="339" y="2296"/>
            <a:chExt cx="1089" cy="635"/>
          </a:xfrm>
        </p:grpSpPr>
        <p:sp>
          <p:nvSpPr>
            <p:cNvPr id="376839" name="Rectangle 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6840" name="Text Box 8"/>
            <p:cNvSpPr txBox="1">
              <a:spLocks noChangeArrowheads="1"/>
            </p:cNvSpPr>
            <p:nvPr/>
          </p:nvSpPr>
          <p:spPr bwMode="auto">
            <a:xfrm>
              <a:off x="410" y="2407"/>
              <a:ext cx="953" cy="404"/>
            </a:xfrm>
            <a:prstGeom prst="rect">
              <a:avLst/>
            </a:prstGeom>
            <a:noFill/>
            <a:ln w="9525" algn="ctr">
              <a:noFill/>
              <a:miter lim="800000"/>
              <a:headEnd/>
              <a:tailEnd/>
            </a:ln>
            <a:effectLst/>
          </p:spPr>
          <p:txBody>
            <a:bodyPr>
              <a:spAutoFit/>
            </a:bodyPr>
            <a:lstStyle/>
            <a:p>
              <a:pPr algn="ctr">
                <a:spcBef>
                  <a:spcPct val="50000"/>
                </a:spcBef>
              </a:pPr>
              <a:r>
                <a:rPr lang="en-US"/>
                <a:t>Vital Statistics</a:t>
              </a:r>
            </a:p>
          </p:txBody>
        </p:sp>
      </p:grpSp>
      <p:sp>
        <p:nvSpPr>
          <p:cNvPr id="376841" name="Text Box 9"/>
          <p:cNvSpPr txBox="1">
            <a:spLocks noChangeArrowheads="1"/>
          </p:cNvSpPr>
          <p:nvPr/>
        </p:nvSpPr>
        <p:spPr bwMode="auto">
          <a:xfrm>
            <a:off x="684213" y="5811838"/>
            <a:ext cx="1655762" cy="641350"/>
          </a:xfrm>
          <a:prstGeom prst="rect">
            <a:avLst/>
          </a:prstGeom>
          <a:noFill/>
          <a:ln w="9525" algn="ctr">
            <a:noFill/>
            <a:miter lim="800000"/>
            <a:headEnd/>
            <a:tailEnd/>
          </a:ln>
          <a:effectLst/>
        </p:spPr>
        <p:txBody>
          <a:bodyPr>
            <a:spAutoFit/>
          </a:bodyPr>
          <a:lstStyle/>
          <a:p>
            <a:pPr algn="ctr">
              <a:spcBef>
                <a:spcPct val="50000"/>
              </a:spcBef>
            </a:pPr>
            <a:r>
              <a:rPr lang="en-US"/>
              <a:t>data feeder system</a:t>
            </a:r>
          </a:p>
        </p:txBody>
      </p:sp>
      <p:sp>
        <p:nvSpPr>
          <p:cNvPr id="376842" name="Text Box 10"/>
          <p:cNvSpPr txBox="1">
            <a:spLocks noChangeArrowheads="1"/>
          </p:cNvSpPr>
          <p:nvPr/>
        </p:nvSpPr>
        <p:spPr bwMode="auto">
          <a:xfrm>
            <a:off x="2987675" y="5811838"/>
            <a:ext cx="1655763" cy="641350"/>
          </a:xfrm>
          <a:prstGeom prst="rect">
            <a:avLst/>
          </a:prstGeom>
          <a:noFill/>
          <a:ln w="9525" algn="ctr">
            <a:noFill/>
            <a:miter lim="800000"/>
            <a:headEnd/>
            <a:tailEnd/>
          </a:ln>
          <a:effectLst/>
        </p:spPr>
        <p:txBody>
          <a:bodyPr>
            <a:spAutoFit/>
          </a:bodyPr>
          <a:lstStyle/>
          <a:p>
            <a:pPr algn="ctr">
              <a:spcBef>
                <a:spcPct val="50000"/>
              </a:spcBef>
            </a:pPr>
            <a:r>
              <a:rPr lang="en-US"/>
              <a:t>basic statistics</a:t>
            </a:r>
          </a:p>
        </p:txBody>
      </p:sp>
      <p:sp>
        <p:nvSpPr>
          <p:cNvPr id="376843" name="Text Box 11"/>
          <p:cNvSpPr txBox="1">
            <a:spLocks noChangeArrowheads="1"/>
          </p:cNvSpPr>
          <p:nvPr/>
        </p:nvSpPr>
        <p:spPr bwMode="auto">
          <a:xfrm>
            <a:off x="5221288" y="5970588"/>
            <a:ext cx="1655762" cy="366712"/>
          </a:xfrm>
          <a:prstGeom prst="rect">
            <a:avLst/>
          </a:prstGeom>
          <a:noFill/>
          <a:ln w="9525" algn="ctr">
            <a:noFill/>
            <a:miter lim="800000"/>
            <a:headEnd/>
            <a:tailEnd/>
          </a:ln>
          <a:effectLst/>
        </p:spPr>
        <p:txBody>
          <a:bodyPr>
            <a:spAutoFit/>
          </a:bodyPr>
          <a:lstStyle/>
          <a:p>
            <a:pPr algn="ctr">
              <a:spcBef>
                <a:spcPct val="50000"/>
              </a:spcBef>
            </a:pPr>
            <a:r>
              <a:rPr lang="en-US"/>
              <a:t>analysis</a:t>
            </a:r>
          </a:p>
        </p:txBody>
      </p:sp>
      <p:grpSp>
        <p:nvGrpSpPr>
          <p:cNvPr id="4" name="Group 12"/>
          <p:cNvGrpSpPr>
            <a:grpSpLocks/>
          </p:cNvGrpSpPr>
          <p:nvPr/>
        </p:nvGrpSpPr>
        <p:grpSpPr bwMode="auto">
          <a:xfrm>
            <a:off x="2987675" y="1339850"/>
            <a:ext cx="1512888" cy="1368425"/>
            <a:chOff x="1882" y="1071"/>
            <a:chExt cx="953" cy="862"/>
          </a:xfrm>
        </p:grpSpPr>
        <p:sp>
          <p:nvSpPr>
            <p:cNvPr id="376845" name="Oval 13"/>
            <p:cNvSpPr>
              <a:spLocks noChangeArrowheads="1"/>
            </p:cNvSpPr>
            <p:nvPr/>
          </p:nvSpPr>
          <p:spPr bwMode="auto">
            <a:xfrm>
              <a:off x="1882" y="107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6846" name="Text Box 14"/>
            <p:cNvSpPr txBox="1">
              <a:spLocks noChangeArrowheads="1"/>
            </p:cNvSpPr>
            <p:nvPr/>
          </p:nvSpPr>
          <p:spPr bwMode="auto">
            <a:xfrm>
              <a:off x="1883" y="1162"/>
              <a:ext cx="952" cy="577"/>
            </a:xfrm>
            <a:prstGeom prst="rect">
              <a:avLst/>
            </a:prstGeom>
            <a:noFill/>
            <a:ln w="9525" algn="ctr">
              <a:noFill/>
              <a:miter lim="800000"/>
              <a:headEnd/>
              <a:tailEnd/>
            </a:ln>
            <a:effectLst/>
          </p:spPr>
          <p:txBody>
            <a:bodyPr>
              <a:spAutoFit/>
            </a:bodyPr>
            <a:lstStyle/>
            <a:p>
              <a:pPr algn="ctr"/>
              <a:r>
                <a:rPr lang="en-US"/>
                <a:t>Pop</a:t>
              </a:r>
            </a:p>
            <a:p>
              <a:pPr algn="ctr"/>
              <a:r>
                <a:rPr lang="en-US"/>
                <a:t> Counts</a:t>
              </a:r>
            </a:p>
            <a:p>
              <a:pPr algn="ctr"/>
              <a:r>
                <a:rPr lang="en-US"/>
                <a:t>(age / sex)</a:t>
              </a:r>
            </a:p>
          </p:txBody>
        </p:sp>
      </p:grpSp>
      <p:grpSp>
        <p:nvGrpSpPr>
          <p:cNvPr id="5" name="Group 15"/>
          <p:cNvGrpSpPr>
            <a:grpSpLocks/>
          </p:cNvGrpSpPr>
          <p:nvPr/>
        </p:nvGrpSpPr>
        <p:grpSpPr bwMode="auto">
          <a:xfrm>
            <a:off x="2979738" y="2852738"/>
            <a:ext cx="1520825" cy="1368425"/>
            <a:chOff x="1877" y="2251"/>
            <a:chExt cx="958" cy="862"/>
          </a:xfrm>
        </p:grpSpPr>
        <p:sp>
          <p:nvSpPr>
            <p:cNvPr id="376848" name="Oval 16"/>
            <p:cNvSpPr>
              <a:spLocks noChangeArrowheads="1"/>
            </p:cNvSpPr>
            <p:nvPr/>
          </p:nvSpPr>
          <p:spPr bwMode="auto">
            <a:xfrm>
              <a:off x="1882" y="225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6849" name="Text Box 17"/>
            <p:cNvSpPr txBox="1">
              <a:spLocks noChangeArrowheads="1"/>
            </p:cNvSpPr>
            <p:nvPr/>
          </p:nvSpPr>
          <p:spPr bwMode="auto">
            <a:xfrm>
              <a:off x="1877" y="2349"/>
              <a:ext cx="952" cy="577"/>
            </a:xfrm>
            <a:prstGeom prst="rect">
              <a:avLst/>
            </a:prstGeom>
            <a:noFill/>
            <a:ln w="9525" algn="ctr">
              <a:noFill/>
              <a:miter lim="800000"/>
              <a:headEnd/>
              <a:tailEnd/>
            </a:ln>
            <a:effectLst/>
          </p:spPr>
          <p:txBody>
            <a:bodyPr>
              <a:spAutoFit/>
            </a:bodyPr>
            <a:lstStyle/>
            <a:p>
              <a:pPr algn="ctr"/>
              <a:r>
                <a:rPr lang="en-US"/>
                <a:t>Death</a:t>
              </a:r>
            </a:p>
            <a:p>
              <a:pPr algn="ctr"/>
              <a:r>
                <a:rPr lang="en-US"/>
                <a:t> Counts</a:t>
              </a:r>
            </a:p>
            <a:p>
              <a:pPr algn="ctr"/>
              <a:r>
                <a:rPr lang="en-US"/>
                <a:t>(age / sex)</a:t>
              </a:r>
            </a:p>
          </p:txBody>
        </p:sp>
      </p:grpSp>
      <p:grpSp>
        <p:nvGrpSpPr>
          <p:cNvPr id="6" name="Group 18"/>
          <p:cNvGrpSpPr>
            <a:grpSpLocks/>
          </p:cNvGrpSpPr>
          <p:nvPr/>
        </p:nvGrpSpPr>
        <p:grpSpPr bwMode="auto">
          <a:xfrm>
            <a:off x="5003800" y="2205038"/>
            <a:ext cx="2447925" cy="1008062"/>
            <a:chOff x="3379" y="1706"/>
            <a:chExt cx="1542" cy="635"/>
          </a:xfrm>
        </p:grpSpPr>
        <p:sp>
          <p:nvSpPr>
            <p:cNvPr id="376851" name="Oval 19"/>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6852" name="Text Box 20"/>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Life Table Analysis</a:t>
              </a:r>
            </a:p>
          </p:txBody>
        </p:sp>
      </p:grpSp>
      <p:sp>
        <p:nvSpPr>
          <p:cNvPr id="376853" name="Line 21"/>
          <p:cNvSpPr>
            <a:spLocks noChangeShapeType="1"/>
          </p:cNvSpPr>
          <p:nvPr/>
        </p:nvSpPr>
        <p:spPr bwMode="gray">
          <a:xfrm>
            <a:off x="2297113" y="19891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6854" name="Line 22"/>
          <p:cNvSpPr>
            <a:spLocks noChangeShapeType="1"/>
          </p:cNvSpPr>
          <p:nvPr/>
        </p:nvSpPr>
        <p:spPr bwMode="gray">
          <a:xfrm flipV="1">
            <a:off x="4500563" y="2997200"/>
            <a:ext cx="719137" cy="360363"/>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6855" name="Line 23"/>
          <p:cNvSpPr>
            <a:spLocks noChangeShapeType="1"/>
          </p:cNvSpPr>
          <p:nvPr/>
        </p:nvSpPr>
        <p:spPr bwMode="gray">
          <a:xfrm>
            <a:off x="4500563" y="2133600"/>
            <a:ext cx="647700" cy="358775"/>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6856" name="Line 24"/>
          <p:cNvSpPr>
            <a:spLocks noChangeShapeType="1"/>
          </p:cNvSpPr>
          <p:nvPr/>
        </p:nvSpPr>
        <p:spPr bwMode="gray">
          <a:xfrm>
            <a:off x="2268538" y="35004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6857" name="Line 25"/>
          <p:cNvSpPr>
            <a:spLocks noChangeShapeType="1"/>
          </p:cNvSpPr>
          <p:nvPr/>
        </p:nvSpPr>
        <p:spPr bwMode="gray">
          <a:xfrm>
            <a:off x="2411413"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6858" name="Line 26"/>
          <p:cNvSpPr>
            <a:spLocks noChangeShapeType="1"/>
          </p:cNvSpPr>
          <p:nvPr/>
        </p:nvSpPr>
        <p:spPr bwMode="gray">
          <a:xfrm>
            <a:off x="4645025"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6859" name="Oval 27"/>
          <p:cNvSpPr>
            <a:spLocks noChangeArrowheads="1"/>
          </p:cNvSpPr>
          <p:nvPr/>
        </p:nvSpPr>
        <p:spPr bwMode="gray">
          <a:xfrm>
            <a:off x="5248275" y="5935663"/>
            <a:ext cx="1585913" cy="433387"/>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CA"/>
              <a:t>24/09/2008</a:t>
            </a:r>
          </a:p>
        </p:txBody>
      </p:sp>
      <p:sp>
        <p:nvSpPr>
          <p:cNvPr id="34" name="Slide Number Placeholder 5"/>
          <p:cNvSpPr>
            <a:spLocks noGrp="1"/>
          </p:cNvSpPr>
          <p:nvPr>
            <p:ph type="sldNum" sz="quarter" idx="12"/>
          </p:nvPr>
        </p:nvSpPr>
        <p:spPr/>
        <p:txBody>
          <a:bodyPr/>
          <a:lstStyle/>
          <a:p>
            <a:fld id="{6A392A9E-1092-4872-B4D2-8229821D25C8}" type="slidenum">
              <a:rPr lang="en-CA"/>
              <a:pPr/>
              <a:t>25</a:t>
            </a:fld>
            <a:endParaRPr lang="en-CA"/>
          </a:p>
        </p:txBody>
      </p:sp>
      <p:sp>
        <p:nvSpPr>
          <p:cNvPr id="377858" name="Rectangle 2"/>
          <p:cNvSpPr>
            <a:spLocks noGrp="1" noChangeArrowheads="1"/>
          </p:cNvSpPr>
          <p:nvPr>
            <p:ph type="title"/>
          </p:nvPr>
        </p:nvSpPr>
        <p:spPr bwMode="auto">
          <a:xfrm>
            <a:off x="457200" y="341313"/>
            <a:ext cx="5770563"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Appropriate </a:t>
            </a:r>
            <a:r>
              <a:rPr lang="en-US" dirty="0" err="1"/>
              <a:t>Indicatoritis</a:t>
            </a:r>
            <a:r>
              <a:rPr lang="en-US" dirty="0"/>
              <a:t> – Life Expectancy</a:t>
            </a:r>
          </a:p>
        </p:txBody>
      </p:sp>
      <p:grpSp>
        <p:nvGrpSpPr>
          <p:cNvPr id="2" name="Group 3"/>
          <p:cNvGrpSpPr>
            <a:grpSpLocks/>
          </p:cNvGrpSpPr>
          <p:nvPr/>
        </p:nvGrpSpPr>
        <p:grpSpPr bwMode="auto">
          <a:xfrm>
            <a:off x="538163" y="1484313"/>
            <a:ext cx="1728787" cy="1008062"/>
            <a:chOff x="339" y="1071"/>
            <a:chExt cx="1089" cy="635"/>
          </a:xfrm>
        </p:grpSpPr>
        <p:sp>
          <p:nvSpPr>
            <p:cNvPr id="377860" name="Rectangle 4"/>
            <p:cNvSpPr>
              <a:spLocks noChangeArrowheads="1"/>
            </p:cNvSpPr>
            <p:nvPr/>
          </p:nvSpPr>
          <p:spPr bwMode="auto">
            <a:xfrm>
              <a:off x="339" y="1071"/>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7861" name="Text Box 5"/>
            <p:cNvSpPr txBox="1">
              <a:spLocks noChangeArrowheads="1"/>
            </p:cNvSpPr>
            <p:nvPr/>
          </p:nvSpPr>
          <p:spPr bwMode="auto">
            <a:xfrm>
              <a:off x="360" y="1182"/>
              <a:ext cx="1044" cy="404"/>
            </a:xfrm>
            <a:prstGeom prst="rect">
              <a:avLst/>
            </a:prstGeom>
            <a:noFill/>
            <a:ln w="9525" algn="ctr">
              <a:noFill/>
              <a:miter lim="800000"/>
              <a:headEnd/>
              <a:tailEnd/>
            </a:ln>
            <a:effectLst/>
          </p:spPr>
          <p:txBody>
            <a:bodyPr>
              <a:spAutoFit/>
            </a:bodyPr>
            <a:lstStyle/>
            <a:p>
              <a:pPr algn="ctr">
                <a:spcBef>
                  <a:spcPct val="50000"/>
                </a:spcBef>
              </a:pPr>
              <a:r>
                <a:rPr lang="en-US"/>
                <a:t>Population Census</a:t>
              </a:r>
            </a:p>
          </p:txBody>
        </p:sp>
      </p:grpSp>
      <p:grpSp>
        <p:nvGrpSpPr>
          <p:cNvPr id="3" name="Group 6"/>
          <p:cNvGrpSpPr>
            <a:grpSpLocks/>
          </p:cNvGrpSpPr>
          <p:nvPr/>
        </p:nvGrpSpPr>
        <p:grpSpPr bwMode="auto">
          <a:xfrm>
            <a:off x="538163" y="2997200"/>
            <a:ext cx="1728787" cy="1008063"/>
            <a:chOff x="339" y="2296"/>
            <a:chExt cx="1089" cy="635"/>
          </a:xfrm>
        </p:grpSpPr>
        <p:sp>
          <p:nvSpPr>
            <p:cNvPr id="377863" name="Rectangle 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7864" name="Text Box 8"/>
            <p:cNvSpPr txBox="1">
              <a:spLocks noChangeArrowheads="1"/>
            </p:cNvSpPr>
            <p:nvPr/>
          </p:nvSpPr>
          <p:spPr bwMode="auto">
            <a:xfrm>
              <a:off x="410" y="2407"/>
              <a:ext cx="953" cy="404"/>
            </a:xfrm>
            <a:prstGeom prst="rect">
              <a:avLst/>
            </a:prstGeom>
            <a:noFill/>
            <a:ln w="9525" algn="ctr">
              <a:noFill/>
              <a:miter lim="800000"/>
              <a:headEnd/>
              <a:tailEnd/>
            </a:ln>
            <a:effectLst/>
          </p:spPr>
          <p:txBody>
            <a:bodyPr>
              <a:spAutoFit/>
            </a:bodyPr>
            <a:lstStyle/>
            <a:p>
              <a:pPr algn="ctr">
                <a:spcBef>
                  <a:spcPct val="50000"/>
                </a:spcBef>
              </a:pPr>
              <a:r>
                <a:rPr lang="en-US"/>
                <a:t>Vital Statistics</a:t>
              </a:r>
            </a:p>
          </p:txBody>
        </p:sp>
      </p:grpSp>
      <p:sp>
        <p:nvSpPr>
          <p:cNvPr id="377865" name="Text Box 9"/>
          <p:cNvSpPr txBox="1">
            <a:spLocks noChangeArrowheads="1"/>
          </p:cNvSpPr>
          <p:nvPr/>
        </p:nvSpPr>
        <p:spPr bwMode="auto">
          <a:xfrm>
            <a:off x="684213" y="5811838"/>
            <a:ext cx="1655762" cy="641350"/>
          </a:xfrm>
          <a:prstGeom prst="rect">
            <a:avLst/>
          </a:prstGeom>
          <a:noFill/>
          <a:ln w="9525" algn="ctr">
            <a:noFill/>
            <a:miter lim="800000"/>
            <a:headEnd/>
            <a:tailEnd/>
          </a:ln>
          <a:effectLst/>
        </p:spPr>
        <p:txBody>
          <a:bodyPr>
            <a:spAutoFit/>
          </a:bodyPr>
          <a:lstStyle/>
          <a:p>
            <a:pPr algn="ctr">
              <a:spcBef>
                <a:spcPct val="50000"/>
              </a:spcBef>
            </a:pPr>
            <a:r>
              <a:rPr lang="en-US"/>
              <a:t>data feeder system</a:t>
            </a:r>
          </a:p>
        </p:txBody>
      </p:sp>
      <p:sp>
        <p:nvSpPr>
          <p:cNvPr id="377866" name="Text Box 10"/>
          <p:cNvSpPr txBox="1">
            <a:spLocks noChangeArrowheads="1"/>
          </p:cNvSpPr>
          <p:nvPr/>
        </p:nvSpPr>
        <p:spPr bwMode="auto">
          <a:xfrm>
            <a:off x="2987675" y="5811838"/>
            <a:ext cx="1655763" cy="641350"/>
          </a:xfrm>
          <a:prstGeom prst="rect">
            <a:avLst/>
          </a:prstGeom>
          <a:noFill/>
          <a:ln w="9525" algn="ctr">
            <a:noFill/>
            <a:miter lim="800000"/>
            <a:headEnd/>
            <a:tailEnd/>
          </a:ln>
          <a:effectLst/>
        </p:spPr>
        <p:txBody>
          <a:bodyPr>
            <a:spAutoFit/>
          </a:bodyPr>
          <a:lstStyle/>
          <a:p>
            <a:pPr algn="ctr">
              <a:spcBef>
                <a:spcPct val="50000"/>
              </a:spcBef>
            </a:pPr>
            <a:r>
              <a:rPr lang="en-US"/>
              <a:t>basic statistics</a:t>
            </a:r>
          </a:p>
        </p:txBody>
      </p:sp>
      <p:sp>
        <p:nvSpPr>
          <p:cNvPr id="377867" name="Text Box 11"/>
          <p:cNvSpPr txBox="1">
            <a:spLocks noChangeArrowheads="1"/>
          </p:cNvSpPr>
          <p:nvPr/>
        </p:nvSpPr>
        <p:spPr bwMode="auto">
          <a:xfrm>
            <a:off x="5221288" y="5970588"/>
            <a:ext cx="1655762" cy="366712"/>
          </a:xfrm>
          <a:prstGeom prst="rect">
            <a:avLst/>
          </a:prstGeom>
          <a:noFill/>
          <a:ln w="9525" algn="ctr">
            <a:noFill/>
            <a:miter lim="800000"/>
            <a:headEnd/>
            <a:tailEnd/>
          </a:ln>
          <a:effectLst/>
        </p:spPr>
        <p:txBody>
          <a:bodyPr>
            <a:spAutoFit/>
          </a:bodyPr>
          <a:lstStyle/>
          <a:p>
            <a:pPr algn="ctr">
              <a:spcBef>
                <a:spcPct val="50000"/>
              </a:spcBef>
            </a:pPr>
            <a:r>
              <a:rPr lang="en-US"/>
              <a:t>analysis</a:t>
            </a:r>
          </a:p>
        </p:txBody>
      </p:sp>
      <p:sp>
        <p:nvSpPr>
          <p:cNvPr id="377868" name="Text Box 12"/>
          <p:cNvSpPr txBox="1">
            <a:spLocks noChangeArrowheads="1"/>
          </p:cNvSpPr>
          <p:nvPr/>
        </p:nvSpPr>
        <p:spPr bwMode="auto">
          <a:xfrm>
            <a:off x="7308850" y="5956300"/>
            <a:ext cx="1655763" cy="366713"/>
          </a:xfrm>
          <a:prstGeom prst="rect">
            <a:avLst/>
          </a:prstGeom>
          <a:noFill/>
          <a:ln w="9525" algn="ctr">
            <a:noFill/>
            <a:miter lim="800000"/>
            <a:headEnd/>
            <a:tailEnd/>
          </a:ln>
          <a:effectLst/>
        </p:spPr>
        <p:txBody>
          <a:bodyPr>
            <a:spAutoFit/>
          </a:bodyPr>
          <a:lstStyle/>
          <a:p>
            <a:pPr algn="ctr">
              <a:spcBef>
                <a:spcPct val="50000"/>
              </a:spcBef>
            </a:pPr>
            <a:r>
              <a:rPr lang="en-US"/>
              <a:t>indicator</a:t>
            </a:r>
          </a:p>
        </p:txBody>
      </p:sp>
      <p:grpSp>
        <p:nvGrpSpPr>
          <p:cNvPr id="4" name="Group 13"/>
          <p:cNvGrpSpPr>
            <a:grpSpLocks/>
          </p:cNvGrpSpPr>
          <p:nvPr/>
        </p:nvGrpSpPr>
        <p:grpSpPr bwMode="auto">
          <a:xfrm>
            <a:off x="2987675" y="1339850"/>
            <a:ext cx="1512888" cy="1368425"/>
            <a:chOff x="1882" y="1071"/>
            <a:chExt cx="953" cy="862"/>
          </a:xfrm>
        </p:grpSpPr>
        <p:sp>
          <p:nvSpPr>
            <p:cNvPr id="377870" name="Oval 14"/>
            <p:cNvSpPr>
              <a:spLocks noChangeArrowheads="1"/>
            </p:cNvSpPr>
            <p:nvPr/>
          </p:nvSpPr>
          <p:spPr bwMode="auto">
            <a:xfrm>
              <a:off x="1882" y="107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7871" name="Text Box 15"/>
            <p:cNvSpPr txBox="1">
              <a:spLocks noChangeArrowheads="1"/>
            </p:cNvSpPr>
            <p:nvPr/>
          </p:nvSpPr>
          <p:spPr bwMode="auto">
            <a:xfrm>
              <a:off x="1883" y="1162"/>
              <a:ext cx="952" cy="577"/>
            </a:xfrm>
            <a:prstGeom prst="rect">
              <a:avLst/>
            </a:prstGeom>
            <a:noFill/>
            <a:ln w="9525" algn="ctr">
              <a:noFill/>
              <a:miter lim="800000"/>
              <a:headEnd/>
              <a:tailEnd/>
            </a:ln>
            <a:effectLst/>
          </p:spPr>
          <p:txBody>
            <a:bodyPr>
              <a:spAutoFit/>
            </a:bodyPr>
            <a:lstStyle/>
            <a:p>
              <a:pPr algn="ctr"/>
              <a:r>
                <a:rPr lang="en-US"/>
                <a:t>Pop</a:t>
              </a:r>
            </a:p>
            <a:p>
              <a:pPr algn="ctr"/>
              <a:r>
                <a:rPr lang="en-US"/>
                <a:t> Counts</a:t>
              </a:r>
            </a:p>
            <a:p>
              <a:pPr algn="ctr"/>
              <a:r>
                <a:rPr lang="en-US"/>
                <a:t>(age / sex)</a:t>
              </a:r>
            </a:p>
          </p:txBody>
        </p:sp>
      </p:grpSp>
      <p:grpSp>
        <p:nvGrpSpPr>
          <p:cNvPr id="5" name="Group 16"/>
          <p:cNvGrpSpPr>
            <a:grpSpLocks/>
          </p:cNvGrpSpPr>
          <p:nvPr/>
        </p:nvGrpSpPr>
        <p:grpSpPr bwMode="auto">
          <a:xfrm>
            <a:off x="2979738" y="2852738"/>
            <a:ext cx="1520825" cy="1368425"/>
            <a:chOff x="1877" y="2251"/>
            <a:chExt cx="958" cy="862"/>
          </a:xfrm>
        </p:grpSpPr>
        <p:sp>
          <p:nvSpPr>
            <p:cNvPr id="377873" name="Oval 17"/>
            <p:cNvSpPr>
              <a:spLocks noChangeArrowheads="1"/>
            </p:cNvSpPr>
            <p:nvPr/>
          </p:nvSpPr>
          <p:spPr bwMode="auto">
            <a:xfrm>
              <a:off x="1882" y="225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7874" name="Text Box 18"/>
            <p:cNvSpPr txBox="1">
              <a:spLocks noChangeArrowheads="1"/>
            </p:cNvSpPr>
            <p:nvPr/>
          </p:nvSpPr>
          <p:spPr bwMode="auto">
            <a:xfrm>
              <a:off x="1877" y="2349"/>
              <a:ext cx="952" cy="577"/>
            </a:xfrm>
            <a:prstGeom prst="rect">
              <a:avLst/>
            </a:prstGeom>
            <a:noFill/>
            <a:ln w="9525" algn="ctr">
              <a:noFill/>
              <a:miter lim="800000"/>
              <a:headEnd/>
              <a:tailEnd/>
            </a:ln>
            <a:effectLst/>
          </p:spPr>
          <p:txBody>
            <a:bodyPr>
              <a:spAutoFit/>
            </a:bodyPr>
            <a:lstStyle/>
            <a:p>
              <a:pPr algn="ctr"/>
              <a:r>
                <a:rPr lang="en-US"/>
                <a:t>Death</a:t>
              </a:r>
            </a:p>
            <a:p>
              <a:pPr algn="ctr"/>
              <a:r>
                <a:rPr lang="en-US"/>
                <a:t> Counts</a:t>
              </a:r>
            </a:p>
            <a:p>
              <a:pPr algn="ctr"/>
              <a:r>
                <a:rPr lang="en-US"/>
                <a:t>(age / sex)</a:t>
              </a:r>
            </a:p>
          </p:txBody>
        </p:sp>
      </p:grpSp>
      <p:grpSp>
        <p:nvGrpSpPr>
          <p:cNvPr id="6" name="Group 19"/>
          <p:cNvGrpSpPr>
            <a:grpSpLocks/>
          </p:cNvGrpSpPr>
          <p:nvPr/>
        </p:nvGrpSpPr>
        <p:grpSpPr bwMode="auto">
          <a:xfrm>
            <a:off x="5005388" y="2205038"/>
            <a:ext cx="2447925" cy="1008062"/>
            <a:chOff x="3379" y="1706"/>
            <a:chExt cx="1542" cy="635"/>
          </a:xfrm>
        </p:grpSpPr>
        <p:sp>
          <p:nvSpPr>
            <p:cNvPr id="377876" name="Oval 20"/>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7877" name="Text Box 21"/>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Life Table Analysis</a:t>
              </a:r>
            </a:p>
          </p:txBody>
        </p:sp>
      </p:grpSp>
      <p:pic>
        <p:nvPicPr>
          <p:cNvPr id="377878" name="Picture 22" descr="apple"/>
          <p:cNvPicPr>
            <a:picLocks noChangeAspect="1" noChangeArrowheads="1"/>
          </p:cNvPicPr>
          <p:nvPr/>
        </p:nvPicPr>
        <p:blipFill>
          <a:blip r:embed="rId3" cstate="print"/>
          <a:srcRect/>
          <a:stretch>
            <a:fillRect/>
          </a:stretch>
        </p:blipFill>
        <p:spPr bwMode="auto">
          <a:xfrm>
            <a:off x="8027988" y="2276475"/>
            <a:ext cx="647700" cy="733425"/>
          </a:xfrm>
          <a:prstGeom prst="rect">
            <a:avLst/>
          </a:prstGeom>
          <a:noFill/>
        </p:spPr>
      </p:pic>
      <p:sp>
        <p:nvSpPr>
          <p:cNvPr id="377879" name="Line 23"/>
          <p:cNvSpPr>
            <a:spLocks noChangeShapeType="1"/>
          </p:cNvSpPr>
          <p:nvPr/>
        </p:nvSpPr>
        <p:spPr bwMode="gray">
          <a:xfrm>
            <a:off x="2297113" y="19891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0" name="Line 24"/>
          <p:cNvSpPr>
            <a:spLocks noChangeShapeType="1"/>
          </p:cNvSpPr>
          <p:nvPr/>
        </p:nvSpPr>
        <p:spPr bwMode="gray">
          <a:xfrm flipV="1">
            <a:off x="4500563" y="2997200"/>
            <a:ext cx="719137" cy="360363"/>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1" name="Line 25"/>
          <p:cNvSpPr>
            <a:spLocks noChangeShapeType="1"/>
          </p:cNvSpPr>
          <p:nvPr/>
        </p:nvSpPr>
        <p:spPr bwMode="gray">
          <a:xfrm>
            <a:off x="4500563" y="2133600"/>
            <a:ext cx="647700" cy="358775"/>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2" name="Line 26"/>
          <p:cNvSpPr>
            <a:spLocks noChangeShapeType="1"/>
          </p:cNvSpPr>
          <p:nvPr/>
        </p:nvSpPr>
        <p:spPr bwMode="gray">
          <a:xfrm>
            <a:off x="7453313" y="2708275"/>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3" name="Line 27"/>
          <p:cNvSpPr>
            <a:spLocks noChangeShapeType="1"/>
          </p:cNvSpPr>
          <p:nvPr/>
        </p:nvSpPr>
        <p:spPr bwMode="gray">
          <a:xfrm>
            <a:off x="2268538" y="35004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4" name="Line 28"/>
          <p:cNvSpPr>
            <a:spLocks noChangeShapeType="1"/>
          </p:cNvSpPr>
          <p:nvPr/>
        </p:nvSpPr>
        <p:spPr bwMode="gray">
          <a:xfrm>
            <a:off x="2411413"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5" name="Line 29"/>
          <p:cNvSpPr>
            <a:spLocks noChangeShapeType="1"/>
          </p:cNvSpPr>
          <p:nvPr/>
        </p:nvSpPr>
        <p:spPr bwMode="gray">
          <a:xfrm>
            <a:off x="4645025"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6" name="Line 30"/>
          <p:cNvSpPr>
            <a:spLocks noChangeShapeType="1"/>
          </p:cNvSpPr>
          <p:nvPr/>
        </p:nvSpPr>
        <p:spPr bwMode="gray">
          <a:xfrm>
            <a:off x="6732588"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7887" name="Oval 31"/>
          <p:cNvSpPr>
            <a:spLocks noChangeArrowheads="1"/>
          </p:cNvSpPr>
          <p:nvPr/>
        </p:nvSpPr>
        <p:spPr bwMode="gray">
          <a:xfrm>
            <a:off x="7405910" y="5923137"/>
            <a:ext cx="1439614" cy="433387"/>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274638"/>
            <a:ext cx="8229600" cy="1143000"/>
          </a:xfrm>
          <a:prstGeom prst="rect">
            <a:avLst/>
          </a:prstGeom>
        </p:spPr>
        <p:txBody>
          <a:bodyPr/>
          <a:lstStyle/>
          <a:p>
            <a:r>
              <a:rPr lang="en-US" dirty="0" smtClean="0"/>
              <a:t>  (Sullivan’s Method)</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F1CD04-4B1D-4B34-9442-25AB0DBC993E}" type="slidenum">
              <a:rPr lang="en-CA" smtClean="0"/>
              <a:pPr>
                <a:defRPr/>
              </a:pPr>
              <a:t>26</a:t>
            </a:fld>
            <a:endParaRPr lang="en-CA"/>
          </a:p>
        </p:txBody>
      </p:sp>
      <p:pic>
        <p:nvPicPr>
          <p:cNvPr id="5122" name="Picture 2"/>
          <p:cNvPicPr>
            <a:picLocks noChangeAspect="1" noChangeArrowheads="1"/>
          </p:cNvPicPr>
          <p:nvPr/>
        </p:nvPicPr>
        <p:blipFill>
          <a:blip r:embed="rId3" cstate="print"/>
          <a:srcRect/>
          <a:stretch>
            <a:fillRect/>
          </a:stretch>
        </p:blipFill>
        <p:spPr bwMode="auto">
          <a:xfrm>
            <a:off x="-1" y="1484784"/>
            <a:ext cx="4087393" cy="499972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595570" y="2348880"/>
            <a:ext cx="4408376" cy="4021882"/>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87313" y="44624"/>
            <a:ext cx="8969375" cy="2011363"/>
          </a:xfrm>
          <a:prstGeom prst="rect">
            <a:avLst/>
          </a:prstGeom>
          <a:noFill/>
          <a:ln w="9525">
            <a:noFill/>
            <a:miter lim="800000"/>
            <a:headEnd/>
            <a:tailEnd/>
          </a:ln>
        </p:spPr>
      </p:pic>
      <p:sp>
        <p:nvSpPr>
          <p:cNvPr id="8" name="Oval 10"/>
          <p:cNvSpPr>
            <a:spLocks noChangeArrowheads="1"/>
          </p:cNvSpPr>
          <p:nvPr/>
        </p:nvSpPr>
        <p:spPr bwMode="gray">
          <a:xfrm>
            <a:off x="4572099" y="3140894"/>
            <a:ext cx="4392389" cy="1296218"/>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CA"/>
              <a:t>24/09/2008</a:t>
            </a:r>
          </a:p>
        </p:txBody>
      </p:sp>
      <p:sp>
        <p:nvSpPr>
          <p:cNvPr id="41" name="Footer Placeholder 4"/>
          <p:cNvSpPr>
            <a:spLocks noGrp="1"/>
          </p:cNvSpPr>
          <p:nvPr>
            <p:ph type="ftr" sz="quarter" idx="4294967295"/>
          </p:nvPr>
        </p:nvSpPr>
        <p:spPr>
          <a:xfrm>
            <a:off x="2843213" y="6597650"/>
            <a:ext cx="2895600" cy="266700"/>
          </a:xfrm>
        </p:spPr>
        <p:txBody>
          <a:bodyPr/>
          <a:lstStyle/>
          <a:p>
            <a:r>
              <a:rPr lang="en-CA"/>
              <a:t>IoM DC Jan 2010</a:t>
            </a:r>
          </a:p>
        </p:txBody>
      </p:sp>
      <p:sp>
        <p:nvSpPr>
          <p:cNvPr id="42" name="Slide Number Placeholder 5"/>
          <p:cNvSpPr>
            <a:spLocks noGrp="1"/>
          </p:cNvSpPr>
          <p:nvPr>
            <p:ph type="sldNum" sz="quarter" idx="12"/>
          </p:nvPr>
        </p:nvSpPr>
        <p:spPr/>
        <p:txBody>
          <a:bodyPr/>
          <a:lstStyle/>
          <a:p>
            <a:fld id="{7925A068-8376-417F-81E2-3C01597EE9ED}" type="slidenum">
              <a:rPr lang="en-CA"/>
              <a:pPr/>
              <a:t>27</a:t>
            </a:fld>
            <a:endParaRPr lang="en-CA"/>
          </a:p>
        </p:txBody>
      </p:sp>
      <p:sp>
        <p:nvSpPr>
          <p:cNvPr id="378882" name="Rectangle 2"/>
          <p:cNvSpPr>
            <a:spLocks noGrp="1" noChangeArrowheads="1"/>
          </p:cNvSpPr>
          <p:nvPr>
            <p:ph type="title"/>
          </p:nvPr>
        </p:nvSpPr>
        <p:spPr bwMode="auto">
          <a:xfrm>
            <a:off x="250825" y="414338"/>
            <a:ext cx="8281988"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Appropriate Indicators – Health-Adjusted Life Expectancy</a:t>
            </a:r>
          </a:p>
        </p:txBody>
      </p:sp>
      <p:grpSp>
        <p:nvGrpSpPr>
          <p:cNvPr id="2" name="Group 3"/>
          <p:cNvGrpSpPr>
            <a:grpSpLocks/>
          </p:cNvGrpSpPr>
          <p:nvPr/>
        </p:nvGrpSpPr>
        <p:grpSpPr bwMode="auto">
          <a:xfrm>
            <a:off x="539750" y="1412875"/>
            <a:ext cx="1728788" cy="1008063"/>
            <a:chOff x="339" y="1071"/>
            <a:chExt cx="1089" cy="635"/>
          </a:xfrm>
        </p:grpSpPr>
        <p:sp>
          <p:nvSpPr>
            <p:cNvPr id="378884" name="Rectangle 4"/>
            <p:cNvSpPr>
              <a:spLocks noChangeArrowheads="1"/>
            </p:cNvSpPr>
            <p:nvPr/>
          </p:nvSpPr>
          <p:spPr bwMode="auto">
            <a:xfrm>
              <a:off x="339" y="1071"/>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8885" name="Text Box 5"/>
            <p:cNvSpPr txBox="1">
              <a:spLocks noChangeArrowheads="1"/>
            </p:cNvSpPr>
            <p:nvPr/>
          </p:nvSpPr>
          <p:spPr bwMode="auto">
            <a:xfrm>
              <a:off x="360" y="1182"/>
              <a:ext cx="1044" cy="404"/>
            </a:xfrm>
            <a:prstGeom prst="rect">
              <a:avLst/>
            </a:prstGeom>
            <a:noFill/>
            <a:ln w="9525" algn="ctr">
              <a:noFill/>
              <a:miter lim="800000"/>
              <a:headEnd/>
              <a:tailEnd/>
            </a:ln>
            <a:effectLst/>
          </p:spPr>
          <p:txBody>
            <a:bodyPr>
              <a:spAutoFit/>
            </a:bodyPr>
            <a:lstStyle/>
            <a:p>
              <a:pPr algn="ctr">
                <a:spcBef>
                  <a:spcPct val="50000"/>
                </a:spcBef>
              </a:pPr>
              <a:r>
                <a:rPr lang="en-US"/>
                <a:t>Population Census</a:t>
              </a:r>
            </a:p>
          </p:txBody>
        </p:sp>
      </p:grpSp>
      <p:grpSp>
        <p:nvGrpSpPr>
          <p:cNvPr id="3" name="Group 6"/>
          <p:cNvGrpSpPr>
            <a:grpSpLocks/>
          </p:cNvGrpSpPr>
          <p:nvPr/>
        </p:nvGrpSpPr>
        <p:grpSpPr bwMode="auto">
          <a:xfrm>
            <a:off x="539750" y="2925763"/>
            <a:ext cx="1728788" cy="1008062"/>
            <a:chOff x="339" y="2296"/>
            <a:chExt cx="1089" cy="635"/>
          </a:xfrm>
        </p:grpSpPr>
        <p:sp>
          <p:nvSpPr>
            <p:cNvPr id="378887" name="Rectangle 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8888" name="Text Box 8"/>
            <p:cNvSpPr txBox="1">
              <a:spLocks noChangeArrowheads="1"/>
            </p:cNvSpPr>
            <p:nvPr/>
          </p:nvSpPr>
          <p:spPr bwMode="auto">
            <a:xfrm>
              <a:off x="410" y="2407"/>
              <a:ext cx="953" cy="404"/>
            </a:xfrm>
            <a:prstGeom prst="rect">
              <a:avLst/>
            </a:prstGeom>
            <a:noFill/>
            <a:ln w="9525" algn="ctr">
              <a:noFill/>
              <a:miter lim="800000"/>
              <a:headEnd/>
              <a:tailEnd/>
            </a:ln>
            <a:effectLst/>
          </p:spPr>
          <p:txBody>
            <a:bodyPr>
              <a:spAutoFit/>
            </a:bodyPr>
            <a:lstStyle/>
            <a:p>
              <a:pPr algn="ctr">
                <a:spcBef>
                  <a:spcPct val="50000"/>
                </a:spcBef>
              </a:pPr>
              <a:r>
                <a:rPr lang="en-US"/>
                <a:t>Vital Statistics</a:t>
              </a:r>
            </a:p>
          </p:txBody>
        </p:sp>
      </p:grpSp>
      <p:sp>
        <p:nvSpPr>
          <p:cNvPr id="378889" name="Text Box 9"/>
          <p:cNvSpPr txBox="1">
            <a:spLocks noChangeArrowheads="1"/>
          </p:cNvSpPr>
          <p:nvPr/>
        </p:nvSpPr>
        <p:spPr bwMode="auto">
          <a:xfrm>
            <a:off x="685800" y="5811838"/>
            <a:ext cx="1655763" cy="641350"/>
          </a:xfrm>
          <a:prstGeom prst="rect">
            <a:avLst/>
          </a:prstGeom>
          <a:noFill/>
          <a:ln w="9525" algn="ctr">
            <a:noFill/>
            <a:miter lim="800000"/>
            <a:headEnd/>
            <a:tailEnd/>
          </a:ln>
          <a:effectLst/>
        </p:spPr>
        <p:txBody>
          <a:bodyPr>
            <a:spAutoFit/>
          </a:bodyPr>
          <a:lstStyle/>
          <a:p>
            <a:pPr algn="ctr">
              <a:spcBef>
                <a:spcPct val="50000"/>
              </a:spcBef>
            </a:pPr>
            <a:r>
              <a:rPr lang="en-US"/>
              <a:t>data feeder system</a:t>
            </a:r>
          </a:p>
        </p:txBody>
      </p:sp>
      <p:sp>
        <p:nvSpPr>
          <p:cNvPr id="378890" name="Text Box 10"/>
          <p:cNvSpPr txBox="1">
            <a:spLocks noChangeArrowheads="1"/>
          </p:cNvSpPr>
          <p:nvPr/>
        </p:nvSpPr>
        <p:spPr bwMode="auto">
          <a:xfrm>
            <a:off x="2989263" y="5811838"/>
            <a:ext cx="1655762" cy="641350"/>
          </a:xfrm>
          <a:prstGeom prst="rect">
            <a:avLst/>
          </a:prstGeom>
          <a:noFill/>
          <a:ln w="9525" algn="ctr">
            <a:noFill/>
            <a:miter lim="800000"/>
            <a:headEnd/>
            <a:tailEnd/>
          </a:ln>
          <a:effectLst/>
        </p:spPr>
        <p:txBody>
          <a:bodyPr>
            <a:spAutoFit/>
          </a:bodyPr>
          <a:lstStyle/>
          <a:p>
            <a:pPr algn="ctr">
              <a:spcBef>
                <a:spcPct val="50000"/>
              </a:spcBef>
            </a:pPr>
            <a:r>
              <a:rPr lang="en-US"/>
              <a:t>basic statistics</a:t>
            </a:r>
          </a:p>
        </p:txBody>
      </p:sp>
      <p:sp>
        <p:nvSpPr>
          <p:cNvPr id="378891" name="Text Box 11"/>
          <p:cNvSpPr txBox="1">
            <a:spLocks noChangeArrowheads="1"/>
          </p:cNvSpPr>
          <p:nvPr/>
        </p:nvSpPr>
        <p:spPr bwMode="auto">
          <a:xfrm>
            <a:off x="5221288" y="5949950"/>
            <a:ext cx="1655762" cy="366713"/>
          </a:xfrm>
          <a:prstGeom prst="rect">
            <a:avLst/>
          </a:prstGeom>
          <a:noFill/>
          <a:ln w="9525" algn="ctr">
            <a:noFill/>
            <a:miter lim="800000"/>
            <a:headEnd/>
            <a:tailEnd/>
          </a:ln>
          <a:effectLst/>
        </p:spPr>
        <p:txBody>
          <a:bodyPr>
            <a:spAutoFit/>
          </a:bodyPr>
          <a:lstStyle/>
          <a:p>
            <a:pPr algn="ctr">
              <a:spcBef>
                <a:spcPct val="50000"/>
              </a:spcBef>
            </a:pPr>
            <a:r>
              <a:rPr lang="en-US"/>
              <a:t>analysis</a:t>
            </a:r>
          </a:p>
        </p:txBody>
      </p:sp>
      <p:sp>
        <p:nvSpPr>
          <p:cNvPr id="378892" name="Text Box 12"/>
          <p:cNvSpPr txBox="1">
            <a:spLocks noChangeArrowheads="1"/>
          </p:cNvSpPr>
          <p:nvPr/>
        </p:nvSpPr>
        <p:spPr bwMode="auto">
          <a:xfrm>
            <a:off x="7310438" y="5956300"/>
            <a:ext cx="1655762" cy="366713"/>
          </a:xfrm>
          <a:prstGeom prst="rect">
            <a:avLst/>
          </a:prstGeom>
          <a:noFill/>
          <a:ln w="9525" algn="ctr">
            <a:noFill/>
            <a:miter lim="800000"/>
            <a:headEnd/>
            <a:tailEnd/>
          </a:ln>
          <a:effectLst/>
        </p:spPr>
        <p:txBody>
          <a:bodyPr>
            <a:spAutoFit/>
          </a:bodyPr>
          <a:lstStyle/>
          <a:p>
            <a:pPr algn="ctr">
              <a:spcBef>
                <a:spcPct val="50000"/>
              </a:spcBef>
            </a:pPr>
            <a:r>
              <a:rPr lang="en-US"/>
              <a:t>indicator</a:t>
            </a:r>
          </a:p>
        </p:txBody>
      </p:sp>
      <p:grpSp>
        <p:nvGrpSpPr>
          <p:cNvPr id="4" name="Group 13"/>
          <p:cNvGrpSpPr>
            <a:grpSpLocks/>
          </p:cNvGrpSpPr>
          <p:nvPr/>
        </p:nvGrpSpPr>
        <p:grpSpPr bwMode="auto">
          <a:xfrm>
            <a:off x="2989263" y="1268413"/>
            <a:ext cx="1512887" cy="1368425"/>
            <a:chOff x="1882" y="1071"/>
            <a:chExt cx="953" cy="862"/>
          </a:xfrm>
        </p:grpSpPr>
        <p:sp>
          <p:nvSpPr>
            <p:cNvPr id="378894" name="Oval 14"/>
            <p:cNvSpPr>
              <a:spLocks noChangeArrowheads="1"/>
            </p:cNvSpPr>
            <p:nvPr/>
          </p:nvSpPr>
          <p:spPr bwMode="auto">
            <a:xfrm>
              <a:off x="1882" y="107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8895" name="Text Box 15"/>
            <p:cNvSpPr txBox="1">
              <a:spLocks noChangeArrowheads="1"/>
            </p:cNvSpPr>
            <p:nvPr/>
          </p:nvSpPr>
          <p:spPr bwMode="auto">
            <a:xfrm>
              <a:off x="1883" y="1162"/>
              <a:ext cx="952" cy="577"/>
            </a:xfrm>
            <a:prstGeom prst="rect">
              <a:avLst/>
            </a:prstGeom>
            <a:noFill/>
            <a:ln w="9525" algn="ctr">
              <a:noFill/>
              <a:miter lim="800000"/>
              <a:headEnd/>
              <a:tailEnd/>
            </a:ln>
            <a:effectLst/>
          </p:spPr>
          <p:txBody>
            <a:bodyPr>
              <a:spAutoFit/>
            </a:bodyPr>
            <a:lstStyle/>
            <a:p>
              <a:pPr algn="ctr"/>
              <a:r>
                <a:rPr lang="en-US"/>
                <a:t>Pop</a:t>
              </a:r>
            </a:p>
            <a:p>
              <a:pPr algn="ctr"/>
              <a:r>
                <a:rPr lang="en-US"/>
                <a:t> Counts</a:t>
              </a:r>
            </a:p>
            <a:p>
              <a:pPr algn="ctr"/>
              <a:r>
                <a:rPr lang="en-US"/>
                <a:t>(age / sex)</a:t>
              </a:r>
            </a:p>
          </p:txBody>
        </p:sp>
      </p:grpSp>
      <p:grpSp>
        <p:nvGrpSpPr>
          <p:cNvPr id="5" name="Group 16"/>
          <p:cNvGrpSpPr>
            <a:grpSpLocks/>
          </p:cNvGrpSpPr>
          <p:nvPr/>
        </p:nvGrpSpPr>
        <p:grpSpPr bwMode="auto">
          <a:xfrm>
            <a:off x="2981325" y="2781300"/>
            <a:ext cx="1520825" cy="1368425"/>
            <a:chOff x="1877" y="2251"/>
            <a:chExt cx="958" cy="862"/>
          </a:xfrm>
        </p:grpSpPr>
        <p:sp>
          <p:nvSpPr>
            <p:cNvPr id="378897" name="Oval 17"/>
            <p:cNvSpPr>
              <a:spLocks noChangeArrowheads="1"/>
            </p:cNvSpPr>
            <p:nvPr/>
          </p:nvSpPr>
          <p:spPr bwMode="auto">
            <a:xfrm>
              <a:off x="1882" y="225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8898" name="Text Box 18"/>
            <p:cNvSpPr txBox="1">
              <a:spLocks noChangeArrowheads="1"/>
            </p:cNvSpPr>
            <p:nvPr/>
          </p:nvSpPr>
          <p:spPr bwMode="auto">
            <a:xfrm>
              <a:off x="1877" y="2349"/>
              <a:ext cx="952" cy="577"/>
            </a:xfrm>
            <a:prstGeom prst="rect">
              <a:avLst/>
            </a:prstGeom>
            <a:noFill/>
            <a:ln w="9525" algn="ctr">
              <a:noFill/>
              <a:miter lim="800000"/>
              <a:headEnd/>
              <a:tailEnd/>
            </a:ln>
            <a:effectLst/>
          </p:spPr>
          <p:txBody>
            <a:bodyPr>
              <a:spAutoFit/>
            </a:bodyPr>
            <a:lstStyle/>
            <a:p>
              <a:pPr algn="ctr"/>
              <a:r>
                <a:rPr lang="en-US"/>
                <a:t>Death</a:t>
              </a:r>
            </a:p>
            <a:p>
              <a:pPr algn="ctr"/>
              <a:r>
                <a:rPr lang="en-US"/>
                <a:t> Counts</a:t>
              </a:r>
            </a:p>
            <a:p>
              <a:pPr algn="ctr"/>
              <a:r>
                <a:rPr lang="en-US"/>
                <a:t>(age / sex)</a:t>
              </a:r>
            </a:p>
          </p:txBody>
        </p:sp>
      </p:grpSp>
      <p:grpSp>
        <p:nvGrpSpPr>
          <p:cNvPr id="6" name="Group 19"/>
          <p:cNvGrpSpPr>
            <a:grpSpLocks/>
          </p:cNvGrpSpPr>
          <p:nvPr/>
        </p:nvGrpSpPr>
        <p:grpSpPr bwMode="auto">
          <a:xfrm>
            <a:off x="4933950" y="2925763"/>
            <a:ext cx="2447925" cy="1008062"/>
            <a:chOff x="3379" y="1706"/>
            <a:chExt cx="1542" cy="635"/>
          </a:xfrm>
        </p:grpSpPr>
        <p:sp>
          <p:nvSpPr>
            <p:cNvPr id="378900" name="Oval 20"/>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8901" name="Text Box 21"/>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Expanded Life Table Analysis</a:t>
              </a:r>
            </a:p>
          </p:txBody>
        </p:sp>
      </p:grpSp>
      <p:pic>
        <p:nvPicPr>
          <p:cNvPr id="378902" name="Picture 22" descr="apple"/>
          <p:cNvPicPr>
            <a:picLocks noChangeAspect="1" noChangeArrowheads="1"/>
          </p:cNvPicPr>
          <p:nvPr/>
        </p:nvPicPr>
        <p:blipFill>
          <a:blip r:embed="rId3" cstate="print"/>
          <a:srcRect/>
          <a:stretch>
            <a:fillRect/>
          </a:stretch>
        </p:blipFill>
        <p:spPr bwMode="auto">
          <a:xfrm>
            <a:off x="7958138" y="2997200"/>
            <a:ext cx="647700" cy="733425"/>
          </a:xfrm>
          <a:prstGeom prst="rect">
            <a:avLst/>
          </a:prstGeom>
          <a:noFill/>
        </p:spPr>
      </p:pic>
      <p:grpSp>
        <p:nvGrpSpPr>
          <p:cNvPr id="46" name="Group 45"/>
          <p:cNvGrpSpPr/>
          <p:nvPr/>
        </p:nvGrpSpPr>
        <p:grpSpPr>
          <a:xfrm>
            <a:off x="541338" y="4438650"/>
            <a:ext cx="1728787" cy="1008063"/>
            <a:chOff x="541338" y="4438650"/>
            <a:chExt cx="1728787" cy="1008063"/>
          </a:xfrm>
        </p:grpSpPr>
        <p:sp>
          <p:nvSpPr>
            <p:cNvPr id="378904" name="Rectangle 24"/>
            <p:cNvSpPr>
              <a:spLocks noChangeArrowheads="1"/>
            </p:cNvSpPr>
            <p:nvPr/>
          </p:nvSpPr>
          <p:spPr bwMode="auto">
            <a:xfrm>
              <a:off x="541338" y="4438650"/>
              <a:ext cx="1728787" cy="1008063"/>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8905" name="Text Box 25"/>
            <p:cNvSpPr txBox="1">
              <a:spLocks noChangeArrowheads="1"/>
            </p:cNvSpPr>
            <p:nvPr/>
          </p:nvSpPr>
          <p:spPr bwMode="auto">
            <a:xfrm>
              <a:off x="641524" y="4608383"/>
              <a:ext cx="1512887" cy="646331"/>
            </a:xfrm>
            <a:prstGeom prst="rect">
              <a:avLst/>
            </a:prstGeom>
            <a:noFill/>
            <a:ln w="9525" algn="ctr">
              <a:noFill/>
              <a:miter lim="800000"/>
              <a:headEnd/>
              <a:tailEnd/>
            </a:ln>
            <a:effectLst/>
          </p:spPr>
          <p:txBody>
            <a:bodyPr>
              <a:spAutoFit/>
            </a:bodyPr>
            <a:lstStyle/>
            <a:p>
              <a:pPr algn="ctr">
                <a:spcBef>
                  <a:spcPct val="50000"/>
                </a:spcBef>
              </a:pPr>
              <a:r>
                <a:rPr lang="en-US" dirty="0" smtClean="0"/>
                <a:t>Health Survey </a:t>
              </a:r>
              <a:endParaRPr lang="en-US" dirty="0"/>
            </a:p>
          </p:txBody>
        </p:sp>
      </p:grpSp>
      <p:grpSp>
        <p:nvGrpSpPr>
          <p:cNvPr id="8" name="Group 26"/>
          <p:cNvGrpSpPr>
            <a:grpSpLocks/>
          </p:cNvGrpSpPr>
          <p:nvPr/>
        </p:nvGrpSpPr>
        <p:grpSpPr bwMode="auto">
          <a:xfrm>
            <a:off x="2989263" y="4221163"/>
            <a:ext cx="1520825" cy="1368425"/>
            <a:chOff x="1877" y="2251"/>
            <a:chExt cx="958" cy="862"/>
          </a:xfrm>
        </p:grpSpPr>
        <p:sp>
          <p:nvSpPr>
            <p:cNvPr id="378907" name="Oval 27"/>
            <p:cNvSpPr>
              <a:spLocks noChangeArrowheads="1"/>
            </p:cNvSpPr>
            <p:nvPr/>
          </p:nvSpPr>
          <p:spPr bwMode="auto">
            <a:xfrm>
              <a:off x="1882" y="225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8908" name="Text Box 28"/>
            <p:cNvSpPr txBox="1">
              <a:spLocks noChangeArrowheads="1"/>
            </p:cNvSpPr>
            <p:nvPr/>
          </p:nvSpPr>
          <p:spPr bwMode="auto">
            <a:xfrm>
              <a:off x="1877" y="2349"/>
              <a:ext cx="952" cy="577"/>
            </a:xfrm>
            <a:prstGeom prst="rect">
              <a:avLst/>
            </a:prstGeom>
            <a:noFill/>
            <a:ln w="9525" algn="ctr">
              <a:noFill/>
              <a:miter lim="800000"/>
              <a:headEnd/>
              <a:tailEnd/>
            </a:ln>
            <a:effectLst/>
          </p:spPr>
          <p:txBody>
            <a:bodyPr>
              <a:spAutoFit/>
            </a:bodyPr>
            <a:lstStyle/>
            <a:p>
              <a:pPr algn="ctr"/>
              <a:r>
                <a:rPr lang="en-US"/>
                <a:t>Health Status</a:t>
              </a:r>
            </a:p>
            <a:p>
              <a:pPr algn="ctr"/>
              <a:r>
                <a:rPr lang="en-US"/>
                <a:t>(age / sex)</a:t>
              </a:r>
            </a:p>
          </p:txBody>
        </p:sp>
      </p:grpSp>
      <p:sp>
        <p:nvSpPr>
          <p:cNvPr id="378909" name="Line 29"/>
          <p:cNvSpPr>
            <a:spLocks noChangeShapeType="1"/>
          </p:cNvSpPr>
          <p:nvPr/>
        </p:nvSpPr>
        <p:spPr bwMode="gray">
          <a:xfrm>
            <a:off x="2297113" y="19891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0" name="Line 30"/>
          <p:cNvSpPr>
            <a:spLocks noChangeShapeType="1"/>
          </p:cNvSpPr>
          <p:nvPr/>
        </p:nvSpPr>
        <p:spPr bwMode="gray">
          <a:xfrm flipV="1">
            <a:off x="4500563" y="3429000"/>
            <a:ext cx="4318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1" name="Line 31"/>
          <p:cNvSpPr>
            <a:spLocks noChangeShapeType="1"/>
          </p:cNvSpPr>
          <p:nvPr/>
        </p:nvSpPr>
        <p:spPr bwMode="gray">
          <a:xfrm>
            <a:off x="4500563" y="2133600"/>
            <a:ext cx="935037" cy="86360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2" name="Line 32"/>
          <p:cNvSpPr>
            <a:spLocks noChangeShapeType="1"/>
          </p:cNvSpPr>
          <p:nvPr/>
        </p:nvSpPr>
        <p:spPr bwMode="gray">
          <a:xfrm>
            <a:off x="7380288" y="342900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3" name="Line 33"/>
          <p:cNvSpPr>
            <a:spLocks noChangeShapeType="1"/>
          </p:cNvSpPr>
          <p:nvPr/>
        </p:nvSpPr>
        <p:spPr bwMode="gray">
          <a:xfrm>
            <a:off x="2268538" y="350043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4" name="Line 34"/>
          <p:cNvSpPr>
            <a:spLocks noChangeShapeType="1"/>
          </p:cNvSpPr>
          <p:nvPr/>
        </p:nvSpPr>
        <p:spPr bwMode="gray">
          <a:xfrm>
            <a:off x="2411413"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5" name="Line 35"/>
          <p:cNvSpPr>
            <a:spLocks noChangeShapeType="1"/>
          </p:cNvSpPr>
          <p:nvPr/>
        </p:nvSpPr>
        <p:spPr bwMode="gray">
          <a:xfrm>
            <a:off x="4645025"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6" name="Line 36"/>
          <p:cNvSpPr>
            <a:spLocks noChangeShapeType="1"/>
          </p:cNvSpPr>
          <p:nvPr/>
        </p:nvSpPr>
        <p:spPr bwMode="gray">
          <a:xfrm>
            <a:off x="6732588" y="6165850"/>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7" name="Line 37"/>
          <p:cNvSpPr>
            <a:spLocks noChangeShapeType="1"/>
          </p:cNvSpPr>
          <p:nvPr/>
        </p:nvSpPr>
        <p:spPr bwMode="gray">
          <a:xfrm>
            <a:off x="2268538" y="4941888"/>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8" name="Line 38"/>
          <p:cNvSpPr>
            <a:spLocks noChangeShapeType="1"/>
          </p:cNvSpPr>
          <p:nvPr/>
        </p:nvSpPr>
        <p:spPr bwMode="gray">
          <a:xfrm flipV="1">
            <a:off x="4427538" y="3860800"/>
            <a:ext cx="1008062" cy="720725"/>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8919" name="Oval 39"/>
          <p:cNvSpPr>
            <a:spLocks noChangeArrowheads="1"/>
          </p:cNvSpPr>
          <p:nvPr/>
        </p:nvSpPr>
        <p:spPr bwMode="gray">
          <a:xfrm>
            <a:off x="4644008" y="304800"/>
            <a:ext cx="3889375" cy="720725"/>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
        <p:nvSpPr>
          <p:cNvPr id="44" name="Oval 39"/>
          <p:cNvSpPr>
            <a:spLocks noChangeArrowheads="1"/>
          </p:cNvSpPr>
          <p:nvPr/>
        </p:nvSpPr>
        <p:spPr bwMode="gray">
          <a:xfrm>
            <a:off x="56768" y="4020304"/>
            <a:ext cx="4932040" cy="1800200"/>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
        <p:nvSpPr>
          <p:cNvPr id="45" name="Oval 39"/>
          <p:cNvSpPr>
            <a:spLocks noChangeArrowheads="1"/>
          </p:cNvSpPr>
          <p:nvPr/>
        </p:nvSpPr>
        <p:spPr bwMode="gray">
          <a:xfrm>
            <a:off x="4932040" y="2996952"/>
            <a:ext cx="1800200" cy="504056"/>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p:cNvSpPr>
            <a:spLocks noGrp="1"/>
          </p:cNvSpPr>
          <p:nvPr>
            <p:ph type="dt" sz="half" idx="10"/>
          </p:nvPr>
        </p:nvSpPr>
        <p:spPr/>
        <p:txBody>
          <a:bodyPr/>
          <a:lstStyle/>
          <a:p>
            <a:r>
              <a:rPr lang="en-CA"/>
              <a:t>24/09/2008</a:t>
            </a:r>
          </a:p>
        </p:txBody>
      </p:sp>
      <p:sp>
        <p:nvSpPr>
          <p:cNvPr id="44" name="Footer Placeholder 4"/>
          <p:cNvSpPr>
            <a:spLocks noGrp="1"/>
          </p:cNvSpPr>
          <p:nvPr>
            <p:ph type="ftr" sz="quarter" idx="4294967295"/>
          </p:nvPr>
        </p:nvSpPr>
        <p:spPr>
          <a:xfrm>
            <a:off x="2843213" y="6597650"/>
            <a:ext cx="2895600" cy="266700"/>
          </a:xfrm>
        </p:spPr>
        <p:txBody>
          <a:bodyPr/>
          <a:lstStyle/>
          <a:p>
            <a:r>
              <a:rPr lang="en-CA"/>
              <a:t>IoM DC Jan 2010</a:t>
            </a:r>
          </a:p>
        </p:txBody>
      </p:sp>
      <p:sp>
        <p:nvSpPr>
          <p:cNvPr id="45" name="Slide Number Placeholder 5"/>
          <p:cNvSpPr>
            <a:spLocks noGrp="1"/>
          </p:cNvSpPr>
          <p:nvPr>
            <p:ph type="sldNum" sz="quarter" idx="12"/>
          </p:nvPr>
        </p:nvSpPr>
        <p:spPr/>
        <p:txBody>
          <a:bodyPr/>
          <a:lstStyle/>
          <a:p>
            <a:fld id="{41B76021-06DB-4690-8017-FADF8F3CD595}" type="slidenum">
              <a:rPr lang="en-CA"/>
              <a:pPr/>
              <a:t>28</a:t>
            </a:fld>
            <a:endParaRPr lang="en-CA"/>
          </a:p>
        </p:txBody>
      </p:sp>
      <p:sp>
        <p:nvSpPr>
          <p:cNvPr id="379906" name="Rectangle 2"/>
          <p:cNvSpPr>
            <a:spLocks noGrp="1" noChangeArrowheads="1"/>
          </p:cNvSpPr>
          <p:nvPr>
            <p:ph type="title"/>
          </p:nvPr>
        </p:nvSpPr>
        <p:spPr bwMode="auto">
          <a:xfrm>
            <a:off x="250825" y="414338"/>
            <a:ext cx="663575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Appropriate Indicators – Health-Adjusted Life Expectancy by SES</a:t>
            </a:r>
          </a:p>
        </p:txBody>
      </p:sp>
      <p:grpSp>
        <p:nvGrpSpPr>
          <p:cNvPr id="2" name="Group 3"/>
          <p:cNvGrpSpPr>
            <a:grpSpLocks/>
          </p:cNvGrpSpPr>
          <p:nvPr/>
        </p:nvGrpSpPr>
        <p:grpSpPr bwMode="auto">
          <a:xfrm>
            <a:off x="107950" y="1339850"/>
            <a:ext cx="1728788" cy="1008063"/>
            <a:chOff x="339" y="1071"/>
            <a:chExt cx="1089" cy="635"/>
          </a:xfrm>
        </p:grpSpPr>
        <p:sp>
          <p:nvSpPr>
            <p:cNvPr id="379908" name="Rectangle 4"/>
            <p:cNvSpPr>
              <a:spLocks noChangeArrowheads="1"/>
            </p:cNvSpPr>
            <p:nvPr/>
          </p:nvSpPr>
          <p:spPr bwMode="auto">
            <a:xfrm>
              <a:off x="339" y="1071"/>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9909" name="Text Box 5"/>
            <p:cNvSpPr txBox="1">
              <a:spLocks noChangeArrowheads="1"/>
            </p:cNvSpPr>
            <p:nvPr/>
          </p:nvSpPr>
          <p:spPr bwMode="auto">
            <a:xfrm>
              <a:off x="360" y="1182"/>
              <a:ext cx="1044" cy="404"/>
            </a:xfrm>
            <a:prstGeom prst="rect">
              <a:avLst/>
            </a:prstGeom>
            <a:noFill/>
            <a:ln w="9525" algn="ctr">
              <a:noFill/>
              <a:miter lim="800000"/>
              <a:headEnd/>
              <a:tailEnd/>
            </a:ln>
            <a:effectLst/>
          </p:spPr>
          <p:txBody>
            <a:bodyPr>
              <a:spAutoFit/>
            </a:bodyPr>
            <a:lstStyle/>
            <a:p>
              <a:pPr algn="ctr">
                <a:spcBef>
                  <a:spcPct val="50000"/>
                </a:spcBef>
              </a:pPr>
              <a:r>
                <a:rPr lang="en-US"/>
                <a:t>Population Census</a:t>
              </a:r>
            </a:p>
          </p:txBody>
        </p:sp>
      </p:grpSp>
      <p:grpSp>
        <p:nvGrpSpPr>
          <p:cNvPr id="3" name="Group 6"/>
          <p:cNvGrpSpPr>
            <a:grpSpLocks/>
          </p:cNvGrpSpPr>
          <p:nvPr/>
        </p:nvGrpSpPr>
        <p:grpSpPr bwMode="auto">
          <a:xfrm>
            <a:off x="107950" y="2852738"/>
            <a:ext cx="1728788" cy="1008062"/>
            <a:chOff x="339" y="2296"/>
            <a:chExt cx="1089" cy="635"/>
          </a:xfrm>
        </p:grpSpPr>
        <p:sp>
          <p:nvSpPr>
            <p:cNvPr id="379911" name="Rectangle 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9912" name="Text Box 8"/>
            <p:cNvSpPr txBox="1">
              <a:spLocks noChangeArrowheads="1"/>
            </p:cNvSpPr>
            <p:nvPr/>
          </p:nvSpPr>
          <p:spPr bwMode="auto">
            <a:xfrm>
              <a:off x="410" y="2407"/>
              <a:ext cx="953" cy="404"/>
            </a:xfrm>
            <a:prstGeom prst="rect">
              <a:avLst/>
            </a:prstGeom>
            <a:noFill/>
            <a:ln w="9525" algn="ctr">
              <a:noFill/>
              <a:miter lim="800000"/>
              <a:headEnd/>
              <a:tailEnd/>
            </a:ln>
            <a:effectLst/>
          </p:spPr>
          <p:txBody>
            <a:bodyPr>
              <a:spAutoFit/>
            </a:bodyPr>
            <a:lstStyle/>
            <a:p>
              <a:pPr algn="ctr">
                <a:spcBef>
                  <a:spcPct val="50000"/>
                </a:spcBef>
              </a:pPr>
              <a:r>
                <a:rPr lang="en-US"/>
                <a:t>Vital Statistics</a:t>
              </a:r>
            </a:p>
          </p:txBody>
        </p:sp>
      </p:grpSp>
      <p:sp>
        <p:nvSpPr>
          <p:cNvPr id="379913" name="Text Box 9"/>
          <p:cNvSpPr txBox="1">
            <a:spLocks noChangeArrowheads="1"/>
          </p:cNvSpPr>
          <p:nvPr/>
        </p:nvSpPr>
        <p:spPr bwMode="auto">
          <a:xfrm>
            <a:off x="254000" y="5667375"/>
            <a:ext cx="1655763" cy="641350"/>
          </a:xfrm>
          <a:prstGeom prst="rect">
            <a:avLst/>
          </a:prstGeom>
          <a:noFill/>
          <a:ln w="9525" algn="ctr">
            <a:noFill/>
            <a:miter lim="800000"/>
            <a:headEnd/>
            <a:tailEnd/>
          </a:ln>
          <a:effectLst/>
        </p:spPr>
        <p:txBody>
          <a:bodyPr>
            <a:spAutoFit/>
          </a:bodyPr>
          <a:lstStyle/>
          <a:p>
            <a:pPr algn="ctr">
              <a:spcBef>
                <a:spcPct val="50000"/>
              </a:spcBef>
            </a:pPr>
            <a:r>
              <a:rPr lang="en-US"/>
              <a:t>data feeder system</a:t>
            </a:r>
          </a:p>
        </p:txBody>
      </p:sp>
      <p:sp>
        <p:nvSpPr>
          <p:cNvPr id="379914" name="Text Box 10"/>
          <p:cNvSpPr txBox="1">
            <a:spLocks noChangeArrowheads="1"/>
          </p:cNvSpPr>
          <p:nvPr/>
        </p:nvSpPr>
        <p:spPr bwMode="auto">
          <a:xfrm>
            <a:off x="4140200" y="5667375"/>
            <a:ext cx="1655763" cy="641350"/>
          </a:xfrm>
          <a:prstGeom prst="rect">
            <a:avLst/>
          </a:prstGeom>
          <a:noFill/>
          <a:ln w="9525" algn="ctr">
            <a:noFill/>
            <a:miter lim="800000"/>
            <a:headEnd/>
            <a:tailEnd/>
          </a:ln>
          <a:effectLst/>
        </p:spPr>
        <p:txBody>
          <a:bodyPr>
            <a:spAutoFit/>
          </a:bodyPr>
          <a:lstStyle/>
          <a:p>
            <a:pPr algn="ctr">
              <a:spcBef>
                <a:spcPct val="50000"/>
              </a:spcBef>
            </a:pPr>
            <a:r>
              <a:rPr lang="en-US"/>
              <a:t>basic statistics</a:t>
            </a:r>
          </a:p>
        </p:txBody>
      </p:sp>
      <p:sp>
        <p:nvSpPr>
          <p:cNvPr id="379915" name="Text Box 11"/>
          <p:cNvSpPr txBox="1">
            <a:spLocks noChangeArrowheads="1"/>
          </p:cNvSpPr>
          <p:nvPr/>
        </p:nvSpPr>
        <p:spPr bwMode="auto">
          <a:xfrm>
            <a:off x="6011863" y="5792788"/>
            <a:ext cx="1655762" cy="366712"/>
          </a:xfrm>
          <a:prstGeom prst="rect">
            <a:avLst/>
          </a:prstGeom>
          <a:noFill/>
          <a:ln w="9525" algn="ctr">
            <a:noFill/>
            <a:miter lim="800000"/>
            <a:headEnd/>
            <a:tailEnd/>
          </a:ln>
          <a:effectLst/>
        </p:spPr>
        <p:txBody>
          <a:bodyPr>
            <a:spAutoFit/>
          </a:bodyPr>
          <a:lstStyle/>
          <a:p>
            <a:pPr algn="ctr">
              <a:spcBef>
                <a:spcPct val="50000"/>
              </a:spcBef>
            </a:pPr>
            <a:r>
              <a:rPr lang="en-US"/>
              <a:t>analysis</a:t>
            </a:r>
          </a:p>
        </p:txBody>
      </p:sp>
      <p:sp>
        <p:nvSpPr>
          <p:cNvPr id="379916" name="Text Box 12"/>
          <p:cNvSpPr txBox="1">
            <a:spLocks noChangeArrowheads="1"/>
          </p:cNvSpPr>
          <p:nvPr/>
        </p:nvSpPr>
        <p:spPr bwMode="auto">
          <a:xfrm>
            <a:off x="7812088" y="5799138"/>
            <a:ext cx="1368425" cy="366712"/>
          </a:xfrm>
          <a:prstGeom prst="rect">
            <a:avLst/>
          </a:prstGeom>
          <a:noFill/>
          <a:ln w="9525" algn="ctr">
            <a:noFill/>
            <a:miter lim="800000"/>
            <a:headEnd/>
            <a:tailEnd/>
          </a:ln>
          <a:effectLst/>
        </p:spPr>
        <p:txBody>
          <a:bodyPr>
            <a:spAutoFit/>
          </a:bodyPr>
          <a:lstStyle/>
          <a:p>
            <a:pPr algn="ctr">
              <a:spcBef>
                <a:spcPct val="50000"/>
              </a:spcBef>
            </a:pPr>
            <a:r>
              <a:rPr lang="en-US"/>
              <a:t>indicator</a:t>
            </a:r>
          </a:p>
        </p:txBody>
      </p:sp>
      <p:grpSp>
        <p:nvGrpSpPr>
          <p:cNvPr id="4" name="Group 13"/>
          <p:cNvGrpSpPr>
            <a:grpSpLocks/>
          </p:cNvGrpSpPr>
          <p:nvPr/>
        </p:nvGrpSpPr>
        <p:grpSpPr bwMode="auto">
          <a:xfrm>
            <a:off x="4140200" y="1771650"/>
            <a:ext cx="1584325" cy="1512888"/>
            <a:chOff x="1882" y="1071"/>
            <a:chExt cx="953" cy="862"/>
          </a:xfrm>
        </p:grpSpPr>
        <p:sp>
          <p:nvSpPr>
            <p:cNvPr id="379918" name="Oval 14"/>
            <p:cNvSpPr>
              <a:spLocks noChangeArrowheads="1"/>
            </p:cNvSpPr>
            <p:nvPr/>
          </p:nvSpPr>
          <p:spPr bwMode="auto">
            <a:xfrm>
              <a:off x="1882" y="107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9919" name="Text Box 15"/>
            <p:cNvSpPr txBox="1">
              <a:spLocks noChangeArrowheads="1"/>
            </p:cNvSpPr>
            <p:nvPr/>
          </p:nvSpPr>
          <p:spPr bwMode="auto">
            <a:xfrm>
              <a:off x="1883" y="1162"/>
              <a:ext cx="952" cy="679"/>
            </a:xfrm>
            <a:prstGeom prst="rect">
              <a:avLst/>
            </a:prstGeom>
            <a:noFill/>
            <a:ln w="9525" algn="ctr">
              <a:noFill/>
              <a:miter lim="800000"/>
              <a:headEnd/>
              <a:tailEnd/>
            </a:ln>
            <a:effectLst/>
          </p:spPr>
          <p:txBody>
            <a:bodyPr>
              <a:spAutoFit/>
            </a:bodyPr>
            <a:lstStyle/>
            <a:p>
              <a:pPr algn="ctr"/>
              <a:r>
                <a:rPr lang="en-US"/>
                <a:t>Mortality</a:t>
              </a:r>
            </a:p>
            <a:p>
              <a:pPr algn="ctr"/>
              <a:r>
                <a:rPr lang="en-US"/>
                <a:t> Rates</a:t>
              </a:r>
            </a:p>
            <a:p>
              <a:pPr algn="ctr"/>
              <a:r>
                <a:rPr lang="en-US"/>
                <a:t>(age / sex / income)</a:t>
              </a:r>
            </a:p>
          </p:txBody>
        </p:sp>
      </p:grpSp>
      <p:grpSp>
        <p:nvGrpSpPr>
          <p:cNvPr id="5" name="Group 16"/>
          <p:cNvGrpSpPr>
            <a:grpSpLocks/>
          </p:cNvGrpSpPr>
          <p:nvPr/>
        </p:nvGrpSpPr>
        <p:grpSpPr bwMode="auto">
          <a:xfrm>
            <a:off x="5580063" y="2852738"/>
            <a:ext cx="2447925" cy="1008062"/>
            <a:chOff x="3379" y="1706"/>
            <a:chExt cx="1542" cy="635"/>
          </a:xfrm>
        </p:grpSpPr>
        <p:sp>
          <p:nvSpPr>
            <p:cNvPr id="379921" name="Oval 17"/>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9922" name="Text Box 18"/>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Expanded Life Table Analysis</a:t>
              </a:r>
            </a:p>
          </p:txBody>
        </p:sp>
      </p:grpSp>
      <p:pic>
        <p:nvPicPr>
          <p:cNvPr id="379923" name="Picture 19" descr="apple"/>
          <p:cNvPicPr>
            <a:picLocks noChangeAspect="1" noChangeArrowheads="1"/>
          </p:cNvPicPr>
          <p:nvPr/>
        </p:nvPicPr>
        <p:blipFill>
          <a:blip r:embed="rId3" cstate="print"/>
          <a:srcRect/>
          <a:stretch>
            <a:fillRect/>
          </a:stretch>
        </p:blipFill>
        <p:spPr bwMode="auto">
          <a:xfrm>
            <a:off x="8358188" y="2924175"/>
            <a:ext cx="534987" cy="733425"/>
          </a:xfrm>
          <a:prstGeom prst="rect">
            <a:avLst/>
          </a:prstGeom>
          <a:noFill/>
        </p:spPr>
      </p:pic>
      <p:grpSp>
        <p:nvGrpSpPr>
          <p:cNvPr id="7" name="Group 23"/>
          <p:cNvGrpSpPr>
            <a:grpSpLocks/>
          </p:cNvGrpSpPr>
          <p:nvPr/>
        </p:nvGrpSpPr>
        <p:grpSpPr bwMode="auto">
          <a:xfrm>
            <a:off x="4275138" y="4148138"/>
            <a:ext cx="1520825" cy="1368425"/>
            <a:chOff x="1877" y="2251"/>
            <a:chExt cx="958" cy="862"/>
          </a:xfrm>
        </p:grpSpPr>
        <p:sp>
          <p:nvSpPr>
            <p:cNvPr id="379928" name="Oval 24"/>
            <p:cNvSpPr>
              <a:spLocks noChangeArrowheads="1"/>
            </p:cNvSpPr>
            <p:nvPr/>
          </p:nvSpPr>
          <p:spPr bwMode="auto">
            <a:xfrm>
              <a:off x="1882" y="2251"/>
              <a:ext cx="953" cy="862"/>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79929" name="Text Box 25"/>
            <p:cNvSpPr txBox="1">
              <a:spLocks noChangeArrowheads="1"/>
            </p:cNvSpPr>
            <p:nvPr/>
          </p:nvSpPr>
          <p:spPr bwMode="auto">
            <a:xfrm>
              <a:off x="1877" y="2349"/>
              <a:ext cx="952" cy="750"/>
            </a:xfrm>
            <a:prstGeom prst="rect">
              <a:avLst/>
            </a:prstGeom>
            <a:noFill/>
            <a:ln w="9525" algn="ctr">
              <a:noFill/>
              <a:miter lim="800000"/>
              <a:headEnd/>
              <a:tailEnd/>
            </a:ln>
            <a:effectLst/>
          </p:spPr>
          <p:txBody>
            <a:bodyPr>
              <a:spAutoFit/>
            </a:bodyPr>
            <a:lstStyle/>
            <a:p>
              <a:pPr algn="ctr"/>
              <a:r>
                <a:rPr lang="en-US"/>
                <a:t>Health Status</a:t>
              </a:r>
            </a:p>
            <a:p>
              <a:pPr algn="ctr"/>
              <a:r>
                <a:rPr lang="en-US"/>
                <a:t>(age / sex / income)</a:t>
              </a:r>
            </a:p>
          </p:txBody>
        </p:sp>
      </p:grpSp>
      <p:grpSp>
        <p:nvGrpSpPr>
          <p:cNvPr id="8" name="Group 26"/>
          <p:cNvGrpSpPr>
            <a:grpSpLocks/>
          </p:cNvGrpSpPr>
          <p:nvPr/>
        </p:nvGrpSpPr>
        <p:grpSpPr bwMode="auto">
          <a:xfrm>
            <a:off x="2122488" y="2060575"/>
            <a:ext cx="1728787" cy="1008063"/>
            <a:chOff x="1337" y="1207"/>
            <a:chExt cx="1089" cy="635"/>
          </a:xfrm>
        </p:grpSpPr>
        <p:sp>
          <p:nvSpPr>
            <p:cNvPr id="379931" name="Rectangle 27"/>
            <p:cNvSpPr>
              <a:spLocks noChangeArrowheads="1"/>
            </p:cNvSpPr>
            <p:nvPr/>
          </p:nvSpPr>
          <p:spPr bwMode="auto">
            <a:xfrm>
              <a:off x="1337" y="1207"/>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79932" name="Text Box 28"/>
            <p:cNvSpPr txBox="1">
              <a:spLocks noChangeArrowheads="1"/>
            </p:cNvSpPr>
            <p:nvPr/>
          </p:nvSpPr>
          <p:spPr bwMode="auto">
            <a:xfrm>
              <a:off x="1358" y="1253"/>
              <a:ext cx="1044" cy="577"/>
            </a:xfrm>
            <a:prstGeom prst="rect">
              <a:avLst/>
            </a:prstGeom>
            <a:noFill/>
            <a:ln w="9525" algn="ctr">
              <a:noFill/>
              <a:miter lim="800000"/>
              <a:headEnd/>
              <a:tailEnd/>
            </a:ln>
            <a:effectLst/>
          </p:spPr>
          <p:txBody>
            <a:bodyPr>
              <a:spAutoFit/>
            </a:bodyPr>
            <a:lstStyle/>
            <a:p>
              <a:pPr algn="ctr">
                <a:spcBef>
                  <a:spcPct val="50000"/>
                </a:spcBef>
              </a:pPr>
              <a:r>
                <a:rPr lang="en-US"/>
                <a:t>Linked Mortality Follow-Up</a:t>
              </a:r>
            </a:p>
          </p:txBody>
        </p:sp>
      </p:grpSp>
      <p:sp>
        <p:nvSpPr>
          <p:cNvPr id="379933" name="Text Box 29"/>
          <p:cNvSpPr txBox="1">
            <a:spLocks noChangeArrowheads="1"/>
          </p:cNvSpPr>
          <p:nvPr/>
        </p:nvSpPr>
        <p:spPr bwMode="auto">
          <a:xfrm>
            <a:off x="2268538" y="5537200"/>
            <a:ext cx="1655762" cy="915988"/>
          </a:xfrm>
          <a:prstGeom prst="rect">
            <a:avLst/>
          </a:prstGeom>
          <a:noFill/>
          <a:ln w="9525" algn="ctr">
            <a:noFill/>
            <a:miter lim="800000"/>
            <a:headEnd/>
            <a:tailEnd/>
          </a:ln>
          <a:effectLst/>
        </p:spPr>
        <p:txBody>
          <a:bodyPr>
            <a:spAutoFit/>
          </a:bodyPr>
          <a:lstStyle/>
          <a:p>
            <a:pPr algn="ctr">
              <a:spcBef>
                <a:spcPct val="50000"/>
              </a:spcBef>
            </a:pPr>
            <a:r>
              <a:rPr lang="en-US"/>
              <a:t>enhanced data processing</a:t>
            </a:r>
          </a:p>
        </p:txBody>
      </p:sp>
      <p:sp>
        <p:nvSpPr>
          <p:cNvPr id="379934" name="Line 30"/>
          <p:cNvSpPr>
            <a:spLocks noChangeShapeType="1"/>
          </p:cNvSpPr>
          <p:nvPr/>
        </p:nvSpPr>
        <p:spPr bwMode="gray">
          <a:xfrm>
            <a:off x="1835150" y="5992813"/>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35" name="Line 31"/>
          <p:cNvSpPr>
            <a:spLocks noChangeShapeType="1"/>
          </p:cNvSpPr>
          <p:nvPr/>
        </p:nvSpPr>
        <p:spPr bwMode="gray">
          <a:xfrm>
            <a:off x="3779838" y="5992813"/>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36" name="Line 32"/>
          <p:cNvSpPr>
            <a:spLocks noChangeShapeType="1"/>
          </p:cNvSpPr>
          <p:nvPr/>
        </p:nvSpPr>
        <p:spPr bwMode="gray">
          <a:xfrm>
            <a:off x="5580063" y="5978525"/>
            <a:ext cx="6477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37" name="Line 33"/>
          <p:cNvSpPr>
            <a:spLocks noChangeShapeType="1"/>
          </p:cNvSpPr>
          <p:nvPr/>
        </p:nvSpPr>
        <p:spPr bwMode="gray">
          <a:xfrm>
            <a:off x="7424738" y="6007100"/>
            <a:ext cx="431800"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38" name="Line 34"/>
          <p:cNvSpPr>
            <a:spLocks noChangeShapeType="1"/>
          </p:cNvSpPr>
          <p:nvPr/>
        </p:nvSpPr>
        <p:spPr bwMode="gray">
          <a:xfrm>
            <a:off x="8027988" y="3357563"/>
            <a:ext cx="360362"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39" name="Line 35"/>
          <p:cNvSpPr>
            <a:spLocks noChangeShapeType="1"/>
          </p:cNvSpPr>
          <p:nvPr/>
        </p:nvSpPr>
        <p:spPr bwMode="gray">
          <a:xfrm flipV="1">
            <a:off x="1835150" y="3068638"/>
            <a:ext cx="288925" cy="288925"/>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40" name="Line 36"/>
          <p:cNvSpPr>
            <a:spLocks noChangeShapeType="1"/>
          </p:cNvSpPr>
          <p:nvPr/>
        </p:nvSpPr>
        <p:spPr bwMode="gray">
          <a:xfrm>
            <a:off x="1835150" y="1844675"/>
            <a:ext cx="288925" cy="21590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41" name="Line 37"/>
          <p:cNvSpPr>
            <a:spLocks noChangeShapeType="1"/>
          </p:cNvSpPr>
          <p:nvPr/>
        </p:nvSpPr>
        <p:spPr bwMode="gray">
          <a:xfrm flipV="1">
            <a:off x="3851275" y="2579688"/>
            <a:ext cx="288925"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42" name="Line 38"/>
          <p:cNvSpPr>
            <a:spLocks noChangeShapeType="1"/>
          </p:cNvSpPr>
          <p:nvPr/>
        </p:nvSpPr>
        <p:spPr bwMode="gray">
          <a:xfrm>
            <a:off x="5722938" y="2565400"/>
            <a:ext cx="577850" cy="358775"/>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43" name="Line 39"/>
          <p:cNvSpPr>
            <a:spLocks noChangeShapeType="1"/>
          </p:cNvSpPr>
          <p:nvPr/>
        </p:nvSpPr>
        <p:spPr bwMode="gray">
          <a:xfrm flipV="1">
            <a:off x="5651500" y="3789363"/>
            <a:ext cx="576263" cy="64770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44" name="Line 40"/>
          <p:cNvSpPr>
            <a:spLocks noChangeShapeType="1"/>
          </p:cNvSpPr>
          <p:nvPr/>
        </p:nvSpPr>
        <p:spPr bwMode="gray">
          <a:xfrm>
            <a:off x="1835150" y="4868863"/>
            <a:ext cx="2449513" cy="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79945" name="Oval 41"/>
          <p:cNvSpPr>
            <a:spLocks noChangeArrowheads="1"/>
          </p:cNvSpPr>
          <p:nvPr/>
        </p:nvSpPr>
        <p:spPr bwMode="gray">
          <a:xfrm>
            <a:off x="5219700" y="779463"/>
            <a:ext cx="1873250" cy="633412"/>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
        <p:nvSpPr>
          <p:cNvPr id="379946" name="Oval 42"/>
          <p:cNvSpPr>
            <a:spLocks noChangeArrowheads="1"/>
          </p:cNvSpPr>
          <p:nvPr/>
        </p:nvSpPr>
        <p:spPr bwMode="gray">
          <a:xfrm>
            <a:off x="1692275" y="1700213"/>
            <a:ext cx="2520950" cy="1785937"/>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grpSp>
        <p:nvGrpSpPr>
          <p:cNvPr id="46" name="Group 45"/>
          <p:cNvGrpSpPr/>
          <p:nvPr/>
        </p:nvGrpSpPr>
        <p:grpSpPr>
          <a:xfrm>
            <a:off x="107504" y="4438650"/>
            <a:ext cx="1728787" cy="1008063"/>
            <a:chOff x="541338" y="4438650"/>
            <a:chExt cx="1728787" cy="1008063"/>
          </a:xfrm>
        </p:grpSpPr>
        <p:sp>
          <p:nvSpPr>
            <p:cNvPr id="47" name="Rectangle 24"/>
            <p:cNvSpPr>
              <a:spLocks noChangeArrowheads="1"/>
            </p:cNvSpPr>
            <p:nvPr/>
          </p:nvSpPr>
          <p:spPr bwMode="auto">
            <a:xfrm>
              <a:off x="541338" y="4438650"/>
              <a:ext cx="1728787" cy="1008063"/>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48" name="Text Box 25"/>
            <p:cNvSpPr txBox="1">
              <a:spLocks noChangeArrowheads="1"/>
            </p:cNvSpPr>
            <p:nvPr/>
          </p:nvSpPr>
          <p:spPr bwMode="auto">
            <a:xfrm>
              <a:off x="641524" y="4496842"/>
              <a:ext cx="1512887" cy="923330"/>
            </a:xfrm>
            <a:prstGeom prst="rect">
              <a:avLst/>
            </a:prstGeom>
            <a:noFill/>
            <a:ln w="9525" algn="ctr">
              <a:noFill/>
              <a:miter lim="800000"/>
              <a:headEnd/>
              <a:tailEnd/>
            </a:ln>
            <a:effectLst/>
          </p:spPr>
          <p:txBody>
            <a:bodyPr>
              <a:spAutoFit/>
            </a:bodyPr>
            <a:lstStyle/>
            <a:p>
              <a:pPr algn="ctr">
                <a:spcBef>
                  <a:spcPct val="50000"/>
                </a:spcBef>
              </a:pPr>
              <a:r>
                <a:rPr lang="en-US" dirty="0" smtClean="0"/>
                <a:t>Health Survey (CCHS)</a:t>
              </a:r>
              <a:endParaRPr lang="en-US" dirty="0"/>
            </a:p>
          </p:txBody>
        </p:sp>
      </p:grpSp>
      <p:sp>
        <p:nvSpPr>
          <p:cNvPr id="49" name="Oval 41"/>
          <p:cNvSpPr>
            <a:spLocks noChangeArrowheads="1"/>
          </p:cNvSpPr>
          <p:nvPr/>
        </p:nvSpPr>
        <p:spPr bwMode="gray">
          <a:xfrm>
            <a:off x="4283968" y="2723580"/>
            <a:ext cx="1288132" cy="417388"/>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
        <p:nvSpPr>
          <p:cNvPr id="50" name="Oval 41"/>
          <p:cNvSpPr>
            <a:spLocks noChangeArrowheads="1"/>
          </p:cNvSpPr>
          <p:nvPr/>
        </p:nvSpPr>
        <p:spPr bwMode="gray">
          <a:xfrm>
            <a:off x="4363988" y="5099844"/>
            <a:ext cx="1288132" cy="417388"/>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
        <p:nvSpPr>
          <p:cNvPr id="51" name="Oval 41"/>
          <p:cNvSpPr>
            <a:spLocks noChangeArrowheads="1"/>
          </p:cNvSpPr>
          <p:nvPr/>
        </p:nvSpPr>
        <p:spPr bwMode="gray">
          <a:xfrm>
            <a:off x="2275756" y="5490364"/>
            <a:ext cx="1576164" cy="417388"/>
          </a:xfrm>
          <a:prstGeom prst="ellipse">
            <a:avLst/>
          </a:prstGeom>
          <a:noFill/>
          <a:ln w="38100" algn="ctr">
            <a:solidFill>
              <a:srgbClr val="FF0000"/>
            </a:solidFill>
            <a:round/>
            <a:headEnd/>
            <a:tailEnd/>
          </a:ln>
          <a:effectLst/>
        </p:spPr>
        <p:txBody>
          <a:bodyPr wrap="none" lIns="90458" tIns="45229" rIns="90458" bIns="45229" anchor="ct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p:spPr>
        <p:txBody>
          <a:bodyPr/>
          <a:lstStyle/>
          <a:p>
            <a:r>
              <a:rPr lang="en-US" dirty="0" smtClean="0"/>
              <a:t>Overarching Goals</a:t>
            </a:r>
            <a:br>
              <a:rPr lang="en-US" dirty="0" smtClean="0"/>
            </a:br>
            <a:r>
              <a:rPr lang="en-US" dirty="0" smtClean="0"/>
              <a:t>Healthy People 2010</a:t>
            </a:r>
            <a:endParaRPr lang="en-US" dirty="0"/>
          </a:p>
        </p:txBody>
      </p:sp>
      <p:sp>
        <p:nvSpPr>
          <p:cNvPr id="3" name="Content Placeholder 2"/>
          <p:cNvSpPr>
            <a:spLocks noGrp="1"/>
          </p:cNvSpPr>
          <p:nvPr>
            <p:ph idx="1"/>
          </p:nvPr>
        </p:nvSpPr>
        <p:spPr>
          <a:xfrm>
            <a:off x="457200" y="1340768"/>
            <a:ext cx="7571184" cy="1296144"/>
          </a:xfrm>
        </p:spPr>
        <p:txBody>
          <a:bodyPr/>
          <a:lstStyle/>
          <a:p>
            <a:pPr marL="514350" indent="-514350">
              <a:buFont typeface="+mj-lt"/>
              <a:buAutoNum type="arabicPeriod"/>
            </a:pPr>
            <a:r>
              <a:rPr lang="en-US" dirty="0" smtClean="0"/>
              <a:t>Increase Quality and Years of Healthy Life</a:t>
            </a:r>
          </a:p>
          <a:p>
            <a:pPr marL="514350" indent="-514350">
              <a:buFont typeface="+mj-lt"/>
              <a:buAutoNum type="arabicPeriod"/>
            </a:pPr>
            <a:r>
              <a:rPr lang="en-US" dirty="0" smtClean="0"/>
              <a:t>Eliminate Health Disparities</a:t>
            </a:r>
            <a:br>
              <a:rPr lang="en-US" dirty="0" smtClean="0"/>
            </a:br>
            <a:endParaRPr lang="en-US" dirty="0" smtClean="0"/>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29</a:t>
            </a:fld>
            <a:endParaRPr lang="en-CA" dirty="0"/>
          </a:p>
        </p:txBody>
      </p:sp>
      <p:sp>
        <p:nvSpPr>
          <p:cNvPr id="6" name="Title 1"/>
          <p:cNvSpPr txBox="1">
            <a:spLocks/>
          </p:cNvSpPr>
          <p:nvPr/>
        </p:nvSpPr>
        <p:spPr>
          <a:xfrm>
            <a:off x="467544" y="2564904"/>
            <a:ext cx="8229600" cy="70609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2"/>
                </a:solidFill>
                <a:effectLst/>
                <a:uLnTx/>
                <a:uFillTx/>
                <a:latin typeface="+mj-lt"/>
                <a:ea typeface="+mj-ea"/>
                <a:cs typeface="+mj-cs"/>
              </a:rPr>
              <a:t>Healthy People 2020</a:t>
            </a:r>
            <a:endParaRPr kumimoji="0" lang="en-US" sz="3200" b="0" i="0" u="none" strike="noStrike" kern="0" cap="none" spc="0" normalizeH="0" baseline="0" noProof="0" dirty="0">
              <a:ln>
                <a:noFill/>
              </a:ln>
              <a:solidFill>
                <a:schemeClr val="accent2"/>
              </a:solidFill>
              <a:effectLst/>
              <a:uLnTx/>
              <a:uFillTx/>
              <a:latin typeface="+mj-lt"/>
              <a:ea typeface="+mj-ea"/>
              <a:cs typeface="+mj-cs"/>
            </a:endParaRPr>
          </a:p>
        </p:txBody>
      </p:sp>
      <p:sp>
        <p:nvSpPr>
          <p:cNvPr id="7" name="Content Placeholder 2"/>
          <p:cNvSpPr txBox="1">
            <a:spLocks/>
          </p:cNvSpPr>
          <p:nvPr/>
        </p:nvSpPr>
        <p:spPr>
          <a:xfrm>
            <a:off x="467544" y="3068960"/>
            <a:ext cx="8136904" cy="2232248"/>
          </a:xfrm>
          <a:prstGeom prst="rect">
            <a:avLst/>
          </a:prstGeom>
        </p:spPr>
        <p:txBody>
          <a:bodyPr/>
          <a:lstStyle/>
          <a:p>
            <a:pPr marL="514350" indent="-514350">
              <a:buFont typeface="+mj-lt"/>
              <a:buAutoNum type="arabicPeriod"/>
            </a:pPr>
            <a:r>
              <a:rPr lang="en-US" sz="2800" dirty="0" smtClean="0">
                <a:solidFill>
                  <a:schemeClr val="tx1"/>
                </a:solidFill>
                <a:latin typeface="+mn-lt"/>
              </a:rPr>
              <a:t>Eliminate preventable disease, disability, injury, and </a:t>
            </a:r>
            <a:r>
              <a:rPr lang="en-US" sz="2800" b="1" dirty="0" smtClean="0">
                <a:solidFill>
                  <a:schemeClr val="tx1"/>
                </a:solidFill>
                <a:latin typeface="+mn-lt"/>
              </a:rPr>
              <a:t>premature death </a:t>
            </a:r>
          </a:p>
          <a:p>
            <a:pPr marL="514350" indent="-514350">
              <a:buFont typeface="+mj-lt"/>
              <a:buAutoNum type="arabicPeriod"/>
            </a:pPr>
            <a:r>
              <a:rPr lang="en-US" sz="2800" dirty="0" smtClean="0">
                <a:solidFill>
                  <a:schemeClr val="tx1"/>
                </a:solidFill>
                <a:latin typeface="+mn-lt"/>
              </a:rPr>
              <a:t>Achieve health equity, </a:t>
            </a:r>
            <a:r>
              <a:rPr lang="en-US" sz="2800" b="1" dirty="0" smtClean="0">
                <a:solidFill>
                  <a:schemeClr val="tx1"/>
                </a:solidFill>
                <a:latin typeface="+mn-lt"/>
              </a:rPr>
              <a:t>eliminate disparities</a:t>
            </a:r>
            <a:r>
              <a:rPr lang="en-US" sz="2800" dirty="0" smtClean="0">
                <a:solidFill>
                  <a:schemeClr val="tx1"/>
                </a:solidFill>
                <a:latin typeface="+mn-lt"/>
              </a:rPr>
              <a:t>, and </a:t>
            </a:r>
            <a:r>
              <a:rPr lang="en-US" sz="2800" b="1" dirty="0" smtClean="0">
                <a:solidFill>
                  <a:schemeClr val="tx1"/>
                </a:solidFill>
                <a:latin typeface="+mn-lt"/>
              </a:rPr>
              <a:t>improve the health </a:t>
            </a:r>
            <a:r>
              <a:rPr lang="en-US" sz="2800" dirty="0" smtClean="0">
                <a:solidFill>
                  <a:schemeClr val="tx1"/>
                </a:solidFill>
                <a:latin typeface="+mn-lt"/>
              </a:rPr>
              <a:t>of all groups </a:t>
            </a:r>
          </a:p>
          <a:p>
            <a:pPr marL="514350" indent="-514350">
              <a:buFont typeface="+mj-lt"/>
              <a:buAutoNum type="arabicPeriod"/>
            </a:pPr>
            <a:r>
              <a:rPr lang="en-US" sz="2800" dirty="0" smtClean="0">
                <a:solidFill>
                  <a:schemeClr val="tx1"/>
                </a:solidFill>
                <a:latin typeface="+mn-lt"/>
              </a:rPr>
              <a:t>Create social and physical environments that promote good health for all. </a:t>
            </a:r>
          </a:p>
          <a:p>
            <a:pPr marL="514350" indent="-514350">
              <a:buFont typeface="+mj-lt"/>
              <a:buAutoNum type="arabicPeriod"/>
            </a:pPr>
            <a:r>
              <a:rPr lang="en-US" sz="2800" dirty="0" smtClean="0">
                <a:solidFill>
                  <a:schemeClr val="tx1"/>
                </a:solidFill>
                <a:latin typeface="+mn-lt"/>
              </a:rPr>
              <a:t>Promote healthy development and healthy behaviors across every stage of life.</a:t>
            </a:r>
          </a:p>
          <a:p>
            <a:pPr marL="514350" indent="-514350"/>
            <a:r>
              <a:rPr lang="en-US" sz="1400" dirty="0" smtClean="0">
                <a:latin typeface="+mn-lt"/>
              </a:rPr>
              <a:t>http://www.healthypeople.gov/hp2020/advisory/PhaseI/summary.htm#_Toc211942897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lstStyle/>
          <a:p>
            <a:r>
              <a:rPr lang="en-US" sz="3200" baseline="0" dirty="0" smtClean="0">
                <a:solidFill>
                  <a:schemeClr val="accent2"/>
                </a:solidFill>
                <a:latin typeface="+mj-lt"/>
                <a:ea typeface="+mj-ea"/>
                <a:cs typeface="+mj-cs"/>
              </a:rPr>
              <a:t>Health Status – What it is, and is Not</a:t>
            </a:r>
          </a:p>
        </p:txBody>
      </p:sp>
      <p:sp>
        <p:nvSpPr>
          <p:cNvPr id="4" name="Date Placeholder 3"/>
          <p:cNvSpPr>
            <a:spLocks noGrp="1"/>
          </p:cNvSpPr>
          <p:nvPr>
            <p:ph type="dt" sz="half" idx="10"/>
          </p:nvPr>
        </p:nvSpPr>
        <p:spPr>
          <a:xfrm>
            <a:off x="6588125" y="6597650"/>
            <a:ext cx="2133600" cy="258763"/>
          </a:xfrm>
        </p:spPr>
        <p:txBody>
          <a:bodyPr/>
          <a:lstStyle/>
          <a:p>
            <a:pPr>
              <a:defRPr/>
            </a:pPr>
            <a:endParaRPr lang="en-US" dirty="0"/>
          </a:p>
        </p:txBody>
      </p:sp>
      <p:sp>
        <p:nvSpPr>
          <p:cNvPr id="5" name="Slide Number Placeholder 4"/>
          <p:cNvSpPr>
            <a:spLocks noGrp="1"/>
          </p:cNvSpPr>
          <p:nvPr>
            <p:ph type="sldNum" sz="quarter" idx="12"/>
          </p:nvPr>
        </p:nvSpPr>
        <p:spPr>
          <a:xfrm>
            <a:off x="107950" y="6597650"/>
            <a:ext cx="1522413" cy="215900"/>
          </a:xfrm>
        </p:spPr>
        <p:txBody>
          <a:bodyPr/>
          <a:lstStyle/>
          <a:p>
            <a:pPr>
              <a:defRPr/>
            </a:pPr>
            <a:fld id="{854D5E5D-BBB0-4937-80A0-5B55910F5758}" type="slidenum">
              <a:rPr lang="en-CA" smtClean="0"/>
              <a:pPr>
                <a:defRPr/>
              </a:pPr>
              <a:t>3</a:t>
            </a:fld>
            <a:endParaRPr lang="en-CA" dirty="0"/>
          </a:p>
        </p:txBody>
      </p:sp>
      <p:grpSp>
        <p:nvGrpSpPr>
          <p:cNvPr id="23" name="Group 22" descr="Diagram demonstrates what health status is and isnt. Health status is not prognosis, nor is it Risk Factors, nor counts of surgical procedures. Note the fuzzy line between Risk Factors and the environment – think second hand smoke, availability of social supports, and the phrase “obesogenic environment”&#10;"/>
          <p:cNvGrpSpPr/>
          <p:nvPr/>
        </p:nvGrpSpPr>
        <p:grpSpPr>
          <a:xfrm>
            <a:off x="323528" y="1628800"/>
            <a:ext cx="8352928" cy="4752528"/>
            <a:chOff x="323528" y="1628800"/>
            <a:chExt cx="8352928" cy="4752528"/>
          </a:xfrm>
        </p:grpSpPr>
        <p:sp>
          <p:nvSpPr>
            <p:cNvPr id="6" name="Rounded Rectangle 5"/>
            <p:cNvSpPr/>
            <p:nvPr/>
          </p:nvSpPr>
          <p:spPr bwMode="auto">
            <a:xfrm>
              <a:off x="323528" y="1628800"/>
              <a:ext cx="8352928" cy="4752528"/>
            </a:xfrm>
            <a:prstGeom prst="roundRect">
              <a:avLst/>
            </a:prstGeom>
            <a:solidFill>
              <a:srgbClr val="66FF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grpSp>
          <p:nvGrpSpPr>
            <p:cNvPr id="3" name="Group 11"/>
            <p:cNvGrpSpPr/>
            <p:nvPr/>
          </p:nvGrpSpPr>
          <p:grpSpPr>
            <a:xfrm>
              <a:off x="611560" y="3158112"/>
              <a:ext cx="1872208" cy="2304256"/>
              <a:chOff x="1115616" y="2996952"/>
              <a:chExt cx="1872208" cy="2304256"/>
            </a:xfrm>
          </p:grpSpPr>
          <p:sp>
            <p:nvSpPr>
              <p:cNvPr id="7" name="Rounded Rectangle 6"/>
              <p:cNvSpPr/>
              <p:nvPr/>
            </p:nvSpPr>
            <p:spPr bwMode="auto">
              <a:xfrm>
                <a:off x="1115616" y="2996952"/>
                <a:ext cx="1872208" cy="23042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9" name="TextBox 8"/>
              <p:cNvSpPr txBox="1"/>
              <p:nvPr/>
            </p:nvSpPr>
            <p:spPr>
              <a:xfrm>
                <a:off x="1187624" y="3218200"/>
                <a:ext cx="1728192" cy="1938992"/>
              </a:xfrm>
              <a:prstGeom prst="rect">
                <a:avLst/>
              </a:prstGeom>
              <a:noFill/>
            </p:spPr>
            <p:txBody>
              <a:bodyPr wrap="square" rtlCol="0">
                <a:spAutoFit/>
              </a:bodyPr>
              <a:lstStyle/>
              <a:p>
                <a:pPr algn="ctr"/>
                <a:r>
                  <a:rPr lang="en-US" sz="2400" dirty="0" smtClean="0"/>
                  <a:t>distal and proximal risk factors</a:t>
                </a:r>
                <a:endParaRPr lang="en-US" sz="2400" dirty="0"/>
              </a:p>
            </p:txBody>
          </p:sp>
        </p:grpSp>
        <p:grpSp>
          <p:nvGrpSpPr>
            <p:cNvPr id="12" name="Group 22"/>
            <p:cNvGrpSpPr/>
            <p:nvPr/>
          </p:nvGrpSpPr>
          <p:grpSpPr>
            <a:xfrm>
              <a:off x="6516216" y="3158112"/>
              <a:ext cx="1944216" cy="2304256"/>
              <a:chOff x="6084168" y="2996952"/>
              <a:chExt cx="1944216" cy="2304256"/>
            </a:xfrm>
          </p:grpSpPr>
          <p:sp>
            <p:nvSpPr>
              <p:cNvPr id="8" name="Rounded Rectangle 7"/>
              <p:cNvSpPr/>
              <p:nvPr/>
            </p:nvSpPr>
            <p:spPr bwMode="auto">
              <a:xfrm>
                <a:off x="6084168" y="2996952"/>
                <a:ext cx="1872208" cy="23042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0" name="TextBox 9"/>
              <p:cNvSpPr txBox="1"/>
              <p:nvPr/>
            </p:nvSpPr>
            <p:spPr>
              <a:xfrm>
                <a:off x="6084168" y="3362216"/>
                <a:ext cx="1944216" cy="1938992"/>
              </a:xfrm>
              <a:prstGeom prst="rect">
                <a:avLst/>
              </a:prstGeom>
              <a:noFill/>
            </p:spPr>
            <p:txBody>
              <a:bodyPr wrap="square" rtlCol="0">
                <a:spAutoFit/>
              </a:bodyPr>
              <a:lstStyle/>
              <a:p>
                <a:pPr algn="ctr"/>
                <a:r>
                  <a:rPr lang="en-US" sz="2400" dirty="0" smtClean="0"/>
                  <a:t>prognosis, health and other </a:t>
                </a:r>
                <a:r>
                  <a:rPr lang="en-US" sz="2400" dirty="0" err="1" smtClean="0"/>
                  <a:t>sequalae</a:t>
                </a:r>
                <a:endParaRPr lang="en-US" sz="2400" dirty="0" smtClean="0"/>
              </a:p>
              <a:p>
                <a:pPr algn="ctr"/>
                <a:endParaRPr lang="en-US" sz="2400" dirty="0"/>
              </a:p>
            </p:txBody>
          </p:sp>
        </p:grpSp>
        <p:sp>
          <p:nvSpPr>
            <p:cNvPr id="11" name="TextBox 10"/>
            <p:cNvSpPr txBox="1"/>
            <p:nvPr/>
          </p:nvSpPr>
          <p:spPr>
            <a:xfrm>
              <a:off x="1440224" y="5775647"/>
              <a:ext cx="6057056" cy="461665"/>
            </a:xfrm>
            <a:prstGeom prst="rect">
              <a:avLst/>
            </a:prstGeom>
            <a:noFill/>
          </p:spPr>
          <p:txBody>
            <a:bodyPr wrap="square" rtlCol="0">
              <a:spAutoFit/>
            </a:bodyPr>
            <a:lstStyle/>
            <a:p>
              <a:pPr algn="ctr"/>
              <a:r>
                <a:rPr lang="en-US" sz="2400" dirty="0" smtClean="0"/>
                <a:t>physical and social environment</a:t>
              </a:r>
            </a:p>
          </p:txBody>
        </p:sp>
        <p:grpSp>
          <p:nvGrpSpPr>
            <p:cNvPr id="13" name="Group 19"/>
            <p:cNvGrpSpPr/>
            <p:nvPr/>
          </p:nvGrpSpPr>
          <p:grpSpPr>
            <a:xfrm>
              <a:off x="1763688" y="2005984"/>
              <a:ext cx="5697016" cy="720080"/>
              <a:chOff x="1763688" y="1844824"/>
              <a:chExt cx="5697016" cy="720080"/>
            </a:xfrm>
          </p:grpSpPr>
          <p:sp>
            <p:nvSpPr>
              <p:cNvPr id="15" name="Rounded Rectangle 14"/>
              <p:cNvSpPr/>
              <p:nvPr/>
            </p:nvSpPr>
            <p:spPr bwMode="auto">
              <a:xfrm>
                <a:off x="1763688" y="1844824"/>
                <a:ext cx="5486015" cy="72008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6" name="TextBox 15"/>
              <p:cNvSpPr txBox="1"/>
              <p:nvPr/>
            </p:nvSpPr>
            <p:spPr>
              <a:xfrm>
                <a:off x="1763688" y="1958969"/>
                <a:ext cx="5697016" cy="461665"/>
              </a:xfrm>
              <a:prstGeom prst="rect">
                <a:avLst/>
              </a:prstGeom>
              <a:noFill/>
            </p:spPr>
            <p:txBody>
              <a:bodyPr wrap="square" rtlCol="0">
                <a:spAutoFit/>
              </a:bodyPr>
              <a:lstStyle/>
              <a:p>
                <a:pPr algn="ctr"/>
                <a:r>
                  <a:rPr lang="en-US" sz="2400" dirty="0" smtClean="0"/>
                  <a:t>health care services</a:t>
                </a:r>
                <a:endParaRPr lang="en-US" sz="2400" dirty="0"/>
              </a:p>
            </p:txBody>
          </p:sp>
        </p:grpSp>
        <p:sp>
          <p:nvSpPr>
            <p:cNvPr id="17" name="Oval 16"/>
            <p:cNvSpPr/>
            <p:nvPr/>
          </p:nvSpPr>
          <p:spPr bwMode="auto">
            <a:xfrm>
              <a:off x="3312432" y="3499864"/>
              <a:ext cx="2376264" cy="1728192"/>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8" name="TextBox 17"/>
            <p:cNvSpPr txBox="1"/>
            <p:nvPr/>
          </p:nvSpPr>
          <p:spPr>
            <a:xfrm>
              <a:off x="3320816" y="3931912"/>
              <a:ext cx="2295872" cy="830997"/>
            </a:xfrm>
            <a:prstGeom prst="rect">
              <a:avLst/>
            </a:prstGeom>
            <a:noFill/>
          </p:spPr>
          <p:txBody>
            <a:bodyPr wrap="square" rtlCol="0">
              <a:spAutoFit/>
            </a:bodyPr>
            <a:lstStyle/>
            <a:p>
              <a:pPr algn="ctr"/>
              <a:r>
                <a:rPr lang="en-US" sz="2400" dirty="0" smtClean="0"/>
                <a:t>health status</a:t>
              </a:r>
              <a:endParaRPr lang="en-US" sz="2400" dirty="0"/>
            </a:p>
          </p:txBody>
        </p:sp>
        <p:sp>
          <p:nvSpPr>
            <p:cNvPr id="21" name="Right Arrow 20"/>
            <p:cNvSpPr/>
            <p:nvPr/>
          </p:nvSpPr>
          <p:spPr bwMode="auto">
            <a:xfrm>
              <a:off x="2520344" y="4163936"/>
              <a:ext cx="72008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5" name="Right Arrow 24"/>
            <p:cNvSpPr/>
            <p:nvPr/>
          </p:nvSpPr>
          <p:spPr bwMode="auto">
            <a:xfrm rot="5400000">
              <a:off x="4203388" y="2933516"/>
              <a:ext cx="52120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6" name="Right Arrow 25"/>
            <p:cNvSpPr/>
            <p:nvPr/>
          </p:nvSpPr>
          <p:spPr bwMode="auto">
            <a:xfrm>
              <a:off x="5796136" y="4166224"/>
              <a:ext cx="72008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7" name="Right Arrow 26"/>
            <p:cNvSpPr/>
            <p:nvPr/>
          </p:nvSpPr>
          <p:spPr bwMode="auto">
            <a:xfrm rot="-5400000">
              <a:off x="4203388" y="5381788"/>
              <a:ext cx="521200" cy="360040"/>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2" name="Right Arrow 21"/>
            <p:cNvSpPr/>
            <p:nvPr/>
          </p:nvSpPr>
          <p:spPr bwMode="auto">
            <a:xfrm rot="12593239">
              <a:off x="2526561" y="5365411"/>
              <a:ext cx="741891" cy="350314"/>
            </a:xfrm>
            <a:prstGeom prs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a:t>24/09/2008</a:t>
            </a:r>
          </a:p>
        </p:txBody>
      </p:sp>
      <p:sp>
        <p:nvSpPr>
          <p:cNvPr id="6" name="Slide Number Placeholder 5"/>
          <p:cNvSpPr>
            <a:spLocks noGrp="1"/>
          </p:cNvSpPr>
          <p:nvPr>
            <p:ph type="sldNum" sz="quarter" idx="12"/>
          </p:nvPr>
        </p:nvSpPr>
        <p:spPr/>
        <p:txBody>
          <a:bodyPr/>
          <a:lstStyle/>
          <a:p>
            <a:fld id="{18CF06D0-0D23-49AB-9202-03AEB7CE30E4}" type="slidenum">
              <a:rPr lang="en-CA"/>
              <a:pPr/>
              <a:t>30</a:t>
            </a:fld>
            <a:endParaRPr lang="en-CA"/>
          </a:p>
        </p:txBody>
      </p:sp>
      <p:sp>
        <p:nvSpPr>
          <p:cNvPr id="380930" name="Rectangle 2"/>
          <p:cNvSpPr>
            <a:spLocks noGrp="1" noChangeArrowheads="1"/>
          </p:cNvSpPr>
          <p:nvPr>
            <p:ph type="title"/>
          </p:nvPr>
        </p:nvSpPr>
        <p:spPr bwMode="auto">
          <a:xfrm>
            <a:off x="374848" y="188640"/>
            <a:ext cx="8229600" cy="100811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HALE in Canada </a:t>
            </a:r>
            <a:r>
              <a:rPr lang="en-US" dirty="0"/>
              <a:t>by Income </a:t>
            </a:r>
            <a:r>
              <a:rPr lang="en-US" dirty="0" err="1" smtClean="0"/>
              <a:t>Decile</a:t>
            </a:r>
            <a:r>
              <a:rPr lang="en-US" dirty="0" smtClean="0"/>
              <a:t/>
            </a:r>
            <a:br>
              <a:rPr lang="en-US" dirty="0" smtClean="0"/>
            </a:br>
            <a:r>
              <a:rPr lang="en-US" dirty="0" smtClean="0"/>
              <a:t>(given survival to age 25, 1990s)</a:t>
            </a:r>
            <a:endParaRPr lang="en-US" dirty="0"/>
          </a:p>
        </p:txBody>
      </p:sp>
      <p:graphicFrame>
        <p:nvGraphicFramePr>
          <p:cNvPr id="7" name="Chart 6"/>
          <p:cNvGraphicFramePr/>
          <p:nvPr/>
        </p:nvGraphicFramePr>
        <p:xfrm>
          <a:off x="179512" y="1196752"/>
          <a:ext cx="7776864"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p:cNvSpPr/>
          <p:nvPr/>
        </p:nvSpPr>
        <p:spPr bwMode="auto">
          <a:xfrm>
            <a:off x="7740352" y="2996952"/>
            <a:ext cx="216024" cy="2592288"/>
          </a:xfrm>
          <a:prstGeom prst="rightBrace">
            <a:avLst/>
          </a:prstGeom>
          <a:noFill/>
          <a:ln w="3175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9" name="TextBox 8"/>
          <p:cNvSpPr txBox="1"/>
          <p:nvPr/>
        </p:nvSpPr>
        <p:spPr>
          <a:xfrm>
            <a:off x="7848872" y="3781489"/>
            <a:ext cx="1403648" cy="1015663"/>
          </a:xfrm>
          <a:prstGeom prst="rect">
            <a:avLst/>
          </a:prstGeom>
          <a:noFill/>
        </p:spPr>
        <p:txBody>
          <a:bodyPr wrap="square" rtlCol="0">
            <a:spAutoFit/>
          </a:bodyPr>
          <a:lstStyle/>
          <a:p>
            <a:pPr algn="ctr"/>
            <a:r>
              <a:rPr lang="en-US" sz="2000" dirty="0" smtClean="0"/>
              <a:t>4x IHD + lung ca + stroke</a:t>
            </a:r>
            <a:endParaRPr lang="en-US" sz="2000" dirty="0"/>
          </a:p>
        </p:txBody>
      </p:sp>
      <p:sp>
        <p:nvSpPr>
          <p:cNvPr id="10" name="TextBox 9"/>
          <p:cNvSpPr txBox="1"/>
          <p:nvPr/>
        </p:nvSpPr>
        <p:spPr>
          <a:xfrm>
            <a:off x="2771800" y="1916832"/>
            <a:ext cx="2736304" cy="369332"/>
          </a:xfrm>
          <a:prstGeom prst="rect">
            <a:avLst/>
          </a:prstGeom>
          <a:noFill/>
        </p:spPr>
        <p:txBody>
          <a:bodyPr wrap="square" rtlCol="0">
            <a:spAutoFit/>
          </a:bodyPr>
          <a:lstStyle/>
          <a:p>
            <a:r>
              <a:rPr lang="en-US" dirty="0" smtClean="0"/>
              <a:t>95% CIs = ~ 1 year</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CA"/>
              <a:t>24/09/2008</a:t>
            </a:r>
          </a:p>
        </p:txBody>
      </p:sp>
      <p:sp>
        <p:nvSpPr>
          <p:cNvPr id="43" name="Footer Placeholder 4"/>
          <p:cNvSpPr>
            <a:spLocks noGrp="1"/>
          </p:cNvSpPr>
          <p:nvPr>
            <p:ph type="ftr" sz="quarter" idx="4294967295"/>
          </p:nvPr>
        </p:nvSpPr>
        <p:spPr>
          <a:xfrm>
            <a:off x="2843213" y="6597650"/>
            <a:ext cx="2895600" cy="266700"/>
          </a:xfrm>
        </p:spPr>
        <p:txBody>
          <a:bodyPr/>
          <a:lstStyle/>
          <a:p>
            <a:r>
              <a:rPr lang="en-CA"/>
              <a:t>IoM DC Jan 2010</a:t>
            </a:r>
          </a:p>
        </p:txBody>
      </p:sp>
      <p:sp>
        <p:nvSpPr>
          <p:cNvPr id="44" name="Slide Number Placeholder 5"/>
          <p:cNvSpPr>
            <a:spLocks noGrp="1"/>
          </p:cNvSpPr>
          <p:nvPr>
            <p:ph type="sldNum" sz="quarter" idx="12"/>
          </p:nvPr>
        </p:nvSpPr>
        <p:spPr/>
        <p:txBody>
          <a:bodyPr/>
          <a:lstStyle/>
          <a:p>
            <a:fld id="{B73C7EEE-332C-4C70-B69B-3C0F00A2673B}" type="slidenum">
              <a:rPr lang="en-CA"/>
              <a:pPr/>
              <a:t>31</a:t>
            </a:fld>
            <a:endParaRPr lang="en-CA"/>
          </a:p>
        </p:txBody>
      </p:sp>
      <p:sp>
        <p:nvSpPr>
          <p:cNvPr id="382978" name="Rectangle 2"/>
          <p:cNvSpPr>
            <a:spLocks noChangeArrowheads="1"/>
          </p:cNvSpPr>
          <p:nvPr/>
        </p:nvSpPr>
        <p:spPr bwMode="auto">
          <a:xfrm>
            <a:off x="323850" y="4724400"/>
            <a:ext cx="8569325" cy="1296988"/>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82979" name="Rectangle 3"/>
          <p:cNvSpPr>
            <a:spLocks noGrp="1" noChangeArrowheads="1"/>
          </p:cNvSpPr>
          <p:nvPr>
            <p:ph type="title"/>
          </p:nvPr>
        </p:nvSpPr>
        <p:spPr bwMode="auto">
          <a:xfrm>
            <a:off x="107950" y="635000"/>
            <a:ext cx="8229600" cy="633413"/>
          </a:xfrm>
          <a:noFill/>
          <a:ln>
            <a:miter lim="800000"/>
            <a:headEnd/>
            <a:tailEnd/>
          </a:ln>
        </p:spPr>
        <p:txBody>
          <a:bodyPr vert="horz" wrap="square" lIns="91440" tIns="45720" rIns="91440" bIns="45720" numCol="1" anchor="t" anchorCtr="0" compatLnSpc="1">
            <a:prstTxWarp prst="textNoShape">
              <a:avLst/>
            </a:prstTxWarp>
          </a:bodyPr>
          <a:lstStyle/>
          <a:p>
            <a:r>
              <a:rPr lang="en-US" dirty="0"/>
              <a:t>Aggregation and Disaggregation</a:t>
            </a:r>
          </a:p>
        </p:txBody>
      </p:sp>
      <p:grpSp>
        <p:nvGrpSpPr>
          <p:cNvPr id="2" name="Group 4"/>
          <p:cNvGrpSpPr>
            <a:grpSpLocks/>
          </p:cNvGrpSpPr>
          <p:nvPr/>
        </p:nvGrpSpPr>
        <p:grpSpPr bwMode="auto">
          <a:xfrm>
            <a:off x="539750" y="4943475"/>
            <a:ext cx="1509713" cy="862013"/>
            <a:chOff x="339" y="2296"/>
            <a:chExt cx="1089" cy="635"/>
          </a:xfrm>
        </p:grpSpPr>
        <p:sp>
          <p:nvSpPr>
            <p:cNvPr id="382981" name="Rectangle 5"/>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82982" name="Text Box 6"/>
            <p:cNvSpPr txBox="1">
              <a:spLocks noChangeArrowheads="1"/>
            </p:cNvSpPr>
            <p:nvPr/>
          </p:nvSpPr>
          <p:spPr bwMode="auto">
            <a:xfrm>
              <a:off x="410" y="2407"/>
              <a:ext cx="953" cy="473"/>
            </a:xfrm>
            <a:prstGeom prst="rect">
              <a:avLst/>
            </a:prstGeom>
            <a:noFill/>
            <a:ln w="9525" algn="ctr">
              <a:noFill/>
              <a:miter lim="800000"/>
              <a:headEnd/>
              <a:tailEnd/>
            </a:ln>
            <a:effectLst/>
          </p:spPr>
          <p:txBody>
            <a:bodyPr>
              <a:spAutoFit/>
            </a:bodyPr>
            <a:lstStyle/>
            <a:p>
              <a:pPr algn="ctr">
                <a:spcBef>
                  <a:spcPct val="50000"/>
                </a:spcBef>
              </a:pPr>
              <a:r>
                <a:rPr lang="en-US"/>
                <a:t>Data System</a:t>
              </a:r>
            </a:p>
          </p:txBody>
        </p:sp>
      </p:grpSp>
      <p:grpSp>
        <p:nvGrpSpPr>
          <p:cNvPr id="3" name="Group 7"/>
          <p:cNvGrpSpPr>
            <a:grpSpLocks/>
          </p:cNvGrpSpPr>
          <p:nvPr/>
        </p:nvGrpSpPr>
        <p:grpSpPr bwMode="auto">
          <a:xfrm>
            <a:off x="2192338" y="4941888"/>
            <a:ext cx="1509712" cy="862012"/>
            <a:chOff x="339" y="2296"/>
            <a:chExt cx="1089" cy="635"/>
          </a:xfrm>
        </p:grpSpPr>
        <p:sp>
          <p:nvSpPr>
            <p:cNvPr id="382984" name="Rectangle 8"/>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82985" name="Text Box 9"/>
            <p:cNvSpPr txBox="1">
              <a:spLocks noChangeArrowheads="1"/>
            </p:cNvSpPr>
            <p:nvPr/>
          </p:nvSpPr>
          <p:spPr bwMode="auto">
            <a:xfrm>
              <a:off x="410" y="2407"/>
              <a:ext cx="953" cy="473"/>
            </a:xfrm>
            <a:prstGeom prst="rect">
              <a:avLst/>
            </a:prstGeom>
            <a:noFill/>
            <a:ln w="9525" algn="ctr">
              <a:noFill/>
              <a:miter lim="800000"/>
              <a:headEnd/>
              <a:tailEnd/>
            </a:ln>
            <a:effectLst/>
          </p:spPr>
          <p:txBody>
            <a:bodyPr>
              <a:spAutoFit/>
            </a:bodyPr>
            <a:lstStyle/>
            <a:p>
              <a:pPr algn="ctr">
                <a:spcBef>
                  <a:spcPct val="50000"/>
                </a:spcBef>
              </a:pPr>
              <a:r>
                <a:rPr lang="en-US"/>
                <a:t>Data System</a:t>
              </a:r>
            </a:p>
          </p:txBody>
        </p:sp>
      </p:grpSp>
      <p:grpSp>
        <p:nvGrpSpPr>
          <p:cNvPr id="4" name="Group 10"/>
          <p:cNvGrpSpPr>
            <a:grpSpLocks/>
          </p:cNvGrpSpPr>
          <p:nvPr/>
        </p:nvGrpSpPr>
        <p:grpSpPr bwMode="auto">
          <a:xfrm>
            <a:off x="3849688" y="4941888"/>
            <a:ext cx="1509712" cy="862012"/>
            <a:chOff x="339" y="2296"/>
            <a:chExt cx="1089" cy="635"/>
          </a:xfrm>
        </p:grpSpPr>
        <p:sp>
          <p:nvSpPr>
            <p:cNvPr id="382987" name="Rectangle 11"/>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82988" name="Text Box 12"/>
            <p:cNvSpPr txBox="1">
              <a:spLocks noChangeArrowheads="1"/>
            </p:cNvSpPr>
            <p:nvPr/>
          </p:nvSpPr>
          <p:spPr bwMode="auto">
            <a:xfrm>
              <a:off x="410" y="2407"/>
              <a:ext cx="953" cy="473"/>
            </a:xfrm>
            <a:prstGeom prst="rect">
              <a:avLst/>
            </a:prstGeom>
            <a:noFill/>
            <a:ln w="9525" algn="ctr">
              <a:noFill/>
              <a:miter lim="800000"/>
              <a:headEnd/>
              <a:tailEnd/>
            </a:ln>
            <a:effectLst/>
          </p:spPr>
          <p:txBody>
            <a:bodyPr>
              <a:spAutoFit/>
            </a:bodyPr>
            <a:lstStyle/>
            <a:p>
              <a:pPr algn="ctr">
                <a:spcBef>
                  <a:spcPct val="50000"/>
                </a:spcBef>
              </a:pPr>
              <a:r>
                <a:rPr lang="en-US"/>
                <a:t>Data System</a:t>
              </a:r>
            </a:p>
          </p:txBody>
        </p:sp>
      </p:grpSp>
      <p:grpSp>
        <p:nvGrpSpPr>
          <p:cNvPr id="5" name="Group 13"/>
          <p:cNvGrpSpPr>
            <a:grpSpLocks/>
          </p:cNvGrpSpPr>
          <p:nvPr/>
        </p:nvGrpSpPr>
        <p:grpSpPr bwMode="auto">
          <a:xfrm>
            <a:off x="5505450" y="4943475"/>
            <a:ext cx="1509713" cy="862013"/>
            <a:chOff x="339" y="2296"/>
            <a:chExt cx="1089" cy="635"/>
          </a:xfrm>
        </p:grpSpPr>
        <p:sp>
          <p:nvSpPr>
            <p:cNvPr id="382990" name="Rectangle 14"/>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82991" name="Text Box 15"/>
            <p:cNvSpPr txBox="1">
              <a:spLocks noChangeArrowheads="1"/>
            </p:cNvSpPr>
            <p:nvPr/>
          </p:nvSpPr>
          <p:spPr bwMode="auto">
            <a:xfrm>
              <a:off x="410" y="2407"/>
              <a:ext cx="953" cy="473"/>
            </a:xfrm>
            <a:prstGeom prst="rect">
              <a:avLst/>
            </a:prstGeom>
            <a:noFill/>
            <a:ln w="9525" algn="ctr">
              <a:noFill/>
              <a:miter lim="800000"/>
              <a:headEnd/>
              <a:tailEnd/>
            </a:ln>
            <a:effectLst/>
          </p:spPr>
          <p:txBody>
            <a:bodyPr>
              <a:spAutoFit/>
            </a:bodyPr>
            <a:lstStyle/>
            <a:p>
              <a:pPr algn="ctr">
                <a:spcBef>
                  <a:spcPct val="50000"/>
                </a:spcBef>
              </a:pPr>
              <a:r>
                <a:rPr lang="en-US"/>
                <a:t>Data System</a:t>
              </a:r>
            </a:p>
          </p:txBody>
        </p:sp>
      </p:grpSp>
      <p:grpSp>
        <p:nvGrpSpPr>
          <p:cNvPr id="6" name="Group 16"/>
          <p:cNvGrpSpPr>
            <a:grpSpLocks/>
          </p:cNvGrpSpPr>
          <p:nvPr/>
        </p:nvGrpSpPr>
        <p:grpSpPr bwMode="auto">
          <a:xfrm>
            <a:off x="7161213" y="4941888"/>
            <a:ext cx="1509712" cy="862012"/>
            <a:chOff x="339" y="2296"/>
            <a:chExt cx="1089" cy="635"/>
          </a:xfrm>
        </p:grpSpPr>
        <p:sp>
          <p:nvSpPr>
            <p:cNvPr id="382993" name="Rectangle 17"/>
            <p:cNvSpPr>
              <a:spLocks noChangeArrowheads="1"/>
            </p:cNvSpPr>
            <p:nvPr/>
          </p:nvSpPr>
          <p:spPr bwMode="auto">
            <a:xfrm>
              <a:off x="339" y="2296"/>
              <a:ext cx="1089" cy="635"/>
            </a:xfrm>
            <a:prstGeom prst="rect">
              <a:avLst/>
            </a:prstGeom>
            <a:solidFill>
              <a:srgbClr val="FFFFFF"/>
            </a:solidFill>
            <a:ln w="9525" algn="ctr">
              <a:solidFill>
                <a:srgbClr val="000000"/>
              </a:solidFill>
              <a:miter lim="800000"/>
              <a:headEnd/>
              <a:tailEnd/>
            </a:ln>
            <a:effectLst/>
          </p:spPr>
          <p:txBody>
            <a:bodyPr wrap="none" anchor="ctr"/>
            <a:lstStyle/>
            <a:p>
              <a:endParaRPr lang="en-US"/>
            </a:p>
          </p:txBody>
        </p:sp>
        <p:sp>
          <p:nvSpPr>
            <p:cNvPr id="382994" name="Text Box 18"/>
            <p:cNvSpPr txBox="1">
              <a:spLocks noChangeArrowheads="1"/>
            </p:cNvSpPr>
            <p:nvPr/>
          </p:nvSpPr>
          <p:spPr bwMode="auto">
            <a:xfrm>
              <a:off x="410" y="2407"/>
              <a:ext cx="953" cy="473"/>
            </a:xfrm>
            <a:prstGeom prst="rect">
              <a:avLst/>
            </a:prstGeom>
            <a:noFill/>
            <a:ln w="9525" algn="ctr">
              <a:noFill/>
              <a:miter lim="800000"/>
              <a:headEnd/>
              <a:tailEnd/>
            </a:ln>
            <a:effectLst/>
          </p:spPr>
          <p:txBody>
            <a:bodyPr>
              <a:spAutoFit/>
            </a:bodyPr>
            <a:lstStyle/>
            <a:p>
              <a:pPr algn="ctr">
                <a:spcBef>
                  <a:spcPct val="50000"/>
                </a:spcBef>
              </a:pPr>
              <a:r>
                <a:rPr lang="en-US"/>
                <a:t>Data System</a:t>
              </a:r>
            </a:p>
          </p:txBody>
        </p:sp>
      </p:grpSp>
      <p:grpSp>
        <p:nvGrpSpPr>
          <p:cNvPr id="7" name="Group 19"/>
          <p:cNvGrpSpPr>
            <a:grpSpLocks/>
          </p:cNvGrpSpPr>
          <p:nvPr/>
        </p:nvGrpSpPr>
        <p:grpSpPr bwMode="auto">
          <a:xfrm>
            <a:off x="2843213" y="3429000"/>
            <a:ext cx="2089150" cy="1008063"/>
            <a:chOff x="3379" y="1706"/>
            <a:chExt cx="1542" cy="635"/>
          </a:xfrm>
        </p:grpSpPr>
        <p:sp>
          <p:nvSpPr>
            <p:cNvPr id="382996" name="Oval 20"/>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82997" name="Text Box 21"/>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Analytic Process</a:t>
              </a:r>
            </a:p>
          </p:txBody>
        </p:sp>
      </p:grpSp>
      <p:grpSp>
        <p:nvGrpSpPr>
          <p:cNvPr id="8" name="Group 22"/>
          <p:cNvGrpSpPr>
            <a:grpSpLocks/>
          </p:cNvGrpSpPr>
          <p:nvPr/>
        </p:nvGrpSpPr>
        <p:grpSpPr bwMode="auto">
          <a:xfrm>
            <a:off x="1258888" y="2492375"/>
            <a:ext cx="2089150" cy="1008063"/>
            <a:chOff x="3379" y="1706"/>
            <a:chExt cx="1542" cy="635"/>
          </a:xfrm>
        </p:grpSpPr>
        <p:sp>
          <p:nvSpPr>
            <p:cNvPr id="382999" name="Oval 23"/>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83000" name="Text Box 24"/>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Analytic Process</a:t>
              </a:r>
            </a:p>
          </p:txBody>
        </p:sp>
      </p:grpSp>
      <p:grpSp>
        <p:nvGrpSpPr>
          <p:cNvPr id="9" name="Group 25"/>
          <p:cNvGrpSpPr>
            <a:grpSpLocks/>
          </p:cNvGrpSpPr>
          <p:nvPr/>
        </p:nvGrpSpPr>
        <p:grpSpPr bwMode="auto">
          <a:xfrm>
            <a:off x="5075238" y="2636838"/>
            <a:ext cx="2089150" cy="1008062"/>
            <a:chOff x="3379" y="1706"/>
            <a:chExt cx="1542" cy="635"/>
          </a:xfrm>
        </p:grpSpPr>
        <p:sp>
          <p:nvSpPr>
            <p:cNvPr id="383002" name="Oval 26"/>
            <p:cNvSpPr>
              <a:spLocks noChangeArrowheads="1"/>
            </p:cNvSpPr>
            <p:nvPr/>
          </p:nvSpPr>
          <p:spPr bwMode="auto">
            <a:xfrm>
              <a:off x="3379" y="1706"/>
              <a:ext cx="1542" cy="635"/>
            </a:xfrm>
            <a:prstGeom prst="ellipse">
              <a:avLst/>
            </a:prstGeom>
            <a:solidFill>
              <a:srgbClr val="FFFFFF"/>
            </a:solidFill>
            <a:ln w="9525" algn="ctr">
              <a:solidFill>
                <a:srgbClr val="000000"/>
              </a:solidFill>
              <a:round/>
              <a:headEnd/>
              <a:tailEnd/>
            </a:ln>
            <a:effectLst/>
          </p:spPr>
          <p:txBody>
            <a:bodyPr wrap="none" anchor="ctr"/>
            <a:lstStyle/>
            <a:p>
              <a:endParaRPr lang="en-US"/>
            </a:p>
          </p:txBody>
        </p:sp>
        <p:sp>
          <p:nvSpPr>
            <p:cNvPr id="383003" name="Text Box 27"/>
            <p:cNvSpPr txBox="1">
              <a:spLocks noChangeArrowheads="1"/>
            </p:cNvSpPr>
            <p:nvPr/>
          </p:nvSpPr>
          <p:spPr bwMode="auto">
            <a:xfrm>
              <a:off x="3444" y="1811"/>
              <a:ext cx="1406" cy="404"/>
            </a:xfrm>
            <a:prstGeom prst="rect">
              <a:avLst/>
            </a:prstGeom>
            <a:noFill/>
            <a:ln w="9525" algn="ctr">
              <a:noFill/>
              <a:miter lim="800000"/>
              <a:headEnd/>
              <a:tailEnd/>
            </a:ln>
            <a:effectLst/>
          </p:spPr>
          <p:txBody>
            <a:bodyPr>
              <a:spAutoFit/>
            </a:bodyPr>
            <a:lstStyle/>
            <a:p>
              <a:pPr algn="ctr">
                <a:spcBef>
                  <a:spcPct val="50000"/>
                </a:spcBef>
              </a:pPr>
              <a:r>
                <a:rPr lang="en-US"/>
                <a:t>Analytic Process</a:t>
              </a:r>
            </a:p>
          </p:txBody>
        </p:sp>
      </p:grpSp>
      <p:pic>
        <p:nvPicPr>
          <p:cNvPr id="383004" name="Picture 28" descr="apple"/>
          <p:cNvPicPr>
            <a:picLocks noChangeAspect="1" noChangeArrowheads="1"/>
          </p:cNvPicPr>
          <p:nvPr/>
        </p:nvPicPr>
        <p:blipFill>
          <a:blip r:embed="rId3" cstate="print"/>
          <a:srcRect/>
          <a:stretch>
            <a:fillRect/>
          </a:stretch>
        </p:blipFill>
        <p:spPr bwMode="auto">
          <a:xfrm>
            <a:off x="2020888" y="1471613"/>
            <a:ext cx="534987" cy="733425"/>
          </a:xfrm>
          <a:prstGeom prst="rect">
            <a:avLst/>
          </a:prstGeom>
          <a:noFill/>
        </p:spPr>
      </p:pic>
      <p:pic>
        <p:nvPicPr>
          <p:cNvPr id="383005" name="Picture 29" descr="apple"/>
          <p:cNvPicPr>
            <a:picLocks noChangeAspect="1" noChangeArrowheads="1"/>
          </p:cNvPicPr>
          <p:nvPr/>
        </p:nvPicPr>
        <p:blipFill>
          <a:blip r:embed="rId3" cstate="print"/>
          <a:srcRect/>
          <a:stretch>
            <a:fillRect/>
          </a:stretch>
        </p:blipFill>
        <p:spPr bwMode="auto">
          <a:xfrm>
            <a:off x="3635375" y="2263775"/>
            <a:ext cx="534988" cy="733425"/>
          </a:xfrm>
          <a:prstGeom prst="rect">
            <a:avLst/>
          </a:prstGeom>
          <a:noFill/>
        </p:spPr>
      </p:pic>
      <p:pic>
        <p:nvPicPr>
          <p:cNvPr id="383006" name="Picture 30" descr="apple"/>
          <p:cNvPicPr>
            <a:picLocks noChangeAspect="1" noChangeArrowheads="1"/>
          </p:cNvPicPr>
          <p:nvPr/>
        </p:nvPicPr>
        <p:blipFill>
          <a:blip r:embed="rId3" cstate="print"/>
          <a:srcRect/>
          <a:stretch>
            <a:fillRect/>
          </a:stretch>
        </p:blipFill>
        <p:spPr bwMode="auto">
          <a:xfrm>
            <a:off x="5837238" y="1471613"/>
            <a:ext cx="534987" cy="733425"/>
          </a:xfrm>
          <a:prstGeom prst="rect">
            <a:avLst/>
          </a:prstGeom>
          <a:noFill/>
        </p:spPr>
      </p:pic>
      <p:sp>
        <p:nvSpPr>
          <p:cNvPr id="383007" name="Line 31"/>
          <p:cNvSpPr>
            <a:spLocks noChangeShapeType="1"/>
          </p:cNvSpPr>
          <p:nvPr/>
        </p:nvSpPr>
        <p:spPr bwMode="gray">
          <a:xfrm flipH="1" flipV="1">
            <a:off x="6372225" y="3644900"/>
            <a:ext cx="1512888" cy="1296988"/>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08" name="Line 32"/>
          <p:cNvSpPr>
            <a:spLocks noChangeShapeType="1"/>
          </p:cNvSpPr>
          <p:nvPr/>
        </p:nvSpPr>
        <p:spPr bwMode="gray">
          <a:xfrm flipH="1" flipV="1">
            <a:off x="4284663" y="4365625"/>
            <a:ext cx="431800" cy="576263"/>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09" name="Line 33"/>
          <p:cNvSpPr>
            <a:spLocks noChangeShapeType="1"/>
          </p:cNvSpPr>
          <p:nvPr/>
        </p:nvSpPr>
        <p:spPr bwMode="gray">
          <a:xfrm flipV="1">
            <a:off x="1331913" y="3500438"/>
            <a:ext cx="647700" cy="144145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10" name="Line 34"/>
          <p:cNvSpPr>
            <a:spLocks noChangeShapeType="1"/>
          </p:cNvSpPr>
          <p:nvPr/>
        </p:nvSpPr>
        <p:spPr bwMode="gray">
          <a:xfrm flipV="1">
            <a:off x="2987675" y="4292600"/>
            <a:ext cx="288925" cy="649288"/>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11" name="Line 35"/>
          <p:cNvSpPr>
            <a:spLocks noChangeShapeType="1"/>
          </p:cNvSpPr>
          <p:nvPr/>
        </p:nvSpPr>
        <p:spPr bwMode="gray">
          <a:xfrm flipV="1">
            <a:off x="2282825" y="2176463"/>
            <a:ext cx="0" cy="288925"/>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12" name="Line 36"/>
          <p:cNvSpPr>
            <a:spLocks noChangeShapeType="1"/>
          </p:cNvSpPr>
          <p:nvPr/>
        </p:nvSpPr>
        <p:spPr bwMode="gray">
          <a:xfrm flipV="1">
            <a:off x="3881438" y="2982913"/>
            <a:ext cx="0" cy="433387"/>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13" name="Line 37"/>
          <p:cNvSpPr>
            <a:spLocks noChangeShapeType="1"/>
          </p:cNvSpPr>
          <p:nvPr/>
        </p:nvSpPr>
        <p:spPr bwMode="gray">
          <a:xfrm flipV="1">
            <a:off x="6084888" y="2205038"/>
            <a:ext cx="0" cy="431800"/>
          </a:xfrm>
          <a:prstGeom prst="line">
            <a:avLst/>
          </a:prstGeom>
          <a:noFill/>
          <a:ln w="38100">
            <a:solidFill>
              <a:srgbClr val="0000FF"/>
            </a:solidFill>
            <a:round/>
            <a:headEnd/>
            <a:tailEnd type="stealth" w="lg" len="lg"/>
          </a:ln>
          <a:effectLst/>
        </p:spPr>
        <p:txBody>
          <a:bodyPr lIns="90458" tIns="45229" rIns="90458" bIns="45229" anchor="ctr"/>
          <a:lstStyle/>
          <a:p>
            <a:endParaRPr lang="en-US"/>
          </a:p>
        </p:txBody>
      </p:sp>
      <p:sp>
        <p:nvSpPr>
          <p:cNvPr id="383014" name="Freeform 38"/>
          <p:cNvSpPr>
            <a:spLocks/>
          </p:cNvSpPr>
          <p:nvPr/>
        </p:nvSpPr>
        <p:spPr bwMode="gray">
          <a:xfrm>
            <a:off x="395288" y="1989138"/>
            <a:ext cx="1728787" cy="2663825"/>
          </a:xfrm>
          <a:custGeom>
            <a:avLst/>
            <a:gdLst/>
            <a:ahLst/>
            <a:cxnLst>
              <a:cxn ang="0">
                <a:pos x="113" y="1712"/>
              </a:cxn>
              <a:cxn ang="0">
                <a:pos x="113" y="851"/>
              </a:cxn>
              <a:cxn ang="0">
                <a:pos x="793" y="125"/>
              </a:cxn>
              <a:cxn ang="0">
                <a:pos x="839" y="98"/>
              </a:cxn>
            </a:cxnLst>
            <a:rect l="0" t="0" r="r" b="b"/>
            <a:pathLst>
              <a:path w="914" h="1712">
                <a:moveTo>
                  <a:pt x="113" y="1712"/>
                </a:moveTo>
                <a:cubicBezTo>
                  <a:pt x="56" y="1413"/>
                  <a:pt x="0" y="1115"/>
                  <a:pt x="113" y="851"/>
                </a:cubicBezTo>
                <a:cubicBezTo>
                  <a:pt x="226" y="587"/>
                  <a:pt x="672" y="250"/>
                  <a:pt x="793" y="125"/>
                </a:cubicBezTo>
                <a:cubicBezTo>
                  <a:pt x="914" y="0"/>
                  <a:pt x="831" y="106"/>
                  <a:pt x="839" y="98"/>
                </a:cubicBezTo>
              </a:path>
            </a:pathLst>
          </a:custGeom>
          <a:noFill/>
          <a:ln w="57150" cap="flat" cmpd="sng">
            <a:solidFill>
              <a:srgbClr val="FF0000"/>
            </a:solidFill>
            <a:prstDash val="solid"/>
            <a:round/>
            <a:headEnd type="arrow" w="med" len="med"/>
            <a:tailEnd type="none" w="lg" len="lg"/>
          </a:ln>
          <a:effectLst/>
        </p:spPr>
        <p:txBody>
          <a:bodyPr lIns="90458" tIns="45229" rIns="90458" bIns="45229" anchor="ctr"/>
          <a:lstStyle/>
          <a:p>
            <a:endParaRPr lang="en-US"/>
          </a:p>
        </p:txBody>
      </p:sp>
      <p:sp>
        <p:nvSpPr>
          <p:cNvPr id="383015" name="Freeform 39"/>
          <p:cNvSpPr>
            <a:spLocks/>
          </p:cNvSpPr>
          <p:nvPr/>
        </p:nvSpPr>
        <p:spPr bwMode="gray">
          <a:xfrm flipH="1">
            <a:off x="6300788" y="1935163"/>
            <a:ext cx="1800225" cy="2717800"/>
          </a:xfrm>
          <a:custGeom>
            <a:avLst/>
            <a:gdLst/>
            <a:ahLst/>
            <a:cxnLst>
              <a:cxn ang="0">
                <a:pos x="113" y="1712"/>
              </a:cxn>
              <a:cxn ang="0">
                <a:pos x="113" y="851"/>
              </a:cxn>
              <a:cxn ang="0">
                <a:pos x="793" y="125"/>
              </a:cxn>
              <a:cxn ang="0">
                <a:pos x="839" y="98"/>
              </a:cxn>
            </a:cxnLst>
            <a:rect l="0" t="0" r="r" b="b"/>
            <a:pathLst>
              <a:path w="914" h="1712">
                <a:moveTo>
                  <a:pt x="113" y="1712"/>
                </a:moveTo>
                <a:cubicBezTo>
                  <a:pt x="56" y="1413"/>
                  <a:pt x="0" y="1115"/>
                  <a:pt x="113" y="851"/>
                </a:cubicBezTo>
                <a:cubicBezTo>
                  <a:pt x="226" y="587"/>
                  <a:pt x="672" y="250"/>
                  <a:pt x="793" y="125"/>
                </a:cubicBezTo>
                <a:cubicBezTo>
                  <a:pt x="914" y="0"/>
                  <a:pt x="831" y="106"/>
                  <a:pt x="839" y="98"/>
                </a:cubicBezTo>
              </a:path>
            </a:pathLst>
          </a:custGeom>
          <a:noFill/>
          <a:ln w="57150" cap="flat" cmpd="sng">
            <a:solidFill>
              <a:srgbClr val="FF0000"/>
            </a:solidFill>
            <a:prstDash val="solid"/>
            <a:round/>
            <a:headEnd type="arrow" w="med" len="med"/>
            <a:tailEnd type="none" w="lg" len="lg"/>
          </a:ln>
          <a:effectLst/>
        </p:spPr>
        <p:txBody>
          <a:bodyPr lIns="90458" tIns="45229" rIns="90458" bIns="45229" anchor="ctr"/>
          <a:lstStyle/>
          <a:p>
            <a:endParaRPr lang="en-US"/>
          </a:p>
        </p:txBody>
      </p:sp>
      <p:sp>
        <p:nvSpPr>
          <p:cNvPr id="383016" name="Freeform 40"/>
          <p:cNvSpPr>
            <a:spLocks/>
          </p:cNvSpPr>
          <p:nvPr/>
        </p:nvSpPr>
        <p:spPr bwMode="gray">
          <a:xfrm flipH="1">
            <a:off x="4140200" y="2798763"/>
            <a:ext cx="1081088" cy="1854200"/>
          </a:xfrm>
          <a:custGeom>
            <a:avLst/>
            <a:gdLst/>
            <a:ahLst/>
            <a:cxnLst>
              <a:cxn ang="0">
                <a:pos x="113" y="1712"/>
              </a:cxn>
              <a:cxn ang="0">
                <a:pos x="113" y="851"/>
              </a:cxn>
              <a:cxn ang="0">
                <a:pos x="793" y="125"/>
              </a:cxn>
              <a:cxn ang="0">
                <a:pos x="839" y="98"/>
              </a:cxn>
            </a:cxnLst>
            <a:rect l="0" t="0" r="r" b="b"/>
            <a:pathLst>
              <a:path w="914" h="1712">
                <a:moveTo>
                  <a:pt x="113" y="1712"/>
                </a:moveTo>
                <a:cubicBezTo>
                  <a:pt x="56" y="1413"/>
                  <a:pt x="0" y="1115"/>
                  <a:pt x="113" y="851"/>
                </a:cubicBezTo>
                <a:cubicBezTo>
                  <a:pt x="226" y="587"/>
                  <a:pt x="672" y="250"/>
                  <a:pt x="793" y="125"/>
                </a:cubicBezTo>
                <a:cubicBezTo>
                  <a:pt x="914" y="0"/>
                  <a:pt x="831" y="106"/>
                  <a:pt x="839" y="98"/>
                </a:cubicBezTo>
              </a:path>
            </a:pathLst>
          </a:custGeom>
          <a:noFill/>
          <a:ln w="57150" cap="flat" cmpd="sng">
            <a:solidFill>
              <a:srgbClr val="FF0000"/>
            </a:solidFill>
            <a:prstDash val="solid"/>
            <a:round/>
            <a:headEnd type="arrow" w="med" len="med"/>
            <a:tailEnd type="none" w="lg" len="lg"/>
          </a:ln>
          <a:effectLst/>
        </p:spPr>
        <p:txBody>
          <a:bodyPr lIns="90458" tIns="45229" rIns="90458" bIns="45229" anchor="ctr"/>
          <a:lstStyle/>
          <a:p>
            <a:endParaRPr lang="en-US"/>
          </a:p>
        </p:txBody>
      </p:sp>
      <p:sp>
        <p:nvSpPr>
          <p:cNvPr id="383017" name="Text Box 41"/>
          <p:cNvSpPr txBox="1">
            <a:spLocks noChangeArrowheads="1"/>
          </p:cNvSpPr>
          <p:nvPr/>
        </p:nvSpPr>
        <p:spPr bwMode="gray">
          <a:xfrm>
            <a:off x="7092950" y="2254250"/>
            <a:ext cx="1655763" cy="454025"/>
          </a:xfrm>
          <a:prstGeom prst="rect">
            <a:avLst/>
          </a:prstGeom>
          <a:noFill/>
          <a:ln w="9525" algn="ctr">
            <a:noFill/>
            <a:miter lim="800000"/>
            <a:headEnd/>
            <a:tailEnd/>
          </a:ln>
          <a:effectLst/>
        </p:spPr>
        <p:txBody>
          <a:bodyPr lIns="90458" tIns="45229" rIns="90458" bIns="45229">
            <a:spAutoFit/>
          </a:bodyPr>
          <a:lstStyle/>
          <a:p>
            <a:pPr algn="ctr" defTabSz="1019175">
              <a:spcBef>
                <a:spcPct val="50000"/>
              </a:spcBef>
              <a:buClr>
                <a:schemeClr val="accent2"/>
              </a:buClr>
              <a:buFont typeface="Wingdings" pitchFamily="2" charset="2"/>
              <a:buNone/>
            </a:pPr>
            <a:r>
              <a:rPr lang="en-US" sz="2400" b="1">
                <a:solidFill>
                  <a:srgbClr val="FF0000"/>
                </a:solidFill>
                <a:latin typeface="Arial Narrow" pitchFamily="34" charset="0"/>
              </a:rPr>
              <a:t>“drill down”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8707" name="Rectangle 3"/>
          <p:cNvSpPr>
            <a:spLocks noGrp="1" noChangeArrowheads="1"/>
          </p:cNvSpPr>
          <p:nvPr>
            <p:ph type="title"/>
          </p:nvPr>
        </p:nvSpPr>
        <p:spPr>
          <a:xfrm>
            <a:off x="611560" y="152400"/>
            <a:ext cx="7971159" cy="1143000"/>
          </a:xfrm>
        </p:spPr>
        <p:txBody>
          <a:bodyPr/>
          <a:lstStyle/>
          <a:p>
            <a:r>
              <a:rPr lang="en-US" sz="2800" dirty="0">
                <a:solidFill>
                  <a:schemeClr val="tx1"/>
                </a:solidFill>
              </a:rPr>
              <a:t>Changes in Life Expectancy (LE) and Health-Adjusted Life Expectancy (HALE) by Cause, Canada</a:t>
            </a:r>
          </a:p>
        </p:txBody>
      </p:sp>
      <p:graphicFrame>
        <p:nvGraphicFramePr>
          <p:cNvPr id="968708" name="Object 4"/>
          <p:cNvGraphicFramePr>
            <a:graphicFrameLocks noChangeAspect="1"/>
          </p:cNvGraphicFramePr>
          <p:nvPr>
            <p:ph sz="half" idx="1"/>
          </p:nvPr>
        </p:nvGraphicFramePr>
        <p:xfrm>
          <a:off x="0" y="1628800"/>
          <a:ext cx="4978152" cy="4896544"/>
        </p:xfrm>
        <a:graphic>
          <a:graphicData uri="http://schemas.openxmlformats.org/presentationml/2006/ole">
            <p:oleObj spid="_x0000_s48131" name="Chart" r:id="rId4" imgW="5648249" imgH="4324502" progId="Excel.Sheet.8">
              <p:embed/>
            </p:oleObj>
          </a:graphicData>
        </a:graphic>
      </p:graphicFrame>
      <p:sp>
        <p:nvSpPr>
          <p:cNvPr id="968709" name="Text Box 5"/>
          <p:cNvSpPr txBox="1">
            <a:spLocks noChangeArrowheads="1"/>
          </p:cNvSpPr>
          <p:nvPr/>
        </p:nvSpPr>
        <p:spPr bwMode="auto">
          <a:xfrm>
            <a:off x="6156176" y="6474822"/>
            <a:ext cx="2406428" cy="338554"/>
          </a:xfrm>
          <a:prstGeom prst="rect">
            <a:avLst/>
          </a:prstGeom>
          <a:noFill/>
          <a:ln w="76200" algn="ctr">
            <a:noFill/>
            <a:miter lim="800000"/>
            <a:headEnd type="none" w="sm" len="sm"/>
            <a:tailEnd type="none" w="sm" len="sm"/>
          </a:ln>
          <a:effectLst/>
        </p:spPr>
        <p:txBody>
          <a:bodyPr wrap="none">
            <a:spAutoFit/>
          </a:bodyPr>
          <a:lstStyle/>
          <a:p>
            <a:pPr eaLnBrk="1" hangingPunct="1"/>
            <a:r>
              <a:rPr lang="en-CA" sz="1600" b="1" dirty="0" smtClean="0"/>
              <a:t>(Manuel </a:t>
            </a:r>
            <a:r>
              <a:rPr lang="en-CA" sz="1600" b="1" dirty="0"/>
              <a:t>et al, </a:t>
            </a:r>
            <a:r>
              <a:rPr lang="en-CA" sz="1600" b="1" dirty="0" smtClean="0"/>
              <a:t>2003)</a:t>
            </a:r>
            <a:endParaRPr lang="en-CA" sz="1600" b="1" dirty="0"/>
          </a:p>
        </p:txBody>
      </p:sp>
      <p:graphicFrame>
        <p:nvGraphicFramePr>
          <p:cNvPr id="968706" name="Object 2"/>
          <p:cNvGraphicFramePr>
            <a:graphicFrameLocks noChangeAspect="1"/>
          </p:cNvGraphicFramePr>
          <p:nvPr>
            <p:ph sz="half" idx="2"/>
          </p:nvPr>
        </p:nvGraphicFramePr>
        <p:xfrm>
          <a:off x="4953000" y="1607146"/>
          <a:ext cx="4191000" cy="4812120"/>
        </p:xfrm>
        <a:graphic>
          <a:graphicData uri="http://schemas.openxmlformats.org/presentationml/2006/ole">
            <p:oleObj spid="_x0000_s48130" name="Chart" r:id="rId5" imgW="4733849" imgH="4600651" progId="Excel.Sheet.8">
              <p:embed/>
            </p:oleObj>
          </a:graphicData>
        </a:graphic>
      </p:graphicFrame>
      <p:sp>
        <p:nvSpPr>
          <p:cNvPr id="10" name="Oval 9"/>
          <p:cNvSpPr/>
          <p:nvPr/>
        </p:nvSpPr>
        <p:spPr bwMode="auto">
          <a:xfrm>
            <a:off x="3563888" y="5542284"/>
            <a:ext cx="1584176" cy="893592"/>
          </a:xfrm>
          <a:prstGeom prst="ellipse">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968710" name="Text Box 6"/>
          <p:cNvSpPr txBox="1">
            <a:spLocks noChangeArrowheads="1"/>
          </p:cNvSpPr>
          <p:nvPr/>
        </p:nvSpPr>
        <p:spPr bwMode="auto">
          <a:xfrm>
            <a:off x="5703788" y="1550120"/>
            <a:ext cx="806450" cy="366712"/>
          </a:xfrm>
          <a:prstGeom prst="rect">
            <a:avLst/>
          </a:prstGeom>
          <a:noFill/>
          <a:ln w="76200" algn="ctr">
            <a:noFill/>
            <a:miter lim="800000"/>
            <a:headEnd type="none" w="sm" len="sm"/>
            <a:tailEnd type="none" w="sm" len="sm"/>
          </a:ln>
          <a:effectLst/>
        </p:spPr>
        <p:txBody>
          <a:bodyPr wrap="none">
            <a:spAutoFit/>
          </a:bodyPr>
          <a:lstStyle/>
          <a:p>
            <a:pPr algn="ctr" eaLnBrk="1" hangingPunct="1"/>
            <a:r>
              <a:rPr lang="en-CA" sz="1800" b="1" dirty="0" smtClean="0"/>
              <a:t>HALE</a:t>
            </a:r>
            <a:endParaRPr lang="en-CA" sz="1800" b="1" dirty="0"/>
          </a:p>
        </p:txBody>
      </p:sp>
      <p:sp>
        <p:nvSpPr>
          <p:cNvPr id="968711" name="Text Box 7"/>
          <p:cNvSpPr txBox="1">
            <a:spLocks noChangeArrowheads="1"/>
          </p:cNvSpPr>
          <p:nvPr/>
        </p:nvSpPr>
        <p:spPr bwMode="auto">
          <a:xfrm>
            <a:off x="2555776" y="1550120"/>
            <a:ext cx="476250" cy="366712"/>
          </a:xfrm>
          <a:prstGeom prst="rect">
            <a:avLst/>
          </a:prstGeom>
          <a:noFill/>
          <a:ln w="76200" algn="ctr">
            <a:noFill/>
            <a:miter lim="800000"/>
            <a:headEnd type="none" w="sm" len="sm"/>
            <a:tailEnd type="none" w="sm" len="sm"/>
          </a:ln>
          <a:effectLst/>
        </p:spPr>
        <p:txBody>
          <a:bodyPr wrap="none">
            <a:spAutoFit/>
          </a:bodyPr>
          <a:lstStyle/>
          <a:p>
            <a:pPr algn="ctr" eaLnBrk="1" hangingPunct="1"/>
            <a:r>
              <a:rPr lang="en-CA" sz="1800" b="1" dirty="0" smtClean="0"/>
              <a:t>LE</a:t>
            </a:r>
            <a:endParaRPr lang="en-CA" sz="1800"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88640"/>
            <a:ext cx="8229600" cy="648072"/>
          </a:xfrm>
        </p:spPr>
        <p:txBody>
          <a:bodyPr/>
          <a:lstStyle/>
          <a:p>
            <a:r>
              <a:rPr lang="en-US" dirty="0" smtClean="0"/>
              <a:t>Prerequisites for HALE</a:t>
            </a:r>
            <a:endParaRPr lang="en-US" dirty="0"/>
          </a:p>
        </p:txBody>
      </p:sp>
      <p:sp>
        <p:nvSpPr>
          <p:cNvPr id="9" name="Content Placeholder 8"/>
          <p:cNvSpPr>
            <a:spLocks noGrp="1"/>
          </p:cNvSpPr>
          <p:nvPr>
            <p:ph idx="1"/>
          </p:nvPr>
        </p:nvSpPr>
        <p:spPr>
          <a:xfrm>
            <a:off x="457200" y="836712"/>
            <a:ext cx="8147248" cy="4525963"/>
          </a:xfrm>
        </p:spPr>
        <p:txBody>
          <a:bodyPr/>
          <a:lstStyle/>
          <a:p>
            <a:r>
              <a:rPr lang="en-US" dirty="0" smtClean="0"/>
              <a:t>health status profile</a:t>
            </a:r>
          </a:p>
          <a:p>
            <a:pPr lvl="1"/>
            <a:r>
              <a:rPr lang="en-US" dirty="0" smtClean="0"/>
              <a:t>small set of questions on individual’s functioning (e.g. sensory, mobility, pain, cognition, affect, fatigue)</a:t>
            </a:r>
          </a:p>
          <a:p>
            <a:r>
              <a:rPr lang="en-US" dirty="0" smtClean="0"/>
              <a:t>person level index:  one person’s multi-dimensional categorical profile → [ </a:t>
            </a:r>
            <a:r>
              <a:rPr lang="el-GR" dirty="0" smtClean="0"/>
              <a:t>α</a:t>
            </a:r>
            <a:r>
              <a:rPr lang="en-US" dirty="0" smtClean="0"/>
              <a:t> (&lt;0) , 1]</a:t>
            </a:r>
          </a:p>
          <a:p>
            <a:pPr lvl="1"/>
            <a:r>
              <a:rPr lang="en-US" dirty="0" smtClean="0"/>
              <a:t>suggested approach – one-day focus groups with quota samples (i.e. include some disabled)</a:t>
            </a:r>
          </a:p>
          <a:p>
            <a:pPr lvl="1"/>
            <a:r>
              <a:rPr lang="en-US" dirty="0" smtClean="0"/>
              <a:t>health state cards, visual analogue scale to familiarize, then standard gamble or time trade-off</a:t>
            </a:r>
          </a:p>
          <a:p>
            <a:pPr lvl="1"/>
            <a:r>
              <a:rPr lang="en-US" dirty="0" smtClean="0"/>
              <a:t>cost &lt;$300k for 12 focus groups across Canada</a:t>
            </a:r>
          </a:p>
          <a:p>
            <a:r>
              <a:rPr lang="en-US" dirty="0" smtClean="0"/>
              <a:t>population level index → HALE</a:t>
            </a:r>
          </a:p>
          <a:p>
            <a:pPr lvl="1"/>
            <a:r>
              <a:rPr lang="en-US" dirty="0" smtClean="0"/>
              <a:t>basic approach – Sullivan Method (very easy)</a:t>
            </a:r>
          </a:p>
          <a:p>
            <a:pPr lvl="1"/>
            <a:r>
              <a:rPr lang="en-US" dirty="0" smtClean="0"/>
              <a:t>ideally – POHEM style </a:t>
            </a:r>
            <a:r>
              <a:rPr lang="en-US" dirty="0" err="1" smtClean="0"/>
              <a:t>microsimulation</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DDD56A-F779-47AC-A618-02984172480D}" type="slidenum">
              <a:rPr lang="en-CA" smtClean="0"/>
              <a:pPr>
                <a:defRPr/>
              </a:pPr>
              <a:t>33</a:t>
            </a:fld>
            <a:endParaRPr lang="en-CA"/>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850106"/>
          </a:xfrm>
        </p:spPr>
        <p:txBody>
          <a:bodyPr/>
          <a:lstStyle/>
          <a:p>
            <a:r>
              <a:rPr lang="en-US" dirty="0" smtClean="0"/>
              <a:t>Health Status Rosetta Stone</a:t>
            </a:r>
            <a:endParaRPr lang="en-US" dirty="0"/>
          </a:p>
        </p:txBody>
      </p:sp>
      <p:sp>
        <p:nvSpPr>
          <p:cNvPr id="3" name="Content Placeholder 2"/>
          <p:cNvSpPr>
            <a:spLocks noGrp="1"/>
          </p:cNvSpPr>
          <p:nvPr>
            <p:ph idx="1"/>
          </p:nvPr>
        </p:nvSpPr>
        <p:spPr>
          <a:xfrm>
            <a:off x="457200" y="1600200"/>
            <a:ext cx="7715200" cy="4525963"/>
          </a:xfrm>
        </p:spPr>
        <p:txBody>
          <a:bodyPr/>
          <a:lstStyle/>
          <a:p>
            <a:r>
              <a:rPr lang="en-US" dirty="0" smtClean="0"/>
              <a:t>health functioning profile</a:t>
            </a:r>
          </a:p>
          <a:p>
            <a:pPr lvl="1"/>
            <a:r>
              <a:rPr lang="en-US" sz="2800" dirty="0" smtClean="0"/>
              <a:t>the first step in constructing measures of HALE</a:t>
            </a:r>
          </a:p>
          <a:p>
            <a:r>
              <a:rPr lang="en-US" dirty="0" smtClean="0"/>
              <a:t>provides the ideal Rosetta Stone for health status measurement</a:t>
            </a:r>
          </a:p>
          <a:p>
            <a:r>
              <a:rPr lang="en-US" dirty="0" smtClean="0"/>
              <a:t>in all the domains, from RCTs to Codman-style health outcomes measurement</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34</a:t>
            </a:fld>
            <a:endParaRPr lang="en-CA" dirty="0"/>
          </a:p>
        </p:txBody>
      </p:sp>
      <p:grpSp>
        <p:nvGrpSpPr>
          <p:cNvPr id="6" name="Group 21"/>
          <p:cNvGrpSpPr/>
          <p:nvPr/>
        </p:nvGrpSpPr>
        <p:grpSpPr>
          <a:xfrm>
            <a:off x="7020272" y="579160"/>
            <a:ext cx="1872208" cy="1368152"/>
            <a:chOff x="4067944" y="3068960"/>
            <a:chExt cx="4104456" cy="3024336"/>
          </a:xfrm>
        </p:grpSpPr>
        <p:sp>
          <p:nvSpPr>
            <p:cNvPr id="7" name="Rectangle 6"/>
            <p:cNvSpPr/>
            <p:nvPr/>
          </p:nvSpPr>
          <p:spPr bwMode="auto">
            <a:xfrm>
              <a:off x="406794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8" name="Rectangle 7"/>
            <p:cNvSpPr/>
            <p:nvPr/>
          </p:nvSpPr>
          <p:spPr bwMode="auto">
            <a:xfrm>
              <a:off x="622818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9" name="Rectangle 8"/>
            <p:cNvSpPr/>
            <p:nvPr/>
          </p:nvSpPr>
          <p:spPr bwMode="auto">
            <a:xfrm>
              <a:off x="622818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0" name="Rectangle 9"/>
            <p:cNvSpPr/>
            <p:nvPr/>
          </p:nvSpPr>
          <p:spPr bwMode="auto">
            <a:xfrm>
              <a:off x="406794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1" name="Oval 10"/>
            <p:cNvSpPr/>
            <p:nvPr/>
          </p:nvSpPr>
          <p:spPr bwMode="auto">
            <a:xfrm>
              <a:off x="4841744" y="3752464"/>
              <a:ext cx="2592288" cy="1656184"/>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332656"/>
            <a:ext cx="8003232" cy="706090"/>
          </a:xfrm>
        </p:spPr>
        <p:txBody>
          <a:bodyPr/>
          <a:lstStyle/>
          <a:p>
            <a:r>
              <a:rPr lang="en-US" dirty="0" smtClean="0"/>
              <a:t>Budapest Initiative – Criteria </a:t>
            </a:r>
            <a:r>
              <a:rPr lang="en-US" dirty="0"/>
              <a:t>for Selecting Health Domains</a:t>
            </a:r>
          </a:p>
        </p:txBody>
      </p:sp>
      <p:sp>
        <p:nvSpPr>
          <p:cNvPr id="410627" name="Rectangle 3"/>
          <p:cNvSpPr>
            <a:spLocks noGrp="1" noChangeArrowheads="1"/>
          </p:cNvSpPr>
          <p:nvPr>
            <p:ph idx="1"/>
          </p:nvPr>
        </p:nvSpPr>
        <p:spPr>
          <a:xfrm>
            <a:off x="251520" y="1600200"/>
            <a:ext cx="8568952" cy="4525963"/>
          </a:xfrm>
        </p:spPr>
        <p:txBody>
          <a:bodyPr/>
          <a:lstStyle/>
          <a:p>
            <a:r>
              <a:rPr lang="en-US" u="sng" dirty="0"/>
              <a:t>Relevance</a:t>
            </a:r>
            <a:r>
              <a:rPr lang="en-US" dirty="0"/>
              <a:t> </a:t>
            </a:r>
            <a:r>
              <a:rPr lang="en-US" dirty="0" smtClean="0"/>
              <a:t>– important </a:t>
            </a:r>
            <a:r>
              <a:rPr lang="en-US" dirty="0"/>
              <a:t>in measuring population </a:t>
            </a:r>
            <a:r>
              <a:rPr lang="en-US" dirty="0" smtClean="0"/>
              <a:t>health ≡ face validity, breadth, builds on ICF basic concepts (</a:t>
            </a:r>
            <a:r>
              <a:rPr lang="en-US" dirty="0" err="1" smtClean="0"/>
              <a:t>n.b</a:t>
            </a:r>
            <a:r>
              <a:rPr lang="en-US" dirty="0" smtClean="0"/>
              <a:t>. not details)</a:t>
            </a:r>
            <a:endParaRPr lang="en-US" dirty="0"/>
          </a:p>
          <a:p>
            <a:r>
              <a:rPr lang="en-US" u="sng" dirty="0"/>
              <a:t>Feasibility</a:t>
            </a:r>
            <a:r>
              <a:rPr lang="en-US" dirty="0"/>
              <a:t> – can be turned into one or a few valid questions on an interview </a:t>
            </a:r>
            <a:r>
              <a:rPr lang="en-US" dirty="0" smtClean="0"/>
              <a:t>survey ≡ parsimony, cross cultural comparability, heterogeneity</a:t>
            </a:r>
            <a:endParaRPr lang="en-US" dirty="0"/>
          </a:p>
          <a:p>
            <a:r>
              <a:rPr lang="en-US" u="sng" dirty="0"/>
              <a:t>Measurement</a:t>
            </a:r>
            <a:r>
              <a:rPr lang="en-US" dirty="0"/>
              <a:t> </a:t>
            </a:r>
            <a:r>
              <a:rPr lang="en-US" dirty="0" smtClean="0"/>
              <a:t>– technical requirements ≡ statistical and structural independence, enough levels, “within the skin”, </a:t>
            </a:r>
            <a:r>
              <a:rPr lang="en-US" b="1" dirty="0" smtClean="0">
                <a:solidFill>
                  <a:srgbClr val="FF0000"/>
                </a:solidFill>
              </a:rPr>
              <a:t>suitable for preference measurement</a:t>
            </a:r>
            <a:endParaRPr lang="en-US"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Budapest Initiative (BI) + Washington Group (WG)</a:t>
            </a:r>
            <a:endParaRPr lang="en-US" dirty="0"/>
          </a:p>
        </p:txBody>
      </p:sp>
      <p:sp>
        <p:nvSpPr>
          <p:cNvPr id="3" name="Content Placeholder 2"/>
          <p:cNvSpPr>
            <a:spLocks noGrp="1"/>
          </p:cNvSpPr>
          <p:nvPr>
            <p:ph idx="1"/>
          </p:nvPr>
        </p:nvSpPr>
        <p:spPr>
          <a:xfrm>
            <a:off x="457200" y="1207293"/>
            <a:ext cx="8435280" cy="4525963"/>
          </a:xfrm>
        </p:spPr>
        <p:txBody>
          <a:bodyPr/>
          <a:lstStyle/>
          <a:p>
            <a:r>
              <a:rPr lang="en-US" sz="2600" dirty="0" smtClean="0"/>
              <a:t>WG established to achieve consensus on a very short set of “disability” questions suitable for inclusion in the 2010 round of population censuses</a:t>
            </a:r>
          </a:p>
          <a:p>
            <a:pPr lvl="1"/>
            <a:r>
              <a:rPr lang="en-US" sz="2600" dirty="0" smtClean="0"/>
              <a:t>general desire also for an “extended set” of disability questions suitable for household surveys</a:t>
            </a:r>
          </a:p>
          <a:p>
            <a:pPr lvl="1"/>
            <a:r>
              <a:rPr lang="en-US" sz="2600" dirty="0" smtClean="0"/>
              <a:t>similar concerns as in BI re cross-cultural comparability</a:t>
            </a:r>
          </a:p>
          <a:p>
            <a:pPr lvl="1"/>
            <a:r>
              <a:rPr lang="en-US" sz="2600" dirty="0" smtClean="0"/>
              <a:t>considerable overlap in domains with BI</a:t>
            </a:r>
          </a:p>
          <a:p>
            <a:r>
              <a:rPr lang="en-US" sz="2600" dirty="0" smtClean="0"/>
              <a:t>under the leadership of NCHS, BI and WG processes have become joined</a:t>
            </a:r>
          </a:p>
          <a:p>
            <a:r>
              <a:rPr lang="en-US" sz="2600" dirty="0" smtClean="0"/>
              <a:t>by design – excellent foundation for a new internationally comparable measure of health status</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36</a:t>
            </a:fld>
            <a:endParaRPr lang="en-CA"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1143000"/>
          </a:xfrm>
        </p:spPr>
        <p:txBody>
          <a:bodyPr/>
          <a:lstStyle/>
          <a:p>
            <a:r>
              <a:rPr lang="en-US" dirty="0" smtClean="0"/>
              <a:t>NIH-PROMIS / CDC-BRFSS / CMMS-HEDIS / NCHS-NHIS+NHANES / RCTs</a:t>
            </a:r>
            <a:endParaRPr lang="en-US" dirty="0"/>
          </a:p>
        </p:txBody>
      </p:sp>
      <p:sp>
        <p:nvSpPr>
          <p:cNvPr id="3" name="Content Placeholder 2"/>
          <p:cNvSpPr>
            <a:spLocks noGrp="1"/>
          </p:cNvSpPr>
          <p:nvPr>
            <p:ph idx="1"/>
          </p:nvPr>
        </p:nvSpPr>
        <p:spPr>
          <a:xfrm>
            <a:off x="457200" y="1124744"/>
            <a:ext cx="8229600" cy="4525963"/>
          </a:xfrm>
        </p:spPr>
        <p:txBody>
          <a:bodyPr/>
          <a:lstStyle/>
          <a:p>
            <a:r>
              <a:rPr lang="en-US" sz="2400" dirty="0" smtClean="0"/>
              <a:t>meanwhile, many other health status measure flowers blooming (and wilting)</a:t>
            </a:r>
          </a:p>
          <a:p>
            <a:r>
              <a:rPr lang="en-US" sz="2400" dirty="0" smtClean="0"/>
              <a:t>good news – among all these efforts, considerable common content, and convergence (e.g. HEDIS and BRFSS)</a:t>
            </a:r>
          </a:p>
          <a:p>
            <a:r>
              <a:rPr lang="en-US" sz="2400" dirty="0" smtClean="0"/>
              <a:t>concern – insufficient attention to cross-cultural comparability, a lesson clearly demonstrated in the BI &amp; WG cognitive testing (! an NCHS success)</a:t>
            </a:r>
          </a:p>
          <a:p>
            <a:pPr marL="342900" lvl="1" indent="-342900">
              <a:buClr>
                <a:schemeClr val="accent2"/>
              </a:buClr>
              <a:buFont typeface="Wingdings" pitchFamily="2" charset="2"/>
              <a:buChar char="§"/>
            </a:pPr>
            <a:r>
              <a:rPr lang="en-US" dirty="0" smtClean="0"/>
              <a:t>concern – none are designed to support HALE, i.e. erecting a valuation function or scale on the profile</a:t>
            </a:r>
          </a:p>
          <a:p>
            <a:r>
              <a:rPr lang="en-US" sz="2400" dirty="0" smtClean="0"/>
              <a:t>concern -- all still give too much weight to SRHS</a:t>
            </a:r>
          </a:p>
          <a:p>
            <a:r>
              <a:rPr lang="en-US" sz="2400" dirty="0" smtClean="0"/>
              <a:t>potential – PROMIS has major benefit of CAT</a:t>
            </a:r>
          </a:p>
          <a:p>
            <a:r>
              <a:rPr lang="en-US" sz="2400" dirty="0" smtClean="0"/>
              <a:t>potential – can include BI / WG questions in PROMIS item bank</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37</a:t>
            </a:fld>
            <a:endParaRPr lang="en-CA"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Comments (1)</a:t>
            </a:r>
            <a:endParaRPr lang="en-US" dirty="0"/>
          </a:p>
        </p:txBody>
      </p:sp>
      <p:sp>
        <p:nvSpPr>
          <p:cNvPr id="3" name="Content Placeholder 2"/>
          <p:cNvSpPr>
            <a:spLocks noGrp="1"/>
          </p:cNvSpPr>
          <p:nvPr>
            <p:ph idx="1"/>
          </p:nvPr>
        </p:nvSpPr>
        <p:spPr>
          <a:xfrm>
            <a:off x="457200" y="908720"/>
            <a:ext cx="8686800" cy="4525963"/>
          </a:xfrm>
        </p:spPr>
        <p:txBody>
          <a:bodyPr/>
          <a:lstStyle/>
          <a:p>
            <a:r>
              <a:rPr lang="en-US" dirty="0" smtClean="0"/>
              <a:t>measurement costs money</a:t>
            </a:r>
          </a:p>
          <a:p>
            <a:r>
              <a:rPr lang="en-US" dirty="0" smtClean="0"/>
              <a:t>we should therefore target measurement where it gives the greatest benefit</a:t>
            </a:r>
          </a:p>
          <a:p>
            <a:r>
              <a:rPr lang="en-US" dirty="0" smtClean="0"/>
              <a:t>population health status is the “bottom line” for health policy, of which health </a:t>
            </a:r>
            <a:r>
              <a:rPr lang="en-US" i="1" dirty="0" smtClean="0"/>
              <a:t>care</a:t>
            </a:r>
            <a:r>
              <a:rPr lang="en-US" dirty="0" smtClean="0"/>
              <a:t> policy is a part</a:t>
            </a:r>
          </a:p>
          <a:p>
            <a:r>
              <a:rPr lang="en-US" dirty="0" smtClean="0"/>
              <a:t>caveat: note recent policy foci – wait times in Canada, insurance coverage in the US</a:t>
            </a:r>
          </a:p>
          <a:p>
            <a:pPr lvl="1"/>
            <a:r>
              <a:rPr lang="en-US" sz="2800" dirty="0" smtClean="0"/>
              <a:t>remember, though, “you get what you measure”</a:t>
            </a:r>
          </a:p>
          <a:p>
            <a:pPr lvl="1"/>
            <a:r>
              <a:rPr lang="en-US" sz="2800" dirty="0" smtClean="0"/>
              <a:t>yes, shorter wait times and improving coverage</a:t>
            </a:r>
          </a:p>
          <a:p>
            <a:pPr lvl="1"/>
            <a:r>
              <a:rPr lang="en-US" sz="2800" dirty="0" smtClean="0"/>
              <a:t>but what about improved population health – does either country really know ?!</a:t>
            </a:r>
            <a:endParaRPr lang="en-US" sz="2800"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38</a:t>
            </a:fld>
            <a:endParaRPr lang="en-CA"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Comments (2)</a:t>
            </a:r>
            <a:endParaRPr lang="en-US" dirty="0"/>
          </a:p>
        </p:txBody>
      </p:sp>
      <p:sp>
        <p:nvSpPr>
          <p:cNvPr id="3" name="Content Placeholder 2"/>
          <p:cNvSpPr>
            <a:spLocks noGrp="1"/>
          </p:cNvSpPr>
          <p:nvPr>
            <p:ph idx="1"/>
          </p:nvPr>
        </p:nvSpPr>
        <p:spPr>
          <a:xfrm>
            <a:off x="457200" y="1196752"/>
            <a:ext cx="8363272" cy="4525963"/>
          </a:xfrm>
        </p:spPr>
        <p:txBody>
          <a:bodyPr/>
          <a:lstStyle/>
          <a:p>
            <a:r>
              <a:rPr lang="en-US" dirty="0" smtClean="0"/>
              <a:t>determinants of human health are extraordinarily complex</a:t>
            </a:r>
          </a:p>
          <a:p>
            <a:pPr lvl="1"/>
            <a:r>
              <a:rPr lang="en-US" sz="2800" dirty="0" smtClean="0"/>
              <a:t>think genes ↔ molecules ↔ cells ↔ organs ↔ individuals ↔ communities ↔ societies</a:t>
            </a:r>
          </a:p>
          <a:p>
            <a:r>
              <a:rPr lang="en-US" dirty="0" smtClean="0"/>
              <a:t>measurement of health in isolation is thus of very limited value – “so what” if the trend in population health status is X, if we have no idea what is driving this trend</a:t>
            </a:r>
          </a:p>
          <a:p>
            <a:r>
              <a:rPr lang="en-US" dirty="0" smtClean="0">
                <a:latin typeface="Cambria Math"/>
                <a:ea typeface="Cambria Math"/>
              </a:rPr>
              <a:t>∴ </a:t>
            </a:r>
            <a:r>
              <a:rPr lang="en-US" dirty="0" smtClean="0"/>
              <a:t>measurement of health status should be embedded in a broader and carefully designed / coherent network of data systems</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39</a:t>
            </a:fld>
            <a:endParaRPr lang="en-CA"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aseline="0" dirty="0" smtClean="0">
                <a:solidFill>
                  <a:schemeClr val="accent2"/>
                </a:solidFill>
                <a:latin typeface="+mj-lt"/>
                <a:ea typeface="+mj-ea"/>
                <a:cs typeface="+mj-cs"/>
              </a:rPr>
              <a:t>Health Status – Myriad Concepts</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4</a:t>
            </a:fld>
            <a:endParaRPr lang="en-CA" dirty="0"/>
          </a:p>
        </p:txBody>
      </p:sp>
      <p:grpSp>
        <p:nvGrpSpPr>
          <p:cNvPr id="53" name="Group 52" descr="Health, and health status, have been conceptualized and measured many ways. Traditionally – clinically defined diseases have dominated measurement, with the ICD now over 100 years old but the publication if the ICIDH by WHO almost 30 years ago, and its update the ICF signaled the increasing attention being paid to ability to function in day-to-day life&#10;"/>
          <p:cNvGrpSpPr/>
          <p:nvPr/>
        </p:nvGrpSpPr>
        <p:grpSpPr>
          <a:xfrm>
            <a:off x="467544" y="1268760"/>
            <a:ext cx="8208912" cy="5112568"/>
            <a:chOff x="467544" y="1268760"/>
            <a:chExt cx="8208912" cy="5112568"/>
          </a:xfrm>
        </p:grpSpPr>
        <p:sp>
          <p:nvSpPr>
            <p:cNvPr id="6" name="Oval 5"/>
            <p:cNvSpPr/>
            <p:nvPr/>
          </p:nvSpPr>
          <p:spPr bwMode="auto">
            <a:xfrm>
              <a:off x="467544" y="1268760"/>
              <a:ext cx="8208912" cy="5112568"/>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8" name="TextBox 7"/>
            <p:cNvSpPr txBox="1"/>
            <p:nvPr/>
          </p:nvSpPr>
          <p:spPr>
            <a:xfrm>
              <a:off x="2843808" y="1609636"/>
              <a:ext cx="3195400" cy="523220"/>
            </a:xfrm>
            <a:prstGeom prst="rect">
              <a:avLst/>
            </a:prstGeom>
            <a:noFill/>
          </p:spPr>
          <p:txBody>
            <a:bodyPr wrap="square" rtlCol="0">
              <a:spAutoFit/>
            </a:bodyPr>
            <a:lstStyle/>
            <a:p>
              <a:pPr algn="ctr"/>
              <a:r>
                <a:rPr lang="en-US" sz="2800" dirty="0" smtClean="0"/>
                <a:t>health status</a:t>
              </a:r>
              <a:endParaRPr lang="en-US" sz="2800" dirty="0"/>
            </a:p>
          </p:txBody>
        </p:sp>
        <p:grpSp>
          <p:nvGrpSpPr>
            <p:cNvPr id="11" name="Group 10"/>
            <p:cNvGrpSpPr/>
            <p:nvPr/>
          </p:nvGrpSpPr>
          <p:grpSpPr>
            <a:xfrm>
              <a:off x="1115616" y="2276872"/>
              <a:ext cx="2088232" cy="1080120"/>
              <a:chOff x="1403648" y="2636912"/>
              <a:chExt cx="2088232" cy="1080120"/>
            </a:xfrm>
          </p:grpSpPr>
          <p:sp>
            <p:nvSpPr>
              <p:cNvPr id="9" name="Oval 8"/>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0" name="TextBox 9"/>
              <p:cNvSpPr txBox="1"/>
              <p:nvPr/>
            </p:nvSpPr>
            <p:spPr>
              <a:xfrm>
                <a:off x="1573952" y="2772499"/>
                <a:ext cx="1728192" cy="830997"/>
              </a:xfrm>
              <a:prstGeom prst="rect">
                <a:avLst/>
              </a:prstGeom>
              <a:noFill/>
            </p:spPr>
            <p:txBody>
              <a:bodyPr wrap="square" rtlCol="0">
                <a:spAutoFit/>
              </a:bodyPr>
              <a:lstStyle/>
              <a:p>
                <a:pPr algn="ctr"/>
                <a:r>
                  <a:rPr lang="en-US" sz="2400" dirty="0" smtClean="0"/>
                  <a:t>ICD disease</a:t>
                </a:r>
                <a:endParaRPr lang="en-US" sz="2400" dirty="0"/>
              </a:p>
            </p:txBody>
          </p:sp>
        </p:grpSp>
        <p:grpSp>
          <p:nvGrpSpPr>
            <p:cNvPr id="27" name="Group 26"/>
            <p:cNvGrpSpPr/>
            <p:nvPr/>
          </p:nvGrpSpPr>
          <p:grpSpPr>
            <a:xfrm>
              <a:off x="3131840" y="2132856"/>
              <a:ext cx="2088232" cy="1200329"/>
              <a:chOff x="3059832" y="2780928"/>
              <a:chExt cx="2088232" cy="1200329"/>
            </a:xfrm>
          </p:grpSpPr>
          <p:sp>
            <p:nvSpPr>
              <p:cNvPr id="13" name="Oval 12"/>
              <p:cNvSpPr/>
              <p:nvPr/>
            </p:nvSpPr>
            <p:spPr bwMode="auto">
              <a:xfrm>
                <a:off x="3059832" y="2829129"/>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4" name="TextBox 13"/>
              <p:cNvSpPr txBox="1"/>
              <p:nvPr/>
            </p:nvSpPr>
            <p:spPr>
              <a:xfrm>
                <a:off x="3230136" y="2780928"/>
                <a:ext cx="1728192" cy="1200329"/>
              </a:xfrm>
              <a:prstGeom prst="rect">
                <a:avLst/>
              </a:prstGeom>
              <a:noFill/>
            </p:spPr>
            <p:txBody>
              <a:bodyPr wrap="square" rtlCol="0">
                <a:spAutoFit/>
              </a:bodyPr>
              <a:lstStyle/>
              <a:p>
                <a:pPr algn="ctr"/>
                <a:r>
                  <a:rPr lang="en-US" sz="2400" dirty="0" smtClean="0"/>
                  <a:t>self-rated health</a:t>
                </a:r>
                <a:endParaRPr lang="en-US" sz="2400" dirty="0"/>
              </a:p>
            </p:txBody>
          </p:sp>
        </p:grpSp>
        <p:grpSp>
          <p:nvGrpSpPr>
            <p:cNvPr id="25" name="Group 24"/>
            <p:cNvGrpSpPr/>
            <p:nvPr/>
          </p:nvGrpSpPr>
          <p:grpSpPr>
            <a:xfrm>
              <a:off x="6156176" y="3861048"/>
              <a:ext cx="2088232" cy="1080120"/>
              <a:chOff x="4716016" y="3861048"/>
              <a:chExt cx="2088232" cy="1080120"/>
            </a:xfrm>
          </p:grpSpPr>
          <p:sp>
            <p:nvSpPr>
              <p:cNvPr id="19" name="Oval 18"/>
              <p:cNvSpPr/>
              <p:nvPr/>
            </p:nvSpPr>
            <p:spPr bwMode="auto">
              <a:xfrm>
                <a:off x="4716016" y="3861048"/>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0" name="TextBox 19"/>
              <p:cNvSpPr txBox="1"/>
              <p:nvPr/>
            </p:nvSpPr>
            <p:spPr>
              <a:xfrm>
                <a:off x="4788024" y="4149080"/>
                <a:ext cx="1944216" cy="461665"/>
              </a:xfrm>
              <a:prstGeom prst="rect">
                <a:avLst/>
              </a:prstGeom>
              <a:noFill/>
            </p:spPr>
            <p:txBody>
              <a:bodyPr wrap="square" rtlCol="0">
                <a:spAutoFit/>
              </a:bodyPr>
              <a:lstStyle/>
              <a:p>
                <a:pPr algn="ctr"/>
                <a:r>
                  <a:rPr lang="en-US" sz="2400" dirty="0" smtClean="0"/>
                  <a:t>symptoms</a:t>
                </a:r>
                <a:endParaRPr lang="en-US" sz="2400" dirty="0"/>
              </a:p>
            </p:txBody>
          </p:sp>
        </p:grpSp>
        <p:grpSp>
          <p:nvGrpSpPr>
            <p:cNvPr id="24" name="Group 23"/>
            <p:cNvGrpSpPr/>
            <p:nvPr/>
          </p:nvGrpSpPr>
          <p:grpSpPr>
            <a:xfrm>
              <a:off x="5364088" y="1916832"/>
              <a:ext cx="2088232" cy="1080120"/>
              <a:chOff x="5436096" y="2276872"/>
              <a:chExt cx="2088232" cy="1080120"/>
            </a:xfrm>
          </p:grpSpPr>
          <p:sp>
            <p:nvSpPr>
              <p:cNvPr id="22" name="Oval 21"/>
              <p:cNvSpPr/>
              <p:nvPr/>
            </p:nvSpPr>
            <p:spPr bwMode="auto">
              <a:xfrm>
                <a:off x="5436096" y="227687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3" name="TextBox 22"/>
              <p:cNvSpPr txBox="1"/>
              <p:nvPr/>
            </p:nvSpPr>
            <p:spPr>
              <a:xfrm>
                <a:off x="5606400" y="2565767"/>
                <a:ext cx="1728192" cy="461665"/>
              </a:xfrm>
              <a:prstGeom prst="rect">
                <a:avLst/>
              </a:prstGeom>
              <a:noFill/>
            </p:spPr>
            <p:txBody>
              <a:bodyPr wrap="square" rtlCol="0">
                <a:spAutoFit/>
              </a:bodyPr>
              <a:lstStyle/>
              <a:p>
                <a:pPr algn="ctr"/>
                <a:r>
                  <a:rPr lang="en-US" sz="2400" dirty="0" smtClean="0"/>
                  <a:t>genetics</a:t>
                </a:r>
                <a:endParaRPr lang="en-US" sz="2400" dirty="0"/>
              </a:p>
            </p:txBody>
          </p:sp>
        </p:grpSp>
        <p:grpSp>
          <p:nvGrpSpPr>
            <p:cNvPr id="28" name="Group 27"/>
            <p:cNvGrpSpPr/>
            <p:nvPr/>
          </p:nvGrpSpPr>
          <p:grpSpPr>
            <a:xfrm>
              <a:off x="467544" y="3068960"/>
              <a:ext cx="2088232" cy="1080120"/>
              <a:chOff x="1403648" y="2636912"/>
              <a:chExt cx="2088232" cy="1080120"/>
            </a:xfrm>
          </p:grpSpPr>
          <p:sp>
            <p:nvSpPr>
              <p:cNvPr id="29" name="Oval 28"/>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30" name="TextBox 29"/>
              <p:cNvSpPr txBox="1"/>
              <p:nvPr/>
            </p:nvSpPr>
            <p:spPr>
              <a:xfrm>
                <a:off x="1573952" y="2772499"/>
                <a:ext cx="1728192" cy="830997"/>
              </a:xfrm>
              <a:prstGeom prst="rect">
                <a:avLst/>
              </a:prstGeom>
              <a:noFill/>
            </p:spPr>
            <p:txBody>
              <a:bodyPr wrap="square" rtlCol="0">
                <a:spAutoFit/>
              </a:bodyPr>
              <a:lstStyle/>
              <a:p>
                <a:pPr algn="ctr"/>
                <a:r>
                  <a:rPr lang="en-US" sz="2400" dirty="0" smtClean="0"/>
                  <a:t>energy vitality</a:t>
                </a:r>
                <a:endParaRPr lang="en-US" sz="2400" dirty="0"/>
              </a:p>
            </p:txBody>
          </p:sp>
        </p:grpSp>
        <p:grpSp>
          <p:nvGrpSpPr>
            <p:cNvPr id="49" name="Group 48"/>
            <p:cNvGrpSpPr/>
            <p:nvPr/>
          </p:nvGrpSpPr>
          <p:grpSpPr>
            <a:xfrm>
              <a:off x="2627784" y="3140968"/>
              <a:ext cx="2088232" cy="1200329"/>
              <a:chOff x="2627784" y="3140968"/>
              <a:chExt cx="2088232" cy="1200329"/>
            </a:xfrm>
          </p:grpSpPr>
          <p:sp>
            <p:nvSpPr>
              <p:cNvPr id="32" name="Oval 31"/>
              <p:cNvSpPr/>
              <p:nvPr/>
            </p:nvSpPr>
            <p:spPr bwMode="auto">
              <a:xfrm>
                <a:off x="2627784" y="3212976"/>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33" name="TextBox 32"/>
              <p:cNvSpPr txBox="1"/>
              <p:nvPr/>
            </p:nvSpPr>
            <p:spPr>
              <a:xfrm>
                <a:off x="2798088" y="3140968"/>
                <a:ext cx="1728192" cy="1200329"/>
              </a:xfrm>
              <a:prstGeom prst="rect">
                <a:avLst/>
              </a:prstGeom>
              <a:noFill/>
            </p:spPr>
            <p:txBody>
              <a:bodyPr wrap="square" rtlCol="0">
                <a:spAutoFit/>
              </a:bodyPr>
              <a:lstStyle/>
              <a:p>
                <a:pPr algn="ctr"/>
                <a:r>
                  <a:rPr lang="en-US" sz="2400" dirty="0" smtClean="0"/>
                  <a:t>social role function</a:t>
                </a:r>
                <a:endParaRPr lang="en-US" sz="2400" dirty="0"/>
              </a:p>
            </p:txBody>
          </p:sp>
        </p:grpSp>
        <p:grpSp>
          <p:nvGrpSpPr>
            <p:cNvPr id="34" name="Group 33"/>
            <p:cNvGrpSpPr/>
            <p:nvPr/>
          </p:nvGrpSpPr>
          <p:grpSpPr>
            <a:xfrm>
              <a:off x="5076056" y="4725144"/>
              <a:ext cx="2088232" cy="1080120"/>
              <a:chOff x="4716016" y="3861048"/>
              <a:chExt cx="2088232" cy="1080120"/>
            </a:xfrm>
          </p:grpSpPr>
          <p:sp>
            <p:nvSpPr>
              <p:cNvPr id="35" name="Oval 34"/>
              <p:cNvSpPr/>
              <p:nvPr/>
            </p:nvSpPr>
            <p:spPr bwMode="auto">
              <a:xfrm>
                <a:off x="4716016" y="3861048"/>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36" name="TextBox 35"/>
              <p:cNvSpPr txBox="1"/>
              <p:nvPr/>
            </p:nvSpPr>
            <p:spPr>
              <a:xfrm>
                <a:off x="4788024" y="4149080"/>
                <a:ext cx="1944216" cy="461665"/>
              </a:xfrm>
              <a:prstGeom prst="rect">
                <a:avLst/>
              </a:prstGeom>
              <a:noFill/>
            </p:spPr>
            <p:txBody>
              <a:bodyPr wrap="square" rtlCol="0">
                <a:spAutoFit/>
              </a:bodyPr>
              <a:lstStyle/>
              <a:p>
                <a:pPr algn="ctr"/>
                <a:r>
                  <a:rPr lang="en-US" sz="2400" dirty="0" smtClean="0"/>
                  <a:t>resilience</a:t>
                </a:r>
                <a:endParaRPr lang="en-US" sz="2400" dirty="0"/>
              </a:p>
            </p:txBody>
          </p:sp>
        </p:grpSp>
        <p:grpSp>
          <p:nvGrpSpPr>
            <p:cNvPr id="37" name="Group 36"/>
            <p:cNvGrpSpPr/>
            <p:nvPr/>
          </p:nvGrpSpPr>
          <p:grpSpPr>
            <a:xfrm>
              <a:off x="3563888" y="5229200"/>
              <a:ext cx="2088232" cy="1080120"/>
              <a:chOff x="1403648" y="2636912"/>
              <a:chExt cx="2088232" cy="1080120"/>
            </a:xfrm>
          </p:grpSpPr>
          <p:sp>
            <p:nvSpPr>
              <p:cNvPr id="38" name="Oval 37"/>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39" name="TextBox 38"/>
              <p:cNvSpPr txBox="1"/>
              <p:nvPr/>
            </p:nvSpPr>
            <p:spPr>
              <a:xfrm>
                <a:off x="1573952" y="2772499"/>
                <a:ext cx="1728192" cy="830997"/>
              </a:xfrm>
              <a:prstGeom prst="rect">
                <a:avLst/>
              </a:prstGeom>
              <a:noFill/>
            </p:spPr>
            <p:txBody>
              <a:bodyPr wrap="square" rtlCol="0">
                <a:spAutoFit/>
              </a:bodyPr>
              <a:lstStyle/>
              <a:p>
                <a:pPr algn="ctr"/>
                <a:r>
                  <a:rPr lang="en-US" sz="2400" dirty="0" smtClean="0"/>
                  <a:t>psycho-social</a:t>
                </a:r>
                <a:endParaRPr lang="en-US" sz="2400" dirty="0"/>
              </a:p>
            </p:txBody>
          </p:sp>
        </p:grpSp>
        <p:grpSp>
          <p:nvGrpSpPr>
            <p:cNvPr id="40" name="Group 39"/>
            <p:cNvGrpSpPr/>
            <p:nvPr/>
          </p:nvGrpSpPr>
          <p:grpSpPr>
            <a:xfrm>
              <a:off x="3779912" y="4149080"/>
              <a:ext cx="2088232" cy="1080120"/>
              <a:chOff x="1403648" y="2636912"/>
              <a:chExt cx="2088232" cy="1080120"/>
            </a:xfrm>
          </p:grpSpPr>
          <p:sp>
            <p:nvSpPr>
              <p:cNvPr id="41" name="Oval 40"/>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42" name="TextBox 41"/>
              <p:cNvSpPr txBox="1"/>
              <p:nvPr/>
            </p:nvSpPr>
            <p:spPr>
              <a:xfrm>
                <a:off x="1573952" y="2772499"/>
                <a:ext cx="1728192" cy="830997"/>
              </a:xfrm>
              <a:prstGeom prst="rect">
                <a:avLst/>
              </a:prstGeom>
              <a:noFill/>
            </p:spPr>
            <p:txBody>
              <a:bodyPr wrap="square" rtlCol="0">
                <a:spAutoFit/>
              </a:bodyPr>
              <a:lstStyle/>
              <a:p>
                <a:pPr algn="ctr"/>
                <a:r>
                  <a:rPr lang="en-US" sz="2400" dirty="0" smtClean="0"/>
                  <a:t>ability to cope</a:t>
                </a:r>
                <a:endParaRPr lang="en-US" sz="2400" dirty="0"/>
              </a:p>
            </p:txBody>
          </p:sp>
        </p:grpSp>
        <p:grpSp>
          <p:nvGrpSpPr>
            <p:cNvPr id="43" name="Group 42"/>
            <p:cNvGrpSpPr/>
            <p:nvPr/>
          </p:nvGrpSpPr>
          <p:grpSpPr>
            <a:xfrm>
              <a:off x="4572000" y="3068960"/>
              <a:ext cx="2088232" cy="1080120"/>
              <a:chOff x="1403648" y="2636912"/>
              <a:chExt cx="2088232" cy="1080120"/>
            </a:xfrm>
          </p:grpSpPr>
          <p:sp>
            <p:nvSpPr>
              <p:cNvPr id="44" name="Oval 43"/>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45" name="TextBox 44"/>
              <p:cNvSpPr txBox="1"/>
              <p:nvPr/>
            </p:nvSpPr>
            <p:spPr>
              <a:xfrm>
                <a:off x="1573952" y="2772499"/>
                <a:ext cx="1728192" cy="830997"/>
              </a:xfrm>
              <a:prstGeom prst="rect">
                <a:avLst/>
              </a:prstGeom>
              <a:noFill/>
            </p:spPr>
            <p:txBody>
              <a:bodyPr wrap="square" rtlCol="0">
                <a:spAutoFit/>
              </a:bodyPr>
              <a:lstStyle/>
              <a:p>
                <a:pPr algn="ctr"/>
                <a:r>
                  <a:rPr lang="en-US" sz="2400" dirty="0" smtClean="0"/>
                  <a:t>physical fitness</a:t>
                </a:r>
                <a:endParaRPr lang="en-US" sz="2400" dirty="0"/>
              </a:p>
            </p:txBody>
          </p:sp>
        </p:grpSp>
        <p:grpSp>
          <p:nvGrpSpPr>
            <p:cNvPr id="46" name="Group 45"/>
            <p:cNvGrpSpPr/>
            <p:nvPr/>
          </p:nvGrpSpPr>
          <p:grpSpPr>
            <a:xfrm>
              <a:off x="6300192" y="2780928"/>
              <a:ext cx="2088232" cy="1080120"/>
              <a:chOff x="1403648" y="2636912"/>
              <a:chExt cx="2088232" cy="1080120"/>
            </a:xfrm>
          </p:grpSpPr>
          <p:sp>
            <p:nvSpPr>
              <p:cNvPr id="47" name="Oval 46"/>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48" name="TextBox 47"/>
              <p:cNvSpPr txBox="1"/>
              <p:nvPr/>
            </p:nvSpPr>
            <p:spPr>
              <a:xfrm>
                <a:off x="1573952" y="2772499"/>
                <a:ext cx="1728192" cy="830997"/>
              </a:xfrm>
              <a:prstGeom prst="rect">
                <a:avLst/>
              </a:prstGeom>
              <a:noFill/>
            </p:spPr>
            <p:txBody>
              <a:bodyPr wrap="square" rtlCol="0">
                <a:spAutoFit/>
              </a:bodyPr>
              <a:lstStyle/>
              <a:p>
                <a:pPr algn="ctr"/>
                <a:r>
                  <a:rPr lang="en-US" sz="2400" dirty="0" smtClean="0"/>
                  <a:t>bio-markers</a:t>
                </a:r>
                <a:endParaRPr lang="en-US" sz="2400" dirty="0"/>
              </a:p>
            </p:txBody>
          </p:sp>
        </p:grpSp>
        <p:grpSp>
          <p:nvGrpSpPr>
            <p:cNvPr id="50" name="Group 49"/>
            <p:cNvGrpSpPr/>
            <p:nvPr/>
          </p:nvGrpSpPr>
          <p:grpSpPr>
            <a:xfrm>
              <a:off x="1979712" y="4725144"/>
              <a:ext cx="2088232" cy="1080120"/>
              <a:chOff x="1403648" y="2636912"/>
              <a:chExt cx="2088232" cy="1080120"/>
            </a:xfrm>
          </p:grpSpPr>
          <p:sp>
            <p:nvSpPr>
              <p:cNvPr id="51" name="Oval 50"/>
              <p:cNvSpPr/>
              <p:nvPr/>
            </p:nvSpPr>
            <p:spPr bwMode="auto">
              <a:xfrm>
                <a:off x="1403648" y="26369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52" name="TextBox 51"/>
              <p:cNvSpPr txBox="1"/>
              <p:nvPr/>
            </p:nvSpPr>
            <p:spPr>
              <a:xfrm>
                <a:off x="1573952" y="2772499"/>
                <a:ext cx="1728192" cy="830997"/>
              </a:xfrm>
              <a:prstGeom prst="rect">
                <a:avLst/>
              </a:prstGeom>
              <a:noFill/>
            </p:spPr>
            <p:txBody>
              <a:bodyPr wrap="square" rtlCol="0">
                <a:spAutoFit/>
              </a:bodyPr>
              <a:lstStyle/>
              <a:p>
                <a:pPr algn="ctr"/>
                <a:r>
                  <a:rPr lang="en-US" sz="2400" dirty="0" smtClean="0"/>
                  <a:t>infant mortality</a:t>
                </a:r>
                <a:endParaRPr lang="en-US" sz="2400" dirty="0"/>
              </a:p>
            </p:txBody>
          </p:sp>
        </p:grpSp>
        <p:grpSp>
          <p:nvGrpSpPr>
            <p:cNvPr id="26" name="Group 25"/>
            <p:cNvGrpSpPr/>
            <p:nvPr/>
          </p:nvGrpSpPr>
          <p:grpSpPr>
            <a:xfrm>
              <a:off x="899592" y="4005064"/>
              <a:ext cx="2304256" cy="1080120"/>
              <a:chOff x="1953424" y="4437112"/>
              <a:chExt cx="2304256" cy="1080120"/>
            </a:xfrm>
          </p:grpSpPr>
          <p:sp>
            <p:nvSpPr>
              <p:cNvPr id="16" name="Oval 15"/>
              <p:cNvSpPr/>
              <p:nvPr/>
            </p:nvSpPr>
            <p:spPr bwMode="auto">
              <a:xfrm>
                <a:off x="2051720" y="4437112"/>
                <a:ext cx="2088232" cy="1080120"/>
              </a:xfrm>
              <a:prstGeom prst="ellipse">
                <a:avLst/>
              </a:prstGeom>
              <a:solidFill>
                <a:srgbClr val="00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7" name="TextBox 16"/>
              <p:cNvSpPr txBox="1"/>
              <p:nvPr/>
            </p:nvSpPr>
            <p:spPr>
              <a:xfrm>
                <a:off x="1953424" y="4467592"/>
                <a:ext cx="2304256" cy="830997"/>
              </a:xfrm>
              <a:prstGeom prst="rect">
                <a:avLst/>
              </a:prstGeom>
              <a:noFill/>
            </p:spPr>
            <p:txBody>
              <a:bodyPr wrap="square" rtlCol="0">
                <a:spAutoFit/>
              </a:bodyPr>
              <a:lstStyle/>
              <a:p>
                <a:pPr algn="ctr"/>
                <a:r>
                  <a:rPr lang="en-US" sz="2400" dirty="0" smtClean="0"/>
                  <a:t> ICF functioning</a:t>
                </a:r>
                <a:endParaRPr lang="en-US" sz="2400" dirty="0"/>
              </a:p>
            </p:txBody>
          </p:sp>
        </p:gr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CA"/>
              <a:t>24/09/2008</a:t>
            </a:r>
          </a:p>
        </p:txBody>
      </p:sp>
      <p:sp>
        <p:nvSpPr>
          <p:cNvPr id="11" name="Slide Number Placeholder 5"/>
          <p:cNvSpPr>
            <a:spLocks noGrp="1"/>
          </p:cNvSpPr>
          <p:nvPr>
            <p:ph type="sldNum" sz="quarter" idx="12"/>
          </p:nvPr>
        </p:nvSpPr>
        <p:spPr/>
        <p:txBody>
          <a:bodyPr/>
          <a:lstStyle/>
          <a:p>
            <a:fld id="{07112977-3C07-411E-885B-2F155B8FC5CA}" type="slidenum">
              <a:rPr lang="en-CA"/>
              <a:pPr/>
              <a:t>40</a:t>
            </a:fld>
            <a:endParaRPr lang="en-CA"/>
          </a:p>
        </p:txBody>
      </p:sp>
      <p:sp>
        <p:nvSpPr>
          <p:cNvPr id="384002" name="Rectangle 2"/>
          <p:cNvSpPr>
            <a:spLocks noGrp="1" noChangeArrowheads="1"/>
          </p:cNvSpPr>
          <p:nvPr>
            <p:ph type="title"/>
          </p:nvPr>
        </p:nvSpPr>
        <p:spPr bwMode="auto">
          <a:xfrm>
            <a:off x="152400" y="264989"/>
            <a:ext cx="8839200" cy="85975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Vision – Policy-Relevant, Coherent, Integrated Health Information System</a:t>
            </a:r>
          </a:p>
        </p:txBody>
      </p:sp>
      <p:sp>
        <p:nvSpPr>
          <p:cNvPr id="384003" name="AutoShape 3"/>
          <p:cNvSpPr>
            <a:spLocks noChangeArrowheads="1"/>
          </p:cNvSpPr>
          <p:nvPr/>
        </p:nvSpPr>
        <p:spPr bwMode="auto">
          <a:xfrm>
            <a:off x="228600" y="1828800"/>
            <a:ext cx="4724400" cy="4343400"/>
          </a:xfrm>
          <a:prstGeom prst="triangle">
            <a:avLst>
              <a:gd name="adj" fmla="val 5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84004" name="Text Box 4"/>
          <p:cNvSpPr txBox="1">
            <a:spLocks noChangeArrowheads="1"/>
          </p:cNvSpPr>
          <p:nvPr/>
        </p:nvSpPr>
        <p:spPr bwMode="auto">
          <a:xfrm>
            <a:off x="2438400" y="1524000"/>
            <a:ext cx="3886200" cy="82232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400" b="1" dirty="0">
                <a:solidFill>
                  <a:schemeClr val="tx1"/>
                </a:solidFill>
                <a:latin typeface="Arial" charset="0"/>
              </a:rPr>
              <a:t>HALE + Other Broad Summary Indicators</a:t>
            </a:r>
          </a:p>
        </p:txBody>
      </p:sp>
      <p:sp>
        <p:nvSpPr>
          <p:cNvPr id="384005" name="Text Box 5"/>
          <p:cNvSpPr txBox="1">
            <a:spLocks noChangeArrowheads="1"/>
          </p:cNvSpPr>
          <p:nvPr/>
        </p:nvSpPr>
        <p:spPr bwMode="auto">
          <a:xfrm>
            <a:off x="3657600" y="3429000"/>
            <a:ext cx="5257800" cy="45720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400" b="1">
                <a:solidFill>
                  <a:schemeClr val="tx1"/>
                </a:solidFill>
                <a:latin typeface="Arial" charset="0"/>
              </a:rPr>
              <a:t>Regional Indicators / Planning Info</a:t>
            </a:r>
          </a:p>
        </p:txBody>
      </p:sp>
      <p:sp>
        <p:nvSpPr>
          <p:cNvPr id="384006" name="Text Box 6"/>
          <p:cNvSpPr txBox="1">
            <a:spLocks noChangeArrowheads="1"/>
          </p:cNvSpPr>
          <p:nvPr/>
        </p:nvSpPr>
        <p:spPr bwMode="auto">
          <a:xfrm>
            <a:off x="4202113" y="4267200"/>
            <a:ext cx="4114800" cy="82232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400" b="1">
                <a:solidFill>
                  <a:schemeClr val="tx1"/>
                </a:solidFill>
                <a:latin typeface="Arial" charset="0"/>
              </a:rPr>
              <a:t>Local Data / Facility Information / Unit Costs</a:t>
            </a:r>
          </a:p>
        </p:txBody>
      </p:sp>
      <p:sp>
        <p:nvSpPr>
          <p:cNvPr id="384007" name="Text Box 7"/>
          <p:cNvSpPr txBox="1">
            <a:spLocks noChangeArrowheads="1"/>
          </p:cNvSpPr>
          <p:nvPr/>
        </p:nvSpPr>
        <p:spPr bwMode="auto">
          <a:xfrm>
            <a:off x="4521200" y="5321300"/>
            <a:ext cx="4648200" cy="156966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400" b="1" dirty="0">
                <a:solidFill>
                  <a:schemeClr val="tx1"/>
                </a:solidFill>
                <a:latin typeface="Arial" charset="0"/>
              </a:rPr>
              <a:t>Basic Encounter  / Service Data / Health Surveys </a:t>
            </a:r>
            <a:r>
              <a:rPr lang="en-US" sz="2400" b="1" dirty="0">
                <a:solidFill>
                  <a:srgbClr val="FF0000"/>
                </a:solidFill>
                <a:latin typeface="Arial" charset="0"/>
              </a:rPr>
              <a:t>(including generic health status profile)</a:t>
            </a:r>
          </a:p>
        </p:txBody>
      </p:sp>
      <p:sp>
        <p:nvSpPr>
          <p:cNvPr id="384008" name="Text Box 8"/>
          <p:cNvSpPr txBox="1">
            <a:spLocks noChangeArrowheads="1"/>
          </p:cNvSpPr>
          <p:nvPr/>
        </p:nvSpPr>
        <p:spPr bwMode="auto">
          <a:xfrm>
            <a:off x="3276600" y="2590800"/>
            <a:ext cx="5715000" cy="4572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2400" b="1" dirty="0">
                <a:solidFill>
                  <a:schemeClr val="tx1"/>
                </a:solidFill>
                <a:latin typeface="Arial" charset="0"/>
              </a:rPr>
              <a:t>Health Accounts / Simulation Models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p:txBody>
          <a:bodyPr/>
          <a:lstStyle/>
          <a:p>
            <a:r>
              <a:rPr lang="en-CA"/>
              <a:t>24/09/2008</a:t>
            </a:r>
          </a:p>
        </p:txBody>
      </p:sp>
      <p:sp>
        <p:nvSpPr>
          <p:cNvPr id="7" name="Footer Placeholder 7"/>
          <p:cNvSpPr>
            <a:spLocks noGrp="1"/>
          </p:cNvSpPr>
          <p:nvPr>
            <p:ph type="ftr" sz="quarter" idx="11"/>
          </p:nvPr>
        </p:nvSpPr>
        <p:spPr/>
        <p:txBody>
          <a:bodyPr/>
          <a:lstStyle/>
          <a:p>
            <a:r>
              <a:rPr lang="en-CA"/>
              <a:t>Statistics Canada • Statistique Canada</a:t>
            </a:r>
          </a:p>
        </p:txBody>
      </p:sp>
      <p:sp>
        <p:nvSpPr>
          <p:cNvPr id="8" name="Slide Number Placeholder 8"/>
          <p:cNvSpPr>
            <a:spLocks noGrp="1"/>
          </p:cNvSpPr>
          <p:nvPr>
            <p:ph type="sldNum" sz="quarter" idx="12"/>
          </p:nvPr>
        </p:nvSpPr>
        <p:spPr/>
        <p:txBody>
          <a:bodyPr/>
          <a:lstStyle/>
          <a:p>
            <a:fld id="{E503F30D-6D5F-453F-BC39-9C4B396AECB0}" type="slidenum">
              <a:rPr lang="en-CA"/>
              <a:pPr/>
              <a:t>5</a:t>
            </a:fld>
            <a:endParaRPr lang="en-CA"/>
          </a:p>
        </p:txBody>
      </p:sp>
      <p:pic>
        <p:nvPicPr>
          <p:cNvPr id="152579" name="Picture 3" descr="MEC1 091"/>
          <p:cNvPicPr>
            <a:picLocks noGrp="1" noChangeAspect="1" noChangeArrowheads="1"/>
          </p:cNvPicPr>
          <p:nvPr>
            <p:ph sz="quarter" idx="2"/>
          </p:nvPr>
        </p:nvPicPr>
        <p:blipFill>
          <a:blip r:embed="rId4" cstate="print"/>
          <a:srcRect/>
          <a:stretch>
            <a:fillRect/>
          </a:stretch>
        </p:blipFill>
        <p:spPr bwMode="auto">
          <a:xfrm>
            <a:off x="4859338" y="3284538"/>
            <a:ext cx="4033837" cy="3025775"/>
          </a:xfrm>
          <a:noFill/>
        </p:spPr>
      </p:pic>
      <p:pic>
        <p:nvPicPr>
          <p:cNvPr id="152580" name="Picture 4" descr="MEC1 082"/>
          <p:cNvPicPr>
            <a:picLocks noGrp="1" noChangeAspect="1" noChangeArrowheads="1"/>
          </p:cNvPicPr>
          <p:nvPr>
            <p:ph sz="quarter" idx="1"/>
          </p:nvPr>
        </p:nvPicPr>
        <p:blipFill>
          <a:blip r:embed="rId5" cstate="print"/>
          <a:srcRect/>
          <a:stretch>
            <a:fillRect/>
          </a:stretch>
        </p:blipFill>
        <p:spPr bwMode="auto">
          <a:xfrm>
            <a:off x="468313" y="1484313"/>
            <a:ext cx="4103687" cy="3459162"/>
          </a:xfrm>
          <a:noFill/>
        </p:spPr>
      </p:pic>
      <p:graphicFrame>
        <p:nvGraphicFramePr>
          <p:cNvPr id="152582" name="Object 6"/>
          <p:cNvGraphicFramePr>
            <a:graphicFrameLocks noChangeAspect="1"/>
          </p:cNvGraphicFramePr>
          <p:nvPr/>
        </p:nvGraphicFramePr>
        <p:xfrm>
          <a:off x="323850" y="4149725"/>
          <a:ext cx="2232025" cy="2151063"/>
        </p:xfrm>
        <a:graphic>
          <a:graphicData uri="http://schemas.openxmlformats.org/presentationml/2006/ole">
            <p:oleObj spid="_x0000_s118786" name="Photo Editor Photo" r:id="rId6" imgW="4458322" imgH="3839111" progId="">
              <p:embed/>
            </p:oleObj>
          </a:graphicData>
        </a:graphic>
      </p:graphicFrame>
      <p:sp>
        <p:nvSpPr>
          <p:cNvPr id="152583" name="Rectangle 7"/>
          <p:cNvSpPr>
            <a:spLocks noGrp="1" noChangeArrowheads="1"/>
          </p:cNvSpPr>
          <p:nvPr>
            <p:ph type="title" sz="quarter"/>
          </p:nvPr>
        </p:nvSpPr>
        <p:spPr bwMode="auto">
          <a:xfrm>
            <a:off x="250825" y="188913"/>
            <a:ext cx="86868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t>Canadian Health Measures Survey (CHMS) – Mobile Examination Clinic</a:t>
            </a:r>
          </a:p>
        </p:txBody>
      </p:sp>
      <p:sp>
        <p:nvSpPr>
          <p:cNvPr id="9" name="TextBox 8"/>
          <p:cNvSpPr txBox="1"/>
          <p:nvPr/>
        </p:nvSpPr>
        <p:spPr>
          <a:xfrm>
            <a:off x="5076056" y="1340768"/>
            <a:ext cx="3240360" cy="1384995"/>
          </a:xfrm>
          <a:prstGeom prst="rect">
            <a:avLst/>
          </a:prstGeom>
          <a:noFill/>
        </p:spPr>
        <p:txBody>
          <a:bodyPr wrap="square" rtlCol="0">
            <a:spAutoFit/>
          </a:bodyPr>
          <a:lstStyle/>
          <a:p>
            <a:pPr algn="ctr"/>
            <a:r>
              <a:rPr lang="en-US" sz="2800" dirty="0" smtClean="0">
                <a:solidFill>
                  <a:srgbClr val="FF0000"/>
                </a:solidFill>
              </a:rPr>
              <a:t>THANKS to NHANES and NCHS!!!</a:t>
            </a:r>
            <a:endParaRPr lang="en-US"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Status – </a:t>
            </a:r>
            <a:r>
              <a:rPr lang="en-US" sz="3200" dirty="0" smtClean="0">
                <a:solidFill>
                  <a:schemeClr val="accent2"/>
                </a:solidFill>
                <a:latin typeface="+mj-lt"/>
                <a:ea typeface="+mj-ea"/>
                <a:cs typeface="+mj-cs"/>
              </a:rPr>
              <a:t>Lay Concepts </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6</a:t>
            </a:fld>
            <a:endParaRPr lang="en-CA" dirty="0"/>
          </a:p>
        </p:txBody>
      </p:sp>
      <p:graphicFrame>
        <p:nvGraphicFramePr>
          <p:cNvPr id="8" name="Chart 7"/>
          <p:cNvGraphicFramePr/>
          <p:nvPr/>
        </p:nvGraphicFramePr>
        <p:xfrm>
          <a:off x="0" y="404664"/>
          <a:ext cx="8820471" cy="75608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164288" y="980728"/>
            <a:ext cx="1728192" cy="923330"/>
          </a:xfrm>
          <a:prstGeom prst="rect">
            <a:avLst/>
          </a:prstGeom>
          <a:noFill/>
        </p:spPr>
        <p:txBody>
          <a:bodyPr wrap="square" rtlCol="0">
            <a:spAutoFit/>
          </a:bodyPr>
          <a:lstStyle/>
          <a:p>
            <a:r>
              <a:rPr lang="en-US" dirty="0" smtClean="0"/>
              <a:t>(from van Dalen et al, JECH 1994)</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Status – Positive Health</a:t>
            </a:r>
            <a:endParaRPr lang="en-US" dirty="0"/>
          </a:p>
        </p:txBody>
      </p:sp>
      <p:sp>
        <p:nvSpPr>
          <p:cNvPr id="3" name="Content Placeholder 2"/>
          <p:cNvSpPr>
            <a:spLocks noGrp="1"/>
          </p:cNvSpPr>
          <p:nvPr>
            <p:ph idx="1"/>
          </p:nvPr>
        </p:nvSpPr>
        <p:spPr>
          <a:xfrm>
            <a:off x="457200" y="1196752"/>
            <a:ext cx="8686800" cy="3240360"/>
          </a:xfrm>
        </p:spPr>
        <p:txBody>
          <a:bodyPr/>
          <a:lstStyle/>
          <a:p>
            <a:r>
              <a:rPr lang="en-US" dirty="0" smtClean="0"/>
              <a:t>WHO Constitution:  “Health is a state of complete physical, mental and social well-being and </a:t>
            </a:r>
            <a:r>
              <a:rPr lang="en-US" i="1" dirty="0" smtClean="0"/>
              <a:t>not merely the absence of disease</a:t>
            </a:r>
            <a:r>
              <a:rPr lang="en-US" dirty="0" smtClean="0"/>
              <a:t> or infirmity”</a:t>
            </a:r>
          </a:p>
          <a:p>
            <a:r>
              <a:rPr lang="en-US" dirty="0" smtClean="0"/>
              <a:t>is positive health simply the opposite of disease?</a:t>
            </a:r>
          </a:p>
          <a:p>
            <a:pPr>
              <a:buNone/>
            </a:pPr>
            <a:endParaRPr lang="en-US" dirty="0" smtClean="0"/>
          </a:p>
          <a:p>
            <a:r>
              <a:rPr lang="en-US" dirty="0" smtClean="0"/>
              <a:t>or is it something completely different?</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7</a:t>
            </a:fld>
            <a:endParaRPr lang="en-CA" dirty="0"/>
          </a:p>
        </p:txBody>
      </p:sp>
      <p:grpSp>
        <p:nvGrpSpPr>
          <p:cNvPr id="21" name="Group 20"/>
          <p:cNvGrpSpPr/>
          <p:nvPr/>
        </p:nvGrpSpPr>
        <p:grpSpPr>
          <a:xfrm>
            <a:off x="899592" y="3100898"/>
            <a:ext cx="7488832" cy="400110"/>
            <a:chOff x="899592" y="2593504"/>
            <a:chExt cx="7488832" cy="400110"/>
          </a:xfrm>
        </p:grpSpPr>
        <p:cxnSp>
          <p:nvCxnSpPr>
            <p:cNvPr id="7" name="Straight Arrow Connector 6"/>
            <p:cNvCxnSpPr/>
            <p:nvPr/>
          </p:nvCxnSpPr>
          <p:spPr bwMode="auto">
            <a:xfrm rot="10800000">
              <a:off x="2339752" y="2807939"/>
              <a:ext cx="1800200" cy="1588"/>
            </a:xfrm>
            <a:prstGeom prst="straightConnector1">
              <a:avLst/>
            </a:prstGeom>
            <a:solidFill>
              <a:srgbClr val="FFFFFF"/>
            </a:solidFill>
            <a:ln w="31750" cap="flat" cmpd="sng" algn="ctr">
              <a:solidFill>
                <a:srgbClr val="FF3300"/>
              </a:solidFill>
              <a:prstDash val="solid"/>
              <a:round/>
              <a:headEnd type="none" w="med" len="med"/>
              <a:tailEnd type="stealth" w="lg" len="lg"/>
            </a:ln>
            <a:effectLst/>
          </p:spPr>
        </p:cxnSp>
        <p:cxnSp>
          <p:nvCxnSpPr>
            <p:cNvPr id="8" name="Straight Arrow Connector 7"/>
            <p:cNvCxnSpPr/>
            <p:nvPr/>
          </p:nvCxnSpPr>
          <p:spPr bwMode="auto">
            <a:xfrm>
              <a:off x="5292080" y="2809528"/>
              <a:ext cx="1656184" cy="1588"/>
            </a:xfrm>
            <a:prstGeom prst="straightConnector1">
              <a:avLst/>
            </a:prstGeom>
            <a:solidFill>
              <a:srgbClr val="FFFFFF"/>
            </a:solidFill>
            <a:ln w="31750" cap="flat" cmpd="sng" algn="ctr">
              <a:solidFill>
                <a:srgbClr val="002060"/>
              </a:solidFill>
              <a:prstDash val="solid"/>
              <a:round/>
              <a:headEnd type="none" w="med" len="med"/>
              <a:tailEnd type="stealth" w="lg" len="lg"/>
            </a:ln>
            <a:effectLst/>
          </p:spPr>
        </p:cxnSp>
        <p:sp>
          <p:nvSpPr>
            <p:cNvPr id="12" name="TextBox 11"/>
            <p:cNvSpPr txBox="1"/>
            <p:nvPr/>
          </p:nvSpPr>
          <p:spPr>
            <a:xfrm>
              <a:off x="4139952" y="2593504"/>
              <a:ext cx="1152128" cy="400110"/>
            </a:xfrm>
            <a:prstGeom prst="rect">
              <a:avLst/>
            </a:prstGeom>
            <a:noFill/>
          </p:spPr>
          <p:txBody>
            <a:bodyPr wrap="square" rtlCol="0">
              <a:spAutoFit/>
            </a:bodyPr>
            <a:lstStyle/>
            <a:p>
              <a:pPr algn="ctr"/>
              <a:r>
                <a:rPr lang="en-US" sz="2000" dirty="0" smtClean="0"/>
                <a:t>“OK”</a:t>
              </a:r>
              <a:endParaRPr lang="en-US" sz="2000" dirty="0"/>
            </a:p>
          </p:txBody>
        </p:sp>
        <p:sp>
          <p:nvSpPr>
            <p:cNvPr id="13" name="TextBox 12"/>
            <p:cNvSpPr txBox="1"/>
            <p:nvPr/>
          </p:nvSpPr>
          <p:spPr>
            <a:xfrm>
              <a:off x="899592" y="2593504"/>
              <a:ext cx="1368152" cy="400110"/>
            </a:xfrm>
            <a:prstGeom prst="rect">
              <a:avLst/>
            </a:prstGeom>
            <a:noFill/>
          </p:spPr>
          <p:txBody>
            <a:bodyPr wrap="square" rtlCol="0">
              <a:spAutoFit/>
            </a:bodyPr>
            <a:lstStyle/>
            <a:p>
              <a:pPr algn="ctr"/>
              <a:r>
                <a:rPr lang="en-US" sz="2000" dirty="0" smtClean="0">
                  <a:solidFill>
                    <a:srgbClr val="FF3300"/>
                  </a:solidFill>
                </a:rPr>
                <a:t>“Yucky”</a:t>
              </a:r>
              <a:endParaRPr lang="en-US" sz="2000" dirty="0">
                <a:solidFill>
                  <a:srgbClr val="FF3300"/>
                </a:solidFill>
              </a:endParaRPr>
            </a:p>
          </p:txBody>
        </p:sp>
        <p:sp>
          <p:nvSpPr>
            <p:cNvPr id="14" name="TextBox 13"/>
            <p:cNvSpPr txBox="1"/>
            <p:nvPr/>
          </p:nvSpPr>
          <p:spPr>
            <a:xfrm>
              <a:off x="6948264" y="2593504"/>
              <a:ext cx="1440160" cy="400110"/>
            </a:xfrm>
            <a:prstGeom prst="rect">
              <a:avLst/>
            </a:prstGeom>
            <a:noFill/>
          </p:spPr>
          <p:txBody>
            <a:bodyPr wrap="square" rtlCol="0">
              <a:spAutoFit/>
            </a:bodyPr>
            <a:lstStyle/>
            <a:p>
              <a:pPr algn="ctr"/>
              <a:r>
                <a:rPr lang="en-US" sz="2000" dirty="0" smtClean="0">
                  <a:solidFill>
                    <a:srgbClr val="002060"/>
                  </a:solidFill>
                </a:rPr>
                <a:t>“Great!”</a:t>
              </a:r>
              <a:endParaRPr lang="en-US" sz="2000" dirty="0">
                <a:solidFill>
                  <a:srgbClr val="002060"/>
                </a:solidFill>
              </a:endParaRPr>
            </a:p>
          </p:txBody>
        </p:sp>
      </p:grpSp>
      <p:cxnSp>
        <p:nvCxnSpPr>
          <p:cNvPr id="15" name="Straight Arrow Connector 14"/>
          <p:cNvCxnSpPr/>
          <p:nvPr/>
        </p:nvCxnSpPr>
        <p:spPr bwMode="auto">
          <a:xfrm rot="10800000">
            <a:off x="2915816" y="6051637"/>
            <a:ext cx="1800200" cy="1588"/>
          </a:xfrm>
          <a:prstGeom prst="straightConnector1">
            <a:avLst/>
          </a:prstGeom>
          <a:solidFill>
            <a:srgbClr val="FFFFFF"/>
          </a:solidFill>
          <a:ln w="31750" cap="flat" cmpd="sng" algn="ctr">
            <a:solidFill>
              <a:srgbClr val="FF3300"/>
            </a:solidFill>
            <a:prstDash val="solid"/>
            <a:round/>
            <a:headEnd type="none" w="med" len="med"/>
            <a:tailEnd type="stealth" w="lg" len="lg"/>
          </a:ln>
          <a:effectLst/>
        </p:spPr>
      </p:cxnSp>
      <p:cxnSp>
        <p:nvCxnSpPr>
          <p:cNvPr id="16" name="Straight Arrow Connector 15"/>
          <p:cNvCxnSpPr/>
          <p:nvPr/>
        </p:nvCxnSpPr>
        <p:spPr bwMode="auto">
          <a:xfrm rot="5400000" flipH="1" flipV="1">
            <a:off x="5348119" y="4741113"/>
            <a:ext cx="1184066" cy="864096"/>
          </a:xfrm>
          <a:prstGeom prst="straightConnector1">
            <a:avLst/>
          </a:prstGeom>
          <a:solidFill>
            <a:srgbClr val="FFFFFF"/>
          </a:solidFill>
          <a:ln w="31750" cap="flat" cmpd="sng" algn="ctr">
            <a:solidFill>
              <a:srgbClr val="002060"/>
            </a:solidFill>
            <a:prstDash val="solid"/>
            <a:round/>
            <a:headEnd type="none" w="med" len="med"/>
            <a:tailEnd type="stealth" w="lg" len="lg"/>
          </a:ln>
          <a:effectLst/>
        </p:spPr>
      </p:cxnSp>
      <p:sp>
        <p:nvSpPr>
          <p:cNvPr id="17" name="TextBox 16"/>
          <p:cNvSpPr txBox="1"/>
          <p:nvPr/>
        </p:nvSpPr>
        <p:spPr>
          <a:xfrm>
            <a:off x="4716016" y="5837202"/>
            <a:ext cx="1152128" cy="400110"/>
          </a:xfrm>
          <a:prstGeom prst="rect">
            <a:avLst/>
          </a:prstGeom>
          <a:noFill/>
        </p:spPr>
        <p:txBody>
          <a:bodyPr wrap="square" rtlCol="0">
            <a:spAutoFit/>
          </a:bodyPr>
          <a:lstStyle/>
          <a:p>
            <a:pPr algn="ctr"/>
            <a:r>
              <a:rPr lang="en-US" sz="2000" dirty="0" smtClean="0"/>
              <a:t>“OK”</a:t>
            </a:r>
            <a:endParaRPr lang="en-US" sz="2000" dirty="0"/>
          </a:p>
        </p:txBody>
      </p:sp>
      <p:sp>
        <p:nvSpPr>
          <p:cNvPr id="18" name="TextBox 17"/>
          <p:cNvSpPr txBox="1"/>
          <p:nvPr/>
        </p:nvSpPr>
        <p:spPr>
          <a:xfrm>
            <a:off x="1475656" y="5837202"/>
            <a:ext cx="1368152" cy="400110"/>
          </a:xfrm>
          <a:prstGeom prst="rect">
            <a:avLst/>
          </a:prstGeom>
          <a:noFill/>
        </p:spPr>
        <p:txBody>
          <a:bodyPr wrap="square" rtlCol="0">
            <a:spAutoFit/>
          </a:bodyPr>
          <a:lstStyle/>
          <a:p>
            <a:pPr algn="ctr"/>
            <a:r>
              <a:rPr lang="en-US" sz="2000" dirty="0" smtClean="0">
                <a:solidFill>
                  <a:srgbClr val="FF3300"/>
                </a:solidFill>
              </a:rPr>
              <a:t>“Yucky”</a:t>
            </a:r>
            <a:endParaRPr lang="en-US" sz="2000" dirty="0">
              <a:solidFill>
                <a:srgbClr val="FF3300"/>
              </a:solidFill>
            </a:endParaRPr>
          </a:p>
        </p:txBody>
      </p:sp>
      <p:sp>
        <p:nvSpPr>
          <p:cNvPr id="19" name="TextBox 18"/>
          <p:cNvSpPr txBox="1"/>
          <p:nvPr/>
        </p:nvSpPr>
        <p:spPr>
          <a:xfrm>
            <a:off x="5940152" y="4149080"/>
            <a:ext cx="1440160" cy="400110"/>
          </a:xfrm>
          <a:prstGeom prst="rect">
            <a:avLst/>
          </a:prstGeom>
          <a:noFill/>
        </p:spPr>
        <p:txBody>
          <a:bodyPr wrap="square" rtlCol="0">
            <a:spAutoFit/>
          </a:bodyPr>
          <a:lstStyle/>
          <a:p>
            <a:pPr algn="ctr"/>
            <a:r>
              <a:rPr lang="en-US" sz="2000" dirty="0" smtClean="0">
                <a:solidFill>
                  <a:srgbClr val="002060"/>
                </a:solidFill>
              </a:rPr>
              <a:t>“Great!”</a:t>
            </a:r>
            <a:endParaRPr lang="en-US" sz="2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Status – Positive Health</a:t>
            </a:r>
            <a:endParaRPr lang="en-US" dirty="0"/>
          </a:p>
        </p:txBody>
      </p:sp>
      <p:sp>
        <p:nvSpPr>
          <p:cNvPr id="3" name="Content Placeholder 2"/>
          <p:cNvSpPr>
            <a:spLocks noGrp="1"/>
          </p:cNvSpPr>
          <p:nvPr>
            <p:ph idx="1"/>
          </p:nvPr>
        </p:nvSpPr>
        <p:spPr>
          <a:xfrm>
            <a:off x="457200" y="1063277"/>
            <a:ext cx="7355160" cy="4525963"/>
          </a:xfrm>
        </p:spPr>
        <p:txBody>
          <a:bodyPr/>
          <a:lstStyle/>
          <a:p>
            <a:r>
              <a:rPr lang="en-US" dirty="0" smtClean="0"/>
              <a:t>positive health is about resilience </a:t>
            </a:r>
            <a:r>
              <a:rPr lang="en-US" dirty="0" smtClean="0">
                <a:sym typeface="Symbol"/>
              </a:rPr>
              <a:t> intrinsically dynamic  can only be determined via repeated observation  longitudinal data required</a:t>
            </a:r>
            <a:endParaRPr lang="en-US" dirty="0" smtClean="0"/>
          </a:p>
          <a:p>
            <a:r>
              <a:rPr lang="en-US" dirty="0" smtClean="0"/>
              <a:t>idea:  “what are the risk factors for chronic good health?”  </a:t>
            </a:r>
            <a:r>
              <a:rPr lang="en-US" sz="2000" dirty="0" smtClean="0"/>
              <a:t>(</a:t>
            </a:r>
            <a:r>
              <a:rPr lang="en-US" sz="2000" dirty="0" err="1" smtClean="0"/>
              <a:t>Wilk</a:t>
            </a:r>
            <a:r>
              <a:rPr lang="en-US" sz="2000" dirty="0" smtClean="0"/>
              <a:t> TF, 1991)</a:t>
            </a:r>
          </a:p>
          <a:p>
            <a:r>
              <a:rPr lang="en-US" dirty="0" smtClean="0"/>
              <a:t>e.g. M. Kaplan et al. on the “factors associated with thriving” where thriving ≡ repeatedly being in “good” health </a:t>
            </a:r>
            <a:r>
              <a:rPr lang="en-US" sz="1800" dirty="0" smtClean="0"/>
              <a:t>(J </a:t>
            </a:r>
            <a:r>
              <a:rPr lang="en-US" sz="1800" dirty="0" err="1" smtClean="0"/>
              <a:t>Geront</a:t>
            </a:r>
            <a:r>
              <a:rPr lang="en-US" sz="1800" dirty="0" smtClean="0"/>
              <a:t> 2008)</a:t>
            </a:r>
            <a:endParaRPr lang="en-US" sz="1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Health Status – Why Measure, and the “Rosetta Stone”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4D5E5D-BBB0-4937-80A0-5B55910F5758}" type="slidenum">
              <a:rPr lang="en-CA" smtClean="0"/>
              <a:pPr>
                <a:defRPr/>
              </a:pPr>
              <a:t>9</a:t>
            </a:fld>
            <a:endParaRPr lang="en-CA" dirty="0"/>
          </a:p>
        </p:txBody>
      </p:sp>
      <p:sp>
        <p:nvSpPr>
          <p:cNvPr id="12" name="TextBox 11"/>
          <p:cNvSpPr txBox="1"/>
          <p:nvPr/>
        </p:nvSpPr>
        <p:spPr>
          <a:xfrm>
            <a:off x="5220072" y="1700808"/>
            <a:ext cx="1944216" cy="523220"/>
          </a:xfrm>
          <a:prstGeom prst="rect">
            <a:avLst/>
          </a:prstGeom>
          <a:noFill/>
        </p:spPr>
        <p:txBody>
          <a:bodyPr wrap="square" rtlCol="0">
            <a:spAutoFit/>
          </a:bodyPr>
          <a:lstStyle/>
          <a:p>
            <a:pPr algn="ctr"/>
            <a:r>
              <a:rPr lang="en-US" sz="2800" dirty="0" smtClean="0"/>
              <a:t>Purpose</a:t>
            </a:r>
            <a:endParaRPr lang="en-US" sz="2800" dirty="0"/>
          </a:p>
        </p:txBody>
      </p:sp>
      <p:sp>
        <p:nvSpPr>
          <p:cNvPr id="15" name="TextBox 14"/>
          <p:cNvSpPr txBox="1"/>
          <p:nvPr/>
        </p:nvSpPr>
        <p:spPr>
          <a:xfrm>
            <a:off x="35496" y="4149080"/>
            <a:ext cx="1800200" cy="954107"/>
          </a:xfrm>
          <a:prstGeom prst="rect">
            <a:avLst/>
          </a:prstGeom>
          <a:noFill/>
        </p:spPr>
        <p:txBody>
          <a:bodyPr wrap="square" rtlCol="0">
            <a:spAutoFit/>
          </a:bodyPr>
          <a:lstStyle/>
          <a:p>
            <a:pPr algn="ctr"/>
            <a:r>
              <a:rPr lang="en-US" sz="2800" dirty="0" smtClean="0"/>
              <a:t>Span or Domain</a:t>
            </a:r>
            <a:endParaRPr lang="en-US" sz="2800" dirty="0"/>
          </a:p>
        </p:txBody>
      </p:sp>
      <p:sp>
        <p:nvSpPr>
          <p:cNvPr id="16" name="Left Brace 15"/>
          <p:cNvSpPr/>
          <p:nvPr/>
        </p:nvSpPr>
        <p:spPr bwMode="auto">
          <a:xfrm>
            <a:off x="1691680" y="3068960"/>
            <a:ext cx="432048" cy="3024336"/>
          </a:xfrm>
          <a:prstGeom prst="leftBrac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7" name="Left Brace 16"/>
          <p:cNvSpPr/>
          <p:nvPr/>
        </p:nvSpPr>
        <p:spPr bwMode="auto">
          <a:xfrm rot="5400000">
            <a:off x="5940152" y="476672"/>
            <a:ext cx="432048" cy="3888432"/>
          </a:xfrm>
          <a:prstGeom prst="leftBrac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6" name="Rectangle 5"/>
          <p:cNvSpPr/>
          <p:nvPr/>
        </p:nvSpPr>
        <p:spPr bwMode="auto">
          <a:xfrm>
            <a:off x="406794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7" name="Rectangle 6"/>
          <p:cNvSpPr/>
          <p:nvPr/>
        </p:nvSpPr>
        <p:spPr bwMode="auto">
          <a:xfrm>
            <a:off x="6228184" y="3068960"/>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8" name="Rectangle 7"/>
          <p:cNvSpPr/>
          <p:nvPr/>
        </p:nvSpPr>
        <p:spPr bwMode="auto">
          <a:xfrm>
            <a:off x="622818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9" name="Rectangle 8"/>
          <p:cNvSpPr/>
          <p:nvPr/>
        </p:nvSpPr>
        <p:spPr bwMode="auto">
          <a:xfrm>
            <a:off x="4067944" y="4653136"/>
            <a:ext cx="1944216" cy="144016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0" name="TextBox 9"/>
          <p:cNvSpPr txBox="1"/>
          <p:nvPr/>
        </p:nvSpPr>
        <p:spPr>
          <a:xfrm>
            <a:off x="4283968" y="2473732"/>
            <a:ext cx="1512168" cy="523220"/>
          </a:xfrm>
          <a:prstGeom prst="rect">
            <a:avLst/>
          </a:prstGeom>
          <a:noFill/>
        </p:spPr>
        <p:txBody>
          <a:bodyPr wrap="square" rtlCol="0">
            <a:spAutoFit/>
          </a:bodyPr>
          <a:lstStyle/>
          <a:p>
            <a:pPr algn="ctr"/>
            <a:r>
              <a:rPr lang="en-US" sz="2800" dirty="0" smtClean="0"/>
              <a:t>Policy</a:t>
            </a:r>
            <a:endParaRPr lang="en-US" sz="2800" dirty="0"/>
          </a:p>
        </p:txBody>
      </p:sp>
      <p:sp>
        <p:nvSpPr>
          <p:cNvPr id="11" name="TextBox 10"/>
          <p:cNvSpPr txBox="1"/>
          <p:nvPr/>
        </p:nvSpPr>
        <p:spPr>
          <a:xfrm>
            <a:off x="6228184" y="2492896"/>
            <a:ext cx="1944216" cy="523220"/>
          </a:xfrm>
          <a:prstGeom prst="rect">
            <a:avLst/>
          </a:prstGeom>
          <a:noFill/>
        </p:spPr>
        <p:txBody>
          <a:bodyPr wrap="square" rtlCol="0">
            <a:spAutoFit/>
          </a:bodyPr>
          <a:lstStyle/>
          <a:p>
            <a:pPr algn="ctr"/>
            <a:r>
              <a:rPr lang="en-US" sz="2800" dirty="0" smtClean="0"/>
              <a:t>Science</a:t>
            </a:r>
            <a:endParaRPr lang="en-US" sz="2800" dirty="0"/>
          </a:p>
        </p:txBody>
      </p:sp>
      <p:sp>
        <p:nvSpPr>
          <p:cNvPr id="13" name="TextBox 12"/>
          <p:cNvSpPr txBox="1"/>
          <p:nvPr/>
        </p:nvSpPr>
        <p:spPr>
          <a:xfrm>
            <a:off x="2051720" y="3356992"/>
            <a:ext cx="1944216" cy="954107"/>
          </a:xfrm>
          <a:prstGeom prst="rect">
            <a:avLst/>
          </a:prstGeom>
          <a:noFill/>
        </p:spPr>
        <p:txBody>
          <a:bodyPr wrap="square" rtlCol="0">
            <a:spAutoFit/>
          </a:bodyPr>
          <a:lstStyle/>
          <a:p>
            <a:pPr algn="ctr"/>
            <a:r>
              <a:rPr lang="en-US" sz="2800" dirty="0" smtClean="0"/>
              <a:t>Health Care</a:t>
            </a:r>
            <a:endParaRPr lang="en-US" sz="2800" dirty="0"/>
          </a:p>
        </p:txBody>
      </p:sp>
      <p:sp>
        <p:nvSpPr>
          <p:cNvPr id="14" name="TextBox 13"/>
          <p:cNvSpPr txBox="1"/>
          <p:nvPr/>
        </p:nvSpPr>
        <p:spPr>
          <a:xfrm>
            <a:off x="1835696" y="4851157"/>
            <a:ext cx="2376264" cy="954107"/>
          </a:xfrm>
          <a:prstGeom prst="rect">
            <a:avLst/>
          </a:prstGeom>
          <a:noFill/>
        </p:spPr>
        <p:txBody>
          <a:bodyPr wrap="square" rtlCol="0">
            <a:spAutoFit/>
          </a:bodyPr>
          <a:lstStyle/>
          <a:p>
            <a:pPr algn="ctr"/>
            <a:r>
              <a:rPr lang="en-US" sz="2800" dirty="0" smtClean="0"/>
              <a:t>Population Health</a:t>
            </a:r>
            <a:endParaRPr lang="en-US" sz="2800" dirty="0"/>
          </a:p>
        </p:txBody>
      </p:sp>
      <p:sp>
        <p:nvSpPr>
          <p:cNvPr id="18" name="Oval 17"/>
          <p:cNvSpPr/>
          <p:nvPr/>
        </p:nvSpPr>
        <p:spPr bwMode="auto">
          <a:xfrm>
            <a:off x="4841744" y="3752464"/>
            <a:ext cx="2592288" cy="1656184"/>
          </a:xfrm>
          <a:prstGeom prst="ellipse">
            <a:avLst/>
          </a:prstGeom>
          <a:solidFill>
            <a:srgbClr val="0099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19" name="TextBox 18"/>
          <p:cNvSpPr txBox="1"/>
          <p:nvPr/>
        </p:nvSpPr>
        <p:spPr>
          <a:xfrm>
            <a:off x="4716016" y="4094501"/>
            <a:ext cx="2880320" cy="830997"/>
          </a:xfrm>
          <a:prstGeom prst="rect">
            <a:avLst/>
          </a:prstGeom>
          <a:noFill/>
        </p:spPr>
        <p:txBody>
          <a:bodyPr wrap="square" rtlCol="0">
            <a:spAutoFit/>
          </a:bodyPr>
          <a:lstStyle/>
          <a:p>
            <a:pPr algn="ctr"/>
            <a:r>
              <a:rPr lang="en-US" sz="2400" dirty="0" smtClean="0"/>
              <a:t>Health Status Rosetta Stone</a:t>
            </a:r>
            <a:endParaRPr lang="en-US"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accent2"/>
            </a:solidFill>
            <a:effectLst/>
            <a:latin typeface="Arial Black"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accent2"/>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28104</TotalTime>
  <Words>6965</Words>
  <Application>Microsoft Office PowerPoint</Application>
  <PresentationFormat>On-screen Show (4:3)</PresentationFormat>
  <Paragraphs>503</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Default Design</vt:lpstr>
      <vt:lpstr>Photo Editor Photo</vt:lpstr>
      <vt:lpstr>Chart</vt:lpstr>
      <vt:lpstr>Measuring Health </vt:lpstr>
      <vt:lpstr>Why Measure Health (or Illth)?</vt:lpstr>
      <vt:lpstr>Health Status – What it is, and is Not</vt:lpstr>
      <vt:lpstr>Health Status – Myriad Concepts</vt:lpstr>
      <vt:lpstr>Canadian Health Measures Survey (CHMS) – Mobile Examination Clinic</vt:lpstr>
      <vt:lpstr>Health Status – Lay Concepts </vt:lpstr>
      <vt:lpstr>Health Status – Positive Health</vt:lpstr>
      <vt:lpstr>Health Status – Positive Health</vt:lpstr>
      <vt:lpstr>Health Status – Why Measure, and the “Rosetta Stone”</vt:lpstr>
      <vt:lpstr>Health Status – Why Measure</vt:lpstr>
      <vt:lpstr>Why Measure – US Health Care Costs</vt:lpstr>
      <vt:lpstr>Why Measure – Canadian AMI and Revascularization Example</vt:lpstr>
      <vt:lpstr>Underlying Patient Trajectory Information for Heart Attack / Revascularization Analysis</vt:lpstr>
      <vt:lpstr>Heart Attack Survival in Relation to Treatment by Health Region, Seven Provinces</vt:lpstr>
      <vt:lpstr>Heart Attack Survival in Relation to Treatment by Health Region, Seven Provinces</vt:lpstr>
      <vt:lpstr>Important Caveats for the AMI → Revascularization → Mortality Results</vt:lpstr>
      <vt:lpstr>Codman’s End Results</vt:lpstr>
      <vt:lpstr>Berwick on Codman (1989)</vt:lpstr>
      <vt:lpstr>Health Status – Why Measure, and the “Rosetta Stone”</vt:lpstr>
      <vt:lpstr>Measuring Health, and Health Indicators</vt:lpstr>
      <vt:lpstr>Naïve Indicatoritis</vt:lpstr>
      <vt:lpstr>Appropriate Indicatoritis –  Life Expectancy</vt:lpstr>
      <vt:lpstr>Appropriate Indicatoritis – Life Expectancy</vt:lpstr>
      <vt:lpstr>Appropriate Indicatoritis – Life Expectancy</vt:lpstr>
      <vt:lpstr>Appropriate Indicatoritis – Life Expectancy</vt:lpstr>
      <vt:lpstr>  (Sullivan’s Method)</vt:lpstr>
      <vt:lpstr>Appropriate Indicators – Health-Adjusted Life Expectancy</vt:lpstr>
      <vt:lpstr>Appropriate Indicators – Health-Adjusted Life Expectancy by SES</vt:lpstr>
      <vt:lpstr>Overarching Goals Healthy People 2010</vt:lpstr>
      <vt:lpstr>HALE in Canada by Income Decile (given survival to age 25, 1990s)</vt:lpstr>
      <vt:lpstr>Aggregation and Disaggregation</vt:lpstr>
      <vt:lpstr>Changes in Life Expectancy (LE) and Health-Adjusted Life Expectancy (HALE) by Cause, Canada</vt:lpstr>
      <vt:lpstr>Prerequisites for HALE</vt:lpstr>
      <vt:lpstr>Health Status Rosetta Stone</vt:lpstr>
      <vt:lpstr>Budapest Initiative – Criteria for Selecting Health Domains</vt:lpstr>
      <vt:lpstr>Budapest Initiative (BI) + Washington Group (WG)</vt:lpstr>
      <vt:lpstr>NIH-PROMIS / CDC-BRFSS / CMMS-HEDIS / NCHS-NHIS+NHANES / RCTs</vt:lpstr>
      <vt:lpstr>Concluding Comments (1)</vt:lpstr>
      <vt:lpstr>Concluding Comments (2)</vt:lpstr>
      <vt:lpstr>Vision – Policy-Relevant, Coherent, Integrated Health Information System</vt:lpstr>
    </vt:vector>
  </TitlesOfParts>
  <Company>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hku4</cp:lastModifiedBy>
  <cp:revision>1144</cp:revision>
  <dcterms:created xsi:type="dcterms:W3CDTF">2008-07-17T14:58:13Z</dcterms:created>
  <dcterms:modified xsi:type="dcterms:W3CDTF">2010-08-24T13:16:44Z</dcterms:modified>
</cp:coreProperties>
</file>