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73" r:id="rId4"/>
    <p:sldId id="258" r:id="rId5"/>
    <p:sldId id="259" r:id="rId6"/>
    <p:sldId id="290" r:id="rId7"/>
    <p:sldId id="284" r:id="rId8"/>
    <p:sldId id="287" r:id="rId9"/>
    <p:sldId id="260" r:id="rId10"/>
    <p:sldId id="265" r:id="rId11"/>
    <p:sldId id="318" r:id="rId12"/>
    <p:sldId id="313" r:id="rId13"/>
    <p:sldId id="409" r:id="rId14"/>
    <p:sldId id="411" r:id="rId15"/>
    <p:sldId id="385" r:id="rId16"/>
    <p:sldId id="375" r:id="rId17"/>
    <p:sldId id="378" r:id="rId18"/>
    <p:sldId id="376" r:id="rId19"/>
    <p:sldId id="377" r:id="rId20"/>
    <p:sldId id="379" r:id="rId21"/>
    <p:sldId id="380" r:id="rId22"/>
    <p:sldId id="381" r:id="rId23"/>
    <p:sldId id="396" r:id="rId24"/>
    <p:sldId id="384" r:id="rId25"/>
    <p:sldId id="408" r:id="rId26"/>
    <p:sldId id="412" r:id="rId27"/>
    <p:sldId id="410"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750BB4"/>
    <a:srgbClr val="000000"/>
    <a:srgbClr val="333399"/>
    <a:srgbClr val="FFCCFF"/>
    <a:srgbClr val="FFCCCC"/>
    <a:srgbClr val="FF9933"/>
    <a:srgbClr val="33CCFF"/>
    <a:srgbClr val="FF99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87637" autoAdjust="0"/>
  </p:normalViewPr>
  <p:slideViewPr>
    <p:cSldViewPr>
      <p:cViewPr>
        <p:scale>
          <a:sx n="65" d="100"/>
          <a:sy n="65" d="100"/>
        </p:scale>
        <p:origin x="-1944" y="-522"/>
      </p:cViewPr>
      <p:guideLst>
        <p:guide orient="horz" pos="2160"/>
        <p:guide pos="2880"/>
      </p:guideLst>
    </p:cSldViewPr>
  </p:slideViewPr>
  <p:outlineViewPr>
    <p:cViewPr>
      <p:scale>
        <a:sx n="33" d="100"/>
        <a:sy n="33" d="100"/>
      </p:scale>
      <p:origin x="18" y="106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65F496-669D-496F-A580-C9798FA4F9DC}" type="datetimeFigureOut">
              <a:rPr lang="en-US" smtClean="0"/>
              <a:pPr/>
              <a:t>8/30/2010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42905C-60B0-4CC7-AD7D-B7BB80925F9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355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355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B1D2643F-3A89-4B66-8B72-2F6993D959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D2643F-3A89-4B66-8B72-2F6993D959C0}"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4F4026D-AC4F-4734-85E0-DB9AACF95413}" type="slidenum">
              <a:rPr lang="en-US" smtClean="0"/>
              <a:pPr/>
              <a:t>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Interesting operational tidbits – we used helicopters in Address Canvassing in Mississippi where flooding prohibited our ability to get people in on the ground, we had listers (and will have enumerators) in the Northwest who face significant challenges getting into places because of snow (as in spent the night in their vehicles), I believe we’ve used boats in lower areas of Louisiana to get to remote areas, and we’ll be dealing with desert heat for NRFU in the Southwest.</a:t>
            </a:r>
          </a:p>
          <a:p>
            <a:pPr eaLnBrk="1" hangingPunct="1"/>
            <a:endParaRPr lang="en-US" smtClean="0"/>
          </a:p>
          <a:p>
            <a:pPr eaLnBrk="1" hangingPunct="1"/>
            <a:r>
              <a:rPr lang="en-US" smtClean="0"/>
              <a:t>Other unique living situations include carnivals, campsites, and motels, as well as marinas.</a:t>
            </a:r>
          </a:p>
          <a:p>
            <a:pPr eaLnBrk="1" hangingPunct="1"/>
            <a:endParaRPr lang="en-US" smtClean="0"/>
          </a:p>
          <a:p>
            <a:pPr eaLnBrk="1" hangingPunct="1"/>
            <a:r>
              <a:rPr lang="en-US" smtClean="0">
                <a:solidFill>
                  <a:srgbClr val="000000"/>
                </a:solidFill>
                <a:latin typeface="Arial" pitchFamily="34" charset="0"/>
                <a:cs typeface="Arial" pitchFamily="34" charset="0"/>
              </a:rPr>
              <a:t>A lot of what we encounter is planned for in the Tract Action plans. For example, language problems can be identified with the Linguistic Isolation data (by specific languages).  Groups (pairs/blitz depending on volume) of interviewers working together can be predicted by the presence/size of large multiunit structures, low return rates indicate reluctance (more partnership help), many vacants indicate more work with realty staff, owners, property managers,etc, to establish the actual status of the units (this will be a big thing with foreclosures etc.), overcrowded households indicate the need to ensure that all persons are accounted for on the form (review coverage questions as a point of emphasis), many rental units and recent movers indicate a fluid population that may be hard to contact (this is where local knowledge is key--what is the best time to call)...etc.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DB772D6-5231-4833-B66C-F44D2BE59AE3}" type="slidenum">
              <a:rPr lang="en-US" smtClean="0"/>
              <a:pPr/>
              <a:t>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Tract Action Plans are informed by data, supported by local knowledge and experience, and implemented with civic commitment to count every resident, only once and in the right place.</a:t>
            </a:r>
          </a:p>
          <a:p>
            <a:pPr eaLnBrk="1" hangingPunct="1"/>
            <a:endParaRPr lang="en-US" smtClean="0"/>
          </a:p>
          <a:p>
            <a:pPr eaLnBrk="1" hangingPunct="1"/>
            <a:r>
              <a:rPr lang="en-US" smtClean="0"/>
              <a:t>HTC (Hard to Count) scores range from 0 to 132 indicating increasing operational difficulty as the score increases.  Scores calculated from neighborhood tract data from the 2000 Data for Census 2000 Planning.  Characteristics used to calculate are vacant, not single family, renter, overcrowded, not husband/wife, no phone, below poverty, public assistance, unemployed, not high school grad, language, recent mover.</a:t>
            </a:r>
          </a:p>
          <a:p>
            <a:pPr eaLnBrk="1" hangingPunct="1"/>
            <a:endParaRPr lang="en-US" smtClean="0"/>
          </a:p>
          <a:p>
            <a:pPr eaLnBrk="1" hangingPunct="1"/>
            <a:r>
              <a:rPr lang="en-US" smtClean="0"/>
              <a:t>Non-paid recruiting tactics – flyer, poster, community organization, government organization, presentation, job fair, friends/relative, news article, internet, school, business</a:t>
            </a:r>
          </a:p>
          <a:p>
            <a:pPr eaLnBrk="1" hangingPunct="1"/>
            <a:r>
              <a:rPr lang="en-US" smtClean="0"/>
              <a:t>Paid recruiting tactics – newspaper ads, radio, mailing, TV</a:t>
            </a:r>
          </a:p>
          <a:p>
            <a:pPr eaLnBrk="1" hangingPunct="1"/>
            <a:r>
              <a:rPr lang="en-US" smtClean="0"/>
              <a:t>Partnership tactics – Language/Culture (in language material, in language media blitz, foreign/immigrant outreach), Church/School (faith based outreach, Census in schools), Site Specific (questionnaire assistance center, Be Counted site), Special Emphasis (special community event, CCC targeted focus, partnership support program)</a:t>
            </a:r>
          </a:p>
          <a:p>
            <a:pPr eaLnBrk="1" hangingPunct="1"/>
            <a:r>
              <a:rPr lang="en-US" smtClean="0"/>
              <a:t>Enumeration tactics – blitz, teams, Language/Culture (bilingual enumerators, guides/facilitators), Other (apartment mix-ups, special populations, gated communities, high security areas, high crime areas)</a:t>
            </a:r>
          </a:p>
          <a:p>
            <a:pPr eaLnBrk="1" hangingPunct="1"/>
            <a:endParaRPr lang="en-US" smtClean="0"/>
          </a:p>
          <a:p>
            <a:pPr eaLnBrk="1" hangingPunct="1"/>
            <a:r>
              <a:rPr lang="en-US" smtClean="0"/>
              <a:t>“All Census is Local” – We work with and hire local residents who know the social landscape of their community.  This includes language, culture, neighborhood practices, etc. </a:t>
            </a:r>
            <a:r>
              <a:rPr lang="en-US" smtClean="0">
                <a:solidFill>
                  <a:srgbClr val="000000"/>
                </a:solidFill>
                <a:latin typeface="Arial" pitchFamily="34" charset="0"/>
                <a:cs typeface="Arial" pitchFamily="34" charset="0"/>
              </a:rPr>
              <a:t>We do this by recruiting at the neighborhood level working with our partners and/or tapping into local housing organizations, newpapers (local--pennysavers etc,).  Word of mouth is our most powerful motivational strategy in recruiting local Census employees.  Next, we train employees in the basics (technical and administrative) and then support them.  The support is the most important since we strive to have regular (daily if practical) contact with enumerators to solve problems that arise.  For example, dealing with locked buildings, dogs, reluctant respondents, safety issues, location problems (cannot find the unit), etc. Sometimes we need to hire interpreters, guides, cultural facilitators, etc. to get access to our respondents....whatever it takes.  In general, access to the respondent is the most generic way of describing enumeration problems.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96CA3B2-D2B7-4B47-9A9F-1A26727B6378}"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Census in Schools – Materials developed for grades K-12 (for 50 states and Puerto Rico).  Distributed online and via direct mail.  Take home materials developed in 28 languages.  Scholastic Inc. developed curriculum, and Sesame Street is a key partner.</a:t>
            </a:r>
          </a:p>
          <a:p>
            <a:pPr eaLnBrk="1" hangingPunct="1"/>
            <a:endParaRPr lang="en-US" smtClean="0"/>
          </a:p>
          <a:p>
            <a:pPr eaLnBrk="1" hangingPunct="1"/>
            <a:r>
              <a:rPr lang="en-US" smtClean="0"/>
              <a:t>Digital Outreach – Have website to mobilize individuals to become advocates for 2010 Census, will be in Spanish as well.  More than 150 forms of social media being used.  Website has blog by Dr. Groves and language support for 59 languages.</a:t>
            </a:r>
          </a:p>
          <a:p>
            <a:pPr eaLnBrk="1" hangingPunct="1"/>
            <a:endParaRPr lang="en-US" smtClean="0"/>
          </a:p>
          <a:p>
            <a:pPr eaLnBrk="1" hangingPunct="1"/>
            <a:r>
              <a:rPr lang="en-US" smtClean="0"/>
              <a:t>Earned Media/PR – 2010 Portrait of America Census road tour made up of 13 vehicles.  One vehicle for each of 12 regions and one national vehicle.  Events from Super Bowl, Daytona 500, NCAA finals, and local and regional stops.  Kick off on The Today Show on January 4, 2010.  Response rate feedback program, “Take 10”</a:t>
            </a:r>
          </a:p>
          <a:p>
            <a:pPr eaLnBrk="1" hangingPunct="1"/>
            <a:endParaRPr lang="en-US" smtClean="0"/>
          </a:p>
          <a:p>
            <a:pPr eaLnBrk="1" hangingPunct="1"/>
            <a:r>
              <a:rPr lang="en-US" smtClean="0"/>
              <a:t>Partnership – C</a:t>
            </a:r>
            <a:r>
              <a:rPr lang="en-US" smtClean="0">
                <a:cs typeface="Times New Roman" pitchFamily="18" charset="0"/>
              </a:rPr>
              <a:t>ombine the strengths of state, local, and tribal governments, community-based organizations, faith-based organizations, schools, media, businesses and others to ensure an accurate 2010 Census.  Regional partnership specialists’ goal is to recruit, train, support and advise trusted local leaders who will use their influence and existing networks to motivate their constituents to participate in the 2010 Census.  Also  </a:t>
            </a:r>
            <a:r>
              <a:rPr lang="en-US" smtClean="0">
                <a:solidFill>
                  <a:srgbClr val="000000"/>
                </a:solidFill>
                <a:latin typeface="Arial Unicode MS" pitchFamily="34" charset="-128"/>
                <a:ea typeface="Arial Unicode MS" pitchFamily="34" charset="-128"/>
                <a:cs typeface="Arial Unicode MS" pitchFamily="34" charset="-128"/>
              </a:rPr>
              <a:t>developing partnership agreements with hundreds of major corporations, including Target, Coca-Cola, Best Buy, MTV, Google, UPS, FedEx, Home Depot, General Mills and many more.</a:t>
            </a:r>
          </a:p>
          <a:p>
            <a:pPr eaLnBrk="1" hangingPunct="1"/>
            <a:endParaRPr lang="en-US" smtClean="0"/>
          </a:p>
          <a:p>
            <a:pPr eaLnBrk="1" hangingPunct="1"/>
            <a:r>
              <a:rPr lang="en-US" smtClean="0"/>
              <a:t>Paid Advertising – Skewed toward “hard to count” segments of the population.  Television, Radio, Interactive (internet or digital), outdoor and transit, and print (newspapers and magazines).  53% local buys and 47% national buys, allowing a focus at the local level.  Starting January 10, 2010, the Census Bureau will be largest advertiser in the country.  Developed in 28 languages.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pPr>
            <a:r>
              <a:rPr lang="en-US" dirty="0" smtClean="0"/>
              <a:t>New slide with info</a:t>
            </a:r>
            <a:r>
              <a:rPr lang="en-US" baseline="0" dirty="0" smtClean="0"/>
              <a:t> about occupied units without population counts</a:t>
            </a:r>
            <a:endParaRPr lang="en-US" dirty="0" smtClean="0"/>
          </a:p>
          <a:p>
            <a:endParaRPr lang="en-US" dirty="0"/>
          </a:p>
        </p:txBody>
      </p:sp>
      <p:sp>
        <p:nvSpPr>
          <p:cNvPr id="4" name="Slide Number Placeholder 3"/>
          <p:cNvSpPr>
            <a:spLocks noGrp="1"/>
          </p:cNvSpPr>
          <p:nvPr>
            <p:ph type="sldNum" sz="quarter" idx="10"/>
          </p:nvPr>
        </p:nvSpPr>
        <p:spPr/>
        <p:txBody>
          <a:bodyPr/>
          <a:lstStyle/>
          <a:p>
            <a:fld id="{5FA5F368-996E-45F4-82EE-01EC43FBD77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761C13-9D70-45C8-9B3C-5E5B75EB2A77}" type="datetime1">
              <a:rPr lang="en-US"/>
              <a:pPr>
                <a:defRPr/>
              </a:pPr>
              <a:t>8/30/2010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0A35A2-B371-4C89-9C2A-851B69A838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49132C-AC9F-4F74-B5BB-F3B38DE81710}" type="datetime1">
              <a:rPr lang="en-US"/>
              <a:pPr>
                <a:defRPr/>
              </a:pPr>
              <a:t>8/30/2010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EBF4E-824A-4973-9520-38BBDE3702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C75578-A4E0-4F07-B99E-1118AACA682D}" type="datetime1">
              <a:rPr lang="en-US"/>
              <a:pPr>
                <a:defRPr/>
              </a:pPr>
              <a:t>8/30/2010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1F5E5-5547-4F18-8074-C8F14C583A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57F8E2C-B5A2-48F6-ABBC-D8433D631D83}" type="datetime1">
              <a:rPr lang="en-US"/>
              <a:pPr>
                <a:defRPr/>
              </a:pPr>
              <a:t>8/30/2010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5F5868-2B2E-4E36-BC8E-4C83E00D780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A6343A2-EA62-4C0E-BCBC-32005031567D}" type="datetime1">
              <a:rPr lang="en-US"/>
              <a:pPr>
                <a:defRPr/>
              </a:pPr>
              <a:t>8/30/2010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1C8739-ED67-41D5-A6C0-89D0E24025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E9B9CE-5A32-474C-B683-9A58C568AA52}" type="datetime1">
              <a:rPr lang="en-US"/>
              <a:pPr>
                <a:defRPr/>
              </a:pPr>
              <a:t>8/30/2010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aseline="0">
                <a:latin typeface="Arial" pitchFamily="34" charset="0"/>
              </a:defRPr>
            </a:lvl1pPr>
          </a:lstStyle>
          <a:p>
            <a:pPr>
              <a:defRPr/>
            </a:pPr>
            <a:fld id="{12D6764B-787B-4419-AF9B-3D3B4CDC815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2418FD-70CB-47FD-AE1A-85156E2586EE}" type="datetime1">
              <a:rPr lang="en-US"/>
              <a:pPr>
                <a:defRPr/>
              </a:pPr>
              <a:t>8/30/2010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90B71-7F35-46FE-81E4-9D31D2D2AC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E35D4E2-F41A-470B-B36D-AE2D3F708035}" type="datetime1">
              <a:rPr lang="en-US"/>
              <a:pPr>
                <a:defRPr/>
              </a:pPr>
              <a:t>8/30/2010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DAC3D-D37C-461C-A0EA-318211A5F1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E5A3787-C870-4C4F-A934-FB0DD6A1F494}" type="datetime1">
              <a:rPr lang="en-US"/>
              <a:pPr>
                <a:defRPr/>
              </a:pPr>
              <a:t>8/30/2010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56FF1A-D015-4D1F-A9EB-FD7670BDC2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3A61413-281D-4D4F-ACE9-4AAC337016F9}" type="datetime1">
              <a:rPr lang="en-US"/>
              <a:pPr>
                <a:defRPr/>
              </a:pPr>
              <a:t>8/30/2010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372C09-C3BE-4765-8591-47BDD46D5B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A90CEE-E388-4BD8-BB2E-D60A9E06F646}" type="datetime1">
              <a:rPr lang="en-US"/>
              <a:pPr>
                <a:defRPr/>
              </a:pPr>
              <a:t>8/30/2010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CF5EBA-3858-4F44-B70F-D96503E7A7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357631-A62D-452B-904E-A577CF479FBB}" type="datetime1">
              <a:rPr lang="en-US"/>
              <a:pPr>
                <a:defRPr/>
              </a:pPr>
              <a:t>8/30/2010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4BC068-1406-40C8-8726-C03B846F37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0E4A37-0FE8-44E8-90FA-5848A087204F}" type="datetime1">
              <a:rPr lang="en-US"/>
              <a:pPr>
                <a:defRPr/>
              </a:pPr>
              <a:t>8/30/2010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FBBE0-CC7C-4158-B259-F6A130AC7F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DE2D1B8-8A14-40C9-809E-92849C2B6BDD}" type="datetime1">
              <a:rPr lang="en-US"/>
              <a:pPr>
                <a:defRPr/>
              </a:pPr>
              <a:t>8/30/2010</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6B0AEDF1-5D32-4A0B-A118-35D378D4F1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Arial" charset="0"/>
        </a:defRPr>
      </a:lvl2pPr>
      <a:lvl3pPr algn="ctr" rtl="0" eaLnBrk="0" fontAlgn="base" hangingPunct="0">
        <a:spcBef>
          <a:spcPct val="0"/>
        </a:spcBef>
        <a:spcAft>
          <a:spcPct val="0"/>
        </a:spcAft>
        <a:defRPr sz="4400">
          <a:solidFill>
            <a:srgbClr val="333399"/>
          </a:solidFill>
          <a:latin typeface="Arial" charset="0"/>
        </a:defRPr>
      </a:lvl3pPr>
      <a:lvl4pPr algn="ctr" rtl="0" eaLnBrk="0" fontAlgn="base" hangingPunct="0">
        <a:spcBef>
          <a:spcPct val="0"/>
        </a:spcBef>
        <a:spcAft>
          <a:spcPct val="0"/>
        </a:spcAft>
        <a:defRPr sz="4400">
          <a:solidFill>
            <a:srgbClr val="333399"/>
          </a:solidFill>
          <a:latin typeface="Arial" charset="0"/>
        </a:defRPr>
      </a:lvl4pPr>
      <a:lvl5pPr algn="ctr" rtl="0" eaLnBrk="0" fontAlgn="base" hangingPunct="0">
        <a:spcBef>
          <a:spcPct val="0"/>
        </a:spcBef>
        <a:spcAft>
          <a:spcPct val="0"/>
        </a:spcAft>
        <a:defRPr sz="4400">
          <a:solidFill>
            <a:srgbClr val="333399"/>
          </a:solidFill>
          <a:latin typeface="Arial" charset="0"/>
        </a:defRPr>
      </a:lvl5pPr>
      <a:lvl6pPr marL="457200" algn="ctr" rtl="0" fontAlgn="base">
        <a:spcBef>
          <a:spcPct val="0"/>
        </a:spcBef>
        <a:spcAft>
          <a:spcPct val="0"/>
        </a:spcAft>
        <a:defRPr sz="4400">
          <a:solidFill>
            <a:srgbClr val="333399"/>
          </a:solidFill>
          <a:latin typeface="Arial" charset="0"/>
        </a:defRPr>
      </a:lvl6pPr>
      <a:lvl7pPr marL="914400" algn="ctr" rtl="0" fontAlgn="base">
        <a:spcBef>
          <a:spcPct val="0"/>
        </a:spcBef>
        <a:spcAft>
          <a:spcPct val="0"/>
        </a:spcAft>
        <a:defRPr sz="4400">
          <a:solidFill>
            <a:srgbClr val="333399"/>
          </a:solidFill>
          <a:latin typeface="Arial" charset="0"/>
        </a:defRPr>
      </a:lvl7pPr>
      <a:lvl8pPr marL="1371600" algn="ctr" rtl="0" fontAlgn="base">
        <a:spcBef>
          <a:spcPct val="0"/>
        </a:spcBef>
        <a:spcAft>
          <a:spcPct val="0"/>
        </a:spcAft>
        <a:defRPr sz="4400">
          <a:solidFill>
            <a:srgbClr val="333399"/>
          </a:solidFill>
          <a:latin typeface="Arial" charset="0"/>
        </a:defRPr>
      </a:lvl8pPr>
      <a:lvl9pPr marL="1828800" algn="ctr" rtl="0" fontAlgn="base">
        <a:spcBef>
          <a:spcPct val="0"/>
        </a:spcBef>
        <a:spcAft>
          <a:spcPct val="0"/>
        </a:spcAft>
        <a:defRPr sz="4400">
          <a:solidFill>
            <a:srgbClr val="3333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A5002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jpe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oleObject" Target="../embeddings/oleObject10.bin"/><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21.jpeg"/><Relationship Id="rId1" Type="http://schemas.openxmlformats.org/officeDocument/2006/relationships/vmlDrawing" Target="../drawings/vmlDrawing9.v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jpeg"/><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jpeg"/><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jpe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1371600"/>
            <a:ext cx="8686800" cy="1143000"/>
          </a:xfrm>
        </p:spPr>
        <p:txBody>
          <a:bodyPr/>
          <a:lstStyle/>
          <a:p>
            <a:pPr eaLnBrk="1" hangingPunct="1"/>
            <a:r>
              <a:rPr lang="en-US" sz="5400" b="1" dirty="0" smtClean="0"/>
              <a:t>Census and NCHS</a:t>
            </a:r>
          </a:p>
        </p:txBody>
      </p:sp>
      <p:sp>
        <p:nvSpPr>
          <p:cNvPr id="7171" name="Rectangle 3"/>
          <p:cNvSpPr>
            <a:spLocks noGrp="1" noChangeArrowheads="1"/>
          </p:cNvSpPr>
          <p:nvPr>
            <p:ph type="subTitle" idx="1"/>
          </p:nvPr>
        </p:nvSpPr>
        <p:spPr>
          <a:xfrm>
            <a:off x="1295400" y="3657600"/>
            <a:ext cx="6400800" cy="1752600"/>
          </a:xfrm>
        </p:spPr>
        <p:txBody>
          <a:bodyPr/>
          <a:lstStyle/>
          <a:p>
            <a:pPr eaLnBrk="1" hangingPunct="1"/>
            <a:r>
              <a:rPr lang="en-US" dirty="0" smtClean="0"/>
              <a:t>Robert M. Groves</a:t>
            </a:r>
          </a:p>
          <a:p>
            <a:pPr eaLnBrk="1" hangingPunct="1"/>
            <a:r>
              <a:rPr lang="en-US" dirty="0" smtClean="0"/>
              <a:t>August 17, 2010</a:t>
            </a:r>
          </a:p>
        </p:txBody>
      </p:sp>
      <p:grpSp>
        <p:nvGrpSpPr>
          <p:cNvPr id="9"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10" name="Object 1"/>
            <p:cNvGraphicFramePr>
              <a:graphicFrameLocks noChangeAspect="1"/>
            </p:cNvGraphicFramePr>
            <p:nvPr/>
          </p:nvGraphicFramePr>
          <p:xfrm>
            <a:off x="228600" y="6172200"/>
            <a:ext cx="2714625" cy="447675"/>
          </p:xfrm>
          <a:graphic>
            <a:graphicData uri="http://schemas.openxmlformats.org/presentationml/2006/ole">
              <p:oleObj spid="_x0000_s148482" r:id="rId4" imgW="2715004" imgH="447856" progId="">
                <p:embed/>
              </p:oleObj>
            </a:graphicData>
          </a:graphic>
        </p:graphicFrame>
        <p:pic>
          <p:nvPicPr>
            <p:cNvPr id="11" name="Picture 1" descr="hi res 2010 logo (red)"/>
            <p:cNvPicPr>
              <a:picLocks noChangeAspect="1" noChangeArrowheads="1"/>
            </p:cNvPicPr>
            <p:nvPr/>
          </p:nvPicPr>
          <p:blipFill>
            <a:blip r:embed="rId5"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12"/>
          </p:nvPr>
        </p:nvSpPr>
        <p:spPr>
          <a:noFill/>
        </p:spPr>
        <p:txBody>
          <a:bodyPr/>
          <a:lstStyle/>
          <a:p>
            <a:fld id="{503D1970-F22E-44F6-92BE-7FCFC48F880F}" type="slidenum">
              <a:rPr lang="en-US" smtClean="0"/>
              <a:pPr/>
              <a:t>10</a:t>
            </a:fld>
            <a:endParaRPr lang="en-US" smtClean="0"/>
          </a:p>
        </p:txBody>
      </p:sp>
      <p:sp>
        <p:nvSpPr>
          <p:cNvPr id="410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343C072-AB58-4B09-8603-74F0218EFD75}" type="slidenum">
              <a:rPr lang="en-US" sz="1400"/>
              <a:pPr algn="r"/>
              <a:t>10</a:t>
            </a:fld>
            <a:endParaRPr lang="en-US" sz="1400"/>
          </a:p>
        </p:txBody>
      </p:sp>
      <p:sp>
        <p:nvSpPr>
          <p:cNvPr id="4101" name="Rectangle 2"/>
          <p:cNvSpPr>
            <a:spLocks noGrp="1" noChangeArrowheads="1"/>
          </p:cNvSpPr>
          <p:nvPr>
            <p:ph type="title"/>
          </p:nvPr>
        </p:nvSpPr>
        <p:spPr/>
        <p:txBody>
          <a:bodyPr/>
          <a:lstStyle/>
          <a:p>
            <a:pPr eaLnBrk="1" hangingPunct="1"/>
            <a:r>
              <a:rPr lang="en-US" smtClean="0"/>
              <a:t>2010 Census Integrated Communications Campaign</a:t>
            </a:r>
          </a:p>
        </p:txBody>
      </p:sp>
      <p:graphicFrame>
        <p:nvGraphicFramePr>
          <p:cNvPr id="4098" name="Object 20"/>
          <p:cNvGraphicFramePr>
            <a:graphicFrameLocks noChangeAspect="1"/>
          </p:cNvGraphicFramePr>
          <p:nvPr/>
        </p:nvGraphicFramePr>
        <p:xfrm>
          <a:off x="2971800" y="1828800"/>
          <a:ext cx="3962400" cy="4114800"/>
        </p:xfrm>
        <a:graphic>
          <a:graphicData uri="http://schemas.openxmlformats.org/presentationml/2006/ole">
            <p:oleObj spid="_x0000_s4098" name="Photo Editor Photo" r:id="rId4" imgW="6230220" imgH="6058746" progId="">
              <p:embed/>
            </p:oleObj>
          </a:graphicData>
        </a:graphic>
      </p:graphicFrame>
      <p:sp>
        <p:nvSpPr>
          <p:cNvPr id="4102" name="Text Box 5"/>
          <p:cNvSpPr txBox="1">
            <a:spLocks noChangeArrowheads="1"/>
          </p:cNvSpPr>
          <p:nvPr/>
        </p:nvSpPr>
        <p:spPr bwMode="auto">
          <a:xfrm>
            <a:off x="762000" y="3200400"/>
            <a:ext cx="2895600"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latin typeface="Arial" pitchFamily="34" charset="0"/>
              </a:rPr>
              <a:t>Census in Schools</a:t>
            </a:r>
          </a:p>
        </p:txBody>
      </p:sp>
      <p:sp>
        <p:nvSpPr>
          <p:cNvPr id="4103" name="Text Box 6"/>
          <p:cNvSpPr txBox="1">
            <a:spLocks noChangeArrowheads="1"/>
          </p:cNvSpPr>
          <p:nvPr/>
        </p:nvSpPr>
        <p:spPr bwMode="auto">
          <a:xfrm>
            <a:off x="2286000" y="2514600"/>
            <a:ext cx="1447800"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latin typeface="Arial" pitchFamily="34" charset="0"/>
              </a:rPr>
              <a:t>Digital</a:t>
            </a:r>
          </a:p>
        </p:txBody>
      </p:sp>
      <p:sp>
        <p:nvSpPr>
          <p:cNvPr id="4104" name="Text Box 7"/>
          <p:cNvSpPr txBox="1">
            <a:spLocks noChangeArrowheads="1"/>
          </p:cNvSpPr>
          <p:nvPr/>
        </p:nvSpPr>
        <p:spPr bwMode="auto">
          <a:xfrm>
            <a:off x="1219200" y="1981200"/>
            <a:ext cx="2895600" cy="400050"/>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latin typeface="Arial" pitchFamily="34" charset="0"/>
              </a:rPr>
              <a:t>Earned Media/PR</a:t>
            </a:r>
          </a:p>
        </p:txBody>
      </p:sp>
      <p:sp>
        <p:nvSpPr>
          <p:cNvPr id="4105" name="Text Box 8"/>
          <p:cNvSpPr txBox="1">
            <a:spLocks noChangeArrowheads="1"/>
          </p:cNvSpPr>
          <p:nvPr/>
        </p:nvSpPr>
        <p:spPr bwMode="auto">
          <a:xfrm>
            <a:off x="4343400" y="1828800"/>
            <a:ext cx="1600200"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latin typeface="Arial" pitchFamily="34" charset="0"/>
              </a:rPr>
              <a:t>Partnership</a:t>
            </a:r>
          </a:p>
        </p:txBody>
      </p:sp>
      <p:sp>
        <p:nvSpPr>
          <p:cNvPr id="4106" name="Text Box 9"/>
          <p:cNvSpPr txBox="1">
            <a:spLocks noChangeArrowheads="1"/>
          </p:cNvSpPr>
          <p:nvPr/>
        </p:nvSpPr>
        <p:spPr bwMode="auto">
          <a:xfrm>
            <a:off x="5943600" y="2438400"/>
            <a:ext cx="2187575" cy="396875"/>
          </a:xfrm>
          <a:prstGeom prst="rect">
            <a:avLst/>
          </a:prstGeom>
          <a:noFill/>
          <a:ln w="9525">
            <a:noFill/>
            <a:miter lim="800000"/>
            <a:headEnd/>
            <a:tailEnd/>
          </a:ln>
        </p:spPr>
        <p:txBody>
          <a:bodyPr wrap="none">
            <a:spAutoFit/>
          </a:bodyPr>
          <a:lstStyle/>
          <a:p>
            <a:pPr algn="ctr"/>
            <a:r>
              <a:rPr lang="en-US" sz="2000" b="1" dirty="0">
                <a:solidFill>
                  <a:srgbClr val="3399FF"/>
                </a:solidFill>
                <a:latin typeface="Arial" pitchFamily="34" charset="0"/>
              </a:rPr>
              <a:t>Paid Advertising</a:t>
            </a:r>
          </a:p>
        </p:txBody>
      </p:sp>
      <p:grpSp>
        <p:nvGrpSpPr>
          <p:cNvPr id="11"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12" name="Object 1"/>
            <p:cNvGraphicFramePr>
              <a:graphicFrameLocks noChangeAspect="1"/>
            </p:cNvGraphicFramePr>
            <p:nvPr/>
          </p:nvGraphicFramePr>
          <p:xfrm>
            <a:off x="228600" y="6172200"/>
            <a:ext cx="2714625" cy="447675"/>
          </p:xfrm>
          <a:graphic>
            <a:graphicData uri="http://schemas.openxmlformats.org/presentationml/2006/ole">
              <p:oleObj spid="_x0000_s4099" r:id="rId5" imgW="2715004" imgH="447856" progId="">
                <p:embed/>
              </p:oleObj>
            </a:graphicData>
          </a:graphic>
        </p:graphicFrame>
        <p:pic>
          <p:nvPicPr>
            <p:cNvPr id="13" name="Picture 1" descr="hi res 2010 logo (red)"/>
            <p:cNvPicPr>
              <a:picLocks noChangeAspect="1" noChangeArrowheads="1"/>
            </p:cNvPicPr>
            <p:nvPr/>
          </p:nvPicPr>
          <p:blipFill>
            <a:blip r:embed="rId6"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p>
            <a:fld id="{CC68082D-B27D-4147-AF03-D0AF49F23119}" type="slidenum">
              <a:rPr lang="en-US" smtClean="0"/>
              <a:pPr/>
              <a:t>11</a:t>
            </a:fld>
            <a:endParaRPr lang="en-US" smtClean="0"/>
          </a:p>
        </p:txBody>
      </p:sp>
      <p:grpSp>
        <p:nvGrpSpPr>
          <p:cNvPr id="22" name="Group 21" descr="Assortment of 2010 Census posters with Asian themes"/>
          <p:cNvGrpSpPr/>
          <p:nvPr/>
        </p:nvGrpSpPr>
        <p:grpSpPr>
          <a:xfrm>
            <a:off x="666750" y="1066800"/>
            <a:ext cx="7734300" cy="5029200"/>
            <a:chOff x="666750" y="1066800"/>
            <a:chExt cx="7734300" cy="5029200"/>
          </a:xfrm>
        </p:grpSpPr>
        <p:pic>
          <p:nvPicPr>
            <p:cNvPr id="21507" name="Picture 1" descr="Chinese Awareness Poster Thumb"/>
            <p:cNvPicPr>
              <a:picLocks noChangeAspect="1" noChangeArrowheads="1"/>
            </p:cNvPicPr>
            <p:nvPr/>
          </p:nvPicPr>
          <p:blipFill>
            <a:blip r:embed="rId3" cstate="print"/>
            <a:srcRect/>
            <a:stretch>
              <a:fillRect/>
            </a:stretch>
          </p:blipFill>
          <p:spPr bwMode="auto">
            <a:xfrm>
              <a:off x="819150" y="1066800"/>
              <a:ext cx="1524000" cy="1219200"/>
            </a:xfrm>
            <a:prstGeom prst="rect">
              <a:avLst/>
            </a:prstGeom>
            <a:noFill/>
            <a:ln w="9525">
              <a:noFill/>
              <a:miter lim="800000"/>
              <a:headEnd/>
              <a:tailEnd/>
            </a:ln>
          </p:spPr>
        </p:pic>
        <p:pic>
          <p:nvPicPr>
            <p:cNvPr id="21508" name="Picture 2" descr="Bengali Awareness Poster Thumb"/>
            <p:cNvPicPr>
              <a:picLocks noChangeAspect="1" noChangeArrowheads="1"/>
            </p:cNvPicPr>
            <p:nvPr/>
          </p:nvPicPr>
          <p:blipFill>
            <a:blip r:embed="rId4" cstate="print"/>
            <a:srcRect/>
            <a:stretch>
              <a:fillRect/>
            </a:stretch>
          </p:blipFill>
          <p:spPr bwMode="auto">
            <a:xfrm>
              <a:off x="742950" y="2743200"/>
              <a:ext cx="1219200" cy="1524000"/>
            </a:xfrm>
            <a:prstGeom prst="rect">
              <a:avLst/>
            </a:prstGeom>
            <a:noFill/>
            <a:ln w="9525">
              <a:noFill/>
              <a:miter lim="800000"/>
              <a:headEnd/>
              <a:tailEnd/>
            </a:ln>
          </p:spPr>
        </p:pic>
        <p:pic>
          <p:nvPicPr>
            <p:cNvPr id="21509" name="Picture 3" descr="Hindi Action Poster Thumb"/>
            <p:cNvPicPr>
              <a:picLocks noChangeAspect="1" noChangeArrowheads="1"/>
            </p:cNvPicPr>
            <p:nvPr/>
          </p:nvPicPr>
          <p:blipFill>
            <a:blip r:embed="rId5" cstate="print"/>
            <a:srcRect/>
            <a:stretch>
              <a:fillRect/>
            </a:stretch>
          </p:blipFill>
          <p:spPr bwMode="auto">
            <a:xfrm>
              <a:off x="666750" y="4876800"/>
              <a:ext cx="1514475" cy="1219200"/>
            </a:xfrm>
            <a:prstGeom prst="rect">
              <a:avLst/>
            </a:prstGeom>
            <a:noFill/>
            <a:ln w="9525">
              <a:noFill/>
              <a:miter lim="800000"/>
              <a:headEnd/>
              <a:tailEnd/>
            </a:ln>
          </p:spPr>
        </p:pic>
        <p:pic>
          <p:nvPicPr>
            <p:cNvPr id="21510" name="Picture 4" descr="Japanese Awareness Poster Thumb"/>
            <p:cNvPicPr>
              <a:picLocks noChangeAspect="1" noChangeArrowheads="1"/>
            </p:cNvPicPr>
            <p:nvPr/>
          </p:nvPicPr>
          <p:blipFill>
            <a:blip r:embed="rId6" cstate="print"/>
            <a:srcRect/>
            <a:stretch>
              <a:fillRect/>
            </a:stretch>
          </p:blipFill>
          <p:spPr bwMode="auto">
            <a:xfrm>
              <a:off x="2419350" y="4800600"/>
              <a:ext cx="1476375" cy="1200150"/>
            </a:xfrm>
            <a:prstGeom prst="rect">
              <a:avLst/>
            </a:prstGeom>
            <a:noFill/>
            <a:ln w="9525">
              <a:noFill/>
              <a:miter lim="800000"/>
              <a:headEnd/>
              <a:tailEnd/>
            </a:ln>
          </p:spPr>
        </p:pic>
        <p:pic>
          <p:nvPicPr>
            <p:cNvPr id="21511" name="Picture 5" descr="Japanese Action Poster Thumb"/>
            <p:cNvPicPr>
              <a:picLocks noChangeAspect="1" noChangeArrowheads="1"/>
            </p:cNvPicPr>
            <p:nvPr/>
          </p:nvPicPr>
          <p:blipFill>
            <a:blip r:embed="rId7" cstate="print"/>
            <a:srcRect/>
            <a:stretch>
              <a:fillRect/>
            </a:stretch>
          </p:blipFill>
          <p:spPr bwMode="auto">
            <a:xfrm>
              <a:off x="2266950" y="2895600"/>
              <a:ext cx="1009650" cy="1266825"/>
            </a:xfrm>
            <a:prstGeom prst="rect">
              <a:avLst/>
            </a:prstGeom>
            <a:noFill/>
            <a:ln w="9525">
              <a:noFill/>
              <a:miter lim="800000"/>
              <a:headEnd/>
              <a:tailEnd/>
            </a:ln>
          </p:spPr>
        </p:pic>
        <p:pic>
          <p:nvPicPr>
            <p:cNvPr id="21512" name="Picture 6" descr="Japanese Confidentiality Poster Thumb"/>
            <p:cNvPicPr>
              <a:picLocks noChangeAspect="1" noChangeArrowheads="1"/>
            </p:cNvPicPr>
            <p:nvPr/>
          </p:nvPicPr>
          <p:blipFill>
            <a:blip r:embed="rId8" cstate="print"/>
            <a:srcRect/>
            <a:stretch>
              <a:fillRect/>
            </a:stretch>
          </p:blipFill>
          <p:spPr bwMode="auto">
            <a:xfrm>
              <a:off x="3714750" y="2895600"/>
              <a:ext cx="1009650" cy="1266825"/>
            </a:xfrm>
            <a:prstGeom prst="rect">
              <a:avLst/>
            </a:prstGeom>
            <a:noFill/>
            <a:ln w="9525">
              <a:noFill/>
              <a:miter lim="800000"/>
              <a:headEnd/>
              <a:tailEnd/>
            </a:ln>
          </p:spPr>
        </p:pic>
        <p:pic>
          <p:nvPicPr>
            <p:cNvPr id="21513" name="Picture 7" descr="Khmer Awareness Poster Thumb"/>
            <p:cNvPicPr>
              <a:picLocks noChangeAspect="1" noChangeArrowheads="1"/>
            </p:cNvPicPr>
            <p:nvPr/>
          </p:nvPicPr>
          <p:blipFill>
            <a:blip r:embed="rId9" cstate="print"/>
            <a:srcRect/>
            <a:stretch>
              <a:fillRect/>
            </a:stretch>
          </p:blipFill>
          <p:spPr bwMode="auto">
            <a:xfrm>
              <a:off x="5257800" y="1066800"/>
              <a:ext cx="1219200" cy="1524000"/>
            </a:xfrm>
            <a:prstGeom prst="rect">
              <a:avLst/>
            </a:prstGeom>
            <a:noFill/>
            <a:ln w="9525">
              <a:noFill/>
              <a:miter lim="800000"/>
              <a:headEnd/>
              <a:tailEnd/>
            </a:ln>
          </p:spPr>
        </p:pic>
        <p:pic>
          <p:nvPicPr>
            <p:cNvPr id="21514" name="Picture 8" descr="Khmer Action Poster Thumb"/>
            <p:cNvPicPr>
              <a:picLocks noChangeAspect="1" noChangeArrowheads="1"/>
            </p:cNvPicPr>
            <p:nvPr/>
          </p:nvPicPr>
          <p:blipFill>
            <a:blip r:embed="rId10" cstate="print"/>
            <a:srcRect/>
            <a:stretch>
              <a:fillRect/>
            </a:stretch>
          </p:blipFill>
          <p:spPr bwMode="auto">
            <a:xfrm>
              <a:off x="2571750" y="1143000"/>
              <a:ext cx="1009650" cy="1266825"/>
            </a:xfrm>
            <a:prstGeom prst="rect">
              <a:avLst/>
            </a:prstGeom>
            <a:noFill/>
            <a:ln w="9525">
              <a:noFill/>
              <a:miter lim="800000"/>
              <a:headEnd/>
              <a:tailEnd/>
            </a:ln>
          </p:spPr>
        </p:pic>
        <p:pic>
          <p:nvPicPr>
            <p:cNvPr id="21515" name="Picture 9" descr="Khmer Confidentiality Poster Thumb"/>
            <p:cNvPicPr>
              <a:picLocks noChangeAspect="1" noChangeArrowheads="1"/>
            </p:cNvPicPr>
            <p:nvPr/>
          </p:nvPicPr>
          <p:blipFill>
            <a:blip r:embed="rId11" cstate="print"/>
            <a:srcRect/>
            <a:stretch>
              <a:fillRect/>
            </a:stretch>
          </p:blipFill>
          <p:spPr bwMode="auto">
            <a:xfrm>
              <a:off x="3886200" y="1066800"/>
              <a:ext cx="1162050" cy="1524000"/>
            </a:xfrm>
            <a:prstGeom prst="rect">
              <a:avLst/>
            </a:prstGeom>
            <a:noFill/>
            <a:ln w="9525">
              <a:noFill/>
              <a:miter lim="800000"/>
              <a:headEnd/>
              <a:tailEnd/>
            </a:ln>
          </p:spPr>
        </p:pic>
        <p:pic>
          <p:nvPicPr>
            <p:cNvPr id="21516" name="Picture 11" descr="Tagalog Awareness Poster Thumb"/>
            <p:cNvPicPr>
              <a:picLocks noChangeAspect="1" noChangeArrowheads="1"/>
            </p:cNvPicPr>
            <p:nvPr/>
          </p:nvPicPr>
          <p:blipFill>
            <a:blip r:embed="rId12" cstate="print"/>
            <a:srcRect/>
            <a:stretch>
              <a:fillRect/>
            </a:stretch>
          </p:blipFill>
          <p:spPr bwMode="auto">
            <a:xfrm>
              <a:off x="4324350" y="4572000"/>
              <a:ext cx="1219200" cy="1524000"/>
            </a:xfrm>
            <a:prstGeom prst="rect">
              <a:avLst/>
            </a:prstGeom>
            <a:noFill/>
            <a:ln w="9525">
              <a:noFill/>
              <a:miter lim="800000"/>
              <a:headEnd/>
              <a:tailEnd/>
            </a:ln>
          </p:spPr>
        </p:pic>
        <p:pic>
          <p:nvPicPr>
            <p:cNvPr id="21517" name="Picture 13" descr="Tagalog Action Poster Thumb"/>
            <p:cNvPicPr>
              <a:picLocks noChangeAspect="1" noChangeArrowheads="1"/>
            </p:cNvPicPr>
            <p:nvPr/>
          </p:nvPicPr>
          <p:blipFill>
            <a:blip r:embed="rId13" cstate="print"/>
            <a:srcRect/>
            <a:stretch>
              <a:fillRect/>
            </a:stretch>
          </p:blipFill>
          <p:spPr bwMode="auto">
            <a:xfrm>
              <a:off x="5162550" y="2971800"/>
              <a:ext cx="1524000" cy="1200150"/>
            </a:xfrm>
            <a:prstGeom prst="rect">
              <a:avLst/>
            </a:prstGeom>
            <a:noFill/>
            <a:ln w="9525">
              <a:noFill/>
              <a:miter lim="800000"/>
              <a:headEnd/>
              <a:tailEnd/>
            </a:ln>
          </p:spPr>
        </p:pic>
        <p:pic>
          <p:nvPicPr>
            <p:cNvPr id="21518" name="Picture 15" descr="Thai Awareness Poster Thumb"/>
            <p:cNvPicPr>
              <a:picLocks noChangeAspect="1" noChangeArrowheads="1"/>
            </p:cNvPicPr>
            <p:nvPr/>
          </p:nvPicPr>
          <p:blipFill>
            <a:blip r:embed="rId14" cstate="print"/>
            <a:srcRect/>
            <a:stretch>
              <a:fillRect/>
            </a:stretch>
          </p:blipFill>
          <p:spPr bwMode="auto">
            <a:xfrm>
              <a:off x="5848350" y="4572000"/>
              <a:ext cx="1162050" cy="1447800"/>
            </a:xfrm>
            <a:prstGeom prst="rect">
              <a:avLst/>
            </a:prstGeom>
            <a:noFill/>
            <a:ln w="9525">
              <a:noFill/>
              <a:miter lim="800000"/>
              <a:headEnd/>
              <a:tailEnd/>
            </a:ln>
          </p:spPr>
        </p:pic>
        <p:pic>
          <p:nvPicPr>
            <p:cNvPr id="21519" name="Picture 16" descr="Thai Action Poster Thumb"/>
            <p:cNvPicPr>
              <a:picLocks noChangeAspect="1" noChangeArrowheads="1"/>
            </p:cNvPicPr>
            <p:nvPr/>
          </p:nvPicPr>
          <p:blipFill>
            <a:blip r:embed="rId15" cstate="print"/>
            <a:srcRect/>
            <a:stretch>
              <a:fillRect/>
            </a:stretch>
          </p:blipFill>
          <p:spPr bwMode="auto">
            <a:xfrm>
              <a:off x="7391400" y="4648200"/>
              <a:ext cx="1009650" cy="1371600"/>
            </a:xfrm>
            <a:prstGeom prst="rect">
              <a:avLst/>
            </a:prstGeom>
            <a:noFill/>
            <a:ln w="9525">
              <a:noFill/>
              <a:miter lim="800000"/>
              <a:headEnd/>
              <a:tailEnd/>
            </a:ln>
          </p:spPr>
        </p:pic>
        <p:pic>
          <p:nvPicPr>
            <p:cNvPr id="21520" name="Picture 17" descr="Vietnamese Action Poster Thumb"/>
            <p:cNvPicPr>
              <a:picLocks noChangeAspect="1" noChangeArrowheads="1"/>
            </p:cNvPicPr>
            <p:nvPr/>
          </p:nvPicPr>
          <p:blipFill>
            <a:blip r:embed="rId16" cstate="print"/>
            <a:srcRect/>
            <a:stretch>
              <a:fillRect/>
            </a:stretch>
          </p:blipFill>
          <p:spPr bwMode="auto">
            <a:xfrm>
              <a:off x="7219950" y="2971800"/>
              <a:ext cx="1009650" cy="1257300"/>
            </a:xfrm>
            <a:prstGeom prst="rect">
              <a:avLst/>
            </a:prstGeom>
            <a:noFill/>
            <a:ln w="9525">
              <a:noFill/>
              <a:miter lim="800000"/>
              <a:headEnd/>
              <a:tailEnd/>
            </a:ln>
          </p:spPr>
        </p:pic>
        <p:pic>
          <p:nvPicPr>
            <p:cNvPr id="21521" name="Picture 18" descr="Laotian Awareness Poster Thumb"/>
            <p:cNvPicPr>
              <a:picLocks noChangeAspect="1" noChangeArrowheads="1"/>
            </p:cNvPicPr>
            <p:nvPr/>
          </p:nvPicPr>
          <p:blipFill>
            <a:blip r:embed="rId17" cstate="print"/>
            <a:srcRect/>
            <a:stretch>
              <a:fillRect/>
            </a:stretch>
          </p:blipFill>
          <p:spPr bwMode="auto">
            <a:xfrm>
              <a:off x="6915150" y="1066800"/>
              <a:ext cx="1371600" cy="1371600"/>
            </a:xfrm>
            <a:prstGeom prst="rect">
              <a:avLst/>
            </a:prstGeom>
            <a:noFill/>
            <a:ln w="9525">
              <a:noFill/>
              <a:miter lim="800000"/>
              <a:headEnd/>
              <a:tailEnd/>
            </a:ln>
          </p:spPr>
        </p:pic>
      </p:grpSp>
      <p:sp>
        <p:nvSpPr>
          <p:cNvPr id="21522" name="Rectangle 18"/>
          <p:cNvSpPr>
            <a:spLocks noChangeArrowheads="1"/>
          </p:cNvSpPr>
          <p:nvPr/>
        </p:nvSpPr>
        <p:spPr bwMode="auto">
          <a:xfrm>
            <a:off x="685800" y="152400"/>
            <a:ext cx="7772400" cy="914400"/>
          </a:xfrm>
          <a:prstGeom prst="rect">
            <a:avLst/>
          </a:prstGeom>
          <a:noFill/>
          <a:ln w="9525">
            <a:noFill/>
            <a:miter lim="800000"/>
            <a:headEnd/>
            <a:tailEnd/>
          </a:ln>
        </p:spPr>
        <p:txBody>
          <a:bodyPr anchor="ctr"/>
          <a:lstStyle/>
          <a:p>
            <a:pPr algn="ctr" eaLnBrk="0" hangingPunct="0"/>
            <a:r>
              <a:rPr lang="en-US" sz="4400">
                <a:solidFill>
                  <a:srgbClr val="333399"/>
                </a:solidFill>
                <a:latin typeface="Arial" pitchFamily="34" charset="0"/>
              </a:rPr>
              <a:t>2010 Census Asian Posters</a:t>
            </a:r>
          </a:p>
        </p:txBody>
      </p:sp>
      <p:grpSp>
        <p:nvGrpSpPr>
          <p:cNvPr id="19"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20" name="Object 1"/>
            <p:cNvGraphicFramePr>
              <a:graphicFrameLocks noChangeAspect="1"/>
            </p:cNvGraphicFramePr>
            <p:nvPr/>
          </p:nvGraphicFramePr>
          <p:xfrm>
            <a:off x="228600" y="6172200"/>
            <a:ext cx="2714625" cy="447675"/>
          </p:xfrm>
          <a:graphic>
            <a:graphicData uri="http://schemas.openxmlformats.org/presentationml/2006/ole">
              <p:oleObj spid="_x0000_s223233" r:id="rId18" imgW="2715004" imgH="447856" progId="">
                <p:embed/>
              </p:oleObj>
            </a:graphicData>
          </a:graphic>
        </p:graphicFrame>
        <p:pic>
          <p:nvPicPr>
            <p:cNvPr id="21" name="Picture 1" descr="hi res 2010 logo (red)"/>
            <p:cNvPicPr>
              <a:picLocks noChangeAspect="1" noChangeArrowheads="1"/>
            </p:cNvPicPr>
            <p:nvPr/>
          </p:nvPicPr>
          <p:blipFill>
            <a:blip r:embed="rId19"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p:spPr>
        <p:txBody>
          <a:bodyPr/>
          <a:lstStyle/>
          <a:p>
            <a:fld id="{726A2BED-1878-4211-B590-8D029D5C60D0}" type="slidenum">
              <a:rPr lang="en-US" smtClean="0"/>
              <a:pPr/>
              <a:t>12</a:t>
            </a:fld>
            <a:endParaRPr lang="en-US" smtClean="0"/>
          </a:p>
        </p:txBody>
      </p:sp>
      <p:pic>
        <p:nvPicPr>
          <p:cNvPr id="23555" name="Picture 4" descr="Bus with Census advertisement reading 'If we dont know how many people there are, how do we know how many buses we need?"/>
          <p:cNvPicPr>
            <a:picLocks noChangeAspect="1" noChangeArrowheads="1"/>
          </p:cNvPicPr>
          <p:nvPr/>
        </p:nvPicPr>
        <p:blipFill>
          <a:blip r:embed="rId3" cstate="print"/>
          <a:srcRect/>
          <a:stretch>
            <a:fillRect/>
          </a:stretch>
        </p:blipFill>
        <p:spPr bwMode="auto">
          <a:xfrm>
            <a:off x="0" y="990600"/>
            <a:ext cx="9144000" cy="5029200"/>
          </a:xfrm>
          <a:prstGeom prst="rect">
            <a:avLst/>
          </a:prstGeom>
          <a:noFill/>
          <a:ln w="9525">
            <a:noFill/>
            <a:miter lim="800000"/>
            <a:headEnd/>
            <a:tailEnd/>
          </a:ln>
        </p:spPr>
      </p:pic>
      <p:grpSp>
        <p:nvGrpSpPr>
          <p:cNvPr id="4"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5" name="Object 1"/>
            <p:cNvGraphicFramePr>
              <a:graphicFrameLocks noChangeAspect="1"/>
            </p:cNvGraphicFramePr>
            <p:nvPr/>
          </p:nvGraphicFramePr>
          <p:xfrm>
            <a:off x="228600" y="6172200"/>
            <a:ext cx="2714625" cy="447675"/>
          </p:xfrm>
          <a:graphic>
            <a:graphicData uri="http://schemas.openxmlformats.org/presentationml/2006/ole">
              <p:oleObj spid="_x0000_s221185" r:id="rId4" imgW="2715004" imgH="447856" progId="">
                <p:embed/>
              </p:oleObj>
            </a:graphicData>
          </a:graphic>
        </p:graphicFrame>
        <p:pic>
          <p:nvPicPr>
            <p:cNvPr id="6" name="Picture 1" descr="hi res 2010 logo (red)"/>
            <p:cNvPicPr>
              <a:picLocks noChangeAspect="1" noChangeArrowheads="1"/>
            </p:cNvPicPr>
            <p:nvPr/>
          </p:nvPicPr>
          <p:blipFill>
            <a:blip r:embed="rId5"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4" name="Content Placeholder 3"/>
          <p:cNvSpPr>
            <a:spLocks noGrp="1"/>
          </p:cNvSpPr>
          <p:nvPr>
            <p:ph idx="1"/>
          </p:nvPr>
        </p:nvSpPr>
        <p:spPr/>
        <p:txBody>
          <a:bodyPr/>
          <a:lstStyle/>
          <a:p>
            <a:r>
              <a:rPr lang="en-US" dirty="0" smtClean="0"/>
              <a:t>Finished </a:t>
            </a:r>
            <a:r>
              <a:rPr lang="en-US" dirty="0" err="1" smtClean="0"/>
              <a:t>followup</a:t>
            </a:r>
            <a:r>
              <a:rPr lang="en-US" dirty="0" smtClean="0"/>
              <a:t> on 47 million </a:t>
            </a:r>
            <a:r>
              <a:rPr lang="en-US" dirty="0" err="1" smtClean="0"/>
              <a:t>nonrespondent</a:t>
            </a:r>
            <a:r>
              <a:rPr lang="en-US" dirty="0" smtClean="0"/>
              <a:t> units, using about 600,000 interviewers</a:t>
            </a:r>
          </a:p>
          <a:p>
            <a:r>
              <a:rPr lang="en-US" dirty="0" smtClean="0"/>
              <a:t>In middle of final quality assurance steps doubling checking status of complicated cases</a:t>
            </a:r>
          </a:p>
          <a:p>
            <a:r>
              <a:rPr lang="en-US" dirty="0" smtClean="0"/>
              <a:t>Starting post-enumeration sample survey</a:t>
            </a:r>
            <a:endParaRPr lang="en-US" dirty="0"/>
          </a:p>
        </p:txBody>
      </p:sp>
      <p:sp>
        <p:nvSpPr>
          <p:cNvPr id="3" name="Slide Number Placeholder 2"/>
          <p:cNvSpPr>
            <a:spLocks noGrp="1"/>
          </p:cNvSpPr>
          <p:nvPr>
            <p:ph type="sldNum" sz="quarter" idx="12"/>
          </p:nvPr>
        </p:nvSpPr>
        <p:spPr/>
        <p:txBody>
          <a:bodyPr/>
          <a:lstStyle/>
          <a:p>
            <a:pPr>
              <a:defRPr/>
            </a:pPr>
            <a:fld id="{BE372C09-C3BE-4765-8591-47BDD46D5B7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 Up!  A Confusing Few Months Ahead</a:t>
            </a:r>
            <a:endParaRPr lang="en-US" dirty="0"/>
          </a:p>
        </p:txBody>
      </p:sp>
      <p:sp>
        <p:nvSpPr>
          <p:cNvPr id="3" name="Content Placeholder 2"/>
          <p:cNvSpPr>
            <a:spLocks noGrp="1"/>
          </p:cNvSpPr>
          <p:nvPr>
            <p:ph idx="1"/>
          </p:nvPr>
        </p:nvSpPr>
        <p:spPr/>
        <p:txBody>
          <a:bodyPr/>
          <a:lstStyle/>
          <a:p>
            <a:r>
              <a:rPr lang="en-US" dirty="0" smtClean="0"/>
              <a:t>September – One-year 2009 ACS estimates</a:t>
            </a:r>
          </a:p>
          <a:p>
            <a:r>
              <a:rPr lang="en-US" dirty="0" smtClean="0"/>
              <a:t>December – 2010 Demographic Analysis </a:t>
            </a:r>
          </a:p>
          <a:p>
            <a:r>
              <a:rPr lang="en-US" dirty="0" smtClean="0"/>
              <a:t>December – 2005-2009 five-year ACS estimates</a:t>
            </a:r>
          </a:p>
          <a:p>
            <a:r>
              <a:rPr lang="en-US" dirty="0" smtClean="0"/>
              <a:t>December – 2010 decennial census state counts, reapportionment results</a:t>
            </a:r>
            <a:endParaRPr lang="en-US" dirty="0"/>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p>
            <a:fld id="{339F8B25-B71D-4E79-B5B3-2C2E410F05B9}" type="slidenum">
              <a:rPr lang="en-US" smtClean="0"/>
              <a:pPr/>
              <a:t>15</a:t>
            </a:fld>
            <a:endParaRPr lang="en-US" smtClean="0"/>
          </a:p>
        </p:txBody>
      </p:sp>
      <p:sp>
        <p:nvSpPr>
          <p:cNvPr id="819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A8F8D022-F3E3-4484-8FDE-957769EB8BFC}" type="slidenum">
              <a:rPr lang="en-US" sz="1400"/>
              <a:pPr algn="r"/>
              <a:t>15</a:t>
            </a:fld>
            <a:endParaRPr lang="en-US" sz="1400"/>
          </a:p>
        </p:txBody>
      </p:sp>
      <p:sp>
        <p:nvSpPr>
          <p:cNvPr id="8196" name="Rectangle 2"/>
          <p:cNvSpPr>
            <a:spLocks noGrp="1" noChangeArrowheads="1"/>
          </p:cNvSpPr>
          <p:nvPr>
            <p:ph type="title"/>
          </p:nvPr>
        </p:nvSpPr>
        <p:spPr/>
        <p:txBody>
          <a:bodyPr/>
          <a:lstStyle/>
          <a:p>
            <a:pPr eaLnBrk="1" hangingPunct="1"/>
            <a:r>
              <a:rPr lang="en-US" smtClean="0"/>
              <a:t>Outline</a:t>
            </a:r>
          </a:p>
        </p:txBody>
      </p:sp>
      <p:sp>
        <p:nvSpPr>
          <p:cNvPr id="8197" name="Rectangle 3"/>
          <p:cNvSpPr>
            <a:spLocks noGrp="1" noChangeArrowheads="1"/>
          </p:cNvSpPr>
          <p:nvPr>
            <p:ph type="body" idx="1"/>
          </p:nvPr>
        </p:nvSpPr>
        <p:spPr/>
        <p:txBody>
          <a:bodyPr/>
          <a:lstStyle/>
          <a:p>
            <a:pPr eaLnBrk="1" hangingPunct="1"/>
            <a:r>
              <a:rPr lang="en-US" dirty="0" smtClean="0">
                <a:solidFill>
                  <a:schemeClr val="bg1">
                    <a:lumMod val="75000"/>
                  </a:schemeClr>
                </a:solidFill>
              </a:rPr>
              <a:t>Overview of 2010 Census Operations</a:t>
            </a:r>
          </a:p>
          <a:p>
            <a:pPr eaLnBrk="1" hangingPunct="1"/>
            <a:r>
              <a:rPr lang="en-US" dirty="0" smtClean="0"/>
              <a:t>Concepts of Quality in a Census</a:t>
            </a:r>
            <a:endParaRPr lang="en-US" dirty="0" smtClean="0">
              <a:solidFill>
                <a:schemeClr val="bg1">
                  <a:lumMod val="75000"/>
                </a:schemeClr>
              </a:solidFill>
            </a:endParaRPr>
          </a:p>
          <a:p>
            <a:pPr eaLnBrk="1" hangingPunct="1"/>
            <a:r>
              <a:rPr lang="en-US" dirty="0" smtClean="0">
                <a:solidFill>
                  <a:schemeClr val="bg1">
                    <a:lumMod val="75000"/>
                  </a:schemeClr>
                </a:solidFill>
              </a:rPr>
              <a:t>NCHS and Census</a:t>
            </a:r>
          </a:p>
        </p:txBody>
      </p:sp>
      <p:grpSp>
        <p:nvGrpSpPr>
          <p:cNvPr id="6"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220161"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Concepts of Quality in a Census</a:t>
            </a:r>
            <a:endParaRPr lang="en-US" sz="4000"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Distance from an Ideal Outcome</a:t>
            </a:r>
          </a:p>
          <a:p>
            <a:pPr marL="514350" indent="-514350">
              <a:buFont typeface="+mj-lt"/>
              <a:buAutoNum type="arabicPeriod"/>
            </a:pPr>
            <a:r>
              <a:rPr lang="en-US" dirty="0" smtClean="0"/>
              <a:t>Similarity to an Alternative </a:t>
            </a:r>
          </a:p>
          <a:p>
            <a:pPr marL="514350" indent="-514350">
              <a:buFont typeface="+mj-lt"/>
              <a:buAutoNum type="arabicPeriod"/>
            </a:pPr>
            <a:r>
              <a:rPr lang="en-US" dirty="0" smtClean="0"/>
              <a:t>Soundness of Process of Data Collection</a:t>
            </a:r>
            <a:endParaRPr lang="en-US" dirty="0"/>
          </a:p>
        </p:txBody>
      </p:sp>
      <p:sp>
        <p:nvSpPr>
          <p:cNvPr id="3" name="Slide Number Placeholder 2"/>
          <p:cNvSpPr>
            <a:spLocks noGrp="1"/>
          </p:cNvSpPr>
          <p:nvPr>
            <p:ph type="sldNum" sz="quarter" idx="12"/>
          </p:nvPr>
        </p:nvSpPr>
        <p:spPr/>
        <p:txBody>
          <a:bodyPr/>
          <a:lstStyle/>
          <a:p>
            <a:pPr>
              <a:defRPr/>
            </a:pPr>
            <a:fld id="{BE372C09-C3BE-4765-8591-47BDD46D5B72}" type="slidenum">
              <a:rPr lang="en-US" smtClean="0"/>
              <a:pPr>
                <a:defRPr/>
              </a:pPr>
              <a:t>16</a:t>
            </a:fld>
            <a:endParaRPr lang="en-US"/>
          </a:p>
        </p:txBody>
      </p:sp>
      <p:grpSp>
        <p:nvGrpSpPr>
          <p:cNvPr id="6"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219137"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 Two Uses of Census Counts have the Same Quality</a:t>
            </a:r>
            <a:endParaRPr lang="en-US" sz="4000" dirty="0"/>
          </a:p>
        </p:txBody>
      </p:sp>
      <p:sp>
        <p:nvSpPr>
          <p:cNvPr id="3" name="Content Placeholder 2"/>
          <p:cNvSpPr>
            <a:spLocks noGrp="1"/>
          </p:cNvSpPr>
          <p:nvPr>
            <p:ph idx="1"/>
          </p:nvPr>
        </p:nvSpPr>
        <p:spPr>
          <a:xfrm>
            <a:off x="685800" y="1828800"/>
            <a:ext cx="7772400" cy="4114800"/>
          </a:xfrm>
        </p:spPr>
        <p:txBody>
          <a:bodyPr/>
          <a:lstStyle/>
          <a:p>
            <a:pPr>
              <a:buNone/>
            </a:pPr>
            <a:r>
              <a:rPr lang="en-US" dirty="0" smtClean="0"/>
              <a:t>These have different challenges</a:t>
            </a:r>
          </a:p>
          <a:p>
            <a:pPr lvl="1"/>
            <a:r>
              <a:rPr lang="en-US" dirty="0" smtClean="0"/>
              <a:t>Total population count of the US</a:t>
            </a:r>
          </a:p>
          <a:p>
            <a:pPr lvl="1"/>
            <a:r>
              <a:rPr lang="en-US" dirty="0" smtClean="0"/>
              <a:t>Total population count of each of the 50 states</a:t>
            </a:r>
          </a:p>
          <a:p>
            <a:pPr lvl="1"/>
            <a:r>
              <a:rPr lang="en-US" dirty="0" smtClean="0"/>
              <a:t>Total population count of each of the 8 million census blocks</a:t>
            </a:r>
          </a:p>
          <a:p>
            <a:pPr lvl="1"/>
            <a:r>
              <a:rPr lang="en-US" dirty="0" smtClean="0"/>
              <a:t>Total African-American, Hispanic, Asian population count of each of the 8 million blocks</a:t>
            </a:r>
            <a:endParaRPr lang="en-US" dirty="0"/>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17</a:t>
            </a:fld>
            <a:endParaRPr lang="en-US"/>
          </a:p>
        </p:txBody>
      </p:sp>
      <p:grpSp>
        <p:nvGrpSpPr>
          <p:cNvPr id="5"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6" name="Object 1"/>
            <p:cNvGraphicFramePr>
              <a:graphicFrameLocks noChangeAspect="1"/>
            </p:cNvGraphicFramePr>
            <p:nvPr/>
          </p:nvGraphicFramePr>
          <p:xfrm>
            <a:off x="228600" y="6172200"/>
            <a:ext cx="2714625" cy="447675"/>
          </p:xfrm>
          <a:graphic>
            <a:graphicData uri="http://schemas.openxmlformats.org/presentationml/2006/ole">
              <p:oleObj spid="_x0000_s218113" r:id="rId3" imgW="2715004" imgH="447856" progId="">
                <p:embed/>
              </p:oleObj>
            </a:graphicData>
          </a:graphic>
        </p:graphicFrame>
        <p:pic>
          <p:nvPicPr>
            <p:cNvPr id="7"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Distance from an Ideal Outcome</a:t>
            </a:r>
            <a:endParaRPr lang="en-US" dirty="0"/>
          </a:p>
        </p:txBody>
      </p:sp>
      <p:sp>
        <p:nvSpPr>
          <p:cNvPr id="3" name="Content Placeholder 2"/>
          <p:cNvSpPr>
            <a:spLocks noGrp="1"/>
          </p:cNvSpPr>
          <p:nvPr>
            <p:ph idx="1"/>
          </p:nvPr>
        </p:nvSpPr>
        <p:spPr>
          <a:xfrm>
            <a:off x="685800" y="1905000"/>
            <a:ext cx="7772400" cy="4114800"/>
          </a:xfrm>
        </p:spPr>
        <p:txBody>
          <a:bodyPr/>
          <a:lstStyle/>
          <a:p>
            <a:r>
              <a:rPr lang="en-US" sz="2800" dirty="0" smtClean="0"/>
              <a:t>Common evaluation with known truth</a:t>
            </a:r>
          </a:p>
          <a:p>
            <a:pPr lvl="1"/>
            <a:r>
              <a:rPr lang="en-US" sz="2400" dirty="0" smtClean="0"/>
              <a:t>Percentage correct on examinations</a:t>
            </a:r>
          </a:p>
          <a:p>
            <a:pPr lvl="1"/>
            <a:r>
              <a:rPr lang="en-US" sz="2400" dirty="0" smtClean="0"/>
              <a:t>Percentage unscheduled downtime for computer systems</a:t>
            </a:r>
          </a:p>
          <a:p>
            <a:r>
              <a:rPr lang="en-US" sz="2800" dirty="0" smtClean="0"/>
              <a:t>Ideal for all population enumeration use:</a:t>
            </a:r>
          </a:p>
          <a:p>
            <a:pPr lvl="1"/>
            <a:r>
              <a:rPr lang="en-US" sz="2400" dirty="0" smtClean="0"/>
              <a:t>“Count every resident once and only once and in the right place”</a:t>
            </a:r>
          </a:p>
          <a:p>
            <a:r>
              <a:rPr lang="en-US" sz="2800" dirty="0" smtClean="0"/>
              <a:t>For a census we have no </a:t>
            </a:r>
            <a:r>
              <a:rPr lang="en-US" sz="2800" u="sng" dirty="0" smtClean="0"/>
              <a:t>measured</a:t>
            </a:r>
            <a:r>
              <a:rPr lang="en-US" sz="2800" dirty="0" smtClean="0"/>
              <a:t> ideal</a:t>
            </a:r>
          </a:p>
          <a:p>
            <a:pPr lvl="1"/>
            <a:endParaRPr lang="en-US" sz="2400" dirty="0"/>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18</a:t>
            </a:fld>
            <a:endParaRPr lang="en-US"/>
          </a:p>
        </p:txBody>
      </p:sp>
      <p:grpSp>
        <p:nvGrpSpPr>
          <p:cNvPr id="5"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6" name="Object 1"/>
            <p:cNvGraphicFramePr>
              <a:graphicFrameLocks noChangeAspect="1"/>
            </p:cNvGraphicFramePr>
            <p:nvPr/>
          </p:nvGraphicFramePr>
          <p:xfrm>
            <a:off x="228600" y="6172200"/>
            <a:ext cx="2714625" cy="447675"/>
          </p:xfrm>
          <a:graphic>
            <a:graphicData uri="http://schemas.openxmlformats.org/presentationml/2006/ole">
              <p:oleObj spid="_x0000_s217089" r:id="rId3" imgW="2715004" imgH="447856" progId="">
                <p:embed/>
              </p:oleObj>
            </a:graphicData>
          </a:graphic>
        </p:graphicFrame>
        <p:pic>
          <p:nvPicPr>
            <p:cNvPr id="7"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4000" dirty="0" smtClean="0"/>
              <a:t>2. Similarity to an Alternative</a:t>
            </a:r>
            <a:endParaRPr lang="en-US" sz="4000" dirty="0"/>
          </a:p>
        </p:txBody>
      </p:sp>
      <p:sp>
        <p:nvSpPr>
          <p:cNvPr id="3" name="Content Placeholder 2"/>
          <p:cNvSpPr>
            <a:spLocks noGrp="1"/>
          </p:cNvSpPr>
          <p:nvPr>
            <p:ph idx="1"/>
          </p:nvPr>
        </p:nvSpPr>
        <p:spPr>
          <a:xfrm>
            <a:off x="685800" y="1447800"/>
            <a:ext cx="7772400" cy="4114800"/>
          </a:xfrm>
        </p:spPr>
        <p:txBody>
          <a:bodyPr/>
          <a:lstStyle/>
          <a:p>
            <a:r>
              <a:rPr lang="en-US" sz="2800" dirty="0" smtClean="0"/>
              <a:t>Demographic Analysis (Fall, 2010)</a:t>
            </a:r>
          </a:p>
          <a:p>
            <a:pPr lvl="1"/>
            <a:r>
              <a:rPr lang="en-US" sz="2400" dirty="0" smtClean="0"/>
              <a:t>Vital registration system supplies births, deaths</a:t>
            </a:r>
          </a:p>
          <a:p>
            <a:pPr lvl="1"/>
            <a:r>
              <a:rPr lang="en-US" sz="2400" dirty="0" smtClean="0"/>
              <a:t>Emigration and immigration from records and diverse other sources</a:t>
            </a:r>
          </a:p>
          <a:p>
            <a:r>
              <a:rPr lang="en-US" sz="2800" dirty="0" smtClean="0"/>
              <a:t>National totals for age by gender by race/ethnicity</a:t>
            </a:r>
          </a:p>
          <a:p>
            <a:r>
              <a:rPr lang="en-US" sz="2800" dirty="0" smtClean="0"/>
              <a:t>Weaknesses</a:t>
            </a:r>
          </a:p>
          <a:p>
            <a:pPr lvl="1"/>
            <a:r>
              <a:rPr lang="en-US" sz="2400" dirty="0" smtClean="0"/>
              <a:t>Undocumented immigration</a:t>
            </a:r>
          </a:p>
          <a:p>
            <a:pPr lvl="1"/>
            <a:r>
              <a:rPr lang="en-US" sz="2400" dirty="0" smtClean="0"/>
              <a:t>Ethnicity measurement on records</a:t>
            </a:r>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19</a:t>
            </a:fld>
            <a:endParaRPr lang="en-US"/>
          </a:p>
        </p:txBody>
      </p:sp>
      <p:grpSp>
        <p:nvGrpSpPr>
          <p:cNvPr id="8"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9" name="Object 1"/>
            <p:cNvGraphicFramePr>
              <a:graphicFrameLocks noChangeAspect="1"/>
            </p:cNvGraphicFramePr>
            <p:nvPr/>
          </p:nvGraphicFramePr>
          <p:xfrm>
            <a:off x="228600" y="6172200"/>
            <a:ext cx="2714625" cy="447675"/>
          </p:xfrm>
          <a:graphic>
            <a:graphicData uri="http://schemas.openxmlformats.org/presentationml/2006/ole">
              <p:oleObj spid="_x0000_s216066" r:id="rId3" imgW="2715004" imgH="447856" progId="">
                <p:embed/>
              </p:oleObj>
            </a:graphicData>
          </a:graphic>
        </p:graphicFrame>
        <p:pic>
          <p:nvPicPr>
            <p:cNvPr id="10"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p>
            <a:fld id="{339F8B25-B71D-4E79-B5B3-2C2E410F05B9}" type="slidenum">
              <a:rPr lang="en-US" smtClean="0"/>
              <a:pPr/>
              <a:t>2</a:t>
            </a:fld>
            <a:endParaRPr lang="en-US" smtClean="0"/>
          </a:p>
        </p:txBody>
      </p:sp>
      <p:sp>
        <p:nvSpPr>
          <p:cNvPr id="819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A8F8D022-F3E3-4484-8FDE-957769EB8BFC}" type="slidenum">
              <a:rPr lang="en-US" sz="1400"/>
              <a:pPr algn="r"/>
              <a:t>2</a:t>
            </a:fld>
            <a:endParaRPr lang="en-US" sz="1400"/>
          </a:p>
        </p:txBody>
      </p:sp>
      <p:sp>
        <p:nvSpPr>
          <p:cNvPr id="8196" name="Rectangle 2"/>
          <p:cNvSpPr>
            <a:spLocks noGrp="1" noChangeArrowheads="1"/>
          </p:cNvSpPr>
          <p:nvPr>
            <p:ph type="title"/>
          </p:nvPr>
        </p:nvSpPr>
        <p:spPr/>
        <p:txBody>
          <a:bodyPr/>
          <a:lstStyle/>
          <a:p>
            <a:pPr eaLnBrk="1" hangingPunct="1"/>
            <a:r>
              <a:rPr lang="en-US" smtClean="0"/>
              <a:t>Outline</a:t>
            </a:r>
          </a:p>
        </p:txBody>
      </p:sp>
      <p:sp>
        <p:nvSpPr>
          <p:cNvPr id="8197" name="Rectangle 3"/>
          <p:cNvSpPr>
            <a:spLocks noGrp="1" noChangeArrowheads="1"/>
          </p:cNvSpPr>
          <p:nvPr>
            <p:ph type="body" idx="1"/>
          </p:nvPr>
        </p:nvSpPr>
        <p:spPr/>
        <p:txBody>
          <a:bodyPr/>
          <a:lstStyle/>
          <a:p>
            <a:pPr eaLnBrk="1" hangingPunct="1"/>
            <a:r>
              <a:rPr lang="en-US" dirty="0" smtClean="0"/>
              <a:t>Overview of 2010 Census Operations</a:t>
            </a:r>
            <a:endParaRPr lang="en-US" dirty="0" smtClean="0">
              <a:solidFill>
                <a:schemeClr val="bg2">
                  <a:lumMod val="40000"/>
                  <a:lumOff val="60000"/>
                </a:schemeClr>
              </a:solidFill>
            </a:endParaRPr>
          </a:p>
          <a:p>
            <a:pPr eaLnBrk="1" hangingPunct="1"/>
            <a:r>
              <a:rPr lang="en-US" dirty="0" smtClean="0"/>
              <a:t>Concepts of Quality in a Census</a:t>
            </a:r>
          </a:p>
          <a:p>
            <a:pPr eaLnBrk="1" hangingPunct="1"/>
            <a:r>
              <a:rPr lang="en-US" dirty="0" smtClean="0"/>
              <a:t>NCHS and Census</a:t>
            </a:r>
          </a:p>
        </p:txBody>
      </p:sp>
      <p:grpSp>
        <p:nvGrpSpPr>
          <p:cNvPr id="6"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146433"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lstStyle/>
          <a:p>
            <a:r>
              <a:rPr lang="en-US" sz="4000" dirty="0" smtClean="0"/>
              <a:t>2. Similarity to an Alternative (contd.)</a:t>
            </a:r>
            <a:endParaRPr lang="en-US" sz="4000" dirty="0"/>
          </a:p>
        </p:txBody>
      </p:sp>
      <p:sp>
        <p:nvSpPr>
          <p:cNvPr id="3" name="Content Placeholder 2"/>
          <p:cNvSpPr>
            <a:spLocks noGrp="1"/>
          </p:cNvSpPr>
          <p:nvPr>
            <p:ph idx="1"/>
          </p:nvPr>
        </p:nvSpPr>
        <p:spPr>
          <a:xfrm>
            <a:off x="685800" y="1447800"/>
            <a:ext cx="7772400" cy="4114800"/>
          </a:xfrm>
        </p:spPr>
        <p:txBody>
          <a:bodyPr/>
          <a:lstStyle/>
          <a:p>
            <a:r>
              <a:rPr lang="en-US" dirty="0" smtClean="0"/>
              <a:t>Post-enumeration sample survey (2012)</a:t>
            </a:r>
          </a:p>
          <a:p>
            <a:pPr lvl="1"/>
            <a:r>
              <a:rPr lang="en-US" dirty="0" smtClean="0"/>
              <a:t>Matches and </a:t>
            </a:r>
            <a:r>
              <a:rPr lang="en-US" dirty="0" err="1" smtClean="0"/>
              <a:t>nonmatches</a:t>
            </a:r>
            <a:r>
              <a:rPr lang="en-US" dirty="0" smtClean="0"/>
              <a:t> to census records</a:t>
            </a:r>
          </a:p>
          <a:p>
            <a:r>
              <a:rPr lang="en-US" dirty="0" smtClean="0"/>
              <a:t>Estimates of matches and </a:t>
            </a:r>
            <a:r>
              <a:rPr lang="en-US" dirty="0" err="1" smtClean="0"/>
              <a:t>nonmatches</a:t>
            </a:r>
            <a:r>
              <a:rPr lang="en-US" dirty="0" smtClean="0"/>
              <a:t> for states and larger areas</a:t>
            </a:r>
          </a:p>
          <a:p>
            <a:r>
              <a:rPr lang="en-US" dirty="0" smtClean="0"/>
              <a:t>Weaknesses	</a:t>
            </a:r>
          </a:p>
          <a:p>
            <a:pPr lvl="1"/>
            <a:r>
              <a:rPr lang="en-US" dirty="0" smtClean="0"/>
              <a:t>Subject to sampling variance</a:t>
            </a:r>
          </a:p>
          <a:p>
            <a:pPr lvl="1"/>
            <a:r>
              <a:rPr lang="en-US" dirty="0" smtClean="0"/>
              <a:t>“correlation bias” </a:t>
            </a:r>
          </a:p>
          <a:p>
            <a:pPr lvl="1"/>
            <a:r>
              <a:rPr lang="en-US" dirty="0" smtClean="0"/>
              <a:t>Recall error re April 1 status</a:t>
            </a:r>
            <a:endParaRPr lang="en-US" dirty="0"/>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20</a:t>
            </a:fld>
            <a:endParaRPr lang="en-US"/>
          </a:p>
        </p:txBody>
      </p:sp>
      <p:grpSp>
        <p:nvGrpSpPr>
          <p:cNvPr id="5"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6" name="Object 1"/>
            <p:cNvGraphicFramePr>
              <a:graphicFrameLocks noChangeAspect="1"/>
            </p:cNvGraphicFramePr>
            <p:nvPr/>
          </p:nvGraphicFramePr>
          <p:xfrm>
            <a:off x="228600" y="6172200"/>
            <a:ext cx="2714625" cy="447675"/>
          </p:xfrm>
          <a:graphic>
            <a:graphicData uri="http://schemas.openxmlformats.org/presentationml/2006/ole">
              <p:oleObj spid="_x0000_s215041" r:id="rId3" imgW="2715004" imgH="447856" progId="">
                <p:embed/>
              </p:oleObj>
            </a:graphicData>
          </a:graphic>
        </p:graphicFrame>
        <p:pic>
          <p:nvPicPr>
            <p:cNvPr id="7"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Soundness of Process of Data Collection </a:t>
            </a:r>
            <a:endParaRPr lang="en-US" dirty="0"/>
          </a:p>
        </p:txBody>
      </p:sp>
      <p:graphicFrame>
        <p:nvGraphicFramePr>
          <p:cNvPr id="6" name="Content Placeholder 5"/>
          <p:cNvGraphicFramePr>
            <a:graphicFrameLocks noGrp="1"/>
          </p:cNvGraphicFramePr>
          <p:nvPr>
            <p:ph idx="1"/>
          </p:nvPr>
        </p:nvGraphicFramePr>
        <p:xfrm>
          <a:off x="685800" y="1981200"/>
          <a:ext cx="7772400" cy="365760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dirty="0" smtClean="0"/>
                        <a:t>Feature</a:t>
                      </a:r>
                      <a:endParaRPr lang="en-US" dirty="0"/>
                    </a:p>
                  </a:txBody>
                  <a:tcPr/>
                </a:tc>
                <a:tc>
                  <a:txBody>
                    <a:bodyPr/>
                    <a:lstStyle/>
                    <a:p>
                      <a:pPr algn="ctr"/>
                      <a:r>
                        <a:rPr lang="en-US" dirty="0" smtClean="0"/>
                        <a:t>Evaluative Indicator Relative to 2000</a:t>
                      </a:r>
                      <a:endParaRPr lang="en-US" dirty="0"/>
                    </a:p>
                  </a:txBody>
                  <a:tcPr/>
                </a:tc>
              </a:tr>
              <a:tr h="391160">
                <a:tc>
                  <a:txBody>
                    <a:bodyPr/>
                    <a:lstStyle/>
                    <a:p>
                      <a:r>
                        <a:rPr lang="en-US" dirty="0" smtClean="0"/>
                        <a:t>Local government participation in Update of Census Addresses</a:t>
                      </a:r>
                      <a:endParaRPr lang="en-US" dirty="0"/>
                    </a:p>
                  </a:txBody>
                  <a:tcPr/>
                </a:tc>
                <a:tc>
                  <a:txBody>
                    <a:bodyPr/>
                    <a:lstStyle/>
                    <a:p>
                      <a:r>
                        <a:rPr lang="en-US" dirty="0" smtClean="0"/>
                        <a:t>Percentage</a:t>
                      </a:r>
                      <a:r>
                        <a:rPr lang="en-US" baseline="0" dirty="0" smtClean="0"/>
                        <a:t> of governments is lower; percentage of population represented is similar</a:t>
                      </a:r>
                      <a:endParaRPr lang="en-US" dirty="0"/>
                    </a:p>
                  </a:txBody>
                  <a:tcPr/>
                </a:tc>
              </a:tr>
              <a:tr h="391160">
                <a:tc>
                  <a:txBody>
                    <a:bodyPr/>
                    <a:lstStyle/>
                    <a:p>
                      <a:r>
                        <a:rPr lang="en-US" dirty="0" smtClean="0"/>
                        <a:t>Continuous update of Address List</a:t>
                      </a:r>
                      <a:endParaRPr lang="en-US" dirty="0"/>
                    </a:p>
                  </a:txBody>
                  <a:tcPr/>
                </a:tc>
                <a:tc>
                  <a:txBody>
                    <a:bodyPr/>
                    <a:lstStyle/>
                    <a:p>
                      <a:r>
                        <a:rPr lang="en-US" dirty="0" smtClean="0"/>
                        <a:t>Total housing units closer to independent estimate</a:t>
                      </a:r>
                      <a:r>
                        <a:rPr lang="en-US" baseline="0" dirty="0" smtClean="0"/>
                        <a:t>; fewer deleted listings (4 million </a:t>
                      </a:r>
                      <a:r>
                        <a:rPr lang="en-US" baseline="0" dirty="0" err="1" smtClean="0"/>
                        <a:t>vs</a:t>
                      </a:r>
                      <a:r>
                        <a:rPr lang="en-US" baseline="0" dirty="0" smtClean="0"/>
                        <a:t> 6 million in 2000); fewer additions in </a:t>
                      </a:r>
                      <a:r>
                        <a:rPr lang="en-US" baseline="0" dirty="0" err="1" smtClean="0"/>
                        <a:t>followup</a:t>
                      </a:r>
                      <a:r>
                        <a:rPr lang="en-US" baseline="0" dirty="0" smtClean="0"/>
                        <a:t> phase (635K </a:t>
                      </a:r>
                      <a:r>
                        <a:rPr lang="en-US" baseline="0" dirty="0" err="1" smtClean="0"/>
                        <a:t>vs</a:t>
                      </a:r>
                      <a:r>
                        <a:rPr lang="en-US" baseline="0" dirty="0" smtClean="0"/>
                        <a:t> 689K)</a:t>
                      </a:r>
                      <a:endParaRPr lang="en-US" dirty="0"/>
                    </a:p>
                  </a:txBody>
                  <a:tcPr/>
                </a:tc>
              </a:tr>
              <a:tr h="370840">
                <a:tc>
                  <a:txBody>
                    <a:bodyPr/>
                    <a:lstStyle/>
                    <a:p>
                      <a:r>
                        <a:rPr lang="en-US" dirty="0" smtClean="0"/>
                        <a:t>Communications</a:t>
                      </a:r>
                      <a:r>
                        <a:rPr lang="en-US" baseline="0" dirty="0" smtClean="0"/>
                        <a:t> campaign</a:t>
                      </a:r>
                      <a:endParaRPr lang="en-US" dirty="0"/>
                    </a:p>
                  </a:txBody>
                  <a:tcPr/>
                </a:tc>
                <a:tc>
                  <a:txBody>
                    <a:bodyPr/>
                    <a:lstStyle/>
                    <a:p>
                      <a:r>
                        <a:rPr lang="en-US" dirty="0" smtClean="0"/>
                        <a:t>Similar</a:t>
                      </a:r>
                      <a:r>
                        <a:rPr lang="en-US" baseline="0" dirty="0" smtClean="0"/>
                        <a:t> awareness, intention to participate</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21</a:t>
            </a:fld>
            <a:endParaRPr lang="en-US"/>
          </a:p>
        </p:txBody>
      </p:sp>
      <p:grpSp>
        <p:nvGrpSpPr>
          <p:cNvPr id="5"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214017"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Soundness of Process of Data Collection </a:t>
            </a:r>
            <a:endParaRPr lang="en-US" dirty="0"/>
          </a:p>
        </p:txBody>
      </p:sp>
      <p:graphicFrame>
        <p:nvGraphicFramePr>
          <p:cNvPr id="6" name="Content Placeholder 5"/>
          <p:cNvGraphicFramePr>
            <a:graphicFrameLocks noGrp="1"/>
          </p:cNvGraphicFramePr>
          <p:nvPr>
            <p:ph idx="1"/>
          </p:nvPr>
        </p:nvGraphicFramePr>
        <p:xfrm>
          <a:off x="685800" y="1981200"/>
          <a:ext cx="7772400" cy="338328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dirty="0" smtClean="0"/>
                        <a:t>Feature</a:t>
                      </a:r>
                      <a:endParaRPr lang="en-US" dirty="0"/>
                    </a:p>
                  </a:txBody>
                  <a:tcPr/>
                </a:tc>
                <a:tc>
                  <a:txBody>
                    <a:bodyPr/>
                    <a:lstStyle/>
                    <a:p>
                      <a:pPr algn="ctr"/>
                      <a:r>
                        <a:rPr lang="en-US" dirty="0" smtClean="0"/>
                        <a:t>Evaluative Indicator Relative to 2000</a:t>
                      </a:r>
                      <a:endParaRPr lang="en-US" dirty="0"/>
                    </a:p>
                  </a:txBody>
                  <a:tcPr/>
                </a:tc>
              </a:tr>
              <a:tr h="391160">
                <a:tc>
                  <a:txBody>
                    <a:bodyPr/>
                    <a:lstStyle/>
                    <a:p>
                      <a:r>
                        <a:rPr lang="en-US" dirty="0" smtClean="0"/>
                        <a:t>Short-form only design</a:t>
                      </a:r>
                      <a:endParaRPr lang="en-US" dirty="0"/>
                    </a:p>
                  </a:txBody>
                  <a:tcPr/>
                </a:tc>
                <a:tc>
                  <a:txBody>
                    <a:bodyPr/>
                    <a:lstStyle/>
                    <a:p>
                      <a:r>
                        <a:rPr lang="en-US" dirty="0" smtClean="0"/>
                        <a:t>Higher</a:t>
                      </a:r>
                      <a:r>
                        <a:rPr lang="en-US" baseline="0" dirty="0" smtClean="0"/>
                        <a:t> participation rates than long form (overall 72% in 2010 vs. combined short-long 69% in 2000)</a:t>
                      </a:r>
                      <a:endParaRPr lang="en-US" dirty="0"/>
                    </a:p>
                  </a:txBody>
                  <a:tcPr/>
                </a:tc>
              </a:tr>
              <a:tr h="391160">
                <a:tc>
                  <a:txBody>
                    <a:bodyPr/>
                    <a:lstStyle/>
                    <a:p>
                      <a:r>
                        <a:rPr lang="en-US" dirty="0" smtClean="0"/>
                        <a:t>Bilingual questionnaire to 13 million households</a:t>
                      </a:r>
                      <a:r>
                        <a:rPr lang="en-US" baseline="0" dirty="0" smtClean="0"/>
                        <a:t> with &gt;20% Spanish-speakers</a:t>
                      </a:r>
                      <a:endParaRPr lang="en-US" dirty="0"/>
                    </a:p>
                  </a:txBody>
                  <a:tcPr/>
                </a:tc>
                <a:tc>
                  <a:txBody>
                    <a:bodyPr/>
                    <a:lstStyle/>
                    <a:p>
                      <a:r>
                        <a:rPr lang="en-US" dirty="0" smtClean="0"/>
                        <a:t>Increased participation rate by about 2</a:t>
                      </a:r>
                      <a:r>
                        <a:rPr lang="en-US" baseline="0" dirty="0" smtClean="0"/>
                        <a:t> percentage points</a:t>
                      </a:r>
                      <a:endParaRPr lang="en-US" dirty="0"/>
                    </a:p>
                  </a:txBody>
                  <a:tcPr/>
                </a:tc>
              </a:tr>
              <a:tr h="391160">
                <a:tc>
                  <a:txBody>
                    <a:bodyPr/>
                    <a:lstStyle/>
                    <a:p>
                      <a:r>
                        <a:rPr lang="en-US" dirty="0" smtClean="0"/>
                        <a:t>Replacement form sent to 40 million households,</a:t>
                      </a:r>
                      <a:r>
                        <a:rPr lang="en-US" baseline="0" dirty="0" smtClean="0"/>
                        <a:t> targeting hard to enumerate</a:t>
                      </a:r>
                      <a:endParaRPr lang="en-US" dirty="0"/>
                    </a:p>
                  </a:txBody>
                  <a:tcPr/>
                </a:tc>
                <a:tc>
                  <a:txBody>
                    <a:bodyPr/>
                    <a:lstStyle/>
                    <a:p>
                      <a:r>
                        <a:rPr lang="en-US" dirty="0" smtClean="0"/>
                        <a:t>Increased participation in hard to enumerate areas</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22</a:t>
            </a:fld>
            <a:endParaRPr lang="en-US"/>
          </a:p>
        </p:txBody>
      </p:sp>
      <p:grpSp>
        <p:nvGrpSpPr>
          <p:cNvPr id="5"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210945"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Soundness of Process of Data Collection </a:t>
            </a:r>
            <a:endParaRPr lang="en-US" dirty="0"/>
          </a:p>
        </p:txBody>
      </p:sp>
      <p:graphicFrame>
        <p:nvGraphicFramePr>
          <p:cNvPr id="6" name="Content Placeholder 5"/>
          <p:cNvGraphicFramePr>
            <a:graphicFrameLocks noGrp="1"/>
          </p:cNvGraphicFramePr>
          <p:nvPr>
            <p:ph idx="1"/>
          </p:nvPr>
        </p:nvGraphicFramePr>
        <p:xfrm>
          <a:off x="685800" y="1981200"/>
          <a:ext cx="7848600" cy="3774440"/>
        </p:xfrm>
        <a:graphic>
          <a:graphicData uri="http://schemas.openxmlformats.org/drawingml/2006/table">
            <a:tbl>
              <a:tblPr firstRow="1" bandRow="1">
                <a:tableStyleId>{5C22544A-7EE6-4342-B048-85BDC9FD1C3A}</a:tableStyleId>
              </a:tblPr>
              <a:tblGrid>
                <a:gridCol w="3924300"/>
                <a:gridCol w="3924300"/>
              </a:tblGrid>
              <a:tr h="370840">
                <a:tc>
                  <a:txBody>
                    <a:bodyPr/>
                    <a:lstStyle/>
                    <a:p>
                      <a:pPr algn="ctr"/>
                      <a:r>
                        <a:rPr lang="en-US" dirty="0" smtClean="0"/>
                        <a:t>Feature</a:t>
                      </a:r>
                      <a:endParaRPr lang="en-US" dirty="0"/>
                    </a:p>
                  </a:txBody>
                  <a:tcPr/>
                </a:tc>
                <a:tc>
                  <a:txBody>
                    <a:bodyPr/>
                    <a:lstStyle/>
                    <a:p>
                      <a:pPr algn="ctr"/>
                      <a:r>
                        <a:rPr lang="en-US" dirty="0" smtClean="0"/>
                        <a:t>Evaluative Indicator Relative to 2000</a:t>
                      </a:r>
                      <a:endParaRPr lang="en-US" dirty="0"/>
                    </a:p>
                  </a:txBody>
                  <a:tcPr/>
                </a:tc>
              </a:tr>
              <a:tr h="391160">
                <a:tc>
                  <a:txBody>
                    <a:bodyPr/>
                    <a:lstStyle/>
                    <a:p>
                      <a:r>
                        <a:rPr lang="en-US" dirty="0" smtClean="0"/>
                        <a:t>Verification</a:t>
                      </a:r>
                      <a:r>
                        <a:rPr lang="en-US" baseline="0" dirty="0" smtClean="0"/>
                        <a:t> of composition for households with dynamic membership</a:t>
                      </a:r>
                      <a:endParaRPr lang="en-US" dirty="0"/>
                    </a:p>
                  </a:txBody>
                  <a:tcPr/>
                </a:tc>
                <a:tc>
                  <a:txBody>
                    <a:bodyPr/>
                    <a:lstStyle/>
                    <a:p>
                      <a:r>
                        <a:rPr lang="en-US" dirty="0" err="1" smtClean="0"/>
                        <a:t>Recontact</a:t>
                      </a:r>
                      <a:r>
                        <a:rPr lang="en-US" baseline="0" dirty="0" smtClean="0"/>
                        <a:t> with more households (7.5 million versus 2.5 million)</a:t>
                      </a:r>
                      <a:endParaRPr lang="en-US" dirty="0"/>
                    </a:p>
                  </a:txBody>
                  <a:tcPr/>
                </a:tc>
              </a:tr>
              <a:tr h="391160">
                <a:tc>
                  <a:txBody>
                    <a:bodyPr/>
                    <a:lstStyle/>
                    <a:p>
                      <a:r>
                        <a:rPr lang="en-US" dirty="0" smtClean="0"/>
                        <a:t>Assignment to enumerators</a:t>
                      </a:r>
                      <a:endParaRPr lang="en-US" dirty="0"/>
                    </a:p>
                  </a:txBody>
                  <a:tcPr/>
                </a:tc>
                <a:tc>
                  <a:txBody>
                    <a:bodyPr/>
                    <a:lstStyle/>
                    <a:p>
                      <a:r>
                        <a:rPr lang="en-US" dirty="0" smtClean="0"/>
                        <a:t>Fewer miles per interview</a:t>
                      </a:r>
                      <a:endParaRPr lang="en-US" dirty="0"/>
                    </a:p>
                  </a:txBody>
                  <a:tcPr/>
                </a:tc>
              </a:tr>
              <a:tr h="370840">
                <a:tc>
                  <a:txBody>
                    <a:bodyPr/>
                    <a:lstStyle/>
                    <a:p>
                      <a:r>
                        <a:rPr lang="en-US" dirty="0" err="1" smtClean="0"/>
                        <a:t>Nonresponse</a:t>
                      </a:r>
                      <a:r>
                        <a:rPr lang="en-US" dirty="0" smtClean="0"/>
                        <a:t> </a:t>
                      </a:r>
                      <a:r>
                        <a:rPr lang="en-US" dirty="0" err="1" smtClean="0"/>
                        <a:t>followup</a:t>
                      </a:r>
                      <a:r>
                        <a:rPr lang="en-US" baseline="0" dirty="0" smtClean="0"/>
                        <a:t> visiting rules the same</a:t>
                      </a:r>
                      <a:endParaRPr lang="en-US" dirty="0"/>
                    </a:p>
                  </a:txBody>
                  <a:tcPr/>
                </a:tc>
                <a:tc>
                  <a:txBody>
                    <a:bodyPr/>
                    <a:lstStyle/>
                    <a:p>
                      <a:r>
                        <a:rPr lang="en-US" dirty="0" smtClean="0"/>
                        <a:t>Higher percentage of population counts in households from proxy respondents</a:t>
                      </a:r>
                      <a:endParaRPr lang="en-US" dirty="0"/>
                    </a:p>
                  </a:txBody>
                  <a:tcPr/>
                </a:tc>
              </a:tr>
              <a:tr h="370840">
                <a:tc>
                  <a:txBody>
                    <a:bodyPr/>
                    <a:lstStyle/>
                    <a:p>
                      <a:r>
                        <a:rPr lang="en-US" dirty="0" smtClean="0"/>
                        <a:t>Percentage of occupied</a:t>
                      </a:r>
                      <a:r>
                        <a:rPr lang="en-US" baseline="0" dirty="0" smtClean="0"/>
                        <a:t> units without population counts after </a:t>
                      </a:r>
                      <a:r>
                        <a:rPr lang="en-US" baseline="0" dirty="0" err="1" smtClean="0"/>
                        <a:t>nonresponse</a:t>
                      </a:r>
                      <a:r>
                        <a:rPr lang="en-US" baseline="0" dirty="0" smtClean="0"/>
                        <a:t> </a:t>
                      </a:r>
                      <a:r>
                        <a:rPr lang="en-US" baseline="0" dirty="0" err="1" smtClean="0"/>
                        <a:t>followup</a:t>
                      </a:r>
                      <a:endParaRPr lang="en-US" dirty="0"/>
                    </a:p>
                  </a:txBody>
                  <a:tcPr/>
                </a:tc>
                <a:tc>
                  <a:txBody>
                    <a:bodyPr/>
                    <a:lstStyle/>
                    <a:p>
                      <a:r>
                        <a:rPr lang="en-US" dirty="0" smtClean="0"/>
                        <a:t>Higher in 2010</a:t>
                      </a:r>
                      <a:r>
                        <a:rPr lang="en-US" baseline="0" dirty="0" smtClean="0"/>
                        <a:t>; </a:t>
                      </a:r>
                    </a:p>
                    <a:p>
                      <a:r>
                        <a:rPr lang="en-US" baseline="0" dirty="0" smtClean="0"/>
                        <a:t>2% (2010) </a:t>
                      </a:r>
                      <a:r>
                        <a:rPr lang="en-US" baseline="0" dirty="0" err="1" smtClean="0"/>
                        <a:t>vs</a:t>
                      </a:r>
                      <a:r>
                        <a:rPr lang="en-US" baseline="0" dirty="0" smtClean="0"/>
                        <a:t> 0.5% (2000)</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23</a:t>
            </a:fld>
            <a:endParaRPr lang="en-US"/>
          </a:p>
        </p:txBody>
      </p:sp>
      <p:grpSp>
        <p:nvGrpSpPr>
          <p:cNvPr id="3"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266242" r:id="rId4" imgW="2715004" imgH="447856" progId="">
                <p:embed/>
              </p:oleObj>
            </a:graphicData>
          </a:graphic>
        </p:graphicFrame>
        <p:pic>
          <p:nvPicPr>
            <p:cNvPr id="8" name="Picture 1" descr="hi res 2010 logo (red)"/>
            <p:cNvPicPr>
              <a:picLocks noChangeAspect="1" noChangeArrowheads="1"/>
            </p:cNvPicPr>
            <p:nvPr/>
          </p:nvPicPr>
          <p:blipFill>
            <a:blip r:embed="rId5"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Soundness of Process of Data Collection </a:t>
            </a:r>
            <a:endParaRPr lang="en-US" dirty="0"/>
          </a:p>
        </p:txBody>
      </p:sp>
      <p:graphicFrame>
        <p:nvGraphicFramePr>
          <p:cNvPr id="6" name="Content Placeholder 5"/>
          <p:cNvGraphicFramePr>
            <a:graphicFrameLocks noGrp="1"/>
          </p:cNvGraphicFramePr>
          <p:nvPr>
            <p:ph idx="1"/>
          </p:nvPr>
        </p:nvGraphicFramePr>
        <p:xfrm>
          <a:off x="685800" y="1828800"/>
          <a:ext cx="7772400" cy="429768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dirty="0" smtClean="0"/>
                        <a:t>Feature</a:t>
                      </a:r>
                      <a:endParaRPr lang="en-US" dirty="0"/>
                    </a:p>
                  </a:txBody>
                  <a:tcPr/>
                </a:tc>
                <a:tc>
                  <a:txBody>
                    <a:bodyPr/>
                    <a:lstStyle/>
                    <a:p>
                      <a:pPr algn="ctr"/>
                      <a:r>
                        <a:rPr lang="en-US" dirty="0" smtClean="0"/>
                        <a:t>Evaluative Indicator Relative to 2000</a:t>
                      </a:r>
                      <a:endParaRPr lang="en-US" dirty="0"/>
                    </a:p>
                  </a:txBody>
                  <a:tcPr/>
                </a:tc>
              </a:tr>
              <a:tr h="391160">
                <a:tc>
                  <a:txBody>
                    <a:bodyPr/>
                    <a:lstStyle/>
                    <a:p>
                      <a:r>
                        <a:rPr lang="en-US" dirty="0" smtClean="0"/>
                        <a:t>Vacant</a:t>
                      </a:r>
                      <a:r>
                        <a:rPr lang="en-US" baseline="0" dirty="0" smtClean="0"/>
                        <a:t> housing units</a:t>
                      </a:r>
                      <a:endParaRPr lang="en-US" dirty="0"/>
                    </a:p>
                  </a:txBody>
                  <a:tcPr/>
                </a:tc>
                <a:tc>
                  <a:txBody>
                    <a:bodyPr/>
                    <a:lstStyle/>
                    <a:p>
                      <a:r>
                        <a:rPr lang="en-US" dirty="0" smtClean="0"/>
                        <a:t>14.3</a:t>
                      </a:r>
                      <a:r>
                        <a:rPr lang="en-US" baseline="0" dirty="0" smtClean="0"/>
                        <a:t> million in 2010 vs. 9.9 million in 2000; fits expected results of mortgage crisis</a:t>
                      </a:r>
                      <a:endParaRPr lang="en-US" dirty="0"/>
                    </a:p>
                  </a:txBody>
                  <a:tcPr/>
                </a:tc>
              </a:tr>
              <a:tr h="391160">
                <a:tc>
                  <a:txBody>
                    <a:bodyPr/>
                    <a:lstStyle/>
                    <a:p>
                      <a:r>
                        <a:rPr lang="en-US" dirty="0" smtClean="0"/>
                        <a:t>Match of Coverage Survey Listings to Address</a:t>
                      </a:r>
                      <a:r>
                        <a:rPr lang="en-US" baseline="0" dirty="0" smtClean="0"/>
                        <a:t> File used for Census</a:t>
                      </a:r>
                      <a:endParaRPr lang="en-US" dirty="0"/>
                    </a:p>
                  </a:txBody>
                  <a:tcPr/>
                </a:tc>
                <a:tc>
                  <a:txBody>
                    <a:bodyPr/>
                    <a:lstStyle/>
                    <a:p>
                      <a:r>
                        <a:rPr lang="en-US" dirty="0" smtClean="0"/>
                        <a:t>Better initial match in 2010 (96%)</a:t>
                      </a:r>
                      <a:r>
                        <a:rPr lang="en-US" baseline="0" dirty="0" smtClean="0"/>
                        <a:t> than 2000 (91%)</a:t>
                      </a:r>
                      <a:endParaRPr lang="en-US" dirty="0"/>
                    </a:p>
                  </a:txBody>
                  <a:tcPr/>
                </a:tc>
              </a:tr>
              <a:tr h="391160">
                <a:tc>
                  <a:txBody>
                    <a:bodyPr/>
                    <a:lstStyle/>
                    <a:p>
                      <a:r>
                        <a:rPr lang="en-US" dirty="0" smtClean="0"/>
                        <a:t>Quality</a:t>
                      </a:r>
                      <a:r>
                        <a:rPr lang="en-US" baseline="0" dirty="0" smtClean="0"/>
                        <a:t> control </a:t>
                      </a:r>
                      <a:r>
                        <a:rPr lang="en-US" baseline="0" dirty="0" err="1" smtClean="0"/>
                        <a:t>reinterviews</a:t>
                      </a:r>
                      <a:endParaRPr lang="en-US" dirty="0"/>
                    </a:p>
                  </a:txBody>
                  <a:tcPr/>
                </a:tc>
                <a:tc>
                  <a:txBody>
                    <a:bodyPr/>
                    <a:lstStyle/>
                    <a:p>
                      <a:r>
                        <a:rPr lang="en-US" dirty="0" smtClean="0"/>
                        <a:t>Essentially all</a:t>
                      </a:r>
                      <a:r>
                        <a:rPr lang="en-US" baseline="0" dirty="0" smtClean="0"/>
                        <a:t> enumerators subject to </a:t>
                      </a:r>
                      <a:r>
                        <a:rPr lang="en-US" baseline="0" dirty="0" err="1" smtClean="0"/>
                        <a:t>reinterviews</a:t>
                      </a:r>
                      <a:r>
                        <a:rPr lang="en-US" baseline="0" dirty="0" smtClean="0"/>
                        <a:t> (vs. 75% in 2000); smaller percentage of enumerators failing to meet quality standards</a:t>
                      </a:r>
                      <a:endParaRPr lang="en-US" dirty="0"/>
                    </a:p>
                  </a:txBody>
                  <a:tcPr/>
                </a:tc>
              </a:tr>
              <a:tr h="370840">
                <a:tc>
                  <a:txBody>
                    <a:bodyPr/>
                    <a:lstStyle/>
                    <a:p>
                      <a:r>
                        <a:rPr lang="en-US" dirty="0" smtClean="0"/>
                        <a:t>Meeting</a:t>
                      </a:r>
                      <a:r>
                        <a:rPr lang="en-US" baseline="0" dirty="0" smtClean="0"/>
                        <a:t> deadlines on data collection</a:t>
                      </a:r>
                      <a:endParaRPr lang="en-US" dirty="0"/>
                    </a:p>
                  </a:txBody>
                  <a:tcPr/>
                </a:tc>
                <a:tc>
                  <a:txBody>
                    <a:bodyPr/>
                    <a:lstStyle/>
                    <a:p>
                      <a:r>
                        <a:rPr lang="en-US" dirty="0" smtClean="0"/>
                        <a:t>All 11 operations</a:t>
                      </a:r>
                      <a:r>
                        <a:rPr lang="en-US" baseline="0" dirty="0" smtClean="0"/>
                        <a:t> since mid-2009 on schedule and significantly under budget</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24</a:t>
            </a:fld>
            <a:endParaRPr lang="en-US"/>
          </a:p>
        </p:txBody>
      </p:sp>
      <p:grpSp>
        <p:nvGrpSpPr>
          <p:cNvPr id="5"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205826"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p>
            <a:fld id="{339F8B25-B71D-4E79-B5B3-2C2E410F05B9}" type="slidenum">
              <a:rPr lang="en-US" smtClean="0"/>
              <a:pPr/>
              <a:t>25</a:t>
            </a:fld>
            <a:endParaRPr lang="en-US" smtClean="0"/>
          </a:p>
        </p:txBody>
      </p:sp>
      <p:sp>
        <p:nvSpPr>
          <p:cNvPr id="819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A8F8D022-F3E3-4484-8FDE-957769EB8BFC}" type="slidenum">
              <a:rPr lang="en-US" sz="1400"/>
              <a:pPr algn="r"/>
              <a:t>25</a:t>
            </a:fld>
            <a:endParaRPr lang="en-US" sz="1400"/>
          </a:p>
        </p:txBody>
      </p:sp>
      <p:sp>
        <p:nvSpPr>
          <p:cNvPr id="8196" name="Rectangle 2"/>
          <p:cNvSpPr>
            <a:spLocks noGrp="1" noChangeArrowheads="1"/>
          </p:cNvSpPr>
          <p:nvPr>
            <p:ph type="title"/>
          </p:nvPr>
        </p:nvSpPr>
        <p:spPr/>
        <p:txBody>
          <a:bodyPr/>
          <a:lstStyle/>
          <a:p>
            <a:pPr eaLnBrk="1" hangingPunct="1"/>
            <a:r>
              <a:rPr lang="en-US" smtClean="0"/>
              <a:t>Outline</a:t>
            </a:r>
          </a:p>
        </p:txBody>
      </p:sp>
      <p:sp>
        <p:nvSpPr>
          <p:cNvPr id="8197" name="Rectangle 3"/>
          <p:cNvSpPr>
            <a:spLocks noGrp="1" noChangeArrowheads="1"/>
          </p:cNvSpPr>
          <p:nvPr>
            <p:ph type="body" idx="1"/>
          </p:nvPr>
        </p:nvSpPr>
        <p:spPr/>
        <p:txBody>
          <a:bodyPr/>
          <a:lstStyle/>
          <a:p>
            <a:pPr eaLnBrk="1" hangingPunct="1"/>
            <a:r>
              <a:rPr lang="en-US" dirty="0" smtClean="0">
                <a:solidFill>
                  <a:schemeClr val="bg2">
                    <a:lumMod val="40000"/>
                    <a:lumOff val="60000"/>
                  </a:schemeClr>
                </a:solidFill>
              </a:rPr>
              <a:t>Overview of 2010 Census Operations</a:t>
            </a:r>
          </a:p>
          <a:p>
            <a:pPr eaLnBrk="1" hangingPunct="1"/>
            <a:r>
              <a:rPr lang="en-US" dirty="0" smtClean="0">
                <a:solidFill>
                  <a:schemeClr val="bg2">
                    <a:lumMod val="40000"/>
                    <a:lumOff val="60000"/>
                  </a:schemeClr>
                </a:solidFill>
              </a:rPr>
              <a:t>Concepts of Quality in a Census</a:t>
            </a:r>
          </a:p>
          <a:p>
            <a:pPr eaLnBrk="1" hangingPunct="1"/>
            <a:r>
              <a:rPr lang="en-US" dirty="0" smtClean="0"/>
              <a:t>NCHS and Census</a:t>
            </a:r>
          </a:p>
        </p:txBody>
      </p:sp>
      <p:grpSp>
        <p:nvGrpSpPr>
          <p:cNvPr id="2"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323586"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NCHS in the Statistical World</a:t>
            </a:r>
            <a:endParaRPr lang="en-US" dirty="0"/>
          </a:p>
        </p:txBody>
      </p:sp>
      <p:sp>
        <p:nvSpPr>
          <p:cNvPr id="3" name="Content Placeholder 2"/>
          <p:cNvSpPr>
            <a:spLocks noGrp="1"/>
          </p:cNvSpPr>
          <p:nvPr>
            <p:ph idx="1"/>
          </p:nvPr>
        </p:nvSpPr>
        <p:spPr/>
        <p:txBody>
          <a:bodyPr/>
          <a:lstStyle/>
          <a:p>
            <a:r>
              <a:rPr lang="en-US" dirty="0" smtClean="0"/>
              <a:t>A science-driven statistical agency</a:t>
            </a:r>
          </a:p>
          <a:p>
            <a:r>
              <a:rPr lang="en-US" dirty="0" smtClean="0"/>
              <a:t>For many years a key contributor to innovation in measurement, processing, and dissemination of important statistical information for the US</a:t>
            </a:r>
          </a:p>
          <a:p>
            <a:r>
              <a:rPr lang="en-US" dirty="0" smtClean="0"/>
              <a:t>A voice for quality and the need for statistical independence</a:t>
            </a:r>
            <a:endParaRPr lang="en-US" dirty="0"/>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Partnerships between NCHS and Census</a:t>
            </a:r>
            <a:endParaRPr lang="en-US" dirty="0"/>
          </a:p>
        </p:txBody>
      </p:sp>
      <p:sp>
        <p:nvSpPr>
          <p:cNvPr id="3" name="Content Placeholder 2"/>
          <p:cNvSpPr>
            <a:spLocks noGrp="1"/>
          </p:cNvSpPr>
          <p:nvPr>
            <p:ph idx="1"/>
          </p:nvPr>
        </p:nvSpPr>
        <p:spPr/>
        <p:txBody>
          <a:bodyPr/>
          <a:lstStyle/>
          <a:p>
            <a:r>
              <a:rPr lang="en-US" sz="2400" dirty="0" smtClean="0"/>
              <a:t>A sister agency of the Federal statistical system</a:t>
            </a:r>
          </a:p>
          <a:p>
            <a:r>
              <a:rPr lang="en-US" sz="2400" dirty="0" smtClean="0"/>
              <a:t>Household surveys</a:t>
            </a:r>
          </a:p>
          <a:p>
            <a:pPr lvl="1"/>
            <a:r>
              <a:rPr lang="en-US" sz="2400" dirty="0" smtClean="0"/>
              <a:t>National Health Interview Survey</a:t>
            </a:r>
          </a:p>
          <a:p>
            <a:r>
              <a:rPr lang="en-US" sz="2400" dirty="0" smtClean="0"/>
              <a:t>Facility surveys</a:t>
            </a:r>
          </a:p>
          <a:p>
            <a:pPr lvl="1"/>
            <a:r>
              <a:rPr lang="en-US" sz="2400" dirty="0" smtClean="0"/>
              <a:t>The National Ambulatory Medical Care Survey </a:t>
            </a:r>
          </a:p>
          <a:p>
            <a:pPr lvl="1"/>
            <a:r>
              <a:rPr lang="en-US" sz="2400" dirty="0" smtClean="0"/>
              <a:t>The National Hospital Ambulatory Medical Care Survey</a:t>
            </a:r>
          </a:p>
          <a:p>
            <a:pPr lvl="1"/>
            <a:r>
              <a:rPr lang="en-US" sz="2400" dirty="0" smtClean="0"/>
              <a:t>National Hospital Discharge Survey</a:t>
            </a:r>
          </a:p>
          <a:p>
            <a:r>
              <a:rPr lang="en-US" sz="2400" dirty="0" smtClean="0"/>
              <a:t>Data dissemination</a:t>
            </a:r>
          </a:p>
          <a:p>
            <a:r>
              <a:rPr lang="en-US" sz="2400" dirty="0" smtClean="0"/>
              <a:t>Statistical re-use of administrative records</a:t>
            </a:r>
            <a:endParaRPr lang="en-US" sz="2000" dirty="0" smtClean="0"/>
          </a:p>
          <a:p>
            <a:pPr>
              <a:buNone/>
            </a:pPr>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pPr>
              <a:defRPr/>
            </a:pPr>
            <a:fld id="{12D6764B-787B-4419-AF9B-3D3B4CDC815B}" type="slidenum">
              <a:rPr lang="en-US" smtClean="0"/>
              <a:pPr>
                <a:defRPr/>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224F4E6D-34DE-4874-91EE-3F2F17D77087}" type="slidenum">
              <a:rPr lang="en-US" smtClean="0"/>
              <a:pPr/>
              <a:t>3</a:t>
            </a:fld>
            <a:endParaRPr lang="en-US" smtClean="0"/>
          </a:p>
        </p:txBody>
      </p:sp>
      <p:sp>
        <p:nvSpPr>
          <p:cNvPr id="1028"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ECCA81B-DE90-4AD5-8348-116E056C866B}" type="slidenum">
              <a:rPr lang="en-US" sz="1400"/>
              <a:pPr algn="r"/>
              <a:t>3</a:t>
            </a:fld>
            <a:endParaRPr lang="en-US" sz="1400"/>
          </a:p>
        </p:txBody>
      </p:sp>
      <p:pic>
        <p:nvPicPr>
          <p:cNvPr id="2" name="Picture 3" descr="Diagram shows workflow of the 2010 Census. Main sections: Establish where to count; Deliver Census Questionnaires March 1 through April 6; Count Everyone Where They Live on Census Day April 1, 2010; Provide Census Results. 2010 Census results will be available on the Internet."/>
          <p:cNvPicPr>
            <a:picLocks noChangeAspect="1" noChangeArrowheads="1"/>
          </p:cNvPicPr>
          <p:nvPr/>
        </p:nvPicPr>
        <p:blipFill>
          <a:blip r:embed="rId2" cstate="print"/>
          <a:srcRect/>
          <a:stretch>
            <a:fillRect/>
          </a:stretch>
        </p:blipFill>
        <p:spPr bwMode="auto">
          <a:xfrm>
            <a:off x="1981200" y="1"/>
            <a:ext cx="5421865"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045F630E-E15B-460C-A246-61E002272EC1}" type="slidenum">
              <a:rPr lang="en-US" smtClean="0"/>
              <a:pPr/>
              <a:t>4</a:t>
            </a:fld>
            <a:endParaRPr lang="en-US" smtClean="0"/>
          </a:p>
        </p:txBody>
      </p:sp>
      <p:sp>
        <p:nvSpPr>
          <p:cNvPr id="1229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3A36E32-E7ED-4435-8A86-0CABB3F50345}" type="slidenum">
              <a:rPr lang="en-US" sz="1400"/>
              <a:pPr algn="r"/>
              <a:t>4</a:t>
            </a:fld>
            <a:endParaRPr lang="en-US" sz="1400"/>
          </a:p>
        </p:txBody>
      </p:sp>
      <p:sp>
        <p:nvSpPr>
          <p:cNvPr id="12292" name="Rectangle 2"/>
          <p:cNvSpPr>
            <a:spLocks noGrp="1" noChangeArrowheads="1"/>
          </p:cNvSpPr>
          <p:nvPr>
            <p:ph type="title"/>
          </p:nvPr>
        </p:nvSpPr>
        <p:spPr/>
        <p:txBody>
          <a:bodyPr/>
          <a:lstStyle/>
          <a:p>
            <a:pPr eaLnBrk="1" hangingPunct="1"/>
            <a:r>
              <a:rPr lang="en-US" smtClean="0"/>
              <a:t>2010 Census Key Dates</a:t>
            </a:r>
          </a:p>
        </p:txBody>
      </p:sp>
      <p:sp>
        <p:nvSpPr>
          <p:cNvPr id="12293"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sz="2800" dirty="0" smtClean="0"/>
              <a:t>Jan 17 – advertising launch</a:t>
            </a:r>
          </a:p>
          <a:p>
            <a:pPr eaLnBrk="1" hangingPunct="1">
              <a:lnSpc>
                <a:spcPct val="90000"/>
              </a:lnSpc>
            </a:pPr>
            <a:r>
              <a:rPr lang="en-US" sz="2800" dirty="0" smtClean="0"/>
              <a:t>Feb 17-19 – advance letters mailed</a:t>
            </a:r>
          </a:p>
          <a:p>
            <a:pPr eaLnBrk="1" hangingPunct="1">
              <a:lnSpc>
                <a:spcPct val="90000"/>
              </a:lnSpc>
            </a:pPr>
            <a:r>
              <a:rPr lang="en-US" sz="2800" dirty="0" smtClean="0"/>
              <a:t>Mar 15-17 – questionnaire mailed</a:t>
            </a:r>
          </a:p>
          <a:p>
            <a:pPr eaLnBrk="1" hangingPunct="1">
              <a:lnSpc>
                <a:spcPct val="90000"/>
              </a:lnSpc>
            </a:pPr>
            <a:r>
              <a:rPr lang="en-US" sz="2800" dirty="0" smtClean="0"/>
              <a:t>Mar 18-19 – reminder postcard mailed</a:t>
            </a:r>
          </a:p>
          <a:p>
            <a:pPr eaLnBrk="1" hangingPunct="1">
              <a:lnSpc>
                <a:spcPct val="90000"/>
              </a:lnSpc>
            </a:pPr>
            <a:r>
              <a:rPr lang="en-US" sz="2800" dirty="0" smtClean="0"/>
              <a:t>April 1 – CENSUS DAY</a:t>
            </a:r>
          </a:p>
          <a:p>
            <a:pPr eaLnBrk="1" hangingPunct="1">
              <a:lnSpc>
                <a:spcPct val="90000"/>
              </a:lnSpc>
            </a:pPr>
            <a:r>
              <a:rPr lang="en-US" sz="2800" dirty="0" smtClean="0"/>
              <a:t>April 1-10 – replacement forms </a:t>
            </a:r>
          </a:p>
          <a:p>
            <a:pPr eaLnBrk="1" hangingPunct="1">
              <a:lnSpc>
                <a:spcPct val="90000"/>
              </a:lnSpc>
            </a:pPr>
            <a:r>
              <a:rPr lang="en-US" sz="2800" dirty="0" smtClean="0"/>
              <a:t>May 1-July 10 – non-response follow-up</a:t>
            </a:r>
          </a:p>
          <a:p>
            <a:pPr eaLnBrk="1" hangingPunct="1">
              <a:lnSpc>
                <a:spcPct val="90000"/>
              </a:lnSpc>
            </a:pPr>
            <a:r>
              <a:rPr lang="en-US" sz="2800" dirty="0" smtClean="0"/>
              <a:t>Dec 31 – deliver population info to President</a:t>
            </a:r>
          </a:p>
          <a:p>
            <a:pPr eaLnBrk="1" hangingPunct="1">
              <a:lnSpc>
                <a:spcPct val="90000"/>
              </a:lnSpc>
            </a:pPr>
            <a:r>
              <a:rPr lang="en-US" sz="2800" dirty="0" smtClean="0"/>
              <a:t>Apr 2011 – delivery of complete delivery of info to states</a:t>
            </a:r>
          </a:p>
        </p:txBody>
      </p:sp>
      <p:grpSp>
        <p:nvGrpSpPr>
          <p:cNvPr id="6"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151553" r:id="rId4" imgW="2715004" imgH="447856" progId="">
                <p:embed/>
              </p:oleObj>
            </a:graphicData>
          </a:graphic>
        </p:graphicFrame>
        <p:pic>
          <p:nvPicPr>
            <p:cNvPr id="8" name="Picture 1" descr="hi res 2010 logo (red)"/>
            <p:cNvPicPr>
              <a:picLocks noChangeAspect="1" noChangeArrowheads="1"/>
            </p:cNvPicPr>
            <p:nvPr/>
          </p:nvPicPr>
          <p:blipFill>
            <a:blip r:embed="rId5"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2"/>
          </p:nvPr>
        </p:nvSpPr>
        <p:spPr>
          <a:noFill/>
        </p:spPr>
        <p:txBody>
          <a:bodyPr/>
          <a:lstStyle/>
          <a:p>
            <a:fld id="{3C96D6EF-B35D-4326-83EB-6D4C34C4C07D}" type="slidenum">
              <a:rPr lang="en-US" smtClean="0"/>
              <a:pPr/>
              <a:t>5</a:t>
            </a:fld>
            <a:endParaRPr lang="en-US" smtClean="0"/>
          </a:p>
        </p:txBody>
      </p:sp>
      <p:sp>
        <p:nvSpPr>
          <p:cNvPr id="3076"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21A9F27-814F-4EF1-B6F4-D835F2A0E567}" type="slidenum">
              <a:rPr lang="en-US" sz="1400"/>
              <a:pPr algn="r"/>
              <a:t>5</a:t>
            </a:fld>
            <a:endParaRPr lang="en-US" sz="1400"/>
          </a:p>
        </p:txBody>
      </p:sp>
      <p:sp>
        <p:nvSpPr>
          <p:cNvPr id="3077" name="Rectangle 2"/>
          <p:cNvSpPr>
            <a:spLocks noGrp="1" noChangeArrowheads="1"/>
          </p:cNvSpPr>
          <p:nvPr>
            <p:ph type="title"/>
          </p:nvPr>
        </p:nvSpPr>
        <p:spPr/>
        <p:txBody>
          <a:bodyPr/>
          <a:lstStyle/>
          <a:p>
            <a:pPr eaLnBrk="1" hangingPunct="1"/>
            <a:r>
              <a:rPr lang="en-US" smtClean="0"/>
              <a:t>The Questionnaire</a:t>
            </a:r>
          </a:p>
        </p:txBody>
      </p:sp>
      <p:sp>
        <p:nvSpPr>
          <p:cNvPr id="3078" name="Rectangle 4"/>
          <p:cNvSpPr>
            <a:spLocks noGrp="1" noChangeArrowheads="1"/>
          </p:cNvSpPr>
          <p:nvPr>
            <p:ph type="body" sz="half" idx="2"/>
          </p:nvPr>
        </p:nvSpPr>
        <p:spPr>
          <a:xfrm>
            <a:off x="4419600" y="1676400"/>
            <a:ext cx="4343400" cy="1524000"/>
          </a:xfrm>
        </p:spPr>
        <p:txBody>
          <a:bodyPr/>
          <a:lstStyle/>
          <a:p>
            <a:pPr eaLnBrk="1" hangingPunct="1"/>
            <a:r>
              <a:rPr lang="en-US" sz="2000" dirty="0" smtClean="0"/>
              <a:t>120 million questionnaire packages</a:t>
            </a:r>
          </a:p>
          <a:p>
            <a:pPr eaLnBrk="1" hangingPunct="1"/>
            <a:r>
              <a:rPr lang="en-US" sz="2000" dirty="0" smtClean="0"/>
              <a:t>134 million housing units contacted by mail or in person</a:t>
            </a:r>
          </a:p>
        </p:txBody>
      </p:sp>
      <p:pic>
        <p:nvPicPr>
          <p:cNvPr id="3079" name="Picture 3" descr="Warehouse full of questionnaire packages"/>
          <p:cNvPicPr>
            <a:picLocks noGrp="1" noChangeAspect="1" noChangeArrowheads="1"/>
          </p:cNvPicPr>
          <p:nvPr>
            <p:ph type="clipArt" sz="half" idx="1"/>
          </p:nvPr>
        </p:nvPicPr>
        <p:blipFill>
          <a:blip r:embed="rId3" cstate="print"/>
          <a:srcRect/>
          <a:stretch>
            <a:fillRect/>
          </a:stretch>
        </p:blipFill>
        <p:spPr>
          <a:xfrm>
            <a:off x="922338" y="1828800"/>
            <a:ext cx="3336925" cy="4114800"/>
          </a:xfrm>
        </p:spPr>
      </p:pic>
      <p:grpSp>
        <p:nvGrpSpPr>
          <p:cNvPr id="8"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9" name="Object 1"/>
            <p:cNvGraphicFramePr>
              <a:graphicFrameLocks noChangeAspect="1"/>
            </p:cNvGraphicFramePr>
            <p:nvPr/>
          </p:nvGraphicFramePr>
          <p:xfrm>
            <a:off x="228600" y="6172200"/>
            <a:ext cx="2714625" cy="447675"/>
          </p:xfrm>
          <a:graphic>
            <a:graphicData uri="http://schemas.openxmlformats.org/presentationml/2006/ole">
              <p:oleObj spid="_x0000_s3075" r:id="rId4" imgW="2715004" imgH="447856" progId="">
                <p:embed/>
              </p:oleObj>
            </a:graphicData>
          </a:graphic>
        </p:graphicFrame>
        <p:pic>
          <p:nvPicPr>
            <p:cNvPr id="10" name="Picture 1" descr="hi res 2010 logo (red)"/>
            <p:cNvPicPr>
              <a:picLocks noChangeAspect="1" noChangeArrowheads="1"/>
            </p:cNvPicPr>
            <p:nvPr/>
          </p:nvPicPr>
          <p:blipFill>
            <a:blip r:embed="rId5" cstate="print"/>
            <a:srcRect/>
            <a:stretch>
              <a:fillRect/>
            </a:stretch>
          </p:blipFill>
          <p:spPr bwMode="auto">
            <a:xfrm>
              <a:off x="7924800" y="6096000"/>
              <a:ext cx="1028700" cy="571500"/>
            </a:xfrm>
            <a:prstGeom prst="rect">
              <a:avLst/>
            </a:prstGeom>
            <a:noFill/>
            <a:ln w="9525">
              <a:noFill/>
              <a:miter lim="800000"/>
              <a:headEnd/>
              <a:tailEnd/>
            </a:ln>
          </p:spPr>
        </p:pic>
      </p:grpSp>
      <p:pic>
        <p:nvPicPr>
          <p:cNvPr id="2" name="Picture 4" descr="Warehouse full of questionnaire packages"/>
          <p:cNvPicPr>
            <a:picLocks noChangeAspect="1" noChangeArrowheads="1"/>
          </p:cNvPicPr>
          <p:nvPr/>
        </p:nvPicPr>
        <p:blipFill>
          <a:blip r:embed="rId6" cstate="print"/>
          <a:srcRect/>
          <a:stretch>
            <a:fillRect/>
          </a:stretch>
        </p:blipFill>
        <p:spPr bwMode="auto">
          <a:xfrm>
            <a:off x="4495800" y="3124200"/>
            <a:ext cx="4200525" cy="28225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97BF1C36-08F4-45B6-ACE9-08DC2C94A9E5}" type="slidenum">
              <a:rPr lang="en-US" smtClean="0"/>
              <a:pPr/>
              <a:t>6</a:t>
            </a:fld>
            <a:endParaRPr lang="en-US" smtClean="0"/>
          </a:p>
        </p:txBody>
      </p:sp>
      <p:sp>
        <p:nvSpPr>
          <p:cNvPr id="133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89CA7BAA-7CB1-413C-9A35-BFCDB7BBA629}" type="slidenum">
              <a:rPr lang="en-US" sz="1400"/>
              <a:pPr algn="r"/>
              <a:t>6</a:t>
            </a:fld>
            <a:endParaRPr lang="en-US" sz="1400"/>
          </a:p>
        </p:txBody>
      </p:sp>
      <p:sp>
        <p:nvSpPr>
          <p:cNvPr id="13316" name="Rectangle 2"/>
          <p:cNvSpPr>
            <a:spLocks noGrp="1" noChangeArrowheads="1"/>
          </p:cNvSpPr>
          <p:nvPr>
            <p:ph type="title"/>
          </p:nvPr>
        </p:nvSpPr>
        <p:spPr/>
        <p:txBody>
          <a:bodyPr/>
          <a:lstStyle/>
          <a:p>
            <a:pPr eaLnBrk="1" hangingPunct="1"/>
            <a:r>
              <a:rPr lang="en-US" smtClean="0"/>
              <a:t>Design Features Addressing</a:t>
            </a:r>
          </a:p>
        </p:txBody>
      </p:sp>
      <p:sp>
        <p:nvSpPr>
          <p:cNvPr id="13317" name="Rectangle 3"/>
          <p:cNvSpPr>
            <a:spLocks noGrp="1" noChangeArrowheads="1"/>
          </p:cNvSpPr>
          <p:nvPr>
            <p:ph type="body" idx="1"/>
          </p:nvPr>
        </p:nvSpPr>
        <p:spPr/>
        <p:txBody>
          <a:bodyPr/>
          <a:lstStyle/>
          <a:p>
            <a:pPr eaLnBrk="1" hangingPunct="1">
              <a:lnSpc>
                <a:spcPct val="90000"/>
              </a:lnSpc>
            </a:pPr>
            <a:r>
              <a:rPr lang="en-US" sz="2800" dirty="0" smtClean="0"/>
              <a:t>Burden of response</a:t>
            </a:r>
          </a:p>
          <a:p>
            <a:pPr lvl="1" eaLnBrk="1" hangingPunct="1">
              <a:lnSpc>
                <a:spcPct val="90000"/>
              </a:lnSpc>
            </a:pPr>
            <a:r>
              <a:rPr lang="en-US" sz="2400" dirty="0" smtClean="0"/>
              <a:t>Advance letter</a:t>
            </a:r>
          </a:p>
          <a:p>
            <a:pPr lvl="1" eaLnBrk="1" hangingPunct="1">
              <a:lnSpc>
                <a:spcPct val="90000"/>
              </a:lnSpc>
            </a:pPr>
            <a:r>
              <a:rPr lang="en-US" sz="2400" dirty="0" smtClean="0"/>
              <a:t>Reminder card</a:t>
            </a:r>
          </a:p>
          <a:p>
            <a:pPr lvl="1" eaLnBrk="1" hangingPunct="1">
              <a:lnSpc>
                <a:spcPct val="90000"/>
              </a:lnSpc>
            </a:pPr>
            <a:r>
              <a:rPr lang="en-US" sz="2400" dirty="0" smtClean="0"/>
              <a:t>Replacement questionnaire</a:t>
            </a:r>
          </a:p>
          <a:p>
            <a:pPr eaLnBrk="1" hangingPunct="1">
              <a:lnSpc>
                <a:spcPct val="90000"/>
              </a:lnSpc>
            </a:pPr>
            <a:r>
              <a:rPr lang="en-US" sz="2800" dirty="0" smtClean="0"/>
              <a:t>Language impediments</a:t>
            </a:r>
          </a:p>
          <a:p>
            <a:pPr lvl="1" eaLnBrk="1" hangingPunct="1">
              <a:lnSpc>
                <a:spcPct val="90000"/>
              </a:lnSpc>
            </a:pPr>
            <a:r>
              <a:rPr lang="en-US" sz="2400" dirty="0" smtClean="0"/>
              <a:t>Spanish-English questionnaire</a:t>
            </a:r>
          </a:p>
          <a:p>
            <a:pPr eaLnBrk="1" hangingPunct="1">
              <a:lnSpc>
                <a:spcPct val="90000"/>
              </a:lnSpc>
            </a:pPr>
            <a:r>
              <a:rPr lang="en-US" sz="2800" dirty="0" smtClean="0"/>
              <a:t>Diversity of community support for participation</a:t>
            </a:r>
          </a:p>
          <a:p>
            <a:pPr eaLnBrk="1" hangingPunct="1">
              <a:lnSpc>
                <a:spcPct val="90000"/>
              </a:lnSpc>
            </a:pPr>
            <a:r>
              <a:rPr lang="en-US" sz="2800" dirty="0" smtClean="0"/>
              <a:t>Benefits and safety of participation</a:t>
            </a:r>
          </a:p>
        </p:txBody>
      </p:sp>
      <p:grpSp>
        <p:nvGrpSpPr>
          <p:cNvPr id="6"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154625" r:id="rId3" imgW="2715004" imgH="447856" progId="">
                <p:embed/>
              </p:oleObj>
            </a:graphicData>
          </a:graphic>
        </p:graphicFrame>
        <p:pic>
          <p:nvPicPr>
            <p:cNvPr id="8" name="Picture 1" descr="hi res 2010 logo (red)"/>
            <p:cNvPicPr>
              <a:picLocks noChangeAspect="1" noChangeArrowheads="1"/>
            </p:cNvPicPr>
            <p:nvPr/>
          </p:nvPicPr>
          <p:blipFill>
            <a:blip r:embed="rId4"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p>
            <a:fld id="{96A47076-298C-431E-A84F-024A74F7EA74}" type="slidenum">
              <a:rPr lang="en-US" smtClean="0"/>
              <a:pPr/>
              <a:t>7</a:t>
            </a:fld>
            <a:endParaRPr lang="en-US" smtClean="0"/>
          </a:p>
        </p:txBody>
      </p:sp>
      <p:sp>
        <p:nvSpPr>
          <p:cNvPr id="14339"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480A9DF-07BA-44E9-9E4F-415DC37A9DAA}" type="slidenum">
              <a:rPr lang="en-US" sz="1400"/>
              <a:pPr algn="r"/>
              <a:t>7</a:t>
            </a:fld>
            <a:endParaRPr lang="en-US" sz="1400"/>
          </a:p>
        </p:txBody>
      </p:sp>
      <p:sp>
        <p:nvSpPr>
          <p:cNvPr id="14340" name="Text Box 6"/>
          <p:cNvSpPr txBox="1">
            <a:spLocks noChangeArrowheads="1"/>
          </p:cNvSpPr>
          <p:nvPr/>
        </p:nvSpPr>
        <p:spPr bwMode="auto">
          <a:xfrm>
            <a:off x="6248400" y="914400"/>
            <a:ext cx="2601913" cy="3786188"/>
          </a:xfrm>
          <a:prstGeom prst="rect">
            <a:avLst/>
          </a:prstGeom>
          <a:noFill/>
          <a:ln w="9525">
            <a:noFill/>
            <a:miter lim="800000"/>
            <a:headEnd/>
            <a:tailEnd/>
          </a:ln>
        </p:spPr>
        <p:txBody>
          <a:bodyPr wrap="none">
            <a:spAutoFit/>
          </a:bodyPr>
          <a:lstStyle/>
          <a:p>
            <a:r>
              <a:rPr lang="en-US" b="1">
                <a:latin typeface="Arial" pitchFamily="34" charset="0"/>
              </a:rPr>
              <a:t>A Small Request</a:t>
            </a:r>
          </a:p>
          <a:p>
            <a:endParaRPr lang="en-US" b="1">
              <a:latin typeface="Arial" pitchFamily="34" charset="0"/>
            </a:endParaRPr>
          </a:p>
          <a:p>
            <a:r>
              <a:rPr lang="en-US">
                <a:latin typeface="Arial" pitchFamily="34" charset="0"/>
              </a:rPr>
              <a:t>Name</a:t>
            </a:r>
          </a:p>
          <a:p>
            <a:r>
              <a:rPr lang="en-US">
                <a:latin typeface="Arial" pitchFamily="34" charset="0"/>
              </a:rPr>
              <a:t>Gender</a:t>
            </a:r>
          </a:p>
          <a:p>
            <a:r>
              <a:rPr lang="en-US">
                <a:latin typeface="Arial" pitchFamily="34" charset="0"/>
              </a:rPr>
              <a:t>Age</a:t>
            </a:r>
          </a:p>
          <a:p>
            <a:r>
              <a:rPr lang="en-US">
                <a:latin typeface="Arial" pitchFamily="34" charset="0"/>
              </a:rPr>
              <a:t>Ethnicity</a:t>
            </a:r>
          </a:p>
          <a:p>
            <a:r>
              <a:rPr lang="en-US">
                <a:latin typeface="Arial" pitchFamily="34" charset="0"/>
              </a:rPr>
              <a:t>Race</a:t>
            </a:r>
          </a:p>
          <a:p>
            <a:r>
              <a:rPr lang="en-US">
                <a:latin typeface="Arial" pitchFamily="34" charset="0"/>
              </a:rPr>
              <a:t>Other residence</a:t>
            </a:r>
          </a:p>
          <a:p>
            <a:r>
              <a:rPr lang="en-US">
                <a:latin typeface="Arial" pitchFamily="34" charset="0"/>
              </a:rPr>
              <a:t>Own/Rent</a:t>
            </a:r>
          </a:p>
          <a:p>
            <a:r>
              <a:rPr lang="en-US">
                <a:latin typeface="Arial" pitchFamily="34" charset="0"/>
              </a:rPr>
              <a:t>Telephone no.</a:t>
            </a:r>
          </a:p>
        </p:txBody>
      </p:sp>
      <p:pic>
        <p:nvPicPr>
          <p:cNvPr id="14341" name="Picture 6" descr="2010 Census Form"/>
          <p:cNvPicPr>
            <a:picLocks noChangeAspect="1" noChangeArrowheads="1"/>
          </p:cNvPicPr>
          <p:nvPr/>
        </p:nvPicPr>
        <p:blipFill>
          <a:blip r:embed="rId2" cstate="print"/>
          <a:srcRect/>
          <a:stretch>
            <a:fillRect/>
          </a:stretch>
        </p:blipFill>
        <p:spPr bwMode="auto">
          <a:xfrm>
            <a:off x="0" y="0"/>
            <a:ext cx="5935663"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a:noFill/>
        </p:spPr>
        <p:txBody>
          <a:bodyPr/>
          <a:lstStyle/>
          <a:p>
            <a:fld id="{97C69151-3EF2-4964-B152-3A56DC1BAA64}" type="slidenum">
              <a:rPr lang="en-US" smtClean="0"/>
              <a:pPr/>
              <a:t>8</a:t>
            </a:fld>
            <a:endParaRPr lang="en-US" smtClean="0"/>
          </a:p>
        </p:txBody>
      </p:sp>
      <p:sp>
        <p:nvSpPr>
          <p:cNvPr id="205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4A030162-3816-4070-9362-60D8869E4DAD}" type="slidenum">
              <a:rPr lang="en-US" sz="1400"/>
              <a:pPr algn="r"/>
              <a:t>8</a:t>
            </a:fld>
            <a:endParaRPr lang="en-US" sz="1400"/>
          </a:p>
        </p:txBody>
      </p:sp>
      <p:sp>
        <p:nvSpPr>
          <p:cNvPr id="2053" name="Rectangle 2"/>
          <p:cNvSpPr>
            <a:spLocks noChangeArrowheads="1"/>
          </p:cNvSpPr>
          <p:nvPr/>
        </p:nvSpPr>
        <p:spPr bwMode="auto">
          <a:xfrm>
            <a:off x="304800" y="457200"/>
            <a:ext cx="7943850" cy="1144588"/>
          </a:xfrm>
          <a:prstGeom prst="rect">
            <a:avLst/>
          </a:prstGeom>
          <a:noFill/>
          <a:ln w="9525">
            <a:noFill/>
            <a:miter lim="800000"/>
            <a:headEnd/>
            <a:tailEnd/>
          </a:ln>
        </p:spPr>
        <p:txBody>
          <a:bodyPr anchor="ctr"/>
          <a:lstStyle/>
          <a:p>
            <a:r>
              <a:rPr lang="en-US" sz="4000">
                <a:solidFill>
                  <a:srgbClr val="333399"/>
                </a:solidFill>
                <a:latin typeface="Arial Unicode MS" pitchFamily="34" charset="-128"/>
              </a:rPr>
              <a:t>2010 Census	 </a:t>
            </a:r>
            <a:br>
              <a:rPr lang="en-US" sz="4000">
                <a:solidFill>
                  <a:srgbClr val="333399"/>
                </a:solidFill>
                <a:latin typeface="Arial Unicode MS" pitchFamily="34" charset="-128"/>
              </a:rPr>
            </a:br>
            <a:r>
              <a:rPr lang="en-US" sz="4000">
                <a:solidFill>
                  <a:srgbClr val="333399"/>
                </a:solidFill>
                <a:latin typeface="Arial Unicode MS" pitchFamily="34" charset="-128"/>
              </a:rPr>
              <a:t>Language </a:t>
            </a:r>
            <a:br>
              <a:rPr lang="en-US" sz="4000">
                <a:solidFill>
                  <a:srgbClr val="333399"/>
                </a:solidFill>
                <a:latin typeface="Arial Unicode MS" pitchFamily="34" charset="-128"/>
              </a:rPr>
            </a:br>
            <a:r>
              <a:rPr lang="en-US" sz="4000">
                <a:solidFill>
                  <a:srgbClr val="333399"/>
                </a:solidFill>
                <a:latin typeface="Arial Unicode MS" pitchFamily="34" charset="-128"/>
              </a:rPr>
              <a:t>Program</a:t>
            </a:r>
          </a:p>
        </p:txBody>
      </p:sp>
      <p:graphicFrame>
        <p:nvGraphicFramePr>
          <p:cNvPr id="2050" name="Object 3"/>
          <p:cNvGraphicFramePr>
            <a:graphicFrameLocks noChangeAspect="1"/>
          </p:cNvGraphicFramePr>
          <p:nvPr/>
        </p:nvGraphicFramePr>
        <p:xfrm>
          <a:off x="3960813" y="1803400"/>
          <a:ext cx="1352550" cy="1316038"/>
        </p:xfrm>
        <a:graphic>
          <a:graphicData uri="http://schemas.openxmlformats.org/presentationml/2006/ole">
            <p:oleObj spid="_x0000_s2050" name="Photo Editor Photo" r:id="rId3" imgW="6230220" imgH="6058746" progId="">
              <p:embed/>
            </p:oleObj>
          </a:graphicData>
        </a:graphic>
      </p:graphicFrame>
      <p:sp>
        <p:nvSpPr>
          <p:cNvPr id="2054" name="AutoShape 4"/>
          <p:cNvSpPr>
            <a:spLocks noChangeArrowheads="1"/>
          </p:cNvSpPr>
          <p:nvPr/>
        </p:nvSpPr>
        <p:spPr bwMode="auto">
          <a:xfrm>
            <a:off x="131763" y="304800"/>
            <a:ext cx="9012237" cy="5970588"/>
          </a:xfrm>
          <a:prstGeom prst="triangle">
            <a:avLst>
              <a:gd name="adj" fmla="val 50000"/>
            </a:avLst>
          </a:prstGeom>
          <a:solidFill>
            <a:srgbClr val="FFFFCC"/>
          </a:solidFill>
          <a:ln w="9525">
            <a:solidFill>
              <a:schemeClr val="tx1"/>
            </a:solidFill>
            <a:miter lim="800000"/>
            <a:headEnd/>
            <a:tailEnd/>
          </a:ln>
        </p:spPr>
        <p:txBody>
          <a:bodyPr wrap="none" anchor="ctr"/>
          <a:lstStyle/>
          <a:p>
            <a:endParaRPr lang="en-US"/>
          </a:p>
        </p:txBody>
      </p:sp>
      <p:sp>
        <p:nvSpPr>
          <p:cNvPr id="2055" name="Text Box 5"/>
          <p:cNvSpPr txBox="1">
            <a:spLocks noChangeArrowheads="1"/>
          </p:cNvSpPr>
          <p:nvPr/>
        </p:nvSpPr>
        <p:spPr bwMode="auto">
          <a:xfrm>
            <a:off x="419100" y="4530725"/>
            <a:ext cx="8437563" cy="346075"/>
          </a:xfrm>
          <a:prstGeom prst="rect">
            <a:avLst/>
          </a:prstGeom>
          <a:noFill/>
          <a:ln w="9525">
            <a:noFill/>
            <a:miter lim="800000"/>
            <a:headEnd/>
            <a:tailEnd/>
          </a:ln>
        </p:spPr>
        <p:txBody>
          <a:bodyPr>
            <a:spAutoFit/>
          </a:bodyPr>
          <a:lstStyle/>
          <a:p>
            <a:pPr algn="ctr">
              <a:spcBef>
                <a:spcPct val="50000"/>
              </a:spcBef>
            </a:pPr>
            <a:r>
              <a:rPr lang="en-US" sz="1400" b="1">
                <a:latin typeface="Arial Narrow" pitchFamily="34" charset="0"/>
              </a:rPr>
              <a:t>Partnership Staff Linguistic Capabilities (101)</a:t>
            </a:r>
          </a:p>
        </p:txBody>
      </p:sp>
      <p:sp>
        <p:nvSpPr>
          <p:cNvPr id="2056" name="Text Box 6"/>
          <p:cNvSpPr txBox="1">
            <a:spLocks noChangeArrowheads="1"/>
          </p:cNvSpPr>
          <p:nvPr/>
        </p:nvSpPr>
        <p:spPr bwMode="auto">
          <a:xfrm>
            <a:off x="1157288" y="3181350"/>
            <a:ext cx="6961187" cy="346075"/>
          </a:xfrm>
          <a:prstGeom prst="rect">
            <a:avLst/>
          </a:prstGeom>
          <a:noFill/>
          <a:ln w="9525">
            <a:noFill/>
            <a:miter lim="800000"/>
            <a:headEnd/>
            <a:tailEnd/>
          </a:ln>
        </p:spPr>
        <p:txBody>
          <a:bodyPr>
            <a:spAutoFit/>
          </a:bodyPr>
          <a:lstStyle/>
          <a:p>
            <a:pPr algn="ctr">
              <a:spcBef>
                <a:spcPct val="50000"/>
              </a:spcBef>
            </a:pPr>
            <a:r>
              <a:rPr lang="en-US" sz="1400" b="1">
                <a:latin typeface="Arial Narrow" pitchFamily="34" charset="0"/>
              </a:rPr>
              <a:t>Language Assistance Guides (59)</a:t>
            </a:r>
          </a:p>
        </p:txBody>
      </p:sp>
      <p:sp>
        <p:nvSpPr>
          <p:cNvPr id="2057" name="Text Box 7"/>
          <p:cNvSpPr txBox="1">
            <a:spLocks noChangeArrowheads="1"/>
          </p:cNvSpPr>
          <p:nvPr/>
        </p:nvSpPr>
        <p:spPr bwMode="auto">
          <a:xfrm>
            <a:off x="3457575" y="1652588"/>
            <a:ext cx="2332038" cy="828675"/>
          </a:xfrm>
          <a:prstGeom prst="rect">
            <a:avLst/>
          </a:prstGeom>
          <a:noFill/>
          <a:ln w="9525">
            <a:noFill/>
            <a:miter lim="800000"/>
            <a:headEnd/>
            <a:tailEnd/>
          </a:ln>
        </p:spPr>
        <p:txBody>
          <a:bodyPr>
            <a:spAutoFit/>
          </a:bodyPr>
          <a:lstStyle/>
          <a:p>
            <a:pPr algn="ctr">
              <a:spcBef>
                <a:spcPct val="50000"/>
              </a:spcBef>
            </a:pPr>
            <a:r>
              <a:rPr lang="en-US" sz="1400" b="1">
                <a:latin typeface="Arial Narrow" pitchFamily="34" charset="0"/>
              </a:rPr>
              <a:t>Promotional Materials, Paid Media (TV, Radio, Print, OOH, and/or Web) (28)</a:t>
            </a:r>
          </a:p>
        </p:txBody>
      </p:sp>
      <p:sp>
        <p:nvSpPr>
          <p:cNvPr id="2058" name="Line 8"/>
          <p:cNvSpPr>
            <a:spLocks noChangeShapeType="1"/>
          </p:cNvSpPr>
          <p:nvPr/>
        </p:nvSpPr>
        <p:spPr bwMode="auto">
          <a:xfrm>
            <a:off x="3576638" y="1658938"/>
            <a:ext cx="2095500" cy="1587"/>
          </a:xfrm>
          <a:prstGeom prst="line">
            <a:avLst/>
          </a:prstGeom>
          <a:noFill/>
          <a:ln w="9525">
            <a:solidFill>
              <a:schemeClr val="tx1"/>
            </a:solidFill>
            <a:round/>
            <a:headEnd/>
            <a:tailEnd/>
          </a:ln>
        </p:spPr>
        <p:txBody>
          <a:bodyPr>
            <a:spAutoFit/>
          </a:bodyPr>
          <a:lstStyle/>
          <a:p>
            <a:endParaRPr lang="en-US"/>
          </a:p>
        </p:txBody>
      </p:sp>
      <p:sp>
        <p:nvSpPr>
          <p:cNvPr id="2059" name="Line 9"/>
          <p:cNvSpPr>
            <a:spLocks noChangeShapeType="1"/>
          </p:cNvSpPr>
          <p:nvPr/>
        </p:nvSpPr>
        <p:spPr bwMode="auto">
          <a:xfrm>
            <a:off x="2420938" y="3192463"/>
            <a:ext cx="4403725" cy="1587"/>
          </a:xfrm>
          <a:prstGeom prst="line">
            <a:avLst/>
          </a:prstGeom>
          <a:noFill/>
          <a:ln w="9525">
            <a:solidFill>
              <a:schemeClr val="tx1"/>
            </a:solidFill>
            <a:round/>
            <a:headEnd/>
            <a:tailEnd/>
          </a:ln>
        </p:spPr>
        <p:txBody>
          <a:bodyPr>
            <a:spAutoFit/>
          </a:bodyPr>
          <a:lstStyle/>
          <a:p>
            <a:endParaRPr lang="en-US"/>
          </a:p>
        </p:txBody>
      </p:sp>
      <p:sp>
        <p:nvSpPr>
          <p:cNvPr id="2060" name="Line 10"/>
          <p:cNvSpPr>
            <a:spLocks noChangeShapeType="1"/>
          </p:cNvSpPr>
          <p:nvPr/>
        </p:nvSpPr>
        <p:spPr bwMode="auto">
          <a:xfrm>
            <a:off x="1427163" y="4541838"/>
            <a:ext cx="6423025" cy="1587"/>
          </a:xfrm>
          <a:prstGeom prst="line">
            <a:avLst/>
          </a:prstGeom>
          <a:noFill/>
          <a:ln w="9525">
            <a:solidFill>
              <a:schemeClr val="tx1"/>
            </a:solidFill>
            <a:round/>
            <a:headEnd/>
            <a:tailEnd/>
          </a:ln>
        </p:spPr>
        <p:txBody>
          <a:bodyPr>
            <a:spAutoFit/>
          </a:bodyPr>
          <a:lstStyle/>
          <a:p>
            <a:endParaRPr lang="en-US"/>
          </a:p>
        </p:txBody>
      </p:sp>
      <p:sp>
        <p:nvSpPr>
          <p:cNvPr id="2061" name="Text Box 11"/>
          <p:cNvSpPr txBox="1">
            <a:spLocks noChangeArrowheads="1"/>
          </p:cNvSpPr>
          <p:nvPr/>
        </p:nvSpPr>
        <p:spPr bwMode="auto">
          <a:xfrm>
            <a:off x="3476625" y="7508875"/>
            <a:ext cx="2320925" cy="260350"/>
          </a:xfrm>
          <a:prstGeom prst="rect">
            <a:avLst/>
          </a:prstGeom>
          <a:noFill/>
          <a:ln w="9525">
            <a:noFill/>
            <a:miter lim="800000"/>
            <a:headEnd/>
            <a:tailEnd/>
          </a:ln>
        </p:spPr>
        <p:txBody>
          <a:bodyPr>
            <a:spAutoFit/>
          </a:bodyPr>
          <a:lstStyle/>
          <a:p>
            <a:pPr algn="ctr">
              <a:spcBef>
                <a:spcPct val="50000"/>
              </a:spcBef>
            </a:pPr>
            <a:r>
              <a:rPr lang="en-US" sz="900">
                <a:solidFill>
                  <a:schemeClr val="tx2"/>
                </a:solidFill>
                <a:latin typeface="Arial Narrow" pitchFamily="34" charset="0"/>
              </a:rPr>
              <a:t>As of June 22, 2009</a:t>
            </a:r>
          </a:p>
        </p:txBody>
      </p:sp>
      <p:sp>
        <p:nvSpPr>
          <p:cNvPr id="2062" name="Text Box 12"/>
          <p:cNvSpPr txBox="1">
            <a:spLocks noChangeArrowheads="1"/>
          </p:cNvSpPr>
          <p:nvPr/>
        </p:nvSpPr>
        <p:spPr bwMode="auto">
          <a:xfrm>
            <a:off x="1100138" y="4767263"/>
            <a:ext cx="7205662" cy="1311275"/>
          </a:xfrm>
          <a:prstGeom prst="rect">
            <a:avLst/>
          </a:prstGeom>
          <a:noFill/>
          <a:ln w="9525">
            <a:noFill/>
            <a:miter lim="800000"/>
            <a:headEnd/>
            <a:tailEnd/>
          </a:ln>
        </p:spPr>
        <p:txBody>
          <a:bodyPr>
            <a:spAutoFit/>
          </a:bodyPr>
          <a:lstStyle/>
          <a:p>
            <a:pPr algn="ctr">
              <a:spcBef>
                <a:spcPct val="50000"/>
              </a:spcBef>
            </a:pPr>
            <a:r>
              <a:rPr lang="en-US" sz="1000" dirty="0">
                <a:solidFill>
                  <a:srgbClr val="002E8A"/>
                </a:solidFill>
                <a:latin typeface="Arial Narrow" pitchFamily="34" charset="0"/>
              </a:rPr>
              <a:t>Albanian . Amharic . American Sign Language . </a:t>
            </a:r>
            <a:r>
              <a:rPr lang="en-US" sz="1000" dirty="0" err="1">
                <a:solidFill>
                  <a:srgbClr val="002E8A"/>
                </a:solidFill>
                <a:latin typeface="Arial Narrow" pitchFamily="34" charset="0"/>
              </a:rPr>
              <a:t>Anishinaabemowin</a:t>
            </a:r>
            <a:r>
              <a:rPr lang="en-US" sz="1000" dirty="0">
                <a:solidFill>
                  <a:srgbClr val="002E8A"/>
                </a:solidFill>
                <a:latin typeface="Arial Narrow" pitchFamily="34" charset="0"/>
              </a:rPr>
              <a:t> . Arabic . Aramaic . Armenian . </a:t>
            </a:r>
            <a:r>
              <a:rPr lang="en-US" sz="1000" dirty="0" err="1">
                <a:solidFill>
                  <a:srgbClr val="002E8A"/>
                </a:solidFill>
                <a:latin typeface="Arial Narrow" pitchFamily="34" charset="0"/>
              </a:rPr>
              <a:t>BahasaMelayu</a:t>
            </a:r>
            <a:r>
              <a:rPr lang="en-US" sz="1000" dirty="0">
                <a:solidFill>
                  <a:srgbClr val="002E8A"/>
                </a:solidFill>
                <a:latin typeface="Arial Narrow" pitchFamily="34" charset="0"/>
              </a:rPr>
              <a:t> . Bengali . Bicol . Bosnian . </a:t>
            </a:r>
            <a:r>
              <a:rPr lang="en-US" sz="1000" dirty="0" err="1">
                <a:solidFill>
                  <a:srgbClr val="002E8A"/>
                </a:solidFill>
                <a:latin typeface="Arial Narrow" pitchFamily="34" charset="0"/>
              </a:rPr>
              <a:t>Bube</a:t>
            </a:r>
            <a:r>
              <a:rPr lang="en-US" sz="1000" dirty="0">
                <a:solidFill>
                  <a:srgbClr val="002E8A"/>
                </a:solidFill>
                <a:latin typeface="Arial Narrow" pitchFamily="34" charset="0"/>
              </a:rPr>
              <a:t>  Burmese . Caddo . Cebuano . Chaldean . Chinese-Cantonese . Chinese-</a:t>
            </a:r>
            <a:r>
              <a:rPr lang="en-US" sz="1000" dirty="0" err="1">
                <a:solidFill>
                  <a:srgbClr val="002E8A"/>
                </a:solidFill>
                <a:latin typeface="Arial Narrow" pitchFamily="34" charset="0"/>
              </a:rPr>
              <a:t>Chaochowese</a:t>
            </a:r>
            <a:r>
              <a:rPr lang="en-US" sz="1000" dirty="0">
                <a:solidFill>
                  <a:srgbClr val="002E8A"/>
                </a:solidFill>
                <a:latin typeface="Arial Narrow" pitchFamily="34" charset="0"/>
              </a:rPr>
              <a:t> . Chinese-</a:t>
            </a:r>
            <a:r>
              <a:rPr lang="en-US" sz="1000" dirty="0" err="1">
                <a:solidFill>
                  <a:srgbClr val="002E8A"/>
                </a:solidFill>
                <a:latin typeface="Arial Narrow" pitchFamily="34" charset="0"/>
              </a:rPr>
              <a:t>Fukienese</a:t>
            </a:r>
            <a:r>
              <a:rPr lang="en-US" sz="1000" dirty="0">
                <a:solidFill>
                  <a:srgbClr val="002E8A"/>
                </a:solidFill>
                <a:latin typeface="Arial Narrow" pitchFamily="34" charset="0"/>
              </a:rPr>
              <a:t> . Chinese-Mandarin . Chinese-</a:t>
            </a:r>
            <a:r>
              <a:rPr lang="en-US" sz="1000" dirty="0" err="1">
                <a:solidFill>
                  <a:srgbClr val="002E8A"/>
                </a:solidFill>
                <a:latin typeface="Arial Narrow" pitchFamily="34" charset="0"/>
              </a:rPr>
              <a:t>Shanghaiese</a:t>
            </a:r>
            <a:r>
              <a:rPr lang="en-US" sz="1000" dirty="0">
                <a:solidFill>
                  <a:srgbClr val="002E8A"/>
                </a:solidFill>
                <a:latin typeface="Arial Narrow" pitchFamily="34" charset="0"/>
              </a:rPr>
              <a:t>  Chinese-Simplified . Chinese-Traditional . Choctaw . Coushatta/</a:t>
            </a:r>
            <a:r>
              <a:rPr lang="en-US" sz="1000" dirty="0" err="1">
                <a:solidFill>
                  <a:srgbClr val="002E8A"/>
                </a:solidFill>
                <a:latin typeface="Arial Narrow" pitchFamily="34" charset="0"/>
              </a:rPr>
              <a:t>Koasati</a:t>
            </a:r>
            <a:r>
              <a:rPr lang="en-US" sz="1000" dirty="0">
                <a:solidFill>
                  <a:srgbClr val="002E8A"/>
                </a:solidFill>
                <a:latin typeface="Arial Narrow" pitchFamily="34" charset="0"/>
              </a:rPr>
              <a:t> . Creole . Dakota . Dutch . English . Fang . Farsi . Flemish . French . French Creole  German . Greek . Gujarati . Haitian Creole . Hawaiian . Hebrew . Hindi . Hmong . </a:t>
            </a:r>
            <a:r>
              <a:rPr lang="en-US" sz="1000" dirty="0" err="1">
                <a:solidFill>
                  <a:srgbClr val="002E8A"/>
                </a:solidFill>
                <a:latin typeface="Arial Narrow" pitchFamily="34" charset="0"/>
              </a:rPr>
              <a:t>Hokkien</a:t>
            </a:r>
            <a:r>
              <a:rPr lang="en-US" sz="1000" dirty="0">
                <a:solidFill>
                  <a:srgbClr val="002E8A"/>
                </a:solidFill>
                <a:latin typeface="Arial Narrow" pitchFamily="34" charset="0"/>
              </a:rPr>
              <a:t> . Hungarian . Igbo . Indonesian . Irish Gaelic . Italian . Japanese  </a:t>
            </a:r>
            <a:r>
              <a:rPr lang="en-US" sz="1000" dirty="0" err="1">
                <a:solidFill>
                  <a:srgbClr val="002E8A"/>
                </a:solidFill>
                <a:latin typeface="Arial Narrow" pitchFamily="34" charset="0"/>
              </a:rPr>
              <a:t>Keres</a:t>
            </a:r>
            <a:r>
              <a:rPr lang="en-US" sz="1000" dirty="0">
                <a:solidFill>
                  <a:srgbClr val="002E8A"/>
                </a:solidFill>
                <a:latin typeface="Arial Narrow" pitchFamily="34" charset="0"/>
              </a:rPr>
              <a:t> . Khmer . Kickapoo . Korean . </a:t>
            </a:r>
            <a:r>
              <a:rPr lang="en-US" sz="1000" dirty="0" err="1">
                <a:solidFill>
                  <a:srgbClr val="002E8A"/>
                </a:solidFill>
                <a:latin typeface="Arial Narrow" pitchFamily="34" charset="0"/>
              </a:rPr>
              <a:t>Lokata</a:t>
            </a:r>
            <a:r>
              <a:rPr lang="en-US" sz="1000" dirty="0">
                <a:solidFill>
                  <a:srgbClr val="002E8A"/>
                </a:solidFill>
                <a:latin typeface="Arial Narrow" pitchFamily="34" charset="0"/>
              </a:rPr>
              <a:t> . Laotian . Lithuanian . Lummi . Maliseet . Marshallese . Mayan-</a:t>
            </a:r>
            <a:r>
              <a:rPr lang="en-US" sz="1000" dirty="0" err="1">
                <a:solidFill>
                  <a:srgbClr val="002E8A"/>
                </a:solidFill>
                <a:latin typeface="Arial Narrow" pitchFamily="34" charset="0"/>
              </a:rPr>
              <a:t>Yucatec</a:t>
            </a:r>
            <a:r>
              <a:rPr lang="en-US" sz="1000" dirty="0">
                <a:solidFill>
                  <a:srgbClr val="002E8A"/>
                </a:solidFill>
                <a:latin typeface="Arial Narrow" pitchFamily="34" charset="0"/>
              </a:rPr>
              <a:t> . Micmac . </a:t>
            </a:r>
            <a:r>
              <a:rPr lang="en-US" sz="1000" dirty="0" err="1">
                <a:solidFill>
                  <a:srgbClr val="002E8A"/>
                </a:solidFill>
                <a:latin typeface="Arial Narrow" pitchFamily="34" charset="0"/>
              </a:rPr>
              <a:t>Mixteca</a:t>
            </a:r>
            <a:r>
              <a:rPr lang="en-US" sz="1000" dirty="0">
                <a:solidFill>
                  <a:srgbClr val="002E8A"/>
                </a:solidFill>
                <a:latin typeface="Arial Narrow" pitchFamily="34" charset="0"/>
              </a:rPr>
              <a:t> . Mohawk . Muskogee . Navajo . Nez Perce . Oneida . Oriya . Oromo . Pawnee . Polish . Portuguese . Portuguese-Brazilian . Portuguese Creole . Punjabi . </a:t>
            </a:r>
            <a:r>
              <a:rPr lang="en-US" sz="1000" dirty="0" err="1">
                <a:solidFill>
                  <a:srgbClr val="002E8A"/>
                </a:solidFill>
                <a:latin typeface="Arial Narrow" pitchFamily="34" charset="0"/>
              </a:rPr>
              <a:t>Purepecha</a:t>
            </a:r>
            <a:r>
              <a:rPr lang="en-US" sz="1000" dirty="0">
                <a:solidFill>
                  <a:srgbClr val="002E8A"/>
                </a:solidFill>
                <a:latin typeface="Arial Narrow" pitchFamily="34" charset="0"/>
              </a:rPr>
              <a:t> . Russian  </a:t>
            </a:r>
            <a:r>
              <a:rPr lang="en-US" sz="1000" dirty="0" err="1">
                <a:solidFill>
                  <a:srgbClr val="002E8A"/>
                </a:solidFill>
                <a:latin typeface="Arial Narrow" pitchFamily="34" charset="0"/>
              </a:rPr>
              <a:t>Sahaptin</a:t>
            </a:r>
            <a:r>
              <a:rPr lang="en-US" sz="1000" dirty="0">
                <a:solidFill>
                  <a:srgbClr val="002E8A"/>
                </a:solidFill>
                <a:latin typeface="Arial Narrow" pitchFamily="34" charset="0"/>
              </a:rPr>
              <a:t> . Salish . Samoan . Sinhalese . Slovak . Somali . Spanish . Swahili . </a:t>
            </a:r>
            <a:r>
              <a:rPr lang="en-US" sz="1000" dirty="0" err="1">
                <a:solidFill>
                  <a:srgbClr val="002E8A"/>
                </a:solidFill>
                <a:latin typeface="Arial Narrow" pitchFamily="34" charset="0"/>
              </a:rPr>
              <a:t>Tagalog</a:t>
            </a:r>
            <a:r>
              <a:rPr lang="en-US" sz="1000" dirty="0">
                <a:solidFill>
                  <a:srgbClr val="002E8A"/>
                </a:solidFill>
                <a:latin typeface="Arial Narrow" pitchFamily="34" charset="0"/>
              </a:rPr>
              <a:t> . Taiwanese . Tamil . </a:t>
            </a:r>
            <a:r>
              <a:rPr lang="en-US" sz="1000" dirty="0" err="1">
                <a:solidFill>
                  <a:srgbClr val="002E8A"/>
                </a:solidFill>
                <a:latin typeface="Arial Narrow" pitchFamily="34" charset="0"/>
              </a:rPr>
              <a:t>Taosanese</a:t>
            </a:r>
            <a:r>
              <a:rPr lang="en-US" sz="1000" dirty="0">
                <a:solidFill>
                  <a:srgbClr val="002E8A"/>
                </a:solidFill>
                <a:latin typeface="Arial Narrow" pitchFamily="34" charset="0"/>
              </a:rPr>
              <a:t> . </a:t>
            </a:r>
            <a:r>
              <a:rPr lang="en-US" sz="1000" dirty="0" err="1">
                <a:solidFill>
                  <a:srgbClr val="002E8A"/>
                </a:solidFill>
                <a:latin typeface="Arial Narrow" pitchFamily="34" charset="0"/>
              </a:rPr>
              <a:t>Teochew</a:t>
            </a:r>
            <a:r>
              <a:rPr lang="en-US" sz="1000" dirty="0">
                <a:solidFill>
                  <a:srgbClr val="002E8A"/>
                </a:solidFill>
                <a:latin typeface="Arial Narrow" pitchFamily="34" charset="0"/>
              </a:rPr>
              <a:t> . Thai . Tigrinya . Tongan  Ukrainian . Urdu . Vietnamese . </a:t>
            </a:r>
            <a:r>
              <a:rPr lang="en-US" sz="1000" dirty="0" err="1">
                <a:solidFill>
                  <a:srgbClr val="002E8A"/>
                </a:solidFill>
                <a:latin typeface="Arial Narrow" pitchFamily="34" charset="0"/>
              </a:rPr>
              <a:t>WikangFilopino</a:t>
            </a:r>
            <a:r>
              <a:rPr lang="en-US" sz="1000" dirty="0">
                <a:solidFill>
                  <a:srgbClr val="002E8A"/>
                </a:solidFill>
                <a:latin typeface="Arial Narrow" pitchFamily="34" charset="0"/>
              </a:rPr>
              <a:t> . Wolof . Yiddish . Yoruba  </a:t>
            </a:r>
          </a:p>
        </p:txBody>
      </p:sp>
      <p:sp>
        <p:nvSpPr>
          <p:cNvPr id="2063" name="Text Box 13"/>
          <p:cNvSpPr txBox="1">
            <a:spLocks noChangeArrowheads="1"/>
          </p:cNvSpPr>
          <p:nvPr/>
        </p:nvSpPr>
        <p:spPr bwMode="auto">
          <a:xfrm>
            <a:off x="1955800" y="3397250"/>
            <a:ext cx="5278438" cy="1143000"/>
          </a:xfrm>
          <a:prstGeom prst="rect">
            <a:avLst/>
          </a:prstGeom>
          <a:noFill/>
          <a:ln w="9525">
            <a:noFill/>
            <a:miter lim="800000"/>
            <a:headEnd/>
            <a:tailEnd/>
          </a:ln>
        </p:spPr>
        <p:txBody>
          <a:bodyPr>
            <a:spAutoFit/>
          </a:bodyPr>
          <a:lstStyle/>
          <a:p>
            <a:pPr algn="ctr">
              <a:spcBef>
                <a:spcPct val="50000"/>
              </a:spcBef>
            </a:pPr>
            <a:r>
              <a:rPr lang="en-US" sz="1000" dirty="0">
                <a:solidFill>
                  <a:srgbClr val="990033"/>
                </a:solidFill>
                <a:latin typeface="Arial Narrow" pitchFamily="34" charset="0"/>
              </a:rPr>
              <a:t> Albanian . Amharic . Arabic . Armenian . Bengali . Bulgarian . Burmese . Cebuano . Chamorro . Chinese-Simplified . Chinese-Traditional . </a:t>
            </a:r>
            <a:r>
              <a:rPr lang="en-US" sz="1000" dirty="0" err="1">
                <a:solidFill>
                  <a:srgbClr val="990033"/>
                </a:solidFill>
                <a:latin typeface="Arial Narrow" pitchFamily="34" charset="0"/>
              </a:rPr>
              <a:t>Chuukese</a:t>
            </a:r>
            <a:r>
              <a:rPr lang="en-US" sz="1000" dirty="0">
                <a:solidFill>
                  <a:srgbClr val="990033"/>
                </a:solidFill>
                <a:latin typeface="Arial Narrow" pitchFamily="34" charset="0"/>
              </a:rPr>
              <a:t> . Croatian . Czech . Dari . </a:t>
            </a:r>
            <a:r>
              <a:rPr lang="en-US" sz="1000" dirty="0" err="1">
                <a:solidFill>
                  <a:srgbClr val="990033"/>
                </a:solidFill>
                <a:latin typeface="Arial Narrow" pitchFamily="34" charset="0"/>
              </a:rPr>
              <a:t>Dinka</a:t>
            </a:r>
            <a:r>
              <a:rPr lang="en-US" sz="1000" dirty="0">
                <a:solidFill>
                  <a:srgbClr val="990033"/>
                </a:solidFill>
                <a:latin typeface="Arial Narrow" pitchFamily="34" charset="0"/>
              </a:rPr>
              <a:t> . Dutch . Farsi . French . German Greek . Gujarati . Haitian Creole . Hebrew . Hindi . Hmong . Hungarian . Ilocano . Italian . Japanese . Khmer Korean . Laotian . Lithuanian . Malayalam . Marshallese . Navajo . Nepali . Polish . Portuguese . Punjabi Romanian . Russian . Samoan . Serbian . Somali . Spanish . Swahili . </a:t>
            </a:r>
            <a:r>
              <a:rPr lang="en-US" sz="1000" dirty="0" err="1">
                <a:solidFill>
                  <a:srgbClr val="990033"/>
                </a:solidFill>
                <a:latin typeface="Arial Narrow" pitchFamily="34" charset="0"/>
              </a:rPr>
              <a:t>Tagalog</a:t>
            </a:r>
            <a:r>
              <a:rPr lang="en-US" sz="1000" dirty="0">
                <a:solidFill>
                  <a:srgbClr val="990033"/>
                </a:solidFill>
                <a:latin typeface="Arial Narrow" pitchFamily="34" charset="0"/>
              </a:rPr>
              <a:t> . Tamil . Telugu . Thai . Tigrinya Tongan . Turkish . Ukrainian . Urdu . Vietnamese . Yiddish </a:t>
            </a:r>
          </a:p>
        </p:txBody>
      </p:sp>
      <p:sp>
        <p:nvSpPr>
          <p:cNvPr id="2064" name="Text Box 14"/>
          <p:cNvSpPr txBox="1">
            <a:spLocks noChangeArrowheads="1"/>
          </p:cNvSpPr>
          <p:nvPr/>
        </p:nvSpPr>
        <p:spPr bwMode="auto">
          <a:xfrm>
            <a:off x="2870200" y="2384425"/>
            <a:ext cx="3579813" cy="796925"/>
          </a:xfrm>
          <a:prstGeom prst="rect">
            <a:avLst/>
          </a:prstGeom>
          <a:noFill/>
          <a:ln w="9525">
            <a:noFill/>
            <a:miter lim="800000"/>
            <a:headEnd/>
            <a:tailEnd/>
          </a:ln>
        </p:spPr>
        <p:txBody>
          <a:bodyPr>
            <a:spAutoFit/>
          </a:bodyPr>
          <a:lstStyle/>
          <a:p>
            <a:pPr algn="ctr">
              <a:spcBef>
                <a:spcPct val="50000"/>
              </a:spcBef>
            </a:pPr>
            <a:r>
              <a:rPr lang="en-US" sz="1000" dirty="0">
                <a:solidFill>
                  <a:srgbClr val="002E8A"/>
                </a:solidFill>
                <a:latin typeface="Arial Narrow" pitchFamily="34" charset="0"/>
              </a:rPr>
              <a:t>Arabic . Armenian. Bengali . Chinese-Mandarin . Chinese-Cantonese  English. Farsi. French. German . Greek . Haitian Creole . Hindi . Hmong  Italian . Japanese . Khmer . Korean . Laotian . Polish . Portuguese Russian  Spanish . Thai . </a:t>
            </a:r>
            <a:r>
              <a:rPr lang="en-US" sz="1000" dirty="0" err="1">
                <a:solidFill>
                  <a:srgbClr val="002E8A"/>
                </a:solidFill>
                <a:latin typeface="Arial Narrow" pitchFamily="34" charset="0"/>
              </a:rPr>
              <a:t>Tagalog</a:t>
            </a:r>
            <a:r>
              <a:rPr lang="en-US" sz="1000" dirty="0">
                <a:solidFill>
                  <a:srgbClr val="002E8A"/>
                </a:solidFill>
                <a:latin typeface="Arial Narrow" pitchFamily="34" charset="0"/>
              </a:rPr>
              <a:t> . Ukrainian . Urdu.  Vietnamese . Yiddish</a:t>
            </a:r>
          </a:p>
        </p:txBody>
      </p:sp>
      <p:sp>
        <p:nvSpPr>
          <p:cNvPr id="2065" name="Text Box 15"/>
          <p:cNvSpPr txBox="1">
            <a:spLocks noChangeArrowheads="1"/>
          </p:cNvSpPr>
          <p:nvPr/>
        </p:nvSpPr>
        <p:spPr bwMode="auto">
          <a:xfrm>
            <a:off x="3836988" y="1057275"/>
            <a:ext cx="1600200" cy="623888"/>
          </a:xfrm>
          <a:prstGeom prst="rect">
            <a:avLst/>
          </a:prstGeom>
          <a:noFill/>
          <a:ln w="9525">
            <a:noFill/>
            <a:miter lim="800000"/>
            <a:headEnd/>
            <a:tailEnd/>
          </a:ln>
        </p:spPr>
        <p:txBody>
          <a:bodyPr>
            <a:spAutoFit/>
          </a:bodyPr>
          <a:lstStyle/>
          <a:p>
            <a:pPr algn="ctr">
              <a:spcBef>
                <a:spcPct val="50000"/>
              </a:spcBef>
            </a:pPr>
            <a:r>
              <a:rPr lang="en-US" sz="1000" dirty="0">
                <a:solidFill>
                  <a:srgbClr val="990033"/>
                </a:solidFill>
                <a:latin typeface="Arial Narrow" pitchFamily="34" charset="0"/>
              </a:rPr>
              <a:t>English . Chinese-Simplified Korean . Russian . Spanish  Vietnamese </a:t>
            </a:r>
          </a:p>
        </p:txBody>
      </p:sp>
      <p:sp>
        <p:nvSpPr>
          <p:cNvPr id="2066" name="Text Box 16"/>
          <p:cNvSpPr txBox="1">
            <a:spLocks noChangeArrowheads="1"/>
          </p:cNvSpPr>
          <p:nvPr/>
        </p:nvSpPr>
        <p:spPr bwMode="auto">
          <a:xfrm>
            <a:off x="4227513" y="552450"/>
            <a:ext cx="825500" cy="587375"/>
          </a:xfrm>
          <a:prstGeom prst="rect">
            <a:avLst/>
          </a:prstGeom>
          <a:noFill/>
          <a:ln w="9525">
            <a:noFill/>
            <a:miter lim="800000"/>
            <a:headEnd/>
            <a:tailEnd/>
          </a:ln>
        </p:spPr>
        <p:txBody>
          <a:bodyPr wrap="none">
            <a:spAutoFit/>
          </a:bodyPr>
          <a:lstStyle/>
          <a:p>
            <a:pPr algn="ctr"/>
            <a:r>
              <a:rPr lang="en-US" sz="1400" b="1">
                <a:latin typeface="Arial Narrow" pitchFamily="34" charset="0"/>
              </a:rPr>
              <a:t>Census</a:t>
            </a:r>
          </a:p>
          <a:p>
            <a:pPr algn="ctr"/>
            <a:r>
              <a:rPr lang="en-US" sz="1400" b="1">
                <a:latin typeface="Arial Narrow" pitchFamily="34" charset="0"/>
              </a:rPr>
              <a:t>Forms (6)</a:t>
            </a:r>
          </a:p>
        </p:txBody>
      </p:sp>
      <p:sp>
        <p:nvSpPr>
          <p:cNvPr id="2067" name="Text Box 17"/>
          <p:cNvSpPr txBox="1">
            <a:spLocks noChangeArrowheads="1"/>
          </p:cNvSpPr>
          <p:nvPr/>
        </p:nvSpPr>
        <p:spPr bwMode="auto">
          <a:xfrm>
            <a:off x="5995988" y="1179513"/>
            <a:ext cx="636587" cy="346075"/>
          </a:xfrm>
          <a:prstGeom prst="rect">
            <a:avLst/>
          </a:prstGeom>
          <a:noFill/>
          <a:ln w="9525">
            <a:noFill/>
            <a:miter lim="800000"/>
            <a:headEnd/>
            <a:tailEnd/>
          </a:ln>
        </p:spPr>
        <p:txBody>
          <a:bodyPr wrap="none">
            <a:spAutoFit/>
          </a:bodyPr>
          <a:lstStyle/>
          <a:p>
            <a:r>
              <a:rPr lang="en-US" sz="1400" b="1">
                <a:latin typeface="Arial Narrow" pitchFamily="34" charset="0"/>
              </a:rPr>
              <a:t>97.8%*</a:t>
            </a:r>
          </a:p>
        </p:txBody>
      </p:sp>
      <p:sp>
        <p:nvSpPr>
          <p:cNvPr id="2068" name="AutoShape 18"/>
          <p:cNvSpPr>
            <a:spLocks noChangeArrowheads="1"/>
          </p:cNvSpPr>
          <p:nvPr/>
        </p:nvSpPr>
        <p:spPr bwMode="auto">
          <a:xfrm>
            <a:off x="5584825" y="1222375"/>
            <a:ext cx="398463" cy="260350"/>
          </a:xfrm>
          <a:prstGeom prst="rightArrow">
            <a:avLst>
              <a:gd name="adj1" fmla="val 50000"/>
              <a:gd name="adj2" fmla="val 38262"/>
            </a:avLst>
          </a:prstGeom>
          <a:solidFill>
            <a:schemeClr val="tx1"/>
          </a:solidFill>
          <a:ln w="9525">
            <a:solidFill>
              <a:schemeClr val="tx1"/>
            </a:solidFill>
            <a:miter lim="800000"/>
            <a:headEnd/>
            <a:tailEnd/>
          </a:ln>
        </p:spPr>
        <p:txBody>
          <a:bodyPr wrap="none" anchor="ctr"/>
          <a:lstStyle/>
          <a:p>
            <a:endParaRPr lang="en-US"/>
          </a:p>
        </p:txBody>
      </p:sp>
      <p:sp>
        <p:nvSpPr>
          <p:cNvPr id="2069" name="Text Box 19"/>
          <p:cNvSpPr txBox="1">
            <a:spLocks noChangeArrowheads="1"/>
          </p:cNvSpPr>
          <p:nvPr/>
        </p:nvSpPr>
        <p:spPr bwMode="auto">
          <a:xfrm>
            <a:off x="1963738" y="2089150"/>
            <a:ext cx="636587" cy="346075"/>
          </a:xfrm>
          <a:prstGeom prst="rect">
            <a:avLst/>
          </a:prstGeom>
          <a:noFill/>
          <a:ln w="9525">
            <a:noFill/>
            <a:miter lim="800000"/>
            <a:headEnd/>
            <a:tailEnd/>
          </a:ln>
        </p:spPr>
        <p:txBody>
          <a:bodyPr wrap="none">
            <a:spAutoFit/>
          </a:bodyPr>
          <a:lstStyle/>
          <a:p>
            <a:r>
              <a:rPr lang="en-US" sz="1400" b="1">
                <a:latin typeface="Arial Narrow" pitchFamily="34" charset="0"/>
              </a:rPr>
              <a:t>99.4%*</a:t>
            </a:r>
          </a:p>
        </p:txBody>
      </p:sp>
      <p:sp>
        <p:nvSpPr>
          <p:cNvPr id="2070" name="AutoShape 20"/>
          <p:cNvSpPr>
            <a:spLocks noChangeArrowheads="1"/>
          </p:cNvSpPr>
          <p:nvPr/>
        </p:nvSpPr>
        <p:spPr bwMode="auto">
          <a:xfrm rot="10800000">
            <a:off x="2589213" y="2132013"/>
            <a:ext cx="396875" cy="260350"/>
          </a:xfrm>
          <a:prstGeom prst="rightArrow">
            <a:avLst>
              <a:gd name="adj1" fmla="val 50000"/>
              <a:gd name="adj2" fmla="val 38110"/>
            </a:avLst>
          </a:prstGeom>
          <a:solidFill>
            <a:schemeClr val="tx1"/>
          </a:solidFill>
          <a:ln w="9525">
            <a:solidFill>
              <a:schemeClr val="tx1"/>
            </a:solidFill>
            <a:miter lim="800000"/>
            <a:headEnd/>
            <a:tailEnd/>
          </a:ln>
        </p:spPr>
        <p:txBody>
          <a:bodyPr wrap="none" anchor="ctr"/>
          <a:lstStyle/>
          <a:p>
            <a:endParaRPr lang="en-US"/>
          </a:p>
        </p:txBody>
      </p:sp>
      <p:sp>
        <p:nvSpPr>
          <p:cNvPr id="2071" name="Text Box 21"/>
          <p:cNvSpPr txBox="1">
            <a:spLocks noChangeArrowheads="1"/>
          </p:cNvSpPr>
          <p:nvPr/>
        </p:nvSpPr>
        <p:spPr bwMode="auto">
          <a:xfrm>
            <a:off x="141288" y="4524375"/>
            <a:ext cx="636587" cy="346075"/>
          </a:xfrm>
          <a:prstGeom prst="rect">
            <a:avLst/>
          </a:prstGeom>
          <a:noFill/>
          <a:ln w="9525">
            <a:noFill/>
            <a:miter lim="800000"/>
            <a:headEnd/>
            <a:tailEnd/>
          </a:ln>
        </p:spPr>
        <p:txBody>
          <a:bodyPr wrap="none">
            <a:spAutoFit/>
          </a:bodyPr>
          <a:lstStyle/>
          <a:p>
            <a:r>
              <a:rPr lang="en-US" sz="1400" b="1">
                <a:latin typeface="Arial Narrow" pitchFamily="34" charset="0"/>
              </a:rPr>
              <a:t>99.8%*</a:t>
            </a:r>
          </a:p>
        </p:txBody>
      </p:sp>
      <p:sp>
        <p:nvSpPr>
          <p:cNvPr id="2072" name="AutoShape 22"/>
          <p:cNvSpPr>
            <a:spLocks noChangeArrowheads="1"/>
          </p:cNvSpPr>
          <p:nvPr/>
        </p:nvSpPr>
        <p:spPr bwMode="auto">
          <a:xfrm rot="10800000">
            <a:off x="766763" y="4567238"/>
            <a:ext cx="398462" cy="260350"/>
          </a:xfrm>
          <a:prstGeom prst="rightArrow">
            <a:avLst>
              <a:gd name="adj1" fmla="val 50000"/>
              <a:gd name="adj2" fmla="val 38262"/>
            </a:avLst>
          </a:prstGeom>
          <a:solidFill>
            <a:schemeClr val="tx1"/>
          </a:solidFill>
          <a:ln w="9525">
            <a:solidFill>
              <a:schemeClr val="tx1"/>
            </a:solidFill>
            <a:miter lim="800000"/>
            <a:headEnd/>
            <a:tailEnd/>
          </a:ln>
        </p:spPr>
        <p:txBody>
          <a:bodyPr wrap="none" anchor="ctr"/>
          <a:lstStyle/>
          <a:p>
            <a:endParaRPr lang="en-US"/>
          </a:p>
        </p:txBody>
      </p:sp>
      <p:sp>
        <p:nvSpPr>
          <p:cNvPr id="2073" name="Text Box 23"/>
          <p:cNvSpPr txBox="1">
            <a:spLocks noChangeArrowheads="1"/>
          </p:cNvSpPr>
          <p:nvPr/>
        </p:nvSpPr>
        <p:spPr bwMode="auto">
          <a:xfrm>
            <a:off x="7521575" y="3203575"/>
            <a:ext cx="636588" cy="346075"/>
          </a:xfrm>
          <a:prstGeom prst="rect">
            <a:avLst/>
          </a:prstGeom>
          <a:noFill/>
          <a:ln w="9525">
            <a:noFill/>
            <a:miter lim="800000"/>
            <a:headEnd/>
            <a:tailEnd/>
          </a:ln>
        </p:spPr>
        <p:txBody>
          <a:bodyPr wrap="none">
            <a:spAutoFit/>
          </a:bodyPr>
          <a:lstStyle/>
          <a:p>
            <a:r>
              <a:rPr lang="en-US" sz="1400" b="1">
                <a:latin typeface="Arial Narrow" pitchFamily="34" charset="0"/>
              </a:rPr>
              <a:t>99.7%*</a:t>
            </a:r>
          </a:p>
        </p:txBody>
      </p:sp>
      <p:sp>
        <p:nvSpPr>
          <p:cNvPr id="2074" name="AutoShape 24"/>
          <p:cNvSpPr>
            <a:spLocks noChangeArrowheads="1"/>
          </p:cNvSpPr>
          <p:nvPr/>
        </p:nvSpPr>
        <p:spPr bwMode="auto">
          <a:xfrm>
            <a:off x="7110413" y="3246438"/>
            <a:ext cx="398462" cy="260350"/>
          </a:xfrm>
          <a:prstGeom prst="rightArrow">
            <a:avLst>
              <a:gd name="adj1" fmla="val 50000"/>
              <a:gd name="adj2" fmla="val 38262"/>
            </a:avLst>
          </a:prstGeom>
          <a:solidFill>
            <a:schemeClr val="tx1"/>
          </a:solidFill>
          <a:ln w="9525">
            <a:solidFill>
              <a:schemeClr val="tx1"/>
            </a:solidFill>
            <a:miter lim="800000"/>
            <a:headEnd/>
            <a:tailEnd/>
          </a:ln>
        </p:spPr>
        <p:txBody>
          <a:bodyPr wrap="none" anchor="ctr"/>
          <a:lstStyle/>
          <a:p>
            <a:endParaRPr lang="en-US"/>
          </a:p>
        </p:txBody>
      </p:sp>
      <p:sp>
        <p:nvSpPr>
          <p:cNvPr id="2075" name="Text Box 25"/>
          <p:cNvSpPr txBox="1">
            <a:spLocks noChangeArrowheads="1"/>
          </p:cNvSpPr>
          <p:nvPr/>
        </p:nvSpPr>
        <p:spPr bwMode="auto">
          <a:xfrm>
            <a:off x="4311650" y="6516688"/>
            <a:ext cx="4176713" cy="277812"/>
          </a:xfrm>
          <a:prstGeom prst="rect">
            <a:avLst/>
          </a:prstGeom>
          <a:noFill/>
          <a:ln w="9525">
            <a:noFill/>
            <a:miter lim="800000"/>
            <a:headEnd/>
            <a:tailEnd/>
          </a:ln>
        </p:spPr>
        <p:txBody>
          <a:bodyPr wrap="none">
            <a:spAutoFit/>
          </a:bodyPr>
          <a:lstStyle/>
          <a:p>
            <a:r>
              <a:rPr lang="en-US" sz="1000">
                <a:latin typeface="Arial Narrow" pitchFamily="34" charset="0"/>
              </a:rPr>
              <a:t>* Percent of all adults either in their native tongue, or in English for those who are bilingual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p>
            <a:fld id="{D8DB6699-DE81-4948-95B9-01E38AE04CD2}" type="slidenum">
              <a:rPr lang="en-US" smtClean="0"/>
              <a:pPr/>
              <a:t>9</a:t>
            </a:fld>
            <a:endParaRPr lang="en-US" smtClean="0"/>
          </a:p>
        </p:txBody>
      </p:sp>
      <p:sp>
        <p:nvSpPr>
          <p:cNvPr id="174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7DB8565-E053-45EB-B66B-C0E67A09811E}" type="slidenum">
              <a:rPr lang="en-US" sz="1400"/>
              <a:pPr algn="r"/>
              <a:t>9</a:t>
            </a:fld>
            <a:endParaRPr lang="en-US" sz="1400"/>
          </a:p>
        </p:txBody>
      </p:sp>
      <p:sp>
        <p:nvSpPr>
          <p:cNvPr id="17412" name="Rectangle 2"/>
          <p:cNvSpPr>
            <a:spLocks noGrp="1" noChangeArrowheads="1"/>
          </p:cNvSpPr>
          <p:nvPr>
            <p:ph type="title"/>
          </p:nvPr>
        </p:nvSpPr>
        <p:spPr/>
        <p:txBody>
          <a:bodyPr/>
          <a:lstStyle/>
          <a:p>
            <a:pPr eaLnBrk="1" hangingPunct="1"/>
            <a:r>
              <a:rPr lang="en-US" smtClean="0"/>
              <a:t>Customization of 2010 Census Operations</a:t>
            </a:r>
          </a:p>
        </p:txBody>
      </p:sp>
      <p:sp>
        <p:nvSpPr>
          <p:cNvPr id="17413" name="Rectangle 3"/>
          <p:cNvSpPr>
            <a:spLocks noGrp="1" noChangeArrowheads="1"/>
          </p:cNvSpPr>
          <p:nvPr>
            <p:ph type="body" idx="1"/>
          </p:nvPr>
        </p:nvSpPr>
        <p:spPr/>
        <p:txBody>
          <a:bodyPr/>
          <a:lstStyle/>
          <a:p>
            <a:pPr eaLnBrk="1" hangingPunct="1">
              <a:lnSpc>
                <a:spcPct val="90000"/>
              </a:lnSpc>
            </a:pPr>
            <a:r>
              <a:rPr lang="en-US" smtClean="0"/>
              <a:t>Tract Action Plan - options for each Local Census Office (LCO) to use specific to tracts with high hard-to-count scores</a:t>
            </a:r>
          </a:p>
          <a:p>
            <a:pPr eaLnBrk="1" hangingPunct="1">
              <a:lnSpc>
                <a:spcPct val="90000"/>
              </a:lnSpc>
            </a:pPr>
            <a:r>
              <a:rPr lang="en-US" smtClean="0"/>
              <a:t>Specific activities within 3 main areas:</a:t>
            </a:r>
            <a:endParaRPr lang="en-US" sz="2800" smtClean="0"/>
          </a:p>
          <a:p>
            <a:pPr lvl="1" eaLnBrk="1" hangingPunct="1">
              <a:lnSpc>
                <a:spcPct val="90000"/>
              </a:lnSpc>
            </a:pPr>
            <a:r>
              <a:rPr lang="en-US" sz="2400" smtClean="0"/>
              <a:t>Recruiting </a:t>
            </a:r>
          </a:p>
          <a:p>
            <a:pPr lvl="1" eaLnBrk="1" hangingPunct="1">
              <a:lnSpc>
                <a:spcPct val="90000"/>
              </a:lnSpc>
            </a:pPr>
            <a:r>
              <a:rPr lang="en-US" sz="2400" smtClean="0"/>
              <a:t>Partnership</a:t>
            </a:r>
          </a:p>
          <a:p>
            <a:pPr lvl="1" eaLnBrk="1" hangingPunct="1">
              <a:lnSpc>
                <a:spcPct val="90000"/>
              </a:lnSpc>
            </a:pPr>
            <a:r>
              <a:rPr lang="en-US" sz="2400" smtClean="0"/>
              <a:t>Data Collection/Enumeration</a:t>
            </a:r>
          </a:p>
          <a:p>
            <a:pPr eaLnBrk="1" hangingPunct="1">
              <a:lnSpc>
                <a:spcPct val="90000"/>
              </a:lnSpc>
            </a:pPr>
            <a:r>
              <a:rPr lang="en-US" sz="2800" smtClean="0"/>
              <a:t>“All Census is Local”</a:t>
            </a:r>
          </a:p>
        </p:txBody>
      </p:sp>
      <p:grpSp>
        <p:nvGrpSpPr>
          <p:cNvPr id="6" name="Group 4" descr="U.S. Census Bureau - United States Census 2010"/>
          <p:cNvGrpSpPr>
            <a:grpSpLocks/>
          </p:cNvGrpSpPr>
          <p:nvPr/>
        </p:nvGrpSpPr>
        <p:grpSpPr bwMode="auto">
          <a:xfrm>
            <a:off x="228600" y="6096000"/>
            <a:ext cx="8724900" cy="571500"/>
            <a:chOff x="228600" y="6096000"/>
            <a:chExt cx="8724900" cy="571500"/>
          </a:xfrm>
        </p:grpSpPr>
        <p:graphicFrame>
          <p:nvGraphicFramePr>
            <p:cNvPr id="7" name="Object 1"/>
            <p:cNvGraphicFramePr>
              <a:graphicFrameLocks noChangeAspect="1"/>
            </p:cNvGraphicFramePr>
            <p:nvPr/>
          </p:nvGraphicFramePr>
          <p:xfrm>
            <a:off x="228600" y="6172200"/>
            <a:ext cx="2714625" cy="447675"/>
          </p:xfrm>
          <a:graphic>
            <a:graphicData uri="http://schemas.openxmlformats.org/presentationml/2006/ole">
              <p:oleObj spid="_x0000_s156673" r:id="rId4" imgW="2715004" imgH="447856" progId="">
                <p:embed/>
              </p:oleObj>
            </a:graphicData>
          </a:graphic>
        </p:graphicFrame>
        <p:pic>
          <p:nvPicPr>
            <p:cNvPr id="8" name="Picture 1" descr="hi res 2010 logo (red)"/>
            <p:cNvPicPr>
              <a:picLocks noChangeAspect="1" noChangeArrowheads="1"/>
            </p:cNvPicPr>
            <p:nvPr/>
          </p:nvPicPr>
          <p:blipFill>
            <a:blip r:embed="rId5" cstate="print"/>
            <a:srcRect/>
            <a:stretch>
              <a:fillRect/>
            </a:stretch>
          </p:blipFill>
          <p:spPr bwMode="auto">
            <a:xfrm>
              <a:off x="7924800" y="6096000"/>
              <a:ext cx="1028700" cy="57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11432</TotalTime>
  <Words>2162</Words>
  <Application>Microsoft Office PowerPoint</Application>
  <PresentationFormat>On-screen Show (4:3)</PresentationFormat>
  <Paragraphs>241</Paragraphs>
  <Slides>27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Photo Editor Photo</vt:lpstr>
      <vt:lpstr>Census and NCHS</vt:lpstr>
      <vt:lpstr>Outline</vt:lpstr>
      <vt:lpstr>Slide 3</vt:lpstr>
      <vt:lpstr>2010 Census Key Dates</vt:lpstr>
      <vt:lpstr>The Questionnaire</vt:lpstr>
      <vt:lpstr>Design Features Addressing</vt:lpstr>
      <vt:lpstr>Slide 7</vt:lpstr>
      <vt:lpstr>Slide 8</vt:lpstr>
      <vt:lpstr>Customization of 2010 Census Operations</vt:lpstr>
      <vt:lpstr>2010 Census Integrated Communications Campaign</vt:lpstr>
      <vt:lpstr>Slide 11</vt:lpstr>
      <vt:lpstr>Slide 12</vt:lpstr>
      <vt:lpstr>Current Status</vt:lpstr>
      <vt:lpstr>Head’s Up!  A Confusing Few Months Ahead</vt:lpstr>
      <vt:lpstr>Outline</vt:lpstr>
      <vt:lpstr>Concepts of Quality in a Census</vt:lpstr>
      <vt:lpstr>No Two Uses of Census Counts have the Same Quality</vt:lpstr>
      <vt:lpstr>1. Distance from an Ideal Outcome</vt:lpstr>
      <vt:lpstr>2. Similarity to an Alternative</vt:lpstr>
      <vt:lpstr>2. Similarity to an Alternative (contd.)</vt:lpstr>
      <vt:lpstr>3. Soundness of Process of Data Collection </vt:lpstr>
      <vt:lpstr>3. Soundness of Process of Data Collection </vt:lpstr>
      <vt:lpstr>3. Soundness of Process of Data Collection </vt:lpstr>
      <vt:lpstr>3. Soundness of Process of Data Collection </vt:lpstr>
      <vt:lpstr>Outline</vt:lpstr>
      <vt:lpstr>NCHS in the Statistical World</vt:lpstr>
      <vt:lpstr>Key Partnerships between NCHS and Census</vt:lpstr>
    </vt:vector>
  </TitlesOfParts>
  <Company>US Census Bureau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Census</dc:title>
  <dc:creator>Timothy Gilbert</dc:creator>
  <cp:lastModifiedBy>hku4</cp:lastModifiedBy>
  <cp:revision>322</cp:revision>
  <dcterms:created xsi:type="dcterms:W3CDTF">2010-08-08T17:25:05Z</dcterms:created>
  <dcterms:modified xsi:type="dcterms:W3CDTF">2010-08-30T16:05:48Z</dcterms:modified>
</cp:coreProperties>
</file>