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Default Extension="jpeg" ContentType="image/jpeg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9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708" r:id="rId3"/>
  </p:sldMasterIdLst>
  <p:notesMasterIdLst>
    <p:notesMasterId r:id="rId64"/>
  </p:notesMasterIdLst>
  <p:handoutMasterIdLst>
    <p:handoutMasterId r:id="rId65"/>
  </p:handoutMasterIdLst>
  <p:sldIdLst>
    <p:sldId id="929" r:id="rId4"/>
    <p:sldId id="936" r:id="rId5"/>
    <p:sldId id="930" r:id="rId6"/>
    <p:sldId id="868" r:id="rId7"/>
    <p:sldId id="996" r:id="rId8"/>
    <p:sldId id="869" r:id="rId9"/>
    <p:sldId id="811" r:id="rId10"/>
    <p:sldId id="1033" r:id="rId11"/>
    <p:sldId id="907" r:id="rId12"/>
    <p:sldId id="1027" r:id="rId13"/>
    <p:sldId id="1034" r:id="rId14"/>
    <p:sldId id="1035" r:id="rId15"/>
    <p:sldId id="971" r:id="rId16"/>
    <p:sldId id="1026" r:id="rId17"/>
    <p:sldId id="1028" r:id="rId18"/>
    <p:sldId id="1031" r:id="rId19"/>
    <p:sldId id="924" r:id="rId20"/>
    <p:sldId id="1067" r:id="rId21"/>
    <p:sldId id="1037" r:id="rId22"/>
    <p:sldId id="1038" r:id="rId23"/>
    <p:sldId id="974" r:id="rId24"/>
    <p:sldId id="976" r:id="rId25"/>
    <p:sldId id="977" r:id="rId26"/>
    <p:sldId id="1039" r:id="rId27"/>
    <p:sldId id="1041" r:id="rId28"/>
    <p:sldId id="1042" r:id="rId29"/>
    <p:sldId id="1043" r:id="rId30"/>
    <p:sldId id="1044" r:id="rId31"/>
    <p:sldId id="1045" r:id="rId32"/>
    <p:sldId id="878" r:id="rId33"/>
    <p:sldId id="1070" r:id="rId34"/>
    <p:sldId id="1071" r:id="rId35"/>
    <p:sldId id="1072" r:id="rId36"/>
    <p:sldId id="1075" r:id="rId37"/>
    <p:sldId id="1076" r:id="rId38"/>
    <p:sldId id="1077" r:id="rId39"/>
    <p:sldId id="1078" r:id="rId40"/>
    <p:sldId id="1079" r:id="rId41"/>
    <p:sldId id="1080" r:id="rId42"/>
    <p:sldId id="1081" r:id="rId43"/>
    <p:sldId id="1073" r:id="rId44"/>
    <p:sldId id="897" r:id="rId45"/>
    <p:sldId id="900" r:id="rId46"/>
    <p:sldId id="899" r:id="rId47"/>
    <p:sldId id="898" r:id="rId48"/>
    <p:sldId id="887" r:id="rId49"/>
    <p:sldId id="984" r:id="rId50"/>
    <p:sldId id="992" r:id="rId51"/>
    <p:sldId id="990" r:id="rId52"/>
    <p:sldId id="923" r:id="rId53"/>
    <p:sldId id="828" r:id="rId54"/>
    <p:sldId id="1024" r:id="rId55"/>
    <p:sldId id="985" r:id="rId56"/>
    <p:sldId id="986" r:id="rId57"/>
    <p:sldId id="987" r:id="rId58"/>
    <p:sldId id="988" r:id="rId59"/>
    <p:sldId id="989" r:id="rId60"/>
    <p:sldId id="1091" r:id="rId61"/>
    <p:sldId id="902" r:id="rId62"/>
    <p:sldId id="1065" r:id="rId63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0066FF"/>
    <a:srgbClr val="F35C11"/>
    <a:srgbClr val="3366FF"/>
    <a:srgbClr val="5F5F5F"/>
    <a:srgbClr val="333333"/>
    <a:srgbClr val="FF63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5294" autoAdjust="0"/>
  </p:normalViewPr>
  <p:slideViewPr>
    <p:cSldViewPr snapToGrid="0" showGuides="1">
      <p:cViewPr>
        <p:scale>
          <a:sx n="100" d="100"/>
          <a:sy n="100" d="100"/>
        </p:scale>
        <p:origin x="-720" y="234"/>
      </p:cViewPr>
      <p:guideLst>
        <p:guide orient="horz" pos="478"/>
        <p:guide orient="horz" pos="1067"/>
        <p:guide pos="2868"/>
        <p:guide pos="626"/>
      </p:guideLst>
    </p:cSldViewPr>
  </p:slideViewPr>
  <p:outlineViewPr>
    <p:cViewPr>
      <p:scale>
        <a:sx n="33" d="100"/>
        <a:sy n="33" d="100"/>
      </p:scale>
      <p:origin x="0" y="27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dc.gov\private\M721\eiy3\XL%20files\NCHS%20data%20presentations\May%2017%2020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dc.gov\private\M721\eiy3\XL%20files\NCHS%20data%20presentations\May%2017%20201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dc.gov\private\M721\eiy3\XL%20files\NCHS%20data%20presentations\May%2017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uninsured!$D$4:$D$5</c:f>
              <c:strCache>
                <c:ptCount val="1"/>
                <c:pt idx="0">
                  <c:v>1997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cat>
            <c:multiLvlStrRef>
              <c:f>uninsured!$B$6:$C$22</c:f>
              <c:multiLvlStrCache>
                <c:ptCount val="10"/>
                <c:lvl>
                  <c:pt idx="0">
                    <c:v>&lt;100%</c:v>
                  </c:pt>
                  <c:pt idx="1">
                    <c:v>100-133%</c:v>
                  </c:pt>
                  <c:pt idx="2">
                    <c:v>134-199%</c:v>
                  </c:pt>
                  <c:pt idx="3">
                    <c:v>200-399%</c:v>
                  </c:pt>
                  <c:pt idx="4">
                    <c:v>&gt;=400%</c:v>
                  </c:pt>
                  <c:pt idx="5">
                    <c:v>&lt;100%</c:v>
                  </c:pt>
                  <c:pt idx="6">
                    <c:v>100-133%</c:v>
                  </c:pt>
                  <c:pt idx="7">
                    <c:v>134-199%</c:v>
                  </c:pt>
                  <c:pt idx="8">
                    <c:v>200-399%</c:v>
                  </c:pt>
                  <c:pt idx="9">
                    <c:v>&gt;=400%</c:v>
                  </c:pt>
                </c:lvl>
                <c:lvl>
                  <c:pt idx="0">
                    <c:v>under 18</c:v>
                  </c:pt>
                  <c:pt idx="5">
                    <c:v>18-64</c:v>
                  </c:pt>
                </c:lvl>
              </c:multiLvlStrCache>
            </c:multiLvlStrRef>
          </c:cat>
          <c:val>
            <c:numRef>
              <c:f>uninsured!$D$6:$D$22</c:f>
              <c:numCache>
                <c:formatCode>0.0</c:formatCode>
                <c:ptCount val="10"/>
                <c:pt idx="0">
                  <c:v>23.2</c:v>
                </c:pt>
                <c:pt idx="1">
                  <c:v>28</c:v>
                </c:pt>
                <c:pt idx="2">
                  <c:v>20.6</c:v>
                </c:pt>
                <c:pt idx="3">
                  <c:v>9.4</c:v>
                </c:pt>
                <c:pt idx="4">
                  <c:v>3.9</c:v>
                </c:pt>
                <c:pt idx="5">
                  <c:v>41.2</c:v>
                </c:pt>
                <c:pt idx="6">
                  <c:v>41.4</c:v>
                </c:pt>
                <c:pt idx="7">
                  <c:v>31.5</c:v>
                </c:pt>
                <c:pt idx="8">
                  <c:v>16.399999999999999</c:v>
                </c:pt>
                <c:pt idx="9">
                  <c:v>6.7</c:v>
                </c:pt>
              </c:numCache>
            </c:numRef>
          </c:val>
        </c:ser>
        <c:ser>
          <c:idx val="1"/>
          <c:order val="1"/>
          <c:tx>
            <c:strRef>
              <c:f>uninsured!$E$4:$E$5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cat>
            <c:multiLvlStrRef>
              <c:f>uninsured!$B$6:$C$22</c:f>
              <c:multiLvlStrCache>
                <c:ptCount val="10"/>
                <c:lvl>
                  <c:pt idx="0">
                    <c:v>&lt;100%</c:v>
                  </c:pt>
                  <c:pt idx="1">
                    <c:v>100-133%</c:v>
                  </c:pt>
                  <c:pt idx="2">
                    <c:v>134-199%</c:v>
                  </c:pt>
                  <c:pt idx="3">
                    <c:v>200-399%</c:v>
                  </c:pt>
                  <c:pt idx="4">
                    <c:v>&gt;=400%</c:v>
                  </c:pt>
                  <c:pt idx="5">
                    <c:v>&lt;100%</c:v>
                  </c:pt>
                  <c:pt idx="6">
                    <c:v>100-133%</c:v>
                  </c:pt>
                  <c:pt idx="7">
                    <c:v>134-199%</c:v>
                  </c:pt>
                  <c:pt idx="8">
                    <c:v>200-399%</c:v>
                  </c:pt>
                  <c:pt idx="9">
                    <c:v>&gt;=400%</c:v>
                  </c:pt>
                </c:lvl>
                <c:lvl>
                  <c:pt idx="0">
                    <c:v>under 18</c:v>
                  </c:pt>
                  <c:pt idx="5">
                    <c:v>18-64</c:v>
                  </c:pt>
                </c:lvl>
              </c:multiLvlStrCache>
            </c:multiLvlStrRef>
          </c:cat>
          <c:val>
            <c:numRef>
              <c:f>uninsured!$E$6:$E$22</c:f>
              <c:numCache>
                <c:formatCode>0.0</c:formatCode>
                <c:ptCount val="10"/>
                <c:pt idx="0">
                  <c:v>13.3</c:v>
                </c:pt>
                <c:pt idx="1">
                  <c:v>16.3</c:v>
                </c:pt>
                <c:pt idx="2">
                  <c:v>15</c:v>
                </c:pt>
                <c:pt idx="3">
                  <c:v>7.5</c:v>
                </c:pt>
                <c:pt idx="4">
                  <c:v>2.7</c:v>
                </c:pt>
                <c:pt idx="5">
                  <c:v>38.6</c:v>
                </c:pt>
                <c:pt idx="6">
                  <c:v>42</c:v>
                </c:pt>
                <c:pt idx="7">
                  <c:v>37.300000000000004</c:v>
                </c:pt>
                <c:pt idx="8">
                  <c:v>20.2</c:v>
                </c:pt>
                <c:pt idx="9">
                  <c:v>7.1</c:v>
                </c:pt>
              </c:numCache>
            </c:numRef>
          </c:val>
        </c:ser>
        <c:gapWidth val="75"/>
        <c:overlap val="-25"/>
        <c:axId val="52204672"/>
        <c:axId val="52206592"/>
      </c:barChart>
      <c:catAx>
        <c:axId val="52204672"/>
        <c:scaling>
          <c:orientation val="minMax"/>
        </c:scaling>
        <c:axPos val="b"/>
        <c:majorTickMark val="none"/>
        <c:tickLblPos val="nextTo"/>
        <c:spPr>
          <a:solidFill>
            <a:schemeClr val="bg1"/>
          </a:solidFill>
        </c:spPr>
        <c:txPr>
          <a:bodyPr/>
          <a:lstStyle/>
          <a:p>
            <a:pPr>
              <a:defRPr sz="1400" b="1" baseline="0"/>
            </a:pPr>
            <a:endParaRPr lang="en-US"/>
          </a:p>
        </c:txPr>
        <c:crossAx val="52206592"/>
        <c:crosses val="autoZero"/>
        <c:auto val="1"/>
        <c:lblAlgn val="ctr"/>
        <c:lblOffset val="100"/>
      </c:catAx>
      <c:valAx>
        <c:axId val="52206592"/>
        <c:scaling>
          <c:orientation val="minMax"/>
        </c:scaling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0.0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aseline="0">
                <a:solidFill>
                  <a:schemeClr val="bg1"/>
                </a:solidFill>
              </a:defRPr>
            </a:pPr>
            <a:endParaRPr lang="en-US"/>
          </a:p>
        </c:txPr>
        <c:crossAx val="52204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259659871384747"/>
          <c:y val="0.13717140146012174"/>
          <c:w val="0.17142237196728191"/>
          <c:h val="0.10773944797122392"/>
        </c:manualLayout>
      </c:layout>
      <c:txPr>
        <a:bodyPr/>
        <a:lstStyle/>
        <a:p>
          <a:pPr>
            <a:defRPr sz="1800" b="1" baseline="0">
              <a:solidFill>
                <a:schemeClr val="bg1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'mortality (T)'!$B$4</c:f>
              <c:strCache>
                <c:ptCount val="1"/>
                <c:pt idx="0">
                  <c:v>stroke: black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'mortality (T)'!$C$3:$AB$3</c:f>
              <c:strCache>
                <c:ptCount val="2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</c:strCache>
            </c:strRef>
          </c:cat>
          <c:val>
            <c:numRef>
              <c:f>'mortality (T)'!$C$4:$AB$4</c:f>
              <c:numCache>
                <c:formatCode>General</c:formatCode>
                <c:ptCount val="26"/>
                <c:pt idx="0">
                  <c:v>121.2</c:v>
                </c:pt>
                <c:pt idx="1">
                  <c:v>113.7</c:v>
                </c:pt>
                <c:pt idx="2">
                  <c:v>110.3</c:v>
                </c:pt>
                <c:pt idx="3">
                  <c:v>106.6</c:v>
                </c:pt>
                <c:pt idx="4">
                  <c:v>105.1</c:v>
                </c:pt>
                <c:pt idx="5">
                  <c:v>100.8</c:v>
                </c:pt>
                <c:pt idx="6">
                  <c:v>98.6</c:v>
                </c:pt>
                <c:pt idx="7">
                  <c:v>99.8</c:v>
                </c:pt>
                <c:pt idx="8">
                  <c:v>95.7</c:v>
                </c:pt>
                <c:pt idx="9">
                  <c:v>91</c:v>
                </c:pt>
                <c:pt idx="10">
                  <c:v>89</c:v>
                </c:pt>
                <c:pt idx="11">
                  <c:v>85</c:v>
                </c:pt>
                <c:pt idx="12">
                  <c:v>86.1</c:v>
                </c:pt>
                <c:pt idx="13">
                  <c:v>86.2</c:v>
                </c:pt>
                <c:pt idx="14">
                  <c:v>86.8</c:v>
                </c:pt>
                <c:pt idx="15">
                  <c:v>84.4</c:v>
                </c:pt>
                <c:pt idx="16">
                  <c:v>80.8</c:v>
                </c:pt>
                <c:pt idx="17">
                  <c:v>79.7</c:v>
                </c:pt>
                <c:pt idx="18">
                  <c:v>81.8</c:v>
                </c:pt>
                <c:pt idx="19">
                  <c:v>81.900000000000006</c:v>
                </c:pt>
                <c:pt idx="20">
                  <c:v>78.8</c:v>
                </c:pt>
                <c:pt idx="21">
                  <c:v>76.3</c:v>
                </c:pt>
                <c:pt idx="22">
                  <c:v>74.3</c:v>
                </c:pt>
                <c:pt idx="23">
                  <c:v>69.900000000000006</c:v>
                </c:pt>
                <c:pt idx="24">
                  <c:v>65.2</c:v>
                </c:pt>
                <c:pt idx="25">
                  <c:v>61.6</c:v>
                </c:pt>
              </c:numCache>
            </c:numRef>
          </c:val>
        </c:ser>
        <c:ser>
          <c:idx val="1"/>
          <c:order val="1"/>
          <c:tx>
            <c:strRef>
              <c:f>'mortality (T)'!$B$5</c:f>
              <c:strCache>
                <c:ptCount val="1"/>
                <c:pt idx="0">
                  <c:v>stroke: white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'mortality (T)'!$C$3:$AB$3</c:f>
              <c:strCache>
                <c:ptCount val="2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</c:strCache>
            </c:strRef>
          </c:cat>
          <c:val>
            <c:numRef>
              <c:f>'mortality (T)'!$C$5:$AB$5</c:f>
              <c:numCache>
                <c:formatCode>General</c:formatCode>
                <c:ptCount val="26"/>
                <c:pt idx="0">
                  <c:v>86.7</c:v>
                </c:pt>
                <c:pt idx="1">
                  <c:v>81.3</c:v>
                </c:pt>
                <c:pt idx="2">
                  <c:v>78.5</c:v>
                </c:pt>
                <c:pt idx="3">
                  <c:v>76.099999999999994</c:v>
                </c:pt>
                <c:pt idx="4">
                  <c:v>73.7</c:v>
                </c:pt>
                <c:pt idx="5">
                  <c:v>70.5</c:v>
                </c:pt>
                <c:pt idx="6">
                  <c:v>69.099999999999994</c:v>
                </c:pt>
                <c:pt idx="7">
                  <c:v>67.8</c:v>
                </c:pt>
                <c:pt idx="8">
                  <c:v>64.2</c:v>
                </c:pt>
                <c:pt idx="9">
                  <c:v>62.2</c:v>
                </c:pt>
                <c:pt idx="10">
                  <c:v>60.3</c:v>
                </c:pt>
                <c:pt idx="11">
                  <c:v>59.2</c:v>
                </c:pt>
                <c:pt idx="12">
                  <c:v>60.4</c:v>
                </c:pt>
                <c:pt idx="13">
                  <c:v>60.3</c:v>
                </c:pt>
                <c:pt idx="14">
                  <c:v>60.7</c:v>
                </c:pt>
                <c:pt idx="15">
                  <c:v>60.2</c:v>
                </c:pt>
                <c:pt idx="16">
                  <c:v>59</c:v>
                </c:pt>
                <c:pt idx="17">
                  <c:v>57.2</c:v>
                </c:pt>
                <c:pt idx="18">
                  <c:v>59.6</c:v>
                </c:pt>
                <c:pt idx="19">
                  <c:v>58.8</c:v>
                </c:pt>
                <c:pt idx="20">
                  <c:v>55.8</c:v>
                </c:pt>
                <c:pt idx="21">
                  <c:v>54.2</c:v>
                </c:pt>
                <c:pt idx="22">
                  <c:v>51.4</c:v>
                </c:pt>
                <c:pt idx="23">
                  <c:v>48</c:v>
                </c:pt>
                <c:pt idx="24">
                  <c:v>44.7</c:v>
                </c:pt>
                <c:pt idx="25">
                  <c:v>41.7</c:v>
                </c:pt>
              </c:numCache>
            </c:numRef>
          </c:val>
        </c:ser>
        <c:ser>
          <c:idx val="2"/>
          <c:order val="2"/>
          <c:tx>
            <c:strRef>
              <c:f>'mortality (T)'!$B$6</c:f>
              <c:strCache>
                <c:ptCount val="1"/>
                <c:pt idx="0">
                  <c:v>stroke: Hispanic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'mortality (T)'!$C$3:$AB$3</c:f>
              <c:strCache>
                <c:ptCount val="2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</c:strCache>
            </c:strRef>
          </c:cat>
          <c:val>
            <c:numRef>
              <c:f>'mortality (T)'!$C$6:$AB$6</c:f>
              <c:numCache>
                <c:formatCode>General</c:formatCode>
                <c:ptCount val="26"/>
                <c:pt idx="16">
                  <c:v>44.6</c:v>
                </c:pt>
                <c:pt idx="17">
                  <c:v>44.9</c:v>
                </c:pt>
                <c:pt idx="18">
                  <c:v>46.6</c:v>
                </c:pt>
                <c:pt idx="19">
                  <c:v>46.4</c:v>
                </c:pt>
                <c:pt idx="20">
                  <c:v>44.9</c:v>
                </c:pt>
                <c:pt idx="21">
                  <c:v>41.3</c:v>
                </c:pt>
                <c:pt idx="22">
                  <c:v>40.5</c:v>
                </c:pt>
                <c:pt idx="23">
                  <c:v>38.300000000000004</c:v>
                </c:pt>
                <c:pt idx="24">
                  <c:v>35.700000000000003</c:v>
                </c:pt>
                <c:pt idx="25">
                  <c:v>34.200000000000003</c:v>
                </c:pt>
              </c:numCache>
            </c:numRef>
          </c:val>
        </c:ser>
        <c:ser>
          <c:idx val="3"/>
          <c:order val="3"/>
          <c:tx>
            <c:strRef>
              <c:f>'mortality (T)'!$B$7</c:f>
              <c:strCache>
                <c:ptCount val="1"/>
                <c:pt idx="0">
                  <c:v>diabetes: black</c:v>
                </c:pt>
              </c:strCache>
            </c:strRef>
          </c:tx>
          <c:spPr>
            <a:ln w="50800">
              <a:noFill/>
            </a:ln>
          </c:spPr>
          <c:marker>
            <c:symbol val="none"/>
          </c:marker>
          <c:cat>
            <c:strRef>
              <c:f>'mortality (T)'!$C$3:$AB$3</c:f>
              <c:strCache>
                <c:ptCount val="2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</c:strCache>
            </c:strRef>
          </c:cat>
          <c:val>
            <c:numRef>
              <c:f>'mortality (T)'!$C$7:$AB$7</c:f>
              <c:numCache>
                <c:formatCode>General</c:formatCode>
                <c:ptCount val="26"/>
                <c:pt idx="0">
                  <c:v>31.4</c:v>
                </c:pt>
                <c:pt idx="1">
                  <c:v>30.1</c:v>
                </c:pt>
                <c:pt idx="2">
                  <c:v>32.1</c:v>
                </c:pt>
                <c:pt idx="3">
                  <c:v>31.6</c:v>
                </c:pt>
                <c:pt idx="4">
                  <c:v>33</c:v>
                </c:pt>
                <c:pt idx="5">
                  <c:v>33.5</c:v>
                </c:pt>
                <c:pt idx="6">
                  <c:v>33.800000000000004</c:v>
                </c:pt>
                <c:pt idx="7">
                  <c:v>35.700000000000003</c:v>
                </c:pt>
                <c:pt idx="8">
                  <c:v>40.1</c:v>
                </c:pt>
                <c:pt idx="9">
                  <c:v>40.300000000000004</c:v>
                </c:pt>
                <c:pt idx="10">
                  <c:v>41.6</c:v>
                </c:pt>
                <c:pt idx="11">
                  <c:v>41.4</c:v>
                </c:pt>
                <c:pt idx="12">
                  <c:v>43.9</c:v>
                </c:pt>
                <c:pt idx="13">
                  <c:v>45.3</c:v>
                </c:pt>
                <c:pt idx="14">
                  <c:v>46.7</c:v>
                </c:pt>
                <c:pt idx="15">
                  <c:v>47.6</c:v>
                </c:pt>
                <c:pt idx="16">
                  <c:v>48.1</c:v>
                </c:pt>
                <c:pt idx="17">
                  <c:v>48.2</c:v>
                </c:pt>
                <c:pt idx="18">
                  <c:v>49.7</c:v>
                </c:pt>
                <c:pt idx="19">
                  <c:v>49.5</c:v>
                </c:pt>
                <c:pt idx="20">
                  <c:v>49.2</c:v>
                </c:pt>
                <c:pt idx="21">
                  <c:v>49.5</c:v>
                </c:pt>
                <c:pt idx="22">
                  <c:v>49.2</c:v>
                </c:pt>
                <c:pt idx="23">
                  <c:v>48</c:v>
                </c:pt>
                <c:pt idx="24">
                  <c:v>46.9</c:v>
                </c:pt>
                <c:pt idx="25">
                  <c:v>45.1</c:v>
                </c:pt>
              </c:numCache>
            </c:numRef>
          </c:val>
        </c:ser>
        <c:ser>
          <c:idx val="4"/>
          <c:order val="4"/>
          <c:tx>
            <c:strRef>
              <c:f>'mortality (T)'!$B$8</c:f>
              <c:strCache>
                <c:ptCount val="1"/>
                <c:pt idx="0">
                  <c:v>diabetes:white</c:v>
                </c:pt>
              </c:strCache>
            </c:strRef>
          </c:tx>
          <c:spPr>
            <a:ln w="50800">
              <a:noFill/>
            </a:ln>
          </c:spPr>
          <c:marker>
            <c:symbol val="none"/>
          </c:marker>
          <c:cat>
            <c:strRef>
              <c:f>'mortality (T)'!$C$3:$AB$3</c:f>
              <c:strCache>
                <c:ptCount val="2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</c:strCache>
            </c:strRef>
          </c:cat>
          <c:val>
            <c:numRef>
              <c:f>'mortality (T)'!$C$8:$AB$8</c:f>
              <c:numCache>
                <c:formatCode>General</c:formatCode>
                <c:ptCount val="26"/>
                <c:pt idx="0">
                  <c:v>16.399999999999999</c:v>
                </c:pt>
                <c:pt idx="1">
                  <c:v>16</c:v>
                </c:pt>
                <c:pt idx="2">
                  <c:v>16.3</c:v>
                </c:pt>
                <c:pt idx="3">
                  <c:v>15.8</c:v>
                </c:pt>
                <c:pt idx="4">
                  <c:v>15.9</c:v>
                </c:pt>
                <c:pt idx="5">
                  <c:v>15.6</c:v>
                </c:pt>
                <c:pt idx="6">
                  <c:v>15.9</c:v>
                </c:pt>
                <c:pt idx="7">
                  <c:v>16.3</c:v>
                </c:pt>
                <c:pt idx="8">
                  <c:v>18.600000000000001</c:v>
                </c:pt>
                <c:pt idx="9">
                  <c:v>18.600000000000001</c:v>
                </c:pt>
                <c:pt idx="10">
                  <c:v>18.7</c:v>
                </c:pt>
                <c:pt idx="11">
                  <c:v>18.7</c:v>
                </c:pt>
                <c:pt idx="12">
                  <c:v>19.8</c:v>
                </c:pt>
                <c:pt idx="13">
                  <c:v>20.399999999999999</c:v>
                </c:pt>
                <c:pt idx="14">
                  <c:v>20.9</c:v>
                </c:pt>
                <c:pt idx="15">
                  <c:v>21.5</c:v>
                </c:pt>
                <c:pt idx="16">
                  <c:v>21.3</c:v>
                </c:pt>
                <c:pt idx="17">
                  <c:v>21.7</c:v>
                </c:pt>
                <c:pt idx="18">
                  <c:v>22.6</c:v>
                </c:pt>
                <c:pt idx="19">
                  <c:v>22.8</c:v>
                </c:pt>
                <c:pt idx="20">
                  <c:v>23</c:v>
                </c:pt>
                <c:pt idx="21">
                  <c:v>23.1</c:v>
                </c:pt>
                <c:pt idx="22">
                  <c:v>23</c:v>
                </c:pt>
                <c:pt idx="23">
                  <c:v>22.3</c:v>
                </c:pt>
                <c:pt idx="24">
                  <c:v>22.5</c:v>
                </c:pt>
                <c:pt idx="25">
                  <c:v>21.2</c:v>
                </c:pt>
              </c:numCache>
            </c:numRef>
          </c:val>
        </c:ser>
        <c:ser>
          <c:idx val="5"/>
          <c:order val="5"/>
          <c:tx>
            <c:strRef>
              <c:f>'mortality (T)'!$B$9</c:f>
              <c:strCache>
                <c:ptCount val="1"/>
                <c:pt idx="0">
                  <c:v>diabetes: Hispanic</c:v>
                </c:pt>
              </c:strCache>
            </c:strRef>
          </c:tx>
          <c:spPr>
            <a:ln w="50800">
              <a:noFill/>
            </a:ln>
          </c:spPr>
          <c:marker>
            <c:symbol val="none"/>
          </c:marker>
          <c:cat>
            <c:strRef>
              <c:f>'mortality (T)'!$C$3:$AB$3</c:f>
              <c:strCache>
                <c:ptCount val="2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</c:strCache>
            </c:strRef>
          </c:cat>
          <c:val>
            <c:numRef>
              <c:f>'mortality (T)'!$C$9:$AB$9</c:f>
              <c:numCache>
                <c:formatCode>General</c:formatCode>
                <c:ptCount val="26"/>
                <c:pt idx="16">
                  <c:v>35.4</c:v>
                </c:pt>
                <c:pt idx="17">
                  <c:v>35.700000000000003</c:v>
                </c:pt>
                <c:pt idx="18">
                  <c:v>37.800000000000004</c:v>
                </c:pt>
                <c:pt idx="19">
                  <c:v>36.9</c:v>
                </c:pt>
                <c:pt idx="20">
                  <c:v>36.700000000000003</c:v>
                </c:pt>
                <c:pt idx="21">
                  <c:v>35.6</c:v>
                </c:pt>
                <c:pt idx="22">
                  <c:v>35</c:v>
                </c:pt>
                <c:pt idx="23">
                  <c:v>32.200000000000003</c:v>
                </c:pt>
                <c:pt idx="24">
                  <c:v>33.6</c:v>
                </c:pt>
                <c:pt idx="25">
                  <c:v>29.9</c:v>
                </c:pt>
              </c:numCache>
            </c:numRef>
          </c:val>
        </c:ser>
        <c:marker val="1"/>
        <c:axId val="52921856"/>
        <c:axId val="52923392"/>
      </c:lineChart>
      <c:catAx>
        <c:axId val="5292185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</a:defRPr>
            </a:pPr>
            <a:endParaRPr lang="en-US"/>
          </a:p>
        </c:txPr>
        <c:crossAx val="52923392"/>
        <c:crosses val="autoZero"/>
        <c:auto val="1"/>
        <c:lblAlgn val="ctr"/>
        <c:lblOffset val="100"/>
        <c:tickLblSkip val="5"/>
        <c:tickMarkSkip val="5"/>
      </c:catAx>
      <c:valAx>
        <c:axId val="52923392"/>
        <c:scaling>
          <c:orientation val="minMax"/>
        </c:scaling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r>
                  <a:rPr lang="en-US" sz="1600" baseline="0" dirty="0" smtClean="0">
                    <a:solidFill>
                      <a:schemeClr val="bg1"/>
                    </a:solidFill>
                  </a:rPr>
                  <a:t>age-adjusted deaths per 100,000</a:t>
                </a:r>
                <a:endParaRPr lang="en-US" sz="1600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2.6369957351265832E-2"/>
              <c:y val="0.17698826532611941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</a:defRPr>
            </a:pPr>
            <a:endParaRPr lang="en-US"/>
          </a:p>
        </c:txPr>
        <c:crossAx val="5292185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3"/>
          <c:order val="0"/>
          <c:tx>
            <c:strRef>
              <c:f>'mortality (T)'!$B$7</c:f>
              <c:strCache>
                <c:ptCount val="1"/>
                <c:pt idx="0">
                  <c:v>diabetes: black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'mortality (T)'!$C$3:$AB$3</c:f>
              <c:strCache>
                <c:ptCount val="2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</c:strCache>
            </c:strRef>
          </c:cat>
          <c:val>
            <c:numRef>
              <c:f>'mortality (T)'!$C$7:$AB$7</c:f>
              <c:numCache>
                <c:formatCode>General</c:formatCode>
                <c:ptCount val="26"/>
                <c:pt idx="0">
                  <c:v>31.4</c:v>
                </c:pt>
                <c:pt idx="1">
                  <c:v>30.1</c:v>
                </c:pt>
                <c:pt idx="2">
                  <c:v>32.1</c:v>
                </c:pt>
                <c:pt idx="3">
                  <c:v>31.6</c:v>
                </c:pt>
                <c:pt idx="4">
                  <c:v>33</c:v>
                </c:pt>
                <c:pt idx="5">
                  <c:v>33.5</c:v>
                </c:pt>
                <c:pt idx="6">
                  <c:v>33.800000000000004</c:v>
                </c:pt>
                <c:pt idx="7">
                  <c:v>35.700000000000003</c:v>
                </c:pt>
                <c:pt idx="8">
                  <c:v>40.1</c:v>
                </c:pt>
                <c:pt idx="9">
                  <c:v>40.300000000000004</c:v>
                </c:pt>
                <c:pt idx="10">
                  <c:v>41.6</c:v>
                </c:pt>
                <c:pt idx="11">
                  <c:v>41.4</c:v>
                </c:pt>
                <c:pt idx="12">
                  <c:v>43.9</c:v>
                </c:pt>
                <c:pt idx="13">
                  <c:v>45.3</c:v>
                </c:pt>
                <c:pt idx="14">
                  <c:v>46.7</c:v>
                </c:pt>
                <c:pt idx="15">
                  <c:v>47.6</c:v>
                </c:pt>
                <c:pt idx="16">
                  <c:v>48.1</c:v>
                </c:pt>
                <c:pt idx="17">
                  <c:v>48.2</c:v>
                </c:pt>
                <c:pt idx="18">
                  <c:v>49.7</c:v>
                </c:pt>
                <c:pt idx="19">
                  <c:v>49.5</c:v>
                </c:pt>
                <c:pt idx="20">
                  <c:v>49.2</c:v>
                </c:pt>
                <c:pt idx="21">
                  <c:v>49.5</c:v>
                </c:pt>
                <c:pt idx="22">
                  <c:v>49.2</c:v>
                </c:pt>
                <c:pt idx="23">
                  <c:v>48</c:v>
                </c:pt>
                <c:pt idx="24">
                  <c:v>46.9</c:v>
                </c:pt>
                <c:pt idx="25">
                  <c:v>45.1</c:v>
                </c:pt>
              </c:numCache>
            </c:numRef>
          </c:val>
        </c:ser>
        <c:ser>
          <c:idx val="4"/>
          <c:order val="1"/>
          <c:tx>
            <c:strRef>
              <c:f>'mortality (T)'!$B$8</c:f>
              <c:strCache>
                <c:ptCount val="1"/>
                <c:pt idx="0">
                  <c:v>diabetes:white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'mortality (T)'!$C$3:$AB$3</c:f>
              <c:strCache>
                <c:ptCount val="2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</c:strCache>
            </c:strRef>
          </c:cat>
          <c:val>
            <c:numRef>
              <c:f>'mortality (T)'!$C$8:$AB$8</c:f>
              <c:numCache>
                <c:formatCode>General</c:formatCode>
                <c:ptCount val="26"/>
                <c:pt idx="0">
                  <c:v>16.399999999999999</c:v>
                </c:pt>
                <c:pt idx="1">
                  <c:v>16</c:v>
                </c:pt>
                <c:pt idx="2">
                  <c:v>16.3</c:v>
                </c:pt>
                <c:pt idx="3">
                  <c:v>15.8</c:v>
                </c:pt>
                <c:pt idx="4">
                  <c:v>15.9</c:v>
                </c:pt>
                <c:pt idx="5">
                  <c:v>15.6</c:v>
                </c:pt>
                <c:pt idx="6">
                  <c:v>15.9</c:v>
                </c:pt>
                <c:pt idx="7">
                  <c:v>16.3</c:v>
                </c:pt>
                <c:pt idx="8">
                  <c:v>18.600000000000001</c:v>
                </c:pt>
                <c:pt idx="9">
                  <c:v>18.600000000000001</c:v>
                </c:pt>
                <c:pt idx="10">
                  <c:v>18.7</c:v>
                </c:pt>
                <c:pt idx="11">
                  <c:v>18.7</c:v>
                </c:pt>
                <c:pt idx="12">
                  <c:v>19.8</c:v>
                </c:pt>
                <c:pt idx="13">
                  <c:v>20.399999999999999</c:v>
                </c:pt>
                <c:pt idx="14">
                  <c:v>20.9</c:v>
                </c:pt>
                <c:pt idx="15">
                  <c:v>21.5</c:v>
                </c:pt>
                <c:pt idx="16">
                  <c:v>21.3</c:v>
                </c:pt>
                <c:pt idx="17">
                  <c:v>21.7</c:v>
                </c:pt>
                <c:pt idx="18">
                  <c:v>22.6</c:v>
                </c:pt>
                <c:pt idx="19">
                  <c:v>22.8</c:v>
                </c:pt>
                <c:pt idx="20">
                  <c:v>23</c:v>
                </c:pt>
                <c:pt idx="21">
                  <c:v>23.1</c:v>
                </c:pt>
                <c:pt idx="22">
                  <c:v>23</c:v>
                </c:pt>
                <c:pt idx="23">
                  <c:v>22.3</c:v>
                </c:pt>
                <c:pt idx="24">
                  <c:v>22.5</c:v>
                </c:pt>
                <c:pt idx="25">
                  <c:v>21.2</c:v>
                </c:pt>
              </c:numCache>
            </c:numRef>
          </c:val>
        </c:ser>
        <c:ser>
          <c:idx val="5"/>
          <c:order val="2"/>
          <c:tx>
            <c:strRef>
              <c:f>'mortality (T)'!$B$9</c:f>
              <c:strCache>
                <c:ptCount val="1"/>
                <c:pt idx="0">
                  <c:v>diabetes: Hispanic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'mortality (T)'!$C$3:$AB$3</c:f>
              <c:strCache>
                <c:ptCount val="26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</c:strCache>
            </c:strRef>
          </c:cat>
          <c:val>
            <c:numRef>
              <c:f>'mortality (T)'!$C$9:$AB$9</c:f>
              <c:numCache>
                <c:formatCode>General</c:formatCode>
                <c:ptCount val="26"/>
                <c:pt idx="16">
                  <c:v>35.4</c:v>
                </c:pt>
                <c:pt idx="17">
                  <c:v>35.700000000000003</c:v>
                </c:pt>
                <c:pt idx="18">
                  <c:v>37.800000000000004</c:v>
                </c:pt>
                <c:pt idx="19">
                  <c:v>36.9</c:v>
                </c:pt>
                <c:pt idx="20">
                  <c:v>36.700000000000003</c:v>
                </c:pt>
                <c:pt idx="21">
                  <c:v>35.6</c:v>
                </c:pt>
                <c:pt idx="22">
                  <c:v>35</c:v>
                </c:pt>
                <c:pt idx="23">
                  <c:v>32.200000000000003</c:v>
                </c:pt>
                <c:pt idx="24">
                  <c:v>33.6</c:v>
                </c:pt>
                <c:pt idx="25">
                  <c:v>29.9</c:v>
                </c:pt>
              </c:numCache>
            </c:numRef>
          </c:val>
        </c:ser>
        <c:marker val="1"/>
        <c:axId val="77933568"/>
        <c:axId val="79008512"/>
      </c:lineChart>
      <c:catAx>
        <c:axId val="779335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</a:defRPr>
            </a:pPr>
            <a:endParaRPr lang="en-US"/>
          </a:p>
        </c:txPr>
        <c:crossAx val="79008512"/>
        <c:crosses val="autoZero"/>
        <c:auto val="1"/>
        <c:lblAlgn val="ctr"/>
        <c:lblOffset val="100"/>
        <c:tickLblSkip val="5"/>
      </c:catAx>
      <c:valAx>
        <c:axId val="79008512"/>
        <c:scaling>
          <c:orientation val="minMax"/>
        </c:scaling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r>
                  <a:rPr lang="en-US" sz="1600" b="1" baseline="0" dirty="0" smtClean="0">
                    <a:solidFill>
                      <a:schemeClr val="bg1"/>
                    </a:solidFill>
                  </a:rPr>
                  <a:t>age-adjusted deaths per 100,000</a:t>
                </a:r>
                <a:endParaRPr lang="en-US" sz="1600" b="1" dirty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 baseline="0">
                <a:solidFill>
                  <a:schemeClr val="bg1"/>
                </a:solidFill>
              </a:defRPr>
            </a:pPr>
            <a:endParaRPr lang="en-US"/>
          </a:p>
        </c:txPr>
        <c:crossAx val="77933568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C6FDC2E0-9836-4042-B0D3-CD5702742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4" tIns="46692" rIns="93384" bIns="4669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D3DB95-326D-4C25-8C3C-0BDB95889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5F8E1-93FA-4739-B4F9-90571D8E54F0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6628B-45A9-476F-A612-DB4967D873FF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95E0D-275F-4682-83E0-5E909F0A488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95E0D-275F-4682-83E0-5E909F0A488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6628B-45A9-476F-A612-DB4967D873FF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6628B-45A9-476F-A612-DB4967D873FF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6628B-45A9-476F-A612-DB4967D873FF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6628B-45A9-476F-A612-DB4967D873FF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5F8E1-93FA-4739-B4F9-90571D8E54F0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56628B-45A9-476F-A612-DB4967D873FF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 smtClean="0"/>
              <a:t>Dewey didn't take risks. He spoke in platitudes, trying to transcend politics. Speech after speech was filled with empty statements of the obvious, such as the famous quote: "You know that your future is still ahead of you." An editorial in the Louisville Courier-Journal summed it up best: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0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 smtClean="0"/>
              <a:t>"No presidential candidate in the future will be so inept that four of his major speeches can be boiled down to these historic four sentences: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0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 smtClean="0"/>
              <a:t>Agriculture is important.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 smtClean="0"/>
              <a:t>Our rivers are full of fish.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 smtClean="0"/>
              <a:t>You cannot have freedom without liberty. 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 smtClean="0"/>
              <a:t>Our future lies ahead.“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0" dirty="0" smtClean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 smtClean="0"/>
              <a:t>Mort </a:t>
            </a:r>
            <a:r>
              <a:rPr lang="en-US" sz="900" b="0" dirty="0" err="1" smtClean="0"/>
              <a:t>Sahl</a:t>
            </a:r>
            <a:r>
              <a:rPr lang="en-US" sz="900" b="0" baseline="0" smtClean="0"/>
              <a:t> -- 1958</a:t>
            </a:r>
            <a:endParaRPr lang="en-US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CC2AA-2D0A-42A3-BBBC-1DE8F5A7B11F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6" y="4995864"/>
            <a:ext cx="5973763" cy="2444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D3DB95-326D-4C25-8C3C-0BDB9588999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143000"/>
          </a:xfrm>
        </p:spPr>
        <p:txBody>
          <a:bodyPr/>
          <a:lstStyle>
            <a:lvl1pPr>
              <a:defRPr sz="41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3238500"/>
            <a:ext cx="7886700" cy="685800"/>
          </a:xfrm>
        </p:spPr>
        <p:txBody>
          <a:bodyPr anchor="ctr"/>
          <a:lstStyle>
            <a:lvl1pPr marL="0" indent="0" algn="ctr">
              <a:buFontTx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4765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4765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590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33450" y="1695450"/>
            <a:ext cx="72771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D98D-36DD-4E15-A920-2B24F5F1F5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9D6F-66E7-4C76-9A43-9FFF4EE81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D98D-36DD-4E15-A920-2B24F5F1F5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9D6F-66E7-4C76-9A43-9FFF4EE81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D98D-36DD-4E15-A920-2B24F5F1F5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9D6F-66E7-4C76-9A43-9FFF4EE81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D98D-36DD-4E15-A920-2B24F5F1F5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9D6F-66E7-4C76-9A43-9FFF4EE81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D98D-36DD-4E15-A920-2B24F5F1F5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9D6F-66E7-4C76-9A43-9FFF4EE81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D98D-36DD-4E15-A920-2B24F5F1F5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9D6F-66E7-4C76-9A43-9FFF4EE81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D98D-36DD-4E15-A920-2B24F5F1F5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9D6F-66E7-4C76-9A43-9FFF4EE81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D98D-36DD-4E15-A920-2B24F5F1F5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9D6F-66E7-4C76-9A43-9FFF4EE81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D98D-36DD-4E15-A920-2B24F5F1F5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9D6F-66E7-4C76-9A43-9FFF4EE81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D98D-36DD-4E15-A920-2B24F5F1F5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9D6F-66E7-4C76-9A43-9FFF4EE81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D98D-36DD-4E15-A920-2B24F5F1F5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19D6F-66E7-4C76-9A43-9FFF4EE81C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79775"/>
            <a:ext cx="7772400" cy="1673225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8/30/2010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914400" cy="168275"/>
          </a:xfrm>
        </p:spPr>
        <p:txBody>
          <a:bodyPr/>
          <a:lstStyle/>
          <a:p>
            <a:fld id="{ED655340-09A0-4AFA-ADD2-0DF10A5A41C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9" name="Picture 8" descr="2010-NCHS-Conference-Motif-[PPTdarkbg]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43800" y="5105400"/>
            <a:ext cx="1371600" cy="1577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8/30/2010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096000"/>
            <a:ext cx="8229600" cy="22860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  <a:lvl5pP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SOURCE: NCHS, 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365C24-1BF0-4E43-B37C-6781DB52BDB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8/30/2010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D655340-09A0-4AFA-ADD2-0DF10A5A41C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669087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8/30/2010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914400" cy="168275"/>
          </a:xfrm>
        </p:spPr>
        <p:txBody>
          <a:bodyPr/>
          <a:lstStyle/>
          <a:p>
            <a:fld id="{ED655340-09A0-4AFA-ADD2-0DF10A5A41C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7" name="Picture 6" descr="2010-NCHS-Conference-Motif-[PPTdarkbg]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543800" y="5105400"/>
            <a:ext cx="1371600" cy="1577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8/30/2010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096000"/>
            <a:ext cx="8229600" cy="22860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  <a:lvl5pP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SOURCE: NCHS,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8/30/2010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096000"/>
            <a:ext cx="8229600" cy="22860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>
              <a:buNone/>
              <a:defRPr sz="14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400">
                <a:solidFill>
                  <a:schemeClr val="tx1"/>
                </a:solidFill>
              </a:defRPr>
            </a:lvl4pPr>
            <a:lvl5pPr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SOURCE: NCHS,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8/30/2010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8/30/2010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65C24-1BF0-4E43-B37C-6781DB52BDB6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8/30/2010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5340-09A0-4AFA-ADD2-0DF10A5A41C0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895600" y="1752600"/>
            <a:ext cx="3276600" cy="32766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00400" y="3810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1000" y="6096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6002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 baseline="0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2400" y="25908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2400" y="35814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45720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76400" y="54864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48200" y="54864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6019800" y="5334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324600" y="15240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324600" y="25146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324600" y="35052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324600" y="4495800"/>
            <a:ext cx="2590800" cy="838200"/>
          </a:xfrm>
        </p:spPr>
        <p:txBody>
          <a:bodyPr>
            <a:noAutofit/>
          </a:bodyPr>
          <a:lstStyle>
            <a:lvl1pPr algn="ctr">
              <a:lnSpc>
                <a:spcPts val="2200"/>
              </a:lnSpc>
              <a:defRPr sz="2000" b="1"/>
            </a:lvl1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450" y="1695450"/>
            <a:ext cx="3562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5450"/>
            <a:ext cx="35623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47FF"/>
            </a:gs>
            <a:gs pos="100000">
              <a:srgbClr val="00008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7650"/>
            <a:ext cx="7772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450" y="1695450"/>
            <a:ext cx="7277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125000"/>
        <a:buChar char="•"/>
        <a:defRPr sz="2800" b="1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hlink"/>
        </a:buClr>
        <a:buSzPct val="125000"/>
        <a:buChar char="•"/>
        <a:defRPr sz="2800" b="1">
          <a:solidFill>
            <a:schemeClr val="tx1"/>
          </a:solidFill>
          <a:effectLst/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accent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 b="1">
          <a:solidFill>
            <a:schemeClr val="accent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accent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accent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accent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 b="1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0CD98D-36DD-4E15-A920-2B24F5F1F5B1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8/30/2010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1019D6F-66E7-4C76-9A43-9FFF4EE81CB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7375E"/>
            </a:gs>
            <a:gs pos="39999">
              <a:srgbClr val="17375E"/>
            </a:gs>
            <a:gs pos="70000">
              <a:srgbClr val="375F92"/>
            </a:gs>
            <a:gs pos="100000">
              <a:srgbClr val="558ED5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8365C24-1BF0-4E43-B37C-6781DB52BDB6}" type="datetimeFigureOut">
              <a:rPr lang="en-US" b="0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8/30/2010</a:t>
            </a:fld>
            <a:endParaRPr lang="en-US" b="0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655340-09A0-4AFA-ADD2-0DF10A5A41C0}" type="slidenum">
              <a:rPr lang="en-US" b="0" smtClean="0">
                <a:solidFill>
                  <a:srgbClr val="FFFFFF">
                    <a:tint val="75000"/>
                  </a:srgb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FFFFFF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Parallelogram 8"/>
          <p:cNvSpPr/>
          <p:nvPr/>
        </p:nvSpPr>
        <p:spPr>
          <a:xfrm flipH="1">
            <a:off x="7772400" y="7239000"/>
            <a:ext cx="1371600" cy="1371600"/>
          </a:xfrm>
          <a:prstGeom prst="parallelogram">
            <a:avLst>
              <a:gd name="adj" fmla="val 460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3" name="Parallelogram 12"/>
          <p:cNvSpPr/>
          <p:nvPr/>
        </p:nvSpPr>
        <p:spPr>
          <a:xfrm flipH="1">
            <a:off x="6886222" y="7239000"/>
            <a:ext cx="1371600" cy="1371600"/>
          </a:xfrm>
          <a:prstGeom prst="parallelogram">
            <a:avLst>
              <a:gd name="adj" fmla="val 460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4" name="Parallelogram 13"/>
          <p:cNvSpPr/>
          <p:nvPr/>
        </p:nvSpPr>
        <p:spPr>
          <a:xfrm flipH="1">
            <a:off x="6000044" y="7239000"/>
            <a:ext cx="1371600" cy="1371600"/>
          </a:xfrm>
          <a:prstGeom prst="parallelogram">
            <a:avLst>
              <a:gd name="adj" fmla="val 460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5" name="Parallelogram 14"/>
          <p:cNvSpPr/>
          <p:nvPr/>
        </p:nvSpPr>
        <p:spPr>
          <a:xfrm flipH="1">
            <a:off x="5113866" y="7239000"/>
            <a:ext cx="1371600" cy="1371600"/>
          </a:xfrm>
          <a:prstGeom prst="parallelogram">
            <a:avLst>
              <a:gd name="adj" fmla="val 4608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</a:endParaRPr>
          </a:p>
        </p:txBody>
      </p:sp>
      <p:sp useBgFill="1">
        <p:nvSpPr>
          <p:cNvPr id="11" name="Parallelogram 10"/>
          <p:cNvSpPr/>
          <p:nvPr userDrawn="1"/>
        </p:nvSpPr>
        <p:spPr>
          <a:xfrm flipH="1">
            <a:off x="7772400" y="7239000"/>
            <a:ext cx="1371600" cy="1371600"/>
          </a:xfrm>
          <a:prstGeom prst="parallelogram">
            <a:avLst>
              <a:gd name="adj" fmla="val 460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</a:endParaRPr>
          </a:p>
        </p:txBody>
      </p:sp>
      <p:sp useBgFill="1">
        <p:nvSpPr>
          <p:cNvPr id="12" name="Parallelogram 11"/>
          <p:cNvSpPr/>
          <p:nvPr userDrawn="1"/>
        </p:nvSpPr>
        <p:spPr>
          <a:xfrm flipH="1">
            <a:off x="6886222" y="7239000"/>
            <a:ext cx="1371600" cy="1371600"/>
          </a:xfrm>
          <a:prstGeom prst="parallelogram">
            <a:avLst>
              <a:gd name="adj" fmla="val 460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</a:endParaRPr>
          </a:p>
        </p:txBody>
      </p:sp>
      <p:sp useBgFill="1">
        <p:nvSpPr>
          <p:cNvPr id="16" name="Parallelogram 15"/>
          <p:cNvSpPr/>
          <p:nvPr userDrawn="1"/>
        </p:nvSpPr>
        <p:spPr>
          <a:xfrm flipH="1">
            <a:off x="6000044" y="7239000"/>
            <a:ext cx="1371600" cy="1371600"/>
          </a:xfrm>
          <a:prstGeom prst="parallelogram">
            <a:avLst>
              <a:gd name="adj" fmla="val 460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</a:endParaRPr>
          </a:p>
        </p:txBody>
      </p:sp>
      <p:sp useBgFill="1">
        <p:nvSpPr>
          <p:cNvPr id="17" name="Parallelogram 16"/>
          <p:cNvSpPr/>
          <p:nvPr userDrawn="1"/>
        </p:nvSpPr>
        <p:spPr>
          <a:xfrm flipH="1">
            <a:off x="5113866" y="7239000"/>
            <a:ext cx="1371600" cy="1371600"/>
          </a:xfrm>
          <a:prstGeom prst="parallelogram">
            <a:avLst>
              <a:gd name="adj" fmla="val 4608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effectLst/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accent5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oleObject" Target="../embeddings/oleObject1.bin"/><Relationship Id="rId5" Type="http://schemas.openxmlformats.org/officeDocument/2006/relationships/tags" Target="../tags/tag4.xml"/><Relationship Id="rId10" Type="http://schemas.openxmlformats.org/officeDocument/2006/relationships/notesSlide" Target="../notesSlides/notesSlide41.xml"/><Relationship Id="rId4" Type="http://schemas.openxmlformats.org/officeDocument/2006/relationships/tags" Target="../tags/tag3.xml"/><Relationship Id="rId9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457200"/>
            <a:ext cx="8153400" cy="1502006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600" dirty="0" smtClean="0"/>
              <a:t>National Conference on</a:t>
            </a:r>
            <a:br>
              <a:rPr lang="en-US" sz="3600" dirty="0" smtClean="0"/>
            </a:br>
            <a:r>
              <a:rPr lang="en-US" sz="3600" dirty="0" smtClean="0"/>
              <a:t>Health Statistics</a:t>
            </a:r>
          </a:p>
        </p:txBody>
      </p:sp>
      <p:pic>
        <p:nvPicPr>
          <p:cNvPr id="4" name="Content Placeholder 3" descr="50th-logo-updat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633199" y="2101754"/>
            <a:ext cx="3848819" cy="41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704" y="236674"/>
            <a:ext cx="8945969" cy="6419317"/>
            <a:chOff x="59704" y="236674"/>
            <a:chExt cx="8945969" cy="6419317"/>
          </a:xfrm>
        </p:grpSpPr>
        <p:pic>
          <p:nvPicPr>
            <p:cNvPr id="7" name="Picture 6" descr="pub-green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 rot="370072">
              <a:off x="3910509" y="255191"/>
              <a:ext cx="5095164" cy="640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pub-red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1278037">
              <a:off x="59704" y="236674"/>
              <a:ext cx="5016138" cy="640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Brief History …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743200"/>
            <a:ext cx="3562350" cy="41148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FFFF00"/>
                </a:solidFill>
              </a:rPr>
              <a:t>The Health Survey’s major programs</a:t>
            </a:r>
          </a:p>
          <a:p>
            <a:r>
              <a:rPr lang="en-US" sz="2000" dirty="0" smtClean="0"/>
              <a:t>Health Interview Survey (1957)</a:t>
            </a:r>
          </a:p>
          <a:p>
            <a:r>
              <a:rPr lang="en-US" sz="2000" dirty="0" smtClean="0"/>
              <a:t>Health Examination Survey (1959)</a:t>
            </a:r>
          </a:p>
          <a:p>
            <a:pPr lvl="1">
              <a:buNone/>
            </a:pP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/>
              <a:t>Health and Nutrition Examination Survey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57750" y="758825"/>
            <a:ext cx="356235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Health Records Survey (1965)</a:t>
            </a:r>
          </a:p>
          <a:p>
            <a:pPr lvl="1">
              <a:buNone/>
            </a:pP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/>
              <a:t>Health Care Surveys</a:t>
            </a:r>
          </a:p>
          <a:p>
            <a:r>
              <a:rPr lang="en-US" sz="2000" dirty="0" smtClean="0"/>
              <a:t>National  Survey of Family Growth (1973)</a:t>
            </a:r>
          </a:p>
          <a:p>
            <a:r>
              <a:rPr lang="en-US" sz="2000" dirty="0" smtClean="0"/>
              <a:t>State and Local Area Integrated Telephone Survey (1997)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69613" y="939800"/>
            <a:ext cx="1766673" cy="1508125"/>
            <a:chOff x="59704" y="236674"/>
            <a:chExt cx="8945969" cy="6419317"/>
          </a:xfrm>
        </p:grpSpPr>
        <p:pic>
          <p:nvPicPr>
            <p:cNvPr id="5" name="Picture 4" descr="pub-green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370072">
              <a:off x="3910509" y="255191"/>
              <a:ext cx="5095164" cy="640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pub-red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1278037">
              <a:off x="59704" y="236674"/>
              <a:ext cx="5016138" cy="640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0" y="6343650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Plus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Others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Brief History …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2743200"/>
            <a:ext cx="3562350" cy="4114800"/>
          </a:xfrm>
        </p:spPr>
        <p:txBody>
          <a:bodyPr/>
          <a:lstStyle/>
          <a:p>
            <a:r>
              <a:rPr lang="en-US" sz="2000" dirty="0" smtClean="0"/>
              <a:t>The Health Survey’s major programs</a:t>
            </a:r>
          </a:p>
          <a:p>
            <a:r>
              <a:rPr lang="en-US" sz="2000" dirty="0" smtClean="0"/>
              <a:t>Health Interview Survey (1957)</a:t>
            </a:r>
          </a:p>
          <a:p>
            <a:r>
              <a:rPr lang="en-US" sz="2000" dirty="0" smtClean="0"/>
              <a:t>Health Examination Survey (1959)</a:t>
            </a:r>
          </a:p>
          <a:p>
            <a:pPr lvl="1">
              <a:buNone/>
            </a:pP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/>
              <a:t>Health and Nutrition Examination Survey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57750" y="758825"/>
            <a:ext cx="356235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Health Records Survey (1965)</a:t>
            </a:r>
          </a:p>
          <a:p>
            <a:pPr lvl="1">
              <a:buNone/>
            </a:pP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en-US" sz="2000" dirty="0" smtClean="0"/>
              <a:t>Health Care Surveys</a:t>
            </a:r>
          </a:p>
          <a:p>
            <a:r>
              <a:rPr lang="en-US" sz="2000" dirty="0" smtClean="0"/>
              <a:t>National  Survey of Family Growth (1973)</a:t>
            </a:r>
          </a:p>
          <a:p>
            <a:r>
              <a:rPr lang="en-US" sz="2000" dirty="0" smtClean="0"/>
              <a:t>State and Local Area Integrated Telephone Survey (1997)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69613" y="939800"/>
            <a:ext cx="1766673" cy="1508125"/>
            <a:chOff x="59704" y="236674"/>
            <a:chExt cx="8945969" cy="6419317"/>
          </a:xfrm>
        </p:grpSpPr>
        <p:pic>
          <p:nvPicPr>
            <p:cNvPr id="5" name="Picture 4" descr="pub-green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370072">
              <a:off x="3910509" y="255191"/>
              <a:ext cx="5095164" cy="640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 descr="pub-red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21278037">
              <a:off x="59704" y="236674"/>
              <a:ext cx="5016138" cy="6400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0" y="6343650"/>
            <a:ext cx="9144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3200" b="0" dirty="0" smtClean="0">
                <a:latin typeface="Old English Text MT" pitchFamily="66" charset="0"/>
              </a:rPr>
              <a:t>Vital Statistics  (Ancient Egypt, 900, 1946, 1960)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385" y="292584"/>
            <a:ext cx="4835129" cy="631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 l="17862" t="5469" r="8785" b="6250"/>
          <a:stretch>
            <a:fillRect/>
          </a:stretch>
        </p:blipFill>
        <p:spPr bwMode="auto">
          <a:xfrm>
            <a:off x="0" y="400050"/>
            <a:ext cx="9144000" cy="618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Exam Center Circa 1960</a:t>
            </a:r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 l="41134" t="10298" r="25727" b="41832"/>
          <a:stretch>
            <a:fillRect/>
          </a:stretch>
        </p:blipFill>
        <p:spPr bwMode="auto">
          <a:xfrm>
            <a:off x="0" y="1531715"/>
            <a:ext cx="4552950" cy="369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Exam Center Today</a:t>
            </a:r>
            <a:endParaRPr lang="en-US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 cstate="print"/>
          <a:srcRect l="41134" t="10298" r="25727" b="41832"/>
          <a:stretch>
            <a:fillRect/>
          </a:stretch>
        </p:blipFill>
        <p:spPr bwMode="auto">
          <a:xfrm>
            <a:off x="0" y="1531715"/>
            <a:ext cx="4552950" cy="369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1780" t="15179" r="26702" b="47206"/>
          <a:stretch>
            <a:fillRect/>
          </a:stretch>
        </p:blipFill>
        <p:spPr bwMode="auto">
          <a:xfrm>
            <a:off x="4279841" y="1466850"/>
            <a:ext cx="5621575" cy="377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49"/>
            <a:ext cx="7772400" cy="1297371"/>
          </a:xfrm>
        </p:spPr>
        <p:txBody>
          <a:bodyPr/>
          <a:lstStyle/>
          <a:p>
            <a:r>
              <a:rPr lang="en-US" sz="3200" dirty="0" smtClean="0"/>
              <a:t>1960 Data Challenges</a:t>
            </a:r>
            <a:br>
              <a:rPr lang="en-US" sz="3200" dirty="0" smtClean="0"/>
            </a:br>
            <a:r>
              <a:rPr lang="en-US" sz="2000" dirty="0" smtClean="0"/>
              <a:t>(National Health Survey Act) </a:t>
            </a:r>
            <a:br>
              <a:rPr lang="en-US" sz="20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1910"/>
            <a:ext cx="7277100" cy="4114800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Number and characteristics of persons suffering from heart disease, cancer, diabetes, arthritis and rheumatism, and other diseases, injuries and handicapping conditions… </a:t>
            </a:r>
          </a:p>
          <a:p>
            <a:r>
              <a:rPr lang="en-US" sz="2200" dirty="0" smtClean="0">
                <a:effectLst/>
              </a:rPr>
              <a:t>Need for reasonably current periodic inventories </a:t>
            </a:r>
          </a:p>
          <a:p>
            <a:pPr lvl="1"/>
            <a:r>
              <a:rPr lang="en-US" sz="2200" dirty="0" smtClean="0">
                <a:effectLst/>
              </a:rPr>
              <a:t>For appraising true state of health </a:t>
            </a:r>
          </a:p>
          <a:p>
            <a:pPr lvl="1"/>
            <a:r>
              <a:rPr lang="en-US" sz="2200" dirty="0" smtClean="0">
                <a:effectLst/>
              </a:rPr>
              <a:t>For adequate planning to improve health</a:t>
            </a:r>
          </a:p>
          <a:p>
            <a:pPr lvl="1"/>
            <a:r>
              <a:rPr lang="en-US" sz="2200" dirty="0" smtClean="0">
                <a:effectLst/>
              </a:rPr>
              <a:t>For research in the field of chronic diseases</a:t>
            </a:r>
          </a:p>
          <a:p>
            <a:pPr lvl="1"/>
            <a:r>
              <a:rPr lang="en-US" sz="2200" dirty="0" smtClean="0">
                <a:effectLst/>
              </a:rPr>
              <a:t>For measurement of the numbers of persons in working ages so disabled as to be unable to perform gainful work</a:t>
            </a:r>
            <a:endParaRPr lang="en-US" sz="2200" i="1" dirty="0" smtClean="0">
              <a:effectLst/>
            </a:endParaRPr>
          </a:p>
          <a:p>
            <a:pPr>
              <a:buNone/>
            </a:pPr>
            <a:r>
              <a:rPr lang="en-US" dirty="0" smtClean="0">
                <a:effectLst/>
              </a:rPr>
              <a:t>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49"/>
            <a:ext cx="7772400" cy="1297371"/>
          </a:xfrm>
        </p:spPr>
        <p:txBody>
          <a:bodyPr/>
          <a:lstStyle/>
          <a:p>
            <a:r>
              <a:rPr lang="en-US" dirty="0" smtClean="0"/>
              <a:t>Current Data Challenges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277100" cy="4114800"/>
          </a:xfrm>
        </p:spPr>
        <p:txBody>
          <a:bodyPr/>
          <a:lstStyle/>
          <a:p>
            <a:r>
              <a:rPr lang="en-US" dirty="0" smtClean="0">
                <a:effectLst/>
              </a:rPr>
              <a:t>Health Reform/Affordable Care Act</a:t>
            </a:r>
          </a:p>
          <a:p>
            <a:pPr lvl="1"/>
            <a:r>
              <a:rPr lang="en-US" i="1" dirty="0" smtClean="0">
                <a:effectLst/>
              </a:rPr>
              <a:t>What are the data needs in this time of health reform?</a:t>
            </a:r>
          </a:p>
          <a:p>
            <a:r>
              <a:rPr lang="en-US" dirty="0" smtClean="0">
                <a:effectLst/>
              </a:rPr>
              <a:t>Open Government and Community needs	</a:t>
            </a:r>
          </a:p>
          <a:p>
            <a:pPr lvl="1"/>
            <a:r>
              <a:rPr lang="en-US" i="1" dirty="0" smtClean="0">
                <a:effectLst/>
              </a:rPr>
              <a:t>How is NCHS meeting state and local (community) needs</a:t>
            </a:r>
          </a:p>
          <a:p>
            <a:r>
              <a:rPr lang="en-US" dirty="0" smtClean="0">
                <a:effectLst/>
              </a:rPr>
              <a:t>Dissemination </a:t>
            </a:r>
          </a:p>
          <a:p>
            <a:pPr lvl="1"/>
            <a:r>
              <a:rPr lang="en-US" i="1" dirty="0" smtClean="0">
                <a:effectLst/>
              </a:rPr>
              <a:t>How do we focus our data to meet research and policy needs?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296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Patient Protection and </a:t>
            </a:r>
            <a:br>
              <a:rPr lang="en-US" dirty="0" smtClean="0"/>
            </a:br>
            <a:r>
              <a:rPr lang="en-US" dirty="0" smtClean="0"/>
              <a:t>Affordable Care Act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095500"/>
            <a:ext cx="7277100" cy="41148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4825" y="235182"/>
            <a:ext cx="8153400" cy="210185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dirty="0" smtClean="0"/>
              <a:t>Data for Action </a:t>
            </a:r>
            <a:br>
              <a:rPr lang="en-US" sz="4000" dirty="0" smtClean="0"/>
            </a:br>
            <a:r>
              <a:rPr lang="en-US" sz="4000" dirty="0" smtClean="0"/>
              <a:t>and Health Reform</a:t>
            </a:r>
          </a:p>
        </p:txBody>
      </p:sp>
      <p:pic>
        <p:nvPicPr>
          <p:cNvPr id="2051" name="Picture 3" descr="stat c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0550" y="2057912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50th-logo-updat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7451676" y="5082192"/>
            <a:ext cx="1296537" cy="141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8150"/>
            <a:ext cx="7772400" cy="590550"/>
          </a:xfrm>
        </p:spPr>
        <p:txBody>
          <a:bodyPr/>
          <a:lstStyle/>
          <a:p>
            <a:r>
              <a:rPr lang="en-US" sz="3200" dirty="0" smtClean="0"/>
              <a:t>Affordable Care Act  </a:t>
            </a:r>
            <a:br>
              <a:rPr lang="en-US" sz="3200" dirty="0" smtClean="0"/>
            </a:br>
            <a:r>
              <a:rPr lang="en-US" sz="3200" dirty="0" smtClean="0"/>
              <a:t>Data and Measurement Provisions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562100"/>
            <a:ext cx="4514850" cy="4114800"/>
          </a:xfrm>
        </p:spPr>
        <p:txBody>
          <a:bodyPr/>
          <a:lstStyle/>
          <a:p>
            <a:pPr lvl="0"/>
            <a:r>
              <a:rPr lang="en-US" sz="2400" dirty="0" smtClean="0">
                <a:effectLst/>
              </a:rPr>
              <a:t>Vital statistics</a:t>
            </a:r>
          </a:p>
          <a:p>
            <a:pPr lvl="0"/>
            <a:r>
              <a:rPr lang="en-US" sz="2400" dirty="0" smtClean="0">
                <a:effectLst/>
              </a:rPr>
              <a:t>Quality improvement</a:t>
            </a:r>
          </a:p>
          <a:p>
            <a:pPr lvl="0"/>
            <a:r>
              <a:rPr lang="en-US" sz="2400" dirty="0" smtClean="0">
                <a:effectLst/>
              </a:rPr>
              <a:t>Disparities </a:t>
            </a:r>
          </a:p>
          <a:p>
            <a:pPr lvl="0"/>
            <a:r>
              <a:rPr lang="en-US" sz="2400" dirty="0" smtClean="0">
                <a:effectLst/>
              </a:rPr>
              <a:t>Levels of geography</a:t>
            </a:r>
          </a:p>
          <a:p>
            <a:pPr lvl="0"/>
            <a:r>
              <a:rPr lang="en-US" sz="2400" dirty="0" smtClean="0">
                <a:effectLst/>
              </a:rPr>
              <a:t>Health outcomes</a:t>
            </a:r>
          </a:p>
          <a:p>
            <a:pPr lvl="0"/>
            <a:r>
              <a:rPr lang="en-US" sz="2400" dirty="0" smtClean="0">
                <a:effectLst/>
              </a:rPr>
              <a:t>Oral health</a:t>
            </a:r>
          </a:p>
          <a:p>
            <a:pPr lvl="0"/>
            <a:r>
              <a:rPr lang="en-US" sz="2400" dirty="0" smtClean="0">
                <a:effectLst/>
              </a:rPr>
              <a:t>National health indicators</a:t>
            </a:r>
          </a:p>
          <a:p>
            <a:endParaRPr lang="en-US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Uninsured Rates for Persons Under Age 65,</a:t>
            </a:r>
            <a:b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Poverty Status and Age, 1997 and 2008</a:t>
            </a:r>
            <a:endParaRPr lang="en-US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7522" y="1447801"/>
          <a:ext cx="8668956" cy="5128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6629400"/>
            <a:ext cx="29690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000" b="0" dirty="0" smtClean="0">
                <a:solidFill>
                  <a:prstClr val="white"/>
                </a:solidFill>
                <a:latin typeface="Calibri"/>
              </a:rPr>
              <a:t>Source: CDC/NCHS , National Health Interview Survey</a:t>
            </a:r>
            <a:endParaRPr lang="en-US" sz="1000" b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4300" y="1311276"/>
            <a:ext cx="2133600" cy="496887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Percent uninsured</a:t>
            </a:r>
            <a:endParaRPr lang="en-US" sz="160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Trends in Stroke Mortality, </a:t>
            </a:r>
            <a:br>
              <a:rPr lang="en-US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Race and Ethnicity, 1981-2006</a:t>
            </a:r>
            <a:endParaRPr lang="en-US" sz="2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7522" y="1524000"/>
          <a:ext cx="8668956" cy="505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3945" y="6553200"/>
            <a:ext cx="3579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white"/>
                </a:solidFill>
              </a:rPr>
              <a:t>Source:  CDC/NCHS , National Vital Statistics System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38350" y="2171699"/>
            <a:ext cx="1695450" cy="534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Stroke, Blacks</a:t>
            </a:r>
            <a:endParaRPr lang="en-US" sz="1600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28850" y="3276599"/>
            <a:ext cx="1695450" cy="534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Stroke, Whites</a:t>
            </a:r>
            <a:endParaRPr lang="en-US" sz="1600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57625" y="4457699"/>
            <a:ext cx="2114550" cy="534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Stroke, Hispanics</a:t>
            </a:r>
            <a:endParaRPr lang="en-US" sz="1600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FF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Trends Diabetes Mortality, </a:t>
            </a:r>
            <a:br>
              <a:rPr lang="en-US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Race and Ethnicity, 1981-2006</a:t>
            </a:r>
            <a:endParaRPr lang="en-US" sz="24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7522" y="1524000"/>
          <a:ext cx="8668956" cy="505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3945" y="6553200"/>
            <a:ext cx="3579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white"/>
                </a:solidFill>
              </a:rPr>
              <a:t>Source:  CDC/NCHS , National Vital Statistics System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67075" y="2381249"/>
            <a:ext cx="1695450" cy="534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Blacks</a:t>
            </a:r>
            <a:endParaRPr lang="en-US" sz="1600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62550" y="3962399"/>
            <a:ext cx="1695450" cy="534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Whites</a:t>
            </a:r>
            <a:endParaRPr lang="en-US" sz="1600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52950" y="2990849"/>
            <a:ext cx="2114550" cy="534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66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Hispanics</a:t>
            </a:r>
            <a:endParaRPr lang="en-US" sz="1600" dirty="0">
              <a:solidFill>
                <a:srgbClr val="0066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90550"/>
          </a:xfrm>
        </p:spPr>
        <p:txBody>
          <a:bodyPr/>
          <a:lstStyle/>
          <a:p>
            <a:r>
              <a:rPr lang="en-US" sz="3200" dirty="0" smtClean="0"/>
              <a:t>Affordable Care Act Evaluation</a:t>
            </a:r>
            <a:br>
              <a:rPr lang="en-US" sz="3200" dirty="0" smtClean="0"/>
            </a:br>
            <a:r>
              <a:rPr lang="en-US" sz="3200" dirty="0" smtClean="0"/>
              <a:t>Assessing change over time in 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098" y="1303360"/>
            <a:ext cx="7277100" cy="4114800"/>
          </a:xfrm>
        </p:spPr>
        <p:txBody>
          <a:bodyPr/>
          <a:lstStyle/>
          <a:p>
            <a:pPr lvl="0"/>
            <a:r>
              <a:rPr lang="en-US" sz="2200" dirty="0" smtClean="0">
                <a:effectLst/>
              </a:rPr>
              <a:t>Coverage and access to care </a:t>
            </a:r>
          </a:p>
          <a:p>
            <a:pPr lvl="1"/>
            <a:r>
              <a:rPr lang="en-US" sz="2200" dirty="0" smtClean="0">
                <a:effectLst/>
              </a:rPr>
              <a:t>Low and middle-income families and childless adults</a:t>
            </a:r>
          </a:p>
          <a:p>
            <a:pPr lvl="1"/>
            <a:r>
              <a:rPr lang="en-US" sz="2200" dirty="0" smtClean="0">
                <a:effectLst/>
              </a:rPr>
              <a:t>Dependents up to age 26</a:t>
            </a:r>
          </a:p>
          <a:p>
            <a:pPr lvl="0"/>
            <a:r>
              <a:rPr lang="en-US" sz="2200" dirty="0" smtClean="0">
                <a:effectLst/>
              </a:rPr>
              <a:t>Barriers to primary care</a:t>
            </a:r>
          </a:p>
          <a:p>
            <a:pPr lvl="0"/>
            <a:r>
              <a:rPr lang="en-US" sz="2200" dirty="0" smtClean="0">
                <a:effectLst/>
              </a:rPr>
              <a:t>Access to care for chronic conditions</a:t>
            </a:r>
          </a:p>
          <a:p>
            <a:pPr lvl="0"/>
            <a:r>
              <a:rPr lang="en-US" sz="2200" dirty="0" smtClean="0">
                <a:effectLst/>
              </a:rPr>
              <a:t>State variation in coverage and access</a:t>
            </a:r>
          </a:p>
          <a:p>
            <a:pPr lvl="0"/>
            <a:r>
              <a:rPr lang="en-US" sz="2200" dirty="0" smtClean="0">
                <a:effectLst/>
              </a:rPr>
              <a:t>Use of clinical preventive services (no longer subject to cost sharing)</a:t>
            </a:r>
          </a:p>
          <a:p>
            <a:pPr lvl="0"/>
            <a:r>
              <a:rPr lang="en-US" sz="2200" dirty="0" smtClean="0">
                <a:effectLst/>
              </a:rPr>
              <a:t>Population health and health disparities</a:t>
            </a:r>
          </a:p>
          <a:p>
            <a:pPr lvl="0"/>
            <a:r>
              <a:rPr lang="en-US" sz="2200" dirty="0" smtClean="0">
                <a:effectLst/>
              </a:rPr>
              <a:t>Electronic Health Records:   Adoption and meaningful use 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0"/>
            <a:ext cx="7772400" cy="11239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Affordable Care Act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08762"/>
            <a:ext cx="7277100" cy="36004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effectLst/>
              </a:rPr>
              <a:t>Requires data on health status and access to care by sub-populations 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Race and ethnicity (</a:t>
            </a:r>
            <a:r>
              <a:rPr lang="en-US" sz="2400" i="1" dirty="0" smtClean="0">
                <a:effectLst/>
              </a:rPr>
              <a:t>and underserved rural and frontier populations</a:t>
            </a:r>
            <a:r>
              <a:rPr lang="en-US" sz="2400" dirty="0" smtClean="0">
                <a:effectLst/>
              </a:rPr>
              <a:t>)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Primary Language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Sex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Disability status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Plus (possibly) other factors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Collected at the lowest geographic level— </a:t>
            </a:r>
          </a:p>
          <a:p>
            <a:pPr lvl="1">
              <a:defRPr/>
            </a:pPr>
            <a:r>
              <a:rPr lang="en-US" sz="2400" i="1" dirty="0" smtClean="0">
                <a:effectLst/>
              </a:rPr>
              <a:t>Data for local level decision-making</a:t>
            </a:r>
          </a:p>
          <a:p>
            <a:pPr lvl="1"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2" y="0"/>
            <a:ext cx="7953375" cy="21796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NCHS Challenge:  </a:t>
            </a:r>
            <a:br>
              <a:rPr lang="en-US" sz="3200" dirty="0" smtClean="0"/>
            </a:br>
            <a:r>
              <a:rPr lang="en-US" sz="3200" dirty="0" smtClean="0"/>
              <a:t>With Limited Resources to Navigate Competing Priorities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642225" cy="3524250"/>
          </a:xfrm>
        </p:spPr>
        <p:txBody>
          <a:bodyPr/>
          <a:lstStyle/>
          <a:p>
            <a:pPr lvl="1">
              <a:defRPr/>
            </a:pPr>
            <a:r>
              <a:rPr lang="en-US" sz="2400" dirty="0" smtClean="0">
                <a:effectLst/>
              </a:rPr>
              <a:t>Which data are most critical for setting baselines and measuring impact of programs and policies?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What are the most important new data elements and for which populations?</a:t>
            </a:r>
          </a:p>
          <a:p>
            <a:pPr lvl="2">
              <a:defRPr/>
            </a:pPr>
            <a:r>
              <a:rPr lang="en-US" sz="2400" dirty="0" smtClean="0">
                <a:effectLst/>
              </a:rPr>
              <a:t>Geographic detail</a:t>
            </a:r>
          </a:p>
          <a:p>
            <a:pPr lvl="2">
              <a:defRPr/>
            </a:pPr>
            <a:r>
              <a:rPr lang="en-US" sz="2400" dirty="0" smtClean="0">
                <a:effectLst/>
              </a:rPr>
              <a:t>Which sub-populations?</a:t>
            </a:r>
          </a:p>
          <a:p>
            <a:pPr lvl="2">
              <a:spcBef>
                <a:spcPts val="600"/>
              </a:spcBef>
              <a:defRPr/>
            </a:pPr>
            <a:endParaRPr lang="en-US" sz="4400" dirty="0" smtClean="0"/>
          </a:p>
          <a:p>
            <a:pPr>
              <a:defRPr/>
            </a:pPr>
            <a:endParaRPr lang="en-US" sz="4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2" y="95250"/>
            <a:ext cx="7953375" cy="19510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NCHS Program Changes </a:t>
            </a:r>
            <a:br>
              <a:rPr lang="en-US" sz="3200" dirty="0" smtClean="0"/>
            </a:br>
            <a:r>
              <a:rPr lang="en-US" sz="3200" dirty="0" smtClean="0"/>
              <a:t>to Meet Affordable Care Act/ARRA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522538"/>
            <a:ext cx="7642225" cy="4335462"/>
          </a:xfrm>
        </p:spPr>
        <p:txBody>
          <a:bodyPr/>
          <a:lstStyle/>
          <a:p>
            <a:pPr lvl="2">
              <a:spcBef>
                <a:spcPts val="600"/>
              </a:spcBef>
              <a:defRPr/>
            </a:pPr>
            <a:endParaRPr lang="en-US" sz="4400" dirty="0" smtClean="0"/>
          </a:p>
          <a:p>
            <a:pPr>
              <a:defRPr/>
            </a:pPr>
            <a:endParaRPr lang="en-US" sz="4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-54592"/>
            <a:ext cx="7772400" cy="11239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Program Changes…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371600"/>
            <a:ext cx="7277100" cy="3808413"/>
          </a:xfrm>
        </p:spPr>
        <p:txBody>
          <a:bodyPr/>
          <a:lstStyle/>
          <a:p>
            <a:pPr>
              <a:buNone/>
              <a:defRPr/>
            </a:pPr>
            <a:r>
              <a:rPr lang="en-US" sz="2400" dirty="0" smtClean="0">
                <a:effectLst/>
              </a:rPr>
              <a:t>Affordable Care Act:  New survey questions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For example — new questions on the NHIS about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health insurance coverage</a:t>
            </a:r>
          </a:p>
          <a:p>
            <a:pPr marL="342900" lvl="2" indent="-342900">
              <a:spcBef>
                <a:spcPct val="50000"/>
              </a:spcBef>
              <a:buClr>
                <a:schemeClr val="accent2"/>
              </a:buClr>
              <a:buSzPct val="125000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Adding new questions to long-term care surveys to respond to anticipated direct care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workforce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shortages</a:t>
            </a:r>
          </a:p>
          <a:p>
            <a:pPr marL="342900" lvl="2" indent="-342900">
              <a:spcBef>
                <a:spcPct val="50000"/>
              </a:spcBef>
              <a:buClr>
                <a:schemeClr val="accent2"/>
              </a:buClr>
              <a:buSzPct val="125000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Developmental work on questions about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delivery of clinical preventive services</a:t>
            </a:r>
          </a:p>
          <a:p>
            <a:pPr marL="342900" lvl="2" indent="-342900">
              <a:spcBef>
                <a:spcPct val="50000"/>
              </a:spcBef>
              <a:buClr>
                <a:schemeClr val="accent2"/>
              </a:buClr>
              <a:buSzPct val="125000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Assessing adoption and meaningful use of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Electronic Health Records</a:t>
            </a:r>
          </a:p>
          <a:p>
            <a:pPr>
              <a:defRPr/>
            </a:pPr>
            <a:endParaRPr 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-81888"/>
            <a:ext cx="7772400" cy="112395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Program Changes…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302" y="1371600"/>
            <a:ext cx="7327602" cy="3808413"/>
          </a:xfrm>
        </p:spPr>
        <p:txBody>
          <a:bodyPr/>
          <a:lstStyle/>
          <a:p>
            <a:pPr marL="0" lvl="2" indent="0">
              <a:spcBef>
                <a:spcPct val="50000"/>
              </a:spcBef>
              <a:buClr>
                <a:schemeClr val="accent2"/>
              </a:buClr>
              <a:buSzPct val="125000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Expanding sample size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of our surveys to provide more data for subpopulations </a:t>
            </a:r>
          </a:p>
          <a:p>
            <a:pPr marL="342900" lvl="2" indent="-342900">
              <a:spcBef>
                <a:spcPct val="50000"/>
              </a:spcBef>
              <a:buClr>
                <a:schemeClr val="accent2"/>
              </a:buClr>
              <a:buSzPct val="125000"/>
              <a:defRPr/>
            </a:pPr>
            <a:r>
              <a:rPr lang="en-US" sz="2400" dirty="0" smtClean="0">
                <a:solidFill>
                  <a:srgbClr val="FFFF00"/>
                </a:solidFill>
                <a:effectLst/>
              </a:rPr>
              <a:t>Selected state-level estimates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from the NAMCS  on primary care visits</a:t>
            </a:r>
          </a:p>
          <a:p>
            <a:pPr marL="342900" lvl="2" indent="-342900">
              <a:spcBef>
                <a:spcPct val="50000"/>
              </a:spcBef>
              <a:buClr>
                <a:schemeClr val="accent2"/>
              </a:buClr>
              <a:buSzPct val="125000"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Surveying </a:t>
            </a:r>
            <a:r>
              <a:rPr lang="en-US" sz="2400" dirty="0" smtClean="0">
                <a:solidFill>
                  <a:srgbClr val="FFFF00"/>
                </a:solidFill>
                <a:effectLst/>
                <a:ea typeface="+mn-ea"/>
                <a:cs typeface="+mn-cs"/>
              </a:rPr>
              <a:t>new provider settings</a:t>
            </a:r>
            <a:r>
              <a:rPr lang="en-US" sz="24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 including community health centers and residential care places</a:t>
            </a:r>
          </a:p>
          <a:p>
            <a:pPr lvl="1">
              <a:defRPr/>
            </a:pPr>
            <a:endParaRPr lang="en-US" sz="2400" dirty="0" smtClean="0">
              <a:effectLst/>
            </a:endParaRPr>
          </a:p>
          <a:p>
            <a:pPr>
              <a:defRPr/>
            </a:pPr>
            <a:endParaRPr lang="en-US" sz="2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020" y="5076497"/>
            <a:ext cx="8525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spcBef>
                <a:spcPct val="50000"/>
              </a:spcBef>
              <a:buClr>
                <a:schemeClr val="accent2"/>
              </a:buClr>
              <a:buSzPct val="125000"/>
              <a:defRPr/>
            </a:pPr>
            <a:r>
              <a:rPr lang="en-US" sz="2400" dirty="0" smtClean="0"/>
              <a:t>NAMCS = National Ambulatory Medical Care Survey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50" y="320674"/>
            <a:ext cx="3886200" cy="498476"/>
          </a:xfrm>
        </p:spPr>
        <p:txBody>
          <a:bodyPr/>
          <a:lstStyle/>
          <a:p>
            <a:r>
              <a:rPr lang="en-US" dirty="0" smtClean="0"/>
              <a:t>NCHS at 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143000"/>
            <a:ext cx="7867650" cy="411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/>
              </a:rPr>
              <a:t>A brief history … </a:t>
            </a:r>
          </a:p>
          <a:p>
            <a:r>
              <a:rPr lang="en-US" dirty="0" smtClean="0">
                <a:effectLst/>
              </a:rPr>
              <a:t>NCHS today</a:t>
            </a:r>
          </a:p>
          <a:p>
            <a:pPr lvl="1"/>
            <a:r>
              <a:rPr lang="en-US" dirty="0" smtClean="0">
                <a:effectLst/>
              </a:rPr>
              <a:t>Our principal roles</a:t>
            </a:r>
          </a:p>
          <a:p>
            <a:r>
              <a:rPr lang="en-US" dirty="0" smtClean="0">
                <a:effectLst/>
              </a:rPr>
              <a:t>Impact of Reform</a:t>
            </a:r>
          </a:p>
          <a:p>
            <a:r>
              <a:rPr lang="en-US" dirty="0" smtClean="0">
                <a:effectLst/>
              </a:rPr>
              <a:t>A glimpse of the future</a:t>
            </a:r>
          </a:p>
          <a:p>
            <a:pPr lvl="1"/>
            <a:r>
              <a:rPr lang="en-US" dirty="0" smtClean="0">
                <a:effectLst/>
              </a:rPr>
              <a:t>Dissemination and Community Data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377" y="28679"/>
            <a:ext cx="6258894" cy="945932"/>
          </a:xfrm>
        </p:spPr>
        <p:txBody>
          <a:bodyPr/>
          <a:lstStyle/>
          <a:p>
            <a:r>
              <a:rPr lang="en-US" sz="3200" dirty="0" smtClean="0"/>
              <a:t>NCHS Continuing Priorities 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824" y="1170164"/>
            <a:ext cx="6649764" cy="2317526"/>
          </a:xfrm>
        </p:spPr>
        <p:txBody>
          <a:bodyPr/>
          <a:lstStyle/>
          <a:p>
            <a:r>
              <a:rPr lang="en-US" dirty="0" smtClean="0">
                <a:effectLst/>
              </a:rPr>
              <a:t>Timeliness</a:t>
            </a:r>
          </a:p>
          <a:p>
            <a:r>
              <a:rPr lang="en-US" dirty="0" smtClean="0">
                <a:effectLst/>
              </a:rPr>
              <a:t>Research to improve quality</a:t>
            </a:r>
          </a:p>
          <a:p>
            <a:r>
              <a:rPr lang="en-US" dirty="0" smtClean="0">
                <a:effectLst/>
              </a:rPr>
              <a:t>Data access for confidential and non-confidential data</a:t>
            </a:r>
          </a:p>
          <a:p>
            <a:r>
              <a:rPr lang="en-US" dirty="0" smtClean="0">
                <a:effectLst/>
              </a:rPr>
              <a:t>Targeted dissemination for research and policy [National and Community] </a:t>
            </a:r>
          </a:p>
          <a:p>
            <a:r>
              <a:rPr lang="en-US" dirty="0" smtClean="0">
                <a:effectLst/>
              </a:rPr>
              <a:t>And support of joint agency efforts …</a:t>
            </a:r>
          </a:p>
          <a:p>
            <a:endParaRPr lang="en-US" dirty="0" smtClean="0">
              <a:effectLst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5766"/>
            <a:ext cx="7772400" cy="1123950"/>
          </a:xfrm>
        </p:spPr>
        <p:txBody>
          <a:bodyPr/>
          <a:lstStyle/>
          <a:p>
            <a:r>
              <a:rPr lang="en-US" sz="3200" dirty="0" smtClean="0"/>
              <a:t>A Word About Timeliness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522" y="1355397"/>
            <a:ext cx="7014949" cy="4114800"/>
          </a:xfrm>
        </p:spPr>
        <p:txBody>
          <a:bodyPr/>
          <a:lstStyle/>
          <a:p>
            <a:r>
              <a:rPr lang="en-US" dirty="0" smtClean="0">
                <a:effectLst/>
              </a:rPr>
              <a:t>Two Examples:</a:t>
            </a:r>
          </a:p>
          <a:p>
            <a:r>
              <a:rPr lang="en-US" dirty="0" smtClean="0">
                <a:effectLst/>
              </a:rPr>
              <a:t>Health Interview Survey</a:t>
            </a:r>
          </a:p>
          <a:p>
            <a:pPr lvl="1"/>
            <a:r>
              <a:rPr lang="en-US" dirty="0" smtClean="0">
                <a:effectLst/>
              </a:rPr>
              <a:t>Key indicators quarterly</a:t>
            </a:r>
          </a:p>
          <a:p>
            <a:pPr lvl="1"/>
            <a:r>
              <a:rPr lang="en-US" dirty="0" smtClean="0">
                <a:effectLst/>
              </a:rPr>
              <a:t>Full year within 6 months of close</a:t>
            </a:r>
          </a:p>
          <a:p>
            <a:r>
              <a:rPr lang="en-US" dirty="0" smtClean="0">
                <a:effectLst/>
              </a:rPr>
              <a:t>NHANES</a:t>
            </a:r>
          </a:p>
          <a:p>
            <a:pPr lvl="1"/>
            <a:r>
              <a:rPr lang="en-US" dirty="0" smtClean="0">
                <a:effectLst/>
              </a:rPr>
              <a:t>Full year of data within 8 months of close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160"/>
            <a:ext cx="7772400" cy="1123950"/>
          </a:xfrm>
        </p:spPr>
        <p:txBody>
          <a:bodyPr/>
          <a:lstStyle/>
          <a:p>
            <a:r>
              <a:rPr lang="en-US" dirty="0" smtClean="0"/>
              <a:t>Timeliness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371600"/>
            <a:ext cx="7277100" cy="3808010"/>
          </a:xfrm>
        </p:spPr>
        <p:txBody>
          <a:bodyPr/>
          <a:lstStyle/>
          <a:p>
            <a:r>
              <a:rPr lang="en-US" dirty="0" smtClean="0">
                <a:effectLst/>
              </a:rPr>
              <a:t>Future expansion of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electronic registration systems </a:t>
            </a:r>
            <a:r>
              <a:rPr lang="en-US" dirty="0" smtClean="0">
                <a:effectLst/>
              </a:rPr>
              <a:t>for birth and death (with NAPHSIS)</a:t>
            </a:r>
          </a:p>
          <a:p>
            <a:r>
              <a:rPr lang="en-US" dirty="0" smtClean="0">
                <a:solidFill>
                  <a:srgbClr val="FFFF00"/>
                </a:solidFill>
                <a:effectLst/>
              </a:rPr>
              <a:t>NAMCS mail survey </a:t>
            </a:r>
            <a:r>
              <a:rPr lang="en-US" dirty="0" smtClean="0">
                <a:effectLst/>
              </a:rPr>
              <a:t>supplement on use of Electronic Medical Records </a:t>
            </a:r>
          </a:p>
          <a:p>
            <a:r>
              <a:rPr lang="en-US" dirty="0" smtClean="0">
                <a:solidFill>
                  <a:srgbClr val="FFFF00"/>
                </a:solidFill>
                <a:effectLst/>
              </a:rPr>
              <a:t>Continuous interviewing </a:t>
            </a:r>
            <a:r>
              <a:rPr lang="en-US" dirty="0" smtClean="0">
                <a:effectLst/>
              </a:rPr>
              <a:t>design for National Survey of Family Growth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8956"/>
            <a:ext cx="7772400" cy="1123950"/>
          </a:xfrm>
        </p:spPr>
        <p:txBody>
          <a:bodyPr/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371600"/>
            <a:ext cx="7277100" cy="3808010"/>
          </a:xfrm>
        </p:spPr>
        <p:txBody>
          <a:bodyPr/>
          <a:lstStyle/>
          <a:p>
            <a:r>
              <a:rPr lang="en-US" dirty="0" smtClean="0">
                <a:effectLst/>
              </a:rPr>
              <a:t>Scientific review of all NCHS programs by our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Board of Scientific Counselors</a:t>
            </a:r>
          </a:p>
          <a:p>
            <a:r>
              <a:rPr lang="en-US" dirty="0" smtClean="0">
                <a:effectLst/>
              </a:rPr>
              <a:t>Improved interviewer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training</a:t>
            </a:r>
            <a:r>
              <a:rPr lang="en-US" dirty="0" smtClean="0">
                <a:effectLst/>
              </a:rPr>
              <a:t> for Census interviewers for NHIS</a:t>
            </a:r>
          </a:p>
          <a:p>
            <a:r>
              <a:rPr lang="en-US" dirty="0" smtClean="0">
                <a:effectLst/>
              </a:rPr>
              <a:t>Use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paradata</a:t>
            </a:r>
            <a:r>
              <a:rPr lang="en-US" dirty="0" smtClean="0">
                <a:effectLst/>
              </a:rPr>
              <a:t> to improve management and quality of data collection</a:t>
            </a:r>
          </a:p>
          <a:p>
            <a:r>
              <a:rPr lang="en-US" dirty="0" smtClean="0">
                <a:effectLst/>
              </a:rPr>
              <a:t>Research to assess impact of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cell phones </a:t>
            </a:r>
            <a:r>
              <a:rPr lang="en-US" dirty="0" smtClean="0">
                <a:effectLst/>
              </a:rPr>
              <a:t>and response rates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4606"/>
            <a:ext cx="7772400" cy="1123950"/>
          </a:xfrm>
        </p:spPr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918" y="1150876"/>
            <a:ext cx="7277100" cy="3808010"/>
          </a:xfrm>
        </p:spPr>
        <p:txBody>
          <a:bodyPr/>
          <a:lstStyle/>
          <a:p>
            <a:r>
              <a:rPr lang="en-US" dirty="0" smtClean="0">
                <a:effectLst/>
              </a:rPr>
              <a:t>New publications, including </a:t>
            </a:r>
            <a:r>
              <a:rPr lang="en-US" i="1" dirty="0" smtClean="0">
                <a:effectLst/>
              </a:rPr>
              <a:t>Data Briefs  </a:t>
            </a:r>
            <a:r>
              <a:rPr lang="en-US" dirty="0" smtClean="0">
                <a:effectLst/>
              </a:rPr>
              <a:t>series and </a:t>
            </a:r>
            <a:r>
              <a:rPr lang="en-US" i="1" dirty="0" smtClean="0">
                <a:effectLst/>
              </a:rPr>
              <a:t>Health US in Brief</a:t>
            </a:r>
          </a:p>
          <a:p>
            <a:r>
              <a:rPr lang="en-US" dirty="0" smtClean="0">
                <a:effectLst/>
              </a:rPr>
              <a:t>Advances to NCHS website including award-winning NHANES tutorial, tools such as </a:t>
            </a:r>
            <a:r>
              <a:rPr lang="en-US" i="1" dirty="0" smtClean="0">
                <a:effectLst/>
              </a:rPr>
              <a:t>Health Data Interactive  </a:t>
            </a:r>
            <a:r>
              <a:rPr lang="en-US" dirty="0" smtClean="0">
                <a:effectLst/>
              </a:rPr>
              <a:t>and </a:t>
            </a:r>
            <a:r>
              <a:rPr lang="en-US" i="1" dirty="0" smtClean="0">
                <a:effectLst/>
              </a:rPr>
              <a:t>VitalStats </a:t>
            </a:r>
            <a:r>
              <a:rPr lang="en-US" dirty="0" smtClean="0">
                <a:effectLst/>
              </a:rPr>
              <a:t> and development of Indicators Warehouse</a:t>
            </a:r>
            <a:endParaRPr lang="en-US" i="1" dirty="0" smtClean="0">
              <a:effectLst/>
            </a:endParaRPr>
          </a:p>
          <a:p>
            <a:r>
              <a:rPr lang="en-US" dirty="0" smtClean="0">
                <a:effectLst/>
              </a:rPr>
              <a:t>Expansion of network of Research Data Centers</a:t>
            </a:r>
          </a:p>
          <a:p>
            <a:r>
              <a:rPr lang="en-US" dirty="0" smtClean="0">
                <a:effectLst/>
              </a:rPr>
              <a:t>Work to expand data linkages across agencies, and …..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Dissemination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endParaRPr lang="en-US" sz="3500" dirty="0" smtClean="0">
              <a:effectLst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 anchor="t"/>
          <a:lstStyle/>
          <a:p>
            <a:endParaRPr lang="en-US" b="1" dirty="0" smtClean="0">
              <a:effectLst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1018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8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7838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5" y="1317066"/>
            <a:ext cx="8450317" cy="4114800"/>
          </a:xfrm>
        </p:spPr>
        <p:txBody>
          <a:bodyPr/>
          <a:lstStyle/>
          <a:p>
            <a:r>
              <a:rPr lang="en-US" dirty="0" smtClean="0">
                <a:effectLst/>
              </a:rPr>
              <a:t>Thank you to our plenary speakers</a:t>
            </a:r>
          </a:p>
          <a:p>
            <a:pPr lvl="1"/>
            <a:r>
              <a:rPr lang="en-US" dirty="0" smtClean="0">
                <a:effectLst/>
              </a:rPr>
              <a:t>Thomas Frieden  </a:t>
            </a:r>
            <a:r>
              <a:rPr lang="en-US" i="1" dirty="0" smtClean="0">
                <a:effectLst/>
              </a:rPr>
              <a:t>(this morning)</a:t>
            </a:r>
          </a:p>
          <a:p>
            <a:pPr lvl="1"/>
            <a:r>
              <a:rPr lang="en-US" dirty="0" smtClean="0">
                <a:effectLst/>
              </a:rPr>
              <a:t>Ed Spar	</a:t>
            </a:r>
            <a:r>
              <a:rPr lang="en-US" i="1" dirty="0" smtClean="0">
                <a:effectLst/>
              </a:rPr>
              <a:t> 	 (this afternoon)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Bob Groves          </a:t>
            </a:r>
            <a:r>
              <a:rPr lang="en-US" i="1" dirty="0" smtClean="0">
                <a:effectLst/>
              </a:rPr>
              <a:t>(this afternoon)</a:t>
            </a:r>
          </a:p>
          <a:p>
            <a:pPr lvl="1"/>
            <a:r>
              <a:rPr lang="en-US" dirty="0" smtClean="0">
                <a:effectLst/>
              </a:rPr>
              <a:t>Kathy Wallman    </a:t>
            </a:r>
            <a:r>
              <a:rPr lang="en-US" i="1" dirty="0" smtClean="0">
                <a:effectLst/>
              </a:rPr>
              <a:t>(this afternoon)</a:t>
            </a:r>
          </a:p>
          <a:p>
            <a:pPr lvl="1"/>
            <a:r>
              <a:rPr lang="en-US" dirty="0" smtClean="0">
                <a:effectLst/>
              </a:rPr>
              <a:t>Connie Citro         </a:t>
            </a:r>
            <a:r>
              <a:rPr lang="en-US" i="1" dirty="0" smtClean="0">
                <a:effectLst/>
              </a:rPr>
              <a:t>(this afternoon)</a:t>
            </a:r>
          </a:p>
          <a:p>
            <a:pPr lvl="1"/>
            <a:r>
              <a:rPr lang="en-US" dirty="0" smtClean="0">
                <a:effectLst/>
              </a:rPr>
              <a:t>Michael Wolfson  </a:t>
            </a:r>
            <a:r>
              <a:rPr lang="en-US" i="1" dirty="0" smtClean="0">
                <a:effectLst/>
              </a:rPr>
              <a:t>(Wednesday morning)</a:t>
            </a:r>
          </a:p>
          <a:p>
            <a:pPr>
              <a:buNone/>
            </a:pPr>
            <a:r>
              <a:rPr lang="en-US" dirty="0" smtClean="0"/>
              <a:t>	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75232"/>
            <a:ext cx="7758112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Census and NCHS Research Data Centers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28936" y="1935426"/>
            <a:ext cx="7620000" cy="4572000"/>
            <a:chOff x="-434" y="3623"/>
            <a:chExt cx="4466" cy="2548"/>
          </a:xfrm>
        </p:grpSpPr>
        <p:sp>
          <p:nvSpPr>
            <p:cNvPr id="367620" name="Freeform 4"/>
            <p:cNvSpPr>
              <a:spLocks/>
            </p:cNvSpPr>
            <p:nvPr/>
          </p:nvSpPr>
          <p:spPr bwMode="auto">
            <a:xfrm>
              <a:off x="3821" y="3995"/>
              <a:ext cx="209" cy="343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0" y="162"/>
                </a:cxn>
                <a:cxn ang="0">
                  <a:pos x="0" y="343"/>
                </a:cxn>
                <a:cxn ang="0">
                  <a:pos x="209" y="183"/>
                </a:cxn>
                <a:cxn ang="0">
                  <a:pos x="209" y="0"/>
                </a:cxn>
              </a:cxnLst>
              <a:rect l="0" t="0" r="r" b="b"/>
              <a:pathLst>
                <a:path w="209" h="343">
                  <a:moveTo>
                    <a:pt x="209" y="0"/>
                  </a:moveTo>
                  <a:lnTo>
                    <a:pt x="0" y="162"/>
                  </a:lnTo>
                  <a:lnTo>
                    <a:pt x="0" y="343"/>
                  </a:lnTo>
                  <a:lnTo>
                    <a:pt x="209" y="18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21" name="Freeform 5"/>
            <p:cNvSpPr>
              <a:spLocks/>
            </p:cNvSpPr>
            <p:nvPr/>
          </p:nvSpPr>
          <p:spPr bwMode="auto">
            <a:xfrm>
              <a:off x="3744" y="4157"/>
              <a:ext cx="77" cy="258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67" y="33"/>
                </a:cxn>
                <a:cxn ang="0">
                  <a:pos x="77" y="0"/>
                </a:cxn>
                <a:cxn ang="0">
                  <a:pos x="77" y="179"/>
                </a:cxn>
                <a:cxn ang="0">
                  <a:pos x="67" y="222"/>
                </a:cxn>
                <a:cxn ang="0">
                  <a:pos x="0" y="258"/>
                </a:cxn>
                <a:cxn ang="0">
                  <a:pos x="0" y="74"/>
                </a:cxn>
              </a:cxnLst>
              <a:rect l="0" t="0" r="r" b="b"/>
              <a:pathLst>
                <a:path w="77" h="258">
                  <a:moveTo>
                    <a:pt x="0" y="74"/>
                  </a:moveTo>
                  <a:lnTo>
                    <a:pt x="67" y="33"/>
                  </a:lnTo>
                  <a:lnTo>
                    <a:pt x="77" y="0"/>
                  </a:lnTo>
                  <a:lnTo>
                    <a:pt x="77" y="179"/>
                  </a:lnTo>
                  <a:lnTo>
                    <a:pt x="67" y="222"/>
                  </a:lnTo>
                  <a:lnTo>
                    <a:pt x="0" y="25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22" name="Freeform 6"/>
            <p:cNvSpPr>
              <a:spLocks/>
            </p:cNvSpPr>
            <p:nvPr/>
          </p:nvSpPr>
          <p:spPr bwMode="auto">
            <a:xfrm>
              <a:off x="3727" y="4282"/>
              <a:ext cx="26" cy="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26"/>
                </a:cxn>
                <a:cxn ang="0">
                  <a:pos x="26" y="68"/>
                </a:cxn>
                <a:cxn ang="0">
                  <a:pos x="26" y="0"/>
                </a:cxn>
              </a:cxnLst>
              <a:rect l="0" t="0" r="r" b="b"/>
              <a:pathLst>
                <a:path w="26" h="68">
                  <a:moveTo>
                    <a:pt x="26" y="0"/>
                  </a:moveTo>
                  <a:lnTo>
                    <a:pt x="0" y="26"/>
                  </a:lnTo>
                  <a:lnTo>
                    <a:pt x="26" y="6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23" name="Freeform 7"/>
            <p:cNvSpPr>
              <a:spLocks/>
            </p:cNvSpPr>
            <p:nvPr/>
          </p:nvSpPr>
          <p:spPr bwMode="auto">
            <a:xfrm>
              <a:off x="3813" y="4157"/>
              <a:ext cx="8" cy="22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35"/>
                </a:cxn>
                <a:cxn ang="0">
                  <a:pos x="0" y="220"/>
                </a:cxn>
                <a:cxn ang="0">
                  <a:pos x="8" y="183"/>
                </a:cxn>
                <a:cxn ang="0">
                  <a:pos x="7" y="0"/>
                </a:cxn>
              </a:cxnLst>
              <a:rect l="0" t="0" r="r" b="b"/>
              <a:pathLst>
                <a:path w="8" h="220">
                  <a:moveTo>
                    <a:pt x="7" y="0"/>
                  </a:moveTo>
                  <a:lnTo>
                    <a:pt x="0" y="35"/>
                  </a:lnTo>
                  <a:lnTo>
                    <a:pt x="0" y="220"/>
                  </a:lnTo>
                  <a:lnTo>
                    <a:pt x="8" y="18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24" name="Freeform 8"/>
            <p:cNvSpPr>
              <a:spLocks/>
            </p:cNvSpPr>
            <p:nvPr/>
          </p:nvSpPr>
          <p:spPr bwMode="auto">
            <a:xfrm>
              <a:off x="2278" y="5501"/>
              <a:ext cx="56" cy="20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6" y="113"/>
                </a:cxn>
                <a:cxn ang="0">
                  <a:pos x="26" y="200"/>
                </a:cxn>
                <a:cxn ang="0">
                  <a:pos x="56" y="179"/>
                </a:cxn>
                <a:cxn ang="0">
                  <a:pos x="56" y="0"/>
                </a:cxn>
                <a:cxn ang="0">
                  <a:pos x="0" y="35"/>
                </a:cxn>
              </a:cxnLst>
              <a:rect l="0" t="0" r="r" b="b"/>
              <a:pathLst>
                <a:path w="56" h="200">
                  <a:moveTo>
                    <a:pt x="0" y="35"/>
                  </a:moveTo>
                  <a:lnTo>
                    <a:pt x="26" y="113"/>
                  </a:lnTo>
                  <a:lnTo>
                    <a:pt x="26" y="200"/>
                  </a:lnTo>
                  <a:lnTo>
                    <a:pt x="56" y="179"/>
                  </a:lnTo>
                  <a:lnTo>
                    <a:pt x="56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25" name="Freeform 9"/>
            <p:cNvSpPr>
              <a:spLocks/>
            </p:cNvSpPr>
            <p:nvPr/>
          </p:nvSpPr>
          <p:spPr bwMode="auto">
            <a:xfrm>
              <a:off x="2334" y="5494"/>
              <a:ext cx="177" cy="18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75" y="0"/>
                </a:cxn>
                <a:cxn ang="0">
                  <a:pos x="177" y="0"/>
                </a:cxn>
                <a:cxn ang="0">
                  <a:pos x="177" y="181"/>
                </a:cxn>
                <a:cxn ang="0">
                  <a:pos x="75" y="181"/>
                </a:cxn>
                <a:cxn ang="0">
                  <a:pos x="0" y="186"/>
                </a:cxn>
                <a:cxn ang="0">
                  <a:pos x="0" y="7"/>
                </a:cxn>
              </a:cxnLst>
              <a:rect l="0" t="0" r="r" b="b"/>
              <a:pathLst>
                <a:path w="177" h="186">
                  <a:moveTo>
                    <a:pt x="0" y="7"/>
                  </a:moveTo>
                  <a:lnTo>
                    <a:pt x="75" y="0"/>
                  </a:lnTo>
                  <a:lnTo>
                    <a:pt x="177" y="0"/>
                  </a:lnTo>
                  <a:lnTo>
                    <a:pt x="177" y="181"/>
                  </a:lnTo>
                  <a:lnTo>
                    <a:pt x="75" y="181"/>
                  </a:lnTo>
                  <a:lnTo>
                    <a:pt x="0" y="18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26" name="Freeform 10"/>
            <p:cNvSpPr>
              <a:spLocks/>
            </p:cNvSpPr>
            <p:nvPr/>
          </p:nvSpPr>
          <p:spPr bwMode="auto">
            <a:xfrm>
              <a:off x="2513" y="5497"/>
              <a:ext cx="83" cy="2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8"/>
                </a:cxn>
                <a:cxn ang="0">
                  <a:pos x="83" y="253"/>
                </a:cxn>
                <a:cxn ang="0">
                  <a:pos x="83" y="70"/>
                </a:cxn>
                <a:cxn ang="0">
                  <a:pos x="0" y="0"/>
                </a:cxn>
              </a:cxnLst>
              <a:rect l="0" t="0" r="r" b="b"/>
              <a:pathLst>
                <a:path w="83" h="253">
                  <a:moveTo>
                    <a:pt x="0" y="0"/>
                  </a:moveTo>
                  <a:lnTo>
                    <a:pt x="0" y="178"/>
                  </a:lnTo>
                  <a:lnTo>
                    <a:pt x="83" y="253"/>
                  </a:lnTo>
                  <a:lnTo>
                    <a:pt x="83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27" name="Freeform 11"/>
            <p:cNvSpPr>
              <a:spLocks/>
            </p:cNvSpPr>
            <p:nvPr/>
          </p:nvSpPr>
          <p:spPr bwMode="auto">
            <a:xfrm>
              <a:off x="2596" y="5543"/>
              <a:ext cx="103" cy="204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03" y="0"/>
                </a:cxn>
                <a:cxn ang="0">
                  <a:pos x="103" y="181"/>
                </a:cxn>
                <a:cxn ang="0">
                  <a:pos x="0" y="204"/>
                </a:cxn>
                <a:cxn ang="0">
                  <a:pos x="0" y="26"/>
                </a:cxn>
              </a:cxnLst>
              <a:rect l="0" t="0" r="r" b="b"/>
              <a:pathLst>
                <a:path w="103" h="204">
                  <a:moveTo>
                    <a:pt x="0" y="26"/>
                  </a:moveTo>
                  <a:lnTo>
                    <a:pt x="103" y="0"/>
                  </a:lnTo>
                  <a:lnTo>
                    <a:pt x="103" y="181"/>
                  </a:lnTo>
                  <a:lnTo>
                    <a:pt x="0" y="204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28" name="Freeform 12"/>
            <p:cNvSpPr>
              <a:spLocks/>
            </p:cNvSpPr>
            <p:nvPr/>
          </p:nvSpPr>
          <p:spPr bwMode="auto">
            <a:xfrm>
              <a:off x="2769" y="5719"/>
              <a:ext cx="66" cy="2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101"/>
                </a:cxn>
                <a:cxn ang="0">
                  <a:pos x="66" y="283"/>
                </a:cxn>
                <a:cxn ang="0">
                  <a:pos x="0" y="179"/>
                </a:cxn>
                <a:cxn ang="0">
                  <a:pos x="0" y="0"/>
                </a:cxn>
              </a:cxnLst>
              <a:rect l="0" t="0" r="r" b="b"/>
              <a:pathLst>
                <a:path w="66" h="283">
                  <a:moveTo>
                    <a:pt x="0" y="0"/>
                  </a:moveTo>
                  <a:lnTo>
                    <a:pt x="66" y="101"/>
                  </a:lnTo>
                  <a:lnTo>
                    <a:pt x="66" y="283"/>
                  </a:lnTo>
                  <a:lnTo>
                    <a:pt x="0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29" name="Freeform 13"/>
            <p:cNvSpPr>
              <a:spLocks/>
            </p:cNvSpPr>
            <p:nvPr/>
          </p:nvSpPr>
          <p:spPr bwMode="auto">
            <a:xfrm>
              <a:off x="2699" y="5543"/>
              <a:ext cx="86" cy="2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6" y="92"/>
                </a:cxn>
                <a:cxn ang="0">
                  <a:pos x="67" y="176"/>
                </a:cxn>
                <a:cxn ang="0">
                  <a:pos x="67" y="257"/>
                </a:cxn>
                <a:cxn ang="0">
                  <a:pos x="0" y="179"/>
                </a:cxn>
                <a:cxn ang="0">
                  <a:pos x="0" y="0"/>
                </a:cxn>
              </a:cxnLst>
              <a:rect l="0" t="0" r="r" b="b"/>
              <a:pathLst>
                <a:path w="86" h="257">
                  <a:moveTo>
                    <a:pt x="0" y="0"/>
                  </a:moveTo>
                  <a:lnTo>
                    <a:pt x="86" y="92"/>
                  </a:lnTo>
                  <a:lnTo>
                    <a:pt x="67" y="176"/>
                  </a:lnTo>
                  <a:lnTo>
                    <a:pt x="67" y="257"/>
                  </a:lnTo>
                  <a:lnTo>
                    <a:pt x="0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30" name="Freeform 14"/>
            <p:cNvSpPr>
              <a:spLocks/>
            </p:cNvSpPr>
            <p:nvPr/>
          </p:nvSpPr>
          <p:spPr bwMode="auto">
            <a:xfrm>
              <a:off x="1662" y="5568"/>
              <a:ext cx="181" cy="317"/>
            </a:xfrm>
            <a:custGeom>
              <a:avLst/>
              <a:gdLst/>
              <a:ahLst/>
              <a:cxnLst>
                <a:cxn ang="0">
                  <a:pos x="16" y="317"/>
                </a:cxn>
                <a:cxn ang="0">
                  <a:pos x="0" y="218"/>
                </a:cxn>
                <a:cxn ang="0">
                  <a:pos x="37" y="115"/>
                </a:cxn>
                <a:cxn ang="0">
                  <a:pos x="181" y="0"/>
                </a:cxn>
                <a:cxn ang="0">
                  <a:pos x="181" y="178"/>
                </a:cxn>
                <a:cxn ang="0">
                  <a:pos x="39" y="291"/>
                </a:cxn>
                <a:cxn ang="0">
                  <a:pos x="16" y="317"/>
                </a:cxn>
              </a:cxnLst>
              <a:rect l="0" t="0" r="r" b="b"/>
              <a:pathLst>
                <a:path w="181" h="317">
                  <a:moveTo>
                    <a:pt x="16" y="317"/>
                  </a:moveTo>
                  <a:lnTo>
                    <a:pt x="0" y="218"/>
                  </a:lnTo>
                  <a:lnTo>
                    <a:pt x="37" y="115"/>
                  </a:lnTo>
                  <a:lnTo>
                    <a:pt x="181" y="0"/>
                  </a:lnTo>
                  <a:lnTo>
                    <a:pt x="181" y="178"/>
                  </a:lnTo>
                  <a:lnTo>
                    <a:pt x="39" y="291"/>
                  </a:lnTo>
                  <a:lnTo>
                    <a:pt x="16" y="317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31" name="Freeform 15"/>
            <p:cNvSpPr>
              <a:spLocks/>
            </p:cNvSpPr>
            <p:nvPr/>
          </p:nvSpPr>
          <p:spPr bwMode="auto">
            <a:xfrm>
              <a:off x="1843" y="5540"/>
              <a:ext cx="101" cy="20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04"/>
                </a:cxn>
                <a:cxn ang="0">
                  <a:pos x="101" y="178"/>
                </a:cxn>
                <a:cxn ang="0">
                  <a:pos x="101" y="0"/>
                </a:cxn>
                <a:cxn ang="0">
                  <a:pos x="0" y="28"/>
                </a:cxn>
              </a:cxnLst>
              <a:rect l="0" t="0" r="r" b="b"/>
              <a:pathLst>
                <a:path w="101" h="204">
                  <a:moveTo>
                    <a:pt x="0" y="28"/>
                  </a:moveTo>
                  <a:lnTo>
                    <a:pt x="0" y="204"/>
                  </a:lnTo>
                  <a:lnTo>
                    <a:pt x="101" y="178"/>
                  </a:lnTo>
                  <a:lnTo>
                    <a:pt x="101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32" name="Freeform 16"/>
            <p:cNvSpPr>
              <a:spLocks/>
            </p:cNvSpPr>
            <p:nvPr/>
          </p:nvSpPr>
          <p:spPr bwMode="auto">
            <a:xfrm>
              <a:off x="1944" y="5540"/>
              <a:ext cx="205" cy="2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5" y="72"/>
                </a:cxn>
                <a:cxn ang="0">
                  <a:pos x="205" y="251"/>
                </a:cxn>
                <a:cxn ang="0">
                  <a:pos x="0" y="178"/>
                </a:cxn>
                <a:cxn ang="0">
                  <a:pos x="0" y="0"/>
                </a:cxn>
              </a:cxnLst>
              <a:rect l="0" t="0" r="r" b="b"/>
              <a:pathLst>
                <a:path w="205" h="251">
                  <a:moveTo>
                    <a:pt x="0" y="0"/>
                  </a:moveTo>
                  <a:lnTo>
                    <a:pt x="205" y="72"/>
                  </a:lnTo>
                  <a:lnTo>
                    <a:pt x="205" y="251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33" name="Freeform 17"/>
            <p:cNvSpPr>
              <a:spLocks/>
            </p:cNvSpPr>
            <p:nvPr/>
          </p:nvSpPr>
          <p:spPr bwMode="auto">
            <a:xfrm>
              <a:off x="2149" y="5612"/>
              <a:ext cx="157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9"/>
                </a:cxn>
                <a:cxn ang="0">
                  <a:pos x="157" y="186"/>
                </a:cxn>
                <a:cxn ang="0">
                  <a:pos x="157" y="5"/>
                </a:cxn>
                <a:cxn ang="0">
                  <a:pos x="0" y="0"/>
                </a:cxn>
              </a:cxnLst>
              <a:rect l="0" t="0" r="r" b="b"/>
              <a:pathLst>
                <a:path w="157" h="186">
                  <a:moveTo>
                    <a:pt x="0" y="0"/>
                  </a:moveTo>
                  <a:lnTo>
                    <a:pt x="0" y="179"/>
                  </a:lnTo>
                  <a:lnTo>
                    <a:pt x="157" y="186"/>
                  </a:lnTo>
                  <a:lnTo>
                    <a:pt x="15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34" name="Freeform 18"/>
            <p:cNvSpPr>
              <a:spLocks/>
            </p:cNvSpPr>
            <p:nvPr/>
          </p:nvSpPr>
          <p:spPr bwMode="auto">
            <a:xfrm>
              <a:off x="2957" y="5900"/>
              <a:ext cx="88" cy="265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88" y="0"/>
                </a:cxn>
                <a:cxn ang="0">
                  <a:pos x="88" y="179"/>
                </a:cxn>
                <a:cxn ang="0">
                  <a:pos x="0" y="265"/>
                </a:cxn>
                <a:cxn ang="0">
                  <a:pos x="0" y="87"/>
                </a:cxn>
              </a:cxnLst>
              <a:rect l="0" t="0" r="r" b="b"/>
              <a:pathLst>
                <a:path w="88" h="265">
                  <a:moveTo>
                    <a:pt x="0" y="87"/>
                  </a:moveTo>
                  <a:lnTo>
                    <a:pt x="88" y="0"/>
                  </a:lnTo>
                  <a:lnTo>
                    <a:pt x="88" y="179"/>
                  </a:lnTo>
                  <a:lnTo>
                    <a:pt x="0" y="26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35" name="Freeform 19"/>
            <p:cNvSpPr>
              <a:spLocks/>
            </p:cNvSpPr>
            <p:nvPr/>
          </p:nvSpPr>
          <p:spPr bwMode="auto">
            <a:xfrm>
              <a:off x="2834" y="5821"/>
              <a:ext cx="28" cy="1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28" y="182"/>
                </a:cxn>
                <a:cxn ang="0">
                  <a:pos x="28" y="2"/>
                </a:cxn>
                <a:cxn ang="0">
                  <a:pos x="0" y="0"/>
                </a:cxn>
              </a:cxnLst>
              <a:rect l="0" t="0" r="r" b="b"/>
              <a:pathLst>
                <a:path w="28" h="182">
                  <a:moveTo>
                    <a:pt x="0" y="0"/>
                  </a:moveTo>
                  <a:lnTo>
                    <a:pt x="0" y="182"/>
                  </a:lnTo>
                  <a:lnTo>
                    <a:pt x="28" y="182"/>
                  </a:lnTo>
                  <a:lnTo>
                    <a:pt x="2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36" name="Freeform 20"/>
            <p:cNvSpPr>
              <a:spLocks/>
            </p:cNvSpPr>
            <p:nvPr/>
          </p:nvSpPr>
          <p:spPr bwMode="auto">
            <a:xfrm>
              <a:off x="2885" y="5987"/>
              <a:ext cx="72" cy="1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72" y="0"/>
                </a:cxn>
                <a:cxn ang="0">
                  <a:pos x="72" y="176"/>
                </a:cxn>
                <a:cxn ang="0">
                  <a:pos x="0" y="183"/>
                </a:cxn>
                <a:cxn ang="0">
                  <a:pos x="0" y="4"/>
                </a:cxn>
              </a:cxnLst>
              <a:rect l="0" t="0" r="r" b="b"/>
              <a:pathLst>
                <a:path w="72" h="183">
                  <a:moveTo>
                    <a:pt x="0" y="4"/>
                  </a:moveTo>
                  <a:lnTo>
                    <a:pt x="72" y="0"/>
                  </a:lnTo>
                  <a:lnTo>
                    <a:pt x="72" y="176"/>
                  </a:lnTo>
                  <a:lnTo>
                    <a:pt x="0" y="18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37" name="Freeform 21"/>
            <p:cNvSpPr>
              <a:spLocks/>
            </p:cNvSpPr>
            <p:nvPr/>
          </p:nvSpPr>
          <p:spPr bwMode="auto">
            <a:xfrm>
              <a:off x="2861" y="5822"/>
              <a:ext cx="24" cy="3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174"/>
                </a:cxn>
                <a:cxn ang="0">
                  <a:pos x="24" y="349"/>
                </a:cxn>
                <a:cxn ang="0">
                  <a:pos x="0" y="180"/>
                </a:cxn>
                <a:cxn ang="0">
                  <a:pos x="0" y="0"/>
                </a:cxn>
              </a:cxnLst>
              <a:rect l="0" t="0" r="r" b="b"/>
              <a:pathLst>
                <a:path w="24" h="349">
                  <a:moveTo>
                    <a:pt x="0" y="0"/>
                  </a:moveTo>
                  <a:lnTo>
                    <a:pt x="24" y="174"/>
                  </a:lnTo>
                  <a:lnTo>
                    <a:pt x="24" y="349"/>
                  </a:lnTo>
                  <a:lnTo>
                    <a:pt x="0" y="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38" name="Freeform 22"/>
            <p:cNvSpPr>
              <a:spLocks/>
            </p:cNvSpPr>
            <p:nvPr/>
          </p:nvSpPr>
          <p:spPr bwMode="auto">
            <a:xfrm>
              <a:off x="2957" y="5276"/>
              <a:ext cx="74" cy="207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74" y="0"/>
                </a:cxn>
                <a:cxn ang="0">
                  <a:pos x="74" y="181"/>
                </a:cxn>
                <a:cxn ang="0">
                  <a:pos x="0" y="207"/>
                </a:cxn>
                <a:cxn ang="0">
                  <a:pos x="0" y="26"/>
                </a:cxn>
              </a:cxnLst>
              <a:rect l="0" t="0" r="r" b="b"/>
              <a:pathLst>
                <a:path w="74" h="207">
                  <a:moveTo>
                    <a:pt x="0" y="26"/>
                  </a:moveTo>
                  <a:lnTo>
                    <a:pt x="74" y="0"/>
                  </a:lnTo>
                  <a:lnTo>
                    <a:pt x="74" y="181"/>
                  </a:lnTo>
                  <a:lnTo>
                    <a:pt x="0" y="20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39" name="Freeform 23"/>
            <p:cNvSpPr>
              <a:spLocks/>
            </p:cNvSpPr>
            <p:nvPr/>
          </p:nvSpPr>
          <p:spPr bwMode="auto">
            <a:xfrm>
              <a:off x="3031" y="5172"/>
              <a:ext cx="100" cy="287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00" y="0"/>
                </a:cxn>
                <a:cxn ang="0">
                  <a:pos x="100" y="182"/>
                </a:cxn>
                <a:cxn ang="0">
                  <a:pos x="0" y="287"/>
                </a:cxn>
                <a:cxn ang="0">
                  <a:pos x="0" y="104"/>
                </a:cxn>
              </a:cxnLst>
              <a:rect l="0" t="0" r="r" b="b"/>
              <a:pathLst>
                <a:path w="100" h="287">
                  <a:moveTo>
                    <a:pt x="0" y="104"/>
                  </a:moveTo>
                  <a:lnTo>
                    <a:pt x="100" y="0"/>
                  </a:lnTo>
                  <a:lnTo>
                    <a:pt x="100" y="182"/>
                  </a:lnTo>
                  <a:lnTo>
                    <a:pt x="0" y="287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40" name="Freeform 24"/>
            <p:cNvSpPr>
              <a:spLocks/>
            </p:cNvSpPr>
            <p:nvPr/>
          </p:nvSpPr>
          <p:spPr bwMode="auto">
            <a:xfrm>
              <a:off x="3131" y="5105"/>
              <a:ext cx="44" cy="249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0" y="249"/>
                </a:cxn>
                <a:cxn ang="0">
                  <a:pos x="44" y="176"/>
                </a:cxn>
                <a:cxn ang="0">
                  <a:pos x="44" y="0"/>
                </a:cxn>
                <a:cxn ang="0">
                  <a:pos x="0" y="72"/>
                </a:cxn>
              </a:cxnLst>
              <a:rect l="0" t="0" r="r" b="b"/>
              <a:pathLst>
                <a:path w="44" h="249">
                  <a:moveTo>
                    <a:pt x="0" y="72"/>
                  </a:moveTo>
                  <a:lnTo>
                    <a:pt x="0" y="249"/>
                  </a:lnTo>
                  <a:lnTo>
                    <a:pt x="44" y="176"/>
                  </a:lnTo>
                  <a:lnTo>
                    <a:pt x="44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41" name="Freeform 25"/>
            <p:cNvSpPr>
              <a:spLocks/>
            </p:cNvSpPr>
            <p:nvPr/>
          </p:nvSpPr>
          <p:spPr bwMode="auto">
            <a:xfrm>
              <a:off x="2899" y="5304"/>
              <a:ext cx="58" cy="271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86"/>
                </a:cxn>
                <a:cxn ang="0">
                  <a:pos x="48" y="236"/>
                </a:cxn>
                <a:cxn ang="0">
                  <a:pos x="34" y="271"/>
                </a:cxn>
                <a:cxn ang="0">
                  <a:pos x="12" y="238"/>
                </a:cxn>
                <a:cxn ang="0">
                  <a:pos x="0" y="174"/>
                </a:cxn>
                <a:cxn ang="0">
                  <a:pos x="46" y="60"/>
                </a:cxn>
                <a:cxn ang="0">
                  <a:pos x="58" y="0"/>
                </a:cxn>
              </a:cxnLst>
              <a:rect l="0" t="0" r="r" b="b"/>
              <a:pathLst>
                <a:path w="58" h="271">
                  <a:moveTo>
                    <a:pt x="58" y="0"/>
                  </a:moveTo>
                  <a:lnTo>
                    <a:pt x="58" y="186"/>
                  </a:lnTo>
                  <a:lnTo>
                    <a:pt x="48" y="236"/>
                  </a:lnTo>
                  <a:lnTo>
                    <a:pt x="34" y="271"/>
                  </a:lnTo>
                  <a:lnTo>
                    <a:pt x="12" y="238"/>
                  </a:lnTo>
                  <a:lnTo>
                    <a:pt x="0" y="174"/>
                  </a:lnTo>
                  <a:lnTo>
                    <a:pt x="46" y="6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42" name="Freeform 26"/>
            <p:cNvSpPr>
              <a:spLocks/>
            </p:cNvSpPr>
            <p:nvPr/>
          </p:nvSpPr>
          <p:spPr bwMode="auto">
            <a:xfrm>
              <a:off x="3175" y="5070"/>
              <a:ext cx="111" cy="213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11" y="0"/>
                </a:cxn>
                <a:cxn ang="0">
                  <a:pos x="111" y="178"/>
                </a:cxn>
                <a:cxn ang="0">
                  <a:pos x="0" y="213"/>
                </a:cxn>
                <a:cxn ang="0">
                  <a:pos x="0" y="32"/>
                </a:cxn>
              </a:cxnLst>
              <a:rect l="0" t="0" r="r" b="b"/>
              <a:pathLst>
                <a:path w="111" h="213">
                  <a:moveTo>
                    <a:pt x="0" y="32"/>
                  </a:moveTo>
                  <a:lnTo>
                    <a:pt x="111" y="0"/>
                  </a:lnTo>
                  <a:lnTo>
                    <a:pt x="111" y="178"/>
                  </a:lnTo>
                  <a:lnTo>
                    <a:pt x="0" y="213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43" name="Freeform 27"/>
            <p:cNvSpPr>
              <a:spLocks/>
            </p:cNvSpPr>
            <p:nvPr/>
          </p:nvSpPr>
          <p:spPr bwMode="auto">
            <a:xfrm>
              <a:off x="3286" y="4988"/>
              <a:ext cx="77" cy="261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0" y="261"/>
                </a:cxn>
                <a:cxn ang="0">
                  <a:pos x="77" y="178"/>
                </a:cxn>
                <a:cxn ang="0">
                  <a:pos x="77" y="0"/>
                </a:cxn>
                <a:cxn ang="0">
                  <a:pos x="0" y="82"/>
                </a:cxn>
              </a:cxnLst>
              <a:rect l="0" t="0" r="r" b="b"/>
              <a:pathLst>
                <a:path w="77" h="261">
                  <a:moveTo>
                    <a:pt x="0" y="82"/>
                  </a:moveTo>
                  <a:lnTo>
                    <a:pt x="0" y="261"/>
                  </a:lnTo>
                  <a:lnTo>
                    <a:pt x="77" y="178"/>
                  </a:lnTo>
                  <a:lnTo>
                    <a:pt x="77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44" name="Freeform 28"/>
            <p:cNvSpPr>
              <a:spLocks/>
            </p:cNvSpPr>
            <p:nvPr/>
          </p:nvSpPr>
          <p:spPr bwMode="auto">
            <a:xfrm>
              <a:off x="3414" y="4581"/>
              <a:ext cx="58" cy="256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58" y="0"/>
                </a:cxn>
                <a:cxn ang="0">
                  <a:pos x="58" y="181"/>
                </a:cxn>
                <a:cxn ang="0">
                  <a:pos x="0" y="256"/>
                </a:cxn>
                <a:cxn ang="0">
                  <a:pos x="0" y="73"/>
                </a:cxn>
              </a:cxnLst>
              <a:rect l="0" t="0" r="r" b="b"/>
              <a:pathLst>
                <a:path w="58" h="256">
                  <a:moveTo>
                    <a:pt x="0" y="73"/>
                  </a:moveTo>
                  <a:lnTo>
                    <a:pt x="58" y="0"/>
                  </a:lnTo>
                  <a:lnTo>
                    <a:pt x="58" y="181"/>
                  </a:lnTo>
                  <a:lnTo>
                    <a:pt x="0" y="25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45" name="Freeform 29"/>
            <p:cNvSpPr>
              <a:spLocks/>
            </p:cNvSpPr>
            <p:nvPr/>
          </p:nvSpPr>
          <p:spPr bwMode="auto">
            <a:xfrm>
              <a:off x="3368" y="4592"/>
              <a:ext cx="46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" y="65"/>
                </a:cxn>
                <a:cxn ang="0">
                  <a:pos x="46" y="248"/>
                </a:cxn>
                <a:cxn ang="0">
                  <a:pos x="0" y="182"/>
                </a:cxn>
                <a:cxn ang="0">
                  <a:pos x="0" y="0"/>
                </a:cxn>
              </a:cxnLst>
              <a:rect l="0" t="0" r="r" b="b"/>
              <a:pathLst>
                <a:path w="46" h="248">
                  <a:moveTo>
                    <a:pt x="0" y="0"/>
                  </a:moveTo>
                  <a:lnTo>
                    <a:pt x="46" y="65"/>
                  </a:lnTo>
                  <a:lnTo>
                    <a:pt x="46" y="248"/>
                  </a:lnTo>
                  <a:lnTo>
                    <a:pt x="0" y="1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46" name="Freeform 30"/>
            <p:cNvSpPr>
              <a:spLocks/>
            </p:cNvSpPr>
            <p:nvPr/>
          </p:nvSpPr>
          <p:spPr bwMode="auto">
            <a:xfrm>
              <a:off x="3342" y="4682"/>
              <a:ext cx="61" cy="292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0" y="113"/>
                </a:cxn>
                <a:cxn ang="0">
                  <a:pos x="0" y="292"/>
                </a:cxn>
                <a:cxn ang="0">
                  <a:pos x="61" y="183"/>
                </a:cxn>
                <a:cxn ang="0">
                  <a:pos x="61" y="0"/>
                </a:cxn>
              </a:cxnLst>
              <a:rect l="0" t="0" r="r" b="b"/>
              <a:pathLst>
                <a:path w="61" h="292">
                  <a:moveTo>
                    <a:pt x="61" y="0"/>
                  </a:moveTo>
                  <a:lnTo>
                    <a:pt x="0" y="113"/>
                  </a:lnTo>
                  <a:lnTo>
                    <a:pt x="0" y="292"/>
                  </a:lnTo>
                  <a:lnTo>
                    <a:pt x="61" y="1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47" name="Freeform 31"/>
            <p:cNvSpPr>
              <a:spLocks/>
            </p:cNvSpPr>
            <p:nvPr/>
          </p:nvSpPr>
          <p:spPr bwMode="auto">
            <a:xfrm>
              <a:off x="3305" y="4798"/>
              <a:ext cx="37" cy="132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0" y="39"/>
                </a:cxn>
                <a:cxn ang="0">
                  <a:pos x="37" y="132"/>
                </a:cxn>
                <a:cxn ang="0">
                  <a:pos x="37" y="0"/>
                </a:cxn>
              </a:cxnLst>
              <a:rect l="0" t="0" r="r" b="b"/>
              <a:pathLst>
                <a:path w="37" h="132">
                  <a:moveTo>
                    <a:pt x="37" y="0"/>
                  </a:moveTo>
                  <a:lnTo>
                    <a:pt x="0" y="39"/>
                  </a:lnTo>
                  <a:lnTo>
                    <a:pt x="37" y="13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48" name="Freeform 32"/>
            <p:cNvSpPr>
              <a:spLocks/>
            </p:cNvSpPr>
            <p:nvPr/>
          </p:nvSpPr>
          <p:spPr bwMode="auto">
            <a:xfrm>
              <a:off x="3746" y="4374"/>
              <a:ext cx="63" cy="203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63" y="0"/>
                </a:cxn>
                <a:cxn ang="0">
                  <a:pos x="63" y="180"/>
                </a:cxn>
                <a:cxn ang="0">
                  <a:pos x="0" y="203"/>
                </a:cxn>
                <a:cxn ang="0">
                  <a:pos x="0" y="24"/>
                </a:cxn>
              </a:cxnLst>
              <a:rect l="0" t="0" r="r" b="b"/>
              <a:pathLst>
                <a:path w="63" h="203">
                  <a:moveTo>
                    <a:pt x="0" y="24"/>
                  </a:moveTo>
                  <a:lnTo>
                    <a:pt x="63" y="0"/>
                  </a:lnTo>
                  <a:lnTo>
                    <a:pt x="63" y="180"/>
                  </a:lnTo>
                  <a:lnTo>
                    <a:pt x="0" y="20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49" name="Freeform 33"/>
            <p:cNvSpPr>
              <a:spLocks/>
            </p:cNvSpPr>
            <p:nvPr/>
          </p:nvSpPr>
          <p:spPr bwMode="auto">
            <a:xfrm>
              <a:off x="3710" y="4367"/>
              <a:ext cx="36" cy="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33"/>
                </a:cxn>
                <a:cxn ang="0">
                  <a:pos x="36" y="208"/>
                </a:cxn>
                <a:cxn ang="0">
                  <a:pos x="0" y="178"/>
                </a:cxn>
                <a:cxn ang="0">
                  <a:pos x="0" y="0"/>
                </a:cxn>
              </a:cxnLst>
              <a:rect l="0" t="0" r="r" b="b"/>
              <a:pathLst>
                <a:path w="36" h="208">
                  <a:moveTo>
                    <a:pt x="0" y="0"/>
                  </a:moveTo>
                  <a:lnTo>
                    <a:pt x="36" y="33"/>
                  </a:lnTo>
                  <a:lnTo>
                    <a:pt x="36" y="208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50" name="Freeform 34"/>
            <p:cNvSpPr>
              <a:spLocks/>
            </p:cNvSpPr>
            <p:nvPr/>
          </p:nvSpPr>
          <p:spPr bwMode="auto">
            <a:xfrm>
              <a:off x="3689" y="4372"/>
              <a:ext cx="21" cy="21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70"/>
                </a:cxn>
                <a:cxn ang="0">
                  <a:pos x="0" y="219"/>
                </a:cxn>
                <a:cxn ang="0">
                  <a:pos x="0" y="36"/>
                </a:cxn>
                <a:cxn ang="0">
                  <a:pos x="21" y="0"/>
                </a:cxn>
              </a:cxnLst>
              <a:rect l="0" t="0" r="r" b="b"/>
              <a:pathLst>
                <a:path w="21" h="219">
                  <a:moveTo>
                    <a:pt x="21" y="0"/>
                  </a:moveTo>
                  <a:lnTo>
                    <a:pt x="21" y="170"/>
                  </a:lnTo>
                  <a:lnTo>
                    <a:pt x="0" y="219"/>
                  </a:lnTo>
                  <a:lnTo>
                    <a:pt x="0" y="3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51" name="Freeform 35"/>
            <p:cNvSpPr>
              <a:spLocks/>
            </p:cNvSpPr>
            <p:nvPr/>
          </p:nvSpPr>
          <p:spPr bwMode="auto">
            <a:xfrm>
              <a:off x="3522" y="4410"/>
              <a:ext cx="167" cy="202"/>
            </a:xfrm>
            <a:custGeom>
              <a:avLst/>
              <a:gdLst/>
              <a:ahLst/>
              <a:cxnLst>
                <a:cxn ang="0">
                  <a:pos x="167" y="0"/>
                </a:cxn>
                <a:cxn ang="0">
                  <a:pos x="132" y="5"/>
                </a:cxn>
                <a:cxn ang="0">
                  <a:pos x="0" y="24"/>
                </a:cxn>
                <a:cxn ang="0">
                  <a:pos x="0" y="202"/>
                </a:cxn>
                <a:cxn ang="0">
                  <a:pos x="134" y="186"/>
                </a:cxn>
                <a:cxn ang="0">
                  <a:pos x="167" y="181"/>
                </a:cxn>
                <a:cxn ang="0">
                  <a:pos x="167" y="0"/>
                </a:cxn>
              </a:cxnLst>
              <a:rect l="0" t="0" r="r" b="b"/>
              <a:pathLst>
                <a:path w="167" h="202">
                  <a:moveTo>
                    <a:pt x="167" y="0"/>
                  </a:moveTo>
                  <a:lnTo>
                    <a:pt x="132" y="5"/>
                  </a:lnTo>
                  <a:lnTo>
                    <a:pt x="0" y="24"/>
                  </a:lnTo>
                  <a:lnTo>
                    <a:pt x="0" y="202"/>
                  </a:lnTo>
                  <a:lnTo>
                    <a:pt x="134" y="186"/>
                  </a:lnTo>
                  <a:lnTo>
                    <a:pt x="167" y="18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52" name="Freeform 36"/>
            <p:cNvSpPr>
              <a:spLocks/>
            </p:cNvSpPr>
            <p:nvPr/>
          </p:nvSpPr>
          <p:spPr bwMode="auto">
            <a:xfrm>
              <a:off x="3463" y="4438"/>
              <a:ext cx="59" cy="234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9" y="177"/>
                </a:cxn>
                <a:cxn ang="0">
                  <a:pos x="22" y="200"/>
                </a:cxn>
                <a:cxn ang="0">
                  <a:pos x="7" y="234"/>
                </a:cxn>
                <a:cxn ang="0">
                  <a:pos x="7" y="144"/>
                </a:cxn>
                <a:cxn ang="0">
                  <a:pos x="17" y="74"/>
                </a:cxn>
                <a:cxn ang="0">
                  <a:pos x="0" y="68"/>
                </a:cxn>
                <a:cxn ang="0">
                  <a:pos x="19" y="26"/>
                </a:cxn>
                <a:cxn ang="0">
                  <a:pos x="59" y="0"/>
                </a:cxn>
              </a:cxnLst>
              <a:rect l="0" t="0" r="r" b="b"/>
              <a:pathLst>
                <a:path w="59" h="234">
                  <a:moveTo>
                    <a:pt x="59" y="0"/>
                  </a:moveTo>
                  <a:lnTo>
                    <a:pt x="59" y="177"/>
                  </a:lnTo>
                  <a:lnTo>
                    <a:pt x="22" y="200"/>
                  </a:lnTo>
                  <a:lnTo>
                    <a:pt x="7" y="234"/>
                  </a:lnTo>
                  <a:lnTo>
                    <a:pt x="7" y="144"/>
                  </a:lnTo>
                  <a:lnTo>
                    <a:pt x="17" y="74"/>
                  </a:lnTo>
                  <a:lnTo>
                    <a:pt x="0" y="68"/>
                  </a:lnTo>
                  <a:lnTo>
                    <a:pt x="19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53" name="Freeform 37"/>
            <p:cNvSpPr>
              <a:spLocks/>
            </p:cNvSpPr>
            <p:nvPr/>
          </p:nvSpPr>
          <p:spPr bwMode="auto">
            <a:xfrm>
              <a:off x="-383" y="4645"/>
              <a:ext cx="270" cy="6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0"/>
                </a:cxn>
                <a:cxn ang="0">
                  <a:pos x="96" y="327"/>
                </a:cxn>
                <a:cxn ang="0">
                  <a:pos x="270" y="632"/>
                </a:cxn>
                <a:cxn ang="0">
                  <a:pos x="270" y="456"/>
                </a:cxn>
                <a:cxn ang="0">
                  <a:pos x="108" y="169"/>
                </a:cxn>
                <a:cxn ang="0">
                  <a:pos x="0" y="0"/>
                </a:cxn>
              </a:cxnLst>
              <a:rect l="0" t="0" r="r" b="b"/>
              <a:pathLst>
                <a:path w="270" h="632">
                  <a:moveTo>
                    <a:pt x="0" y="0"/>
                  </a:moveTo>
                  <a:lnTo>
                    <a:pt x="0" y="180"/>
                  </a:lnTo>
                  <a:lnTo>
                    <a:pt x="96" y="327"/>
                  </a:lnTo>
                  <a:lnTo>
                    <a:pt x="270" y="632"/>
                  </a:lnTo>
                  <a:lnTo>
                    <a:pt x="270" y="456"/>
                  </a:lnTo>
                  <a:lnTo>
                    <a:pt x="108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54" name="Rectangle 38"/>
            <p:cNvSpPr>
              <a:spLocks noChangeArrowheads="1"/>
            </p:cNvSpPr>
            <p:nvPr/>
          </p:nvSpPr>
          <p:spPr bwMode="auto">
            <a:xfrm>
              <a:off x="-109" y="5107"/>
              <a:ext cx="56" cy="169"/>
            </a:xfrm>
            <a:prstGeom prst="rect">
              <a:avLst/>
            </a:prstGeom>
            <a:solidFill>
              <a:srgbClr val="FFFF00"/>
            </a:solidFill>
            <a:ln w="143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55" name="Freeform 39"/>
            <p:cNvSpPr>
              <a:spLocks/>
            </p:cNvSpPr>
            <p:nvPr/>
          </p:nvSpPr>
          <p:spPr bwMode="auto">
            <a:xfrm>
              <a:off x="-47" y="5103"/>
              <a:ext cx="191" cy="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4"/>
                </a:cxn>
                <a:cxn ang="0">
                  <a:pos x="191" y="327"/>
                </a:cxn>
                <a:cxn ang="0">
                  <a:pos x="191" y="149"/>
                </a:cxn>
                <a:cxn ang="0">
                  <a:pos x="0" y="0"/>
                </a:cxn>
              </a:cxnLst>
              <a:rect l="0" t="0" r="r" b="b"/>
              <a:pathLst>
                <a:path w="191" h="327">
                  <a:moveTo>
                    <a:pt x="0" y="0"/>
                  </a:moveTo>
                  <a:lnTo>
                    <a:pt x="0" y="174"/>
                  </a:lnTo>
                  <a:lnTo>
                    <a:pt x="191" y="327"/>
                  </a:lnTo>
                  <a:lnTo>
                    <a:pt x="191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56" name="Freeform 40"/>
            <p:cNvSpPr>
              <a:spLocks/>
            </p:cNvSpPr>
            <p:nvPr/>
          </p:nvSpPr>
          <p:spPr bwMode="auto">
            <a:xfrm>
              <a:off x="144" y="5249"/>
              <a:ext cx="217" cy="18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83"/>
                </a:cxn>
                <a:cxn ang="0">
                  <a:pos x="217" y="183"/>
                </a:cxn>
                <a:cxn ang="0">
                  <a:pos x="217" y="0"/>
                </a:cxn>
                <a:cxn ang="0">
                  <a:pos x="0" y="3"/>
                </a:cxn>
              </a:cxnLst>
              <a:rect l="0" t="0" r="r" b="b"/>
              <a:pathLst>
                <a:path w="217" h="183">
                  <a:moveTo>
                    <a:pt x="0" y="3"/>
                  </a:moveTo>
                  <a:lnTo>
                    <a:pt x="0" y="183"/>
                  </a:lnTo>
                  <a:lnTo>
                    <a:pt x="217" y="183"/>
                  </a:lnTo>
                  <a:lnTo>
                    <a:pt x="21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57" name="Freeform 41"/>
            <p:cNvSpPr>
              <a:spLocks/>
            </p:cNvSpPr>
            <p:nvPr/>
          </p:nvSpPr>
          <p:spPr bwMode="auto">
            <a:xfrm>
              <a:off x="359" y="5289"/>
              <a:ext cx="26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1" y="125"/>
                </a:cxn>
                <a:cxn ang="0">
                  <a:pos x="261" y="303"/>
                </a:cxn>
                <a:cxn ang="0">
                  <a:pos x="0" y="180"/>
                </a:cxn>
                <a:cxn ang="0">
                  <a:pos x="0" y="0"/>
                </a:cxn>
              </a:cxnLst>
              <a:rect l="0" t="0" r="r" b="b"/>
              <a:pathLst>
                <a:path w="261" h="303">
                  <a:moveTo>
                    <a:pt x="0" y="0"/>
                  </a:moveTo>
                  <a:lnTo>
                    <a:pt x="261" y="125"/>
                  </a:lnTo>
                  <a:lnTo>
                    <a:pt x="261" y="303"/>
                  </a:lnTo>
                  <a:lnTo>
                    <a:pt x="0" y="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58" name="Rectangle 42"/>
            <p:cNvSpPr>
              <a:spLocks noChangeArrowheads="1"/>
            </p:cNvSpPr>
            <p:nvPr/>
          </p:nvSpPr>
          <p:spPr bwMode="auto">
            <a:xfrm>
              <a:off x="624" y="5420"/>
              <a:ext cx="204" cy="164"/>
            </a:xfrm>
            <a:prstGeom prst="rect">
              <a:avLst/>
            </a:prstGeom>
            <a:solidFill>
              <a:srgbClr val="FFFF00"/>
            </a:solidFill>
            <a:ln w="14351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59" name="Freeform 43"/>
            <p:cNvSpPr>
              <a:spLocks/>
            </p:cNvSpPr>
            <p:nvPr/>
          </p:nvSpPr>
          <p:spPr bwMode="auto">
            <a:xfrm>
              <a:off x="832" y="5334"/>
              <a:ext cx="87" cy="17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77"/>
                </a:cxn>
                <a:cxn ang="0">
                  <a:pos x="87" y="177"/>
                </a:cxn>
                <a:cxn ang="0">
                  <a:pos x="87" y="0"/>
                </a:cxn>
                <a:cxn ang="0">
                  <a:pos x="0" y="3"/>
                </a:cxn>
              </a:cxnLst>
              <a:rect l="0" t="0" r="r" b="b"/>
              <a:pathLst>
                <a:path w="87" h="177">
                  <a:moveTo>
                    <a:pt x="0" y="3"/>
                  </a:moveTo>
                  <a:lnTo>
                    <a:pt x="0" y="177"/>
                  </a:lnTo>
                  <a:lnTo>
                    <a:pt x="87" y="177"/>
                  </a:lnTo>
                  <a:lnTo>
                    <a:pt x="8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60" name="Freeform 44"/>
            <p:cNvSpPr>
              <a:spLocks/>
            </p:cNvSpPr>
            <p:nvPr/>
          </p:nvSpPr>
          <p:spPr bwMode="auto">
            <a:xfrm>
              <a:off x="919" y="5339"/>
              <a:ext cx="154" cy="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127"/>
                </a:cxn>
                <a:cxn ang="0">
                  <a:pos x="154" y="306"/>
                </a:cxn>
                <a:cxn ang="0">
                  <a:pos x="0" y="172"/>
                </a:cxn>
                <a:cxn ang="0">
                  <a:pos x="0" y="0"/>
                </a:cxn>
              </a:cxnLst>
              <a:rect l="0" t="0" r="r" b="b"/>
              <a:pathLst>
                <a:path w="154" h="306">
                  <a:moveTo>
                    <a:pt x="0" y="0"/>
                  </a:moveTo>
                  <a:lnTo>
                    <a:pt x="154" y="127"/>
                  </a:lnTo>
                  <a:lnTo>
                    <a:pt x="154" y="306"/>
                  </a:lnTo>
                  <a:lnTo>
                    <a:pt x="0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61" name="Freeform 45"/>
            <p:cNvSpPr>
              <a:spLocks/>
            </p:cNvSpPr>
            <p:nvPr/>
          </p:nvSpPr>
          <p:spPr bwMode="auto">
            <a:xfrm>
              <a:off x="1073" y="5466"/>
              <a:ext cx="69" cy="3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9" y="126"/>
                </a:cxn>
                <a:cxn ang="0">
                  <a:pos x="69" y="306"/>
                </a:cxn>
                <a:cxn ang="0">
                  <a:pos x="0" y="179"/>
                </a:cxn>
                <a:cxn ang="0">
                  <a:pos x="0" y="0"/>
                </a:cxn>
              </a:cxnLst>
              <a:rect l="0" t="0" r="r" b="b"/>
              <a:pathLst>
                <a:path w="69" h="306">
                  <a:moveTo>
                    <a:pt x="0" y="0"/>
                  </a:moveTo>
                  <a:lnTo>
                    <a:pt x="69" y="126"/>
                  </a:lnTo>
                  <a:lnTo>
                    <a:pt x="69" y="306"/>
                  </a:lnTo>
                  <a:lnTo>
                    <a:pt x="0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62" name="Freeform 46"/>
            <p:cNvSpPr>
              <a:spLocks/>
            </p:cNvSpPr>
            <p:nvPr/>
          </p:nvSpPr>
          <p:spPr bwMode="auto">
            <a:xfrm>
              <a:off x="1142" y="5592"/>
              <a:ext cx="77" cy="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7" y="46"/>
                </a:cxn>
                <a:cxn ang="0">
                  <a:pos x="77" y="224"/>
                </a:cxn>
                <a:cxn ang="0">
                  <a:pos x="0" y="178"/>
                </a:cxn>
                <a:cxn ang="0">
                  <a:pos x="0" y="0"/>
                </a:cxn>
              </a:cxnLst>
              <a:rect l="0" t="0" r="r" b="b"/>
              <a:pathLst>
                <a:path w="77" h="224">
                  <a:moveTo>
                    <a:pt x="0" y="0"/>
                  </a:moveTo>
                  <a:lnTo>
                    <a:pt x="77" y="46"/>
                  </a:lnTo>
                  <a:lnTo>
                    <a:pt x="77" y="224"/>
                  </a:lnTo>
                  <a:lnTo>
                    <a:pt x="0" y="1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63" name="Freeform 47"/>
            <p:cNvSpPr>
              <a:spLocks/>
            </p:cNvSpPr>
            <p:nvPr/>
          </p:nvSpPr>
          <p:spPr bwMode="auto">
            <a:xfrm>
              <a:off x="1219" y="5578"/>
              <a:ext cx="53" cy="23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60"/>
                </a:cxn>
                <a:cxn ang="0">
                  <a:pos x="0" y="234"/>
                </a:cxn>
                <a:cxn ang="0">
                  <a:pos x="53" y="176"/>
                </a:cxn>
                <a:cxn ang="0">
                  <a:pos x="53" y="0"/>
                </a:cxn>
              </a:cxnLst>
              <a:rect l="0" t="0" r="r" b="b"/>
              <a:pathLst>
                <a:path w="53" h="234">
                  <a:moveTo>
                    <a:pt x="53" y="0"/>
                  </a:moveTo>
                  <a:lnTo>
                    <a:pt x="0" y="60"/>
                  </a:lnTo>
                  <a:lnTo>
                    <a:pt x="0" y="234"/>
                  </a:lnTo>
                  <a:lnTo>
                    <a:pt x="53" y="17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64" name="Freeform 48"/>
            <p:cNvSpPr>
              <a:spLocks/>
            </p:cNvSpPr>
            <p:nvPr/>
          </p:nvSpPr>
          <p:spPr bwMode="auto">
            <a:xfrm>
              <a:off x="1272" y="5578"/>
              <a:ext cx="98" cy="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34"/>
                </a:cxn>
                <a:cxn ang="0">
                  <a:pos x="98" y="210"/>
                </a:cxn>
                <a:cxn ang="0">
                  <a:pos x="0" y="179"/>
                </a:cxn>
                <a:cxn ang="0">
                  <a:pos x="0" y="0"/>
                </a:cxn>
              </a:cxnLst>
              <a:rect l="0" t="0" r="r" b="b"/>
              <a:pathLst>
                <a:path w="98" h="210">
                  <a:moveTo>
                    <a:pt x="0" y="0"/>
                  </a:moveTo>
                  <a:lnTo>
                    <a:pt x="98" y="34"/>
                  </a:lnTo>
                  <a:lnTo>
                    <a:pt x="98" y="210"/>
                  </a:lnTo>
                  <a:lnTo>
                    <a:pt x="0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65" name="Freeform 49"/>
            <p:cNvSpPr>
              <a:spLocks/>
            </p:cNvSpPr>
            <p:nvPr/>
          </p:nvSpPr>
          <p:spPr bwMode="auto">
            <a:xfrm>
              <a:off x="1492" y="5817"/>
              <a:ext cx="188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8" y="63"/>
                </a:cxn>
                <a:cxn ang="0">
                  <a:pos x="188" y="245"/>
                </a:cxn>
                <a:cxn ang="0">
                  <a:pos x="0" y="180"/>
                </a:cxn>
                <a:cxn ang="0">
                  <a:pos x="0" y="0"/>
                </a:cxn>
              </a:cxnLst>
              <a:rect l="0" t="0" r="r" b="b"/>
              <a:pathLst>
                <a:path w="188" h="245">
                  <a:moveTo>
                    <a:pt x="0" y="0"/>
                  </a:moveTo>
                  <a:lnTo>
                    <a:pt x="188" y="63"/>
                  </a:lnTo>
                  <a:lnTo>
                    <a:pt x="188" y="245"/>
                  </a:lnTo>
                  <a:lnTo>
                    <a:pt x="0" y="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66" name="Freeform 50"/>
            <p:cNvSpPr>
              <a:spLocks/>
            </p:cNvSpPr>
            <p:nvPr/>
          </p:nvSpPr>
          <p:spPr bwMode="auto">
            <a:xfrm>
              <a:off x="1370" y="5610"/>
              <a:ext cx="122" cy="3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2" y="210"/>
                </a:cxn>
                <a:cxn ang="0">
                  <a:pos x="122" y="389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122" h="389">
                  <a:moveTo>
                    <a:pt x="0" y="0"/>
                  </a:moveTo>
                  <a:lnTo>
                    <a:pt x="122" y="210"/>
                  </a:lnTo>
                  <a:lnTo>
                    <a:pt x="122" y="389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67" name="Freeform 51"/>
            <p:cNvSpPr>
              <a:spLocks/>
            </p:cNvSpPr>
            <p:nvPr/>
          </p:nvSpPr>
          <p:spPr bwMode="auto">
            <a:xfrm>
              <a:off x="-432" y="3726"/>
              <a:ext cx="42" cy="2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183"/>
                </a:cxn>
                <a:cxn ang="0">
                  <a:pos x="28" y="298"/>
                </a:cxn>
                <a:cxn ang="0">
                  <a:pos x="0" y="180"/>
                </a:cxn>
                <a:cxn ang="0">
                  <a:pos x="0" y="0"/>
                </a:cxn>
              </a:cxnLst>
              <a:rect l="0" t="0" r="r" b="b"/>
              <a:pathLst>
                <a:path w="42" h="298">
                  <a:moveTo>
                    <a:pt x="0" y="0"/>
                  </a:moveTo>
                  <a:lnTo>
                    <a:pt x="42" y="183"/>
                  </a:lnTo>
                  <a:lnTo>
                    <a:pt x="28" y="298"/>
                  </a:lnTo>
                  <a:lnTo>
                    <a:pt x="0" y="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68" name="Freeform 52"/>
            <p:cNvSpPr>
              <a:spLocks/>
            </p:cNvSpPr>
            <p:nvPr/>
          </p:nvSpPr>
          <p:spPr bwMode="auto">
            <a:xfrm>
              <a:off x="-434" y="4490"/>
              <a:ext cx="65" cy="2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5" y="92"/>
                </a:cxn>
                <a:cxn ang="0">
                  <a:pos x="51" y="153"/>
                </a:cxn>
                <a:cxn ang="0">
                  <a:pos x="51" y="249"/>
                </a:cxn>
                <a:cxn ang="0">
                  <a:pos x="0" y="179"/>
                </a:cxn>
                <a:cxn ang="0">
                  <a:pos x="0" y="0"/>
                </a:cxn>
              </a:cxnLst>
              <a:rect l="0" t="0" r="r" b="b"/>
              <a:pathLst>
                <a:path w="65" h="249">
                  <a:moveTo>
                    <a:pt x="0" y="0"/>
                  </a:moveTo>
                  <a:lnTo>
                    <a:pt x="65" y="92"/>
                  </a:lnTo>
                  <a:lnTo>
                    <a:pt x="51" y="153"/>
                  </a:lnTo>
                  <a:lnTo>
                    <a:pt x="51" y="249"/>
                  </a:lnTo>
                  <a:lnTo>
                    <a:pt x="0" y="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69" name="Freeform 53"/>
            <p:cNvSpPr>
              <a:spLocks/>
            </p:cNvSpPr>
            <p:nvPr/>
          </p:nvSpPr>
          <p:spPr bwMode="auto">
            <a:xfrm>
              <a:off x="2471" y="3920"/>
              <a:ext cx="244" cy="20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44" y="0"/>
                </a:cxn>
                <a:cxn ang="0">
                  <a:pos x="244" y="174"/>
                </a:cxn>
                <a:cxn ang="0">
                  <a:pos x="0" y="209"/>
                </a:cxn>
                <a:cxn ang="0">
                  <a:pos x="0" y="31"/>
                </a:cxn>
              </a:cxnLst>
              <a:rect l="0" t="0" r="r" b="b"/>
              <a:pathLst>
                <a:path w="244" h="209">
                  <a:moveTo>
                    <a:pt x="0" y="31"/>
                  </a:moveTo>
                  <a:lnTo>
                    <a:pt x="244" y="0"/>
                  </a:lnTo>
                  <a:lnTo>
                    <a:pt x="244" y="174"/>
                  </a:lnTo>
                  <a:lnTo>
                    <a:pt x="0" y="20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70" name="Freeform 54"/>
            <p:cNvSpPr>
              <a:spLocks/>
            </p:cNvSpPr>
            <p:nvPr/>
          </p:nvSpPr>
          <p:spPr bwMode="auto">
            <a:xfrm>
              <a:off x="2387" y="3951"/>
              <a:ext cx="94" cy="27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176"/>
                </a:cxn>
                <a:cxn ang="0">
                  <a:pos x="0" y="270"/>
                </a:cxn>
                <a:cxn ang="0">
                  <a:pos x="0" y="92"/>
                </a:cxn>
                <a:cxn ang="0">
                  <a:pos x="94" y="0"/>
                </a:cxn>
              </a:cxnLst>
              <a:rect l="0" t="0" r="r" b="b"/>
              <a:pathLst>
                <a:path w="94" h="270">
                  <a:moveTo>
                    <a:pt x="94" y="0"/>
                  </a:moveTo>
                  <a:lnTo>
                    <a:pt x="94" y="176"/>
                  </a:lnTo>
                  <a:lnTo>
                    <a:pt x="0" y="270"/>
                  </a:lnTo>
                  <a:lnTo>
                    <a:pt x="0" y="9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71" name="Freeform 55"/>
            <p:cNvSpPr>
              <a:spLocks/>
            </p:cNvSpPr>
            <p:nvPr/>
          </p:nvSpPr>
          <p:spPr bwMode="auto">
            <a:xfrm>
              <a:off x="2048" y="3692"/>
              <a:ext cx="139" cy="185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7" y="113"/>
                </a:cxn>
                <a:cxn ang="0">
                  <a:pos x="0" y="178"/>
                </a:cxn>
                <a:cxn ang="0">
                  <a:pos x="111" y="141"/>
                </a:cxn>
                <a:cxn ang="0">
                  <a:pos x="139" y="185"/>
                </a:cxn>
                <a:cxn ang="0">
                  <a:pos x="139" y="0"/>
                </a:cxn>
              </a:cxnLst>
              <a:rect l="0" t="0" r="r" b="b"/>
              <a:pathLst>
                <a:path w="139" h="185">
                  <a:moveTo>
                    <a:pt x="139" y="0"/>
                  </a:moveTo>
                  <a:lnTo>
                    <a:pt x="17" y="113"/>
                  </a:lnTo>
                  <a:lnTo>
                    <a:pt x="0" y="178"/>
                  </a:lnTo>
                  <a:lnTo>
                    <a:pt x="111" y="141"/>
                  </a:lnTo>
                  <a:lnTo>
                    <a:pt x="139" y="18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72" name="Freeform 56"/>
            <p:cNvSpPr>
              <a:spLocks/>
            </p:cNvSpPr>
            <p:nvPr/>
          </p:nvSpPr>
          <p:spPr bwMode="auto">
            <a:xfrm>
              <a:off x="2343" y="3798"/>
              <a:ext cx="77" cy="92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0" y="63"/>
                </a:cxn>
                <a:cxn ang="0">
                  <a:pos x="77" y="92"/>
                </a:cxn>
                <a:cxn ang="0">
                  <a:pos x="77" y="0"/>
                </a:cxn>
              </a:cxnLst>
              <a:rect l="0" t="0" r="r" b="b"/>
              <a:pathLst>
                <a:path w="77" h="92">
                  <a:moveTo>
                    <a:pt x="77" y="0"/>
                  </a:moveTo>
                  <a:lnTo>
                    <a:pt x="0" y="63"/>
                  </a:lnTo>
                  <a:lnTo>
                    <a:pt x="77" y="9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73" name="Freeform 57"/>
            <p:cNvSpPr>
              <a:spLocks/>
            </p:cNvSpPr>
            <p:nvPr/>
          </p:nvSpPr>
          <p:spPr bwMode="auto">
            <a:xfrm>
              <a:off x="2422" y="4052"/>
              <a:ext cx="54" cy="256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0" y="70"/>
                </a:cxn>
                <a:cxn ang="0">
                  <a:pos x="0" y="256"/>
                </a:cxn>
                <a:cxn ang="0">
                  <a:pos x="54" y="180"/>
                </a:cxn>
                <a:cxn ang="0">
                  <a:pos x="54" y="0"/>
                </a:cxn>
              </a:cxnLst>
              <a:rect l="0" t="0" r="r" b="b"/>
              <a:pathLst>
                <a:path w="54" h="256">
                  <a:moveTo>
                    <a:pt x="54" y="0"/>
                  </a:moveTo>
                  <a:lnTo>
                    <a:pt x="0" y="70"/>
                  </a:lnTo>
                  <a:lnTo>
                    <a:pt x="0" y="256"/>
                  </a:lnTo>
                  <a:lnTo>
                    <a:pt x="54" y="18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74" name="Freeform 58"/>
            <p:cNvSpPr>
              <a:spLocks/>
            </p:cNvSpPr>
            <p:nvPr/>
          </p:nvSpPr>
          <p:spPr bwMode="auto">
            <a:xfrm>
              <a:off x="2399" y="4136"/>
              <a:ext cx="21" cy="20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69"/>
                </a:cxn>
                <a:cxn ang="0">
                  <a:pos x="16" y="209"/>
                </a:cxn>
                <a:cxn ang="0">
                  <a:pos x="0" y="165"/>
                </a:cxn>
                <a:cxn ang="0">
                  <a:pos x="21" y="0"/>
                </a:cxn>
              </a:cxnLst>
              <a:rect l="0" t="0" r="r" b="b"/>
              <a:pathLst>
                <a:path w="21" h="209">
                  <a:moveTo>
                    <a:pt x="21" y="0"/>
                  </a:moveTo>
                  <a:lnTo>
                    <a:pt x="21" y="169"/>
                  </a:lnTo>
                  <a:lnTo>
                    <a:pt x="16" y="209"/>
                  </a:lnTo>
                  <a:lnTo>
                    <a:pt x="0" y="16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75" name="Freeform 59"/>
            <p:cNvSpPr>
              <a:spLocks/>
            </p:cNvSpPr>
            <p:nvPr/>
          </p:nvSpPr>
          <p:spPr bwMode="auto">
            <a:xfrm>
              <a:off x="2716" y="4092"/>
              <a:ext cx="67" cy="96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0" y="68"/>
                </a:cxn>
                <a:cxn ang="0">
                  <a:pos x="19" y="96"/>
                </a:cxn>
                <a:cxn ang="0">
                  <a:pos x="67" y="68"/>
                </a:cxn>
                <a:cxn ang="0">
                  <a:pos x="67" y="0"/>
                </a:cxn>
              </a:cxnLst>
              <a:rect l="0" t="0" r="r" b="b"/>
              <a:pathLst>
                <a:path w="67" h="96">
                  <a:moveTo>
                    <a:pt x="67" y="0"/>
                  </a:moveTo>
                  <a:lnTo>
                    <a:pt x="0" y="68"/>
                  </a:lnTo>
                  <a:lnTo>
                    <a:pt x="19" y="96"/>
                  </a:lnTo>
                  <a:lnTo>
                    <a:pt x="67" y="6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76" name="Freeform 60"/>
            <p:cNvSpPr>
              <a:spLocks/>
            </p:cNvSpPr>
            <p:nvPr/>
          </p:nvSpPr>
          <p:spPr bwMode="auto">
            <a:xfrm>
              <a:off x="2759" y="4268"/>
              <a:ext cx="69" cy="135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0" y="90"/>
                </a:cxn>
                <a:cxn ang="0">
                  <a:pos x="0" y="106"/>
                </a:cxn>
                <a:cxn ang="0">
                  <a:pos x="52" y="135"/>
                </a:cxn>
                <a:cxn ang="0">
                  <a:pos x="69" y="135"/>
                </a:cxn>
                <a:cxn ang="0">
                  <a:pos x="69" y="0"/>
                </a:cxn>
              </a:cxnLst>
              <a:rect l="0" t="0" r="r" b="b"/>
              <a:pathLst>
                <a:path w="69" h="135">
                  <a:moveTo>
                    <a:pt x="69" y="0"/>
                  </a:moveTo>
                  <a:lnTo>
                    <a:pt x="0" y="90"/>
                  </a:lnTo>
                  <a:lnTo>
                    <a:pt x="0" y="106"/>
                  </a:lnTo>
                  <a:lnTo>
                    <a:pt x="52" y="135"/>
                  </a:lnTo>
                  <a:lnTo>
                    <a:pt x="69" y="135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00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77" name="Freeform 61"/>
            <p:cNvSpPr>
              <a:spLocks/>
            </p:cNvSpPr>
            <p:nvPr/>
          </p:nvSpPr>
          <p:spPr bwMode="auto">
            <a:xfrm>
              <a:off x="-434" y="3623"/>
              <a:ext cx="4466" cy="2369"/>
            </a:xfrm>
            <a:custGeom>
              <a:avLst/>
              <a:gdLst/>
              <a:ahLst/>
              <a:cxnLst>
                <a:cxn ang="0">
                  <a:pos x="153" y="98"/>
                </a:cxn>
                <a:cxn ang="0">
                  <a:pos x="44" y="290"/>
                </a:cxn>
                <a:cxn ang="0">
                  <a:pos x="0" y="868"/>
                </a:cxn>
                <a:cxn ang="0">
                  <a:pos x="157" y="1185"/>
                </a:cxn>
                <a:cxn ang="0">
                  <a:pos x="579" y="1630"/>
                </a:cxn>
                <a:cxn ang="0">
                  <a:pos x="1054" y="1790"/>
                </a:cxn>
                <a:cxn ang="0">
                  <a:pos x="1353" y="1711"/>
                </a:cxn>
                <a:cxn ang="0">
                  <a:pos x="1654" y="2012"/>
                </a:cxn>
                <a:cxn ang="0">
                  <a:pos x="1928" y="2197"/>
                </a:cxn>
                <a:cxn ang="0">
                  <a:pos x="2132" y="2063"/>
                </a:cxn>
                <a:cxn ang="0">
                  <a:pos x="2582" y="1989"/>
                </a:cxn>
                <a:cxn ang="0">
                  <a:pos x="2770" y="1876"/>
                </a:cxn>
                <a:cxn ang="0">
                  <a:pos x="3030" y="1945"/>
                </a:cxn>
                <a:cxn ang="0">
                  <a:pos x="3200" y="2098"/>
                </a:cxn>
                <a:cxn ang="0">
                  <a:pos x="3318" y="2369"/>
                </a:cxn>
                <a:cxn ang="0">
                  <a:pos x="3469" y="2194"/>
                </a:cxn>
                <a:cxn ang="0">
                  <a:pos x="3337" y="1860"/>
                </a:cxn>
                <a:cxn ang="0">
                  <a:pos x="3469" y="1653"/>
                </a:cxn>
                <a:cxn ang="0">
                  <a:pos x="3720" y="1447"/>
                </a:cxn>
                <a:cxn ang="0">
                  <a:pos x="3782" y="1164"/>
                </a:cxn>
                <a:cxn ang="0">
                  <a:pos x="3799" y="1011"/>
                </a:cxn>
                <a:cxn ang="0">
                  <a:pos x="3900" y="964"/>
                </a:cxn>
                <a:cxn ang="0">
                  <a:pos x="3897" y="867"/>
                </a:cxn>
                <a:cxn ang="0">
                  <a:pos x="4088" y="792"/>
                </a:cxn>
                <a:cxn ang="0">
                  <a:pos x="4182" y="772"/>
                </a:cxn>
                <a:cxn ang="0">
                  <a:pos x="4161" y="673"/>
                </a:cxn>
                <a:cxn ang="0">
                  <a:pos x="4180" y="603"/>
                </a:cxn>
                <a:cxn ang="0">
                  <a:pos x="4466" y="379"/>
                </a:cxn>
                <a:cxn ang="0">
                  <a:pos x="4394" y="176"/>
                </a:cxn>
                <a:cxn ang="0">
                  <a:pos x="4245" y="218"/>
                </a:cxn>
                <a:cxn ang="0">
                  <a:pos x="3961" y="415"/>
                </a:cxn>
                <a:cxn ang="0">
                  <a:pos x="3763" y="561"/>
                </a:cxn>
                <a:cxn ang="0">
                  <a:pos x="3533" y="596"/>
                </a:cxn>
                <a:cxn ang="0">
                  <a:pos x="3420" y="733"/>
                </a:cxn>
                <a:cxn ang="0">
                  <a:pos x="3197" y="756"/>
                </a:cxn>
                <a:cxn ang="0">
                  <a:pos x="3255" y="533"/>
                </a:cxn>
                <a:cxn ang="0">
                  <a:pos x="3151" y="535"/>
                </a:cxn>
                <a:cxn ang="0">
                  <a:pos x="3085" y="357"/>
                </a:cxn>
                <a:cxn ang="0">
                  <a:pos x="2960" y="639"/>
                </a:cxn>
                <a:cxn ang="0">
                  <a:pos x="2859" y="756"/>
                </a:cxn>
                <a:cxn ang="0">
                  <a:pos x="2911" y="432"/>
                </a:cxn>
                <a:cxn ang="0">
                  <a:pos x="2913" y="329"/>
                </a:cxn>
                <a:cxn ang="0">
                  <a:pos x="2908" y="290"/>
                </a:cxn>
                <a:cxn ang="0">
                  <a:pos x="2791" y="164"/>
                </a:cxn>
                <a:cxn ang="0">
                  <a:pos x="2483" y="246"/>
                </a:cxn>
                <a:cxn ang="0">
                  <a:pos x="2271" y="0"/>
                </a:cxn>
              </a:cxnLst>
              <a:rect l="0" t="0" r="r" b="b"/>
              <a:pathLst>
                <a:path w="4466" h="2369">
                  <a:moveTo>
                    <a:pt x="2271" y="0"/>
                  </a:moveTo>
                  <a:lnTo>
                    <a:pt x="129" y="0"/>
                  </a:lnTo>
                  <a:lnTo>
                    <a:pt x="153" y="98"/>
                  </a:lnTo>
                  <a:lnTo>
                    <a:pt x="139" y="126"/>
                  </a:lnTo>
                  <a:lnTo>
                    <a:pt x="2" y="103"/>
                  </a:lnTo>
                  <a:lnTo>
                    <a:pt x="44" y="290"/>
                  </a:lnTo>
                  <a:lnTo>
                    <a:pt x="7" y="635"/>
                  </a:lnTo>
                  <a:lnTo>
                    <a:pt x="23" y="730"/>
                  </a:lnTo>
                  <a:lnTo>
                    <a:pt x="0" y="868"/>
                  </a:lnTo>
                  <a:lnTo>
                    <a:pt x="66" y="955"/>
                  </a:lnTo>
                  <a:lnTo>
                    <a:pt x="51" y="1021"/>
                  </a:lnTo>
                  <a:lnTo>
                    <a:pt x="157" y="1185"/>
                  </a:lnTo>
                  <a:lnTo>
                    <a:pt x="327" y="1482"/>
                  </a:lnTo>
                  <a:lnTo>
                    <a:pt x="390" y="1482"/>
                  </a:lnTo>
                  <a:lnTo>
                    <a:pt x="579" y="1630"/>
                  </a:lnTo>
                  <a:lnTo>
                    <a:pt x="794" y="1627"/>
                  </a:lnTo>
                  <a:lnTo>
                    <a:pt x="794" y="1667"/>
                  </a:lnTo>
                  <a:lnTo>
                    <a:pt x="1054" y="1790"/>
                  </a:lnTo>
                  <a:lnTo>
                    <a:pt x="1267" y="1790"/>
                  </a:lnTo>
                  <a:lnTo>
                    <a:pt x="1267" y="1711"/>
                  </a:lnTo>
                  <a:lnTo>
                    <a:pt x="1353" y="1711"/>
                  </a:lnTo>
                  <a:lnTo>
                    <a:pt x="1508" y="1843"/>
                  </a:lnTo>
                  <a:lnTo>
                    <a:pt x="1580" y="1970"/>
                  </a:lnTo>
                  <a:lnTo>
                    <a:pt x="1654" y="2012"/>
                  </a:lnTo>
                  <a:lnTo>
                    <a:pt x="1703" y="1956"/>
                  </a:lnTo>
                  <a:lnTo>
                    <a:pt x="1805" y="1989"/>
                  </a:lnTo>
                  <a:lnTo>
                    <a:pt x="1928" y="2197"/>
                  </a:lnTo>
                  <a:lnTo>
                    <a:pt x="2116" y="2262"/>
                  </a:lnTo>
                  <a:lnTo>
                    <a:pt x="2097" y="2154"/>
                  </a:lnTo>
                  <a:lnTo>
                    <a:pt x="2132" y="2063"/>
                  </a:lnTo>
                  <a:lnTo>
                    <a:pt x="2278" y="1942"/>
                  </a:lnTo>
                  <a:lnTo>
                    <a:pt x="2378" y="1917"/>
                  </a:lnTo>
                  <a:lnTo>
                    <a:pt x="2582" y="1989"/>
                  </a:lnTo>
                  <a:lnTo>
                    <a:pt x="2743" y="1996"/>
                  </a:lnTo>
                  <a:lnTo>
                    <a:pt x="2712" y="1914"/>
                  </a:lnTo>
                  <a:lnTo>
                    <a:pt x="2770" y="1876"/>
                  </a:lnTo>
                  <a:lnTo>
                    <a:pt x="2844" y="1871"/>
                  </a:lnTo>
                  <a:lnTo>
                    <a:pt x="2943" y="1871"/>
                  </a:lnTo>
                  <a:lnTo>
                    <a:pt x="3030" y="1945"/>
                  </a:lnTo>
                  <a:lnTo>
                    <a:pt x="3136" y="1924"/>
                  </a:lnTo>
                  <a:lnTo>
                    <a:pt x="3217" y="2012"/>
                  </a:lnTo>
                  <a:lnTo>
                    <a:pt x="3200" y="2098"/>
                  </a:lnTo>
                  <a:lnTo>
                    <a:pt x="3269" y="2199"/>
                  </a:lnTo>
                  <a:lnTo>
                    <a:pt x="3297" y="2199"/>
                  </a:lnTo>
                  <a:lnTo>
                    <a:pt x="3318" y="2369"/>
                  </a:lnTo>
                  <a:lnTo>
                    <a:pt x="3391" y="2360"/>
                  </a:lnTo>
                  <a:lnTo>
                    <a:pt x="3481" y="2278"/>
                  </a:lnTo>
                  <a:lnTo>
                    <a:pt x="3469" y="2194"/>
                  </a:lnTo>
                  <a:lnTo>
                    <a:pt x="3436" y="2084"/>
                  </a:lnTo>
                  <a:lnTo>
                    <a:pt x="3349" y="1931"/>
                  </a:lnTo>
                  <a:lnTo>
                    <a:pt x="3337" y="1860"/>
                  </a:lnTo>
                  <a:lnTo>
                    <a:pt x="3381" y="1736"/>
                  </a:lnTo>
                  <a:lnTo>
                    <a:pt x="3391" y="1679"/>
                  </a:lnTo>
                  <a:lnTo>
                    <a:pt x="3469" y="1653"/>
                  </a:lnTo>
                  <a:lnTo>
                    <a:pt x="3565" y="1549"/>
                  </a:lnTo>
                  <a:lnTo>
                    <a:pt x="3610" y="1479"/>
                  </a:lnTo>
                  <a:lnTo>
                    <a:pt x="3720" y="1447"/>
                  </a:lnTo>
                  <a:lnTo>
                    <a:pt x="3798" y="1361"/>
                  </a:lnTo>
                  <a:lnTo>
                    <a:pt x="3739" y="1211"/>
                  </a:lnTo>
                  <a:lnTo>
                    <a:pt x="3782" y="1164"/>
                  </a:lnTo>
                  <a:lnTo>
                    <a:pt x="3824" y="1084"/>
                  </a:lnTo>
                  <a:lnTo>
                    <a:pt x="3840" y="1056"/>
                  </a:lnTo>
                  <a:lnTo>
                    <a:pt x="3799" y="1011"/>
                  </a:lnTo>
                  <a:lnTo>
                    <a:pt x="3802" y="969"/>
                  </a:lnTo>
                  <a:lnTo>
                    <a:pt x="3848" y="1034"/>
                  </a:lnTo>
                  <a:lnTo>
                    <a:pt x="3900" y="964"/>
                  </a:lnTo>
                  <a:lnTo>
                    <a:pt x="3914" y="894"/>
                  </a:lnTo>
                  <a:lnTo>
                    <a:pt x="3893" y="876"/>
                  </a:lnTo>
                  <a:lnTo>
                    <a:pt x="3897" y="867"/>
                  </a:lnTo>
                  <a:lnTo>
                    <a:pt x="3914" y="843"/>
                  </a:lnTo>
                  <a:lnTo>
                    <a:pt x="3944" y="811"/>
                  </a:lnTo>
                  <a:lnTo>
                    <a:pt x="4088" y="792"/>
                  </a:lnTo>
                  <a:lnTo>
                    <a:pt x="4123" y="787"/>
                  </a:lnTo>
                  <a:lnTo>
                    <a:pt x="4144" y="737"/>
                  </a:lnTo>
                  <a:lnTo>
                    <a:pt x="4182" y="772"/>
                  </a:lnTo>
                  <a:lnTo>
                    <a:pt x="4248" y="749"/>
                  </a:lnTo>
                  <a:lnTo>
                    <a:pt x="4194" y="742"/>
                  </a:lnTo>
                  <a:lnTo>
                    <a:pt x="4161" y="673"/>
                  </a:lnTo>
                  <a:lnTo>
                    <a:pt x="4187" y="652"/>
                  </a:lnTo>
                  <a:lnTo>
                    <a:pt x="4171" y="615"/>
                  </a:lnTo>
                  <a:lnTo>
                    <a:pt x="4180" y="603"/>
                  </a:lnTo>
                  <a:lnTo>
                    <a:pt x="4248" y="565"/>
                  </a:lnTo>
                  <a:lnTo>
                    <a:pt x="4257" y="532"/>
                  </a:lnTo>
                  <a:lnTo>
                    <a:pt x="4466" y="379"/>
                  </a:lnTo>
                  <a:lnTo>
                    <a:pt x="4454" y="320"/>
                  </a:lnTo>
                  <a:lnTo>
                    <a:pt x="4422" y="302"/>
                  </a:lnTo>
                  <a:lnTo>
                    <a:pt x="4394" y="176"/>
                  </a:lnTo>
                  <a:lnTo>
                    <a:pt x="4333" y="195"/>
                  </a:lnTo>
                  <a:lnTo>
                    <a:pt x="4306" y="176"/>
                  </a:lnTo>
                  <a:lnTo>
                    <a:pt x="4245" y="218"/>
                  </a:lnTo>
                  <a:lnTo>
                    <a:pt x="4182" y="341"/>
                  </a:lnTo>
                  <a:lnTo>
                    <a:pt x="4128" y="415"/>
                  </a:lnTo>
                  <a:lnTo>
                    <a:pt x="3961" y="415"/>
                  </a:lnTo>
                  <a:lnTo>
                    <a:pt x="3853" y="418"/>
                  </a:lnTo>
                  <a:lnTo>
                    <a:pt x="3742" y="521"/>
                  </a:lnTo>
                  <a:lnTo>
                    <a:pt x="3763" y="561"/>
                  </a:lnTo>
                  <a:lnTo>
                    <a:pt x="3695" y="610"/>
                  </a:lnTo>
                  <a:lnTo>
                    <a:pt x="3617" y="601"/>
                  </a:lnTo>
                  <a:lnTo>
                    <a:pt x="3533" y="596"/>
                  </a:lnTo>
                  <a:lnTo>
                    <a:pt x="3514" y="651"/>
                  </a:lnTo>
                  <a:lnTo>
                    <a:pt x="3477" y="688"/>
                  </a:lnTo>
                  <a:lnTo>
                    <a:pt x="3420" y="733"/>
                  </a:lnTo>
                  <a:lnTo>
                    <a:pt x="3319" y="780"/>
                  </a:lnTo>
                  <a:lnTo>
                    <a:pt x="3244" y="780"/>
                  </a:lnTo>
                  <a:lnTo>
                    <a:pt x="3197" y="756"/>
                  </a:lnTo>
                  <a:lnTo>
                    <a:pt x="3197" y="730"/>
                  </a:lnTo>
                  <a:lnTo>
                    <a:pt x="3265" y="642"/>
                  </a:lnTo>
                  <a:lnTo>
                    <a:pt x="3255" y="533"/>
                  </a:lnTo>
                  <a:lnTo>
                    <a:pt x="3232" y="528"/>
                  </a:lnTo>
                  <a:lnTo>
                    <a:pt x="3168" y="566"/>
                  </a:lnTo>
                  <a:lnTo>
                    <a:pt x="3151" y="535"/>
                  </a:lnTo>
                  <a:lnTo>
                    <a:pt x="3216" y="472"/>
                  </a:lnTo>
                  <a:lnTo>
                    <a:pt x="3191" y="390"/>
                  </a:lnTo>
                  <a:lnTo>
                    <a:pt x="3085" y="357"/>
                  </a:lnTo>
                  <a:lnTo>
                    <a:pt x="2973" y="464"/>
                  </a:lnTo>
                  <a:lnTo>
                    <a:pt x="2936" y="561"/>
                  </a:lnTo>
                  <a:lnTo>
                    <a:pt x="2960" y="639"/>
                  </a:lnTo>
                  <a:lnTo>
                    <a:pt x="2920" y="754"/>
                  </a:lnTo>
                  <a:lnTo>
                    <a:pt x="2883" y="768"/>
                  </a:lnTo>
                  <a:lnTo>
                    <a:pt x="2859" y="756"/>
                  </a:lnTo>
                  <a:lnTo>
                    <a:pt x="2834" y="677"/>
                  </a:lnTo>
                  <a:lnTo>
                    <a:pt x="2855" y="510"/>
                  </a:lnTo>
                  <a:lnTo>
                    <a:pt x="2911" y="432"/>
                  </a:lnTo>
                  <a:lnTo>
                    <a:pt x="2890" y="413"/>
                  </a:lnTo>
                  <a:lnTo>
                    <a:pt x="2822" y="418"/>
                  </a:lnTo>
                  <a:lnTo>
                    <a:pt x="2913" y="329"/>
                  </a:lnTo>
                  <a:lnTo>
                    <a:pt x="3149" y="295"/>
                  </a:lnTo>
                  <a:lnTo>
                    <a:pt x="3050" y="230"/>
                  </a:lnTo>
                  <a:lnTo>
                    <a:pt x="2908" y="290"/>
                  </a:lnTo>
                  <a:lnTo>
                    <a:pt x="2781" y="239"/>
                  </a:lnTo>
                  <a:lnTo>
                    <a:pt x="2855" y="176"/>
                  </a:lnTo>
                  <a:lnTo>
                    <a:pt x="2791" y="164"/>
                  </a:lnTo>
                  <a:lnTo>
                    <a:pt x="2619" y="253"/>
                  </a:lnTo>
                  <a:lnTo>
                    <a:pt x="2591" y="211"/>
                  </a:lnTo>
                  <a:lnTo>
                    <a:pt x="2483" y="246"/>
                  </a:lnTo>
                  <a:lnTo>
                    <a:pt x="2504" y="181"/>
                  </a:lnTo>
                  <a:lnTo>
                    <a:pt x="2624" y="68"/>
                  </a:lnTo>
                  <a:lnTo>
                    <a:pt x="2271" y="0"/>
                  </a:lnTo>
                  <a:close/>
                </a:path>
              </a:pathLst>
            </a:custGeom>
            <a:solidFill>
              <a:srgbClr val="FFFF99"/>
            </a:solidFill>
            <a:ln w="143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67678" name="Text Box 62"/>
          <p:cNvSpPr txBox="1">
            <a:spLocks noChangeArrowheads="1"/>
          </p:cNvSpPr>
          <p:nvPr/>
        </p:nvSpPr>
        <p:spPr bwMode="auto">
          <a:xfrm rot="-7749">
            <a:off x="4483755" y="3766781"/>
            <a:ext cx="2455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CES - Washington DC </a:t>
            </a:r>
            <a:r>
              <a:rPr lang="en-US" b="1" dirty="0" smtClean="0">
                <a:solidFill>
                  <a:srgbClr val="000000"/>
                </a:solidFill>
                <a:latin typeface="Kabel Bk BT" pitchFamily="34" charset="0"/>
                <a:sym typeface="Symbol" pitchFamily="18" charset="2"/>
              </a:rPr>
              <a:t></a:t>
            </a:r>
            <a:endParaRPr lang="en-US" sz="1400" b="1" dirty="0">
              <a:solidFill>
                <a:srgbClr val="000000"/>
              </a:solidFill>
              <a:latin typeface="Kabel Bk BT" pitchFamily="34" charset="0"/>
            </a:endParaRPr>
          </a:p>
        </p:txBody>
      </p:sp>
      <p:sp>
        <p:nvSpPr>
          <p:cNvPr id="367679" name="Text Box 63"/>
          <p:cNvSpPr txBox="1">
            <a:spLocks noChangeArrowheads="1"/>
          </p:cNvSpPr>
          <p:nvPr/>
        </p:nvSpPr>
        <p:spPr bwMode="auto">
          <a:xfrm rot="44623">
            <a:off x="6742113" y="1981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 dirty="0">
              <a:solidFill>
                <a:srgbClr val="000000"/>
              </a:solidFill>
              <a:latin typeface="Kabel Bk BT" pitchFamily="34" charset="0"/>
            </a:endParaRPr>
          </a:p>
        </p:txBody>
      </p:sp>
      <p:sp>
        <p:nvSpPr>
          <p:cNvPr id="367680" name="Text Box 64"/>
          <p:cNvSpPr txBox="1">
            <a:spLocks noChangeArrowheads="1"/>
          </p:cNvSpPr>
          <p:nvPr/>
        </p:nvSpPr>
        <p:spPr bwMode="auto">
          <a:xfrm rot="-7749">
            <a:off x="482600" y="3625850"/>
            <a:ext cx="1530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Kabel Bk BT" pitchFamily="34" charset="0"/>
                <a:sym typeface="Symbol" pitchFamily="18" charset="2"/>
              </a:rPr>
              <a:t> </a:t>
            </a:r>
            <a:r>
              <a:rPr lang="en-US" sz="1600" b="1" dirty="0">
                <a:solidFill>
                  <a:srgbClr val="000000"/>
                </a:solidFill>
              </a:rPr>
              <a:t>UC Berkeley</a:t>
            </a:r>
          </a:p>
        </p:txBody>
      </p:sp>
      <p:sp>
        <p:nvSpPr>
          <p:cNvPr id="367681" name="Text Box 65"/>
          <p:cNvSpPr txBox="1">
            <a:spLocks noChangeArrowheads="1"/>
          </p:cNvSpPr>
          <p:nvPr/>
        </p:nvSpPr>
        <p:spPr bwMode="auto">
          <a:xfrm rot="-7749">
            <a:off x="5791200" y="3124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 dirty="0">
              <a:solidFill>
                <a:srgbClr val="000000"/>
              </a:solidFill>
              <a:latin typeface="Kabel Bk BT" pitchFamily="34" charset="0"/>
            </a:endParaRPr>
          </a:p>
        </p:txBody>
      </p:sp>
      <p:sp>
        <p:nvSpPr>
          <p:cNvPr id="367682" name="Text Box 66"/>
          <p:cNvSpPr txBox="1">
            <a:spLocks noChangeArrowheads="1"/>
          </p:cNvSpPr>
          <p:nvPr/>
        </p:nvSpPr>
        <p:spPr bwMode="auto">
          <a:xfrm rot="-7749">
            <a:off x="5487988" y="2362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1" dirty="0">
              <a:solidFill>
                <a:srgbClr val="000000"/>
              </a:solidFill>
              <a:latin typeface="Kabel Bk BT" pitchFamily="34" charset="0"/>
            </a:endParaRPr>
          </a:p>
        </p:txBody>
      </p:sp>
      <p:sp>
        <p:nvSpPr>
          <p:cNvPr id="367683" name="Text Box 67"/>
          <p:cNvSpPr txBox="1">
            <a:spLocks noChangeArrowheads="1"/>
          </p:cNvSpPr>
          <p:nvPr/>
        </p:nvSpPr>
        <p:spPr bwMode="auto">
          <a:xfrm rot="-7749">
            <a:off x="1295400" y="4419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Kabel Bk BT" pitchFamily="34" charset="0"/>
                <a:sym typeface="Symbol" pitchFamily="18" charset="2"/>
              </a:rPr>
              <a:t> </a:t>
            </a:r>
            <a:r>
              <a:rPr lang="en-US" sz="1600" b="1" dirty="0">
                <a:solidFill>
                  <a:srgbClr val="000000"/>
                </a:solidFill>
              </a:rPr>
              <a:t>UCLA</a:t>
            </a:r>
          </a:p>
        </p:txBody>
      </p:sp>
      <p:sp>
        <p:nvSpPr>
          <p:cNvPr id="367687" name="Text Box 71"/>
          <p:cNvSpPr txBox="1">
            <a:spLocks noChangeArrowheads="1"/>
          </p:cNvSpPr>
          <p:nvPr/>
        </p:nvSpPr>
        <p:spPr bwMode="auto">
          <a:xfrm rot="-7749">
            <a:off x="7824788" y="2719388"/>
            <a:ext cx="1936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367688" name="Rectangle 72"/>
          <p:cNvSpPr>
            <a:spLocks noChangeArrowheads="1"/>
          </p:cNvSpPr>
          <p:nvPr/>
        </p:nvSpPr>
        <p:spPr bwMode="auto">
          <a:xfrm>
            <a:off x="0" y="58293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67690" name="Rectangle 74"/>
          <p:cNvSpPr>
            <a:spLocks noChangeArrowheads="1"/>
          </p:cNvSpPr>
          <p:nvPr/>
        </p:nvSpPr>
        <p:spPr bwMode="auto">
          <a:xfrm>
            <a:off x="6934200" y="27432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Kabel Bk BT" pitchFamily="34" charset="0"/>
                <a:sym typeface="Symbol" pitchFamily="18" charset="2"/>
              </a:rPr>
              <a:t></a:t>
            </a:r>
          </a:p>
        </p:txBody>
      </p:sp>
      <p:sp>
        <p:nvSpPr>
          <p:cNvPr id="367691" name="Rectangle 75"/>
          <p:cNvSpPr>
            <a:spLocks noChangeArrowheads="1"/>
          </p:cNvSpPr>
          <p:nvPr/>
        </p:nvSpPr>
        <p:spPr bwMode="auto">
          <a:xfrm>
            <a:off x="5562600" y="4052888"/>
            <a:ext cx="1136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000000"/>
                </a:solidFill>
              </a:rPr>
              <a:t>Triangle</a:t>
            </a:r>
            <a:r>
              <a:rPr lang="en-US" sz="1600" b="1" dirty="0">
                <a:solidFill>
                  <a:srgbClr val="000000"/>
                </a:solidFill>
                <a:latin typeface="Kabel Bk BT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Kabel Bk BT" pitchFamily="34" charset="0"/>
                <a:sym typeface="Symbol" pitchFamily="18" charset="2"/>
              </a:rPr>
              <a:t></a:t>
            </a: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7391400" y="3048000"/>
            <a:ext cx="1235075" cy="390525"/>
            <a:chOff x="4416" y="1281"/>
            <a:chExt cx="778" cy="246"/>
          </a:xfrm>
        </p:grpSpPr>
        <p:sp>
          <p:nvSpPr>
            <p:cNvPr id="367689" name="Rectangle 73"/>
            <p:cNvSpPr>
              <a:spLocks noChangeArrowheads="1"/>
            </p:cNvSpPr>
            <p:nvPr/>
          </p:nvSpPr>
          <p:spPr bwMode="auto">
            <a:xfrm>
              <a:off x="4638" y="1281"/>
              <a:ext cx="5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b="1" dirty="0">
                  <a:solidFill>
                    <a:srgbClr val="000000"/>
                  </a:solidFill>
                </a:rPr>
                <a:t>Boston</a:t>
              </a:r>
            </a:p>
          </p:txBody>
        </p:sp>
        <p:sp>
          <p:nvSpPr>
            <p:cNvPr id="367692" name="Rectangle 76"/>
            <p:cNvSpPr>
              <a:spLocks noChangeArrowheads="1"/>
            </p:cNvSpPr>
            <p:nvPr/>
          </p:nvSpPr>
          <p:spPr bwMode="auto">
            <a:xfrm>
              <a:off x="4416" y="1296"/>
              <a:ext cx="1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 dirty="0">
                  <a:solidFill>
                    <a:srgbClr val="000000"/>
                  </a:solidFill>
                  <a:latin typeface="Kabel Bk BT" pitchFamily="34" charset="0"/>
                  <a:sym typeface="Symbol" pitchFamily="18" charset="2"/>
                </a:rPr>
                <a:t></a:t>
              </a:r>
            </a:p>
          </p:txBody>
        </p:sp>
      </p:grpSp>
      <p:sp>
        <p:nvSpPr>
          <p:cNvPr id="367693" name="Rectangle 77"/>
          <p:cNvSpPr>
            <a:spLocks noChangeArrowheads="1"/>
          </p:cNvSpPr>
          <p:nvPr/>
        </p:nvSpPr>
        <p:spPr bwMode="auto">
          <a:xfrm>
            <a:off x="7010400" y="32004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000000"/>
                </a:solidFill>
                <a:latin typeface="Kabel Bk BT" pitchFamily="34" charset="0"/>
                <a:sym typeface="Symbol" pitchFamily="18" charset="2"/>
              </a:rPr>
              <a:t></a:t>
            </a:r>
          </a:p>
        </p:txBody>
      </p:sp>
      <p:sp>
        <p:nvSpPr>
          <p:cNvPr id="367695" name="Text Box 79"/>
          <p:cNvSpPr txBox="1">
            <a:spLocks noChangeArrowheads="1"/>
          </p:cNvSpPr>
          <p:nvPr/>
        </p:nvSpPr>
        <p:spPr bwMode="auto">
          <a:xfrm>
            <a:off x="7010400" y="2590800"/>
            <a:ext cx="890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Cornel</a:t>
            </a:r>
            <a:r>
              <a:rPr lang="en-US" b="1" dirty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367696" name="Text Box 80"/>
          <p:cNvSpPr txBox="1">
            <a:spLocks noChangeArrowheads="1"/>
          </p:cNvSpPr>
          <p:nvPr/>
        </p:nvSpPr>
        <p:spPr bwMode="auto">
          <a:xfrm>
            <a:off x="6400800" y="3124200"/>
            <a:ext cx="66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NYC</a:t>
            </a:r>
          </a:p>
        </p:txBody>
      </p:sp>
      <p:sp>
        <p:nvSpPr>
          <p:cNvPr id="367698" name="Text Box 82"/>
          <p:cNvSpPr txBox="1">
            <a:spLocks noChangeArrowheads="1"/>
          </p:cNvSpPr>
          <p:nvPr/>
        </p:nvSpPr>
        <p:spPr bwMode="auto">
          <a:xfrm rot="-7749">
            <a:off x="4343400" y="3124200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</a:rPr>
              <a:t>Chicago </a:t>
            </a:r>
            <a:r>
              <a:rPr lang="en-US" sz="1600" b="1" dirty="0" smtClean="0">
                <a:solidFill>
                  <a:srgbClr val="000000"/>
                </a:solidFill>
                <a:latin typeface="Kabel Bk BT" pitchFamily="34" charset="0"/>
                <a:sym typeface="Symbol" pitchFamily="18" charset="2"/>
              </a:rPr>
              <a:t> </a:t>
            </a:r>
            <a:endParaRPr lang="en-US" sz="1600" b="1" dirty="0">
              <a:solidFill>
                <a:srgbClr val="000000"/>
              </a:solidFill>
              <a:latin typeface="Kabel Bk BT" pitchFamily="34" charset="0"/>
              <a:sym typeface="Symbol" pitchFamily="18" charset="2"/>
            </a:endParaRPr>
          </a:p>
        </p:txBody>
      </p:sp>
      <p:sp>
        <p:nvSpPr>
          <p:cNvPr id="367699" name="Text Box 83"/>
          <p:cNvSpPr txBox="1">
            <a:spLocks noChangeArrowheads="1"/>
          </p:cNvSpPr>
          <p:nvPr/>
        </p:nvSpPr>
        <p:spPr bwMode="auto">
          <a:xfrm rot="-7749">
            <a:off x="4495800" y="2819400"/>
            <a:ext cx="1395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</a:rPr>
              <a:t>Ann Arbor </a:t>
            </a:r>
            <a:r>
              <a:rPr lang="en-US" sz="1600" b="1" dirty="0">
                <a:solidFill>
                  <a:srgbClr val="000000"/>
                </a:solidFill>
                <a:latin typeface="Kabel Bk BT" pitchFamily="34" charset="0"/>
                <a:sym typeface="Symbol" pitchFamily="18" charset="2"/>
              </a:rPr>
              <a:t> </a:t>
            </a:r>
          </a:p>
        </p:txBody>
      </p:sp>
      <p:sp>
        <p:nvSpPr>
          <p:cNvPr id="80" name="Text Box 82"/>
          <p:cNvSpPr txBox="1">
            <a:spLocks noChangeArrowheads="1"/>
          </p:cNvSpPr>
          <p:nvPr/>
        </p:nvSpPr>
        <p:spPr bwMode="auto">
          <a:xfrm rot="-7749">
            <a:off x="5629592" y="3604662"/>
            <a:ext cx="14880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Kabel Bk BT" pitchFamily="34" charset="0"/>
                <a:sym typeface="Symbol" pitchFamily="18" charset="2"/>
              </a:rPr>
              <a:t>Hyattsville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Kabel Bk BT" pitchFamily="34" charset="0"/>
                <a:sym typeface="Symbol" pitchFamily="18" charset="2"/>
              </a:rPr>
              <a:t> </a:t>
            </a:r>
            <a:endParaRPr lang="en-US" sz="1600" b="1" dirty="0">
              <a:solidFill>
                <a:srgbClr val="000000"/>
              </a:solidFill>
              <a:latin typeface="Kabel Bk BT" pitchFamily="34" charset="0"/>
              <a:sym typeface="Symbol" pitchFamily="18" charset="2"/>
            </a:endParaRPr>
          </a:p>
        </p:txBody>
      </p:sp>
      <p:sp>
        <p:nvSpPr>
          <p:cNvPr id="82" name="Rectangle 75"/>
          <p:cNvSpPr>
            <a:spLocks noChangeArrowheads="1"/>
          </p:cNvSpPr>
          <p:nvPr/>
        </p:nvSpPr>
        <p:spPr bwMode="auto">
          <a:xfrm>
            <a:off x="4764346" y="4396356"/>
            <a:ext cx="10999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rgbClr val="000000"/>
                </a:solidFill>
              </a:rPr>
              <a:t>Atlanta</a:t>
            </a:r>
            <a:r>
              <a:rPr lang="en-US" sz="1600" b="1" dirty="0" smtClean="0">
                <a:solidFill>
                  <a:srgbClr val="000000"/>
                </a:solidFill>
                <a:latin typeface="Kabel Bk BT" pitchFamily="34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Kabel Bk BT" pitchFamily="34" charset="0"/>
                <a:sym typeface="Symbol" pitchFamily="18" charset="2"/>
              </a:rPr>
              <a:t>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7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88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377" y="28679"/>
            <a:ext cx="6258894" cy="945932"/>
          </a:xfrm>
        </p:spPr>
        <p:txBody>
          <a:bodyPr/>
          <a:lstStyle/>
          <a:p>
            <a:r>
              <a:rPr lang="en-US" sz="3200" dirty="0" smtClean="0"/>
              <a:t>NCHS Continuing Priorities 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1824" y="1170164"/>
            <a:ext cx="6649764" cy="2317526"/>
          </a:xfrm>
        </p:spPr>
        <p:txBody>
          <a:bodyPr/>
          <a:lstStyle/>
          <a:p>
            <a:r>
              <a:rPr lang="en-US" dirty="0" smtClean="0">
                <a:effectLst/>
              </a:rPr>
              <a:t>Timeliness</a:t>
            </a:r>
          </a:p>
          <a:p>
            <a:r>
              <a:rPr lang="en-US" dirty="0" smtClean="0">
                <a:effectLst/>
              </a:rPr>
              <a:t>Research to improve quality</a:t>
            </a:r>
          </a:p>
          <a:p>
            <a:r>
              <a:rPr lang="en-US" dirty="0" smtClean="0">
                <a:effectLst/>
              </a:rPr>
              <a:t>Data access for confidential and non-confidential data</a:t>
            </a:r>
          </a:p>
          <a:p>
            <a:r>
              <a:rPr lang="en-US" dirty="0" smtClean="0">
                <a:effectLst/>
              </a:rPr>
              <a:t>Targeted dissemination for research and policy [National and Community] </a:t>
            </a:r>
          </a:p>
          <a:p>
            <a:r>
              <a:rPr lang="en-US" dirty="0" smtClean="0">
                <a:solidFill>
                  <a:srgbClr val="FFFF00"/>
                </a:solidFill>
                <a:effectLst/>
              </a:rPr>
              <a:t>And support of joint agency efforts …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ebpage2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0"/>
            <a:ext cx="9144000" cy="6858000"/>
          </a:xfrm>
          <a:prstGeom prst="rect">
            <a:avLst/>
          </a:prstGeom>
          <a:noFill/>
        </p:spPr>
      </p:pic>
      <p:pic>
        <p:nvPicPr>
          <p:cNvPr id="72707" name="Picture 3" descr="HP2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50900" y="0"/>
            <a:ext cx="9144000" cy="6858000"/>
          </a:xfrm>
          <a:prstGeom prst="rect">
            <a:avLst/>
          </a:prstGeom>
          <a:noFill/>
        </p:spPr>
      </p:pic>
      <p:pic>
        <p:nvPicPr>
          <p:cNvPr id="72708" name="Picture 4" descr="cdcwon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ight Triangle 4"/>
          <p:cNvSpPr/>
          <p:nvPr/>
        </p:nvSpPr>
        <p:spPr bwMode="auto">
          <a:xfrm flipV="1">
            <a:off x="0" y="-1"/>
            <a:ext cx="4256690" cy="993226"/>
          </a:xfrm>
          <a:prstGeom prst="rtTriangl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ight Triangle 5"/>
          <p:cNvSpPr/>
          <p:nvPr/>
        </p:nvSpPr>
        <p:spPr bwMode="auto">
          <a:xfrm flipH="1" flipV="1">
            <a:off x="4256690" y="0"/>
            <a:ext cx="4887310" cy="758824"/>
          </a:xfrm>
          <a:prstGeom prst="rtTriangl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2" y="4997670"/>
            <a:ext cx="504499" cy="1906048"/>
          </a:xfrm>
          <a:prstGeom prst="rtTriangl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526" t="20474" r="2209" b="6250"/>
          <a:stretch>
            <a:fillRect/>
          </a:stretch>
        </p:blipFill>
        <p:spPr bwMode="auto">
          <a:xfrm>
            <a:off x="-14" y="740956"/>
            <a:ext cx="9096704" cy="53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688" t="20474" r="6250" b="7327"/>
          <a:stretch>
            <a:fillRect/>
          </a:stretch>
        </p:blipFill>
        <p:spPr bwMode="auto">
          <a:xfrm>
            <a:off x="0" y="772487"/>
            <a:ext cx="9144000" cy="55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012" t="16146" r="11523" b="10937"/>
          <a:stretch>
            <a:fillRect/>
          </a:stretch>
        </p:blipFill>
        <p:spPr bwMode="auto">
          <a:xfrm>
            <a:off x="140317" y="346835"/>
            <a:ext cx="8817429" cy="630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50"/>
            <a:ext cx="7772400" cy="1123950"/>
          </a:xfrm>
        </p:spPr>
        <p:txBody>
          <a:bodyPr/>
          <a:lstStyle/>
          <a:p>
            <a:r>
              <a:rPr lang="en-US" dirty="0" smtClean="0"/>
              <a:t>CDC’s Winnable Battles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064810"/>
            <a:ext cx="7277100" cy="41148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dirty="0" smtClean="0">
                <a:effectLst/>
              </a:rPr>
              <a:t>Tobacco use</a:t>
            </a:r>
          </a:p>
          <a:p>
            <a:r>
              <a:rPr lang="en-US" dirty="0" smtClean="0">
                <a:effectLst/>
              </a:rPr>
              <a:t>Nutrition/obesity </a:t>
            </a:r>
          </a:p>
          <a:p>
            <a:r>
              <a:rPr lang="en-US" dirty="0" smtClean="0">
                <a:effectLst/>
              </a:rPr>
              <a:t>HIV</a:t>
            </a:r>
          </a:p>
          <a:p>
            <a:r>
              <a:rPr lang="en-US" dirty="0" smtClean="0">
                <a:effectLst/>
              </a:rPr>
              <a:t>Healthcare associated infections</a:t>
            </a:r>
          </a:p>
          <a:p>
            <a:r>
              <a:rPr lang="en-US" dirty="0" smtClean="0">
                <a:effectLst/>
              </a:rPr>
              <a:t>Motor vehicle accidents</a:t>
            </a:r>
          </a:p>
          <a:p>
            <a:r>
              <a:rPr lang="en-US" dirty="0" smtClean="0">
                <a:effectLst/>
              </a:rPr>
              <a:t>Teen pregnancy</a:t>
            </a:r>
          </a:p>
          <a:p>
            <a:pPr>
              <a:buNone/>
            </a:pPr>
            <a:endParaRPr lang="en-US" i="1" dirty="0" smtClean="0">
              <a:effectLst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64932"/>
            <a:ext cx="7772400" cy="590550"/>
          </a:xfrm>
        </p:spPr>
        <p:txBody>
          <a:bodyPr/>
          <a:lstStyle/>
          <a:p>
            <a:r>
              <a:rPr lang="en-US" dirty="0" smtClean="0"/>
              <a:t>Demand for Data at The Community Level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9055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dirty="0" smtClean="0"/>
              <a:t>Data at The Community Level</a:t>
            </a:r>
            <a:br>
              <a:rPr lang="en-US" dirty="0" smtClean="0"/>
            </a:br>
            <a:r>
              <a:rPr lang="en-US" dirty="0" smtClean="0"/>
              <a:t>Health Indicators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36" y="1017514"/>
            <a:ext cx="830842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Indicators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36" y="1017514"/>
            <a:ext cx="8308428" cy="4114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effectLst/>
              </a:rPr>
              <a:t>Aims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effectLst/>
              </a:rPr>
              <a:t>Wider dissemination and application of health indicators and HHS data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effectLst/>
              </a:rPr>
              <a:t>Harmonize and improve data quality</a:t>
            </a:r>
          </a:p>
          <a:p>
            <a:pPr lvl="1">
              <a:spcBef>
                <a:spcPts val="1200"/>
              </a:spcBef>
            </a:pPr>
            <a:endParaRPr lang="en-US" dirty="0" smtClean="0">
              <a:effectLst/>
            </a:endParaRPr>
          </a:p>
          <a:p>
            <a:pPr>
              <a:spcBef>
                <a:spcPts val="1200"/>
              </a:spcBef>
            </a:pPr>
            <a:r>
              <a:rPr lang="en-US" dirty="0" smtClean="0">
                <a:effectLst/>
              </a:rPr>
              <a:t>Warehouse is the core of the HHS Community Health Data Initiative under Open.gov</a:t>
            </a:r>
          </a:p>
          <a:p>
            <a:endParaRPr lang="en-US" dirty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91" y="1088466"/>
            <a:ext cx="8450317" cy="4114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r>
              <a:rPr lang="en-US" dirty="0" smtClean="0">
                <a:effectLst/>
              </a:rPr>
              <a:t>Thank you to our NCHS </a:t>
            </a:r>
          </a:p>
          <a:p>
            <a:pPr algn="ctr">
              <a:buNone/>
            </a:pPr>
            <a:r>
              <a:rPr lang="en-US" dirty="0" smtClean="0">
                <a:effectLst/>
              </a:rPr>
              <a:t>Conference Committee </a:t>
            </a:r>
          </a:p>
          <a:p>
            <a:pPr algn="ctr">
              <a:buNone/>
            </a:pPr>
            <a:r>
              <a:rPr lang="en-US" dirty="0" smtClean="0">
                <a:effectLst/>
              </a:rPr>
              <a:t>Our Speakers and</a:t>
            </a:r>
          </a:p>
          <a:p>
            <a:pPr algn="ctr">
              <a:buNone/>
            </a:pPr>
            <a:r>
              <a:rPr lang="en-US" dirty="0" smtClean="0">
                <a:effectLst/>
              </a:rPr>
              <a:t>Our Reception’s Sponsors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5358" t="5473" r="51312" b="22396"/>
          <a:stretch>
            <a:fillRect/>
          </a:stretch>
        </p:blipFill>
        <p:spPr bwMode="auto">
          <a:xfrm>
            <a:off x="1714500" y="247650"/>
            <a:ext cx="5676900" cy="690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Elbow Connector 6"/>
          <p:cNvCxnSpPr/>
          <p:nvPr/>
        </p:nvCxnSpPr>
        <p:spPr bwMode="auto">
          <a:xfrm flipV="1">
            <a:off x="2270234" y="5376041"/>
            <a:ext cx="2979683" cy="37837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5249917" y="5360276"/>
            <a:ext cx="1671145" cy="157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5400000">
            <a:off x="6385268" y="5865008"/>
            <a:ext cx="1056294" cy="1529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1809901" y="6065415"/>
            <a:ext cx="604345" cy="524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2096814" y="6369269"/>
            <a:ext cx="4792717" cy="157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2088107" y="5754415"/>
            <a:ext cx="342843" cy="494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2006" t="1" r="18009" b="6250"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Indicators Warehouse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736" y="1017514"/>
            <a:ext cx="8308428" cy="4114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>
                <a:effectLst/>
              </a:rPr>
              <a:t>Phase I (2011)  will include:</a:t>
            </a:r>
          </a:p>
          <a:p>
            <a:pPr>
              <a:spcBef>
                <a:spcPts val="600"/>
              </a:spcBef>
            </a:pPr>
            <a:endParaRPr lang="en-US" dirty="0" smtClean="0">
              <a:effectLst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effectLst/>
              </a:rPr>
              <a:t>Healthy People 2020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effectLst/>
              </a:rPr>
              <a:t>Community Health Status Indicators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effectLst/>
              </a:rPr>
              <a:t>CMS data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effectLst/>
              </a:rPr>
              <a:t>MATCH indicators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effectLst/>
              </a:rPr>
              <a:t>State of the USA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Rectangle 2" hidden="1"/>
          <p:cNvGraphicFramePr>
            <a:graphicFrameLocks/>
          </p:cNvGraphicFramePr>
          <p:nvPr/>
        </p:nvGraphicFramePr>
        <p:xfrm>
          <a:off x="0" y="0"/>
          <a:ext cx="161984" cy="161974"/>
        </p:xfrm>
        <a:graphic>
          <a:graphicData uri="http://schemas.openxmlformats.org/presentationml/2006/ole">
            <p:oleObj spid="_x0000_s387074" name="think-cell Slide" r:id="rId11" imgW="0" imgH="0" progId="">
              <p:embed/>
            </p:oleObj>
          </a:graphicData>
        </a:graphic>
      </p:graphicFrame>
      <p:sp>
        <p:nvSpPr>
          <p:cNvPr id="79875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945932" y="555071"/>
            <a:ext cx="7391400" cy="609600"/>
          </a:xfrm>
          <a:noFill/>
        </p:spPr>
        <p:txBody>
          <a:bodyPr tIns="0">
            <a:noAutofit/>
          </a:bodyPr>
          <a:lstStyle/>
          <a:p>
            <a:r>
              <a:rPr lang="en-US" sz="3200" dirty="0" smtClean="0"/>
              <a:t>Community Health Data Initiative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9904" name="AutoShape 32" descr="This box has a description of data sources to support the Community Health Data Initiative, including the Health Indicators Warehouse.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8732" y="1975944"/>
            <a:ext cx="2786126" cy="3321269"/>
          </a:xfrm>
          <a:prstGeom prst="homePlate">
            <a:avLst>
              <a:gd name="adj" fmla="val 11977"/>
            </a:avLst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3296" tIns="46648" rIns="93296" bIns="46648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905" name="Rectangle 33" descr="This box shows the data sources that will  support the Community Health Data Initiative, including the Health Indicators Warehouse, which will be the hub of the Initiative."/>
          <p:cNvSpPr>
            <a:spLocks noChangeArrowheads="1"/>
          </p:cNvSpPr>
          <p:nvPr/>
        </p:nvSpPr>
        <p:spPr bwMode="gray">
          <a:xfrm>
            <a:off x="641132" y="2066790"/>
            <a:ext cx="23000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913526">
              <a:buClr>
                <a:schemeClr val="tx2"/>
              </a:buClr>
            </a:pPr>
            <a:r>
              <a:rPr lang="en-US" b="1" dirty="0" smtClean="0">
                <a:solidFill>
                  <a:srgbClr val="000000"/>
                </a:solidFill>
              </a:rPr>
              <a:t>Data  Sources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9906" name="Rectangle 34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44377" y="2437609"/>
            <a:ext cx="25285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97607" lvl="1" indent="-195987" algn="l" defTabSz="913526"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600" b="1" dirty="0" smtClean="0">
                <a:solidFill>
                  <a:srgbClr val="000000"/>
                </a:solidFill>
              </a:rPr>
              <a:t>Health Indicators Warehouse (HIW)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197607" lvl="1" indent="-195987" algn="l" defTabSz="913526">
              <a:buClr>
                <a:schemeClr val="tx2"/>
              </a:buClr>
              <a:buSzPct val="125000"/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0000"/>
                </a:solidFill>
              </a:rPr>
              <a:t>Other federal  data sets </a:t>
            </a:r>
            <a:endParaRPr lang="en-US" sz="1600" b="1" dirty="0">
              <a:solidFill>
                <a:srgbClr val="000000"/>
              </a:solidFill>
            </a:endParaRPr>
          </a:p>
          <a:p>
            <a:pPr marL="197607" lvl="1" indent="-195987" algn="l" defTabSz="913526"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600" b="1" dirty="0">
                <a:solidFill>
                  <a:srgbClr val="000000"/>
                </a:solidFill>
              </a:rPr>
              <a:t>State and local </a:t>
            </a:r>
            <a:r>
              <a:rPr lang="en-US" sz="1600" b="1" dirty="0" smtClean="0">
                <a:solidFill>
                  <a:srgbClr val="000000"/>
                </a:solidFill>
              </a:rPr>
              <a:t>governments </a:t>
            </a:r>
            <a:endParaRPr lang="en-US" sz="1600" b="1" dirty="0">
              <a:solidFill>
                <a:srgbClr val="000000"/>
              </a:solidFill>
            </a:endParaRPr>
          </a:p>
          <a:p>
            <a:pPr marL="197607" lvl="1" indent="-195987" algn="l" defTabSz="913526"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600" b="1" dirty="0">
                <a:solidFill>
                  <a:srgbClr val="000000"/>
                </a:solidFill>
              </a:rPr>
              <a:t>Private sector data suppliers</a:t>
            </a:r>
          </a:p>
          <a:p>
            <a:pPr marL="197607" lvl="1" indent="-195987" algn="l" defTabSz="913526">
              <a:buClr>
                <a:schemeClr val="tx2"/>
              </a:buClr>
              <a:buSzPct val="125000"/>
              <a:buFont typeface="Arial" charset="0"/>
              <a:buChar char="▪"/>
            </a:pPr>
            <a:r>
              <a:rPr lang="en-US" sz="1600" b="1" dirty="0" smtClean="0">
                <a:solidFill>
                  <a:srgbClr val="000000"/>
                </a:solidFill>
              </a:rPr>
              <a:t>Others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79953" name="Freeform 81" descr="This is an arrow showing linking CHDI and the indicators warehouse."/>
          <p:cNvSpPr>
            <a:spLocks/>
          </p:cNvSpPr>
          <p:nvPr/>
        </p:nvSpPr>
        <p:spPr bwMode="auto">
          <a:xfrm rot="-21203873" flipH="1" flipV="1">
            <a:off x="2344664" y="5178217"/>
            <a:ext cx="1438418" cy="837409"/>
          </a:xfrm>
          <a:custGeom>
            <a:avLst/>
            <a:gdLst/>
            <a:ahLst/>
            <a:cxnLst>
              <a:cxn ang="0">
                <a:pos x="0" y="402"/>
              </a:cxn>
              <a:cxn ang="0">
                <a:pos x="25" y="368"/>
              </a:cxn>
              <a:cxn ang="0">
                <a:pos x="48" y="342"/>
              </a:cxn>
              <a:cxn ang="0">
                <a:pos x="69" y="323"/>
              </a:cxn>
              <a:cxn ang="0">
                <a:pos x="94" y="298"/>
              </a:cxn>
              <a:cxn ang="0">
                <a:pos x="129" y="266"/>
              </a:cxn>
              <a:cxn ang="0">
                <a:pos x="166" y="239"/>
              </a:cxn>
              <a:cxn ang="0">
                <a:pos x="209" y="214"/>
              </a:cxn>
              <a:cxn ang="0">
                <a:pos x="254" y="189"/>
              </a:cxn>
              <a:cxn ang="0">
                <a:pos x="295" y="167"/>
              </a:cxn>
              <a:cxn ang="0">
                <a:pos x="349" y="142"/>
              </a:cxn>
              <a:cxn ang="0">
                <a:pos x="389" y="127"/>
              </a:cxn>
              <a:cxn ang="0">
                <a:pos x="445" y="110"/>
              </a:cxn>
              <a:cxn ang="0">
                <a:pos x="505" y="90"/>
              </a:cxn>
              <a:cxn ang="0">
                <a:pos x="566" y="75"/>
              </a:cxn>
              <a:cxn ang="0">
                <a:pos x="610" y="65"/>
              </a:cxn>
              <a:cxn ang="0">
                <a:pos x="672" y="60"/>
              </a:cxn>
              <a:cxn ang="0">
                <a:pos x="724" y="59"/>
              </a:cxn>
              <a:cxn ang="0">
                <a:pos x="775" y="62"/>
              </a:cxn>
              <a:cxn ang="0">
                <a:pos x="830" y="70"/>
              </a:cxn>
              <a:cxn ang="0">
                <a:pos x="859" y="78"/>
              </a:cxn>
              <a:cxn ang="0">
                <a:pos x="894" y="91"/>
              </a:cxn>
              <a:cxn ang="0">
                <a:pos x="921" y="103"/>
              </a:cxn>
              <a:cxn ang="0">
                <a:pos x="946" y="115"/>
              </a:cxn>
              <a:cxn ang="0">
                <a:pos x="965" y="126"/>
              </a:cxn>
              <a:cxn ang="0">
                <a:pos x="1006" y="0"/>
              </a:cxn>
              <a:cxn ang="0">
                <a:pos x="1023" y="50"/>
              </a:cxn>
              <a:cxn ang="0">
                <a:pos x="1038" y="96"/>
              </a:cxn>
              <a:cxn ang="0">
                <a:pos x="1062" y="156"/>
              </a:cxn>
              <a:cxn ang="0">
                <a:pos x="1091" y="208"/>
              </a:cxn>
              <a:cxn ang="0">
                <a:pos x="1118" y="251"/>
              </a:cxn>
              <a:cxn ang="0">
                <a:pos x="1158" y="295"/>
              </a:cxn>
              <a:cxn ang="0">
                <a:pos x="1106" y="302"/>
              </a:cxn>
              <a:cxn ang="0">
                <a:pos x="1051" y="314"/>
              </a:cxn>
              <a:cxn ang="0">
                <a:pos x="990" y="332"/>
              </a:cxn>
              <a:cxn ang="0">
                <a:pos x="940" y="355"/>
              </a:cxn>
              <a:cxn ang="0">
                <a:pos x="911" y="371"/>
              </a:cxn>
              <a:cxn ang="0">
                <a:pos x="875" y="399"/>
              </a:cxn>
              <a:cxn ang="0">
                <a:pos x="917" y="272"/>
              </a:cxn>
              <a:cxn ang="0">
                <a:pos x="873" y="249"/>
              </a:cxn>
              <a:cxn ang="0">
                <a:pos x="832" y="232"/>
              </a:cxn>
              <a:cxn ang="0">
                <a:pos x="783" y="220"/>
              </a:cxn>
              <a:cxn ang="0">
                <a:pos x="734" y="211"/>
              </a:cxn>
              <a:cxn ang="0">
                <a:pos x="676" y="206"/>
              </a:cxn>
              <a:cxn ang="0">
                <a:pos x="622" y="203"/>
              </a:cxn>
              <a:cxn ang="0">
                <a:pos x="547" y="204"/>
              </a:cxn>
              <a:cxn ang="0">
                <a:pos x="483" y="211"/>
              </a:cxn>
              <a:cxn ang="0">
                <a:pos x="424" y="220"/>
              </a:cxn>
              <a:cxn ang="0">
                <a:pos x="362" y="234"/>
              </a:cxn>
              <a:cxn ang="0">
                <a:pos x="332" y="241"/>
              </a:cxn>
              <a:cxn ang="0">
                <a:pos x="304" y="248"/>
              </a:cxn>
              <a:cxn ang="0">
                <a:pos x="280" y="255"/>
              </a:cxn>
              <a:cxn ang="0">
                <a:pos x="256" y="263"/>
              </a:cxn>
              <a:cxn ang="0">
                <a:pos x="214" y="278"/>
              </a:cxn>
              <a:cxn ang="0">
                <a:pos x="183" y="291"/>
              </a:cxn>
              <a:cxn ang="0">
                <a:pos x="159" y="302"/>
              </a:cxn>
              <a:cxn ang="0">
                <a:pos x="135" y="313"/>
              </a:cxn>
              <a:cxn ang="0">
                <a:pos x="112" y="326"/>
              </a:cxn>
              <a:cxn ang="0">
                <a:pos x="93" y="337"/>
              </a:cxn>
              <a:cxn ang="0">
                <a:pos x="71" y="350"/>
              </a:cxn>
              <a:cxn ang="0">
                <a:pos x="46" y="368"/>
              </a:cxn>
              <a:cxn ang="0">
                <a:pos x="22" y="383"/>
              </a:cxn>
              <a:cxn ang="0">
                <a:pos x="0" y="402"/>
              </a:cxn>
            </a:cxnLst>
            <a:rect l="0" t="0" r="r" b="b"/>
            <a:pathLst>
              <a:path w="1159" h="403">
                <a:moveTo>
                  <a:pt x="0" y="402"/>
                </a:moveTo>
                <a:lnTo>
                  <a:pt x="25" y="368"/>
                </a:lnTo>
                <a:lnTo>
                  <a:pt x="48" y="342"/>
                </a:lnTo>
                <a:lnTo>
                  <a:pt x="69" y="323"/>
                </a:lnTo>
                <a:lnTo>
                  <a:pt x="94" y="298"/>
                </a:lnTo>
                <a:lnTo>
                  <a:pt x="129" y="266"/>
                </a:lnTo>
                <a:lnTo>
                  <a:pt x="166" y="239"/>
                </a:lnTo>
                <a:lnTo>
                  <a:pt x="209" y="214"/>
                </a:lnTo>
                <a:lnTo>
                  <a:pt x="254" y="189"/>
                </a:lnTo>
                <a:lnTo>
                  <a:pt x="295" y="167"/>
                </a:lnTo>
                <a:lnTo>
                  <a:pt x="349" y="142"/>
                </a:lnTo>
                <a:lnTo>
                  <a:pt x="389" y="127"/>
                </a:lnTo>
                <a:lnTo>
                  <a:pt x="445" y="110"/>
                </a:lnTo>
                <a:lnTo>
                  <a:pt x="505" y="90"/>
                </a:lnTo>
                <a:lnTo>
                  <a:pt x="566" y="75"/>
                </a:lnTo>
                <a:lnTo>
                  <a:pt x="610" y="65"/>
                </a:lnTo>
                <a:lnTo>
                  <a:pt x="672" y="60"/>
                </a:lnTo>
                <a:lnTo>
                  <a:pt x="724" y="59"/>
                </a:lnTo>
                <a:lnTo>
                  <a:pt x="775" y="62"/>
                </a:lnTo>
                <a:lnTo>
                  <a:pt x="830" y="70"/>
                </a:lnTo>
                <a:lnTo>
                  <a:pt x="859" y="78"/>
                </a:lnTo>
                <a:lnTo>
                  <a:pt x="894" y="91"/>
                </a:lnTo>
                <a:lnTo>
                  <a:pt x="921" y="103"/>
                </a:lnTo>
                <a:lnTo>
                  <a:pt x="946" y="115"/>
                </a:lnTo>
                <a:lnTo>
                  <a:pt x="965" y="126"/>
                </a:lnTo>
                <a:lnTo>
                  <a:pt x="1006" y="0"/>
                </a:lnTo>
                <a:lnTo>
                  <a:pt x="1023" y="50"/>
                </a:lnTo>
                <a:lnTo>
                  <a:pt x="1038" y="96"/>
                </a:lnTo>
                <a:lnTo>
                  <a:pt x="1062" y="156"/>
                </a:lnTo>
                <a:lnTo>
                  <a:pt x="1091" y="208"/>
                </a:lnTo>
                <a:lnTo>
                  <a:pt x="1118" y="251"/>
                </a:lnTo>
                <a:lnTo>
                  <a:pt x="1158" y="295"/>
                </a:lnTo>
                <a:lnTo>
                  <a:pt x="1106" y="302"/>
                </a:lnTo>
                <a:lnTo>
                  <a:pt x="1051" y="314"/>
                </a:lnTo>
                <a:lnTo>
                  <a:pt x="990" y="332"/>
                </a:lnTo>
                <a:lnTo>
                  <a:pt x="940" y="355"/>
                </a:lnTo>
                <a:lnTo>
                  <a:pt x="911" y="371"/>
                </a:lnTo>
                <a:lnTo>
                  <a:pt x="875" y="399"/>
                </a:lnTo>
                <a:lnTo>
                  <a:pt x="917" y="272"/>
                </a:lnTo>
                <a:lnTo>
                  <a:pt x="873" y="249"/>
                </a:lnTo>
                <a:lnTo>
                  <a:pt x="832" y="232"/>
                </a:lnTo>
                <a:lnTo>
                  <a:pt x="783" y="220"/>
                </a:lnTo>
                <a:lnTo>
                  <a:pt x="734" y="211"/>
                </a:lnTo>
                <a:lnTo>
                  <a:pt x="676" y="206"/>
                </a:lnTo>
                <a:lnTo>
                  <a:pt x="622" y="203"/>
                </a:lnTo>
                <a:lnTo>
                  <a:pt x="547" y="204"/>
                </a:lnTo>
                <a:lnTo>
                  <a:pt x="483" y="211"/>
                </a:lnTo>
                <a:lnTo>
                  <a:pt x="424" y="220"/>
                </a:lnTo>
                <a:lnTo>
                  <a:pt x="362" y="234"/>
                </a:lnTo>
                <a:lnTo>
                  <a:pt x="332" y="241"/>
                </a:lnTo>
                <a:lnTo>
                  <a:pt x="304" y="248"/>
                </a:lnTo>
                <a:lnTo>
                  <a:pt x="280" y="255"/>
                </a:lnTo>
                <a:lnTo>
                  <a:pt x="256" y="263"/>
                </a:lnTo>
                <a:lnTo>
                  <a:pt x="214" y="278"/>
                </a:lnTo>
                <a:lnTo>
                  <a:pt x="183" y="291"/>
                </a:lnTo>
                <a:lnTo>
                  <a:pt x="159" y="302"/>
                </a:lnTo>
                <a:lnTo>
                  <a:pt x="135" y="313"/>
                </a:lnTo>
                <a:lnTo>
                  <a:pt x="112" y="326"/>
                </a:lnTo>
                <a:lnTo>
                  <a:pt x="93" y="337"/>
                </a:lnTo>
                <a:lnTo>
                  <a:pt x="71" y="350"/>
                </a:lnTo>
                <a:lnTo>
                  <a:pt x="46" y="368"/>
                </a:lnTo>
                <a:lnTo>
                  <a:pt x="22" y="383"/>
                </a:lnTo>
                <a:lnTo>
                  <a:pt x="0" y="402"/>
                </a:lnTo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lIns="92325" tIns="45352" rIns="92325" bIns="45352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954" name="Rectangle 82"/>
          <p:cNvSpPr>
            <a:spLocks noChangeArrowheads="1"/>
          </p:cNvSpPr>
          <p:nvPr/>
        </p:nvSpPr>
        <p:spPr bwMode="gray">
          <a:xfrm>
            <a:off x="1025307" y="5984173"/>
            <a:ext cx="3165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ctr" defTabSz="913526">
              <a:buClr>
                <a:schemeClr val="tx2"/>
              </a:buClr>
            </a:pPr>
            <a:r>
              <a:rPr lang="en-US" sz="2400" dirty="0">
                <a:solidFill>
                  <a:srgbClr val="FFFF00"/>
                </a:solidFill>
              </a:rPr>
              <a:t>Feedback on </a:t>
            </a:r>
            <a:r>
              <a:rPr lang="en-US" sz="2400" dirty="0" smtClean="0">
                <a:solidFill>
                  <a:srgbClr val="FFFF00"/>
                </a:solidFill>
              </a:rPr>
              <a:t>data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79961" name="Line 89"/>
          <p:cNvSpPr>
            <a:spLocks noChangeShapeType="1"/>
          </p:cNvSpPr>
          <p:nvPr/>
        </p:nvSpPr>
        <p:spPr bwMode="gray">
          <a:xfrm>
            <a:off x="6687457" y="4240385"/>
            <a:ext cx="200860" cy="184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3296" tIns="46648" rIns="93296" bIns="46648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9964" name="Line 92"/>
          <p:cNvSpPr>
            <a:spLocks noChangeShapeType="1"/>
          </p:cNvSpPr>
          <p:nvPr/>
        </p:nvSpPr>
        <p:spPr bwMode="gray">
          <a:xfrm>
            <a:off x="6687457" y="4240385"/>
            <a:ext cx="200860" cy="184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3296" tIns="46648" rIns="93296" bIns="46648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3539563" y="1227660"/>
            <a:ext cx="5223985" cy="5223677"/>
            <a:chOff x="3539563" y="1227660"/>
            <a:chExt cx="5223985" cy="5223677"/>
          </a:xfrm>
        </p:grpSpPr>
        <p:sp>
          <p:nvSpPr>
            <p:cNvPr id="79919" name="Oval 47" descr="This is a schematic of the CHDI conceptual framework, showing the relationship between end users, applications, and innovators.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539563" y="1227660"/>
              <a:ext cx="5223985" cy="52236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918" name="Oval 46" descr="This is a chart that arrays the three interacting tiers of the Community Health Data Initiative:  End users--such as consumers, community leaders, and policy makers; Applications--such as interactive health maps, networking applications, and viral games; and Innovators--such as social networking providers, web search providers, and industries developing health related products and services.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411037" y="2099082"/>
              <a:ext cx="3482657" cy="348245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909" name="Oval 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5282512" y="2970505"/>
              <a:ext cx="1738088" cy="173798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922" name="Rectangle 50"/>
            <p:cNvSpPr>
              <a:spLocks noChangeArrowheads="1"/>
            </p:cNvSpPr>
            <p:nvPr/>
          </p:nvSpPr>
          <p:spPr bwMode="gray">
            <a:xfrm>
              <a:off x="5360277" y="2539533"/>
              <a:ext cx="162606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2000" b="1" dirty="0">
                  <a:solidFill>
                    <a:srgbClr val="000000"/>
                  </a:solidFill>
                </a:rPr>
                <a:t>Applications</a:t>
              </a:r>
            </a:p>
          </p:txBody>
        </p:sp>
        <p:sp>
          <p:nvSpPr>
            <p:cNvPr id="79938" name="Rectangle 6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787836" y="1489297"/>
              <a:ext cx="282688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2400" b="1" dirty="0">
                  <a:solidFill>
                    <a:srgbClr val="000000"/>
                  </a:solidFill>
                </a:rPr>
                <a:t>Innovators</a:t>
              </a:r>
            </a:p>
          </p:txBody>
        </p:sp>
        <p:sp>
          <p:nvSpPr>
            <p:cNvPr id="79944" name="Line 72"/>
            <p:cNvSpPr>
              <a:spLocks noChangeShapeType="1"/>
            </p:cNvSpPr>
            <p:nvPr/>
          </p:nvSpPr>
          <p:spPr bwMode="gray">
            <a:xfrm>
              <a:off x="4909948" y="2429511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945" name="Line 73"/>
            <p:cNvSpPr>
              <a:spLocks noChangeShapeType="1"/>
            </p:cNvSpPr>
            <p:nvPr/>
          </p:nvSpPr>
          <p:spPr bwMode="gray">
            <a:xfrm flipH="1">
              <a:off x="7193923" y="2429511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946" name="Line 74"/>
            <p:cNvSpPr>
              <a:spLocks noChangeShapeType="1"/>
            </p:cNvSpPr>
            <p:nvPr/>
          </p:nvSpPr>
          <p:spPr bwMode="gray">
            <a:xfrm flipV="1">
              <a:off x="4909948" y="5108027"/>
              <a:ext cx="198081" cy="139839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947" name="Line 75"/>
            <p:cNvSpPr>
              <a:spLocks noChangeShapeType="1"/>
            </p:cNvSpPr>
            <p:nvPr/>
          </p:nvSpPr>
          <p:spPr bwMode="gray">
            <a:xfrm flipH="1" flipV="1">
              <a:off x="7115095" y="5063216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956" name="Rectangle 84"/>
            <p:cNvSpPr>
              <a:spLocks noChangeArrowheads="1"/>
            </p:cNvSpPr>
            <p:nvPr/>
          </p:nvSpPr>
          <p:spPr bwMode="auto">
            <a:xfrm>
              <a:off x="5544492" y="3446495"/>
              <a:ext cx="1222979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2000" b="1" dirty="0">
                  <a:solidFill>
                    <a:srgbClr val="000000"/>
                  </a:solidFill>
                </a:rPr>
                <a:t>End Users</a:t>
              </a:r>
            </a:p>
          </p:txBody>
        </p:sp>
        <p:sp>
          <p:nvSpPr>
            <p:cNvPr id="79958" name="Line 86"/>
            <p:cNvSpPr>
              <a:spLocks noChangeShapeType="1"/>
            </p:cNvSpPr>
            <p:nvPr/>
          </p:nvSpPr>
          <p:spPr bwMode="gray">
            <a:xfrm>
              <a:off x="5279272" y="3334947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963" name="Line 91"/>
            <p:cNvSpPr>
              <a:spLocks noChangeShapeType="1"/>
            </p:cNvSpPr>
            <p:nvPr/>
          </p:nvSpPr>
          <p:spPr bwMode="gray">
            <a:xfrm flipH="1">
              <a:off x="6816500" y="3334947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966" name="Line 94"/>
            <p:cNvSpPr>
              <a:spLocks noChangeShapeType="1"/>
            </p:cNvSpPr>
            <p:nvPr/>
          </p:nvSpPr>
          <p:spPr bwMode="gray">
            <a:xfrm>
              <a:off x="6766285" y="4240385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9968" name="Line 96"/>
            <p:cNvSpPr>
              <a:spLocks noChangeShapeType="1"/>
            </p:cNvSpPr>
            <p:nvPr/>
          </p:nvSpPr>
          <p:spPr bwMode="gray">
            <a:xfrm flipH="1">
              <a:off x="5306808" y="4240385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79969" name="Line 97"/>
          <p:cNvSpPr>
            <a:spLocks noChangeShapeType="1"/>
          </p:cNvSpPr>
          <p:nvPr/>
        </p:nvSpPr>
        <p:spPr bwMode="auto">
          <a:xfrm>
            <a:off x="826874" y="2385776"/>
            <a:ext cx="21689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93296" tIns="46648" rIns="93296" bIns="46648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Innovators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31168" y="1026783"/>
            <a:ext cx="7277100" cy="2804237"/>
          </a:xfrm>
        </p:spPr>
        <p:txBody>
          <a:bodyPr/>
          <a:lstStyle/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Data analytics firms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Social networking providers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Web search providers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Tech companies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Nonprofits / philanthropy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Media / journalism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Real estate information providers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Industries developing health-related products or services</a:t>
            </a:r>
          </a:p>
          <a:p>
            <a:pPr defTabSz="913526">
              <a:buClr>
                <a:schemeClr val="tx2"/>
              </a:buClr>
            </a:pPr>
            <a:endParaRPr lang="en-US" dirty="0" smtClean="0">
              <a:effectLst/>
            </a:endParaRPr>
          </a:p>
          <a:p>
            <a:pPr defTabSz="913526">
              <a:buClr>
                <a:schemeClr val="tx2"/>
              </a:buClr>
            </a:pPr>
            <a:endParaRPr lang="en-US" dirty="0" smtClean="0">
              <a:effectLst/>
            </a:endParaRPr>
          </a:p>
          <a:p>
            <a:pPr defTabSz="913526">
              <a:buClr>
                <a:schemeClr val="tx2"/>
              </a:buClr>
            </a:pPr>
            <a:endParaRPr lang="en-US" dirty="0" smtClean="0"/>
          </a:p>
          <a:p>
            <a:pPr defTabSz="913526">
              <a:buClr>
                <a:schemeClr val="tx2"/>
              </a:buClr>
            </a:pPr>
            <a:endParaRPr lang="en-US" dirty="0" smtClean="0"/>
          </a:p>
          <a:p>
            <a:pPr defTabSz="913526">
              <a:buClr>
                <a:schemeClr val="tx2"/>
              </a:buClr>
            </a:pPr>
            <a:endParaRPr lang="en-US" dirty="0" smtClean="0"/>
          </a:p>
          <a:p>
            <a:pPr defTabSz="913526">
              <a:buClr>
                <a:schemeClr val="tx2"/>
              </a:buClr>
            </a:pPr>
            <a:endParaRPr lang="en-US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gray">
          <a:xfrm>
            <a:off x="3894097" y="4663246"/>
            <a:ext cx="877954" cy="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13526">
              <a:buClr>
                <a:schemeClr val="tx2"/>
              </a:buClr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gray">
          <a:xfrm>
            <a:off x="8013016" y="3348013"/>
            <a:ext cx="1130984" cy="3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13526">
              <a:buClr>
                <a:schemeClr val="tx2"/>
              </a:buClr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2" name="Line 74"/>
          <p:cNvSpPr>
            <a:spLocks noChangeShapeType="1"/>
          </p:cNvSpPr>
          <p:nvPr/>
        </p:nvSpPr>
        <p:spPr bwMode="gray">
          <a:xfrm flipV="1">
            <a:off x="4831120" y="5108027"/>
            <a:ext cx="198081" cy="139839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 lIns="93296" tIns="46648" rIns="93296" bIns="46648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Line 89"/>
          <p:cNvSpPr>
            <a:spLocks noChangeShapeType="1"/>
          </p:cNvSpPr>
          <p:nvPr/>
        </p:nvSpPr>
        <p:spPr bwMode="gray">
          <a:xfrm>
            <a:off x="6687457" y="4240385"/>
            <a:ext cx="200860" cy="184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3296" tIns="46648" rIns="93296" bIns="46648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Line 92"/>
          <p:cNvSpPr>
            <a:spLocks noChangeShapeType="1"/>
          </p:cNvSpPr>
          <p:nvPr/>
        </p:nvSpPr>
        <p:spPr bwMode="gray">
          <a:xfrm>
            <a:off x="6687457" y="4240385"/>
            <a:ext cx="200860" cy="184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93296" tIns="46648" rIns="93296" bIns="46648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2" name="Group 43"/>
          <p:cNvGrpSpPr/>
          <p:nvPr/>
        </p:nvGrpSpPr>
        <p:grpSpPr>
          <a:xfrm>
            <a:off x="6471949" y="1630363"/>
            <a:ext cx="2404037" cy="2298492"/>
            <a:chOff x="3539563" y="1227660"/>
            <a:chExt cx="5223985" cy="5223677"/>
          </a:xfrm>
        </p:grpSpPr>
        <p:sp>
          <p:nvSpPr>
            <p:cNvPr id="45" name="Oval 47" descr="This is a schematic of the CHDI conceptual framework, showing the relationship between end users, applications, and innovators.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3539563" y="1227660"/>
              <a:ext cx="5223985" cy="52236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46" name="Oval 46" descr="This is a chart that arrays the three interacting tiers of the Community Health Data Initiative:  End users--such as consumers, community leaders, and policy makers; Applications--such as interactive health maps, networking applications, and viral games; and Innovators--such as social networking providers, web search providers, and industries developing health related products and services.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411037" y="2099082"/>
              <a:ext cx="3482657" cy="348245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47" name="Oval 3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5282512" y="2970505"/>
              <a:ext cx="1738088" cy="173798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gray">
            <a:xfrm>
              <a:off x="5132152" y="2501067"/>
              <a:ext cx="2162531" cy="38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1100" b="1" dirty="0">
                  <a:solidFill>
                    <a:srgbClr val="000000"/>
                  </a:solidFill>
                </a:rPr>
                <a:t>Applications</a:t>
              </a:r>
            </a:p>
          </p:txBody>
        </p:sp>
        <p:sp>
          <p:nvSpPr>
            <p:cNvPr id="49" name="Rectangle 6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787836" y="1426241"/>
              <a:ext cx="2826886" cy="49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1100" b="1" dirty="0">
                  <a:solidFill>
                    <a:srgbClr val="000000"/>
                  </a:solidFill>
                </a:rPr>
                <a:t>Innovators</a:t>
              </a:r>
            </a:p>
          </p:txBody>
        </p:sp>
        <p:sp>
          <p:nvSpPr>
            <p:cNvPr id="50" name="Line 72"/>
            <p:cNvSpPr>
              <a:spLocks noChangeShapeType="1"/>
            </p:cNvSpPr>
            <p:nvPr/>
          </p:nvSpPr>
          <p:spPr bwMode="gray">
            <a:xfrm>
              <a:off x="4909948" y="2429511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1" name="Line 73"/>
            <p:cNvSpPr>
              <a:spLocks noChangeShapeType="1"/>
            </p:cNvSpPr>
            <p:nvPr/>
          </p:nvSpPr>
          <p:spPr bwMode="gray">
            <a:xfrm flipH="1">
              <a:off x="7193923" y="2429511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2" name="Line 74"/>
            <p:cNvSpPr>
              <a:spLocks noChangeShapeType="1"/>
            </p:cNvSpPr>
            <p:nvPr/>
          </p:nvSpPr>
          <p:spPr bwMode="gray">
            <a:xfrm flipV="1">
              <a:off x="4909948" y="5108027"/>
              <a:ext cx="198081" cy="139839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3" name="Line 75"/>
            <p:cNvSpPr>
              <a:spLocks noChangeShapeType="1"/>
            </p:cNvSpPr>
            <p:nvPr/>
          </p:nvSpPr>
          <p:spPr bwMode="gray">
            <a:xfrm flipH="1" flipV="1">
              <a:off x="7115095" y="5063216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4" name="Rectangle 84"/>
            <p:cNvSpPr>
              <a:spLocks noChangeArrowheads="1"/>
            </p:cNvSpPr>
            <p:nvPr/>
          </p:nvSpPr>
          <p:spPr bwMode="auto">
            <a:xfrm>
              <a:off x="5544493" y="3446496"/>
              <a:ext cx="1222979" cy="99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1100" b="1" dirty="0">
                  <a:solidFill>
                    <a:srgbClr val="000000"/>
                  </a:solidFill>
                </a:rPr>
                <a:t>End Users</a:t>
              </a:r>
            </a:p>
          </p:txBody>
        </p:sp>
        <p:sp>
          <p:nvSpPr>
            <p:cNvPr id="55" name="Line 86"/>
            <p:cNvSpPr>
              <a:spLocks noChangeShapeType="1"/>
            </p:cNvSpPr>
            <p:nvPr/>
          </p:nvSpPr>
          <p:spPr bwMode="gray">
            <a:xfrm>
              <a:off x="5279272" y="3334947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6" name="Line 91"/>
            <p:cNvSpPr>
              <a:spLocks noChangeShapeType="1"/>
            </p:cNvSpPr>
            <p:nvPr/>
          </p:nvSpPr>
          <p:spPr bwMode="gray">
            <a:xfrm flipH="1">
              <a:off x="6816500" y="3334947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7" name="Line 94"/>
            <p:cNvSpPr>
              <a:spLocks noChangeShapeType="1"/>
            </p:cNvSpPr>
            <p:nvPr/>
          </p:nvSpPr>
          <p:spPr bwMode="gray">
            <a:xfrm>
              <a:off x="6766285" y="4240385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58" name="Line 96"/>
            <p:cNvSpPr>
              <a:spLocks noChangeShapeType="1"/>
            </p:cNvSpPr>
            <p:nvPr/>
          </p:nvSpPr>
          <p:spPr bwMode="gray">
            <a:xfrm flipH="1">
              <a:off x="5306808" y="4240385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34342" y="1206704"/>
            <a:ext cx="7277100" cy="4114800"/>
          </a:xfrm>
        </p:spPr>
        <p:txBody>
          <a:bodyPr/>
          <a:lstStyle/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Interactive health maps. “mash-ups”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Applications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Networking apps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Challenges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Enhanced web search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“Best places to live” ratings and rankings</a:t>
            </a:r>
          </a:p>
          <a:p>
            <a:pPr defTabSz="913526">
              <a:buClr>
                <a:schemeClr val="accent2">
                  <a:lumMod val="50000"/>
                </a:schemeClr>
              </a:buClr>
            </a:pPr>
            <a:r>
              <a:rPr lang="en-US" dirty="0" smtClean="0">
                <a:effectLst/>
              </a:rPr>
              <a:t>Games</a:t>
            </a:r>
          </a:p>
          <a:p>
            <a:pPr defTabSz="913526">
              <a:buClr>
                <a:schemeClr val="tx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defTabSz="913526">
              <a:buClr>
                <a:schemeClr val="tx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defTabSz="913526">
              <a:buClr>
                <a:schemeClr val="tx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defTabSz="913526">
              <a:buClr>
                <a:schemeClr val="tx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defTabSz="913526">
              <a:buClr>
                <a:schemeClr val="tx2"/>
              </a:buClr>
            </a:pPr>
            <a:endParaRPr lang="en-US" dirty="0" smtClean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gray">
          <a:xfrm>
            <a:off x="3894097" y="4663246"/>
            <a:ext cx="877954" cy="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13526">
              <a:buClr>
                <a:schemeClr val="tx2"/>
              </a:buClr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gray">
          <a:xfrm>
            <a:off x="8013016" y="3348013"/>
            <a:ext cx="1130984" cy="3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13526">
              <a:buClr>
                <a:schemeClr val="tx2"/>
              </a:buClr>
            </a:pPr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471949" y="1630363"/>
            <a:ext cx="2404037" cy="2298492"/>
            <a:chOff x="3539563" y="1227660"/>
            <a:chExt cx="5223985" cy="5223677"/>
          </a:xfrm>
        </p:grpSpPr>
        <p:sp>
          <p:nvSpPr>
            <p:cNvPr id="7" name="Oval 47" descr="This is a schematic of the CHDI conceptual framework, showing the relationship between end users, applications, and innovators.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3539563" y="1227660"/>
              <a:ext cx="5223985" cy="52236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46" descr="This is a chart that arrays the three interacting tiers of the Community Health Data Initiative:  End users--such as consumers, community leaders, and policy makers; Applications--such as interactive health maps, networking applications, and viral games; and Innovators--such as social networking providers, web search providers, and industries developing health related products and services.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411037" y="2099082"/>
              <a:ext cx="3482657" cy="348245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3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5282512" y="2970505"/>
              <a:ext cx="1738088" cy="173798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50"/>
            <p:cNvSpPr>
              <a:spLocks noChangeArrowheads="1"/>
            </p:cNvSpPr>
            <p:nvPr/>
          </p:nvSpPr>
          <p:spPr bwMode="gray">
            <a:xfrm>
              <a:off x="5029367" y="2517912"/>
              <a:ext cx="2089768" cy="38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1100" b="1" dirty="0">
                  <a:solidFill>
                    <a:srgbClr val="000000"/>
                  </a:solidFill>
                </a:rPr>
                <a:t>Applications</a:t>
              </a:r>
            </a:p>
          </p:txBody>
        </p:sp>
        <p:sp>
          <p:nvSpPr>
            <p:cNvPr id="15" name="Rectangle 6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787836" y="1426241"/>
              <a:ext cx="2826886" cy="49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1100" b="1" dirty="0">
                  <a:solidFill>
                    <a:srgbClr val="000000"/>
                  </a:solidFill>
                </a:rPr>
                <a:t>Innovators</a:t>
              </a:r>
            </a:p>
          </p:txBody>
        </p:sp>
        <p:sp>
          <p:nvSpPr>
            <p:cNvPr id="16" name="Line 72"/>
            <p:cNvSpPr>
              <a:spLocks noChangeShapeType="1"/>
            </p:cNvSpPr>
            <p:nvPr/>
          </p:nvSpPr>
          <p:spPr bwMode="gray">
            <a:xfrm>
              <a:off x="4909948" y="2429511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73"/>
            <p:cNvSpPr>
              <a:spLocks noChangeShapeType="1"/>
            </p:cNvSpPr>
            <p:nvPr/>
          </p:nvSpPr>
          <p:spPr bwMode="gray">
            <a:xfrm flipH="1">
              <a:off x="7193923" y="2429511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" name="Line 74"/>
            <p:cNvSpPr>
              <a:spLocks noChangeShapeType="1"/>
            </p:cNvSpPr>
            <p:nvPr/>
          </p:nvSpPr>
          <p:spPr bwMode="gray">
            <a:xfrm flipV="1">
              <a:off x="4909948" y="5108027"/>
              <a:ext cx="198081" cy="139839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" name="Line 75"/>
            <p:cNvSpPr>
              <a:spLocks noChangeShapeType="1"/>
            </p:cNvSpPr>
            <p:nvPr/>
          </p:nvSpPr>
          <p:spPr bwMode="gray">
            <a:xfrm flipH="1" flipV="1">
              <a:off x="7115095" y="5063216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84"/>
            <p:cNvSpPr>
              <a:spLocks noChangeArrowheads="1"/>
            </p:cNvSpPr>
            <p:nvPr/>
          </p:nvSpPr>
          <p:spPr bwMode="auto">
            <a:xfrm>
              <a:off x="5544493" y="3446496"/>
              <a:ext cx="1222979" cy="99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1100" b="1" dirty="0">
                  <a:solidFill>
                    <a:srgbClr val="000000"/>
                  </a:solidFill>
                </a:rPr>
                <a:t>End Users</a:t>
              </a:r>
            </a:p>
          </p:txBody>
        </p:sp>
        <p:sp>
          <p:nvSpPr>
            <p:cNvPr id="21" name="Line 86"/>
            <p:cNvSpPr>
              <a:spLocks noChangeShapeType="1"/>
            </p:cNvSpPr>
            <p:nvPr/>
          </p:nvSpPr>
          <p:spPr bwMode="gray">
            <a:xfrm>
              <a:off x="5279272" y="3334947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" name="Line 91"/>
            <p:cNvSpPr>
              <a:spLocks noChangeShapeType="1"/>
            </p:cNvSpPr>
            <p:nvPr/>
          </p:nvSpPr>
          <p:spPr bwMode="gray">
            <a:xfrm flipH="1">
              <a:off x="6816500" y="3334947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3" name="Line 94"/>
            <p:cNvSpPr>
              <a:spLocks noChangeShapeType="1"/>
            </p:cNvSpPr>
            <p:nvPr/>
          </p:nvSpPr>
          <p:spPr bwMode="gray">
            <a:xfrm>
              <a:off x="6766285" y="4240385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4" name="Line 96"/>
            <p:cNvSpPr>
              <a:spLocks noChangeShapeType="1"/>
            </p:cNvSpPr>
            <p:nvPr/>
          </p:nvSpPr>
          <p:spPr bwMode="gray">
            <a:xfrm flipH="1">
              <a:off x="5306808" y="4240385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Users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33450" y="1206704"/>
            <a:ext cx="7277100" cy="4114800"/>
          </a:xfrm>
        </p:spPr>
        <p:txBody>
          <a:bodyPr/>
          <a:lstStyle/>
          <a:p>
            <a:pPr marL="197607" lvl="1" indent="-195987" defTabSz="913526">
              <a:buClr>
                <a:schemeClr val="accent2">
                  <a:lumMod val="50000"/>
                </a:schemeClr>
              </a:buClr>
            </a:pPr>
            <a:r>
              <a:rPr lang="en-US" sz="3200" dirty="0" smtClean="0">
                <a:solidFill>
                  <a:srgbClr val="FFFF00"/>
                </a:solidFill>
                <a:effectLst/>
              </a:rPr>
              <a:t>  </a:t>
            </a:r>
            <a:r>
              <a:rPr lang="en-US" sz="3200" dirty="0" smtClean="0">
                <a:effectLst/>
              </a:rPr>
              <a:t>Patients</a:t>
            </a:r>
          </a:p>
          <a:p>
            <a:pPr marL="197607" lvl="1" indent="-195987" defTabSz="913526">
              <a:buClr>
                <a:schemeClr val="accent2">
                  <a:lumMod val="50000"/>
                </a:schemeClr>
              </a:buClr>
            </a:pPr>
            <a:r>
              <a:rPr lang="en-US" sz="3200" dirty="0" smtClean="0">
                <a:effectLst/>
              </a:rPr>
              <a:t>  Consumers</a:t>
            </a:r>
          </a:p>
          <a:p>
            <a:pPr marL="197607" lvl="1" indent="-195987" defTabSz="913526">
              <a:buClr>
                <a:schemeClr val="accent2">
                  <a:lumMod val="50000"/>
                </a:schemeClr>
              </a:buClr>
            </a:pPr>
            <a:r>
              <a:rPr lang="en-US" sz="3200" dirty="0" smtClean="0">
                <a:effectLst/>
              </a:rPr>
              <a:t>  Providers</a:t>
            </a:r>
          </a:p>
          <a:p>
            <a:pPr marL="197607" lvl="1" indent="-195987" defTabSz="913526">
              <a:buClr>
                <a:schemeClr val="accent2">
                  <a:lumMod val="50000"/>
                </a:schemeClr>
              </a:buClr>
            </a:pPr>
            <a:r>
              <a:rPr lang="en-US" sz="3200" dirty="0" smtClean="0">
                <a:effectLst/>
              </a:rPr>
              <a:t>  Community leaders</a:t>
            </a:r>
          </a:p>
          <a:p>
            <a:pPr marL="197607" lvl="1" indent="-195987" defTabSz="913526">
              <a:buClr>
                <a:schemeClr val="accent2">
                  <a:lumMod val="50000"/>
                </a:schemeClr>
              </a:buClr>
            </a:pPr>
            <a:r>
              <a:rPr lang="en-US" sz="3200" dirty="0" smtClean="0">
                <a:effectLst/>
              </a:rPr>
              <a:t>  Policymakers</a:t>
            </a:r>
          </a:p>
          <a:p>
            <a:pPr marL="197607" lvl="1" indent="-195987" defTabSz="913526">
              <a:buClr>
                <a:schemeClr val="accent2">
                  <a:lumMod val="50000"/>
                </a:schemeClr>
              </a:buClr>
            </a:pPr>
            <a:r>
              <a:rPr lang="en-US" sz="3200" dirty="0" smtClean="0">
                <a:effectLst/>
              </a:rPr>
              <a:t>  Researchers</a:t>
            </a:r>
          </a:p>
          <a:p>
            <a:pPr marL="197607" lvl="1" indent="-195987" defTabSz="913526">
              <a:buClr>
                <a:schemeClr val="accent2">
                  <a:lumMod val="50000"/>
                </a:schemeClr>
              </a:buClr>
            </a:pPr>
            <a:r>
              <a:rPr lang="en-US" sz="3200" dirty="0" smtClean="0">
                <a:effectLst/>
              </a:rPr>
              <a:t>  Corporations</a:t>
            </a:r>
          </a:p>
          <a:p>
            <a:pPr defTabSz="913526">
              <a:buClr>
                <a:schemeClr val="tx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defTabSz="913526">
              <a:buClr>
                <a:schemeClr val="tx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defTabSz="913526">
              <a:buClr>
                <a:schemeClr val="tx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defTabSz="913526">
              <a:buClr>
                <a:schemeClr val="tx2"/>
              </a:buClr>
            </a:pPr>
            <a:endParaRPr lang="en-US" dirty="0" smtClean="0">
              <a:solidFill>
                <a:srgbClr val="000000"/>
              </a:solidFill>
            </a:endParaRPr>
          </a:p>
          <a:p>
            <a:pPr defTabSz="913526">
              <a:buClr>
                <a:schemeClr val="tx2"/>
              </a:buClr>
            </a:pPr>
            <a:endParaRPr lang="en-US" dirty="0" smtClean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gray">
          <a:xfrm>
            <a:off x="3894097" y="4663246"/>
            <a:ext cx="877954" cy="19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13526">
              <a:buClr>
                <a:schemeClr val="tx2"/>
              </a:buClr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3" name="Rectangle 59"/>
          <p:cNvSpPr>
            <a:spLocks noChangeArrowheads="1"/>
          </p:cNvSpPr>
          <p:nvPr/>
        </p:nvSpPr>
        <p:spPr bwMode="gray">
          <a:xfrm>
            <a:off x="8013016" y="3348013"/>
            <a:ext cx="1130984" cy="3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13526">
              <a:buClr>
                <a:schemeClr val="tx2"/>
              </a:buClr>
            </a:pPr>
            <a:endParaRPr lang="en-US" sz="1100" dirty="0">
              <a:solidFill>
                <a:srgbClr val="000000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203935" y="1630363"/>
            <a:ext cx="2404037" cy="2298492"/>
            <a:chOff x="3539563" y="1227660"/>
            <a:chExt cx="5223985" cy="5223677"/>
          </a:xfrm>
        </p:grpSpPr>
        <p:sp>
          <p:nvSpPr>
            <p:cNvPr id="7" name="Oval 47" descr="This is a schematic of the CHDI conceptual framework, showing the relationship between end users, applications, and innovators.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3539563" y="1227660"/>
              <a:ext cx="5223985" cy="52236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" name="Oval 46" descr="This is a chart that arrays the three interacting tiers of the Community Health Data Initiative:  End users--such as consumers, community leaders, and policy makers; Applications--such as interactive health maps, networking applications, and viral games; and Innovators--such as social networking providers, web search providers, and industries developing health related products and services.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411037" y="2099082"/>
              <a:ext cx="3482657" cy="348245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9" name="Oval 3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5282512" y="2970505"/>
              <a:ext cx="1738088" cy="173798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3296" tIns="46648" rIns="93296" bIns="46648" anchor="ctr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50"/>
            <p:cNvSpPr>
              <a:spLocks noChangeArrowheads="1"/>
            </p:cNvSpPr>
            <p:nvPr/>
          </p:nvSpPr>
          <p:spPr bwMode="gray">
            <a:xfrm>
              <a:off x="5132152" y="2501067"/>
              <a:ext cx="2162531" cy="384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1100" b="1" dirty="0">
                  <a:solidFill>
                    <a:srgbClr val="000000"/>
                  </a:solidFill>
                </a:rPr>
                <a:t>Applications</a:t>
              </a:r>
            </a:p>
          </p:txBody>
        </p:sp>
        <p:sp>
          <p:nvSpPr>
            <p:cNvPr id="15" name="Rectangle 6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787836" y="1426241"/>
              <a:ext cx="2826886" cy="49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1100" b="1" dirty="0">
                  <a:solidFill>
                    <a:srgbClr val="000000"/>
                  </a:solidFill>
                </a:rPr>
                <a:t>Innovators</a:t>
              </a:r>
            </a:p>
          </p:txBody>
        </p:sp>
        <p:sp>
          <p:nvSpPr>
            <p:cNvPr id="16" name="Line 72"/>
            <p:cNvSpPr>
              <a:spLocks noChangeShapeType="1"/>
            </p:cNvSpPr>
            <p:nvPr/>
          </p:nvSpPr>
          <p:spPr bwMode="gray">
            <a:xfrm>
              <a:off x="4909948" y="2429511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73"/>
            <p:cNvSpPr>
              <a:spLocks noChangeShapeType="1"/>
            </p:cNvSpPr>
            <p:nvPr/>
          </p:nvSpPr>
          <p:spPr bwMode="gray">
            <a:xfrm flipH="1">
              <a:off x="7193923" y="2429511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8" name="Line 74"/>
            <p:cNvSpPr>
              <a:spLocks noChangeShapeType="1"/>
            </p:cNvSpPr>
            <p:nvPr/>
          </p:nvSpPr>
          <p:spPr bwMode="gray">
            <a:xfrm flipV="1">
              <a:off x="4909948" y="5108027"/>
              <a:ext cx="198081" cy="139839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19" name="Line 75"/>
            <p:cNvSpPr>
              <a:spLocks noChangeShapeType="1"/>
            </p:cNvSpPr>
            <p:nvPr/>
          </p:nvSpPr>
          <p:spPr bwMode="gray">
            <a:xfrm flipH="1" flipV="1">
              <a:off x="7115095" y="5063216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84"/>
            <p:cNvSpPr>
              <a:spLocks noChangeArrowheads="1"/>
            </p:cNvSpPr>
            <p:nvPr/>
          </p:nvSpPr>
          <p:spPr bwMode="auto">
            <a:xfrm>
              <a:off x="5544493" y="3446496"/>
              <a:ext cx="1222979" cy="99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913526">
                <a:buClr>
                  <a:schemeClr val="tx2"/>
                </a:buClr>
              </a:pPr>
              <a:r>
                <a:rPr lang="en-US" sz="1100" b="1" dirty="0">
                  <a:solidFill>
                    <a:srgbClr val="000000"/>
                  </a:solidFill>
                </a:rPr>
                <a:t>End Users</a:t>
              </a:r>
            </a:p>
          </p:txBody>
        </p:sp>
        <p:sp>
          <p:nvSpPr>
            <p:cNvPr id="21" name="Line 86"/>
            <p:cNvSpPr>
              <a:spLocks noChangeShapeType="1"/>
            </p:cNvSpPr>
            <p:nvPr/>
          </p:nvSpPr>
          <p:spPr bwMode="gray">
            <a:xfrm>
              <a:off x="5279272" y="3334947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2" name="Line 91"/>
            <p:cNvSpPr>
              <a:spLocks noChangeShapeType="1"/>
            </p:cNvSpPr>
            <p:nvPr/>
          </p:nvSpPr>
          <p:spPr bwMode="gray">
            <a:xfrm flipH="1">
              <a:off x="6816500" y="3334947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3" name="Line 94"/>
            <p:cNvSpPr>
              <a:spLocks noChangeShapeType="1"/>
            </p:cNvSpPr>
            <p:nvPr/>
          </p:nvSpPr>
          <p:spPr bwMode="gray">
            <a:xfrm>
              <a:off x="6766285" y="4240385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24" name="Line 96"/>
            <p:cNvSpPr>
              <a:spLocks noChangeShapeType="1"/>
            </p:cNvSpPr>
            <p:nvPr/>
          </p:nvSpPr>
          <p:spPr bwMode="gray">
            <a:xfrm flipH="1">
              <a:off x="5306808" y="4240385"/>
              <a:ext cx="200860" cy="18465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lIns="93296" tIns="46648" rIns="93296" bIns="46648"/>
            <a:lstStyle/>
            <a:p>
              <a:endParaRPr lang="en-US" sz="1100" dirty="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7649"/>
            <a:ext cx="7772400" cy="1297371"/>
          </a:xfrm>
        </p:spPr>
        <p:txBody>
          <a:bodyPr/>
          <a:lstStyle/>
          <a:p>
            <a:r>
              <a:rPr lang="en-US" sz="3200" dirty="0" smtClean="0"/>
              <a:t>1960 Data Challenges</a:t>
            </a:r>
            <a:br>
              <a:rPr lang="en-US" sz="3200" dirty="0" smtClean="0"/>
            </a:br>
            <a:r>
              <a:rPr lang="en-US" sz="2000" dirty="0" smtClean="0"/>
              <a:t>(National Health Survey Act) </a:t>
            </a:r>
            <a:br>
              <a:rPr lang="en-US" sz="20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51910"/>
            <a:ext cx="7277100" cy="4114800"/>
          </a:xfrm>
        </p:spPr>
        <p:txBody>
          <a:bodyPr/>
          <a:lstStyle/>
          <a:p>
            <a:r>
              <a:rPr lang="en-US" sz="2200" dirty="0" smtClean="0">
                <a:effectLst/>
              </a:rPr>
              <a:t>Number and characteristics of persons suffering from heart disease, cancer, diabetes, arthritis and rheumatism, and other diseases, injuries and handicapping conditions… </a:t>
            </a:r>
          </a:p>
          <a:p>
            <a:r>
              <a:rPr lang="en-US" sz="2200" dirty="0" smtClean="0">
                <a:effectLst/>
              </a:rPr>
              <a:t>Need for reasonably current periodic inventories </a:t>
            </a:r>
          </a:p>
          <a:p>
            <a:pPr lvl="1"/>
            <a:r>
              <a:rPr lang="en-US" sz="2200" dirty="0" smtClean="0">
                <a:effectLst/>
              </a:rPr>
              <a:t>For appraising true state of health </a:t>
            </a:r>
          </a:p>
          <a:p>
            <a:pPr lvl="1"/>
            <a:r>
              <a:rPr lang="en-US" sz="2200" dirty="0" smtClean="0">
                <a:effectLst/>
              </a:rPr>
              <a:t>For adequate planning to improve health</a:t>
            </a:r>
          </a:p>
          <a:p>
            <a:pPr lvl="1"/>
            <a:r>
              <a:rPr lang="en-US" sz="2200" dirty="0" smtClean="0">
                <a:effectLst/>
              </a:rPr>
              <a:t>For research in the field of chronic diseases</a:t>
            </a:r>
          </a:p>
          <a:p>
            <a:pPr lvl="1"/>
            <a:r>
              <a:rPr lang="en-US" sz="2200" dirty="0" smtClean="0">
                <a:effectLst/>
              </a:rPr>
              <a:t>For measurement of the numbers of persons in working ages so disabled as to be unable to perform gainful work</a:t>
            </a:r>
            <a:endParaRPr lang="en-US" sz="2200" i="1" dirty="0" smtClean="0">
              <a:effectLst/>
            </a:endParaRPr>
          </a:p>
          <a:p>
            <a:pPr>
              <a:buNone/>
            </a:pPr>
            <a:r>
              <a:rPr lang="en-US" dirty="0" smtClean="0">
                <a:effectLst/>
              </a:rPr>
              <a:t>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119063"/>
            <a:ext cx="9020175" cy="101917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100" dirty="0">
                <a:cs typeface="Times New Roman" pitchFamily="18" charset="0"/>
              </a:rPr>
              <a:t/>
            </a:r>
            <a:br>
              <a:rPr lang="en-US" sz="3100" dirty="0">
                <a:cs typeface="Times New Roman" pitchFamily="18" charset="0"/>
              </a:rPr>
            </a:br>
            <a:r>
              <a:rPr lang="en-US" sz="3100" dirty="0">
                <a:cs typeface="Times New Roman" pitchFamily="18" charset="0"/>
              </a:rPr>
              <a:t>Vision for 21</a:t>
            </a:r>
            <a:r>
              <a:rPr lang="en-US" sz="3100" baseline="30000" dirty="0">
                <a:cs typeface="Times New Roman" pitchFamily="18" charset="0"/>
              </a:rPr>
              <a:t>st</a:t>
            </a:r>
            <a:r>
              <a:rPr lang="en-US" sz="3100" dirty="0">
                <a:cs typeface="Times New Roman" pitchFamily="18" charset="0"/>
              </a:rPr>
              <a:t> Century Health Statistics </a:t>
            </a:r>
            <a:br>
              <a:rPr lang="en-US" sz="3100" dirty="0">
                <a:cs typeface="Times New Roman" pitchFamily="18" charset="0"/>
              </a:rPr>
            </a:br>
            <a:r>
              <a:rPr lang="en-US" sz="3100" dirty="0">
                <a:cs typeface="Times New Roman" pitchFamily="18" charset="0"/>
              </a:rPr>
              <a:t>Influences on the Population's Health</a:t>
            </a:r>
            <a:br>
              <a:rPr lang="en-US" sz="3100" dirty="0">
                <a:cs typeface="Times New Roman" pitchFamily="18" charset="0"/>
              </a:rPr>
            </a:br>
            <a:r>
              <a:rPr lang="en-US" sz="3100" dirty="0"/>
              <a:t> </a:t>
            </a:r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-14288" y="1141413"/>
            <a:ext cx="9340851" cy="5991225"/>
          </a:xfrm>
          <a:custGeom>
            <a:avLst/>
            <a:gdLst>
              <a:gd name="T0" fmla="*/ 2147483647 w 3336"/>
              <a:gd name="T1" fmla="*/ 2147483647 h 1887"/>
              <a:gd name="T2" fmla="*/ 2147483647 w 3336"/>
              <a:gd name="T3" fmla="*/ 0 h 1887"/>
              <a:gd name="T4" fmla="*/ 0 w 3336"/>
              <a:gd name="T5" fmla="*/ 2147483647 h 1887"/>
              <a:gd name="T6" fmla="*/ 2147483647 w 3336"/>
              <a:gd name="T7" fmla="*/ 2147483647 h 1887"/>
              <a:gd name="T8" fmla="*/ 2147483647 w 3336"/>
              <a:gd name="T9" fmla="*/ 2147483647 h 1887"/>
              <a:gd name="T10" fmla="*/ 2147483647 w 3336"/>
              <a:gd name="T11" fmla="*/ 2147483647 h 18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36"/>
              <a:gd name="T19" fmla="*/ 0 h 1887"/>
              <a:gd name="T20" fmla="*/ 3336 w 3336"/>
              <a:gd name="T21" fmla="*/ 1887 h 18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36" h="1887">
                <a:moveTo>
                  <a:pt x="3336" y="35"/>
                </a:moveTo>
                <a:cubicBezTo>
                  <a:pt x="3110" y="12"/>
                  <a:pt x="2871" y="0"/>
                  <a:pt x="2624" y="0"/>
                </a:cubicBezTo>
                <a:cubicBezTo>
                  <a:pt x="1166" y="0"/>
                  <a:pt x="0" y="419"/>
                  <a:pt x="0" y="944"/>
                </a:cubicBezTo>
                <a:cubicBezTo>
                  <a:pt x="0" y="1468"/>
                  <a:pt x="1166" y="1887"/>
                  <a:pt x="2624" y="1887"/>
                </a:cubicBezTo>
                <a:cubicBezTo>
                  <a:pt x="2871" y="1887"/>
                  <a:pt x="3110" y="1875"/>
                  <a:pt x="3336" y="1852"/>
                </a:cubicBezTo>
                <a:lnTo>
                  <a:pt x="3336" y="35"/>
                </a:lnTo>
                <a:close/>
              </a:path>
            </a:pathLst>
          </a:custGeom>
          <a:solidFill>
            <a:srgbClr val="66CCFF"/>
          </a:solidFill>
          <a:ln w="25400" cap="sq">
            <a:solidFill>
              <a:srgbClr val="002DD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5316538" y="3376613"/>
            <a:ext cx="3219450" cy="1447800"/>
          </a:xfrm>
          <a:prstGeom prst="ellipse">
            <a:avLst/>
          </a:prstGeom>
          <a:solidFill>
            <a:srgbClr val="FFCC33"/>
          </a:solidFill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305050" y="1455738"/>
            <a:ext cx="7077075" cy="5200650"/>
          </a:xfrm>
          <a:custGeom>
            <a:avLst/>
            <a:gdLst>
              <a:gd name="T0" fmla="*/ 2147483647 w 2532"/>
              <a:gd name="T1" fmla="*/ 2147483647 h 1638"/>
              <a:gd name="T2" fmla="*/ 2147483647 w 2532"/>
              <a:gd name="T3" fmla="*/ 0 h 1638"/>
              <a:gd name="T4" fmla="*/ 0 w 2532"/>
              <a:gd name="T5" fmla="*/ 2147483647 h 1638"/>
              <a:gd name="T6" fmla="*/ 2147483647 w 2532"/>
              <a:gd name="T7" fmla="*/ 2147483647 h 1638"/>
              <a:gd name="T8" fmla="*/ 2147483647 w 2532"/>
              <a:gd name="T9" fmla="*/ 2147483647 h 1638"/>
              <a:gd name="T10" fmla="*/ 2147483647 w 2532"/>
              <a:gd name="T11" fmla="*/ 2147483647 h 16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1638"/>
              <a:gd name="T20" fmla="*/ 2532 w 2532"/>
              <a:gd name="T21" fmla="*/ 1638 h 16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1638">
                <a:moveTo>
                  <a:pt x="2532" y="8"/>
                </a:moveTo>
                <a:cubicBezTo>
                  <a:pt x="2428" y="3"/>
                  <a:pt x="2322" y="0"/>
                  <a:pt x="2214" y="0"/>
                </a:cubicBezTo>
                <a:cubicBezTo>
                  <a:pt x="984" y="0"/>
                  <a:pt x="0" y="364"/>
                  <a:pt x="0" y="819"/>
                </a:cubicBezTo>
                <a:cubicBezTo>
                  <a:pt x="0" y="1274"/>
                  <a:pt x="984" y="1638"/>
                  <a:pt x="2214" y="1638"/>
                </a:cubicBezTo>
                <a:cubicBezTo>
                  <a:pt x="2322" y="1638"/>
                  <a:pt x="2428" y="1635"/>
                  <a:pt x="2532" y="1630"/>
                </a:cubicBezTo>
                <a:lnTo>
                  <a:pt x="2532" y="8"/>
                </a:lnTo>
                <a:close/>
              </a:path>
            </a:pathLst>
          </a:custGeom>
          <a:solidFill>
            <a:srgbClr val="99FFCC"/>
          </a:solidFill>
          <a:ln w="22225" cap="sq">
            <a:solidFill>
              <a:srgbClr val="002DD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5278438" y="3130550"/>
            <a:ext cx="3768725" cy="1844675"/>
          </a:xfrm>
          <a:prstGeom prst="ellipse">
            <a:avLst/>
          </a:prstGeom>
          <a:solidFill>
            <a:srgbClr val="FFCC33"/>
          </a:solidFill>
          <a:ln w="22225">
            <a:solidFill>
              <a:srgbClr val="002DD1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3513" y="1335088"/>
            <a:ext cx="2398712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80808"/>
                </a:solidFill>
                <a:latin typeface="Arial" charset="0"/>
              </a:rPr>
              <a:t>Place &amp; Time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736850" y="1684338"/>
            <a:ext cx="151130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80808"/>
                </a:solidFill>
                <a:latin typeface="Arial" charset="0"/>
              </a:rPr>
              <a:t>Context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90575" y="2563813"/>
            <a:ext cx="1897063" cy="7143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Natural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Environment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-271463" y="4005263"/>
            <a:ext cx="2860676" cy="40322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Cultural Context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857375" y="5275263"/>
            <a:ext cx="1320800" cy="7143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Political </a:t>
            </a: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Context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5194300" y="1789113"/>
            <a:ext cx="3922713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80808"/>
                </a:solidFill>
                <a:latin typeface="Arial" charset="0"/>
              </a:rPr>
              <a:t>Community Attributes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578475" y="2295525"/>
            <a:ext cx="2346325" cy="7143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Biological </a:t>
            </a:r>
          </a:p>
          <a:p>
            <a:pPr algn="l"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Characteristics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8070850" y="2266950"/>
            <a:ext cx="1016000" cy="4572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80808"/>
                </a:solidFill>
                <a:latin typeface="Arial" charset="0"/>
              </a:rPr>
              <a:t>Social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3100388" y="2952750"/>
            <a:ext cx="2574925" cy="40322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Built Environment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455863" y="3754438"/>
            <a:ext cx="2320925" cy="40322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Health Services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2990850" y="4414838"/>
            <a:ext cx="1524000" cy="40322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Economic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4291013" y="5127625"/>
            <a:ext cx="2560637" cy="7143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Population-based</a:t>
            </a:r>
          </a:p>
          <a:p>
            <a:pPr algn="l"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Health Programs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7140575" y="5192713"/>
            <a:ext cx="1744663" cy="13366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Collective </a:t>
            </a:r>
          </a:p>
          <a:p>
            <a:pPr algn="l"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Lifestyles</a:t>
            </a:r>
          </a:p>
          <a:p>
            <a:pPr algn="l"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and Health </a:t>
            </a:r>
          </a:p>
          <a:p>
            <a:pPr algn="l">
              <a:lnSpc>
                <a:spcPct val="85000"/>
              </a:lnSpc>
            </a:pPr>
            <a:r>
              <a:rPr lang="en-US" dirty="0">
                <a:solidFill>
                  <a:srgbClr val="080808"/>
                </a:solidFill>
                <a:latin typeface="Arial" charset="0"/>
              </a:rPr>
              <a:t>Practices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5846763" y="3402013"/>
            <a:ext cx="2787650" cy="3667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80808"/>
                </a:solidFill>
                <a:latin typeface="Arial" charset="0"/>
              </a:rPr>
              <a:t>The Population’s Health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588125" y="3673475"/>
            <a:ext cx="730250" cy="3667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80808"/>
                </a:solidFill>
                <a:latin typeface="Arial" charset="0"/>
              </a:rPr>
              <a:t>Level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7521575" y="3673475"/>
            <a:ext cx="1327150" cy="3667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80808"/>
                </a:solidFill>
                <a:latin typeface="Arial" charset="0"/>
              </a:rPr>
              <a:t>Distribution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5672138" y="3954463"/>
            <a:ext cx="1231900" cy="7159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solidFill>
                  <a:srgbClr val="080808"/>
                </a:solidFill>
                <a:latin typeface="Arial" charset="0"/>
              </a:rPr>
              <a:t>Disease</a:t>
            </a:r>
          </a:p>
          <a:p>
            <a:pPr algn="l">
              <a:lnSpc>
                <a:spcPct val="85000"/>
              </a:lnSpc>
            </a:pPr>
            <a:r>
              <a:rPr lang="en-US" sz="1600" dirty="0">
                <a:solidFill>
                  <a:srgbClr val="080808"/>
                </a:solidFill>
                <a:latin typeface="Arial" charset="0"/>
              </a:rPr>
              <a:t>Functioning</a:t>
            </a:r>
          </a:p>
          <a:p>
            <a:pPr algn="l">
              <a:lnSpc>
                <a:spcPct val="85000"/>
              </a:lnSpc>
            </a:pPr>
            <a:r>
              <a:rPr lang="en-US" sz="1600" dirty="0">
                <a:solidFill>
                  <a:srgbClr val="080808"/>
                </a:solidFill>
                <a:latin typeface="Arial" charset="0"/>
              </a:rPr>
              <a:t>Well-being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invite you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1222470"/>
            <a:ext cx="7277100" cy="4114800"/>
          </a:xfrm>
        </p:spPr>
        <p:txBody>
          <a:bodyPr/>
          <a:lstStyle/>
          <a:p>
            <a:r>
              <a:rPr lang="en-US" dirty="0" smtClean="0">
                <a:effectLst/>
              </a:rPr>
              <a:t>Our Conference sessions, exhibits and posters</a:t>
            </a:r>
          </a:p>
          <a:p>
            <a:r>
              <a:rPr lang="en-US" dirty="0" smtClean="0">
                <a:effectLst/>
              </a:rPr>
              <a:t>Join us for tonight’s reception </a:t>
            </a:r>
          </a:p>
          <a:p>
            <a:r>
              <a:rPr lang="en-US" dirty="0" smtClean="0">
                <a:effectLst/>
              </a:rPr>
              <a:t>Give us your feedback</a:t>
            </a:r>
            <a:r>
              <a:rPr lang="en-US" i="1" dirty="0" smtClean="0">
                <a:effectLst/>
              </a:rPr>
              <a:t>—attend our informal session in the Senate room during lunchtime today or tomorrow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82575"/>
            <a:ext cx="7772400" cy="590550"/>
          </a:xfrm>
        </p:spPr>
        <p:txBody>
          <a:bodyPr/>
          <a:lstStyle/>
          <a:p>
            <a:r>
              <a:rPr lang="en-US" dirty="0" smtClean="0"/>
              <a:t>More Than Just Numbers</a:t>
            </a:r>
            <a:endParaRPr lang="en-US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 l="10136" t="1933" r="72965" b="83377"/>
          <a:stretch>
            <a:fillRect/>
          </a:stretch>
        </p:blipFill>
        <p:spPr bwMode="auto">
          <a:xfrm>
            <a:off x="2097181" y="1332957"/>
            <a:ext cx="4911538" cy="552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50th-logo-updat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910687" y="1050878"/>
            <a:ext cx="5352347" cy="583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 Brief History …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950510"/>
            <a:ext cx="7277100" cy="4114800"/>
          </a:xfrm>
        </p:spPr>
        <p:txBody>
          <a:bodyPr/>
          <a:lstStyle/>
          <a:p>
            <a:r>
              <a:rPr lang="en-US" sz="2400" dirty="0" smtClean="0">
                <a:effectLst/>
              </a:rPr>
              <a:t>1956:  Congress passed the National Health Survey Act</a:t>
            </a:r>
          </a:p>
          <a:p>
            <a:r>
              <a:rPr lang="en-US" sz="2400" dirty="0" smtClean="0">
                <a:effectLst/>
              </a:rPr>
              <a:t>1960:  NCHS was established</a:t>
            </a:r>
          </a:p>
          <a:p>
            <a:pPr lvl="1"/>
            <a:r>
              <a:rPr lang="en-US" sz="2400" dirty="0" smtClean="0">
                <a:effectLst/>
              </a:rPr>
              <a:t>Brought together the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National Health Survey</a:t>
            </a:r>
            <a:r>
              <a:rPr lang="en-US" sz="2400" dirty="0" smtClean="0">
                <a:effectLst/>
              </a:rPr>
              <a:t> and the </a:t>
            </a:r>
            <a:r>
              <a:rPr lang="en-US" sz="2400" dirty="0" smtClean="0">
                <a:solidFill>
                  <a:srgbClr val="FFFF00"/>
                </a:solidFill>
                <a:effectLst/>
              </a:rPr>
              <a:t>National Office of Vital Statistics</a:t>
            </a:r>
          </a:p>
          <a:p>
            <a:r>
              <a:rPr lang="en-US" sz="2400" dirty="0" smtClean="0">
                <a:effectLst/>
              </a:rPr>
              <a:t>Mission:  </a:t>
            </a:r>
          </a:p>
          <a:p>
            <a:pPr lvl="1"/>
            <a:r>
              <a:rPr lang="en-US" sz="2400" dirty="0" smtClean="0">
                <a:effectLst/>
              </a:rPr>
              <a:t>Monitor Health and Health Care </a:t>
            </a:r>
          </a:p>
          <a:p>
            <a:pPr lvl="1"/>
            <a:r>
              <a:rPr lang="en-US" sz="2400" dirty="0" smtClean="0">
                <a:effectLst/>
              </a:rPr>
              <a:t>State and local needs (Cooperative Program)	</a:t>
            </a:r>
          </a:p>
          <a:p>
            <a:pPr lvl="1"/>
            <a:r>
              <a:rPr lang="en-US" sz="2400" dirty="0" smtClean="0">
                <a:effectLst/>
              </a:rPr>
              <a:t>Research and Training </a:t>
            </a:r>
          </a:p>
          <a:p>
            <a:endParaRPr lang="en-US" sz="2400" dirty="0"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FSS_star.png"/>
          <p:cNvPicPr>
            <a:picLocks noGrp="1" noChangeAspect="1"/>
          </p:cNvPicPr>
          <p:nvPr>
            <p:ph sz="quarter" idx="10"/>
          </p:nvPr>
        </p:nvPicPr>
        <p:blipFill>
          <a:blip r:embed="rId2" cstate="email"/>
          <a:stretch>
            <a:fillRect/>
          </a:stretch>
        </p:blipFill>
        <p:spPr>
          <a:xfrm>
            <a:off x="304800" y="228600"/>
            <a:ext cx="8778240" cy="6583680"/>
          </a:xfrm>
        </p:spPr>
      </p:pic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086100" y="152400"/>
            <a:ext cx="2971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National Center for</a:t>
            </a:r>
          </a:p>
          <a:p>
            <a:r>
              <a:rPr lang="en-US" dirty="0" smtClean="0"/>
              <a:t>Health Statistics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762000" y="609600"/>
            <a:ext cx="33528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Bureau of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81000" y="1828800"/>
            <a:ext cx="24384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>Bureau of Labor Statistics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0" y="2971800"/>
            <a:ext cx="2590800" cy="838200"/>
          </a:xfrm>
        </p:spPr>
        <p:txBody>
          <a:bodyPr/>
          <a:lstStyle/>
          <a:p>
            <a:r>
              <a:rPr lang="en-US" dirty="0" smtClean="0"/>
              <a:t>Bureau of</a:t>
            </a:r>
          </a:p>
          <a:p>
            <a:r>
              <a:rPr lang="en-US" dirty="0" smtClean="0"/>
              <a:t>Justice Statistics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0" y="3962400"/>
            <a:ext cx="2590800" cy="83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Energy Information</a:t>
            </a:r>
          </a:p>
          <a:p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685800" y="5029200"/>
            <a:ext cx="2590800" cy="838200"/>
          </a:xfrm>
        </p:spPr>
        <p:txBody>
          <a:bodyPr/>
          <a:lstStyle/>
          <a:p>
            <a:r>
              <a:rPr lang="en-US" dirty="0" smtClean="0"/>
              <a:t>Bureau of</a:t>
            </a:r>
          </a:p>
          <a:p>
            <a:r>
              <a:rPr lang="en-US" dirty="0" smtClean="0"/>
              <a:t>Economic Analysis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7"/>
          </p:nvPr>
        </p:nvSpPr>
        <p:spPr>
          <a:xfrm>
            <a:off x="990600" y="5943600"/>
            <a:ext cx="3581400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IRS Statistics of Income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4191000" y="5867400"/>
            <a:ext cx="38100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     SSA Research Evaluation and Statistics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5715000" y="685800"/>
            <a:ext cx="2590800" cy="838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National Center for</a:t>
            </a:r>
          </a:p>
          <a:p>
            <a:r>
              <a:rPr lang="en-US" dirty="0" smtClean="0"/>
              <a:t>Education Statistics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6477000" y="1600200"/>
            <a:ext cx="2590800" cy="838200"/>
          </a:xfrm>
        </p:spPr>
        <p:txBody>
          <a:bodyPr/>
          <a:lstStyle/>
          <a:p>
            <a:r>
              <a:rPr lang="en-US" dirty="0" smtClean="0"/>
              <a:t>Economic</a:t>
            </a:r>
          </a:p>
          <a:p>
            <a:r>
              <a:rPr lang="en-US" dirty="0" smtClean="0"/>
              <a:t>Research Service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1"/>
          </p:nvPr>
        </p:nvSpPr>
        <p:spPr>
          <a:xfrm>
            <a:off x="6400800" y="2590800"/>
            <a:ext cx="2819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National</a:t>
            </a:r>
          </a:p>
          <a:p>
            <a:r>
              <a:rPr lang="en-US" dirty="0" smtClean="0"/>
              <a:t> Agricultural</a:t>
            </a:r>
          </a:p>
          <a:p>
            <a:r>
              <a:rPr lang="en-US" dirty="0" smtClean="0"/>
              <a:t>Statistics Service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6324600" y="4038600"/>
            <a:ext cx="2590800" cy="838200"/>
          </a:xfrm>
        </p:spPr>
        <p:txBody>
          <a:bodyPr/>
          <a:lstStyle/>
          <a:p>
            <a:r>
              <a:rPr lang="en-US" dirty="0" smtClean="0"/>
              <a:t>Bureau of</a:t>
            </a:r>
          </a:p>
          <a:p>
            <a:r>
              <a:rPr lang="en-US" dirty="0" smtClean="0"/>
              <a:t>the Census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5715000" y="5105400"/>
            <a:ext cx="2971800" cy="76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  NSF Science </a:t>
            </a:r>
            <a:br>
              <a:rPr lang="en-US" dirty="0" smtClean="0"/>
            </a:br>
            <a:r>
              <a:rPr lang="en-US" dirty="0" smtClean="0"/>
              <a:t>Resources Statistics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4688" t="23155" r="6250" b="6250"/>
          <a:stretch>
            <a:fillRect/>
          </a:stretch>
        </p:blipFill>
        <p:spPr bwMode="auto">
          <a:xfrm>
            <a:off x="209550" y="758825"/>
            <a:ext cx="868680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6sYkcQbUyCJqfkcB3K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9GKSk3aUyrpo4sNX2m1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l5ylP4HEapwhbZNbaEd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2TJtBh8E.0xchWM2a._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ww.3dhuUiGvZd6Ehvf6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9GKSk3aUyrpo4sNX2m1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l5ylP4HEapwhbZNbaEd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2TJtBh8E.0xchWM2a._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ww.3dhuUiGvZd6Ehvf6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9GKSk3aUyrpo4sNX2m1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l5ylP4HEapwhbZNbaEd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HQNSGfd0qQQORnPqvY6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KKS92tD0.Hco9lLBkg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2TJtBh8E.0xchWM2a._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ww.3dhuUiGvZd6Ehvf6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i9GKSk3aUyrpo4sNX2m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l5ylP4HEapwhbZNbaE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2TJtBh8E.0xchWM2a._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ww.3dhuUiGvZd6Ehvf6g"/>
</p:tagLst>
</file>

<file path=ppt/theme/theme1.xml><?xml version="1.0" encoding="utf-8"?>
<a:theme xmlns:a="http://schemas.openxmlformats.org/drawingml/2006/main" name="Tahoma blue yellow white">
  <a:themeElements>
    <a:clrScheme name="Tahoma blue yellow white 1">
      <a:dk1>
        <a:srgbClr val="FFBF3F"/>
      </a:dk1>
      <a:lt1>
        <a:srgbClr val="FFFFFF"/>
      </a:lt1>
      <a:dk2>
        <a:srgbClr val="3E2AE8"/>
      </a:dk2>
      <a:lt2>
        <a:srgbClr val="3E2AE8"/>
      </a:lt2>
      <a:accent1>
        <a:srgbClr val="F7FF8D"/>
      </a:accent1>
      <a:accent2>
        <a:srgbClr val="80FF97"/>
      </a:accent2>
      <a:accent3>
        <a:srgbClr val="AFACF2"/>
      </a:accent3>
      <a:accent4>
        <a:srgbClr val="DADADA"/>
      </a:accent4>
      <a:accent5>
        <a:srgbClr val="FAFFC5"/>
      </a:accent5>
      <a:accent6>
        <a:srgbClr val="73E788"/>
      </a:accent6>
      <a:hlink>
        <a:srgbClr val="FF8099"/>
      </a:hlink>
      <a:folHlink>
        <a:srgbClr val="79D9F2"/>
      </a:folHlink>
    </a:clrScheme>
    <a:fontScheme name="Tahoma blue yellow whi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ahoma blue yellow white 1">
        <a:dk1>
          <a:srgbClr val="FFBF3F"/>
        </a:dk1>
        <a:lt1>
          <a:srgbClr val="FFFFFF"/>
        </a:lt1>
        <a:dk2>
          <a:srgbClr val="3E2AE8"/>
        </a:dk2>
        <a:lt2>
          <a:srgbClr val="3E2AE8"/>
        </a:lt2>
        <a:accent1>
          <a:srgbClr val="F7FF8D"/>
        </a:accent1>
        <a:accent2>
          <a:srgbClr val="80FF97"/>
        </a:accent2>
        <a:accent3>
          <a:srgbClr val="AFACF2"/>
        </a:accent3>
        <a:accent4>
          <a:srgbClr val="DADADA"/>
        </a:accent4>
        <a:accent5>
          <a:srgbClr val="FAFFC5"/>
        </a:accent5>
        <a:accent6>
          <a:srgbClr val="73E788"/>
        </a:accent6>
        <a:hlink>
          <a:srgbClr val="FF8099"/>
        </a:hlink>
        <a:folHlink>
          <a:srgbClr val="79D9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homa blue yellow white 2">
        <a:dk1>
          <a:srgbClr val="FF8099"/>
        </a:dk1>
        <a:lt1>
          <a:srgbClr val="FFFFFF"/>
        </a:lt1>
        <a:dk2>
          <a:srgbClr val="000000"/>
        </a:dk2>
        <a:lt2>
          <a:srgbClr val="000000"/>
        </a:lt2>
        <a:accent1>
          <a:srgbClr val="F7FF8D"/>
        </a:accent1>
        <a:accent2>
          <a:srgbClr val="FFA64D"/>
        </a:accent2>
        <a:accent3>
          <a:srgbClr val="AAAAAA"/>
        </a:accent3>
        <a:accent4>
          <a:srgbClr val="DADADA"/>
        </a:accent4>
        <a:accent5>
          <a:srgbClr val="FAFFC5"/>
        </a:accent5>
        <a:accent6>
          <a:srgbClr val="E79645"/>
        </a:accent6>
        <a:hlink>
          <a:srgbClr val="80FF97"/>
        </a:hlink>
        <a:folHlink>
          <a:srgbClr val="99B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homa blue yellow white 3">
        <a:dk1>
          <a:srgbClr val="000000"/>
        </a:dk1>
        <a:lt1>
          <a:srgbClr val="FFFFFF"/>
        </a:lt1>
        <a:dk2>
          <a:srgbClr val="FFFFFF"/>
        </a:dk2>
        <a:lt2>
          <a:srgbClr val="FF37FF"/>
        </a:lt2>
        <a:accent1>
          <a:srgbClr val="0097FF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9FF"/>
        </a:accent5>
        <a:accent6>
          <a:srgbClr val="E78A00"/>
        </a:accent6>
        <a:hlink>
          <a:srgbClr val="00EA87"/>
        </a:hlink>
        <a:folHlink>
          <a:srgbClr val="C12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homa blue yellow white 4">
        <a:dk1>
          <a:srgbClr val="000000"/>
        </a:dk1>
        <a:lt1>
          <a:srgbClr val="AAAAAA"/>
        </a:lt1>
        <a:dk2>
          <a:srgbClr val="AAAAAA"/>
        </a:dk2>
        <a:lt2>
          <a:srgbClr val="FF8000"/>
        </a:lt2>
        <a:accent1>
          <a:srgbClr val="FFFF00"/>
        </a:accent1>
        <a:accent2>
          <a:srgbClr val="FF0000"/>
        </a:accent2>
        <a:accent3>
          <a:srgbClr val="D2D2D2"/>
        </a:accent3>
        <a:accent4>
          <a:srgbClr val="000000"/>
        </a:accent4>
        <a:accent5>
          <a:srgbClr val="FFFFAA"/>
        </a:accent5>
        <a:accent6>
          <a:srgbClr val="E70000"/>
        </a:accent6>
        <a:hlink>
          <a:srgbClr val="0080FF"/>
        </a:hlink>
        <a:folHlink>
          <a:srgbClr val="00FF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homa blue yellow white 5">
        <a:dk1>
          <a:srgbClr val="000000"/>
        </a:dk1>
        <a:lt1>
          <a:srgbClr val="FFFFFF"/>
        </a:lt1>
        <a:dk2>
          <a:srgbClr val="FFFFFF"/>
        </a:dk2>
        <a:lt2>
          <a:srgbClr val="4F4FE7"/>
        </a:lt2>
        <a:accent1>
          <a:srgbClr val="D94242"/>
        </a:accent1>
        <a:accent2>
          <a:srgbClr val="C17253"/>
        </a:accent2>
        <a:accent3>
          <a:srgbClr val="FFFFFF"/>
        </a:accent3>
        <a:accent4>
          <a:srgbClr val="000000"/>
        </a:accent4>
        <a:accent5>
          <a:srgbClr val="E9B0B0"/>
        </a:accent5>
        <a:accent6>
          <a:srgbClr val="AF674A"/>
        </a:accent6>
        <a:hlink>
          <a:srgbClr val="808080"/>
        </a:hlink>
        <a:folHlink>
          <a:srgbClr val="0087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homa blue yellow white 6">
        <a:dk1>
          <a:srgbClr val="000000"/>
        </a:dk1>
        <a:lt1>
          <a:srgbClr val="FFFFFF"/>
        </a:lt1>
        <a:dk2>
          <a:srgbClr val="FFFFFF"/>
        </a:dk2>
        <a:lt2>
          <a:srgbClr val="DDDDDD"/>
        </a:lt2>
        <a:accent1>
          <a:srgbClr val="000000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AAAAAA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CHS2010conference">
  <a:themeElements>
    <a:clrScheme name="NCHS 2010 conference">
      <a:dk1>
        <a:srgbClr val="FFFFFF"/>
      </a:dk1>
      <a:lt1>
        <a:srgbClr val="000000"/>
      </a:lt1>
      <a:dk2>
        <a:srgbClr val="C4D1EB"/>
      </a:dk2>
      <a:lt2>
        <a:srgbClr val="17375E"/>
      </a:lt2>
      <a:accent1>
        <a:srgbClr val="47A5F3"/>
      </a:accent1>
      <a:accent2>
        <a:srgbClr val="8CCDCF"/>
      </a:accent2>
      <a:accent3>
        <a:srgbClr val="A780DA"/>
      </a:accent3>
      <a:accent4>
        <a:srgbClr val="99D05C"/>
      </a:accent4>
      <a:accent5>
        <a:srgbClr val="DBCF85"/>
      </a:accent5>
      <a:accent6>
        <a:srgbClr val="6AB477"/>
      </a:accent6>
      <a:hlink>
        <a:srgbClr val="9999FF"/>
      </a:hlink>
      <a:folHlink>
        <a:srgbClr val="6565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26135</TotalTime>
  <Words>1479</Words>
  <Application>Microsoft Office PowerPoint</Application>
  <PresentationFormat>On-screen Show (4:3)</PresentationFormat>
  <Paragraphs>385</Paragraphs>
  <Slides>60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Tahoma blue yellow white</vt:lpstr>
      <vt:lpstr>Office Theme</vt:lpstr>
      <vt:lpstr>NCHS2010conference</vt:lpstr>
      <vt:lpstr>think-cell Slide</vt:lpstr>
      <vt:lpstr>National Conference on Health Statistics</vt:lpstr>
      <vt:lpstr>Data for Action  and Health Reform</vt:lpstr>
      <vt:lpstr>NCHS at 50</vt:lpstr>
      <vt:lpstr>But first….</vt:lpstr>
      <vt:lpstr>But first….</vt:lpstr>
      <vt:lpstr>We invite you to…</vt:lpstr>
      <vt:lpstr>A Brief History … </vt:lpstr>
      <vt:lpstr>Slide 8</vt:lpstr>
      <vt:lpstr>Slide 9</vt:lpstr>
      <vt:lpstr>Slide 10</vt:lpstr>
      <vt:lpstr>A Brief History … </vt:lpstr>
      <vt:lpstr>A Brief History … </vt:lpstr>
      <vt:lpstr>Slide 13</vt:lpstr>
      <vt:lpstr>Slide 14</vt:lpstr>
      <vt:lpstr>Mobile Exam Center Circa 1960</vt:lpstr>
      <vt:lpstr>Mobile Exam Center Today</vt:lpstr>
      <vt:lpstr>1960 Data Challenges (National Health Survey Act)  </vt:lpstr>
      <vt:lpstr>Current Data Challenges  </vt:lpstr>
      <vt:lpstr>Patient Protection and  Affordable Care Act </vt:lpstr>
      <vt:lpstr>Affordable Care Act   Data and Measurement Provisions</vt:lpstr>
      <vt:lpstr>Uninsured Rates for Persons Under Age 65, By Poverty Status and Age, 1997 and 2008</vt:lpstr>
      <vt:lpstr>Trends in Stroke Mortality,  By Race and Ethnicity, 1981-2006</vt:lpstr>
      <vt:lpstr>Trends Diabetes Mortality,  By Race and Ethnicity, 1981-2006</vt:lpstr>
      <vt:lpstr>Affordable Care Act Evaluation Assessing change over time in …</vt:lpstr>
      <vt:lpstr>Affordable Care Act</vt:lpstr>
      <vt:lpstr>NCHS Challenge:   With Limited Resources to Navigate Competing Priorities</vt:lpstr>
      <vt:lpstr>NCHS Program Changes  to Meet Affordable Care Act/ARRA</vt:lpstr>
      <vt:lpstr>Program Changes…</vt:lpstr>
      <vt:lpstr>Program Changes…</vt:lpstr>
      <vt:lpstr>NCHS Continuing Priorities …</vt:lpstr>
      <vt:lpstr>A Word About Timeliness</vt:lpstr>
      <vt:lpstr>Timeliness</vt:lpstr>
      <vt:lpstr>Quality</vt:lpstr>
      <vt:lpstr>Access</vt:lpstr>
      <vt:lpstr>Dissemination</vt:lpstr>
      <vt:lpstr>Slide 36</vt:lpstr>
      <vt:lpstr>Slide 37</vt:lpstr>
      <vt:lpstr>Slide 38</vt:lpstr>
      <vt:lpstr>Slide 39</vt:lpstr>
      <vt:lpstr>Census and NCHS Research Data Centers</vt:lpstr>
      <vt:lpstr>NCHS Continuing Priorities …</vt:lpstr>
      <vt:lpstr>Slide 42</vt:lpstr>
      <vt:lpstr>Slide 43</vt:lpstr>
      <vt:lpstr>Slide 44</vt:lpstr>
      <vt:lpstr>Slide 45</vt:lpstr>
      <vt:lpstr>CDC’s Winnable Battles</vt:lpstr>
      <vt:lpstr>Demand for Data at The Community Level </vt:lpstr>
      <vt:lpstr>Data at The Community Level Health Indicators Warehouse</vt:lpstr>
      <vt:lpstr>Health Indicators Warehouse</vt:lpstr>
      <vt:lpstr>Slide 50</vt:lpstr>
      <vt:lpstr>Slide 51</vt:lpstr>
      <vt:lpstr>Slide 52</vt:lpstr>
      <vt:lpstr>Health Indicators Warehouse</vt:lpstr>
      <vt:lpstr>Community Health Data Initiative </vt:lpstr>
      <vt:lpstr>Innovators</vt:lpstr>
      <vt:lpstr>Applications</vt:lpstr>
      <vt:lpstr>End Users</vt:lpstr>
      <vt:lpstr>1960 Data Challenges (National Health Survey Act)  </vt:lpstr>
      <vt:lpstr> Vision for 21st Century Health Statistics  Influences on the Population's Health  </vt:lpstr>
      <vt:lpstr>More Than Just Numbers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Scientific Counselors Program Review</dc:title>
  <dc:creator>NCHS</dc:creator>
  <cp:lastModifiedBy>hku4</cp:lastModifiedBy>
  <cp:revision>661</cp:revision>
  <dcterms:created xsi:type="dcterms:W3CDTF">2003-09-30T23:36:04Z</dcterms:created>
  <dcterms:modified xsi:type="dcterms:W3CDTF">2010-08-30T14:44:59Z</dcterms:modified>
</cp:coreProperties>
</file>