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9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231F4A-8348-41F8-894B-9E3A95CFA3F3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97C5EA-F955-4B18-9D5E-2C46EC5F5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7C5EA-F955-4B18-9D5E-2C46EC5F5DE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/>
          </a:bodyPr>
          <a:lstStyle>
            <a:lvl1pPr algn="l">
              <a:defRPr sz="4700" b="1"/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7B96-E94D-4190-89C8-EC55902ECAD9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3121-F098-4B39-96DD-32EFD60572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7B96-E94D-4190-89C8-EC55902ECAD9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3121-F098-4B39-96DD-32EFD60572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7B96-E94D-4190-89C8-EC55902ECAD9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3121-F098-4B39-96DD-32EFD60572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7B96-E94D-4190-89C8-EC55902ECAD9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3121-F098-4B39-96DD-32EFD60572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7B96-E94D-4190-89C8-EC55902ECAD9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3121-F098-4B39-96DD-32EFD60572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7B96-E94D-4190-89C8-EC55902ECAD9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3121-F098-4B39-96DD-32EFD60572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7B96-E94D-4190-89C8-EC55902ECAD9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3121-F098-4B39-96DD-32EFD60572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7B96-E94D-4190-89C8-EC55902ECAD9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3121-F098-4B39-96DD-32EFD60572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7B96-E94D-4190-89C8-EC55902ECAD9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3121-F098-4B39-96DD-32EFD60572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7B96-E94D-4190-89C8-EC55902ECAD9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3121-F098-4B39-96DD-32EFD60572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F9517B96-E94D-4190-89C8-EC55902ECAD9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A273121-F098-4B39-96DD-32EFD60572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9517B96-E94D-4190-89C8-EC55902ECAD9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A273121-F098-4B39-96DD-32EFD60572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84448"/>
            <a:ext cx="8077200" cy="167335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The effect of ED crowding on outcomes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Jesse M. Pines, MD, MBA, MSCE</a:t>
            </a:r>
          </a:p>
          <a:p>
            <a:r>
              <a:rPr lang="en-US" dirty="0" smtClean="0"/>
              <a:t>Associate Professor of Emergency Medicine and Health Policy</a:t>
            </a:r>
          </a:p>
          <a:p>
            <a:r>
              <a:rPr lang="en-US" dirty="0" smtClean="0"/>
              <a:t>George Washington University</a:t>
            </a:r>
          </a:p>
          <a:p>
            <a:r>
              <a:rPr lang="en-US" dirty="0" smtClean="0"/>
              <a:t>National Conference on Health Statistics– August 18, 2010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problem of ED crowding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4343400" cy="4625609"/>
          </a:xfrm>
        </p:spPr>
        <p:txBody>
          <a:bodyPr>
            <a:normAutofit/>
          </a:bodyPr>
          <a:lstStyle/>
          <a:p>
            <a:r>
              <a:rPr lang="en-US" dirty="0" smtClean="0"/>
              <a:t>ED crowding is a periodic supply-demand mismatch</a:t>
            </a:r>
          </a:p>
          <a:p>
            <a:endParaRPr lang="en-US" dirty="0" smtClean="0"/>
          </a:p>
          <a:p>
            <a:r>
              <a:rPr lang="en-US" dirty="0" smtClean="0"/>
              <a:t>Effects</a:t>
            </a:r>
          </a:p>
          <a:p>
            <a:pPr lvl="1"/>
            <a:r>
              <a:rPr lang="en-US" dirty="0" smtClean="0"/>
              <a:t>Lower satisfaction</a:t>
            </a:r>
          </a:p>
          <a:p>
            <a:pPr lvl="1"/>
            <a:r>
              <a:rPr lang="en-US" dirty="0" smtClean="0"/>
              <a:t>Delays</a:t>
            </a:r>
          </a:p>
          <a:p>
            <a:pPr lvl="1"/>
            <a:r>
              <a:rPr lang="en-US" dirty="0" smtClean="0"/>
              <a:t>Errors &amp;Complications</a:t>
            </a:r>
          </a:p>
          <a:p>
            <a:pPr lvl="1"/>
            <a:r>
              <a:rPr lang="en-US" dirty="0" smtClean="0"/>
              <a:t>Mortality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944" y="1752600"/>
            <a:ext cx="3895656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An exposure to “crowding”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Exposure</a:t>
            </a:r>
          </a:p>
          <a:p>
            <a:pPr lvl="1"/>
            <a:r>
              <a:rPr lang="en-US" dirty="0" smtClean="0"/>
              <a:t>When is the ED at “peak” capacity</a:t>
            </a:r>
          </a:p>
          <a:p>
            <a:pPr lvl="1"/>
            <a:r>
              <a:rPr lang="en-US" dirty="0" smtClean="0"/>
              <a:t>Ways to measure</a:t>
            </a:r>
          </a:p>
          <a:p>
            <a:pPr lvl="2"/>
            <a:r>
              <a:rPr lang="en-US" dirty="0" smtClean="0"/>
              <a:t>ED occupancy, census, waiting room number, NEDOCS, EDWIN, others</a:t>
            </a:r>
          </a:p>
          <a:p>
            <a:pPr lvl="1"/>
            <a:r>
              <a:rPr lang="en-US" dirty="0" smtClean="0"/>
              <a:t>The effect of crowding is longer time intervals</a:t>
            </a:r>
          </a:p>
          <a:p>
            <a:pPr lvl="2"/>
            <a:r>
              <a:rPr lang="en-US" dirty="0" smtClean="0"/>
              <a:t>Many studies have studied the link between longer intervals and outcomes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Satisfaction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Major reason for ED dissatisfaction: long waits</a:t>
            </a:r>
          </a:p>
          <a:p>
            <a:r>
              <a:rPr lang="en-US" dirty="0" smtClean="0"/>
              <a:t>LWBS is related to long waits</a:t>
            </a:r>
          </a:p>
          <a:p>
            <a:pPr lvl="1"/>
            <a:r>
              <a:rPr lang="en-US" dirty="0" smtClean="0"/>
              <a:t>Higher LWBS rates during higher episodes of crowding</a:t>
            </a:r>
          </a:p>
          <a:p>
            <a:r>
              <a:rPr lang="en-US" dirty="0" smtClean="0"/>
              <a:t>ED crowding associated with lower ED satisfaction scores</a:t>
            </a:r>
          </a:p>
          <a:p>
            <a:r>
              <a:rPr lang="en-US" dirty="0" smtClean="0"/>
              <a:t>People don’t forget</a:t>
            </a:r>
          </a:p>
          <a:p>
            <a:pPr lvl="1"/>
            <a:r>
              <a:rPr lang="en-US" dirty="0" smtClean="0"/>
              <a:t>ED length of stay &amp; hallway placement predict lower OVERALL hospital satisfaction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r>
              <a:rPr lang="en-US" sz="1700" dirty="0" smtClean="0"/>
              <a:t>Pines </a:t>
            </a:r>
            <a:r>
              <a:rPr lang="en-US" sz="1700" dirty="0" err="1" smtClean="0"/>
              <a:t>Acad</a:t>
            </a:r>
            <a:r>
              <a:rPr lang="en-US" sz="1700" dirty="0" smtClean="0"/>
              <a:t> </a:t>
            </a:r>
            <a:r>
              <a:rPr lang="en-US" sz="1700" dirty="0" err="1" smtClean="0"/>
              <a:t>Emerg</a:t>
            </a:r>
            <a:r>
              <a:rPr lang="en-US" sz="1700" dirty="0" smtClean="0"/>
              <a:t> Med 2009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Satisfaction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these LWBS patients inconsequential?</a:t>
            </a:r>
          </a:p>
          <a:p>
            <a:r>
              <a:rPr lang="en-US" dirty="0" smtClean="0"/>
              <a:t>Patients who LWBS are high risk</a:t>
            </a:r>
          </a:p>
          <a:p>
            <a:pPr lvl="1"/>
            <a:r>
              <a:rPr lang="en-US" dirty="0" smtClean="0"/>
              <a:t>60% of LWBS patients seek medical attention within one week</a:t>
            </a:r>
          </a:p>
          <a:p>
            <a:pPr lvl="1"/>
            <a:r>
              <a:rPr lang="en-US" dirty="0" smtClean="0"/>
              <a:t>11% hospitalized or require emergency surgery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r>
              <a:rPr lang="en-US" sz="1600" dirty="0" smtClean="0"/>
              <a:t>Rowe </a:t>
            </a:r>
            <a:r>
              <a:rPr lang="en-US" sz="1600" dirty="0" err="1" smtClean="0"/>
              <a:t>Acad</a:t>
            </a:r>
            <a:r>
              <a:rPr lang="en-US" sz="1600" dirty="0" smtClean="0"/>
              <a:t> </a:t>
            </a:r>
            <a:r>
              <a:rPr lang="en-US" sz="1600" dirty="0" err="1" smtClean="0"/>
              <a:t>Emerg</a:t>
            </a:r>
            <a:r>
              <a:rPr lang="en-US" sz="1600" dirty="0" smtClean="0"/>
              <a:t> Med 2006</a:t>
            </a:r>
          </a:p>
          <a:p>
            <a:pPr>
              <a:buNone/>
            </a:pPr>
            <a:r>
              <a:rPr lang="en-US" sz="1600" dirty="0" smtClean="0"/>
              <a:t>Baker JAMA 1991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Delays in care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Pneumonia care</a:t>
            </a:r>
          </a:p>
          <a:p>
            <a:pPr lvl="1"/>
            <a:r>
              <a:rPr lang="en-US" dirty="0" smtClean="0"/>
              <a:t>More likely to experience delays in antibiotics</a:t>
            </a:r>
          </a:p>
          <a:p>
            <a:pPr lvl="2"/>
            <a:r>
              <a:rPr lang="en-US" dirty="0" smtClean="0"/>
              <a:t>31% had </a:t>
            </a:r>
            <a:r>
              <a:rPr lang="en-US" dirty="0" err="1" smtClean="0"/>
              <a:t>abx</a:t>
            </a:r>
            <a:r>
              <a:rPr lang="en-US" dirty="0" smtClean="0"/>
              <a:t> after four hours during least crowded, 72% at most crowded times</a:t>
            </a:r>
          </a:p>
          <a:p>
            <a:r>
              <a:rPr lang="en-US" dirty="0" smtClean="0"/>
              <a:t>Pain management</a:t>
            </a:r>
          </a:p>
          <a:p>
            <a:pPr lvl="1"/>
            <a:r>
              <a:rPr lang="en-US" dirty="0" smtClean="0"/>
              <a:t>More likely to experience delays with acute pain</a:t>
            </a:r>
          </a:p>
          <a:p>
            <a:pPr lvl="2"/>
            <a:r>
              <a:rPr lang="en-US" dirty="0" smtClean="0"/>
              <a:t>Hip fracture</a:t>
            </a:r>
          </a:p>
          <a:p>
            <a:pPr lvl="2"/>
            <a:r>
              <a:rPr lang="en-US" dirty="0" smtClean="0"/>
              <a:t>Abdominal pain</a:t>
            </a:r>
          </a:p>
          <a:p>
            <a:pPr lvl="2"/>
            <a:r>
              <a:rPr lang="en-US" dirty="0" smtClean="0"/>
              <a:t>Back pain</a:t>
            </a:r>
          </a:p>
          <a:p>
            <a:pPr lvl="2"/>
            <a:r>
              <a:rPr lang="en-US" dirty="0" smtClean="0"/>
              <a:t>Severe pain</a:t>
            </a:r>
          </a:p>
          <a:p>
            <a:pPr lvl="2"/>
            <a:endParaRPr lang="en-US" dirty="0" smtClean="0"/>
          </a:p>
          <a:p>
            <a:pPr>
              <a:buNone/>
            </a:pPr>
            <a:r>
              <a:rPr lang="en-US" sz="1700" dirty="0" smtClean="0"/>
              <a:t>Pines Ann </a:t>
            </a:r>
            <a:r>
              <a:rPr lang="en-US" sz="1700" dirty="0" err="1" smtClean="0"/>
              <a:t>Emerg</a:t>
            </a:r>
            <a:r>
              <a:rPr lang="en-US" sz="1700" dirty="0" smtClean="0"/>
              <a:t> Med 2008</a:t>
            </a:r>
          </a:p>
          <a:p>
            <a:pPr>
              <a:buNone/>
            </a:pPr>
            <a:r>
              <a:rPr lang="en-US" sz="1700" dirty="0" smtClean="0"/>
              <a:t>Hwang Med Care 2006</a:t>
            </a:r>
          </a:p>
          <a:p>
            <a:pPr>
              <a:buNone/>
            </a:pPr>
            <a:r>
              <a:rPr lang="en-US" sz="1700" dirty="0" smtClean="0"/>
              <a:t>Mills </a:t>
            </a:r>
            <a:r>
              <a:rPr lang="en-US" sz="1700" dirty="0" err="1" smtClean="0"/>
              <a:t>Acad</a:t>
            </a:r>
            <a:r>
              <a:rPr lang="en-US" sz="1700" dirty="0" smtClean="0"/>
              <a:t> </a:t>
            </a:r>
            <a:r>
              <a:rPr lang="en-US" sz="1700" dirty="0" err="1" smtClean="0"/>
              <a:t>Emerg</a:t>
            </a:r>
            <a:r>
              <a:rPr lang="en-US" sz="1700" dirty="0" smtClean="0"/>
              <a:t> Med 2009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Errors and complications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High workload is a significant factor in medical errors</a:t>
            </a:r>
          </a:p>
          <a:p>
            <a:r>
              <a:rPr lang="en-US" dirty="0" smtClean="0"/>
              <a:t>More than 25% of patients have one or more undesirable events while boarding in the ED</a:t>
            </a:r>
          </a:p>
          <a:p>
            <a:r>
              <a:rPr lang="en-US" dirty="0" smtClean="0"/>
              <a:t>Patients with chest pain 3-5x more likely to have a post-ED complication</a:t>
            </a:r>
          </a:p>
          <a:p>
            <a:r>
              <a:rPr lang="en-US" dirty="0" smtClean="0"/>
              <a:t>Trauma patients who spend &gt; 6 hours in ED </a:t>
            </a:r>
            <a:r>
              <a:rPr lang="en-US" dirty="0" err="1" smtClean="0"/>
              <a:t>intubated</a:t>
            </a:r>
            <a:r>
              <a:rPr lang="en-US" dirty="0" smtClean="0"/>
              <a:t> more likely to get ventilator pneumonia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Liu Ann </a:t>
            </a:r>
            <a:r>
              <a:rPr lang="en-US" sz="1600" dirty="0" err="1" smtClean="0"/>
              <a:t>Emerg</a:t>
            </a:r>
            <a:r>
              <a:rPr lang="en-US" sz="1600" dirty="0" smtClean="0"/>
              <a:t> Med 2009</a:t>
            </a:r>
          </a:p>
          <a:p>
            <a:pPr>
              <a:buNone/>
            </a:pPr>
            <a:r>
              <a:rPr lang="en-US" sz="1600" dirty="0" smtClean="0"/>
              <a:t>Horowitz Ann </a:t>
            </a:r>
            <a:r>
              <a:rPr lang="en-US" sz="1600" dirty="0" err="1" smtClean="0"/>
              <a:t>Emerg</a:t>
            </a:r>
            <a:r>
              <a:rPr lang="en-US" sz="1600" dirty="0" smtClean="0"/>
              <a:t> Med 2009</a:t>
            </a:r>
          </a:p>
          <a:p>
            <a:pPr>
              <a:buNone/>
            </a:pPr>
            <a:r>
              <a:rPr lang="en-US" sz="1600" dirty="0" smtClean="0"/>
              <a:t>Pines </a:t>
            </a:r>
            <a:r>
              <a:rPr lang="en-US" sz="1600" dirty="0" err="1" smtClean="0"/>
              <a:t>Acad</a:t>
            </a:r>
            <a:r>
              <a:rPr lang="en-US" sz="1600" dirty="0" smtClean="0"/>
              <a:t> </a:t>
            </a:r>
            <a:r>
              <a:rPr lang="en-US" sz="1600" dirty="0" err="1" smtClean="0"/>
              <a:t>Emerg</a:t>
            </a:r>
            <a:r>
              <a:rPr lang="en-US" sz="1600" dirty="0" smtClean="0"/>
              <a:t> Med 2009</a:t>
            </a:r>
          </a:p>
          <a:p>
            <a:pPr>
              <a:buNone/>
            </a:pPr>
            <a:r>
              <a:rPr lang="en-US" sz="1600" dirty="0" smtClean="0"/>
              <a:t>Carr J Trauma 2007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Mortality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Australian studies</a:t>
            </a:r>
          </a:p>
          <a:p>
            <a:pPr lvl="1"/>
            <a:r>
              <a:rPr lang="en-US" dirty="0" smtClean="0"/>
              <a:t>Crowding - risk factor 10-day mortality (RR 1.34)</a:t>
            </a:r>
          </a:p>
          <a:p>
            <a:pPr lvl="1"/>
            <a:r>
              <a:rPr lang="en-US" dirty="0" smtClean="0"/>
              <a:t>Higher ED &amp; hospital occupancy associated with higher 2, 7, and 30-day mortality (HR 1.2-1.3)</a:t>
            </a:r>
          </a:p>
          <a:p>
            <a:r>
              <a:rPr lang="en-US" dirty="0" smtClean="0"/>
              <a:t>ED LOS &gt; 6 hours associated with higher inpatient mortality in ICU patients</a:t>
            </a:r>
          </a:p>
          <a:p>
            <a:pPr lvl="1"/>
            <a:r>
              <a:rPr lang="en-US" dirty="0" smtClean="0"/>
              <a:t>12.9% &lt; 6 hours; 17.4% &gt; 6 hours</a:t>
            </a:r>
          </a:p>
          <a:p>
            <a:pPr lvl="1"/>
            <a:r>
              <a:rPr lang="en-US" dirty="0" smtClean="0"/>
              <a:t>Differences persist after adjustment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sz="1700" dirty="0" smtClean="0"/>
          </a:p>
          <a:p>
            <a:pPr>
              <a:buNone/>
            </a:pPr>
            <a:r>
              <a:rPr lang="en-US" sz="1700" dirty="0" smtClean="0"/>
              <a:t>Richardson Med J </a:t>
            </a:r>
            <a:r>
              <a:rPr lang="en-US" sz="1700" dirty="0" err="1" smtClean="0"/>
              <a:t>Aust</a:t>
            </a:r>
            <a:r>
              <a:rPr lang="en-US" sz="1700" dirty="0" smtClean="0"/>
              <a:t> 2006</a:t>
            </a:r>
          </a:p>
          <a:p>
            <a:pPr>
              <a:buNone/>
            </a:pPr>
            <a:r>
              <a:rPr lang="en-US" sz="1700" dirty="0" err="1" smtClean="0"/>
              <a:t>Sprivulis</a:t>
            </a:r>
            <a:r>
              <a:rPr lang="en-US" sz="1700" dirty="0" smtClean="0"/>
              <a:t> Med J </a:t>
            </a:r>
            <a:r>
              <a:rPr lang="en-US" sz="1700" dirty="0" err="1" smtClean="0"/>
              <a:t>Aust</a:t>
            </a:r>
            <a:r>
              <a:rPr lang="en-US" sz="1700" dirty="0" smtClean="0"/>
              <a:t> 2006</a:t>
            </a:r>
          </a:p>
          <a:p>
            <a:pPr>
              <a:buNone/>
            </a:pPr>
            <a:r>
              <a:rPr lang="en-US" sz="1700" dirty="0" err="1" smtClean="0"/>
              <a:t>Chalfin</a:t>
            </a:r>
            <a:r>
              <a:rPr lang="en-US" sz="1700" dirty="0" smtClean="0"/>
              <a:t> </a:t>
            </a:r>
            <a:r>
              <a:rPr lang="en-US" sz="1700" dirty="0" err="1" smtClean="0"/>
              <a:t>Crit</a:t>
            </a:r>
            <a:r>
              <a:rPr lang="en-US" sz="1700" dirty="0" smtClean="0"/>
              <a:t> Care Med 2007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Is the link ubiquitous?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Likely no!</a:t>
            </a:r>
          </a:p>
          <a:p>
            <a:r>
              <a:rPr lang="en-US" dirty="0" smtClean="0"/>
              <a:t>Some populations are unlikely to be harmed by crowding</a:t>
            </a:r>
          </a:p>
          <a:p>
            <a:pPr lvl="1"/>
            <a:r>
              <a:rPr lang="en-US" dirty="0" smtClean="0"/>
              <a:t>The first few hours of obviously critically ill patients</a:t>
            </a:r>
          </a:p>
          <a:p>
            <a:pPr lvl="1"/>
            <a:r>
              <a:rPr lang="en-US" dirty="0" smtClean="0"/>
              <a:t>Difference is harm by hospital</a:t>
            </a:r>
          </a:p>
          <a:p>
            <a:r>
              <a:rPr lang="en-US" dirty="0" smtClean="0"/>
              <a:t>Multi-center studies are needed</a:t>
            </a:r>
          </a:p>
          <a:p>
            <a:pPr lvl="1"/>
            <a:r>
              <a:rPr lang="en-US" dirty="0" smtClean="0"/>
              <a:t>NHAMCS may be potentially used to demonstrate the risks of crowding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257</TotalTime>
  <Words>460</Words>
  <Application>Microsoft Office PowerPoint</Application>
  <PresentationFormat>On-screen Show (4:3)</PresentationFormat>
  <Paragraphs>86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Module</vt:lpstr>
      <vt:lpstr>The effect of ED crowding on outcomes</vt:lpstr>
      <vt:lpstr>The problem of ED crowding</vt:lpstr>
      <vt:lpstr>An exposure to “crowding”</vt:lpstr>
      <vt:lpstr>Satisfaction</vt:lpstr>
      <vt:lpstr>Satisfaction</vt:lpstr>
      <vt:lpstr>Delays in care</vt:lpstr>
      <vt:lpstr>Errors and complications</vt:lpstr>
      <vt:lpstr>Mortality</vt:lpstr>
      <vt:lpstr>Is the link ubiquitous?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effect of ED crowding on outcomes</dc:title>
  <dc:creator>Jesse</dc:creator>
  <cp:lastModifiedBy>hku4</cp:lastModifiedBy>
  <cp:revision>25</cp:revision>
  <dcterms:created xsi:type="dcterms:W3CDTF">2010-08-11T14:50:15Z</dcterms:created>
  <dcterms:modified xsi:type="dcterms:W3CDTF">2010-08-27T19:32:29Z</dcterms:modified>
</cp:coreProperties>
</file>