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62" r:id="rId2"/>
    <p:sldId id="256" r:id="rId3"/>
    <p:sldId id="275" r:id="rId4"/>
    <p:sldId id="258" r:id="rId5"/>
    <p:sldId id="257" r:id="rId6"/>
    <p:sldId id="259" r:id="rId7"/>
    <p:sldId id="260" r:id="rId8"/>
    <p:sldId id="285" r:id="rId9"/>
    <p:sldId id="276" r:id="rId10"/>
    <p:sldId id="277" r:id="rId11"/>
    <p:sldId id="282" r:id="rId12"/>
    <p:sldId id="283" r:id="rId13"/>
    <p:sldId id="284" r:id="rId14"/>
    <p:sldId id="278" r:id="rId15"/>
    <p:sldId id="281" r:id="rId16"/>
    <p:sldId id="279" r:id="rId17"/>
    <p:sldId id="264"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autoAdjust="0"/>
    <p:restoredTop sz="94660"/>
  </p:normalViewPr>
  <p:slideViewPr>
    <p:cSldViewPr>
      <p:cViewPr>
        <p:scale>
          <a:sx n="66" d="100"/>
          <a:sy n="66" d="100"/>
        </p:scale>
        <p:origin x="-1692" y="-7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72"/>
    </p:cViewPr>
  </p:sorterViewPr>
  <p:notesViewPr>
    <p:cSldViewPr>
      <p:cViewPr>
        <p:scale>
          <a:sx n="66" d="100"/>
          <a:sy n="66" d="100"/>
        </p:scale>
        <p:origin x="-1608"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225DDBF0-7B10-49E3-9FB6-482BF9650C0F}" type="datetimeFigureOut">
              <a:rPr lang="en-US"/>
              <a:pPr>
                <a:defRPr/>
              </a:pPr>
              <a:t>9/8/2010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5D071B94-775F-4D28-8051-ECD0FC1F943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6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571308-EC2F-4E96-82A9-2F379555000B}"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420270-3B34-4E64-B7C2-C68DA90CF5F4}"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420270-3B34-4E64-B7C2-C68DA90CF5F4}"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In 2009, after passage of the  American Recovery and Reinvestment Act , the NCVHS sent a letter to the Secretary  noting that it had</a:t>
            </a:r>
          </a:p>
          <a:p>
            <a:r>
              <a:rPr lang="en-US" dirty="0" smtClean="0"/>
              <a:t>“longstanding concerns about the deteriorating capacity of the nation’s health statistics enterprise. The resources to collect the necessary information to assess the performance and guide improvements in our health care system have not kept pace with the rising costs of producing basic information, let alone support the collection of sufficient information to fully assess and direct improvements in health care. </a:t>
            </a:r>
          </a:p>
          <a:p>
            <a:r>
              <a:rPr lang="en-US" dirty="0" smtClean="0"/>
              <a:t>NCVHS recommends that adequate funding and resources be made available to assure a robust vital statistics and population health information infrastructure that can provide rigorous, unbiased, statistical metrics of the nation’s health and health care. “</a:t>
            </a:r>
          </a:p>
          <a:p>
            <a:r>
              <a:rPr lang="en-US" dirty="0" smtClean="0"/>
              <a:t>And specifically argued for an “electronic vital records data collection processing and analysis system” and expansion of population-based surveys.  </a:t>
            </a:r>
          </a:p>
          <a:p>
            <a:r>
              <a:rPr lang="en-US" dirty="0" smtClean="0"/>
              <a:t>Finally, NCVHS recommended “that stable adequate long-term funding for vital statistics and population-based information collection needs to be assured. “</a:t>
            </a:r>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420270-3B34-4E64-B7C2-C68DA90CF5F4}"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420270-3B34-4E64-B7C2-C68DA90CF5F4}"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Defined as “numerical data that characterize the health of a population and the factors that influence its health”.  Health statistics are distinguished by their focus on 1) quantification, 2) aggregation of data from observations on individuals, their communities and the context of their communities and 3) population health and the influences on it.  </a:t>
            </a:r>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420270-3B34-4E64-B7C2-C68DA90CF5F4}"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071B94-775F-4D28-8051-ECD0FC1F943F}"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I refer you to a fascinating article on the Population health Records by our colleagues Dr. Daniel Friedman, a former member of NCVHS, and Dr. </a:t>
            </a:r>
            <a:r>
              <a:rPr lang="en-US" dirty="0" err="1" smtClean="0"/>
              <a:t>Gib</a:t>
            </a:r>
            <a:r>
              <a:rPr lang="en-US" dirty="0" smtClean="0"/>
              <a:t> Parrish, formerly of CDC, in the July issue of the Journal of the American Medical Informatics Association.  </a:t>
            </a:r>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420270-3B34-4E64-B7C2-C68DA90CF5F4}"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071B94-775F-4D28-8051-ECD0FC1F943F}" type="slidenum">
              <a:rPr lang="en-US" smtClean="0"/>
              <a:pPr>
                <a:defRPr/>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Specifically, the report from the Paris Conference, held in the spring of 1948, for the Sixth Decennial Revision of the International Lists of Diseases and Causes of Death , urged that all governments establish national committees on vital and health statistics…and that such national committees study broadly the problem of producing satisfactory national and international statistics in the fields of health…</a:t>
            </a:r>
          </a:p>
          <a:p>
            <a:pPr>
              <a:spcBef>
                <a:spcPct val="0"/>
              </a:spcBef>
            </a:pPr>
            <a:endParaRPr lang="en-US" dirty="0" smtClean="0"/>
          </a:p>
          <a:p>
            <a:pPr>
              <a:spcBef>
                <a:spcPct val="0"/>
              </a:spcBef>
            </a:pPr>
            <a:r>
              <a:rPr lang="en-US" dirty="0" smtClean="0"/>
              <a:t>The World Health Organization’s expectation was that governments would establish national committees on vital and health statistics for the purpose of coordinating the statistical activities in the respective country and to serve as a link between the national statistical institutions and WHO.  </a:t>
            </a:r>
          </a:p>
          <a:p>
            <a:pPr>
              <a:spcBef>
                <a:spcPct val="0"/>
              </a:spcBef>
            </a:pPr>
            <a:endParaRPr lang="en-US" dirty="0" smtClean="0"/>
          </a:p>
          <a:p>
            <a:pPr>
              <a:spcBef>
                <a:spcPct val="0"/>
              </a:spcBef>
            </a:pPr>
            <a:r>
              <a:rPr lang="en-US" dirty="0" smtClean="0"/>
              <a:t>We are hosting this session on the occasion of NCHS 50</a:t>
            </a:r>
            <a:r>
              <a:rPr lang="en-US" baseline="30000" dirty="0" smtClean="0"/>
              <a:t>th</a:t>
            </a:r>
            <a:r>
              <a:rPr lang="en-US" dirty="0" smtClean="0"/>
              <a:t> Anniversary and NCVHS 60</a:t>
            </a:r>
            <a:r>
              <a:rPr lang="en-US" baseline="30000" dirty="0" smtClean="0"/>
              <a:t>th</a:t>
            </a:r>
            <a:r>
              <a:rPr lang="en-US" dirty="0" smtClean="0"/>
              <a:t> Anniversary, which we actually have been celebrating for the past  two years!</a:t>
            </a:r>
          </a:p>
          <a:p>
            <a:pPr>
              <a:spcBef>
                <a:spcPct val="0"/>
              </a:spcBef>
            </a:pPr>
            <a:endParaRPr lang="en-US" dirty="0" smtClean="0"/>
          </a:p>
          <a:p>
            <a:pPr>
              <a:spcBef>
                <a:spcPct val="0"/>
              </a:spcBef>
            </a:pPr>
            <a:r>
              <a:rPr lang="en-US" dirty="0" smtClean="0"/>
              <a:t>Historical information comes from past annual reports of the NCVHS and in particular a 50 year history prepared by the NCVHS writer, Susan Kanaan.</a:t>
            </a:r>
          </a:p>
          <a:p>
            <a:pPr>
              <a:spcBef>
                <a:spcPct val="0"/>
              </a:spcBef>
            </a:pPr>
            <a:endParaRPr lang="en-US" dirty="0" smtClean="0"/>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420270-3B34-4E64-B7C2-C68DA90CF5F4}" type="slidenum">
              <a:rPr lang="en-US"/>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420270-3B34-4E64-B7C2-C68DA90CF5F4}"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071B94-775F-4D28-8051-ECD0FC1F943F}"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I’ve noted, the original concept of a national committee was very much an international one, but for most of its 60-yearhistory, the Committee has focused primarily on domestic issues, while still monitoring international developments.  The development of WHO Collaborating </a:t>
            </a:r>
            <a:r>
              <a:rPr lang="en-US" dirty="0" err="1" smtClean="0"/>
              <a:t>Centres</a:t>
            </a:r>
            <a:r>
              <a:rPr lang="en-US" dirty="0" smtClean="0"/>
              <a:t> for international classifications and other statistical topics took the place of an organization to serve as a link between the national statistical institutions and WHO.   In fact, NCHS does house several such collaborating </a:t>
            </a:r>
            <a:r>
              <a:rPr lang="en-US" dirty="0" err="1" smtClean="0"/>
              <a:t>centres</a:t>
            </a:r>
            <a:r>
              <a:rPr lang="en-US" dirty="0" smtClean="0"/>
              <a:t>, including one for the WHO Family of International Classifications for North America.</a:t>
            </a:r>
            <a:endParaRPr lang="en-US" dirty="0"/>
          </a:p>
        </p:txBody>
      </p:sp>
      <p:sp>
        <p:nvSpPr>
          <p:cNvPr id="4" name="Slide Number Placeholder 3"/>
          <p:cNvSpPr>
            <a:spLocks noGrp="1"/>
          </p:cNvSpPr>
          <p:nvPr>
            <p:ph type="sldNum" sz="quarter" idx="10"/>
          </p:nvPr>
        </p:nvSpPr>
        <p:spPr/>
        <p:txBody>
          <a:bodyPr/>
          <a:lstStyle/>
          <a:p>
            <a:pPr>
              <a:defRPr/>
            </a:pPr>
            <a:fld id="{5D071B94-775F-4D28-8051-ECD0FC1F943F}"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071B94-775F-4D28-8051-ECD0FC1F943F}"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071B94-775F-4D28-8051-ECD0FC1F943F}"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D071B94-775F-4D28-8051-ECD0FC1F943F}"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420270-3B34-4E64-B7C2-C68DA90CF5F4}"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AE798F1-441B-4C57-ADD9-08EBF7D3DC4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3FC67E-BBE8-4CA6-ABA5-5B9B91F24DD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D108F8-C7A8-4353-9871-623FD64DF08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AD0923-F359-4271-BF53-68728FB22E6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67EB8A-F24C-4881-B9DB-04BC7D90304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74E2B76-8D22-4A7D-9058-AA01B3710CE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01BB36F-2721-4FC2-BF02-BD9550547D1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F321002-FA0E-4CA3-89DC-46B4FB05EDC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00A6364-F855-4463-81B1-47B5D8328C6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8CE13FB-513E-4155-9014-E44DEA9ACD3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D68D73A-21A3-4A5A-B947-D3C048AEE4E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DAD67940-A062-4822-B74F-C9E7DF710D4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hyperlink" Target="http://www.ncvhs.hhs.gov/"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subTitle" idx="1"/>
          </p:nvPr>
        </p:nvSpPr>
        <p:spPr>
          <a:xfrm>
            <a:off x="533400" y="2743200"/>
            <a:ext cx="8153400" cy="3200400"/>
          </a:xfrm>
        </p:spPr>
        <p:txBody>
          <a:bodyPr/>
          <a:lstStyle/>
          <a:p>
            <a:pPr eaLnBrk="1" hangingPunct="1"/>
            <a:r>
              <a:rPr lang="en-US" b="1" dirty="0" smtClean="0">
                <a:latin typeface="Lucida Calligraphy" pitchFamily="66" charset="0"/>
              </a:rPr>
              <a:t>NCHS and NCVHS</a:t>
            </a:r>
            <a:endParaRPr lang="en-US" sz="2400" b="1" dirty="0" smtClean="0">
              <a:latin typeface="Lucida Calligraphy" pitchFamily="66" charset="0"/>
            </a:endParaRPr>
          </a:p>
          <a:p>
            <a:pPr eaLnBrk="1" hangingPunct="1"/>
            <a:r>
              <a:rPr lang="en-US" sz="2400" b="1" dirty="0" smtClean="0">
                <a:latin typeface="Lucida Calligraphy" pitchFamily="66" charset="0"/>
              </a:rPr>
              <a:t>A FIFTY-YEAR PARTNERSHIP</a:t>
            </a:r>
          </a:p>
          <a:p>
            <a:pPr eaLnBrk="1" hangingPunct="1"/>
            <a:r>
              <a:rPr lang="en-US" sz="2400" b="1" dirty="0" smtClean="0">
                <a:latin typeface="Lucida Calligraphy" pitchFamily="66" charset="0"/>
              </a:rPr>
              <a:t>National Conference on Health Statistics</a:t>
            </a:r>
          </a:p>
          <a:p>
            <a:pPr eaLnBrk="1" hangingPunct="1"/>
            <a:r>
              <a:rPr lang="en-US" sz="2400" b="1" dirty="0" smtClean="0">
                <a:latin typeface="Lucida Calligraphy" pitchFamily="66" charset="0"/>
              </a:rPr>
              <a:t>Washington, D.C.</a:t>
            </a:r>
          </a:p>
          <a:p>
            <a:pPr eaLnBrk="1" hangingPunct="1"/>
            <a:r>
              <a:rPr lang="en-US" sz="2400" b="1" dirty="0" smtClean="0">
                <a:latin typeface="Lucida Calligraphy" pitchFamily="66" charset="0"/>
              </a:rPr>
              <a:t>August 18, 2010</a:t>
            </a:r>
          </a:p>
          <a:p>
            <a:pPr eaLnBrk="1" hangingPunct="1"/>
            <a:endParaRPr lang="en-US" sz="2400" b="1" dirty="0" smtClean="0">
              <a:latin typeface="Lucida Calligraphy" pitchFamily="66" charset="0"/>
            </a:endParaRPr>
          </a:p>
          <a:p>
            <a:pPr eaLnBrk="1" hangingPunct="1"/>
            <a:r>
              <a:rPr lang="en-US" sz="2000" b="1" dirty="0" smtClean="0">
                <a:latin typeface="Lucida Calligraphy" pitchFamily="66" charset="0"/>
              </a:rPr>
              <a:t>Marjorie S. Greenberg, M.A., NCHS</a:t>
            </a:r>
          </a:p>
          <a:p>
            <a:pPr eaLnBrk="1" hangingPunct="1"/>
            <a:r>
              <a:rPr lang="en-US" sz="2000" b="1" dirty="0" smtClean="0">
                <a:latin typeface="Lucida Calligraphy" pitchFamily="66" charset="0"/>
              </a:rPr>
              <a:t>Executive Secretary, NCVHS</a:t>
            </a:r>
          </a:p>
          <a:p>
            <a:pPr eaLnBrk="1" hangingPunct="1"/>
            <a:endParaRPr lang="en-US" dirty="0" smtClean="0"/>
          </a:p>
        </p:txBody>
      </p:sp>
      <p:graphicFrame>
        <p:nvGraphicFramePr>
          <p:cNvPr id="8203" name="Group 11"/>
          <p:cNvGraphicFramePr>
            <a:graphicFrameLocks noGrp="1"/>
          </p:cNvGraphicFramePr>
          <p:nvPr/>
        </p:nvGraphicFramePr>
        <p:xfrm>
          <a:off x="381000" y="533400"/>
          <a:ext cx="8521700" cy="2057400"/>
        </p:xfrm>
        <a:graphic>
          <a:graphicData uri="http://schemas.openxmlformats.org/drawingml/2006/table">
            <a:tbl>
              <a:tblPr/>
              <a:tblGrid>
                <a:gridCol w="1757363"/>
                <a:gridCol w="6764337"/>
              </a:tblGrid>
              <a:tr h="2057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rPr>
                        <a:t>The National Committee on Vital and Health Statistics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1" i="1" u="none" strike="noStrike" cap="none" normalizeH="0" baseline="0" dirty="0" smtClean="0">
                          <a:ln>
                            <a:noFill/>
                          </a:ln>
                          <a:solidFill>
                            <a:schemeClr val="tx1"/>
                          </a:solidFill>
                          <a:effectLst/>
                          <a:latin typeface="Arial" charset="0"/>
                        </a:rPr>
                        <a:t>The Public Advisory Body to the Secretary of Health and Human Services</a:t>
                      </a:r>
                      <a:r>
                        <a:rPr kumimoji="0" lang="en-US" sz="1300" b="1" i="0" u="none" strike="noStrike" cap="none" normalizeH="0" baseline="0" dirty="0" smtClean="0">
                          <a:ln>
                            <a:noFill/>
                          </a:ln>
                          <a:solidFill>
                            <a:schemeClr val="tx1"/>
                          </a:solidFill>
                          <a:effectLst/>
                          <a:latin typeface="Arial" charset="0"/>
                        </a:rPr>
                        <a:t> </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3078" name="Picture 10" descr="NCVHS Logo"/>
          <p:cNvPicPr>
            <a:picLocks noChangeAspect="1" noChangeArrowheads="1"/>
          </p:cNvPicPr>
          <p:nvPr/>
        </p:nvPicPr>
        <p:blipFill>
          <a:blip r:embed="rId3" cstate="print"/>
          <a:srcRect/>
          <a:stretch>
            <a:fillRect/>
          </a:stretch>
        </p:blipFill>
        <p:spPr bwMode="auto">
          <a:xfrm>
            <a:off x="533400" y="609600"/>
            <a:ext cx="1600200" cy="1733550"/>
          </a:xfrm>
          <a:prstGeom prst="rect">
            <a:avLst/>
          </a:prstGeom>
          <a:noFill/>
          <a:ln w="9525">
            <a:noFill/>
            <a:miter lim="800000"/>
            <a:headEnd/>
            <a:tailEnd/>
          </a:ln>
        </p:spPr>
      </p:pic>
      <p:grpSp>
        <p:nvGrpSpPr>
          <p:cNvPr id="5" name="Group 15" descr="CDC logo"/>
          <p:cNvGrpSpPr>
            <a:grpSpLocks/>
          </p:cNvGrpSpPr>
          <p:nvPr/>
        </p:nvGrpSpPr>
        <p:grpSpPr bwMode="auto">
          <a:xfrm>
            <a:off x="301625" y="5491163"/>
            <a:ext cx="1303338" cy="912812"/>
            <a:chOff x="217" y="3098"/>
            <a:chExt cx="941" cy="703"/>
          </a:xfrm>
        </p:grpSpPr>
        <p:grpSp>
          <p:nvGrpSpPr>
            <p:cNvPr id="6" name="Group 4"/>
            <p:cNvGrpSpPr>
              <a:grpSpLocks/>
            </p:cNvGrpSpPr>
            <p:nvPr/>
          </p:nvGrpSpPr>
          <p:grpSpPr bwMode="auto">
            <a:xfrm>
              <a:off x="217" y="3709"/>
              <a:ext cx="942" cy="76"/>
              <a:chOff x="226" y="1710"/>
              <a:chExt cx="5989" cy="259"/>
            </a:xfrm>
          </p:grpSpPr>
          <p:sp>
            <p:nvSpPr>
              <p:cNvPr id="8" name="Freeform 5"/>
              <p:cNvSpPr>
                <a:spLocks noEditPoints="1"/>
              </p:cNvSpPr>
              <p:nvPr/>
            </p:nvSpPr>
            <p:spPr bwMode="auto">
              <a:xfrm>
                <a:off x="226" y="1739"/>
                <a:ext cx="1316" cy="230"/>
              </a:xfrm>
              <a:custGeom>
                <a:avLst/>
                <a:gdLst/>
                <a:ahLst/>
                <a:cxnLst>
                  <a:cxn ang="0">
                    <a:pos x="556" y="180"/>
                  </a:cxn>
                  <a:cxn ang="0">
                    <a:pos x="377" y="140"/>
                  </a:cxn>
                  <a:cxn ang="0">
                    <a:pos x="232" y="164"/>
                  </a:cxn>
                  <a:cxn ang="0">
                    <a:pos x="205" y="223"/>
                  </a:cxn>
                  <a:cxn ang="0">
                    <a:pos x="376" y="260"/>
                  </a:cxn>
                  <a:cxn ang="0">
                    <a:pos x="596" y="300"/>
                  </a:cxn>
                  <a:cxn ang="0">
                    <a:pos x="670" y="364"/>
                  </a:cxn>
                  <a:cxn ang="0">
                    <a:pos x="692" y="463"/>
                  </a:cxn>
                  <a:cxn ang="0">
                    <a:pos x="649" y="567"/>
                  </a:cxn>
                  <a:cxn ang="0">
                    <a:pos x="540" y="639"/>
                  </a:cxn>
                  <a:cxn ang="0">
                    <a:pos x="244" y="661"/>
                  </a:cxn>
                  <a:cxn ang="0">
                    <a:pos x="25" y="621"/>
                  </a:cxn>
                  <a:cxn ang="0">
                    <a:pos x="101" y="459"/>
                  </a:cxn>
                  <a:cxn ang="0">
                    <a:pos x="223" y="531"/>
                  </a:cxn>
                  <a:cxn ang="0">
                    <a:pos x="431" y="543"/>
                  </a:cxn>
                  <a:cxn ang="0">
                    <a:pos x="520" y="487"/>
                  </a:cxn>
                  <a:cxn ang="0">
                    <a:pos x="478" y="420"/>
                  </a:cxn>
                  <a:cxn ang="0">
                    <a:pos x="328" y="397"/>
                  </a:cxn>
                  <a:cxn ang="0">
                    <a:pos x="92" y="336"/>
                  </a:cxn>
                  <a:cxn ang="0">
                    <a:pos x="40" y="258"/>
                  </a:cxn>
                  <a:cxn ang="0">
                    <a:pos x="48" y="157"/>
                  </a:cxn>
                  <a:cxn ang="0">
                    <a:pos x="121" y="75"/>
                  </a:cxn>
                  <a:cxn ang="0">
                    <a:pos x="345" y="21"/>
                  </a:cxn>
                  <a:cxn ang="0">
                    <a:pos x="600" y="66"/>
                  </a:cxn>
                  <a:cxn ang="0">
                    <a:pos x="1025" y="422"/>
                  </a:cxn>
                  <a:cxn ang="0">
                    <a:pos x="1313" y="627"/>
                  </a:cxn>
                  <a:cxn ang="0">
                    <a:pos x="958" y="606"/>
                  </a:cxn>
                  <a:cxn ang="0">
                    <a:pos x="983" y="644"/>
                  </a:cxn>
                  <a:cxn ang="0">
                    <a:pos x="815" y="582"/>
                  </a:cxn>
                  <a:cxn ang="0">
                    <a:pos x="999" y="59"/>
                  </a:cxn>
                  <a:cxn ang="0">
                    <a:pos x="1291" y="49"/>
                  </a:cxn>
                  <a:cxn ang="0">
                    <a:pos x="1285" y="92"/>
                  </a:cxn>
                  <a:cxn ang="0">
                    <a:pos x="1511" y="639"/>
                  </a:cxn>
                  <a:cxn ang="0">
                    <a:pos x="1660" y="634"/>
                  </a:cxn>
                  <a:cxn ang="0">
                    <a:pos x="1655" y="56"/>
                  </a:cxn>
                  <a:cxn ang="0">
                    <a:pos x="2245" y="22"/>
                  </a:cxn>
                  <a:cxn ang="0">
                    <a:pos x="2241" y="185"/>
                  </a:cxn>
                  <a:cxn ang="0">
                    <a:pos x="2109" y="283"/>
                  </a:cxn>
                  <a:cxn ang="0">
                    <a:pos x="2119" y="438"/>
                  </a:cxn>
                  <a:cxn ang="0">
                    <a:pos x="1844" y="624"/>
                  </a:cxn>
                  <a:cxn ang="0">
                    <a:pos x="3008" y="512"/>
                  </a:cxn>
                  <a:cxn ang="0">
                    <a:pos x="3035" y="691"/>
                  </a:cxn>
                  <a:cxn ang="0">
                    <a:pos x="2431" y="644"/>
                  </a:cxn>
                  <a:cxn ang="0">
                    <a:pos x="2461" y="75"/>
                  </a:cxn>
                  <a:cxn ang="0">
                    <a:pos x="3009" y="31"/>
                  </a:cxn>
                  <a:cxn ang="0">
                    <a:pos x="3035" y="210"/>
                  </a:cxn>
                  <a:cxn ang="0">
                    <a:pos x="2639" y="268"/>
                  </a:cxn>
                  <a:cxn ang="0">
                    <a:pos x="2910" y="239"/>
                  </a:cxn>
                  <a:cxn ang="0">
                    <a:pos x="2857" y="405"/>
                  </a:cxn>
                  <a:cxn ang="0">
                    <a:pos x="3283" y="629"/>
                  </a:cxn>
                  <a:cxn ang="0">
                    <a:pos x="3272" y="53"/>
                  </a:cxn>
                  <a:cxn ang="0">
                    <a:pos x="3842" y="61"/>
                  </a:cxn>
                  <a:cxn ang="0">
                    <a:pos x="3918" y="129"/>
                  </a:cxn>
                  <a:cxn ang="0">
                    <a:pos x="3940" y="266"/>
                  </a:cxn>
                  <a:cxn ang="0">
                    <a:pos x="3852" y="396"/>
                  </a:cxn>
                  <a:cxn ang="0">
                    <a:pos x="3922" y="633"/>
                  </a:cxn>
                  <a:cxn ang="0">
                    <a:pos x="3714" y="630"/>
                  </a:cxn>
                  <a:cxn ang="0">
                    <a:pos x="3464" y="429"/>
                  </a:cxn>
                  <a:cxn ang="0">
                    <a:pos x="3496" y="661"/>
                  </a:cxn>
                  <a:cxn ang="0">
                    <a:pos x="3707" y="292"/>
                  </a:cxn>
                  <a:cxn ang="0">
                    <a:pos x="3758" y="229"/>
                  </a:cxn>
                  <a:cxn ang="0">
                    <a:pos x="3709" y="167"/>
                  </a:cxn>
                </a:cxnLst>
                <a:rect l="0" t="0" r="r" b="b"/>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chemeClr val="tx1"/>
              </a:solidFill>
              <a:ln w="9525">
                <a:noFill/>
                <a:round/>
                <a:headEnd/>
                <a:tailEnd/>
              </a:ln>
            </p:spPr>
            <p:txBody>
              <a:bodyPr/>
              <a:lstStyle/>
              <a:p>
                <a:endParaRPr lang="en-US"/>
              </a:p>
            </p:txBody>
          </p:sp>
          <p:sp>
            <p:nvSpPr>
              <p:cNvPr id="9" name="Freeform 6"/>
              <p:cNvSpPr>
                <a:spLocks noEditPoints="1"/>
              </p:cNvSpPr>
              <p:nvPr/>
            </p:nvSpPr>
            <p:spPr bwMode="auto">
              <a:xfrm>
                <a:off x="1876" y="1738"/>
                <a:ext cx="2293" cy="230"/>
              </a:xfrm>
              <a:custGeom>
                <a:avLst/>
                <a:gdLst/>
                <a:ahLst/>
                <a:cxnLst>
                  <a:cxn ang="0">
                    <a:pos x="29" y="74"/>
                  </a:cxn>
                  <a:cxn ang="0">
                    <a:pos x="222" y="53"/>
                  </a:cxn>
                  <a:cxn ang="0">
                    <a:pos x="517" y="63"/>
                  </a:cxn>
                  <a:cxn ang="0">
                    <a:pos x="704" y="58"/>
                  </a:cxn>
                  <a:cxn ang="0">
                    <a:pos x="719" y="641"/>
                  </a:cxn>
                  <a:cxn ang="0">
                    <a:pos x="520" y="609"/>
                  </a:cxn>
                  <a:cxn ang="0">
                    <a:pos x="239" y="660"/>
                  </a:cxn>
                  <a:cxn ang="0">
                    <a:pos x="1538" y="691"/>
                  </a:cxn>
                  <a:cxn ang="0">
                    <a:pos x="926" y="641"/>
                  </a:cxn>
                  <a:cxn ang="0">
                    <a:pos x="942" y="58"/>
                  </a:cxn>
                  <a:cxn ang="0">
                    <a:pos x="1517" y="16"/>
                  </a:cxn>
                  <a:cxn ang="0">
                    <a:pos x="1496" y="180"/>
                  </a:cxn>
                  <a:cxn ang="0">
                    <a:pos x="1379" y="239"/>
                  </a:cxn>
                  <a:cxn ang="0">
                    <a:pos x="1125" y="404"/>
                  </a:cxn>
                  <a:cxn ang="0">
                    <a:pos x="2210" y="630"/>
                  </a:cxn>
                  <a:cxn ang="0">
                    <a:pos x="1856" y="610"/>
                  </a:cxn>
                  <a:cxn ang="0">
                    <a:pos x="1666" y="644"/>
                  </a:cxn>
                  <a:cxn ang="0">
                    <a:pos x="1892" y="92"/>
                  </a:cxn>
                  <a:cxn ang="0">
                    <a:pos x="1881" y="31"/>
                  </a:cxn>
                  <a:cxn ang="0">
                    <a:pos x="2180" y="81"/>
                  </a:cxn>
                  <a:cxn ang="0">
                    <a:pos x="2414" y="641"/>
                  </a:cxn>
                  <a:cxn ang="0">
                    <a:pos x="3163" y="482"/>
                  </a:cxn>
                  <a:cxn ang="0">
                    <a:pos x="2533" y="660"/>
                  </a:cxn>
                  <a:cxn ang="0">
                    <a:pos x="2561" y="67"/>
                  </a:cxn>
                  <a:cxn ang="0">
                    <a:pos x="2751" y="56"/>
                  </a:cxn>
                  <a:cxn ang="0">
                    <a:pos x="3617" y="629"/>
                  </a:cxn>
                  <a:cxn ang="0">
                    <a:pos x="3428" y="631"/>
                  </a:cxn>
                  <a:cxn ang="0">
                    <a:pos x="3216" y="201"/>
                  </a:cxn>
                  <a:cxn ang="0">
                    <a:pos x="3237" y="30"/>
                  </a:cxn>
                  <a:cxn ang="0">
                    <a:pos x="3853" y="215"/>
                  </a:cxn>
                  <a:cxn ang="0">
                    <a:pos x="4019" y="644"/>
                  </a:cxn>
                  <a:cxn ang="0">
                    <a:pos x="4046" y="63"/>
                  </a:cxn>
                  <a:cxn ang="0">
                    <a:pos x="4232" y="58"/>
                  </a:cxn>
                  <a:cxn ang="0">
                    <a:pos x="4529" y="56"/>
                  </a:cxn>
                  <a:cxn ang="0">
                    <a:pos x="4719" y="67"/>
                  </a:cxn>
                  <a:cxn ang="0">
                    <a:pos x="4747" y="660"/>
                  </a:cxn>
                  <a:cxn ang="0">
                    <a:pos x="4227" y="402"/>
                  </a:cxn>
                  <a:cxn ang="0">
                    <a:pos x="4934" y="660"/>
                  </a:cxn>
                  <a:cxn ang="0">
                    <a:pos x="4963" y="67"/>
                  </a:cxn>
                  <a:cxn ang="0">
                    <a:pos x="5152" y="56"/>
                  </a:cxn>
                  <a:cxn ang="0">
                    <a:pos x="5158" y="638"/>
                  </a:cxn>
                  <a:cxn ang="0">
                    <a:pos x="5963" y="491"/>
                  </a:cxn>
                  <a:cxn ang="0">
                    <a:pos x="5930" y="660"/>
                  </a:cxn>
                  <a:cxn ang="0">
                    <a:pos x="5390" y="74"/>
                  </a:cxn>
                  <a:cxn ang="0">
                    <a:pos x="5950" y="27"/>
                  </a:cxn>
                  <a:cxn ang="0">
                    <a:pos x="5954" y="185"/>
                  </a:cxn>
                  <a:cxn ang="0">
                    <a:pos x="5813" y="259"/>
                  </a:cxn>
                  <a:cxn ang="0">
                    <a:pos x="5800" y="406"/>
                  </a:cxn>
                  <a:cxn ang="0">
                    <a:pos x="6213" y="629"/>
                  </a:cxn>
                  <a:cxn ang="0">
                    <a:pos x="6186" y="47"/>
                  </a:cxn>
                  <a:cxn ang="0">
                    <a:pos x="6807" y="83"/>
                  </a:cxn>
                  <a:cxn ang="0">
                    <a:pos x="6869" y="186"/>
                  </a:cxn>
                  <a:cxn ang="0">
                    <a:pos x="6810" y="376"/>
                  </a:cxn>
                  <a:cxn ang="0">
                    <a:pos x="6852" y="632"/>
                  </a:cxn>
                  <a:cxn ang="0">
                    <a:pos x="6644" y="623"/>
                  </a:cxn>
                  <a:cxn ang="0">
                    <a:pos x="6397" y="628"/>
                  </a:cxn>
                  <a:cxn ang="0">
                    <a:pos x="6583" y="299"/>
                  </a:cxn>
                  <a:cxn ang="0">
                    <a:pos x="6686" y="247"/>
                  </a:cxn>
                  <a:cxn ang="0">
                    <a:pos x="6639" y="167"/>
                  </a:cxn>
                </a:cxnLst>
                <a:rect l="0" t="0" r="r" b="b"/>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chemeClr val="tx1"/>
              </a:solidFill>
              <a:ln w="9525">
                <a:noFill/>
                <a:round/>
                <a:headEnd/>
                <a:tailEnd/>
              </a:ln>
            </p:spPr>
            <p:txBody>
              <a:bodyPr/>
              <a:lstStyle/>
              <a:p>
                <a:endParaRPr lang="en-US"/>
              </a:p>
            </p:txBody>
          </p:sp>
          <p:sp>
            <p:nvSpPr>
              <p:cNvPr id="10" name="Freeform 7"/>
              <p:cNvSpPr>
                <a:spLocks noEditPoints="1"/>
              </p:cNvSpPr>
              <p:nvPr/>
            </p:nvSpPr>
            <p:spPr bwMode="auto">
              <a:xfrm>
                <a:off x="4471" y="1738"/>
                <a:ext cx="1566" cy="230"/>
              </a:xfrm>
              <a:custGeom>
                <a:avLst/>
                <a:gdLst/>
                <a:ahLst/>
                <a:cxnLst>
                  <a:cxn ang="0">
                    <a:pos x="29" y="83"/>
                  </a:cxn>
                  <a:cxn ang="0">
                    <a:pos x="428" y="31"/>
                  </a:cxn>
                  <a:cxn ang="0">
                    <a:pos x="598" y="98"/>
                  </a:cxn>
                  <a:cxn ang="0">
                    <a:pos x="646" y="207"/>
                  </a:cxn>
                  <a:cxn ang="0">
                    <a:pos x="613" y="343"/>
                  </a:cxn>
                  <a:cxn ang="0">
                    <a:pos x="463" y="424"/>
                  </a:cxn>
                  <a:cxn ang="0">
                    <a:pos x="223" y="638"/>
                  </a:cxn>
                  <a:cxn ang="0">
                    <a:pos x="407" y="296"/>
                  </a:cxn>
                  <a:cxn ang="0">
                    <a:pos x="482" y="238"/>
                  </a:cxn>
                  <a:cxn ang="0">
                    <a:pos x="433" y="167"/>
                  </a:cxn>
                  <a:cxn ang="0">
                    <a:pos x="1384" y="509"/>
                  </a:cxn>
                  <a:cxn ang="0">
                    <a:pos x="1392" y="669"/>
                  </a:cxn>
                  <a:cxn ang="0">
                    <a:pos x="820" y="633"/>
                  </a:cxn>
                  <a:cxn ang="0">
                    <a:pos x="811" y="53"/>
                  </a:cxn>
                  <a:cxn ang="0">
                    <a:pos x="1397" y="9"/>
                  </a:cxn>
                  <a:cxn ang="0">
                    <a:pos x="1374" y="180"/>
                  </a:cxn>
                  <a:cxn ang="0">
                    <a:pos x="1253" y="247"/>
                  </a:cxn>
                  <a:cxn ang="0">
                    <a:pos x="1228" y="405"/>
                  </a:cxn>
                  <a:cxn ang="0">
                    <a:pos x="1838" y="658"/>
                  </a:cxn>
                  <a:cxn ang="0">
                    <a:pos x="1672" y="566"/>
                  </a:cxn>
                  <a:cxn ang="0">
                    <a:pos x="1587" y="411"/>
                  </a:cxn>
                  <a:cxn ang="0">
                    <a:pos x="1600" y="231"/>
                  </a:cxn>
                  <a:cxn ang="0">
                    <a:pos x="1712" y="91"/>
                  </a:cxn>
                  <a:cxn ang="0">
                    <a:pos x="1892" y="22"/>
                  </a:cxn>
                  <a:cxn ang="0">
                    <a:pos x="2099" y="43"/>
                  </a:cxn>
                  <a:cxn ang="0">
                    <a:pos x="2254" y="148"/>
                  </a:cxn>
                  <a:cxn ang="0">
                    <a:pos x="2321" y="311"/>
                  </a:cxn>
                  <a:cxn ang="0">
                    <a:pos x="2290" y="488"/>
                  </a:cxn>
                  <a:cxn ang="0">
                    <a:pos x="2162" y="619"/>
                  </a:cxn>
                  <a:cxn ang="0">
                    <a:pos x="1971" y="670"/>
                  </a:cxn>
                  <a:cxn ang="0">
                    <a:pos x="1828" y="488"/>
                  </a:cxn>
                  <a:cxn ang="0">
                    <a:pos x="2028" y="512"/>
                  </a:cxn>
                  <a:cxn ang="0">
                    <a:pos x="2138" y="365"/>
                  </a:cxn>
                  <a:cxn ang="0">
                    <a:pos x="2060" y="194"/>
                  </a:cxn>
                  <a:cxn ang="0">
                    <a:pos x="1860" y="185"/>
                  </a:cxn>
                  <a:cxn ang="0">
                    <a:pos x="1764" y="345"/>
                  </a:cxn>
                  <a:cxn ang="0">
                    <a:pos x="2504" y="83"/>
                  </a:cxn>
                  <a:cxn ang="0">
                    <a:pos x="2903" y="31"/>
                  </a:cxn>
                  <a:cxn ang="0">
                    <a:pos x="3071" y="98"/>
                  </a:cxn>
                  <a:cxn ang="0">
                    <a:pos x="3121" y="207"/>
                  </a:cxn>
                  <a:cxn ang="0">
                    <a:pos x="3088" y="343"/>
                  </a:cxn>
                  <a:cxn ang="0">
                    <a:pos x="2937" y="424"/>
                  </a:cxn>
                  <a:cxn ang="0">
                    <a:pos x="2696" y="638"/>
                  </a:cxn>
                  <a:cxn ang="0">
                    <a:pos x="2881" y="296"/>
                  </a:cxn>
                  <a:cxn ang="0">
                    <a:pos x="2956" y="238"/>
                  </a:cxn>
                  <a:cxn ang="0">
                    <a:pos x="2908" y="167"/>
                  </a:cxn>
                  <a:cxn ang="0">
                    <a:pos x="3884" y="509"/>
                  </a:cxn>
                  <a:cxn ang="0">
                    <a:pos x="3891" y="669"/>
                  </a:cxn>
                  <a:cxn ang="0">
                    <a:pos x="3294" y="633"/>
                  </a:cxn>
                  <a:cxn ang="0">
                    <a:pos x="3285" y="53"/>
                  </a:cxn>
                  <a:cxn ang="0">
                    <a:pos x="3478" y="68"/>
                  </a:cxn>
                  <a:cxn ang="0">
                    <a:pos x="4675" y="498"/>
                  </a:cxn>
                  <a:cxn ang="0">
                    <a:pos x="4660" y="661"/>
                  </a:cxn>
                  <a:cxn ang="0">
                    <a:pos x="4106" y="617"/>
                  </a:cxn>
                  <a:cxn ang="0">
                    <a:pos x="4076" y="31"/>
                  </a:cxn>
                  <a:cxn ang="0">
                    <a:pos x="4697" y="210"/>
                  </a:cxn>
                  <a:cxn ang="0">
                    <a:pos x="4284" y="268"/>
                  </a:cxn>
                  <a:cxn ang="0">
                    <a:pos x="4554" y="434"/>
                  </a:cxn>
                  <a:cxn ang="0">
                    <a:pos x="4284" y="511"/>
                  </a:cxn>
                </a:cxnLst>
                <a:rect l="0" t="0" r="r" b="b"/>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chemeClr val="tx1"/>
              </a:solidFill>
              <a:ln w="9525">
                <a:noFill/>
                <a:round/>
                <a:headEnd/>
                <a:tailEnd/>
              </a:ln>
            </p:spPr>
            <p:txBody>
              <a:bodyPr/>
              <a:lstStyle/>
              <a:p>
                <a:endParaRPr lang="en-US"/>
              </a:p>
            </p:txBody>
          </p:sp>
          <p:sp>
            <p:nvSpPr>
              <p:cNvPr id="11" name="Freeform 8"/>
              <p:cNvSpPr>
                <a:spLocks/>
              </p:cNvSpPr>
              <p:nvPr/>
            </p:nvSpPr>
            <p:spPr bwMode="auto">
              <a:xfrm>
                <a:off x="1654" y="1802"/>
                <a:ext cx="93"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5" y="181"/>
                  </a:cxn>
                  <a:cxn ang="0">
                    <a:pos x="0" y="154"/>
                  </a:cxn>
                  <a:cxn ang="0">
                    <a:pos x="0" y="125"/>
                  </a:cxn>
                  <a:cxn ang="0">
                    <a:pos x="5"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2" name="Freeform 9"/>
              <p:cNvSpPr>
                <a:spLocks/>
              </p:cNvSpPr>
              <p:nvPr/>
            </p:nvSpPr>
            <p:spPr bwMode="auto">
              <a:xfrm>
                <a:off x="4251" y="1802"/>
                <a:ext cx="94"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6" y="181"/>
                  </a:cxn>
                  <a:cxn ang="0">
                    <a:pos x="0" y="154"/>
                  </a:cxn>
                  <a:cxn ang="0">
                    <a:pos x="0" y="125"/>
                  </a:cxn>
                  <a:cxn ang="0">
                    <a:pos x="6"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3" name="Freeform 10"/>
              <p:cNvSpPr>
                <a:spLocks noEditPoints="1"/>
              </p:cNvSpPr>
              <p:nvPr/>
            </p:nvSpPr>
            <p:spPr bwMode="auto">
              <a:xfrm>
                <a:off x="6052" y="1710"/>
                <a:ext cx="163" cy="87"/>
              </a:xfrm>
              <a:custGeom>
                <a:avLst/>
                <a:gdLst/>
                <a:ahLst/>
                <a:cxnLst>
                  <a:cxn ang="0">
                    <a:pos x="87" y="260"/>
                  </a:cxn>
                  <a:cxn ang="0">
                    <a:pos x="87" y="30"/>
                  </a:cxn>
                  <a:cxn ang="0">
                    <a:pos x="0" y="30"/>
                  </a:cxn>
                  <a:cxn ang="0">
                    <a:pos x="0" y="0"/>
                  </a:cxn>
                  <a:cxn ang="0">
                    <a:pos x="207" y="0"/>
                  </a:cxn>
                  <a:cxn ang="0">
                    <a:pos x="207" y="30"/>
                  </a:cxn>
                  <a:cxn ang="0">
                    <a:pos x="122" y="30"/>
                  </a:cxn>
                  <a:cxn ang="0">
                    <a:pos x="122" y="260"/>
                  </a:cxn>
                  <a:cxn ang="0">
                    <a:pos x="87" y="260"/>
                  </a:cxn>
                  <a:cxn ang="0">
                    <a:pos x="242" y="260"/>
                  </a:cxn>
                  <a:cxn ang="0">
                    <a:pos x="242" y="0"/>
                  </a:cxn>
                  <a:cxn ang="0">
                    <a:pos x="293" y="0"/>
                  </a:cxn>
                  <a:cxn ang="0">
                    <a:pos x="355" y="184"/>
                  </a:cxn>
                  <a:cxn ang="0">
                    <a:pos x="359" y="196"/>
                  </a:cxn>
                  <a:cxn ang="0">
                    <a:pos x="362" y="206"/>
                  </a:cxn>
                  <a:cxn ang="0">
                    <a:pos x="365" y="215"/>
                  </a:cxn>
                  <a:cxn ang="0">
                    <a:pos x="368" y="223"/>
                  </a:cxn>
                  <a:cxn ang="0">
                    <a:pos x="370" y="215"/>
                  </a:cxn>
                  <a:cxn ang="0">
                    <a:pos x="373" y="205"/>
                  </a:cxn>
                  <a:cxn ang="0">
                    <a:pos x="377" y="194"/>
                  </a:cxn>
                  <a:cxn ang="0">
                    <a:pos x="381" y="181"/>
                  </a:cxn>
                  <a:cxn ang="0">
                    <a:pos x="444" y="0"/>
                  </a:cxn>
                  <a:cxn ang="0">
                    <a:pos x="490" y="0"/>
                  </a:cxn>
                  <a:cxn ang="0">
                    <a:pos x="490" y="260"/>
                  </a:cxn>
                  <a:cxn ang="0">
                    <a:pos x="456" y="260"/>
                  </a:cxn>
                  <a:cxn ang="0">
                    <a:pos x="456" y="43"/>
                  </a:cxn>
                  <a:cxn ang="0">
                    <a:pos x="381" y="260"/>
                  </a:cxn>
                  <a:cxn ang="0">
                    <a:pos x="350" y="260"/>
                  </a:cxn>
                  <a:cxn ang="0">
                    <a:pos x="274" y="39"/>
                  </a:cxn>
                  <a:cxn ang="0">
                    <a:pos x="274" y="260"/>
                  </a:cxn>
                  <a:cxn ang="0">
                    <a:pos x="242" y="260"/>
                  </a:cxn>
                </a:cxnLst>
                <a:rect l="0" t="0" r="r" b="b"/>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w="9525">
                <a:noFill/>
                <a:round/>
                <a:headEnd/>
                <a:tailEnd/>
              </a:ln>
            </p:spPr>
            <p:txBody>
              <a:bodyPr/>
              <a:lstStyle/>
              <a:p>
                <a:endParaRPr lang="en-US"/>
              </a:p>
            </p:txBody>
          </p:sp>
        </p:grpSp>
        <p:pic>
          <p:nvPicPr>
            <p:cNvPr id="7" name="Picture 11" descr="new_cdc_logo"/>
            <p:cNvPicPr>
              <a:picLocks noChangeAspect="1" noChangeArrowheads="1"/>
            </p:cNvPicPr>
            <p:nvPr/>
          </p:nvPicPr>
          <p:blipFill>
            <a:blip r:embed="rId4" cstate="print"/>
            <a:srcRect l="2061" t="1997" r="2095" b="11980"/>
            <a:stretch>
              <a:fillRect/>
            </a:stretch>
          </p:blipFill>
          <p:spPr bwMode="auto">
            <a:xfrm>
              <a:off x="219" y="3098"/>
              <a:ext cx="928" cy="573"/>
            </a:xfrm>
            <a:prstGeom prst="rect">
              <a:avLst/>
            </a:prstGeom>
            <a:noFill/>
          </p:spPr>
        </p:pic>
      </p:grpSp>
      <p:pic>
        <p:nvPicPr>
          <p:cNvPr id="14" name="Picture 12" descr="Hhslogo W copy"/>
          <p:cNvPicPr>
            <a:picLocks noChangeAspect="1" noChangeArrowheads="1"/>
          </p:cNvPicPr>
          <p:nvPr/>
        </p:nvPicPr>
        <p:blipFill>
          <a:blip r:embed="rId5" cstate="print"/>
          <a:srcRect/>
          <a:stretch>
            <a:fillRect/>
          </a:stretch>
        </p:blipFill>
        <p:spPr bwMode="auto">
          <a:xfrm>
            <a:off x="7734300" y="5403850"/>
            <a:ext cx="1044575" cy="1046163"/>
          </a:xfrm>
          <a:prstGeom prst="rect">
            <a:avLst/>
          </a:prstGeom>
          <a:noFill/>
        </p:spPr>
      </p:pic>
      <p:pic>
        <p:nvPicPr>
          <p:cNvPr id="15" name="Picture 12" descr="Hhslogo W copy"/>
          <p:cNvPicPr>
            <a:picLocks noChangeAspect="1" noChangeArrowheads="1"/>
          </p:cNvPicPr>
          <p:nvPr/>
        </p:nvPicPr>
        <p:blipFill>
          <a:blip r:embed="rId5" cstate="print"/>
          <a:srcRect/>
          <a:stretch>
            <a:fillRect/>
          </a:stretch>
        </p:blipFill>
        <p:spPr bwMode="auto">
          <a:xfrm>
            <a:off x="7886700" y="5556250"/>
            <a:ext cx="1044575" cy="1046163"/>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533400" y="2057400"/>
            <a:ext cx="8153400" cy="3810000"/>
          </a:xfrm>
        </p:spPr>
        <p:txBody>
          <a:bodyPr/>
          <a:lstStyle/>
          <a:p>
            <a:pPr algn="l" eaLnBrk="1" hangingPunct="1">
              <a:lnSpc>
                <a:spcPct val="90000"/>
              </a:lnSpc>
              <a:buFontTx/>
              <a:buChar char="•"/>
            </a:pPr>
            <a:r>
              <a:rPr lang="en-US" sz="2400" dirty="0" smtClean="0"/>
              <a:t> In the 1970’s, NCVHS developed uniform data sets for hospital, ambulatory and long-term care data, which have been implemented in the NCHS National Health Care Survey:  </a:t>
            </a:r>
          </a:p>
          <a:p>
            <a:pPr lvl="1" algn="l" eaLnBrk="1" hangingPunct="1">
              <a:lnSpc>
                <a:spcPct val="90000"/>
              </a:lnSpc>
              <a:buFontTx/>
              <a:buChar char="•"/>
            </a:pPr>
            <a:r>
              <a:rPr lang="en-US" sz="2000" dirty="0" smtClean="0"/>
              <a:t> National Hospital Discharge Survey has been conducted annually since 1965.</a:t>
            </a:r>
          </a:p>
          <a:p>
            <a:pPr lvl="1" algn="l" eaLnBrk="1" hangingPunct="1">
              <a:lnSpc>
                <a:spcPct val="90000"/>
              </a:lnSpc>
              <a:buFontTx/>
              <a:buChar char="•"/>
            </a:pPr>
            <a:r>
              <a:rPr lang="en-US" sz="2000" dirty="0" smtClean="0"/>
              <a:t> National Ambulatory Medical Care Survey was first conducted in 1973 and annually since 1989; National Hospital Ambulatory Medical Care Survey was inaugurated in 1992 and also is annual.</a:t>
            </a:r>
          </a:p>
          <a:p>
            <a:pPr lvl="1" algn="l" eaLnBrk="1" hangingPunct="1">
              <a:lnSpc>
                <a:spcPct val="90000"/>
              </a:lnSpc>
              <a:buFontTx/>
              <a:buChar char="•"/>
            </a:pPr>
            <a:r>
              <a:rPr lang="en-US" sz="2000" dirty="0" smtClean="0"/>
              <a:t>National Nursing Home Survey first was conducted in 1973-74 and most recently in 2004.</a:t>
            </a:r>
          </a:p>
          <a:p>
            <a:pPr algn="l" eaLnBrk="1" hangingPunct="1">
              <a:lnSpc>
                <a:spcPct val="90000"/>
              </a:lnSpc>
              <a:buFontTx/>
              <a:buChar char="•"/>
            </a:pPr>
            <a:r>
              <a:rPr lang="en-US" sz="2400" dirty="0" smtClean="0"/>
              <a:t> NCVHS also worked closely with the Cooperative Health Statistics System</a:t>
            </a:r>
          </a:p>
          <a:p>
            <a:pPr lvl="1" algn="l" eaLnBrk="1" hangingPunct="1">
              <a:lnSpc>
                <a:spcPct val="90000"/>
              </a:lnSpc>
              <a:buFontTx/>
              <a:buChar char="•"/>
            </a:pPr>
            <a:endParaRPr lang="en-US" sz="2000" dirty="0" smtClean="0"/>
          </a:p>
          <a:p>
            <a:pPr algn="l" eaLnBrk="1" hangingPunct="1">
              <a:lnSpc>
                <a:spcPct val="90000"/>
              </a:lnSpc>
            </a:pPr>
            <a:endParaRPr lang="en-US" sz="2400"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pPr>
            <a:endParaRPr lang="en-US" sz="2400" dirty="0" smtClean="0"/>
          </a:p>
          <a:p>
            <a:pPr algn="l" eaLnBrk="1" hangingPunct="1">
              <a:lnSpc>
                <a:spcPct val="90000"/>
              </a:lnSpc>
              <a:buFontTx/>
              <a:buChar char="•"/>
            </a:pPr>
            <a:endParaRPr lang="en-US" sz="2400" dirty="0" smtClean="0"/>
          </a:p>
        </p:txBody>
      </p:sp>
      <p:graphicFrame>
        <p:nvGraphicFramePr>
          <p:cNvPr id="2066" name="Group 18"/>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NCHS and NCVHS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A 50-Year Partnership</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4102" name="Picture 6" descr="NCVHS Logo"/>
          <p:cNvPicPr>
            <a:picLocks noChangeAspect="1" noChangeArrowheads="1"/>
          </p:cNvPicPr>
          <p:nvPr/>
        </p:nvPicPr>
        <p:blipFill>
          <a:blip r:embed="rId3" cstate="print"/>
          <a:srcRect/>
          <a:stretch>
            <a:fillRect/>
          </a:stretch>
        </p:blipFill>
        <p:spPr bwMode="auto">
          <a:xfrm>
            <a:off x="228600" y="228600"/>
            <a:ext cx="1295400" cy="1465036"/>
          </a:xfrm>
          <a:prstGeom prst="rect">
            <a:avLst/>
          </a:prstGeom>
          <a:noFill/>
          <a:ln w="9525">
            <a:noFill/>
            <a:miter lim="800000"/>
            <a:headEnd/>
            <a:tailEnd/>
          </a:ln>
        </p:spPr>
      </p:pic>
      <p:grpSp>
        <p:nvGrpSpPr>
          <p:cNvPr id="2" name="Group 15" descr="CDC logo"/>
          <p:cNvGrpSpPr>
            <a:grpSpLocks/>
          </p:cNvGrpSpPr>
          <p:nvPr/>
        </p:nvGrpSpPr>
        <p:grpSpPr bwMode="auto">
          <a:xfrm>
            <a:off x="7315200" y="228600"/>
            <a:ext cx="1303338" cy="912812"/>
            <a:chOff x="217" y="3098"/>
            <a:chExt cx="941" cy="703"/>
          </a:xfrm>
        </p:grpSpPr>
        <p:grpSp>
          <p:nvGrpSpPr>
            <p:cNvPr id="3" name="Group 4"/>
            <p:cNvGrpSpPr>
              <a:grpSpLocks/>
            </p:cNvGrpSpPr>
            <p:nvPr/>
          </p:nvGrpSpPr>
          <p:grpSpPr bwMode="auto">
            <a:xfrm>
              <a:off x="217" y="3703"/>
              <a:ext cx="942" cy="75"/>
              <a:chOff x="226" y="1710"/>
              <a:chExt cx="5989" cy="259"/>
            </a:xfrm>
          </p:grpSpPr>
          <p:sp>
            <p:nvSpPr>
              <p:cNvPr id="8" name="Freeform 5"/>
              <p:cNvSpPr>
                <a:spLocks noEditPoints="1"/>
              </p:cNvSpPr>
              <p:nvPr/>
            </p:nvSpPr>
            <p:spPr bwMode="auto">
              <a:xfrm>
                <a:off x="226" y="1739"/>
                <a:ext cx="1316" cy="230"/>
              </a:xfrm>
              <a:custGeom>
                <a:avLst/>
                <a:gdLst/>
                <a:ahLst/>
                <a:cxnLst>
                  <a:cxn ang="0">
                    <a:pos x="556" y="180"/>
                  </a:cxn>
                  <a:cxn ang="0">
                    <a:pos x="377" y="140"/>
                  </a:cxn>
                  <a:cxn ang="0">
                    <a:pos x="232" y="164"/>
                  </a:cxn>
                  <a:cxn ang="0">
                    <a:pos x="205" y="223"/>
                  </a:cxn>
                  <a:cxn ang="0">
                    <a:pos x="376" y="260"/>
                  </a:cxn>
                  <a:cxn ang="0">
                    <a:pos x="596" y="300"/>
                  </a:cxn>
                  <a:cxn ang="0">
                    <a:pos x="670" y="364"/>
                  </a:cxn>
                  <a:cxn ang="0">
                    <a:pos x="692" y="463"/>
                  </a:cxn>
                  <a:cxn ang="0">
                    <a:pos x="649" y="567"/>
                  </a:cxn>
                  <a:cxn ang="0">
                    <a:pos x="540" y="639"/>
                  </a:cxn>
                  <a:cxn ang="0">
                    <a:pos x="244" y="661"/>
                  </a:cxn>
                  <a:cxn ang="0">
                    <a:pos x="25" y="621"/>
                  </a:cxn>
                  <a:cxn ang="0">
                    <a:pos x="101" y="459"/>
                  </a:cxn>
                  <a:cxn ang="0">
                    <a:pos x="223" y="531"/>
                  </a:cxn>
                  <a:cxn ang="0">
                    <a:pos x="431" y="543"/>
                  </a:cxn>
                  <a:cxn ang="0">
                    <a:pos x="520" y="487"/>
                  </a:cxn>
                  <a:cxn ang="0">
                    <a:pos x="478" y="420"/>
                  </a:cxn>
                  <a:cxn ang="0">
                    <a:pos x="328" y="397"/>
                  </a:cxn>
                  <a:cxn ang="0">
                    <a:pos x="92" y="336"/>
                  </a:cxn>
                  <a:cxn ang="0">
                    <a:pos x="40" y="258"/>
                  </a:cxn>
                  <a:cxn ang="0">
                    <a:pos x="48" y="157"/>
                  </a:cxn>
                  <a:cxn ang="0">
                    <a:pos x="121" y="75"/>
                  </a:cxn>
                  <a:cxn ang="0">
                    <a:pos x="345" y="21"/>
                  </a:cxn>
                  <a:cxn ang="0">
                    <a:pos x="600" y="66"/>
                  </a:cxn>
                  <a:cxn ang="0">
                    <a:pos x="1025" y="422"/>
                  </a:cxn>
                  <a:cxn ang="0">
                    <a:pos x="1313" y="627"/>
                  </a:cxn>
                  <a:cxn ang="0">
                    <a:pos x="958" y="606"/>
                  </a:cxn>
                  <a:cxn ang="0">
                    <a:pos x="983" y="644"/>
                  </a:cxn>
                  <a:cxn ang="0">
                    <a:pos x="815" y="582"/>
                  </a:cxn>
                  <a:cxn ang="0">
                    <a:pos x="999" y="59"/>
                  </a:cxn>
                  <a:cxn ang="0">
                    <a:pos x="1291" y="49"/>
                  </a:cxn>
                  <a:cxn ang="0">
                    <a:pos x="1285" y="92"/>
                  </a:cxn>
                  <a:cxn ang="0">
                    <a:pos x="1511" y="639"/>
                  </a:cxn>
                  <a:cxn ang="0">
                    <a:pos x="1660" y="634"/>
                  </a:cxn>
                  <a:cxn ang="0">
                    <a:pos x="1655" y="56"/>
                  </a:cxn>
                  <a:cxn ang="0">
                    <a:pos x="2245" y="22"/>
                  </a:cxn>
                  <a:cxn ang="0">
                    <a:pos x="2241" y="185"/>
                  </a:cxn>
                  <a:cxn ang="0">
                    <a:pos x="2109" y="283"/>
                  </a:cxn>
                  <a:cxn ang="0">
                    <a:pos x="2119" y="438"/>
                  </a:cxn>
                  <a:cxn ang="0">
                    <a:pos x="1844" y="624"/>
                  </a:cxn>
                  <a:cxn ang="0">
                    <a:pos x="3008" y="512"/>
                  </a:cxn>
                  <a:cxn ang="0">
                    <a:pos x="3035" y="691"/>
                  </a:cxn>
                  <a:cxn ang="0">
                    <a:pos x="2431" y="644"/>
                  </a:cxn>
                  <a:cxn ang="0">
                    <a:pos x="2461" y="75"/>
                  </a:cxn>
                  <a:cxn ang="0">
                    <a:pos x="3009" y="31"/>
                  </a:cxn>
                  <a:cxn ang="0">
                    <a:pos x="3035" y="210"/>
                  </a:cxn>
                  <a:cxn ang="0">
                    <a:pos x="2639" y="268"/>
                  </a:cxn>
                  <a:cxn ang="0">
                    <a:pos x="2910" y="239"/>
                  </a:cxn>
                  <a:cxn ang="0">
                    <a:pos x="2857" y="405"/>
                  </a:cxn>
                  <a:cxn ang="0">
                    <a:pos x="3283" y="629"/>
                  </a:cxn>
                  <a:cxn ang="0">
                    <a:pos x="3272" y="53"/>
                  </a:cxn>
                  <a:cxn ang="0">
                    <a:pos x="3842" y="61"/>
                  </a:cxn>
                  <a:cxn ang="0">
                    <a:pos x="3918" y="129"/>
                  </a:cxn>
                  <a:cxn ang="0">
                    <a:pos x="3940" y="266"/>
                  </a:cxn>
                  <a:cxn ang="0">
                    <a:pos x="3852" y="396"/>
                  </a:cxn>
                  <a:cxn ang="0">
                    <a:pos x="3922" y="633"/>
                  </a:cxn>
                  <a:cxn ang="0">
                    <a:pos x="3714" y="630"/>
                  </a:cxn>
                  <a:cxn ang="0">
                    <a:pos x="3464" y="429"/>
                  </a:cxn>
                  <a:cxn ang="0">
                    <a:pos x="3496" y="661"/>
                  </a:cxn>
                  <a:cxn ang="0">
                    <a:pos x="3707" y="292"/>
                  </a:cxn>
                  <a:cxn ang="0">
                    <a:pos x="3758" y="229"/>
                  </a:cxn>
                  <a:cxn ang="0">
                    <a:pos x="3709" y="167"/>
                  </a:cxn>
                </a:cxnLst>
                <a:rect l="0" t="0" r="r" b="b"/>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chemeClr val="tx1"/>
              </a:solidFill>
              <a:ln w="9525">
                <a:noFill/>
                <a:round/>
                <a:headEnd/>
                <a:tailEnd/>
              </a:ln>
            </p:spPr>
            <p:txBody>
              <a:bodyPr/>
              <a:lstStyle/>
              <a:p>
                <a:endParaRPr lang="en-US"/>
              </a:p>
            </p:txBody>
          </p:sp>
          <p:sp>
            <p:nvSpPr>
              <p:cNvPr id="9" name="Freeform 6"/>
              <p:cNvSpPr>
                <a:spLocks noEditPoints="1"/>
              </p:cNvSpPr>
              <p:nvPr/>
            </p:nvSpPr>
            <p:spPr bwMode="auto">
              <a:xfrm>
                <a:off x="1876" y="1738"/>
                <a:ext cx="2293" cy="230"/>
              </a:xfrm>
              <a:custGeom>
                <a:avLst/>
                <a:gdLst/>
                <a:ahLst/>
                <a:cxnLst>
                  <a:cxn ang="0">
                    <a:pos x="29" y="74"/>
                  </a:cxn>
                  <a:cxn ang="0">
                    <a:pos x="222" y="53"/>
                  </a:cxn>
                  <a:cxn ang="0">
                    <a:pos x="517" y="63"/>
                  </a:cxn>
                  <a:cxn ang="0">
                    <a:pos x="704" y="58"/>
                  </a:cxn>
                  <a:cxn ang="0">
                    <a:pos x="719" y="641"/>
                  </a:cxn>
                  <a:cxn ang="0">
                    <a:pos x="520" y="609"/>
                  </a:cxn>
                  <a:cxn ang="0">
                    <a:pos x="239" y="660"/>
                  </a:cxn>
                  <a:cxn ang="0">
                    <a:pos x="1538" y="691"/>
                  </a:cxn>
                  <a:cxn ang="0">
                    <a:pos x="926" y="641"/>
                  </a:cxn>
                  <a:cxn ang="0">
                    <a:pos x="942" y="58"/>
                  </a:cxn>
                  <a:cxn ang="0">
                    <a:pos x="1517" y="16"/>
                  </a:cxn>
                  <a:cxn ang="0">
                    <a:pos x="1496" y="180"/>
                  </a:cxn>
                  <a:cxn ang="0">
                    <a:pos x="1379" y="239"/>
                  </a:cxn>
                  <a:cxn ang="0">
                    <a:pos x="1125" y="404"/>
                  </a:cxn>
                  <a:cxn ang="0">
                    <a:pos x="2210" y="630"/>
                  </a:cxn>
                  <a:cxn ang="0">
                    <a:pos x="1856" y="610"/>
                  </a:cxn>
                  <a:cxn ang="0">
                    <a:pos x="1666" y="644"/>
                  </a:cxn>
                  <a:cxn ang="0">
                    <a:pos x="1892" y="92"/>
                  </a:cxn>
                  <a:cxn ang="0">
                    <a:pos x="1881" y="31"/>
                  </a:cxn>
                  <a:cxn ang="0">
                    <a:pos x="2180" y="81"/>
                  </a:cxn>
                  <a:cxn ang="0">
                    <a:pos x="2414" y="641"/>
                  </a:cxn>
                  <a:cxn ang="0">
                    <a:pos x="3163" y="482"/>
                  </a:cxn>
                  <a:cxn ang="0">
                    <a:pos x="2533" y="660"/>
                  </a:cxn>
                  <a:cxn ang="0">
                    <a:pos x="2561" y="67"/>
                  </a:cxn>
                  <a:cxn ang="0">
                    <a:pos x="2751" y="56"/>
                  </a:cxn>
                  <a:cxn ang="0">
                    <a:pos x="3617" y="629"/>
                  </a:cxn>
                  <a:cxn ang="0">
                    <a:pos x="3428" y="631"/>
                  </a:cxn>
                  <a:cxn ang="0">
                    <a:pos x="3216" y="201"/>
                  </a:cxn>
                  <a:cxn ang="0">
                    <a:pos x="3237" y="30"/>
                  </a:cxn>
                  <a:cxn ang="0">
                    <a:pos x="3853" y="215"/>
                  </a:cxn>
                  <a:cxn ang="0">
                    <a:pos x="4019" y="644"/>
                  </a:cxn>
                  <a:cxn ang="0">
                    <a:pos x="4046" y="63"/>
                  </a:cxn>
                  <a:cxn ang="0">
                    <a:pos x="4232" y="58"/>
                  </a:cxn>
                  <a:cxn ang="0">
                    <a:pos x="4529" y="56"/>
                  </a:cxn>
                  <a:cxn ang="0">
                    <a:pos x="4719" y="67"/>
                  </a:cxn>
                  <a:cxn ang="0">
                    <a:pos x="4747" y="660"/>
                  </a:cxn>
                  <a:cxn ang="0">
                    <a:pos x="4227" y="402"/>
                  </a:cxn>
                  <a:cxn ang="0">
                    <a:pos x="4934" y="660"/>
                  </a:cxn>
                  <a:cxn ang="0">
                    <a:pos x="4963" y="67"/>
                  </a:cxn>
                  <a:cxn ang="0">
                    <a:pos x="5152" y="56"/>
                  </a:cxn>
                  <a:cxn ang="0">
                    <a:pos x="5158" y="638"/>
                  </a:cxn>
                  <a:cxn ang="0">
                    <a:pos x="5963" y="491"/>
                  </a:cxn>
                  <a:cxn ang="0">
                    <a:pos x="5930" y="660"/>
                  </a:cxn>
                  <a:cxn ang="0">
                    <a:pos x="5390" y="74"/>
                  </a:cxn>
                  <a:cxn ang="0">
                    <a:pos x="5950" y="27"/>
                  </a:cxn>
                  <a:cxn ang="0">
                    <a:pos x="5954" y="185"/>
                  </a:cxn>
                  <a:cxn ang="0">
                    <a:pos x="5813" y="259"/>
                  </a:cxn>
                  <a:cxn ang="0">
                    <a:pos x="5800" y="406"/>
                  </a:cxn>
                  <a:cxn ang="0">
                    <a:pos x="6213" y="629"/>
                  </a:cxn>
                  <a:cxn ang="0">
                    <a:pos x="6186" y="47"/>
                  </a:cxn>
                  <a:cxn ang="0">
                    <a:pos x="6807" y="83"/>
                  </a:cxn>
                  <a:cxn ang="0">
                    <a:pos x="6869" y="186"/>
                  </a:cxn>
                  <a:cxn ang="0">
                    <a:pos x="6810" y="376"/>
                  </a:cxn>
                  <a:cxn ang="0">
                    <a:pos x="6852" y="632"/>
                  </a:cxn>
                  <a:cxn ang="0">
                    <a:pos x="6644" y="623"/>
                  </a:cxn>
                  <a:cxn ang="0">
                    <a:pos x="6397" y="628"/>
                  </a:cxn>
                  <a:cxn ang="0">
                    <a:pos x="6583" y="299"/>
                  </a:cxn>
                  <a:cxn ang="0">
                    <a:pos x="6686" y="247"/>
                  </a:cxn>
                  <a:cxn ang="0">
                    <a:pos x="6639" y="167"/>
                  </a:cxn>
                </a:cxnLst>
                <a:rect l="0" t="0" r="r" b="b"/>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chemeClr val="tx1"/>
              </a:solidFill>
              <a:ln w="9525">
                <a:noFill/>
                <a:round/>
                <a:headEnd/>
                <a:tailEnd/>
              </a:ln>
            </p:spPr>
            <p:txBody>
              <a:bodyPr/>
              <a:lstStyle/>
              <a:p>
                <a:endParaRPr lang="en-US"/>
              </a:p>
            </p:txBody>
          </p:sp>
          <p:sp>
            <p:nvSpPr>
              <p:cNvPr id="10" name="Freeform 7"/>
              <p:cNvSpPr>
                <a:spLocks noEditPoints="1"/>
              </p:cNvSpPr>
              <p:nvPr/>
            </p:nvSpPr>
            <p:spPr bwMode="auto">
              <a:xfrm>
                <a:off x="4471" y="1738"/>
                <a:ext cx="1566" cy="230"/>
              </a:xfrm>
              <a:custGeom>
                <a:avLst/>
                <a:gdLst/>
                <a:ahLst/>
                <a:cxnLst>
                  <a:cxn ang="0">
                    <a:pos x="29" y="83"/>
                  </a:cxn>
                  <a:cxn ang="0">
                    <a:pos x="428" y="31"/>
                  </a:cxn>
                  <a:cxn ang="0">
                    <a:pos x="598" y="98"/>
                  </a:cxn>
                  <a:cxn ang="0">
                    <a:pos x="646" y="207"/>
                  </a:cxn>
                  <a:cxn ang="0">
                    <a:pos x="613" y="343"/>
                  </a:cxn>
                  <a:cxn ang="0">
                    <a:pos x="463" y="424"/>
                  </a:cxn>
                  <a:cxn ang="0">
                    <a:pos x="223" y="638"/>
                  </a:cxn>
                  <a:cxn ang="0">
                    <a:pos x="407" y="296"/>
                  </a:cxn>
                  <a:cxn ang="0">
                    <a:pos x="482" y="238"/>
                  </a:cxn>
                  <a:cxn ang="0">
                    <a:pos x="433" y="167"/>
                  </a:cxn>
                  <a:cxn ang="0">
                    <a:pos x="1384" y="509"/>
                  </a:cxn>
                  <a:cxn ang="0">
                    <a:pos x="1392" y="669"/>
                  </a:cxn>
                  <a:cxn ang="0">
                    <a:pos x="820" y="633"/>
                  </a:cxn>
                  <a:cxn ang="0">
                    <a:pos x="811" y="53"/>
                  </a:cxn>
                  <a:cxn ang="0">
                    <a:pos x="1397" y="9"/>
                  </a:cxn>
                  <a:cxn ang="0">
                    <a:pos x="1374" y="180"/>
                  </a:cxn>
                  <a:cxn ang="0">
                    <a:pos x="1253" y="247"/>
                  </a:cxn>
                  <a:cxn ang="0">
                    <a:pos x="1228" y="405"/>
                  </a:cxn>
                  <a:cxn ang="0">
                    <a:pos x="1838" y="658"/>
                  </a:cxn>
                  <a:cxn ang="0">
                    <a:pos x="1672" y="566"/>
                  </a:cxn>
                  <a:cxn ang="0">
                    <a:pos x="1587" y="411"/>
                  </a:cxn>
                  <a:cxn ang="0">
                    <a:pos x="1600" y="231"/>
                  </a:cxn>
                  <a:cxn ang="0">
                    <a:pos x="1712" y="91"/>
                  </a:cxn>
                  <a:cxn ang="0">
                    <a:pos x="1892" y="22"/>
                  </a:cxn>
                  <a:cxn ang="0">
                    <a:pos x="2099" y="43"/>
                  </a:cxn>
                  <a:cxn ang="0">
                    <a:pos x="2254" y="148"/>
                  </a:cxn>
                  <a:cxn ang="0">
                    <a:pos x="2321" y="311"/>
                  </a:cxn>
                  <a:cxn ang="0">
                    <a:pos x="2290" y="488"/>
                  </a:cxn>
                  <a:cxn ang="0">
                    <a:pos x="2162" y="619"/>
                  </a:cxn>
                  <a:cxn ang="0">
                    <a:pos x="1971" y="670"/>
                  </a:cxn>
                  <a:cxn ang="0">
                    <a:pos x="1828" y="488"/>
                  </a:cxn>
                  <a:cxn ang="0">
                    <a:pos x="2028" y="512"/>
                  </a:cxn>
                  <a:cxn ang="0">
                    <a:pos x="2138" y="365"/>
                  </a:cxn>
                  <a:cxn ang="0">
                    <a:pos x="2060" y="194"/>
                  </a:cxn>
                  <a:cxn ang="0">
                    <a:pos x="1860" y="185"/>
                  </a:cxn>
                  <a:cxn ang="0">
                    <a:pos x="1764" y="345"/>
                  </a:cxn>
                  <a:cxn ang="0">
                    <a:pos x="2504" y="83"/>
                  </a:cxn>
                  <a:cxn ang="0">
                    <a:pos x="2903" y="31"/>
                  </a:cxn>
                  <a:cxn ang="0">
                    <a:pos x="3071" y="98"/>
                  </a:cxn>
                  <a:cxn ang="0">
                    <a:pos x="3121" y="207"/>
                  </a:cxn>
                  <a:cxn ang="0">
                    <a:pos x="3088" y="343"/>
                  </a:cxn>
                  <a:cxn ang="0">
                    <a:pos x="2937" y="424"/>
                  </a:cxn>
                  <a:cxn ang="0">
                    <a:pos x="2696" y="638"/>
                  </a:cxn>
                  <a:cxn ang="0">
                    <a:pos x="2881" y="296"/>
                  </a:cxn>
                  <a:cxn ang="0">
                    <a:pos x="2956" y="238"/>
                  </a:cxn>
                  <a:cxn ang="0">
                    <a:pos x="2908" y="167"/>
                  </a:cxn>
                  <a:cxn ang="0">
                    <a:pos x="3884" y="509"/>
                  </a:cxn>
                  <a:cxn ang="0">
                    <a:pos x="3891" y="669"/>
                  </a:cxn>
                  <a:cxn ang="0">
                    <a:pos x="3294" y="633"/>
                  </a:cxn>
                  <a:cxn ang="0">
                    <a:pos x="3285" y="53"/>
                  </a:cxn>
                  <a:cxn ang="0">
                    <a:pos x="3478" y="68"/>
                  </a:cxn>
                  <a:cxn ang="0">
                    <a:pos x="4675" y="498"/>
                  </a:cxn>
                  <a:cxn ang="0">
                    <a:pos x="4660" y="661"/>
                  </a:cxn>
                  <a:cxn ang="0">
                    <a:pos x="4106" y="617"/>
                  </a:cxn>
                  <a:cxn ang="0">
                    <a:pos x="4076" y="31"/>
                  </a:cxn>
                  <a:cxn ang="0">
                    <a:pos x="4697" y="210"/>
                  </a:cxn>
                  <a:cxn ang="0">
                    <a:pos x="4284" y="268"/>
                  </a:cxn>
                  <a:cxn ang="0">
                    <a:pos x="4554" y="434"/>
                  </a:cxn>
                  <a:cxn ang="0">
                    <a:pos x="4284" y="511"/>
                  </a:cxn>
                </a:cxnLst>
                <a:rect l="0" t="0" r="r" b="b"/>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chemeClr val="tx1"/>
              </a:solidFill>
              <a:ln w="9525">
                <a:noFill/>
                <a:round/>
                <a:headEnd/>
                <a:tailEnd/>
              </a:ln>
            </p:spPr>
            <p:txBody>
              <a:bodyPr/>
              <a:lstStyle/>
              <a:p>
                <a:endParaRPr lang="en-US"/>
              </a:p>
            </p:txBody>
          </p:sp>
          <p:sp>
            <p:nvSpPr>
              <p:cNvPr id="11" name="Freeform 8"/>
              <p:cNvSpPr>
                <a:spLocks/>
              </p:cNvSpPr>
              <p:nvPr/>
            </p:nvSpPr>
            <p:spPr bwMode="auto">
              <a:xfrm>
                <a:off x="1654" y="1802"/>
                <a:ext cx="93"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5" y="181"/>
                  </a:cxn>
                  <a:cxn ang="0">
                    <a:pos x="0" y="154"/>
                  </a:cxn>
                  <a:cxn ang="0">
                    <a:pos x="0" y="125"/>
                  </a:cxn>
                  <a:cxn ang="0">
                    <a:pos x="5"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2" name="Freeform 9"/>
              <p:cNvSpPr>
                <a:spLocks/>
              </p:cNvSpPr>
              <p:nvPr/>
            </p:nvSpPr>
            <p:spPr bwMode="auto">
              <a:xfrm>
                <a:off x="4251" y="1802"/>
                <a:ext cx="94"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6" y="181"/>
                  </a:cxn>
                  <a:cxn ang="0">
                    <a:pos x="0" y="154"/>
                  </a:cxn>
                  <a:cxn ang="0">
                    <a:pos x="0" y="125"/>
                  </a:cxn>
                  <a:cxn ang="0">
                    <a:pos x="6"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3" name="Freeform 10"/>
              <p:cNvSpPr>
                <a:spLocks noEditPoints="1"/>
              </p:cNvSpPr>
              <p:nvPr/>
            </p:nvSpPr>
            <p:spPr bwMode="auto">
              <a:xfrm>
                <a:off x="6052" y="1710"/>
                <a:ext cx="163" cy="87"/>
              </a:xfrm>
              <a:custGeom>
                <a:avLst/>
                <a:gdLst/>
                <a:ahLst/>
                <a:cxnLst>
                  <a:cxn ang="0">
                    <a:pos x="87" y="260"/>
                  </a:cxn>
                  <a:cxn ang="0">
                    <a:pos x="87" y="30"/>
                  </a:cxn>
                  <a:cxn ang="0">
                    <a:pos x="0" y="30"/>
                  </a:cxn>
                  <a:cxn ang="0">
                    <a:pos x="0" y="0"/>
                  </a:cxn>
                  <a:cxn ang="0">
                    <a:pos x="207" y="0"/>
                  </a:cxn>
                  <a:cxn ang="0">
                    <a:pos x="207" y="30"/>
                  </a:cxn>
                  <a:cxn ang="0">
                    <a:pos x="122" y="30"/>
                  </a:cxn>
                  <a:cxn ang="0">
                    <a:pos x="122" y="260"/>
                  </a:cxn>
                  <a:cxn ang="0">
                    <a:pos x="87" y="260"/>
                  </a:cxn>
                  <a:cxn ang="0">
                    <a:pos x="242" y="260"/>
                  </a:cxn>
                  <a:cxn ang="0">
                    <a:pos x="242" y="0"/>
                  </a:cxn>
                  <a:cxn ang="0">
                    <a:pos x="293" y="0"/>
                  </a:cxn>
                  <a:cxn ang="0">
                    <a:pos x="355" y="184"/>
                  </a:cxn>
                  <a:cxn ang="0">
                    <a:pos x="359" y="196"/>
                  </a:cxn>
                  <a:cxn ang="0">
                    <a:pos x="362" y="206"/>
                  </a:cxn>
                  <a:cxn ang="0">
                    <a:pos x="365" y="215"/>
                  </a:cxn>
                  <a:cxn ang="0">
                    <a:pos x="368" y="223"/>
                  </a:cxn>
                  <a:cxn ang="0">
                    <a:pos x="370" y="215"/>
                  </a:cxn>
                  <a:cxn ang="0">
                    <a:pos x="373" y="205"/>
                  </a:cxn>
                  <a:cxn ang="0">
                    <a:pos x="377" y="194"/>
                  </a:cxn>
                  <a:cxn ang="0">
                    <a:pos x="381" y="181"/>
                  </a:cxn>
                  <a:cxn ang="0">
                    <a:pos x="444" y="0"/>
                  </a:cxn>
                  <a:cxn ang="0">
                    <a:pos x="490" y="0"/>
                  </a:cxn>
                  <a:cxn ang="0">
                    <a:pos x="490" y="260"/>
                  </a:cxn>
                  <a:cxn ang="0">
                    <a:pos x="456" y="260"/>
                  </a:cxn>
                  <a:cxn ang="0">
                    <a:pos x="456" y="43"/>
                  </a:cxn>
                  <a:cxn ang="0">
                    <a:pos x="381" y="260"/>
                  </a:cxn>
                  <a:cxn ang="0">
                    <a:pos x="350" y="260"/>
                  </a:cxn>
                  <a:cxn ang="0">
                    <a:pos x="274" y="39"/>
                  </a:cxn>
                  <a:cxn ang="0">
                    <a:pos x="274" y="260"/>
                  </a:cxn>
                  <a:cxn ang="0">
                    <a:pos x="242" y="260"/>
                  </a:cxn>
                </a:cxnLst>
                <a:rect l="0" t="0" r="r" b="b"/>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w="9525">
                <a:noFill/>
                <a:round/>
                <a:headEnd/>
                <a:tailEnd/>
              </a:ln>
            </p:spPr>
            <p:txBody>
              <a:bodyPr/>
              <a:lstStyle/>
              <a:p>
                <a:endParaRPr lang="en-US"/>
              </a:p>
            </p:txBody>
          </p:sp>
        </p:grpSp>
        <p:pic>
          <p:nvPicPr>
            <p:cNvPr id="7" name="Picture 11" descr="new_cdc_logo"/>
            <p:cNvPicPr>
              <a:picLocks noChangeAspect="1" noChangeArrowheads="1"/>
            </p:cNvPicPr>
            <p:nvPr/>
          </p:nvPicPr>
          <p:blipFill>
            <a:blip r:embed="rId4" cstate="print"/>
            <a:srcRect l="2061" t="1997" r="2095" b="11980"/>
            <a:stretch>
              <a:fillRect/>
            </a:stretch>
          </p:blipFill>
          <p:spPr bwMode="auto">
            <a:xfrm>
              <a:off x="219" y="3098"/>
              <a:ext cx="928" cy="573"/>
            </a:xfrm>
            <a:prstGeom prst="rect">
              <a:avLst/>
            </a:prstGeom>
            <a:noFill/>
          </p:spPr>
        </p:pic>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533400" y="2057400"/>
            <a:ext cx="8153400" cy="3810000"/>
          </a:xfrm>
        </p:spPr>
        <p:txBody>
          <a:bodyPr/>
          <a:lstStyle/>
          <a:p>
            <a:pPr algn="l" eaLnBrk="1" hangingPunct="1">
              <a:lnSpc>
                <a:spcPct val="90000"/>
              </a:lnSpc>
              <a:buFontTx/>
              <a:buChar char="•"/>
            </a:pPr>
            <a:r>
              <a:rPr lang="en-US" sz="2400" dirty="0" smtClean="0"/>
              <a:t> From the mid-1980’s, until 1996, NCVHS had the following Subcommittees, the majority with lead staff from NCHS:</a:t>
            </a:r>
          </a:p>
          <a:p>
            <a:pPr lvl="1" algn="l" eaLnBrk="1" hangingPunct="1">
              <a:lnSpc>
                <a:spcPct val="90000"/>
              </a:lnSpc>
              <a:buFontTx/>
              <a:buChar char="•"/>
            </a:pPr>
            <a:r>
              <a:rPr lang="en-US" sz="2000" dirty="0" smtClean="0"/>
              <a:t>Ambulatory and Hospital Care Statistics</a:t>
            </a:r>
          </a:p>
          <a:p>
            <a:pPr lvl="1" algn="l" eaLnBrk="1" hangingPunct="1">
              <a:lnSpc>
                <a:spcPct val="90000"/>
              </a:lnSpc>
              <a:buFontTx/>
              <a:buChar char="•"/>
            </a:pPr>
            <a:r>
              <a:rPr lang="en-US" sz="2000" dirty="0" smtClean="0"/>
              <a:t>Disease Prevention and Health Promotion Statistics </a:t>
            </a:r>
          </a:p>
          <a:p>
            <a:pPr lvl="1" algn="l" eaLnBrk="1" hangingPunct="1">
              <a:lnSpc>
                <a:spcPct val="90000"/>
              </a:lnSpc>
              <a:buFontTx/>
              <a:buChar char="•"/>
            </a:pPr>
            <a:r>
              <a:rPr lang="en-US" sz="2000" dirty="0" smtClean="0"/>
              <a:t>Long-term Care Statistics</a:t>
            </a:r>
          </a:p>
          <a:p>
            <a:pPr lvl="1" algn="l" eaLnBrk="1" hangingPunct="1">
              <a:lnSpc>
                <a:spcPct val="90000"/>
              </a:lnSpc>
              <a:buFontTx/>
              <a:buChar char="•"/>
            </a:pPr>
            <a:r>
              <a:rPr lang="en-US" sz="2000" dirty="0" smtClean="0"/>
              <a:t>Medical Classification Systems</a:t>
            </a:r>
          </a:p>
          <a:p>
            <a:pPr lvl="1" algn="l" eaLnBrk="1" hangingPunct="1">
              <a:lnSpc>
                <a:spcPct val="90000"/>
              </a:lnSpc>
              <a:buFontTx/>
              <a:buChar char="•"/>
            </a:pPr>
            <a:r>
              <a:rPr lang="en-US" sz="2000" dirty="0" smtClean="0"/>
              <a:t>Mental Health Statistics </a:t>
            </a:r>
          </a:p>
          <a:p>
            <a:pPr lvl="1" algn="l" eaLnBrk="1" hangingPunct="1">
              <a:lnSpc>
                <a:spcPct val="90000"/>
              </a:lnSpc>
              <a:buFontTx/>
              <a:buChar char="•"/>
            </a:pPr>
            <a:r>
              <a:rPr lang="en-US" sz="2000" dirty="0" smtClean="0"/>
              <a:t>Minority Health Statistics</a:t>
            </a:r>
          </a:p>
          <a:p>
            <a:pPr lvl="1" algn="l" eaLnBrk="1" hangingPunct="1">
              <a:lnSpc>
                <a:spcPct val="90000"/>
              </a:lnSpc>
              <a:buFontTx/>
              <a:buChar char="•"/>
            </a:pPr>
            <a:r>
              <a:rPr lang="en-US" sz="2000" dirty="0" smtClean="0"/>
              <a:t>State and Community Health Statistics</a:t>
            </a:r>
          </a:p>
          <a:p>
            <a:pPr lvl="1" algn="l" eaLnBrk="1" hangingPunct="1">
              <a:lnSpc>
                <a:spcPct val="90000"/>
              </a:lnSpc>
              <a:buFontTx/>
              <a:buChar char="•"/>
            </a:pPr>
            <a:r>
              <a:rPr lang="en-US" sz="2000" dirty="0" smtClean="0"/>
              <a:t>Statistical Aspects of Physician Payment Systems</a:t>
            </a:r>
          </a:p>
          <a:p>
            <a:pPr lvl="1" algn="l" eaLnBrk="1" hangingPunct="1">
              <a:lnSpc>
                <a:spcPct val="90000"/>
              </a:lnSpc>
              <a:buFontTx/>
              <a:buChar char="•"/>
            </a:pPr>
            <a:endParaRPr lang="en-US" sz="2000" dirty="0" smtClean="0"/>
          </a:p>
          <a:p>
            <a:pPr lvl="1" algn="l" eaLnBrk="1" hangingPunct="1">
              <a:lnSpc>
                <a:spcPct val="90000"/>
              </a:lnSpc>
              <a:buFontTx/>
              <a:buChar char="•"/>
            </a:pPr>
            <a:endParaRPr lang="en-US" sz="2000" dirty="0" smtClean="0"/>
          </a:p>
          <a:p>
            <a:pPr lvl="1" algn="l" eaLnBrk="1" hangingPunct="1">
              <a:lnSpc>
                <a:spcPct val="90000"/>
              </a:lnSpc>
              <a:buFontTx/>
              <a:buChar char="•"/>
            </a:pPr>
            <a:endParaRPr lang="en-US" sz="2000" dirty="0" smtClean="0"/>
          </a:p>
          <a:p>
            <a:pPr algn="l" eaLnBrk="1" hangingPunct="1">
              <a:lnSpc>
                <a:spcPct val="90000"/>
              </a:lnSpc>
              <a:buFontTx/>
              <a:buChar char="•"/>
            </a:pPr>
            <a:endParaRPr lang="en-US" sz="2400" dirty="0" smtClean="0"/>
          </a:p>
          <a:p>
            <a:pPr lvl="1" algn="l" eaLnBrk="1" hangingPunct="1">
              <a:lnSpc>
                <a:spcPct val="90000"/>
              </a:lnSpc>
              <a:buFontTx/>
              <a:buChar char="•"/>
            </a:pPr>
            <a:endParaRPr lang="en-US" sz="2000" dirty="0" smtClean="0"/>
          </a:p>
          <a:p>
            <a:pPr algn="l" eaLnBrk="1" hangingPunct="1">
              <a:lnSpc>
                <a:spcPct val="90000"/>
              </a:lnSpc>
            </a:pPr>
            <a:endParaRPr lang="en-US" sz="2400"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pPr>
            <a:endParaRPr lang="en-US" sz="2400" dirty="0" smtClean="0"/>
          </a:p>
          <a:p>
            <a:pPr algn="l" eaLnBrk="1" hangingPunct="1">
              <a:lnSpc>
                <a:spcPct val="90000"/>
              </a:lnSpc>
              <a:buFontTx/>
              <a:buChar char="•"/>
            </a:pPr>
            <a:endParaRPr lang="en-US" sz="2400" dirty="0" smtClean="0"/>
          </a:p>
        </p:txBody>
      </p:sp>
      <p:graphicFrame>
        <p:nvGraphicFramePr>
          <p:cNvPr id="2066" name="Group 18"/>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NCHS and NCVHS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A 50-Year Partnership</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4102" name="Picture 6" descr="NCVHS Logo"/>
          <p:cNvPicPr>
            <a:picLocks noChangeAspect="1" noChangeArrowheads="1"/>
          </p:cNvPicPr>
          <p:nvPr/>
        </p:nvPicPr>
        <p:blipFill>
          <a:blip r:embed="rId3" cstate="print"/>
          <a:srcRect/>
          <a:stretch>
            <a:fillRect/>
          </a:stretch>
        </p:blipFill>
        <p:spPr bwMode="auto">
          <a:xfrm>
            <a:off x="228600" y="228600"/>
            <a:ext cx="1295400" cy="1465036"/>
          </a:xfrm>
          <a:prstGeom prst="rect">
            <a:avLst/>
          </a:prstGeom>
          <a:noFill/>
          <a:ln w="9525">
            <a:noFill/>
            <a:miter lim="800000"/>
            <a:headEnd/>
            <a:tailEnd/>
          </a:ln>
        </p:spPr>
      </p:pic>
      <p:grpSp>
        <p:nvGrpSpPr>
          <p:cNvPr id="2" name="Group 15" descr="CDC logo"/>
          <p:cNvGrpSpPr>
            <a:grpSpLocks/>
          </p:cNvGrpSpPr>
          <p:nvPr/>
        </p:nvGrpSpPr>
        <p:grpSpPr bwMode="auto">
          <a:xfrm>
            <a:off x="7315200" y="228600"/>
            <a:ext cx="1303338" cy="912812"/>
            <a:chOff x="217" y="3098"/>
            <a:chExt cx="941" cy="703"/>
          </a:xfrm>
        </p:grpSpPr>
        <p:grpSp>
          <p:nvGrpSpPr>
            <p:cNvPr id="3" name="Group 4"/>
            <p:cNvGrpSpPr>
              <a:grpSpLocks/>
            </p:cNvGrpSpPr>
            <p:nvPr/>
          </p:nvGrpSpPr>
          <p:grpSpPr bwMode="auto">
            <a:xfrm>
              <a:off x="217" y="3703"/>
              <a:ext cx="942" cy="75"/>
              <a:chOff x="226" y="1710"/>
              <a:chExt cx="5989" cy="259"/>
            </a:xfrm>
          </p:grpSpPr>
          <p:sp>
            <p:nvSpPr>
              <p:cNvPr id="8" name="Freeform 5"/>
              <p:cNvSpPr>
                <a:spLocks noEditPoints="1"/>
              </p:cNvSpPr>
              <p:nvPr/>
            </p:nvSpPr>
            <p:spPr bwMode="auto">
              <a:xfrm>
                <a:off x="226" y="1739"/>
                <a:ext cx="1316" cy="230"/>
              </a:xfrm>
              <a:custGeom>
                <a:avLst/>
                <a:gdLst/>
                <a:ahLst/>
                <a:cxnLst>
                  <a:cxn ang="0">
                    <a:pos x="556" y="180"/>
                  </a:cxn>
                  <a:cxn ang="0">
                    <a:pos x="377" y="140"/>
                  </a:cxn>
                  <a:cxn ang="0">
                    <a:pos x="232" y="164"/>
                  </a:cxn>
                  <a:cxn ang="0">
                    <a:pos x="205" y="223"/>
                  </a:cxn>
                  <a:cxn ang="0">
                    <a:pos x="376" y="260"/>
                  </a:cxn>
                  <a:cxn ang="0">
                    <a:pos x="596" y="300"/>
                  </a:cxn>
                  <a:cxn ang="0">
                    <a:pos x="670" y="364"/>
                  </a:cxn>
                  <a:cxn ang="0">
                    <a:pos x="692" y="463"/>
                  </a:cxn>
                  <a:cxn ang="0">
                    <a:pos x="649" y="567"/>
                  </a:cxn>
                  <a:cxn ang="0">
                    <a:pos x="540" y="639"/>
                  </a:cxn>
                  <a:cxn ang="0">
                    <a:pos x="244" y="661"/>
                  </a:cxn>
                  <a:cxn ang="0">
                    <a:pos x="25" y="621"/>
                  </a:cxn>
                  <a:cxn ang="0">
                    <a:pos x="101" y="459"/>
                  </a:cxn>
                  <a:cxn ang="0">
                    <a:pos x="223" y="531"/>
                  </a:cxn>
                  <a:cxn ang="0">
                    <a:pos x="431" y="543"/>
                  </a:cxn>
                  <a:cxn ang="0">
                    <a:pos x="520" y="487"/>
                  </a:cxn>
                  <a:cxn ang="0">
                    <a:pos x="478" y="420"/>
                  </a:cxn>
                  <a:cxn ang="0">
                    <a:pos x="328" y="397"/>
                  </a:cxn>
                  <a:cxn ang="0">
                    <a:pos x="92" y="336"/>
                  </a:cxn>
                  <a:cxn ang="0">
                    <a:pos x="40" y="258"/>
                  </a:cxn>
                  <a:cxn ang="0">
                    <a:pos x="48" y="157"/>
                  </a:cxn>
                  <a:cxn ang="0">
                    <a:pos x="121" y="75"/>
                  </a:cxn>
                  <a:cxn ang="0">
                    <a:pos x="345" y="21"/>
                  </a:cxn>
                  <a:cxn ang="0">
                    <a:pos x="600" y="66"/>
                  </a:cxn>
                  <a:cxn ang="0">
                    <a:pos x="1025" y="422"/>
                  </a:cxn>
                  <a:cxn ang="0">
                    <a:pos x="1313" y="627"/>
                  </a:cxn>
                  <a:cxn ang="0">
                    <a:pos x="958" y="606"/>
                  </a:cxn>
                  <a:cxn ang="0">
                    <a:pos x="983" y="644"/>
                  </a:cxn>
                  <a:cxn ang="0">
                    <a:pos x="815" y="582"/>
                  </a:cxn>
                  <a:cxn ang="0">
                    <a:pos x="999" y="59"/>
                  </a:cxn>
                  <a:cxn ang="0">
                    <a:pos x="1291" y="49"/>
                  </a:cxn>
                  <a:cxn ang="0">
                    <a:pos x="1285" y="92"/>
                  </a:cxn>
                  <a:cxn ang="0">
                    <a:pos x="1511" y="639"/>
                  </a:cxn>
                  <a:cxn ang="0">
                    <a:pos x="1660" y="634"/>
                  </a:cxn>
                  <a:cxn ang="0">
                    <a:pos x="1655" y="56"/>
                  </a:cxn>
                  <a:cxn ang="0">
                    <a:pos x="2245" y="22"/>
                  </a:cxn>
                  <a:cxn ang="0">
                    <a:pos x="2241" y="185"/>
                  </a:cxn>
                  <a:cxn ang="0">
                    <a:pos x="2109" y="283"/>
                  </a:cxn>
                  <a:cxn ang="0">
                    <a:pos x="2119" y="438"/>
                  </a:cxn>
                  <a:cxn ang="0">
                    <a:pos x="1844" y="624"/>
                  </a:cxn>
                  <a:cxn ang="0">
                    <a:pos x="3008" y="512"/>
                  </a:cxn>
                  <a:cxn ang="0">
                    <a:pos x="3035" y="691"/>
                  </a:cxn>
                  <a:cxn ang="0">
                    <a:pos x="2431" y="644"/>
                  </a:cxn>
                  <a:cxn ang="0">
                    <a:pos x="2461" y="75"/>
                  </a:cxn>
                  <a:cxn ang="0">
                    <a:pos x="3009" y="31"/>
                  </a:cxn>
                  <a:cxn ang="0">
                    <a:pos x="3035" y="210"/>
                  </a:cxn>
                  <a:cxn ang="0">
                    <a:pos x="2639" y="268"/>
                  </a:cxn>
                  <a:cxn ang="0">
                    <a:pos x="2910" y="239"/>
                  </a:cxn>
                  <a:cxn ang="0">
                    <a:pos x="2857" y="405"/>
                  </a:cxn>
                  <a:cxn ang="0">
                    <a:pos x="3283" y="629"/>
                  </a:cxn>
                  <a:cxn ang="0">
                    <a:pos x="3272" y="53"/>
                  </a:cxn>
                  <a:cxn ang="0">
                    <a:pos x="3842" y="61"/>
                  </a:cxn>
                  <a:cxn ang="0">
                    <a:pos x="3918" y="129"/>
                  </a:cxn>
                  <a:cxn ang="0">
                    <a:pos x="3940" y="266"/>
                  </a:cxn>
                  <a:cxn ang="0">
                    <a:pos x="3852" y="396"/>
                  </a:cxn>
                  <a:cxn ang="0">
                    <a:pos x="3922" y="633"/>
                  </a:cxn>
                  <a:cxn ang="0">
                    <a:pos x="3714" y="630"/>
                  </a:cxn>
                  <a:cxn ang="0">
                    <a:pos x="3464" y="429"/>
                  </a:cxn>
                  <a:cxn ang="0">
                    <a:pos x="3496" y="661"/>
                  </a:cxn>
                  <a:cxn ang="0">
                    <a:pos x="3707" y="292"/>
                  </a:cxn>
                  <a:cxn ang="0">
                    <a:pos x="3758" y="229"/>
                  </a:cxn>
                  <a:cxn ang="0">
                    <a:pos x="3709" y="167"/>
                  </a:cxn>
                </a:cxnLst>
                <a:rect l="0" t="0" r="r" b="b"/>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chemeClr val="tx1"/>
              </a:solidFill>
              <a:ln w="9525">
                <a:noFill/>
                <a:round/>
                <a:headEnd/>
                <a:tailEnd/>
              </a:ln>
            </p:spPr>
            <p:txBody>
              <a:bodyPr/>
              <a:lstStyle/>
              <a:p>
                <a:endParaRPr lang="en-US"/>
              </a:p>
            </p:txBody>
          </p:sp>
          <p:sp>
            <p:nvSpPr>
              <p:cNvPr id="9" name="Freeform 6"/>
              <p:cNvSpPr>
                <a:spLocks noEditPoints="1"/>
              </p:cNvSpPr>
              <p:nvPr/>
            </p:nvSpPr>
            <p:spPr bwMode="auto">
              <a:xfrm>
                <a:off x="1876" y="1738"/>
                <a:ext cx="2293" cy="230"/>
              </a:xfrm>
              <a:custGeom>
                <a:avLst/>
                <a:gdLst/>
                <a:ahLst/>
                <a:cxnLst>
                  <a:cxn ang="0">
                    <a:pos x="29" y="74"/>
                  </a:cxn>
                  <a:cxn ang="0">
                    <a:pos x="222" y="53"/>
                  </a:cxn>
                  <a:cxn ang="0">
                    <a:pos x="517" y="63"/>
                  </a:cxn>
                  <a:cxn ang="0">
                    <a:pos x="704" y="58"/>
                  </a:cxn>
                  <a:cxn ang="0">
                    <a:pos x="719" y="641"/>
                  </a:cxn>
                  <a:cxn ang="0">
                    <a:pos x="520" y="609"/>
                  </a:cxn>
                  <a:cxn ang="0">
                    <a:pos x="239" y="660"/>
                  </a:cxn>
                  <a:cxn ang="0">
                    <a:pos x="1538" y="691"/>
                  </a:cxn>
                  <a:cxn ang="0">
                    <a:pos x="926" y="641"/>
                  </a:cxn>
                  <a:cxn ang="0">
                    <a:pos x="942" y="58"/>
                  </a:cxn>
                  <a:cxn ang="0">
                    <a:pos x="1517" y="16"/>
                  </a:cxn>
                  <a:cxn ang="0">
                    <a:pos x="1496" y="180"/>
                  </a:cxn>
                  <a:cxn ang="0">
                    <a:pos x="1379" y="239"/>
                  </a:cxn>
                  <a:cxn ang="0">
                    <a:pos x="1125" y="404"/>
                  </a:cxn>
                  <a:cxn ang="0">
                    <a:pos x="2210" y="630"/>
                  </a:cxn>
                  <a:cxn ang="0">
                    <a:pos x="1856" y="610"/>
                  </a:cxn>
                  <a:cxn ang="0">
                    <a:pos x="1666" y="644"/>
                  </a:cxn>
                  <a:cxn ang="0">
                    <a:pos x="1892" y="92"/>
                  </a:cxn>
                  <a:cxn ang="0">
                    <a:pos x="1881" y="31"/>
                  </a:cxn>
                  <a:cxn ang="0">
                    <a:pos x="2180" y="81"/>
                  </a:cxn>
                  <a:cxn ang="0">
                    <a:pos x="2414" y="641"/>
                  </a:cxn>
                  <a:cxn ang="0">
                    <a:pos x="3163" y="482"/>
                  </a:cxn>
                  <a:cxn ang="0">
                    <a:pos x="2533" y="660"/>
                  </a:cxn>
                  <a:cxn ang="0">
                    <a:pos x="2561" y="67"/>
                  </a:cxn>
                  <a:cxn ang="0">
                    <a:pos x="2751" y="56"/>
                  </a:cxn>
                  <a:cxn ang="0">
                    <a:pos x="3617" y="629"/>
                  </a:cxn>
                  <a:cxn ang="0">
                    <a:pos x="3428" y="631"/>
                  </a:cxn>
                  <a:cxn ang="0">
                    <a:pos x="3216" y="201"/>
                  </a:cxn>
                  <a:cxn ang="0">
                    <a:pos x="3237" y="30"/>
                  </a:cxn>
                  <a:cxn ang="0">
                    <a:pos x="3853" y="215"/>
                  </a:cxn>
                  <a:cxn ang="0">
                    <a:pos x="4019" y="644"/>
                  </a:cxn>
                  <a:cxn ang="0">
                    <a:pos x="4046" y="63"/>
                  </a:cxn>
                  <a:cxn ang="0">
                    <a:pos x="4232" y="58"/>
                  </a:cxn>
                  <a:cxn ang="0">
                    <a:pos x="4529" y="56"/>
                  </a:cxn>
                  <a:cxn ang="0">
                    <a:pos x="4719" y="67"/>
                  </a:cxn>
                  <a:cxn ang="0">
                    <a:pos x="4747" y="660"/>
                  </a:cxn>
                  <a:cxn ang="0">
                    <a:pos x="4227" y="402"/>
                  </a:cxn>
                  <a:cxn ang="0">
                    <a:pos x="4934" y="660"/>
                  </a:cxn>
                  <a:cxn ang="0">
                    <a:pos x="4963" y="67"/>
                  </a:cxn>
                  <a:cxn ang="0">
                    <a:pos x="5152" y="56"/>
                  </a:cxn>
                  <a:cxn ang="0">
                    <a:pos x="5158" y="638"/>
                  </a:cxn>
                  <a:cxn ang="0">
                    <a:pos x="5963" y="491"/>
                  </a:cxn>
                  <a:cxn ang="0">
                    <a:pos x="5930" y="660"/>
                  </a:cxn>
                  <a:cxn ang="0">
                    <a:pos x="5390" y="74"/>
                  </a:cxn>
                  <a:cxn ang="0">
                    <a:pos x="5950" y="27"/>
                  </a:cxn>
                  <a:cxn ang="0">
                    <a:pos x="5954" y="185"/>
                  </a:cxn>
                  <a:cxn ang="0">
                    <a:pos x="5813" y="259"/>
                  </a:cxn>
                  <a:cxn ang="0">
                    <a:pos x="5800" y="406"/>
                  </a:cxn>
                  <a:cxn ang="0">
                    <a:pos x="6213" y="629"/>
                  </a:cxn>
                  <a:cxn ang="0">
                    <a:pos x="6186" y="47"/>
                  </a:cxn>
                  <a:cxn ang="0">
                    <a:pos x="6807" y="83"/>
                  </a:cxn>
                  <a:cxn ang="0">
                    <a:pos x="6869" y="186"/>
                  </a:cxn>
                  <a:cxn ang="0">
                    <a:pos x="6810" y="376"/>
                  </a:cxn>
                  <a:cxn ang="0">
                    <a:pos x="6852" y="632"/>
                  </a:cxn>
                  <a:cxn ang="0">
                    <a:pos x="6644" y="623"/>
                  </a:cxn>
                  <a:cxn ang="0">
                    <a:pos x="6397" y="628"/>
                  </a:cxn>
                  <a:cxn ang="0">
                    <a:pos x="6583" y="299"/>
                  </a:cxn>
                  <a:cxn ang="0">
                    <a:pos x="6686" y="247"/>
                  </a:cxn>
                  <a:cxn ang="0">
                    <a:pos x="6639" y="167"/>
                  </a:cxn>
                </a:cxnLst>
                <a:rect l="0" t="0" r="r" b="b"/>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chemeClr val="tx1"/>
              </a:solidFill>
              <a:ln w="9525">
                <a:noFill/>
                <a:round/>
                <a:headEnd/>
                <a:tailEnd/>
              </a:ln>
            </p:spPr>
            <p:txBody>
              <a:bodyPr/>
              <a:lstStyle/>
              <a:p>
                <a:endParaRPr lang="en-US"/>
              </a:p>
            </p:txBody>
          </p:sp>
          <p:sp>
            <p:nvSpPr>
              <p:cNvPr id="10" name="Freeform 7"/>
              <p:cNvSpPr>
                <a:spLocks noEditPoints="1"/>
              </p:cNvSpPr>
              <p:nvPr/>
            </p:nvSpPr>
            <p:spPr bwMode="auto">
              <a:xfrm>
                <a:off x="4471" y="1738"/>
                <a:ext cx="1566" cy="230"/>
              </a:xfrm>
              <a:custGeom>
                <a:avLst/>
                <a:gdLst/>
                <a:ahLst/>
                <a:cxnLst>
                  <a:cxn ang="0">
                    <a:pos x="29" y="83"/>
                  </a:cxn>
                  <a:cxn ang="0">
                    <a:pos x="428" y="31"/>
                  </a:cxn>
                  <a:cxn ang="0">
                    <a:pos x="598" y="98"/>
                  </a:cxn>
                  <a:cxn ang="0">
                    <a:pos x="646" y="207"/>
                  </a:cxn>
                  <a:cxn ang="0">
                    <a:pos x="613" y="343"/>
                  </a:cxn>
                  <a:cxn ang="0">
                    <a:pos x="463" y="424"/>
                  </a:cxn>
                  <a:cxn ang="0">
                    <a:pos x="223" y="638"/>
                  </a:cxn>
                  <a:cxn ang="0">
                    <a:pos x="407" y="296"/>
                  </a:cxn>
                  <a:cxn ang="0">
                    <a:pos x="482" y="238"/>
                  </a:cxn>
                  <a:cxn ang="0">
                    <a:pos x="433" y="167"/>
                  </a:cxn>
                  <a:cxn ang="0">
                    <a:pos x="1384" y="509"/>
                  </a:cxn>
                  <a:cxn ang="0">
                    <a:pos x="1392" y="669"/>
                  </a:cxn>
                  <a:cxn ang="0">
                    <a:pos x="820" y="633"/>
                  </a:cxn>
                  <a:cxn ang="0">
                    <a:pos x="811" y="53"/>
                  </a:cxn>
                  <a:cxn ang="0">
                    <a:pos x="1397" y="9"/>
                  </a:cxn>
                  <a:cxn ang="0">
                    <a:pos x="1374" y="180"/>
                  </a:cxn>
                  <a:cxn ang="0">
                    <a:pos x="1253" y="247"/>
                  </a:cxn>
                  <a:cxn ang="0">
                    <a:pos x="1228" y="405"/>
                  </a:cxn>
                  <a:cxn ang="0">
                    <a:pos x="1838" y="658"/>
                  </a:cxn>
                  <a:cxn ang="0">
                    <a:pos x="1672" y="566"/>
                  </a:cxn>
                  <a:cxn ang="0">
                    <a:pos x="1587" y="411"/>
                  </a:cxn>
                  <a:cxn ang="0">
                    <a:pos x="1600" y="231"/>
                  </a:cxn>
                  <a:cxn ang="0">
                    <a:pos x="1712" y="91"/>
                  </a:cxn>
                  <a:cxn ang="0">
                    <a:pos x="1892" y="22"/>
                  </a:cxn>
                  <a:cxn ang="0">
                    <a:pos x="2099" y="43"/>
                  </a:cxn>
                  <a:cxn ang="0">
                    <a:pos x="2254" y="148"/>
                  </a:cxn>
                  <a:cxn ang="0">
                    <a:pos x="2321" y="311"/>
                  </a:cxn>
                  <a:cxn ang="0">
                    <a:pos x="2290" y="488"/>
                  </a:cxn>
                  <a:cxn ang="0">
                    <a:pos x="2162" y="619"/>
                  </a:cxn>
                  <a:cxn ang="0">
                    <a:pos x="1971" y="670"/>
                  </a:cxn>
                  <a:cxn ang="0">
                    <a:pos x="1828" y="488"/>
                  </a:cxn>
                  <a:cxn ang="0">
                    <a:pos x="2028" y="512"/>
                  </a:cxn>
                  <a:cxn ang="0">
                    <a:pos x="2138" y="365"/>
                  </a:cxn>
                  <a:cxn ang="0">
                    <a:pos x="2060" y="194"/>
                  </a:cxn>
                  <a:cxn ang="0">
                    <a:pos x="1860" y="185"/>
                  </a:cxn>
                  <a:cxn ang="0">
                    <a:pos x="1764" y="345"/>
                  </a:cxn>
                  <a:cxn ang="0">
                    <a:pos x="2504" y="83"/>
                  </a:cxn>
                  <a:cxn ang="0">
                    <a:pos x="2903" y="31"/>
                  </a:cxn>
                  <a:cxn ang="0">
                    <a:pos x="3071" y="98"/>
                  </a:cxn>
                  <a:cxn ang="0">
                    <a:pos x="3121" y="207"/>
                  </a:cxn>
                  <a:cxn ang="0">
                    <a:pos x="3088" y="343"/>
                  </a:cxn>
                  <a:cxn ang="0">
                    <a:pos x="2937" y="424"/>
                  </a:cxn>
                  <a:cxn ang="0">
                    <a:pos x="2696" y="638"/>
                  </a:cxn>
                  <a:cxn ang="0">
                    <a:pos x="2881" y="296"/>
                  </a:cxn>
                  <a:cxn ang="0">
                    <a:pos x="2956" y="238"/>
                  </a:cxn>
                  <a:cxn ang="0">
                    <a:pos x="2908" y="167"/>
                  </a:cxn>
                  <a:cxn ang="0">
                    <a:pos x="3884" y="509"/>
                  </a:cxn>
                  <a:cxn ang="0">
                    <a:pos x="3891" y="669"/>
                  </a:cxn>
                  <a:cxn ang="0">
                    <a:pos x="3294" y="633"/>
                  </a:cxn>
                  <a:cxn ang="0">
                    <a:pos x="3285" y="53"/>
                  </a:cxn>
                  <a:cxn ang="0">
                    <a:pos x="3478" y="68"/>
                  </a:cxn>
                  <a:cxn ang="0">
                    <a:pos x="4675" y="498"/>
                  </a:cxn>
                  <a:cxn ang="0">
                    <a:pos x="4660" y="661"/>
                  </a:cxn>
                  <a:cxn ang="0">
                    <a:pos x="4106" y="617"/>
                  </a:cxn>
                  <a:cxn ang="0">
                    <a:pos x="4076" y="31"/>
                  </a:cxn>
                  <a:cxn ang="0">
                    <a:pos x="4697" y="210"/>
                  </a:cxn>
                  <a:cxn ang="0">
                    <a:pos x="4284" y="268"/>
                  </a:cxn>
                  <a:cxn ang="0">
                    <a:pos x="4554" y="434"/>
                  </a:cxn>
                  <a:cxn ang="0">
                    <a:pos x="4284" y="511"/>
                  </a:cxn>
                </a:cxnLst>
                <a:rect l="0" t="0" r="r" b="b"/>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chemeClr val="tx1"/>
              </a:solidFill>
              <a:ln w="9525">
                <a:noFill/>
                <a:round/>
                <a:headEnd/>
                <a:tailEnd/>
              </a:ln>
            </p:spPr>
            <p:txBody>
              <a:bodyPr/>
              <a:lstStyle/>
              <a:p>
                <a:endParaRPr lang="en-US"/>
              </a:p>
            </p:txBody>
          </p:sp>
          <p:sp>
            <p:nvSpPr>
              <p:cNvPr id="11" name="Freeform 8"/>
              <p:cNvSpPr>
                <a:spLocks/>
              </p:cNvSpPr>
              <p:nvPr/>
            </p:nvSpPr>
            <p:spPr bwMode="auto">
              <a:xfrm>
                <a:off x="1654" y="1802"/>
                <a:ext cx="93"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5" y="181"/>
                  </a:cxn>
                  <a:cxn ang="0">
                    <a:pos x="0" y="154"/>
                  </a:cxn>
                  <a:cxn ang="0">
                    <a:pos x="0" y="125"/>
                  </a:cxn>
                  <a:cxn ang="0">
                    <a:pos x="5"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2" name="Freeform 9"/>
              <p:cNvSpPr>
                <a:spLocks/>
              </p:cNvSpPr>
              <p:nvPr/>
            </p:nvSpPr>
            <p:spPr bwMode="auto">
              <a:xfrm>
                <a:off x="4251" y="1802"/>
                <a:ext cx="94"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6" y="181"/>
                  </a:cxn>
                  <a:cxn ang="0">
                    <a:pos x="0" y="154"/>
                  </a:cxn>
                  <a:cxn ang="0">
                    <a:pos x="0" y="125"/>
                  </a:cxn>
                  <a:cxn ang="0">
                    <a:pos x="6"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3" name="Freeform 10"/>
              <p:cNvSpPr>
                <a:spLocks noEditPoints="1"/>
              </p:cNvSpPr>
              <p:nvPr/>
            </p:nvSpPr>
            <p:spPr bwMode="auto">
              <a:xfrm>
                <a:off x="6052" y="1710"/>
                <a:ext cx="163" cy="87"/>
              </a:xfrm>
              <a:custGeom>
                <a:avLst/>
                <a:gdLst/>
                <a:ahLst/>
                <a:cxnLst>
                  <a:cxn ang="0">
                    <a:pos x="87" y="260"/>
                  </a:cxn>
                  <a:cxn ang="0">
                    <a:pos x="87" y="30"/>
                  </a:cxn>
                  <a:cxn ang="0">
                    <a:pos x="0" y="30"/>
                  </a:cxn>
                  <a:cxn ang="0">
                    <a:pos x="0" y="0"/>
                  </a:cxn>
                  <a:cxn ang="0">
                    <a:pos x="207" y="0"/>
                  </a:cxn>
                  <a:cxn ang="0">
                    <a:pos x="207" y="30"/>
                  </a:cxn>
                  <a:cxn ang="0">
                    <a:pos x="122" y="30"/>
                  </a:cxn>
                  <a:cxn ang="0">
                    <a:pos x="122" y="260"/>
                  </a:cxn>
                  <a:cxn ang="0">
                    <a:pos x="87" y="260"/>
                  </a:cxn>
                  <a:cxn ang="0">
                    <a:pos x="242" y="260"/>
                  </a:cxn>
                  <a:cxn ang="0">
                    <a:pos x="242" y="0"/>
                  </a:cxn>
                  <a:cxn ang="0">
                    <a:pos x="293" y="0"/>
                  </a:cxn>
                  <a:cxn ang="0">
                    <a:pos x="355" y="184"/>
                  </a:cxn>
                  <a:cxn ang="0">
                    <a:pos x="359" y="196"/>
                  </a:cxn>
                  <a:cxn ang="0">
                    <a:pos x="362" y="206"/>
                  </a:cxn>
                  <a:cxn ang="0">
                    <a:pos x="365" y="215"/>
                  </a:cxn>
                  <a:cxn ang="0">
                    <a:pos x="368" y="223"/>
                  </a:cxn>
                  <a:cxn ang="0">
                    <a:pos x="370" y="215"/>
                  </a:cxn>
                  <a:cxn ang="0">
                    <a:pos x="373" y="205"/>
                  </a:cxn>
                  <a:cxn ang="0">
                    <a:pos x="377" y="194"/>
                  </a:cxn>
                  <a:cxn ang="0">
                    <a:pos x="381" y="181"/>
                  </a:cxn>
                  <a:cxn ang="0">
                    <a:pos x="444" y="0"/>
                  </a:cxn>
                  <a:cxn ang="0">
                    <a:pos x="490" y="0"/>
                  </a:cxn>
                  <a:cxn ang="0">
                    <a:pos x="490" y="260"/>
                  </a:cxn>
                  <a:cxn ang="0">
                    <a:pos x="456" y="260"/>
                  </a:cxn>
                  <a:cxn ang="0">
                    <a:pos x="456" y="43"/>
                  </a:cxn>
                  <a:cxn ang="0">
                    <a:pos x="381" y="260"/>
                  </a:cxn>
                  <a:cxn ang="0">
                    <a:pos x="350" y="260"/>
                  </a:cxn>
                  <a:cxn ang="0">
                    <a:pos x="274" y="39"/>
                  </a:cxn>
                  <a:cxn ang="0">
                    <a:pos x="274" y="260"/>
                  </a:cxn>
                  <a:cxn ang="0">
                    <a:pos x="242" y="260"/>
                  </a:cxn>
                </a:cxnLst>
                <a:rect l="0" t="0" r="r" b="b"/>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w="9525">
                <a:noFill/>
                <a:round/>
                <a:headEnd/>
                <a:tailEnd/>
              </a:ln>
            </p:spPr>
            <p:txBody>
              <a:bodyPr/>
              <a:lstStyle/>
              <a:p>
                <a:endParaRPr lang="en-US"/>
              </a:p>
            </p:txBody>
          </p:sp>
        </p:grpSp>
        <p:pic>
          <p:nvPicPr>
            <p:cNvPr id="7" name="Picture 11" descr="new_cdc_logo"/>
            <p:cNvPicPr>
              <a:picLocks noChangeAspect="1" noChangeArrowheads="1"/>
            </p:cNvPicPr>
            <p:nvPr/>
          </p:nvPicPr>
          <p:blipFill>
            <a:blip r:embed="rId4" cstate="print"/>
            <a:srcRect l="2061" t="1997" r="2095" b="11980"/>
            <a:stretch>
              <a:fillRect/>
            </a:stretch>
          </p:blipFill>
          <p:spPr bwMode="auto">
            <a:xfrm>
              <a:off x="219" y="3098"/>
              <a:ext cx="928" cy="573"/>
            </a:xfrm>
            <a:prstGeom prst="rect">
              <a:avLst/>
            </a:prstGeom>
            <a:noFill/>
          </p:spPr>
        </p:pic>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533400" y="2057400"/>
            <a:ext cx="8153400" cy="3810000"/>
          </a:xfrm>
        </p:spPr>
        <p:txBody>
          <a:bodyPr/>
          <a:lstStyle/>
          <a:p>
            <a:pPr algn="l" eaLnBrk="1" hangingPunct="1">
              <a:lnSpc>
                <a:spcPct val="90000"/>
              </a:lnSpc>
              <a:buFontTx/>
              <a:buChar char="•"/>
            </a:pPr>
            <a:r>
              <a:rPr lang="en-US" sz="2400" dirty="0" smtClean="0"/>
              <a:t> As NCVHS scope and legislative mandates grew, there was less bandwidth to address the needs of NCHS data systems.</a:t>
            </a:r>
          </a:p>
          <a:p>
            <a:pPr algn="l" eaLnBrk="1" hangingPunct="1">
              <a:lnSpc>
                <a:spcPct val="90000"/>
              </a:lnSpc>
              <a:buFontTx/>
              <a:buChar char="•"/>
            </a:pPr>
            <a:r>
              <a:rPr lang="en-US" sz="2400" dirty="0" smtClean="0"/>
              <a:t> At the same time, CDC was encouraging the establishment of Boards of Scientific Counselors to conduct peer reviews of Center programs.</a:t>
            </a:r>
          </a:p>
          <a:p>
            <a:pPr algn="l" eaLnBrk="1" hangingPunct="1">
              <a:lnSpc>
                <a:spcPct val="90000"/>
              </a:lnSpc>
              <a:buFontTx/>
              <a:buChar char="•"/>
            </a:pPr>
            <a:r>
              <a:rPr lang="en-US" sz="2400" dirty="0" smtClean="0"/>
              <a:t> NCHS Board of Scientific Counselors (BSC) was established and held its first meeting in October 2003. NCVHS works closely with the BSC and each has a liaison to the other.  </a:t>
            </a:r>
          </a:p>
          <a:p>
            <a:pPr algn="l" eaLnBrk="1" hangingPunct="1">
              <a:lnSpc>
                <a:spcPct val="90000"/>
              </a:lnSpc>
              <a:buFontTx/>
              <a:buChar char="•"/>
            </a:pPr>
            <a:r>
              <a:rPr lang="en-US" sz="2400" dirty="0" smtClean="0"/>
              <a:t> NCVHS has continued to advocate for adequate resources for health statistics and NCHS data systems.</a:t>
            </a:r>
            <a:endParaRPr lang="en-US" sz="2000" dirty="0" smtClean="0"/>
          </a:p>
          <a:p>
            <a:pPr lvl="1" algn="l" eaLnBrk="1" hangingPunct="1">
              <a:lnSpc>
                <a:spcPct val="90000"/>
              </a:lnSpc>
              <a:buFontTx/>
              <a:buChar char="•"/>
            </a:pPr>
            <a:endParaRPr lang="en-US" sz="2000" dirty="0" smtClean="0"/>
          </a:p>
          <a:p>
            <a:pPr lvl="1" algn="l" eaLnBrk="1" hangingPunct="1">
              <a:lnSpc>
                <a:spcPct val="90000"/>
              </a:lnSpc>
              <a:buFontTx/>
              <a:buChar char="•"/>
            </a:pPr>
            <a:endParaRPr lang="en-US" sz="2000" dirty="0" smtClean="0"/>
          </a:p>
          <a:p>
            <a:pPr lvl="1" algn="l" eaLnBrk="1" hangingPunct="1">
              <a:lnSpc>
                <a:spcPct val="90000"/>
              </a:lnSpc>
              <a:buFontTx/>
              <a:buChar char="•"/>
            </a:pPr>
            <a:endParaRPr lang="en-US" sz="2000" dirty="0" smtClean="0"/>
          </a:p>
          <a:p>
            <a:pPr lvl="1" algn="l" eaLnBrk="1" hangingPunct="1">
              <a:lnSpc>
                <a:spcPct val="90000"/>
              </a:lnSpc>
            </a:pPr>
            <a:endParaRPr lang="en-US" sz="1600" dirty="0" smtClean="0"/>
          </a:p>
          <a:p>
            <a:pPr lvl="1" algn="l" eaLnBrk="1" hangingPunct="1">
              <a:lnSpc>
                <a:spcPct val="90000"/>
              </a:lnSpc>
              <a:buFontTx/>
              <a:buChar char="•"/>
            </a:pPr>
            <a:endParaRPr lang="en-US" sz="2000"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pPr>
            <a:endParaRPr lang="en-US" sz="2400" dirty="0" smtClean="0"/>
          </a:p>
          <a:p>
            <a:pPr algn="l" eaLnBrk="1" hangingPunct="1">
              <a:lnSpc>
                <a:spcPct val="90000"/>
              </a:lnSpc>
              <a:buFontTx/>
              <a:buChar char="•"/>
            </a:pPr>
            <a:endParaRPr lang="en-US" sz="2400" dirty="0" smtClean="0"/>
          </a:p>
        </p:txBody>
      </p:sp>
      <p:graphicFrame>
        <p:nvGraphicFramePr>
          <p:cNvPr id="2066" name="Group 18"/>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NCHS and NCVHS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A 50-Year Partnership</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4102" name="Picture 6" descr="NCVHS Logo"/>
          <p:cNvPicPr>
            <a:picLocks noChangeAspect="1" noChangeArrowheads="1"/>
          </p:cNvPicPr>
          <p:nvPr/>
        </p:nvPicPr>
        <p:blipFill>
          <a:blip r:embed="rId3" cstate="print"/>
          <a:srcRect/>
          <a:stretch>
            <a:fillRect/>
          </a:stretch>
        </p:blipFill>
        <p:spPr bwMode="auto">
          <a:xfrm>
            <a:off x="228600" y="228600"/>
            <a:ext cx="1295400" cy="1465036"/>
          </a:xfrm>
          <a:prstGeom prst="rect">
            <a:avLst/>
          </a:prstGeom>
          <a:noFill/>
          <a:ln w="9525">
            <a:noFill/>
            <a:miter lim="800000"/>
            <a:headEnd/>
            <a:tailEnd/>
          </a:ln>
        </p:spPr>
      </p:pic>
      <p:grpSp>
        <p:nvGrpSpPr>
          <p:cNvPr id="2" name="Group 15" descr="CDC logo"/>
          <p:cNvGrpSpPr>
            <a:grpSpLocks/>
          </p:cNvGrpSpPr>
          <p:nvPr/>
        </p:nvGrpSpPr>
        <p:grpSpPr bwMode="auto">
          <a:xfrm>
            <a:off x="7315200" y="228600"/>
            <a:ext cx="1303338" cy="912812"/>
            <a:chOff x="217" y="3098"/>
            <a:chExt cx="941" cy="703"/>
          </a:xfrm>
        </p:grpSpPr>
        <p:grpSp>
          <p:nvGrpSpPr>
            <p:cNvPr id="3" name="Group 4"/>
            <p:cNvGrpSpPr>
              <a:grpSpLocks/>
            </p:cNvGrpSpPr>
            <p:nvPr/>
          </p:nvGrpSpPr>
          <p:grpSpPr bwMode="auto">
            <a:xfrm>
              <a:off x="217" y="3703"/>
              <a:ext cx="942" cy="75"/>
              <a:chOff x="226" y="1710"/>
              <a:chExt cx="5989" cy="259"/>
            </a:xfrm>
          </p:grpSpPr>
          <p:sp>
            <p:nvSpPr>
              <p:cNvPr id="8" name="Freeform 5"/>
              <p:cNvSpPr>
                <a:spLocks noEditPoints="1"/>
              </p:cNvSpPr>
              <p:nvPr/>
            </p:nvSpPr>
            <p:spPr bwMode="auto">
              <a:xfrm>
                <a:off x="226" y="1739"/>
                <a:ext cx="1316" cy="230"/>
              </a:xfrm>
              <a:custGeom>
                <a:avLst/>
                <a:gdLst/>
                <a:ahLst/>
                <a:cxnLst>
                  <a:cxn ang="0">
                    <a:pos x="556" y="180"/>
                  </a:cxn>
                  <a:cxn ang="0">
                    <a:pos x="377" y="140"/>
                  </a:cxn>
                  <a:cxn ang="0">
                    <a:pos x="232" y="164"/>
                  </a:cxn>
                  <a:cxn ang="0">
                    <a:pos x="205" y="223"/>
                  </a:cxn>
                  <a:cxn ang="0">
                    <a:pos x="376" y="260"/>
                  </a:cxn>
                  <a:cxn ang="0">
                    <a:pos x="596" y="300"/>
                  </a:cxn>
                  <a:cxn ang="0">
                    <a:pos x="670" y="364"/>
                  </a:cxn>
                  <a:cxn ang="0">
                    <a:pos x="692" y="463"/>
                  </a:cxn>
                  <a:cxn ang="0">
                    <a:pos x="649" y="567"/>
                  </a:cxn>
                  <a:cxn ang="0">
                    <a:pos x="540" y="639"/>
                  </a:cxn>
                  <a:cxn ang="0">
                    <a:pos x="244" y="661"/>
                  </a:cxn>
                  <a:cxn ang="0">
                    <a:pos x="25" y="621"/>
                  </a:cxn>
                  <a:cxn ang="0">
                    <a:pos x="101" y="459"/>
                  </a:cxn>
                  <a:cxn ang="0">
                    <a:pos x="223" y="531"/>
                  </a:cxn>
                  <a:cxn ang="0">
                    <a:pos x="431" y="543"/>
                  </a:cxn>
                  <a:cxn ang="0">
                    <a:pos x="520" y="487"/>
                  </a:cxn>
                  <a:cxn ang="0">
                    <a:pos x="478" y="420"/>
                  </a:cxn>
                  <a:cxn ang="0">
                    <a:pos x="328" y="397"/>
                  </a:cxn>
                  <a:cxn ang="0">
                    <a:pos x="92" y="336"/>
                  </a:cxn>
                  <a:cxn ang="0">
                    <a:pos x="40" y="258"/>
                  </a:cxn>
                  <a:cxn ang="0">
                    <a:pos x="48" y="157"/>
                  </a:cxn>
                  <a:cxn ang="0">
                    <a:pos x="121" y="75"/>
                  </a:cxn>
                  <a:cxn ang="0">
                    <a:pos x="345" y="21"/>
                  </a:cxn>
                  <a:cxn ang="0">
                    <a:pos x="600" y="66"/>
                  </a:cxn>
                  <a:cxn ang="0">
                    <a:pos x="1025" y="422"/>
                  </a:cxn>
                  <a:cxn ang="0">
                    <a:pos x="1313" y="627"/>
                  </a:cxn>
                  <a:cxn ang="0">
                    <a:pos x="958" y="606"/>
                  </a:cxn>
                  <a:cxn ang="0">
                    <a:pos x="983" y="644"/>
                  </a:cxn>
                  <a:cxn ang="0">
                    <a:pos x="815" y="582"/>
                  </a:cxn>
                  <a:cxn ang="0">
                    <a:pos x="999" y="59"/>
                  </a:cxn>
                  <a:cxn ang="0">
                    <a:pos x="1291" y="49"/>
                  </a:cxn>
                  <a:cxn ang="0">
                    <a:pos x="1285" y="92"/>
                  </a:cxn>
                  <a:cxn ang="0">
                    <a:pos x="1511" y="639"/>
                  </a:cxn>
                  <a:cxn ang="0">
                    <a:pos x="1660" y="634"/>
                  </a:cxn>
                  <a:cxn ang="0">
                    <a:pos x="1655" y="56"/>
                  </a:cxn>
                  <a:cxn ang="0">
                    <a:pos x="2245" y="22"/>
                  </a:cxn>
                  <a:cxn ang="0">
                    <a:pos x="2241" y="185"/>
                  </a:cxn>
                  <a:cxn ang="0">
                    <a:pos x="2109" y="283"/>
                  </a:cxn>
                  <a:cxn ang="0">
                    <a:pos x="2119" y="438"/>
                  </a:cxn>
                  <a:cxn ang="0">
                    <a:pos x="1844" y="624"/>
                  </a:cxn>
                  <a:cxn ang="0">
                    <a:pos x="3008" y="512"/>
                  </a:cxn>
                  <a:cxn ang="0">
                    <a:pos x="3035" y="691"/>
                  </a:cxn>
                  <a:cxn ang="0">
                    <a:pos x="2431" y="644"/>
                  </a:cxn>
                  <a:cxn ang="0">
                    <a:pos x="2461" y="75"/>
                  </a:cxn>
                  <a:cxn ang="0">
                    <a:pos x="3009" y="31"/>
                  </a:cxn>
                  <a:cxn ang="0">
                    <a:pos x="3035" y="210"/>
                  </a:cxn>
                  <a:cxn ang="0">
                    <a:pos x="2639" y="268"/>
                  </a:cxn>
                  <a:cxn ang="0">
                    <a:pos x="2910" y="239"/>
                  </a:cxn>
                  <a:cxn ang="0">
                    <a:pos x="2857" y="405"/>
                  </a:cxn>
                  <a:cxn ang="0">
                    <a:pos x="3283" y="629"/>
                  </a:cxn>
                  <a:cxn ang="0">
                    <a:pos x="3272" y="53"/>
                  </a:cxn>
                  <a:cxn ang="0">
                    <a:pos x="3842" y="61"/>
                  </a:cxn>
                  <a:cxn ang="0">
                    <a:pos x="3918" y="129"/>
                  </a:cxn>
                  <a:cxn ang="0">
                    <a:pos x="3940" y="266"/>
                  </a:cxn>
                  <a:cxn ang="0">
                    <a:pos x="3852" y="396"/>
                  </a:cxn>
                  <a:cxn ang="0">
                    <a:pos x="3922" y="633"/>
                  </a:cxn>
                  <a:cxn ang="0">
                    <a:pos x="3714" y="630"/>
                  </a:cxn>
                  <a:cxn ang="0">
                    <a:pos x="3464" y="429"/>
                  </a:cxn>
                  <a:cxn ang="0">
                    <a:pos x="3496" y="661"/>
                  </a:cxn>
                  <a:cxn ang="0">
                    <a:pos x="3707" y="292"/>
                  </a:cxn>
                  <a:cxn ang="0">
                    <a:pos x="3758" y="229"/>
                  </a:cxn>
                  <a:cxn ang="0">
                    <a:pos x="3709" y="167"/>
                  </a:cxn>
                </a:cxnLst>
                <a:rect l="0" t="0" r="r" b="b"/>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chemeClr val="tx1"/>
              </a:solidFill>
              <a:ln w="9525">
                <a:noFill/>
                <a:round/>
                <a:headEnd/>
                <a:tailEnd/>
              </a:ln>
            </p:spPr>
            <p:txBody>
              <a:bodyPr/>
              <a:lstStyle/>
              <a:p>
                <a:endParaRPr lang="en-US"/>
              </a:p>
            </p:txBody>
          </p:sp>
          <p:sp>
            <p:nvSpPr>
              <p:cNvPr id="9" name="Freeform 6"/>
              <p:cNvSpPr>
                <a:spLocks noEditPoints="1"/>
              </p:cNvSpPr>
              <p:nvPr/>
            </p:nvSpPr>
            <p:spPr bwMode="auto">
              <a:xfrm>
                <a:off x="1876" y="1738"/>
                <a:ext cx="2293" cy="230"/>
              </a:xfrm>
              <a:custGeom>
                <a:avLst/>
                <a:gdLst/>
                <a:ahLst/>
                <a:cxnLst>
                  <a:cxn ang="0">
                    <a:pos x="29" y="74"/>
                  </a:cxn>
                  <a:cxn ang="0">
                    <a:pos x="222" y="53"/>
                  </a:cxn>
                  <a:cxn ang="0">
                    <a:pos x="517" y="63"/>
                  </a:cxn>
                  <a:cxn ang="0">
                    <a:pos x="704" y="58"/>
                  </a:cxn>
                  <a:cxn ang="0">
                    <a:pos x="719" y="641"/>
                  </a:cxn>
                  <a:cxn ang="0">
                    <a:pos x="520" y="609"/>
                  </a:cxn>
                  <a:cxn ang="0">
                    <a:pos x="239" y="660"/>
                  </a:cxn>
                  <a:cxn ang="0">
                    <a:pos x="1538" y="691"/>
                  </a:cxn>
                  <a:cxn ang="0">
                    <a:pos x="926" y="641"/>
                  </a:cxn>
                  <a:cxn ang="0">
                    <a:pos x="942" y="58"/>
                  </a:cxn>
                  <a:cxn ang="0">
                    <a:pos x="1517" y="16"/>
                  </a:cxn>
                  <a:cxn ang="0">
                    <a:pos x="1496" y="180"/>
                  </a:cxn>
                  <a:cxn ang="0">
                    <a:pos x="1379" y="239"/>
                  </a:cxn>
                  <a:cxn ang="0">
                    <a:pos x="1125" y="404"/>
                  </a:cxn>
                  <a:cxn ang="0">
                    <a:pos x="2210" y="630"/>
                  </a:cxn>
                  <a:cxn ang="0">
                    <a:pos x="1856" y="610"/>
                  </a:cxn>
                  <a:cxn ang="0">
                    <a:pos x="1666" y="644"/>
                  </a:cxn>
                  <a:cxn ang="0">
                    <a:pos x="1892" y="92"/>
                  </a:cxn>
                  <a:cxn ang="0">
                    <a:pos x="1881" y="31"/>
                  </a:cxn>
                  <a:cxn ang="0">
                    <a:pos x="2180" y="81"/>
                  </a:cxn>
                  <a:cxn ang="0">
                    <a:pos x="2414" y="641"/>
                  </a:cxn>
                  <a:cxn ang="0">
                    <a:pos x="3163" y="482"/>
                  </a:cxn>
                  <a:cxn ang="0">
                    <a:pos x="2533" y="660"/>
                  </a:cxn>
                  <a:cxn ang="0">
                    <a:pos x="2561" y="67"/>
                  </a:cxn>
                  <a:cxn ang="0">
                    <a:pos x="2751" y="56"/>
                  </a:cxn>
                  <a:cxn ang="0">
                    <a:pos x="3617" y="629"/>
                  </a:cxn>
                  <a:cxn ang="0">
                    <a:pos x="3428" y="631"/>
                  </a:cxn>
                  <a:cxn ang="0">
                    <a:pos x="3216" y="201"/>
                  </a:cxn>
                  <a:cxn ang="0">
                    <a:pos x="3237" y="30"/>
                  </a:cxn>
                  <a:cxn ang="0">
                    <a:pos x="3853" y="215"/>
                  </a:cxn>
                  <a:cxn ang="0">
                    <a:pos x="4019" y="644"/>
                  </a:cxn>
                  <a:cxn ang="0">
                    <a:pos x="4046" y="63"/>
                  </a:cxn>
                  <a:cxn ang="0">
                    <a:pos x="4232" y="58"/>
                  </a:cxn>
                  <a:cxn ang="0">
                    <a:pos x="4529" y="56"/>
                  </a:cxn>
                  <a:cxn ang="0">
                    <a:pos x="4719" y="67"/>
                  </a:cxn>
                  <a:cxn ang="0">
                    <a:pos x="4747" y="660"/>
                  </a:cxn>
                  <a:cxn ang="0">
                    <a:pos x="4227" y="402"/>
                  </a:cxn>
                  <a:cxn ang="0">
                    <a:pos x="4934" y="660"/>
                  </a:cxn>
                  <a:cxn ang="0">
                    <a:pos x="4963" y="67"/>
                  </a:cxn>
                  <a:cxn ang="0">
                    <a:pos x="5152" y="56"/>
                  </a:cxn>
                  <a:cxn ang="0">
                    <a:pos x="5158" y="638"/>
                  </a:cxn>
                  <a:cxn ang="0">
                    <a:pos x="5963" y="491"/>
                  </a:cxn>
                  <a:cxn ang="0">
                    <a:pos x="5930" y="660"/>
                  </a:cxn>
                  <a:cxn ang="0">
                    <a:pos x="5390" y="74"/>
                  </a:cxn>
                  <a:cxn ang="0">
                    <a:pos x="5950" y="27"/>
                  </a:cxn>
                  <a:cxn ang="0">
                    <a:pos x="5954" y="185"/>
                  </a:cxn>
                  <a:cxn ang="0">
                    <a:pos x="5813" y="259"/>
                  </a:cxn>
                  <a:cxn ang="0">
                    <a:pos x="5800" y="406"/>
                  </a:cxn>
                  <a:cxn ang="0">
                    <a:pos x="6213" y="629"/>
                  </a:cxn>
                  <a:cxn ang="0">
                    <a:pos x="6186" y="47"/>
                  </a:cxn>
                  <a:cxn ang="0">
                    <a:pos x="6807" y="83"/>
                  </a:cxn>
                  <a:cxn ang="0">
                    <a:pos x="6869" y="186"/>
                  </a:cxn>
                  <a:cxn ang="0">
                    <a:pos x="6810" y="376"/>
                  </a:cxn>
                  <a:cxn ang="0">
                    <a:pos x="6852" y="632"/>
                  </a:cxn>
                  <a:cxn ang="0">
                    <a:pos x="6644" y="623"/>
                  </a:cxn>
                  <a:cxn ang="0">
                    <a:pos x="6397" y="628"/>
                  </a:cxn>
                  <a:cxn ang="0">
                    <a:pos x="6583" y="299"/>
                  </a:cxn>
                  <a:cxn ang="0">
                    <a:pos x="6686" y="247"/>
                  </a:cxn>
                  <a:cxn ang="0">
                    <a:pos x="6639" y="167"/>
                  </a:cxn>
                </a:cxnLst>
                <a:rect l="0" t="0" r="r" b="b"/>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chemeClr val="tx1"/>
              </a:solidFill>
              <a:ln w="9525">
                <a:noFill/>
                <a:round/>
                <a:headEnd/>
                <a:tailEnd/>
              </a:ln>
            </p:spPr>
            <p:txBody>
              <a:bodyPr/>
              <a:lstStyle/>
              <a:p>
                <a:endParaRPr lang="en-US"/>
              </a:p>
            </p:txBody>
          </p:sp>
          <p:sp>
            <p:nvSpPr>
              <p:cNvPr id="10" name="Freeform 7"/>
              <p:cNvSpPr>
                <a:spLocks noEditPoints="1"/>
              </p:cNvSpPr>
              <p:nvPr/>
            </p:nvSpPr>
            <p:spPr bwMode="auto">
              <a:xfrm>
                <a:off x="4471" y="1738"/>
                <a:ext cx="1566" cy="230"/>
              </a:xfrm>
              <a:custGeom>
                <a:avLst/>
                <a:gdLst/>
                <a:ahLst/>
                <a:cxnLst>
                  <a:cxn ang="0">
                    <a:pos x="29" y="83"/>
                  </a:cxn>
                  <a:cxn ang="0">
                    <a:pos x="428" y="31"/>
                  </a:cxn>
                  <a:cxn ang="0">
                    <a:pos x="598" y="98"/>
                  </a:cxn>
                  <a:cxn ang="0">
                    <a:pos x="646" y="207"/>
                  </a:cxn>
                  <a:cxn ang="0">
                    <a:pos x="613" y="343"/>
                  </a:cxn>
                  <a:cxn ang="0">
                    <a:pos x="463" y="424"/>
                  </a:cxn>
                  <a:cxn ang="0">
                    <a:pos x="223" y="638"/>
                  </a:cxn>
                  <a:cxn ang="0">
                    <a:pos x="407" y="296"/>
                  </a:cxn>
                  <a:cxn ang="0">
                    <a:pos x="482" y="238"/>
                  </a:cxn>
                  <a:cxn ang="0">
                    <a:pos x="433" y="167"/>
                  </a:cxn>
                  <a:cxn ang="0">
                    <a:pos x="1384" y="509"/>
                  </a:cxn>
                  <a:cxn ang="0">
                    <a:pos x="1392" y="669"/>
                  </a:cxn>
                  <a:cxn ang="0">
                    <a:pos x="820" y="633"/>
                  </a:cxn>
                  <a:cxn ang="0">
                    <a:pos x="811" y="53"/>
                  </a:cxn>
                  <a:cxn ang="0">
                    <a:pos x="1397" y="9"/>
                  </a:cxn>
                  <a:cxn ang="0">
                    <a:pos x="1374" y="180"/>
                  </a:cxn>
                  <a:cxn ang="0">
                    <a:pos x="1253" y="247"/>
                  </a:cxn>
                  <a:cxn ang="0">
                    <a:pos x="1228" y="405"/>
                  </a:cxn>
                  <a:cxn ang="0">
                    <a:pos x="1838" y="658"/>
                  </a:cxn>
                  <a:cxn ang="0">
                    <a:pos x="1672" y="566"/>
                  </a:cxn>
                  <a:cxn ang="0">
                    <a:pos x="1587" y="411"/>
                  </a:cxn>
                  <a:cxn ang="0">
                    <a:pos x="1600" y="231"/>
                  </a:cxn>
                  <a:cxn ang="0">
                    <a:pos x="1712" y="91"/>
                  </a:cxn>
                  <a:cxn ang="0">
                    <a:pos x="1892" y="22"/>
                  </a:cxn>
                  <a:cxn ang="0">
                    <a:pos x="2099" y="43"/>
                  </a:cxn>
                  <a:cxn ang="0">
                    <a:pos x="2254" y="148"/>
                  </a:cxn>
                  <a:cxn ang="0">
                    <a:pos x="2321" y="311"/>
                  </a:cxn>
                  <a:cxn ang="0">
                    <a:pos x="2290" y="488"/>
                  </a:cxn>
                  <a:cxn ang="0">
                    <a:pos x="2162" y="619"/>
                  </a:cxn>
                  <a:cxn ang="0">
                    <a:pos x="1971" y="670"/>
                  </a:cxn>
                  <a:cxn ang="0">
                    <a:pos x="1828" y="488"/>
                  </a:cxn>
                  <a:cxn ang="0">
                    <a:pos x="2028" y="512"/>
                  </a:cxn>
                  <a:cxn ang="0">
                    <a:pos x="2138" y="365"/>
                  </a:cxn>
                  <a:cxn ang="0">
                    <a:pos x="2060" y="194"/>
                  </a:cxn>
                  <a:cxn ang="0">
                    <a:pos x="1860" y="185"/>
                  </a:cxn>
                  <a:cxn ang="0">
                    <a:pos x="1764" y="345"/>
                  </a:cxn>
                  <a:cxn ang="0">
                    <a:pos x="2504" y="83"/>
                  </a:cxn>
                  <a:cxn ang="0">
                    <a:pos x="2903" y="31"/>
                  </a:cxn>
                  <a:cxn ang="0">
                    <a:pos x="3071" y="98"/>
                  </a:cxn>
                  <a:cxn ang="0">
                    <a:pos x="3121" y="207"/>
                  </a:cxn>
                  <a:cxn ang="0">
                    <a:pos x="3088" y="343"/>
                  </a:cxn>
                  <a:cxn ang="0">
                    <a:pos x="2937" y="424"/>
                  </a:cxn>
                  <a:cxn ang="0">
                    <a:pos x="2696" y="638"/>
                  </a:cxn>
                  <a:cxn ang="0">
                    <a:pos x="2881" y="296"/>
                  </a:cxn>
                  <a:cxn ang="0">
                    <a:pos x="2956" y="238"/>
                  </a:cxn>
                  <a:cxn ang="0">
                    <a:pos x="2908" y="167"/>
                  </a:cxn>
                  <a:cxn ang="0">
                    <a:pos x="3884" y="509"/>
                  </a:cxn>
                  <a:cxn ang="0">
                    <a:pos x="3891" y="669"/>
                  </a:cxn>
                  <a:cxn ang="0">
                    <a:pos x="3294" y="633"/>
                  </a:cxn>
                  <a:cxn ang="0">
                    <a:pos x="3285" y="53"/>
                  </a:cxn>
                  <a:cxn ang="0">
                    <a:pos x="3478" y="68"/>
                  </a:cxn>
                  <a:cxn ang="0">
                    <a:pos x="4675" y="498"/>
                  </a:cxn>
                  <a:cxn ang="0">
                    <a:pos x="4660" y="661"/>
                  </a:cxn>
                  <a:cxn ang="0">
                    <a:pos x="4106" y="617"/>
                  </a:cxn>
                  <a:cxn ang="0">
                    <a:pos x="4076" y="31"/>
                  </a:cxn>
                  <a:cxn ang="0">
                    <a:pos x="4697" y="210"/>
                  </a:cxn>
                  <a:cxn ang="0">
                    <a:pos x="4284" y="268"/>
                  </a:cxn>
                  <a:cxn ang="0">
                    <a:pos x="4554" y="434"/>
                  </a:cxn>
                  <a:cxn ang="0">
                    <a:pos x="4284" y="511"/>
                  </a:cxn>
                </a:cxnLst>
                <a:rect l="0" t="0" r="r" b="b"/>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chemeClr val="tx1"/>
              </a:solidFill>
              <a:ln w="9525">
                <a:noFill/>
                <a:round/>
                <a:headEnd/>
                <a:tailEnd/>
              </a:ln>
            </p:spPr>
            <p:txBody>
              <a:bodyPr/>
              <a:lstStyle/>
              <a:p>
                <a:endParaRPr lang="en-US"/>
              </a:p>
            </p:txBody>
          </p:sp>
          <p:sp>
            <p:nvSpPr>
              <p:cNvPr id="11" name="Freeform 8"/>
              <p:cNvSpPr>
                <a:spLocks/>
              </p:cNvSpPr>
              <p:nvPr/>
            </p:nvSpPr>
            <p:spPr bwMode="auto">
              <a:xfrm>
                <a:off x="1654" y="1802"/>
                <a:ext cx="93"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5" y="181"/>
                  </a:cxn>
                  <a:cxn ang="0">
                    <a:pos x="0" y="154"/>
                  </a:cxn>
                  <a:cxn ang="0">
                    <a:pos x="0" y="125"/>
                  </a:cxn>
                  <a:cxn ang="0">
                    <a:pos x="5"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2" name="Freeform 9"/>
              <p:cNvSpPr>
                <a:spLocks/>
              </p:cNvSpPr>
              <p:nvPr/>
            </p:nvSpPr>
            <p:spPr bwMode="auto">
              <a:xfrm>
                <a:off x="4251" y="1802"/>
                <a:ext cx="94"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6" y="181"/>
                  </a:cxn>
                  <a:cxn ang="0">
                    <a:pos x="0" y="154"/>
                  </a:cxn>
                  <a:cxn ang="0">
                    <a:pos x="0" y="125"/>
                  </a:cxn>
                  <a:cxn ang="0">
                    <a:pos x="6"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3" name="Freeform 10"/>
              <p:cNvSpPr>
                <a:spLocks noEditPoints="1"/>
              </p:cNvSpPr>
              <p:nvPr/>
            </p:nvSpPr>
            <p:spPr bwMode="auto">
              <a:xfrm>
                <a:off x="6052" y="1710"/>
                <a:ext cx="163" cy="87"/>
              </a:xfrm>
              <a:custGeom>
                <a:avLst/>
                <a:gdLst/>
                <a:ahLst/>
                <a:cxnLst>
                  <a:cxn ang="0">
                    <a:pos x="87" y="260"/>
                  </a:cxn>
                  <a:cxn ang="0">
                    <a:pos x="87" y="30"/>
                  </a:cxn>
                  <a:cxn ang="0">
                    <a:pos x="0" y="30"/>
                  </a:cxn>
                  <a:cxn ang="0">
                    <a:pos x="0" y="0"/>
                  </a:cxn>
                  <a:cxn ang="0">
                    <a:pos x="207" y="0"/>
                  </a:cxn>
                  <a:cxn ang="0">
                    <a:pos x="207" y="30"/>
                  </a:cxn>
                  <a:cxn ang="0">
                    <a:pos x="122" y="30"/>
                  </a:cxn>
                  <a:cxn ang="0">
                    <a:pos x="122" y="260"/>
                  </a:cxn>
                  <a:cxn ang="0">
                    <a:pos x="87" y="260"/>
                  </a:cxn>
                  <a:cxn ang="0">
                    <a:pos x="242" y="260"/>
                  </a:cxn>
                  <a:cxn ang="0">
                    <a:pos x="242" y="0"/>
                  </a:cxn>
                  <a:cxn ang="0">
                    <a:pos x="293" y="0"/>
                  </a:cxn>
                  <a:cxn ang="0">
                    <a:pos x="355" y="184"/>
                  </a:cxn>
                  <a:cxn ang="0">
                    <a:pos x="359" y="196"/>
                  </a:cxn>
                  <a:cxn ang="0">
                    <a:pos x="362" y="206"/>
                  </a:cxn>
                  <a:cxn ang="0">
                    <a:pos x="365" y="215"/>
                  </a:cxn>
                  <a:cxn ang="0">
                    <a:pos x="368" y="223"/>
                  </a:cxn>
                  <a:cxn ang="0">
                    <a:pos x="370" y="215"/>
                  </a:cxn>
                  <a:cxn ang="0">
                    <a:pos x="373" y="205"/>
                  </a:cxn>
                  <a:cxn ang="0">
                    <a:pos x="377" y="194"/>
                  </a:cxn>
                  <a:cxn ang="0">
                    <a:pos x="381" y="181"/>
                  </a:cxn>
                  <a:cxn ang="0">
                    <a:pos x="444" y="0"/>
                  </a:cxn>
                  <a:cxn ang="0">
                    <a:pos x="490" y="0"/>
                  </a:cxn>
                  <a:cxn ang="0">
                    <a:pos x="490" y="260"/>
                  </a:cxn>
                  <a:cxn ang="0">
                    <a:pos x="456" y="260"/>
                  </a:cxn>
                  <a:cxn ang="0">
                    <a:pos x="456" y="43"/>
                  </a:cxn>
                  <a:cxn ang="0">
                    <a:pos x="381" y="260"/>
                  </a:cxn>
                  <a:cxn ang="0">
                    <a:pos x="350" y="260"/>
                  </a:cxn>
                  <a:cxn ang="0">
                    <a:pos x="274" y="39"/>
                  </a:cxn>
                  <a:cxn ang="0">
                    <a:pos x="274" y="260"/>
                  </a:cxn>
                  <a:cxn ang="0">
                    <a:pos x="242" y="260"/>
                  </a:cxn>
                </a:cxnLst>
                <a:rect l="0" t="0" r="r" b="b"/>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w="9525">
                <a:noFill/>
                <a:round/>
                <a:headEnd/>
                <a:tailEnd/>
              </a:ln>
            </p:spPr>
            <p:txBody>
              <a:bodyPr/>
              <a:lstStyle/>
              <a:p>
                <a:endParaRPr lang="en-US"/>
              </a:p>
            </p:txBody>
          </p:sp>
        </p:grpSp>
        <p:pic>
          <p:nvPicPr>
            <p:cNvPr id="7" name="Picture 11" descr="new_cdc_logo"/>
            <p:cNvPicPr>
              <a:picLocks noChangeAspect="1" noChangeArrowheads="1"/>
            </p:cNvPicPr>
            <p:nvPr/>
          </p:nvPicPr>
          <p:blipFill>
            <a:blip r:embed="rId4" cstate="print"/>
            <a:srcRect l="2061" t="1997" r="2095" b="11980"/>
            <a:stretch>
              <a:fillRect/>
            </a:stretch>
          </p:blipFill>
          <p:spPr bwMode="auto">
            <a:xfrm>
              <a:off x="219" y="3098"/>
              <a:ext cx="928" cy="573"/>
            </a:xfrm>
            <a:prstGeom prst="rect">
              <a:avLst/>
            </a:prstGeom>
            <a:noFill/>
          </p:spPr>
        </p:pic>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533400" y="2057400"/>
            <a:ext cx="8153400" cy="3810000"/>
          </a:xfrm>
        </p:spPr>
        <p:txBody>
          <a:bodyPr/>
          <a:lstStyle/>
          <a:p>
            <a:pPr algn="l" eaLnBrk="1" hangingPunct="1">
              <a:lnSpc>
                <a:spcPct val="90000"/>
              </a:lnSpc>
              <a:buFontTx/>
              <a:buChar char="•"/>
            </a:pPr>
            <a:r>
              <a:rPr lang="en-US" sz="2400" dirty="0" smtClean="0"/>
              <a:t>NCVHS has retained its historical interest and oversight for international classifications.  This has continued in the current decade:</a:t>
            </a:r>
          </a:p>
          <a:p>
            <a:pPr lvl="1" algn="l" eaLnBrk="1" hangingPunct="1">
              <a:lnSpc>
                <a:spcPct val="90000"/>
              </a:lnSpc>
              <a:buFontTx/>
              <a:buChar char="•"/>
            </a:pPr>
            <a:r>
              <a:rPr lang="en-US" sz="2000" dirty="0" smtClean="0"/>
              <a:t> 2001 report on Classifying and Reporting Functional Status (using the International Classification of Functioning, Disability and Health [ICF])</a:t>
            </a:r>
          </a:p>
          <a:p>
            <a:pPr lvl="1" algn="l" eaLnBrk="1" hangingPunct="1">
              <a:lnSpc>
                <a:spcPct val="90000"/>
              </a:lnSpc>
              <a:buFontTx/>
              <a:buChar char="•"/>
            </a:pPr>
            <a:r>
              <a:rPr lang="en-US" sz="2000" dirty="0" smtClean="0"/>
              <a:t> 2003 recommendation letter on transition to ICD-10 code sets</a:t>
            </a:r>
          </a:p>
          <a:p>
            <a:pPr lvl="1" algn="l" eaLnBrk="1" hangingPunct="1">
              <a:lnSpc>
                <a:spcPct val="90000"/>
              </a:lnSpc>
              <a:buFontTx/>
              <a:buChar char="•"/>
            </a:pPr>
            <a:r>
              <a:rPr lang="en-US" sz="2000" dirty="0" smtClean="0"/>
              <a:t> Numerous reports and recommendations on terminologies and classifications for electronic health records, in general, and for multiple clinical domains (Consolidated Health Informatics Initiative)</a:t>
            </a:r>
          </a:p>
          <a:p>
            <a:pPr lvl="1" algn="l" eaLnBrk="1" hangingPunct="1">
              <a:lnSpc>
                <a:spcPct val="90000"/>
              </a:lnSpc>
              <a:buFontTx/>
              <a:buChar char="•"/>
            </a:pPr>
            <a:r>
              <a:rPr lang="en-US" sz="2000" dirty="0" smtClean="0"/>
              <a:t> 2007 and 2010 recommendation letters on the need to adopt ICD-10 code sets and related standards on schedule</a:t>
            </a:r>
          </a:p>
          <a:p>
            <a:pPr lvl="1" algn="l" eaLnBrk="1" hangingPunct="1">
              <a:lnSpc>
                <a:spcPct val="90000"/>
              </a:lnSpc>
              <a:buFontTx/>
              <a:buChar char="•"/>
            </a:pPr>
            <a:endParaRPr lang="en-US" sz="2000" dirty="0" smtClean="0"/>
          </a:p>
          <a:p>
            <a:pPr lvl="1" algn="l" eaLnBrk="1" hangingPunct="1">
              <a:lnSpc>
                <a:spcPct val="90000"/>
              </a:lnSpc>
              <a:buFontTx/>
              <a:buChar char="•"/>
            </a:pPr>
            <a:endParaRPr lang="en-US" sz="2000" dirty="0" smtClean="0"/>
          </a:p>
          <a:p>
            <a:pPr lvl="1" algn="l" eaLnBrk="1" hangingPunct="1">
              <a:lnSpc>
                <a:spcPct val="90000"/>
              </a:lnSpc>
              <a:buFontTx/>
              <a:buChar char="•"/>
            </a:pPr>
            <a:endParaRPr lang="en-US" sz="2000" dirty="0" smtClean="0"/>
          </a:p>
          <a:p>
            <a:pPr lvl="1" algn="l" eaLnBrk="1" hangingPunct="1">
              <a:lnSpc>
                <a:spcPct val="90000"/>
              </a:lnSpc>
            </a:pPr>
            <a:endParaRPr lang="en-US" sz="1600" dirty="0" smtClean="0"/>
          </a:p>
          <a:p>
            <a:pPr lvl="1" algn="l" eaLnBrk="1" hangingPunct="1">
              <a:lnSpc>
                <a:spcPct val="90000"/>
              </a:lnSpc>
              <a:buFontTx/>
              <a:buChar char="•"/>
            </a:pPr>
            <a:endParaRPr lang="en-US" sz="2000"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pPr>
            <a:endParaRPr lang="en-US" sz="2400" dirty="0" smtClean="0"/>
          </a:p>
          <a:p>
            <a:pPr algn="l" eaLnBrk="1" hangingPunct="1">
              <a:lnSpc>
                <a:spcPct val="90000"/>
              </a:lnSpc>
              <a:buFontTx/>
              <a:buChar char="•"/>
            </a:pPr>
            <a:endParaRPr lang="en-US" sz="2400" dirty="0" smtClean="0"/>
          </a:p>
        </p:txBody>
      </p:sp>
      <p:graphicFrame>
        <p:nvGraphicFramePr>
          <p:cNvPr id="2066" name="Group 18"/>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NCHS and NCVHS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A 50-Year Partnership</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4102" name="Picture 6" descr="NCVHS Logo"/>
          <p:cNvPicPr>
            <a:picLocks noChangeAspect="1" noChangeArrowheads="1"/>
          </p:cNvPicPr>
          <p:nvPr/>
        </p:nvPicPr>
        <p:blipFill>
          <a:blip r:embed="rId3" cstate="print"/>
          <a:srcRect/>
          <a:stretch>
            <a:fillRect/>
          </a:stretch>
        </p:blipFill>
        <p:spPr bwMode="auto">
          <a:xfrm>
            <a:off x="228600" y="228600"/>
            <a:ext cx="1295400" cy="1465036"/>
          </a:xfrm>
          <a:prstGeom prst="rect">
            <a:avLst/>
          </a:prstGeom>
          <a:noFill/>
          <a:ln w="9525">
            <a:noFill/>
            <a:miter lim="800000"/>
            <a:headEnd/>
            <a:tailEnd/>
          </a:ln>
        </p:spPr>
      </p:pic>
      <p:grpSp>
        <p:nvGrpSpPr>
          <p:cNvPr id="2" name="Group 15" descr="CDC logo"/>
          <p:cNvGrpSpPr>
            <a:grpSpLocks/>
          </p:cNvGrpSpPr>
          <p:nvPr/>
        </p:nvGrpSpPr>
        <p:grpSpPr bwMode="auto">
          <a:xfrm>
            <a:off x="7315200" y="228600"/>
            <a:ext cx="1303338" cy="912812"/>
            <a:chOff x="217" y="3098"/>
            <a:chExt cx="941" cy="703"/>
          </a:xfrm>
        </p:grpSpPr>
        <p:grpSp>
          <p:nvGrpSpPr>
            <p:cNvPr id="3" name="Group 4"/>
            <p:cNvGrpSpPr>
              <a:grpSpLocks/>
            </p:cNvGrpSpPr>
            <p:nvPr/>
          </p:nvGrpSpPr>
          <p:grpSpPr bwMode="auto">
            <a:xfrm>
              <a:off x="217" y="3703"/>
              <a:ext cx="942" cy="75"/>
              <a:chOff x="226" y="1710"/>
              <a:chExt cx="5989" cy="259"/>
            </a:xfrm>
          </p:grpSpPr>
          <p:sp>
            <p:nvSpPr>
              <p:cNvPr id="8" name="Freeform 5"/>
              <p:cNvSpPr>
                <a:spLocks noEditPoints="1"/>
              </p:cNvSpPr>
              <p:nvPr/>
            </p:nvSpPr>
            <p:spPr bwMode="auto">
              <a:xfrm>
                <a:off x="226" y="1739"/>
                <a:ext cx="1316" cy="230"/>
              </a:xfrm>
              <a:custGeom>
                <a:avLst/>
                <a:gdLst/>
                <a:ahLst/>
                <a:cxnLst>
                  <a:cxn ang="0">
                    <a:pos x="556" y="180"/>
                  </a:cxn>
                  <a:cxn ang="0">
                    <a:pos x="377" y="140"/>
                  </a:cxn>
                  <a:cxn ang="0">
                    <a:pos x="232" y="164"/>
                  </a:cxn>
                  <a:cxn ang="0">
                    <a:pos x="205" y="223"/>
                  </a:cxn>
                  <a:cxn ang="0">
                    <a:pos x="376" y="260"/>
                  </a:cxn>
                  <a:cxn ang="0">
                    <a:pos x="596" y="300"/>
                  </a:cxn>
                  <a:cxn ang="0">
                    <a:pos x="670" y="364"/>
                  </a:cxn>
                  <a:cxn ang="0">
                    <a:pos x="692" y="463"/>
                  </a:cxn>
                  <a:cxn ang="0">
                    <a:pos x="649" y="567"/>
                  </a:cxn>
                  <a:cxn ang="0">
                    <a:pos x="540" y="639"/>
                  </a:cxn>
                  <a:cxn ang="0">
                    <a:pos x="244" y="661"/>
                  </a:cxn>
                  <a:cxn ang="0">
                    <a:pos x="25" y="621"/>
                  </a:cxn>
                  <a:cxn ang="0">
                    <a:pos x="101" y="459"/>
                  </a:cxn>
                  <a:cxn ang="0">
                    <a:pos x="223" y="531"/>
                  </a:cxn>
                  <a:cxn ang="0">
                    <a:pos x="431" y="543"/>
                  </a:cxn>
                  <a:cxn ang="0">
                    <a:pos x="520" y="487"/>
                  </a:cxn>
                  <a:cxn ang="0">
                    <a:pos x="478" y="420"/>
                  </a:cxn>
                  <a:cxn ang="0">
                    <a:pos x="328" y="397"/>
                  </a:cxn>
                  <a:cxn ang="0">
                    <a:pos x="92" y="336"/>
                  </a:cxn>
                  <a:cxn ang="0">
                    <a:pos x="40" y="258"/>
                  </a:cxn>
                  <a:cxn ang="0">
                    <a:pos x="48" y="157"/>
                  </a:cxn>
                  <a:cxn ang="0">
                    <a:pos x="121" y="75"/>
                  </a:cxn>
                  <a:cxn ang="0">
                    <a:pos x="345" y="21"/>
                  </a:cxn>
                  <a:cxn ang="0">
                    <a:pos x="600" y="66"/>
                  </a:cxn>
                  <a:cxn ang="0">
                    <a:pos x="1025" y="422"/>
                  </a:cxn>
                  <a:cxn ang="0">
                    <a:pos x="1313" y="627"/>
                  </a:cxn>
                  <a:cxn ang="0">
                    <a:pos x="958" y="606"/>
                  </a:cxn>
                  <a:cxn ang="0">
                    <a:pos x="983" y="644"/>
                  </a:cxn>
                  <a:cxn ang="0">
                    <a:pos x="815" y="582"/>
                  </a:cxn>
                  <a:cxn ang="0">
                    <a:pos x="999" y="59"/>
                  </a:cxn>
                  <a:cxn ang="0">
                    <a:pos x="1291" y="49"/>
                  </a:cxn>
                  <a:cxn ang="0">
                    <a:pos x="1285" y="92"/>
                  </a:cxn>
                  <a:cxn ang="0">
                    <a:pos x="1511" y="639"/>
                  </a:cxn>
                  <a:cxn ang="0">
                    <a:pos x="1660" y="634"/>
                  </a:cxn>
                  <a:cxn ang="0">
                    <a:pos x="1655" y="56"/>
                  </a:cxn>
                  <a:cxn ang="0">
                    <a:pos x="2245" y="22"/>
                  </a:cxn>
                  <a:cxn ang="0">
                    <a:pos x="2241" y="185"/>
                  </a:cxn>
                  <a:cxn ang="0">
                    <a:pos x="2109" y="283"/>
                  </a:cxn>
                  <a:cxn ang="0">
                    <a:pos x="2119" y="438"/>
                  </a:cxn>
                  <a:cxn ang="0">
                    <a:pos x="1844" y="624"/>
                  </a:cxn>
                  <a:cxn ang="0">
                    <a:pos x="3008" y="512"/>
                  </a:cxn>
                  <a:cxn ang="0">
                    <a:pos x="3035" y="691"/>
                  </a:cxn>
                  <a:cxn ang="0">
                    <a:pos x="2431" y="644"/>
                  </a:cxn>
                  <a:cxn ang="0">
                    <a:pos x="2461" y="75"/>
                  </a:cxn>
                  <a:cxn ang="0">
                    <a:pos x="3009" y="31"/>
                  </a:cxn>
                  <a:cxn ang="0">
                    <a:pos x="3035" y="210"/>
                  </a:cxn>
                  <a:cxn ang="0">
                    <a:pos x="2639" y="268"/>
                  </a:cxn>
                  <a:cxn ang="0">
                    <a:pos x="2910" y="239"/>
                  </a:cxn>
                  <a:cxn ang="0">
                    <a:pos x="2857" y="405"/>
                  </a:cxn>
                  <a:cxn ang="0">
                    <a:pos x="3283" y="629"/>
                  </a:cxn>
                  <a:cxn ang="0">
                    <a:pos x="3272" y="53"/>
                  </a:cxn>
                  <a:cxn ang="0">
                    <a:pos x="3842" y="61"/>
                  </a:cxn>
                  <a:cxn ang="0">
                    <a:pos x="3918" y="129"/>
                  </a:cxn>
                  <a:cxn ang="0">
                    <a:pos x="3940" y="266"/>
                  </a:cxn>
                  <a:cxn ang="0">
                    <a:pos x="3852" y="396"/>
                  </a:cxn>
                  <a:cxn ang="0">
                    <a:pos x="3922" y="633"/>
                  </a:cxn>
                  <a:cxn ang="0">
                    <a:pos x="3714" y="630"/>
                  </a:cxn>
                  <a:cxn ang="0">
                    <a:pos x="3464" y="429"/>
                  </a:cxn>
                  <a:cxn ang="0">
                    <a:pos x="3496" y="661"/>
                  </a:cxn>
                  <a:cxn ang="0">
                    <a:pos x="3707" y="292"/>
                  </a:cxn>
                  <a:cxn ang="0">
                    <a:pos x="3758" y="229"/>
                  </a:cxn>
                  <a:cxn ang="0">
                    <a:pos x="3709" y="167"/>
                  </a:cxn>
                </a:cxnLst>
                <a:rect l="0" t="0" r="r" b="b"/>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chemeClr val="tx1"/>
              </a:solidFill>
              <a:ln w="9525">
                <a:noFill/>
                <a:round/>
                <a:headEnd/>
                <a:tailEnd/>
              </a:ln>
            </p:spPr>
            <p:txBody>
              <a:bodyPr/>
              <a:lstStyle/>
              <a:p>
                <a:endParaRPr lang="en-US"/>
              </a:p>
            </p:txBody>
          </p:sp>
          <p:sp>
            <p:nvSpPr>
              <p:cNvPr id="9" name="Freeform 6"/>
              <p:cNvSpPr>
                <a:spLocks noEditPoints="1"/>
              </p:cNvSpPr>
              <p:nvPr/>
            </p:nvSpPr>
            <p:spPr bwMode="auto">
              <a:xfrm>
                <a:off x="1876" y="1738"/>
                <a:ext cx="2293" cy="230"/>
              </a:xfrm>
              <a:custGeom>
                <a:avLst/>
                <a:gdLst/>
                <a:ahLst/>
                <a:cxnLst>
                  <a:cxn ang="0">
                    <a:pos x="29" y="74"/>
                  </a:cxn>
                  <a:cxn ang="0">
                    <a:pos x="222" y="53"/>
                  </a:cxn>
                  <a:cxn ang="0">
                    <a:pos x="517" y="63"/>
                  </a:cxn>
                  <a:cxn ang="0">
                    <a:pos x="704" y="58"/>
                  </a:cxn>
                  <a:cxn ang="0">
                    <a:pos x="719" y="641"/>
                  </a:cxn>
                  <a:cxn ang="0">
                    <a:pos x="520" y="609"/>
                  </a:cxn>
                  <a:cxn ang="0">
                    <a:pos x="239" y="660"/>
                  </a:cxn>
                  <a:cxn ang="0">
                    <a:pos x="1538" y="691"/>
                  </a:cxn>
                  <a:cxn ang="0">
                    <a:pos x="926" y="641"/>
                  </a:cxn>
                  <a:cxn ang="0">
                    <a:pos x="942" y="58"/>
                  </a:cxn>
                  <a:cxn ang="0">
                    <a:pos x="1517" y="16"/>
                  </a:cxn>
                  <a:cxn ang="0">
                    <a:pos x="1496" y="180"/>
                  </a:cxn>
                  <a:cxn ang="0">
                    <a:pos x="1379" y="239"/>
                  </a:cxn>
                  <a:cxn ang="0">
                    <a:pos x="1125" y="404"/>
                  </a:cxn>
                  <a:cxn ang="0">
                    <a:pos x="2210" y="630"/>
                  </a:cxn>
                  <a:cxn ang="0">
                    <a:pos x="1856" y="610"/>
                  </a:cxn>
                  <a:cxn ang="0">
                    <a:pos x="1666" y="644"/>
                  </a:cxn>
                  <a:cxn ang="0">
                    <a:pos x="1892" y="92"/>
                  </a:cxn>
                  <a:cxn ang="0">
                    <a:pos x="1881" y="31"/>
                  </a:cxn>
                  <a:cxn ang="0">
                    <a:pos x="2180" y="81"/>
                  </a:cxn>
                  <a:cxn ang="0">
                    <a:pos x="2414" y="641"/>
                  </a:cxn>
                  <a:cxn ang="0">
                    <a:pos x="3163" y="482"/>
                  </a:cxn>
                  <a:cxn ang="0">
                    <a:pos x="2533" y="660"/>
                  </a:cxn>
                  <a:cxn ang="0">
                    <a:pos x="2561" y="67"/>
                  </a:cxn>
                  <a:cxn ang="0">
                    <a:pos x="2751" y="56"/>
                  </a:cxn>
                  <a:cxn ang="0">
                    <a:pos x="3617" y="629"/>
                  </a:cxn>
                  <a:cxn ang="0">
                    <a:pos x="3428" y="631"/>
                  </a:cxn>
                  <a:cxn ang="0">
                    <a:pos x="3216" y="201"/>
                  </a:cxn>
                  <a:cxn ang="0">
                    <a:pos x="3237" y="30"/>
                  </a:cxn>
                  <a:cxn ang="0">
                    <a:pos x="3853" y="215"/>
                  </a:cxn>
                  <a:cxn ang="0">
                    <a:pos x="4019" y="644"/>
                  </a:cxn>
                  <a:cxn ang="0">
                    <a:pos x="4046" y="63"/>
                  </a:cxn>
                  <a:cxn ang="0">
                    <a:pos x="4232" y="58"/>
                  </a:cxn>
                  <a:cxn ang="0">
                    <a:pos x="4529" y="56"/>
                  </a:cxn>
                  <a:cxn ang="0">
                    <a:pos x="4719" y="67"/>
                  </a:cxn>
                  <a:cxn ang="0">
                    <a:pos x="4747" y="660"/>
                  </a:cxn>
                  <a:cxn ang="0">
                    <a:pos x="4227" y="402"/>
                  </a:cxn>
                  <a:cxn ang="0">
                    <a:pos x="4934" y="660"/>
                  </a:cxn>
                  <a:cxn ang="0">
                    <a:pos x="4963" y="67"/>
                  </a:cxn>
                  <a:cxn ang="0">
                    <a:pos x="5152" y="56"/>
                  </a:cxn>
                  <a:cxn ang="0">
                    <a:pos x="5158" y="638"/>
                  </a:cxn>
                  <a:cxn ang="0">
                    <a:pos x="5963" y="491"/>
                  </a:cxn>
                  <a:cxn ang="0">
                    <a:pos x="5930" y="660"/>
                  </a:cxn>
                  <a:cxn ang="0">
                    <a:pos x="5390" y="74"/>
                  </a:cxn>
                  <a:cxn ang="0">
                    <a:pos x="5950" y="27"/>
                  </a:cxn>
                  <a:cxn ang="0">
                    <a:pos x="5954" y="185"/>
                  </a:cxn>
                  <a:cxn ang="0">
                    <a:pos x="5813" y="259"/>
                  </a:cxn>
                  <a:cxn ang="0">
                    <a:pos x="5800" y="406"/>
                  </a:cxn>
                  <a:cxn ang="0">
                    <a:pos x="6213" y="629"/>
                  </a:cxn>
                  <a:cxn ang="0">
                    <a:pos x="6186" y="47"/>
                  </a:cxn>
                  <a:cxn ang="0">
                    <a:pos x="6807" y="83"/>
                  </a:cxn>
                  <a:cxn ang="0">
                    <a:pos x="6869" y="186"/>
                  </a:cxn>
                  <a:cxn ang="0">
                    <a:pos x="6810" y="376"/>
                  </a:cxn>
                  <a:cxn ang="0">
                    <a:pos x="6852" y="632"/>
                  </a:cxn>
                  <a:cxn ang="0">
                    <a:pos x="6644" y="623"/>
                  </a:cxn>
                  <a:cxn ang="0">
                    <a:pos x="6397" y="628"/>
                  </a:cxn>
                  <a:cxn ang="0">
                    <a:pos x="6583" y="299"/>
                  </a:cxn>
                  <a:cxn ang="0">
                    <a:pos x="6686" y="247"/>
                  </a:cxn>
                  <a:cxn ang="0">
                    <a:pos x="6639" y="167"/>
                  </a:cxn>
                </a:cxnLst>
                <a:rect l="0" t="0" r="r" b="b"/>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chemeClr val="tx1"/>
              </a:solidFill>
              <a:ln w="9525">
                <a:noFill/>
                <a:round/>
                <a:headEnd/>
                <a:tailEnd/>
              </a:ln>
            </p:spPr>
            <p:txBody>
              <a:bodyPr/>
              <a:lstStyle/>
              <a:p>
                <a:endParaRPr lang="en-US"/>
              </a:p>
            </p:txBody>
          </p:sp>
          <p:sp>
            <p:nvSpPr>
              <p:cNvPr id="10" name="Freeform 7"/>
              <p:cNvSpPr>
                <a:spLocks noEditPoints="1"/>
              </p:cNvSpPr>
              <p:nvPr/>
            </p:nvSpPr>
            <p:spPr bwMode="auto">
              <a:xfrm>
                <a:off x="4471" y="1738"/>
                <a:ext cx="1566" cy="230"/>
              </a:xfrm>
              <a:custGeom>
                <a:avLst/>
                <a:gdLst/>
                <a:ahLst/>
                <a:cxnLst>
                  <a:cxn ang="0">
                    <a:pos x="29" y="83"/>
                  </a:cxn>
                  <a:cxn ang="0">
                    <a:pos x="428" y="31"/>
                  </a:cxn>
                  <a:cxn ang="0">
                    <a:pos x="598" y="98"/>
                  </a:cxn>
                  <a:cxn ang="0">
                    <a:pos x="646" y="207"/>
                  </a:cxn>
                  <a:cxn ang="0">
                    <a:pos x="613" y="343"/>
                  </a:cxn>
                  <a:cxn ang="0">
                    <a:pos x="463" y="424"/>
                  </a:cxn>
                  <a:cxn ang="0">
                    <a:pos x="223" y="638"/>
                  </a:cxn>
                  <a:cxn ang="0">
                    <a:pos x="407" y="296"/>
                  </a:cxn>
                  <a:cxn ang="0">
                    <a:pos x="482" y="238"/>
                  </a:cxn>
                  <a:cxn ang="0">
                    <a:pos x="433" y="167"/>
                  </a:cxn>
                  <a:cxn ang="0">
                    <a:pos x="1384" y="509"/>
                  </a:cxn>
                  <a:cxn ang="0">
                    <a:pos x="1392" y="669"/>
                  </a:cxn>
                  <a:cxn ang="0">
                    <a:pos x="820" y="633"/>
                  </a:cxn>
                  <a:cxn ang="0">
                    <a:pos x="811" y="53"/>
                  </a:cxn>
                  <a:cxn ang="0">
                    <a:pos x="1397" y="9"/>
                  </a:cxn>
                  <a:cxn ang="0">
                    <a:pos x="1374" y="180"/>
                  </a:cxn>
                  <a:cxn ang="0">
                    <a:pos x="1253" y="247"/>
                  </a:cxn>
                  <a:cxn ang="0">
                    <a:pos x="1228" y="405"/>
                  </a:cxn>
                  <a:cxn ang="0">
                    <a:pos x="1838" y="658"/>
                  </a:cxn>
                  <a:cxn ang="0">
                    <a:pos x="1672" y="566"/>
                  </a:cxn>
                  <a:cxn ang="0">
                    <a:pos x="1587" y="411"/>
                  </a:cxn>
                  <a:cxn ang="0">
                    <a:pos x="1600" y="231"/>
                  </a:cxn>
                  <a:cxn ang="0">
                    <a:pos x="1712" y="91"/>
                  </a:cxn>
                  <a:cxn ang="0">
                    <a:pos x="1892" y="22"/>
                  </a:cxn>
                  <a:cxn ang="0">
                    <a:pos x="2099" y="43"/>
                  </a:cxn>
                  <a:cxn ang="0">
                    <a:pos x="2254" y="148"/>
                  </a:cxn>
                  <a:cxn ang="0">
                    <a:pos x="2321" y="311"/>
                  </a:cxn>
                  <a:cxn ang="0">
                    <a:pos x="2290" y="488"/>
                  </a:cxn>
                  <a:cxn ang="0">
                    <a:pos x="2162" y="619"/>
                  </a:cxn>
                  <a:cxn ang="0">
                    <a:pos x="1971" y="670"/>
                  </a:cxn>
                  <a:cxn ang="0">
                    <a:pos x="1828" y="488"/>
                  </a:cxn>
                  <a:cxn ang="0">
                    <a:pos x="2028" y="512"/>
                  </a:cxn>
                  <a:cxn ang="0">
                    <a:pos x="2138" y="365"/>
                  </a:cxn>
                  <a:cxn ang="0">
                    <a:pos x="2060" y="194"/>
                  </a:cxn>
                  <a:cxn ang="0">
                    <a:pos x="1860" y="185"/>
                  </a:cxn>
                  <a:cxn ang="0">
                    <a:pos x="1764" y="345"/>
                  </a:cxn>
                  <a:cxn ang="0">
                    <a:pos x="2504" y="83"/>
                  </a:cxn>
                  <a:cxn ang="0">
                    <a:pos x="2903" y="31"/>
                  </a:cxn>
                  <a:cxn ang="0">
                    <a:pos x="3071" y="98"/>
                  </a:cxn>
                  <a:cxn ang="0">
                    <a:pos x="3121" y="207"/>
                  </a:cxn>
                  <a:cxn ang="0">
                    <a:pos x="3088" y="343"/>
                  </a:cxn>
                  <a:cxn ang="0">
                    <a:pos x="2937" y="424"/>
                  </a:cxn>
                  <a:cxn ang="0">
                    <a:pos x="2696" y="638"/>
                  </a:cxn>
                  <a:cxn ang="0">
                    <a:pos x="2881" y="296"/>
                  </a:cxn>
                  <a:cxn ang="0">
                    <a:pos x="2956" y="238"/>
                  </a:cxn>
                  <a:cxn ang="0">
                    <a:pos x="2908" y="167"/>
                  </a:cxn>
                  <a:cxn ang="0">
                    <a:pos x="3884" y="509"/>
                  </a:cxn>
                  <a:cxn ang="0">
                    <a:pos x="3891" y="669"/>
                  </a:cxn>
                  <a:cxn ang="0">
                    <a:pos x="3294" y="633"/>
                  </a:cxn>
                  <a:cxn ang="0">
                    <a:pos x="3285" y="53"/>
                  </a:cxn>
                  <a:cxn ang="0">
                    <a:pos x="3478" y="68"/>
                  </a:cxn>
                  <a:cxn ang="0">
                    <a:pos x="4675" y="498"/>
                  </a:cxn>
                  <a:cxn ang="0">
                    <a:pos x="4660" y="661"/>
                  </a:cxn>
                  <a:cxn ang="0">
                    <a:pos x="4106" y="617"/>
                  </a:cxn>
                  <a:cxn ang="0">
                    <a:pos x="4076" y="31"/>
                  </a:cxn>
                  <a:cxn ang="0">
                    <a:pos x="4697" y="210"/>
                  </a:cxn>
                  <a:cxn ang="0">
                    <a:pos x="4284" y="268"/>
                  </a:cxn>
                  <a:cxn ang="0">
                    <a:pos x="4554" y="434"/>
                  </a:cxn>
                  <a:cxn ang="0">
                    <a:pos x="4284" y="511"/>
                  </a:cxn>
                </a:cxnLst>
                <a:rect l="0" t="0" r="r" b="b"/>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chemeClr val="tx1"/>
              </a:solidFill>
              <a:ln w="9525">
                <a:noFill/>
                <a:round/>
                <a:headEnd/>
                <a:tailEnd/>
              </a:ln>
            </p:spPr>
            <p:txBody>
              <a:bodyPr/>
              <a:lstStyle/>
              <a:p>
                <a:endParaRPr lang="en-US"/>
              </a:p>
            </p:txBody>
          </p:sp>
          <p:sp>
            <p:nvSpPr>
              <p:cNvPr id="11" name="Freeform 8"/>
              <p:cNvSpPr>
                <a:spLocks/>
              </p:cNvSpPr>
              <p:nvPr/>
            </p:nvSpPr>
            <p:spPr bwMode="auto">
              <a:xfrm>
                <a:off x="1654" y="1802"/>
                <a:ext cx="93"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5" y="181"/>
                  </a:cxn>
                  <a:cxn ang="0">
                    <a:pos x="0" y="154"/>
                  </a:cxn>
                  <a:cxn ang="0">
                    <a:pos x="0" y="125"/>
                  </a:cxn>
                  <a:cxn ang="0">
                    <a:pos x="5"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2" name="Freeform 9"/>
              <p:cNvSpPr>
                <a:spLocks/>
              </p:cNvSpPr>
              <p:nvPr/>
            </p:nvSpPr>
            <p:spPr bwMode="auto">
              <a:xfrm>
                <a:off x="4251" y="1802"/>
                <a:ext cx="94"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6" y="181"/>
                  </a:cxn>
                  <a:cxn ang="0">
                    <a:pos x="0" y="154"/>
                  </a:cxn>
                  <a:cxn ang="0">
                    <a:pos x="0" y="125"/>
                  </a:cxn>
                  <a:cxn ang="0">
                    <a:pos x="6"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3" name="Freeform 10"/>
              <p:cNvSpPr>
                <a:spLocks noEditPoints="1"/>
              </p:cNvSpPr>
              <p:nvPr/>
            </p:nvSpPr>
            <p:spPr bwMode="auto">
              <a:xfrm>
                <a:off x="6052" y="1710"/>
                <a:ext cx="163" cy="87"/>
              </a:xfrm>
              <a:custGeom>
                <a:avLst/>
                <a:gdLst/>
                <a:ahLst/>
                <a:cxnLst>
                  <a:cxn ang="0">
                    <a:pos x="87" y="260"/>
                  </a:cxn>
                  <a:cxn ang="0">
                    <a:pos x="87" y="30"/>
                  </a:cxn>
                  <a:cxn ang="0">
                    <a:pos x="0" y="30"/>
                  </a:cxn>
                  <a:cxn ang="0">
                    <a:pos x="0" y="0"/>
                  </a:cxn>
                  <a:cxn ang="0">
                    <a:pos x="207" y="0"/>
                  </a:cxn>
                  <a:cxn ang="0">
                    <a:pos x="207" y="30"/>
                  </a:cxn>
                  <a:cxn ang="0">
                    <a:pos x="122" y="30"/>
                  </a:cxn>
                  <a:cxn ang="0">
                    <a:pos x="122" y="260"/>
                  </a:cxn>
                  <a:cxn ang="0">
                    <a:pos x="87" y="260"/>
                  </a:cxn>
                  <a:cxn ang="0">
                    <a:pos x="242" y="260"/>
                  </a:cxn>
                  <a:cxn ang="0">
                    <a:pos x="242" y="0"/>
                  </a:cxn>
                  <a:cxn ang="0">
                    <a:pos x="293" y="0"/>
                  </a:cxn>
                  <a:cxn ang="0">
                    <a:pos x="355" y="184"/>
                  </a:cxn>
                  <a:cxn ang="0">
                    <a:pos x="359" y="196"/>
                  </a:cxn>
                  <a:cxn ang="0">
                    <a:pos x="362" y="206"/>
                  </a:cxn>
                  <a:cxn ang="0">
                    <a:pos x="365" y="215"/>
                  </a:cxn>
                  <a:cxn ang="0">
                    <a:pos x="368" y="223"/>
                  </a:cxn>
                  <a:cxn ang="0">
                    <a:pos x="370" y="215"/>
                  </a:cxn>
                  <a:cxn ang="0">
                    <a:pos x="373" y="205"/>
                  </a:cxn>
                  <a:cxn ang="0">
                    <a:pos x="377" y="194"/>
                  </a:cxn>
                  <a:cxn ang="0">
                    <a:pos x="381" y="181"/>
                  </a:cxn>
                  <a:cxn ang="0">
                    <a:pos x="444" y="0"/>
                  </a:cxn>
                  <a:cxn ang="0">
                    <a:pos x="490" y="0"/>
                  </a:cxn>
                  <a:cxn ang="0">
                    <a:pos x="490" y="260"/>
                  </a:cxn>
                  <a:cxn ang="0">
                    <a:pos x="456" y="260"/>
                  </a:cxn>
                  <a:cxn ang="0">
                    <a:pos x="456" y="43"/>
                  </a:cxn>
                  <a:cxn ang="0">
                    <a:pos x="381" y="260"/>
                  </a:cxn>
                  <a:cxn ang="0">
                    <a:pos x="350" y="260"/>
                  </a:cxn>
                  <a:cxn ang="0">
                    <a:pos x="274" y="39"/>
                  </a:cxn>
                  <a:cxn ang="0">
                    <a:pos x="274" y="260"/>
                  </a:cxn>
                  <a:cxn ang="0">
                    <a:pos x="242" y="260"/>
                  </a:cxn>
                </a:cxnLst>
                <a:rect l="0" t="0" r="r" b="b"/>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w="9525">
                <a:noFill/>
                <a:round/>
                <a:headEnd/>
                <a:tailEnd/>
              </a:ln>
            </p:spPr>
            <p:txBody>
              <a:bodyPr/>
              <a:lstStyle/>
              <a:p>
                <a:endParaRPr lang="en-US"/>
              </a:p>
            </p:txBody>
          </p:sp>
        </p:grpSp>
        <p:pic>
          <p:nvPicPr>
            <p:cNvPr id="7" name="Picture 11" descr="new_cdc_logo"/>
            <p:cNvPicPr>
              <a:picLocks noChangeAspect="1" noChangeArrowheads="1"/>
            </p:cNvPicPr>
            <p:nvPr/>
          </p:nvPicPr>
          <p:blipFill>
            <a:blip r:embed="rId4" cstate="print"/>
            <a:srcRect l="2061" t="1997" r="2095" b="11980"/>
            <a:stretch>
              <a:fillRect/>
            </a:stretch>
          </p:blipFill>
          <p:spPr bwMode="auto">
            <a:xfrm>
              <a:off x="219" y="3098"/>
              <a:ext cx="928" cy="573"/>
            </a:xfrm>
            <a:prstGeom prst="rect">
              <a:avLst/>
            </a:prstGeom>
            <a:noFill/>
          </p:spPr>
        </p:pic>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533400" y="2057400"/>
            <a:ext cx="8153400" cy="3810000"/>
          </a:xfrm>
        </p:spPr>
        <p:txBody>
          <a:bodyPr/>
          <a:lstStyle/>
          <a:p>
            <a:pPr algn="l" eaLnBrk="1" hangingPunct="1">
              <a:lnSpc>
                <a:spcPct val="90000"/>
              </a:lnSpc>
              <a:buFontTx/>
              <a:buChar char="•"/>
            </a:pPr>
            <a:r>
              <a:rPr lang="en-US" sz="2400" dirty="0" smtClean="0"/>
              <a:t> The NCHS Director asked the Committee to work with the NCHS, CNSTAT and HHS Data Council on Shaping a Health Statistics Vision for the 21</a:t>
            </a:r>
            <a:r>
              <a:rPr lang="en-US" sz="2400" baseline="30000" dirty="0" smtClean="0"/>
              <a:t>st</a:t>
            </a:r>
            <a:r>
              <a:rPr lang="en-US" sz="2400" dirty="0" smtClean="0"/>
              <a:t> Century  (see 2002 report on </a:t>
            </a:r>
            <a:r>
              <a:rPr lang="en-US" sz="2400" dirty="0" smtClean="0">
                <a:hlinkClick r:id="rId3"/>
              </a:rPr>
              <a:t>www.ncvhs.hhs.gov</a:t>
            </a:r>
            <a:r>
              <a:rPr lang="en-US" sz="2400" dirty="0" smtClean="0"/>
              <a:t>)</a:t>
            </a:r>
          </a:p>
          <a:p>
            <a:pPr lvl="1" algn="l" eaLnBrk="1" hangingPunct="1">
              <a:lnSpc>
                <a:spcPct val="90000"/>
              </a:lnSpc>
              <a:buFontTx/>
              <a:buChar char="•"/>
            </a:pPr>
            <a:r>
              <a:rPr lang="en-US" sz="2000" dirty="0" smtClean="0"/>
              <a:t> Defined health statistics</a:t>
            </a:r>
          </a:p>
          <a:p>
            <a:pPr lvl="1" algn="l" eaLnBrk="1" hangingPunct="1">
              <a:lnSpc>
                <a:spcPct val="90000"/>
              </a:lnSpc>
              <a:buFontTx/>
              <a:buChar char="•"/>
            </a:pPr>
            <a:r>
              <a:rPr lang="en-US" sz="2000" dirty="0" smtClean="0"/>
              <a:t> Developed a model of the Influences on the Population’s Health</a:t>
            </a:r>
          </a:p>
          <a:p>
            <a:pPr lvl="1" algn="l" eaLnBrk="1" hangingPunct="1">
              <a:lnSpc>
                <a:spcPct val="90000"/>
              </a:lnSpc>
              <a:buFontTx/>
              <a:buChar char="•"/>
            </a:pPr>
            <a:r>
              <a:rPr lang="en-US" sz="2000" dirty="0" smtClean="0"/>
              <a:t> Described the health statistics cycle</a:t>
            </a:r>
          </a:p>
          <a:p>
            <a:pPr lvl="1" algn="l" eaLnBrk="1" hangingPunct="1">
              <a:lnSpc>
                <a:spcPct val="90000"/>
              </a:lnSpc>
              <a:buFontTx/>
              <a:buChar char="•"/>
            </a:pPr>
            <a:r>
              <a:rPr lang="en-US" sz="2000" dirty="0" smtClean="0"/>
              <a:t> Articulated ten guiding principles and detailed recommendations for adopting an overarching conceptual framework</a:t>
            </a:r>
          </a:p>
          <a:p>
            <a:pPr lvl="1" algn="l" eaLnBrk="1" hangingPunct="1">
              <a:lnSpc>
                <a:spcPct val="90000"/>
              </a:lnSpc>
              <a:buFontTx/>
              <a:buChar char="•"/>
            </a:pPr>
            <a:r>
              <a:rPr lang="en-US" sz="2000" dirty="0" smtClean="0"/>
              <a:t> Served as framework for an edited volume on </a:t>
            </a:r>
            <a:r>
              <a:rPr lang="en-US" sz="2000" i="1" dirty="0" smtClean="0"/>
              <a:t>Health Statistics</a:t>
            </a:r>
            <a:r>
              <a:rPr lang="en-US" sz="2000" dirty="0" smtClean="0"/>
              <a:t> (Oxford University Press 2005)</a:t>
            </a:r>
          </a:p>
          <a:p>
            <a:pPr lvl="1" algn="l" eaLnBrk="1" hangingPunct="1">
              <a:lnSpc>
                <a:spcPct val="90000"/>
              </a:lnSpc>
              <a:buFontTx/>
              <a:buChar char="•"/>
            </a:pPr>
            <a:endParaRPr lang="en-US" sz="2000"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pPr>
            <a:endParaRPr lang="en-US" sz="2400" dirty="0" smtClean="0"/>
          </a:p>
          <a:p>
            <a:pPr algn="l" eaLnBrk="1" hangingPunct="1">
              <a:lnSpc>
                <a:spcPct val="90000"/>
              </a:lnSpc>
              <a:buFontTx/>
              <a:buChar char="•"/>
            </a:pPr>
            <a:endParaRPr lang="en-US" sz="2400" dirty="0" smtClean="0"/>
          </a:p>
        </p:txBody>
      </p:sp>
      <p:graphicFrame>
        <p:nvGraphicFramePr>
          <p:cNvPr id="2066" name="Group 18"/>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NCHS and NCVHS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A 50-Year Partnership</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4102" name="Picture 6" descr="NCVHS Logo"/>
          <p:cNvPicPr>
            <a:picLocks noChangeAspect="1" noChangeArrowheads="1"/>
          </p:cNvPicPr>
          <p:nvPr/>
        </p:nvPicPr>
        <p:blipFill>
          <a:blip r:embed="rId4" cstate="print"/>
          <a:srcRect/>
          <a:stretch>
            <a:fillRect/>
          </a:stretch>
        </p:blipFill>
        <p:spPr bwMode="auto">
          <a:xfrm>
            <a:off x="228600" y="228600"/>
            <a:ext cx="1295400" cy="1465036"/>
          </a:xfrm>
          <a:prstGeom prst="rect">
            <a:avLst/>
          </a:prstGeom>
          <a:noFill/>
          <a:ln w="9525">
            <a:noFill/>
            <a:miter lim="800000"/>
            <a:headEnd/>
            <a:tailEnd/>
          </a:ln>
        </p:spPr>
      </p:pic>
      <p:grpSp>
        <p:nvGrpSpPr>
          <p:cNvPr id="2" name="Group 15" descr="CDC logo"/>
          <p:cNvGrpSpPr>
            <a:grpSpLocks/>
          </p:cNvGrpSpPr>
          <p:nvPr/>
        </p:nvGrpSpPr>
        <p:grpSpPr bwMode="auto">
          <a:xfrm>
            <a:off x="7315200" y="228600"/>
            <a:ext cx="1303338" cy="912812"/>
            <a:chOff x="217" y="3098"/>
            <a:chExt cx="941" cy="703"/>
          </a:xfrm>
        </p:grpSpPr>
        <p:grpSp>
          <p:nvGrpSpPr>
            <p:cNvPr id="3" name="Group 4"/>
            <p:cNvGrpSpPr>
              <a:grpSpLocks/>
            </p:cNvGrpSpPr>
            <p:nvPr/>
          </p:nvGrpSpPr>
          <p:grpSpPr bwMode="auto">
            <a:xfrm>
              <a:off x="217" y="3703"/>
              <a:ext cx="942" cy="75"/>
              <a:chOff x="226" y="1710"/>
              <a:chExt cx="5989" cy="259"/>
            </a:xfrm>
          </p:grpSpPr>
          <p:sp>
            <p:nvSpPr>
              <p:cNvPr id="8" name="Freeform 5"/>
              <p:cNvSpPr>
                <a:spLocks noEditPoints="1"/>
              </p:cNvSpPr>
              <p:nvPr/>
            </p:nvSpPr>
            <p:spPr bwMode="auto">
              <a:xfrm>
                <a:off x="226" y="1739"/>
                <a:ext cx="1316" cy="230"/>
              </a:xfrm>
              <a:custGeom>
                <a:avLst/>
                <a:gdLst/>
                <a:ahLst/>
                <a:cxnLst>
                  <a:cxn ang="0">
                    <a:pos x="556" y="180"/>
                  </a:cxn>
                  <a:cxn ang="0">
                    <a:pos x="377" y="140"/>
                  </a:cxn>
                  <a:cxn ang="0">
                    <a:pos x="232" y="164"/>
                  </a:cxn>
                  <a:cxn ang="0">
                    <a:pos x="205" y="223"/>
                  </a:cxn>
                  <a:cxn ang="0">
                    <a:pos x="376" y="260"/>
                  </a:cxn>
                  <a:cxn ang="0">
                    <a:pos x="596" y="300"/>
                  </a:cxn>
                  <a:cxn ang="0">
                    <a:pos x="670" y="364"/>
                  </a:cxn>
                  <a:cxn ang="0">
                    <a:pos x="692" y="463"/>
                  </a:cxn>
                  <a:cxn ang="0">
                    <a:pos x="649" y="567"/>
                  </a:cxn>
                  <a:cxn ang="0">
                    <a:pos x="540" y="639"/>
                  </a:cxn>
                  <a:cxn ang="0">
                    <a:pos x="244" y="661"/>
                  </a:cxn>
                  <a:cxn ang="0">
                    <a:pos x="25" y="621"/>
                  </a:cxn>
                  <a:cxn ang="0">
                    <a:pos x="101" y="459"/>
                  </a:cxn>
                  <a:cxn ang="0">
                    <a:pos x="223" y="531"/>
                  </a:cxn>
                  <a:cxn ang="0">
                    <a:pos x="431" y="543"/>
                  </a:cxn>
                  <a:cxn ang="0">
                    <a:pos x="520" y="487"/>
                  </a:cxn>
                  <a:cxn ang="0">
                    <a:pos x="478" y="420"/>
                  </a:cxn>
                  <a:cxn ang="0">
                    <a:pos x="328" y="397"/>
                  </a:cxn>
                  <a:cxn ang="0">
                    <a:pos x="92" y="336"/>
                  </a:cxn>
                  <a:cxn ang="0">
                    <a:pos x="40" y="258"/>
                  </a:cxn>
                  <a:cxn ang="0">
                    <a:pos x="48" y="157"/>
                  </a:cxn>
                  <a:cxn ang="0">
                    <a:pos x="121" y="75"/>
                  </a:cxn>
                  <a:cxn ang="0">
                    <a:pos x="345" y="21"/>
                  </a:cxn>
                  <a:cxn ang="0">
                    <a:pos x="600" y="66"/>
                  </a:cxn>
                  <a:cxn ang="0">
                    <a:pos x="1025" y="422"/>
                  </a:cxn>
                  <a:cxn ang="0">
                    <a:pos x="1313" y="627"/>
                  </a:cxn>
                  <a:cxn ang="0">
                    <a:pos x="958" y="606"/>
                  </a:cxn>
                  <a:cxn ang="0">
                    <a:pos x="983" y="644"/>
                  </a:cxn>
                  <a:cxn ang="0">
                    <a:pos x="815" y="582"/>
                  </a:cxn>
                  <a:cxn ang="0">
                    <a:pos x="999" y="59"/>
                  </a:cxn>
                  <a:cxn ang="0">
                    <a:pos x="1291" y="49"/>
                  </a:cxn>
                  <a:cxn ang="0">
                    <a:pos x="1285" y="92"/>
                  </a:cxn>
                  <a:cxn ang="0">
                    <a:pos x="1511" y="639"/>
                  </a:cxn>
                  <a:cxn ang="0">
                    <a:pos x="1660" y="634"/>
                  </a:cxn>
                  <a:cxn ang="0">
                    <a:pos x="1655" y="56"/>
                  </a:cxn>
                  <a:cxn ang="0">
                    <a:pos x="2245" y="22"/>
                  </a:cxn>
                  <a:cxn ang="0">
                    <a:pos x="2241" y="185"/>
                  </a:cxn>
                  <a:cxn ang="0">
                    <a:pos x="2109" y="283"/>
                  </a:cxn>
                  <a:cxn ang="0">
                    <a:pos x="2119" y="438"/>
                  </a:cxn>
                  <a:cxn ang="0">
                    <a:pos x="1844" y="624"/>
                  </a:cxn>
                  <a:cxn ang="0">
                    <a:pos x="3008" y="512"/>
                  </a:cxn>
                  <a:cxn ang="0">
                    <a:pos x="3035" y="691"/>
                  </a:cxn>
                  <a:cxn ang="0">
                    <a:pos x="2431" y="644"/>
                  </a:cxn>
                  <a:cxn ang="0">
                    <a:pos x="2461" y="75"/>
                  </a:cxn>
                  <a:cxn ang="0">
                    <a:pos x="3009" y="31"/>
                  </a:cxn>
                  <a:cxn ang="0">
                    <a:pos x="3035" y="210"/>
                  </a:cxn>
                  <a:cxn ang="0">
                    <a:pos x="2639" y="268"/>
                  </a:cxn>
                  <a:cxn ang="0">
                    <a:pos x="2910" y="239"/>
                  </a:cxn>
                  <a:cxn ang="0">
                    <a:pos x="2857" y="405"/>
                  </a:cxn>
                  <a:cxn ang="0">
                    <a:pos x="3283" y="629"/>
                  </a:cxn>
                  <a:cxn ang="0">
                    <a:pos x="3272" y="53"/>
                  </a:cxn>
                  <a:cxn ang="0">
                    <a:pos x="3842" y="61"/>
                  </a:cxn>
                  <a:cxn ang="0">
                    <a:pos x="3918" y="129"/>
                  </a:cxn>
                  <a:cxn ang="0">
                    <a:pos x="3940" y="266"/>
                  </a:cxn>
                  <a:cxn ang="0">
                    <a:pos x="3852" y="396"/>
                  </a:cxn>
                  <a:cxn ang="0">
                    <a:pos x="3922" y="633"/>
                  </a:cxn>
                  <a:cxn ang="0">
                    <a:pos x="3714" y="630"/>
                  </a:cxn>
                  <a:cxn ang="0">
                    <a:pos x="3464" y="429"/>
                  </a:cxn>
                  <a:cxn ang="0">
                    <a:pos x="3496" y="661"/>
                  </a:cxn>
                  <a:cxn ang="0">
                    <a:pos x="3707" y="292"/>
                  </a:cxn>
                  <a:cxn ang="0">
                    <a:pos x="3758" y="229"/>
                  </a:cxn>
                  <a:cxn ang="0">
                    <a:pos x="3709" y="167"/>
                  </a:cxn>
                </a:cxnLst>
                <a:rect l="0" t="0" r="r" b="b"/>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chemeClr val="tx1"/>
              </a:solidFill>
              <a:ln w="9525">
                <a:noFill/>
                <a:round/>
                <a:headEnd/>
                <a:tailEnd/>
              </a:ln>
            </p:spPr>
            <p:txBody>
              <a:bodyPr/>
              <a:lstStyle/>
              <a:p>
                <a:endParaRPr lang="en-US"/>
              </a:p>
            </p:txBody>
          </p:sp>
          <p:sp>
            <p:nvSpPr>
              <p:cNvPr id="9" name="Freeform 6"/>
              <p:cNvSpPr>
                <a:spLocks noEditPoints="1"/>
              </p:cNvSpPr>
              <p:nvPr/>
            </p:nvSpPr>
            <p:spPr bwMode="auto">
              <a:xfrm>
                <a:off x="1876" y="1738"/>
                <a:ext cx="2293" cy="230"/>
              </a:xfrm>
              <a:custGeom>
                <a:avLst/>
                <a:gdLst/>
                <a:ahLst/>
                <a:cxnLst>
                  <a:cxn ang="0">
                    <a:pos x="29" y="74"/>
                  </a:cxn>
                  <a:cxn ang="0">
                    <a:pos x="222" y="53"/>
                  </a:cxn>
                  <a:cxn ang="0">
                    <a:pos x="517" y="63"/>
                  </a:cxn>
                  <a:cxn ang="0">
                    <a:pos x="704" y="58"/>
                  </a:cxn>
                  <a:cxn ang="0">
                    <a:pos x="719" y="641"/>
                  </a:cxn>
                  <a:cxn ang="0">
                    <a:pos x="520" y="609"/>
                  </a:cxn>
                  <a:cxn ang="0">
                    <a:pos x="239" y="660"/>
                  </a:cxn>
                  <a:cxn ang="0">
                    <a:pos x="1538" y="691"/>
                  </a:cxn>
                  <a:cxn ang="0">
                    <a:pos x="926" y="641"/>
                  </a:cxn>
                  <a:cxn ang="0">
                    <a:pos x="942" y="58"/>
                  </a:cxn>
                  <a:cxn ang="0">
                    <a:pos x="1517" y="16"/>
                  </a:cxn>
                  <a:cxn ang="0">
                    <a:pos x="1496" y="180"/>
                  </a:cxn>
                  <a:cxn ang="0">
                    <a:pos x="1379" y="239"/>
                  </a:cxn>
                  <a:cxn ang="0">
                    <a:pos x="1125" y="404"/>
                  </a:cxn>
                  <a:cxn ang="0">
                    <a:pos x="2210" y="630"/>
                  </a:cxn>
                  <a:cxn ang="0">
                    <a:pos x="1856" y="610"/>
                  </a:cxn>
                  <a:cxn ang="0">
                    <a:pos x="1666" y="644"/>
                  </a:cxn>
                  <a:cxn ang="0">
                    <a:pos x="1892" y="92"/>
                  </a:cxn>
                  <a:cxn ang="0">
                    <a:pos x="1881" y="31"/>
                  </a:cxn>
                  <a:cxn ang="0">
                    <a:pos x="2180" y="81"/>
                  </a:cxn>
                  <a:cxn ang="0">
                    <a:pos x="2414" y="641"/>
                  </a:cxn>
                  <a:cxn ang="0">
                    <a:pos x="3163" y="482"/>
                  </a:cxn>
                  <a:cxn ang="0">
                    <a:pos x="2533" y="660"/>
                  </a:cxn>
                  <a:cxn ang="0">
                    <a:pos x="2561" y="67"/>
                  </a:cxn>
                  <a:cxn ang="0">
                    <a:pos x="2751" y="56"/>
                  </a:cxn>
                  <a:cxn ang="0">
                    <a:pos x="3617" y="629"/>
                  </a:cxn>
                  <a:cxn ang="0">
                    <a:pos x="3428" y="631"/>
                  </a:cxn>
                  <a:cxn ang="0">
                    <a:pos x="3216" y="201"/>
                  </a:cxn>
                  <a:cxn ang="0">
                    <a:pos x="3237" y="30"/>
                  </a:cxn>
                  <a:cxn ang="0">
                    <a:pos x="3853" y="215"/>
                  </a:cxn>
                  <a:cxn ang="0">
                    <a:pos x="4019" y="644"/>
                  </a:cxn>
                  <a:cxn ang="0">
                    <a:pos x="4046" y="63"/>
                  </a:cxn>
                  <a:cxn ang="0">
                    <a:pos x="4232" y="58"/>
                  </a:cxn>
                  <a:cxn ang="0">
                    <a:pos x="4529" y="56"/>
                  </a:cxn>
                  <a:cxn ang="0">
                    <a:pos x="4719" y="67"/>
                  </a:cxn>
                  <a:cxn ang="0">
                    <a:pos x="4747" y="660"/>
                  </a:cxn>
                  <a:cxn ang="0">
                    <a:pos x="4227" y="402"/>
                  </a:cxn>
                  <a:cxn ang="0">
                    <a:pos x="4934" y="660"/>
                  </a:cxn>
                  <a:cxn ang="0">
                    <a:pos x="4963" y="67"/>
                  </a:cxn>
                  <a:cxn ang="0">
                    <a:pos x="5152" y="56"/>
                  </a:cxn>
                  <a:cxn ang="0">
                    <a:pos x="5158" y="638"/>
                  </a:cxn>
                  <a:cxn ang="0">
                    <a:pos x="5963" y="491"/>
                  </a:cxn>
                  <a:cxn ang="0">
                    <a:pos x="5930" y="660"/>
                  </a:cxn>
                  <a:cxn ang="0">
                    <a:pos x="5390" y="74"/>
                  </a:cxn>
                  <a:cxn ang="0">
                    <a:pos x="5950" y="27"/>
                  </a:cxn>
                  <a:cxn ang="0">
                    <a:pos x="5954" y="185"/>
                  </a:cxn>
                  <a:cxn ang="0">
                    <a:pos x="5813" y="259"/>
                  </a:cxn>
                  <a:cxn ang="0">
                    <a:pos x="5800" y="406"/>
                  </a:cxn>
                  <a:cxn ang="0">
                    <a:pos x="6213" y="629"/>
                  </a:cxn>
                  <a:cxn ang="0">
                    <a:pos x="6186" y="47"/>
                  </a:cxn>
                  <a:cxn ang="0">
                    <a:pos x="6807" y="83"/>
                  </a:cxn>
                  <a:cxn ang="0">
                    <a:pos x="6869" y="186"/>
                  </a:cxn>
                  <a:cxn ang="0">
                    <a:pos x="6810" y="376"/>
                  </a:cxn>
                  <a:cxn ang="0">
                    <a:pos x="6852" y="632"/>
                  </a:cxn>
                  <a:cxn ang="0">
                    <a:pos x="6644" y="623"/>
                  </a:cxn>
                  <a:cxn ang="0">
                    <a:pos x="6397" y="628"/>
                  </a:cxn>
                  <a:cxn ang="0">
                    <a:pos x="6583" y="299"/>
                  </a:cxn>
                  <a:cxn ang="0">
                    <a:pos x="6686" y="247"/>
                  </a:cxn>
                  <a:cxn ang="0">
                    <a:pos x="6639" y="167"/>
                  </a:cxn>
                </a:cxnLst>
                <a:rect l="0" t="0" r="r" b="b"/>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chemeClr val="tx1"/>
              </a:solidFill>
              <a:ln w="9525">
                <a:noFill/>
                <a:round/>
                <a:headEnd/>
                <a:tailEnd/>
              </a:ln>
            </p:spPr>
            <p:txBody>
              <a:bodyPr/>
              <a:lstStyle/>
              <a:p>
                <a:endParaRPr lang="en-US"/>
              </a:p>
            </p:txBody>
          </p:sp>
          <p:sp>
            <p:nvSpPr>
              <p:cNvPr id="10" name="Freeform 7"/>
              <p:cNvSpPr>
                <a:spLocks noEditPoints="1"/>
              </p:cNvSpPr>
              <p:nvPr/>
            </p:nvSpPr>
            <p:spPr bwMode="auto">
              <a:xfrm>
                <a:off x="4471" y="1738"/>
                <a:ext cx="1566" cy="230"/>
              </a:xfrm>
              <a:custGeom>
                <a:avLst/>
                <a:gdLst/>
                <a:ahLst/>
                <a:cxnLst>
                  <a:cxn ang="0">
                    <a:pos x="29" y="83"/>
                  </a:cxn>
                  <a:cxn ang="0">
                    <a:pos x="428" y="31"/>
                  </a:cxn>
                  <a:cxn ang="0">
                    <a:pos x="598" y="98"/>
                  </a:cxn>
                  <a:cxn ang="0">
                    <a:pos x="646" y="207"/>
                  </a:cxn>
                  <a:cxn ang="0">
                    <a:pos x="613" y="343"/>
                  </a:cxn>
                  <a:cxn ang="0">
                    <a:pos x="463" y="424"/>
                  </a:cxn>
                  <a:cxn ang="0">
                    <a:pos x="223" y="638"/>
                  </a:cxn>
                  <a:cxn ang="0">
                    <a:pos x="407" y="296"/>
                  </a:cxn>
                  <a:cxn ang="0">
                    <a:pos x="482" y="238"/>
                  </a:cxn>
                  <a:cxn ang="0">
                    <a:pos x="433" y="167"/>
                  </a:cxn>
                  <a:cxn ang="0">
                    <a:pos x="1384" y="509"/>
                  </a:cxn>
                  <a:cxn ang="0">
                    <a:pos x="1392" y="669"/>
                  </a:cxn>
                  <a:cxn ang="0">
                    <a:pos x="820" y="633"/>
                  </a:cxn>
                  <a:cxn ang="0">
                    <a:pos x="811" y="53"/>
                  </a:cxn>
                  <a:cxn ang="0">
                    <a:pos x="1397" y="9"/>
                  </a:cxn>
                  <a:cxn ang="0">
                    <a:pos x="1374" y="180"/>
                  </a:cxn>
                  <a:cxn ang="0">
                    <a:pos x="1253" y="247"/>
                  </a:cxn>
                  <a:cxn ang="0">
                    <a:pos x="1228" y="405"/>
                  </a:cxn>
                  <a:cxn ang="0">
                    <a:pos x="1838" y="658"/>
                  </a:cxn>
                  <a:cxn ang="0">
                    <a:pos x="1672" y="566"/>
                  </a:cxn>
                  <a:cxn ang="0">
                    <a:pos x="1587" y="411"/>
                  </a:cxn>
                  <a:cxn ang="0">
                    <a:pos x="1600" y="231"/>
                  </a:cxn>
                  <a:cxn ang="0">
                    <a:pos x="1712" y="91"/>
                  </a:cxn>
                  <a:cxn ang="0">
                    <a:pos x="1892" y="22"/>
                  </a:cxn>
                  <a:cxn ang="0">
                    <a:pos x="2099" y="43"/>
                  </a:cxn>
                  <a:cxn ang="0">
                    <a:pos x="2254" y="148"/>
                  </a:cxn>
                  <a:cxn ang="0">
                    <a:pos x="2321" y="311"/>
                  </a:cxn>
                  <a:cxn ang="0">
                    <a:pos x="2290" y="488"/>
                  </a:cxn>
                  <a:cxn ang="0">
                    <a:pos x="2162" y="619"/>
                  </a:cxn>
                  <a:cxn ang="0">
                    <a:pos x="1971" y="670"/>
                  </a:cxn>
                  <a:cxn ang="0">
                    <a:pos x="1828" y="488"/>
                  </a:cxn>
                  <a:cxn ang="0">
                    <a:pos x="2028" y="512"/>
                  </a:cxn>
                  <a:cxn ang="0">
                    <a:pos x="2138" y="365"/>
                  </a:cxn>
                  <a:cxn ang="0">
                    <a:pos x="2060" y="194"/>
                  </a:cxn>
                  <a:cxn ang="0">
                    <a:pos x="1860" y="185"/>
                  </a:cxn>
                  <a:cxn ang="0">
                    <a:pos x="1764" y="345"/>
                  </a:cxn>
                  <a:cxn ang="0">
                    <a:pos x="2504" y="83"/>
                  </a:cxn>
                  <a:cxn ang="0">
                    <a:pos x="2903" y="31"/>
                  </a:cxn>
                  <a:cxn ang="0">
                    <a:pos x="3071" y="98"/>
                  </a:cxn>
                  <a:cxn ang="0">
                    <a:pos x="3121" y="207"/>
                  </a:cxn>
                  <a:cxn ang="0">
                    <a:pos x="3088" y="343"/>
                  </a:cxn>
                  <a:cxn ang="0">
                    <a:pos x="2937" y="424"/>
                  </a:cxn>
                  <a:cxn ang="0">
                    <a:pos x="2696" y="638"/>
                  </a:cxn>
                  <a:cxn ang="0">
                    <a:pos x="2881" y="296"/>
                  </a:cxn>
                  <a:cxn ang="0">
                    <a:pos x="2956" y="238"/>
                  </a:cxn>
                  <a:cxn ang="0">
                    <a:pos x="2908" y="167"/>
                  </a:cxn>
                  <a:cxn ang="0">
                    <a:pos x="3884" y="509"/>
                  </a:cxn>
                  <a:cxn ang="0">
                    <a:pos x="3891" y="669"/>
                  </a:cxn>
                  <a:cxn ang="0">
                    <a:pos x="3294" y="633"/>
                  </a:cxn>
                  <a:cxn ang="0">
                    <a:pos x="3285" y="53"/>
                  </a:cxn>
                  <a:cxn ang="0">
                    <a:pos x="3478" y="68"/>
                  </a:cxn>
                  <a:cxn ang="0">
                    <a:pos x="4675" y="498"/>
                  </a:cxn>
                  <a:cxn ang="0">
                    <a:pos x="4660" y="661"/>
                  </a:cxn>
                  <a:cxn ang="0">
                    <a:pos x="4106" y="617"/>
                  </a:cxn>
                  <a:cxn ang="0">
                    <a:pos x="4076" y="31"/>
                  </a:cxn>
                  <a:cxn ang="0">
                    <a:pos x="4697" y="210"/>
                  </a:cxn>
                  <a:cxn ang="0">
                    <a:pos x="4284" y="268"/>
                  </a:cxn>
                  <a:cxn ang="0">
                    <a:pos x="4554" y="434"/>
                  </a:cxn>
                  <a:cxn ang="0">
                    <a:pos x="4284" y="511"/>
                  </a:cxn>
                </a:cxnLst>
                <a:rect l="0" t="0" r="r" b="b"/>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chemeClr val="tx1"/>
              </a:solidFill>
              <a:ln w="9525">
                <a:noFill/>
                <a:round/>
                <a:headEnd/>
                <a:tailEnd/>
              </a:ln>
            </p:spPr>
            <p:txBody>
              <a:bodyPr/>
              <a:lstStyle/>
              <a:p>
                <a:endParaRPr lang="en-US"/>
              </a:p>
            </p:txBody>
          </p:sp>
          <p:sp>
            <p:nvSpPr>
              <p:cNvPr id="11" name="Freeform 8"/>
              <p:cNvSpPr>
                <a:spLocks/>
              </p:cNvSpPr>
              <p:nvPr/>
            </p:nvSpPr>
            <p:spPr bwMode="auto">
              <a:xfrm>
                <a:off x="1654" y="1802"/>
                <a:ext cx="93"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5" y="181"/>
                  </a:cxn>
                  <a:cxn ang="0">
                    <a:pos x="0" y="154"/>
                  </a:cxn>
                  <a:cxn ang="0">
                    <a:pos x="0" y="125"/>
                  </a:cxn>
                  <a:cxn ang="0">
                    <a:pos x="5"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2" name="Freeform 9"/>
              <p:cNvSpPr>
                <a:spLocks/>
              </p:cNvSpPr>
              <p:nvPr/>
            </p:nvSpPr>
            <p:spPr bwMode="auto">
              <a:xfrm>
                <a:off x="4251" y="1802"/>
                <a:ext cx="94"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6" y="181"/>
                  </a:cxn>
                  <a:cxn ang="0">
                    <a:pos x="0" y="154"/>
                  </a:cxn>
                  <a:cxn ang="0">
                    <a:pos x="0" y="125"/>
                  </a:cxn>
                  <a:cxn ang="0">
                    <a:pos x="6"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3" name="Freeform 10"/>
              <p:cNvSpPr>
                <a:spLocks noEditPoints="1"/>
              </p:cNvSpPr>
              <p:nvPr/>
            </p:nvSpPr>
            <p:spPr bwMode="auto">
              <a:xfrm>
                <a:off x="6052" y="1710"/>
                <a:ext cx="163" cy="87"/>
              </a:xfrm>
              <a:custGeom>
                <a:avLst/>
                <a:gdLst/>
                <a:ahLst/>
                <a:cxnLst>
                  <a:cxn ang="0">
                    <a:pos x="87" y="260"/>
                  </a:cxn>
                  <a:cxn ang="0">
                    <a:pos x="87" y="30"/>
                  </a:cxn>
                  <a:cxn ang="0">
                    <a:pos x="0" y="30"/>
                  </a:cxn>
                  <a:cxn ang="0">
                    <a:pos x="0" y="0"/>
                  </a:cxn>
                  <a:cxn ang="0">
                    <a:pos x="207" y="0"/>
                  </a:cxn>
                  <a:cxn ang="0">
                    <a:pos x="207" y="30"/>
                  </a:cxn>
                  <a:cxn ang="0">
                    <a:pos x="122" y="30"/>
                  </a:cxn>
                  <a:cxn ang="0">
                    <a:pos x="122" y="260"/>
                  </a:cxn>
                  <a:cxn ang="0">
                    <a:pos x="87" y="260"/>
                  </a:cxn>
                  <a:cxn ang="0">
                    <a:pos x="242" y="260"/>
                  </a:cxn>
                  <a:cxn ang="0">
                    <a:pos x="242" y="0"/>
                  </a:cxn>
                  <a:cxn ang="0">
                    <a:pos x="293" y="0"/>
                  </a:cxn>
                  <a:cxn ang="0">
                    <a:pos x="355" y="184"/>
                  </a:cxn>
                  <a:cxn ang="0">
                    <a:pos x="359" y="196"/>
                  </a:cxn>
                  <a:cxn ang="0">
                    <a:pos x="362" y="206"/>
                  </a:cxn>
                  <a:cxn ang="0">
                    <a:pos x="365" y="215"/>
                  </a:cxn>
                  <a:cxn ang="0">
                    <a:pos x="368" y="223"/>
                  </a:cxn>
                  <a:cxn ang="0">
                    <a:pos x="370" y="215"/>
                  </a:cxn>
                  <a:cxn ang="0">
                    <a:pos x="373" y="205"/>
                  </a:cxn>
                  <a:cxn ang="0">
                    <a:pos x="377" y="194"/>
                  </a:cxn>
                  <a:cxn ang="0">
                    <a:pos x="381" y="181"/>
                  </a:cxn>
                  <a:cxn ang="0">
                    <a:pos x="444" y="0"/>
                  </a:cxn>
                  <a:cxn ang="0">
                    <a:pos x="490" y="0"/>
                  </a:cxn>
                  <a:cxn ang="0">
                    <a:pos x="490" y="260"/>
                  </a:cxn>
                  <a:cxn ang="0">
                    <a:pos x="456" y="260"/>
                  </a:cxn>
                  <a:cxn ang="0">
                    <a:pos x="456" y="43"/>
                  </a:cxn>
                  <a:cxn ang="0">
                    <a:pos x="381" y="260"/>
                  </a:cxn>
                  <a:cxn ang="0">
                    <a:pos x="350" y="260"/>
                  </a:cxn>
                  <a:cxn ang="0">
                    <a:pos x="274" y="39"/>
                  </a:cxn>
                  <a:cxn ang="0">
                    <a:pos x="274" y="260"/>
                  </a:cxn>
                  <a:cxn ang="0">
                    <a:pos x="242" y="260"/>
                  </a:cxn>
                </a:cxnLst>
                <a:rect l="0" t="0" r="r" b="b"/>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w="9525">
                <a:noFill/>
                <a:round/>
                <a:headEnd/>
                <a:tailEnd/>
              </a:ln>
            </p:spPr>
            <p:txBody>
              <a:bodyPr/>
              <a:lstStyle/>
              <a:p>
                <a:endParaRPr lang="en-US"/>
              </a:p>
            </p:txBody>
          </p:sp>
        </p:grpSp>
        <p:pic>
          <p:nvPicPr>
            <p:cNvPr id="7" name="Picture 11" descr="new_cdc_logo"/>
            <p:cNvPicPr>
              <a:picLocks noChangeAspect="1" noChangeArrowheads="1"/>
            </p:cNvPicPr>
            <p:nvPr/>
          </p:nvPicPr>
          <p:blipFill>
            <a:blip r:embed="rId5" cstate="print"/>
            <a:srcRect l="2061" t="1997" r="2095" b="11980"/>
            <a:stretch>
              <a:fillRect/>
            </a:stretch>
          </p:blipFill>
          <p:spPr bwMode="auto">
            <a:xfrm>
              <a:off x="219" y="3098"/>
              <a:ext cx="928" cy="573"/>
            </a:xfrm>
            <a:prstGeom prst="rect">
              <a:avLst/>
            </a:prstGeom>
            <a:noFill/>
          </p:spPr>
        </p:pic>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This figure of an oval with three concentric bands presents a model of the influences on a population’s health. These influences are characterized by: 1) the context or broad setting in which the population exists and acts (the outermost band), 2) factors acting at the community and individual levels (the middle band), and 3) measures of a population’s health (level and distribution of disease, functional status and well being). The model positions a population’s health as the central outcome variable (the central oval). "/>
          <p:cNvPicPr>
            <a:picLocks noChangeAspect="1" noChangeArrowheads="1"/>
          </p:cNvPicPr>
          <p:nvPr/>
        </p:nvPicPr>
        <p:blipFill>
          <a:blip r:embed="rId3" cstate="print"/>
          <a:srcRect l="4861" t="11111" r="3473" b="8333"/>
          <a:stretch>
            <a:fillRect/>
          </a:stretch>
        </p:blipFill>
        <p:spPr bwMode="auto">
          <a:xfrm>
            <a:off x="228600" y="304800"/>
            <a:ext cx="8686800" cy="5724525"/>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533400" y="2057400"/>
            <a:ext cx="8153400" cy="3810000"/>
          </a:xfrm>
        </p:spPr>
        <p:txBody>
          <a:bodyPr/>
          <a:lstStyle/>
          <a:p>
            <a:pPr algn="l" eaLnBrk="1" hangingPunct="1">
              <a:lnSpc>
                <a:spcPct val="90000"/>
              </a:lnSpc>
              <a:buFontTx/>
              <a:buChar char="•"/>
            </a:pPr>
            <a:r>
              <a:rPr lang="en-US" sz="2400" dirty="0" smtClean="0"/>
              <a:t> The Health Statistics Vision report was closely aligned with the NCVHS 2001 report on </a:t>
            </a:r>
            <a:r>
              <a:rPr lang="en-US" sz="2400" i="1" dirty="0" smtClean="0"/>
              <a:t>Information for Health, </a:t>
            </a:r>
            <a:r>
              <a:rPr lang="en-US" sz="2400" dirty="0" smtClean="0"/>
              <a:t>which conceptualized the integration of information from three dimensions into a National Health Information Infrastructure drawing data from:</a:t>
            </a:r>
          </a:p>
          <a:p>
            <a:pPr lvl="1" algn="l" eaLnBrk="1" hangingPunct="1">
              <a:lnSpc>
                <a:spcPct val="90000"/>
              </a:lnSpc>
              <a:buFontTx/>
              <a:buChar char="•"/>
            </a:pPr>
            <a:r>
              <a:rPr lang="en-US" sz="2000" dirty="0" smtClean="0"/>
              <a:t> Health care providers</a:t>
            </a:r>
          </a:p>
          <a:p>
            <a:pPr lvl="1" algn="l" eaLnBrk="1" hangingPunct="1">
              <a:lnSpc>
                <a:spcPct val="90000"/>
              </a:lnSpc>
              <a:buFontTx/>
              <a:buChar char="•"/>
            </a:pPr>
            <a:r>
              <a:rPr lang="en-US" sz="2000" dirty="0" smtClean="0"/>
              <a:t> Personal health records</a:t>
            </a:r>
          </a:p>
          <a:p>
            <a:pPr lvl="1" algn="l" eaLnBrk="1" hangingPunct="1">
              <a:lnSpc>
                <a:spcPct val="90000"/>
              </a:lnSpc>
              <a:buFontTx/>
              <a:buChar char="•"/>
            </a:pPr>
            <a:r>
              <a:rPr lang="en-US" sz="2000" dirty="0" smtClean="0"/>
              <a:t> Population health records</a:t>
            </a:r>
          </a:p>
          <a:p>
            <a:pPr lvl="1" algn="l" eaLnBrk="1" hangingPunct="1">
              <a:lnSpc>
                <a:spcPct val="90000"/>
              </a:lnSpc>
              <a:buFontTx/>
              <a:buChar char="•"/>
            </a:pPr>
            <a:endParaRPr lang="en-US" sz="2000" dirty="0" smtClean="0"/>
          </a:p>
          <a:p>
            <a:pPr lvl="1" algn="l" eaLnBrk="1" hangingPunct="1">
              <a:lnSpc>
                <a:spcPct val="90000"/>
              </a:lnSpc>
            </a:pPr>
            <a:endParaRPr lang="en-US" sz="2000" dirty="0" smtClean="0"/>
          </a:p>
          <a:p>
            <a:pPr algn="l" eaLnBrk="1" hangingPunct="1">
              <a:lnSpc>
                <a:spcPct val="90000"/>
              </a:lnSpc>
            </a:pPr>
            <a:endParaRPr lang="en-US" sz="2400"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pPr>
            <a:endParaRPr lang="en-US" sz="2400" dirty="0" smtClean="0"/>
          </a:p>
          <a:p>
            <a:pPr algn="l" eaLnBrk="1" hangingPunct="1">
              <a:lnSpc>
                <a:spcPct val="90000"/>
              </a:lnSpc>
              <a:buFontTx/>
              <a:buChar char="•"/>
            </a:pPr>
            <a:endParaRPr lang="en-US" sz="2400" dirty="0" smtClean="0"/>
          </a:p>
        </p:txBody>
      </p:sp>
      <p:graphicFrame>
        <p:nvGraphicFramePr>
          <p:cNvPr id="2066" name="Group 18"/>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NCHS and NCVHS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A 50-Year Partnership</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4102" name="Picture 6" descr="NCVHS Logo"/>
          <p:cNvPicPr>
            <a:picLocks noChangeAspect="1" noChangeArrowheads="1"/>
          </p:cNvPicPr>
          <p:nvPr/>
        </p:nvPicPr>
        <p:blipFill>
          <a:blip r:embed="rId3" cstate="print"/>
          <a:srcRect/>
          <a:stretch>
            <a:fillRect/>
          </a:stretch>
        </p:blipFill>
        <p:spPr bwMode="auto">
          <a:xfrm>
            <a:off x="228600" y="228600"/>
            <a:ext cx="1295400" cy="1465036"/>
          </a:xfrm>
          <a:prstGeom prst="rect">
            <a:avLst/>
          </a:prstGeom>
          <a:noFill/>
          <a:ln w="9525">
            <a:noFill/>
            <a:miter lim="800000"/>
            <a:headEnd/>
            <a:tailEnd/>
          </a:ln>
        </p:spPr>
      </p:pic>
      <p:grpSp>
        <p:nvGrpSpPr>
          <p:cNvPr id="2" name="Group 15" descr="CDC logo"/>
          <p:cNvGrpSpPr>
            <a:grpSpLocks/>
          </p:cNvGrpSpPr>
          <p:nvPr/>
        </p:nvGrpSpPr>
        <p:grpSpPr bwMode="auto">
          <a:xfrm>
            <a:off x="7315200" y="228600"/>
            <a:ext cx="1303338" cy="912812"/>
            <a:chOff x="217" y="3098"/>
            <a:chExt cx="941" cy="703"/>
          </a:xfrm>
        </p:grpSpPr>
        <p:grpSp>
          <p:nvGrpSpPr>
            <p:cNvPr id="3" name="Group 4"/>
            <p:cNvGrpSpPr>
              <a:grpSpLocks/>
            </p:cNvGrpSpPr>
            <p:nvPr/>
          </p:nvGrpSpPr>
          <p:grpSpPr bwMode="auto">
            <a:xfrm>
              <a:off x="217" y="3703"/>
              <a:ext cx="942" cy="75"/>
              <a:chOff x="226" y="1710"/>
              <a:chExt cx="5989" cy="259"/>
            </a:xfrm>
          </p:grpSpPr>
          <p:sp>
            <p:nvSpPr>
              <p:cNvPr id="8" name="Freeform 5"/>
              <p:cNvSpPr>
                <a:spLocks noEditPoints="1"/>
              </p:cNvSpPr>
              <p:nvPr/>
            </p:nvSpPr>
            <p:spPr bwMode="auto">
              <a:xfrm>
                <a:off x="226" y="1739"/>
                <a:ext cx="1316" cy="230"/>
              </a:xfrm>
              <a:custGeom>
                <a:avLst/>
                <a:gdLst/>
                <a:ahLst/>
                <a:cxnLst>
                  <a:cxn ang="0">
                    <a:pos x="556" y="180"/>
                  </a:cxn>
                  <a:cxn ang="0">
                    <a:pos x="377" y="140"/>
                  </a:cxn>
                  <a:cxn ang="0">
                    <a:pos x="232" y="164"/>
                  </a:cxn>
                  <a:cxn ang="0">
                    <a:pos x="205" y="223"/>
                  </a:cxn>
                  <a:cxn ang="0">
                    <a:pos x="376" y="260"/>
                  </a:cxn>
                  <a:cxn ang="0">
                    <a:pos x="596" y="300"/>
                  </a:cxn>
                  <a:cxn ang="0">
                    <a:pos x="670" y="364"/>
                  </a:cxn>
                  <a:cxn ang="0">
                    <a:pos x="692" y="463"/>
                  </a:cxn>
                  <a:cxn ang="0">
                    <a:pos x="649" y="567"/>
                  </a:cxn>
                  <a:cxn ang="0">
                    <a:pos x="540" y="639"/>
                  </a:cxn>
                  <a:cxn ang="0">
                    <a:pos x="244" y="661"/>
                  </a:cxn>
                  <a:cxn ang="0">
                    <a:pos x="25" y="621"/>
                  </a:cxn>
                  <a:cxn ang="0">
                    <a:pos x="101" y="459"/>
                  </a:cxn>
                  <a:cxn ang="0">
                    <a:pos x="223" y="531"/>
                  </a:cxn>
                  <a:cxn ang="0">
                    <a:pos x="431" y="543"/>
                  </a:cxn>
                  <a:cxn ang="0">
                    <a:pos x="520" y="487"/>
                  </a:cxn>
                  <a:cxn ang="0">
                    <a:pos x="478" y="420"/>
                  </a:cxn>
                  <a:cxn ang="0">
                    <a:pos x="328" y="397"/>
                  </a:cxn>
                  <a:cxn ang="0">
                    <a:pos x="92" y="336"/>
                  </a:cxn>
                  <a:cxn ang="0">
                    <a:pos x="40" y="258"/>
                  </a:cxn>
                  <a:cxn ang="0">
                    <a:pos x="48" y="157"/>
                  </a:cxn>
                  <a:cxn ang="0">
                    <a:pos x="121" y="75"/>
                  </a:cxn>
                  <a:cxn ang="0">
                    <a:pos x="345" y="21"/>
                  </a:cxn>
                  <a:cxn ang="0">
                    <a:pos x="600" y="66"/>
                  </a:cxn>
                  <a:cxn ang="0">
                    <a:pos x="1025" y="422"/>
                  </a:cxn>
                  <a:cxn ang="0">
                    <a:pos x="1313" y="627"/>
                  </a:cxn>
                  <a:cxn ang="0">
                    <a:pos x="958" y="606"/>
                  </a:cxn>
                  <a:cxn ang="0">
                    <a:pos x="983" y="644"/>
                  </a:cxn>
                  <a:cxn ang="0">
                    <a:pos x="815" y="582"/>
                  </a:cxn>
                  <a:cxn ang="0">
                    <a:pos x="999" y="59"/>
                  </a:cxn>
                  <a:cxn ang="0">
                    <a:pos x="1291" y="49"/>
                  </a:cxn>
                  <a:cxn ang="0">
                    <a:pos x="1285" y="92"/>
                  </a:cxn>
                  <a:cxn ang="0">
                    <a:pos x="1511" y="639"/>
                  </a:cxn>
                  <a:cxn ang="0">
                    <a:pos x="1660" y="634"/>
                  </a:cxn>
                  <a:cxn ang="0">
                    <a:pos x="1655" y="56"/>
                  </a:cxn>
                  <a:cxn ang="0">
                    <a:pos x="2245" y="22"/>
                  </a:cxn>
                  <a:cxn ang="0">
                    <a:pos x="2241" y="185"/>
                  </a:cxn>
                  <a:cxn ang="0">
                    <a:pos x="2109" y="283"/>
                  </a:cxn>
                  <a:cxn ang="0">
                    <a:pos x="2119" y="438"/>
                  </a:cxn>
                  <a:cxn ang="0">
                    <a:pos x="1844" y="624"/>
                  </a:cxn>
                  <a:cxn ang="0">
                    <a:pos x="3008" y="512"/>
                  </a:cxn>
                  <a:cxn ang="0">
                    <a:pos x="3035" y="691"/>
                  </a:cxn>
                  <a:cxn ang="0">
                    <a:pos x="2431" y="644"/>
                  </a:cxn>
                  <a:cxn ang="0">
                    <a:pos x="2461" y="75"/>
                  </a:cxn>
                  <a:cxn ang="0">
                    <a:pos x="3009" y="31"/>
                  </a:cxn>
                  <a:cxn ang="0">
                    <a:pos x="3035" y="210"/>
                  </a:cxn>
                  <a:cxn ang="0">
                    <a:pos x="2639" y="268"/>
                  </a:cxn>
                  <a:cxn ang="0">
                    <a:pos x="2910" y="239"/>
                  </a:cxn>
                  <a:cxn ang="0">
                    <a:pos x="2857" y="405"/>
                  </a:cxn>
                  <a:cxn ang="0">
                    <a:pos x="3283" y="629"/>
                  </a:cxn>
                  <a:cxn ang="0">
                    <a:pos x="3272" y="53"/>
                  </a:cxn>
                  <a:cxn ang="0">
                    <a:pos x="3842" y="61"/>
                  </a:cxn>
                  <a:cxn ang="0">
                    <a:pos x="3918" y="129"/>
                  </a:cxn>
                  <a:cxn ang="0">
                    <a:pos x="3940" y="266"/>
                  </a:cxn>
                  <a:cxn ang="0">
                    <a:pos x="3852" y="396"/>
                  </a:cxn>
                  <a:cxn ang="0">
                    <a:pos x="3922" y="633"/>
                  </a:cxn>
                  <a:cxn ang="0">
                    <a:pos x="3714" y="630"/>
                  </a:cxn>
                  <a:cxn ang="0">
                    <a:pos x="3464" y="429"/>
                  </a:cxn>
                  <a:cxn ang="0">
                    <a:pos x="3496" y="661"/>
                  </a:cxn>
                  <a:cxn ang="0">
                    <a:pos x="3707" y="292"/>
                  </a:cxn>
                  <a:cxn ang="0">
                    <a:pos x="3758" y="229"/>
                  </a:cxn>
                  <a:cxn ang="0">
                    <a:pos x="3709" y="167"/>
                  </a:cxn>
                </a:cxnLst>
                <a:rect l="0" t="0" r="r" b="b"/>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chemeClr val="tx1"/>
              </a:solidFill>
              <a:ln w="9525">
                <a:noFill/>
                <a:round/>
                <a:headEnd/>
                <a:tailEnd/>
              </a:ln>
            </p:spPr>
            <p:txBody>
              <a:bodyPr/>
              <a:lstStyle/>
              <a:p>
                <a:endParaRPr lang="en-US"/>
              </a:p>
            </p:txBody>
          </p:sp>
          <p:sp>
            <p:nvSpPr>
              <p:cNvPr id="9" name="Freeform 6"/>
              <p:cNvSpPr>
                <a:spLocks noEditPoints="1"/>
              </p:cNvSpPr>
              <p:nvPr/>
            </p:nvSpPr>
            <p:spPr bwMode="auto">
              <a:xfrm>
                <a:off x="1876" y="1738"/>
                <a:ext cx="2293" cy="230"/>
              </a:xfrm>
              <a:custGeom>
                <a:avLst/>
                <a:gdLst/>
                <a:ahLst/>
                <a:cxnLst>
                  <a:cxn ang="0">
                    <a:pos x="29" y="74"/>
                  </a:cxn>
                  <a:cxn ang="0">
                    <a:pos x="222" y="53"/>
                  </a:cxn>
                  <a:cxn ang="0">
                    <a:pos x="517" y="63"/>
                  </a:cxn>
                  <a:cxn ang="0">
                    <a:pos x="704" y="58"/>
                  </a:cxn>
                  <a:cxn ang="0">
                    <a:pos x="719" y="641"/>
                  </a:cxn>
                  <a:cxn ang="0">
                    <a:pos x="520" y="609"/>
                  </a:cxn>
                  <a:cxn ang="0">
                    <a:pos x="239" y="660"/>
                  </a:cxn>
                  <a:cxn ang="0">
                    <a:pos x="1538" y="691"/>
                  </a:cxn>
                  <a:cxn ang="0">
                    <a:pos x="926" y="641"/>
                  </a:cxn>
                  <a:cxn ang="0">
                    <a:pos x="942" y="58"/>
                  </a:cxn>
                  <a:cxn ang="0">
                    <a:pos x="1517" y="16"/>
                  </a:cxn>
                  <a:cxn ang="0">
                    <a:pos x="1496" y="180"/>
                  </a:cxn>
                  <a:cxn ang="0">
                    <a:pos x="1379" y="239"/>
                  </a:cxn>
                  <a:cxn ang="0">
                    <a:pos x="1125" y="404"/>
                  </a:cxn>
                  <a:cxn ang="0">
                    <a:pos x="2210" y="630"/>
                  </a:cxn>
                  <a:cxn ang="0">
                    <a:pos x="1856" y="610"/>
                  </a:cxn>
                  <a:cxn ang="0">
                    <a:pos x="1666" y="644"/>
                  </a:cxn>
                  <a:cxn ang="0">
                    <a:pos x="1892" y="92"/>
                  </a:cxn>
                  <a:cxn ang="0">
                    <a:pos x="1881" y="31"/>
                  </a:cxn>
                  <a:cxn ang="0">
                    <a:pos x="2180" y="81"/>
                  </a:cxn>
                  <a:cxn ang="0">
                    <a:pos x="2414" y="641"/>
                  </a:cxn>
                  <a:cxn ang="0">
                    <a:pos x="3163" y="482"/>
                  </a:cxn>
                  <a:cxn ang="0">
                    <a:pos x="2533" y="660"/>
                  </a:cxn>
                  <a:cxn ang="0">
                    <a:pos x="2561" y="67"/>
                  </a:cxn>
                  <a:cxn ang="0">
                    <a:pos x="2751" y="56"/>
                  </a:cxn>
                  <a:cxn ang="0">
                    <a:pos x="3617" y="629"/>
                  </a:cxn>
                  <a:cxn ang="0">
                    <a:pos x="3428" y="631"/>
                  </a:cxn>
                  <a:cxn ang="0">
                    <a:pos x="3216" y="201"/>
                  </a:cxn>
                  <a:cxn ang="0">
                    <a:pos x="3237" y="30"/>
                  </a:cxn>
                  <a:cxn ang="0">
                    <a:pos x="3853" y="215"/>
                  </a:cxn>
                  <a:cxn ang="0">
                    <a:pos x="4019" y="644"/>
                  </a:cxn>
                  <a:cxn ang="0">
                    <a:pos x="4046" y="63"/>
                  </a:cxn>
                  <a:cxn ang="0">
                    <a:pos x="4232" y="58"/>
                  </a:cxn>
                  <a:cxn ang="0">
                    <a:pos x="4529" y="56"/>
                  </a:cxn>
                  <a:cxn ang="0">
                    <a:pos x="4719" y="67"/>
                  </a:cxn>
                  <a:cxn ang="0">
                    <a:pos x="4747" y="660"/>
                  </a:cxn>
                  <a:cxn ang="0">
                    <a:pos x="4227" y="402"/>
                  </a:cxn>
                  <a:cxn ang="0">
                    <a:pos x="4934" y="660"/>
                  </a:cxn>
                  <a:cxn ang="0">
                    <a:pos x="4963" y="67"/>
                  </a:cxn>
                  <a:cxn ang="0">
                    <a:pos x="5152" y="56"/>
                  </a:cxn>
                  <a:cxn ang="0">
                    <a:pos x="5158" y="638"/>
                  </a:cxn>
                  <a:cxn ang="0">
                    <a:pos x="5963" y="491"/>
                  </a:cxn>
                  <a:cxn ang="0">
                    <a:pos x="5930" y="660"/>
                  </a:cxn>
                  <a:cxn ang="0">
                    <a:pos x="5390" y="74"/>
                  </a:cxn>
                  <a:cxn ang="0">
                    <a:pos x="5950" y="27"/>
                  </a:cxn>
                  <a:cxn ang="0">
                    <a:pos x="5954" y="185"/>
                  </a:cxn>
                  <a:cxn ang="0">
                    <a:pos x="5813" y="259"/>
                  </a:cxn>
                  <a:cxn ang="0">
                    <a:pos x="5800" y="406"/>
                  </a:cxn>
                  <a:cxn ang="0">
                    <a:pos x="6213" y="629"/>
                  </a:cxn>
                  <a:cxn ang="0">
                    <a:pos x="6186" y="47"/>
                  </a:cxn>
                  <a:cxn ang="0">
                    <a:pos x="6807" y="83"/>
                  </a:cxn>
                  <a:cxn ang="0">
                    <a:pos x="6869" y="186"/>
                  </a:cxn>
                  <a:cxn ang="0">
                    <a:pos x="6810" y="376"/>
                  </a:cxn>
                  <a:cxn ang="0">
                    <a:pos x="6852" y="632"/>
                  </a:cxn>
                  <a:cxn ang="0">
                    <a:pos x="6644" y="623"/>
                  </a:cxn>
                  <a:cxn ang="0">
                    <a:pos x="6397" y="628"/>
                  </a:cxn>
                  <a:cxn ang="0">
                    <a:pos x="6583" y="299"/>
                  </a:cxn>
                  <a:cxn ang="0">
                    <a:pos x="6686" y="247"/>
                  </a:cxn>
                  <a:cxn ang="0">
                    <a:pos x="6639" y="167"/>
                  </a:cxn>
                </a:cxnLst>
                <a:rect l="0" t="0" r="r" b="b"/>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chemeClr val="tx1"/>
              </a:solidFill>
              <a:ln w="9525">
                <a:noFill/>
                <a:round/>
                <a:headEnd/>
                <a:tailEnd/>
              </a:ln>
            </p:spPr>
            <p:txBody>
              <a:bodyPr/>
              <a:lstStyle/>
              <a:p>
                <a:endParaRPr lang="en-US"/>
              </a:p>
            </p:txBody>
          </p:sp>
          <p:sp>
            <p:nvSpPr>
              <p:cNvPr id="10" name="Freeform 7"/>
              <p:cNvSpPr>
                <a:spLocks noEditPoints="1"/>
              </p:cNvSpPr>
              <p:nvPr/>
            </p:nvSpPr>
            <p:spPr bwMode="auto">
              <a:xfrm>
                <a:off x="4471" y="1738"/>
                <a:ext cx="1566" cy="230"/>
              </a:xfrm>
              <a:custGeom>
                <a:avLst/>
                <a:gdLst/>
                <a:ahLst/>
                <a:cxnLst>
                  <a:cxn ang="0">
                    <a:pos x="29" y="83"/>
                  </a:cxn>
                  <a:cxn ang="0">
                    <a:pos x="428" y="31"/>
                  </a:cxn>
                  <a:cxn ang="0">
                    <a:pos x="598" y="98"/>
                  </a:cxn>
                  <a:cxn ang="0">
                    <a:pos x="646" y="207"/>
                  </a:cxn>
                  <a:cxn ang="0">
                    <a:pos x="613" y="343"/>
                  </a:cxn>
                  <a:cxn ang="0">
                    <a:pos x="463" y="424"/>
                  </a:cxn>
                  <a:cxn ang="0">
                    <a:pos x="223" y="638"/>
                  </a:cxn>
                  <a:cxn ang="0">
                    <a:pos x="407" y="296"/>
                  </a:cxn>
                  <a:cxn ang="0">
                    <a:pos x="482" y="238"/>
                  </a:cxn>
                  <a:cxn ang="0">
                    <a:pos x="433" y="167"/>
                  </a:cxn>
                  <a:cxn ang="0">
                    <a:pos x="1384" y="509"/>
                  </a:cxn>
                  <a:cxn ang="0">
                    <a:pos x="1392" y="669"/>
                  </a:cxn>
                  <a:cxn ang="0">
                    <a:pos x="820" y="633"/>
                  </a:cxn>
                  <a:cxn ang="0">
                    <a:pos x="811" y="53"/>
                  </a:cxn>
                  <a:cxn ang="0">
                    <a:pos x="1397" y="9"/>
                  </a:cxn>
                  <a:cxn ang="0">
                    <a:pos x="1374" y="180"/>
                  </a:cxn>
                  <a:cxn ang="0">
                    <a:pos x="1253" y="247"/>
                  </a:cxn>
                  <a:cxn ang="0">
                    <a:pos x="1228" y="405"/>
                  </a:cxn>
                  <a:cxn ang="0">
                    <a:pos x="1838" y="658"/>
                  </a:cxn>
                  <a:cxn ang="0">
                    <a:pos x="1672" y="566"/>
                  </a:cxn>
                  <a:cxn ang="0">
                    <a:pos x="1587" y="411"/>
                  </a:cxn>
                  <a:cxn ang="0">
                    <a:pos x="1600" y="231"/>
                  </a:cxn>
                  <a:cxn ang="0">
                    <a:pos x="1712" y="91"/>
                  </a:cxn>
                  <a:cxn ang="0">
                    <a:pos x="1892" y="22"/>
                  </a:cxn>
                  <a:cxn ang="0">
                    <a:pos x="2099" y="43"/>
                  </a:cxn>
                  <a:cxn ang="0">
                    <a:pos x="2254" y="148"/>
                  </a:cxn>
                  <a:cxn ang="0">
                    <a:pos x="2321" y="311"/>
                  </a:cxn>
                  <a:cxn ang="0">
                    <a:pos x="2290" y="488"/>
                  </a:cxn>
                  <a:cxn ang="0">
                    <a:pos x="2162" y="619"/>
                  </a:cxn>
                  <a:cxn ang="0">
                    <a:pos x="1971" y="670"/>
                  </a:cxn>
                  <a:cxn ang="0">
                    <a:pos x="1828" y="488"/>
                  </a:cxn>
                  <a:cxn ang="0">
                    <a:pos x="2028" y="512"/>
                  </a:cxn>
                  <a:cxn ang="0">
                    <a:pos x="2138" y="365"/>
                  </a:cxn>
                  <a:cxn ang="0">
                    <a:pos x="2060" y="194"/>
                  </a:cxn>
                  <a:cxn ang="0">
                    <a:pos x="1860" y="185"/>
                  </a:cxn>
                  <a:cxn ang="0">
                    <a:pos x="1764" y="345"/>
                  </a:cxn>
                  <a:cxn ang="0">
                    <a:pos x="2504" y="83"/>
                  </a:cxn>
                  <a:cxn ang="0">
                    <a:pos x="2903" y="31"/>
                  </a:cxn>
                  <a:cxn ang="0">
                    <a:pos x="3071" y="98"/>
                  </a:cxn>
                  <a:cxn ang="0">
                    <a:pos x="3121" y="207"/>
                  </a:cxn>
                  <a:cxn ang="0">
                    <a:pos x="3088" y="343"/>
                  </a:cxn>
                  <a:cxn ang="0">
                    <a:pos x="2937" y="424"/>
                  </a:cxn>
                  <a:cxn ang="0">
                    <a:pos x="2696" y="638"/>
                  </a:cxn>
                  <a:cxn ang="0">
                    <a:pos x="2881" y="296"/>
                  </a:cxn>
                  <a:cxn ang="0">
                    <a:pos x="2956" y="238"/>
                  </a:cxn>
                  <a:cxn ang="0">
                    <a:pos x="2908" y="167"/>
                  </a:cxn>
                  <a:cxn ang="0">
                    <a:pos x="3884" y="509"/>
                  </a:cxn>
                  <a:cxn ang="0">
                    <a:pos x="3891" y="669"/>
                  </a:cxn>
                  <a:cxn ang="0">
                    <a:pos x="3294" y="633"/>
                  </a:cxn>
                  <a:cxn ang="0">
                    <a:pos x="3285" y="53"/>
                  </a:cxn>
                  <a:cxn ang="0">
                    <a:pos x="3478" y="68"/>
                  </a:cxn>
                  <a:cxn ang="0">
                    <a:pos x="4675" y="498"/>
                  </a:cxn>
                  <a:cxn ang="0">
                    <a:pos x="4660" y="661"/>
                  </a:cxn>
                  <a:cxn ang="0">
                    <a:pos x="4106" y="617"/>
                  </a:cxn>
                  <a:cxn ang="0">
                    <a:pos x="4076" y="31"/>
                  </a:cxn>
                  <a:cxn ang="0">
                    <a:pos x="4697" y="210"/>
                  </a:cxn>
                  <a:cxn ang="0">
                    <a:pos x="4284" y="268"/>
                  </a:cxn>
                  <a:cxn ang="0">
                    <a:pos x="4554" y="434"/>
                  </a:cxn>
                  <a:cxn ang="0">
                    <a:pos x="4284" y="511"/>
                  </a:cxn>
                </a:cxnLst>
                <a:rect l="0" t="0" r="r" b="b"/>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chemeClr val="tx1"/>
              </a:solidFill>
              <a:ln w="9525">
                <a:noFill/>
                <a:round/>
                <a:headEnd/>
                <a:tailEnd/>
              </a:ln>
            </p:spPr>
            <p:txBody>
              <a:bodyPr/>
              <a:lstStyle/>
              <a:p>
                <a:endParaRPr lang="en-US"/>
              </a:p>
            </p:txBody>
          </p:sp>
          <p:sp>
            <p:nvSpPr>
              <p:cNvPr id="11" name="Freeform 8"/>
              <p:cNvSpPr>
                <a:spLocks/>
              </p:cNvSpPr>
              <p:nvPr/>
            </p:nvSpPr>
            <p:spPr bwMode="auto">
              <a:xfrm>
                <a:off x="1654" y="1802"/>
                <a:ext cx="93"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5" y="181"/>
                  </a:cxn>
                  <a:cxn ang="0">
                    <a:pos x="0" y="154"/>
                  </a:cxn>
                  <a:cxn ang="0">
                    <a:pos x="0" y="125"/>
                  </a:cxn>
                  <a:cxn ang="0">
                    <a:pos x="5"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2" name="Freeform 9"/>
              <p:cNvSpPr>
                <a:spLocks/>
              </p:cNvSpPr>
              <p:nvPr/>
            </p:nvSpPr>
            <p:spPr bwMode="auto">
              <a:xfrm>
                <a:off x="4251" y="1802"/>
                <a:ext cx="94"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6" y="181"/>
                  </a:cxn>
                  <a:cxn ang="0">
                    <a:pos x="0" y="154"/>
                  </a:cxn>
                  <a:cxn ang="0">
                    <a:pos x="0" y="125"/>
                  </a:cxn>
                  <a:cxn ang="0">
                    <a:pos x="6"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3" name="Freeform 10"/>
              <p:cNvSpPr>
                <a:spLocks noEditPoints="1"/>
              </p:cNvSpPr>
              <p:nvPr/>
            </p:nvSpPr>
            <p:spPr bwMode="auto">
              <a:xfrm>
                <a:off x="6052" y="1710"/>
                <a:ext cx="163" cy="87"/>
              </a:xfrm>
              <a:custGeom>
                <a:avLst/>
                <a:gdLst/>
                <a:ahLst/>
                <a:cxnLst>
                  <a:cxn ang="0">
                    <a:pos x="87" y="260"/>
                  </a:cxn>
                  <a:cxn ang="0">
                    <a:pos x="87" y="30"/>
                  </a:cxn>
                  <a:cxn ang="0">
                    <a:pos x="0" y="30"/>
                  </a:cxn>
                  <a:cxn ang="0">
                    <a:pos x="0" y="0"/>
                  </a:cxn>
                  <a:cxn ang="0">
                    <a:pos x="207" y="0"/>
                  </a:cxn>
                  <a:cxn ang="0">
                    <a:pos x="207" y="30"/>
                  </a:cxn>
                  <a:cxn ang="0">
                    <a:pos x="122" y="30"/>
                  </a:cxn>
                  <a:cxn ang="0">
                    <a:pos x="122" y="260"/>
                  </a:cxn>
                  <a:cxn ang="0">
                    <a:pos x="87" y="260"/>
                  </a:cxn>
                  <a:cxn ang="0">
                    <a:pos x="242" y="260"/>
                  </a:cxn>
                  <a:cxn ang="0">
                    <a:pos x="242" y="0"/>
                  </a:cxn>
                  <a:cxn ang="0">
                    <a:pos x="293" y="0"/>
                  </a:cxn>
                  <a:cxn ang="0">
                    <a:pos x="355" y="184"/>
                  </a:cxn>
                  <a:cxn ang="0">
                    <a:pos x="359" y="196"/>
                  </a:cxn>
                  <a:cxn ang="0">
                    <a:pos x="362" y="206"/>
                  </a:cxn>
                  <a:cxn ang="0">
                    <a:pos x="365" y="215"/>
                  </a:cxn>
                  <a:cxn ang="0">
                    <a:pos x="368" y="223"/>
                  </a:cxn>
                  <a:cxn ang="0">
                    <a:pos x="370" y="215"/>
                  </a:cxn>
                  <a:cxn ang="0">
                    <a:pos x="373" y="205"/>
                  </a:cxn>
                  <a:cxn ang="0">
                    <a:pos x="377" y="194"/>
                  </a:cxn>
                  <a:cxn ang="0">
                    <a:pos x="381" y="181"/>
                  </a:cxn>
                  <a:cxn ang="0">
                    <a:pos x="444" y="0"/>
                  </a:cxn>
                  <a:cxn ang="0">
                    <a:pos x="490" y="0"/>
                  </a:cxn>
                  <a:cxn ang="0">
                    <a:pos x="490" y="260"/>
                  </a:cxn>
                  <a:cxn ang="0">
                    <a:pos x="456" y="260"/>
                  </a:cxn>
                  <a:cxn ang="0">
                    <a:pos x="456" y="43"/>
                  </a:cxn>
                  <a:cxn ang="0">
                    <a:pos x="381" y="260"/>
                  </a:cxn>
                  <a:cxn ang="0">
                    <a:pos x="350" y="260"/>
                  </a:cxn>
                  <a:cxn ang="0">
                    <a:pos x="274" y="39"/>
                  </a:cxn>
                  <a:cxn ang="0">
                    <a:pos x="274" y="260"/>
                  </a:cxn>
                  <a:cxn ang="0">
                    <a:pos x="242" y="260"/>
                  </a:cxn>
                </a:cxnLst>
                <a:rect l="0" t="0" r="r" b="b"/>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w="9525">
                <a:noFill/>
                <a:round/>
                <a:headEnd/>
                <a:tailEnd/>
              </a:ln>
            </p:spPr>
            <p:txBody>
              <a:bodyPr/>
              <a:lstStyle/>
              <a:p>
                <a:endParaRPr lang="en-US"/>
              </a:p>
            </p:txBody>
          </p:sp>
        </p:grpSp>
        <p:pic>
          <p:nvPicPr>
            <p:cNvPr id="7" name="Picture 11" descr="new_cdc_logo"/>
            <p:cNvPicPr>
              <a:picLocks noChangeAspect="1" noChangeArrowheads="1"/>
            </p:cNvPicPr>
            <p:nvPr/>
          </p:nvPicPr>
          <p:blipFill>
            <a:blip r:embed="rId4" cstate="print"/>
            <a:srcRect l="2061" t="1997" r="2095" b="11980"/>
            <a:stretch>
              <a:fillRect/>
            </a:stretch>
          </p:blipFill>
          <p:spPr bwMode="auto">
            <a:xfrm>
              <a:off x="219" y="3098"/>
              <a:ext cx="928" cy="573"/>
            </a:xfrm>
            <a:prstGeom prst="rect">
              <a:avLst/>
            </a:prstGeom>
            <a:noFill/>
          </p:spPr>
        </p:pic>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3" name="Group 3"/>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  </a:t>
                      </a:r>
                      <a:r>
                        <a:rPr kumimoji="0" lang="en-US" sz="10900" b="0" i="0" u="none" strike="noStrike" cap="none" normalizeH="0" baseline="0" smtClean="0">
                          <a:ln>
                            <a:noFill/>
                          </a:ln>
                          <a:solidFill>
                            <a:schemeClr val="tx1"/>
                          </a:solidFill>
                          <a:effectLst/>
                          <a:latin typeface="Arial" charset="0"/>
                        </a:rPr>
                        <a:t> </a:t>
                      </a:r>
                      <a:r>
                        <a:rPr kumimoji="0" lang="en-US" sz="1800" b="0" i="0" u="none" strike="noStrike" cap="none" normalizeH="0" baseline="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The National Committee on Vital and Health Statistics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1" i="1" u="none" strike="noStrike" cap="none" normalizeH="0" baseline="0" smtClean="0">
                          <a:ln>
                            <a:noFill/>
                          </a:ln>
                          <a:solidFill>
                            <a:schemeClr val="tx1"/>
                          </a:solidFill>
                          <a:effectLst/>
                          <a:latin typeface="Arial" charset="0"/>
                        </a:rPr>
                        <a:t>The Public Advisory Body to the Secretary of Health and Human Services</a:t>
                      </a:r>
                      <a:r>
                        <a:rPr kumimoji="0" lang="en-US" sz="1300" b="1" i="0" u="none" strike="noStrike" cap="none" normalizeH="0" baseline="0" smtClean="0">
                          <a:ln>
                            <a:noFill/>
                          </a:ln>
                          <a:solidFill>
                            <a:schemeClr val="tx1"/>
                          </a:solidFill>
                          <a:effectLst/>
                          <a:latin typeface="Arial" charset="0"/>
                        </a:rPr>
                        <a:t> </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1030" name="Picture 10" descr="NCVHS Logo"/>
          <p:cNvPicPr>
            <a:picLocks noChangeAspect="1" noChangeArrowheads="1"/>
          </p:cNvPicPr>
          <p:nvPr/>
        </p:nvPicPr>
        <p:blipFill>
          <a:blip r:embed="rId4" cstate="print"/>
          <a:srcRect/>
          <a:stretch>
            <a:fillRect/>
          </a:stretch>
        </p:blipFill>
        <p:spPr bwMode="auto">
          <a:xfrm>
            <a:off x="533400" y="609600"/>
            <a:ext cx="1600200" cy="1733550"/>
          </a:xfrm>
          <a:prstGeom prst="rect">
            <a:avLst/>
          </a:prstGeom>
          <a:noFill/>
          <a:ln w="9525">
            <a:noFill/>
            <a:miter lim="800000"/>
            <a:headEnd/>
            <a:tailEnd/>
          </a:ln>
        </p:spPr>
      </p:pic>
      <p:graphicFrame>
        <p:nvGraphicFramePr>
          <p:cNvPr id="1026" name="Object 13"/>
          <p:cNvGraphicFramePr>
            <a:graphicFrameLocks noChangeAspect="1"/>
          </p:cNvGraphicFramePr>
          <p:nvPr/>
        </p:nvGraphicFramePr>
        <p:xfrm>
          <a:off x="2133600" y="1371600"/>
          <a:ext cx="5372100" cy="5165725"/>
        </p:xfrm>
        <a:graphic>
          <a:graphicData uri="http://schemas.openxmlformats.org/presentationml/2006/ole">
            <p:oleObj spid="_x0000_s1026" name="Bitmap Image" r:id="rId5" imgW="5447619" imgH="5238095" progId="PBrush">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533400" y="2057400"/>
            <a:ext cx="8153400" cy="3810000"/>
          </a:xfrm>
        </p:spPr>
        <p:txBody>
          <a:bodyPr/>
          <a:lstStyle/>
          <a:p>
            <a:pPr algn="l" eaLnBrk="1" hangingPunct="1">
              <a:lnSpc>
                <a:spcPct val="90000"/>
              </a:lnSpc>
            </a:pPr>
            <a:endParaRPr lang="en-US" sz="2400" dirty="0" smtClean="0"/>
          </a:p>
          <a:p>
            <a:pPr algn="l" eaLnBrk="1" hangingPunct="1">
              <a:lnSpc>
                <a:spcPct val="90000"/>
              </a:lnSpc>
              <a:buFontTx/>
              <a:buChar char="•"/>
            </a:pPr>
            <a:r>
              <a:rPr lang="en-US" sz="2400" dirty="0" smtClean="0"/>
              <a:t> The National Center for Health Statistics (NCHS) was established in 1960 as the Nation’s principal federal health statistics agency, bringing together the National Office of Vital Statistics and the National Health Survey.  </a:t>
            </a:r>
          </a:p>
          <a:p>
            <a:pPr algn="l" eaLnBrk="1" hangingPunct="1">
              <a:lnSpc>
                <a:spcPct val="90000"/>
              </a:lnSpc>
            </a:pPr>
            <a:endParaRPr lang="en-US" sz="2400" dirty="0" smtClean="0"/>
          </a:p>
          <a:p>
            <a:pPr algn="l" eaLnBrk="1" hangingPunct="1">
              <a:lnSpc>
                <a:spcPct val="90000"/>
              </a:lnSpc>
              <a:buFontTx/>
              <a:buChar char="•"/>
            </a:pPr>
            <a:r>
              <a:rPr lang="en-US" sz="2400" dirty="0" smtClean="0"/>
              <a:t> The National Committee on Vital and Health Statistics (NCVHS) had been established in 1949 as a federal advisory committee in response to a recommendation by the World Health Organization that all governments establish such committees.  </a:t>
            </a:r>
          </a:p>
          <a:p>
            <a:pPr algn="l" eaLnBrk="1" hangingPunct="1">
              <a:lnSpc>
                <a:spcPct val="90000"/>
              </a:lnSpc>
            </a:pPr>
            <a:endParaRPr lang="en-US" sz="2400" dirty="0" smtClean="0"/>
          </a:p>
          <a:p>
            <a:pPr algn="l" eaLnBrk="1" hangingPunct="1">
              <a:lnSpc>
                <a:spcPct val="90000"/>
              </a:lnSpc>
              <a:buFontTx/>
              <a:buChar char="•"/>
            </a:pPr>
            <a:endParaRPr lang="en-US" sz="2400" dirty="0" smtClean="0"/>
          </a:p>
        </p:txBody>
      </p:sp>
      <p:graphicFrame>
        <p:nvGraphicFramePr>
          <p:cNvPr id="2066" name="Group 18"/>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NCHS and NCVHS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A 50-Year Partnership</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4102" name="Picture 6" descr="NCVHS Logo"/>
          <p:cNvPicPr>
            <a:picLocks noChangeAspect="1" noChangeArrowheads="1"/>
          </p:cNvPicPr>
          <p:nvPr/>
        </p:nvPicPr>
        <p:blipFill>
          <a:blip r:embed="rId3" cstate="print"/>
          <a:srcRect/>
          <a:stretch>
            <a:fillRect/>
          </a:stretch>
        </p:blipFill>
        <p:spPr bwMode="auto">
          <a:xfrm>
            <a:off x="228600" y="228600"/>
            <a:ext cx="1295400" cy="1465036"/>
          </a:xfrm>
          <a:prstGeom prst="rect">
            <a:avLst/>
          </a:prstGeom>
          <a:noFill/>
          <a:ln w="9525">
            <a:noFill/>
            <a:miter lim="800000"/>
            <a:headEnd/>
            <a:tailEnd/>
          </a:ln>
        </p:spPr>
      </p:pic>
      <p:grpSp>
        <p:nvGrpSpPr>
          <p:cNvPr id="5" name="Group 15" descr="CDC logo"/>
          <p:cNvGrpSpPr>
            <a:grpSpLocks/>
          </p:cNvGrpSpPr>
          <p:nvPr/>
        </p:nvGrpSpPr>
        <p:grpSpPr bwMode="auto">
          <a:xfrm>
            <a:off x="7315200" y="228600"/>
            <a:ext cx="1303338" cy="912812"/>
            <a:chOff x="217" y="3098"/>
            <a:chExt cx="941" cy="703"/>
          </a:xfrm>
        </p:grpSpPr>
        <p:grpSp>
          <p:nvGrpSpPr>
            <p:cNvPr id="6" name="Group 4"/>
            <p:cNvGrpSpPr>
              <a:grpSpLocks/>
            </p:cNvGrpSpPr>
            <p:nvPr/>
          </p:nvGrpSpPr>
          <p:grpSpPr bwMode="auto">
            <a:xfrm>
              <a:off x="217" y="3703"/>
              <a:ext cx="942" cy="75"/>
              <a:chOff x="226" y="1710"/>
              <a:chExt cx="5989" cy="259"/>
            </a:xfrm>
          </p:grpSpPr>
          <p:sp>
            <p:nvSpPr>
              <p:cNvPr id="8" name="Freeform 5"/>
              <p:cNvSpPr>
                <a:spLocks noEditPoints="1"/>
              </p:cNvSpPr>
              <p:nvPr/>
            </p:nvSpPr>
            <p:spPr bwMode="auto">
              <a:xfrm>
                <a:off x="226" y="1739"/>
                <a:ext cx="1316" cy="230"/>
              </a:xfrm>
              <a:custGeom>
                <a:avLst/>
                <a:gdLst/>
                <a:ahLst/>
                <a:cxnLst>
                  <a:cxn ang="0">
                    <a:pos x="556" y="180"/>
                  </a:cxn>
                  <a:cxn ang="0">
                    <a:pos x="377" y="140"/>
                  </a:cxn>
                  <a:cxn ang="0">
                    <a:pos x="232" y="164"/>
                  </a:cxn>
                  <a:cxn ang="0">
                    <a:pos x="205" y="223"/>
                  </a:cxn>
                  <a:cxn ang="0">
                    <a:pos x="376" y="260"/>
                  </a:cxn>
                  <a:cxn ang="0">
                    <a:pos x="596" y="300"/>
                  </a:cxn>
                  <a:cxn ang="0">
                    <a:pos x="670" y="364"/>
                  </a:cxn>
                  <a:cxn ang="0">
                    <a:pos x="692" y="463"/>
                  </a:cxn>
                  <a:cxn ang="0">
                    <a:pos x="649" y="567"/>
                  </a:cxn>
                  <a:cxn ang="0">
                    <a:pos x="540" y="639"/>
                  </a:cxn>
                  <a:cxn ang="0">
                    <a:pos x="244" y="661"/>
                  </a:cxn>
                  <a:cxn ang="0">
                    <a:pos x="25" y="621"/>
                  </a:cxn>
                  <a:cxn ang="0">
                    <a:pos x="101" y="459"/>
                  </a:cxn>
                  <a:cxn ang="0">
                    <a:pos x="223" y="531"/>
                  </a:cxn>
                  <a:cxn ang="0">
                    <a:pos x="431" y="543"/>
                  </a:cxn>
                  <a:cxn ang="0">
                    <a:pos x="520" y="487"/>
                  </a:cxn>
                  <a:cxn ang="0">
                    <a:pos x="478" y="420"/>
                  </a:cxn>
                  <a:cxn ang="0">
                    <a:pos x="328" y="397"/>
                  </a:cxn>
                  <a:cxn ang="0">
                    <a:pos x="92" y="336"/>
                  </a:cxn>
                  <a:cxn ang="0">
                    <a:pos x="40" y="258"/>
                  </a:cxn>
                  <a:cxn ang="0">
                    <a:pos x="48" y="157"/>
                  </a:cxn>
                  <a:cxn ang="0">
                    <a:pos x="121" y="75"/>
                  </a:cxn>
                  <a:cxn ang="0">
                    <a:pos x="345" y="21"/>
                  </a:cxn>
                  <a:cxn ang="0">
                    <a:pos x="600" y="66"/>
                  </a:cxn>
                  <a:cxn ang="0">
                    <a:pos x="1025" y="422"/>
                  </a:cxn>
                  <a:cxn ang="0">
                    <a:pos x="1313" y="627"/>
                  </a:cxn>
                  <a:cxn ang="0">
                    <a:pos x="958" y="606"/>
                  </a:cxn>
                  <a:cxn ang="0">
                    <a:pos x="983" y="644"/>
                  </a:cxn>
                  <a:cxn ang="0">
                    <a:pos x="815" y="582"/>
                  </a:cxn>
                  <a:cxn ang="0">
                    <a:pos x="999" y="59"/>
                  </a:cxn>
                  <a:cxn ang="0">
                    <a:pos x="1291" y="49"/>
                  </a:cxn>
                  <a:cxn ang="0">
                    <a:pos x="1285" y="92"/>
                  </a:cxn>
                  <a:cxn ang="0">
                    <a:pos x="1511" y="639"/>
                  </a:cxn>
                  <a:cxn ang="0">
                    <a:pos x="1660" y="634"/>
                  </a:cxn>
                  <a:cxn ang="0">
                    <a:pos x="1655" y="56"/>
                  </a:cxn>
                  <a:cxn ang="0">
                    <a:pos x="2245" y="22"/>
                  </a:cxn>
                  <a:cxn ang="0">
                    <a:pos x="2241" y="185"/>
                  </a:cxn>
                  <a:cxn ang="0">
                    <a:pos x="2109" y="283"/>
                  </a:cxn>
                  <a:cxn ang="0">
                    <a:pos x="2119" y="438"/>
                  </a:cxn>
                  <a:cxn ang="0">
                    <a:pos x="1844" y="624"/>
                  </a:cxn>
                  <a:cxn ang="0">
                    <a:pos x="3008" y="512"/>
                  </a:cxn>
                  <a:cxn ang="0">
                    <a:pos x="3035" y="691"/>
                  </a:cxn>
                  <a:cxn ang="0">
                    <a:pos x="2431" y="644"/>
                  </a:cxn>
                  <a:cxn ang="0">
                    <a:pos x="2461" y="75"/>
                  </a:cxn>
                  <a:cxn ang="0">
                    <a:pos x="3009" y="31"/>
                  </a:cxn>
                  <a:cxn ang="0">
                    <a:pos x="3035" y="210"/>
                  </a:cxn>
                  <a:cxn ang="0">
                    <a:pos x="2639" y="268"/>
                  </a:cxn>
                  <a:cxn ang="0">
                    <a:pos x="2910" y="239"/>
                  </a:cxn>
                  <a:cxn ang="0">
                    <a:pos x="2857" y="405"/>
                  </a:cxn>
                  <a:cxn ang="0">
                    <a:pos x="3283" y="629"/>
                  </a:cxn>
                  <a:cxn ang="0">
                    <a:pos x="3272" y="53"/>
                  </a:cxn>
                  <a:cxn ang="0">
                    <a:pos x="3842" y="61"/>
                  </a:cxn>
                  <a:cxn ang="0">
                    <a:pos x="3918" y="129"/>
                  </a:cxn>
                  <a:cxn ang="0">
                    <a:pos x="3940" y="266"/>
                  </a:cxn>
                  <a:cxn ang="0">
                    <a:pos x="3852" y="396"/>
                  </a:cxn>
                  <a:cxn ang="0">
                    <a:pos x="3922" y="633"/>
                  </a:cxn>
                  <a:cxn ang="0">
                    <a:pos x="3714" y="630"/>
                  </a:cxn>
                  <a:cxn ang="0">
                    <a:pos x="3464" y="429"/>
                  </a:cxn>
                  <a:cxn ang="0">
                    <a:pos x="3496" y="661"/>
                  </a:cxn>
                  <a:cxn ang="0">
                    <a:pos x="3707" y="292"/>
                  </a:cxn>
                  <a:cxn ang="0">
                    <a:pos x="3758" y="229"/>
                  </a:cxn>
                  <a:cxn ang="0">
                    <a:pos x="3709" y="167"/>
                  </a:cxn>
                </a:cxnLst>
                <a:rect l="0" t="0" r="r" b="b"/>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chemeClr val="tx1"/>
              </a:solidFill>
              <a:ln w="9525">
                <a:noFill/>
                <a:round/>
                <a:headEnd/>
                <a:tailEnd/>
              </a:ln>
            </p:spPr>
            <p:txBody>
              <a:bodyPr/>
              <a:lstStyle/>
              <a:p>
                <a:endParaRPr lang="en-US"/>
              </a:p>
            </p:txBody>
          </p:sp>
          <p:sp>
            <p:nvSpPr>
              <p:cNvPr id="9" name="Freeform 6"/>
              <p:cNvSpPr>
                <a:spLocks noEditPoints="1"/>
              </p:cNvSpPr>
              <p:nvPr/>
            </p:nvSpPr>
            <p:spPr bwMode="auto">
              <a:xfrm>
                <a:off x="1876" y="1738"/>
                <a:ext cx="2293" cy="230"/>
              </a:xfrm>
              <a:custGeom>
                <a:avLst/>
                <a:gdLst/>
                <a:ahLst/>
                <a:cxnLst>
                  <a:cxn ang="0">
                    <a:pos x="29" y="74"/>
                  </a:cxn>
                  <a:cxn ang="0">
                    <a:pos x="222" y="53"/>
                  </a:cxn>
                  <a:cxn ang="0">
                    <a:pos x="517" y="63"/>
                  </a:cxn>
                  <a:cxn ang="0">
                    <a:pos x="704" y="58"/>
                  </a:cxn>
                  <a:cxn ang="0">
                    <a:pos x="719" y="641"/>
                  </a:cxn>
                  <a:cxn ang="0">
                    <a:pos x="520" y="609"/>
                  </a:cxn>
                  <a:cxn ang="0">
                    <a:pos x="239" y="660"/>
                  </a:cxn>
                  <a:cxn ang="0">
                    <a:pos x="1538" y="691"/>
                  </a:cxn>
                  <a:cxn ang="0">
                    <a:pos x="926" y="641"/>
                  </a:cxn>
                  <a:cxn ang="0">
                    <a:pos x="942" y="58"/>
                  </a:cxn>
                  <a:cxn ang="0">
                    <a:pos x="1517" y="16"/>
                  </a:cxn>
                  <a:cxn ang="0">
                    <a:pos x="1496" y="180"/>
                  </a:cxn>
                  <a:cxn ang="0">
                    <a:pos x="1379" y="239"/>
                  </a:cxn>
                  <a:cxn ang="0">
                    <a:pos x="1125" y="404"/>
                  </a:cxn>
                  <a:cxn ang="0">
                    <a:pos x="2210" y="630"/>
                  </a:cxn>
                  <a:cxn ang="0">
                    <a:pos x="1856" y="610"/>
                  </a:cxn>
                  <a:cxn ang="0">
                    <a:pos x="1666" y="644"/>
                  </a:cxn>
                  <a:cxn ang="0">
                    <a:pos x="1892" y="92"/>
                  </a:cxn>
                  <a:cxn ang="0">
                    <a:pos x="1881" y="31"/>
                  </a:cxn>
                  <a:cxn ang="0">
                    <a:pos x="2180" y="81"/>
                  </a:cxn>
                  <a:cxn ang="0">
                    <a:pos x="2414" y="641"/>
                  </a:cxn>
                  <a:cxn ang="0">
                    <a:pos x="3163" y="482"/>
                  </a:cxn>
                  <a:cxn ang="0">
                    <a:pos x="2533" y="660"/>
                  </a:cxn>
                  <a:cxn ang="0">
                    <a:pos x="2561" y="67"/>
                  </a:cxn>
                  <a:cxn ang="0">
                    <a:pos x="2751" y="56"/>
                  </a:cxn>
                  <a:cxn ang="0">
                    <a:pos x="3617" y="629"/>
                  </a:cxn>
                  <a:cxn ang="0">
                    <a:pos x="3428" y="631"/>
                  </a:cxn>
                  <a:cxn ang="0">
                    <a:pos x="3216" y="201"/>
                  </a:cxn>
                  <a:cxn ang="0">
                    <a:pos x="3237" y="30"/>
                  </a:cxn>
                  <a:cxn ang="0">
                    <a:pos x="3853" y="215"/>
                  </a:cxn>
                  <a:cxn ang="0">
                    <a:pos x="4019" y="644"/>
                  </a:cxn>
                  <a:cxn ang="0">
                    <a:pos x="4046" y="63"/>
                  </a:cxn>
                  <a:cxn ang="0">
                    <a:pos x="4232" y="58"/>
                  </a:cxn>
                  <a:cxn ang="0">
                    <a:pos x="4529" y="56"/>
                  </a:cxn>
                  <a:cxn ang="0">
                    <a:pos x="4719" y="67"/>
                  </a:cxn>
                  <a:cxn ang="0">
                    <a:pos x="4747" y="660"/>
                  </a:cxn>
                  <a:cxn ang="0">
                    <a:pos x="4227" y="402"/>
                  </a:cxn>
                  <a:cxn ang="0">
                    <a:pos x="4934" y="660"/>
                  </a:cxn>
                  <a:cxn ang="0">
                    <a:pos x="4963" y="67"/>
                  </a:cxn>
                  <a:cxn ang="0">
                    <a:pos x="5152" y="56"/>
                  </a:cxn>
                  <a:cxn ang="0">
                    <a:pos x="5158" y="638"/>
                  </a:cxn>
                  <a:cxn ang="0">
                    <a:pos x="5963" y="491"/>
                  </a:cxn>
                  <a:cxn ang="0">
                    <a:pos x="5930" y="660"/>
                  </a:cxn>
                  <a:cxn ang="0">
                    <a:pos x="5390" y="74"/>
                  </a:cxn>
                  <a:cxn ang="0">
                    <a:pos x="5950" y="27"/>
                  </a:cxn>
                  <a:cxn ang="0">
                    <a:pos x="5954" y="185"/>
                  </a:cxn>
                  <a:cxn ang="0">
                    <a:pos x="5813" y="259"/>
                  </a:cxn>
                  <a:cxn ang="0">
                    <a:pos x="5800" y="406"/>
                  </a:cxn>
                  <a:cxn ang="0">
                    <a:pos x="6213" y="629"/>
                  </a:cxn>
                  <a:cxn ang="0">
                    <a:pos x="6186" y="47"/>
                  </a:cxn>
                  <a:cxn ang="0">
                    <a:pos x="6807" y="83"/>
                  </a:cxn>
                  <a:cxn ang="0">
                    <a:pos x="6869" y="186"/>
                  </a:cxn>
                  <a:cxn ang="0">
                    <a:pos x="6810" y="376"/>
                  </a:cxn>
                  <a:cxn ang="0">
                    <a:pos x="6852" y="632"/>
                  </a:cxn>
                  <a:cxn ang="0">
                    <a:pos x="6644" y="623"/>
                  </a:cxn>
                  <a:cxn ang="0">
                    <a:pos x="6397" y="628"/>
                  </a:cxn>
                  <a:cxn ang="0">
                    <a:pos x="6583" y="299"/>
                  </a:cxn>
                  <a:cxn ang="0">
                    <a:pos x="6686" y="247"/>
                  </a:cxn>
                  <a:cxn ang="0">
                    <a:pos x="6639" y="167"/>
                  </a:cxn>
                </a:cxnLst>
                <a:rect l="0" t="0" r="r" b="b"/>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chemeClr val="tx1"/>
              </a:solidFill>
              <a:ln w="9525">
                <a:noFill/>
                <a:round/>
                <a:headEnd/>
                <a:tailEnd/>
              </a:ln>
            </p:spPr>
            <p:txBody>
              <a:bodyPr/>
              <a:lstStyle/>
              <a:p>
                <a:endParaRPr lang="en-US"/>
              </a:p>
            </p:txBody>
          </p:sp>
          <p:sp>
            <p:nvSpPr>
              <p:cNvPr id="10" name="Freeform 7"/>
              <p:cNvSpPr>
                <a:spLocks noEditPoints="1"/>
              </p:cNvSpPr>
              <p:nvPr/>
            </p:nvSpPr>
            <p:spPr bwMode="auto">
              <a:xfrm>
                <a:off x="4471" y="1738"/>
                <a:ext cx="1566" cy="230"/>
              </a:xfrm>
              <a:custGeom>
                <a:avLst/>
                <a:gdLst/>
                <a:ahLst/>
                <a:cxnLst>
                  <a:cxn ang="0">
                    <a:pos x="29" y="83"/>
                  </a:cxn>
                  <a:cxn ang="0">
                    <a:pos x="428" y="31"/>
                  </a:cxn>
                  <a:cxn ang="0">
                    <a:pos x="598" y="98"/>
                  </a:cxn>
                  <a:cxn ang="0">
                    <a:pos x="646" y="207"/>
                  </a:cxn>
                  <a:cxn ang="0">
                    <a:pos x="613" y="343"/>
                  </a:cxn>
                  <a:cxn ang="0">
                    <a:pos x="463" y="424"/>
                  </a:cxn>
                  <a:cxn ang="0">
                    <a:pos x="223" y="638"/>
                  </a:cxn>
                  <a:cxn ang="0">
                    <a:pos x="407" y="296"/>
                  </a:cxn>
                  <a:cxn ang="0">
                    <a:pos x="482" y="238"/>
                  </a:cxn>
                  <a:cxn ang="0">
                    <a:pos x="433" y="167"/>
                  </a:cxn>
                  <a:cxn ang="0">
                    <a:pos x="1384" y="509"/>
                  </a:cxn>
                  <a:cxn ang="0">
                    <a:pos x="1392" y="669"/>
                  </a:cxn>
                  <a:cxn ang="0">
                    <a:pos x="820" y="633"/>
                  </a:cxn>
                  <a:cxn ang="0">
                    <a:pos x="811" y="53"/>
                  </a:cxn>
                  <a:cxn ang="0">
                    <a:pos x="1397" y="9"/>
                  </a:cxn>
                  <a:cxn ang="0">
                    <a:pos x="1374" y="180"/>
                  </a:cxn>
                  <a:cxn ang="0">
                    <a:pos x="1253" y="247"/>
                  </a:cxn>
                  <a:cxn ang="0">
                    <a:pos x="1228" y="405"/>
                  </a:cxn>
                  <a:cxn ang="0">
                    <a:pos x="1838" y="658"/>
                  </a:cxn>
                  <a:cxn ang="0">
                    <a:pos x="1672" y="566"/>
                  </a:cxn>
                  <a:cxn ang="0">
                    <a:pos x="1587" y="411"/>
                  </a:cxn>
                  <a:cxn ang="0">
                    <a:pos x="1600" y="231"/>
                  </a:cxn>
                  <a:cxn ang="0">
                    <a:pos x="1712" y="91"/>
                  </a:cxn>
                  <a:cxn ang="0">
                    <a:pos x="1892" y="22"/>
                  </a:cxn>
                  <a:cxn ang="0">
                    <a:pos x="2099" y="43"/>
                  </a:cxn>
                  <a:cxn ang="0">
                    <a:pos x="2254" y="148"/>
                  </a:cxn>
                  <a:cxn ang="0">
                    <a:pos x="2321" y="311"/>
                  </a:cxn>
                  <a:cxn ang="0">
                    <a:pos x="2290" y="488"/>
                  </a:cxn>
                  <a:cxn ang="0">
                    <a:pos x="2162" y="619"/>
                  </a:cxn>
                  <a:cxn ang="0">
                    <a:pos x="1971" y="670"/>
                  </a:cxn>
                  <a:cxn ang="0">
                    <a:pos x="1828" y="488"/>
                  </a:cxn>
                  <a:cxn ang="0">
                    <a:pos x="2028" y="512"/>
                  </a:cxn>
                  <a:cxn ang="0">
                    <a:pos x="2138" y="365"/>
                  </a:cxn>
                  <a:cxn ang="0">
                    <a:pos x="2060" y="194"/>
                  </a:cxn>
                  <a:cxn ang="0">
                    <a:pos x="1860" y="185"/>
                  </a:cxn>
                  <a:cxn ang="0">
                    <a:pos x="1764" y="345"/>
                  </a:cxn>
                  <a:cxn ang="0">
                    <a:pos x="2504" y="83"/>
                  </a:cxn>
                  <a:cxn ang="0">
                    <a:pos x="2903" y="31"/>
                  </a:cxn>
                  <a:cxn ang="0">
                    <a:pos x="3071" y="98"/>
                  </a:cxn>
                  <a:cxn ang="0">
                    <a:pos x="3121" y="207"/>
                  </a:cxn>
                  <a:cxn ang="0">
                    <a:pos x="3088" y="343"/>
                  </a:cxn>
                  <a:cxn ang="0">
                    <a:pos x="2937" y="424"/>
                  </a:cxn>
                  <a:cxn ang="0">
                    <a:pos x="2696" y="638"/>
                  </a:cxn>
                  <a:cxn ang="0">
                    <a:pos x="2881" y="296"/>
                  </a:cxn>
                  <a:cxn ang="0">
                    <a:pos x="2956" y="238"/>
                  </a:cxn>
                  <a:cxn ang="0">
                    <a:pos x="2908" y="167"/>
                  </a:cxn>
                  <a:cxn ang="0">
                    <a:pos x="3884" y="509"/>
                  </a:cxn>
                  <a:cxn ang="0">
                    <a:pos x="3891" y="669"/>
                  </a:cxn>
                  <a:cxn ang="0">
                    <a:pos x="3294" y="633"/>
                  </a:cxn>
                  <a:cxn ang="0">
                    <a:pos x="3285" y="53"/>
                  </a:cxn>
                  <a:cxn ang="0">
                    <a:pos x="3478" y="68"/>
                  </a:cxn>
                  <a:cxn ang="0">
                    <a:pos x="4675" y="498"/>
                  </a:cxn>
                  <a:cxn ang="0">
                    <a:pos x="4660" y="661"/>
                  </a:cxn>
                  <a:cxn ang="0">
                    <a:pos x="4106" y="617"/>
                  </a:cxn>
                  <a:cxn ang="0">
                    <a:pos x="4076" y="31"/>
                  </a:cxn>
                  <a:cxn ang="0">
                    <a:pos x="4697" y="210"/>
                  </a:cxn>
                  <a:cxn ang="0">
                    <a:pos x="4284" y="268"/>
                  </a:cxn>
                  <a:cxn ang="0">
                    <a:pos x="4554" y="434"/>
                  </a:cxn>
                  <a:cxn ang="0">
                    <a:pos x="4284" y="511"/>
                  </a:cxn>
                </a:cxnLst>
                <a:rect l="0" t="0" r="r" b="b"/>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chemeClr val="tx1"/>
              </a:solidFill>
              <a:ln w="9525">
                <a:noFill/>
                <a:round/>
                <a:headEnd/>
                <a:tailEnd/>
              </a:ln>
            </p:spPr>
            <p:txBody>
              <a:bodyPr/>
              <a:lstStyle/>
              <a:p>
                <a:endParaRPr lang="en-US"/>
              </a:p>
            </p:txBody>
          </p:sp>
          <p:sp>
            <p:nvSpPr>
              <p:cNvPr id="11" name="Freeform 8"/>
              <p:cNvSpPr>
                <a:spLocks/>
              </p:cNvSpPr>
              <p:nvPr/>
            </p:nvSpPr>
            <p:spPr bwMode="auto">
              <a:xfrm>
                <a:off x="1654" y="1802"/>
                <a:ext cx="93"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5" y="181"/>
                  </a:cxn>
                  <a:cxn ang="0">
                    <a:pos x="0" y="154"/>
                  </a:cxn>
                  <a:cxn ang="0">
                    <a:pos x="0" y="125"/>
                  </a:cxn>
                  <a:cxn ang="0">
                    <a:pos x="5"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2" name="Freeform 9"/>
              <p:cNvSpPr>
                <a:spLocks/>
              </p:cNvSpPr>
              <p:nvPr/>
            </p:nvSpPr>
            <p:spPr bwMode="auto">
              <a:xfrm>
                <a:off x="4251" y="1802"/>
                <a:ext cx="94"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6" y="181"/>
                  </a:cxn>
                  <a:cxn ang="0">
                    <a:pos x="0" y="154"/>
                  </a:cxn>
                  <a:cxn ang="0">
                    <a:pos x="0" y="125"/>
                  </a:cxn>
                  <a:cxn ang="0">
                    <a:pos x="6"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3" name="Freeform 10"/>
              <p:cNvSpPr>
                <a:spLocks noEditPoints="1"/>
              </p:cNvSpPr>
              <p:nvPr/>
            </p:nvSpPr>
            <p:spPr bwMode="auto">
              <a:xfrm>
                <a:off x="6052" y="1710"/>
                <a:ext cx="163" cy="87"/>
              </a:xfrm>
              <a:custGeom>
                <a:avLst/>
                <a:gdLst/>
                <a:ahLst/>
                <a:cxnLst>
                  <a:cxn ang="0">
                    <a:pos x="87" y="260"/>
                  </a:cxn>
                  <a:cxn ang="0">
                    <a:pos x="87" y="30"/>
                  </a:cxn>
                  <a:cxn ang="0">
                    <a:pos x="0" y="30"/>
                  </a:cxn>
                  <a:cxn ang="0">
                    <a:pos x="0" y="0"/>
                  </a:cxn>
                  <a:cxn ang="0">
                    <a:pos x="207" y="0"/>
                  </a:cxn>
                  <a:cxn ang="0">
                    <a:pos x="207" y="30"/>
                  </a:cxn>
                  <a:cxn ang="0">
                    <a:pos x="122" y="30"/>
                  </a:cxn>
                  <a:cxn ang="0">
                    <a:pos x="122" y="260"/>
                  </a:cxn>
                  <a:cxn ang="0">
                    <a:pos x="87" y="260"/>
                  </a:cxn>
                  <a:cxn ang="0">
                    <a:pos x="242" y="260"/>
                  </a:cxn>
                  <a:cxn ang="0">
                    <a:pos x="242" y="0"/>
                  </a:cxn>
                  <a:cxn ang="0">
                    <a:pos x="293" y="0"/>
                  </a:cxn>
                  <a:cxn ang="0">
                    <a:pos x="355" y="184"/>
                  </a:cxn>
                  <a:cxn ang="0">
                    <a:pos x="359" y="196"/>
                  </a:cxn>
                  <a:cxn ang="0">
                    <a:pos x="362" y="206"/>
                  </a:cxn>
                  <a:cxn ang="0">
                    <a:pos x="365" y="215"/>
                  </a:cxn>
                  <a:cxn ang="0">
                    <a:pos x="368" y="223"/>
                  </a:cxn>
                  <a:cxn ang="0">
                    <a:pos x="370" y="215"/>
                  </a:cxn>
                  <a:cxn ang="0">
                    <a:pos x="373" y="205"/>
                  </a:cxn>
                  <a:cxn ang="0">
                    <a:pos x="377" y="194"/>
                  </a:cxn>
                  <a:cxn ang="0">
                    <a:pos x="381" y="181"/>
                  </a:cxn>
                  <a:cxn ang="0">
                    <a:pos x="444" y="0"/>
                  </a:cxn>
                  <a:cxn ang="0">
                    <a:pos x="490" y="0"/>
                  </a:cxn>
                  <a:cxn ang="0">
                    <a:pos x="490" y="260"/>
                  </a:cxn>
                  <a:cxn ang="0">
                    <a:pos x="456" y="260"/>
                  </a:cxn>
                  <a:cxn ang="0">
                    <a:pos x="456" y="43"/>
                  </a:cxn>
                  <a:cxn ang="0">
                    <a:pos x="381" y="260"/>
                  </a:cxn>
                  <a:cxn ang="0">
                    <a:pos x="350" y="260"/>
                  </a:cxn>
                  <a:cxn ang="0">
                    <a:pos x="274" y="39"/>
                  </a:cxn>
                  <a:cxn ang="0">
                    <a:pos x="274" y="260"/>
                  </a:cxn>
                  <a:cxn ang="0">
                    <a:pos x="242" y="260"/>
                  </a:cxn>
                </a:cxnLst>
                <a:rect l="0" t="0" r="r" b="b"/>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w="9525">
                <a:noFill/>
                <a:round/>
                <a:headEnd/>
                <a:tailEnd/>
              </a:ln>
            </p:spPr>
            <p:txBody>
              <a:bodyPr/>
              <a:lstStyle/>
              <a:p>
                <a:endParaRPr lang="en-US"/>
              </a:p>
            </p:txBody>
          </p:sp>
        </p:grpSp>
        <p:pic>
          <p:nvPicPr>
            <p:cNvPr id="7" name="Picture 11" descr="new_cdc_logo"/>
            <p:cNvPicPr>
              <a:picLocks noChangeAspect="1" noChangeArrowheads="1"/>
            </p:cNvPicPr>
            <p:nvPr/>
          </p:nvPicPr>
          <p:blipFill>
            <a:blip r:embed="rId4" cstate="print"/>
            <a:srcRect l="2061" t="1997" r="2095" b="11980"/>
            <a:stretch>
              <a:fillRect/>
            </a:stretch>
          </p:blipFill>
          <p:spPr bwMode="auto">
            <a:xfrm>
              <a:off x="219" y="3098"/>
              <a:ext cx="928" cy="573"/>
            </a:xfrm>
            <a:prstGeom prst="rect">
              <a:avLst/>
            </a:prstGeom>
            <a:noFill/>
          </p:spPr>
        </p:pic>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533400" y="2057400"/>
            <a:ext cx="8153400" cy="3810000"/>
          </a:xfrm>
        </p:spPr>
        <p:txBody>
          <a:bodyPr/>
          <a:lstStyle/>
          <a:p>
            <a:pPr algn="l" eaLnBrk="1" hangingPunct="1">
              <a:lnSpc>
                <a:spcPct val="90000"/>
              </a:lnSpc>
              <a:buFontTx/>
              <a:buChar char="•"/>
            </a:pPr>
            <a:r>
              <a:rPr lang="en-US" sz="2400" dirty="0" smtClean="0"/>
              <a:t> The NCVHS provides advice and assistance to the Department in the areas of health data, health statistics and national health information policy. </a:t>
            </a:r>
          </a:p>
          <a:p>
            <a:pPr algn="l" eaLnBrk="1" hangingPunct="1">
              <a:lnSpc>
                <a:spcPct val="90000"/>
              </a:lnSpc>
            </a:pPr>
            <a:endParaRPr lang="en-US" sz="2400" dirty="0" smtClean="0"/>
          </a:p>
          <a:p>
            <a:pPr algn="l" eaLnBrk="1" hangingPunct="1">
              <a:lnSpc>
                <a:spcPct val="90000"/>
              </a:lnSpc>
              <a:buFontTx/>
              <a:buChar char="•"/>
            </a:pPr>
            <a:r>
              <a:rPr lang="en-US" sz="2400" dirty="0" smtClean="0"/>
              <a:t>The NCVHS Executive Secretary has always been located in NCHS (or the National Office of Vital Statistics from1949 – 1960) with the exception of 1977-79.</a:t>
            </a:r>
          </a:p>
          <a:p>
            <a:pPr algn="l" eaLnBrk="1" hangingPunct="1">
              <a:lnSpc>
                <a:spcPct val="90000"/>
              </a:lnSpc>
              <a:buFontTx/>
              <a:buChar char="•"/>
            </a:pPr>
            <a:endParaRPr lang="en-US" sz="2400" dirty="0" smtClean="0"/>
          </a:p>
          <a:p>
            <a:pPr algn="l" eaLnBrk="1" hangingPunct="1">
              <a:lnSpc>
                <a:spcPct val="90000"/>
              </a:lnSpc>
              <a:buFontTx/>
              <a:buChar char="•"/>
            </a:pPr>
            <a:r>
              <a:rPr lang="en-US" sz="2400" dirty="0" smtClean="0"/>
              <a:t> </a:t>
            </a:r>
            <a:r>
              <a:rPr lang="en-US" sz="2400" b="1" dirty="0" smtClean="0"/>
              <a:t>NCVHS was written into the legislation for NCHS in 1974, which gave the Committee official status for advising the Secretary of Health, Education and Welfare</a:t>
            </a:r>
            <a:r>
              <a:rPr lang="en-US" sz="2400" dirty="0" smtClean="0"/>
              <a:t>.</a:t>
            </a:r>
          </a:p>
          <a:p>
            <a:pPr algn="l" eaLnBrk="1" hangingPunct="1">
              <a:lnSpc>
                <a:spcPct val="90000"/>
              </a:lnSpc>
            </a:pPr>
            <a:endParaRPr lang="en-US" sz="2400"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pPr>
            <a:endParaRPr lang="en-US" sz="2400" dirty="0" smtClean="0"/>
          </a:p>
          <a:p>
            <a:pPr algn="l" eaLnBrk="1" hangingPunct="1">
              <a:lnSpc>
                <a:spcPct val="90000"/>
              </a:lnSpc>
              <a:buFontTx/>
              <a:buChar char="•"/>
            </a:pPr>
            <a:endParaRPr lang="en-US" sz="2400" dirty="0" smtClean="0"/>
          </a:p>
        </p:txBody>
      </p:sp>
      <p:graphicFrame>
        <p:nvGraphicFramePr>
          <p:cNvPr id="2066" name="Group 18"/>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NCHS and NCVHS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A 50-Year Partnership</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4102" name="Picture 6" descr="NCVHS Logo"/>
          <p:cNvPicPr>
            <a:picLocks noChangeAspect="1" noChangeArrowheads="1"/>
          </p:cNvPicPr>
          <p:nvPr/>
        </p:nvPicPr>
        <p:blipFill>
          <a:blip r:embed="rId3" cstate="print"/>
          <a:srcRect/>
          <a:stretch>
            <a:fillRect/>
          </a:stretch>
        </p:blipFill>
        <p:spPr bwMode="auto">
          <a:xfrm>
            <a:off x="228600" y="228600"/>
            <a:ext cx="1295400" cy="1465036"/>
          </a:xfrm>
          <a:prstGeom prst="rect">
            <a:avLst/>
          </a:prstGeom>
          <a:noFill/>
          <a:ln w="9525">
            <a:noFill/>
            <a:miter lim="800000"/>
            <a:headEnd/>
            <a:tailEnd/>
          </a:ln>
        </p:spPr>
      </p:pic>
      <p:grpSp>
        <p:nvGrpSpPr>
          <p:cNvPr id="2" name="Group 15" descr="CDC logo"/>
          <p:cNvGrpSpPr>
            <a:grpSpLocks/>
          </p:cNvGrpSpPr>
          <p:nvPr/>
        </p:nvGrpSpPr>
        <p:grpSpPr bwMode="auto">
          <a:xfrm>
            <a:off x="7315200" y="228600"/>
            <a:ext cx="1303338" cy="912812"/>
            <a:chOff x="217" y="3098"/>
            <a:chExt cx="941" cy="703"/>
          </a:xfrm>
        </p:grpSpPr>
        <p:grpSp>
          <p:nvGrpSpPr>
            <p:cNvPr id="3" name="Group 4"/>
            <p:cNvGrpSpPr>
              <a:grpSpLocks/>
            </p:cNvGrpSpPr>
            <p:nvPr/>
          </p:nvGrpSpPr>
          <p:grpSpPr bwMode="auto">
            <a:xfrm>
              <a:off x="217" y="3703"/>
              <a:ext cx="942" cy="75"/>
              <a:chOff x="226" y="1710"/>
              <a:chExt cx="5989" cy="259"/>
            </a:xfrm>
          </p:grpSpPr>
          <p:sp>
            <p:nvSpPr>
              <p:cNvPr id="8" name="Freeform 5"/>
              <p:cNvSpPr>
                <a:spLocks noEditPoints="1"/>
              </p:cNvSpPr>
              <p:nvPr/>
            </p:nvSpPr>
            <p:spPr bwMode="auto">
              <a:xfrm>
                <a:off x="226" y="1739"/>
                <a:ext cx="1316" cy="230"/>
              </a:xfrm>
              <a:custGeom>
                <a:avLst/>
                <a:gdLst/>
                <a:ahLst/>
                <a:cxnLst>
                  <a:cxn ang="0">
                    <a:pos x="556" y="180"/>
                  </a:cxn>
                  <a:cxn ang="0">
                    <a:pos x="377" y="140"/>
                  </a:cxn>
                  <a:cxn ang="0">
                    <a:pos x="232" y="164"/>
                  </a:cxn>
                  <a:cxn ang="0">
                    <a:pos x="205" y="223"/>
                  </a:cxn>
                  <a:cxn ang="0">
                    <a:pos x="376" y="260"/>
                  </a:cxn>
                  <a:cxn ang="0">
                    <a:pos x="596" y="300"/>
                  </a:cxn>
                  <a:cxn ang="0">
                    <a:pos x="670" y="364"/>
                  </a:cxn>
                  <a:cxn ang="0">
                    <a:pos x="692" y="463"/>
                  </a:cxn>
                  <a:cxn ang="0">
                    <a:pos x="649" y="567"/>
                  </a:cxn>
                  <a:cxn ang="0">
                    <a:pos x="540" y="639"/>
                  </a:cxn>
                  <a:cxn ang="0">
                    <a:pos x="244" y="661"/>
                  </a:cxn>
                  <a:cxn ang="0">
                    <a:pos x="25" y="621"/>
                  </a:cxn>
                  <a:cxn ang="0">
                    <a:pos x="101" y="459"/>
                  </a:cxn>
                  <a:cxn ang="0">
                    <a:pos x="223" y="531"/>
                  </a:cxn>
                  <a:cxn ang="0">
                    <a:pos x="431" y="543"/>
                  </a:cxn>
                  <a:cxn ang="0">
                    <a:pos x="520" y="487"/>
                  </a:cxn>
                  <a:cxn ang="0">
                    <a:pos x="478" y="420"/>
                  </a:cxn>
                  <a:cxn ang="0">
                    <a:pos x="328" y="397"/>
                  </a:cxn>
                  <a:cxn ang="0">
                    <a:pos x="92" y="336"/>
                  </a:cxn>
                  <a:cxn ang="0">
                    <a:pos x="40" y="258"/>
                  </a:cxn>
                  <a:cxn ang="0">
                    <a:pos x="48" y="157"/>
                  </a:cxn>
                  <a:cxn ang="0">
                    <a:pos x="121" y="75"/>
                  </a:cxn>
                  <a:cxn ang="0">
                    <a:pos x="345" y="21"/>
                  </a:cxn>
                  <a:cxn ang="0">
                    <a:pos x="600" y="66"/>
                  </a:cxn>
                  <a:cxn ang="0">
                    <a:pos x="1025" y="422"/>
                  </a:cxn>
                  <a:cxn ang="0">
                    <a:pos x="1313" y="627"/>
                  </a:cxn>
                  <a:cxn ang="0">
                    <a:pos x="958" y="606"/>
                  </a:cxn>
                  <a:cxn ang="0">
                    <a:pos x="983" y="644"/>
                  </a:cxn>
                  <a:cxn ang="0">
                    <a:pos x="815" y="582"/>
                  </a:cxn>
                  <a:cxn ang="0">
                    <a:pos x="999" y="59"/>
                  </a:cxn>
                  <a:cxn ang="0">
                    <a:pos x="1291" y="49"/>
                  </a:cxn>
                  <a:cxn ang="0">
                    <a:pos x="1285" y="92"/>
                  </a:cxn>
                  <a:cxn ang="0">
                    <a:pos x="1511" y="639"/>
                  </a:cxn>
                  <a:cxn ang="0">
                    <a:pos x="1660" y="634"/>
                  </a:cxn>
                  <a:cxn ang="0">
                    <a:pos x="1655" y="56"/>
                  </a:cxn>
                  <a:cxn ang="0">
                    <a:pos x="2245" y="22"/>
                  </a:cxn>
                  <a:cxn ang="0">
                    <a:pos x="2241" y="185"/>
                  </a:cxn>
                  <a:cxn ang="0">
                    <a:pos x="2109" y="283"/>
                  </a:cxn>
                  <a:cxn ang="0">
                    <a:pos x="2119" y="438"/>
                  </a:cxn>
                  <a:cxn ang="0">
                    <a:pos x="1844" y="624"/>
                  </a:cxn>
                  <a:cxn ang="0">
                    <a:pos x="3008" y="512"/>
                  </a:cxn>
                  <a:cxn ang="0">
                    <a:pos x="3035" y="691"/>
                  </a:cxn>
                  <a:cxn ang="0">
                    <a:pos x="2431" y="644"/>
                  </a:cxn>
                  <a:cxn ang="0">
                    <a:pos x="2461" y="75"/>
                  </a:cxn>
                  <a:cxn ang="0">
                    <a:pos x="3009" y="31"/>
                  </a:cxn>
                  <a:cxn ang="0">
                    <a:pos x="3035" y="210"/>
                  </a:cxn>
                  <a:cxn ang="0">
                    <a:pos x="2639" y="268"/>
                  </a:cxn>
                  <a:cxn ang="0">
                    <a:pos x="2910" y="239"/>
                  </a:cxn>
                  <a:cxn ang="0">
                    <a:pos x="2857" y="405"/>
                  </a:cxn>
                  <a:cxn ang="0">
                    <a:pos x="3283" y="629"/>
                  </a:cxn>
                  <a:cxn ang="0">
                    <a:pos x="3272" y="53"/>
                  </a:cxn>
                  <a:cxn ang="0">
                    <a:pos x="3842" y="61"/>
                  </a:cxn>
                  <a:cxn ang="0">
                    <a:pos x="3918" y="129"/>
                  </a:cxn>
                  <a:cxn ang="0">
                    <a:pos x="3940" y="266"/>
                  </a:cxn>
                  <a:cxn ang="0">
                    <a:pos x="3852" y="396"/>
                  </a:cxn>
                  <a:cxn ang="0">
                    <a:pos x="3922" y="633"/>
                  </a:cxn>
                  <a:cxn ang="0">
                    <a:pos x="3714" y="630"/>
                  </a:cxn>
                  <a:cxn ang="0">
                    <a:pos x="3464" y="429"/>
                  </a:cxn>
                  <a:cxn ang="0">
                    <a:pos x="3496" y="661"/>
                  </a:cxn>
                  <a:cxn ang="0">
                    <a:pos x="3707" y="292"/>
                  </a:cxn>
                  <a:cxn ang="0">
                    <a:pos x="3758" y="229"/>
                  </a:cxn>
                  <a:cxn ang="0">
                    <a:pos x="3709" y="167"/>
                  </a:cxn>
                </a:cxnLst>
                <a:rect l="0" t="0" r="r" b="b"/>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chemeClr val="tx1"/>
              </a:solidFill>
              <a:ln w="9525">
                <a:noFill/>
                <a:round/>
                <a:headEnd/>
                <a:tailEnd/>
              </a:ln>
            </p:spPr>
            <p:txBody>
              <a:bodyPr/>
              <a:lstStyle/>
              <a:p>
                <a:endParaRPr lang="en-US"/>
              </a:p>
            </p:txBody>
          </p:sp>
          <p:sp>
            <p:nvSpPr>
              <p:cNvPr id="9" name="Freeform 6"/>
              <p:cNvSpPr>
                <a:spLocks noEditPoints="1"/>
              </p:cNvSpPr>
              <p:nvPr/>
            </p:nvSpPr>
            <p:spPr bwMode="auto">
              <a:xfrm>
                <a:off x="1876" y="1738"/>
                <a:ext cx="2293" cy="230"/>
              </a:xfrm>
              <a:custGeom>
                <a:avLst/>
                <a:gdLst/>
                <a:ahLst/>
                <a:cxnLst>
                  <a:cxn ang="0">
                    <a:pos x="29" y="74"/>
                  </a:cxn>
                  <a:cxn ang="0">
                    <a:pos x="222" y="53"/>
                  </a:cxn>
                  <a:cxn ang="0">
                    <a:pos x="517" y="63"/>
                  </a:cxn>
                  <a:cxn ang="0">
                    <a:pos x="704" y="58"/>
                  </a:cxn>
                  <a:cxn ang="0">
                    <a:pos x="719" y="641"/>
                  </a:cxn>
                  <a:cxn ang="0">
                    <a:pos x="520" y="609"/>
                  </a:cxn>
                  <a:cxn ang="0">
                    <a:pos x="239" y="660"/>
                  </a:cxn>
                  <a:cxn ang="0">
                    <a:pos x="1538" y="691"/>
                  </a:cxn>
                  <a:cxn ang="0">
                    <a:pos x="926" y="641"/>
                  </a:cxn>
                  <a:cxn ang="0">
                    <a:pos x="942" y="58"/>
                  </a:cxn>
                  <a:cxn ang="0">
                    <a:pos x="1517" y="16"/>
                  </a:cxn>
                  <a:cxn ang="0">
                    <a:pos x="1496" y="180"/>
                  </a:cxn>
                  <a:cxn ang="0">
                    <a:pos x="1379" y="239"/>
                  </a:cxn>
                  <a:cxn ang="0">
                    <a:pos x="1125" y="404"/>
                  </a:cxn>
                  <a:cxn ang="0">
                    <a:pos x="2210" y="630"/>
                  </a:cxn>
                  <a:cxn ang="0">
                    <a:pos x="1856" y="610"/>
                  </a:cxn>
                  <a:cxn ang="0">
                    <a:pos x="1666" y="644"/>
                  </a:cxn>
                  <a:cxn ang="0">
                    <a:pos x="1892" y="92"/>
                  </a:cxn>
                  <a:cxn ang="0">
                    <a:pos x="1881" y="31"/>
                  </a:cxn>
                  <a:cxn ang="0">
                    <a:pos x="2180" y="81"/>
                  </a:cxn>
                  <a:cxn ang="0">
                    <a:pos x="2414" y="641"/>
                  </a:cxn>
                  <a:cxn ang="0">
                    <a:pos x="3163" y="482"/>
                  </a:cxn>
                  <a:cxn ang="0">
                    <a:pos x="2533" y="660"/>
                  </a:cxn>
                  <a:cxn ang="0">
                    <a:pos x="2561" y="67"/>
                  </a:cxn>
                  <a:cxn ang="0">
                    <a:pos x="2751" y="56"/>
                  </a:cxn>
                  <a:cxn ang="0">
                    <a:pos x="3617" y="629"/>
                  </a:cxn>
                  <a:cxn ang="0">
                    <a:pos x="3428" y="631"/>
                  </a:cxn>
                  <a:cxn ang="0">
                    <a:pos x="3216" y="201"/>
                  </a:cxn>
                  <a:cxn ang="0">
                    <a:pos x="3237" y="30"/>
                  </a:cxn>
                  <a:cxn ang="0">
                    <a:pos x="3853" y="215"/>
                  </a:cxn>
                  <a:cxn ang="0">
                    <a:pos x="4019" y="644"/>
                  </a:cxn>
                  <a:cxn ang="0">
                    <a:pos x="4046" y="63"/>
                  </a:cxn>
                  <a:cxn ang="0">
                    <a:pos x="4232" y="58"/>
                  </a:cxn>
                  <a:cxn ang="0">
                    <a:pos x="4529" y="56"/>
                  </a:cxn>
                  <a:cxn ang="0">
                    <a:pos x="4719" y="67"/>
                  </a:cxn>
                  <a:cxn ang="0">
                    <a:pos x="4747" y="660"/>
                  </a:cxn>
                  <a:cxn ang="0">
                    <a:pos x="4227" y="402"/>
                  </a:cxn>
                  <a:cxn ang="0">
                    <a:pos x="4934" y="660"/>
                  </a:cxn>
                  <a:cxn ang="0">
                    <a:pos x="4963" y="67"/>
                  </a:cxn>
                  <a:cxn ang="0">
                    <a:pos x="5152" y="56"/>
                  </a:cxn>
                  <a:cxn ang="0">
                    <a:pos x="5158" y="638"/>
                  </a:cxn>
                  <a:cxn ang="0">
                    <a:pos x="5963" y="491"/>
                  </a:cxn>
                  <a:cxn ang="0">
                    <a:pos x="5930" y="660"/>
                  </a:cxn>
                  <a:cxn ang="0">
                    <a:pos x="5390" y="74"/>
                  </a:cxn>
                  <a:cxn ang="0">
                    <a:pos x="5950" y="27"/>
                  </a:cxn>
                  <a:cxn ang="0">
                    <a:pos x="5954" y="185"/>
                  </a:cxn>
                  <a:cxn ang="0">
                    <a:pos x="5813" y="259"/>
                  </a:cxn>
                  <a:cxn ang="0">
                    <a:pos x="5800" y="406"/>
                  </a:cxn>
                  <a:cxn ang="0">
                    <a:pos x="6213" y="629"/>
                  </a:cxn>
                  <a:cxn ang="0">
                    <a:pos x="6186" y="47"/>
                  </a:cxn>
                  <a:cxn ang="0">
                    <a:pos x="6807" y="83"/>
                  </a:cxn>
                  <a:cxn ang="0">
                    <a:pos x="6869" y="186"/>
                  </a:cxn>
                  <a:cxn ang="0">
                    <a:pos x="6810" y="376"/>
                  </a:cxn>
                  <a:cxn ang="0">
                    <a:pos x="6852" y="632"/>
                  </a:cxn>
                  <a:cxn ang="0">
                    <a:pos x="6644" y="623"/>
                  </a:cxn>
                  <a:cxn ang="0">
                    <a:pos x="6397" y="628"/>
                  </a:cxn>
                  <a:cxn ang="0">
                    <a:pos x="6583" y="299"/>
                  </a:cxn>
                  <a:cxn ang="0">
                    <a:pos x="6686" y="247"/>
                  </a:cxn>
                  <a:cxn ang="0">
                    <a:pos x="6639" y="167"/>
                  </a:cxn>
                </a:cxnLst>
                <a:rect l="0" t="0" r="r" b="b"/>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chemeClr val="tx1"/>
              </a:solidFill>
              <a:ln w="9525">
                <a:noFill/>
                <a:round/>
                <a:headEnd/>
                <a:tailEnd/>
              </a:ln>
            </p:spPr>
            <p:txBody>
              <a:bodyPr/>
              <a:lstStyle/>
              <a:p>
                <a:endParaRPr lang="en-US"/>
              </a:p>
            </p:txBody>
          </p:sp>
          <p:sp>
            <p:nvSpPr>
              <p:cNvPr id="10" name="Freeform 7"/>
              <p:cNvSpPr>
                <a:spLocks noEditPoints="1"/>
              </p:cNvSpPr>
              <p:nvPr/>
            </p:nvSpPr>
            <p:spPr bwMode="auto">
              <a:xfrm>
                <a:off x="4471" y="1738"/>
                <a:ext cx="1566" cy="230"/>
              </a:xfrm>
              <a:custGeom>
                <a:avLst/>
                <a:gdLst/>
                <a:ahLst/>
                <a:cxnLst>
                  <a:cxn ang="0">
                    <a:pos x="29" y="83"/>
                  </a:cxn>
                  <a:cxn ang="0">
                    <a:pos x="428" y="31"/>
                  </a:cxn>
                  <a:cxn ang="0">
                    <a:pos x="598" y="98"/>
                  </a:cxn>
                  <a:cxn ang="0">
                    <a:pos x="646" y="207"/>
                  </a:cxn>
                  <a:cxn ang="0">
                    <a:pos x="613" y="343"/>
                  </a:cxn>
                  <a:cxn ang="0">
                    <a:pos x="463" y="424"/>
                  </a:cxn>
                  <a:cxn ang="0">
                    <a:pos x="223" y="638"/>
                  </a:cxn>
                  <a:cxn ang="0">
                    <a:pos x="407" y="296"/>
                  </a:cxn>
                  <a:cxn ang="0">
                    <a:pos x="482" y="238"/>
                  </a:cxn>
                  <a:cxn ang="0">
                    <a:pos x="433" y="167"/>
                  </a:cxn>
                  <a:cxn ang="0">
                    <a:pos x="1384" y="509"/>
                  </a:cxn>
                  <a:cxn ang="0">
                    <a:pos x="1392" y="669"/>
                  </a:cxn>
                  <a:cxn ang="0">
                    <a:pos x="820" y="633"/>
                  </a:cxn>
                  <a:cxn ang="0">
                    <a:pos x="811" y="53"/>
                  </a:cxn>
                  <a:cxn ang="0">
                    <a:pos x="1397" y="9"/>
                  </a:cxn>
                  <a:cxn ang="0">
                    <a:pos x="1374" y="180"/>
                  </a:cxn>
                  <a:cxn ang="0">
                    <a:pos x="1253" y="247"/>
                  </a:cxn>
                  <a:cxn ang="0">
                    <a:pos x="1228" y="405"/>
                  </a:cxn>
                  <a:cxn ang="0">
                    <a:pos x="1838" y="658"/>
                  </a:cxn>
                  <a:cxn ang="0">
                    <a:pos x="1672" y="566"/>
                  </a:cxn>
                  <a:cxn ang="0">
                    <a:pos x="1587" y="411"/>
                  </a:cxn>
                  <a:cxn ang="0">
                    <a:pos x="1600" y="231"/>
                  </a:cxn>
                  <a:cxn ang="0">
                    <a:pos x="1712" y="91"/>
                  </a:cxn>
                  <a:cxn ang="0">
                    <a:pos x="1892" y="22"/>
                  </a:cxn>
                  <a:cxn ang="0">
                    <a:pos x="2099" y="43"/>
                  </a:cxn>
                  <a:cxn ang="0">
                    <a:pos x="2254" y="148"/>
                  </a:cxn>
                  <a:cxn ang="0">
                    <a:pos x="2321" y="311"/>
                  </a:cxn>
                  <a:cxn ang="0">
                    <a:pos x="2290" y="488"/>
                  </a:cxn>
                  <a:cxn ang="0">
                    <a:pos x="2162" y="619"/>
                  </a:cxn>
                  <a:cxn ang="0">
                    <a:pos x="1971" y="670"/>
                  </a:cxn>
                  <a:cxn ang="0">
                    <a:pos x="1828" y="488"/>
                  </a:cxn>
                  <a:cxn ang="0">
                    <a:pos x="2028" y="512"/>
                  </a:cxn>
                  <a:cxn ang="0">
                    <a:pos x="2138" y="365"/>
                  </a:cxn>
                  <a:cxn ang="0">
                    <a:pos x="2060" y="194"/>
                  </a:cxn>
                  <a:cxn ang="0">
                    <a:pos x="1860" y="185"/>
                  </a:cxn>
                  <a:cxn ang="0">
                    <a:pos x="1764" y="345"/>
                  </a:cxn>
                  <a:cxn ang="0">
                    <a:pos x="2504" y="83"/>
                  </a:cxn>
                  <a:cxn ang="0">
                    <a:pos x="2903" y="31"/>
                  </a:cxn>
                  <a:cxn ang="0">
                    <a:pos x="3071" y="98"/>
                  </a:cxn>
                  <a:cxn ang="0">
                    <a:pos x="3121" y="207"/>
                  </a:cxn>
                  <a:cxn ang="0">
                    <a:pos x="3088" y="343"/>
                  </a:cxn>
                  <a:cxn ang="0">
                    <a:pos x="2937" y="424"/>
                  </a:cxn>
                  <a:cxn ang="0">
                    <a:pos x="2696" y="638"/>
                  </a:cxn>
                  <a:cxn ang="0">
                    <a:pos x="2881" y="296"/>
                  </a:cxn>
                  <a:cxn ang="0">
                    <a:pos x="2956" y="238"/>
                  </a:cxn>
                  <a:cxn ang="0">
                    <a:pos x="2908" y="167"/>
                  </a:cxn>
                  <a:cxn ang="0">
                    <a:pos x="3884" y="509"/>
                  </a:cxn>
                  <a:cxn ang="0">
                    <a:pos x="3891" y="669"/>
                  </a:cxn>
                  <a:cxn ang="0">
                    <a:pos x="3294" y="633"/>
                  </a:cxn>
                  <a:cxn ang="0">
                    <a:pos x="3285" y="53"/>
                  </a:cxn>
                  <a:cxn ang="0">
                    <a:pos x="3478" y="68"/>
                  </a:cxn>
                  <a:cxn ang="0">
                    <a:pos x="4675" y="498"/>
                  </a:cxn>
                  <a:cxn ang="0">
                    <a:pos x="4660" y="661"/>
                  </a:cxn>
                  <a:cxn ang="0">
                    <a:pos x="4106" y="617"/>
                  </a:cxn>
                  <a:cxn ang="0">
                    <a:pos x="4076" y="31"/>
                  </a:cxn>
                  <a:cxn ang="0">
                    <a:pos x="4697" y="210"/>
                  </a:cxn>
                  <a:cxn ang="0">
                    <a:pos x="4284" y="268"/>
                  </a:cxn>
                  <a:cxn ang="0">
                    <a:pos x="4554" y="434"/>
                  </a:cxn>
                  <a:cxn ang="0">
                    <a:pos x="4284" y="511"/>
                  </a:cxn>
                </a:cxnLst>
                <a:rect l="0" t="0" r="r" b="b"/>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chemeClr val="tx1"/>
              </a:solidFill>
              <a:ln w="9525">
                <a:noFill/>
                <a:round/>
                <a:headEnd/>
                <a:tailEnd/>
              </a:ln>
            </p:spPr>
            <p:txBody>
              <a:bodyPr/>
              <a:lstStyle/>
              <a:p>
                <a:endParaRPr lang="en-US"/>
              </a:p>
            </p:txBody>
          </p:sp>
          <p:sp>
            <p:nvSpPr>
              <p:cNvPr id="11" name="Freeform 8"/>
              <p:cNvSpPr>
                <a:spLocks/>
              </p:cNvSpPr>
              <p:nvPr/>
            </p:nvSpPr>
            <p:spPr bwMode="auto">
              <a:xfrm>
                <a:off x="1654" y="1802"/>
                <a:ext cx="93"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5" y="181"/>
                  </a:cxn>
                  <a:cxn ang="0">
                    <a:pos x="0" y="154"/>
                  </a:cxn>
                  <a:cxn ang="0">
                    <a:pos x="0" y="125"/>
                  </a:cxn>
                  <a:cxn ang="0">
                    <a:pos x="5"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2" name="Freeform 9"/>
              <p:cNvSpPr>
                <a:spLocks/>
              </p:cNvSpPr>
              <p:nvPr/>
            </p:nvSpPr>
            <p:spPr bwMode="auto">
              <a:xfrm>
                <a:off x="4251" y="1802"/>
                <a:ext cx="94"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6" y="181"/>
                  </a:cxn>
                  <a:cxn ang="0">
                    <a:pos x="0" y="154"/>
                  </a:cxn>
                  <a:cxn ang="0">
                    <a:pos x="0" y="125"/>
                  </a:cxn>
                  <a:cxn ang="0">
                    <a:pos x="6"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3" name="Freeform 10"/>
              <p:cNvSpPr>
                <a:spLocks noEditPoints="1"/>
              </p:cNvSpPr>
              <p:nvPr/>
            </p:nvSpPr>
            <p:spPr bwMode="auto">
              <a:xfrm>
                <a:off x="6052" y="1710"/>
                <a:ext cx="163" cy="87"/>
              </a:xfrm>
              <a:custGeom>
                <a:avLst/>
                <a:gdLst/>
                <a:ahLst/>
                <a:cxnLst>
                  <a:cxn ang="0">
                    <a:pos x="87" y="260"/>
                  </a:cxn>
                  <a:cxn ang="0">
                    <a:pos x="87" y="30"/>
                  </a:cxn>
                  <a:cxn ang="0">
                    <a:pos x="0" y="30"/>
                  </a:cxn>
                  <a:cxn ang="0">
                    <a:pos x="0" y="0"/>
                  </a:cxn>
                  <a:cxn ang="0">
                    <a:pos x="207" y="0"/>
                  </a:cxn>
                  <a:cxn ang="0">
                    <a:pos x="207" y="30"/>
                  </a:cxn>
                  <a:cxn ang="0">
                    <a:pos x="122" y="30"/>
                  </a:cxn>
                  <a:cxn ang="0">
                    <a:pos x="122" y="260"/>
                  </a:cxn>
                  <a:cxn ang="0">
                    <a:pos x="87" y="260"/>
                  </a:cxn>
                  <a:cxn ang="0">
                    <a:pos x="242" y="260"/>
                  </a:cxn>
                  <a:cxn ang="0">
                    <a:pos x="242" y="0"/>
                  </a:cxn>
                  <a:cxn ang="0">
                    <a:pos x="293" y="0"/>
                  </a:cxn>
                  <a:cxn ang="0">
                    <a:pos x="355" y="184"/>
                  </a:cxn>
                  <a:cxn ang="0">
                    <a:pos x="359" y="196"/>
                  </a:cxn>
                  <a:cxn ang="0">
                    <a:pos x="362" y="206"/>
                  </a:cxn>
                  <a:cxn ang="0">
                    <a:pos x="365" y="215"/>
                  </a:cxn>
                  <a:cxn ang="0">
                    <a:pos x="368" y="223"/>
                  </a:cxn>
                  <a:cxn ang="0">
                    <a:pos x="370" y="215"/>
                  </a:cxn>
                  <a:cxn ang="0">
                    <a:pos x="373" y="205"/>
                  </a:cxn>
                  <a:cxn ang="0">
                    <a:pos x="377" y="194"/>
                  </a:cxn>
                  <a:cxn ang="0">
                    <a:pos x="381" y="181"/>
                  </a:cxn>
                  <a:cxn ang="0">
                    <a:pos x="444" y="0"/>
                  </a:cxn>
                  <a:cxn ang="0">
                    <a:pos x="490" y="0"/>
                  </a:cxn>
                  <a:cxn ang="0">
                    <a:pos x="490" y="260"/>
                  </a:cxn>
                  <a:cxn ang="0">
                    <a:pos x="456" y="260"/>
                  </a:cxn>
                  <a:cxn ang="0">
                    <a:pos x="456" y="43"/>
                  </a:cxn>
                  <a:cxn ang="0">
                    <a:pos x="381" y="260"/>
                  </a:cxn>
                  <a:cxn ang="0">
                    <a:pos x="350" y="260"/>
                  </a:cxn>
                  <a:cxn ang="0">
                    <a:pos x="274" y="39"/>
                  </a:cxn>
                  <a:cxn ang="0">
                    <a:pos x="274" y="260"/>
                  </a:cxn>
                  <a:cxn ang="0">
                    <a:pos x="242" y="260"/>
                  </a:cxn>
                </a:cxnLst>
                <a:rect l="0" t="0" r="r" b="b"/>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w="9525">
                <a:noFill/>
                <a:round/>
                <a:headEnd/>
                <a:tailEnd/>
              </a:ln>
            </p:spPr>
            <p:txBody>
              <a:bodyPr/>
              <a:lstStyle/>
              <a:p>
                <a:endParaRPr lang="en-US"/>
              </a:p>
            </p:txBody>
          </p:sp>
        </p:grpSp>
        <p:pic>
          <p:nvPicPr>
            <p:cNvPr id="7" name="Picture 11" descr="new_cdc_logo"/>
            <p:cNvPicPr>
              <a:picLocks noChangeAspect="1" noChangeArrowheads="1"/>
            </p:cNvPicPr>
            <p:nvPr/>
          </p:nvPicPr>
          <p:blipFill>
            <a:blip r:embed="rId4" cstate="print"/>
            <a:srcRect l="2061" t="1997" r="2095" b="11980"/>
            <a:stretch>
              <a:fillRect/>
            </a:stretch>
          </p:blipFill>
          <p:spPr bwMode="auto">
            <a:xfrm>
              <a:off x="219" y="3098"/>
              <a:ext cx="928" cy="573"/>
            </a:xfrm>
            <a:prstGeom prst="rect">
              <a:avLst/>
            </a:prstGeom>
            <a:noFill/>
          </p:spPr>
        </p:pic>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subTitle" idx="1"/>
          </p:nvPr>
        </p:nvSpPr>
        <p:spPr>
          <a:xfrm>
            <a:off x="609600" y="1828800"/>
            <a:ext cx="8153400" cy="4495800"/>
          </a:xfrm>
        </p:spPr>
        <p:txBody>
          <a:bodyPr/>
          <a:lstStyle/>
          <a:p>
            <a:pPr algn="l" eaLnBrk="1" hangingPunct="1">
              <a:lnSpc>
                <a:spcPct val="90000"/>
              </a:lnSpc>
              <a:buFontTx/>
              <a:buChar char="•"/>
            </a:pPr>
            <a:endParaRPr lang="en-US" sz="2400" dirty="0" smtClean="0"/>
          </a:p>
          <a:p>
            <a:pPr algn="l" eaLnBrk="1" hangingPunct="1">
              <a:lnSpc>
                <a:spcPct val="90000"/>
              </a:lnSpc>
              <a:buFontTx/>
              <a:buChar char="•"/>
            </a:pPr>
            <a:r>
              <a:rPr lang="en-US" sz="2400" dirty="0" smtClean="0"/>
              <a:t> The Committee received additional responsibilities to advise the Secretary on health data standards and privacy policy with passage of Health Insurance Portability and Accountability Act of 1996 (HIPAA).</a:t>
            </a:r>
          </a:p>
          <a:p>
            <a:pPr algn="l" eaLnBrk="1" hangingPunct="1">
              <a:lnSpc>
                <a:spcPct val="90000"/>
              </a:lnSpc>
            </a:pPr>
            <a:endParaRPr lang="en-US" sz="2400" dirty="0" smtClean="0"/>
          </a:p>
          <a:p>
            <a:pPr algn="l" eaLnBrk="1" hangingPunct="1">
              <a:lnSpc>
                <a:spcPct val="90000"/>
              </a:lnSpc>
              <a:buFontTx/>
              <a:buChar char="•"/>
            </a:pPr>
            <a:r>
              <a:rPr lang="en-US" sz="2400" dirty="0" smtClean="0"/>
              <a:t> Medicare Prescription Drug, Improvement and Modernization Act of 2003 (MMA) added responsibilities for recommending electronic prescribing standards.  </a:t>
            </a:r>
          </a:p>
          <a:p>
            <a:pPr algn="l" eaLnBrk="1" hangingPunct="1">
              <a:lnSpc>
                <a:spcPct val="90000"/>
              </a:lnSpc>
              <a:buFontTx/>
              <a:buChar char="•"/>
            </a:pPr>
            <a:endParaRPr lang="en-US" sz="2400" dirty="0" smtClean="0"/>
          </a:p>
          <a:p>
            <a:pPr algn="l" eaLnBrk="1" hangingPunct="1">
              <a:lnSpc>
                <a:spcPct val="90000"/>
              </a:lnSpc>
              <a:buFontTx/>
              <a:buChar char="•"/>
            </a:pPr>
            <a:r>
              <a:rPr lang="en-US" sz="2400" dirty="0" smtClean="0"/>
              <a:t> Affordable Care Act of 2010 added responsibilities for advising on National Health Plan Identifier and Operating Rules for HIPAA Transaction Standards</a:t>
            </a:r>
          </a:p>
          <a:p>
            <a:pPr algn="l" eaLnBrk="1" hangingPunct="1">
              <a:lnSpc>
                <a:spcPct val="80000"/>
              </a:lnSpc>
            </a:pPr>
            <a:endParaRPr lang="en-US" sz="2400" dirty="0" smtClean="0"/>
          </a:p>
        </p:txBody>
      </p:sp>
      <p:graphicFrame>
        <p:nvGraphicFramePr>
          <p:cNvPr id="4099" name="Group 3"/>
          <p:cNvGraphicFramePr>
            <a:graphicFrameLocks noGrp="1"/>
          </p:cNvGraphicFramePr>
          <p:nvPr/>
        </p:nvGraphicFramePr>
        <p:xfrm>
          <a:off x="381000" y="3810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rPr>
                        <a:t>The National Committee on Vital and Health Statistics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1" i="1" u="none" strike="noStrike" cap="none" normalizeH="0" baseline="0" dirty="0" smtClean="0">
                          <a:ln>
                            <a:noFill/>
                          </a:ln>
                          <a:solidFill>
                            <a:schemeClr val="tx1"/>
                          </a:solidFill>
                          <a:effectLst/>
                          <a:latin typeface="Arial" charset="0"/>
                        </a:rPr>
                        <a:t>The Public Advisory Body to the Secretary of Health and Human Services</a:t>
                      </a:r>
                      <a:r>
                        <a:rPr kumimoji="0" lang="en-US" sz="1300" b="1" i="0" u="none" strike="noStrike" cap="none" normalizeH="0" baseline="0" dirty="0" smtClean="0">
                          <a:ln>
                            <a:noFill/>
                          </a:ln>
                          <a:solidFill>
                            <a:schemeClr val="tx1"/>
                          </a:solidFill>
                          <a:effectLst/>
                          <a:latin typeface="Arial" charset="0"/>
                        </a:rPr>
                        <a:t> </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7174" name="Picture 10" descr="NCVHS Logo"/>
          <p:cNvPicPr>
            <a:picLocks noChangeAspect="1" noChangeArrowheads="1"/>
          </p:cNvPicPr>
          <p:nvPr/>
        </p:nvPicPr>
        <p:blipFill>
          <a:blip r:embed="rId3" cstate="print"/>
          <a:srcRect/>
          <a:stretch>
            <a:fillRect/>
          </a:stretch>
        </p:blipFill>
        <p:spPr bwMode="auto">
          <a:xfrm>
            <a:off x="533400" y="609600"/>
            <a:ext cx="1600200" cy="1733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5" name="Group 3"/>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rPr>
                        <a:t>The National Committee on Vital and Health Statistics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1" i="1" u="none" strike="noStrike" cap="none" normalizeH="0" baseline="0" dirty="0" smtClean="0">
                          <a:ln>
                            <a:noFill/>
                          </a:ln>
                          <a:solidFill>
                            <a:schemeClr val="tx1"/>
                          </a:solidFill>
                          <a:effectLst/>
                          <a:latin typeface="Arial" charset="0"/>
                        </a:rPr>
                        <a:t>The Public Advisory Body to the Secretary of Health and Human Services</a:t>
                      </a:r>
                      <a:r>
                        <a:rPr kumimoji="0" lang="en-US" sz="1300" b="1" i="0" u="none" strike="noStrike" cap="none" normalizeH="0" baseline="0" dirty="0" smtClean="0">
                          <a:ln>
                            <a:noFill/>
                          </a:ln>
                          <a:solidFill>
                            <a:schemeClr val="tx1"/>
                          </a:solidFill>
                          <a:effectLst/>
                          <a:latin typeface="Arial" charset="0"/>
                        </a:rPr>
                        <a:t> </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5125" name="Picture 10" descr="NCVHS Logo"/>
          <p:cNvPicPr>
            <a:picLocks noChangeAspect="1" noChangeArrowheads="1"/>
          </p:cNvPicPr>
          <p:nvPr/>
        </p:nvPicPr>
        <p:blipFill>
          <a:blip r:embed="rId3" cstate="print"/>
          <a:srcRect/>
          <a:stretch>
            <a:fillRect/>
          </a:stretch>
        </p:blipFill>
        <p:spPr bwMode="auto">
          <a:xfrm>
            <a:off x="533400" y="609600"/>
            <a:ext cx="1600200" cy="1733550"/>
          </a:xfrm>
          <a:prstGeom prst="rect">
            <a:avLst/>
          </a:prstGeom>
          <a:noFill/>
          <a:ln w="9525">
            <a:noFill/>
            <a:miter lim="800000"/>
            <a:headEnd/>
            <a:tailEnd/>
          </a:ln>
        </p:spPr>
      </p:pic>
      <p:sp>
        <p:nvSpPr>
          <p:cNvPr id="5126" name="Rectangle 11"/>
          <p:cNvSpPr>
            <a:spLocks noGrp="1" noChangeArrowheads="1"/>
          </p:cNvSpPr>
          <p:nvPr>
            <p:ph type="subTitle" idx="1"/>
          </p:nvPr>
        </p:nvSpPr>
        <p:spPr>
          <a:xfrm>
            <a:off x="3962400" y="1828800"/>
            <a:ext cx="4343400" cy="3810000"/>
          </a:xfrm>
        </p:spPr>
        <p:txBody>
          <a:bodyPr/>
          <a:lstStyle/>
          <a:p>
            <a:pPr eaLnBrk="1" hangingPunct="1">
              <a:lnSpc>
                <a:spcPct val="80000"/>
              </a:lnSpc>
            </a:pPr>
            <a:r>
              <a:rPr lang="en-US" sz="2800" smtClean="0"/>
              <a:t>History</a:t>
            </a:r>
          </a:p>
          <a:p>
            <a:pPr eaLnBrk="1" hangingPunct="1">
              <a:lnSpc>
                <a:spcPct val="80000"/>
              </a:lnSpc>
            </a:pPr>
            <a:endParaRPr lang="en-US" sz="2800" smtClean="0"/>
          </a:p>
          <a:p>
            <a:pPr algn="l" eaLnBrk="1" hangingPunct="1">
              <a:lnSpc>
                <a:spcPct val="80000"/>
              </a:lnSpc>
            </a:pPr>
            <a:r>
              <a:rPr lang="en-US" sz="2400" smtClean="0"/>
              <a:t>Since 1949, the NCVHS has provided a bridge between government and the health industry, research and public health communities as well as connections to those working on health information policy in other countries.</a:t>
            </a:r>
          </a:p>
          <a:p>
            <a:pPr algn="l" eaLnBrk="1" hangingPunct="1">
              <a:lnSpc>
                <a:spcPct val="80000"/>
              </a:lnSpc>
            </a:pPr>
            <a:r>
              <a:rPr lang="en-US" sz="2400" smtClean="0"/>
              <a:t> </a:t>
            </a:r>
          </a:p>
        </p:txBody>
      </p:sp>
      <p:pic>
        <p:nvPicPr>
          <p:cNvPr id="5127" name="Picture 21" descr="ivbdhxu0[1]"/>
          <p:cNvPicPr>
            <a:picLocks noChangeAspect="1" noChangeArrowheads="1"/>
          </p:cNvPicPr>
          <p:nvPr/>
        </p:nvPicPr>
        <p:blipFill>
          <a:blip r:embed="rId4" cstate="print"/>
          <a:srcRect/>
          <a:stretch>
            <a:fillRect/>
          </a:stretch>
        </p:blipFill>
        <p:spPr bwMode="auto">
          <a:xfrm>
            <a:off x="609600" y="2438400"/>
            <a:ext cx="3324225" cy="2898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3" name="Group 3"/>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rPr>
                        <a:t>The National Committee on Vital and Health Statistics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1" i="1" u="none" strike="noStrike" cap="none" normalizeH="0" baseline="0" dirty="0" smtClean="0">
                          <a:ln>
                            <a:noFill/>
                          </a:ln>
                          <a:solidFill>
                            <a:schemeClr val="tx1"/>
                          </a:solidFill>
                          <a:effectLst/>
                          <a:latin typeface="Arial" charset="0"/>
                        </a:rPr>
                        <a:t>The Public Advisory Body to the Secretary of Health and Human Services</a:t>
                      </a:r>
                      <a:r>
                        <a:rPr kumimoji="0" lang="en-US" sz="1300" b="1" i="0" u="none" strike="noStrike" cap="none" normalizeH="0" baseline="0" dirty="0" smtClean="0">
                          <a:ln>
                            <a:noFill/>
                          </a:ln>
                          <a:solidFill>
                            <a:schemeClr val="tx1"/>
                          </a:solidFill>
                          <a:effectLst/>
                          <a:latin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rPr>
                        <a:t>                            MEMBERS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Arial" charset="0"/>
                      </a:endParaRPr>
                    </a:p>
                  </a:txBody>
                  <a:tcPr horzOverflow="overflow">
                    <a:lnL>
                      <a:noFill/>
                    </a:lnL>
                    <a:lnR cap="flat">
                      <a:noFill/>
                    </a:lnR>
                    <a:lnT cap="flat">
                      <a:noFill/>
                    </a:lnT>
                    <a:lnB cap="flat">
                      <a:noFill/>
                    </a:lnB>
                    <a:lnTlToBr>
                      <a:noFill/>
                    </a:lnTlToBr>
                    <a:lnBlToTr>
                      <a:noFill/>
                    </a:lnBlToTr>
                    <a:noFill/>
                  </a:tcPr>
                </a:tc>
              </a:tr>
            </a:tbl>
          </a:graphicData>
        </a:graphic>
      </p:graphicFrame>
      <p:pic>
        <p:nvPicPr>
          <p:cNvPr id="8197" name="Picture 10" descr="NCVHS Logo"/>
          <p:cNvPicPr>
            <a:picLocks noChangeAspect="1" noChangeArrowheads="1"/>
          </p:cNvPicPr>
          <p:nvPr/>
        </p:nvPicPr>
        <p:blipFill>
          <a:blip r:embed="rId3" cstate="print"/>
          <a:srcRect/>
          <a:stretch>
            <a:fillRect/>
          </a:stretch>
        </p:blipFill>
        <p:spPr bwMode="auto">
          <a:xfrm>
            <a:off x="533400" y="609600"/>
            <a:ext cx="1600200" cy="1733550"/>
          </a:xfrm>
          <a:prstGeom prst="rect">
            <a:avLst/>
          </a:prstGeom>
          <a:noFill/>
          <a:ln w="9525">
            <a:noFill/>
            <a:miter lim="800000"/>
            <a:headEnd/>
            <a:tailEnd/>
          </a:ln>
        </p:spPr>
      </p:pic>
      <p:sp>
        <p:nvSpPr>
          <p:cNvPr id="8198" name="Rectangle 11"/>
          <p:cNvSpPr>
            <a:spLocks noGrp="1" noChangeArrowheads="1"/>
          </p:cNvSpPr>
          <p:nvPr>
            <p:ph type="subTitle" idx="1"/>
          </p:nvPr>
        </p:nvSpPr>
        <p:spPr>
          <a:xfrm>
            <a:off x="1219200" y="1828800"/>
            <a:ext cx="3429000" cy="4724400"/>
          </a:xfrm>
        </p:spPr>
        <p:txBody>
          <a:bodyPr/>
          <a:lstStyle/>
          <a:p>
            <a:pPr marL="266700" indent="-266700" eaLnBrk="1" hangingPunct="1">
              <a:lnSpc>
                <a:spcPct val="80000"/>
              </a:lnSpc>
            </a:pPr>
            <a:r>
              <a:rPr lang="en-US" sz="1200" smtClean="0"/>
              <a:t> </a:t>
            </a:r>
          </a:p>
          <a:p>
            <a:pPr marL="266700" indent="-266700" eaLnBrk="1" hangingPunct="1">
              <a:lnSpc>
                <a:spcPct val="80000"/>
              </a:lnSpc>
            </a:pPr>
            <a:r>
              <a:rPr lang="en-US" sz="1200" smtClean="0"/>
              <a:t>Justine M.Carr, M.D.</a:t>
            </a:r>
            <a:br>
              <a:rPr lang="en-US" sz="1200" smtClean="0"/>
            </a:br>
            <a:r>
              <a:rPr lang="en-US" sz="1200" smtClean="0"/>
              <a:t>Caritas Christi Healthcare </a:t>
            </a:r>
          </a:p>
          <a:p>
            <a:pPr marL="266700" indent="-266700" eaLnBrk="1" hangingPunct="1">
              <a:lnSpc>
                <a:spcPct val="80000"/>
              </a:lnSpc>
            </a:pPr>
            <a:endParaRPr lang="en-US" sz="1200" smtClean="0"/>
          </a:p>
          <a:p>
            <a:pPr marL="266700" indent="-266700" eaLnBrk="1" hangingPunct="1">
              <a:lnSpc>
                <a:spcPct val="80000"/>
              </a:lnSpc>
            </a:pPr>
            <a:r>
              <a:rPr lang="en-US" sz="1200" smtClean="0"/>
              <a:t>Leslie Pickering Francis, J.D., Ph.D</a:t>
            </a:r>
          </a:p>
          <a:p>
            <a:pPr marL="266700" indent="-266700" eaLnBrk="1" hangingPunct="1">
              <a:lnSpc>
                <a:spcPct val="80000"/>
              </a:lnSpc>
            </a:pPr>
            <a:r>
              <a:rPr lang="en-US" sz="1200" smtClean="0"/>
              <a:t>University of Utah College of Law</a:t>
            </a:r>
          </a:p>
          <a:p>
            <a:pPr marL="266700" indent="-266700" eaLnBrk="1" hangingPunct="1">
              <a:lnSpc>
                <a:spcPct val="80000"/>
              </a:lnSpc>
            </a:pPr>
            <a:endParaRPr lang="en-US" sz="1200" smtClean="0"/>
          </a:p>
          <a:p>
            <a:pPr marL="266700" indent="-266700" eaLnBrk="1" hangingPunct="1">
              <a:lnSpc>
                <a:spcPct val="80000"/>
              </a:lnSpc>
            </a:pPr>
            <a:r>
              <a:rPr lang="en-US" sz="1200" smtClean="0"/>
              <a:t>Larry A., Green, M.D.</a:t>
            </a:r>
          </a:p>
          <a:p>
            <a:pPr marL="266700" indent="-266700" eaLnBrk="1" hangingPunct="1">
              <a:lnSpc>
                <a:spcPct val="80000"/>
              </a:lnSpc>
            </a:pPr>
            <a:r>
              <a:rPr lang="en-US" sz="1200" smtClean="0"/>
              <a:t>University of Colorado  </a:t>
            </a:r>
          </a:p>
          <a:p>
            <a:pPr marL="266700" indent="-266700" eaLnBrk="1" hangingPunct="1">
              <a:lnSpc>
                <a:spcPct val="80000"/>
              </a:lnSpc>
            </a:pPr>
            <a:endParaRPr lang="en-US" sz="1200" smtClean="0"/>
          </a:p>
          <a:p>
            <a:pPr marL="266700" indent="-266700" eaLnBrk="1" hangingPunct="1">
              <a:lnSpc>
                <a:spcPct val="80000"/>
              </a:lnSpc>
            </a:pPr>
            <a:r>
              <a:rPr lang="en-US" sz="1200" smtClean="0"/>
              <a:t>Mark C. Hornbrook, Ph.D.</a:t>
            </a:r>
          </a:p>
          <a:p>
            <a:pPr marL="266700" indent="-266700" eaLnBrk="1" hangingPunct="1">
              <a:lnSpc>
                <a:spcPct val="80000"/>
              </a:lnSpc>
            </a:pPr>
            <a:r>
              <a:rPr lang="en-US" sz="1200" smtClean="0"/>
              <a:t>Kaiser Permanente  Northwest</a:t>
            </a:r>
          </a:p>
          <a:p>
            <a:pPr marL="266700" indent="-266700" eaLnBrk="1" hangingPunct="1">
              <a:lnSpc>
                <a:spcPct val="80000"/>
              </a:lnSpc>
            </a:pPr>
            <a:endParaRPr lang="en-US" sz="1200" smtClean="0"/>
          </a:p>
          <a:p>
            <a:pPr marL="266700" indent="-266700" eaLnBrk="1" hangingPunct="1">
              <a:lnSpc>
                <a:spcPct val="80000"/>
              </a:lnSpc>
            </a:pPr>
            <a:r>
              <a:rPr lang="en-US" sz="1200" smtClean="0"/>
              <a:t>John P. Houston, J.D.</a:t>
            </a:r>
            <a:br>
              <a:rPr lang="en-US" sz="1200" smtClean="0"/>
            </a:br>
            <a:r>
              <a:rPr lang="en-US" sz="1200" smtClean="0"/>
              <a:t>University of Pittsburgh Medical Center</a:t>
            </a:r>
          </a:p>
          <a:p>
            <a:pPr marL="266700" indent="-266700" eaLnBrk="1" hangingPunct="1">
              <a:lnSpc>
                <a:spcPct val="80000"/>
              </a:lnSpc>
            </a:pPr>
            <a:endParaRPr lang="en-US" sz="1200" smtClean="0"/>
          </a:p>
          <a:p>
            <a:pPr marL="266700" indent="-266700" eaLnBrk="1" hangingPunct="1">
              <a:lnSpc>
                <a:spcPct val="80000"/>
              </a:lnSpc>
            </a:pPr>
            <a:r>
              <a:rPr lang="en-US" sz="1200" smtClean="0"/>
              <a:t>Garland Land, M.P.H.</a:t>
            </a:r>
          </a:p>
          <a:p>
            <a:pPr marL="266700" indent="-266700" eaLnBrk="1" hangingPunct="1">
              <a:lnSpc>
                <a:spcPct val="80000"/>
              </a:lnSpc>
            </a:pPr>
            <a:r>
              <a:rPr lang="en-US" sz="1200" smtClean="0"/>
              <a:t>National Association for Public Health Statistics and Information Systems</a:t>
            </a:r>
          </a:p>
          <a:p>
            <a:pPr marL="266700" indent="-266700" eaLnBrk="1" hangingPunct="1">
              <a:lnSpc>
                <a:spcPct val="80000"/>
              </a:lnSpc>
            </a:pPr>
            <a:endParaRPr lang="en-US" sz="1200" smtClean="0"/>
          </a:p>
          <a:p>
            <a:pPr marL="266700" indent="-266700" eaLnBrk="1" hangingPunct="1">
              <a:lnSpc>
                <a:spcPct val="80000"/>
              </a:lnSpc>
            </a:pPr>
            <a:r>
              <a:rPr lang="en-US" sz="1200" smtClean="0"/>
              <a:t>Sallie Milam, J.D.</a:t>
            </a:r>
          </a:p>
          <a:p>
            <a:pPr marL="266700" indent="-266700" eaLnBrk="1" hangingPunct="1">
              <a:lnSpc>
                <a:spcPct val="80000"/>
              </a:lnSpc>
            </a:pPr>
            <a:r>
              <a:rPr lang="en-US" sz="1200" smtClean="0"/>
              <a:t>West Virginia Health Care Authority</a:t>
            </a:r>
          </a:p>
          <a:p>
            <a:pPr marL="266700" indent="-266700" eaLnBrk="1" hangingPunct="1">
              <a:lnSpc>
                <a:spcPct val="80000"/>
              </a:lnSpc>
            </a:pPr>
            <a:endParaRPr lang="en-US" sz="1200" smtClean="0"/>
          </a:p>
          <a:p>
            <a:pPr marL="266700" indent="-266700" eaLnBrk="1" hangingPunct="1">
              <a:lnSpc>
                <a:spcPct val="80000"/>
              </a:lnSpc>
            </a:pPr>
            <a:r>
              <a:rPr lang="en-US" sz="1200" smtClean="0">
                <a:solidFill>
                  <a:srgbClr val="000000"/>
                </a:solidFill>
              </a:rPr>
              <a:t>Blackford Middleton, M.D., M.P.H., MSc</a:t>
            </a:r>
          </a:p>
          <a:p>
            <a:pPr marL="266700" indent="-266700" eaLnBrk="1" hangingPunct="1">
              <a:lnSpc>
                <a:spcPct val="80000"/>
              </a:lnSpc>
            </a:pPr>
            <a:r>
              <a:rPr lang="en-US" sz="1200" smtClean="0">
                <a:solidFill>
                  <a:srgbClr val="000000"/>
                </a:solidFill>
              </a:rPr>
              <a:t>Center for Information Technology</a:t>
            </a:r>
          </a:p>
          <a:p>
            <a:pPr marL="266700" indent="-266700" eaLnBrk="1" hangingPunct="1">
              <a:lnSpc>
                <a:spcPct val="80000"/>
              </a:lnSpc>
            </a:pPr>
            <a:r>
              <a:rPr lang="en-US" sz="1200" smtClean="0">
                <a:solidFill>
                  <a:srgbClr val="000000"/>
                </a:solidFill>
              </a:rPr>
              <a:t>Partners Healthcare</a:t>
            </a:r>
            <a:endParaRPr lang="en-US" sz="1200" smtClean="0"/>
          </a:p>
        </p:txBody>
      </p:sp>
      <p:sp>
        <p:nvSpPr>
          <p:cNvPr id="8199" name="Rectangle 12"/>
          <p:cNvSpPr>
            <a:spLocks noChangeArrowheads="1"/>
          </p:cNvSpPr>
          <p:nvPr/>
        </p:nvSpPr>
        <p:spPr bwMode="auto">
          <a:xfrm>
            <a:off x="4953000" y="1752600"/>
            <a:ext cx="3429000" cy="4724400"/>
          </a:xfrm>
          <a:prstGeom prst="rect">
            <a:avLst/>
          </a:prstGeom>
          <a:noFill/>
          <a:ln w="9525">
            <a:noFill/>
            <a:miter lim="800000"/>
            <a:headEnd/>
            <a:tailEnd/>
          </a:ln>
        </p:spPr>
        <p:txBody>
          <a:bodyPr/>
          <a:lstStyle/>
          <a:p>
            <a:pPr algn="ctr">
              <a:lnSpc>
                <a:spcPct val="80000"/>
              </a:lnSpc>
              <a:spcBef>
                <a:spcPct val="20000"/>
              </a:spcBef>
            </a:pPr>
            <a:endParaRPr lang="en-US" sz="800"/>
          </a:p>
        </p:txBody>
      </p:sp>
      <p:sp>
        <p:nvSpPr>
          <p:cNvPr id="8200" name="Rectangle 13"/>
          <p:cNvSpPr>
            <a:spLocks noChangeArrowheads="1"/>
          </p:cNvSpPr>
          <p:nvPr/>
        </p:nvSpPr>
        <p:spPr bwMode="auto">
          <a:xfrm>
            <a:off x="4953000" y="1905000"/>
            <a:ext cx="3429000" cy="4724400"/>
          </a:xfrm>
          <a:prstGeom prst="rect">
            <a:avLst/>
          </a:prstGeom>
          <a:noFill/>
          <a:ln w="9525">
            <a:noFill/>
            <a:miter lim="800000"/>
            <a:headEnd/>
            <a:tailEnd/>
          </a:ln>
        </p:spPr>
        <p:txBody>
          <a:bodyPr/>
          <a:lstStyle/>
          <a:p>
            <a:pPr algn="ctr">
              <a:lnSpc>
                <a:spcPct val="80000"/>
              </a:lnSpc>
              <a:spcBef>
                <a:spcPct val="20000"/>
              </a:spcBef>
            </a:pPr>
            <a:endParaRPr lang="en-US" sz="1200" dirty="0"/>
          </a:p>
          <a:p>
            <a:pPr algn="ctr">
              <a:lnSpc>
                <a:spcPct val="80000"/>
              </a:lnSpc>
              <a:spcBef>
                <a:spcPct val="20000"/>
              </a:spcBef>
            </a:pPr>
            <a:r>
              <a:rPr lang="en-US" sz="1200" dirty="0"/>
              <a:t>J. Marc Overhage, M.D., Ph.D.</a:t>
            </a:r>
          </a:p>
          <a:p>
            <a:pPr algn="ctr">
              <a:lnSpc>
                <a:spcPct val="80000"/>
              </a:lnSpc>
              <a:spcBef>
                <a:spcPct val="20000"/>
              </a:spcBef>
            </a:pPr>
            <a:r>
              <a:rPr lang="en-US" sz="1200" dirty="0"/>
              <a:t>Indiana Health Information Exchange</a:t>
            </a:r>
          </a:p>
          <a:p>
            <a:pPr algn="ctr">
              <a:lnSpc>
                <a:spcPct val="80000"/>
              </a:lnSpc>
              <a:spcBef>
                <a:spcPct val="20000"/>
              </a:spcBef>
            </a:pPr>
            <a:r>
              <a:rPr lang="en-US" sz="1200" dirty="0" err="1"/>
              <a:t>Regenstrief</a:t>
            </a:r>
            <a:r>
              <a:rPr lang="en-US" sz="1200" dirty="0"/>
              <a:t> </a:t>
            </a:r>
            <a:r>
              <a:rPr lang="en-US" sz="1200" dirty="0" smtClean="0"/>
              <a:t> Institute</a:t>
            </a:r>
            <a:endParaRPr lang="en-US" sz="1200" dirty="0"/>
          </a:p>
          <a:p>
            <a:pPr algn="ctr">
              <a:lnSpc>
                <a:spcPct val="80000"/>
              </a:lnSpc>
              <a:spcBef>
                <a:spcPct val="20000"/>
              </a:spcBef>
            </a:pPr>
            <a:endParaRPr lang="en-US" sz="1200" dirty="0"/>
          </a:p>
          <a:p>
            <a:pPr algn="ctr">
              <a:lnSpc>
                <a:spcPct val="80000"/>
              </a:lnSpc>
              <a:spcBef>
                <a:spcPct val="20000"/>
              </a:spcBef>
            </a:pPr>
            <a:r>
              <a:rPr lang="en-US" sz="1200" dirty="0"/>
              <a:t>William J. Scanlon, Ph.D.</a:t>
            </a:r>
          </a:p>
          <a:p>
            <a:pPr algn="ctr">
              <a:lnSpc>
                <a:spcPct val="80000"/>
              </a:lnSpc>
              <a:spcBef>
                <a:spcPct val="20000"/>
              </a:spcBef>
            </a:pPr>
            <a:r>
              <a:rPr lang="en-US" sz="1200" dirty="0"/>
              <a:t>Health Policy R&amp;D</a:t>
            </a:r>
          </a:p>
          <a:p>
            <a:pPr algn="ctr">
              <a:lnSpc>
                <a:spcPct val="80000"/>
              </a:lnSpc>
              <a:spcBef>
                <a:spcPct val="20000"/>
              </a:spcBef>
            </a:pPr>
            <a:endParaRPr lang="en-US" sz="1200" dirty="0"/>
          </a:p>
          <a:p>
            <a:pPr algn="ctr">
              <a:lnSpc>
                <a:spcPct val="80000"/>
              </a:lnSpc>
              <a:spcBef>
                <a:spcPct val="20000"/>
              </a:spcBef>
            </a:pPr>
            <a:r>
              <a:rPr lang="en-US" sz="1200" dirty="0"/>
              <a:t>Donald M. Steinwachs, Ph.D.</a:t>
            </a:r>
          </a:p>
          <a:p>
            <a:pPr algn="ctr">
              <a:lnSpc>
                <a:spcPct val="80000"/>
              </a:lnSpc>
              <a:spcBef>
                <a:spcPct val="20000"/>
              </a:spcBef>
            </a:pPr>
            <a:r>
              <a:rPr lang="en-US" sz="1200" dirty="0"/>
              <a:t>Johns Hopkins University</a:t>
            </a:r>
          </a:p>
          <a:p>
            <a:pPr algn="ctr">
              <a:lnSpc>
                <a:spcPct val="80000"/>
              </a:lnSpc>
              <a:spcBef>
                <a:spcPct val="20000"/>
              </a:spcBef>
            </a:pPr>
            <a:r>
              <a:rPr lang="en-US" sz="1200" dirty="0"/>
              <a:t>Bloomberg School of Public Health</a:t>
            </a:r>
          </a:p>
          <a:p>
            <a:pPr algn="ctr">
              <a:lnSpc>
                <a:spcPct val="80000"/>
              </a:lnSpc>
              <a:spcBef>
                <a:spcPct val="20000"/>
              </a:spcBef>
            </a:pPr>
            <a:endParaRPr lang="en-US" sz="1200" dirty="0"/>
          </a:p>
          <a:p>
            <a:pPr algn="ctr">
              <a:lnSpc>
                <a:spcPct val="80000"/>
              </a:lnSpc>
              <a:spcBef>
                <a:spcPct val="20000"/>
              </a:spcBef>
            </a:pPr>
            <a:r>
              <a:rPr lang="en-US" sz="1200" dirty="0"/>
              <a:t>Walter </a:t>
            </a:r>
            <a:r>
              <a:rPr lang="en-US" sz="1200" dirty="0" smtClean="0"/>
              <a:t>Suarez </a:t>
            </a:r>
            <a:r>
              <a:rPr lang="en-US" sz="1200" dirty="0"/>
              <a:t>M.D., M.P.H.</a:t>
            </a:r>
          </a:p>
          <a:p>
            <a:pPr algn="ctr">
              <a:lnSpc>
                <a:spcPct val="80000"/>
              </a:lnSpc>
              <a:spcBef>
                <a:spcPct val="20000"/>
              </a:spcBef>
            </a:pPr>
            <a:r>
              <a:rPr lang="en-US" sz="1200" dirty="0"/>
              <a:t>Kaiser Permanente</a:t>
            </a:r>
          </a:p>
          <a:p>
            <a:pPr algn="ctr">
              <a:lnSpc>
                <a:spcPct val="80000"/>
              </a:lnSpc>
              <a:spcBef>
                <a:spcPct val="20000"/>
              </a:spcBef>
            </a:pPr>
            <a:endParaRPr lang="en-US" sz="1200" dirty="0"/>
          </a:p>
          <a:p>
            <a:pPr algn="ctr">
              <a:lnSpc>
                <a:spcPct val="80000"/>
              </a:lnSpc>
              <a:spcBef>
                <a:spcPct val="20000"/>
              </a:spcBef>
            </a:pPr>
            <a:r>
              <a:rPr lang="en-US" sz="1200" dirty="0"/>
              <a:t>Paul Tang, M.D.</a:t>
            </a:r>
          </a:p>
          <a:p>
            <a:pPr algn="ctr">
              <a:lnSpc>
                <a:spcPct val="80000"/>
              </a:lnSpc>
              <a:spcBef>
                <a:spcPct val="20000"/>
              </a:spcBef>
            </a:pPr>
            <a:r>
              <a:rPr lang="en-US" sz="1200" dirty="0"/>
              <a:t>Palo Alto Medical Foundation</a:t>
            </a:r>
          </a:p>
          <a:p>
            <a:pPr algn="ctr">
              <a:lnSpc>
                <a:spcPct val="80000"/>
              </a:lnSpc>
              <a:spcBef>
                <a:spcPct val="20000"/>
              </a:spcBef>
            </a:pPr>
            <a:endParaRPr lang="en-US" sz="1200" dirty="0"/>
          </a:p>
          <a:p>
            <a:pPr algn="ctr">
              <a:lnSpc>
                <a:spcPct val="80000"/>
              </a:lnSpc>
              <a:spcBef>
                <a:spcPct val="20000"/>
              </a:spcBef>
            </a:pPr>
            <a:r>
              <a:rPr lang="en-US" sz="1200" dirty="0"/>
              <a:t>Judith Warren, Ph.D., RN</a:t>
            </a:r>
          </a:p>
          <a:p>
            <a:pPr algn="ctr">
              <a:lnSpc>
                <a:spcPct val="80000"/>
              </a:lnSpc>
              <a:spcBef>
                <a:spcPct val="20000"/>
              </a:spcBef>
            </a:pPr>
            <a:r>
              <a:rPr lang="en-US" sz="1200" dirty="0"/>
              <a:t>University of Kansas School of Nursing</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762000" y="1905000"/>
            <a:ext cx="7924800" cy="4495800"/>
          </a:xfrm>
        </p:spPr>
        <p:txBody>
          <a:bodyPr/>
          <a:lstStyle/>
          <a:p>
            <a:pPr eaLnBrk="1" hangingPunct="1">
              <a:lnSpc>
                <a:spcPct val="90000"/>
              </a:lnSpc>
            </a:pPr>
            <a:r>
              <a:rPr lang="en-US" sz="2400" b="1" dirty="0" smtClean="0"/>
              <a:t>Roles of a federal advisory committee:</a:t>
            </a:r>
          </a:p>
          <a:p>
            <a:pPr algn="l" eaLnBrk="1" hangingPunct="1">
              <a:lnSpc>
                <a:spcPct val="90000"/>
              </a:lnSpc>
              <a:buFont typeface="Arial" pitchFamily="34" charset="0"/>
              <a:buChar char="•"/>
            </a:pPr>
            <a:r>
              <a:rPr lang="en-US" sz="2400" b="1" dirty="0" smtClean="0"/>
              <a:t> Convening</a:t>
            </a:r>
          </a:p>
          <a:p>
            <a:pPr algn="l" eaLnBrk="1" hangingPunct="1">
              <a:lnSpc>
                <a:spcPct val="90000"/>
              </a:lnSpc>
              <a:buFont typeface="Arial" pitchFamily="34" charset="0"/>
              <a:buChar char="•"/>
            </a:pPr>
            <a:r>
              <a:rPr lang="en-US" sz="2400" b="1" dirty="0" smtClean="0"/>
              <a:t> Studying</a:t>
            </a:r>
          </a:p>
          <a:p>
            <a:pPr algn="l" eaLnBrk="1" hangingPunct="1">
              <a:lnSpc>
                <a:spcPct val="90000"/>
              </a:lnSpc>
              <a:buFont typeface="Arial" pitchFamily="34" charset="0"/>
              <a:buChar char="•"/>
            </a:pPr>
            <a:r>
              <a:rPr lang="en-US" sz="2400" b="1" dirty="0" smtClean="0"/>
              <a:t> Educating</a:t>
            </a:r>
          </a:p>
          <a:p>
            <a:pPr algn="l" eaLnBrk="1" hangingPunct="1">
              <a:lnSpc>
                <a:spcPct val="90000"/>
              </a:lnSpc>
              <a:buFont typeface="Arial" pitchFamily="34" charset="0"/>
              <a:buChar char="•"/>
            </a:pPr>
            <a:r>
              <a:rPr lang="en-US" sz="2400" b="1" dirty="0" smtClean="0"/>
              <a:t> Evaluating</a:t>
            </a:r>
          </a:p>
          <a:p>
            <a:pPr algn="l" eaLnBrk="1" hangingPunct="1">
              <a:lnSpc>
                <a:spcPct val="90000"/>
              </a:lnSpc>
              <a:buFont typeface="Arial" pitchFamily="34" charset="0"/>
              <a:buChar char="•"/>
            </a:pPr>
            <a:r>
              <a:rPr lang="en-US" sz="2400" b="1" dirty="0" smtClean="0"/>
              <a:t> Deliberating</a:t>
            </a:r>
          </a:p>
          <a:p>
            <a:pPr algn="l" eaLnBrk="1" hangingPunct="1">
              <a:lnSpc>
                <a:spcPct val="90000"/>
              </a:lnSpc>
              <a:buFont typeface="Arial" pitchFamily="34" charset="0"/>
              <a:buChar char="•"/>
            </a:pPr>
            <a:r>
              <a:rPr lang="en-US" sz="2400" b="1" dirty="0" smtClean="0"/>
              <a:t> Visioning</a:t>
            </a:r>
          </a:p>
          <a:p>
            <a:pPr algn="l" eaLnBrk="1" hangingPunct="1">
              <a:lnSpc>
                <a:spcPct val="90000"/>
              </a:lnSpc>
              <a:buFont typeface="Arial" pitchFamily="34" charset="0"/>
              <a:buChar char="•"/>
            </a:pPr>
            <a:r>
              <a:rPr lang="en-US" sz="2400" b="1" dirty="0" smtClean="0"/>
              <a:t> Recommending</a:t>
            </a:r>
          </a:p>
          <a:p>
            <a:pPr algn="l" eaLnBrk="1" hangingPunct="1">
              <a:lnSpc>
                <a:spcPct val="90000"/>
              </a:lnSpc>
              <a:buFont typeface="Arial" pitchFamily="34" charset="0"/>
              <a:buChar char="•"/>
            </a:pPr>
            <a:r>
              <a:rPr lang="en-US" sz="2400" b="1" dirty="0" smtClean="0"/>
              <a:t> Advocating</a:t>
            </a:r>
            <a:endParaRPr lang="en-US" sz="2400" dirty="0" smtClean="0"/>
          </a:p>
          <a:p>
            <a:pPr algn="l" eaLnBrk="1" hangingPunct="1">
              <a:lnSpc>
                <a:spcPct val="90000"/>
              </a:lnSpc>
            </a:pPr>
            <a:endParaRPr lang="en-US" sz="2400" dirty="0" smtClean="0"/>
          </a:p>
          <a:p>
            <a:pPr algn="l" eaLnBrk="1" hangingPunct="1">
              <a:lnSpc>
                <a:spcPct val="90000"/>
              </a:lnSpc>
            </a:pPr>
            <a:endParaRPr lang="en-US" sz="2400" b="1"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pPr>
            <a:endParaRPr lang="en-US" sz="2000" dirty="0" smtClean="0"/>
          </a:p>
        </p:txBody>
      </p:sp>
      <p:graphicFrame>
        <p:nvGraphicFramePr>
          <p:cNvPr id="6147" name="Group 3"/>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rPr>
                        <a:t>The National Committee on Vital and Health Statistics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1" i="1" u="none" strike="noStrike" cap="none" normalizeH="0" baseline="0" dirty="0" smtClean="0">
                          <a:ln>
                            <a:noFill/>
                          </a:ln>
                          <a:solidFill>
                            <a:schemeClr val="tx1"/>
                          </a:solidFill>
                          <a:effectLst/>
                          <a:latin typeface="Arial" charset="0"/>
                        </a:rPr>
                        <a:t>The Public Advisory Body to the Secretary of Health and Human Services</a:t>
                      </a:r>
                      <a:r>
                        <a:rPr kumimoji="0" lang="en-US" sz="1300" b="1" i="0" u="none" strike="noStrike" cap="none" normalizeH="0" baseline="0" dirty="0" smtClean="0">
                          <a:ln>
                            <a:noFill/>
                          </a:ln>
                          <a:solidFill>
                            <a:schemeClr val="tx1"/>
                          </a:solidFill>
                          <a:effectLst/>
                          <a:latin typeface="Arial" charset="0"/>
                        </a:rPr>
                        <a:t> </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9222" name="Picture 10" descr="NCVHS Logo"/>
          <p:cNvPicPr>
            <a:picLocks noChangeAspect="1" noChangeArrowheads="1"/>
          </p:cNvPicPr>
          <p:nvPr/>
        </p:nvPicPr>
        <p:blipFill>
          <a:blip r:embed="rId3" cstate="print"/>
          <a:srcRect/>
          <a:stretch>
            <a:fillRect/>
          </a:stretch>
        </p:blipFill>
        <p:spPr bwMode="auto">
          <a:xfrm>
            <a:off x="533400" y="609600"/>
            <a:ext cx="1600200" cy="1733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762000" y="1905000"/>
            <a:ext cx="7924800" cy="4495800"/>
          </a:xfrm>
        </p:spPr>
        <p:txBody>
          <a:bodyPr/>
          <a:lstStyle/>
          <a:p>
            <a:pPr eaLnBrk="1" hangingPunct="1">
              <a:lnSpc>
                <a:spcPct val="90000"/>
              </a:lnSpc>
            </a:pPr>
            <a:r>
              <a:rPr lang="en-US" sz="2400" b="1" dirty="0" smtClean="0"/>
              <a:t>The NCVHS current working structure consists of:</a:t>
            </a:r>
          </a:p>
          <a:p>
            <a:pPr algn="l" eaLnBrk="1" hangingPunct="1">
              <a:lnSpc>
                <a:spcPct val="90000"/>
              </a:lnSpc>
            </a:pPr>
            <a:endParaRPr lang="en-US" sz="2400" dirty="0" smtClean="0"/>
          </a:p>
          <a:p>
            <a:pPr algn="l" eaLnBrk="1" hangingPunct="1">
              <a:lnSpc>
                <a:spcPct val="150000"/>
              </a:lnSpc>
              <a:buFontTx/>
              <a:buChar char="•"/>
            </a:pPr>
            <a:r>
              <a:rPr lang="en-US" sz="2400" b="1" dirty="0" smtClean="0"/>
              <a:t> Executive Subcommittee</a:t>
            </a:r>
            <a:r>
              <a:rPr lang="en-US" sz="2400" dirty="0" smtClean="0"/>
              <a:t> </a:t>
            </a:r>
          </a:p>
          <a:p>
            <a:pPr algn="l" eaLnBrk="1" hangingPunct="1">
              <a:lnSpc>
                <a:spcPct val="150000"/>
              </a:lnSpc>
              <a:buFontTx/>
              <a:buChar char="•"/>
            </a:pPr>
            <a:r>
              <a:rPr lang="en-US" sz="2400" b="1" dirty="0" smtClean="0"/>
              <a:t> Subcommittee on Population Health</a:t>
            </a:r>
          </a:p>
          <a:p>
            <a:pPr algn="l" eaLnBrk="1" hangingPunct="1">
              <a:buFontTx/>
              <a:buChar char="•"/>
            </a:pPr>
            <a:r>
              <a:rPr lang="en-US" sz="2400" b="1" dirty="0" smtClean="0"/>
              <a:t> Subcommittee on Privacy, Confidentiality and 	Security</a:t>
            </a:r>
          </a:p>
          <a:p>
            <a:pPr algn="l" eaLnBrk="1" hangingPunct="1">
              <a:lnSpc>
                <a:spcPct val="150000"/>
              </a:lnSpc>
              <a:buFontTx/>
              <a:buChar char="•"/>
            </a:pPr>
            <a:r>
              <a:rPr lang="en-US" sz="2400" b="1" dirty="0" smtClean="0"/>
              <a:t> Subcommittee on Quality</a:t>
            </a:r>
            <a:endParaRPr lang="en-US" sz="2000" dirty="0" smtClean="0"/>
          </a:p>
          <a:p>
            <a:pPr algn="l" eaLnBrk="1" hangingPunct="1">
              <a:lnSpc>
                <a:spcPct val="150000"/>
              </a:lnSpc>
              <a:buFontTx/>
              <a:buChar char="•"/>
            </a:pPr>
            <a:r>
              <a:rPr lang="en-US" sz="2400" b="1" dirty="0" smtClean="0"/>
              <a:t> Subcommittee on Standards</a:t>
            </a:r>
            <a:endParaRPr lang="en-US" sz="2400" dirty="0" smtClean="0"/>
          </a:p>
          <a:p>
            <a:pPr algn="l" eaLnBrk="1" hangingPunct="1">
              <a:lnSpc>
                <a:spcPct val="90000"/>
              </a:lnSpc>
            </a:pPr>
            <a:endParaRPr lang="en-US" sz="2400" dirty="0" smtClean="0"/>
          </a:p>
          <a:p>
            <a:pPr algn="l" eaLnBrk="1" hangingPunct="1">
              <a:lnSpc>
                <a:spcPct val="90000"/>
              </a:lnSpc>
            </a:pPr>
            <a:endParaRPr lang="en-US" sz="2400" b="1"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pPr>
            <a:endParaRPr lang="en-US" sz="2000" dirty="0" smtClean="0"/>
          </a:p>
        </p:txBody>
      </p:sp>
      <p:graphicFrame>
        <p:nvGraphicFramePr>
          <p:cNvPr id="6147" name="Group 3"/>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rPr>
                        <a:t>The National Committee on Vital and Health Statistics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1" i="1" u="none" strike="noStrike" cap="none" normalizeH="0" baseline="0" dirty="0" smtClean="0">
                          <a:ln>
                            <a:noFill/>
                          </a:ln>
                          <a:solidFill>
                            <a:schemeClr val="tx1"/>
                          </a:solidFill>
                          <a:effectLst/>
                          <a:latin typeface="Arial" charset="0"/>
                        </a:rPr>
                        <a:t>The Public Advisory Body to the Secretary of Health and Human Services</a:t>
                      </a:r>
                      <a:r>
                        <a:rPr kumimoji="0" lang="en-US" sz="1300" b="1" i="0" u="none" strike="noStrike" cap="none" normalizeH="0" baseline="0" dirty="0" smtClean="0">
                          <a:ln>
                            <a:noFill/>
                          </a:ln>
                          <a:solidFill>
                            <a:schemeClr val="tx1"/>
                          </a:solidFill>
                          <a:effectLst/>
                          <a:latin typeface="Arial" charset="0"/>
                        </a:rPr>
                        <a:t> </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9222" name="Picture 10" descr="NCVHS Logo"/>
          <p:cNvPicPr>
            <a:picLocks noChangeAspect="1" noChangeArrowheads="1"/>
          </p:cNvPicPr>
          <p:nvPr/>
        </p:nvPicPr>
        <p:blipFill>
          <a:blip r:embed="rId3" cstate="print"/>
          <a:srcRect/>
          <a:stretch>
            <a:fillRect/>
          </a:stretch>
        </p:blipFill>
        <p:spPr bwMode="auto">
          <a:xfrm>
            <a:off x="533400" y="609600"/>
            <a:ext cx="1600200" cy="1733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533400" y="2057400"/>
            <a:ext cx="8153400" cy="3810000"/>
          </a:xfrm>
        </p:spPr>
        <p:txBody>
          <a:bodyPr/>
          <a:lstStyle/>
          <a:p>
            <a:pPr algn="l" eaLnBrk="1" hangingPunct="1">
              <a:lnSpc>
                <a:spcPct val="90000"/>
              </a:lnSpc>
              <a:buFontTx/>
              <a:buChar char="•"/>
            </a:pPr>
            <a:r>
              <a:rPr lang="en-US" sz="2400" dirty="0" smtClean="0"/>
              <a:t> The Committee’s first fifteen years were largely devoted to revisions of the </a:t>
            </a:r>
            <a:r>
              <a:rPr lang="en-US" sz="2400" i="1" dirty="0" smtClean="0"/>
              <a:t>International Classification of Diseases</a:t>
            </a:r>
            <a:r>
              <a:rPr lang="en-US" sz="2400" dirty="0" smtClean="0"/>
              <a:t> </a:t>
            </a:r>
          </a:p>
          <a:p>
            <a:pPr algn="l" eaLnBrk="1" hangingPunct="1">
              <a:lnSpc>
                <a:spcPct val="150000"/>
              </a:lnSpc>
              <a:buFontTx/>
              <a:buChar char="•"/>
            </a:pPr>
            <a:r>
              <a:rPr lang="en-US" sz="2400" dirty="0" smtClean="0"/>
              <a:t> In its first annual report (1949 - 1950), NCVHS observed:</a:t>
            </a:r>
          </a:p>
          <a:p>
            <a:pPr algn="l" eaLnBrk="1" hangingPunct="1">
              <a:lnSpc>
                <a:spcPct val="90000"/>
              </a:lnSpc>
            </a:pPr>
            <a:r>
              <a:rPr lang="en-US" sz="2400" i="1" dirty="0" smtClean="0"/>
              <a:t>	“By and large, health statistics are still in the horse and buggy stage of development.”</a:t>
            </a:r>
          </a:p>
          <a:p>
            <a:pPr lvl="1" algn="l" eaLnBrk="1" hangingPunct="1">
              <a:lnSpc>
                <a:spcPct val="150000"/>
              </a:lnSpc>
              <a:buFont typeface="Arial" pitchFamily="34" charset="0"/>
              <a:buChar char="•"/>
            </a:pPr>
            <a:r>
              <a:rPr lang="en-US" sz="2000" dirty="0" smtClean="0"/>
              <a:t> A National Health Survey hadn’t been conducted since 1937</a:t>
            </a:r>
          </a:p>
          <a:p>
            <a:pPr lvl="1" algn="l" eaLnBrk="1" hangingPunct="1">
              <a:buFont typeface="Arial" pitchFamily="34" charset="0"/>
              <a:buChar char="•"/>
            </a:pPr>
            <a:r>
              <a:rPr lang="en-US" sz="2000" dirty="0" smtClean="0"/>
              <a:t> NCVHS called for better data on illness, issuing a report in 1953 that led to the National Health Survey Act of 1956</a:t>
            </a:r>
          </a:p>
          <a:p>
            <a:pPr lvl="1" algn="l" eaLnBrk="1" hangingPunct="1">
              <a:buFont typeface="Arial" pitchFamily="34" charset="0"/>
              <a:buChar char="•"/>
            </a:pPr>
            <a:r>
              <a:rPr lang="en-US" sz="2000" dirty="0" smtClean="0"/>
              <a:t>This led to establishment of the National Health Interview Survey, conducted continuously since 1957, and the National Health and Nutrition Examination Survey, first conducted in 1960 and now is a continuous survey.</a:t>
            </a:r>
          </a:p>
          <a:p>
            <a:pPr algn="l" eaLnBrk="1" hangingPunct="1">
              <a:lnSpc>
                <a:spcPct val="90000"/>
              </a:lnSpc>
              <a:buFont typeface="Arial" pitchFamily="34" charset="0"/>
              <a:buChar char="•"/>
            </a:pPr>
            <a:endParaRPr lang="en-US" sz="2400" dirty="0" smtClean="0"/>
          </a:p>
          <a:p>
            <a:pPr algn="l" eaLnBrk="1" hangingPunct="1">
              <a:lnSpc>
                <a:spcPct val="90000"/>
              </a:lnSpc>
            </a:pPr>
            <a:endParaRPr lang="en-US" sz="2400" i="1" dirty="0" smtClean="0"/>
          </a:p>
          <a:p>
            <a:pPr algn="l" eaLnBrk="1" hangingPunct="1">
              <a:lnSpc>
                <a:spcPct val="90000"/>
              </a:lnSpc>
            </a:pPr>
            <a:endParaRPr lang="en-US" sz="2400" dirty="0" smtClean="0"/>
          </a:p>
          <a:p>
            <a:pPr algn="l" eaLnBrk="1" hangingPunct="1">
              <a:lnSpc>
                <a:spcPct val="90000"/>
              </a:lnSpc>
              <a:buFontTx/>
              <a:buChar char="•"/>
            </a:pPr>
            <a:endParaRPr lang="en-US" sz="2400" dirty="0" smtClean="0"/>
          </a:p>
          <a:p>
            <a:pPr algn="l" eaLnBrk="1" hangingPunct="1">
              <a:lnSpc>
                <a:spcPct val="90000"/>
              </a:lnSpc>
              <a:buFontTx/>
              <a:buChar char="•"/>
            </a:pPr>
            <a:endParaRPr lang="en-US" sz="2400" dirty="0" smtClean="0"/>
          </a:p>
          <a:p>
            <a:pPr algn="l" eaLnBrk="1" hangingPunct="1">
              <a:lnSpc>
                <a:spcPct val="90000"/>
              </a:lnSpc>
            </a:pPr>
            <a:endParaRPr lang="en-US" sz="2400" dirty="0" smtClean="0"/>
          </a:p>
          <a:p>
            <a:pPr algn="l" eaLnBrk="1" hangingPunct="1">
              <a:lnSpc>
                <a:spcPct val="90000"/>
              </a:lnSpc>
              <a:buFontTx/>
              <a:buChar char="•"/>
            </a:pPr>
            <a:endParaRPr lang="en-US" sz="2400" dirty="0" smtClean="0"/>
          </a:p>
        </p:txBody>
      </p:sp>
      <p:graphicFrame>
        <p:nvGraphicFramePr>
          <p:cNvPr id="2066" name="Group 18"/>
          <p:cNvGraphicFramePr>
            <a:graphicFrameLocks noGrp="1"/>
          </p:cNvGraphicFramePr>
          <p:nvPr/>
        </p:nvGraphicFramePr>
        <p:xfrm>
          <a:off x="381000" y="533400"/>
          <a:ext cx="8521700" cy="2026920"/>
        </p:xfrm>
        <a:graphic>
          <a:graphicData uri="http://schemas.openxmlformats.org/drawingml/2006/table">
            <a:tbl>
              <a:tblPr/>
              <a:tblGrid>
                <a:gridCol w="1757363"/>
                <a:gridCol w="6764337"/>
              </a:tblGrid>
              <a:tr h="167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  </a:t>
                      </a:r>
                      <a:r>
                        <a:rPr kumimoji="0" lang="en-US" sz="109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smtClean="0">
                          <a:ln>
                            <a:noFill/>
                          </a:ln>
                          <a:solidFill>
                            <a:schemeClr val="tx1"/>
                          </a:solidFill>
                          <a:effectLst/>
                          <a:latin typeface="Arial" charset="0"/>
                        </a:rPr>
                        <a:t>                        </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NCHS and NCVHS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Arial" charset="0"/>
                        </a:rPr>
                        <a:t>A 50-Year Partnership</a:t>
                      </a:r>
                    </a:p>
                  </a:txBody>
                  <a:tcPr horzOverflow="overflow">
                    <a:lnL>
                      <a:noFill/>
                    </a:lnL>
                    <a:lnR cap="flat">
                      <a:noFill/>
                    </a:lnR>
                    <a:lnT cap="flat">
                      <a:noFill/>
                    </a:lnT>
                    <a:lnB cap="flat">
                      <a:noFill/>
                    </a:lnB>
                    <a:lnTlToBr>
                      <a:noFill/>
                    </a:lnTlToBr>
                    <a:lnBlToTr>
                      <a:noFill/>
                    </a:lnBlToTr>
                    <a:noFill/>
                  </a:tcPr>
                </a:tc>
              </a:tr>
            </a:tbl>
          </a:graphicData>
        </a:graphic>
      </p:graphicFrame>
      <p:pic>
        <p:nvPicPr>
          <p:cNvPr id="4102" name="Picture 6" descr="NCVHS Logo"/>
          <p:cNvPicPr>
            <a:picLocks noChangeAspect="1" noChangeArrowheads="1"/>
          </p:cNvPicPr>
          <p:nvPr/>
        </p:nvPicPr>
        <p:blipFill>
          <a:blip r:embed="rId3" cstate="print"/>
          <a:srcRect/>
          <a:stretch>
            <a:fillRect/>
          </a:stretch>
        </p:blipFill>
        <p:spPr bwMode="auto">
          <a:xfrm>
            <a:off x="228600" y="228600"/>
            <a:ext cx="1295400" cy="1465036"/>
          </a:xfrm>
          <a:prstGeom prst="rect">
            <a:avLst/>
          </a:prstGeom>
          <a:noFill/>
          <a:ln w="9525">
            <a:noFill/>
            <a:miter lim="800000"/>
            <a:headEnd/>
            <a:tailEnd/>
          </a:ln>
        </p:spPr>
      </p:pic>
      <p:grpSp>
        <p:nvGrpSpPr>
          <p:cNvPr id="2" name="Group 15" descr="CDC logo"/>
          <p:cNvGrpSpPr>
            <a:grpSpLocks/>
          </p:cNvGrpSpPr>
          <p:nvPr/>
        </p:nvGrpSpPr>
        <p:grpSpPr bwMode="auto">
          <a:xfrm>
            <a:off x="7315200" y="228600"/>
            <a:ext cx="1303338" cy="912812"/>
            <a:chOff x="217" y="3098"/>
            <a:chExt cx="941" cy="703"/>
          </a:xfrm>
        </p:grpSpPr>
        <p:grpSp>
          <p:nvGrpSpPr>
            <p:cNvPr id="3" name="Group 4"/>
            <p:cNvGrpSpPr>
              <a:grpSpLocks/>
            </p:cNvGrpSpPr>
            <p:nvPr/>
          </p:nvGrpSpPr>
          <p:grpSpPr bwMode="auto">
            <a:xfrm>
              <a:off x="217" y="3703"/>
              <a:ext cx="942" cy="75"/>
              <a:chOff x="226" y="1710"/>
              <a:chExt cx="5989" cy="259"/>
            </a:xfrm>
          </p:grpSpPr>
          <p:sp>
            <p:nvSpPr>
              <p:cNvPr id="8" name="Freeform 5"/>
              <p:cNvSpPr>
                <a:spLocks noEditPoints="1"/>
              </p:cNvSpPr>
              <p:nvPr/>
            </p:nvSpPr>
            <p:spPr bwMode="auto">
              <a:xfrm>
                <a:off x="226" y="1739"/>
                <a:ext cx="1316" cy="230"/>
              </a:xfrm>
              <a:custGeom>
                <a:avLst/>
                <a:gdLst/>
                <a:ahLst/>
                <a:cxnLst>
                  <a:cxn ang="0">
                    <a:pos x="556" y="180"/>
                  </a:cxn>
                  <a:cxn ang="0">
                    <a:pos x="377" y="140"/>
                  </a:cxn>
                  <a:cxn ang="0">
                    <a:pos x="232" y="164"/>
                  </a:cxn>
                  <a:cxn ang="0">
                    <a:pos x="205" y="223"/>
                  </a:cxn>
                  <a:cxn ang="0">
                    <a:pos x="376" y="260"/>
                  </a:cxn>
                  <a:cxn ang="0">
                    <a:pos x="596" y="300"/>
                  </a:cxn>
                  <a:cxn ang="0">
                    <a:pos x="670" y="364"/>
                  </a:cxn>
                  <a:cxn ang="0">
                    <a:pos x="692" y="463"/>
                  </a:cxn>
                  <a:cxn ang="0">
                    <a:pos x="649" y="567"/>
                  </a:cxn>
                  <a:cxn ang="0">
                    <a:pos x="540" y="639"/>
                  </a:cxn>
                  <a:cxn ang="0">
                    <a:pos x="244" y="661"/>
                  </a:cxn>
                  <a:cxn ang="0">
                    <a:pos x="25" y="621"/>
                  </a:cxn>
                  <a:cxn ang="0">
                    <a:pos x="101" y="459"/>
                  </a:cxn>
                  <a:cxn ang="0">
                    <a:pos x="223" y="531"/>
                  </a:cxn>
                  <a:cxn ang="0">
                    <a:pos x="431" y="543"/>
                  </a:cxn>
                  <a:cxn ang="0">
                    <a:pos x="520" y="487"/>
                  </a:cxn>
                  <a:cxn ang="0">
                    <a:pos x="478" y="420"/>
                  </a:cxn>
                  <a:cxn ang="0">
                    <a:pos x="328" y="397"/>
                  </a:cxn>
                  <a:cxn ang="0">
                    <a:pos x="92" y="336"/>
                  </a:cxn>
                  <a:cxn ang="0">
                    <a:pos x="40" y="258"/>
                  </a:cxn>
                  <a:cxn ang="0">
                    <a:pos x="48" y="157"/>
                  </a:cxn>
                  <a:cxn ang="0">
                    <a:pos x="121" y="75"/>
                  </a:cxn>
                  <a:cxn ang="0">
                    <a:pos x="345" y="21"/>
                  </a:cxn>
                  <a:cxn ang="0">
                    <a:pos x="600" y="66"/>
                  </a:cxn>
                  <a:cxn ang="0">
                    <a:pos x="1025" y="422"/>
                  </a:cxn>
                  <a:cxn ang="0">
                    <a:pos x="1313" y="627"/>
                  </a:cxn>
                  <a:cxn ang="0">
                    <a:pos x="958" y="606"/>
                  </a:cxn>
                  <a:cxn ang="0">
                    <a:pos x="983" y="644"/>
                  </a:cxn>
                  <a:cxn ang="0">
                    <a:pos x="815" y="582"/>
                  </a:cxn>
                  <a:cxn ang="0">
                    <a:pos x="999" y="59"/>
                  </a:cxn>
                  <a:cxn ang="0">
                    <a:pos x="1291" y="49"/>
                  </a:cxn>
                  <a:cxn ang="0">
                    <a:pos x="1285" y="92"/>
                  </a:cxn>
                  <a:cxn ang="0">
                    <a:pos x="1511" y="639"/>
                  </a:cxn>
                  <a:cxn ang="0">
                    <a:pos x="1660" y="634"/>
                  </a:cxn>
                  <a:cxn ang="0">
                    <a:pos x="1655" y="56"/>
                  </a:cxn>
                  <a:cxn ang="0">
                    <a:pos x="2245" y="22"/>
                  </a:cxn>
                  <a:cxn ang="0">
                    <a:pos x="2241" y="185"/>
                  </a:cxn>
                  <a:cxn ang="0">
                    <a:pos x="2109" y="283"/>
                  </a:cxn>
                  <a:cxn ang="0">
                    <a:pos x="2119" y="438"/>
                  </a:cxn>
                  <a:cxn ang="0">
                    <a:pos x="1844" y="624"/>
                  </a:cxn>
                  <a:cxn ang="0">
                    <a:pos x="3008" y="512"/>
                  </a:cxn>
                  <a:cxn ang="0">
                    <a:pos x="3035" y="691"/>
                  </a:cxn>
                  <a:cxn ang="0">
                    <a:pos x="2431" y="644"/>
                  </a:cxn>
                  <a:cxn ang="0">
                    <a:pos x="2461" y="75"/>
                  </a:cxn>
                  <a:cxn ang="0">
                    <a:pos x="3009" y="31"/>
                  </a:cxn>
                  <a:cxn ang="0">
                    <a:pos x="3035" y="210"/>
                  </a:cxn>
                  <a:cxn ang="0">
                    <a:pos x="2639" y="268"/>
                  </a:cxn>
                  <a:cxn ang="0">
                    <a:pos x="2910" y="239"/>
                  </a:cxn>
                  <a:cxn ang="0">
                    <a:pos x="2857" y="405"/>
                  </a:cxn>
                  <a:cxn ang="0">
                    <a:pos x="3283" y="629"/>
                  </a:cxn>
                  <a:cxn ang="0">
                    <a:pos x="3272" y="53"/>
                  </a:cxn>
                  <a:cxn ang="0">
                    <a:pos x="3842" y="61"/>
                  </a:cxn>
                  <a:cxn ang="0">
                    <a:pos x="3918" y="129"/>
                  </a:cxn>
                  <a:cxn ang="0">
                    <a:pos x="3940" y="266"/>
                  </a:cxn>
                  <a:cxn ang="0">
                    <a:pos x="3852" y="396"/>
                  </a:cxn>
                  <a:cxn ang="0">
                    <a:pos x="3922" y="633"/>
                  </a:cxn>
                  <a:cxn ang="0">
                    <a:pos x="3714" y="630"/>
                  </a:cxn>
                  <a:cxn ang="0">
                    <a:pos x="3464" y="429"/>
                  </a:cxn>
                  <a:cxn ang="0">
                    <a:pos x="3496" y="661"/>
                  </a:cxn>
                  <a:cxn ang="0">
                    <a:pos x="3707" y="292"/>
                  </a:cxn>
                  <a:cxn ang="0">
                    <a:pos x="3758" y="229"/>
                  </a:cxn>
                  <a:cxn ang="0">
                    <a:pos x="3709" y="167"/>
                  </a:cxn>
                </a:cxnLst>
                <a:rect l="0" t="0" r="r" b="b"/>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chemeClr val="tx1"/>
              </a:solidFill>
              <a:ln w="9525">
                <a:noFill/>
                <a:round/>
                <a:headEnd/>
                <a:tailEnd/>
              </a:ln>
            </p:spPr>
            <p:txBody>
              <a:bodyPr/>
              <a:lstStyle/>
              <a:p>
                <a:endParaRPr lang="en-US"/>
              </a:p>
            </p:txBody>
          </p:sp>
          <p:sp>
            <p:nvSpPr>
              <p:cNvPr id="9" name="Freeform 6"/>
              <p:cNvSpPr>
                <a:spLocks noEditPoints="1"/>
              </p:cNvSpPr>
              <p:nvPr/>
            </p:nvSpPr>
            <p:spPr bwMode="auto">
              <a:xfrm>
                <a:off x="1876" y="1738"/>
                <a:ext cx="2293" cy="230"/>
              </a:xfrm>
              <a:custGeom>
                <a:avLst/>
                <a:gdLst/>
                <a:ahLst/>
                <a:cxnLst>
                  <a:cxn ang="0">
                    <a:pos x="29" y="74"/>
                  </a:cxn>
                  <a:cxn ang="0">
                    <a:pos x="222" y="53"/>
                  </a:cxn>
                  <a:cxn ang="0">
                    <a:pos x="517" y="63"/>
                  </a:cxn>
                  <a:cxn ang="0">
                    <a:pos x="704" y="58"/>
                  </a:cxn>
                  <a:cxn ang="0">
                    <a:pos x="719" y="641"/>
                  </a:cxn>
                  <a:cxn ang="0">
                    <a:pos x="520" y="609"/>
                  </a:cxn>
                  <a:cxn ang="0">
                    <a:pos x="239" y="660"/>
                  </a:cxn>
                  <a:cxn ang="0">
                    <a:pos x="1538" y="691"/>
                  </a:cxn>
                  <a:cxn ang="0">
                    <a:pos x="926" y="641"/>
                  </a:cxn>
                  <a:cxn ang="0">
                    <a:pos x="942" y="58"/>
                  </a:cxn>
                  <a:cxn ang="0">
                    <a:pos x="1517" y="16"/>
                  </a:cxn>
                  <a:cxn ang="0">
                    <a:pos x="1496" y="180"/>
                  </a:cxn>
                  <a:cxn ang="0">
                    <a:pos x="1379" y="239"/>
                  </a:cxn>
                  <a:cxn ang="0">
                    <a:pos x="1125" y="404"/>
                  </a:cxn>
                  <a:cxn ang="0">
                    <a:pos x="2210" y="630"/>
                  </a:cxn>
                  <a:cxn ang="0">
                    <a:pos x="1856" y="610"/>
                  </a:cxn>
                  <a:cxn ang="0">
                    <a:pos x="1666" y="644"/>
                  </a:cxn>
                  <a:cxn ang="0">
                    <a:pos x="1892" y="92"/>
                  </a:cxn>
                  <a:cxn ang="0">
                    <a:pos x="1881" y="31"/>
                  </a:cxn>
                  <a:cxn ang="0">
                    <a:pos x="2180" y="81"/>
                  </a:cxn>
                  <a:cxn ang="0">
                    <a:pos x="2414" y="641"/>
                  </a:cxn>
                  <a:cxn ang="0">
                    <a:pos x="3163" y="482"/>
                  </a:cxn>
                  <a:cxn ang="0">
                    <a:pos x="2533" y="660"/>
                  </a:cxn>
                  <a:cxn ang="0">
                    <a:pos x="2561" y="67"/>
                  </a:cxn>
                  <a:cxn ang="0">
                    <a:pos x="2751" y="56"/>
                  </a:cxn>
                  <a:cxn ang="0">
                    <a:pos x="3617" y="629"/>
                  </a:cxn>
                  <a:cxn ang="0">
                    <a:pos x="3428" y="631"/>
                  </a:cxn>
                  <a:cxn ang="0">
                    <a:pos x="3216" y="201"/>
                  </a:cxn>
                  <a:cxn ang="0">
                    <a:pos x="3237" y="30"/>
                  </a:cxn>
                  <a:cxn ang="0">
                    <a:pos x="3853" y="215"/>
                  </a:cxn>
                  <a:cxn ang="0">
                    <a:pos x="4019" y="644"/>
                  </a:cxn>
                  <a:cxn ang="0">
                    <a:pos x="4046" y="63"/>
                  </a:cxn>
                  <a:cxn ang="0">
                    <a:pos x="4232" y="58"/>
                  </a:cxn>
                  <a:cxn ang="0">
                    <a:pos x="4529" y="56"/>
                  </a:cxn>
                  <a:cxn ang="0">
                    <a:pos x="4719" y="67"/>
                  </a:cxn>
                  <a:cxn ang="0">
                    <a:pos x="4747" y="660"/>
                  </a:cxn>
                  <a:cxn ang="0">
                    <a:pos x="4227" y="402"/>
                  </a:cxn>
                  <a:cxn ang="0">
                    <a:pos x="4934" y="660"/>
                  </a:cxn>
                  <a:cxn ang="0">
                    <a:pos x="4963" y="67"/>
                  </a:cxn>
                  <a:cxn ang="0">
                    <a:pos x="5152" y="56"/>
                  </a:cxn>
                  <a:cxn ang="0">
                    <a:pos x="5158" y="638"/>
                  </a:cxn>
                  <a:cxn ang="0">
                    <a:pos x="5963" y="491"/>
                  </a:cxn>
                  <a:cxn ang="0">
                    <a:pos x="5930" y="660"/>
                  </a:cxn>
                  <a:cxn ang="0">
                    <a:pos x="5390" y="74"/>
                  </a:cxn>
                  <a:cxn ang="0">
                    <a:pos x="5950" y="27"/>
                  </a:cxn>
                  <a:cxn ang="0">
                    <a:pos x="5954" y="185"/>
                  </a:cxn>
                  <a:cxn ang="0">
                    <a:pos x="5813" y="259"/>
                  </a:cxn>
                  <a:cxn ang="0">
                    <a:pos x="5800" y="406"/>
                  </a:cxn>
                  <a:cxn ang="0">
                    <a:pos x="6213" y="629"/>
                  </a:cxn>
                  <a:cxn ang="0">
                    <a:pos x="6186" y="47"/>
                  </a:cxn>
                  <a:cxn ang="0">
                    <a:pos x="6807" y="83"/>
                  </a:cxn>
                  <a:cxn ang="0">
                    <a:pos x="6869" y="186"/>
                  </a:cxn>
                  <a:cxn ang="0">
                    <a:pos x="6810" y="376"/>
                  </a:cxn>
                  <a:cxn ang="0">
                    <a:pos x="6852" y="632"/>
                  </a:cxn>
                  <a:cxn ang="0">
                    <a:pos x="6644" y="623"/>
                  </a:cxn>
                  <a:cxn ang="0">
                    <a:pos x="6397" y="628"/>
                  </a:cxn>
                  <a:cxn ang="0">
                    <a:pos x="6583" y="299"/>
                  </a:cxn>
                  <a:cxn ang="0">
                    <a:pos x="6686" y="247"/>
                  </a:cxn>
                  <a:cxn ang="0">
                    <a:pos x="6639" y="167"/>
                  </a:cxn>
                </a:cxnLst>
                <a:rect l="0" t="0" r="r" b="b"/>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chemeClr val="tx1"/>
              </a:solidFill>
              <a:ln w="9525">
                <a:noFill/>
                <a:round/>
                <a:headEnd/>
                <a:tailEnd/>
              </a:ln>
            </p:spPr>
            <p:txBody>
              <a:bodyPr/>
              <a:lstStyle/>
              <a:p>
                <a:endParaRPr lang="en-US"/>
              </a:p>
            </p:txBody>
          </p:sp>
          <p:sp>
            <p:nvSpPr>
              <p:cNvPr id="10" name="Freeform 7"/>
              <p:cNvSpPr>
                <a:spLocks noEditPoints="1"/>
              </p:cNvSpPr>
              <p:nvPr/>
            </p:nvSpPr>
            <p:spPr bwMode="auto">
              <a:xfrm>
                <a:off x="4471" y="1738"/>
                <a:ext cx="1566" cy="230"/>
              </a:xfrm>
              <a:custGeom>
                <a:avLst/>
                <a:gdLst/>
                <a:ahLst/>
                <a:cxnLst>
                  <a:cxn ang="0">
                    <a:pos x="29" y="83"/>
                  </a:cxn>
                  <a:cxn ang="0">
                    <a:pos x="428" y="31"/>
                  </a:cxn>
                  <a:cxn ang="0">
                    <a:pos x="598" y="98"/>
                  </a:cxn>
                  <a:cxn ang="0">
                    <a:pos x="646" y="207"/>
                  </a:cxn>
                  <a:cxn ang="0">
                    <a:pos x="613" y="343"/>
                  </a:cxn>
                  <a:cxn ang="0">
                    <a:pos x="463" y="424"/>
                  </a:cxn>
                  <a:cxn ang="0">
                    <a:pos x="223" y="638"/>
                  </a:cxn>
                  <a:cxn ang="0">
                    <a:pos x="407" y="296"/>
                  </a:cxn>
                  <a:cxn ang="0">
                    <a:pos x="482" y="238"/>
                  </a:cxn>
                  <a:cxn ang="0">
                    <a:pos x="433" y="167"/>
                  </a:cxn>
                  <a:cxn ang="0">
                    <a:pos x="1384" y="509"/>
                  </a:cxn>
                  <a:cxn ang="0">
                    <a:pos x="1392" y="669"/>
                  </a:cxn>
                  <a:cxn ang="0">
                    <a:pos x="820" y="633"/>
                  </a:cxn>
                  <a:cxn ang="0">
                    <a:pos x="811" y="53"/>
                  </a:cxn>
                  <a:cxn ang="0">
                    <a:pos x="1397" y="9"/>
                  </a:cxn>
                  <a:cxn ang="0">
                    <a:pos x="1374" y="180"/>
                  </a:cxn>
                  <a:cxn ang="0">
                    <a:pos x="1253" y="247"/>
                  </a:cxn>
                  <a:cxn ang="0">
                    <a:pos x="1228" y="405"/>
                  </a:cxn>
                  <a:cxn ang="0">
                    <a:pos x="1838" y="658"/>
                  </a:cxn>
                  <a:cxn ang="0">
                    <a:pos x="1672" y="566"/>
                  </a:cxn>
                  <a:cxn ang="0">
                    <a:pos x="1587" y="411"/>
                  </a:cxn>
                  <a:cxn ang="0">
                    <a:pos x="1600" y="231"/>
                  </a:cxn>
                  <a:cxn ang="0">
                    <a:pos x="1712" y="91"/>
                  </a:cxn>
                  <a:cxn ang="0">
                    <a:pos x="1892" y="22"/>
                  </a:cxn>
                  <a:cxn ang="0">
                    <a:pos x="2099" y="43"/>
                  </a:cxn>
                  <a:cxn ang="0">
                    <a:pos x="2254" y="148"/>
                  </a:cxn>
                  <a:cxn ang="0">
                    <a:pos x="2321" y="311"/>
                  </a:cxn>
                  <a:cxn ang="0">
                    <a:pos x="2290" y="488"/>
                  </a:cxn>
                  <a:cxn ang="0">
                    <a:pos x="2162" y="619"/>
                  </a:cxn>
                  <a:cxn ang="0">
                    <a:pos x="1971" y="670"/>
                  </a:cxn>
                  <a:cxn ang="0">
                    <a:pos x="1828" y="488"/>
                  </a:cxn>
                  <a:cxn ang="0">
                    <a:pos x="2028" y="512"/>
                  </a:cxn>
                  <a:cxn ang="0">
                    <a:pos x="2138" y="365"/>
                  </a:cxn>
                  <a:cxn ang="0">
                    <a:pos x="2060" y="194"/>
                  </a:cxn>
                  <a:cxn ang="0">
                    <a:pos x="1860" y="185"/>
                  </a:cxn>
                  <a:cxn ang="0">
                    <a:pos x="1764" y="345"/>
                  </a:cxn>
                  <a:cxn ang="0">
                    <a:pos x="2504" y="83"/>
                  </a:cxn>
                  <a:cxn ang="0">
                    <a:pos x="2903" y="31"/>
                  </a:cxn>
                  <a:cxn ang="0">
                    <a:pos x="3071" y="98"/>
                  </a:cxn>
                  <a:cxn ang="0">
                    <a:pos x="3121" y="207"/>
                  </a:cxn>
                  <a:cxn ang="0">
                    <a:pos x="3088" y="343"/>
                  </a:cxn>
                  <a:cxn ang="0">
                    <a:pos x="2937" y="424"/>
                  </a:cxn>
                  <a:cxn ang="0">
                    <a:pos x="2696" y="638"/>
                  </a:cxn>
                  <a:cxn ang="0">
                    <a:pos x="2881" y="296"/>
                  </a:cxn>
                  <a:cxn ang="0">
                    <a:pos x="2956" y="238"/>
                  </a:cxn>
                  <a:cxn ang="0">
                    <a:pos x="2908" y="167"/>
                  </a:cxn>
                  <a:cxn ang="0">
                    <a:pos x="3884" y="509"/>
                  </a:cxn>
                  <a:cxn ang="0">
                    <a:pos x="3891" y="669"/>
                  </a:cxn>
                  <a:cxn ang="0">
                    <a:pos x="3294" y="633"/>
                  </a:cxn>
                  <a:cxn ang="0">
                    <a:pos x="3285" y="53"/>
                  </a:cxn>
                  <a:cxn ang="0">
                    <a:pos x="3478" y="68"/>
                  </a:cxn>
                  <a:cxn ang="0">
                    <a:pos x="4675" y="498"/>
                  </a:cxn>
                  <a:cxn ang="0">
                    <a:pos x="4660" y="661"/>
                  </a:cxn>
                  <a:cxn ang="0">
                    <a:pos x="4106" y="617"/>
                  </a:cxn>
                  <a:cxn ang="0">
                    <a:pos x="4076" y="31"/>
                  </a:cxn>
                  <a:cxn ang="0">
                    <a:pos x="4697" y="210"/>
                  </a:cxn>
                  <a:cxn ang="0">
                    <a:pos x="4284" y="268"/>
                  </a:cxn>
                  <a:cxn ang="0">
                    <a:pos x="4554" y="434"/>
                  </a:cxn>
                  <a:cxn ang="0">
                    <a:pos x="4284" y="511"/>
                  </a:cxn>
                </a:cxnLst>
                <a:rect l="0" t="0" r="r" b="b"/>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chemeClr val="tx1"/>
              </a:solidFill>
              <a:ln w="9525">
                <a:noFill/>
                <a:round/>
                <a:headEnd/>
                <a:tailEnd/>
              </a:ln>
            </p:spPr>
            <p:txBody>
              <a:bodyPr/>
              <a:lstStyle/>
              <a:p>
                <a:endParaRPr lang="en-US"/>
              </a:p>
            </p:txBody>
          </p:sp>
          <p:sp>
            <p:nvSpPr>
              <p:cNvPr id="11" name="Freeform 8"/>
              <p:cNvSpPr>
                <a:spLocks/>
              </p:cNvSpPr>
              <p:nvPr/>
            </p:nvSpPr>
            <p:spPr bwMode="auto">
              <a:xfrm>
                <a:off x="1654" y="1802"/>
                <a:ext cx="93"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5" y="181"/>
                  </a:cxn>
                  <a:cxn ang="0">
                    <a:pos x="0" y="154"/>
                  </a:cxn>
                  <a:cxn ang="0">
                    <a:pos x="0" y="125"/>
                  </a:cxn>
                  <a:cxn ang="0">
                    <a:pos x="5"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2" name="Freeform 9"/>
              <p:cNvSpPr>
                <a:spLocks/>
              </p:cNvSpPr>
              <p:nvPr/>
            </p:nvSpPr>
            <p:spPr bwMode="auto">
              <a:xfrm>
                <a:off x="4251" y="1802"/>
                <a:ext cx="94" cy="93"/>
              </a:xfrm>
              <a:custGeom>
                <a:avLst/>
                <a:gdLst/>
                <a:ahLst/>
                <a:cxnLst>
                  <a:cxn ang="0">
                    <a:pos x="155" y="1"/>
                  </a:cxn>
                  <a:cxn ang="0">
                    <a:pos x="182" y="6"/>
                  </a:cxn>
                  <a:cxn ang="0">
                    <a:pos x="208" y="17"/>
                  </a:cxn>
                  <a:cxn ang="0">
                    <a:pos x="230" y="32"/>
                  </a:cxn>
                  <a:cxn ang="0">
                    <a:pos x="249" y="51"/>
                  </a:cxn>
                  <a:cxn ang="0">
                    <a:pos x="264" y="74"/>
                  </a:cxn>
                  <a:cxn ang="0">
                    <a:pos x="275" y="98"/>
                  </a:cxn>
                  <a:cxn ang="0">
                    <a:pos x="281" y="125"/>
                  </a:cxn>
                  <a:cxn ang="0">
                    <a:pos x="281" y="154"/>
                  </a:cxn>
                  <a:cxn ang="0">
                    <a:pos x="275" y="181"/>
                  </a:cxn>
                  <a:cxn ang="0">
                    <a:pos x="264" y="207"/>
                  </a:cxn>
                  <a:cxn ang="0">
                    <a:pos x="249" y="230"/>
                  </a:cxn>
                  <a:cxn ang="0">
                    <a:pos x="230" y="249"/>
                  </a:cxn>
                  <a:cxn ang="0">
                    <a:pos x="208" y="263"/>
                  </a:cxn>
                  <a:cxn ang="0">
                    <a:pos x="182" y="274"/>
                  </a:cxn>
                  <a:cxn ang="0">
                    <a:pos x="155" y="280"/>
                  </a:cxn>
                  <a:cxn ang="0">
                    <a:pos x="126" y="280"/>
                  </a:cxn>
                  <a:cxn ang="0">
                    <a:pos x="99" y="274"/>
                  </a:cxn>
                  <a:cxn ang="0">
                    <a:pos x="73" y="263"/>
                  </a:cxn>
                  <a:cxn ang="0">
                    <a:pos x="50" y="249"/>
                  </a:cxn>
                  <a:cxn ang="0">
                    <a:pos x="31" y="230"/>
                  </a:cxn>
                  <a:cxn ang="0">
                    <a:pos x="17" y="207"/>
                  </a:cxn>
                  <a:cxn ang="0">
                    <a:pos x="6" y="181"/>
                  </a:cxn>
                  <a:cxn ang="0">
                    <a:pos x="0" y="154"/>
                  </a:cxn>
                  <a:cxn ang="0">
                    <a:pos x="0" y="125"/>
                  </a:cxn>
                  <a:cxn ang="0">
                    <a:pos x="6" y="98"/>
                  </a:cxn>
                  <a:cxn ang="0">
                    <a:pos x="17" y="74"/>
                  </a:cxn>
                  <a:cxn ang="0">
                    <a:pos x="31" y="51"/>
                  </a:cxn>
                  <a:cxn ang="0">
                    <a:pos x="50" y="32"/>
                  </a:cxn>
                  <a:cxn ang="0">
                    <a:pos x="73" y="17"/>
                  </a:cxn>
                  <a:cxn ang="0">
                    <a:pos x="99" y="6"/>
                  </a:cxn>
                  <a:cxn ang="0">
                    <a:pos x="126" y="1"/>
                  </a:cxn>
                </a:cxnLst>
                <a:rect l="0" t="0" r="r" b="b"/>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13" name="Freeform 10"/>
              <p:cNvSpPr>
                <a:spLocks noEditPoints="1"/>
              </p:cNvSpPr>
              <p:nvPr/>
            </p:nvSpPr>
            <p:spPr bwMode="auto">
              <a:xfrm>
                <a:off x="6052" y="1710"/>
                <a:ext cx="163" cy="87"/>
              </a:xfrm>
              <a:custGeom>
                <a:avLst/>
                <a:gdLst/>
                <a:ahLst/>
                <a:cxnLst>
                  <a:cxn ang="0">
                    <a:pos x="87" y="260"/>
                  </a:cxn>
                  <a:cxn ang="0">
                    <a:pos x="87" y="30"/>
                  </a:cxn>
                  <a:cxn ang="0">
                    <a:pos x="0" y="30"/>
                  </a:cxn>
                  <a:cxn ang="0">
                    <a:pos x="0" y="0"/>
                  </a:cxn>
                  <a:cxn ang="0">
                    <a:pos x="207" y="0"/>
                  </a:cxn>
                  <a:cxn ang="0">
                    <a:pos x="207" y="30"/>
                  </a:cxn>
                  <a:cxn ang="0">
                    <a:pos x="122" y="30"/>
                  </a:cxn>
                  <a:cxn ang="0">
                    <a:pos x="122" y="260"/>
                  </a:cxn>
                  <a:cxn ang="0">
                    <a:pos x="87" y="260"/>
                  </a:cxn>
                  <a:cxn ang="0">
                    <a:pos x="242" y="260"/>
                  </a:cxn>
                  <a:cxn ang="0">
                    <a:pos x="242" y="0"/>
                  </a:cxn>
                  <a:cxn ang="0">
                    <a:pos x="293" y="0"/>
                  </a:cxn>
                  <a:cxn ang="0">
                    <a:pos x="355" y="184"/>
                  </a:cxn>
                  <a:cxn ang="0">
                    <a:pos x="359" y="196"/>
                  </a:cxn>
                  <a:cxn ang="0">
                    <a:pos x="362" y="206"/>
                  </a:cxn>
                  <a:cxn ang="0">
                    <a:pos x="365" y="215"/>
                  </a:cxn>
                  <a:cxn ang="0">
                    <a:pos x="368" y="223"/>
                  </a:cxn>
                  <a:cxn ang="0">
                    <a:pos x="370" y="215"/>
                  </a:cxn>
                  <a:cxn ang="0">
                    <a:pos x="373" y="205"/>
                  </a:cxn>
                  <a:cxn ang="0">
                    <a:pos x="377" y="194"/>
                  </a:cxn>
                  <a:cxn ang="0">
                    <a:pos x="381" y="181"/>
                  </a:cxn>
                  <a:cxn ang="0">
                    <a:pos x="444" y="0"/>
                  </a:cxn>
                  <a:cxn ang="0">
                    <a:pos x="490" y="0"/>
                  </a:cxn>
                  <a:cxn ang="0">
                    <a:pos x="490" y="260"/>
                  </a:cxn>
                  <a:cxn ang="0">
                    <a:pos x="456" y="260"/>
                  </a:cxn>
                  <a:cxn ang="0">
                    <a:pos x="456" y="43"/>
                  </a:cxn>
                  <a:cxn ang="0">
                    <a:pos x="381" y="260"/>
                  </a:cxn>
                  <a:cxn ang="0">
                    <a:pos x="350" y="260"/>
                  </a:cxn>
                  <a:cxn ang="0">
                    <a:pos x="274" y="39"/>
                  </a:cxn>
                  <a:cxn ang="0">
                    <a:pos x="274" y="260"/>
                  </a:cxn>
                  <a:cxn ang="0">
                    <a:pos x="242" y="260"/>
                  </a:cxn>
                </a:cxnLst>
                <a:rect l="0" t="0" r="r" b="b"/>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w="9525">
                <a:noFill/>
                <a:round/>
                <a:headEnd/>
                <a:tailEnd/>
              </a:ln>
            </p:spPr>
            <p:txBody>
              <a:bodyPr/>
              <a:lstStyle/>
              <a:p>
                <a:endParaRPr lang="en-US"/>
              </a:p>
            </p:txBody>
          </p:sp>
        </p:grpSp>
        <p:pic>
          <p:nvPicPr>
            <p:cNvPr id="7" name="Picture 11" descr="new_cdc_logo"/>
            <p:cNvPicPr>
              <a:picLocks noChangeAspect="1" noChangeArrowheads="1"/>
            </p:cNvPicPr>
            <p:nvPr/>
          </p:nvPicPr>
          <p:blipFill>
            <a:blip r:embed="rId4" cstate="print"/>
            <a:srcRect l="2061" t="1997" r="2095" b="11980"/>
            <a:stretch>
              <a:fillRect/>
            </a:stretch>
          </p:blipFill>
          <p:spPr bwMode="auto">
            <a:xfrm>
              <a:off x="219" y="3098"/>
              <a:ext cx="928" cy="573"/>
            </a:xfrm>
            <a:prstGeom prst="rect">
              <a:avLst/>
            </a:prstGeom>
            <a:noFill/>
          </p:spPr>
        </p:pic>
      </p:gr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832</TotalTime>
  <Words>1717</Words>
  <Application>Microsoft Office PowerPoint</Application>
  <PresentationFormat>On-screen Show (4:3)</PresentationFormat>
  <Paragraphs>258</Paragraphs>
  <Slides>17</Slides>
  <Notes>17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Default Design</vt:lpstr>
      <vt:lpstr>Bitmap Image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Michelle Williamson</dc:creator>
  <cp:lastModifiedBy>hku4</cp:lastModifiedBy>
  <cp:revision>91</cp:revision>
  <dcterms:created xsi:type="dcterms:W3CDTF">2004-06-17T01:47:43Z</dcterms:created>
  <dcterms:modified xsi:type="dcterms:W3CDTF">2010-09-08T12:37:41Z</dcterms:modified>
</cp:coreProperties>
</file>