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6" r:id="rId2"/>
    <p:sldId id="649" r:id="rId3"/>
    <p:sldId id="794" r:id="rId4"/>
    <p:sldId id="758" r:id="rId5"/>
    <p:sldId id="664" r:id="rId6"/>
    <p:sldId id="858" r:id="rId7"/>
    <p:sldId id="853" r:id="rId8"/>
    <p:sldId id="854" r:id="rId9"/>
    <p:sldId id="855" r:id="rId10"/>
    <p:sldId id="856" r:id="rId11"/>
    <p:sldId id="803" r:id="rId12"/>
    <p:sldId id="801" r:id="rId13"/>
    <p:sldId id="850" r:id="rId14"/>
    <p:sldId id="842" r:id="rId15"/>
    <p:sldId id="843" r:id="rId16"/>
    <p:sldId id="838" r:id="rId17"/>
    <p:sldId id="839" r:id="rId18"/>
    <p:sldId id="798" r:id="rId19"/>
    <p:sldId id="820" r:id="rId20"/>
    <p:sldId id="822" r:id="rId21"/>
    <p:sldId id="857" r:id="rId22"/>
    <p:sldId id="846" r:id="rId23"/>
    <p:sldId id="847" r:id="rId24"/>
    <p:sldId id="832" r:id="rId25"/>
    <p:sldId id="833" r:id="rId26"/>
    <p:sldId id="790" r:id="rId27"/>
    <p:sldId id="788" r:id="rId28"/>
    <p:sldId id="752" r:id="rId29"/>
    <p:sldId id="835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E1F4"/>
    <a:srgbClr val="D9E5FF"/>
    <a:srgbClr val="C9FFDA"/>
    <a:srgbClr val="EEFEB4"/>
    <a:srgbClr val="3399FF"/>
    <a:srgbClr val="F8FFCD"/>
    <a:srgbClr val="FBFF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65" autoAdjust="0"/>
  </p:normalViewPr>
  <p:slideViewPr>
    <p:cSldViewPr>
      <p:cViewPr varScale="1">
        <p:scale>
          <a:sx n="82" d="100"/>
          <a:sy n="82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"/>
    </p:cViewPr>
  </p:sorterViewPr>
  <p:notesViewPr>
    <p:cSldViewPr>
      <p:cViewPr varScale="1">
        <p:scale>
          <a:sx n="72" d="100"/>
          <a:sy n="72" d="100"/>
        </p:scale>
        <p:origin x="-271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fld id="{6DFDB78E-791E-4F63-98C9-BAB17C40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8" charset="-128"/>
              </a:defRPr>
            </a:lvl1pPr>
          </a:lstStyle>
          <a:p>
            <a:pPr>
              <a:defRPr/>
            </a:pPr>
            <a:fld id="{F089A0F2-6E94-4DE9-9B12-D2355BBB8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A8586-9438-4D3F-93B1-029AD78CC1BC}" type="slidenum">
              <a:rPr lang="en-US" smtClean="0">
                <a:ea typeface="ＭＳ Ｐゴシック" pitchFamily="50" charset="-128"/>
              </a:rPr>
              <a:pPr/>
              <a:t>1</a:t>
            </a:fld>
            <a:endParaRPr lang="en-US" smtClean="0">
              <a:ea typeface="ＭＳ Ｐゴシック" pitchFamily="50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2" tIns="46427" rIns="92852" bIns="46427" anchor="b"/>
          <a:lstStyle/>
          <a:p>
            <a:pPr algn="r" defTabSz="928688"/>
            <a:fld id="{554D3E8A-A627-489E-9464-13AC20EBD95A}" type="slidenum">
              <a:rPr lang="en-US" sz="1200">
                <a:latin typeface="Times New Roman" pitchFamily="18" charset="0"/>
              </a:rPr>
              <a:pPr algn="r" defTabSz="928688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2" tIns="46427" rIns="92852" bIns="46427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2" tIns="46427" rIns="92852" bIns="46427" anchor="b"/>
          <a:lstStyle/>
          <a:p>
            <a:pPr algn="r" defTabSz="928688"/>
            <a:fld id="{51B436CC-FA7E-4312-B66F-44C5E5433A04}" type="slidenum">
              <a:rPr lang="en-US" sz="1200">
                <a:latin typeface="Times New Roman" pitchFamily="18" charset="0"/>
              </a:rPr>
              <a:pPr algn="r" defTabSz="928688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2" tIns="46427" rIns="92852" bIns="46427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2" tIns="46427" rIns="92852" bIns="46427" anchor="b"/>
          <a:lstStyle/>
          <a:p>
            <a:pPr algn="r" defTabSz="928688"/>
            <a:fld id="{DCC27985-DA8B-4BEC-8129-44C659566F20}" type="slidenum">
              <a:rPr lang="en-US" sz="1200">
                <a:latin typeface="Times New Roman" pitchFamily="18" charset="0"/>
              </a:rPr>
              <a:pPr algn="r" defTabSz="928688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2" tIns="46427" rIns="92852" bIns="46427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50" charset="-128"/>
              </a:rPr>
              <a:t>Mean risk-standardized mortality rates were 18.8% (SD, 2.1%; range, 10.4%-27.5%) in 1995 and 15.8% (SD, 1.7%; range, 10.6%-21.6%) in 2006. The size of each bin reflects the number of hospitals that filled in a particular interval of risk-standardized mortality rate as well as the distributions (ranges) of rates in 1995 and 2006. Because the number of bins in each year is the same (n=35), the 1995 bin is wider than the 2006 bin to reflect the change in risk-standardized mortality rate distributions.</a:t>
            </a:r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41EEF00-D36B-461A-B6B0-B658BA121C84}" type="slidenum">
              <a:rPr lang="en-US" sz="1200">
                <a:latin typeface="Calibri" pitchFamily="34" charset="0"/>
              </a:rPr>
              <a:pPr algn="r" defTabSz="931863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F5DF9-ADD8-4425-879D-4A52AA2488D4}" type="slidenum">
              <a:rPr lang="en-US" smtClean="0">
                <a:ea typeface="ＭＳ Ｐゴシック" pitchFamily="50" charset="-128"/>
              </a:rPr>
              <a:pPr/>
              <a:t>21</a:t>
            </a:fld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18D20C6C-E03D-4033-8092-05FDEF2FD569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4D2211D-D495-427F-B903-DE28BCD47213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7" tIns="46429" rIns="92857" bIns="46429" anchor="b"/>
          <a:lstStyle/>
          <a:p>
            <a:pPr algn="r" defTabSz="928688"/>
            <a:fld id="{8A0EAE7C-F0E4-4A77-AA71-8B16B722A855}" type="slidenum">
              <a:rPr lang="en-US" sz="1200">
                <a:latin typeface="Times New Roman" pitchFamily="18" charset="0"/>
              </a:rPr>
              <a:pPr algn="r" defTabSz="928688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7" tIns="46429" rIns="92857" bIns="46429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5325"/>
            <a:ext cx="4649788" cy="348773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4650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20F970DF-FF5E-4751-B8AD-8A6E6C6BE532}" type="slidenum">
              <a:rPr lang="en-US" sz="1200">
                <a:latin typeface="Calibri" pitchFamily="34" charset="0"/>
              </a:rPr>
              <a:pPr algn="r" defTabSz="931863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BAAC1188-675D-4137-B12B-2610666E5373}" type="slidenum">
              <a:rPr lang="en-US" sz="1200">
                <a:latin typeface="Calibri" pitchFamily="34" charset="0"/>
              </a:rPr>
              <a:pPr algn="r" defTabSz="931863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2" tIns="46427" rIns="92852" bIns="46427" anchor="b"/>
          <a:lstStyle/>
          <a:p>
            <a:pPr algn="r" defTabSz="928688"/>
            <a:fld id="{7DD176D3-A623-4D3C-B7B4-F9220A2113E5}" type="slidenum">
              <a:rPr lang="en-US" sz="1200">
                <a:latin typeface="Times New Roman" pitchFamily="18" charset="0"/>
              </a:rPr>
              <a:pPr algn="r" defTabSz="928688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2" tIns="46427" rIns="92852" bIns="46427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2" tIns="46427" rIns="92852" bIns="46427" anchor="b"/>
          <a:lstStyle/>
          <a:p>
            <a:pPr algn="r" defTabSz="928688"/>
            <a:fld id="{1F5E9FE4-3991-4EE4-9E54-ED208FFE04DB}" type="slidenum">
              <a:rPr lang="en-US" sz="1200">
                <a:latin typeface="Times New Roman" pitchFamily="18" charset="0"/>
              </a:rPr>
              <a:pPr algn="r" defTabSz="928688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2852" tIns="46427" rIns="92852" bIns="46427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EC50-F7FE-4F17-AB61-16A66264B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E912-C23D-4BBB-8FC0-CF39AD290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72BE-F0AA-4FA3-9381-E4A21B99F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93F4-AB48-4F50-8351-51352444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45549-6976-40D3-8670-7C214900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CF14-6B86-406A-AB3F-EA0F7508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F7A1-E6B0-4CE5-AAF9-2F50C2C79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2007-510A-4CFD-949B-711A7423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2460-102E-425C-9559-9D879537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DC56-6DA1-417C-B7FB-5D87CAA3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5B2F-A196-4E15-926E-5895D708F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DF31-3154-495D-B388-115807D16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8" charset="-128"/>
              </a:defRPr>
            </a:lvl1pPr>
          </a:lstStyle>
          <a:p>
            <a:pPr>
              <a:defRPr/>
            </a:pPr>
            <a:fld id="{8CE1E472-2B34-4E7E-9FD4-C7B58575A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914400"/>
            <a:ext cx="7010400" cy="22098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Surveillance of Heart Diseases and Stroke Using Centers for Medicare and Medicaid (CMS) Data: A Researcher’s Perspective</a:t>
            </a:r>
          </a:p>
        </p:txBody>
      </p:sp>
      <p:pic>
        <p:nvPicPr>
          <p:cNvPr id="7171" name="Picture 3" descr="Yale University, School of Medi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09800" y="42672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35000"/>
              </a:spcBef>
            </a:pPr>
            <a:r>
              <a:rPr lang="en-US" sz="2800"/>
              <a:t>Judith H. Lichtman, PhD MPH</a:t>
            </a:r>
          </a:p>
          <a:p>
            <a:pPr marL="342900" indent="-342900" algn="ctr">
              <a:lnSpc>
                <a:spcPct val="75000"/>
              </a:lnSpc>
              <a:spcBef>
                <a:spcPct val="35000"/>
              </a:spcBef>
            </a:pPr>
            <a:r>
              <a:rPr lang="en-US" sz="2800"/>
              <a:t>Associate Professor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Linked Hospitalizations: </a:t>
            </a:r>
            <a:br>
              <a:rPr lang="en-US" sz="4000" smtClean="0">
                <a:ea typeface="ＭＳ Ｐゴシック" pitchFamily="50" charset="-128"/>
              </a:rPr>
            </a:br>
            <a:r>
              <a:rPr lang="en-US" sz="4000" smtClean="0">
                <a:ea typeface="ＭＳ Ｐゴシック" pitchFamily="50" charset="-128"/>
              </a:rPr>
              <a:t>“Episode of Care” </a:t>
            </a:r>
          </a:p>
        </p:txBody>
      </p:sp>
      <p:grpSp>
        <p:nvGrpSpPr>
          <p:cNvPr id="16" name="Group 15" descr="Diagram shows Stroke Index Event at Hospital A, Stroke Index Event at Hospital B, and Outcomes. Arrow labeled transfer poitns from hospital A to hospital B. Dashed arrow points from hospital B to outcomes. Arrow points from outcomes back to hospital A. A measuring line shows Day 0 before hospital A and Day X after Outcomes "/>
          <p:cNvGrpSpPr/>
          <p:nvPr/>
        </p:nvGrpSpPr>
        <p:grpSpPr>
          <a:xfrm>
            <a:off x="228600" y="2209800"/>
            <a:ext cx="8991600" cy="3292475"/>
            <a:chOff x="228600" y="2209800"/>
            <a:chExt cx="8991600" cy="3292475"/>
          </a:xfrm>
        </p:grpSpPr>
        <p:sp>
          <p:nvSpPr>
            <p:cNvPr id="16387" name="Line 6"/>
            <p:cNvSpPr>
              <a:spLocks noChangeShapeType="1"/>
            </p:cNvSpPr>
            <p:nvPr/>
          </p:nvSpPr>
          <p:spPr bwMode="auto">
            <a:xfrm>
              <a:off x="4876800" y="3581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Oval 16"/>
            <p:cNvSpPr>
              <a:spLocks noChangeArrowheads="1"/>
            </p:cNvSpPr>
            <p:nvPr/>
          </p:nvSpPr>
          <p:spPr bwMode="auto">
            <a:xfrm>
              <a:off x="228600" y="2879725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30348"/>
                  </a:solidFill>
                </a:rPr>
                <a:t>Stroke Index</a:t>
              </a:r>
            </a:p>
            <a:p>
              <a:pPr algn="ctr"/>
              <a:r>
                <a:rPr lang="en-US" sz="2000" b="1">
                  <a:solidFill>
                    <a:srgbClr val="F30348"/>
                  </a:solidFill>
                </a:rPr>
                <a:t>Event</a:t>
              </a:r>
            </a:p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Hospital A</a:t>
              </a:r>
            </a:p>
          </p:txBody>
        </p:sp>
        <p:sp>
          <p:nvSpPr>
            <p:cNvPr id="16389" name="Text Box 20"/>
            <p:cNvSpPr txBox="1">
              <a:spLocks noChangeArrowheads="1"/>
            </p:cNvSpPr>
            <p:nvPr/>
          </p:nvSpPr>
          <p:spPr bwMode="auto">
            <a:xfrm>
              <a:off x="7162800" y="3276600"/>
              <a:ext cx="2057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Outcomes</a:t>
              </a:r>
            </a:p>
          </p:txBody>
        </p:sp>
        <p:sp>
          <p:nvSpPr>
            <p:cNvPr id="16390" name="Text Box 26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Day 0</a:t>
              </a:r>
            </a:p>
          </p:txBody>
        </p:sp>
        <p:sp>
          <p:nvSpPr>
            <p:cNvPr id="16391" name="Oval 27"/>
            <p:cNvSpPr>
              <a:spLocks noChangeArrowheads="1"/>
            </p:cNvSpPr>
            <p:nvPr/>
          </p:nvSpPr>
          <p:spPr bwMode="auto">
            <a:xfrm>
              <a:off x="2590800" y="2879725"/>
              <a:ext cx="2209800" cy="1371600"/>
            </a:xfrm>
            <a:prstGeom prst="ellipse">
              <a:avLst/>
            </a:prstGeom>
            <a:solidFill>
              <a:srgbClr val="F8FFC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Stroke Index</a:t>
              </a:r>
            </a:p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Event</a:t>
              </a:r>
            </a:p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Hospital B</a:t>
              </a:r>
            </a:p>
          </p:txBody>
        </p:sp>
        <p:sp>
          <p:nvSpPr>
            <p:cNvPr id="16392" name="Text Box 34"/>
            <p:cNvSpPr txBox="1">
              <a:spLocks noChangeArrowheads="1"/>
            </p:cNvSpPr>
            <p:nvPr/>
          </p:nvSpPr>
          <p:spPr bwMode="auto">
            <a:xfrm>
              <a:off x="2133600" y="220980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Transfer</a:t>
              </a:r>
            </a:p>
          </p:txBody>
        </p:sp>
        <p:grpSp>
          <p:nvGrpSpPr>
            <p:cNvPr id="16393" name="Group 40"/>
            <p:cNvGrpSpPr>
              <a:grpSpLocks/>
            </p:cNvGrpSpPr>
            <p:nvPr/>
          </p:nvGrpSpPr>
          <p:grpSpPr bwMode="auto">
            <a:xfrm>
              <a:off x="1371600" y="4648200"/>
              <a:ext cx="6629400" cy="304800"/>
              <a:chOff x="816" y="2736"/>
              <a:chExt cx="4176" cy="384"/>
            </a:xfrm>
          </p:grpSpPr>
          <p:sp>
            <p:nvSpPr>
              <p:cNvPr id="16397" name="Line 23"/>
              <p:cNvSpPr>
                <a:spLocks noChangeShapeType="1"/>
              </p:cNvSpPr>
              <p:nvPr/>
            </p:nvSpPr>
            <p:spPr bwMode="auto">
              <a:xfrm>
                <a:off x="816" y="3120"/>
                <a:ext cx="41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36"/>
              <p:cNvSpPr>
                <a:spLocks noChangeShapeType="1"/>
              </p:cNvSpPr>
              <p:nvPr/>
            </p:nvSpPr>
            <p:spPr bwMode="auto">
              <a:xfrm>
                <a:off x="816" y="273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37"/>
              <p:cNvSpPr>
                <a:spLocks noChangeShapeType="1"/>
              </p:cNvSpPr>
              <p:nvPr/>
            </p:nvSpPr>
            <p:spPr bwMode="auto">
              <a:xfrm>
                <a:off x="4992" y="2736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Text Box 38"/>
            <p:cNvSpPr txBox="1">
              <a:spLocks noChangeArrowheads="1"/>
            </p:cNvSpPr>
            <p:nvPr/>
          </p:nvSpPr>
          <p:spPr bwMode="auto">
            <a:xfrm>
              <a:off x="7467600" y="5105400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Day X</a:t>
              </a:r>
            </a:p>
          </p:txBody>
        </p:sp>
        <p:cxnSp>
          <p:nvCxnSpPr>
            <p:cNvPr id="16395" name="AutoShape 39"/>
            <p:cNvCxnSpPr>
              <a:cxnSpLocks noChangeShapeType="1"/>
            </p:cNvCxnSpPr>
            <p:nvPr/>
          </p:nvCxnSpPr>
          <p:spPr bwMode="auto">
            <a:xfrm rot="5400000" flipV="1">
              <a:off x="2704306" y="1715294"/>
              <a:ext cx="1588" cy="2362200"/>
            </a:xfrm>
            <a:prstGeom prst="curvedConnector3">
              <a:avLst>
                <a:gd name="adj1" fmla="val -237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396" name="AutoShape 43"/>
            <p:cNvCxnSpPr>
              <a:cxnSpLocks noChangeShapeType="1"/>
            </p:cNvCxnSpPr>
            <p:nvPr/>
          </p:nvCxnSpPr>
          <p:spPr bwMode="auto">
            <a:xfrm rot="5400000" flipV="1">
              <a:off x="4602162" y="-334962"/>
              <a:ext cx="396875" cy="6858000"/>
            </a:xfrm>
            <a:prstGeom prst="curvedConnector3">
              <a:avLst>
                <a:gd name="adj1" fmla="val -288403"/>
              </a:avLst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How to Access CMS Data: ResDAC</a:t>
            </a:r>
          </a:p>
        </p:txBody>
      </p:sp>
      <p:pic>
        <p:nvPicPr>
          <p:cNvPr id="17411" name="Picture 7" descr="Research Data Assistance Center (ResDAC) website: http://www.resdac.umn.edu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38250"/>
            <a:ext cx="7799388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114800" y="54864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www.resdac.umn.edu/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CMS Data:</a:t>
            </a:r>
            <a:br>
              <a:rPr lang="en-US" sz="4000" smtClean="0">
                <a:ea typeface="ＭＳ Ｐゴシック" pitchFamily="50" charset="-128"/>
              </a:rPr>
            </a:br>
            <a:r>
              <a:rPr lang="en-US" sz="3600" smtClean="0">
                <a:ea typeface="ＭＳ Ｐゴシック" pitchFamily="50" charset="-128"/>
              </a:rPr>
              <a:t>Innovations have simplified the process</a:t>
            </a:r>
            <a:endParaRPr lang="en-US" sz="4000" smtClean="0">
              <a:ea typeface="ＭＳ Ｐゴシック" pitchFamily="50" charset="-128"/>
            </a:endParaRPr>
          </a:p>
        </p:txBody>
      </p:sp>
      <p:grpSp>
        <p:nvGrpSpPr>
          <p:cNvPr id="53" name="Group 52" descr="clipart of delivery truck with men picking up a number of boxes"/>
          <p:cNvGrpSpPr/>
          <p:nvPr/>
        </p:nvGrpSpPr>
        <p:grpSpPr>
          <a:xfrm>
            <a:off x="152400" y="2362200"/>
            <a:ext cx="8834438" cy="4495800"/>
            <a:chOff x="152400" y="2362200"/>
            <a:chExt cx="8834438" cy="4495800"/>
          </a:xfrm>
        </p:grpSpPr>
        <p:pic>
          <p:nvPicPr>
            <p:cNvPr id="2050" name="Picture 2" descr="C:\Users\Emi\AppData\Local\Microsoft\Windows\Temporary Internet Files\Content.IE5\UB2UHXMY\MC90012767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667000"/>
              <a:ext cx="3673475" cy="199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C:\Users\Emi\AppData\Local\Microsoft\Windows\Temporary Internet Files\Content.IE5\UB2UHXMY\MC90043488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3581400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42"/>
            <p:cNvGrpSpPr>
              <a:grpSpLocks/>
            </p:cNvGrpSpPr>
            <p:nvPr/>
          </p:nvGrpSpPr>
          <p:grpSpPr bwMode="auto">
            <a:xfrm>
              <a:off x="381000" y="3886200"/>
              <a:ext cx="2967038" cy="2514600"/>
              <a:chOff x="385904" y="3962400"/>
              <a:chExt cx="2966896" cy="2514600"/>
            </a:xfrm>
          </p:grpSpPr>
          <p:pic>
            <p:nvPicPr>
              <p:cNvPr id="18478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904" y="5181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9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2104" y="4419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0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05104" y="4572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1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95504" y="3962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2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43104" y="5370512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3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6504" y="4800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84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62304" y="5370512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4" descr="C:\Users\Emi\AppData\Local\Microsoft\Windows\Temporary Internet Files\Content.IE5\UB2UHXMY\MC90043488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4724400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6629400" y="4343400"/>
              <a:ext cx="2128838" cy="1106488"/>
              <a:chOff x="6629400" y="4343400"/>
              <a:chExt cx="2128696" cy="1106488"/>
            </a:xfrm>
          </p:grpSpPr>
          <p:pic>
            <p:nvPicPr>
              <p:cNvPr id="18476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67600" y="4343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7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29400" y="4343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6934200" y="5181600"/>
              <a:ext cx="2052638" cy="1258888"/>
              <a:chOff x="6781800" y="5334000"/>
              <a:chExt cx="2052496" cy="1258888"/>
            </a:xfrm>
          </p:grpSpPr>
          <p:pic>
            <p:nvPicPr>
              <p:cNvPr id="18474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43800" y="5334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5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81800" y="5486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6629400" y="3810000"/>
              <a:ext cx="1671638" cy="1944688"/>
              <a:chOff x="6629400" y="3810000"/>
              <a:chExt cx="1671496" cy="1944688"/>
            </a:xfrm>
          </p:grpSpPr>
          <p:pic>
            <p:nvPicPr>
              <p:cNvPr id="18472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29400" y="3810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3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0400" y="46482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1" name="Picture 13" descr="C:\Users\Emi\AppData\Local\Microsoft\Windows\Temporary Internet Files\Content.IE5\UB2UHXMY\MC90043488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4038600"/>
              <a:ext cx="1662113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 descr="C:\Users\Emi\AppData\Local\Microsoft\Windows\Temporary Internet Files\Content.IE5\UB2UHXMY\MC90043488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5083175"/>
              <a:ext cx="1774825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5791200" y="5181600"/>
              <a:ext cx="1747838" cy="1295400"/>
              <a:chOff x="7010400" y="3240088"/>
              <a:chExt cx="1747696" cy="1295400"/>
            </a:xfrm>
          </p:grpSpPr>
          <p:pic>
            <p:nvPicPr>
              <p:cNvPr id="18470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0400" y="3240088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71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67600" y="3429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4" name="Picture 16" descr="C:\Users\Emi\AppData\Local\Microsoft\Windows\Temporary Internet Files\Content.IE5\UB2UHXMY\MC900434883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4275138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5943600" y="3962400"/>
              <a:ext cx="1366838" cy="1792288"/>
              <a:chOff x="5943600" y="3962400"/>
              <a:chExt cx="1366696" cy="1792288"/>
            </a:xfrm>
          </p:grpSpPr>
          <p:pic>
            <p:nvPicPr>
              <p:cNvPr id="18468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43600" y="46482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9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800" y="3962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6705600" y="2971800"/>
              <a:ext cx="1671638" cy="1944688"/>
              <a:chOff x="6705600" y="3048000"/>
              <a:chExt cx="1671496" cy="1944688"/>
            </a:xfrm>
          </p:grpSpPr>
          <p:pic>
            <p:nvPicPr>
              <p:cNvPr id="18466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86600" y="38862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5257800" y="4724400"/>
              <a:ext cx="1290638" cy="1868488"/>
              <a:chOff x="5257800" y="4724400"/>
              <a:chExt cx="1290496" cy="1868488"/>
            </a:xfrm>
          </p:grpSpPr>
          <p:pic>
            <p:nvPicPr>
              <p:cNvPr id="18464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5486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5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0" y="4724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629400" y="3124200"/>
              <a:ext cx="2205038" cy="1335088"/>
              <a:chOff x="5562600" y="1905000"/>
              <a:chExt cx="2204896" cy="1335088"/>
            </a:xfrm>
          </p:grpSpPr>
          <p:pic>
            <p:nvPicPr>
              <p:cNvPr id="18462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62600" y="1905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3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2133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70"/>
            <p:cNvGrpSpPr>
              <a:grpSpLocks/>
            </p:cNvGrpSpPr>
            <p:nvPr/>
          </p:nvGrpSpPr>
          <p:grpSpPr bwMode="auto">
            <a:xfrm>
              <a:off x="5029200" y="3200400"/>
              <a:ext cx="1747838" cy="1639888"/>
              <a:chOff x="5029200" y="3200400"/>
              <a:chExt cx="1747696" cy="1639888"/>
            </a:xfrm>
          </p:grpSpPr>
          <p:pic>
            <p:nvPicPr>
              <p:cNvPr id="18460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2004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1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29200" y="37338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5867400" y="2362200"/>
              <a:ext cx="1824038" cy="1639888"/>
              <a:chOff x="5867400" y="2362200"/>
              <a:chExt cx="1823896" cy="1639888"/>
            </a:xfrm>
          </p:grpSpPr>
          <p:pic>
            <p:nvPicPr>
              <p:cNvPr id="18458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7400" y="23622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00800" y="2895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4114800" y="5029200"/>
              <a:ext cx="1590675" cy="1563688"/>
              <a:chOff x="7015304" y="609600"/>
              <a:chExt cx="1590392" cy="1563688"/>
            </a:xfrm>
          </p:grpSpPr>
          <p:pic>
            <p:nvPicPr>
              <p:cNvPr id="18456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7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15304" y="10668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4419600" y="3352800"/>
              <a:ext cx="1595438" cy="1792288"/>
              <a:chOff x="3581400" y="1219200"/>
              <a:chExt cx="1595296" cy="1792288"/>
            </a:xfrm>
          </p:grpSpPr>
          <p:pic>
            <p:nvPicPr>
              <p:cNvPr id="18454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400" y="19050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5" name="Picture 11" descr="C:\Users\Emi\AppData\Local\Microsoft\Windows\Temporary Internet Files\Content.IE5\D5D7TDCS\MC90029093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86200" y="1219200"/>
                <a:ext cx="1290496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Readmission Rates by Sex</a:t>
            </a:r>
            <a:br>
              <a:rPr lang="en-US" sz="4000" smtClean="0">
                <a:ea typeface="ＭＳ Ｐゴシック" pitchFamily="50" charset="-128"/>
              </a:rPr>
            </a:br>
            <a:r>
              <a:rPr lang="en-US" altLang="en-US" sz="2000" smtClean="0">
                <a:ea typeface="ＭＳ Ｐゴシック" pitchFamily="50" charset="-128"/>
              </a:rPr>
              <a:t>122,063 hospital discharges for TIA (ICD-9 435)</a:t>
            </a:r>
            <a:r>
              <a:rPr lang="en-US" altLang="en-US" sz="4000" smtClean="0">
                <a:ea typeface="ＭＳ Ｐゴシック" pitchFamily="50" charset="-128"/>
              </a:rPr>
              <a:t> </a:t>
            </a:r>
            <a:endParaRPr lang="en-US" sz="4000" smtClean="0">
              <a:ea typeface="ＭＳ Ｐゴシック" pitchFamily="50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19800" y="632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Stroke 2009;40:2116-2122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838200" y="1389063"/>
          <a:ext cx="7391400" cy="4935537"/>
        </p:xfrm>
        <a:graphic>
          <a:graphicData uri="http://schemas.openxmlformats.org/presentationml/2006/ole">
            <p:oleObj spid="_x0000_s1026" name="Chart" r:id="rId4" imgW="6105763" imgH="3905488" progId="Excel.Sheet.8">
              <p:embed/>
            </p:oleObj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676400" y="5715000"/>
            <a:ext cx="1295400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chemeClr val="bg2"/>
                </a:solidFill>
              </a:rPr>
              <a:t>*  p &lt; 0.0001</a:t>
            </a:r>
          </a:p>
          <a:p>
            <a:r>
              <a:rPr lang="en-US" sz="1200" b="1">
                <a:solidFill>
                  <a:schemeClr val="bg2"/>
                </a:solidFill>
              </a:rPr>
              <a:t>** p =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Risk-Adjusted Outcomes </a:t>
            </a:r>
            <a:br>
              <a:rPr lang="en-US" sz="4000" smtClean="0">
                <a:ea typeface="ＭＳ Ｐゴシック" pitchFamily="50" charset="-128"/>
              </a:rPr>
            </a:br>
            <a:r>
              <a:rPr lang="en-US" sz="2000" smtClean="0">
                <a:ea typeface="ＭＳ Ｐゴシック" pitchFamily="50" charset="-128"/>
              </a:rPr>
              <a:t>(Women / Men)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838200" y="1066800"/>
          <a:ext cx="7620000" cy="4835525"/>
        </p:xfrm>
        <a:graphic>
          <a:graphicData uri="http://schemas.openxmlformats.org/presentationml/2006/ole">
            <p:oleObj spid="_x0000_s2050" name="Visio" r:id="rId4" imgW="5552846" imgH="3523793" progId="">
              <p:embed/>
            </p:oleObj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59594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Analyses are risk-adjusted for age (continuous), race (white vs. other), admission source (ED, skilled nursing facility, vs. other), Deyo comorbidity score (≥ 3 vs. &lt; 3), number of hospitalizations in prior year (≥2 vs. &lt;2), and medical history (yes vs. no; cancer, dementia, chronic obstructive pulmonary disease, ischemic stroke, diabetes, hypertension, acute myocardial infarction, congestive heart failure, and atrial fibrillation).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0198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Stroke 2009;40:2116-2122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ea typeface="ＭＳ Ｐゴシック" pitchFamily="50" charset="-128"/>
              </a:rPr>
              <a:t>CAD and Mortality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52400" y="1905000"/>
          <a:ext cx="8915400" cy="2971800"/>
        </p:xfrm>
        <a:graphic>
          <a:graphicData uri="http://schemas.openxmlformats.org/presentationml/2006/ole">
            <p:oleObj spid="_x0000_s3074" name="Visio" r:id="rId4" imgW="10143134" imgH="3381146" progId="">
              <p:embed/>
            </p:oleObj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853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All analyses are adjusted for age (continuous), race (white vs. other), admission source (ED, skilled nursing facility, vs. other), Deyo comorbidity score (≥ 3 vs. &lt; 3), number of hospitalizations in prior year (≥2 vs. &lt;2), and medical history (yes vs. no; cancer, dementia, chronic obstructive pulmonary disorder, ischemic stroke, diabetes, hypertension, acute myocardial infarction, congestive heart failure, and atrial fibrillation). P&lt;0.01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6294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Stroke 2009;40:2116-2122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50" charset="-128"/>
              </a:rPr>
              <a:t>1-Year Recurrent Stroke Rates </a:t>
            </a:r>
            <a:br>
              <a:rPr lang="en-US" sz="3600" smtClean="0">
                <a:ea typeface="ＭＳ Ｐゴシック" pitchFamily="50" charset="-128"/>
              </a:rPr>
            </a:br>
            <a:r>
              <a:rPr lang="en-US" sz="3600" smtClean="0">
                <a:ea typeface="ＭＳ Ｐゴシック" pitchFamily="50" charset="-128"/>
              </a:rPr>
              <a:t>1994-1996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52400" y="2016125"/>
          <a:ext cx="8839200" cy="3851275"/>
        </p:xfrm>
        <a:graphic>
          <a:graphicData uri="http://schemas.openxmlformats.org/presentationml/2006/ole">
            <p:oleObj spid="_x0000_s4098" name="Visio" r:id="rId4" imgW="7695793" imgH="3352348" progId="">
              <p:embed/>
            </p:oleObj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1722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Cerebrovascular Diseases,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88392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04800" y="457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folHlink"/>
                </a:solidFill>
              </a:rPr>
              <a:t>1-Year Recurrent Stroke Rates </a:t>
            </a:r>
            <a:br>
              <a:rPr lang="en-US" sz="36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2000-2002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1722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Cerebrovascular Diseases,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97535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Percentage Change in Risk Standardized 1-Year Recurrent Stoke Rates from 1994-1996 to 2000-2002</a:t>
            </a:r>
          </a:p>
        </p:txBody>
      </p:sp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304800" y="6003925"/>
            <a:ext cx="868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/>
              <a:t>Recurrent stroke hospitalization rates decreased by 5%</a:t>
            </a:r>
          </a:p>
          <a:p>
            <a:pPr marL="230188" indent="-230188">
              <a:spcBef>
                <a:spcPct val="50000"/>
              </a:spcBef>
              <a:buFontTx/>
              <a:buChar char="•"/>
            </a:pPr>
            <a:r>
              <a:rPr lang="en-US"/>
              <a:t>Marked geographic variation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6172200" y="6507163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Cerebrovascular Diseases, in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rticle clippings - Health Services and Outcomes Research - An Administrative Claims Model Suitable for Profiling Hospital Performance Based on 30-Day Mortality Rates Among Patients With an Acute Myocardial Infar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325"/>
            <a:ext cx="6781800" cy="2098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7" name="Picture 3" descr="Article clipping - Clinician Update&#10;Public Reporting of 30-Day Mortality for Patients Hospitalized with Acute Myocardial Infarction and Heart Fail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6324600" cy="239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8" name="Picture 4" descr="Article clipping - An Administrative Claims Measure Suitable for Profiling Hospital Performance on the Basis of 30-Day All-Cause Readmission Rates Among Patients with Heart Fail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265363"/>
            <a:ext cx="6629400" cy="211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447800" y="48006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eaLnBrk="0" hangingPunct="0">
              <a:spcBef>
                <a:spcPct val="50000"/>
              </a:spcBef>
              <a:buFontTx/>
              <a:buChar char="•"/>
            </a:pPr>
            <a:r>
              <a:rPr lang="en-US" sz="2400"/>
              <a:t>Need for strong population-based data to achieve surveillance goals.</a:t>
            </a:r>
            <a:r>
              <a:rPr lang="en-US" sz="2000"/>
              <a:t>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19800" y="632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Circulation, 2007;115:127-155</a:t>
            </a:r>
          </a:p>
        </p:txBody>
      </p:sp>
      <p:pic>
        <p:nvPicPr>
          <p:cNvPr id="8196" name="Picture 6" descr="AHA Scientific Statement - Essential Features of a Surveillance System to Support the Prevention and Management of Heart Disease and Str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4010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14779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50" charset="-128"/>
              </a:rPr>
              <a:t>Change in AMI All-Cause Risk-Standardized Mortality Rates (RSMR) From 1995 to 2006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477000" y="6581775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Calibri" pitchFamily="34" charset="0"/>
              </a:rPr>
              <a:t>JAMA. 2009;302(7):767-773</a:t>
            </a:r>
            <a:r>
              <a:rPr lang="en-US" sz="1200">
                <a:latin typeface="Calibri" pitchFamily="34" charset="0"/>
              </a:rPr>
              <a:t>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85938"/>
            <a:ext cx="64770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50" charset="-128"/>
              </a:rPr>
              <a:t>AMI All-Cause Risk-Standardized Mortality Rates (RSMR)</a:t>
            </a:r>
            <a:br>
              <a:rPr lang="en-US" sz="3600" smtClean="0">
                <a:ea typeface="ＭＳ Ｐゴシック" pitchFamily="50" charset="-128"/>
              </a:rPr>
            </a:br>
            <a:r>
              <a:rPr lang="en-US" sz="3600" smtClean="0">
                <a:ea typeface="ＭＳ Ｐゴシック" pitchFamily="50" charset="-128"/>
              </a:rPr>
              <a:t>From 1995 to 2006</a:t>
            </a:r>
          </a:p>
        </p:txBody>
      </p:sp>
      <p:pic>
        <p:nvPicPr>
          <p:cNvPr id="23555" name="Picture 4" descr="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4770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477000" y="6581775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Calibri" pitchFamily="34" charset="0"/>
              </a:rPr>
              <a:t>JAMA. 2009;302(7):767-773</a:t>
            </a:r>
            <a:r>
              <a:rPr lang="en-US" sz="12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2133600" y="13350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1999</a:t>
            </a:r>
          </a:p>
          <a:p>
            <a:pPr algn="ctr"/>
            <a:r>
              <a:rPr lang="en-US" b="1">
                <a:latin typeface="Calibri" pitchFamily="34" charset="0"/>
              </a:rPr>
              <a:t>(National Average RSMR = 10.5 [SD 2.6] %)</a:t>
            </a:r>
          </a:p>
        </p:txBody>
      </p:sp>
      <p:sp>
        <p:nvSpPr>
          <p:cNvPr id="24579" name="Title 3"/>
          <p:cNvSpPr txBox="1">
            <a:spLocks/>
          </p:cNvSpPr>
          <p:nvPr/>
        </p:nvSpPr>
        <p:spPr bwMode="auto">
          <a:xfrm>
            <a:off x="685800" y="274638"/>
            <a:ext cx="7924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folHlink"/>
                </a:solidFill>
              </a:rPr>
              <a:t>30-Day Stroke Risk Standardized Mortality Rate by HRR</a:t>
            </a:r>
          </a:p>
        </p:txBody>
      </p:sp>
      <p:grpSp>
        <p:nvGrpSpPr>
          <p:cNvPr id="7" name="Group 6" descr="graph"/>
          <p:cNvGrpSpPr/>
          <p:nvPr/>
        </p:nvGrpSpPr>
        <p:grpSpPr>
          <a:xfrm>
            <a:off x="1447800" y="1981200"/>
            <a:ext cx="7696200" cy="4876800"/>
            <a:chOff x="1447800" y="1981200"/>
            <a:chExt cx="7696200" cy="4876800"/>
          </a:xfrm>
        </p:grpSpPr>
        <p:pic>
          <p:nvPicPr>
            <p:cNvPr id="2458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981200"/>
              <a:ext cx="6172200" cy="402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5951538"/>
              <a:ext cx="2362200" cy="90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33400" y="6477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Presented at ISC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924800" cy="1020762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30-Day Stroke Risk Standardized Mortality Rate by HRR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133600" y="1371600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2005</a:t>
            </a:r>
          </a:p>
          <a:p>
            <a:pPr algn="ctr"/>
            <a:r>
              <a:rPr lang="en-US" b="1">
                <a:latin typeface="Calibri" pitchFamily="34" charset="0"/>
              </a:rPr>
              <a:t>(National Average RSMR = 11.2 [SD 1.7] %)</a:t>
            </a:r>
          </a:p>
        </p:txBody>
      </p:sp>
      <p:grpSp>
        <p:nvGrpSpPr>
          <p:cNvPr id="7" name="Group 6" descr="graph"/>
          <p:cNvGrpSpPr/>
          <p:nvPr/>
        </p:nvGrpSpPr>
        <p:grpSpPr>
          <a:xfrm>
            <a:off x="1371600" y="2038350"/>
            <a:ext cx="7772400" cy="4819650"/>
            <a:chOff x="1371600" y="2038350"/>
            <a:chExt cx="7772400" cy="4819650"/>
          </a:xfrm>
        </p:grpSpPr>
        <p:pic>
          <p:nvPicPr>
            <p:cNvPr id="2560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2038350"/>
              <a:ext cx="6280150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5951538"/>
              <a:ext cx="2362200" cy="90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64770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Presented at ISC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ph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268413"/>
            <a:ext cx="7391400" cy="5132387"/>
          </a:xfrm>
          <a:noFill/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6294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Stroke 2009;40:3574-3579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33400" y="1524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Organization of Stroke Care: 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Joint Commission Certified Primary Stroke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6200" y="1014413"/>
          <a:ext cx="8991600" cy="4624387"/>
        </p:xfrm>
        <a:graphic>
          <a:graphicData uri="http://schemas.openxmlformats.org/presentationml/2006/ole">
            <p:oleObj spid="_x0000_s5122" name="Visio" r:id="rId4" imgW="9959815" imgH="5122446" progId="">
              <p:embed/>
            </p:oleObj>
          </a:graphicData>
        </a:graphic>
      </p:graphicFrame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228600" y="53181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29400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Stroke 2009;40:3574-3579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Advantages of Using CMS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50" charset="-128"/>
              </a:rPr>
              <a:t>National perspective</a:t>
            </a:r>
          </a:p>
          <a:p>
            <a:pPr lvl="1"/>
            <a:r>
              <a:rPr lang="en-US" smtClean="0">
                <a:ea typeface="ＭＳ Ｐゴシック" pitchFamily="50" charset="-128"/>
              </a:rPr>
              <a:t>Patient level and hospital level analyses</a:t>
            </a:r>
          </a:p>
          <a:p>
            <a:r>
              <a:rPr lang="en-US" smtClean="0">
                <a:ea typeface="ＭＳ Ｐゴシック" pitchFamily="50" charset="-128"/>
              </a:rPr>
              <a:t>“Aerial” view of disease in the elderly</a:t>
            </a:r>
          </a:p>
          <a:p>
            <a:pPr lvl="1"/>
            <a:r>
              <a:rPr lang="en-US" smtClean="0">
                <a:ea typeface="ＭＳ Ｐゴシック" pitchFamily="50" charset="-128"/>
              </a:rPr>
              <a:t>Subgroups</a:t>
            </a:r>
          </a:p>
          <a:p>
            <a:pPr lvl="1"/>
            <a:r>
              <a:rPr lang="en-US" smtClean="0">
                <a:ea typeface="ＭＳ Ｐゴシック" pitchFamily="50" charset="-128"/>
              </a:rPr>
              <a:t>Time trends</a:t>
            </a:r>
          </a:p>
          <a:p>
            <a:pPr lvl="1"/>
            <a:r>
              <a:rPr lang="en-US" smtClean="0">
                <a:ea typeface="ＭＳ Ｐゴシック" pitchFamily="50" charset="-128"/>
              </a:rPr>
              <a:t>Utilization of resources</a:t>
            </a:r>
          </a:p>
          <a:p>
            <a:r>
              <a:rPr lang="en-US" smtClean="0">
                <a:ea typeface="ＭＳ Ｐゴシック" pitchFamily="50" charset="-128"/>
              </a:rPr>
              <a:t>Complements the perspective of cohort studies and registries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50" charset="-128"/>
              </a:rPr>
              <a:t>Limitations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3058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50" charset="-128"/>
              </a:rPr>
              <a:t>Accuracy of diagnostic codes</a:t>
            </a:r>
          </a:p>
          <a:p>
            <a:pPr eaLnBrk="1" hangingPunct="1"/>
            <a:r>
              <a:rPr lang="en-US" sz="2800" smtClean="0">
                <a:ea typeface="ＭＳ Ｐゴシック" pitchFamily="50" charset="-128"/>
              </a:rPr>
              <a:t>Unmeasured factors in administrative data</a:t>
            </a:r>
          </a:p>
          <a:p>
            <a:pPr lvl="1" eaLnBrk="1" hangingPunct="1"/>
            <a:r>
              <a:rPr lang="en-US" sz="2400" smtClean="0">
                <a:ea typeface="ＭＳ Ｐゴシック" pitchFamily="50" charset="-128"/>
              </a:rPr>
              <a:t>Symptoms, test results, medical decisions</a:t>
            </a:r>
          </a:p>
          <a:p>
            <a:pPr lvl="1" eaLnBrk="1" hangingPunct="1"/>
            <a:r>
              <a:rPr lang="en-US" sz="2400" smtClean="0">
                <a:ea typeface="ＭＳ Ｐゴシック" pitchFamily="50" charset="-128"/>
              </a:rPr>
              <a:t>Disease severity</a:t>
            </a:r>
          </a:p>
          <a:p>
            <a:pPr lvl="1" eaLnBrk="1" hangingPunct="1"/>
            <a:r>
              <a:rPr lang="en-US" sz="2400" smtClean="0">
                <a:ea typeface="ＭＳ Ｐゴシック" pitchFamily="50" charset="-128"/>
              </a:rPr>
              <a:t>Medications</a:t>
            </a:r>
          </a:p>
          <a:p>
            <a:pPr eaLnBrk="1" hangingPunct="1"/>
            <a:r>
              <a:rPr lang="en-US" sz="2800" smtClean="0">
                <a:ea typeface="ＭＳ Ｐゴシック" pitchFamily="50" charset="-128"/>
              </a:rPr>
              <a:t>Restriction to hospitalized events </a:t>
            </a:r>
          </a:p>
          <a:p>
            <a:pPr lvl="1" eaLnBrk="1" hangingPunct="1"/>
            <a:r>
              <a:rPr lang="en-US" sz="2400" smtClean="0">
                <a:ea typeface="ＭＳ Ｐゴシック" pitchFamily="50" charset="-128"/>
              </a:rPr>
              <a:t>Underestimate true burden in community</a:t>
            </a:r>
          </a:p>
          <a:p>
            <a:pPr lvl="1" eaLnBrk="1" hangingPunct="1"/>
            <a:r>
              <a:rPr lang="en-US" sz="2400" b="1" i="1" smtClean="0">
                <a:ea typeface="ＭＳ Ｐゴシック" pitchFamily="50" charset="-128"/>
              </a:rPr>
              <a:t>but</a:t>
            </a:r>
            <a:r>
              <a:rPr lang="en-US" sz="2400" i="1" smtClean="0">
                <a:ea typeface="ＭＳ Ｐゴシック" pitchFamily="50" charset="-128"/>
              </a:rPr>
              <a:t> </a:t>
            </a:r>
            <a:r>
              <a:rPr lang="en-US" sz="2400" smtClean="0">
                <a:ea typeface="ＭＳ Ｐゴシック" pitchFamily="50" charset="-128"/>
              </a:rPr>
              <a:t>.. reflects hospital resource utilization, can expand surveillance with outpatient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50" charset="-128"/>
              </a:rPr>
              <a:t>Future…..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Develop expertise in using administrative data for disease surveillance (seminars, workshops)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Use additional CMS data files (Outpatient, SNF)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Combine data resources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Social economic status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Behavioral / lifestyle factors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Access and availability of care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Medications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Cost data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50" charset="-128"/>
              </a:rPr>
              <a:t> Registries with additional clinical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smtClean="0">
                <a:ea typeface="ＭＳ Ｐゴシック" pitchFamily="50" charset="-128"/>
              </a:rPr>
              <a:t>Thank you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Current Gaps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6400"/>
            <a:ext cx="77898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No comprehensive national surveillance system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50" charset="-128"/>
              </a:rPr>
              <a:t>Track patterns of disease, care, and outcomes over time</a:t>
            </a:r>
            <a:r>
              <a:rPr lang="en-US" sz="2400" smtClean="0">
                <a:ea typeface="ＭＳ Ｐゴシック" pitchFamily="50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Cohort Studies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50" charset="-128"/>
              </a:rPr>
              <a:t>Provide valuable information, but have limitations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a typeface="ＭＳ Ｐゴシック" pitchFamily="50" charset="-128"/>
              </a:rPr>
              <a:t>CVD and stroke have a large impact in the elderly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ne graph shows population in number of millions from 1950 and projected through 2050 by age (total, 65+, 75+). Graph shows that total population in the United States has more than doubled in the last 50 years and will continue to increase. Population of 65+ and 75+ age groups has remained at the same levels but is projected to increase in the next 50 yea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642225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Previous Strategies Using CMS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6934200" cy="4114800"/>
          </a:xfrm>
        </p:spPr>
        <p:txBody>
          <a:bodyPr/>
          <a:lstStyle/>
          <a:p>
            <a:r>
              <a:rPr lang="en-US" smtClean="0">
                <a:ea typeface="ＭＳ Ｐゴシック" pitchFamily="50" charset="-128"/>
              </a:rPr>
              <a:t>Cross-sectional design</a:t>
            </a:r>
          </a:p>
          <a:p>
            <a:r>
              <a:rPr lang="en-US" smtClean="0">
                <a:ea typeface="ＭＳ Ｐゴシック" pitchFamily="50" charset="-128"/>
              </a:rPr>
              <a:t>Subset of national cohort</a:t>
            </a:r>
          </a:p>
          <a:p>
            <a:r>
              <a:rPr lang="en-US" smtClean="0">
                <a:ea typeface="ＭＳ Ｐゴシック" pitchFamily="50" charset="-128"/>
              </a:rPr>
              <a:t>Focus on short-term outcomes</a:t>
            </a:r>
          </a:p>
          <a:p>
            <a:r>
              <a:rPr lang="en-US" smtClean="0">
                <a:ea typeface="ＭＳ Ｐゴシック" pitchFamily="50" charset="-128"/>
              </a:rPr>
              <a:t>Limited patient-level information</a:t>
            </a:r>
          </a:p>
          <a:p>
            <a:r>
              <a:rPr lang="en-US" smtClean="0">
                <a:ea typeface="ＭＳ Ｐゴシック" pitchFamily="50" charset="-128"/>
              </a:rPr>
              <a:t>No individual follow-up over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Doctor holding a clipboard with a idea lightbulb"/>
          <p:cNvGrpSpPr/>
          <p:nvPr/>
        </p:nvGrpSpPr>
        <p:grpSpPr>
          <a:xfrm>
            <a:off x="2819400" y="277813"/>
            <a:ext cx="3124200" cy="6580187"/>
            <a:chOff x="2819400" y="277813"/>
            <a:chExt cx="3124200" cy="6580187"/>
          </a:xfrm>
        </p:grpSpPr>
        <p:pic>
          <p:nvPicPr>
            <p:cNvPr id="12290" name="Picture 12" descr="C:\Program Files\Microsoft Office\MEDIA\CAGCAT10\j0240719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1952625"/>
              <a:ext cx="3124200" cy="490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70"/>
            <p:cNvGrpSpPr>
              <a:grpSpLocks/>
            </p:cNvGrpSpPr>
            <p:nvPr/>
          </p:nvGrpSpPr>
          <p:grpSpPr bwMode="auto">
            <a:xfrm rot="-262768">
              <a:off x="3787775" y="277813"/>
              <a:ext cx="1233488" cy="1474787"/>
              <a:chOff x="6400800" y="2438400"/>
              <a:chExt cx="1600200" cy="2032000"/>
            </a:xfrm>
          </p:grpSpPr>
          <p:pic>
            <p:nvPicPr>
              <p:cNvPr id="12292" name="Picture 4" descr="C:\Users\Emi\AppData\Local\Microsoft\Windows\Temporary Internet Files\Content.IE5\D5D7TDCS\MC90029093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29400" y="2743200"/>
                <a:ext cx="1149350" cy="172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7847735" y="3428866"/>
                <a:ext cx="152400" cy="76555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768719" y="2806007"/>
                <a:ext cx="152400" cy="76556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00447" y="3047900"/>
                <a:ext cx="152400" cy="76555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7570617" y="2627678"/>
                <a:ext cx="150923" cy="76201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7341309" y="2469816"/>
                <a:ext cx="153111" cy="76201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477111" y="2729468"/>
                <a:ext cx="152400" cy="76555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6742535" y="2552734"/>
                <a:ext cx="153111" cy="76199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7008106" y="2502750"/>
                <a:ext cx="153111" cy="0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848492" y="3112922"/>
                <a:ext cx="152400" cy="0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399821" y="3352661"/>
                <a:ext cx="152400" cy="0"/>
              </a:xfrm>
              <a:prstGeom prst="line">
                <a:avLst/>
              </a:prstGeom>
              <a:ln w="31750">
                <a:solidFill>
                  <a:srgbClr val="FFFF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Prospective Surveillance</a:t>
            </a:r>
          </a:p>
        </p:txBody>
      </p:sp>
      <p:grpSp>
        <p:nvGrpSpPr>
          <p:cNvPr id="6" name="Group 5" descr="Stroke Index Event with arrow pointing towards Outcomes"/>
          <p:cNvGrpSpPr/>
          <p:nvPr/>
        </p:nvGrpSpPr>
        <p:grpSpPr>
          <a:xfrm>
            <a:off x="1143000" y="1752600"/>
            <a:ext cx="4648200" cy="1371600"/>
            <a:chOff x="1143000" y="1752600"/>
            <a:chExt cx="4648200" cy="1371600"/>
          </a:xfrm>
        </p:grpSpPr>
        <p:sp>
          <p:nvSpPr>
            <p:cNvPr id="86020" name="Oval 4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30348"/>
                  </a:solidFill>
                </a:rPr>
                <a:t>Stroke</a:t>
              </a:r>
            </a:p>
            <a:p>
              <a:pPr algn="ctr"/>
              <a:r>
                <a:rPr lang="en-US" sz="2400" b="1" dirty="0">
                  <a:solidFill>
                    <a:srgbClr val="F30348"/>
                  </a:solidFill>
                </a:rPr>
                <a:t>Index Event</a:t>
              </a:r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35052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3200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/>
              <a:t>Outcomes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 Mortality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 </a:t>
            </a:r>
            <a:r>
              <a:rPr lang="en-US" sz="2000" dirty="0" err="1"/>
              <a:t>Rehospitalization</a:t>
            </a:r>
            <a:endParaRPr lang="en-US" sz="2000" dirty="0"/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 Recurrent Event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 Other Events</a:t>
            </a:r>
          </a:p>
          <a:p>
            <a:pPr marL="176213" indent="-17621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Utilization of Outpatient Resources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/>
              <a:t>Cost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Risk-Adjustment</a:t>
            </a:r>
          </a:p>
        </p:txBody>
      </p:sp>
      <p:grpSp>
        <p:nvGrpSpPr>
          <p:cNvPr id="30" name="Group 29" descr="Diagram shows prior year of history to index event. Index event: comorbid or complication. Arrow from index event to cohort. Dashed lined from cohort to outcomes"/>
          <p:cNvGrpSpPr/>
          <p:nvPr/>
        </p:nvGrpSpPr>
        <p:grpSpPr>
          <a:xfrm>
            <a:off x="152400" y="1752600"/>
            <a:ext cx="8534400" cy="3962400"/>
            <a:chOff x="152400" y="1752600"/>
            <a:chExt cx="8534400" cy="3962400"/>
          </a:xfrm>
        </p:grpSpPr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533400" y="4343400"/>
              <a:ext cx="1676400" cy="1371600"/>
              <a:chOff x="240" y="3072"/>
              <a:chExt cx="1056" cy="864"/>
            </a:xfrm>
          </p:grpSpPr>
          <p:sp>
            <p:nvSpPr>
              <p:cNvPr id="14360" name="Line 10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11"/>
              <p:cNvSpPr>
                <a:spLocks noChangeShapeType="1"/>
              </p:cNvSpPr>
              <p:nvPr/>
            </p:nvSpPr>
            <p:spPr bwMode="auto">
              <a:xfrm flipH="1">
                <a:off x="240" y="3456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2"/>
              <p:cNvSpPr>
                <a:spLocks noChangeShapeType="1"/>
              </p:cNvSpPr>
              <p:nvPr/>
            </p:nvSpPr>
            <p:spPr bwMode="auto">
              <a:xfrm>
                <a:off x="100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13"/>
              <p:cNvSpPr>
                <a:spLocks noChangeShapeType="1"/>
              </p:cNvSpPr>
              <p:nvPr/>
            </p:nvSpPr>
            <p:spPr bwMode="auto">
              <a:xfrm>
                <a:off x="240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AutoShape 14"/>
              <p:cNvSpPr>
                <a:spLocks/>
              </p:cNvSpPr>
              <p:nvPr/>
            </p:nvSpPr>
            <p:spPr bwMode="auto">
              <a:xfrm rot="-5400000">
                <a:off x="720" y="3120"/>
                <a:ext cx="144" cy="1008"/>
              </a:xfrm>
              <a:prstGeom prst="leftBrace">
                <a:avLst>
                  <a:gd name="adj1" fmla="val 58333"/>
                  <a:gd name="adj2" fmla="val 51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Text Box 15"/>
              <p:cNvSpPr txBox="1">
                <a:spLocks noChangeArrowheads="1"/>
              </p:cNvSpPr>
              <p:nvPr/>
            </p:nvSpPr>
            <p:spPr bwMode="auto">
              <a:xfrm>
                <a:off x="288" y="3705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Prior history</a:t>
                </a:r>
              </a:p>
            </p:txBody>
          </p:sp>
        </p:grp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1 Year</a:t>
              </a:r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1752600" y="3230563"/>
              <a:ext cx="5943600" cy="960437"/>
              <a:chOff x="1104" y="2064"/>
              <a:chExt cx="3744" cy="605"/>
            </a:xfrm>
          </p:grpSpPr>
          <p:sp>
            <p:nvSpPr>
              <p:cNvPr id="14358" name="Line 66"/>
              <p:cNvSpPr>
                <a:spLocks noChangeShapeType="1"/>
              </p:cNvSpPr>
              <p:nvPr/>
            </p:nvSpPr>
            <p:spPr bwMode="auto">
              <a:xfrm>
                <a:off x="1392" y="206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Text Box 67"/>
              <p:cNvSpPr txBox="1">
                <a:spLocks noChangeArrowheads="1"/>
              </p:cNvSpPr>
              <p:nvPr/>
            </p:nvSpPr>
            <p:spPr bwMode="auto">
              <a:xfrm>
                <a:off x="1104" y="2400"/>
                <a:ext cx="374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b="1"/>
                  <a:t>Index Event: Comorbid or Complication?</a:t>
                </a:r>
              </a:p>
            </p:txBody>
          </p:sp>
        </p:grpSp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6019800" y="2147888"/>
              <a:ext cx="2667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Outcomes</a:t>
              </a:r>
            </a:p>
          </p:txBody>
        </p:sp>
        <p:sp>
          <p:nvSpPr>
            <p:cNvPr id="14343" name="Oval 20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44" name="Line 21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30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46" name="Line 31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39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Oval 40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45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51" name="Line 46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Oval 50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53" name="Line 51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55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61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70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50" charset="-128"/>
              </a:rPr>
              <a:t>Track Cohort over Time</a:t>
            </a:r>
          </a:p>
        </p:txBody>
      </p:sp>
      <p:grpSp>
        <p:nvGrpSpPr>
          <p:cNvPr id="24" name="Group 23" descr="Diagram shows Cohort and Outcomes. Arrow points from cohort to outomes. A measuring line labeled continuous FFS spans before cohort and after outcomes"/>
          <p:cNvGrpSpPr/>
          <p:nvPr/>
        </p:nvGrpSpPr>
        <p:grpSpPr>
          <a:xfrm>
            <a:off x="1143000" y="1752600"/>
            <a:ext cx="7543800" cy="2835275"/>
            <a:chOff x="1143000" y="1752600"/>
            <a:chExt cx="7543800" cy="2835275"/>
          </a:xfrm>
        </p:grpSpPr>
        <p:sp>
          <p:nvSpPr>
            <p:cNvPr id="15363" name="Text Box 5"/>
            <p:cNvSpPr txBox="1">
              <a:spLocks noChangeArrowheads="1"/>
            </p:cNvSpPr>
            <p:nvPr/>
          </p:nvSpPr>
          <p:spPr bwMode="auto">
            <a:xfrm>
              <a:off x="6019800" y="2147888"/>
              <a:ext cx="2667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Outcomes</a:t>
              </a:r>
            </a:p>
          </p:txBody>
        </p:sp>
        <p:sp>
          <p:nvSpPr>
            <p:cNvPr id="15364" name="Oval 6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65" name="Line 7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Oval 8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67" name="Line 9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Oval 11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70" name="Line 12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3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Oval 15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74" name="Line 16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Oval 17"/>
            <p:cNvSpPr>
              <a:spLocks noChangeArrowheads="1"/>
            </p:cNvSpPr>
            <p:nvPr/>
          </p:nvSpPr>
          <p:spPr bwMode="auto">
            <a:xfrm>
              <a:off x="1143000" y="1752600"/>
              <a:ext cx="2209800" cy="1371600"/>
            </a:xfrm>
            <a:prstGeom prst="ellipse">
              <a:avLst/>
            </a:prstGeom>
            <a:solidFill>
              <a:srgbClr val="FFE1F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30348"/>
                  </a:solidFill>
                </a:rPr>
                <a:t>Cohort</a:t>
              </a:r>
            </a:p>
          </p:txBody>
        </p:sp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22"/>
            <p:cNvSpPr>
              <a:spLocks noChangeShapeType="1"/>
            </p:cNvSpPr>
            <p:nvPr/>
          </p:nvSpPr>
          <p:spPr bwMode="auto">
            <a:xfrm>
              <a:off x="3581400" y="2438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27"/>
            <p:cNvGrpSpPr>
              <a:grpSpLocks/>
            </p:cNvGrpSpPr>
            <p:nvPr/>
          </p:nvGrpSpPr>
          <p:grpSpPr bwMode="auto">
            <a:xfrm>
              <a:off x="1295400" y="3657600"/>
              <a:ext cx="6629400" cy="930275"/>
              <a:chOff x="816" y="2304"/>
              <a:chExt cx="4176" cy="586"/>
            </a:xfrm>
          </p:grpSpPr>
          <p:sp>
            <p:nvSpPr>
              <p:cNvPr id="15380" name="Line 23"/>
              <p:cNvSpPr>
                <a:spLocks noChangeShapeType="1"/>
              </p:cNvSpPr>
              <p:nvPr/>
            </p:nvSpPr>
            <p:spPr bwMode="auto">
              <a:xfrm>
                <a:off x="816" y="2496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24"/>
              <p:cNvSpPr>
                <a:spLocks noChangeShapeType="1"/>
              </p:cNvSpPr>
              <p:nvPr/>
            </p:nvSpPr>
            <p:spPr bwMode="auto">
              <a:xfrm>
                <a:off x="816" y="23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25"/>
              <p:cNvSpPr>
                <a:spLocks noChangeShapeType="1"/>
              </p:cNvSpPr>
              <p:nvPr/>
            </p:nvSpPr>
            <p:spPr bwMode="auto">
              <a:xfrm>
                <a:off x="4992" y="230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Text Box 26"/>
              <p:cNvSpPr txBox="1">
                <a:spLocks noChangeArrowheads="1"/>
              </p:cNvSpPr>
              <p:nvPr/>
            </p:nvSpPr>
            <p:spPr bwMode="auto">
              <a:xfrm>
                <a:off x="816" y="2640"/>
                <a:ext cx="41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/>
                  <a:t>Continuous FFS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789</Words>
  <Application>Microsoft Office PowerPoint</Application>
  <PresentationFormat>On-screen Show (4:3)</PresentationFormat>
  <Paragraphs>137</Paragraphs>
  <Slides>29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Chart</vt:lpstr>
      <vt:lpstr>Visio</vt:lpstr>
      <vt:lpstr>Surveillance of Heart Diseases and Stroke Using Centers for Medicare and Medicaid (CMS) Data: A Researcher’s Perspective</vt:lpstr>
      <vt:lpstr>Slide 2</vt:lpstr>
      <vt:lpstr>Current Gaps</vt:lpstr>
      <vt:lpstr>Slide 4</vt:lpstr>
      <vt:lpstr>Previous Strategies Using CMS Data</vt:lpstr>
      <vt:lpstr>Slide 6</vt:lpstr>
      <vt:lpstr>Prospective Surveillance</vt:lpstr>
      <vt:lpstr>Risk-Adjustment</vt:lpstr>
      <vt:lpstr>Track Cohort over Time</vt:lpstr>
      <vt:lpstr>Linked Hospitalizations:  “Episode of Care” </vt:lpstr>
      <vt:lpstr>How to Access CMS Data: ResDAC</vt:lpstr>
      <vt:lpstr>CMS Data: Innovations have simplified the process</vt:lpstr>
      <vt:lpstr>Readmission Rates by Sex 122,063 hospital discharges for TIA (ICD-9 435) </vt:lpstr>
      <vt:lpstr>Risk-Adjusted Outcomes  (Women / Men)</vt:lpstr>
      <vt:lpstr>CAD and Mortality</vt:lpstr>
      <vt:lpstr>1-Year Recurrent Stroke Rates  1994-1996</vt:lpstr>
      <vt:lpstr>Slide 17</vt:lpstr>
      <vt:lpstr>Slide 18</vt:lpstr>
      <vt:lpstr>Slide 19</vt:lpstr>
      <vt:lpstr>Change in AMI All-Cause Risk-Standardized Mortality Rates (RSMR) From 1995 to 2006</vt:lpstr>
      <vt:lpstr>AMI All-Cause Risk-Standardized Mortality Rates (RSMR) From 1995 to 2006</vt:lpstr>
      <vt:lpstr>Slide 22</vt:lpstr>
      <vt:lpstr>30-Day Stroke Risk Standardized Mortality Rate by HRR</vt:lpstr>
      <vt:lpstr>Slide 24</vt:lpstr>
      <vt:lpstr>Slide 25</vt:lpstr>
      <vt:lpstr>Advantages of Using CMS Data</vt:lpstr>
      <vt:lpstr>Limitations</vt:lpstr>
      <vt:lpstr>Future…..</vt:lpstr>
      <vt:lpstr>Thank you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Early Mortality by Age and Race for Women with Acute Myocardial Infarction, 2000 through 2006</dc:title>
  <dc:creator>nbv2</dc:creator>
  <cp:lastModifiedBy>hku4</cp:lastModifiedBy>
  <cp:revision>557</cp:revision>
  <dcterms:created xsi:type="dcterms:W3CDTF">2009-03-18T02:27:17Z</dcterms:created>
  <dcterms:modified xsi:type="dcterms:W3CDTF">2010-08-27T17:48:34Z</dcterms:modified>
</cp:coreProperties>
</file>