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92" r:id="rId4"/>
    <p:sldId id="291" r:id="rId5"/>
    <p:sldId id="265" r:id="rId6"/>
    <p:sldId id="266" r:id="rId7"/>
    <p:sldId id="267" r:id="rId8"/>
    <p:sldId id="275" r:id="rId9"/>
    <p:sldId id="269" r:id="rId10"/>
    <p:sldId id="288" r:id="rId11"/>
    <p:sldId id="262" r:id="rId12"/>
    <p:sldId id="289" r:id="rId13"/>
    <p:sldId id="264" r:id="rId14"/>
    <p:sldId id="285" r:id="rId15"/>
    <p:sldId id="281" r:id="rId16"/>
    <p:sldId id="287" r:id="rId17"/>
    <p:sldId id="294" r:id="rId18"/>
    <p:sldId id="29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94660"/>
  </p:normalViewPr>
  <p:slideViewPr>
    <p:cSldViewPr>
      <p:cViewPr varScale="1">
        <p:scale>
          <a:sx n="91" d="100"/>
          <a:sy n="91" d="100"/>
        </p:scale>
        <p:origin x="-9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225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AD88B2-24F5-47D5-A3DC-A2D9734AD037}" type="datetimeFigureOut">
              <a:rPr lang="en-US" smtClean="0"/>
              <a:pPr/>
              <a:t>8/27/2010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FC04F-D961-4843-AFC5-0340901403FF}" type="slidenum">
              <a:rPr lang="en-US" smtClean="0"/>
              <a:pPr/>
              <a:t>‹#›</a:t>
            </a:fld>
            <a:endParaRPr lang="en-US"/>
          </a:p>
        </p:txBody>
      </p:sp>
    </p:spTree>
    <p:extLst>
      <p:ext uri="{BB962C8B-B14F-4D97-AF65-F5344CB8AC3E}">
        <p14:creationId xmlns:p14="http://schemas.microsoft.com/office/powerpoint/2010/main" xmlns="" val="2079703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FF6B3-4BD6-459B-A708-312A14C4E361}" type="datetimeFigureOut">
              <a:rPr lang="en-US" smtClean="0"/>
              <a:pPr/>
              <a:t>8/27/2010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E7EE9-3D0C-42B8-B335-2BE865117C05}" type="slidenum">
              <a:rPr lang="en-US" smtClean="0"/>
              <a:pPr/>
              <a:t>‹#›</a:t>
            </a:fld>
            <a:endParaRPr lang="en-US"/>
          </a:p>
        </p:txBody>
      </p:sp>
    </p:spTree>
    <p:extLst>
      <p:ext uri="{BB962C8B-B14F-4D97-AF65-F5344CB8AC3E}">
        <p14:creationId xmlns:p14="http://schemas.microsoft.com/office/powerpoint/2010/main" xmlns="" val="24495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18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DD205328-2516-41BC-BB8C-3BDB3EDF7669}" type="datetime1">
              <a:rPr lang="en-US" smtClean="0">
                <a:latin typeface="Arial" pitchFamily="34" charset="0"/>
                <a:ea typeface="ＭＳ Ｐゴシック" pitchFamily="34" charset="-128"/>
              </a:rPr>
              <a:pPr/>
              <a:t>8/27/2010</a:t>
            </a:fld>
            <a:endParaRPr lang="en-US" smtClean="0">
              <a:latin typeface="Arial" pitchFamily="34" charset="0"/>
              <a:ea typeface="ＭＳ Ｐゴシック" pitchFamily="34" charset="-128"/>
            </a:endParaRPr>
          </a:p>
        </p:txBody>
      </p:sp>
      <p:sp>
        <p:nvSpPr>
          <p:cNvPr id="73731" name="Rectangle 7"/>
          <p:cNvSpPr>
            <a:spLocks noGrp="1" noChangeArrowheads="1"/>
          </p:cNvSpPr>
          <p:nvPr>
            <p:ph type="sldNum" sz="quarter" idx="5"/>
          </p:nvPr>
        </p:nvSpPr>
        <p:spPr>
          <a:noFill/>
        </p:spPr>
        <p:txBody>
          <a:bodyPr/>
          <a:lstStyle/>
          <a:p>
            <a:fld id="{7B311C69-68A5-4A3E-990F-360B43B69FFD}" type="slidenum">
              <a:rPr lang="en-US" smtClean="0">
                <a:latin typeface="Arial" pitchFamily="34" charset="0"/>
                <a:ea typeface="ＭＳ Ｐゴシック" pitchFamily="34" charset="-128"/>
              </a:rPr>
              <a:pPr/>
              <a:t>19</a:t>
            </a:fld>
            <a:endParaRPr lang="en-US" smtClean="0">
              <a:latin typeface="Arial" pitchFamily="34" charset="0"/>
              <a:ea typeface="ＭＳ Ｐゴシック" pitchFamily="34" charset="-128"/>
            </a:endParaRPr>
          </a:p>
        </p:txBody>
      </p:sp>
      <p:sp>
        <p:nvSpPr>
          <p:cNvPr id="73732"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fld id="{5F459586-D6BC-4A3A-89B6-E52FE7D41DEE}" type="datetime1">
              <a:rPr lang="en-US" smtClean="0">
                <a:latin typeface="Arial" pitchFamily="34" charset="0"/>
                <a:ea typeface="ＭＳ Ｐゴシック" pitchFamily="34" charset="-128"/>
              </a:rPr>
              <a:pPr/>
              <a:t>8/27/2010</a:t>
            </a:fld>
            <a:endParaRPr lang="en-US" smtClean="0">
              <a:latin typeface="Arial" pitchFamily="34" charset="0"/>
              <a:ea typeface="ＭＳ Ｐゴシック" pitchFamily="34" charset="-128"/>
            </a:endParaRPr>
          </a:p>
        </p:txBody>
      </p:sp>
      <p:sp>
        <p:nvSpPr>
          <p:cNvPr id="76803" name="Rectangle 7"/>
          <p:cNvSpPr>
            <a:spLocks noGrp="1" noChangeArrowheads="1"/>
          </p:cNvSpPr>
          <p:nvPr>
            <p:ph type="sldNum" sz="quarter" idx="5"/>
          </p:nvPr>
        </p:nvSpPr>
        <p:spPr>
          <a:noFill/>
        </p:spPr>
        <p:txBody>
          <a:bodyPr/>
          <a:lstStyle/>
          <a:p>
            <a:fld id="{79118480-920D-4C53-8934-73040A3A70AC}" type="slidenum">
              <a:rPr lang="en-US" smtClean="0">
                <a:latin typeface="Arial" pitchFamily="34" charset="0"/>
                <a:ea typeface="ＭＳ Ｐゴシック" pitchFamily="34" charset="-128"/>
              </a:rPr>
              <a:pPr/>
              <a:t>20</a:t>
            </a:fld>
            <a:endParaRPr lang="en-US" smtClean="0">
              <a:latin typeface="Arial" pitchFamily="34" charset="0"/>
              <a:ea typeface="ＭＳ Ｐゴシック" pitchFamily="34" charset="-128"/>
            </a:endParaRPr>
          </a:p>
        </p:txBody>
      </p:sp>
      <p:sp>
        <p:nvSpPr>
          <p:cNvPr id="76804"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DBE7EE9-3D0C-42B8-B335-2BE865117C05}" type="slidenum">
              <a:rPr lang="en-US" smtClean="0"/>
              <a:pPr/>
              <a:t>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278DDB2-7D22-4BD7-AADC-766075121CD8}" type="slidenum">
              <a:rPr lang="en-US" smtClean="0">
                <a:latin typeface="Arial" pitchFamily="34" charset="0"/>
                <a:ea typeface="ＭＳ Ｐゴシック" pitchFamily="34" charset="-128"/>
              </a:rPr>
              <a:pPr/>
              <a:t>5</a:t>
            </a:fld>
            <a:endParaRPr lang="en-US" smtClean="0">
              <a:latin typeface="Arial" pitchFamily="34" charset="0"/>
              <a:ea typeface="ＭＳ Ｐゴシック" pitchFamily="34" charset="-128"/>
            </a:endParaRPr>
          </a:p>
        </p:txBody>
      </p:sp>
      <p:sp>
        <p:nvSpPr>
          <p:cNvPr id="55299" name="Rectangle 2"/>
          <p:cNvSpPr>
            <a:spLocks noGrp="1" noRot="1" noChangeAspect="1" noChangeArrowheads="1" noTextEdit="1"/>
          </p:cNvSpPr>
          <p:nvPr>
            <p:ph type="sldImg"/>
          </p:nvPr>
        </p:nvSpPr>
        <p:spPr>
          <a:xfrm>
            <a:off x="1147763" y="685800"/>
            <a:ext cx="4565650" cy="3424238"/>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46BE2F-6C59-4A0F-B6D5-A74186CD56B0}" type="slidenum">
              <a:rPr lang="en-US" smtClean="0">
                <a:latin typeface="Arial" pitchFamily="34" charset="0"/>
                <a:ea typeface="ＭＳ Ｐゴシック" pitchFamily="34" charset="-128"/>
              </a:rPr>
              <a:pPr/>
              <a:t>6</a:t>
            </a:fld>
            <a:endParaRPr lang="en-US" smtClean="0">
              <a:latin typeface="Arial" pitchFamily="34" charset="0"/>
              <a:ea typeface="ＭＳ Ｐゴシック" pitchFamily="34" charset="-128"/>
            </a:endParaRPr>
          </a:p>
        </p:txBody>
      </p:sp>
      <p:sp>
        <p:nvSpPr>
          <p:cNvPr id="56323" name="Rectangle 2"/>
          <p:cNvSpPr>
            <a:spLocks noGrp="1" noRot="1" noChangeAspect="1" noChangeArrowheads="1" noTextEdit="1"/>
          </p:cNvSpPr>
          <p:nvPr>
            <p:ph type="sldImg"/>
          </p:nvPr>
        </p:nvSpPr>
        <p:spPr>
          <a:xfrm>
            <a:off x="1149350" y="687388"/>
            <a:ext cx="4560888" cy="3422650"/>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8" name="Slide Number Placeholder 3"/>
          <p:cNvSpPr>
            <a:spLocks noGrp="1"/>
          </p:cNvSpPr>
          <p:nvPr>
            <p:ph type="sldNum" sz="quarter" idx="5"/>
          </p:nvPr>
        </p:nvSpPr>
        <p:spPr>
          <a:noFill/>
        </p:spPr>
        <p:txBody>
          <a:bodyPr/>
          <a:lstStyle/>
          <a:p>
            <a:fld id="{7DC5C782-F55B-4884-821F-3BD6BDBE7DA1}" type="slidenum">
              <a:rPr lang="en-US" smtClean="0">
                <a:latin typeface="Arial" pitchFamily="34" charset="0"/>
                <a:ea typeface="ＭＳ Ｐゴシック" pitchFamily="34" charset="-128"/>
              </a:rPr>
              <a:pPr/>
              <a:t>7</a:t>
            </a:fld>
            <a:endParaRPr lang="en-US" smtClean="0">
              <a:latin typeface="Arial" pitchFamily="34" charset="0"/>
              <a:ea typeface="ＭＳ Ｐゴシック" pitchFamily="34" charset="-128"/>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D4D9A8-1368-4EDB-AB9A-F15E44A218FA}" type="slidenum">
              <a:rPr lang="en-US" smtClean="0"/>
              <a:pPr/>
              <a:t>8</a:t>
            </a:fld>
            <a:endParaRPr lang="en-US" smtClean="0"/>
          </a:p>
        </p:txBody>
      </p:sp>
      <p:sp>
        <p:nvSpPr>
          <p:cNvPr id="33795" name="Rectangle 2"/>
          <p:cNvSpPr>
            <a:spLocks noGrp="1" noRot="1" noChangeAspect="1" noChangeArrowheads="1" noTextEdit="1"/>
          </p:cNvSpPr>
          <p:nvPr>
            <p:ph type="sldImg"/>
          </p:nvPr>
        </p:nvSpPr>
        <p:spPr>
          <a:xfrm>
            <a:off x="1149350" y="687388"/>
            <a:ext cx="4565650" cy="3425825"/>
          </a:xfrm>
          <a:ln w="12700" cap="flat"/>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9DED0B0-CB2C-482B-9EE8-D39EEE15F562}"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
        <p:nvSpPr>
          <p:cNvPr id="59395" name="Rectangle 2"/>
          <p:cNvSpPr>
            <a:spLocks noGrp="1" noRot="1" noChangeAspect="1" noChangeArrowheads="1" noTextEdit="1"/>
          </p:cNvSpPr>
          <p:nvPr>
            <p:ph type="sldImg"/>
          </p:nvPr>
        </p:nvSpPr>
        <p:spPr>
          <a:xfrm>
            <a:off x="1149350" y="687388"/>
            <a:ext cx="4560888" cy="3422650"/>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2542" name="Picture 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2530" name="Rectangle 2"/>
          <p:cNvSpPr>
            <a:spLocks noGrp="1" noChangeArrowheads="1"/>
          </p:cNvSpPr>
          <p:nvPr>
            <p:ph type="ctrTitle"/>
          </p:nvPr>
        </p:nvSpPr>
        <p:spPr>
          <a:xfrm>
            <a:off x="3886200" y="1447800"/>
            <a:ext cx="5105400" cy="1143000"/>
          </a:xfrm>
        </p:spPr>
        <p:txBody>
          <a:bodyPr anchor="b"/>
          <a:lstStyle>
            <a:lvl1pPr algn="ctr">
              <a:lnSpc>
                <a:spcPct val="80000"/>
              </a:lnSpc>
              <a:defRPr sz="4700"/>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4114800" y="2743200"/>
            <a:ext cx="4648200" cy="1752600"/>
          </a:xfrm>
        </p:spPr>
        <p:txBody>
          <a:bodyPr/>
          <a:lstStyle>
            <a:lvl1pPr marL="0" indent="0" algn="ctr">
              <a:lnSpc>
                <a:spcPct val="90000"/>
              </a:lnSpc>
              <a:defRPr sz="2500" b="0">
                <a:solidFill>
                  <a:srgbClr val="857363"/>
                </a:solidFill>
              </a:defRPr>
            </a:lvl1pPr>
          </a:lstStyle>
          <a:p>
            <a:r>
              <a:rPr lang="en-US" smtClean="0"/>
              <a:t>Click to edit Master subtitle style</a:t>
            </a:r>
            <a:endParaRPr lang="en-US"/>
          </a:p>
        </p:txBody>
      </p:sp>
      <p:sp>
        <p:nvSpPr>
          <p:cNvPr id="22536" name="Line 8"/>
          <p:cNvSpPr>
            <a:spLocks noChangeShapeType="1"/>
          </p:cNvSpPr>
          <p:nvPr/>
        </p:nvSpPr>
        <p:spPr bwMode="auto">
          <a:xfrm>
            <a:off x="4191000" y="2590800"/>
            <a:ext cx="4495800" cy="0"/>
          </a:xfrm>
          <a:prstGeom prst="line">
            <a:avLst/>
          </a:prstGeom>
          <a:noFill/>
          <a:ln w="44450" cap="rnd">
            <a:solidFill>
              <a:srgbClr val="CEAFDB"/>
            </a:solidFill>
            <a:prstDash val="sysDot"/>
            <a:round/>
            <a:headEnd/>
            <a:tailEnd/>
          </a:ln>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757D9E-6796-40CA-AC3F-8878C3F336C2}" type="datetimeFigureOut">
              <a:rPr lang="en-US" smtClean="0"/>
              <a:pPr/>
              <a:t>8/27/2010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FB1756-0B85-4438-80CC-AA4B89F05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21" name="Picture 1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150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5240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fld id="{F7757D9E-6796-40CA-AC3F-8878C3F336C2}" type="datetimeFigureOut">
              <a:rPr lang="en-US" smtClean="0"/>
              <a:pPr/>
              <a:t>8/27/2010</a:t>
            </a:fld>
            <a:endParaRPr lang="en-US"/>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215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2"/>
                </a:solidFill>
                <a:latin typeface="+mj-lt"/>
              </a:defRPr>
            </a:lvl1pPr>
          </a:lstStyle>
          <a:p>
            <a:fld id="{B3FB1756-0B85-4438-80CC-AA4B89F056B2}" type="slidenum">
              <a:rPr lang="en-US" smtClean="0"/>
              <a:pPr/>
              <a:t>‹#›</a:t>
            </a:fld>
            <a:endParaRPr lang="en-US"/>
          </a:p>
        </p:txBody>
      </p:sp>
      <p:sp>
        <p:nvSpPr>
          <p:cNvPr id="21515" name="Line 11"/>
          <p:cNvSpPr>
            <a:spLocks noChangeShapeType="1"/>
          </p:cNvSpPr>
          <p:nvPr/>
        </p:nvSpPr>
        <p:spPr bwMode="auto">
          <a:xfrm>
            <a:off x="838200" y="1219200"/>
            <a:ext cx="7620000" cy="0"/>
          </a:xfrm>
          <a:prstGeom prst="line">
            <a:avLst/>
          </a:prstGeom>
          <a:noFill/>
          <a:ln w="44450" cap="rnd">
            <a:solidFill>
              <a:srgbClr val="CEAFDB"/>
            </a:solidFill>
            <a:prstDash val="sysDot"/>
            <a:round/>
            <a:headEnd/>
            <a:tailEnd/>
          </a:ln>
        </p:spPr>
        <p:txBody>
          <a:bodyPr wrap="none" anchor="ctr"/>
          <a:lstStyle/>
          <a:p>
            <a:endParaRPr lang="en-US"/>
          </a:p>
        </p:txBody>
      </p:sp>
      <p:sp>
        <p:nvSpPr>
          <p:cNvPr id="21522" name="Rectangle 18"/>
          <p:cNvSpPr>
            <a:spLocks noChangeArrowheads="1"/>
          </p:cNvSpPr>
          <p:nvPr/>
        </p:nvSpPr>
        <p:spPr bwMode="auto">
          <a:xfrm>
            <a:off x="6248400" y="5562600"/>
            <a:ext cx="2514600" cy="838200"/>
          </a:xfrm>
          <a:prstGeom prst="rect">
            <a:avLst/>
          </a:prstGeom>
          <a:solidFill>
            <a:srgbClr val="FFFFFF"/>
          </a:solidFill>
          <a:ln w="9525">
            <a:noFill/>
            <a:miter lim="800000"/>
            <a:headEnd/>
            <a:tailEnd/>
          </a:ln>
          <a:effectLst/>
        </p:spPr>
        <p:txBody>
          <a:bodyPr wrap="none" anchor="ctr"/>
          <a:lstStyle/>
          <a:p>
            <a:endParaRPr lang="en-US"/>
          </a:p>
        </p:txBody>
      </p:sp>
      <p:pic>
        <p:nvPicPr>
          <p:cNvPr id="21523" name="Picture 19" descr="MODLogoRGB_4_0"/>
          <p:cNvPicPr>
            <a:picLocks noChangeAspect="1" noChangeArrowheads="1"/>
          </p:cNvPicPr>
          <p:nvPr/>
        </p:nvPicPr>
        <p:blipFill>
          <a:blip r:embed="rId14" cstate="print"/>
          <a:srcRect/>
          <a:stretch>
            <a:fillRect/>
          </a:stretch>
        </p:blipFill>
        <p:spPr bwMode="auto">
          <a:xfrm>
            <a:off x="6553200" y="6011863"/>
            <a:ext cx="2057400" cy="46513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b="1">
          <a:solidFill>
            <a:srgbClr val="857363"/>
          </a:solidFill>
          <a:latin typeface="+mj-lt"/>
          <a:ea typeface="+mj-ea"/>
          <a:cs typeface="+mj-cs"/>
        </a:defRPr>
      </a:lvl1pPr>
      <a:lvl2pPr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2pPr>
      <a:lvl3pPr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3pPr>
      <a:lvl4pPr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4pPr>
      <a:lvl5pPr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5pPr>
      <a:lvl6pPr marL="457200"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6pPr>
      <a:lvl7pPr marL="914400"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7pPr>
      <a:lvl8pPr marL="1371600"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8pPr>
      <a:lvl9pPr marL="1828800" algn="l" rtl="0" eaLnBrk="1" fontAlgn="base" hangingPunct="1">
        <a:spcBef>
          <a:spcPct val="0"/>
        </a:spcBef>
        <a:spcAft>
          <a:spcPct val="0"/>
        </a:spcAft>
        <a:defRPr sz="4400" b="1">
          <a:solidFill>
            <a:srgbClr val="857363"/>
          </a:solidFill>
          <a:latin typeface="Agenda-Regular" pitchFamily="2" charset="0"/>
          <a:ea typeface="ＭＳ Ｐゴシック" pitchFamily="-16" charset="-128"/>
        </a:defRPr>
      </a:lvl9pPr>
    </p:titleStyle>
    <p:bodyStyle>
      <a:lvl1pPr marL="342900" indent="-342900" algn="l" rtl="0" eaLnBrk="1" fontAlgn="base" hangingPunct="1">
        <a:spcBef>
          <a:spcPct val="20000"/>
        </a:spcBef>
        <a:spcAft>
          <a:spcPct val="0"/>
        </a:spcAft>
        <a:defRPr sz="2000" b="1">
          <a:solidFill>
            <a:srgbClr val="262626"/>
          </a:solidFill>
          <a:latin typeface="+mn-lt"/>
          <a:ea typeface="+mn-ea"/>
          <a:cs typeface="+mn-cs"/>
        </a:defRPr>
      </a:lvl1pPr>
      <a:lvl2pPr marL="742950" indent="-285750" algn="l" rtl="0" eaLnBrk="1" fontAlgn="base" hangingPunct="1">
        <a:spcBef>
          <a:spcPct val="20000"/>
        </a:spcBef>
        <a:spcAft>
          <a:spcPct val="0"/>
        </a:spcAft>
        <a:buChar char="–"/>
        <a:defRPr sz="2000">
          <a:solidFill>
            <a:srgbClr val="262626"/>
          </a:solidFill>
          <a:latin typeface="+mn-lt"/>
          <a:ea typeface="+mn-ea"/>
        </a:defRPr>
      </a:lvl2pPr>
      <a:lvl3pPr marL="1085850" indent="-228600" algn="l" rtl="0" eaLnBrk="1" fontAlgn="base" hangingPunct="1">
        <a:spcBef>
          <a:spcPct val="20000"/>
        </a:spcBef>
        <a:spcAft>
          <a:spcPct val="0"/>
        </a:spcAft>
        <a:buChar char="•"/>
        <a:defRPr>
          <a:solidFill>
            <a:srgbClr val="262626"/>
          </a:solidFill>
          <a:latin typeface="+mn-lt"/>
          <a:ea typeface="+mn-ea"/>
        </a:defRPr>
      </a:lvl3pPr>
      <a:lvl4pPr marL="1428750" indent="-228600" algn="l" rtl="0" eaLnBrk="1" fontAlgn="base" hangingPunct="1">
        <a:spcBef>
          <a:spcPct val="20000"/>
        </a:spcBef>
        <a:spcAft>
          <a:spcPct val="0"/>
        </a:spcAft>
        <a:buChar char="–"/>
        <a:defRPr sz="1600">
          <a:solidFill>
            <a:srgbClr val="262626"/>
          </a:solidFill>
          <a:latin typeface="+mn-lt"/>
          <a:ea typeface="+mn-ea"/>
        </a:defRPr>
      </a:lvl4pPr>
      <a:lvl5pPr marL="1771650" indent="-228600" algn="l" rtl="0" eaLnBrk="1" fontAlgn="base" hangingPunct="1">
        <a:spcBef>
          <a:spcPct val="20000"/>
        </a:spcBef>
        <a:spcAft>
          <a:spcPct val="0"/>
        </a:spcAft>
        <a:buChar char="»"/>
        <a:defRPr sz="1600">
          <a:solidFill>
            <a:srgbClr val="262626"/>
          </a:solidFill>
          <a:latin typeface="+mn-lt"/>
          <a:ea typeface="+mn-ea"/>
        </a:defRPr>
      </a:lvl5pPr>
      <a:lvl6pPr marL="2228850" indent="-228600" algn="l" rtl="0" eaLnBrk="1" fontAlgn="base" hangingPunct="1">
        <a:spcBef>
          <a:spcPct val="20000"/>
        </a:spcBef>
        <a:spcAft>
          <a:spcPct val="0"/>
        </a:spcAft>
        <a:buChar char="»"/>
        <a:defRPr sz="1600">
          <a:solidFill>
            <a:srgbClr val="262626"/>
          </a:solidFill>
          <a:latin typeface="+mn-lt"/>
          <a:ea typeface="+mn-ea"/>
        </a:defRPr>
      </a:lvl6pPr>
      <a:lvl7pPr marL="2686050" indent="-228600" algn="l" rtl="0" eaLnBrk="1" fontAlgn="base" hangingPunct="1">
        <a:spcBef>
          <a:spcPct val="20000"/>
        </a:spcBef>
        <a:spcAft>
          <a:spcPct val="0"/>
        </a:spcAft>
        <a:buChar char="»"/>
        <a:defRPr sz="1600">
          <a:solidFill>
            <a:srgbClr val="262626"/>
          </a:solidFill>
          <a:latin typeface="+mn-lt"/>
          <a:ea typeface="+mn-ea"/>
        </a:defRPr>
      </a:lvl7pPr>
      <a:lvl8pPr marL="3143250" indent="-228600" algn="l" rtl="0" eaLnBrk="1" fontAlgn="base" hangingPunct="1">
        <a:spcBef>
          <a:spcPct val="20000"/>
        </a:spcBef>
        <a:spcAft>
          <a:spcPct val="0"/>
        </a:spcAft>
        <a:buChar char="»"/>
        <a:defRPr sz="1600">
          <a:solidFill>
            <a:srgbClr val="262626"/>
          </a:solidFill>
          <a:latin typeface="+mn-lt"/>
          <a:ea typeface="+mn-ea"/>
        </a:defRPr>
      </a:lvl8pPr>
      <a:lvl9pPr marL="3600450" indent="-228600" algn="l" rtl="0" eaLnBrk="1" fontAlgn="base" hangingPunct="1">
        <a:spcBef>
          <a:spcPct val="20000"/>
        </a:spcBef>
        <a:spcAft>
          <a:spcPct val="0"/>
        </a:spcAft>
        <a:buChar char="»"/>
        <a:defRPr sz="1600">
          <a:solidFill>
            <a:srgbClr val="26262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95400"/>
            <a:ext cx="6096000" cy="1295400"/>
          </a:xfrm>
        </p:spPr>
        <p:txBody>
          <a:bodyPr/>
          <a:lstStyle/>
          <a:p>
            <a:pPr algn="r"/>
            <a:r>
              <a:rPr lang="en-US" dirty="0" smtClean="0"/>
              <a:t>Comparing Globally Helps Locally</a:t>
            </a:r>
            <a:endParaRPr lang="en-US" dirty="0"/>
          </a:p>
        </p:txBody>
      </p:sp>
      <p:sp>
        <p:nvSpPr>
          <p:cNvPr id="3" name="Subtitle 2"/>
          <p:cNvSpPr>
            <a:spLocks noGrp="1"/>
          </p:cNvSpPr>
          <p:nvPr>
            <p:ph type="subTitle" idx="1"/>
          </p:nvPr>
        </p:nvSpPr>
        <p:spPr>
          <a:xfrm>
            <a:off x="1752600" y="2743200"/>
            <a:ext cx="7010400" cy="1371600"/>
          </a:xfrm>
        </p:spPr>
        <p:txBody>
          <a:bodyPr/>
          <a:lstStyle/>
          <a:p>
            <a:pPr algn="r"/>
            <a:r>
              <a:rPr lang="en-US" sz="3600" dirty="0">
                <a:latin typeface="+mj-lt"/>
              </a:rPr>
              <a:t>Using International Comparisons for Advocacy and Education</a:t>
            </a:r>
          </a:p>
        </p:txBody>
      </p:sp>
      <p:sp>
        <p:nvSpPr>
          <p:cNvPr id="4" name="TextBox 3"/>
          <p:cNvSpPr txBox="1"/>
          <p:nvPr/>
        </p:nvSpPr>
        <p:spPr>
          <a:xfrm>
            <a:off x="3581400" y="3810000"/>
            <a:ext cx="5105400" cy="1754326"/>
          </a:xfrm>
          <a:prstGeom prst="rect">
            <a:avLst/>
          </a:prstGeom>
          <a:noFill/>
        </p:spPr>
        <p:txBody>
          <a:bodyPr wrap="square" rtlCol="0">
            <a:spAutoFit/>
          </a:bodyPr>
          <a:lstStyle/>
          <a:p>
            <a:pPr algn="r"/>
            <a:r>
              <a:rPr lang="en-US" dirty="0" smtClean="0">
                <a:solidFill>
                  <a:schemeClr val="bg1">
                    <a:lumMod val="75000"/>
                  </a:schemeClr>
                </a:solidFill>
              </a:rPr>
              <a:t>Rebecca Russell, MSPH</a:t>
            </a:r>
          </a:p>
          <a:p>
            <a:pPr algn="r"/>
            <a:r>
              <a:rPr lang="en-US" dirty="0" smtClean="0">
                <a:solidFill>
                  <a:schemeClr val="bg1">
                    <a:lumMod val="75000"/>
                  </a:schemeClr>
                </a:solidFill>
              </a:rPr>
              <a:t>Research Analyst</a:t>
            </a:r>
          </a:p>
          <a:p>
            <a:pPr algn="r"/>
            <a:r>
              <a:rPr lang="en-US" dirty="0" smtClean="0">
                <a:solidFill>
                  <a:schemeClr val="bg1">
                    <a:lumMod val="75000"/>
                  </a:schemeClr>
                </a:solidFill>
              </a:rPr>
              <a:t>March of Dimes, </a:t>
            </a:r>
            <a:r>
              <a:rPr lang="en-US" dirty="0" err="1" smtClean="0">
                <a:solidFill>
                  <a:schemeClr val="bg1">
                    <a:lumMod val="75000"/>
                  </a:schemeClr>
                </a:solidFill>
              </a:rPr>
              <a:t>Perinatal</a:t>
            </a:r>
            <a:r>
              <a:rPr lang="en-US" dirty="0" smtClean="0">
                <a:solidFill>
                  <a:schemeClr val="bg1">
                    <a:lumMod val="75000"/>
                  </a:schemeClr>
                </a:solidFill>
              </a:rPr>
              <a:t> Data Center</a:t>
            </a:r>
          </a:p>
          <a:p>
            <a:pPr algn="r"/>
            <a:endParaRPr lang="en-US" dirty="0"/>
          </a:p>
          <a:p>
            <a:pPr algn="r"/>
            <a:r>
              <a:rPr lang="en-US" dirty="0" smtClean="0"/>
              <a:t>National Conference on Health Statistics </a:t>
            </a:r>
          </a:p>
          <a:p>
            <a:pPr algn="r"/>
            <a:r>
              <a:rPr lang="en-US" dirty="0" smtClean="0"/>
              <a:t>August 18,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1143000"/>
          </a:xfrm>
        </p:spPr>
        <p:txBody>
          <a:bodyPr/>
          <a:lstStyle/>
          <a:p>
            <a:r>
              <a:rPr lang="en-US" sz="3200" dirty="0" smtClean="0"/>
              <a:t>Benefits of Using International Statistics</a:t>
            </a:r>
            <a:endParaRPr lang="en-US" sz="3200" dirty="0"/>
          </a:p>
        </p:txBody>
      </p:sp>
      <p:sp>
        <p:nvSpPr>
          <p:cNvPr id="4" name="Content Placeholder 2"/>
          <p:cNvSpPr>
            <a:spLocks noGrp="1"/>
          </p:cNvSpPr>
          <p:nvPr>
            <p:ph idx="1"/>
          </p:nvPr>
        </p:nvSpPr>
        <p:spPr>
          <a:xfrm>
            <a:off x="685800" y="1295400"/>
            <a:ext cx="7772400" cy="4267200"/>
          </a:xfrm>
        </p:spPr>
        <p:txBody>
          <a:bodyPr/>
          <a:lstStyle/>
          <a:p>
            <a:pPr>
              <a:buFont typeface="Arial" pitchFamily="34" charset="0"/>
              <a:buChar char="•"/>
            </a:pPr>
            <a:r>
              <a:rPr lang="en-US" sz="2400" dirty="0" smtClean="0">
                <a:latin typeface="+mj-lt"/>
              </a:rPr>
              <a:t>Advocacy</a:t>
            </a:r>
          </a:p>
          <a:p>
            <a:pPr lvl="1">
              <a:buFont typeface="Arial" pitchFamily="34" charset="0"/>
              <a:buChar char="•"/>
            </a:pPr>
            <a:r>
              <a:rPr lang="en-US" sz="2400" dirty="0" smtClean="0">
                <a:latin typeface="+mj-lt"/>
              </a:rPr>
              <a:t>Importance of issue</a:t>
            </a:r>
          </a:p>
          <a:p>
            <a:pPr lvl="1">
              <a:buFont typeface="Arial" pitchFamily="34" charset="0"/>
              <a:buChar char="•"/>
            </a:pPr>
            <a:r>
              <a:rPr lang="en-US" sz="2400" dirty="0" smtClean="0">
                <a:latin typeface="+mj-lt"/>
              </a:rPr>
              <a:t>Highlight need</a:t>
            </a:r>
          </a:p>
          <a:p>
            <a:pPr>
              <a:buFont typeface="Arial" pitchFamily="34" charset="0"/>
              <a:buChar char="•"/>
            </a:pPr>
            <a:r>
              <a:rPr lang="en-US" sz="2400" dirty="0" smtClean="0">
                <a:latin typeface="+mj-lt"/>
              </a:rPr>
              <a:t>Create Awareness</a:t>
            </a:r>
          </a:p>
          <a:p>
            <a:pPr lvl="1">
              <a:buFont typeface="Arial" pitchFamily="34" charset="0"/>
              <a:buChar char="•"/>
            </a:pPr>
            <a:r>
              <a:rPr lang="en-US" sz="2400" dirty="0" smtClean="0">
                <a:latin typeface="+mj-lt"/>
              </a:rPr>
              <a:t>Domestic</a:t>
            </a:r>
          </a:p>
          <a:p>
            <a:pPr lvl="1">
              <a:buFont typeface="Arial" pitchFamily="34" charset="0"/>
              <a:buChar char="•"/>
            </a:pPr>
            <a:r>
              <a:rPr lang="en-US" sz="2400" dirty="0" smtClean="0">
                <a:latin typeface="+mj-lt"/>
              </a:rPr>
              <a:t>International</a:t>
            </a:r>
          </a:p>
          <a:p>
            <a:pPr lvl="1">
              <a:buFont typeface="Arial" pitchFamily="34" charset="0"/>
              <a:buChar char="•"/>
            </a:pPr>
            <a:endParaRPr lang="en-US" sz="2400" dirty="0" smtClean="0">
              <a:latin typeface="+mj-lt"/>
            </a:endParaRPr>
          </a:p>
          <a:p>
            <a:pPr lvl="1">
              <a:buFont typeface="Arial" pitchFamily="34" charset="0"/>
              <a:buChar char="•"/>
            </a:pPr>
            <a:endParaRPr lang="en-US" sz="2400" dirty="0" smtClean="0">
              <a:latin typeface="+mj-lt"/>
            </a:endParaRPr>
          </a:p>
          <a:p>
            <a:pPr lvl="1">
              <a:buFont typeface="Arial" pitchFamily="34" charset="0"/>
              <a:buChar char="•"/>
            </a:pPr>
            <a:endParaRPr lang="en-US" dirty="0" smtClean="0"/>
          </a:p>
          <a:p>
            <a:pPr lvl="1">
              <a:buFont typeface="Arial" pitchFamily="34" charset="0"/>
              <a:buChar char="•"/>
            </a:pPr>
            <a:endParaRPr lang="en-US" dirty="0" smtClean="0"/>
          </a:p>
          <a:p>
            <a:pPr lvl="1">
              <a:buNone/>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400" dirty="0" smtClean="0"/>
              <a:t>Promotion of NCHS Report:</a:t>
            </a:r>
            <a:br>
              <a:rPr lang="en-US" sz="3400" dirty="0" smtClean="0"/>
            </a:br>
            <a:r>
              <a:rPr lang="en-US" sz="3400" dirty="0" err="1" smtClean="0"/>
              <a:t>PeriStats</a:t>
            </a:r>
            <a:r>
              <a:rPr lang="en-US" sz="3400" dirty="0" smtClean="0"/>
              <a:t> website</a:t>
            </a:r>
            <a:endParaRPr lang="en-US" sz="3400" dirty="0"/>
          </a:p>
        </p:txBody>
      </p:sp>
      <p:sp>
        <p:nvSpPr>
          <p:cNvPr id="6" name="TextBox 5"/>
          <p:cNvSpPr txBox="1"/>
          <p:nvPr/>
        </p:nvSpPr>
        <p:spPr>
          <a:xfrm>
            <a:off x="5867400" y="2049482"/>
            <a:ext cx="3048000" cy="3970318"/>
          </a:xfrm>
          <a:prstGeom prst="rect">
            <a:avLst/>
          </a:prstGeom>
          <a:noFill/>
        </p:spPr>
        <p:txBody>
          <a:bodyPr wrap="square" rtlCol="0">
            <a:spAutoFit/>
          </a:bodyPr>
          <a:lstStyle/>
          <a:p>
            <a:pPr>
              <a:buFont typeface="Arial" pitchFamily="34" charset="0"/>
              <a:buChar char="•"/>
            </a:pPr>
            <a:r>
              <a:rPr lang="en-US" dirty="0" smtClean="0">
                <a:latin typeface="+mj-lt"/>
              </a:rPr>
              <a:t> In 2006, the United States infant mortality rate (6.7 per 1,000 live births) ranked 28th among selected countries.</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The United States infant mortality rate was more than 3 times as high as the infant mortality rate in Hong Kong (1.8 per 1,000 live births), the country with the lowest reported rate in 2006.</a:t>
            </a:r>
            <a:endParaRPr lang="en-US" dirty="0">
              <a:latin typeface="+mj-lt"/>
            </a:endParaRPr>
          </a:p>
        </p:txBody>
      </p:sp>
      <p:pic>
        <p:nvPicPr>
          <p:cNvPr id="37889" name="Picture 1" descr="International Infant Mortality rates ranked by country. United States comes in 28th. with 6.7 deaths per 1,000 live births"/>
          <p:cNvPicPr>
            <a:picLocks noChangeAspect="1" noChangeArrowheads="1"/>
          </p:cNvPicPr>
          <p:nvPr/>
        </p:nvPicPr>
        <p:blipFill>
          <a:blip r:embed="rId3" cstate="print"/>
          <a:srcRect/>
          <a:stretch>
            <a:fillRect/>
          </a:stretch>
        </p:blipFill>
        <p:spPr bwMode="auto">
          <a:xfrm>
            <a:off x="533400" y="1242519"/>
            <a:ext cx="5302992" cy="5005881"/>
          </a:xfrm>
          <a:prstGeom prst="rect">
            <a:avLst/>
          </a:prstGeom>
          <a:noFill/>
          <a:ln w="9525">
            <a:noFill/>
            <a:miter lim="800000"/>
            <a:headEnd/>
            <a:tailEnd/>
          </a:ln>
        </p:spPr>
      </p:pic>
      <p:sp>
        <p:nvSpPr>
          <p:cNvPr id="7" name="TextBox 6"/>
          <p:cNvSpPr txBox="1"/>
          <p:nvPr/>
        </p:nvSpPr>
        <p:spPr>
          <a:xfrm>
            <a:off x="533400" y="6172200"/>
            <a:ext cx="5410200" cy="461665"/>
          </a:xfrm>
          <a:prstGeom prst="rect">
            <a:avLst/>
          </a:prstGeom>
          <a:noFill/>
        </p:spPr>
        <p:txBody>
          <a:bodyPr wrap="square" rtlCol="0">
            <a:spAutoFit/>
          </a:bodyPr>
          <a:lstStyle/>
          <a:p>
            <a:r>
              <a:rPr lang="en-US" sz="1200" dirty="0" smtClean="0">
                <a:latin typeface="+mj-lt"/>
              </a:rPr>
              <a:t>Footnote: Some of the variation in infant mortality rates (IMRs) is due to differences among countries in distinguishing between fetal and infant deaths.</a:t>
            </a:r>
            <a:endParaRPr lang="en-US" sz="12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NCHS Data Brief - Behind International Rankings of Infant Mortality: How the United States Compares with Europe"/>
          <p:cNvPicPr>
            <a:picLocks noChangeAspect="1" noChangeArrowheads="1"/>
          </p:cNvPicPr>
          <p:nvPr/>
        </p:nvPicPr>
        <p:blipFill>
          <a:blip r:embed="rId3" cstate="print"/>
          <a:srcRect b="1681"/>
          <a:stretch>
            <a:fillRect/>
          </a:stretch>
        </p:blipFill>
        <p:spPr bwMode="auto">
          <a:xfrm>
            <a:off x="4859852" y="1317025"/>
            <a:ext cx="3597546" cy="4548791"/>
          </a:xfrm>
          <a:prstGeom prst="rect">
            <a:avLst/>
          </a:prstGeom>
          <a:noFill/>
          <a:ln w="9525">
            <a:solidFill>
              <a:schemeClr val="tx1"/>
            </a:solidFill>
            <a:miter lim="800000"/>
            <a:headEnd/>
            <a:tailEnd/>
          </a:ln>
        </p:spPr>
      </p:pic>
      <p:sp>
        <p:nvSpPr>
          <p:cNvPr id="4" name="Title 3"/>
          <p:cNvSpPr>
            <a:spLocks noGrp="1"/>
          </p:cNvSpPr>
          <p:nvPr>
            <p:ph type="title"/>
          </p:nvPr>
        </p:nvSpPr>
        <p:spPr/>
        <p:txBody>
          <a:bodyPr/>
          <a:lstStyle/>
          <a:p>
            <a:r>
              <a:rPr lang="en-US" sz="3600" dirty="0" smtClean="0"/>
              <a:t>MOD Response to NCHS Report</a:t>
            </a:r>
            <a:endParaRPr lang="en-US" sz="3600" dirty="0"/>
          </a:p>
        </p:txBody>
      </p:sp>
      <p:sp>
        <p:nvSpPr>
          <p:cNvPr id="5" name="Content Placeholder 4"/>
          <p:cNvSpPr>
            <a:spLocks noGrp="1"/>
          </p:cNvSpPr>
          <p:nvPr>
            <p:ph sz="half" idx="1"/>
          </p:nvPr>
        </p:nvSpPr>
        <p:spPr>
          <a:xfrm>
            <a:off x="685800" y="1524000"/>
            <a:ext cx="4038600" cy="4267200"/>
          </a:xfrm>
        </p:spPr>
        <p:txBody>
          <a:bodyPr/>
          <a:lstStyle/>
          <a:p>
            <a:r>
              <a:rPr lang="en-US" sz="2400" b="0" dirty="0" smtClean="0">
                <a:latin typeface="+mj-lt"/>
              </a:rPr>
              <a:t>Promotion of report through:</a:t>
            </a:r>
          </a:p>
          <a:p>
            <a:pPr>
              <a:buFontTx/>
              <a:buChar char="−"/>
            </a:pPr>
            <a:r>
              <a:rPr lang="en-US" sz="2400" b="0" dirty="0" err="1" smtClean="0">
                <a:latin typeface="+mj-lt"/>
              </a:rPr>
              <a:t>PeriStats</a:t>
            </a:r>
            <a:r>
              <a:rPr lang="en-US" sz="2400" b="0" dirty="0" smtClean="0">
                <a:latin typeface="+mj-lt"/>
              </a:rPr>
              <a:t> website</a:t>
            </a:r>
          </a:p>
          <a:p>
            <a:pPr>
              <a:buFontTx/>
              <a:buChar char="−"/>
            </a:pPr>
            <a:r>
              <a:rPr lang="en-US" sz="2400" b="0" dirty="0" smtClean="0">
                <a:latin typeface="+mj-lt"/>
              </a:rPr>
              <a:t>Media coverage</a:t>
            </a:r>
          </a:p>
          <a:p>
            <a:pPr lvl="1">
              <a:buFontTx/>
              <a:buChar char="−"/>
            </a:pPr>
            <a:r>
              <a:rPr lang="en-US" b="0" dirty="0" smtClean="0">
                <a:latin typeface="+mj-lt"/>
              </a:rPr>
              <a:t>Press release</a:t>
            </a:r>
          </a:p>
          <a:p>
            <a:pPr lvl="1">
              <a:buFontTx/>
              <a:buChar char="−"/>
            </a:pPr>
            <a:r>
              <a:rPr lang="en-US" b="0" dirty="0" smtClean="0">
                <a:latin typeface="+mj-lt"/>
              </a:rPr>
              <a:t>Interviews</a:t>
            </a:r>
          </a:p>
          <a:p>
            <a:pPr lvl="1">
              <a:buFontTx/>
              <a:buChar char="−"/>
            </a:pPr>
            <a:r>
              <a:rPr lang="en-US" b="0" dirty="0" smtClean="0">
                <a:latin typeface="+mj-lt"/>
              </a:rPr>
              <a:t>High volume of media placements mentioning NCHS report and MOD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March of Dimes website"/>
          <p:cNvPicPr>
            <a:picLocks noChangeAspect="1" noChangeArrowheads="1"/>
          </p:cNvPicPr>
          <p:nvPr/>
        </p:nvPicPr>
        <p:blipFill>
          <a:blip r:embed="rId3" cstate="print"/>
          <a:srcRect l="11250" t="11250" r="14063" b="22500"/>
          <a:stretch>
            <a:fillRect/>
          </a:stretch>
        </p:blipFill>
        <p:spPr bwMode="auto">
          <a:xfrm>
            <a:off x="1382941" y="1274620"/>
            <a:ext cx="6008459" cy="4035378"/>
          </a:xfrm>
          <a:prstGeom prst="rect">
            <a:avLst/>
          </a:prstGeom>
          <a:noFill/>
          <a:ln w="9525">
            <a:solidFill>
              <a:schemeClr val="tx1"/>
            </a:solidFill>
            <a:miter lim="800000"/>
            <a:headEnd/>
            <a:tailEnd/>
          </a:ln>
        </p:spPr>
      </p:pic>
      <p:sp>
        <p:nvSpPr>
          <p:cNvPr id="3" name="Title 2"/>
          <p:cNvSpPr>
            <a:spLocks noGrp="1"/>
          </p:cNvSpPr>
          <p:nvPr>
            <p:ph type="title"/>
          </p:nvPr>
        </p:nvSpPr>
        <p:spPr>
          <a:xfrm>
            <a:off x="685800" y="152400"/>
            <a:ext cx="7772400" cy="1143000"/>
          </a:xfrm>
        </p:spPr>
        <p:txBody>
          <a:bodyPr/>
          <a:lstStyle/>
          <a:p>
            <a:r>
              <a:rPr lang="en-US" sz="3400" dirty="0" smtClean="0"/>
              <a:t>Promotion of NCHS Report:</a:t>
            </a:r>
            <a:br>
              <a:rPr lang="en-US" sz="3400" dirty="0" smtClean="0"/>
            </a:br>
            <a:r>
              <a:rPr lang="en-US" sz="3400" dirty="0" smtClean="0"/>
              <a:t>March of Dimes Press Release</a:t>
            </a:r>
            <a:endParaRPr lang="en-US" sz="3400" dirty="0"/>
          </a:p>
        </p:txBody>
      </p:sp>
      <p:sp>
        <p:nvSpPr>
          <p:cNvPr id="4" name="TextBox 3"/>
          <p:cNvSpPr txBox="1"/>
          <p:nvPr/>
        </p:nvSpPr>
        <p:spPr>
          <a:xfrm>
            <a:off x="457200" y="5334000"/>
            <a:ext cx="8229600" cy="1077218"/>
          </a:xfrm>
          <a:prstGeom prst="rect">
            <a:avLst/>
          </a:prstGeom>
          <a:noFill/>
        </p:spPr>
        <p:txBody>
          <a:bodyPr wrap="square" rtlCol="0">
            <a:spAutoFit/>
          </a:bodyPr>
          <a:lstStyle/>
          <a:p>
            <a:pPr algn="ctr"/>
            <a:r>
              <a:rPr lang="en-US" sz="3200" b="1" dirty="0" smtClean="0">
                <a:latin typeface="+mj-lt"/>
              </a:rPr>
              <a:t>“</a:t>
            </a:r>
            <a:r>
              <a:rPr lang="en-US" sz="3200" b="1" i="1" dirty="0" smtClean="0">
                <a:latin typeface="+mj-lt"/>
              </a:rPr>
              <a:t>March of Dimes Calls for Research to Prevent Preterm Birth</a:t>
            </a:r>
            <a:r>
              <a:rPr lang="en-US" sz="3200" b="1" dirty="0" smtClean="0">
                <a:latin typeface="+mj-lt"/>
              </a:rPr>
              <a:t>”</a:t>
            </a:r>
            <a:endParaRPr lang="en-US" sz="32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400" dirty="0" smtClean="0"/>
              <a:t>Interpretation of Rankings:</a:t>
            </a:r>
            <a:br>
              <a:rPr lang="en-US" sz="3400" dirty="0" smtClean="0"/>
            </a:br>
            <a:r>
              <a:rPr lang="en-US" sz="3400" dirty="0" smtClean="0"/>
              <a:t>News Articles</a:t>
            </a:r>
            <a:endParaRPr lang="en-US" sz="3400" dirty="0"/>
          </a:p>
        </p:txBody>
      </p:sp>
      <p:sp>
        <p:nvSpPr>
          <p:cNvPr id="3" name="Content Placeholder 2"/>
          <p:cNvSpPr>
            <a:spLocks noGrp="1"/>
          </p:cNvSpPr>
          <p:nvPr>
            <p:ph idx="1"/>
          </p:nvPr>
        </p:nvSpPr>
        <p:spPr>
          <a:xfrm>
            <a:off x="685800" y="1219200"/>
            <a:ext cx="8229600" cy="4267200"/>
          </a:xfrm>
        </p:spPr>
        <p:txBody>
          <a:bodyPr/>
          <a:lstStyle/>
          <a:p>
            <a:r>
              <a:rPr lang="en-US" dirty="0" smtClean="0">
                <a:latin typeface="+mj-lt"/>
              </a:rPr>
              <a:t>Dr. Alan Fleishman, medical director at the March of Dimes, said the finding “is an indictment of the way we delivery health care in the United States, and it’s a reiteration of prematurity as the No. 1 public health problem in America.”</a:t>
            </a:r>
          </a:p>
          <a:p>
            <a:endParaRPr lang="en-US" sz="900" dirty="0" smtClean="0">
              <a:latin typeface="+mj-lt"/>
            </a:endParaRPr>
          </a:p>
          <a:p>
            <a:r>
              <a:rPr lang="en-US" dirty="0" smtClean="0">
                <a:latin typeface="+mj-lt"/>
              </a:rPr>
              <a:t>“The quality of neonatal intensive care is superb,” [Dr. Fleishman] said.  “We know how to rescue babies who are born very tiny, but what we don’t do well is prevent </a:t>
            </a:r>
            <a:r>
              <a:rPr lang="en-US" dirty="0" err="1" smtClean="0">
                <a:latin typeface="+mj-lt"/>
              </a:rPr>
              <a:t>prematuity</a:t>
            </a:r>
            <a:r>
              <a:rPr lang="en-US" dirty="0" smtClean="0">
                <a:latin typeface="+mj-lt"/>
              </a:rPr>
              <a:t>.  Reasons for this, he said, include a lack of universal access to health care for women of childbearing age or pregnant women of any age.  “That’s a tremendous difference with our European friends,” Fleishman said.”</a:t>
            </a:r>
          </a:p>
          <a:p>
            <a:endParaRPr lang="en-US" sz="900" dirty="0" smtClean="0">
              <a:latin typeface="+mj-lt"/>
            </a:endParaRPr>
          </a:p>
          <a:p>
            <a:r>
              <a:rPr lang="en-US" dirty="0" smtClean="0">
                <a:latin typeface="+mj-lt"/>
              </a:rPr>
              <a:t>“The suggestion that we would decrease the number of deaths by 33 percent if our gestational age distribution was similar to Sweden is a dramatic way of pointing out this is really serious,” Fleishman said.</a:t>
            </a:r>
          </a:p>
          <a:p>
            <a:endParaRPr lang="en-US" dirty="0" smtClean="0">
              <a:latin typeface="+mj-lt"/>
            </a:endParaRPr>
          </a:p>
          <a:p>
            <a:endParaRPr lang="en-US"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loomberg Businessweek Article - U.S. Infant Deaths on the Decline"/>
          <p:cNvPicPr>
            <a:picLocks noChangeAspect="1" noChangeArrowheads="1"/>
          </p:cNvPicPr>
          <p:nvPr/>
        </p:nvPicPr>
        <p:blipFill>
          <a:blip r:embed="rId3" cstate="print"/>
          <a:srcRect r="13111"/>
          <a:stretch>
            <a:fillRect/>
          </a:stretch>
        </p:blipFill>
        <p:spPr bwMode="auto">
          <a:xfrm>
            <a:off x="4515595" y="1371600"/>
            <a:ext cx="4171205" cy="4283388"/>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sz="3200" dirty="0" smtClean="0"/>
              <a:t>NCHS Linked Birth/Infant Death Report</a:t>
            </a:r>
            <a:endParaRPr lang="en-US" sz="3200" dirty="0"/>
          </a:p>
        </p:txBody>
      </p:sp>
      <p:sp>
        <p:nvSpPr>
          <p:cNvPr id="4" name="TextBox 3"/>
          <p:cNvSpPr txBox="1"/>
          <p:nvPr/>
        </p:nvSpPr>
        <p:spPr>
          <a:xfrm>
            <a:off x="533400" y="1703725"/>
            <a:ext cx="3810000" cy="3785652"/>
          </a:xfrm>
          <a:prstGeom prst="rect">
            <a:avLst/>
          </a:prstGeom>
          <a:noFill/>
        </p:spPr>
        <p:txBody>
          <a:bodyPr wrap="square" rtlCol="0">
            <a:spAutoFit/>
          </a:bodyPr>
          <a:lstStyle/>
          <a:p>
            <a:r>
              <a:rPr lang="en-US" sz="2000" dirty="0" smtClean="0">
                <a:latin typeface="+mj-lt"/>
              </a:rPr>
              <a:t>“What remains concerning is when you compare the rate of infant mortality in the United States to the 32 other industrialized countries, we still rank very low.  It’s very disquieting for the rates of infant mortality in our country to still be as high as they are.”</a:t>
            </a:r>
          </a:p>
          <a:p>
            <a:endParaRPr lang="en-US" sz="2000" dirty="0" smtClean="0">
              <a:latin typeface="+mj-lt"/>
            </a:endParaRPr>
          </a:p>
          <a:p>
            <a:r>
              <a:rPr lang="en-US" sz="2000" i="1" dirty="0" smtClean="0">
                <a:latin typeface="+mj-lt"/>
              </a:rPr>
              <a:t>--Jennifer L. </a:t>
            </a:r>
            <a:r>
              <a:rPr lang="en-US" sz="2000" i="1" dirty="0" err="1" smtClean="0">
                <a:latin typeface="+mj-lt"/>
              </a:rPr>
              <a:t>Howse</a:t>
            </a:r>
            <a:r>
              <a:rPr lang="en-US" sz="2000" i="1" dirty="0" smtClean="0">
                <a:latin typeface="+mj-lt"/>
              </a:rPr>
              <a:t>, </a:t>
            </a:r>
          </a:p>
          <a:p>
            <a:r>
              <a:rPr lang="en-US" sz="2000" i="1" dirty="0" smtClean="0">
                <a:latin typeface="+mj-lt"/>
              </a:rPr>
              <a:t>President, March of Dimes</a:t>
            </a:r>
            <a:endParaRPr lang="en-US" sz="2000" i="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xecutive Summary - March of Dimes - Global Report on Birth Defects"/>
          <p:cNvPicPr>
            <a:picLocks noChangeAspect="1" noChangeArrowheads="1"/>
          </p:cNvPicPr>
          <p:nvPr/>
        </p:nvPicPr>
        <p:blipFill>
          <a:blip r:embed="rId3" cstate="print"/>
          <a:srcRect/>
          <a:stretch>
            <a:fillRect/>
          </a:stretch>
        </p:blipFill>
        <p:spPr bwMode="auto">
          <a:xfrm>
            <a:off x="685800" y="1447800"/>
            <a:ext cx="3865808" cy="5005388"/>
          </a:xfrm>
          <a:prstGeom prst="rect">
            <a:avLst/>
          </a:prstGeom>
          <a:noFill/>
          <a:ln w="9525">
            <a:noFill/>
            <a:miter lim="800000"/>
            <a:headEnd/>
            <a:tailEnd/>
          </a:ln>
        </p:spPr>
      </p:pic>
      <p:sp>
        <p:nvSpPr>
          <p:cNvPr id="3" name="Title 2"/>
          <p:cNvSpPr>
            <a:spLocks noGrp="1"/>
          </p:cNvSpPr>
          <p:nvPr>
            <p:ph type="title"/>
          </p:nvPr>
        </p:nvSpPr>
        <p:spPr/>
        <p:txBody>
          <a:bodyPr/>
          <a:lstStyle/>
          <a:p>
            <a:r>
              <a:rPr lang="en-US" sz="3600" dirty="0" smtClean="0"/>
              <a:t>Global Report on Birth Defects</a:t>
            </a:r>
            <a:endParaRPr lang="en-US" sz="3600" dirty="0"/>
          </a:p>
        </p:txBody>
      </p:sp>
      <p:sp>
        <p:nvSpPr>
          <p:cNvPr id="4" name="TextBox 3"/>
          <p:cNvSpPr txBox="1"/>
          <p:nvPr/>
        </p:nvSpPr>
        <p:spPr>
          <a:xfrm>
            <a:off x="4800600" y="1371600"/>
            <a:ext cx="3962400" cy="4801314"/>
          </a:xfrm>
          <a:prstGeom prst="rect">
            <a:avLst/>
          </a:prstGeom>
          <a:noFill/>
        </p:spPr>
        <p:txBody>
          <a:bodyPr wrap="square" rtlCol="0">
            <a:spAutoFit/>
          </a:bodyPr>
          <a:lstStyle/>
          <a:p>
            <a:pPr>
              <a:buFont typeface="Arial" pitchFamily="34" charset="0"/>
              <a:buChar char="•"/>
            </a:pPr>
            <a:r>
              <a:rPr lang="en-US" dirty="0" smtClean="0">
                <a:latin typeface="+mj-lt"/>
              </a:rPr>
              <a:t> Purpose: to document the global toll of birth defects and provide feasible, cost-effective recommendations to reduce this toll.</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Provided modeled estimates of country-level birth defects prevalence rates for almost 200 countries</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Involved  an extensive media campaign that resulted in worldwide dissemination raising awareness of issue.</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Helped lead to an April 2010 WHO Resolution on Birth Defects</a:t>
            </a:r>
            <a:endParaRPr lang="en-US"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Global Report on Prematurity</a:t>
            </a:r>
            <a:endParaRPr lang="en-US" sz="3600" dirty="0"/>
          </a:p>
        </p:txBody>
      </p:sp>
      <p:sp>
        <p:nvSpPr>
          <p:cNvPr id="4" name="TextBox 3"/>
          <p:cNvSpPr txBox="1"/>
          <p:nvPr/>
        </p:nvSpPr>
        <p:spPr>
          <a:xfrm>
            <a:off x="4800600" y="1371600"/>
            <a:ext cx="3962400" cy="4524315"/>
          </a:xfrm>
          <a:prstGeom prst="rect">
            <a:avLst/>
          </a:prstGeom>
          <a:noFill/>
        </p:spPr>
        <p:txBody>
          <a:bodyPr wrap="square" rtlCol="0">
            <a:spAutoFit/>
          </a:bodyPr>
          <a:lstStyle/>
          <a:p>
            <a:pPr>
              <a:buFont typeface="Arial" pitchFamily="34" charset="0"/>
              <a:buChar char="•"/>
            </a:pPr>
            <a:r>
              <a:rPr lang="en-US" dirty="0" smtClean="0">
                <a:latin typeface="+mj-lt"/>
              </a:rPr>
              <a:t> Purpose: to document the global and regional toll of preterm birth.</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Used data from the </a:t>
            </a:r>
            <a:r>
              <a:rPr lang="en-US" i="1" dirty="0" smtClean="0">
                <a:latin typeface="+mj-lt"/>
              </a:rPr>
              <a:t>WHO systematic review on maternal mortality and morbidity: The global burden of preterm birth, 2009.</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Presented at the 4</a:t>
            </a:r>
            <a:r>
              <a:rPr lang="en-US" baseline="30000" dirty="0" smtClean="0">
                <a:latin typeface="+mj-lt"/>
              </a:rPr>
              <a:t>th</a:t>
            </a:r>
            <a:r>
              <a:rPr lang="en-US" dirty="0" smtClean="0">
                <a:latin typeface="+mj-lt"/>
              </a:rPr>
              <a:t> International Conference on Birth Defects and Disabilities in the Developing World, New Delhi, 2009.</a:t>
            </a:r>
          </a:p>
          <a:p>
            <a:pPr>
              <a:buFont typeface="Arial" pitchFamily="34" charset="0"/>
              <a:buChar char="•"/>
            </a:pPr>
            <a:endParaRPr lang="en-US" dirty="0" smtClean="0">
              <a:latin typeface="+mj-lt"/>
            </a:endParaRPr>
          </a:p>
          <a:p>
            <a:pPr>
              <a:buFont typeface="Arial" pitchFamily="34" charset="0"/>
              <a:buChar char="•"/>
            </a:pPr>
            <a:r>
              <a:rPr lang="en-US" dirty="0" smtClean="0">
                <a:latin typeface="+mj-lt"/>
              </a:rPr>
              <a:t> Showed an estimated 13 million babies worldwide were born preterm in 2005.</a:t>
            </a:r>
            <a:endParaRPr lang="en-US" dirty="0">
              <a:latin typeface="+mj-lt"/>
            </a:endParaRPr>
          </a:p>
        </p:txBody>
      </p:sp>
      <p:pic>
        <p:nvPicPr>
          <p:cNvPr id="62466" name="Picture 2" descr="March of Dimes - White Paper on Preterm Birth"/>
          <p:cNvPicPr>
            <a:picLocks noChangeAspect="1" noChangeArrowheads="1"/>
          </p:cNvPicPr>
          <p:nvPr/>
        </p:nvPicPr>
        <p:blipFill>
          <a:blip r:embed="rId3" cstate="print"/>
          <a:srcRect l="2096" t="1655" r="2096" b="1655"/>
          <a:stretch>
            <a:fillRect/>
          </a:stretch>
        </p:blipFill>
        <p:spPr bwMode="auto">
          <a:xfrm>
            <a:off x="637438" y="1381479"/>
            <a:ext cx="3867763" cy="4943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600" dirty="0" smtClean="0"/>
              <a:t>Global Report on Prematurity--</a:t>
            </a:r>
            <a:r>
              <a:rPr lang="en-US" sz="3600" b="0" dirty="0" smtClean="0"/>
              <a:t>Limitations</a:t>
            </a:r>
            <a:endParaRPr lang="en-US" sz="3600" b="0" dirty="0"/>
          </a:p>
        </p:txBody>
      </p:sp>
      <p:sp>
        <p:nvSpPr>
          <p:cNvPr id="3" name="Content Placeholder 2"/>
          <p:cNvSpPr>
            <a:spLocks noGrp="1"/>
          </p:cNvSpPr>
          <p:nvPr>
            <p:ph idx="1"/>
          </p:nvPr>
        </p:nvSpPr>
        <p:spPr/>
        <p:txBody>
          <a:bodyPr/>
          <a:lstStyle/>
          <a:p>
            <a:pPr>
              <a:buFont typeface="Arial" pitchFamily="34" charset="0"/>
              <a:buChar char="•"/>
            </a:pPr>
            <a:r>
              <a:rPr lang="en-US" sz="2400" b="0" dirty="0" smtClean="0">
                <a:latin typeface="+mj-lt"/>
              </a:rPr>
              <a:t>Data on the number of preterm births and related deaths are limited</a:t>
            </a:r>
          </a:p>
          <a:p>
            <a:pPr>
              <a:buFont typeface="Arial" pitchFamily="34" charset="0"/>
              <a:buChar char="•"/>
            </a:pPr>
            <a:r>
              <a:rPr lang="en-US" sz="2400" b="0" dirty="0" smtClean="0">
                <a:latin typeface="+mj-lt"/>
              </a:rPr>
              <a:t>Necessary to improve data on extent of the problem</a:t>
            </a:r>
          </a:p>
          <a:p>
            <a:pPr>
              <a:buFont typeface="Arial" pitchFamily="34" charset="0"/>
              <a:buChar char="•"/>
            </a:pPr>
            <a:r>
              <a:rPr lang="en-US" sz="2400" b="0" dirty="0" smtClean="0">
                <a:latin typeface="+mj-lt"/>
              </a:rPr>
              <a:t>No internationally accepted classification of preterm births</a:t>
            </a:r>
          </a:p>
          <a:p>
            <a:pPr>
              <a:buFont typeface="Arial" pitchFamily="34" charset="0"/>
              <a:buChar char="•"/>
            </a:pPr>
            <a:r>
              <a:rPr lang="en-US" sz="2400" b="0" dirty="0" smtClean="0">
                <a:latin typeface="+mj-lt"/>
              </a:rPr>
              <a:t>Need for more country and regional data on the prevalence of acute and long-term health problems caused by preterm birth.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Future Directions</a:t>
            </a:r>
          </a:p>
        </p:txBody>
      </p:sp>
      <p:sp>
        <p:nvSpPr>
          <p:cNvPr id="35843" name="Rectangle 3"/>
          <p:cNvSpPr>
            <a:spLocks noGrp="1" noChangeArrowheads="1"/>
          </p:cNvSpPr>
          <p:nvPr>
            <p:ph type="body" idx="1"/>
          </p:nvPr>
        </p:nvSpPr>
        <p:spPr>
          <a:xfrm>
            <a:off x="762000" y="1447800"/>
            <a:ext cx="7696200" cy="4525963"/>
          </a:xfrm>
        </p:spPr>
        <p:txBody>
          <a:bodyPr/>
          <a:lstStyle/>
          <a:p>
            <a:pPr eaLnBrk="1" hangingPunct="1">
              <a:buFontTx/>
              <a:buChar char="•"/>
            </a:pPr>
            <a:r>
              <a:rPr lang="en-US" sz="2800" dirty="0" smtClean="0">
                <a:latin typeface="Agenda-Medium"/>
              </a:rPr>
              <a:t>Quantify the problem – Need for country-specific preterm birth data</a:t>
            </a:r>
          </a:p>
          <a:p>
            <a:pPr lvl="1" eaLnBrk="1" hangingPunct="1"/>
            <a:r>
              <a:rPr lang="en-US" sz="2400" dirty="0" smtClean="0">
                <a:latin typeface="Agenda-Medium"/>
              </a:rPr>
              <a:t>March of Dimes/WHO Preterm Birth Global Report</a:t>
            </a:r>
          </a:p>
          <a:p>
            <a:pPr eaLnBrk="1" hangingPunct="1"/>
            <a:endParaRPr lang="en-US" sz="900" dirty="0" smtClean="0">
              <a:latin typeface="Agenda-Medium"/>
            </a:endParaRPr>
          </a:p>
          <a:p>
            <a:pPr eaLnBrk="1" hangingPunct="1">
              <a:spcBef>
                <a:spcPct val="0"/>
              </a:spcBef>
              <a:buFontTx/>
              <a:buChar char="•"/>
            </a:pPr>
            <a:r>
              <a:rPr lang="en-US" sz="2800" dirty="0" smtClean="0">
                <a:latin typeface="Agenda-Medium"/>
              </a:rPr>
              <a:t>Increase international awareness of </a:t>
            </a:r>
          </a:p>
          <a:p>
            <a:pPr eaLnBrk="1" hangingPunct="1">
              <a:spcBef>
                <a:spcPct val="0"/>
              </a:spcBef>
            </a:pPr>
            <a:r>
              <a:rPr lang="en-US" sz="2800" dirty="0" smtClean="0">
                <a:latin typeface="Agenda-Medium"/>
              </a:rPr>
              <a:t>   preterm birth through global partnerships</a:t>
            </a:r>
          </a:p>
          <a:p>
            <a:r>
              <a:rPr lang="en-US" sz="2400" b="0" dirty="0" smtClean="0">
                <a:latin typeface="+mj-lt"/>
              </a:rPr>
              <a:t>	Campaign Alliances:</a:t>
            </a:r>
          </a:p>
          <a:p>
            <a:pPr lvl="1">
              <a:buFontTx/>
              <a:buChar char="−"/>
            </a:pPr>
            <a:r>
              <a:rPr lang="en-US" sz="2400" b="0" dirty="0" smtClean="0">
                <a:latin typeface="+mj-lt"/>
              </a:rPr>
              <a:t>European Foundation for the Care of Newborn Infants (EFCNI) of Germany</a:t>
            </a:r>
          </a:p>
          <a:p>
            <a:pPr lvl="1">
              <a:buFontTx/>
              <a:buChar char="−"/>
            </a:pPr>
            <a:r>
              <a:rPr lang="en-US" sz="2400" b="0" dirty="0" smtClean="0">
                <a:latin typeface="+mj-lt"/>
              </a:rPr>
              <a:t>Little Big Souls (LBS) of Africa</a:t>
            </a:r>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of Dimes Mission</a:t>
            </a:r>
            <a:endParaRPr lang="en-US" dirty="0"/>
          </a:p>
        </p:txBody>
      </p:sp>
      <p:sp>
        <p:nvSpPr>
          <p:cNvPr id="3" name="Content Placeholder 2"/>
          <p:cNvSpPr>
            <a:spLocks noGrp="1"/>
          </p:cNvSpPr>
          <p:nvPr>
            <p:ph idx="1"/>
          </p:nvPr>
        </p:nvSpPr>
        <p:spPr/>
        <p:txBody>
          <a:bodyPr/>
          <a:lstStyle/>
          <a:p>
            <a:pPr indent="0"/>
            <a:r>
              <a:rPr lang="en-US" sz="2800" i="1" dirty="0" smtClean="0">
                <a:solidFill>
                  <a:schemeClr val="bg1">
                    <a:lumMod val="75000"/>
                  </a:schemeClr>
                </a:solidFill>
                <a:latin typeface="+mj-lt"/>
              </a:rPr>
              <a:t>The mission of the March of Dimes is to improve the health of babies by preventing birth defects, premature birth, and infant mortality. </a:t>
            </a:r>
          </a:p>
          <a:p>
            <a:pPr indent="0"/>
            <a:endParaRPr lang="en-US" dirty="0" smtClean="0">
              <a:latin typeface="+mj-lt"/>
            </a:endParaRPr>
          </a:p>
          <a:p>
            <a:pPr indent="0"/>
            <a:r>
              <a:rPr lang="en-US" sz="2800" b="0" dirty="0" smtClean="0">
                <a:latin typeface="+mj-lt"/>
              </a:rPr>
              <a:t>We carry out this mission through:</a:t>
            </a:r>
          </a:p>
          <a:p>
            <a:pPr indent="0">
              <a:buFont typeface="Arial" pitchFamily="34" charset="0"/>
              <a:buChar char="•"/>
            </a:pPr>
            <a:r>
              <a:rPr lang="en-US" sz="2800" b="0" dirty="0" smtClean="0">
                <a:latin typeface="+mj-lt"/>
              </a:rPr>
              <a:t> research; </a:t>
            </a:r>
          </a:p>
          <a:p>
            <a:pPr indent="0">
              <a:buFont typeface="Arial" pitchFamily="34" charset="0"/>
              <a:buChar char="•"/>
            </a:pPr>
            <a:r>
              <a:rPr lang="en-US" sz="2800" b="0" dirty="0" smtClean="0">
                <a:latin typeface="+mj-lt"/>
              </a:rPr>
              <a:t> community services;</a:t>
            </a:r>
          </a:p>
          <a:p>
            <a:pPr indent="0">
              <a:buFont typeface="Arial" pitchFamily="34" charset="0"/>
              <a:buChar char="•"/>
            </a:pPr>
            <a:r>
              <a:rPr lang="en-US" sz="2800" b="0" dirty="0" smtClean="0">
                <a:latin typeface="+mj-lt"/>
              </a:rPr>
              <a:t> education;</a:t>
            </a:r>
          </a:p>
          <a:p>
            <a:pPr indent="0">
              <a:buFont typeface="Arial" pitchFamily="34" charset="0"/>
              <a:buChar char="•"/>
            </a:pPr>
            <a:r>
              <a:rPr lang="en-US" sz="2800" b="0" dirty="0" smtClean="0">
                <a:latin typeface="+mj-lt"/>
              </a:rPr>
              <a:t> advocacy.</a:t>
            </a:r>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9" name="Text Box 11"/>
          <p:cNvSpPr txBox="1">
            <a:spLocks noChangeArrowheads="1"/>
          </p:cNvSpPr>
          <p:nvPr/>
        </p:nvSpPr>
        <p:spPr bwMode="auto">
          <a:xfrm>
            <a:off x="3810000" y="1219200"/>
            <a:ext cx="4559300" cy="1230313"/>
          </a:xfrm>
          <a:prstGeom prst="rect">
            <a:avLst/>
          </a:prstGeom>
          <a:noFill/>
          <a:ln w="9525" algn="ctr">
            <a:noFill/>
            <a:miter lim="800000"/>
            <a:headEnd/>
            <a:tailEnd/>
          </a:ln>
        </p:spPr>
        <p:txBody>
          <a:bodyPr wrap="none">
            <a:spAutoFit/>
          </a:bodyPr>
          <a:lstStyle/>
          <a:p>
            <a:r>
              <a:rPr lang="en-US" sz="2800" b="1" i="1"/>
              <a:t>“You must be the change </a:t>
            </a:r>
          </a:p>
          <a:p>
            <a:r>
              <a:rPr lang="en-US" sz="2800" b="1" i="1"/>
              <a:t>you want to see in the world</a:t>
            </a:r>
            <a:r>
              <a:rPr lang="en-US" sz="2800"/>
              <a:t>.”</a:t>
            </a:r>
          </a:p>
          <a:p>
            <a:r>
              <a:rPr lang="en-US" sz="1800" i="1"/>
              <a:t>- Mahatma Gandhi </a:t>
            </a:r>
          </a:p>
        </p:txBody>
      </p:sp>
      <p:pic>
        <p:nvPicPr>
          <p:cNvPr id="38915" name="Picture 2" descr="Mahatma Gandhi and child"/>
          <p:cNvPicPr>
            <a:picLocks noChangeAspect="1"/>
          </p:cNvPicPr>
          <p:nvPr/>
        </p:nvPicPr>
        <p:blipFill>
          <a:blip r:embed="rId3" cstate="print"/>
          <a:srcRect/>
          <a:stretch>
            <a:fillRect/>
          </a:stretch>
        </p:blipFill>
        <p:spPr bwMode="auto">
          <a:xfrm>
            <a:off x="4953000" y="2743200"/>
            <a:ext cx="2743200"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0299"/>
                                        </p:tgtEl>
                                        <p:attrNameLst>
                                          <p:attrName>style.visibility</p:attrName>
                                        </p:attrNameLst>
                                      </p:cBhvr>
                                      <p:to>
                                        <p:strVal val="visible"/>
                                      </p:to>
                                    </p:set>
                                    <p:animEffect transition="in" filter="wheel(4)">
                                      <p:cBhvr>
                                        <p:cTn id="7" dur="2000"/>
                                        <p:tgtEl>
                                          <p:spTgt spid="140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Advocacy</a:t>
            </a:r>
            <a:endParaRPr lang="en-US" sz="3600" dirty="0"/>
          </a:p>
        </p:txBody>
      </p:sp>
      <p:sp>
        <p:nvSpPr>
          <p:cNvPr id="5" name="Content Placeholder 4"/>
          <p:cNvSpPr>
            <a:spLocks noGrp="1"/>
          </p:cNvSpPr>
          <p:nvPr>
            <p:ph idx="1"/>
          </p:nvPr>
        </p:nvSpPr>
        <p:spPr>
          <a:xfrm>
            <a:off x="685800" y="1219200"/>
            <a:ext cx="7772400" cy="4267200"/>
          </a:xfrm>
        </p:spPr>
        <p:txBody>
          <a:bodyPr/>
          <a:lstStyle/>
          <a:p>
            <a:r>
              <a:rPr lang="en-US" sz="2400" dirty="0" smtClean="0">
                <a:latin typeface="+mj-lt"/>
              </a:rPr>
              <a:t>March of Dimes public affairs focus on national and state public health policy and programs that affect women of childbearing age, infants and children.</a:t>
            </a:r>
          </a:p>
          <a:p>
            <a:endParaRPr lang="en-US" sz="900" dirty="0" smtClean="0">
              <a:latin typeface="+mj-lt"/>
            </a:endParaRPr>
          </a:p>
          <a:p>
            <a:pPr marL="457200" indent="-457200"/>
            <a:r>
              <a:rPr lang="en-US" sz="2400" dirty="0" smtClean="0">
                <a:latin typeface="+mj-lt"/>
              </a:rPr>
              <a:t>Priorities:</a:t>
            </a:r>
          </a:p>
          <a:p>
            <a:pPr marL="457200" indent="-457200">
              <a:buFont typeface="+mj-lt"/>
              <a:buAutoNum type="arabicPeriod"/>
            </a:pPr>
            <a:r>
              <a:rPr lang="en-US" sz="2400" b="0" dirty="0" smtClean="0">
                <a:latin typeface="+mj-lt"/>
              </a:rPr>
              <a:t>Access to health care for women of childbearing age, infants and children</a:t>
            </a:r>
          </a:p>
          <a:p>
            <a:pPr marL="457200" indent="-457200">
              <a:buFont typeface="+mj-lt"/>
              <a:buAutoNum type="arabicPeriod"/>
            </a:pPr>
            <a:r>
              <a:rPr lang="en-US" sz="2400" b="0" dirty="0" smtClean="0">
                <a:latin typeface="+mj-lt"/>
              </a:rPr>
              <a:t>Research and policies to prevent prematurity, birth defects and infant mortality</a:t>
            </a:r>
          </a:p>
          <a:p>
            <a:pPr marL="457200" indent="-457200">
              <a:buFont typeface="+mj-lt"/>
              <a:buAutoNum type="arabicPeriod"/>
            </a:pPr>
            <a:r>
              <a:rPr lang="en-US" sz="2400" b="0" dirty="0" smtClean="0">
                <a:latin typeface="+mj-lt"/>
              </a:rPr>
              <a:t>Prevention and treatment programs to improve maternal, infant and child health</a:t>
            </a:r>
          </a:p>
          <a:p>
            <a:pPr marL="457200" indent="-457200">
              <a:buFont typeface="+mj-lt"/>
              <a:buAutoNum type="arabicPeriod"/>
            </a:pPr>
            <a:r>
              <a:rPr lang="en-US" sz="2400" b="0" dirty="0" smtClean="0">
                <a:latin typeface="+mj-lt"/>
              </a:rPr>
              <a:t>Institutional concerns for tax-exempt organizations.</a:t>
            </a:r>
            <a:endParaRPr lang="en-US" sz="2400" b="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Global Programs</a:t>
            </a:r>
            <a:endParaRPr lang="en-US" sz="3600" dirty="0"/>
          </a:p>
        </p:txBody>
      </p:sp>
      <p:sp>
        <p:nvSpPr>
          <p:cNvPr id="5" name="Content Placeholder 4"/>
          <p:cNvSpPr>
            <a:spLocks noGrp="1"/>
          </p:cNvSpPr>
          <p:nvPr>
            <p:ph idx="1"/>
          </p:nvPr>
        </p:nvSpPr>
        <p:spPr>
          <a:xfrm>
            <a:off x="381000" y="1295400"/>
            <a:ext cx="8458200" cy="4267200"/>
          </a:xfrm>
        </p:spPr>
        <p:txBody>
          <a:bodyPr/>
          <a:lstStyle/>
          <a:p>
            <a:pPr indent="0"/>
            <a:r>
              <a:rPr lang="en-US" sz="2200" dirty="0" smtClean="0">
                <a:latin typeface="+mj-lt"/>
              </a:rPr>
              <a:t>Building on its extensive experience in care and prevention of birth defects and prematurity through education, community intervention and advocacy in the United States, the March of Dimes is working to improve the health of mothers and babies worldwide.</a:t>
            </a:r>
          </a:p>
          <a:p>
            <a:pPr indent="0"/>
            <a:endParaRPr lang="en-US" sz="900" dirty="0" smtClean="0">
              <a:latin typeface="+mj-lt"/>
            </a:endParaRPr>
          </a:p>
          <a:p>
            <a:pPr indent="0"/>
            <a:r>
              <a:rPr lang="en-US" sz="2200" dirty="0" smtClean="0">
                <a:latin typeface="+mj-lt"/>
              </a:rPr>
              <a:t>Strategies: </a:t>
            </a:r>
          </a:p>
          <a:p>
            <a:pPr indent="0">
              <a:buFont typeface="Arial" pitchFamily="34" charset="0"/>
              <a:buChar char="•"/>
            </a:pPr>
            <a:r>
              <a:rPr lang="en-US" sz="2200" b="0" dirty="0" smtClean="0">
                <a:latin typeface="+mj-lt"/>
              </a:rPr>
              <a:t> Strengthening birth defects and prematurity surveillance.</a:t>
            </a:r>
          </a:p>
          <a:p>
            <a:pPr indent="0">
              <a:buFont typeface="Arial" pitchFamily="34" charset="0"/>
              <a:buChar char="•"/>
            </a:pPr>
            <a:r>
              <a:rPr lang="en-US" sz="2200" b="0" dirty="0" smtClean="0">
                <a:latin typeface="+mj-lt"/>
              </a:rPr>
              <a:t> Enhancing professional education and research. </a:t>
            </a:r>
          </a:p>
          <a:p>
            <a:pPr indent="0">
              <a:buFont typeface="Arial" pitchFamily="34" charset="0"/>
              <a:buChar char="•"/>
            </a:pPr>
            <a:r>
              <a:rPr lang="en-US" sz="2200" b="0" dirty="0" smtClean="0">
                <a:latin typeface="+mj-lt"/>
              </a:rPr>
              <a:t> Expanding capacity for community action. </a:t>
            </a:r>
          </a:p>
          <a:p>
            <a:pPr indent="0">
              <a:buFont typeface="Arial" pitchFamily="34" charset="0"/>
              <a:buChar char="•"/>
            </a:pPr>
            <a:r>
              <a:rPr lang="en-US" sz="2200" b="0" dirty="0" smtClean="0">
                <a:latin typeface="+mj-lt"/>
              </a:rPr>
              <a:t> Increasing public awareness. </a:t>
            </a:r>
          </a:p>
          <a:p>
            <a:pPr indent="0">
              <a:buFont typeface="Arial" pitchFamily="34" charset="0"/>
              <a:buChar char="•"/>
            </a:pPr>
            <a:endParaRPr lang="en-US" sz="900" b="0" dirty="0" smtClean="0">
              <a:latin typeface="+mj-lt"/>
            </a:endParaRPr>
          </a:p>
          <a:p>
            <a:pPr indent="0"/>
            <a:r>
              <a:rPr lang="en-US" sz="2200" i="1" dirty="0" smtClean="0">
                <a:latin typeface="+mj-lt"/>
              </a:rPr>
              <a:t>Collaborations and partnerships </a:t>
            </a:r>
            <a:r>
              <a:rPr lang="en-US" sz="2200" b="0" dirty="0" smtClean="0">
                <a:latin typeface="+mj-lt"/>
              </a:rPr>
              <a:t>are critical to our global health strategy.</a:t>
            </a:r>
            <a:endParaRPr lang="en-US" sz="22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228600"/>
            <a:ext cx="8305800" cy="990600"/>
          </a:xfrm>
        </p:spPr>
        <p:txBody>
          <a:bodyPr/>
          <a:lstStyle/>
          <a:p>
            <a:pPr eaLnBrk="1" hangingPunct="1"/>
            <a:r>
              <a:rPr lang="en-US" sz="3000" dirty="0" smtClean="0"/>
              <a:t>March of Dimes </a:t>
            </a:r>
            <a:br>
              <a:rPr lang="en-US" sz="3000" dirty="0" smtClean="0"/>
            </a:br>
            <a:r>
              <a:rPr lang="en-US" sz="3000" dirty="0" smtClean="0"/>
              <a:t>National Prematurity Campaign, </a:t>
            </a:r>
            <a:r>
              <a:rPr lang="en-US" sz="2600" b="0" dirty="0" smtClean="0"/>
              <a:t>2003-2020</a:t>
            </a:r>
          </a:p>
        </p:txBody>
      </p:sp>
      <p:pic>
        <p:nvPicPr>
          <p:cNvPr id="369668" name="Picture 4" descr="Premature baby"/>
          <p:cNvPicPr>
            <a:picLocks noGrp="1" noChangeAspect="1" noChangeArrowheads="1"/>
          </p:cNvPicPr>
          <p:nvPr>
            <p:ph type="clipArt" sz="half" idx="4294967295"/>
          </p:nvPr>
        </p:nvPicPr>
        <p:blipFill>
          <a:blip r:embed="rId3" cstate="print"/>
          <a:srcRect/>
          <a:stretch>
            <a:fillRect/>
          </a:stretch>
        </p:blipFill>
        <p:spPr>
          <a:xfrm>
            <a:off x="2362200" y="1905000"/>
            <a:ext cx="3868738" cy="3114675"/>
          </a:xfrm>
          <a:ln w="19050">
            <a:solidFill>
              <a:schemeClr val="tx2"/>
            </a:solidFill>
          </a:ln>
          <a:effectLst>
            <a:outerShdw dist="35921" dir="2700000" algn="ctr" rotWithShape="0">
              <a:srgbClr val="808080"/>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9296400" cy="990600"/>
          </a:xfrm>
        </p:spPr>
        <p:txBody>
          <a:bodyPr/>
          <a:lstStyle/>
          <a:p>
            <a:pPr eaLnBrk="1" hangingPunct="1"/>
            <a:r>
              <a:rPr lang="en-US" sz="3000" dirty="0" smtClean="0"/>
              <a:t>March of Dimes </a:t>
            </a:r>
            <a:br>
              <a:rPr lang="en-US" sz="3000" dirty="0" smtClean="0"/>
            </a:br>
            <a:r>
              <a:rPr lang="en-US" sz="3000" dirty="0" smtClean="0"/>
              <a:t>Prematurity Campaign </a:t>
            </a:r>
            <a:r>
              <a:rPr lang="en-US" sz="2600" b="0" dirty="0" smtClean="0"/>
              <a:t>(Phase I: 2003-2008)</a:t>
            </a:r>
          </a:p>
        </p:txBody>
      </p:sp>
      <p:sp>
        <p:nvSpPr>
          <p:cNvPr id="312323" name="Rectangle 3"/>
          <p:cNvSpPr>
            <a:spLocks noGrp="1" noChangeArrowheads="1"/>
          </p:cNvSpPr>
          <p:nvPr>
            <p:ph type="body" idx="1"/>
          </p:nvPr>
        </p:nvSpPr>
        <p:spPr>
          <a:xfrm>
            <a:off x="762000" y="1371600"/>
            <a:ext cx="8001000" cy="4114800"/>
          </a:xfrm>
        </p:spPr>
        <p:txBody>
          <a:bodyPr/>
          <a:lstStyle/>
          <a:p>
            <a:pPr marL="381000" indent="-381000" eaLnBrk="1" hangingPunct="1">
              <a:defRPr/>
            </a:pPr>
            <a:r>
              <a:rPr lang="en-US" sz="2400" b="0" u="sng" dirty="0" smtClean="0">
                <a:latin typeface="Agenda-Medium"/>
                <a:ea typeface="+mn-ea"/>
                <a:cs typeface="+mn-cs"/>
              </a:rPr>
              <a:t>GOALS</a:t>
            </a:r>
          </a:p>
          <a:p>
            <a:pPr marL="514350" indent="-514350" eaLnBrk="1" hangingPunct="1">
              <a:buFontTx/>
              <a:buAutoNum type="arabicPeriod"/>
              <a:defRPr/>
            </a:pPr>
            <a:r>
              <a:rPr lang="en-US" sz="2400" b="0" dirty="0" smtClean="0">
                <a:latin typeface="Agenda-Medium"/>
                <a:ea typeface="+mn-ea"/>
                <a:cs typeface="+mn-cs"/>
              </a:rPr>
              <a:t>Raise public awareness of </a:t>
            </a:r>
            <a:r>
              <a:rPr lang="en-US" sz="2400" b="0" dirty="0" err="1" smtClean="0">
                <a:latin typeface="Agenda-Medium"/>
                <a:ea typeface="+mn-ea"/>
                <a:cs typeface="+mn-cs"/>
              </a:rPr>
              <a:t>prematurity</a:t>
            </a:r>
            <a:endParaRPr lang="en-US" sz="2400" b="0" dirty="0" smtClean="0">
              <a:latin typeface="Agenda-Medium"/>
              <a:ea typeface="+mn-ea"/>
              <a:cs typeface="+mn-cs"/>
            </a:endParaRPr>
          </a:p>
          <a:p>
            <a:pPr marL="514350" indent="-514350" eaLnBrk="1" hangingPunct="1">
              <a:buFontTx/>
              <a:buAutoNum type="arabicPeriod"/>
              <a:defRPr/>
            </a:pPr>
            <a:r>
              <a:rPr lang="en-US" sz="2400" b="0" dirty="0" smtClean="0">
                <a:latin typeface="Agenda-Medium"/>
                <a:ea typeface="+mn-ea"/>
                <a:cs typeface="+mn-cs"/>
              </a:rPr>
              <a:t>Decrease the rate of </a:t>
            </a:r>
            <a:r>
              <a:rPr lang="en-US" sz="2400" b="0" dirty="0" err="1" smtClean="0">
                <a:latin typeface="Agenda-Medium"/>
                <a:ea typeface="+mn-ea"/>
                <a:cs typeface="+mn-cs"/>
              </a:rPr>
              <a:t>prematurity</a:t>
            </a:r>
            <a:r>
              <a:rPr lang="en-US" sz="2400" b="0" dirty="0" smtClean="0">
                <a:latin typeface="Agenda-Medium"/>
                <a:ea typeface="+mn-ea"/>
                <a:cs typeface="+mn-cs"/>
              </a:rPr>
              <a:t> in the U.S.</a:t>
            </a:r>
          </a:p>
          <a:p>
            <a:pPr marL="381000" indent="-381000" eaLnBrk="1" hangingPunct="1">
              <a:defRPr/>
            </a:pPr>
            <a:r>
              <a:rPr lang="en-US" sz="2400" b="0" u="sng" dirty="0" smtClean="0">
                <a:latin typeface="Agenda-Medium"/>
                <a:ea typeface="+mn-ea"/>
                <a:cs typeface="+mn-cs"/>
              </a:rPr>
              <a:t>AIMS</a:t>
            </a:r>
            <a:r>
              <a:rPr lang="en-US" sz="2400" b="0" dirty="0">
                <a:latin typeface="Agenda-Medium"/>
                <a:ea typeface="+mn-ea"/>
                <a:cs typeface="+mn-cs"/>
              </a:rPr>
              <a:t>:</a:t>
            </a:r>
          </a:p>
          <a:p>
            <a:pPr marL="381000" indent="-381000" eaLnBrk="1" hangingPunct="1">
              <a:buFontTx/>
              <a:buChar char="•"/>
              <a:defRPr/>
            </a:pPr>
            <a:r>
              <a:rPr lang="en-US" sz="2400" b="0" dirty="0">
                <a:latin typeface="Agenda-Medium"/>
                <a:ea typeface="+mn-ea"/>
                <a:cs typeface="+mn-cs"/>
              </a:rPr>
              <a:t>Generate concern and action</a:t>
            </a:r>
          </a:p>
          <a:p>
            <a:pPr marL="381000" indent="-381000" eaLnBrk="1" hangingPunct="1">
              <a:buFontTx/>
              <a:buChar char="•"/>
              <a:defRPr/>
            </a:pPr>
            <a:r>
              <a:rPr lang="en-US" sz="2400" b="0" dirty="0">
                <a:latin typeface="Agenda-Medium"/>
                <a:ea typeface="+mn-ea"/>
                <a:cs typeface="+mn-cs"/>
              </a:rPr>
              <a:t>Educate women about risk reduction</a:t>
            </a:r>
          </a:p>
          <a:p>
            <a:pPr marL="381000" indent="-381000" eaLnBrk="1" hangingPunct="1">
              <a:buFontTx/>
              <a:buChar char="•"/>
              <a:defRPr/>
            </a:pPr>
            <a:r>
              <a:rPr lang="en-US" sz="2400" b="0" dirty="0">
                <a:latin typeface="Agenda-Medium"/>
                <a:ea typeface="+mn-ea"/>
                <a:cs typeface="+mn-cs"/>
              </a:rPr>
              <a:t>Provide affected families with support</a:t>
            </a:r>
          </a:p>
          <a:p>
            <a:pPr marL="381000" indent="-381000" eaLnBrk="1" hangingPunct="1">
              <a:buFontTx/>
              <a:buChar char="•"/>
              <a:defRPr/>
            </a:pPr>
            <a:r>
              <a:rPr lang="en-US" sz="2400" b="0" dirty="0">
                <a:latin typeface="Agenda-Medium"/>
                <a:ea typeface="+mn-ea"/>
                <a:cs typeface="+mn-cs"/>
              </a:rPr>
              <a:t>Assist MDs and </a:t>
            </a:r>
            <a:r>
              <a:rPr lang="en-US" sz="2400" b="0" dirty="0" smtClean="0">
                <a:latin typeface="Agenda-Medium"/>
                <a:ea typeface="+mn-ea"/>
                <a:cs typeface="+mn-cs"/>
              </a:rPr>
              <a:t>RNs</a:t>
            </a:r>
            <a:endParaRPr lang="en-US" sz="2400" b="0" dirty="0">
              <a:latin typeface="Agenda-Medium"/>
              <a:ea typeface="+mn-ea"/>
              <a:cs typeface="+mn-cs"/>
            </a:endParaRPr>
          </a:p>
          <a:p>
            <a:pPr marL="381000" indent="-381000" eaLnBrk="1" hangingPunct="1">
              <a:buFontTx/>
              <a:buChar char="•"/>
              <a:defRPr/>
            </a:pPr>
            <a:r>
              <a:rPr lang="en-US" sz="2400" b="0" dirty="0">
                <a:latin typeface="Agenda-Medium"/>
                <a:ea typeface="+mn-ea"/>
                <a:cs typeface="+mn-cs"/>
              </a:rPr>
              <a:t>Encourage research investment</a:t>
            </a:r>
          </a:p>
          <a:p>
            <a:pPr marL="381000" indent="-381000" eaLnBrk="1" hangingPunct="1">
              <a:buFontTx/>
              <a:buChar char="•"/>
              <a:defRPr/>
            </a:pPr>
            <a:r>
              <a:rPr lang="en-US" sz="2400" b="0" dirty="0">
                <a:latin typeface="Agenda-Medium"/>
                <a:ea typeface="+mn-ea"/>
                <a:cs typeface="+mn-cs"/>
              </a:rPr>
              <a:t>Expand access to health coverage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ontent Placeholder 4"/>
          <p:cNvGraphicFramePr>
            <a:graphicFrameLocks noGrp="1"/>
          </p:cNvGraphicFramePr>
          <p:nvPr>
            <p:ph idx="1"/>
          </p:nvPr>
        </p:nvGraphicFramePr>
        <p:xfrm>
          <a:off x="381000" y="2149475"/>
          <a:ext cx="7772400" cy="3575050"/>
        </p:xfrm>
        <a:graphic>
          <a:graphicData uri="http://schemas.openxmlformats.org/presentationml/2006/ole">
            <p:oleObj spid="_x0000_s29712" name="Worksheet" r:id="rId4" imgW="7601053" imgH="3495640" progId="Excel.Sheet.8">
              <p:embed/>
            </p:oleObj>
          </a:graphicData>
        </a:graphic>
      </p:graphicFrame>
      <p:sp>
        <p:nvSpPr>
          <p:cNvPr id="7171" name="Rectangle 75"/>
          <p:cNvSpPr>
            <a:spLocks noGrp="1" noChangeArrowheads="1"/>
          </p:cNvSpPr>
          <p:nvPr>
            <p:ph type="title"/>
          </p:nvPr>
        </p:nvSpPr>
        <p:spPr>
          <a:xfrm>
            <a:off x="685800" y="152400"/>
            <a:ext cx="7772400" cy="1143000"/>
          </a:xfrm>
        </p:spPr>
        <p:txBody>
          <a:bodyPr/>
          <a:lstStyle/>
          <a:p>
            <a:pPr eaLnBrk="1" hangingPunct="1"/>
            <a:r>
              <a:rPr lang="en-US" sz="3200" dirty="0" smtClean="0"/>
              <a:t>Campaign Goal 1:</a:t>
            </a:r>
            <a:br>
              <a:rPr lang="en-US" sz="3200" dirty="0" smtClean="0"/>
            </a:br>
            <a:r>
              <a:rPr lang="en-US" sz="2500" b="0" dirty="0" smtClean="0"/>
              <a:t>Raise public awareness of the problem of prematurity</a:t>
            </a:r>
          </a:p>
        </p:txBody>
      </p:sp>
      <p:sp>
        <p:nvSpPr>
          <p:cNvPr id="7172" name="TextBox 5"/>
          <p:cNvSpPr txBox="1">
            <a:spLocks noChangeArrowheads="1"/>
          </p:cNvSpPr>
          <p:nvPr/>
        </p:nvSpPr>
        <p:spPr bwMode="auto">
          <a:xfrm>
            <a:off x="2057400" y="1524000"/>
            <a:ext cx="4572000" cy="584200"/>
          </a:xfrm>
          <a:prstGeom prst="rect">
            <a:avLst/>
          </a:prstGeom>
          <a:noFill/>
          <a:ln w="9525">
            <a:noFill/>
            <a:miter lim="800000"/>
            <a:headEnd/>
            <a:tailEnd/>
          </a:ln>
        </p:spPr>
        <p:txBody>
          <a:bodyPr>
            <a:spAutoFit/>
          </a:bodyPr>
          <a:lstStyle/>
          <a:p>
            <a:r>
              <a:rPr lang="en-US" sz="1600" b="1" dirty="0"/>
              <a:t>Percent saying premature birth is a very or extremely serious problem:</a:t>
            </a:r>
          </a:p>
        </p:txBody>
      </p:sp>
      <p:sp>
        <p:nvSpPr>
          <p:cNvPr id="11" name="TextBox 10"/>
          <p:cNvSpPr txBox="1"/>
          <p:nvPr/>
        </p:nvSpPr>
        <p:spPr>
          <a:xfrm>
            <a:off x="914400" y="6096000"/>
            <a:ext cx="4648200" cy="276999"/>
          </a:xfrm>
          <a:prstGeom prst="rect">
            <a:avLst/>
          </a:prstGeom>
          <a:noFill/>
        </p:spPr>
        <p:txBody>
          <a:bodyPr wrap="square" rtlCol="0">
            <a:spAutoFit/>
          </a:bodyPr>
          <a:lstStyle/>
          <a:p>
            <a:r>
              <a:rPr lang="en-US" sz="1200" dirty="0" smtClean="0">
                <a:latin typeface="+mj-lt"/>
              </a:rPr>
              <a:t>Source: March of Dimes National Brand Study, Gallup Inc, 2010.</a:t>
            </a:r>
            <a:endParaRPr lang="en-US" sz="12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152400"/>
            <a:ext cx="8077200" cy="1143000"/>
          </a:xfrm>
        </p:spPr>
        <p:txBody>
          <a:bodyPr lIns="92075" tIns="46038" rIns="92075" bIns="46038">
            <a:normAutofit fontScale="90000"/>
          </a:bodyPr>
          <a:lstStyle/>
          <a:p>
            <a:pPr algn="l">
              <a:defRPr/>
            </a:pPr>
            <a:r>
              <a:rPr lang="en-US" sz="3600" dirty="0" smtClean="0"/>
              <a:t>Preterm Birth</a:t>
            </a:r>
            <a:r>
              <a:rPr lang="en-US" sz="4000" dirty="0" smtClean="0"/>
              <a:t/>
            </a:r>
            <a:br>
              <a:rPr lang="en-US" sz="4000" dirty="0" smtClean="0"/>
            </a:br>
            <a:r>
              <a:rPr lang="en-US" sz="2900" b="0" dirty="0" smtClean="0"/>
              <a:t>by Maternal Race/Ethnicity, United States, 1990-2008</a:t>
            </a:r>
          </a:p>
        </p:txBody>
      </p:sp>
      <p:graphicFrame>
        <p:nvGraphicFramePr>
          <p:cNvPr id="15363" name="Content Placeholder 8"/>
          <p:cNvGraphicFramePr>
            <a:graphicFrameLocks noGrp="1"/>
          </p:cNvGraphicFramePr>
          <p:nvPr>
            <p:ph idx="1"/>
          </p:nvPr>
        </p:nvGraphicFramePr>
        <p:xfrm>
          <a:off x="457200" y="1308100"/>
          <a:ext cx="8229600" cy="4525963"/>
        </p:xfrm>
        <a:graphic>
          <a:graphicData uri="http://schemas.openxmlformats.org/presentationml/2006/ole">
            <p:oleObj spid="_x0000_s31760" r:id="rId4" imgW="8230313" imgH="4523624" progId="Excel.Sheet.8">
              <p:embed/>
            </p:oleObj>
          </a:graphicData>
        </a:graphic>
      </p:graphicFrame>
      <p:sp>
        <p:nvSpPr>
          <p:cNvPr id="15364" name="Rectangle 4"/>
          <p:cNvSpPr>
            <a:spLocks noChangeArrowheads="1"/>
          </p:cNvSpPr>
          <p:nvPr/>
        </p:nvSpPr>
        <p:spPr bwMode="auto">
          <a:xfrm>
            <a:off x="838200" y="1219200"/>
            <a:ext cx="1955800" cy="307975"/>
          </a:xfrm>
          <a:prstGeom prst="rect">
            <a:avLst/>
          </a:prstGeom>
          <a:noFill/>
          <a:ln w="9525">
            <a:noFill/>
            <a:miter lim="800000"/>
            <a:headEnd/>
            <a:tailEnd/>
          </a:ln>
        </p:spPr>
        <p:txBody>
          <a:bodyPr wrap="none" lIns="92075" tIns="46038" rIns="92075" bIns="46038">
            <a:spAutoFit/>
          </a:bodyPr>
          <a:lstStyle/>
          <a:p>
            <a:pPr eaLnBrk="0" hangingPunct="0">
              <a:spcBef>
                <a:spcPct val="20000"/>
              </a:spcBef>
            </a:pPr>
            <a:r>
              <a:rPr lang="en-US" sz="1400" b="1">
                <a:solidFill>
                  <a:schemeClr val="tx1"/>
                </a:solidFill>
              </a:rPr>
              <a:t>Percent of live births</a:t>
            </a:r>
          </a:p>
        </p:txBody>
      </p:sp>
      <p:sp>
        <p:nvSpPr>
          <p:cNvPr id="15365" name="Text Box 6"/>
          <p:cNvSpPr txBox="1">
            <a:spLocks noChangeArrowheads="1"/>
          </p:cNvSpPr>
          <p:nvPr/>
        </p:nvSpPr>
        <p:spPr bwMode="auto">
          <a:xfrm>
            <a:off x="381000" y="5830888"/>
            <a:ext cx="6818313" cy="646112"/>
          </a:xfrm>
          <a:prstGeom prst="rect">
            <a:avLst/>
          </a:prstGeom>
          <a:noFill/>
          <a:ln w="9525">
            <a:noFill/>
            <a:miter lim="800000"/>
            <a:headEnd/>
            <a:tailEnd/>
          </a:ln>
        </p:spPr>
        <p:txBody>
          <a:bodyPr wrap="none">
            <a:spAutoFit/>
          </a:bodyPr>
          <a:lstStyle/>
          <a:p>
            <a:pPr eaLnBrk="0" hangingPunct="0"/>
            <a:r>
              <a:rPr lang="en-US" sz="1200" b="1" dirty="0">
                <a:solidFill>
                  <a:schemeClr val="tx1"/>
                </a:solidFill>
                <a:latin typeface="+mj-lt"/>
              </a:rPr>
              <a:t>*Preliminary data</a:t>
            </a:r>
          </a:p>
          <a:p>
            <a:pPr eaLnBrk="0" hangingPunct="0"/>
            <a:r>
              <a:rPr lang="en-US" sz="1200" b="1" dirty="0">
                <a:solidFill>
                  <a:schemeClr val="tx1"/>
                </a:solidFill>
                <a:latin typeface="+mj-lt"/>
              </a:rPr>
              <a:t>Source: National Center for Health Statistics, final </a:t>
            </a:r>
            <a:r>
              <a:rPr lang="en-US" sz="1200" b="1" dirty="0" err="1">
                <a:solidFill>
                  <a:schemeClr val="tx1"/>
                </a:solidFill>
                <a:latin typeface="+mj-lt"/>
              </a:rPr>
              <a:t>natality</a:t>
            </a:r>
            <a:r>
              <a:rPr lang="en-US" sz="1200" b="1" dirty="0">
                <a:solidFill>
                  <a:schemeClr val="tx1"/>
                </a:solidFill>
                <a:latin typeface="+mj-lt"/>
              </a:rPr>
              <a:t> data, 2007-2008 preliminary data</a:t>
            </a:r>
          </a:p>
          <a:p>
            <a:pPr eaLnBrk="0" hangingPunct="0"/>
            <a:r>
              <a:rPr lang="en-US" sz="1200" b="1" dirty="0">
                <a:solidFill>
                  <a:schemeClr val="tx1"/>
                </a:solidFill>
                <a:latin typeface="+mj-lt"/>
              </a:rPr>
              <a:t>Prepared by March of Dimes </a:t>
            </a:r>
            <a:r>
              <a:rPr lang="en-US" sz="1200" b="1" dirty="0" err="1">
                <a:solidFill>
                  <a:schemeClr val="tx1"/>
                </a:solidFill>
                <a:latin typeface="+mj-lt"/>
              </a:rPr>
              <a:t>Perinatal</a:t>
            </a:r>
            <a:r>
              <a:rPr lang="en-US" sz="1200" b="1" dirty="0">
                <a:solidFill>
                  <a:schemeClr val="tx1"/>
                </a:solidFill>
                <a:latin typeface="+mj-lt"/>
              </a:rPr>
              <a:t> Data Center,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1066800"/>
          </a:xfrm>
        </p:spPr>
        <p:txBody>
          <a:bodyPr/>
          <a:lstStyle/>
          <a:p>
            <a:pPr eaLnBrk="1" hangingPunct="1"/>
            <a:r>
              <a:rPr lang="en-US" sz="3000" dirty="0" smtClean="0"/>
              <a:t>Prematurity Campaign</a:t>
            </a:r>
            <a:r>
              <a:rPr lang="en-US" sz="3600" dirty="0" smtClean="0"/>
              <a:t/>
            </a:r>
            <a:br>
              <a:rPr lang="en-US" sz="3600" dirty="0" smtClean="0"/>
            </a:br>
            <a:r>
              <a:rPr lang="en-US" sz="2800" b="0" dirty="0" smtClean="0"/>
              <a:t>March of Dimes National Board Resolution</a:t>
            </a:r>
          </a:p>
        </p:txBody>
      </p:sp>
      <p:sp>
        <p:nvSpPr>
          <p:cNvPr id="21507" name="Rectangle 3"/>
          <p:cNvSpPr>
            <a:spLocks noGrp="1" noChangeArrowheads="1"/>
          </p:cNvSpPr>
          <p:nvPr>
            <p:ph type="body" idx="1"/>
          </p:nvPr>
        </p:nvSpPr>
        <p:spPr>
          <a:xfrm>
            <a:off x="609600" y="1676400"/>
            <a:ext cx="8077200" cy="4038600"/>
          </a:xfrm>
        </p:spPr>
        <p:txBody>
          <a:bodyPr/>
          <a:lstStyle/>
          <a:p>
            <a:pPr marL="381000" indent="-381000" eaLnBrk="1" hangingPunct="1"/>
            <a:r>
              <a:rPr lang="en-US" b="0" smtClean="0">
                <a:latin typeface="Agenda-Medium"/>
              </a:rPr>
              <a:t>RESOLVED, To declare “</a:t>
            </a:r>
            <a:r>
              <a:rPr lang="en-US" smtClean="0">
                <a:latin typeface="Agenda-Medium"/>
              </a:rPr>
              <a:t>Prematurity Prevention</a:t>
            </a:r>
            <a:r>
              <a:rPr lang="en-US" b="0" smtClean="0">
                <a:latin typeface="Agenda-Medium"/>
              </a:rPr>
              <a:t>” a </a:t>
            </a:r>
            <a:r>
              <a:rPr lang="en-US" smtClean="0">
                <a:latin typeface="Agenda-Medium"/>
              </a:rPr>
              <a:t>global</a:t>
            </a:r>
          </a:p>
          <a:p>
            <a:pPr marL="381000" indent="-381000" eaLnBrk="1" hangingPunct="1"/>
            <a:r>
              <a:rPr lang="en-US" smtClean="0">
                <a:latin typeface="Agenda-Medium"/>
              </a:rPr>
              <a:t>Campaign</a:t>
            </a:r>
            <a:r>
              <a:rPr lang="en-US" b="0" smtClean="0">
                <a:latin typeface="Agenda-Medium"/>
              </a:rPr>
              <a:t> and </a:t>
            </a:r>
            <a:r>
              <a:rPr lang="en-US" smtClean="0">
                <a:latin typeface="Agenda-Medium"/>
              </a:rPr>
              <a:t>extend the Campaign to 2020</a:t>
            </a:r>
            <a:r>
              <a:rPr lang="en-US" b="0" smtClean="0">
                <a:latin typeface="Agenda-Medium"/>
              </a:rPr>
              <a:t>; to retain the goals </a:t>
            </a:r>
          </a:p>
          <a:p>
            <a:pPr marL="381000" indent="-381000" eaLnBrk="1" hangingPunct="1"/>
            <a:r>
              <a:rPr lang="en-US" b="0" smtClean="0">
                <a:latin typeface="Agenda-Medium"/>
              </a:rPr>
              <a:t>of 15%  reduction in rate and increased awareness for the United </a:t>
            </a:r>
          </a:p>
          <a:p>
            <a:pPr marL="381000" indent="-381000" eaLnBrk="1" hangingPunct="1"/>
            <a:r>
              <a:rPr lang="en-US" b="0" smtClean="0">
                <a:latin typeface="Agenda-Medium"/>
              </a:rPr>
              <a:t>States; to set global targets by 2010; </a:t>
            </a:r>
            <a:r>
              <a:rPr lang="en-US" b="0" i="1" smtClean="0">
                <a:latin typeface="Agenda-Medium"/>
              </a:rPr>
              <a:t>and be it further</a:t>
            </a:r>
            <a:endParaRPr lang="en-US" b="0" smtClean="0">
              <a:latin typeface="Agenda-Medium"/>
            </a:endParaRPr>
          </a:p>
          <a:p>
            <a:pPr marL="381000" indent="-381000" eaLnBrk="1" hangingPunct="1"/>
            <a:r>
              <a:rPr lang="en-US" b="0" smtClean="0">
                <a:latin typeface="Agenda-Medium"/>
              </a:rPr>
              <a:t>RESOLVED, To </a:t>
            </a:r>
            <a:r>
              <a:rPr lang="en-US" smtClean="0">
                <a:latin typeface="Agenda-Medium"/>
              </a:rPr>
              <a:t>assume a more outspoken public stance</a:t>
            </a:r>
            <a:r>
              <a:rPr lang="en-US" b="0" smtClean="0">
                <a:latin typeface="Agenda-Medium"/>
              </a:rPr>
              <a:t> on </a:t>
            </a:r>
          </a:p>
          <a:p>
            <a:pPr marL="381000" indent="-381000" eaLnBrk="1" hangingPunct="1"/>
            <a:r>
              <a:rPr lang="en-US" b="0" smtClean="0">
                <a:latin typeface="Agenda-Medium"/>
              </a:rPr>
              <a:t>Issues directly related to prematurity prevention; </a:t>
            </a:r>
            <a:r>
              <a:rPr lang="en-US" b="0" i="1" smtClean="0">
                <a:latin typeface="Agenda-Medium"/>
              </a:rPr>
              <a:t>and be it further</a:t>
            </a:r>
            <a:endParaRPr lang="en-US" b="0" smtClean="0">
              <a:latin typeface="Agenda-Medium"/>
            </a:endParaRPr>
          </a:p>
          <a:p>
            <a:pPr marL="381000" indent="-381000" eaLnBrk="1" hangingPunct="1"/>
            <a:r>
              <a:rPr lang="en-US" b="0" smtClean="0">
                <a:latin typeface="Agenda-Medium"/>
              </a:rPr>
              <a:t>RESOLVED, To </a:t>
            </a:r>
            <a:r>
              <a:rPr lang="en-US" smtClean="0">
                <a:latin typeface="Agenda-Medium"/>
              </a:rPr>
              <a:t>focus on three critical investment opportunities</a:t>
            </a:r>
          </a:p>
          <a:p>
            <a:pPr marL="381000" indent="-381000" eaLnBrk="1" hangingPunct="1"/>
            <a:r>
              <a:rPr lang="en-US" b="0" smtClean="0">
                <a:latin typeface="Agenda-Medium"/>
              </a:rPr>
              <a:t> and intervention targets with a three year horizon:</a:t>
            </a:r>
          </a:p>
          <a:p>
            <a:pPr marL="381000" indent="-381000" eaLnBrk="1" hangingPunct="1"/>
            <a:r>
              <a:rPr lang="en-US" b="0" smtClean="0">
                <a:latin typeface="Agenda-Medium"/>
              </a:rPr>
              <a:t>			</a:t>
            </a:r>
            <a:r>
              <a:rPr lang="en-US" b="0" smtClean="0">
                <a:latin typeface="Agenda-Medium"/>
                <a:cs typeface="Times New Roman" pitchFamily="18" charset="0"/>
              </a:rPr>
              <a:t>•</a:t>
            </a:r>
            <a:r>
              <a:rPr lang="en-US" smtClean="0">
                <a:latin typeface="Agenda-Medium"/>
                <a:cs typeface="Times New Roman" pitchFamily="18" charset="0"/>
              </a:rPr>
              <a:t>Accelerate research</a:t>
            </a:r>
          </a:p>
          <a:p>
            <a:pPr marL="381000" indent="-381000" eaLnBrk="1" hangingPunct="1"/>
            <a:r>
              <a:rPr lang="en-US" smtClean="0">
                <a:latin typeface="Agenda-Medium"/>
                <a:cs typeface="Times New Roman" pitchFamily="18" charset="0"/>
              </a:rPr>
              <a:t>			•Expand Direct service to NICU affected families</a:t>
            </a:r>
          </a:p>
          <a:p>
            <a:pPr marL="381000" indent="-381000" eaLnBrk="1" hangingPunct="1"/>
            <a:r>
              <a:rPr lang="en-US" smtClean="0">
                <a:latin typeface="Agenda-Medium"/>
                <a:cs typeface="Times New Roman" pitchFamily="18" charset="0"/>
              </a:rPr>
              <a:t>			•Develop Community Intervention Programs</a:t>
            </a:r>
          </a:p>
          <a:p>
            <a:pPr marL="381000" indent="-381000" eaLnBrk="1" hangingPunct="1"/>
            <a:r>
              <a:rPr lang="en-US" smtClean="0">
                <a:latin typeface="Agenda-Medium"/>
                <a:cs typeface="Times New Roman" pitchFamily="18" charset="0"/>
              </a:rPr>
              <a:t>- Adopted March 28, 2008</a:t>
            </a:r>
          </a:p>
          <a:p>
            <a:pPr marL="381000" indent="-381000" eaLnBrk="1" hangingPunct="1"/>
            <a:r>
              <a:rPr lang="en-US" smtClean="0">
                <a:latin typeface="Agenda-Medium"/>
              </a:rPr>
              <a:t>		</a:t>
            </a:r>
            <a:endParaRPr lang="en-US" smtClean="0">
              <a:latin typeface="Agenda-Medium"/>
              <a:cs typeface="Times New Roman" pitchFamily="18" charset="0"/>
            </a:endParaRPr>
          </a:p>
          <a:p>
            <a:pPr marL="381000" indent="-381000" eaLnBrk="1" hangingPunct="1"/>
            <a:r>
              <a:rPr lang="en-US" b="0" smtClean="0">
                <a:latin typeface="Agenda-Medium"/>
                <a:cs typeface="Times New Roman" pitchFamily="18" charset="0"/>
              </a:rPr>
              <a:t>		</a:t>
            </a:r>
            <a:endParaRPr lang="en-US" b="0" u="sng" smtClean="0">
              <a:latin typeface="Agenda-Medium"/>
              <a:cs typeface="Times New Roman" pitchFamily="18" charset="0"/>
            </a:endParaRPr>
          </a:p>
          <a:p>
            <a:pPr marL="381000" indent="-381000" eaLnBrk="1" hangingPunct="1"/>
            <a:r>
              <a:rPr lang="en-US" smtClean="0">
                <a:latin typeface="Agenda-Medium"/>
              </a:rPr>
              <a:t>		</a:t>
            </a:r>
          </a:p>
          <a:p>
            <a:pPr marL="381000" indent="-381000" eaLnBrk="1" hangingPunct="1"/>
            <a:endParaRPr lang="en-US" smtClean="0">
              <a:latin typeface="Agenda-Medium"/>
            </a:endParaRPr>
          </a:p>
          <a:p>
            <a:pPr marL="381000" indent="-381000" eaLnBrk="1" hangingPunct="1"/>
            <a:endParaRPr lang="en-US" smtClean="0">
              <a:latin typeface="Agenda-Medium"/>
            </a:endParaRPr>
          </a:p>
          <a:p>
            <a:pPr marL="381000" indent="-381000" eaLnBrk="1" hangingPunct="1"/>
            <a:endParaRPr lang="en-US" u="sng" smtClean="0">
              <a:latin typeface="Agenda-Medium"/>
            </a:endParaRPr>
          </a:p>
          <a:p>
            <a:pPr marL="381000" indent="-381000" eaLnBrk="1" hangingPunct="1"/>
            <a:endParaRPr lang="en-US" u="sng" smtClean="0">
              <a:latin typeface="Agenda-Medium"/>
            </a:endParaRPr>
          </a:p>
          <a:p>
            <a:pPr marL="381000" indent="-381000" eaLnBrk="1" hangingPunct="1"/>
            <a:endParaRPr lang="en-US" u="sng" smtClean="0">
              <a:latin typeface="Agenda-Medium"/>
            </a:endParaRPr>
          </a:p>
          <a:p>
            <a:pPr marL="381000" indent="-381000" eaLnBrk="1" hangingPunct="1"/>
            <a:endParaRPr lang="en-US" smtClean="0">
              <a:latin typeface="Agenda-Medium"/>
            </a:endParaRPr>
          </a:p>
          <a:p>
            <a:pPr marL="381000" indent="-381000" eaLnBrk="1" hangingPunct="1"/>
            <a:endParaRPr lang="en-US" smtClean="0">
              <a:latin typeface="Agenda-Medium"/>
            </a:endParaRPr>
          </a:p>
          <a:p>
            <a:pPr marL="381000" indent="-381000" eaLnBrk="1" hangingPunct="1"/>
            <a:endParaRPr lang="en-US" sz="4000" smtClean="0">
              <a:latin typeface="Agenda-Medium"/>
            </a:endParaRPr>
          </a:p>
          <a:p>
            <a:pPr marL="381000" indent="-381000" eaLnBrk="1" hangingPunct="1"/>
            <a:endParaRPr lang="en-US" sz="4000" u="sng" smtClean="0">
              <a:latin typeface="Agenda-Medium"/>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_TempLight_Symbol Brown text">
  <a:themeElements>
    <a:clrScheme name="PPT_TempLight_Symbol Brown text 1">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33AAE1"/>
      </a:hlink>
      <a:folHlink>
        <a:srgbClr val="F256B2"/>
      </a:folHlink>
    </a:clrScheme>
    <a:fontScheme name="PPT_TempLight_Symbol Brown text">
      <a:majorFont>
        <a:latin typeface="Agenda-Regular"/>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enda-Medium" pitchFamily="-16" charset="0"/>
            <a:ea typeface="ＭＳ Ｐゴシック" pitchFamily="-16" charset="-128"/>
          </a:defRPr>
        </a:defPPr>
      </a:lstStyle>
    </a:lnDef>
  </a:objectDefaults>
  <a:extraClrSchemeLst>
    <a:extraClrScheme>
      <a:clrScheme name="PPT_TempLight_Symbol Brown text 1">
        <a:dk1>
          <a:srgbClr val="262626"/>
        </a:dk1>
        <a:lt1>
          <a:srgbClr val="804E9B"/>
        </a:lt1>
        <a:dk2>
          <a:srgbClr val="C6EBB9"/>
        </a:dk2>
        <a:lt2>
          <a:srgbClr val="412A53"/>
        </a:lt2>
        <a:accent1>
          <a:srgbClr val="B0E39D"/>
        </a:accent1>
        <a:accent2>
          <a:srgbClr val="FFAF57"/>
        </a:accent2>
        <a:accent3>
          <a:srgbClr val="C0B2CB"/>
        </a:accent3>
        <a:accent4>
          <a:srgbClr val="1F1F1F"/>
        </a:accent4>
        <a:accent5>
          <a:srgbClr val="D4EFCC"/>
        </a:accent5>
        <a:accent6>
          <a:srgbClr val="E79E4E"/>
        </a:accent6>
        <a:hlink>
          <a:srgbClr val="33AAE1"/>
        </a:hlink>
        <a:folHlink>
          <a:srgbClr val="F25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PPT_TempLight_Symbol Brown text</Template>
  <TotalTime>2295</TotalTime>
  <Words>1082</Words>
  <Application>Microsoft Office PowerPoint</Application>
  <PresentationFormat>On-screen Show (4:3)</PresentationFormat>
  <Paragraphs>168</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PPT_TempLight_Symbol Brown text</vt:lpstr>
      <vt:lpstr>Worksheet</vt:lpstr>
      <vt:lpstr>Microsoft Office Excel 97-2003 Worksheet</vt:lpstr>
      <vt:lpstr>Comparing Globally Helps Locally</vt:lpstr>
      <vt:lpstr>March of Dimes Mission</vt:lpstr>
      <vt:lpstr>Advocacy</vt:lpstr>
      <vt:lpstr>Global Programs</vt:lpstr>
      <vt:lpstr>March of Dimes  National Prematurity Campaign, 2003-2020</vt:lpstr>
      <vt:lpstr>March of Dimes  Prematurity Campaign (Phase I: 2003-2008)</vt:lpstr>
      <vt:lpstr>Campaign Goal 1: Raise public awareness of the problem of prematurity</vt:lpstr>
      <vt:lpstr>Preterm Birth by Maternal Race/Ethnicity, United States, 1990-2008</vt:lpstr>
      <vt:lpstr>Prematurity Campaign March of Dimes National Board Resolution</vt:lpstr>
      <vt:lpstr>Benefits of Using International Statistics</vt:lpstr>
      <vt:lpstr>Promotion of NCHS Report: PeriStats website</vt:lpstr>
      <vt:lpstr>MOD Response to NCHS Report</vt:lpstr>
      <vt:lpstr>Promotion of NCHS Report: March of Dimes Press Release</vt:lpstr>
      <vt:lpstr>Interpretation of Rankings: News Articles</vt:lpstr>
      <vt:lpstr>NCHS Linked Birth/Infant Death Report</vt:lpstr>
      <vt:lpstr>Global Report on Birth Defects</vt:lpstr>
      <vt:lpstr>Global Report on Prematurity</vt:lpstr>
      <vt:lpstr>Global Report on Prematurity--Limitations</vt:lpstr>
      <vt:lpstr>Future Directions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Globally Helps Locally</dc:title>
  <dc:creator>Rebecca Baker Russell</dc:creator>
  <cp:lastModifiedBy>hku4</cp:lastModifiedBy>
  <cp:revision>72</cp:revision>
  <dcterms:created xsi:type="dcterms:W3CDTF">2010-06-25T14:44:34Z</dcterms:created>
  <dcterms:modified xsi:type="dcterms:W3CDTF">2010-08-27T17:20:18Z</dcterms:modified>
</cp:coreProperties>
</file>