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6" r:id="rId3"/>
    <p:sldId id="318" r:id="rId4"/>
    <p:sldId id="262" r:id="rId5"/>
    <p:sldId id="268" r:id="rId6"/>
    <p:sldId id="322" r:id="rId7"/>
    <p:sldId id="323" r:id="rId8"/>
    <p:sldId id="294" r:id="rId9"/>
    <p:sldId id="317" r:id="rId10"/>
    <p:sldId id="297" r:id="rId11"/>
    <p:sldId id="320" r:id="rId12"/>
    <p:sldId id="313" r:id="rId13"/>
    <p:sldId id="314" r:id="rId14"/>
    <p:sldId id="302" r:id="rId15"/>
    <p:sldId id="303" r:id="rId16"/>
    <p:sldId id="304" r:id="rId17"/>
    <p:sldId id="305" r:id="rId18"/>
    <p:sldId id="306" r:id="rId19"/>
    <p:sldId id="307" r:id="rId20"/>
    <p:sldId id="308" r:id="rId21"/>
    <p:sldId id="316" r:id="rId22"/>
    <p:sldId id="311" r:id="rId23"/>
  </p:sldIdLst>
  <p:sldSz cx="9144000" cy="6858000" type="screen4x3"/>
  <p:notesSz cx="7045325" cy="9345613"/>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64"/>
    <a:srgbClr val="6E6A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0776" autoAdjust="0"/>
  </p:normalViewPr>
  <p:slideViewPr>
    <p:cSldViewPr>
      <p:cViewPr varScale="1">
        <p:scale>
          <a:sx n="77" d="100"/>
          <a:sy n="77" d="100"/>
        </p:scale>
        <p:origin x="-13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74" y="-62"/>
      </p:cViewPr>
      <p:guideLst>
        <p:guide orient="horz" pos="2944"/>
        <p:guide pos="221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3EA37-2CB5-CF4F-8552-F3748A4574D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8E59C30-83EA-4748-A6A5-56F961C0D958}">
      <dgm:prSet/>
      <dgm:spPr/>
      <dgm:t>
        <a:bodyPr/>
        <a:lstStyle/>
        <a:p>
          <a:pPr rtl="0"/>
          <a:r>
            <a:rPr lang="en-US" b="1" dirty="0" smtClean="0"/>
            <a:t>Our interest in rankings….</a:t>
          </a:r>
          <a:endParaRPr lang="en-US" b="1" dirty="0"/>
        </a:p>
      </dgm:t>
    </dgm:pt>
    <dgm:pt modelId="{FEC4C56D-FBDC-F349-B063-CDFAC84E49FD}" type="parTrans" cxnId="{C7D25343-68F5-144F-AEFB-BD33CA244989}">
      <dgm:prSet/>
      <dgm:spPr/>
      <dgm:t>
        <a:bodyPr/>
        <a:lstStyle/>
        <a:p>
          <a:endParaRPr lang="en-US"/>
        </a:p>
      </dgm:t>
    </dgm:pt>
    <dgm:pt modelId="{80064790-5C08-A942-AD98-0BBF161F181D}" type="sibTrans" cxnId="{C7D25343-68F5-144F-AEFB-BD33CA244989}">
      <dgm:prSet/>
      <dgm:spPr/>
      <dgm:t>
        <a:bodyPr/>
        <a:lstStyle/>
        <a:p>
          <a:endParaRPr lang="en-US"/>
        </a:p>
      </dgm:t>
    </dgm:pt>
    <dgm:pt modelId="{2D0BFD69-D1B3-CC47-B60F-EA8122635903}" type="pres">
      <dgm:prSet presAssocID="{2F23EA37-2CB5-CF4F-8552-F3748A4574D1}" presName="linear" presStyleCnt="0">
        <dgm:presLayoutVars>
          <dgm:animLvl val="lvl"/>
          <dgm:resizeHandles val="exact"/>
        </dgm:presLayoutVars>
      </dgm:prSet>
      <dgm:spPr/>
      <dgm:t>
        <a:bodyPr/>
        <a:lstStyle/>
        <a:p>
          <a:endParaRPr lang="en-CA"/>
        </a:p>
      </dgm:t>
    </dgm:pt>
    <dgm:pt modelId="{4DE70C0C-7D8A-204D-9F9D-F835E3344D42}" type="pres">
      <dgm:prSet presAssocID="{88E59C30-83EA-4748-A6A5-56F961C0D958}" presName="parentText" presStyleLbl="node1" presStyleIdx="0" presStyleCnt="1">
        <dgm:presLayoutVars>
          <dgm:chMax val="0"/>
          <dgm:bulletEnabled val="1"/>
        </dgm:presLayoutVars>
      </dgm:prSet>
      <dgm:spPr/>
      <dgm:t>
        <a:bodyPr/>
        <a:lstStyle/>
        <a:p>
          <a:endParaRPr lang="en-CA"/>
        </a:p>
      </dgm:t>
    </dgm:pt>
  </dgm:ptLst>
  <dgm:cxnLst>
    <dgm:cxn modelId="{6F93D6FB-DBC4-8E41-9B8F-218DE1C16DB6}" type="presOf" srcId="{88E59C30-83EA-4748-A6A5-56F961C0D958}" destId="{4DE70C0C-7D8A-204D-9F9D-F835E3344D42}" srcOrd="0" destOrd="0" presId="urn:microsoft.com/office/officeart/2005/8/layout/vList2"/>
    <dgm:cxn modelId="{44B17421-52EB-064D-B3CA-BF4E32917D75}" type="presOf" srcId="{2F23EA37-2CB5-CF4F-8552-F3748A4574D1}" destId="{2D0BFD69-D1B3-CC47-B60F-EA8122635903}" srcOrd="0" destOrd="0" presId="urn:microsoft.com/office/officeart/2005/8/layout/vList2"/>
    <dgm:cxn modelId="{C7D25343-68F5-144F-AEFB-BD33CA244989}" srcId="{2F23EA37-2CB5-CF4F-8552-F3748A4574D1}" destId="{88E59C30-83EA-4748-A6A5-56F961C0D958}" srcOrd="0" destOrd="0" parTransId="{FEC4C56D-FBDC-F349-B063-CDFAC84E49FD}" sibTransId="{80064790-5C08-A942-AD98-0BBF161F181D}"/>
    <dgm:cxn modelId="{C7793D8C-C952-CA42-ABB3-81DE4EBD0DBB}" type="presParOf" srcId="{2D0BFD69-D1B3-CC47-B60F-EA8122635903}" destId="{4DE70C0C-7D8A-204D-9F9D-F835E3344D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3EA37-2CB5-CF4F-8552-F3748A4574D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8E59C30-83EA-4748-A6A5-56F961C0D958}">
      <dgm:prSet/>
      <dgm:spPr/>
      <dgm:t>
        <a:bodyPr/>
        <a:lstStyle/>
        <a:p>
          <a:pPr rtl="0"/>
          <a:r>
            <a:rPr lang="en-US" b="1" dirty="0" smtClean="0"/>
            <a:t>Our interest in rankings….</a:t>
          </a:r>
          <a:endParaRPr lang="en-US" b="1" dirty="0"/>
        </a:p>
      </dgm:t>
    </dgm:pt>
    <dgm:pt modelId="{FEC4C56D-FBDC-F349-B063-CDFAC84E49FD}" type="parTrans" cxnId="{C7D25343-68F5-144F-AEFB-BD33CA244989}">
      <dgm:prSet/>
      <dgm:spPr/>
      <dgm:t>
        <a:bodyPr/>
        <a:lstStyle/>
        <a:p>
          <a:endParaRPr lang="en-US"/>
        </a:p>
      </dgm:t>
    </dgm:pt>
    <dgm:pt modelId="{80064790-5C08-A942-AD98-0BBF161F181D}" type="sibTrans" cxnId="{C7D25343-68F5-144F-AEFB-BD33CA244989}">
      <dgm:prSet/>
      <dgm:spPr/>
      <dgm:t>
        <a:bodyPr/>
        <a:lstStyle/>
        <a:p>
          <a:endParaRPr lang="en-US"/>
        </a:p>
      </dgm:t>
    </dgm:pt>
    <dgm:pt modelId="{2D0BFD69-D1B3-CC47-B60F-EA8122635903}" type="pres">
      <dgm:prSet presAssocID="{2F23EA37-2CB5-CF4F-8552-F3748A4574D1}" presName="linear" presStyleCnt="0">
        <dgm:presLayoutVars>
          <dgm:animLvl val="lvl"/>
          <dgm:resizeHandles val="exact"/>
        </dgm:presLayoutVars>
      </dgm:prSet>
      <dgm:spPr/>
      <dgm:t>
        <a:bodyPr/>
        <a:lstStyle/>
        <a:p>
          <a:endParaRPr lang="en-CA"/>
        </a:p>
      </dgm:t>
    </dgm:pt>
    <dgm:pt modelId="{4DE70C0C-7D8A-204D-9F9D-F835E3344D42}" type="pres">
      <dgm:prSet presAssocID="{88E59C30-83EA-4748-A6A5-56F961C0D958}" presName="parentText" presStyleLbl="node1" presStyleIdx="0" presStyleCnt="1">
        <dgm:presLayoutVars>
          <dgm:chMax val="0"/>
          <dgm:bulletEnabled val="1"/>
        </dgm:presLayoutVars>
      </dgm:prSet>
      <dgm:spPr/>
      <dgm:t>
        <a:bodyPr/>
        <a:lstStyle/>
        <a:p>
          <a:endParaRPr lang="en-CA"/>
        </a:p>
      </dgm:t>
    </dgm:pt>
  </dgm:ptLst>
  <dgm:cxnLst>
    <dgm:cxn modelId="{C7D25343-68F5-144F-AEFB-BD33CA244989}" srcId="{2F23EA37-2CB5-CF4F-8552-F3748A4574D1}" destId="{88E59C30-83EA-4748-A6A5-56F961C0D958}" srcOrd="0" destOrd="0" parTransId="{FEC4C56D-FBDC-F349-B063-CDFAC84E49FD}" sibTransId="{80064790-5C08-A942-AD98-0BBF161F181D}"/>
    <dgm:cxn modelId="{A4A4381D-170C-42C7-8301-416CC3524F1F}" type="presOf" srcId="{2F23EA37-2CB5-CF4F-8552-F3748A4574D1}" destId="{2D0BFD69-D1B3-CC47-B60F-EA8122635903}" srcOrd="0" destOrd="0" presId="urn:microsoft.com/office/officeart/2005/8/layout/vList2"/>
    <dgm:cxn modelId="{74756A2C-EB68-4A2A-B31E-118A0B5F3E53}" type="presOf" srcId="{88E59C30-83EA-4748-A6A5-56F961C0D958}" destId="{4DE70C0C-7D8A-204D-9F9D-F835E3344D42}" srcOrd="0" destOrd="0" presId="urn:microsoft.com/office/officeart/2005/8/layout/vList2"/>
    <dgm:cxn modelId="{771ECD05-EDFA-4D36-B5D8-7AF84A10A385}" type="presParOf" srcId="{2D0BFD69-D1B3-CC47-B60F-EA8122635903}" destId="{4DE70C0C-7D8A-204D-9F9D-F835E3344D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23EA37-2CB5-CF4F-8552-F3748A4574D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88E59C30-83EA-4748-A6A5-56F961C0D958}">
      <dgm:prSet/>
      <dgm:spPr/>
      <dgm:t>
        <a:bodyPr/>
        <a:lstStyle/>
        <a:p>
          <a:pPr rtl="0"/>
          <a:r>
            <a:rPr lang="en-US" b="1" dirty="0" smtClean="0"/>
            <a:t>Our interest in rankings….</a:t>
          </a:r>
          <a:endParaRPr lang="en-US" b="1" dirty="0"/>
        </a:p>
      </dgm:t>
    </dgm:pt>
    <dgm:pt modelId="{FEC4C56D-FBDC-F349-B063-CDFAC84E49FD}" type="parTrans" cxnId="{C7D25343-68F5-144F-AEFB-BD33CA244989}">
      <dgm:prSet/>
      <dgm:spPr/>
      <dgm:t>
        <a:bodyPr/>
        <a:lstStyle/>
        <a:p>
          <a:endParaRPr lang="en-US"/>
        </a:p>
      </dgm:t>
    </dgm:pt>
    <dgm:pt modelId="{80064790-5C08-A942-AD98-0BBF161F181D}" type="sibTrans" cxnId="{C7D25343-68F5-144F-AEFB-BD33CA244989}">
      <dgm:prSet/>
      <dgm:spPr/>
      <dgm:t>
        <a:bodyPr/>
        <a:lstStyle/>
        <a:p>
          <a:endParaRPr lang="en-US"/>
        </a:p>
      </dgm:t>
    </dgm:pt>
    <dgm:pt modelId="{2D0BFD69-D1B3-CC47-B60F-EA8122635903}" type="pres">
      <dgm:prSet presAssocID="{2F23EA37-2CB5-CF4F-8552-F3748A4574D1}" presName="linear" presStyleCnt="0">
        <dgm:presLayoutVars>
          <dgm:animLvl val="lvl"/>
          <dgm:resizeHandles val="exact"/>
        </dgm:presLayoutVars>
      </dgm:prSet>
      <dgm:spPr/>
      <dgm:t>
        <a:bodyPr/>
        <a:lstStyle/>
        <a:p>
          <a:endParaRPr lang="en-CA"/>
        </a:p>
      </dgm:t>
    </dgm:pt>
    <dgm:pt modelId="{4DE70C0C-7D8A-204D-9F9D-F835E3344D42}" type="pres">
      <dgm:prSet presAssocID="{88E59C30-83EA-4748-A6A5-56F961C0D958}" presName="parentText" presStyleLbl="node1" presStyleIdx="0" presStyleCnt="1">
        <dgm:presLayoutVars>
          <dgm:chMax val="0"/>
          <dgm:bulletEnabled val="1"/>
        </dgm:presLayoutVars>
      </dgm:prSet>
      <dgm:spPr/>
      <dgm:t>
        <a:bodyPr/>
        <a:lstStyle/>
        <a:p>
          <a:endParaRPr lang="en-CA"/>
        </a:p>
      </dgm:t>
    </dgm:pt>
  </dgm:ptLst>
  <dgm:cxnLst>
    <dgm:cxn modelId="{8577CFA6-03CF-B146-86AF-AF671B2B5E89}" type="presOf" srcId="{88E59C30-83EA-4748-A6A5-56F961C0D958}" destId="{4DE70C0C-7D8A-204D-9F9D-F835E3344D42}" srcOrd="0" destOrd="0" presId="urn:microsoft.com/office/officeart/2005/8/layout/vList2"/>
    <dgm:cxn modelId="{C7D25343-68F5-144F-AEFB-BD33CA244989}" srcId="{2F23EA37-2CB5-CF4F-8552-F3748A4574D1}" destId="{88E59C30-83EA-4748-A6A5-56F961C0D958}" srcOrd="0" destOrd="0" parTransId="{FEC4C56D-FBDC-F349-B063-CDFAC84E49FD}" sibTransId="{80064790-5C08-A942-AD98-0BBF161F181D}"/>
    <dgm:cxn modelId="{FC954353-0EAA-2A49-B8BB-BE23EBCCE892}" type="presOf" srcId="{2F23EA37-2CB5-CF4F-8552-F3748A4574D1}" destId="{2D0BFD69-D1B3-CC47-B60F-EA8122635903}" srcOrd="0" destOrd="0" presId="urn:microsoft.com/office/officeart/2005/8/layout/vList2"/>
    <dgm:cxn modelId="{9D135381-B350-9544-92D3-3EC13D029DD0}" type="presParOf" srcId="{2D0BFD69-D1B3-CC47-B60F-EA8122635903}" destId="{4DE70C0C-7D8A-204D-9F9D-F835E3344D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E70C0C-7D8A-204D-9F9D-F835E3344D42}">
      <dsp:nvSpPr>
        <dsp:cNvPr id="0" name=""/>
        <dsp:cNvSpPr/>
      </dsp:nvSpPr>
      <dsp:spPr>
        <a:xfrm>
          <a:off x="0" y="103499"/>
          <a:ext cx="6919912" cy="936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Our interest in rankings….</a:t>
          </a:r>
          <a:endParaRPr lang="en-US" sz="4000" b="1" kern="1200" dirty="0"/>
        </a:p>
      </dsp:txBody>
      <dsp:txXfrm>
        <a:off x="0" y="103499"/>
        <a:ext cx="6919912" cy="936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dirty="0">
                <a:ea typeface="+mn-ea"/>
              </a:defRPr>
            </a:lvl1pPr>
          </a:lstStyle>
          <a:p>
            <a:pPr>
              <a:defRPr/>
            </a:pPr>
            <a:endParaRPr lang="en-US"/>
          </a:p>
        </p:txBody>
      </p:sp>
      <p:sp>
        <p:nvSpPr>
          <p:cNvPr id="3" name="Date Placeholder 2"/>
          <p:cNvSpPr>
            <a:spLocks noGrp="1"/>
          </p:cNvSpPr>
          <p:nvPr>
            <p:ph type="dt" idx="1"/>
          </p:nvPr>
        </p:nvSpPr>
        <p:spPr>
          <a:xfrm>
            <a:off x="3990721" y="0"/>
            <a:ext cx="3052974" cy="467281"/>
          </a:xfrm>
          <a:prstGeom prst="rect">
            <a:avLst/>
          </a:prstGeom>
        </p:spPr>
        <p:txBody>
          <a:bodyPr vert="horz" wrap="square" lIns="93662" tIns="46831" rIns="93662" bIns="46831" numCol="1" anchor="t" anchorCtr="0" compatLnSpc="1">
            <a:prstTxWarp prst="textNoShape">
              <a:avLst/>
            </a:prstTxWarp>
          </a:bodyPr>
          <a:lstStyle>
            <a:lvl1pPr algn="r">
              <a:defRPr sz="1200"/>
            </a:lvl1pPr>
          </a:lstStyle>
          <a:p>
            <a:fld id="{4C9A3D94-20FB-4CF8-9C5E-17C25737BCAE}" type="datetime1">
              <a:rPr lang="en-US"/>
              <a:pPr/>
              <a:t>8/27/2010</a:t>
            </a:fld>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3662" tIns="46831" rIns="93662" bIns="46831" rtlCol="0" anchor="ctr"/>
          <a:lstStyle/>
          <a:p>
            <a:pPr lvl="0"/>
            <a:endParaRPr lang="en-US" noProof="0" dirty="0"/>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76710"/>
            <a:ext cx="3052974" cy="467281"/>
          </a:xfrm>
          <a:prstGeom prst="rect">
            <a:avLst/>
          </a:prstGeom>
        </p:spPr>
        <p:txBody>
          <a:bodyPr vert="horz" lIns="93662" tIns="46831" rIns="93662" bIns="46831" rtlCol="0" anchor="b"/>
          <a:lstStyle>
            <a:lvl1pPr algn="l">
              <a:defRPr sz="1200" dirty="0">
                <a:ea typeface="+mn-ea"/>
              </a:defRPr>
            </a:lvl1pPr>
          </a:lstStyle>
          <a:p>
            <a:pPr>
              <a:defRPr/>
            </a:pPr>
            <a:endParaRPr lang="en-US"/>
          </a:p>
        </p:txBody>
      </p:sp>
      <p:sp>
        <p:nvSpPr>
          <p:cNvPr id="7" name="Slide Number Placeholder 6"/>
          <p:cNvSpPr>
            <a:spLocks noGrp="1"/>
          </p:cNvSpPr>
          <p:nvPr>
            <p:ph type="sldNum" sz="quarter" idx="5"/>
          </p:nvPr>
        </p:nvSpPr>
        <p:spPr>
          <a:xfrm>
            <a:off x="3990721" y="8876710"/>
            <a:ext cx="3052974" cy="467281"/>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fld id="{E25359B8-D711-475E-B2AC-81D3A180529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400" dirty="0" smtClean="0">
                <a:latin typeface="Arial" pitchFamily="34" charset="0"/>
                <a:cs typeface="Arial" pitchFamily="34" charset="0"/>
              </a:rPr>
              <a:t>Good afternoon, I am so pleased to be here to talk about our Health Rankings report.</a:t>
            </a:r>
          </a:p>
          <a:p>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To begin, let me say I am not a statistician.  I have a background in epidemiology but I have spent my career in government – in the Ministries of Finance, Social Services and Health in two provinces.</a:t>
            </a:r>
          </a:p>
          <a:p>
            <a:r>
              <a:rPr lang="en-US" sz="1400" dirty="0" smtClean="0">
                <a:latin typeface="Arial" pitchFamily="34" charset="0"/>
                <a:cs typeface="Arial" pitchFamily="34" charset="0"/>
              </a:rPr>
              <a:t>  </a:t>
            </a:r>
          </a:p>
          <a:p>
            <a:pPr>
              <a:buFontTx/>
              <a:buChar char="-"/>
            </a:pPr>
            <a:r>
              <a:rPr lang="en-US" sz="1400" dirty="0" smtClean="0">
                <a:latin typeface="Arial" pitchFamily="34" charset="0"/>
                <a:cs typeface="Arial" pitchFamily="34" charset="0"/>
              </a:rPr>
              <a:t>As a consequence, my interests are more in how data and information are used by policy-makers.  </a:t>
            </a:r>
          </a:p>
          <a:p>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I’m going to tell you the story behind why we wrote the “Making Sense of Health Rankings” report and how we hope it will be used. </a:t>
            </a:r>
            <a:endParaRPr lang="en-CA"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latin typeface="Arial" pitchFamily="34" charset="0"/>
                <a:cs typeface="Arial" pitchFamily="34" charset="0"/>
              </a:rPr>
              <a:t>And here we ranked 23 out of 30</a:t>
            </a:r>
          </a:p>
          <a:p>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400" dirty="0" smtClean="0">
                <a:latin typeface="Arial" pitchFamily="34" charset="0"/>
                <a:cs typeface="Arial" pitchFamily="34" charset="0"/>
              </a:rPr>
              <a:t>And even closer to home here is a report which took CIHI indicators and used them to rank provincial health care systems.  </a:t>
            </a:r>
          </a:p>
          <a:p>
            <a:pPr>
              <a:buFontTx/>
              <a:buChar char="-"/>
            </a:pPr>
            <a:r>
              <a:rPr lang="en-US" sz="1400" dirty="0" smtClean="0">
                <a:latin typeface="Arial" pitchFamily="34" charset="0"/>
                <a:cs typeface="Arial" pitchFamily="34" charset="0"/>
              </a:rPr>
              <a:t>As you can imagine BC was pleased and Manitoba wasn’t.</a:t>
            </a:r>
          </a:p>
          <a:p>
            <a:pPr>
              <a:buFontTx/>
              <a:buChar char="-"/>
            </a:pPr>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And CIHI is asked by the media and the provinces to say why the Rankings reports are or are not accurate.</a:t>
            </a:r>
          </a:p>
          <a:p>
            <a:r>
              <a:rPr lang="en-US" sz="1400" dirty="0" smtClean="0">
                <a:latin typeface="Arial" pitchFamily="34" charset="0"/>
                <a:cs typeface="Arial" pitchFamily="34" charset="0"/>
              </a:rPr>
              <a:t>  </a:t>
            </a:r>
          </a:p>
          <a:p>
            <a:pPr>
              <a:buFontTx/>
              <a:buChar char="-"/>
            </a:pPr>
            <a:r>
              <a:rPr lang="en-US" sz="1400" dirty="0" smtClean="0">
                <a:latin typeface="Arial" pitchFamily="34" charset="0"/>
                <a:cs typeface="Arial" pitchFamily="34" charset="0"/>
              </a:rPr>
              <a:t>As part of our approach, we don’t comment on the publications of other entities, so we don’t critique specific Ranking Reports.</a:t>
            </a:r>
          </a:p>
          <a:p>
            <a:endParaRPr lang="en-US" sz="1400" dirty="0" smtClean="0">
              <a:latin typeface="Arial" pitchFamily="34" charset="0"/>
              <a:cs typeface="Arial" pitchFamily="34" charset="0"/>
            </a:endParaRPr>
          </a:p>
          <a:p>
            <a:pPr>
              <a:buFontTx/>
              <a:buChar char="-"/>
            </a:pPr>
            <a:r>
              <a:rPr lang="en-US" sz="1400" dirty="0" smtClean="0">
                <a:latin typeface="Arial" pitchFamily="34" charset="0"/>
                <a:cs typeface="Arial" pitchFamily="34" charset="0"/>
              </a:rPr>
              <a:t>However, we felt we had to develop a document that could be used as a guide to evaluating Ranking reports. </a:t>
            </a:r>
            <a:endParaRPr lang="en-CA"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A382B-8034-40C8-A85C-A01679F98E19}" type="slidenum">
              <a:rPr lang="en-US"/>
              <a:pPr/>
              <a:t>12</a:t>
            </a:fld>
            <a:endParaRPr lang="en-US"/>
          </a:p>
        </p:txBody>
      </p:sp>
      <p:sp>
        <p:nvSpPr>
          <p:cNvPr id="212994" name="Rectangle 2"/>
          <p:cNvSpPr>
            <a:spLocks noGrp="1" noRot="1" noChangeAspect="1" noChangeArrowheads="1" noTextEdit="1"/>
          </p:cNvSpPr>
          <p:nvPr>
            <p:ph type="sldImg"/>
          </p:nvPr>
        </p:nvSpPr>
        <p:spPr>
          <a:xfrm>
            <a:off x="1189038" y="701675"/>
            <a:ext cx="4670425" cy="3503613"/>
          </a:xfrm>
          <a:ln w="25400"/>
        </p:spPr>
      </p:sp>
      <p:sp>
        <p:nvSpPr>
          <p:cNvPr id="212995" name="Rectangle 3"/>
          <p:cNvSpPr>
            <a:spLocks noGrp="1" noChangeArrowheads="1"/>
          </p:cNvSpPr>
          <p:nvPr>
            <p:ph type="body" idx="1"/>
          </p:nvPr>
        </p:nvSpPr>
        <p:spPr>
          <a:xfrm>
            <a:off x="704853" y="4581717"/>
            <a:ext cx="5635621" cy="4204566"/>
          </a:xfrm>
        </p:spPr>
        <p:txBody>
          <a:bodyPr>
            <a:normAutofit/>
          </a:bodyPr>
          <a:lstStyle/>
          <a:p>
            <a:pPr marL="230127" indent="-230127">
              <a:spcBef>
                <a:spcPct val="100000"/>
              </a:spcBef>
              <a:buClr>
                <a:srgbClr val="007E64"/>
              </a:buClr>
              <a:buFontTx/>
              <a:buChar char="•"/>
            </a:pPr>
            <a:r>
              <a:rPr lang="en-US" sz="1400" dirty="0">
                <a:latin typeface="Arial" pitchFamily="34" charset="0"/>
                <a:cs typeface="Arial" pitchFamily="34" charset="0"/>
              </a:rPr>
              <a:t>Which is why we set out with Statistics Canada to produce </a:t>
            </a:r>
            <a:r>
              <a:rPr lang="en-US" sz="1400" i="1" dirty="0">
                <a:latin typeface="Arial" pitchFamily="34" charset="0"/>
                <a:cs typeface="Arial" pitchFamily="34" charset="0"/>
              </a:rPr>
              <a:t>Making Sense of Health Rankings,</a:t>
            </a:r>
            <a:r>
              <a:rPr lang="en-US" sz="1400" dirty="0">
                <a:latin typeface="Arial" pitchFamily="34" charset="0"/>
                <a:cs typeface="Arial" pitchFamily="34" charset="0"/>
              </a:rPr>
              <a:t> a methodology paper. </a:t>
            </a:r>
            <a:r>
              <a:rPr lang="en-US" sz="1400" dirty="0" smtClean="0">
                <a:latin typeface="Arial" pitchFamily="34" charset="0"/>
                <a:cs typeface="Arial" pitchFamily="34" charset="0"/>
              </a:rPr>
              <a:t>We wanted to do two things. First,  </a:t>
            </a:r>
            <a:r>
              <a:rPr lang="en-US" sz="1400" dirty="0">
                <a:latin typeface="Arial" pitchFamily="34" charset="0"/>
                <a:cs typeface="Arial" pitchFamily="34" charset="0"/>
              </a:rPr>
              <a:t>improve readers’ understanding of ranking </a:t>
            </a:r>
            <a:r>
              <a:rPr lang="en-US" sz="1400" dirty="0" smtClean="0">
                <a:latin typeface="Arial" pitchFamily="34" charset="0"/>
                <a:cs typeface="Arial" pitchFamily="34" charset="0"/>
              </a:rPr>
              <a:t>reports and second, create a report that we would refer the media and others to when they asked us to comment on ranking reports. </a:t>
            </a:r>
            <a:endParaRPr lang="en-US" sz="1400" dirty="0">
              <a:latin typeface="Arial" pitchFamily="34" charset="0"/>
              <a:cs typeface="Arial" pitchFamily="34" charset="0"/>
            </a:endParaRPr>
          </a:p>
          <a:p>
            <a:pPr marL="230127" indent="-230127">
              <a:spcBef>
                <a:spcPct val="100000"/>
              </a:spcBef>
              <a:buClr>
                <a:srgbClr val="007E64"/>
              </a:buClr>
            </a:pPr>
            <a:endParaRPr lang="en-US" sz="1400" dirty="0">
              <a:latin typeface="Arial" pitchFamily="34" charset="0"/>
              <a:cs typeface="Arial" pitchFamily="34" charset="0"/>
            </a:endParaRPr>
          </a:p>
          <a:p>
            <a:pPr marL="230127" indent="-230127">
              <a:spcBef>
                <a:spcPct val="100000"/>
              </a:spcBef>
              <a:buClr>
                <a:srgbClr val="007E64"/>
              </a:buClr>
              <a:buFontTx/>
              <a:buChar char="•"/>
            </a:pPr>
            <a:r>
              <a:rPr lang="en-US" sz="1400" dirty="0">
                <a:latin typeface="Arial" pitchFamily="34" charset="0"/>
                <a:cs typeface="Arial" pitchFamily="34" charset="0"/>
              </a:rPr>
              <a:t>It outlines the components and processes that underlie health rankings and explores why such rankings can be difficult to interpret.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3FEEB-2743-44DF-AC0D-7A35F607BC75}" type="slidenum">
              <a:rPr lang="en-US"/>
              <a:pPr/>
              <a:t>13</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spcBef>
                <a:spcPct val="100000"/>
              </a:spcBef>
              <a:buClr>
                <a:srgbClr val="007E64"/>
              </a:buClr>
            </a:pPr>
            <a:endParaRPr lang="en-US" dirty="0" smtClean="0"/>
          </a:p>
          <a:p>
            <a:pPr>
              <a:spcBef>
                <a:spcPct val="100000"/>
              </a:spcBef>
              <a:buClr>
                <a:srgbClr val="007E64"/>
              </a:buClr>
            </a:pPr>
            <a:r>
              <a:rPr lang="en-US" sz="1400" dirty="0" smtClean="0">
                <a:latin typeface="Arial" pitchFamily="34" charset="0"/>
                <a:cs typeface="Arial" pitchFamily="34" charset="0"/>
              </a:rPr>
              <a:t>Clearly Rankings have strengths and weaknesses….</a:t>
            </a:r>
            <a:endParaRPr lang="en-US" sz="1400" dirty="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We devised a 4-step checklist that would be easy for decision-makers to apply as they come across ranking reports. We wanted to help them judge the value of the ranking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25359B8-D711-475E-B2AC-81D3A180529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This is what I’ll cover…But first by way of background</a:t>
            </a:r>
          </a:p>
          <a:p>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endParaRPr lang="en-CA"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25359B8-D711-475E-B2AC-81D3A180529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2B212-3CB4-40A5-8D8F-F54F9E1ED88E}" type="slidenum">
              <a:rPr lang="en-US"/>
              <a:pPr/>
              <a:t>21</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normAutofit/>
          </a:bodyPr>
          <a:lstStyle/>
          <a:p>
            <a:r>
              <a:rPr lang="en-US" sz="1400" dirty="0">
                <a:latin typeface="Arial" pitchFamily="34" charset="0"/>
                <a:cs typeface="Arial" pitchFamily="34" charset="0"/>
              </a:rPr>
              <a:t>At CIHI, we steer away from the over-simplification of rankings, as they are so easily shaped by methodology, measures </a:t>
            </a:r>
            <a:r>
              <a:rPr lang="en-US" sz="1400" b="1" dirty="0">
                <a:latin typeface="Arial" pitchFamily="34" charset="0"/>
                <a:cs typeface="Arial" pitchFamily="34" charset="0"/>
              </a:rPr>
              <a:t>AND</a:t>
            </a:r>
            <a:r>
              <a:rPr lang="en-US" sz="1400" dirty="0">
                <a:latin typeface="Arial" pitchFamily="34" charset="0"/>
                <a:cs typeface="Arial" pitchFamily="34" charset="0"/>
              </a:rPr>
              <a:t> motive.</a:t>
            </a:r>
          </a:p>
          <a:p>
            <a:endParaRPr lang="en-US" sz="1400" dirty="0">
              <a:latin typeface="Arial" pitchFamily="34" charset="0"/>
              <a:cs typeface="Arial" pitchFamily="34" charset="0"/>
            </a:endParaRPr>
          </a:p>
          <a:p>
            <a:r>
              <a:rPr lang="en-US" sz="1400" dirty="0">
                <a:latin typeface="Arial" pitchFamily="34" charset="0"/>
                <a:cs typeface="Arial" pitchFamily="34" charset="0"/>
              </a:rPr>
              <a:t>We’re in the business of raw data and indicators. Our job is to ensure there is valid and comparable data available for those running the health care system. We must do this responsibly—by creating information, not misinformation and confusion</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25359B8-D711-475E-B2AC-81D3A1805292}"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sz="1400" dirty="0" smtClean="0">
                <a:latin typeface="Arial" pitchFamily="34" charset="0"/>
                <a:cs typeface="Arial" pitchFamily="34" charset="0"/>
              </a:rPr>
              <a:t>In Canada, constitutional authority for health delivery rests squarely with the provinces; federal government provides basically “</a:t>
            </a:r>
            <a:r>
              <a:rPr lang="en-US" sz="1400" dirty="0" smtClean="0">
                <a:solidFill>
                  <a:srgbClr val="FF0000"/>
                </a:solidFill>
                <a:latin typeface="Arial" pitchFamily="34" charset="0"/>
                <a:cs typeface="Arial" pitchFamily="34" charset="0"/>
              </a:rPr>
              <a:t>no strings attached funding</a:t>
            </a:r>
            <a:r>
              <a:rPr lang="en-US" sz="1400" dirty="0" smtClean="0">
                <a:latin typeface="Arial" pitchFamily="34" charset="0"/>
                <a:cs typeface="Arial" pitchFamily="34" charset="0"/>
              </a:rPr>
              <a:t>.”</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buFontTx/>
              <a:buChar char="-"/>
            </a:pPr>
            <a:r>
              <a:rPr lang="en-US" sz="1400" dirty="0" smtClean="0">
                <a:latin typeface="Arial" pitchFamily="34" charset="0"/>
                <a:cs typeface="Arial" pitchFamily="34" charset="0"/>
              </a:rPr>
              <a:t>Therefore, there are effectively 14 health systems: provinces(10), territories(3) and the federal government’s Indian services. </a:t>
            </a:r>
          </a:p>
          <a:p>
            <a:pPr eaLnBrk="1" hangingPunct="1">
              <a:spcBef>
                <a:spcPct val="0"/>
              </a:spcBef>
              <a:buFontTx/>
              <a:buChar char="-"/>
            </a:pPr>
            <a:endParaRPr lang="en-US" sz="1400" dirty="0" smtClean="0">
              <a:latin typeface="Arial" pitchFamily="34" charset="0"/>
              <a:cs typeface="Arial" pitchFamily="34" charset="0"/>
            </a:endParaRPr>
          </a:p>
          <a:p>
            <a:pPr eaLnBrk="1" hangingPunct="1">
              <a:spcBef>
                <a:spcPct val="0"/>
              </a:spcBef>
              <a:buFontTx/>
              <a:buChar char="-"/>
            </a:pPr>
            <a:r>
              <a:rPr lang="en-US" sz="1400" dirty="0" smtClean="0">
                <a:latin typeface="Arial" pitchFamily="34" charset="0"/>
                <a:cs typeface="Arial" pitchFamily="34" charset="0"/>
              </a:rPr>
              <a:t>However, the federal government does provide a significant amount of funding to the provinces and territories AND Canadians are very proud and supportive of the health care system so the federal government wants data to demonstrate the success of the system.</a:t>
            </a:r>
          </a:p>
          <a:p>
            <a:pPr eaLnBrk="1" hangingPunct="1">
              <a:spcBef>
                <a:spcPct val="0"/>
              </a:spcBef>
            </a:pPr>
            <a:r>
              <a:rPr lang="en-US" sz="1400" dirty="0" smtClean="0">
                <a:latin typeface="Arial" pitchFamily="34" charset="0"/>
                <a:cs typeface="Arial" pitchFamily="34" charset="0"/>
              </a:rPr>
              <a:t> </a:t>
            </a:r>
          </a:p>
          <a:p>
            <a:pPr eaLnBrk="1" hangingPunct="1">
              <a:spcBef>
                <a:spcPct val="0"/>
              </a:spcBef>
              <a:buFontTx/>
              <a:buChar char="-"/>
            </a:pPr>
            <a:r>
              <a:rPr lang="en-US" sz="1400" dirty="0" smtClean="0">
                <a:latin typeface="Arial" pitchFamily="34" charset="0"/>
                <a:cs typeface="Arial" pitchFamily="34" charset="0"/>
              </a:rPr>
              <a:t> Administrators, the public, clinicians all want data that gives a picture of services across the country, but the provinces don’t want to give the data to the federal  government…. so CIHI was created.</a:t>
            </a:r>
            <a:endParaRPr lang="en-CA" sz="1400" dirty="0"/>
          </a:p>
        </p:txBody>
      </p:sp>
      <p:sp>
        <p:nvSpPr>
          <p:cNvPr id="4" name="Slide Number Placeholder 3"/>
          <p:cNvSpPr>
            <a:spLocks noGrp="1"/>
          </p:cNvSpPr>
          <p:nvPr>
            <p:ph type="sldNum" sz="quarter" idx="10"/>
          </p:nvPr>
        </p:nvSpPr>
        <p:spPr/>
        <p:txBody>
          <a:bodyPr/>
          <a:lstStyle/>
          <a:p>
            <a:fld id="{E25359B8-D711-475E-B2AC-81D3A180529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xfrm>
            <a:off x="469688" y="4439166"/>
            <a:ext cx="6184230" cy="4205526"/>
          </a:xfrm>
          <a:noFill/>
        </p:spPr>
        <p:txBody>
          <a:bodyPr wrap="square" numCol="1" anchor="t" anchorCtr="0" compatLnSpc="1">
            <a:prstTxWarp prst="textNoShape">
              <a:avLst/>
            </a:prstTxWarp>
            <a:normAutofit/>
          </a:bodyPr>
          <a:lstStyle/>
          <a:p>
            <a:pPr eaLnBrk="1" hangingPunct="1">
              <a:spcBef>
                <a:spcPct val="0"/>
              </a:spcBef>
            </a:pPr>
            <a:endParaRPr lang="en-US" dirty="0" smtClean="0"/>
          </a:p>
          <a:p>
            <a:pPr eaLnBrk="1" hangingPunct="1">
              <a:spcBef>
                <a:spcPct val="0"/>
              </a:spcBef>
              <a:buFontTx/>
              <a:buChar char="-"/>
            </a:pPr>
            <a:r>
              <a:rPr lang="en-US" sz="1400" dirty="0" smtClean="0">
                <a:latin typeface="Arial" pitchFamily="34" charset="0"/>
                <a:cs typeface="Arial" pitchFamily="34" charset="0"/>
              </a:rPr>
              <a:t>Independent, not-for-profit corporation (1994)</a:t>
            </a:r>
          </a:p>
          <a:p>
            <a:pPr eaLnBrk="1" hangingPunct="1">
              <a:spcBef>
                <a:spcPct val="0"/>
              </a:spcBef>
              <a:buFontTx/>
              <a:buChar char="-"/>
            </a:pPr>
            <a:r>
              <a:rPr lang="en-US" sz="1400" dirty="0" smtClean="0">
                <a:latin typeface="Arial" pitchFamily="34" charset="0"/>
                <a:cs typeface="Arial" pitchFamily="34" charset="0"/>
              </a:rPr>
              <a:t>We provide unbiased information about healthcare services. </a:t>
            </a:r>
            <a:r>
              <a:rPr lang="en-US" sz="1400" b="1" dirty="0" smtClean="0">
                <a:latin typeface="Arial" pitchFamily="34" charset="0"/>
                <a:cs typeface="Arial" pitchFamily="34" charset="0"/>
              </a:rPr>
              <a:t>We do not take policy positions, make recommendations or comment on the analytical work of other organizations.</a:t>
            </a:r>
          </a:p>
          <a:p>
            <a:pPr eaLnBrk="1" hangingPunct="1">
              <a:spcBef>
                <a:spcPct val="0"/>
              </a:spcBef>
            </a:pPr>
            <a:r>
              <a:rPr lang="en-US" sz="1400" b="1" dirty="0" smtClean="0">
                <a:latin typeface="Arial" pitchFamily="34" charset="0"/>
                <a:cs typeface="Arial" pitchFamily="34" charset="0"/>
              </a:rPr>
              <a:t>  </a:t>
            </a:r>
          </a:p>
          <a:p>
            <a:pPr eaLnBrk="1" hangingPunct="1">
              <a:spcBef>
                <a:spcPct val="0"/>
              </a:spcBef>
            </a:pPr>
            <a:r>
              <a:rPr lang="en-US" sz="1400" dirty="0" smtClean="0">
                <a:latin typeface="Arial" pitchFamily="34" charset="0"/>
                <a:cs typeface="Arial" pitchFamily="34" charset="0"/>
              </a:rPr>
              <a:t>Approximately 80% Federal Gov funding – 20% Bilateral Agreements with Provinces and Territories</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16-member board with equal representation of health leaders from across Canada</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Regional offices across Canada (Western&amp; Atlantic Canada Quebec)</a:t>
            </a:r>
          </a:p>
          <a:p>
            <a:pPr eaLnBrk="1" hangingPunct="1">
              <a:spcBef>
                <a:spcPct val="0"/>
              </a:spcBef>
            </a:pPr>
            <a:r>
              <a:rPr lang="en-US" sz="1400" dirty="0" smtClean="0">
                <a:latin typeface="Arial" pitchFamily="34" charset="0"/>
                <a:cs typeface="Arial" pitchFamily="34" charset="0"/>
              </a:rPr>
              <a:t>~700 FTEs; </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 Basically, CIHI holds administrative data; </a:t>
            </a:r>
            <a:r>
              <a:rPr lang="en-US" sz="1400" dirty="0" err="1" smtClean="0">
                <a:latin typeface="Arial" pitchFamily="34" charset="0"/>
                <a:cs typeface="Arial" pitchFamily="34" charset="0"/>
              </a:rPr>
              <a:t>StatsCan</a:t>
            </a:r>
            <a:r>
              <a:rPr lang="en-US" sz="1400" dirty="0" smtClean="0">
                <a:latin typeface="Arial" pitchFamily="34" charset="0"/>
                <a:cs typeface="Arial" pitchFamily="34" charset="0"/>
              </a:rPr>
              <a:t> focuses on survey data. </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37B497DB-4406-49C4-8242-72B911DBA47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400" dirty="0" smtClean="0">
                <a:latin typeface="Arial" pitchFamily="34" charset="0"/>
                <a:cs typeface="Arial" pitchFamily="34" charset="0"/>
              </a:rPr>
              <a:t>CIHI holds all the hospital data in Canada as well as data on financing, HHR, community services, drugs and some registry data.</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-We also publish a wide variety of reports and analyses which are widely picked up by the media.  The public mostly know us through our reports and analyses but also through…</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43E71B62-8963-4715-B684-EFA4C9A4B1E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391407" y="4439166"/>
            <a:ext cx="6184230" cy="4205526"/>
          </a:xfrm>
          <a:noFill/>
        </p:spPr>
        <p:txBody>
          <a:bodyPr wrap="square" numCol="1" anchor="t" anchorCtr="0" compatLnSpc="1">
            <a:prstTxWarp prst="textNoShape">
              <a:avLst/>
            </a:prstTxWarp>
            <a:normAutofit fontScale="47500" lnSpcReduction="20000"/>
          </a:bodyPr>
          <a:lstStyle/>
          <a:p>
            <a:pPr eaLnBrk="1" hangingPunct="1">
              <a:spcBef>
                <a:spcPct val="0"/>
              </a:spcBef>
              <a:buFontTx/>
              <a:buChar char="-"/>
            </a:pPr>
            <a:endParaRPr lang="en-US" sz="1400" dirty="0" smtClean="0">
              <a:latin typeface="Arial" pitchFamily="34" charset="0"/>
              <a:cs typeface="Arial" pitchFamily="34" charset="0"/>
            </a:endParaRPr>
          </a:p>
          <a:p>
            <a:pPr eaLnBrk="1" hangingPunct="1">
              <a:spcBef>
                <a:spcPct val="0"/>
              </a:spcBef>
              <a:buFontTx/>
              <a:buChar char="-"/>
            </a:pPr>
            <a:endParaRPr lang="en-US" sz="1400" dirty="0" smtClean="0">
              <a:latin typeface="Arial" pitchFamily="34" charset="0"/>
              <a:cs typeface="Arial" pitchFamily="34" charset="0"/>
            </a:endParaRPr>
          </a:p>
          <a:p>
            <a:pPr eaLnBrk="1" hangingPunct="1">
              <a:spcBef>
                <a:spcPct val="0"/>
              </a:spcBef>
              <a:buFontTx/>
              <a:buChar char="-"/>
            </a:pPr>
            <a:r>
              <a:rPr lang="en-US" sz="3000" dirty="0" smtClean="0">
                <a:latin typeface="Arial" pitchFamily="34" charset="0"/>
                <a:cs typeface="Arial" pitchFamily="34" charset="0"/>
              </a:rPr>
              <a:t>Our Health Indicator Report jointly produced with Statistics Canada  which provides indicators on population health and performance of the health system.  </a:t>
            </a:r>
          </a:p>
          <a:p>
            <a:pPr eaLnBrk="1" hangingPunct="1">
              <a:spcBef>
                <a:spcPct val="0"/>
              </a:spcBef>
              <a:buFontTx/>
              <a:buChar char="-"/>
            </a:pPr>
            <a:endParaRPr lang="en-US" sz="3000" dirty="0" smtClean="0">
              <a:latin typeface="Arial" pitchFamily="34" charset="0"/>
              <a:cs typeface="Arial" pitchFamily="34" charset="0"/>
            </a:endParaRPr>
          </a:p>
          <a:p>
            <a:pPr eaLnBrk="1" hangingPunct="1">
              <a:spcBef>
                <a:spcPct val="0"/>
              </a:spcBef>
              <a:buFontTx/>
              <a:buChar char="-"/>
            </a:pPr>
            <a:r>
              <a:rPr lang="en-US" sz="3000" dirty="0" smtClean="0">
                <a:latin typeface="Arial" pitchFamily="34" charset="0"/>
                <a:cs typeface="Arial" pitchFamily="34" charset="0"/>
              </a:rPr>
              <a:t>We simply publish the indicators but don’t  try and make explicit comparisons between provinces or the health authorities within provinces. </a:t>
            </a:r>
          </a:p>
          <a:p>
            <a:pPr eaLnBrk="1" hangingPunct="1">
              <a:spcBef>
                <a:spcPct val="0"/>
              </a:spcBef>
            </a:pPr>
            <a:endParaRPr lang="en-US" sz="3000" dirty="0" smtClean="0">
              <a:latin typeface="Arial" pitchFamily="34" charset="0"/>
              <a:cs typeface="Arial" pitchFamily="34" charset="0"/>
            </a:endParaRPr>
          </a:p>
          <a:p>
            <a:pPr eaLnBrk="1" hangingPunct="1">
              <a:spcBef>
                <a:spcPct val="0"/>
              </a:spcBef>
              <a:buFontTx/>
              <a:buChar char="-"/>
            </a:pPr>
            <a:endParaRPr lang="en-US" sz="3000" dirty="0" smtClean="0">
              <a:latin typeface="Arial" pitchFamily="34" charset="0"/>
              <a:cs typeface="Arial" pitchFamily="34" charset="0"/>
            </a:endParaRPr>
          </a:p>
          <a:p>
            <a:pPr eaLnBrk="1" hangingPunct="1">
              <a:spcBef>
                <a:spcPct val="0"/>
              </a:spcBef>
              <a:buFontTx/>
              <a:buChar char="-"/>
            </a:pPr>
            <a:r>
              <a:rPr lang="en-US" sz="3000" dirty="0" smtClean="0">
                <a:latin typeface="Arial" pitchFamily="34" charset="0"/>
                <a:cs typeface="Arial" pitchFamily="34" charset="0"/>
              </a:rPr>
              <a:t>This report is widely covered in the local and national media</a:t>
            </a:r>
          </a:p>
          <a:p>
            <a:pPr eaLnBrk="1" hangingPunct="1">
              <a:spcBef>
                <a:spcPct val="0"/>
              </a:spcBef>
              <a:buFontTx/>
              <a:buChar char="-"/>
            </a:pPr>
            <a:endParaRPr lang="en-US" sz="3000" dirty="0" smtClean="0">
              <a:latin typeface="Arial" pitchFamily="34" charset="0"/>
              <a:cs typeface="Arial" pitchFamily="34" charset="0"/>
            </a:endParaRPr>
          </a:p>
          <a:p>
            <a:pPr eaLnBrk="1" hangingPunct="1">
              <a:spcBef>
                <a:spcPct val="0"/>
              </a:spcBef>
              <a:buFontTx/>
              <a:buChar char="-"/>
            </a:pPr>
            <a:r>
              <a:rPr lang="en-US" sz="3000" dirty="0" smtClean="0">
                <a:latin typeface="Arial" pitchFamily="34" charset="0"/>
                <a:cs typeface="Arial" pitchFamily="34" charset="0"/>
              </a:rPr>
              <a:t>So CIHI provides a picture of the overall Canadian health care system and pictures of each of the systems in the provinces and territories. </a:t>
            </a:r>
          </a:p>
          <a:p>
            <a:pPr eaLnBrk="1" hangingPunct="1">
              <a:spcBef>
                <a:spcPct val="0"/>
              </a:spcBef>
              <a:buFontTx/>
              <a:buChar char="-"/>
            </a:pPr>
            <a:endParaRPr lang="en-US" sz="3000" dirty="0" smtClean="0">
              <a:latin typeface="Arial" pitchFamily="34" charset="0"/>
              <a:cs typeface="Arial" pitchFamily="34" charset="0"/>
            </a:endParaRPr>
          </a:p>
          <a:p>
            <a:pPr eaLnBrk="1" hangingPunct="1">
              <a:spcBef>
                <a:spcPct val="0"/>
              </a:spcBef>
            </a:pPr>
            <a:endParaRPr lang="en-US" sz="2300" dirty="0" smtClean="0">
              <a:latin typeface="Arial" pitchFamily="34" charset="0"/>
              <a:cs typeface="Arial" pitchFamily="34" charset="0"/>
            </a:endParaRPr>
          </a:p>
          <a:p>
            <a:pPr eaLnBrk="1" hangingPunct="1">
              <a:spcBef>
                <a:spcPct val="0"/>
              </a:spcBef>
            </a:pPr>
            <a:endParaRPr lang="en-US" sz="23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“Health Indicators 2010” released today by the Canadian Institute for Health Information (CIHI) reports that if all provinces had the same heart attack rate as B.C., there would be a potential decline of 22 per cent in the national heart attack rate, generating an estimated savings of about $150 million in hospital costs.</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Ministry of Health Services New Release</a:t>
            </a:r>
          </a:p>
          <a:p>
            <a:pPr eaLnBrk="1" hangingPunct="1">
              <a:spcBef>
                <a:spcPct val="0"/>
              </a:spcBef>
            </a:pPr>
            <a:r>
              <a:rPr lang="en-US" sz="1400" dirty="0" smtClean="0">
                <a:latin typeface="Arial" pitchFamily="34" charset="0"/>
                <a:cs typeface="Arial" pitchFamily="34" charset="0"/>
              </a:rPr>
              <a:t>May 27, 2010 </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A529E027-7713-499C-B992-4F4C9EAF3F4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Over the past ten years, as costs in healthcare escalate, an important question posed on the national scene has been “Have Canada’s public health policies and health care systems succeeded in promoting the health of its citizens?”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While at the provincial level, governments try to answer the question “Does my province provide high quality services with good outcomes?’</a:t>
            </a:r>
            <a:endParaRPr lang="en-CA"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So, Headlines like this one, catch the eye of our federal, provincial, and territorial health politicians and administrators.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Ranking reports seem to be a quick, snappy way to get a handle on how well the system is performing.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US" sz="1400" dirty="0" smtClean="0">
                <a:latin typeface="Arial" pitchFamily="34" charset="0"/>
                <a:cs typeface="Arial" pitchFamily="34" charset="0"/>
              </a:rPr>
              <a:t>But here we ranked 11 out of 24</a:t>
            </a:r>
            <a:endParaRPr lang="en-CA" sz="1400" dirty="0" smtClean="0">
              <a:latin typeface="Arial" pitchFamily="34" charset="0"/>
              <a:cs typeface="Arial" pitchFamily="34" charset="0"/>
            </a:endParaRPr>
          </a:p>
          <a:p>
            <a:endParaRPr lang="en-CA"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25359B8-D711-475E-B2AC-81D3A180529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6248400" cy="1470025"/>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685800" y="3886200"/>
            <a:ext cx="6248400" cy="1752600"/>
          </a:xfrm>
        </p:spPr>
        <p:txBody>
          <a:bodyPr/>
          <a:lstStyle>
            <a:lvl1pPr marL="0" indent="0">
              <a:buFontTx/>
              <a:buNone/>
              <a:defRPr>
                <a:solidFill>
                  <a:srgbClr val="007E64"/>
                </a:solidFill>
              </a:defRPr>
            </a:lvl1pPr>
          </a:lstStyle>
          <a:p>
            <a:r>
              <a:rPr lang="en-US" smtClean="0"/>
              <a:t>Click to edit Master subtitle style</a:t>
            </a:r>
            <a:endParaRPr lang="en-US"/>
          </a:p>
        </p:txBody>
      </p:sp>
      <p:sp>
        <p:nvSpPr>
          <p:cNvPr id="4" name="Rectangle 3"/>
          <p:cNvSpPr>
            <a:spLocks noGrp="1" noChangeArrowheads="1"/>
          </p:cNvSpPr>
          <p:nvPr>
            <p:ph type="sldNum" sz="quarter" idx="10"/>
          </p:nvPr>
        </p:nvSpPr>
        <p:spPr>
          <a:xfrm>
            <a:off x="6553200" y="6245225"/>
            <a:ext cx="2133600" cy="476250"/>
          </a:xfrm>
        </p:spPr>
        <p:txBody>
          <a:bodyPr/>
          <a:lstStyle>
            <a:lvl1pPr>
              <a:defRPr/>
            </a:lvl1pPr>
          </a:lstStyle>
          <a:p>
            <a:fld id="{7CDD1D15-0468-4687-9FBB-007E35BF128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08C0825-97AA-4D7A-B559-FD45BD595E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346075"/>
            <a:ext cx="206057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346075"/>
            <a:ext cx="6030912"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8F0D29B-8B12-4D57-8143-4C73E33DF68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A3821C8-4E2D-4384-980F-9552EE0118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1801BF7-A39F-4304-8989-B172D84425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197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2975" y="14573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0BF00242-21B9-43D0-AB94-C0F6FD4151E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CDB186B5-072C-4561-8714-557314BCD04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DB00866B-BB55-49C4-94BD-6F2B539819A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5CB74AA-3771-4CBD-B590-8E0067E24D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37DFA01-DCDA-4E5E-A3FC-CE0B1B5681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4645D47-2AE4-4D03-B972-8FB59080AE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7688" y="3460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1975" y="14573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643688" y="60293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DFCF4C-DE93-4086-9B2C-A77B8DD3A81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000" b="1">
          <a:solidFill>
            <a:srgbClr val="6E6A12"/>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6E6A12"/>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6E6A12"/>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6E6A12"/>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6E6A1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4000" b="1">
          <a:solidFill>
            <a:srgbClr val="6E6A12"/>
          </a:solidFill>
          <a:latin typeface="Arial" charset="0"/>
        </a:defRPr>
      </a:lvl6pPr>
      <a:lvl7pPr marL="914400" algn="l" rtl="0" eaLnBrk="1" fontAlgn="base" hangingPunct="1">
        <a:spcBef>
          <a:spcPct val="0"/>
        </a:spcBef>
        <a:spcAft>
          <a:spcPct val="0"/>
        </a:spcAft>
        <a:defRPr sz="4000" b="1">
          <a:solidFill>
            <a:srgbClr val="6E6A12"/>
          </a:solidFill>
          <a:latin typeface="Arial" charset="0"/>
        </a:defRPr>
      </a:lvl7pPr>
      <a:lvl8pPr marL="1371600" algn="l" rtl="0" eaLnBrk="1" fontAlgn="base" hangingPunct="1">
        <a:spcBef>
          <a:spcPct val="0"/>
        </a:spcBef>
        <a:spcAft>
          <a:spcPct val="0"/>
        </a:spcAft>
        <a:defRPr sz="4000" b="1">
          <a:solidFill>
            <a:srgbClr val="6E6A12"/>
          </a:solidFill>
          <a:latin typeface="Arial" charset="0"/>
        </a:defRPr>
      </a:lvl8pPr>
      <a:lvl9pPr marL="1828800" algn="l" rtl="0" eaLnBrk="1" fontAlgn="base" hangingPunct="1">
        <a:spcBef>
          <a:spcPct val="0"/>
        </a:spcBef>
        <a:spcAft>
          <a:spcPct val="0"/>
        </a:spcAft>
        <a:defRPr sz="4000" b="1">
          <a:solidFill>
            <a:srgbClr val="6E6A12"/>
          </a:solidFill>
          <a:latin typeface="Arial" charset="0"/>
        </a:defRPr>
      </a:lvl9pPr>
    </p:titleStyle>
    <p:bodyStyle>
      <a:lvl1pPr marL="342900" indent="-342900" algn="l" rtl="0" eaLnBrk="0" fontAlgn="base" hangingPunct="0">
        <a:spcBef>
          <a:spcPct val="50000"/>
        </a:spcBef>
        <a:spcAft>
          <a:spcPct val="0"/>
        </a:spcAft>
        <a:buClr>
          <a:srgbClr val="007E64"/>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7E64"/>
        </a:buClr>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7E64"/>
        </a:buClr>
        <a:buFont typeface="Wingdings"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007E64"/>
        </a:buClr>
        <a:buFont typeface="Wingdings" charset="2"/>
        <a:buChar char="Ø"/>
        <a:defRPr>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007E64"/>
        </a:buClr>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007E64"/>
        </a:buClr>
        <a:buChar char="»"/>
        <a:defRPr>
          <a:solidFill>
            <a:schemeClr val="tx1"/>
          </a:solidFill>
          <a:latin typeface="+mn-lt"/>
        </a:defRPr>
      </a:lvl6pPr>
      <a:lvl7pPr marL="2971800" indent="-228600" algn="l" rtl="0" eaLnBrk="1" fontAlgn="base" hangingPunct="1">
        <a:spcBef>
          <a:spcPct val="20000"/>
        </a:spcBef>
        <a:spcAft>
          <a:spcPct val="0"/>
        </a:spcAft>
        <a:buClr>
          <a:srgbClr val="007E64"/>
        </a:buClr>
        <a:buChar char="»"/>
        <a:defRPr>
          <a:solidFill>
            <a:schemeClr val="tx1"/>
          </a:solidFill>
          <a:latin typeface="+mn-lt"/>
        </a:defRPr>
      </a:lvl7pPr>
      <a:lvl8pPr marL="3429000" indent="-228600" algn="l" rtl="0" eaLnBrk="1" fontAlgn="base" hangingPunct="1">
        <a:spcBef>
          <a:spcPct val="20000"/>
        </a:spcBef>
        <a:spcAft>
          <a:spcPct val="0"/>
        </a:spcAft>
        <a:buClr>
          <a:srgbClr val="007E64"/>
        </a:buClr>
        <a:buChar char="»"/>
        <a:defRPr>
          <a:solidFill>
            <a:schemeClr val="tx1"/>
          </a:solidFill>
          <a:latin typeface="+mn-lt"/>
        </a:defRPr>
      </a:lvl8pPr>
      <a:lvl9pPr marL="3886200" indent="-228600" algn="l" rtl="0" eaLnBrk="1" fontAlgn="base" hangingPunct="1">
        <a:spcBef>
          <a:spcPct val="20000"/>
        </a:spcBef>
        <a:spcAft>
          <a:spcPct val="0"/>
        </a:spcAft>
        <a:buClr>
          <a:srgbClr val="007E64"/>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p:txBody>
          <a:bodyPr/>
          <a:lstStyle/>
          <a:p>
            <a:pPr eaLnBrk="1" hangingPunct="1"/>
            <a:r>
              <a:rPr lang="en-US" sz="3600" dirty="0" smtClean="0"/>
              <a:t>Rankings: What do they matter, what do they measure?</a:t>
            </a:r>
          </a:p>
        </p:txBody>
      </p:sp>
      <p:sp>
        <p:nvSpPr>
          <p:cNvPr id="14339" name="Rectangle 5"/>
          <p:cNvSpPr>
            <a:spLocks noGrp="1" noChangeArrowheads="1"/>
          </p:cNvSpPr>
          <p:nvPr>
            <p:ph type="subTitle" idx="1"/>
          </p:nvPr>
        </p:nvSpPr>
        <p:spPr>
          <a:xfrm>
            <a:off x="685800" y="4114800"/>
            <a:ext cx="6248400" cy="1524000"/>
          </a:xfrm>
        </p:spPr>
        <p:txBody>
          <a:bodyPr/>
          <a:lstStyle/>
          <a:p>
            <a:pPr eaLnBrk="1" hangingPunct="1"/>
            <a:r>
              <a:rPr lang="en-US" dirty="0" smtClean="0"/>
              <a:t>Anne McFarlane</a:t>
            </a:r>
          </a:p>
          <a:p>
            <a:pPr eaLnBrk="1" hangingPunct="1"/>
            <a:r>
              <a:rPr lang="en-US" sz="2400" dirty="0" smtClean="0"/>
              <a:t>August 18,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Our Interest in rankings..."/>
          <p:cNvGraphicFramePr/>
          <p:nvPr/>
        </p:nvGraphicFramePr>
        <p:xfrm>
          <a:off x="547688" y="346075"/>
          <a:ext cx="691991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39" name="Content Placeholder 2"/>
          <p:cNvSpPr>
            <a:spLocks noGrp="1"/>
          </p:cNvSpPr>
          <p:nvPr>
            <p:ph idx="1"/>
          </p:nvPr>
        </p:nvSpPr>
        <p:spPr>
          <a:xfrm>
            <a:off x="561975" y="1143000"/>
            <a:ext cx="8229600" cy="5105399"/>
          </a:xfrm>
        </p:spPr>
        <p:txBody>
          <a:bodyPr/>
          <a:lstStyle/>
          <a:p>
            <a:pPr>
              <a:buFontTx/>
              <a:buNone/>
            </a:pPr>
            <a:endParaRPr lang="en-US" sz="3600" b="1" dirty="0" smtClean="0"/>
          </a:p>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smtClean="0"/>
          </a:p>
          <a:p>
            <a:pPr>
              <a:buFontTx/>
              <a:buNone/>
            </a:pPr>
            <a:r>
              <a:rPr lang="en-US" sz="2000" dirty="0" smtClean="0"/>
              <a:t>Euro Canada Health Consumer Index, </a:t>
            </a:r>
          </a:p>
          <a:p>
            <a:pPr>
              <a:buFontTx/>
              <a:buNone/>
            </a:pPr>
            <a:r>
              <a:rPr lang="en-US" sz="2000" dirty="0" smtClean="0"/>
              <a:t>January 2009</a:t>
            </a:r>
          </a:p>
          <a:p>
            <a:pPr eaLnBrk="1" hangingPunct="1"/>
            <a:endParaRPr lang="en-US" dirty="0" smtClean="0"/>
          </a:p>
        </p:txBody>
      </p:sp>
      <p:sp>
        <p:nvSpPr>
          <p:cNvPr id="5" name="Rectangle 4"/>
          <p:cNvSpPr/>
          <p:nvPr/>
        </p:nvSpPr>
        <p:spPr>
          <a:xfrm>
            <a:off x="533400" y="1828800"/>
            <a:ext cx="7467600" cy="3108543"/>
          </a:xfrm>
          <a:prstGeom prst="rect">
            <a:avLst/>
          </a:prstGeom>
        </p:spPr>
        <p:txBody>
          <a:bodyPr wrap="square">
            <a:spAutoFit/>
          </a:bodyPr>
          <a:lstStyle/>
          <a:p>
            <a:r>
              <a:rPr lang="en-CA" sz="2800" dirty="0" smtClean="0"/>
              <a:t>“Canada ranked 23rd among 30 countries”</a:t>
            </a:r>
          </a:p>
          <a:p>
            <a:endParaRPr lang="en-CA" sz="2800" dirty="0" smtClean="0"/>
          </a:p>
          <a:p>
            <a:r>
              <a:rPr lang="en-CA" sz="2800" dirty="0" smtClean="0"/>
              <a:t>This incorporated measures of patient rights and information, waiting times for treatment, clinical outcomes, generosity of public health care systems and provision of pharmaceuticals</a:t>
            </a:r>
            <a:endParaRPr lang="en-CA"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Rankings</a:t>
            </a:r>
            <a:endParaRPr lang="en-CA" dirty="0"/>
          </a:p>
        </p:txBody>
      </p:sp>
      <p:pic>
        <p:nvPicPr>
          <p:cNvPr id="4" name="Picture 2" descr="Provincial Comparison Table"/>
          <p:cNvPicPr>
            <a:picLocks noGrp="1" noChangeAspect="1" noChangeArrowheads="1"/>
          </p:cNvPicPr>
          <p:nvPr>
            <p:ph idx="1"/>
          </p:nvPr>
        </p:nvPicPr>
        <p:blipFill>
          <a:blip r:embed="rId3" cstate="print"/>
          <a:srcRect/>
          <a:stretch>
            <a:fillRect/>
          </a:stretch>
        </p:blipFill>
        <p:spPr bwMode="auto">
          <a:xfrm>
            <a:off x="664845" y="1556226"/>
            <a:ext cx="8023860" cy="43281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z="3600" dirty="0"/>
              <a:t>Making Sense of Health Rankings</a:t>
            </a:r>
          </a:p>
        </p:txBody>
      </p:sp>
      <p:sp>
        <p:nvSpPr>
          <p:cNvPr id="211971" name="Rectangle 3"/>
          <p:cNvSpPr>
            <a:spLocks noGrp="1" noChangeArrowheads="1"/>
          </p:cNvSpPr>
          <p:nvPr>
            <p:ph type="body" idx="1"/>
          </p:nvPr>
        </p:nvSpPr>
        <p:spPr>
          <a:noFill/>
          <a:ln/>
        </p:spPr>
        <p:txBody>
          <a:bodyPr lIns="91440" tIns="45720" rIns="91440" bIns="45720"/>
          <a:lstStyle/>
          <a:p>
            <a:r>
              <a:rPr lang="en-US" sz="3200" dirty="0"/>
              <a:t>Methodology paper designed to help:</a:t>
            </a:r>
          </a:p>
          <a:p>
            <a:pPr lvl="1"/>
            <a:r>
              <a:rPr lang="en-US" sz="2800" dirty="0"/>
              <a:t>Interpret information that ranks </a:t>
            </a:r>
            <a:br>
              <a:rPr lang="en-US" sz="2800" dirty="0"/>
            </a:br>
            <a:r>
              <a:rPr lang="en-US" sz="2800" dirty="0"/>
              <a:t>health care performance</a:t>
            </a:r>
          </a:p>
          <a:p>
            <a:pPr lvl="1"/>
            <a:r>
              <a:rPr lang="en-US" sz="2800" dirty="0"/>
              <a:t>Identify strengths and </a:t>
            </a:r>
            <a:br>
              <a:rPr lang="en-US" sz="2800" dirty="0"/>
            </a:br>
            <a:r>
              <a:rPr lang="en-US" sz="2800" dirty="0"/>
              <a:t>weaknesses in ranking </a:t>
            </a:r>
            <a:br>
              <a:rPr lang="en-US" sz="2800" dirty="0"/>
            </a:br>
            <a:r>
              <a:rPr lang="en-US" sz="2800" dirty="0"/>
              <a:t>methodologies </a:t>
            </a:r>
          </a:p>
          <a:p>
            <a:pPr lvl="1"/>
            <a:r>
              <a:rPr lang="en-US" sz="2800" dirty="0"/>
              <a:t>Assist in better understanding </a:t>
            </a:r>
            <a:br>
              <a:rPr lang="en-US" sz="2800" dirty="0"/>
            </a:br>
            <a:r>
              <a:rPr lang="en-US" sz="2800" dirty="0"/>
              <a:t>and evaluating ranking reports </a:t>
            </a:r>
          </a:p>
        </p:txBody>
      </p:sp>
      <p:pic>
        <p:nvPicPr>
          <p:cNvPr id="211972" name="Picture 4" descr="Statistics Canada - Statistique Canada"/>
          <p:cNvPicPr>
            <a:picLocks noChangeAspect="1" noChangeArrowheads="1"/>
          </p:cNvPicPr>
          <p:nvPr/>
        </p:nvPicPr>
        <p:blipFill>
          <a:blip r:embed="rId3" cstate="print"/>
          <a:srcRect/>
          <a:stretch>
            <a:fillRect/>
          </a:stretch>
        </p:blipFill>
        <p:spPr bwMode="auto">
          <a:xfrm>
            <a:off x="5248275" y="6257925"/>
            <a:ext cx="2751138" cy="320675"/>
          </a:xfrm>
          <a:prstGeom prst="rect">
            <a:avLst/>
          </a:prstGeom>
          <a:noFill/>
        </p:spPr>
      </p:pic>
      <p:pic>
        <p:nvPicPr>
          <p:cNvPr id="211973" name="Picture 5" descr="Making Sense of Health Rankings - Cover"/>
          <p:cNvPicPr>
            <a:picLocks noChangeAspect="1" noChangeArrowheads="1"/>
          </p:cNvPicPr>
          <p:nvPr/>
        </p:nvPicPr>
        <p:blipFill>
          <a:blip r:embed="rId4" cstate="print"/>
          <a:srcRect/>
          <a:stretch>
            <a:fillRect/>
          </a:stretch>
        </p:blipFill>
        <p:spPr bwMode="auto">
          <a:xfrm>
            <a:off x="6523038" y="2554288"/>
            <a:ext cx="2144712" cy="276066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47688" y="346075"/>
            <a:ext cx="8229600" cy="796925"/>
          </a:xfrm>
        </p:spPr>
        <p:txBody>
          <a:bodyPr/>
          <a:lstStyle/>
          <a:p>
            <a:r>
              <a:rPr lang="en-US" sz="5000" dirty="0"/>
              <a:t>Rankings</a:t>
            </a:r>
            <a:endParaRPr lang="en-US" sz="4400" b="0" dirty="0"/>
          </a:p>
        </p:txBody>
      </p:sp>
      <p:sp>
        <p:nvSpPr>
          <p:cNvPr id="82948" name="Rectangle 4"/>
          <p:cNvSpPr>
            <a:spLocks noGrp="1" noChangeArrowheads="1"/>
          </p:cNvSpPr>
          <p:nvPr>
            <p:ph type="body" idx="1"/>
          </p:nvPr>
        </p:nvSpPr>
        <p:spPr>
          <a:xfrm>
            <a:off x="561975" y="1219199"/>
            <a:ext cx="8229600" cy="4648201"/>
          </a:xfrm>
        </p:spPr>
        <p:txBody>
          <a:bodyPr/>
          <a:lstStyle/>
          <a:p>
            <a:pPr>
              <a:buFontTx/>
              <a:buNone/>
            </a:pPr>
            <a:r>
              <a:rPr lang="en-US" sz="2400" b="1" dirty="0"/>
              <a:t>Strengths:</a:t>
            </a:r>
          </a:p>
          <a:p>
            <a:r>
              <a:rPr lang="en-US" sz="2400" dirty="0"/>
              <a:t>Simple </a:t>
            </a:r>
          </a:p>
          <a:p>
            <a:r>
              <a:rPr lang="en-US" sz="2400" dirty="0"/>
              <a:t>Easy to understand</a:t>
            </a:r>
          </a:p>
          <a:p>
            <a:r>
              <a:rPr lang="en-US" sz="2400" dirty="0"/>
              <a:t>Easy to </a:t>
            </a:r>
            <a:r>
              <a:rPr lang="en-US" sz="2400" dirty="0" smtClean="0"/>
              <a:t>communicate</a:t>
            </a:r>
            <a:r>
              <a:rPr lang="en-US" sz="2400" dirty="0"/>
              <a:t>	</a:t>
            </a:r>
            <a:endParaRPr lang="en-US" sz="2400" dirty="0" smtClean="0"/>
          </a:p>
          <a:p>
            <a:pPr>
              <a:buFontTx/>
              <a:buNone/>
            </a:pPr>
            <a:r>
              <a:rPr lang="en-US" sz="2400" b="1" dirty="0" smtClean="0"/>
              <a:t>Challenges:</a:t>
            </a:r>
          </a:p>
          <a:p>
            <a:r>
              <a:rPr lang="en-US" sz="2400" dirty="0" smtClean="0"/>
              <a:t>Over-simplified</a:t>
            </a:r>
            <a:endParaRPr lang="en-US" sz="2400" dirty="0"/>
          </a:p>
          <a:p>
            <a:r>
              <a:rPr lang="en-US" sz="2400" dirty="0"/>
              <a:t>Highly affected by methodology, measures and motive</a:t>
            </a:r>
          </a:p>
          <a:p>
            <a:r>
              <a:rPr lang="en-US" sz="2400" dirty="0"/>
              <a:t>Comparability is often questionable</a:t>
            </a:r>
            <a:endParaRPr lang="en-CA"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3600" dirty="0" smtClean="0"/>
              <a:t>Making Sense of Health Rankings</a:t>
            </a:r>
          </a:p>
        </p:txBody>
      </p:sp>
      <p:sp>
        <p:nvSpPr>
          <p:cNvPr id="4" name="Content Placeholder 3"/>
          <p:cNvSpPr>
            <a:spLocks noGrp="1"/>
          </p:cNvSpPr>
          <p:nvPr>
            <p:ph idx="1"/>
          </p:nvPr>
        </p:nvSpPr>
        <p:spPr>
          <a:xfrm>
            <a:off x="609600" y="1066800"/>
            <a:ext cx="8229600" cy="4678363"/>
          </a:xfrm>
        </p:spPr>
        <p:txBody>
          <a:bodyPr/>
          <a:lstStyle/>
          <a:p>
            <a:pPr>
              <a:buFontTx/>
              <a:buNone/>
              <a:defRPr/>
            </a:pPr>
            <a:endParaRPr lang="en-US" dirty="0" smtClean="0"/>
          </a:p>
          <a:p>
            <a:pPr>
              <a:buFontTx/>
              <a:buNone/>
              <a:defRPr/>
            </a:pPr>
            <a:r>
              <a:rPr lang="en-US" dirty="0" smtClean="0"/>
              <a:t>Checklist for Reviewing Health Ranking Reports</a:t>
            </a:r>
          </a:p>
          <a:p>
            <a:pPr marL="514350" indent="-514350">
              <a:buFont typeface="+mj-ea"/>
              <a:buAutoNum type="circleNumDbPlain"/>
              <a:defRPr/>
            </a:pPr>
            <a:r>
              <a:rPr lang="en-US" dirty="0" smtClean="0"/>
              <a:t>Assess the soundness of the conceptual framework</a:t>
            </a:r>
          </a:p>
          <a:p>
            <a:pPr marL="514350" indent="-514350">
              <a:buFont typeface="+mj-ea"/>
              <a:buAutoNum type="circleNumDbPlain"/>
              <a:defRPr/>
            </a:pPr>
            <a:r>
              <a:rPr lang="en-US" dirty="0" smtClean="0"/>
              <a:t>Assess the indicators chosen to measure selected aspects of health and health care</a:t>
            </a:r>
          </a:p>
          <a:p>
            <a:pPr marL="514350" indent="-514350">
              <a:buFont typeface="+mj-ea"/>
              <a:buAutoNum type="circleNumDbPlain"/>
              <a:defRPr/>
            </a:pPr>
            <a:r>
              <a:rPr lang="en-US" dirty="0" smtClean="0"/>
              <a:t>Assess the data quality</a:t>
            </a:r>
          </a:p>
          <a:p>
            <a:pPr marL="514350" indent="-514350">
              <a:buFont typeface="+mj-ea"/>
              <a:buAutoNum type="circleNumDbPlain"/>
              <a:defRPr/>
            </a:pPr>
            <a:r>
              <a:rPr lang="en-US" dirty="0" smtClean="0"/>
              <a:t>Examine soundness of methods</a:t>
            </a:r>
            <a:endParaRPr lang="en-US" dirty="0"/>
          </a:p>
        </p:txBody>
      </p:sp>
      <p:pic>
        <p:nvPicPr>
          <p:cNvPr id="5" name="Picture 5" descr="Making Sense of Health Rankings"/>
          <p:cNvPicPr>
            <a:picLocks noChangeAspect="1" noChangeArrowheads="1"/>
          </p:cNvPicPr>
          <p:nvPr/>
        </p:nvPicPr>
        <p:blipFill>
          <a:blip r:embed="rId3" cstate="print"/>
          <a:srcRect/>
          <a:stretch>
            <a:fillRect/>
          </a:stretch>
        </p:blipFill>
        <p:spPr bwMode="auto">
          <a:xfrm>
            <a:off x="6705600" y="4495800"/>
            <a:ext cx="1752600" cy="21336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47688" y="1295400"/>
            <a:ext cx="8229600" cy="1295400"/>
          </a:xfrm>
        </p:spPr>
        <p:txBody>
          <a:bodyPr/>
          <a:lstStyle/>
          <a:p>
            <a:r>
              <a:rPr lang="en-US" sz="3600" smtClean="0"/>
              <a:t>Step 1: Assess the soundness of the conceptual framework</a:t>
            </a:r>
            <a:r>
              <a:rPr lang="en-US" smtClean="0"/>
              <a:t/>
            </a:r>
            <a:br>
              <a:rPr lang="en-US" smtClean="0"/>
            </a:br>
            <a:endParaRPr lang="en-US" smtClean="0"/>
          </a:p>
        </p:txBody>
      </p:sp>
      <p:sp>
        <p:nvSpPr>
          <p:cNvPr id="46083" name="Content Placeholder 2"/>
          <p:cNvSpPr>
            <a:spLocks noGrp="1"/>
          </p:cNvSpPr>
          <p:nvPr>
            <p:ph idx="1"/>
          </p:nvPr>
        </p:nvSpPr>
        <p:spPr>
          <a:xfrm>
            <a:off x="561975" y="1371600"/>
            <a:ext cx="8229600" cy="3352800"/>
          </a:xfrm>
        </p:spPr>
        <p:txBody>
          <a:bodyPr/>
          <a:lstStyle/>
          <a:p>
            <a:pPr>
              <a:buFontTx/>
              <a:buNone/>
            </a:pPr>
            <a:endParaRPr lang="en-US" sz="3600" smtClean="0"/>
          </a:p>
          <a:p>
            <a:pPr>
              <a:buFontTx/>
              <a:buNone/>
            </a:pPr>
            <a:endParaRPr lang="en-US" smtClean="0"/>
          </a:p>
          <a:p>
            <a:pPr>
              <a:buFontTx/>
              <a:buNone/>
            </a:pPr>
            <a:r>
              <a:rPr lang="en-US" sz="3200" smtClean="0">
                <a:latin typeface="Wingdings" charset="2"/>
              </a:rPr>
              <a:t></a:t>
            </a:r>
            <a:r>
              <a:rPr lang="en-US" smtClean="0"/>
              <a:t>Does the ranking scheme’s conceptual framework cover the areas of health and health care that are relevant to the purpose of the ranking?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47688" y="1295400"/>
            <a:ext cx="8229600" cy="1295400"/>
          </a:xfrm>
        </p:spPr>
        <p:txBody>
          <a:bodyPr/>
          <a:lstStyle/>
          <a:p>
            <a:r>
              <a:rPr lang="en-US" sz="3600" smtClean="0"/>
              <a:t>Step 2: Assess the indicators chosen to measure selected aspects of health and health care</a:t>
            </a:r>
            <a:r>
              <a:rPr lang="en-US" smtClean="0"/>
              <a:t/>
            </a:r>
            <a:br>
              <a:rPr lang="en-US" smtClean="0"/>
            </a:br>
            <a:endParaRPr lang="en-US" smtClean="0"/>
          </a:p>
        </p:txBody>
      </p:sp>
      <p:sp>
        <p:nvSpPr>
          <p:cNvPr id="47107" name="Content Placeholder 2"/>
          <p:cNvSpPr>
            <a:spLocks noGrp="1"/>
          </p:cNvSpPr>
          <p:nvPr>
            <p:ph idx="1"/>
          </p:nvPr>
        </p:nvSpPr>
        <p:spPr>
          <a:xfrm>
            <a:off x="561975" y="3048000"/>
            <a:ext cx="8229600" cy="3276600"/>
          </a:xfrm>
        </p:spPr>
        <p:txBody>
          <a:bodyPr/>
          <a:lstStyle/>
          <a:p>
            <a:pPr>
              <a:buFontTx/>
              <a:buNone/>
            </a:pPr>
            <a:r>
              <a:rPr lang="en-US" smtClean="0">
                <a:latin typeface="Wingdings" charset="2"/>
              </a:rPr>
              <a:t></a:t>
            </a:r>
            <a:r>
              <a:rPr lang="en-US" smtClean="0"/>
              <a:t>Are the indicators of health or healthcare used in the ranking consistent with the conceptual framework?</a:t>
            </a:r>
          </a:p>
          <a:p>
            <a:pPr>
              <a:buFontTx/>
              <a:buNone/>
            </a:pPr>
            <a:r>
              <a:rPr lang="en-US" smtClean="0">
                <a:latin typeface="Wingdings" charset="2"/>
              </a:rPr>
              <a:t></a:t>
            </a:r>
            <a:r>
              <a:rPr lang="en-US" smtClean="0"/>
              <a:t>Are the measures used for the selected indicators meaningful and valid?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47688" y="1295400"/>
            <a:ext cx="8229600" cy="1295400"/>
          </a:xfrm>
        </p:spPr>
        <p:txBody>
          <a:bodyPr/>
          <a:lstStyle/>
          <a:p>
            <a:r>
              <a:rPr lang="en-US" sz="3600" smtClean="0"/>
              <a:t>Step 3: Assess the data quality</a:t>
            </a:r>
            <a:r>
              <a:rPr lang="en-US" smtClean="0"/>
              <a:t/>
            </a:r>
            <a:br>
              <a:rPr lang="en-US" smtClean="0"/>
            </a:br>
            <a:endParaRPr lang="en-US" smtClean="0"/>
          </a:p>
        </p:txBody>
      </p:sp>
      <p:sp>
        <p:nvSpPr>
          <p:cNvPr id="48131" name="Content Placeholder 2"/>
          <p:cNvSpPr>
            <a:spLocks noGrp="1"/>
          </p:cNvSpPr>
          <p:nvPr>
            <p:ph idx="1"/>
          </p:nvPr>
        </p:nvSpPr>
        <p:spPr>
          <a:xfrm>
            <a:off x="561975" y="2514600"/>
            <a:ext cx="8229600" cy="3810000"/>
          </a:xfrm>
        </p:spPr>
        <p:txBody>
          <a:bodyPr/>
          <a:lstStyle/>
          <a:p>
            <a:pPr>
              <a:buFontTx/>
              <a:buNone/>
            </a:pPr>
            <a:r>
              <a:rPr lang="en-US" dirty="0" smtClean="0">
                <a:latin typeface="Wingdings" charset="2"/>
              </a:rPr>
              <a:t></a:t>
            </a:r>
            <a:r>
              <a:rPr lang="en-US" dirty="0" smtClean="0"/>
              <a:t>Are data accurate, reliable, complete, comparable and free from bias?</a:t>
            </a:r>
          </a:p>
          <a:p>
            <a:pPr>
              <a:buFontTx/>
              <a:buNone/>
            </a:pPr>
            <a:r>
              <a:rPr lang="en-US" dirty="0" smtClean="0">
                <a:latin typeface="Wingdings" charset="2"/>
              </a:rPr>
              <a:t></a:t>
            </a:r>
            <a:r>
              <a:rPr lang="en-US" dirty="0" smtClean="0"/>
              <a:t>Are data elements defined and collected so that “apples to apples” comparisons are being made?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47688" y="1295400"/>
            <a:ext cx="8229600" cy="1295400"/>
          </a:xfrm>
        </p:spPr>
        <p:txBody>
          <a:bodyPr/>
          <a:lstStyle/>
          <a:p>
            <a:r>
              <a:rPr lang="en-US" sz="3600" dirty="0" smtClean="0"/>
              <a:t>Step 4: Examine the soundness of methods</a:t>
            </a:r>
            <a:r>
              <a:rPr lang="en-US" dirty="0" smtClean="0"/>
              <a:t/>
            </a:r>
            <a:br>
              <a:rPr lang="en-US" dirty="0" smtClean="0"/>
            </a:br>
            <a:endParaRPr lang="en-US" dirty="0" smtClean="0"/>
          </a:p>
        </p:txBody>
      </p:sp>
      <p:sp>
        <p:nvSpPr>
          <p:cNvPr id="49155" name="Content Placeholder 2"/>
          <p:cNvSpPr>
            <a:spLocks noGrp="1"/>
          </p:cNvSpPr>
          <p:nvPr>
            <p:ph idx="1"/>
          </p:nvPr>
        </p:nvSpPr>
        <p:spPr>
          <a:xfrm>
            <a:off x="561975" y="2362200"/>
            <a:ext cx="8229600" cy="3962400"/>
          </a:xfrm>
        </p:spPr>
        <p:txBody>
          <a:bodyPr/>
          <a:lstStyle/>
          <a:p>
            <a:pPr>
              <a:buFontTx/>
              <a:buNone/>
            </a:pPr>
            <a:r>
              <a:rPr lang="en-US" dirty="0" smtClean="0">
                <a:latin typeface="Wingdings" charset="2"/>
              </a:rPr>
              <a:t></a:t>
            </a:r>
            <a:r>
              <a:rPr lang="en-US" dirty="0" smtClean="0"/>
              <a:t>Are meaningful differences in performance distinguishable?</a:t>
            </a:r>
          </a:p>
          <a:p>
            <a:pPr>
              <a:buFontTx/>
              <a:buNone/>
            </a:pPr>
            <a:r>
              <a:rPr lang="en-US" dirty="0" smtClean="0">
                <a:latin typeface="Wingdings" charset="2"/>
              </a:rPr>
              <a:t></a:t>
            </a:r>
            <a:r>
              <a:rPr lang="en-US" dirty="0" smtClean="0"/>
              <a:t>Are absolute and relative comparisons available for review?</a:t>
            </a:r>
          </a:p>
          <a:p>
            <a:pPr>
              <a:buFontTx/>
              <a:buNone/>
            </a:pPr>
            <a:r>
              <a:rPr lang="en-US" dirty="0" smtClean="0">
                <a:latin typeface="Wingdings" charset="2"/>
              </a:rPr>
              <a:t></a:t>
            </a:r>
            <a:r>
              <a:rPr lang="en-US" dirty="0" smtClean="0"/>
              <a:t>Have appropriate adjustments been made for underlying differences in the populations being compared?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47688" y="838200"/>
            <a:ext cx="8229600" cy="990600"/>
          </a:xfrm>
        </p:spPr>
        <p:txBody>
          <a:bodyPr/>
          <a:lstStyle/>
          <a:p>
            <a:r>
              <a:rPr lang="en-US" sz="3600" dirty="0" smtClean="0"/>
              <a:t>Step 4: Examine the soundness of methods (cont.)</a:t>
            </a:r>
            <a:r>
              <a:rPr lang="en-US" dirty="0" smtClean="0"/>
              <a:t/>
            </a:r>
            <a:br>
              <a:rPr lang="en-US" dirty="0" smtClean="0"/>
            </a:br>
            <a:endParaRPr lang="en-US" dirty="0" smtClean="0"/>
          </a:p>
        </p:txBody>
      </p:sp>
      <p:sp>
        <p:nvSpPr>
          <p:cNvPr id="50179" name="Content Placeholder 2"/>
          <p:cNvSpPr>
            <a:spLocks noGrp="1"/>
          </p:cNvSpPr>
          <p:nvPr>
            <p:ph idx="1"/>
          </p:nvPr>
        </p:nvSpPr>
        <p:spPr>
          <a:xfrm>
            <a:off x="561975" y="1981200"/>
            <a:ext cx="8229600" cy="4038600"/>
          </a:xfrm>
        </p:spPr>
        <p:txBody>
          <a:bodyPr/>
          <a:lstStyle/>
          <a:p>
            <a:pPr>
              <a:buFontTx/>
              <a:buNone/>
            </a:pPr>
            <a:r>
              <a:rPr lang="en-US" dirty="0" smtClean="0">
                <a:latin typeface="Wingdings" charset="2"/>
              </a:rPr>
              <a:t></a:t>
            </a:r>
            <a:r>
              <a:rPr lang="en-US" dirty="0" smtClean="0"/>
              <a:t>is the way specific measures are combined in the ranking scheme clear?</a:t>
            </a:r>
          </a:p>
          <a:p>
            <a:pPr>
              <a:buFontTx/>
              <a:buNone/>
            </a:pPr>
            <a:r>
              <a:rPr lang="en-US" dirty="0" smtClean="0">
                <a:latin typeface="Wingdings" charset="2"/>
              </a:rPr>
              <a:t></a:t>
            </a:r>
            <a:r>
              <a:rPr lang="en-US" dirty="0" smtClean="0"/>
              <a:t>Is the specific formula, along with any weights used to combine individual measures or indicators, based on clear and reasonable principles?</a:t>
            </a:r>
          </a:p>
          <a:p>
            <a:pPr>
              <a:buFontTx/>
              <a:buNone/>
            </a:pPr>
            <a:r>
              <a:rPr lang="en-US" dirty="0" smtClean="0">
                <a:latin typeface="Wingdings" charset="2"/>
              </a:rPr>
              <a:t></a:t>
            </a:r>
            <a:r>
              <a:rPr lang="en-US" dirty="0" smtClean="0"/>
              <a:t>Are differences in performance statistically significant?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47688" y="346074"/>
            <a:ext cx="8229600" cy="1177925"/>
          </a:xfrm>
        </p:spPr>
        <p:txBody>
          <a:bodyPr/>
          <a:lstStyle/>
          <a:p>
            <a:r>
              <a:rPr lang="en-US" dirty="0" smtClean="0"/>
              <a:t>Outline</a:t>
            </a:r>
          </a:p>
        </p:txBody>
      </p:sp>
      <p:sp>
        <p:nvSpPr>
          <p:cNvPr id="15363" name="Content Placeholder 2"/>
          <p:cNvSpPr>
            <a:spLocks noGrp="1"/>
          </p:cNvSpPr>
          <p:nvPr>
            <p:ph idx="1"/>
          </p:nvPr>
        </p:nvSpPr>
        <p:spPr>
          <a:xfrm>
            <a:off x="561975" y="1828800"/>
            <a:ext cx="8229600" cy="4154488"/>
          </a:xfrm>
        </p:spPr>
        <p:txBody>
          <a:bodyPr/>
          <a:lstStyle/>
          <a:p>
            <a:r>
              <a:rPr lang="en-US" sz="3200" dirty="0" smtClean="0"/>
              <a:t>Healthcare statistics in Canada</a:t>
            </a:r>
          </a:p>
          <a:p>
            <a:r>
              <a:rPr lang="en-US" sz="3200" dirty="0" smtClean="0"/>
              <a:t>My organization and what we do</a:t>
            </a:r>
          </a:p>
          <a:p>
            <a:r>
              <a:rPr lang="en-US" sz="3200" dirty="0" smtClean="0"/>
              <a:t>Why we are interested in rankings</a:t>
            </a:r>
          </a:p>
          <a:p>
            <a:r>
              <a:rPr lang="en-US" sz="3200" dirty="0" smtClean="0"/>
              <a:t>Our “Making Sense of Health Rankings” report</a:t>
            </a:r>
          </a:p>
          <a:p>
            <a:pPr>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47688" y="1295400"/>
            <a:ext cx="8229600" cy="1295400"/>
          </a:xfrm>
        </p:spPr>
        <p:txBody>
          <a:bodyPr/>
          <a:lstStyle/>
          <a:p>
            <a:r>
              <a:rPr lang="en-US" sz="3600" smtClean="0"/>
              <a:t>Step 4: Examine the soundness of methods (cont.)</a:t>
            </a:r>
            <a:r>
              <a:rPr lang="en-US" smtClean="0"/>
              <a:t/>
            </a:r>
            <a:br>
              <a:rPr lang="en-US" smtClean="0"/>
            </a:br>
            <a:endParaRPr lang="en-US" smtClean="0"/>
          </a:p>
        </p:txBody>
      </p:sp>
      <p:sp>
        <p:nvSpPr>
          <p:cNvPr id="51203" name="Content Placeholder 2"/>
          <p:cNvSpPr>
            <a:spLocks noGrp="1"/>
          </p:cNvSpPr>
          <p:nvPr>
            <p:ph idx="1"/>
          </p:nvPr>
        </p:nvSpPr>
        <p:spPr>
          <a:xfrm>
            <a:off x="561975" y="2438400"/>
            <a:ext cx="8229600" cy="3886200"/>
          </a:xfrm>
        </p:spPr>
        <p:txBody>
          <a:bodyPr/>
          <a:lstStyle/>
          <a:p>
            <a:pPr>
              <a:buFontTx/>
              <a:buNone/>
            </a:pPr>
            <a:r>
              <a:rPr lang="en-US" smtClean="0">
                <a:latin typeface="Wingdings" charset="2"/>
              </a:rPr>
              <a:t></a:t>
            </a:r>
            <a:r>
              <a:rPr lang="en-US" smtClean="0"/>
              <a:t>Have other statistical issues been appropriately handled (e.g., adjustments for correlated measures, handling outlier values and ties)?</a:t>
            </a:r>
          </a:p>
          <a:p>
            <a:pPr>
              <a:buFontTx/>
              <a:buNone/>
            </a:pPr>
            <a:r>
              <a:rPr lang="en-US" smtClean="0">
                <a:latin typeface="Wingdings" charset="2"/>
              </a:rPr>
              <a:t></a:t>
            </a:r>
            <a:r>
              <a:rPr lang="en-US" smtClean="0"/>
              <a:t>Have the authors of the report reduced the potential for bias through full disclosure of ranking methods and peer review?</a:t>
            </a:r>
          </a:p>
          <a:p>
            <a:pPr>
              <a:buFontTx/>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274638"/>
            <a:ext cx="5305425" cy="933450"/>
          </a:xfrm>
        </p:spPr>
        <p:txBody>
          <a:bodyPr/>
          <a:lstStyle/>
          <a:p>
            <a:r>
              <a:rPr lang="en-US" sz="3600" dirty="0"/>
              <a:t>Data, Indicators, Rankings . . .</a:t>
            </a:r>
            <a:endParaRPr lang="en-CA" sz="3600" dirty="0"/>
          </a:p>
        </p:txBody>
      </p:sp>
      <p:grpSp>
        <p:nvGrpSpPr>
          <p:cNvPr id="2" name="Group 3" descr="Raw Data Graphic"/>
          <p:cNvGrpSpPr>
            <a:grpSpLocks/>
          </p:cNvGrpSpPr>
          <p:nvPr/>
        </p:nvGrpSpPr>
        <p:grpSpPr bwMode="auto">
          <a:xfrm>
            <a:off x="422275" y="1720850"/>
            <a:ext cx="2549525" cy="2874963"/>
            <a:chOff x="266" y="1144"/>
            <a:chExt cx="1606" cy="1811"/>
          </a:xfrm>
        </p:grpSpPr>
        <p:sp>
          <p:nvSpPr>
            <p:cNvPr id="275460" name="Text Box 4"/>
            <p:cNvSpPr txBox="1">
              <a:spLocks noChangeArrowheads="1"/>
            </p:cNvSpPr>
            <p:nvPr/>
          </p:nvSpPr>
          <p:spPr bwMode="auto">
            <a:xfrm>
              <a:off x="266" y="1144"/>
              <a:ext cx="1008" cy="231"/>
            </a:xfrm>
            <a:prstGeom prst="rect">
              <a:avLst/>
            </a:prstGeom>
            <a:noFill/>
            <a:ln w="9525">
              <a:noFill/>
              <a:miter lim="800000"/>
              <a:headEnd/>
              <a:tailEnd/>
            </a:ln>
            <a:effectLst/>
          </p:spPr>
          <p:txBody>
            <a:bodyPr>
              <a:spAutoFit/>
            </a:bodyPr>
            <a:lstStyle/>
            <a:p>
              <a:pPr>
                <a:spcBef>
                  <a:spcPct val="50000"/>
                </a:spcBef>
              </a:pPr>
              <a:r>
                <a:rPr lang="en-US" b="1">
                  <a:solidFill>
                    <a:srgbClr val="007E64"/>
                  </a:solidFill>
                </a:rPr>
                <a:t>RAW DATA</a:t>
              </a:r>
            </a:p>
          </p:txBody>
        </p:sp>
        <p:pic>
          <p:nvPicPr>
            <p:cNvPr id="275461" name="Picture 5" descr="data"/>
            <p:cNvPicPr>
              <a:picLocks noChangeAspect="1" noChangeArrowheads="1"/>
            </p:cNvPicPr>
            <p:nvPr/>
          </p:nvPicPr>
          <p:blipFill>
            <a:blip r:embed="rId3" cstate="print"/>
            <a:srcRect/>
            <a:stretch>
              <a:fillRect/>
            </a:stretch>
          </p:blipFill>
          <p:spPr bwMode="auto">
            <a:xfrm>
              <a:off x="311" y="1436"/>
              <a:ext cx="1561" cy="1519"/>
            </a:xfrm>
            <a:prstGeom prst="rect">
              <a:avLst/>
            </a:prstGeom>
            <a:noFill/>
          </p:spPr>
        </p:pic>
      </p:grpSp>
      <p:grpSp>
        <p:nvGrpSpPr>
          <p:cNvPr id="3" name="Group 6" descr="Indicators Graphic"/>
          <p:cNvGrpSpPr>
            <a:grpSpLocks/>
          </p:cNvGrpSpPr>
          <p:nvPr/>
        </p:nvGrpSpPr>
        <p:grpSpPr bwMode="auto">
          <a:xfrm>
            <a:off x="3370263" y="1711325"/>
            <a:ext cx="1949450" cy="2860675"/>
            <a:chOff x="2123" y="1138"/>
            <a:chExt cx="1228" cy="1802"/>
          </a:xfrm>
        </p:grpSpPr>
        <p:sp>
          <p:nvSpPr>
            <p:cNvPr id="275463" name="Text Box 7"/>
            <p:cNvSpPr txBox="1">
              <a:spLocks noChangeArrowheads="1"/>
            </p:cNvSpPr>
            <p:nvPr/>
          </p:nvSpPr>
          <p:spPr bwMode="auto">
            <a:xfrm>
              <a:off x="2123" y="1138"/>
              <a:ext cx="1074" cy="231"/>
            </a:xfrm>
            <a:prstGeom prst="rect">
              <a:avLst/>
            </a:prstGeom>
            <a:noFill/>
            <a:ln w="9525">
              <a:noFill/>
              <a:miter lim="800000"/>
              <a:headEnd/>
              <a:tailEnd/>
            </a:ln>
            <a:effectLst/>
          </p:spPr>
          <p:txBody>
            <a:bodyPr>
              <a:spAutoFit/>
            </a:bodyPr>
            <a:lstStyle/>
            <a:p>
              <a:pPr>
                <a:spcBef>
                  <a:spcPct val="50000"/>
                </a:spcBef>
              </a:pPr>
              <a:r>
                <a:rPr lang="en-US" b="1" dirty="0">
                  <a:solidFill>
                    <a:srgbClr val="007E64"/>
                  </a:solidFill>
                </a:rPr>
                <a:t>INDICATORS</a:t>
              </a:r>
            </a:p>
          </p:txBody>
        </p:sp>
        <p:pic>
          <p:nvPicPr>
            <p:cNvPr id="275464" name="Picture 8" descr="indicators"/>
            <p:cNvPicPr>
              <a:picLocks noChangeAspect="1" noChangeArrowheads="1"/>
            </p:cNvPicPr>
            <p:nvPr/>
          </p:nvPicPr>
          <p:blipFill>
            <a:blip r:embed="rId4" cstate="print"/>
            <a:srcRect/>
            <a:stretch>
              <a:fillRect/>
            </a:stretch>
          </p:blipFill>
          <p:spPr bwMode="auto">
            <a:xfrm>
              <a:off x="2168" y="1535"/>
              <a:ext cx="1183" cy="1405"/>
            </a:xfrm>
            <a:prstGeom prst="rect">
              <a:avLst/>
            </a:prstGeom>
            <a:noFill/>
          </p:spPr>
        </p:pic>
      </p:grpSp>
      <p:sp>
        <p:nvSpPr>
          <p:cNvPr id="275471" name="Text Box 15"/>
          <p:cNvSpPr txBox="1">
            <a:spLocks noChangeArrowheads="1"/>
          </p:cNvSpPr>
          <p:nvPr/>
        </p:nvSpPr>
        <p:spPr bwMode="auto">
          <a:xfrm>
            <a:off x="3457575" y="2324100"/>
            <a:ext cx="914400" cy="854075"/>
          </a:xfrm>
          <a:prstGeom prst="rect">
            <a:avLst/>
          </a:prstGeom>
          <a:noFill/>
          <a:ln w="9525">
            <a:noFill/>
            <a:miter lim="800000"/>
            <a:headEnd/>
            <a:tailEnd/>
          </a:ln>
          <a:effectLst/>
        </p:spPr>
        <p:txBody>
          <a:bodyPr>
            <a:spAutoFit/>
          </a:bodyPr>
          <a:lstStyle/>
          <a:p>
            <a:pPr algn="ctr">
              <a:spcBef>
                <a:spcPct val="50000"/>
              </a:spcBef>
            </a:pPr>
            <a:r>
              <a:rPr lang="fr-CA" sz="5000" b="1">
                <a:solidFill>
                  <a:schemeClr val="bg1"/>
                </a:solidFill>
              </a:rPr>
              <a:t>X</a:t>
            </a:r>
            <a:endParaRPr lang="en-US" sz="5000" b="1">
              <a:solidFill>
                <a:schemeClr val="bg1"/>
              </a:solidFill>
            </a:endParaRPr>
          </a:p>
        </p:txBody>
      </p:sp>
      <p:sp>
        <p:nvSpPr>
          <p:cNvPr id="275472" name="Text Box 16"/>
          <p:cNvSpPr txBox="1">
            <a:spLocks noChangeArrowheads="1"/>
          </p:cNvSpPr>
          <p:nvPr/>
        </p:nvSpPr>
        <p:spPr bwMode="auto">
          <a:xfrm>
            <a:off x="3467100" y="3000375"/>
            <a:ext cx="923925" cy="854075"/>
          </a:xfrm>
          <a:prstGeom prst="rect">
            <a:avLst/>
          </a:prstGeom>
          <a:noFill/>
          <a:ln w="9525">
            <a:noFill/>
            <a:miter lim="800000"/>
            <a:headEnd/>
            <a:tailEnd/>
          </a:ln>
          <a:effectLst/>
        </p:spPr>
        <p:txBody>
          <a:bodyPr>
            <a:spAutoFit/>
          </a:bodyPr>
          <a:lstStyle/>
          <a:p>
            <a:pPr algn="ctr">
              <a:spcBef>
                <a:spcPct val="50000"/>
              </a:spcBef>
            </a:pPr>
            <a:r>
              <a:rPr lang="fr-CA" sz="5000" b="1" dirty="0">
                <a:solidFill>
                  <a:schemeClr val="bg1"/>
                </a:solidFill>
              </a:rPr>
              <a:t>Y</a:t>
            </a:r>
            <a:endParaRPr lang="en-US" sz="5000" b="1" dirty="0">
              <a:solidFill>
                <a:schemeClr val="bg1"/>
              </a:solidFill>
            </a:endParaRPr>
          </a:p>
        </p:txBody>
      </p:sp>
      <p:sp>
        <p:nvSpPr>
          <p:cNvPr id="275473" name="Text Box 17"/>
          <p:cNvSpPr txBox="1">
            <a:spLocks noChangeArrowheads="1"/>
          </p:cNvSpPr>
          <p:nvPr/>
        </p:nvSpPr>
        <p:spPr bwMode="auto">
          <a:xfrm>
            <a:off x="3448050" y="3743325"/>
            <a:ext cx="923925" cy="854075"/>
          </a:xfrm>
          <a:prstGeom prst="rect">
            <a:avLst/>
          </a:prstGeom>
          <a:noFill/>
          <a:ln w="9525">
            <a:noFill/>
            <a:miter lim="800000"/>
            <a:headEnd/>
            <a:tailEnd/>
          </a:ln>
          <a:effectLst/>
        </p:spPr>
        <p:txBody>
          <a:bodyPr>
            <a:spAutoFit/>
          </a:bodyPr>
          <a:lstStyle/>
          <a:p>
            <a:pPr algn="ctr">
              <a:spcBef>
                <a:spcPct val="50000"/>
              </a:spcBef>
            </a:pPr>
            <a:r>
              <a:rPr lang="fr-CA" sz="5000" b="1">
                <a:solidFill>
                  <a:schemeClr val="bg1"/>
                </a:solidFill>
              </a:rPr>
              <a:t>Z</a:t>
            </a:r>
            <a:endParaRPr lang="en-US" sz="5000" b="1">
              <a:solidFill>
                <a:schemeClr val="bg1"/>
              </a:solidFill>
            </a:endParaRPr>
          </a:p>
        </p:txBody>
      </p:sp>
      <p:grpSp>
        <p:nvGrpSpPr>
          <p:cNvPr id="4" name="Group 18"/>
          <p:cNvGrpSpPr>
            <a:grpSpLocks/>
          </p:cNvGrpSpPr>
          <p:nvPr/>
        </p:nvGrpSpPr>
        <p:grpSpPr bwMode="auto">
          <a:xfrm>
            <a:off x="4400550" y="2514600"/>
            <a:ext cx="828675" cy="1882775"/>
            <a:chOff x="2772" y="1584"/>
            <a:chExt cx="522" cy="1186"/>
          </a:xfrm>
        </p:grpSpPr>
        <p:sp>
          <p:nvSpPr>
            <p:cNvPr id="275475" name="Text Box 19"/>
            <p:cNvSpPr txBox="1">
              <a:spLocks noChangeArrowheads="1"/>
            </p:cNvSpPr>
            <p:nvPr/>
          </p:nvSpPr>
          <p:spPr bwMode="auto">
            <a:xfrm>
              <a:off x="2772" y="1584"/>
              <a:ext cx="522" cy="298"/>
            </a:xfrm>
            <a:prstGeom prst="rect">
              <a:avLst/>
            </a:prstGeom>
            <a:noFill/>
            <a:ln w="9525">
              <a:noFill/>
              <a:miter lim="800000"/>
              <a:headEnd/>
              <a:tailEnd/>
            </a:ln>
            <a:effectLst/>
          </p:spPr>
          <p:txBody>
            <a:bodyPr>
              <a:spAutoFit/>
            </a:bodyPr>
            <a:lstStyle/>
            <a:p>
              <a:pPr algn="ctr">
                <a:spcBef>
                  <a:spcPct val="50000"/>
                </a:spcBef>
              </a:pPr>
              <a:r>
                <a:rPr lang="en-US" sz="2500" dirty="0"/>
                <a:t>120</a:t>
              </a:r>
            </a:p>
          </p:txBody>
        </p:sp>
        <p:sp>
          <p:nvSpPr>
            <p:cNvPr id="275476" name="Text Box 20"/>
            <p:cNvSpPr txBox="1">
              <a:spLocks noChangeArrowheads="1"/>
            </p:cNvSpPr>
            <p:nvPr/>
          </p:nvSpPr>
          <p:spPr bwMode="auto">
            <a:xfrm>
              <a:off x="2772" y="2028"/>
              <a:ext cx="522" cy="298"/>
            </a:xfrm>
            <a:prstGeom prst="rect">
              <a:avLst/>
            </a:prstGeom>
            <a:noFill/>
            <a:ln w="9525">
              <a:noFill/>
              <a:miter lim="800000"/>
              <a:headEnd/>
              <a:tailEnd/>
            </a:ln>
            <a:effectLst/>
          </p:spPr>
          <p:txBody>
            <a:bodyPr>
              <a:spAutoFit/>
            </a:bodyPr>
            <a:lstStyle/>
            <a:p>
              <a:pPr algn="ctr">
                <a:spcBef>
                  <a:spcPct val="50000"/>
                </a:spcBef>
              </a:pPr>
              <a:r>
                <a:rPr lang="en-US" sz="2500" dirty="0"/>
                <a:t>97</a:t>
              </a:r>
            </a:p>
          </p:txBody>
        </p:sp>
        <p:sp>
          <p:nvSpPr>
            <p:cNvPr id="275477" name="Text Box 21"/>
            <p:cNvSpPr txBox="1">
              <a:spLocks noChangeArrowheads="1"/>
            </p:cNvSpPr>
            <p:nvPr/>
          </p:nvSpPr>
          <p:spPr bwMode="auto">
            <a:xfrm>
              <a:off x="2772" y="2472"/>
              <a:ext cx="522" cy="298"/>
            </a:xfrm>
            <a:prstGeom prst="rect">
              <a:avLst/>
            </a:prstGeom>
            <a:noFill/>
            <a:ln w="9525">
              <a:noFill/>
              <a:miter lim="800000"/>
              <a:headEnd/>
              <a:tailEnd/>
            </a:ln>
            <a:effectLst/>
          </p:spPr>
          <p:txBody>
            <a:bodyPr>
              <a:spAutoFit/>
            </a:bodyPr>
            <a:lstStyle/>
            <a:p>
              <a:pPr algn="ctr">
                <a:spcBef>
                  <a:spcPct val="50000"/>
                </a:spcBef>
              </a:pPr>
              <a:r>
                <a:rPr lang="en-US" sz="2500"/>
                <a:t>65</a:t>
              </a:r>
            </a:p>
          </p:txBody>
        </p:sp>
      </p:grpSp>
      <p:grpSp>
        <p:nvGrpSpPr>
          <p:cNvPr id="5" name="Group 25" descr="Rankings Graphic"/>
          <p:cNvGrpSpPr>
            <a:grpSpLocks/>
          </p:cNvGrpSpPr>
          <p:nvPr/>
        </p:nvGrpSpPr>
        <p:grpSpPr bwMode="auto">
          <a:xfrm>
            <a:off x="6072188" y="1720850"/>
            <a:ext cx="2451100" cy="2865438"/>
            <a:chOff x="3825" y="1084"/>
            <a:chExt cx="1544" cy="1805"/>
          </a:xfrm>
        </p:grpSpPr>
        <p:grpSp>
          <p:nvGrpSpPr>
            <p:cNvPr id="6" name="Group 9"/>
            <p:cNvGrpSpPr>
              <a:grpSpLocks/>
            </p:cNvGrpSpPr>
            <p:nvPr/>
          </p:nvGrpSpPr>
          <p:grpSpPr bwMode="auto">
            <a:xfrm>
              <a:off x="3825" y="1084"/>
              <a:ext cx="1544" cy="1805"/>
              <a:chOff x="3825" y="1084"/>
              <a:chExt cx="1544" cy="1805"/>
            </a:xfrm>
          </p:grpSpPr>
          <p:sp>
            <p:nvSpPr>
              <p:cNvPr id="275466" name="Text Box 10"/>
              <p:cNvSpPr txBox="1">
                <a:spLocks noChangeArrowheads="1"/>
              </p:cNvSpPr>
              <p:nvPr/>
            </p:nvSpPr>
            <p:spPr bwMode="auto">
              <a:xfrm>
                <a:off x="3825" y="1084"/>
                <a:ext cx="1074" cy="231"/>
              </a:xfrm>
              <a:prstGeom prst="rect">
                <a:avLst/>
              </a:prstGeom>
              <a:noFill/>
              <a:ln w="9525">
                <a:noFill/>
                <a:miter lim="800000"/>
                <a:headEnd/>
                <a:tailEnd/>
              </a:ln>
              <a:effectLst/>
            </p:spPr>
            <p:txBody>
              <a:bodyPr>
                <a:spAutoFit/>
              </a:bodyPr>
              <a:lstStyle/>
              <a:p>
                <a:pPr>
                  <a:spcBef>
                    <a:spcPct val="50000"/>
                  </a:spcBef>
                </a:pPr>
                <a:r>
                  <a:rPr lang="en-US" b="1" dirty="0">
                    <a:solidFill>
                      <a:srgbClr val="007E64"/>
                    </a:solidFill>
                  </a:rPr>
                  <a:t>RANKINGS</a:t>
                </a:r>
              </a:p>
            </p:txBody>
          </p:sp>
          <p:pic>
            <p:nvPicPr>
              <p:cNvPr id="275467" name="Picture 11" descr="rankings"/>
              <p:cNvPicPr>
                <a:picLocks noChangeAspect="1" noChangeArrowheads="1"/>
              </p:cNvPicPr>
              <p:nvPr/>
            </p:nvPicPr>
            <p:blipFill>
              <a:blip r:embed="rId5" cstate="print"/>
              <a:srcRect/>
              <a:stretch>
                <a:fillRect/>
              </a:stretch>
            </p:blipFill>
            <p:spPr bwMode="auto">
              <a:xfrm>
                <a:off x="3883" y="1370"/>
                <a:ext cx="1486" cy="1519"/>
              </a:xfrm>
              <a:prstGeom prst="rect">
                <a:avLst/>
              </a:prstGeom>
              <a:noFill/>
            </p:spPr>
          </p:pic>
        </p:grpSp>
        <p:sp>
          <p:nvSpPr>
            <p:cNvPr id="275478" name="Text Box 22"/>
            <p:cNvSpPr txBox="1">
              <a:spLocks noChangeArrowheads="1"/>
            </p:cNvSpPr>
            <p:nvPr/>
          </p:nvSpPr>
          <p:spPr bwMode="auto">
            <a:xfrm>
              <a:off x="4254" y="1782"/>
              <a:ext cx="264" cy="250"/>
            </a:xfrm>
            <a:prstGeom prst="rect">
              <a:avLst/>
            </a:prstGeom>
            <a:noFill/>
            <a:ln w="9525">
              <a:noFill/>
              <a:miter lim="800000"/>
              <a:headEnd/>
              <a:tailEnd/>
            </a:ln>
            <a:effectLst/>
          </p:spPr>
          <p:txBody>
            <a:bodyPr>
              <a:spAutoFit/>
            </a:bodyPr>
            <a:lstStyle/>
            <a:p>
              <a:pPr algn="ctr">
                <a:spcBef>
                  <a:spcPct val="50000"/>
                </a:spcBef>
              </a:pPr>
              <a:r>
                <a:rPr lang="fr-CA" sz="2000" b="1">
                  <a:solidFill>
                    <a:schemeClr val="bg1"/>
                  </a:solidFill>
                </a:rPr>
                <a:t>X</a:t>
              </a:r>
              <a:endParaRPr lang="en-US" sz="2000" b="1">
                <a:solidFill>
                  <a:schemeClr val="bg1"/>
                </a:solidFill>
              </a:endParaRPr>
            </a:p>
          </p:txBody>
        </p:sp>
        <p:sp>
          <p:nvSpPr>
            <p:cNvPr id="275479" name="Text Box 23"/>
            <p:cNvSpPr txBox="1">
              <a:spLocks noChangeArrowheads="1"/>
            </p:cNvSpPr>
            <p:nvPr/>
          </p:nvSpPr>
          <p:spPr bwMode="auto">
            <a:xfrm>
              <a:off x="4044" y="2550"/>
              <a:ext cx="264" cy="250"/>
            </a:xfrm>
            <a:prstGeom prst="rect">
              <a:avLst/>
            </a:prstGeom>
            <a:noFill/>
            <a:ln w="9525">
              <a:noFill/>
              <a:miter lim="800000"/>
              <a:headEnd/>
              <a:tailEnd/>
            </a:ln>
            <a:effectLst/>
          </p:spPr>
          <p:txBody>
            <a:bodyPr>
              <a:spAutoFit/>
            </a:bodyPr>
            <a:lstStyle/>
            <a:p>
              <a:pPr algn="ctr">
                <a:spcBef>
                  <a:spcPct val="50000"/>
                </a:spcBef>
              </a:pPr>
              <a:r>
                <a:rPr lang="fr-CA" sz="2000" b="1">
                  <a:solidFill>
                    <a:schemeClr val="bg1"/>
                  </a:solidFill>
                </a:rPr>
                <a:t>Y</a:t>
              </a:r>
              <a:endParaRPr lang="en-US" sz="2000" b="1">
                <a:solidFill>
                  <a:schemeClr val="bg1"/>
                </a:solidFill>
              </a:endParaRPr>
            </a:p>
          </p:txBody>
        </p:sp>
        <p:sp>
          <p:nvSpPr>
            <p:cNvPr id="275480" name="Text Box 24"/>
            <p:cNvSpPr txBox="1">
              <a:spLocks noChangeArrowheads="1"/>
            </p:cNvSpPr>
            <p:nvPr/>
          </p:nvSpPr>
          <p:spPr bwMode="auto">
            <a:xfrm>
              <a:off x="4914" y="2298"/>
              <a:ext cx="264" cy="250"/>
            </a:xfrm>
            <a:prstGeom prst="rect">
              <a:avLst/>
            </a:prstGeom>
            <a:noFill/>
            <a:ln w="9525">
              <a:noFill/>
              <a:miter lim="800000"/>
              <a:headEnd/>
              <a:tailEnd/>
            </a:ln>
            <a:effectLst/>
          </p:spPr>
          <p:txBody>
            <a:bodyPr>
              <a:spAutoFit/>
            </a:bodyPr>
            <a:lstStyle/>
            <a:p>
              <a:pPr algn="ctr">
                <a:spcBef>
                  <a:spcPct val="50000"/>
                </a:spcBef>
              </a:pPr>
              <a:r>
                <a:rPr lang="fr-CA" sz="2000" b="1">
                  <a:solidFill>
                    <a:schemeClr val="bg1"/>
                  </a:solidFill>
                </a:rPr>
                <a:t>Z</a:t>
              </a:r>
              <a:endParaRPr 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47688" y="533400"/>
            <a:ext cx="8229600" cy="990600"/>
          </a:xfrm>
        </p:spPr>
        <p:txBody>
          <a:bodyPr/>
          <a:lstStyle/>
          <a:p>
            <a:r>
              <a:rPr lang="en-US" dirty="0" smtClean="0"/>
              <a:t>Questions? 	          </a:t>
            </a:r>
            <a:r>
              <a:rPr lang="en-US" sz="2400" dirty="0" smtClean="0"/>
              <a:t>www.cihi.ca</a:t>
            </a:r>
          </a:p>
        </p:txBody>
      </p:sp>
      <p:pic>
        <p:nvPicPr>
          <p:cNvPr id="54276" name="Picture 4" descr="Victoria Empress Hotel, Canada"/>
          <p:cNvPicPr>
            <a:picLocks noGrp="1" noChangeAspect="1" noChangeArrowheads="1"/>
          </p:cNvPicPr>
          <p:nvPr>
            <p:ph idx="1"/>
          </p:nvPr>
        </p:nvPicPr>
        <p:blipFill>
          <a:blip r:embed="rId3" cstate="print"/>
          <a:srcRect/>
          <a:stretch>
            <a:fillRect/>
          </a:stretch>
        </p:blipFill>
        <p:spPr bwMode="auto">
          <a:xfrm>
            <a:off x="1143000" y="1676400"/>
            <a:ext cx="7099955" cy="3962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CIHI and the Canadian Context</a:t>
            </a:r>
            <a:endParaRPr lang="en-CA" dirty="0"/>
          </a:p>
        </p:txBody>
      </p:sp>
      <p:pic>
        <p:nvPicPr>
          <p:cNvPr id="4" name="Picture 8" descr="Map of Canadian provinces"/>
          <p:cNvPicPr>
            <a:picLocks noGrp="1" noChangeAspect="1" noChangeArrowheads="1"/>
          </p:cNvPicPr>
          <p:nvPr>
            <p:ph idx="1"/>
          </p:nvPr>
        </p:nvPicPr>
        <p:blipFill>
          <a:blip r:embed="rId3" cstate="print"/>
          <a:srcRect/>
          <a:stretch>
            <a:fillRect/>
          </a:stretch>
        </p:blipFill>
        <p:spPr bwMode="auto">
          <a:xfrm>
            <a:off x="1688134" y="1457325"/>
            <a:ext cx="5977282" cy="45259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CIHI’s Mandate</a:t>
            </a:r>
          </a:p>
        </p:txBody>
      </p:sp>
      <p:sp>
        <p:nvSpPr>
          <p:cNvPr id="18448" name="Content Placeholder 122"/>
          <p:cNvSpPr>
            <a:spLocks noGrp="1"/>
          </p:cNvSpPr>
          <p:nvPr>
            <p:ph idx="1"/>
          </p:nvPr>
        </p:nvSpPr>
        <p:spPr>
          <a:xfrm>
            <a:off x="609600" y="1447800"/>
            <a:ext cx="8229600" cy="4525963"/>
          </a:xfrm>
        </p:spPr>
        <p:txBody>
          <a:bodyPr/>
          <a:lstStyle/>
          <a:p>
            <a:pPr eaLnBrk="1" hangingPunct="1"/>
            <a:r>
              <a:rPr lang="en-US" dirty="0" smtClean="0"/>
              <a:t>Serve as the national coordinating mechanism for a common approach to Canada’s health information system</a:t>
            </a:r>
          </a:p>
          <a:p>
            <a:pPr eaLnBrk="1" hangingPunct="1"/>
            <a:r>
              <a:rPr lang="en-US" dirty="0" smtClean="0"/>
              <a:t>Produce timely information for:</a:t>
            </a:r>
          </a:p>
          <a:p>
            <a:pPr lvl="1" eaLnBrk="1" hangingPunct="1"/>
            <a:r>
              <a:rPr lang="en-US" dirty="0" smtClean="0"/>
              <a:t>Establishment of sound health policy</a:t>
            </a:r>
          </a:p>
          <a:p>
            <a:pPr lvl="1" eaLnBrk="1" hangingPunct="1"/>
            <a:r>
              <a:rPr lang="en-US" dirty="0" smtClean="0"/>
              <a:t>Effective management of health system(s)</a:t>
            </a:r>
          </a:p>
          <a:p>
            <a:pPr lvl="1" eaLnBrk="1" hangingPunct="1"/>
            <a:r>
              <a:rPr lang="en-US" dirty="0" smtClean="0"/>
              <a:t>Generating public awareness about health determinants</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Assorted headlines&#10;&quot;Health Care Spending in Canada to Exceed $180 Billion this Year&quot;&#10;&quot;B.C. spends the least on drugs: Per capita prescriptions lowest in the country&quot;&#10;&quot;Growth in Drug Spending Reaches Lowest Rate in a Decade&quot;&#10;&quot;B.C. Leads Contry in Meeting Wait Time Benchmarks&quot;&#10;&quot;Canadian Hospitals Aim to Reduce Mortality Rates, but Severe Infections Remain a Challenge&quot;"/>
          <p:cNvGrpSpPr/>
          <p:nvPr/>
        </p:nvGrpSpPr>
        <p:grpSpPr>
          <a:xfrm>
            <a:off x="0" y="0"/>
            <a:ext cx="9144000" cy="6858000"/>
            <a:chOff x="0" y="0"/>
            <a:chExt cx="9144000" cy="6858000"/>
          </a:xfrm>
        </p:grpSpPr>
        <p:grpSp>
          <p:nvGrpSpPr>
            <p:cNvPr id="26626" name="Group 16"/>
            <p:cNvGrpSpPr>
              <a:grpSpLocks/>
            </p:cNvGrpSpPr>
            <p:nvPr/>
          </p:nvGrpSpPr>
          <p:grpSpPr bwMode="auto">
            <a:xfrm>
              <a:off x="0" y="0"/>
              <a:ext cx="3524250" cy="4657725"/>
              <a:chOff x="0" y="0"/>
              <a:chExt cx="3524250" cy="4657725"/>
            </a:xfrm>
          </p:grpSpPr>
          <p:pic>
            <p:nvPicPr>
              <p:cNvPr id="26637" name="Picture 2" descr="http://cyberscribbles.files.wordpress.com/2008/06/newspaper1.jpg"/>
              <p:cNvPicPr>
                <a:picLocks noChangeAspect="1" noChangeArrowheads="1"/>
              </p:cNvPicPr>
              <p:nvPr/>
            </p:nvPicPr>
            <p:blipFill>
              <a:blip r:embed="rId3" cstate="print">
                <a:lum bright="4000"/>
              </a:blip>
              <a:srcRect/>
              <a:stretch>
                <a:fillRect/>
              </a:stretch>
            </p:blipFill>
            <p:spPr bwMode="auto">
              <a:xfrm>
                <a:off x="0" y="0"/>
                <a:ext cx="3524250" cy="4657725"/>
              </a:xfrm>
              <a:prstGeom prst="rect">
                <a:avLst/>
              </a:prstGeom>
              <a:noFill/>
              <a:ln w="9525">
                <a:noFill/>
                <a:miter lim="800000"/>
                <a:headEnd/>
                <a:tailEnd/>
              </a:ln>
            </p:spPr>
          </p:pic>
          <p:sp>
            <p:nvSpPr>
              <p:cNvPr id="3" name="TextBox 2"/>
              <p:cNvSpPr txBox="1"/>
              <p:nvPr/>
            </p:nvSpPr>
            <p:spPr>
              <a:xfrm>
                <a:off x="228600" y="1422400"/>
                <a:ext cx="3276600" cy="522288"/>
              </a:xfrm>
              <a:prstGeom prst="rect">
                <a:avLst/>
              </a:prstGeom>
              <a:solidFill>
                <a:schemeClr val="bg1">
                  <a:lumMod val="85000"/>
                </a:schemeClr>
              </a:solidFill>
            </p:spPr>
            <p:txBody>
              <a:bodyPr>
                <a:spAutoFit/>
              </a:bodyPr>
              <a:lstStyle/>
              <a:p>
                <a:pPr>
                  <a:defRPr/>
                </a:pPr>
                <a:r>
                  <a:rPr lang="en-US" sz="1400" b="1" dirty="0">
                    <a:ea typeface="+mn-ea"/>
                  </a:rPr>
                  <a:t>Health Care Spending in Canada to Exceed $180 Billion this Year</a:t>
                </a:r>
              </a:p>
            </p:txBody>
          </p:sp>
          <p:sp>
            <p:nvSpPr>
              <p:cNvPr id="4" name="TextBox 3"/>
              <p:cNvSpPr txBox="1"/>
              <p:nvPr/>
            </p:nvSpPr>
            <p:spPr>
              <a:xfrm>
                <a:off x="1765300" y="2527300"/>
                <a:ext cx="1447800" cy="1600200"/>
              </a:xfrm>
              <a:prstGeom prst="rect">
                <a:avLst/>
              </a:prstGeom>
              <a:solidFill>
                <a:schemeClr val="bg1">
                  <a:lumMod val="85000"/>
                </a:schemeClr>
              </a:solidFill>
            </p:spPr>
            <p:txBody>
              <a:bodyPr>
                <a:spAutoFit/>
              </a:bodyPr>
              <a:lstStyle/>
              <a:p>
                <a:pPr>
                  <a:defRPr/>
                </a:pPr>
                <a:r>
                  <a:rPr lang="en-US" sz="1400" b="1" dirty="0">
                    <a:ea typeface="+mn-ea"/>
                  </a:rPr>
                  <a:t>B.C. spends the least on drugs:</a:t>
                </a:r>
              </a:p>
              <a:p>
                <a:pPr>
                  <a:defRPr/>
                </a:pPr>
                <a:r>
                  <a:rPr lang="en-US" sz="1400" b="1" dirty="0">
                    <a:ea typeface="+mn-ea"/>
                  </a:rPr>
                  <a:t>Per capita prescriptions lowest in the country</a:t>
                </a:r>
              </a:p>
            </p:txBody>
          </p:sp>
        </p:grpSp>
        <p:pic>
          <p:nvPicPr>
            <p:cNvPr id="26627" name="Picture 4" descr="http://www.cmcoag.com/news-articles/NewspaperToxins0001May2007.jpg"/>
            <p:cNvPicPr>
              <a:picLocks noChangeAspect="1" noChangeArrowheads="1"/>
            </p:cNvPicPr>
            <p:nvPr/>
          </p:nvPicPr>
          <p:blipFill>
            <a:blip r:embed="rId4" cstate="print"/>
            <a:srcRect/>
            <a:stretch>
              <a:fillRect/>
            </a:stretch>
          </p:blipFill>
          <p:spPr bwMode="auto">
            <a:xfrm>
              <a:off x="3349625" y="685800"/>
              <a:ext cx="5565775" cy="1981200"/>
            </a:xfrm>
            <a:prstGeom prst="rect">
              <a:avLst/>
            </a:prstGeom>
            <a:noFill/>
            <a:ln w="9525">
              <a:noFill/>
              <a:miter lim="800000"/>
              <a:headEnd/>
              <a:tailEnd/>
            </a:ln>
          </p:spPr>
        </p:pic>
        <p:pic>
          <p:nvPicPr>
            <p:cNvPr id="26628" name="Picture 9"/>
            <p:cNvPicPr>
              <a:picLocks noChangeAspect="1" noChangeArrowheads="1"/>
            </p:cNvPicPr>
            <p:nvPr/>
          </p:nvPicPr>
          <p:blipFill>
            <a:blip r:embed="rId5" cstate="print"/>
            <a:srcRect/>
            <a:stretch>
              <a:fillRect/>
            </a:stretch>
          </p:blipFill>
          <p:spPr bwMode="auto">
            <a:xfrm>
              <a:off x="4064000" y="1676400"/>
              <a:ext cx="4546600" cy="5153025"/>
            </a:xfrm>
            <a:prstGeom prst="rect">
              <a:avLst/>
            </a:prstGeom>
            <a:noFill/>
            <a:ln w="9525">
              <a:noFill/>
              <a:miter lim="800000"/>
              <a:headEnd/>
              <a:tailEnd/>
            </a:ln>
          </p:spPr>
        </p:pic>
        <p:pic>
          <p:nvPicPr>
            <p:cNvPr id="26629" name="Picture 4" descr="http://www.cmcoag.com/news-articles/NewspaperToxins0001May2007.jpg"/>
            <p:cNvPicPr>
              <a:picLocks noChangeAspect="1" noChangeArrowheads="1"/>
            </p:cNvPicPr>
            <p:nvPr/>
          </p:nvPicPr>
          <p:blipFill>
            <a:blip r:embed="rId4" cstate="print"/>
            <a:srcRect/>
            <a:stretch>
              <a:fillRect/>
            </a:stretch>
          </p:blipFill>
          <p:spPr bwMode="auto">
            <a:xfrm>
              <a:off x="73025" y="4419600"/>
              <a:ext cx="5565775" cy="1981200"/>
            </a:xfrm>
            <a:prstGeom prst="rect">
              <a:avLst/>
            </a:prstGeom>
            <a:noFill/>
            <a:ln w="9525">
              <a:noFill/>
              <a:miter lim="800000"/>
              <a:headEnd/>
              <a:tailEnd/>
            </a:ln>
          </p:spPr>
        </p:pic>
        <p:sp>
          <p:nvSpPr>
            <p:cNvPr id="10" name="TextBox 9"/>
            <p:cNvSpPr txBox="1"/>
            <p:nvPr/>
          </p:nvSpPr>
          <p:spPr>
            <a:xfrm>
              <a:off x="149225" y="4419600"/>
              <a:ext cx="5257800" cy="646113"/>
            </a:xfrm>
            <a:prstGeom prst="rect">
              <a:avLst/>
            </a:prstGeom>
            <a:solidFill>
              <a:schemeClr val="bg1">
                <a:lumMod val="85000"/>
              </a:schemeClr>
            </a:solidFill>
          </p:spPr>
          <p:txBody>
            <a:bodyPr>
              <a:spAutoFit/>
            </a:bodyPr>
            <a:lstStyle/>
            <a:p>
              <a:pPr>
                <a:defRPr/>
              </a:pPr>
              <a:r>
                <a:rPr lang="en-US" dirty="0">
                  <a:ea typeface="+mn-ea"/>
                </a:rPr>
                <a:t>Growth in Drug Spending Reaches Lowest Rate in a Decade</a:t>
              </a:r>
            </a:p>
          </p:txBody>
        </p:sp>
        <p:sp>
          <p:nvSpPr>
            <p:cNvPr id="11" name="TextBox 10"/>
            <p:cNvSpPr txBox="1"/>
            <p:nvPr/>
          </p:nvSpPr>
          <p:spPr>
            <a:xfrm>
              <a:off x="2816225" y="5067300"/>
              <a:ext cx="1371600" cy="1014413"/>
            </a:xfrm>
            <a:prstGeom prst="rect">
              <a:avLst/>
            </a:prstGeom>
            <a:solidFill>
              <a:schemeClr val="bg1">
                <a:lumMod val="85000"/>
              </a:schemeClr>
            </a:solidFill>
          </p:spPr>
          <p:txBody>
            <a:bodyPr>
              <a:spAutoFit/>
            </a:bodyPr>
            <a:lstStyle/>
            <a:p>
              <a:pPr>
                <a:defRPr/>
              </a:pPr>
              <a:r>
                <a:rPr lang="en-US" sz="1200" dirty="0">
                  <a:ea typeface="+mn-ea"/>
                </a:rPr>
                <a:t>Rise in use of common osteoporosis drugs among Canadian seniors</a:t>
              </a:r>
            </a:p>
          </p:txBody>
        </p:sp>
        <p:sp>
          <p:nvSpPr>
            <p:cNvPr id="15" name="TextBox 14"/>
            <p:cNvSpPr txBox="1"/>
            <p:nvPr/>
          </p:nvSpPr>
          <p:spPr>
            <a:xfrm>
              <a:off x="4114800" y="1711325"/>
              <a:ext cx="4419600" cy="585788"/>
            </a:xfrm>
            <a:prstGeom prst="rect">
              <a:avLst/>
            </a:prstGeom>
            <a:solidFill>
              <a:schemeClr val="bg1">
                <a:lumMod val="85000"/>
              </a:schemeClr>
            </a:solidFill>
          </p:spPr>
          <p:txBody>
            <a:bodyPr>
              <a:spAutoFit/>
            </a:bodyPr>
            <a:lstStyle/>
            <a:p>
              <a:pPr>
                <a:defRPr/>
              </a:pPr>
              <a:r>
                <a:rPr lang="en-US" sz="1600" b="1" dirty="0">
                  <a:ea typeface="+mn-ea"/>
                </a:rPr>
                <a:t>Number of Regulated Nurses Working in Canada up by 8% between 2004 and 2008 </a:t>
              </a:r>
            </a:p>
          </p:txBody>
        </p:sp>
        <p:grpSp>
          <p:nvGrpSpPr>
            <p:cNvPr id="26633" name="Group 6"/>
            <p:cNvGrpSpPr>
              <a:grpSpLocks/>
            </p:cNvGrpSpPr>
            <p:nvPr/>
          </p:nvGrpSpPr>
          <p:grpSpPr bwMode="auto">
            <a:xfrm>
              <a:off x="5619750" y="2200275"/>
              <a:ext cx="3524250" cy="4657725"/>
              <a:chOff x="3733800" y="1600200"/>
              <a:chExt cx="3524250" cy="4657725"/>
            </a:xfrm>
          </p:grpSpPr>
          <p:pic>
            <p:nvPicPr>
              <p:cNvPr id="26635" name="Picture 2" descr="http://cyberscribbles.files.wordpress.com/2008/06/newspaper1.jpg"/>
              <p:cNvPicPr>
                <a:picLocks noChangeAspect="1" noChangeArrowheads="1"/>
              </p:cNvPicPr>
              <p:nvPr/>
            </p:nvPicPr>
            <p:blipFill>
              <a:blip r:embed="rId3" cstate="print">
                <a:lum bright="4000"/>
              </a:blip>
              <a:srcRect/>
              <a:stretch>
                <a:fillRect/>
              </a:stretch>
            </p:blipFill>
            <p:spPr bwMode="auto">
              <a:xfrm>
                <a:off x="3733800" y="1600200"/>
                <a:ext cx="3524250" cy="4657725"/>
              </a:xfrm>
              <a:prstGeom prst="rect">
                <a:avLst/>
              </a:prstGeom>
              <a:noFill/>
              <a:ln w="9525">
                <a:noFill/>
                <a:miter lim="800000"/>
                <a:headEnd/>
                <a:tailEnd/>
              </a:ln>
            </p:spPr>
          </p:pic>
          <p:sp>
            <p:nvSpPr>
              <p:cNvPr id="6" name="TextBox 5"/>
              <p:cNvSpPr txBox="1"/>
              <p:nvPr/>
            </p:nvSpPr>
            <p:spPr>
              <a:xfrm>
                <a:off x="3962400" y="2792413"/>
                <a:ext cx="3276600" cy="738187"/>
              </a:xfrm>
              <a:prstGeom prst="rect">
                <a:avLst/>
              </a:prstGeom>
              <a:solidFill>
                <a:schemeClr val="bg1">
                  <a:lumMod val="85000"/>
                </a:schemeClr>
              </a:solidFill>
            </p:spPr>
            <p:txBody>
              <a:bodyPr>
                <a:spAutoFit/>
              </a:bodyPr>
              <a:lstStyle/>
              <a:p>
                <a:pPr>
                  <a:defRPr/>
                </a:pPr>
                <a:r>
                  <a:rPr lang="en-US" sz="1400" b="1" dirty="0">
                    <a:ea typeface="+mn-ea"/>
                  </a:rPr>
                  <a:t>Canadian Hospitals Aim to Reduce Mortality Rates, but Severe Infections Remain a Challenge</a:t>
                </a:r>
              </a:p>
            </p:txBody>
          </p:sp>
        </p:grpSp>
        <p:sp>
          <p:nvSpPr>
            <p:cNvPr id="18" name="TextBox 17"/>
            <p:cNvSpPr txBox="1"/>
            <p:nvPr/>
          </p:nvSpPr>
          <p:spPr>
            <a:xfrm>
              <a:off x="3416300" y="711200"/>
              <a:ext cx="5410200" cy="647700"/>
            </a:xfrm>
            <a:prstGeom prst="rect">
              <a:avLst/>
            </a:prstGeom>
            <a:solidFill>
              <a:schemeClr val="bg1">
                <a:lumMod val="85000"/>
              </a:schemeClr>
            </a:solidFill>
          </p:spPr>
          <p:txBody>
            <a:bodyPr>
              <a:spAutoFit/>
            </a:bodyPr>
            <a:lstStyle/>
            <a:p>
              <a:pPr>
                <a:defRPr/>
              </a:pPr>
              <a:r>
                <a:rPr lang="en-US" dirty="0">
                  <a:ea typeface="+mn-ea"/>
                </a:rPr>
                <a:t>B.C. Leads Country in Meeting Wait Time Benchmarks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Health Indicators 2010</a:t>
            </a:r>
          </a:p>
        </p:txBody>
      </p:sp>
      <p:sp>
        <p:nvSpPr>
          <p:cNvPr id="4" name="TextBox 3"/>
          <p:cNvSpPr txBox="1"/>
          <p:nvPr/>
        </p:nvSpPr>
        <p:spPr>
          <a:xfrm>
            <a:off x="5848350" y="3392488"/>
            <a:ext cx="3276600" cy="738187"/>
          </a:xfrm>
          <a:prstGeom prst="rect">
            <a:avLst/>
          </a:prstGeom>
          <a:solidFill>
            <a:schemeClr val="bg1">
              <a:lumMod val="85000"/>
            </a:schemeClr>
          </a:solidFill>
        </p:spPr>
        <p:txBody>
          <a:bodyPr>
            <a:spAutoFit/>
          </a:bodyPr>
          <a:lstStyle/>
          <a:p>
            <a:pPr>
              <a:defRPr/>
            </a:pPr>
            <a:r>
              <a:rPr lang="en-US" sz="1400" b="1" dirty="0">
                <a:ea typeface="+mn-ea"/>
              </a:rPr>
              <a:t>Canadian Hospitals Aim to Reduce Mortality Rates, but Severe Infections Remain a Challenge</a:t>
            </a:r>
          </a:p>
        </p:txBody>
      </p:sp>
      <p:grpSp>
        <p:nvGrpSpPr>
          <p:cNvPr id="2" name="Group 4" descr="Newspaper headline - &quot;B.C. has Lowest Heart Attack Rate in Canada&quot;"/>
          <p:cNvGrpSpPr>
            <a:grpSpLocks/>
          </p:cNvGrpSpPr>
          <p:nvPr/>
        </p:nvGrpSpPr>
        <p:grpSpPr bwMode="auto">
          <a:xfrm>
            <a:off x="5619750" y="2200275"/>
            <a:ext cx="3524250" cy="4657725"/>
            <a:chOff x="3733800" y="1600200"/>
            <a:chExt cx="3524250" cy="4657725"/>
          </a:xfrm>
        </p:grpSpPr>
        <p:pic>
          <p:nvPicPr>
            <p:cNvPr id="32774" name="Picture 2" descr="http://cyberscribbles.files.wordpress.com/2008/06/newspaper1.jpg"/>
            <p:cNvPicPr>
              <a:picLocks noChangeAspect="1" noChangeArrowheads="1"/>
            </p:cNvPicPr>
            <p:nvPr/>
          </p:nvPicPr>
          <p:blipFill>
            <a:blip r:embed="rId3" cstate="print">
              <a:lum bright="4000"/>
            </a:blip>
            <a:srcRect/>
            <a:stretch>
              <a:fillRect/>
            </a:stretch>
          </p:blipFill>
          <p:spPr bwMode="auto">
            <a:xfrm>
              <a:off x="3733800" y="1600200"/>
              <a:ext cx="3524250" cy="4657725"/>
            </a:xfrm>
            <a:prstGeom prst="rect">
              <a:avLst/>
            </a:prstGeom>
            <a:noFill/>
            <a:ln w="9525">
              <a:noFill/>
              <a:miter lim="800000"/>
              <a:headEnd/>
              <a:tailEnd/>
            </a:ln>
          </p:spPr>
        </p:pic>
        <p:sp>
          <p:nvSpPr>
            <p:cNvPr id="7" name="TextBox 6"/>
            <p:cNvSpPr txBox="1"/>
            <p:nvPr/>
          </p:nvSpPr>
          <p:spPr>
            <a:xfrm>
              <a:off x="3962400" y="2792413"/>
              <a:ext cx="3276600" cy="646112"/>
            </a:xfrm>
            <a:prstGeom prst="rect">
              <a:avLst/>
            </a:prstGeom>
            <a:solidFill>
              <a:schemeClr val="bg1">
                <a:lumMod val="85000"/>
              </a:schemeClr>
            </a:solidFill>
          </p:spPr>
          <p:txBody>
            <a:bodyPr>
              <a:spAutoFit/>
            </a:bodyPr>
            <a:lstStyle/>
            <a:p>
              <a:pPr>
                <a:defRPr/>
              </a:pPr>
              <a:r>
                <a:rPr lang="en-US" b="1" dirty="0">
                  <a:ea typeface="+mn-ea"/>
                </a:rPr>
                <a:t>B.C. HAS LOWEST HEART ATTACK RATE IN CANADA</a:t>
              </a:r>
            </a:p>
          </p:txBody>
        </p:sp>
      </p:grpSp>
      <p:pic>
        <p:nvPicPr>
          <p:cNvPr id="32773" name="Picture 2" descr="Age Standardized Rate per 100,000 population. Color coded according to whether province is above, same, or below Canada rate"/>
          <p:cNvPicPr>
            <a:picLocks noChangeAspect="1" noChangeArrowheads="1"/>
          </p:cNvPicPr>
          <p:nvPr/>
        </p:nvPicPr>
        <p:blipFill>
          <a:blip r:embed="rId4" cstate="print"/>
          <a:srcRect/>
          <a:stretch>
            <a:fillRect/>
          </a:stretch>
        </p:blipFill>
        <p:spPr bwMode="auto">
          <a:xfrm>
            <a:off x="609600" y="1600200"/>
            <a:ext cx="4770438"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88" y="346075"/>
            <a:ext cx="8229600" cy="111125"/>
          </a:xfrm>
        </p:spPr>
        <p:txBody>
          <a:bodyPr/>
          <a:lstStyle/>
          <a:p>
            <a:endParaRPr lang="en-CA" dirty="0"/>
          </a:p>
        </p:txBody>
      </p:sp>
      <p:sp>
        <p:nvSpPr>
          <p:cNvPr id="3" name="Content Placeholder 2"/>
          <p:cNvSpPr>
            <a:spLocks noGrp="1"/>
          </p:cNvSpPr>
          <p:nvPr>
            <p:ph idx="1"/>
          </p:nvPr>
        </p:nvSpPr>
        <p:spPr>
          <a:xfrm>
            <a:off x="561975" y="1219199"/>
            <a:ext cx="8229600" cy="4764089"/>
          </a:xfrm>
        </p:spPr>
        <p:txBody>
          <a:bodyPr/>
          <a:lstStyle/>
          <a:p>
            <a:pPr>
              <a:buNone/>
            </a:pPr>
            <a:r>
              <a:rPr lang="en-US" dirty="0" smtClean="0">
                <a:solidFill>
                  <a:srgbClr val="6E6A12"/>
                </a:solidFill>
              </a:rPr>
              <a:t>	</a:t>
            </a:r>
            <a:r>
              <a:rPr lang="en-US" sz="3600" dirty="0" smtClean="0">
                <a:solidFill>
                  <a:srgbClr val="6E6A12"/>
                </a:solidFill>
              </a:rPr>
              <a:t>Have Canada’s public health policies and health care systems succeeded in promoting the health of its citizens?  </a:t>
            </a:r>
          </a:p>
          <a:p>
            <a:pPr>
              <a:buNone/>
            </a:pPr>
            <a:endParaRPr lang="en-US" sz="3600" dirty="0" smtClean="0">
              <a:solidFill>
                <a:srgbClr val="6E6A12"/>
              </a:solidFill>
            </a:endParaRPr>
          </a:p>
          <a:p>
            <a:pPr>
              <a:buNone/>
            </a:pPr>
            <a:r>
              <a:rPr lang="en-US" sz="3600" dirty="0" smtClean="0">
                <a:solidFill>
                  <a:srgbClr val="6E6A12"/>
                </a:solidFill>
              </a:rPr>
              <a:t>	Does my province provide high quality services with good outcomes?</a:t>
            </a:r>
            <a:endParaRPr lang="en-CA" sz="3600" dirty="0" smtClean="0">
              <a:solidFill>
                <a:srgbClr val="6E6A12"/>
              </a:solidFill>
            </a:endParaRPr>
          </a:p>
          <a:p>
            <a:pPr>
              <a:buNone/>
            </a:pPr>
            <a:r>
              <a:rPr lang="en-US" dirty="0" smtClean="0"/>
              <a:t>	</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Our Interest in rankings..."/>
          <p:cNvGraphicFramePr/>
          <p:nvPr/>
        </p:nvGraphicFramePr>
        <p:xfrm>
          <a:off x="547688" y="346075"/>
          <a:ext cx="691991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Content Placeholder 2"/>
          <p:cNvSpPr>
            <a:spLocks noGrp="1"/>
          </p:cNvSpPr>
          <p:nvPr>
            <p:ph idx="1"/>
          </p:nvPr>
        </p:nvSpPr>
        <p:spPr/>
        <p:txBody>
          <a:bodyPr/>
          <a:lstStyle/>
          <a:p>
            <a:pPr>
              <a:buFontTx/>
              <a:buNone/>
            </a:pPr>
            <a:endParaRPr lang="en-US" sz="3600" b="1" dirty="0" smtClean="0"/>
          </a:p>
          <a:p>
            <a:pPr>
              <a:buFontTx/>
              <a:buNone/>
            </a:pPr>
            <a:r>
              <a:rPr lang="en-US" sz="3600" i="1" dirty="0" smtClean="0"/>
              <a:t>“Canada manages to hang on to its “B,” ranking 10th among the 16 peer countries”</a:t>
            </a:r>
          </a:p>
          <a:p>
            <a:pPr>
              <a:buFontTx/>
              <a:buNone/>
            </a:pPr>
            <a:endParaRPr lang="en-US" b="1" dirty="0" smtClean="0"/>
          </a:p>
          <a:p>
            <a:pPr>
              <a:buFontTx/>
              <a:buNone/>
            </a:pPr>
            <a:r>
              <a:rPr lang="en-US" sz="2400" dirty="0" smtClean="0"/>
              <a:t>Conference Board of Canada</a:t>
            </a:r>
          </a:p>
          <a:p>
            <a:pPr>
              <a:buFontTx/>
              <a:buNone/>
            </a:pPr>
            <a:r>
              <a:rPr lang="en-US" sz="2400" dirty="0" smtClean="0"/>
              <a:t>September 2009</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Our Interest in rankings..."/>
          <p:cNvGraphicFramePr/>
          <p:nvPr/>
        </p:nvGraphicFramePr>
        <p:xfrm>
          <a:off x="547688" y="346075"/>
          <a:ext cx="691991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Content Placeholder 2"/>
          <p:cNvSpPr>
            <a:spLocks noGrp="1"/>
          </p:cNvSpPr>
          <p:nvPr>
            <p:ph idx="1"/>
          </p:nvPr>
        </p:nvSpPr>
        <p:spPr>
          <a:xfrm>
            <a:off x="561975" y="1524000"/>
            <a:ext cx="8229600" cy="4267200"/>
          </a:xfrm>
        </p:spPr>
        <p:txBody>
          <a:bodyPr/>
          <a:lstStyle/>
          <a:p>
            <a:pPr>
              <a:spcBef>
                <a:spcPts val="0"/>
              </a:spcBef>
            </a:pPr>
            <a:r>
              <a:rPr lang="en-CA" dirty="0" smtClean="0"/>
              <a:t>Canada ranked 11th among 24 countries belonging to the Organisation for Economic </a:t>
            </a:r>
            <a:br>
              <a:rPr lang="en-CA" dirty="0" smtClean="0"/>
            </a:br>
            <a:r>
              <a:rPr lang="en-CA" dirty="0" smtClean="0"/>
              <a:t>Co-operation and Development (OECD) </a:t>
            </a:r>
            <a:br>
              <a:rPr lang="en-CA" dirty="0" smtClean="0"/>
            </a:br>
            <a:r>
              <a:rPr lang="en-CA" dirty="0" smtClean="0"/>
              <a:t>in terms of overall health performance.</a:t>
            </a:r>
          </a:p>
          <a:p>
            <a:r>
              <a:rPr lang="en-CA" dirty="0" smtClean="0"/>
              <a:t>The ranking considered life expectancy, </a:t>
            </a:r>
            <a:br>
              <a:rPr lang="en-CA" dirty="0" smtClean="0"/>
            </a:br>
            <a:r>
              <a:rPr lang="en-CA" dirty="0" smtClean="0"/>
              <a:t>rates of death and disease, immunization </a:t>
            </a:r>
            <a:br>
              <a:rPr lang="en-CA" dirty="0" smtClean="0"/>
            </a:br>
            <a:r>
              <a:rPr lang="en-CA" dirty="0" smtClean="0"/>
              <a:t>rates, self-reported health and certain risk factors (such as rates of obesity).</a:t>
            </a:r>
          </a:p>
          <a:p>
            <a:pPr>
              <a:buNone/>
            </a:pPr>
            <a:r>
              <a:rPr lang="en-US" sz="2000" dirty="0" smtClean="0"/>
              <a:t>OECD, 2007</a:t>
            </a:r>
            <a:endParaRPr lang="en-CA" sz="2000"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HI_template_EN">
  <a:themeElements>
    <a:clrScheme name="CIH_templa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H_template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H_templa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H_templa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H_templa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H_templa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H_templa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H_templa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H_templa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H_templa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H_templa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H_templa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H_templa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H_templa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CIHI_template_EN</Template>
  <TotalTime>1623</TotalTime>
  <Words>1645</Words>
  <Application>Microsoft Office PowerPoint</Application>
  <PresentationFormat>On-screen Show (4:3)</PresentationFormat>
  <Paragraphs>222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CIHI_template_EN</vt:lpstr>
      <vt:lpstr>Rankings: What do they matter, what do they measure?</vt:lpstr>
      <vt:lpstr>Outline</vt:lpstr>
      <vt:lpstr>CIHI and the Canadian Context</vt:lpstr>
      <vt:lpstr>CIHI’s Mandate</vt:lpstr>
      <vt:lpstr>Slide 5</vt:lpstr>
      <vt:lpstr>Health Indicators 2010</vt:lpstr>
      <vt:lpstr>Slide 7</vt:lpstr>
      <vt:lpstr>Slide 8</vt:lpstr>
      <vt:lpstr>Slide 9</vt:lpstr>
      <vt:lpstr>Slide 10</vt:lpstr>
      <vt:lpstr>Provincial Rankings</vt:lpstr>
      <vt:lpstr>Making Sense of Health Rankings</vt:lpstr>
      <vt:lpstr>Rankings</vt:lpstr>
      <vt:lpstr>Making Sense of Health Rankings</vt:lpstr>
      <vt:lpstr>Step 1: Assess the soundness of the conceptual framework </vt:lpstr>
      <vt:lpstr>Step 2: Assess the indicators chosen to measure selected aspects of health and health care </vt:lpstr>
      <vt:lpstr>Step 3: Assess the data quality </vt:lpstr>
      <vt:lpstr>Step 4: Examine the soundness of methods </vt:lpstr>
      <vt:lpstr>Step 4: Examine the soundness of methods (cont.) </vt:lpstr>
      <vt:lpstr>Step 4: Examine the soundness of methods (cont.) </vt:lpstr>
      <vt:lpstr>Data, Indicators, Rankings . . .</vt:lpstr>
      <vt:lpstr>Questions?            www.cihi.ca</vt:lpstr>
    </vt:vector>
  </TitlesOfParts>
  <Company>Canadian Institute for Health Information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bwagar</dc:creator>
  <cp:lastModifiedBy>hku4</cp:lastModifiedBy>
  <cp:revision>137</cp:revision>
  <dcterms:created xsi:type="dcterms:W3CDTF">2010-07-28T22:34:38Z</dcterms:created>
  <dcterms:modified xsi:type="dcterms:W3CDTF">2010-08-27T15:55:46Z</dcterms:modified>
</cp:coreProperties>
</file>