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1" r:id="rId1"/>
  </p:sldMasterIdLst>
  <p:notesMasterIdLst>
    <p:notesMasterId r:id="rId28"/>
  </p:notesMasterIdLst>
  <p:sldIdLst>
    <p:sldId id="256" r:id="rId2"/>
    <p:sldId id="269" r:id="rId3"/>
    <p:sldId id="373" r:id="rId4"/>
    <p:sldId id="374" r:id="rId5"/>
    <p:sldId id="375" r:id="rId6"/>
    <p:sldId id="376" r:id="rId7"/>
    <p:sldId id="380" r:id="rId8"/>
    <p:sldId id="382" r:id="rId9"/>
    <p:sldId id="383" r:id="rId10"/>
    <p:sldId id="390" r:id="rId11"/>
    <p:sldId id="402" r:id="rId12"/>
    <p:sldId id="387" r:id="rId13"/>
    <p:sldId id="388" r:id="rId14"/>
    <p:sldId id="389" r:id="rId15"/>
    <p:sldId id="391" r:id="rId16"/>
    <p:sldId id="379" r:id="rId17"/>
    <p:sldId id="403" r:id="rId18"/>
    <p:sldId id="385" r:id="rId19"/>
    <p:sldId id="393" r:id="rId20"/>
    <p:sldId id="386" r:id="rId21"/>
    <p:sldId id="392" r:id="rId22"/>
    <p:sldId id="396" r:id="rId23"/>
    <p:sldId id="407" r:id="rId24"/>
    <p:sldId id="399" r:id="rId25"/>
    <p:sldId id="411" r:id="rId26"/>
    <p:sldId id="408" r:id="rId2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D67E"/>
    <a:srgbClr val="05CB63"/>
    <a:srgbClr val="1F6F2C"/>
    <a:srgbClr val="9550F2"/>
    <a:srgbClr val="F6F2A6"/>
    <a:srgbClr val="000000"/>
    <a:srgbClr val="6A2D97"/>
    <a:srgbClr val="64B41C"/>
    <a:srgbClr val="33B34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07" autoAdjust="0"/>
    <p:restoredTop sz="71930" autoAdjust="0"/>
  </p:normalViewPr>
  <p:slideViewPr>
    <p:cSldViewPr>
      <p:cViewPr varScale="1">
        <p:scale>
          <a:sx n="61" d="100"/>
          <a:sy n="61" d="100"/>
        </p:scale>
        <p:origin x="-1080" y="-96"/>
      </p:cViewPr>
      <p:guideLst>
        <p:guide orient="horz" pos="2160"/>
        <p:guide pos="2880"/>
      </p:guideLst>
    </p:cSldViewPr>
  </p:slideViewPr>
  <p:notesTextViewPr>
    <p:cViewPr>
      <p:scale>
        <a:sx n="75" d="100"/>
        <a:sy n="75" d="100"/>
      </p:scale>
      <p:origin x="0" y="0"/>
    </p:cViewPr>
  </p:notesTextViewPr>
  <p:sorterViewPr>
    <p:cViewPr>
      <p:scale>
        <a:sx n="33" d="100"/>
        <a:sy n="33" d="100"/>
      </p:scale>
      <p:origin x="0" y="0"/>
    </p:cViewPr>
  </p:sorterViewPr>
  <p:notesViewPr>
    <p:cSldViewPr>
      <p:cViewPr>
        <p:scale>
          <a:sx n="90" d="100"/>
          <a:sy n="90" d="100"/>
        </p:scale>
        <p:origin x="-1092" y="1368"/>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9"/>
  <c:chart>
    <c:autoTitleDeleted val="1"/>
    <c:plotArea>
      <c:layout>
        <c:manualLayout>
          <c:layoutTarget val="inner"/>
          <c:xMode val="edge"/>
          <c:yMode val="edge"/>
          <c:x val="0.11978516574317161"/>
          <c:y val="3.6443293946503974E-2"/>
          <c:w val="0.7069354525128847"/>
          <c:h val="0.77498910176684854"/>
        </c:manualLayout>
      </c:layout>
      <c:lineChart>
        <c:grouping val="standard"/>
        <c:ser>
          <c:idx val="0"/>
          <c:order val="0"/>
          <c:tx>
            <c:strRef>
              <c:f>Sheet1!$B$1</c:f>
              <c:strCache>
                <c:ptCount val="1"/>
                <c:pt idx="0">
                  <c:v>% Ineligible</c:v>
                </c:pt>
              </c:strCache>
            </c:strRef>
          </c:tx>
          <c:spPr>
            <a:ln>
              <a:solidFill>
                <a:schemeClr val="accent3"/>
              </a:solidFill>
            </a:ln>
            <a:effectLst>
              <a:innerShdw blurRad="114300">
                <a:prstClr val="black"/>
              </a:innerShdw>
            </a:effectLst>
          </c:spPr>
          <c:marker>
            <c:symbol val="none"/>
          </c:marker>
          <c:cat>
            <c:numRef>
              <c:f>Sheet1!$A$2:$A$20</c:f>
              <c:numCache>
                <c:formatCode>General</c:formatCode>
                <c:ptCount val="19"/>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numCache>
            </c:numRef>
          </c:cat>
          <c:val>
            <c:numRef>
              <c:f>Sheet1!$B$2:$B$20</c:f>
              <c:numCache>
                <c:formatCode>0.0</c:formatCode>
                <c:ptCount val="19"/>
                <c:pt idx="0">
                  <c:v>1.8</c:v>
                </c:pt>
                <c:pt idx="1">
                  <c:v>1.8</c:v>
                </c:pt>
                <c:pt idx="2">
                  <c:v>1.8</c:v>
                </c:pt>
                <c:pt idx="3">
                  <c:v>2</c:v>
                </c:pt>
                <c:pt idx="4">
                  <c:v>1.5</c:v>
                </c:pt>
                <c:pt idx="5">
                  <c:v>1.9000000000000001</c:v>
                </c:pt>
                <c:pt idx="6">
                  <c:v>2.1</c:v>
                </c:pt>
                <c:pt idx="7">
                  <c:v>2.2000000000000002</c:v>
                </c:pt>
                <c:pt idx="8">
                  <c:v>2.7</c:v>
                </c:pt>
                <c:pt idx="9">
                  <c:v>2.5</c:v>
                </c:pt>
                <c:pt idx="10">
                  <c:v>3.1</c:v>
                </c:pt>
                <c:pt idx="11">
                  <c:v>8.3000000000000007</c:v>
                </c:pt>
                <c:pt idx="12">
                  <c:v>10.4</c:v>
                </c:pt>
                <c:pt idx="13">
                  <c:v>10.6</c:v>
                </c:pt>
                <c:pt idx="14">
                  <c:v>10.3</c:v>
                </c:pt>
                <c:pt idx="15">
                  <c:v>11.1</c:v>
                </c:pt>
                <c:pt idx="16">
                  <c:v>11.8</c:v>
                </c:pt>
                <c:pt idx="17">
                  <c:v>13.9</c:v>
                </c:pt>
                <c:pt idx="18">
                  <c:v>12.1</c:v>
                </c:pt>
              </c:numCache>
            </c:numRef>
          </c:val>
        </c:ser>
        <c:marker val="1"/>
        <c:axId val="84748160"/>
        <c:axId val="84749696"/>
      </c:lineChart>
      <c:catAx>
        <c:axId val="84748160"/>
        <c:scaling>
          <c:orientation val="minMax"/>
        </c:scaling>
        <c:axPos val="b"/>
        <c:numFmt formatCode="General" sourceLinked="1"/>
        <c:tickLblPos val="nextTo"/>
        <c:crossAx val="84749696"/>
        <c:crosses val="autoZero"/>
        <c:auto val="1"/>
        <c:lblAlgn val="ctr"/>
        <c:lblOffset val="100"/>
      </c:catAx>
      <c:valAx>
        <c:axId val="84749696"/>
        <c:scaling>
          <c:orientation val="minMax"/>
          <c:max val="25"/>
        </c:scaling>
        <c:axPos val="l"/>
        <c:majorGridlines/>
        <c:numFmt formatCode="0.0" sourceLinked="1"/>
        <c:tickLblPos val="nextTo"/>
        <c:crossAx val="84748160"/>
        <c:crosses val="autoZero"/>
        <c:crossBetween val="between"/>
      </c:valAx>
    </c:plotArea>
    <c:legend>
      <c:legendPos val="r"/>
      <c:layout>
        <c:manualLayout>
          <c:xMode val="edge"/>
          <c:yMode val="edge"/>
          <c:x val="0.17548605035481676"/>
          <c:y val="0.23657639269256125"/>
          <c:w val="0.23963740643530729"/>
          <c:h val="0.10033025015891668"/>
        </c:manualLayout>
      </c:layout>
    </c:legend>
    <c:plotVisOnly val="1"/>
  </c:chart>
  <c:txPr>
    <a:bodyPr/>
    <a:lstStyle/>
    <a:p>
      <a:pPr>
        <a:defRPr sz="18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73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3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3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3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EEC9BC21-B161-4BE4-B9EC-178CA85F343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F533D005-3C86-46CB-A9CE-9B5F72362D65}" type="slidenum">
              <a:rPr lang="en-US" smtClean="0"/>
              <a:pPr/>
              <a:t>1</a:t>
            </a:fld>
            <a:endParaRPr lang="en-US" smtClean="0"/>
          </a:p>
        </p:txBody>
      </p:sp>
      <p:sp>
        <p:nvSpPr>
          <p:cNvPr id="27651" name="Rectangle 2"/>
          <p:cNvSpPr>
            <a:spLocks noGrp="1" noRot="1" noChangeAspect="1" noChangeArrowheads="1" noTextEdit="1"/>
          </p:cNvSpPr>
          <p:nvPr>
            <p:ph type="sldImg"/>
          </p:nvPr>
        </p:nvSpPr>
        <p:spPr>
          <a:xfrm>
            <a:off x="1092200" y="685800"/>
            <a:ext cx="4673600" cy="3505200"/>
          </a:xfrm>
          <a:ln/>
        </p:spPr>
      </p:sp>
      <p:sp>
        <p:nvSpPr>
          <p:cNvPr id="27652" name="Rectangle 3"/>
          <p:cNvSpPr>
            <a:spLocks noGrp="1" noChangeArrowheads="1"/>
          </p:cNvSpPr>
          <p:nvPr>
            <p:ph type="body" idx="1"/>
          </p:nvPr>
        </p:nvSpPr>
        <p:spPr>
          <a:noFill/>
          <a:ln/>
        </p:spPr>
        <p:txBody>
          <a:bodyPr/>
          <a:lstStyle/>
          <a:p>
            <a:pPr eaLnBrk="1" hangingPunct="1"/>
            <a:endParaRPr lang="en-US" dirty="0" smtClean="0"/>
          </a:p>
          <a:p>
            <a:pPr eaLnBrk="1" hangingPunct="1"/>
            <a:r>
              <a:rPr lang="en-US" dirty="0" smtClean="0"/>
              <a:t>This presentation will</a:t>
            </a:r>
            <a:r>
              <a:rPr lang="en-US" baseline="0" dirty="0" smtClean="0"/>
              <a:t> be concerned with</a:t>
            </a:r>
            <a:r>
              <a:rPr lang="en-US" dirty="0" smtClean="0"/>
              <a:t> a single health indicator: Life expectancy….</a:t>
            </a:r>
          </a:p>
          <a:p>
            <a:pPr eaLnBrk="1" hangingPunct="1"/>
            <a:endParaRPr lang="en-US" dirty="0" smtClean="0"/>
          </a:p>
          <a:p>
            <a:pPr eaLnBrk="1" hangingPunct="1"/>
            <a:r>
              <a:rPr lang="en-US" dirty="0" smtClean="0"/>
              <a:t>…with a particular type of data – mortality as assessed by follow-up of survey participants.</a:t>
            </a:r>
          </a:p>
          <a:p>
            <a:pPr eaLnBrk="1" hangingPunct="1"/>
            <a:endParaRPr lang="en-US" dirty="0" smtClean="0"/>
          </a:p>
          <a:p>
            <a:pPr eaLnBrk="1" hangingPunct="1"/>
            <a:r>
              <a:rPr lang="en-US" dirty="0" smtClean="0"/>
              <a:t>And although</a:t>
            </a:r>
            <a:r>
              <a:rPr lang="en-US" baseline="0" dirty="0" smtClean="0"/>
              <a:t> much of what I have to say can be generalized….the focus here will be on examining socioeconomic differences in life expectancy. </a:t>
            </a: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a:t>
            </a:r>
            <a:r>
              <a:rPr lang="en-US" baseline="0" dirty="0" smtClean="0"/>
              <a:t> issue is, of course, the quality of the longitudinal data……</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7FB48D-C7F4-4CB1-8C95-43E82230AA3A}" type="slidenum">
              <a:rPr lang="en-US">
                <a:solidFill>
                  <a:prstClr val="black"/>
                </a:solidFill>
              </a:rPr>
              <a:pPr/>
              <a:t>11</a:t>
            </a:fld>
            <a:endParaRPr lang="en-US">
              <a:solidFill>
                <a:prstClr val="black"/>
              </a:solidFill>
            </a:endParaRPr>
          </a:p>
        </p:txBody>
      </p:sp>
      <p:sp>
        <p:nvSpPr>
          <p:cNvPr id="1027074" name="Rectangle 2"/>
          <p:cNvSpPr>
            <a:spLocks noGrp="1" noRot="1" noChangeAspect="1" noChangeArrowheads="1" noTextEdit="1"/>
          </p:cNvSpPr>
          <p:nvPr>
            <p:ph type="sldImg"/>
          </p:nvPr>
        </p:nvSpPr>
        <p:spPr>
          <a:ln/>
        </p:spPr>
      </p:sp>
      <p:sp>
        <p:nvSpPr>
          <p:cNvPr id="1027075" name="Rectangle 3"/>
          <p:cNvSpPr>
            <a:spLocks noGrp="1" noChangeArrowheads="1"/>
          </p:cNvSpPr>
          <p:nvPr>
            <p:ph type="body" idx="1"/>
          </p:nvPr>
        </p:nvSpPr>
        <p:spPr>
          <a:xfrm>
            <a:off x="914712" y="4344025"/>
            <a:ext cx="5562807" cy="6973549"/>
          </a:xfrm>
        </p:spPr>
        <p:txBody>
          <a:bodyPr/>
          <a:lstStyle/>
          <a:p>
            <a:pPr>
              <a:spcBef>
                <a:spcPts val="687"/>
              </a:spcBef>
            </a:pPr>
            <a:r>
              <a:rPr lang="en-GB" sz="1800" dirty="0" smtClean="0"/>
              <a:t>The correct matching of the survey respondent to </a:t>
            </a:r>
            <a:r>
              <a:rPr lang="en-GB" sz="1800" baseline="0" dirty="0" smtClean="0"/>
              <a:t>a death certificate is dependent on the completeness and accuracy of the information obtained from the respondent at the time of interview used for matching to the NDI .........</a:t>
            </a:r>
          </a:p>
          <a:p>
            <a:pPr>
              <a:spcBef>
                <a:spcPts val="687"/>
              </a:spcBef>
            </a:pPr>
            <a:endParaRPr lang="en-GB" sz="1800" baseline="0" dirty="0" smtClean="0"/>
          </a:p>
          <a:p>
            <a:pPr>
              <a:spcBef>
                <a:spcPts val="687"/>
              </a:spcBef>
            </a:pPr>
            <a:r>
              <a:rPr lang="en-GB" sz="1800" baseline="0" dirty="0" smtClean="0"/>
              <a:t>This information is combined within a </a:t>
            </a:r>
            <a:r>
              <a:rPr lang="en-GB" sz="1800" dirty="0" smtClean="0"/>
              <a:t>matching </a:t>
            </a:r>
            <a:r>
              <a:rPr lang="en-GB" sz="1800" dirty="0"/>
              <a:t>algorithm, </a:t>
            </a:r>
            <a:r>
              <a:rPr lang="en-GB" sz="1800" dirty="0" smtClean="0"/>
              <a:t>that weights on the degree of uniqueness</a:t>
            </a:r>
            <a:r>
              <a:rPr lang="en-GB" sz="1800" baseline="0" dirty="0" smtClean="0"/>
              <a:t> of the item.  </a:t>
            </a:r>
            <a:endParaRPr lang="en-GB" sz="1800" dirty="0"/>
          </a:p>
          <a:p>
            <a:pPr>
              <a:spcBef>
                <a:spcPts val="687"/>
              </a:spcBef>
            </a:pPr>
            <a:r>
              <a:rPr lang="en-GB" sz="1800" dirty="0" smtClean="0"/>
              <a:t>A </a:t>
            </a:r>
            <a:r>
              <a:rPr lang="en-GB" sz="1800" dirty="0"/>
              <a:t>scoring </a:t>
            </a:r>
            <a:r>
              <a:rPr lang="en-GB" sz="1800" dirty="0" smtClean="0"/>
              <a:t>methodology is used to determine potential matches...which</a:t>
            </a:r>
            <a:r>
              <a:rPr lang="en-GB" sz="1800" baseline="0" dirty="0" smtClean="0"/>
              <a:t> can lead to a </a:t>
            </a:r>
            <a:r>
              <a:rPr lang="en-GB" sz="1800" dirty="0" smtClean="0"/>
              <a:t>‘by hand’ review  for problematic cases.  </a:t>
            </a:r>
          </a:p>
          <a:p>
            <a:r>
              <a:rPr lang="en-US" sz="1800" dirty="0"/>
              <a:t>	</a:t>
            </a:r>
          </a:p>
          <a:p>
            <a:endParaRPr lang="en-US" sz="1800" dirty="0"/>
          </a:p>
          <a:p>
            <a:r>
              <a:rPr lang="en-US" sz="1800" dirty="0"/>
              <a:t>First and last name, plus SSN</a:t>
            </a:r>
          </a:p>
          <a:p>
            <a:r>
              <a:rPr lang="en-US" sz="1800" dirty="0"/>
              <a:t>Sex, date of birth, plus SSN</a:t>
            </a:r>
          </a:p>
          <a:p>
            <a:r>
              <a:rPr lang="en-US" sz="1800" dirty="0"/>
              <a:t>Or first and last name, plus month and year of birth</a:t>
            </a:r>
          </a:p>
          <a:p>
            <a:pPr>
              <a:spcBef>
                <a:spcPct val="0"/>
              </a:spcBef>
            </a:pPr>
            <a:endParaRPr lang="en-US" sz="1800"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r>
              <a:rPr lang="en-US" dirty="0" smtClean="0"/>
              <a:t>If a respondent has</a:t>
            </a:r>
            <a:r>
              <a:rPr lang="en-US" baseline="0" dirty="0" smtClean="0"/>
              <a:t> not provided sufficient information for the matching process….they are deemed “ineligible” and excluded from the matched file.  </a:t>
            </a:r>
          </a:p>
          <a:p>
            <a:endParaRPr lang="en-US" baseline="0" dirty="0" smtClean="0"/>
          </a:p>
        </p:txBody>
      </p:sp>
      <p:sp>
        <p:nvSpPr>
          <p:cNvPr id="36868" name="Slide Number Placeholder 3"/>
          <p:cNvSpPr>
            <a:spLocks noGrp="1"/>
          </p:cNvSpPr>
          <p:nvPr>
            <p:ph type="sldNum" sz="quarter" idx="5"/>
          </p:nvPr>
        </p:nvSpPr>
        <p:spPr>
          <a:noFill/>
        </p:spPr>
        <p:txBody>
          <a:bodyPr/>
          <a:lstStyle/>
          <a:p>
            <a:fld id="{B1D593C0-62BB-4111-9676-BCA8E70C3B74}"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 </a:t>
            </a:r>
            <a:r>
              <a:rPr lang="en-US" baseline="0" dirty="0" smtClean="0"/>
              <a:t>Privacy concerns  are an issue in collecting the type of information used in matching…and changes in survey procedures for insuring confidentiality have changed over time.</a:t>
            </a:r>
          </a:p>
          <a:p>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But because the</a:t>
            </a:r>
            <a:r>
              <a:rPr lang="en-US" baseline="0" dirty="0" smtClean="0"/>
              <a:t> survey provides other information on these ineligibles…</a:t>
            </a:r>
          </a:p>
          <a:p>
            <a:endParaRPr lang="en-US" baseline="0" dirty="0" smtClean="0"/>
          </a:p>
          <a:p>
            <a:r>
              <a:rPr lang="en-US" baseline="0" dirty="0" smtClean="0"/>
              <a:t>The survey weights can be readjusted to insure that the longitudinal files remain nationally representative.</a:t>
            </a:r>
          </a:p>
          <a:p>
            <a:endParaRPr lang="en-US" baseline="0" dirty="0" smtClean="0"/>
          </a:p>
          <a:p>
            <a:r>
              <a:rPr lang="en-US" baseline="0" dirty="0" smtClean="0"/>
              <a:t>However, we still have problems with groups with a high proportion of ineligibles….such as Hispanics </a:t>
            </a:r>
          </a:p>
          <a:p>
            <a:r>
              <a:rPr lang="en-US" baseline="0" dirty="0" smtClean="0"/>
              <a:t>Which means that they cannot be analyzed  separately</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 issue that has to</a:t>
            </a:r>
            <a:r>
              <a:rPr lang="en-US" baseline="0" dirty="0" smtClean="0"/>
              <a:t> be confronted is insuring that we have appropriate measures of sampling variability.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r>
              <a:rPr lang="en-US" dirty="0" smtClean="0"/>
              <a:t>To make the most efficient use of the longitudinal design….</a:t>
            </a:r>
          </a:p>
          <a:p>
            <a:endParaRPr lang="en-US" dirty="0" smtClean="0"/>
          </a:p>
          <a:p>
            <a:r>
              <a:rPr lang="en-US" dirty="0" smtClean="0"/>
              <a:t>We calculate</a:t>
            </a:r>
            <a:r>
              <a:rPr lang="en-US" baseline="0" dirty="0" smtClean="0"/>
              <a:t> mortality rates using all of the information available. </a:t>
            </a:r>
          </a:p>
          <a:p>
            <a:endParaRPr lang="en-US" baseline="0" dirty="0" smtClean="0"/>
          </a:p>
          <a:p>
            <a:r>
              <a:rPr lang="en-US" baseline="0" dirty="0" smtClean="0"/>
              <a:t>That is, how many person-years – and at what ages – did the respondent contribute to observation before he or she died or reached the end of the follow-up period.   </a:t>
            </a:r>
            <a:endParaRPr lang="en-US" dirty="0" smtClean="0"/>
          </a:p>
        </p:txBody>
      </p:sp>
      <p:sp>
        <p:nvSpPr>
          <p:cNvPr id="37892" name="Slide Number Placeholder 3"/>
          <p:cNvSpPr>
            <a:spLocks noGrp="1"/>
          </p:cNvSpPr>
          <p:nvPr>
            <p:ph type="sldNum" sz="quarter" idx="5"/>
          </p:nvPr>
        </p:nvSpPr>
        <p:spPr>
          <a:noFill/>
        </p:spPr>
        <p:txBody>
          <a:bodyPr/>
          <a:lstStyle/>
          <a:p>
            <a:fld id="{BBD7D552-AB3B-4BDC-B64C-3CB648EC2EC7}"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changes the input into the life table slightly in that the “population at risk” is determined by the person-years contributed by each respondent….</a:t>
            </a:r>
          </a:p>
          <a:p>
            <a:endParaRPr lang="en-US" dirty="0" smtClean="0"/>
          </a:p>
          <a:p>
            <a:r>
              <a:rPr lang="en-US" dirty="0" smtClean="0"/>
              <a:t>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ideally, our measures of sampling</a:t>
            </a:r>
            <a:r>
              <a:rPr lang="en-US" baseline="0" dirty="0" smtClean="0"/>
              <a:t> variability need to take into account, not only the complex sample design…that is, the correlation among respondents within age-groups ….</a:t>
            </a:r>
          </a:p>
          <a:p>
            <a:endParaRPr lang="en-US" baseline="0" dirty="0" smtClean="0"/>
          </a:p>
          <a:p>
            <a:r>
              <a:rPr lang="en-US" baseline="0" dirty="0" smtClean="0"/>
              <a:t>But also the fact that the same individual can contribute to more than one age group.</a:t>
            </a:r>
          </a:p>
          <a:p>
            <a:endParaRPr lang="en-US" baseline="0" dirty="0" smtClean="0"/>
          </a:p>
          <a:p>
            <a:r>
              <a:rPr lang="en-US" baseline="0" dirty="0" smtClean="0"/>
              <a:t>The traditional method of determining variability for life expectancy estimates do not take either of these sets of correlations into account.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Nat </a:t>
            </a:r>
            <a:r>
              <a:rPr lang="en-US" dirty="0" err="1" smtClean="0"/>
              <a:t>Schenker</a:t>
            </a:r>
            <a:r>
              <a:rPr lang="en-US" dirty="0" smtClean="0"/>
              <a:t> and Van Parsons with the</a:t>
            </a:r>
            <a:r>
              <a:rPr lang="en-US" baseline="0" dirty="0" smtClean="0"/>
              <a:t> Office of Research and Methodology at NCHS looked at this issue by conducting a case study of the sensitivity of life expectancy standard errors to this lack of independence, </a:t>
            </a:r>
          </a:p>
          <a:p>
            <a:endParaRPr lang="en-US" baseline="0" dirty="0" smtClean="0"/>
          </a:p>
          <a:p>
            <a:r>
              <a:rPr lang="en-US" baseline="0" dirty="0" smtClean="0"/>
              <a:t>By comparing results from the traditional method of obtaining standard errors for life table estimates developed by Chiang with those obtained through Balanced Repeated Replication…and 2 intermediate hybrid methods that account for the survey design, but not for the lack of independence across age groups.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CCC199CF-8C77-4B28-A80C-7C053741789D}" type="slidenum">
              <a:rPr lang="en-US" smtClean="0"/>
              <a:pPr/>
              <a:t>2</a:t>
            </a:fld>
            <a:endParaRPr lang="en-US" smtClean="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b="1" dirty="0" smtClean="0"/>
              <a:t>So why this particular</a:t>
            </a:r>
            <a:r>
              <a:rPr lang="en-US" b="1" baseline="0" dirty="0" smtClean="0"/>
              <a:t> focus?</a:t>
            </a:r>
          </a:p>
          <a:p>
            <a:pPr eaLnBrk="1" hangingPunct="1"/>
            <a:endParaRPr lang="en-US" dirty="0" smtClean="0"/>
          </a:p>
          <a:p>
            <a:pPr eaLnBrk="1" hangingPunct="1"/>
            <a:r>
              <a:rPr lang="en-US" dirty="0" smtClean="0"/>
              <a:t>Perhaps the best</a:t>
            </a:r>
            <a:r>
              <a:rPr lang="en-US" baseline="0" dirty="0" smtClean="0"/>
              <a:t> way to justify this is to provide justification for each of these specific components…</a:t>
            </a:r>
          </a:p>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study combined NHIS surveys over 11 years to generate 53 life tables by dividing</a:t>
            </a:r>
            <a:r>
              <a:rPr lang="en-US" baseline="0" dirty="0" smtClean="0"/>
              <a:t> </a:t>
            </a:r>
            <a:r>
              <a:rPr lang="en-US" dirty="0" smtClean="0"/>
              <a:t> the</a:t>
            </a:r>
            <a:r>
              <a:rPr lang="en-US" baseline="0" dirty="0" smtClean="0"/>
              <a:t> population into </a:t>
            </a:r>
            <a:r>
              <a:rPr lang="en-US" dirty="0" smtClean="0"/>
              <a:t>increasingly finer groups </a:t>
            </a:r>
          </a:p>
          <a:p>
            <a:r>
              <a:rPr lang="en-US" dirty="0" smtClean="0"/>
              <a:t>based on sex, race-ethnicity, and education or income-poverty</a:t>
            </a:r>
            <a:r>
              <a:rPr lang="en-US" baseline="0" dirty="0" smtClean="0"/>
              <a:t> ratio.</a:t>
            </a:r>
          </a:p>
          <a:p>
            <a:endParaRPr lang="en-US" baseline="0" dirty="0" smtClean="0"/>
          </a:p>
          <a:p>
            <a:r>
              <a:rPr lang="en-US" dirty="0" smtClean="0"/>
              <a:t>Here is just a small sample of</a:t>
            </a:r>
            <a:r>
              <a:rPr lang="en-US" baseline="0" dirty="0" smtClean="0"/>
              <a:t> the results:</a:t>
            </a:r>
          </a:p>
          <a:p>
            <a:endParaRPr lang="en-US" baseline="0" dirty="0" smtClean="0"/>
          </a:p>
          <a:p>
            <a:r>
              <a:rPr lang="en-US" baseline="0" dirty="0" smtClean="0"/>
              <a:t>The traditional method developed by </a:t>
            </a:r>
            <a:r>
              <a:rPr lang="en-US" dirty="0" smtClean="0"/>
              <a:t>Chiang consistently produces smaller standard errors because it does not take into account the sample design and lack</a:t>
            </a:r>
            <a:r>
              <a:rPr lang="en-US" baseline="0" dirty="0" smtClean="0"/>
              <a:t> of independence across age groups.</a:t>
            </a:r>
          </a:p>
          <a:p>
            <a:endParaRPr lang="en-US" baseline="0" dirty="0" smtClean="0"/>
          </a:p>
          <a:p>
            <a:r>
              <a:rPr lang="en-US" baseline="0" dirty="0" smtClean="0"/>
              <a:t>Whereas balanced repeated replication generally produces the largest….</a:t>
            </a:r>
          </a:p>
          <a:p>
            <a:endParaRPr lang="en-US" baseline="0" dirty="0" smtClean="0"/>
          </a:p>
          <a:p>
            <a:r>
              <a:rPr lang="en-US" baseline="0" dirty="0" smtClean="0"/>
              <a:t>What is interesting about the hybrid methods…both of which account for the sample design – but not the lack of age independence – </a:t>
            </a:r>
          </a:p>
          <a:p>
            <a:r>
              <a:rPr lang="en-US" baseline="0" dirty="0" smtClean="0"/>
              <a:t>Is that they produce nearly identical results.</a:t>
            </a:r>
          </a:p>
          <a:p>
            <a:endParaRPr lang="en-US" baseline="0" dirty="0" smtClean="0"/>
          </a:p>
          <a:p>
            <a:r>
              <a:rPr lang="en-US" baseline="0" dirty="0" smtClean="0"/>
              <a:t>And within finer subgroups – at least the ones based on these demographic characteristics - they tend to produce standard errors that are very close to the “pure” BRR method.</a:t>
            </a:r>
          </a:p>
          <a:p>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in brief, </a:t>
            </a:r>
          </a:p>
          <a:p>
            <a:endParaRPr lang="en-US" dirty="0" smtClean="0"/>
          </a:p>
          <a:p>
            <a:r>
              <a:rPr lang="en-US" baseline="0" dirty="0" smtClean="0"/>
              <a:t>Accounting for the survey design alone….using appropriate software such as SUDAAN or STATA  combined with the Chiang methods for combining across age groups, can yield reasonably accurate and unbiased results for finer subgroups…</a:t>
            </a:r>
          </a:p>
          <a:p>
            <a:endParaRPr lang="en-US" baseline="0" dirty="0" smtClean="0"/>
          </a:p>
          <a:p>
            <a:r>
              <a:rPr lang="en-US" baseline="0" dirty="0" smtClean="0"/>
              <a:t>Which is – of course – important if the main interest is in examining </a:t>
            </a:r>
            <a:r>
              <a:rPr lang="en-US" baseline="0" dirty="0" err="1" smtClean="0"/>
              <a:t>disparties</a:t>
            </a:r>
            <a:r>
              <a:rPr lang="en-US" baseline="0" dirty="0" smtClean="0"/>
              <a: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last issue I want to address is the exclusion of the institutionalized population from most surveys used to create longitudinal mortality files.</a:t>
            </a:r>
          </a:p>
          <a:p>
            <a:endParaRPr lang="en-US" dirty="0" smtClean="0"/>
          </a:p>
          <a:p>
            <a:r>
              <a:rPr lang="en-US" baseline="0" dirty="0" smtClean="0"/>
              <a:t>Generally, we tend to simply acknowledge the exclusion of the institutionalized population….</a:t>
            </a:r>
          </a:p>
          <a:p>
            <a:endParaRPr lang="en-US" baseline="0" dirty="0" smtClean="0"/>
          </a:p>
          <a:p>
            <a:r>
              <a:rPr lang="en-US" baseline="0" dirty="0" smtClean="0"/>
              <a:t>But if we want to assess the trend in socioeconomic disparities in life expectancy, we would want to know how sensitive the identified trend is to this exclusion.</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Our</a:t>
            </a:r>
            <a:r>
              <a:rPr lang="en-US" baseline="0" dirty="0" smtClean="0"/>
              <a:t> examination of education level differences in life expectancy at age 25 revealed  an increase in disparity between the early 1990s and the early 2000s </a:t>
            </a:r>
          </a:p>
          <a:p>
            <a:endParaRPr lang="en-US" baseline="0" dirty="0" smtClean="0"/>
          </a:p>
          <a:p>
            <a:r>
              <a:rPr lang="en-US" baseline="0" dirty="0" smtClean="0"/>
              <a:t> specifically, and increase of 1.2 years in the life expectancy difference between men with a college education and those who did not complete high school.  </a:t>
            </a:r>
          </a:p>
          <a:p>
            <a:endParaRPr lang="en-US" baseline="0" dirty="0" smtClean="0"/>
          </a:p>
          <a:p>
            <a:r>
              <a:rPr lang="en-US" baseline="0" dirty="0" smtClean="0"/>
              <a:t>For women, the increase was even larger….and increase of 2.5 years in the gap between the lowest and highest groups.</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With the collaboration</a:t>
            </a:r>
            <a:r>
              <a:rPr lang="en-US" baseline="0" dirty="0" smtClean="0"/>
              <a:t> of Ellen </a:t>
            </a:r>
            <a:r>
              <a:rPr lang="en-US" baseline="0" dirty="0" err="1" smtClean="0"/>
              <a:t>Kramarow</a:t>
            </a:r>
            <a:r>
              <a:rPr lang="en-US" baseline="0" dirty="0" smtClean="0"/>
              <a:t>, we were able to use longitudinal data from the Medicare Current Beneficiaries Survey </a:t>
            </a:r>
          </a:p>
          <a:p>
            <a:r>
              <a:rPr lang="en-US" baseline="0" dirty="0" smtClean="0"/>
              <a:t>And combine it with the NHIS/NDI files – </a:t>
            </a:r>
          </a:p>
          <a:p>
            <a:endParaRPr lang="en-US" baseline="0" dirty="0" smtClean="0"/>
          </a:p>
          <a:p>
            <a:r>
              <a:rPr lang="en-US" baseline="0" dirty="0" smtClean="0"/>
              <a:t>With only a slight mismatch in the time period for the early 1990s…</a:t>
            </a:r>
          </a:p>
          <a:p>
            <a:endParaRPr lang="en-US" baseline="0" dirty="0" smtClean="0"/>
          </a:p>
          <a:p>
            <a:r>
              <a:rPr lang="en-US" baseline="0" dirty="0" smtClean="0"/>
              <a:t>In order to look at the effect of excluding the nursing home population.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we see</a:t>
            </a:r>
            <a:r>
              <a:rPr lang="en-US" baseline="0" dirty="0" smtClean="0"/>
              <a:t> is that exclusion of the facility-dwelling elderly somewhat overestimates life expectancy for each education group at each point in time</a:t>
            </a:r>
          </a:p>
          <a:p>
            <a:endParaRPr lang="en-US" baseline="0" dirty="0" smtClean="0"/>
          </a:p>
          <a:p>
            <a:r>
              <a:rPr lang="en-US" baseline="0" dirty="0" smtClean="0"/>
              <a:t>And tends to underestimate education differences….particularly in the 1990s.</a:t>
            </a:r>
          </a:p>
          <a:p>
            <a:endParaRPr lang="en-US" baseline="0" dirty="0" smtClean="0"/>
          </a:p>
          <a:p>
            <a:r>
              <a:rPr lang="en-US" baseline="0" dirty="0" smtClean="0"/>
              <a:t>In addition, the change in the proportion and education distribution of the facility dwelling elderly reduces – but does not eliminate – the increase in the education differences in life expectancy over time….</a:t>
            </a:r>
          </a:p>
          <a:p>
            <a:endParaRPr lang="en-US" baseline="0" dirty="0" smtClean="0"/>
          </a:p>
          <a:p>
            <a:r>
              <a:rPr lang="en-US" baseline="0" dirty="0" smtClean="0"/>
              <a:t>The estimated increase in the disparity between the least and most educated is reduced  from 1.2 years to .8 years for men, and from 2.5 years to 1.8 years for women.    </a:t>
            </a:r>
          </a:p>
          <a:p>
            <a:endParaRPr lang="en-US" baseline="0" dirty="0" smtClean="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basically, it seems fair to conclude</a:t>
            </a:r>
            <a:r>
              <a:rPr lang="en-US" baseline="0" dirty="0" smtClean="0"/>
              <a:t> </a:t>
            </a:r>
          </a:p>
          <a:p>
            <a:r>
              <a:rPr lang="en-US" baseline="0" dirty="0" smtClean="0"/>
              <a:t>that although using longitudinal data to generate life expectancies introduces several new methodological challenges </a:t>
            </a:r>
          </a:p>
          <a:p>
            <a:endParaRPr lang="en-US" baseline="0" dirty="0" smtClean="0"/>
          </a:p>
          <a:p>
            <a:r>
              <a:rPr lang="en-US" baseline="0" dirty="0" smtClean="0"/>
              <a:t>There are techniques available for addressing these challenges ….and the use of longitudinal data from sample surveys adds considerably to our ability to routinely monitor and attempt to understand  socioeconomic </a:t>
            </a:r>
            <a:r>
              <a:rPr lang="en-US" baseline="0" smtClean="0"/>
              <a:t>differences in health.    </a:t>
            </a:r>
            <a:endParaRPr lang="en-US" dirty="0"/>
          </a:p>
        </p:txBody>
      </p:sp>
      <p:sp>
        <p:nvSpPr>
          <p:cNvPr id="4" name="Slide Number Placeholder 3"/>
          <p:cNvSpPr>
            <a:spLocks noGrp="1"/>
          </p:cNvSpPr>
          <p:nvPr>
            <p:ph type="sldNum" sz="quarter" idx="10"/>
          </p:nvPr>
        </p:nvSpPr>
        <p:spPr/>
        <p:txBody>
          <a:bodyPr/>
          <a:lstStyle/>
          <a:p>
            <a:pPr>
              <a:defRPr/>
            </a:pPr>
            <a:fld id="{EEC9BC21-B161-4BE4-B9EC-178CA85F3438}" type="slidenum">
              <a:rPr lang="en-US" smtClean="0"/>
              <a:pPr>
                <a:defRPr/>
              </a:pPr>
              <a:t>26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3CC4A1B3-0BE9-4BE1-BAF6-9196862770FE}" type="slidenum">
              <a:rPr lang="en-US" smtClean="0"/>
              <a:pPr/>
              <a:t>3</a:t>
            </a:fld>
            <a:endParaRPr lang="en-US"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r>
              <a:rPr lang="en-US" dirty="0" smtClean="0"/>
              <a:t>First, socioeconomic disparities in health are now and have for some time been a major focus of health policy in the United States.</a:t>
            </a:r>
          </a:p>
          <a:p>
            <a:pPr eaLnBrk="1" hangingPunct="1"/>
            <a:endParaRPr lang="en-US" dirty="0" smtClean="0"/>
          </a:p>
          <a:p>
            <a:pPr eaLnBrk="1" hangingPunct="1"/>
            <a:r>
              <a:rPr lang="en-US" dirty="0" smtClean="0"/>
              <a:t>For example, </a:t>
            </a:r>
            <a:r>
              <a:rPr lang="en-US" b="1" dirty="0" smtClean="0"/>
              <a:t>Healthy People 2010  </a:t>
            </a:r>
            <a:r>
              <a:rPr lang="en-US" dirty="0" smtClean="0"/>
              <a:t>- the ‘road map’ for public health policy in the U.S. explicitly acknowledged the central role played by differences in education and income in generating other types of health disparities within the U.S…..</a:t>
            </a:r>
            <a:endParaRPr lang="en-US" b="1"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9CC1C79A-5C3E-450B-9F44-F555F22C81A0}" type="slidenum">
              <a:rPr lang="en-US" smtClean="0"/>
              <a:pPr/>
              <a:t>4</a:t>
            </a:fld>
            <a:endParaRPr lang="en-US"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US" dirty="0" smtClean="0"/>
          </a:p>
          <a:p>
            <a:r>
              <a:rPr lang="en-US" dirty="0" smtClean="0"/>
              <a:t>As for</a:t>
            </a:r>
            <a:r>
              <a:rPr lang="en-US" baseline="0" dirty="0" smtClean="0"/>
              <a:t> </a:t>
            </a:r>
            <a:r>
              <a:rPr lang="en-US" dirty="0" smtClean="0"/>
              <a:t>Life Expectancy….</a:t>
            </a:r>
          </a:p>
          <a:p>
            <a:r>
              <a:rPr lang="en-US" dirty="0" smtClean="0"/>
              <a:t>It is,</a:t>
            </a:r>
            <a:r>
              <a:rPr lang="en-US" baseline="0" dirty="0" smtClean="0"/>
              <a:t> or course,</a:t>
            </a:r>
            <a:r>
              <a:rPr lang="en-US" dirty="0" smtClean="0"/>
              <a:t> a summary statistic measuring mortality within a population. </a:t>
            </a:r>
          </a:p>
          <a:p>
            <a:endParaRPr lang="en-US" dirty="0" smtClean="0"/>
          </a:p>
          <a:p>
            <a:r>
              <a:rPr lang="en-US" dirty="0" smtClean="0"/>
              <a:t>And because it is not sensitive to the age distribution of the population…..it is easily compared across populations or across</a:t>
            </a:r>
            <a:r>
              <a:rPr lang="en-US" baseline="0" dirty="0" smtClean="0"/>
              <a:t> population subgroups.</a:t>
            </a:r>
          </a:p>
          <a:p>
            <a:endParaRPr lang="en-US" baseline="0" dirty="0" smtClean="0"/>
          </a:p>
          <a:p>
            <a:r>
              <a:rPr lang="en-US" dirty="0" smtClean="0"/>
              <a:t>Some would argue that</a:t>
            </a:r>
            <a:r>
              <a:rPr lang="en-US" baseline="0" dirty="0" smtClean="0"/>
              <a:t> it is, in fact, the most widely accepted measure of population health, but at a minimum  it forms an integral component of more complex summary measures ….such as Healthy Life Expectancy or Disability Free Life Expectancy.</a:t>
            </a:r>
          </a:p>
          <a:p>
            <a:endParaRPr lang="en-US" baseline="0" dirty="0" smtClean="0"/>
          </a:p>
          <a:p>
            <a:r>
              <a:rPr lang="en-US" dirty="0" smtClean="0"/>
              <a:t>Life expectancy is derived from a life table…..an actuarial tool….</a:t>
            </a:r>
          </a:p>
          <a:p>
            <a:r>
              <a:rPr lang="en-US" dirty="0" smtClean="0"/>
              <a:t> </a:t>
            </a:r>
          </a:p>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92500" lnSpcReduction="20000"/>
          </a:bodyPr>
          <a:lstStyle/>
          <a:p>
            <a:pPr>
              <a:defRPr/>
            </a:pPr>
            <a:r>
              <a:rPr lang="en-US" dirty="0" smtClean="0"/>
              <a:t>The basic unit of which is the probability of dying at specific ages….the </a:t>
            </a:r>
            <a:r>
              <a:rPr lang="en-US" b="1" dirty="0" err="1" smtClean="0"/>
              <a:t>qx</a:t>
            </a:r>
            <a:r>
              <a:rPr lang="en-US" b="1" dirty="0" smtClean="0"/>
              <a:t> </a:t>
            </a:r>
            <a:r>
              <a:rPr lang="en-US" b="0" dirty="0" smtClean="0"/>
              <a:t>column.</a:t>
            </a:r>
            <a:endParaRPr lang="en-US" b="1" dirty="0" smtClean="0"/>
          </a:p>
          <a:p>
            <a:pPr>
              <a:defRPr/>
            </a:pPr>
            <a:r>
              <a:rPr lang="en-US" b="1" dirty="0" smtClean="0"/>
              <a:t>  </a:t>
            </a:r>
          </a:p>
          <a:p>
            <a:pPr>
              <a:defRPr/>
            </a:pPr>
            <a:r>
              <a:rPr lang="en-US" dirty="0" smtClean="0"/>
              <a:t>For cohort, or generational, life tables, age specific probabilities of death are determined using the actual mortality experience from a group of individuals born in the same year and followed until all cohort members have died.</a:t>
            </a:r>
          </a:p>
          <a:p>
            <a:pPr>
              <a:defRPr/>
            </a:pPr>
            <a:endParaRPr lang="en-US" b="1" dirty="0" smtClean="0"/>
          </a:p>
          <a:p>
            <a:pPr>
              <a:defRPr/>
            </a:pPr>
            <a:r>
              <a:rPr lang="en-US" dirty="0" smtClean="0"/>
              <a:t>These probabilities of dying are then applied to a standard number of births… to derive the deaths that would have occurred at</a:t>
            </a:r>
            <a:r>
              <a:rPr lang="en-US" baseline="0" dirty="0" smtClean="0"/>
              <a:t> each age …</a:t>
            </a:r>
          </a:p>
          <a:p>
            <a:pPr>
              <a:defRPr/>
            </a:pPr>
            <a:r>
              <a:rPr lang="en-US" baseline="0" dirty="0" smtClean="0"/>
              <a:t>And by subtraction,  the number surviving to each subsequent age.  The survivors provide the population at risk for the next </a:t>
            </a:r>
            <a:r>
              <a:rPr lang="en-US" baseline="0" dirty="0" err="1" smtClean="0"/>
              <a:t>qx</a:t>
            </a:r>
            <a:r>
              <a:rPr lang="en-US" baseline="0" dirty="0" smtClean="0"/>
              <a:t>…and so on</a:t>
            </a:r>
            <a:r>
              <a:rPr lang="en-US" dirty="0" smtClean="0"/>
              <a:t> until the entire cohort is dead.  </a:t>
            </a:r>
          </a:p>
          <a:p>
            <a:pPr>
              <a:defRPr/>
            </a:pPr>
            <a:endParaRPr lang="en-US" dirty="0" smtClean="0"/>
          </a:p>
          <a:p>
            <a:pPr>
              <a:defRPr/>
            </a:pPr>
            <a:r>
              <a:rPr lang="en-US" dirty="0" smtClean="0"/>
              <a:t>Further manipulations give the total years lived in each interval….which can be cumulated backwards</a:t>
            </a:r>
            <a:r>
              <a:rPr lang="en-US" baseline="0" dirty="0" smtClean="0"/>
              <a:t> and divided by the survivors to yield </a:t>
            </a:r>
            <a:r>
              <a:rPr lang="en-US" dirty="0" smtClean="0"/>
              <a:t>the </a:t>
            </a:r>
            <a:r>
              <a:rPr lang="en-US" b="1" dirty="0" smtClean="0"/>
              <a:t>ex </a:t>
            </a:r>
            <a:r>
              <a:rPr lang="en-US" dirty="0" smtClean="0"/>
              <a:t>column (average years of life remaining at each age….or </a:t>
            </a:r>
            <a:r>
              <a:rPr lang="en-US" b="1" dirty="0" smtClean="0"/>
              <a:t>life expectancy at age x</a:t>
            </a:r>
            <a:r>
              <a:rPr lang="en-US" b="0" dirty="0" smtClean="0"/>
              <a:t>)</a:t>
            </a:r>
            <a:endParaRPr lang="en-US" dirty="0" smtClean="0"/>
          </a:p>
          <a:p>
            <a:pPr>
              <a:defRPr/>
            </a:pPr>
            <a:endParaRPr lang="en-US" dirty="0" smtClean="0"/>
          </a:p>
          <a:p>
            <a:pPr>
              <a:defRPr/>
            </a:pPr>
            <a:r>
              <a:rPr lang="en-US" dirty="0" smtClean="0"/>
              <a:t>Of course, generational life tables are of limited usefulness …..since the cohort needs to have been born nearly a century ago for us to have the data to construct it.  </a:t>
            </a:r>
          </a:p>
          <a:p>
            <a:pPr>
              <a:defRPr/>
            </a:pPr>
            <a:endParaRPr lang="en-US" dirty="0" smtClean="0"/>
          </a:p>
          <a:p>
            <a:pPr>
              <a:defRPr/>
            </a:pPr>
            <a:r>
              <a:rPr lang="en-US" dirty="0" smtClean="0"/>
              <a:t>The kind of life table we are usually interested in  - and most familiar with – is a </a:t>
            </a:r>
            <a:r>
              <a:rPr lang="en-US" b="1" dirty="0" smtClean="0"/>
              <a:t>Period Life Table </a:t>
            </a:r>
            <a:endParaRPr lang="en-US" b="1" dirty="0"/>
          </a:p>
        </p:txBody>
      </p:sp>
      <p:sp>
        <p:nvSpPr>
          <p:cNvPr id="31748" name="Slide Number Placeholder 3"/>
          <p:cNvSpPr>
            <a:spLocks noGrp="1"/>
          </p:cNvSpPr>
          <p:nvPr>
            <p:ph type="sldNum" sz="quarter" idx="5"/>
          </p:nvPr>
        </p:nvSpPr>
        <p:spPr>
          <a:noFill/>
        </p:spPr>
        <p:txBody>
          <a:bodyPr/>
          <a:lstStyle/>
          <a:p>
            <a:fld id="{EDB4C992-BD93-4FB3-AECC-717FEF147513}"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fontScale="92500" lnSpcReduction="20000"/>
          </a:bodyPr>
          <a:lstStyle/>
          <a:p>
            <a:pPr>
              <a:defRPr/>
            </a:pPr>
            <a:r>
              <a:rPr lang="en-US" dirty="0" smtClean="0"/>
              <a:t>Period life tables are something of a hybrid in that they take the mortality experience of persons at all ages </a:t>
            </a:r>
            <a:r>
              <a:rPr lang="en-US" b="1" dirty="0" smtClean="0"/>
              <a:t>in a given year </a:t>
            </a:r>
            <a:r>
              <a:rPr lang="en-US" dirty="0" smtClean="0"/>
              <a:t>(or specified time period), and treat this information as though it applied to a cohort …..in order to generate life expectancy.  </a:t>
            </a:r>
          </a:p>
          <a:p>
            <a:pPr>
              <a:defRPr/>
            </a:pPr>
            <a:endParaRPr lang="en-US" dirty="0" smtClean="0"/>
          </a:p>
          <a:p>
            <a:pPr>
              <a:defRPr/>
            </a:pPr>
            <a:r>
              <a:rPr lang="en-US" dirty="0" smtClean="0"/>
              <a:t>Specifically, the deaths that occur at each age (taken from death certificates) and population estimates at each age are combined to form age-specific death rates (</a:t>
            </a:r>
            <a:r>
              <a:rPr lang="en-US" dirty="0" err="1" smtClean="0"/>
              <a:t>Mx</a:t>
            </a:r>
            <a:r>
              <a:rPr lang="en-US" dirty="0" smtClean="0"/>
              <a:t>)…..and these death rates are then converted into the probability of dying at a given age….the </a:t>
            </a:r>
            <a:r>
              <a:rPr lang="en-US" b="1" dirty="0" err="1" smtClean="0"/>
              <a:t>qx</a:t>
            </a:r>
            <a:r>
              <a:rPr lang="en-US" dirty="0" smtClean="0"/>
              <a:t> s that we saw on the generational life table.  </a:t>
            </a:r>
          </a:p>
          <a:p>
            <a:pPr>
              <a:defRPr/>
            </a:pPr>
            <a:endParaRPr lang="en-US" dirty="0" smtClean="0"/>
          </a:p>
          <a:p>
            <a:pPr>
              <a:defRPr/>
            </a:pPr>
            <a:r>
              <a:rPr lang="en-US" dirty="0" smtClean="0"/>
              <a:t>Again,</a:t>
            </a:r>
            <a:r>
              <a:rPr lang="en-US" baseline="0" dirty="0" smtClean="0"/>
              <a:t> a</a:t>
            </a:r>
            <a:r>
              <a:rPr lang="en-US" dirty="0" smtClean="0"/>
              <a:t>ll of this manipulation is done in order to derive the </a:t>
            </a:r>
            <a:r>
              <a:rPr lang="en-US" sz="1000" b="1" dirty="0" smtClean="0"/>
              <a:t>e</a:t>
            </a:r>
            <a:r>
              <a:rPr lang="en-US" sz="1000" b="1" baseline="-25000" dirty="0" smtClean="0"/>
              <a:t>x</a:t>
            </a:r>
            <a:r>
              <a:rPr lang="en-US" sz="1000" baseline="-25000" dirty="0" smtClean="0"/>
              <a:t> </a:t>
            </a:r>
            <a:r>
              <a:rPr lang="en-US" sz="1000" dirty="0" smtClean="0"/>
              <a:t>column…with most interest usually focused on the </a:t>
            </a:r>
            <a:r>
              <a:rPr lang="en-US" dirty="0" smtClean="0"/>
              <a:t>period-specific life expectancy at birth …</a:t>
            </a:r>
            <a:endParaRPr lang="en-US" sz="2000" dirty="0" smtClean="0"/>
          </a:p>
          <a:p>
            <a:pPr>
              <a:defRPr/>
            </a:pPr>
            <a:endParaRPr lang="en-US" dirty="0" smtClean="0"/>
          </a:p>
          <a:p>
            <a:pPr>
              <a:defRPr/>
            </a:pPr>
            <a:r>
              <a:rPr lang="en-US" dirty="0" smtClean="0"/>
              <a:t>..which is number of years that someone could expect to live if they were subject – throughout their life -  to the age-specific death rates of the given year (or period).  </a:t>
            </a:r>
          </a:p>
          <a:p>
            <a:pPr>
              <a:defRPr/>
            </a:pPr>
            <a:endParaRPr lang="en-US" dirty="0" smtClean="0"/>
          </a:p>
          <a:p>
            <a:pPr>
              <a:defRPr/>
            </a:pPr>
            <a:r>
              <a:rPr lang="en-US" b="1" dirty="0" smtClean="0"/>
              <a:t>Thus, although life expectancy appears to apply to an individual….it is really just an easily interpretable way of summarizing the age-specific death rates of a given year</a:t>
            </a:r>
            <a:r>
              <a:rPr lang="en-US" dirty="0" smtClean="0"/>
              <a:t>.</a:t>
            </a:r>
          </a:p>
          <a:p>
            <a:pPr>
              <a:defRPr/>
            </a:pPr>
            <a:endParaRPr lang="en-US" dirty="0" smtClean="0"/>
          </a:p>
          <a:p>
            <a:pPr>
              <a:defRPr/>
            </a:pPr>
            <a:endParaRPr lang="en-US" dirty="0" smtClean="0"/>
          </a:p>
          <a:p>
            <a:pPr>
              <a:defRPr/>
            </a:pPr>
            <a:r>
              <a:rPr lang="en-US" b="1" dirty="0" smtClean="0"/>
              <a:t>SO…since life tables were clearly designed for use with vital statistics data – why then, use longitudinal data?</a:t>
            </a:r>
          </a:p>
          <a:p>
            <a:pPr>
              <a:defRPr/>
            </a:pPr>
            <a:endParaRPr lang="en-US" dirty="0" smtClean="0"/>
          </a:p>
          <a:p>
            <a:pPr>
              <a:defRPr/>
            </a:pPr>
            <a:r>
              <a:rPr lang="en-US" dirty="0" smtClean="0"/>
              <a:t>  </a:t>
            </a:r>
            <a:endParaRPr lang="en-US" dirty="0"/>
          </a:p>
        </p:txBody>
      </p:sp>
      <p:sp>
        <p:nvSpPr>
          <p:cNvPr id="32772" name="Slide Number Placeholder 3"/>
          <p:cNvSpPr>
            <a:spLocks noGrp="1"/>
          </p:cNvSpPr>
          <p:nvPr>
            <p:ph type="sldNum" sz="quarter" idx="5"/>
          </p:nvPr>
        </p:nvSpPr>
        <p:spPr>
          <a:noFill/>
        </p:spPr>
        <p:txBody>
          <a:bodyPr/>
          <a:lstStyle/>
          <a:p>
            <a:fld id="{E0F42D78-CAF7-4C2B-B711-87DD4E2A6994}"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19FDCE6B-63E3-4805-92AB-81A10967926B}" type="slidenum">
              <a:rPr lang="en-US" smtClean="0"/>
              <a:pPr/>
              <a:t>7</a:t>
            </a:fld>
            <a:endParaRPr lang="en-US"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dirty="0" smtClean="0"/>
          </a:p>
          <a:p>
            <a:r>
              <a:rPr lang="en-US" dirty="0" smtClean="0"/>
              <a:t>The most obvious reason is that longitudinal studies can overcome deficiencies in vital statistics data.</a:t>
            </a:r>
          </a:p>
          <a:p>
            <a:endParaRPr lang="en-US" dirty="0" smtClean="0"/>
          </a:p>
          <a:p>
            <a:r>
              <a:rPr lang="en-US" dirty="0" smtClean="0"/>
              <a:t>If we take survey respondents and determine whether or not they have died – either through follow-up interviews or - increasingly - through probabilistic matching to death certificates using the National Death Index – then we can determine mortality rates for groups defined by information collected by the</a:t>
            </a:r>
            <a:r>
              <a:rPr lang="en-US" baseline="0" dirty="0" smtClean="0"/>
              <a:t> </a:t>
            </a:r>
            <a:r>
              <a:rPr lang="en-US" dirty="0" smtClean="0"/>
              <a:t>survey, but not available on the death certificate.  </a:t>
            </a:r>
          </a:p>
          <a:p>
            <a:endParaRPr lang="en-US" dirty="0" smtClean="0"/>
          </a:p>
          <a:p>
            <a:r>
              <a:rPr lang="en-US" dirty="0" smtClean="0"/>
              <a:t>An obvious example – with respect to socioeconomic status - is </a:t>
            </a:r>
            <a:r>
              <a:rPr lang="en-US" b="1" dirty="0" smtClean="0"/>
              <a:t>income</a:t>
            </a:r>
            <a:r>
              <a:rPr lang="en-US" dirty="0" smtClean="0"/>
              <a:t>.    </a:t>
            </a:r>
          </a:p>
          <a:p>
            <a:endParaRPr lang="en-US" dirty="0" smtClean="0"/>
          </a:p>
          <a:p>
            <a:r>
              <a:rPr lang="en-US" dirty="0" smtClean="0"/>
              <a:t>But even for information that does appear on the death certificate…such as the decedent’s </a:t>
            </a:r>
            <a:r>
              <a:rPr lang="en-US" b="1" dirty="0" smtClean="0"/>
              <a:t>education</a:t>
            </a:r>
            <a:r>
              <a:rPr lang="en-US" dirty="0" smtClean="0"/>
              <a:t>….there are often problems arising from inconsistencies between this numerator information -  that has to be obtained from someone other than the decedent - and the information used to construct the denominator of a death rate.</a:t>
            </a:r>
          </a:p>
          <a:p>
            <a:endParaRPr lang="en-US" dirty="0" smtClean="0"/>
          </a:p>
          <a:p>
            <a:endParaRPr lang="en-US" dirty="0" smtClean="0"/>
          </a:p>
          <a:p>
            <a:endParaRPr lang="en-US" dirty="0" smtClean="0"/>
          </a:p>
          <a:p>
            <a:endParaRPr lang="en-US" dirty="0" smtClean="0"/>
          </a:p>
          <a:p>
            <a:r>
              <a:rPr lang="en-US" dirty="0" smtClean="0"/>
              <a:t>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r>
              <a:rPr lang="en-US" dirty="0" smtClean="0"/>
              <a:t>This problem in constructing education-specific death rates has been recognized for as long as we have had longitudinal data permitting</a:t>
            </a:r>
            <a:r>
              <a:rPr lang="en-US" baseline="0" dirty="0" smtClean="0"/>
              <a:t> </a:t>
            </a:r>
            <a:r>
              <a:rPr lang="en-US" dirty="0" smtClean="0"/>
              <a:t>comparison of the information on the death certificate with that obtained from the respondent.</a:t>
            </a:r>
          </a:p>
          <a:p>
            <a:endParaRPr lang="en-US" b="1" dirty="0" smtClean="0"/>
          </a:p>
          <a:p>
            <a:r>
              <a:rPr lang="en-US" dirty="0" smtClean="0"/>
              <a:t>Routinely reported mortality rates by education level based on vital statistics data have been limited in both the age range covered and the number of education groups…..</a:t>
            </a:r>
          </a:p>
          <a:p>
            <a:endParaRPr lang="en-US" dirty="0" smtClean="0"/>
          </a:p>
          <a:p>
            <a:r>
              <a:rPr lang="en-US" b="1" dirty="0" smtClean="0"/>
              <a:t>* So there is much to be gained from using longitudinal data to examine mortality by social groups….and particularly in calculating summary measures such as life expectancies</a:t>
            </a:r>
          </a:p>
        </p:txBody>
      </p:sp>
      <p:sp>
        <p:nvSpPr>
          <p:cNvPr id="34820" name="Slide Number Placeholder 3"/>
          <p:cNvSpPr>
            <a:spLocks noGrp="1"/>
          </p:cNvSpPr>
          <p:nvPr>
            <p:ph type="sldNum" sz="quarter" idx="5"/>
          </p:nvPr>
        </p:nvSpPr>
        <p:spPr>
          <a:noFill/>
        </p:spPr>
        <p:txBody>
          <a:bodyPr/>
          <a:lstStyle/>
          <a:p>
            <a:fld id="{1417C3E2-798B-4FAA-AF8D-8687EB5EC242}"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r>
              <a:rPr lang="en-US" dirty="0" smtClean="0"/>
              <a:t>However, this does not mean that longitudinal data is issue-free….</a:t>
            </a:r>
          </a:p>
          <a:p>
            <a:endParaRPr lang="en-US" dirty="0" smtClean="0"/>
          </a:p>
          <a:p>
            <a:r>
              <a:rPr lang="en-US" dirty="0" smtClean="0"/>
              <a:t>And, in fact, the purpose of this presentation is to introduce some of those concerns…..</a:t>
            </a:r>
          </a:p>
          <a:p>
            <a:endParaRPr lang="en-US" dirty="0" smtClean="0"/>
          </a:p>
          <a:p>
            <a:r>
              <a:rPr lang="en-US" dirty="0" smtClean="0"/>
              <a:t>With a focus on the type of longitudinal mortality data we have been creating  most recently at The National Center for Health Statistics </a:t>
            </a:r>
          </a:p>
          <a:p>
            <a:r>
              <a:rPr lang="en-US" dirty="0" smtClean="0"/>
              <a:t>by routinely matching survey respondents to the National Death Index.</a:t>
            </a:r>
          </a:p>
          <a:p>
            <a:endParaRPr lang="en-US" dirty="0" smtClean="0"/>
          </a:p>
          <a:p>
            <a:endParaRPr lang="en-US" dirty="0" smtClean="0"/>
          </a:p>
        </p:txBody>
      </p:sp>
      <p:sp>
        <p:nvSpPr>
          <p:cNvPr id="35844" name="Slide Number Placeholder 3"/>
          <p:cNvSpPr>
            <a:spLocks noGrp="1"/>
          </p:cNvSpPr>
          <p:nvPr>
            <p:ph type="sldNum" sz="quarter" idx="5"/>
          </p:nvPr>
        </p:nvSpPr>
        <p:spPr>
          <a:noFill/>
        </p:spPr>
        <p:txBody>
          <a:bodyPr/>
          <a:lstStyle/>
          <a:p>
            <a:fld id="{8A73DBEC-BBA8-4A74-90AD-0BFF23282A05}"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9B7F910-6DC9-4D2F-A895-9F2B2542A9C8}" type="datetimeFigureOut">
              <a:rPr lang="en-US" smtClean="0">
                <a:solidFill>
                  <a:prstClr val="white">
                    <a:tint val="75000"/>
                  </a:prstClr>
                </a:solidFill>
              </a:rPr>
              <a:pPr/>
              <a:t>8/26/2010</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5D6AF36F-8BEE-4DDE-9B3B-00F6216A5C85}" type="slidenum">
              <a:rPr lang="en-US" smtClean="0">
                <a:solidFill>
                  <a:prstClr val="white">
                    <a:tint val="75000"/>
                  </a:prstClr>
                </a:solidFill>
              </a:rPr>
              <a:pPr/>
              <a:t>‹#›</a:t>
            </a:fld>
            <a:endParaRPr lang="en-US">
              <a:solidFill>
                <a:prstClr val="white">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7633FCC-ED48-4BFE-95DA-E5DEF482165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2BD733D-237E-4543-B8B8-C60F180900D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eaLnBrk="1" fontAlgn="auto" hangingPunct="1">
              <a:spcBef>
                <a:spcPts val="0"/>
              </a:spcBef>
              <a:spcAft>
                <a:spcPts val="0"/>
              </a:spcAft>
            </a:pPr>
            <a:fld id="{79B7F910-6DC9-4D2F-A895-9F2B2542A9C8}" type="datetimeFigureOut">
              <a:rPr lang="en-US" smtClean="0">
                <a:solidFill>
                  <a:prstClr val="white">
                    <a:tint val="75000"/>
                  </a:prstClr>
                </a:solidFill>
                <a:latin typeface="Calibri"/>
              </a:rPr>
              <a:pPr eaLnBrk="1" fontAlgn="auto" hangingPunct="1">
                <a:spcBef>
                  <a:spcPts val="0"/>
                </a:spcBef>
                <a:spcAft>
                  <a:spcPts val="0"/>
                </a:spcAft>
              </a:pPr>
              <a:t>8/26/2010</a:t>
            </a:fld>
            <a:endParaRPr lang="en-US">
              <a:solidFill>
                <a:prstClr val="white">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eaLnBrk="1" fontAlgn="auto" hangingPunct="1">
              <a:spcBef>
                <a:spcPts val="0"/>
              </a:spcBef>
              <a:spcAft>
                <a:spcPts val="0"/>
              </a:spcAft>
            </a:pPr>
            <a:endParaRPr lang="en-US">
              <a:solidFill>
                <a:prstClr val="white">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eaLnBrk="1" fontAlgn="auto" hangingPunct="1">
              <a:spcBef>
                <a:spcPts val="0"/>
              </a:spcBef>
              <a:spcAft>
                <a:spcPts val="0"/>
              </a:spcAft>
            </a:pPr>
            <a:fld id="{5D6AF36F-8BEE-4DDE-9B3B-00F6216A5C85}" type="slidenum">
              <a:rPr lang="en-US" smtClean="0">
                <a:solidFill>
                  <a:prstClr val="white">
                    <a:tint val="75000"/>
                  </a:prstClr>
                </a:solidFill>
                <a:latin typeface="Calibri"/>
              </a:rPr>
              <a:pPr eaLnBrk="1" fontAlgn="auto" hangingPunct="1">
                <a:spcBef>
                  <a:spcPts val="0"/>
                </a:spcBef>
                <a:spcAft>
                  <a:spcPts val="0"/>
                </a:spcAft>
              </a:pPr>
              <a:t>‹#›</a:t>
            </a:fld>
            <a:endParaRPr lang="en-US">
              <a:solidFill>
                <a:prstClr val="white">
                  <a:tint val="75000"/>
                </a:prstClr>
              </a:solidFill>
              <a:latin typeface="Calibri"/>
            </a:endParaRPr>
          </a:p>
        </p:txBody>
      </p:sp>
    </p:spTree>
  </p:cSld>
  <p:clrMap bg1="dk1" tx1="lt1" bg2="dk2" tx2="lt2" accent1="accent1" accent2="accent2" accent3="accent3" accent4="accent4" accent5="accent5" accent6="accent6" hlink="hlink" folHlink="folHlink"/>
  <p:sldLayoutIdLst>
    <p:sldLayoutId id="2147483812" r:id="rId1"/>
    <p:sldLayoutId id="2147483813" r:id="rId2"/>
    <p:sldLayoutId id="214748381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09600" y="304800"/>
            <a:ext cx="8229600" cy="2819400"/>
          </a:xfrm>
        </p:spPr>
        <p:txBody>
          <a:bodyPr>
            <a:normAutofit/>
          </a:bodyPr>
          <a:lstStyle/>
          <a:p>
            <a:pPr eaLnBrk="1" hangingPunct="1"/>
            <a:r>
              <a:rPr lang="en-US" dirty="0" smtClean="0"/>
              <a:t>Assessing SES differences </a:t>
            </a:r>
            <a:br>
              <a:rPr lang="en-US" dirty="0" smtClean="0"/>
            </a:br>
            <a:r>
              <a:rPr lang="en-US" dirty="0" smtClean="0"/>
              <a:t>in life expectancy: </a:t>
            </a:r>
            <a:br>
              <a:rPr lang="en-US" dirty="0" smtClean="0"/>
            </a:br>
            <a:r>
              <a:rPr lang="en-US" dirty="0" smtClean="0"/>
              <a:t>Issues in using longitudinal data</a:t>
            </a:r>
          </a:p>
        </p:txBody>
      </p:sp>
      <p:sp>
        <p:nvSpPr>
          <p:cNvPr id="2051" name="Rectangle 3"/>
          <p:cNvSpPr>
            <a:spLocks noGrp="1" noChangeArrowheads="1"/>
          </p:cNvSpPr>
          <p:nvPr>
            <p:ph type="subTitle" idx="4294967295"/>
          </p:nvPr>
        </p:nvSpPr>
        <p:spPr>
          <a:xfrm>
            <a:off x="304800" y="3581400"/>
            <a:ext cx="8458200" cy="1828800"/>
          </a:xfrm>
        </p:spPr>
        <p:txBody>
          <a:bodyPr>
            <a:normAutofit/>
          </a:bodyPr>
          <a:lstStyle/>
          <a:p>
            <a:pPr algn="ctr" eaLnBrk="1" hangingPunct="1">
              <a:lnSpc>
                <a:spcPct val="80000"/>
              </a:lnSpc>
              <a:buNone/>
            </a:pPr>
            <a:r>
              <a:rPr lang="en-US" sz="2800" dirty="0" smtClean="0">
                <a:solidFill>
                  <a:schemeClr val="bg2">
                    <a:lumMod val="20000"/>
                    <a:lumOff val="80000"/>
                  </a:schemeClr>
                </a:solidFill>
              </a:rPr>
              <a:t>Elsie Pamuk, Kim Lochner, Nat Schenker, </a:t>
            </a:r>
          </a:p>
          <a:p>
            <a:pPr algn="ctr" eaLnBrk="1" hangingPunct="1">
              <a:lnSpc>
                <a:spcPct val="80000"/>
              </a:lnSpc>
              <a:buNone/>
            </a:pPr>
            <a:r>
              <a:rPr lang="en-US" sz="2800" dirty="0" smtClean="0">
                <a:solidFill>
                  <a:schemeClr val="bg2">
                    <a:lumMod val="20000"/>
                    <a:lumOff val="80000"/>
                  </a:schemeClr>
                </a:solidFill>
              </a:rPr>
              <a:t>Van Parsons, Ellen </a:t>
            </a:r>
            <a:r>
              <a:rPr lang="en-US" sz="2800" dirty="0" err="1" smtClean="0">
                <a:solidFill>
                  <a:schemeClr val="bg2">
                    <a:lumMod val="20000"/>
                    <a:lumOff val="80000"/>
                  </a:schemeClr>
                </a:solidFill>
              </a:rPr>
              <a:t>Kramarow</a:t>
            </a:r>
            <a:endParaRPr lang="en-US" sz="2800" dirty="0" smtClean="0">
              <a:solidFill>
                <a:schemeClr val="bg2">
                  <a:lumMod val="20000"/>
                  <a:lumOff val="80000"/>
                </a:schemeClr>
              </a:solidFill>
            </a:endParaRPr>
          </a:p>
          <a:p>
            <a:pPr algn="ctr" eaLnBrk="1" hangingPunct="1">
              <a:lnSpc>
                <a:spcPct val="80000"/>
              </a:lnSpc>
              <a:buNone/>
            </a:pPr>
            <a:r>
              <a:rPr lang="en-US" sz="2400" dirty="0" smtClean="0">
                <a:solidFill>
                  <a:schemeClr val="bg2">
                    <a:lumMod val="20000"/>
                    <a:lumOff val="80000"/>
                  </a:schemeClr>
                </a:solidFill>
              </a:rPr>
              <a:t>National Center for Health Statistics </a:t>
            </a:r>
          </a:p>
          <a:p>
            <a:pPr algn="ctr" eaLnBrk="1" hangingPunct="1">
              <a:lnSpc>
                <a:spcPct val="80000"/>
              </a:lnSpc>
              <a:buNone/>
            </a:pPr>
            <a:r>
              <a:rPr lang="en-US" sz="2400" dirty="0" smtClean="0">
                <a:solidFill>
                  <a:schemeClr val="bg2">
                    <a:lumMod val="20000"/>
                    <a:lumOff val="80000"/>
                  </a:schemeClr>
                </a:solidFill>
              </a:rPr>
              <a:t>Centers for Disease Control and Prevention</a:t>
            </a:r>
          </a:p>
        </p:txBody>
      </p:sp>
      <p:pic>
        <p:nvPicPr>
          <p:cNvPr id="2052" name="Picture 4" descr="CDC logo"/>
          <p:cNvPicPr>
            <a:picLocks noChangeAspect="1" noChangeArrowheads="1"/>
          </p:cNvPicPr>
          <p:nvPr/>
        </p:nvPicPr>
        <p:blipFill>
          <a:blip r:embed="rId3" cstate="print"/>
          <a:srcRect l="2061" t="1997" r="2095" b="11980"/>
          <a:stretch>
            <a:fillRect/>
          </a:stretch>
        </p:blipFill>
        <p:spPr bwMode="auto">
          <a:xfrm>
            <a:off x="457200" y="5715000"/>
            <a:ext cx="1016000" cy="627063"/>
          </a:xfrm>
          <a:prstGeom prst="rect">
            <a:avLst/>
          </a:prstGeom>
          <a:noFill/>
          <a:ln w="9525">
            <a:noFill/>
            <a:miter lim="800000"/>
            <a:headEnd/>
            <a:tailEnd/>
          </a:ln>
        </p:spPr>
      </p:pic>
      <p:grpSp>
        <p:nvGrpSpPr>
          <p:cNvPr id="2053" name="Group 5"/>
          <p:cNvGrpSpPr>
            <a:grpSpLocks/>
          </p:cNvGrpSpPr>
          <p:nvPr/>
        </p:nvGrpSpPr>
        <p:grpSpPr bwMode="auto">
          <a:xfrm>
            <a:off x="1600200" y="5943600"/>
            <a:ext cx="2590800" cy="152400"/>
            <a:chOff x="226" y="1710"/>
            <a:chExt cx="5989" cy="259"/>
          </a:xfrm>
        </p:grpSpPr>
        <p:sp>
          <p:nvSpPr>
            <p:cNvPr id="2054" name="Freeform 6"/>
            <p:cNvSpPr>
              <a:spLocks noEditPoints="1"/>
            </p:cNvSpPr>
            <p:nvPr/>
          </p:nvSpPr>
          <p:spPr bwMode="auto">
            <a:xfrm>
              <a:off x="226" y="1739"/>
              <a:ext cx="1316" cy="230"/>
            </a:xfrm>
            <a:custGeom>
              <a:avLst/>
              <a:gdLst>
                <a:gd name="T0" fmla="*/ 0 w 3948"/>
                <a:gd name="T1" fmla="*/ 0 h 691"/>
                <a:gd name="T2" fmla="*/ 0 w 3948"/>
                <a:gd name="T3" fmla="*/ 0 h 691"/>
                <a:gd name="T4" fmla="*/ 0 w 3948"/>
                <a:gd name="T5" fmla="*/ 0 h 691"/>
                <a:gd name="T6" fmla="*/ 0 w 3948"/>
                <a:gd name="T7" fmla="*/ 0 h 691"/>
                <a:gd name="T8" fmla="*/ 0 w 3948"/>
                <a:gd name="T9" fmla="*/ 0 h 691"/>
                <a:gd name="T10" fmla="*/ 0 w 3948"/>
                <a:gd name="T11" fmla="*/ 0 h 691"/>
                <a:gd name="T12" fmla="*/ 0 w 3948"/>
                <a:gd name="T13" fmla="*/ 0 h 691"/>
                <a:gd name="T14" fmla="*/ 0 w 3948"/>
                <a:gd name="T15" fmla="*/ 0 h 691"/>
                <a:gd name="T16" fmla="*/ 0 w 3948"/>
                <a:gd name="T17" fmla="*/ 0 h 691"/>
                <a:gd name="T18" fmla="*/ 0 w 3948"/>
                <a:gd name="T19" fmla="*/ 0 h 691"/>
                <a:gd name="T20" fmla="*/ 0 w 3948"/>
                <a:gd name="T21" fmla="*/ 0 h 691"/>
                <a:gd name="T22" fmla="*/ 0 w 3948"/>
                <a:gd name="T23" fmla="*/ 0 h 691"/>
                <a:gd name="T24" fmla="*/ 0 w 3948"/>
                <a:gd name="T25" fmla="*/ 0 h 691"/>
                <a:gd name="T26" fmla="*/ 0 w 3948"/>
                <a:gd name="T27" fmla="*/ 0 h 691"/>
                <a:gd name="T28" fmla="*/ 0 w 3948"/>
                <a:gd name="T29" fmla="*/ 0 h 691"/>
                <a:gd name="T30" fmla="*/ 0 w 3948"/>
                <a:gd name="T31" fmla="*/ 0 h 691"/>
                <a:gd name="T32" fmla="*/ 0 w 3948"/>
                <a:gd name="T33" fmla="*/ 0 h 691"/>
                <a:gd name="T34" fmla="*/ 0 w 3948"/>
                <a:gd name="T35" fmla="*/ 0 h 691"/>
                <a:gd name="T36" fmla="*/ 0 w 3948"/>
                <a:gd name="T37" fmla="*/ 0 h 691"/>
                <a:gd name="T38" fmla="*/ 0 w 3948"/>
                <a:gd name="T39" fmla="*/ 0 h 691"/>
                <a:gd name="T40" fmla="*/ 0 w 3948"/>
                <a:gd name="T41" fmla="*/ 0 h 691"/>
                <a:gd name="T42" fmla="*/ 0 w 3948"/>
                <a:gd name="T43" fmla="*/ 0 h 691"/>
                <a:gd name="T44" fmla="*/ 0 w 3948"/>
                <a:gd name="T45" fmla="*/ 0 h 691"/>
                <a:gd name="T46" fmla="*/ 0 w 3948"/>
                <a:gd name="T47" fmla="*/ 0 h 691"/>
                <a:gd name="T48" fmla="*/ 0 w 3948"/>
                <a:gd name="T49" fmla="*/ 0 h 691"/>
                <a:gd name="T50" fmla="*/ 0 w 3948"/>
                <a:gd name="T51" fmla="*/ 0 h 691"/>
                <a:gd name="T52" fmla="*/ 0 w 3948"/>
                <a:gd name="T53" fmla="*/ 0 h 691"/>
                <a:gd name="T54" fmla="*/ 0 w 3948"/>
                <a:gd name="T55" fmla="*/ 0 h 691"/>
                <a:gd name="T56" fmla="*/ 0 w 3948"/>
                <a:gd name="T57" fmla="*/ 0 h 691"/>
                <a:gd name="T58" fmla="*/ 0 w 3948"/>
                <a:gd name="T59" fmla="*/ 0 h 691"/>
                <a:gd name="T60" fmla="*/ 0 w 3948"/>
                <a:gd name="T61" fmla="*/ 0 h 691"/>
                <a:gd name="T62" fmla="*/ 0 w 3948"/>
                <a:gd name="T63" fmla="*/ 0 h 691"/>
                <a:gd name="T64" fmla="*/ 0 w 3948"/>
                <a:gd name="T65" fmla="*/ 0 h 691"/>
                <a:gd name="T66" fmla="*/ 0 w 3948"/>
                <a:gd name="T67" fmla="*/ 0 h 691"/>
                <a:gd name="T68" fmla="*/ 0 w 3948"/>
                <a:gd name="T69" fmla="*/ 0 h 691"/>
                <a:gd name="T70" fmla="*/ 0 w 3948"/>
                <a:gd name="T71" fmla="*/ 0 h 691"/>
                <a:gd name="T72" fmla="*/ 0 w 3948"/>
                <a:gd name="T73" fmla="*/ 0 h 691"/>
                <a:gd name="T74" fmla="*/ 0 w 3948"/>
                <a:gd name="T75" fmla="*/ 0 h 691"/>
                <a:gd name="T76" fmla="*/ 0 w 3948"/>
                <a:gd name="T77" fmla="*/ 0 h 691"/>
                <a:gd name="T78" fmla="*/ 0 w 3948"/>
                <a:gd name="T79" fmla="*/ 0 h 691"/>
                <a:gd name="T80" fmla="*/ 0 w 3948"/>
                <a:gd name="T81" fmla="*/ 0 h 691"/>
                <a:gd name="T82" fmla="*/ 0 w 3948"/>
                <a:gd name="T83" fmla="*/ 0 h 691"/>
                <a:gd name="T84" fmla="*/ 0 w 3948"/>
                <a:gd name="T85" fmla="*/ 0 h 691"/>
                <a:gd name="T86" fmla="*/ 0 w 3948"/>
                <a:gd name="T87" fmla="*/ 0 h 691"/>
                <a:gd name="T88" fmla="*/ 0 w 3948"/>
                <a:gd name="T89" fmla="*/ 0 h 691"/>
                <a:gd name="T90" fmla="*/ 0 w 3948"/>
                <a:gd name="T91" fmla="*/ 0 h 691"/>
                <a:gd name="T92" fmla="*/ 0 w 3948"/>
                <a:gd name="T93" fmla="*/ 0 h 691"/>
                <a:gd name="T94" fmla="*/ 0 w 3948"/>
                <a:gd name="T95" fmla="*/ 0 h 691"/>
                <a:gd name="T96" fmla="*/ 0 w 3948"/>
                <a:gd name="T97" fmla="*/ 0 h 691"/>
                <a:gd name="T98" fmla="*/ 0 w 3948"/>
                <a:gd name="T99" fmla="*/ 0 h 691"/>
                <a:gd name="T100" fmla="*/ 0 w 3948"/>
                <a:gd name="T101" fmla="*/ 0 h 691"/>
                <a:gd name="T102" fmla="*/ 0 w 3948"/>
                <a:gd name="T103" fmla="*/ 0 h 691"/>
                <a:gd name="T104" fmla="*/ 0 w 3948"/>
                <a:gd name="T105" fmla="*/ 0 h 691"/>
                <a:gd name="T106" fmla="*/ 0 w 3948"/>
                <a:gd name="T107" fmla="*/ 0 h 691"/>
                <a:gd name="T108" fmla="*/ 0 w 3948"/>
                <a:gd name="T109" fmla="*/ 0 h 691"/>
                <a:gd name="T110" fmla="*/ 0 w 3948"/>
                <a:gd name="T111" fmla="*/ 0 h 691"/>
                <a:gd name="T112" fmla="*/ 0 w 3948"/>
                <a:gd name="T113" fmla="*/ 0 h 691"/>
                <a:gd name="T114" fmla="*/ 0 w 3948"/>
                <a:gd name="T115" fmla="*/ 0 h 691"/>
                <a:gd name="T116" fmla="*/ 0 w 3948"/>
                <a:gd name="T117" fmla="*/ 0 h 691"/>
                <a:gd name="T118" fmla="*/ 0 w 3948"/>
                <a:gd name="T119" fmla="*/ 0 h 691"/>
                <a:gd name="T120" fmla="*/ 0 w 3948"/>
                <a:gd name="T121" fmla="*/ 0 h 691"/>
                <a:gd name="T122" fmla="*/ 0 w 3948"/>
                <a:gd name="T123" fmla="*/ 0 h 69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48"/>
                <a:gd name="T187" fmla="*/ 0 h 691"/>
                <a:gd name="T188" fmla="*/ 3948 w 3948"/>
                <a:gd name="T189" fmla="*/ 691 h 69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48" h="691">
                  <a:moveTo>
                    <a:pt x="579" y="226"/>
                  </a:moveTo>
                  <a:lnTo>
                    <a:pt x="581" y="221"/>
                  </a:lnTo>
                  <a:lnTo>
                    <a:pt x="582" y="217"/>
                  </a:lnTo>
                  <a:lnTo>
                    <a:pt x="583" y="213"/>
                  </a:lnTo>
                  <a:lnTo>
                    <a:pt x="583" y="210"/>
                  </a:lnTo>
                  <a:lnTo>
                    <a:pt x="582" y="204"/>
                  </a:lnTo>
                  <a:lnTo>
                    <a:pt x="578" y="198"/>
                  </a:lnTo>
                  <a:lnTo>
                    <a:pt x="573" y="191"/>
                  </a:lnTo>
                  <a:lnTo>
                    <a:pt x="565" y="185"/>
                  </a:lnTo>
                  <a:lnTo>
                    <a:pt x="556" y="180"/>
                  </a:lnTo>
                  <a:lnTo>
                    <a:pt x="544" y="174"/>
                  </a:lnTo>
                  <a:lnTo>
                    <a:pt x="529" y="169"/>
                  </a:lnTo>
                  <a:lnTo>
                    <a:pt x="512" y="163"/>
                  </a:lnTo>
                  <a:lnTo>
                    <a:pt x="494" y="157"/>
                  </a:lnTo>
                  <a:lnTo>
                    <a:pt x="476" y="153"/>
                  </a:lnTo>
                  <a:lnTo>
                    <a:pt x="457" y="149"/>
                  </a:lnTo>
                  <a:lnTo>
                    <a:pt x="438" y="146"/>
                  </a:lnTo>
                  <a:lnTo>
                    <a:pt x="419" y="144"/>
                  </a:lnTo>
                  <a:lnTo>
                    <a:pt x="398" y="142"/>
                  </a:lnTo>
                  <a:lnTo>
                    <a:pt x="377" y="140"/>
                  </a:lnTo>
                  <a:lnTo>
                    <a:pt x="356" y="140"/>
                  </a:lnTo>
                  <a:lnTo>
                    <a:pt x="339" y="140"/>
                  </a:lnTo>
                  <a:lnTo>
                    <a:pt x="322" y="142"/>
                  </a:lnTo>
                  <a:lnTo>
                    <a:pt x="307" y="143"/>
                  </a:lnTo>
                  <a:lnTo>
                    <a:pt x="292" y="145"/>
                  </a:lnTo>
                  <a:lnTo>
                    <a:pt x="278" y="148"/>
                  </a:lnTo>
                  <a:lnTo>
                    <a:pt x="265" y="151"/>
                  </a:lnTo>
                  <a:lnTo>
                    <a:pt x="254" y="155"/>
                  </a:lnTo>
                  <a:lnTo>
                    <a:pt x="243" y="160"/>
                  </a:lnTo>
                  <a:lnTo>
                    <a:pt x="232" y="164"/>
                  </a:lnTo>
                  <a:lnTo>
                    <a:pt x="223" y="170"/>
                  </a:lnTo>
                  <a:lnTo>
                    <a:pt x="216" y="175"/>
                  </a:lnTo>
                  <a:lnTo>
                    <a:pt x="210" y="181"/>
                  </a:lnTo>
                  <a:lnTo>
                    <a:pt x="205" y="186"/>
                  </a:lnTo>
                  <a:lnTo>
                    <a:pt x="202" y="193"/>
                  </a:lnTo>
                  <a:lnTo>
                    <a:pt x="200" y="201"/>
                  </a:lnTo>
                  <a:lnTo>
                    <a:pt x="200" y="208"/>
                  </a:lnTo>
                  <a:lnTo>
                    <a:pt x="200" y="213"/>
                  </a:lnTo>
                  <a:lnTo>
                    <a:pt x="202" y="218"/>
                  </a:lnTo>
                  <a:lnTo>
                    <a:pt x="205" y="223"/>
                  </a:lnTo>
                  <a:lnTo>
                    <a:pt x="210" y="228"/>
                  </a:lnTo>
                  <a:lnTo>
                    <a:pt x="216" y="231"/>
                  </a:lnTo>
                  <a:lnTo>
                    <a:pt x="222" y="236"/>
                  </a:lnTo>
                  <a:lnTo>
                    <a:pt x="231" y="239"/>
                  </a:lnTo>
                  <a:lnTo>
                    <a:pt x="240" y="243"/>
                  </a:lnTo>
                  <a:lnTo>
                    <a:pt x="264" y="249"/>
                  </a:lnTo>
                  <a:lnTo>
                    <a:pt x="292" y="254"/>
                  </a:lnTo>
                  <a:lnTo>
                    <a:pt x="326" y="257"/>
                  </a:lnTo>
                  <a:lnTo>
                    <a:pt x="364" y="259"/>
                  </a:lnTo>
                  <a:lnTo>
                    <a:pt x="376" y="260"/>
                  </a:lnTo>
                  <a:lnTo>
                    <a:pt x="387" y="260"/>
                  </a:lnTo>
                  <a:lnTo>
                    <a:pt x="396" y="262"/>
                  </a:lnTo>
                  <a:lnTo>
                    <a:pt x="404" y="262"/>
                  </a:lnTo>
                  <a:lnTo>
                    <a:pt x="440" y="264"/>
                  </a:lnTo>
                  <a:lnTo>
                    <a:pt x="475" y="268"/>
                  </a:lnTo>
                  <a:lnTo>
                    <a:pt x="506" y="273"/>
                  </a:lnTo>
                  <a:lnTo>
                    <a:pt x="536" y="280"/>
                  </a:lnTo>
                  <a:lnTo>
                    <a:pt x="561" y="286"/>
                  </a:lnTo>
                  <a:lnTo>
                    <a:pt x="585" y="295"/>
                  </a:lnTo>
                  <a:lnTo>
                    <a:pt x="596" y="300"/>
                  </a:lnTo>
                  <a:lnTo>
                    <a:pt x="606" y="304"/>
                  </a:lnTo>
                  <a:lnTo>
                    <a:pt x="615" y="310"/>
                  </a:lnTo>
                  <a:lnTo>
                    <a:pt x="624" y="315"/>
                  </a:lnTo>
                  <a:lnTo>
                    <a:pt x="632" y="321"/>
                  </a:lnTo>
                  <a:lnTo>
                    <a:pt x="640" y="327"/>
                  </a:lnTo>
                  <a:lnTo>
                    <a:pt x="647" y="333"/>
                  </a:lnTo>
                  <a:lnTo>
                    <a:pt x="654" y="340"/>
                  </a:lnTo>
                  <a:lnTo>
                    <a:pt x="660" y="348"/>
                  </a:lnTo>
                  <a:lnTo>
                    <a:pt x="666" y="356"/>
                  </a:lnTo>
                  <a:lnTo>
                    <a:pt x="670" y="364"/>
                  </a:lnTo>
                  <a:lnTo>
                    <a:pt x="675" y="371"/>
                  </a:lnTo>
                  <a:lnTo>
                    <a:pt x="679" y="380"/>
                  </a:lnTo>
                  <a:lnTo>
                    <a:pt x="683" y="389"/>
                  </a:lnTo>
                  <a:lnTo>
                    <a:pt x="685" y="398"/>
                  </a:lnTo>
                  <a:lnTo>
                    <a:pt x="687" y="408"/>
                  </a:lnTo>
                  <a:lnTo>
                    <a:pt x="689" y="419"/>
                  </a:lnTo>
                  <a:lnTo>
                    <a:pt x="691" y="430"/>
                  </a:lnTo>
                  <a:lnTo>
                    <a:pt x="692" y="440"/>
                  </a:lnTo>
                  <a:lnTo>
                    <a:pt x="692" y="451"/>
                  </a:lnTo>
                  <a:lnTo>
                    <a:pt x="692" y="463"/>
                  </a:lnTo>
                  <a:lnTo>
                    <a:pt x="691" y="475"/>
                  </a:lnTo>
                  <a:lnTo>
                    <a:pt x="688" y="486"/>
                  </a:lnTo>
                  <a:lnTo>
                    <a:pt x="686" y="497"/>
                  </a:lnTo>
                  <a:lnTo>
                    <a:pt x="683" y="508"/>
                  </a:lnTo>
                  <a:lnTo>
                    <a:pt x="679" y="518"/>
                  </a:lnTo>
                  <a:lnTo>
                    <a:pt x="675" y="528"/>
                  </a:lnTo>
                  <a:lnTo>
                    <a:pt x="669" y="539"/>
                  </a:lnTo>
                  <a:lnTo>
                    <a:pt x="664" y="547"/>
                  </a:lnTo>
                  <a:lnTo>
                    <a:pt x="657" y="558"/>
                  </a:lnTo>
                  <a:lnTo>
                    <a:pt x="649" y="567"/>
                  </a:lnTo>
                  <a:lnTo>
                    <a:pt x="641" y="576"/>
                  </a:lnTo>
                  <a:lnTo>
                    <a:pt x="633" y="583"/>
                  </a:lnTo>
                  <a:lnTo>
                    <a:pt x="623" y="592"/>
                  </a:lnTo>
                  <a:lnTo>
                    <a:pt x="613" y="600"/>
                  </a:lnTo>
                  <a:lnTo>
                    <a:pt x="602" y="608"/>
                  </a:lnTo>
                  <a:lnTo>
                    <a:pt x="591" y="615"/>
                  </a:lnTo>
                  <a:lnTo>
                    <a:pt x="579" y="621"/>
                  </a:lnTo>
                  <a:lnTo>
                    <a:pt x="567" y="628"/>
                  </a:lnTo>
                  <a:lnTo>
                    <a:pt x="554" y="634"/>
                  </a:lnTo>
                  <a:lnTo>
                    <a:pt x="540" y="639"/>
                  </a:lnTo>
                  <a:lnTo>
                    <a:pt x="527" y="645"/>
                  </a:lnTo>
                  <a:lnTo>
                    <a:pt x="513" y="650"/>
                  </a:lnTo>
                  <a:lnTo>
                    <a:pt x="499" y="653"/>
                  </a:lnTo>
                  <a:lnTo>
                    <a:pt x="468" y="660"/>
                  </a:lnTo>
                  <a:lnTo>
                    <a:pt x="436" y="664"/>
                  </a:lnTo>
                  <a:lnTo>
                    <a:pt x="402" y="667"/>
                  </a:lnTo>
                  <a:lnTo>
                    <a:pt x="366" y="669"/>
                  </a:lnTo>
                  <a:lnTo>
                    <a:pt x="325" y="667"/>
                  </a:lnTo>
                  <a:lnTo>
                    <a:pt x="284" y="665"/>
                  </a:lnTo>
                  <a:lnTo>
                    <a:pt x="244" y="661"/>
                  </a:lnTo>
                  <a:lnTo>
                    <a:pt x="205" y="655"/>
                  </a:lnTo>
                  <a:lnTo>
                    <a:pt x="167" y="648"/>
                  </a:lnTo>
                  <a:lnTo>
                    <a:pt x="130" y="639"/>
                  </a:lnTo>
                  <a:lnTo>
                    <a:pt x="94" y="629"/>
                  </a:lnTo>
                  <a:lnTo>
                    <a:pt x="58" y="618"/>
                  </a:lnTo>
                  <a:lnTo>
                    <a:pt x="46" y="614"/>
                  </a:lnTo>
                  <a:lnTo>
                    <a:pt x="39" y="613"/>
                  </a:lnTo>
                  <a:lnTo>
                    <a:pt x="35" y="613"/>
                  </a:lnTo>
                  <a:lnTo>
                    <a:pt x="30" y="616"/>
                  </a:lnTo>
                  <a:lnTo>
                    <a:pt x="25" y="621"/>
                  </a:lnTo>
                  <a:lnTo>
                    <a:pt x="16" y="632"/>
                  </a:lnTo>
                  <a:lnTo>
                    <a:pt x="0" y="624"/>
                  </a:lnTo>
                  <a:lnTo>
                    <a:pt x="88" y="432"/>
                  </a:lnTo>
                  <a:lnTo>
                    <a:pt x="103" y="440"/>
                  </a:lnTo>
                  <a:lnTo>
                    <a:pt x="102" y="442"/>
                  </a:lnTo>
                  <a:lnTo>
                    <a:pt x="101" y="444"/>
                  </a:lnTo>
                  <a:lnTo>
                    <a:pt x="100" y="447"/>
                  </a:lnTo>
                  <a:lnTo>
                    <a:pt x="100" y="450"/>
                  </a:lnTo>
                  <a:lnTo>
                    <a:pt x="100" y="454"/>
                  </a:lnTo>
                  <a:lnTo>
                    <a:pt x="101" y="459"/>
                  </a:lnTo>
                  <a:lnTo>
                    <a:pt x="102" y="463"/>
                  </a:lnTo>
                  <a:lnTo>
                    <a:pt x="104" y="468"/>
                  </a:lnTo>
                  <a:lnTo>
                    <a:pt x="111" y="477"/>
                  </a:lnTo>
                  <a:lnTo>
                    <a:pt x="120" y="485"/>
                  </a:lnTo>
                  <a:lnTo>
                    <a:pt x="131" y="493"/>
                  </a:lnTo>
                  <a:lnTo>
                    <a:pt x="146" y="502"/>
                  </a:lnTo>
                  <a:lnTo>
                    <a:pt x="162" y="509"/>
                  </a:lnTo>
                  <a:lnTo>
                    <a:pt x="181" y="517"/>
                  </a:lnTo>
                  <a:lnTo>
                    <a:pt x="202" y="524"/>
                  </a:lnTo>
                  <a:lnTo>
                    <a:pt x="223" y="531"/>
                  </a:lnTo>
                  <a:lnTo>
                    <a:pt x="246" y="536"/>
                  </a:lnTo>
                  <a:lnTo>
                    <a:pt x="268" y="541"/>
                  </a:lnTo>
                  <a:lnTo>
                    <a:pt x="292" y="544"/>
                  </a:lnTo>
                  <a:lnTo>
                    <a:pt x="316" y="546"/>
                  </a:lnTo>
                  <a:lnTo>
                    <a:pt x="341" y="547"/>
                  </a:lnTo>
                  <a:lnTo>
                    <a:pt x="366" y="547"/>
                  </a:lnTo>
                  <a:lnTo>
                    <a:pt x="384" y="547"/>
                  </a:lnTo>
                  <a:lnTo>
                    <a:pt x="401" y="546"/>
                  </a:lnTo>
                  <a:lnTo>
                    <a:pt x="417" y="545"/>
                  </a:lnTo>
                  <a:lnTo>
                    <a:pt x="431" y="543"/>
                  </a:lnTo>
                  <a:lnTo>
                    <a:pt x="445" y="540"/>
                  </a:lnTo>
                  <a:lnTo>
                    <a:pt x="458" y="536"/>
                  </a:lnTo>
                  <a:lnTo>
                    <a:pt x="469" y="532"/>
                  </a:lnTo>
                  <a:lnTo>
                    <a:pt x="481" y="527"/>
                  </a:lnTo>
                  <a:lnTo>
                    <a:pt x="491" y="522"/>
                  </a:lnTo>
                  <a:lnTo>
                    <a:pt x="499" y="515"/>
                  </a:lnTo>
                  <a:lnTo>
                    <a:pt x="506" y="509"/>
                  </a:lnTo>
                  <a:lnTo>
                    <a:pt x="512" y="503"/>
                  </a:lnTo>
                  <a:lnTo>
                    <a:pt x="517" y="495"/>
                  </a:lnTo>
                  <a:lnTo>
                    <a:pt x="520" y="487"/>
                  </a:lnTo>
                  <a:lnTo>
                    <a:pt x="522" y="479"/>
                  </a:lnTo>
                  <a:lnTo>
                    <a:pt x="522" y="470"/>
                  </a:lnTo>
                  <a:lnTo>
                    <a:pt x="522" y="462"/>
                  </a:lnTo>
                  <a:lnTo>
                    <a:pt x="520" y="454"/>
                  </a:lnTo>
                  <a:lnTo>
                    <a:pt x="517" y="448"/>
                  </a:lnTo>
                  <a:lnTo>
                    <a:pt x="512" y="441"/>
                  </a:lnTo>
                  <a:lnTo>
                    <a:pt x="505" y="435"/>
                  </a:lnTo>
                  <a:lnTo>
                    <a:pt x="497" y="430"/>
                  </a:lnTo>
                  <a:lnTo>
                    <a:pt x="488" y="424"/>
                  </a:lnTo>
                  <a:lnTo>
                    <a:pt x="478" y="420"/>
                  </a:lnTo>
                  <a:lnTo>
                    <a:pt x="467" y="415"/>
                  </a:lnTo>
                  <a:lnTo>
                    <a:pt x="454" y="412"/>
                  </a:lnTo>
                  <a:lnTo>
                    <a:pt x="440" y="408"/>
                  </a:lnTo>
                  <a:lnTo>
                    <a:pt x="424" y="405"/>
                  </a:lnTo>
                  <a:lnTo>
                    <a:pt x="408" y="403"/>
                  </a:lnTo>
                  <a:lnTo>
                    <a:pt x="389" y="401"/>
                  </a:lnTo>
                  <a:lnTo>
                    <a:pt x="368" y="399"/>
                  </a:lnTo>
                  <a:lnTo>
                    <a:pt x="348" y="398"/>
                  </a:lnTo>
                  <a:lnTo>
                    <a:pt x="336" y="397"/>
                  </a:lnTo>
                  <a:lnTo>
                    <a:pt x="328" y="397"/>
                  </a:lnTo>
                  <a:lnTo>
                    <a:pt x="292" y="395"/>
                  </a:lnTo>
                  <a:lnTo>
                    <a:pt x="259" y="392"/>
                  </a:lnTo>
                  <a:lnTo>
                    <a:pt x="228" y="387"/>
                  </a:lnTo>
                  <a:lnTo>
                    <a:pt x="200" y="382"/>
                  </a:lnTo>
                  <a:lnTo>
                    <a:pt x="174" y="375"/>
                  </a:lnTo>
                  <a:lnTo>
                    <a:pt x="149" y="367"/>
                  </a:lnTo>
                  <a:lnTo>
                    <a:pt x="128" y="358"/>
                  </a:lnTo>
                  <a:lnTo>
                    <a:pt x="109" y="348"/>
                  </a:lnTo>
                  <a:lnTo>
                    <a:pt x="100" y="342"/>
                  </a:lnTo>
                  <a:lnTo>
                    <a:pt x="92" y="336"/>
                  </a:lnTo>
                  <a:lnTo>
                    <a:pt x="84" y="330"/>
                  </a:lnTo>
                  <a:lnTo>
                    <a:pt x="77" y="323"/>
                  </a:lnTo>
                  <a:lnTo>
                    <a:pt x="71" y="315"/>
                  </a:lnTo>
                  <a:lnTo>
                    <a:pt x="65" y="309"/>
                  </a:lnTo>
                  <a:lnTo>
                    <a:pt x="60" y="301"/>
                  </a:lnTo>
                  <a:lnTo>
                    <a:pt x="55" y="293"/>
                  </a:lnTo>
                  <a:lnTo>
                    <a:pt x="51" y="285"/>
                  </a:lnTo>
                  <a:lnTo>
                    <a:pt x="47" y="276"/>
                  </a:lnTo>
                  <a:lnTo>
                    <a:pt x="44" y="267"/>
                  </a:lnTo>
                  <a:lnTo>
                    <a:pt x="40" y="258"/>
                  </a:lnTo>
                  <a:lnTo>
                    <a:pt x="39" y="249"/>
                  </a:lnTo>
                  <a:lnTo>
                    <a:pt x="37" y="239"/>
                  </a:lnTo>
                  <a:lnTo>
                    <a:pt x="37" y="229"/>
                  </a:lnTo>
                  <a:lnTo>
                    <a:pt x="36" y="218"/>
                  </a:lnTo>
                  <a:lnTo>
                    <a:pt x="37" y="208"/>
                  </a:lnTo>
                  <a:lnTo>
                    <a:pt x="38" y="197"/>
                  </a:lnTo>
                  <a:lnTo>
                    <a:pt x="39" y="186"/>
                  </a:lnTo>
                  <a:lnTo>
                    <a:pt x="42" y="176"/>
                  </a:lnTo>
                  <a:lnTo>
                    <a:pt x="45" y="166"/>
                  </a:lnTo>
                  <a:lnTo>
                    <a:pt x="48" y="157"/>
                  </a:lnTo>
                  <a:lnTo>
                    <a:pt x="53" y="147"/>
                  </a:lnTo>
                  <a:lnTo>
                    <a:pt x="57" y="138"/>
                  </a:lnTo>
                  <a:lnTo>
                    <a:pt x="63" y="130"/>
                  </a:lnTo>
                  <a:lnTo>
                    <a:pt x="70" y="121"/>
                  </a:lnTo>
                  <a:lnTo>
                    <a:pt x="76" y="112"/>
                  </a:lnTo>
                  <a:lnTo>
                    <a:pt x="84" y="105"/>
                  </a:lnTo>
                  <a:lnTo>
                    <a:pt x="92" y="97"/>
                  </a:lnTo>
                  <a:lnTo>
                    <a:pt x="101" y="90"/>
                  </a:lnTo>
                  <a:lnTo>
                    <a:pt x="111" y="82"/>
                  </a:lnTo>
                  <a:lnTo>
                    <a:pt x="121" y="75"/>
                  </a:lnTo>
                  <a:lnTo>
                    <a:pt x="131" y="69"/>
                  </a:lnTo>
                  <a:lnTo>
                    <a:pt x="143" y="62"/>
                  </a:lnTo>
                  <a:lnTo>
                    <a:pt x="155" y="56"/>
                  </a:lnTo>
                  <a:lnTo>
                    <a:pt x="167" y="51"/>
                  </a:lnTo>
                  <a:lnTo>
                    <a:pt x="192" y="42"/>
                  </a:lnTo>
                  <a:lnTo>
                    <a:pt x="219" y="34"/>
                  </a:lnTo>
                  <a:lnTo>
                    <a:pt x="248" y="28"/>
                  </a:lnTo>
                  <a:lnTo>
                    <a:pt x="278" y="24"/>
                  </a:lnTo>
                  <a:lnTo>
                    <a:pt x="311" y="22"/>
                  </a:lnTo>
                  <a:lnTo>
                    <a:pt x="345" y="21"/>
                  </a:lnTo>
                  <a:lnTo>
                    <a:pt x="366" y="21"/>
                  </a:lnTo>
                  <a:lnTo>
                    <a:pt x="389" y="22"/>
                  </a:lnTo>
                  <a:lnTo>
                    <a:pt x="411" y="24"/>
                  </a:lnTo>
                  <a:lnTo>
                    <a:pt x="433" y="27"/>
                  </a:lnTo>
                  <a:lnTo>
                    <a:pt x="456" y="31"/>
                  </a:lnTo>
                  <a:lnTo>
                    <a:pt x="479" y="35"/>
                  </a:lnTo>
                  <a:lnTo>
                    <a:pt x="503" y="41"/>
                  </a:lnTo>
                  <a:lnTo>
                    <a:pt x="527" y="46"/>
                  </a:lnTo>
                  <a:lnTo>
                    <a:pt x="568" y="59"/>
                  </a:lnTo>
                  <a:lnTo>
                    <a:pt x="600" y="66"/>
                  </a:lnTo>
                  <a:lnTo>
                    <a:pt x="619" y="71"/>
                  </a:lnTo>
                  <a:lnTo>
                    <a:pt x="628" y="73"/>
                  </a:lnTo>
                  <a:lnTo>
                    <a:pt x="638" y="72"/>
                  </a:lnTo>
                  <a:lnTo>
                    <a:pt x="646" y="70"/>
                  </a:lnTo>
                  <a:lnTo>
                    <a:pt x="651" y="65"/>
                  </a:lnTo>
                  <a:lnTo>
                    <a:pt x="656" y="58"/>
                  </a:lnTo>
                  <a:lnTo>
                    <a:pt x="672" y="65"/>
                  </a:lnTo>
                  <a:lnTo>
                    <a:pt x="594" y="234"/>
                  </a:lnTo>
                  <a:lnTo>
                    <a:pt x="579" y="226"/>
                  </a:lnTo>
                  <a:close/>
                  <a:moveTo>
                    <a:pt x="1025" y="422"/>
                  </a:moveTo>
                  <a:lnTo>
                    <a:pt x="1236" y="422"/>
                  </a:lnTo>
                  <a:lnTo>
                    <a:pt x="1127" y="145"/>
                  </a:lnTo>
                  <a:lnTo>
                    <a:pt x="1025" y="422"/>
                  </a:lnTo>
                  <a:close/>
                  <a:moveTo>
                    <a:pt x="1290" y="661"/>
                  </a:moveTo>
                  <a:lnTo>
                    <a:pt x="1290" y="644"/>
                  </a:lnTo>
                  <a:lnTo>
                    <a:pt x="1300" y="641"/>
                  </a:lnTo>
                  <a:lnTo>
                    <a:pt x="1307" y="636"/>
                  </a:lnTo>
                  <a:lnTo>
                    <a:pt x="1310" y="634"/>
                  </a:lnTo>
                  <a:lnTo>
                    <a:pt x="1312" y="630"/>
                  </a:lnTo>
                  <a:lnTo>
                    <a:pt x="1313" y="627"/>
                  </a:lnTo>
                  <a:lnTo>
                    <a:pt x="1313" y="623"/>
                  </a:lnTo>
                  <a:lnTo>
                    <a:pt x="1313" y="618"/>
                  </a:lnTo>
                  <a:lnTo>
                    <a:pt x="1312" y="613"/>
                  </a:lnTo>
                  <a:lnTo>
                    <a:pt x="1309" y="605"/>
                  </a:lnTo>
                  <a:lnTo>
                    <a:pt x="1306" y="595"/>
                  </a:lnTo>
                  <a:lnTo>
                    <a:pt x="1280" y="527"/>
                  </a:lnTo>
                  <a:lnTo>
                    <a:pt x="988" y="527"/>
                  </a:lnTo>
                  <a:lnTo>
                    <a:pt x="962" y="595"/>
                  </a:lnTo>
                  <a:lnTo>
                    <a:pt x="960" y="600"/>
                  </a:lnTo>
                  <a:lnTo>
                    <a:pt x="958" y="606"/>
                  </a:lnTo>
                  <a:lnTo>
                    <a:pt x="957" y="610"/>
                  </a:lnTo>
                  <a:lnTo>
                    <a:pt x="957" y="616"/>
                  </a:lnTo>
                  <a:lnTo>
                    <a:pt x="958" y="620"/>
                  </a:lnTo>
                  <a:lnTo>
                    <a:pt x="959" y="626"/>
                  </a:lnTo>
                  <a:lnTo>
                    <a:pt x="960" y="630"/>
                  </a:lnTo>
                  <a:lnTo>
                    <a:pt x="963" y="634"/>
                  </a:lnTo>
                  <a:lnTo>
                    <a:pt x="967" y="637"/>
                  </a:lnTo>
                  <a:lnTo>
                    <a:pt x="971" y="639"/>
                  </a:lnTo>
                  <a:lnTo>
                    <a:pt x="976" y="642"/>
                  </a:lnTo>
                  <a:lnTo>
                    <a:pt x="983" y="644"/>
                  </a:lnTo>
                  <a:lnTo>
                    <a:pt x="983" y="661"/>
                  </a:lnTo>
                  <a:lnTo>
                    <a:pt x="768" y="661"/>
                  </a:lnTo>
                  <a:lnTo>
                    <a:pt x="768" y="644"/>
                  </a:lnTo>
                  <a:lnTo>
                    <a:pt x="775" y="639"/>
                  </a:lnTo>
                  <a:lnTo>
                    <a:pt x="783" y="633"/>
                  </a:lnTo>
                  <a:lnTo>
                    <a:pt x="789" y="626"/>
                  </a:lnTo>
                  <a:lnTo>
                    <a:pt x="796" y="617"/>
                  </a:lnTo>
                  <a:lnTo>
                    <a:pt x="803" y="607"/>
                  </a:lnTo>
                  <a:lnTo>
                    <a:pt x="810" y="595"/>
                  </a:lnTo>
                  <a:lnTo>
                    <a:pt x="815" y="582"/>
                  </a:lnTo>
                  <a:lnTo>
                    <a:pt x="821" y="568"/>
                  </a:lnTo>
                  <a:lnTo>
                    <a:pt x="822" y="562"/>
                  </a:lnTo>
                  <a:lnTo>
                    <a:pt x="824" y="558"/>
                  </a:lnTo>
                  <a:lnTo>
                    <a:pt x="989" y="105"/>
                  </a:lnTo>
                  <a:lnTo>
                    <a:pt x="994" y="92"/>
                  </a:lnTo>
                  <a:lnTo>
                    <a:pt x="997" y="81"/>
                  </a:lnTo>
                  <a:lnTo>
                    <a:pt x="999" y="73"/>
                  </a:lnTo>
                  <a:lnTo>
                    <a:pt x="1001" y="68"/>
                  </a:lnTo>
                  <a:lnTo>
                    <a:pt x="1001" y="63"/>
                  </a:lnTo>
                  <a:lnTo>
                    <a:pt x="999" y="59"/>
                  </a:lnTo>
                  <a:lnTo>
                    <a:pt x="998" y="56"/>
                  </a:lnTo>
                  <a:lnTo>
                    <a:pt x="996" y="53"/>
                  </a:lnTo>
                  <a:lnTo>
                    <a:pt x="994" y="52"/>
                  </a:lnTo>
                  <a:lnTo>
                    <a:pt x="990" y="50"/>
                  </a:lnTo>
                  <a:lnTo>
                    <a:pt x="987" y="49"/>
                  </a:lnTo>
                  <a:lnTo>
                    <a:pt x="983" y="47"/>
                  </a:lnTo>
                  <a:lnTo>
                    <a:pt x="983" y="32"/>
                  </a:lnTo>
                  <a:lnTo>
                    <a:pt x="1296" y="32"/>
                  </a:lnTo>
                  <a:lnTo>
                    <a:pt x="1296" y="47"/>
                  </a:lnTo>
                  <a:lnTo>
                    <a:pt x="1291" y="49"/>
                  </a:lnTo>
                  <a:lnTo>
                    <a:pt x="1288" y="50"/>
                  </a:lnTo>
                  <a:lnTo>
                    <a:pt x="1285" y="52"/>
                  </a:lnTo>
                  <a:lnTo>
                    <a:pt x="1282" y="53"/>
                  </a:lnTo>
                  <a:lnTo>
                    <a:pt x="1280" y="56"/>
                  </a:lnTo>
                  <a:lnTo>
                    <a:pt x="1279" y="59"/>
                  </a:lnTo>
                  <a:lnTo>
                    <a:pt x="1278" y="63"/>
                  </a:lnTo>
                  <a:lnTo>
                    <a:pt x="1278" y="68"/>
                  </a:lnTo>
                  <a:lnTo>
                    <a:pt x="1279" y="72"/>
                  </a:lnTo>
                  <a:lnTo>
                    <a:pt x="1281" y="81"/>
                  </a:lnTo>
                  <a:lnTo>
                    <a:pt x="1285" y="92"/>
                  </a:lnTo>
                  <a:lnTo>
                    <a:pt x="1289" y="105"/>
                  </a:lnTo>
                  <a:lnTo>
                    <a:pt x="1490" y="609"/>
                  </a:lnTo>
                  <a:lnTo>
                    <a:pt x="1490" y="610"/>
                  </a:lnTo>
                  <a:lnTo>
                    <a:pt x="1490" y="611"/>
                  </a:lnTo>
                  <a:lnTo>
                    <a:pt x="1492" y="617"/>
                  </a:lnTo>
                  <a:lnTo>
                    <a:pt x="1496" y="623"/>
                  </a:lnTo>
                  <a:lnTo>
                    <a:pt x="1499" y="628"/>
                  </a:lnTo>
                  <a:lnTo>
                    <a:pt x="1502" y="633"/>
                  </a:lnTo>
                  <a:lnTo>
                    <a:pt x="1507" y="636"/>
                  </a:lnTo>
                  <a:lnTo>
                    <a:pt x="1511" y="639"/>
                  </a:lnTo>
                  <a:lnTo>
                    <a:pt x="1516" y="642"/>
                  </a:lnTo>
                  <a:lnTo>
                    <a:pt x="1520" y="644"/>
                  </a:lnTo>
                  <a:lnTo>
                    <a:pt x="1520" y="661"/>
                  </a:lnTo>
                  <a:lnTo>
                    <a:pt x="1290" y="661"/>
                  </a:lnTo>
                  <a:close/>
                  <a:moveTo>
                    <a:pt x="1635" y="661"/>
                  </a:moveTo>
                  <a:lnTo>
                    <a:pt x="1635" y="644"/>
                  </a:lnTo>
                  <a:lnTo>
                    <a:pt x="1644" y="642"/>
                  </a:lnTo>
                  <a:lnTo>
                    <a:pt x="1651" y="639"/>
                  </a:lnTo>
                  <a:lnTo>
                    <a:pt x="1655" y="637"/>
                  </a:lnTo>
                  <a:lnTo>
                    <a:pt x="1660" y="634"/>
                  </a:lnTo>
                  <a:lnTo>
                    <a:pt x="1662" y="629"/>
                  </a:lnTo>
                  <a:lnTo>
                    <a:pt x="1663" y="625"/>
                  </a:lnTo>
                  <a:lnTo>
                    <a:pt x="1664" y="618"/>
                  </a:lnTo>
                  <a:lnTo>
                    <a:pt x="1665" y="609"/>
                  </a:lnTo>
                  <a:lnTo>
                    <a:pt x="1665" y="83"/>
                  </a:lnTo>
                  <a:lnTo>
                    <a:pt x="1664" y="75"/>
                  </a:lnTo>
                  <a:lnTo>
                    <a:pt x="1663" y="69"/>
                  </a:lnTo>
                  <a:lnTo>
                    <a:pt x="1662" y="63"/>
                  </a:lnTo>
                  <a:lnTo>
                    <a:pt x="1660" y="59"/>
                  </a:lnTo>
                  <a:lnTo>
                    <a:pt x="1655" y="56"/>
                  </a:lnTo>
                  <a:lnTo>
                    <a:pt x="1651" y="53"/>
                  </a:lnTo>
                  <a:lnTo>
                    <a:pt x="1644" y="51"/>
                  </a:lnTo>
                  <a:lnTo>
                    <a:pt x="1635" y="47"/>
                  </a:lnTo>
                  <a:lnTo>
                    <a:pt x="1635" y="32"/>
                  </a:lnTo>
                  <a:lnTo>
                    <a:pt x="2218" y="32"/>
                  </a:lnTo>
                  <a:lnTo>
                    <a:pt x="2226" y="31"/>
                  </a:lnTo>
                  <a:lnTo>
                    <a:pt x="2232" y="31"/>
                  </a:lnTo>
                  <a:lnTo>
                    <a:pt x="2238" y="28"/>
                  </a:lnTo>
                  <a:lnTo>
                    <a:pt x="2243" y="26"/>
                  </a:lnTo>
                  <a:lnTo>
                    <a:pt x="2245" y="22"/>
                  </a:lnTo>
                  <a:lnTo>
                    <a:pt x="2248" y="16"/>
                  </a:lnTo>
                  <a:lnTo>
                    <a:pt x="2251" y="9"/>
                  </a:lnTo>
                  <a:lnTo>
                    <a:pt x="2254" y="0"/>
                  </a:lnTo>
                  <a:lnTo>
                    <a:pt x="2269" y="0"/>
                  </a:lnTo>
                  <a:lnTo>
                    <a:pt x="2269" y="210"/>
                  </a:lnTo>
                  <a:lnTo>
                    <a:pt x="2254" y="210"/>
                  </a:lnTo>
                  <a:lnTo>
                    <a:pt x="2250" y="201"/>
                  </a:lnTo>
                  <a:lnTo>
                    <a:pt x="2248" y="194"/>
                  </a:lnTo>
                  <a:lnTo>
                    <a:pt x="2245" y="189"/>
                  </a:lnTo>
                  <a:lnTo>
                    <a:pt x="2241" y="185"/>
                  </a:lnTo>
                  <a:lnTo>
                    <a:pt x="2238" y="183"/>
                  </a:lnTo>
                  <a:lnTo>
                    <a:pt x="2232" y="182"/>
                  </a:lnTo>
                  <a:lnTo>
                    <a:pt x="2226" y="181"/>
                  </a:lnTo>
                  <a:lnTo>
                    <a:pt x="2218" y="181"/>
                  </a:lnTo>
                  <a:lnTo>
                    <a:pt x="1843" y="181"/>
                  </a:lnTo>
                  <a:lnTo>
                    <a:pt x="1843" y="287"/>
                  </a:lnTo>
                  <a:lnTo>
                    <a:pt x="2089" y="287"/>
                  </a:lnTo>
                  <a:lnTo>
                    <a:pt x="2097" y="286"/>
                  </a:lnTo>
                  <a:lnTo>
                    <a:pt x="2103" y="285"/>
                  </a:lnTo>
                  <a:lnTo>
                    <a:pt x="2109" y="283"/>
                  </a:lnTo>
                  <a:lnTo>
                    <a:pt x="2113" y="281"/>
                  </a:lnTo>
                  <a:lnTo>
                    <a:pt x="2117" y="277"/>
                  </a:lnTo>
                  <a:lnTo>
                    <a:pt x="2120" y="272"/>
                  </a:lnTo>
                  <a:lnTo>
                    <a:pt x="2122" y="265"/>
                  </a:lnTo>
                  <a:lnTo>
                    <a:pt x="2125" y="257"/>
                  </a:lnTo>
                  <a:lnTo>
                    <a:pt x="2141" y="257"/>
                  </a:lnTo>
                  <a:lnTo>
                    <a:pt x="2141" y="452"/>
                  </a:lnTo>
                  <a:lnTo>
                    <a:pt x="2125" y="452"/>
                  </a:lnTo>
                  <a:lnTo>
                    <a:pt x="2122" y="444"/>
                  </a:lnTo>
                  <a:lnTo>
                    <a:pt x="2119" y="438"/>
                  </a:lnTo>
                  <a:lnTo>
                    <a:pt x="2117" y="432"/>
                  </a:lnTo>
                  <a:lnTo>
                    <a:pt x="2113" y="429"/>
                  </a:lnTo>
                  <a:lnTo>
                    <a:pt x="2109" y="425"/>
                  </a:lnTo>
                  <a:lnTo>
                    <a:pt x="2103" y="424"/>
                  </a:lnTo>
                  <a:lnTo>
                    <a:pt x="2097" y="423"/>
                  </a:lnTo>
                  <a:lnTo>
                    <a:pt x="2089" y="422"/>
                  </a:lnTo>
                  <a:lnTo>
                    <a:pt x="1843" y="422"/>
                  </a:lnTo>
                  <a:lnTo>
                    <a:pt x="1843" y="609"/>
                  </a:lnTo>
                  <a:lnTo>
                    <a:pt x="1843" y="617"/>
                  </a:lnTo>
                  <a:lnTo>
                    <a:pt x="1844" y="624"/>
                  </a:lnTo>
                  <a:lnTo>
                    <a:pt x="1846" y="629"/>
                  </a:lnTo>
                  <a:lnTo>
                    <a:pt x="1848" y="633"/>
                  </a:lnTo>
                  <a:lnTo>
                    <a:pt x="1852" y="636"/>
                  </a:lnTo>
                  <a:lnTo>
                    <a:pt x="1857" y="639"/>
                  </a:lnTo>
                  <a:lnTo>
                    <a:pt x="1865" y="642"/>
                  </a:lnTo>
                  <a:lnTo>
                    <a:pt x="1873" y="644"/>
                  </a:lnTo>
                  <a:lnTo>
                    <a:pt x="1873" y="661"/>
                  </a:lnTo>
                  <a:lnTo>
                    <a:pt x="1635" y="661"/>
                  </a:lnTo>
                  <a:close/>
                  <a:moveTo>
                    <a:pt x="3000" y="513"/>
                  </a:moveTo>
                  <a:lnTo>
                    <a:pt x="3008" y="512"/>
                  </a:lnTo>
                  <a:lnTo>
                    <a:pt x="3015" y="512"/>
                  </a:lnTo>
                  <a:lnTo>
                    <a:pt x="3020" y="509"/>
                  </a:lnTo>
                  <a:lnTo>
                    <a:pt x="3024" y="507"/>
                  </a:lnTo>
                  <a:lnTo>
                    <a:pt x="3027" y="504"/>
                  </a:lnTo>
                  <a:lnTo>
                    <a:pt x="3030" y="498"/>
                  </a:lnTo>
                  <a:lnTo>
                    <a:pt x="3033" y="491"/>
                  </a:lnTo>
                  <a:lnTo>
                    <a:pt x="3035" y="482"/>
                  </a:lnTo>
                  <a:lnTo>
                    <a:pt x="3052" y="482"/>
                  </a:lnTo>
                  <a:lnTo>
                    <a:pt x="3052" y="691"/>
                  </a:lnTo>
                  <a:lnTo>
                    <a:pt x="3035" y="691"/>
                  </a:lnTo>
                  <a:lnTo>
                    <a:pt x="3033" y="682"/>
                  </a:lnTo>
                  <a:lnTo>
                    <a:pt x="3030" y="675"/>
                  </a:lnTo>
                  <a:lnTo>
                    <a:pt x="3027" y="671"/>
                  </a:lnTo>
                  <a:lnTo>
                    <a:pt x="3024" y="666"/>
                  </a:lnTo>
                  <a:lnTo>
                    <a:pt x="3021" y="664"/>
                  </a:lnTo>
                  <a:lnTo>
                    <a:pt x="3015" y="663"/>
                  </a:lnTo>
                  <a:lnTo>
                    <a:pt x="3008" y="662"/>
                  </a:lnTo>
                  <a:lnTo>
                    <a:pt x="3000" y="661"/>
                  </a:lnTo>
                  <a:lnTo>
                    <a:pt x="2431" y="661"/>
                  </a:lnTo>
                  <a:lnTo>
                    <a:pt x="2431" y="644"/>
                  </a:lnTo>
                  <a:lnTo>
                    <a:pt x="2440" y="642"/>
                  </a:lnTo>
                  <a:lnTo>
                    <a:pt x="2447" y="639"/>
                  </a:lnTo>
                  <a:lnTo>
                    <a:pt x="2452" y="637"/>
                  </a:lnTo>
                  <a:lnTo>
                    <a:pt x="2456" y="634"/>
                  </a:lnTo>
                  <a:lnTo>
                    <a:pt x="2458" y="629"/>
                  </a:lnTo>
                  <a:lnTo>
                    <a:pt x="2460" y="625"/>
                  </a:lnTo>
                  <a:lnTo>
                    <a:pt x="2461" y="618"/>
                  </a:lnTo>
                  <a:lnTo>
                    <a:pt x="2461" y="609"/>
                  </a:lnTo>
                  <a:lnTo>
                    <a:pt x="2461" y="83"/>
                  </a:lnTo>
                  <a:lnTo>
                    <a:pt x="2461" y="75"/>
                  </a:lnTo>
                  <a:lnTo>
                    <a:pt x="2460" y="69"/>
                  </a:lnTo>
                  <a:lnTo>
                    <a:pt x="2458" y="63"/>
                  </a:lnTo>
                  <a:lnTo>
                    <a:pt x="2456" y="59"/>
                  </a:lnTo>
                  <a:lnTo>
                    <a:pt x="2452" y="56"/>
                  </a:lnTo>
                  <a:lnTo>
                    <a:pt x="2447" y="53"/>
                  </a:lnTo>
                  <a:lnTo>
                    <a:pt x="2440" y="51"/>
                  </a:lnTo>
                  <a:lnTo>
                    <a:pt x="2431" y="47"/>
                  </a:lnTo>
                  <a:lnTo>
                    <a:pt x="2431" y="32"/>
                  </a:lnTo>
                  <a:lnTo>
                    <a:pt x="3002" y="32"/>
                  </a:lnTo>
                  <a:lnTo>
                    <a:pt x="3009" y="31"/>
                  </a:lnTo>
                  <a:lnTo>
                    <a:pt x="3016" y="29"/>
                  </a:lnTo>
                  <a:lnTo>
                    <a:pt x="3021" y="28"/>
                  </a:lnTo>
                  <a:lnTo>
                    <a:pt x="3025" y="25"/>
                  </a:lnTo>
                  <a:lnTo>
                    <a:pt x="3029" y="22"/>
                  </a:lnTo>
                  <a:lnTo>
                    <a:pt x="3031" y="16"/>
                  </a:lnTo>
                  <a:lnTo>
                    <a:pt x="3033" y="9"/>
                  </a:lnTo>
                  <a:lnTo>
                    <a:pt x="3035" y="0"/>
                  </a:lnTo>
                  <a:lnTo>
                    <a:pt x="3052" y="0"/>
                  </a:lnTo>
                  <a:lnTo>
                    <a:pt x="3052" y="210"/>
                  </a:lnTo>
                  <a:lnTo>
                    <a:pt x="3035" y="210"/>
                  </a:lnTo>
                  <a:lnTo>
                    <a:pt x="3033" y="201"/>
                  </a:lnTo>
                  <a:lnTo>
                    <a:pt x="3031" y="194"/>
                  </a:lnTo>
                  <a:lnTo>
                    <a:pt x="3027" y="190"/>
                  </a:lnTo>
                  <a:lnTo>
                    <a:pt x="3024" y="185"/>
                  </a:lnTo>
                  <a:lnTo>
                    <a:pt x="3021" y="183"/>
                  </a:lnTo>
                  <a:lnTo>
                    <a:pt x="3015" y="182"/>
                  </a:lnTo>
                  <a:lnTo>
                    <a:pt x="3009" y="181"/>
                  </a:lnTo>
                  <a:lnTo>
                    <a:pt x="3002" y="181"/>
                  </a:lnTo>
                  <a:lnTo>
                    <a:pt x="2639" y="181"/>
                  </a:lnTo>
                  <a:lnTo>
                    <a:pt x="2639" y="268"/>
                  </a:lnTo>
                  <a:lnTo>
                    <a:pt x="2857" y="268"/>
                  </a:lnTo>
                  <a:lnTo>
                    <a:pt x="2865" y="268"/>
                  </a:lnTo>
                  <a:lnTo>
                    <a:pt x="2871" y="267"/>
                  </a:lnTo>
                  <a:lnTo>
                    <a:pt x="2876" y="266"/>
                  </a:lnTo>
                  <a:lnTo>
                    <a:pt x="2880" y="263"/>
                  </a:lnTo>
                  <a:lnTo>
                    <a:pt x="2884" y="259"/>
                  </a:lnTo>
                  <a:lnTo>
                    <a:pt x="2887" y="254"/>
                  </a:lnTo>
                  <a:lnTo>
                    <a:pt x="2889" y="247"/>
                  </a:lnTo>
                  <a:lnTo>
                    <a:pt x="2893" y="239"/>
                  </a:lnTo>
                  <a:lnTo>
                    <a:pt x="2910" y="239"/>
                  </a:lnTo>
                  <a:lnTo>
                    <a:pt x="2910" y="434"/>
                  </a:lnTo>
                  <a:lnTo>
                    <a:pt x="2893" y="434"/>
                  </a:lnTo>
                  <a:lnTo>
                    <a:pt x="2889" y="426"/>
                  </a:lnTo>
                  <a:lnTo>
                    <a:pt x="2886" y="419"/>
                  </a:lnTo>
                  <a:lnTo>
                    <a:pt x="2884" y="414"/>
                  </a:lnTo>
                  <a:lnTo>
                    <a:pt x="2880" y="411"/>
                  </a:lnTo>
                  <a:lnTo>
                    <a:pt x="2876" y="407"/>
                  </a:lnTo>
                  <a:lnTo>
                    <a:pt x="2870" y="406"/>
                  </a:lnTo>
                  <a:lnTo>
                    <a:pt x="2865" y="405"/>
                  </a:lnTo>
                  <a:lnTo>
                    <a:pt x="2857" y="405"/>
                  </a:lnTo>
                  <a:lnTo>
                    <a:pt x="2639" y="405"/>
                  </a:lnTo>
                  <a:lnTo>
                    <a:pt x="2639" y="513"/>
                  </a:lnTo>
                  <a:lnTo>
                    <a:pt x="3000" y="513"/>
                  </a:lnTo>
                  <a:close/>
                  <a:moveTo>
                    <a:pt x="3257" y="661"/>
                  </a:moveTo>
                  <a:lnTo>
                    <a:pt x="3257" y="644"/>
                  </a:lnTo>
                  <a:lnTo>
                    <a:pt x="3266" y="642"/>
                  </a:lnTo>
                  <a:lnTo>
                    <a:pt x="3272" y="639"/>
                  </a:lnTo>
                  <a:lnTo>
                    <a:pt x="3277" y="637"/>
                  </a:lnTo>
                  <a:lnTo>
                    <a:pt x="3281" y="634"/>
                  </a:lnTo>
                  <a:lnTo>
                    <a:pt x="3283" y="629"/>
                  </a:lnTo>
                  <a:lnTo>
                    <a:pt x="3285" y="625"/>
                  </a:lnTo>
                  <a:lnTo>
                    <a:pt x="3286" y="618"/>
                  </a:lnTo>
                  <a:lnTo>
                    <a:pt x="3287" y="609"/>
                  </a:lnTo>
                  <a:lnTo>
                    <a:pt x="3287" y="83"/>
                  </a:lnTo>
                  <a:lnTo>
                    <a:pt x="3286" y="75"/>
                  </a:lnTo>
                  <a:lnTo>
                    <a:pt x="3285" y="69"/>
                  </a:lnTo>
                  <a:lnTo>
                    <a:pt x="3283" y="63"/>
                  </a:lnTo>
                  <a:lnTo>
                    <a:pt x="3281" y="59"/>
                  </a:lnTo>
                  <a:lnTo>
                    <a:pt x="3277" y="56"/>
                  </a:lnTo>
                  <a:lnTo>
                    <a:pt x="3272" y="53"/>
                  </a:lnTo>
                  <a:lnTo>
                    <a:pt x="3266" y="51"/>
                  </a:lnTo>
                  <a:lnTo>
                    <a:pt x="3257" y="47"/>
                  </a:lnTo>
                  <a:lnTo>
                    <a:pt x="3257" y="32"/>
                  </a:lnTo>
                  <a:lnTo>
                    <a:pt x="3694" y="32"/>
                  </a:lnTo>
                  <a:lnTo>
                    <a:pt x="3724" y="33"/>
                  </a:lnTo>
                  <a:lnTo>
                    <a:pt x="3751" y="35"/>
                  </a:lnTo>
                  <a:lnTo>
                    <a:pt x="3775" y="38"/>
                  </a:lnTo>
                  <a:lnTo>
                    <a:pt x="3799" y="44"/>
                  </a:lnTo>
                  <a:lnTo>
                    <a:pt x="3821" y="52"/>
                  </a:lnTo>
                  <a:lnTo>
                    <a:pt x="3842" y="61"/>
                  </a:lnTo>
                  <a:lnTo>
                    <a:pt x="3852" y="66"/>
                  </a:lnTo>
                  <a:lnTo>
                    <a:pt x="3861" y="72"/>
                  </a:lnTo>
                  <a:lnTo>
                    <a:pt x="3870" y="78"/>
                  </a:lnTo>
                  <a:lnTo>
                    <a:pt x="3878" y="84"/>
                  </a:lnTo>
                  <a:lnTo>
                    <a:pt x="3885" y="91"/>
                  </a:lnTo>
                  <a:lnTo>
                    <a:pt x="3893" y="98"/>
                  </a:lnTo>
                  <a:lnTo>
                    <a:pt x="3900" y="105"/>
                  </a:lnTo>
                  <a:lnTo>
                    <a:pt x="3907" y="112"/>
                  </a:lnTo>
                  <a:lnTo>
                    <a:pt x="3912" y="120"/>
                  </a:lnTo>
                  <a:lnTo>
                    <a:pt x="3918" y="129"/>
                  </a:lnTo>
                  <a:lnTo>
                    <a:pt x="3922" y="138"/>
                  </a:lnTo>
                  <a:lnTo>
                    <a:pt x="3927" y="147"/>
                  </a:lnTo>
                  <a:lnTo>
                    <a:pt x="3930" y="156"/>
                  </a:lnTo>
                  <a:lnTo>
                    <a:pt x="3934" y="166"/>
                  </a:lnTo>
                  <a:lnTo>
                    <a:pt x="3937" y="176"/>
                  </a:lnTo>
                  <a:lnTo>
                    <a:pt x="3939" y="186"/>
                  </a:lnTo>
                  <a:lnTo>
                    <a:pt x="3943" y="208"/>
                  </a:lnTo>
                  <a:lnTo>
                    <a:pt x="3943" y="230"/>
                  </a:lnTo>
                  <a:lnTo>
                    <a:pt x="3943" y="248"/>
                  </a:lnTo>
                  <a:lnTo>
                    <a:pt x="3940" y="266"/>
                  </a:lnTo>
                  <a:lnTo>
                    <a:pt x="3937" y="282"/>
                  </a:lnTo>
                  <a:lnTo>
                    <a:pt x="3933" y="297"/>
                  </a:lnTo>
                  <a:lnTo>
                    <a:pt x="3927" y="313"/>
                  </a:lnTo>
                  <a:lnTo>
                    <a:pt x="3920" y="328"/>
                  </a:lnTo>
                  <a:lnTo>
                    <a:pt x="3912" y="341"/>
                  </a:lnTo>
                  <a:lnTo>
                    <a:pt x="3902" y="354"/>
                  </a:lnTo>
                  <a:lnTo>
                    <a:pt x="3892" y="366"/>
                  </a:lnTo>
                  <a:lnTo>
                    <a:pt x="3880" y="377"/>
                  </a:lnTo>
                  <a:lnTo>
                    <a:pt x="3866" y="387"/>
                  </a:lnTo>
                  <a:lnTo>
                    <a:pt x="3852" y="396"/>
                  </a:lnTo>
                  <a:lnTo>
                    <a:pt x="3836" y="405"/>
                  </a:lnTo>
                  <a:lnTo>
                    <a:pt x="3819" y="413"/>
                  </a:lnTo>
                  <a:lnTo>
                    <a:pt x="3801" y="420"/>
                  </a:lnTo>
                  <a:lnTo>
                    <a:pt x="3781" y="426"/>
                  </a:lnTo>
                  <a:lnTo>
                    <a:pt x="3875" y="573"/>
                  </a:lnTo>
                  <a:lnTo>
                    <a:pt x="3886" y="592"/>
                  </a:lnTo>
                  <a:lnTo>
                    <a:pt x="3898" y="607"/>
                  </a:lnTo>
                  <a:lnTo>
                    <a:pt x="3907" y="619"/>
                  </a:lnTo>
                  <a:lnTo>
                    <a:pt x="3915" y="627"/>
                  </a:lnTo>
                  <a:lnTo>
                    <a:pt x="3922" y="633"/>
                  </a:lnTo>
                  <a:lnTo>
                    <a:pt x="3930" y="638"/>
                  </a:lnTo>
                  <a:lnTo>
                    <a:pt x="3939" y="642"/>
                  </a:lnTo>
                  <a:lnTo>
                    <a:pt x="3948" y="644"/>
                  </a:lnTo>
                  <a:lnTo>
                    <a:pt x="3948" y="661"/>
                  </a:lnTo>
                  <a:lnTo>
                    <a:pt x="3694" y="661"/>
                  </a:lnTo>
                  <a:lnTo>
                    <a:pt x="3696" y="644"/>
                  </a:lnTo>
                  <a:lnTo>
                    <a:pt x="3703" y="641"/>
                  </a:lnTo>
                  <a:lnTo>
                    <a:pt x="3710" y="636"/>
                  </a:lnTo>
                  <a:lnTo>
                    <a:pt x="3712" y="634"/>
                  </a:lnTo>
                  <a:lnTo>
                    <a:pt x="3714" y="630"/>
                  </a:lnTo>
                  <a:lnTo>
                    <a:pt x="3715" y="628"/>
                  </a:lnTo>
                  <a:lnTo>
                    <a:pt x="3715" y="624"/>
                  </a:lnTo>
                  <a:lnTo>
                    <a:pt x="3715" y="619"/>
                  </a:lnTo>
                  <a:lnTo>
                    <a:pt x="3712" y="614"/>
                  </a:lnTo>
                  <a:lnTo>
                    <a:pt x="3709" y="608"/>
                  </a:lnTo>
                  <a:lnTo>
                    <a:pt x="3703" y="600"/>
                  </a:lnTo>
                  <a:lnTo>
                    <a:pt x="3700" y="595"/>
                  </a:lnTo>
                  <a:lnTo>
                    <a:pt x="3697" y="590"/>
                  </a:lnTo>
                  <a:lnTo>
                    <a:pt x="3593" y="429"/>
                  </a:lnTo>
                  <a:lnTo>
                    <a:pt x="3464" y="429"/>
                  </a:lnTo>
                  <a:lnTo>
                    <a:pt x="3464" y="609"/>
                  </a:lnTo>
                  <a:lnTo>
                    <a:pt x="3464" y="617"/>
                  </a:lnTo>
                  <a:lnTo>
                    <a:pt x="3465" y="624"/>
                  </a:lnTo>
                  <a:lnTo>
                    <a:pt x="3468" y="629"/>
                  </a:lnTo>
                  <a:lnTo>
                    <a:pt x="3470" y="633"/>
                  </a:lnTo>
                  <a:lnTo>
                    <a:pt x="3473" y="636"/>
                  </a:lnTo>
                  <a:lnTo>
                    <a:pt x="3479" y="639"/>
                  </a:lnTo>
                  <a:lnTo>
                    <a:pt x="3487" y="642"/>
                  </a:lnTo>
                  <a:lnTo>
                    <a:pt x="3496" y="644"/>
                  </a:lnTo>
                  <a:lnTo>
                    <a:pt x="3496" y="661"/>
                  </a:lnTo>
                  <a:lnTo>
                    <a:pt x="3257" y="661"/>
                  </a:lnTo>
                  <a:close/>
                  <a:moveTo>
                    <a:pt x="3464" y="158"/>
                  </a:moveTo>
                  <a:lnTo>
                    <a:pt x="3464" y="302"/>
                  </a:lnTo>
                  <a:lnTo>
                    <a:pt x="3619" y="302"/>
                  </a:lnTo>
                  <a:lnTo>
                    <a:pt x="3637" y="301"/>
                  </a:lnTo>
                  <a:lnTo>
                    <a:pt x="3653" y="301"/>
                  </a:lnTo>
                  <a:lnTo>
                    <a:pt x="3669" y="299"/>
                  </a:lnTo>
                  <a:lnTo>
                    <a:pt x="3682" y="297"/>
                  </a:lnTo>
                  <a:lnTo>
                    <a:pt x="3696" y="295"/>
                  </a:lnTo>
                  <a:lnTo>
                    <a:pt x="3707" y="292"/>
                  </a:lnTo>
                  <a:lnTo>
                    <a:pt x="3717" y="288"/>
                  </a:lnTo>
                  <a:lnTo>
                    <a:pt x="3726" y="284"/>
                  </a:lnTo>
                  <a:lnTo>
                    <a:pt x="3734" y="280"/>
                  </a:lnTo>
                  <a:lnTo>
                    <a:pt x="3739" y="274"/>
                  </a:lnTo>
                  <a:lnTo>
                    <a:pt x="3745" y="268"/>
                  </a:lnTo>
                  <a:lnTo>
                    <a:pt x="3751" y="262"/>
                  </a:lnTo>
                  <a:lnTo>
                    <a:pt x="3754" y="255"/>
                  </a:lnTo>
                  <a:lnTo>
                    <a:pt x="3756" y="247"/>
                  </a:lnTo>
                  <a:lnTo>
                    <a:pt x="3757" y="238"/>
                  </a:lnTo>
                  <a:lnTo>
                    <a:pt x="3758" y="229"/>
                  </a:lnTo>
                  <a:lnTo>
                    <a:pt x="3757" y="220"/>
                  </a:lnTo>
                  <a:lnTo>
                    <a:pt x="3756" y="211"/>
                  </a:lnTo>
                  <a:lnTo>
                    <a:pt x="3754" y="203"/>
                  </a:lnTo>
                  <a:lnTo>
                    <a:pt x="3751" y="197"/>
                  </a:lnTo>
                  <a:lnTo>
                    <a:pt x="3746" y="190"/>
                  </a:lnTo>
                  <a:lnTo>
                    <a:pt x="3741" y="184"/>
                  </a:lnTo>
                  <a:lnTo>
                    <a:pt x="3735" y="179"/>
                  </a:lnTo>
                  <a:lnTo>
                    <a:pt x="3727" y="174"/>
                  </a:lnTo>
                  <a:lnTo>
                    <a:pt x="3719" y="171"/>
                  </a:lnTo>
                  <a:lnTo>
                    <a:pt x="3709" y="167"/>
                  </a:lnTo>
                  <a:lnTo>
                    <a:pt x="3697" y="165"/>
                  </a:lnTo>
                  <a:lnTo>
                    <a:pt x="3684" y="163"/>
                  </a:lnTo>
                  <a:lnTo>
                    <a:pt x="3669" y="161"/>
                  </a:lnTo>
                  <a:lnTo>
                    <a:pt x="3652" y="160"/>
                  </a:lnTo>
                  <a:lnTo>
                    <a:pt x="3634" y="158"/>
                  </a:lnTo>
                  <a:lnTo>
                    <a:pt x="3615" y="158"/>
                  </a:lnTo>
                  <a:lnTo>
                    <a:pt x="3464" y="158"/>
                  </a:lnTo>
                  <a:close/>
                </a:path>
              </a:pathLst>
            </a:custGeom>
            <a:solidFill>
              <a:schemeClr val="tx1"/>
            </a:solidFill>
            <a:ln w="9525">
              <a:noFill/>
              <a:round/>
              <a:headEnd/>
              <a:tailEnd/>
            </a:ln>
          </p:spPr>
          <p:txBody>
            <a:bodyPr/>
            <a:lstStyle/>
            <a:p>
              <a:endParaRPr lang="en-US"/>
            </a:p>
          </p:txBody>
        </p:sp>
        <p:sp>
          <p:nvSpPr>
            <p:cNvPr id="2055" name="Freeform 7"/>
            <p:cNvSpPr>
              <a:spLocks noEditPoints="1"/>
            </p:cNvSpPr>
            <p:nvPr/>
          </p:nvSpPr>
          <p:spPr bwMode="auto">
            <a:xfrm>
              <a:off x="1876" y="1738"/>
              <a:ext cx="2293" cy="230"/>
            </a:xfrm>
            <a:custGeom>
              <a:avLst/>
              <a:gdLst>
                <a:gd name="T0" fmla="*/ 0 w 6877"/>
                <a:gd name="T1" fmla="*/ 0 h 691"/>
                <a:gd name="T2" fmla="*/ 0 w 6877"/>
                <a:gd name="T3" fmla="*/ 0 h 691"/>
                <a:gd name="T4" fmla="*/ 0 w 6877"/>
                <a:gd name="T5" fmla="*/ 0 h 691"/>
                <a:gd name="T6" fmla="*/ 0 w 6877"/>
                <a:gd name="T7" fmla="*/ 0 h 691"/>
                <a:gd name="T8" fmla="*/ 0 w 6877"/>
                <a:gd name="T9" fmla="*/ 0 h 691"/>
                <a:gd name="T10" fmla="*/ 0 w 6877"/>
                <a:gd name="T11" fmla="*/ 0 h 691"/>
                <a:gd name="T12" fmla="*/ 0 w 6877"/>
                <a:gd name="T13" fmla="*/ 0 h 691"/>
                <a:gd name="T14" fmla="*/ 0 w 6877"/>
                <a:gd name="T15" fmla="*/ 0 h 691"/>
                <a:gd name="T16" fmla="*/ 0 w 6877"/>
                <a:gd name="T17" fmla="*/ 0 h 691"/>
                <a:gd name="T18" fmla="*/ 0 w 6877"/>
                <a:gd name="T19" fmla="*/ 0 h 691"/>
                <a:gd name="T20" fmla="*/ 0 w 6877"/>
                <a:gd name="T21" fmla="*/ 0 h 691"/>
                <a:gd name="T22" fmla="*/ 0 w 6877"/>
                <a:gd name="T23" fmla="*/ 0 h 691"/>
                <a:gd name="T24" fmla="*/ 0 w 6877"/>
                <a:gd name="T25" fmla="*/ 0 h 691"/>
                <a:gd name="T26" fmla="*/ 0 w 6877"/>
                <a:gd name="T27" fmla="*/ 0 h 691"/>
                <a:gd name="T28" fmla="*/ 0 w 6877"/>
                <a:gd name="T29" fmla="*/ 0 h 691"/>
                <a:gd name="T30" fmla="*/ 0 w 6877"/>
                <a:gd name="T31" fmla="*/ 0 h 691"/>
                <a:gd name="T32" fmla="*/ 0 w 6877"/>
                <a:gd name="T33" fmla="*/ 0 h 691"/>
                <a:gd name="T34" fmla="*/ 0 w 6877"/>
                <a:gd name="T35" fmla="*/ 0 h 691"/>
                <a:gd name="T36" fmla="*/ 0 w 6877"/>
                <a:gd name="T37" fmla="*/ 0 h 691"/>
                <a:gd name="T38" fmla="*/ 0 w 6877"/>
                <a:gd name="T39" fmla="*/ 0 h 691"/>
                <a:gd name="T40" fmla="*/ 0 w 6877"/>
                <a:gd name="T41" fmla="*/ 0 h 691"/>
                <a:gd name="T42" fmla="*/ 0 w 6877"/>
                <a:gd name="T43" fmla="*/ 0 h 691"/>
                <a:gd name="T44" fmla="*/ 0 w 6877"/>
                <a:gd name="T45" fmla="*/ 0 h 691"/>
                <a:gd name="T46" fmla="*/ 0 w 6877"/>
                <a:gd name="T47" fmla="*/ 0 h 691"/>
                <a:gd name="T48" fmla="*/ 0 w 6877"/>
                <a:gd name="T49" fmla="*/ 0 h 691"/>
                <a:gd name="T50" fmla="*/ 0 w 6877"/>
                <a:gd name="T51" fmla="*/ 0 h 691"/>
                <a:gd name="T52" fmla="*/ 0 w 6877"/>
                <a:gd name="T53" fmla="*/ 0 h 691"/>
                <a:gd name="T54" fmla="*/ 0 w 6877"/>
                <a:gd name="T55" fmla="*/ 0 h 691"/>
                <a:gd name="T56" fmla="*/ 0 w 6877"/>
                <a:gd name="T57" fmla="*/ 0 h 691"/>
                <a:gd name="T58" fmla="*/ 0 w 6877"/>
                <a:gd name="T59" fmla="*/ 0 h 691"/>
                <a:gd name="T60" fmla="*/ 0 w 6877"/>
                <a:gd name="T61" fmla="*/ 0 h 691"/>
                <a:gd name="T62" fmla="*/ 0 w 6877"/>
                <a:gd name="T63" fmla="*/ 0 h 691"/>
                <a:gd name="T64" fmla="*/ 0 w 6877"/>
                <a:gd name="T65" fmla="*/ 0 h 691"/>
                <a:gd name="T66" fmla="*/ 0 w 6877"/>
                <a:gd name="T67" fmla="*/ 0 h 691"/>
                <a:gd name="T68" fmla="*/ 0 w 6877"/>
                <a:gd name="T69" fmla="*/ 0 h 691"/>
                <a:gd name="T70" fmla="*/ 0 w 6877"/>
                <a:gd name="T71" fmla="*/ 0 h 691"/>
                <a:gd name="T72" fmla="*/ 0 w 6877"/>
                <a:gd name="T73" fmla="*/ 0 h 691"/>
                <a:gd name="T74" fmla="*/ 0 w 6877"/>
                <a:gd name="T75" fmla="*/ 0 h 691"/>
                <a:gd name="T76" fmla="*/ 0 w 6877"/>
                <a:gd name="T77" fmla="*/ 0 h 691"/>
                <a:gd name="T78" fmla="*/ 0 w 6877"/>
                <a:gd name="T79" fmla="*/ 0 h 691"/>
                <a:gd name="T80" fmla="*/ 0 w 6877"/>
                <a:gd name="T81" fmla="*/ 0 h 691"/>
                <a:gd name="T82" fmla="*/ 0 w 6877"/>
                <a:gd name="T83" fmla="*/ 0 h 691"/>
                <a:gd name="T84" fmla="*/ 0 w 6877"/>
                <a:gd name="T85" fmla="*/ 0 h 691"/>
                <a:gd name="T86" fmla="*/ 0 w 6877"/>
                <a:gd name="T87" fmla="*/ 0 h 691"/>
                <a:gd name="T88" fmla="*/ 0 w 6877"/>
                <a:gd name="T89" fmla="*/ 0 h 691"/>
                <a:gd name="T90" fmla="*/ 0 w 6877"/>
                <a:gd name="T91" fmla="*/ 0 h 691"/>
                <a:gd name="T92" fmla="*/ 0 w 6877"/>
                <a:gd name="T93" fmla="*/ 0 h 691"/>
                <a:gd name="T94" fmla="*/ 0 w 6877"/>
                <a:gd name="T95" fmla="*/ 0 h 691"/>
                <a:gd name="T96" fmla="*/ 0 w 6877"/>
                <a:gd name="T97" fmla="*/ 0 h 691"/>
                <a:gd name="T98" fmla="*/ 0 w 6877"/>
                <a:gd name="T99" fmla="*/ 0 h 691"/>
                <a:gd name="T100" fmla="*/ 0 w 6877"/>
                <a:gd name="T101" fmla="*/ 0 h 691"/>
                <a:gd name="T102" fmla="*/ 0 w 6877"/>
                <a:gd name="T103" fmla="*/ 0 h 691"/>
                <a:gd name="T104" fmla="*/ 0 w 6877"/>
                <a:gd name="T105" fmla="*/ 0 h 691"/>
                <a:gd name="T106" fmla="*/ 0 w 6877"/>
                <a:gd name="T107" fmla="*/ 0 h 691"/>
                <a:gd name="T108" fmla="*/ 0 w 6877"/>
                <a:gd name="T109" fmla="*/ 0 h 691"/>
                <a:gd name="T110" fmla="*/ 0 w 6877"/>
                <a:gd name="T111" fmla="*/ 0 h 691"/>
                <a:gd name="T112" fmla="*/ 0 w 6877"/>
                <a:gd name="T113" fmla="*/ 0 h 691"/>
                <a:gd name="T114" fmla="*/ 0 w 6877"/>
                <a:gd name="T115" fmla="*/ 0 h 691"/>
                <a:gd name="T116" fmla="*/ 0 w 6877"/>
                <a:gd name="T117" fmla="*/ 0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6877"/>
                <a:gd name="T178" fmla="*/ 0 h 691"/>
                <a:gd name="T179" fmla="*/ 6877 w 687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6877" h="691">
                  <a:moveTo>
                    <a:pt x="0" y="660"/>
                  </a:moveTo>
                  <a:lnTo>
                    <a:pt x="0" y="644"/>
                  </a:lnTo>
                  <a:lnTo>
                    <a:pt x="9" y="641"/>
                  </a:lnTo>
                  <a:lnTo>
                    <a:pt x="16" y="639"/>
                  </a:lnTo>
                  <a:lnTo>
                    <a:pt x="21" y="636"/>
                  </a:lnTo>
                  <a:lnTo>
                    <a:pt x="25" y="633"/>
                  </a:lnTo>
                  <a:lnTo>
                    <a:pt x="27" y="629"/>
                  </a:lnTo>
                  <a:lnTo>
                    <a:pt x="28" y="623"/>
                  </a:lnTo>
                  <a:lnTo>
                    <a:pt x="29" y="617"/>
                  </a:lnTo>
                  <a:lnTo>
                    <a:pt x="30" y="609"/>
                  </a:lnTo>
                  <a:lnTo>
                    <a:pt x="30" y="83"/>
                  </a:lnTo>
                  <a:lnTo>
                    <a:pt x="29" y="74"/>
                  </a:lnTo>
                  <a:lnTo>
                    <a:pt x="28" y="67"/>
                  </a:lnTo>
                  <a:lnTo>
                    <a:pt x="27" y="63"/>
                  </a:lnTo>
                  <a:lnTo>
                    <a:pt x="25" y="58"/>
                  </a:lnTo>
                  <a:lnTo>
                    <a:pt x="21" y="55"/>
                  </a:lnTo>
                  <a:lnTo>
                    <a:pt x="16" y="53"/>
                  </a:lnTo>
                  <a:lnTo>
                    <a:pt x="9" y="49"/>
                  </a:lnTo>
                  <a:lnTo>
                    <a:pt x="0" y="47"/>
                  </a:lnTo>
                  <a:lnTo>
                    <a:pt x="0" y="31"/>
                  </a:lnTo>
                  <a:lnTo>
                    <a:pt x="239" y="31"/>
                  </a:lnTo>
                  <a:lnTo>
                    <a:pt x="239" y="47"/>
                  </a:lnTo>
                  <a:lnTo>
                    <a:pt x="230" y="49"/>
                  </a:lnTo>
                  <a:lnTo>
                    <a:pt x="222" y="53"/>
                  </a:lnTo>
                  <a:lnTo>
                    <a:pt x="218" y="56"/>
                  </a:lnTo>
                  <a:lnTo>
                    <a:pt x="213" y="58"/>
                  </a:lnTo>
                  <a:lnTo>
                    <a:pt x="211" y="63"/>
                  </a:lnTo>
                  <a:lnTo>
                    <a:pt x="209" y="68"/>
                  </a:lnTo>
                  <a:lnTo>
                    <a:pt x="208" y="75"/>
                  </a:lnTo>
                  <a:lnTo>
                    <a:pt x="208" y="83"/>
                  </a:lnTo>
                  <a:lnTo>
                    <a:pt x="208" y="258"/>
                  </a:lnTo>
                  <a:lnTo>
                    <a:pt x="520" y="258"/>
                  </a:lnTo>
                  <a:lnTo>
                    <a:pt x="520" y="83"/>
                  </a:lnTo>
                  <a:lnTo>
                    <a:pt x="520" y="75"/>
                  </a:lnTo>
                  <a:lnTo>
                    <a:pt x="519" y="68"/>
                  </a:lnTo>
                  <a:lnTo>
                    <a:pt x="517" y="63"/>
                  </a:lnTo>
                  <a:lnTo>
                    <a:pt x="514" y="58"/>
                  </a:lnTo>
                  <a:lnTo>
                    <a:pt x="510" y="56"/>
                  </a:lnTo>
                  <a:lnTo>
                    <a:pt x="504" y="53"/>
                  </a:lnTo>
                  <a:lnTo>
                    <a:pt x="497" y="49"/>
                  </a:lnTo>
                  <a:lnTo>
                    <a:pt x="489" y="47"/>
                  </a:lnTo>
                  <a:lnTo>
                    <a:pt x="489" y="31"/>
                  </a:lnTo>
                  <a:lnTo>
                    <a:pt x="728" y="31"/>
                  </a:lnTo>
                  <a:lnTo>
                    <a:pt x="728" y="47"/>
                  </a:lnTo>
                  <a:lnTo>
                    <a:pt x="719" y="49"/>
                  </a:lnTo>
                  <a:lnTo>
                    <a:pt x="712" y="53"/>
                  </a:lnTo>
                  <a:lnTo>
                    <a:pt x="707" y="55"/>
                  </a:lnTo>
                  <a:lnTo>
                    <a:pt x="704" y="58"/>
                  </a:lnTo>
                  <a:lnTo>
                    <a:pt x="701" y="63"/>
                  </a:lnTo>
                  <a:lnTo>
                    <a:pt x="700" y="67"/>
                  </a:lnTo>
                  <a:lnTo>
                    <a:pt x="698" y="74"/>
                  </a:lnTo>
                  <a:lnTo>
                    <a:pt x="698" y="83"/>
                  </a:lnTo>
                  <a:lnTo>
                    <a:pt x="698" y="609"/>
                  </a:lnTo>
                  <a:lnTo>
                    <a:pt x="698" y="617"/>
                  </a:lnTo>
                  <a:lnTo>
                    <a:pt x="700" y="623"/>
                  </a:lnTo>
                  <a:lnTo>
                    <a:pt x="701" y="629"/>
                  </a:lnTo>
                  <a:lnTo>
                    <a:pt x="704" y="633"/>
                  </a:lnTo>
                  <a:lnTo>
                    <a:pt x="707" y="636"/>
                  </a:lnTo>
                  <a:lnTo>
                    <a:pt x="712" y="639"/>
                  </a:lnTo>
                  <a:lnTo>
                    <a:pt x="719" y="641"/>
                  </a:lnTo>
                  <a:lnTo>
                    <a:pt x="728" y="644"/>
                  </a:lnTo>
                  <a:lnTo>
                    <a:pt x="728" y="660"/>
                  </a:lnTo>
                  <a:lnTo>
                    <a:pt x="489" y="660"/>
                  </a:lnTo>
                  <a:lnTo>
                    <a:pt x="489" y="644"/>
                  </a:lnTo>
                  <a:lnTo>
                    <a:pt x="497" y="641"/>
                  </a:lnTo>
                  <a:lnTo>
                    <a:pt x="504" y="638"/>
                  </a:lnTo>
                  <a:lnTo>
                    <a:pt x="510" y="636"/>
                  </a:lnTo>
                  <a:lnTo>
                    <a:pt x="514" y="632"/>
                  </a:lnTo>
                  <a:lnTo>
                    <a:pt x="517" y="628"/>
                  </a:lnTo>
                  <a:lnTo>
                    <a:pt x="519" y="623"/>
                  </a:lnTo>
                  <a:lnTo>
                    <a:pt x="520" y="617"/>
                  </a:lnTo>
                  <a:lnTo>
                    <a:pt x="520" y="609"/>
                  </a:lnTo>
                  <a:lnTo>
                    <a:pt x="520" y="402"/>
                  </a:lnTo>
                  <a:lnTo>
                    <a:pt x="208" y="402"/>
                  </a:lnTo>
                  <a:lnTo>
                    <a:pt x="208" y="609"/>
                  </a:lnTo>
                  <a:lnTo>
                    <a:pt x="208" y="617"/>
                  </a:lnTo>
                  <a:lnTo>
                    <a:pt x="209" y="623"/>
                  </a:lnTo>
                  <a:lnTo>
                    <a:pt x="211" y="628"/>
                  </a:lnTo>
                  <a:lnTo>
                    <a:pt x="213" y="632"/>
                  </a:lnTo>
                  <a:lnTo>
                    <a:pt x="218" y="636"/>
                  </a:lnTo>
                  <a:lnTo>
                    <a:pt x="222" y="638"/>
                  </a:lnTo>
                  <a:lnTo>
                    <a:pt x="230" y="641"/>
                  </a:lnTo>
                  <a:lnTo>
                    <a:pt x="239" y="644"/>
                  </a:lnTo>
                  <a:lnTo>
                    <a:pt x="239" y="660"/>
                  </a:lnTo>
                  <a:lnTo>
                    <a:pt x="0" y="660"/>
                  </a:lnTo>
                  <a:close/>
                  <a:moveTo>
                    <a:pt x="1487" y="511"/>
                  </a:moveTo>
                  <a:lnTo>
                    <a:pt x="1495" y="511"/>
                  </a:lnTo>
                  <a:lnTo>
                    <a:pt x="1501" y="510"/>
                  </a:lnTo>
                  <a:lnTo>
                    <a:pt x="1506" y="509"/>
                  </a:lnTo>
                  <a:lnTo>
                    <a:pt x="1510" y="506"/>
                  </a:lnTo>
                  <a:lnTo>
                    <a:pt x="1514" y="502"/>
                  </a:lnTo>
                  <a:lnTo>
                    <a:pt x="1517" y="498"/>
                  </a:lnTo>
                  <a:lnTo>
                    <a:pt x="1519" y="491"/>
                  </a:lnTo>
                  <a:lnTo>
                    <a:pt x="1522" y="482"/>
                  </a:lnTo>
                  <a:lnTo>
                    <a:pt x="1538" y="482"/>
                  </a:lnTo>
                  <a:lnTo>
                    <a:pt x="1538" y="691"/>
                  </a:lnTo>
                  <a:lnTo>
                    <a:pt x="1522" y="691"/>
                  </a:lnTo>
                  <a:lnTo>
                    <a:pt x="1519" y="682"/>
                  </a:lnTo>
                  <a:lnTo>
                    <a:pt x="1517" y="675"/>
                  </a:lnTo>
                  <a:lnTo>
                    <a:pt x="1514" y="669"/>
                  </a:lnTo>
                  <a:lnTo>
                    <a:pt x="1510" y="666"/>
                  </a:lnTo>
                  <a:lnTo>
                    <a:pt x="1507" y="664"/>
                  </a:lnTo>
                  <a:lnTo>
                    <a:pt x="1501" y="661"/>
                  </a:lnTo>
                  <a:lnTo>
                    <a:pt x="1495" y="660"/>
                  </a:lnTo>
                  <a:lnTo>
                    <a:pt x="1487" y="660"/>
                  </a:lnTo>
                  <a:lnTo>
                    <a:pt x="917" y="660"/>
                  </a:lnTo>
                  <a:lnTo>
                    <a:pt x="917" y="644"/>
                  </a:lnTo>
                  <a:lnTo>
                    <a:pt x="926" y="641"/>
                  </a:lnTo>
                  <a:lnTo>
                    <a:pt x="933" y="639"/>
                  </a:lnTo>
                  <a:lnTo>
                    <a:pt x="939" y="636"/>
                  </a:lnTo>
                  <a:lnTo>
                    <a:pt x="942" y="633"/>
                  </a:lnTo>
                  <a:lnTo>
                    <a:pt x="944" y="629"/>
                  </a:lnTo>
                  <a:lnTo>
                    <a:pt x="947" y="623"/>
                  </a:lnTo>
                  <a:lnTo>
                    <a:pt x="948" y="617"/>
                  </a:lnTo>
                  <a:lnTo>
                    <a:pt x="948" y="609"/>
                  </a:lnTo>
                  <a:lnTo>
                    <a:pt x="948" y="83"/>
                  </a:lnTo>
                  <a:lnTo>
                    <a:pt x="948" y="74"/>
                  </a:lnTo>
                  <a:lnTo>
                    <a:pt x="947" y="67"/>
                  </a:lnTo>
                  <a:lnTo>
                    <a:pt x="944" y="63"/>
                  </a:lnTo>
                  <a:lnTo>
                    <a:pt x="942" y="58"/>
                  </a:lnTo>
                  <a:lnTo>
                    <a:pt x="939" y="55"/>
                  </a:lnTo>
                  <a:lnTo>
                    <a:pt x="933" y="53"/>
                  </a:lnTo>
                  <a:lnTo>
                    <a:pt x="926" y="49"/>
                  </a:lnTo>
                  <a:lnTo>
                    <a:pt x="917" y="47"/>
                  </a:lnTo>
                  <a:lnTo>
                    <a:pt x="917" y="31"/>
                  </a:lnTo>
                  <a:lnTo>
                    <a:pt x="1488" y="31"/>
                  </a:lnTo>
                  <a:lnTo>
                    <a:pt x="1496" y="30"/>
                  </a:lnTo>
                  <a:lnTo>
                    <a:pt x="1503" y="29"/>
                  </a:lnTo>
                  <a:lnTo>
                    <a:pt x="1508" y="27"/>
                  </a:lnTo>
                  <a:lnTo>
                    <a:pt x="1512" y="25"/>
                  </a:lnTo>
                  <a:lnTo>
                    <a:pt x="1515" y="21"/>
                  </a:lnTo>
                  <a:lnTo>
                    <a:pt x="1517" y="16"/>
                  </a:lnTo>
                  <a:lnTo>
                    <a:pt x="1519" y="9"/>
                  </a:lnTo>
                  <a:lnTo>
                    <a:pt x="1522" y="0"/>
                  </a:lnTo>
                  <a:lnTo>
                    <a:pt x="1538" y="0"/>
                  </a:lnTo>
                  <a:lnTo>
                    <a:pt x="1538" y="210"/>
                  </a:lnTo>
                  <a:lnTo>
                    <a:pt x="1522" y="210"/>
                  </a:lnTo>
                  <a:lnTo>
                    <a:pt x="1519" y="201"/>
                  </a:lnTo>
                  <a:lnTo>
                    <a:pt x="1517" y="194"/>
                  </a:lnTo>
                  <a:lnTo>
                    <a:pt x="1514" y="188"/>
                  </a:lnTo>
                  <a:lnTo>
                    <a:pt x="1512" y="185"/>
                  </a:lnTo>
                  <a:lnTo>
                    <a:pt x="1507" y="183"/>
                  </a:lnTo>
                  <a:lnTo>
                    <a:pt x="1503" y="180"/>
                  </a:lnTo>
                  <a:lnTo>
                    <a:pt x="1496" y="180"/>
                  </a:lnTo>
                  <a:lnTo>
                    <a:pt x="1488" y="179"/>
                  </a:lnTo>
                  <a:lnTo>
                    <a:pt x="1125" y="179"/>
                  </a:lnTo>
                  <a:lnTo>
                    <a:pt x="1125" y="268"/>
                  </a:lnTo>
                  <a:lnTo>
                    <a:pt x="1343" y="268"/>
                  </a:lnTo>
                  <a:lnTo>
                    <a:pt x="1351" y="268"/>
                  </a:lnTo>
                  <a:lnTo>
                    <a:pt x="1358" y="267"/>
                  </a:lnTo>
                  <a:lnTo>
                    <a:pt x="1363" y="265"/>
                  </a:lnTo>
                  <a:lnTo>
                    <a:pt x="1367" y="262"/>
                  </a:lnTo>
                  <a:lnTo>
                    <a:pt x="1370" y="259"/>
                  </a:lnTo>
                  <a:lnTo>
                    <a:pt x="1373" y="253"/>
                  </a:lnTo>
                  <a:lnTo>
                    <a:pt x="1377" y="247"/>
                  </a:lnTo>
                  <a:lnTo>
                    <a:pt x="1379" y="239"/>
                  </a:lnTo>
                  <a:lnTo>
                    <a:pt x="1396" y="239"/>
                  </a:lnTo>
                  <a:lnTo>
                    <a:pt x="1396" y="434"/>
                  </a:lnTo>
                  <a:lnTo>
                    <a:pt x="1379" y="434"/>
                  </a:lnTo>
                  <a:lnTo>
                    <a:pt x="1376" y="425"/>
                  </a:lnTo>
                  <a:lnTo>
                    <a:pt x="1373" y="418"/>
                  </a:lnTo>
                  <a:lnTo>
                    <a:pt x="1370" y="414"/>
                  </a:lnTo>
                  <a:lnTo>
                    <a:pt x="1367" y="409"/>
                  </a:lnTo>
                  <a:lnTo>
                    <a:pt x="1362" y="407"/>
                  </a:lnTo>
                  <a:lnTo>
                    <a:pt x="1357" y="406"/>
                  </a:lnTo>
                  <a:lnTo>
                    <a:pt x="1351" y="405"/>
                  </a:lnTo>
                  <a:lnTo>
                    <a:pt x="1343" y="404"/>
                  </a:lnTo>
                  <a:lnTo>
                    <a:pt x="1125" y="404"/>
                  </a:lnTo>
                  <a:lnTo>
                    <a:pt x="1125" y="511"/>
                  </a:lnTo>
                  <a:lnTo>
                    <a:pt x="1487" y="511"/>
                  </a:lnTo>
                  <a:close/>
                  <a:moveTo>
                    <a:pt x="1924" y="422"/>
                  </a:moveTo>
                  <a:lnTo>
                    <a:pt x="2136" y="422"/>
                  </a:lnTo>
                  <a:lnTo>
                    <a:pt x="2026" y="145"/>
                  </a:lnTo>
                  <a:lnTo>
                    <a:pt x="1924" y="422"/>
                  </a:lnTo>
                  <a:close/>
                  <a:moveTo>
                    <a:pt x="2189" y="660"/>
                  </a:moveTo>
                  <a:lnTo>
                    <a:pt x="2189" y="644"/>
                  </a:lnTo>
                  <a:lnTo>
                    <a:pt x="2199" y="640"/>
                  </a:lnTo>
                  <a:lnTo>
                    <a:pt x="2205" y="636"/>
                  </a:lnTo>
                  <a:lnTo>
                    <a:pt x="2209" y="633"/>
                  </a:lnTo>
                  <a:lnTo>
                    <a:pt x="2210" y="630"/>
                  </a:lnTo>
                  <a:lnTo>
                    <a:pt x="2211" y="626"/>
                  </a:lnTo>
                  <a:lnTo>
                    <a:pt x="2211" y="622"/>
                  </a:lnTo>
                  <a:lnTo>
                    <a:pt x="2211" y="618"/>
                  </a:lnTo>
                  <a:lnTo>
                    <a:pt x="2210" y="611"/>
                  </a:lnTo>
                  <a:lnTo>
                    <a:pt x="2208" y="604"/>
                  </a:lnTo>
                  <a:lnTo>
                    <a:pt x="2204" y="594"/>
                  </a:lnTo>
                  <a:lnTo>
                    <a:pt x="2179" y="527"/>
                  </a:lnTo>
                  <a:lnTo>
                    <a:pt x="1887" y="527"/>
                  </a:lnTo>
                  <a:lnTo>
                    <a:pt x="1861" y="594"/>
                  </a:lnTo>
                  <a:lnTo>
                    <a:pt x="1858" y="600"/>
                  </a:lnTo>
                  <a:lnTo>
                    <a:pt x="1856" y="605"/>
                  </a:lnTo>
                  <a:lnTo>
                    <a:pt x="1856" y="610"/>
                  </a:lnTo>
                  <a:lnTo>
                    <a:pt x="1855" y="614"/>
                  </a:lnTo>
                  <a:lnTo>
                    <a:pt x="1856" y="620"/>
                  </a:lnTo>
                  <a:lnTo>
                    <a:pt x="1857" y="624"/>
                  </a:lnTo>
                  <a:lnTo>
                    <a:pt x="1860" y="629"/>
                  </a:lnTo>
                  <a:lnTo>
                    <a:pt x="1862" y="633"/>
                  </a:lnTo>
                  <a:lnTo>
                    <a:pt x="1865" y="637"/>
                  </a:lnTo>
                  <a:lnTo>
                    <a:pt x="1870" y="639"/>
                  </a:lnTo>
                  <a:lnTo>
                    <a:pt x="1874" y="641"/>
                  </a:lnTo>
                  <a:lnTo>
                    <a:pt x="1881" y="644"/>
                  </a:lnTo>
                  <a:lnTo>
                    <a:pt x="1881" y="660"/>
                  </a:lnTo>
                  <a:lnTo>
                    <a:pt x="1666" y="660"/>
                  </a:lnTo>
                  <a:lnTo>
                    <a:pt x="1666" y="644"/>
                  </a:lnTo>
                  <a:lnTo>
                    <a:pt x="1674" y="639"/>
                  </a:lnTo>
                  <a:lnTo>
                    <a:pt x="1681" y="632"/>
                  </a:lnTo>
                  <a:lnTo>
                    <a:pt x="1688" y="626"/>
                  </a:lnTo>
                  <a:lnTo>
                    <a:pt x="1696" y="617"/>
                  </a:lnTo>
                  <a:lnTo>
                    <a:pt x="1701" y="605"/>
                  </a:lnTo>
                  <a:lnTo>
                    <a:pt x="1708" y="594"/>
                  </a:lnTo>
                  <a:lnTo>
                    <a:pt x="1714" y="581"/>
                  </a:lnTo>
                  <a:lnTo>
                    <a:pt x="1719" y="567"/>
                  </a:lnTo>
                  <a:lnTo>
                    <a:pt x="1721" y="562"/>
                  </a:lnTo>
                  <a:lnTo>
                    <a:pt x="1723" y="557"/>
                  </a:lnTo>
                  <a:lnTo>
                    <a:pt x="1889" y="104"/>
                  </a:lnTo>
                  <a:lnTo>
                    <a:pt x="1892" y="92"/>
                  </a:lnTo>
                  <a:lnTo>
                    <a:pt x="1897" y="81"/>
                  </a:lnTo>
                  <a:lnTo>
                    <a:pt x="1898" y="72"/>
                  </a:lnTo>
                  <a:lnTo>
                    <a:pt x="1899" y="66"/>
                  </a:lnTo>
                  <a:lnTo>
                    <a:pt x="1899" y="63"/>
                  </a:lnTo>
                  <a:lnTo>
                    <a:pt x="1898" y="58"/>
                  </a:lnTo>
                  <a:lnTo>
                    <a:pt x="1897" y="55"/>
                  </a:lnTo>
                  <a:lnTo>
                    <a:pt x="1894" y="53"/>
                  </a:lnTo>
                  <a:lnTo>
                    <a:pt x="1892" y="50"/>
                  </a:lnTo>
                  <a:lnTo>
                    <a:pt x="1889" y="49"/>
                  </a:lnTo>
                  <a:lnTo>
                    <a:pt x="1885" y="48"/>
                  </a:lnTo>
                  <a:lnTo>
                    <a:pt x="1881" y="47"/>
                  </a:lnTo>
                  <a:lnTo>
                    <a:pt x="1881" y="31"/>
                  </a:lnTo>
                  <a:lnTo>
                    <a:pt x="2194" y="31"/>
                  </a:lnTo>
                  <a:lnTo>
                    <a:pt x="2194" y="47"/>
                  </a:lnTo>
                  <a:lnTo>
                    <a:pt x="2190" y="48"/>
                  </a:lnTo>
                  <a:lnTo>
                    <a:pt x="2186" y="49"/>
                  </a:lnTo>
                  <a:lnTo>
                    <a:pt x="2183" y="50"/>
                  </a:lnTo>
                  <a:lnTo>
                    <a:pt x="2181" y="53"/>
                  </a:lnTo>
                  <a:lnTo>
                    <a:pt x="2179" y="55"/>
                  </a:lnTo>
                  <a:lnTo>
                    <a:pt x="2177" y="58"/>
                  </a:lnTo>
                  <a:lnTo>
                    <a:pt x="2176" y="63"/>
                  </a:lnTo>
                  <a:lnTo>
                    <a:pt x="2176" y="66"/>
                  </a:lnTo>
                  <a:lnTo>
                    <a:pt x="2177" y="72"/>
                  </a:lnTo>
                  <a:lnTo>
                    <a:pt x="2180" y="81"/>
                  </a:lnTo>
                  <a:lnTo>
                    <a:pt x="2183" y="92"/>
                  </a:lnTo>
                  <a:lnTo>
                    <a:pt x="2188" y="104"/>
                  </a:lnTo>
                  <a:lnTo>
                    <a:pt x="2389" y="609"/>
                  </a:lnTo>
                  <a:lnTo>
                    <a:pt x="2389" y="610"/>
                  </a:lnTo>
                  <a:lnTo>
                    <a:pt x="2389" y="611"/>
                  </a:lnTo>
                  <a:lnTo>
                    <a:pt x="2392" y="617"/>
                  </a:lnTo>
                  <a:lnTo>
                    <a:pt x="2394" y="622"/>
                  </a:lnTo>
                  <a:lnTo>
                    <a:pt x="2398" y="627"/>
                  </a:lnTo>
                  <a:lnTo>
                    <a:pt x="2401" y="631"/>
                  </a:lnTo>
                  <a:lnTo>
                    <a:pt x="2405" y="636"/>
                  </a:lnTo>
                  <a:lnTo>
                    <a:pt x="2410" y="639"/>
                  </a:lnTo>
                  <a:lnTo>
                    <a:pt x="2414" y="641"/>
                  </a:lnTo>
                  <a:lnTo>
                    <a:pt x="2419" y="644"/>
                  </a:lnTo>
                  <a:lnTo>
                    <a:pt x="2419" y="660"/>
                  </a:lnTo>
                  <a:lnTo>
                    <a:pt x="2189" y="660"/>
                  </a:lnTo>
                  <a:close/>
                  <a:moveTo>
                    <a:pt x="3130" y="511"/>
                  </a:moveTo>
                  <a:lnTo>
                    <a:pt x="3136" y="511"/>
                  </a:lnTo>
                  <a:lnTo>
                    <a:pt x="3143" y="510"/>
                  </a:lnTo>
                  <a:lnTo>
                    <a:pt x="3149" y="509"/>
                  </a:lnTo>
                  <a:lnTo>
                    <a:pt x="3152" y="506"/>
                  </a:lnTo>
                  <a:lnTo>
                    <a:pt x="3155" y="502"/>
                  </a:lnTo>
                  <a:lnTo>
                    <a:pt x="3159" y="498"/>
                  </a:lnTo>
                  <a:lnTo>
                    <a:pt x="3161" y="491"/>
                  </a:lnTo>
                  <a:lnTo>
                    <a:pt x="3163" y="482"/>
                  </a:lnTo>
                  <a:lnTo>
                    <a:pt x="3181" y="482"/>
                  </a:lnTo>
                  <a:lnTo>
                    <a:pt x="3181" y="691"/>
                  </a:lnTo>
                  <a:lnTo>
                    <a:pt x="3163" y="691"/>
                  </a:lnTo>
                  <a:lnTo>
                    <a:pt x="3161" y="682"/>
                  </a:lnTo>
                  <a:lnTo>
                    <a:pt x="3159" y="675"/>
                  </a:lnTo>
                  <a:lnTo>
                    <a:pt x="3155" y="669"/>
                  </a:lnTo>
                  <a:lnTo>
                    <a:pt x="3152" y="666"/>
                  </a:lnTo>
                  <a:lnTo>
                    <a:pt x="3149" y="664"/>
                  </a:lnTo>
                  <a:lnTo>
                    <a:pt x="3143" y="661"/>
                  </a:lnTo>
                  <a:lnTo>
                    <a:pt x="3138" y="660"/>
                  </a:lnTo>
                  <a:lnTo>
                    <a:pt x="3130" y="660"/>
                  </a:lnTo>
                  <a:lnTo>
                    <a:pt x="2533" y="660"/>
                  </a:lnTo>
                  <a:lnTo>
                    <a:pt x="2533" y="644"/>
                  </a:lnTo>
                  <a:lnTo>
                    <a:pt x="2542" y="641"/>
                  </a:lnTo>
                  <a:lnTo>
                    <a:pt x="2549" y="639"/>
                  </a:lnTo>
                  <a:lnTo>
                    <a:pt x="2554" y="636"/>
                  </a:lnTo>
                  <a:lnTo>
                    <a:pt x="2558" y="633"/>
                  </a:lnTo>
                  <a:lnTo>
                    <a:pt x="2560" y="629"/>
                  </a:lnTo>
                  <a:lnTo>
                    <a:pt x="2561" y="623"/>
                  </a:lnTo>
                  <a:lnTo>
                    <a:pt x="2563" y="617"/>
                  </a:lnTo>
                  <a:lnTo>
                    <a:pt x="2564" y="609"/>
                  </a:lnTo>
                  <a:lnTo>
                    <a:pt x="2564" y="83"/>
                  </a:lnTo>
                  <a:lnTo>
                    <a:pt x="2563" y="74"/>
                  </a:lnTo>
                  <a:lnTo>
                    <a:pt x="2561" y="67"/>
                  </a:lnTo>
                  <a:lnTo>
                    <a:pt x="2560" y="63"/>
                  </a:lnTo>
                  <a:lnTo>
                    <a:pt x="2558" y="58"/>
                  </a:lnTo>
                  <a:lnTo>
                    <a:pt x="2554" y="55"/>
                  </a:lnTo>
                  <a:lnTo>
                    <a:pt x="2549" y="53"/>
                  </a:lnTo>
                  <a:lnTo>
                    <a:pt x="2542" y="49"/>
                  </a:lnTo>
                  <a:lnTo>
                    <a:pt x="2533" y="47"/>
                  </a:lnTo>
                  <a:lnTo>
                    <a:pt x="2533" y="31"/>
                  </a:lnTo>
                  <a:lnTo>
                    <a:pt x="2773" y="31"/>
                  </a:lnTo>
                  <a:lnTo>
                    <a:pt x="2773" y="47"/>
                  </a:lnTo>
                  <a:lnTo>
                    <a:pt x="2764" y="49"/>
                  </a:lnTo>
                  <a:lnTo>
                    <a:pt x="2756" y="53"/>
                  </a:lnTo>
                  <a:lnTo>
                    <a:pt x="2751" y="56"/>
                  </a:lnTo>
                  <a:lnTo>
                    <a:pt x="2747" y="58"/>
                  </a:lnTo>
                  <a:lnTo>
                    <a:pt x="2744" y="63"/>
                  </a:lnTo>
                  <a:lnTo>
                    <a:pt x="2742" y="68"/>
                  </a:lnTo>
                  <a:lnTo>
                    <a:pt x="2741" y="75"/>
                  </a:lnTo>
                  <a:lnTo>
                    <a:pt x="2741" y="83"/>
                  </a:lnTo>
                  <a:lnTo>
                    <a:pt x="2741" y="511"/>
                  </a:lnTo>
                  <a:lnTo>
                    <a:pt x="3130" y="511"/>
                  </a:lnTo>
                  <a:close/>
                  <a:moveTo>
                    <a:pt x="3614" y="185"/>
                  </a:moveTo>
                  <a:lnTo>
                    <a:pt x="3614" y="609"/>
                  </a:lnTo>
                  <a:lnTo>
                    <a:pt x="3614" y="617"/>
                  </a:lnTo>
                  <a:lnTo>
                    <a:pt x="3615" y="623"/>
                  </a:lnTo>
                  <a:lnTo>
                    <a:pt x="3617" y="629"/>
                  </a:lnTo>
                  <a:lnTo>
                    <a:pt x="3619" y="633"/>
                  </a:lnTo>
                  <a:lnTo>
                    <a:pt x="3623" y="636"/>
                  </a:lnTo>
                  <a:lnTo>
                    <a:pt x="3628" y="639"/>
                  </a:lnTo>
                  <a:lnTo>
                    <a:pt x="3635" y="641"/>
                  </a:lnTo>
                  <a:lnTo>
                    <a:pt x="3643" y="644"/>
                  </a:lnTo>
                  <a:lnTo>
                    <a:pt x="3643" y="660"/>
                  </a:lnTo>
                  <a:lnTo>
                    <a:pt x="3405" y="660"/>
                  </a:lnTo>
                  <a:lnTo>
                    <a:pt x="3405" y="644"/>
                  </a:lnTo>
                  <a:lnTo>
                    <a:pt x="3413" y="641"/>
                  </a:lnTo>
                  <a:lnTo>
                    <a:pt x="3420" y="638"/>
                  </a:lnTo>
                  <a:lnTo>
                    <a:pt x="3425" y="636"/>
                  </a:lnTo>
                  <a:lnTo>
                    <a:pt x="3428" y="631"/>
                  </a:lnTo>
                  <a:lnTo>
                    <a:pt x="3431" y="628"/>
                  </a:lnTo>
                  <a:lnTo>
                    <a:pt x="3433" y="622"/>
                  </a:lnTo>
                  <a:lnTo>
                    <a:pt x="3434" y="617"/>
                  </a:lnTo>
                  <a:lnTo>
                    <a:pt x="3434" y="609"/>
                  </a:lnTo>
                  <a:lnTo>
                    <a:pt x="3434" y="185"/>
                  </a:lnTo>
                  <a:lnTo>
                    <a:pt x="3246" y="185"/>
                  </a:lnTo>
                  <a:lnTo>
                    <a:pt x="3239" y="186"/>
                  </a:lnTo>
                  <a:lnTo>
                    <a:pt x="3232" y="187"/>
                  </a:lnTo>
                  <a:lnTo>
                    <a:pt x="3226" y="188"/>
                  </a:lnTo>
                  <a:lnTo>
                    <a:pt x="3223" y="192"/>
                  </a:lnTo>
                  <a:lnTo>
                    <a:pt x="3219" y="195"/>
                  </a:lnTo>
                  <a:lnTo>
                    <a:pt x="3216" y="201"/>
                  </a:lnTo>
                  <a:lnTo>
                    <a:pt x="3213" y="207"/>
                  </a:lnTo>
                  <a:lnTo>
                    <a:pt x="3211" y="215"/>
                  </a:lnTo>
                  <a:lnTo>
                    <a:pt x="3195" y="215"/>
                  </a:lnTo>
                  <a:lnTo>
                    <a:pt x="3195" y="0"/>
                  </a:lnTo>
                  <a:lnTo>
                    <a:pt x="3211" y="0"/>
                  </a:lnTo>
                  <a:lnTo>
                    <a:pt x="3213" y="9"/>
                  </a:lnTo>
                  <a:lnTo>
                    <a:pt x="3216" y="16"/>
                  </a:lnTo>
                  <a:lnTo>
                    <a:pt x="3218" y="21"/>
                  </a:lnTo>
                  <a:lnTo>
                    <a:pt x="3222" y="25"/>
                  </a:lnTo>
                  <a:lnTo>
                    <a:pt x="3226" y="28"/>
                  </a:lnTo>
                  <a:lnTo>
                    <a:pt x="3232" y="29"/>
                  </a:lnTo>
                  <a:lnTo>
                    <a:pt x="3237" y="30"/>
                  </a:lnTo>
                  <a:lnTo>
                    <a:pt x="3246" y="31"/>
                  </a:lnTo>
                  <a:lnTo>
                    <a:pt x="3801" y="31"/>
                  </a:lnTo>
                  <a:lnTo>
                    <a:pt x="3809" y="30"/>
                  </a:lnTo>
                  <a:lnTo>
                    <a:pt x="3816" y="29"/>
                  </a:lnTo>
                  <a:lnTo>
                    <a:pt x="3821" y="28"/>
                  </a:lnTo>
                  <a:lnTo>
                    <a:pt x="3826" y="25"/>
                  </a:lnTo>
                  <a:lnTo>
                    <a:pt x="3828" y="21"/>
                  </a:lnTo>
                  <a:lnTo>
                    <a:pt x="3831" y="16"/>
                  </a:lnTo>
                  <a:lnTo>
                    <a:pt x="3834" y="9"/>
                  </a:lnTo>
                  <a:lnTo>
                    <a:pt x="3836" y="0"/>
                  </a:lnTo>
                  <a:lnTo>
                    <a:pt x="3853" y="0"/>
                  </a:lnTo>
                  <a:lnTo>
                    <a:pt x="3853" y="215"/>
                  </a:lnTo>
                  <a:lnTo>
                    <a:pt x="3836" y="215"/>
                  </a:lnTo>
                  <a:lnTo>
                    <a:pt x="3834" y="207"/>
                  </a:lnTo>
                  <a:lnTo>
                    <a:pt x="3831" y="201"/>
                  </a:lnTo>
                  <a:lnTo>
                    <a:pt x="3828" y="195"/>
                  </a:lnTo>
                  <a:lnTo>
                    <a:pt x="3825" y="192"/>
                  </a:lnTo>
                  <a:lnTo>
                    <a:pt x="3821" y="188"/>
                  </a:lnTo>
                  <a:lnTo>
                    <a:pt x="3816" y="187"/>
                  </a:lnTo>
                  <a:lnTo>
                    <a:pt x="3809" y="186"/>
                  </a:lnTo>
                  <a:lnTo>
                    <a:pt x="3801" y="185"/>
                  </a:lnTo>
                  <a:lnTo>
                    <a:pt x="3614" y="185"/>
                  </a:lnTo>
                  <a:close/>
                  <a:moveTo>
                    <a:pt x="4019" y="660"/>
                  </a:moveTo>
                  <a:lnTo>
                    <a:pt x="4019" y="644"/>
                  </a:lnTo>
                  <a:lnTo>
                    <a:pt x="4028" y="641"/>
                  </a:lnTo>
                  <a:lnTo>
                    <a:pt x="4035" y="639"/>
                  </a:lnTo>
                  <a:lnTo>
                    <a:pt x="4040" y="636"/>
                  </a:lnTo>
                  <a:lnTo>
                    <a:pt x="4044" y="633"/>
                  </a:lnTo>
                  <a:lnTo>
                    <a:pt x="4046" y="629"/>
                  </a:lnTo>
                  <a:lnTo>
                    <a:pt x="4048" y="623"/>
                  </a:lnTo>
                  <a:lnTo>
                    <a:pt x="4049" y="617"/>
                  </a:lnTo>
                  <a:lnTo>
                    <a:pt x="4049" y="609"/>
                  </a:lnTo>
                  <a:lnTo>
                    <a:pt x="4049" y="83"/>
                  </a:lnTo>
                  <a:lnTo>
                    <a:pt x="4049" y="74"/>
                  </a:lnTo>
                  <a:lnTo>
                    <a:pt x="4048" y="67"/>
                  </a:lnTo>
                  <a:lnTo>
                    <a:pt x="4046" y="63"/>
                  </a:lnTo>
                  <a:lnTo>
                    <a:pt x="4044" y="58"/>
                  </a:lnTo>
                  <a:lnTo>
                    <a:pt x="4040" y="55"/>
                  </a:lnTo>
                  <a:lnTo>
                    <a:pt x="4035" y="53"/>
                  </a:lnTo>
                  <a:lnTo>
                    <a:pt x="4028" y="49"/>
                  </a:lnTo>
                  <a:lnTo>
                    <a:pt x="4019" y="47"/>
                  </a:lnTo>
                  <a:lnTo>
                    <a:pt x="4019" y="31"/>
                  </a:lnTo>
                  <a:lnTo>
                    <a:pt x="4258" y="31"/>
                  </a:lnTo>
                  <a:lnTo>
                    <a:pt x="4258" y="47"/>
                  </a:lnTo>
                  <a:lnTo>
                    <a:pt x="4249" y="49"/>
                  </a:lnTo>
                  <a:lnTo>
                    <a:pt x="4242" y="53"/>
                  </a:lnTo>
                  <a:lnTo>
                    <a:pt x="4237" y="56"/>
                  </a:lnTo>
                  <a:lnTo>
                    <a:pt x="4232" y="58"/>
                  </a:lnTo>
                  <a:lnTo>
                    <a:pt x="4230" y="63"/>
                  </a:lnTo>
                  <a:lnTo>
                    <a:pt x="4228" y="68"/>
                  </a:lnTo>
                  <a:lnTo>
                    <a:pt x="4227" y="75"/>
                  </a:lnTo>
                  <a:lnTo>
                    <a:pt x="4227" y="83"/>
                  </a:lnTo>
                  <a:lnTo>
                    <a:pt x="4227" y="258"/>
                  </a:lnTo>
                  <a:lnTo>
                    <a:pt x="4539" y="258"/>
                  </a:lnTo>
                  <a:lnTo>
                    <a:pt x="4539" y="83"/>
                  </a:lnTo>
                  <a:lnTo>
                    <a:pt x="4539" y="75"/>
                  </a:lnTo>
                  <a:lnTo>
                    <a:pt x="4538" y="68"/>
                  </a:lnTo>
                  <a:lnTo>
                    <a:pt x="4536" y="63"/>
                  </a:lnTo>
                  <a:lnTo>
                    <a:pt x="4533" y="58"/>
                  </a:lnTo>
                  <a:lnTo>
                    <a:pt x="4529" y="56"/>
                  </a:lnTo>
                  <a:lnTo>
                    <a:pt x="4523" y="53"/>
                  </a:lnTo>
                  <a:lnTo>
                    <a:pt x="4516" y="49"/>
                  </a:lnTo>
                  <a:lnTo>
                    <a:pt x="4508" y="47"/>
                  </a:lnTo>
                  <a:lnTo>
                    <a:pt x="4508" y="31"/>
                  </a:lnTo>
                  <a:lnTo>
                    <a:pt x="4747" y="31"/>
                  </a:lnTo>
                  <a:lnTo>
                    <a:pt x="4747" y="47"/>
                  </a:lnTo>
                  <a:lnTo>
                    <a:pt x="4739" y="49"/>
                  </a:lnTo>
                  <a:lnTo>
                    <a:pt x="4732" y="53"/>
                  </a:lnTo>
                  <a:lnTo>
                    <a:pt x="4726" y="55"/>
                  </a:lnTo>
                  <a:lnTo>
                    <a:pt x="4723" y="58"/>
                  </a:lnTo>
                  <a:lnTo>
                    <a:pt x="4720" y="63"/>
                  </a:lnTo>
                  <a:lnTo>
                    <a:pt x="4719" y="67"/>
                  </a:lnTo>
                  <a:lnTo>
                    <a:pt x="4717" y="74"/>
                  </a:lnTo>
                  <a:lnTo>
                    <a:pt x="4717" y="83"/>
                  </a:lnTo>
                  <a:lnTo>
                    <a:pt x="4717" y="609"/>
                  </a:lnTo>
                  <a:lnTo>
                    <a:pt x="4717" y="617"/>
                  </a:lnTo>
                  <a:lnTo>
                    <a:pt x="4719" y="623"/>
                  </a:lnTo>
                  <a:lnTo>
                    <a:pt x="4720" y="629"/>
                  </a:lnTo>
                  <a:lnTo>
                    <a:pt x="4723" y="633"/>
                  </a:lnTo>
                  <a:lnTo>
                    <a:pt x="4726" y="636"/>
                  </a:lnTo>
                  <a:lnTo>
                    <a:pt x="4732" y="639"/>
                  </a:lnTo>
                  <a:lnTo>
                    <a:pt x="4739" y="641"/>
                  </a:lnTo>
                  <a:lnTo>
                    <a:pt x="4747" y="644"/>
                  </a:lnTo>
                  <a:lnTo>
                    <a:pt x="4747" y="660"/>
                  </a:lnTo>
                  <a:lnTo>
                    <a:pt x="4508" y="660"/>
                  </a:lnTo>
                  <a:lnTo>
                    <a:pt x="4508" y="644"/>
                  </a:lnTo>
                  <a:lnTo>
                    <a:pt x="4516" y="641"/>
                  </a:lnTo>
                  <a:lnTo>
                    <a:pt x="4523" y="638"/>
                  </a:lnTo>
                  <a:lnTo>
                    <a:pt x="4529" y="636"/>
                  </a:lnTo>
                  <a:lnTo>
                    <a:pt x="4533" y="632"/>
                  </a:lnTo>
                  <a:lnTo>
                    <a:pt x="4536" y="628"/>
                  </a:lnTo>
                  <a:lnTo>
                    <a:pt x="4538" y="623"/>
                  </a:lnTo>
                  <a:lnTo>
                    <a:pt x="4539" y="617"/>
                  </a:lnTo>
                  <a:lnTo>
                    <a:pt x="4539" y="609"/>
                  </a:lnTo>
                  <a:lnTo>
                    <a:pt x="4539" y="402"/>
                  </a:lnTo>
                  <a:lnTo>
                    <a:pt x="4227" y="402"/>
                  </a:lnTo>
                  <a:lnTo>
                    <a:pt x="4227" y="609"/>
                  </a:lnTo>
                  <a:lnTo>
                    <a:pt x="4227" y="617"/>
                  </a:lnTo>
                  <a:lnTo>
                    <a:pt x="4228" y="623"/>
                  </a:lnTo>
                  <a:lnTo>
                    <a:pt x="4230" y="628"/>
                  </a:lnTo>
                  <a:lnTo>
                    <a:pt x="4232" y="632"/>
                  </a:lnTo>
                  <a:lnTo>
                    <a:pt x="4237" y="636"/>
                  </a:lnTo>
                  <a:lnTo>
                    <a:pt x="4242" y="638"/>
                  </a:lnTo>
                  <a:lnTo>
                    <a:pt x="4249" y="641"/>
                  </a:lnTo>
                  <a:lnTo>
                    <a:pt x="4258" y="644"/>
                  </a:lnTo>
                  <a:lnTo>
                    <a:pt x="4258" y="660"/>
                  </a:lnTo>
                  <a:lnTo>
                    <a:pt x="4019" y="660"/>
                  </a:lnTo>
                  <a:close/>
                  <a:moveTo>
                    <a:pt x="4934" y="660"/>
                  </a:moveTo>
                  <a:lnTo>
                    <a:pt x="4934" y="644"/>
                  </a:lnTo>
                  <a:lnTo>
                    <a:pt x="4943" y="641"/>
                  </a:lnTo>
                  <a:lnTo>
                    <a:pt x="4950" y="639"/>
                  </a:lnTo>
                  <a:lnTo>
                    <a:pt x="4956" y="636"/>
                  </a:lnTo>
                  <a:lnTo>
                    <a:pt x="4959" y="633"/>
                  </a:lnTo>
                  <a:lnTo>
                    <a:pt x="4961" y="629"/>
                  </a:lnTo>
                  <a:lnTo>
                    <a:pt x="4963" y="623"/>
                  </a:lnTo>
                  <a:lnTo>
                    <a:pt x="4965" y="617"/>
                  </a:lnTo>
                  <a:lnTo>
                    <a:pt x="4965" y="609"/>
                  </a:lnTo>
                  <a:lnTo>
                    <a:pt x="4965" y="83"/>
                  </a:lnTo>
                  <a:lnTo>
                    <a:pt x="4965" y="74"/>
                  </a:lnTo>
                  <a:lnTo>
                    <a:pt x="4963" y="67"/>
                  </a:lnTo>
                  <a:lnTo>
                    <a:pt x="4961" y="63"/>
                  </a:lnTo>
                  <a:lnTo>
                    <a:pt x="4959" y="58"/>
                  </a:lnTo>
                  <a:lnTo>
                    <a:pt x="4956" y="55"/>
                  </a:lnTo>
                  <a:lnTo>
                    <a:pt x="4950" y="53"/>
                  </a:lnTo>
                  <a:lnTo>
                    <a:pt x="4943" y="49"/>
                  </a:lnTo>
                  <a:lnTo>
                    <a:pt x="4934" y="47"/>
                  </a:lnTo>
                  <a:lnTo>
                    <a:pt x="4934" y="31"/>
                  </a:lnTo>
                  <a:lnTo>
                    <a:pt x="5173" y="31"/>
                  </a:lnTo>
                  <a:lnTo>
                    <a:pt x="5173" y="47"/>
                  </a:lnTo>
                  <a:lnTo>
                    <a:pt x="5164" y="49"/>
                  </a:lnTo>
                  <a:lnTo>
                    <a:pt x="5158" y="53"/>
                  </a:lnTo>
                  <a:lnTo>
                    <a:pt x="5152" y="56"/>
                  </a:lnTo>
                  <a:lnTo>
                    <a:pt x="5148" y="58"/>
                  </a:lnTo>
                  <a:lnTo>
                    <a:pt x="5145" y="63"/>
                  </a:lnTo>
                  <a:lnTo>
                    <a:pt x="5144" y="68"/>
                  </a:lnTo>
                  <a:lnTo>
                    <a:pt x="5143" y="75"/>
                  </a:lnTo>
                  <a:lnTo>
                    <a:pt x="5142" y="83"/>
                  </a:lnTo>
                  <a:lnTo>
                    <a:pt x="5142" y="609"/>
                  </a:lnTo>
                  <a:lnTo>
                    <a:pt x="5143" y="617"/>
                  </a:lnTo>
                  <a:lnTo>
                    <a:pt x="5144" y="623"/>
                  </a:lnTo>
                  <a:lnTo>
                    <a:pt x="5145" y="628"/>
                  </a:lnTo>
                  <a:lnTo>
                    <a:pt x="5148" y="632"/>
                  </a:lnTo>
                  <a:lnTo>
                    <a:pt x="5152" y="636"/>
                  </a:lnTo>
                  <a:lnTo>
                    <a:pt x="5158" y="638"/>
                  </a:lnTo>
                  <a:lnTo>
                    <a:pt x="5164" y="641"/>
                  </a:lnTo>
                  <a:lnTo>
                    <a:pt x="5173" y="644"/>
                  </a:lnTo>
                  <a:lnTo>
                    <a:pt x="5173" y="660"/>
                  </a:lnTo>
                  <a:lnTo>
                    <a:pt x="4934" y="660"/>
                  </a:lnTo>
                  <a:close/>
                  <a:moveTo>
                    <a:pt x="5930" y="511"/>
                  </a:moveTo>
                  <a:lnTo>
                    <a:pt x="5938" y="511"/>
                  </a:lnTo>
                  <a:lnTo>
                    <a:pt x="5945" y="510"/>
                  </a:lnTo>
                  <a:lnTo>
                    <a:pt x="5949" y="509"/>
                  </a:lnTo>
                  <a:lnTo>
                    <a:pt x="5954" y="506"/>
                  </a:lnTo>
                  <a:lnTo>
                    <a:pt x="5957" y="502"/>
                  </a:lnTo>
                  <a:lnTo>
                    <a:pt x="5959" y="498"/>
                  </a:lnTo>
                  <a:lnTo>
                    <a:pt x="5963" y="491"/>
                  </a:lnTo>
                  <a:lnTo>
                    <a:pt x="5965" y="482"/>
                  </a:lnTo>
                  <a:lnTo>
                    <a:pt x="5982" y="482"/>
                  </a:lnTo>
                  <a:lnTo>
                    <a:pt x="5982" y="691"/>
                  </a:lnTo>
                  <a:lnTo>
                    <a:pt x="5965" y="691"/>
                  </a:lnTo>
                  <a:lnTo>
                    <a:pt x="5963" y="682"/>
                  </a:lnTo>
                  <a:lnTo>
                    <a:pt x="5959" y="675"/>
                  </a:lnTo>
                  <a:lnTo>
                    <a:pt x="5957" y="669"/>
                  </a:lnTo>
                  <a:lnTo>
                    <a:pt x="5954" y="666"/>
                  </a:lnTo>
                  <a:lnTo>
                    <a:pt x="5950" y="664"/>
                  </a:lnTo>
                  <a:lnTo>
                    <a:pt x="5945" y="661"/>
                  </a:lnTo>
                  <a:lnTo>
                    <a:pt x="5938" y="660"/>
                  </a:lnTo>
                  <a:lnTo>
                    <a:pt x="5930" y="660"/>
                  </a:lnTo>
                  <a:lnTo>
                    <a:pt x="5361" y="660"/>
                  </a:lnTo>
                  <a:lnTo>
                    <a:pt x="5361" y="644"/>
                  </a:lnTo>
                  <a:lnTo>
                    <a:pt x="5370" y="641"/>
                  </a:lnTo>
                  <a:lnTo>
                    <a:pt x="5377" y="639"/>
                  </a:lnTo>
                  <a:lnTo>
                    <a:pt x="5382" y="636"/>
                  </a:lnTo>
                  <a:lnTo>
                    <a:pt x="5386" y="633"/>
                  </a:lnTo>
                  <a:lnTo>
                    <a:pt x="5388" y="629"/>
                  </a:lnTo>
                  <a:lnTo>
                    <a:pt x="5389" y="623"/>
                  </a:lnTo>
                  <a:lnTo>
                    <a:pt x="5390" y="617"/>
                  </a:lnTo>
                  <a:lnTo>
                    <a:pt x="5391" y="609"/>
                  </a:lnTo>
                  <a:lnTo>
                    <a:pt x="5391" y="83"/>
                  </a:lnTo>
                  <a:lnTo>
                    <a:pt x="5390" y="74"/>
                  </a:lnTo>
                  <a:lnTo>
                    <a:pt x="5389" y="67"/>
                  </a:lnTo>
                  <a:lnTo>
                    <a:pt x="5388" y="63"/>
                  </a:lnTo>
                  <a:lnTo>
                    <a:pt x="5386" y="58"/>
                  </a:lnTo>
                  <a:lnTo>
                    <a:pt x="5382" y="55"/>
                  </a:lnTo>
                  <a:lnTo>
                    <a:pt x="5377" y="53"/>
                  </a:lnTo>
                  <a:lnTo>
                    <a:pt x="5370" y="49"/>
                  </a:lnTo>
                  <a:lnTo>
                    <a:pt x="5361" y="47"/>
                  </a:lnTo>
                  <a:lnTo>
                    <a:pt x="5361" y="31"/>
                  </a:lnTo>
                  <a:lnTo>
                    <a:pt x="5931" y="31"/>
                  </a:lnTo>
                  <a:lnTo>
                    <a:pt x="5939" y="30"/>
                  </a:lnTo>
                  <a:lnTo>
                    <a:pt x="5946" y="29"/>
                  </a:lnTo>
                  <a:lnTo>
                    <a:pt x="5950" y="27"/>
                  </a:lnTo>
                  <a:lnTo>
                    <a:pt x="5955" y="25"/>
                  </a:lnTo>
                  <a:lnTo>
                    <a:pt x="5958" y="21"/>
                  </a:lnTo>
                  <a:lnTo>
                    <a:pt x="5961" y="16"/>
                  </a:lnTo>
                  <a:lnTo>
                    <a:pt x="5963" y="9"/>
                  </a:lnTo>
                  <a:lnTo>
                    <a:pt x="5965" y="0"/>
                  </a:lnTo>
                  <a:lnTo>
                    <a:pt x="5982" y="0"/>
                  </a:lnTo>
                  <a:lnTo>
                    <a:pt x="5982" y="210"/>
                  </a:lnTo>
                  <a:lnTo>
                    <a:pt x="5965" y="210"/>
                  </a:lnTo>
                  <a:lnTo>
                    <a:pt x="5963" y="201"/>
                  </a:lnTo>
                  <a:lnTo>
                    <a:pt x="5961" y="194"/>
                  </a:lnTo>
                  <a:lnTo>
                    <a:pt x="5957" y="188"/>
                  </a:lnTo>
                  <a:lnTo>
                    <a:pt x="5954" y="185"/>
                  </a:lnTo>
                  <a:lnTo>
                    <a:pt x="5950" y="183"/>
                  </a:lnTo>
                  <a:lnTo>
                    <a:pt x="5945" y="180"/>
                  </a:lnTo>
                  <a:lnTo>
                    <a:pt x="5939" y="180"/>
                  </a:lnTo>
                  <a:lnTo>
                    <a:pt x="5931" y="179"/>
                  </a:lnTo>
                  <a:lnTo>
                    <a:pt x="5569" y="179"/>
                  </a:lnTo>
                  <a:lnTo>
                    <a:pt x="5569" y="268"/>
                  </a:lnTo>
                  <a:lnTo>
                    <a:pt x="5787" y="268"/>
                  </a:lnTo>
                  <a:lnTo>
                    <a:pt x="5794" y="268"/>
                  </a:lnTo>
                  <a:lnTo>
                    <a:pt x="5800" y="267"/>
                  </a:lnTo>
                  <a:lnTo>
                    <a:pt x="5806" y="265"/>
                  </a:lnTo>
                  <a:lnTo>
                    <a:pt x="5810" y="262"/>
                  </a:lnTo>
                  <a:lnTo>
                    <a:pt x="5813" y="259"/>
                  </a:lnTo>
                  <a:lnTo>
                    <a:pt x="5817" y="253"/>
                  </a:lnTo>
                  <a:lnTo>
                    <a:pt x="5819" y="247"/>
                  </a:lnTo>
                  <a:lnTo>
                    <a:pt x="5822" y="239"/>
                  </a:lnTo>
                  <a:lnTo>
                    <a:pt x="5839" y="239"/>
                  </a:lnTo>
                  <a:lnTo>
                    <a:pt x="5839" y="434"/>
                  </a:lnTo>
                  <a:lnTo>
                    <a:pt x="5821" y="434"/>
                  </a:lnTo>
                  <a:lnTo>
                    <a:pt x="5819" y="425"/>
                  </a:lnTo>
                  <a:lnTo>
                    <a:pt x="5816" y="418"/>
                  </a:lnTo>
                  <a:lnTo>
                    <a:pt x="5813" y="414"/>
                  </a:lnTo>
                  <a:lnTo>
                    <a:pt x="5810" y="409"/>
                  </a:lnTo>
                  <a:lnTo>
                    <a:pt x="5806" y="407"/>
                  </a:lnTo>
                  <a:lnTo>
                    <a:pt x="5800" y="406"/>
                  </a:lnTo>
                  <a:lnTo>
                    <a:pt x="5793" y="405"/>
                  </a:lnTo>
                  <a:lnTo>
                    <a:pt x="5787" y="404"/>
                  </a:lnTo>
                  <a:lnTo>
                    <a:pt x="5569" y="404"/>
                  </a:lnTo>
                  <a:lnTo>
                    <a:pt x="5569" y="511"/>
                  </a:lnTo>
                  <a:lnTo>
                    <a:pt x="5930" y="511"/>
                  </a:lnTo>
                  <a:close/>
                  <a:moveTo>
                    <a:pt x="6186" y="660"/>
                  </a:moveTo>
                  <a:lnTo>
                    <a:pt x="6186" y="644"/>
                  </a:lnTo>
                  <a:lnTo>
                    <a:pt x="6194" y="641"/>
                  </a:lnTo>
                  <a:lnTo>
                    <a:pt x="6202" y="639"/>
                  </a:lnTo>
                  <a:lnTo>
                    <a:pt x="6207" y="636"/>
                  </a:lnTo>
                  <a:lnTo>
                    <a:pt x="6210" y="633"/>
                  </a:lnTo>
                  <a:lnTo>
                    <a:pt x="6213" y="629"/>
                  </a:lnTo>
                  <a:lnTo>
                    <a:pt x="6214" y="623"/>
                  </a:lnTo>
                  <a:lnTo>
                    <a:pt x="6215" y="617"/>
                  </a:lnTo>
                  <a:lnTo>
                    <a:pt x="6215" y="609"/>
                  </a:lnTo>
                  <a:lnTo>
                    <a:pt x="6215" y="83"/>
                  </a:lnTo>
                  <a:lnTo>
                    <a:pt x="6215" y="74"/>
                  </a:lnTo>
                  <a:lnTo>
                    <a:pt x="6214" y="67"/>
                  </a:lnTo>
                  <a:lnTo>
                    <a:pt x="6213" y="63"/>
                  </a:lnTo>
                  <a:lnTo>
                    <a:pt x="6210" y="58"/>
                  </a:lnTo>
                  <a:lnTo>
                    <a:pt x="6207" y="55"/>
                  </a:lnTo>
                  <a:lnTo>
                    <a:pt x="6202" y="53"/>
                  </a:lnTo>
                  <a:lnTo>
                    <a:pt x="6194" y="49"/>
                  </a:lnTo>
                  <a:lnTo>
                    <a:pt x="6186" y="47"/>
                  </a:lnTo>
                  <a:lnTo>
                    <a:pt x="6186" y="31"/>
                  </a:lnTo>
                  <a:lnTo>
                    <a:pt x="6624" y="31"/>
                  </a:lnTo>
                  <a:lnTo>
                    <a:pt x="6652" y="31"/>
                  </a:lnTo>
                  <a:lnTo>
                    <a:pt x="6679" y="34"/>
                  </a:lnTo>
                  <a:lnTo>
                    <a:pt x="6705" y="38"/>
                  </a:lnTo>
                  <a:lnTo>
                    <a:pt x="6729" y="44"/>
                  </a:lnTo>
                  <a:lnTo>
                    <a:pt x="6751" y="52"/>
                  </a:lnTo>
                  <a:lnTo>
                    <a:pt x="6771" y="61"/>
                  </a:lnTo>
                  <a:lnTo>
                    <a:pt x="6781" y="65"/>
                  </a:lnTo>
                  <a:lnTo>
                    <a:pt x="6790" y="71"/>
                  </a:lnTo>
                  <a:lnTo>
                    <a:pt x="6799" y="77"/>
                  </a:lnTo>
                  <a:lnTo>
                    <a:pt x="6807" y="83"/>
                  </a:lnTo>
                  <a:lnTo>
                    <a:pt x="6815" y="90"/>
                  </a:lnTo>
                  <a:lnTo>
                    <a:pt x="6823" y="98"/>
                  </a:lnTo>
                  <a:lnTo>
                    <a:pt x="6830" y="104"/>
                  </a:lnTo>
                  <a:lnTo>
                    <a:pt x="6836" y="112"/>
                  </a:lnTo>
                  <a:lnTo>
                    <a:pt x="6842" y="120"/>
                  </a:lnTo>
                  <a:lnTo>
                    <a:pt x="6848" y="129"/>
                  </a:lnTo>
                  <a:lnTo>
                    <a:pt x="6852" y="137"/>
                  </a:lnTo>
                  <a:lnTo>
                    <a:pt x="6857" y="146"/>
                  </a:lnTo>
                  <a:lnTo>
                    <a:pt x="6860" y="156"/>
                  </a:lnTo>
                  <a:lnTo>
                    <a:pt x="6863" y="165"/>
                  </a:lnTo>
                  <a:lnTo>
                    <a:pt x="6867" y="175"/>
                  </a:lnTo>
                  <a:lnTo>
                    <a:pt x="6869" y="186"/>
                  </a:lnTo>
                  <a:lnTo>
                    <a:pt x="6871" y="207"/>
                  </a:lnTo>
                  <a:lnTo>
                    <a:pt x="6872" y="230"/>
                  </a:lnTo>
                  <a:lnTo>
                    <a:pt x="6872" y="248"/>
                  </a:lnTo>
                  <a:lnTo>
                    <a:pt x="6870" y="266"/>
                  </a:lnTo>
                  <a:lnTo>
                    <a:pt x="6867" y="281"/>
                  </a:lnTo>
                  <a:lnTo>
                    <a:pt x="6862" y="297"/>
                  </a:lnTo>
                  <a:lnTo>
                    <a:pt x="6857" y="313"/>
                  </a:lnTo>
                  <a:lnTo>
                    <a:pt x="6850" y="326"/>
                  </a:lnTo>
                  <a:lnTo>
                    <a:pt x="6842" y="340"/>
                  </a:lnTo>
                  <a:lnTo>
                    <a:pt x="6832" y="353"/>
                  </a:lnTo>
                  <a:lnTo>
                    <a:pt x="6821" y="364"/>
                  </a:lnTo>
                  <a:lnTo>
                    <a:pt x="6810" y="376"/>
                  </a:lnTo>
                  <a:lnTo>
                    <a:pt x="6796" y="387"/>
                  </a:lnTo>
                  <a:lnTo>
                    <a:pt x="6781" y="396"/>
                  </a:lnTo>
                  <a:lnTo>
                    <a:pt x="6766" y="405"/>
                  </a:lnTo>
                  <a:lnTo>
                    <a:pt x="6749" y="413"/>
                  </a:lnTo>
                  <a:lnTo>
                    <a:pt x="6731" y="419"/>
                  </a:lnTo>
                  <a:lnTo>
                    <a:pt x="6711" y="426"/>
                  </a:lnTo>
                  <a:lnTo>
                    <a:pt x="6805" y="573"/>
                  </a:lnTo>
                  <a:lnTo>
                    <a:pt x="6816" y="591"/>
                  </a:lnTo>
                  <a:lnTo>
                    <a:pt x="6826" y="607"/>
                  </a:lnTo>
                  <a:lnTo>
                    <a:pt x="6836" y="618"/>
                  </a:lnTo>
                  <a:lnTo>
                    <a:pt x="6844" y="627"/>
                  </a:lnTo>
                  <a:lnTo>
                    <a:pt x="6852" y="632"/>
                  </a:lnTo>
                  <a:lnTo>
                    <a:pt x="6860" y="637"/>
                  </a:lnTo>
                  <a:lnTo>
                    <a:pt x="6869" y="641"/>
                  </a:lnTo>
                  <a:lnTo>
                    <a:pt x="6877" y="644"/>
                  </a:lnTo>
                  <a:lnTo>
                    <a:pt x="6877" y="660"/>
                  </a:lnTo>
                  <a:lnTo>
                    <a:pt x="6624" y="660"/>
                  </a:lnTo>
                  <a:lnTo>
                    <a:pt x="6624" y="644"/>
                  </a:lnTo>
                  <a:lnTo>
                    <a:pt x="6633" y="640"/>
                  </a:lnTo>
                  <a:lnTo>
                    <a:pt x="6640" y="636"/>
                  </a:lnTo>
                  <a:lnTo>
                    <a:pt x="6642" y="633"/>
                  </a:lnTo>
                  <a:lnTo>
                    <a:pt x="6643" y="630"/>
                  </a:lnTo>
                  <a:lnTo>
                    <a:pt x="6644" y="627"/>
                  </a:lnTo>
                  <a:lnTo>
                    <a:pt x="6644" y="623"/>
                  </a:lnTo>
                  <a:lnTo>
                    <a:pt x="6643" y="619"/>
                  </a:lnTo>
                  <a:lnTo>
                    <a:pt x="6642" y="613"/>
                  </a:lnTo>
                  <a:lnTo>
                    <a:pt x="6639" y="607"/>
                  </a:lnTo>
                  <a:lnTo>
                    <a:pt x="6633" y="600"/>
                  </a:lnTo>
                  <a:lnTo>
                    <a:pt x="6630" y="594"/>
                  </a:lnTo>
                  <a:lnTo>
                    <a:pt x="6626" y="590"/>
                  </a:lnTo>
                  <a:lnTo>
                    <a:pt x="6523" y="428"/>
                  </a:lnTo>
                  <a:lnTo>
                    <a:pt x="6394" y="428"/>
                  </a:lnTo>
                  <a:lnTo>
                    <a:pt x="6394" y="609"/>
                  </a:lnTo>
                  <a:lnTo>
                    <a:pt x="6394" y="617"/>
                  </a:lnTo>
                  <a:lnTo>
                    <a:pt x="6395" y="623"/>
                  </a:lnTo>
                  <a:lnTo>
                    <a:pt x="6397" y="628"/>
                  </a:lnTo>
                  <a:lnTo>
                    <a:pt x="6400" y="632"/>
                  </a:lnTo>
                  <a:lnTo>
                    <a:pt x="6403" y="636"/>
                  </a:lnTo>
                  <a:lnTo>
                    <a:pt x="6409" y="638"/>
                  </a:lnTo>
                  <a:lnTo>
                    <a:pt x="6416" y="641"/>
                  </a:lnTo>
                  <a:lnTo>
                    <a:pt x="6424" y="644"/>
                  </a:lnTo>
                  <a:lnTo>
                    <a:pt x="6424" y="660"/>
                  </a:lnTo>
                  <a:lnTo>
                    <a:pt x="6186" y="660"/>
                  </a:lnTo>
                  <a:close/>
                  <a:moveTo>
                    <a:pt x="6394" y="158"/>
                  </a:moveTo>
                  <a:lnTo>
                    <a:pt x="6394" y="300"/>
                  </a:lnTo>
                  <a:lnTo>
                    <a:pt x="6549" y="300"/>
                  </a:lnTo>
                  <a:lnTo>
                    <a:pt x="6566" y="300"/>
                  </a:lnTo>
                  <a:lnTo>
                    <a:pt x="6583" y="299"/>
                  </a:lnTo>
                  <a:lnTo>
                    <a:pt x="6598" y="298"/>
                  </a:lnTo>
                  <a:lnTo>
                    <a:pt x="6612" y="296"/>
                  </a:lnTo>
                  <a:lnTo>
                    <a:pt x="6624" y="294"/>
                  </a:lnTo>
                  <a:lnTo>
                    <a:pt x="6637" y="291"/>
                  </a:lnTo>
                  <a:lnTo>
                    <a:pt x="6647" y="288"/>
                  </a:lnTo>
                  <a:lnTo>
                    <a:pt x="6656" y="284"/>
                  </a:lnTo>
                  <a:lnTo>
                    <a:pt x="6662" y="279"/>
                  </a:lnTo>
                  <a:lnTo>
                    <a:pt x="6669" y="274"/>
                  </a:lnTo>
                  <a:lnTo>
                    <a:pt x="6675" y="268"/>
                  </a:lnTo>
                  <a:lnTo>
                    <a:pt x="6679" y="261"/>
                  </a:lnTo>
                  <a:lnTo>
                    <a:pt x="6684" y="254"/>
                  </a:lnTo>
                  <a:lnTo>
                    <a:pt x="6686" y="247"/>
                  </a:lnTo>
                  <a:lnTo>
                    <a:pt x="6687" y="238"/>
                  </a:lnTo>
                  <a:lnTo>
                    <a:pt x="6688" y="229"/>
                  </a:lnTo>
                  <a:lnTo>
                    <a:pt x="6687" y="220"/>
                  </a:lnTo>
                  <a:lnTo>
                    <a:pt x="6686" y="211"/>
                  </a:lnTo>
                  <a:lnTo>
                    <a:pt x="6684" y="203"/>
                  </a:lnTo>
                  <a:lnTo>
                    <a:pt x="6680" y="195"/>
                  </a:lnTo>
                  <a:lnTo>
                    <a:pt x="6676" y="189"/>
                  </a:lnTo>
                  <a:lnTo>
                    <a:pt x="6670" y="183"/>
                  </a:lnTo>
                  <a:lnTo>
                    <a:pt x="6665" y="178"/>
                  </a:lnTo>
                  <a:lnTo>
                    <a:pt x="6657" y="174"/>
                  </a:lnTo>
                  <a:lnTo>
                    <a:pt x="6649" y="170"/>
                  </a:lnTo>
                  <a:lnTo>
                    <a:pt x="6639" y="167"/>
                  </a:lnTo>
                  <a:lnTo>
                    <a:pt x="6626" y="164"/>
                  </a:lnTo>
                  <a:lnTo>
                    <a:pt x="6613" y="161"/>
                  </a:lnTo>
                  <a:lnTo>
                    <a:pt x="6598" y="160"/>
                  </a:lnTo>
                  <a:lnTo>
                    <a:pt x="6582" y="159"/>
                  </a:lnTo>
                  <a:lnTo>
                    <a:pt x="6564" y="158"/>
                  </a:lnTo>
                  <a:lnTo>
                    <a:pt x="6543" y="158"/>
                  </a:lnTo>
                  <a:lnTo>
                    <a:pt x="6394" y="158"/>
                  </a:lnTo>
                  <a:close/>
                </a:path>
              </a:pathLst>
            </a:custGeom>
            <a:solidFill>
              <a:schemeClr val="tx1"/>
            </a:solidFill>
            <a:ln w="9525">
              <a:noFill/>
              <a:round/>
              <a:headEnd/>
              <a:tailEnd/>
            </a:ln>
          </p:spPr>
          <p:txBody>
            <a:bodyPr/>
            <a:lstStyle/>
            <a:p>
              <a:endParaRPr lang="en-US"/>
            </a:p>
          </p:txBody>
        </p:sp>
        <p:sp>
          <p:nvSpPr>
            <p:cNvPr id="2056" name="Freeform 8"/>
            <p:cNvSpPr>
              <a:spLocks noEditPoints="1"/>
            </p:cNvSpPr>
            <p:nvPr/>
          </p:nvSpPr>
          <p:spPr bwMode="auto">
            <a:xfrm>
              <a:off x="4471" y="1738"/>
              <a:ext cx="1566" cy="230"/>
            </a:xfrm>
            <a:custGeom>
              <a:avLst/>
              <a:gdLst>
                <a:gd name="T0" fmla="*/ 0 w 4697"/>
                <a:gd name="T1" fmla="*/ 0 h 691"/>
                <a:gd name="T2" fmla="*/ 0 w 4697"/>
                <a:gd name="T3" fmla="*/ 0 h 691"/>
                <a:gd name="T4" fmla="*/ 0 w 4697"/>
                <a:gd name="T5" fmla="*/ 0 h 691"/>
                <a:gd name="T6" fmla="*/ 0 w 4697"/>
                <a:gd name="T7" fmla="*/ 0 h 691"/>
                <a:gd name="T8" fmla="*/ 0 w 4697"/>
                <a:gd name="T9" fmla="*/ 0 h 691"/>
                <a:gd name="T10" fmla="*/ 0 w 4697"/>
                <a:gd name="T11" fmla="*/ 0 h 691"/>
                <a:gd name="T12" fmla="*/ 0 w 4697"/>
                <a:gd name="T13" fmla="*/ 0 h 691"/>
                <a:gd name="T14" fmla="*/ 0 w 4697"/>
                <a:gd name="T15" fmla="*/ 0 h 691"/>
                <a:gd name="T16" fmla="*/ 0 w 4697"/>
                <a:gd name="T17" fmla="*/ 0 h 691"/>
                <a:gd name="T18" fmla="*/ 0 w 4697"/>
                <a:gd name="T19" fmla="*/ 0 h 691"/>
                <a:gd name="T20" fmla="*/ 0 w 4697"/>
                <a:gd name="T21" fmla="*/ 0 h 691"/>
                <a:gd name="T22" fmla="*/ 0 w 4697"/>
                <a:gd name="T23" fmla="*/ 0 h 691"/>
                <a:gd name="T24" fmla="*/ 0 w 4697"/>
                <a:gd name="T25" fmla="*/ 0 h 691"/>
                <a:gd name="T26" fmla="*/ 0 w 4697"/>
                <a:gd name="T27" fmla="*/ 0 h 691"/>
                <a:gd name="T28" fmla="*/ 0 w 4697"/>
                <a:gd name="T29" fmla="*/ 0 h 691"/>
                <a:gd name="T30" fmla="*/ 0 w 4697"/>
                <a:gd name="T31" fmla="*/ 0 h 691"/>
                <a:gd name="T32" fmla="*/ 0 w 4697"/>
                <a:gd name="T33" fmla="*/ 0 h 691"/>
                <a:gd name="T34" fmla="*/ 0 w 4697"/>
                <a:gd name="T35" fmla="*/ 0 h 691"/>
                <a:gd name="T36" fmla="*/ 0 w 4697"/>
                <a:gd name="T37" fmla="*/ 0 h 691"/>
                <a:gd name="T38" fmla="*/ 0 w 4697"/>
                <a:gd name="T39" fmla="*/ 0 h 691"/>
                <a:gd name="T40" fmla="*/ 0 w 4697"/>
                <a:gd name="T41" fmla="*/ 0 h 691"/>
                <a:gd name="T42" fmla="*/ 0 w 4697"/>
                <a:gd name="T43" fmla="*/ 0 h 691"/>
                <a:gd name="T44" fmla="*/ 0 w 4697"/>
                <a:gd name="T45" fmla="*/ 0 h 691"/>
                <a:gd name="T46" fmla="*/ 0 w 4697"/>
                <a:gd name="T47" fmla="*/ 0 h 691"/>
                <a:gd name="T48" fmla="*/ 0 w 4697"/>
                <a:gd name="T49" fmla="*/ 0 h 691"/>
                <a:gd name="T50" fmla="*/ 0 w 4697"/>
                <a:gd name="T51" fmla="*/ 0 h 691"/>
                <a:gd name="T52" fmla="*/ 0 w 4697"/>
                <a:gd name="T53" fmla="*/ 0 h 691"/>
                <a:gd name="T54" fmla="*/ 0 w 4697"/>
                <a:gd name="T55" fmla="*/ 0 h 691"/>
                <a:gd name="T56" fmla="*/ 0 w 4697"/>
                <a:gd name="T57" fmla="*/ 0 h 691"/>
                <a:gd name="T58" fmla="*/ 0 w 4697"/>
                <a:gd name="T59" fmla="*/ 0 h 691"/>
                <a:gd name="T60" fmla="*/ 0 w 4697"/>
                <a:gd name="T61" fmla="*/ 0 h 691"/>
                <a:gd name="T62" fmla="*/ 0 w 4697"/>
                <a:gd name="T63" fmla="*/ 0 h 691"/>
                <a:gd name="T64" fmla="*/ 0 w 4697"/>
                <a:gd name="T65" fmla="*/ 0 h 691"/>
                <a:gd name="T66" fmla="*/ 0 w 4697"/>
                <a:gd name="T67" fmla="*/ 0 h 691"/>
                <a:gd name="T68" fmla="*/ 0 w 4697"/>
                <a:gd name="T69" fmla="*/ 0 h 691"/>
                <a:gd name="T70" fmla="*/ 0 w 4697"/>
                <a:gd name="T71" fmla="*/ 0 h 691"/>
                <a:gd name="T72" fmla="*/ 0 w 4697"/>
                <a:gd name="T73" fmla="*/ 0 h 691"/>
                <a:gd name="T74" fmla="*/ 0 w 4697"/>
                <a:gd name="T75" fmla="*/ 0 h 691"/>
                <a:gd name="T76" fmla="*/ 0 w 4697"/>
                <a:gd name="T77" fmla="*/ 0 h 691"/>
                <a:gd name="T78" fmla="*/ 0 w 4697"/>
                <a:gd name="T79" fmla="*/ 0 h 691"/>
                <a:gd name="T80" fmla="*/ 0 w 4697"/>
                <a:gd name="T81" fmla="*/ 0 h 691"/>
                <a:gd name="T82" fmla="*/ 0 w 4697"/>
                <a:gd name="T83" fmla="*/ 0 h 691"/>
                <a:gd name="T84" fmla="*/ 0 w 4697"/>
                <a:gd name="T85" fmla="*/ 0 h 691"/>
                <a:gd name="T86" fmla="*/ 0 w 4697"/>
                <a:gd name="T87" fmla="*/ 0 h 691"/>
                <a:gd name="T88" fmla="*/ 0 w 4697"/>
                <a:gd name="T89" fmla="*/ 0 h 691"/>
                <a:gd name="T90" fmla="*/ 0 w 4697"/>
                <a:gd name="T91" fmla="*/ 0 h 691"/>
                <a:gd name="T92" fmla="*/ 0 w 4697"/>
                <a:gd name="T93" fmla="*/ 0 h 691"/>
                <a:gd name="T94" fmla="*/ 0 w 4697"/>
                <a:gd name="T95" fmla="*/ 0 h 691"/>
                <a:gd name="T96" fmla="*/ 0 w 4697"/>
                <a:gd name="T97" fmla="*/ 0 h 691"/>
                <a:gd name="T98" fmla="*/ 0 w 4697"/>
                <a:gd name="T99" fmla="*/ 0 h 691"/>
                <a:gd name="T100" fmla="*/ 0 w 4697"/>
                <a:gd name="T101" fmla="*/ 0 h 691"/>
                <a:gd name="T102" fmla="*/ 0 w 4697"/>
                <a:gd name="T103" fmla="*/ 0 h 691"/>
                <a:gd name="T104" fmla="*/ 0 w 4697"/>
                <a:gd name="T105" fmla="*/ 0 h 691"/>
                <a:gd name="T106" fmla="*/ 0 w 4697"/>
                <a:gd name="T107" fmla="*/ 0 h 691"/>
                <a:gd name="T108" fmla="*/ 0 w 4697"/>
                <a:gd name="T109" fmla="*/ 0 h 691"/>
                <a:gd name="T110" fmla="*/ 0 w 4697"/>
                <a:gd name="T111" fmla="*/ 0 h 691"/>
                <a:gd name="T112" fmla="*/ 0 w 4697"/>
                <a:gd name="T113" fmla="*/ 0 h 691"/>
                <a:gd name="T114" fmla="*/ 0 w 4697"/>
                <a:gd name="T115" fmla="*/ 0 h 691"/>
                <a:gd name="T116" fmla="*/ 0 w 4697"/>
                <a:gd name="T117" fmla="*/ 0 h 691"/>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697"/>
                <a:gd name="T178" fmla="*/ 0 h 691"/>
                <a:gd name="T179" fmla="*/ 4697 w 4697"/>
                <a:gd name="T180" fmla="*/ 691 h 691"/>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697" h="691">
                  <a:moveTo>
                    <a:pt x="0" y="660"/>
                  </a:moveTo>
                  <a:lnTo>
                    <a:pt x="0" y="644"/>
                  </a:lnTo>
                  <a:lnTo>
                    <a:pt x="8" y="641"/>
                  </a:lnTo>
                  <a:lnTo>
                    <a:pt x="15" y="639"/>
                  </a:lnTo>
                  <a:lnTo>
                    <a:pt x="20" y="636"/>
                  </a:lnTo>
                  <a:lnTo>
                    <a:pt x="24" y="633"/>
                  </a:lnTo>
                  <a:lnTo>
                    <a:pt x="27" y="629"/>
                  </a:lnTo>
                  <a:lnTo>
                    <a:pt x="28" y="623"/>
                  </a:lnTo>
                  <a:lnTo>
                    <a:pt x="29" y="617"/>
                  </a:lnTo>
                  <a:lnTo>
                    <a:pt x="29" y="609"/>
                  </a:lnTo>
                  <a:lnTo>
                    <a:pt x="29" y="83"/>
                  </a:lnTo>
                  <a:lnTo>
                    <a:pt x="29" y="74"/>
                  </a:lnTo>
                  <a:lnTo>
                    <a:pt x="28" y="67"/>
                  </a:lnTo>
                  <a:lnTo>
                    <a:pt x="27" y="63"/>
                  </a:lnTo>
                  <a:lnTo>
                    <a:pt x="24" y="58"/>
                  </a:lnTo>
                  <a:lnTo>
                    <a:pt x="20" y="55"/>
                  </a:lnTo>
                  <a:lnTo>
                    <a:pt x="15" y="53"/>
                  </a:lnTo>
                  <a:lnTo>
                    <a:pt x="8" y="49"/>
                  </a:lnTo>
                  <a:lnTo>
                    <a:pt x="0" y="47"/>
                  </a:lnTo>
                  <a:lnTo>
                    <a:pt x="0" y="31"/>
                  </a:lnTo>
                  <a:lnTo>
                    <a:pt x="400" y="31"/>
                  </a:lnTo>
                  <a:lnTo>
                    <a:pt x="428" y="31"/>
                  </a:lnTo>
                  <a:lnTo>
                    <a:pt x="455" y="34"/>
                  </a:lnTo>
                  <a:lnTo>
                    <a:pt x="481" y="38"/>
                  </a:lnTo>
                  <a:lnTo>
                    <a:pt x="504" y="44"/>
                  </a:lnTo>
                  <a:lnTo>
                    <a:pt x="526" y="52"/>
                  </a:lnTo>
                  <a:lnTo>
                    <a:pt x="546" y="61"/>
                  </a:lnTo>
                  <a:lnTo>
                    <a:pt x="556" y="65"/>
                  </a:lnTo>
                  <a:lnTo>
                    <a:pt x="565" y="71"/>
                  </a:lnTo>
                  <a:lnTo>
                    <a:pt x="574" y="77"/>
                  </a:lnTo>
                  <a:lnTo>
                    <a:pt x="582" y="83"/>
                  </a:lnTo>
                  <a:lnTo>
                    <a:pt x="590" y="90"/>
                  </a:lnTo>
                  <a:lnTo>
                    <a:pt x="598" y="98"/>
                  </a:lnTo>
                  <a:lnTo>
                    <a:pt x="604" y="104"/>
                  </a:lnTo>
                  <a:lnTo>
                    <a:pt x="611" y="112"/>
                  </a:lnTo>
                  <a:lnTo>
                    <a:pt x="617" y="120"/>
                  </a:lnTo>
                  <a:lnTo>
                    <a:pt x="622" y="129"/>
                  </a:lnTo>
                  <a:lnTo>
                    <a:pt x="627" y="137"/>
                  </a:lnTo>
                  <a:lnTo>
                    <a:pt x="631" y="146"/>
                  </a:lnTo>
                  <a:lnTo>
                    <a:pt x="635" y="156"/>
                  </a:lnTo>
                  <a:lnTo>
                    <a:pt x="638" y="165"/>
                  </a:lnTo>
                  <a:lnTo>
                    <a:pt x="641" y="175"/>
                  </a:lnTo>
                  <a:lnTo>
                    <a:pt x="644" y="186"/>
                  </a:lnTo>
                  <a:lnTo>
                    <a:pt x="646" y="207"/>
                  </a:lnTo>
                  <a:lnTo>
                    <a:pt x="647" y="230"/>
                  </a:lnTo>
                  <a:lnTo>
                    <a:pt x="647" y="242"/>
                  </a:lnTo>
                  <a:lnTo>
                    <a:pt x="646" y="254"/>
                  </a:lnTo>
                  <a:lnTo>
                    <a:pt x="644" y="267"/>
                  </a:lnTo>
                  <a:lnTo>
                    <a:pt x="641" y="279"/>
                  </a:lnTo>
                  <a:lnTo>
                    <a:pt x="639" y="290"/>
                  </a:lnTo>
                  <a:lnTo>
                    <a:pt x="635" y="302"/>
                  </a:lnTo>
                  <a:lnTo>
                    <a:pt x="630" y="313"/>
                  </a:lnTo>
                  <a:lnTo>
                    <a:pt x="626" y="323"/>
                  </a:lnTo>
                  <a:lnTo>
                    <a:pt x="620" y="334"/>
                  </a:lnTo>
                  <a:lnTo>
                    <a:pt x="613" y="343"/>
                  </a:lnTo>
                  <a:lnTo>
                    <a:pt x="607" y="353"/>
                  </a:lnTo>
                  <a:lnTo>
                    <a:pt x="600" y="361"/>
                  </a:lnTo>
                  <a:lnTo>
                    <a:pt x="592" y="370"/>
                  </a:lnTo>
                  <a:lnTo>
                    <a:pt x="583" y="377"/>
                  </a:lnTo>
                  <a:lnTo>
                    <a:pt x="574" y="385"/>
                  </a:lnTo>
                  <a:lnTo>
                    <a:pt x="565" y="390"/>
                  </a:lnTo>
                  <a:lnTo>
                    <a:pt x="548" y="400"/>
                  </a:lnTo>
                  <a:lnTo>
                    <a:pt x="530" y="408"/>
                  </a:lnTo>
                  <a:lnTo>
                    <a:pt x="510" y="415"/>
                  </a:lnTo>
                  <a:lnTo>
                    <a:pt x="488" y="419"/>
                  </a:lnTo>
                  <a:lnTo>
                    <a:pt x="463" y="424"/>
                  </a:lnTo>
                  <a:lnTo>
                    <a:pt x="433" y="426"/>
                  </a:lnTo>
                  <a:lnTo>
                    <a:pt x="397" y="427"/>
                  </a:lnTo>
                  <a:lnTo>
                    <a:pt x="355" y="428"/>
                  </a:lnTo>
                  <a:lnTo>
                    <a:pt x="208" y="428"/>
                  </a:lnTo>
                  <a:lnTo>
                    <a:pt x="208" y="609"/>
                  </a:lnTo>
                  <a:lnTo>
                    <a:pt x="208" y="617"/>
                  </a:lnTo>
                  <a:lnTo>
                    <a:pt x="209" y="623"/>
                  </a:lnTo>
                  <a:lnTo>
                    <a:pt x="211" y="628"/>
                  </a:lnTo>
                  <a:lnTo>
                    <a:pt x="214" y="632"/>
                  </a:lnTo>
                  <a:lnTo>
                    <a:pt x="217" y="636"/>
                  </a:lnTo>
                  <a:lnTo>
                    <a:pt x="223" y="638"/>
                  </a:lnTo>
                  <a:lnTo>
                    <a:pt x="229" y="641"/>
                  </a:lnTo>
                  <a:lnTo>
                    <a:pt x="238" y="644"/>
                  </a:lnTo>
                  <a:lnTo>
                    <a:pt x="238" y="660"/>
                  </a:lnTo>
                  <a:lnTo>
                    <a:pt x="0" y="660"/>
                  </a:lnTo>
                  <a:close/>
                  <a:moveTo>
                    <a:pt x="208" y="158"/>
                  </a:moveTo>
                  <a:lnTo>
                    <a:pt x="208" y="300"/>
                  </a:lnTo>
                  <a:lnTo>
                    <a:pt x="344" y="300"/>
                  </a:lnTo>
                  <a:lnTo>
                    <a:pt x="362" y="300"/>
                  </a:lnTo>
                  <a:lnTo>
                    <a:pt x="378" y="299"/>
                  </a:lnTo>
                  <a:lnTo>
                    <a:pt x="393" y="298"/>
                  </a:lnTo>
                  <a:lnTo>
                    <a:pt x="407" y="296"/>
                  </a:lnTo>
                  <a:lnTo>
                    <a:pt x="419" y="294"/>
                  </a:lnTo>
                  <a:lnTo>
                    <a:pt x="430" y="291"/>
                  </a:lnTo>
                  <a:lnTo>
                    <a:pt x="440" y="288"/>
                  </a:lnTo>
                  <a:lnTo>
                    <a:pt x="449" y="284"/>
                  </a:lnTo>
                  <a:lnTo>
                    <a:pt x="457" y="279"/>
                  </a:lnTo>
                  <a:lnTo>
                    <a:pt x="464" y="274"/>
                  </a:lnTo>
                  <a:lnTo>
                    <a:pt x="470" y="268"/>
                  </a:lnTo>
                  <a:lnTo>
                    <a:pt x="474" y="261"/>
                  </a:lnTo>
                  <a:lnTo>
                    <a:pt x="477" y="254"/>
                  </a:lnTo>
                  <a:lnTo>
                    <a:pt x="481" y="247"/>
                  </a:lnTo>
                  <a:lnTo>
                    <a:pt x="482" y="238"/>
                  </a:lnTo>
                  <a:lnTo>
                    <a:pt x="483" y="229"/>
                  </a:lnTo>
                  <a:lnTo>
                    <a:pt x="482" y="220"/>
                  </a:lnTo>
                  <a:lnTo>
                    <a:pt x="481" y="211"/>
                  </a:lnTo>
                  <a:lnTo>
                    <a:pt x="479" y="203"/>
                  </a:lnTo>
                  <a:lnTo>
                    <a:pt x="475" y="195"/>
                  </a:lnTo>
                  <a:lnTo>
                    <a:pt x="471" y="189"/>
                  </a:lnTo>
                  <a:lnTo>
                    <a:pt x="465" y="183"/>
                  </a:lnTo>
                  <a:lnTo>
                    <a:pt x="458" y="178"/>
                  </a:lnTo>
                  <a:lnTo>
                    <a:pt x="452" y="174"/>
                  </a:lnTo>
                  <a:lnTo>
                    <a:pt x="443" y="170"/>
                  </a:lnTo>
                  <a:lnTo>
                    <a:pt x="433" y="167"/>
                  </a:lnTo>
                  <a:lnTo>
                    <a:pt x="421" y="164"/>
                  </a:lnTo>
                  <a:lnTo>
                    <a:pt x="408" y="161"/>
                  </a:lnTo>
                  <a:lnTo>
                    <a:pt x="393" y="160"/>
                  </a:lnTo>
                  <a:lnTo>
                    <a:pt x="376" y="159"/>
                  </a:lnTo>
                  <a:lnTo>
                    <a:pt x="358" y="158"/>
                  </a:lnTo>
                  <a:lnTo>
                    <a:pt x="338" y="158"/>
                  </a:lnTo>
                  <a:lnTo>
                    <a:pt x="208" y="158"/>
                  </a:lnTo>
                  <a:close/>
                  <a:moveTo>
                    <a:pt x="1365" y="511"/>
                  </a:moveTo>
                  <a:lnTo>
                    <a:pt x="1372" y="511"/>
                  </a:lnTo>
                  <a:lnTo>
                    <a:pt x="1378" y="510"/>
                  </a:lnTo>
                  <a:lnTo>
                    <a:pt x="1384" y="509"/>
                  </a:lnTo>
                  <a:lnTo>
                    <a:pt x="1388" y="506"/>
                  </a:lnTo>
                  <a:lnTo>
                    <a:pt x="1390" y="502"/>
                  </a:lnTo>
                  <a:lnTo>
                    <a:pt x="1394" y="498"/>
                  </a:lnTo>
                  <a:lnTo>
                    <a:pt x="1396" y="491"/>
                  </a:lnTo>
                  <a:lnTo>
                    <a:pt x="1399" y="482"/>
                  </a:lnTo>
                  <a:lnTo>
                    <a:pt x="1416" y="482"/>
                  </a:lnTo>
                  <a:lnTo>
                    <a:pt x="1416" y="691"/>
                  </a:lnTo>
                  <a:lnTo>
                    <a:pt x="1399" y="691"/>
                  </a:lnTo>
                  <a:lnTo>
                    <a:pt x="1397" y="682"/>
                  </a:lnTo>
                  <a:lnTo>
                    <a:pt x="1394" y="675"/>
                  </a:lnTo>
                  <a:lnTo>
                    <a:pt x="1392" y="669"/>
                  </a:lnTo>
                  <a:lnTo>
                    <a:pt x="1388" y="666"/>
                  </a:lnTo>
                  <a:lnTo>
                    <a:pt x="1384" y="664"/>
                  </a:lnTo>
                  <a:lnTo>
                    <a:pt x="1379" y="661"/>
                  </a:lnTo>
                  <a:lnTo>
                    <a:pt x="1372" y="660"/>
                  </a:lnTo>
                  <a:lnTo>
                    <a:pt x="1365" y="660"/>
                  </a:lnTo>
                  <a:lnTo>
                    <a:pt x="795" y="660"/>
                  </a:lnTo>
                  <a:lnTo>
                    <a:pt x="795" y="644"/>
                  </a:lnTo>
                  <a:lnTo>
                    <a:pt x="804" y="641"/>
                  </a:lnTo>
                  <a:lnTo>
                    <a:pt x="811" y="639"/>
                  </a:lnTo>
                  <a:lnTo>
                    <a:pt x="815" y="636"/>
                  </a:lnTo>
                  <a:lnTo>
                    <a:pt x="820" y="633"/>
                  </a:lnTo>
                  <a:lnTo>
                    <a:pt x="822" y="629"/>
                  </a:lnTo>
                  <a:lnTo>
                    <a:pt x="823" y="623"/>
                  </a:lnTo>
                  <a:lnTo>
                    <a:pt x="824" y="617"/>
                  </a:lnTo>
                  <a:lnTo>
                    <a:pt x="824" y="609"/>
                  </a:lnTo>
                  <a:lnTo>
                    <a:pt x="824" y="83"/>
                  </a:lnTo>
                  <a:lnTo>
                    <a:pt x="824" y="74"/>
                  </a:lnTo>
                  <a:lnTo>
                    <a:pt x="823" y="67"/>
                  </a:lnTo>
                  <a:lnTo>
                    <a:pt x="822" y="63"/>
                  </a:lnTo>
                  <a:lnTo>
                    <a:pt x="820" y="58"/>
                  </a:lnTo>
                  <a:lnTo>
                    <a:pt x="815" y="55"/>
                  </a:lnTo>
                  <a:lnTo>
                    <a:pt x="811" y="53"/>
                  </a:lnTo>
                  <a:lnTo>
                    <a:pt x="804" y="49"/>
                  </a:lnTo>
                  <a:lnTo>
                    <a:pt x="795" y="47"/>
                  </a:lnTo>
                  <a:lnTo>
                    <a:pt x="795" y="31"/>
                  </a:lnTo>
                  <a:lnTo>
                    <a:pt x="1366" y="31"/>
                  </a:lnTo>
                  <a:lnTo>
                    <a:pt x="1374" y="30"/>
                  </a:lnTo>
                  <a:lnTo>
                    <a:pt x="1379" y="29"/>
                  </a:lnTo>
                  <a:lnTo>
                    <a:pt x="1385" y="27"/>
                  </a:lnTo>
                  <a:lnTo>
                    <a:pt x="1389" y="25"/>
                  </a:lnTo>
                  <a:lnTo>
                    <a:pt x="1392" y="21"/>
                  </a:lnTo>
                  <a:lnTo>
                    <a:pt x="1395" y="16"/>
                  </a:lnTo>
                  <a:lnTo>
                    <a:pt x="1397" y="9"/>
                  </a:lnTo>
                  <a:lnTo>
                    <a:pt x="1399" y="0"/>
                  </a:lnTo>
                  <a:lnTo>
                    <a:pt x="1416" y="0"/>
                  </a:lnTo>
                  <a:lnTo>
                    <a:pt x="1416" y="210"/>
                  </a:lnTo>
                  <a:lnTo>
                    <a:pt x="1399" y="210"/>
                  </a:lnTo>
                  <a:lnTo>
                    <a:pt x="1397" y="201"/>
                  </a:lnTo>
                  <a:lnTo>
                    <a:pt x="1394" y="194"/>
                  </a:lnTo>
                  <a:lnTo>
                    <a:pt x="1392" y="188"/>
                  </a:lnTo>
                  <a:lnTo>
                    <a:pt x="1388" y="185"/>
                  </a:lnTo>
                  <a:lnTo>
                    <a:pt x="1385" y="183"/>
                  </a:lnTo>
                  <a:lnTo>
                    <a:pt x="1379" y="180"/>
                  </a:lnTo>
                  <a:lnTo>
                    <a:pt x="1374" y="180"/>
                  </a:lnTo>
                  <a:lnTo>
                    <a:pt x="1366" y="179"/>
                  </a:lnTo>
                  <a:lnTo>
                    <a:pt x="1003" y="179"/>
                  </a:lnTo>
                  <a:lnTo>
                    <a:pt x="1003" y="268"/>
                  </a:lnTo>
                  <a:lnTo>
                    <a:pt x="1220" y="268"/>
                  </a:lnTo>
                  <a:lnTo>
                    <a:pt x="1228" y="268"/>
                  </a:lnTo>
                  <a:lnTo>
                    <a:pt x="1234" y="267"/>
                  </a:lnTo>
                  <a:lnTo>
                    <a:pt x="1240" y="265"/>
                  </a:lnTo>
                  <a:lnTo>
                    <a:pt x="1244" y="262"/>
                  </a:lnTo>
                  <a:lnTo>
                    <a:pt x="1247" y="259"/>
                  </a:lnTo>
                  <a:lnTo>
                    <a:pt x="1250" y="253"/>
                  </a:lnTo>
                  <a:lnTo>
                    <a:pt x="1253" y="247"/>
                  </a:lnTo>
                  <a:lnTo>
                    <a:pt x="1257" y="239"/>
                  </a:lnTo>
                  <a:lnTo>
                    <a:pt x="1273" y="239"/>
                  </a:lnTo>
                  <a:lnTo>
                    <a:pt x="1273" y="434"/>
                  </a:lnTo>
                  <a:lnTo>
                    <a:pt x="1256" y="434"/>
                  </a:lnTo>
                  <a:lnTo>
                    <a:pt x="1253" y="425"/>
                  </a:lnTo>
                  <a:lnTo>
                    <a:pt x="1250" y="418"/>
                  </a:lnTo>
                  <a:lnTo>
                    <a:pt x="1247" y="414"/>
                  </a:lnTo>
                  <a:lnTo>
                    <a:pt x="1243" y="409"/>
                  </a:lnTo>
                  <a:lnTo>
                    <a:pt x="1240" y="407"/>
                  </a:lnTo>
                  <a:lnTo>
                    <a:pt x="1234" y="406"/>
                  </a:lnTo>
                  <a:lnTo>
                    <a:pt x="1228" y="405"/>
                  </a:lnTo>
                  <a:lnTo>
                    <a:pt x="1220" y="404"/>
                  </a:lnTo>
                  <a:lnTo>
                    <a:pt x="1003" y="404"/>
                  </a:lnTo>
                  <a:lnTo>
                    <a:pt x="1003" y="511"/>
                  </a:lnTo>
                  <a:lnTo>
                    <a:pt x="1365" y="511"/>
                  </a:lnTo>
                  <a:close/>
                  <a:moveTo>
                    <a:pt x="1952" y="672"/>
                  </a:moveTo>
                  <a:lnTo>
                    <a:pt x="1932" y="670"/>
                  </a:lnTo>
                  <a:lnTo>
                    <a:pt x="1913" y="669"/>
                  </a:lnTo>
                  <a:lnTo>
                    <a:pt x="1894" y="668"/>
                  </a:lnTo>
                  <a:lnTo>
                    <a:pt x="1874" y="665"/>
                  </a:lnTo>
                  <a:lnTo>
                    <a:pt x="1856" y="663"/>
                  </a:lnTo>
                  <a:lnTo>
                    <a:pt x="1838" y="658"/>
                  </a:lnTo>
                  <a:lnTo>
                    <a:pt x="1822" y="654"/>
                  </a:lnTo>
                  <a:lnTo>
                    <a:pt x="1805" y="648"/>
                  </a:lnTo>
                  <a:lnTo>
                    <a:pt x="1788" y="641"/>
                  </a:lnTo>
                  <a:lnTo>
                    <a:pt x="1772" y="635"/>
                  </a:lnTo>
                  <a:lnTo>
                    <a:pt x="1757" y="627"/>
                  </a:lnTo>
                  <a:lnTo>
                    <a:pt x="1741" y="619"/>
                  </a:lnTo>
                  <a:lnTo>
                    <a:pt x="1726" y="610"/>
                  </a:lnTo>
                  <a:lnTo>
                    <a:pt x="1713" y="600"/>
                  </a:lnTo>
                  <a:lnTo>
                    <a:pt x="1698" y="590"/>
                  </a:lnTo>
                  <a:lnTo>
                    <a:pt x="1685" y="579"/>
                  </a:lnTo>
                  <a:lnTo>
                    <a:pt x="1672" y="566"/>
                  </a:lnTo>
                  <a:lnTo>
                    <a:pt x="1661" y="554"/>
                  </a:lnTo>
                  <a:lnTo>
                    <a:pt x="1650" y="542"/>
                  </a:lnTo>
                  <a:lnTo>
                    <a:pt x="1640" y="528"/>
                  </a:lnTo>
                  <a:lnTo>
                    <a:pt x="1630" y="516"/>
                  </a:lnTo>
                  <a:lnTo>
                    <a:pt x="1622" y="501"/>
                  </a:lnTo>
                  <a:lnTo>
                    <a:pt x="1614" y="488"/>
                  </a:lnTo>
                  <a:lnTo>
                    <a:pt x="1606" y="473"/>
                  </a:lnTo>
                  <a:lnTo>
                    <a:pt x="1600" y="459"/>
                  </a:lnTo>
                  <a:lnTo>
                    <a:pt x="1595" y="443"/>
                  </a:lnTo>
                  <a:lnTo>
                    <a:pt x="1590" y="428"/>
                  </a:lnTo>
                  <a:lnTo>
                    <a:pt x="1587" y="411"/>
                  </a:lnTo>
                  <a:lnTo>
                    <a:pt x="1584" y="396"/>
                  </a:lnTo>
                  <a:lnTo>
                    <a:pt x="1582" y="379"/>
                  </a:lnTo>
                  <a:lnTo>
                    <a:pt x="1580" y="362"/>
                  </a:lnTo>
                  <a:lnTo>
                    <a:pt x="1580" y="345"/>
                  </a:lnTo>
                  <a:lnTo>
                    <a:pt x="1580" y="327"/>
                  </a:lnTo>
                  <a:lnTo>
                    <a:pt x="1581" y="311"/>
                  </a:lnTo>
                  <a:lnTo>
                    <a:pt x="1584" y="294"/>
                  </a:lnTo>
                  <a:lnTo>
                    <a:pt x="1587" y="278"/>
                  </a:lnTo>
                  <a:lnTo>
                    <a:pt x="1590" y="261"/>
                  </a:lnTo>
                  <a:lnTo>
                    <a:pt x="1595" y="247"/>
                  </a:lnTo>
                  <a:lnTo>
                    <a:pt x="1600" y="231"/>
                  </a:lnTo>
                  <a:lnTo>
                    <a:pt x="1606" y="216"/>
                  </a:lnTo>
                  <a:lnTo>
                    <a:pt x="1613" y="202"/>
                  </a:lnTo>
                  <a:lnTo>
                    <a:pt x="1621" y="188"/>
                  </a:lnTo>
                  <a:lnTo>
                    <a:pt x="1630" y="174"/>
                  </a:lnTo>
                  <a:lnTo>
                    <a:pt x="1639" y="161"/>
                  </a:lnTo>
                  <a:lnTo>
                    <a:pt x="1649" y="148"/>
                  </a:lnTo>
                  <a:lnTo>
                    <a:pt x="1660" y="136"/>
                  </a:lnTo>
                  <a:lnTo>
                    <a:pt x="1672" y="123"/>
                  </a:lnTo>
                  <a:lnTo>
                    <a:pt x="1685" y="112"/>
                  </a:lnTo>
                  <a:lnTo>
                    <a:pt x="1698" y="101"/>
                  </a:lnTo>
                  <a:lnTo>
                    <a:pt x="1712" y="91"/>
                  </a:lnTo>
                  <a:lnTo>
                    <a:pt x="1726" y="81"/>
                  </a:lnTo>
                  <a:lnTo>
                    <a:pt x="1741" y="72"/>
                  </a:lnTo>
                  <a:lnTo>
                    <a:pt x="1755" y="63"/>
                  </a:lnTo>
                  <a:lnTo>
                    <a:pt x="1771" y="56"/>
                  </a:lnTo>
                  <a:lnTo>
                    <a:pt x="1787" y="49"/>
                  </a:lnTo>
                  <a:lnTo>
                    <a:pt x="1804" y="43"/>
                  </a:lnTo>
                  <a:lnTo>
                    <a:pt x="1821" y="37"/>
                  </a:lnTo>
                  <a:lnTo>
                    <a:pt x="1837" y="32"/>
                  </a:lnTo>
                  <a:lnTo>
                    <a:pt x="1855" y="29"/>
                  </a:lnTo>
                  <a:lnTo>
                    <a:pt x="1874" y="26"/>
                  </a:lnTo>
                  <a:lnTo>
                    <a:pt x="1892" y="22"/>
                  </a:lnTo>
                  <a:lnTo>
                    <a:pt x="1911" y="21"/>
                  </a:lnTo>
                  <a:lnTo>
                    <a:pt x="1932" y="20"/>
                  </a:lnTo>
                  <a:lnTo>
                    <a:pt x="1952" y="20"/>
                  </a:lnTo>
                  <a:lnTo>
                    <a:pt x="1972" y="20"/>
                  </a:lnTo>
                  <a:lnTo>
                    <a:pt x="1991" y="21"/>
                  </a:lnTo>
                  <a:lnTo>
                    <a:pt x="2010" y="22"/>
                  </a:lnTo>
                  <a:lnTo>
                    <a:pt x="2029" y="26"/>
                  </a:lnTo>
                  <a:lnTo>
                    <a:pt x="2047" y="29"/>
                  </a:lnTo>
                  <a:lnTo>
                    <a:pt x="2065" y="32"/>
                  </a:lnTo>
                  <a:lnTo>
                    <a:pt x="2082" y="37"/>
                  </a:lnTo>
                  <a:lnTo>
                    <a:pt x="2099" y="43"/>
                  </a:lnTo>
                  <a:lnTo>
                    <a:pt x="2116" y="49"/>
                  </a:lnTo>
                  <a:lnTo>
                    <a:pt x="2132" y="56"/>
                  </a:lnTo>
                  <a:lnTo>
                    <a:pt x="2147" y="63"/>
                  </a:lnTo>
                  <a:lnTo>
                    <a:pt x="2163" y="72"/>
                  </a:lnTo>
                  <a:lnTo>
                    <a:pt x="2178" y="81"/>
                  </a:lnTo>
                  <a:lnTo>
                    <a:pt x="2191" y="91"/>
                  </a:lnTo>
                  <a:lnTo>
                    <a:pt x="2205" y="101"/>
                  </a:lnTo>
                  <a:lnTo>
                    <a:pt x="2218" y="112"/>
                  </a:lnTo>
                  <a:lnTo>
                    <a:pt x="2232" y="123"/>
                  </a:lnTo>
                  <a:lnTo>
                    <a:pt x="2243" y="136"/>
                  </a:lnTo>
                  <a:lnTo>
                    <a:pt x="2254" y="148"/>
                  </a:lnTo>
                  <a:lnTo>
                    <a:pt x="2264" y="161"/>
                  </a:lnTo>
                  <a:lnTo>
                    <a:pt x="2273" y="174"/>
                  </a:lnTo>
                  <a:lnTo>
                    <a:pt x="2282" y="188"/>
                  </a:lnTo>
                  <a:lnTo>
                    <a:pt x="2290" y="202"/>
                  </a:lnTo>
                  <a:lnTo>
                    <a:pt x="2297" y="216"/>
                  </a:lnTo>
                  <a:lnTo>
                    <a:pt x="2302" y="231"/>
                  </a:lnTo>
                  <a:lnTo>
                    <a:pt x="2308" y="247"/>
                  </a:lnTo>
                  <a:lnTo>
                    <a:pt x="2312" y="261"/>
                  </a:lnTo>
                  <a:lnTo>
                    <a:pt x="2316" y="278"/>
                  </a:lnTo>
                  <a:lnTo>
                    <a:pt x="2319" y="294"/>
                  </a:lnTo>
                  <a:lnTo>
                    <a:pt x="2321" y="311"/>
                  </a:lnTo>
                  <a:lnTo>
                    <a:pt x="2322" y="327"/>
                  </a:lnTo>
                  <a:lnTo>
                    <a:pt x="2322" y="345"/>
                  </a:lnTo>
                  <a:lnTo>
                    <a:pt x="2322" y="362"/>
                  </a:lnTo>
                  <a:lnTo>
                    <a:pt x="2321" y="379"/>
                  </a:lnTo>
                  <a:lnTo>
                    <a:pt x="2319" y="396"/>
                  </a:lnTo>
                  <a:lnTo>
                    <a:pt x="2316" y="411"/>
                  </a:lnTo>
                  <a:lnTo>
                    <a:pt x="2312" y="428"/>
                  </a:lnTo>
                  <a:lnTo>
                    <a:pt x="2308" y="443"/>
                  </a:lnTo>
                  <a:lnTo>
                    <a:pt x="2302" y="459"/>
                  </a:lnTo>
                  <a:lnTo>
                    <a:pt x="2297" y="473"/>
                  </a:lnTo>
                  <a:lnTo>
                    <a:pt x="2290" y="488"/>
                  </a:lnTo>
                  <a:lnTo>
                    <a:pt x="2282" y="501"/>
                  </a:lnTo>
                  <a:lnTo>
                    <a:pt x="2273" y="516"/>
                  </a:lnTo>
                  <a:lnTo>
                    <a:pt x="2264" y="528"/>
                  </a:lnTo>
                  <a:lnTo>
                    <a:pt x="2253" y="542"/>
                  </a:lnTo>
                  <a:lnTo>
                    <a:pt x="2243" y="554"/>
                  </a:lnTo>
                  <a:lnTo>
                    <a:pt x="2230" y="566"/>
                  </a:lnTo>
                  <a:lnTo>
                    <a:pt x="2218" y="579"/>
                  </a:lnTo>
                  <a:lnTo>
                    <a:pt x="2205" y="590"/>
                  </a:lnTo>
                  <a:lnTo>
                    <a:pt x="2191" y="600"/>
                  </a:lnTo>
                  <a:lnTo>
                    <a:pt x="2176" y="610"/>
                  </a:lnTo>
                  <a:lnTo>
                    <a:pt x="2162" y="619"/>
                  </a:lnTo>
                  <a:lnTo>
                    <a:pt x="2146" y="627"/>
                  </a:lnTo>
                  <a:lnTo>
                    <a:pt x="2132" y="635"/>
                  </a:lnTo>
                  <a:lnTo>
                    <a:pt x="2115" y="641"/>
                  </a:lnTo>
                  <a:lnTo>
                    <a:pt x="2099" y="648"/>
                  </a:lnTo>
                  <a:lnTo>
                    <a:pt x="2082" y="654"/>
                  </a:lnTo>
                  <a:lnTo>
                    <a:pt x="2064" y="658"/>
                  </a:lnTo>
                  <a:lnTo>
                    <a:pt x="2047" y="663"/>
                  </a:lnTo>
                  <a:lnTo>
                    <a:pt x="2028" y="665"/>
                  </a:lnTo>
                  <a:lnTo>
                    <a:pt x="2010" y="668"/>
                  </a:lnTo>
                  <a:lnTo>
                    <a:pt x="1991" y="669"/>
                  </a:lnTo>
                  <a:lnTo>
                    <a:pt x="1971" y="670"/>
                  </a:lnTo>
                  <a:lnTo>
                    <a:pt x="1952" y="672"/>
                  </a:lnTo>
                  <a:close/>
                  <a:moveTo>
                    <a:pt x="1764" y="345"/>
                  </a:moveTo>
                  <a:lnTo>
                    <a:pt x="1765" y="365"/>
                  </a:lnTo>
                  <a:lnTo>
                    <a:pt x="1768" y="385"/>
                  </a:lnTo>
                  <a:lnTo>
                    <a:pt x="1771" y="402"/>
                  </a:lnTo>
                  <a:lnTo>
                    <a:pt x="1777" y="419"/>
                  </a:lnTo>
                  <a:lnTo>
                    <a:pt x="1785" y="435"/>
                  </a:lnTo>
                  <a:lnTo>
                    <a:pt x="1794" y="450"/>
                  </a:lnTo>
                  <a:lnTo>
                    <a:pt x="1804" y="463"/>
                  </a:lnTo>
                  <a:lnTo>
                    <a:pt x="1815" y="476"/>
                  </a:lnTo>
                  <a:lnTo>
                    <a:pt x="1828" y="488"/>
                  </a:lnTo>
                  <a:lnTo>
                    <a:pt x="1843" y="498"/>
                  </a:lnTo>
                  <a:lnTo>
                    <a:pt x="1859" y="506"/>
                  </a:lnTo>
                  <a:lnTo>
                    <a:pt x="1876" y="512"/>
                  </a:lnTo>
                  <a:lnTo>
                    <a:pt x="1892" y="518"/>
                  </a:lnTo>
                  <a:lnTo>
                    <a:pt x="1911" y="522"/>
                  </a:lnTo>
                  <a:lnTo>
                    <a:pt x="1932" y="525"/>
                  </a:lnTo>
                  <a:lnTo>
                    <a:pt x="1953" y="525"/>
                  </a:lnTo>
                  <a:lnTo>
                    <a:pt x="1973" y="525"/>
                  </a:lnTo>
                  <a:lnTo>
                    <a:pt x="1992" y="522"/>
                  </a:lnTo>
                  <a:lnTo>
                    <a:pt x="2011" y="518"/>
                  </a:lnTo>
                  <a:lnTo>
                    <a:pt x="2028" y="512"/>
                  </a:lnTo>
                  <a:lnTo>
                    <a:pt x="2045" y="506"/>
                  </a:lnTo>
                  <a:lnTo>
                    <a:pt x="2061" y="498"/>
                  </a:lnTo>
                  <a:lnTo>
                    <a:pt x="2074" y="488"/>
                  </a:lnTo>
                  <a:lnTo>
                    <a:pt x="2088" y="476"/>
                  </a:lnTo>
                  <a:lnTo>
                    <a:pt x="2100" y="463"/>
                  </a:lnTo>
                  <a:lnTo>
                    <a:pt x="2110" y="450"/>
                  </a:lnTo>
                  <a:lnTo>
                    <a:pt x="2119" y="435"/>
                  </a:lnTo>
                  <a:lnTo>
                    <a:pt x="2126" y="419"/>
                  </a:lnTo>
                  <a:lnTo>
                    <a:pt x="2132" y="402"/>
                  </a:lnTo>
                  <a:lnTo>
                    <a:pt x="2136" y="385"/>
                  </a:lnTo>
                  <a:lnTo>
                    <a:pt x="2138" y="365"/>
                  </a:lnTo>
                  <a:lnTo>
                    <a:pt x="2139" y="345"/>
                  </a:lnTo>
                  <a:lnTo>
                    <a:pt x="2138" y="326"/>
                  </a:lnTo>
                  <a:lnTo>
                    <a:pt x="2136" y="307"/>
                  </a:lnTo>
                  <a:lnTo>
                    <a:pt x="2132" y="290"/>
                  </a:lnTo>
                  <a:lnTo>
                    <a:pt x="2126" y="274"/>
                  </a:lnTo>
                  <a:lnTo>
                    <a:pt x="2119" y="258"/>
                  </a:lnTo>
                  <a:lnTo>
                    <a:pt x="2110" y="242"/>
                  </a:lnTo>
                  <a:lnTo>
                    <a:pt x="2100" y="229"/>
                  </a:lnTo>
                  <a:lnTo>
                    <a:pt x="2088" y="216"/>
                  </a:lnTo>
                  <a:lnTo>
                    <a:pt x="2074" y="204"/>
                  </a:lnTo>
                  <a:lnTo>
                    <a:pt x="2060" y="194"/>
                  </a:lnTo>
                  <a:lnTo>
                    <a:pt x="2044" y="185"/>
                  </a:lnTo>
                  <a:lnTo>
                    <a:pt x="2028" y="178"/>
                  </a:lnTo>
                  <a:lnTo>
                    <a:pt x="2010" y="173"/>
                  </a:lnTo>
                  <a:lnTo>
                    <a:pt x="1991" y="169"/>
                  </a:lnTo>
                  <a:lnTo>
                    <a:pt x="1972" y="167"/>
                  </a:lnTo>
                  <a:lnTo>
                    <a:pt x="1952" y="166"/>
                  </a:lnTo>
                  <a:lnTo>
                    <a:pt x="1931" y="167"/>
                  </a:lnTo>
                  <a:lnTo>
                    <a:pt x="1911" y="169"/>
                  </a:lnTo>
                  <a:lnTo>
                    <a:pt x="1894" y="173"/>
                  </a:lnTo>
                  <a:lnTo>
                    <a:pt x="1876" y="178"/>
                  </a:lnTo>
                  <a:lnTo>
                    <a:pt x="1860" y="185"/>
                  </a:lnTo>
                  <a:lnTo>
                    <a:pt x="1844" y="194"/>
                  </a:lnTo>
                  <a:lnTo>
                    <a:pt x="1829" y="204"/>
                  </a:lnTo>
                  <a:lnTo>
                    <a:pt x="1816" y="216"/>
                  </a:lnTo>
                  <a:lnTo>
                    <a:pt x="1804" y="229"/>
                  </a:lnTo>
                  <a:lnTo>
                    <a:pt x="1794" y="242"/>
                  </a:lnTo>
                  <a:lnTo>
                    <a:pt x="1785" y="258"/>
                  </a:lnTo>
                  <a:lnTo>
                    <a:pt x="1778" y="274"/>
                  </a:lnTo>
                  <a:lnTo>
                    <a:pt x="1772" y="290"/>
                  </a:lnTo>
                  <a:lnTo>
                    <a:pt x="1768" y="307"/>
                  </a:lnTo>
                  <a:lnTo>
                    <a:pt x="1765" y="326"/>
                  </a:lnTo>
                  <a:lnTo>
                    <a:pt x="1764" y="345"/>
                  </a:lnTo>
                  <a:close/>
                  <a:moveTo>
                    <a:pt x="2474" y="660"/>
                  </a:moveTo>
                  <a:lnTo>
                    <a:pt x="2474" y="644"/>
                  </a:lnTo>
                  <a:lnTo>
                    <a:pt x="2483" y="641"/>
                  </a:lnTo>
                  <a:lnTo>
                    <a:pt x="2490" y="639"/>
                  </a:lnTo>
                  <a:lnTo>
                    <a:pt x="2495" y="636"/>
                  </a:lnTo>
                  <a:lnTo>
                    <a:pt x="2499" y="633"/>
                  </a:lnTo>
                  <a:lnTo>
                    <a:pt x="2501" y="629"/>
                  </a:lnTo>
                  <a:lnTo>
                    <a:pt x="2502" y="623"/>
                  </a:lnTo>
                  <a:lnTo>
                    <a:pt x="2503" y="617"/>
                  </a:lnTo>
                  <a:lnTo>
                    <a:pt x="2504" y="609"/>
                  </a:lnTo>
                  <a:lnTo>
                    <a:pt x="2504" y="83"/>
                  </a:lnTo>
                  <a:lnTo>
                    <a:pt x="2503" y="74"/>
                  </a:lnTo>
                  <a:lnTo>
                    <a:pt x="2502" y="67"/>
                  </a:lnTo>
                  <a:lnTo>
                    <a:pt x="2501" y="63"/>
                  </a:lnTo>
                  <a:lnTo>
                    <a:pt x="2499" y="58"/>
                  </a:lnTo>
                  <a:lnTo>
                    <a:pt x="2495" y="55"/>
                  </a:lnTo>
                  <a:lnTo>
                    <a:pt x="2490" y="53"/>
                  </a:lnTo>
                  <a:lnTo>
                    <a:pt x="2483" y="49"/>
                  </a:lnTo>
                  <a:lnTo>
                    <a:pt x="2474" y="47"/>
                  </a:lnTo>
                  <a:lnTo>
                    <a:pt x="2474" y="31"/>
                  </a:lnTo>
                  <a:lnTo>
                    <a:pt x="2874" y="31"/>
                  </a:lnTo>
                  <a:lnTo>
                    <a:pt x="2903" y="31"/>
                  </a:lnTo>
                  <a:lnTo>
                    <a:pt x="2930" y="34"/>
                  </a:lnTo>
                  <a:lnTo>
                    <a:pt x="2955" y="38"/>
                  </a:lnTo>
                  <a:lnTo>
                    <a:pt x="2978" y="44"/>
                  </a:lnTo>
                  <a:lnTo>
                    <a:pt x="3001" y="52"/>
                  </a:lnTo>
                  <a:lnTo>
                    <a:pt x="3021" y="61"/>
                  </a:lnTo>
                  <a:lnTo>
                    <a:pt x="3030" y="65"/>
                  </a:lnTo>
                  <a:lnTo>
                    <a:pt x="3039" y="71"/>
                  </a:lnTo>
                  <a:lnTo>
                    <a:pt x="3048" y="77"/>
                  </a:lnTo>
                  <a:lnTo>
                    <a:pt x="3057" y="83"/>
                  </a:lnTo>
                  <a:lnTo>
                    <a:pt x="3065" y="90"/>
                  </a:lnTo>
                  <a:lnTo>
                    <a:pt x="3071" y="98"/>
                  </a:lnTo>
                  <a:lnTo>
                    <a:pt x="3078" y="104"/>
                  </a:lnTo>
                  <a:lnTo>
                    <a:pt x="3085" y="112"/>
                  </a:lnTo>
                  <a:lnTo>
                    <a:pt x="3091" y="120"/>
                  </a:lnTo>
                  <a:lnTo>
                    <a:pt x="3096" y="129"/>
                  </a:lnTo>
                  <a:lnTo>
                    <a:pt x="3101" y="137"/>
                  </a:lnTo>
                  <a:lnTo>
                    <a:pt x="3105" y="146"/>
                  </a:lnTo>
                  <a:lnTo>
                    <a:pt x="3110" y="156"/>
                  </a:lnTo>
                  <a:lnTo>
                    <a:pt x="3112" y="165"/>
                  </a:lnTo>
                  <a:lnTo>
                    <a:pt x="3115" y="175"/>
                  </a:lnTo>
                  <a:lnTo>
                    <a:pt x="3118" y="186"/>
                  </a:lnTo>
                  <a:lnTo>
                    <a:pt x="3121" y="207"/>
                  </a:lnTo>
                  <a:lnTo>
                    <a:pt x="3122" y="230"/>
                  </a:lnTo>
                  <a:lnTo>
                    <a:pt x="3121" y="242"/>
                  </a:lnTo>
                  <a:lnTo>
                    <a:pt x="3120" y="254"/>
                  </a:lnTo>
                  <a:lnTo>
                    <a:pt x="3119" y="267"/>
                  </a:lnTo>
                  <a:lnTo>
                    <a:pt x="3116" y="279"/>
                  </a:lnTo>
                  <a:lnTo>
                    <a:pt x="3113" y="290"/>
                  </a:lnTo>
                  <a:lnTo>
                    <a:pt x="3110" y="302"/>
                  </a:lnTo>
                  <a:lnTo>
                    <a:pt x="3105" y="313"/>
                  </a:lnTo>
                  <a:lnTo>
                    <a:pt x="3100" y="323"/>
                  </a:lnTo>
                  <a:lnTo>
                    <a:pt x="3094" y="334"/>
                  </a:lnTo>
                  <a:lnTo>
                    <a:pt x="3088" y="343"/>
                  </a:lnTo>
                  <a:lnTo>
                    <a:pt x="3082" y="353"/>
                  </a:lnTo>
                  <a:lnTo>
                    <a:pt x="3074" y="361"/>
                  </a:lnTo>
                  <a:lnTo>
                    <a:pt x="3066" y="370"/>
                  </a:lnTo>
                  <a:lnTo>
                    <a:pt x="3058" y="377"/>
                  </a:lnTo>
                  <a:lnTo>
                    <a:pt x="3049" y="385"/>
                  </a:lnTo>
                  <a:lnTo>
                    <a:pt x="3040" y="390"/>
                  </a:lnTo>
                  <a:lnTo>
                    <a:pt x="3023" y="400"/>
                  </a:lnTo>
                  <a:lnTo>
                    <a:pt x="3004" y="408"/>
                  </a:lnTo>
                  <a:lnTo>
                    <a:pt x="2984" y="415"/>
                  </a:lnTo>
                  <a:lnTo>
                    <a:pt x="2963" y="419"/>
                  </a:lnTo>
                  <a:lnTo>
                    <a:pt x="2937" y="424"/>
                  </a:lnTo>
                  <a:lnTo>
                    <a:pt x="2906" y="426"/>
                  </a:lnTo>
                  <a:lnTo>
                    <a:pt x="2870" y="427"/>
                  </a:lnTo>
                  <a:lnTo>
                    <a:pt x="2830" y="428"/>
                  </a:lnTo>
                  <a:lnTo>
                    <a:pt x="2682" y="428"/>
                  </a:lnTo>
                  <a:lnTo>
                    <a:pt x="2682" y="609"/>
                  </a:lnTo>
                  <a:lnTo>
                    <a:pt x="2682" y="617"/>
                  </a:lnTo>
                  <a:lnTo>
                    <a:pt x="2683" y="623"/>
                  </a:lnTo>
                  <a:lnTo>
                    <a:pt x="2685" y="628"/>
                  </a:lnTo>
                  <a:lnTo>
                    <a:pt x="2687" y="632"/>
                  </a:lnTo>
                  <a:lnTo>
                    <a:pt x="2692" y="636"/>
                  </a:lnTo>
                  <a:lnTo>
                    <a:pt x="2696" y="638"/>
                  </a:lnTo>
                  <a:lnTo>
                    <a:pt x="2704" y="641"/>
                  </a:lnTo>
                  <a:lnTo>
                    <a:pt x="2713" y="644"/>
                  </a:lnTo>
                  <a:lnTo>
                    <a:pt x="2713" y="660"/>
                  </a:lnTo>
                  <a:lnTo>
                    <a:pt x="2474" y="660"/>
                  </a:lnTo>
                  <a:close/>
                  <a:moveTo>
                    <a:pt x="2682" y="158"/>
                  </a:moveTo>
                  <a:lnTo>
                    <a:pt x="2682" y="300"/>
                  </a:lnTo>
                  <a:lnTo>
                    <a:pt x="2818" y="300"/>
                  </a:lnTo>
                  <a:lnTo>
                    <a:pt x="2836" y="300"/>
                  </a:lnTo>
                  <a:lnTo>
                    <a:pt x="2852" y="299"/>
                  </a:lnTo>
                  <a:lnTo>
                    <a:pt x="2867" y="298"/>
                  </a:lnTo>
                  <a:lnTo>
                    <a:pt x="2881" y="296"/>
                  </a:lnTo>
                  <a:lnTo>
                    <a:pt x="2894" y="294"/>
                  </a:lnTo>
                  <a:lnTo>
                    <a:pt x="2905" y="291"/>
                  </a:lnTo>
                  <a:lnTo>
                    <a:pt x="2915" y="288"/>
                  </a:lnTo>
                  <a:lnTo>
                    <a:pt x="2924" y="284"/>
                  </a:lnTo>
                  <a:lnTo>
                    <a:pt x="2932" y="279"/>
                  </a:lnTo>
                  <a:lnTo>
                    <a:pt x="2938" y="274"/>
                  </a:lnTo>
                  <a:lnTo>
                    <a:pt x="2943" y="268"/>
                  </a:lnTo>
                  <a:lnTo>
                    <a:pt x="2949" y="261"/>
                  </a:lnTo>
                  <a:lnTo>
                    <a:pt x="2952" y="254"/>
                  </a:lnTo>
                  <a:lnTo>
                    <a:pt x="2955" y="247"/>
                  </a:lnTo>
                  <a:lnTo>
                    <a:pt x="2956" y="238"/>
                  </a:lnTo>
                  <a:lnTo>
                    <a:pt x="2957" y="229"/>
                  </a:lnTo>
                  <a:lnTo>
                    <a:pt x="2956" y="220"/>
                  </a:lnTo>
                  <a:lnTo>
                    <a:pt x="2955" y="211"/>
                  </a:lnTo>
                  <a:lnTo>
                    <a:pt x="2952" y="203"/>
                  </a:lnTo>
                  <a:lnTo>
                    <a:pt x="2949" y="195"/>
                  </a:lnTo>
                  <a:lnTo>
                    <a:pt x="2945" y="189"/>
                  </a:lnTo>
                  <a:lnTo>
                    <a:pt x="2939" y="183"/>
                  </a:lnTo>
                  <a:lnTo>
                    <a:pt x="2933" y="178"/>
                  </a:lnTo>
                  <a:lnTo>
                    <a:pt x="2925" y="174"/>
                  </a:lnTo>
                  <a:lnTo>
                    <a:pt x="2918" y="170"/>
                  </a:lnTo>
                  <a:lnTo>
                    <a:pt x="2908" y="167"/>
                  </a:lnTo>
                  <a:lnTo>
                    <a:pt x="2895" y="164"/>
                  </a:lnTo>
                  <a:lnTo>
                    <a:pt x="2883" y="161"/>
                  </a:lnTo>
                  <a:lnTo>
                    <a:pt x="2867" y="160"/>
                  </a:lnTo>
                  <a:lnTo>
                    <a:pt x="2850" y="159"/>
                  </a:lnTo>
                  <a:lnTo>
                    <a:pt x="2832" y="158"/>
                  </a:lnTo>
                  <a:lnTo>
                    <a:pt x="2812" y="158"/>
                  </a:lnTo>
                  <a:lnTo>
                    <a:pt x="2682" y="158"/>
                  </a:lnTo>
                  <a:close/>
                  <a:moveTo>
                    <a:pt x="3865" y="511"/>
                  </a:moveTo>
                  <a:lnTo>
                    <a:pt x="3873" y="511"/>
                  </a:lnTo>
                  <a:lnTo>
                    <a:pt x="3879" y="510"/>
                  </a:lnTo>
                  <a:lnTo>
                    <a:pt x="3884" y="509"/>
                  </a:lnTo>
                  <a:lnTo>
                    <a:pt x="3889" y="506"/>
                  </a:lnTo>
                  <a:lnTo>
                    <a:pt x="3891" y="502"/>
                  </a:lnTo>
                  <a:lnTo>
                    <a:pt x="3895" y="498"/>
                  </a:lnTo>
                  <a:lnTo>
                    <a:pt x="3897" y="491"/>
                  </a:lnTo>
                  <a:lnTo>
                    <a:pt x="3900" y="482"/>
                  </a:lnTo>
                  <a:lnTo>
                    <a:pt x="3917" y="482"/>
                  </a:lnTo>
                  <a:lnTo>
                    <a:pt x="3917" y="691"/>
                  </a:lnTo>
                  <a:lnTo>
                    <a:pt x="3900" y="691"/>
                  </a:lnTo>
                  <a:lnTo>
                    <a:pt x="3897" y="682"/>
                  </a:lnTo>
                  <a:lnTo>
                    <a:pt x="3895" y="675"/>
                  </a:lnTo>
                  <a:lnTo>
                    <a:pt x="3891" y="669"/>
                  </a:lnTo>
                  <a:lnTo>
                    <a:pt x="3889" y="666"/>
                  </a:lnTo>
                  <a:lnTo>
                    <a:pt x="3884" y="664"/>
                  </a:lnTo>
                  <a:lnTo>
                    <a:pt x="3880" y="661"/>
                  </a:lnTo>
                  <a:lnTo>
                    <a:pt x="3873" y="660"/>
                  </a:lnTo>
                  <a:lnTo>
                    <a:pt x="3865" y="660"/>
                  </a:lnTo>
                  <a:lnTo>
                    <a:pt x="3269" y="660"/>
                  </a:lnTo>
                  <a:lnTo>
                    <a:pt x="3269" y="644"/>
                  </a:lnTo>
                  <a:lnTo>
                    <a:pt x="3278" y="641"/>
                  </a:lnTo>
                  <a:lnTo>
                    <a:pt x="3285" y="639"/>
                  </a:lnTo>
                  <a:lnTo>
                    <a:pt x="3290" y="636"/>
                  </a:lnTo>
                  <a:lnTo>
                    <a:pt x="3294" y="633"/>
                  </a:lnTo>
                  <a:lnTo>
                    <a:pt x="3296" y="629"/>
                  </a:lnTo>
                  <a:lnTo>
                    <a:pt x="3298" y="623"/>
                  </a:lnTo>
                  <a:lnTo>
                    <a:pt x="3299" y="617"/>
                  </a:lnTo>
                  <a:lnTo>
                    <a:pt x="3299" y="609"/>
                  </a:lnTo>
                  <a:lnTo>
                    <a:pt x="3299" y="83"/>
                  </a:lnTo>
                  <a:lnTo>
                    <a:pt x="3299" y="74"/>
                  </a:lnTo>
                  <a:lnTo>
                    <a:pt x="3298" y="67"/>
                  </a:lnTo>
                  <a:lnTo>
                    <a:pt x="3296" y="63"/>
                  </a:lnTo>
                  <a:lnTo>
                    <a:pt x="3294" y="58"/>
                  </a:lnTo>
                  <a:lnTo>
                    <a:pt x="3290" y="55"/>
                  </a:lnTo>
                  <a:lnTo>
                    <a:pt x="3285" y="53"/>
                  </a:lnTo>
                  <a:lnTo>
                    <a:pt x="3278" y="49"/>
                  </a:lnTo>
                  <a:lnTo>
                    <a:pt x="3269" y="47"/>
                  </a:lnTo>
                  <a:lnTo>
                    <a:pt x="3269" y="31"/>
                  </a:lnTo>
                  <a:lnTo>
                    <a:pt x="3508" y="31"/>
                  </a:lnTo>
                  <a:lnTo>
                    <a:pt x="3508" y="47"/>
                  </a:lnTo>
                  <a:lnTo>
                    <a:pt x="3499" y="49"/>
                  </a:lnTo>
                  <a:lnTo>
                    <a:pt x="3493" y="53"/>
                  </a:lnTo>
                  <a:lnTo>
                    <a:pt x="3487" y="56"/>
                  </a:lnTo>
                  <a:lnTo>
                    <a:pt x="3482" y="58"/>
                  </a:lnTo>
                  <a:lnTo>
                    <a:pt x="3480" y="63"/>
                  </a:lnTo>
                  <a:lnTo>
                    <a:pt x="3478" y="68"/>
                  </a:lnTo>
                  <a:lnTo>
                    <a:pt x="3478" y="75"/>
                  </a:lnTo>
                  <a:lnTo>
                    <a:pt x="3477" y="83"/>
                  </a:lnTo>
                  <a:lnTo>
                    <a:pt x="3477" y="511"/>
                  </a:lnTo>
                  <a:lnTo>
                    <a:pt x="3865" y="511"/>
                  </a:lnTo>
                  <a:close/>
                  <a:moveTo>
                    <a:pt x="4646" y="511"/>
                  </a:moveTo>
                  <a:lnTo>
                    <a:pt x="4654" y="511"/>
                  </a:lnTo>
                  <a:lnTo>
                    <a:pt x="4659" y="510"/>
                  </a:lnTo>
                  <a:lnTo>
                    <a:pt x="4665" y="509"/>
                  </a:lnTo>
                  <a:lnTo>
                    <a:pt x="4669" y="506"/>
                  </a:lnTo>
                  <a:lnTo>
                    <a:pt x="4672" y="502"/>
                  </a:lnTo>
                  <a:lnTo>
                    <a:pt x="4675" y="498"/>
                  </a:lnTo>
                  <a:lnTo>
                    <a:pt x="4677" y="491"/>
                  </a:lnTo>
                  <a:lnTo>
                    <a:pt x="4681" y="482"/>
                  </a:lnTo>
                  <a:lnTo>
                    <a:pt x="4697" y="482"/>
                  </a:lnTo>
                  <a:lnTo>
                    <a:pt x="4697" y="691"/>
                  </a:lnTo>
                  <a:lnTo>
                    <a:pt x="4681" y="691"/>
                  </a:lnTo>
                  <a:lnTo>
                    <a:pt x="4677" y="682"/>
                  </a:lnTo>
                  <a:lnTo>
                    <a:pt x="4675" y="675"/>
                  </a:lnTo>
                  <a:lnTo>
                    <a:pt x="4672" y="669"/>
                  </a:lnTo>
                  <a:lnTo>
                    <a:pt x="4669" y="666"/>
                  </a:lnTo>
                  <a:lnTo>
                    <a:pt x="4665" y="664"/>
                  </a:lnTo>
                  <a:lnTo>
                    <a:pt x="4660" y="661"/>
                  </a:lnTo>
                  <a:lnTo>
                    <a:pt x="4654" y="660"/>
                  </a:lnTo>
                  <a:lnTo>
                    <a:pt x="4646" y="660"/>
                  </a:lnTo>
                  <a:lnTo>
                    <a:pt x="4076" y="660"/>
                  </a:lnTo>
                  <a:lnTo>
                    <a:pt x="4076" y="644"/>
                  </a:lnTo>
                  <a:lnTo>
                    <a:pt x="4084" y="641"/>
                  </a:lnTo>
                  <a:lnTo>
                    <a:pt x="4092" y="639"/>
                  </a:lnTo>
                  <a:lnTo>
                    <a:pt x="4097" y="636"/>
                  </a:lnTo>
                  <a:lnTo>
                    <a:pt x="4100" y="633"/>
                  </a:lnTo>
                  <a:lnTo>
                    <a:pt x="4103" y="629"/>
                  </a:lnTo>
                  <a:lnTo>
                    <a:pt x="4105" y="623"/>
                  </a:lnTo>
                  <a:lnTo>
                    <a:pt x="4106" y="617"/>
                  </a:lnTo>
                  <a:lnTo>
                    <a:pt x="4106" y="609"/>
                  </a:lnTo>
                  <a:lnTo>
                    <a:pt x="4106" y="83"/>
                  </a:lnTo>
                  <a:lnTo>
                    <a:pt x="4106" y="74"/>
                  </a:lnTo>
                  <a:lnTo>
                    <a:pt x="4105" y="67"/>
                  </a:lnTo>
                  <a:lnTo>
                    <a:pt x="4103" y="63"/>
                  </a:lnTo>
                  <a:lnTo>
                    <a:pt x="4100" y="58"/>
                  </a:lnTo>
                  <a:lnTo>
                    <a:pt x="4097" y="55"/>
                  </a:lnTo>
                  <a:lnTo>
                    <a:pt x="4092" y="53"/>
                  </a:lnTo>
                  <a:lnTo>
                    <a:pt x="4084" y="49"/>
                  </a:lnTo>
                  <a:lnTo>
                    <a:pt x="4076" y="47"/>
                  </a:lnTo>
                  <a:lnTo>
                    <a:pt x="4076" y="31"/>
                  </a:lnTo>
                  <a:lnTo>
                    <a:pt x="4647" y="31"/>
                  </a:lnTo>
                  <a:lnTo>
                    <a:pt x="4655" y="30"/>
                  </a:lnTo>
                  <a:lnTo>
                    <a:pt x="4660" y="29"/>
                  </a:lnTo>
                  <a:lnTo>
                    <a:pt x="4666" y="27"/>
                  </a:lnTo>
                  <a:lnTo>
                    <a:pt x="4671" y="25"/>
                  </a:lnTo>
                  <a:lnTo>
                    <a:pt x="4673" y="21"/>
                  </a:lnTo>
                  <a:lnTo>
                    <a:pt x="4676" y="16"/>
                  </a:lnTo>
                  <a:lnTo>
                    <a:pt x="4678" y="9"/>
                  </a:lnTo>
                  <a:lnTo>
                    <a:pt x="4681" y="0"/>
                  </a:lnTo>
                  <a:lnTo>
                    <a:pt x="4697" y="0"/>
                  </a:lnTo>
                  <a:lnTo>
                    <a:pt x="4697" y="210"/>
                  </a:lnTo>
                  <a:lnTo>
                    <a:pt x="4681" y="210"/>
                  </a:lnTo>
                  <a:lnTo>
                    <a:pt x="4678" y="201"/>
                  </a:lnTo>
                  <a:lnTo>
                    <a:pt x="4675" y="194"/>
                  </a:lnTo>
                  <a:lnTo>
                    <a:pt x="4673" y="188"/>
                  </a:lnTo>
                  <a:lnTo>
                    <a:pt x="4669" y="185"/>
                  </a:lnTo>
                  <a:lnTo>
                    <a:pt x="4665" y="183"/>
                  </a:lnTo>
                  <a:lnTo>
                    <a:pt x="4660" y="180"/>
                  </a:lnTo>
                  <a:lnTo>
                    <a:pt x="4654" y="180"/>
                  </a:lnTo>
                  <a:lnTo>
                    <a:pt x="4647" y="179"/>
                  </a:lnTo>
                  <a:lnTo>
                    <a:pt x="4284" y="179"/>
                  </a:lnTo>
                  <a:lnTo>
                    <a:pt x="4284" y="268"/>
                  </a:lnTo>
                  <a:lnTo>
                    <a:pt x="4501" y="268"/>
                  </a:lnTo>
                  <a:lnTo>
                    <a:pt x="4509" y="268"/>
                  </a:lnTo>
                  <a:lnTo>
                    <a:pt x="4516" y="267"/>
                  </a:lnTo>
                  <a:lnTo>
                    <a:pt x="4521" y="265"/>
                  </a:lnTo>
                  <a:lnTo>
                    <a:pt x="4526" y="262"/>
                  </a:lnTo>
                  <a:lnTo>
                    <a:pt x="4528" y="259"/>
                  </a:lnTo>
                  <a:lnTo>
                    <a:pt x="4531" y="253"/>
                  </a:lnTo>
                  <a:lnTo>
                    <a:pt x="4535" y="247"/>
                  </a:lnTo>
                  <a:lnTo>
                    <a:pt x="4538" y="239"/>
                  </a:lnTo>
                  <a:lnTo>
                    <a:pt x="4554" y="239"/>
                  </a:lnTo>
                  <a:lnTo>
                    <a:pt x="4554" y="434"/>
                  </a:lnTo>
                  <a:lnTo>
                    <a:pt x="4537" y="434"/>
                  </a:lnTo>
                  <a:lnTo>
                    <a:pt x="4535" y="425"/>
                  </a:lnTo>
                  <a:lnTo>
                    <a:pt x="4531" y="418"/>
                  </a:lnTo>
                  <a:lnTo>
                    <a:pt x="4528" y="414"/>
                  </a:lnTo>
                  <a:lnTo>
                    <a:pt x="4525" y="409"/>
                  </a:lnTo>
                  <a:lnTo>
                    <a:pt x="4521" y="407"/>
                  </a:lnTo>
                  <a:lnTo>
                    <a:pt x="4516" y="406"/>
                  </a:lnTo>
                  <a:lnTo>
                    <a:pt x="4509" y="405"/>
                  </a:lnTo>
                  <a:lnTo>
                    <a:pt x="4501" y="404"/>
                  </a:lnTo>
                  <a:lnTo>
                    <a:pt x="4284" y="404"/>
                  </a:lnTo>
                  <a:lnTo>
                    <a:pt x="4284" y="511"/>
                  </a:lnTo>
                  <a:lnTo>
                    <a:pt x="4646" y="511"/>
                  </a:lnTo>
                  <a:close/>
                </a:path>
              </a:pathLst>
            </a:custGeom>
            <a:solidFill>
              <a:schemeClr val="tx1"/>
            </a:solidFill>
            <a:ln w="9525">
              <a:noFill/>
              <a:round/>
              <a:headEnd/>
              <a:tailEnd/>
            </a:ln>
          </p:spPr>
          <p:txBody>
            <a:bodyPr/>
            <a:lstStyle/>
            <a:p>
              <a:endParaRPr lang="en-US"/>
            </a:p>
          </p:txBody>
        </p:sp>
        <p:sp>
          <p:nvSpPr>
            <p:cNvPr id="2057" name="Freeform 9"/>
            <p:cNvSpPr>
              <a:spLocks/>
            </p:cNvSpPr>
            <p:nvPr/>
          </p:nvSpPr>
          <p:spPr bwMode="auto">
            <a:xfrm>
              <a:off x="1654" y="1802"/>
              <a:ext cx="93" cy="93"/>
            </a:xfrm>
            <a:custGeom>
              <a:avLst/>
              <a:gdLst>
                <a:gd name="T0" fmla="*/ 0 w 281"/>
                <a:gd name="T1" fmla="*/ 0 h 280"/>
                <a:gd name="T2" fmla="*/ 0 w 281"/>
                <a:gd name="T3" fmla="*/ 0 h 280"/>
                <a:gd name="T4" fmla="*/ 0 w 281"/>
                <a:gd name="T5" fmla="*/ 0 h 280"/>
                <a:gd name="T6" fmla="*/ 0 w 281"/>
                <a:gd name="T7" fmla="*/ 0 h 280"/>
                <a:gd name="T8" fmla="*/ 0 w 281"/>
                <a:gd name="T9" fmla="*/ 0 h 280"/>
                <a:gd name="T10" fmla="*/ 0 w 281"/>
                <a:gd name="T11" fmla="*/ 0 h 280"/>
                <a:gd name="T12" fmla="*/ 0 w 281"/>
                <a:gd name="T13" fmla="*/ 0 h 280"/>
                <a:gd name="T14" fmla="*/ 0 w 281"/>
                <a:gd name="T15" fmla="*/ 0 h 280"/>
                <a:gd name="T16" fmla="*/ 0 w 281"/>
                <a:gd name="T17" fmla="*/ 0 h 280"/>
                <a:gd name="T18" fmla="*/ 0 w 281"/>
                <a:gd name="T19" fmla="*/ 0 h 280"/>
                <a:gd name="T20" fmla="*/ 0 w 281"/>
                <a:gd name="T21" fmla="*/ 0 h 280"/>
                <a:gd name="T22" fmla="*/ 0 w 281"/>
                <a:gd name="T23" fmla="*/ 0 h 280"/>
                <a:gd name="T24" fmla="*/ 0 w 281"/>
                <a:gd name="T25" fmla="*/ 0 h 280"/>
                <a:gd name="T26" fmla="*/ 0 w 281"/>
                <a:gd name="T27" fmla="*/ 0 h 280"/>
                <a:gd name="T28" fmla="*/ 0 w 281"/>
                <a:gd name="T29" fmla="*/ 0 h 280"/>
                <a:gd name="T30" fmla="*/ 0 w 281"/>
                <a:gd name="T31" fmla="*/ 0 h 280"/>
                <a:gd name="T32" fmla="*/ 0 w 281"/>
                <a:gd name="T33" fmla="*/ 0 h 280"/>
                <a:gd name="T34" fmla="*/ 0 w 281"/>
                <a:gd name="T35" fmla="*/ 0 h 280"/>
                <a:gd name="T36" fmla="*/ 0 w 281"/>
                <a:gd name="T37" fmla="*/ 0 h 280"/>
                <a:gd name="T38" fmla="*/ 0 w 281"/>
                <a:gd name="T39" fmla="*/ 0 h 280"/>
                <a:gd name="T40" fmla="*/ 0 w 281"/>
                <a:gd name="T41" fmla="*/ 0 h 280"/>
                <a:gd name="T42" fmla="*/ 0 w 281"/>
                <a:gd name="T43" fmla="*/ 0 h 280"/>
                <a:gd name="T44" fmla="*/ 0 w 281"/>
                <a:gd name="T45" fmla="*/ 0 h 280"/>
                <a:gd name="T46" fmla="*/ 0 w 281"/>
                <a:gd name="T47" fmla="*/ 0 h 280"/>
                <a:gd name="T48" fmla="*/ 0 w 281"/>
                <a:gd name="T49" fmla="*/ 0 h 280"/>
                <a:gd name="T50" fmla="*/ 0 w 281"/>
                <a:gd name="T51" fmla="*/ 0 h 280"/>
                <a:gd name="T52" fmla="*/ 0 w 281"/>
                <a:gd name="T53" fmla="*/ 0 h 280"/>
                <a:gd name="T54" fmla="*/ 0 w 281"/>
                <a:gd name="T55" fmla="*/ 0 h 280"/>
                <a:gd name="T56" fmla="*/ 0 w 281"/>
                <a:gd name="T57" fmla="*/ 0 h 280"/>
                <a:gd name="T58" fmla="*/ 0 w 281"/>
                <a:gd name="T59" fmla="*/ 0 h 280"/>
                <a:gd name="T60" fmla="*/ 0 w 281"/>
                <a:gd name="T61" fmla="*/ 0 h 280"/>
                <a:gd name="T62" fmla="*/ 0 w 281"/>
                <a:gd name="T63" fmla="*/ 0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39"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39"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0" y="240"/>
                  </a:lnTo>
                  <a:lnTo>
                    <a:pt x="31" y="230"/>
                  </a:lnTo>
                  <a:lnTo>
                    <a:pt x="23" y="218"/>
                  </a:lnTo>
                  <a:lnTo>
                    <a:pt x="17" y="207"/>
                  </a:lnTo>
                  <a:lnTo>
                    <a:pt x="11" y="195"/>
                  </a:lnTo>
                  <a:lnTo>
                    <a:pt x="5" y="181"/>
                  </a:lnTo>
                  <a:lnTo>
                    <a:pt x="2" y="168"/>
                  </a:lnTo>
                  <a:lnTo>
                    <a:pt x="0" y="154"/>
                  </a:lnTo>
                  <a:lnTo>
                    <a:pt x="0" y="140"/>
                  </a:lnTo>
                  <a:lnTo>
                    <a:pt x="0" y="125"/>
                  </a:lnTo>
                  <a:lnTo>
                    <a:pt x="2" y="112"/>
                  </a:lnTo>
                  <a:lnTo>
                    <a:pt x="5" y="98"/>
                  </a:lnTo>
                  <a:lnTo>
                    <a:pt x="11" y="86"/>
                  </a:lnTo>
                  <a:lnTo>
                    <a:pt x="17" y="74"/>
                  </a:lnTo>
                  <a:lnTo>
                    <a:pt x="23" y="61"/>
                  </a:lnTo>
                  <a:lnTo>
                    <a:pt x="31" y="51"/>
                  </a:lnTo>
                  <a:lnTo>
                    <a:pt x="40"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2058" name="Freeform 10"/>
            <p:cNvSpPr>
              <a:spLocks/>
            </p:cNvSpPr>
            <p:nvPr/>
          </p:nvSpPr>
          <p:spPr bwMode="auto">
            <a:xfrm>
              <a:off x="4251" y="1802"/>
              <a:ext cx="94" cy="93"/>
            </a:xfrm>
            <a:custGeom>
              <a:avLst/>
              <a:gdLst>
                <a:gd name="T0" fmla="*/ 0 w 281"/>
                <a:gd name="T1" fmla="*/ 0 h 280"/>
                <a:gd name="T2" fmla="*/ 0 w 281"/>
                <a:gd name="T3" fmla="*/ 0 h 280"/>
                <a:gd name="T4" fmla="*/ 0 w 281"/>
                <a:gd name="T5" fmla="*/ 0 h 280"/>
                <a:gd name="T6" fmla="*/ 0 w 281"/>
                <a:gd name="T7" fmla="*/ 0 h 280"/>
                <a:gd name="T8" fmla="*/ 0 w 281"/>
                <a:gd name="T9" fmla="*/ 0 h 280"/>
                <a:gd name="T10" fmla="*/ 0 w 281"/>
                <a:gd name="T11" fmla="*/ 0 h 280"/>
                <a:gd name="T12" fmla="*/ 0 w 281"/>
                <a:gd name="T13" fmla="*/ 0 h 280"/>
                <a:gd name="T14" fmla="*/ 0 w 281"/>
                <a:gd name="T15" fmla="*/ 0 h 280"/>
                <a:gd name="T16" fmla="*/ 0 w 281"/>
                <a:gd name="T17" fmla="*/ 0 h 280"/>
                <a:gd name="T18" fmla="*/ 0 w 281"/>
                <a:gd name="T19" fmla="*/ 0 h 280"/>
                <a:gd name="T20" fmla="*/ 0 w 281"/>
                <a:gd name="T21" fmla="*/ 0 h 280"/>
                <a:gd name="T22" fmla="*/ 0 w 281"/>
                <a:gd name="T23" fmla="*/ 0 h 280"/>
                <a:gd name="T24" fmla="*/ 0 w 281"/>
                <a:gd name="T25" fmla="*/ 0 h 280"/>
                <a:gd name="T26" fmla="*/ 0 w 281"/>
                <a:gd name="T27" fmla="*/ 0 h 280"/>
                <a:gd name="T28" fmla="*/ 0 w 281"/>
                <a:gd name="T29" fmla="*/ 0 h 280"/>
                <a:gd name="T30" fmla="*/ 0 w 281"/>
                <a:gd name="T31" fmla="*/ 0 h 280"/>
                <a:gd name="T32" fmla="*/ 0 w 281"/>
                <a:gd name="T33" fmla="*/ 0 h 280"/>
                <a:gd name="T34" fmla="*/ 0 w 281"/>
                <a:gd name="T35" fmla="*/ 0 h 280"/>
                <a:gd name="T36" fmla="*/ 0 w 281"/>
                <a:gd name="T37" fmla="*/ 0 h 280"/>
                <a:gd name="T38" fmla="*/ 0 w 281"/>
                <a:gd name="T39" fmla="*/ 0 h 280"/>
                <a:gd name="T40" fmla="*/ 0 w 281"/>
                <a:gd name="T41" fmla="*/ 0 h 280"/>
                <a:gd name="T42" fmla="*/ 0 w 281"/>
                <a:gd name="T43" fmla="*/ 0 h 280"/>
                <a:gd name="T44" fmla="*/ 0 w 281"/>
                <a:gd name="T45" fmla="*/ 0 h 280"/>
                <a:gd name="T46" fmla="*/ 0 w 281"/>
                <a:gd name="T47" fmla="*/ 0 h 280"/>
                <a:gd name="T48" fmla="*/ 0 w 281"/>
                <a:gd name="T49" fmla="*/ 0 h 280"/>
                <a:gd name="T50" fmla="*/ 0 w 281"/>
                <a:gd name="T51" fmla="*/ 0 h 280"/>
                <a:gd name="T52" fmla="*/ 0 w 281"/>
                <a:gd name="T53" fmla="*/ 0 h 280"/>
                <a:gd name="T54" fmla="*/ 0 w 281"/>
                <a:gd name="T55" fmla="*/ 0 h 280"/>
                <a:gd name="T56" fmla="*/ 0 w 281"/>
                <a:gd name="T57" fmla="*/ 0 h 280"/>
                <a:gd name="T58" fmla="*/ 0 w 281"/>
                <a:gd name="T59" fmla="*/ 0 h 280"/>
                <a:gd name="T60" fmla="*/ 0 w 281"/>
                <a:gd name="T61" fmla="*/ 0 h 280"/>
                <a:gd name="T62" fmla="*/ 0 w 281"/>
                <a:gd name="T63" fmla="*/ 0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281"/>
                <a:gd name="T97" fmla="*/ 0 h 280"/>
                <a:gd name="T98" fmla="*/ 281 w 281"/>
                <a:gd name="T99" fmla="*/ 280 h 28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281" h="280">
                  <a:moveTo>
                    <a:pt x="140" y="0"/>
                  </a:moveTo>
                  <a:lnTo>
                    <a:pt x="155" y="1"/>
                  </a:lnTo>
                  <a:lnTo>
                    <a:pt x="168" y="2"/>
                  </a:lnTo>
                  <a:lnTo>
                    <a:pt x="182" y="6"/>
                  </a:lnTo>
                  <a:lnTo>
                    <a:pt x="195" y="11"/>
                  </a:lnTo>
                  <a:lnTo>
                    <a:pt x="208" y="17"/>
                  </a:lnTo>
                  <a:lnTo>
                    <a:pt x="219" y="23"/>
                  </a:lnTo>
                  <a:lnTo>
                    <a:pt x="230" y="32"/>
                  </a:lnTo>
                  <a:lnTo>
                    <a:pt x="240" y="41"/>
                  </a:lnTo>
                  <a:lnTo>
                    <a:pt x="249" y="51"/>
                  </a:lnTo>
                  <a:lnTo>
                    <a:pt x="257" y="61"/>
                  </a:lnTo>
                  <a:lnTo>
                    <a:pt x="264" y="74"/>
                  </a:lnTo>
                  <a:lnTo>
                    <a:pt x="269" y="86"/>
                  </a:lnTo>
                  <a:lnTo>
                    <a:pt x="275" y="98"/>
                  </a:lnTo>
                  <a:lnTo>
                    <a:pt x="278" y="112"/>
                  </a:lnTo>
                  <a:lnTo>
                    <a:pt x="281" y="125"/>
                  </a:lnTo>
                  <a:lnTo>
                    <a:pt x="281" y="140"/>
                  </a:lnTo>
                  <a:lnTo>
                    <a:pt x="281" y="154"/>
                  </a:lnTo>
                  <a:lnTo>
                    <a:pt x="278" y="168"/>
                  </a:lnTo>
                  <a:lnTo>
                    <a:pt x="275" y="181"/>
                  </a:lnTo>
                  <a:lnTo>
                    <a:pt x="269" y="195"/>
                  </a:lnTo>
                  <a:lnTo>
                    <a:pt x="264" y="207"/>
                  </a:lnTo>
                  <a:lnTo>
                    <a:pt x="257" y="218"/>
                  </a:lnTo>
                  <a:lnTo>
                    <a:pt x="249" y="230"/>
                  </a:lnTo>
                  <a:lnTo>
                    <a:pt x="240" y="240"/>
                  </a:lnTo>
                  <a:lnTo>
                    <a:pt x="230" y="249"/>
                  </a:lnTo>
                  <a:lnTo>
                    <a:pt x="219" y="256"/>
                  </a:lnTo>
                  <a:lnTo>
                    <a:pt x="208" y="263"/>
                  </a:lnTo>
                  <a:lnTo>
                    <a:pt x="195" y="270"/>
                  </a:lnTo>
                  <a:lnTo>
                    <a:pt x="182" y="274"/>
                  </a:lnTo>
                  <a:lnTo>
                    <a:pt x="168" y="278"/>
                  </a:lnTo>
                  <a:lnTo>
                    <a:pt x="155" y="280"/>
                  </a:lnTo>
                  <a:lnTo>
                    <a:pt x="140" y="280"/>
                  </a:lnTo>
                  <a:lnTo>
                    <a:pt x="126" y="280"/>
                  </a:lnTo>
                  <a:lnTo>
                    <a:pt x="112" y="278"/>
                  </a:lnTo>
                  <a:lnTo>
                    <a:pt x="99" y="274"/>
                  </a:lnTo>
                  <a:lnTo>
                    <a:pt x="85" y="270"/>
                  </a:lnTo>
                  <a:lnTo>
                    <a:pt x="73" y="263"/>
                  </a:lnTo>
                  <a:lnTo>
                    <a:pt x="62" y="256"/>
                  </a:lnTo>
                  <a:lnTo>
                    <a:pt x="50" y="249"/>
                  </a:lnTo>
                  <a:lnTo>
                    <a:pt x="41" y="240"/>
                  </a:lnTo>
                  <a:lnTo>
                    <a:pt x="31" y="230"/>
                  </a:lnTo>
                  <a:lnTo>
                    <a:pt x="24" y="218"/>
                  </a:lnTo>
                  <a:lnTo>
                    <a:pt x="17" y="207"/>
                  </a:lnTo>
                  <a:lnTo>
                    <a:pt x="11" y="195"/>
                  </a:lnTo>
                  <a:lnTo>
                    <a:pt x="6" y="181"/>
                  </a:lnTo>
                  <a:lnTo>
                    <a:pt x="2" y="168"/>
                  </a:lnTo>
                  <a:lnTo>
                    <a:pt x="0" y="154"/>
                  </a:lnTo>
                  <a:lnTo>
                    <a:pt x="0" y="140"/>
                  </a:lnTo>
                  <a:lnTo>
                    <a:pt x="0" y="125"/>
                  </a:lnTo>
                  <a:lnTo>
                    <a:pt x="2" y="112"/>
                  </a:lnTo>
                  <a:lnTo>
                    <a:pt x="6" y="98"/>
                  </a:lnTo>
                  <a:lnTo>
                    <a:pt x="11" y="86"/>
                  </a:lnTo>
                  <a:lnTo>
                    <a:pt x="17" y="74"/>
                  </a:lnTo>
                  <a:lnTo>
                    <a:pt x="24" y="61"/>
                  </a:lnTo>
                  <a:lnTo>
                    <a:pt x="31" y="51"/>
                  </a:lnTo>
                  <a:lnTo>
                    <a:pt x="41" y="41"/>
                  </a:lnTo>
                  <a:lnTo>
                    <a:pt x="50" y="32"/>
                  </a:lnTo>
                  <a:lnTo>
                    <a:pt x="62" y="23"/>
                  </a:lnTo>
                  <a:lnTo>
                    <a:pt x="73" y="17"/>
                  </a:lnTo>
                  <a:lnTo>
                    <a:pt x="85" y="11"/>
                  </a:lnTo>
                  <a:lnTo>
                    <a:pt x="99" y="6"/>
                  </a:lnTo>
                  <a:lnTo>
                    <a:pt x="112" y="2"/>
                  </a:lnTo>
                  <a:lnTo>
                    <a:pt x="126" y="1"/>
                  </a:lnTo>
                  <a:lnTo>
                    <a:pt x="140" y="0"/>
                  </a:lnTo>
                  <a:close/>
                </a:path>
              </a:pathLst>
            </a:custGeom>
            <a:solidFill>
              <a:schemeClr val="tx1"/>
            </a:solidFill>
            <a:ln w="9525">
              <a:noFill/>
              <a:round/>
              <a:headEnd/>
              <a:tailEnd/>
            </a:ln>
          </p:spPr>
          <p:txBody>
            <a:bodyPr/>
            <a:lstStyle/>
            <a:p>
              <a:endParaRPr lang="en-US"/>
            </a:p>
          </p:txBody>
        </p:sp>
        <p:sp>
          <p:nvSpPr>
            <p:cNvPr id="2059" name="Freeform 11"/>
            <p:cNvSpPr>
              <a:spLocks noEditPoints="1"/>
            </p:cNvSpPr>
            <p:nvPr/>
          </p:nvSpPr>
          <p:spPr bwMode="auto">
            <a:xfrm>
              <a:off x="6052" y="1710"/>
              <a:ext cx="163" cy="87"/>
            </a:xfrm>
            <a:custGeom>
              <a:avLst/>
              <a:gdLst>
                <a:gd name="T0" fmla="*/ 0 w 490"/>
                <a:gd name="T1" fmla="*/ 0 h 260"/>
                <a:gd name="T2" fmla="*/ 0 w 490"/>
                <a:gd name="T3" fmla="*/ 0 h 260"/>
                <a:gd name="T4" fmla="*/ 0 w 490"/>
                <a:gd name="T5" fmla="*/ 0 h 260"/>
                <a:gd name="T6" fmla="*/ 0 w 490"/>
                <a:gd name="T7" fmla="*/ 0 h 260"/>
                <a:gd name="T8" fmla="*/ 0 w 490"/>
                <a:gd name="T9" fmla="*/ 0 h 260"/>
                <a:gd name="T10" fmla="*/ 0 w 490"/>
                <a:gd name="T11" fmla="*/ 0 h 260"/>
                <a:gd name="T12" fmla="*/ 0 w 490"/>
                <a:gd name="T13" fmla="*/ 0 h 260"/>
                <a:gd name="T14" fmla="*/ 0 w 490"/>
                <a:gd name="T15" fmla="*/ 0 h 260"/>
                <a:gd name="T16" fmla="*/ 0 w 490"/>
                <a:gd name="T17" fmla="*/ 0 h 260"/>
                <a:gd name="T18" fmla="*/ 0 w 490"/>
                <a:gd name="T19" fmla="*/ 0 h 260"/>
                <a:gd name="T20" fmla="*/ 0 w 490"/>
                <a:gd name="T21" fmla="*/ 0 h 260"/>
                <a:gd name="T22" fmla="*/ 0 w 490"/>
                <a:gd name="T23" fmla="*/ 0 h 260"/>
                <a:gd name="T24" fmla="*/ 0 w 490"/>
                <a:gd name="T25" fmla="*/ 0 h 260"/>
                <a:gd name="T26" fmla="*/ 0 w 490"/>
                <a:gd name="T27" fmla="*/ 0 h 260"/>
                <a:gd name="T28" fmla="*/ 0 w 490"/>
                <a:gd name="T29" fmla="*/ 0 h 260"/>
                <a:gd name="T30" fmla="*/ 0 w 490"/>
                <a:gd name="T31" fmla="*/ 0 h 260"/>
                <a:gd name="T32" fmla="*/ 0 w 490"/>
                <a:gd name="T33" fmla="*/ 0 h 260"/>
                <a:gd name="T34" fmla="*/ 0 w 490"/>
                <a:gd name="T35" fmla="*/ 0 h 260"/>
                <a:gd name="T36" fmla="*/ 0 w 490"/>
                <a:gd name="T37" fmla="*/ 0 h 260"/>
                <a:gd name="T38" fmla="*/ 0 w 490"/>
                <a:gd name="T39" fmla="*/ 0 h 260"/>
                <a:gd name="T40" fmla="*/ 0 w 490"/>
                <a:gd name="T41" fmla="*/ 0 h 260"/>
                <a:gd name="T42" fmla="*/ 0 w 490"/>
                <a:gd name="T43" fmla="*/ 0 h 260"/>
                <a:gd name="T44" fmla="*/ 0 w 490"/>
                <a:gd name="T45" fmla="*/ 0 h 260"/>
                <a:gd name="T46" fmla="*/ 0 w 490"/>
                <a:gd name="T47" fmla="*/ 0 h 260"/>
                <a:gd name="T48" fmla="*/ 0 w 490"/>
                <a:gd name="T49" fmla="*/ 0 h 260"/>
                <a:gd name="T50" fmla="*/ 0 w 490"/>
                <a:gd name="T51" fmla="*/ 0 h 260"/>
                <a:gd name="T52" fmla="*/ 0 w 490"/>
                <a:gd name="T53" fmla="*/ 0 h 260"/>
                <a:gd name="T54" fmla="*/ 0 w 490"/>
                <a:gd name="T55" fmla="*/ 0 h 260"/>
                <a:gd name="T56" fmla="*/ 0 w 490"/>
                <a:gd name="T57" fmla="*/ 0 h 260"/>
                <a:gd name="T58" fmla="*/ 0 w 490"/>
                <a:gd name="T59" fmla="*/ 0 h 260"/>
                <a:gd name="T60" fmla="*/ 0 w 490"/>
                <a:gd name="T61" fmla="*/ 0 h 260"/>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490"/>
                <a:gd name="T94" fmla="*/ 0 h 260"/>
                <a:gd name="T95" fmla="*/ 490 w 490"/>
                <a:gd name="T96" fmla="*/ 260 h 260"/>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490" h="260">
                  <a:moveTo>
                    <a:pt x="87" y="260"/>
                  </a:moveTo>
                  <a:lnTo>
                    <a:pt x="87" y="30"/>
                  </a:lnTo>
                  <a:lnTo>
                    <a:pt x="0" y="30"/>
                  </a:lnTo>
                  <a:lnTo>
                    <a:pt x="0" y="0"/>
                  </a:lnTo>
                  <a:lnTo>
                    <a:pt x="207" y="0"/>
                  </a:lnTo>
                  <a:lnTo>
                    <a:pt x="207" y="30"/>
                  </a:lnTo>
                  <a:lnTo>
                    <a:pt x="122" y="30"/>
                  </a:lnTo>
                  <a:lnTo>
                    <a:pt x="122" y="260"/>
                  </a:lnTo>
                  <a:lnTo>
                    <a:pt x="87" y="260"/>
                  </a:lnTo>
                  <a:close/>
                  <a:moveTo>
                    <a:pt x="242" y="260"/>
                  </a:moveTo>
                  <a:lnTo>
                    <a:pt x="242" y="0"/>
                  </a:lnTo>
                  <a:lnTo>
                    <a:pt x="293" y="0"/>
                  </a:lnTo>
                  <a:lnTo>
                    <a:pt x="355" y="184"/>
                  </a:lnTo>
                  <a:lnTo>
                    <a:pt x="359" y="196"/>
                  </a:lnTo>
                  <a:lnTo>
                    <a:pt x="362" y="206"/>
                  </a:lnTo>
                  <a:lnTo>
                    <a:pt x="365" y="215"/>
                  </a:lnTo>
                  <a:lnTo>
                    <a:pt x="368" y="223"/>
                  </a:lnTo>
                  <a:lnTo>
                    <a:pt x="370" y="215"/>
                  </a:lnTo>
                  <a:lnTo>
                    <a:pt x="373" y="205"/>
                  </a:lnTo>
                  <a:lnTo>
                    <a:pt x="377" y="194"/>
                  </a:lnTo>
                  <a:lnTo>
                    <a:pt x="381" y="181"/>
                  </a:lnTo>
                  <a:lnTo>
                    <a:pt x="444" y="0"/>
                  </a:lnTo>
                  <a:lnTo>
                    <a:pt x="490" y="0"/>
                  </a:lnTo>
                  <a:lnTo>
                    <a:pt x="490" y="260"/>
                  </a:lnTo>
                  <a:lnTo>
                    <a:pt x="456" y="260"/>
                  </a:lnTo>
                  <a:lnTo>
                    <a:pt x="456" y="43"/>
                  </a:lnTo>
                  <a:lnTo>
                    <a:pt x="381" y="260"/>
                  </a:lnTo>
                  <a:lnTo>
                    <a:pt x="350" y="260"/>
                  </a:lnTo>
                  <a:lnTo>
                    <a:pt x="274" y="39"/>
                  </a:lnTo>
                  <a:lnTo>
                    <a:pt x="274" y="260"/>
                  </a:lnTo>
                  <a:lnTo>
                    <a:pt x="242" y="260"/>
                  </a:lnTo>
                  <a:close/>
                </a:path>
              </a:pathLst>
            </a:custGeom>
            <a:solidFill>
              <a:schemeClr val="tx1"/>
            </a:solidFill>
            <a:ln w="9525">
              <a:no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95600" y="2362200"/>
            <a:ext cx="3196324" cy="830997"/>
          </a:xfrm>
          <a:prstGeom prst="rect">
            <a:avLst/>
          </a:prstGeom>
          <a:noFill/>
        </p:spPr>
        <p:txBody>
          <a:bodyPr wrap="none">
            <a:spAutoFit/>
          </a:bodyPr>
          <a:lstStyle/>
          <a:p>
            <a:pPr>
              <a:defRPr/>
            </a:pPr>
            <a:r>
              <a:rPr lang="en-US" sz="4800" dirty="0">
                <a:latin typeface="+mj-lt"/>
              </a:rPr>
              <a:t>Data quality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157" name="Rectangle 109"/>
          <p:cNvSpPr>
            <a:spLocks noGrp="1" noRot="1" noChangeArrowheads="1"/>
          </p:cNvSpPr>
          <p:nvPr>
            <p:ph type="title"/>
          </p:nvPr>
        </p:nvSpPr>
        <p:spPr>
          <a:xfrm>
            <a:off x="457200" y="76200"/>
            <a:ext cx="8229600" cy="1143000"/>
          </a:xfrm>
        </p:spPr>
        <p:txBody>
          <a:bodyPr/>
          <a:lstStyle/>
          <a:p>
            <a:r>
              <a:rPr lang="en-US" dirty="0"/>
              <a:t>How Records are Linked</a:t>
            </a:r>
          </a:p>
        </p:txBody>
      </p:sp>
      <p:sp>
        <p:nvSpPr>
          <p:cNvPr id="113" name="Slide Number Placeholder 3"/>
          <p:cNvSpPr>
            <a:spLocks noGrp="1"/>
          </p:cNvSpPr>
          <p:nvPr>
            <p:ph type="sldNum" sz="quarter" idx="12"/>
          </p:nvPr>
        </p:nvSpPr>
        <p:spPr/>
        <p:txBody>
          <a:bodyPr/>
          <a:lstStyle/>
          <a:p>
            <a:fld id="{D0EFF2AB-3C86-4D8E-AB80-F0045E268270}" type="slidenum">
              <a:rPr lang="en-US">
                <a:solidFill>
                  <a:prstClr val="white">
                    <a:tint val="75000"/>
                  </a:prstClr>
                </a:solidFill>
              </a:rPr>
              <a:pPr/>
              <a:t>11</a:t>
            </a:fld>
            <a:endParaRPr lang="en-US">
              <a:solidFill>
                <a:prstClr val="white">
                  <a:tint val="75000"/>
                </a:prstClr>
              </a:solidFill>
            </a:endParaRPr>
          </a:p>
        </p:txBody>
      </p:sp>
      <p:sp>
        <p:nvSpPr>
          <p:cNvPr id="1026078" name="Rectangle 30"/>
          <p:cNvSpPr>
            <a:spLocks noChangeArrowheads="1"/>
          </p:cNvSpPr>
          <p:nvPr/>
        </p:nvSpPr>
        <p:spPr bwMode="auto">
          <a:xfrm>
            <a:off x="155575" y="4295775"/>
            <a:ext cx="1847850" cy="5143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33" name="Rectangle 85"/>
          <p:cNvSpPr>
            <a:spLocks noChangeArrowheads="1"/>
          </p:cNvSpPr>
          <p:nvPr/>
        </p:nvSpPr>
        <p:spPr bwMode="auto">
          <a:xfrm>
            <a:off x="155575" y="4295775"/>
            <a:ext cx="1847850" cy="5143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nvGrpSpPr>
          <p:cNvPr id="114" name="Group 113" descr="How Records are linked"/>
          <p:cNvGrpSpPr/>
          <p:nvPr/>
        </p:nvGrpSpPr>
        <p:grpSpPr>
          <a:xfrm>
            <a:off x="441325" y="1247775"/>
            <a:ext cx="8478838" cy="5410200"/>
            <a:chOff x="441325" y="1247775"/>
            <a:chExt cx="8478838" cy="5410200"/>
          </a:xfrm>
        </p:grpSpPr>
        <p:sp>
          <p:nvSpPr>
            <p:cNvPr id="1026050" name="Rectangle 2"/>
            <p:cNvSpPr>
              <a:spLocks noChangeArrowheads="1"/>
            </p:cNvSpPr>
            <p:nvPr/>
          </p:nvSpPr>
          <p:spPr bwMode="auto">
            <a:xfrm>
              <a:off x="1069975" y="1247775"/>
              <a:ext cx="2133600" cy="2590800"/>
            </a:xfrm>
            <a:prstGeom prst="rect">
              <a:avLst/>
            </a:prstGeom>
            <a:noFill/>
            <a:ln w="9525">
              <a:solidFill>
                <a:srgbClr val="000000"/>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51" name="Rectangle 3"/>
            <p:cNvSpPr>
              <a:spLocks noChangeArrowheads="1"/>
            </p:cNvSpPr>
            <p:nvPr/>
          </p:nvSpPr>
          <p:spPr bwMode="auto">
            <a:xfrm>
              <a:off x="1165225" y="1304925"/>
              <a:ext cx="1625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a:solidFill>
                    <a:srgbClr val="4D4D4D"/>
                  </a:solidFill>
                  <a:effectLst>
                    <a:outerShdw blurRad="38100" dist="38100" dir="2700000" algn="tl">
                      <a:srgbClr val="000000"/>
                    </a:outerShdw>
                  </a:effectLst>
                  <a:latin typeface="Calibri"/>
                </a:rPr>
                <a:t>NCHS Records</a:t>
              </a:r>
              <a:endParaRPr lang="en-US">
                <a:solidFill>
                  <a:prstClr val="white"/>
                </a:solidFill>
                <a:effectLst>
                  <a:outerShdw blurRad="38100" dist="38100" dir="2700000" algn="tl">
                    <a:srgbClr val="000000"/>
                  </a:outerShdw>
                </a:effectLst>
                <a:latin typeface="Calibri"/>
              </a:endParaRPr>
            </a:p>
          </p:txBody>
        </p:sp>
        <p:sp>
          <p:nvSpPr>
            <p:cNvPr id="1026052" name="Rectangle 4"/>
            <p:cNvSpPr>
              <a:spLocks noChangeArrowheads="1"/>
            </p:cNvSpPr>
            <p:nvPr/>
          </p:nvSpPr>
          <p:spPr bwMode="auto">
            <a:xfrm>
              <a:off x="1165225" y="1609725"/>
              <a:ext cx="4699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SSN</a:t>
              </a:r>
              <a:endParaRPr lang="en-US">
                <a:solidFill>
                  <a:prstClr val="white"/>
                </a:solidFill>
                <a:latin typeface="Calibri"/>
              </a:endParaRPr>
            </a:p>
          </p:txBody>
        </p:sp>
        <p:sp>
          <p:nvSpPr>
            <p:cNvPr id="1026053" name="Rectangle 5"/>
            <p:cNvSpPr>
              <a:spLocks noChangeArrowheads="1"/>
            </p:cNvSpPr>
            <p:nvPr/>
          </p:nvSpPr>
          <p:spPr bwMode="auto">
            <a:xfrm>
              <a:off x="1165225" y="1885950"/>
              <a:ext cx="609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Name</a:t>
              </a:r>
              <a:endParaRPr lang="en-US">
                <a:solidFill>
                  <a:prstClr val="white"/>
                </a:solidFill>
                <a:latin typeface="Calibri"/>
              </a:endParaRPr>
            </a:p>
          </p:txBody>
        </p:sp>
        <p:sp>
          <p:nvSpPr>
            <p:cNvPr id="1026054" name="Rectangle 6"/>
            <p:cNvSpPr>
              <a:spLocks noChangeArrowheads="1"/>
            </p:cNvSpPr>
            <p:nvPr/>
          </p:nvSpPr>
          <p:spPr bwMode="auto">
            <a:xfrm>
              <a:off x="1165225" y="2162175"/>
              <a:ext cx="4445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DoB</a:t>
              </a:r>
              <a:endParaRPr lang="en-US">
                <a:solidFill>
                  <a:prstClr val="white"/>
                </a:solidFill>
                <a:latin typeface="Calibri"/>
              </a:endParaRPr>
            </a:p>
          </p:txBody>
        </p:sp>
        <p:sp>
          <p:nvSpPr>
            <p:cNvPr id="1026055" name="Rectangle 7"/>
            <p:cNvSpPr>
              <a:spLocks noChangeArrowheads="1"/>
            </p:cNvSpPr>
            <p:nvPr/>
          </p:nvSpPr>
          <p:spPr bwMode="auto">
            <a:xfrm>
              <a:off x="1165225" y="2438400"/>
              <a:ext cx="3937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Sex</a:t>
              </a:r>
              <a:endParaRPr lang="en-US">
                <a:solidFill>
                  <a:prstClr val="white"/>
                </a:solidFill>
                <a:latin typeface="Calibri"/>
              </a:endParaRPr>
            </a:p>
          </p:txBody>
        </p:sp>
        <p:sp>
          <p:nvSpPr>
            <p:cNvPr id="1026056" name="Rectangle 8"/>
            <p:cNvSpPr>
              <a:spLocks noChangeArrowheads="1"/>
            </p:cNvSpPr>
            <p:nvPr/>
          </p:nvSpPr>
          <p:spPr bwMode="auto">
            <a:xfrm>
              <a:off x="1165225" y="2714625"/>
              <a:ext cx="13208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State of Birth</a:t>
              </a:r>
              <a:endParaRPr lang="en-US">
                <a:solidFill>
                  <a:prstClr val="white"/>
                </a:solidFill>
                <a:latin typeface="Calibri"/>
              </a:endParaRPr>
            </a:p>
          </p:txBody>
        </p:sp>
        <p:sp>
          <p:nvSpPr>
            <p:cNvPr id="1026057" name="Rectangle 9"/>
            <p:cNvSpPr>
              <a:spLocks noChangeArrowheads="1"/>
            </p:cNvSpPr>
            <p:nvPr/>
          </p:nvSpPr>
          <p:spPr bwMode="auto">
            <a:xfrm>
              <a:off x="1165225" y="2990850"/>
              <a:ext cx="533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Race</a:t>
              </a:r>
              <a:endParaRPr lang="en-US">
                <a:solidFill>
                  <a:prstClr val="white"/>
                </a:solidFill>
                <a:latin typeface="Calibri"/>
              </a:endParaRPr>
            </a:p>
          </p:txBody>
        </p:sp>
        <p:sp>
          <p:nvSpPr>
            <p:cNvPr id="1026058" name="Rectangle 10"/>
            <p:cNvSpPr>
              <a:spLocks noChangeArrowheads="1"/>
            </p:cNvSpPr>
            <p:nvPr/>
          </p:nvSpPr>
          <p:spPr bwMode="auto">
            <a:xfrm>
              <a:off x="1165225" y="3267075"/>
              <a:ext cx="1930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State of Residence</a:t>
              </a:r>
              <a:endParaRPr lang="en-US">
                <a:solidFill>
                  <a:prstClr val="white"/>
                </a:solidFill>
                <a:latin typeface="Calibri"/>
              </a:endParaRPr>
            </a:p>
          </p:txBody>
        </p:sp>
        <p:sp>
          <p:nvSpPr>
            <p:cNvPr id="1026059" name="Rectangle 11"/>
            <p:cNvSpPr>
              <a:spLocks noChangeArrowheads="1"/>
            </p:cNvSpPr>
            <p:nvPr/>
          </p:nvSpPr>
          <p:spPr bwMode="auto">
            <a:xfrm>
              <a:off x="1165225" y="3543300"/>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Marital Status</a:t>
              </a:r>
              <a:endParaRPr lang="en-US">
                <a:solidFill>
                  <a:prstClr val="white"/>
                </a:solidFill>
                <a:latin typeface="Calibri"/>
              </a:endParaRPr>
            </a:p>
          </p:txBody>
        </p:sp>
        <p:sp>
          <p:nvSpPr>
            <p:cNvPr id="1026060" name="Rectangle 12"/>
            <p:cNvSpPr>
              <a:spLocks noChangeArrowheads="1"/>
            </p:cNvSpPr>
            <p:nvPr/>
          </p:nvSpPr>
          <p:spPr bwMode="auto">
            <a:xfrm>
              <a:off x="5432425" y="1323975"/>
              <a:ext cx="2565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a:solidFill>
                    <a:srgbClr val="4D4D4D"/>
                  </a:solidFill>
                  <a:effectLst>
                    <a:outerShdw blurRad="38100" dist="38100" dir="2700000" algn="tl">
                      <a:srgbClr val="000000"/>
                    </a:outerShdw>
                  </a:effectLst>
                  <a:latin typeface="Calibri"/>
                </a:rPr>
                <a:t>Administrative Records</a:t>
              </a:r>
              <a:endParaRPr lang="en-US">
                <a:solidFill>
                  <a:prstClr val="white"/>
                </a:solidFill>
                <a:effectLst>
                  <a:outerShdw blurRad="38100" dist="38100" dir="2700000" algn="tl">
                    <a:srgbClr val="000000"/>
                  </a:outerShdw>
                </a:effectLst>
                <a:latin typeface="Calibri"/>
              </a:endParaRPr>
            </a:p>
          </p:txBody>
        </p:sp>
        <p:sp>
          <p:nvSpPr>
            <p:cNvPr id="1026061" name="Rectangle 13"/>
            <p:cNvSpPr>
              <a:spLocks noChangeArrowheads="1"/>
            </p:cNvSpPr>
            <p:nvPr/>
          </p:nvSpPr>
          <p:spPr bwMode="auto">
            <a:xfrm>
              <a:off x="5432425" y="1876425"/>
              <a:ext cx="609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Name</a:t>
              </a:r>
              <a:endParaRPr lang="en-US">
                <a:solidFill>
                  <a:prstClr val="white"/>
                </a:solidFill>
                <a:latin typeface="Calibri"/>
              </a:endParaRPr>
            </a:p>
          </p:txBody>
        </p:sp>
        <p:sp>
          <p:nvSpPr>
            <p:cNvPr id="1026062" name="Rectangle 14"/>
            <p:cNvSpPr>
              <a:spLocks noChangeArrowheads="1"/>
            </p:cNvSpPr>
            <p:nvPr/>
          </p:nvSpPr>
          <p:spPr bwMode="auto">
            <a:xfrm>
              <a:off x="5432425" y="2152650"/>
              <a:ext cx="4445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DoB</a:t>
              </a:r>
              <a:endParaRPr lang="en-US">
                <a:solidFill>
                  <a:prstClr val="white"/>
                </a:solidFill>
                <a:latin typeface="Calibri"/>
              </a:endParaRPr>
            </a:p>
          </p:txBody>
        </p:sp>
        <p:sp>
          <p:nvSpPr>
            <p:cNvPr id="1026063" name="Rectangle 15"/>
            <p:cNvSpPr>
              <a:spLocks noChangeArrowheads="1"/>
            </p:cNvSpPr>
            <p:nvPr/>
          </p:nvSpPr>
          <p:spPr bwMode="auto">
            <a:xfrm>
              <a:off x="5432425" y="2428875"/>
              <a:ext cx="3937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Sex</a:t>
              </a:r>
              <a:endParaRPr lang="en-US">
                <a:solidFill>
                  <a:prstClr val="white"/>
                </a:solidFill>
                <a:latin typeface="Calibri"/>
              </a:endParaRPr>
            </a:p>
          </p:txBody>
        </p:sp>
        <p:sp>
          <p:nvSpPr>
            <p:cNvPr id="1026064" name="Rectangle 16"/>
            <p:cNvSpPr>
              <a:spLocks noChangeArrowheads="1"/>
            </p:cNvSpPr>
            <p:nvPr/>
          </p:nvSpPr>
          <p:spPr bwMode="auto">
            <a:xfrm>
              <a:off x="5432425" y="2705100"/>
              <a:ext cx="13208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State of Birth</a:t>
              </a:r>
              <a:endParaRPr lang="en-US">
                <a:solidFill>
                  <a:prstClr val="white"/>
                </a:solidFill>
                <a:latin typeface="Calibri"/>
              </a:endParaRPr>
            </a:p>
          </p:txBody>
        </p:sp>
        <p:sp>
          <p:nvSpPr>
            <p:cNvPr id="1026065" name="Rectangle 17"/>
            <p:cNvSpPr>
              <a:spLocks noChangeArrowheads="1"/>
            </p:cNvSpPr>
            <p:nvPr/>
          </p:nvSpPr>
          <p:spPr bwMode="auto">
            <a:xfrm>
              <a:off x="5432425" y="2981325"/>
              <a:ext cx="533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Race</a:t>
              </a:r>
              <a:endParaRPr lang="en-US">
                <a:solidFill>
                  <a:prstClr val="white"/>
                </a:solidFill>
                <a:latin typeface="Calibri"/>
              </a:endParaRPr>
            </a:p>
          </p:txBody>
        </p:sp>
        <p:sp>
          <p:nvSpPr>
            <p:cNvPr id="1026066" name="Rectangle 18"/>
            <p:cNvSpPr>
              <a:spLocks noChangeArrowheads="1"/>
            </p:cNvSpPr>
            <p:nvPr/>
          </p:nvSpPr>
          <p:spPr bwMode="auto">
            <a:xfrm>
              <a:off x="5432425" y="3257550"/>
              <a:ext cx="1930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State of Residence</a:t>
              </a:r>
              <a:endParaRPr lang="en-US">
                <a:solidFill>
                  <a:prstClr val="white"/>
                </a:solidFill>
                <a:latin typeface="Calibri"/>
              </a:endParaRPr>
            </a:p>
          </p:txBody>
        </p:sp>
        <p:sp>
          <p:nvSpPr>
            <p:cNvPr id="1026067" name="Rectangle 19"/>
            <p:cNvSpPr>
              <a:spLocks noChangeArrowheads="1"/>
            </p:cNvSpPr>
            <p:nvPr/>
          </p:nvSpPr>
          <p:spPr bwMode="auto">
            <a:xfrm>
              <a:off x="5432425" y="3533775"/>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Marital Status</a:t>
              </a:r>
              <a:endParaRPr lang="en-US">
                <a:solidFill>
                  <a:prstClr val="white"/>
                </a:solidFill>
                <a:latin typeface="Calibri"/>
              </a:endParaRPr>
            </a:p>
          </p:txBody>
        </p:sp>
        <p:grpSp>
          <p:nvGrpSpPr>
            <p:cNvPr id="2" name="Group 20"/>
            <p:cNvGrpSpPr>
              <a:grpSpLocks/>
            </p:cNvGrpSpPr>
            <p:nvPr/>
          </p:nvGrpSpPr>
          <p:grpSpPr bwMode="auto">
            <a:xfrm>
              <a:off x="3203575" y="2162175"/>
              <a:ext cx="2133600" cy="685800"/>
              <a:chOff x="2018" y="1362"/>
              <a:chExt cx="1344" cy="432"/>
            </a:xfrm>
          </p:grpSpPr>
          <p:sp>
            <p:nvSpPr>
              <p:cNvPr id="1026069" name="Freeform 21"/>
              <p:cNvSpPr>
                <a:spLocks/>
              </p:cNvSpPr>
              <p:nvPr/>
            </p:nvSpPr>
            <p:spPr bwMode="auto">
              <a:xfrm>
                <a:off x="2018" y="1410"/>
                <a:ext cx="1254" cy="384"/>
              </a:xfrm>
              <a:custGeom>
                <a:avLst/>
                <a:gdLst/>
                <a:ahLst/>
                <a:cxnLst>
                  <a:cxn ang="0">
                    <a:pos x="0" y="384"/>
                  </a:cxn>
                  <a:cxn ang="0">
                    <a:pos x="672" y="384"/>
                  </a:cxn>
                  <a:cxn ang="0">
                    <a:pos x="672" y="0"/>
                  </a:cxn>
                  <a:cxn ang="0">
                    <a:pos x="1254" y="0"/>
                  </a:cxn>
                </a:cxnLst>
                <a:rect l="0" t="0" r="r" b="b"/>
                <a:pathLst>
                  <a:path w="1254" h="384">
                    <a:moveTo>
                      <a:pt x="0" y="384"/>
                    </a:moveTo>
                    <a:lnTo>
                      <a:pt x="672" y="384"/>
                    </a:lnTo>
                    <a:lnTo>
                      <a:pt x="672" y="0"/>
                    </a:lnTo>
                    <a:lnTo>
                      <a:pt x="1254" y="0"/>
                    </a:lnTo>
                  </a:path>
                </a:pathLst>
              </a:custGeom>
              <a:noFill/>
              <a:ln w="38100" cap="flat">
                <a:solidFill>
                  <a:srgbClr val="808080"/>
                </a:solidFill>
                <a:prstDash val="solid"/>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0" name="Freeform 22"/>
              <p:cNvSpPr>
                <a:spLocks/>
              </p:cNvSpPr>
              <p:nvPr/>
            </p:nvSpPr>
            <p:spPr bwMode="auto">
              <a:xfrm>
                <a:off x="3260" y="1362"/>
                <a:ext cx="102" cy="102"/>
              </a:xfrm>
              <a:custGeom>
                <a:avLst/>
                <a:gdLst/>
                <a:ahLst/>
                <a:cxnLst>
                  <a:cxn ang="0">
                    <a:pos x="0" y="102"/>
                  </a:cxn>
                  <a:cxn ang="0">
                    <a:pos x="102" y="48"/>
                  </a:cxn>
                  <a:cxn ang="0">
                    <a:pos x="0" y="0"/>
                  </a:cxn>
                  <a:cxn ang="0">
                    <a:pos x="0" y="102"/>
                  </a:cxn>
                </a:cxnLst>
                <a:rect l="0" t="0" r="r" b="b"/>
                <a:pathLst>
                  <a:path w="102" h="102">
                    <a:moveTo>
                      <a:pt x="0" y="102"/>
                    </a:moveTo>
                    <a:lnTo>
                      <a:pt x="102" y="48"/>
                    </a:lnTo>
                    <a:lnTo>
                      <a:pt x="0" y="0"/>
                    </a:lnTo>
                    <a:lnTo>
                      <a:pt x="0" y="102"/>
                    </a:lnTo>
                    <a:close/>
                  </a:path>
                </a:pathLst>
              </a:custGeom>
              <a:solidFill>
                <a:srgbClr val="808080"/>
              </a:solidFill>
              <a:ln w="9525">
                <a:no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071" name="Line 23"/>
            <p:cNvSpPr>
              <a:spLocks noChangeShapeType="1"/>
            </p:cNvSpPr>
            <p:nvPr/>
          </p:nvSpPr>
          <p:spPr bwMode="auto">
            <a:xfrm>
              <a:off x="8232775" y="2619375"/>
              <a:ext cx="685800" cy="1588"/>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2" name="Line 24"/>
            <p:cNvSpPr>
              <a:spLocks noChangeShapeType="1"/>
            </p:cNvSpPr>
            <p:nvPr/>
          </p:nvSpPr>
          <p:spPr bwMode="auto">
            <a:xfrm>
              <a:off x="8918575" y="2619375"/>
              <a:ext cx="1588" cy="1371600"/>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3" name="Line 25"/>
            <p:cNvSpPr>
              <a:spLocks noChangeShapeType="1"/>
            </p:cNvSpPr>
            <p:nvPr/>
          </p:nvSpPr>
          <p:spPr bwMode="auto">
            <a:xfrm flipH="1">
              <a:off x="4194175" y="3990975"/>
              <a:ext cx="4724400" cy="1588"/>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4" name="Rectangle 26"/>
            <p:cNvSpPr>
              <a:spLocks noChangeArrowheads="1"/>
            </p:cNvSpPr>
            <p:nvPr/>
          </p:nvSpPr>
          <p:spPr bwMode="auto">
            <a:xfrm>
              <a:off x="4575175" y="4314825"/>
              <a:ext cx="1533525" cy="3619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5" name="Rectangle 27"/>
            <p:cNvSpPr>
              <a:spLocks noChangeArrowheads="1"/>
            </p:cNvSpPr>
            <p:nvPr/>
          </p:nvSpPr>
          <p:spPr bwMode="auto">
            <a:xfrm>
              <a:off x="4670425" y="4362450"/>
              <a:ext cx="13462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Non matches</a:t>
              </a:r>
              <a:endParaRPr lang="en-US">
                <a:solidFill>
                  <a:prstClr val="white"/>
                </a:solidFill>
                <a:latin typeface="Calibri"/>
              </a:endParaRPr>
            </a:p>
          </p:txBody>
        </p:sp>
        <p:sp>
          <p:nvSpPr>
            <p:cNvPr id="1026076" name="Rectangle 28"/>
            <p:cNvSpPr>
              <a:spLocks noChangeArrowheads="1"/>
            </p:cNvSpPr>
            <p:nvPr/>
          </p:nvSpPr>
          <p:spPr bwMode="auto">
            <a:xfrm>
              <a:off x="2136775" y="4314825"/>
              <a:ext cx="2286000" cy="3619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77" name="Rectangle 29"/>
            <p:cNvSpPr>
              <a:spLocks noChangeArrowheads="1"/>
            </p:cNvSpPr>
            <p:nvPr/>
          </p:nvSpPr>
          <p:spPr bwMode="auto">
            <a:xfrm>
              <a:off x="2374900" y="4362450"/>
              <a:ext cx="18161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Potential matches</a:t>
              </a:r>
              <a:endParaRPr lang="en-US">
                <a:solidFill>
                  <a:prstClr val="white"/>
                </a:solidFill>
                <a:latin typeface="Calibri"/>
              </a:endParaRPr>
            </a:p>
          </p:txBody>
        </p:sp>
        <p:sp>
          <p:nvSpPr>
            <p:cNvPr id="1026079" name="Rectangle 31"/>
            <p:cNvSpPr>
              <a:spLocks noChangeArrowheads="1"/>
            </p:cNvSpPr>
            <p:nvPr/>
          </p:nvSpPr>
          <p:spPr bwMode="auto">
            <a:xfrm>
              <a:off x="441325" y="4352925"/>
              <a:ext cx="1311275" cy="212725"/>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sz="1400" i="1">
                  <a:solidFill>
                    <a:srgbClr val="808080"/>
                  </a:solidFill>
                  <a:latin typeface="Calibri"/>
                </a:rPr>
                <a:t>Scoring system, </a:t>
              </a:r>
              <a:endParaRPr lang="en-US">
                <a:solidFill>
                  <a:prstClr val="white"/>
                </a:solidFill>
                <a:latin typeface="Calibri"/>
              </a:endParaRPr>
            </a:p>
          </p:txBody>
        </p:sp>
        <p:sp>
          <p:nvSpPr>
            <p:cNvPr id="1026080" name="Rectangle 32"/>
            <p:cNvSpPr>
              <a:spLocks noChangeArrowheads="1"/>
            </p:cNvSpPr>
            <p:nvPr/>
          </p:nvSpPr>
          <p:spPr bwMode="auto">
            <a:xfrm>
              <a:off x="517525" y="4572000"/>
              <a:ext cx="1114425" cy="212725"/>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sz="1400" i="1">
                  <a:solidFill>
                    <a:srgbClr val="808080"/>
                  </a:solidFill>
                  <a:latin typeface="Calibri"/>
                </a:rPr>
                <a:t>clerical review</a:t>
              </a:r>
              <a:endParaRPr lang="en-US">
                <a:solidFill>
                  <a:prstClr val="white"/>
                </a:solidFill>
                <a:latin typeface="Calibri"/>
              </a:endParaRPr>
            </a:p>
          </p:txBody>
        </p:sp>
        <p:sp>
          <p:nvSpPr>
            <p:cNvPr id="1026081" name="Rectangle 33"/>
            <p:cNvSpPr>
              <a:spLocks noChangeArrowheads="1"/>
            </p:cNvSpPr>
            <p:nvPr/>
          </p:nvSpPr>
          <p:spPr bwMode="auto">
            <a:xfrm>
              <a:off x="1698625" y="5133975"/>
              <a:ext cx="1581150"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82" name="Rectangle 34"/>
            <p:cNvSpPr>
              <a:spLocks noChangeArrowheads="1"/>
            </p:cNvSpPr>
            <p:nvPr/>
          </p:nvSpPr>
          <p:spPr bwMode="auto">
            <a:xfrm>
              <a:off x="1793875" y="5191125"/>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True matches</a:t>
              </a:r>
              <a:endParaRPr lang="en-US">
                <a:solidFill>
                  <a:prstClr val="white"/>
                </a:solidFill>
                <a:latin typeface="Calibri"/>
              </a:endParaRPr>
            </a:p>
          </p:txBody>
        </p:sp>
        <p:sp>
          <p:nvSpPr>
            <p:cNvPr id="1026083" name="Rectangle 35"/>
            <p:cNvSpPr>
              <a:spLocks noChangeArrowheads="1"/>
            </p:cNvSpPr>
            <p:nvPr/>
          </p:nvSpPr>
          <p:spPr bwMode="auto">
            <a:xfrm>
              <a:off x="3575050" y="5133975"/>
              <a:ext cx="1533525"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84" name="Rectangle 36"/>
            <p:cNvSpPr>
              <a:spLocks noChangeArrowheads="1"/>
            </p:cNvSpPr>
            <p:nvPr/>
          </p:nvSpPr>
          <p:spPr bwMode="auto">
            <a:xfrm>
              <a:off x="3670300" y="5191125"/>
              <a:ext cx="13462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srgbClr val="000000"/>
                  </a:solidFill>
                  <a:latin typeface="Calibri"/>
                </a:rPr>
                <a:t>Non matches</a:t>
              </a:r>
              <a:endParaRPr lang="en-US">
                <a:solidFill>
                  <a:prstClr val="white"/>
                </a:solidFill>
                <a:latin typeface="Calibri"/>
              </a:endParaRPr>
            </a:p>
          </p:txBody>
        </p:sp>
        <p:grpSp>
          <p:nvGrpSpPr>
            <p:cNvPr id="3" name="Group 37"/>
            <p:cNvGrpSpPr>
              <a:grpSpLocks/>
            </p:cNvGrpSpPr>
            <p:nvPr/>
          </p:nvGrpSpPr>
          <p:grpSpPr bwMode="auto">
            <a:xfrm>
              <a:off x="2441575" y="5438775"/>
              <a:ext cx="161925" cy="381000"/>
              <a:chOff x="1538" y="3426"/>
              <a:chExt cx="102" cy="240"/>
            </a:xfrm>
          </p:grpSpPr>
          <p:sp>
            <p:nvSpPr>
              <p:cNvPr id="1026086" name="Line 38"/>
              <p:cNvSpPr>
                <a:spLocks noChangeShapeType="1"/>
              </p:cNvSpPr>
              <p:nvPr/>
            </p:nvSpPr>
            <p:spPr bwMode="auto">
              <a:xfrm>
                <a:off x="1586" y="3426"/>
                <a:ext cx="1" cy="150"/>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87" name="Freeform 39"/>
              <p:cNvSpPr>
                <a:spLocks/>
              </p:cNvSpPr>
              <p:nvPr/>
            </p:nvSpPr>
            <p:spPr bwMode="auto">
              <a:xfrm>
                <a:off x="1538" y="3564"/>
                <a:ext cx="102" cy="102"/>
              </a:xfrm>
              <a:custGeom>
                <a:avLst/>
                <a:gdLst/>
                <a:ahLst/>
                <a:cxnLst>
                  <a:cxn ang="0">
                    <a:pos x="0" y="0"/>
                  </a:cxn>
                  <a:cxn ang="0">
                    <a:pos x="48" y="102"/>
                  </a:cxn>
                  <a:cxn ang="0">
                    <a:pos x="102" y="0"/>
                  </a:cxn>
                  <a:cxn ang="0">
                    <a:pos x="0" y="0"/>
                  </a:cxn>
                </a:cxnLst>
                <a:rect l="0" t="0" r="r" b="b"/>
                <a:pathLst>
                  <a:path w="102" h="102">
                    <a:moveTo>
                      <a:pt x="0" y="0"/>
                    </a:moveTo>
                    <a:lnTo>
                      <a:pt x="48" y="102"/>
                    </a:lnTo>
                    <a:lnTo>
                      <a:pt x="102" y="0"/>
                    </a:lnTo>
                    <a:lnTo>
                      <a:pt x="0" y="0"/>
                    </a:lnTo>
                    <a:close/>
                  </a:path>
                </a:pathLst>
              </a:custGeom>
              <a:solidFill>
                <a:srgbClr val="808080"/>
              </a:solidFill>
              <a:ln w="9525">
                <a:no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088" name="Rectangle 40"/>
            <p:cNvSpPr>
              <a:spLocks noChangeArrowheads="1"/>
            </p:cNvSpPr>
            <p:nvPr/>
          </p:nvSpPr>
          <p:spPr bwMode="auto">
            <a:xfrm>
              <a:off x="1574800" y="6048375"/>
              <a:ext cx="1933575"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89" name="Rectangle 41"/>
            <p:cNvSpPr>
              <a:spLocks noChangeArrowheads="1"/>
            </p:cNvSpPr>
            <p:nvPr/>
          </p:nvSpPr>
          <p:spPr bwMode="auto">
            <a:xfrm>
              <a:off x="1660525" y="6105525"/>
              <a:ext cx="1752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a:solidFill>
                    <a:srgbClr val="4D4D4D"/>
                  </a:solidFill>
                  <a:effectLst>
                    <a:outerShdw blurRad="38100" dist="38100" dir="2700000" algn="tl">
                      <a:srgbClr val="000000"/>
                    </a:outerShdw>
                  </a:effectLst>
                  <a:latin typeface="Calibri"/>
                </a:rPr>
                <a:t>Linked Data File</a:t>
              </a:r>
              <a:endParaRPr lang="en-US">
                <a:solidFill>
                  <a:prstClr val="white"/>
                </a:solidFill>
                <a:effectLst>
                  <a:outerShdw blurRad="38100" dist="38100" dir="2700000" algn="tl">
                    <a:srgbClr val="000000"/>
                  </a:outerShdw>
                </a:effectLst>
                <a:latin typeface="Calibri"/>
              </a:endParaRPr>
            </a:p>
          </p:txBody>
        </p:sp>
        <p:sp>
          <p:nvSpPr>
            <p:cNvPr id="1026090" name="Oval 42"/>
            <p:cNvSpPr>
              <a:spLocks noChangeArrowheads="1"/>
            </p:cNvSpPr>
            <p:nvPr/>
          </p:nvSpPr>
          <p:spPr bwMode="auto">
            <a:xfrm>
              <a:off x="1450975" y="5895975"/>
              <a:ext cx="2209800" cy="762000"/>
            </a:xfrm>
            <a:prstGeom prst="ellipse">
              <a:avLst/>
            </a:prstGeom>
            <a:noFill/>
            <a:ln w="28575">
              <a:solidFill>
                <a:srgbClr val="00000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1" name="Line 43"/>
            <p:cNvSpPr>
              <a:spLocks noChangeShapeType="1"/>
            </p:cNvSpPr>
            <p:nvPr/>
          </p:nvSpPr>
          <p:spPr bwMode="auto">
            <a:xfrm>
              <a:off x="4194175" y="3990975"/>
              <a:ext cx="1588" cy="228600"/>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2" name="Line 44"/>
            <p:cNvSpPr>
              <a:spLocks noChangeShapeType="1"/>
            </p:cNvSpPr>
            <p:nvPr/>
          </p:nvSpPr>
          <p:spPr bwMode="auto">
            <a:xfrm>
              <a:off x="3355975" y="4219575"/>
              <a:ext cx="1676400" cy="1588"/>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3" name="Line 45"/>
            <p:cNvSpPr>
              <a:spLocks noChangeShapeType="1"/>
            </p:cNvSpPr>
            <p:nvPr/>
          </p:nvSpPr>
          <p:spPr bwMode="auto">
            <a:xfrm>
              <a:off x="5032375" y="4219575"/>
              <a:ext cx="1588" cy="152400"/>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4" name="Line 46"/>
            <p:cNvSpPr>
              <a:spLocks noChangeShapeType="1"/>
            </p:cNvSpPr>
            <p:nvPr/>
          </p:nvSpPr>
          <p:spPr bwMode="auto">
            <a:xfrm>
              <a:off x="3355975" y="4676775"/>
              <a:ext cx="1588" cy="304800"/>
            </a:xfrm>
            <a:prstGeom prst="line">
              <a:avLst/>
            </a:prstGeom>
            <a:noFill/>
            <a:ln w="38100">
              <a:solidFill>
                <a:srgbClr val="808080"/>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5" name="Line 47"/>
            <p:cNvSpPr>
              <a:spLocks noChangeShapeType="1"/>
            </p:cNvSpPr>
            <p:nvPr/>
          </p:nvSpPr>
          <p:spPr bwMode="auto">
            <a:xfrm>
              <a:off x="2517775" y="4953000"/>
              <a:ext cx="1676400" cy="1588"/>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nvGrpSpPr>
            <p:cNvPr id="4" name="Group 48"/>
            <p:cNvGrpSpPr>
              <a:grpSpLocks/>
            </p:cNvGrpSpPr>
            <p:nvPr/>
          </p:nvGrpSpPr>
          <p:grpSpPr bwMode="auto">
            <a:xfrm>
              <a:off x="1755775" y="4467225"/>
              <a:ext cx="533400" cy="123825"/>
              <a:chOff x="1106" y="2814"/>
              <a:chExt cx="336" cy="78"/>
            </a:xfrm>
          </p:grpSpPr>
          <p:sp>
            <p:nvSpPr>
              <p:cNvPr id="1026097" name="Rectangle 49"/>
              <p:cNvSpPr>
                <a:spLocks noChangeArrowheads="1"/>
              </p:cNvSpPr>
              <p:nvPr/>
            </p:nvSpPr>
            <p:spPr bwMode="auto">
              <a:xfrm>
                <a:off x="1106" y="2844"/>
                <a:ext cx="48" cy="12"/>
              </a:xfrm>
              <a:prstGeom prst="rect">
                <a:avLst/>
              </a:prstGeom>
              <a:solidFill>
                <a:srgbClr val="000000"/>
              </a:solid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8" name="Rectangle 50"/>
              <p:cNvSpPr>
                <a:spLocks noChangeArrowheads="1"/>
              </p:cNvSpPr>
              <p:nvPr/>
            </p:nvSpPr>
            <p:spPr bwMode="auto">
              <a:xfrm>
                <a:off x="1190" y="2844"/>
                <a:ext cx="12" cy="12"/>
              </a:xfrm>
              <a:prstGeom prst="rect">
                <a:avLst/>
              </a:prstGeom>
              <a:solidFill>
                <a:srgbClr val="000000"/>
              </a:solid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099" name="Rectangle 51"/>
              <p:cNvSpPr>
                <a:spLocks noChangeArrowheads="1"/>
              </p:cNvSpPr>
              <p:nvPr/>
            </p:nvSpPr>
            <p:spPr bwMode="auto">
              <a:xfrm>
                <a:off x="1238" y="2844"/>
                <a:ext cx="48" cy="12"/>
              </a:xfrm>
              <a:prstGeom prst="rect">
                <a:avLst/>
              </a:prstGeom>
              <a:solidFill>
                <a:srgbClr val="000000"/>
              </a:solid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00" name="Rectangle 52"/>
              <p:cNvSpPr>
                <a:spLocks noChangeArrowheads="1"/>
              </p:cNvSpPr>
              <p:nvPr/>
            </p:nvSpPr>
            <p:spPr bwMode="auto">
              <a:xfrm>
                <a:off x="1322" y="2844"/>
                <a:ext cx="12" cy="12"/>
              </a:xfrm>
              <a:prstGeom prst="rect">
                <a:avLst/>
              </a:prstGeom>
              <a:solidFill>
                <a:srgbClr val="000000"/>
              </a:solid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01" name="Rectangle 53"/>
              <p:cNvSpPr>
                <a:spLocks noChangeArrowheads="1"/>
              </p:cNvSpPr>
              <p:nvPr/>
            </p:nvSpPr>
            <p:spPr bwMode="auto">
              <a:xfrm>
                <a:off x="1370" y="2844"/>
                <a:ext cx="12" cy="12"/>
              </a:xfrm>
              <a:prstGeom prst="rect">
                <a:avLst/>
              </a:prstGeom>
              <a:solidFill>
                <a:srgbClr val="000000"/>
              </a:solid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02" name="Freeform 54"/>
              <p:cNvSpPr>
                <a:spLocks/>
              </p:cNvSpPr>
              <p:nvPr/>
            </p:nvSpPr>
            <p:spPr bwMode="auto">
              <a:xfrm>
                <a:off x="1370" y="2814"/>
                <a:ext cx="72" cy="78"/>
              </a:xfrm>
              <a:custGeom>
                <a:avLst/>
                <a:gdLst/>
                <a:ahLst/>
                <a:cxnLst>
                  <a:cxn ang="0">
                    <a:pos x="0" y="78"/>
                  </a:cxn>
                  <a:cxn ang="0">
                    <a:pos x="72" y="36"/>
                  </a:cxn>
                  <a:cxn ang="0">
                    <a:pos x="0" y="0"/>
                  </a:cxn>
                  <a:cxn ang="0">
                    <a:pos x="0" y="78"/>
                  </a:cxn>
                </a:cxnLst>
                <a:rect l="0" t="0" r="r" b="b"/>
                <a:pathLst>
                  <a:path w="72" h="78">
                    <a:moveTo>
                      <a:pt x="0" y="78"/>
                    </a:moveTo>
                    <a:lnTo>
                      <a:pt x="72" y="36"/>
                    </a:lnTo>
                    <a:lnTo>
                      <a:pt x="0" y="0"/>
                    </a:lnTo>
                    <a:lnTo>
                      <a:pt x="0" y="78"/>
                    </a:lnTo>
                    <a:close/>
                  </a:path>
                </a:pathLst>
              </a:custGeom>
              <a:solidFill>
                <a:srgbClr val="000000"/>
              </a:solidFill>
              <a:ln w="9525">
                <a:no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103" name="Rectangle 55"/>
            <p:cNvSpPr>
              <a:spLocks noChangeArrowheads="1"/>
            </p:cNvSpPr>
            <p:nvPr/>
          </p:nvSpPr>
          <p:spPr bwMode="auto">
            <a:xfrm>
              <a:off x="1069975" y="1247775"/>
              <a:ext cx="2133600" cy="2590800"/>
            </a:xfrm>
            <a:prstGeom prst="rect">
              <a:avLst/>
            </a:prstGeom>
            <a:noFill/>
            <a:ln w="28575">
              <a:solidFill>
                <a:schemeClr val="accent1"/>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04" name="Rectangle 56"/>
            <p:cNvSpPr>
              <a:spLocks noChangeArrowheads="1"/>
            </p:cNvSpPr>
            <p:nvPr/>
          </p:nvSpPr>
          <p:spPr bwMode="auto">
            <a:xfrm>
              <a:off x="1165225" y="1304925"/>
              <a:ext cx="1625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dirty="0">
                  <a:solidFill>
                    <a:srgbClr val="FFFF99"/>
                  </a:solidFill>
                  <a:effectLst>
                    <a:outerShdw blurRad="38100" dist="38100" dir="2700000" algn="tl">
                      <a:srgbClr val="000000"/>
                    </a:outerShdw>
                  </a:effectLst>
                  <a:latin typeface="Calibri"/>
                </a:rPr>
                <a:t>NCHS Records</a:t>
              </a:r>
              <a:endParaRPr lang="en-US" dirty="0">
                <a:solidFill>
                  <a:srgbClr val="FFFF99"/>
                </a:solidFill>
                <a:effectLst>
                  <a:outerShdw blurRad="38100" dist="38100" dir="2700000" algn="tl">
                    <a:srgbClr val="000000"/>
                  </a:outerShdw>
                </a:effectLst>
                <a:latin typeface="Calibri"/>
              </a:endParaRPr>
            </a:p>
          </p:txBody>
        </p:sp>
        <p:sp>
          <p:nvSpPr>
            <p:cNvPr id="1026105" name="Rectangle 57"/>
            <p:cNvSpPr>
              <a:spLocks noChangeArrowheads="1"/>
            </p:cNvSpPr>
            <p:nvPr/>
          </p:nvSpPr>
          <p:spPr bwMode="auto">
            <a:xfrm>
              <a:off x="1165225" y="1609725"/>
              <a:ext cx="4699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SSN</a:t>
              </a:r>
            </a:p>
          </p:txBody>
        </p:sp>
        <p:sp>
          <p:nvSpPr>
            <p:cNvPr id="1026106" name="Rectangle 58"/>
            <p:cNvSpPr>
              <a:spLocks noChangeArrowheads="1"/>
            </p:cNvSpPr>
            <p:nvPr/>
          </p:nvSpPr>
          <p:spPr bwMode="auto">
            <a:xfrm>
              <a:off x="1165225" y="1885950"/>
              <a:ext cx="609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Name</a:t>
              </a:r>
            </a:p>
          </p:txBody>
        </p:sp>
        <p:sp>
          <p:nvSpPr>
            <p:cNvPr id="1026107" name="Rectangle 59"/>
            <p:cNvSpPr>
              <a:spLocks noChangeArrowheads="1"/>
            </p:cNvSpPr>
            <p:nvPr/>
          </p:nvSpPr>
          <p:spPr bwMode="auto">
            <a:xfrm>
              <a:off x="1165225" y="2162175"/>
              <a:ext cx="4445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DoB</a:t>
              </a:r>
            </a:p>
          </p:txBody>
        </p:sp>
        <p:sp>
          <p:nvSpPr>
            <p:cNvPr id="1026108" name="Rectangle 60"/>
            <p:cNvSpPr>
              <a:spLocks noChangeArrowheads="1"/>
            </p:cNvSpPr>
            <p:nvPr/>
          </p:nvSpPr>
          <p:spPr bwMode="auto">
            <a:xfrm>
              <a:off x="1165225" y="2438400"/>
              <a:ext cx="3937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Sex</a:t>
              </a:r>
            </a:p>
          </p:txBody>
        </p:sp>
        <p:sp>
          <p:nvSpPr>
            <p:cNvPr id="1026109" name="Rectangle 61"/>
            <p:cNvSpPr>
              <a:spLocks noChangeArrowheads="1"/>
            </p:cNvSpPr>
            <p:nvPr/>
          </p:nvSpPr>
          <p:spPr bwMode="auto">
            <a:xfrm>
              <a:off x="1165225" y="2714625"/>
              <a:ext cx="13208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State of Birth</a:t>
              </a:r>
            </a:p>
          </p:txBody>
        </p:sp>
        <p:sp>
          <p:nvSpPr>
            <p:cNvPr id="1026110" name="Rectangle 62"/>
            <p:cNvSpPr>
              <a:spLocks noChangeArrowheads="1"/>
            </p:cNvSpPr>
            <p:nvPr/>
          </p:nvSpPr>
          <p:spPr bwMode="auto">
            <a:xfrm>
              <a:off x="1165225" y="2990850"/>
              <a:ext cx="533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Race</a:t>
              </a:r>
            </a:p>
          </p:txBody>
        </p:sp>
        <p:sp>
          <p:nvSpPr>
            <p:cNvPr id="1026111" name="Rectangle 63"/>
            <p:cNvSpPr>
              <a:spLocks noChangeArrowheads="1"/>
            </p:cNvSpPr>
            <p:nvPr/>
          </p:nvSpPr>
          <p:spPr bwMode="auto">
            <a:xfrm>
              <a:off x="1165225" y="3267075"/>
              <a:ext cx="1930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State of Residence</a:t>
              </a:r>
            </a:p>
          </p:txBody>
        </p:sp>
        <p:sp>
          <p:nvSpPr>
            <p:cNvPr id="1026112" name="Rectangle 64"/>
            <p:cNvSpPr>
              <a:spLocks noChangeArrowheads="1"/>
            </p:cNvSpPr>
            <p:nvPr/>
          </p:nvSpPr>
          <p:spPr bwMode="auto">
            <a:xfrm>
              <a:off x="1165225" y="3543300"/>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Marital Status</a:t>
              </a:r>
            </a:p>
          </p:txBody>
        </p:sp>
        <p:sp>
          <p:nvSpPr>
            <p:cNvPr id="1026113" name="Rectangle 65"/>
            <p:cNvSpPr>
              <a:spLocks noChangeArrowheads="1"/>
            </p:cNvSpPr>
            <p:nvPr/>
          </p:nvSpPr>
          <p:spPr bwMode="auto">
            <a:xfrm>
              <a:off x="5337175" y="1247775"/>
              <a:ext cx="2895600" cy="2590800"/>
            </a:xfrm>
            <a:prstGeom prst="rect">
              <a:avLst/>
            </a:prstGeom>
            <a:noFill/>
            <a:ln w="28575">
              <a:solidFill>
                <a:schemeClr val="accent1"/>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14" name="Rectangle 66"/>
            <p:cNvSpPr>
              <a:spLocks noChangeArrowheads="1"/>
            </p:cNvSpPr>
            <p:nvPr/>
          </p:nvSpPr>
          <p:spPr bwMode="auto">
            <a:xfrm>
              <a:off x="5432425" y="1323975"/>
              <a:ext cx="2565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a:solidFill>
                    <a:srgbClr val="FFFF99"/>
                  </a:solidFill>
                  <a:effectLst>
                    <a:outerShdw blurRad="38100" dist="38100" dir="2700000" algn="tl">
                      <a:srgbClr val="000000"/>
                    </a:outerShdw>
                  </a:effectLst>
                  <a:latin typeface="Calibri"/>
                </a:rPr>
                <a:t>Administrative Records</a:t>
              </a:r>
              <a:endParaRPr lang="en-US">
                <a:solidFill>
                  <a:srgbClr val="FFFF99"/>
                </a:solidFill>
                <a:effectLst>
                  <a:outerShdw blurRad="38100" dist="38100" dir="2700000" algn="tl">
                    <a:srgbClr val="000000"/>
                  </a:outerShdw>
                </a:effectLst>
                <a:latin typeface="Calibri"/>
              </a:endParaRPr>
            </a:p>
          </p:txBody>
        </p:sp>
        <p:sp>
          <p:nvSpPr>
            <p:cNvPr id="1026115" name="Rectangle 67"/>
            <p:cNvSpPr>
              <a:spLocks noChangeArrowheads="1"/>
            </p:cNvSpPr>
            <p:nvPr/>
          </p:nvSpPr>
          <p:spPr bwMode="auto">
            <a:xfrm>
              <a:off x="5410200" y="1600200"/>
              <a:ext cx="4699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SSN</a:t>
              </a:r>
            </a:p>
          </p:txBody>
        </p:sp>
        <p:sp>
          <p:nvSpPr>
            <p:cNvPr id="1026116" name="Rectangle 68"/>
            <p:cNvSpPr>
              <a:spLocks noChangeArrowheads="1"/>
            </p:cNvSpPr>
            <p:nvPr/>
          </p:nvSpPr>
          <p:spPr bwMode="auto">
            <a:xfrm>
              <a:off x="5432425" y="1876425"/>
              <a:ext cx="609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Name</a:t>
              </a:r>
            </a:p>
          </p:txBody>
        </p:sp>
        <p:sp>
          <p:nvSpPr>
            <p:cNvPr id="1026117" name="Rectangle 69"/>
            <p:cNvSpPr>
              <a:spLocks noChangeArrowheads="1"/>
            </p:cNvSpPr>
            <p:nvPr/>
          </p:nvSpPr>
          <p:spPr bwMode="auto">
            <a:xfrm>
              <a:off x="5432425" y="2152650"/>
              <a:ext cx="4445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DoB</a:t>
              </a:r>
            </a:p>
          </p:txBody>
        </p:sp>
        <p:sp>
          <p:nvSpPr>
            <p:cNvPr id="1026118" name="Rectangle 70"/>
            <p:cNvSpPr>
              <a:spLocks noChangeArrowheads="1"/>
            </p:cNvSpPr>
            <p:nvPr/>
          </p:nvSpPr>
          <p:spPr bwMode="auto">
            <a:xfrm>
              <a:off x="5432425" y="2428875"/>
              <a:ext cx="3937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Sex</a:t>
              </a:r>
            </a:p>
          </p:txBody>
        </p:sp>
        <p:sp>
          <p:nvSpPr>
            <p:cNvPr id="1026119" name="Rectangle 71"/>
            <p:cNvSpPr>
              <a:spLocks noChangeArrowheads="1"/>
            </p:cNvSpPr>
            <p:nvPr/>
          </p:nvSpPr>
          <p:spPr bwMode="auto">
            <a:xfrm>
              <a:off x="5432425" y="2705100"/>
              <a:ext cx="13208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State of</a:t>
              </a:r>
              <a:r>
                <a:rPr lang="en-US">
                  <a:solidFill>
                    <a:srgbClr val="000000"/>
                  </a:solidFill>
                  <a:latin typeface="Calibri"/>
                </a:rPr>
                <a:t> </a:t>
              </a:r>
              <a:r>
                <a:rPr lang="en-US">
                  <a:solidFill>
                    <a:prstClr val="white"/>
                  </a:solidFill>
                  <a:latin typeface="Calibri"/>
                </a:rPr>
                <a:t>Birth</a:t>
              </a:r>
            </a:p>
          </p:txBody>
        </p:sp>
        <p:sp>
          <p:nvSpPr>
            <p:cNvPr id="1026120" name="Rectangle 72"/>
            <p:cNvSpPr>
              <a:spLocks noChangeArrowheads="1"/>
            </p:cNvSpPr>
            <p:nvPr/>
          </p:nvSpPr>
          <p:spPr bwMode="auto">
            <a:xfrm>
              <a:off x="5432425" y="2981325"/>
              <a:ext cx="533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Race</a:t>
              </a:r>
            </a:p>
          </p:txBody>
        </p:sp>
        <p:sp>
          <p:nvSpPr>
            <p:cNvPr id="1026121" name="Rectangle 73"/>
            <p:cNvSpPr>
              <a:spLocks noChangeArrowheads="1"/>
            </p:cNvSpPr>
            <p:nvPr/>
          </p:nvSpPr>
          <p:spPr bwMode="auto">
            <a:xfrm>
              <a:off x="5432425" y="3257550"/>
              <a:ext cx="19304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State of Residence</a:t>
              </a:r>
            </a:p>
          </p:txBody>
        </p:sp>
        <p:sp>
          <p:nvSpPr>
            <p:cNvPr id="1026122" name="Rectangle 74"/>
            <p:cNvSpPr>
              <a:spLocks noChangeArrowheads="1"/>
            </p:cNvSpPr>
            <p:nvPr/>
          </p:nvSpPr>
          <p:spPr bwMode="auto">
            <a:xfrm>
              <a:off x="5432425" y="3533775"/>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Marital</a:t>
              </a:r>
              <a:r>
                <a:rPr lang="en-US">
                  <a:solidFill>
                    <a:srgbClr val="000000"/>
                  </a:solidFill>
                  <a:latin typeface="Calibri"/>
                </a:rPr>
                <a:t> </a:t>
              </a:r>
              <a:r>
                <a:rPr lang="en-US">
                  <a:solidFill>
                    <a:prstClr val="white"/>
                  </a:solidFill>
                  <a:latin typeface="Calibri"/>
                </a:rPr>
                <a:t>Status</a:t>
              </a:r>
            </a:p>
          </p:txBody>
        </p:sp>
        <p:grpSp>
          <p:nvGrpSpPr>
            <p:cNvPr id="5" name="Group 75"/>
            <p:cNvGrpSpPr>
              <a:grpSpLocks/>
            </p:cNvGrpSpPr>
            <p:nvPr/>
          </p:nvGrpSpPr>
          <p:grpSpPr bwMode="auto">
            <a:xfrm>
              <a:off x="3203575" y="2162175"/>
              <a:ext cx="2133600" cy="685800"/>
              <a:chOff x="2018" y="1362"/>
              <a:chExt cx="1344" cy="432"/>
            </a:xfrm>
          </p:grpSpPr>
          <p:sp>
            <p:nvSpPr>
              <p:cNvPr id="1026124" name="Freeform 76"/>
              <p:cNvSpPr>
                <a:spLocks/>
              </p:cNvSpPr>
              <p:nvPr/>
            </p:nvSpPr>
            <p:spPr bwMode="auto">
              <a:xfrm>
                <a:off x="2018" y="1410"/>
                <a:ext cx="1254" cy="384"/>
              </a:xfrm>
              <a:custGeom>
                <a:avLst/>
                <a:gdLst/>
                <a:ahLst/>
                <a:cxnLst>
                  <a:cxn ang="0">
                    <a:pos x="0" y="384"/>
                  </a:cxn>
                  <a:cxn ang="0">
                    <a:pos x="672" y="384"/>
                  </a:cxn>
                  <a:cxn ang="0">
                    <a:pos x="672" y="0"/>
                  </a:cxn>
                  <a:cxn ang="0">
                    <a:pos x="1254" y="0"/>
                  </a:cxn>
                </a:cxnLst>
                <a:rect l="0" t="0" r="r" b="b"/>
                <a:pathLst>
                  <a:path w="1254" h="384">
                    <a:moveTo>
                      <a:pt x="0" y="384"/>
                    </a:moveTo>
                    <a:lnTo>
                      <a:pt x="672" y="384"/>
                    </a:lnTo>
                    <a:lnTo>
                      <a:pt x="672" y="0"/>
                    </a:lnTo>
                    <a:lnTo>
                      <a:pt x="1254" y="0"/>
                    </a:lnTo>
                  </a:path>
                </a:pathLst>
              </a:custGeom>
              <a:noFill/>
              <a:ln w="38100" cap="flat">
                <a:solidFill>
                  <a:srgbClr val="FFFF99"/>
                </a:solidFill>
                <a:prstDash val="solid"/>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25" name="Freeform 77"/>
              <p:cNvSpPr>
                <a:spLocks/>
              </p:cNvSpPr>
              <p:nvPr/>
            </p:nvSpPr>
            <p:spPr bwMode="auto">
              <a:xfrm>
                <a:off x="3260" y="1362"/>
                <a:ext cx="102" cy="102"/>
              </a:xfrm>
              <a:custGeom>
                <a:avLst/>
                <a:gdLst/>
                <a:ahLst/>
                <a:cxnLst>
                  <a:cxn ang="0">
                    <a:pos x="0" y="102"/>
                  </a:cxn>
                  <a:cxn ang="0">
                    <a:pos x="102" y="48"/>
                  </a:cxn>
                  <a:cxn ang="0">
                    <a:pos x="0" y="0"/>
                  </a:cxn>
                  <a:cxn ang="0">
                    <a:pos x="0" y="102"/>
                  </a:cxn>
                </a:cxnLst>
                <a:rect l="0" t="0" r="r" b="b"/>
                <a:pathLst>
                  <a:path w="102" h="102">
                    <a:moveTo>
                      <a:pt x="0" y="102"/>
                    </a:moveTo>
                    <a:lnTo>
                      <a:pt x="102" y="48"/>
                    </a:lnTo>
                    <a:lnTo>
                      <a:pt x="0" y="0"/>
                    </a:lnTo>
                    <a:lnTo>
                      <a:pt x="0" y="102"/>
                    </a:lnTo>
                    <a:close/>
                  </a:path>
                </a:pathLst>
              </a:custGeom>
              <a:solidFill>
                <a:srgbClr val="808080"/>
              </a:solidFill>
              <a:ln w="9525">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126" name="Line 78"/>
            <p:cNvSpPr>
              <a:spLocks noChangeShapeType="1"/>
            </p:cNvSpPr>
            <p:nvPr/>
          </p:nvSpPr>
          <p:spPr bwMode="auto">
            <a:xfrm>
              <a:off x="8232775" y="2619375"/>
              <a:ext cx="685800" cy="1588"/>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27" name="Line 79"/>
            <p:cNvSpPr>
              <a:spLocks noChangeShapeType="1"/>
            </p:cNvSpPr>
            <p:nvPr/>
          </p:nvSpPr>
          <p:spPr bwMode="auto">
            <a:xfrm>
              <a:off x="8918575" y="2619375"/>
              <a:ext cx="1588" cy="13716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28" name="Line 80"/>
            <p:cNvSpPr>
              <a:spLocks noChangeShapeType="1"/>
            </p:cNvSpPr>
            <p:nvPr/>
          </p:nvSpPr>
          <p:spPr bwMode="auto">
            <a:xfrm flipH="1">
              <a:off x="4194175" y="3990975"/>
              <a:ext cx="4724400" cy="1588"/>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29" name="Rectangle 81"/>
            <p:cNvSpPr>
              <a:spLocks noChangeArrowheads="1"/>
            </p:cNvSpPr>
            <p:nvPr/>
          </p:nvSpPr>
          <p:spPr bwMode="auto">
            <a:xfrm>
              <a:off x="4575175" y="4314825"/>
              <a:ext cx="1533525" cy="3619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30" name="Rectangle 82"/>
            <p:cNvSpPr>
              <a:spLocks noChangeArrowheads="1"/>
            </p:cNvSpPr>
            <p:nvPr/>
          </p:nvSpPr>
          <p:spPr bwMode="auto">
            <a:xfrm>
              <a:off x="4670425" y="4362450"/>
              <a:ext cx="13462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Non matches</a:t>
              </a:r>
            </a:p>
          </p:txBody>
        </p:sp>
        <p:sp>
          <p:nvSpPr>
            <p:cNvPr id="1026131" name="Rectangle 83"/>
            <p:cNvSpPr>
              <a:spLocks noChangeArrowheads="1"/>
            </p:cNvSpPr>
            <p:nvPr/>
          </p:nvSpPr>
          <p:spPr bwMode="auto">
            <a:xfrm>
              <a:off x="2136775" y="4314825"/>
              <a:ext cx="2286000" cy="361950"/>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32" name="Rectangle 84"/>
            <p:cNvSpPr>
              <a:spLocks noChangeArrowheads="1"/>
            </p:cNvSpPr>
            <p:nvPr/>
          </p:nvSpPr>
          <p:spPr bwMode="auto">
            <a:xfrm>
              <a:off x="2374900" y="4362450"/>
              <a:ext cx="18161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Potential matches</a:t>
              </a:r>
            </a:p>
          </p:txBody>
        </p:sp>
        <p:sp>
          <p:nvSpPr>
            <p:cNvPr id="1026134" name="Rectangle 86"/>
            <p:cNvSpPr>
              <a:spLocks noChangeArrowheads="1"/>
            </p:cNvSpPr>
            <p:nvPr/>
          </p:nvSpPr>
          <p:spPr bwMode="auto">
            <a:xfrm>
              <a:off x="441325" y="4352925"/>
              <a:ext cx="1311275" cy="212725"/>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sz="1400" i="1">
                  <a:solidFill>
                    <a:srgbClr val="FFFF99"/>
                  </a:solidFill>
                  <a:latin typeface="Calibri"/>
                </a:rPr>
                <a:t>Scoring system, </a:t>
              </a:r>
              <a:endParaRPr lang="en-US">
                <a:solidFill>
                  <a:srgbClr val="FFFF99"/>
                </a:solidFill>
                <a:latin typeface="Calibri"/>
              </a:endParaRPr>
            </a:p>
          </p:txBody>
        </p:sp>
        <p:sp>
          <p:nvSpPr>
            <p:cNvPr id="1026135" name="Rectangle 87"/>
            <p:cNvSpPr>
              <a:spLocks noChangeArrowheads="1"/>
            </p:cNvSpPr>
            <p:nvPr/>
          </p:nvSpPr>
          <p:spPr bwMode="auto">
            <a:xfrm>
              <a:off x="517525" y="4572000"/>
              <a:ext cx="1114425" cy="212725"/>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sz="1400" i="1">
                  <a:solidFill>
                    <a:srgbClr val="FFFF99"/>
                  </a:solidFill>
                  <a:latin typeface="Calibri"/>
                </a:rPr>
                <a:t>clerical review</a:t>
              </a:r>
              <a:endParaRPr lang="en-US">
                <a:solidFill>
                  <a:srgbClr val="FFFF99"/>
                </a:solidFill>
                <a:latin typeface="Calibri"/>
              </a:endParaRPr>
            </a:p>
          </p:txBody>
        </p:sp>
        <p:sp>
          <p:nvSpPr>
            <p:cNvPr id="1026136" name="Rectangle 88"/>
            <p:cNvSpPr>
              <a:spLocks noChangeArrowheads="1"/>
            </p:cNvSpPr>
            <p:nvPr/>
          </p:nvSpPr>
          <p:spPr bwMode="auto">
            <a:xfrm>
              <a:off x="1698625" y="5133975"/>
              <a:ext cx="1581150"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37" name="Rectangle 89"/>
            <p:cNvSpPr>
              <a:spLocks noChangeArrowheads="1"/>
            </p:cNvSpPr>
            <p:nvPr/>
          </p:nvSpPr>
          <p:spPr bwMode="auto">
            <a:xfrm>
              <a:off x="1793875" y="5191125"/>
              <a:ext cx="13970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True matches</a:t>
              </a:r>
            </a:p>
          </p:txBody>
        </p:sp>
        <p:sp>
          <p:nvSpPr>
            <p:cNvPr id="1026138" name="Rectangle 90"/>
            <p:cNvSpPr>
              <a:spLocks noChangeArrowheads="1"/>
            </p:cNvSpPr>
            <p:nvPr/>
          </p:nvSpPr>
          <p:spPr bwMode="auto">
            <a:xfrm>
              <a:off x="3575050" y="5133975"/>
              <a:ext cx="1533525"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39" name="Rectangle 91"/>
            <p:cNvSpPr>
              <a:spLocks noChangeArrowheads="1"/>
            </p:cNvSpPr>
            <p:nvPr/>
          </p:nvSpPr>
          <p:spPr bwMode="auto">
            <a:xfrm>
              <a:off x="3670300" y="5191125"/>
              <a:ext cx="13462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a:solidFill>
                    <a:prstClr val="white"/>
                  </a:solidFill>
                  <a:latin typeface="Calibri"/>
                </a:rPr>
                <a:t>Non matches</a:t>
              </a:r>
            </a:p>
          </p:txBody>
        </p:sp>
        <p:grpSp>
          <p:nvGrpSpPr>
            <p:cNvPr id="6" name="Group 92"/>
            <p:cNvGrpSpPr>
              <a:grpSpLocks/>
            </p:cNvGrpSpPr>
            <p:nvPr/>
          </p:nvGrpSpPr>
          <p:grpSpPr bwMode="auto">
            <a:xfrm>
              <a:off x="2441575" y="5438775"/>
              <a:ext cx="161925" cy="381000"/>
              <a:chOff x="1538" y="3426"/>
              <a:chExt cx="102" cy="240"/>
            </a:xfrm>
          </p:grpSpPr>
          <p:sp>
            <p:nvSpPr>
              <p:cNvPr id="1026141" name="Line 93"/>
              <p:cNvSpPr>
                <a:spLocks noChangeShapeType="1"/>
              </p:cNvSpPr>
              <p:nvPr/>
            </p:nvSpPr>
            <p:spPr bwMode="auto">
              <a:xfrm>
                <a:off x="1586" y="3426"/>
                <a:ext cx="1" cy="15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2" name="Freeform 94"/>
              <p:cNvSpPr>
                <a:spLocks/>
              </p:cNvSpPr>
              <p:nvPr/>
            </p:nvSpPr>
            <p:spPr bwMode="auto">
              <a:xfrm>
                <a:off x="1538" y="3564"/>
                <a:ext cx="102" cy="102"/>
              </a:xfrm>
              <a:custGeom>
                <a:avLst/>
                <a:gdLst/>
                <a:ahLst/>
                <a:cxnLst>
                  <a:cxn ang="0">
                    <a:pos x="0" y="0"/>
                  </a:cxn>
                  <a:cxn ang="0">
                    <a:pos x="48" y="102"/>
                  </a:cxn>
                  <a:cxn ang="0">
                    <a:pos x="102" y="0"/>
                  </a:cxn>
                  <a:cxn ang="0">
                    <a:pos x="0" y="0"/>
                  </a:cxn>
                </a:cxnLst>
                <a:rect l="0" t="0" r="r" b="b"/>
                <a:pathLst>
                  <a:path w="102" h="102">
                    <a:moveTo>
                      <a:pt x="0" y="0"/>
                    </a:moveTo>
                    <a:lnTo>
                      <a:pt x="48" y="102"/>
                    </a:lnTo>
                    <a:lnTo>
                      <a:pt x="102" y="0"/>
                    </a:lnTo>
                    <a:lnTo>
                      <a:pt x="0" y="0"/>
                    </a:lnTo>
                    <a:close/>
                  </a:path>
                </a:pathLst>
              </a:custGeom>
              <a:solidFill>
                <a:srgbClr val="FFFF00"/>
              </a:solidFill>
              <a:ln w="9525">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143" name="Rectangle 95"/>
            <p:cNvSpPr>
              <a:spLocks noChangeArrowheads="1"/>
            </p:cNvSpPr>
            <p:nvPr/>
          </p:nvSpPr>
          <p:spPr bwMode="auto">
            <a:xfrm>
              <a:off x="1574800" y="6048375"/>
              <a:ext cx="1933575" cy="371475"/>
            </a:xfrm>
            <a:prstGeom prst="rect">
              <a:avLst/>
            </a:prstGeom>
            <a:noFill/>
            <a:ln w="9525">
              <a:no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4" name="Rectangle 96"/>
            <p:cNvSpPr>
              <a:spLocks noChangeArrowheads="1"/>
            </p:cNvSpPr>
            <p:nvPr/>
          </p:nvSpPr>
          <p:spPr bwMode="auto">
            <a:xfrm>
              <a:off x="1660525" y="6105525"/>
              <a:ext cx="1752600" cy="274638"/>
            </a:xfrm>
            <a:prstGeom prst="rect">
              <a:avLst/>
            </a:prstGeom>
            <a:noFill/>
            <a:ln w="9525">
              <a:noFill/>
              <a:miter lim="800000"/>
              <a:headEnd/>
              <a:tailEnd/>
            </a:ln>
          </p:spPr>
          <p:txBody>
            <a:bodyPr wrap="none" lIns="0" tIns="0" rIns="0" bIns="0">
              <a:spAutoFit/>
            </a:bodyPr>
            <a:lstStyle/>
            <a:p>
              <a:pPr eaLnBrk="1" fontAlgn="auto" hangingPunct="1">
                <a:spcBef>
                  <a:spcPts val="0"/>
                </a:spcBef>
                <a:spcAft>
                  <a:spcPts val="0"/>
                </a:spcAft>
              </a:pPr>
              <a:r>
                <a:rPr lang="en-US" b="1">
                  <a:solidFill>
                    <a:srgbClr val="FFFF99"/>
                  </a:solidFill>
                  <a:effectLst>
                    <a:outerShdw blurRad="38100" dist="38100" dir="2700000" algn="tl">
                      <a:srgbClr val="000000"/>
                    </a:outerShdw>
                  </a:effectLst>
                  <a:latin typeface="Calibri"/>
                </a:rPr>
                <a:t>Linked Data File</a:t>
              </a:r>
              <a:endParaRPr lang="en-US">
                <a:solidFill>
                  <a:srgbClr val="FFFF99"/>
                </a:solidFill>
                <a:effectLst>
                  <a:outerShdw blurRad="38100" dist="38100" dir="2700000" algn="tl">
                    <a:srgbClr val="000000"/>
                  </a:outerShdw>
                </a:effectLst>
                <a:latin typeface="Calibri"/>
              </a:endParaRPr>
            </a:p>
          </p:txBody>
        </p:sp>
        <p:sp>
          <p:nvSpPr>
            <p:cNvPr id="1026145" name="Oval 97"/>
            <p:cNvSpPr>
              <a:spLocks noChangeArrowheads="1"/>
            </p:cNvSpPr>
            <p:nvPr/>
          </p:nvSpPr>
          <p:spPr bwMode="auto">
            <a:xfrm>
              <a:off x="1450975" y="5895975"/>
              <a:ext cx="2209800" cy="762000"/>
            </a:xfrm>
            <a:prstGeom prst="ellipse">
              <a:avLst/>
            </a:prstGeom>
            <a:noFill/>
            <a:ln w="38100">
              <a:solidFill>
                <a:schemeClr val="accent1"/>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6" name="Line 98"/>
            <p:cNvSpPr>
              <a:spLocks noChangeShapeType="1"/>
            </p:cNvSpPr>
            <p:nvPr/>
          </p:nvSpPr>
          <p:spPr bwMode="auto">
            <a:xfrm>
              <a:off x="4194175" y="3990975"/>
              <a:ext cx="1588" cy="2286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7" name="Line 99"/>
            <p:cNvSpPr>
              <a:spLocks noChangeShapeType="1"/>
            </p:cNvSpPr>
            <p:nvPr/>
          </p:nvSpPr>
          <p:spPr bwMode="auto">
            <a:xfrm>
              <a:off x="3355975" y="4219575"/>
              <a:ext cx="1676400" cy="1588"/>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8" name="Line 100"/>
            <p:cNvSpPr>
              <a:spLocks noChangeShapeType="1"/>
            </p:cNvSpPr>
            <p:nvPr/>
          </p:nvSpPr>
          <p:spPr bwMode="auto">
            <a:xfrm>
              <a:off x="5032375" y="4191000"/>
              <a:ext cx="1588" cy="1524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49" name="Line 101"/>
            <p:cNvSpPr>
              <a:spLocks noChangeShapeType="1"/>
            </p:cNvSpPr>
            <p:nvPr/>
          </p:nvSpPr>
          <p:spPr bwMode="auto">
            <a:xfrm>
              <a:off x="3355975" y="4676775"/>
              <a:ext cx="1588" cy="3048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nvGrpSpPr>
            <p:cNvPr id="7" name="Group 102"/>
            <p:cNvGrpSpPr>
              <a:grpSpLocks/>
            </p:cNvGrpSpPr>
            <p:nvPr/>
          </p:nvGrpSpPr>
          <p:grpSpPr bwMode="auto">
            <a:xfrm>
              <a:off x="1755775" y="4467225"/>
              <a:ext cx="533400" cy="123825"/>
              <a:chOff x="1106" y="2814"/>
              <a:chExt cx="336" cy="78"/>
            </a:xfrm>
          </p:grpSpPr>
          <p:sp>
            <p:nvSpPr>
              <p:cNvPr id="1026151" name="Rectangle 103"/>
              <p:cNvSpPr>
                <a:spLocks noChangeArrowheads="1"/>
              </p:cNvSpPr>
              <p:nvPr/>
            </p:nvSpPr>
            <p:spPr bwMode="auto">
              <a:xfrm>
                <a:off x="1106" y="2844"/>
                <a:ext cx="48" cy="12"/>
              </a:xfrm>
              <a:prstGeom prst="rect">
                <a:avLst/>
              </a:prstGeom>
              <a:solidFill>
                <a:srgbClr val="FFFF00"/>
              </a:solidFill>
              <a:ln w="9525">
                <a:solidFill>
                  <a:srgbClr val="FFFF99"/>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2" name="Rectangle 104"/>
              <p:cNvSpPr>
                <a:spLocks noChangeArrowheads="1"/>
              </p:cNvSpPr>
              <p:nvPr/>
            </p:nvSpPr>
            <p:spPr bwMode="auto">
              <a:xfrm>
                <a:off x="1190" y="2844"/>
                <a:ext cx="12" cy="12"/>
              </a:xfrm>
              <a:prstGeom prst="rect">
                <a:avLst/>
              </a:prstGeom>
              <a:solidFill>
                <a:srgbClr val="FFFF00"/>
              </a:solidFill>
              <a:ln w="9525">
                <a:solidFill>
                  <a:srgbClr val="FFFF99"/>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3" name="Rectangle 105"/>
              <p:cNvSpPr>
                <a:spLocks noChangeArrowheads="1"/>
              </p:cNvSpPr>
              <p:nvPr/>
            </p:nvSpPr>
            <p:spPr bwMode="auto">
              <a:xfrm>
                <a:off x="1238" y="2844"/>
                <a:ext cx="48" cy="12"/>
              </a:xfrm>
              <a:prstGeom prst="rect">
                <a:avLst/>
              </a:prstGeom>
              <a:solidFill>
                <a:srgbClr val="FFFF00"/>
              </a:solidFill>
              <a:ln w="9525">
                <a:solidFill>
                  <a:srgbClr val="FFFF99"/>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4" name="Rectangle 106"/>
              <p:cNvSpPr>
                <a:spLocks noChangeArrowheads="1"/>
              </p:cNvSpPr>
              <p:nvPr/>
            </p:nvSpPr>
            <p:spPr bwMode="auto">
              <a:xfrm>
                <a:off x="1322" y="2844"/>
                <a:ext cx="12" cy="12"/>
              </a:xfrm>
              <a:prstGeom prst="rect">
                <a:avLst/>
              </a:prstGeom>
              <a:solidFill>
                <a:srgbClr val="FFFF00"/>
              </a:solidFill>
              <a:ln w="9525">
                <a:solidFill>
                  <a:srgbClr val="FFFF99"/>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5" name="Rectangle 107"/>
              <p:cNvSpPr>
                <a:spLocks noChangeArrowheads="1"/>
              </p:cNvSpPr>
              <p:nvPr/>
            </p:nvSpPr>
            <p:spPr bwMode="auto">
              <a:xfrm>
                <a:off x="1370" y="2844"/>
                <a:ext cx="12" cy="12"/>
              </a:xfrm>
              <a:prstGeom prst="rect">
                <a:avLst/>
              </a:prstGeom>
              <a:solidFill>
                <a:srgbClr val="FFFF00"/>
              </a:solidFill>
              <a:ln w="9525">
                <a:solidFill>
                  <a:srgbClr val="FFFF99"/>
                </a:solidFill>
                <a:miter lim="800000"/>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6" name="Freeform 108"/>
              <p:cNvSpPr>
                <a:spLocks/>
              </p:cNvSpPr>
              <p:nvPr/>
            </p:nvSpPr>
            <p:spPr bwMode="auto">
              <a:xfrm>
                <a:off x="1370" y="2814"/>
                <a:ext cx="72" cy="78"/>
              </a:xfrm>
              <a:custGeom>
                <a:avLst/>
                <a:gdLst/>
                <a:ahLst/>
                <a:cxnLst>
                  <a:cxn ang="0">
                    <a:pos x="0" y="78"/>
                  </a:cxn>
                  <a:cxn ang="0">
                    <a:pos x="72" y="36"/>
                  </a:cxn>
                  <a:cxn ang="0">
                    <a:pos x="0" y="0"/>
                  </a:cxn>
                  <a:cxn ang="0">
                    <a:pos x="0" y="78"/>
                  </a:cxn>
                </a:cxnLst>
                <a:rect l="0" t="0" r="r" b="b"/>
                <a:pathLst>
                  <a:path w="72" h="78">
                    <a:moveTo>
                      <a:pt x="0" y="78"/>
                    </a:moveTo>
                    <a:lnTo>
                      <a:pt x="72" y="36"/>
                    </a:lnTo>
                    <a:lnTo>
                      <a:pt x="0" y="0"/>
                    </a:lnTo>
                    <a:lnTo>
                      <a:pt x="0" y="78"/>
                    </a:lnTo>
                    <a:close/>
                  </a:path>
                </a:pathLst>
              </a:custGeom>
              <a:solidFill>
                <a:srgbClr val="FFFF00"/>
              </a:solidFill>
              <a:ln w="9525">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
          <p:nvSpPr>
            <p:cNvPr id="1026158" name="Line 110"/>
            <p:cNvSpPr>
              <a:spLocks noChangeShapeType="1"/>
            </p:cNvSpPr>
            <p:nvPr/>
          </p:nvSpPr>
          <p:spPr bwMode="auto">
            <a:xfrm>
              <a:off x="3352800" y="4191000"/>
              <a:ext cx="1588" cy="1524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59" name="Line 111"/>
            <p:cNvSpPr>
              <a:spLocks noChangeShapeType="1"/>
            </p:cNvSpPr>
            <p:nvPr/>
          </p:nvSpPr>
          <p:spPr bwMode="auto">
            <a:xfrm>
              <a:off x="2514600" y="4953000"/>
              <a:ext cx="1588" cy="1524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sp>
          <p:nvSpPr>
            <p:cNvPr id="1026160" name="Line 112"/>
            <p:cNvSpPr>
              <a:spLocks noChangeShapeType="1"/>
            </p:cNvSpPr>
            <p:nvPr/>
          </p:nvSpPr>
          <p:spPr bwMode="auto">
            <a:xfrm>
              <a:off x="4191000" y="4953000"/>
              <a:ext cx="1588" cy="152400"/>
            </a:xfrm>
            <a:prstGeom prst="line">
              <a:avLst/>
            </a:prstGeom>
            <a:noFill/>
            <a:ln w="38100">
              <a:solidFill>
                <a:srgbClr val="FFFF99"/>
              </a:solidFill>
              <a:round/>
              <a:headEnd/>
              <a:tailEnd/>
            </a:ln>
          </p:spPr>
          <p:txBody>
            <a:bodyPr/>
            <a:lstStyle/>
            <a:p>
              <a:pPr eaLnBrk="1" fontAlgn="auto" hangingPunct="1">
                <a:spcBef>
                  <a:spcPts val="0"/>
                </a:spcBef>
                <a:spcAft>
                  <a:spcPts val="0"/>
                </a:spcAft>
              </a:pPr>
              <a:endParaRPr lang="en-US">
                <a:solidFill>
                  <a:prstClr val="white"/>
                </a:solidFill>
                <a:latin typeface="Calibri"/>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smtClean="0"/>
              <a:t>Probabilistic Matching Procedure</a:t>
            </a:r>
          </a:p>
        </p:txBody>
      </p:sp>
      <p:sp>
        <p:nvSpPr>
          <p:cNvPr id="12291" name="Content Placeholder 2"/>
          <p:cNvSpPr>
            <a:spLocks noGrp="1"/>
          </p:cNvSpPr>
          <p:nvPr>
            <p:ph idx="1"/>
          </p:nvPr>
        </p:nvSpPr>
        <p:spPr>
          <a:xfrm>
            <a:off x="533400" y="2057400"/>
            <a:ext cx="8229600" cy="3581400"/>
          </a:xfrm>
        </p:spPr>
        <p:txBody>
          <a:bodyPr/>
          <a:lstStyle/>
          <a:p>
            <a:pPr>
              <a:buFont typeface="Wingdings" pitchFamily="2" charset="2"/>
              <a:buChar char="Ø"/>
            </a:pPr>
            <a:r>
              <a:rPr lang="en-US" dirty="0" smtClean="0"/>
              <a:t>Missing identifying information from survey respondent	</a:t>
            </a:r>
            <a:r>
              <a:rPr lang="en-US" dirty="0" smtClean="0">
                <a:sym typeface="Wingdings" pitchFamily="2" charset="2"/>
              </a:rPr>
              <a:t>	ineligible for matching 				</a:t>
            </a:r>
          </a:p>
          <a:p>
            <a:pPr>
              <a:buFont typeface="Wingdings" pitchFamily="2" charset="2"/>
              <a:buChar char="Ø"/>
            </a:pPr>
            <a:r>
              <a:rPr lang="en-US" dirty="0" smtClean="0">
                <a:sym typeface="Wingdings" pitchFamily="2" charset="2"/>
              </a:rPr>
              <a:t>Ineligibility not random across groups</a:t>
            </a:r>
            <a:r>
              <a:rPr lang="en-US" dirty="0" smtClean="0">
                <a:effectLst>
                  <a:outerShdw blurRad="38100" dist="38100" dir="2700000" algn="tl">
                    <a:srgbClr val="000000">
                      <a:alpha val="43137"/>
                    </a:srgbClr>
                  </a:outerShdw>
                </a:effectLst>
              </a:rPr>
              <a:t>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600" dirty="0" smtClean="0"/>
              <a:t>Percent of survey participants ineligible for NDI match: NHIS 1986-2004 survey years </a:t>
            </a:r>
            <a:r>
              <a:rPr lang="en-US" sz="3600" b="1" dirty="0" smtClean="0"/>
              <a:t> </a:t>
            </a:r>
            <a:r>
              <a:rPr lang="en-US" sz="3600" dirty="0" smtClean="0"/>
              <a:t> </a:t>
            </a:r>
            <a:endParaRPr lang="en-US" sz="3600" dirty="0"/>
          </a:p>
        </p:txBody>
      </p:sp>
      <p:graphicFrame>
        <p:nvGraphicFramePr>
          <p:cNvPr id="5" name="Content Placeholder 4"/>
          <p:cNvGraphicFramePr>
            <a:graphicFrameLocks noGrp="1"/>
          </p:cNvGraphicFramePr>
          <p:nvPr>
            <p:ph idx="1"/>
          </p:nvPr>
        </p:nvGraphicFramePr>
        <p:xfrm>
          <a:off x="533400" y="18288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685800"/>
            <a:ext cx="8229600" cy="1143000"/>
          </a:xfrm>
        </p:spPr>
        <p:txBody>
          <a:bodyPr>
            <a:normAutofit fontScale="90000"/>
          </a:bodyPr>
          <a:lstStyle/>
          <a:p>
            <a:pPr algn="l"/>
            <a:r>
              <a:rPr lang="en-US" dirty="0" smtClean="0"/>
              <a:t>Addressing insufficient information for matching: </a:t>
            </a:r>
          </a:p>
        </p:txBody>
      </p:sp>
      <p:sp>
        <p:nvSpPr>
          <p:cNvPr id="14339" name="Content Placeholder 2"/>
          <p:cNvSpPr>
            <a:spLocks noGrp="1"/>
          </p:cNvSpPr>
          <p:nvPr>
            <p:ph idx="1"/>
          </p:nvPr>
        </p:nvSpPr>
        <p:spPr>
          <a:xfrm>
            <a:off x="762000" y="2286000"/>
            <a:ext cx="8001000" cy="3535363"/>
          </a:xfrm>
        </p:spPr>
        <p:txBody>
          <a:bodyPr/>
          <a:lstStyle/>
          <a:p>
            <a:pPr>
              <a:buFont typeface="Wingdings" pitchFamily="2" charset="2"/>
              <a:buChar char="Ø"/>
            </a:pPr>
            <a:r>
              <a:rPr lang="en-US" sz="3600" dirty="0" smtClean="0"/>
              <a:t>Ineligibility-adjusted weights </a:t>
            </a:r>
          </a:p>
          <a:p>
            <a:pPr lvl="1">
              <a:buFont typeface="Wingdings" pitchFamily="2" charset="2"/>
              <a:buChar char="§"/>
            </a:pPr>
            <a:r>
              <a:rPr lang="en-US" dirty="0" smtClean="0"/>
              <a:t>Reweighting of matched respondents to be representative of civilian, non-institutionalized population</a:t>
            </a:r>
          </a:p>
          <a:p>
            <a:pPr>
              <a:spcBef>
                <a:spcPts val="1800"/>
              </a:spcBef>
              <a:buFont typeface="Wingdings" pitchFamily="2" charset="2"/>
              <a:buChar char="Ø"/>
            </a:pPr>
            <a:r>
              <a:rPr lang="en-US" sz="3600" dirty="0" smtClean="0"/>
              <a:t>Exclusion of problem groups</a:t>
            </a:r>
          </a:p>
          <a:p>
            <a:pPr lvl="1">
              <a:buFont typeface="Wingdings" pitchFamily="2" charset="2"/>
              <a:buChar char="§"/>
            </a:pPr>
            <a:r>
              <a:rPr lang="en-US" dirty="0" smtClean="0"/>
              <a:t>No separate analysis of Hispanics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752600"/>
            <a:ext cx="7924800" cy="4525963"/>
          </a:xfrm>
        </p:spPr>
        <p:txBody>
          <a:bodyPr/>
          <a:lstStyle/>
          <a:p>
            <a:pPr algn="ctr">
              <a:buFont typeface="Arial" charset="0"/>
              <a:buNone/>
              <a:defRPr/>
            </a:pPr>
            <a:r>
              <a:rPr lang="en-US" dirty="0" smtClean="0"/>
              <a:t> </a:t>
            </a:r>
            <a:r>
              <a:rPr lang="en-US" sz="4800" dirty="0" smtClean="0">
                <a:latin typeface="+mj-lt"/>
              </a:rPr>
              <a:t>Generating appropriate measures of sampling variability</a:t>
            </a:r>
            <a:endParaRPr lang="en-US" sz="4800" dirty="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477364" y="381000"/>
          <a:ext cx="8133236" cy="5804808"/>
        </p:xfrm>
        <a:graphic>
          <a:graphicData uri="http://schemas.openxmlformats.org/drawingml/2006/table">
            <a:tbl>
              <a:tblPr/>
              <a:tblGrid>
                <a:gridCol w="73895"/>
                <a:gridCol w="186945"/>
                <a:gridCol w="186945"/>
                <a:gridCol w="186945"/>
                <a:gridCol w="51070"/>
                <a:gridCol w="135875"/>
                <a:gridCol w="186945"/>
                <a:gridCol w="100667"/>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86945"/>
                <a:gridCol w="100667"/>
                <a:gridCol w="186945"/>
                <a:gridCol w="186945"/>
                <a:gridCol w="186945"/>
                <a:gridCol w="186945"/>
                <a:gridCol w="186945"/>
                <a:gridCol w="186945"/>
                <a:gridCol w="186945"/>
                <a:gridCol w="186945"/>
                <a:gridCol w="186945"/>
                <a:gridCol w="186945"/>
                <a:gridCol w="567152"/>
              </a:tblGrid>
              <a:tr h="578335">
                <a:tc gridSpan="44">
                  <a:txBody>
                    <a:bodyPr/>
                    <a:lstStyle/>
                    <a:p>
                      <a:pPr algn="ctr" fontAlgn="b"/>
                      <a:r>
                        <a:rPr lang="en-US" sz="2400" b="0" i="0" u="none" strike="noStrike" dirty="0">
                          <a:solidFill>
                            <a:schemeClr val="tx1"/>
                          </a:solidFill>
                          <a:effectLst/>
                          <a:latin typeface="+mj-lt"/>
                        </a:rPr>
                        <a:t>Person-year calculations for the denominators </a:t>
                      </a:r>
                      <a:r>
                        <a:rPr lang="en-US" sz="2400" b="0" i="0" u="none" strike="noStrike" dirty="0" smtClean="0">
                          <a:solidFill>
                            <a:schemeClr val="tx1"/>
                          </a:solidFill>
                          <a:effectLst/>
                          <a:latin typeface="+mj-lt"/>
                        </a:rPr>
                        <a:t>of</a:t>
                      </a:r>
                    </a:p>
                    <a:p>
                      <a:pPr algn="ctr" fontAlgn="b"/>
                      <a:r>
                        <a:rPr lang="en-US" sz="2400" b="0" i="0" u="none" strike="noStrike" dirty="0" smtClean="0">
                          <a:solidFill>
                            <a:schemeClr val="tx1"/>
                          </a:solidFill>
                          <a:effectLst/>
                          <a:latin typeface="+mj-lt"/>
                        </a:rPr>
                        <a:t> </a:t>
                      </a:r>
                      <a:r>
                        <a:rPr lang="en-US" sz="2400" b="0" i="0" u="none" strike="noStrike" dirty="0">
                          <a:solidFill>
                            <a:schemeClr val="tx1"/>
                          </a:solidFill>
                          <a:effectLst/>
                          <a:latin typeface="+mj-lt"/>
                        </a:rPr>
                        <a:t>age-specific mortality rates</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5089">
                <a:tc gridSpan="44">
                  <a:txBody>
                    <a:bodyPr/>
                    <a:lstStyle/>
                    <a:p>
                      <a:pPr algn="ctr" fontAlgn="b"/>
                      <a:r>
                        <a:rPr lang="en-US" sz="1600" b="0" i="0" u="none" strike="noStrike" dirty="0">
                          <a:solidFill>
                            <a:schemeClr val="accent5">
                              <a:lumMod val="60000"/>
                              <a:lumOff val="40000"/>
                            </a:schemeClr>
                          </a:solidFill>
                          <a:effectLst/>
                          <a:latin typeface="Arial"/>
                        </a:rPr>
                        <a:t>Hypothetical participants in a longitudinal study 1995-2000 with follow-up through 2003</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05089">
                <a:tc>
                  <a:txBody>
                    <a:bodyPr/>
                    <a:lstStyle/>
                    <a:p>
                      <a:pPr algn="l" fontAlgn="b"/>
                      <a:endParaRPr lang="en-US" sz="9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gridSpan="2">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82880">
                <a:tc gridSpan="44">
                  <a:txBody>
                    <a:bodyPr/>
                    <a:lstStyle/>
                    <a:p>
                      <a:pPr algn="l" fontAlgn="b"/>
                      <a:r>
                        <a:rPr lang="en-US" sz="1400" b="1" i="0" u="sng" strike="noStrike" dirty="0">
                          <a:latin typeface="Arial"/>
                        </a:rPr>
                        <a:t>Interviewed in 1997 at age 65, died at age 71</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36729">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gridSpan="2">
                  <a:txBody>
                    <a:bodyPr/>
                    <a:lstStyle/>
                    <a:p>
                      <a:endParaRPr lang="en-US"/>
                    </a:p>
                  </a:txBody>
                  <a:tcPr marL="7471" marR="7471" marT="7471" marB="0" anchor="b">
                    <a:lnL>
                      <a:noFill/>
                    </a:lnL>
                    <a:lnR>
                      <a:noFill/>
                    </a:lnR>
                    <a:lnT>
                      <a:noFill/>
                    </a:lnT>
                    <a:lnB>
                      <a:noFill/>
                    </a:lnB>
                  </a:tcPr>
                </a:tc>
                <a:tc hMerge="1">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65</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endParaRPr lang="en-US"/>
                    </a:p>
                  </a:txBody>
                  <a:tcPr marL="7471" marR="7471" marT="7471" marB="0" anchor="b">
                    <a:lnL>
                      <a:noFill/>
                    </a:lnL>
                    <a:lnR>
                      <a:noFill/>
                    </a:lnR>
                    <a:lnT>
                      <a:noFill/>
                    </a:lnT>
                    <a:lnB>
                      <a:noFill/>
                    </a:lnB>
                  </a:tcPr>
                </a:tc>
                <a:tc hMerge="1">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66</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67</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68 </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69</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70</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71</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r>
              <a:tr h="222274">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gridSpan="2">
                  <a:txBody>
                    <a:bodyPr/>
                    <a:lstStyle/>
                    <a:p>
                      <a:endParaRPr lang="en-US"/>
                    </a:p>
                  </a:txBody>
                  <a:tcPr marL="7471" marR="7471" marT="7471" marB="0" anchor="b">
                    <a:lnL>
                      <a:noFill/>
                    </a:lnL>
                    <a:lnR>
                      <a:noFill/>
                    </a:lnR>
                    <a:lnT>
                      <a:noFill/>
                    </a:lnT>
                    <a:lnB>
                      <a:noFill/>
                    </a:lnB>
                  </a:tcPr>
                </a:tc>
                <a:tc hMerge="1">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8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b"/>
                      <a:r>
                        <a:rPr lang="en-US" sz="800" b="0" i="0" u="none" strike="noStrike" dirty="0">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pPr algn="l" fontAlgn="b"/>
                      <a:endParaRPr lang="en-US" sz="800" b="0" i="0" u="none" strike="noStrike" dirty="0">
                        <a:latin typeface="Arial"/>
                      </a:endParaRP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800" b="0"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900" b="1" i="0" u="none" strike="noStrike" dirty="0" smtClean="0">
                          <a:solidFill>
                            <a:srgbClr val="000000"/>
                          </a:solidFill>
                          <a:latin typeface="Arial"/>
                        </a:rPr>
                        <a:t>1/6</a:t>
                      </a:r>
                      <a:r>
                        <a:rPr lang="en-US" sz="1000" b="1" i="0" u="none" strike="noStrike" dirty="0" smtClean="0">
                          <a:solidFill>
                            <a:srgbClr val="000000"/>
                          </a:solidFill>
                          <a:latin typeface="Arial"/>
                        </a:rPr>
                        <a:t> </a:t>
                      </a:r>
                      <a:endParaRPr lang="en-US" sz="1000" b="1" i="0" u="none" strike="noStrike" dirty="0">
                        <a:solidFill>
                          <a:srgbClr val="000000"/>
                        </a:solidFill>
                        <a:latin typeface="Arial"/>
                      </a:endParaRPr>
                    </a:p>
                  </a:txBody>
                  <a:tcPr marL="7471" marR="7471" marT="7471"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gridSpan="6">
                  <a:txBody>
                    <a:bodyPr/>
                    <a:lstStyle/>
                    <a:p>
                      <a:pPr algn="ctr" fontAlgn="b"/>
                      <a:r>
                        <a:rPr lang="en-US" sz="1000" b="1" i="0" u="none" strike="noStrike" dirty="0">
                          <a:solidFill>
                            <a:srgbClr val="000000"/>
                          </a:solidFill>
                          <a:latin typeface="Arial"/>
                        </a:rPr>
                        <a:t>1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1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1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I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1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900" b="1" i="0" u="none" strike="noStrike" dirty="0" smtClean="0">
                          <a:solidFill>
                            <a:srgbClr val="000000"/>
                          </a:solidFill>
                          <a:latin typeface="Arial"/>
                        </a:rPr>
                        <a:t>1/6</a:t>
                      </a:r>
                      <a:r>
                        <a:rPr lang="en-US" sz="800" b="1" i="0" u="none" strike="noStrike" dirty="0" smtClean="0">
                          <a:solidFill>
                            <a:srgbClr val="000000"/>
                          </a:solidFill>
                          <a:latin typeface="Arial"/>
                        </a:rPr>
                        <a:t> </a:t>
                      </a:r>
                      <a:r>
                        <a:rPr lang="en-US" sz="1000" b="1" i="0" u="none" strike="noStrike" dirty="0" smtClean="0">
                          <a:solidFill>
                            <a:srgbClr val="000000"/>
                          </a:solidFill>
                          <a:latin typeface="Arial"/>
                        </a:rPr>
                        <a:t> </a:t>
                      </a:r>
                      <a:endParaRPr lang="en-US" sz="1000" b="1" i="0" u="none" strike="noStrike" dirty="0">
                        <a:solidFill>
                          <a:srgbClr val="000000"/>
                        </a:solidFill>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800" b="0" i="0" u="none" strike="noStrike" dirty="0">
                        <a:latin typeface="Arial"/>
                      </a:endParaRP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54141">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1"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gridSpan="2">
                  <a:txBody>
                    <a:bodyPr/>
                    <a:lstStyle/>
                    <a:p>
                      <a:endParaRPr lang="en-US" dirty="0"/>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hMerge="1">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latin typeface="Arial"/>
                        </a:rPr>
                        <a:t> </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1200" b="0"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gridSpan="9">
                  <a:txBody>
                    <a:bodyPr/>
                    <a:lstStyle/>
                    <a:p>
                      <a:pPr algn="l" fontAlgn="b"/>
                      <a:r>
                        <a:rPr lang="en-US" sz="1200" b="1" i="0" u="none" strike="noStrike" dirty="0">
                          <a:latin typeface="Arial"/>
                        </a:rPr>
                        <a:t>Date of interview</a:t>
                      </a:r>
                    </a:p>
                  </a:txBody>
                  <a:tcPr marL="7471" marR="7471" marT="7471" marB="0" anchor="b">
                    <a:lnL>
                      <a:noFill/>
                    </a:lnL>
                    <a:lnR>
                      <a:noFill/>
                    </a:lnR>
                    <a:lnT>
                      <a:noFill/>
                    </a:lnT>
                    <a:lnB>
                      <a:noFill/>
                    </a:lnB>
                  </a:tcPr>
                </a:tc>
                <a:tc hMerge="1">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r>
                        <a:rPr lang="en-US" sz="1200" b="1"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6">
                  <a:txBody>
                    <a:bodyPr/>
                    <a:lstStyle/>
                    <a:p>
                      <a:pPr algn="l" fontAlgn="b"/>
                      <a:r>
                        <a:rPr lang="en-US" sz="1200" b="1" i="0" u="none" strike="noStrike" dirty="0">
                          <a:latin typeface="Arial"/>
                        </a:rPr>
                        <a:t>Date of death</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1200" b="0"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gridSpan="2">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hMerge="1">
                  <a:txBody>
                    <a:bodyPr/>
                    <a:lstStyle/>
                    <a:p>
                      <a:pPr algn="l" fontAlgn="b"/>
                      <a:endParaRPr lang="en-US" sz="1200" b="1" i="0" u="none" strike="noStrike">
                        <a:latin typeface="Arial"/>
                      </a:endParaRP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dirty="0">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dirty="0">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dirty="0">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dirty="0">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dirty="0">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800" b="1"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gn="l" fontAlgn="b"/>
                      <a:endParaRPr lang="en-US" sz="800" b="1"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gridSpan="6">
                  <a:txBody>
                    <a:bodyPr/>
                    <a:lstStyle/>
                    <a:p>
                      <a:pPr algn="ctr" fontAlgn="b"/>
                      <a:r>
                        <a:rPr lang="en-US" sz="1200" b="1" i="0" u="none" strike="noStrike">
                          <a:latin typeface="Arial"/>
                        </a:rPr>
                        <a:t>1-Jan-97</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1-Jan-98</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1-Jan-99</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1-Jan-00</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1-Jan-01</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1-Jan-02</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dirty="0">
                          <a:latin typeface="Arial"/>
                        </a:rPr>
                        <a:t>1-Jan-03</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gridSpan="2">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dirty="0">
                          <a:latin typeface="Arial"/>
                        </a:rPr>
                        <a:t>End of follow-up </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gridSpan="2">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182880">
                <a:tc gridSpan="44">
                  <a:txBody>
                    <a:bodyPr/>
                    <a:lstStyle/>
                    <a:p>
                      <a:pPr algn="l" fontAlgn="b"/>
                      <a:r>
                        <a:rPr lang="en-US" sz="1400" b="1" i="0" u="sng" strike="noStrike" kern="1200" dirty="0">
                          <a:solidFill>
                            <a:schemeClr val="tx1"/>
                          </a:solidFill>
                          <a:latin typeface="Arial"/>
                          <a:ea typeface="+mn-ea"/>
                          <a:cs typeface="+mn-cs"/>
                        </a:rPr>
                        <a:t>Interviewed</a:t>
                      </a:r>
                      <a:r>
                        <a:rPr lang="en-US" sz="1400" b="1" i="0" u="sng" strike="noStrike" dirty="0">
                          <a:latin typeface="Arial"/>
                        </a:rPr>
                        <a:t> in 2000 at age 68, no record of death</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8699">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gridSpan="2">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0" i="0" u="none" strike="noStrike" dirty="0">
                        <a:latin typeface="Arial"/>
                      </a:endParaRPr>
                    </a:p>
                  </a:txBody>
                  <a:tcPr marL="7471" marR="7471" marT="7471" marB="0" anchor="b">
                    <a:lnL>
                      <a:noFill/>
                    </a:lnL>
                    <a:lnR>
                      <a:noFill/>
                    </a:lnR>
                    <a:lnT>
                      <a:noFill/>
                    </a:lnT>
                    <a:lnB>
                      <a:noFill/>
                    </a:lnB>
                  </a:tcPr>
                </a:tc>
              </a:tr>
              <a:tr h="30480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gridSpan="5">
                  <a:txBody>
                    <a:bodyPr/>
                    <a:lstStyle/>
                    <a:p>
                      <a:pPr algn="l" fontAlgn="b"/>
                      <a:r>
                        <a:rPr lang="en-US" sz="1200" b="1" i="0" u="none" strike="noStrike" dirty="0">
                          <a:latin typeface="Arial"/>
                        </a:rPr>
                        <a:t>Age 65</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66</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67</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68</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69</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70</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4">
                  <a:txBody>
                    <a:bodyPr/>
                    <a:lstStyle/>
                    <a:p>
                      <a:pPr algn="l" fontAlgn="b"/>
                      <a:r>
                        <a:rPr lang="en-US" sz="1200" b="1" i="0" u="none" strike="noStrike" dirty="0">
                          <a:latin typeface="Arial"/>
                        </a:rPr>
                        <a:t>Age  71</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2">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dirty="0">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dirty="0">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1200" b="1" i="0" u="none" strike="noStrike">
                          <a:latin typeface="Arial"/>
                        </a:rPr>
                        <a:t> </a:t>
                      </a:r>
                    </a:p>
                  </a:txBody>
                  <a:tcPr marL="7471" marR="7471" marT="7471" marB="0" anchor="b">
                    <a:lnL>
                      <a:noFill/>
                    </a:lnL>
                    <a:lnR>
                      <a:noFill/>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en-US" sz="1000" b="1" i="0" u="none" strike="noStrike" dirty="0">
                          <a:solidFill>
                            <a:srgbClr val="000000"/>
                          </a:solidFill>
                          <a:latin typeface="Arial"/>
                        </a:rPr>
                        <a:t>1/3 yr</a:t>
                      </a:r>
                    </a:p>
                  </a:txBody>
                  <a:tcPr marL="7471" marR="7471" marT="7471" marB="0" anchor="b">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I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6">
                  <a:txBody>
                    <a:bodyPr/>
                    <a:lstStyle/>
                    <a:p>
                      <a:pPr algn="ctr" fontAlgn="b"/>
                      <a:r>
                        <a:rPr lang="en-US" sz="1000" b="1" i="0" u="none" strike="noStrike" dirty="0">
                          <a:solidFill>
                            <a:srgbClr val="000000"/>
                          </a:solidFill>
                          <a:latin typeface="Arial"/>
                        </a:rPr>
                        <a:t>1 year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algn="ctr" fontAlgn="b"/>
                      <a:r>
                        <a:rPr lang="en-US" sz="1000" b="1" i="0" u="none" strike="noStrike" dirty="0">
                          <a:solidFill>
                            <a:srgbClr val="000000"/>
                          </a:solidFill>
                          <a:latin typeface="Arial"/>
                        </a:rPr>
                        <a:t>1/3 yr</a:t>
                      </a:r>
                    </a:p>
                  </a:txBody>
                  <a:tcPr marL="7471" marR="7471" marT="747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FFF99"/>
                    </a:solidFill>
                  </a:tcPr>
                </a:tc>
                <a:tc hMerge="1">
                  <a:txBody>
                    <a:bodyPr/>
                    <a:lstStyle/>
                    <a:p>
                      <a:endParaRPr lang="en-US"/>
                    </a:p>
                  </a:txBody>
                  <a:tcPr/>
                </a:tc>
                <a:tc>
                  <a:txBody>
                    <a:bodyPr/>
                    <a:lstStyle/>
                    <a:p>
                      <a:pPr algn="l" fontAlgn="b"/>
                      <a:endParaRPr lang="en-US" sz="1000" b="1" i="0" u="none" strike="noStrike" dirty="0">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1200" b="1" i="0" u="none" strike="noStrike">
                        <a:latin typeface="Arial"/>
                      </a:endParaRPr>
                    </a:p>
                  </a:txBody>
                  <a:tcPr marL="7471" marR="7471" marT="7471"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r>
                        <a:rPr lang="en-US" sz="8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b"/>
                      <a:endParaRPr lang="en-US" sz="12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gridSpan="8">
                  <a:txBody>
                    <a:bodyPr/>
                    <a:lstStyle/>
                    <a:p>
                      <a:pPr algn="l" fontAlgn="b"/>
                      <a:r>
                        <a:rPr lang="en-US" sz="1200" b="1" i="0" u="none" strike="noStrike">
                          <a:latin typeface="Arial"/>
                        </a:rPr>
                        <a:t>Date of interview</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r>
                        <a:rPr lang="en-US" sz="8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endParaRPr lang="en-US" sz="8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a:txBody>
                    <a:bodyPr/>
                    <a:lstStyle/>
                    <a:p>
                      <a:pPr algn="l" fontAlgn="b"/>
                      <a:r>
                        <a:rPr lang="en-US" sz="1200" b="1" i="0" u="none" strike="noStrike" dirty="0">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tcPr>
                </a:tc>
                <a:tc gridSpan="2">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hMerge="1">
                  <a:txBody>
                    <a:bodyPr/>
                    <a:lstStyle/>
                    <a:p>
                      <a:endParaRPr lang="en-US"/>
                    </a:p>
                  </a:txBody>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C0C0C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dirty="0">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1200" b="1" i="0" u="none" strike="noStrike">
                          <a:latin typeface="Arial"/>
                        </a:rPr>
                        <a:t> </a:t>
                      </a:r>
                    </a:p>
                  </a:txBody>
                  <a:tcPr marL="7471" marR="7471" marT="7471" marB="0" anchor="b">
                    <a:lnL>
                      <a:noFill/>
                    </a:lnL>
                    <a:lnR>
                      <a:noFill/>
                    </a:lnR>
                    <a:lnT>
                      <a:noFill/>
                    </a:lnT>
                    <a:lnB>
                      <a:noFill/>
                    </a:lnB>
                    <a:solidFill>
                      <a:srgbClr val="808080"/>
                    </a:solidFill>
                  </a:tcPr>
                </a:tc>
                <a:tc>
                  <a:txBody>
                    <a:bodyPr/>
                    <a:lstStyle/>
                    <a:p>
                      <a:pPr algn="l" fontAlgn="b"/>
                      <a:r>
                        <a:rPr lang="en-US" sz="800" b="1" i="0" u="none" strike="noStrike">
                          <a:latin typeface="Arial"/>
                        </a:rPr>
                        <a:t> </a:t>
                      </a:r>
                    </a:p>
                  </a:txBody>
                  <a:tcPr marL="7471" marR="7471" marT="7471" marB="0" anchor="b">
                    <a:lnL>
                      <a:noFill/>
                    </a:lnL>
                    <a:lnR w="6350" cap="flat" cmpd="sng" algn="ctr">
                      <a:solidFill>
                        <a:srgbClr val="000000"/>
                      </a:solidFill>
                      <a:prstDash val="solid"/>
                      <a:round/>
                      <a:headEnd type="none" w="med" len="med"/>
                      <a:tailEnd type="none" w="med" len="med"/>
                    </a:lnR>
                    <a:lnT>
                      <a:noFill/>
                    </a:lnT>
                    <a:lnB>
                      <a:noFill/>
                    </a:lnB>
                    <a:solidFill>
                      <a:srgbClr val="808080"/>
                    </a:solidFill>
                  </a:tcPr>
                </a:tc>
                <a:tc>
                  <a:txBody>
                    <a:bodyPr/>
                    <a:lstStyle/>
                    <a:p>
                      <a:pPr algn="l" fontAlgn="b"/>
                      <a:endParaRPr lang="en-US" sz="800" b="1" i="0" u="none" strike="noStrike">
                        <a:latin typeface="Arial"/>
                      </a:endParaRPr>
                    </a:p>
                  </a:txBody>
                  <a:tcPr marL="7471" marR="7471" marT="7471"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800" b="1" i="0" u="none" strike="noStrike" dirty="0">
                        <a:latin typeface="Arial"/>
                      </a:endParaRPr>
                    </a:p>
                  </a:txBody>
                  <a:tcPr marL="7471" marR="7471" marT="7471" marB="0" anchor="b">
                    <a:lnL>
                      <a:noFill/>
                    </a:lnL>
                    <a:lnR>
                      <a:noFill/>
                    </a:lnR>
                    <a:lnT>
                      <a:noFill/>
                    </a:lnT>
                    <a:lnB>
                      <a:noFill/>
                    </a:lnB>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6">
                  <a:txBody>
                    <a:bodyPr/>
                    <a:lstStyle/>
                    <a:p>
                      <a:pPr algn="ctr" fontAlgn="b"/>
                      <a:r>
                        <a:rPr lang="en-US" sz="1200" b="1" i="0" u="none" strike="noStrike">
                          <a:latin typeface="Arial"/>
                        </a:rPr>
                        <a:t>1-Jan-97</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1-Jan-98</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1-Jan-99</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1-Jan-00</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1-Jan-01</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a:latin typeface="Arial"/>
                        </a:rPr>
                        <a:t>1-Jan-02</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dirty="0">
                          <a:latin typeface="Arial"/>
                        </a:rPr>
                        <a:t>1-Jan-03</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82880">
                <a:tc>
                  <a:txBody>
                    <a:bodyPr/>
                    <a:lstStyle/>
                    <a:p>
                      <a:pPr algn="l" fontAlgn="b"/>
                      <a:endParaRPr lang="en-US" sz="1200" b="0"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gridSpan="2">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hMerge="1">
                  <a:txBody>
                    <a:bodyPr/>
                    <a:lstStyle/>
                    <a:p>
                      <a:endParaRPr lang="en-US"/>
                    </a:p>
                  </a:txBody>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ctr"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a:latin typeface="Arial"/>
                      </a:endParaRPr>
                    </a:p>
                  </a:txBody>
                  <a:tcPr marL="7471" marR="7471" marT="7471" marB="0" anchor="b">
                    <a:lnL>
                      <a:noFill/>
                    </a:lnL>
                    <a:lnR>
                      <a:noFill/>
                    </a:lnR>
                    <a:lnT>
                      <a:noFill/>
                    </a:lnT>
                    <a:lnB>
                      <a:noFill/>
                    </a:lnB>
                  </a:tcPr>
                </a:tc>
                <a:tc>
                  <a:txBody>
                    <a:bodyPr/>
                    <a:lstStyle/>
                    <a:p>
                      <a:pPr algn="l" fontAlgn="b"/>
                      <a:endParaRPr lang="en-US" sz="1200" b="1" i="0" u="none" strike="noStrike" dirty="0">
                        <a:latin typeface="Arial"/>
                      </a:endParaRPr>
                    </a:p>
                  </a:txBody>
                  <a:tcPr marL="7471" marR="7471" marT="7471" marB="0" anchor="b">
                    <a:lnL>
                      <a:noFill/>
                    </a:lnL>
                    <a:lnR>
                      <a:noFill/>
                    </a:lnR>
                    <a:lnT>
                      <a:noFill/>
                    </a:lnT>
                    <a:lnB>
                      <a:noFill/>
                    </a:lnB>
                  </a:tcPr>
                </a:tc>
                <a:tc gridSpan="5">
                  <a:txBody>
                    <a:bodyPr/>
                    <a:lstStyle/>
                    <a:p>
                      <a:pPr algn="ctr" fontAlgn="b"/>
                      <a:r>
                        <a:rPr lang="en-US" sz="1200" b="1" i="0" u="none" strike="noStrike" dirty="0">
                          <a:latin typeface="Arial"/>
                        </a:rPr>
                        <a:t>End of follow-up </a:t>
                      </a:r>
                    </a:p>
                  </a:txBody>
                  <a:tcPr marL="7471" marR="7471" marT="7471"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533399" y="304807"/>
          <a:ext cx="8153400" cy="6389071"/>
        </p:xfrm>
        <a:graphic>
          <a:graphicData uri="http://schemas.openxmlformats.org/drawingml/2006/table">
            <a:tbl>
              <a:tblPr/>
              <a:tblGrid>
                <a:gridCol w="746760"/>
                <a:gridCol w="822960"/>
                <a:gridCol w="822960"/>
                <a:gridCol w="822960"/>
                <a:gridCol w="822960"/>
                <a:gridCol w="822960"/>
                <a:gridCol w="701040"/>
                <a:gridCol w="838200"/>
                <a:gridCol w="914400"/>
                <a:gridCol w="838200"/>
              </a:tblGrid>
              <a:tr h="313099">
                <a:tc gridSpan="10">
                  <a:txBody>
                    <a:bodyPr/>
                    <a:lstStyle/>
                    <a:p>
                      <a:pPr algn="ctr" fontAlgn="b"/>
                      <a:r>
                        <a:rPr lang="en-US" sz="2400" b="1" i="0" u="none" strike="noStrike" dirty="0" smtClean="0">
                          <a:solidFill>
                            <a:schemeClr val="tx1"/>
                          </a:solidFill>
                          <a:effectLst/>
                          <a:latin typeface="+mj-lt"/>
                        </a:rPr>
                        <a:t>Life Table </a:t>
                      </a:r>
                      <a:r>
                        <a:rPr lang="en-US" sz="2400" b="1" i="0" u="none" strike="noStrike" dirty="0">
                          <a:solidFill>
                            <a:schemeClr val="tx1"/>
                          </a:solidFill>
                          <a:effectLst/>
                          <a:latin typeface="+mj-lt"/>
                        </a:rPr>
                        <a:t>for men with less than a high school education</a:t>
                      </a:r>
                    </a:p>
                  </a:txBody>
                  <a:tcPr marL="8164" marR="8164" marT="8164"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3099">
                <a:tc gridSpan="10">
                  <a:txBody>
                    <a:bodyPr/>
                    <a:lstStyle/>
                    <a:p>
                      <a:pPr algn="ctr" fontAlgn="b"/>
                      <a:r>
                        <a:rPr lang="en-US" sz="2000" b="1" i="0" u="none" strike="noStrike" dirty="0">
                          <a:solidFill>
                            <a:schemeClr val="tx1"/>
                          </a:solidFill>
                          <a:effectLst/>
                          <a:latin typeface="+mj-lt"/>
                        </a:rPr>
                        <a:t>NHIS 2000-2004 with mortality follow-up through 12/31/2006</a:t>
                      </a:r>
                    </a:p>
                  </a:txBody>
                  <a:tcPr marL="8164" marR="8164" marT="8164"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79770">
                <a:tc>
                  <a:txBody>
                    <a:bodyPr/>
                    <a:lstStyle/>
                    <a:p>
                      <a:pPr algn="l" fontAlgn="b"/>
                      <a:endParaRPr lang="en-US" sz="1800" b="0" i="0" u="none" strike="noStrike" dirty="0">
                        <a:solidFill>
                          <a:schemeClr val="tx1"/>
                        </a:solidFill>
                        <a:effectLst/>
                        <a:latin typeface="+mn-lt"/>
                      </a:endParaRPr>
                    </a:p>
                  </a:txBody>
                  <a:tcPr marL="8164" marR="8164" marT="8164" marB="0" anchor="b">
                    <a:lnL>
                      <a:noFill/>
                    </a:lnL>
                    <a:lnR>
                      <a:noFill/>
                    </a:lnR>
                    <a:lnT>
                      <a:noFill/>
                    </a:lnT>
                    <a:lnB>
                      <a:noFill/>
                    </a:lnB>
                  </a:tcPr>
                </a:tc>
                <a:tc>
                  <a:txBody>
                    <a:bodyPr/>
                    <a:lstStyle/>
                    <a:p>
                      <a:pPr algn="r" fontAlgn="b"/>
                      <a:r>
                        <a:rPr lang="en-US" sz="1800" b="0" i="0" u="none" strike="noStrike" dirty="0">
                          <a:solidFill>
                            <a:srgbClr val="FFFF00"/>
                          </a:solidFill>
                          <a:effectLst/>
                          <a:latin typeface="+mn-lt"/>
                        </a:rPr>
                        <a:t>Person-</a:t>
                      </a:r>
                    </a:p>
                  </a:txBody>
                  <a:tcPr marL="8164" marR="8164" marT="8164" marB="0" anchor="b">
                    <a:lnL>
                      <a:noFill/>
                    </a:lnL>
                    <a:lnR>
                      <a:noFill/>
                    </a:lnR>
                    <a:lnT>
                      <a:noFill/>
                    </a:lnT>
                    <a:lnB>
                      <a:noFill/>
                    </a:lnB>
                  </a:tcPr>
                </a:tc>
                <a:tc>
                  <a:txBody>
                    <a:bodyPr/>
                    <a:lstStyle/>
                    <a:p>
                      <a:pPr algn="l" fontAlgn="b"/>
                      <a:endParaRPr lang="en-US" sz="1800" b="0" i="0" u="none" strike="noStrike" dirty="0">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800" b="0" i="0" u="none" strike="noStrike" dirty="0">
                        <a:solidFill>
                          <a:schemeClr val="tx1"/>
                        </a:solidFill>
                        <a:effectLst/>
                        <a:latin typeface="+mn-lt"/>
                      </a:endParaRPr>
                    </a:p>
                  </a:txBody>
                  <a:tcPr marL="8164" marR="8164" marT="8164" marB="0" anchor="b">
                    <a:lnL>
                      <a:noFill/>
                    </a:lnL>
                    <a:lnR>
                      <a:noFill/>
                    </a:lnR>
                    <a:lnT>
                      <a:noFill/>
                    </a:lnT>
                    <a:lnB>
                      <a:noFill/>
                    </a:lnB>
                  </a:tcPr>
                </a:tc>
              </a:tr>
              <a:tr h="228600">
                <a:tc>
                  <a:txBody>
                    <a:bodyPr/>
                    <a:lstStyle/>
                    <a:p>
                      <a:pPr algn="l" fontAlgn="b"/>
                      <a:r>
                        <a:rPr lang="en-US" sz="1800" b="0" i="0" u="none" strike="noStrike" dirty="0">
                          <a:solidFill>
                            <a:schemeClr val="tx1"/>
                          </a:solidFill>
                          <a:effectLst/>
                          <a:latin typeface="+mn-lt"/>
                        </a:rPr>
                        <a:t>Age</a:t>
                      </a:r>
                    </a:p>
                  </a:txBody>
                  <a:tcPr marL="8164" marR="8164" marT="8164" marB="0" anchor="b">
                    <a:lnL>
                      <a:noFill/>
                    </a:lnL>
                    <a:lnR>
                      <a:noFill/>
                    </a:lnR>
                    <a:lnT>
                      <a:noFill/>
                    </a:lnT>
                    <a:lnB>
                      <a:noFill/>
                    </a:lnB>
                  </a:tcPr>
                </a:tc>
                <a:tc>
                  <a:txBody>
                    <a:bodyPr/>
                    <a:lstStyle/>
                    <a:p>
                      <a:pPr algn="r" fontAlgn="b"/>
                      <a:r>
                        <a:rPr lang="en-US" sz="1800" b="0" i="0" u="none" strike="noStrike" dirty="0">
                          <a:solidFill>
                            <a:srgbClr val="FFFF00"/>
                          </a:solidFill>
                          <a:effectLst/>
                          <a:latin typeface="+mn-lt"/>
                        </a:rPr>
                        <a:t>years</a:t>
                      </a:r>
                    </a:p>
                  </a:txBody>
                  <a:tcPr marL="8164" marR="8164" marT="8164" marB="0" anchor="b">
                    <a:lnL>
                      <a:noFill/>
                    </a:lnL>
                    <a:lnR>
                      <a:noFill/>
                    </a:lnR>
                    <a:lnT>
                      <a:noFill/>
                    </a:lnT>
                    <a:lnB>
                      <a:noFill/>
                    </a:lnB>
                  </a:tcPr>
                </a:tc>
                <a:tc>
                  <a:txBody>
                    <a:bodyPr/>
                    <a:lstStyle/>
                    <a:p>
                      <a:pPr algn="r" fontAlgn="b"/>
                      <a:r>
                        <a:rPr lang="en-US" sz="1800" b="0" i="0" u="none" strike="noStrike" dirty="0">
                          <a:solidFill>
                            <a:srgbClr val="FFFF00"/>
                          </a:solidFill>
                          <a:effectLst/>
                          <a:latin typeface="+mn-lt"/>
                        </a:rPr>
                        <a:t>deaths</a:t>
                      </a:r>
                    </a:p>
                  </a:txBody>
                  <a:tcPr marL="8164" marR="8164" marT="8164" marB="0" anchor="b">
                    <a:lnL>
                      <a:noFill/>
                    </a:lnL>
                    <a:lnR>
                      <a:noFill/>
                    </a:lnR>
                    <a:lnT>
                      <a:noFill/>
                    </a:lnT>
                    <a:lnB>
                      <a:noFill/>
                    </a:lnB>
                  </a:tcPr>
                </a:tc>
                <a:tc>
                  <a:txBody>
                    <a:bodyPr/>
                    <a:lstStyle/>
                    <a:p>
                      <a:pPr algn="r" fontAlgn="b"/>
                      <a:r>
                        <a:rPr lang="en-US" sz="1800" b="1" i="0" u="none" strike="noStrike" baseline="-25000" dirty="0" err="1">
                          <a:solidFill>
                            <a:srgbClr val="FFFF00"/>
                          </a:solidFill>
                          <a:effectLst/>
                          <a:latin typeface="+mn-lt"/>
                        </a:rPr>
                        <a:t>n</a:t>
                      </a:r>
                      <a:r>
                        <a:rPr lang="en-US" sz="1800" b="1" i="0" u="none" strike="noStrike" dirty="0" err="1">
                          <a:solidFill>
                            <a:srgbClr val="FFFF00"/>
                          </a:solidFill>
                          <a:effectLst/>
                          <a:latin typeface="+mn-lt"/>
                        </a:rPr>
                        <a:t>M</a:t>
                      </a:r>
                      <a:r>
                        <a:rPr lang="en-US" sz="1800" b="1" i="0" u="none" strike="noStrike" baseline="-25000" dirty="0" err="1">
                          <a:solidFill>
                            <a:srgbClr val="FFFF00"/>
                          </a:solidFill>
                          <a:effectLst/>
                          <a:latin typeface="+mn-lt"/>
                        </a:rPr>
                        <a:t>x</a:t>
                      </a:r>
                      <a:endParaRPr lang="en-US" sz="1800" b="1" i="0" u="none" strike="noStrike" dirty="0">
                        <a:solidFill>
                          <a:srgbClr val="FFFF00"/>
                        </a:solidFill>
                        <a:effectLst/>
                        <a:latin typeface="+mn-lt"/>
                      </a:endParaRPr>
                    </a:p>
                  </a:txBody>
                  <a:tcPr marL="8164" marR="8164" marT="8164" marB="0" anchor="b">
                    <a:lnL>
                      <a:noFill/>
                    </a:lnL>
                    <a:lnR>
                      <a:noFill/>
                    </a:lnR>
                    <a:lnT>
                      <a:noFill/>
                    </a:lnT>
                    <a:lnB>
                      <a:noFill/>
                    </a:lnB>
                  </a:tcPr>
                </a:tc>
                <a:tc>
                  <a:txBody>
                    <a:bodyPr/>
                    <a:lstStyle/>
                    <a:p>
                      <a:pPr algn="r" fontAlgn="b"/>
                      <a:r>
                        <a:rPr lang="en-US" sz="1800" b="1" i="0" u="none" strike="noStrike" dirty="0" err="1">
                          <a:solidFill>
                            <a:srgbClr val="92D050"/>
                          </a:solidFill>
                          <a:effectLst/>
                          <a:latin typeface="+mn-lt"/>
                        </a:rPr>
                        <a:t>q</a:t>
                      </a:r>
                      <a:r>
                        <a:rPr lang="en-US" sz="1800" b="1" i="0" u="none" strike="noStrike" baseline="-25000" dirty="0" err="1">
                          <a:solidFill>
                            <a:srgbClr val="92D050"/>
                          </a:solidFill>
                          <a:effectLst/>
                          <a:latin typeface="+mn-lt"/>
                        </a:rPr>
                        <a:t>x</a:t>
                      </a:r>
                      <a:endParaRPr lang="en-US" sz="1800" b="1" i="0" u="none" strike="noStrike" dirty="0">
                        <a:solidFill>
                          <a:srgbClr val="92D050"/>
                        </a:solidFill>
                        <a:effectLst/>
                        <a:latin typeface="+mn-lt"/>
                      </a:endParaRPr>
                    </a:p>
                  </a:txBody>
                  <a:tcPr marL="8164" marR="8164" marT="8164" marB="0" anchor="b">
                    <a:lnL>
                      <a:noFill/>
                    </a:lnL>
                    <a:lnR>
                      <a:noFill/>
                    </a:lnR>
                    <a:lnT>
                      <a:noFill/>
                    </a:lnT>
                    <a:lnB>
                      <a:noFill/>
                    </a:lnB>
                  </a:tcPr>
                </a:tc>
                <a:tc>
                  <a:txBody>
                    <a:bodyPr/>
                    <a:lstStyle/>
                    <a:p>
                      <a:pPr algn="r" fontAlgn="b"/>
                      <a:r>
                        <a:rPr lang="en-US" sz="1800" b="0" i="0" u="none" strike="noStrike">
                          <a:solidFill>
                            <a:schemeClr val="tx1"/>
                          </a:solidFill>
                          <a:effectLst/>
                          <a:latin typeface="+mn-lt"/>
                        </a:rPr>
                        <a:t>l</a:t>
                      </a:r>
                      <a:r>
                        <a:rPr lang="en-US" sz="1800" b="0" i="0" u="none" strike="noStrike" baseline="-25000">
                          <a:solidFill>
                            <a:schemeClr val="tx1"/>
                          </a:solidFill>
                          <a:effectLst/>
                          <a:latin typeface="+mn-lt"/>
                        </a:rPr>
                        <a:t>x</a:t>
                      </a:r>
                      <a:endParaRPr lang="en-US" sz="18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r" fontAlgn="b"/>
                      <a:r>
                        <a:rPr lang="en-US" sz="1800" b="0" i="0" u="none" strike="noStrike">
                          <a:solidFill>
                            <a:schemeClr val="tx1"/>
                          </a:solidFill>
                          <a:effectLst/>
                          <a:latin typeface="+mn-lt"/>
                        </a:rPr>
                        <a:t>d</a:t>
                      </a:r>
                      <a:r>
                        <a:rPr lang="en-US" sz="1800" b="0" i="0" u="none" strike="noStrike" baseline="-25000">
                          <a:solidFill>
                            <a:schemeClr val="tx1"/>
                          </a:solidFill>
                          <a:effectLst/>
                          <a:latin typeface="+mn-lt"/>
                        </a:rPr>
                        <a:t>x</a:t>
                      </a:r>
                      <a:endParaRPr lang="en-US" sz="18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r" fontAlgn="b"/>
                      <a:r>
                        <a:rPr lang="en-US" sz="1800" b="0" i="0" u="none" strike="noStrike">
                          <a:solidFill>
                            <a:schemeClr val="tx1"/>
                          </a:solidFill>
                          <a:effectLst/>
                          <a:latin typeface="+mn-lt"/>
                        </a:rPr>
                        <a:t>L</a:t>
                      </a:r>
                      <a:r>
                        <a:rPr lang="en-US" sz="1800" b="0" i="0" u="none" strike="noStrike" baseline="-25000">
                          <a:solidFill>
                            <a:schemeClr val="tx1"/>
                          </a:solidFill>
                          <a:effectLst/>
                          <a:latin typeface="+mn-lt"/>
                        </a:rPr>
                        <a:t>x</a:t>
                      </a:r>
                      <a:endParaRPr lang="en-US" sz="18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r" fontAlgn="b"/>
                      <a:r>
                        <a:rPr lang="en-US" sz="1800" b="0" i="0" u="none" strike="noStrike">
                          <a:solidFill>
                            <a:schemeClr val="tx1"/>
                          </a:solidFill>
                          <a:effectLst/>
                          <a:latin typeface="+mn-lt"/>
                        </a:rPr>
                        <a:t>T</a:t>
                      </a:r>
                      <a:r>
                        <a:rPr lang="en-US" sz="1800" b="0" i="0" u="none" strike="noStrike" baseline="-25000">
                          <a:solidFill>
                            <a:schemeClr val="tx1"/>
                          </a:solidFill>
                          <a:effectLst/>
                          <a:latin typeface="+mn-lt"/>
                        </a:rPr>
                        <a:t>x</a:t>
                      </a:r>
                      <a:endParaRPr lang="en-US" sz="18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r" fontAlgn="b"/>
                      <a:r>
                        <a:rPr lang="en-US" sz="1800" b="1" i="0" u="none" strike="noStrike" dirty="0">
                          <a:solidFill>
                            <a:schemeClr val="accent6"/>
                          </a:solidFill>
                          <a:effectLst/>
                          <a:latin typeface="+mn-lt"/>
                        </a:rPr>
                        <a:t>e</a:t>
                      </a:r>
                      <a:r>
                        <a:rPr lang="en-US" sz="1800" b="1" i="0" u="none" strike="noStrike" baseline="-25000" dirty="0">
                          <a:solidFill>
                            <a:schemeClr val="accent6"/>
                          </a:solidFill>
                          <a:effectLst/>
                          <a:latin typeface="+mn-lt"/>
                        </a:rPr>
                        <a:t>x</a:t>
                      </a:r>
                      <a:endParaRPr lang="en-US" sz="1800" b="1" i="0" u="none" strike="noStrike" dirty="0">
                        <a:solidFill>
                          <a:schemeClr val="accent6"/>
                        </a:solidFill>
                        <a:effectLst/>
                        <a:latin typeface="+mn-lt"/>
                      </a:endParaRP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25-29</a:t>
                      </a:r>
                    </a:p>
                  </a:txBody>
                  <a:tcPr marL="8164" marR="8164" marT="8164" marB="0" anchor="b">
                    <a:lnL>
                      <a:noFill/>
                    </a:lnL>
                    <a:lnR>
                      <a:noFill/>
                    </a:lnR>
                    <a:lnT>
                      <a:noFill/>
                    </a:lnT>
                    <a:lnB>
                      <a:noFill/>
                    </a:lnB>
                  </a:tcPr>
                </a:tc>
                <a:tc>
                  <a:txBody>
                    <a:bodyPr/>
                    <a:lstStyle/>
                    <a:p>
                      <a:pPr algn="r" fontAlgn="b"/>
                      <a:r>
                        <a:rPr lang="en-US" sz="1400" b="0" i="0" u="none" strike="noStrike" dirty="0">
                          <a:solidFill>
                            <a:srgbClr val="FFFF00"/>
                          </a:solidFill>
                          <a:effectLst/>
                          <a:latin typeface="+mn-lt"/>
                        </a:rPr>
                        <a:t>1783386</a:t>
                      </a:r>
                    </a:p>
                  </a:txBody>
                  <a:tcPr marL="8164" marR="8164" marT="8164" marB="0" anchor="b">
                    <a:lnL>
                      <a:noFill/>
                    </a:lnL>
                    <a:lnR>
                      <a:noFill/>
                    </a:lnR>
                    <a:lnT>
                      <a:noFill/>
                    </a:lnT>
                    <a:lnB>
                      <a:noFill/>
                    </a:lnB>
                  </a:tcPr>
                </a:tc>
                <a:tc>
                  <a:txBody>
                    <a:bodyPr/>
                    <a:lstStyle/>
                    <a:p>
                      <a:pPr algn="r" fontAlgn="b"/>
                      <a:r>
                        <a:rPr lang="en-US" sz="1400" b="0" i="0" u="none" strike="noStrike" dirty="0">
                          <a:solidFill>
                            <a:srgbClr val="FFFF00"/>
                          </a:solidFill>
                          <a:effectLst/>
                          <a:latin typeface="+mn-lt"/>
                        </a:rPr>
                        <a:t>1177</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0.0007</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0.0033</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100000</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329</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499177</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4726556</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47.27</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30-34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2801297</a:t>
                      </a:r>
                    </a:p>
                  </a:txBody>
                  <a:tcPr marL="8164" marR="8164" marT="8164" marB="0" anchor="b">
                    <a:lnL>
                      <a:noFill/>
                    </a:lnL>
                    <a:lnR>
                      <a:noFill/>
                    </a:lnR>
                    <a:lnT>
                      <a:noFill/>
                    </a:lnT>
                    <a:lnB>
                      <a:noFill/>
                    </a:lnB>
                  </a:tcPr>
                </a:tc>
                <a:tc>
                  <a:txBody>
                    <a:bodyPr/>
                    <a:lstStyle/>
                    <a:p>
                      <a:pPr algn="r" fontAlgn="b"/>
                      <a:r>
                        <a:rPr lang="en-US" sz="1400" b="0" i="0" u="none" strike="noStrike" dirty="0">
                          <a:solidFill>
                            <a:srgbClr val="FFFF00"/>
                          </a:solidFill>
                          <a:effectLst/>
                          <a:latin typeface="+mn-lt"/>
                        </a:rPr>
                        <a:t>4450</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0.0016</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0.0079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99671</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789</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496382</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4227379</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42.41</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35-39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3284224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7869</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0.0024</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0.0119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98882</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1178</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491467</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3730998</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37.73</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40-44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4090508</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22175</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0.0054</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0.0267</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97705</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2613</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481991</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3239531</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33.16</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45-49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3810275</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27776</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0.0073</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0.0358</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95092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3404</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466949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2757540</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29.00</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50-54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3262289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41104</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0.0126</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0.0611</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91688</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5600</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444439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2290591</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24.98</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55-59</a:t>
                      </a:r>
                    </a:p>
                  </a:txBody>
                  <a:tcPr marL="8164" marR="8164" marT="8164" marB="0" anchor="b">
                    <a:lnL>
                      <a:noFill/>
                    </a:lnL>
                    <a:lnR>
                      <a:noFill/>
                    </a:lnR>
                    <a:lnT>
                      <a:noFill/>
                    </a:lnT>
                    <a:lnB>
                      <a:noFill/>
                    </a:lnB>
                  </a:tcPr>
                </a:tc>
                <a:tc>
                  <a:txBody>
                    <a:bodyPr/>
                    <a:lstStyle/>
                    <a:p>
                      <a:pPr algn="r" fontAlgn="b"/>
                      <a:r>
                        <a:rPr lang="en-US" sz="1400" b="0" i="0" u="none" strike="noStrike" dirty="0">
                          <a:solidFill>
                            <a:srgbClr val="FFFF00"/>
                          </a:solidFill>
                          <a:effectLst/>
                          <a:latin typeface="+mn-lt"/>
                        </a:rPr>
                        <a:t>3303044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65128</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0.0197</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0.0940</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86088</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8088</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410218</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1846152</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21.44</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60-64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3448930</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68758</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0.0199</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0.0949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77999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7406</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371482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1435934</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18.41</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65-69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3626932</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115263</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0.0318</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0.1472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70594</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10392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326989</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1064452</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15.08</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70-74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3520709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158532</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0.0450</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0.2024</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60202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12183</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270553</a:t>
                      </a:r>
                    </a:p>
                  </a:txBody>
                  <a:tcPr marL="8164" marR="8164" marT="8164" marB="0" anchor="b">
                    <a:lnL>
                      <a:noFill/>
                    </a:lnL>
                    <a:lnR>
                      <a:noFill/>
                    </a:lnR>
                    <a:lnT>
                      <a:noFill/>
                    </a:lnT>
                    <a:lnB>
                      <a:noFill/>
                    </a:lnB>
                  </a:tcPr>
                </a:tc>
                <a:tc>
                  <a:txBody>
                    <a:bodyPr/>
                    <a:lstStyle/>
                    <a:p>
                      <a:pPr algn="r" fontAlgn="b"/>
                      <a:r>
                        <a:rPr lang="en-US" sz="1400" b="0" i="0" u="none" strike="noStrike" dirty="0">
                          <a:solidFill>
                            <a:schemeClr val="tx1"/>
                          </a:solidFill>
                          <a:effectLst/>
                          <a:latin typeface="+mn-lt"/>
                        </a:rPr>
                        <a:t>737463</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12.25</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75-79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3128541</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227089</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0.0726</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0.3072</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48019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14751</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203220</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466910</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9.72</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80-84</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2270825</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209592</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0.0923</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0.3750</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33268</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12475</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135156</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263690</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7.93</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85-89</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1227795</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181566</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0.1479</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0.5398</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20794</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11225</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75907</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128535</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6.18</a:t>
                      </a:r>
                    </a:p>
                  </a:txBody>
                  <a:tcPr marL="8164" marR="8164" marT="8164" marB="0" anchor="b">
                    <a:lnL>
                      <a:noFill/>
                    </a:lnL>
                    <a:lnR>
                      <a:noFill/>
                    </a:lnR>
                    <a:lnT>
                      <a:noFill/>
                    </a:lnT>
                    <a:lnB>
                      <a:noFill/>
                    </a:lnB>
                  </a:tcPr>
                </a:tc>
              </a:tr>
              <a:tr h="313099">
                <a:tc>
                  <a:txBody>
                    <a:bodyPr/>
                    <a:lstStyle/>
                    <a:p>
                      <a:pPr algn="l" fontAlgn="b"/>
                      <a:r>
                        <a:rPr lang="en-US" sz="1400" b="0" i="0" u="none" strike="noStrike" dirty="0">
                          <a:solidFill>
                            <a:schemeClr val="tx1"/>
                          </a:solidFill>
                          <a:effectLst/>
                          <a:latin typeface="+mn-lt"/>
                        </a:rPr>
                        <a:t>90+</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543131</a:t>
                      </a:r>
                    </a:p>
                  </a:txBody>
                  <a:tcPr marL="8164" marR="8164" marT="8164" marB="0" anchor="b">
                    <a:lnL>
                      <a:noFill/>
                    </a:lnL>
                    <a:lnR>
                      <a:noFill/>
                    </a:lnR>
                    <a:lnT>
                      <a:noFill/>
                    </a:lnT>
                    <a:lnB>
                      <a:noFill/>
                    </a:lnB>
                  </a:tcPr>
                </a:tc>
                <a:tc>
                  <a:txBody>
                    <a:bodyPr/>
                    <a:lstStyle/>
                    <a:p>
                      <a:pPr algn="r" fontAlgn="b"/>
                      <a:r>
                        <a:rPr lang="en-US" sz="1400" b="0" i="0" u="none" strike="noStrike">
                          <a:solidFill>
                            <a:srgbClr val="FFFF00"/>
                          </a:solidFill>
                          <a:effectLst/>
                          <a:latin typeface="+mn-lt"/>
                        </a:rPr>
                        <a:t>124032</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FFFF00"/>
                          </a:solidFill>
                          <a:effectLst/>
                          <a:latin typeface="+mn-lt"/>
                        </a:rPr>
                        <a:t>0.2284</a:t>
                      </a:r>
                    </a:p>
                  </a:txBody>
                  <a:tcPr marL="8164" marR="8164" marT="8164" marB="0" anchor="b">
                    <a:lnL>
                      <a:noFill/>
                    </a:lnL>
                    <a:lnR>
                      <a:noFill/>
                    </a:lnR>
                    <a:lnT>
                      <a:noFill/>
                    </a:lnT>
                    <a:lnB>
                      <a:noFill/>
                    </a:lnB>
                  </a:tcPr>
                </a:tc>
                <a:tc>
                  <a:txBody>
                    <a:bodyPr/>
                    <a:lstStyle/>
                    <a:p>
                      <a:pPr algn="r" fontAlgn="b"/>
                      <a:r>
                        <a:rPr lang="en-US" sz="1400" b="1" i="0" u="none" strike="noStrike" dirty="0">
                          <a:solidFill>
                            <a:srgbClr val="92D050"/>
                          </a:solidFill>
                          <a:effectLst/>
                          <a:latin typeface="+mn-lt"/>
                        </a:rPr>
                        <a:t>1.0000</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9569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9569</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41901</a:t>
                      </a:r>
                    </a:p>
                  </a:txBody>
                  <a:tcPr marL="8164" marR="8164" marT="8164" marB="0" anchor="b">
                    <a:lnL>
                      <a:noFill/>
                    </a:lnL>
                    <a:lnR>
                      <a:noFill/>
                    </a:lnR>
                    <a:lnT>
                      <a:noFill/>
                    </a:lnT>
                    <a:lnB>
                      <a:noFill/>
                    </a:lnB>
                  </a:tcPr>
                </a:tc>
                <a:tc>
                  <a:txBody>
                    <a:bodyPr/>
                    <a:lstStyle/>
                    <a:p>
                      <a:pPr algn="r" fontAlgn="b"/>
                      <a:r>
                        <a:rPr lang="en-US" sz="1400" b="0" i="0" u="none" strike="noStrike">
                          <a:solidFill>
                            <a:schemeClr val="tx1"/>
                          </a:solidFill>
                          <a:effectLst/>
                          <a:latin typeface="+mn-lt"/>
                        </a:rPr>
                        <a:t>52628</a:t>
                      </a:r>
                    </a:p>
                  </a:txBody>
                  <a:tcPr marL="8164" marR="8164" marT="8164" marB="0" anchor="b">
                    <a:lnL>
                      <a:noFill/>
                    </a:lnL>
                    <a:lnR>
                      <a:noFill/>
                    </a:lnR>
                    <a:lnT>
                      <a:noFill/>
                    </a:lnT>
                    <a:lnB>
                      <a:noFill/>
                    </a:lnB>
                  </a:tcPr>
                </a:tc>
                <a:tc>
                  <a:txBody>
                    <a:bodyPr/>
                    <a:lstStyle/>
                    <a:p>
                      <a:pPr algn="r" fontAlgn="b"/>
                      <a:r>
                        <a:rPr lang="en-US" sz="1400" b="1" i="0" u="none" strike="noStrike" dirty="0">
                          <a:solidFill>
                            <a:schemeClr val="accent6"/>
                          </a:solidFill>
                          <a:effectLst/>
                          <a:latin typeface="+mn-lt"/>
                        </a:rPr>
                        <a:t>5.50</a:t>
                      </a:r>
                    </a:p>
                  </a:txBody>
                  <a:tcPr marL="8164" marR="8164" marT="8164" marB="0" anchor="b">
                    <a:lnL>
                      <a:noFill/>
                    </a:lnL>
                    <a:lnR>
                      <a:noFill/>
                    </a:lnR>
                    <a:lnT>
                      <a:noFill/>
                    </a:lnT>
                    <a:lnB>
                      <a:noFill/>
                    </a:lnB>
                  </a:tcPr>
                </a:tc>
              </a:tr>
              <a:tr h="188614">
                <a:tc>
                  <a:txBody>
                    <a:bodyPr/>
                    <a:lstStyle/>
                    <a:p>
                      <a:pPr algn="l" fontAlgn="b"/>
                      <a:endParaRPr lang="en-US" sz="1400" b="0" i="0" u="none" strike="noStrike" dirty="0">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dirty="0">
                        <a:solidFill>
                          <a:srgbClr val="FFFF00"/>
                        </a:solidFill>
                        <a:effectLst/>
                        <a:latin typeface="+mn-lt"/>
                      </a:endParaRPr>
                    </a:p>
                  </a:txBody>
                  <a:tcPr marL="8164" marR="8164" marT="8164" marB="0" anchor="b">
                    <a:lnL>
                      <a:noFill/>
                    </a:lnL>
                    <a:lnR>
                      <a:noFill/>
                    </a:lnR>
                    <a:lnT>
                      <a:noFill/>
                    </a:lnT>
                    <a:lnB>
                      <a:noFill/>
                    </a:lnB>
                  </a:tcPr>
                </a:tc>
                <a:tc>
                  <a:txBody>
                    <a:bodyPr/>
                    <a:lstStyle/>
                    <a:p>
                      <a:pPr algn="l" fontAlgn="b"/>
                      <a:endParaRPr lang="en-US" sz="1400" b="1" i="0" u="none" strike="noStrike" dirty="0">
                        <a:solidFill>
                          <a:srgbClr val="92D050"/>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a:solidFill>
                          <a:schemeClr val="tx1"/>
                        </a:solidFill>
                        <a:effectLst/>
                        <a:latin typeface="+mn-lt"/>
                      </a:endParaRPr>
                    </a:p>
                  </a:txBody>
                  <a:tcPr marL="8164" marR="8164" marT="8164" marB="0" anchor="b">
                    <a:lnL>
                      <a:noFill/>
                    </a:lnL>
                    <a:lnR>
                      <a:noFill/>
                    </a:lnR>
                    <a:lnT>
                      <a:noFill/>
                    </a:lnT>
                    <a:lnB>
                      <a:noFill/>
                    </a:lnB>
                  </a:tcPr>
                </a:tc>
                <a:tc>
                  <a:txBody>
                    <a:bodyPr/>
                    <a:lstStyle/>
                    <a:p>
                      <a:pPr algn="l" fontAlgn="b"/>
                      <a:endParaRPr lang="en-US" sz="1400" b="0" i="0" u="none" strike="noStrike" dirty="0">
                        <a:solidFill>
                          <a:schemeClr val="tx1"/>
                        </a:solidFill>
                        <a:effectLst/>
                        <a:latin typeface="+mn-lt"/>
                      </a:endParaRPr>
                    </a:p>
                  </a:txBody>
                  <a:tcPr marL="8164" marR="8164" marT="8164" marB="0" anchor="b">
                    <a:lnL>
                      <a:noFill/>
                    </a:lnL>
                    <a:lnR>
                      <a:noFill/>
                    </a:lnR>
                    <a:lnT>
                      <a:noFill/>
                    </a:lnT>
                    <a:lnB>
                      <a:noFill/>
                    </a:lnB>
                  </a:tcPr>
                </a:tc>
              </a:tr>
              <a:tr h="313099">
                <a:tc gridSpan="10">
                  <a:txBody>
                    <a:bodyPr/>
                    <a:lstStyle/>
                    <a:p>
                      <a:pPr algn="l" fontAlgn="b"/>
                      <a:r>
                        <a:rPr lang="en-US" sz="1400" b="0" i="0" u="none" strike="noStrike" dirty="0">
                          <a:solidFill>
                            <a:schemeClr val="tx1"/>
                          </a:solidFill>
                          <a:effectLst/>
                          <a:latin typeface="+mn-lt"/>
                        </a:rPr>
                        <a:t>All data weighted using </a:t>
                      </a:r>
                      <a:r>
                        <a:rPr lang="en-US" sz="1400" b="0" i="0" u="none" strike="noStrike" dirty="0" smtClean="0">
                          <a:solidFill>
                            <a:schemeClr val="tx1"/>
                          </a:solidFill>
                          <a:effectLst/>
                          <a:latin typeface="+mn-lt"/>
                        </a:rPr>
                        <a:t>eligibility </a:t>
                      </a:r>
                      <a:r>
                        <a:rPr lang="en-US" sz="1400" b="0" i="0" u="none" strike="noStrike" dirty="0">
                          <a:solidFill>
                            <a:schemeClr val="tx1"/>
                          </a:solidFill>
                          <a:effectLst/>
                          <a:latin typeface="+mn-lt"/>
                        </a:rPr>
                        <a:t>adjusted sample weights; closing value for the </a:t>
                      </a:r>
                      <a:r>
                        <a:rPr lang="en-US" sz="1400" b="0" i="0" u="none" strike="noStrike" dirty="0" smtClean="0">
                          <a:solidFill>
                            <a:schemeClr val="tx1"/>
                          </a:solidFill>
                          <a:effectLst/>
                          <a:latin typeface="+mn-lt"/>
                        </a:rPr>
                        <a:t>life table </a:t>
                      </a:r>
                      <a:r>
                        <a:rPr lang="en-US" sz="1400" b="0" i="0" u="none" strike="noStrike" dirty="0">
                          <a:solidFill>
                            <a:schemeClr val="tx1"/>
                          </a:solidFill>
                          <a:effectLst/>
                          <a:latin typeface="+mn-lt"/>
                        </a:rPr>
                        <a:t>taken from 2000 vital statistics</a:t>
                      </a:r>
                    </a:p>
                  </a:txBody>
                  <a:tcPr marL="8164" marR="8164" marT="8164"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066800" y="304800"/>
            <a:ext cx="6553200" cy="2057400"/>
          </a:xfrm>
        </p:spPr>
        <p:txBody>
          <a:bodyPr/>
          <a:lstStyle/>
          <a:p>
            <a:r>
              <a:rPr lang="en-US" sz="4000" dirty="0" smtClean="0"/>
              <a:t>Obtaining standard errors for life expectancy derived from longitudinal data</a:t>
            </a:r>
          </a:p>
        </p:txBody>
      </p:sp>
      <p:sp>
        <p:nvSpPr>
          <p:cNvPr id="18435" name="Content Placeholder 2"/>
          <p:cNvSpPr>
            <a:spLocks noGrp="1"/>
          </p:cNvSpPr>
          <p:nvPr>
            <p:ph idx="1"/>
          </p:nvPr>
        </p:nvSpPr>
        <p:spPr>
          <a:xfrm>
            <a:off x="685800" y="2514600"/>
            <a:ext cx="7543800" cy="3535363"/>
          </a:xfrm>
        </p:spPr>
        <p:txBody>
          <a:bodyPr/>
          <a:lstStyle/>
          <a:p>
            <a:pPr>
              <a:buFont typeface="Arial" charset="0"/>
              <a:buNone/>
            </a:pPr>
            <a:r>
              <a:rPr lang="en-US" dirty="0" smtClean="0"/>
              <a:t>Ideally, should take into account:</a:t>
            </a:r>
          </a:p>
          <a:p>
            <a:pPr lvl="1">
              <a:spcBef>
                <a:spcPts val="1200"/>
              </a:spcBef>
              <a:buFont typeface="Wingdings" pitchFamily="2" charset="2"/>
              <a:buChar char="Ø"/>
            </a:pPr>
            <a:r>
              <a:rPr lang="en-US" dirty="0" smtClean="0"/>
              <a:t>Correlation within age-groups resulting from survey sampling design </a:t>
            </a:r>
          </a:p>
          <a:p>
            <a:pPr lvl="1">
              <a:spcBef>
                <a:spcPts val="1200"/>
              </a:spcBef>
              <a:buFont typeface="Wingdings" pitchFamily="2" charset="2"/>
              <a:buChar char="Ø"/>
            </a:pPr>
            <a:r>
              <a:rPr lang="en-US" dirty="0" smtClean="0"/>
              <a:t>Correlation across age-groups resulting from respondents contributing to more than one age group</a:t>
            </a:r>
          </a:p>
          <a:p>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381000" y="457200"/>
            <a:ext cx="8382000" cy="1706562"/>
          </a:xfrm>
        </p:spPr>
        <p:txBody>
          <a:bodyPr>
            <a:noAutofit/>
          </a:bodyPr>
          <a:lstStyle/>
          <a:p>
            <a:pPr algn="l"/>
            <a:r>
              <a:rPr lang="en-US" sz="3600" dirty="0" smtClean="0"/>
              <a:t>Case study of the sensitivity of life expectancy standard errors to study and sample design:</a:t>
            </a:r>
          </a:p>
        </p:txBody>
      </p:sp>
      <p:sp>
        <p:nvSpPr>
          <p:cNvPr id="19459" name="Content Placeholder 2"/>
          <p:cNvSpPr>
            <a:spLocks noGrp="1"/>
          </p:cNvSpPr>
          <p:nvPr>
            <p:ph idx="1"/>
          </p:nvPr>
        </p:nvSpPr>
        <p:spPr>
          <a:xfrm>
            <a:off x="533400" y="2362200"/>
            <a:ext cx="7315200" cy="4267200"/>
          </a:xfrm>
        </p:spPr>
        <p:txBody>
          <a:bodyPr>
            <a:normAutofit/>
          </a:bodyPr>
          <a:lstStyle/>
          <a:p>
            <a:pPr>
              <a:buNone/>
            </a:pPr>
            <a:r>
              <a:rPr lang="en-US" dirty="0" smtClean="0"/>
              <a:t>Compared standard errors derived by</a:t>
            </a:r>
          </a:p>
          <a:p>
            <a:pPr lvl="1">
              <a:buFont typeface="Arial" pitchFamily="34" charset="0"/>
              <a:buChar char="•"/>
            </a:pPr>
            <a:r>
              <a:rPr lang="en-US" sz="3200" dirty="0" smtClean="0"/>
              <a:t>Chiang method (traditional)</a:t>
            </a:r>
          </a:p>
          <a:p>
            <a:pPr lvl="1">
              <a:buFont typeface="Arial" pitchFamily="34" charset="0"/>
              <a:buChar char="•"/>
            </a:pPr>
            <a:r>
              <a:rPr lang="en-US" sz="3200" dirty="0" smtClean="0"/>
              <a:t>Balanced Repeated Replication</a:t>
            </a:r>
          </a:p>
          <a:p>
            <a:pPr lvl="1">
              <a:buNone/>
            </a:pPr>
            <a:r>
              <a:rPr lang="en-US" sz="3200" dirty="0" smtClean="0"/>
              <a:t> Hybrid methods:</a:t>
            </a:r>
          </a:p>
          <a:p>
            <a:pPr lvl="2"/>
            <a:r>
              <a:rPr lang="en-US" sz="3200" dirty="0" smtClean="0"/>
              <a:t>BRR &amp; Chiang</a:t>
            </a:r>
          </a:p>
          <a:p>
            <a:pPr lvl="2"/>
            <a:r>
              <a:rPr lang="en-US" sz="3200" dirty="0" smtClean="0"/>
              <a:t>Taylor Series (SUDAAN proc RATIO) &amp; Chiang</a:t>
            </a:r>
          </a:p>
          <a:p>
            <a:pPr>
              <a:buNone/>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838200" y="609600"/>
            <a:ext cx="6629400" cy="1143000"/>
          </a:xfrm>
        </p:spPr>
        <p:txBody>
          <a:bodyPr>
            <a:normAutofit/>
          </a:bodyPr>
          <a:lstStyle/>
          <a:p>
            <a:pPr algn="l" eaLnBrk="1" hangingPunct="1"/>
            <a:r>
              <a:rPr lang="en-US" sz="4800" dirty="0" smtClean="0"/>
              <a:t>Why is this important?</a:t>
            </a:r>
          </a:p>
        </p:txBody>
      </p:sp>
      <p:sp>
        <p:nvSpPr>
          <p:cNvPr id="3075" name="Rectangle 3"/>
          <p:cNvSpPr>
            <a:spLocks noGrp="1" noChangeArrowheads="1"/>
          </p:cNvSpPr>
          <p:nvPr>
            <p:ph idx="4294967295"/>
          </p:nvPr>
        </p:nvSpPr>
        <p:spPr>
          <a:xfrm>
            <a:off x="1143000" y="1905000"/>
            <a:ext cx="6705600" cy="4038600"/>
          </a:xfrm>
        </p:spPr>
        <p:txBody>
          <a:bodyPr>
            <a:normAutofit/>
          </a:bodyPr>
          <a:lstStyle/>
          <a:p>
            <a:pPr marL="609600" indent="-609600" eaLnBrk="1" hangingPunct="1">
              <a:lnSpc>
                <a:spcPts val="3200"/>
              </a:lnSpc>
              <a:spcBef>
                <a:spcPct val="0"/>
              </a:spcBef>
              <a:buFont typeface="Wingdings" pitchFamily="2" charset="2"/>
              <a:buNone/>
            </a:pPr>
            <a:r>
              <a:rPr lang="en-US" sz="4000" dirty="0" smtClean="0"/>
              <a:t>	</a:t>
            </a:r>
          </a:p>
          <a:p>
            <a:pPr marL="609600" indent="-609600">
              <a:lnSpc>
                <a:spcPts val="3200"/>
              </a:lnSpc>
              <a:spcBef>
                <a:spcPct val="0"/>
              </a:spcBef>
              <a:buFont typeface="Wingdings" pitchFamily="2" charset="2"/>
              <a:buChar char="Ø"/>
            </a:pPr>
            <a:r>
              <a:rPr lang="en-US" sz="4000" dirty="0" smtClean="0">
                <a:solidFill>
                  <a:schemeClr val="tx2"/>
                </a:solidFill>
              </a:rPr>
              <a:t>Socioeconomic disparities </a:t>
            </a:r>
          </a:p>
          <a:p>
            <a:pPr marL="609600" indent="-609600">
              <a:lnSpc>
                <a:spcPts val="3200"/>
              </a:lnSpc>
              <a:spcBef>
                <a:spcPct val="0"/>
              </a:spcBef>
              <a:buNone/>
            </a:pPr>
            <a:endParaRPr lang="en-US" sz="4000" dirty="0" smtClean="0">
              <a:solidFill>
                <a:schemeClr val="tx2"/>
              </a:solidFill>
            </a:endParaRPr>
          </a:p>
          <a:p>
            <a:pPr marL="609600" indent="-609600">
              <a:lnSpc>
                <a:spcPts val="3200"/>
              </a:lnSpc>
              <a:spcBef>
                <a:spcPct val="0"/>
              </a:spcBef>
              <a:buNone/>
            </a:pPr>
            <a:endParaRPr lang="en-US" sz="4000" dirty="0" smtClean="0">
              <a:solidFill>
                <a:schemeClr val="tx2"/>
              </a:solidFill>
            </a:endParaRPr>
          </a:p>
          <a:p>
            <a:pPr marL="609600" indent="-609600">
              <a:lnSpc>
                <a:spcPts val="3200"/>
              </a:lnSpc>
              <a:spcBef>
                <a:spcPct val="0"/>
              </a:spcBef>
              <a:buFont typeface="Wingdings" pitchFamily="2" charset="2"/>
              <a:buChar char="Ø"/>
            </a:pPr>
            <a:r>
              <a:rPr lang="en-US" sz="4000" dirty="0" smtClean="0">
                <a:solidFill>
                  <a:schemeClr val="tx2"/>
                </a:solidFill>
              </a:rPr>
              <a:t>Life expectancy </a:t>
            </a:r>
          </a:p>
          <a:p>
            <a:pPr marL="609600" indent="-609600">
              <a:lnSpc>
                <a:spcPts val="3200"/>
              </a:lnSpc>
              <a:spcBef>
                <a:spcPct val="0"/>
              </a:spcBef>
              <a:buNone/>
            </a:pPr>
            <a:r>
              <a:rPr lang="en-US" sz="4000" dirty="0" smtClean="0">
                <a:solidFill>
                  <a:schemeClr val="tx2"/>
                </a:solidFill>
              </a:rPr>
              <a:t>	</a:t>
            </a:r>
          </a:p>
          <a:p>
            <a:pPr marL="609600" indent="-609600">
              <a:lnSpc>
                <a:spcPts val="3200"/>
              </a:lnSpc>
              <a:spcBef>
                <a:spcPct val="0"/>
              </a:spcBef>
              <a:buFont typeface="Wingdings" pitchFamily="2" charset="2"/>
              <a:buChar char="Ø"/>
            </a:pPr>
            <a:endParaRPr lang="en-US" sz="4000" dirty="0" smtClean="0">
              <a:solidFill>
                <a:schemeClr val="tx2"/>
              </a:solidFill>
            </a:endParaRPr>
          </a:p>
          <a:p>
            <a:pPr marL="609600" indent="-609600">
              <a:lnSpc>
                <a:spcPts val="3200"/>
              </a:lnSpc>
              <a:spcBef>
                <a:spcPct val="0"/>
              </a:spcBef>
              <a:buFont typeface="Wingdings" pitchFamily="2" charset="2"/>
              <a:buChar char="Ø"/>
            </a:pPr>
            <a:r>
              <a:rPr lang="en-US" sz="4000" dirty="0" smtClean="0">
                <a:solidFill>
                  <a:schemeClr val="tx2"/>
                </a:solidFill>
              </a:rPr>
              <a:t>Longitudinal data  </a:t>
            </a:r>
          </a:p>
          <a:p>
            <a:pPr marL="609600" indent="-609600" eaLnBrk="1" hangingPunct="1">
              <a:spcBef>
                <a:spcPct val="100000"/>
              </a:spcBef>
              <a:buFont typeface="Wingdings" pitchFamily="2" charset="2"/>
              <a:buNone/>
            </a:pPr>
            <a:endParaRPr lang="en-US" sz="4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4000" dirty="0" smtClean="0"/>
              <a:t>Comparison of standard errors</a:t>
            </a:r>
            <a:endParaRPr lang="en-US" sz="4000" dirty="0"/>
          </a:p>
        </p:txBody>
      </p:sp>
      <p:graphicFrame>
        <p:nvGraphicFramePr>
          <p:cNvPr id="7" name="Content Placeholder 6"/>
          <p:cNvGraphicFramePr>
            <a:graphicFrameLocks noGrp="1"/>
          </p:cNvGraphicFramePr>
          <p:nvPr>
            <p:ph idx="1"/>
          </p:nvPr>
        </p:nvGraphicFramePr>
        <p:xfrm>
          <a:off x="1143000" y="1752600"/>
          <a:ext cx="6858000" cy="3964940"/>
        </p:xfrm>
        <a:graphic>
          <a:graphicData uri="http://schemas.openxmlformats.org/drawingml/2006/table">
            <a:tbl>
              <a:tblPr firstRow="1" bandRow="1">
                <a:tableStyleId>{2D5ABB26-0587-4C30-8999-92F81FD0307C}</a:tableStyleId>
              </a:tblPr>
              <a:tblGrid>
                <a:gridCol w="1828800"/>
                <a:gridCol w="990600"/>
                <a:gridCol w="914400"/>
                <a:gridCol w="1143000"/>
                <a:gridCol w="990600"/>
                <a:gridCol w="990600"/>
              </a:tblGrid>
              <a:tr h="370840">
                <a:tc>
                  <a:txBody>
                    <a:bodyPr/>
                    <a:lstStyle/>
                    <a:p>
                      <a:pPr algn="l" fontAlgn="b"/>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l" fontAlgn="b"/>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gridSpan="4">
                  <a:txBody>
                    <a:bodyPr/>
                    <a:lstStyle/>
                    <a:p>
                      <a:pPr algn="l" fontAlgn="b"/>
                      <a:r>
                        <a:rPr lang="en-US" sz="2400" b="1" u="none" strike="noStrike" dirty="0">
                          <a:effectLst>
                            <a:outerShdw blurRad="38100" dist="38100" dir="2700000" algn="tl">
                              <a:srgbClr val="000000">
                                <a:alpha val="43137"/>
                              </a:srgbClr>
                            </a:outerShdw>
                          </a:effectLst>
                          <a:latin typeface="+mj-lt"/>
                        </a:rPr>
                        <a:t>Standard error as estimated by:</a:t>
                      </a:r>
                      <a:endParaRPr lang="en-US" sz="24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hMerge="1">
                  <a:txBody>
                    <a:bodyPr/>
                    <a:lstStyle/>
                    <a:p>
                      <a:endParaRPr lang="en-US"/>
                    </a:p>
                  </a:txBody>
                  <a:tcPr/>
                </a:tc>
                <a:tc hMerge="1">
                  <a:txBody>
                    <a:bodyPr/>
                    <a:lstStyle/>
                    <a:p>
                      <a:endParaRPr lang="en-US"/>
                    </a:p>
                  </a:txBody>
                  <a:tcPr/>
                </a:tc>
                <a:tc hMerge="1">
                  <a:txBody>
                    <a:bodyPr/>
                    <a:lstStyle/>
                    <a:p>
                      <a:endParaRPr lang="en-US"/>
                    </a:p>
                  </a:txBody>
                  <a:tcPr/>
                </a:tc>
              </a:tr>
              <a:tr h="370840">
                <a:tc>
                  <a:txBody>
                    <a:bodyPr/>
                    <a:lstStyle/>
                    <a:p>
                      <a:pPr algn="l" fontAlgn="b"/>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r" fontAlgn="b"/>
                      <a:r>
                        <a:rPr lang="en-US" sz="2000" b="1" u="none" strike="noStrike" dirty="0" smtClean="0">
                          <a:effectLst>
                            <a:outerShdw blurRad="38100" dist="38100" dir="2700000" algn="tl">
                              <a:srgbClr val="000000">
                                <a:alpha val="43137"/>
                              </a:srgbClr>
                            </a:outerShdw>
                          </a:effectLst>
                          <a:latin typeface="+mj-lt"/>
                        </a:rPr>
                        <a:t>E25</a:t>
                      </a:r>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r" fontAlgn="b"/>
                      <a:r>
                        <a:rPr lang="en-US" sz="2000" b="1" u="none" strike="noStrike" dirty="0">
                          <a:effectLst>
                            <a:outerShdw blurRad="38100" dist="38100" dir="2700000" algn="tl">
                              <a:srgbClr val="000000">
                                <a:alpha val="43137"/>
                              </a:srgbClr>
                            </a:outerShdw>
                          </a:effectLst>
                          <a:latin typeface="+mj-lt"/>
                        </a:rPr>
                        <a:t>Chiang</a:t>
                      </a:r>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r" fontAlgn="b"/>
                      <a:r>
                        <a:rPr lang="en-US" sz="2000" b="1" u="none" strike="noStrike" dirty="0">
                          <a:effectLst>
                            <a:outerShdw blurRad="38100" dist="38100" dir="2700000" algn="tl">
                              <a:srgbClr val="000000">
                                <a:alpha val="43137"/>
                              </a:srgbClr>
                            </a:outerShdw>
                          </a:effectLst>
                          <a:latin typeface="+mj-lt"/>
                        </a:rPr>
                        <a:t>Chiang / SUDAAN</a:t>
                      </a:r>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r" fontAlgn="b"/>
                      <a:r>
                        <a:rPr lang="en-US" sz="2000" b="1" u="none" strike="noStrike" dirty="0">
                          <a:effectLst>
                            <a:outerShdw blurRad="38100" dist="38100" dir="2700000" algn="tl">
                              <a:srgbClr val="000000">
                                <a:alpha val="43137"/>
                              </a:srgbClr>
                            </a:outerShdw>
                          </a:effectLst>
                          <a:latin typeface="+mj-lt"/>
                        </a:rPr>
                        <a:t>Chiang/ BRR</a:t>
                      </a:r>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c>
                  <a:txBody>
                    <a:bodyPr/>
                    <a:lstStyle/>
                    <a:p>
                      <a:pPr algn="r" fontAlgn="b"/>
                      <a:r>
                        <a:rPr lang="en-US" sz="2000" b="1" u="none" strike="noStrike" dirty="0">
                          <a:effectLst>
                            <a:outerShdw blurRad="38100" dist="38100" dir="2700000" algn="tl">
                              <a:srgbClr val="000000">
                                <a:alpha val="43137"/>
                              </a:srgbClr>
                            </a:outerShdw>
                          </a:effectLst>
                          <a:latin typeface="+mj-lt"/>
                        </a:rPr>
                        <a:t>BRR</a:t>
                      </a:r>
                      <a:endParaRPr lang="en-US" sz="2000" b="1" i="0" u="none" strike="noStrike" dirty="0">
                        <a:solidFill>
                          <a:srgbClr val="000000"/>
                        </a:solidFill>
                        <a:effectLst>
                          <a:outerShdw blurRad="38100" dist="38100" dir="2700000" algn="tl">
                            <a:srgbClr val="000000">
                              <a:alpha val="43137"/>
                            </a:srgbClr>
                          </a:outerShdw>
                        </a:effectLst>
                        <a:latin typeface="+mj-lt"/>
                      </a:endParaRPr>
                    </a:p>
                  </a:txBody>
                  <a:tcPr marL="9525" marR="9525" marT="9525" marB="0" anchor="b"/>
                </a:tc>
              </a:tr>
              <a:tr h="370840">
                <a:tc>
                  <a:txBody>
                    <a:bodyPr/>
                    <a:lstStyle/>
                    <a:p>
                      <a:pPr algn="l" fontAlgn="b"/>
                      <a:r>
                        <a:rPr lang="en-US" sz="1800" u="none" strike="noStrike" dirty="0"/>
                        <a:t>TOTAL</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53.13</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0.047</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0.054</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0.054</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0.061</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dirty="0"/>
                        <a:t>  </a:t>
                      </a:r>
                      <a:r>
                        <a:rPr lang="en-US" sz="1800" u="none" strike="noStrike" dirty="0" smtClean="0"/>
                        <a:t>- Men</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50.67</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0.068</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0.075</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0.075</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0.080</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dirty="0"/>
                        <a:t>   </a:t>
                      </a:r>
                      <a:r>
                        <a:rPr lang="en-US" sz="1800" u="none" strike="noStrike" dirty="0" smtClean="0"/>
                        <a:t>- non-Hispanic                                                                                                                                                                                                            </a:t>
                      </a:r>
                    </a:p>
                    <a:p>
                      <a:pPr algn="l" fontAlgn="b"/>
                      <a:r>
                        <a:rPr lang="en-US" sz="1800" u="none" strike="noStrike" dirty="0" smtClean="0"/>
                        <a:t>     White</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51.28</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0.076</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0.084</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0.084</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0.092</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dirty="0"/>
                        <a:t>     - </a:t>
                      </a:r>
                      <a:r>
                        <a:rPr lang="en-US" sz="1800" u="none" strike="noStrike" dirty="0" smtClean="0"/>
                        <a:t>&lt;</a:t>
                      </a:r>
                      <a:r>
                        <a:rPr lang="en-US" sz="1800" u="none" strike="noStrike" baseline="0" dirty="0" smtClean="0"/>
                        <a:t> </a:t>
                      </a:r>
                      <a:r>
                        <a:rPr lang="en-US" sz="1800" u="none" strike="noStrike" dirty="0" smtClean="0"/>
                        <a:t>HS </a:t>
                      </a:r>
                      <a:r>
                        <a:rPr lang="en-US" sz="1800" u="none" strike="noStrike" dirty="0"/>
                        <a:t>education</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46.67</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0.224</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0.242</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0.243</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0.235</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a:t>  -Women</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55.40</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0.062</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0.071</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0.071</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0.074</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dirty="0"/>
                        <a:t>   -non-Hispanic </a:t>
                      </a:r>
                      <a:endParaRPr lang="en-US" sz="1800" u="none" strike="noStrike" dirty="0" smtClean="0"/>
                    </a:p>
                    <a:p>
                      <a:pPr algn="l" fontAlgn="b"/>
                      <a:r>
                        <a:rPr lang="en-US" sz="1800" u="none" strike="noStrike" dirty="0" smtClean="0"/>
                        <a:t>     Black                                                                                                                                                                                            </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51.90</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dirty="0"/>
                        <a:t>0.184</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0.207</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0.208</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0.210</a:t>
                      </a:r>
                      <a:endParaRPr lang="en-US" sz="1800" b="0" i="0" u="none" strike="noStrike" dirty="0">
                        <a:solidFill>
                          <a:srgbClr val="000000"/>
                        </a:solidFill>
                        <a:latin typeface="Calibri"/>
                      </a:endParaRPr>
                    </a:p>
                  </a:txBody>
                  <a:tcPr marL="9525" marR="9525" marT="9525" marB="0" anchor="b"/>
                </a:tc>
              </a:tr>
              <a:tr h="370840">
                <a:tc>
                  <a:txBody>
                    <a:bodyPr/>
                    <a:lstStyle/>
                    <a:p>
                      <a:pPr algn="l" fontAlgn="b"/>
                      <a:r>
                        <a:rPr lang="en-US" sz="1800" u="none" strike="noStrike" dirty="0"/>
                        <a:t>     - </a:t>
                      </a:r>
                      <a:r>
                        <a:rPr lang="en-US" sz="1800" u="none" strike="noStrike" dirty="0" smtClean="0"/>
                        <a:t>&gt; HS </a:t>
                      </a:r>
                      <a:r>
                        <a:rPr lang="en-US" sz="1800" u="none" strike="noStrike" dirty="0"/>
                        <a:t>education</a:t>
                      </a:r>
                      <a:endParaRPr lang="en-US" sz="1800" b="0" i="0" u="none" strike="noStrike" dirty="0">
                        <a:solidFill>
                          <a:srgbClr val="000000"/>
                        </a:solidFill>
                        <a:latin typeface="Calibri"/>
                      </a:endParaRPr>
                    </a:p>
                  </a:txBody>
                  <a:tcPr marL="9525" marR="9525" marT="9525" marB="0" anchor="b"/>
                </a:tc>
                <a:tc>
                  <a:txBody>
                    <a:bodyPr/>
                    <a:lstStyle/>
                    <a:p>
                      <a:pPr algn="r" fontAlgn="b"/>
                      <a:r>
                        <a:rPr lang="en-US" sz="1800" u="none" strike="noStrike"/>
                        <a:t>54.55</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0.366</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0.428</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a:t>0.427</a:t>
                      </a:r>
                      <a:endParaRPr lang="en-US" sz="1800" b="0" i="0" u="none" strike="noStrike">
                        <a:solidFill>
                          <a:srgbClr val="000000"/>
                        </a:solidFill>
                        <a:latin typeface="Calibri"/>
                      </a:endParaRPr>
                    </a:p>
                  </a:txBody>
                  <a:tcPr marL="9525" marR="9525" marT="9525" marB="0" anchor="b"/>
                </a:tc>
                <a:tc>
                  <a:txBody>
                    <a:bodyPr/>
                    <a:lstStyle/>
                    <a:p>
                      <a:pPr algn="r" fontAlgn="b"/>
                      <a:r>
                        <a:rPr lang="en-US" sz="1800" u="none" strike="noStrike" dirty="0"/>
                        <a:t>0.435</a:t>
                      </a:r>
                      <a:endParaRPr lang="en-US" sz="1800" b="0" i="0" u="none" strike="noStrike" dirty="0">
                        <a:solidFill>
                          <a:srgbClr val="000000"/>
                        </a:solidFill>
                        <a:latin typeface="Calibri"/>
                      </a:endParaRP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dirty="0" smtClean="0"/>
              <a:t>Study Conclusions</a:t>
            </a:r>
          </a:p>
        </p:txBody>
      </p:sp>
      <p:sp>
        <p:nvSpPr>
          <p:cNvPr id="22531" name="Content Placeholder 2"/>
          <p:cNvSpPr>
            <a:spLocks noGrp="1"/>
          </p:cNvSpPr>
          <p:nvPr>
            <p:ph idx="1"/>
          </p:nvPr>
        </p:nvSpPr>
        <p:spPr>
          <a:xfrm>
            <a:off x="457200" y="1752600"/>
            <a:ext cx="8229600" cy="4267200"/>
          </a:xfrm>
        </p:spPr>
        <p:txBody>
          <a:bodyPr>
            <a:normAutofit lnSpcReduction="10000"/>
          </a:bodyPr>
          <a:lstStyle/>
          <a:p>
            <a:pPr>
              <a:buFont typeface="Wingdings" pitchFamily="2" charset="2"/>
              <a:buChar char="Ø"/>
            </a:pPr>
            <a:r>
              <a:rPr lang="en-US" dirty="0" smtClean="0"/>
              <a:t>Traditional method (Chiang) consistently  underestimate standard errors</a:t>
            </a:r>
          </a:p>
          <a:p>
            <a:pPr>
              <a:buFont typeface="Arial" charset="0"/>
              <a:buNone/>
            </a:pPr>
            <a:endParaRPr lang="en-US" dirty="0" smtClean="0"/>
          </a:p>
          <a:p>
            <a:pPr>
              <a:buFont typeface="Arial" charset="0"/>
              <a:buNone/>
            </a:pPr>
            <a:r>
              <a:rPr lang="en-US" dirty="0" smtClean="0"/>
              <a:t>If balanced repeated replication procedure is impractical, </a:t>
            </a:r>
          </a:p>
          <a:p>
            <a:pPr>
              <a:buFont typeface="Wingdings" pitchFamily="2" charset="2"/>
              <a:buChar char="Ø"/>
            </a:pPr>
            <a:r>
              <a:rPr lang="en-US" dirty="0" smtClean="0"/>
              <a:t>Taylor Series (SUDAAN proc Ratio)/Chiang hybrid can yield reasonably accurate results for finer subgroups</a:t>
            </a:r>
          </a:p>
          <a:p>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533400" y="1828800"/>
            <a:ext cx="8229600" cy="1143000"/>
          </a:xfrm>
        </p:spPr>
        <p:txBody>
          <a:bodyPr>
            <a:noAutofit/>
          </a:bodyPr>
          <a:lstStyle/>
          <a:p>
            <a:r>
              <a:rPr lang="en-US" dirty="0" smtClean="0"/>
              <a:t>Exclusion of the institutionalized population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81000" y="533400"/>
          <a:ext cx="8229598" cy="5947484"/>
        </p:xfrm>
        <a:graphic>
          <a:graphicData uri="http://schemas.openxmlformats.org/drawingml/2006/table">
            <a:tbl>
              <a:tblPr/>
              <a:tblGrid>
                <a:gridCol w="1378600"/>
                <a:gridCol w="586177"/>
                <a:gridCol w="510191"/>
                <a:gridCol w="57216"/>
                <a:gridCol w="73044"/>
                <a:gridCol w="347363"/>
                <a:gridCol w="206247"/>
                <a:gridCol w="586177"/>
                <a:gridCol w="510191"/>
                <a:gridCol w="96985"/>
                <a:gridCol w="34479"/>
                <a:gridCol w="361175"/>
                <a:gridCol w="159465"/>
                <a:gridCol w="633046"/>
                <a:gridCol w="148930"/>
                <a:gridCol w="325855"/>
                <a:gridCol w="79131"/>
                <a:gridCol w="105206"/>
                <a:gridCol w="130260"/>
                <a:gridCol w="158984"/>
                <a:gridCol w="188379"/>
                <a:gridCol w="217103"/>
                <a:gridCol w="385826"/>
                <a:gridCol w="200351"/>
                <a:gridCol w="274433"/>
                <a:gridCol w="79131"/>
                <a:gridCol w="156627"/>
                <a:gridCol w="130260"/>
                <a:gridCol w="108766"/>
              </a:tblGrid>
              <a:tr h="474785">
                <a:tc gridSpan="29">
                  <a:txBody>
                    <a:bodyPr/>
                    <a:lstStyle/>
                    <a:p>
                      <a:pPr algn="ctr" fontAlgn="b"/>
                      <a:r>
                        <a:rPr lang="en-US" sz="2400" b="1" i="0" u="none" strike="noStrike" dirty="0">
                          <a:solidFill>
                            <a:schemeClr val="tx1"/>
                          </a:solidFill>
                          <a:latin typeface="Calibri"/>
                        </a:rPr>
                        <a:t>Life expectancy at age 25 by sex and education level:  NHIS/NDI linked mortality files, 1990-96* &amp; 2000-06*</a:t>
                      </a:r>
                    </a:p>
                  </a:txBody>
                  <a:tcPr marL="7802" marR="7802" marT="7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5078">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gridSpan="2">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gridSpan="3">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gridSpan="3">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380636">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11">
                  <a:txBody>
                    <a:bodyPr/>
                    <a:lstStyle/>
                    <a:p>
                      <a:pPr algn="ctr" fontAlgn="b"/>
                      <a:r>
                        <a:rPr lang="en-US" sz="1600" b="1" i="0" u="none" strike="noStrike" dirty="0">
                          <a:solidFill>
                            <a:schemeClr val="tx1"/>
                          </a:solidFill>
                          <a:latin typeface="Calibri"/>
                        </a:rPr>
                        <a:t>Men</a:t>
                      </a:r>
                    </a:p>
                  </a:txBody>
                  <a:tcPr marL="7802" marR="7802" marT="780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1" i="0" u="none" strike="noStrike" dirty="0">
                        <a:solidFill>
                          <a:schemeClr val="tx1"/>
                        </a:solidFill>
                        <a:latin typeface="Calibri"/>
                      </a:endParaRPr>
                    </a:p>
                  </a:txBody>
                  <a:tcPr marL="7802" marR="7802" marT="7802" marB="0" anchor="b">
                    <a:lnL>
                      <a:noFill/>
                    </a:lnL>
                    <a:lnR>
                      <a:noFill/>
                    </a:lnR>
                    <a:lnT>
                      <a:noFill/>
                    </a:lnT>
                    <a:lnB>
                      <a:noFill/>
                    </a:lnB>
                  </a:tcPr>
                </a:tc>
                <a:tc gridSpan="16">
                  <a:txBody>
                    <a:bodyPr/>
                    <a:lstStyle/>
                    <a:p>
                      <a:pPr algn="ctr" fontAlgn="b"/>
                      <a:r>
                        <a:rPr lang="en-US" sz="1600" b="1" i="0" u="none" strike="noStrike" dirty="0">
                          <a:solidFill>
                            <a:schemeClr val="tx1"/>
                          </a:solidFill>
                          <a:latin typeface="Calibri"/>
                        </a:rPr>
                        <a:t>Women</a:t>
                      </a:r>
                    </a:p>
                  </a:txBody>
                  <a:tcPr marL="7802" marR="7802" marT="7802"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4785">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5">
                  <a:txBody>
                    <a:bodyPr/>
                    <a:lstStyle/>
                    <a:p>
                      <a:pPr algn="ctr" fontAlgn="b"/>
                      <a:r>
                        <a:rPr lang="en-US" sz="1600" b="1" i="0" u="none" strike="noStrike">
                          <a:solidFill>
                            <a:schemeClr val="tx1"/>
                          </a:solidFill>
                          <a:latin typeface="Calibri"/>
                        </a:rPr>
                        <a:t>1990-96*</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1"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5">
                  <a:txBody>
                    <a:bodyPr/>
                    <a:lstStyle/>
                    <a:p>
                      <a:pPr algn="ctr" fontAlgn="b"/>
                      <a:r>
                        <a:rPr lang="en-US" sz="1600" b="1" i="0" u="none" strike="noStrike" dirty="0">
                          <a:solidFill>
                            <a:schemeClr val="tx1"/>
                          </a:solidFill>
                          <a:latin typeface="Calibri"/>
                        </a:rPr>
                        <a:t>2000 -06*</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1" i="0" u="none" strike="noStrike">
                        <a:solidFill>
                          <a:schemeClr val="tx1"/>
                        </a:solidFill>
                        <a:latin typeface="Calibri"/>
                      </a:endParaRPr>
                    </a:p>
                  </a:txBody>
                  <a:tcPr marL="7802" marR="7802" marT="7802" marB="0" anchor="b">
                    <a:lnL>
                      <a:noFill/>
                    </a:lnL>
                    <a:lnR>
                      <a:noFill/>
                    </a:lnR>
                    <a:lnT>
                      <a:noFill/>
                    </a:lnT>
                    <a:lnB>
                      <a:noFill/>
                    </a:lnB>
                  </a:tcPr>
                </a:tc>
                <a:tc gridSpan="7">
                  <a:txBody>
                    <a:bodyPr/>
                    <a:lstStyle/>
                    <a:p>
                      <a:pPr algn="ctr" fontAlgn="b"/>
                      <a:r>
                        <a:rPr lang="en-US" sz="1600" b="1" i="0" u="none" strike="noStrike" dirty="0">
                          <a:solidFill>
                            <a:schemeClr val="tx1"/>
                          </a:solidFill>
                          <a:latin typeface="Calibri"/>
                        </a:rPr>
                        <a:t>1990-96*</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dirty="0"/>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8">
                  <a:txBody>
                    <a:bodyPr/>
                    <a:lstStyle/>
                    <a:p>
                      <a:pPr algn="ctr" fontAlgn="b"/>
                      <a:r>
                        <a:rPr lang="en-US" sz="1600" b="1" i="0" u="none" strike="noStrike" dirty="0">
                          <a:solidFill>
                            <a:schemeClr val="tx1"/>
                          </a:solidFill>
                          <a:latin typeface="Calibri"/>
                        </a:rPr>
                        <a:t>2000 -06*</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600" b="1" i="0" u="none" strike="noStrike" dirty="0">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4785">
                <a:tc>
                  <a:txBody>
                    <a:bodyPr/>
                    <a:lstStyle/>
                    <a:p>
                      <a:pPr algn="l" fontAlgn="b"/>
                      <a:r>
                        <a:rPr lang="en-US" sz="1600" b="1" i="0" u="none" strike="noStrike" dirty="0">
                          <a:solidFill>
                            <a:schemeClr val="tx1"/>
                          </a:solidFill>
                          <a:latin typeface="Calibri"/>
                        </a:rPr>
                        <a:t>Education</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e25</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en-US" sz="1600" b="0" i="0" u="none" strike="noStrike">
                          <a:solidFill>
                            <a:schemeClr val="tx1"/>
                          </a:solidFill>
                          <a:latin typeface="Calibri"/>
                        </a:rPr>
                        <a:t>95% CI </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e25</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4">
                  <a:txBody>
                    <a:bodyPr/>
                    <a:lstStyle/>
                    <a:p>
                      <a:pPr algn="ctr" fontAlgn="b"/>
                      <a:r>
                        <a:rPr lang="en-US" sz="1600" b="0" i="0" u="none" strike="noStrike" dirty="0">
                          <a:solidFill>
                            <a:schemeClr val="tx1"/>
                          </a:solidFill>
                          <a:latin typeface="Calibri"/>
                        </a:rPr>
                        <a:t>   95% CI </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e25</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b"/>
                      <a:r>
                        <a:rPr lang="en-US" sz="1600" b="0" i="0" u="none" strike="noStrike" dirty="0">
                          <a:solidFill>
                            <a:schemeClr val="tx1"/>
                          </a:solidFill>
                          <a:latin typeface="Calibri"/>
                        </a:rPr>
                        <a:t>95% CI </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e25</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6">
                  <a:txBody>
                    <a:bodyPr/>
                    <a:lstStyle/>
                    <a:p>
                      <a:pPr algn="ctr" fontAlgn="b"/>
                      <a:r>
                        <a:rPr lang="en-US" sz="1600" b="0" i="0" u="none" strike="noStrike" dirty="0">
                          <a:solidFill>
                            <a:schemeClr val="tx1"/>
                          </a:solidFill>
                          <a:latin typeface="Calibri"/>
                        </a:rPr>
                        <a:t>   95% CI </a:t>
                      </a: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n-US" sz="1600" b="0" i="0" u="none" strike="noStrike" dirty="0">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474785">
                <a:tc>
                  <a:txBody>
                    <a:bodyPr/>
                    <a:lstStyle/>
                    <a:p>
                      <a:pPr algn="l" fontAlgn="b"/>
                      <a:r>
                        <a:rPr lang="en-US" sz="1600" b="1" i="0" u="none" strike="noStrike" dirty="0">
                          <a:solidFill>
                            <a:schemeClr val="tx1"/>
                          </a:solidFill>
                          <a:latin typeface="Calibri"/>
                        </a:rPr>
                        <a:t>&lt;HS</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46.1</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600" b="0" i="0" u="none" strike="noStrike" kern="1200" dirty="0">
                          <a:solidFill>
                            <a:schemeClr val="tx1"/>
                          </a:solidFill>
                          <a:latin typeface="Calibri"/>
                          <a:ea typeface="+mn-ea"/>
                          <a:cs typeface="+mn-cs"/>
                        </a:rPr>
                        <a:t>45.4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b"/>
                      <a:r>
                        <a:rPr lang="en-US" sz="1600" b="0" i="0" u="none" strike="noStrike" dirty="0">
                          <a:solidFill>
                            <a:schemeClr val="tx1"/>
                          </a:solidFill>
                          <a:latin typeface="Calibri"/>
                        </a:rPr>
                        <a:t>48.2</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47.3</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600" b="0" i="0" u="none" strike="noStrike">
                          <a:solidFill>
                            <a:schemeClr val="tx1"/>
                          </a:solidFill>
                          <a:latin typeface="Calibri"/>
                        </a:rPr>
                        <a:t>46.4</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b"/>
                      <a:r>
                        <a:rPr lang="en-US" sz="1600" b="0" i="0" u="none" strike="noStrike" dirty="0">
                          <a:solidFill>
                            <a:schemeClr val="tx1"/>
                          </a:solidFill>
                          <a:latin typeface="Calibri"/>
                        </a:rPr>
                        <a:t>48.2</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dirty="0">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52.3</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b"/>
                      <a:r>
                        <a:rPr lang="en-US" sz="1600" b="0" i="0" u="none" strike="noStrike">
                          <a:solidFill>
                            <a:schemeClr val="tx1"/>
                          </a:solidFill>
                          <a:latin typeface="Calibri"/>
                        </a:rPr>
                        <a:t>51.6</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dirty="0">
                          <a:solidFill>
                            <a:schemeClr val="tx1"/>
                          </a:solidFill>
                          <a:latin typeface="Calibri"/>
                        </a:rPr>
                        <a:t>-</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r" fontAlgn="b"/>
                      <a:r>
                        <a:rPr lang="en-US" sz="1600" b="0" i="0" u="none" strike="noStrike" dirty="0">
                          <a:solidFill>
                            <a:schemeClr val="tx1"/>
                          </a:solidFill>
                          <a:latin typeface="Calibri"/>
                        </a:rPr>
                        <a:t>53.1</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52.1</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r" fontAlgn="b"/>
                      <a:r>
                        <a:rPr lang="en-US" sz="1600" b="0" i="0" u="none" strike="noStrike">
                          <a:solidFill>
                            <a:schemeClr val="tx1"/>
                          </a:solidFill>
                          <a:latin typeface="Calibri"/>
                        </a:rPr>
                        <a:t>51.1</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gridSpan="3">
                  <a:txBody>
                    <a:bodyPr/>
                    <a:lstStyle/>
                    <a:p>
                      <a:pPr algn="r" fontAlgn="b"/>
                      <a:r>
                        <a:rPr lang="en-US" sz="1600" b="0" i="0" u="none" strike="noStrike">
                          <a:solidFill>
                            <a:schemeClr val="tx1"/>
                          </a:solidFill>
                          <a:latin typeface="Calibri"/>
                        </a:rPr>
                        <a:t>53.2</a:t>
                      </a: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w="6350" cap="flat" cmpd="sng" algn="ctr">
                      <a:solidFill>
                        <a:srgbClr val="000000"/>
                      </a:solidFill>
                      <a:prstDash val="solid"/>
                      <a:round/>
                      <a:headEnd type="none" w="med" len="med"/>
                      <a:tailEnd type="none" w="med" len="med"/>
                    </a:lnT>
                    <a:lnB>
                      <a:noFill/>
                    </a:lnB>
                  </a:tcPr>
                </a:tc>
              </a:tr>
              <a:tr h="474785">
                <a:tc>
                  <a:txBody>
                    <a:bodyPr/>
                    <a:lstStyle/>
                    <a:p>
                      <a:pPr algn="l" fontAlgn="b"/>
                      <a:r>
                        <a:rPr lang="en-US" sz="1600" b="1" i="0" u="none" strike="noStrike" dirty="0">
                          <a:solidFill>
                            <a:schemeClr val="tx1"/>
                          </a:solidFill>
                          <a:latin typeface="Calibri"/>
                        </a:rPr>
                        <a:t>HS/GED</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50.3</a:t>
                      </a:r>
                    </a:p>
                  </a:txBody>
                  <a:tcPr marL="7802" marR="7802" marT="7802" marB="0" anchor="b">
                    <a:lnL>
                      <a:noFill/>
                    </a:lnL>
                    <a:lnR>
                      <a:noFill/>
                    </a:lnR>
                    <a:lnT>
                      <a:noFill/>
                    </a:lnT>
                    <a:lnB>
                      <a:noFill/>
                    </a:lnB>
                  </a:tcPr>
                </a:tc>
                <a:tc>
                  <a:txBody>
                    <a:bodyPr/>
                    <a:lstStyle/>
                    <a:p>
                      <a:pPr marL="0" algn="r" defTabSz="914400" rtl="0" eaLnBrk="1" fontAlgn="b" latinLnBrk="0" hangingPunct="1"/>
                      <a:r>
                        <a:rPr lang="en-US" sz="1600" b="0" i="0" u="none" strike="noStrike" kern="1200" dirty="0">
                          <a:solidFill>
                            <a:schemeClr val="tx1"/>
                          </a:solidFill>
                          <a:latin typeface="Calibri"/>
                          <a:ea typeface="+mn-ea"/>
                          <a:cs typeface="+mn-cs"/>
                        </a:rPr>
                        <a:t>49.8</a:t>
                      </a:r>
                    </a:p>
                  </a:txBody>
                  <a:tcPr marL="9525" marR="9525" marT="9525"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dirty="0">
                          <a:solidFill>
                            <a:schemeClr val="tx1"/>
                          </a:solidFill>
                          <a:latin typeface="Calibri"/>
                        </a:rPr>
                        <a:t>52.2</a:t>
                      </a:r>
                    </a:p>
                  </a:txBody>
                  <a:tcPr marL="7802" marR="7802" marT="7802" marB="0" anchor="b">
                    <a:lnL>
                      <a:noFill/>
                    </a:lnL>
                    <a:lnR>
                      <a:noFill/>
                    </a:lnR>
                    <a:lnT>
                      <a:noFill/>
                    </a:lnT>
                    <a:lnB>
                      <a:noFill/>
                    </a:lnB>
                  </a:tcPr>
                </a:tc>
                <a:tc hMerge="1">
                  <a:txBody>
                    <a:bodyPr/>
                    <a:lstStyle/>
                    <a:p>
                      <a:pPr algn="r"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51.6</a:t>
                      </a:r>
                    </a:p>
                  </a:txBody>
                  <a:tcPr marL="7802" marR="7802" marT="7802" marB="0" anchor="b">
                    <a:lnL>
                      <a:noFill/>
                    </a:lnL>
                    <a:lnR>
                      <a:noFill/>
                    </a:lnR>
                    <a:lnT>
                      <a:noFill/>
                    </a:lnT>
                    <a:lnB>
                      <a:noFill/>
                    </a:lnB>
                  </a:tcPr>
                </a:tc>
                <a:tc>
                  <a:txBody>
                    <a:bodyPr/>
                    <a:lstStyle/>
                    <a:p>
                      <a:pPr algn="r" fontAlgn="b"/>
                      <a:r>
                        <a:rPr lang="en-US" sz="1600" b="0" i="0" u="none" strike="noStrike">
                          <a:solidFill>
                            <a:schemeClr val="tx1"/>
                          </a:solidFill>
                          <a:latin typeface="Calibri"/>
                        </a:rPr>
                        <a:t>51.0</a:t>
                      </a: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dirty="0">
                          <a:solidFill>
                            <a:schemeClr val="tx1"/>
                          </a:solidFill>
                          <a:latin typeface="Calibri"/>
                        </a:rPr>
                        <a:t>52.2</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56.4</a:t>
                      </a: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56.0</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a:solidFill>
                            <a:schemeClr val="tx1"/>
                          </a:solidFill>
                          <a:latin typeface="Calibri"/>
                        </a:rPr>
                        <a:t>56.8</a:t>
                      </a: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dirty="0"/>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57.7</a:t>
                      </a:r>
                    </a:p>
                  </a:txBody>
                  <a:tcPr marL="7802" marR="7802" marT="7802" marB="0" anchor="b">
                    <a:lnL>
                      <a:noFill/>
                    </a:lnL>
                    <a:lnR>
                      <a:noFill/>
                    </a:lnR>
                    <a:lnT>
                      <a:noFill/>
                    </a:lnT>
                    <a:lnB>
                      <a:noFill/>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57.1</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a:solidFill>
                            <a:schemeClr val="tx1"/>
                          </a:solidFill>
                          <a:latin typeface="Calibri"/>
                        </a:rPr>
                        <a:t>58.2</a:t>
                      </a: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474785">
                <a:tc>
                  <a:txBody>
                    <a:bodyPr/>
                    <a:lstStyle/>
                    <a:p>
                      <a:pPr algn="l" fontAlgn="b"/>
                      <a:r>
                        <a:rPr lang="en-US" sz="1600" b="1" i="0" u="none" strike="noStrike" dirty="0">
                          <a:solidFill>
                            <a:schemeClr val="tx1"/>
                          </a:solidFill>
                          <a:latin typeface="Calibri"/>
                        </a:rPr>
                        <a:t>Some college</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51.2</a:t>
                      </a:r>
                    </a:p>
                  </a:txBody>
                  <a:tcPr marL="7802" marR="7802" marT="7802" marB="0" anchor="b">
                    <a:lnL>
                      <a:noFill/>
                    </a:lnL>
                    <a:lnR>
                      <a:noFill/>
                    </a:lnR>
                    <a:lnT>
                      <a:noFill/>
                    </a:lnT>
                    <a:lnB>
                      <a:noFill/>
                    </a:lnB>
                  </a:tcPr>
                </a:tc>
                <a:tc>
                  <a:txBody>
                    <a:bodyPr/>
                    <a:lstStyle/>
                    <a:p>
                      <a:pPr marL="0" algn="r" defTabSz="914400" rtl="0" eaLnBrk="1" fontAlgn="b" latinLnBrk="0" hangingPunct="1"/>
                      <a:r>
                        <a:rPr lang="en-US" sz="1600" b="0" i="0" u="none" strike="noStrike" kern="1200" dirty="0">
                          <a:solidFill>
                            <a:schemeClr val="tx1"/>
                          </a:solidFill>
                          <a:latin typeface="Calibri"/>
                          <a:ea typeface="+mn-ea"/>
                          <a:cs typeface="+mn-cs"/>
                        </a:rPr>
                        <a:t>50.5</a:t>
                      </a:r>
                    </a:p>
                  </a:txBody>
                  <a:tcPr marL="9525" marR="9525" marT="9525"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dirty="0">
                          <a:solidFill>
                            <a:schemeClr val="tx1"/>
                          </a:solidFill>
                          <a:latin typeface="Calibri"/>
                        </a:rPr>
                        <a:t>53.3</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52.6</a:t>
                      </a:r>
                    </a:p>
                  </a:txBody>
                  <a:tcPr marL="7802" marR="7802" marT="7802" marB="0" anchor="b">
                    <a:lnL>
                      <a:noFill/>
                    </a:lnL>
                    <a:lnR>
                      <a:noFill/>
                    </a:lnR>
                    <a:lnT>
                      <a:noFill/>
                    </a:lnT>
                    <a:lnB>
                      <a:noFill/>
                    </a:lnB>
                  </a:tcPr>
                </a:tc>
                <a:tc>
                  <a:txBody>
                    <a:bodyPr/>
                    <a:lstStyle/>
                    <a:p>
                      <a:pPr algn="r" fontAlgn="b"/>
                      <a:r>
                        <a:rPr lang="en-US" sz="1600" b="0" i="0" u="none" strike="noStrike">
                          <a:solidFill>
                            <a:schemeClr val="tx1"/>
                          </a:solidFill>
                          <a:latin typeface="Calibri"/>
                        </a:rPr>
                        <a:t>51.9</a:t>
                      </a: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53.3</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57.8</a:t>
                      </a:r>
                    </a:p>
                  </a:txBody>
                  <a:tcPr marL="7802" marR="7802" marT="7802" marB="0" anchor="b">
                    <a:lnL>
                      <a:noFill/>
                    </a:lnL>
                    <a:lnR>
                      <a:noFill/>
                    </a:lnR>
                    <a:lnT>
                      <a:noFill/>
                    </a:lnT>
                    <a:lnB>
                      <a:noFill/>
                    </a:lnB>
                  </a:tcPr>
                </a:tc>
                <a:tc gridSpan="2">
                  <a:txBody>
                    <a:bodyPr/>
                    <a:lstStyle/>
                    <a:p>
                      <a:pPr algn="r" fontAlgn="b"/>
                      <a:r>
                        <a:rPr lang="en-US" sz="1600" b="0" i="0" u="none" strike="noStrike" dirty="0">
                          <a:solidFill>
                            <a:schemeClr val="tx1"/>
                          </a:solidFill>
                          <a:latin typeface="Calibri"/>
                        </a:rPr>
                        <a:t>57.2</a:t>
                      </a:r>
                    </a:p>
                  </a:txBody>
                  <a:tcPr marL="7802" marR="7802" marT="7802" marB="0" anchor="b">
                    <a:lnL>
                      <a:noFill/>
                    </a:lnL>
                    <a:lnR>
                      <a:noFill/>
                    </a:lnR>
                    <a:lnT>
                      <a:noFill/>
                    </a:lnT>
                    <a:lnB>
                      <a:noFill/>
                    </a:lnB>
                  </a:tcPr>
                </a:tc>
                <a:tc hMerge="1">
                  <a:txBody>
                    <a:bodyPr/>
                    <a:lstStyle/>
                    <a:p>
                      <a:pPr algn="r"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dirty="0">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a:solidFill>
                            <a:schemeClr val="tx1"/>
                          </a:solidFill>
                          <a:latin typeface="Calibri"/>
                        </a:rPr>
                        <a:t>58.5</a:t>
                      </a:r>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58.9</a:t>
                      </a:r>
                    </a:p>
                  </a:txBody>
                  <a:tcPr marL="7802" marR="7802" marT="7802" marB="0" anchor="b">
                    <a:lnL>
                      <a:noFill/>
                    </a:lnL>
                    <a:lnR>
                      <a:noFill/>
                    </a:lnR>
                    <a:lnT>
                      <a:noFill/>
                    </a:lnT>
                    <a:lnB>
                      <a:noFill/>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58.3</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a:solidFill>
                            <a:schemeClr val="tx1"/>
                          </a:solidFill>
                          <a:latin typeface="Calibri"/>
                        </a:rPr>
                        <a:t>59.6</a:t>
                      </a: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474785">
                <a:tc>
                  <a:txBody>
                    <a:bodyPr/>
                    <a:lstStyle/>
                    <a:p>
                      <a:pPr algn="l" fontAlgn="b"/>
                      <a:r>
                        <a:rPr lang="en-US" sz="1600" b="1" i="0" u="none" strike="noStrike" dirty="0">
                          <a:solidFill>
                            <a:schemeClr val="tx1"/>
                          </a:solidFill>
                          <a:latin typeface="Calibri"/>
                        </a:rPr>
                        <a:t>College Grad+</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54.4</a:t>
                      </a:r>
                    </a:p>
                  </a:txBody>
                  <a:tcPr marL="7802" marR="7802" marT="7802" marB="0" anchor="b">
                    <a:lnL>
                      <a:noFill/>
                    </a:lnL>
                    <a:lnR>
                      <a:noFill/>
                    </a:lnR>
                    <a:lnT>
                      <a:noFill/>
                    </a:lnT>
                    <a:lnB>
                      <a:noFill/>
                    </a:lnB>
                  </a:tcPr>
                </a:tc>
                <a:tc>
                  <a:txBody>
                    <a:bodyPr/>
                    <a:lstStyle/>
                    <a:p>
                      <a:pPr marL="0" algn="r" defTabSz="914400" rtl="0" eaLnBrk="1" fontAlgn="b" latinLnBrk="0" hangingPunct="1"/>
                      <a:r>
                        <a:rPr lang="en-US" sz="1600" b="0" i="0" u="none" strike="noStrike" kern="1200" dirty="0">
                          <a:solidFill>
                            <a:schemeClr val="tx1"/>
                          </a:solidFill>
                          <a:latin typeface="Calibri"/>
                          <a:ea typeface="+mn-ea"/>
                          <a:cs typeface="+mn-cs"/>
                        </a:rPr>
                        <a:t>53.8</a:t>
                      </a:r>
                    </a:p>
                  </a:txBody>
                  <a:tcPr marL="9525" marR="9525" marT="9525"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dirty="0">
                          <a:solidFill>
                            <a:schemeClr val="tx1"/>
                          </a:solidFill>
                          <a:latin typeface="Calibri"/>
                        </a:rPr>
                        <a:t>57.5</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56.8</a:t>
                      </a:r>
                    </a:p>
                  </a:txBody>
                  <a:tcPr marL="7802" marR="7802" marT="7802" marB="0" anchor="b">
                    <a:lnL>
                      <a:noFill/>
                    </a:lnL>
                    <a:lnR>
                      <a:noFill/>
                    </a:lnR>
                    <a:lnT>
                      <a:noFill/>
                    </a:lnT>
                    <a:lnB>
                      <a:noFill/>
                    </a:lnB>
                  </a:tcPr>
                </a:tc>
                <a:tc>
                  <a:txBody>
                    <a:bodyPr/>
                    <a:lstStyle/>
                    <a:p>
                      <a:pPr algn="r" fontAlgn="b"/>
                      <a:r>
                        <a:rPr lang="en-US" sz="1600" b="0" i="0" u="none" strike="noStrike">
                          <a:solidFill>
                            <a:schemeClr val="tx1"/>
                          </a:solidFill>
                          <a:latin typeface="Calibri"/>
                        </a:rPr>
                        <a:t>56.1</a:t>
                      </a: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57.5</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58.8</a:t>
                      </a: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58.0</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dirty="0">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dirty="0">
                          <a:solidFill>
                            <a:schemeClr val="tx1"/>
                          </a:solidFill>
                          <a:latin typeface="Calibri"/>
                        </a:rPr>
                        <a:t>59.5</a:t>
                      </a:r>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61.1</a:t>
                      </a:r>
                    </a:p>
                  </a:txBody>
                  <a:tcPr marL="7802" marR="7802" marT="7802" marB="0" anchor="b">
                    <a:lnL>
                      <a:noFill/>
                    </a:lnL>
                    <a:lnR>
                      <a:noFill/>
                    </a:lnR>
                    <a:lnT>
                      <a:noFill/>
                    </a:lnT>
                    <a:lnB>
                      <a:noFill/>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pPr algn="r" fontAlgn="b"/>
                      <a:r>
                        <a:rPr lang="en-US" sz="1600" b="0" i="0" u="none" strike="noStrike">
                          <a:solidFill>
                            <a:schemeClr val="tx1"/>
                          </a:solidFill>
                          <a:latin typeface="Calibri"/>
                        </a:rPr>
                        <a:t>60.3</a:t>
                      </a: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r>
                        <a:rPr lang="en-US" sz="1600" b="0" i="0" u="none" strike="noStrike">
                          <a:solidFill>
                            <a:schemeClr val="tx1"/>
                          </a:solidFill>
                          <a:latin typeface="Calibri"/>
                        </a:rPr>
                        <a:t>-</a:t>
                      </a:r>
                    </a:p>
                  </a:txBody>
                  <a:tcPr marL="7802" marR="7802" marT="7802" marB="0" anchor="b">
                    <a:lnL>
                      <a:noFill/>
                    </a:lnL>
                    <a:lnR>
                      <a:noFill/>
                    </a:lnR>
                    <a:lnT>
                      <a:noFill/>
                    </a:lnT>
                    <a:lnB>
                      <a:noFill/>
                    </a:lnB>
                  </a:tcPr>
                </a:tc>
                <a:tc gridSpan="3">
                  <a:txBody>
                    <a:bodyPr/>
                    <a:lstStyle/>
                    <a:p>
                      <a:pPr algn="r" fontAlgn="b"/>
                      <a:r>
                        <a:rPr lang="en-US" sz="1600" b="0" i="0" u="none" strike="noStrike">
                          <a:solidFill>
                            <a:schemeClr val="tx1"/>
                          </a:solidFill>
                          <a:latin typeface="Calibri"/>
                        </a:rPr>
                        <a:t>61.9</a:t>
                      </a: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r"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474785">
                <a:tc>
                  <a:txBody>
                    <a:bodyPr/>
                    <a:lstStyle/>
                    <a:p>
                      <a:pPr algn="l" fontAlgn="b"/>
                      <a:r>
                        <a:rPr lang="en-US" sz="1600" b="1" i="0" u="none" strike="noStrike" dirty="0">
                          <a:solidFill>
                            <a:schemeClr val="tx1"/>
                          </a:solidFill>
                          <a:latin typeface="Calibri"/>
                        </a:rPr>
                        <a:t>Difference:</a:t>
                      </a: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474785">
                <a:tc>
                  <a:txBody>
                    <a:bodyPr/>
                    <a:lstStyle/>
                    <a:p>
                      <a:pPr algn="l" fontAlgn="b"/>
                      <a:r>
                        <a:rPr lang="en-US" sz="1600" b="1" i="0" u="none" strike="noStrike" dirty="0">
                          <a:solidFill>
                            <a:schemeClr val="tx1"/>
                          </a:solidFill>
                          <a:latin typeface="Calibri"/>
                        </a:rPr>
                        <a:t>College grad+ - &lt;HS</a:t>
                      </a: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8.3</a:t>
                      </a: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dirty="0"/>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9.5</a:t>
                      </a: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6.5</a:t>
                      </a: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r" fontAlgn="b"/>
                      <a:r>
                        <a:rPr lang="en-US" sz="1600" b="1" i="0" u="none" strike="noStrike" dirty="0">
                          <a:solidFill>
                            <a:schemeClr val="tx1"/>
                          </a:solidFill>
                          <a:effectLst>
                            <a:outerShdw blurRad="38100" dist="38100" dir="2700000" algn="tl">
                              <a:srgbClr val="000000">
                                <a:alpha val="43137"/>
                              </a:srgbClr>
                            </a:outerShdw>
                          </a:effectLst>
                          <a:latin typeface="Calibri"/>
                        </a:rPr>
                        <a:t>9.0</a:t>
                      </a:r>
                    </a:p>
                  </a:txBody>
                  <a:tcPr marL="7802" marR="7802" marT="7802" marB="0" anchor="b">
                    <a:lnL>
                      <a:noFill/>
                    </a:lnL>
                    <a:lnR>
                      <a:noFill/>
                    </a:lnR>
                    <a:lnT>
                      <a:noFill/>
                    </a:lnT>
                    <a:lnB>
                      <a:noFill/>
                    </a:lnB>
                  </a:tcPr>
                </a:tc>
                <a:tc hMerge="1">
                  <a:txBody>
                    <a:bodyPr/>
                    <a:lstStyle/>
                    <a:p>
                      <a:pPr algn="r" fontAlgn="b"/>
                      <a:endParaRPr lang="en-US" sz="1600" b="1"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186798">
                <a:tc>
                  <a:txBody>
                    <a:bodyPr/>
                    <a:lstStyle/>
                    <a:p>
                      <a:pPr algn="l" fontAlgn="b"/>
                      <a:endParaRPr lang="en-US" sz="1600" b="1"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2">
                  <a:txBody>
                    <a:bodyPr/>
                    <a:lstStyle/>
                    <a:p>
                      <a:pPr algn="l" fontAlgn="b"/>
                      <a:endParaRPr lang="en-US" sz="1600" b="1" i="0" u="none" strike="noStrike" dirty="0">
                        <a:solidFill>
                          <a:schemeClr val="tx1"/>
                        </a:solidFill>
                        <a:effectLst>
                          <a:outerShdw blurRad="38100" dist="38100" dir="2700000" algn="tl">
                            <a:srgbClr val="000000">
                              <a:alpha val="43137"/>
                            </a:srgbClr>
                          </a:outerShdw>
                        </a:effectLst>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c gridSpan="2">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a:txBody>
                    <a:bodyPr/>
                    <a:lstStyle/>
                    <a:p>
                      <a:endParaRPr lang="en-US"/>
                    </a:p>
                  </a:txBody>
                  <a:tcPr marL="7802" marR="7802" marT="7802" marB="0" anchor="b">
                    <a:lnL>
                      <a:noFill/>
                    </a:lnL>
                    <a:lnR>
                      <a:noFill/>
                    </a:lnR>
                    <a:lnT>
                      <a:noFill/>
                    </a:lnT>
                    <a:lnB>
                      <a:noFill/>
                    </a:lnB>
                  </a:tcPr>
                </a:tc>
                <a:tc gridSpan="3">
                  <a:txBody>
                    <a:bodyPr/>
                    <a:lstStyle/>
                    <a:p>
                      <a:endParaRPr lang="en-US"/>
                    </a:p>
                  </a:txBody>
                  <a:tcPr marL="7802" marR="7802" marT="7802" marB="0" anchor="b">
                    <a:lnL>
                      <a:noFill/>
                    </a:lnL>
                    <a:lnR>
                      <a:noFill/>
                    </a:lnR>
                    <a:lnT>
                      <a:noFill/>
                    </a:lnT>
                    <a:lnB>
                      <a:noFill/>
                    </a:lnB>
                  </a:tcPr>
                </a:tc>
                <a:tc hMerge="1">
                  <a:txBody>
                    <a:bodyPr/>
                    <a:lstStyle/>
                    <a:p>
                      <a:pPr algn="l" fontAlgn="b"/>
                      <a:endParaRPr lang="en-US" sz="1600" b="0" i="0" u="none" strike="noStrike" dirty="0">
                        <a:solidFill>
                          <a:schemeClr val="tx1"/>
                        </a:solidFill>
                        <a:latin typeface="Calibri"/>
                      </a:endParaRPr>
                    </a:p>
                  </a:txBody>
                  <a:tcPr marL="7802" marR="7802" marT="7802" marB="0" anchor="b">
                    <a:lnL>
                      <a:noFill/>
                    </a:lnL>
                    <a:lnR>
                      <a:noFill/>
                    </a:lnR>
                    <a:lnT>
                      <a:noFill/>
                    </a:lnT>
                    <a:lnB>
                      <a:noFill/>
                    </a:lnB>
                  </a:tcPr>
                </a:tc>
                <a:tc hMerge="1">
                  <a:txBody>
                    <a:bodyPr/>
                    <a:lstStyle/>
                    <a:p>
                      <a:pPr algn="l" fontAlgn="b"/>
                      <a:endParaRPr lang="en-US" sz="1600" b="0" i="0" u="none" strike="noStrike">
                        <a:solidFill>
                          <a:schemeClr val="tx1"/>
                        </a:solidFill>
                        <a:latin typeface="Calibri"/>
                      </a:endParaRPr>
                    </a:p>
                  </a:txBody>
                  <a:tcPr marL="7802" marR="7802" marT="7802" marB="0" anchor="b">
                    <a:lnL>
                      <a:noFill/>
                    </a:lnL>
                    <a:lnR>
                      <a:noFill/>
                    </a:lnR>
                    <a:lnT>
                      <a:noFill/>
                    </a:lnT>
                    <a:lnB>
                      <a:noFill/>
                    </a:lnB>
                  </a:tcPr>
                </a:tc>
              </a:tr>
              <a:tr h="474785">
                <a:tc gridSpan="29">
                  <a:txBody>
                    <a:bodyPr/>
                    <a:lstStyle/>
                    <a:p>
                      <a:pPr algn="l" fontAlgn="b"/>
                      <a:r>
                        <a:rPr lang="en-US" sz="1600" b="0" i="0" u="none" strike="noStrike" dirty="0">
                          <a:solidFill>
                            <a:schemeClr val="tx1"/>
                          </a:solidFill>
                          <a:latin typeface="Calibri"/>
                        </a:rPr>
                        <a:t>* 1990-94 with follow-up through 1996; 2000-04 with follow-up through 2006</a:t>
                      </a:r>
                    </a:p>
                  </a:txBody>
                  <a:tcPr marL="7802" marR="7802" marT="7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57200"/>
            <a:ext cx="8229600" cy="1143000"/>
          </a:xfrm>
        </p:spPr>
        <p:txBody>
          <a:bodyPr>
            <a:normAutofit fontScale="90000"/>
          </a:bodyPr>
          <a:lstStyle/>
          <a:p>
            <a:r>
              <a:rPr lang="en-US" dirty="0" smtClean="0"/>
              <a:t>Examination of the effect of excluding the facility dwelling elderly: </a:t>
            </a:r>
            <a:endParaRPr lang="en-US" dirty="0"/>
          </a:p>
        </p:txBody>
      </p:sp>
      <p:sp>
        <p:nvSpPr>
          <p:cNvPr id="4" name="Content Placeholder 3"/>
          <p:cNvSpPr>
            <a:spLocks noGrp="1"/>
          </p:cNvSpPr>
          <p:nvPr>
            <p:ph idx="1"/>
          </p:nvPr>
        </p:nvSpPr>
        <p:spPr>
          <a:xfrm>
            <a:off x="533400" y="2133600"/>
            <a:ext cx="7924800" cy="3733800"/>
          </a:xfrm>
        </p:spPr>
        <p:txBody>
          <a:bodyPr/>
          <a:lstStyle/>
          <a:p>
            <a:pPr>
              <a:buFont typeface="Wingdings" pitchFamily="2" charset="2"/>
              <a:buChar char="Ø"/>
            </a:pPr>
            <a:r>
              <a:rPr lang="en-US" dirty="0" smtClean="0"/>
              <a:t>Used MCBS data for facility dwelling beneficiaries for 1992-96/98 and 2000-2004/06</a:t>
            </a:r>
          </a:p>
          <a:p>
            <a:pPr>
              <a:buFont typeface="Wingdings" pitchFamily="2" charset="2"/>
              <a:buChar char="Ø"/>
            </a:pPr>
            <a:r>
              <a:rPr lang="en-US" dirty="0" smtClean="0"/>
              <a:t>Calculated death rates by sex and education level for ages 70-89 and combined with NHIS/NDI rates </a:t>
            </a:r>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762000" y="381000"/>
          <a:ext cx="7620000" cy="5846908"/>
        </p:xfrm>
        <a:graphic>
          <a:graphicData uri="http://schemas.openxmlformats.org/drawingml/2006/table">
            <a:tbl>
              <a:tblPr/>
              <a:tblGrid>
                <a:gridCol w="1447800"/>
                <a:gridCol w="609600"/>
                <a:gridCol w="609600"/>
                <a:gridCol w="304800"/>
                <a:gridCol w="609600"/>
                <a:gridCol w="685800"/>
                <a:gridCol w="457200"/>
                <a:gridCol w="762000"/>
                <a:gridCol w="609600"/>
                <a:gridCol w="304800"/>
                <a:gridCol w="609600"/>
                <a:gridCol w="609600"/>
              </a:tblGrid>
              <a:tr h="1041689">
                <a:tc gridSpan="12">
                  <a:txBody>
                    <a:bodyPr/>
                    <a:lstStyle/>
                    <a:p>
                      <a:pPr algn="l" fontAlgn="b"/>
                      <a:r>
                        <a:rPr lang="en-US" sz="2400" b="1" i="0" u="none" strike="noStrike" dirty="0">
                          <a:solidFill>
                            <a:schemeClr val="tx1"/>
                          </a:solidFill>
                          <a:latin typeface="+mj-lt"/>
                        </a:rPr>
                        <a:t>Life expectancy at age 25 by sex and education level:  </a:t>
                      </a:r>
                      <a:r>
                        <a:rPr lang="en-US" sz="2000" b="1" i="0" u="none" strike="noStrike" dirty="0">
                          <a:solidFill>
                            <a:schemeClr val="tx1"/>
                          </a:solidFill>
                          <a:latin typeface="+mj-lt"/>
                        </a:rPr>
                        <a:t>NHIS/NDI linked mortality files, 1990-96 &amp; 2000-06 combined </a:t>
                      </a:r>
                      <a:endParaRPr lang="en-US" sz="2000" b="1" i="0" u="none" strike="noStrike" dirty="0" smtClean="0">
                        <a:solidFill>
                          <a:schemeClr val="tx1"/>
                        </a:solidFill>
                        <a:latin typeface="+mj-lt"/>
                      </a:endParaRPr>
                    </a:p>
                    <a:p>
                      <a:pPr algn="l" fontAlgn="b"/>
                      <a:r>
                        <a:rPr lang="en-US" sz="2000" b="1" i="0" u="none" strike="noStrike" dirty="0" smtClean="0">
                          <a:solidFill>
                            <a:schemeClr val="tx1"/>
                          </a:solidFill>
                          <a:latin typeface="+mj-lt"/>
                        </a:rPr>
                        <a:t>with </a:t>
                      </a:r>
                      <a:r>
                        <a:rPr lang="en-US" sz="2000" b="1" i="0" u="none" strike="noStrike" dirty="0">
                          <a:solidFill>
                            <a:schemeClr val="tx1"/>
                          </a:solidFill>
                          <a:latin typeface="+mj-lt"/>
                        </a:rPr>
                        <a:t>MCBS files, 1992-98 &amp; 2000-06</a:t>
                      </a:r>
                    </a:p>
                  </a:txBody>
                  <a:tcPr marL="8546" marR="8546" marT="8546"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20845">
                <a:tc>
                  <a:txBody>
                    <a:bodyPr/>
                    <a:lstStyle/>
                    <a:p>
                      <a:pPr algn="l" fontAlgn="b"/>
                      <a:endParaRPr lang="en-US" sz="1600" b="1" i="0" u="none" strike="noStrike" dirty="0">
                        <a:solidFill>
                          <a:schemeClr val="tx1"/>
                        </a:solidFill>
                        <a:latin typeface="+mn-lt"/>
                      </a:endParaRPr>
                    </a:p>
                  </a:txBody>
                  <a:tcPr marL="8546" marR="8546" marT="8546" marB="0" anchor="b">
                    <a:lnL>
                      <a:noFill/>
                    </a:lnL>
                    <a:lnR>
                      <a:noFill/>
                    </a:lnR>
                    <a:lnT>
                      <a:noFill/>
                    </a:lnT>
                    <a:lnB>
                      <a:noFill/>
                    </a:lnB>
                  </a:tcPr>
                </a:tc>
                <a:tc gridSpan="5">
                  <a:txBody>
                    <a:bodyPr/>
                    <a:lstStyle/>
                    <a:p>
                      <a:pPr algn="ctr" fontAlgn="b"/>
                      <a:r>
                        <a:rPr lang="en-US" sz="1600" b="1" i="0" u="none" strike="noStrike">
                          <a:solidFill>
                            <a:schemeClr val="tx1"/>
                          </a:solidFill>
                          <a:latin typeface="+mn-lt"/>
                        </a:rPr>
                        <a:t>Men</a:t>
                      </a:r>
                    </a:p>
                  </a:txBody>
                  <a:tcPr marL="8546" marR="8546" marT="8546"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1" i="0" u="none" strike="noStrike">
                        <a:solidFill>
                          <a:schemeClr val="tx1"/>
                        </a:solidFill>
                        <a:latin typeface="+mn-lt"/>
                      </a:endParaRPr>
                    </a:p>
                  </a:txBody>
                  <a:tcPr marL="8546" marR="8546" marT="8546" marB="0" anchor="b">
                    <a:lnL>
                      <a:noFill/>
                    </a:lnL>
                    <a:lnR>
                      <a:noFill/>
                    </a:lnR>
                    <a:lnT>
                      <a:noFill/>
                    </a:lnT>
                    <a:lnB>
                      <a:noFill/>
                    </a:lnB>
                  </a:tcPr>
                </a:tc>
                <a:tc gridSpan="5">
                  <a:txBody>
                    <a:bodyPr/>
                    <a:lstStyle/>
                    <a:p>
                      <a:pPr algn="ctr" fontAlgn="b"/>
                      <a:r>
                        <a:rPr lang="en-US" sz="1600" b="1" i="0" u="none" strike="noStrike">
                          <a:solidFill>
                            <a:schemeClr val="tx1"/>
                          </a:solidFill>
                          <a:latin typeface="+mn-lt"/>
                        </a:rPr>
                        <a:t>Women</a:t>
                      </a:r>
                    </a:p>
                  </a:txBody>
                  <a:tcPr marL="8546" marR="8546" marT="8546"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450">
                <a:tc>
                  <a:txBody>
                    <a:bodyPr/>
                    <a:lstStyle/>
                    <a:p>
                      <a:pPr algn="l" fontAlgn="b"/>
                      <a:endParaRPr lang="en-US" sz="1600" b="1" i="0" u="none" strike="noStrike" dirty="0">
                        <a:solidFill>
                          <a:schemeClr val="tx1"/>
                        </a:solidFill>
                        <a:latin typeface="+mn-lt"/>
                      </a:endParaRPr>
                    </a:p>
                  </a:txBody>
                  <a:tcPr marL="8546" marR="8546" marT="8546" marB="0" anchor="b">
                    <a:lnL>
                      <a:noFill/>
                    </a:lnL>
                    <a:lnR>
                      <a:noFill/>
                    </a:lnR>
                    <a:lnT>
                      <a:noFill/>
                    </a:lnT>
                    <a:lnB>
                      <a:noFill/>
                    </a:lnB>
                  </a:tcPr>
                </a:tc>
                <a:tc gridSpan="2">
                  <a:txBody>
                    <a:bodyPr/>
                    <a:lstStyle/>
                    <a:p>
                      <a:pPr algn="ctr" fontAlgn="b"/>
                      <a:r>
                        <a:rPr lang="en-US" sz="1600" b="1" i="0" u="none" strike="noStrike" dirty="0" smtClean="0">
                          <a:solidFill>
                            <a:schemeClr val="tx1"/>
                          </a:solidFill>
                          <a:latin typeface="+mn-lt"/>
                        </a:rPr>
                        <a:t>NHIS/NDI</a:t>
                      </a:r>
                      <a:endParaRPr lang="en-US" sz="1600" b="1" i="0" u="none" strike="noStrike" dirty="0">
                        <a:solidFill>
                          <a:schemeClr val="tx1"/>
                        </a:solidFill>
                        <a:latin typeface="+mn-lt"/>
                      </a:endParaRP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endParaRPr lang="en-US" dirty="0"/>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1" i="0" u="none" strike="noStrike" baseline="0" dirty="0" smtClean="0">
                          <a:solidFill>
                            <a:schemeClr val="tx1"/>
                          </a:solidFill>
                          <a:latin typeface="+mn-lt"/>
                        </a:rPr>
                        <a:t>+ MCBS/NDI</a:t>
                      </a:r>
                      <a:endParaRPr lang="en-US" sz="1600" b="1" i="0" u="none" strike="noStrike" dirty="0">
                        <a:solidFill>
                          <a:schemeClr val="tx1"/>
                        </a:solidFill>
                        <a:latin typeface="+mn-lt"/>
                      </a:endParaRP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b"/>
                      <a:endParaRPr lang="en-US" sz="1600" b="1" i="0" u="none" strike="noStrike" dirty="0">
                        <a:solidFill>
                          <a:schemeClr val="tx1"/>
                        </a:solidFill>
                        <a:latin typeface="+mn-lt"/>
                      </a:endParaRPr>
                    </a:p>
                  </a:txBody>
                  <a:tcPr marL="8546" marR="8546" marT="8546" marB="0" anchor="b">
                    <a:lnL>
                      <a:noFill/>
                    </a:lnL>
                    <a:lnR>
                      <a:noFill/>
                    </a:lnR>
                    <a:lnT>
                      <a:noFill/>
                    </a:lnT>
                    <a:lnB>
                      <a:noFill/>
                    </a:lnB>
                  </a:tcPr>
                </a:tc>
                <a:tc gridSpan="2">
                  <a:txBody>
                    <a:bodyPr/>
                    <a:lstStyle/>
                    <a:p>
                      <a:pPr algn="ctr" fontAlgn="b"/>
                      <a:r>
                        <a:rPr lang="en-US" sz="1600" b="1" i="0" u="none" strike="noStrike" dirty="0" smtClean="0">
                          <a:solidFill>
                            <a:schemeClr val="tx1"/>
                          </a:solidFill>
                          <a:latin typeface="+mn-lt"/>
                        </a:rPr>
                        <a:t>NHIS/NDI</a:t>
                      </a:r>
                      <a:endParaRPr lang="en-US" sz="1600" b="1" i="0" u="none" strike="noStrike" dirty="0">
                        <a:solidFill>
                          <a:schemeClr val="tx1"/>
                        </a:solidFill>
                        <a:latin typeface="+mn-lt"/>
                      </a:endParaRP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a:endParaRPr lang="en-US" dirty="0"/>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US" sz="1600" b="1" i="0" u="none" strike="noStrike" baseline="0" dirty="0" smtClean="0">
                          <a:solidFill>
                            <a:schemeClr val="tx1"/>
                          </a:solidFill>
                          <a:latin typeface="+mn-lt"/>
                        </a:rPr>
                        <a:t>+ MCBS/NDI</a:t>
                      </a:r>
                      <a:endParaRPr lang="en-US" sz="1600" b="1" i="0" u="none" strike="noStrike" dirty="0">
                        <a:solidFill>
                          <a:schemeClr val="tx1"/>
                        </a:solidFill>
                        <a:latin typeface="+mn-lt"/>
                      </a:endParaRP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686771">
                <a:tc>
                  <a:txBody>
                    <a:bodyPr/>
                    <a:lstStyle/>
                    <a:p>
                      <a:pPr algn="l" fontAlgn="b"/>
                      <a:r>
                        <a:rPr lang="en-US" sz="1600" b="1" i="0" u="none" strike="noStrike" dirty="0">
                          <a:solidFill>
                            <a:schemeClr val="tx1"/>
                          </a:solidFill>
                          <a:latin typeface="+mn-lt"/>
                        </a:rPr>
                        <a:t>E</a:t>
                      </a:r>
                      <a:r>
                        <a:rPr lang="en-US" sz="1600" b="1" i="0" u="none" strike="noStrike" dirty="0" smtClean="0">
                          <a:solidFill>
                            <a:schemeClr val="tx1"/>
                          </a:solidFill>
                          <a:latin typeface="+mn-lt"/>
                        </a:rPr>
                        <a:t>ducation</a:t>
                      </a:r>
                      <a:endParaRPr lang="en-US" sz="1600" b="1"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chemeClr val="tx1"/>
                          </a:solidFill>
                          <a:latin typeface="+mn-lt"/>
                        </a:rPr>
                        <a:t>1990-96*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chemeClr val="tx1"/>
                          </a:solidFill>
                          <a:latin typeface="+mn-lt"/>
                        </a:rPr>
                        <a:t>        2000-06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en-US" dirty="0"/>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chemeClr val="tx1"/>
                          </a:solidFill>
                          <a:latin typeface="+mn-lt"/>
                        </a:rPr>
                        <a:t>1990-96*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chemeClr val="tx1"/>
                          </a:solidFill>
                          <a:latin typeface="+mn-lt"/>
                        </a:rPr>
                        <a:t>        2000-06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1"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chemeClr val="tx1"/>
                          </a:solidFill>
                          <a:latin typeface="+mn-lt"/>
                        </a:rPr>
                        <a:t>1990-96*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chemeClr val="tx1"/>
                          </a:solidFill>
                          <a:latin typeface="+mn-lt"/>
                        </a:rPr>
                        <a:t>      2000-06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600" b="1" i="0" u="none" strike="noStrike" dirty="0">
                        <a:solidFill>
                          <a:schemeClr val="tx1"/>
                        </a:solidFill>
                        <a:latin typeface="+mn-lt"/>
                      </a:endParaRPr>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en-US" sz="1600" b="1" i="0" u="none" strike="noStrike" dirty="0" smtClean="0">
                          <a:solidFill>
                            <a:schemeClr val="tx1"/>
                          </a:solidFill>
                          <a:latin typeface="+mn-lt"/>
                        </a:rPr>
                        <a:t>1990-96*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600" b="1" i="0" u="none" strike="noStrike" dirty="0" smtClean="0">
                          <a:solidFill>
                            <a:schemeClr val="tx1"/>
                          </a:solidFill>
                          <a:latin typeface="+mn-lt"/>
                        </a:rPr>
                        <a:t>          2000-06</a:t>
                      </a:r>
                    </a:p>
                  </a:txBody>
                  <a:tcPr marL="8546" marR="8546" marT="8546"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77578">
                <a:tc>
                  <a:txBody>
                    <a:bodyPr/>
                    <a:lstStyle/>
                    <a:p>
                      <a:pPr algn="l" fontAlgn="b"/>
                      <a:r>
                        <a:rPr lang="en-US" sz="1600" b="0" i="0" u="none" strike="noStrike" dirty="0">
                          <a:solidFill>
                            <a:schemeClr val="tx1"/>
                          </a:solidFill>
                          <a:latin typeface="+mn-lt"/>
                        </a:rPr>
                        <a:t>&lt;HS</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46.1</a:t>
                      </a:r>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600" b="1" i="0" u="none" strike="noStrike" dirty="0">
                          <a:solidFill>
                            <a:schemeClr val="tx1"/>
                          </a:solidFill>
                          <a:latin typeface="+mn-lt"/>
                        </a:rPr>
                        <a:t>47.3</a:t>
                      </a:r>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45.4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46.2</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endParaRPr lang="en-US"/>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52.3</a:t>
                      </a:r>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600" b="1" i="0" u="none" strike="noStrike" dirty="0">
                          <a:solidFill>
                            <a:schemeClr val="tx1"/>
                          </a:solidFill>
                          <a:latin typeface="+mn-lt"/>
                        </a:rPr>
                        <a:t>52.1</a:t>
                      </a:r>
                    </a:p>
                  </a:txBody>
                  <a:tcPr marL="8546" marR="8546" marT="854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51.1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49.9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r>
              <a:tr h="393490">
                <a:tc>
                  <a:txBody>
                    <a:bodyPr/>
                    <a:lstStyle/>
                    <a:p>
                      <a:pPr algn="l" fontAlgn="b"/>
                      <a:r>
                        <a:rPr lang="en-US" sz="1600" b="0" i="0" u="none" strike="noStrike" dirty="0">
                          <a:solidFill>
                            <a:schemeClr val="tx1"/>
                          </a:solidFill>
                          <a:latin typeface="+mn-lt"/>
                        </a:rPr>
                        <a:t>HS/GED</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50.3</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51.6</a:t>
                      </a: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49.5</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50.8</a:t>
                      </a:r>
                    </a:p>
                  </a:txBody>
                  <a:tcPr marL="9525" marR="9525" marT="9525"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56.4</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57.7</a:t>
                      </a: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55.2</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55.6</a:t>
                      </a:r>
                    </a:p>
                  </a:txBody>
                  <a:tcPr marL="9525" marR="9525" marT="9525" marB="0" anchor="b">
                    <a:lnL>
                      <a:noFill/>
                    </a:lnL>
                    <a:lnR>
                      <a:noFill/>
                    </a:lnR>
                    <a:lnT>
                      <a:noFill/>
                    </a:lnT>
                    <a:lnB>
                      <a:noFill/>
                    </a:lnB>
                  </a:tcPr>
                </a:tc>
              </a:tr>
              <a:tr h="393490">
                <a:tc>
                  <a:txBody>
                    <a:bodyPr/>
                    <a:lstStyle/>
                    <a:p>
                      <a:pPr algn="l" fontAlgn="b"/>
                      <a:r>
                        <a:rPr lang="en-US" sz="1600" b="0" i="0" u="none" strike="noStrike" dirty="0">
                          <a:solidFill>
                            <a:schemeClr val="tx1"/>
                          </a:solidFill>
                          <a:latin typeface="+mn-lt"/>
                        </a:rPr>
                        <a:t>Some college</a:t>
                      </a:r>
                    </a:p>
                  </a:txBody>
                  <a:tcPr marL="8546" marR="8546" marT="8546" marB="0" anchor="b">
                    <a:lnL>
                      <a:noFill/>
                    </a:lnL>
                    <a:lnR>
                      <a:noFill/>
                    </a:lnR>
                    <a:lnT>
                      <a:noFill/>
                    </a:lnT>
                    <a:lnB>
                      <a:noFill/>
                    </a:lnB>
                  </a:tcPr>
                </a:tc>
                <a:tc>
                  <a:txBody>
                    <a:bodyPr/>
                    <a:lstStyle/>
                    <a:p>
                      <a:pPr algn="r" fontAlgn="b"/>
                      <a:r>
                        <a:rPr lang="en-US" sz="1600" b="1" i="0" u="none" strike="noStrike">
                          <a:solidFill>
                            <a:schemeClr val="tx1"/>
                          </a:solidFill>
                          <a:latin typeface="+mn-lt"/>
                        </a:rPr>
                        <a:t>51.2</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52.6</a:t>
                      </a: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51.1</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51.7</a:t>
                      </a:r>
                    </a:p>
                  </a:txBody>
                  <a:tcPr marL="9525" marR="9525" marT="9525"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57.8</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58.9</a:t>
                      </a: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56.8</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56.6</a:t>
                      </a:r>
                    </a:p>
                  </a:txBody>
                  <a:tcPr marL="9525" marR="9525" marT="9525" marB="0" anchor="b">
                    <a:lnL>
                      <a:noFill/>
                    </a:lnL>
                    <a:lnR>
                      <a:noFill/>
                    </a:lnR>
                    <a:lnT>
                      <a:noFill/>
                    </a:lnT>
                    <a:lnB>
                      <a:noFill/>
                    </a:lnB>
                  </a:tcPr>
                </a:tc>
              </a:tr>
              <a:tr h="393490">
                <a:tc>
                  <a:txBody>
                    <a:bodyPr/>
                    <a:lstStyle/>
                    <a:p>
                      <a:pPr algn="l" fontAlgn="b"/>
                      <a:r>
                        <a:rPr lang="en-US" sz="1600" b="0" i="0" u="none" strike="noStrike" dirty="0">
                          <a:solidFill>
                            <a:schemeClr val="tx1"/>
                          </a:solidFill>
                          <a:latin typeface="+mn-lt"/>
                        </a:rPr>
                        <a:t>College Grad+</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54.4</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56.8</a:t>
                      </a: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54.2</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55.8</a:t>
                      </a:r>
                    </a:p>
                  </a:txBody>
                  <a:tcPr marL="9525" marR="9525" marT="9525" marB="0" anchor="b">
                    <a:lnL>
                      <a:noFill/>
                    </a:lnL>
                    <a:lnR>
                      <a:noFill/>
                    </a:lnR>
                    <a:lnT>
                      <a:noFill/>
                    </a:lnT>
                    <a:lnB>
                      <a:noFill/>
                    </a:lnB>
                  </a:tcPr>
                </a:tc>
                <a:tc>
                  <a:txBody>
                    <a:bodyPr/>
                    <a:lstStyle/>
                    <a:p>
                      <a:endParaRPr lang="en-US" dirty="0"/>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58.8</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61.1</a:t>
                      </a: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58.5</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59.1</a:t>
                      </a:r>
                    </a:p>
                  </a:txBody>
                  <a:tcPr marL="9525" marR="9525" marT="9525" marB="0" anchor="b">
                    <a:lnL>
                      <a:noFill/>
                    </a:lnL>
                    <a:lnR>
                      <a:noFill/>
                    </a:lnR>
                    <a:lnT>
                      <a:noFill/>
                    </a:lnT>
                    <a:lnB>
                      <a:noFill/>
                    </a:lnB>
                  </a:tcPr>
                </a:tc>
              </a:tr>
              <a:tr h="311227">
                <a:tc>
                  <a:txBody>
                    <a:bodyPr/>
                    <a:lstStyle/>
                    <a:p>
                      <a:pPr algn="l" fontAlgn="b"/>
                      <a:r>
                        <a:rPr lang="en-US" sz="1600" b="1" i="0" u="none" strike="noStrike" dirty="0">
                          <a:solidFill>
                            <a:schemeClr val="tx1"/>
                          </a:solidFill>
                          <a:latin typeface="+mn-lt"/>
                        </a:rPr>
                        <a:t>Difference:</a:t>
                      </a: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endParaRPr lang="en-US" sz="1600" b="1" i="0" u="none" strike="noStrike" kern="1200" dirty="0">
                        <a:solidFill>
                          <a:schemeClr val="tx1"/>
                        </a:solidFill>
                        <a:latin typeface="+mn-lt"/>
                        <a:ea typeface="+mn-ea"/>
                        <a:cs typeface="+mn-cs"/>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US" sz="1600" b="1" i="0" u="none" strike="noStrike" kern="1200" dirty="0">
                        <a:solidFill>
                          <a:schemeClr val="tx1"/>
                        </a:solidFill>
                        <a:latin typeface="+mn-lt"/>
                        <a:ea typeface="+mn-ea"/>
                        <a:cs typeface="+mn-cs"/>
                      </a:endParaRPr>
                    </a:p>
                  </a:txBody>
                  <a:tcPr marL="9525" marR="9525" marT="9525"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endParaRPr lang="en-US" sz="1600" b="1" i="0" u="none" strike="noStrike" kern="1200" dirty="0">
                        <a:solidFill>
                          <a:schemeClr val="tx1"/>
                        </a:solidFill>
                        <a:latin typeface="+mn-lt"/>
                        <a:ea typeface="+mn-ea"/>
                        <a:cs typeface="+mn-cs"/>
                      </a:endParaRPr>
                    </a:p>
                  </a:txBody>
                  <a:tcPr marL="9525" marR="9525" marT="9525" marB="0" anchor="b">
                    <a:lnL>
                      <a:noFill/>
                    </a:lnL>
                    <a:lnR>
                      <a:noFill/>
                    </a:lnR>
                    <a:lnT>
                      <a:noFill/>
                    </a:lnT>
                    <a:lnB>
                      <a:noFill/>
                    </a:lnB>
                  </a:tcPr>
                </a:tc>
                <a:tc>
                  <a:txBody>
                    <a:bodyPr/>
                    <a:lstStyle/>
                    <a:p>
                      <a:pPr marL="0" algn="r" defTabSz="914400" rtl="0" eaLnBrk="1" fontAlgn="b" latinLnBrk="0" hangingPunct="1"/>
                      <a:endParaRPr lang="en-US" sz="1600" b="1" i="0" u="none" strike="noStrike" kern="1200" dirty="0">
                        <a:solidFill>
                          <a:schemeClr val="tx1"/>
                        </a:solidFill>
                        <a:latin typeface="+mn-lt"/>
                        <a:ea typeface="+mn-ea"/>
                        <a:cs typeface="+mn-cs"/>
                      </a:endParaRPr>
                    </a:p>
                  </a:txBody>
                  <a:tcPr marL="9525" marR="9525" marT="9525" marB="0" anchor="b">
                    <a:lnL>
                      <a:noFill/>
                    </a:lnL>
                    <a:lnR>
                      <a:noFill/>
                    </a:lnR>
                    <a:lnT>
                      <a:noFill/>
                    </a:lnT>
                    <a:lnB>
                      <a:noFill/>
                    </a:lnB>
                  </a:tcPr>
                </a:tc>
              </a:tr>
              <a:tr h="460491">
                <a:tc>
                  <a:txBody>
                    <a:bodyPr/>
                    <a:lstStyle/>
                    <a:p>
                      <a:pPr algn="l" fontAlgn="b"/>
                      <a:r>
                        <a:rPr lang="en-US" sz="1600" b="1" i="0" u="none" strike="noStrike" dirty="0">
                          <a:solidFill>
                            <a:schemeClr val="tx1"/>
                          </a:solidFill>
                          <a:latin typeface="+mn-lt"/>
                        </a:rPr>
                        <a:t>College grad+ - &lt;HS</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8.3</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9.5</a:t>
                      </a: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8.8</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9.6</a:t>
                      </a:r>
                    </a:p>
                  </a:txBody>
                  <a:tcPr marL="9525" marR="9525" marT="9525" marB="0" anchor="b">
                    <a:lnL>
                      <a:noFill/>
                    </a:lnL>
                    <a:lnR>
                      <a:noFill/>
                    </a:lnR>
                    <a:lnT>
                      <a:noFill/>
                    </a:lnT>
                    <a:lnB>
                      <a:noFill/>
                    </a:lnB>
                  </a:tcPr>
                </a:tc>
                <a:tc>
                  <a:txBody>
                    <a:bodyPr/>
                    <a:lstStyle/>
                    <a:p>
                      <a:endParaRPr lang="en-US" dirty="0"/>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6.5</a:t>
                      </a:r>
                    </a:p>
                  </a:txBody>
                  <a:tcPr marL="8546" marR="8546" marT="8546" marB="0" anchor="b">
                    <a:lnL>
                      <a:noFill/>
                    </a:lnL>
                    <a:lnR>
                      <a:noFill/>
                    </a:lnR>
                    <a:lnT>
                      <a:noFill/>
                    </a:lnT>
                    <a:lnB>
                      <a:noFill/>
                    </a:lnB>
                  </a:tcPr>
                </a:tc>
                <a:tc>
                  <a:txBody>
                    <a:bodyPr/>
                    <a:lstStyle/>
                    <a:p>
                      <a:pPr algn="r" fontAlgn="b"/>
                      <a:r>
                        <a:rPr lang="en-US" sz="1600" b="1" i="0" u="none" strike="noStrike" dirty="0">
                          <a:solidFill>
                            <a:schemeClr val="tx1"/>
                          </a:solidFill>
                          <a:latin typeface="+mn-lt"/>
                        </a:rPr>
                        <a:t>9.0</a:t>
                      </a: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7.4</a:t>
                      </a:r>
                    </a:p>
                  </a:txBody>
                  <a:tcPr marL="9525" marR="9525" marT="9525" marB="0" anchor="b">
                    <a:lnL>
                      <a:noFill/>
                    </a:lnL>
                    <a:lnR>
                      <a:noFill/>
                    </a:lnR>
                    <a:lnT>
                      <a:noFill/>
                    </a:lnT>
                    <a:lnB>
                      <a:noFill/>
                    </a:lnB>
                  </a:tcPr>
                </a:tc>
                <a:tc>
                  <a:txBody>
                    <a:bodyPr/>
                    <a:lstStyle/>
                    <a:p>
                      <a:pPr marL="0" algn="r" defTabSz="914400" rtl="0" eaLnBrk="1" fontAlgn="b" latinLnBrk="0" hangingPunct="1"/>
                      <a:r>
                        <a:rPr lang="en-US" sz="1600" b="1" i="0" u="none" strike="noStrike" kern="1200" dirty="0">
                          <a:solidFill>
                            <a:schemeClr val="tx1"/>
                          </a:solidFill>
                          <a:latin typeface="+mn-lt"/>
                          <a:ea typeface="+mn-ea"/>
                          <a:cs typeface="+mn-cs"/>
                        </a:rPr>
                        <a:t>9.2</a:t>
                      </a:r>
                    </a:p>
                  </a:txBody>
                  <a:tcPr marL="9525" marR="9525" marT="9525" marB="0" anchor="b">
                    <a:lnL>
                      <a:noFill/>
                    </a:lnL>
                    <a:lnR>
                      <a:noFill/>
                    </a:lnR>
                    <a:lnT>
                      <a:noFill/>
                    </a:lnT>
                    <a:lnB>
                      <a:noFill/>
                    </a:lnB>
                  </a:tcPr>
                </a:tc>
              </a:tr>
              <a:tr h="262496">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endParaRPr lang="en-US"/>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c>
                  <a:txBody>
                    <a:bodyPr/>
                    <a:lstStyle/>
                    <a:p>
                      <a:endParaRPr lang="en-US" dirty="0"/>
                    </a:p>
                  </a:txBody>
                  <a:tcPr marL="8546" marR="8546" marT="8546" marB="0" anchor="b">
                    <a:lnL>
                      <a:noFill/>
                    </a:lnL>
                    <a:lnR>
                      <a:noFill/>
                    </a:lnR>
                    <a:lnT>
                      <a:noFill/>
                    </a:lnT>
                    <a:lnB>
                      <a:noFill/>
                    </a:lnB>
                  </a:tcPr>
                </a:tc>
                <a:tc>
                  <a:txBody>
                    <a:bodyPr/>
                    <a:lstStyle/>
                    <a:p>
                      <a:pPr algn="l" fontAlgn="b"/>
                      <a:endParaRPr lang="en-US" sz="1600" b="0" i="0" u="none" strike="noStrike">
                        <a:solidFill>
                          <a:schemeClr val="tx1"/>
                        </a:solidFill>
                        <a:latin typeface="+mn-lt"/>
                      </a:endParaRPr>
                    </a:p>
                  </a:txBody>
                  <a:tcPr marL="8546" marR="8546" marT="8546" marB="0" anchor="b">
                    <a:lnL>
                      <a:noFill/>
                    </a:lnL>
                    <a:lnR>
                      <a:noFill/>
                    </a:lnR>
                    <a:lnT>
                      <a:noFill/>
                    </a:lnT>
                    <a:lnB>
                      <a:noFill/>
                    </a:lnB>
                  </a:tcPr>
                </a:tc>
              </a:tr>
              <a:tr h="460491">
                <a:tc gridSpan="12">
                  <a:txBody>
                    <a:bodyPr/>
                    <a:lstStyle/>
                    <a:p>
                      <a:pPr algn="l" fontAlgn="b"/>
                      <a:r>
                        <a:rPr lang="en-US" sz="1600" b="1" i="0" u="none" strike="noStrike" dirty="0">
                          <a:solidFill>
                            <a:schemeClr val="tx1"/>
                          </a:solidFill>
                          <a:latin typeface="+mn-lt"/>
                        </a:rPr>
                        <a:t>*</a:t>
                      </a:r>
                      <a:r>
                        <a:rPr lang="en-US" sz="1600" b="0" i="0" u="none" strike="noStrike" dirty="0">
                          <a:solidFill>
                            <a:schemeClr val="tx1"/>
                          </a:solidFill>
                          <a:latin typeface="+mn-lt"/>
                        </a:rPr>
                        <a:t>NHIS/NDI 1990-94/96 combined with MCBS 1992-96/98</a:t>
                      </a:r>
                    </a:p>
                  </a:txBody>
                  <a:tcPr marL="8546" marR="8546" marT="8546"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c hMerge="1">
                  <a:txBody>
                    <a:bodyPr/>
                    <a:lstStyle/>
                    <a:p>
                      <a:pPr algn="l" fontAlgn="b"/>
                      <a:endParaRPr lang="en-US" sz="1600" b="0" i="0" u="none" strike="noStrike" dirty="0">
                        <a:solidFill>
                          <a:schemeClr val="tx1"/>
                        </a:solidFill>
                        <a:latin typeface="+mn-lt"/>
                      </a:endParaRPr>
                    </a:p>
                  </a:txBody>
                  <a:tcPr marL="8546" marR="8546" marT="8546"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dirty="0" smtClean="0"/>
              <a:t>Using longitudinal data to examine SES differences in life expectancy</a:t>
            </a:r>
            <a:endParaRPr lang="en-US" dirty="0"/>
          </a:p>
        </p:txBody>
      </p:sp>
      <p:sp>
        <p:nvSpPr>
          <p:cNvPr id="4" name="Content Placeholder 3"/>
          <p:cNvSpPr>
            <a:spLocks noGrp="1"/>
          </p:cNvSpPr>
          <p:nvPr>
            <p:ph idx="1"/>
          </p:nvPr>
        </p:nvSpPr>
        <p:spPr>
          <a:xfrm>
            <a:off x="457200" y="2133600"/>
            <a:ext cx="8229600" cy="2971800"/>
          </a:xfrm>
        </p:spPr>
        <p:txBody>
          <a:bodyPr>
            <a:normAutofit/>
          </a:bodyPr>
          <a:lstStyle/>
          <a:p>
            <a:pPr>
              <a:buFont typeface="Wingdings" pitchFamily="2" charset="2"/>
              <a:buChar char="Ø"/>
            </a:pPr>
            <a:r>
              <a:rPr lang="en-US" sz="4000" dirty="0" smtClean="0"/>
              <a:t>Adds to our ability to routinely monitor SES differences in mortality</a:t>
            </a:r>
          </a:p>
          <a:p>
            <a:pPr>
              <a:spcBef>
                <a:spcPts val="2400"/>
              </a:spcBef>
              <a:buFont typeface="Wingdings" pitchFamily="2" charset="2"/>
              <a:buChar char="Ø"/>
            </a:pPr>
            <a:r>
              <a:rPr lang="en-US" sz="4000" dirty="0" smtClean="0"/>
              <a:t>Brings with it several methodological challenges</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533400"/>
            <a:ext cx="7696200" cy="1143000"/>
          </a:xfrm>
        </p:spPr>
        <p:txBody>
          <a:bodyPr>
            <a:normAutofit/>
          </a:bodyPr>
          <a:lstStyle/>
          <a:p>
            <a:pPr eaLnBrk="1" hangingPunct="1"/>
            <a:r>
              <a:rPr lang="en-US" sz="4800" dirty="0" smtClean="0"/>
              <a:t>Socioeconomic disparities</a:t>
            </a:r>
          </a:p>
        </p:txBody>
      </p:sp>
      <p:sp>
        <p:nvSpPr>
          <p:cNvPr id="23555" name="Rectangle 3"/>
          <p:cNvSpPr>
            <a:spLocks noGrp="1" noChangeArrowheads="1"/>
          </p:cNvSpPr>
          <p:nvPr>
            <p:ph idx="4294967295"/>
          </p:nvPr>
        </p:nvSpPr>
        <p:spPr>
          <a:xfrm>
            <a:off x="914400" y="1905000"/>
            <a:ext cx="7391400" cy="3810000"/>
          </a:xfrm>
        </p:spPr>
        <p:txBody>
          <a:bodyPr rtlCol="0">
            <a:normAutofit/>
          </a:bodyPr>
          <a:lstStyle/>
          <a:p>
            <a:pPr marL="609600" indent="-609600" eaLnBrk="1" fontAlgn="auto" hangingPunct="1">
              <a:lnSpc>
                <a:spcPts val="3200"/>
              </a:lnSpc>
              <a:spcBef>
                <a:spcPts val="0"/>
              </a:spcBef>
              <a:spcAft>
                <a:spcPts val="0"/>
              </a:spcAft>
              <a:buFont typeface="Wingdings" pitchFamily="2" charset="2"/>
              <a:buNone/>
              <a:defRPr/>
            </a:pPr>
            <a:r>
              <a:rPr lang="en-US" sz="3600" dirty="0" smtClean="0"/>
              <a:t>	</a:t>
            </a:r>
          </a:p>
          <a:p>
            <a:pPr marL="609600" indent="-609600" eaLnBrk="1" fontAlgn="auto" hangingPunct="1">
              <a:lnSpc>
                <a:spcPts val="3200"/>
              </a:lnSpc>
              <a:spcBef>
                <a:spcPts val="0"/>
              </a:spcBef>
              <a:spcAft>
                <a:spcPts val="0"/>
              </a:spcAft>
              <a:buFont typeface="Wingdings" pitchFamily="2" charset="2"/>
              <a:buChar char="Ø"/>
              <a:defRPr/>
            </a:pPr>
            <a:r>
              <a:rPr lang="en-US" sz="4000" dirty="0" smtClean="0"/>
              <a:t>Focus of health policy	</a:t>
            </a:r>
          </a:p>
          <a:p>
            <a:pPr marL="609600" indent="-609600" eaLnBrk="1" fontAlgn="auto" hangingPunct="1">
              <a:lnSpc>
                <a:spcPts val="3200"/>
              </a:lnSpc>
              <a:spcBef>
                <a:spcPts val="0"/>
              </a:spcBef>
              <a:spcAft>
                <a:spcPts val="0"/>
              </a:spcAft>
              <a:buFont typeface="Wingdings" pitchFamily="2" charset="2"/>
              <a:buNone/>
              <a:defRPr/>
            </a:pPr>
            <a:endParaRPr lang="en-US" sz="3600" dirty="0" smtClean="0">
              <a:solidFill>
                <a:srgbClr val="00FFFF"/>
              </a:solidFill>
            </a:endParaRPr>
          </a:p>
          <a:p>
            <a:pPr marL="609600" indent="-609600" eaLnBrk="1" fontAlgn="auto" hangingPunct="1">
              <a:lnSpc>
                <a:spcPts val="3200"/>
              </a:lnSpc>
              <a:spcBef>
                <a:spcPts val="0"/>
              </a:spcBef>
              <a:spcAft>
                <a:spcPts val="0"/>
              </a:spcAft>
              <a:buFont typeface="Wingdings" pitchFamily="2" charset="2"/>
              <a:buNone/>
              <a:defRPr/>
            </a:pPr>
            <a:r>
              <a:rPr lang="en-US" sz="3600" dirty="0" smtClean="0">
                <a:solidFill>
                  <a:srgbClr val="00FFFF"/>
                </a:solidFill>
              </a:rPr>
              <a:t>	</a:t>
            </a:r>
            <a:r>
              <a:rPr lang="en-US" dirty="0" smtClean="0"/>
              <a:t>“Inequalities in income and education </a:t>
            </a:r>
          </a:p>
          <a:p>
            <a:pPr marL="609600" indent="-609600" eaLnBrk="1" fontAlgn="auto" hangingPunct="1">
              <a:lnSpc>
                <a:spcPts val="3200"/>
              </a:lnSpc>
              <a:spcBef>
                <a:spcPts val="0"/>
              </a:spcBef>
              <a:spcAft>
                <a:spcPts val="0"/>
              </a:spcAft>
              <a:buFont typeface="Wingdings" pitchFamily="2" charset="2"/>
              <a:buNone/>
              <a:defRPr/>
            </a:pPr>
            <a:r>
              <a:rPr lang="en-US" dirty="0"/>
              <a:t>	</a:t>
            </a:r>
            <a:r>
              <a:rPr lang="en-US" dirty="0" smtClean="0"/>
              <a:t>  underlie many health disparities in </a:t>
            </a:r>
          </a:p>
          <a:p>
            <a:pPr marL="609600" indent="-609600" eaLnBrk="1" fontAlgn="auto" hangingPunct="1">
              <a:lnSpc>
                <a:spcPts val="3200"/>
              </a:lnSpc>
              <a:spcBef>
                <a:spcPts val="0"/>
              </a:spcBef>
              <a:spcAft>
                <a:spcPts val="0"/>
              </a:spcAft>
              <a:buFont typeface="Wingdings" pitchFamily="2" charset="2"/>
              <a:buNone/>
              <a:defRPr/>
            </a:pPr>
            <a:r>
              <a:rPr lang="en-US" dirty="0"/>
              <a:t>	</a:t>
            </a:r>
            <a:r>
              <a:rPr lang="en-US" dirty="0" smtClean="0"/>
              <a:t>  the United States.” </a:t>
            </a:r>
          </a:p>
          <a:p>
            <a:pPr eaLnBrk="1" fontAlgn="auto" hangingPunct="1">
              <a:spcAft>
                <a:spcPts val="0"/>
              </a:spcAft>
              <a:buFont typeface="Wingdings" pitchFamily="2" charset="2"/>
              <a:buNone/>
              <a:defRPr/>
            </a:pPr>
            <a:r>
              <a:rPr lang="en-US" sz="3600" dirty="0" smtClean="0"/>
              <a:t> 		</a:t>
            </a:r>
            <a:r>
              <a:rPr lang="en-US" sz="2000" b="1" i="1" dirty="0" smtClean="0"/>
              <a:t>Healthy People 2010: Understanding and Improving Health </a:t>
            </a:r>
            <a:r>
              <a:rPr lang="en-US" sz="2400" i="1" dirty="0" smtClean="0"/>
              <a:t/>
            </a:r>
            <a:br>
              <a:rPr lang="en-US" sz="2400" i="1" dirty="0" smtClean="0"/>
            </a:br>
            <a:endParaRPr lang="en-US" sz="2400" i="1" dirty="0" smtClean="0"/>
          </a:p>
          <a:p>
            <a:pPr marL="609600" indent="-609600" eaLnBrk="1" fontAlgn="auto" hangingPunct="1">
              <a:spcBef>
                <a:spcPct val="100000"/>
              </a:spcBef>
              <a:spcAft>
                <a:spcPts val="0"/>
              </a:spcAft>
              <a:buFont typeface="Wingdings" pitchFamily="2" charset="2"/>
              <a:buNone/>
              <a:defRPr/>
            </a:pPr>
            <a:endParaRPr lang="en-US" sz="36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1219200" y="533400"/>
            <a:ext cx="6172200" cy="1143000"/>
          </a:xfrm>
        </p:spPr>
        <p:txBody>
          <a:bodyPr>
            <a:normAutofit/>
          </a:bodyPr>
          <a:lstStyle/>
          <a:p>
            <a:pPr eaLnBrk="1" hangingPunct="1"/>
            <a:r>
              <a:rPr lang="en-US" sz="4800" dirty="0" smtClean="0"/>
              <a:t>Life Expectancy</a:t>
            </a:r>
          </a:p>
        </p:txBody>
      </p:sp>
      <p:sp>
        <p:nvSpPr>
          <p:cNvPr id="5123" name="Rectangle 3"/>
          <p:cNvSpPr>
            <a:spLocks noGrp="1" noChangeArrowheads="1"/>
          </p:cNvSpPr>
          <p:nvPr>
            <p:ph idx="4294967295"/>
          </p:nvPr>
        </p:nvSpPr>
        <p:spPr>
          <a:xfrm>
            <a:off x="1066800" y="1905000"/>
            <a:ext cx="7086600" cy="4191000"/>
          </a:xfrm>
        </p:spPr>
        <p:txBody>
          <a:bodyPr/>
          <a:lstStyle/>
          <a:p>
            <a:pPr marL="609600" indent="-609600" eaLnBrk="1" hangingPunct="1">
              <a:lnSpc>
                <a:spcPts val="3200"/>
              </a:lnSpc>
              <a:spcBef>
                <a:spcPct val="0"/>
              </a:spcBef>
              <a:buFont typeface="Wingdings" pitchFamily="2" charset="2"/>
              <a:buNone/>
            </a:pPr>
            <a:r>
              <a:rPr lang="en-US" sz="3600" dirty="0" smtClean="0"/>
              <a:t>	</a:t>
            </a:r>
          </a:p>
          <a:p>
            <a:pPr marL="609600" indent="-609600" eaLnBrk="1" hangingPunct="1">
              <a:lnSpc>
                <a:spcPts val="3200"/>
              </a:lnSpc>
              <a:spcBef>
                <a:spcPct val="0"/>
              </a:spcBef>
              <a:buFont typeface="Wingdings" pitchFamily="2" charset="2"/>
              <a:buChar char="Ø"/>
            </a:pPr>
            <a:r>
              <a:rPr lang="en-US" sz="4000" dirty="0" smtClean="0"/>
              <a:t>Useful (and intuitive) measure for summarizing mortality rates across all ages</a:t>
            </a:r>
          </a:p>
          <a:p>
            <a:pPr marL="609600" indent="-609600" eaLnBrk="1" hangingPunct="1">
              <a:lnSpc>
                <a:spcPts val="3200"/>
              </a:lnSpc>
              <a:spcBef>
                <a:spcPct val="0"/>
              </a:spcBef>
              <a:buFont typeface="Wingdings" pitchFamily="2" charset="2"/>
              <a:buChar char="Ø"/>
            </a:pPr>
            <a:endParaRPr lang="en-US" sz="3600" dirty="0" smtClean="0">
              <a:solidFill>
                <a:srgbClr val="C00000"/>
              </a:solidFill>
            </a:endParaRPr>
          </a:p>
          <a:p>
            <a:pPr marL="609600" indent="-609600" eaLnBrk="1" hangingPunct="1">
              <a:lnSpc>
                <a:spcPts val="3200"/>
              </a:lnSpc>
              <a:spcBef>
                <a:spcPct val="0"/>
              </a:spcBef>
              <a:buFont typeface="Wingdings" pitchFamily="2" charset="2"/>
              <a:buChar char="Ø"/>
            </a:pPr>
            <a:r>
              <a:rPr lang="en-US" sz="3600" dirty="0" smtClean="0"/>
              <a:t>Derived from a life table</a:t>
            </a:r>
          </a:p>
          <a:p>
            <a:pPr marL="609600" indent="-609600" eaLnBrk="1" hangingPunct="1">
              <a:lnSpc>
                <a:spcPts val="3200"/>
              </a:lnSpc>
              <a:spcBef>
                <a:spcPct val="0"/>
              </a:spcBef>
              <a:buFont typeface="Wingdings" pitchFamily="2" charset="2"/>
              <a:buNone/>
            </a:pPr>
            <a:endParaRPr lang="en-US" sz="3600" dirty="0" smtClean="0">
              <a:solidFill>
                <a:srgbClr val="00FFFF"/>
              </a:solidFill>
            </a:endParaRPr>
          </a:p>
          <a:p>
            <a:pPr marL="609600" indent="-609600" eaLnBrk="1" hangingPunct="1">
              <a:lnSpc>
                <a:spcPts val="3200"/>
              </a:lnSpc>
              <a:spcBef>
                <a:spcPct val="0"/>
              </a:spcBef>
              <a:buFont typeface="Wingdings" pitchFamily="2" charset="2"/>
              <a:buNone/>
            </a:pPr>
            <a:r>
              <a:rPr lang="en-US" sz="3600" dirty="0" smtClean="0">
                <a:solidFill>
                  <a:srgbClr val="00FFFF"/>
                </a:solidFill>
              </a:rPr>
              <a:t> </a:t>
            </a:r>
            <a:r>
              <a:rPr lang="en-US" sz="2400" i="1" dirty="0" smtClean="0"/>
              <a:t/>
            </a:r>
            <a:br>
              <a:rPr lang="en-US" sz="2400" i="1" dirty="0" smtClean="0"/>
            </a:br>
            <a:endParaRPr lang="en-US" sz="2400" i="1" dirty="0" smtClean="0"/>
          </a:p>
          <a:p>
            <a:pPr marL="609600" indent="-609600" eaLnBrk="1" hangingPunct="1">
              <a:spcBef>
                <a:spcPct val="100000"/>
              </a:spcBef>
              <a:buFont typeface="Wingdings" pitchFamily="2" charset="2"/>
              <a:buNone/>
            </a:pPr>
            <a:endParaRPr lang="en-US" sz="3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14400" y="381000"/>
          <a:ext cx="7239000" cy="6123888"/>
        </p:xfrm>
        <a:graphic>
          <a:graphicData uri="http://schemas.openxmlformats.org/drawingml/2006/table">
            <a:tbl>
              <a:tblPr/>
              <a:tblGrid>
                <a:gridCol w="904875"/>
                <a:gridCol w="904875"/>
                <a:gridCol w="904875"/>
                <a:gridCol w="904875"/>
                <a:gridCol w="904875"/>
                <a:gridCol w="904875"/>
                <a:gridCol w="904875"/>
                <a:gridCol w="904875"/>
              </a:tblGrid>
              <a:tr h="219726">
                <a:tc gridSpan="8">
                  <a:txBody>
                    <a:bodyPr/>
                    <a:lstStyle/>
                    <a:p>
                      <a:pPr algn="ctr" fontAlgn="b"/>
                      <a:r>
                        <a:rPr lang="en-US" sz="2800" b="0" i="0" u="none" strike="noStrike" baseline="0" dirty="0">
                          <a:solidFill>
                            <a:schemeClr val="tx1"/>
                          </a:solidFill>
                          <a:effectLst/>
                          <a:latin typeface="Calibri"/>
                        </a:rPr>
                        <a:t>Cohort life table for Swedish women born in </a:t>
                      </a:r>
                      <a:r>
                        <a:rPr lang="en-US" sz="2800" b="0" i="0" u="none" strike="noStrike" baseline="0" dirty="0" smtClean="0">
                          <a:solidFill>
                            <a:schemeClr val="tx1"/>
                          </a:solidFill>
                          <a:effectLst/>
                          <a:latin typeface="Calibri"/>
                        </a:rPr>
                        <a:t>1890</a:t>
                      </a:r>
                      <a:endParaRPr lang="en-US" sz="2800" b="0" i="0" u="none" strike="noStrike" baseline="0" dirty="0">
                        <a:solidFill>
                          <a:schemeClr val="tx1"/>
                        </a:solidFill>
                        <a:effectLst/>
                        <a:latin typeface="Calibri"/>
                      </a:endParaRPr>
                    </a:p>
                  </a:txBody>
                  <a:tcPr marL="7512" marR="7512" marT="7512" marB="0" anchor="b">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88728">
                <a:tc>
                  <a:txBody>
                    <a:bodyPr/>
                    <a:lstStyle/>
                    <a:p>
                      <a:pPr algn="r" fontAlgn="b"/>
                      <a:r>
                        <a:rPr lang="en-US" sz="1800" b="0" i="0" u="none" strike="noStrike" baseline="0" dirty="0" smtClean="0">
                          <a:solidFill>
                            <a:schemeClr val="tx1"/>
                          </a:solidFill>
                          <a:effectLst/>
                          <a:latin typeface="Calibri" pitchFamily="34" charset="0"/>
                        </a:rPr>
                        <a:t>Age  </a:t>
                      </a:r>
                      <a:endParaRPr lang="en-US" sz="1800" b="0" i="0" u="none" strike="noStrike" baseline="0" dirty="0">
                        <a:solidFill>
                          <a:schemeClr val="tx1"/>
                        </a:solidFill>
                        <a:effectLst/>
                        <a:latin typeface="Calibri" pitchFamily="34" charset="0"/>
                      </a:endParaRP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baseline="0" dirty="0">
                          <a:solidFill>
                            <a:srgbClr val="6CD67E"/>
                          </a:solidFill>
                          <a:effectLst/>
                          <a:latin typeface="Calibri" pitchFamily="34" charset="0"/>
                        </a:rPr>
                        <a:t>q</a:t>
                      </a:r>
                      <a:r>
                        <a:rPr lang="en-US" sz="1800" b="1" i="0" u="none" strike="noStrike" baseline="-25000" dirty="0">
                          <a:solidFill>
                            <a:srgbClr val="6CD67E"/>
                          </a:solidFill>
                          <a:effectLst/>
                          <a:latin typeface="Calibri" pitchFamily="34" charset="0"/>
                        </a:rPr>
                        <a:t>x</a:t>
                      </a: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baseline="0" dirty="0">
                          <a:solidFill>
                            <a:schemeClr val="tx1"/>
                          </a:solidFill>
                          <a:effectLst/>
                          <a:latin typeface="Calibri" pitchFamily="34" charset="0"/>
                        </a:rPr>
                        <a:t>a</a:t>
                      </a:r>
                      <a:r>
                        <a:rPr lang="en-US" sz="1800" b="0" i="0" u="none" strike="noStrike" baseline="-25000" dirty="0">
                          <a:solidFill>
                            <a:schemeClr val="tx1"/>
                          </a:solidFill>
                          <a:effectLst/>
                          <a:latin typeface="Calibri" pitchFamily="34" charset="0"/>
                        </a:rPr>
                        <a:t>x</a:t>
                      </a: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baseline="0" dirty="0">
                          <a:solidFill>
                            <a:schemeClr val="tx1"/>
                          </a:solidFill>
                          <a:effectLst/>
                          <a:latin typeface="Calibri" pitchFamily="34" charset="0"/>
                        </a:rPr>
                        <a:t>l</a:t>
                      </a:r>
                      <a:r>
                        <a:rPr lang="en-US" sz="1800" b="0" i="0" u="none" strike="noStrike" baseline="-25000" dirty="0">
                          <a:solidFill>
                            <a:schemeClr val="tx1"/>
                          </a:solidFill>
                          <a:effectLst/>
                          <a:latin typeface="Calibri" pitchFamily="34" charset="0"/>
                        </a:rPr>
                        <a:t>x</a:t>
                      </a: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baseline="0" dirty="0" err="1">
                          <a:solidFill>
                            <a:schemeClr val="tx1"/>
                          </a:solidFill>
                          <a:effectLst/>
                          <a:latin typeface="Calibri" pitchFamily="34" charset="0"/>
                        </a:rPr>
                        <a:t>d</a:t>
                      </a:r>
                      <a:r>
                        <a:rPr lang="en-US" sz="1800" b="0" i="0" u="none" strike="noStrike" baseline="-25000" dirty="0" err="1">
                          <a:solidFill>
                            <a:schemeClr val="tx1"/>
                          </a:solidFill>
                          <a:effectLst/>
                          <a:latin typeface="Calibri" pitchFamily="34" charset="0"/>
                        </a:rPr>
                        <a:t>x</a:t>
                      </a:r>
                      <a:endParaRPr lang="en-US" sz="1800" b="0" i="0" u="none" strike="noStrike" baseline="-25000" dirty="0">
                        <a:solidFill>
                          <a:schemeClr val="tx1"/>
                        </a:solidFill>
                        <a:effectLst/>
                        <a:latin typeface="Calibri" pitchFamily="34" charset="0"/>
                      </a:endParaRP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baseline="0" dirty="0">
                          <a:solidFill>
                            <a:schemeClr val="tx1"/>
                          </a:solidFill>
                          <a:effectLst/>
                          <a:latin typeface="Calibri" pitchFamily="34" charset="0"/>
                        </a:rPr>
                        <a:t>L</a:t>
                      </a:r>
                      <a:r>
                        <a:rPr lang="en-US" sz="1800" b="0" i="0" u="none" strike="noStrike" baseline="-25000" dirty="0">
                          <a:solidFill>
                            <a:schemeClr val="tx1"/>
                          </a:solidFill>
                          <a:effectLst/>
                          <a:latin typeface="Calibri" pitchFamily="34" charset="0"/>
                        </a:rPr>
                        <a:t>x</a:t>
                      </a: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0" i="0" u="none" strike="noStrike" baseline="0" dirty="0" err="1">
                          <a:solidFill>
                            <a:schemeClr val="tx1"/>
                          </a:solidFill>
                          <a:effectLst/>
                          <a:latin typeface="Calibri" pitchFamily="34" charset="0"/>
                        </a:rPr>
                        <a:t>T</a:t>
                      </a:r>
                      <a:r>
                        <a:rPr lang="en-US" sz="1800" b="0" i="0" u="none" strike="noStrike" baseline="-25000" dirty="0" err="1">
                          <a:solidFill>
                            <a:schemeClr val="tx1"/>
                          </a:solidFill>
                          <a:effectLst/>
                          <a:latin typeface="Calibri" pitchFamily="34" charset="0"/>
                        </a:rPr>
                        <a:t>x</a:t>
                      </a:r>
                      <a:endParaRPr lang="en-US" sz="1800" b="0" i="0" u="none" strike="noStrike" baseline="-25000" dirty="0">
                        <a:solidFill>
                          <a:schemeClr val="tx1"/>
                        </a:solidFill>
                        <a:effectLst/>
                        <a:latin typeface="Calibri" pitchFamily="34" charset="0"/>
                      </a:endParaRP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800" b="1" i="0" u="none" strike="noStrike" baseline="0" dirty="0">
                          <a:solidFill>
                            <a:schemeClr val="accent6"/>
                          </a:solidFill>
                          <a:effectLst/>
                          <a:latin typeface="Calibri" pitchFamily="34" charset="0"/>
                        </a:rPr>
                        <a:t>e</a:t>
                      </a:r>
                      <a:r>
                        <a:rPr lang="en-US" sz="1800" b="1" i="0" u="none" strike="noStrike" baseline="-25000" dirty="0">
                          <a:solidFill>
                            <a:schemeClr val="accent6"/>
                          </a:solidFill>
                          <a:effectLst/>
                          <a:latin typeface="Calibri" pitchFamily="34" charset="0"/>
                        </a:rPr>
                        <a:t>x</a:t>
                      </a:r>
                    </a:p>
                  </a:txBody>
                  <a:tcPr marL="7512" marR="7512" marT="7512" marB="0" anchor="b">
                    <a:lnL>
                      <a:noFill/>
                    </a:lnL>
                    <a:lnR>
                      <a:noFill/>
                    </a:lnR>
                    <a:lnT>
                      <a:noFill/>
                    </a:lnT>
                    <a:lnB w="6350" cap="flat" cmpd="sng" algn="ctr">
                      <a:solidFill>
                        <a:srgbClr val="000000"/>
                      </a:solidFill>
                      <a:prstDash val="solid"/>
                      <a:round/>
                      <a:headEnd type="none" w="med" len="med"/>
                      <a:tailEnd type="none" w="med" len="med"/>
                    </a:lnB>
                  </a:tcPr>
                </a:tc>
              </a:tr>
              <a:tr h="219726">
                <a:tc>
                  <a:txBody>
                    <a:bodyPr/>
                    <a:lstStyle/>
                    <a:p>
                      <a:pPr algn="r" fontAlgn="b"/>
                      <a:r>
                        <a:rPr lang="en-US" sz="1400" b="0" i="0" u="none" strike="noStrike" baseline="0" dirty="0">
                          <a:solidFill>
                            <a:schemeClr val="tx1"/>
                          </a:solidFill>
                          <a:effectLst/>
                          <a:latin typeface="Calibri"/>
                        </a:rPr>
                        <a:t>0</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baseline="0" dirty="0">
                          <a:solidFill>
                            <a:srgbClr val="6CD67E"/>
                          </a:solidFill>
                          <a:effectLst/>
                          <a:latin typeface="Calibri"/>
                        </a:rPr>
                        <a:t>0.096</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baseline="0" dirty="0">
                          <a:solidFill>
                            <a:schemeClr val="tx1"/>
                          </a:solidFill>
                          <a:effectLst/>
                          <a:latin typeface="Calibri"/>
                        </a:rPr>
                        <a:t>0.3</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baseline="0" dirty="0">
                          <a:solidFill>
                            <a:schemeClr val="tx1"/>
                          </a:solidFill>
                          <a:effectLst/>
                          <a:latin typeface="Calibri"/>
                        </a:rPr>
                        <a:t>100000</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baseline="0" dirty="0">
                          <a:solidFill>
                            <a:schemeClr val="tx1"/>
                          </a:solidFill>
                          <a:effectLst/>
                          <a:latin typeface="Calibri"/>
                        </a:rPr>
                        <a:t>9601</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baseline="0" dirty="0">
                          <a:solidFill>
                            <a:schemeClr val="tx1"/>
                          </a:solidFill>
                          <a:effectLst/>
                          <a:latin typeface="Calibri"/>
                        </a:rPr>
                        <a:t>93663</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baseline="0" dirty="0">
                          <a:solidFill>
                            <a:schemeClr val="tx1"/>
                          </a:solidFill>
                          <a:effectLst/>
                          <a:latin typeface="Calibri"/>
                        </a:rPr>
                        <a:t>5677927</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baseline="0" dirty="0">
                          <a:solidFill>
                            <a:schemeClr val="accent6"/>
                          </a:solidFill>
                          <a:effectLst/>
                          <a:latin typeface="Calibri"/>
                        </a:rPr>
                        <a:t>56.78</a:t>
                      </a:r>
                    </a:p>
                  </a:txBody>
                  <a:tcPr marL="7512" marR="7512" marT="7512" marB="0" anchor="b">
                    <a:lnL>
                      <a:noFill/>
                    </a:lnL>
                    <a:lnR>
                      <a:noFill/>
                    </a:lnR>
                    <a:lnT w="6350" cap="flat" cmpd="sng" algn="ctr">
                      <a:solidFill>
                        <a:srgbClr val="000000"/>
                      </a:solidFill>
                      <a:prstDash val="solid"/>
                      <a:round/>
                      <a:headEnd type="none" w="med" len="med"/>
                      <a:tailEnd type="none" w="med" len="med"/>
                    </a:lnT>
                    <a:lnB>
                      <a:noFill/>
                    </a:lnB>
                  </a:tcPr>
                </a:tc>
              </a:tr>
              <a:tr h="219726">
                <a:tc>
                  <a:txBody>
                    <a:bodyPr/>
                    <a:lstStyle/>
                    <a:p>
                      <a:pPr algn="r" fontAlgn="b"/>
                      <a:r>
                        <a:rPr lang="en-US" sz="1400" b="0" i="0" u="none" strike="noStrike" baseline="0" dirty="0">
                          <a:solidFill>
                            <a:schemeClr val="tx1"/>
                          </a:solidFill>
                          <a:effectLst/>
                          <a:latin typeface="Calibri"/>
                        </a:rPr>
                        <a:t>1-4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0.072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90399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6484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345432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5584264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61.77</a:t>
                      </a: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5-9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83915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2184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413539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5238832</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62.43</a:t>
                      </a: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10-14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0.019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81731</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1563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404776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4825293</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59.04</a:t>
                      </a: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15-19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80168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1807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396315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4420517</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55.14</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20-24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78361</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2013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387089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4024201</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51.35</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25-29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0.038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76348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2924</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375058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3637112</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47.64</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30-34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73424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1579</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362953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3262054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44.43</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35-39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71845</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1632</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355189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2899102</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40.35</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40-44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70213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1685</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346705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2543912</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36.23</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45-49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0.029</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68528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1972</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337737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2197208</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32.06</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50-54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0.034</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66556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2290</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327160</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1859471</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27.94</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55-59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0.048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64266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3117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313786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1532310</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23.84</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60-64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0.068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2.7</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61149</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4131</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296041</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1218525</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19.93</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65-69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0.106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57018</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6052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270723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922484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16.18</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70-74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0.167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50965</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8513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234671</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651761</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12.79</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75-79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0.266</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42453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11281</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185158</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417091</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9.82</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80-84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0.373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2.5</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31172</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11621</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126755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231933</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7.44</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85-89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0.536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19550</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10487</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69875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105178</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5.38</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90-94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0.695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2.2</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9063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6303</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27651</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35303</a:t>
                      </a:r>
                    </a:p>
                  </a:txBody>
                  <a:tcPr marL="7512" marR="7512" marT="7512" marB="0" anchor="b">
                    <a:lnL>
                      <a:noFill/>
                    </a:lnL>
                    <a:lnR>
                      <a:noFill/>
                    </a:lnR>
                    <a:lnT>
                      <a:noFill/>
                    </a:lnT>
                    <a:lnB>
                      <a:noFill/>
                    </a:lnB>
                  </a:tcPr>
                </a:tc>
                <a:tc>
                  <a:txBody>
                    <a:bodyPr/>
                    <a:lstStyle/>
                    <a:p>
                      <a:pPr algn="r" fontAlgn="b"/>
                      <a:r>
                        <a:rPr lang="en-US" sz="1400" b="1" i="0" u="none" strike="noStrike" baseline="0" dirty="0" smtClean="0">
                          <a:solidFill>
                            <a:schemeClr val="accent6"/>
                          </a:solidFill>
                          <a:effectLst/>
                          <a:latin typeface="Calibri"/>
                        </a:rPr>
                        <a:t>3.90</a:t>
                      </a:r>
                      <a:endParaRPr lang="en-US" sz="1400" b="1" i="0" u="none" strike="noStrike" baseline="0" dirty="0">
                        <a:solidFill>
                          <a:schemeClr val="accent6"/>
                        </a:solidFill>
                        <a:effectLst/>
                        <a:latin typeface="Calibri"/>
                      </a:endParaRP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95-99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0.843</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2.0</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2761</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2327</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6812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7652</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2.77</a:t>
                      </a: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100-104</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0.935</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1.7</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434</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406</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812</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839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1.93</a:t>
                      </a:r>
                    </a:p>
                  </a:txBody>
                  <a:tcPr marL="7512" marR="7512" marT="7512" marB="0" anchor="b">
                    <a:lnL>
                      <a:noFill/>
                    </a:lnL>
                    <a:lnR>
                      <a:noFill/>
                    </a:lnR>
                    <a:lnT>
                      <a:noFill/>
                    </a:lnT>
                    <a:lnB>
                      <a:noFill/>
                    </a:lnB>
                  </a:tcPr>
                </a:tc>
              </a:tr>
              <a:tr h="219726">
                <a:tc>
                  <a:txBody>
                    <a:bodyPr/>
                    <a:lstStyle/>
                    <a:p>
                      <a:pPr algn="r" fontAlgn="b"/>
                      <a:r>
                        <a:rPr lang="en-US" sz="1400" b="0" i="0" u="none" strike="noStrike" baseline="0" dirty="0">
                          <a:solidFill>
                            <a:schemeClr val="tx1"/>
                          </a:solidFill>
                          <a:effectLst/>
                          <a:latin typeface="Calibri"/>
                        </a:rPr>
                        <a:t>105-109</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rgbClr val="6CD67E"/>
                          </a:solidFill>
                          <a:effectLst/>
                          <a:latin typeface="Calibri"/>
                        </a:rPr>
                        <a:t>1</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1.0</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28</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28</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28</a:t>
                      </a:r>
                    </a:p>
                  </a:txBody>
                  <a:tcPr marL="7512" marR="7512" marT="7512" marB="0" anchor="b">
                    <a:lnL>
                      <a:noFill/>
                    </a:lnL>
                    <a:lnR>
                      <a:noFill/>
                    </a:lnR>
                    <a:lnT>
                      <a:noFill/>
                    </a:lnT>
                    <a:lnB>
                      <a:noFill/>
                    </a:lnB>
                  </a:tcPr>
                </a:tc>
                <a:tc>
                  <a:txBody>
                    <a:bodyPr/>
                    <a:lstStyle/>
                    <a:p>
                      <a:pPr algn="r" fontAlgn="b"/>
                      <a:r>
                        <a:rPr lang="en-US" sz="1400" b="0" i="0" u="none" strike="noStrike" baseline="0">
                          <a:solidFill>
                            <a:schemeClr val="tx1"/>
                          </a:solidFill>
                          <a:effectLst/>
                          <a:latin typeface="Calibri"/>
                        </a:rPr>
                        <a:t>28</a:t>
                      </a:r>
                    </a:p>
                  </a:txBody>
                  <a:tcPr marL="7512" marR="7512" marT="7512" marB="0" anchor="b">
                    <a:lnL>
                      <a:noFill/>
                    </a:lnL>
                    <a:lnR>
                      <a:noFill/>
                    </a:lnR>
                    <a:lnT>
                      <a:noFill/>
                    </a:lnT>
                    <a:lnB>
                      <a:noFill/>
                    </a:lnB>
                  </a:tcPr>
                </a:tc>
                <a:tc>
                  <a:txBody>
                    <a:bodyPr/>
                    <a:lstStyle/>
                    <a:p>
                      <a:pPr algn="r" fontAlgn="b"/>
                      <a:r>
                        <a:rPr lang="en-US" sz="1400" b="1" i="0" u="none" strike="noStrike" baseline="0" dirty="0">
                          <a:solidFill>
                            <a:schemeClr val="accent6"/>
                          </a:solidFill>
                          <a:effectLst/>
                          <a:latin typeface="Calibri"/>
                        </a:rPr>
                        <a:t>0.98</a:t>
                      </a:r>
                    </a:p>
                  </a:txBody>
                  <a:tcPr marL="7512" marR="7512" marT="7512" marB="0" anchor="b">
                    <a:lnL>
                      <a:noFill/>
                    </a:lnL>
                    <a:lnR>
                      <a:noFill/>
                    </a:lnR>
                    <a:lnT>
                      <a:noFill/>
                    </a:lnT>
                    <a:lnB>
                      <a:noFill/>
                    </a:lnB>
                  </a:tcPr>
                </a:tc>
              </a:tr>
              <a:tr h="219726">
                <a:tc>
                  <a:txBody>
                    <a:bodyPr/>
                    <a:lstStyle/>
                    <a:p>
                      <a:pPr algn="r" fontAlgn="b"/>
                      <a:r>
                        <a:rPr lang="en-US" sz="1400" b="0" i="0" u="none" strike="noStrike" baseline="0">
                          <a:solidFill>
                            <a:schemeClr val="tx1"/>
                          </a:solidFill>
                          <a:effectLst/>
                          <a:latin typeface="Calibri"/>
                        </a:rPr>
                        <a:t>110+</a:t>
                      </a:r>
                    </a:p>
                  </a:txBody>
                  <a:tcPr marL="7512" marR="7512" marT="7512" marB="0" anchor="b">
                    <a:lnL>
                      <a:noFill/>
                    </a:lnL>
                    <a:lnR>
                      <a:noFill/>
                    </a:lnR>
                    <a:lnT>
                      <a:noFill/>
                    </a:lnT>
                    <a:lnB>
                      <a:noFill/>
                    </a:lnB>
                  </a:tcPr>
                </a:tc>
                <a:tc>
                  <a:txBody>
                    <a:bodyPr/>
                    <a:lstStyle/>
                    <a:p>
                      <a:pPr algn="l" fontAlgn="b"/>
                      <a:r>
                        <a:rPr lang="en-US" sz="1400" b="1" i="0" u="none" strike="noStrike" baseline="0" dirty="0">
                          <a:solidFill>
                            <a:srgbClr val="6CD67E"/>
                          </a:solidFill>
                          <a:effectLst/>
                          <a:latin typeface="Calibri"/>
                        </a:rPr>
                        <a:t>.</a:t>
                      </a:r>
                    </a:p>
                  </a:txBody>
                  <a:tcPr marL="7512" marR="7512" marT="7512" marB="0" anchor="b">
                    <a:lnL>
                      <a:noFill/>
                    </a:lnL>
                    <a:lnR>
                      <a:noFill/>
                    </a:lnR>
                    <a:lnT>
                      <a:noFill/>
                    </a:lnT>
                    <a:lnB>
                      <a:noFill/>
                    </a:lnB>
                  </a:tcPr>
                </a:tc>
                <a:tc>
                  <a:txBody>
                    <a:bodyPr/>
                    <a:lstStyle/>
                    <a:p>
                      <a:pPr algn="l" fontAlgn="b"/>
                      <a:r>
                        <a:rPr lang="en-US" sz="1400" b="0" i="0" u="none" strike="noStrike" baseline="0" dirty="0">
                          <a:solidFill>
                            <a:schemeClr val="tx1"/>
                          </a:solidFill>
                          <a:effectLst/>
                          <a:latin typeface="Calibri"/>
                        </a:rPr>
                        <a:t>.</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0</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0</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0</a:t>
                      </a:r>
                    </a:p>
                  </a:txBody>
                  <a:tcPr marL="7512" marR="7512" marT="7512" marB="0" anchor="b">
                    <a:lnL>
                      <a:noFill/>
                    </a:lnL>
                    <a:lnR>
                      <a:noFill/>
                    </a:lnR>
                    <a:lnT>
                      <a:noFill/>
                    </a:lnT>
                    <a:lnB>
                      <a:noFill/>
                    </a:lnB>
                  </a:tcPr>
                </a:tc>
                <a:tc>
                  <a:txBody>
                    <a:bodyPr/>
                    <a:lstStyle/>
                    <a:p>
                      <a:pPr algn="r" fontAlgn="b"/>
                      <a:r>
                        <a:rPr lang="en-US" sz="1400" b="0" i="0" u="none" strike="noStrike" baseline="0" dirty="0">
                          <a:solidFill>
                            <a:schemeClr val="tx1"/>
                          </a:solidFill>
                          <a:effectLst/>
                          <a:latin typeface="Calibri"/>
                        </a:rPr>
                        <a:t>0</a:t>
                      </a:r>
                    </a:p>
                  </a:txBody>
                  <a:tcPr marL="7512" marR="7512" marT="7512" marB="0" anchor="b">
                    <a:lnL>
                      <a:noFill/>
                    </a:lnL>
                    <a:lnR>
                      <a:noFill/>
                    </a:lnR>
                    <a:lnT>
                      <a:noFill/>
                    </a:lnT>
                    <a:lnB>
                      <a:noFill/>
                    </a:lnB>
                  </a:tcPr>
                </a:tc>
                <a:tc>
                  <a:txBody>
                    <a:bodyPr/>
                    <a:lstStyle/>
                    <a:p>
                      <a:pPr algn="l" fontAlgn="b"/>
                      <a:r>
                        <a:rPr lang="en-US" sz="1400" b="1" i="0" u="none" strike="noStrike" baseline="0" dirty="0">
                          <a:solidFill>
                            <a:schemeClr val="accent6"/>
                          </a:solidFill>
                          <a:effectLst/>
                          <a:latin typeface="Calibri"/>
                        </a:rPr>
                        <a:t>.</a:t>
                      </a:r>
                    </a:p>
                  </a:txBody>
                  <a:tcPr marL="7512" marR="7512" marT="7512"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685797" y="228600"/>
          <a:ext cx="8077202" cy="6345701"/>
        </p:xfrm>
        <a:graphic>
          <a:graphicData uri="http://schemas.openxmlformats.org/drawingml/2006/table">
            <a:tbl>
              <a:tblPr/>
              <a:tblGrid>
                <a:gridCol w="684360"/>
                <a:gridCol w="684360"/>
                <a:gridCol w="752566"/>
                <a:gridCol w="815879"/>
                <a:gridCol w="815879"/>
                <a:gridCol w="489528"/>
                <a:gridCol w="677699"/>
                <a:gridCol w="710309"/>
                <a:gridCol w="868156"/>
                <a:gridCol w="844176"/>
                <a:gridCol w="734290"/>
              </a:tblGrid>
              <a:tr h="533400">
                <a:tc gridSpan="11">
                  <a:txBody>
                    <a:bodyPr/>
                    <a:lstStyle/>
                    <a:p>
                      <a:pPr algn="ctr" fontAlgn="b"/>
                      <a:endParaRPr lang="en-US" sz="1600" b="1" i="0" u="none" strike="noStrike" baseline="0" dirty="0" smtClean="0">
                        <a:solidFill>
                          <a:schemeClr val="tx1"/>
                        </a:solidFill>
                        <a:effectLst/>
                        <a:latin typeface="Calibri"/>
                      </a:endParaRPr>
                    </a:p>
                    <a:p>
                      <a:pPr algn="ctr" fontAlgn="b"/>
                      <a:r>
                        <a:rPr lang="en-US" sz="2800" b="0" i="0" u="none" strike="noStrike" baseline="0" dirty="0" smtClean="0">
                          <a:solidFill>
                            <a:schemeClr val="tx1"/>
                          </a:solidFill>
                          <a:effectLst/>
                          <a:latin typeface="Calibri"/>
                        </a:rPr>
                        <a:t>Period </a:t>
                      </a:r>
                      <a:r>
                        <a:rPr lang="en-US" sz="2800" b="0" i="0" u="none" strike="noStrike" baseline="0" dirty="0">
                          <a:solidFill>
                            <a:schemeClr val="tx1"/>
                          </a:solidFill>
                          <a:effectLst/>
                          <a:latin typeface="Calibri"/>
                        </a:rPr>
                        <a:t>Life Table for the United Kingdom, 1990</a:t>
                      </a:r>
                    </a:p>
                  </a:txBody>
                  <a:tcPr marL="9112" marR="9112" marT="9112" marB="0" anchor="b">
                    <a:lnL>
                      <a:noFill/>
                    </a:lnL>
                    <a:lnR>
                      <a:noFill/>
                    </a:lnR>
                    <a:lnT>
                      <a:noFill/>
                    </a:lnT>
                    <a:lnB w="635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r>
              <a:tr h="371888">
                <a:tc>
                  <a:txBody>
                    <a:bodyPr/>
                    <a:lstStyle/>
                    <a:p>
                      <a:pPr algn="ctr" fontAlgn="b"/>
                      <a:r>
                        <a:rPr lang="en-US" sz="1800" b="0" i="0" u="none" strike="noStrike" dirty="0" smtClean="0">
                          <a:solidFill>
                            <a:schemeClr val="tx1"/>
                          </a:solidFill>
                          <a:effectLst/>
                          <a:latin typeface="Calibri" pitchFamily="34" charset="0"/>
                        </a:rPr>
                        <a:t>Age</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FFFF00"/>
                          </a:solidFill>
                          <a:effectLst/>
                          <a:latin typeface="Calibri" pitchFamily="34" charset="0"/>
                        </a:rPr>
                        <a:t>Pop</a:t>
                      </a:r>
                      <a:endParaRPr lang="en-US" sz="1800" b="0" i="0" u="none" strike="noStrike" dirty="0">
                        <a:solidFill>
                          <a:srgbClr val="FFFF00"/>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rgbClr val="FFFF00"/>
                          </a:solidFill>
                          <a:effectLst/>
                          <a:latin typeface="Calibri" pitchFamily="34" charset="0"/>
                        </a:rPr>
                        <a:t>deaths</a:t>
                      </a:r>
                      <a:endParaRPr lang="en-US" sz="1800" b="0" i="0" u="none" strike="noStrike" dirty="0">
                        <a:solidFill>
                          <a:srgbClr val="FFFF00"/>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smtClean="0">
                          <a:solidFill>
                            <a:srgbClr val="FFFF00"/>
                          </a:solidFill>
                          <a:effectLst/>
                          <a:latin typeface="Calibri" pitchFamily="34" charset="0"/>
                        </a:rPr>
                        <a:t>Mx</a:t>
                      </a:r>
                      <a:endParaRPr lang="en-US" sz="1800" b="1" i="0" u="none" strike="noStrike" dirty="0">
                        <a:solidFill>
                          <a:srgbClr val="FFFF00"/>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err="1">
                          <a:solidFill>
                            <a:srgbClr val="6CD67E"/>
                          </a:solidFill>
                          <a:effectLst/>
                          <a:latin typeface="Calibri" pitchFamily="34" charset="0"/>
                        </a:rPr>
                        <a:t>q</a:t>
                      </a:r>
                      <a:r>
                        <a:rPr lang="en-US" sz="1800" b="1" i="0" u="none" strike="noStrike" baseline="-25000" dirty="0" err="1">
                          <a:solidFill>
                            <a:srgbClr val="6CD67E"/>
                          </a:solidFill>
                          <a:effectLst/>
                          <a:latin typeface="Calibri" pitchFamily="34" charset="0"/>
                        </a:rPr>
                        <a:t>x</a:t>
                      </a:r>
                      <a:endParaRPr lang="en-US" sz="1800" b="1" i="0" u="none" strike="noStrike" dirty="0">
                        <a:solidFill>
                          <a:srgbClr val="6CD67E"/>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itchFamily="34" charset="0"/>
                        </a:rPr>
                        <a:t>a</a:t>
                      </a:r>
                      <a:r>
                        <a:rPr lang="en-US" sz="1800" b="0" i="0" u="none" strike="noStrike" baseline="-25000" dirty="0">
                          <a:solidFill>
                            <a:schemeClr val="tx1"/>
                          </a:solidFill>
                          <a:effectLst/>
                          <a:latin typeface="Calibri" pitchFamily="34" charset="0"/>
                        </a:rPr>
                        <a:t>x</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err="1">
                          <a:solidFill>
                            <a:schemeClr val="tx1"/>
                          </a:solidFill>
                          <a:effectLst/>
                          <a:latin typeface="Calibri" pitchFamily="34" charset="0"/>
                        </a:rPr>
                        <a:t>d</a:t>
                      </a:r>
                      <a:r>
                        <a:rPr lang="en-US" sz="1800" b="0" i="0" u="none" strike="noStrike" baseline="-25000" dirty="0" err="1">
                          <a:solidFill>
                            <a:schemeClr val="tx1"/>
                          </a:solidFill>
                          <a:effectLst/>
                          <a:latin typeface="Calibri" pitchFamily="34" charset="0"/>
                        </a:rPr>
                        <a:t>x</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itchFamily="34" charset="0"/>
                        </a:rPr>
                        <a:t>l</a:t>
                      </a:r>
                      <a:r>
                        <a:rPr lang="en-US" sz="1800" b="0" i="0" u="none" strike="noStrike" baseline="-25000" dirty="0">
                          <a:solidFill>
                            <a:schemeClr val="tx1"/>
                          </a:solidFill>
                          <a:effectLst/>
                          <a:latin typeface="Calibri" pitchFamily="34" charset="0"/>
                        </a:rPr>
                        <a:t>x</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smtClean="0">
                          <a:solidFill>
                            <a:schemeClr val="tx1"/>
                          </a:solidFill>
                          <a:effectLst/>
                          <a:latin typeface="Calibri" pitchFamily="34" charset="0"/>
                        </a:rPr>
                        <a:t>L</a:t>
                      </a:r>
                      <a:r>
                        <a:rPr lang="en-US" sz="1800" b="0" i="0" u="none" strike="noStrike" baseline="-25000" dirty="0" smtClean="0">
                          <a:solidFill>
                            <a:schemeClr val="tx1"/>
                          </a:solidFill>
                          <a:effectLst/>
                          <a:latin typeface="Calibri" pitchFamily="34" charset="0"/>
                        </a:rPr>
                        <a:t>x</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err="1">
                          <a:solidFill>
                            <a:schemeClr val="tx1"/>
                          </a:solidFill>
                          <a:effectLst/>
                          <a:latin typeface="Calibri" pitchFamily="34" charset="0"/>
                        </a:rPr>
                        <a:t>T</a:t>
                      </a:r>
                      <a:r>
                        <a:rPr lang="en-US" sz="1800" b="0" i="0" u="none" strike="noStrike" baseline="-25000" dirty="0" err="1">
                          <a:solidFill>
                            <a:schemeClr val="tx1"/>
                          </a:solidFill>
                          <a:effectLst/>
                          <a:latin typeface="Calibri" pitchFamily="34" charset="0"/>
                        </a:rPr>
                        <a:t>x</a:t>
                      </a:r>
                      <a:endParaRPr lang="en-US" sz="1800" b="0" i="0" u="none" strike="noStrike" dirty="0">
                        <a:solidFill>
                          <a:schemeClr val="tx1"/>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0" i="0" u="none" strike="noStrike" dirty="0">
                          <a:solidFill>
                            <a:schemeClr val="accent6"/>
                          </a:solidFill>
                          <a:effectLst/>
                          <a:latin typeface="Calibri" pitchFamily="34" charset="0"/>
                        </a:rPr>
                        <a:t>e</a:t>
                      </a:r>
                      <a:r>
                        <a:rPr lang="en-US" sz="1800" b="0" i="0" u="none" strike="noStrike" baseline="-25000" dirty="0">
                          <a:solidFill>
                            <a:schemeClr val="accent6"/>
                          </a:solidFill>
                          <a:effectLst/>
                          <a:latin typeface="Calibri" pitchFamily="34" charset="0"/>
                        </a:rPr>
                        <a:t>x</a:t>
                      </a:r>
                      <a:endParaRPr lang="en-US" sz="1800" b="0" i="0" u="none" strike="noStrike" dirty="0">
                        <a:solidFill>
                          <a:schemeClr val="accent6"/>
                        </a:solidFill>
                        <a:effectLst/>
                        <a:latin typeface="Calibri" pitchFamily="34" charset="0"/>
                      </a:endParaRPr>
                    </a:p>
                  </a:txBody>
                  <a:tcPr marL="9112" marR="9112" marT="9112" marB="0" anchor="b">
                    <a:lnL>
                      <a:noFill/>
                    </a:lnL>
                    <a:lnR>
                      <a:noFill/>
                    </a:lnR>
                    <a:lnT>
                      <a:noFill/>
                    </a:lnT>
                    <a:lnB w="6350" cap="flat" cmpd="sng" algn="ctr">
                      <a:solidFill>
                        <a:srgbClr val="000000"/>
                      </a:solidFill>
                      <a:prstDash val="solid"/>
                      <a:round/>
                      <a:headEnd type="none" w="med" len="med"/>
                      <a:tailEnd type="none" w="med" len="med"/>
                    </a:lnB>
                  </a:tcPr>
                </a:tc>
              </a:tr>
              <a:tr h="278639">
                <a:tc>
                  <a:txBody>
                    <a:bodyPr/>
                    <a:lstStyle/>
                    <a:p>
                      <a:pPr algn="ctr" fontAlgn="b"/>
                      <a:r>
                        <a:rPr lang="en-US" sz="1400" b="0" i="0" u="none" strike="noStrike" dirty="0">
                          <a:solidFill>
                            <a:schemeClr val="tx1"/>
                          </a:solidFill>
                          <a:effectLst/>
                          <a:latin typeface="Calibri" pitchFamily="34" charset="0"/>
                        </a:rPr>
                        <a:t>&lt;1</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400" b="0" i="0" u="none" strike="noStrike" dirty="0">
                          <a:solidFill>
                            <a:srgbClr val="FFFF00"/>
                          </a:solidFill>
                          <a:effectLst/>
                          <a:latin typeface="Calibri" pitchFamily="34" charset="0"/>
                        </a:rPr>
                        <a:t>2,533</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400" b="0" i="0" u="none" strike="noStrike" dirty="0">
                          <a:solidFill>
                            <a:srgbClr val="FFFF00"/>
                          </a:solidFill>
                          <a:effectLst/>
                          <a:latin typeface="Calibri" pitchFamily="34" charset="0"/>
                        </a:rPr>
                        <a:t>20</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en-US" sz="1400" b="1" i="0" u="none" strike="noStrike" dirty="0" smtClean="0">
                          <a:solidFill>
                            <a:srgbClr val="FFFF00"/>
                          </a:solidFill>
                          <a:effectLst/>
                          <a:latin typeface="Calibri" pitchFamily="34" charset="0"/>
                        </a:rPr>
                        <a:t>0.0079</a:t>
                      </a:r>
                      <a:endParaRPr lang="en-US" sz="1400" b="1" i="0" u="none" strike="noStrike" dirty="0">
                        <a:solidFill>
                          <a:srgbClr val="FFFF00"/>
                        </a:solidFill>
                        <a:effectLst/>
                        <a:latin typeface="Calibri" pitchFamily="34" charset="0"/>
                      </a:endParaRP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1" i="0" u="none" strike="noStrike" baseline="0" dirty="0" smtClean="0">
                          <a:solidFill>
                            <a:srgbClr val="6CD67E"/>
                          </a:solidFill>
                          <a:effectLst/>
                          <a:latin typeface="Calibri" pitchFamily="34" charset="0"/>
                        </a:rPr>
                        <a:t>0.0078</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tx1"/>
                          </a:solidFill>
                          <a:effectLst/>
                          <a:latin typeface="Calibri" pitchFamily="34" charset="0"/>
                        </a:rPr>
                        <a:t>0.1</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tx1"/>
                          </a:solidFill>
                          <a:effectLst/>
                          <a:latin typeface="Calibri" pitchFamily="34" charset="0"/>
                        </a:rPr>
                        <a:t>784</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tx1"/>
                          </a:solidFill>
                          <a:effectLst/>
                          <a:latin typeface="Calibri" pitchFamily="34" charset="0"/>
                        </a:rPr>
                        <a:t>100000</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tx1"/>
                          </a:solidFill>
                          <a:effectLst/>
                          <a:latin typeface="Calibri" pitchFamily="34" charset="0"/>
                        </a:rPr>
                        <a:t>99294</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tx1"/>
                          </a:solidFill>
                          <a:effectLst/>
                          <a:latin typeface="Calibri" pitchFamily="34" charset="0"/>
                        </a:rPr>
                        <a:t>7198691</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1400" b="0" i="0" u="none" strike="noStrike" dirty="0">
                          <a:solidFill>
                            <a:schemeClr val="accent6"/>
                          </a:solidFill>
                          <a:effectLst/>
                          <a:latin typeface="Calibri" pitchFamily="34" charset="0"/>
                        </a:rPr>
                        <a:t>71.99</a:t>
                      </a:r>
                    </a:p>
                  </a:txBody>
                  <a:tcPr marL="9112" marR="9112" marT="9112" marB="0" anchor="b">
                    <a:lnL>
                      <a:noFill/>
                    </a:lnL>
                    <a:lnR>
                      <a:noFill/>
                    </a:lnR>
                    <a:lnT w="6350" cap="flat" cmpd="sng" algn="ctr">
                      <a:solidFill>
                        <a:srgbClr val="000000"/>
                      </a:solidFill>
                      <a:prstDash val="solid"/>
                      <a:round/>
                      <a:headEnd type="none" w="med" len="med"/>
                      <a:tailEnd type="none" w="med" len="med"/>
                    </a:lnT>
                    <a:lnB>
                      <a:noFill/>
                    </a:lnB>
                    <a:noFill/>
                  </a:tcPr>
                </a:tc>
              </a:tr>
              <a:tr h="278639">
                <a:tc>
                  <a:txBody>
                    <a:bodyPr/>
                    <a:lstStyle/>
                    <a:p>
                      <a:pPr algn="ctr" fontAlgn="b"/>
                      <a:r>
                        <a:rPr lang="en-US" sz="1400" b="0" i="0" u="none" strike="noStrike" dirty="0">
                          <a:solidFill>
                            <a:schemeClr val="tx1"/>
                          </a:solidFill>
                          <a:effectLst/>
                          <a:latin typeface="Calibri" pitchFamily="34" charset="0"/>
                        </a:rPr>
                        <a:t>1-4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11,130</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0.0001</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0.0004</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36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99216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396793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7099397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71.55</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5-9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15,519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2</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0.0001</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0.0006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64</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99180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495742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6702604</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67.58</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10-14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16,409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4</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0.0002</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0.0012</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121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99116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495280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6206862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62.62</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15-19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16,133</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9</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0.0006</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0.0028</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276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98996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494289</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5711582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57.70</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20-24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21,482</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10</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0.0005</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0.0023</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230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98720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493026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5217293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52.85</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25-29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15,997</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22</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0.0014</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0.0069</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675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98490</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490765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4724267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47.97</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30-34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16,026</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35</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0.0022</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0.0109</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1062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97816</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486422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4233501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43.28</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35-39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19,800</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34</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0.0017</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0.0086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827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96753</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481698</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3747080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38.73</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40-44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16,076</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39</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0.0024</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0.0121</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1157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95926</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476739</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3265381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34.04</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45-49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13,404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59</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0.0044</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0.0218</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2063</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94770</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468690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2788642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29.43</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50-54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13,027</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108</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0.0083</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0.0406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3765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92706</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454120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2319953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25.02</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55-59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10,051</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136</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0.0135</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0.0654</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5820</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88942</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430157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1865832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20.98</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60-64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10,220</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176</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0.0172</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0.0826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6862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83121</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398451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1435675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17.27</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65-69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9,190</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320</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0.0348</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0.1602</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12214</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76259</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350763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1037224</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13.60</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70-74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7,427</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445</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0.0599</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0.2606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16687</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64046</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278510</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686461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10.72</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75-79</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5,231</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414</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0.0791</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0.3304</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15645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47358</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197679</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407951</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8.61</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80-85</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2,884</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355</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0.1231</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0.4706</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14925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31713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121253</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210272</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6.63</a:t>
                      </a:r>
                    </a:p>
                  </a:txBody>
                  <a:tcPr marL="9112" marR="9112" marT="9112" marB="0" anchor="b">
                    <a:lnL>
                      <a:noFill/>
                    </a:lnL>
                    <a:lnR>
                      <a:noFill/>
                    </a:lnR>
                    <a:lnT>
                      <a:noFill/>
                    </a:lnT>
                    <a:lnB>
                      <a:noFill/>
                    </a:lnB>
                    <a:noFill/>
                  </a:tcPr>
                </a:tc>
              </a:tr>
              <a:tr h="278639">
                <a:tc>
                  <a:txBody>
                    <a:bodyPr/>
                    <a:lstStyle/>
                    <a:p>
                      <a:pPr algn="ctr" fontAlgn="b"/>
                      <a:r>
                        <a:rPr lang="en-US" sz="1400" b="0" i="0" u="none" strike="noStrike" dirty="0">
                          <a:solidFill>
                            <a:schemeClr val="tx1"/>
                          </a:solidFill>
                          <a:effectLst/>
                          <a:latin typeface="Calibri" pitchFamily="34" charset="0"/>
                        </a:rPr>
                        <a:t>85+</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1,840</a:t>
                      </a:r>
                    </a:p>
                  </a:txBody>
                  <a:tcPr marL="9112" marR="9112" marT="9112" marB="0" anchor="b">
                    <a:lnL>
                      <a:noFill/>
                    </a:lnL>
                    <a:lnR>
                      <a:noFill/>
                    </a:lnR>
                    <a:lnT>
                      <a:noFill/>
                    </a:lnT>
                    <a:lnB>
                      <a:noFill/>
                    </a:lnB>
                    <a:noFill/>
                  </a:tcPr>
                </a:tc>
                <a:tc>
                  <a:txBody>
                    <a:bodyPr/>
                    <a:lstStyle/>
                    <a:p>
                      <a:pPr algn="r" fontAlgn="b"/>
                      <a:r>
                        <a:rPr lang="en-US" sz="1400" b="0" i="0" u="none" strike="noStrike" dirty="0">
                          <a:solidFill>
                            <a:srgbClr val="FFFF00"/>
                          </a:solidFill>
                          <a:effectLst/>
                          <a:latin typeface="Calibri" pitchFamily="34" charset="0"/>
                        </a:rPr>
                        <a:t>347</a:t>
                      </a:r>
                    </a:p>
                  </a:txBody>
                  <a:tcPr marL="9112" marR="9112" marT="9112" marB="0" anchor="b">
                    <a:lnL>
                      <a:noFill/>
                    </a:lnL>
                    <a:lnR>
                      <a:noFill/>
                    </a:lnR>
                    <a:lnT>
                      <a:noFill/>
                    </a:lnT>
                    <a:lnB>
                      <a:noFill/>
                    </a:lnB>
                    <a:noFill/>
                  </a:tcPr>
                </a:tc>
                <a:tc>
                  <a:txBody>
                    <a:bodyPr/>
                    <a:lstStyle/>
                    <a:p>
                      <a:pPr algn="r" fontAlgn="b"/>
                      <a:r>
                        <a:rPr lang="en-US" sz="1400" b="1" i="0" u="none" strike="noStrike" dirty="0" smtClean="0">
                          <a:solidFill>
                            <a:srgbClr val="FFFF00"/>
                          </a:solidFill>
                          <a:effectLst/>
                          <a:latin typeface="Calibri" pitchFamily="34" charset="0"/>
                        </a:rPr>
                        <a:t>0.1886</a:t>
                      </a:r>
                      <a:endParaRPr lang="en-US" sz="1400" b="1" i="0" u="none" strike="noStrike" dirty="0">
                        <a:solidFill>
                          <a:srgbClr val="FFFF00"/>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1" i="0" u="none" strike="noStrike" baseline="0" dirty="0" smtClean="0">
                          <a:solidFill>
                            <a:srgbClr val="6CD67E"/>
                          </a:solidFill>
                          <a:effectLst/>
                          <a:latin typeface="Calibri" pitchFamily="34" charset="0"/>
                        </a:rPr>
                        <a:t>1.0000</a:t>
                      </a:r>
                      <a:endParaRPr lang="en-US" sz="1400" b="1" i="0" u="none" strike="noStrike" baseline="0" dirty="0">
                        <a:solidFill>
                          <a:srgbClr val="6CD67E"/>
                        </a:solidFill>
                        <a:effectLst/>
                        <a:latin typeface="Calibri" pitchFamily="34" charset="0"/>
                      </a:endParaRP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0.5</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16788</a:t>
                      </a:r>
                    </a:p>
                  </a:txBody>
                  <a:tcPr marL="9112" marR="9112" marT="9112" marB="0" anchor="b">
                    <a:lnL>
                      <a:noFill/>
                    </a:lnL>
                    <a:lnR>
                      <a:noFill/>
                    </a:lnR>
                    <a:lnT>
                      <a:noFill/>
                    </a:lnT>
                    <a:lnB>
                      <a:noFill/>
                    </a:lnB>
                  </a:tcPr>
                </a:tc>
                <a:tc>
                  <a:txBody>
                    <a:bodyPr/>
                    <a:lstStyle/>
                    <a:p>
                      <a:pPr algn="r" fontAlgn="b"/>
                      <a:r>
                        <a:rPr lang="en-US" sz="1400" b="0" i="0" u="none" strike="noStrike">
                          <a:solidFill>
                            <a:schemeClr val="tx1"/>
                          </a:solidFill>
                          <a:effectLst/>
                          <a:latin typeface="Calibri" pitchFamily="34" charset="0"/>
                        </a:rPr>
                        <a:t>16788</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89019</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tx1"/>
                          </a:solidFill>
                          <a:effectLst/>
                          <a:latin typeface="Calibri" pitchFamily="34" charset="0"/>
                        </a:rPr>
                        <a:t>89019</a:t>
                      </a:r>
                    </a:p>
                  </a:txBody>
                  <a:tcPr marL="9112" marR="9112" marT="9112" marB="0" anchor="b">
                    <a:lnL>
                      <a:noFill/>
                    </a:lnL>
                    <a:lnR>
                      <a:noFill/>
                    </a:lnR>
                    <a:lnT>
                      <a:noFill/>
                    </a:lnT>
                    <a:lnB>
                      <a:noFill/>
                    </a:lnB>
                  </a:tcPr>
                </a:tc>
                <a:tc>
                  <a:txBody>
                    <a:bodyPr/>
                    <a:lstStyle/>
                    <a:p>
                      <a:pPr algn="r" fontAlgn="b"/>
                      <a:r>
                        <a:rPr lang="en-US" sz="1400" b="0" i="0" u="none" strike="noStrike" dirty="0">
                          <a:solidFill>
                            <a:schemeClr val="accent6"/>
                          </a:solidFill>
                          <a:effectLst/>
                          <a:latin typeface="Calibri" pitchFamily="34" charset="0"/>
                        </a:rPr>
                        <a:t>5.30</a:t>
                      </a:r>
                    </a:p>
                  </a:txBody>
                  <a:tcPr marL="9112" marR="9112" marT="9112" marB="0" anchor="b">
                    <a:lnL>
                      <a:noFill/>
                    </a:lnL>
                    <a:lnR>
                      <a:noFill/>
                    </a:lnR>
                    <a:lnT>
                      <a:noFill/>
                    </a:lnT>
                    <a:lnB>
                      <a:noFill/>
                    </a:lnB>
                    <a:no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76400" y="457200"/>
            <a:ext cx="5791200" cy="1371600"/>
          </a:xfrm>
        </p:spPr>
        <p:txBody>
          <a:bodyPr>
            <a:normAutofit/>
          </a:bodyPr>
          <a:lstStyle/>
          <a:p>
            <a:pPr eaLnBrk="1" hangingPunct="1"/>
            <a:r>
              <a:rPr lang="en-US" sz="4800" dirty="0" smtClean="0"/>
              <a:t>Longitudinal data</a:t>
            </a:r>
          </a:p>
        </p:txBody>
      </p:sp>
      <p:sp>
        <p:nvSpPr>
          <p:cNvPr id="8195" name="Rectangle 3"/>
          <p:cNvSpPr>
            <a:spLocks noGrp="1" noChangeArrowheads="1"/>
          </p:cNvSpPr>
          <p:nvPr>
            <p:ph idx="1"/>
          </p:nvPr>
        </p:nvSpPr>
        <p:spPr>
          <a:xfrm>
            <a:off x="1219200" y="1905000"/>
            <a:ext cx="7162800" cy="4191000"/>
          </a:xfrm>
        </p:spPr>
        <p:txBody>
          <a:bodyPr>
            <a:normAutofit fontScale="25000" lnSpcReduction="20000"/>
          </a:bodyPr>
          <a:lstStyle/>
          <a:p>
            <a:pPr marL="609600" indent="-609600" eaLnBrk="1" hangingPunct="1">
              <a:lnSpc>
                <a:spcPts val="3200"/>
              </a:lnSpc>
              <a:spcBef>
                <a:spcPct val="0"/>
              </a:spcBef>
              <a:buFont typeface="Wingdings" pitchFamily="2" charset="2"/>
              <a:buNone/>
            </a:pPr>
            <a:r>
              <a:rPr lang="en-US" sz="3600" dirty="0" smtClean="0"/>
              <a:t>	</a:t>
            </a:r>
          </a:p>
          <a:p>
            <a:pPr marL="609600" indent="-609600" eaLnBrk="1" hangingPunct="1">
              <a:lnSpc>
                <a:spcPts val="3200"/>
              </a:lnSpc>
              <a:spcBef>
                <a:spcPct val="0"/>
              </a:spcBef>
              <a:buFont typeface="Wingdings" pitchFamily="2" charset="2"/>
              <a:buChar char="Ø"/>
            </a:pPr>
            <a:r>
              <a:rPr lang="en-US" sz="14400" dirty="0" smtClean="0"/>
              <a:t>Allows the calculation of life expectancies for groups defined by survey characteristics </a:t>
            </a:r>
          </a:p>
          <a:p>
            <a:pPr marL="609600" indent="-609600" eaLnBrk="1" hangingPunct="1">
              <a:lnSpc>
                <a:spcPts val="3200"/>
              </a:lnSpc>
              <a:spcBef>
                <a:spcPct val="0"/>
              </a:spcBef>
              <a:buFont typeface="Wingdings" pitchFamily="2" charset="2"/>
              <a:buChar char="Ø"/>
            </a:pPr>
            <a:endParaRPr lang="en-US" sz="16000" dirty="0" smtClean="0"/>
          </a:p>
          <a:p>
            <a:pPr marL="609600" indent="-609600" eaLnBrk="1" hangingPunct="1">
              <a:lnSpc>
                <a:spcPts val="3200"/>
              </a:lnSpc>
              <a:spcBef>
                <a:spcPct val="0"/>
              </a:spcBef>
              <a:buFont typeface="Wingdings" pitchFamily="2" charset="2"/>
              <a:buChar char="Ø"/>
            </a:pPr>
            <a:r>
              <a:rPr lang="en-US" sz="14400" dirty="0" smtClean="0"/>
              <a:t>Eliminates numerator/denominator inconsistencies</a:t>
            </a:r>
          </a:p>
          <a:p>
            <a:pPr marL="609600" indent="-609600" eaLnBrk="1" hangingPunct="1">
              <a:lnSpc>
                <a:spcPts val="3200"/>
              </a:lnSpc>
              <a:spcBef>
                <a:spcPct val="0"/>
              </a:spcBef>
              <a:buNone/>
            </a:pPr>
            <a:endParaRPr lang="en-US" sz="16000" dirty="0" smtClean="0">
              <a:solidFill>
                <a:schemeClr val="accent6"/>
              </a:solidFill>
            </a:endParaRPr>
          </a:p>
          <a:p>
            <a:pPr marL="609600" indent="-609600" eaLnBrk="1" hangingPunct="1">
              <a:lnSpc>
                <a:spcPts val="3200"/>
              </a:lnSpc>
              <a:spcBef>
                <a:spcPct val="0"/>
              </a:spcBef>
              <a:buFont typeface="Arial" charset="0"/>
              <a:buNone/>
            </a:pPr>
            <a:r>
              <a:rPr lang="en-US" sz="16000" dirty="0" smtClean="0">
                <a:solidFill>
                  <a:schemeClr val="accent6"/>
                </a:solidFill>
              </a:rPr>
              <a:t>	</a:t>
            </a:r>
          </a:p>
          <a:p>
            <a:pPr marL="609600" indent="-609600" eaLnBrk="1" hangingPunct="1">
              <a:lnSpc>
                <a:spcPts val="3200"/>
              </a:lnSpc>
              <a:spcBef>
                <a:spcPct val="0"/>
              </a:spcBef>
              <a:buFont typeface="Wingdings" pitchFamily="2" charset="2"/>
              <a:buNone/>
            </a:pPr>
            <a:endParaRPr lang="en-US" sz="3600" dirty="0" smtClean="0">
              <a:solidFill>
                <a:srgbClr val="00FFFF"/>
              </a:solidFill>
            </a:endParaRPr>
          </a:p>
          <a:p>
            <a:pPr marL="609600" indent="-609600" eaLnBrk="1" hangingPunct="1">
              <a:lnSpc>
                <a:spcPts val="3200"/>
              </a:lnSpc>
              <a:spcBef>
                <a:spcPct val="0"/>
              </a:spcBef>
              <a:buFont typeface="Wingdings" pitchFamily="2" charset="2"/>
              <a:buNone/>
            </a:pPr>
            <a:r>
              <a:rPr lang="en-US" sz="3600" dirty="0" smtClean="0">
                <a:solidFill>
                  <a:srgbClr val="00FFFF"/>
                </a:solidFill>
              </a:rPr>
              <a:t> </a:t>
            </a:r>
            <a:r>
              <a:rPr lang="en-US" sz="2400" i="1" dirty="0" smtClean="0"/>
              <a:t/>
            </a:r>
            <a:br>
              <a:rPr lang="en-US" sz="2400" i="1" dirty="0" smtClean="0"/>
            </a:br>
            <a:endParaRPr lang="en-US" sz="2400" i="1" dirty="0" smtClean="0"/>
          </a:p>
          <a:p>
            <a:pPr marL="609600" indent="-609600" eaLnBrk="1" hangingPunct="1">
              <a:spcBef>
                <a:spcPct val="100000"/>
              </a:spcBef>
              <a:buFont typeface="Wingdings" pitchFamily="2" charset="2"/>
              <a:buNone/>
            </a:pPr>
            <a:endParaRPr lang="en-US" sz="36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Vital and Health Statistics Series cover. Education Reporting and Classification on Death Certificates in the United States"/>
          <p:cNvPicPr>
            <a:picLocks noChangeAspect="1" noChangeArrowheads="1"/>
          </p:cNvPicPr>
          <p:nvPr/>
        </p:nvPicPr>
        <p:blipFill>
          <a:blip r:embed="rId3" cstate="print"/>
          <a:srcRect/>
          <a:stretch>
            <a:fillRect/>
          </a:stretch>
        </p:blipFill>
        <p:spPr bwMode="auto">
          <a:xfrm>
            <a:off x="0" y="0"/>
            <a:ext cx="5334000" cy="6858000"/>
          </a:xfrm>
          <a:prstGeom prst="rect">
            <a:avLst/>
          </a:prstGeom>
          <a:noFill/>
          <a:ln w="9525">
            <a:noFill/>
            <a:miter lim="800000"/>
            <a:headEnd/>
            <a:tailEnd/>
          </a:ln>
        </p:spPr>
      </p:pic>
      <p:sp>
        <p:nvSpPr>
          <p:cNvPr id="9219" name="TextBox 2"/>
          <p:cNvSpPr txBox="1">
            <a:spLocks noChangeArrowheads="1"/>
          </p:cNvSpPr>
          <p:nvPr/>
        </p:nvSpPr>
        <p:spPr bwMode="auto">
          <a:xfrm>
            <a:off x="5486400" y="3886200"/>
            <a:ext cx="3465513" cy="923925"/>
          </a:xfrm>
          <a:prstGeom prst="rect">
            <a:avLst/>
          </a:prstGeom>
          <a:noFill/>
          <a:ln w="9525">
            <a:noFill/>
            <a:miter lim="800000"/>
            <a:headEnd/>
            <a:tailEnd/>
          </a:ln>
        </p:spPr>
        <p:txBody>
          <a:bodyPr>
            <a:spAutoFit/>
          </a:bodyPr>
          <a:lstStyle/>
          <a:p>
            <a:r>
              <a:rPr lang="en-US"/>
              <a:t>Limits the age range &amp; </a:t>
            </a:r>
          </a:p>
          <a:p>
            <a:r>
              <a:rPr lang="en-US"/>
              <a:t>number of education groups</a:t>
            </a:r>
          </a:p>
          <a:p>
            <a:r>
              <a:rPr lang="en-US"/>
              <a:t>that can be compared</a:t>
            </a:r>
          </a:p>
        </p:txBody>
      </p:sp>
      <p:sp>
        <p:nvSpPr>
          <p:cNvPr id="9220" name="TextBox 3"/>
          <p:cNvSpPr txBox="1">
            <a:spLocks noChangeArrowheads="1"/>
          </p:cNvSpPr>
          <p:nvPr/>
        </p:nvSpPr>
        <p:spPr bwMode="auto">
          <a:xfrm>
            <a:off x="5410200" y="914400"/>
            <a:ext cx="3505200" cy="2586038"/>
          </a:xfrm>
          <a:prstGeom prst="rect">
            <a:avLst/>
          </a:prstGeom>
          <a:noFill/>
          <a:ln w="9525">
            <a:noFill/>
            <a:miter lim="800000"/>
            <a:headEnd/>
            <a:tailEnd/>
          </a:ln>
        </p:spPr>
        <p:txBody>
          <a:bodyPr>
            <a:spAutoFit/>
          </a:bodyPr>
          <a:lstStyle/>
          <a:p>
            <a:r>
              <a:rPr lang="en-US" sz="1600" dirty="0"/>
              <a:t>“This result tends to validate a specific concern about U.S. mortality estimates calculated from death certificate data. NCHS typically publishes U.S. mortality rates by education level for ages 25–64 because</a:t>
            </a:r>
          </a:p>
          <a:p>
            <a:r>
              <a:rPr lang="en-US" sz="1600" dirty="0"/>
              <a:t>of concerns about the accuracy of death certificate education information at older ages</a:t>
            </a:r>
            <a:r>
              <a:rPr lang="en-US" dirty="0"/>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609600" y="1676400"/>
            <a:ext cx="7505700" cy="2308324"/>
          </a:xfrm>
          <a:prstGeom prst="rect">
            <a:avLst/>
          </a:prstGeom>
          <a:noFill/>
          <a:ln w="9525">
            <a:noFill/>
            <a:miter lim="800000"/>
            <a:headEnd/>
            <a:tailEnd/>
          </a:ln>
        </p:spPr>
        <p:txBody>
          <a:bodyPr>
            <a:spAutoFit/>
          </a:bodyPr>
          <a:lstStyle/>
          <a:p>
            <a:pPr algn="ctr"/>
            <a:r>
              <a:rPr lang="en-US" sz="4800" dirty="0">
                <a:latin typeface="Calibri" pitchFamily="34" charset="0"/>
              </a:rPr>
              <a:t>Issues arising from using </a:t>
            </a:r>
          </a:p>
          <a:p>
            <a:pPr algn="ctr"/>
            <a:r>
              <a:rPr lang="en-US" sz="4800" dirty="0">
                <a:latin typeface="Calibri" pitchFamily="34" charset="0"/>
              </a:rPr>
              <a:t>longitudinal data to estimate life expectancies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10655</TotalTime>
  <Words>3586</Words>
  <Application>Microsoft Office PowerPoint</Application>
  <PresentationFormat>On-screen Show (4:3)</PresentationFormat>
  <Paragraphs>1272</Paragraphs>
  <Slides>26</Slides>
  <Notes>26</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1_Office Theme</vt:lpstr>
      <vt:lpstr>Assessing SES differences  in life expectancy:  Issues in using longitudinal data</vt:lpstr>
      <vt:lpstr>Why is this important?</vt:lpstr>
      <vt:lpstr>Socioeconomic disparities</vt:lpstr>
      <vt:lpstr>Life Expectancy</vt:lpstr>
      <vt:lpstr>Slide 5</vt:lpstr>
      <vt:lpstr>Slide 6</vt:lpstr>
      <vt:lpstr>Longitudinal data</vt:lpstr>
      <vt:lpstr>Slide 8</vt:lpstr>
      <vt:lpstr>Slide 9</vt:lpstr>
      <vt:lpstr>Slide 10</vt:lpstr>
      <vt:lpstr>How Records are Linked</vt:lpstr>
      <vt:lpstr>Probabilistic Matching Procedure</vt:lpstr>
      <vt:lpstr>Percent of survey participants ineligible for NDI match: NHIS 1986-2004 survey years   </vt:lpstr>
      <vt:lpstr>Addressing insufficient information for matching: </vt:lpstr>
      <vt:lpstr>Slide 15</vt:lpstr>
      <vt:lpstr>Slide 16</vt:lpstr>
      <vt:lpstr>Slide 17</vt:lpstr>
      <vt:lpstr>Obtaining standard errors for life expectancy derived from longitudinal data</vt:lpstr>
      <vt:lpstr>Case study of the sensitivity of life expectancy standard errors to study and sample design:</vt:lpstr>
      <vt:lpstr>Comparison of standard errors</vt:lpstr>
      <vt:lpstr>Study Conclusions</vt:lpstr>
      <vt:lpstr>Exclusion of the institutionalized population</vt:lpstr>
      <vt:lpstr>Slide 23</vt:lpstr>
      <vt:lpstr>Examination of the effect of excluding the facility dwelling elderly: </vt:lpstr>
      <vt:lpstr>Slide 25</vt:lpstr>
      <vt:lpstr>Using longitudinal data to examine SES differences in life expectancy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Measuring Health Disparities:  Methods and Issues </dc:title>
  <dc:creator>Elsie Ruth Pamuk</dc:creator>
  <cp:lastModifiedBy>hku4</cp:lastModifiedBy>
  <cp:revision>807</cp:revision>
  <dcterms:created xsi:type="dcterms:W3CDTF">2004-05-11T01:03:42Z</dcterms:created>
  <dcterms:modified xsi:type="dcterms:W3CDTF">2010-08-26T12:53:49Z</dcterms:modified>
</cp:coreProperties>
</file>