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7" r:id="rId2"/>
    <p:sldId id="258" r:id="rId3"/>
    <p:sldId id="270" r:id="rId4"/>
    <p:sldId id="292" r:id="rId5"/>
    <p:sldId id="293" r:id="rId6"/>
    <p:sldId id="268" r:id="rId7"/>
    <p:sldId id="267" r:id="rId8"/>
    <p:sldId id="273" r:id="rId9"/>
    <p:sldId id="272" r:id="rId10"/>
    <p:sldId id="276" r:id="rId11"/>
    <p:sldId id="277" r:id="rId12"/>
    <p:sldId id="275" r:id="rId13"/>
    <p:sldId id="278" r:id="rId14"/>
    <p:sldId id="288" r:id="rId15"/>
    <p:sldId id="280" r:id="rId16"/>
    <p:sldId id="281" r:id="rId17"/>
    <p:sldId id="283" r:id="rId18"/>
    <p:sldId id="289" r:id="rId19"/>
    <p:sldId id="290" r:id="rId20"/>
    <p:sldId id="284" r:id="rId21"/>
    <p:sldId id="285" r:id="rId22"/>
    <p:sldId id="263" r:id="rId23"/>
  </p:sldIdLst>
  <p:sldSz cx="9144000" cy="6858000" type="screen4x3"/>
  <p:notesSz cx="7010400" cy="9296400"/>
  <p:custDataLst>
    <p:tags r:id="rId26"/>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55426"/>
    <a:srgbClr val="00929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30" autoAdjust="0"/>
    <p:restoredTop sz="94660"/>
  </p:normalViewPr>
  <p:slideViewPr>
    <p:cSldViewPr>
      <p:cViewPr>
        <p:scale>
          <a:sx n="75" d="100"/>
          <a:sy n="75" d="100"/>
        </p:scale>
        <p:origin x="-2034" y="-79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4099"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4100"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4101"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5A6335D3-E902-440D-B75D-6E8459DFBE5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3075"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2560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3079"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8AB63EB9-5268-4E19-8067-CF9103849FF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C0896B78-7765-4C0B-A6D5-73D19D305FA6}" type="slidenum">
              <a:rPr lang="en-US" smtClean="0"/>
              <a:pPr/>
              <a:t>1</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F96DE1C1-8B1C-4825-B48F-8987AAB4808F}" type="slidenum">
              <a:rPr lang="en-US" smtClean="0"/>
              <a:pPr/>
              <a:t>2</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6CD2EC23-7DDD-4238-B872-297F39D74BB5}" type="slidenum">
              <a:rPr lang="en-US" smtClean="0"/>
              <a:pPr/>
              <a:t>3</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359A63C4-E3BC-4876-B525-2CEFC061BC60}" type="slidenum">
              <a:rPr lang="en-US" smtClean="0"/>
              <a:pPr/>
              <a:t>6</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792B2236-8774-479C-88A4-C04ED30C17F3}" type="slidenum">
              <a:rPr lang="en-US" smtClean="0"/>
              <a:pPr/>
              <a:t>7</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SHADAC_logo_tag"/>
          <p:cNvPicPr>
            <a:picLocks noChangeAspect="1" noChangeArrowheads="1"/>
          </p:cNvPicPr>
          <p:nvPr userDrawn="1"/>
        </p:nvPicPr>
        <p:blipFill>
          <a:blip r:embed="rId2" cstate="print"/>
          <a:srcRect/>
          <a:stretch>
            <a:fillRect/>
          </a:stretch>
        </p:blipFill>
        <p:spPr bwMode="auto">
          <a:xfrm>
            <a:off x="68263" y="100013"/>
            <a:ext cx="2293937" cy="1195387"/>
          </a:xfrm>
          <a:prstGeom prst="rect">
            <a:avLst/>
          </a:prstGeom>
          <a:noFill/>
          <a:ln w="9525">
            <a:noFill/>
            <a:miter lim="800000"/>
            <a:headEnd/>
            <a:tailEnd/>
          </a:ln>
        </p:spPr>
      </p:pic>
      <p:sp>
        <p:nvSpPr>
          <p:cNvPr id="5" name="Line 7"/>
          <p:cNvSpPr>
            <a:spLocks noChangeShapeType="1"/>
          </p:cNvSpPr>
          <p:nvPr userDrawn="1"/>
        </p:nvSpPr>
        <p:spPr bwMode="auto">
          <a:xfrm>
            <a:off x="2438400" y="3352800"/>
            <a:ext cx="6553200" cy="0"/>
          </a:xfrm>
          <a:prstGeom prst="line">
            <a:avLst/>
          </a:prstGeom>
          <a:noFill/>
          <a:ln w="25400">
            <a:solidFill>
              <a:srgbClr val="00929F"/>
            </a:solidFill>
            <a:round/>
            <a:headEnd/>
            <a:tailEnd/>
          </a:ln>
          <a:effectLst/>
        </p:spPr>
        <p:txBody>
          <a:bodyPr/>
          <a:lstStyle/>
          <a:p>
            <a:pPr>
              <a:defRPr/>
            </a:pPr>
            <a:endParaRPr lang="en-US"/>
          </a:p>
        </p:txBody>
      </p:sp>
      <p:sp>
        <p:nvSpPr>
          <p:cNvPr id="16386" name="Rectangle 2"/>
          <p:cNvSpPr>
            <a:spLocks noGrp="1" noChangeArrowheads="1"/>
          </p:cNvSpPr>
          <p:nvPr>
            <p:ph type="ctrTitle"/>
          </p:nvPr>
        </p:nvSpPr>
        <p:spPr>
          <a:xfrm>
            <a:off x="2362200" y="762000"/>
            <a:ext cx="6553200" cy="2590800"/>
          </a:xfrm>
          <a:ln w="9525"/>
        </p:spPr>
        <p:txBody>
          <a:bodyPr anchor="b"/>
          <a:lstStyle>
            <a:lvl1pPr>
              <a:defRPr/>
            </a:lvl1pPr>
          </a:lstStyle>
          <a:p>
            <a:r>
              <a:rPr lang="en-US"/>
              <a:t>Click to edit Master title style</a:t>
            </a:r>
          </a:p>
        </p:txBody>
      </p:sp>
      <p:sp>
        <p:nvSpPr>
          <p:cNvPr id="16387" name="Rectangle 3"/>
          <p:cNvSpPr>
            <a:spLocks noGrp="1" noChangeArrowheads="1"/>
          </p:cNvSpPr>
          <p:nvPr>
            <p:ph type="subTitle" idx="1"/>
          </p:nvPr>
        </p:nvSpPr>
        <p:spPr>
          <a:xfrm>
            <a:off x="2362200" y="3657600"/>
            <a:ext cx="6400800" cy="2667000"/>
          </a:xfrm>
        </p:spPr>
        <p:txBody>
          <a:bodyPr/>
          <a:lstStyle>
            <a:lvl1pPr marL="0" indent="0">
              <a:buFontTx/>
              <a:buNone/>
              <a:tabLst>
                <a:tab pos="457200" algn="l"/>
              </a:tabLst>
              <a:defRPr sz="2400"/>
            </a:lvl1pPr>
          </a:lstStyle>
          <a:p>
            <a:r>
              <a:rPr lang="en-US"/>
              <a:t>Click to edit Master subtitle style</a:t>
            </a:r>
          </a:p>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8EFD5016-D29B-4E16-BF1B-0CCE58D11B1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15125" y="274638"/>
            <a:ext cx="2124075"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274638"/>
            <a:ext cx="621982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00D70568-A4BD-4096-B765-886BF6C16E5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42900" y="274638"/>
            <a:ext cx="84963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smtClean="0"/>
          </a:p>
        </p:txBody>
      </p:sp>
      <p:sp>
        <p:nvSpPr>
          <p:cNvPr id="4" name="Rectangle 6"/>
          <p:cNvSpPr>
            <a:spLocks noGrp="1" noChangeArrowheads="1"/>
          </p:cNvSpPr>
          <p:nvPr>
            <p:ph type="sldNum" sz="quarter" idx="10"/>
          </p:nvPr>
        </p:nvSpPr>
        <p:spPr>
          <a:ln/>
        </p:spPr>
        <p:txBody>
          <a:bodyPr/>
          <a:lstStyle>
            <a:lvl1pPr>
              <a:defRPr/>
            </a:lvl1pPr>
          </a:lstStyle>
          <a:p>
            <a:pPr>
              <a:defRPr/>
            </a:pPr>
            <a:fld id="{9261D2A3-8F00-4E5B-AE30-1C88B492DB7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42579B5-5773-4B64-8D41-A5F46C79DE3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7E38483C-B244-4C7E-AA75-66AFE794069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8786CD3D-D612-4059-814F-05DB959F2D5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DFDAA75D-3B5F-40B4-944B-BED4B9C7055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E60A248D-516E-4E4A-A32E-7BFE4AAA5E4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02B62C68-D66A-43FC-9790-0A4B92E3F46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2BA769E-0CDA-44A6-BC32-82755E33C2D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55B95A9E-06E6-4B28-A90B-BCC3F2818EB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274638"/>
            <a:ext cx="8496300" cy="1143000"/>
          </a:xfrm>
          <a:prstGeom prst="rect">
            <a:avLst/>
          </a:prstGeom>
          <a:noFill/>
          <a:ln w="12700">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7848600" y="6537325"/>
            <a:ext cx="12954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a:solidFill>
                  <a:srgbClr val="755426"/>
                </a:solidFill>
              </a:defRPr>
            </a:lvl1pPr>
          </a:lstStyle>
          <a:p>
            <a:pPr>
              <a:defRPr/>
            </a:pPr>
            <a:fld id="{2EBEB9EC-07B0-4752-995F-68FA2B0C3D48}" type="slidenum">
              <a:rPr lang="en-US"/>
              <a:pPr>
                <a:defRPr/>
              </a:pPr>
              <a:t>‹#›</a:t>
            </a:fld>
            <a:endParaRPr lang="en-US"/>
          </a:p>
        </p:txBody>
      </p:sp>
      <p:pic>
        <p:nvPicPr>
          <p:cNvPr id="1029" name="Picture 8" descr="Arcs_only_color"/>
          <p:cNvPicPr>
            <a:picLocks noChangeAspect="1" noChangeArrowheads="1"/>
          </p:cNvPicPr>
          <p:nvPr userDrawn="1"/>
        </p:nvPicPr>
        <p:blipFill>
          <a:blip r:embed="rId14" cstate="print"/>
          <a:srcRect/>
          <a:stretch>
            <a:fillRect/>
          </a:stretch>
        </p:blipFill>
        <p:spPr bwMode="auto">
          <a:xfrm>
            <a:off x="403225" y="6324600"/>
            <a:ext cx="1196975" cy="539750"/>
          </a:xfrm>
          <a:prstGeom prst="rect">
            <a:avLst/>
          </a:prstGeom>
          <a:noFill/>
          <a:ln w="9525">
            <a:noFill/>
            <a:miter lim="800000"/>
            <a:headEnd/>
            <a:tailEnd/>
          </a:ln>
        </p:spPr>
      </p:pic>
      <p:sp>
        <p:nvSpPr>
          <p:cNvPr id="1033" name="Text Box 9"/>
          <p:cNvSpPr txBox="1">
            <a:spLocks noChangeArrowheads="1"/>
          </p:cNvSpPr>
          <p:nvPr userDrawn="1"/>
        </p:nvSpPr>
        <p:spPr bwMode="auto">
          <a:xfrm>
            <a:off x="-76200" y="6527800"/>
            <a:ext cx="1447800" cy="274638"/>
          </a:xfrm>
          <a:prstGeom prst="rect">
            <a:avLst/>
          </a:prstGeom>
          <a:noFill/>
          <a:ln w="9525">
            <a:noFill/>
            <a:miter lim="800000"/>
            <a:headEnd/>
            <a:tailEnd/>
          </a:ln>
          <a:effectLst/>
        </p:spPr>
        <p:txBody>
          <a:bodyPr>
            <a:spAutoFit/>
          </a:bodyPr>
          <a:lstStyle/>
          <a:p>
            <a:pPr algn="ctr">
              <a:spcBef>
                <a:spcPct val="50000"/>
              </a:spcBef>
              <a:defRPr/>
            </a:pPr>
            <a:r>
              <a:rPr lang="en-US" sz="1200" b="1">
                <a:solidFill>
                  <a:srgbClr val="755426"/>
                </a:solidFill>
              </a:rPr>
              <a:t>www.shadac.org</a:t>
            </a:r>
          </a:p>
        </p:txBody>
      </p:sp>
      <p:sp>
        <p:nvSpPr>
          <p:cNvPr id="1034" name="Line 10"/>
          <p:cNvSpPr>
            <a:spLocks noChangeShapeType="1"/>
          </p:cNvSpPr>
          <p:nvPr userDrawn="1"/>
        </p:nvSpPr>
        <p:spPr bwMode="auto">
          <a:xfrm>
            <a:off x="457200" y="1371600"/>
            <a:ext cx="8229600" cy="0"/>
          </a:xfrm>
          <a:prstGeom prst="line">
            <a:avLst/>
          </a:prstGeom>
          <a:noFill/>
          <a:ln w="25400">
            <a:solidFill>
              <a:srgbClr val="00929F"/>
            </a:solidFill>
            <a:round/>
            <a:headEnd/>
            <a:tailEnd/>
          </a:ln>
          <a:effectLst/>
        </p:spPr>
        <p:txBody>
          <a:bodyPr/>
          <a:lstStyle/>
          <a:p>
            <a:pPr>
              <a:defRPr/>
            </a:pPr>
            <a:endParaRPr lang="en-US"/>
          </a:p>
        </p:txBody>
      </p:sp>
      <p:sp>
        <p:nvSpPr>
          <p:cNvPr id="1035" name="Line 11"/>
          <p:cNvSpPr>
            <a:spLocks noChangeShapeType="1"/>
          </p:cNvSpPr>
          <p:nvPr userDrawn="1"/>
        </p:nvSpPr>
        <p:spPr bwMode="auto">
          <a:xfrm>
            <a:off x="457200" y="1371600"/>
            <a:ext cx="8229600" cy="0"/>
          </a:xfrm>
          <a:prstGeom prst="line">
            <a:avLst/>
          </a:prstGeom>
          <a:noFill/>
          <a:ln w="25400">
            <a:solidFill>
              <a:srgbClr val="00929F"/>
            </a:solidFill>
            <a:round/>
            <a:headEnd/>
            <a:tailEnd/>
          </a:ln>
          <a:effectLst/>
        </p:spPr>
        <p:txBody>
          <a:bodyPr/>
          <a:lstStyle/>
          <a:p>
            <a:pPr>
              <a:defRPr/>
            </a:pPr>
            <a:endParaRPr lang="en-US"/>
          </a:p>
        </p:txBody>
      </p:sp>
      <p:sp>
        <p:nvSpPr>
          <p:cNvPr id="1036" name="Line 12"/>
          <p:cNvSpPr>
            <a:spLocks noChangeShapeType="1"/>
          </p:cNvSpPr>
          <p:nvPr userDrawn="1"/>
        </p:nvSpPr>
        <p:spPr bwMode="auto">
          <a:xfrm>
            <a:off x="457200" y="1371600"/>
            <a:ext cx="8229600" cy="0"/>
          </a:xfrm>
          <a:prstGeom prst="line">
            <a:avLst/>
          </a:prstGeom>
          <a:noFill/>
          <a:ln w="25400">
            <a:solidFill>
              <a:srgbClr val="00929F"/>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51"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Lst>
  <p:hf hdr="0" ftr="0" dt="0"/>
  <p:txStyles>
    <p:titleStyle>
      <a:lvl1pPr algn="l" rtl="0" eaLnBrk="0" fontAlgn="base" hangingPunct="0">
        <a:spcBef>
          <a:spcPct val="0"/>
        </a:spcBef>
        <a:spcAft>
          <a:spcPct val="0"/>
        </a:spcAft>
        <a:defRPr sz="3600">
          <a:solidFill>
            <a:srgbClr val="755426"/>
          </a:solidFill>
          <a:latin typeface="+mj-lt"/>
          <a:ea typeface="+mj-ea"/>
          <a:cs typeface="+mj-cs"/>
        </a:defRPr>
      </a:lvl1pPr>
      <a:lvl2pPr algn="l" rtl="0" eaLnBrk="0" fontAlgn="base" hangingPunct="0">
        <a:spcBef>
          <a:spcPct val="0"/>
        </a:spcBef>
        <a:spcAft>
          <a:spcPct val="0"/>
        </a:spcAft>
        <a:defRPr sz="3600">
          <a:solidFill>
            <a:srgbClr val="755426"/>
          </a:solidFill>
          <a:latin typeface="Arial" charset="0"/>
        </a:defRPr>
      </a:lvl2pPr>
      <a:lvl3pPr algn="l" rtl="0" eaLnBrk="0" fontAlgn="base" hangingPunct="0">
        <a:spcBef>
          <a:spcPct val="0"/>
        </a:spcBef>
        <a:spcAft>
          <a:spcPct val="0"/>
        </a:spcAft>
        <a:defRPr sz="3600">
          <a:solidFill>
            <a:srgbClr val="755426"/>
          </a:solidFill>
          <a:latin typeface="Arial" charset="0"/>
        </a:defRPr>
      </a:lvl3pPr>
      <a:lvl4pPr algn="l" rtl="0" eaLnBrk="0" fontAlgn="base" hangingPunct="0">
        <a:spcBef>
          <a:spcPct val="0"/>
        </a:spcBef>
        <a:spcAft>
          <a:spcPct val="0"/>
        </a:spcAft>
        <a:defRPr sz="3600">
          <a:solidFill>
            <a:srgbClr val="755426"/>
          </a:solidFill>
          <a:latin typeface="Arial" charset="0"/>
        </a:defRPr>
      </a:lvl4pPr>
      <a:lvl5pPr algn="l" rtl="0" eaLnBrk="0" fontAlgn="base" hangingPunct="0">
        <a:spcBef>
          <a:spcPct val="0"/>
        </a:spcBef>
        <a:spcAft>
          <a:spcPct val="0"/>
        </a:spcAft>
        <a:defRPr sz="3600">
          <a:solidFill>
            <a:srgbClr val="755426"/>
          </a:solidFill>
          <a:latin typeface="Arial" charset="0"/>
        </a:defRPr>
      </a:lvl5pPr>
      <a:lvl6pPr marL="457200" algn="l" rtl="0" fontAlgn="base">
        <a:spcBef>
          <a:spcPct val="0"/>
        </a:spcBef>
        <a:spcAft>
          <a:spcPct val="0"/>
        </a:spcAft>
        <a:defRPr sz="3600">
          <a:solidFill>
            <a:srgbClr val="755426"/>
          </a:solidFill>
          <a:latin typeface="Arial" charset="0"/>
        </a:defRPr>
      </a:lvl6pPr>
      <a:lvl7pPr marL="914400" algn="l" rtl="0" fontAlgn="base">
        <a:spcBef>
          <a:spcPct val="0"/>
        </a:spcBef>
        <a:spcAft>
          <a:spcPct val="0"/>
        </a:spcAft>
        <a:defRPr sz="3600">
          <a:solidFill>
            <a:srgbClr val="755426"/>
          </a:solidFill>
          <a:latin typeface="Arial" charset="0"/>
        </a:defRPr>
      </a:lvl7pPr>
      <a:lvl8pPr marL="1371600" algn="l" rtl="0" fontAlgn="base">
        <a:spcBef>
          <a:spcPct val="0"/>
        </a:spcBef>
        <a:spcAft>
          <a:spcPct val="0"/>
        </a:spcAft>
        <a:defRPr sz="3600">
          <a:solidFill>
            <a:srgbClr val="755426"/>
          </a:solidFill>
          <a:latin typeface="Arial" charset="0"/>
        </a:defRPr>
      </a:lvl8pPr>
      <a:lvl9pPr marL="1828800" algn="l" rtl="0" fontAlgn="base">
        <a:spcBef>
          <a:spcPct val="0"/>
        </a:spcBef>
        <a:spcAft>
          <a:spcPct val="0"/>
        </a:spcAft>
        <a:defRPr sz="3600">
          <a:solidFill>
            <a:srgbClr val="755426"/>
          </a:solidFill>
          <a:latin typeface="Arial" charset="0"/>
        </a:defRPr>
      </a:lvl9pPr>
    </p:titleStyle>
    <p:bodyStyle>
      <a:lvl1pPr marL="342900" indent="-342900" algn="l" rtl="0" eaLnBrk="0" fontAlgn="base" hangingPunct="0">
        <a:spcBef>
          <a:spcPct val="20000"/>
        </a:spcBef>
        <a:spcAft>
          <a:spcPct val="0"/>
        </a:spcAft>
        <a:buClr>
          <a:srgbClr val="755426"/>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slong@umn.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Grp="1" noChangeArrowheads="1"/>
          </p:cNvSpPr>
          <p:nvPr>
            <p:ph type="ctrTitle"/>
          </p:nvPr>
        </p:nvSpPr>
        <p:spPr>
          <a:xfrm>
            <a:off x="2438400" y="609600"/>
            <a:ext cx="6477000" cy="2743200"/>
          </a:xfrm>
          <a:ln w="12700"/>
        </p:spPr>
        <p:txBody>
          <a:bodyPr/>
          <a:lstStyle/>
          <a:p>
            <a:pPr eaLnBrk="1" hangingPunct="1"/>
            <a:r>
              <a:rPr lang="en-US" sz="3200" dirty="0" smtClean="0"/>
              <a:t>Using the National Health Interview Survey to Evaluate State Health Reform:</a:t>
            </a:r>
            <a:br>
              <a:rPr lang="en-US" sz="3200" dirty="0" smtClean="0"/>
            </a:br>
            <a:r>
              <a:rPr lang="en-US" sz="3200" dirty="0" smtClean="0"/>
              <a:t>Findings from New York and Massachusetts </a:t>
            </a:r>
          </a:p>
        </p:txBody>
      </p:sp>
      <p:sp>
        <p:nvSpPr>
          <p:cNvPr id="3075" name="Rectangle 6"/>
          <p:cNvSpPr>
            <a:spLocks noGrp="1" noChangeArrowheads="1"/>
          </p:cNvSpPr>
          <p:nvPr>
            <p:ph type="subTitle" idx="1"/>
          </p:nvPr>
        </p:nvSpPr>
        <p:spPr>
          <a:xfrm>
            <a:off x="2362200" y="3352800"/>
            <a:ext cx="6400800" cy="2895600"/>
          </a:xfrm>
        </p:spPr>
        <p:txBody>
          <a:bodyPr/>
          <a:lstStyle/>
          <a:p>
            <a:pPr eaLnBrk="1" hangingPunct="1"/>
            <a:endParaRPr lang="en-US" sz="1000" b="1" dirty="0" smtClean="0">
              <a:solidFill>
                <a:srgbClr val="755426"/>
              </a:solidFill>
            </a:endParaRPr>
          </a:p>
          <a:p>
            <a:pPr eaLnBrk="1" hangingPunct="1"/>
            <a:r>
              <a:rPr lang="en-US" sz="2000" b="1" dirty="0" smtClean="0">
                <a:solidFill>
                  <a:srgbClr val="755426"/>
                </a:solidFill>
              </a:rPr>
              <a:t>Sharon K. Long</a:t>
            </a:r>
          </a:p>
          <a:p>
            <a:pPr eaLnBrk="1" hangingPunct="1"/>
            <a:r>
              <a:rPr lang="en-US" sz="2000" dirty="0" smtClean="0"/>
              <a:t>SHADAC/University of Minnesota</a:t>
            </a:r>
          </a:p>
          <a:p>
            <a:pPr eaLnBrk="1" hangingPunct="1"/>
            <a:r>
              <a:rPr lang="en-US" sz="2000" b="1" dirty="0" smtClean="0">
                <a:solidFill>
                  <a:srgbClr val="755426"/>
                </a:solidFill>
              </a:rPr>
              <a:t>Karen Stockley</a:t>
            </a:r>
          </a:p>
          <a:p>
            <a:pPr eaLnBrk="1" hangingPunct="1"/>
            <a:r>
              <a:rPr lang="en-US" sz="2000" dirty="0" smtClean="0"/>
              <a:t>Urban Institute</a:t>
            </a:r>
          </a:p>
          <a:p>
            <a:pPr eaLnBrk="1" hangingPunct="1"/>
            <a:endParaRPr lang="en-US" sz="2000" dirty="0" smtClean="0"/>
          </a:p>
          <a:p>
            <a:pPr eaLnBrk="1" hangingPunct="1"/>
            <a:r>
              <a:rPr lang="en-US" sz="1600" dirty="0" smtClean="0"/>
              <a:t>NCHS Conference</a:t>
            </a:r>
          </a:p>
          <a:p>
            <a:pPr eaLnBrk="1" hangingPunct="1"/>
            <a:r>
              <a:rPr lang="en-US" sz="1600" dirty="0" smtClean="0"/>
              <a:t>Washington, DC</a:t>
            </a:r>
          </a:p>
          <a:p>
            <a:pPr eaLnBrk="1" hangingPunct="1"/>
            <a:r>
              <a:rPr lang="en-US" sz="1600" dirty="0" smtClean="0"/>
              <a:t>August 17, 2010</a:t>
            </a:r>
          </a:p>
        </p:txBody>
      </p:sp>
      <p:sp>
        <p:nvSpPr>
          <p:cNvPr id="3076" name="Text Box 4"/>
          <p:cNvSpPr txBox="1">
            <a:spLocks noChangeArrowheads="1"/>
          </p:cNvSpPr>
          <p:nvPr/>
        </p:nvSpPr>
        <p:spPr bwMode="auto">
          <a:xfrm>
            <a:off x="457200" y="6400800"/>
            <a:ext cx="8458200" cy="276225"/>
          </a:xfrm>
          <a:prstGeom prst="rect">
            <a:avLst/>
          </a:prstGeom>
          <a:noFill/>
          <a:ln w="9525">
            <a:noFill/>
            <a:miter lim="800000"/>
            <a:headEnd/>
            <a:tailEnd/>
          </a:ln>
        </p:spPr>
        <p:txBody>
          <a:bodyPr>
            <a:spAutoFit/>
          </a:bodyPr>
          <a:lstStyle/>
          <a:p>
            <a:pPr algn="ctr" eaLnBrk="0" hangingPunct="0">
              <a:spcBef>
                <a:spcPct val="50000"/>
              </a:spcBef>
            </a:pPr>
            <a:r>
              <a:rPr lang="en-US" sz="1200" i="1"/>
              <a:t>Funded by the State Health Access Reform Evaluation, a national program of the Robert Wood Johnson Foundation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mtClean="0"/>
              <a:t>Difference-in-Differences Model</a:t>
            </a:r>
          </a:p>
        </p:txBody>
      </p:sp>
      <p:sp>
        <p:nvSpPr>
          <p:cNvPr id="11267" name="Slide Number Placeholder 3"/>
          <p:cNvSpPr>
            <a:spLocks noGrp="1"/>
          </p:cNvSpPr>
          <p:nvPr>
            <p:ph type="sldNum" sz="quarter" idx="10"/>
          </p:nvPr>
        </p:nvSpPr>
        <p:spPr>
          <a:noFill/>
        </p:spPr>
        <p:txBody>
          <a:bodyPr/>
          <a:lstStyle/>
          <a:p>
            <a:fld id="{1B8DEDA6-84F3-4AB7-BBBE-041C3E9CBCE1}" type="slidenum">
              <a:rPr lang="en-US" smtClean="0"/>
              <a:pPr/>
              <a:t>10</a:t>
            </a:fld>
            <a:endParaRPr lang="en-US" smtClean="0"/>
          </a:p>
        </p:txBody>
      </p:sp>
      <p:sp>
        <p:nvSpPr>
          <p:cNvPr id="7" name="Rectangle 30"/>
          <p:cNvSpPr>
            <a:spLocks noChangeArrowheads="1"/>
          </p:cNvSpPr>
          <p:nvPr/>
        </p:nvSpPr>
        <p:spPr bwMode="auto">
          <a:xfrm>
            <a:off x="381000" y="1600200"/>
            <a:ext cx="8382000" cy="400110"/>
          </a:xfrm>
          <a:prstGeom prst="rect">
            <a:avLst/>
          </a:prstGeom>
          <a:noFill/>
          <a:ln w="9525">
            <a:noFill/>
            <a:miter lim="800000"/>
            <a:headEnd/>
            <a:tailEnd/>
          </a:ln>
        </p:spPr>
        <p:txBody>
          <a:bodyPr wrap="square">
            <a:spAutoFit/>
          </a:bodyPr>
          <a:lstStyle/>
          <a:p>
            <a:pPr marL="457200" indent="-457200" algn="ctr">
              <a:spcAft>
                <a:spcPct val="50000"/>
              </a:spcAft>
            </a:pPr>
            <a:r>
              <a:rPr lang="en-US" sz="2000" b="0" dirty="0">
                <a:solidFill>
                  <a:schemeClr val="tx1"/>
                </a:solidFill>
              </a:rPr>
              <a:t>Y = ß</a:t>
            </a:r>
            <a:r>
              <a:rPr lang="en-US" sz="2000" b="0" baseline="-25000" dirty="0">
                <a:solidFill>
                  <a:schemeClr val="tx1"/>
                </a:solidFill>
              </a:rPr>
              <a:t>0</a:t>
            </a:r>
            <a:r>
              <a:rPr lang="en-US" sz="2000" b="0" dirty="0">
                <a:solidFill>
                  <a:schemeClr val="tx1"/>
                </a:solidFill>
              </a:rPr>
              <a:t> + ß</a:t>
            </a:r>
            <a:r>
              <a:rPr lang="en-US" sz="2000" b="0" baseline="-25000" dirty="0">
                <a:solidFill>
                  <a:schemeClr val="tx1"/>
                </a:solidFill>
              </a:rPr>
              <a:t>1</a:t>
            </a:r>
            <a:r>
              <a:rPr lang="en-US" sz="2000" b="0" dirty="0">
                <a:solidFill>
                  <a:schemeClr val="tx1"/>
                </a:solidFill>
              </a:rPr>
              <a:t> </a:t>
            </a:r>
            <a:r>
              <a:rPr lang="en-US" sz="2000" b="0" dirty="0" err="1">
                <a:solidFill>
                  <a:schemeClr val="tx1"/>
                </a:solidFill>
              </a:rPr>
              <a:t>StudyState</a:t>
            </a:r>
            <a:r>
              <a:rPr lang="en-US" sz="2000" b="0" dirty="0">
                <a:solidFill>
                  <a:schemeClr val="tx1"/>
                </a:solidFill>
              </a:rPr>
              <a:t> + ß</a:t>
            </a:r>
            <a:r>
              <a:rPr lang="en-US" sz="2000" b="0" baseline="-25000" dirty="0">
                <a:solidFill>
                  <a:schemeClr val="tx1"/>
                </a:solidFill>
              </a:rPr>
              <a:t>2</a:t>
            </a:r>
            <a:r>
              <a:rPr lang="en-US" sz="2000" b="0" dirty="0">
                <a:solidFill>
                  <a:schemeClr val="tx1"/>
                </a:solidFill>
              </a:rPr>
              <a:t> Post + ß</a:t>
            </a:r>
            <a:r>
              <a:rPr lang="en-US" sz="2000" b="0" baseline="-25000" dirty="0">
                <a:solidFill>
                  <a:schemeClr val="tx1"/>
                </a:solidFill>
              </a:rPr>
              <a:t>3</a:t>
            </a:r>
            <a:r>
              <a:rPr lang="en-US" sz="2000" b="0" dirty="0">
                <a:solidFill>
                  <a:schemeClr val="tx1"/>
                </a:solidFill>
              </a:rPr>
              <a:t> </a:t>
            </a:r>
            <a:r>
              <a:rPr lang="en-US" sz="2000" b="0" dirty="0" err="1">
                <a:solidFill>
                  <a:schemeClr val="tx1"/>
                </a:solidFill>
              </a:rPr>
              <a:t>StudyState</a:t>
            </a:r>
            <a:r>
              <a:rPr lang="en-US" sz="2000" b="0" dirty="0">
                <a:solidFill>
                  <a:schemeClr val="tx1"/>
                </a:solidFill>
              </a:rPr>
              <a:t> * Post + </a:t>
            </a:r>
            <a:r>
              <a:rPr lang="el-GR" sz="2000" b="0" dirty="0">
                <a:solidFill>
                  <a:schemeClr val="tx1"/>
                </a:solidFill>
                <a:cs typeface="Times New Roman" pitchFamily="18" charset="0"/>
              </a:rPr>
              <a:t>ε</a:t>
            </a:r>
          </a:p>
        </p:txBody>
      </p:sp>
      <p:graphicFrame>
        <p:nvGraphicFramePr>
          <p:cNvPr id="10" name="Content Placeholder 9"/>
          <p:cNvGraphicFramePr>
            <a:graphicFrameLocks noGrp="1"/>
          </p:cNvGraphicFramePr>
          <p:nvPr>
            <p:ph idx="1"/>
          </p:nvPr>
        </p:nvGraphicFramePr>
        <p:xfrm>
          <a:off x="457200" y="2438400"/>
          <a:ext cx="8229600" cy="2895599"/>
        </p:xfrm>
        <a:graphic>
          <a:graphicData uri="http://schemas.openxmlformats.org/drawingml/2006/table">
            <a:tbl>
              <a:tblPr firstRow="1" bandRow="1">
                <a:tableStyleId>{5C22544A-7EE6-4342-B048-85BDC9FD1C3A}</a:tableStyleId>
              </a:tblPr>
              <a:tblGrid>
                <a:gridCol w="2743200"/>
                <a:gridCol w="2743200"/>
                <a:gridCol w="2743200"/>
              </a:tblGrid>
              <a:tr h="794419">
                <a:tc>
                  <a:txBody>
                    <a:bodyPr/>
                    <a:lstStyle/>
                    <a:p>
                      <a:pPr marL="0" marR="0" lvl="0" indent="0" algn="ctr" defTabSz="914400" rtl="0" eaLnBrk="0" fontAlgn="base" latinLnBrk="0" hangingPunct="0">
                        <a:lnSpc>
                          <a:spcPct val="100000"/>
                        </a:lnSpc>
                        <a:spcBef>
                          <a:spcPct val="20000"/>
                        </a:spcBef>
                        <a:spcAft>
                          <a:spcPct val="0"/>
                        </a:spcAft>
                        <a:buClr>
                          <a:schemeClr val="tx2"/>
                        </a:buClr>
                        <a:buSzPct val="110000"/>
                        <a:buFontTx/>
                        <a:buNone/>
                        <a:tabLst/>
                      </a:pPr>
                      <a:endParaRPr kumimoji="0" lang="en-US" sz="1400" b="1" i="0" u="none" strike="noStrike" cap="none" normalizeH="0" baseline="0" dirty="0" smtClean="0">
                        <a:ln>
                          <a:noFill/>
                        </a:ln>
                        <a:solidFill>
                          <a:schemeClr val="tx1"/>
                        </a:solidFill>
                        <a:effectLst/>
                        <a:latin typeface="Arial" charset="0"/>
                        <a:cs typeface="Times New Roman" pitchFamily="18" charset="0"/>
                      </a:endParaRPr>
                    </a:p>
                    <a:p>
                      <a:pPr marL="0" marR="0" lvl="0" indent="0" algn="ctr" defTabSz="914400" rtl="0" eaLnBrk="0" fontAlgn="base" latinLnBrk="0" hangingPunct="0">
                        <a:lnSpc>
                          <a:spcPct val="100000"/>
                        </a:lnSpc>
                        <a:spcBef>
                          <a:spcPct val="20000"/>
                        </a:spcBef>
                        <a:spcAft>
                          <a:spcPct val="0"/>
                        </a:spcAft>
                        <a:buClr>
                          <a:schemeClr val="tx2"/>
                        </a:buClr>
                        <a:buSzPct val="110000"/>
                        <a:buFontTx/>
                        <a:buNone/>
                        <a:tabLst/>
                      </a:pPr>
                      <a:r>
                        <a:rPr kumimoji="0" lang="en-US" sz="1400" b="1" i="0" u="none" strike="noStrike" cap="none" normalizeH="0" baseline="0" dirty="0" smtClean="0">
                          <a:ln>
                            <a:noFill/>
                          </a:ln>
                          <a:solidFill>
                            <a:schemeClr val="tx1"/>
                          </a:solidFill>
                          <a:effectLst/>
                          <a:latin typeface="Arial" charset="0"/>
                          <a:cs typeface="Times New Roman" pitchFamily="18" charset="0"/>
                        </a:rPr>
                        <a:t>Time Period</a:t>
                      </a: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110000"/>
                        <a:buFontTx/>
                        <a:buNone/>
                        <a:tabLst/>
                      </a:pPr>
                      <a:r>
                        <a:rPr kumimoji="0" lang="en-US" sz="1400" b="1" i="0" u="none" strike="noStrike" cap="none" normalizeH="0" baseline="0" smtClean="0">
                          <a:ln>
                            <a:noFill/>
                          </a:ln>
                          <a:solidFill>
                            <a:schemeClr val="tx1"/>
                          </a:solidFill>
                          <a:effectLst/>
                          <a:latin typeface="Arial" charset="0"/>
                          <a:cs typeface="Times New Roman" pitchFamily="18" charset="0"/>
                        </a:rPr>
                        <a:t>Study </a:t>
                      </a:r>
                    </a:p>
                    <a:p>
                      <a:pPr marL="0" marR="0" lvl="0" indent="0" algn="ctr" defTabSz="914400" rtl="0" eaLnBrk="0" fontAlgn="base" latinLnBrk="0" hangingPunct="0">
                        <a:lnSpc>
                          <a:spcPct val="100000"/>
                        </a:lnSpc>
                        <a:spcBef>
                          <a:spcPct val="20000"/>
                        </a:spcBef>
                        <a:spcAft>
                          <a:spcPct val="0"/>
                        </a:spcAft>
                        <a:buClr>
                          <a:schemeClr val="tx2"/>
                        </a:buClr>
                        <a:buSzPct val="110000"/>
                        <a:buFontTx/>
                        <a:buNone/>
                        <a:tabLst/>
                      </a:pPr>
                      <a:r>
                        <a:rPr kumimoji="0" lang="en-US" sz="1400" b="1" i="0" u="none" strike="noStrike" cap="none" normalizeH="0" baseline="0" smtClean="0">
                          <a:ln>
                            <a:noFill/>
                          </a:ln>
                          <a:solidFill>
                            <a:schemeClr val="tx1"/>
                          </a:solidFill>
                          <a:effectLst/>
                          <a:latin typeface="Arial" charset="0"/>
                          <a:cs typeface="Times New Roman" pitchFamily="18" charset="0"/>
                        </a:rPr>
                        <a:t>State</a:t>
                      </a: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110000"/>
                        <a:buFontTx/>
                        <a:buNone/>
                        <a:tabLst/>
                      </a:pPr>
                      <a:r>
                        <a:rPr kumimoji="0" lang="en-US" sz="1400" b="1" i="0" u="none" strike="noStrike" cap="none" normalizeH="0" baseline="0" smtClean="0">
                          <a:ln>
                            <a:noFill/>
                          </a:ln>
                          <a:solidFill>
                            <a:schemeClr val="tx1"/>
                          </a:solidFill>
                          <a:effectLst/>
                          <a:latin typeface="Arial" charset="0"/>
                          <a:cs typeface="Times New Roman" pitchFamily="18" charset="0"/>
                        </a:rPr>
                        <a:t>Comparison</a:t>
                      </a:r>
                    </a:p>
                    <a:p>
                      <a:pPr marL="0" marR="0" lvl="0" indent="0" algn="ctr" defTabSz="914400" rtl="0" eaLnBrk="0" fontAlgn="base" latinLnBrk="0" hangingPunct="0">
                        <a:lnSpc>
                          <a:spcPct val="100000"/>
                        </a:lnSpc>
                        <a:spcBef>
                          <a:spcPct val="20000"/>
                        </a:spcBef>
                        <a:spcAft>
                          <a:spcPct val="0"/>
                        </a:spcAft>
                        <a:buClr>
                          <a:schemeClr val="tx2"/>
                        </a:buClr>
                        <a:buSzPct val="110000"/>
                        <a:buFontTx/>
                        <a:buNone/>
                        <a:tabLst/>
                      </a:pPr>
                      <a:r>
                        <a:rPr kumimoji="0" lang="en-US" sz="1400" b="1" i="0" u="none" strike="noStrike" cap="none" normalizeH="0" baseline="0" smtClean="0">
                          <a:ln>
                            <a:noFill/>
                          </a:ln>
                          <a:solidFill>
                            <a:schemeClr val="tx1"/>
                          </a:solidFill>
                          <a:effectLst/>
                          <a:latin typeface="Arial" charset="0"/>
                          <a:cs typeface="Times New Roman" pitchFamily="18" charset="0"/>
                        </a:rPr>
                        <a:t>Group</a:t>
                      </a:r>
                      <a:endParaRPr kumimoji="0" lang="en-US" sz="1400" b="1" i="0" u="none" strike="noStrike" cap="none" normalizeH="0" baseline="0" smtClean="0">
                        <a:ln>
                          <a:noFill/>
                        </a:ln>
                        <a:solidFill>
                          <a:schemeClr val="tx1"/>
                        </a:solidFill>
                        <a:effectLst/>
                        <a:latin typeface="Arial" charset="0"/>
                      </a:endParaRPr>
                    </a:p>
                  </a:txBody>
                  <a:tcPr anchor="ctr" horzOverflow="overflow"/>
                </a:tc>
              </a:tr>
              <a:tr h="525295">
                <a:tc>
                  <a:txBody>
                    <a:bodyPr/>
                    <a:lstStyle/>
                    <a:p>
                      <a:pPr marL="0" marR="0" lvl="0" indent="0" algn="l" defTabSz="914400" rtl="0" eaLnBrk="0" fontAlgn="base" latinLnBrk="0" hangingPunct="0">
                        <a:lnSpc>
                          <a:spcPct val="100000"/>
                        </a:lnSpc>
                        <a:spcBef>
                          <a:spcPct val="20000"/>
                        </a:spcBef>
                        <a:spcAft>
                          <a:spcPct val="0"/>
                        </a:spcAft>
                        <a:buClr>
                          <a:schemeClr val="tx2"/>
                        </a:buClr>
                        <a:buSzPct val="110000"/>
                        <a:buFontTx/>
                        <a:buNone/>
                        <a:tabLst/>
                      </a:pPr>
                      <a:r>
                        <a:rPr kumimoji="0" lang="en-US" sz="1400" b="0" i="0" u="none" strike="noStrike" cap="none" normalizeH="0" baseline="0" dirty="0" smtClean="0">
                          <a:ln>
                            <a:noFill/>
                          </a:ln>
                          <a:solidFill>
                            <a:schemeClr val="tx1"/>
                          </a:solidFill>
                          <a:effectLst/>
                          <a:latin typeface="Arial" charset="0"/>
                          <a:cs typeface="Times New Roman" pitchFamily="18" charset="0"/>
                        </a:rPr>
                        <a:t>Pre-reform Period</a:t>
                      </a: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110000"/>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ß</a:t>
                      </a:r>
                      <a:r>
                        <a:rPr kumimoji="0" lang="en-US" sz="1400" b="0" i="0" u="none" strike="noStrike" cap="none" normalizeH="0" baseline="-30000" smtClean="0">
                          <a:ln>
                            <a:noFill/>
                          </a:ln>
                          <a:solidFill>
                            <a:schemeClr val="tx1"/>
                          </a:solidFill>
                          <a:effectLst/>
                          <a:latin typeface="Arial" charset="0"/>
                          <a:cs typeface="Times New Roman" pitchFamily="18" charset="0"/>
                        </a:rPr>
                        <a:t>0</a:t>
                      </a:r>
                      <a:r>
                        <a:rPr kumimoji="0" lang="en-US" sz="1400" b="0" i="0" u="none" strike="noStrike" cap="none" normalizeH="0" baseline="0" smtClean="0">
                          <a:ln>
                            <a:noFill/>
                          </a:ln>
                          <a:solidFill>
                            <a:schemeClr val="tx1"/>
                          </a:solidFill>
                          <a:effectLst/>
                          <a:latin typeface="Arial" charset="0"/>
                          <a:cs typeface="Times New Roman" pitchFamily="18" charset="0"/>
                        </a:rPr>
                        <a:t> + ß</a:t>
                      </a:r>
                      <a:r>
                        <a:rPr kumimoji="0" lang="en-US" sz="1400" b="0" i="0" u="none" strike="noStrike" cap="none" normalizeH="0" baseline="-30000" smtClean="0">
                          <a:ln>
                            <a:noFill/>
                          </a:ln>
                          <a:solidFill>
                            <a:schemeClr val="tx1"/>
                          </a:solidFill>
                          <a:effectLst/>
                          <a:latin typeface="Arial" charset="0"/>
                          <a:cs typeface="Times New Roman" pitchFamily="18" charset="0"/>
                        </a:rPr>
                        <a:t>1 </a:t>
                      </a:r>
                      <a:r>
                        <a:rPr kumimoji="0" lang="en-US" sz="1400" b="0" i="0" u="none" strike="noStrike" cap="none" normalizeH="0" baseline="0" smtClean="0">
                          <a:ln>
                            <a:noFill/>
                          </a:ln>
                          <a:solidFill>
                            <a:schemeClr val="tx1"/>
                          </a:solidFill>
                          <a:effectLst/>
                          <a:latin typeface="Arial" charset="0"/>
                        </a:rPr>
                        <a:t> </a:t>
                      </a: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110000"/>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ß</a:t>
                      </a:r>
                      <a:r>
                        <a:rPr kumimoji="0" lang="en-US" sz="1400" b="0" i="0" u="none" strike="noStrike" cap="none" normalizeH="0" baseline="-30000" smtClean="0">
                          <a:ln>
                            <a:noFill/>
                          </a:ln>
                          <a:solidFill>
                            <a:schemeClr val="tx1"/>
                          </a:solidFill>
                          <a:effectLst/>
                          <a:latin typeface="Arial" charset="0"/>
                          <a:cs typeface="Times New Roman" pitchFamily="18" charset="0"/>
                        </a:rPr>
                        <a:t>0 </a:t>
                      </a:r>
                      <a:endParaRPr kumimoji="0" lang="en-US" sz="1400" b="0" i="0" u="none" strike="noStrike" cap="none" normalizeH="0" baseline="0" smtClean="0">
                        <a:ln>
                          <a:noFill/>
                        </a:ln>
                        <a:solidFill>
                          <a:schemeClr val="tx1"/>
                        </a:solidFill>
                        <a:effectLst/>
                        <a:latin typeface="Arial" charset="0"/>
                      </a:endParaRPr>
                    </a:p>
                  </a:txBody>
                  <a:tcPr anchor="ctr" horzOverflow="overflow"/>
                </a:tc>
              </a:tr>
              <a:tr h="525295">
                <a:tc>
                  <a:txBody>
                    <a:bodyPr/>
                    <a:lstStyle/>
                    <a:p>
                      <a:pPr marL="0" marR="0" lvl="0" indent="0" algn="l" defTabSz="914400" rtl="0" eaLnBrk="0" fontAlgn="base" latinLnBrk="0" hangingPunct="0">
                        <a:lnSpc>
                          <a:spcPct val="100000"/>
                        </a:lnSpc>
                        <a:spcBef>
                          <a:spcPct val="20000"/>
                        </a:spcBef>
                        <a:spcAft>
                          <a:spcPct val="0"/>
                        </a:spcAft>
                        <a:buClr>
                          <a:schemeClr val="tx2"/>
                        </a:buClr>
                        <a:buSzPct val="110000"/>
                        <a:buFontTx/>
                        <a:buNone/>
                        <a:tabLst/>
                      </a:pPr>
                      <a:r>
                        <a:rPr kumimoji="0" lang="en-US" sz="1400" b="0" i="0" u="none" strike="noStrike" cap="none" normalizeH="0" baseline="0" dirty="0" smtClean="0">
                          <a:ln>
                            <a:noFill/>
                          </a:ln>
                          <a:solidFill>
                            <a:schemeClr val="tx1"/>
                          </a:solidFill>
                          <a:effectLst/>
                          <a:latin typeface="Arial" charset="0"/>
                          <a:cs typeface="Times New Roman" pitchFamily="18" charset="0"/>
                        </a:rPr>
                        <a:t>Post-reform Period</a:t>
                      </a:r>
                      <a:endParaRPr kumimoji="0" lang="en-US" sz="14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110000"/>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ß</a:t>
                      </a:r>
                      <a:r>
                        <a:rPr kumimoji="0" lang="en-US" sz="1400" b="0" i="0" u="none" strike="noStrike" cap="none" normalizeH="0" baseline="-30000" smtClean="0">
                          <a:ln>
                            <a:noFill/>
                          </a:ln>
                          <a:solidFill>
                            <a:schemeClr val="tx1"/>
                          </a:solidFill>
                          <a:effectLst/>
                          <a:latin typeface="Arial" charset="0"/>
                          <a:cs typeface="Times New Roman" pitchFamily="18" charset="0"/>
                        </a:rPr>
                        <a:t>0</a:t>
                      </a:r>
                      <a:r>
                        <a:rPr kumimoji="0" lang="en-US" sz="1400" b="0" i="0" u="none" strike="noStrike" cap="none" normalizeH="0" baseline="0" smtClean="0">
                          <a:ln>
                            <a:noFill/>
                          </a:ln>
                          <a:solidFill>
                            <a:schemeClr val="tx1"/>
                          </a:solidFill>
                          <a:effectLst/>
                          <a:latin typeface="Arial" charset="0"/>
                          <a:cs typeface="Times New Roman" pitchFamily="18" charset="0"/>
                        </a:rPr>
                        <a:t> + ß</a:t>
                      </a:r>
                      <a:r>
                        <a:rPr kumimoji="0" lang="en-US" sz="1400" b="0" i="0" u="none" strike="noStrike" cap="none" normalizeH="0" baseline="-30000" smtClean="0">
                          <a:ln>
                            <a:noFill/>
                          </a:ln>
                          <a:solidFill>
                            <a:schemeClr val="tx1"/>
                          </a:solidFill>
                          <a:effectLst/>
                          <a:latin typeface="Arial" charset="0"/>
                          <a:cs typeface="Times New Roman" pitchFamily="18" charset="0"/>
                        </a:rPr>
                        <a:t>1</a:t>
                      </a:r>
                      <a:r>
                        <a:rPr kumimoji="0" lang="en-US" sz="1400" b="0" i="0" u="none" strike="noStrike" cap="none" normalizeH="0" baseline="0" smtClean="0">
                          <a:ln>
                            <a:noFill/>
                          </a:ln>
                          <a:solidFill>
                            <a:schemeClr val="tx1"/>
                          </a:solidFill>
                          <a:effectLst/>
                          <a:latin typeface="Arial" charset="0"/>
                          <a:cs typeface="Times New Roman" pitchFamily="18" charset="0"/>
                        </a:rPr>
                        <a:t> + ß</a:t>
                      </a:r>
                      <a:r>
                        <a:rPr kumimoji="0" lang="en-US" sz="1400" b="0" i="0" u="none" strike="noStrike" cap="none" normalizeH="0" baseline="-30000" smtClean="0">
                          <a:ln>
                            <a:noFill/>
                          </a:ln>
                          <a:solidFill>
                            <a:schemeClr val="tx1"/>
                          </a:solidFill>
                          <a:effectLst/>
                          <a:latin typeface="Arial" charset="0"/>
                          <a:cs typeface="Times New Roman" pitchFamily="18" charset="0"/>
                        </a:rPr>
                        <a:t>2</a:t>
                      </a:r>
                      <a:r>
                        <a:rPr kumimoji="0" lang="en-US" sz="1400" b="0" i="0" u="none" strike="noStrike" cap="none" normalizeH="0" baseline="0" smtClean="0">
                          <a:ln>
                            <a:noFill/>
                          </a:ln>
                          <a:solidFill>
                            <a:schemeClr val="tx1"/>
                          </a:solidFill>
                          <a:effectLst/>
                          <a:latin typeface="Arial" charset="0"/>
                          <a:cs typeface="Times New Roman" pitchFamily="18" charset="0"/>
                        </a:rPr>
                        <a:t> + ß</a:t>
                      </a:r>
                      <a:r>
                        <a:rPr kumimoji="0" lang="en-US" sz="1400" b="0" i="0" u="none" strike="noStrike" cap="none" normalizeH="0" baseline="-30000" smtClean="0">
                          <a:ln>
                            <a:noFill/>
                          </a:ln>
                          <a:solidFill>
                            <a:schemeClr val="tx1"/>
                          </a:solidFill>
                          <a:effectLst/>
                          <a:latin typeface="Arial" charset="0"/>
                          <a:cs typeface="Times New Roman" pitchFamily="18" charset="0"/>
                        </a:rPr>
                        <a:t>3 </a:t>
                      </a:r>
                      <a:endParaRPr kumimoji="0" lang="en-US" sz="1400" b="0" i="0" u="none" strike="noStrike" cap="none" normalizeH="0" baseline="0" smtClean="0">
                        <a:ln>
                          <a:noFill/>
                        </a:ln>
                        <a:solidFill>
                          <a:schemeClr val="tx1"/>
                        </a:solidFill>
                        <a:effectLst/>
                        <a:latin typeface="Arial" charset="0"/>
                      </a:endParaRP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110000"/>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ß</a:t>
                      </a:r>
                      <a:r>
                        <a:rPr kumimoji="0" lang="en-US" sz="1400" b="0" i="0" u="none" strike="noStrike" cap="none" normalizeH="0" baseline="-30000" smtClean="0">
                          <a:ln>
                            <a:noFill/>
                          </a:ln>
                          <a:solidFill>
                            <a:schemeClr val="tx1"/>
                          </a:solidFill>
                          <a:effectLst/>
                          <a:latin typeface="Arial" charset="0"/>
                          <a:cs typeface="Times New Roman" pitchFamily="18" charset="0"/>
                        </a:rPr>
                        <a:t>0</a:t>
                      </a:r>
                      <a:r>
                        <a:rPr kumimoji="0" lang="en-US" sz="1400" b="0" i="0" u="none" strike="noStrike" cap="none" normalizeH="0" baseline="0" smtClean="0">
                          <a:ln>
                            <a:noFill/>
                          </a:ln>
                          <a:solidFill>
                            <a:schemeClr val="tx1"/>
                          </a:solidFill>
                          <a:effectLst/>
                          <a:latin typeface="Arial" charset="0"/>
                          <a:cs typeface="Times New Roman" pitchFamily="18" charset="0"/>
                        </a:rPr>
                        <a:t> + ß</a:t>
                      </a:r>
                      <a:r>
                        <a:rPr kumimoji="0" lang="en-US" sz="1400" b="0" i="0" u="none" strike="noStrike" cap="none" normalizeH="0" baseline="-30000" smtClean="0">
                          <a:ln>
                            <a:noFill/>
                          </a:ln>
                          <a:solidFill>
                            <a:schemeClr val="tx1"/>
                          </a:solidFill>
                          <a:effectLst/>
                          <a:latin typeface="Arial" charset="0"/>
                          <a:cs typeface="Times New Roman" pitchFamily="18" charset="0"/>
                        </a:rPr>
                        <a:t>2</a:t>
                      </a:r>
                      <a:endParaRPr kumimoji="0" lang="en-US" sz="1400" b="0" i="0" u="none" strike="noStrike" cap="none" normalizeH="0" baseline="-25000" smtClean="0">
                        <a:ln>
                          <a:noFill/>
                        </a:ln>
                        <a:solidFill>
                          <a:schemeClr val="tx1"/>
                        </a:solidFill>
                        <a:effectLst/>
                        <a:latin typeface="Arial" charset="0"/>
                      </a:endParaRPr>
                    </a:p>
                  </a:txBody>
                  <a:tcPr anchor="ctr" horzOverflow="overflow"/>
                </a:tc>
              </a:tr>
              <a:tr h="525295">
                <a:tc>
                  <a:txBody>
                    <a:bodyPr/>
                    <a:lstStyle/>
                    <a:p>
                      <a:pPr marL="0" marR="0" lvl="0" indent="0" algn="l" defTabSz="914400" rtl="0" eaLnBrk="0" fontAlgn="base" latinLnBrk="0" hangingPunct="0">
                        <a:lnSpc>
                          <a:spcPct val="100000"/>
                        </a:lnSpc>
                        <a:spcBef>
                          <a:spcPct val="20000"/>
                        </a:spcBef>
                        <a:spcAft>
                          <a:spcPct val="0"/>
                        </a:spcAft>
                        <a:buClr>
                          <a:schemeClr val="tx2"/>
                        </a:buClr>
                        <a:buSzPct val="110000"/>
                        <a:buFontTx/>
                        <a:buNone/>
                        <a:tabLst/>
                      </a:pPr>
                      <a:r>
                        <a:rPr kumimoji="0" lang="en-US" sz="1400" b="0" i="0" u="none" strike="noStrike" cap="none" normalizeH="0" baseline="0" dirty="0" smtClean="0">
                          <a:ln>
                            <a:noFill/>
                          </a:ln>
                          <a:solidFill>
                            <a:schemeClr val="tx1"/>
                          </a:solidFill>
                          <a:effectLst/>
                          <a:latin typeface="Arial" charset="0"/>
                          <a:cs typeface="Times New Roman" pitchFamily="18" charset="0"/>
                        </a:rPr>
                        <a:t>Pre-Post Difference</a:t>
                      </a:r>
                      <a:endParaRPr kumimoji="0" lang="en-US" sz="1400" b="0" i="0" u="none" strike="noStrike" cap="none" normalizeH="0" baseline="0" dirty="0" smtClean="0">
                        <a:ln>
                          <a:noFill/>
                        </a:ln>
                        <a:solidFill>
                          <a:schemeClr val="tx1"/>
                        </a:solidFill>
                        <a:effectLst/>
                        <a:latin typeface="Arial" charset="0"/>
                      </a:endParaRP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110000"/>
                        <a:buFontTx/>
                        <a:buNone/>
                        <a:tabLst/>
                      </a:pPr>
                      <a:r>
                        <a:rPr kumimoji="0" lang="en-US" sz="1400" b="0" i="0" u="none" strike="noStrike" cap="none" normalizeH="0" baseline="0" dirty="0" smtClean="0">
                          <a:ln>
                            <a:noFill/>
                          </a:ln>
                          <a:solidFill>
                            <a:schemeClr val="tx1"/>
                          </a:solidFill>
                          <a:effectLst/>
                          <a:latin typeface="Arial" charset="0"/>
                          <a:cs typeface="Times New Roman" pitchFamily="18" charset="0"/>
                        </a:rPr>
                        <a:t>ß</a:t>
                      </a:r>
                      <a:r>
                        <a:rPr kumimoji="0" lang="en-US" sz="1400" b="0" i="0" u="none" strike="noStrike" cap="none" normalizeH="0" baseline="-30000" dirty="0" smtClean="0">
                          <a:ln>
                            <a:noFill/>
                          </a:ln>
                          <a:solidFill>
                            <a:schemeClr val="tx1"/>
                          </a:solidFill>
                          <a:effectLst/>
                          <a:latin typeface="Arial" charset="0"/>
                          <a:cs typeface="Times New Roman" pitchFamily="18" charset="0"/>
                        </a:rPr>
                        <a:t>2</a:t>
                      </a:r>
                      <a:r>
                        <a:rPr kumimoji="0" lang="en-US" sz="1400" b="0" i="0" u="none" strike="noStrike" cap="none" normalizeH="0" baseline="0" dirty="0" smtClean="0">
                          <a:ln>
                            <a:noFill/>
                          </a:ln>
                          <a:solidFill>
                            <a:schemeClr val="tx1"/>
                          </a:solidFill>
                          <a:effectLst/>
                          <a:latin typeface="Arial" charset="0"/>
                          <a:cs typeface="Times New Roman" pitchFamily="18" charset="0"/>
                        </a:rPr>
                        <a:t> + ß</a:t>
                      </a:r>
                      <a:r>
                        <a:rPr kumimoji="0" lang="en-US" sz="1400" b="0" i="0" u="none" strike="noStrike" cap="none" normalizeH="0" baseline="-30000" dirty="0" smtClean="0">
                          <a:ln>
                            <a:noFill/>
                          </a:ln>
                          <a:solidFill>
                            <a:schemeClr val="tx1"/>
                          </a:solidFill>
                          <a:effectLst/>
                          <a:latin typeface="Arial" charset="0"/>
                          <a:cs typeface="Times New Roman" pitchFamily="18" charset="0"/>
                        </a:rPr>
                        <a:t>3</a:t>
                      </a: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110000"/>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ß</a:t>
                      </a:r>
                      <a:r>
                        <a:rPr kumimoji="0" lang="en-US" sz="1400" b="0" i="0" u="none" strike="noStrike" cap="none" normalizeH="0" baseline="-30000" smtClean="0">
                          <a:ln>
                            <a:noFill/>
                          </a:ln>
                          <a:solidFill>
                            <a:schemeClr val="tx1"/>
                          </a:solidFill>
                          <a:effectLst/>
                          <a:latin typeface="Arial" charset="0"/>
                          <a:cs typeface="Times New Roman" pitchFamily="18" charset="0"/>
                        </a:rPr>
                        <a:t>2</a:t>
                      </a:r>
                    </a:p>
                  </a:txBody>
                  <a:tcPr anchor="ctr" horzOverflow="overflow"/>
                </a:tc>
              </a:tr>
              <a:tr h="525295">
                <a:tc>
                  <a:txBody>
                    <a:bodyPr/>
                    <a:lstStyle/>
                    <a:p>
                      <a:pPr marL="0" marR="0" lvl="0" indent="0" algn="l" defTabSz="914400" rtl="0" eaLnBrk="0" fontAlgn="base" latinLnBrk="0" hangingPunct="0">
                        <a:lnSpc>
                          <a:spcPct val="100000"/>
                        </a:lnSpc>
                        <a:spcBef>
                          <a:spcPct val="20000"/>
                        </a:spcBef>
                        <a:spcAft>
                          <a:spcPct val="0"/>
                        </a:spcAft>
                        <a:buClr>
                          <a:schemeClr val="tx2"/>
                        </a:buClr>
                        <a:buSzPct val="110000"/>
                        <a:buFontTx/>
                        <a:buNone/>
                        <a:tabLst/>
                      </a:pPr>
                      <a:r>
                        <a:rPr kumimoji="0" lang="en-US" sz="1400" b="0" i="0" u="none" strike="noStrike" cap="none" normalizeH="0" baseline="0" smtClean="0">
                          <a:ln>
                            <a:noFill/>
                          </a:ln>
                          <a:solidFill>
                            <a:schemeClr val="tx1"/>
                          </a:solidFill>
                          <a:effectLst/>
                          <a:latin typeface="Arial" charset="0"/>
                          <a:cs typeface="Times New Roman" pitchFamily="18" charset="0"/>
                        </a:rPr>
                        <a:t>Difference-in-Differences</a:t>
                      </a:r>
                      <a:endParaRPr kumimoji="0" lang="en-US" sz="1400" b="0" i="0" u="none" strike="noStrike" cap="none" normalizeH="0" baseline="0" smtClean="0">
                        <a:ln>
                          <a:noFill/>
                        </a:ln>
                        <a:solidFill>
                          <a:schemeClr val="tx1"/>
                        </a:solidFill>
                        <a:effectLst/>
                        <a:latin typeface="Arial" charset="0"/>
                      </a:endParaRPr>
                    </a:p>
                  </a:txBody>
                  <a:tcPr anchor="ctr" horzOverflow="overflow"/>
                </a:tc>
                <a:tc gridSpan="2">
                  <a:txBody>
                    <a:bodyPr/>
                    <a:lstStyle/>
                    <a:p>
                      <a:pPr marL="0" marR="0" lvl="0" indent="0" algn="ctr" defTabSz="914400" rtl="0" eaLnBrk="0" fontAlgn="base" latinLnBrk="0" hangingPunct="0">
                        <a:lnSpc>
                          <a:spcPct val="100000"/>
                        </a:lnSpc>
                        <a:spcBef>
                          <a:spcPct val="20000"/>
                        </a:spcBef>
                        <a:spcAft>
                          <a:spcPct val="0"/>
                        </a:spcAft>
                        <a:buClr>
                          <a:schemeClr val="tx2"/>
                        </a:buClr>
                        <a:buSzPct val="110000"/>
                        <a:buFontTx/>
                        <a:buNone/>
                        <a:tabLst/>
                      </a:pPr>
                      <a:r>
                        <a:rPr kumimoji="0" lang="en-US" sz="1400" b="0" i="0" u="none" strike="noStrike" cap="none" normalizeH="0" baseline="0" dirty="0" smtClean="0">
                          <a:ln>
                            <a:noFill/>
                          </a:ln>
                          <a:solidFill>
                            <a:schemeClr val="tx1"/>
                          </a:solidFill>
                          <a:effectLst/>
                          <a:latin typeface="Arial" charset="0"/>
                          <a:cs typeface="Times New Roman" pitchFamily="18" charset="0"/>
                        </a:rPr>
                        <a:t>ß</a:t>
                      </a:r>
                      <a:r>
                        <a:rPr kumimoji="0" lang="en-US" sz="1400" b="0" i="0" u="none" strike="noStrike" cap="none" normalizeH="0" baseline="-30000" dirty="0" smtClean="0">
                          <a:ln>
                            <a:noFill/>
                          </a:ln>
                          <a:solidFill>
                            <a:schemeClr val="tx1"/>
                          </a:solidFill>
                          <a:effectLst/>
                          <a:latin typeface="Arial" charset="0"/>
                          <a:cs typeface="Times New Roman" pitchFamily="18" charset="0"/>
                        </a:rPr>
                        <a:t>3</a:t>
                      </a:r>
                      <a:endParaRPr kumimoji="0" lang="en-US" sz="1400" b="0" i="0" u="none" strike="noStrike" cap="none" normalizeH="0" baseline="0" dirty="0" smtClean="0">
                        <a:ln>
                          <a:noFill/>
                        </a:ln>
                        <a:solidFill>
                          <a:schemeClr val="tx1"/>
                        </a:solidFill>
                        <a:effectLst/>
                        <a:latin typeface="Arial" charset="0"/>
                      </a:endParaRPr>
                    </a:p>
                  </a:txBody>
                  <a:tcPr anchor="ctr" horzOverflow="overflow"/>
                </a:tc>
                <a:tc hMerge="1">
                  <a:txBody>
                    <a:bodyPr/>
                    <a:lstStyle/>
                    <a:p>
                      <a:endParaRPr lang="en-US"/>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t>Estimation </a:t>
            </a:r>
          </a:p>
        </p:txBody>
      </p:sp>
      <p:sp>
        <p:nvSpPr>
          <p:cNvPr id="12291" name="Content Placeholder 2"/>
          <p:cNvSpPr>
            <a:spLocks noGrp="1"/>
          </p:cNvSpPr>
          <p:nvPr>
            <p:ph idx="1"/>
          </p:nvPr>
        </p:nvSpPr>
        <p:spPr/>
        <p:txBody>
          <a:bodyPr/>
          <a:lstStyle/>
          <a:p>
            <a:r>
              <a:rPr lang="en-US" sz="2400" dirty="0" smtClean="0"/>
              <a:t>Estimate linear probability models, controlling for </a:t>
            </a:r>
            <a:r>
              <a:rPr lang="en-US" sz="2400" dirty="0" smtClean="0"/>
              <a:t>rich </a:t>
            </a:r>
            <a:r>
              <a:rPr lang="en-US" sz="2400" dirty="0" smtClean="0"/>
              <a:t>set of covariates</a:t>
            </a:r>
          </a:p>
          <a:p>
            <a:pPr lvl="1"/>
            <a:r>
              <a:rPr lang="en-US" sz="2000" dirty="0" smtClean="0"/>
              <a:t>Use SVY procedures in </a:t>
            </a:r>
            <a:r>
              <a:rPr lang="en-US" sz="2000" dirty="0" err="1" smtClean="0"/>
              <a:t>Stata</a:t>
            </a:r>
            <a:r>
              <a:rPr lang="en-US" sz="2000" dirty="0" smtClean="0"/>
              <a:t> to adjust for complex design of NHIS</a:t>
            </a:r>
          </a:p>
          <a:p>
            <a:pPr lvl="1"/>
            <a:r>
              <a:rPr lang="en-US" sz="2000" dirty="0" smtClean="0"/>
              <a:t>Use NCHS recommended methods to account for the use of multiply-imputed income data</a:t>
            </a:r>
          </a:p>
          <a:p>
            <a:r>
              <a:rPr lang="en-US" sz="2400" dirty="0" smtClean="0"/>
              <a:t>Conduct sensitivity analyses</a:t>
            </a:r>
          </a:p>
          <a:p>
            <a:pPr lvl="1"/>
            <a:r>
              <a:rPr lang="en-US" sz="2000" dirty="0" smtClean="0"/>
              <a:t>Alternate comparison groups</a:t>
            </a:r>
          </a:p>
          <a:p>
            <a:pPr lvl="2"/>
            <a:r>
              <a:rPr lang="en-US" sz="1600" dirty="0" smtClean="0"/>
              <a:t>Higher income adults in other large states (all &amp; NE)</a:t>
            </a:r>
          </a:p>
          <a:p>
            <a:pPr lvl="2"/>
            <a:r>
              <a:rPr lang="en-US" sz="1600" dirty="0" smtClean="0"/>
              <a:t>“Income-eligible” childless adults in other states (all &amp; NE)</a:t>
            </a:r>
          </a:p>
          <a:p>
            <a:pPr lvl="1"/>
            <a:r>
              <a:rPr lang="en-US" sz="2000" dirty="0" smtClean="0"/>
              <a:t>Alternate pre- and post- reform periods</a:t>
            </a:r>
          </a:p>
          <a:p>
            <a:pPr lvl="1">
              <a:buFontTx/>
              <a:buNone/>
            </a:pPr>
            <a:endParaRPr lang="en-US" sz="2000" dirty="0" smtClean="0"/>
          </a:p>
        </p:txBody>
      </p:sp>
      <p:sp>
        <p:nvSpPr>
          <p:cNvPr id="12292" name="Slide Number Placeholder 3"/>
          <p:cNvSpPr>
            <a:spLocks noGrp="1"/>
          </p:cNvSpPr>
          <p:nvPr>
            <p:ph type="sldNum" sz="quarter" idx="10"/>
          </p:nvPr>
        </p:nvSpPr>
        <p:spPr>
          <a:noFill/>
        </p:spPr>
        <p:txBody>
          <a:bodyPr/>
          <a:lstStyle/>
          <a:p>
            <a:fld id="{5146D4F6-A15D-4D6F-BD4F-201B73808F9E}" type="slidenum">
              <a:rPr lang="en-US" smtClean="0"/>
              <a:pPr/>
              <a:t>11</a:t>
            </a:fld>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dirty="0" smtClean="0"/>
              <a:t>Impacts on Health Insurance Coverage</a:t>
            </a:r>
          </a:p>
        </p:txBody>
      </p:sp>
      <p:sp>
        <p:nvSpPr>
          <p:cNvPr id="10243" name="Content Placeholder 2"/>
          <p:cNvSpPr>
            <a:spLocks noGrp="1"/>
          </p:cNvSpPr>
          <p:nvPr>
            <p:ph idx="1"/>
          </p:nvPr>
        </p:nvSpPr>
        <p:spPr>
          <a:xfrm>
            <a:off x="457200" y="1828800"/>
            <a:ext cx="8229600" cy="4297363"/>
          </a:xfrm>
          <a:solidFill>
            <a:schemeClr val="accent3"/>
          </a:solidFill>
        </p:spPr>
        <p:txBody>
          <a:bodyPr anchor="ctr"/>
          <a:lstStyle/>
          <a:p>
            <a:pPr algn="ctr">
              <a:buFontTx/>
              <a:buNone/>
              <a:defRPr/>
            </a:pPr>
            <a:endParaRPr lang="en-US" dirty="0" smtClean="0">
              <a:solidFill>
                <a:srgbClr val="755426"/>
              </a:solidFill>
            </a:endParaRPr>
          </a:p>
          <a:p>
            <a:pPr algn="ctr">
              <a:buFontTx/>
              <a:buNone/>
              <a:defRPr/>
            </a:pPr>
            <a:endParaRPr lang="en-US" dirty="0" smtClean="0">
              <a:solidFill>
                <a:srgbClr val="755426"/>
              </a:solidFill>
            </a:endParaRPr>
          </a:p>
          <a:p>
            <a:pPr algn="ctr">
              <a:buFontTx/>
              <a:buNone/>
              <a:defRPr/>
            </a:pPr>
            <a:endParaRPr lang="en-US" dirty="0" smtClean="0">
              <a:solidFill>
                <a:srgbClr val="755426"/>
              </a:solidFill>
            </a:endParaRPr>
          </a:p>
        </p:txBody>
      </p:sp>
      <p:sp>
        <p:nvSpPr>
          <p:cNvPr id="13316" name="Slide Number Placeholder 3"/>
          <p:cNvSpPr>
            <a:spLocks noGrp="1"/>
          </p:cNvSpPr>
          <p:nvPr>
            <p:ph type="sldNum" sz="quarter" idx="10"/>
          </p:nvPr>
        </p:nvSpPr>
        <p:spPr>
          <a:noFill/>
        </p:spPr>
        <p:txBody>
          <a:bodyPr/>
          <a:lstStyle/>
          <a:p>
            <a:fld id="{F677A504-4FC7-4711-9BD2-56D702CFC9FF}" type="slidenum">
              <a:rPr lang="en-US" smtClean="0"/>
              <a:pPr/>
              <a:t>12</a:t>
            </a:fld>
            <a:endParaRPr 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DD Estimates of Impacts on </a:t>
            </a:r>
            <a:br>
              <a:rPr lang="en-US" dirty="0" smtClean="0"/>
            </a:br>
            <a:r>
              <a:rPr lang="en-US" dirty="0" smtClean="0"/>
              <a:t>Insurance Coverage for New York</a:t>
            </a:r>
          </a:p>
        </p:txBody>
      </p:sp>
      <p:sp>
        <p:nvSpPr>
          <p:cNvPr id="15363" name="Slide Number Placeholder 3"/>
          <p:cNvSpPr>
            <a:spLocks noGrp="1"/>
          </p:cNvSpPr>
          <p:nvPr>
            <p:ph type="sldNum" sz="quarter" idx="10"/>
          </p:nvPr>
        </p:nvSpPr>
        <p:spPr>
          <a:noFill/>
        </p:spPr>
        <p:txBody>
          <a:bodyPr/>
          <a:lstStyle/>
          <a:p>
            <a:fld id="{CB399671-BD5B-4434-A59F-0275C6C6A0F9}" type="slidenum">
              <a:rPr lang="en-US" smtClean="0"/>
              <a:pPr/>
              <a:t>13</a:t>
            </a:fld>
            <a:endParaRPr lang="en-US" smtClean="0"/>
          </a:p>
        </p:txBody>
      </p:sp>
      <p:sp>
        <p:nvSpPr>
          <p:cNvPr id="15365" name="TextBox 8"/>
          <p:cNvSpPr txBox="1">
            <a:spLocks noChangeArrowheads="1"/>
          </p:cNvSpPr>
          <p:nvPr/>
        </p:nvSpPr>
        <p:spPr bwMode="auto">
          <a:xfrm>
            <a:off x="762000" y="5181600"/>
            <a:ext cx="7391400" cy="430887"/>
          </a:xfrm>
          <a:prstGeom prst="rect">
            <a:avLst/>
          </a:prstGeom>
          <a:noFill/>
          <a:ln w="9525">
            <a:noFill/>
            <a:miter lim="800000"/>
            <a:headEnd/>
            <a:tailEnd/>
          </a:ln>
        </p:spPr>
        <p:txBody>
          <a:bodyPr wrap="square">
            <a:spAutoFit/>
          </a:bodyPr>
          <a:lstStyle/>
          <a:p>
            <a:r>
              <a:rPr lang="en-US" sz="1100" dirty="0" smtClean="0"/>
              <a:t>* (**) </a:t>
            </a:r>
            <a:r>
              <a:rPr lang="en-US" sz="1100" dirty="0"/>
              <a:t>(***) Significantly different from zero at the 10% (5%) (1%) level</a:t>
            </a:r>
            <a:r>
              <a:rPr lang="en-US" sz="1100" dirty="0" smtClean="0"/>
              <a:t>.</a:t>
            </a:r>
          </a:p>
          <a:p>
            <a:r>
              <a:rPr lang="en-US" sz="1100" dirty="0" smtClean="0"/>
              <a:t>BOLD indicates estimates that are generally consistent across alternate comparison groups.</a:t>
            </a:r>
            <a:endParaRPr lang="en-US" sz="1100" dirty="0"/>
          </a:p>
        </p:txBody>
      </p:sp>
      <p:graphicFrame>
        <p:nvGraphicFramePr>
          <p:cNvPr id="11" name="Content Placeholder 10"/>
          <p:cNvGraphicFramePr>
            <a:graphicFrameLocks noGrp="1"/>
          </p:cNvGraphicFramePr>
          <p:nvPr>
            <p:ph idx="1"/>
          </p:nvPr>
        </p:nvGraphicFramePr>
        <p:xfrm>
          <a:off x="457200" y="1981200"/>
          <a:ext cx="7924800" cy="2971800"/>
        </p:xfrm>
        <a:graphic>
          <a:graphicData uri="http://schemas.openxmlformats.org/drawingml/2006/table">
            <a:tbl>
              <a:tblPr firstRow="1" bandRow="1">
                <a:tableStyleId>{5C22544A-7EE6-4342-B048-85BDC9FD1C3A}</a:tableStyleId>
              </a:tblPr>
              <a:tblGrid>
                <a:gridCol w="2641600"/>
                <a:gridCol w="2641600"/>
                <a:gridCol w="2641600"/>
              </a:tblGrid>
              <a:tr h="742950">
                <a:tc>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rPr>
                        <a:t>Target Adults</a:t>
                      </a: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rPr>
                        <a:t>All Adults</a:t>
                      </a:r>
                    </a:p>
                  </a:txBody>
                  <a:tcPr anchor="ctr" horzOverflow="overflow"/>
                </a:tc>
              </a:tr>
              <a:tr h="74295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Insured</a:t>
                      </a:r>
                      <a:endParaRPr kumimoji="0" lang="en-US" sz="1400" b="0" i="0" u="none" strike="noStrike" cap="none" normalizeH="0" baseline="0" dirty="0" smtClean="0">
                        <a:ln>
                          <a:noFill/>
                        </a:ln>
                        <a:solidFill>
                          <a:schemeClr val="tx1"/>
                        </a:solidFill>
                        <a:effectLst/>
                        <a:latin typeface="Times New Roman" pitchFamily="18" charset="0"/>
                      </a:endParaRP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3.6**</a:t>
                      </a:r>
                      <a:endParaRPr kumimoji="0" lang="en-US" sz="1400" b="1" i="0" u="none" strike="noStrike" cap="none" normalizeH="0" baseline="0" dirty="0" smtClean="0">
                        <a:ln>
                          <a:noFill/>
                        </a:ln>
                        <a:solidFill>
                          <a:schemeClr val="tx1"/>
                        </a:solidFill>
                        <a:effectLst/>
                        <a:latin typeface="Times New Roman" pitchFamily="18" charset="0"/>
                      </a:endParaRP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1.3</a:t>
                      </a:r>
                      <a:endParaRPr kumimoji="0" lang="en-US" sz="1400" b="1" i="0" u="none" strike="noStrike" cap="none" normalizeH="0" baseline="0" dirty="0" smtClean="0">
                        <a:ln>
                          <a:noFill/>
                        </a:ln>
                        <a:solidFill>
                          <a:schemeClr val="tx1"/>
                        </a:solidFill>
                        <a:effectLst/>
                        <a:latin typeface="Times New Roman" pitchFamily="18" charset="0"/>
                      </a:endParaRPr>
                    </a:p>
                  </a:txBody>
                  <a:tcPr anchor="ctr" horzOverflow="overflow"/>
                </a:tc>
              </a:tr>
              <a:tr h="74295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ESI Coverage</a:t>
                      </a:r>
                      <a:endParaRPr kumimoji="0" lang="en-US" sz="1400" b="0" i="0" u="none" strike="noStrike" cap="none" normalizeH="0" baseline="0" dirty="0" smtClean="0">
                        <a:ln>
                          <a:noFill/>
                        </a:ln>
                        <a:solidFill>
                          <a:schemeClr val="tx1"/>
                        </a:solidFill>
                        <a:effectLst/>
                        <a:latin typeface="Times New Roman" pitchFamily="18" charset="0"/>
                      </a:endParaRP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-3.5**</a:t>
                      </a:r>
                      <a:endParaRPr kumimoji="0" lang="en-US" sz="1400" b="1" i="0" u="none" strike="noStrike" cap="none" normalizeH="0" baseline="0" dirty="0" smtClean="0">
                        <a:ln>
                          <a:noFill/>
                        </a:ln>
                        <a:solidFill>
                          <a:schemeClr val="tx1"/>
                        </a:solidFill>
                        <a:effectLst/>
                        <a:latin typeface="Times New Roman" pitchFamily="18" charset="0"/>
                      </a:endParaRP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-2.9*</a:t>
                      </a:r>
                      <a:endParaRPr kumimoji="0" lang="en-US" sz="1400" b="1" i="0" u="none" strike="noStrike" cap="none" normalizeH="0" baseline="0" dirty="0" smtClean="0">
                        <a:ln>
                          <a:noFill/>
                        </a:ln>
                        <a:solidFill>
                          <a:schemeClr val="tx1"/>
                        </a:solidFill>
                        <a:effectLst/>
                        <a:latin typeface="Times New Roman" pitchFamily="18" charset="0"/>
                      </a:endParaRPr>
                    </a:p>
                  </a:txBody>
                  <a:tcPr anchor="ctr" horzOverflow="overflow"/>
                </a:tc>
              </a:tr>
              <a:tr h="74295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Public/Other Coverage</a:t>
                      </a:r>
                      <a:endParaRPr kumimoji="0" lang="en-US" sz="1400" b="0" i="0" u="none" strike="noStrike" cap="none" normalizeH="0" baseline="0" dirty="0" smtClean="0">
                        <a:ln>
                          <a:noFill/>
                        </a:ln>
                        <a:solidFill>
                          <a:schemeClr val="tx1"/>
                        </a:solidFill>
                        <a:effectLst/>
                        <a:latin typeface="Times New Roman" pitchFamily="18" charset="0"/>
                      </a:endParaRP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  7.2***</a:t>
                      </a:r>
                      <a:endParaRPr kumimoji="0" lang="en-US" sz="1400" b="1" i="0" u="none" strike="noStrike" cap="none" normalizeH="0" baseline="0" dirty="0" smtClean="0">
                        <a:ln>
                          <a:noFill/>
                        </a:ln>
                        <a:solidFill>
                          <a:schemeClr val="tx1"/>
                        </a:solidFill>
                        <a:effectLst/>
                        <a:latin typeface="Times New Roman" pitchFamily="18" charset="0"/>
                      </a:endParaRP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   4.2***</a:t>
                      </a:r>
                      <a:endParaRPr kumimoji="0" lang="en-US" sz="1400" b="1" i="0" u="none" strike="noStrike" cap="none" normalizeH="0" baseline="0" dirty="0" smtClean="0">
                        <a:ln>
                          <a:noFill/>
                        </a:ln>
                        <a:solidFill>
                          <a:schemeClr val="tx1"/>
                        </a:solidFill>
                        <a:effectLst/>
                        <a:latin typeface="Times New Roman" pitchFamily="18" charset="0"/>
                      </a:endParaRPr>
                    </a:p>
                  </a:txBody>
                  <a:tcPr anchor="ctr" horzOverflow="overflow"/>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DD Estimates of </a:t>
            </a:r>
            <a:r>
              <a:rPr lang="en-US" dirty="0" smtClean="0"/>
              <a:t>Early Impacts </a:t>
            </a:r>
            <a:r>
              <a:rPr lang="en-US" dirty="0" smtClean="0"/>
              <a:t>on </a:t>
            </a:r>
            <a:br>
              <a:rPr lang="en-US" dirty="0" smtClean="0"/>
            </a:br>
            <a:r>
              <a:rPr lang="en-US" dirty="0" smtClean="0"/>
              <a:t>Insurance Coverage for Massachusetts</a:t>
            </a:r>
          </a:p>
        </p:txBody>
      </p:sp>
      <p:sp>
        <p:nvSpPr>
          <p:cNvPr id="15363" name="Slide Number Placeholder 3"/>
          <p:cNvSpPr>
            <a:spLocks noGrp="1"/>
          </p:cNvSpPr>
          <p:nvPr>
            <p:ph type="sldNum" sz="quarter" idx="10"/>
          </p:nvPr>
        </p:nvSpPr>
        <p:spPr>
          <a:noFill/>
        </p:spPr>
        <p:txBody>
          <a:bodyPr/>
          <a:lstStyle/>
          <a:p>
            <a:fld id="{CB399671-BD5B-4434-A59F-0275C6C6A0F9}" type="slidenum">
              <a:rPr lang="en-US" smtClean="0"/>
              <a:pPr/>
              <a:t>14</a:t>
            </a:fld>
            <a:endParaRPr lang="en-US" smtClean="0"/>
          </a:p>
        </p:txBody>
      </p:sp>
      <p:sp>
        <p:nvSpPr>
          <p:cNvPr id="15365" name="TextBox 8"/>
          <p:cNvSpPr txBox="1">
            <a:spLocks noChangeArrowheads="1"/>
          </p:cNvSpPr>
          <p:nvPr/>
        </p:nvSpPr>
        <p:spPr bwMode="auto">
          <a:xfrm>
            <a:off x="762000" y="5181600"/>
            <a:ext cx="7391400" cy="430887"/>
          </a:xfrm>
          <a:prstGeom prst="rect">
            <a:avLst/>
          </a:prstGeom>
          <a:noFill/>
          <a:ln w="9525">
            <a:noFill/>
            <a:miter lim="800000"/>
            <a:headEnd/>
            <a:tailEnd/>
          </a:ln>
        </p:spPr>
        <p:txBody>
          <a:bodyPr wrap="square">
            <a:spAutoFit/>
          </a:bodyPr>
          <a:lstStyle/>
          <a:p>
            <a:r>
              <a:rPr lang="en-US" sz="1100" dirty="0" smtClean="0"/>
              <a:t>* (**) </a:t>
            </a:r>
            <a:r>
              <a:rPr lang="en-US" sz="1100" dirty="0"/>
              <a:t>(***) Significantly different from zero at the 10% (5%) (1%) level</a:t>
            </a:r>
            <a:r>
              <a:rPr lang="en-US" sz="1100" dirty="0" smtClean="0"/>
              <a:t>.</a:t>
            </a:r>
          </a:p>
          <a:p>
            <a:r>
              <a:rPr lang="en-US" sz="1100" dirty="0" smtClean="0"/>
              <a:t>BOLD indicates estimates that are generally consistent across alternate comparison groups.</a:t>
            </a:r>
          </a:p>
        </p:txBody>
      </p:sp>
      <p:graphicFrame>
        <p:nvGraphicFramePr>
          <p:cNvPr id="11" name="Content Placeholder 10"/>
          <p:cNvGraphicFramePr>
            <a:graphicFrameLocks noGrp="1"/>
          </p:cNvGraphicFramePr>
          <p:nvPr>
            <p:ph idx="1"/>
          </p:nvPr>
        </p:nvGraphicFramePr>
        <p:xfrm>
          <a:off x="457200" y="1981200"/>
          <a:ext cx="7924800" cy="2971800"/>
        </p:xfrm>
        <a:graphic>
          <a:graphicData uri="http://schemas.openxmlformats.org/drawingml/2006/table">
            <a:tbl>
              <a:tblPr firstRow="1" bandRow="1">
                <a:tableStyleId>{5C22544A-7EE6-4342-B048-85BDC9FD1C3A}</a:tableStyleId>
              </a:tblPr>
              <a:tblGrid>
                <a:gridCol w="2641600"/>
                <a:gridCol w="2641600"/>
                <a:gridCol w="2641600"/>
              </a:tblGrid>
              <a:tr h="742950">
                <a:tc>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rPr>
                        <a:t>Target Adults</a:t>
                      </a: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j-lt"/>
                        </a:rPr>
                        <a:t>All Adults</a:t>
                      </a:r>
                    </a:p>
                  </a:txBody>
                  <a:tcPr anchor="ctr" horzOverflow="overflow"/>
                </a:tc>
              </a:tr>
              <a:tr h="74295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Insured</a:t>
                      </a:r>
                      <a:endParaRPr kumimoji="0" lang="en-US" sz="1400" b="0" i="0" u="none" strike="noStrike" cap="none" normalizeH="0" baseline="0" dirty="0" smtClean="0">
                        <a:ln>
                          <a:noFill/>
                        </a:ln>
                        <a:solidFill>
                          <a:schemeClr val="tx1"/>
                        </a:solidFill>
                        <a:effectLst/>
                        <a:latin typeface="Times New Roman" pitchFamily="18" charset="0"/>
                      </a:endParaRP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    5.0*</a:t>
                      </a:r>
                      <a:endParaRPr kumimoji="0" lang="en-US" sz="1400" b="1" i="0" u="none" strike="noStrike" cap="none" normalizeH="0" baseline="0" dirty="0" smtClean="0">
                        <a:ln>
                          <a:noFill/>
                        </a:ln>
                        <a:solidFill>
                          <a:schemeClr val="tx1"/>
                        </a:solidFill>
                        <a:effectLst/>
                        <a:latin typeface="Arial" charset="0"/>
                      </a:endParaRP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   2.7**</a:t>
                      </a:r>
                      <a:endParaRPr kumimoji="0" lang="en-US" sz="1400" b="1" i="0" u="none" strike="noStrike" cap="none" normalizeH="0" baseline="0" dirty="0" smtClean="0">
                        <a:ln>
                          <a:noFill/>
                        </a:ln>
                        <a:solidFill>
                          <a:schemeClr val="tx1"/>
                        </a:solidFill>
                        <a:effectLst/>
                        <a:latin typeface="Arial" charset="0"/>
                      </a:endParaRPr>
                    </a:p>
                  </a:txBody>
                  <a:tcPr anchor="ctr" horzOverflow="overflow"/>
                </a:tc>
              </a:tr>
              <a:tr h="74295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ESI Coverage</a:t>
                      </a:r>
                      <a:endParaRPr kumimoji="0" lang="en-US" sz="1400" b="0" i="0" u="none" strike="noStrike" cap="none" normalizeH="0" baseline="0" dirty="0" smtClean="0">
                        <a:ln>
                          <a:noFill/>
                        </a:ln>
                        <a:solidFill>
                          <a:schemeClr val="tx1"/>
                        </a:solidFill>
                        <a:effectLst/>
                        <a:latin typeface="Times New Roman" pitchFamily="18" charset="0"/>
                      </a:endParaRP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-3.2</a:t>
                      </a:r>
                      <a:endParaRPr kumimoji="0" lang="en-US" sz="1400" b="1" i="0" u="none" strike="noStrike" cap="none" normalizeH="0" baseline="0" dirty="0" smtClean="0">
                        <a:ln>
                          <a:noFill/>
                        </a:ln>
                        <a:solidFill>
                          <a:schemeClr val="tx1"/>
                        </a:solidFill>
                        <a:effectLst/>
                        <a:latin typeface="Arial" charset="0"/>
                      </a:endParaRP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-0.2</a:t>
                      </a:r>
                      <a:endParaRPr kumimoji="0" lang="en-US" sz="1400" b="1" i="0" u="none" strike="noStrike" cap="none" normalizeH="0" baseline="0" dirty="0" smtClean="0">
                        <a:ln>
                          <a:noFill/>
                        </a:ln>
                        <a:solidFill>
                          <a:schemeClr val="tx1"/>
                        </a:solidFill>
                        <a:effectLst/>
                        <a:latin typeface="Arial" charset="0"/>
                      </a:endParaRPr>
                    </a:p>
                  </a:txBody>
                  <a:tcPr anchor="ctr" horzOverflow="overflow"/>
                </a:tc>
              </a:tr>
              <a:tr h="74295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cs typeface="Arial" charset="0"/>
                        </a:rPr>
                        <a:t>    Public/Other Coverage</a:t>
                      </a:r>
                      <a:endParaRPr kumimoji="0" lang="en-US" sz="1400" b="0" i="0" u="none" strike="noStrike" cap="none" normalizeH="0" baseline="0" dirty="0" smtClean="0">
                        <a:ln>
                          <a:noFill/>
                        </a:ln>
                        <a:solidFill>
                          <a:schemeClr val="tx1"/>
                        </a:solidFill>
                        <a:effectLst/>
                        <a:latin typeface="Times New Roman" pitchFamily="18" charset="0"/>
                      </a:endParaRP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    8.2**</a:t>
                      </a:r>
                      <a:endParaRPr kumimoji="0" lang="en-US" sz="1400" b="1" i="0" u="none" strike="noStrike" cap="none" normalizeH="0" baseline="0" dirty="0" smtClean="0">
                        <a:ln>
                          <a:noFill/>
                        </a:ln>
                        <a:solidFill>
                          <a:schemeClr val="tx1"/>
                        </a:solidFill>
                        <a:effectLst/>
                        <a:latin typeface="Arial" charset="0"/>
                      </a:endParaRP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    2.9**</a:t>
                      </a:r>
                      <a:endParaRPr kumimoji="0" lang="en-US" sz="1400" b="1" i="0" u="none" strike="noStrike" cap="none" normalizeH="0" baseline="0" dirty="0" smtClean="0">
                        <a:ln>
                          <a:noFill/>
                        </a:ln>
                        <a:solidFill>
                          <a:schemeClr val="tx1"/>
                        </a:solidFill>
                        <a:effectLst/>
                        <a:latin typeface="Arial" charset="0"/>
                      </a:endParaRPr>
                    </a:p>
                  </a:txBody>
                  <a:tcPr anchor="ctr" horzOverflow="overflow"/>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smtClean="0"/>
              <a:t>Impacts on Health Care Access and Use</a:t>
            </a:r>
          </a:p>
        </p:txBody>
      </p:sp>
      <p:sp>
        <p:nvSpPr>
          <p:cNvPr id="17411" name="Content Placeholder 2"/>
          <p:cNvSpPr>
            <a:spLocks noGrp="1"/>
          </p:cNvSpPr>
          <p:nvPr>
            <p:ph idx="1"/>
          </p:nvPr>
        </p:nvSpPr>
        <p:spPr>
          <a:xfrm>
            <a:off x="457200" y="1676400"/>
            <a:ext cx="8229600" cy="4449763"/>
          </a:xfrm>
          <a:solidFill>
            <a:schemeClr val="bg1"/>
          </a:solidFill>
        </p:spPr>
        <p:txBody>
          <a:bodyPr anchor="ctr"/>
          <a:lstStyle/>
          <a:p>
            <a:pPr algn="ctr">
              <a:buFontTx/>
              <a:buNone/>
            </a:pPr>
            <a:endParaRPr lang="en-US" dirty="0" smtClean="0">
              <a:solidFill>
                <a:srgbClr val="755426"/>
              </a:solidFill>
            </a:endParaRPr>
          </a:p>
          <a:p>
            <a:pPr algn="ctr">
              <a:buFontTx/>
              <a:buNone/>
            </a:pPr>
            <a:endParaRPr lang="en-US" dirty="0" smtClean="0">
              <a:solidFill>
                <a:srgbClr val="755426"/>
              </a:solidFill>
            </a:endParaRPr>
          </a:p>
          <a:p>
            <a:pPr algn="ctr">
              <a:buFontTx/>
              <a:buNone/>
            </a:pPr>
            <a:endParaRPr lang="en-US" dirty="0" smtClean="0">
              <a:solidFill>
                <a:srgbClr val="755426"/>
              </a:solidFill>
            </a:endParaRPr>
          </a:p>
          <a:p>
            <a:pPr algn="ctr">
              <a:buFontTx/>
              <a:buNone/>
            </a:pPr>
            <a:endParaRPr lang="en-US" dirty="0" smtClean="0">
              <a:solidFill>
                <a:srgbClr val="755426"/>
              </a:solidFill>
            </a:endParaRPr>
          </a:p>
        </p:txBody>
      </p:sp>
      <p:sp>
        <p:nvSpPr>
          <p:cNvPr id="17412" name="Slide Number Placeholder 3"/>
          <p:cNvSpPr>
            <a:spLocks noGrp="1"/>
          </p:cNvSpPr>
          <p:nvPr>
            <p:ph type="sldNum" sz="quarter" idx="10"/>
          </p:nvPr>
        </p:nvSpPr>
        <p:spPr>
          <a:noFill/>
        </p:spPr>
        <p:txBody>
          <a:bodyPr/>
          <a:lstStyle/>
          <a:p>
            <a:fld id="{90C149DF-220F-4DD5-9CE5-A7F482F6AC12}" type="slidenum">
              <a:rPr lang="en-US" smtClean="0"/>
              <a:pPr/>
              <a:t>15</a:t>
            </a:fld>
            <a:endParaRPr 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t>DD Estimates of Impacts on </a:t>
            </a:r>
            <a:br>
              <a:rPr lang="en-US" dirty="0" smtClean="0"/>
            </a:br>
            <a:r>
              <a:rPr lang="en-US" dirty="0" smtClean="0"/>
              <a:t>Access to Care for New York</a:t>
            </a:r>
          </a:p>
        </p:txBody>
      </p:sp>
      <p:sp>
        <p:nvSpPr>
          <p:cNvPr id="18435" name="Slide Number Placeholder 3"/>
          <p:cNvSpPr>
            <a:spLocks noGrp="1"/>
          </p:cNvSpPr>
          <p:nvPr>
            <p:ph type="sldNum" sz="quarter" idx="10"/>
          </p:nvPr>
        </p:nvSpPr>
        <p:spPr>
          <a:noFill/>
        </p:spPr>
        <p:txBody>
          <a:bodyPr/>
          <a:lstStyle/>
          <a:p>
            <a:fld id="{47CF5E68-BAD7-4105-AE68-8A65ED4895B0}" type="slidenum">
              <a:rPr lang="en-US" smtClean="0"/>
              <a:pPr/>
              <a:t>16</a:t>
            </a:fld>
            <a:endParaRPr lang="en-US" smtClean="0"/>
          </a:p>
        </p:txBody>
      </p:sp>
      <p:graphicFrame>
        <p:nvGraphicFramePr>
          <p:cNvPr id="6" name="Content Placeholder 5"/>
          <p:cNvGraphicFramePr>
            <a:graphicFrameLocks noGrp="1"/>
          </p:cNvGraphicFramePr>
          <p:nvPr>
            <p:ph idx="1"/>
          </p:nvPr>
        </p:nvGraphicFramePr>
        <p:xfrm>
          <a:off x="457200" y="1828800"/>
          <a:ext cx="8229600" cy="2971801"/>
        </p:xfrm>
        <a:graphic>
          <a:graphicData uri="http://schemas.openxmlformats.org/drawingml/2006/table">
            <a:tbl>
              <a:tblPr firstRow="1" bandRow="1">
                <a:tableStyleId>{5C22544A-7EE6-4342-B048-85BDC9FD1C3A}</a:tableStyleId>
              </a:tblPr>
              <a:tblGrid>
                <a:gridCol w="3505200"/>
                <a:gridCol w="2514600"/>
                <a:gridCol w="2209800"/>
              </a:tblGrid>
              <a:tr h="675830">
                <a:tc>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Target Adults</a:t>
                      </a:r>
                      <a:endParaRPr kumimoji="0" lang="en-US" sz="1400" b="0" i="0" u="none" strike="noStrike" cap="none" normalizeH="0" baseline="0" dirty="0" smtClean="0">
                        <a:ln>
                          <a:noFill/>
                        </a:ln>
                        <a:solidFill>
                          <a:schemeClr val="tx1"/>
                        </a:solidFill>
                        <a:effectLst/>
                        <a:latin typeface="Times New Roman" pitchFamily="18" charset="0"/>
                      </a:endParaRP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All Adults</a:t>
                      </a:r>
                      <a:endParaRPr kumimoji="0" lang="en-US" sz="1400" b="0" i="0" u="none" strike="noStrike" cap="none" normalizeH="0" baseline="0" dirty="0" smtClean="0">
                        <a:ln>
                          <a:noFill/>
                        </a:ln>
                        <a:solidFill>
                          <a:schemeClr val="tx1"/>
                        </a:solidFill>
                        <a:effectLst/>
                        <a:latin typeface="Times New Roman" pitchFamily="18" charset="0"/>
                      </a:endParaRPr>
                    </a:p>
                  </a:txBody>
                  <a:tcPr anchor="ctr" horzOverflow="overflow"/>
                </a:tc>
              </a:tr>
              <a:tr h="67583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cs typeface="Arial" charset="0"/>
                        </a:rPr>
                        <a:t>Had usual source of care</a:t>
                      </a:r>
                      <a:endParaRPr kumimoji="0" lang="en-US" sz="1400" b="0" i="0" u="none" strike="noStrike" cap="none" normalizeH="0" baseline="0" dirty="0" smtClean="0">
                        <a:ln>
                          <a:noFill/>
                        </a:ln>
                        <a:solidFill>
                          <a:schemeClr val="tx1"/>
                        </a:solidFill>
                        <a:effectLst/>
                        <a:latin typeface="Arial" pitchFamily="34" charset="0"/>
                      </a:endParaRP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charset="0"/>
                        </a:rPr>
                        <a:t>0.0</a:t>
                      </a:r>
                      <a:endParaRPr kumimoji="0" lang="en-US" sz="1400" b="1" i="0" u="none" strike="noStrike" cap="none" normalizeH="0" baseline="0" dirty="0" smtClean="0">
                        <a:ln>
                          <a:noFill/>
                        </a:ln>
                        <a:solidFill>
                          <a:schemeClr val="tx1"/>
                        </a:solidFill>
                        <a:effectLst/>
                        <a:latin typeface="Arial" pitchFamily="34" charset="0"/>
                      </a:endParaRP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charset="0"/>
                        </a:rPr>
                        <a:t>-2.5</a:t>
                      </a:r>
                      <a:endParaRPr kumimoji="0" lang="en-US" sz="1400" b="1" i="0" u="none" strike="noStrike" cap="none" normalizeH="0" baseline="0" dirty="0" smtClean="0">
                        <a:ln>
                          <a:noFill/>
                        </a:ln>
                        <a:solidFill>
                          <a:schemeClr val="tx1"/>
                        </a:solidFill>
                        <a:effectLst/>
                        <a:latin typeface="Arial" pitchFamily="34" charset="0"/>
                      </a:endParaRPr>
                    </a:p>
                  </a:txBody>
                  <a:tcPr anchor="ctr" horzOverflow="overflow"/>
                </a:tc>
              </a:tr>
              <a:tr h="944311">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cs typeface="Arial" charset="0"/>
                        </a:rPr>
                        <a:t>Had any unmet need due to cost</a:t>
                      </a:r>
                      <a:endParaRPr kumimoji="0" lang="en-US" sz="1400" b="0" i="0" u="none" strike="noStrike" cap="none" normalizeH="0" baseline="0" dirty="0" smtClean="0">
                        <a:ln>
                          <a:noFill/>
                        </a:ln>
                        <a:solidFill>
                          <a:schemeClr val="tx1"/>
                        </a:solidFill>
                        <a:effectLst/>
                        <a:latin typeface="Arial" pitchFamily="34" charset="0"/>
                      </a:endParaRP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charset="0"/>
                        </a:rPr>
                        <a:t>0.7</a:t>
                      </a:r>
                      <a:endParaRPr kumimoji="0" lang="en-US" sz="1400" b="1" i="0" u="none" strike="noStrike" cap="none" normalizeH="0" baseline="0" dirty="0" smtClean="0">
                        <a:ln>
                          <a:noFill/>
                        </a:ln>
                        <a:solidFill>
                          <a:schemeClr val="tx1"/>
                        </a:solidFill>
                        <a:effectLst/>
                        <a:latin typeface="Arial" pitchFamily="34" charset="0"/>
                      </a:endParaRP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rPr>
                        <a:t>0.6</a:t>
                      </a:r>
                    </a:p>
                  </a:txBody>
                  <a:tcPr anchor="ctr" horzOverflow="overflow"/>
                </a:tc>
              </a:tr>
              <a:tr h="67583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Had any delay of needed care</a:t>
                      </a: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rPr>
                        <a:t>6.3**</a:t>
                      </a: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rPr>
                        <a:t>3.0</a:t>
                      </a:r>
                    </a:p>
                  </a:txBody>
                  <a:tcPr anchor="ctr" horzOverflow="overflow"/>
                </a:tc>
              </a:tr>
            </a:tbl>
          </a:graphicData>
        </a:graphic>
      </p:graphicFrame>
      <p:sp>
        <p:nvSpPr>
          <p:cNvPr id="7" name="Rectangle 6"/>
          <p:cNvSpPr/>
          <p:nvPr/>
        </p:nvSpPr>
        <p:spPr>
          <a:xfrm>
            <a:off x="685800" y="5029200"/>
            <a:ext cx="8001000" cy="430887"/>
          </a:xfrm>
          <a:prstGeom prst="rect">
            <a:avLst/>
          </a:prstGeom>
        </p:spPr>
        <p:txBody>
          <a:bodyPr wrap="square">
            <a:spAutoFit/>
          </a:bodyPr>
          <a:lstStyle/>
          <a:p>
            <a:r>
              <a:rPr lang="en-US" sz="1100" dirty="0" smtClean="0"/>
              <a:t>* (**) (***) Significantly different from zero at the 10% (5%) (1%) level.</a:t>
            </a:r>
          </a:p>
          <a:p>
            <a:r>
              <a:rPr lang="en-US" sz="1100" dirty="0" smtClean="0"/>
              <a:t>BOLD indicates estimates that are generally consistent across alternate comparison groups.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DD Estimates of Impacts on </a:t>
            </a:r>
            <a:br>
              <a:rPr lang="en-US" dirty="0" smtClean="0"/>
            </a:br>
            <a:r>
              <a:rPr lang="en-US" dirty="0" smtClean="0"/>
              <a:t>Health Care Use for New York</a:t>
            </a:r>
          </a:p>
        </p:txBody>
      </p:sp>
      <p:sp>
        <p:nvSpPr>
          <p:cNvPr id="19459" name="Slide Number Placeholder 3"/>
          <p:cNvSpPr>
            <a:spLocks noGrp="1"/>
          </p:cNvSpPr>
          <p:nvPr>
            <p:ph type="sldNum" sz="quarter" idx="10"/>
          </p:nvPr>
        </p:nvSpPr>
        <p:spPr>
          <a:noFill/>
        </p:spPr>
        <p:txBody>
          <a:bodyPr/>
          <a:lstStyle/>
          <a:p>
            <a:fld id="{672D455B-D167-4BFF-A2A4-CC2843303C7C}" type="slidenum">
              <a:rPr lang="en-US" smtClean="0"/>
              <a:pPr/>
              <a:t>17</a:t>
            </a:fld>
            <a:endParaRPr lang="en-US" smtClean="0"/>
          </a:p>
        </p:txBody>
      </p:sp>
      <p:graphicFrame>
        <p:nvGraphicFramePr>
          <p:cNvPr id="6" name="Content Placeholder 5"/>
          <p:cNvGraphicFramePr>
            <a:graphicFrameLocks noGrp="1"/>
          </p:cNvGraphicFramePr>
          <p:nvPr>
            <p:ph idx="1"/>
          </p:nvPr>
        </p:nvGraphicFramePr>
        <p:xfrm>
          <a:off x="457200" y="1904998"/>
          <a:ext cx="8229600" cy="3505200"/>
        </p:xfrm>
        <a:graphic>
          <a:graphicData uri="http://schemas.openxmlformats.org/drawingml/2006/table">
            <a:tbl>
              <a:tblPr firstRow="1" bandRow="1">
                <a:tableStyleId>{5C22544A-7EE6-4342-B048-85BDC9FD1C3A}</a:tableStyleId>
              </a:tblPr>
              <a:tblGrid>
                <a:gridCol w="3810000"/>
                <a:gridCol w="2286000"/>
                <a:gridCol w="2133600"/>
              </a:tblGrid>
              <a:tr h="547922">
                <a:tc>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ndParaRP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charset="0"/>
                        </a:rPr>
                        <a:t>Target Adults</a:t>
                      </a:r>
                      <a:endParaRPr kumimoji="0" lang="en-US" sz="1400" b="0" i="0" u="none" strike="noStrike" cap="none" normalizeH="0" baseline="0" dirty="0" smtClean="0">
                        <a:ln>
                          <a:noFill/>
                        </a:ln>
                        <a:solidFill>
                          <a:schemeClr val="tx1"/>
                        </a:solidFill>
                        <a:effectLst/>
                        <a:latin typeface="Arial" pitchFamily="34" charset="0"/>
                      </a:endParaRP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charset="0"/>
                        </a:rPr>
                        <a:t>All Adults</a:t>
                      </a:r>
                      <a:endParaRPr kumimoji="0" lang="en-US" sz="1400" b="0" i="0" u="none" strike="noStrike" cap="none" normalizeH="0" baseline="0" dirty="0" smtClean="0">
                        <a:ln>
                          <a:noFill/>
                        </a:ln>
                        <a:solidFill>
                          <a:schemeClr val="tx1"/>
                        </a:solidFill>
                        <a:effectLst/>
                        <a:latin typeface="Arial" pitchFamily="34" charset="0"/>
                      </a:endParaRPr>
                    </a:p>
                  </a:txBody>
                  <a:tcPr anchor="ctr" horzOverflow="overflow"/>
                </a:tc>
              </a:tr>
              <a:tr h="547922">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Any office visit</a:t>
                      </a: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rPr>
                        <a:t>-2.2</a:t>
                      </a: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rPr>
                        <a:t>-2.4</a:t>
                      </a:r>
                    </a:p>
                  </a:txBody>
                  <a:tcPr anchor="ctr" horzOverflow="overflow"/>
                </a:tc>
              </a:tr>
              <a:tr h="547922">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cs typeface="Arial" charset="0"/>
                        </a:rPr>
                        <a:t>    Doctor visit</a:t>
                      </a:r>
                      <a:endParaRPr kumimoji="0" lang="en-US" sz="1400" b="0" i="0" u="none" strike="noStrike" cap="none" normalizeH="0" baseline="0" dirty="0" smtClean="0">
                        <a:ln>
                          <a:noFill/>
                        </a:ln>
                        <a:solidFill>
                          <a:schemeClr val="tx1"/>
                        </a:solidFill>
                        <a:effectLst/>
                        <a:latin typeface="Arial" pitchFamily="34" charset="0"/>
                      </a:endParaRP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charset="0"/>
                        </a:rPr>
                        <a:t>-5.4</a:t>
                      </a:r>
                      <a:endParaRPr kumimoji="0" lang="en-US" sz="1400" b="1" i="0" u="none" strike="noStrike" cap="none" normalizeH="0" baseline="0" dirty="0" smtClean="0">
                        <a:ln>
                          <a:noFill/>
                        </a:ln>
                        <a:solidFill>
                          <a:schemeClr val="tx1"/>
                        </a:solidFill>
                        <a:effectLst/>
                        <a:latin typeface="Arial" pitchFamily="34" charset="0"/>
                      </a:endParaRP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charset="0"/>
                        </a:rPr>
                        <a:t>-1.7</a:t>
                      </a:r>
                      <a:endParaRPr kumimoji="0" lang="en-US" sz="1400" b="1" i="0" u="none" strike="noStrike" cap="none" normalizeH="0" baseline="0" dirty="0" smtClean="0">
                        <a:ln>
                          <a:noFill/>
                        </a:ln>
                        <a:solidFill>
                          <a:schemeClr val="tx1"/>
                        </a:solidFill>
                        <a:effectLst/>
                        <a:latin typeface="Arial" pitchFamily="34" charset="0"/>
                      </a:endParaRPr>
                    </a:p>
                  </a:txBody>
                  <a:tcPr anchor="ctr" horzOverflow="overflow"/>
                </a:tc>
              </a:tr>
              <a:tr h="76559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cs typeface="Arial" charset="0"/>
                        </a:rPr>
                        <a:t>    Nurse practitioner, PA, midwife visit</a:t>
                      </a:r>
                      <a:endParaRPr kumimoji="0" lang="en-US" sz="1400" b="0" i="0" u="none" strike="noStrike" cap="none" normalizeH="0" baseline="0" dirty="0" smtClean="0">
                        <a:ln>
                          <a:noFill/>
                        </a:ln>
                        <a:solidFill>
                          <a:schemeClr val="tx1"/>
                        </a:solidFill>
                        <a:effectLst/>
                        <a:latin typeface="Arial" pitchFamily="34" charset="0"/>
                      </a:endParaRP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charset="0"/>
                        </a:rPr>
                        <a:t>-3.1</a:t>
                      </a:r>
                      <a:endParaRPr kumimoji="0" lang="en-US" sz="1400" b="1" i="0" u="none" strike="noStrike" cap="none" normalizeH="0" baseline="0" dirty="0" smtClean="0">
                        <a:ln>
                          <a:noFill/>
                        </a:ln>
                        <a:solidFill>
                          <a:schemeClr val="tx1"/>
                        </a:solidFill>
                        <a:effectLst/>
                        <a:latin typeface="Arial" pitchFamily="34" charset="0"/>
                      </a:endParaRP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charset="0"/>
                        </a:rPr>
                        <a:t>3.3</a:t>
                      </a:r>
                      <a:endParaRPr kumimoji="0" lang="en-US" sz="1400" b="1" i="0" u="none" strike="noStrike" cap="none" normalizeH="0" baseline="0" dirty="0" smtClean="0">
                        <a:ln>
                          <a:noFill/>
                        </a:ln>
                        <a:solidFill>
                          <a:schemeClr val="tx1"/>
                        </a:solidFill>
                        <a:effectLst/>
                        <a:latin typeface="Arial" pitchFamily="34" charset="0"/>
                      </a:endParaRPr>
                    </a:p>
                  </a:txBody>
                  <a:tcPr anchor="ctr" horzOverflow="overflow"/>
                </a:tc>
              </a:tr>
              <a:tr h="547922">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Dental visit</a:t>
                      </a: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110000"/>
                        <a:buFontTx/>
                        <a:buNone/>
                        <a:tabLst/>
                      </a:pPr>
                      <a:r>
                        <a:rPr kumimoji="0" lang="en-US" sz="1400" b="1" i="0" u="none" strike="noStrike" cap="none" normalizeH="0" baseline="0" dirty="0" smtClean="0">
                          <a:ln>
                            <a:noFill/>
                          </a:ln>
                          <a:solidFill>
                            <a:schemeClr val="tx1"/>
                          </a:solidFill>
                          <a:effectLst/>
                          <a:latin typeface="Arial" pitchFamily="34" charset="0"/>
                        </a:rPr>
                        <a:t>-1.1</a:t>
                      </a: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110000"/>
                        <a:buFontTx/>
                        <a:buNone/>
                        <a:tabLst/>
                      </a:pPr>
                      <a:r>
                        <a:rPr kumimoji="0" lang="en-US" sz="1400" b="1" i="0" u="none" strike="noStrike" cap="none" normalizeH="0" baseline="0" dirty="0" smtClean="0">
                          <a:ln>
                            <a:noFill/>
                          </a:ln>
                          <a:solidFill>
                            <a:schemeClr val="tx1"/>
                          </a:solidFill>
                          <a:effectLst/>
                          <a:latin typeface="Arial" pitchFamily="34" charset="0"/>
                        </a:rPr>
                        <a:t>-1.9</a:t>
                      </a:r>
                    </a:p>
                  </a:txBody>
                  <a:tcPr anchor="ctr" horzOverflow="overflow"/>
                </a:tc>
              </a:tr>
              <a:tr h="547922">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cs typeface="Arial" charset="0"/>
                        </a:rPr>
                        <a:t>Emergency room visit</a:t>
                      </a:r>
                      <a:endParaRPr kumimoji="0" lang="en-US" sz="1400" b="0" i="0" u="none" strike="noStrike" cap="none" normalizeH="0" baseline="0" dirty="0" smtClean="0">
                        <a:ln>
                          <a:noFill/>
                        </a:ln>
                        <a:solidFill>
                          <a:schemeClr val="tx1"/>
                        </a:solidFill>
                        <a:effectLst/>
                        <a:latin typeface="Arial" pitchFamily="34" charset="0"/>
                      </a:endParaRP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charset="0"/>
                        </a:rPr>
                        <a:t>-5.2</a:t>
                      </a:r>
                      <a:endParaRPr kumimoji="0" lang="en-US" sz="1400" b="1" i="0" u="none" strike="noStrike" cap="none" normalizeH="0" baseline="0" dirty="0" smtClean="0">
                        <a:ln>
                          <a:noFill/>
                        </a:ln>
                        <a:solidFill>
                          <a:schemeClr val="tx1"/>
                        </a:solidFill>
                        <a:effectLst/>
                        <a:latin typeface="Arial" pitchFamily="34" charset="0"/>
                      </a:endParaRP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charset="0"/>
                        </a:rPr>
                        <a:t>-1.2</a:t>
                      </a:r>
                      <a:endParaRPr kumimoji="0" lang="en-US" sz="1400" b="1" i="0" u="none" strike="noStrike" cap="none" normalizeH="0" baseline="0" dirty="0" smtClean="0">
                        <a:ln>
                          <a:noFill/>
                        </a:ln>
                        <a:solidFill>
                          <a:schemeClr val="tx1"/>
                        </a:solidFill>
                        <a:effectLst/>
                        <a:latin typeface="Arial" pitchFamily="34" charset="0"/>
                      </a:endParaRPr>
                    </a:p>
                  </a:txBody>
                  <a:tcPr anchor="ctr" horzOverflow="overflow"/>
                </a:tc>
              </a:tr>
            </a:tbl>
          </a:graphicData>
        </a:graphic>
      </p:graphicFrame>
      <p:sp>
        <p:nvSpPr>
          <p:cNvPr id="7" name="Rectangle 6"/>
          <p:cNvSpPr/>
          <p:nvPr/>
        </p:nvSpPr>
        <p:spPr>
          <a:xfrm>
            <a:off x="1143000" y="5638800"/>
            <a:ext cx="7467600" cy="430887"/>
          </a:xfrm>
          <a:prstGeom prst="rect">
            <a:avLst/>
          </a:prstGeom>
        </p:spPr>
        <p:txBody>
          <a:bodyPr wrap="square">
            <a:spAutoFit/>
          </a:bodyPr>
          <a:lstStyle/>
          <a:p>
            <a:r>
              <a:rPr lang="en-US" sz="1100" dirty="0" smtClean="0"/>
              <a:t>* (**) (***) Significantly different from zero at the 10% (5%) (1%) level.</a:t>
            </a:r>
          </a:p>
          <a:p>
            <a:r>
              <a:rPr lang="en-US" sz="1100" dirty="0" smtClean="0"/>
              <a:t>BOLD indicates estimates that are generally consistent across alternate comparison groups.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t>DD Estimates of </a:t>
            </a:r>
            <a:r>
              <a:rPr lang="en-US" dirty="0" smtClean="0"/>
              <a:t>Early Impacts </a:t>
            </a:r>
            <a:r>
              <a:rPr lang="en-US" dirty="0" smtClean="0"/>
              <a:t>on </a:t>
            </a:r>
            <a:br>
              <a:rPr lang="en-US" dirty="0" smtClean="0"/>
            </a:br>
            <a:r>
              <a:rPr lang="en-US" dirty="0" smtClean="0"/>
              <a:t>Access to Care for Massachusetts</a:t>
            </a:r>
          </a:p>
        </p:txBody>
      </p:sp>
      <p:sp>
        <p:nvSpPr>
          <p:cNvPr id="18435" name="Slide Number Placeholder 3"/>
          <p:cNvSpPr>
            <a:spLocks noGrp="1"/>
          </p:cNvSpPr>
          <p:nvPr>
            <p:ph type="sldNum" sz="quarter" idx="10"/>
          </p:nvPr>
        </p:nvSpPr>
        <p:spPr>
          <a:noFill/>
        </p:spPr>
        <p:txBody>
          <a:bodyPr/>
          <a:lstStyle/>
          <a:p>
            <a:fld id="{47CF5E68-BAD7-4105-AE68-8A65ED4895B0}" type="slidenum">
              <a:rPr lang="en-US" smtClean="0"/>
              <a:pPr/>
              <a:t>18</a:t>
            </a:fld>
            <a:endParaRPr lang="en-US" smtClean="0"/>
          </a:p>
        </p:txBody>
      </p:sp>
      <p:graphicFrame>
        <p:nvGraphicFramePr>
          <p:cNvPr id="6" name="Content Placeholder 5"/>
          <p:cNvGraphicFramePr>
            <a:graphicFrameLocks noGrp="1"/>
          </p:cNvGraphicFramePr>
          <p:nvPr>
            <p:ph idx="1"/>
          </p:nvPr>
        </p:nvGraphicFramePr>
        <p:xfrm>
          <a:off x="457200" y="1828800"/>
          <a:ext cx="8229600" cy="2971799"/>
        </p:xfrm>
        <a:graphic>
          <a:graphicData uri="http://schemas.openxmlformats.org/drawingml/2006/table">
            <a:tbl>
              <a:tblPr firstRow="1" bandRow="1">
                <a:tableStyleId>{5C22544A-7EE6-4342-B048-85BDC9FD1C3A}</a:tableStyleId>
              </a:tblPr>
              <a:tblGrid>
                <a:gridCol w="3886200"/>
                <a:gridCol w="2286000"/>
                <a:gridCol w="2057400"/>
              </a:tblGrid>
              <a:tr h="676440">
                <a:tc>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Target Adults</a:t>
                      </a:r>
                      <a:endParaRPr kumimoji="0" lang="en-US" sz="1400" b="0" i="0" u="none" strike="noStrike" cap="none" normalizeH="0" baseline="0" dirty="0" smtClean="0">
                        <a:ln>
                          <a:noFill/>
                        </a:ln>
                        <a:solidFill>
                          <a:schemeClr val="tx1"/>
                        </a:solidFill>
                        <a:effectLst/>
                        <a:latin typeface="Times New Roman" pitchFamily="18" charset="0"/>
                      </a:endParaRP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All Adults</a:t>
                      </a:r>
                      <a:endParaRPr kumimoji="0" lang="en-US" sz="1400" b="0" i="0" u="none" strike="noStrike" cap="none" normalizeH="0" baseline="0" dirty="0" smtClean="0">
                        <a:ln>
                          <a:noFill/>
                        </a:ln>
                        <a:solidFill>
                          <a:schemeClr val="tx1"/>
                        </a:solidFill>
                        <a:effectLst/>
                        <a:latin typeface="Times New Roman" pitchFamily="18" charset="0"/>
                      </a:endParaRPr>
                    </a:p>
                  </a:txBody>
                  <a:tcPr anchor="ctr" horzOverflow="overflow"/>
                </a:tc>
              </a:tr>
              <a:tr h="67644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cs typeface="Arial" charset="0"/>
                        </a:rPr>
                        <a:t>Had usual source of care</a:t>
                      </a:r>
                      <a:endParaRPr kumimoji="0" lang="en-US" sz="1400" b="0" i="0" u="none" strike="noStrike" cap="none" normalizeH="0" baseline="0" dirty="0" smtClean="0">
                        <a:ln>
                          <a:noFill/>
                        </a:ln>
                        <a:solidFill>
                          <a:schemeClr val="tx1"/>
                        </a:solidFill>
                        <a:effectLst/>
                        <a:latin typeface="Arial" pitchFamily="34" charset="0"/>
                      </a:endParaRP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rPr>
                        <a:t>3.6</a:t>
                      </a: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rPr>
                        <a:t>0.5</a:t>
                      </a:r>
                    </a:p>
                  </a:txBody>
                  <a:tcPr anchor="ctr" horzOverflow="overflow"/>
                </a:tc>
              </a:tr>
              <a:tr h="942479">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cs typeface="Arial" charset="0"/>
                        </a:rPr>
                        <a:t>Had any unmet need due to cost</a:t>
                      </a:r>
                      <a:endParaRPr kumimoji="0" lang="en-US" sz="1400" b="0" i="0" u="none" strike="noStrike" cap="none" normalizeH="0" baseline="0" dirty="0" smtClean="0">
                        <a:ln>
                          <a:noFill/>
                        </a:ln>
                        <a:solidFill>
                          <a:schemeClr val="tx1"/>
                        </a:solidFill>
                        <a:effectLst/>
                        <a:latin typeface="Arial" pitchFamily="34" charset="0"/>
                      </a:endParaRP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-8.3*</a:t>
                      </a: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rPr>
                        <a:t>-1.8</a:t>
                      </a:r>
                    </a:p>
                  </a:txBody>
                  <a:tcPr anchor="ctr" horzOverflow="overflow"/>
                </a:tc>
              </a:tr>
              <a:tr h="67644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Had any delay of needed care</a:t>
                      </a: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rPr>
                        <a:t>-10.2**</a:t>
                      </a: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-2.1</a:t>
                      </a:r>
                    </a:p>
                  </a:txBody>
                  <a:tcPr anchor="ctr" horzOverflow="overflow"/>
                </a:tc>
              </a:tr>
            </a:tbl>
          </a:graphicData>
        </a:graphic>
      </p:graphicFrame>
      <p:sp>
        <p:nvSpPr>
          <p:cNvPr id="7" name="Rectangle 6"/>
          <p:cNvSpPr/>
          <p:nvPr/>
        </p:nvSpPr>
        <p:spPr>
          <a:xfrm>
            <a:off x="685800" y="5105400"/>
            <a:ext cx="8001000" cy="584775"/>
          </a:xfrm>
          <a:prstGeom prst="rect">
            <a:avLst/>
          </a:prstGeom>
        </p:spPr>
        <p:txBody>
          <a:bodyPr wrap="square">
            <a:spAutoFit/>
          </a:bodyPr>
          <a:lstStyle/>
          <a:p>
            <a:r>
              <a:rPr lang="en-US" sz="1100" dirty="0" smtClean="0"/>
              <a:t>* (**) (***) Significantly different from zero at the 10% (5%) (1%) level.</a:t>
            </a:r>
          </a:p>
          <a:p>
            <a:r>
              <a:rPr lang="en-US" sz="1100" dirty="0" smtClean="0"/>
              <a:t>BOLD indicates estimates that are generally consistent across alternate comparison groups.</a:t>
            </a:r>
          </a:p>
          <a:p>
            <a:endParaRPr lang="en-US" sz="1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DD Estimates of </a:t>
            </a:r>
            <a:r>
              <a:rPr lang="en-US" dirty="0" smtClean="0"/>
              <a:t>Early Impacts </a:t>
            </a:r>
            <a:r>
              <a:rPr lang="en-US" dirty="0" smtClean="0"/>
              <a:t>on </a:t>
            </a:r>
            <a:br>
              <a:rPr lang="en-US" dirty="0" smtClean="0"/>
            </a:br>
            <a:r>
              <a:rPr lang="en-US" dirty="0" smtClean="0"/>
              <a:t>Health Care Use for Massachusetts</a:t>
            </a:r>
          </a:p>
        </p:txBody>
      </p:sp>
      <p:sp>
        <p:nvSpPr>
          <p:cNvPr id="19459" name="Slide Number Placeholder 3"/>
          <p:cNvSpPr>
            <a:spLocks noGrp="1"/>
          </p:cNvSpPr>
          <p:nvPr>
            <p:ph type="sldNum" sz="quarter" idx="10"/>
          </p:nvPr>
        </p:nvSpPr>
        <p:spPr>
          <a:noFill/>
        </p:spPr>
        <p:txBody>
          <a:bodyPr/>
          <a:lstStyle/>
          <a:p>
            <a:fld id="{672D455B-D167-4BFF-A2A4-CC2843303C7C}" type="slidenum">
              <a:rPr lang="en-US" smtClean="0"/>
              <a:pPr/>
              <a:t>19</a:t>
            </a:fld>
            <a:endParaRPr lang="en-US" smtClean="0"/>
          </a:p>
        </p:txBody>
      </p:sp>
      <p:graphicFrame>
        <p:nvGraphicFramePr>
          <p:cNvPr id="6" name="Content Placeholder 5"/>
          <p:cNvGraphicFramePr>
            <a:graphicFrameLocks noGrp="1"/>
          </p:cNvGraphicFramePr>
          <p:nvPr>
            <p:ph idx="1"/>
          </p:nvPr>
        </p:nvGraphicFramePr>
        <p:xfrm>
          <a:off x="457200" y="1904998"/>
          <a:ext cx="8229600" cy="3505200"/>
        </p:xfrm>
        <a:graphic>
          <a:graphicData uri="http://schemas.openxmlformats.org/drawingml/2006/table">
            <a:tbl>
              <a:tblPr firstRow="1" bandRow="1">
                <a:tableStyleId>{5C22544A-7EE6-4342-B048-85BDC9FD1C3A}</a:tableStyleId>
              </a:tblPr>
              <a:tblGrid>
                <a:gridCol w="3657600"/>
                <a:gridCol w="2514600"/>
                <a:gridCol w="2057400"/>
              </a:tblGrid>
              <a:tr h="547922">
                <a:tc>
                  <a:txBody>
                    <a:bodyPr/>
                    <a:lstStyle/>
                    <a:p>
                      <a:pPr marL="0" marR="0" lvl="0" indent="0" algn="l" defTabSz="914400" rtl="0" eaLnBrk="0" fontAlgn="b"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Arial" pitchFamily="34" charset="0"/>
                      </a:endParaRP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charset="0"/>
                        </a:rPr>
                        <a:t>Target Adults</a:t>
                      </a:r>
                      <a:endParaRPr kumimoji="0" lang="en-US" sz="1400" b="0" i="0" u="none" strike="noStrike" cap="none" normalizeH="0" baseline="0" dirty="0" smtClean="0">
                        <a:ln>
                          <a:noFill/>
                        </a:ln>
                        <a:solidFill>
                          <a:schemeClr val="tx1"/>
                        </a:solidFill>
                        <a:effectLst/>
                        <a:latin typeface="Arial" pitchFamily="34" charset="0"/>
                      </a:endParaRP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cs typeface="Arial" charset="0"/>
                        </a:rPr>
                        <a:t>All Adults</a:t>
                      </a:r>
                      <a:endParaRPr kumimoji="0" lang="en-US" sz="1400" b="0" i="0" u="none" strike="noStrike" cap="none" normalizeH="0" baseline="0" dirty="0" smtClean="0">
                        <a:ln>
                          <a:noFill/>
                        </a:ln>
                        <a:solidFill>
                          <a:schemeClr val="tx1"/>
                        </a:solidFill>
                        <a:effectLst/>
                        <a:latin typeface="Arial" pitchFamily="34" charset="0"/>
                      </a:endParaRPr>
                    </a:p>
                  </a:txBody>
                  <a:tcPr anchor="ctr" horzOverflow="overflow"/>
                </a:tc>
              </a:tr>
              <a:tr h="547922">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Any office visit</a:t>
                      </a: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rPr>
                        <a:t>5.5</a:t>
                      </a: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rPr>
                        <a:t>-2.9</a:t>
                      </a:r>
                    </a:p>
                  </a:txBody>
                  <a:tcPr anchor="ctr" horzOverflow="overflow"/>
                </a:tc>
              </a:tr>
              <a:tr h="547922">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cs typeface="Arial" charset="0"/>
                        </a:rPr>
                        <a:t>    Doctor visit</a:t>
                      </a:r>
                      <a:endParaRPr kumimoji="0" lang="en-US" sz="1400" b="0" i="0" u="none" strike="noStrike" cap="none" normalizeH="0" baseline="0" dirty="0" smtClean="0">
                        <a:ln>
                          <a:noFill/>
                        </a:ln>
                        <a:solidFill>
                          <a:schemeClr val="tx1"/>
                        </a:solidFill>
                        <a:effectLst/>
                        <a:latin typeface="Arial" pitchFamily="34" charset="0"/>
                      </a:endParaRP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rPr>
                        <a:t>0.3</a:t>
                      </a: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rPr>
                        <a:t>-6.0</a:t>
                      </a:r>
                    </a:p>
                  </a:txBody>
                  <a:tcPr anchor="ctr" horzOverflow="overflow"/>
                </a:tc>
              </a:tr>
              <a:tr h="765590">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cs typeface="Arial" charset="0"/>
                        </a:rPr>
                        <a:t>    Nurse practitioner, PA, midwife visit</a:t>
                      </a:r>
                      <a:endParaRPr kumimoji="0" lang="en-US" sz="1400" b="0" i="0" u="none" strike="noStrike" cap="none" normalizeH="0" baseline="0" dirty="0" smtClean="0">
                        <a:ln>
                          <a:noFill/>
                        </a:ln>
                        <a:solidFill>
                          <a:schemeClr val="tx1"/>
                        </a:solidFill>
                        <a:effectLst/>
                        <a:latin typeface="Arial" pitchFamily="34" charset="0"/>
                      </a:endParaRP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rPr>
                        <a:t>19.2**</a:t>
                      </a: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10.3**</a:t>
                      </a:r>
                    </a:p>
                  </a:txBody>
                  <a:tcPr anchor="ctr" horzOverflow="overflow"/>
                </a:tc>
              </a:tr>
              <a:tr h="547922">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Dental visit</a:t>
                      </a: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110000"/>
                        <a:buFontTx/>
                        <a:buNone/>
                        <a:tabLst/>
                      </a:pPr>
                      <a:r>
                        <a:rPr kumimoji="0" lang="en-US" sz="1400" b="1" i="0" u="none" strike="noStrike" cap="none" normalizeH="0" baseline="0" dirty="0" smtClean="0">
                          <a:ln>
                            <a:noFill/>
                          </a:ln>
                          <a:solidFill>
                            <a:schemeClr val="tx1"/>
                          </a:solidFill>
                          <a:effectLst/>
                          <a:latin typeface="Arial" pitchFamily="34" charset="0"/>
                        </a:rPr>
                        <a:t>7.6</a:t>
                      </a: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110000"/>
                        <a:buFontTx/>
                        <a:buNone/>
                        <a:tabLst/>
                      </a:pPr>
                      <a:r>
                        <a:rPr kumimoji="0" lang="en-US" sz="1400" b="1" i="0" u="none" strike="noStrike" cap="none" normalizeH="0" baseline="0" dirty="0" smtClean="0">
                          <a:ln>
                            <a:noFill/>
                          </a:ln>
                          <a:solidFill>
                            <a:schemeClr val="tx1"/>
                          </a:solidFill>
                          <a:effectLst/>
                          <a:latin typeface="Arial" pitchFamily="34" charset="0"/>
                        </a:rPr>
                        <a:t>2.5</a:t>
                      </a:r>
                    </a:p>
                  </a:txBody>
                  <a:tcPr anchor="ctr" horzOverflow="overflow"/>
                </a:tc>
              </a:tr>
              <a:tr h="547922">
                <a:tc>
                  <a:txBody>
                    <a:bodyPr/>
                    <a:lstStyle/>
                    <a:p>
                      <a:pPr marL="0" marR="0" lvl="0" indent="0" algn="l" defTabSz="914400" rtl="0" eaLnBrk="0" fontAlgn="b"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cs typeface="Arial" charset="0"/>
                        </a:rPr>
                        <a:t>Emergency room visit</a:t>
                      </a:r>
                      <a:endParaRPr kumimoji="0" lang="en-US" sz="1400" b="0" i="0" u="none" strike="noStrike" cap="none" normalizeH="0" baseline="0" dirty="0" smtClean="0">
                        <a:ln>
                          <a:noFill/>
                        </a:ln>
                        <a:solidFill>
                          <a:schemeClr val="tx1"/>
                        </a:solidFill>
                        <a:effectLst/>
                        <a:latin typeface="Arial" pitchFamily="34" charset="0"/>
                      </a:endParaRP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rPr>
                        <a:t>7.4</a:t>
                      </a:r>
                    </a:p>
                  </a:txBody>
                  <a:tcPr anchor="ctr" horzOverflow="overflow"/>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pitchFamily="34" charset="0"/>
                        </a:rPr>
                        <a:t>4.6</a:t>
                      </a:r>
                    </a:p>
                  </a:txBody>
                  <a:tcPr anchor="ctr" horzOverflow="overflow"/>
                </a:tc>
              </a:tr>
            </a:tbl>
          </a:graphicData>
        </a:graphic>
      </p:graphicFrame>
      <p:sp>
        <p:nvSpPr>
          <p:cNvPr id="7" name="Rectangle 6"/>
          <p:cNvSpPr/>
          <p:nvPr/>
        </p:nvSpPr>
        <p:spPr>
          <a:xfrm>
            <a:off x="1143000" y="5638800"/>
            <a:ext cx="7467600" cy="430887"/>
          </a:xfrm>
          <a:prstGeom prst="rect">
            <a:avLst/>
          </a:prstGeom>
        </p:spPr>
        <p:txBody>
          <a:bodyPr wrap="square">
            <a:spAutoFit/>
          </a:bodyPr>
          <a:lstStyle/>
          <a:p>
            <a:r>
              <a:rPr lang="en-US" sz="1100" dirty="0" smtClean="0"/>
              <a:t>* (**) (***) Significantly different from zero at the 10% (5%) (1%) level.</a:t>
            </a:r>
          </a:p>
          <a:p>
            <a:r>
              <a:rPr lang="en-US" sz="1100" dirty="0" smtClean="0"/>
              <a:t>BOLD indicates estimates that are generally consistent across alternate comparison groups.</a:t>
            </a:r>
            <a:endParaRPr lang="en-US" sz="11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p:spPr>
        <p:txBody>
          <a:bodyPr/>
          <a:lstStyle/>
          <a:p>
            <a:fld id="{FC3025D0-43CC-479B-8D1F-6355ECE3DDB9}" type="slidenum">
              <a:rPr lang="en-US" smtClean="0"/>
              <a:pPr/>
              <a:t>2</a:t>
            </a:fld>
            <a:endParaRPr lang="en-US" smtClean="0"/>
          </a:p>
        </p:txBody>
      </p:sp>
      <p:sp>
        <p:nvSpPr>
          <p:cNvPr id="4099" name="Rectangle 2"/>
          <p:cNvSpPr>
            <a:spLocks noGrp="1" noChangeArrowheads="1"/>
          </p:cNvSpPr>
          <p:nvPr>
            <p:ph type="title"/>
          </p:nvPr>
        </p:nvSpPr>
        <p:spPr/>
        <p:txBody>
          <a:bodyPr/>
          <a:lstStyle/>
          <a:p>
            <a:pPr eaLnBrk="1" hangingPunct="1"/>
            <a:r>
              <a:rPr lang="en-US" dirty="0" smtClean="0"/>
              <a:t>Study Objective</a:t>
            </a:r>
          </a:p>
        </p:txBody>
      </p:sp>
      <p:sp>
        <p:nvSpPr>
          <p:cNvPr id="4100" name="Content Placeholder 4"/>
          <p:cNvSpPr>
            <a:spLocks noGrp="1"/>
          </p:cNvSpPr>
          <p:nvPr>
            <p:ph idx="1"/>
          </p:nvPr>
        </p:nvSpPr>
        <p:spPr/>
        <p:txBody>
          <a:bodyPr/>
          <a:lstStyle/>
          <a:p>
            <a:pPr>
              <a:buFontTx/>
              <a:buNone/>
            </a:pPr>
            <a:r>
              <a:rPr lang="en-US" dirty="0" smtClean="0"/>
              <a:t>	Evaluate the impacts of the health reform efforts in New York and Massachusetts on insurance coverage and access to and use of health care using the National Health Interview Survey (NHIS)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Summary</a:t>
            </a:r>
          </a:p>
        </p:txBody>
      </p:sp>
      <p:sp>
        <p:nvSpPr>
          <p:cNvPr id="22531" name="Content Placeholder 2"/>
          <p:cNvSpPr>
            <a:spLocks noGrp="1"/>
          </p:cNvSpPr>
          <p:nvPr>
            <p:ph idx="1"/>
          </p:nvPr>
        </p:nvSpPr>
        <p:spPr>
          <a:xfrm>
            <a:off x="457200" y="1524000"/>
            <a:ext cx="8229600" cy="4876800"/>
          </a:xfrm>
        </p:spPr>
        <p:txBody>
          <a:bodyPr/>
          <a:lstStyle/>
          <a:p>
            <a:r>
              <a:rPr lang="en-US" sz="2400" dirty="0" smtClean="0"/>
              <a:t>New York</a:t>
            </a:r>
          </a:p>
          <a:p>
            <a:pPr lvl="1"/>
            <a:r>
              <a:rPr lang="en-US" sz="2000" dirty="0" smtClean="0"/>
              <a:t>Incremental reform had modest impact on coverage for target population</a:t>
            </a:r>
          </a:p>
          <a:p>
            <a:pPr lvl="1"/>
            <a:r>
              <a:rPr lang="en-US" sz="2000" dirty="0" smtClean="0"/>
              <a:t>No evidence of improvements in access to </a:t>
            </a:r>
            <a:r>
              <a:rPr lang="en-US" sz="2000" dirty="0" smtClean="0"/>
              <a:t>and use of care</a:t>
            </a:r>
            <a:r>
              <a:rPr lang="en-US" sz="2000" dirty="0" smtClean="0"/>
              <a:t>, reflecting the small gains in coverage</a:t>
            </a:r>
          </a:p>
          <a:p>
            <a:r>
              <a:rPr lang="en-US" sz="2400" dirty="0" smtClean="0"/>
              <a:t>Massachusetts</a:t>
            </a:r>
          </a:p>
          <a:p>
            <a:pPr lvl="1"/>
            <a:r>
              <a:rPr lang="en-US" sz="2000" dirty="0" smtClean="0"/>
              <a:t>More comprehensive reform effort yielded more substantial gains in </a:t>
            </a:r>
            <a:r>
              <a:rPr lang="en-US" sz="2000" dirty="0" smtClean="0"/>
              <a:t>coverage overall and for lower-income adults</a:t>
            </a:r>
            <a:endParaRPr lang="en-US" sz="2000" dirty="0" smtClean="0"/>
          </a:p>
          <a:p>
            <a:pPr lvl="1"/>
            <a:r>
              <a:rPr lang="en-US" sz="2000" dirty="0" smtClean="0"/>
              <a:t>Some significant gains in access to </a:t>
            </a:r>
            <a:r>
              <a:rPr lang="en-US" sz="2000" dirty="0" smtClean="0"/>
              <a:t>and use of care </a:t>
            </a:r>
            <a:r>
              <a:rPr lang="en-US" sz="2000" dirty="0" smtClean="0"/>
              <a:t>in the early period under health reform, likely reflecting gains in coverage and minimum creditable coverage standards</a:t>
            </a:r>
          </a:p>
          <a:p>
            <a:pPr lvl="1"/>
            <a:r>
              <a:rPr lang="en-US" sz="2000" i="1" dirty="0" smtClean="0"/>
              <a:t>Caveats:  </a:t>
            </a:r>
          </a:p>
          <a:p>
            <a:pPr lvl="2"/>
            <a:r>
              <a:rPr lang="en-US" sz="1600" dirty="0" smtClean="0"/>
              <a:t>Very early impacts of health reform</a:t>
            </a:r>
          </a:p>
          <a:p>
            <a:pPr lvl="2"/>
            <a:r>
              <a:rPr lang="en-US" sz="1600" dirty="0" smtClean="0"/>
              <a:t>Small sample size, especially for access and use measures</a:t>
            </a:r>
          </a:p>
        </p:txBody>
      </p:sp>
      <p:sp>
        <p:nvSpPr>
          <p:cNvPr id="22532" name="Slide Number Placeholder 3"/>
          <p:cNvSpPr>
            <a:spLocks noGrp="1"/>
          </p:cNvSpPr>
          <p:nvPr>
            <p:ph type="sldNum" sz="quarter" idx="10"/>
          </p:nvPr>
        </p:nvSpPr>
        <p:spPr>
          <a:noFill/>
        </p:spPr>
        <p:txBody>
          <a:bodyPr/>
          <a:lstStyle/>
          <a:p>
            <a:fld id="{283143C3-58CD-41A7-A3E4-CA210517C239}" type="slidenum">
              <a:rPr lang="en-US" smtClean="0"/>
              <a:pPr/>
              <a:t>20</a:t>
            </a:fld>
            <a:endParaRPr 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Lessons for Using the NHIS for State-Level Evaluations</a:t>
            </a:r>
          </a:p>
        </p:txBody>
      </p:sp>
      <p:sp>
        <p:nvSpPr>
          <p:cNvPr id="23555" name="Content Placeholder 2"/>
          <p:cNvSpPr>
            <a:spLocks noGrp="1"/>
          </p:cNvSpPr>
          <p:nvPr>
            <p:ph idx="1"/>
          </p:nvPr>
        </p:nvSpPr>
        <p:spPr/>
        <p:txBody>
          <a:bodyPr/>
          <a:lstStyle/>
          <a:p>
            <a:r>
              <a:rPr lang="en-US" sz="2400" dirty="0" smtClean="0"/>
              <a:t>Valuable source of state-level estimates of insurance coverage, access and use of care</a:t>
            </a:r>
          </a:p>
          <a:p>
            <a:r>
              <a:rPr lang="en-US" sz="2400" dirty="0" smtClean="0"/>
              <a:t>Current samples sizes can be limiting</a:t>
            </a:r>
          </a:p>
          <a:p>
            <a:pPr lvl="1"/>
            <a:r>
              <a:rPr lang="en-US" sz="2000" dirty="0" smtClean="0"/>
              <a:t>More restrictive if using the sample adult or focusing on population subgroups</a:t>
            </a:r>
          </a:p>
          <a:p>
            <a:pPr lvl="1"/>
            <a:r>
              <a:rPr lang="en-US" sz="2000" dirty="0" smtClean="0"/>
              <a:t>Recent budget </a:t>
            </a:r>
            <a:r>
              <a:rPr lang="en-US" sz="2000" dirty="0" smtClean="0"/>
              <a:t>cutbacks reduced sample sizes further</a:t>
            </a:r>
            <a:endParaRPr lang="en-US" sz="2000" dirty="0" smtClean="0"/>
          </a:p>
          <a:p>
            <a:endParaRPr lang="en-US" sz="2400" dirty="0" smtClean="0"/>
          </a:p>
          <a:p>
            <a:r>
              <a:rPr lang="en-US" sz="2400" dirty="0" smtClean="0"/>
              <a:t>WHAT’S NEEDED:  Expanded sample sizes to support the evaluation of the impacts of national health reform in all states</a:t>
            </a:r>
          </a:p>
        </p:txBody>
      </p:sp>
      <p:sp>
        <p:nvSpPr>
          <p:cNvPr id="23556" name="Slide Number Placeholder 3"/>
          <p:cNvSpPr>
            <a:spLocks noGrp="1"/>
          </p:cNvSpPr>
          <p:nvPr>
            <p:ph type="sldNum" sz="quarter" idx="10"/>
          </p:nvPr>
        </p:nvSpPr>
        <p:spPr>
          <a:noFill/>
        </p:spPr>
        <p:txBody>
          <a:bodyPr/>
          <a:lstStyle/>
          <a:p>
            <a:fld id="{B32FB9A6-BFAD-4FBD-B376-3BB5F5865C21}" type="slidenum">
              <a:rPr lang="en-US" smtClean="0"/>
              <a:pPr/>
              <a:t>21</a:t>
            </a:fld>
            <a:endParaRPr lang="en-US"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fld id="{9D972729-0915-49C2-AE34-CC98337FF1A9}" type="slidenum">
              <a:rPr lang="en-US" smtClean="0"/>
              <a:pPr/>
              <a:t>22</a:t>
            </a:fld>
            <a:endParaRPr lang="en-US" smtClean="0"/>
          </a:p>
        </p:txBody>
      </p:sp>
      <p:sp>
        <p:nvSpPr>
          <p:cNvPr id="24579" name="Rectangle 2"/>
          <p:cNvSpPr>
            <a:spLocks noGrp="1" noChangeArrowheads="1"/>
          </p:cNvSpPr>
          <p:nvPr>
            <p:ph type="title"/>
          </p:nvPr>
        </p:nvSpPr>
        <p:spPr/>
        <p:txBody>
          <a:bodyPr/>
          <a:lstStyle/>
          <a:p>
            <a:pPr eaLnBrk="1" hangingPunct="1"/>
            <a:r>
              <a:rPr lang="en-US" smtClean="0"/>
              <a:t>Contact information</a:t>
            </a:r>
          </a:p>
        </p:txBody>
      </p:sp>
      <p:sp>
        <p:nvSpPr>
          <p:cNvPr id="24580" name="Rectangle 3"/>
          <p:cNvSpPr>
            <a:spLocks noGrp="1" noChangeArrowheads="1"/>
          </p:cNvSpPr>
          <p:nvPr>
            <p:ph type="body" idx="1"/>
          </p:nvPr>
        </p:nvSpPr>
        <p:spPr>
          <a:xfrm>
            <a:off x="762000" y="1600200"/>
            <a:ext cx="7997825" cy="3962400"/>
          </a:xfrm>
        </p:spPr>
        <p:txBody>
          <a:bodyPr/>
          <a:lstStyle/>
          <a:p>
            <a:pPr eaLnBrk="1" hangingPunct="1">
              <a:spcBef>
                <a:spcPts val="0"/>
              </a:spcBef>
              <a:spcAft>
                <a:spcPts val="1200"/>
              </a:spcAft>
              <a:buFontTx/>
              <a:buNone/>
              <a:defRPr/>
            </a:pPr>
            <a:r>
              <a:rPr lang="en-US" sz="2800" dirty="0" smtClean="0"/>
              <a:t>Sharon </a:t>
            </a:r>
            <a:r>
              <a:rPr lang="en-US" sz="2800" dirty="0" smtClean="0"/>
              <a:t>Long</a:t>
            </a:r>
          </a:p>
          <a:p>
            <a:pPr eaLnBrk="1" hangingPunct="1">
              <a:spcBef>
                <a:spcPts val="0"/>
              </a:spcBef>
              <a:spcAft>
                <a:spcPts val="1200"/>
              </a:spcAft>
              <a:buFontTx/>
              <a:buNone/>
              <a:defRPr/>
            </a:pPr>
            <a:r>
              <a:rPr lang="en-US" sz="2800" dirty="0" smtClean="0"/>
              <a:t>SHADAC/University of Minnesota</a:t>
            </a:r>
            <a:endParaRPr lang="en-US" sz="2800" dirty="0" smtClean="0"/>
          </a:p>
          <a:p>
            <a:pPr eaLnBrk="1" hangingPunct="1">
              <a:spcBef>
                <a:spcPts val="0"/>
              </a:spcBef>
              <a:spcAft>
                <a:spcPts val="1200"/>
              </a:spcAft>
              <a:buFontTx/>
              <a:buNone/>
              <a:defRPr/>
            </a:pPr>
            <a:r>
              <a:rPr lang="en-US" sz="2800" dirty="0" smtClean="0">
                <a:hlinkClick r:id="rId2"/>
              </a:rPr>
              <a:t>slong@umn.edu</a:t>
            </a:r>
            <a:endParaRPr lang="en-US" sz="2800" dirty="0" smtClean="0"/>
          </a:p>
          <a:p>
            <a:pPr eaLnBrk="1" hangingPunct="1">
              <a:spcBef>
                <a:spcPts val="0"/>
              </a:spcBef>
              <a:spcAft>
                <a:spcPts val="1200"/>
              </a:spcAft>
              <a:buFontTx/>
              <a:buNone/>
              <a:defRPr/>
            </a:pPr>
            <a:r>
              <a:rPr lang="en-US" sz="2800" dirty="0" smtClean="0"/>
              <a:t>612-624-1566</a:t>
            </a:r>
          </a:p>
          <a:p>
            <a:pPr lvl="1" eaLnBrk="1" hangingPunct="1">
              <a:spcBef>
                <a:spcPts val="0"/>
              </a:spcBef>
              <a:buFontTx/>
              <a:buNone/>
              <a:defRPr/>
            </a:pPr>
            <a:endParaRPr lang="en-US" dirty="0" smtClean="0"/>
          </a:p>
        </p:txBody>
      </p:sp>
      <p:pic>
        <p:nvPicPr>
          <p:cNvPr id="24581" name="Picture 6" descr="UMN_brown.jpg"/>
          <p:cNvPicPr>
            <a:picLocks noChangeAspect="1"/>
          </p:cNvPicPr>
          <p:nvPr/>
        </p:nvPicPr>
        <p:blipFill>
          <a:blip r:embed="rId3" cstate="print"/>
          <a:srcRect b="40475"/>
          <a:stretch>
            <a:fillRect/>
          </a:stretch>
        </p:blipFill>
        <p:spPr bwMode="auto">
          <a:xfrm>
            <a:off x="3810000" y="5867400"/>
            <a:ext cx="1600200" cy="635000"/>
          </a:xfrm>
          <a:prstGeom prst="rect">
            <a:avLst/>
          </a:prstGeom>
          <a:noFill/>
          <a:ln w="9525">
            <a:noFill/>
            <a:miter lim="800000"/>
            <a:headEnd/>
            <a:tailEnd/>
          </a:ln>
        </p:spPr>
      </p:pic>
      <p:sp>
        <p:nvSpPr>
          <p:cNvPr id="24582" name="TextBox 7"/>
          <p:cNvSpPr txBox="1">
            <a:spLocks noChangeArrowheads="1"/>
          </p:cNvSpPr>
          <p:nvPr/>
        </p:nvSpPr>
        <p:spPr bwMode="auto">
          <a:xfrm>
            <a:off x="0" y="6519863"/>
            <a:ext cx="9144000" cy="338137"/>
          </a:xfrm>
          <a:prstGeom prst="rect">
            <a:avLst/>
          </a:prstGeom>
          <a:noFill/>
          <a:ln w="9525">
            <a:noFill/>
            <a:miter lim="800000"/>
            <a:headEnd/>
            <a:tailEnd/>
          </a:ln>
        </p:spPr>
        <p:txBody>
          <a:bodyPr>
            <a:spAutoFit/>
          </a:bodyPr>
          <a:lstStyle/>
          <a:p>
            <a:pPr algn="ctr"/>
            <a:r>
              <a:rPr lang="en-US" sz="800">
                <a:solidFill>
                  <a:srgbClr val="755426"/>
                </a:solidFill>
              </a:rPr>
              <a:t>©2002-2009 Regents of the University of Minnesota. All rights reserved.</a:t>
            </a:r>
            <a:br>
              <a:rPr lang="en-US" sz="800">
                <a:solidFill>
                  <a:srgbClr val="755426"/>
                </a:solidFill>
              </a:rPr>
            </a:br>
            <a:r>
              <a:rPr lang="en-US" sz="800">
                <a:solidFill>
                  <a:srgbClr val="755426"/>
                </a:solidFill>
              </a:rPr>
              <a:t>The University of Minnesota is an Equal Opportunity Employer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p:spPr>
        <p:txBody>
          <a:bodyPr/>
          <a:lstStyle/>
          <a:p>
            <a:fld id="{7C7DBC8D-3D0A-4A28-AB0B-3A8773B33946}" type="slidenum">
              <a:rPr lang="en-US" smtClean="0"/>
              <a:pPr/>
              <a:t>3</a:t>
            </a:fld>
            <a:endParaRPr lang="en-US" smtClean="0"/>
          </a:p>
        </p:txBody>
      </p:sp>
      <p:sp>
        <p:nvSpPr>
          <p:cNvPr id="5123" name="Rectangle 2"/>
          <p:cNvSpPr>
            <a:spLocks noGrp="1" noChangeArrowheads="1"/>
          </p:cNvSpPr>
          <p:nvPr>
            <p:ph type="title"/>
          </p:nvPr>
        </p:nvSpPr>
        <p:spPr/>
        <p:txBody>
          <a:bodyPr/>
          <a:lstStyle/>
          <a:p>
            <a:pPr eaLnBrk="1" hangingPunct="1"/>
            <a:r>
              <a:rPr lang="en-US" dirty="0" smtClean="0"/>
              <a:t>The State Health Reform Initiatives</a:t>
            </a:r>
          </a:p>
        </p:txBody>
      </p:sp>
      <p:sp>
        <p:nvSpPr>
          <p:cNvPr id="5124" name="Rectangle 3"/>
          <p:cNvSpPr>
            <a:spLocks noGrp="1" noChangeArrowheads="1"/>
          </p:cNvSpPr>
          <p:nvPr>
            <p:ph type="body" idx="1"/>
          </p:nvPr>
        </p:nvSpPr>
        <p:spPr>
          <a:xfrm>
            <a:off x="457200" y="1828800"/>
            <a:ext cx="8226425" cy="4495800"/>
          </a:xfrm>
        </p:spPr>
        <p:txBody>
          <a:bodyPr/>
          <a:lstStyle/>
          <a:p>
            <a:pPr eaLnBrk="1" hangingPunct="1"/>
            <a:r>
              <a:rPr lang="en-US" sz="2400" dirty="0" smtClean="0"/>
              <a:t>New York (2000)</a:t>
            </a:r>
          </a:p>
          <a:p>
            <a:pPr lvl="1" eaLnBrk="1" hangingPunct="1"/>
            <a:r>
              <a:rPr lang="en-US" sz="2000" dirty="0" smtClean="0"/>
              <a:t>Incremental reform:  Expansion of public coverage for lower-income adults; new premium support program for working adults and small employers</a:t>
            </a:r>
          </a:p>
          <a:p>
            <a:pPr lvl="1" eaLnBrk="1" hangingPunct="1">
              <a:buFontTx/>
              <a:buNone/>
            </a:pPr>
            <a:endParaRPr lang="en-US" sz="2000" dirty="0" smtClean="0"/>
          </a:p>
          <a:p>
            <a:pPr eaLnBrk="1" hangingPunct="1"/>
            <a:r>
              <a:rPr lang="en-US" sz="2400" dirty="0" smtClean="0"/>
              <a:t>Massachusetts (2006)</a:t>
            </a:r>
          </a:p>
          <a:p>
            <a:pPr lvl="1" eaLnBrk="1" hangingPunct="1"/>
            <a:r>
              <a:rPr lang="en-US" sz="2000" dirty="0" smtClean="0"/>
              <a:t>Comprehensive reform:  Expansion of public coverage, subsidized private coverage, purchasing pool, requirements for employers, and individual mandate, among other changes</a:t>
            </a:r>
          </a:p>
          <a:p>
            <a:pPr lvl="1" eaLnBrk="1" hangingPunct="1"/>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z="3000" dirty="0" smtClean="0"/>
              <a:t>Overview of Key Changes in Eligibility for Adults Under Health Reform in New York</a:t>
            </a:r>
          </a:p>
        </p:txBody>
      </p:sp>
      <p:sp>
        <p:nvSpPr>
          <p:cNvPr id="11267" name="Slide Number Placeholder 3"/>
          <p:cNvSpPr>
            <a:spLocks noGrp="1"/>
          </p:cNvSpPr>
          <p:nvPr>
            <p:ph type="sldNum" sz="quarter" idx="10"/>
          </p:nvPr>
        </p:nvSpPr>
        <p:spPr>
          <a:noFill/>
        </p:spPr>
        <p:txBody>
          <a:bodyPr/>
          <a:lstStyle/>
          <a:p>
            <a:fld id="{1B8DEDA6-84F3-4AB7-BBBE-041C3E9CBCE1}" type="slidenum">
              <a:rPr lang="en-US" smtClean="0"/>
              <a:pPr/>
              <a:t>4</a:t>
            </a:fld>
            <a:endParaRPr lang="en-US" smtClean="0"/>
          </a:p>
        </p:txBody>
      </p:sp>
      <p:graphicFrame>
        <p:nvGraphicFramePr>
          <p:cNvPr id="10" name="Content Placeholder 9"/>
          <p:cNvGraphicFramePr>
            <a:graphicFrameLocks noGrp="1"/>
          </p:cNvGraphicFramePr>
          <p:nvPr>
            <p:ph idx="4294967295"/>
          </p:nvPr>
        </p:nvGraphicFramePr>
        <p:xfrm>
          <a:off x="381000" y="1828800"/>
          <a:ext cx="8229600" cy="3809998"/>
        </p:xfrm>
        <a:graphic>
          <a:graphicData uri="http://schemas.openxmlformats.org/drawingml/2006/table">
            <a:tbl>
              <a:tblPr firstRow="1" bandRow="1">
                <a:tableStyleId>{5C22544A-7EE6-4342-B048-85BDC9FD1C3A}</a:tableStyleId>
              </a:tblPr>
              <a:tblGrid>
                <a:gridCol w="2743200"/>
                <a:gridCol w="2743200"/>
                <a:gridCol w="2743200"/>
              </a:tblGrid>
              <a:tr h="767002">
                <a:tc>
                  <a:txBody>
                    <a:bodyPr/>
                    <a:lstStyle/>
                    <a:p>
                      <a:pPr marL="0" marR="0" lvl="0" indent="0" algn="ctr" defTabSz="914400" rtl="0" eaLnBrk="0" fontAlgn="base" latinLnBrk="0" hangingPunct="0">
                        <a:lnSpc>
                          <a:spcPct val="100000"/>
                        </a:lnSpc>
                        <a:spcBef>
                          <a:spcPct val="20000"/>
                        </a:spcBef>
                        <a:spcAft>
                          <a:spcPct val="0"/>
                        </a:spcAft>
                        <a:buClr>
                          <a:schemeClr val="tx2"/>
                        </a:buClr>
                        <a:buSzPct val="110000"/>
                        <a:buFontTx/>
                        <a:buNone/>
                        <a:tabLst/>
                      </a:pPr>
                      <a:endParaRPr kumimoji="0" lang="en-US" sz="1400" b="1" i="0" u="none" strike="noStrike" cap="none" normalizeH="0" baseline="0" dirty="0" smtClean="0">
                        <a:ln>
                          <a:noFill/>
                        </a:ln>
                        <a:solidFill>
                          <a:schemeClr val="tx1"/>
                        </a:solidFill>
                        <a:effectLst/>
                        <a:latin typeface="Arial" charset="0"/>
                        <a:cs typeface="Times New Roman" pitchFamily="18" charset="0"/>
                      </a:endParaRP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110000"/>
                        <a:buFontTx/>
                        <a:buNone/>
                        <a:tabLst/>
                      </a:pPr>
                      <a:r>
                        <a:rPr kumimoji="0" lang="en-US" sz="1400" b="1" i="0" u="none" strike="noStrike" cap="none" normalizeH="0" baseline="0" dirty="0" smtClean="0">
                          <a:ln>
                            <a:noFill/>
                          </a:ln>
                          <a:solidFill>
                            <a:schemeClr val="tx1"/>
                          </a:solidFill>
                          <a:effectLst/>
                          <a:latin typeface="Arial" charset="0"/>
                          <a:cs typeface="Times New Roman" pitchFamily="18" charset="0"/>
                        </a:rPr>
                        <a:t>Pre-Reform</a:t>
                      </a: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110000"/>
                        <a:buFontTx/>
                        <a:buNone/>
                        <a:tabLst/>
                      </a:pPr>
                      <a:r>
                        <a:rPr kumimoji="0" lang="en-US" sz="1400" b="1" i="0" u="none" strike="noStrike" cap="none" normalizeH="0" baseline="0" dirty="0" smtClean="0">
                          <a:ln>
                            <a:noFill/>
                          </a:ln>
                          <a:solidFill>
                            <a:schemeClr val="tx1"/>
                          </a:solidFill>
                          <a:effectLst/>
                          <a:latin typeface="Arial" charset="0"/>
                        </a:rPr>
                        <a:t>Post-Reform</a:t>
                      </a:r>
                    </a:p>
                  </a:txBody>
                  <a:tcPr anchor="ctr" horzOverflow="overflow"/>
                </a:tc>
              </a:tr>
              <a:tr h="507166">
                <a:tc>
                  <a:txBody>
                    <a:bodyPr/>
                    <a:lstStyle/>
                    <a:p>
                      <a:pPr marL="0" marR="0" algn="l">
                        <a:lnSpc>
                          <a:spcPct val="100000"/>
                        </a:lnSpc>
                        <a:spcBef>
                          <a:spcPts val="0"/>
                        </a:spcBef>
                        <a:spcAft>
                          <a:spcPts val="0"/>
                        </a:spcAft>
                      </a:pPr>
                      <a:r>
                        <a:rPr lang="en-US" sz="1400" b="1" i="0" dirty="0" smtClean="0">
                          <a:latin typeface="+mn-lt"/>
                          <a:ea typeface="Calibri"/>
                          <a:cs typeface="Times New Roman"/>
                        </a:rPr>
                        <a:t>Parents</a:t>
                      </a:r>
                      <a:endParaRPr lang="en-US" sz="1400" b="1" i="0" dirty="0">
                        <a:latin typeface="+mn-lt"/>
                        <a:ea typeface="Calibri"/>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400" dirty="0">
                        <a:latin typeface="+mn-lt"/>
                        <a:ea typeface="Calibri"/>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400">
                        <a:latin typeface="+mn-lt"/>
                        <a:ea typeface="Calibri"/>
                        <a:cs typeface="Times New Roman"/>
                      </a:endParaRPr>
                    </a:p>
                  </a:txBody>
                  <a:tcPr marL="68580" marR="68580" marT="0" marB="0" anchor="ctr"/>
                </a:tc>
              </a:tr>
              <a:tr h="507166">
                <a:tc>
                  <a:txBody>
                    <a:bodyPr/>
                    <a:lstStyle/>
                    <a:p>
                      <a:pPr marL="0" marR="0" algn="l">
                        <a:lnSpc>
                          <a:spcPct val="115000"/>
                        </a:lnSpc>
                        <a:spcBef>
                          <a:spcPts val="0"/>
                        </a:spcBef>
                        <a:spcAft>
                          <a:spcPts val="0"/>
                        </a:spcAft>
                      </a:pPr>
                      <a:r>
                        <a:rPr lang="en-US" sz="1400" dirty="0">
                          <a:latin typeface="+mn-lt"/>
                          <a:ea typeface="Calibri"/>
                          <a:cs typeface="Times New Roman"/>
                        </a:rPr>
                        <a:t>    </a:t>
                      </a:r>
                      <a:r>
                        <a:rPr lang="en-US" sz="1400" dirty="0" smtClean="0">
                          <a:latin typeface="+mn-lt"/>
                          <a:ea typeface="Calibri"/>
                          <a:cs typeface="Times New Roman"/>
                        </a:rPr>
                        <a:t>Public </a:t>
                      </a:r>
                      <a:r>
                        <a:rPr lang="en-US" sz="1400" dirty="0">
                          <a:latin typeface="+mn-lt"/>
                          <a:ea typeface="Calibri"/>
                          <a:cs typeface="Times New Roman"/>
                        </a:rPr>
                        <a:t>coverage</a:t>
                      </a:r>
                    </a:p>
                  </a:txBody>
                  <a:tcPr marL="68580" marR="68580" marT="0" marB="0" anchor="ctr"/>
                </a:tc>
                <a:tc>
                  <a:txBody>
                    <a:bodyPr/>
                    <a:lstStyle/>
                    <a:p>
                      <a:pPr marL="0" marR="0" algn="ctr">
                        <a:lnSpc>
                          <a:spcPct val="115000"/>
                        </a:lnSpc>
                        <a:spcBef>
                          <a:spcPts val="0"/>
                        </a:spcBef>
                        <a:spcAft>
                          <a:spcPts val="0"/>
                        </a:spcAft>
                      </a:pPr>
                      <a:r>
                        <a:rPr lang="en-US" sz="1400" dirty="0">
                          <a:latin typeface="+mn-lt"/>
                          <a:ea typeface="Calibri"/>
                          <a:cs typeface="Times New Roman"/>
                        </a:rPr>
                        <a:t>&lt;100% FPL</a:t>
                      </a:r>
                    </a:p>
                  </a:txBody>
                  <a:tcPr marL="68580" marR="68580" marT="0" marB="0" anchor="ctr"/>
                </a:tc>
                <a:tc>
                  <a:txBody>
                    <a:bodyPr/>
                    <a:lstStyle/>
                    <a:p>
                      <a:pPr marL="0" marR="0" algn="ctr">
                        <a:lnSpc>
                          <a:spcPct val="115000"/>
                        </a:lnSpc>
                        <a:spcBef>
                          <a:spcPts val="0"/>
                        </a:spcBef>
                        <a:spcAft>
                          <a:spcPts val="0"/>
                        </a:spcAft>
                      </a:pPr>
                      <a:r>
                        <a:rPr lang="en-US" sz="1400" dirty="0">
                          <a:latin typeface="+mn-lt"/>
                          <a:ea typeface="Calibri"/>
                          <a:cs typeface="Times New Roman"/>
                        </a:rPr>
                        <a:t>&lt;</a:t>
                      </a:r>
                      <a:r>
                        <a:rPr lang="en-US" sz="1400" dirty="0" smtClean="0">
                          <a:latin typeface="+mn-lt"/>
                          <a:ea typeface="Calibri"/>
                          <a:cs typeface="Times New Roman"/>
                        </a:rPr>
                        <a:t>150</a:t>
                      </a:r>
                      <a:r>
                        <a:rPr lang="en-US" sz="1400" dirty="0">
                          <a:latin typeface="+mn-lt"/>
                          <a:ea typeface="Calibri"/>
                          <a:cs typeface="Times New Roman"/>
                        </a:rPr>
                        <a:t>% FPL</a:t>
                      </a:r>
                    </a:p>
                  </a:txBody>
                  <a:tcPr marL="68580" marR="68580" marT="0" marB="0" anchor="ctr"/>
                </a:tc>
              </a:tr>
              <a:tr h="507166">
                <a:tc>
                  <a:txBody>
                    <a:bodyPr/>
                    <a:lstStyle/>
                    <a:p>
                      <a:pPr marL="0" marR="0" algn="l">
                        <a:lnSpc>
                          <a:spcPct val="115000"/>
                        </a:lnSpc>
                        <a:spcBef>
                          <a:spcPts val="0"/>
                        </a:spcBef>
                        <a:spcAft>
                          <a:spcPts val="0"/>
                        </a:spcAft>
                      </a:pPr>
                      <a:r>
                        <a:rPr lang="en-US" sz="1400" dirty="0" smtClean="0">
                          <a:latin typeface="+mn-lt"/>
                          <a:ea typeface="Calibri"/>
                          <a:cs typeface="Times New Roman"/>
                        </a:rPr>
                        <a:t>    Premium support program</a:t>
                      </a:r>
                      <a:endParaRPr lang="en-US" sz="1400" dirty="0">
                        <a:latin typeface="+mn-lt"/>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smtClean="0">
                          <a:latin typeface="+mn-lt"/>
                          <a:ea typeface="Calibri"/>
                          <a:cs typeface="Times New Roman"/>
                        </a:rPr>
                        <a:t>--</a:t>
                      </a:r>
                      <a:endParaRPr lang="en-US" sz="1400" dirty="0">
                        <a:latin typeface="+mn-lt"/>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latin typeface="+mn-lt"/>
                          <a:ea typeface="Calibri"/>
                          <a:cs typeface="Times New Roman"/>
                        </a:rPr>
                        <a:t>&lt;250% FPL</a:t>
                      </a:r>
                    </a:p>
                  </a:txBody>
                  <a:tcPr marL="68580" marR="68580" marT="0" marB="0" anchor="ctr"/>
                </a:tc>
              </a:tr>
              <a:tr h="507166">
                <a:tc>
                  <a:txBody>
                    <a:bodyPr/>
                    <a:lstStyle/>
                    <a:p>
                      <a:pPr marL="0" marR="0" algn="l">
                        <a:lnSpc>
                          <a:spcPct val="115000"/>
                        </a:lnSpc>
                        <a:spcBef>
                          <a:spcPts val="0"/>
                        </a:spcBef>
                        <a:spcAft>
                          <a:spcPts val="0"/>
                        </a:spcAft>
                      </a:pPr>
                      <a:r>
                        <a:rPr lang="en-US" sz="1400" b="1" i="0" dirty="0" smtClean="0">
                          <a:latin typeface="+mn-lt"/>
                          <a:ea typeface="Calibri"/>
                          <a:cs typeface="Times New Roman"/>
                        </a:rPr>
                        <a:t>Childless Adults</a:t>
                      </a:r>
                      <a:endParaRPr lang="en-US" sz="1400" b="1" i="0" dirty="0">
                        <a:latin typeface="+mn-lt"/>
                        <a:ea typeface="Calibri"/>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400" dirty="0">
                        <a:latin typeface="+mn-lt"/>
                        <a:ea typeface="Calibri"/>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400">
                        <a:latin typeface="+mn-lt"/>
                        <a:ea typeface="Calibri"/>
                        <a:cs typeface="Times New Roman"/>
                      </a:endParaRPr>
                    </a:p>
                  </a:txBody>
                  <a:tcPr marL="68580" marR="68580" marT="0" marB="0" anchor="ctr"/>
                </a:tc>
              </a:tr>
              <a:tr h="507166">
                <a:tc>
                  <a:txBody>
                    <a:bodyPr/>
                    <a:lstStyle/>
                    <a:p>
                      <a:pPr marL="0" marR="0" algn="l">
                        <a:lnSpc>
                          <a:spcPct val="115000"/>
                        </a:lnSpc>
                        <a:spcBef>
                          <a:spcPts val="0"/>
                        </a:spcBef>
                        <a:spcAft>
                          <a:spcPts val="0"/>
                        </a:spcAft>
                      </a:pPr>
                      <a:r>
                        <a:rPr lang="en-US" sz="1400" dirty="0">
                          <a:latin typeface="+mn-lt"/>
                          <a:ea typeface="Calibri"/>
                          <a:cs typeface="Times New Roman"/>
                        </a:rPr>
                        <a:t>    </a:t>
                      </a:r>
                      <a:r>
                        <a:rPr lang="en-US" sz="1400" dirty="0" smtClean="0">
                          <a:latin typeface="+mn-lt"/>
                          <a:ea typeface="Calibri"/>
                          <a:cs typeface="Times New Roman"/>
                        </a:rPr>
                        <a:t>Public </a:t>
                      </a:r>
                      <a:r>
                        <a:rPr lang="en-US" sz="1400" dirty="0">
                          <a:latin typeface="+mn-lt"/>
                          <a:ea typeface="Calibri"/>
                          <a:cs typeface="Times New Roman"/>
                        </a:rPr>
                        <a:t>coverage</a:t>
                      </a:r>
                    </a:p>
                  </a:txBody>
                  <a:tcPr marL="68580" marR="68580" marT="0" marB="0" anchor="ctr"/>
                </a:tc>
                <a:tc>
                  <a:txBody>
                    <a:bodyPr/>
                    <a:lstStyle/>
                    <a:p>
                      <a:pPr marL="0" marR="0" algn="ctr">
                        <a:lnSpc>
                          <a:spcPct val="115000"/>
                        </a:lnSpc>
                        <a:spcBef>
                          <a:spcPts val="0"/>
                        </a:spcBef>
                        <a:spcAft>
                          <a:spcPts val="0"/>
                        </a:spcAft>
                      </a:pPr>
                      <a:r>
                        <a:rPr lang="en-US" sz="1400" dirty="0" smtClean="0">
                          <a:latin typeface="+mn-lt"/>
                          <a:ea typeface="Calibri"/>
                          <a:cs typeface="Times New Roman"/>
                        </a:rPr>
                        <a:t>&lt;~50% FPL</a:t>
                      </a:r>
                      <a:endParaRPr lang="en-US" sz="1400" dirty="0">
                        <a:latin typeface="+mn-lt"/>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latin typeface="+mn-lt"/>
                          <a:ea typeface="Calibri"/>
                          <a:cs typeface="Times New Roman"/>
                        </a:rPr>
                        <a:t>&lt;100% FPL</a:t>
                      </a:r>
                    </a:p>
                  </a:txBody>
                  <a:tcPr marL="68580" marR="68580" marT="0" marB="0" anchor="ctr"/>
                </a:tc>
              </a:tr>
              <a:tr h="507166">
                <a:tc>
                  <a:txBody>
                    <a:bodyPr/>
                    <a:lstStyle/>
                    <a:p>
                      <a:pPr marL="0" marR="0" algn="l">
                        <a:lnSpc>
                          <a:spcPct val="115000"/>
                        </a:lnSpc>
                        <a:spcBef>
                          <a:spcPts val="0"/>
                        </a:spcBef>
                        <a:spcAft>
                          <a:spcPts val="0"/>
                        </a:spcAft>
                      </a:pPr>
                      <a:r>
                        <a:rPr lang="en-US" sz="1400" dirty="0">
                          <a:latin typeface="+mn-lt"/>
                          <a:ea typeface="Calibri"/>
                          <a:cs typeface="Times New Roman"/>
                        </a:rPr>
                        <a:t>    </a:t>
                      </a:r>
                      <a:r>
                        <a:rPr lang="en-US" sz="1400" dirty="0" smtClean="0">
                          <a:latin typeface="+mn-lt"/>
                          <a:ea typeface="Calibri"/>
                          <a:cs typeface="Times New Roman"/>
                        </a:rPr>
                        <a:t>Premium support</a:t>
                      </a:r>
                      <a:r>
                        <a:rPr lang="en-US" sz="1400" baseline="0" dirty="0" smtClean="0">
                          <a:latin typeface="+mn-lt"/>
                          <a:ea typeface="Calibri"/>
                          <a:cs typeface="Times New Roman"/>
                        </a:rPr>
                        <a:t> program</a:t>
                      </a:r>
                      <a:endParaRPr lang="en-US" sz="1400" dirty="0">
                        <a:latin typeface="+mn-lt"/>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smtClean="0">
                          <a:latin typeface="+mn-lt"/>
                          <a:ea typeface="Calibri"/>
                          <a:cs typeface="Times New Roman"/>
                        </a:rPr>
                        <a:t>--</a:t>
                      </a:r>
                      <a:endParaRPr lang="en-US" sz="1400" dirty="0">
                        <a:latin typeface="+mn-lt"/>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latin typeface="+mn-lt"/>
                          <a:ea typeface="Calibri"/>
                          <a:cs typeface="Times New Roman"/>
                        </a:rPr>
                        <a:t>&lt;250% FPL</a:t>
                      </a:r>
                    </a:p>
                  </a:txBody>
                  <a:tcPr marL="68580" marR="68580" marT="0" marB="0" anchor="ct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z="3000" dirty="0" smtClean="0"/>
              <a:t>Overview of Key Changes in Eligibility for Adults Under Health Reform in Massachusetts</a:t>
            </a:r>
          </a:p>
        </p:txBody>
      </p:sp>
      <p:sp>
        <p:nvSpPr>
          <p:cNvPr id="11267" name="Slide Number Placeholder 3"/>
          <p:cNvSpPr>
            <a:spLocks noGrp="1"/>
          </p:cNvSpPr>
          <p:nvPr>
            <p:ph type="sldNum" sz="quarter" idx="10"/>
          </p:nvPr>
        </p:nvSpPr>
        <p:spPr>
          <a:noFill/>
        </p:spPr>
        <p:txBody>
          <a:bodyPr/>
          <a:lstStyle/>
          <a:p>
            <a:fld id="{1B8DEDA6-84F3-4AB7-BBBE-041C3E9CBCE1}" type="slidenum">
              <a:rPr lang="en-US" smtClean="0"/>
              <a:pPr/>
              <a:t>5</a:t>
            </a:fld>
            <a:endParaRPr lang="en-US" smtClean="0"/>
          </a:p>
        </p:txBody>
      </p:sp>
      <p:graphicFrame>
        <p:nvGraphicFramePr>
          <p:cNvPr id="10" name="Content Placeholder 9"/>
          <p:cNvGraphicFramePr>
            <a:graphicFrameLocks noGrp="1"/>
          </p:cNvGraphicFramePr>
          <p:nvPr>
            <p:ph idx="1"/>
          </p:nvPr>
        </p:nvGraphicFramePr>
        <p:xfrm>
          <a:off x="457200" y="1676400"/>
          <a:ext cx="8229600" cy="4419598"/>
        </p:xfrm>
        <a:graphic>
          <a:graphicData uri="http://schemas.openxmlformats.org/drawingml/2006/table">
            <a:tbl>
              <a:tblPr firstRow="1" bandRow="1">
                <a:tableStyleId>{5C22544A-7EE6-4342-B048-85BDC9FD1C3A}</a:tableStyleId>
              </a:tblPr>
              <a:tblGrid>
                <a:gridCol w="2743200"/>
                <a:gridCol w="2743200"/>
                <a:gridCol w="2743200"/>
              </a:tblGrid>
              <a:tr h="580588">
                <a:tc>
                  <a:txBody>
                    <a:bodyPr/>
                    <a:lstStyle/>
                    <a:p>
                      <a:pPr marL="0" marR="0" lvl="0" indent="0" algn="ctr" defTabSz="914400" rtl="0" eaLnBrk="0" fontAlgn="base" latinLnBrk="0" hangingPunct="0">
                        <a:lnSpc>
                          <a:spcPct val="100000"/>
                        </a:lnSpc>
                        <a:spcBef>
                          <a:spcPct val="20000"/>
                        </a:spcBef>
                        <a:spcAft>
                          <a:spcPct val="0"/>
                        </a:spcAft>
                        <a:buClr>
                          <a:schemeClr val="tx2"/>
                        </a:buClr>
                        <a:buSzPct val="110000"/>
                        <a:buFontTx/>
                        <a:buNone/>
                        <a:tabLst/>
                      </a:pPr>
                      <a:endParaRPr kumimoji="0" lang="en-US" sz="1400" b="1" i="0" u="none" strike="noStrike" cap="none" normalizeH="0" baseline="0" dirty="0" smtClean="0">
                        <a:ln>
                          <a:noFill/>
                        </a:ln>
                        <a:solidFill>
                          <a:schemeClr val="tx1"/>
                        </a:solidFill>
                        <a:effectLst/>
                        <a:latin typeface="Arial" charset="0"/>
                        <a:cs typeface="Times New Roman" pitchFamily="18" charset="0"/>
                      </a:endParaRP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110000"/>
                        <a:buFontTx/>
                        <a:buNone/>
                        <a:tabLst/>
                      </a:pPr>
                      <a:r>
                        <a:rPr kumimoji="0" lang="en-US" sz="1400" b="1" i="0" u="none" strike="noStrike" cap="none" normalizeH="0" baseline="0" dirty="0" smtClean="0">
                          <a:ln>
                            <a:noFill/>
                          </a:ln>
                          <a:solidFill>
                            <a:schemeClr val="tx1"/>
                          </a:solidFill>
                          <a:effectLst/>
                          <a:latin typeface="Arial" charset="0"/>
                          <a:cs typeface="Times New Roman" pitchFamily="18" charset="0"/>
                        </a:rPr>
                        <a:t>Pre-Reform</a:t>
                      </a:r>
                    </a:p>
                  </a:txBody>
                  <a:tcPr anchor="ctr" horzOverflow="overflow"/>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110000"/>
                        <a:buFontTx/>
                        <a:buNone/>
                        <a:tabLst/>
                      </a:pPr>
                      <a:r>
                        <a:rPr kumimoji="0" lang="en-US" sz="1400" b="1" i="0" u="none" strike="noStrike" cap="none" normalizeH="0" baseline="0" dirty="0" smtClean="0">
                          <a:ln>
                            <a:noFill/>
                          </a:ln>
                          <a:solidFill>
                            <a:schemeClr val="tx1"/>
                          </a:solidFill>
                          <a:effectLst/>
                          <a:latin typeface="Arial" charset="0"/>
                        </a:rPr>
                        <a:t>Post-Reform</a:t>
                      </a:r>
                    </a:p>
                  </a:txBody>
                  <a:tcPr anchor="ctr" horzOverflow="overflow"/>
                </a:tc>
              </a:tr>
              <a:tr h="383901">
                <a:tc>
                  <a:txBody>
                    <a:bodyPr/>
                    <a:lstStyle/>
                    <a:p>
                      <a:pPr marL="0" marR="0">
                        <a:lnSpc>
                          <a:spcPct val="115000"/>
                        </a:lnSpc>
                        <a:spcBef>
                          <a:spcPts val="0"/>
                        </a:spcBef>
                        <a:spcAft>
                          <a:spcPts val="0"/>
                        </a:spcAft>
                      </a:pPr>
                      <a:r>
                        <a:rPr lang="en-US" sz="1400" b="1" i="0" dirty="0" smtClean="0">
                          <a:latin typeface="+mn-lt"/>
                          <a:ea typeface="Calibri"/>
                          <a:cs typeface="Times New Roman"/>
                        </a:rPr>
                        <a:t>Parents</a:t>
                      </a:r>
                      <a:endParaRPr lang="en-US" sz="1400" b="1" i="0" dirty="0">
                        <a:latin typeface="+mn-lt"/>
                        <a:ea typeface="Calibri"/>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400" dirty="0">
                        <a:latin typeface="+mn-lt"/>
                        <a:ea typeface="Calibri"/>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400" dirty="0">
                        <a:latin typeface="+mn-lt"/>
                        <a:ea typeface="Calibri"/>
                        <a:cs typeface="Times New Roman"/>
                      </a:endParaRPr>
                    </a:p>
                  </a:txBody>
                  <a:tcPr marL="68580" marR="68580" marT="0" marB="0" anchor="ctr"/>
                </a:tc>
              </a:tr>
              <a:tr h="383901">
                <a:tc>
                  <a:txBody>
                    <a:bodyPr/>
                    <a:lstStyle/>
                    <a:p>
                      <a:pPr marL="0" marR="0">
                        <a:lnSpc>
                          <a:spcPct val="115000"/>
                        </a:lnSpc>
                        <a:spcBef>
                          <a:spcPts val="0"/>
                        </a:spcBef>
                        <a:spcAft>
                          <a:spcPts val="0"/>
                        </a:spcAft>
                      </a:pPr>
                      <a:r>
                        <a:rPr lang="en-US" sz="1400" dirty="0">
                          <a:latin typeface="+mn-lt"/>
                          <a:ea typeface="Calibri"/>
                          <a:cs typeface="Times New Roman"/>
                        </a:rPr>
                        <a:t>     Public coverage</a:t>
                      </a:r>
                    </a:p>
                  </a:txBody>
                  <a:tcPr marL="68580" marR="68580" marT="0" marB="0" anchor="ctr"/>
                </a:tc>
                <a:tc>
                  <a:txBody>
                    <a:bodyPr/>
                    <a:lstStyle/>
                    <a:p>
                      <a:pPr marL="0" marR="0" algn="ctr">
                        <a:lnSpc>
                          <a:spcPct val="115000"/>
                        </a:lnSpc>
                        <a:spcBef>
                          <a:spcPts val="0"/>
                        </a:spcBef>
                        <a:spcAft>
                          <a:spcPts val="0"/>
                        </a:spcAft>
                      </a:pPr>
                      <a:r>
                        <a:rPr lang="en-US" sz="1400" dirty="0">
                          <a:latin typeface="+mn-lt"/>
                          <a:ea typeface="Calibri"/>
                          <a:cs typeface="Times New Roman"/>
                        </a:rPr>
                        <a:t>&lt;133% FPL</a:t>
                      </a:r>
                    </a:p>
                  </a:txBody>
                  <a:tcPr marL="68580" marR="68580" marT="0" marB="0" anchor="ctr"/>
                </a:tc>
                <a:tc>
                  <a:txBody>
                    <a:bodyPr/>
                    <a:lstStyle/>
                    <a:p>
                      <a:pPr marL="0" marR="0" algn="ctr">
                        <a:lnSpc>
                          <a:spcPct val="115000"/>
                        </a:lnSpc>
                        <a:spcBef>
                          <a:spcPts val="0"/>
                        </a:spcBef>
                        <a:spcAft>
                          <a:spcPts val="0"/>
                        </a:spcAft>
                      </a:pPr>
                      <a:r>
                        <a:rPr lang="en-US" sz="1400" dirty="0">
                          <a:latin typeface="+mn-lt"/>
                          <a:ea typeface="Calibri"/>
                          <a:cs typeface="Times New Roman"/>
                        </a:rPr>
                        <a:t>&lt;300% FPL</a:t>
                      </a:r>
                    </a:p>
                  </a:txBody>
                  <a:tcPr marL="68580" marR="68580" marT="0" marB="0" anchor="ctr"/>
                </a:tc>
              </a:tr>
              <a:tr h="383901">
                <a:tc>
                  <a:txBody>
                    <a:bodyPr/>
                    <a:lstStyle/>
                    <a:p>
                      <a:pPr marL="0" marR="0">
                        <a:lnSpc>
                          <a:spcPct val="115000"/>
                        </a:lnSpc>
                        <a:spcBef>
                          <a:spcPts val="0"/>
                        </a:spcBef>
                        <a:spcAft>
                          <a:spcPts val="0"/>
                        </a:spcAft>
                      </a:pPr>
                      <a:r>
                        <a:rPr lang="en-US" sz="1400" dirty="0">
                          <a:latin typeface="+mn-lt"/>
                          <a:ea typeface="Calibri"/>
                          <a:cs typeface="Times New Roman"/>
                        </a:rPr>
                        <a:t>     Premium assistance</a:t>
                      </a:r>
                    </a:p>
                  </a:txBody>
                  <a:tcPr marL="68580" marR="68580" marT="0" marB="0" anchor="ctr"/>
                </a:tc>
                <a:tc>
                  <a:txBody>
                    <a:bodyPr/>
                    <a:lstStyle/>
                    <a:p>
                      <a:pPr marL="0" marR="0" algn="ctr">
                        <a:lnSpc>
                          <a:spcPct val="115000"/>
                        </a:lnSpc>
                        <a:spcBef>
                          <a:spcPts val="0"/>
                        </a:spcBef>
                        <a:spcAft>
                          <a:spcPts val="0"/>
                        </a:spcAft>
                      </a:pPr>
                      <a:r>
                        <a:rPr lang="en-US" sz="1400" dirty="0">
                          <a:latin typeface="+mn-lt"/>
                          <a:ea typeface="Calibri"/>
                          <a:cs typeface="Times New Roman"/>
                        </a:rPr>
                        <a:t>&lt;200% FPL</a:t>
                      </a:r>
                    </a:p>
                  </a:txBody>
                  <a:tcPr marL="68580" marR="68580" marT="0" marB="0" anchor="ctr"/>
                </a:tc>
                <a:tc>
                  <a:txBody>
                    <a:bodyPr/>
                    <a:lstStyle/>
                    <a:p>
                      <a:pPr marL="0" marR="0" algn="ctr">
                        <a:lnSpc>
                          <a:spcPct val="115000"/>
                        </a:lnSpc>
                        <a:spcBef>
                          <a:spcPts val="0"/>
                        </a:spcBef>
                        <a:spcAft>
                          <a:spcPts val="0"/>
                        </a:spcAft>
                      </a:pPr>
                      <a:r>
                        <a:rPr lang="en-US" sz="1400" dirty="0">
                          <a:latin typeface="+mn-lt"/>
                          <a:ea typeface="Calibri"/>
                          <a:cs typeface="Times New Roman"/>
                        </a:rPr>
                        <a:t>&lt;300% FPL</a:t>
                      </a:r>
                    </a:p>
                  </a:txBody>
                  <a:tcPr marL="68580" marR="68580" marT="0" marB="0" anchor="ctr"/>
                </a:tc>
              </a:tr>
              <a:tr h="383901">
                <a:tc>
                  <a:txBody>
                    <a:bodyPr/>
                    <a:lstStyle/>
                    <a:p>
                      <a:pPr marL="0" marR="0">
                        <a:lnSpc>
                          <a:spcPct val="115000"/>
                        </a:lnSpc>
                        <a:spcBef>
                          <a:spcPts val="0"/>
                        </a:spcBef>
                        <a:spcAft>
                          <a:spcPts val="0"/>
                        </a:spcAft>
                      </a:pPr>
                      <a:r>
                        <a:rPr lang="en-US" sz="1400" dirty="0">
                          <a:latin typeface="+mn-lt"/>
                          <a:ea typeface="Calibri"/>
                          <a:cs typeface="Times New Roman"/>
                        </a:rPr>
                        <a:t>     Subsidized coverage</a:t>
                      </a:r>
                    </a:p>
                  </a:txBody>
                  <a:tcPr marL="68580" marR="68580" marT="0" marB="0" anchor="ctr"/>
                </a:tc>
                <a:tc>
                  <a:txBody>
                    <a:bodyPr/>
                    <a:lstStyle/>
                    <a:p>
                      <a:pPr marL="0" marR="0" algn="ctr">
                        <a:lnSpc>
                          <a:spcPct val="115000"/>
                        </a:lnSpc>
                        <a:spcBef>
                          <a:spcPts val="0"/>
                        </a:spcBef>
                        <a:spcAft>
                          <a:spcPts val="0"/>
                        </a:spcAft>
                      </a:pPr>
                      <a:r>
                        <a:rPr lang="en-US" sz="1400" dirty="0" smtClean="0">
                          <a:latin typeface="+mn-lt"/>
                          <a:ea typeface="Calibri"/>
                          <a:cs typeface="Times New Roman"/>
                        </a:rPr>
                        <a:t>--</a:t>
                      </a:r>
                      <a:endParaRPr lang="en-US" sz="1400" dirty="0">
                        <a:latin typeface="+mn-lt"/>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latin typeface="+mn-lt"/>
                          <a:ea typeface="Calibri"/>
                          <a:cs typeface="Times New Roman"/>
                        </a:rPr>
                        <a:t>&lt;300% FPL</a:t>
                      </a:r>
                    </a:p>
                  </a:txBody>
                  <a:tcPr marL="68580" marR="68580" marT="0" marB="0" anchor="ctr"/>
                </a:tc>
              </a:tr>
              <a:tr h="383901">
                <a:tc>
                  <a:txBody>
                    <a:bodyPr/>
                    <a:lstStyle/>
                    <a:p>
                      <a:pPr marL="0" marR="0">
                        <a:lnSpc>
                          <a:spcPct val="115000"/>
                        </a:lnSpc>
                        <a:spcBef>
                          <a:spcPts val="0"/>
                        </a:spcBef>
                        <a:spcAft>
                          <a:spcPts val="0"/>
                        </a:spcAft>
                      </a:pPr>
                      <a:r>
                        <a:rPr lang="en-US" sz="1400" dirty="0">
                          <a:latin typeface="+mn-lt"/>
                          <a:ea typeface="Calibri"/>
                          <a:cs typeface="Times New Roman"/>
                        </a:rPr>
                        <a:t>     Purchasing pool </a:t>
                      </a:r>
                    </a:p>
                  </a:txBody>
                  <a:tcPr marL="68580" marR="68580" marT="0" marB="0" anchor="ctr"/>
                </a:tc>
                <a:tc>
                  <a:txBody>
                    <a:bodyPr/>
                    <a:lstStyle/>
                    <a:p>
                      <a:pPr marL="0" marR="0" algn="ctr">
                        <a:lnSpc>
                          <a:spcPct val="115000"/>
                        </a:lnSpc>
                        <a:spcBef>
                          <a:spcPts val="0"/>
                        </a:spcBef>
                        <a:spcAft>
                          <a:spcPts val="0"/>
                        </a:spcAft>
                      </a:pPr>
                      <a:r>
                        <a:rPr lang="en-US" sz="1400" dirty="0" smtClean="0">
                          <a:latin typeface="+mn-lt"/>
                          <a:ea typeface="Calibri"/>
                          <a:cs typeface="Times New Roman"/>
                        </a:rPr>
                        <a:t>--</a:t>
                      </a:r>
                      <a:endParaRPr lang="en-US" sz="1400" dirty="0">
                        <a:latin typeface="+mn-lt"/>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latin typeface="+mn-lt"/>
                          <a:ea typeface="Calibri"/>
                          <a:cs typeface="Times New Roman"/>
                        </a:rPr>
                        <a:t>&gt;300% FPL</a:t>
                      </a:r>
                    </a:p>
                  </a:txBody>
                  <a:tcPr marL="68580" marR="68580" marT="0" marB="0" anchor="ctr"/>
                </a:tc>
              </a:tr>
              <a:tr h="383901">
                <a:tc>
                  <a:txBody>
                    <a:bodyPr/>
                    <a:lstStyle/>
                    <a:p>
                      <a:pPr marL="0" marR="0">
                        <a:lnSpc>
                          <a:spcPct val="115000"/>
                        </a:lnSpc>
                        <a:spcBef>
                          <a:spcPts val="0"/>
                        </a:spcBef>
                        <a:spcAft>
                          <a:spcPts val="0"/>
                        </a:spcAft>
                      </a:pPr>
                      <a:r>
                        <a:rPr lang="en-US" sz="1400" b="1" i="0" dirty="0" smtClean="0">
                          <a:latin typeface="+mn-lt"/>
                          <a:ea typeface="Calibri"/>
                          <a:cs typeface="Times New Roman"/>
                        </a:rPr>
                        <a:t>Childless Adults</a:t>
                      </a:r>
                      <a:endParaRPr lang="en-US" sz="1400" b="1" i="0" dirty="0">
                        <a:latin typeface="+mn-lt"/>
                        <a:ea typeface="Calibri"/>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400" dirty="0">
                        <a:latin typeface="+mn-lt"/>
                        <a:ea typeface="Calibri"/>
                        <a:cs typeface="Times New Roman"/>
                      </a:endParaRPr>
                    </a:p>
                  </a:txBody>
                  <a:tcPr marL="68580" marR="68580" marT="0" marB="0" anchor="ctr"/>
                </a:tc>
                <a:tc>
                  <a:txBody>
                    <a:bodyPr/>
                    <a:lstStyle/>
                    <a:p>
                      <a:pPr marL="0" marR="0" algn="ctr">
                        <a:lnSpc>
                          <a:spcPct val="115000"/>
                        </a:lnSpc>
                        <a:spcBef>
                          <a:spcPts val="0"/>
                        </a:spcBef>
                        <a:spcAft>
                          <a:spcPts val="0"/>
                        </a:spcAft>
                      </a:pPr>
                      <a:endParaRPr lang="en-US" sz="1400">
                        <a:latin typeface="+mn-lt"/>
                        <a:ea typeface="Calibri"/>
                        <a:cs typeface="Times New Roman"/>
                      </a:endParaRPr>
                    </a:p>
                  </a:txBody>
                  <a:tcPr marL="68580" marR="68580" marT="0" marB="0" anchor="ctr"/>
                </a:tc>
              </a:tr>
              <a:tr h="383901">
                <a:tc>
                  <a:txBody>
                    <a:bodyPr/>
                    <a:lstStyle/>
                    <a:p>
                      <a:pPr marL="0" marR="0">
                        <a:lnSpc>
                          <a:spcPct val="115000"/>
                        </a:lnSpc>
                        <a:spcBef>
                          <a:spcPts val="0"/>
                        </a:spcBef>
                        <a:spcAft>
                          <a:spcPts val="0"/>
                        </a:spcAft>
                      </a:pPr>
                      <a:r>
                        <a:rPr lang="en-US" sz="1400" dirty="0">
                          <a:latin typeface="+mn-lt"/>
                          <a:ea typeface="Calibri"/>
                          <a:cs typeface="Times New Roman"/>
                        </a:rPr>
                        <a:t>     Public coverage</a:t>
                      </a:r>
                    </a:p>
                  </a:txBody>
                  <a:tcPr marL="68580" marR="68580" marT="0" marB="0" anchor="ctr"/>
                </a:tc>
                <a:tc>
                  <a:txBody>
                    <a:bodyPr/>
                    <a:lstStyle/>
                    <a:p>
                      <a:pPr marL="0" marR="0" algn="ctr">
                        <a:lnSpc>
                          <a:spcPct val="115000"/>
                        </a:lnSpc>
                        <a:spcBef>
                          <a:spcPts val="0"/>
                        </a:spcBef>
                        <a:spcAft>
                          <a:spcPts val="0"/>
                        </a:spcAft>
                      </a:pPr>
                      <a:r>
                        <a:rPr lang="en-US" sz="1400" dirty="0" smtClean="0">
                          <a:latin typeface="+mn-lt"/>
                          <a:ea typeface="Calibri"/>
                          <a:cs typeface="Times New Roman"/>
                        </a:rPr>
                        <a:t>--</a:t>
                      </a:r>
                      <a:endParaRPr lang="en-US" sz="1400" dirty="0">
                        <a:latin typeface="+mn-lt"/>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latin typeface="+mn-lt"/>
                          <a:ea typeface="Calibri"/>
                          <a:cs typeface="Times New Roman"/>
                        </a:rPr>
                        <a:t>&lt;300% FPL</a:t>
                      </a:r>
                    </a:p>
                  </a:txBody>
                  <a:tcPr marL="68580" marR="68580" marT="0" marB="0" anchor="ctr"/>
                </a:tc>
              </a:tr>
              <a:tr h="383901">
                <a:tc>
                  <a:txBody>
                    <a:bodyPr/>
                    <a:lstStyle/>
                    <a:p>
                      <a:pPr marL="0" marR="0">
                        <a:lnSpc>
                          <a:spcPct val="115000"/>
                        </a:lnSpc>
                        <a:spcBef>
                          <a:spcPts val="0"/>
                        </a:spcBef>
                        <a:spcAft>
                          <a:spcPts val="0"/>
                        </a:spcAft>
                      </a:pPr>
                      <a:r>
                        <a:rPr lang="en-US" sz="1400" dirty="0">
                          <a:latin typeface="+mn-lt"/>
                          <a:ea typeface="Calibri"/>
                          <a:cs typeface="Times New Roman"/>
                        </a:rPr>
                        <a:t>     Premium assistance</a:t>
                      </a:r>
                    </a:p>
                  </a:txBody>
                  <a:tcPr marL="68580" marR="68580" marT="0" marB="0" anchor="ctr"/>
                </a:tc>
                <a:tc>
                  <a:txBody>
                    <a:bodyPr/>
                    <a:lstStyle/>
                    <a:p>
                      <a:pPr marL="0" marR="0" algn="ctr">
                        <a:lnSpc>
                          <a:spcPct val="115000"/>
                        </a:lnSpc>
                        <a:spcBef>
                          <a:spcPts val="0"/>
                        </a:spcBef>
                        <a:spcAft>
                          <a:spcPts val="0"/>
                        </a:spcAft>
                      </a:pPr>
                      <a:r>
                        <a:rPr lang="en-US" sz="1400" dirty="0">
                          <a:latin typeface="+mn-lt"/>
                          <a:ea typeface="Calibri"/>
                          <a:cs typeface="Times New Roman"/>
                        </a:rPr>
                        <a:t>&lt;200% FPL</a:t>
                      </a:r>
                    </a:p>
                  </a:txBody>
                  <a:tcPr marL="68580" marR="68580" marT="0" marB="0" anchor="ctr"/>
                </a:tc>
                <a:tc>
                  <a:txBody>
                    <a:bodyPr/>
                    <a:lstStyle/>
                    <a:p>
                      <a:pPr marL="0" marR="0" algn="ctr">
                        <a:lnSpc>
                          <a:spcPct val="115000"/>
                        </a:lnSpc>
                        <a:spcBef>
                          <a:spcPts val="0"/>
                        </a:spcBef>
                        <a:spcAft>
                          <a:spcPts val="0"/>
                        </a:spcAft>
                      </a:pPr>
                      <a:r>
                        <a:rPr lang="en-US" sz="1400" dirty="0">
                          <a:latin typeface="+mn-lt"/>
                          <a:ea typeface="Calibri"/>
                          <a:cs typeface="Times New Roman"/>
                        </a:rPr>
                        <a:t>&lt;300% FPL</a:t>
                      </a:r>
                    </a:p>
                  </a:txBody>
                  <a:tcPr marL="68580" marR="68580" marT="0" marB="0" anchor="ctr"/>
                </a:tc>
              </a:tr>
              <a:tr h="383901">
                <a:tc>
                  <a:txBody>
                    <a:bodyPr/>
                    <a:lstStyle/>
                    <a:p>
                      <a:pPr marL="0" marR="0">
                        <a:lnSpc>
                          <a:spcPct val="115000"/>
                        </a:lnSpc>
                        <a:spcBef>
                          <a:spcPts val="0"/>
                        </a:spcBef>
                        <a:spcAft>
                          <a:spcPts val="0"/>
                        </a:spcAft>
                      </a:pPr>
                      <a:r>
                        <a:rPr lang="en-US" sz="1400" dirty="0">
                          <a:latin typeface="+mn-lt"/>
                          <a:ea typeface="Calibri"/>
                          <a:cs typeface="Times New Roman"/>
                        </a:rPr>
                        <a:t>     Subsidized coverage</a:t>
                      </a:r>
                    </a:p>
                  </a:txBody>
                  <a:tcPr marL="68580" marR="68580" marT="0" marB="0" anchor="ctr"/>
                </a:tc>
                <a:tc>
                  <a:txBody>
                    <a:bodyPr/>
                    <a:lstStyle/>
                    <a:p>
                      <a:pPr marL="0" marR="0" algn="ctr">
                        <a:lnSpc>
                          <a:spcPct val="115000"/>
                        </a:lnSpc>
                        <a:spcBef>
                          <a:spcPts val="0"/>
                        </a:spcBef>
                        <a:spcAft>
                          <a:spcPts val="0"/>
                        </a:spcAft>
                      </a:pPr>
                      <a:r>
                        <a:rPr lang="en-US" sz="1400" dirty="0" smtClean="0">
                          <a:latin typeface="+mn-lt"/>
                          <a:ea typeface="Calibri"/>
                          <a:cs typeface="Times New Roman"/>
                        </a:rPr>
                        <a:t>--</a:t>
                      </a:r>
                    </a:p>
                  </a:txBody>
                  <a:tcPr marL="68580" marR="68580" marT="0" marB="0" anchor="ctr"/>
                </a:tc>
                <a:tc>
                  <a:txBody>
                    <a:bodyPr/>
                    <a:lstStyle/>
                    <a:p>
                      <a:pPr marL="0" marR="0" algn="ctr">
                        <a:lnSpc>
                          <a:spcPct val="115000"/>
                        </a:lnSpc>
                        <a:spcBef>
                          <a:spcPts val="0"/>
                        </a:spcBef>
                        <a:spcAft>
                          <a:spcPts val="0"/>
                        </a:spcAft>
                      </a:pPr>
                      <a:r>
                        <a:rPr lang="en-US" sz="1400" dirty="0">
                          <a:latin typeface="+mn-lt"/>
                          <a:ea typeface="Calibri"/>
                          <a:cs typeface="Times New Roman"/>
                        </a:rPr>
                        <a:t>&lt;300% FPL</a:t>
                      </a:r>
                    </a:p>
                  </a:txBody>
                  <a:tcPr marL="68580" marR="68580" marT="0" marB="0" anchor="ctr"/>
                </a:tc>
              </a:tr>
              <a:tr h="383901">
                <a:tc>
                  <a:txBody>
                    <a:bodyPr/>
                    <a:lstStyle/>
                    <a:p>
                      <a:pPr marL="0" marR="0">
                        <a:lnSpc>
                          <a:spcPct val="115000"/>
                        </a:lnSpc>
                        <a:spcBef>
                          <a:spcPts val="0"/>
                        </a:spcBef>
                        <a:spcAft>
                          <a:spcPts val="0"/>
                        </a:spcAft>
                      </a:pPr>
                      <a:r>
                        <a:rPr lang="en-US" sz="1400" dirty="0">
                          <a:latin typeface="+mn-lt"/>
                          <a:ea typeface="Calibri"/>
                          <a:cs typeface="Times New Roman"/>
                        </a:rPr>
                        <a:t>     Purchasing pool </a:t>
                      </a:r>
                    </a:p>
                  </a:txBody>
                  <a:tcPr marL="68580" marR="68580" marT="0" marB="0" anchor="ctr"/>
                </a:tc>
                <a:tc>
                  <a:txBody>
                    <a:bodyPr/>
                    <a:lstStyle/>
                    <a:p>
                      <a:pPr marL="0" marR="0" algn="ctr">
                        <a:lnSpc>
                          <a:spcPct val="115000"/>
                        </a:lnSpc>
                        <a:spcBef>
                          <a:spcPts val="0"/>
                        </a:spcBef>
                        <a:spcAft>
                          <a:spcPts val="0"/>
                        </a:spcAft>
                      </a:pPr>
                      <a:r>
                        <a:rPr lang="en-US" sz="1400" dirty="0" smtClean="0">
                          <a:latin typeface="+mn-lt"/>
                          <a:ea typeface="Calibri"/>
                          <a:cs typeface="Times New Roman"/>
                        </a:rPr>
                        <a:t>--</a:t>
                      </a:r>
                      <a:endParaRPr lang="en-US" sz="1400" dirty="0">
                        <a:latin typeface="+mn-lt"/>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1400" dirty="0">
                          <a:latin typeface="+mn-lt"/>
                          <a:ea typeface="Calibri"/>
                          <a:cs typeface="Times New Roman"/>
                        </a:rPr>
                        <a:t>&gt;300% FPL</a:t>
                      </a:r>
                    </a:p>
                  </a:txBody>
                  <a:tcPr marL="68580" marR="68580" marT="0" marB="0" anchor="ct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p>
            <a:fld id="{E1EBCBA3-D9BB-40B8-820A-34B564B9EEA4}" type="slidenum">
              <a:rPr lang="en-US" smtClean="0"/>
              <a:pPr/>
              <a:t>6</a:t>
            </a:fld>
            <a:endParaRPr lang="en-US" smtClean="0"/>
          </a:p>
        </p:txBody>
      </p:sp>
      <p:sp>
        <p:nvSpPr>
          <p:cNvPr id="7171" name="Rectangle 2"/>
          <p:cNvSpPr>
            <a:spLocks noGrp="1" noChangeArrowheads="1"/>
          </p:cNvSpPr>
          <p:nvPr>
            <p:ph type="title"/>
          </p:nvPr>
        </p:nvSpPr>
        <p:spPr/>
        <p:txBody>
          <a:bodyPr/>
          <a:lstStyle/>
          <a:p>
            <a:pPr eaLnBrk="1" hangingPunct="1"/>
            <a:r>
              <a:rPr lang="en-US" smtClean="0"/>
              <a:t>Hypothesized Impacts of Reform</a:t>
            </a:r>
          </a:p>
        </p:txBody>
      </p:sp>
      <p:sp>
        <p:nvSpPr>
          <p:cNvPr id="7172" name="Rectangle 3"/>
          <p:cNvSpPr>
            <a:spLocks noGrp="1" noChangeArrowheads="1"/>
          </p:cNvSpPr>
          <p:nvPr>
            <p:ph type="body" idx="1"/>
          </p:nvPr>
        </p:nvSpPr>
        <p:spPr>
          <a:xfrm>
            <a:off x="457200" y="1600200"/>
            <a:ext cx="8226425" cy="4724400"/>
          </a:xfrm>
        </p:spPr>
        <p:txBody>
          <a:bodyPr/>
          <a:lstStyle/>
          <a:p>
            <a:pPr eaLnBrk="1" hangingPunct="1"/>
            <a:r>
              <a:rPr lang="en-US" sz="2400" dirty="0" smtClean="0"/>
              <a:t>New York</a:t>
            </a:r>
          </a:p>
          <a:p>
            <a:pPr lvl="1" eaLnBrk="1" hangingPunct="1"/>
            <a:r>
              <a:rPr lang="en-US" sz="2000" dirty="0" smtClean="0"/>
              <a:t>Expansion in coverage among lower-income adults targeted by the coverage expansions</a:t>
            </a:r>
          </a:p>
          <a:p>
            <a:pPr lvl="1" eaLnBrk="1" hangingPunct="1"/>
            <a:r>
              <a:rPr lang="en-US" sz="2000" dirty="0" smtClean="0"/>
              <a:t>Gains in access to and use of care among those who obtain coverage</a:t>
            </a:r>
          </a:p>
          <a:p>
            <a:pPr eaLnBrk="1" hangingPunct="1"/>
            <a:r>
              <a:rPr lang="en-US" sz="2400" dirty="0" smtClean="0"/>
              <a:t>Massachusetts</a:t>
            </a:r>
          </a:p>
          <a:p>
            <a:pPr lvl="1" eaLnBrk="1" hangingPunct="1"/>
            <a:r>
              <a:rPr lang="en-US" sz="2000" dirty="0" smtClean="0"/>
              <a:t>Expansions in coverage across the population, with the gains concentrated among adults targeted by key elements of the expansion</a:t>
            </a:r>
          </a:p>
          <a:p>
            <a:pPr lvl="1" eaLnBrk="1" hangingPunct="1"/>
            <a:r>
              <a:rPr lang="en-US" sz="2000" dirty="0" smtClean="0"/>
              <a:t>Gains in access to and use of care among those who obtain coverage and those with expanded coverage as a result of the new minimum creditable coverage standards.</a:t>
            </a:r>
          </a:p>
          <a:p>
            <a:pPr lvl="1" eaLnBrk="1" hangingPunct="1"/>
            <a:endParaRPr lang="en-US" sz="2000" dirty="0" smtClean="0"/>
          </a:p>
          <a:p>
            <a:pPr lvl="1" eaLnBrk="1" hangingPunct="1"/>
            <a:endParaRPr lang="en-US" sz="2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F6E115F5-2A64-4865-840E-F11F43B2AD4F}" type="slidenum">
              <a:rPr lang="en-US" smtClean="0"/>
              <a:pPr/>
              <a:t>7</a:t>
            </a:fld>
            <a:endParaRPr lang="en-US" smtClean="0"/>
          </a:p>
        </p:txBody>
      </p:sp>
      <p:sp>
        <p:nvSpPr>
          <p:cNvPr id="8195" name="Rectangle 2"/>
          <p:cNvSpPr>
            <a:spLocks noGrp="1" noChangeArrowheads="1"/>
          </p:cNvSpPr>
          <p:nvPr>
            <p:ph type="title"/>
          </p:nvPr>
        </p:nvSpPr>
        <p:spPr/>
        <p:txBody>
          <a:bodyPr/>
          <a:lstStyle/>
          <a:p>
            <a:pPr eaLnBrk="1" hangingPunct="1"/>
            <a:r>
              <a:rPr lang="en-US" smtClean="0"/>
              <a:t>Data</a:t>
            </a:r>
          </a:p>
        </p:txBody>
      </p:sp>
      <p:sp>
        <p:nvSpPr>
          <p:cNvPr id="8196" name="Rectangle 3"/>
          <p:cNvSpPr>
            <a:spLocks noGrp="1" noChangeArrowheads="1"/>
          </p:cNvSpPr>
          <p:nvPr>
            <p:ph type="body" idx="1"/>
          </p:nvPr>
        </p:nvSpPr>
        <p:spPr>
          <a:xfrm>
            <a:off x="457200" y="1447800"/>
            <a:ext cx="8226425" cy="5029200"/>
          </a:xfrm>
        </p:spPr>
        <p:txBody>
          <a:bodyPr/>
          <a:lstStyle/>
          <a:p>
            <a:pPr eaLnBrk="1" hangingPunct="1"/>
            <a:r>
              <a:rPr lang="en-US" sz="2400" dirty="0" smtClean="0"/>
              <a:t>1999-2008 National Health Interview Survey</a:t>
            </a:r>
          </a:p>
          <a:p>
            <a:pPr eaLnBrk="1" hangingPunct="1"/>
            <a:r>
              <a:rPr lang="en-US" sz="2400" dirty="0" smtClean="0"/>
              <a:t>Sample:  Adults 19 to 64</a:t>
            </a:r>
          </a:p>
          <a:p>
            <a:pPr eaLnBrk="1" hangingPunct="1"/>
            <a:r>
              <a:rPr lang="en-US" sz="2400" dirty="0" smtClean="0"/>
              <a:t>Unit of analysis</a:t>
            </a:r>
          </a:p>
          <a:p>
            <a:pPr lvl="1" eaLnBrk="1" hangingPunct="1"/>
            <a:r>
              <a:rPr lang="en-US" sz="1600" dirty="0" smtClean="0"/>
              <a:t>Insurance estimates:  Person file</a:t>
            </a:r>
          </a:p>
          <a:p>
            <a:pPr lvl="1" eaLnBrk="1" hangingPunct="1"/>
            <a:r>
              <a:rPr lang="en-US" sz="1600" dirty="0" smtClean="0"/>
              <a:t>Access and use estimates:  Sample adult file</a:t>
            </a:r>
          </a:p>
          <a:p>
            <a:pPr eaLnBrk="1" hangingPunct="1"/>
            <a:r>
              <a:rPr lang="en-US" sz="2400" dirty="0" smtClean="0"/>
              <a:t>Sample sizes</a:t>
            </a:r>
          </a:p>
          <a:p>
            <a:pPr lvl="1" eaLnBrk="1" hangingPunct="1"/>
            <a:r>
              <a:rPr lang="en-US" sz="1600" dirty="0" smtClean="0"/>
              <a:t>Person file: </a:t>
            </a:r>
          </a:p>
          <a:p>
            <a:pPr lvl="2" eaLnBrk="1" hangingPunct="1"/>
            <a:r>
              <a:rPr lang="en-US" sz="1600" dirty="0" smtClean="0"/>
              <a:t>MA = 4,477 adults ; 1,697 target adults</a:t>
            </a:r>
          </a:p>
          <a:p>
            <a:pPr lvl="2" eaLnBrk="1" hangingPunct="1"/>
            <a:r>
              <a:rPr lang="en-US" sz="1600" dirty="0" smtClean="0"/>
              <a:t>NY = 12,746 adults; 4,978 target adults</a:t>
            </a:r>
          </a:p>
          <a:p>
            <a:pPr lvl="1" eaLnBrk="1" hangingPunct="1"/>
            <a:r>
              <a:rPr lang="en-US" sz="1600" dirty="0" smtClean="0"/>
              <a:t>Sample adult file:  </a:t>
            </a:r>
          </a:p>
          <a:p>
            <a:pPr lvl="2" eaLnBrk="1" hangingPunct="1"/>
            <a:r>
              <a:rPr lang="en-US" sz="1600" dirty="0" smtClean="0"/>
              <a:t>MA = 1,130 adults; 452 target adults</a:t>
            </a:r>
          </a:p>
          <a:p>
            <a:pPr lvl="2" eaLnBrk="1" hangingPunct="1"/>
            <a:r>
              <a:rPr lang="en-US" sz="1600" dirty="0" smtClean="0"/>
              <a:t>NY = 2,880 adults; 1,190 target adults</a:t>
            </a:r>
          </a:p>
          <a:p>
            <a:pPr eaLnBrk="1" hangingPunct="1"/>
            <a:r>
              <a:rPr lang="en-US" sz="2400" dirty="0" smtClean="0"/>
              <a:t>Limitations</a:t>
            </a:r>
            <a:r>
              <a:rPr lang="en-US" sz="2400" dirty="0" smtClean="0"/>
              <a:t>:  </a:t>
            </a:r>
            <a:r>
              <a:rPr lang="en-US" sz="2400" dirty="0" smtClean="0"/>
              <a:t>Small sample sizes for MA; Short follow-up period for MA</a:t>
            </a:r>
          </a:p>
          <a:p>
            <a:pPr eaLnBrk="1" hangingPunct="1"/>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z="3000" dirty="0" smtClean="0"/>
              <a:t>The NHIS as a Resource for State-Level Analyses </a:t>
            </a:r>
          </a:p>
        </p:txBody>
      </p:sp>
      <p:sp>
        <p:nvSpPr>
          <p:cNvPr id="9219" name="Content Placeholder 2"/>
          <p:cNvSpPr>
            <a:spLocks noGrp="1"/>
          </p:cNvSpPr>
          <p:nvPr>
            <p:ph idx="1"/>
          </p:nvPr>
        </p:nvSpPr>
        <p:spPr>
          <a:xfrm>
            <a:off x="457200" y="1905000"/>
            <a:ext cx="8229600" cy="4221163"/>
          </a:xfrm>
        </p:spPr>
        <p:txBody>
          <a:bodyPr/>
          <a:lstStyle/>
          <a:p>
            <a:r>
              <a:rPr lang="en-US" sz="2400" dirty="0" smtClean="0"/>
              <a:t>Provides detailed information on the health and health care use of the US Population</a:t>
            </a:r>
          </a:p>
          <a:p>
            <a:r>
              <a:rPr lang="en-US" sz="2400" dirty="0" smtClean="0"/>
              <a:t>Not designed to produce state-specific estimates, but the sample design provides representative samples for large states</a:t>
            </a:r>
          </a:p>
          <a:p>
            <a:pPr lvl="1"/>
            <a:r>
              <a:rPr lang="en-US" sz="1600" dirty="0" smtClean="0"/>
              <a:t>NCHS publishes estimates of insurance coverage for the 20 largest states every year (Cohen and Martinez, 2010)</a:t>
            </a:r>
          </a:p>
          <a:p>
            <a:r>
              <a:rPr lang="en-US" sz="2400" dirty="0" smtClean="0"/>
              <a:t>Access to state identifiers restricted to RDC</a:t>
            </a:r>
          </a:p>
        </p:txBody>
      </p:sp>
      <p:sp>
        <p:nvSpPr>
          <p:cNvPr id="9220" name="Slide Number Placeholder 3"/>
          <p:cNvSpPr>
            <a:spLocks noGrp="1"/>
          </p:cNvSpPr>
          <p:nvPr>
            <p:ph type="sldNum" sz="quarter" idx="10"/>
          </p:nvPr>
        </p:nvSpPr>
        <p:spPr>
          <a:noFill/>
        </p:spPr>
        <p:txBody>
          <a:bodyPr/>
          <a:lstStyle/>
          <a:p>
            <a:fld id="{561DF356-76CF-47DA-9DB5-BD676541BE74}" type="slidenum">
              <a:rPr lang="en-US" smtClean="0"/>
              <a:pPr/>
              <a:t>8</a:t>
            </a:fld>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dirty="0" smtClean="0"/>
              <a:t>Methods</a:t>
            </a:r>
          </a:p>
        </p:txBody>
      </p:sp>
      <p:sp>
        <p:nvSpPr>
          <p:cNvPr id="10243" name="Content Placeholder 2"/>
          <p:cNvSpPr>
            <a:spLocks noGrp="1"/>
          </p:cNvSpPr>
          <p:nvPr>
            <p:ph idx="1"/>
          </p:nvPr>
        </p:nvSpPr>
        <p:spPr>
          <a:xfrm>
            <a:off x="457200" y="1752600"/>
            <a:ext cx="8229600" cy="4373563"/>
          </a:xfrm>
        </p:spPr>
        <p:txBody>
          <a:bodyPr/>
          <a:lstStyle/>
          <a:p>
            <a:r>
              <a:rPr lang="en-US" sz="2400" dirty="0" smtClean="0"/>
              <a:t>Exploit “natural experiments” in the study states</a:t>
            </a:r>
          </a:p>
          <a:p>
            <a:r>
              <a:rPr lang="en-US" sz="2400" dirty="0" smtClean="0"/>
              <a:t>Estimate differences-in-differences (DD) models to control for other changes (beyond health reform) over time</a:t>
            </a:r>
          </a:p>
          <a:p>
            <a:r>
              <a:rPr lang="en-US" sz="2400" dirty="0" smtClean="0"/>
              <a:t>Estimate models for target populations of reforms (lower-income adults) and all adults in the state</a:t>
            </a:r>
          </a:p>
        </p:txBody>
      </p:sp>
      <p:sp>
        <p:nvSpPr>
          <p:cNvPr id="10244" name="Slide Number Placeholder 3"/>
          <p:cNvSpPr>
            <a:spLocks noGrp="1"/>
          </p:cNvSpPr>
          <p:nvPr>
            <p:ph type="sldNum" sz="quarter" idx="10"/>
          </p:nvPr>
        </p:nvSpPr>
        <p:spPr>
          <a:noFill/>
        </p:spPr>
        <p:txBody>
          <a:bodyPr/>
          <a:lstStyle/>
          <a:p>
            <a:fld id="{973DD361-6696-4261-A43A-E836D0FBF4FE}" type="slidenum">
              <a:rPr lang="en-US" smtClean="0"/>
              <a:pPr/>
              <a:t>9</a:t>
            </a:fld>
            <a:endParaRPr lang="en-US" smtClean="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6.0&quot;&gt;&lt;object type=&quot;1&quot; unique_id=&quot;10001&quot;&gt;&lt;object type=&quot;8&quot; unique_id=&quot;10032&quot;&gt;&lt;/object&gt;&lt;object type=&quot;2&quot; unique_id=&quot;10033&quot;&gt;&lt;object type=&quot;3&quot; unique_id=&quot;10034&quot;&gt;&lt;property id=&quot;20148&quot; value=&quot;5&quot;/&gt;&lt;property id=&quot;20300&quot; value=&quot;Slide 1 - &amp;quot;Presentation Title&amp;quot;&quot;/&gt;&lt;property id=&quot;20307&quot; value=&quot;257&quot;/&gt;&lt;/object&gt;&lt;object type=&quot;3&quot; unique_id=&quot;10035&quot;&gt;&lt;property id=&quot;20148&quot; value=&quot;5&quot;/&gt;&lt;property id=&quot;20300&quot; value=&quot;Slide 2 - &amp;quot;Slide Title&amp;quot;&quot;/&gt;&lt;property id=&quot;20307&quot; value=&quot;258&quot;/&gt;&lt;/object&gt;&lt;object type=&quot;3&quot; unique_id=&quot;10036&quot;&gt;&lt;property id=&quot;20148&quot; value=&quot;5&quot;/&gt;&lt;property id=&quot;20300&quot; value=&quot;Slide 3 - &amp;quot;Pie Chart template – Multi color&amp;quot;&quot;/&gt;&lt;property id=&quot;20307&quot; value=&quot;259&quot;/&gt;&lt;/object&gt;&lt;object type=&quot;3&quot; unique_id=&quot;10037&quot;&gt;&lt;property id=&quot;20148&quot; value=&quot;5&quot;/&gt;&lt;property id=&quot;20300&quot; value=&quot;Slide 4 - &amp;quot;Pie Chart template – one color&amp;quot;&quot;/&gt;&lt;property id=&quot;20307&quot; value=&quot;260&quot;/&gt;&lt;/object&gt;&lt;object type=&quot;3&quot; unique_id=&quot;10038&quot;&gt;&lt;property id=&quot;20148&quot; value=&quot;5&quot;/&gt;&lt;property id=&quot;20300&quot; value=&quot;Slide 5 - &amp;quot;Chart – 2 colors&amp;quot;&quot;/&gt;&lt;property id=&quot;20307&quot; value=&quot;261&quot;/&gt;&lt;/object&gt;&lt;object type=&quot;3&quot; unique_id=&quot;10039&quot;&gt;&lt;property id=&quot;20148&quot; value=&quot;5&quot;/&gt;&lt;property id=&quot;20300&quot; value=&quot;Slide 6 - &amp;quot;Graph – one color (numbers)&amp;quot;&quot;/&gt;&lt;property id=&quot;20307&quot; value=&quot;264&quot;/&gt;&lt;/object&gt;&lt;object type=&quot;3&quot; unique_id=&quot;10040&quot;&gt;&lt;property id=&quot;20148&quot; value=&quot;5&quot;/&gt;&lt;property id=&quot;20300&quot; value=&quot;Slide 7 - &amp;quot;Graph – one color (percents)&amp;quot;&quot;/&gt;&lt;property id=&quot;20307&quot; value=&quot;265&quot;/&gt;&lt;/object&gt;&lt;object type=&quot;3&quot; unique_id=&quot;10041&quot;&gt;&lt;property id=&quot;20148&quot; value=&quot;5&quot;/&gt;&lt;property id=&quot;20300&quot; value=&quot;Slide 8 - &amp;quot;Chart – Multi colors&amp;quot;&quot;/&gt;&lt;property id=&quot;20307&quot; value=&quot;262&quot;/&gt;&lt;/object&gt;&lt;object type=&quot;3&quot; unique_id=&quot;10042&quot;&gt;&lt;property id=&quot;20148&quot; value=&quot;5&quot;/&gt;&lt;property id=&quot;20300&quot; value=&quot;Slide 9 - &amp;quot;Contact information&amp;quot;&quot;/&gt;&lt;property id=&quot;20307&quot; value=&quot;263&quot;/&gt;&lt;/object&gt;&lt;/object&gt;&lt;/object&gt;&lt;/database&gt;"/>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2095</TotalTime>
  <Words>1295</Words>
  <Application>Microsoft Office PowerPoint</Application>
  <PresentationFormat>On-screen Show (4:3)</PresentationFormat>
  <Paragraphs>273</Paragraphs>
  <Slides>22</Slides>
  <Notes>5</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Default Design</vt:lpstr>
      <vt:lpstr>Using the National Health Interview Survey to Evaluate State Health Reform: Findings from New York and Massachusetts </vt:lpstr>
      <vt:lpstr>Study Objective</vt:lpstr>
      <vt:lpstr>The State Health Reform Initiatives</vt:lpstr>
      <vt:lpstr>Overview of Key Changes in Eligibility for Adults Under Health Reform in New York</vt:lpstr>
      <vt:lpstr>Overview of Key Changes in Eligibility for Adults Under Health Reform in Massachusetts</vt:lpstr>
      <vt:lpstr>Hypothesized Impacts of Reform</vt:lpstr>
      <vt:lpstr>Data</vt:lpstr>
      <vt:lpstr>The NHIS as a Resource for State-Level Analyses </vt:lpstr>
      <vt:lpstr>Methods</vt:lpstr>
      <vt:lpstr>Difference-in-Differences Model</vt:lpstr>
      <vt:lpstr>Estimation </vt:lpstr>
      <vt:lpstr>Impacts on Health Insurance Coverage</vt:lpstr>
      <vt:lpstr>DD Estimates of Impacts on  Insurance Coverage for New York</vt:lpstr>
      <vt:lpstr>DD Estimates of Early Impacts on  Insurance Coverage for Massachusetts</vt:lpstr>
      <vt:lpstr>Impacts on Health Care Access and Use</vt:lpstr>
      <vt:lpstr>DD Estimates of Impacts on  Access to Care for New York</vt:lpstr>
      <vt:lpstr>DD Estimates of Impacts on  Health Care Use for New York</vt:lpstr>
      <vt:lpstr>DD Estimates of Early Impacts on  Access to Care for Massachusetts</vt:lpstr>
      <vt:lpstr>DD Estimates of Early Impacts on  Health Care Use for Massachusetts</vt:lpstr>
      <vt:lpstr>Summary</vt:lpstr>
      <vt:lpstr>Lessons for Using the NHIS for State-Level Evaluations</vt:lpstr>
      <vt:lpstr>Contact information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Karen Soderberg</dc:creator>
  <cp:lastModifiedBy>Hotel Guest</cp:lastModifiedBy>
  <cp:revision>106</cp:revision>
  <dcterms:created xsi:type="dcterms:W3CDTF">2008-10-20T16:05:43Z</dcterms:created>
  <dcterms:modified xsi:type="dcterms:W3CDTF">2010-08-17T16:20:28Z</dcterms:modified>
</cp:coreProperties>
</file>