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62" r:id="rId4"/>
    <p:sldId id="263" r:id="rId5"/>
    <p:sldId id="265" r:id="rId6"/>
    <p:sldId id="267" r:id="rId7"/>
    <p:sldId id="264" r:id="rId8"/>
    <p:sldId id="268" r:id="rId9"/>
    <p:sldId id="269" r:id="rId10"/>
    <p:sldId id="271" r:id="rId11"/>
    <p:sldId id="272" r:id="rId12"/>
    <p:sldId id="273" r:id="rId13"/>
    <p:sldId id="274" r:id="rId14"/>
  </p:sldIdLst>
  <p:sldSz cx="9144000" cy="6858000" type="screen4x3"/>
  <p:notesSz cx="6985000" cy="9271000"/>
  <p:defaultTextStyle>
    <a:defPPr>
      <a:defRPr lang="en-US"/>
    </a:defPPr>
    <a:lvl1pPr algn="l" rtl="0" fontAlgn="base">
      <a:spcBef>
        <a:spcPct val="5000"/>
      </a:spcBef>
      <a:spcAft>
        <a:spcPct val="0"/>
      </a:spcAft>
      <a:defRPr sz="24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"/>
      </a:spcBef>
      <a:spcAft>
        <a:spcPct val="0"/>
      </a:spcAft>
      <a:defRPr sz="24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"/>
      </a:spcBef>
      <a:spcAft>
        <a:spcPct val="0"/>
      </a:spcAft>
      <a:defRPr sz="24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"/>
      </a:spcBef>
      <a:spcAft>
        <a:spcPct val="0"/>
      </a:spcAft>
      <a:defRPr sz="24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"/>
      </a:spcBef>
      <a:spcAft>
        <a:spcPct val="0"/>
      </a:spcAft>
      <a:defRPr sz="24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00"/>
    <a:srgbClr val="969696"/>
    <a:srgbClr val="EAEAEA"/>
    <a:srgbClr val="DDDDDD"/>
    <a:srgbClr val="FFFFFF"/>
    <a:srgbClr val="FF0000"/>
    <a:srgbClr val="6666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2787"/>
    <p:restoredTop sz="90929"/>
  </p:normalViewPr>
  <p:slideViewPr>
    <p:cSldViewPr>
      <p:cViewPr varScale="1">
        <p:scale>
          <a:sx n="79" d="100"/>
          <a:sy n="79" d="100"/>
        </p:scale>
        <p:origin x="-13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2007_Workbook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1"/>
  <c:chart>
    <c:plotArea>
      <c:layout>
        <c:manualLayout>
          <c:layoutTarget val="inner"/>
          <c:xMode val="edge"/>
          <c:yMode val="edge"/>
          <c:x val="6.7992241101441364E-2"/>
          <c:y val="3.9358974358974383E-2"/>
          <c:w val="0.81338340931067832"/>
          <c:h val="0.6986238643246521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2001</c:v>
                </c:pt>
              </c:strCache>
            </c:strRef>
          </c:tx>
          <c:dLbls>
            <c:txPr>
              <a:bodyPr/>
              <a:lstStyle/>
              <a:p>
                <a:pPr>
                  <a:defRPr sz="1600" baseline="0"/>
                </a:pPr>
                <a:endParaRPr lang="en-US"/>
              </a:p>
            </c:txPr>
            <c:dLblPos val="outEnd"/>
            <c:showVal val="1"/>
          </c:dLbls>
          <c:cat>
            <c:strRef>
              <c:f>Sheet1!$A$2:$A$4</c:f>
              <c:strCache>
                <c:ptCount val="3"/>
                <c:pt idx="0">
                  <c:v>Private</c:v>
                </c:pt>
                <c:pt idx="1">
                  <c:v>Public</c:v>
                </c:pt>
                <c:pt idx="2">
                  <c:v>Uninsured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13.5</c:v>
                </c:pt>
                <c:pt idx="1">
                  <c:v>19.3</c:v>
                </c:pt>
                <c:pt idx="2">
                  <c:v>13.9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2004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16.6*</a:t>
                    </a:r>
                    <a:endParaRPr lang="en-US"/>
                  </a:p>
                </c:rich>
              </c:tx>
              <c:dLblPos val="outEnd"/>
              <c:showVal val="1"/>
            </c:dLbl>
            <c:txPr>
              <a:bodyPr/>
              <a:lstStyle/>
              <a:p>
                <a:pPr>
                  <a:defRPr sz="1600" baseline="0"/>
                </a:pPr>
                <a:endParaRPr lang="en-US"/>
              </a:p>
            </c:txPr>
            <c:dLblPos val="outEnd"/>
            <c:showVal val="1"/>
          </c:dLbls>
          <c:cat>
            <c:strRef>
              <c:f>Sheet1!$A$2:$A$4</c:f>
              <c:strCache>
                <c:ptCount val="3"/>
                <c:pt idx="0">
                  <c:v>Private</c:v>
                </c:pt>
                <c:pt idx="1">
                  <c:v>Public</c:v>
                </c:pt>
                <c:pt idx="2">
                  <c:v>Uninsured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16.600000000000001</c:v>
                </c:pt>
                <c:pt idx="1">
                  <c:v>17.7</c:v>
                </c:pt>
                <c:pt idx="2">
                  <c:v>14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2006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19.8*</a:t>
                    </a:r>
                    <a:endParaRPr lang="en-US"/>
                  </a:p>
                </c:rich>
              </c:tx>
              <c:dLblPos val="outEnd"/>
              <c:showVal val="1"/>
            </c:dLbl>
            <c:txPr>
              <a:bodyPr/>
              <a:lstStyle/>
              <a:p>
                <a:pPr>
                  <a:defRPr sz="1600" baseline="0"/>
                </a:pPr>
                <a:endParaRPr lang="en-US"/>
              </a:p>
            </c:txPr>
            <c:dLblPos val="outEnd"/>
            <c:showVal val="1"/>
          </c:dLbls>
          <c:cat>
            <c:strRef>
              <c:f>Sheet1!$A$2:$A$4</c:f>
              <c:strCache>
                <c:ptCount val="3"/>
                <c:pt idx="0">
                  <c:v>Private</c:v>
                </c:pt>
                <c:pt idx="1">
                  <c:v>Public</c:v>
                </c:pt>
                <c:pt idx="2">
                  <c:v>Uninsured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19.8</c:v>
                </c:pt>
                <c:pt idx="1">
                  <c:v>19.600000000000001</c:v>
                </c:pt>
                <c:pt idx="2">
                  <c:v>15.3</c:v>
                </c:pt>
              </c:numCache>
            </c:numRef>
          </c:val>
        </c:ser>
        <c:dLbls>
          <c:showVal val="1"/>
        </c:dLbls>
        <c:axId val="64014976"/>
        <c:axId val="64234624"/>
      </c:barChart>
      <c:catAx>
        <c:axId val="64014976"/>
        <c:scaling>
          <c:orientation val="minMax"/>
        </c:scaling>
        <c:axPos val="b"/>
        <c:tickLblPos val="nextTo"/>
        <c:spPr>
          <a:ln>
            <a:solidFill>
              <a:srgbClr val="000066"/>
            </a:solidFill>
          </a:ln>
        </c:spPr>
        <c:crossAx val="64234624"/>
        <c:crosses val="autoZero"/>
        <c:auto val="1"/>
        <c:lblAlgn val="ctr"/>
        <c:lblOffset val="100"/>
      </c:catAx>
      <c:valAx>
        <c:axId val="64234624"/>
        <c:scaling>
          <c:orientation val="minMax"/>
        </c:scaling>
        <c:axPos val="l"/>
        <c:majorGridlines>
          <c:spPr>
            <a:ln>
              <a:solidFill>
                <a:srgbClr val="000066">
                  <a:alpha val="66000"/>
                </a:srgbClr>
              </a:solidFill>
            </a:ln>
          </c:spPr>
        </c:majorGridlines>
        <c:numFmt formatCode="General" sourceLinked="1"/>
        <c:tickLblPos val="nextTo"/>
        <c:spPr>
          <a:ln>
            <a:solidFill>
              <a:srgbClr val="000066"/>
            </a:solidFill>
          </a:ln>
        </c:spPr>
        <c:crossAx val="6401497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 baseline="0">
          <a:solidFill>
            <a:srgbClr val="000066"/>
          </a:solidFill>
        </a:defRPr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0.05263</cdr:x>
      <cdr:y>0.83077</cdr:y>
    </cdr:from>
    <cdr:to>
      <cdr:x>0.5614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57200" y="4114800"/>
          <a:ext cx="4419600" cy="838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300" dirty="0" smtClean="0"/>
        </a:p>
        <a:p xmlns:a="http://schemas.openxmlformats.org/drawingml/2006/main">
          <a:r>
            <a:rPr lang="en-US" sz="1300" dirty="0" smtClean="0"/>
            <a:t>*Change since 2001 is statistically significant at .05 level</a:t>
          </a:r>
          <a:endParaRPr lang="en-US" sz="1300" dirty="0"/>
        </a:p>
      </cdr:txBody>
    </cdr:sp>
  </cdr:relSizeAnchor>
  <cdr:relSizeAnchor xmlns:cdr="http://schemas.openxmlformats.org/drawingml/2006/chartDrawing">
    <cdr:from>
      <cdr:x>0.07018</cdr:x>
      <cdr:y>0.81538</cdr:y>
    </cdr:from>
    <cdr:to>
      <cdr:x>0.17544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09600" y="4724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0.05263</cdr:x>
      <cdr:y>0.81538</cdr:y>
    </cdr:from>
    <cdr:to>
      <cdr:x>0.58772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57200" y="4038600"/>
          <a:ext cx="46482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 smtClean="0"/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 smtClean="0"/>
        </a:p>
        <a:p xmlns:a="http://schemas.openxmlformats.org/drawingml/2006/main">
          <a:r>
            <a:rPr lang="en-US" sz="1300" dirty="0" smtClean="0"/>
            <a:t>Source:  MEPS-HC, 2001, 2004, 2006</a:t>
          </a:r>
          <a:endParaRPr lang="en-US" sz="1300" dirty="0"/>
        </a:p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3027363" cy="466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72" tIns="0" rIns="19372" bIns="0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7638" y="-1588"/>
            <a:ext cx="3027362" cy="466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72" tIns="0" rIns="19372" bIns="0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700088"/>
            <a:ext cx="4621212" cy="34655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05313"/>
            <a:ext cx="512445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36" tIns="46817" rIns="93636" bIns="468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863"/>
            <a:ext cx="3027363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72" tIns="0" rIns="19372" bIns="0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7638" y="8805863"/>
            <a:ext cx="3027362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72" tIns="0" rIns="19372" bIns="0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EE72670E-1A42-4C2C-9D1A-3EF4FF03D71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2670E-1A42-4C2C-9D1A-3EF4FF03D71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2670E-1A42-4C2C-9D1A-3EF4FF03D71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2670E-1A42-4C2C-9D1A-3EF4FF03D71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2670E-1A42-4C2C-9D1A-3EF4FF03D71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2670E-1A42-4C2C-9D1A-3EF4FF03D71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2670E-1A42-4C2C-9D1A-3EF4FF03D71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2670E-1A42-4C2C-9D1A-3EF4FF03D71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2670E-1A42-4C2C-9D1A-3EF4FF03D71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2670E-1A42-4C2C-9D1A-3EF4FF03D71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2670E-1A42-4C2C-9D1A-3EF4FF03D71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2670E-1A42-4C2C-9D1A-3EF4FF03D71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2670E-1A42-4C2C-9D1A-3EF4FF03D71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2670E-1A42-4C2C-9D1A-3EF4FF03D71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8" name="Rectangle 12"/>
          <p:cNvSpPr>
            <a:spLocks noChangeArrowheads="1"/>
          </p:cNvSpPr>
          <p:nvPr/>
        </p:nvSpPr>
        <p:spPr bwMode="auto">
          <a:xfrm>
            <a:off x="0" y="0"/>
            <a:ext cx="9144000" cy="27432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29" name="Rectangle 13"/>
          <p:cNvSpPr>
            <a:spLocks noChangeArrowheads="1"/>
          </p:cNvSpPr>
          <p:nvPr/>
        </p:nvSpPr>
        <p:spPr bwMode="auto">
          <a:xfrm>
            <a:off x="0" y="2286000"/>
            <a:ext cx="9144000" cy="1905000"/>
          </a:xfrm>
          <a:prstGeom prst="rect">
            <a:avLst/>
          </a:prstGeom>
          <a:gradFill rotWithShape="0">
            <a:gsLst>
              <a:gs pos="0">
                <a:srgbClr val="66669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11630" name="Picture 14" descr="H:\HLTHCNTR\COMMUNIC\Misc\Logos\HSCbw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1219200" cy="1044575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11631" name="Line 15"/>
          <p:cNvSpPr>
            <a:spLocks noChangeShapeType="1"/>
          </p:cNvSpPr>
          <p:nvPr/>
        </p:nvSpPr>
        <p:spPr bwMode="auto">
          <a:xfrm>
            <a:off x="1143000" y="6019800"/>
            <a:ext cx="1524000" cy="1588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32" name="Line 16"/>
          <p:cNvSpPr>
            <a:spLocks noChangeShapeType="1"/>
          </p:cNvSpPr>
          <p:nvPr/>
        </p:nvSpPr>
        <p:spPr bwMode="auto">
          <a:xfrm>
            <a:off x="1143000" y="4267200"/>
            <a:ext cx="9906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33" name="Line 17"/>
          <p:cNvSpPr>
            <a:spLocks noChangeShapeType="1"/>
          </p:cNvSpPr>
          <p:nvPr/>
        </p:nvSpPr>
        <p:spPr bwMode="auto">
          <a:xfrm>
            <a:off x="1143000" y="1752600"/>
            <a:ext cx="0" cy="42672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34" name="Rectangle 18"/>
          <p:cNvSpPr>
            <a:spLocks noChangeArrowheads="1"/>
          </p:cNvSpPr>
          <p:nvPr/>
        </p:nvSpPr>
        <p:spPr bwMode="auto">
          <a:xfrm>
            <a:off x="2438400" y="5943600"/>
            <a:ext cx="228600" cy="123825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35" name="Rectangle 19"/>
          <p:cNvSpPr>
            <a:spLocks noChangeArrowheads="1"/>
          </p:cNvSpPr>
          <p:nvPr/>
        </p:nvSpPr>
        <p:spPr bwMode="auto">
          <a:xfrm>
            <a:off x="1981200" y="4205288"/>
            <a:ext cx="228600" cy="109537"/>
          </a:xfrm>
          <a:prstGeom prst="rect">
            <a:avLst/>
          </a:prstGeom>
          <a:solidFill>
            <a:srgbClr val="666699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457200"/>
            <a:ext cx="7086600" cy="1828800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5334000"/>
            <a:ext cx="6019800" cy="1371600"/>
          </a:xfrm>
        </p:spPr>
        <p:txBody>
          <a:bodyPr anchor="ctr"/>
          <a:lstStyle>
            <a:lvl1pPr marL="0" indent="0">
              <a:spcBef>
                <a:spcPct val="5000"/>
              </a:spcBef>
              <a:buFont typeface="Wingdings" pitchFamily="2" charset="2"/>
              <a:buNone/>
              <a:defRPr b="1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1639" name="Text Box 23"/>
          <p:cNvSpPr txBox="1">
            <a:spLocks noChangeArrowheads="1"/>
          </p:cNvSpPr>
          <p:nvPr/>
        </p:nvSpPr>
        <p:spPr bwMode="auto">
          <a:xfrm>
            <a:off x="3048000" y="5562600"/>
            <a:ext cx="3657600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400" b="1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152400"/>
            <a:ext cx="2190750" cy="6477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419850" cy="6477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52400"/>
            <a:ext cx="76962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28600" y="1676400"/>
            <a:ext cx="8686800" cy="49530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76400"/>
            <a:ext cx="4267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267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AutoShape 2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bevel">
            <a:avLst>
              <a:gd name="adj" fmla="val 694"/>
            </a:avLst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76200" y="2133600"/>
            <a:ext cx="8991600" cy="4643438"/>
          </a:xfrm>
          <a:prstGeom prst="rect">
            <a:avLst/>
          </a:prstGeom>
          <a:solidFill>
            <a:schemeClr val="bg1"/>
          </a:solidFill>
          <a:ln w="31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76200" y="990600"/>
            <a:ext cx="8991600" cy="1295400"/>
          </a:xfrm>
          <a:prstGeom prst="rect">
            <a:avLst/>
          </a:prstGeom>
          <a:gradFill rotWithShape="0">
            <a:gsLst>
              <a:gs pos="0">
                <a:srgbClr val="66669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76200" y="1219200"/>
            <a:ext cx="8977313" cy="152400"/>
          </a:xfrm>
          <a:prstGeom prst="rect">
            <a:avLst/>
          </a:prstGeom>
          <a:solidFill>
            <a:schemeClr val="bg1"/>
          </a:solidFill>
          <a:ln w="952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050" name="Picture 26" descr="H:\HLTHCNTR\COMMUNIC\Misc\Logos\HSCbw.tif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28600" y="228600"/>
            <a:ext cx="762000" cy="65405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152400"/>
            <a:ext cx="7696200" cy="990600"/>
          </a:xfrm>
          <a:prstGeom prst="rect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76400"/>
            <a:ext cx="86868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SzPct val="85000"/>
        <a:buFont typeface="Wingdings" pitchFamily="2" charset="2"/>
        <a:buChar char="§"/>
        <a:defRPr sz="2800">
          <a:solidFill>
            <a:srgbClr val="000066"/>
          </a:solidFill>
          <a:latin typeface="+mn-lt"/>
          <a:ea typeface="+mn-ea"/>
          <a:cs typeface="+mn-cs"/>
        </a:defRPr>
      </a:lvl1pPr>
      <a:lvl2pPr marL="692150" indent="-23495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SzPct val="90000"/>
        <a:buChar char="•"/>
        <a:defRPr sz="2400">
          <a:solidFill>
            <a:srgbClr val="000066"/>
          </a:solidFill>
          <a:latin typeface="+mn-lt"/>
        </a:defRPr>
      </a:lvl2pPr>
      <a:lvl3pPr marL="1030288" indent="-223838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SzPct val="95000"/>
        <a:buChar char="-"/>
        <a:defRPr sz="2000">
          <a:solidFill>
            <a:srgbClr val="000066"/>
          </a:solidFill>
          <a:latin typeface="+mn-lt"/>
        </a:defRPr>
      </a:lvl3pPr>
      <a:lvl4pPr marL="1435100" indent="-287338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SzPct val="90000"/>
        <a:buFont typeface="Wingdings" pitchFamily="2" charset="2"/>
        <a:buChar char="§"/>
        <a:defRPr sz="2000">
          <a:solidFill>
            <a:srgbClr val="000066"/>
          </a:solidFill>
          <a:latin typeface="Times New Roman" charset="0"/>
        </a:defRPr>
      </a:lvl4pPr>
      <a:lvl5pPr marL="2170113" indent="-228600" algn="l" rtl="0" eaLnBrk="1" fontAlgn="base" hangingPunct="1">
        <a:spcBef>
          <a:spcPct val="20000"/>
        </a:spcBef>
        <a:spcAft>
          <a:spcPct val="0"/>
        </a:spcAft>
        <a:buClr>
          <a:srgbClr val="FF0066"/>
        </a:buClr>
        <a:buFont typeface="SPC Markers/Bullets" pitchFamily="2" charset="2"/>
        <a:buChar char=")"/>
        <a:defRPr sz="2400">
          <a:solidFill>
            <a:srgbClr val="FFFFFF"/>
          </a:solidFill>
          <a:latin typeface="Times New Roman" charset="0"/>
        </a:defRPr>
      </a:lvl5pPr>
      <a:lvl6pPr marL="2627313" indent="-228600" algn="l" rtl="0" eaLnBrk="1" fontAlgn="base" hangingPunct="1">
        <a:spcBef>
          <a:spcPct val="20000"/>
        </a:spcBef>
        <a:spcAft>
          <a:spcPct val="0"/>
        </a:spcAft>
        <a:buClr>
          <a:srgbClr val="FF0066"/>
        </a:buClr>
        <a:buFont typeface="SPC Markers/Bullets" pitchFamily="2" charset="2"/>
        <a:buChar char=")"/>
        <a:defRPr sz="2400">
          <a:solidFill>
            <a:srgbClr val="FFFFFF"/>
          </a:solidFill>
          <a:latin typeface="Times New Roman" charset="0"/>
        </a:defRPr>
      </a:lvl6pPr>
      <a:lvl7pPr marL="3084513" indent="-228600" algn="l" rtl="0" eaLnBrk="1" fontAlgn="base" hangingPunct="1">
        <a:spcBef>
          <a:spcPct val="20000"/>
        </a:spcBef>
        <a:spcAft>
          <a:spcPct val="0"/>
        </a:spcAft>
        <a:buClr>
          <a:srgbClr val="FF0066"/>
        </a:buClr>
        <a:buFont typeface="SPC Markers/Bullets" pitchFamily="2" charset="2"/>
        <a:buChar char=")"/>
        <a:defRPr sz="2400">
          <a:solidFill>
            <a:srgbClr val="FFFFFF"/>
          </a:solidFill>
          <a:latin typeface="Times New Roman" charset="0"/>
        </a:defRPr>
      </a:lvl7pPr>
      <a:lvl8pPr marL="3541713" indent="-228600" algn="l" rtl="0" eaLnBrk="1" fontAlgn="base" hangingPunct="1">
        <a:spcBef>
          <a:spcPct val="20000"/>
        </a:spcBef>
        <a:spcAft>
          <a:spcPct val="0"/>
        </a:spcAft>
        <a:buClr>
          <a:srgbClr val="FF0066"/>
        </a:buClr>
        <a:buFont typeface="SPC Markers/Bullets" pitchFamily="2" charset="2"/>
        <a:buChar char=")"/>
        <a:defRPr sz="2400">
          <a:solidFill>
            <a:srgbClr val="FFFFFF"/>
          </a:solidFill>
          <a:latin typeface="Times New Roman" charset="0"/>
        </a:defRPr>
      </a:lvl8pPr>
      <a:lvl9pPr marL="3998913" indent="-228600" algn="l" rtl="0" eaLnBrk="1" fontAlgn="base" hangingPunct="1">
        <a:spcBef>
          <a:spcPct val="20000"/>
        </a:spcBef>
        <a:spcAft>
          <a:spcPct val="0"/>
        </a:spcAft>
        <a:buClr>
          <a:srgbClr val="FF0066"/>
        </a:buClr>
        <a:buFont typeface="SPC Markers/Bullets" pitchFamily="2" charset="2"/>
        <a:buChar char=")"/>
        <a:defRPr sz="2400">
          <a:solidFill>
            <a:srgbClr val="FFFFFF"/>
          </a:solidFill>
          <a:latin typeface="Times New Roman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457200"/>
            <a:ext cx="7011987" cy="1828800"/>
          </a:xfrm>
        </p:spPr>
        <p:txBody>
          <a:bodyPr/>
          <a:lstStyle/>
          <a:p>
            <a:r>
              <a:rPr lang="en-US" dirty="0" smtClean="0"/>
              <a:t>Using the MEPS-HC For State-Level Estimates of High Financial Burden</a:t>
            </a:r>
            <a:endParaRPr lang="en-US" dirty="0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200" b="0" dirty="0" smtClean="0"/>
              <a:t>Presented at National Conference on Health Statistics, Washington, August 17, 2010</a:t>
            </a:r>
            <a:endParaRPr lang="en-US" sz="2200" b="0" dirty="0"/>
          </a:p>
        </p:txBody>
      </p:sp>
      <p:sp>
        <p:nvSpPr>
          <p:cNvPr id="133124" name="Text Box 4"/>
          <p:cNvSpPr txBox="1">
            <a:spLocks noChangeAspect="1" noChangeArrowheads="1"/>
          </p:cNvSpPr>
          <p:nvPr/>
        </p:nvSpPr>
        <p:spPr bwMode="auto">
          <a:xfrm>
            <a:off x="2362200" y="40386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dirty="0" smtClean="0"/>
              <a:t>Peter Cunningham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Insured with high financial burden in 10 largest states, 2004-2006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799" y="1523997"/>
          <a:ext cx="7696200" cy="4663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00200"/>
                <a:gridCol w="2133601"/>
                <a:gridCol w="2171699"/>
                <a:gridCol w="1790700"/>
              </a:tblGrid>
              <a:tr h="597082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% insured with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</a:rPr>
                        <a:t> high burden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Standard error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Change from 2001-2003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7502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00"/>
                          </a:solidFill>
                        </a:rPr>
                        <a:t>TOTAL</a:t>
                      </a: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</a:rPr>
                        <a:t> U.S</a:t>
                      </a:r>
                      <a:endParaRPr lang="en-US" sz="18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solidFill>
                            <a:srgbClr val="000000"/>
                          </a:solidFill>
                        </a:rPr>
                        <a:t>15.7</a:t>
                      </a:r>
                      <a:endParaRPr lang="en-US" b="1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solidFill>
                            <a:srgbClr val="000000"/>
                          </a:solidFill>
                        </a:rPr>
                        <a:t>0.3</a:t>
                      </a:r>
                      <a:endParaRPr lang="en-US" b="1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solidFill>
                            <a:srgbClr val="000000"/>
                          </a:solidFill>
                        </a:rPr>
                        <a:t>1.9</a:t>
                      </a:r>
                      <a:endParaRPr lang="en-US" b="1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750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CA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12.4*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0.76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1.2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750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TX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14.6*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0.81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0.9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750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NY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16.0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1.69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3.0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750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FL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16.3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0.9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-0.1*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750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IL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13.8*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1.0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-1.4*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750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AZ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13.2*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1.19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-0.5*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750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OH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16.6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2.0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1.8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750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NC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18.9*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1.03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3.9*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750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MI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14.5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0.95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1.8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750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PA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17.2*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1.37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0.3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6324600"/>
            <a:ext cx="4610377" cy="470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*Difference with total U.S. is statistically significant at .05 level</a:t>
            </a:r>
          </a:p>
          <a:p>
            <a:r>
              <a:rPr lang="en-US" sz="1200" dirty="0" smtClean="0"/>
              <a:t>Source: MEPS-HC, 2001-2006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Insured with high financial burden in 10 smallest states, 2004-2006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799" y="1523997"/>
          <a:ext cx="7696200" cy="4663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00200"/>
                <a:gridCol w="2133601"/>
                <a:gridCol w="2171699"/>
                <a:gridCol w="1790700"/>
              </a:tblGrid>
              <a:tr h="597082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% insured with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</a:rPr>
                        <a:t> high burden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Standard error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Change from 2001-2003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7502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00"/>
                          </a:solidFill>
                        </a:rPr>
                        <a:t>TOTAL</a:t>
                      </a: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</a:rPr>
                        <a:t> U.S</a:t>
                      </a:r>
                      <a:endParaRPr lang="en-US" sz="18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solidFill>
                            <a:srgbClr val="000000"/>
                          </a:solidFill>
                        </a:rPr>
                        <a:t>15.7</a:t>
                      </a:r>
                      <a:endParaRPr lang="en-US" b="1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solidFill>
                            <a:srgbClr val="000000"/>
                          </a:solidFill>
                        </a:rPr>
                        <a:t>0.3</a:t>
                      </a:r>
                      <a:endParaRPr lang="en-US" b="1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solidFill>
                            <a:srgbClr val="000000"/>
                          </a:solidFill>
                        </a:rPr>
                        <a:t>1.9</a:t>
                      </a:r>
                      <a:endParaRPr lang="en-US" b="1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750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OR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17.4*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1.26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3.4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750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MD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15.6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1.54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6.5*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750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LA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19.3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4.24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0.9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750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CT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17.2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1.78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6.7*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750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SC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20.0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4.34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3.3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750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OK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24.8*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3.65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7.7*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750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CO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15.5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2.79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0.9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750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AL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26.4*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3.64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5.6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750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IN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14.6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2.61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0.6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750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0000"/>
                          </a:solidFill>
                        </a:rPr>
                        <a:t>MA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14.9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1.49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2.2</a:t>
                      </a:r>
                      <a:endParaRPr lang="en-US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6324600"/>
            <a:ext cx="4610377" cy="470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*Difference with total U.S. is statistically significant at .05 level</a:t>
            </a:r>
          </a:p>
          <a:p>
            <a:r>
              <a:rPr lang="en-US" sz="1200" dirty="0" smtClean="0"/>
              <a:t>Source: MEPS-HC, 2001-2006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States with highest and lowest financial burden, 2004-2006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1" y="1314584"/>
          <a:ext cx="8839199" cy="493381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799"/>
                <a:gridCol w="1447800"/>
                <a:gridCol w="1371600"/>
                <a:gridCol w="1600200"/>
                <a:gridCol w="1295400"/>
                <a:gridCol w="1676400"/>
              </a:tblGrid>
              <a:tr h="571924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0000"/>
                          </a:solidFill>
                        </a:rPr>
                        <a:t>% hi</a:t>
                      </a:r>
                      <a:r>
                        <a:rPr lang="en-US" sz="1500" b="1" baseline="0" dirty="0" smtClean="0">
                          <a:solidFill>
                            <a:srgbClr val="000000"/>
                          </a:solidFill>
                        </a:rPr>
                        <a:t> burden</a:t>
                      </a:r>
                    </a:p>
                    <a:p>
                      <a:pPr algn="ctr"/>
                      <a:r>
                        <a:rPr lang="en-US" sz="1500" b="1" baseline="0" dirty="0" smtClean="0">
                          <a:solidFill>
                            <a:srgbClr val="000000"/>
                          </a:solidFill>
                        </a:rPr>
                        <a:t>(insured)</a:t>
                      </a:r>
                      <a:endParaRPr lang="en-US" sz="15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0000"/>
                          </a:solidFill>
                        </a:rPr>
                        <a:t>% uninsured</a:t>
                      </a:r>
                      <a:endParaRPr lang="en-US" sz="15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0000"/>
                          </a:solidFill>
                        </a:rPr>
                        <a:t>Family</a:t>
                      </a:r>
                      <a:r>
                        <a:rPr lang="en-US" sz="1500" b="1" baseline="0" dirty="0" smtClean="0">
                          <a:solidFill>
                            <a:srgbClr val="000000"/>
                          </a:solidFill>
                        </a:rPr>
                        <a:t> income</a:t>
                      </a:r>
                    </a:p>
                    <a:p>
                      <a:pPr algn="ctr"/>
                      <a:r>
                        <a:rPr lang="en-US" sz="1500" b="1" baseline="0" dirty="0" smtClean="0">
                          <a:solidFill>
                            <a:srgbClr val="000000"/>
                          </a:solidFill>
                        </a:rPr>
                        <a:t>(thousands)</a:t>
                      </a:r>
                      <a:endParaRPr lang="en-US" sz="15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0000"/>
                          </a:solidFill>
                        </a:rPr>
                        <a:t>OOP</a:t>
                      </a:r>
                      <a:r>
                        <a:rPr lang="en-US" sz="1500" b="1" baseline="0" dirty="0" smtClean="0">
                          <a:solidFill>
                            <a:srgbClr val="000000"/>
                          </a:solidFill>
                        </a:rPr>
                        <a:t> premium</a:t>
                      </a:r>
                      <a:endParaRPr lang="en-US" sz="15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0000"/>
                          </a:solidFill>
                        </a:rPr>
                        <a:t>Total health care $</a:t>
                      </a:r>
                      <a:endParaRPr lang="en-US" sz="15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64762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0000"/>
                          </a:solidFill>
                        </a:rPr>
                        <a:t>Hi burden</a:t>
                      </a:r>
                      <a:endParaRPr lang="en-US" sz="16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1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36476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AL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26.4*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14.1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54*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2,400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7,520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6476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OK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24.8*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25.0*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56*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2,970*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7,670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6476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TN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21.8*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10.2*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70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2,700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8,200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6476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KY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21.2*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16.2*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61*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2,000*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7,640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6476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SC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20.0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13.2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68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2,500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8,060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64762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0000"/>
                          </a:solidFill>
                        </a:rPr>
                        <a:t>Lo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</a:rPr>
                        <a:t> burden</a:t>
                      </a:r>
                      <a:endParaRPr lang="en-US" sz="16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1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6476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WA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14.3*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11.2*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85*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2,040*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7,410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6476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GA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14.1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16.1*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74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2,110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6,700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6476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IL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13.8*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13.6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74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2,070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8,660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6476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AZ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13.2*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16.1*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74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2,240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6,280*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49509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CA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12.4*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18.0*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78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2,090*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</a:rPr>
                        <a:t>6,550</a:t>
                      </a:r>
                      <a:endParaRPr lang="en-US" sz="1600" baseline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6324600"/>
            <a:ext cx="4413259" cy="470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*Difference with Total U.S. is statistically significant at .05 level</a:t>
            </a:r>
          </a:p>
          <a:p>
            <a:r>
              <a:rPr lang="en-US" sz="1200" dirty="0" smtClean="0"/>
              <a:t>Source:  MEPS-HC, 2004-2006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MEPS-HC for state estimates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Can’t do for 21 states (mostly small and rural)</a:t>
            </a:r>
          </a:p>
          <a:p>
            <a:endParaRPr lang="en-US" dirty="0" smtClean="0"/>
          </a:p>
          <a:p>
            <a:r>
              <a:rPr lang="en-US" dirty="0" smtClean="0"/>
              <a:t>Limited ability to analyze subgroups</a:t>
            </a:r>
          </a:p>
          <a:p>
            <a:endParaRPr lang="en-US" dirty="0" smtClean="0"/>
          </a:p>
          <a:p>
            <a:r>
              <a:rPr lang="en-US" dirty="0" smtClean="0"/>
              <a:t>State identifiers and weights not on public use files</a:t>
            </a:r>
          </a:p>
          <a:p>
            <a:endParaRPr lang="en-US" dirty="0" smtClean="0"/>
          </a:p>
          <a:p>
            <a:r>
              <a:rPr lang="en-US" dirty="0" smtClean="0"/>
              <a:t>Lag in availability of state estimates at data centers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143000" y="76200"/>
            <a:ext cx="7848600" cy="9906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14848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Affordability central to national health reform</a:t>
            </a:r>
          </a:p>
          <a:p>
            <a:endParaRPr lang="en-US" dirty="0" smtClean="0"/>
          </a:p>
          <a:p>
            <a:r>
              <a:rPr lang="en-US" dirty="0" smtClean="0"/>
              <a:t>Financial burden of medical care increasing nationally</a:t>
            </a:r>
          </a:p>
          <a:p>
            <a:endParaRPr lang="en-US" dirty="0" smtClean="0"/>
          </a:p>
          <a:p>
            <a:r>
              <a:rPr lang="en-US" dirty="0" smtClean="0"/>
              <a:t>State variation in financial burden likely to be substantial </a:t>
            </a:r>
          </a:p>
          <a:p>
            <a:endParaRPr lang="en-US" dirty="0" smtClean="0"/>
          </a:p>
          <a:p>
            <a:r>
              <a:rPr lang="en-US" dirty="0" smtClean="0"/>
              <a:t>Suggests that states will be affected differently by affordability provisions in health reform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MEPS – Household Component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Conducted annually since 1996</a:t>
            </a:r>
          </a:p>
          <a:p>
            <a:endParaRPr lang="en-US" dirty="0" smtClean="0"/>
          </a:p>
          <a:p>
            <a:r>
              <a:rPr lang="en-US" dirty="0" smtClean="0"/>
              <a:t>Detailed information on health care expenditures, insurance coverage, and family income</a:t>
            </a:r>
          </a:p>
          <a:p>
            <a:endParaRPr lang="en-US" dirty="0" smtClean="0"/>
          </a:p>
          <a:p>
            <a:r>
              <a:rPr lang="en-US" dirty="0" smtClean="0"/>
              <a:t>Provider </a:t>
            </a:r>
            <a:r>
              <a:rPr lang="en-US" dirty="0" err="1" smtClean="0"/>
              <a:t>followbacks</a:t>
            </a:r>
            <a:r>
              <a:rPr lang="en-US" dirty="0" smtClean="0"/>
              <a:t> to verify use and expenditures</a:t>
            </a:r>
          </a:p>
          <a:p>
            <a:endParaRPr lang="en-US" dirty="0" smtClean="0"/>
          </a:p>
          <a:p>
            <a:r>
              <a:rPr lang="en-US" dirty="0" smtClean="0"/>
              <a:t>Representative of civilian, </a:t>
            </a:r>
            <a:r>
              <a:rPr lang="en-US" dirty="0" err="1" smtClean="0"/>
              <a:t>noninstitutionalized</a:t>
            </a:r>
            <a:r>
              <a:rPr lang="en-US" dirty="0" smtClean="0"/>
              <a:t> population in U.S.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State-level capability of MEPS-HC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err="1" smtClean="0"/>
              <a:t>NHIS</a:t>
            </a:r>
            <a:r>
              <a:rPr lang="en-US" sz="2600" dirty="0" smtClean="0"/>
              <a:t> sample frame – selection of </a:t>
            </a:r>
            <a:r>
              <a:rPr lang="en-US" sz="2600" dirty="0" err="1" smtClean="0"/>
              <a:t>PSUs</a:t>
            </a:r>
            <a:r>
              <a:rPr lang="en-US" sz="2600" dirty="0" smtClean="0"/>
              <a:t> stratified by state</a:t>
            </a:r>
          </a:p>
          <a:p>
            <a:endParaRPr lang="en-US" sz="2600" dirty="0" smtClean="0"/>
          </a:p>
          <a:p>
            <a:r>
              <a:rPr lang="en-US" sz="2600" dirty="0" smtClean="0"/>
              <a:t>29 states have sufficient number of PSU’s and sample to support state estimates (most have at least 4 PSUs)</a:t>
            </a:r>
          </a:p>
          <a:p>
            <a:endParaRPr lang="en-US" sz="2600" dirty="0" smtClean="0"/>
          </a:p>
          <a:p>
            <a:r>
              <a:rPr lang="en-US" sz="2600" dirty="0" smtClean="0"/>
              <a:t>Pooling of multiple years increases precision of state estimates</a:t>
            </a:r>
          </a:p>
          <a:p>
            <a:pPr>
              <a:buNone/>
            </a:pPr>
            <a:endParaRPr lang="en-US" sz="2600" dirty="0" smtClean="0"/>
          </a:p>
          <a:p>
            <a:r>
              <a:rPr lang="en-US" sz="2600" dirty="0" smtClean="0"/>
              <a:t>Weights post-stratified to state totals based on CPS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sizes for 10 largest </a:t>
            </a:r>
            <a:r>
              <a:rPr lang="en-US" dirty="0" smtClean="0"/>
              <a:t>states (less than age 65)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799" y="1752600"/>
          <a:ext cx="7696200" cy="43586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00200"/>
                <a:gridCol w="2514600"/>
                <a:gridCol w="3581400"/>
              </a:tblGrid>
              <a:tr h="370840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2006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2004-2006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CA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4,600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13,400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TX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3,300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10,400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NY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1,600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4,900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FL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1,400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4,300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IL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1,100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3,500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AZ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   900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2,600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OH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1,000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2,600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NC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1,000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2,700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MI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1,000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2,600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PA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  800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2,600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0" y="6400800"/>
            <a:ext cx="29883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Source:  MEPS-HC 2004-2006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sizes for 10 smallest </a:t>
            </a:r>
            <a:r>
              <a:rPr lang="en-US" dirty="0" smtClean="0"/>
              <a:t>states (less than age 65)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799" y="1752600"/>
          <a:ext cx="7696200" cy="43586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00200"/>
                <a:gridCol w="2514600"/>
                <a:gridCol w="3581400"/>
              </a:tblGrid>
              <a:tr h="370840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2006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2004-2006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OR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500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1,400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MD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500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1,700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LA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400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1,200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CT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400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1,200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SC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400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1,000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OK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400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1,000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CO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400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1,000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AL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300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1,100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IN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300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900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MA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3</a:t>
                      </a:r>
                      <a:r>
                        <a:rPr lang="en-US" sz="2000" smtClean="0">
                          <a:solidFill>
                            <a:srgbClr val="000000"/>
                          </a:solidFill>
                        </a:rPr>
                        <a:t>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900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0" y="6400800"/>
            <a:ext cx="26837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Source:  MEPS-HC, 2004-2006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 of financial burden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Out-of-pocket spending relative to family income</a:t>
            </a:r>
          </a:p>
          <a:p>
            <a:endParaRPr lang="en-US" dirty="0" smtClean="0"/>
          </a:p>
          <a:p>
            <a:r>
              <a:rPr lang="en-US" dirty="0" smtClean="0"/>
              <a:t>Includes spending for premiums and services</a:t>
            </a:r>
          </a:p>
          <a:p>
            <a:endParaRPr lang="en-US" dirty="0" smtClean="0"/>
          </a:p>
          <a:p>
            <a:r>
              <a:rPr lang="en-US" dirty="0" smtClean="0"/>
              <a:t>Before-tax family income </a:t>
            </a:r>
          </a:p>
          <a:p>
            <a:endParaRPr lang="en-US" dirty="0" smtClean="0"/>
          </a:p>
          <a:p>
            <a:r>
              <a:rPr lang="en-US" dirty="0" smtClean="0"/>
              <a:t>High burden defined as OOP spending greater than 10% of family income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trends in financial burden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1828800"/>
          <a:ext cx="7772400" cy="3886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19200"/>
                <a:gridCol w="1600200"/>
                <a:gridCol w="1844040"/>
                <a:gridCol w="1554480"/>
                <a:gridCol w="1554480"/>
              </a:tblGrid>
              <a:tr h="1131903"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Family Income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Average spending on premiums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Average spending on services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%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 spending GT 10% of income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918099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2001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$62,000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1,300*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1,150*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14.4*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918099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2004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$61,400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1,570*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1,280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16.4*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918099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2006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$61,100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1,720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1,370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19.1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6019800"/>
            <a:ext cx="47916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 Difference with 2006 is statistically significant at .05 level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5715000"/>
            <a:ext cx="37144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Income and expenditures are in 2006 dollars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6324600"/>
            <a:ext cx="3352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Source:  MEPS-HC 2001, 2004, 2006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financial burden by insurance coverage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676400"/>
          <a:ext cx="86868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HSC All Slides">
  <a:themeElements>
    <a:clrScheme name="">
      <a:dk1>
        <a:srgbClr val="FFFFFF"/>
      </a:dk1>
      <a:lt1>
        <a:srgbClr val="FFFFFF"/>
      </a:lt1>
      <a:dk2>
        <a:srgbClr val="DDDDDD"/>
      </a:dk2>
      <a:lt2>
        <a:srgbClr val="FFFFFF"/>
      </a:lt2>
      <a:accent1>
        <a:srgbClr val="FF9C39"/>
      </a:accent1>
      <a:accent2>
        <a:srgbClr val="00FF99"/>
      </a:accent2>
      <a:accent3>
        <a:srgbClr val="FFFFFF"/>
      </a:accent3>
      <a:accent4>
        <a:srgbClr val="DADADA"/>
      </a:accent4>
      <a:accent5>
        <a:srgbClr val="FFCBAE"/>
      </a:accent5>
      <a:accent6>
        <a:srgbClr val="00E78A"/>
      </a:accent6>
      <a:hlink>
        <a:srgbClr val="FF0033"/>
      </a:hlink>
      <a:folHlink>
        <a:srgbClr val="C0C0C0"/>
      </a:folHlink>
    </a:clrScheme>
    <a:fontScheme name="Default Design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00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00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66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00"/>
        </a:lt1>
        <a:dk2>
          <a:srgbClr val="0000FF"/>
        </a:dk2>
        <a:lt2>
          <a:srgbClr val="FF99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00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66FF3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Words>757</Words>
  <Application>Microsoft Office PowerPoint</Application>
  <PresentationFormat>On-screen Show (4:3)</PresentationFormat>
  <Paragraphs>328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HSC All Slides</vt:lpstr>
      <vt:lpstr>Using the MEPS-HC For State-Level Estimates of High Financial Burden</vt:lpstr>
      <vt:lpstr>Introduction</vt:lpstr>
      <vt:lpstr>MEPS – Household Component</vt:lpstr>
      <vt:lpstr>State-level capability of MEPS-HC</vt:lpstr>
      <vt:lpstr>Sample sizes for 10 largest states (less than age 65)</vt:lpstr>
      <vt:lpstr>Sample sizes for 10 smallest states (less than age 65)</vt:lpstr>
      <vt:lpstr>Measure of financial burden</vt:lpstr>
      <vt:lpstr>National trends in financial burden</vt:lpstr>
      <vt:lpstr>High financial burden by insurance coverage</vt:lpstr>
      <vt:lpstr>Insured with high financial burden in 10 largest states, 2004-2006</vt:lpstr>
      <vt:lpstr>Insured with high financial burden in 10 smallest states, 2004-2006</vt:lpstr>
      <vt:lpstr>States with highest and lowest financial burden, 2004-2006</vt:lpstr>
      <vt:lpstr>Limitations of MEPS-HC for state estimates</vt:lpstr>
    </vt:vector>
  </TitlesOfParts>
  <Company>Mathematica,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pcunningham</dc:creator>
  <cp:lastModifiedBy>peter</cp:lastModifiedBy>
  <cp:revision>33</cp:revision>
  <cp:lastPrinted>2000-06-07T12:38:09Z</cp:lastPrinted>
  <dcterms:created xsi:type="dcterms:W3CDTF">2010-08-11T13:16:37Z</dcterms:created>
  <dcterms:modified xsi:type="dcterms:W3CDTF">2010-08-16T12:42:27Z</dcterms:modified>
</cp:coreProperties>
</file>