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211E7B-BCBA-4522-BE77-273D66F19D1F}"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11E7B-BCBA-4522-BE77-273D66F19D1F}"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11E7B-BCBA-4522-BE77-273D66F19D1F}"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11E7B-BCBA-4522-BE77-273D66F19D1F}"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11E7B-BCBA-4522-BE77-273D66F19D1F}" type="datetimeFigureOut">
              <a:rPr lang="en-US" smtClean="0"/>
              <a:pPr/>
              <a:t>8/16/2010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11E7B-BCBA-4522-BE77-273D66F19D1F}"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211E7B-BCBA-4522-BE77-273D66F19D1F}" type="datetimeFigureOut">
              <a:rPr lang="en-US" smtClean="0"/>
              <a:pPr/>
              <a:t>8/16/2010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211E7B-BCBA-4522-BE77-273D66F19D1F}" type="datetimeFigureOut">
              <a:rPr lang="en-US" smtClean="0"/>
              <a:pPr/>
              <a:t>8/16/2010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11E7B-BCBA-4522-BE77-273D66F19D1F}" type="datetimeFigureOut">
              <a:rPr lang="en-US" smtClean="0"/>
              <a:pPr/>
              <a:t>8/16/2010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11E7B-BCBA-4522-BE77-273D66F19D1F}"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11E7B-BCBA-4522-BE77-273D66F19D1F}" type="datetimeFigureOut">
              <a:rPr lang="en-US" smtClean="0"/>
              <a:pPr/>
              <a:t>8/16/2010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4832E-A263-42AD-986B-49177CE056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11E7B-BCBA-4522-BE77-273D66F19D1F}" type="datetimeFigureOut">
              <a:rPr lang="en-US" smtClean="0"/>
              <a:pPr/>
              <a:t>8/16/2010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4832E-A263-42AD-986B-49177CE056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69863" y="0"/>
            <a:ext cx="8974137" cy="1523999"/>
          </a:xfrm>
        </p:spPr>
        <p:txBody>
          <a:bodyPr>
            <a:noAutofit/>
          </a:bodyPr>
          <a:lstStyle/>
          <a:p>
            <a:pPr algn="ctr"/>
            <a:r>
              <a:rPr lang="en-US" sz="3600" dirty="0">
                <a:solidFill>
                  <a:srgbClr val="C00000"/>
                </a:solidFill>
                <a:latin typeface="Times New Roman" pitchFamily="18" charset="0"/>
                <a:cs typeface="Times New Roman" pitchFamily="18" charset="0"/>
              </a:rPr>
              <a:t>Session </a:t>
            </a:r>
            <a:r>
              <a:rPr lang="en-US" sz="3600" dirty="0" smtClean="0">
                <a:solidFill>
                  <a:srgbClr val="C00000"/>
                </a:solidFill>
                <a:latin typeface="Times New Roman" pitchFamily="18" charset="0"/>
                <a:cs typeface="Times New Roman" pitchFamily="18" charset="0"/>
              </a:rPr>
              <a:t>34. </a:t>
            </a:r>
            <a:r>
              <a:rPr lang="en-US" sz="3600" dirty="0">
                <a:solidFill>
                  <a:srgbClr val="C00000"/>
                </a:solidFill>
                <a:latin typeface="Times New Roman" pitchFamily="18" charset="0"/>
                <a:cs typeface="Times New Roman" pitchFamily="18" charset="0"/>
              </a:rPr>
              <a:t>Handling Missing Data in </a:t>
            </a:r>
            <a:r>
              <a:rPr lang="en-US" sz="3600" dirty="0" smtClean="0">
                <a:solidFill>
                  <a:srgbClr val="C00000"/>
                </a:solidFill>
                <a:latin typeface="Times New Roman" pitchFamily="18" charset="0"/>
                <a:cs typeface="Times New Roman" pitchFamily="18" charset="0"/>
              </a:rPr>
              <a:t/>
            </a:r>
            <a:br>
              <a:rPr lang="en-US" sz="3600" dirty="0" smtClean="0">
                <a:solidFill>
                  <a:srgbClr val="C00000"/>
                </a:solidFill>
                <a:latin typeface="Times New Roman" pitchFamily="18" charset="0"/>
                <a:cs typeface="Times New Roman" pitchFamily="18" charset="0"/>
              </a:rPr>
            </a:br>
            <a:r>
              <a:rPr lang="en-US" sz="3600" dirty="0" smtClean="0">
                <a:solidFill>
                  <a:srgbClr val="C00000"/>
                </a:solidFill>
                <a:latin typeface="Times New Roman" pitchFamily="18" charset="0"/>
                <a:cs typeface="Times New Roman" pitchFamily="18" charset="0"/>
              </a:rPr>
              <a:t>Complex Surveys</a:t>
            </a:r>
            <a:r>
              <a:rPr lang="en-US" sz="3600" b="0" dirty="0">
                <a:latin typeface="Times New Roman" pitchFamily="18" charset="0"/>
                <a:cs typeface="Times New Roman" pitchFamily="18" charset="0"/>
              </a:rPr>
              <a:t/>
            </a:r>
            <a:br>
              <a:rPr lang="en-US" sz="3600" b="0" dirty="0">
                <a:latin typeface="Times New Roman" pitchFamily="18" charset="0"/>
                <a:cs typeface="Times New Roman" pitchFamily="18" charset="0"/>
              </a:rPr>
            </a:br>
            <a:endParaRPr lang="en-US" sz="3600" b="0" dirty="0">
              <a:latin typeface="Times New Roman" pitchFamily="18" charset="0"/>
              <a:cs typeface="Times New Roman" pitchFamily="18" charset="0"/>
            </a:endParaRPr>
          </a:p>
        </p:txBody>
      </p:sp>
      <p:sp>
        <p:nvSpPr>
          <p:cNvPr id="413699" name="Rectangle 3"/>
          <p:cNvSpPr>
            <a:spLocks noGrp="1" noChangeArrowheads="1"/>
          </p:cNvSpPr>
          <p:nvPr>
            <p:ph type="body" idx="1"/>
          </p:nvPr>
        </p:nvSpPr>
        <p:spPr>
          <a:xfrm>
            <a:off x="381000" y="1524001"/>
            <a:ext cx="8382000" cy="4495800"/>
          </a:xfrm>
        </p:spPr>
        <p:txBody>
          <a:bodyPr>
            <a:normAutofit/>
          </a:bodyPr>
          <a:lstStyle/>
          <a:p>
            <a:r>
              <a:rPr lang="en-US" sz="2400" dirty="0" smtClean="0">
                <a:latin typeface="Times New Roman" pitchFamily="18" charset="0"/>
                <a:cs typeface="Times New Roman" pitchFamily="18" charset="0"/>
              </a:rPr>
              <a:t>Presenters in this session will discuss why it is important not to ignore missing data but to be concerned about it, the pros and cons of imputation, and general methods for handling missing data. In addition, applications of imputation and multiple imputation involving selected NCHS surveys will be discussed.</a:t>
            </a:r>
            <a:endParaRPr lang="en-US" sz="2400" dirty="0">
              <a:latin typeface="Times New Roman" pitchFamily="18" charset="0"/>
              <a:cs typeface="Times New Roman" pitchFamily="18" charset="0"/>
            </a:endParaRPr>
          </a:p>
          <a:p>
            <a:pPr algn="ctr">
              <a:lnSpc>
                <a:spcPct val="100000"/>
              </a:lnSpc>
              <a:buSzTx/>
              <a:buFontTx/>
              <a:buNone/>
            </a:pPr>
            <a:endParaRPr lang="en-US" sz="2400" b="0" dirty="0">
              <a:latin typeface="Times New Roman" pitchFamily="18" charset="0"/>
              <a:cs typeface="Times New Roman" pitchFamily="18" charset="0"/>
            </a:endParaRPr>
          </a:p>
          <a:p>
            <a:pPr algn="ctr">
              <a:lnSpc>
                <a:spcPct val="100000"/>
              </a:lnSpc>
              <a:buSzTx/>
              <a:buFontTx/>
              <a:buNone/>
            </a:pPr>
            <a:r>
              <a:rPr lang="en-US" sz="2400" i="1" dirty="0">
                <a:solidFill>
                  <a:srgbClr val="000000"/>
                </a:solidFill>
                <a:latin typeface="Times New Roman" pitchFamily="18" charset="0"/>
                <a:cs typeface="Times New Roman" pitchFamily="18" charset="0"/>
              </a:rPr>
              <a:t>NCHS/DUC , Washington, D.C., August </a:t>
            </a:r>
            <a:r>
              <a:rPr lang="en-US" sz="2400" i="1" dirty="0" smtClean="0">
                <a:solidFill>
                  <a:srgbClr val="000000"/>
                </a:solidFill>
                <a:latin typeface="Times New Roman" pitchFamily="18" charset="0"/>
                <a:cs typeface="Times New Roman" pitchFamily="18" charset="0"/>
              </a:rPr>
              <a:t>17, 2010</a:t>
            </a:r>
            <a:endParaRPr lang="en-US" sz="2400" i="1" dirty="0">
              <a:solidFill>
                <a:srgbClr val="000000"/>
              </a:solidFill>
              <a:latin typeface="Times New Roman" pitchFamily="18" charset="0"/>
              <a:cs typeface="Times New Roman" pitchFamily="18" charset="0"/>
            </a:endParaRPr>
          </a:p>
          <a:p>
            <a:pPr>
              <a:lnSpc>
                <a:spcPct val="100000"/>
              </a:lnSpc>
              <a:buSzTx/>
              <a:buFontTx/>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Presenters:</a:t>
            </a:r>
          </a:p>
          <a:p>
            <a:pPr marL="914400" lvl="1" indent="-457200"/>
            <a:r>
              <a:rPr lang="en-US" sz="2000" dirty="0" smtClean="0">
                <a:latin typeface="Times New Roman" pitchFamily="18" charset="0"/>
                <a:cs typeface="Times New Roman" pitchFamily="18" charset="0"/>
              </a:rPr>
              <a:t>Trivellore E. Raghunathan, ISR, University of MI</a:t>
            </a:r>
          </a:p>
          <a:p>
            <a:pPr marL="914400" lvl="1" indent="-457200"/>
            <a:r>
              <a:rPr lang="en-US" sz="2000" dirty="0" smtClean="0">
                <a:latin typeface="Times New Roman" pitchFamily="18" charset="0"/>
                <a:cs typeface="Times New Roman" pitchFamily="18" charset="0"/>
              </a:rPr>
              <a:t>Nathaniel Schenker, ORM, NCHS</a:t>
            </a:r>
            <a:endParaRPr lang="en-US" sz="2000" dirty="0">
              <a:latin typeface="Times New Roman" pitchFamily="18" charset="0"/>
              <a:cs typeface="Times New Roman" pitchFamily="18" charset="0"/>
            </a:endParaRPr>
          </a:p>
          <a:p>
            <a:pPr marL="914400" lvl="1" indent="-457200"/>
            <a:r>
              <a:rPr lang="en-US" sz="2000" dirty="0" smtClean="0">
                <a:latin typeface="Times New Roman" pitchFamily="18" charset="0"/>
                <a:cs typeface="Times New Roman" pitchFamily="18" charset="0"/>
              </a:rPr>
              <a:t>Taylor Lewis, ORM, NCHS</a:t>
            </a:r>
            <a:endParaRPr lang="en-US" sz="2000" dirty="0">
              <a:latin typeface="Times New Roman" pitchFamily="18" charset="0"/>
              <a:cs typeface="Times New Roman" pitchFamily="18" charset="0"/>
            </a:endParaRPr>
          </a:p>
        </p:txBody>
      </p:sp>
      <p:grpSp>
        <p:nvGrpSpPr>
          <p:cNvPr id="2" name="Group 8"/>
          <p:cNvGrpSpPr/>
          <p:nvPr/>
        </p:nvGrpSpPr>
        <p:grpSpPr>
          <a:xfrm>
            <a:off x="7620000" y="6144852"/>
            <a:ext cx="1292225" cy="478321"/>
            <a:chOff x="7620000" y="6096000"/>
            <a:chExt cx="1292225" cy="525462"/>
          </a:xfrm>
        </p:grpSpPr>
        <p:pic>
          <p:nvPicPr>
            <p:cNvPr id="10" name="Picture 7" descr="cdclogo_tag_solidpms"/>
            <p:cNvPicPr>
              <a:picLocks noChangeAspect="1" noChangeArrowheads="1"/>
            </p:cNvPicPr>
            <p:nvPr/>
          </p:nvPicPr>
          <p:blipFill>
            <a:blip r:embed="rId2" cstate="print"/>
            <a:srcRect/>
            <a:stretch>
              <a:fillRect/>
            </a:stretch>
          </p:blipFill>
          <p:spPr bwMode="auto">
            <a:xfrm>
              <a:off x="7620000" y="6096000"/>
              <a:ext cx="781050" cy="525462"/>
            </a:xfrm>
            <a:prstGeom prst="rect">
              <a:avLst/>
            </a:prstGeom>
            <a:noFill/>
            <a:ln w="9525">
              <a:noFill/>
              <a:miter lim="800000"/>
              <a:headEnd/>
              <a:tailEnd/>
            </a:ln>
          </p:spPr>
        </p:pic>
        <p:sp>
          <p:nvSpPr>
            <p:cNvPr id="11" name="Text Box 26"/>
            <p:cNvSpPr txBox="1">
              <a:spLocks noChangeArrowheads="1"/>
            </p:cNvSpPr>
            <p:nvPr/>
          </p:nvSpPr>
          <p:spPr bwMode="auto">
            <a:xfrm>
              <a:off x="8458200" y="6172200"/>
              <a:ext cx="454025" cy="400752"/>
            </a:xfrm>
            <a:prstGeom prst="rect">
              <a:avLst/>
            </a:prstGeom>
            <a:noFill/>
            <a:ln w="9525">
              <a:noFill/>
              <a:miter lim="800000"/>
              <a:headEnd/>
              <a:tailEnd/>
            </a:ln>
          </p:spPr>
          <p:txBody>
            <a:bodyPr wrap="square" lIns="92075" tIns="46038" rIns="92075" bIns="46038">
              <a:spAutoFit/>
            </a:bodyPr>
            <a:lstStyle/>
            <a:p>
              <a:pPr algn="r">
                <a:spcBef>
                  <a:spcPct val="50000"/>
                </a:spcBef>
              </a:pPr>
              <a:fld id="{0550BB31-DFC9-4E39-8B45-274BE21D7BDD}" type="slidenum">
                <a:rPr lang="en-US" sz="2000">
                  <a:solidFill>
                    <a:schemeClr val="tx2"/>
                  </a:solidFill>
                </a:rPr>
                <a:pPr algn="r">
                  <a:spcBef>
                    <a:spcPct val="50000"/>
                  </a:spcBef>
                </a:pPr>
                <a:t>1</a:t>
              </a:fld>
              <a:endParaRPr lang="en-US" sz="2000" dirty="0">
                <a:solidFill>
                  <a:schemeClr val="tx2"/>
                </a:solidFill>
              </a:endParaRP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69863" y="0"/>
            <a:ext cx="8974137" cy="1600200"/>
          </a:xfrm>
        </p:spPr>
        <p:txBody>
          <a:bodyPr>
            <a:noAutofit/>
          </a:bodyPr>
          <a:lstStyle/>
          <a:p>
            <a:pPr algn="ctr"/>
            <a:r>
              <a:rPr lang="en-US" sz="3600" dirty="0" smtClean="0">
                <a:solidFill>
                  <a:srgbClr val="C00000"/>
                </a:solidFill>
                <a:latin typeface="Times New Roman" pitchFamily="18" charset="0"/>
                <a:cs typeface="Times New Roman" pitchFamily="18" charset="0"/>
              </a:rPr>
              <a:t>Missing </a:t>
            </a:r>
            <a:r>
              <a:rPr lang="en-US" sz="3600" dirty="0">
                <a:solidFill>
                  <a:srgbClr val="C00000"/>
                </a:solidFill>
                <a:latin typeface="Times New Roman" pitchFamily="18" charset="0"/>
                <a:cs typeface="Times New Roman" pitchFamily="18" charset="0"/>
              </a:rPr>
              <a:t>Data in </a:t>
            </a:r>
            <a:r>
              <a:rPr lang="en-US" sz="3600" dirty="0" smtClean="0">
                <a:solidFill>
                  <a:srgbClr val="C00000"/>
                </a:solidFill>
                <a:latin typeface="Times New Roman" pitchFamily="18" charset="0"/>
                <a:cs typeface="Times New Roman" pitchFamily="18" charset="0"/>
              </a:rPr>
              <a:t>Surveys</a:t>
            </a:r>
            <a:r>
              <a:rPr lang="en-US" sz="3600" b="0" dirty="0">
                <a:latin typeface="Times New Roman" pitchFamily="18" charset="0"/>
                <a:cs typeface="Times New Roman" pitchFamily="18" charset="0"/>
              </a:rPr>
              <a:t/>
            </a:r>
            <a:br>
              <a:rPr lang="en-US" sz="3600" b="0" dirty="0">
                <a:latin typeface="Times New Roman" pitchFamily="18" charset="0"/>
                <a:cs typeface="Times New Roman" pitchFamily="18" charset="0"/>
              </a:rPr>
            </a:br>
            <a:endParaRPr lang="en-US" sz="3600" b="0" dirty="0">
              <a:latin typeface="Times New Roman" pitchFamily="18" charset="0"/>
              <a:cs typeface="Times New Roman" pitchFamily="18" charset="0"/>
            </a:endParaRPr>
          </a:p>
        </p:txBody>
      </p:sp>
      <p:sp>
        <p:nvSpPr>
          <p:cNvPr id="413699" name="Rectangle 3"/>
          <p:cNvSpPr>
            <a:spLocks noGrp="1" noChangeArrowheads="1"/>
          </p:cNvSpPr>
          <p:nvPr>
            <p:ph type="body" idx="1"/>
          </p:nvPr>
        </p:nvSpPr>
        <p:spPr>
          <a:xfrm>
            <a:off x="381000" y="914400"/>
            <a:ext cx="8382000" cy="5257800"/>
          </a:xfrm>
        </p:spPr>
        <p:txBody>
          <a:bodyPr>
            <a:normAutofit fontScale="92500" lnSpcReduction="10000"/>
          </a:bodyPr>
          <a:lstStyle/>
          <a:p>
            <a:r>
              <a:rPr lang="en-US" sz="2800" dirty="0" smtClean="0">
                <a:latin typeface="Times New Roman" pitchFamily="18" charset="0"/>
                <a:cs typeface="Times New Roman" pitchFamily="18" charset="0"/>
              </a:rPr>
              <a:t>Sample noncontact</a:t>
            </a:r>
          </a:p>
          <a:p>
            <a:r>
              <a:rPr lang="en-US" sz="2800" dirty="0" smtClean="0">
                <a:latin typeface="Times New Roman" pitchFamily="18" charset="0"/>
                <a:cs typeface="Times New Roman" pitchFamily="18" charset="0"/>
              </a:rPr>
              <a:t>Nonparticipation </a:t>
            </a:r>
          </a:p>
          <a:p>
            <a:r>
              <a:rPr lang="en-US" sz="2800" dirty="0" smtClean="0">
                <a:latin typeface="Times New Roman" pitchFamily="18" charset="0"/>
                <a:cs typeface="Times New Roman" pitchFamily="18" charset="0"/>
              </a:rPr>
              <a:t>Partial participation</a:t>
            </a:r>
          </a:p>
          <a:p>
            <a:r>
              <a:rPr lang="en-US" sz="2800" dirty="0" smtClean="0">
                <a:latin typeface="Times New Roman" pitchFamily="18" charset="0"/>
                <a:cs typeface="Times New Roman" pitchFamily="18" charset="0"/>
              </a:rPr>
              <a:t>Refusal</a:t>
            </a:r>
          </a:p>
          <a:p>
            <a:r>
              <a:rPr lang="en-US" sz="2800" dirty="0" smtClean="0">
                <a:latin typeface="Times New Roman" pitchFamily="18" charset="0"/>
                <a:cs typeface="Times New Roman" pitchFamily="18" charset="0"/>
              </a:rPr>
              <a:t>Don’t know</a:t>
            </a:r>
          </a:p>
          <a:p>
            <a:r>
              <a:rPr lang="en-US" sz="2800" dirty="0" smtClean="0">
                <a:latin typeface="Times New Roman" pitchFamily="18" charset="0"/>
                <a:cs typeface="Times New Roman" pitchFamily="18" charset="0"/>
              </a:rPr>
              <a:t>Item nonresponse</a:t>
            </a:r>
          </a:p>
          <a:p>
            <a:r>
              <a:rPr lang="en-US" sz="2800" dirty="0" smtClean="0">
                <a:latin typeface="Times New Roman" pitchFamily="18" charset="0"/>
                <a:cs typeface="Times New Roman" pitchFamily="18" charset="0"/>
              </a:rPr>
              <a:t>Data recording or measurement error</a:t>
            </a:r>
          </a:p>
          <a:p>
            <a:r>
              <a:rPr lang="en-US" sz="2800" dirty="0" smtClean="0">
                <a:latin typeface="Times New Roman" pitchFamily="18" charset="0"/>
                <a:cs typeface="Times New Roman" pitchFamily="18" charset="0"/>
              </a:rPr>
              <a:t>Data processing error</a:t>
            </a:r>
          </a:p>
          <a:p>
            <a:r>
              <a:rPr lang="en-US" sz="2800" dirty="0" smtClean="0">
                <a:latin typeface="Times New Roman" pitchFamily="18" charset="0"/>
                <a:cs typeface="Times New Roman" pitchFamily="18" charset="0"/>
              </a:rPr>
              <a:t>A zero value</a:t>
            </a:r>
          </a:p>
          <a:p>
            <a:pPr algn="ctr">
              <a:buNone/>
            </a:pPr>
            <a:r>
              <a:rPr lang="en-US" sz="3600" dirty="0" smtClean="0">
                <a:solidFill>
                  <a:srgbClr val="FF0000"/>
                </a:solidFill>
                <a:latin typeface="Times New Roman" pitchFamily="18" charset="0"/>
                <a:cs typeface="Times New Roman" pitchFamily="18" charset="0"/>
              </a:rPr>
              <a:t>How do you handle missing data in data analyses?</a:t>
            </a:r>
          </a:p>
          <a:p>
            <a:endParaRPr lang="en-US" sz="2800" dirty="0">
              <a:latin typeface="Times New Roman" pitchFamily="18" charset="0"/>
              <a:cs typeface="Times New Roman" pitchFamily="18" charset="0"/>
            </a:endParaRPr>
          </a:p>
        </p:txBody>
      </p:sp>
      <p:grpSp>
        <p:nvGrpSpPr>
          <p:cNvPr id="8" name="Group 8"/>
          <p:cNvGrpSpPr/>
          <p:nvPr/>
        </p:nvGrpSpPr>
        <p:grpSpPr>
          <a:xfrm>
            <a:off x="7620000" y="6144852"/>
            <a:ext cx="1292225" cy="478321"/>
            <a:chOff x="7620000" y="6096000"/>
            <a:chExt cx="1292225" cy="525462"/>
          </a:xfrm>
        </p:grpSpPr>
        <p:pic>
          <p:nvPicPr>
            <p:cNvPr id="10" name="Picture 7" descr="cdclogo_tag_solidpms"/>
            <p:cNvPicPr>
              <a:picLocks noChangeAspect="1" noChangeArrowheads="1"/>
            </p:cNvPicPr>
            <p:nvPr/>
          </p:nvPicPr>
          <p:blipFill>
            <a:blip r:embed="rId2" cstate="print"/>
            <a:srcRect/>
            <a:stretch>
              <a:fillRect/>
            </a:stretch>
          </p:blipFill>
          <p:spPr bwMode="auto">
            <a:xfrm>
              <a:off x="7620000" y="6096000"/>
              <a:ext cx="781050" cy="525462"/>
            </a:xfrm>
            <a:prstGeom prst="rect">
              <a:avLst/>
            </a:prstGeom>
            <a:noFill/>
            <a:ln w="9525">
              <a:noFill/>
              <a:miter lim="800000"/>
              <a:headEnd/>
              <a:tailEnd/>
            </a:ln>
          </p:spPr>
        </p:pic>
        <p:sp>
          <p:nvSpPr>
            <p:cNvPr id="11" name="Text Box 26"/>
            <p:cNvSpPr txBox="1">
              <a:spLocks noChangeArrowheads="1"/>
            </p:cNvSpPr>
            <p:nvPr/>
          </p:nvSpPr>
          <p:spPr bwMode="auto">
            <a:xfrm>
              <a:off x="8458200" y="6172200"/>
              <a:ext cx="454025" cy="400752"/>
            </a:xfrm>
            <a:prstGeom prst="rect">
              <a:avLst/>
            </a:prstGeom>
            <a:noFill/>
            <a:ln w="9525">
              <a:noFill/>
              <a:miter lim="800000"/>
              <a:headEnd/>
              <a:tailEnd/>
            </a:ln>
          </p:spPr>
          <p:txBody>
            <a:bodyPr wrap="square" lIns="92075" tIns="46038" rIns="92075" bIns="46038">
              <a:spAutoFit/>
            </a:bodyPr>
            <a:lstStyle/>
            <a:p>
              <a:pPr algn="r">
                <a:spcBef>
                  <a:spcPct val="50000"/>
                </a:spcBef>
              </a:pPr>
              <a:fld id="{0550BB31-DFC9-4E39-8B45-274BE21D7BDD}" type="slidenum">
                <a:rPr lang="en-US" sz="2000">
                  <a:solidFill>
                    <a:schemeClr val="tx2"/>
                  </a:solidFill>
                </a:rPr>
                <a:pPr algn="r">
                  <a:spcBef>
                    <a:spcPct val="50000"/>
                  </a:spcBef>
                </a:pPr>
                <a:t>2</a:t>
              </a:fld>
              <a:endParaRPr lang="en-US" sz="2000" dirty="0">
                <a:solidFill>
                  <a:schemeClr val="tx2"/>
                </a:solidFill>
              </a:endParaRP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133</Words>
  <Application>Microsoft Office PowerPoint</Application>
  <PresentationFormat>On-screen Show (4:3)</PresentationFormat>
  <Paragraphs>21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Session 34. Handling Missing Data in  Complex Surveys </vt:lpstr>
      <vt:lpstr>Missing Data in Surveys </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33. Handling Missing Data in Complex Health Surveys  </dc:title>
  <dc:creator>mxk1</dc:creator>
  <cp:lastModifiedBy> </cp:lastModifiedBy>
  <cp:revision>10</cp:revision>
  <dcterms:created xsi:type="dcterms:W3CDTF">2010-08-12T17:09:59Z</dcterms:created>
  <dcterms:modified xsi:type="dcterms:W3CDTF">2010-08-16T14:35:01Z</dcterms:modified>
</cp:coreProperties>
</file>