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45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5" r:id="rId16"/>
    <p:sldId id="269" r:id="rId17"/>
    <p:sldId id="270" r:id="rId18"/>
    <p:sldId id="271" r:id="rId19"/>
    <p:sldId id="272" r:id="rId20"/>
    <p:sldId id="273" r:id="rId21"/>
    <p:sldId id="277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F13A6-46DE-41C5-9547-300EFD7EAB10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914AC-1685-4CE1-A9E5-7E36F1AEB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D43F-9090-48F8-8A3A-68778BE00B50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BARCELONA-Day 1 and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B12-2766-4230-AC21-4D0F5E982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0C8A-8C95-4543-A911-D8D7277EC7D5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BARCELONA-Day 1 and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B12-2766-4230-AC21-4D0F5E982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1C77-47AC-490A-B374-E140D97926F4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BARCELONA-Day 1 and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B12-2766-4230-AC21-4D0F5E982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6760-6007-48E0-BA8E-0CAF6F506742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BARCELONA-Day 1 and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B12-2766-4230-AC21-4D0F5E982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827F-9219-44FD-93DA-A36E56B6D08E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BARCELONA-Day 1 and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B12-2766-4230-AC21-4D0F5E982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BBA9-E6A9-45B0-BFF5-117A8DBE6CFE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BARCELONA-Day 1 and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B12-2766-4230-AC21-4D0F5E982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C56D-1B3D-42A3-B3D3-43DDE0BCE2CA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BARCELONA-Day 1 and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B12-2766-4230-AC21-4D0F5E982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5A0E-7EDD-4E89-A821-F6FCD8B1C2AF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BARCELONA-Day 1 and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B12-2766-4230-AC21-4D0F5E982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E36A-49DD-40A2-85A3-9A40DA9F4C50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BARCELONA-Day 1 and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B12-2766-4230-AC21-4D0F5E982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B72F-9E1A-48D7-9024-E841E923BC29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BARCELONA-Day 1 and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B12-2766-4230-AC21-4D0F5E982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101-B723-48B3-93D3-80777C9CE394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BARCELONA-Day 1 and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B12-2766-4230-AC21-4D0F5E982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BA7A-F86A-41AD-B4B2-965B513F872C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BARCELONA-Day 1 and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45B12-2766-4230-AC21-4D0F5E982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13" Type="http://schemas.openxmlformats.org/officeDocument/2006/relationships/tags" Target="../tags/tag99.xml"/><Relationship Id="rId18" Type="http://schemas.openxmlformats.org/officeDocument/2006/relationships/tags" Target="../tags/tag104.xml"/><Relationship Id="rId26" Type="http://schemas.openxmlformats.org/officeDocument/2006/relationships/tags" Target="../tags/tag112.xml"/><Relationship Id="rId39" Type="http://schemas.openxmlformats.org/officeDocument/2006/relationships/tags" Target="../tags/tag125.xml"/><Relationship Id="rId3" Type="http://schemas.openxmlformats.org/officeDocument/2006/relationships/tags" Target="../tags/tag89.xml"/><Relationship Id="rId21" Type="http://schemas.openxmlformats.org/officeDocument/2006/relationships/tags" Target="../tags/tag107.xml"/><Relationship Id="rId34" Type="http://schemas.openxmlformats.org/officeDocument/2006/relationships/tags" Target="../tags/tag120.xml"/><Relationship Id="rId42" Type="http://schemas.openxmlformats.org/officeDocument/2006/relationships/tags" Target="../tags/tag128.xml"/><Relationship Id="rId7" Type="http://schemas.openxmlformats.org/officeDocument/2006/relationships/tags" Target="../tags/tag93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5" Type="http://schemas.openxmlformats.org/officeDocument/2006/relationships/tags" Target="../tags/tag111.xml"/><Relationship Id="rId33" Type="http://schemas.openxmlformats.org/officeDocument/2006/relationships/tags" Target="../tags/tag119.xml"/><Relationship Id="rId38" Type="http://schemas.openxmlformats.org/officeDocument/2006/relationships/tags" Target="../tags/tag124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20" Type="http://schemas.openxmlformats.org/officeDocument/2006/relationships/tags" Target="../tags/tag106.xml"/><Relationship Id="rId29" Type="http://schemas.openxmlformats.org/officeDocument/2006/relationships/tags" Target="../tags/tag115.xml"/><Relationship Id="rId41" Type="http://schemas.openxmlformats.org/officeDocument/2006/relationships/tags" Target="../tags/tag127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24" Type="http://schemas.openxmlformats.org/officeDocument/2006/relationships/tags" Target="../tags/tag110.xml"/><Relationship Id="rId32" Type="http://schemas.openxmlformats.org/officeDocument/2006/relationships/tags" Target="../tags/tag118.xml"/><Relationship Id="rId37" Type="http://schemas.openxmlformats.org/officeDocument/2006/relationships/tags" Target="../tags/tag123.xml"/><Relationship Id="rId40" Type="http://schemas.openxmlformats.org/officeDocument/2006/relationships/tags" Target="../tags/tag126.xml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23" Type="http://schemas.openxmlformats.org/officeDocument/2006/relationships/tags" Target="../tags/tag109.xml"/><Relationship Id="rId28" Type="http://schemas.openxmlformats.org/officeDocument/2006/relationships/tags" Target="../tags/tag114.xml"/><Relationship Id="rId36" Type="http://schemas.openxmlformats.org/officeDocument/2006/relationships/tags" Target="../tags/tag122.xml"/><Relationship Id="rId10" Type="http://schemas.openxmlformats.org/officeDocument/2006/relationships/tags" Target="../tags/tag96.xml"/><Relationship Id="rId19" Type="http://schemas.openxmlformats.org/officeDocument/2006/relationships/tags" Target="../tags/tag105.xml"/><Relationship Id="rId31" Type="http://schemas.openxmlformats.org/officeDocument/2006/relationships/tags" Target="../tags/tag117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Relationship Id="rId22" Type="http://schemas.openxmlformats.org/officeDocument/2006/relationships/tags" Target="../tags/tag108.xml"/><Relationship Id="rId27" Type="http://schemas.openxmlformats.org/officeDocument/2006/relationships/tags" Target="../tags/tag113.xml"/><Relationship Id="rId30" Type="http://schemas.openxmlformats.org/officeDocument/2006/relationships/tags" Target="../tags/tag116.xml"/><Relationship Id="rId35" Type="http://schemas.openxmlformats.org/officeDocument/2006/relationships/tags" Target="../tags/tag121.xml"/><Relationship Id="rId43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130.xml"/><Relationship Id="rId7" Type="http://schemas.openxmlformats.org/officeDocument/2006/relationships/oleObject" Target="../embeddings/oleObject7.bin"/><Relationship Id="rId2" Type="http://schemas.openxmlformats.org/officeDocument/2006/relationships/tags" Target="../tags/tag12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1.xml"/><Relationship Id="rId9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5" Type="http://schemas.openxmlformats.org/officeDocument/2006/relationships/hyperlink" Target="http://www.isr.umich.edu/src/smp/ive" TargetMode="Externa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6.xml"/><Relationship Id="rId1" Type="http://schemas.openxmlformats.org/officeDocument/2006/relationships/tags" Target="../tags/tag1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" Type="http://schemas.openxmlformats.org/officeDocument/2006/relationships/tags" Target="../tags/tag13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4" Type="http://schemas.openxmlformats.org/officeDocument/2006/relationships/hyperlink" Target="http://www.cdc.gov/nchs/nhis/2008imputedincome.ht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5.xml"/><Relationship Id="rId1" Type="http://schemas.openxmlformats.org/officeDocument/2006/relationships/tags" Target="../tags/tag1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0.xml"/><Relationship Id="rId1" Type="http://schemas.openxmlformats.org/officeDocument/2006/relationships/tags" Target="../tags/tag1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oleObject" Target="../embeddings/oleObject3.bin"/><Relationship Id="rId2" Type="http://schemas.openxmlformats.org/officeDocument/2006/relationships/tags" Target="../tags/tag8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5" Type="http://schemas.openxmlformats.org/officeDocument/2006/relationships/oleObject" Target="../embeddings/oleObject1.bin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" Type="http://schemas.openxmlformats.org/officeDocument/2006/relationships/tags" Target="../tags/tag33.xml"/><Relationship Id="rId21" Type="http://schemas.openxmlformats.org/officeDocument/2006/relationships/tags" Target="../tags/tag51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29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26" Type="http://schemas.openxmlformats.org/officeDocument/2006/relationships/slideLayout" Target="../slideLayouts/slideLayout6.xml"/><Relationship Id="rId3" Type="http://schemas.openxmlformats.org/officeDocument/2006/relationships/tags" Target="../tags/tag60.xml"/><Relationship Id="rId21" Type="http://schemas.openxmlformats.org/officeDocument/2006/relationships/tags" Target="../tags/tag78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5" Type="http://schemas.openxmlformats.org/officeDocument/2006/relationships/tags" Target="../tags/tag82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1" Type="http://schemas.openxmlformats.org/officeDocument/2006/relationships/vmlDrawing" Target="../drawings/vmlDrawing3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24" Type="http://schemas.openxmlformats.org/officeDocument/2006/relationships/tags" Target="../tags/tag81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tags" Target="../tags/tag80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tags" Target="../tags/tag79.xml"/><Relationship Id="rId27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Survey Inference with Incomplete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7200" y="2133600"/>
            <a:ext cx="84582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Trivellore Raghunathan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Chair and Professor of Biostatistics, School of Public Health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Research Professor, Institute for Social Research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Michigan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Presented at the National Conference on Health Statistics, August 16-18, 2010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Imputation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219200"/>
            <a:ext cx="8458200" cy="5257800"/>
          </a:xfrm>
        </p:spPr>
        <p:txBody>
          <a:bodyPr/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Typically used for item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nonresponse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Benefits of imputation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Completes the data matrix 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If imputation is performed by a producer of public-use data:</a:t>
            </a:r>
          </a:p>
          <a:p>
            <a:pPr lvl="2"/>
            <a:r>
              <a:rPr lang="en-US" sz="2800" b="1" dirty="0">
                <a:latin typeface="Arial" pitchFamily="34" charset="0"/>
                <a:cs typeface="Arial" pitchFamily="34" charset="0"/>
              </a:rPr>
              <a:t>Missing data are handled comparably across secondary data analyses</a:t>
            </a:r>
          </a:p>
          <a:p>
            <a:pPr lvl="2"/>
            <a:r>
              <a:rPr lang="en-US" sz="2800" b="1" dirty="0">
                <a:latin typeface="Arial" pitchFamily="34" charset="0"/>
                <a:cs typeface="Arial" pitchFamily="34" charset="0"/>
              </a:rPr>
              <a:t>Information available to the data producer but not the public can be used in creating imputations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458200" cy="5135563"/>
          </a:xfrm>
        </p:spPr>
        <p:txBody>
          <a:bodyPr>
            <a:no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Important issues:</a:t>
            </a:r>
          </a:p>
          <a:p>
            <a:pPr lvl="1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Imputations are not real values</a:t>
            </a:r>
          </a:p>
          <a:p>
            <a:pPr lvl="1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Single imputation fed into standard software package treats the imputed values as real values</a:t>
            </a:r>
          </a:p>
          <a:p>
            <a:pPr lvl="1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Underestimates the variance estimates due to ignoring uncertainties associated with imputes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Goes against our “culture” where approximations of the sample designs (collapsing, combing PSUs, strata etc) avoid underestimation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60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Multiple Imputation</a:t>
            </a:r>
            <a:endParaRPr lang="en-US" dirty="0"/>
          </a:p>
        </p:txBody>
      </p:sp>
      <p:sp>
        <p:nvSpPr>
          <p:cNvPr id="2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" y="685800"/>
            <a:ext cx="5410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" y="2057400"/>
            <a:ext cx="5410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6" descr="Trellis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22860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7" descr="Trellis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800" y="24384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8" descr="Trellis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2098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9" descr="Trellis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" y="28194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0" descr="Trellis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295400" y="28194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11" descr="Trellis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00200" y="31242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12" descr="Trellis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2860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3" descr="Trellis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098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4" descr="Trellis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24384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5" descr="Trellis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57600" y="22860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16" descr="Trellis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581400" y="26670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7" descr="Trellis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191000" y="28194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8" descr="Trellis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438400" y="28956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19" descr="Trellis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76800" y="28956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20" descr="Trellis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76600" y="29718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21" descr="Trellis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24400" y="22860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22" descr="Trellis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971800" y="25146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23" descr="Trellis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81600" y="24384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6200" y="3581400"/>
            <a:ext cx="5410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200" y="4953000"/>
            <a:ext cx="5410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6" descr="Trellis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04800" y="51816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1" name="Rectangle 7" descr="Trellis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85800" y="533400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2" name="Rectangle 8" descr="Trellis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90600" y="510540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9" descr="Trellis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8200" y="571500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0" descr="Trellis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295400" y="57150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" name="Rectangle 11" descr="Trellis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00200" y="60198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12" descr="Trellis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524000" y="51816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13" descr="Trellis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38400" y="51054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14" descr="Trellis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53340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15" descr="Trellis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657600" y="51816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16" descr="Trellis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7" descr="Trellis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191000" y="57150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8" descr="Trellis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438400" y="57912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9" descr="Trellis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876800" y="57912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0" descr="Trellis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276600" y="58674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1" descr="Trellis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724400" y="51816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22" descr="Trellis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971800" y="54102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23" descr="Trellis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5334000"/>
            <a:ext cx="2286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TextBox 68"/>
          <p:cNvSpPr txBox="1"/>
          <p:nvPr>
            <p:custDataLst>
              <p:tags r:id="rId42"/>
            </p:custDataLst>
          </p:nvPr>
        </p:nvSpPr>
        <p:spPr>
          <a:xfrm>
            <a:off x="5791200" y="1066800"/>
            <a:ext cx="3124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Repeat Imputation process several times (say M times)</a:t>
            </a:r>
          </a:p>
          <a:p>
            <a:endParaRPr lang="en-US" sz="2800" dirty="0"/>
          </a:p>
          <a:p>
            <a:r>
              <a:rPr lang="en-US" sz="2800" dirty="0" smtClean="0"/>
              <a:t>Uncertainty due to  imputation is captured by the “between Imputed Data” Variation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460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Multiply Imputed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04800" y="838200"/>
            <a:ext cx="8382000" cy="5287963"/>
          </a:xfrm>
        </p:spPr>
        <p:txBody>
          <a:bodyPr/>
          <a:lstStyle/>
          <a:p>
            <a:r>
              <a:rPr lang="en-US" dirty="0" smtClean="0"/>
              <a:t>Analyze each imputed data separately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Combine Estimates</a:t>
            </a:r>
          </a:p>
          <a:p>
            <a:endParaRPr lang="en-US" dirty="0"/>
          </a:p>
          <a:p>
            <a:r>
              <a:rPr lang="en-US" dirty="0" smtClean="0"/>
              <a:t>Combine variances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76400" y="1447800"/>
          <a:ext cx="5031088" cy="1301750"/>
        </p:xfrm>
        <a:graphic>
          <a:graphicData uri="http://schemas.openxmlformats.org/presentationml/2006/ole">
            <p:oleObj spid="_x0000_s4098" name="Equation" r:id="rId6" imgW="1815840" imgH="46980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209800" y="3314700"/>
          <a:ext cx="3873500" cy="571500"/>
        </p:xfrm>
        <a:graphic>
          <a:graphicData uri="http://schemas.openxmlformats.org/presentationml/2006/ole">
            <p:oleObj spid="_x0000_s4099" name="Equation" r:id="rId7" imgW="1549080" imgH="22860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52400" y="4419600"/>
          <a:ext cx="4389966" cy="1295400"/>
        </p:xfrm>
        <a:graphic>
          <a:graphicData uri="http://schemas.openxmlformats.org/presentationml/2006/ole">
            <p:oleObj spid="_x0000_s4100" name="Equation" r:id="rId8" imgW="1549080" imgH="457200" progId="Equation.DSMT4">
              <p:embed/>
            </p:oleObj>
          </a:graphicData>
        </a:graphic>
      </p:graphicFrame>
      <p:sp>
        <p:nvSpPr>
          <p:cNvPr id="7" name="Right Brace 6"/>
          <p:cNvSpPr/>
          <p:nvPr>
            <p:custDataLst>
              <p:tags r:id="rId4"/>
            </p:custDataLst>
          </p:nvPr>
        </p:nvSpPr>
        <p:spPr>
          <a:xfrm>
            <a:off x="4800600" y="4495800"/>
            <a:ext cx="3048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334000" y="4876800"/>
          <a:ext cx="3248025" cy="558800"/>
        </p:xfrm>
        <a:graphic>
          <a:graphicData uri="http://schemas.openxmlformats.org/presentationml/2006/ole">
            <p:oleObj spid="_x0000_s4101" name="Equation" r:id="rId9" imgW="1180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Software for Creating Imputations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990600"/>
            <a:ext cx="91440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SAS</a:t>
            </a:r>
          </a:p>
          <a:p>
            <a:pPr lvl="1"/>
            <a:r>
              <a:rPr lang="en-US" dirty="0" smtClean="0"/>
              <a:t>PROC MI</a:t>
            </a:r>
          </a:p>
          <a:p>
            <a:pPr lvl="1"/>
            <a:r>
              <a:rPr lang="en-US" dirty="0" smtClean="0"/>
              <a:t>User-developed  IVEWARE (</a:t>
            </a:r>
            <a:r>
              <a:rPr lang="en-US" dirty="0" smtClean="0">
                <a:hlinkClick r:id="rId5"/>
              </a:rPr>
              <a:t>www.isr.umich.edu/src/smp/ive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Stata</a:t>
            </a:r>
            <a:endParaRPr lang="en-US" dirty="0" smtClean="0"/>
          </a:p>
          <a:p>
            <a:pPr lvl="1"/>
            <a:r>
              <a:rPr lang="en-US" dirty="0" smtClean="0"/>
              <a:t>ICE</a:t>
            </a:r>
          </a:p>
          <a:p>
            <a:r>
              <a:rPr lang="en-US" dirty="0" smtClean="0"/>
              <a:t>R</a:t>
            </a:r>
          </a:p>
          <a:p>
            <a:pPr lvl="1"/>
            <a:r>
              <a:rPr lang="en-US" dirty="0" smtClean="0"/>
              <a:t>MICE</a:t>
            </a:r>
          </a:p>
          <a:p>
            <a:pPr lvl="1"/>
            <a:r>
              <a:rPr lang="en-US" dirty="0" smtClean="0"/>
              <a:t>MI</a:t>
            </a:r>
          </a:p>
          <a:p>
            <a:r>
              <a:rPr lang="en-US" dirty="0" smtClean="0"/>
              <a:t>SOLAS</a:t>
            </a:r>
          </a:p>
          <a:p>
            <a:r>
              <a:rPr lang="en-US" dirty="0" smtClean="0"/>
              <a:t>AMELIA</a:t>
            </a:r>
          </a:p>
          <a:p>
            <a:r>
              <a:rPr lang="en-US" dirty="0" smtClean="0"/>
              <a:t>SPSS</a:t>
            </a:r>
          </a:p>
          <a:p>
            <a:r>
              <a:rPr lang="en-US" dirty="0" smtClean="0"/>
              <a:t>Stand-Alone</a:t>
            </a:r>
          </a:p>
          <a:p>
            <a:pPr lvl="1"/>
            <a:r>
              <a:rPr lang="en-US" dirty="0" smtClean="0"/>
              <a:t>SRCWARE (www.isr.umich.edu/src/smp/ive)</a:t>
            </a:r>
          </a:p>
          <a:p>
            <a:pPr lvl="1"/>
            <a:r>
              <a:rPr lang="en-US" dirty="0" smtClean="0"/>
              <a:t>NORM</a:t>
            </a:r>
          </a:p>
          <a:p>
            <a:pPr lvl="1"/>
            <a:r>
              <a:rPr lang="en-US" dirty="0" smtClean="0"/>
              <a:t>PAN               (www.stat.psu.edu/~jls)</a:t>
            </a:r>
          </a:p>
          <a:p>
            <a:pPr lvl="1"/>
            <a:r>
              <a:rPr lang="en-US" dirty="0" smtClean="0"/>
              <a:t>CAT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2895600" y="2590800"/>
            <a:ext cx="579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Another good source:</a:t>
            </a:r>
          </a:p>
          <a:p>
            <a:r>
              <a:rPr lang="en-US" sz="3200" dirty="0" smtClean="0"/>
              <a:t>www.multiple-imputation.com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for Analysis of Imputed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SAS</a:t>
            </a:r>
          </a:p>
          <a:p>
            <a:pPr lvl="1"/>
            <a:r>
              <a:rPr lang="en-US" dirty="0" smtClean="0"/>
              <a:t>MIANALYZE</a:t>
            </a:r>
          </a:p>
          <a:p>
            <a:pPr lvl="1"/>
            <a:r>
              <a:rPr lang="en-US" dirty="0" smtClean="0"/>
              <a:t>IVEWARE</a:t>
            </a:r>
          </a:p>
          <a:p>
            <a:r>
              <a:rPr lang="en-US" dirty="0" smtClean="0"/>
              <a:t>SUDAAN</a:t>
            </a:r>
          </a:p>
          <a:p>
            <a:r>
              <a:rPr lang="en-US" dirty="0" smtClean="0"/>
              <a:t>STATA</a:t>
            </a:r>
          </a:p>
          <a:p>
            <a:pPr lvl="1"/>
            <a:r>
              <a:rPr lang="en-US" dirty="0" smtClean="0"/>
              <a:t>MICOMBINE</a:t>
            </a:r>
          </a:p>
          <a:p>
            <a:pPr lvl="1"/>
            <a:r>
              <a:rPr lang="en-US" dirty="0" smtClean="0"/>
              <a:t>MI</a:t>
            </a:r>
          </a:p>
          <a:p>
            <a:pPr lvl="2"/>
            <a:r>
              <a:rPr lang="en-US" dirty="0" smtClean="0"/>
              <a:t>Newest version has excellent interface</a:t>
            </a:r>
          </a:p>
          <a:p>
            <a:r>
              <a:rPr lang="en-US" dirty="0" smtClean="0"/>
              <a:t>R (user defined macros)</a:t>
            </a:r>
          </a:p>
          <a:p>
            <a:r>
              <a:rPr lang="en-US" dirty="0" smtClean="0"/>
              <a:t>SRCWARE (Stand alone)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6200"/>
            <a:ext cx="8763000" cy="1706562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MULTIPLE IMPUTATION FOR MISSING INCOME DATA IN THE NATIONAL HEALTH INTERVIEW SURVEY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b="1" dirty="0"/>
              <a:t>Schenker, Raghunathan, Chiu, </a:t>
            </a:r>
            <a:r>
              <a:rPr lang="en-US" sz="2800" b="1" dirty="0" err="1"/>
              <a:t>Makuc</a:t>
            </a:r>
            <a:r>
              <a:rPr lang="en-US" sz="2800" b="1" dirty="0"/>
              <a:t>, Zhang, and Cohen (</a:t>
            </a:r>
            <a:r>
              <a:rPr lang="en-US" sz="2800" b="1" dirty="0" smtClean="0"/>
              <a:t>2006, JASA)</a:t>
            </a:r>
          </a:p>
          <a:p>
            <a:r>
              <a:rPr lang="en-US" b="1" dirty="0"/>
              <a:t>National Health Interview Survey (NHIS</a:t>
            </a:r>
            <a:r>
              <a:rPr lang="en-US" b="1" dirty="0" smtClean="0"/>
              <a:t>)</a:t>
            </a:r>
            <a:endParaRPr lang="en-US" dirty="0"/>
          </a:p>
          <a:p>
            <a:pPr lvl="1"/>
            <a:r>
              <a:rPr lang="en-US" b="1" dirty="0" smtClean="0"/>
              <a:t> </a:t>
            </a:r>
            <a:r>
              <a:rPr lang="en-US" b="1" dirty="0"/>
              <a:t>Principal source of information on the health of the civilian </a:t>
            </a:r>
            <a:r>
              <a:rPr lang="en-US" b="1" dirty="0" smtClean="0"/>
              <a:t>non-institutionalized population</a:t>
            </a:r>
            <a:endParaRPr lang="en-US" dirty="0" smtClean="0"/>
          </a:p>
          <a:p>
            <a:pPr lvl="1"/>
            <a:r>
              <a:rPr lang="en-US" b="1" dirty="0" smtClean="0"/>
              <a:t>Data </a:t>
            </a:r>
            <a:r>
              <a:rPr lang="en-US" b="1" dirty="0"/>
              <a:t>collected at both family and person </a:t>
            </a:r>
            <a:r>
              <a:rPr lang="en-US" b="1" dirty="0" smtClean="0"/>
              <a:t>levels</a:t>
            </a:r>
            <a:endParaRPr lang="en-US" dirty="0" smtClean="0"/>
          </a:p>
          <a:p>
            <a:pPr lvl="1"/>
            <a:r>
              <a:rPr lang="en-US" b="1" dirty="0" smtClean="0"/>
              <a:t>Contains </a:t>
            </a:r>
            <a:r>
              <a:rPr lang="en-US" b="1" dirty="0"/>
              <a:t>items on health, demographic, and socioeconomic characteristics (e.g., </a:t>
            </a:r>
            <a:r>
              <a:rPr lang="en-US" b="1" dirty="0" smtClean="0"/>
              <a:t>income)</a:t>
            </a:r>
            <a:endParaRPr lang="en-US" dirty="0" smtClean="0"/>
          </a:p>
          <a:p>
            <a:pPr lvl="1"/>
            <a:r>
              <a:rPr lang="en-US" b="1" dirty="0" smtClean="0"/>
              <a:t>Allows </a:t>
            </a:r>
            <a:r>
              <a:rPr lang="en-US" b="1" dirty="0"/>
              <a:t>the study of relationships between health and other characteristics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04800" y="533400"/>
            <a:ext cx="8382000" cy="5715000"/>
          </a:xfrm>
        </p:spPr>
        <p:txBody>
          <a:bodyPr/>
          <a:lstStyle/>
          <a:p>
            <a:r>
              <a:rPr lang="en-US" b="1" dirty="0" smtClean="0"/>
              <a:t>Percent distribution of types of family income responses by year for the NHIS in 1997 – 2004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-106363" y="1447800"/>
          <a:ext cx="8107363" cy="4238625"/>
        </p:xfrm>
        <a:graphic>
          <a:graphicData uri="http://schemas.openxmlformats.org/presentationml/2006/ole">
            <p:oleObj spid="_x0000_s5122" name="Chart" r:id="rId6" imgW="8105851" imgH="4238549" progId="MSGraph.Chart.8">
              <p:embed/>
            </p:oleObj>
          </a:graphicData>
        </a:graphic>
      </p:graphicFrame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04800" y="5410200"/>
            <a:ext cx="8915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Missingness</a:t>
            </a:r>
            <a:r>
              <a:rPr lang="en-US" sz="2800" b="1" dirty="0"/>
              <a:t> appears to be related to several other characteristics, such as health, health insurance, age, race, country of birth, and region of residence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381000"/>
            <a:ext cx="8458200" cy="5745163"/>
          </a:xfrm>
        </p:spPr>
        <p:txBody>
          <a:bodyPr>
            <a:normAutofit/>
          </a:bodyPr>
          <a:lstStyle/>
          <a:p>
            <a:r>
              <a:rPr lang="en-US" b="1" dirty="0"/>
              <a:t>Missing income data multiply imputed for NHIS beginning with </a:t>
            </a:r>
            <a:r>
              <a:rPr lang="en-US" b="1" dirty="0" smtClean="0"/>
              <a:t>1997</a:t>
            </a:r>
            <a:endParaRPr lang="en-US" dirty="0" smtClean="0"/>
          </a:p>
          <a:p>
            <a:pPr lvl="1"/>
            <a:r>
              <a:rPr lang="en-US" b="1" i="1" dirty="0" smtClean="0"/>
              <a:t>M</a:t>
            </a:r>
            <a:r>
              <a:rPr lang="en-US" b="1" dirty="0" smtClean="0"/>
              <a:t> </a:t>
            </a:r>
            <a:r>
              <a:rPr lang="en-US" b="1" dirty="0"/>
              <a:t>= 5 sets of imputations </a:t>
            </a:r>
            <a:r>
              <a:rPr lang="en-US" b="1" dirty="0" smtClean="0"/>
              <a:t>of:</a:t>
            </a:r>
            <a:endParaRPr lang="en-US" dirty="0" smtClean="0"/>
          </a:p>
          <a:p>
            <a:pPr lvl="1"/>
            <a:r>
              <a:rPr lang="en-US" b="1" dirty="0" smtClean="0"/>
              <a:t>employment </a:t>
            </a:r>
            <a:r>
              <a:rPr lang="en-US" b="1" dirty="0"/>
              <a:t>status for adults (&lt; 4% </a:t>
            </a:r>
            <a:r>
              <a:rPr lang="en-US" b="1" dirty="0" smtClean="0"/>
              <a:t>missing)</a:t>
            </a:r>
            <a:endParaRPr lang="en-US" dirty="0" smtClean="0"/>
          </a:p>
          <a:p>
            <a:pPr lvl="1"/>
            <a:r>
              <a:rPr lang="en-US" b="1" dirty="0" smtClean="0"/>
              <a:t>personal </a:t>
            </a:r>
            <a:r>
              <a:rPr lang="en-US" b="1" dirty="0"/>
              <a:t>earnings for adults who worked for </a:t>
            </a:r>
            <a:r>
              <a:rPr lang="en-US" b="1" dirty="0" smtClean="0"/>
              <a:t>pay</a:t>
            </a:r>
            <a:endParaRPr lang="en-US" dirty="0" smtClean="0"/>
          </a:p>
          <a:p>
            <a:pPr lvl="1"/>
            <a:r>
              <a:rPr lang="en-US" b="1" dirty="0" smtClean="0"/>
              <a:t>family </a:t>
            </a:r>
            <a:r>
              <a:rPr lang="en-US" b="1" dirty="0"/>
              <a:t>income (and ratio of family income to Federal poverty threshold</a:t>
            </a:r>
            <a:r>
              <a:rPr lang="en-US" b="1" dirty="0" smtClean="0"/>
              <a:t>)</a:t>
            </a:r>
            <a:endParaRPr lang="en-US" dirty="0"/>
          </a:p>
          <a:p>
            <a:r>
              <a:rPr lang="en-US" b="1" dirty="0" smtClean="0"/>
              <a:t>Imputed </a:t>
            </a:r>
            <a:r>
              <a:rPr lang="en-US" b="1" dirty="0"/>
              <a:t>income files </a:t>
            </a:r>
            <a:r>
              <a:rPr lang="en-US" b="1" dirty="0" smtClean="0"/>
              <a:t>since 1997, </a:t>
            </a:r>
            <a:r>
              <a:rPr lang="en-US" b="1" dirty="0"/>
              <a:t>with documentation, available at NHIS Web site: </a:t>
            </a:r>
            <a:r>
              <a:rPr lang="en-US" sz="2800" b="1" u="sng" dirty="0" smtClean="0">
                <a:hlinkClick r:id="rId4"/>
              </a:rPr>
              <a:t>www.cdc.gov/nchs/nhis/2008imputedincome.htm</a:t>
            </a:r>
            <a:endParaRPr lang="en-US" sz="2800" dirty="0"/>
          </a:p>
          <a:p>
            <a:r>
              <a:rPr lang="en-US" b="1" dirty="0" smtClean="0"/>
              <a:t>Used </a:t>
            </a:r>
            <a:r>
              <a:rPr lang="en-US" b="1" dirty="0"/>
              <a:t>adaptation of </a:t>
            </a:r>
            <a:r>
              <a:rPr lang="en-US" b="1" dirty="0" err="1"/>
              <a:t>IVEware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381000"/>
            <a:ext cx="9144000" cy="6019800"/>
          </a:xfrm>
        </p:spPr>
        <p:txBody>
          <a:bodyPr>
            <a:noAutofit/>
          </a:bodyPr>
          <a:lstStyle/>
          <a:p>
            <a:r>
              <a:rPr lang="en-US" sz="2800" b="1" dirty="0"/>
              <a:t>Complicating issues handled during </a:t>
            </a:r>
            <a:r>
              <a:rPr lang="en-US" sz="2800" b="1" dirty="0" smtClean="0"/>
              <a:t>imputation</a:t>
            </a:r>
            <a:endParaRPr lang="en-US" sz="2800" dirty="0"/>
          </a:p>
          <a:p>
            <a:pPr lvl="1"/>
            <a:r>
              <a:rPr lang="en-US" b="1" dirty="0" smtClean="0"/>
              <a:t>Hierarchical </a:t>
            </a:r>
            <a:r>
              <a:rPr lang="en-US" b="1" dirty="0"/>
              <a:t>structure of </a:t>
            </a:r>
            <a:r>
              <a:rPr lang="en-US" b="1" dirty="0" smtClean="0"/>
              <a:t>data</a:t>
            </a:r>
            <a:endParaRPr lang="en-US" dirty="0" smtClean="0"/>
          </a:p>
          <a:p>
            <a:pPr lvl="2"/>
            <a:r>
              <a:rPr lang="en-US" sz="2800" b="1" dirty="0" smtClean="0"/>
              <a:t>Families </a:t>
            </a:r>
            <a:r>
              <a:rPr lang="en-US" sz="2800" b="1" dirty="0"/>
              <a:t>and </a:t>
            </a:r>
            <a:r>
              <a:rPr lang="en-US" sz="2800" b="1" dirty="0" smtClean="0"/>
              <a:t>persons</a:t>
            </a:r>
            <a:endParaRPr lang="en-US" sz="2800" dirty="0" smtClean="0"/>
          </a:p>
          <a:p>
            <a:pPr lvl="2"/>
            <a:r>
              <a:rPr lang="en-US" sz="2800" b="1" dirty="0" smtClean="0"/>
              <a:t>Sometimes</a:t>
            </a:r>
            <a:r>
              <a:rPr lang="en-US" sz="2800" b="1" dirty="0"/>
              <a:t>, one variable (e.g., personal earnings) restricted based on another variable (e.g., whether worked for pay), but both variables </a:t>
            </a:r>
            <a:r>
              <a:rPr lang="en-US" sz="2800" b="1" dirty="0" smtClean="0"/>
              <a:t>missing</a:t>
            </a:r>
            <a:endParaRPr lang="en-US" sz="2800" dirty="0" smtClean="0"/>
          </a:p>
          <a:p>
            <a:pPr lvl="2"/>
            <a:r>
              <a:rPr lang="en-US" sz="2800" b="1" dirty="0" smtClean="0"/>
              <a:t>Imputation </a:t>
            </a:r>
            <a:r>
              <a:rPr lang="en-US" sz="2800" b="1" dirty="0"/>
              <a:t>within </a:t>
            </a:r>
            <a:r>
              <a:rPr lang="en-US" sz="2800" b="1" dirty="0" smtClean="0"/>
              <a:t>bounds</a:t>
            </a:r>
            <a:endParaRPr lang="en-US" sz="2800" dirty="0" smtClean="0"/>
          </a:p>
          <a:p>
            <a:pPr lvl="3"/>
            <a:r>
              <a:rPr lang="en-US" sz="2800" b="1" dirty="0" smtClean="0"/>
              <a:t>e.g</a:t>
            </a:r>
            <a:r>
              <a:rPr lang="en-US" sz="2800" b="1" dirty="0"/>
              <a:t>., families for which categories rather than exact dollar values reported for </a:t>
            </a:r>
            <a:r>
              <a:rPr lang="en-US" sz="2800" b="1" dirty="0" smtClean="0"/>
              <a:t>income</a:t>
            </a:r>
            <a:endParaRPr lang="en-US" sz="2800" dirty="0"/>
          </a:p>
          <a:p>
            <a:r>
              <a:rPr lang="en-US" sz="2800" b="1" dirty="0" smtClean="0"/>
              <a:t>Several </a:t>
            </a:r>
            <a:r>
              <a:rPr lang="en-US" sz="2800" b="1" dirty="0"/>
              <a:t>variables used as </a:t>
            </a:r>
            <a:r>
              <a:rPr lang="en-US" sz="2800" b="1" dirty="0" smtClean="0"/>
              <a:t>predictors (including design variables)</a:t>
            </a:r>
            <a:endParaRPr lang="en-US" sz="2800" dirty="0" smtClean="0"/>
          </a:p>
          <a:p>
            <a:r>
              <a:rPr lang="en-US" sz="2800" b="1" dirty="0" smtClean="0"/>
              <a:t>Different </a:t>
            </a:r>
            <a:r>
              <a:rPr lang="en-US" sz="2800" b="1" dirty="0"/>
              <a:t>types (continuous, categorical, </a:t>
            </a:r>
            <a:r>
              <a:rPr lang="en-US" sz="2800" b="1" dirty="0" smtClean="0"/>
              <a:t>count)</a:t>
            </a:r>
            <a:endParaRPr lang="en-US" sz="2800" dirty="0" smtClean="0"/>
          </a:p>
          <a:p>
            <a:pPr lvl="1"/>
            <a:r>
              <a:rPr lang="en-US" b="1" dirty="0" smtClean="0"/>
              <a:t>Small </a:t>
            </a:r>
            <a:r>
              <a:rPr lang="en-US" b="1" dirty="0"/>
              <a:t>amounts of </a:t>
            </a:r>
            <a:r>
              <a:rPr lang="en-US" b="1" dirty="0" err="1"/>
              <a:t>missingness</a:t>
            </a:r>
            <a:r>
              <a:rPr lang="en-US" b="1" dirty="0"/>
              <a:t> (mostly </a:t>
            </a:r>
            <a:r>
              <a:rPr lang="en-US" b="1" dirty="0">
                <a:sym typeface="Symbol"/>
              </a:rPr>
              <a:t></a:t>
            </a:r>
            <a:r>
              <a:rPr lang="en-US" b="1" dirty="0"/>
              <a:t> 2%)</a:t>
            </a:r>
            <a:endParaRPr lang="en-US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r>
              <a:rPr lang="en-US" dirty="0" smtClean="0"/>
              <a:t>Importance of dealing with missing data in national surveys</a:t>
            </a:r>
          </a:p>
          <a:p>
            <a:r>
              <a:rPr lang="en-US" dirty="0" smtClean="0"/>
              <a:t>Weighting and Imputation as a general purpose solutions for missing data</a:t>
            </a:r>
          </a:p>
          <a:p>
            <a:r>
              <a:rPr lang="en-US" dirty="0" smtClean="0"/>
              <a:t>Why we need multiple imputation?</a:t>
            </a:r>
          </a:p>
          <a:p>
            <a:r>
              <a:rPr lang="en-US" dirty="0" smtClean="0"/>
              <a:t>Enhance the use of all available information for the creation of public-use datasets</a:t>
            </a:r>
          </a:p>
          <a:p>
            <a:r>
              <a:rPr lang="en-US" dirty="0" smtClean="0"/>
              <a:t>Design implications and future directions</a:t>
            </a:r>
          </a:p>
          <a:p>
            <a:r>
              <a:rPr lang="en-US" dirty="0" smtClean="0"/>
              <a:t>Other two talks provide several applications and software  related issues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685800"/>
            <a:ext cx="8763000" cy="5867400"/>
          </a:xfrm>
        </p:spPr>
        <p:txBody>
          <a:bodyPr/>
          <a:lstStyle/>
          <a:p>
            <a:r>
              <a:rPr lang="en-US" b="1" dirty="0"/>
              <a:t>Estimated percentage of persons of ages 45-64 in fair or poor health, by ratio of family income to Federal poverty threshold: 2001 NHIS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-1" y="2362202"/>
          <a:ext cx="9144000" cy="3926485"/>
        </p:xfrm>
        <a:graphic>
          <a:graphicData uri="http://schemas.openxmlformats.org/drawingml/2006/table">
            <a:tbl>
              <a:tblPr/>
              <a:tblGrid>
                <a:gridCol w="1828801"/>
                <a:gridCol w="805272"/>
                <a:gridCol w="708793"/>
                <a:gridCol w="708793"/>
                <a:gridCol w="708793"/>
                <a:gridCol w="708793"/>
                <a:gridCol w="1237067"/>
                <a:gridCol w="1237067"/>
                <a:gridCol w="1200621"/>
              </a:tblGrid>
              <a:tr h="98079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Ratio to Poverty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Threshold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No Imp.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(NI)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Single Imp.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(SI)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Mult. Imp.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(MI)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Ratio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of SEs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58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Est.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SE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Est.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SE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Est.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SE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NI </a:t>
                      </a:r>
                      <a:r>
                        <a:rPr lang="en-US" sz="2400" b="1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</a:t>
                      </a:r>
                      <a:r>
                        <a:rPr lang="en-US" sz="2400" b="1">
                          <a:latin typeface="Arial"/>
                          <a:ea typeface="Times New Roman"/>
                        </a:rPr>
                        <a:t> MI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SI </a:t>
                      </a:r>
                      <a:r>
                        <a:rPr lang="en-US" sz="2400" b="1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</a:t>
                      </a:r>
                      <a:r>
                        <a:rPr lang="en-US" sz="2400" b="1">
                          <a:latin typeface="Arial"/>
                          <a:ea typeface="Times New Roman"/>
                        </a:rPr>
                        <a:t> MI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8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</a:t>
                      </a:r>
                      <a:r>
                        <a:rPr lang="en-US" sz="2400" b="1">
                          <a:latin typeface="Arial"/>
                          <a:ea typeface="Times New Roman"/>
                        </a:rPr>
                        <a:t> 1.00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45.6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1.68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39.4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1.34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39.9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1.54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1.09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0.87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8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1.00 – 1.99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32.7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1.32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29.8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1.03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29.3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1.11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1.19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0.93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8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2.00 – 3.99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16.1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0.63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16.0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0.51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15.9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0.55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1.15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0.94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8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4.00+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5.9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0.34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6.1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0.27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6.2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0.30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1.11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0.90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51455" marR="51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Summary of Multiple Imputation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371600"/>
            <a:ext cx="8153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Retains advantages of single imputation</a:t>
            </a:r>
          </a:p>
          <a:p>
            <a:pPr lvl="1"/>
            <a:r>
              <a:rPr lang="en-US" dirty="0"/>
              <a:t>Consistent analyses</a:t>
            </a:r>
          </a:p>
          <a:p>
            <a:pPr lvl="1"/>
            <a:r>
              <a:rPr lang="en-US" dirty="0"/>
              <a:t>Data </a:t>
            </a:r>
            <a:r>
              <a:rPr lang="en-US" dirty="0" smtClean="0"/>
              <a:t>collector’s </a:t>
            </a:r>
            <a:r>
              <a:rPr lang="en-US" dirty="0"/>
              <a:t>knowledge</a:t>
            </a:r>
          </a:p>
          <a:p>
            <a:pPr lvl="1"/>
            <a:r>
              <a:rPr lang="en-US" dirty="0"/>
              <a:t>Rectangular data sets</a:t>
            </a:r>
          </a:p>
          <a:p>
            <a:r>
              <a:rPr lang="en-US" dirty="0"/>
              <a:t>Corrects disadvantages of single imputation</a:t>
            </a:r>
          </a:p>
          <a:p>
            <a:pPr lvl="1"/>
            <a:r>
              <a:rPr lang="en-US" dirty="0"/>
              <a:t>Reflects uncertainty in imputed values</a:t>
            </a:r>
          </a:p>
          <a:p>
            <a:pPr lvl="1"/>
            <a:r>
              <a:rPr lang="en-US" dirty="0"/>
              <a:t>Corrects inefficiency from imputing draws </a:t>
            </a:r>
          </a:p>
          <a:p>
            <a:pPr lvl="2"/>
            <a:r>
              <a:rPr lang="en-US" dirty="0"/>
              <a:t>estimates have high efficiency for modest </a:t>
            </a:r>
            <a:r>
              <a:rPr lang="en-US" i="1" dirty="0"/>
              <a:t>M</a:t>
            </a:r>
            <a:r>
              <a:rPr lang="en-US" dirty="0"/>
              <a:t>, e.g. </a:t>
            </a:r>
            <a:r>
              <a:rPr lang="en-US" dirty="0" smtClean="0"/>
              <a:t>5</a:t>
            </a:r>
          </a:p>
          <a:p>
            <a:r>
              <a:rPr lang="en-US" dirty="0" smtClean="0"/>
              <a:t>For this approach to be successful, we need to collect good correlates of variables that are expected to have large amounts of missing values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685800"/>
            <a:ext cx="9144000" cy="5867400"/>
          </a:xfrm>
        </p:spPr>
        <p:txBody>
          <a:bodyPr>
            <a:noAutofit/>
          </a:bodyPr>
          <a:lstStyle/>
          <a:p>
            <a:r>
              <a:rPr lang="en-US" dirty="0" smtClean="0"/>
              <a:t>A pervasive problem and is getting worse</a:t>
            </a:r>
          </a:p>
          <a:p>
            <a:pPr lvl="1"/>
            <a:r>
              <a:rPr lang="en-US" sz="3200" dirty="0" smtClean="0"/>
              <a:t>Response rates are generally declining in all surveys (unit </a:t>
            </a:r>
            <a:r>
              <a:rPr lang="en-US" sz="3200" dirty="0" err="1" smtClean="0"/>
              <a:t>nonresponse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Subjects who are willing to participate in surveys hesitate to provide all information (item </a:t>
            </a:r>
            <a:r>
              <a:rPr lang="en-US" sz="3200" dirty="0" err="1" smtClean="0"/>
              <a:t>nonresponse</a:t>
            </a:r>
            <a:r>
              <a:rPr lang="en-US" sz="3200" dirty="0" smtClean="0"/>
              <a:t>) </a:t>
            </a:r>
          </a:p>
          <a:p>
            <a:r>
              <a:rPr lang="en-US" dirty="0" smtClean="0"/>
              <a:t>Threat to quintessential notion of a representative sample from the population </a:t>
            </a:r>
          </a:p>
          <a:p>
            <a:pPr lvl="1"/>
            <a:r>
              <a:rPr lang="en-US" sz="3200" dirty="0" smtClean="0"/>
              <a:t>Leading to bias of unknown direction and magnitude</a:t>
            </a:r>
          </a:p>
          <a:p>
            <a:pPr lvl="1"/>
            <a:r>
              <a:rPr lang="en-US" sz="3200" dirty="0" smtClean="0"/>
              <a:t>Loss of 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2362200" y="5105400"/>
            <a:ext cx="56388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3"/>
            </p:custDataLst>
          </p:nvPr>
        </p:nvSpPr>
        <p:spPr>
          <a:xfrm>
            <a:off x="2362200" y="3276600"/>
            <a:ext cx="5486400" cy="167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4"/>
            </p:custDataLst>
          </p:nvPr>
        </p:nvSpPr>
        <p:spPr>
          <a:xfrm>
            <a:off x="2286000" y="1447800"/>
            <a:ext cx="6629400" cy="1524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76200"/>
            <a:ext cx="83058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reasons for missing data?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 Missing Data </a:t>
            </a:r>
            <a:r>
              <a:rPr lang="en-US" dirty="0" err="1" smtClean="0"/>
              <a:t>Mechansim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6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7"/>
            </p:custDataLst>
          </p:nvPr>
        </p:nvSpPr>
        <p:spPr>
          <a:xfrm>
            <a:off x="304800" y="1524000"/>
            <a:ext cx="8382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X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8"/>
            </p:custDataLst>
          </p:nvPr>
        </p:nvSpPr>
        <p:spPr>
          <a:xfrm>
            <a:off x="1295400" y="1524000"/>
            <a:ext cx="8382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Y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obs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9"/>
            </p:custDataLst>
          </p:nvPr>
        </p:nvSpPr>
        <p:spPr>
          <a:xfrm>
            <a:off x="304800" y="3581400"/>
            <a:ext cx="8382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X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10"/>
            </p:custDataLst>
          </p:nvPr>
        </p:nvSpPr>
        <p:spPr>
          <a:xfrm>
            <a:off x="1295400" y="3581400"/>
            <a:ext cx="8382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663950" y="1905000"/>
          <a:ext cx="2432050" cy="1030530"/>
        </p:xfrm>
        <a:graphic>
          <a:graphicData uri="http://schemas.openxmlformats.org/presentationml/2006/ole">
            <p:oleObj spid="_x0000_s1026" name="Equation" r:id="rId15" imgW="749160" imgH="317160" progId="Equation.DSMT4">
              <p:embed/>
            </p:oleObj>
          </a:graphicData>
        </a:graphic>
      </p:graphicFrame>
      <p:sp>
        <p:nvSpPr>
          <p:cNvPr id="10" name="TextBox 9"/>
          <p:cNvSpPr txBox="1"/>
          <p:nvPr>
            <p:custDataLst>
              <p:tags r:id="rId11"/>
            </p:custDataLst>
          </p:nvPr>
        </p:nvSpPr>
        <p:spPr>
          <a:xfrm>
            <a:off x="2209800" y="1361182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Missing Completely at random (MCAR)</a:t>
            </a:r>
            <a:endParaRPr lang="en-US" sz="3200" dirty="0"/>
          </a:p>
        </p:txBody>
      </p:sp>
      <p:sp>
        <p:nvSpPr>
          <p:cNvPr id="12" name="TextBox 11"/>
          <p:cNvSpPr txBox="1"/>
          <p:nvPr>
            <p:custDataLst>
              <p:tags r:id="rId12"/>
            </p:custDataLst>
          </p:nvPr>
        </p:nvSpPr>
        <p:spPr>
          <a:xfrm>
            <a:off x="2286000" y="3377625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Missing  at random (MAR)</a:t>
            </a:r>
            <a:endParaRPr lang="en-US" sz="32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38400" y="3886200"/>
          <a:ext cx="5144262" cy="996950"/>
        </p:xfrm>
        <a:graphic>
          <a:graphicData uri="http://schemas.openxmlformats.org/presentationml/2006/ole">
            <p:oleObj spid="_x0000_s1027" name="Equation" r:id="rId16" imgW="1638000" imgH="317160" progId="Equation.DSMT4">
              <p:embed/>
            </p:oleObj>
          </a:graphicData>
        </a:graphic>
      </p:graphicFrame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2362200" y="5054025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 Missing  </a:t>
            </a:r>
            <a:r>
              <a:rPr lang="en-US" sz="3200" dirty="0"/>
              <a:t>A</a:t>
            </a:r>
            <a:r>
              <a:rPr lang="en-US" sz="3200" dirty="0" smtClean="0"/>
              <a:t>t random (NMAR)</a:t>
            </a:r>
            <a:endParaRPr lang="en-US" sz="32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514600" y="5632450"/>
          <a:ext cx="5143500" cy="996950"/>
        </p:xfrm>
        <a:graphic>
          <a:graphicData uri="http://schemas.openxmlformats.org/presentationml/2006/ole">
            <p:oleObj spid="_x0000_s1028" name="Equation" r:id="rId17" imgW="1638000" imgH="317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990600"/>
            <a:ext cx="85344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complete-case (available case ) analyses are valid under MCAR assumption</a:t>
            </a:r>
          </a:p>
          <a:p>
            <a:pPr lvl="1"/>
            <a:r>
              <a:rPr lang="en-US" dirty="0" smtClean="0"/>
              <a:t>Default in most software packages</a:t>
            </a:r>
          </a:p>
          <a:p>
            <a:pPr lvl="1"/>
            <a:r>
              <a:rPr lang="en-US" dirty="0" smtClean="0"/>
              <a:t>Unreasonable assumption</a:t>
            </a:r>
          </a:p>
          <a:p>
            <a:r>
              <a:rPr lang="en-US" dirty="0" smtClean="0"/>
              <a:t>MAR assumption is much weaker</a:t>
            </a:r>
          </a:p>
          <a:p>
            <a:pPr lvl="1"/>
            <a:r>
              <a:rPr lang="en-US" dirty="0" smtClean="0"/>
              <a:t>Depends on how good are the X as predictors of Y</a:t>
            </a:r>
          </a:p>
          <a:p>
            <a:pPr lvl="1"/>
            <a:r>
              <a:rPr lang="en-US" dirty="0" smtClean="0"/>
              <a:t>Non-testable assumption </a:t>
            </a:r>
          </a:p>
          <a:p>
            <a:r>
              <a:rPr lang="en-US" dirty="0" smtClean="0"/>
              <a:t>NMAR</a:t>
            </a:r>
          </a:p>
          <a:p>
            <a:pPr lvl="1"/>
            <a:r>
              <a:rPr lang="en-US" dirty="0" smtClean="0"/>
              <a:t>Need explicit formulation of differences between respondents and non-respondents</a:t>
            </a:r>
          </a:p>
          <a:p>
            <a:pPr lvl="1"/>
            <a:r>
              <a:rPr lang="en-US" dirty="0" smtClean="0"/>
              <a:t>Need External data</a:t>
            </a:r>
          </a:p>
          <a:p>
            <a:pPr lvl="1"/>
            <a:r>
              <a:rPr lang="en-US" dirty="0" smtClean="0"/>
              <a:t>Non-testable assumption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001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Weighting (Unit </a:t>
            </a:r>
            <a:r>
              <a:rPr lang="en-US" dirty="0" err="1" smtClean="0"/>
              <a:t>Nonresponse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533400"/>
            <a:ext cx="8915400" cy="5791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MAR assumption</a:t>
            </a:r>
          </a:p>
          <a:p>
            <a:r>
              <a:rPr lang="en-US" sz="2800" dirty="0" smtClean="0"/>
              <a:t>Group respondents and non-respondents based on X (Adjustment Cells)</a:t>
            </a:r>
          </a:p>
          <a:p>
            <a:r>
              <a:rPr lang="en-US" sz="2800" dirty="0" smtClean="0"/>
              <a:t>Attach weights to respondents in each group to compensate for non-respondents in the same group</a:t>
            </a:r>
          </a:p>
          <a:p>
            <a:pPr lvl="1"/>
            <a:r>
              <a:rPr lang="en-US" dirty="0" smtClean="0"/>
              <a:t>Example 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hite females aged 25-35 living in Southwest Region </a:t>
            </a: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4038600"/>
            <a:ext cx="2215671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/>
              <a:t>100 in sample</a:t>
            </a:r>
          </a:p>
        </p:txBody>
      </p:sp>
      <p:sp>
        <p:nvSpPr>
          <p:cNvPr id="5" name="Line 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667000" y="4038600"/>
            <a:ext cx="3810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4343400"/>
            <a:ext cx="3020314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/>
              <a:t>20 </a:t>
            </a:r>
            <a:r>
              <a:rPr lang="en-US" sz="2800" dirty="0" err="1"/>
              <a:t>nonrespondents</a:t>
            </a:r>
            <a:endParaRPr lang="en-US" sz="2800" dirty="0">
              <a:latin typeface="Tahoma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9200" y="4953000"/>
            <a:ext cx="4267200" cy="104028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/>
              <a:t>pr(response in cell) = 0.8</a:t>
            </a:r>
          </a:p>
          <a:p>
            <a:pPr>
              <a:spcBef>
                <a:spcPct val="20000"/>
              </a:spcBef>
            </a:pPr>
            <a:r>
              <a:rPr lang="en-US" sz="2800" dirty="0"/>
              <a:t>response weight = 1.25</a:t>
            </a:r>
            <a:endParaRPr lang="en-US" sz="2800" dirty="0">
              <a:latin typeface="Tahoma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3733800"/>
            <a:ext cx="3020314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 smtClean="0"/>
              <a:t>80 </a:t>
            </a:r>
            <a:r>
              <a:rPr lang="en-US" sz="2800" dirty="0" err="1"/>
              <a:t>nonrespondents</a:t>
            </a:r>
            <a:endParaRPr lang="en-US" sz="2800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/>
      <p:bldP spid="6" grpId="0" animBg="1"/>
      <p:bldP spid="7" grpId="0" autoUpdateAnimBg="0"/>
      <p:bldP spid="8" grpId="0" autoUpdateAnimBg="0"/>
      <p:bldP spid="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Formation of Adjustment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066800"/>
            <a:ext cx="8610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Need X that are predictive of Y (or a collection of Y’s in a multi-purpose survey)</a:t>
            </a:r>
          </a:p>
          <a:p>
            <a:r>
              <a:rPr lang="en-US" dirty="0" smtClean="0"/>
              <a:t>Using X’s that are not predictive of Y will not reduce bias but will increase variance</a:t>
            </a:r>
          </a:p>
          <a:p>
            <a:r>
              <a:rPr lang="en-US" dirty="0" smtClean="0"/>
              <a:t>Current survey practice focuses too much on finding X’s that differentiate respondents from non-respondents but predictive power of X for Y is more critical</a:t>
            </a:r>
          </a:p>
          <a:p>
            <a:r>
              <a:rPr lang="en-US" dirty="0" smtClean="0"/>
              <a:t>Need to think proactively in collecting X’s that are related to multiple Y’s through design modification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 sz="3200" dirty="0" smtClean="0"/>
              <a:t>More General Problem</a:t>
            </a:r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981200"/>
            <a:ext cx="4267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1524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Y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   Y</a:t>
            </a:r>
            <a:r>
              <a:rPr lang="en-US" sz="2400" baseline="-25000">
                <a:latin typeface="Times New Roman" pitchFamily="18" charset="0"/>
              </a:rPr>
              <a:t>2     </a:t>
            </a:r>
            <a:r>
              <a:rPr lang="en-US" sz="2400">
                <a:latin typeface="Times New Roman" pitchFamily="18" charset="0"/>
              </a:rPr>
              <a:t>Y</a:t>
            </a:r>
            <a:r>
              <a:rPr lang="en-US" sz="2400" baseline="-25000">
                <a:latin typeface="Times New Roman" pitchFamily="18" charset="0"/>
              </a:rPr>
              <a:t>3       </a:t>
            </a:r>
            <a:r>
              <a:rPr lang="en-US" sz="2400">
                <a:latin typeface="Times New Roman" pitchFamily="18" charset="0"/>
              </a:rPr>
              <a:t>Y</a:t>
            </a:r>
            <a:r>
              <a:rPr lang="en-US" sz="2400" baseline="-25000">
                <a:latin typeface="Times New Roman" pitchFamily="18" charset="0"/>
              </a:rPr>
              <a:t>4       </a:t>
            </a:r>
            <a:r>
              <a:rPr lang="en-US" sz="2400">
                <a:latin typeface="Times New Roman" pitchFamily="18" charset="0"/>
              </a:rPr>
              <a:t> …        Y</a:t>
            </a:r>
            <a:r>
              <a:rPr lang="en-US" sz="2400" baseline="-25000">
                <a:latin typeface="Times New Roman" pitchFamily="18" charset="0"/>
              </a:rPr>
              <a:t>p</a:t>
            </a:r>
          </a:p>
        </p:txBody>
      </p:sp>
      <p:sp>
        <p:nvSpPr>
          <p:cNvPr id="4403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800" y="3352800"/>
            <a:ext cx="4267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35814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95400" y="37338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00200" y="35052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447800" y="41148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05000" y="41148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4419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35814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35052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24400" y="37338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35814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91000" y="39624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048000" y="41910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886200" y="42672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581400" y="38100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572000" y="609600"/>
            <a:ext cx="19812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Variables in</a:t>
            </a:r>
          </a:p>
          <a:p>
            <a:pPr algn="ctr" eaLnBrk="0" hangingPunct="0"/>
            <a:r>
              <a:rPr lang="en-US" sz="2000">
                <a:latin typeface="Times New Roman" pitchFamily="18" charset="0"/>
              </a:rPr>
              <a:t>The data set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4055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4648200" y="1295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867400" y="2286000"/>
            <a:ext cx="1524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Complete</a:t>
            </a:r>
          </a:p>
          <a:p>
            <a:pPr algn="ctr" eaLnBrk="0" hangingPunct="0"/>
            <a:r>
              <a:rPr lang="en-US" sz="2000">
                <a:latin typeface="Times New Roman" pitchFamily="18" charset="0"/>
              </a:rPr>
              <a:t>cases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4057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5257800" y="25908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791200" y="3657600"/>
            <a:ext cx="1600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Cases with</a:t>
            </a:r>
          </a:p>
          <a:p>
            <a:pPr algn="ctr" eaLnBrk="0" hangingPunct="0"/>
            <a:r>
              <a:rPr lang="en-US" sz="2000">
                <a:latin typeface="Times New Roman" pitchFamily="18" charset="0"/>
              </a:rPr>
              <a:t>some missing</a:t>
            </a:r>
          </a:p>
          <a:p>
            <a:pPr algn="ctr" eaLnBrk="0" hangingPunct="0"/>
            <a:r>
              <a:rPr lang="en-US" sz="2000">
                <a:latin typeface="Times New Roman" pitchFamily="18" charset="0"/>
              </a:rPr>
              <a:t>values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4059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105400" y="40386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09600" y="5334000"/>
            <a:ext cx="3733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Observed data: </a:t>
            </a:r>
          </a:p>
          <a:p>
            <a:pPr algn="ctr" eaLnBrk="0" hangingPunct="0"/>
            <a:r>
              <a:rPr lang="en-US" sz="2400">
                <a:latin typeface="Times New Roman" pitchFamily="18" charset="0"/>
              </a:rPr>
              <a:t>Missing data: </a:t>
            </a:r>
          </a:p>
        </p:txBody>
      </p:sp>
      <p:sp>
        <p:nvSpPr>
          <p:cNvPr id="44061" name="Rectangle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57600" y="5562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657600" y="58674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064" name="Object 32"/>
          <p:cNvGraphicFramePr>
            <a:graphicFrameLocks noChangeAspect="1"/>
          </p:cNvGraphicFramePr>
          <p:nvPr/>
        </p:nvGraphicFramePr>
        <p:xfrm>
          <a:off x="685800" y="5410200"/>
          <a:ext cx="838200" cy="838200"/>
        </p:xfrm>
        <a:graphic>
          <a:graphicData uri="http://schemas.openxmlformats.org/presentationml/2006/ole">
            <p:oleObj spid="_x0000_s2050" name="Equation" r:id="rId30" imgW="4572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Imputation</a:t>
            </a:r>
          </a:p>
        </p:txBody>
      </p:sp>
      <p:sp>
        <p:nvSpPr>
          <p:cNvPr id="46083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1752600"/>
            <a:ext cx="5410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286000" y="1752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3124200"/>
            <a:ext cx="5410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6" descr="Trellis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33528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 descr="Trellis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5052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8" descr="Trellis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219200" y="32766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9" descr="Trellis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66800" y="38862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10" descr="Trellis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38862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11" descr="Trellis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28800" y="41910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12" descr="Trellis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752600" y="33528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Rectangle 13" descr="Trellis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32766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Rectangle 14" descr="Trellis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3400" y="35052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Rectangle 15" descr="Trellis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886200" y="33528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 descr="Trellis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810000" y="37338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Rectangle 17" descr="Trellis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419600" y="38862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Rectangle 18" descr="Trellis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667000" y="39624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Rectangle 19" descr="Trellis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05400" y="39624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Rectangle 20" descr="Trellis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05200" y="40386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Rectangle 21" descr="Trellis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953000" y="33528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Rectangle 22" descr="Trellis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35814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Rectangle 23" descr="Trellis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10200" y="3505200"/>
            <a:ext cx="228600" cy="228600"/>
          </a:xfrm>
          <a:prstGeom prst="rect">
            <a:avLst/>
          </a:prstGeom>
          <a:pattFill prst="trellis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286000" y="3124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105" name="Object 25"/>
          <p:cNvGraphicFramePr>
            <a:graphicFrameLocks noChangeAspect="1"/>
          </p:cNvGraphicFramePr>
          <p:nvPr/>
        </p:nvGraphicFramePr>
        <p:xfrm>
          <a:off x="127000" y="4953000"/>
          <a:ext cx="6807200" cy="1400175"/>
        </p:xfrm>
        <a:graphic>
          <a:graphicData uri="http://schemas.openxmlformats.org/presentationml/2006/ole">
            <p:oleObj spid="_x0000_s3074" name="Equation" r:id="rId27" imgW="3085920" imgH="634680" progId="Equation.DSMT4">
              <p:embed/>
            </p:oleObj>
          </a:graphicData>
        </a:graphic>
      </p:graphicFrame>
      <p:sp>
        <p:nvSpPr>
          <p:cNvPr id="461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1524001"/>
            <a:ext cx="2743200" cy="456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Imputation refers to filling in a value for each missing datum based on other information (e.g., a model and observed data)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1105</Words>
  <Application>Microsoft Office PowerPoint</Application>
  <PresentationFormat>On-screen Show (4:3)</PresentationFormat>
  <Paragraphs>218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Equation</vt:lpstr>
      <vt:lpstr>Chart</vt:lpstr>
      <vt:lpstr>Survey Inference with Incomplete Data</vt:lpstr>
      <vt:lpstr>Goals</vt:lpstr>
      <vt:lpstr>Missing Data</vt:lpstr>
      <vt:lpstr>What is the reasons for missing data? ( Missing Data Mechansim)</vt:lpstr>
      <vt:lpstr>Analysis</vt:lpstr>
      <vt:lpstr>Weighting (Unit Nonresponse)</vt:lpstr>
      <vt:lpstr>Formation of Adjustment Cells</vt:lpstr>
      <vt:lpstr>More General Problem</vt:lpstr>
      <vt:lpstr>Imputation</vt:lpstr>
      <vt:lpstr>Imputation</vt:lpstr>
      <vt:lpstr>Imputation</vt:lpstr>
      <vt:lpstr>Multiple Imputation</vt:lpstr>
      <vt:lpstr>Analysis of Multiply Imputed Data</vt:lpstr>
      <vt:lpstr>Software for Creating Imputations</vt:lpstr>
      <vt:lpstr>Software for Analysis of Imputed Data</vt:lpstr>
      <vt:lpstr>MULTIPLE IMPUTATION FOR MISSING INCOME DATA IN THE NATIONAL HEALTH INTERVIEW SURVEY </vt:lpstr>
      <vt:lpstr>NHIS</vt:lpstr>
      <vt:lpstr> </vt:lpstr>
      <vt:lpstr> </vt:lpstr>
      <vt:lpstr>Results</vt:lpstr>
      <vt:lpstr>Summary of Multiple Imputation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Missing Data in National Surveys</dc:title>
  <dc:creator>Raghu</dc:creator>
  <cp:lastModifiedBy>Raghu</cp:lastModifiedBy>
  <cp:revision>19</cp:revision>
  <dcterms:created xsi:type="dcterms:W3CDTF">2010-08-15T13:00:16Z</dcterms:created>
  <dcterms:modified xsi:type="dcterms:W3CDTF">2010-08-15T19:39:47Z</dcterms:modified>
</cp:coreProperties>
</file>