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sldIdLst>
    <p:sldId id="256" r:id="rId2"/>
    <p:sldId id="269" r:id="rId3"/>
    <p:sldId id="273" r:id="rId4"/>
    <p:sldId id="279" r:id="rId5"/>
    <p:sldId id="278" r:id="rId6"/>
    <p:sldId id="272" r:id="rId7"/>
    <p:sldId id="275" r:id="rId8"/>
    <p:sldId id="276" r:id="rId9"/>
    <p:sldId id="277" r:id="rId10"/>
    <p:sldId id="271" r:id="rId11"/>
    <p:sldId id="280" r:id="rId12"/>
    <p:sldId id="262" r:id="rId13"/>
    <p:sldId id="270" r:id="rId14"/>
  </p:sldIdLst>
  <p:sldSz cx="9144000" cy="6858000" type="screen4x3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CF85"/>
    <a:srgbClr val="FFC000"/>
    <a:srgbClr val="375F92"/>
    <a:srgbClr val="558ED5"/>
    <a:srgbClr val="17375E"/>
    <a:srgbClr val="47A5F3"/>
    <a:srgbClr val="8CCDCF"/>
    <a:srgbClr val="A780DA"/>
    <a:srgbClr val="99D05C"/>
    <a:srgbClr val="6AB47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58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279775"/>
            <a:ext cx="7772400" cy="1673225"/>
          </a:xfrm>
        </p:spPr>
        <p:txBody>
          <a:bodyPr/>
          <a:lstStyle>
            <a:lvl1pPr marL="0" indent="0" algn="ctr">
              <a:buNone/>
              <a:defRPr>
                <a:solidFill>
                  <a:srgbClr val="FFC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65C24-1BF0-4E43-B37C-6781DB52BDB6}" type="datetimeFigureOut">
              <a:rPr lang="en-US" smtClean="0"/>
              <a:pPr/>
              <a:t>8/16/2010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914400" cy="168275"/>
          </a:xfrm>
        </p:spPr>
        <p:txBody>
          <a:bodyPr/>
          <a:lstStyle/>
          <a:p>
            <a:fld id="{ED655340-09A0-4AFA-ADD2-0DF10A5A41C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 descr="2010-NCHS-Conference-Motif-[PPTdarkbg]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43800" y="5105400"/>
            <a:ext cx="1371600" cy="15773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65C24-1BF0-4E43-B37C-6781DB52BDB6}" type="datetimeFigureOut">
              <a:rPr lang="en-US" smtClean="0"/>
              <a:pPr/>
              <a:t>8/16/2010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55340-09A0-4AFA-ADD2-0DF10A5A41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ta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6096000"/>
            <a:ext cx="8229600" cy="228600"/>
          </a:xfrm>
        </p:spPr>
        <p:txBody>
          <a:bodyPr>
            <a:noAutofit/>
          </a:bodyPr>
          <a:lstStyle>
            <a:lvl1pPr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SOURCE: NCHS, </a:t>
            </a:r>
            <a:endParaRPr lang="en-US" dirty="0"/>
          </a:p>
        </p:txBody>
      </p:sp>
      <p:sp>
        <p:nvSpPr>
          <p:cNvPr id="9" name="Chart Placeholder 8"/>
          <p:cNvSpPr>
            <a:spLocks noGrp="1"/>
          </p:cNvSpPr>
          <p:nvPr>
            <p:ph type="chart" sz="quarter" idx="14"/>
          </p:nvPr>
        </p:nvSpPr>
        <p:spPr>
          <a:xfrm>
            <a:off x="457200" y="1295400"/>
            <a:ext cx="8229600" cy="4724400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E8365C24-1BF0-4E43-B37C-6781DB52BDB6}" type="datetimeFigureOut">
              <a:rPr lang="en-US" smtClean="0"/>
              <a:pPr/>
              <a:t>8/16/2010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D655340-09A0-4AFA-ADD2-0DF10A5A41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6669087" cy="1362075"/>
          </a:xfrm>
        </p:spPr>
        <p:txBody>
          <a:bodyPr anchor="t"/>
          <a:lstStyle>
            <a:lvl1pPr algn="l">
              <a:defRPr sz="4000" b="1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65C24-1BF0-4E43-B37C-6781DB52BDB6}" type="datetimeFigureOut">
              <a:rPr lang="en-US" smtClean="0"/>
              <a:pPr/>
              <a:t>8/16/2010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914400" cy="168275"/>
          </a:xfrm>
        </p:spPr>
        <p:txBody>
          <a:bodyPr/>
          <a:lstStyle/>
          <a:p>
            <a:fld id="{ED655340-09A0-4AFA-ADD2-0DF10A5A41C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2010-NCHS-Conference-Motif-[PPTdarkbg]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543800" y="5105400"/>
            <a:ext cx="1371600" cy="15773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C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C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65C24-1BF0-4E43-B37C-6781DB52BDB6}" type="datetimeFigureOut">
              <a:rPr lang="en-US" smtClean="0"/>
              <a:pPr/>
              <a:t>8/16/2010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55340-09A0-4AFA-ADD2-0DF10A5A41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6096000"/>
            <a:ext cx="8229600" cy="228600"/>
          </a:xfrm>
        </p:spPr>
        <p:txBody>
          <a:bodyPr>
            <a:noAutofit/>
          </a:bodyPr>
          <a:lstStyle>
            <a:lvl1pPr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SOURCE: NCHS, 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65C24-1BF0-4E43-B37C-6781DB52BDB6}" type="datetimeFigureOut">
              <a:rPr lang="en-US" smtClean="0"/>
              <a:pPr/>
              <a:t>8/16/2010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55340-09A0-4AFA-ADD2-0DF10A5A41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6096000"/>
            <a:ext cx="8229600" cy="228600"/>
          </a:xfrm>
        </p:spPr>
        <p:txBody>
          <a:bodyPr>
            <a:noAutofit/>
          </a:bodyPr>
          <a:lstStyle>
            <a:lvl1pPr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SOURCE: NCHS, 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65C24-1BF0-4E43-B37C-6781DB52BDB6}" type="datetimeFigureOut">
              <a:rPr lang="en-US" smtClean="0"/>
              <a:pPr/>
              <a:t>8/16/2010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55340-09A0-4AFA-ADD2-0DF10A5A41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65C24-1BF0-4E43-B37C-6781DB52BDB6}" type="datetimeFigureOut">
              <a:rPr lang="en-US" smtClean="0"/>
              <a:pPr/>
              <a:t>8/16/2010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55340-09A0-4AFA-ADD2-0DF10A5A41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65C24-1BF0-4E43-B37C-6781DB52BDB6}" type="datetimeFigureOut">
              <a:rPr lang="en-US" smtClean="0"/>
              <a:pPr/>
              <a:t>8/16/2010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55340-09A0-4AFA-ADD2-0DF10A5A41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7375E"/>
            </a:gs>
            <a:gs pos="39999">
              <a:srgbClr val="17375E"/>
            </a:gs>
            <a:gs pos="70000">
              <a:srgbClr val="375F92"/>
            </a:gs>
            <a:gs pos="100000">
              <a:srgbClr val="558ED5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53200"/>
            <a:ext cx="2133600" cy="168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65C24-1BF0-4E43-B37C-6781DB52BDB6}" type="datetimeFigureOut">
              <a:rPr lang="en-US" smtClean="0"/>
              <a:pPr/>
              <a:t>8/16/2010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168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53200"/>
            <a:ext cx="2133600" cy="168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655340-09A0-4AFA-ADD2-0DF10A5A41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arallelogram 8"/>
          <p:cNvSpPr/>
          <p:nvPr/>
        </p:nvSpPr>
        <p:spPr>
          <a:xfrm flipH="1">
            <a:off x="7772400" y="7239000"/>
            <a:ext cx="1371600" cy="1371600"/>
          </a:xfrm>
          <a:prstGeom prst="parallelogram">
            <a:avLst>
              <a:gd name="adj" fmla="val 4608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Parallelogram 12"/>
          <p:cNvSpPr/>
          <p:nvPr/>
        </p:nvSpPr>
        <p:spPr>
          <a:xfrm flipH="1">
            <a:off x="6886222" y="7239000"/>
            <a:ext cx="1371600" cy="1371600"/>
          </a:xfrm>
          <a:prstGeom prst="parallelogram">
            <a:avLst>
              <a:gd name="adj" fmla="val 4608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arallelogram 13"/>
          <p:cNvSpPr/>
          <p:nvPr/>
        </p:nvSpPr>
        <p:spPr>
          <a:xfrm flipH="1">
            <a:off x="6000044" y="7239000"/>
            <a:ext cx="1371600" cy="1371600"/>
          </a:xfrm>
          <a:prstGeom prst="parallelogram">
            <a:avLst>
              <a:gd name="adj" fmla="val 4608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arallelogram 14"/>
          <p:cNvSpPr/>
          <p:nvPr/>
        </p:nvSpPr>
        <p:spPr>
          <a:xfrm flipH="1">
            <a:off x="5113866" y="7239000"/>
            <a:ext cx="1371600" cy="1371600"/>
          </a:xfrm>
          <a:prstGeom prst="parallelogram">
            <a:avLst>
              <a:gd name="adj" fmla="val 4608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Parallelogram 10"/>
          <p:cNvSpPr/>
          <p:nvPr userDrawn="1"/>
        </p:nvSpPr>
        <p:spPr>
          <a:xfrm flipH="1">
            <a:off x="7772400" y="7239000"/>
            <a:ext cx="1371600" cy="1371600"/>
          </a:xfrm>
          <a:prstGeom prst="parallelogram">
            <a:avLst>
              <a:gd name="adj" fmla="val 4608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Parallelogram 11"/>
          <p:cNvSpPr/>
          <p:nvPr userDrawn="1"/>
        </p:nvSpPr>
        <p:spPr>
          <a:xfrm flipH="1">
            <a:off x="6886222" y="7239000"/>
            <a:ext cx="1371600" cy="1371600"/>
          </a:xfrm>
          <a:prstGeom prst="parallelogram">
            <a:avLst>
              <a:gd name="adj" fmla="val 4608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6" name="Parallelogram 15"/>
          <p:cNvSpPr/>
          <p:nvPr userDrawn="1"/>
        </p:nvSpPr>
        <p:spPr>
          <a:xfrm flipH="1">
            <a:off x="6000044" y="7239000"/>
            <a:ext cx="1371600" cy="1371600"/>
          </a:xfrm>
          <a:prstGeom prst="parallelogram">
            <a:avLst>
              <a:gd name="adj" fmla="val 4608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7" name="Parallelogram 16"/>
          <p:cNvSpPr/>
          <p:nvPr userDrawn="1"/>
        </p:nvSpPr>
        <p:spPr>
          <a:xfrm flipH="1">
            <a:off x="5113866" y="7239000"/>
            <a:ext cx="1371600" cy="1371600"/>
          </a:xfrm>
          <a:prstGeom prst="parallelogram">
            <a:avLst>
              <a:gd name="adj" fmla="val 4608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40" r:id="rId3"/>
    <p:sldLayoutId id="2147483733" r:id="rId4"/>
    <p:sldLayoutId id="2147483735" r:id="rId5"/>
    <p:sldLayoutId id="2147483738" r:id="rId6"/>
    <p:sldLayoutId id="2147483739" r:id="rId7"/>
    <p:sldLayoutId id="2147483736" r:id="rId8"/>
    <p:sldLayoutId id="2147483737" r:id="rId9"/>
  </p:sldLayoutIdLst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2"/>
          </a:solidFill>
          <a:effectLst/>
          <a:latin typeface="Tahoma" pitchFamily="34" charset="0"/>
          <a:ea typeface="+mj-ea"/>
          <a:cs typeface="Tahom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sz="3200" b="0" kern="1200">
          <a:solidFill>
            <a:schemeClr val="accent5"/>
          </a:solidFill>
          <a:latin typeface="Tahoma" pitchFamily="34" charset="0"/>
          <a:ea typeface="+mn-ea"/>
          <a:cs typeface="Tahom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20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2010 National Conference on </a:t>
            </a:r>
            <a:br>
              <a:rPr lang="en-US" dirty="0" smtClean="0"/>
            </a:br>
            <a:r>
              <a:rPr lang="en-US" dirty="0" smtClean="0"/>
              <a:t>Health Statistics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Christine L. Himes, Ph.D., </a:t>
            </a:r>
            <a:br>
              <a:rPr lang="en-US" dirty="0" smtClean="0"/>
            </a:br>
            <a:r>
              <a:rPr lang="en-US" dirty="0" smtClean="0"/>
              <a:t>Syracuse University, </a:t>
            </a:r>
          </a:p>
          <a:p>
            <a:r>
              <a:rPr lang="en-US" dirty="0" smtClean="0"/>
              <a:t>Center for Policy Research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Links to other surveys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Effects of social and economic factors on mortality risk</a:t>
            </a:r>
          </a:p>
          <a:p>
            <a:pPr lvl="1"/>
            <a:r>
              <a:rPr lang="en-US" dirty="0" smtClean="0"/>
              <a:t>LSOA</a:t>
            </a:r>
          </a:p>
          <a:p>
            <a:pPr lvl="1"/>
            <a:r>
              <a:rPr lang="en-US" dirty="0" smtClean="0"/>
              <a:t>HRS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Trends in health and disability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How is obesity related to </a:t>
            </a:r>
          </a:p>
          <a:p>
            <a:pPr lvl="1"/>
            <a:r>
              <a:rPr lang="en-US" dirty="0" smtClean="0"/>
              <a:t>Chronic disease</a:t>
            </a:r>
          </a:p>
          <a:p>
            <a:pPr lvl="1"/>
            <a:r>
              <a:rPr lang="en-US" dirty="0" smtClean="0"/>
              <a:t>Functional limitation</a:t>
            </a:r>
          </a:p>
          <a:p>
            <a:pPr lvl="1"/>
            <a:r>
              <a:rPr lang="en-US" dirty="0" smtClean="0"/>
              <a:t>Survival</a:t>
            </a:r>
          </a:p>
          <a:p>
            <a:pPr lvl="1"/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Optimal to link survey information with timing of mortality and cause of death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30 year perspective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Online searching and tables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Faster data release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More reliable data 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Improvements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Researchers want to link mortality to social and economic factors earlier </a:t>
            </a:r>
            <a:r>
              <a:rPr lang="en-US" smtClean="0"/>
              <a:t>in life</a:t>
            </a:r>
            <a:endParaRPr lang="en-US" dirty="0" smtClean="0"/>
          </a:p>
          <a:p>
            <a:r>
              <a:rPr lang="en-US" dirty="0" smtClean="0"/>
              <a:t>Can achieve that partly through survey linkages (NDI)</a:t>
            </a:r>
          </a:p>
          <a:p>
            <a:r>
              <a:rPr lang="en-US" dirty="0" smtClean="0"/>
              <a:t>Mortality </a:t>
            </a:r>
            <a:r>
              <a:rPr lang="en-US" dirty="0" err="1" smtClean="0"/>
              <a:t>Followback</a:t>
            </a:r>
            <a:r>
              <a:rPr lang="en-US" dirty="0" smtClean="0"/>
              <a:t> Survey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I have used vital statistics data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Age patterns of mortality</a:t>
            </a:r>
          </a:p>
          <a:p>
            <a:r>
              <a:rPr lang="en-US" dirty="0" smtClean="0"/>
              <a:t>Causes of death</a:t>
            </a:r>
          </a:p>
          <a:p>
            <a:r>
              <a:rPr lang="en-US" dirty="0" smtClean="0"/>
              <a:t>Links to other surveys</a:t>
            </a:r>
          </a:p>
          <a:p>
            <a:pPr lvl="4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 Patterns of Mortality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Cross national comparisons of age specific mortality rates</a:t>
            </a:r>
          </a:p>
          <a:p>
            <a:pPr lvl="1"/>
            <a:r>
              <a:rPr lang="en-US" dirty="0" smtClean="0"/>
              <a:t>Need for data by single year of age</a:t>
            </a:r>
          </a:p>
          <a:p>
            <a:pPr lvl="1"/>
            <a:r>
              <a:rPr lang="en-US" dirty="0" smtClean="0"/>
              <a:t>Problems of age misreporting</a:t>
            </a:r>
          </a:p>
          <a:p>
            <a:pPr lvl="4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Compare age patterns of mortality among countries with reliable data…initially did not include U.S.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Interested in trajectory of mortality increase with age</a:t>
            </a:r>
          </a:p>
          <a:p>
            <a:pPr lvl="1"/>
            <a:r>
              <a:rPr lang="en-US" dirty="0" smtClean="0"/>
              <a:t>Value of β greater than 1.0 represents a steeper increase in age specific mortality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9113" y="0"/>
            <a:ext cx="8105775" cy="918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Causes of Death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Cross national comparisons of patterns in cause of death</a:t>
            </a:r>
          </a:p>
          <a:p>
            <a:pPr lvl="1"/>
            <a:r>
              <a:rPr lang="en-US" dirty="0" smtClean="0"/>
              <a:t>Need for data by single year of age</a:t>
            </a:r>
          </a:p>
          <a:p>
            <a:pPr lvl="1"/>
            <a:r>
              <a:rPr lang="en-US" dirty="0" smtClean="0"/>
              <a:t>Cause of death detail comparable to other countries</a:t>
            </a:r>
          </a:p>
          <a:p>
            <a:pPr lvl="1"/>
            <a:r>
              <a:rPr lang="en-US" dirty="0" smtClean="0"/>
              <a:t>Does mortality decline in the same way in all countries?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43025" y="1000125"/>
            <a:ext cx="6457950" cy="485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66850" y="957263"/>
            <a:ext cx="6210300" cy="494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4114800" y="2743200"/>
            <a:ext cx="3810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4413" y="1204913"/>
            <a:ext cx="7115175" cy="444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Oval 3"/>
          <p:cNvSpPr/>
          <p:nvPr/>
        </p:nvSpPr>
        <p:spPr>
          <a:xfrm>
            <a:off x="4114800" y="2743200"/>
            <a:ext cx="304800" cy="228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038600" y="3886200"/>
            <a:ext cx="457200" cy="228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038600" y="4343400"/>
            <a:ext cx="457200" cy="304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CHS2010conference">
  <a:themeElements>
    <a:clrScheme name="NCHS 2010 conference">
      <a:dk1>
        <a:srgbClr val="FFFFFF"/>
      </a:dk1>
      <a:lt1>
        <a:srgbClr val="000000"/>
      </a:lt1>
      <a:dk2>
        <a:srgbClr val="C4D1EB"/>
      </a:dk2>
      <a:lt2>
        <a:srgbClr val="17375E"/>
      </a:lt2>
      <a:accent1>
        <a:srgbClr val="47A5F3"/>
      </a:accent1>
      <a:accent2>
        <a:srgbClr val="8CCDCF"/>
      </a:accent2>
      <a:accent3>
        <a:srgbClr val="A780DA"/>
      </a:accent3>
      <a:accent4>
        <a:srgbClr val="99D05C"/>
      </a:accent4>
      <a:accent5>
        <a:srgbClr val="DBCF85"/>
      </a:accent5>
      <a:accent6>
        <a:srgbClr val="6AB477"/>
      </a:accent6>
      <a:hlink>
        <a:srgbClr val="9999FF"/>
      </a:hlink>
      <a:folHlink>
        <a:srgbClr val="6565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754</TotalTime>
  <Words>213</Words>
  <Application>Microsoft Office PowerPoint</Application>
  <PresentationFormat>On-screen Show (4:3)</PresentationFormat>
  <Paragraphs>39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NCHS2010conference</vt:lpstr>
      <vt:lpstr>2010 National Conference on  Health Statistics</vt:lpstr>
      <vt:lpstr>How I have used vital statistics data</vt:lpstr>
      <vt:lpstr>Age Patterns of Mortality</vt:lpstr>
      <vt:lpstr>Slide 4</vt:lpstr>
      <vt:lpstr>Slide 5</vt:lpstr>
      <vt:lpstr>Causes of Death</vt:lpstr>
      <vt:lpstr>Slide 7</vt:lpstr>
      <vt:lpstr>Slide 8</vt:lpstr>
      <vt:lpstr>Slide 9</vt:lpstr>
      <vt:lpstr>Links to other surveys</vt:lpstr>
      <vt:lpstr>Trends in health and disability</vt:lpstr>
      <vt:lpstr>30 year perspective</vt:lpstr>
      <vt:lpstr>Possible Improvements</vt:lpstr>
    </vt:vector>
  </TitlesOfParts>
  <Company>CDC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Tommy Seibert</dc:creator>
  <cp:lastModifiedBy>christine</cp:lastModifiedBy>
  <cp:revision>82</cp:revision>
  <dcterms:created xsi:type="dcterms:W3CDTF">2010-07-23T19:51:19Z</dcterms:created>
  <dcterms:modified xsi:type="dcterms:W3CDTF">2010-08-17T02:38:59Z</dcterms:modified>
</cp:coreProperties>
</file>