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15"/>
  </p:notesMasterIdLst>
  <p:handoutMasterIdLst>
    <p:handoutMasterId r:id="rId16"/>
  </p:handoutMasterIdLst>
  <p:sldIdLst>
    <p:sldId id="327" r:id="rId2"/>
    <p:sldId id="432" r:id="rId3"/>
    <p:sldId id="424" r:id="rId4"/>
    <p:sldId id="433" r:id="rId5"/>
    <p:sldId id="427" r:id="rId6"/>
    <p:sldId id="428" r:id="rId7"/>
    <p:sldId id="429" r:id="rId8"/>
    <p:sldId id="430" r:id="rId9"/>
    <p:sldId id="435" r:id="rId10"/>
    <p:sldId id="437" r:id="rId11"/>
    <p:sldId id="423" r:id="rId12"/>
    <p:sldId id="438" r:id="rId13"/>
    <p:sldId id="398" r:id="rId14"/>
  </p:sldIdLst>
  <p:sldSz cx="9144000" cy="6858000" type="screen4x3"/>
  <p:notesSz cx="7010400" cy="9296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rgbClr val="FF0000"/>
      </a:buClr>
      <a:buChar char="•"/>
      <a:defRPr sz="3200" b="1" kern="1200">
        <a:solidFill>
          <a:srgbClr val="000066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rgbClr val="FF0000"/>
      </a:buClr>
      <a:buChar char="•"/>
      <a:defRPr sz="3200" b="1" kern="1200">
        <a:solidFill>
          <a:srgbClr val="000066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rgbClr val="FF0000"/>
      </a:buClr>
      <a:buChar char="•"/>
      <a:defRPr sz="3200" b="1" kern="1200">
        <a:solidFill>
          <a:srgbClr val="000066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rgbClr val="FF0000"/>
      </a:buClr>
      <a:buChar char="•"/>
      <a:defRPr sz="3200" b="1" kern="1200">
        <a:solidFill>
          <a:srgbClr val="000066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rgbClr val="FF0000"/>
      </a:buClr>
      <a:buChar char="•"/>
      <a:defRPr sz="3200" b="1" kern="1200">
        <a:solidFill>
          <a:srgbClr val="000066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rgbClr val="000066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rgbClr val="000066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rgbClr val="000066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rgbClr val="000066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0066"/>
    <a:srgbClr val="114FFB"/>
    <a:srgbClr val="99CC00"/>
    <a:srgbClr val="FF0000"/>
    <a:srgbClr val="D3D3D3"/>
    <a:srgbClr val="C0C0C0"/>
    <a:srgbClr val="DDDDDD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9002" autoAdjust="0"/>
  </p:normalViewPr>
  <p:slideViewPr>
    <p:cSldViewPr>
      <p:cViewPr varScale="1">
        <p:scale>
          <a:sx n="65" d="100"/>
          <a:sy n="65" d="100"/>
        </p:scale>
        <p:origin x="-666" y="-108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732" y="43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4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773" tIns="45081" rIns="91773" bIns="450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notes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703263"/>
            <a:ext cx="4630737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40960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noFill/>
        </p:spPr>
        <p:txBody>
          <a:bodyPr lIns="91650" tIns="45825" rIns="91650" bIns="45825"/>
          <a:lstStyle/>
          <a:p>
            <a:pPr eaLnBrk="1" hangingPunct="1"/>
            <a:r>
              <a:rPr lang="en-US" dirty="0"/>
              <a:t>Select the NCSA link from the Blue Links Navigation Bar just under the NHTSA banner image on the NHTSA homepage.</a:t>
            </a:r>
          </a:p>
        </p:txBody>
      </p:sp>
      <p:sp>
        <p:nvSpPr>
          <p:cNvPr id="409604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650" tIns="45825" rIns="91650" bIns="45825" anchor="b"/>
          <a:lstStyle/>
          <a:p>
            <a:pPr algn="r" defTabSz="915988">
              <a:spcBef>
                <a:spcPct val="0"/>
              </a:spcBef>
              <a:buClrTx/>
              <a:buFontTx/>
              <a:buNone/>
            </a:pPr>
            <a:fld id="{B4F485CD-6033-491B-83BA-BB857D75ED78}" type="slidenum">
              <a:rPr lang="en-US" sz="1200" b="0">
                <a:solidFill>
                  <a:schemeClr val="tx1"/>
                </a:solidFill>
                <a:latin typeface="Times New Roman" pitchFamily="18" charset="0"/>
              </a:rPr>
              <a:pPr algn="r" defTabSz="915988"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sz="1200" b="0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228600"/>
            <a:ext cx="21336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2484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914400"/>
          </a:xfrm>
        </p:spPr>
        <p:txBody>
          <a:bodyPr/>
          <a:lstStyle>
            <a:lvl1pPr algn="ctr">
              <a:defRPr i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447800"/>
            <a:ext cx="4191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91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D3D3D3"/>
            </a:gs>
            <a:gs pos="50000">
              <a:schemeClr val="bg1"/>
            </a:gs>
            <a:gs pos="100000">
              <a:srgbClr val="D3D3D3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447800"/>
            <a:ext cx="8534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86051" name="Line 3"/>
          <p:cNvSpPr>
            <a:spLocks noChangeShapeType="1"/>
          </p:cNvSpPr>
          <p:nvPr userDrawn="1"/>
        </p:nvSpPr>
        <p:spPr bwMode="auto">
          <a:xfrm>
            <a:off x="3175" y="1282700"/>
            <a:ext cx="91408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86052" name="Text Box 4"/>
          <p:cNvSpPr txBox="1">
            <a:spLocks noChangeArrowheads="1"/>
          </p:cNvSpPr>
          <p:nvPr userDrawn="1"/>
        </p:nvSpPr>
        <p:spPr bwMode="auto">
          <a:xfrm>
            <a:off x="533400" y="6324600"/>
            <a:ext cx="8001000" cy="298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86493" tIns="43247" rIns="86493" bIns="43247">
            <a:spAutoFit/>
          </a:bodyPr>
          <a:lstStyle/>
          <a:p>
            <a:pPr algn="ctr" defTabSz="865188" eaLnBrk="0" hangingPunct="0">
              <a:spcBef>
                <a:spcPct val="50000"/>
              </a:spcBef>
              <a:buClrTx/>
              <a:buFontTx/>
              <a:buNone/>
            </a:pPr>
            <a:r>
              <a:rPr lang="en-US" sz="1400" b="0" dirty="0">
                <a:solidFill>
                  <a:srgbClr val="FF0000"/>
                </a:solidFill>
                <a:latin typeface="Arial Black" pitchFamily="34" charset="0"/>
              </a:rPr>
              <a:t>National Center for Statistics &amp; Analysis</a:t>
            </a:r>
          </a:p>
        </p:txBody>
      </p:sp>
      <p:sp>
        <p:nvSpPr>
          <p:cNvPr id="386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228600"/>
            <a:ext cx="6781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86054" name="Line 6"/>
          <p:cNvSpPr>
            <a:spLocks noChangeShapeType="1"/>
          </p:cNvSpPr>
          <p:nvPr userDrawn="1"/>
        </p:nvSpPr>
        <p:spPr bwMode="auto">
          <a:xfrm>
            <a:off x="0" y="6096000"/>
            <a:ext cx="91408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86055" name="Rectangle 7"/>
          <p:cNvSpPr>
            <a:spLocks noChangeArrowheads="1"/>
          </p:cNvSpPr>
          <p:nvPr userDrawn="1"/>
        </p:nvSpPr>
        <p:spPr bwMode="auto">
          <a:xfrm>
            <a:off x="8572500" y="6553200"/>
            <a:ext cx="87630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fld id="{81F85E7C-AF75-4DB7-8915-1C7DA08A562D}" type="slidenum">
              <a:rPr lang="en-US" sz="1400" i="1">
                <a:solidFill>
                  <a:schemeClr val="tx1"/>
                </a:solidFill>
                <a:latin typeface="Comic Sans MS" pitchFamily="66" charset="0"/>
              </a:rPr>
              <a:pPr eaLnBrk="0" hangingPunct="0"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4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386056" name="Picture 8" descr="NHTSA_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95350" y="6200775"/>
            <a:ext cx="981075" cy="5683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slow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i="1">
          <a:solidFill>
            <a:srgbClr val="000066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i="1">
          <a:solidFill>
            <a:srgbClr val="000066"/>
          </a:solidFill>
          <a:latin typeface="Arial Black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i="1">
          <a:solidFill>
            <a:srgbClr val="000066"/>
          </a:solidFill>
          <a:latin typeface="Arial Black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i="1">
          <a:solidFill>
            <a:srgbClr val="000066"/>
          </a:solidFill>
          <a:latin typeface="Arial Black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i="1">
          <a:solidFill>
            <a:srgbClr val="000066"/>
          </a:solidFill>
          <a:latin typeface="Arial Black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i="1">
          <a:solidFill>
            <a:srgbClr val="000066"/>
          </a:solidFill>
          <a:latin typeface="Arial Black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i="1">
          <a:solidFill>
            <a:srgbClr val="000066"/>
          </a:solidFill>
          <a:latin typeface="Arial Black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i="1">
          <a:solidFill>
            <a:srgbClr val="000066"/>
          </a:solidFill>
          <a:latin typeface="Arial Black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i="1">
          <a:solidFill>
            <a:srgbClr val="000066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0000"/>
        </a:buClr>
        <a:buChar char="•"/>
        <a:defRPr sz="3200" b="1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t"/>
        <a:defRPr sz="2800" b="1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99CC00"/>
        </a:buClr>
        <a:buSzPct val="75000"/>
        <a:buChar char="o"/>
        <a:defRPr sz="2400" b="1">
          <a:solidFill>
            <a:schemeClr val="bg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 b="1">
          <a:solidFill>
            <a:srgbClr val="6699FF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000066"/>
        </a:buClr>
        <a:buFont typeface="Arial" charset="0"/>
        <a:buChar char="–"/>
        <a:defRPr sz="2000" b="1">
          <a:solidFill>
            <a:srgbClr val="0000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0066"/>
        </a:buClr>
        <a:buFont typeface="Arial" charset="0"/>
        <a:buChar char="–"/>
        <a:defRPr sz="2000" b="1">
          <a:solidFill>
            <a:srgbClr val="0000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0066"/>
        </a:buClr>
        <a:buFont typeface="Arial" charset="0"/>
        <a:buChar char="–"/>
        <a:defRPr sz="2000" b="1">
          <a:solidFill>
            <a:srgbClr val="0000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0066"/>
        </a:buClr>
        <a:buFont typeface="Arial" charset="0"/>
        <a:buChar char="–"/>
        <a:defRPr sz="2000" b="1">
          <a:solidFill>
            <a:srgbClr val="0000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0066"/>
        </a:buClr>
        <a:buFont typeface="Arial" charset="0"/>
        <a:buChar char="–"/>
        <a:defRPr sz="2000" b="1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7" name="Text Box 3"/>
          <p:cNvSpPr txBox="1">
            <a:spLocks noChangeArrowheads="1"/>
          </p:cNvSpPr>
          <p:nvPr/>
        </p:nvSpPr>
        <p:spPr bwMode="auto">
          <a:xfrm>
            <a:off x="3184525" y="1055688"/>
            <a:ext cx="184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FontTx/>
              <a:buNone/>
            </a:pPr>
            <a:endParaRPr lang="en-US" sz="2800" b="0" dirty="0">
              <a:solidFill>
                <a:schemeClr val="tx1"/>
              </a:solidFill>
            </a:endParaRPr>
          </a:p>
        </p:txBody>
      </p:sp>
      <p:sp>
        <p:nvSpPr>
          <p:cNvPr id="205833" name="Rectangle 9"/>
          <p:cNvSpPr>
            <a:spLocks noChangeArrowheads="1"/>
          </p:cNvSpPr>
          <p:nvPr/>
        </p:nvSpPr>
        <p:spPr bwMode="auto">
          <a:xfrm>
            <a:off x="0" y="5029200"/>
            <a:ext cx="4953000" cy="113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0" tIns="44446" rIns="90480" bIns="44446" anchor="ctr"/>
          <a:lstStyle/>
          <a:p>
            <a:pPr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endParaRPr lang="en-US" sz="1600" dirty="0">
              <a:latin typeface="Arial Black" pitchFamily="34" charset="0"/>
            </a:endParaRPr>
          </a:p>
        </p:txBody>
      </p:sp>
      <p:sp>
        <p:nvSpPr>
          <p:cNvPr id="20583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0" y="1295400"/>
            <a:ext cx="9144000" cy="1524000"/>
          </a:xfrm>
        </p:spPr>
        <p:txBody>
          <a:bodyPr/>
          <a:lstStyle/>
          <a:p>
            <a:pPr algn="ctr"/>
            <a:r>
              <a:rPr lang="en-US" sz="2800" b="1" dirty="0" smtClean="0">
                <a:latin typeface="Arial Narrow" pitchFamily="34" charset="0"/>
              </a:rPr>
              <a:t>2010 National Conference on Health Statistics </a:t>
            </a:r>
            <a:br>
              <a:rPr lang="en-US" sz="2800" b="1" dirty="0" smtClean="0">
                <a:latin typeface="Arial Narrow" pitchFamily="34" charset="0"/>
              </a:rPr>
            </a:br>
            <a:r>
              <a:rPr lang="en-US" sz="2800" b="1" dirty="0" smtClean="0">
                <a:latin typeface="Arial Narrow" pitchFamily="34" charset="0"/>
              </a:rPr>
              <a:t>August 17, 2010</a:t>
            </a:r>
            <a:endParaRPr lang="en-US" sz="2800" b="1" dirty="0">
              <a:latin typeface="Arial Narrow" pitchFamily="34" charset="0"/>
            </a:endParaRPr>
          </a:p>
        </p:txBody>
      </p:sp>
      <p:sp>
        <p:nvSpPr>
          <p:cNvPr id="20583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429000"/>
            <a:ext cx="8001000" cy="2667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Identifying Accidental 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Passenger Vehicle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Non-transport Incidents in the NVSS</a:t>
            </a:r>
          </a:p>
          <a:p>
            <a:pPr>
              <a:lnSpc>
                <a:spcPct val="90000"/>
              </a:lnSpc>
            </a:pPr>
            <a:endParaRPr lang="en-US" sz="1800" dirty="0" smtClean="0"/>
          </a:p>
          <a:p>
            <a:pPr>
              <a:lnSpc>
                <a:spcPct val="90000"/>
              </a:lnSpc>
            </a:pPr>
            <a:endParaRPr lang="en-US" sz="1800" dirty="0" smtClean="0"/>
          </a:p>
          <a:p>
            <a:pPr>
              <a:lnSpc>
                <a:spcPct val="90000"/>
              </a:lnSpc>
            </a:pPr>
            <a:r>
              <a:rPr lang="en-US" sz="1800" dirty="0" smtClean="0"/>
              <a:t>Seymour </a:t>
            </a:r>
            <a:r>
              <a:rPr lang="en-US" sz="1800" dirty="0"/>
              <a:t>Stern</a:t>
            </a:r>
          </a:p>
          <a:p>
            <a:pPr>
              <a:lnSpc>
                <a:spcPct val="90000"/>
              </a:lnSpc>
            </a:pPr>
            <a:r>
              <a:rPr lang="en-US" sz="1800" dirty="0" smtClean="0"/>
              <a:t>U.S. </a:t>
            </a:r>
            <a:r>
              <a:rPr lang="en-US" sz="1800" dirty="0"/>
              <a:t>Department of Transportation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seymour.stern@dot.gov</a:t>
            </a:r>
          </a:p>
        </p:txBody>
      </p:sp>
      <p:pic>
        <p:nvPicPr>
          <p:cNvPr id="7" name="Picture 6" descr="NHTSA_5Star_4_jp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599" y="152404"/>
            <a:ext cx="1314450" cy="766763"/>
          </a:xfrm>
          <a:prstGeom prst="rect">
            <a:avLst/>
          </a:prstGeom>
        </p:spPr>
      </p:pic>
      <p:pic>
        <p:nvPicPr>
          <p:cNvPr id="8" name="Picture 7" descr="2010_nchs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01000" y="152400"/>
            <a:ext cx="914400" cy="92659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different search strategies and classifications were attempted</a:t>
            </a:r>
          </a:p>
          <a:p>
            <a:r>
              <a:rPr lang="en-US" dirty="0" smtClean="0"/>
              <a:t>NHTSA believes that ‘limitations’ did not have major effect on results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305800" cy="914400"/>
          </a:xfrm>
        </p:spPr>
        <p:txBody>
          <a:bodyPr/>
          <a:lstStyle/>
          <a:p>
            <a:pPr algn="ctr"/>
            <a:r>
              <a:rPr lang="en-US" sz="3200" i="0" dirty="0" smtClean="0"/>
              <a:t>    NiTS </a:t>
            </a:r>
            <a:r>
              <a:rPr lang="en-US" sz="3200" i="0" dirty="0"/>
              <a:t>2007: </a:t>
            </a:r>
            <a:r>
              <a:rPr lang="en-US" sz="3200" i="0" dirty="0" smtClean="0"/>
              <a:t> Noncrash Fatalities  </a:t>
            </a:r>
            <a:br>
              <a:rPr lang="en-US" sz="3200" i="0" dirty="0" smtClean="0"/>
            </a:br>
            <a:r>
              <a:rPr lang="en-US" sz="1800" i="0" dirty="0" smtClean="0"/>
              <a:t>Source: NVSS 2003 &amp; 2004</a:t>
            </a:r>
            <a:endParaRPr lang="en-US" sz="1800" i="0" dirty="0"/>
          </a:p>
        </p:txBody>
      </p:sp>
      <p:graphicFrame>
        <p:nvGraphicFramePr>
          <p:cNvPr id="353284" name="Object 4"/>
          <p:cNvGraphicFramePr>
            <a:graphicFrameLocks noChangeAspect="1"/>
          </p:cNvGraphicFramePr>
          <p:nvPr>
            <p:ph sz="half" idx="1"/>
          </p:nvPr>
        </p:nvGraphicFramePr>
        <p:xfrm>
          <a:off x="304800" y="2592388"/>
          <a:ext cx="4184650" cy="2205037"/>
        </p:xfrm>
        <a:graphic>
          <a:graphicData uri="http://schemas.openxmlformats.org/presentationml/2006/ole">
            <p:oleObj spid="_x0000_s393218" name="Chart" r:id="rId4" imgW="7772336" imgH="4114736" progId="MSGraph.Chart.8">
              <p:embed followColorScheme="full"/>
            </p:oleObj>
          </a:graphicData>
        </a:graphic>
      </p:graphicFrame>
      <p:pic>
        <p:nvPicPr>
          <p:cNvPr id="353330" name="Picture 5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1371600"/>
            <a:ext cx="6900863" cy="457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53332" name="Text Box 52"/>
          <p:cNvSpPr txBox="1">
            <a:spLocks noChangeArrowheads="1"/>
          </p:cNvSpPr>
          <p:nvPr/>
        </p:nvSpPr>
        <p:spPr bwMode="auto">
          <a:xfrm>
            <a:off x="3124200" y="5334000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ClrTx/>
              <a:buFontTx/>
              <a:buNone/>
            </a:pPr>
            <a:r>
              <a:rPr lang="en-US" sz="1800" b="0" dirty="0">
                <a:solidFill>
                  <a:schemeClr val="tx1"/>
                </a:solidFill>
              </a:rPr>
              <a:t>Annual Average = 588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Noncrash Child </a:t>
            </a:r>
            <a:r>
              <a:rPr lang="en-US" sz="3200" dirty="0" smtClean="0"/>
              <a:t>Fatalities</a:t>
            </a:r>
            <a:br>
              <a:rPr lang="en-US" sz="3200" dirty="0" smtClean="0"/>
            </a:br>
            <a:r>
              <a:rPr lang="en-US" sz="1800" dirty="0" smtClean="0"/>
              <a:t>Source: NVSS 2003 &amp; 2004</a:t>
            </a:r>
            <a:endParaRPr lang="en-US" sz="1800" dirty="0"/>
          </a:p>
        </p:txBody>
      </p:sp>
      <p:pic>
        <p:nvPicPr>
          <p:cNvPr id="1471491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14400" y="1447800"/>
            <a:ext cx="6900863" cy="4570413"/>
          </a:xfrm>
          <a:noFill/>
          <a:ln/>
        </p:spPr>
      </p:pic>
      <p:sp>
        <p:nvSpPr>
          <p:cNvPr id="1471492" name="Text Box 4"/>
          <p:cNvSpPr txBox="1">
            <a:spLocks noChangeArrowheads="1"/>
          </p:cNvSpPr>
          <p:nvPr/>
        </p:nvSpPr>
        <p:spPr bwMode="auto">
          <a:xfrm>
            <a:off x="2514600" y="1524000"/>
            <a:ext cx="464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2400" dirty="0">
                <a:latin typeface="Arial" charset="0"/>
              </a:rPr>
              <a:t>Children (14 and under)</a:t>
            </a:r>
          </a:p>
        </p:txBody>
      </p:sp>
      <p:sp>
        <p:nvSpPr>
          <p:cNvPr id="1471493" name="Text Box 5"/>
          <p:cNvSpPr txBox="1">
            <a:spLocks noChangeArrowheads="1"/>
          </p:cNvSpPr>
          <p:nvPr/>
        </p:nvSpPr>
        <p:spPr bwMode="auto">
          <a:xfrm>
            <a:off x="4191000" y="5029200"/>
            <a:ext cx="2590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800" dirty="0">
                <a:latin typeface="Arial" charset="0"/>
              </a:rPr>
              <a:t>Annual Average = 44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Text Box 2"/>
          <p:cNvSpPr txBox="1">
            <a:spLocks noChangeArrowheads="1"/>
          </p:cNvSpPr>
          <p:nvPr/>
        </p:nvSpPr>
        <p:spPr bwMode="auto">
          <a:xfrm>
            <a:off x="3848100" y="6438900"/>
            <a:ext cx="990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Century Gothic" pitchFamily="34" charset="0"/>
                <a:hlinkClick r:id="" action="ppaction://hlinkshowjump?jump=nextslide"/>
              </a:rPr>
              <a:t>Next Slide</a:t>
            </a:r>
            <a:endParaRPr lang="en-US" sz="1000" dirty="0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408580" name="Rectangle 4"/>
          <p:cNvSpPr>
            <a:spLocks noChangeArrowheads="1"/>
          </p:cNvSpPr>
          <p:nvPr/>
        </p:nvSpPr>
        <p:spPr bwMode="auto">
          <a:xfrm>
            <a:off x="152400" y="228600"/>
            <a:ext cx="8991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en-US" b="0" i="1" dirty="0" smtClean="0">
                <a:latin typeface="Arial Black" pitchFamily="34" charset="0"/>
              </a:rPr>
              <a:t>Not </a:t>
            </a:r>
            <a:r>
              <a:rPr lang="en-US" b="0" i="1" dirty="0">
                <a:latin typeface="Arial Black" pitchFamily="34" charset="0"/>
              </a:rPr>
              <a:t>in Traffic Surveillance on Web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1371600"/>
            <a:ext cx="9144000" cy="1040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800" dirty="0" smtClean="0"/>
              <a:t>http://www-nrd.nhtsa.dot.gov/Cats/</a:t>
            </a:r>
          </a:p>
          <a:p>
            <a:pPr>
              <a:buNone/>
            </a:pPr>
            <a:r>
              <a:rPr lang="en-US" sz="2800" dirty="0" smtClean="0"/>
              <a:t>listpublications.aspx?Id=233&amp;ShowBy=Category</a:t>
            </a:r>
            <a:endParaRPr lang="en-US" sz="2800" dirty="0"/>
          </a:p>
        </p:txBody>
      </p:sp>
      <p:pic>
        <p:nvPicPr>
          <p:cNvPr id="7" name="Picture 6" descr="nits we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71600" y="2438400"/>
            <a:ext cx="6386513" cy="3543300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en-US" sz="4000" dirty="0" smtClean="0"/>
              <a:t>. . . establish a method to collect and maintain data on the number and types of injuries and deaths involving [passenger] motor vehicles … in nontraffic, noncrash events</a:t>
            </a:r>
          </a:p>
          <a:p>
            <a:pPr>
              <a:buNone/>
            </a:pPr>
            <a:r>
              <a:rPr lang="en-US" sz="2000" dirty="0" smtClean="0"/>
              <a:t>‘‘SAFETEA-LU’’, Public Law 109-59, Title II, Sec. 10305</a:t>
            </a:r>
          </a:p>
          <a:p>
            <a:pPr>
              <a:buNone/>
            </a:pPr>
            <a:r>
              <a:rPr lang="en-US" sz="2000" dirty="0" smtClean="0"/>
              <a:t> ‘‘K.T. Safety Act of 2007’’, Public Law 110-189</a:t>
            </a:r>
          </a:p>
          <a:p>
            <a:pPr indent="0">
              <a:buNone/>
            </a:pPr>
            <a:endParaRPr lang="en-US" sz="1800" dirty="0" smtClean="0"/>
          </a:p>
          <a:p>
            <a:pPr indent="0">
              <a:buNone/>
            </a:pPr>
            <a:endParaRPr 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ICD-10 E-Codes </a:t>
            </a:r>
            <a:r>
              <a:rPr lang="en-US" sz="2400" dirty="0" smtClean="0"/>
              <a:t>(External cause of injury)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Mechanism of the event </a:t>
            </a:r>
          </a:p>
          <a:p>
            <a:pPr lvl="1"/>
            <a:r>
              <a:rPr lang="en-US" dirty="0" smtClean="0"/>
              <a:t>what caused the injury (ex. motor vehicle crash, a firearm, a drug or a fall)</a:t>
            </a:r>
          </a:p>
          <a:p>
            <a:r>
              <a:rPr lang="en-US" dirty="0" smtClean="0"/>
              <a:t>Manner of death</a:t>
            </a:r>
          </a:p>
          <a:p>
            <a:pPr lvl="1"/>
            <a:r>
              <a:rPr lang="en-US" dirty="0" smtClean="0"/>
              <a:t>intent behind the death (unintentional, suicide, homicide, legal intervention or act of war, and unknown intent)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Exclude transport deaths</a:t>
            </a:r>
          </a:p>
          <a:p>
            <a:r>
              <a:rPr lang="en-US" dirty="0" smtClean="0"/>
              <a:t>Exclude intentional deaths</a:t>
            </a:r>
          </a:p>
          <a:p>
            <a:r>
              <a:rPr lang="en-US" dirty="0" smtClean="0"/>
              <a:t>Exclude firearm deaths</a:t>
            </a:r>
          </a:p>
          <a:p>
            <a:r>
              <a:rPr lang="en-US" dirty="0" smtClean="0"/>
              <a:t>Include unintentional deaths and deaths of unknown intent from external causes</a:t>
            </a:r>
          </a:p>
          <a:p>
            <a:r>
              <a:rPr lang="en-US" dirty="0" smtClean="0"/>
              <a:t>61,116 potential cases in 2003</a:t>
            </a:r>
          </a:p>
          <a:p>
            <a:r>
              <a:rPr lang="en-US" dirty="0" smtClean="0"/>
              <a:t>63,978 potential cases in 2004.</a:t>
            </a:r>
          </a:p>
          <a:p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 smtClean="0"/>
              <a:t>Identify Passenger Vehicle Deaths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Passenger vehicles (passenger cars, utility vehicles, pickup trucks, vans)</a:t>
            </a:r>
          </a:p>
          <a:p>
            <a:r>
              <a:rPr lang="en-US" dirty="0" smtClean="0"/>
              <a:t>Perform character string searches of narratives</a:t>
            </a:r>
          </a:p>
          <a:p>
            <a:pPr lvl="1"/>
            <a:r>
              <a:rPr lang="en-US" dirty="0" smtClean="0"/>
              <a:t>medical information</a:t>
            </a:r>
          </a:p>
          <a:p>
            <a:pPr lvl="1"/>
            <a:r>
              <a:rPr lang="en-US" dirty="0" smtClean="0"/>
              <a:t>place of injury</a:t>
            </a:r>
          </a:p>
          <a:p>
            <a:pPr lvl="1"/>
            <a:r>
              <a:rPr lang="en-US" dirty="0" smtClean="0"/>
              <a:t>description of how the injury occurred</a:t>
            </a:r>
          </a:p>
          <a:p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Character String Search Keywords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Body type identifiers</a:t>
            </a:r>
          </a:p>
          <a:p>
            <a:pPr lvl="1"/>
            <a:r>
              <a:rPr lang="en-US" dirty="0" smtClean="0"/>
              <a:t>CAR, AUTO, AUTOMOBILE, TRUCK, PICK-UP, PICKUP, SUV, VEHICLE, VAN, TAXI, JEEP, CONVERTIBLE and SEDAN</a:t>
            </a:r>
          </a:p>
          <a:p>
            <a:r>
              <a:rPr lang="en-US" dirty="0" smtClean="0"/>
              <a:t>15 most common vehicle makes</a:t>
            </a:r>
          </a:p>
          <a:p>
            <a:pPr lvl="1"/>
            <a:r>
              <a:rPr lang="en-US" dirty="0" smtClean="0"/>
              <a:t> to identify other cases where these names (e.g., FORD or HONDA) were used instead of the generic body type</a:t>
            </a:r>
          </a:p>
          <a:p>
            <a:r>
              <a:rPr lang="en-US" dirty="0" smtClean="0"/>
              <a:t>Approximately 3,000 cases identified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Remaining Narratives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Was a motor vehicle involved? (reduce false positives)</a:t>
            </a:r>
          </a:p>
          <a:p>
            <a:r>
              <a:rPr lang="en-US" dirty="0" smtClean="0"/>
              <a:t>Was motor vehicle a passenger vehicle?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Does narrative indicate the vehicle was a factor in the injury?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 smtClean="0"/>
              <a:t>Injury occurred inside the vehicle</a:t>
            </a:r>
          </a:p>
          <a:p>
            <a:r>
              <a:rPr lang="en-US" sz="3000" dirty="0" smtClean="0"/>
              <a:t>Injury occurred while a person was entering, exiting, or falling from a vehicle</a:t>
            </a:r>
          </a:p>
          <a:p>
            <a:r>
              <a:rPr lang="en-US" sz="3000" dirty="0" smtClean="0"/>
              <a:t>Injury involved a person outside the vehicle who came in contact with the vehicle</a:t>
            </a:r>
          </a:p>
          <a:p>
            <a:r>
              <a:rPr lang="en-US" sz="3000" dirty="0" smtClean="0"/>
              <a:t>Injury involved a person outside the vehicle who came in contact with a vehicle emission (such as fire, smoke, exhaust, gasoline, battery acid, or radiator fluid)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Analysis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~ 17 percent records-no injury description-used codes/medical narrative</a:t>
            </a:r>
          </a:p>
          <a:p>
            <a:r>
              <a:rPr lang="en-US" dirty="0" smtClean="0"/>
              <a:t>Keywords omitted or misspelled</a:t>
            </a:r>
          </a:p>
          <a:p>
            <a:r>
              <a:rPr lang="en-US" dirty="0" smtClean="0"/>
              <a:t>Narratives only report ‘truck’ or ‘vehicle’</a:t>
            </a:r>
          </a:p>
          <a:p>
            <a:r>
              <a:rPr lang="en-US" dirty="0" smtClean="0"/>
              <a:t>Some non-passenger vehicles</a:t>
            </a:r>
          </a:p>
          <a:p>
            <a:r>
              <a:rPr lang="en-US" dirty="0" smtClean="0"/>
              <a:t>Some non-transport fatalities may meet NHTSA crash definition</a:t>
            </a:r>
          </a:p>
          <a:p>
            <a:endParaRPr 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AARS Conference">
  <a:themeElements>
    <a:clrScheme name="1_CAARS Conferen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CAARS Conferenc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FF0000"/>
          </a:buClr>
          <a:buSzTx/>
          <a:buFontTx/>
          <a:buChar char="•"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FF0000"/>
          </a:buClr>
          <a:buSzTx/>
          <a:buFontTx/>
          <a:buChar char="•"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AARS Conferen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AARS Conferen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AARS Conferen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AARS Conferen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AARS Conferen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AARS Conferen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AARS Conferen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9077</TotalTime>
  <Pages>11</Pages>
  <Words>486</Words>
  <Application>Microsoft Office PowerPoint</Application>
  <PresentationFormat>On-screen Show (4:3)</PresentationFormat>
  <Paragraphs>66</Paragraphs>
  <Slides>13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1_CAARS Conference</vt:lpstr>
      <vt:lpstr>Chart</vt:lpstr>
      <vt:lpstr>2010 National Conference on Health Statistics  August 17, 2010</vt:lpstr>
      <vt:lpstr>Purpose</vt:lpstr>
      <vt:lpstr>ICD-10 E-Codes (External cause of injury)</vt:lpstr>
      <vt:lpstr>First Cut</vt:lpstr>
      <vt:lpstr>Identify Passenger Vehicle Deaths</vt:lpstr>
      <vt:lpstr>Character String Search Keywords</vt:lpstr>
      <vt:lpstr>Review Remaining Narratives</vt:lpstr>
      <vt:lpstr>Does narrative indicate the vehicle was a factor in the injury?</vt:lpstr>
      <vt:lpstr>Data Analysis Limitations</vt:lpstr>
      <vt:lpstr>Resolutions</vt:lpstr>
      <vt:lpstr>    NiTS 2007:  Noncrash Fatalities   Source: NVSS 2003 &amp; 2004</vt:lpstr>
      <vt:lpstr>Noncrash Child Fatalities Source: NVSS 2003 &amp; 2004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National Conference on Health Statistics  August 17, 2010</dc:title>
  <dc:subject/>
  <dc:creator/>
  <cp:keywords/>
  <dc:description/>
  <cp:lastModifiedBy>Margaret Warner</cp:lastModifiedBy>
  <cp:revision>315</cp:revision>
  <cp:lastPrinted>2000-01-31T17:25:19Z</cp:lastPrinted>
  <dcterms:created xsi:type="dcterms:W3CDTF">1999-01-20T11:05:04Z</dcterms:created>
  <dcterms:modified xsi:type="dcterms:W3CDTF">2010-08-16T18:27:24Z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3" name="_NewReviewCycle">
    <vt:lpwstr/>
  </property>
</Properties>
</file>