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theme/themeOverride3.xml" ContentType="application/vnd.openxmlformats-officedocument.themeOverr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theme/themeOverride1.xml" ContentType="application/vnd.openxmlformats-officedocument.themeOverride+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commentAuthors.xml" ContentType="application/vnd.openxmlformats-officedocument.presentationml.commentAuthors+xml"/>
  <Default Extension="xlsx" ContentType="application/vnd.openxmlformats-officedocument.spreadsheetml.sheet"/>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2.xml" ContentType="application/vnd.openxmlformats-officedocument.drawingml.char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Default Extension="emf" ContentType="image/x-emf"/>
  <Override PartName="/ppt/theme/themeOverride4.xml" ContentType="application/vnd.openxmlformats-officedocument.themeOverr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theme/themeOverride2.xml" ContentType="application/vnd.openxmlformats-officedocument.themeOverride+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charts/chart6.xml" ContentType="application/vnd.openxmlformats-officedocument.drawingml.char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7" r:id="rId1"/>
    <p:sldMasterId id="2147483771" r:id="rId2"/>
  </p:sldMasterIdLst>
  <p:notesMasterIdLst>
    <p:notesMasterId r:id="rId22"/>
  </p:notesMasterIdLst>
  <p:handoutMasterIdLst>
    <p:handoutMasterId r:id="rId23"/>
  </p:handoutMasterIdLst>
  <p:sldIdLst>
    <p:sldId id="258" r:id="rId3"/>
    <p:sldId id="516" r:id="rId4"/>
    <p:sldId id="515" r:id="rId5"/>
    <p:sldId id="514" r:id="rId6"/>
    <p:sldId id="496" r:id="rId7"/>
    <p:sldId id="503" r:id="rId8"/>
    <p:sldId id="518" r:id="rId9"/>
    <p:sldId id="513" r:id="rId10"/>
    <p:sldId id="501" r:id="rId11"/>
    <p:sldId id="480" r:id="rId12"/>
    <p:sldId id="481" r:id="rId13"/>
    <p:sldId id="519" r:id="rId14"/>
    <p:sldId id="520" r:id="rId15"/>
    <p:sldId id="521" r:id="rId16"/>
    <p:sldId id="522" r:id="rId17"/>
    <p:sldId id="523" r:id="rId18"/>
    <p:sldId id="505" r:id="rId19"/>
    <p:sldId id="512" r:id="rId20"/>
    <p:sldId id="504" r:id="rId2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Times New Roman" pitchFamily="18" charset="0"/>
      </a:defRPr>
    </a:lvl1pPr>
    <a:lvl2pPr marL="457200" algn="l" rtl="0" fontAlgn="base">
      <a:spcBef>
        <a:spcPct val="0"/>
      </a:spcBef>
      <a:spcAft>
        <a:spcPct val="0"/>
      </a:spcAft>
      <a:defRPr kern="1200">
        <a:solidFill>
          <a:schemeClr val="tx1"/>
        </a:solidFill>
        <a:latin typeface="Arial" charset="0"/>
        <a:ea typeface="+mn-ea"/>
        <a:cs typeface="Times New Roman" pitchFamily="18" charset="0"/>
      </a:defRPr>
    </a:lvl2pPr>
    <a:lvl3pPr marL="914400" algn="l" rtl="0" fontAlgn="base">
      <a:spcBef>
        <a:spcPct val="0"/>
      </a:spcBef>
      <a:spcAft>
        <a:spcPct val="0"/>
      </a:spcAft>
      <a:defRPr kern="1200">
        <a:solidFill>
          <a:schemeClr val="tx1"/>
        </a:solidFill>
        <a:latin typeface="Arial" charset="0"/>
        <a:ea typeface="+mn-ea"/>
        <a:cs typeface="Times New Roman" pitchFamily="18" charset="0"/>
      </a:defRPr>
    </a:lvl3pPr>
    <a:lvl4pPr marL="1371600" algn="l" rtl="0" fontAlgn="base">
      <a:spcBef>
        <a:spcPct val="0"/>
      </a:spcBef>
      <a:spcAft>
        <a:spcPct val="0"/>
      </a:spcAft>
      <a:defRPr kern="1200">
        <a:solidFill>
          <a:schemeClr val="tx1"/>
        </a:solidFill>
        <a:latin typeface="Arial" charset="0"/>
        <a:ea typeface="+mn-ea"/>
        <a:cs typeface="Times New Roman" pitchFamily="18" charset="0"/>
      </a:defRPr>
    </a:lvl4pPr>
    <a:lvl5pPr marL="1828800" algn="l" rtl="0" fontAlgn="base">
      <a:spcBef>
        <a:spcPct val="0"/>
      </a:spcBef>
      <a:spcAft>
        <a:spcPct val="0"/>
      </a:spcAft>
      <a:defRPr kern="1200">
        <a:solidFill>
          <a:schemeClr val="tx1"/>
        </a:solidFill>
        <a:latin typeface="Arial" charset="0"/>
        <a:ea typeface="+mn-ea"/>
        <a:cs typeface="Times New Roman" pitchFamily="18" charset="0"/>
      </a:defRPr>
    </a:lvl5pPr>
    <a:lvl6pPr marL="2286000" algn="l" defTabSz="914400" rtl="0" eaLnBrk="1" latinLnBrk="0" hangingPunct="1">
      <a:defRPr kern="1200">
        <a:solidFill>
          <a:schemeClr val="tx1"/>
        </a:solidFill>
        <a:latin typeface="Arial" charset="0"/>
        <a:ea typeface="+mn-ea"/>
        <a:cs typeface="Times New Roman" pitchFamily="18" charset="0"/>
      </a:defRPr>
    </a:lvl6pPr>
    <a:lvl7pPr marL="2743200" algn="l" defTabSz="914400" rtl="0" eaLnBrk="1" latinLnBrk="0" hangingPunct="1">
      <a:defRPr kern="1200">
        <a:solidFill>
          <a:schemeClr val="tx1"/>
        </a:solidFill>
        <a:latin typeface="Arial" charset="0"/>
        <a:ea typeface="+mn-ea"/>
        <a:cs typeface="Times New Roman" pitchFamily="18" charset="0"/>
      </a:defRPr>
    </a:lvl7pPr>
    <a:lvl8pPr marL="3200400" algn="l" defTabSz="914400" rtl="0" eaLnBrk="1" latinLnBrk="0" hangingPunct="1">
      <a:defRPr kern="1200">
        <a:solidFill>
          <a:schemeClr val="tx1"/>
        </a:solidFill>
        <a:latin typeface="Arial" charset="0"/>
        <a:ea typeface="+mn-ea"/>
        <a:cs typeface="Times New Roman" pitchFamily="18" charset="0"/>
      </a:defRPr>
    </a:lvl8pPr>
    <a:lvl9pPr marL="3657600" algn="l" defTabSz="914400" rtl="0" eaLnBrk="1" latinLnBrk="0" hangingPunct="1">
      <a:defRPr kern="1200">
        <a:solidFill>
          <a:schemeClr val="tx1"/>
        </a:solidFill>
        <a:latin typeface="Arial" charset="0"/>
        <a:ea typeface="+mn-ea"/>
        <a:cs typeface="Times New Roman" pitchFamily="18"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rgaret Warner"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4F8D6"/>
    <a:srgbClr val="0089C0"/>
    <a:srgbClr val="F4F8E1"/>
    <a:srgbClr val="EBEBD6"/>
    <a:srgbClr val="F4F8E8"/>
    <a:srgbClr val="F4F8DC"/>
    <a:srgbClr val="CC9900"/>
    <a:srgbClr val="FFFFFF"/>
    <a:srgbClr val="F4F8F4"/>
    <a:srgbClr val="FFCC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97" autoAdjust="0"/>
    <p:restoredTop sz="88810" autoAdjust="0"/>
  </p:normalViewPr>
  <p:slideViewPr>
    <p:cSldViewPr>
      <p:cViewPr varScale="1">
        <p:scale>
          <a:sx n="65" d="100"/>
          <a:sy n="65" d="100"/>
        </p:scale>
        <p:origin x="-672"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372"/>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Office_Excel_Worksheet1.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Office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Office_Excel_Worksheet3.xlsx"/></Relationships>
</file>

<file path=ppt/charts/_rels/chart4.xml.rels><?xml version="1.0" encoding="UTF-8" standalone="yes"?>
<Relationships xmlns="http://schemas.openxmlformats.org/package/2006/relationships"><Relationship Id="rId2" Type="http://schemas.openxmlformats.org/officeDocument/2006/relationships/package" Target="../embeddings/Microsoft_Office_Excel_Worksheet4.xlsx"/><Relationship Id="rId1" Type="http://schemas.openxmlformats.org/officeDocument/2006/relationships/themeOverride" Target="../theme/themeOverride2.xml"/></Relationships>
</file>

<file path=ppt/charts/_rels/chart5.xml.rels><?xml version="1.0" encoding="UTF-8" standalone="yes"?>
<Relationships xmlns="http://schemas.openxmlformats.org/package/2006/relationships"><Relationship Id="rId2" Type="http://schemas.openxmlformats.org/officeDocument/2006/relationships/package" Target="../embeddings/Microsoft_Office_Excel_Worksheet5.xlsx"/><Relationship Id="rId1" Type="http://schemas.openxmlformats.org/officeDocument/2006/relationships/themeOverride" Target="../theme/themeOverride3.xml"/></Relationships>
</file>

<file path=ppt/charts/_rels/chart6.xml.rels><?xml version="1.0" encoding="UTF-8" standalone="yes"?>
<Relationships xmlns="http://schemas.openxmlformats.org/package/2006/relationships"><Relationship Id="rId2" Type="http://schemas.openxmlformats.org/officeDocument/2006/relationships/package" Target="../embeddings/Microsoft_Office_Excel_Worksheet6.xlsx"/><Relationship Id="rId1" Type="http://schemas.openxmlformats.org/officeDocument/2006/relationships/themeOverride" Target="../theme/themeOverride4.xm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autoTitleDeleted val="1"/>
    <c:plotArea>
      <c:layout>
        <c:manualLayout>
          <c:layoutTarget val="inner"/>
          <c:xMode val="edge"/>
          <c:yMode val="edge"/>
          <c:x val="6.2159403219473913E-2"/>
          <c:y val="4.2681059811464556E-2"/>
          <c:w val="0.92559521932550048"/>
          <c:h val="0.81375999943873434"/>
        </c:manualLayout>
      </c:layout>
      <c:barChart>
        <c:barDir val="col"/>
        <c:grouping val="clustered"/>
        <c:ser>
          <c:idx val="0"/>
          <c:order val="0"/>
          <c:tx>
            <c:strRef>
              <c:f>Sheet1!$B$1</c:f>
              <c:strCache>
                <c:ptCount val="1"/>
                <c:pt idx="0">
                  <c:v>Australia</c:v>
                </c:pt>
              </c:strCache>
            </c:strRef>
          </c:tx>
          <c:spPr>
            <a:solidFill>
              <a:srgbClr val="0089C0"/>
            </a:solidFill>
          </c:spPr>
          <c:cat>
            <c:strRef>
              <c:f>Sheet1!$A$2:$A$5</c:f>
              <c:strCache>
                <c:ptCount val="4"/>
                <c:pt idx="0">
                  <c:v>Unintentional</c:v>
                </c:pt>
                <c:pt idx="1">
                  <c:v>Suicide       </c:v>
                </c:pt>
                <c:pt idx="2">
                  <c:v>Homicide   </c:v>
                </c:pt>
                <c:pt idx="3">
                  <c:v>Undetermined  </c:v>
                </c:pt>
              </c:strCache>
            </c:strRef>
          </c:cat>
          <c:val>
            <c:numRef>
              <c:f>Sheet1!$B$2:$B$5</c:f>
              <c:numCache>
                <c:formatCode>General</c:formatCode>
                <c:ptCount val="4"/>
                <c:pt idx="0">
                  <c:v>9.8601200000000002</c:v>
                </c:pt>
                <c:pt idx="1">
                  <c:v>2.7887200000000036</c:v>
                </c:pt>
                <c:pt idx="2">
                  <c:v>0.14940000000000025</c:v>
                </c:pt>
                <c:pt idx="3">
                  <c:v>0.69718000000000035</c:v>
                </c:pt>
              </c:numCache>
            </c:numRef>
          </c:val>
        </c:ser>
        <c:ser>
          <c:idx val="1"/>
          <c:order val="1"/>
          <c:tx>
            <c:strRef>
              <c:f>Sheet1!$C$1</c:f>
              <c:strCache>
                <c:ptCount val="1"/>
                <c:pt idx="0">
                  <c:v>United Kingdom</c:v>
                </c:pt>
              </c:strCache>
            </c:strRef>
          </c:tx>
          <c:spPr>
            <a:solidFill>
              <a:srgbClr val="A5C249">
                <a:lumMod val="75000"/>
              </a:srgbClr>
            </a:solidFill>
          </c:spPr>
          <c:cat>
            <c:strRef>
              <c:f>Sheet1!$A$2:$A$5</c:f>
              <c:strCache>
                <c:ptCount val="4"/>
                <c:pt idx="0">
                  <c:v>Unintentional</c:v>
                </c:pt>
                <c:pt idx="1">
                  <c:v>Suicide       </c:v>
                </c:pt>
                <c:pt idx="2">
                  <c:v>Homicide   </c:v>
                </c:pt>
                <c:pt idx="3">
                  <c:v>Undetermined  </c:v>
                </c:pt>
              </c:strCache>
            </c:strRef>
          </c:cat>
          <c:val>
            <c:numRef>
              <c:f>Sheet1!$C$2:$C$5</c:f>
              <c:numCache>
                <c:formatCode>General</c:formatCode>
                <c:ptCount val="4"/>
                <c:pt idx="0">
                  <c:v>3.3519599999999965</c:v>
                </c:pt>
                <c:pt idx="1">
                  <c:v>1.9678199999999992</c:v>
                </c:pt>
                <c:pt idx="2">
                  <c:v>3.3350000000000005E-2</c:v>
                </c:pt>
                <c:pt idx="3">
                  <c:v>3.3519599999999965</c:v>
                </c:pt>
              </c:numCache>
            </c:numRef>
          </c:val>
        </c:ser>
        <c:ser>
          <c:idx val="2"/>
          <c:order val="2"/>
          <c:tx>
            <c:strRef>
              <c:f>Sheet1!$D$1</c:f>
              <c:strCache>
                <c:ptCount val="1"/>
                <c:pt idx="0">
                  <c:v>USA</c:v>
                </c:pt>
              </c:strCache>
            </c:strRef>
          </c:tx>
          <c:spPr>
            <a:solidFill>
              <a:srgbClr val="CC9900"/>
            </a:solidFill>
          </c:spPr>
          <c:cat>
            <c:strRef>
              <c:f>Sheet1!$A$2:$A$5</c:f>
              <c:strCache>
                <c:ptCount val="4"/>
                <c:pt idx="0">
                  <c:v>Unintentional</c:v>
                </c:pt>
                <c:pt idx="1">
                  <c:v>Suicide       </c:v>
                </c:pt>
                <c:pt idx="2">
                  <c:v>Homicide   </c:v>
                </c:pt>
                <c:pt idx="3">
                  <c:v>Undetermined  </c:v>
                </c:pt>
              </c:strCache>
            </c:strRef>
          </c:cat>
          <c:val>
            <c:numRef>
              <c:f>Sheet1!$D$2:$D$5</c:f>
              <c:numCache>
                <c:formatCode>General</c:formatCode>
                <c:ptCount val="4"/>
                <c:pt idx="0">
                  <c:v>11.143909999999998</c:v>
                </c:pt>
                <c:pt idx="1">
                  <c:v>1.2295999999999978</c:v>
                </c:pt>
                <c:pt idx="2">
                  <c:v>0.18865000000000001</c:v>
                </c:pt>
                <c:pt idx="3">
                  <c:v>0.75124000000000091</c:v>
                </c:pt>
              </c:numCache>
            </c:numRef>
          </c:val>
        </c:ser>
        <c:axId val="100043776"/>
        <c:axId val="100049664"/>
      </c:barChart>
      <c:catAx>
        <c:axId val="100043776"/>
        <c:scaling>
          <c:orientation val="minMax"/>
        </c:scaling>
        <c:axPos val="b"/>
        <c:tickLblPos val="nextTo"/>
        <c:txPr>
          <a:bodyPr/>
          <a:lstStyle/>
          <a:p>
            <a:pPr>
              <a:defRPr sz="1600" baseline="0"/>
            </a:pPr>
            <a:endParaRPr lang="en-US"/>
          </a:p>
        </c:txPr>
        <c:crossAx val="100049664"/>
        <c:crosses val="autoZero"/>
        <c:auto val="1"/>
        <c:lblAlgn val="ctr"/>
        <c:lblOffset val="100"/>
      </c:catAx>
      <c:valAx>
        <c:axId val="100049664"/>
        <c:scaling>
          <c:orientation val="minMax"/>
          <c:max val="12"/>
        </c:scaling>
        <c:axPos val="l"/>
        <c:numFmt formatCode="General" sourceLinked="1"/>
        <c:tickLblPos val="nextTo"/>
        <c:crossAx val="100043776"/>
        <c:crosses val="autoZero"/>
        <c:crossBetween val="between"/>
        <c:majorUnit val="2"/>
      </c:valAx>
    </c:plotArea>
    <c:legend>
      <c:legendPos val="r"/>
      <c:layout>
        <c:manualLayout>
          <c:xMode val="edge"/>
          <c:yMode val="edge"/>
          <c:x val="0.72399222182032896"/>
          <c:y val="9.5934225580021557E-2"/>
          <c:w val="0.22974801294714511"/>
          <c:h val="0.22607353254143694"/>
        </c:manualLayout>
      </c:layout>
      <c:txPr>
        <a:bodyPr/>
        <a:lstStyle/>
        <a:p>
          <a:pPr>
            <a:defRPr sz="1600" baseline="0"/>
          </a:pPr>
          <a:endParaRPr lang="en-US"/>
        </a:p>
      </c:txPr>
    </c:legend>
    <c:plotVisOnly val="1"/>
  </c:chart>
  <c:txPr>
    <a:bodyPr/>
    <a:lstStyle/>
    <a:p>
      <a:pPr>
        <a:defRPr sz="1400" baseline="0"/>
      </a:pPr>
      <a:endParaRPr lang="en-US"/>
    </a:p>
  </c:txPr>
  <c:externalData r:id="rId2"/>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barChart>
        <c:barDir val="col"/>
        <c:grouping val="clustered"/>
        <c:ser>
          <c:idx val="0"/>
          <c:order val="0"/>
          <c:tx>
            <c:strRef>
              <c:f>Sheet1!$B$1</c:f>
              <c:strCache>
                <c:ptCount val="1"/>
                <c:pt idx="0">
                  <c:v>Column1</c:v>
                </c:pt>
              </c:strCache>
            </c:strRef>
          </c:tx>
          <c:spPr>
            <a:solidFill>
              <a:srgbClr val="A5C249">
                <a:lumMod val="75000"/>
              </a:srgbClr>
            </a:solidFill>
          </c:spPr>
          <c:dPt>
            <c:idx val="0"/>
            <c:spPr>
              <a:solidFill>
                <a:srgbClr val="CC9900"/>
              </a:solidFill>
            </c:spPr>
          </c:dPt>
          <c:cat>
            <c:strRef>
              <c:f>Sheet1!$A$2:$A$8</c:f>
              <c:strCache>
                <c:ptCount val="7"/>
                <c:pt idx="0">
                  <c:v>US</c:v>
                </c:pt>
                <c:pt idx="1">
                  <c:v>Venezuela</c:v>
                </c:pt>
                <c:pt idx="2">
                  <c:v>Argentina</c:v>
                </c:pt>
                <c:pt idx="3">
                  <c:v>UK</c:v>
                </c:pt>
                <c:pt idx="4">
                  <c:v>Spain</c:v>
                </c:pt>
                <c:pt idx="5">
                  <c:v>Japan</c:v>
                </c:pt>
                <c:pt idx="6">
                  <c:v>NZ</c:v>
                </c:pt>
              </c:strCache>
            </c:strRef>
          </c:cat>
          <c:val>
            <c:numRef>
              <c:f>Sheet1!$B$2:$B$8</c:f>
              <c:numCache>
                <c:formatCode>General</c:formatCode>
                <c:ptCount val="7"/>
                <c:pt idx="0">
                  <c:v>51.6</c:v>
                </c:pt>
                <c:pt idx="1">
                  <c:v>88.910223232040991</c:v>
                </c:pt>
                <c:pt idx="2">
                  <c:v>43.372260055488525</c:v>
                </c:pt>
                <c:pt idx="3">
                  <c:v>25</c:v>
                </c:pt>
                <c:pt idx="4">
                  <c:v>28</c:v>
                </c:pt>
                <c:pt idx="5">
                  <c:v>37.800000000000004</c:v>
                </c:pt>
                <c:pt idx="6">
                  <c:v>35.1</c:v>
                </c:pt>
              </c:numCache>
            </c:numRef>
          </c:val>
        </c:ser>
        <c:axId val="109955712"/>
        <c:axId val="110043520"/>
      </c:barChart>
      <c:catAx>
        <c:axId val="109955712"/>
        <c:scaling>
          <c:orientation val="minMax"/>
        </c:scaling>
        <c:axPos val="b"/>
        <c:tickLblPos val="nextTo"/>
        <c:txPr>
          <a:bodyPr/>
          <a:lstStyle/>
          <a:p>
            <a:pPr>
              <a:defRPr sz="1600" baseline="0"/>
            </a:pPr>
            <a:endParaRPr lang="en-US"/>
          </a:p>
        </c:txPr>
        <c:crossAx val="110043520"/>
        <c:crosses val="autoZero"/>
        <c:auto val="1"/>
        <c:lblAlgn val="ctr"/>
        <c:lblOffset val="100"/>
      </c:catAx>
      <c:valAx>
        <c:axId val="110043520"/>
        <c:scaling>
          <c:orientation val="minMax"/>
        </c:scaling>
        <c:axPos val="l"/>
        <c:numFmt formatCode="General" sourceLinked="1"/>
        <c:tickLblPos val="nextTo"/>
        <c:crossAx val="109955712"/>
        <c:crosses val="autoZero"/>
        <c:crossBetween val="between"/>
        <c:majorUnit val="20"/>
      </c:valAx>
    </c:plotArea>
    <c:plotVisOnly val="1"/>
  </c:chart>
  <c:txPr>
    <a:bodyPr/>
    <a:lstStyle/>
    <a:p>
      <a:pPr>
        <a:defRPr sz="1400" baseline="0"/>
      </a:pPr>
      <a:endParaRPr lang="en-US"/>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9.0251339101771744E-2"/>
          <c:y val="4.8819714656290585E-2"/>
          <c:w val="0.74769668006579626"/>
          <c:h val="0.8308949416342416"/>
        </c:manualLayout>
      </c:layout>
      <c:lineChart>
        <c:grouping val="standard"/>
        <c:ser>
          <c:idx val="0"/>
          <c:order val="0"/>
          <c:tx>
            <c:strRef>
              <c:f>Sheet1!$B$1</c:f>
              <c:strCache>
                <c:ptCount val="1"/>
                <c:pt idx="0">
                  <c:v>US </c:v>
                </c:pt>
              </c:strCache>
            </c:strRef>
          </c:tx>
          <c:spPr>
            <a:ln w="50800">
              <a:solidFill>
                <a:srgbClr val="CC9900"/>
              </a:solidFill>
            </a:ln>
          </c:spPr>
          <c:marker>
            <c:spPr>
              <a:solidFill>
                <a:srgbClr val="CC9900"/>
              </a:solidFill>
              <a:ln>
                <a:noFill/>
              </a:ln>
            </c:spPr>
          </c:marker>
          <c:cat>
            <c:numRef>
              <c:f>Sheet1!$A$2:$A$6</c:f>
              <c:numCache>
                <c:formatCode>General</c:formatCode>
                <c:ptCount val="5"/>
                <c:pt idx="0">
                  <c:v>2001</c:v>
                </c:pt>
                <c:pt idx="1">
                  <c:v>2002</c:v>
                </c:pt>
                <c:pt idx="2">
                  <c:v>2003</c:v>
                </c:pt>
                <c:pt idx="3">
                  <c:v>2004</c:v>
                </c:pt>
                <c:pt idx="4">
                  <c:v>2005</c:v>
                </c:pt>
              </c:numCache>
            </c:numRef>
          </c:cat>
          <c:val>
            <c:numRef>
              <c:f>Sheet1!$B$2:$B$6</c:f>
              <c:numCache>
                <c:formatCode>General</c:formatCode>
                <c:ptCount val="5"/>
                <c:pt idx="0">
                  <c:v>49.2</c:v>
                </c:pt>
                <c:pt idx="1">
                  <c:v>49.9</c:v>
                </c:pt>
                <c:pt idx="2">
                  <c:v>50</c:v>
                </c:pt>
                <c:pt idx="3">
                  <c:v>50.4</c:v>
                </c:pt>
                <c:pt idx="4">
                  <c:v>51.6</c:v>
                </c:pt>
              </c:numCache>
            </c:numRef>
          </c:val>
        </c:ser>
        <c:ser>
          <c:idx val="1"/>
          <c:order val="1"/>
          <c:tx>
            <c:strRef>
              <c:f>Sheet1!$C$1</c:f>
              <c:strCache>
                <c:ptCount val="1"/>
                <c:pt idx="0">
                  <c:v>Venezuela</c:v>
                </c:pt>
              </c:strCache>
            </c:strRef>
          </c:tx>
          <c:spPr>
            <a:ln w="50800"/>
          </c:spPr>
          <c:marker>
            <c:symbol val="none"/>
          </c:marker>
          <c:cat>
            <c:numRef>
              <c:f>Sheet1!$A$2:$A$6</c:f>
              <c:numCache>
                <c:formatCode>General</c:formatCode>
                <c:ptCount val="5"/>
                <c:pt idx="0">
                  <c:v>2001</c:v>
                </c:pt>
                <c:pt idx="1">
                  <c:v>2002</c:v>
                </c:pt>
                <c:pt idx="2">
                  <c:v>2003</c:v>
                </c:pt>
                <c:pt idx="3">
                  <c:v>2004</c:v>
                </c:pt>
                <c:pt idx="4">
                  <c:v>2005</c:v>
                </c:pt>
              </c:numCache>
            </c:numRef>
          </c:cat>
          <c:val>
            <c:numRef>
              <c:f>Sheet1!$C$2:$C$6</c:f>
              <c:numCache>
                <c:formatCode>General</c:formatCode>
                <c:ptCount val="5"/>
                <c:pt idx="0">
                  <c:v>89.7</c:v>
                </c:pt>
                <c:pt idx="1">
                  <c:v>96</c:v>
                </c:pt>
                <c:pt idx="2">
                  <c:v>102.4</c:v>
                </c:pt>
                <c:pt idx="3">
                  <c:v>93.5</c:v>
                </c:pt>
                <c:pt idx="4">
                  <c:v>88.9</c:v>
                </c:pt>
              </c:numCache>
            </c:numRef>
          </c:val>
        </c:ser>
        <c:ser>
          <c:idx val="2"/>
          <c:order val="2"/>
          <c:tx>
            <c:strRef>
              <c:f>Sheet1!$D$1</c:f>
              <c:strCache>
                <c:ptCount val="1"/>
                <c:pt idx="0">
                  <c:v>Argentina</c:v>
                </c:pt>
              </c:strCache>
            </c:strRef>
          </c:tx>
          <c:spPr>
            <a:ln w="50800"/>
          </c:spPr>
          <c:marker>
            <c:symbol val="none"/>
          </c:marker>
          <c:cat>
            <c:numRef>
              <c:f>Sheet1!$A$2:$A$6</c:f>
              <c:numCache>
                <c:formatCode>General</c:formatCode>
                <c:ptCount val="5"/>
                <c:pt idx="0">
                  <c:v>2001</c:v>
                </c:pt>
                <c:pt idx="1">
                  <c:v>2002</c:v>
                </c:pt>
                <c:pt idx="2">
                  <c:v>2003</c:v>
                </c:pt>
                <c:pt idx="3">
                  <c:v>2004</c:v>
                </c:pt>
                <c:pt idx="4">
                  <c:v>2005</c:v>
                </c:pt>
              </c:numCache>
            </c:numRef>
          </c:cat>
          <c:val>
            <c:numRef>
              <c:f>Sheet1!$D$2:$D$6</c:f>
              <c:numCache>
                <c:formatCode>General</c:formatCode>
                <c:ptCount val="5"/>
                <c:pt idx="0">
                  <c:v>50.8</c:v>
                </c:pt>
                <c:pt idx="1">
                  <c:v>49.5</c:v>
                </c:pt>
                <c:pt idx="2">
                  <c:v>46.7</c:v>
                </c:pt>
                <c:pt idx="3">
                  <c:v>43.3</c:v>
                </c:pt>
                <c:pt idx="4">
                  <c:v>43.4</c:v>
                </c:pt>
              </c:numCache>
            </c:numRef>
          </c:val>
        </c:ser>
        <c:ser>
          <c:idx val="3"/>
          <c:order val="3"/>
          <c:tx>
            <c:strRef>
              <c:f>Sheet1!$E$1</c:f>
              <c:strCache>
                <c:ptCount val="1"/>
                <c:pt idx="0">
                  <c:v>UK</c:v>
                </c:pt>
              </c:strCache>
            </c:strRef>
          </c:tx>
          <c:spPr>
            <a:ln w="50800"/>
          </c:spPr>
          <c:marker>
            <c:symbol val="none"/>
          </c:marker>
          <c:cat>
            <c:numRef>
              <c:f>Sheet1!$A$2:$A$6</c:f>
              <c:numCache>
                <c:formatCode>General</c:formatCode>
                <c:ptCount val="5"/>
                <c:pt idx="0">
                  <c:v>2001</c:v>
                </c:pt>
                <c:pt idx="1">
                  <c:v>2002</c:v>
                </c:pt>
                <c:pt idx="2">
                  <c:v>2003</c:v>
                </c:pt>
                <c:pt idx="3">
                  <c:v>2004</c:v>
                </c:pt>
                <c:pt idx="4">
                  <c:v>2005</c:v>
                </c:pt>
              </c:numCache>
            </c:numRef>
          </c:cat>
          <c:val>
            <c:numRef>
              <c:f>Sheet1!$E$2:$E$6</c:f>
              <c:numCache>
                <c:formatCode>General</c:formatCode>
                <c:ptCount val="5"/>
                <c:pt idx="1">
                  <c:v>25.6</c:v>
                </c:pt>
                <c:pt idx="2">
                  <c:v>25.5</c:v>
                </c:pt>
                <c:pt idx="3">
                  <c:v>25.4</c:v>
                </c:pt>
                <c:pt idx="4">
                  <c:v>25</c:v>
                </c:pt>
              </c:numCache>
            </c:numRef>
          </c:val>
        </c:ser>
        <c:ser>
          <c:idx val="4"/>
          <c:order val="4"/>
          <c:tx>
            <c:strRef>
              <c:f>Sheet1!$F$1</c:f>
              <c:strCache>
                <c:ptCount val="1"/>
                <c:pt idx="0">
                  <c:v>Spain</c:v>
                </c:pt>
              </c:strCache>
            </c:strRef>
          </c:tx>
          <c:spPr>
            <a:ln w="50800"/>
          </c:spPr>
          <c:marker>
            <c:symbol val="none"/>
          </c:marker>
          <c:cat>
            <c:numRef>
              <c:f>Sheet1!$A$2:$A$6</c:f>
              <c:numCache>
                <c:formatCode>General</c:formatCode>
                <c:ptCount val="5"/>
                <c:pt idx="0">
                  <c:v>2001</c:v>
                </c:pt>
                <c:pt idx="1">
                  <c:v>2002</c:v>
                </c:pt>
                <c:pt idx="2">
                  <c:v>2003</c:v>
                </c:pt>
                <c:pt idx="3">
                  <c:v>2004</c:v>
                </c:pt>
                <c:pt idx="4">
                  <c:v>2005</c:v>
                </c:pt>
              </c:numCache>
            </c:numRef>
          </c:cat>
          <c:val>
            <c:numRef>
              <c:f>Sheet1!$F$2:$F$6</c:f>
              <c:numCache>
                <c:formatCode>General</c:formatCode>
                <c:ptCount val="5"/>
                <c:pt idx="0">
                  <c:v>30.5</c:v>
                </c:pt>
                <c:pt idx="1">
                  <c:v>29.7</c:v>
                </c:pt>
                <c:pt idx="2">
                  <c:v>30.2</c:v>
                </c:pt>
                <c:pt idx="3">
                  <c:v>29.3</c:v>
                </c:pt>
                <c:pt idx="4">
                  <c:v>28</c:v>
                </c:pt>
              </c:numCache>
            </c:numRef>
          </c:val>
        </c:ser>
        <c:ser>
          <c:idx val="5"/>
          <c:order val="5"/>
          <c:tx>
            <c:strRef>
              <c:f>Sheet1!$G$1</c:f>
              <c:strCache>
                <c:ptCount val="1"/>
                <c:pt idx="0">
                  <c:v>NZ</c:v>
                </c:pt>
              </c:strCache>
            </c:strRef>
          </c:tx>
          <c:spPr>
            <a:ln w="50800"/>
          </c:spPr>
          <c:marker>
            <c:symbol val="none"/>
          </c:marker>
          <c:cat>
            <c:numRef>
              <c:f>Sheet1!$A$2:$A$6</c:f>
              <c:numCache>
                <c:formatCode>General</c:formatCode>
                <c:ptCount val="5"/>
                <c:pt idx="0">
                  <c:v>2001</c:v>
                </c:pt>
                <c:pt idx="1">
                  <c:v>2002</c:v>
                </c:pt>
                <c:pt idx="2">
                  <c:v>2003</c:v>
                </c:pt>
                <c:pt idx="3">
                  <c:v>2004</c:v>
                </c:pt>
                <c:pt idx="4">
                  <c:v>2005</c:v>
                </c:pt>
              </c:numCache>
            </c:numRef>
          </c:cat>
          <c:val>
            <c:numRef>
              <c:f>Sheet1!$G$2:$G$6</c:f>
              <c:numCache>
                <c:formatCode>General</c:formatCode>
                <c:ptCount val="5"/>
                <c:pt idx="0">
                  <c:v>38.9</c:v>
                </c:pt>
                <c:pt idx="1">
                  <c:v>38.4</c:v>
                </c:pt>
                <c:pt idx="2">
                  <c:v>39.800000000000004</c:v>
                </c:pt>
                <c:pt idx="3">
                  <c:v>37.6</c:v>
                </c:pt>
                <c:pt idx="4">
                  <c:v>35.1</c:v>
                </c:pt>
              </c:numCache>
            </c:numRef>
          </c:val>
        </c:ser>
        <c:ser>
          <c:idx val="6"/>
          <c:order val="6"/>
          <c:tx>
            <c:strRef>
              <c:f>Sheet1!$H$1</c:f>
              <c:strCache>
                <c:ptCount val="1"/>
                <c:pt idx="0">
                  <c:v>JAPAN</c:v>
                </c:pt>
              </c:strCache>
            </c:strRef>
          </c:tx>
          <c:spPr>
            <a:ln w="50800"/>
          </c:spPr>
          <c:marker>
            <c:symbol val="none"/>
          </c:marker>
          <c:cat>
            <c:numRef>
              <c:f>Sheet1!$A$2:$A$6</c:f>
              <c:numCache>
                <c:formatCode>General</c:formatCode>
                <c:ptCount val="5"/>
                <c:pt idx="0">
                  <c:v>2001</c:v>
                </c:pt>
                <c:pt idx="1">
                  <c:v>2002</c:v>
                </c:pt>
                <c:pt idx="2">
                  <c:v>2003</c:v>
                </c:pt>
                <c:pt idx="3">
                  <c:v>2004</c:v>
                </c:pt>
                <c:pt idx="4">
                  <c:v>2005</c:v>
                </c:pt>
              </c:numCache>
            </c:numRef>
          </c:cat>
          <c:val>
            <c:numRef>
              <c:f>Sheet1!$H$2:$H$6</c:f>
              <c:numCache>
                <c:formatCode>General</c:formatCode>
                <c:ptCount val="5"/>
                <c:pt idx="1">
                  <c:v>38.300000000000004</c:v>
                </c:pt>
                <c:pt idx="2">
                  <c:v>39.200000000000003</c:v>
                </c:pt>
                <c:pt idx="3">
                  <c:v>37.4</c:v>
                </c:pt>
                <c:pt idx="4">
                  <c:v>37.800000000000004</c:v>
                </c:pt>
              </c:numCache>
            </c:numRef>
          </c:val>
        </c:ser>
        <c:marker val="1"/>
        <c:axId val="110023424"/>
        <c:axId val="110024960"/>
      </c:lineChart>
      <c:catAx>
        <c:axId val="110023424"/>
        <c:scaling>
          <c:orientation val="minMax"/>
        </c:scaling>
        <c:axPos val="b"/>
        <c:numFmt formatCode="General" sourceLinked="1"/>
        <c:tickLblPos val="nextTo"/>
        <c:crossAx val="110024960"/>
        <c:crosses val="autoZero"/>
        <c:auto val="1"/>
        <c:lblAlgn val="ctr"/>
        <c:lblOffset val="100"/>
      </c:catAx>
      <c:valAx>
        <c:axId val="110024960"/>
        <c:scaling>
          <c:orientation val="minMax"/>
          <c:max val="110"/>
          <c:min val="0"/>
        </c:scaling>
        <c:axPos val="l"/>
        <c:numFmt formatCode="General" sourceLinked="1"/>
        <c:tickLblPos val="nextTo"/>
        <c:crossAx val="110023424"/>
        <c:crosses val="autoZero"/>
        <c:crossBetween val="between"/>
        <c:majorUnit val="20"/>
      </c:valAx>
    </c:plotArea>
    <c:legend>
      <c:legendPos val="r"/>
      <c:layout>
        <c:manualLayout>
          <c:xMode val="edge"/>
          <c:yMode val="edge"/>
          <c:x val="0.82407911001236089"/>
          <c:y val="0.18448318473809489"/>
          <c:w val="0.17592088998763925"/>
          <c:h val="0.54543051768334405"/>
        </c:manualLayout>
      </c:layout>
      <c:txPr>
        <a:bodyPr/>
        <a:lstStyle/>
        <a:p>
          <a:pPr>
            <a:defRPr sz="1600" baseline="0"/>
          </a:pPr>
          <a:endParaRPr lang="en-US"/>
        </a:p>
      </c:txPr>
    </c:legend>
    <c:plotVisOnly val="1"/>
  </c:chart>
  <c:txPr>
    <a:bodyPr/>
    <a:lstStyle/>
    <a:p>
      <a:pPr>
        <a:defRPr sz="1800"/>
      </a:pPr>
      <a:endParaRPr lang="en-US"/>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autoTitleDeleted val="1"/>
    <c:plotArea>
      <c:layout/>
      <c:barChart>
        <c:barDir val="col"/>
        <c:grouping val="clustered"/>
        <c:ser>
          <c:idx val="0"/>
          <c:order val="0"/>
          <c:tx>
            <c:strRef>
              <c:f>Sheet1!$B$1</c:f>
              <c:strCache>
                <c:ptCount val="1"/>
                <c:pt idx="0">
                  <c:v>Column1</c:v>
                </c:pt>
              </c:strCache>
            </c:strRef>
          </c:tx>
          <c:spPr>
            <a:solidFill>
              <a:srgbClr val="A5C249">
                <a:lumMod val="75000"/>
              </a:srgbClr>
            </a:solidFill>
          </c:spPr>
          <c:dPt>
            <c:idx val="0"/>
            <c:spPr>
              <a:solidFill>
                <a:srgbClr val="CC9900"/>
              </a:solidFill>
            </c:spPr>
          </c:dPt>
          <c:cat>
            <c:strRef>
              <c:f>Sheet1!$A$2:$A$8</c:f>
              <c:strCache>
                <c:ptCount val="7"/>
                <c:pt idx="0">
                  <c:v>US</c:v>
                </c:pt>
                <c:pt idx="1">
                  <c:v>Venezuela</c:v>
                </c:pt>
                <c:pt idx="2">
                  <c:v>Argentina</c:v>
                </c:pt>
                <c:pt idx="3">
                  <c:v>UK</c:v>
                </c:pt>
                <c:pt idx="4">
                  <c:v>Spain</c:v>
                </c:pt>
                <c:pt idx="5">
                  <c:v>Japan</c:v>
                </c:pt>
                <c:pt idx="6">
                  <c:v>NZ</c:v>
                </c:pt>
              </c:strCache>
            </c:strRef>
          </c:cat>
          <c:val>
            <c:numRef>
              <c:f>Sheet1!$B$2:$B$8</c:f>
              <c:numCache>
                <c:formatCode>General</c:formatCode>
                <c:ptCount val="7"/>
                <c:pt idx="0">
                  <c:v>14.1</c:v>
                </c:pt>
                <c:pt idx="1">
                  <c:v>12.8</c:v>
                </c:pt>
                <c:pt idx="2">
                  <c:v>8.2000000000000011</c:v>
                </c:pt>
                <c:pt idx="3">
                  <c:v>5.0999999999999996</c:v>
                </c:pt>
                <c:pt idx="4">
                  <c:v>9.4</c:v>
                </c:pt>
                <c:pt idx="5">
                  <c:v>5</c:v>
                </c:pt>
                <c:pt idx="6">
                  <c:v>9.3000000000000007</c:v>
                </c:pt>
              </c:numCache>
            </c:numRef>
          </c:val>
        </c:ser>
        <c:axId val="107907712"/>
        <c:axId val="107909504"/>
      </c:barChart>
      <c:catAx>
        <c:axId val="107907712"/>
        <c:scaling>
          <c:orientation val="minMax"/>
        </c:scaling>
        <c:axPos val="b"/>
        <c:tickLblPos val="nextTo"/>
        <c:txPr>
          <a:bodyPr/>
          <a:lstStyle/>
          <a:p>
            <a:pPr>
              <a:defRPr sz="1600" baseline="0"/>
            </a:pPr>
            <a:endParaRPr lang="en-US"/>
          </a:p>
        </c:txPr>
        <c:crossAx val="107909504"/>
        <c:crosses val="autoZero"/>
        <c:auto val="1"/>
        <c:lblAlgn val="ctr"/>
        <c:lblOffset val="100"/>
      </c:catAx>
      <c:valAx>
        <c:axId val="107909504"/>
        <c:scaling>
          <c:orientation val="minMax"/>
          <c:max val="30"/>
        </c:scaling>
        <c:axPos val="l"/>
        <c:numFmt formatCode="General" sourceLinked="1"/>
        <c:tickLblPos val="nextTo"/>
        <c:crossAx val="107907712"/>
        <c:crosses val="autoZero"/>
        <c:crossBetween val="between"/>
        <c:majorUnit val="5"/>
      </c:valAx>
    </c:plotArea>
    <c:plotVisOnly val="1"/>
  </c:chart>
  <c:txPr>
    <a:bodyPr/>
    <a:lstStyle/>
    <a:p>
      <a:pPr>
        <a:defRPr sz="1400" baseline="0"/>
      </a:pPr>
      <a:endParaRPr lang="en-US"/>
    </a:p>
  </c:txPr>
  <c:externalData r:id="rId2"/>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autoTitleDeleted val="1"/>
    <c:plotArea>
      <c:layout/>
      <c:barChart>
        <c:barDir val="col"/>
        <c:grouping val="clustered"/>
        <c:ser>
          <c:idx val="0"/>
          <c:order val="0"/>
          <c:tx>
            <c:strRef>
              <c:f>Sheet1!$B$1</c:f>
              <c:strCache>
                <c:ptCount val="1"/>
                <c:pt idx="0">
                  <c:v>Column1</c:v>
                </c:pt>
              </c:strCache>
            </c:strRef>
          </c:tx>
          <c:spPr>
            <a:solidFill>
              <a:srgbClr val="A5C249">
                <a:lumMod val="75000"/>
              </a:srgbClr>
            </a:solidFill>
          </c:spPr>
          <c:dPt>
            <c:idx val="0"/>
            <c:spPr>
              <a:solidFill>
                <a:srgbClr val="CC9900"/>
              </a:solidFill>
            </c:spPr>
          </c:dPt>
          <c:cat>
            <c:strRef>
              <c:f>Sheet1!$A$2:$A$8</c:f>
              <c:strCache>
                <c:ptCount val="7"/>
                <c:pt idx="0">
                  <c:v>US</c:v>
                </c:pt>
                <c:pt idx="1">
                  <c:v>Venezuela</c:v>
                </c:pt>
                <c:pt idx="2">
                  <c:v>Argentina</c:v>
                </c:pt>
                <c:pt idx="3">
                  <c:v>UK</c:v>
                </c:pt>
                <c:pt idx="4">
                  <c:v>Spain</c:v>
                </c:pt>
                <c:pt idx="5">
                  <c:v>Japan</c:v>
                </c:pt>
                <c:pt idx="6">
                  <c:v>NZ</c:v>
                </c:pt>
              </c:strCache>
            </c:strRef>
          </c:cat>
          <c:val>
            <c:numRef>
              <c:f>Sheet1!$B$2:$B$8</c:f>
              <c:numCache>
                <c:formatCode>General</c:formatCode>
                <c:ptCount val="7"/>
                <c:pt idx="0">
                  <c:v>12</c:v>
                </c:pt>
                <c:pt idx="1">
                  <c:v>5</c:v>
                </c:pt>
                <c:pt idx="2">
                  <c:v>9.4</c:v>
                </c:pt>
                <c:pt idx="3">
                  <c:v>7.3</c:v>
                </c:pt>
                <c:pt idx="4">
                  <c:v>7.1</c:v>
                </c:pt>
                <c:pt idx="5">
                  <c:v>22.4</c:v>
                </c:pt>
                <c:pt idx="6">
                  <c:v>14.1</c:v>
                </c:pt>
              </c:numCache>
            </c:numRef>
          </c:val>
        </c:ser>
        <c:axId val="110398848"/>
        <c:axId val="110421120"/>
      </c:barChart>
      <c:catAx>
        <c:axId val="110398848"/>
        <c:scaling>
          <c:orientation val="minMax"/>
        </c:scaling>
        <c:axPos val="b"/>
        <c:tickLblPos val="nextTo"/>
        <c:txPr>
          <a:bodyPr/>
          <a:lstStyle/>
          <a:p>
            <a:pPr>
              <a:defRPr sz="1600" baseline="0"/>
            </a:pPr>
            <a:endParaRPr lang="en-US"/>
          </a:p>
        </c:txPr>
        <c:crossAx val="110421120"/>
        <c:crosses val="autoZero"/>
        <c:auto val="1"/>
        <c:lblAlgn val="ctr"/>
        <c:lblOffset val="100"/>
      </c:catAx>
      <c:valAx>
        <c:axId val="110421120"/>
        <c:scaling>
          <c:orientation val="minMax"/>
          <c:max val="30"/>
        </c:scaling>
        <c:axPos val="l"/>
        <c:numFmt formatCode="General" sourceLinked="1"/>
        <c:tickLblPos val="nextTo"/>
        <c:crossAx val="110398848"/>
        <c:crosses val="autoZero"/>
        <c:crossBetween val="between"/>
        <c:majorUnit val="5"/>
      </c:valAx>
    </c:plotArea>
    <c:plotVisOnly val="1"/>
  </c:chart>
  <c:txPr>
    <a:bodyPr/>
    <a:lstStyle/>
    <a:p>
      <a:pPr>
        <a:defRPr sz="1400" baseline="0"/>
      </a:pPr>
      <a:endParaRPr lang="en-US"/>
    </a:p>
  </c:txPr>
  <c:externalData r:id="rId2"/>
</c:chartSpace>
</file>

<file path=ppt/charts/chart6.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autoTitleDeleted val="1"/>
    <c:plotArea>
      <c:layout/>
      <c:barChart>
        <c:barDir val="col"/>
        <c:grouping val="clustered"/>
        <c:ser>
          <c:idx val="0"/>
          <c:order val="0"/>
          <c:tx>
            <c:strRef>
              <c:f>Sheet1!$B$1</c:f>
              <c:strCache>
                <c:ptCount val="1"/>
                <c:pt idx="0">
                  <c:v>Column1</c:v>
                </c:pt>
              </c:strCache>
            </c:strRef>
          </c:tx>
          <c:spPr>
            <a:solidFill>
              <a:srgbClr val="A5C249">
                <a:lumMod val="75000"/>
              </a:srgbClr>
            </a:solidFill>
          </c:spPr>
          <c:dPt>
            <c:idx val="0"/>
            <c:spPr>
              <a:solidFill>
                <a:srgbClr val="CC9900"/>
              </a:solidFill>
            </c:spPr>
          </c:dPt>
          <c:cat>
            <c:strRef>
              <c:f>Sheet1!$A$2:$A$8</c:f>
              <c:strCache>
                <c:ptCount val="7"/>
                <c:pt idx="0">
                  <c:v>US</c:v>
                </c:pt>
                <c:pt idx="1">
                  <c:v>Venezuela</c:v>
                </c:pt>
                <c:pt idx="2">
                  <c:v>Argentina</c:v>
                </c:pt>
                <c:pt idx="3">
                  <c:v>UK</c:v>
                </c:pt>
                <c:pt idx="4">
                  <c:v>Spain</c:v>
                </c:pt>
                <c:pt idx="5">
                  <c:v>Japan</c:v>
                </c:pt>
                <c:pt idx="6">
                  <c:v>NZ</c:v>
                </c:pt>
              </c:strCache>
            </c:strRef>
          </c:cat>
          <c:val>
            <c:numRef>
              <c:f>Sheet1!$B$2:$B$8</c:f>
              <c:numCache>
                <c:formatCode>General</c:formatCode>
                <c:ptCount val="7"/>
                <c:pt idx="0">
                  <c:v>6.4</c:v>
                </c:pt>
                <c:pt idx="1">
                  <c:v>27.9</c:v>
                </c:pt>
                <c:pt idx="2">
                  <c:v>5.2</c:v>
                </c:pt>
                <c:pt idx="3">
                  <c:v>0.4</c:v>
                </c:pt>
                <c:pt idx="4">
                  <c:v>0.8</c:v>
                </c:pt>
                <c:pt idx="5">
                  <c:v>0.4</c:v>
                </c:pt>
                <c:pt idx="6">
                  <c:v>1.7</c:v>
                </c:pt>
              </c:numCache>
            </c:numRef>
          </c:val>
        </c:ser>
        <c:axId val="110888832"/>
        <c:axId val="110890368"/>
      </c:barChart>
      <c:catAx>
        <c:axId val="110888832"/>
        <c:scaling>
          <c:orientation val="minMax"/>
        </c:scaling>
        <c:axPos val="b"/>
        <c:tickLblPos val="nextTo"/>
        <c:txPr>
          <a:bodyPr/>
          <a:lstStyle/>
          <a:p>
            <a:pPr>
              <a:defRPr sz="1600" baseline="0"/>
            </a:pPr>
            <a:endParaRPr lang="en-US"/>
          </a:p>
        </c:txPr>
        <c:crossAx val="110890368"/>
        <c:crosses val="autoZero"/>
        <c:auto val="1"/>
        <c:lblAlgn val="ctr"/>
        <c:lblOffset val="100"/>
      </c:catAx>
      <c:valAx>
        <c:axId val="110890368"/>
        <c:scaling>
          <c:orientation val="minMax"/>
          <c:max val="30"/>
        </c:scaling>
        <c:axPos val="l"/>
        <c:numFmt formatCode="General" sourceLinked="1"/>
        <c:tickLblPos val="nextTo"/>
        <c:crossAx val="110888832"/>
        <c:crosses val="autoZero"/>
        <c:crossBetween val="between"/>
        <c:majorUnit val="5"/>
      </c:valAx>
    </c:plotArea>
    <c:plotVisOnly val="1"/>
  </c:chart>
  <c:txPr>
    <a:bodyPr/>
    <a:lstStyle/>
    <a:p>
      <a:pPr>
        <a:defRPr sz="1400" baseline="0"/>
      </a:pPr>
      <a:endParaRPr lang="en-US"/>
    </a:p>
  </c:txPr>
  <c:externalData r:id="rId2"/>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56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dirty="0">
                <a:cs typeface="+mn-cs"/>
              </a:defRPr>
            </a:lvl1pPr>
          </a:lstStyle>
          <a:p>
            <a:pPr>
              <a:defRPr/>
            </a:pPr>
            <a:endParaRPr lang="en-US"/>
          </a:p>
        </p:txBody>
      </p:sp>
      <p:sp>
        <p:nvSpPr>
          <p:cNvPr id="28569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dirty="0">
                <a:cs typeface="+mn-cs"/>
              </a:defRPr>
            </a:lvl1pPr>
          </a:lstStyle>
          <a:p>
            <a:pPr>
              <a:defRPr/>
            </a:pPr>
            <a:endParaRPr lang="en-US"/>
          </a:p>
        </p:txBody>
      </p:sp>
      <p:sp>
        <p:nvSpPr>
          <p:cNvPr id="28570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dirty="0">
                <a:cs typeface="+mn-cs"/>
              </a:defRPr>
            </a:lvl1pPr>
          </a:lstStyle>
          <a:p>
            <a:pPr>
              <a:defRPr/>
            </a:pPr>
            <a:endParaRPr lang="en-US"/>
          </a:p>
        </p:txBody>
      </p:sp>
      <p:sp>
        <p:nvSpPr>
          <p:cNvPr id="28570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cs typeface="+mn-cs"/>
              </a:defRPr>
            </a:lvl1pPr>
          </a:lstStyle>
          <a:p>
            <a:pPr>
              <a:defRPr/>
            </a:pPr>
            <a:fld id="{00F83371-E2A1-421D-8C82-620C63481465}"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dirty="0">
                <a:cs typeface="+mn-cs"/>
              </a:defRPr>
            </a:lvl1pPr>
          </a:lstStyle>
          <a:p>
            <a:pPr>
              <a:defRPr/>
            </a:pPr>
            <a:endParaRPr lang="en-US"/>
          </a:p>
        </p:txBody>
      </p:sp>
      <p:sp>
        <p:nvSpPr>
          <p:cNvPr id="40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dirty="0">
                <a:cs typeface="+mn-cs"/>
              </a:defRPr>
            </a:lvl1pPr>
          </a:lstStyle>
          <a:p>
            <a:pPr>
              <a:defRPr/>
            </a:pPr>
            <a:endParaRPr lang="en-US"/>
          </a:p>
        </p:txBody>
      </p:sp>
      <p:sp>
        <p:nvSpPr>
          <p:cNvPr id="307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dirty="0">
                <a:cs typeface="+mn-cs"/>
              </a:defRPr>
            </a:lvl1pPr>
          </a:lstStyle>
          <a:p>
            <a:pPr>
              <a:defRPr/>
            </a:pPr>
            <a:endParaRPr lang="en-US"/>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cs typeface="+mn-cs"/>
              </a:defRPr>
            </a:lvl1pPr>
          </a:lstStyle>
          <a:p>
            <a:pPr>
              <a:defRPr/>
            </a:pPr>
            <a:fld id="{DE436EFE-D955-409F-BF5D-C3F490A92AC5}"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7"/>
          <p:cNvSpPr>
            <a:spLocks noGrp="1" noChangeArrowheads="1"/>
          </p:cNvSpPr>
          <p:nvPr>
            <p:ph type="sldNum" sz="quarter" idx="5"/>
          </p:nvPr>
        </p:nvSpPr>
        <p:spPr>
          <a:noFill/>
        </p:spPr>
        <p:txBody>
          <a:bodyPr/>
          <a:lstStyle/>
          <a:p>
            <a:fld id="{51F193DE-2718-4658-AC95-97FCD6C908AA}" type="slidenum">
              <a:rPr lang="en-US" smtClean="0">
                <a:cs typeface="Times New Roman" pitchFamily="18" charset="0"/>
              </a:rPr>
              <a:pPr/>
              <a:t>1</a:t>
            </a:fld>
            <a:endParaRPr lang="en-US" smtClean="0">
              <a:cs typeface="Times New Roman" pitchFamily="18" charset="0"/>
            </a:endParaRPr>
          </a:p>
        </p:txBody>
      </p:sp>
      <p:sp>
        <p:nvSpPr>
          <p:cNvPr id="33794" name="Rectangle 2"/>
          <p:cNvSpPr>
            <a:spLocks noGrp="1" noRot="1" noChangeAspect="1" noChangeArrowheads="1" noTextEdit="1"/>
          </p:cNvSpPr>
          <p:nvPr>
            <p:ph type="sldImg"/>
          </p:nvPr>
        </p:nvSpPr>
        <p:spPr>
          <a:xfrm>
            <a:off x="1143000" y="688975"/>
            <a:ext cx="4572000" cy="3429000"/>
          </a:xfrm>
          <a:ln/>
        </p:spPr>
      </p:sp>
      <p:sp>
        <p:nvSpPr>
          <p:cNvPr id="33795" name="Rectangle 3"/>
          <p:cNvSpPr>
            <a:spLocks noGrp="1" noChangeArrowheads="1"/>
          </p:cNvSpPr>
          <p:nvPr>
            <p:ph type="body" idx="1"/>
          </p:nvPr>
        </p:nvSpPr>
        <p:spPr>
          <a:xfrm>
            <a:off x="685800" y="4343400"/>
            <a:ext cx="5486400" cy="4111625"/>
          </a:xfrm>
          <a:noFill/>
          <a:ln/>
        </p:spPr>
        <p:txBody>
          <a:bodyPr/>
          <a:lstStyle/>
          <a:p>
            <a:pPr eaLnBrk="1" hangingPunct="1"/>
            <a:endParaRPr lang="en-US" smtClean="0">
              <a:solidFill>
                <a:srgbClr val="FF0000"/>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a:ln/>
        </p:spPr>
      </p:sp>
      <p:sp>
        <p:nvSpPr>
          <p:cNvPr id="35842" name="Notes Placeholder 2"/>
          <p:cNvSpPr>
            <a:spLocks noGrp="1"/>
          </p:cNvSpPr>
          <p:nvPr>
            <p:ph type="body" idx="1"/>
          </p:nvPr>
        </p:nvSpPr>
        <p:spPr>
          <a:noFill/>
          <a:ln/>
        </p:spPr>
        <p:txBody>
          <a:bodyPr/>
          <a:lstStyle/>
          <a:p>
            <a:pPr eaLnBrk="1" hangingPunct="1"/>
            <a:r>
              <a:rPr lang="en-US" smtClean="0"/>
              <a:t>ICE spent some time determining what injury indicators are.  We will discuss this and compare a bit to what the indicators they want from the health care bill</a:t>
            </a:r>
          </a:p>
        </p:txBody>
      </p:sp>
      <p:sp>
        <p:nvSpPr>
          <p:cNvPr id="35843" name="Slide Number Placeholder 3"/>
          <p:cNvSpPr>
            <a:spLocks noGrp="1"/>
          </p:cNvSpPr>
          <p:nvPr>
            <p:ph type="sldNum" sz="quarter" idx="5"/>
          </p:nvPr>
        </p:nvSpPr>
        <p:spPr>
          <a:noFill/>
        </p:spPr>
        <p:txBody>
          <a:bodyPr/>
          <a:lstStyle/>
          <a:p>
            <a:fld id="{23E83B02-ED84-48AC-ACD9-B310E47BC80D}" type="slidenum">
              <a:rPr lang="en-US" smtClean="0">
                <a:cs typeface="Times New Roman" pitchFamily="18" charset="0"/>
              </a:rPr>
              <a:pPr/>
              <a:t>2</a:t>
            </a:fld>
            <a:endParaRPr lang="en-US" smtClean="0">
              <a:cs typeface="Times New Roman"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Image Placeholder 1"/>
          <p:cNvSpPr>
            <a:spLocks noGrp="1" noRot="1" noChangeAspect="1"/>
          </p:cNvSpPr>
          <p:nvPr>
            <p:ph type="sldImg"/>
          </p:nvPr>
        </p:nvSpPr>
        <p:spPr>
          <a:ln/>
        </p:spPr>
      </p:sp>
      <p:sp>
        <p:nvSpPr>
          <p:cNvPr id="38914" name="Notes Placeholder 2"/>
          <p:cNvSpPr>
            <a:spLocks noGrp="1"/>
          </p:cNvSpPr>
          <p:nvPr>
            <p:ph type="body" idx="1"/>
          </p:nvPr>
        </p:nvSpPr>
        <p:spPr>
          <a:noFill/>
          <a:ln/>
        </p:spPr>
        <p:txBody>
          <a:bodyPr/>
          <a:lstStyle/>
          <a:p>
            <a:pPr eaLnBrk="1" hangingPunct="1"/>
            <a:r>
              <a:rPr lang="en-US" smtClean="0"/>
              <a:t>Add reference</a:t>
            </a:r>
          </a:p>
        </p:txBody>
      </p:sp>
      <p:sp>
        <p:nvSpPr>
          <p:cNvPr id="38915" name="Slide Number Placeholder 3"/>
          <p:cNvSpPr>
            <a:spLocks noGrp="1"/>
          </p:cNvSpPr>
          <p:nvPr>
            <p:ph type="sldNum" sz="quarter" idx="5"/>
          </p:nvPr>
        </p:nvSpPr>
        <p:spPr>
          <a:noFill/>
        </p:spPr>
        <p:txBody>
          <a:bodyPr/>
          <a:lstStyle/>
          <a:p>
            <a:fld id="{399C18EF-F388-4FDC-92E9-23E1577DF6A3}" type="slidenum">
              <a:rPr lang="en-US" smtClean="0">
                <a:cs typeface="Times New Roman" pitchFamily="18" charset="0"/>
              </a:rPr>
              <a:pPr/>
              <a:t>4</a:t>
            </a:fld>
            <a:endParaRPr lang="en-US" smtClean="0">
              <a:cs typeface="Times New Roman"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Slide Image Placeholder 1"/>
          <p:cNvSpPr>
            <a:spLocks noGrp="1" noRot="1" noChangeAspect="1"/>
          </p:cNvSpPr>
          <p:nvPr>
            <p:ph type="sldImg"/>
          </p:nvPr>
        </p:nvSpPr>
        <p:spPr>
          <a:ln/>
        </p:spPr>
      </p:sp>
      <p:sp>
        <p:nvSpPr>
          <p:cNvPr id="46082" name="Notes Placeholder 2"/>
          <p:cNvSpPr>
            <a:spLocks noGrp="1"/>
          </p:cNvSpPr>
          <p:nvPr>
            <p:ph type="body" idx="1"/>
          </p:nvPr>
        </p:nvSpPr>
        <p:spPr>
          <a:noFill/>
          <a:ln/>
        </p:spPr>
        <p:txBody>
          <a:bodyPr/>
          <a:lstStyle/>
          <a:p>
            <a:pPr eaLnBrk="1" hangingPunct="1"/>
            <a:endParaRPr lang="en-US" smtClean="0"/>
          </a:p>
        </p:txBody>
      </p:sp>
      <p:sp>
        <p:nvSpPr>
          <p:cNvPr id="46083" name="Slide Number Placeholder 3"/>
          <p:cNvSpPr>
            <a:spLocks noGrp="1"/>
          </p:cNvSpPr>
          <p:nvPr>
            <p:ph type="sldNum" sz="quarter" idx="5"/>
          </p:nvPr>
        </p:nvSpPr>
        <p:spPr>
          <a:noFill/>
        </p:spPr>
        <p:txBody>
          <a:bodyPr/>
          <a:lstStyle/>
          <a:p>
            <a:fld id="{8F73B94E-5139-4979-B8E5-01FAA1273D14}" type="slidenum">
              <a:rPr lang="en-US" smtClean="0">
                <a:cs typeface="Times New Roman" pitchFamily="18" charset="0"/>
              </a:rPr>
              <a:pPr/>
              <a:t>9</a:t>
            </a:fld>
            <a:endParaRPr lang="en-US" smtClean="0">
              <a:cs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Slide Image Placeholder 1"/>
          <p:cNvSpPr>
            <a:spLocks noGrp="1" noRot="1" noChangeAspect="1"/>
          </p:cNvSpPr>
          <p:nvPr>
            <p:ph type="sldImg"/>
          </p:nvPr>
        </p:nvSpPr>
        <p:spPr>
          <a:ln/>
        </p:spPr>
      </p:sp>
      <p:sp>
        <p:nvSpPr>
          <p:cNvPr id="48130" name="Notes Placeholder 2"/>
          <p:cNvSpPr>
            <a:spLocks noGrp="1"/>
          </p:cNvSpPr>
          <p:nvPr>
            <p:ph type="body" idx="1"/>
          </p:nvPr>
        </p:nvSpPr>
        <p:spPr>
          <a:noFill/>
          <a:ln/>
        </p:spPr>
        <p:txBody>
          <a:bodyPr/>
          <a:lstStyle/>
          <a:p>
            <a:pPr eaLnBrk="1" hangingPunct="1"/>
            <a:endParaRPr lang="en-US" dirty="0" smtClean="0"/>
          </a:p>
        </p:txBody>
      </p:sp>
      <p:sp>
        <p:nvSpPr>
          <p:cNvPr id="48131" name="Slide Number Placeholder 3"/>
          <p:cNvSpPr>
            <a:spLocks noGrp="1"/>
          </p:cNvSpPr>
          <p:nvPr>
            <p:ph type="sldNum" sz="quarter" idx="5"/>
          </p:nvPr>
        </p:nvSpPr>
        <p:spPr>
          <a:noFill/>
        </p:spPr>
        <p:txBody>
          <a:bodyPr/>
          <a:lstStyle/>
          <a:p>
            <a:fld id="{30F8C130-A97D-458A-84B6-42E1C998B34A}" type="slidenum">
              <a:rPr lang="en-US" smtClean="0">
                <a:cs typeface="Times New Roman" pitchFamily="18" charset="0"/>
              </a:rPr>
              <a:pPr/>
              <a:t>10</a:t>
            </a:fld>
            <a:endParaRPr lang="en-US" smtClean="0">
              <a:cs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ctrTitle"/>
          </p:nvPr>
        </p:nvSpPr>
        <p:spPr>
          <a:xfrm>
            <a:off x="3419475" y="1828800"/>
            <a:ext cx="5343525" cy="2362200"/>
          </a:xfrm>
        </p:spPr>
        <p:txBody>
          <a:bodyPr/>
          <a:lstStyle>
            <a:lvl1pPr>
              <a:defRPr/>
            </a:lvl1pPr>
          </a:lstStyle>
          <a:p>
            <a:r>
              <a:rPr lang="en-US" smtClean="0"/>
              <a:t>Click to edit Master title style</a:t>
            </a:r>
            <a:endParaRPr lang="en-US"/>
          </a:p>
        </p:txBody>
      </p:sp>
      <p:sp>
        <p:nvSpPr>
          <p:cNvPr id="46083" name="Rectangle 3"/>
          <p:cNvSpPr>
            <a:spLocks noGrp="1" noChangeArrowheads="1"/>
          </p:cNvSpPr>
          <p:nvPr>
            <p:ph type="subTitle" idx="1"/>
          </p:nvPr>
        </p:nvSpPr>
        <p:spPr>
          <a:xfrm>
            <a:off x="3816350" y="4184650"/>
            <a:ext cx="4946650" cy="1368425"/>
          </a:xfrm>
        </p:spPr>
        <p:txBody>
          <a:bodyPr/>
          <a:lstStyle>
            <a:lvl1pPr marL="0" indent="0">
              <a:buFontTx/>
              <a:buNone/>
              <a:defRPr sz="1800"/>
            </a:lvl1pPr>
          </a:lstStyle>
          <a:p>
            <a:r>
              <a:rPr lang="en-US" smtClean="0"/>
              <a:t>Click to edit Master subtitle style</a:t>
            </a:r>
            <a:endParaRPr lang="en-US"/>
          </a:p>
        </p:txBody>
      </p:sp>
      <p:sp>
        <p:nvSpPr>
          <p:cNvPr id="4" name="Rectangle 169"/>
          <p:cNvSpPr>
            <a:spLocks noGrp="1" noChangeArrowheads="1"/>
          </p:cNvSpPr>
          <p:nvPr>
            <p:ph type="dt" sz="half" idx="10"/>
          </p:nvPr>
        </p:nvSpPr>
        <p:spPr>
          <a:xfrm>
            <a:off x="1225550" y="6200775"/>
            <a:ext cx="1905000" cy="457200"/>
          </a:xfrm>
        </p:spPr>
        <p:txBody>
          <a:bodyPr/>
          <a:lstStyle>
            <a:lvl1pPr>
              <a:defRPr>
                <a:solidFill>
                  <a:schemeClr val="tx1"/>
                </a:solidFill>
                <a:latin typeface="+mn-lt"/>
              </a:defRPr>
            </a:lvl1pPr>
          </a:lstStyle>
          <a:p>
            <a:pPr>
              <a:defRPr/>
            </a:pPr>
            <a:endParaRPr lang="en-US"/>
          </a:p>
        </p:txBody>
      </p:sp>
      <p:sp>
        <p:nvSpPr>
          <p:cNvPr id="5" name="Rectangle 170"/>
          <p:cNvSpPr>
            <a:spLocks noGrp="1" noChangeArrowheads="1"/>
          </p:cNvSpPr>
          <p:nvPr>
            <p:ph type="ftr" sz="quarter" idx="11"/>
          </p:nvPr>
        </p:nvSpPr>
        <p:spPr>
          <a:xfrm>
            <a:off x="3303588" y="6200775"/>
            <a:ext cx="3636962" cy="457200"/>
          </a:xfrm>
        </p:spPr>
        <p:txBody>
          <a:bodyPr/>
          <a:lstStyle>
            <a:lvl1pPr>
              <a:defRPr>
                <a:solidFill>
                  <a:schemeClr val="tx1"/>
                </a:solidFill>
                <a:latin typeface="+mn-lt"/>
              </a:defRPr>
            </a:lvl1pPr>
          </a:lstStyle>
          <a:p>
            <a:pPr>
              <a:defRPr/>
            </a:pPr>
            <a:endParaRPr lang="en-US"/>
          </a:p>
        </p:txBody>
      </p:sp>
      <p:sp>
        <p:nvSpPr>
          <p:cNvPr id="6" name="Rectangle 171"/>
          <p:cNvSpPr>
            <a:spLocks noGrp="1" noChangeArrowheads="1"/>
          </p:cNvSpPr>
          <p:nvPr>
            <p:ph type="sldNum" sz="quarter" idx="12"/>
          </p:nvPr>
        </p:nvSpPr>
        <p:spPr>
          <a:xfrm>
            <a:off x="7092950" y="6200775"/>
            <a:ext cx="1905000" cy="457200"/>
          </a:xfrm>
        </p:spPr>
        <p:txBody>
          <a:bodyPr/>
          <a:lstStyle>
            <a:lvl1pPr>
              <a:defRPr>
                <a:solidFill>
                  <a:schemeClr val="tx1"/>
                </a:solidFill>
                <a:latin typeface="+mn-lt"/>
              </a:defRPr>
            </a:lvl1pPr>
          </a:lstStyle>
          <a:p>
            <a:pPr>
              <a:defRPr/>
            </a:pPr>
            <a:fld id="{F5E449A1-BD7D-43B8-BCFE-94BCCF209C85}"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FF0414A-EF72-46F5-8909-1B4BD6023F04}"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23075" y="225425"/>
            <a:ext cx="1925638" cy="59753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42988" y="225425"/>
            <a:ext cx="5627687" cy="59753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D80988E-FAD0-47AE-BB0B-1FD3ADD2FCBC}"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1042988" y="225425"/>
            <a:ext cx="7705725" cy="863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042988" y="1304925"/>
            <a:ext cx="3776662" cy="48958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972050" y="1304925"/>
            <a:ext cx="3776663" cy="4895850"/>
          </a:xfrm>
        </p:spPr>
        <p:txBody>
          <a:bodyPr/>
          <a:lstStyle/>
          <a:p>
            <a:pPr lvl="0"/>
            <a:r>
              <a:rPr lang="en-US" noProof="0" smtClean="0"/>
              <a:t>Click icon to add clip art</a:t>
            </a:r>
            <a:endParaRPr lang="en-US" noProof="0"/>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434E407-DEC9-4A6A-BDF7-9D81F7657BD4}"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1042988" y="225425"/>
            <a:ext cx="7705725" cy="863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042988" y="1304925"/>
            <a:ext cx="7705725" cy="2371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042988" y="3829050"/>
            <a:ext cx="7705725" cy="2371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6E09D51-4090-4613-99B3-E6B17C1DE252}" type="slidenum">
              <a:rPr lang="en-US"/>
              <a:pPr>
                <a:defRPr/>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8763000" cy="5943600"/>
            <a:chOff x="0" y="0"/>
            <a:chExt cx="5520" cy="3744"/>
          </a:xfrm>
        </p:grpSpPr>
        <p:sp>
          <p:nvSpPr>
            <p:cNvPr id="5" name="Rectangle 3"/>
            <p:cNvSpPr>
              <a:spLocks noChangeArrowheads="1"/>
            </p:cNvSpPr>
            <p:nvPr/>
          </p:nvSpPr>
          <p:spPr bwMode="auto">
            <a:xfrm>
              <a:off x="0" y="0"/>
              <a:ext cx="1104" cy="3072"/>
            </a:xfrm>
            <a:prstGeom prst="rect">
              <a:avLst/>
            </a:prstGeom>
            <a:solidFill>
              <a:schemeClr val="accent1"/>
            </a:solidFill>
            <a:ln w="9525">
              <a:noFill/>
              <a:miter lim="800000"/>
              <a:headEnd/>
              <a:tailEnd/>
            </a:ln>
            <a:effectLst/>
          </p:spPr>
          <p:txBody>
            <a:bodyPr wrap="none" anchor="ctr"/>
            <a:lstStyle/>
            <a:p>
              <a:pPr algn="ctr">
                <a:defRPr/>
              </a:pPr>
              <a:endParaRPr lang="en-US" sz="2400">
                <a:solidFill>
                  <a:srgbClr val="000000"/>
                </a:solidFill>
                <a:latin typeface="Times New Roman" pitchFamily="18" charset="0"/>
                <a:cs typeface="+mn-cs"/>
              </a:endParaRPr>
            </a:p>
          </p:txBody>
        </p:sp>
        <p:grpSp>
          <p:nvGrpSpPr>
            <p:cNvPr id="6" name="Group 4"/>
            <p:cNvGrpSpPr>
              <a:grpSpLocks/>
            </p:cNvGrpSpPr>
            <p:nvPr userDrawn="1"/>
          </p:nvGrpSpPr>
          <p:grpSpPr bwMode="auto">
            <a:xfrm>
              <a:off x="0" y="2208"/>
              <a:ext cx="5520" cy="1536"/>
              <a:chOff x="0" y="2208"/>
              <a:chExt cx="5520" cy="1536"/>
            </a:xfrm>
          </p:grpSpPr>
          <p:sp>
            <p:nvSpPr>
              <p:cNvPr id="10" name="Rectangle 5"/>
              <p:cNvSpPr>
                <a:spLocks noChangeArrowheads="1"/>
              </p:cNvSpPr>
              <p:nvPr/>
            </p:nvSpPr>
            <p:spPr bwMode="ltGray">
              <a:xfrm>
                <a:off x="624" y="2208"/>
                <a:ext cx="4896" cy="1536"/>
              </a:xfrm>
              <a:prstGeom prst="rect">
                <a:avLst/>
              </a:prstGeom>
              <a:solidFill>
                <a:schemeClr val="bg2"/>
              </a:solidFill>
              <a:ln w="9525">
                <a:noFill/>
                <a:miter lim="800000"/>
                <a:headEnd/>
                <a:tailEnd/>
              </a:ln>
              <a:effectLst/>
            </p:spPr>
            <p:txBody>
              <a:bodyPr wrap="none" anchor="ctr"/>
              <a:lstStyle/>
              <a:p>
                <a:pPr algn="ctr">
                  <a:defRPr/>
                </a:pPr>
                <a:endParaRPr lang="en-US" sz="2400">
                  <a:solidFill>
                    <a:srgbClr val="000000"/>
                  </a:solidFill>
                  <a:latin typeface="Times New Roman" pitchFamily="18" charset="0"/>
                  <a:cs typeface="+mn-cs"/>
                </a:endParaRPr>
              </a:p>
            </p:txBody>
          </p:sp>
          <p:sp>
            <p:nvSpPr>
              <p:cNvPr id="11" name="Rectangle 6"/>
              <p:cNvSpPr>
                <a:spLocks noChangeArrowheads="1"/>
              </p:cNvSpPr>
              <p:nvPr/>
            </p:nvSpPr>
            <p:spPr bwMode="white">
              <a:xfrm>
                <a:off x="654" y="2352"/>
                <a:ext cx="4818" cy="1347"/>
              </a:xfrm>
              <a:prstGeom prst="rect">
                <a:avLst/>
              </a:prstGeom>
              <a:solidFill>
                <a:schemeClr val="bg1"/>
              </a:solidFill>
              <a:ln w="9525">
                <a:noFill/>
                <a:miter lim="800000"/>
                <a:headEnd/>
                <a:tailEnd/>
              </a:ln>
              <a:effectLst/>
            </p:spPr>
            <p:txBody>
              <a:bodyPr wrap="none" anchor="ctr"/>
              <a:lstStyle/>
              <a:p>
                <a:pPr algn="ctr">
                  <a:defRPr/>
                </a:pPr>
                <a:endParaRPr lang="en-US" sz="2400">
                  <a:solidFill>
                    <a:srgbClr val="000000"/>
                  </a:solidFill>
                  <a:latin typeface="Times New Roman" pitchFamily="18" charset="0"/>
                  <a:cs typeface="+mn-cs"/>
                </a:endParaRPr>
              </a:p>
            </p:txBody>
          </p:sp>
          <p:sp>
            <p:nvSpPr>
              <p:cNvPr id="12" name="Line 7"/>
              <p:cNvSpPr>
                <a:spLocks noChangeShapeType="1"/>
              </p:cNvSpPr>
              <p:nvPr/>
            </p:nvSpPr>
            <p:spPr bwMode="auto">
              <a:xfrm>
                <a:off x="0" y="3072"/>
                <a:ext cx="624" cy="0"/>
              </a:xfrm>
              <a:prstGeom prst="line">
                <a:avLst/>
              </a:prstGeom>
              <a:noFill/>
              <a:ln w="50800">
                <a:solidFill>
                  <a:schemeClr val="bg2"/>
                </a:solidFill>
                <a:round/>
                <a:headEnd/>
                <a:tailEnd/>
              </a:ln>
              <a:effectLst/>
            </p:spPr>
            <p:txBody>
              <a:bodyPr/>
              <a:lstStyle/>
              <a:p>
                <a:pPr>
                  <a:defRPr/>
                </a:pPr>
                <a:endParaRPr lang="en-US">
                  <a:solidFill>
                    <a:srgbClr val="000000"/>
                  </a:solidFill>
                  <a:latin typeface="Arial" pitchFamily="34" charset="0"/>
                  <a:cs typeface="+mn-cs"/>
                </a:endParaRPr>
              </a:p>
            </p:txBody>
          </p:sp>
        </p:grpSp>
        <p:grpSp>
          <p:nvGrpSpPr>
            <p:cNvPr id="7" name="Group 8"/>
            <p:cNvGrpSpPr>
              <a:grpSpLocks/>
            </p:cNvGrpSpPr>
            <p:nvPr userDrawn="1"/>
          </p:nvGrpSpPr>
          <p:grpSpPr bwMode="auto">
            <a:xfrm>
              <a:off x="400" y="336"/>
              <a:ext cx="5088" cy="192"/>
              <a:chOff x="400" y="336"/>
              <a:chExt cx="5088" cy="192"/>
            </a:xfrm>
          </p:grpSpPr>
          <p:sp>
            <p:nvSpPr>
              <p:cNvPr id="8" name="Rectangle 9"/>
              <p:cNvSpPr>
                <a:spLocks noChangeArrowheads="1"/>
              </p:cNvSpPr>
              <p:nvPr/>
            </p:nvSpPr>
            <p:spPr bwMode="auto">
              <a:xfrm>
                <a:off x="3952" y="336"/>
                <a:ext cx="1536" cy="192"/>
              </a:xfrm>
              <a:prstGeom prst="rect">
                <a:avLst/>
              </a:prstGeom>
              <a:solidFill>
                <a:schemeClr val="folHlink"/>
              </a:solidFill>
              <a:ln w="9525">
                <a:noFill/>
                <a:miter lim="800000"/>
                <a:headEnd/>
                <a:tailEnd/>
              </a:ln>
              <a:effectLst/>
            </p:spPr>
            <p:txBody>
              <a:bodyPr wrap="none" anchor="ctr"/>
              <a:lstStyle/>
              <a:p>
                <a:pPr algn="ctr">
                  <a:defRPr/>
                </a:pPr>
                <a:endParaRPr lang="en-US" sz="2400">
                  <a:solidFill>
                    <a:srgbClr val="000000"/>
                  </a:solidFill>
                  <a:latin typeface="Times New Roman" pitchFamily="18" charset="0"/>
                  <a:cs typeface="+mn-cs"/>
                </a:endParaRPr>
              </a:p>
            </p:txBody>
          </p:sp>
          <p:sp>
            <p:nvSpPr>
              <p:cNvPr id="9" name="Line 10"/>
              <p:cNvSpPr>
                <a:spLocks noChangeShapeType="1"/>
              </p:cNvSpPr>
              <p:nvPr/>
            </p:nvSpPr>
            <p:spPr bwMode="auto">
              <a:xfrm>
                <a:off x="400" y="432"/>
                <a:ext cx="5088" cy="0"/>
              </a:xfrm>
              <a:prstGeom prst="line">
                <a:avLst/>
              </a:prstGeom>
              <a:noFill/>
              <a:ln w="44450">
                <a:solidFill>
                  <a:schemeClr val="bg2"/>
                </a:solidFill>
                <a:round/>
                <a:headEnd/>
                <a:tailEnd/>
              </a:ln>
              <a:effectLst/>
            </p:spPr>
            <p:txBody>
              <a:bodyPr/>
              <a:lstStyle/>
              <a:p>
                <a:pPr>
                  <a:defRPr/>
                </a:pPr>
                <a:endParaRPr lang="en-US">
                  <a:solidFill>
                    <a:srgbClr val="000000"/>
                  </a:solidFill>
                  <a:latin typeface="Arial" pitchFamily="34" charset="0"/>
                  <a:cs typeface="+mn-cs"/>
                </a:endParaRPr>
              </a:p>
            </p:txBody>
          </p:sp>
        </p:grpSp>
      </p:grpSp>
      <p:sp>
        <p:nvSpPr>
          <p:cNvPr id="7179" name="Rectangle 11"/>
          <p:cNvSpPr>
            <a:spLocks noGrp="1" noChangeArrowheads="1"/>
          </p:cNvSpPr>
          <p:nvPr>
            <p:ph type="ctrTitle"/>
          </p:nvPr>
        </p:nvSpPr>
        <p:spPr>
          <a:xfrm>
            <a:off x="2057400" y="1143000"/>
            <a:ext cx="6629400" cy="2209800"/>
          </a:xfrm>
        </p:spPr>
        <p:txBody>
          <a:bodyPr/>
          <a:lstStyle>
            <a:lvl1pPr>
              <a:defRPr sz="4800"/>
            </a:lvl1pPr>
          </a:lstStyle>
          <a:p>
            <a:r>
              <a:rPr lang="en-US"/>
              <a:t>Click to edit Master title style</a:t>
            </a:r>
          </a:p>
        </p:txBody>
      </p:sp>
      <p:sp>
        <p:nvSpPr>
          <p:cNvPr id="7180" name="Rectangle 12"/>
          <p:cNvSpPr>
            <a:spLocks noGrp="1" noChangeArrowheads="1"/>
          </p:cNvSpPr>
          <p:nvPr>
            <p:ph type="subTitle" idx="1"/>
          </p:nvPr>
        </p:nvSpPr>
        <p:spPr>
          <a:xfrm>
            <a:off x="1371600" y="3962400"/>
            <a:ext cx="6858000" cy="1600200"/>
          </a:xfrm>
        </p:spPr>
        <p:txBody>
          <a:bodyPr anchor="ctr"/>
          <a:lstStyle>
            <a:lvl1pPr marL="0" indent="0" algn="ctr">
              <a:buFont typeface="Wingdings" pitchFamily="2" charset="2"/>
              <a:buNone/>
              <a:defRPr/>
            </a:lvl1pPr>
          </a:lstStyle>
          <a:p>
            <a:r>
              <a:rPr lang="en-US"/>
              <a:t>Click to edit Master subtitle style</a:t>
            </a:r>
          </a:p>
        </p:txBody>
      </p:sp>
      <p:sp>
        <p:nvSpPr>
          <p:cNvPr id="13" name="Rectangle 13"/>
          <p:cNvSpPr>
            <a:spLocks noGrp="1" noChangeArrowheads="1"/>
          </p:cNvSpPr>
          <p:nvPr>
            <p:ph type="dt" sz="half" idx="10"/>
          </p:nvPr>
        </p:nvSpPr>
        <p:spPr>
          <a:xfrm>
            <a:off x="912813" y="6251575"/>
            <a:ext cx="1905000" cy="457200"/>
          </a:xfrm>
        </p:spPr>
        <p:txBody>
          <a:bodyPr/>
          <a:lstStyle>
            <a:lvl1pPr>
              <a:defRPr>
                <a:latin typeface="Arial" charset="0"/>
              </a:defRPr>
            </a:lvl1pPr>
          </a:lstStyle>
          <a:p>
            <a:pPr>
              <a:defRPr/>
            </a:pPr>
            <a:endParaRPr lang="en-US"/>
          </a:p>
        </p:txBody>
      </p:sp>
      <p:sp>
        <p:nvSpPr>
          <p:cNvPr id="14" name="Rectangle 14"/>
          <p:cNvSpPr>
            <a:spLocks noGrp="1" noChangeArrowheads="1"/>
          </p:cNvSpPr>
          <p:nvPr>
            <p:ph type="ftr" sz="quarter" idx="11"/>
          </p:nvPr>
        </p:nvSpPr>
        <p:spPr>
          <a:xfrm>
            <a:off x="3354388" y="6248400"/>
            <a:ext cx="2895600" cy="457200"/>
          </a:xfrm>
        </p:spPr>
        <p:txBody>
          <a:bodyPr/>
          <a:lstStyle>
            <a:lvl1pPr>
              <a:defRPr>
                <a:latin typeface="Arial" charset="0"/>
              </a:defRPr>
            </a:lvl1pPr>
          </a:lstStyle>
          <a:p>
            <a:pPr>
              <a:defRPr/>
            </a:pPr>
            <a:endParaRPr lang="en-US"/>
          </a:p>
        </p:txBody>
      </p:sp>
      <p:sp>
        <p:nvSpPr>
          <p:cNvPr id="15" name="Rectangle 15"/>
          <p:cNvSpPr>
            <a:spLocks noGrp="1" noChangeArrowheads="1"/>
          </p:cNvSpPr>
          <p:nvPr>
            <p:ph type="sldNum" sz="quarter" idx="12"/>
          </p:nvPr>
        </p:nvSpPr>
        <p:spPr/>
        <p:txBody>
          <a:bodyPr/>
          <a:lstStyle>
            <a:lvl1pPr>
              <a:defRPr>
                <a:latin typeface="Arial" charset="0"/>
              </a:defRPr>
            </a:lvl1pPr>
          </a:lstStyle>
          <a:p>
            <a:pPr>
              <a:defRPr/>
            </a:pPr>
            <a:fld id="{4AFC6920-568C-4F3A-85CF-D8A083D36C26}"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atin typeface="Arial" charset="0"/>
              </a:defRPr>
            </a:lvl1pPr>
          </a:lstStyle>
          <a:p>
            <a:pPr>
              <a:defRPr/>
            </a:pPr>
            <a:endParaRPr lang="en-US"/>
          </a:p>
        </p:txBody>
      </p:sp>
      <p:sp>
        <p:nvSpPr>
          <p:cNvPr id="5" name="Footer Placeholder 4"/>
          <p:cNvSpPr>
            <a:spLocks noGrp="1"/>
          </p:cNvSpPr>
          <p:nvPr>
            <p:ph type="ftr" sz="quarter" idx="11"/>
          </p:nvPr>
        </p:nvSpPr>
        <p:spPr/>
        <p:txBody>
          <a:bodyPr/>
          <a:lstStyle>
            <a:lvl1pPr>
              <a:defRPr>
                <a:latin typeface="Arial" charset="0"/>
              </a:defRPr>
            </a:lvl1pPr>
          </a:lstStyle>
          <a:p>
            <a:pPr>
              <a:defRPr/>
            </a:pPr>
            <a:endParaRPr lang="en-US"/>
          </a:p>
        </p:txBody>
      </p:sp>
      <p:sp>
        <p:nvSpPr>
          <p:cNvPr id="6" name="Slide Number Placeholder 5"/>
          <p:cNvSpPr>
            <a:spLocks noGrp="1"/>
          </p:cNvSpPr>
          <p:nvPr>
            <p:ph type="sldNum" sz="quarter" idx="12"/>
          </p:nvPr>
        </p:nvSpPr>
        <p:spPr/>
        <p:txBody>
          <a:bodyPr/>
          <a:lstStyle>
            <a:lvl1pPr>
              <a:defRPr>
                <a:latin typeface="Arial" charset="0"/>
              </a:defRPr>
            </a:lvl1pPr>
          </a:lstStyle>
          <a:p>
            <a:pPr>
              <a:defRPr/>
            </a:pPr>
            <a:fld id="{5E0B061F-1D58-40DD-9CE4-08DA342009F0}"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atin typeface="Arial" charset="0"/>
              </a:defRPr>
            </a:lvl1pPr>
          </a:lstStyle>
          <a:p>
            <a:pPr>
              <a:defRPr/>
            </a:pPr>
            <a:endParaRPr lang="en-US"/>
          </a:p>
        </p:txBody>
      </p:sp>
      <p:sp>
        <p:nvSpPr>
          <p:cNvPr id="5" name="Footer Placeholder 4"/>
          <p:cNvSpPr>
            <a:spLocks noGrp="1"/>
          </p:cNvSpPr>
          <p:nvPr>
            <p:ph type="ftr" sz="quarter" idx="11"/>
          </p:nvPr>
        </p:nvSpPr>
        <p:spPr/>
        <p:txBody>
          <a:bodyPr/>
          <a:lstStyle>
            <a:lvl1pPr>
              <a:defRPr>
                <a:latin typeface="Arial" charset="0"/>
              </a:defRPr>
            </a:lvl1pPr>
          </a:lstStyle>
          <a:p>
            <a:pPr>
              <a:defRPr/>
            </a:pPr>
            <a:endParaRPr lang="en-US"/>
          </a:p>
        </p:txBody>
      </p:sp>
      <p:sp>
        <p:nvSpPr>
          <p:cNvPr id="6" name="Slide Number Placeholder 5"/>
          <p:cNvSpPr>
            <a:spLocks noGrp="1"/>
          </p:cNvSpPr>
          <p:nvPr>
            <p:ph type="sldNum" sz="quarter" idx="12"/>
          </p:nvPr>
        </p:nvSpPr>
        <p:spPr/>
        <p:txBody>
          <a:bodyPr/>
          <a:lstStyle>
            <a:lvl1pPr>
              <a:defRPr>
                <a:latin typeface="Arial" charset="0"/>
              </a:defRPr>
            </a:lvl1pPr>
          </a:lstStyle>
          <a:p>
            <a:pPr>
              <a:defRPr/>
            </a:pPr>
            <a:fld id="{6B3DACB0-A0FF-4110-85B5-05C579F904C8}"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144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768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atin typeface="Arial" charset="0"/>
              </a:defRPr>
            </a:lvl1pPr>
          </a:lstStyle>
          <a:p>
            <a:pPr>
              <a:defRPr/>
            </a:pPr>
            <a:endParaRPr lang="en-US"/>
          </a:p>
        </p:txBody>
      </p:sp>
      <p:sp>
        <p:nvSpPr>
          <p:cNvPr id="6" name="Footer Placeholder 5"/>
          <p:cNvSpPr>
            <a:spLocks noGrp="1"/>
          </p:cNvSpPr>
          <p:nvPr>
            <p:ph type="ftr" sz="quarter" idx="11"/>
          </p:nvPr>
        </p:nvSpPr>
        <p:spPr/>
        <p:txBody>
          <a:bodyPr/>
          <a:lstStyle>
            <a:lvl1pPr>
              <a:defRPr>
                <a:latin typeface="Arial" charset="0"/>
              </a:defRPr>
            </a:lvl1pPr>
          </a:lstStyle>
          <a:p>
            <a:pPr>
              <a:defRPr/>
            </a:pPr>
            <a:endParaRPr lang="en-US"/>
          </a:p>
        </p:txBody>
      </p:sp>
      <p:sp>
        <p:nvSpPr>
          <p:cNvPr id="7" name="Slide Number Placeholder 6"/>
          <p:cNvSpPr>
            <a:spLocks noGrp="1"/>
          </p:cNvSpPr>
          <p:nvPr>
            <p:ph type="sldNum" sz="quarter" idx="12"/>
          </p:nvPr>
        </p:nvSpPr>
        <p:spPr/>
        <p:txBody>
          <a:bodyPr/>
          <a:lstStyle>
            <a:lvl1pPr>
              <a:defRPr>
                <a:latin typeface="Arial" charset="0"/>
              </a:defRPr>
            </a:lvl1pPr>
          </a:lstStyle>
          <a:p>
            <a:pPr>
              <a:defRPr/>
            </a:pPr>
            <a:fld id="{25EAD389-A391-4777-BFE5-23A608E4049D}"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atin typeface="Arial" charset="0"/>
              </a:defRPr>
            </a:lvl1pPr>
          </a:lstStyle>
          <a:p>
            <a:pPr>
              <a:defRPr/>
            </a:pPr>
            <a:endParaRPr lang="en-US"/>
          </a:p>
        </p:txBody>
      </p:sp>
      <p:sp>
        <p:nvSpPr>
          <p:cNvPr id="8" name="Footer Placeholder 7"/>
          <p:cNvSpPr>
            <a:spLocks noGrp="1"/>
          </p:cNvSpPr>
          <p:nvPr>
            <p:ph type="ftr" sz="quarter" idx="11"/>
          </p:nvPr>
        </p:nvSpPr>
        <p:spPr/>
        <p:txBody>
          <a:bodyPr/>
          <a:lstStyle>
            <a:lvl1pPr>
              <a:defRPr>
                <a:latin typeface="Arial" charset="0"/>
              </a:defRPr>
            </a:lvl1pPr>
          </a:lstStyle>
          <a:p>
            <a:pPr>
              <a:defRPr/>
            </a:pPr>
            <a:endParaRPr lang="en-US"/>
          </a:p>
        </p:txBody>
      </p:sp>
      <p:sp>
        <p:nvSpPr>
          <p:cNvPr id="9" name="Slide Number Placeholder 8"/>
          <p:cNvSpPr>
            <a:spLocks noGrp="1"/>
          </p:cNvSpPr>
          <p:nvPr>
            <p:ph type="sldNum" sz="quarter" idx="12"/>
          </p:nvPr>
        </p:nvSpPr>
        <p:spPr/>
        <p:txBody>
          <a:bodyPr/>
          <a:lstStyle>
            <a:lvl1pPr>
              <a:defRPr>
                <a:latin typeface="Arial" charset="0"/>
              </a:defRPr>
            </a:lvl1pPr>
          </a:lstStyle>
          <a:p>
            <a:pPr>
              <a:defRPr/>
            </a:pPr>
            <a:fld id="{D9660CD7-04E0-458F-A90B-F93D84386E3C}"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atin typeface="Arial" charset="0"/>
              </a:defRPr>
            </a:lvl1pPr>
          </a:lstStyle>
          <a:p>
            <a:pPr>
              <a:defRPr/>
            </a:pPr>
            <a:endParaRPr lang="en-US"/>
          </a:p>
        </p:txBody>
      </p:sp>
      <p:sp>
        <p:nvSpPr>
          <p:cNvPr id="4" name="Footer Placeholder 3"/>
          <p:cNvSpPr>
            <a:spLocks noGrp="1"/>
          </p:cNvSpPr>
          <p:nvPr>
            <p:ph type="ftr" sz="quarter" idx="11"/>
          </p:nvPr>
        </p:nvSpPr>
        <p:spPr/>
        <p:txBody>
          <a:bodyPr/>
          <a:lstStyle>
            <a:lvl1pPr>
              <a:defRPr>
                <a:latin typeface="Arial" charset="0"/>
              </a:defRPr>
            </a:lvl1pPr>
          </a:lstStyle>
          <a:p>
            <a:pPr>
              <a:defRPr/>
            </a:pPr>
            <a:endParaRPr lang="en-US"/>
          </a:p>
        </p:txBody>
      </p:sp>
      <p:sp>
        <p:nvSpPr>
          <p:cNvPr id="5" name="Slide Number Placeholder 4"/>
          <p:cNvSpPr>
            <a:spLocks noGrp="1"/>
          </p:cNvSpPr>
          <p:nvPr>
            <p:ph type="sldNum" sz="quarter" idx="12"/>
          </p:nvPr>
        </p:nvSpPr>
        <p:spPr/>
        <p:txBody>
          <a:bodyPr/>
          <a:lstStyle>
            <a:lvl1pPr>
              <a:defRPr>
                <a:latin typeface="Arial" charset="0"/>
              </a:defRPr>
            </a:lvl1pPr>
          </a:lstStyle>
          <a:p>
            <a:pPr>
              <a:defRPr/>
            </a:pPr>
            <a:fld id="{C5D68D96-2B4F-48B6-8F53-0241E46DB742}"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dirty="0">
                <a:latin typeface="+mn-lt"/>
              </a:defRPr>
            </a:lvl1pPr>
          </a:lstStyle>
          <a:p>
            <a:pPr>
              <a:defRPr/>
            </a:pPr>
            <a:endParaRPr lang="en-US"/>
          </a:p>
        </p:txBody>
      </p:sp>
      <p:sp>
        <p:nvSpPr>
          <p:cNvPr id="5" name="Footer Placeholder 4"/>
          <p:cNvSpPr>
            <a:spLocks noGrp="1"/>
          </p:cNvSpPr>
          <p:nvPr>
            <p:ph type="ftr" sz="quarter" idx="11"/>
          </p:nvPr>
        </p:nvSpPr>
        <p:spPr/>
        <p:txBody>
          <a:bodyPr/>
          <a:lstStyle>
            <a:lvl1pPr>
              <a:defRPr dirty="0">
                <a:latin typeface="+mn-lt"/>
              </a:defRPr>
            </a:lvl1pPr>
          </a:lstStyle>
          <a:p>
            <a:pPr>
              <a:defRPr/>
            </a:pPr>
            <a:endParaRPr lang="en-US"/>
          </a:p>
        </p:txBody>
      </p:sp>
      <p:sp>
        <p:nvSpPr>
          <p:cNvPr id="6" name="Slide Number Placeholder 5"/>
          <p:cNvSpPr>
            <a:spLocks noGrp="1"/>
          </p:cNvSpPr>
          <p:nvPr>
            <p:ph type="sldNum" sz="quarter" idx="12"/>
          </p:nvPr>
        </p:nvSpPr>
        <p:spPr/>
        <p:txBody>
          <a:bodyPr/>
          <a:lstStyle>
            <a:lvl1pPr>
              <a:defRPr smtClean="0">
                <a:latin typeface="+mn-lt"/>
              </a:defRPr>
            </a:lvl1pPr>
          </a:lstStyle>
          <a:p>
            <a:pPr>
              <a:defRPr/>
            </a:pPr>
            <a:fld id="{6D2A13DC-8DE1-49C8-BE3C-8DAD35F804A2}" type="slidenum">
              <a:rPr lang="en-US"/>
              <a:pPr>
                <a:defRPr/>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atin typeface="Arial" charset="0"/>
              </a:defRPr>
            </a:lvl1pPr>
          </a:lstStyle>
          <a:p>
            <a:pPr>
              <a:defRPr/>
            </a:pPr>
            <a:endParaRPr lang="en-US"/>
          </a:p>
        </p:txBody>
      </p:sp>
      <p:sp>
        <p:nvSpPr>
          <p:cNvPr id="3" name="Footer Placeholder 2"/>
          <p:cNvSpPr>
            <a:spLocks noGrp="1"/>
          </p:cNvSpPr>
          <p:nvPr>
            <p:ph type="ftr" sz="quarter" idx="11"/>
          </p:nvPr>
        </p:nvSpPr>
        <p:spPr/>
        <p:txBody>
          <a:bodyPr/>
          <a:lstStyle>
            <a:lvl1pPr>
              <a:defRPr>
                <a:latin typeface="Arial" charset="0"/>
              </a:defRPr>
            </a:lvl1pPr>
          </a:lstStyle>
          <a:p>
            <a:pPr>
              <a:defRPr/>
            </a:pPr>
            <a:endParaRPr lang="en-US"/>
          </a:p>
        </p:txBody>
      </p:sp>
      <p:sp>
        <p:nvSpPr>
          <p:cNvPr id="4" name="Slide Number Placeholder 3"/>
          <p:cNvSpPr>
            <a:spLocks noGrp="1"/>
          </p:cNvSpPr>
          <p:nvPr>
            <p:ph type="sldNum" sz="quarter" idx="12"/>
          </p:nvPr>
        </p:nvSpPr>
        <p:spPr/>
        <p:txBody>
          <a:bodyPr/>
          <a:lstStyle>
            <a:lvl1pPr>
              <a:defRPr>
                <a:latin typeface="Arial" charset="0"/>
              </a:defRPr>
            </a:lvl1pPr>
          </a:lstStyle>
          <a:p>
            <a:pPr>
              <a:defRPr/>
            </a:pPr>
            <a:fld id="{572A2741-3ADD-44E2-A293-DF31A846C5F5}"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atin typeface="Arial" charset="0"/>
              </a:defRPr>
            </a:lvl1pPr>
          </a:lstStyle>
          <a:p>
            <a:pPr>
              <a:defRPr/>
            </a:pPr>
            <a:endParaRPr lang="en-US"/>
          </a:p>
        </p:txBody>
      </p:sp>
      <p:sp>
        <p:nvSpPr>
          <p:cNvPr id="6" name="Footer Placeholder 5"/>
          <p:cNvSpPr>
            <a:spLocks noGrp="1"/>
          </p:cNvSpPr>
          <p:nvPr>
            <p:ph type="ftr" sz="quarter" idx="11"/>
          </p:nvPr>
        </p:nvSpPr>
        <p:spPr/>
        <p:txBody>
          <a:bodyPr/>
          <a:lstStyle>
            <a:lvl1pPr>
              <a:defRPr>
                <a:latin typeface="Arial" charset="0"/>
              </a:defRPr>
            </a:lvl1pPr>
          </a:lstStyle>
          <a:p>
            <a:pPr>
              <a:defRPr/>
            </a:pPr>
            <a:endParaRPr lang="en-US"/>
          </a:p>
        </p:txBody>
      </p:sp>
      <p:sp>
        <p:nvSpPr>
          <p:cNvPr id="7" name="Slide Number Placeholder 6"/>
          <p:cNvSpPr>
            <a:spLocks noGrp="1"/>
          </p:cNvSpPr>
          <p:nvPr>
            <p:ph type="sldNum" sz="quarter" idx="12"/>
          </p:nvPr>
        </p:nvSpPr>
        <p:spPr/>
        <p:txBody>
          <a:bodyPr/>
          <a:lstStyle>
            <a:lvl1pPr>
              <a:defRPr>
                <a:latin typeface="Arial" charset="0"/>
              </a:defRPr>
            </a:lvl1pPr>
          </a:lstStyle>
          <a:p>
            <a:pPr>
              <a:defRPr/>
            </a:pPr>
            <a:fld id="{8196BC2D-9C1B-4EE3-9026-65DEB36E2CA9}"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atin typeface="Arial" charset="0"/>
              </a:defRPr>
            </a:lvl1pPr>
          </a:lstStyle>
          <a:p>
            <a:pPr>
              <a:defRPr/>
            </a:pPr>
            <a:endParaRPr lang="en-US"/>
          </a:p>
        </p:txBody>
      </p:sp>
      <p:sp>
        <p:nvSpPr>
          <p:cNvPr id="6" name="Footer Placeholder 5"/>
          <p:cNvSpPr>
            <a:spLocks noGrp="1"/>
          </p:cNvSpPr>
          <p:nvPr>
            <p:ph type="ftr" sz="quarter" idx="11"/>
          </p:nvPr>
        </p:nvSpPr>
        <p:spPr/>
        <p:txBody>
          <a:bodyPr/>
          <a:lstStyle>
            <a:lvl1pPr>
              <a:defRPr>
                <a:latin typeface="Arial" charset="0"/>
              </a:defRPr>
            </a:lvl1pPr>
          </a:lstStyle>
          <a:p>
            <a:pPr>
              <a:defRPr/>
            </a:pPr>
            <a:endParaRPr lang="en-US"/>
          </a:p>
        </p:txBody>
      </p:sp>
      <p:sp>
        <p:nvSpPr>
          <p:cNvPr id="7" name="Slide Number Placeholder 6"/>
          <p:cNvSpPr>
            <a:spLocks noGrp="1"/>
          </p:cNvSpPr>
          <p:nvPr>
            <p:ph type="sldNum" sz="quarter" idx="12"/>
          </p:nvPr>
        </p:nvSpPr>
        <p:spPr/>
        <p:txBody>
          <a:bodyPr/>
          <a:lstStyle>
            <a:lvl1pPr>
              <a:defRPr>
                <a:latin typeface="Arial" charset="0"/>
              </a:defRPr>
            </a:lvl1pPr>
          </a:lstStyle>
          <a:p>
            <a:pPr>
              <a:defRPr/>
            </a:pPr>
            <a:fld id="{BA2E8FED-3A89-45CC-BE17-E6E3170162D2}"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atin typeface="Arial" charset="0"/>
              </a:defRPr>
            </a:lvl1pPr>
          </a:lstStyle>
          <a:p>
            <a:pPr>
              <a:defRPr/>
            </a:pPr>
            <a:endParaRPr lang="en-US"/>
          </a:p>
        </p:txBody>
      </p:sp>
      <p:sp>
        <p:nvSpPr>
          <p:cNvPr id="5" name="Footer Placeholder 4"/>
          <p:cNvSpPr>
            <a:spLocks noGrp="1"/>
          </p:cNvSpPr>
          <p:nvPr>
            <p:ph type="ftr" sz="quarter" idx="11"/>
          </p:nvPr>
        </p:nvSpPr>
        <p:spPr/>
        <p:txBody>
          <a:bodyPr/>
          <a:lstStyle>
            <a:lvl1pPr>
              <a:defRPr>
                <a:latin typeface="Arial" charset="0"/>
              </a:defRPr>
            </a:lvl1pPr>
          </a:lstStyle>
          <a:p>
            <a:pPr>
              <a:defRPr/>
            </a:pPr>
            <a:endParaRPr lang="en-US"/>
          </a:p>
        </p:txBody>
      </p:sp>
      <p:sp>
        <p:nvSpPr>
          <p:cNvPr id="6" name="Slide Number Placeholder 5"/>
          <p:cNvSpPr>
            <a:spLocks noGrp="1"/>
          </p:cNvSpPr>
          <p:nvPr>
            <p:ph type="sldNum" sz="quarter" idx="12"/>
          </p:nvPr>
        </p:nvSpPr>
        <p:spPr/>
        <p:txBody>
          <a:bodyPr/>
          <a:lstStyle>
            <a:lvl1pPr>
              <a:defRPr>
                <a:latin typeface="Arial" charset="0"/>
              </a:defRPr>
            </a:lvl1pPr>
          </a:lstStyle>
          <a:p>
            <a:pPr>
              <a:defRPr/>
            </a:pPr>
            <a:fld id="{C76A0352-E4D5-46CB-AC3F-A04A54A0A2C2}" type="slidenum">
              <a:rPr lang="en-US"/>
              <a:pPr>
                <a:defRPr/>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277813"/>
            <a:ext cx="19431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277813"/>
            <a:ext cx="56769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atin typeface="Arial" charset="0"/>
              </a:defRPr>
            </a:lvl1pPr>
          </a:lstStyle>
          <a:p>
            <a:pPr>
              <a:defRPr/>
            </a:pPr>
            <a:endParaRPr lang="en-US"/>
          </a:p>
        </p:txBody>
      </p:sp>
      <p:sp>
        <p:nvSpPr>
          <p:cNvPr id="5" name="Footer Placeholder 4"/>
          <p:cNvSpPr>
            <a:spLocks noGrp="1"/>
          </p:cNvSpPr>
          <p:nvPr>
            <p:ph type="ftr" sz="quarter" idx="11"/>
          </p:nvPr>
        </p:nvSpPr>
        <p:spPr/>
        <p:txBody>
          <a:bodyPr/>
          <a:lstStyle>
            <a:lvl1pPr>
              <a:defRPr>
                <a:latin typeface="Arial" charset="0"/>
              </a:defRPr>
            </a:lvl1pPr>
          </a:lstStyle>
          <a:p>
            <a:pPr>
              <a:defRPr/>
            </a:pPr>
            <a:endParaRPr lang="en-US"/>
          </a:p>
        </p:txBody>
      </p:sp>
      <p:sp>
        <p:nvSpPr>
          <p:cNvPr id="6" name="Slide Number Placeholder 5"/>
          <p:cNvSpPr>
            <a:spLocks noGrp="1"/>
          </p:cNvSpPr>
          <p:nvPr>
            <p:ph type="sldNum" sz="quarter" idx="12"/>
          </p:nvPr>
        </p:nvSpPr>
        <p:spPr/>
        <p:txBody>
          <a:bodyPr/>
          <a:lstStyle>
            <a:lvl1pPr>
              <a:defRPr>
                <a:latin typeface="Arial" charset="0"/>
              </a:defRPr>
            </a:lvl1pPr>
          </a:lstStyle>
          <a:p>
            <a:pPr>
              <a:defRPr/>
            </a:pPr>
            <a:fld id="{00C55000-3D7D-4FA4-9E33-4E0D0B691301}" type="slidenum">
              <a:rPr lang="en-US"/>
              <a:pPr>
                <a:defRPr/>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277813"/>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914400" y="1600200"/>
            <a:ext cx="38100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76800" y="1600200"/>
            <a:ext cx="38100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atin typeface="Arial" charset="0"/>
              </a:defRPr>
            </a:lvl1pPr>
          </a:lstStyle>
          <a:p>
            <a:pPr>
              <a:defRPr/>
            </a:pPr>
            <a:endParaRPr lang="en-US"/>
          </a:p>
        </p:txBody>
      </p:sp>
      <p:sp>
        <p:nvSpPr>
          <p:cNvPr id="6" name="Footer Placeholder 5"/>
          <p:cNvSpPr>
            <a:spLocks noGrp="1"/>
          </p:cNvSpPr>
          <p:nvPr>
            <p:ph type="ftr" sz="quarter" idx="11"/>
          </p:nvPr>
        </p:nvSpPr>
        <p:spPr/>
        <p:txBody>
          <a:bodyPr/>
          <a:lstStyle>
            <a:lvl1pPr>
              <a:defRPr>
                <a:latin typeface="Arial" charset="0"/>
              </a:defRPr>
            </a:lvl1pPr>
          </a:lstStyle>
          <a:p>
            <a:pPr>
              <a:defRPr/>
            </a:pPr>
            <a:endParaRPr lang="en-US"/>
          </a:p>
        </p:txBody>
      </p:sp>
      <p:sp>
        <p:nvSpPr>
          <p:cNvPr id="7" name="Slide Number Placeholder 6"/>
          <p:cNvSpPr>
            <a:spLocks noGrp="1"/>
          </p:cNvSpPr>
          <p:nvPr>
            <p:ph type="sldNum" sz="quarter" idx="12"/>
          </p:nvPr>
        </p:nvSpPr>
        <p:spPr/>
        <p:txBody>
          <a:bodyPr/>
          <a:lstStyle>
            <a:lvl1pPr>
              <a:defRPr>
                <a:latin typeface="Arial" charset="0"/>
              </a:defRPr>
            </a:lvl1pPr>
          </a:lstStyle>
          <a:p>
            <a:pPr>
              <a:defRPr/>
            </a:pPr>
            <a:fld id="{CAD29B12-12AC-4E03-8C00-704C00658B0A}" type="slidenum">
              <a:rPr lang="en-US"/>
              <a:pPr>
                <a:defRPr/>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914400" y="277813"/>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914400" y="1600200"/>
            <a:ext cx="7772400" cy="4530725"/>
          </a:xfrm>
        </p:spPr>
        <p:txBody>
          <a:bodyPr/>
          <a:lstStyle/>
          <a:p>
            <a:pPr lvl="0"/>
            <a:endParaRPr lang="en-US" noProof="0"/>
          </a:p>
        </p:txBody>
      </p:sp>
      <p:sp>
        <p:nvSpPr>
          <p:cNvPr id="4" name="Date Placeholder 3"/>
          <p:cNvSpPr>
            <a:spLocks noGrp="1"/>
          </p:cNvSpPr>
          <p:nvPr>
            <p:ph type="dt" sz="half" idx="10"/>
          </p:nvPr>
        </p:nvSpPr>
        <p:spPr/>
        <p:txBody>
          <a:bodyPr/>
          <a:lstStyle>
            <a:lvl1pPr>
              <a:defRPr>
                <a:latin typeface="Arial" charset="0"/>
              </a:defRPr>
            </a:lvl1pPr>
          </a:lstStyle>
          <a:p>
            <a:pPr>
              <a:defRPr/>
            </a:pPr>
            <a:endParaRPr lang="en-US"/>
          </a:p>
        </p:txBody>
      </p:sp>
      <p:sp>
        <p:nvSpPr>
          <p:cNvPr id="5" name="Footer Placeholder 4"/>
          <p:cNvSpPr>
            <a:spLocks noGrp="1"/>
          </p:cNvSpPr>
          <p:nvPr>
            <p:ph type="ftr" sz="quarter" idx="11"/>
          </p:nvPr>
        </p:nvSpPr>
        <p:spPr/>
        <p:txBody>
          <a:bodyPr/>
          <a:lstStyle>
            <a:lvl1pPr>
              <a:defRPr>
                <a:latin typeface="Arial" charset="0"/>
              </a:defRPr>
            </a:lvl1pPr>
          </a:lstStyle>
          <a:p>
            <a:pPr>
              <a:defRPr/>
            </a:pPr>
            <a:endParaRPr lang="en-US"/>
          </a:p>
        </p:txBody>
      </p:sp>
      <p:sp>
        <p:nvSpPr>
          <p:cNvPr id="6" name="Slide Number Placeholder 5"/>
          <p:cNvSpPr>
            <a:spLocks noGrp="1"/>
          </p:cNvSpPr>
          <p:nvPr>
            <p:ph type="sldNum" sz="quarter" idx="12"/>
          </p:nvPr>
        </p:nvSpPr>
        <p:spPr/>
        <p:txBody>
          <a:bodyPr/>
          <a:lstStyle>
            <a:lvl1pPr>
              <a:defRPr>
                <a:latin typeface="Arial" charset="0"/>
              </a:defRPr>
            </a:lvl1pPr>
          </a:lstStyle>
          <a:p>
            <a:pPr>
              <a:defRPr/>
            </a:pPr>
            <a:fld id="{80E8044D-FC85-4C1E-A793-07AE0B085C3E}" type="slidenum">
              <a:rPr lang="en-US"/>
              <a:pPr>
                <a:defRPr/>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914400" y="277813"/>
            <a:ext cx="77724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914400" y="1600200"/>
            <a:ext cx="7772400" cy="4530725"/>
          </a:xfrm>
        </p:spPr>
        <p:txBody>
          <a:bodyPr/>
          <a:lstStyle/>
          <a:p>
            <a:pPr lvl="0"/>
            <a:endParaRPr lang="en-US" noProof="0"/>
          </a:p>
        </p:txBody>
      </p:sp>
      <p:sp>
        <p:nvSpPr>
          <p:cNvPr id="4" name="Date Placeholder 3"/>
          <p:cNvSpPr>
            <a:spLocks noGrp="1"/>
          </p:cNvSpPr>
          <p:nvPr>
            <p:ph type="dt" sz="half" idx="10"/>
          </p:nvPr>
        </p:nvSpPr>
        <p:spPr/>
        <p:txBody>
          <a:bodyPr/>
          <a:lstStyle>
            <a:lvl1pPr>
              <a:defRPr>
                <a:latin typeface="Arial" charset="0"/>
              </a:defRPr>
            </a:lvl1pPr>
          </a:lstStyle>
          <a:p>
            <a:pPr>
              <a:defRPr/>
            </a:pPr>
            <a:endParaRPr lang="en-US"/>
          </a:p>
        </p:txBody>
      </p:sp>
      <p:sp>
        <p:nvSpPr>
          <p:cNvPr id="5" name="Footer Placeholder 4"/>
          <p:cNvSpPr>
            <a:spLocks noGrp="1"/>
          </p:cNvSpPr>
          <p:nvPr>
            <p:ph type="ftr" sz="quarter" idx="11"/>
          </p:nvPr>
        </p:nvSpPr>
        <p:spPr/>
        <p:txBody>
          <a:bodyPr/>
          <a:lstStyle>
            <a:lvl1pPr>
              <a:defRPr>
                <a:latin typeface="Arial" charset="0"/>
              </a:defRPr>
            </a:lvl1pPr>
          </a:lstStyle>
          <a:p>
            <a:pPr>
              <a:defRPr/>
            </a:pPr>
            <a:endParaRPr lang="en-US"/>
          </a:p>
        </p:txBody>
      </p:sp>
      <p:sp>
        <p:nvSpPr>
          <p:cNvPr id="6" name="Slide Number Placeholder 5"/>
          <p:cNvSpPr>
            <a:spLocks noGrp="1"/>
          </p:cNvSpPr>
          <p:nvPr>
            <p:ph type="sldNum" sz="quarter" idx="12"/>
          </p:nvPr>
        </p:nvSpPr>
        <p:spPr/>
        <p:txBody>
          <a:bodyPr/>
          <a:lstStyle>
            <a:lvl1pPr>
              <a:defRPr>
                <a:latin typeface="Arial" charset="0"/>
              </a:defRPr>
            </a:lvl1pPr>
          </a:lstStyle>
          <a:p>
            <a:pPr>
              <a:defRPr/>
            </a:pPr>
            <a:fld id="{23D8851B-FF05-48F6-A751-10F6DD0D648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solidFill>
                  <a:schemeClr val="tx1"/>
                </a:solidFill>
                <a:latin typeface="+mn-lt"/>
              </a:defRPr>
            </a:lvl1pPr>
          </a:lstStyle>
          <a:p>
            <a:pPr>
              <a:defRPr/>
            </a:pPr>
            <a:endParaRPr lang="en-US"/>
          </a:p>
        </p:txBody>
      </p:sp>
      <p:sp>
        <p:nvSpPr>
          <p:cNvPr id="5" name="Footer Placeholder 4"/>
          <p:cNvSpPr>
            <a:spLocks noGrp="1"/>
          </p:cNvSpPr>
          <p:nvPr>
            <p:ph type="ftr" sz="quarter" idx="11"/>
          </p:nvPr>
        </p:nvSpPr>
        <p:spPr/>
        <p:txBody>
          <a:bodyPr/>
          <a:lstStyle>
            <a:lvl1pPr>
              <a:defRPr>
                <a:solidFill>
                  <a:schemeClr val="tx1"/>
                </a:solidFill>
                <a:latin typeface="+mn-lt"/>
              </a:defRPr>
            </a:lvl1pPr>
          </a:lstStyle>
          <a:p>
            <a:pPr>
              <a:defRPr/>
            </a:pPr>
            <a:endParaRPr lang="en-US"/>
          </a:p>
        </p:txBody>
      </p:sp>
      <p:sp>
        <p:nvSpPr>
          <p:cNvPr id="6" name="Slide Number Placeholder 5"/>
          <p:cNvSpPr>
            <a:spLocks noGrp="1"/>
          </p:cNvSpPr>
          <p:nvPr>
            <p:ph type="sldNum" sz="quarter" idx="12"/>
          </p:nvPr>
        </p:nvSpPr>
        <p:spPr/>
        <p:txBody>
          <a:bodyPr/>
          <a:lstStyle>
            <a:lvl1pPr>
              <a:defRPr>
                <a:solidFill>
                  <a:schemeClr val="tx1"/>
                </a:solidFill>
                <a:latin typeface="+mn-lt"/>
              </a:defRPr>
            </a:lvl1pPr>
          </a:lstStyle>
          <a:p>
            <a:pPr>
              <a:defRPr/>
            </a:pPr>
            <a:fld id="{FF411BBA-455D-42E3-84DA-B01641441B9E}"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42988" y="1304925"/>
            <a:ext cx="3776662" cy="48958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72050" y="1304925"/>
            <a:ext cx="3776663" cy="48958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dirty="0">
                <a:latin typeface="+mn-lt"/>
              </a:defRPr>
            </a:lvl1pPr>
          </a:lstStyle>
          <a:p>
            <a:pPr>
              <a:defRPr/>
            </a:pPr>
            <a:endParaRPr lang="en-US"/>
          </a:p>
        </p:txBody>
      </p:sp>
      <p:sp>
        <p:nvSpPr>
          <p:cNvPr id="6" name="Footer Placeholder 5"/>
          <p:cNvSpPr>
            <a:spLocks noGrp="1"/>
          </p:cNvSpPr>
          <p:nvPr>
            <p:ph type="ftr" sz="quarter" idx="11"/>
          </p:nvPr>
        </p:nvSpPr>
        <p:spPr/>
        <p:txBody>
          <a:bodyPr/>
          <a:lstStyle>
            <a:lvl1pPr>
              <a:defRPr dirty="0">
                <a:latin typeface="+mn-lt"/>
              </a:defRPr>
            </a:lvl1pPr>
          </a:lstStyle>
          <a:p>
            <a:pPr>
              <a:defRPr/>
            </a:pPr>
            <a:endParaRPr lang="en-US"/>
          </a:p>
        </p:txBody>
      </p:sp>
      <p:sp>
        <p:nvSpPr>
          <p:cNvPr id="7" name="Slide Number Placeholder 6"/>
          <p:cNvSpPr>
            <a:spLocks noGrp="1"/>
          </p:cNvSpPr>
          <p:nvPr>
            <p:ph type="sldNum" sz="quarter" idx="12"/>
          </p:nvPr>
        </p:nvSpPr>
        <p:spPr/>
        <p:txBody>
          <a:bodyPr/>
          <a:lstStyle>
            <a:lvl1pPr>
              <a:defRPr smtClean="0">
                <a:latin typeface="+mn-lt"/>
              </a:defRPr>
            </a:lvl1pPr>
          </a:lstStyle>
          <a:p>
            <a:pPr>
              <a:defRPr/>
            </a:pPr>
            <a:fld id="{B46403FD-1C71-42B0-AC28-C2137FF7D676}"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dirty="0">
                <a:latin typeface="+mn-lt"/>
              </a:defRPr>
            </a:lvl1pPr>
          </a:lstStyle>
          <a:p>
            <a:pPr>
              <a:defRPr/>
            </a:pPr>
            <a:endParaRPr lang="en-US"/>
          </a:p>
        </p:txBody>
      </p:sp>
      <p:sp>
        <p:nvSpPr>
          <p:cNvPr id="8" name="Footer Placeholder 7"/>
          <p:cNvSpPr>
            <a:spLocks noGrp="1"/>
          </p:cNvSpPr>
          <p:nvPr>
            <p:ph type="ftr" sz="quarter" idx="11"/>
          </p:nvPr>
        </p:nvSpPr>
        <p:spPr/>
        <p:txBody>
          <a:bodyPr/>
          <a:lstStyle>
            <a:lvl1pPr>
              <a:defRPr dirty="0">
                <a:latin typeface="+mn-lt"/>
              </a:defRPr>
            </a:lvl1pPr>
          </a:lstStyle>
          <a:p>
            <a:pPr>
              <a:defRPr/>
            </a:pPr>
            <a:endParaRPr lang="en-US"/>
          </a:p>
        </p:txBody>
      </p:sp>
      <p:sp>
        <p:nvSpPr>
          <p:cNvPr id="9" name="Slide Number Placeholder 8"/>
          <p:cNvSpPr>
            <a:spLocks noGrp="1"/>
          </p:cNvSpPr>
          <p:nvPr>
            <p:ph type="sldNum" sz="quarter" idx="12"/>
          </p:nvPr>
        </p:nvSpPr>
        <p:spPr/>
        <p:txBody>
          <a:bodyPr/>
          <a:lstStyle>
            <a:lvl1pPr>
              <a:defRPr smtClean="0">
                <a:latin typeface="+mn-lt"/>
              </a:defRPr>
            </a:lvl1pPr>
          </a:lstStyle>
          <a:p>
            <a:pPr>
              <a:defRPr/>
            </a:pPr>
            <a:fld id="{E908606B-F398-457E-9CE7-EE7BEA26BF61}"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dirty="0">
                <a:latin typeface="+mn-lt"/>
              </a:defRPr>
            </a:lvl1pPr>
          </a:lstStyle>
          <a:p>
            <a:pPr>
              <a:defRPr/>
            </a:pPr>
            <a:endParaRPr lang="en-US"/>
          </a:p>
        </p:txBody>
      </p:sp>
      <p:sp>
        <p:nvSpPr>
          <p:cNvPr id="4" name="Footer Placeholder 3"/>
          <p:cNvSpPr>
            <a:spLocks noGrp="1"/>
          </p:cNvSpPr>
          <p:nvPr>
            <p:ph type="ftr" sz="quarter" idx="11"/>
          </p:nvPr>
        </p:nvSpPr>
        <p:spPr/>
        <p:txBody>
          <a:bodyPr/>
          <a:lstStyle>
            <a:lvl1pPr>
              <a:defRPr dirty="0">
                <a:latin typeface="+mn-lt"/>
              </a:defRPr>
            </a:lvl1pPr>
          </a:lstStyle>
          <a:p>
            <a:pPr>
              <a:defRPr/>
            </a:pPr>
            <a:endParaRPr lang="en-US"/>
          </a:p>
        </p:txBody>
      </p:sp>
      <p:sp>
        <p:nvSpPr>
          <p:cNvPr id="5" name="Slide Number Placeholder 4"/>
          <p:cNvSpPr>
            <a:spLocks noGrp="1"/>
          </p:cNvSpPr>
          <p:nvPr>
            <p:ph type="sldNum" sz="quarter" idx="12"/>
          </p:nvPr>
        </p:nvSpPr>
        <p:spPr/>
        <p:txBody>
          <a:bodyPr/>
          <a:lstStyle>
            <a:lvl1pPr>
              <a:defRPr smtClean="0">
                <a:latin typeface="+mn-lt"/>
              </a:defRPr>
            </a:lvl1pPr>
          </a:lstStyle>
          <a:p>
            <a:pPr>
              <a:defRPr/>
            </a:pPr>
            <a:fld id="{5FDAFB79-1C62-4586-97C6-F3B1C2CA2812}"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dirty="0">
                <a:latin typeface="+mn-lt"/>
              </a:defRPr>
            </a:lvl1pPr>
          </a:lstStyle>
          <a:p>
            <a:pPr>
              <a:defRPr/>
            </a:pPr>
            <a:endParaRPr lang="en-US"/>
          </a:p>
        </p:txBody>
      </p:sp>
      <p:sp>
        <p:nvSpPr>
          <p:cNvPr id="3" name="Footer Placeholder 2"/>
          <p:cNvSpPr>
            <a:spLocks noGrp="1"/>
          </p:cNvSpPr>
          <p:nvPr>
            <p:ph type="ftr" sz="quarter" idx="11"/>
          </p:nvPr>
        </p:nvSpPr>
        <p:spPr/>
        <p:txBody>
          <a:bodyPr/>
          <a:lstStyle>
            <a:lvl1pPr>
              <a:defRPr dirty="0">
                <a:latin typeface="+mn-lt"/>
              </a:defRPr>
            </a:lvl1pPr>
          </a:lstStyle>
          <a:p>
            <a:pPr>
              <a:defRPr/>
            </a:pPr>
            <a:endParaRPr lang="en-US"/>
          </a:p>
        </p:txBody>
      </p:sp>
      <p:sp>
        <p:nvSpPr>
          <p:cNvPr id="4" name="Slide Number Placeholder 3"/>
          <p:cNvSpPr>
            <a:spLocks noGrp="1"/>
          </p:cNvSpPr>
          <p:nvPr>
            <p:ph type="sldNum" sz="quarter" idx="12"/>
          </p:nvPr>
        </p:nvSpPr>
        <p:spPr/>
        <p:txBody>
          <a:bodyPr/>
          <a:lstStyle>
            <a:lvl1pPr>
              <a:defRPr smtClean="0">
                <a:latin typeface="+mn-lt"/>
              </a:defRPr>
            </a:lvl1pPr>
          </a:lstStyle>
          <a:p>
            <a:pPr>
              <a:defRPr/>
            </a:pPr>
            <a:fld id="{32A1627C-E6E1-4C9F-B32B-75D5C8381E9B}"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dirty="0">
                <a:latin typeface="+mn-lt"/>
              </a:defRPr>
            </a:lvl1pPr>
          </a:lstStyle>
          <a:p>
            <a:pPr>
              <a:defRPr/>
            </a:pPr>
            <a:endParaRPr lang="en-US"/>
          </a:p>
        </p:txBody>
      </p:sp>
      <p:sp>
        <p:nvSpPr>
          <p:cNvPr id="6" name="Footer Placeholder 5"/>
          <p:cNvSpPr>
            <a:spLocks noGrp="1"/>
          </p:cNvSpPr>
          <p:nvPr>
            <p:ph type="ftr" sz="quarter" idx="11"/>
          </p:nvPr>
        </p:nvSpPr>
        <p:spPr/>
        <p:txBody>
          <a:bodyPr/>
          <a:lstStyle>
            <a:lvl1pPr>
              <a:defRPr dirty="0">
                <a:latin typeface="+mn-lt"/>
              </a:defRPr>
            </a:lvl1pPr>
          </a:lstStyle>
          <a:p>
            <a:pPr>
              <a:defRPr/>
            </a:pPr>
            <a:endParaRPr lang="en-US"/>
          </a:p>
        </p:txBody>
      </p:sp>
      <p:sp>
        <p:nvSpPr>
          <p:cNvPr id="7" name="Slide Number Placeholder 6"/>
          <p:cNvSpPr>
            <a:spLocks noGrp="1"/>
          </p:cNvSpPr>
          <p:nvPr>
            <p:ph type="sldNum" sz="quarter" idx="12"/>
          </p:nvPr>
        </p:nvSpPr>
        <p:spPr/>
        <p:txBody>
          <a:bodyPr/>
          <a:lstStyle>
            <a:lvl1pPr>
              <a:defRPr smtClean="0">
                <a:latin typeface="+mn-lt"/>
              </a:defRPr>
            </a:lvl1pPr>
          </a:lstStyle>
          <a:p>
            <a:pPr>
              <a:defRPr/>
            </a:pPr>
            <a:fld id="{B2AA7B94-6BB1-48FA-8925-996124A68BE6}"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dirty="0">
                <a:latin typeface="+mn-lt"/>
              </a:defRPr>
            </a:lvl1pPr>
          </a:lstStyle>
          <a:p>
            <a:pPr>
              <a:defRPr/>
            </a:pPr>
            <a:endParaRPr lang="en-US"/>
          </a:p>
        </p:txBody>
      </p:sp>
      <p:sp>
        <p:nvSpPr>
          <p:cNvPr id="6" name="Footer Placeholder 5"/>
          <p:cNvSpPr>
            <a:spLocks noGrp="1"/>
          </p:cNvSpPr>
          <p:nvPr>
            <p:ph type="ftr" sz="quarter" idx="11"/>
          </p:nvPr>
        </p:nvSpPr>
        <p:spPr/>
        <p:txBody>
          <a:bodyPr/>
          <a:lstStyle>
            <a:lvl1pPr>
              <a:defRPr dirty="0">
                <a:latin typeface="+mn-lt"/>
              </a:defRPr>
            </a:lvl1pPr>
          </a:lstStyle>
          <a:p>
            <a:pPr>
              <a:defRPr/>
            </a:pPr>
            <a:endParaRPr lang="en-US"/>
          </a:p>
        </p:txBody>
      </p:sp>
      <p:sp>
        <p:nvSpPr>
          <p:cNvPr id="7" name="Slide Number Placeholder 6"/>
          <p:cNvSpPr>
            <a:spLocks noGrp="1"/>
          </p:cNvSpPr>
          <p:nvPr>
            <p:ph type="sldNum" sz="quarter" idx="12"/>
          </p:nvPr>
        </p:nvSpPr>
        <p:spPr/>
        <p:txBody>
          <a:bodyPr/>
          <a:lstStyle>
            <a:lvl1pPr>
              <a:defRPr smtClean="0">
                <a:latin typeface="+mn-lt"/>
              </a:defRPr>
            </a:lvl1pPr>
          </a:lstStyle>
          <a:p>
            <a:pPr>
              <a:defRPr/>
            </a:pPr>
            <a:fld id="{335FCB0A-695C-4D39-B06A-49C2126B893F}"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5" Type="http://schemas.openxmlformats.org/officeDocument/2006/relationships/theme" Target="../theme/theme2.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5"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042988" y="225425"/>
            <a:ext cx="7705725" cy="863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1042988" y="1304925"/>
            <a:ext cx="7705725" cy="48958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2532" name="Rectangle 4"/>
          <p:cNvSpPr>
            <a:spLocks noGrp="1" noChangeArrowheads="1"/>
          </p:cNvSpPr>
          <p:nvPr>
            <p:ph type="dt" sz="half" idx="2"/>
          </p:nvPr>
        </p:nvSpPr>
        <p:spPr bwMode="auto">
          <a:xfrm>
            <a:off x="1042988" y="6308725"/>
            <a:ext cx="1838325" cy="349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000" dirty="0" smtClean="0">
                <a:solidFill>
                  <a:srgbClr val="000000"/>
                </a:solidFill>
                <a:latin typeface="Times New Roman" pitchFamily="18" charset="0"/>
                <a:cs typeface="+mn-cs"/>
              </a:defRPr>
            </a:lvl1pPr>
          </a:lstStyle>
          <a:p>
            <a:pPr>
              <a:defRPr/>
            </a:pPr>
            <a:endParaRPr lang="en-US"/>
          </a:p>
        </p:txBody>
      </p:sp>
      <p:sp>
        <p:nvSpPr>
          <p:cNvPr id="22533" name="Rectangle 5"/>
          <p:cNvSpPr>
            <a:spLocks noGrp="1" noChangeArrowheads="1"/>
          </p:cNvSpPr>
          <p:nvPr>
            <p:ph type="ftr" sz="quarter" idx="3"/>
          </p:nvPr>
        </p:nvSpPr>
        <p:spPr bwMode="auto">
          <a:xfrm>
            <a:off x="3054350" y="6308725"/>
            <a:ext cx="3636963" cy="349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000" dirty="0" smtClean="0">
                <a:solidFill>
                  <a:srgbClr val="000000"/>
                </a:solidFill>
                <a:latin typeface="Times New Roman" pitchFamily="18" charset="0"/>
                <a:cs typeface="+mn-cs"/>
              </a:defRPr>
            </a:lvl1pPr>
          </a:lstStyle>
          <a:p>
            <a:pPr>
              <a:defRPr/>
            </a:pPr>
            <a:endParaRPr lang="en-US"/>
          </a:p>
        </p:txBody>
      </p:sp>
      <p:sp>
        <p:nvSpPr>
          <p:cNvPr id="22534" name="Rectangle 6"/>
          <p:cNvSpPr>
            <a:spLocks noGrp="1" noChangeArrowheads="1"/>
          </p:cNvSpPr>
          <p:nvPr>
            <p:ph type="sldNum" sz="quarter" idx="4"/>
          </p:nvPr>
        </p:nvSpPr>
        <p:spPr bwMode="auto">
          <a:xfrm>
            <a:off x="6843713" y="6308725"/>
            <a:ext cx="1905000" cy="349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000" smtClean="0">
                <a:solidFill>
                  <a:srgbClr val="000000"/>
                </a:solidFill>
                <a:latin typeface="Times New Roman" pitchFamily="18" charset="0"/>
                <a:cs typeface="+mn-cs"/>
              </a:defRPr>
            </a:lvl1pPr>
          </a:lstStyle>
          <a:p>
            <a:pPr>
              <a:defRPr/>
            </a:pPr>
            <a:fld id="{5671D15A-1AB2-4980-ACE8-9525C88B116C}"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99" r:id="rId1"/>
    <p:sldLayoutId id="2147483800" r:id="rId2"/>
    <p:sldLayoutId id="2147483801" r:id="rId3"/>
    <p:sldLayoutId id="2147483802" r:id="rId4"/>
    <p:sldLayoutId id="2147483803" r:id="rId5"/>
    <p:sldLayoutId id="2147483804" r:id="rId6"/>
    <p:sldLayoutId id="2147483805" r:id="rId7"/>
    <p:sldLayoutId id="2147483806" r:id="rId8"/>
    <p:sldLayoutId id="2147483807" r:id="rId9"/>
    <p:sldLayoutId id="2147483798" r:id="rId10"/>
    <p:sldLayoutId id="2147483797" r:id="rId11"/>
    <p:sldLayoutId id="2147483796" r:id="rId12"/>
    <p:sldLayoutId id="2147483795" r:id="rId13"/>
  </p:sldLayoutIdLst>
  <p:txStyles>
    <p:titleStyle>
      <a:lvl1pPr algn="l" rtl="0" fontAlgn="base">
        <a:spcBef>
          <a:spcPct val="0"/>
        </a:spcBef>
        <a:spcAft>
          <a:spcPct val="0"/>
        </a:spcAft>
        <a:defRPr sz="3200">
          <a:solidFill>
            <a:schemeClr val="tx1"/>
          </a:solidFill>
          <a:latin typeface="+mj-lt"/>
          <a:ea typeface="+mj-ea"/>
          <a:cs typeface="+mj-cs"/>
        </a:defRPr>
      </a:lvl1pPr>
      <a:lvl2pPr algn="l" rtl="0" fontAlgn="base">
        <a:spcBef>
          <a:spcPct val="0"/>
        </a:spcBef>
        <a:spcAft>
          <a:spcPct val="0"/>
        </a:spcAft>
        <a:defRPr sz="3200">
          <a:solidFill>
            <a:schemeClr val="tx1"/>
          </a:solidFill>
          <a:latin typeface="Century Schoolbook" pitchFamily="18" charset="0"/>
          <a:cs typeface="Times New Roman" pitchFamily="18" charset="0"/>
        </a:defRPr>
      </a:lvl2pPr>
      <a:lvl3pPr algn="l" rtl="0" fontAlgn="base">
        <a:spcBef>
          <a:spcPct val="0"/>
        </a:spcBef>
        <a:spcAft>
          <a:spcPct val="0"/>
        </a:spcAft>
        <a:defRPr sz="3200">
          <a:solidFill>
            <a:schemeClr val="tx1"/>
          </a:solidFill>
          <a:latin typeface="Century Schoolbook" pitchFamily="18" charset="0"/>
          <a:cs typeface="Times New Roman" pitchFamily="18" charset="0"/>
        </a:defRPr>
      </a:lvl3pPr>
      <a:lvl4pPr algn="l" rtl="0" fontAlgn="base">
        <a:spcBef>
          <a:spcPct val="0"/>
        </a:spcBef>
        <a:spcAft>
          <a:spcPct val="0"/>
        </a:spcAft>
        <a:defRPr sz="3200">
          <a:solidFill>
            <a:schemeClr val="tx1"/>
          </a:solidFill>
          <a:latin typeface="Century Schoolbook" pitchFamily="18" charset="0"/>
          <a:cs typeface="Times New Roman" pitchFamily="18" charset="0"/>
        </a:defRPr>
      </a:lvl4pPr>
      <a:lvl5pPr algn="l" rtl="0" fontAlgn="base">
        <a:spcBef>
          <a:spcPct val="0"/>
        </a:spcBef>
        <a:spcAft>
          <a:spcPct val="0"/>
        </a:spcAft>
        <a:defRPr sz="3200">
          <a:solidFill>
            <a:schemeClr val="tx1"/>
          </a:solidFill>
          <a:latin typeface="Century Schoolbook" pitchFamily="18" charset="0"/>
          <a:cs typeface="Times New Roman" pitchFamily="18" charset="0"/>
        </a:defRPr>
      </a:lvl5pPr>
      <a:lvl6pPr marL="457200" algn="l" rtl="0" eaLnBrk="1" fontAlgn="base" hangingPunct="1">
        <a:spcBef>
          <a:spcPct val="0"/>
        </a:spcBef>
        <a:spcAft>
          <a:spcPct val="0"/>
        </a:spcAft>
        <a:defRPr sz="3200">
          <a:solidFill>
            <a:schemeClr val="tx1"/>
          </a:solidFill>
          <a:latin typeface="Century Schoolbook" pitchFamily="18" charset="0"/>
          <a:cs typeface="Times New Roman" pitchFamily="18" charset="0"/>
        </a:defRPr>
      </a:lvl6pPr>
      <a:lvl7pPr marL="914400" algn="l" rtl="0" eaLnBrk="1" fontAlgn="base" hangingPunct="1">
        <a:spcBef>
          <a:spcPct val="0"/>
        </a:spcBef>
        <a:spcAft>
          <a:spcPct val="0"/>
        </a:spcAft>
        <a:defRPr sz="3200">
          <a:solidFill>
            <a:schemeClr val="tx1"/>
          </a:solidFill>
          <a:latin typeface="Century Schoolbook" pitchFamily="18" charset="0"/>
          <a:cs typeface="Times New Roman" pitchFamily="18" charset="0"/>
        </a:defRPr>
      </a:lvl7pPr>
      <a:lvl8pPr marL="1371600" algn="l" rtl="0" eaLnBrk="1" fontAlgn="base" hangingPunct="1">
        <a:spcBef>
          <a:spcPct val="0"/>
        </a:spcBef>
        <a:spcAft>
          <a:spcPct val="0"/>
        </a:spcAft>
        <a:defRPr sz="3200">
          <a:solidFill>
            <a:schemeClr val="tx1"/>
          </a:solidFill>
          <a:latin typeface="Century Schoolbook" pitchFamily="18" charset="0"/>
          <a:cs typeface="Times New Roman" pitchFamily="18" charset="0"/>
        </a:defRPr>
      </a:lvl8pPr>
      <a:lvl9pPr marL="1828800" algn="l" rtl="0" eaLnBrk="1" fontAlgn="base" hangingPunct="1">
        <a:spcBef>
          <a:spcPct val="0"/>
        </a:spcBef>
        <a:spcAft>
          <a:spcPct val="0"/>
        </a:spcAft>
        <a:defRPr sz="3200">
          <a:solidFill>
            <a:schemeClr val="tx1"/>
          </a:solidFill>
          <a:latin typeface="Century Schoolbook" pitchFamily="18" charset="0"/>
          <a:cs typeface="Times New Roman" pitchFamily="18" charset="0"/>
        </a:defRPr>
      </a:lvl9pPr>
    </p:titleStyle>
    <p:bodyStyle>
      <a:lvl1pPr marL="342900" indent="-342900" algn="l" rtl="0" fontAlgn="base">
        <a:spcBef>
          <a:spcPct val="20000"/>
        </a:spcBef>
        <a:spcAft>
          <a:spcPct val="0"/>
        </a:spcAft>
        <a:buClr>
          <a:schemeClr val="tx1"/>
        </a:buClr>
        <a:buChar char="•"/>
        <a:defRPr sz="2400">
          <a:solidFill>
            <a:schemeClr val="tx1"/>
          </a:solidFill>
          <a:latin typeface="+mn-lt"/>
          <a:ea typeface="+mn-ea"/>
          <a:cs typeface="+mn-cs"/>
        </a:defRPr>
      </a:lvl1pPr>
      <a:lvl2pPr marL="742950" indent="-285750" algn="l" rtl="0" fontAlgn="base">
        <a:spcBef>
          <a:spcPct val="20000"/>
        </a:spcBef>
        <a:spcAft>
          <a:spcPct val="0"/>
        </a:spcAft>
        <a:buClr>
          <a:schemeClr val="tx1"/>
        </a:buClr>
        <a:buChar char="•"/>
        <a:defRPr sz="2000">
          <a:solidFill>
            <a:schemeClr val="tx1"/>
          </a:solidFill>
          <a:latin typeface="+mn-lt"/>
          <a:cs typeface="+mn-cs"/>
        </a:defRPr>
      </a:lvl2pPr>
      <a:lvl3pPr marL="1143000" indent="-228600" algn="l" rtl="0" fontAlgn="base">
        <a:spcBef>
          <a:spcPct val="20000"/>
        </a:spcBef>
        <a:spcAft>
          <a:spcPct val="0"/>
        </a:spcAft>
        <a:buClr>
          <a:schemeClr val="tx1"/>
        </a:buClr>
        <a:buChar char="•"/>
        <a:defRPr>
          <a:solidFill>
            <a:schemeClr val="tx1"/>
          </a:solidFill>
          <a:latin typeface="+mn-lt"/>
          <a:cs typeface="+mn-cs"/>
        </a:defRPr>
      </a:lvl3pPr>
      <a:lvl4pPr marL="1600200" indent="-228600" algn="l" rtl="0" fontAlgn="base">
        <a:spcBef>
          <a:spcPct val="20000"/>
        </a:spcBef>
        <a:spcAft>
          <a:spcPct val="0"/>
        </a:spcAft>
        <a:buClr>
          <a:schemeClr val="tx1"/>
        </a:buClr>
        <a:buChar char="•"/>
        <a:defRPr sz="1600">
          <a:solidFill>
            <a:schemeClr val="tx1"/>
          </a:solidFill>
          <a:latin typeface="+mn-lt"/>
          <a:cs typeface="+mn-cs"/>
        </a:defRPr>
      </a:lvl4pPr>
      <a:lvl5pPr marL="2057400" indent="-228600" algn="l" rtl="0" fontAlgn="base">
        <a:spcBef>
          <a:spcPct val="20000"/>
        </a:spcBef>
        <a:spcAft>
          <a:spcPct val="0"/>
        </a:spcAft>
        <a:buClr>
          <a:schemeClr val="tx1"/>
        </a:buClr>
        <a:buChar char="•"/>
        <a:defRPr sz="1600">
          <a:solidFill>
            <a:schemeClr val="tx1"/>
          </a:solidFill>
          <a:latin typeface="+mn-lt"/>
          <a:cs typeface="+mn-cs"/>
        </a:defRPr>
      </a:lvl5pPr>
      <a:lvl6pPr marL="2514600" indent="-228600" algn="l" rtl="0" eaLnBrk="1" fontAlgn="base" hangingPunct="1">
        <a:spcBef>
          <a:spcPct val="20000"/>
        </a:spcBef>
        <a:spcAft>
          <a:spcPct val="0"/>
        </a:spcAft>
        <a:buClr>
          <a:schemeClr val="tx1"/>
        </a:buClr>
        <a:buChar char="•"/>
        <a:defRPr sz="1600">
          <a:solidFill>
            <a:schemeClr val="tx1"/>
          </a:solidFill>
          <a:latin typeface="+mn-lt"/>
          <a:cs typeface="+mn-cs"/>
        </a:defRPr>
      </a:lvl6pPr>
      <a:lvl7pPr marL="2971800" indent="-228600" algn="l" rtl="0" eaLnBrk="1" fontAlgn="base" hangingPunct="1">
        <a:spcBef>
          <a:spcPct val="20000"/>
        </a:spcBef>
        <a:spcAft>
          <a:spcPct val="0"/>
        </a:spcAft>
        <a:buClr>
          <a:schemeClr val="tx1"/>
        </a:buClr>
        <a:buChar char="•"/>
        <a:defRPr sz="1600">
          <a:solidFill>
            <a:schemeClr val="tx1"/>
          </a:solidFill>
          <a:latin typeface="+mn-lt"/>
          <a:cs typeface="+mn-cs"/>
        </a:defRPr>
      </a:lvl7pPr>
      <a:lvl8pPr marL="3429000" indent="-228600" algn="l" rtl="0" eaLnBrk="1" fontAlgn="base" hangingPunct="1">
        <a:spcBef>
          <a:spcPct val="20000"/>
        </a:spcBef>
        <a:spcAft>
          <a:spcPct val="0"/>
        </a:spcAft>
        <a:buClr>
          <a:schemeClr val="tx1"/>
        </a:buClr>
        <a:buChar char="•"/>
        <a:defRPr sz="1600">
          <a:solidFill>
            <a:schemeClr val="tx1"/>
          </a:solidFill>
          <a:latin typeface="+mn-lt"/>
          <a:cs typeface="+mn-cs"/>
        </a:defRPr>
      </a:lvl8pPr>
      <a:lvl9pPr marL="3886200" indent="-228600" algn="l" rtl="0" eaLnBrk="1" fontAlgn="base" hangingPunct="1">
        <a:spcBef>
          <a:spcPct val="20000"/>
        </a:spcBef>
        <a:spcAft>
          <a:spcPct val="0"/>
        </a:spcAft>
        <a:buClr>
          <a:schemeClr val="tx1"/>
        </a:buClr>
        <a:buChar char="•"/>
        <a:defRPr sz="16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5362" name="Group 2"/>
          <p:cNvGrpSpPr>
            <a:grpSpLocks/>
          </p:cNvGrpSpPr>
          <p:nvPr/>
        </p:nvGrpSpPr>
        <p:grpSpPr bwMode="auto">
          <a:xfrm>
            <a:off x="0" y="0"/>
            <a:ext cx="8686800" cy="4876800"/>
            <a:chOff x="0" y="0"/>
            <a:chExt cx="5472" cy="3072"/>
          </a:xfrm>
        </p:grpSpPr>
        <p:sp>
          <p:nvSpPr>
            <p:cNvPr id="6147" name="Rectangle 3"/>
            <p:cNvSpPr>
              <a:spLocks noChangeArrowheads="1"/>
            </p:cNvSpPr>
            <p:nvPr/>
          </p:nvSpPr>
          <p:spPr bwMode="auto">
            <a:xfrm>
              <a:off x="0" y="0"/>
              <a:ext cx="384" cy="3072"/>
            </a:xfrm>
            <a:prstGeom prst="rect">
              <a:avLst/>
            </a:prstGeom>
            <a:solidFill>
              <a:schemeClr val="accent1"/>
            </a:solidFill>
            <a:ln w="9525">
              <a:noFill/>
              <a:miter lim="800000"/>
              <a:headEnd/>
              <a:tailEnd/>
            </a:ln>
            <a:effectLst/>
          </p:spPr>
          <p:txBody>
            <a:bodyPr wrap="none" anchor="ctr"/>
            <a:lstStyle/>
            <a:p>
              <a:pPr algn="ctr">
                <a:defRPr/>
              </a:pPr>
              <a:endParaRPr lang="en-US" sz="2400">
                <a:solidFill>
                  <a:srgbClr val="000000"/>
                </a:solidFill>
                <a:latin typeface="Times New Roman" pitchFamily="18" charset="0"/>
                <a:cs typeface="+mn-cs"/>
              </a:endParaRPr>
            </a:p>
          </p:txBody>
        </p:sp>
        <p:grpSp>
          <p:nvGrpSpPr>
            <p:cNvPr id="15370" name="Group 4"/>
            <p:cNvGrpSpPr>
              <a:grpSpLocks/>
            </p:cNvGrpSpPr>
            <p:nvPr/>
          </p:nvGrpSpPr>
          <p:grpSpPr bwMode="auto">
            <a:xfrm>
              <a:off x="240" y="893"/>
              <a:ext cx="5232" cy="115"/>
              <a:chOff x="240" y="893"/>
              <a:chExt cx="5232" cy="115"/>
            </a:xfrm>
          </p:grpSpPr>
          <p:sp>
            <p:nvSpPr>
              <p:cNvPr id="6149" name="Rectangle 5"/>
              <p:cNvSpPr>
                <a:spLocks noChangeArrowheads="1"/>
              </p:cNvSpPr>
              <p:nvPr/>
            </p:nvSpPr>
            <p:spPr bwMode="auto">
              <a:xfrm>
                <a:off x="4320" y="893"/>
                <a:ext cx="1152" cy="115"/>
              </a:xfrm>
              <a:prstGeom prst="rect">
                <a:avLst/>
              </a:prstGeom>
              <a:solidFill>
                <a:schemeClr val="folHlink"/>
              </a:solidFill>
              <a:ln w="9525">
                <a:noFill/>
                <a:miter lim="800000"/>
                <a:headEnd/>
                <a:tailEnd/>
              </a:ln>
              <a:effectLst/>
            </p:spPr>
            <p:txBody>
              <a:bodyPr wrap="none" anchor="ctr"/>
              <a:lstStyle/>
              <a:p>
                <a:pPr algn="ctr">
                  <a:defRPr/>
                </a:pPr>
                <a:endParaRPr lang="en-US" sz="2400">
                  <a:solidFill>
                    <a:srgbClr val="000000"/>
                  </a:solidFill>
                  <a:latin typeface="Times New Roman" pitchFamily="18" charset="0"/>
                  <a:cs typeface="+mn-cs"/>
                </a:endParaRPr>
              </a:p>
            </p:txBody>
          </p:sp>
          <p:sp>
            <p:nvSpPr>
              <p:cNvPr id="6150" name="Line 6"/>
              <p:cNvSpPr>
                <a:spLocks noChangeShapeType="1"/>
              </p:cNvSpPr>
              <p:nvPr/>
            </p:nvSpPr>
            <p:spPr bwMode="auto">
              <a:xfrm>
                <a:off x="240" y="941"/>
                <a:ext cx="5232" cy="0"/>
              </a:xfrm>
              <a:prstGeom prst="line">
                <a:avLst/>
              </a:prstGeom>
              <a:noFill/>
              <a:ln w="19050">
                <a:solidFill>
                  <a:schemeClr val="bg2"/>
                </a:solidFill>
                <a:round/>
                <a:headEnd/>
                <a:tailEnd/>
              </a:ln>
              <a:effectLst/>
            </p:spPr>
            <p:txBody>
              <a:bodyPr/>
              <a:lstStyle/>
              <a:p>
                <a:pPr>
                  <a:defRPr/>
                </a:pPr>
                <a:endParaRPr lang="en-US">
                  <a:solidFill>
                    <a:srgbClr val="000000"/>
                  </a:solidFill>
                  <a:latin typeface="Arial" pitchFamily="34" charset="0"/>
                  <a:cs typeface="+mn-cs"/>
                </a:endParaRPr>
              </a:p>
            </p:txBody>
          </p:sp>
        </p:grpSp>
      </p:grpSp>
      <p:sp>
        <p:nvSpPr>
          <p:cNvPr id="15363" name="Rectangle 7"/>
          <p:cNvSpPr>
            <a:spLocks noGrp="1" noChangeArrowheads="1"/>
          </p:cNvSpPr>
          <p:nvPr>
            <p:ph type="title"/>
          </p:nvPr>
        </p:nvSpPr>
        <p:spPr bwMode="auto">
          <a:xfrm>
            <a:off x="914400" y="277813"/>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5364" name="Rectangle 8"/>
          <p:cNvSpPr>
            <a:spLocks noGrp="1" noChangeArrowheads="1"/>
          </p:cNvSpPr>
          <p:nvPr>
            <p:ph type="body" idx="1"/>
          </p:nvPr>
        </p:nvSpPr>
        <p:spPr bwMode="auto">
          <a:xfrm>
            <a:off x="914400" y="1600200"/>
            <a:ext cx="77724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153" name="Rectangle 9"/>
          <p:cNvSpPr>
            <a:spLocks noGrp="1" noChangeArrowheads="1"/>
          </p:cNvSpPr>
          <p:nvPr>
            <p:ph type="dt" sz="half" idx="2"/>
          </p:nvPr>
        </p:nvSpPr>
        <p:spPr bwMode="auto">
          <a:xfrm>
            <a:off x="914400" y="6251575"/>
            <a:ext cx="19812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smtClean="0">
                <a:solidFill>
                  <a:srgbClr val="000000"/>
                </a:solidFill>
                <a:latin typeface="Arial" pitchFamily="34" charset="0"/>
                <a:cs typeface="+mn-cs"/>
              </a:defRPr>
            </a:lvl1pPr>
          </a:lstStyle>
          <a:p>
            <a:pPr>
              <a:defRPr/>
            </a:pPr>
            <a:endParaRPr lang="en-US"/>
          </a:p>
        </p:txBody>
      </p:sp>
      <p:sp>
        <p:nvSpPr>
          <p:cNvPr id="6154" name="Rectangle 10"/>
          <p:cNvSpPr>
            <a:spLocks noGrp="1" noChangeArrowheads="1"/>
          </p:cNvSpPr>
          <p:nvPr>
            <p:ph type="ftr" sz="quarter" idx="3"/>
          </p:nvPr>
        </p:nvSpPr>
        <p:spPr bwMode="auto">
          <a:xfrm>
            <a:off x="3352800" y="624840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smtClean="0">
                <a:solidFill>
                  <a:srgbClr val="000000"/>
                </a:solidFill>
                <a:latin typeface="Arial" pitchFamily="34" charset="0"/>
                <a:cs typeface="+mn-cs"/>
              </a:defRPr>
            </a:lvl1pPr>
          </a:lstStyle>
          <a:p>
            <a:pPr>
              <a:defRPr/>
            </a:pPr>
            <a:endParaRPr lang="en-US"/>
          </a:p>
        </p:txBody>
      </p:sp>
      <p:sp>
        <p:nvSpPr>
          <p:cNvPr id="6155" name="Rectangle 11"/>
          <p:cNvSpPr>
            <a:spLocks noGrp="1" noChangeArrowheads="1"/>
          </p:cNvSpPr>
          <p:nvPr>
            <p:ph type="sldNum" sz="quarter" idx="4"/>
          </p:nvPr>
        </p:nvSpPr>
        <p:spPr bwMode="auto">
          <a:xfrm>
            <a:off x="6781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smtClean="0">
                <a:solidFill>
                  <a:srgbClr val="000000"/>
                </a:solidFill>
                <a:latin typeface="Arial" pitchFamily="34" charset="0"/>
                <a:cs typeface="+mn-cs"/>
              </a:defRPr>
            </a:lvl1pPr>
          </a:lstStyle>
          <a:p>
            <a:pPr>
              <a:defRPr/>
            </a:pPr>
            <a:fld id="{24160E3A-D697-4110-AEDC-519A51933FCC}" type="slidenum">
              <a:rPr lang="en-US"/>
              <a:pPr>
                <a:defRPr/>
              </a:pPr>
              <a:t>‹#›</a:t>
            </a:fld>
            <a:endParaRPr lang="en-US"/>
          </a:p>
        </p:txBody>
      </p:sp>
      <p:sp>
        <p:nvSpPr>
          <p:cNvPr id="6156" name="Line 12"/>
          <p:cNvSpPr>
            <a:spLocks noChangeShapeType="1"/>
          </p:cNvSpPr>
          <p:nvPr/>
        </p:nvSpPr>
        <p:spPr bwMode="auto">
          <a:xfrm>
            <a:off x="0" y="4876800"/>
            <a:ext cx="609600" cy="0"/>
          </a:xfrm>
          <a:prstGeom prst="line">
            <a:avLst/>
          </a:prstGeom>
          <a:noFill/>
          <a:ln w="44450">
            <a:solidFill>
              <a:schemeClr val="bg2"/>
            </a:solidFill>
            <a:round/>
            <a:headEnd/>
            <a:tailEnd/>
          </a:ln>
          <a:effectLst/>
        </p:spPr>
        <p:txBody>
          <a:bodyPr/>
          <a:lstStyle/>
          <a:p>
            <a:pPr>
              <a:defRPr/>
            </a:pPr>
            <a:endParaRPr lang="en-US">
              <a:solidFill>
                <a:srgbClr val="000000"/>
              </a:solidFill>
              <a:latin typeface="Arial" pitchFamily="34" charset="0"/>
              <a:cs typeface="+mn-cs"/>
            </a:endParaRPr>
          </a:p>
        </p:txBody>
      </p:sp>
    </p:spTree>
  </p:cSld>
  <p:clrMap bg1="lt1" tx1="dk1" bg2="lt2" tx2="dk2" accent1="accent1" accent2="accent2" accent3="accent3" accent4="accent4" accent5="accent5" accent6="accent6" hlink="hlink" folHlink="folHlink"/>
  <p:sldLayoutIdLst>
    <p:sldLayoutId id="2147483808" r:id="rId1"/>
    <p:sldLayoutId id="2147483809" r:id="rId2"/>
    <p:sldLayoutId id="2147483810" r:id="rId3"/>
    <p:sldLayoutId id="2147483811" r:id="rId4"/>
    <p:sldLayoutId id="2147483812" r:id="rId5"/>
    <p:sldLayoutId id="2147483813" r:id="rId6"/>
    <p:sldLayoutId id="2147483814" r:id="rId7"/>
    <p:sldLayoutId id="2147483815" r:id="rId8"/>
    <p:sldLayoutId id="2147483816" r:id="rId9"/>
    <p:sldLayoutId id="2147483817" r:id="rId10"/>
    <p:sldLayoutId id="2147483818" r:id="rId11"/>
    <p:sldLayoutId id="2147483819" r:id="rId12"/>
    <p:sldLayoutId id="2147483820" r:id="rId13"/>
    <p:sldLayoutId id="2147483821" r:id="rId14"/>
  </p:sldLayoutIdLst>
  <p:timing>
    <p:tnLst>
      <p:par>
        <p:cTn id="1" dur="indefinite" restart="never" nodeType="tmRoot"/>
      </p:par>
    </p:tnLst>
  </p:timing>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Times New Roman" pitchFamily="18" charset="0"/>
        </a:defRPr>
      </a:lvl2pPr>
      <a:lvl3pPr algn="l" rtl="0" eaLnBrk="0" fontAlgn="base" hangingPunct="0">
        <a:spcBef>
          <a:spcPct val="0"/>
        </a:spcBef>
        <a:spcAft>
          <a:spcPct val="0"/>
        </a:spcAft>
        <a:defRPr sz="4200">
          <a:solidFill>
            <a:schemeClr val="tx2"/>
          </a:solidFill>
          <a:latin typeface="Times New Roman" pitchFamily="18" charset="0"/>
        </a:defRPr>
      </a:lvl3pPr>
      <a:lvl4pPr algn="l" rtl="0" eaLnBrk="0" fontAlgn="base" hangingPunct="0">
        <a:spcBef>
          <a:spcPct val="0"/>
        </a:spcBef>
        <a:spcAft>
          <a:spcPct val="0"/>
        </a:spcAft>
        <a:defRPr sz="4200">
          <a:solidFill>
            <a:schemeClr val="tx2"/>
          </a:solidFill>
          <a:latin typeface="Times New Roman" pitchFamily="18" charset="0"/>
        </a:defRPr>
      </a:lvl4pPr>
      <a:lvl5pPr algn="l" rtl="0" eaLnBrk="0" fontAlgn="base" hangingPunct="0">
        <a:spcBef>
          <a:spcPct val="0"/>
        </a:spcBef>
        <a:spcAft>
          <a:spcPct val="0"/>
        </a:spcAft>
        <a:defRPr sz="4200">
          <a:solidFill>
            <a:schemeClr val="tx2"/>
          </a:solidFill>
          <a:latin typeface="Times New Roman" pitchFamily="18" charset="0"/>
        </a:defRPr>
      </a:lvl5pPr>
      <a:lvl6pPr marL="457200" algn="l" rtl="0" fontAlgn="base">
        <a:spcBef>
          <a:spcPct val="0"/>
        </a:spcBef>
        <a:spcAft>
          <a:spcPct val="0"/>
        </a:spcAft>
        <a:defRPr sz="4200">
          <a:solidFill>
            <a:schemeClr val="tx2"/>
          </a:solidFill>
          <a:latin typeface="Times New Roman" pitchFamily="18" charset="0"/>
        </a:defRPr>
      </a:lvl6pPr>
      <a:lvl7pPr marL="914400" algn="l" rtl="0" fontAlgn="base">
        <a:spcBef>
          <a:spcPct val="0"/>
        </a:spcBef>
        <a:spcAft>
          <a:spcPct val="0"/>
        </a:spcAft>
        <a:defRPr sz="4200">
          <a:solidFill>
            <a:schemeClr val="tx2"/>
          </a:solidFill>
          <a:latin typeface="Times New Roman" pitchFamily="18" charset="0"/>
        </a:defRPr>
      </a:lvl7pPr>
      <a:lvl8pPr marL="1371600" algn="l" rtl="0" fontAlgn="base">
        <a:spcBef>
          <a:spcPct val="0"/>
        </a:spcBef>
        <a:spcAft>
          <a:spcPct val="0"/>
        </a:spcAft>
        <a:defRPr sz="4200">
          <a:solidFill>
            <a:schemeClr val="tx2"/>
          </a:solidFill>
          <a:latin typeface="Times New Roman" pitchFamily="18" charset="0"/>
        </a:defRPr>
      </a:lvl8pPr>
      <a:lvl9pPr marL="1828800" algn="l" rtl="0" fontAlgn="base">
        <a:spcBef>
          <a:spcPct val="0"/>
        </a:spcBef>
        <a:spcAft>
          <a:spcPct val="0"/>
        </a:spcAft>
        <a:defRPr sz="42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lr>
          <a:schemeClr val="folHlink"/>
        </a:buClr>
        <a:buSzPct val="90000"/>
        <a:buFont typeface="Wingdings" pitchFamily="2" charset="2"/>
        <a:buChar char="n"/>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SzPct val="75000"/>
        <a:buFont typeface="Wingdings" pitchFamily="2" charset="2"/>
        <a:buChar char="n"/>
        <a:defRPr sz="2600">
          <a:solidFill>
            <a:schemeClr val="tx1"/>
          </a:solidFill>
          <a:latin typeface="+mn-lt"/>
        </a:defRPr>
      </a:lvl2pPr>
      <a:lvl3pPr marL="1143000" indent="-228600" algn="l" rtl="0" eaLnBrk="0" fontAlgn="base" hangingPunct="0">
        <a:spcBef>
          <a:spcPct val="20000"/>
        </a:spcBef>
        <a:spcAft>
          <a:spcPct val="0"/>
        </a:spcAft>
        <a:buClr>
          <a:schemeClr val="folHlink"/>
        </a:buClr>
        <a:buSzPct val="55000"/>
        <a:buFont typeface="Wingdings" pitchFamily="2" charset="2"/>
        <a:buChar char="n"/>
        <a:defRPr sz="2300">
          <a:solidFill>
            <a:schemeClr val="tx1"/>
          </a:solidFill>
          <a:latin typeface="+mn-lt"/>
        </a:defRPr>
      </a:lvl3pPr>
      <a:lvl4pPr marL="1600200" indent="-228600" algn="l" rtl="0" eaLnBrk="0" fontAlgn="base" hangingPunct="0">
        <a:spcBef>
          <a:spcPct val="20000"/>
        </a:spcBef>
        <a:spcAft>
          <a:spcPct val="0"/>
        </a:spcAft>
        <a:buClr>
          <a:schemeClr val="accent1"/>
        </a:buClr>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accent1"/>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hyperlink" Target="http://sites.google.com/site/gbdinjuryexpertgroup"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ites.google.com/site/gbdinjuryexpertgroup"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hyperlink" Target="mailto:MWarner@CDC.GOV" TargetMode="External"/><Relationship Id="rId2" Type="http://schemas.openxmlformats.org/officeDocument/2006/relationships/image" Target="../media/image7.jpeg"/><Relationship Id="rId1" Type="http://schemas.openxmlformats.org/officeDocument/2006/relationships/slideLayout" Target="../slideLayouts/slideLayout7.xml"/><Relationship Id="rId5" Type="http://schemas.openxmlformats.org/officeDocument/2006/relationships/hyperlink" Target="http://www.cdc.gov/nchs/injury.htm" TargetMode="External"/><Relationship Id="rId4" Type="http://schemas.openxmlformats.org/officeDocument/2006/relationships/hyperlink" Target="mailto:LChen3@cdc.gov"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32770" name="Rectangle 4"/>
          <p:cNvSpPr>
            <a:spLocks noChangeArrowheads="1"/>
          </p:cNvSpPr>
          <p:nvPr/>
        </p:nvSpPr>
        <p:spPr bwMode="auto">
          <a:xfrm>
            <a:off x="3200400" y="2971800"/>
            <a:ext cx="5638800" cy="2667000"/>
          </a:xfrm>
          <a:prstGeom prst="rect">
            <a:avLst/>
          </a:prstGeom>
          <a:noFill/>
          <a:ln w="9525">
            <a:noFill/>
            <a:miter lim="800000"/>
            <a:headEnd/>
            <a:tailEnd/>
          </a:ln>
        </p:spPr>
        <p:txBody>
          <a:bodyPr anchor="ctr"/>
          <a:lstStyle/>
          <a:p>
            <a:pPr algn="ctr"/>
            <a:endParaRPr lang="en-US" sz="2400">
              <a:solidFill>
                <a:srgbClr val="003366"/>
              </a:solidFill>
            </a:endParaRPr>
          </a:p>
          <a:p>
            <a:pPr algn="ctr"/>
            <a:endParaRPr lang="en-US" sz="2400">
              <a:solidFill>
                <a:srgbClr val="003366"/>
              </a:solidFill>
            </a:endParaRPr>
          </a:p>
          <a:p>
            <a:pPr algn="ctr"/>
            <a:r>
              <a:rPr lang="en-US" sz="2400">
                <a:solidFill>
                  <a:srgbClr val="003366"/>
                </a:solidFill>
              </a:rPr>
              <a:t>Margaret Warner, PhD</a:t>
            </a:r>
          </a:p>
          <a:p>
            <a:pPr algn="ctr"/>
            <a:r>
              <a:rPr lang="en-US" sz="2400">
                <a:solidFill>
                  <a:srgbClr val="003366"/>
                </a:solidFill>
              </a:rPr>
              <a:t>Li-Hui Chen, MS, PhD</a:t>
            </a:r>
          </a:p>
          <a:p>
            <a:pPr algn="ctr"/>
            <a:r>
              <a:rPr lang="en-US" sz="2400">
                <a:solidFill>
                  <a:srgbClr val="003366"/>
                </a:solidFill>
              </a:rPr>
              <a:t>Office of Analysis and Epidemiology</a:t>
            </a:r>
          </a:p>
          <a:p>
            <a:pPr algn="ctr"/>
            <a:endParaRPr lang="en-US" sz="1100">
              <a:solidFill>
                <a:srgbClr val="003366"/>
              </a:solidFill>
            </a:endParaRPr>
          </a:p>
          <a:p>
            <a:pPr algn="ctr"/>
            <a:r>
              <a:rPr lang="en-US" sz="2000">
                <a:solidFill>
                  <a:srgbClr val="003366"/>
                </a:solidFill>
              </a:rPr>
              <a:t>National Conference on Health Statistics</a:t>
            </a:r>
          </a:p>
          <a:p>
            <a:pPr algn="ctr"/>
            <a:r>
              <a:rPr lang="en-US" sz="2000">
                <a:solidFill>
                  <a:srgbClr val="003366"/>
                </a:solidFill>
              </a:rPr>
              <a:t>Washington, DC August 2010</a:t>
            </a:r>
          </a:p>
        </p:txBody>
      </p:sp>
      <p:sp>
        <p:nvSpPr>
          <p:cNvPr id="32771" name="Rectangle 2"/>
          <p:cNvSpPr>
            <a:spLocks noChangeArrowheads="1"/>
          </p:cNvSpPr>
          <p:nvPr/>
        </p:nvSpPr>
        <p:spPr bwMode="auto">
          <a:xfrm>
            <a:off x="0" y="5638800"/>
            <a:ext cx="9144000" cy="1447800"/>
          </a:xfrm>
          <a:prstGeom prst="rect">
            <a:avLst/>
          </a:prstGeom>
          <a:solidFill>
            <a:srgbClr val="996600">
              <a:alpha val="47058"/>
            </a:srgbClr>
          </a:solidFill>
          <a:ln w="9525">
            <a:noFill/>
            <a:miter lim="800000"/>
            <a:headEnd/>
            <a:tailEnd/>
          </a:ln>
        </p:spPr>
        <p:txBody>
          <a:bodyPr wrap="none" anchor="ctr"/>
          <a:lstStyle/>
          <a:p>
            <a:endParaRPr lang="en-US"/>
          </a:p>
        </p:txBody>
      </p:sp>
      <p:sp>
        <p:nvSpPr>
          <p:cNvPr id="8195" name="Rectangle 3"/>
          <p:cNvSpPr>
            <a:spLocks noGrp="1" noChangeArrowheads="1"/>
          </p:cNvSpPr>
          <p:nvPr>
            <p:ph type="ctrTitle"/>
          </p:nvPr>
        </p:nvSpPr>
        <p:spPr>
          <a:xfrm>
            <a:off x="3352800" y="914400"/>
            <a:ext cx="5343525" cy="2971800"/>
          </a:xfrm>
        </p:spPr>
        <p:txBody>
          <a:bodyPr>
            <a:normAutofit fontScale="90000"/>
          </a:bodyPr>
          <a:lstStyle/>
          <a:p>
            <a:pPr algn="ctr">
              <a:defRPr/>
            </a:pPr>
            <a:r>
              <a:rPr lang="en-US" sz="4400" b="1" dirty="0" smtClean="0">
                <a:solidFill>
                  <a:srgbClr val="000066"/>
                </a:solidFill>
              </a:rPr>
              <a:t>International comparisons of injury using the ICE indicators </a:t>
            </a:r>
            <a:r>
              <a:rPr lang="en-US" sz="4000" b="1" dirty="0">
                <a:solidFill>
                  <a:srgbClr val="000066"/>
                </a:solidFill>
              </a:rPr>
              <a:t/>
            </a:r>
            <a:br>
              <a:rPr lang="en-US" sz="4000" b="1" dirty="0">
                <a:solidFill>
                  <a:srgbClr val="000066"/>
                </a:solidFill>
              </a:rPr>
            </a:br>
            <a:endParaRPr lang="en-US" sz="3600" b="1" dirty="0">
              <a:solidFill>
                <a:srgbClr val="003366"/>
              </a:solidFill>
            </a:endParaRPr>
          </a:p>
        </p:txBody>
      </p:sp>
      <p:grpSp>
        <p:nvGrpSpPr>
          <p:cNvPr id="32773" name="Group 5"/>
          <p:cNvGrpSpPr>
            <a:grpSpLocks/>
          </p:cNvGrpSpPr>
          <p:nvPr/>
        </p:nvGrpSpPr>
        <p:grpSpPr bwMode="auto">
          <a:xfrm>
            <a:off x="455613" y="5805488"/>
            <a:ext cx="7521575" cy="966787"/>
            <a:chOff x="287" y="3201"/>
            <a:chExt cx="4738" cy="609"/>
          </a:xfrm>
        </p:grpSpPr>
        <p:sp>
          <p:nvSpPr>
            <p:cNvPr id="32775" name="Text Box 6"/>
            <p:cNvSpPr txBox="1">
              <a:spLocks noChangeArrowheads="1"/>
            </p:cNvSpPr>
            <p:nvPr/>
          </p:nvSpPr>
          <p:spPr bwMode="auto">
            <a:xfrm>
              <a:off x="1029" y="3201"/>
              <a:ext cx="3996" cy="526"/>
            </a:xfrm>
            <a:prstGeom prst="rect">
              <a:avLst/>
            </a:prstGeom>
            <a:noFill/>
            <a:ln w="9525">
              <a:noFill/>
              <a:miter lim="800000"/>
              <a:headEnd/>
              <a:tailEnd/>
            </a:ln>
          </p:spPr>
          <p:txBody>
            <a:bodyPr wrap="none">
              <a:spAutoFit/>
            </a:bodyPr>
            <a:lstStyle/>
            <a:p>
              <a:pPr eaLnBrk="0" hangingPunct="0">
                <a:lnSpc>
                  <a:spcPct val="90000"/>
                </a:lnSpc>
              </a:pPr>
              <a:r>
                <a:rPr lang="en-US" b="1">
                  <a:solidFill>
                    <a:srgbClr val="003366"/>
                  </a:solidFill>
                  <a:latin typeface="Swis721 BT" pitchFamily="34" charset="0"/>
                </a:rPr>
                <a:t>U.S. DEPARTMENT OF HEALTH AND HUMAN SERVICES</a:t>
              </a:r>
            </a:p>
            <a:p>
              <a:pPr eaLnBrk="0" hangingPunct="0">
                <a:lnSpc>
                  <a:spcPct val="90000"/>
                </a:lnSpc>
              </a:pPr>
              <a:r>
                <a:rPr lang="en-US" b="1">
                  <a:solidFill>
                    <a:srgbClr val="003366"/>
                  </a:solidFill>
                  <a:latin typeface="Swis721 BT" pitchFamily="34" charset="0"/>
                </a:rPr>
                <a:t>Centers for Disease Control and Prevention</a:t>
              </a:r>
            </a:p>
            <a:p>
              <a:pPr eaLnBrk="0" hangingPunct="0">
                <a:lnSpc>
                  <a:spcPct val="90000"/>
                </a:lnSpc>
              </a:pPr>
              <a:r>
                <a:rPr lang="en-US" b="1">
                  <a:solidFill>
                    <a:srgbClr val="003366"/>
                  </a:solidFill>
                  <a:latin typeface="Swis721 BT" pitchFamily="34" charset="0"/>
                </a:rPr>
                <a:t>National Center for Health Statistics</a:t>
              </a:r>
            </a:p>
          </p:txBody>
        </p:sp>
        <p:grpSp>
          <p:nvGrpSpPr>
            <p:cNvPr id="32776" name="Group 7"/>
            <p:cNvGrpSpPr>
              <a:grpSpLocks/>
            </p:cNvGrpSpPr>
            <p:nvPr/>
          </p:nvGrpSpPr>
          <p:grpSpPr bwMode="auto">
            <a:xfrm>
              <a:off x="287" y="3741"/>
              <a:ext cx="1562" cy="69"/>
              <a:chOff x="226" y="1710"/>
              <a:chExt cx="5989" cy="259"/>
            </a:xfrm>
          </p:grpSpPr>
          <p:sp>
            <p:nvSpPr>
              <p:cNvPr id="32778" name="Freeform 8"/>
              <p:cNvSpPr>
                <a:spLocks noEditPoints="1"/>
              </p:cNvSpPr>
              <p:nvPr/>
            </p:nvSpPr>
            <p:spPr bwMode="auto">
              <a:xfrm>
                <a:off x="226" y="1739"/>
                <a:ext cx="1316" cy="230"/>
              </a:xfrm>
              <a:custGeom>
                <a:avLst/>
                <a:gdLst>
                  <a:gd name="T0" fmla="*/ 556 w 3948"/>
                  <a:gd name="T1" fmla="*/ 180 h 691"/>
                  <a:gd name="T2" fmla="*/ 377 w 3948"/>
                  <a:gd name="T3" fmla="*/ 140 h 691"/>
                  <a:gd name="T4" fmla="*/ 232 w 3948"/>
                  <a:gd name="T5" fmla="*/ 164 h 691"/>
                  <a:gd name="T6" fmla="*/ 205 w 3948"/>
                  <a:gd name="T7" fmla="*/ 223 h 691"/>
                  <a:gd name="T8" fmla="*/ 376 w 3948"/>
                  <a:gd name="T9" fmla="*/ 260 h 691"/>
                  <a:gd name="T10" fmla="*/ 596 w 3948"/>
                  <a:gd name="T11" fmla="*/ 300 h 691"/>
                  <a:gd name="T12" fmla="*/ 670 w 3948"/>
                  <a:gd name="T13" fmla="*/ 364 h 691"/>
                  <a:gd name="T14" fmla="*/ 692 w 3948"/>
                  <a:gd name="T15" fmla="*/ 463 h 691"/>
                  <a:gd name="T16" fmla="*/ 649 w 3948"/>
                  <a:gd name="T17" fmla="*/ 567 h 691"/>
                  <a:gd name="T18" fmla="*/ 540 w 3948"/>
                  <a:gd name="T19" fmla="*/ 639 h 691"/>
                  <a:gd name="T20" fmla="*/ 244 w 3948"/>
                  <a:gd name="T21" fmla="*/ 661 h 691"/>
                  <a:gd name="T22" fmla="*/ 25 w 3948"/>
                  <a:gd name="T23" fmla="*/ 621 h 691"/>
                  <a:gd name="T24" fmla="*/ 101 w 3948"/>
                  <a:gd name="T25" fmla="*/ 459 h 691"/>
                  <a:gd name="T26" fmla="*/ 223 w 3948"/>
                  <a:gd name="T27" fmla="*/ 531 h 691"/>
                  <a:gd name="T28" fmla="*/ 431 w 3948"/>
                  <a:gd name="T29" fmla="*/ 543 h 691"/>
                  <a:gd name="T30" fmla="*/ 520 w 3948"/>
                  <a:gd name="T31" fmla="*/ 487 h 691"/>
                  <a:gd name="T32" fmla="*/ 478 w 3948"/>
                  <a:gd name="T33" fmla="*/ 420 h 691"/>
                  <a:gd name="T34" fmla="*/ 328 w 3948"/>
                  <a:gd name="T35" fmla="*/ 397 h 691"/>
                  <a:gd name="T36" fmla="*/ 92 w 3948"/>
                  <a:gd name="T37" fmla="*/ 336 h 691"/>
                  <a:gd name="T38" fmla="*/ 40 w 3948"/>
                  <a:gd name="T39" fmla="*/ 258 h 691"/>
                  <a:gd name="T40" fmla="*/ 48 w 3948"/>
                  <a:gd name="T41" fmla="*/ 157 h 691"/>
                  <a:gd name="T42" fmla="*/ 121 w 3948"/>
                  <a:gd name="T43" fmla="*/ 75 h 691"/>
                  <a:gd name="T44" fmla="*/ 345 w 3948"/>
                  <a:gd name="T45" fmla="*/ 21 h 691"/>
                  <a:gd name="T46" fmla="*/ 600 w 3948"/>
                  <a:gd name="T47" fmla="*/ 66 h 691"/>
                  <a:gd name="T48" fmla="*/ 1025 w 3948"/>
                  <a:gd name="T49" fmla="*/ 422 h 691"/>
                  <a:gd name="T50" fmla="*/ 1313 w 3948"/>
                  <a:gd name="T51" fmla="*/ 627 h 691"/>
                  <a:gd name="T52" fmla="*/ 958 w 3948"/>
                  <a:gd name="T53" fmla="*/ 606 h 691"/>
                  <a:gd name="T54" fmla="*/ 983 w 3948"/>
                  <a:gd name="T55" fmla="*/ 644 h 691"/>
                  <a:gd name="T56" fmla="*/ 815 w 3948"/>
                  <a:gd name="T57" fmla="*/ 582 h 691"/>
                  <a:gd name="T58" fmla="*/ 999 w 3948"/>
                  <a:gd name="T59" fmla="*/ 59 h 691"/>
                  <a:gd name="T60" fmla="*/ 1291 w 3948"/>
                  <a:gd name="T61" fmla="*/ 49 h 691"/>
                  <a:gd name="T62" fmla="*/ 1285 w 3948"/>
                  <a:gd name="T63" fmla="*/ 92 h 691"/>
                  <a:gd name="T64" fmla="*/ 1511 w 3948"/>
                  <a:gd name="T65" fmla="*/ 639 h 691"/>
                  <a:gd name="T66" fmla="*/ 1660 w 3948"/>
                  <a:gd name="T67" fmla="*/ 634 h 691"/>
                  <a:gd name="T68" fmla="*/ 1655 w 3948"/>
                  <a:gd name="T69" fmla="*/ 56 h 691"/>
                  <a:gd name="T70" fmla="*/ 2245 w 3948"/>
                  <a:gd name="T71" fmla="*/ 22 h 691"/>
                  <a:gd name="T72" fmla="*/ 2241 w 3948"/>
                  <a:gd name="T73" fmla="*/ 185 h 691"/>
                  <a:gd name="T74" fmla="*/ 2109 w 3948"/>
                  <a:gd name="T75" fmla="*/ 283 h 691"/>
                  <a:gd name="T76" fmla="*/ 2119 w 3948"/>
                  <a:gd name="T77" fmla="*/ 438 h 691"/>
                  <a:gd name="T78" fmla="*/ 1844 w 3948"/>
                  <a:gd name="T79" fmla="*/ 624 h 691"/>
                  <a:gd name="T80" fmla="*/ 3008 w 3948"/>
                  <a:gd name="T81" fmla="*/ 512 h 691"/>
                  <a:gd name="T82" fmla="*/ 3035 w 3948"/>
                  <a:gd name="T83" fmla="*/ 691 h 691"/>
                  <a:gd name="T84" fmla="*/ 2431 w 3948"/>
                  <a:gd name="T85" fmla="*/ 644 h 691"/>
                  <a:gd name="T86" fmla="*/ 2461 w 3948"/>
                  <a:gd name="T87" fmla="*/ 75 h 691"/>
                  <a:gd name="T88" fmla="*/ 3009 w 3948"/>
                  <a:gd name="T89" fmla="*/ 31 h 691"/>
                  <a:gd name="T90" fmla="*/ 3035 w 3948"/>
                  <a:gd name="T91" fmla="*/ 210 h 691"/>
                  <a:gd name="T92" fmla="*/ 2639 w 3948"/>
                  <a:gd name="T93" fmla="*/ 268 h 691"/>
                  <a:gd name="T94" fmla="*/ 2910 w 3948"/>
                  <a:gd name="T95" fmla="*/ 239 h 691"/>
                  <a:gd name="T96" fmla="*/ 2857 w 3948"/>
                  <a:gd name="T97" fmla="*/ 405 h 691"/>
                  <a:gd name="T98" fmla="*/ 3283 w 3948"/>
                  <a:gd name="T99" fmla="*/ 629 h 691"/>
                  <a:gd name="T100" fmla="*/ 3272 w 3948"/>
                  <a:gd name="T101" fmla="*/ 53 h 691"/>
                  <a:gd name="T102" fmla="*/ 3842 w 3948"/>
                  <a:gd name="T103" fmla="*/ 61 h 691"/>
                  <a:gd name="T104" fmla="*/ 3918 w 3948"/>
                  <a:gd name="T105" fmla="*/ 129 h 691"/>
                  <a:gd name="T106" fmla="*/ 3940 w 3948"/>
                  <a:gd name="T107" fmla="*/ 266 h 691"/>
                  <a:gd name="T108" fmla="*/ 3852 w 3948"/>
                  <a:gd name="T109" fmla="*/ 396 h 691"/>
                  <a:gd name="T110" fmla="*/ 3922 w 3948"/>
                  <a:gd name="T111" fmla="*/ 633 h 691"/>
                  <a:gd name="T112" fmla="*/ 3714 w 3948"/>
                  <a:gd name="T113" fmla="*/ 630 h 691"/>
                  <a:gd name="T114" fmla="*/ 3464 w 3948"/>
                  <a:gd name="T115" fmla="*/ 429 h 691"/>
                  <a:gd name="T116" fmla="*/ 3496 w 3948"/>
                  <a:gd name="T117" fmla="*/ 661 h 691"/>
                  <a:gd name="T118" fmla="*/ 3707 w 3948"/>
                  <a:gd name="T119" fmla="*/ 292 h 691"/>
                  <a:gd name="T120" fmla="*/ 3758 w 3948"/>
                  <a:gd name="T121" fmla="*/ 229 h 691"/>
                  <a:gd name="T122" fmla="*/ 3709 w 3948"/>
                  <a:gd name="T123" fmla="*/ 167 h 691"/>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3948"/>
                  <a:gd name="T187" fmla="*/ 0 h 691"/>
                  <a:gd name="T188" fmla="*/ 3948 w 3948"/>
                  <a:gd name="T189" fmla="*/ 691 h 691"/>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3948" h="691">
                    <a:moveTo>
                      <a:pt x="579" y="226"/>
                    </a:moveTo>
                    <a:lnTo>
                      <a:pt x="581" y="221"/>
                    </a:lnTo>
                    <a:lnTo>
                      <a:pt x="582" y="217"/>
                    </a:lnTo>
                    <a:lnTo>
                      <a:pt x="583" y="213"/>
                    </a:lnTo>
                    <a:lnTo>
                      <a:pt x="583" y="210"/>
                    </a:lnTo>
                    <a:lnTo>
                      <a:pt x="582" y="204"/>
                    </a:lnTo>
                    <a:lnTo>
                      <a:pt x="578" y="198"/>
                    </a:lnTo>
                    <a:lnTo>
                      <a:pt x="573" y="191"/>
                    </a:lnTo>
                    <a:lnTo>
                      <a:pt x="565" y="185"/>
                    </a:lnTo>
                    <a:lnTo>
                      <a:pt x="556" y="180"/>
                    </a:lnTo>
                    <a:lnTo>
                      <a:pt x="544" y="174"/>
                    </a:lnTo>
                    <a:lnTo>
                      <a:pt x="529" y="169"/>
                    </a:lnTo>
                    <a:lnTo>
                      <a:pt x="512" y="163"/>
                    </a:lnTo>
                    <a:lnTo>
                      <a:pt x="494" y="157"/>
                    </a:lnTo>
                    <a:lnTo>
                      <a:pt x="476" y="153"/>
                    </a:lnTo>
                    <a:lnTo>
                      <a:pt x="457" y="149"/>
                    </a:lnTo>
                    <a:lnTo>
                      <a:pt x="438" y="146"/>
                    </a:lnTo>
                    <a:lnTo>
                      <a:pt x="419" y="144"/>
                    </a:lnTo>
                    <a:lnTo>
                      <a:pt x="398" y="142"/>
                    </a:lnTo>
                    <a:lnTo>
                      <a:pt x="377" y="140"/>
                    </a:lnTo>
                    <a:lnTo>
                      <a:pt x="356" y="140"/>
                    </a:lnTo>
                    <a:lnTo>
                      <a:pt x="339" y="140"/>
                    </a:lnTo>
                    <a:lnTo>
                      <a:pt x="322" y="142"/>
                    </a:lnTo>
                    <a:lnTo>
                      <a:pt x="307" y="143"/>
                    </a:lnTo>
                    <a:lnTo>
                      <a:pt x="292" y="145"/>
                    </a:lnTo>
                    <a:lnTo>
                      <a:pt x="278" y="148"/>
                    </a:lnTo>
                    <a:lnTo>
                      <a:pt x="265" y="151"/>
                    </a:lnTo>
                    <a:lnTo>
                      <a:pt x="254" y="155"/>
                    </a:lnTo>
                    <a:lnTo>
                      <a:pt x="243" y="160"/>
                    </a:lnTo>
                    <a:lnTo>
                      <a:pt x="232" y="164"/>
                    </a:lnTo>
                    <a:lnTo>
                      <a:pt x="223" y="170"/>
                    </a:lnTo>
                    <a:lnTo>
                      <a:pt x="216" y="175"/>
                    </a:lnTo>
                    <a:lnTo>
                      <a:pt x="210" y="181"/>
                    </a:lnTo>
                    <a:lnTo>
                      <a:pt x="205" y="186"/>
                    </a:lnTo>
                    <a:lnTo>
                      <a:pt x="202" y="193"/>
                    </a:lnTo>
                    <a:lnTo>
                      <a:pt x="200" y="201"/>
                    </a:lnTo>
                    <a:lnTo>
                      <a:pt x="200" y="208"/>
                    </a:lnTo>
                    <a:lnTo>
                      <a:pt x="200" y="213"/>
                    </a:lnTo>
                    <a:lnTo>
                      <a:pt x="202" y="218"/>
                    </a:lnTo>
                    <a:lnTo>
                      <a:pt x="205" y="223"/>
                    </a:lnTo>
                    <a:lnTo>
                      <a:pt x="210" y="228"/>
                    </a:lnTo>
                    <a:lnTo>
                      <a:pt x="216" y="231"/>
                    </a:lnTo>
                    <a:lnTo>
                      <a:pt x="222" y="236"/>
                    </a:lnTo>
                    <a:lnTo>
                      <a:pt x="231" y="239"/>
                    </a:lnTo>
                    <a:lnTo>
                      <a:pt x="240" y="243"/>
                    </a:lnTo>
                    <a:lnTo>
                      <a:pt x="264" y="249"/>
                    </a:lnTo>
                    <a:lnTo>
                      <a:pt x="292" y="254"/>
                    </a:lnTo>
                    <a:lnTo>
                      <a:pt x="326" y="257"/>
                    </a:lnTo>
                    <a:lnTo>
                      <a:pt x="364" y="259"/>
                    </a:lnTo>
                    <a:lnTo>
                      <a:pt x="376" y="260"/>
                    </a:lnTo>
                    <a:lnTo>
                      <a:pt x="387" y="260"/>
                    </a:lnTo>
                    <a:lnTo>
                      <a:pt x="396" y="262"/>
                    </a:lnTo>
                    <a:lnTo>
                      <a:pt x="404" y="262"/>
                    </a:lnTo>
                    <a:lnTo>
                      <a:pt x="440" y="264"/>
                    </a:lnTo>
                    <a:lnTo>
                      <a:pt x="475" y="268"/>
                    </a:lnTo>
                    <a:lnTo>
                      <a:pt x="506" y="273"/>
                    </a:lnTo>
                    <a:lnTo>
                      <a:pt x="536" y="280"/>
                    </a:lnTo>
                    <a:lnTo>
                      <a:pt x="561" y="286"/>
                    </a:lnTo>
                    <a:lnTo>
                      <a:pt x="585" y="295"/>
                    </a:lnTo>
                    <a:lnTo>
                      <a:pt x="596" y="300"/>
                    </a:lnTo>
                    <a:lnTo>
                      <a:pt x="606" y="304"/>
                    </a:lnTo>
                    <a:lnTo>
                      <a:pt x="615" y="310"/>
                    </a:lnTo>
                    <a:lnTo>
                      <a:pt x="624" y="315"/>
                    </a:lnTo>
                    <a:lnTo>
                      <a:pt x="632" y="321"/>
                    </a:lnTo>
                    <a:lnTo>
                      <a:pt x="640" y="327"/>
                    </a:lnTo>
                    <a:lnTo>
                      <a:pt x="647" y="333"/>
                    </a:lnTo>
                    <a:lnTo>
                      <a:pt x="654" y="340"/>
                    </a:lnTo>
                    <a:lnTo>
                      <a:pt x="660" y="348"/>
                    </a:lnTo>
                    <a:lnTo>
                      <a:pt x="666" y="356"/>
                    </a:lnTo>
                    <a:lnTo>
                      <a:pt x="670" y="364"/>
                    </a:lnTo>
                    <a:lnTo>
                      <a:pt x="675" y="371"/>
                    </a:lnTo>
                    <a:lnTo>
                      <a:pt x="679" y="380"/>
                    </a:lnTo>
                    <a:lnTo>
                      <a:pt x="683" y="389"/>
                    </a:lnTo>
                    <a:lnTo>
                      <a:pt x="685" y="398"/>
                    </a:lnTo>
                    <a:lnTo>
                      <a:pt x="687" y="408"/>
                    </a:lnTo>
                    <a:lnTo>
                      <a:pt x="689" y="419"/>
                    </a:lnTo>
                    <a:lnTo>
                      <a:pt x="691" y="430"/>
                    </a:lnTo>
                    <a:lnTo>
                      <a:pt x="692" y="440"/>
                    </a:lnTo>
                    <a:lnTo>
                      <a:pt x="692" y="451"/>
                    </a:lnTo>
                    <a:lnTo>
                      <a:pt x="692" y="463"/>
                    </a:lnTo>
                    <a:lnTo>
                      <a:pt x="691" y="475"/>
                    </a:lnTo>
                    <a:lnTo>
                      <a:pt x="688" y="486"/>
                    </a:lnTo>
                    <a:lnTo>
                      <a:pt x="686" y="497"/>
                    </a:lnTo>
                    <a:lnTo>
                      <a:pt x="683" y="508"/>
                    </a:lnTo>
                    <a:lnTo>
                      <a:pt x="679" y="518"/>
                    </a:lnTo>
                    <a:lnTo>
                      <a:pt x="675" y="528"/>
                    </a:lnTo>
                    <a:lnTo>
                      <a:pt x="669" y="539"/>
                    </a:lnTo>
                    <a:lnTo>
                      <a:pt x="664" y="547"/>
                    </a:lnTo>
                    <a:lnTo>
                      <a:pt x="657" y="558"/>
                    </a:lnTo>
                    <a:lnTo>
                      <a:pt x="649" y="567"/>
                    </a:lnTo>
                    <a:lnTo>
                      <a:pt x="641" y="576"/>
                    </a:lnTo>
                    <a:lnTo>
                      <a:pt x="633" y="583"/>
                    </a:lnTo>
                    <a:lnTo>
                      <a:pt x="623" y="592"/>
                    </a:lnTo>
                    <a:lnTo>
                      <a:pt x="613" y="600"/>
                    </a:lnTo>
                    <a:lnTo>
                      <a:pt x="602" y="608"/>
                    </a:lnTo>
                    <a:lnTo>
                      <a:pt x="591" y="615"/>
                    </a:lnTo>
                    <a:lnTo>
                      <a:pt x="579" y="621"/>
                    </a:lnTo>
                    <a:lnTo>
                      <a:pt x="567" y="628"/>
                    </a:lnTo>
                    <a:lnTo>
                      <a:pt x="554" y="634"/>
                    </a:lnTo>
                    <a:lnTo>
                      <a:pt x="540" y="639"/>
                    </a:lnTo>
                    <a:lnTo>
                      <a:pt x="527" y="645"/>
                    </a:lnTo>
                    <a:lnTo>
                      <a:pt x="513" y="650"/>
                    </a:lnTo>
                    <a:lnTo>
                      <a:pt x="499" y="653"/>
                    </a:lnTo>
                    <a:lnTo>
                      <a:pt x="468" y="660"/>
                    </a:lnTo>
                    <a:lnTo>
                      <a:pt x="436" y="664"/>
                    </a:lnTo>
                    <a:lnTo>
                      <a:pt x="402" y="667"/>
                    </a:lnTo>
                    <a:lnTo>
                      <a:pt x="366" y="669"/>
                    </a:lnTo>
                    <a:lnTo>
                      <a:pt x="325" y="667"/>
                    </a:lnTo>
                    <a:lnTo>
                      <a:pt x="284" y="665"/>
                    </a:lnTo>
                    <a:lnTo>
                      <a:pt x="244" y="661"/>
                    </a:lnTo>
                    <a:lnTo>
                      <a:pt x="205" y="655"/>
                    </a:lnTo>
                    <a:lnTo>
                      <a:pt x="167" y="648"/>
                    </a:lnTo>
                    <a:lnTo>
                      <a:pt x="130" y="639"/>
                    </a:lnTo>
                    <a:lnTo>
                      <a:pt x="94" y="629"/>
                    </a:lnTo>
                    <a:lnTo>
                      <a:pt x="58" y="618"/>
                    </a:lnTo>
                    <a:lnTo>
                      <a:pt x="46" y="614"/>
                    </a:lnTo>
                    <a:lnTo>
                      <a:pt x="39" y="613"/>
                    </a:lnTo>
                    <a:lnTo>
                      <a:pt x="35" y="613"/>
                    </a:lnTo>
                    <a:lnTo>
                      <a:pt x="30" y="616"/>
                    </a:lnTo>
                    <a:lnTo>
                      <a:pt x="25" y="621"/>
                    </a:lnTo>
                    <a:lnTo>
                      <a:pt x="16" y="632"/>
                    </a:lnTo>
                    <a:lnTo>
                      <a:pt x="0" y="624"/>
                    </a:lnTo>
                    <a:lnTo>
                      <a:pt x="88" y="432"/>
                    </a:lnTo>
                    <a:lnTo>
                      <a:pt x="103" y="440"/>
                    </a:lnTo>
                    <a:lnTo>
                      <a:pt x="102" y="442"/>
                    </a:lnTo>
                    <a:lnTo>
                      <a:pt x="101" y="444"/>
                    </a:lnTo>
                    <a:lnTo>
                      <a:pt x="100" y="447"/>
                    </a:lnTo>
                    <a:lnTo>
                      <a:pt x="100" y="450"/>
                    </a:lnTo>
                    <a:lnTo>
                      <a:pt x="100" y="454"/>
                    </a:lnTo>
                    <a:lnTo>
                      <a:pt x="101" y="459"/>
                    </a:lnTo>
                    <a:lnTo>
                      <a:pt x="102" y="463"/>
                    </a:lnTo>
                    <a:lnTo>
                      <a:pt x="104" y="468"/>
                    </a:lnTo>
                    <a:lnTo>
                      <a:pt x="111" y="477"/>
                    </a:lnTo>
                    <a:lnTo>
                      <a:pt x="120" y="485"/>
                    </a:lnTo>
                    <a:lnTo>
                      <a:pt x="131" y="493"/>
                    </a:lnTo>
                    <a:lnTo>
                      <a:pt x="146" y="502"/>
                    </a:lnTo>
                    <a:lnTo>
                      <a:pt x="162" y="509"/>
                    </a:lnTo>
                    <a:lnTo>
                      <a:pt x="181" y="517"/>
                    </a:lnTo>
                    <a:lnTo>
                      <a:pt x="202" y="524"/>
                    </a:lnTo>
                    <a:lnTo>
                      <a:pt x="223" y="531"/>
                    </a:lnTo>
                    <a:lnTo>
                      <a:pt x="246" y="536"/>
                    </a:lnTo>
                    <a:lnTo>
                      <a:pt x="268" y="541"/>
                    </a:lnTo>
                    <a:lnTo>
                      <a:pt x="292" y="544"/>
                    </a:lnTo>
                    <a:lnTo>
                      <a:pt x="316" y="546"/>
                    </a:lnTo>
                    <a:lnTo>
                      <a:pt x="341" y="547"/>
                    </a:lnTo>
                    <a:lnTo>
                      <a:pt x="366" y="547"/>
                    </a:lnTo>
                    <a:lnTo>
                      <a:pt x="384" y="547"/>
                    </a:lnTo>
                    <a:lnTo>
                      <a:pt x="401" y="546"/>
                    </a:lnTo>
                    <a:lnTo>
                      <a:pt x="417" y="545"/>
                    </a:lnTo>
                    <a:lnTo>
                      <a:pt x="431" y="543"/>
                    </a:lnTo>
                    <a:lnTo>
                      <a:pt x="445" y="540"/>
                    </a:lnTo>
                    <a:lnTo>
                      <a:pt x="458" y="536"/>
                    </a:lnTo>
                    <a:lnTo>
                      <a:pt x="469" y="532"/>
                    </a:lnTo>
                    <a:lnTo>
                      <a:pt x="481" y="527"/>
                    </a:lnTo>
                    <a:lnTo>
                      <a:pt x="491" y="522"/>
                    </a:lnTo>
                    <a:lnTo>
                      <a:pt x="499" y="515"/>
                    </a:lnTo>
                    <a:lnTo>
                      <a:pt x="506" y="509"/>
                    </a:lnTo>
                    <a:lnTo>
                      <a:pt x="512" y="503"/>
                    </a:lnTo>
                    <a:lnTo>
                      <a:pt x="517" y="495"/>
                    </a:lnTo>
                    <a:lnTo>
                      <a:pt x="520" y="487"/>
                    </a:lnTo>
                    <a:lnTo>
                      <a:pt x="522" y="479"/>
                    </a:lnTo>
                    <a:lnTo>
                      <a:pt x="522" y="470"/>
                    </a:lnTo>
                    <a:lnTo>
                      <a:pt x="522" y="462"/>
                    </a:lnTo>
                    <a:lnTo>
                      <a:pt x="520" y="454"/>
                    </a:lnTo>
                    <a:lnTo>
                      <a:pt x="517" y="448"/>
                    </a:lnTo>
                    <a:lnTo>
                      <a:pt x="512" y="441"/>
                    </a:lnTo>
                    <a:lnTo>
                      <a:pt x="505" y="435"/>
                    </a:lnTo>
                    <a:lnTo>
                      <a:pt x="497" y="430"/>
                    </a:lnTo>
                    <a:lnTo>
                      <a:pt x="488" y="424"/>
                    </a:lnTo>
                    <a:lnTo>
                      <a:pt x="478" y="420"/>
                    </a:lnTo>
                    <a:lnTo>
                      <a:pt x="467" y="415"/>
                    </a:lnTo>
                    <a:lnTo>
                      <a:pt x="454" y="412"/>
                    </a:lnTo>
                    <a:lnTo>
                      <a:pt x="440" y="408"/>
                    </a:lnTo>
                    <a:lnTo>
                      <a:pt x="424" y="405"/>
                    </a:lnTo>
                    <a:lnTo>
                      <a:pt x="408" y="403"/>
                    </a:lnTo>
                    <a:lnTo>
                      <a:pt x="389" y="401"/>
                    </a:lnTo>
                    <a:lnTo>
                      <a:pt x="368" y="399"/>
                    </a:lnTo>
                    <a:lnTo>
                      <a:pt x="348" y="398"/>
                    </a:lnTo>
                    <a:lnTo>
                      <a:pt x="336" y="397"/>
                    </a:lnTo>
                    <a:lnTo>
                      <a:pt x="328" y="397"/>
                    </a:lnTo>
                    <a:lnTo>
                      <a:pt x="292" y="395"/>
                    </a:lnTo>
                    <a:lnTo>
                      <a:pt x="259" y="392"/>
                    </a:lnTo>
                    <a:lnTo>
                      <a:pt x="228" y="387"/>
                    </a:lnTo>
                    <a:lnTo>
                      <a:pt x="200" y="382"/>
                    </a:lnTo>
                    <a:lnTo>
                      <a:pt x="174" y="375"/>
                    </a:lnTo>
                    <a:lnTo>
                      <a:pt x="149" y="367"/>
                    </a:lnTo>
                    <a:lnTo>
                      <a:pt x="128" y="358"/>
                    </a:lnTo>
                    <a:lnTo>
                      <a:pt x="109" y="348"/>
                    </a:lnTo>
                    <a:lnTo>
                      <a:pt x="100" y="342"/>
                    </a:lnTo>
                    <a:lnTo>
                      <a:pt x="92" y="336"/>
                    </a:lnTo>
                    <a:lnTo>
                      <a:pt x="84" y="330"/>
                    </a:lnTo>
                    <a:lnTo>
                      <a:pt x="77" y="323"/>
                    </a:lnTo>
                    <a:lnTo>
                      <a:pt x="71" y="315"/>
                    </a:lnTo>
                    <a:lnTo>
                      <a:pt x="65" y="309"/>
                    </a:lnTo>
                    <a:lnTo>
                      <a:pt x="60" y="301"/>
                    </a:lnTo>
                    <a:lnTo>
                      <a:pt x="55" y="293"/>
                    </a:lnTo>
                    <a:lnTo>
                      <a:pt x="51" y="285"/>
                    </a:lnTo>
                    <a:lnTo>
                      <a:pt x="47" y="276"/>
                    </a:lnTo>
                    <a:lnTo>
                      <a:pt x="44" y="267"/>
                    </a:lnTo>
                    <a:lnTo>
                      <a:pt x="40" y="258"/>
                    </a:lnTo>
                    <a:lnTo>
                      <a:pt x="39" y="249"/>
                    </a:lnTo>
                    <a:lnTo>
                      <a:pt x="37" y="239"/>
                    </a:lnTo>
                    <a:lnTo>
                      <a:pt x="37" y="229"/>
                    </a:lnTo>
                    <a:lnTo>
                      <a:pt x="36" y="218"/>
                    </a:lnTo>
                    <a:lnTo>
                      <a:pt x="37" y="208"/>
                    </a:lnTo>
                    <a:lnTo>
                      <a:pt x="38" y="197"/>
                    </a:lnTo>
                    <a:lnTo>
                      <a:pt x="39" y="186"/>
                    </a:lnTo>
                    <a:lnTo>
                      <a:pt x="42" y="176"/>
                    </a:lnTo>
                    <a:lnTo>
                      <a:pt x="45" y="166"/>
                    </a:lnTo>
                    <a:lnTo>
                      <a:pt x="48" y="157"/>
                    </a:lnTo>
                    <a:lnTo>
                      <a:pt x="53" y="147"/>
                    </a:lnTo>
                    <a:lnTo>
                      <a:pt x="57" y="138"/>
                    </a:lnTo>
                    <a:lnTo>
                      <a:pt x="63" y="130"/>
                    </a:lnTo>
                    <a:lnTo>
                      <a:pt x="70" y="121"/>
                    </a:lnTo>
                    <a:lnTo>
                      <a:pt x="76" y="112"/>
                    </a:lnTo>
                    <a:lnTo>
                      <a:pt x="84" y="105"/>
                    </a:lnTo>
                    <a:lnTo>
                      <a:pt x="92" y="97"/>
                    </a:lnTo>
                    <a:lnTo>
                      <a:pt x="101" y="90"/>
                    </a:lnTo>
                    <a:lnTo>
                      <a:pt x="111" y="82"/>
                    </a:lnTo>
                    <a:lnTo>
                      <a:pt x="121" y="75"/>
                    </a:lnTo>
                    <a:lnTo>
                      <a:pt x="131" y="69"/>
                    </a:lnTo>
                    <a:lnTo>
                      <a:pt x="143" y="62"/>
                    </a:lnTo>
                    <a:lnTo>
                      <a:pt x="155" y="56"/>
                    </a:lnTo>
                    <a:lnTo>
                      <a:pt x="167" y="51"/>
                    </a:lnTo>
                    <a:lnTo>
                      <a:pt x="192" y="42"/>
                    </a:lnTo>
                    <a:lnTo>
                      <a:pt x="219" y="34"/>
                    </a:lnTo>
                    <a:lnTo>
                      <a:pt x="248" y="28"/>
                    </a:lnTo>
                    <a:lnTo>
                      <a:pt x="278" y="24"/>
                    </a:lnTo>
                    <a:lnTo>
                      <a:pt x="311" y="22"/>
                    </a:lnTo>
                    <a:lnTo>
                      <a:pt x="345" y="21"/>
                    </a:lnTo>
                    <a:lnTo>
                      <a:pt x="366" y="21"/>
                    </a:lnTo>
                    <a:lnTo>
                      <a:pt x="389" y="22"/>
                    </a:lnTo>
                    <a:lnTo>
                      <a:pt x="411" y="24"/>
                    </a:lnTo>
                    <a:lnTo>
                      <a:pt x="433" y="27"/>
                    </a:lnTo>
                    <a:lnTo>
                      <a:pt x="456" y="31"/>
                    </a:lnTo>
                    <a:lnTo>
                      <a:pt x="479" y="35"/>
                    </a:lnTo>
                    <a:lnTo>
                      <a:pt x="503" y="41"/>
                    </a:lnTo>
                    <a:lnTo>
                      <a:pt x="527" y="46"/>
                    </a:lnTo>
                    <a:lnTo>
                      <a:pt x="568" y="59"/>
                    </a:lnTo>
                    <a:lnTo>
                      <a:pt x="600" y="66"/>
                    </a:lnTo>
                    <a:lnTo>
                      <a:pt x="619" y="71"/>
                    </a:lnTo>
                    <a:lnTo>
                      <a:pt x="628" y="73"/>
                    </a:lnTo>
                    <a:lnTo>
                      <a:pt x="638" y="72"/>
                    </a:lnTo>
                    <a:lnTo>
                      <a:pt x="646" y="70"/>
                    </a:lnTo>
                    <a:lnTo>
                      <a:pt x="651" y="65"/>
                    </a:lnTo>
                    <a:lnTo>
                      <a:pt x="656" y="58"/>
                    </a:lnTo>
                    <a:lnTo>
                      <a:pt x="672" y="65"/>
                    </a:lnTo>
                    <a:lnTo>
                      <a:pt x="594" y="234"/>
                    </a:lnTo>
                    <a:lnTo>
                      <a:pt x="579" y="226"/>
                    </a:lnTo>
                    <a:close/>
                    <a:moveTo>
                      <a:pt x="1025" y="422"/>
                    </a:moveTo>
                    <a:lnTo>
                      <a:pt x="1236" y="422"/>
                    </a:lnTo>
                    <a:lnTo>
                      <a:pt x="1127" y="145"/>
                    </a:lnTo>
                    <a:lnTo>
                      <a:pt x="1025" y="422"/>
                    </a:lnTo>
                    <a:close/>
                    <a:moveTo>
                      <a:pt x="1290" y="661"/>
                    </a:moveTo>
                    <a:lnTo>
                      <a:pt x="1290" y="644"/>
                    </a:lnTo>
                    <a:lnTo>
                      <a:pt x="1300" y="641"/>
                    </a:lnTo>
                    <a:lnTo>
                      <a:pt x="1307" y="636"/>
                    </a:lnTo>
                    <a:lnTo>
                      <a:pt x="1310" y="634"/>
                    </a:lnTo>
                    <a:lnTo>
                      <a:pt x="1312" y="630"/>
                    </a:lnTo>
                    <a:lnTo>
                      <a:pt x="1313" y="627"/>
                    </a:lnTo>
                    <a:lnTo>
                      <a:pt x="1313" y="623"/>
                    </a:lnTo>
                    <a:lnTo>
                      <a:pt x="1313" y="618"/>
                    </a:lnTo>
                    <a:lnTo>
                      <a:pt x="1312" y="613"/>
                    </a:lnTo>
                    <a:lnTo>
                      <a:pt x="1309" y="605"/>
                    </a:lnTo>
                    <a:lnTo>
                      <a:pt x="1306" y="595"/>
                    </a:lnTo>
                    <a:lnTo>
                      <a:pt x="1280" y="527"/>
                    </a:lnTo>
                    <a:lnTo>
                      <a:pt x="988" y="527"/>
                    </a:lnTo>
                    <a:lnTo>
                      <a:pt x="962" y="595"/>
                    </a:lnTo>
                    <a:lnTo>
                      <a:pt x="960" y="600"/>
                    </a:lnTo>
                    <a:lnTo>
                      <a:pt x="958" y="606"/>
                    </a:lnTo>
                    <a:lnTo>
                      <a:pt x="957" y="610"/>
                    </a:lnTo>
                    <a:lnTo>
                      <a:pt x="957" y="616"/>
                    </a:lnTo>
                    <a:lnTo>
                      <a:pt x="958" y="620"/>
                    </a:lnTo>
                    <a:lnTo>
                      <a:pt x="959" y="626"/>
                    </a:lnTo>
                    <a:lnTo>
                      <a:pt x="960" y="630"/>
                    </a:lnTo>
                    <a:lnTo>
                      <a:pt x="963" y="634"/>
                    </a:lnTo>
                    <a:lnTo>
                      <a:pt x="967" y="637"/>
                    </a:lnTo>
                    <a:lnTo>
                      <a:pt x="971" y="639"/>
                    </a:lnTo>
                    <a:lnTo>
                      <a:pt x="976" y="642"/>
                    </a:lnTo>
                    <a:lnTo>
                      <a:pt x="983" y="644"/>
                    </a:lnTo>
                    <a:lnTo>
                      <a:pt x="983" y="661"/>
                    </a:lnTo>
                    <a:lnTo>
                      <a:pt x="768" y="661"/>
                    </a:lnTo>
                    <a:lnTo>
                      <a:pt x="768" y="644"/>
                    </a:lnTo>
                    <a:lnTo>
                      <a:pt x="775" y="639"/>
                    </a:lnTo>
                    <a:lnTo>
                      <a:pt x="783" y="633"/>
                    </a:lnTo>
                    <a:lnTo>
                      <a:pt x="789" y="626"/>
                    </a:lnTo>
                    <a:lnTo>
                      <a:pt x="796" y="617"/>
                    </a:lnTo>
                    <a:lnTo>
                      <a:pt x="803" y="607"/>
                    </a:lnTo>
                    <a:lnTo>
                      <a:pt x="810" y="595"/>
                    </a:lnTo>
                    <a:lnTo>
                      <a:pt x="815" y="582"/>
                    </a:lnTo>
                    <a:lnTo>
                      <a:pt x="821" y="568"/>
                    </a:lnTo>
                    <a:lnTo>
                      <a:pt x="822" y="562"/>
                    </a:lnTo>
                    <a:lnTo>
                      <a:pt x="824" y="558"/>
                    </a:lnTo>
                    <a:lnTo>
                      <a:pt x="989" y="105"/>
                    </a:lnTo>
                    <a:lnTo>
                      <a:pt x="994" y="92"/>
                    </a:lnTo>
                    <a:lnTo>
                      <a:pt x="997" y="81"/>
                    </a:lnTo>
                    <a:lnTo>
                      <a:pt x="999" y="73"/>
                    </a:lnTo>
                    <a:lnTo>
                      <a:pt x="1001" y="68"/>
                    </a:lnTo>
                    <a:lnTo>
                      <a:pt x="1001" y="63"/>
                    </a:lnTo>
                    <a:lnTo>
                      <a:pt x="999" y="59"/>
                    </a:lnTo>
                    <a:lnTo>
                      <a:pt x="998" y="56"/>
                    </a:lnTo>
                    <a:lnTo>
                      <a:pt x="996" y="53"/>
                    </a:lnTo>
                    <a:lnTo>
                      <a:pt x="994" y="52"/>
                    </a:lnTo>
                    <a:lnTo>
                      <a:pt x="990" y="50"/>
                    </a:lnTo>
                    <a:lnTo>
                      <a:pt x="987" y="49"/>
                    </a:lnTo>
                    <a:lnTo>
                      <a:pt x="983" y="47"/>
                    </a:lnTo>
                    <a:lnTo>
                      <a:pt x="983" y="32"/>
                    </a:lnTo>
                    <a:lnTo>
                      <a:pt x="1296" y="32"/>
                    </a:lnTo>
                    <a:lnTo>
                      <a:pt x="1296" y="47"/>
                    </a:lnTo>
                    <a:lnTo>
                      <a:pt x="1291" y="49"/>
                    </a:lnTo>
                    <a:lnTo>
                      <a:pt x="1288" y="50"/>
                    </a:lnTo>
                    <a:lnTo>
                      <a:pt x="1285" y="52"/>
                    </a:lnTo>
                    <a:lnTo>
                      <a:pt x="1282" y="53"/>
                    </a:lnTo>
                    <a:lnTo>
                      <a:pt x="1280" y="56"/>
                    </a:lnTo>
                    <a:lnTo>
                      <a:pt x="1279" y="59"/>
                    </a:lnTo>
                    <a:lnTo>
                      <a:pt x="1278" y="63"/>
                    </a:lnTo>
                    <a:lnTo>
                      <a:pt x="1278" y="68"/>
                    </a:lnTo>
                    <a:lnTo>
                      <a:pt x="1279" y="72"/>
                    </a:lnTo>
                    <a:lnTo>
                      <a:pt x="1281" y="81"/>
                    </a:lnTo>
                    <a:lnTo>
                      <a:pt x="1285" y="92"/>
                    </a:lnTo>
                    <a:lnTo>
                      <a:pt x="1289" y="105"/>
                    </a:lnTo>
                    <a:lnTo>
                      <a:pt x="1490" y="609"/>
                    </a:lnTo>
                    <a:lnTo>
                      <a:pt x="1490" y="610"/>
                    </a:lnTo>
                    <a:lnTo>
                      <a:pt x="1490" y="611"/>
                    </a:lnTo>
                    <a:lnTo>
                      <a:pt x="1492" y="617"/>
                    </a:lnTo>
                    <a:lnTo>
                      <a:pt x="1496" y="623"/>
                    </a:lnTo>
                    <a:lnTo>
                      <a:pt x="1499" y="628"/>
                    </a:lnTo>
                    <a:lnTo>
                      <a:pt x="1502" y="633"/>
                    </a:lnTo>
                    <a:lnTo>
                      <a:pt x="1507" y="636"/>
                    </a:lnTo>
                    <a:lnTo>
                      <a:pt x="1511" y="639"/>
                    </a:lnTo>
                    <a:lnTo>
                      <a:pt x="1516" y="642"/>
                    </a:lnTo>
                    <a:lnTo>
                      <a:pt x="1520" y="644"/>
                    </a:lnTo>
                    <a:lnTo>
                      <a:pt x="1520" y="661"/>
                    </a:lnTo>
                    <a:lnTo>
                      <a:pt x="1290" y="661"/>
                    </a:lnTo>
                    <a:close/>
                    <a:moveTo>
                      <a:pt x="1635" y="661"/>
                    </a:moveTo>
                    <a:lnTo>
                      <a:pt x="1635" y="644"/>
                    </a:lnTo>
                    <a:lnTo>
                      <a:pt x="1644" y="642"/>
                    </a:lnTo>
                    <a:lnTo>
                      <a:pt x="1651" y="639"/>
                    </a:lnTo>
                    <a:lnTo>
                      <a:pt x="1655" y="637"/>
                    </a:lnTo>
                    <a:lnTo>
                      <a:pt x="1660" y="634"/>
                    </a:lnTo>
                    <a:lnTo>
                      <a:pt x="1662" y="629"/>
                    </a:lnTo>
                    <a:lnTo>
                      <a:pt x="1663" y="625"/>
                    </a:lnTo>
                    <a:lnTo>
                      <a:pt x="1664" y="618"/>
                    </a:lnTo>
                    <a:lnTo>
                      <a:pt x="1665" y="609"/>
                    </a:lnTo>
                    <a:lnTo>
                      <a:pt x="1665" y="83"/>
                    </a:lnTo>
                    <a:lnTo>
                      <a:pt x="1664" y="75"/>
                    </a:lnTo>
                    <a:lnTo>
                      <a:pt x="1663" y="69"/>
                    </a:lnTo>
                    <a:lnTo>
                      <a:pt x="1662" y="63"/>
                    </a:lnTo>
                    <a:lnTo>
                      <a:pt x="1660" y="59"/>
                    </a:lnTo>
                    <a:lnTo>
                      <a:pt x="1655" y="56"/>
                    </a:lnTo>
                    <a:lnTo>
                      <a:pt x="1651" y="53"/>
                    </a:lnTo>
                    <a:lnTo>
                      <a:pt x="1644" y="51"/>
                    </a:lnTo>
                    <a:lnTo>
                      <a:pt x="1635" y="47"/>
                    </a:lnTo>
                    <a:lnTo>
                      <a:pt x="1635" y="32"/>
                    </a:lnTo>
                    <a:lnTo>
                      <a:pt x="2218" y="32"/>
                    </a:lnTo>
                    <a:lnTo>
                      <a:pt x="2226" y="31"/>
                    </a:lnTo>
                    <a:lnTo>
                      <a:pt x="2232" y="31"/>
                    </a:lnTo>
                    <a:lnTo>
                      <a:pt x="2238" y="28"/>
                    </a:lnTo>
                    <a:lnTo>
                      <a:pt x="2243" y="26"/>
                    </a:lnTo>
                    <a:lnTo>
                      <a:pt x="2245" y="22"/>
                    </a:lnTo>
                    <a:lnTo>
                      <a:pt x="2248" y="16"/>
                    </a:lnTo>
                    <a:lnTo>
                      <a:pt x="2251" y="9"/>
                    </a:lnTo>
                    <a:lnTo>
                      <a:pt x="2254" y="0"/>
                    </a:lnTo>
                    <a:lnTo>
                      <a:pt x="2269" y="0"/>
                    </a:lnTo>
                    <a:lnTo>
                      <a:pt x="2269" y="210"/>
                    </a:lnTo>
                    <a:lnTo>
                      <a:pt x="2254" y="210"/>
                    </a:lnTo>
                    <a:lnTo>
                      <a:pt x="2250" y="201"/>
                    </a:lnTo>
                    <a:lnTo>
                      <a:pt x="2248" y="194"/>
                    </a:lnTo>
                    <a:lnTo>
                      <a:pt x="2245" y="189"/>
                    </a:lnTo>
                    <a:lnTo>
                      <a:pt x="2241" y="185"/>
                    </a:lnTo>
                    <a:lnTo>
                      <a:pt x="2238" y="183"/>
                    </a:lnTo>
                    <a:lnTo>
                      <a:pt x="2232" y="182"/>
                    </a:lnTo>
                    <a:lnTo>
                      <a:pt x="2226" y="181"/>
                    </a:lnTo>
                    <a:lnTo>
                      <a:pt x="2218" y="181"/>
                    </a:lnTo>
                    <a:lnTo>
                      <a:pt x="1843" y="181"/>
                    </a:lnTo>
                    <a:lnTo>
                      <a:pt x="1843" y="287"/>
                    </a:lnTo>
                    <a:lnTo>
                      <a:pt x="2089" y="287"/>
                    </a:lnTo>
                    <a:lnTo>
                      <a:pt x="2097" y="286"/>
                    </a:lnTo>
                    <a:lnTo>
                      <a:pt x="2103" y="285"/>
                    </a:lnTo>
                    <a:lnTo>
                      <a:pt x="2109" y="283"/>
                    </a:lnTo>
                    <a:lnTo>
                      <a:pt x="2113" y="281"/>
                    </a:lnTo>
                    <a:lnTo>
                      <a:pt x="2117" y="277"/>
                    </a:lnTo>
                    <a:lnTo>
                      <a:pt x="2120" y="272"/>
                    </a:lnTo>
                    <a:lnTo>
                      <a:pt x="2122" y="265"/>
                    </a:lnTo>
                    <a:lnTo>
                      <a:pt x="2125" y="257"/>
                    </a:lnTo>
                    <a:lnTo>
                      <a:pt x="2141" y="257"/>
                    </a:lnTo>
                    <a:lnTo>
                      <a:pt x="2141" y="452"/>
                    </a:lnTo>
                    <a:lnTo>
                      <a:pt x="2125" y="452"/>
                    </a:lnTo>
                    <a:lnTo>
                      <a:pt x="2122" y="444"/>
                    </a:lnTo>
                    <a:lnTo>
                      <a:pt x="2119" y="438"/>
                    </a:lnTo>
                    <a:lnTo>
                      <a:pt x="2117" y="432"/>
                    </a:lnTo>
                    <a:lnTo>
                      <a:pt x="2113" y="429"/>
                    </a:lnTo>
                    <a:lnTo>
                      <a:pt x="2109" y="425"/>
                    </a:lnTo>
                    <a:lnTo>
                      <a:pt x="2103" y="424"/>
                    </a:lnTo>
                    <a:lnTo>
                      <a:pt x="2097" y="423"/>
                    </a:lnTo>
                    <a:lnTo>
                      <a:pt x="2089" y="422"/>
                    </a:lnTo>
                    <a:lnTo>
                      <a:pt x="1843" y="422"/>
                    </a:lnTo>
                    <a:lnTo>
                      <a:pt x="1843" y="609"/>
                    </a:lnTo>
                    <a:lnTo>
                      <a:pt x="1843" y="617"/>
                    </a:lnTo>
                    <a:lnTo>
                      <a:pt x="1844" y="624"/>
                    </a:lnTo>
                    <a:lnTo>
                      <a:pt x="1846" y="629"/>
                    </a:lnTo>
                    <a:lnTo>
                      <a:pt x="1848" y="633"/>
                    </a:lnTo>
                    <a:lnTo>
                      <a:pt x="1852" y="636"/>
                    </a:lnTo>
                    <a:lnTo>
                      <a:pt x="1857" y="639"/>
                    </a:lnTo>
                    <a:lnTo>
                      <a:pt x="1865" y="642"/>
                    </a:lnTo>
                    <a:lnTo>
                      <a:pt x="1873" y="644"/>
                    </a:lnTo>
                    <a:lnTo>
                      <a:pt x="1873" y="661"/>
                    </a:lnTo>
                    <a:lnTo>
                      <a:pt x="1635" y="661"/>
                    </a:lnTo>
                    <a:close/>
                    <a:moveTo>
                      <a:pt x="3000" y="513"/>
                    </a:moveTo>
                    <a:lnTo>
                      <a:pt x="3008" y="512"/>
                    </a:lnTo>
                    <a:lnTo>
                      <a:pt x="3015" y="512"/>
                    </a:lnTo>
                    <a:lnTo>
                      <a:pt x="3020" y="509"/>
                    </a:lnTo>
                    <a:lnTo>
                      <a:pt x="3024" y="507"/>
                    </a:lnTo>
                    <a:lnTo>
                      <a:pt x="3027" y="504"/>
                    </a:lnTo>
                    <a:lnTo>
                      <a:pt x="3030" y="498"/>
                    </a:lnTo>
                    <a:lnTo>
                      <a:pt x="3033" y="491"/>
                    </a:lnTo>
                    <a:lnTo>
                      <a:pt x="3035" y="482"/>
                    </a:lnTo>
                    <a:lnTo>
                      <a:pt x="3052" y="482"/>
                    </a:lnTo>
                    <a:lnTo>
                      <a:pt x="3052" y="691"/>
                    </a:lnTo>
                    <a:lnTo>
                      <a:pt x="3035" y="691"/>
                    </a:lnTo>
                    <a:lnTo>
                      <a:pt x="3033" y="682"/>
                    </a:lnTo>
                    <a:lnTo>
                      <a:pt x="3030" y="675"/>
                    </a:lnTo>
                    <a:lnTo>
                      <a:pt x="3027" y="671"/>
                    </a:lnTo>
                    <a:lnTo>
                      <a:pt x="3024" y="666"/>
                    </a:lnTo>
                    <a:lnTo>
                      <a:pt x="3021" y="664"/>
                    </a:lnTo>
                    <a:lnTo>
                      <a:pt x="3015" y="663"/>
                    </a:lnTo>
                    <a:lnTo>
                      <a:pt x="3008" y="662"/>
                    </a:lnTo>
                    <a:lnTo>
                      <a:pt x="3000" y="661"/>
                    </a:lnTo>
                    <a:lnTo>
                      <a:pt x="2431" y="661"/>
                    </a:lnTo>
                    <a:lnTo>
                      <a:pt x="2431" y="644"/>
                    </a:lnTo>
                    <a:lnTo>
                      <a:pt x="2440" y="642"/>
                    </a:lnTo>
                    <a:lnTo>
                      <a:pt x="2447" y="639"/>
                    </a:lnTo>
                    <a:lnTo>
                      <a:pt x="2452" y="637"/>
                    </a:lnTo>
                    <a:lnTo>
                      <a:pt x="2456" y="634"/>
                    </a:lnTo>
                    <a:lnTo>
                      <a:pt x="2458" y="629"/>
                    </a:lnTo>
                    <a:lnTo>
                      <a:pt x="2460" y="625"/>
                    </a:lnTo>
                    <a:lnTo>
                      <a:pt x="2461" y="618"/>
                    </a:lnTo>
                    <a:lnTo>
                      <a:pt x="2461" y="609"/>
                    </a:lnTo>
                    <a:lnTo>
                      <a:pt x="2461" y="83"/>
                    </a:lnTo>
                    <a:lnTo>
                      <a:pt x="2461" y="75"/>
                    </a:lnTo>
                    <a:lnTo>
                      <a:pt x="2460" y="69"/>
                    </a:lnTo>
                    <a:lnTo>
                      <a:pt x="2458" y="63"/>
                    </a:lnTo>
                    <a:lnTo>
                      <a:pt x="2456" y="59"/>
                    </a:lnTo>
                    <a:lnTo>
                      <a:pt x="2452" y="56"/>
                    </a:lnTo>
                    <a:lnTo>
                      <a:pt x="2447" y="53"/>
                    </a:lnTo>
                    <a:lnTo>
                      <a:pt x="2440" y="51"/>
                    </a:lnTo>
                    <a:lnTo>
                      <a:pt x="2431" y="47"/>
                    </a:lnTo>
                    <a:lnTo>
                      <a:pt x="2431" y="32"/>
                    </a:lnTo>
                    <a:lnTo>
                      <a:pt x="3002" y="32"/>
                    </a:lnTo>
                    <a:lnTo>
                      <a:pt x="3009" y="31"/>
                    </a:lnTo>
                    <a:lnTo>
                      <a:pt x="3016" y="29"/>
                    </a:lnTo>
                    <a:lnTo>
                      <a:pt x="3021" y="28"/>
                    </a:lnTo>
                    <a:lnTo>
                      <a:pt x="3025" y="25"/>
                    </a:lnTo>
                    <a:lnTo>
                      <a:pt x="3029" y="22"/>
                    </a:lnTo>
                    <a:lnTo>
                      <a:pt x="3031" y="16"/>
                    </a:lnTo>
                    <a:lnTo>
                      <a:pt x="3033" y="9"/>
                    </a:lnTo>
                    <a:lnTo>
                      <a:pt x="3035" y="0"/>
                    </a:lnTo>
                    <a:lnTo>
                      <a:pt x="3052" y="0"/>
                    </a:lnTo>
                    <a:lnTo>
                      <a:pt x="3052" y="210"/>
                    </a:lnTo>
                    <a:lnTo>
                      <a:pt x="3035" y="210"/>
                    </a:lnTo>
                    <a:lnTo>
                      <a:pt x="3033" y="201"/>
                    </a:lnTo>
                    <a:lnTo>
                      <a:pt x="3031" y="194"/>
                    </a:lnTo>
                    <a:lnTo>
                      <a:pt x="3027" y="190"/>
                    </a:lnTo>
                    <a:lnTo>
                      <a:pt x="3024" y="185"/>
                    </a:lnTo>
                    <a:lnTo>
                      <a:pt x="3021" y="183"/>
                    </a:lnTo>
                    <a:lnTo>
                      <a:pt x="3015" y="182"/>
                    </a:lnTo>
                    <a:lnTo>
                      <a:pt x="3009" y="181"/>
                    </a:lnTo>
                    <a:lnTo>
                      <a:pt x="3002" y="181"/>
                    </a:lnTo>
                    <a:lnTo>
                      <a:pt x="2639" y="181"/>
                    </a:lnTo>
                    <a:lnTo>
                      <a:pt x="2639" y="268"/>
                    </a:lnTo>
                    <a:lnTo>
                      <a:pt x="2857" y="268"/>
                    </a:lnTo>
                    <a:lnTo>
                      <a:pt x="2865" y="268"/>
                    </a:lnTo>
                    <a:lnTo>
                      <a:pt x="2871" y="267"/>
                    </a:lnTo>
                    <a:lnTo>
                      <a:pt x="2876" y="266"/>
                    </a:lnTo>
                    <a:lnTo>
                      <a:pt x="2880" y="263"/>
                    </a:lnTo>
                    <a:lnTo>
                      <a:pt x="2884" y="259"/>
                    </a:lnTo>
                    <a:lnTo>
                      <a:pt x="2887" y="254"/>
                    </a:lnTo>
                    <a:lnTo>
                      <a:pt x="2889" y="247"/>
                    </a:lnTo>
                    <a:lnTo>
                      <a:pt x="2893" y="239"/>
                    </a:lnTo>
                    <a:lnTo>
                      <a:pt x="2910" y="239"/>
                    </a:lnTo>
                    <a:lnTo>
                      <a:pt x="2910" y="434"/>
                    </a:lnTo>
                    <a:lnTo>
                      <a:pt x="2893" y="434"/>
                    </a:lnTo>
                    <a:lnTo>
                      <a:pt x="2889" y="426"/>
                    </a:lnTo>
                    <a:lnTo>
                      <a:pt x="2886" y="419"/>
                    </a:lnTo>
                    <a:lnTo>
                      <a:pt x="2884" y="414"/>
                    </a:lnTo>
                    <a:lnTo>
                      <a:pt x="2880" y="411"/>
                    </a:lnTo>
                    <a:lnTo>
                      <a:pt x="2876" y="407"/>
                    </a:lnTo>
                    <a:lnTo>
                      <a:pt x="2870" y="406"/>
                    </a:lnTo>
                    <a:lnTo>
                      <a:pt x="2865" y="405"/>
                    </a:lnTo>
                    <a:lnTo>
                      <a:pt x="2857" y="405"/>
                    </a:lnTo>
                    <a:lnTo>
                      <a:pt x="2639" y="405"/>
                    </a:lnTo>
                    <a:lnTo>
                      <a:pt x="2639" y="513"/>
                    </a:lnTo>
                    <a:lnTo>
                      <a:pt x="3000" y="513"/>
                    </a:lnTo>
                    <a:close/>
                    <a:moveTo>
                      <a:pt x="3257" y="661"/>
                    </a:moveTo>
                    <a:lnTo>
                      <a:pt x="3257" y="644"/>
                    </a:lnTo>
                    <a:lnTo>
                      <a:pt x="3266" y="642"/>
                    </a:lnTo>
                    <a:lnTo>
                      <a:pt x="3272" y="639"/>
                    </a:lnTo>
                    <a:lnTo>
                      <a:pt x="3277" y="637"/>
                    </a:lnTo>
                    <a:lnTo>
                      <a:pt x="3281" y="634"/>
                    </a:lnTo>
                    <a:lnTo>
                      <a:pt x="3283" y="629"/>
                    </a:lnTo>
                    <a:lnTo>
                      <a:pt x="3285" y="625"/>
                    </a:lnTo>
                    <a:lnTo>
                      <a:pt x="3286" y="618"/>
                    </a:lnTo>
                    <a:lnTo>
                      <a:pt x="3287" y="609"/>
                    </a:lnTo>
                    <a:lnTo>
                      <a:pt x="3287" y="83"/>
                    </a:lnTo>
                    <a:lnTo>
                      <a:pt x="3286" y="75"/>
                    </a:lnTo>
                    <a:lnTo>
                      <a:pt x="3285" y="69"/>
                    </a:lnTo>
                    <a:lnTo>
                      <a:pt x="3283" y="63"/>
                    </a:lnTo>
                    <a:lnTo>
                      <a:pt x="3281" y="59"/>
                    </a:lnTo>
                    <a:lnTo>
                      <a:pt x="3277" y="56"/>
                    </a:lnTo>
                    <a:lnTo>
                      <a:pt x="3272" y="53"/>
                    </a:lnTo>
                    <a:lnTo>
                      <a:pt x="3266" y="51"/>
                    </a:lnTo>
                    <a:lnTo>
                      <a:pt x="3257" y="47"/>
                    </a:lnTo>
                    <a:lnTo>
                      <a:pt x="3257" y="32"/>
                    </a:lnTo>
                    <a:lnTo>
                      <a:pt x="3694" y="32"/>
                    </a:lnTo>
                    <a:lnTo>
                      <a:pt x="3724" y="33"/>
                    </a:lnTo>
                    <a:lnTo>
                      <a:pt x="3751" y="35"/>
                    </a:lnTo>
                    <a:lnTo>
                      <a:pt x="3775" y="38"/>
                    </a:lnTo>
                    <a:lnTo>
                      <a:pt x="3799" y="44"/>
                    </a:lnTo>
                    <a:lnTo>
                      <a:pt x="3821" y="52"/>
                    </a:lnTo>
                    <a:lnTo>
                      <a:pt x="3842" y="61"/>
                    </a:lnTo>
                    <a:lnTo>
                      <a:pt x="3852" y="66"/>
                    </a:lnTo>
                    <a:lnTo>
                      <a:pt x="3861" y="72"/>
                    </a:lnTo>
                    <a:lnTo>
                      <a:pt x="3870" y="78"/>
                    </a:lnTo>
                    <a:lnTo>
                      <a:pt x="3878" y="84"/>
                    </a:lnTo>
                    <a:lnTo>
                      <a:pt x="3885" y="91"/>
                    </a:lnTo>
                    <a:lnTo>
                      <a:pt x="3893" y="98"/>
                    </a:lnTo>
                    <a:lnTo>
                      <a:pt x="3900" y="105"/>
                    </a:lnTo>
                    <a:lnTo>
                      <a:pt x="3907" y="112"/>
                    </a:lnTo>
                    <a:lnTo>
                      <a:pt x="3912" y="120"/>
                    </a:lnTo>
                    <a:lnTo>
                      <a:pt x="3918" y="129"/>
                    </a:lnTo>
                    <a:lnTo>
                      <a:pt x="3922" y="138"/>
                    </a:lnTo>
                    <a:lnTo>
                      <a:pt x="3927" y="147"/>
                    </a:lnTo>
                    <a:lnTo>
                      <a:pt x="3930" y="156"/>
                    </a:lnTo>
                    <a:lnTo>
                      <a:pt x="3934" y="166"/>
                    </a:lnTo>
                    <a:lnTo>
                      <a:pt x="3937" y="176"/>
                    </a:lnTo>
                    <a:lnTo>
                      <a:pt x="3939" y="186"/>
                    </a:lnTo>
                    <a:lnTo>
                      <a:pt x="3943" y="208"/>
                    </a:lnTo>
                    <a:lnTo>
                      <a:pt x="3943" y="230"/>
                    </a:lnTo>
                    <a:lnTo>
                      <a:pt x="3943" y="248"/>
                    </a:lnTo>
                    <a:lnTo>
                      <a:pt x="3940" y="266"/>
                    </a:lnTo>
                    <a:lnTo>
                      <a:pt x="3937" y="282"/>
                    </a:lnTo>
                    <a:lnTo>
                      <a:pt x="3933" y="297"/>
                    </a:lnTo>
                    <a:lnTo>
                      <a:pt x="3927" y="313"/>
                    </a:lnTo>
                    <a:lnTo>
                      <a:pt x="3920" y="328"/>
                    </a:lnTo>
                    <a:lnTo>
                      <a:pt x="3912" y="341"/>
                    </a:lnTo>
                    <a:lnTo>
                      <a:pt x="3902" y="354"/>
                    </a:lnTo>
                    <a:lnTo>
                      <a:pt x="3892" y="366"/>
                    </a:lnTo>
                    <a:lnTo>
                      <a:pt x="3880" y="377"/>
                    </a:lnTo>
                    <a:lnTo>
                      <a:pt x="3866" y="387"/>
                    </a:lnTo>
                    <a:lnTo>
                      <a:pt x="3852" y="396"/>
                    </a:lnTo>
                    <a:lnTo>
                      <a:pt x="3836" y="405"/>
                    </a:lnTo>
                    <a:lnTo>
                      <a:pt x="3819" y="413"/>
                    </a:lnTo>
                    <a:lnTo>
                      <a:pt x="3801" y="420"/>
                    </a:lnTo>
                    <a:lnTo>
                      <a:pt x="3781" y="426"/>
                    </a:lnTo>
                    <a:lnTo>
                      <a:pt x="3875" y="573"/>
                    </a:lnTo>
                    <a:lnTo>
                      <a:pt x="3886" y="592"/>
                    </a:lnTo>
                    <a:lnTo>
                      <a:pt x="3898" y="607"/>
                    </a:lnTo>
                    <a:lnTo>
                      <a:pt x="3907" y="619"/>
                    </a:lnTo>
                    <a:lnTo>
                      <a:pt x="3915" y="627"/>
                    </a:lnTo>
                    <a:lnTo>
                      <a:pt x="3922" y="633"/>
                    </a:lnTo>
                    <a:lnTo>
                      <a:pt x="3930" y="638"/>
                    </a:lnTo>
                    <a:lnTo>
                      <a:pt x="3939" y="642"/>
                    </a:lnTo>
                    <a:lnTo>
                      <a:pt x="3948" y="644"/>
                    </a:lnTo>
                    <a:lnTo>
                      <a:pt x="3948" y="661"/>
                    </a:lnTo>
                    <a:lnTo>
                      <a:pt x="3694" y="661"/>
                    </a:lnTo>
                    <a:lnTo>
                      <a:pt x="3696" y="644"/>
                    </a:lnTo>
                    <a:lnTo>
                      <a:pt x="3703" y="641"/>
                    </a:lnTo>
                    <a:lnTo>
                      <a:pt x="3710" y="636"/>
                    </a:lnTo>
                    <a:lnTo>
                      <a:pt x="3712" y="634"/>
                    </a:lnTo>
                    <a:lnTo>
                      <a:pt x="3714" y="630"/>
                    </a:lnTo>
                    <a:lnTo>
                      <a:pt x="3715" y="628"/>
                    </a:lnTo>
                    <a:lnTo>
                      <a:pt x="3715" y="624"/>
                    </a:lnTo>
                    <a:lnTo>
                      <a:pt x="3715" y="619"/>
                    </a:lnTo>
                    <a:lnTo>
                      <a:pt x="3712" y="614"/>
                    </a:lnTo>
                    <a:lnTo>
                      <a:pt x="3709" y="608"/>
                    </a:lnTo>
                    <a:lnTo>
                      <a:pt x="3703" y="600"/>
                    </a:lnTo>
                    <a:lnTo>
                      <a:pt x="3700" y="595"/>
                    </a:lnTo>
                    <a:lnTo>
                      <a:pt x="3697" y="590"/>
                    </a:lnTo>
                    <a:lnTo>
                      <a:pt x="3593" y="429"/>
                    </a:lnTo>
                    <a:lnTo>
                      <a:pt x="3464" y="429"/>
                    </a:lnTo>
                    <a:lnTo>
                      <a:pt x="3464" y="609"/>
                    </a:lnTo>
                    <a:lnTo>
                      <a:pt x="3464" y="617"/>
                    </a:lnTo>
                    <a:lnTo>
                      <a:pt x="3465" y="624"/>
                    </a:lnTo>
                    <a:lnTo>
                      <a:pt x="3468" y="629"/>
                    </a:lnTo>
                    <a:lnTo>
                      <a:pt x="3470" y="633"/>
                    </a:lnTo>
                    <a:lnTo>
                      <a:pt x="3473" y="636"/>
                    </a:lnTo>
                    <a:lnTo>
                      <a:pt x="3479" y="639"/>
                    </a:lnTo>
                    <a:lnTo>
                      <a:pt x="3487" y="642"/>
                    </a:lnTo>
                    <a:lnTo>
                      <a:pt x="3496" y="644"/>
                    </a:lnTo>
                    <a:lnTo>
                      <a:pt x="3496" y="661"/>
                    </a:lnTo>
                    <a:lnTo>
                      <a:pt x="3257" y="661"/>
                    </a:lnTo>
                    <a:close/>
                    <a:moveTo>
                      <a:pt x="3464" y="158"/>
                    </a:moveTo>
                    <a:lnTo>
                      <a:pt x="3464" y="302"/>
                    </a:lnTo>
                    <a:lnTo>
                      <a:pt x="3619" y="302"/>
                    </a:lnTo>
                    <a:lnTo>
                      <a:pt x="3637" y="301"/>
                    </a:lnTo>
                    <a:lnTo>
                      <a:pt x="3653" y="301"/>
                    </a:lnTo>
                    <a:lnTo>
                      <a:pt x="3669" y="299"/>
                    </a:lnTo>
                    <a:lnTo>
                      <a:pt x="3682" y="297"/>
                    </a:lnTo>
                    <a:lnTo>
                      <a:pt x="3696" y="295"/>
                    </a:lnTo>
                    <a:lnTo>
                      <a:pt x="3707" y="292"/>
                    </a:lnTo>
                    <a:lnTo>
                      <a:pt x="3717" y="288"/>
                    </a:lnTo>
                    <a:lnTo>
                      <a:pt x="3726" y="284"/>
                    </a:lnTo>
                    <a:lnTo>
                      <a:pt x="3734" y="280"/>
                    </a:lnTo>
                    <a:lnTo>
                      <a:pt x="3739" y="274"/>
                    </a:lnTo>
                    <a:lnTo>
                      <a:pt x="3745" y="268"/>
                    </a:lnTo>
                    <a:lnTo>
                      <a:pt x="3751" y="262"/>
                    </a:lnTo>
                    <a:lnTo>
                      <a:pt x="3754" y="255"/>
                    </a:lnTo>
                    <a:lnTo>
                      <a:pt x="3756" y="247"/>
                    </a:lnTo>
                    <a:lnTo>
                      <a:pt x="3757" y="238"/>
                    </a:lnTo>
                    <a:lnTo>
                      <a:pt x="3758" y="229"/>
                    </a:lnTo>
                    <a:lnTo>
                      <a:pt x="3757" y="220"/>
                    </a:lnTo>
                    <a:lnTo>
                      <a:pt x="3756" y="211"/>
                    </a:lnTo>
                    <a:lnTo>
                      <a:pt x="3754" y="203"/>
                    </a:lnTo>
                    <a:lnTo>
                      <a:pt x="3751" y="197"/>
                    </a:lnTo>
                    <a:lnTo>
                      <a:pt x="3746" y="190"/>
                    </a:lnTo>
                    <a:lnTo>
                      <a:pt x="3741" y="184"/>
                    </a:lnTo>
                    <a:lnTo>
                      <a:pt x="3735" y="179"/>
                    </a:lnTo>
                    <a:lnTo>
                      <a:pt x="3727" y="174"/>
                    </a:lnTo>
                    <a:lnTo>
                      <a:pt x="3719" y="171"/>
                    </a:lnTo>
                    <a:lnTo>
                      <a:pt x="3709" y="167"/>
                    </a:lnTo>
                    <a:lnTo>
                      <a:pt x="3697" y="165"/>
                    </a:lnTo>
                    <a:lnTo>
                      <a:pt x="3684" y="163"/>
                    </a:lnTo>
                    <a:lnTo>
                      <a:pt x="3669" y="161"/>
                    </a:lnTo>
                    <a:lnTo>
                      <a:pt x="3652" y="160"/>
                    </a:lnTo>
                    <a:lnTo>
                      <a:pt x="3634" y="158"/>
                    </a:lnTo>
                    <a:lnTo>
                      <a:pt x="3615" y="158"/>
                    </a:lnTo>
                    <a:lnTo>
                      <a:pt x="3464" y="158"/>
                    </a:lnTo>
                    <a:close/>
                  </a:path>
                </a:pathLst>
              </a:custGeom>
              <a:solidFill>
                <a:srgbClr val="FFFFFF"/>
              </a:solidFill>
              <a:ln w="9525">
                <a:noFill/>
                <a:round/>
                <a:headEnd/>
                <a:tailEnd/>
              </a:ln>
            </p:spPr>
            <p:txBody>
              <a:bodyPr/>
              <a:lstStyle/>
              <a:p>
                <a:endParaRPr lang="en-US"/>
              </a:p>
            </p:txBody>
          </p:sp>
          <p:sp>
            <p:nvSpPr>
              <p:cNvPr id="32779" name="Freeform 9"/>
              <p:cNvSpPr>
                <a:spLocks noEditPoints="1"/>
              </p:cNvSpPr>
              <p:nvPr/>
            </p:nvSpPr>
            <p:spPr bwMode="auto">
              <a:xfrm>
                <a:off x="1876" y="1738"/>
                <a:ext cx="2293" cy="230"/>
              </a:xfrm>
              <a:custGeom>
                <a:avLst/>
                <a:gdLst>
                  <a:gd name="T0" fmla="*/ 29 w 6877"/>
                  <a:gd name="T1" fmla="*/ 74 h 691"/>
                  <a:gd name="T2" fmla="*/ 222 w 6877"/>
                  <a:gd name="T3" fmla="*/ 53 h 691"/>
                  <a:gd name="T4" fmla="*/ 517 w 6877"/>
                  <a:gd name="T5" fmla="*/ 63 h 691"/>
                  <a:gd name="T6" fmla="*/ 704 w 6877"/>
                  <a:gd name="T7" fmla="*/ 58 h 691"/>
                  <a:gd name="T8" fmla="*/ 719 w 6877"/>
                  <a:gd name="T9" fmla="*/ 641 h 691"/>
                  <a:gd name="T10" fmla="*/ 520 w 6877"/>
                  <a:gd name="T11" fmla="*/ 609 h 691"/>
                  <a:gd name="T12" fmla="*/ 239 w 6877"/>
                  <a:gd name="T13" fmla="*/ 660 h 691"/>
                  <a:gd name="T14" fmla="*/ 1538 w 6877"/>
                  <a:gd name="T15" fmla="*/ 691 h 691"/>
                  <a:gd name="T16" fmla="*/ 926 w 6877"/>
                  <a:gd name="T17" fmla="*/ 641 h 691"/>
                  <a:gd name="T18" fmla="*/ 942 w 6877"/>
                  <a:gd name="T19" fmla="*/ 58 h 691"/>
                  <a:gd name="T20" fmla="*/ 1517 w 6877"/>
                  <a:gd name="T21" fmla="*/ 16 h 691"/>
                  <a:gd name="T22" fmla="*/ 1496 w 6877"/>
                  <a:gd name="T23" fmla="*/ 180 h 691"/>
                  <a:gd name="T24" fmla="*/ 1379 w 6877"/>
                  <a:gd name="T25" fmla="*/ 239 h 691"/>
                  <a:gd name="T26" fmla="*/ 1125 w 6877"/>
                  <a:gd name="T27" fmla="*/ 404 h 691"/>
                  <a:gd name="T28" fmla="*/ 2210 w 6877"/>
                  <a:gd name="T29" fmla="*/ 630 h 691"/>
                  <a:gd name="T30" fmla="*/ 1856 w 6877"/>
                  <a:gd name="T31" fmla="*/ 610 h 691"/>
                  <a:gd name="T32" fmla="*/ 1666 w 6877"/>
                  <a:gd name="T33" fmla="*/ 644 h 691"/>
                  <a:gd name="T34" fmla="*/ 1892 w 6877"/>
                  <a:gd name="T35" fmla="*/ 92 h 691"/>
                  <a:gd name="T36" fmla="*/ 1881 w 6877"/>
                  <a:gd name="T37" fmla="*/ 31 h 691"/>
                  <a:gd name="T38" fmla="*/ 2180 w 6877"/>
                  <a:gd name="T39" fmla="*/ 81 h 691"/>
                  <a:gd name="T40" fmla="*/ 2414 w 6877"/>
                  <a:gd name="T41" fmla="*/ 641 h 691"/>
                  <a:gd name="T42" fmla="*/ 3163 w 6877"/>
                  <a:gd name="T43" fmla="*/ 482 h 691"/>
                  <a:gd name="T44" fmla="*/ 2533 w 6877"/>
                  <a:gd name="T45" fmla="*/ 660 h 691"/>
                  <a:gd name="T46" fmla="*/ 2561 w 6877"/>
                  <a:gd name="T47" fmla="*/ 67 h 691"/>
                  <a:gd name="T48" fmla="*/ 2751 w 6877"/>
                  <a:gd name="T49" fmla="*/ 56 h 691"/>
                  <a:gd name="T50" fmla="*/ 3617 w 6877"/>
                  <a:gd name="T51" fmla="*/ 629 h 691"/>
                  <a:gd name="T52" fmla="*/ 3428 w 6877"/>
                  <a:gd name="T53" fmla="*/ 631 h 691"/>
                  <a:gd name="T54" fmla="*/ 3216 w 6877"/>
                  <a:gd name="T55" fmla="*/ 201 h 691"/>
                  <a:gd name="T56" fmla="*/ 3237 w 6877"/>
                  <a:gd name="T57" fmla="*/ 30 h 691"/>
                  <a:gd name="T58" fmla="*/ 3853 w 6877"/>
                  <a:gd name="T59" fmla="*/ 215 h 691"/>
                  <a:gd name="T60" fmla="*/ 4019 w 6877"/>
                  <a:gd name="T61" fmla="*/ 644 h 691"/>
                  <a:gd name="T62" fmla="*/ 4046 w 6877"/>
                  <a:gd name="T63" fmla="*/ 63 h 691"/>
                  <a:gd name="T64" fmla="*/ 4232 w 6877"/>
                  <a:gd name="T65" fmla="*/ 58 h 691"/>
                  <a:gd name="T66" fmla="*/ 4529 w 6877"/>
                  <a:gd name="T67" fmla="*/ 56 h 691"/>
                  <a:gd name="T68" fmla="*/ 4719 w 6877"/>
                  <a:gd name="T69" fmla="*/ 67 h 691"/>
                  <a:gd name="T70" fmla="*/ 4747 w 6877"/>
                  <a:gd name="T71" fmla="*/ 660 h 691"/>
                  <a:gd name="T72" fmla="*/ 4227 w 6877"/>
                  <a:gd name="T73" fmla="*/ 402 h 691"/>
                  <a:gd name="T74" fmla="*/ 4934 w 6877"/>
                  <a:gd name="T75" fmla="*/ 660 h 691"/>
                  <a:gd name="T76" fmla="*/ 4963 w 6877"/>
                  <a:gd name="T77" fmla="*/ 67 h 691"/>
                  <a:gd name="T78" fmla="*/ 5152 w 6877"/>
                  <a:gd name="T79" fmla="*/ 56 h 691"/>
                  <a:gd name="T80" fmla="*/ 5158 w 6877"/>
                  <a:gd name="T81" fmla="*/ 638 h 691"/>
                  <a:gd name="T82" fmla="*/ 5963 w 6877"/>
                  <a:gd name="T83" fmla="*/ 491 h 691"/>
                  <a:gd name="T84" fmla="*/ 5930 w 6877"/>
                  <a:gd name="T85" fmla="*/ 660 h 691"/>
                  <a:gd name="T86" fmla="*/ 5390 w 6877"/>
                  <a:gd name="T87" fmla="*/ 74 h 691"/>
                  <a:gd name="T88" fmla="*/ 5950 w 6877"/>
                  <a:gd name="T89" fmla="*/ 27 h 691"/>
                  <a:gd name="T90" fmla="*/ 5954 w 6877"/>
                  <a:gd name="T91" fmla="*/ 185 h 691"/>
                  <a:gd name="T92" fmla="*/ 5813 w 6877"/>
                  <a:gd name="T93" fmla="*/ 259 h 691"/>
                  <a:gd name="T94" fmla="*/ 5800 w 6877"/>
                  <a:gd name="T95" fmla="*/ 406 h 691"/>
                  <a:gd name="T96" fmla="*/ 6213 w 6877"/>
                  <a:gd name="T97" fmla="*/ 629 h 691"/>
                  <a:gd name="T98" fmla="*/ 6186 w 6877"/>
                  <a:gd name="T99" fmla="*/ 47 h 691"/>
                  <a:gd name="T100" fmla="*/ 6807 w 6877"/>
                  <a:gd name="T101" fmla="*/ 83 h 691"/>
                  <a:gd name="T102" fmla="*/ 6869 w 6877"/>
                  <a:gd name="T103" fmla="*/ 186 h 691"/>
                  <a:gd name="T104" fmla="*/ 6810 w 6877"/>
                  <a:gd name="T105" fmla="*/ 376 h 691"/>
                  <a:gd name="T106" fmla="*/ 6852 w 6877"/>
                  <a:gd name="T107" fmla="*/ 632 h 691"/>
                  <a:gd name="T108" fmla="*/ 6644 w 6877"/>
                  <a:gd name="T109" fmla="*/ 623 h 691"/>
                  <a:gd name="T110" fmla="*/ 6397 w 6877"/>
                  <a:gd name="T111" fmla="*/ 628 h 691"/>
                  <a:gd name="T112" fmla="*/ 6583 w 6877"/>
                  <a:gd name="T113" fmla="*/ 299 h 691"/>
                  <a:gd name="T114" fmla="*/ 6686 w 6877"/>
                  <a:gd name="T115" fmla="*/ 247 h 691"/>
                  <a:gd name="T116" fmla="*/ 6639 w 6877"/>
                  <a:gd name="T117" fmla="*/ 167 h 691"/>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6877"/>
                  <a:gd name="T178" fmla="*/ 0 h 691"/>
                  <a:gd name="T179" fmla="*/ 6877 w 6877"/>
                  <a:gd name="T180" fmla="*/ 691 h 691"/>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6877" h="691">
                    <a:moveTo>
                      <a:pt x="0" y="660"/>
                    </a:moveTo>
                    <a:lnTo>
                      <a:pt x="0" y="644"/>
                    </a:lnTo>
                    <a:lnTo>
                      <a:pt x="9" y="641"/>
                    </a:lnTo>
                    <a:lnTo>
                      <a:pt x="16" y="639"/>
                    </a:lnTo>
                    <a:lnTo>
                      <a:pt x="21" y="636"/>
                    </a:lnTo>
                    <a:lnTo>
                      <a:pt x="25" y="633"/>
                    </a:lnTo>
                    <a:lnTo>
                      <a:pt x="27" y="629"/>
                    </a:lnTo>
                    <a:lnTo>
                      <a:pt x="28" y="623"/>
                    </a:lnTo>
                    <a:lnTo>
                      <a:pt x="29" y="617"/>
                    </a:lnTo>
                    <a:lnTo>
                      <a:pt x="30" y="609"/>
                    </a:lnTo>
                    <a:lnTo>
                      <a:pt x="30" y="83"/>
                    </a:lnTo>
                    <a:lnTo>
                      <a:pt x="29" y="74"/>
                    </a:lnTo>
                    <a:lnTo>
                      <a:pt x="28" y="67"/>
                    </a:lnTo>
                    <a:lnTo>
                      <a:pt x="27" y="63"/>
                    </a:lnTo>
                    <a:lnTo>
                      <a:pt x="25" y="58"/>
                    </a:lnTo>
                    <a:lnTo>
                      <a:pt x="21" y="55"/>
                    </a:lnTo>
                    <a:lnTo>
                      <a:pt x="16" y="53"/>
                    </a:lnTo>
                    <a:lnTo>
                      <a:pt x="9" y="49"/>
                    </a:lnTo>
                    <a:lnTo>
                      <a:pt x="0" y="47"/>
                    </a:lnTo>
                    <a:lnTo>
                      <a:pt x="0" y="31"/>
                    </a:lnTo>
                    <a:lnTo>
                      <a:pt x="239" y="31"/>
                    </a:lnTo>
                    <a:lnTo>
                      <a:pt x="239" y="47"/>
                    </a:lnTo>
                    <a:lnTo>
                      <a:pt x="230" y="49"/>
                    </a:lnTo>
                    <a:lnTo>
                      <a:pt x="222" y="53"/>
                    </a:lnTo>
                    <a:lnTo>
                      <a:pt x="218" y="56"/>
                    </a:lnTo>
                    <a:lnTo>
                      <a:pt x="213" y="58"/>
                    </a:lnTo>
                    <a:lnTo>
                      <a:pt x="211" y="63"/>
                    </a:lnTo>
                    <a:lnTo>
                      <a:pt x="209" y="68"/>
                    </a:lnTo>
                    <a:lnTo>
                      <a:pt x="208" y="75"/>
                    </a:lnTo>
                    <a:lnTo>
                      <a:pt x="208" y="83"/>
                    </a:lnTo>
                    <a:lnTo>
                      <a:pt x="208" y="258"/>
                    </a:lnTo>
                    <a:lnTo>
                      <a:pt x="520" y="258"/>
                    </a:lnTo>
                    <a:lnTo>
                      <a:pt x="520" y="83"/>
                    </a:lnTo>
                    <a:lnTo>
                      <a:pt x="520" y="75"/>
                    </a:lnTo>
                    <a:lnTo>
                      <a:pt x="519" y="68"/>
                    </a:lnTo>
                    <a:lnTo>
                      <a:pt x="517" y="63"/>
                    </a:lnTo>
                    <a:lnTo>
                      <a:pt x="514" y="58"/>
                    </a:lnTo>
                    <a:lnTo>
                      <a:pt x="510" y="56"/>
                    </a:lnTo>
                    <a:lnTo>
                      <a:pt x="504" y="53"/>
                    </a:lnTo>
                    <a:lnTo>
                      <a:pt x="497" y="49"/>
                    </a:lnTo>
                    <a:lnTo>
                      <a:pt x="489" y="47"/>
                    </a:lnTo>
                    <a:lnTo>
                      <a:pt x="489" y="31"/>
                    </a:lnTo>
                    <a:lnTo>
                      <a:pt x="728" y="31"/>
                    </a:lnTo>
                    <a:lnTo>
                      <a:pt x="728" y="47"/>
                    </a:lnTo>
                    <a:lnTo>
                      <a:pt x="719" y="49"/>
                    </a:lnTo>
                    <a:lnTo>
                      <a:pt x="712" y="53"/>
                    </a:lnTo>
                    <a:lnTo>
                      <a:pt x="707" y="55"/>
                    </a:lnTo>
                    <a:lnTo>
                      <a:pt x="704" y="58"/>
                    </a:lnTo>
                    <a:lnTo>
                      <a:pt x="701" y="63"/>
                    </a:lnTo>
                    <a:lnTo>
                      <a:pt x="700" y="67"/>
                    </a:lnTo>
                    <a:lnTo>
                      <a:pt x="698" y="74"/>
                    </a:lnTo>
                    <a:lnTo>
                      <a:pt x="698" y="83"/>
                    </a:lnTo>
                    <a:lnTo>
                      <a:pt x="698" y="609"/>
                    </a:lnTo>
                    <a:lnTo>
                      <a:pt x="698" y="617"/>
                    </a:lnTo>
                    <a:lnTo>
                      <a:pt x="700" y="623"/>
                    </a:lnTo>
                    <a:lnTo>
                      <a:pt x="701" y="629"/>
                    </a:lnTo>
                    <a:lnTo>
                      <a:pt x="704" y="633"/>
                    </a:lnTo>
                    <a:lnTo>
                      <a:pt x="707" y="636"/>
                    </a:lnTo>
                    <a:lnTo>
                      <a:pt x="712" y="639"/>
                    </a:lnTo>
                    <a:lnTo>
                      <a:pt x="719" y="641"/>
                    </a:lnTo>
                    <a:lnTo>
                      <a:pt x="728" y="644"/>
                    </a:lnTo>
                    <a:lnTo>
                      <a:pt x="728" y="660"/>
                    </a:lnTo>
                    <a:lnTo>
                      <a:pt x="489" y="660"/>
                    </a:lnTo>
                    <a:lnTo>
                      <a:pt x="489" y="644"/>
                    </a:lnTo>
                    <a:lnTo>
                      <a:pt x="497" y="641"/>
                    </a:lnTo>
                    <a:lnTo>
                      <a:pt x="504" y="638"/>
                    </a:lnTo>
                    <a:lnTo>
                      <a:pt x="510" y="636"/>
                    </a:lnTo>
                    <a:lnTo>
                      <a:pt x="514" y="632"/>
                    </a:lnTo>
                    <a:lnTo>
                      <a:pt x="517" y="628"/>
                    </a:lnTo>
                    <a:lnTo>
                      <a:pt x="519" y="623"/>
                    </a:lnTo>
                    <a:lnTo>
                      <a:pt x="520" y="617"/>
                    </a:lnTo>
                    <a:lnTo>
                      <a:pt x="520" y="609"/>
                    </a:lnTo>
                    <a:lnTo>
                      <a:pt x="520" y="402"/>
                    </a:lnTo>
                    <a:lnTo>
                      <a:pt x="208" y="402"/>
                    </a:lnTo>
                    <a:lnTo>
                      <a:pt x="208" y="609"/>
                    </a:lnTo>
                    <a:lnTo>
                      <a:pt x="208" y="617"/>
                    </a:lnTo>
                    <a:lnTo>
                      <a:pt x="209" y="623"/>
                    </a:lnTo>
                    <a:lnTo>
                      <a:pt x="211" y="628"/>
                    </a:lnTo>
                    <a:lnTo>
                      <a:pt x="213" y="632"/>
                    </a:lnTo>
                    <a:lnTo>
                      <a:pt x="218" y="636"/>
                    </a:lnTo>
                    <a:lnTo>
                      <a:pt x="222" y="638"/>
                    </a:lnTo>
                    <a:lnTo>
                      <a:pt x="230" y="641"/>
                    </a:lnTo>
                    <a:lnTo>
                      <a:pt x="239" y="644"/>
                    </a:lnTo>
                    <a:lnTo>
                      <a:pt x="239" y="660"/>
                    </a:lnTo>
                    <a:lnTo>
                      <a:pt x="0" y="660"/>
                    </a:lnTo>
                    <a:close/>
                    <a:moveTo>
                      <a:pt x="1487" y="511"/>
                    </a:moveTo>
                    <a:lnTo>
                      <a:pt x="1495" y="511"/>
                    </a:lnTo>
                    <a:lnTo>
                      <a:pt x="1501" y="510"/>
                    </a:lnTo>
                    <a:lnTo>
                      <a:pt x="1506" y="509"/>
                    </a:lnTo>
                    <a:lnTo>
                      <a:pt x="1510" y="506"/>
                    </a:lnTo>
                    <a:lnTo>
                      <a:pt x="1514" y="502"/>
                    </a:lnTo>
                    <a:lnTo>
                      <a:pt x="1517" y="498"/>
                    </a:lnTo>
                    <a:lnTo>
                      <a:pt x="1519" y="491"/>
                    </a:lnTo>
                    <a:lnTo>
                      <a:pt x="1522" y="482"/>
                    </a:lnTo>
                    <a:lnTo>
                      <a:pt x="1538" y="482"/>
                    </a:lnTo>
                    <a:lnTo>
                      <a:pt x="1538" y="691"/>
                    </a:lnTo>
                    <a:lnTo>
                      <a:pt x="1522" y="691"/>
                    </a:lnTo>
                    <a:lnTo>
                      <a:pt x="1519" y="682"/>
                    </a:lnTo>
                    <a:lnTo>
                      <a:pt x="1517" y="675"/>
                    </a:lnTo>
                    <a:lnTo>
                      <a:pt x="1514" y="669"/>
                    </a:lnTo>
                    <a:lnTo>
                      <a:pt x="1510" y="666"/>
                    </a:lnTo>
                    <a:lnTo>
                      <a:pt x="1507" y="664"/>
                    </a:lnTo>
                    <a:lnTo>
                      <a:pt x="1501" y="661"/>
                    </a:lnTo>
                    <a:lnTo>
                      <a:pt x="1495" y="660"/>
                    </a:lnTo>
                    <a:lnTo>
                      <a:pt x="1487" y="660"/>
                    </a:lnTo>
                    <a:lnTo>
                      <a:pt x="917" y="660"/>
                    </a:lnTo>
                    <a:lnTo>
                      <a:pt x="917" y="644"/>
                    </a:lnTo>
                    <a:lnTo>
                      <a:pt x="926" y="641"/>
                    </a:lnTo>
                    <a:lnTo>
                      <a:pt x="933" y="639"/>
                    </a:lnTo>
                    <a:lnTo>
                      <a:pt x="939" y="636"/>
                    </a:lnTo>
                    <a:lnTo>
                      <a:pt x="942" y="633"/>
                    </a:lnTo>
                    <a:lnTo>
                      <a:pt x="944" y="629"/>
                    </a:lnTo>
                    <a:lnTo>
                      <a:pt x="947" y="623"/>
                    </a:lnTo>
                    <a:lnTo>
                      <a:pt x="948" y="617"/>
                    </a:lnTo>
                    <a:lnTo>
                      <a:pt x="948" y="609"/>
                    </a:lnTo>
                    <a:lnTo>
                      <a:pt x="948" y="83"/>
                    </a:lnTo>
                    <a:lnTo>
                      <a:pt x="948" y="74"/>
                    </a:lnTo>
                    <a:lnTo>
                      <a:pt x="947" y="67"/>
                    </a:lnTo>
                    <a:lnTo>
                      <a:pt x="944" y="63"/>
                    </a:lnTo>
                    <a:lnTo>
                      <a:pt x="942" y="58"/>
                    </a:lnTo>
                    <a:lnTo>
                      <a:pt x="939" y="55"/>
                    </a:lnTo>
                    <a:lnTo>
                      <a:pt x="933" y="53"/>
                    </a:lnTo>
                    <a:lnTo>
                      <a:pt x="926" y="49"/>
                    </a:lnTo>
                    <a:lnTo>
                      <a:pt x="917" y="47"/>
                    </a:lnTo>
                    <a:lnTo>
                      <a:pt x="917" y="31"/>
                    </a:lnTo>
                    <a:lnTo>
                      <a:pt x="1488" y="31"/>
                    </a:lnTo>
                    <a:lnTo>
                      <a:pt x="1496" y="30"/>
                    </a:lnTo>
                    <a:lnTo>
                      <a:pt x="1503" y="29"/>
                    </a:lnTo>
                    <a:lnTo>
                      <a:pt x="1508" y="27"/>
                    </a:lnTo>
                    <a:lnTo>
                      <a:pt x="1512" y="25"/>
                    </a:lnTo>
                    <a:lnTo>
                      <a:pt x="1515" y="21"/>
                    </a:lnTo>
                    <a:lnTo>
                      <a:pt x="1517" y="16"/>
                    </a:lnTo>
                    <a:lnTo>
                      <a:pt x="1519" y="9"/>
                    </a:lnTo>
                    <a:lnTo>
                      <a:pt x="1522" y="0"/>
                    </a:lnTo>
                    <a:lnTo>
                      <a:pt x="1538" y="0"/>
                    </a:lnTo>
                    <a:lnTo>
                      <a:pt x="1538" y="210"/>
                    </a:lnTo>
                    <a:lnTo>
                      <a:pt x="1522" y="210"/>
                    </a:lnTo>
                    <a:lnTo>
                      <a:pt x="1519" y="201"/>
                    </a:lnTo>
                    <a:lnTo>
                      <a:pt x="1517" y="194"/>
                    </a:lnTo>
                    <a:lnTo>
                      <a:pt x="1514" y="188"/>
                    </a:lnTo>
                    <a:lnTo>
                      <a:pt x="1512" y="185"/>
                    </a:lnTo>
                    <a:lnTo>
                      <a:pt x="1507" y="183"/>
                    </a:lnTo>
                    <a:lnTo>
                      <a:pt x="1503" y="180"/>
                    </a:lnTo>
                    <a:lnTo>
                      <a:pt x="1496" y="180"/>
                    </a:lnTo>
                    <a:lnTo>
                      <a:pt x="1488" y="179"/>
                    </a:lnTo>
                    <a:lnTo>
                      <a:pt x="1125" y="179"/>
                    </a:lnTo>
                    <a:lnTo>
                      <a:pt x="1125" y="268"/>
                    </a:lnTo>
                    <a:lnTo>
                      <a:pt x="1343" y="268"/>
                    </a:lnTo>
                    <a:lnTo>
                      <a:pt x="1351" y="268"/>
                    </a:lnTo>
                    <a:lnTo>
                      <a:pt x="1358" y="267"/>
                    </a:lnTo>
                    <a:lnTo>
                      <a:pt x="1363" y="265"/>
                    </a:lnTo>
                    <a:lnTo>
                      <a:pt x="1367" y="262"/>
                    </a:lnTo>
                    <a:lnTo>
                      <a:pt x="1370" y="259"/>
                    </a:lnTo>
                    <a:lnTo>
                      <a:pt x="1373" y="253"/>
                    </a:lnTo>
                    <a:lnTo>
                      <a:pt x="1377" y="247"/>
                    </a:lnTo>
                    <a:lnTo>
                      <a:pt x="1379" y="239"/>
                    </a:lnTo>
                    <a:lnTo>
                      <a:pt x="1396" y="239"/>
                    </a:lnTo>
                    <a:lnTo>
                      <a:pt x="1396" y="434"/>
                    </a:lnTo>
                    <a:lnTo>
                      <a:pt x="1379" y="434"/>
                    </a:lnTo>
                    <a:lnTo>
                      <a:pt x="1376" y="425"/>
                    </a:lnTo>
                    <a:lnTo>
                      <a:pt x="1373" y="418"/>
                    </a:lnTo>
                    <a:lnTo>
                      <a:pt x="1370" y="414"/>
                    </a:lnTo>
                    <a:lnTo>
                      <a:pt x="1367" y="409"/>
                    </a:lnTo>
                    <a:lnTo>
                      <a:pt x="1362" y="407"/>
                    </a:lnTo>
                    <a:lnTo>
                      <a:pt x="1357" y="406"/>
                    </a:lnTo>
                    <a:lnTo>
                      <a:pt x="1351" y="405"/>
                    </a:lnTo>
                    <a:lnTo>
                      <a:pt x="1343" y="404"/>
                    </a:lnTo>
                    <a:lnTo>
                      <a:pt x="1125" y="404"/>
                    </a:lnTo>
                    <a:lnTo>
                      <a:pt x="1125" y="511"/>
                    </a:lnTo>
                    <a:lnTo>
                      <a:pt x="1487" y="511"/>
                    </a:lnTo>
                    <a:close/>
                    <a:moveTo>
                      <a:pt x="1924" y="422"/>
                    </a:moveTo>
                    <a:lnTo>
                      <a:pt x="2136" y="422"/>
                    </a:lnTo>
                    <a:lnTo>
                      <a:pt x="2026" y="145"/>
                    </a:lnTo>
                    <a:lnTo>
                      <a:pt x="1924" y="422"/>
                    </a:lnTo>
                    <a:close/>
                    <a:moveTo>
                      <a:pt x="2189" y="660"/>
                    </a:moveTo>
                    <a:lnTo>
                      <a:pt x="2189" y="644"/>
                    </a:lnTo>
                    <a:lnTo>
                      <a:pt x="2199" y="640"/>
                    </a:lnTo>
                    <a:lnTo>
                      <a:pt x="2205" y="636"/>
                    </a:lnTo>
                    <a:lnTo>
                      <a:pt x="2209" y="633"/>
                    </a:lnTo>
                    <a:lnTo>
                      <a:pt x="2210" y="630"/>
                    </a:lnTo>
                    <a:lnTo>
                      <a:pt x="2211" y="626"/>
                    </a:lnTo>
                    <a:lnTo>
                      <a:pt x="2211" y="622"/>
                    </a:lnTo>
                    <a:lnTo>
                      <a:pt x="2211" y="618"/>
                    </a:lnTo>
                    <a:lnTo>
                      <a:pt x="2210" y="611"/>
                    </a:lnTo>
                    <a:lnTo>
                      <a:pt x="2208" y="604"/>
                    </a:lnTo>
                    <a:lnTo>
                      <a:pt x="2204" y="594"/>
                    </a:lnTo>
                    <a:lnTo>
                      <a:pt x="2179" y="527"/>
                    </a:lnTo>
                    <a:lnTo>
                      <a:pt x="1887" y="527"/>
                    </a:lnTo>
                    <a:lnTo>
                      <a:pt x="1861" y="594"/>
                    </a:lnTo>
                    <a:lnTo>
                      <a:pt x="1858" y="600"/>
                    </a:lnTo>
                    <a:lnTo>
                      <a:pt x="1856" y="605"/>
                    </a:lnTo>
                    <a:lnTo>
                      <a:pt x="1856" y="610"/>
                    </a:lnTo>
                    <a:lnTo>
                      <a:pt x="1855" y="614"/>
                    </a:lnTo>
                    <a:lnTo>
                      <a:pt x="1856" y="620"/>
                    </a:lnTo>
                    <a:lnTo>
                      <a:pt x="1857" y="624"/>
                    </a:lnTo>
                    <a:lnTo>
                      <a:pt x="1860" y="629"/>
                    </a:lnTo>
                    <a:lnTo>
                      <a:pt x="1862" y="633"/>
                    </a:lnTo>
                    <a:lnTo>
                      <a:pt x="1865" y="637"/>
                    </a:lnTo>
                    <a:lnTo>
                      <a:pt x="1870" y="639"/>
                    </a:lnTo>
                    <a:lnTo>
                      <a:pt x="1874" y="641"/>
                    </a:lnTo>
                    <a:lnTo>
                      <a:pt x="1881" y="644"/>
                    </a:lnTo>
                    <a:lnTo>
                      <a:pt x="1881" y="660"/>
                    </a:lnTo>
                    <a:lnTo>
                      <a:pt x="1666" y="660"/>
                    </a:lnTo>
                    <a:lnTo>
                      <a:pt x="1666" y="644"/>
                    </a:lnTo>
                    <a:lnTo>
                      <a:pt x="1674" y="639"/>
                    </a:lnTo>
                    <a:lnTo>
                      <a:pt x="1681" y="632"/>
                    </a:lnTo>
                    <a:lnTo>
                      <a:pt x="1688" y="626"/>
                    </a:lnTo>
                    <a:lnTo>
                      <a:pt x="1696" y="617"/>
                    </a:lnTo>
                    <a:lnTo>
                      <a:pt x="1701" y="605"/>
                    </a:lnTo>
                    <a:lnTo>
                      <a:pt x="1708" y="594"/>
                    </a:lnTo>
                    <a:lnTo>
                      <a:pt x="1714" y="581"/>
                    </a:lnTo>
                    <a:lnTo>
                      <a:pt x="1719" y="567"/>
                    </a:lnTo>
                    <a:lnTo>
                      <a:pt x="1721" y="562"/>
                    </a:lnTo>
                    <a:lnTo>
                      <a:pt x="1723" y="557"/>
                    </a:lnTo>
                    <a:lnTo>
                      <a:pt x="1889" y="104"/>
                    </a:lnTo>
                    <a:lnTo>
                      <a:pt x="1892" y="92"/>
                    </a:lnTo>
                    <a:lnTo>
                      <a:pt x="1897" y="81"/>
                    </a:lnTo>
                    <a:lnTo>
                      <a:pt x="1898" y="72"/>
                    </a:lnTo>
                    <a:lnTo>
                      <a:pt x="1899" y="66"/>
                    </a:lnTo>
                    <a:lnTo>
                      <a:pt x="1899" y="63"/>
                    </a:lnTo>
                    <a:lnTo>
                      <a:pt x="1898" y="58"/>
                    </a:lnTo>
                    <a:lnTo>
                      <a:pt x="1897" y="55"/>
                    </a:lnTo>
                    <a:lnTo>
                      <a:pt x="1894" y="53"/>
                    </a:lnTo>
                    <a:lnTo>
                      <a:pt x="1892" y="50"/>
                    </a:lnTo>
                    <a:lnTo>
                      <a:pt x="1889" y="49"/>
                    </a:lnTo>
                    <a:lnTo>
                      <a:pt x="1885" y="48"/>
                    </a:lnTo>
                    <a:lnTo>
                      <a:pt x="1881" y="47"/>
                    </a:lnTo>
                    <a:lnTo>
                      <a:pt x="1881" y="31"/>
                    </a:lnTo>
                    <a:lnTo>
                      <a:pt x="2194" y="31"/>
                    </a:lnTo>
                    <a:lnTo>
                      <a:pt x="2194" y="47"/>
                    </a:lnTo>
                    <a:lnTo>
                      <a:pt x="2190" y="48"/>
                    </a:lnTo>
                    <a:lnTo>
                      <a:pt x="2186" y="49"/>
                    </a:lnTo>
                    <a:lnTo>
                      <a:pt x="2183" y="50"/>
                    </a:lnTo>
                    <a:lnTo>
                      <a:pt x="2181" y="53"/>
                    </a:lnTo>
                    <a:lnTo>
                      <a:pt x="2179" y="55"/>
                    </a:lnTo>
                    <a:lnTo>
                      <a:pt x="2177" y="58"/>
                    </a:lnTo>
                    <a:lnTo>
                      <a:pt x="2176" y="63"/>
                    </a:lnTo>
                    <a:lnTo>
                      <a:pt x="2176" y="66"/>
                    </a:lnTo>
                    <a:lnTo>
                      <a:pt x="2177" y="72"/>
                    </a:lnTo>
                    <a:lnTo>
                      <a:pt x="2180" y="81"/>
                    </a:lnTo>
                    <a:lnTo>
                      <a:pt x="2183" y="92"/>
                    </a:lnTo>
                    <a:lnTo>
                      <a:pt x="2188" y="104"/>
                    </a:lnTo>
                    <a:lnTo>
                      <a:pt x="2389" y="609"/>
                    </a:lnTo>
                    <a:lnTo>
                      <a:pt x="2389" y="610"/>
                    </a:lnTo>
                    <a:lnTo>
                      <a:pt x="2389" y="611"/>
                    </a:lnTo>
                    <a:lnTo>
                      <a:pt x="2392" y="617"/>
                    </a:lnTo>
                    <a:lnTo>
                      <a:pt x="2394" y="622"/>
                    </a:lnTo>
                    <a:lnTo>
                      <a:pt x="2398" y="627"/>
                    </a:lnTo>
                    <a:lnTo>
                      <a:pt x="2401" y="631"/>
                    </a:lnTo>
                    <a:lnTo>
                      <a:pt x="2405" y="636"/>
                    </a:lnTo>
                    <a:lnTo>
                      <a:pt x="2410" y="639"/>
                    </a:lnTo>
                    <a:lnTo>
                      <a:pt x="2414" y="641"/>
                    </a:lnTo>
                    <a:lnTo>
                      <a:pt x="2419" y="644"/>
                    </a:lnTo>
                    <a:lnTo>
                      <a:pt x="2419" y="660"/>
                    </a:lnTo>
                    <a:lnTo>
                      <a:pt x="2189" y="660"/>
                    </a:lnTo>
                    <a:close/>
                    <a:moveTo>
                      <a:pt x="3130" y="511"/>
                    </a:moveTo>
                    <a:lnTo>
                      <a:pt x="3136" y="511"/>
                    </a:lnTo>
                    <a:lnTo>
                      <a:pt x="3143" y="510"/>
                    </a:lnTo>
                    <a:lnTo>
                      <a:pt x="3149" y="509"/>
                    </a:lnTo>
                    <a:lnTo>
                      <a:pt x="3152" y="506"/>
                    </a:lnTo>
                    <a:lnTo>
                      <a:pt x="3155" y="502"/>
                    </a:lnTo>
                    <a:lnTo>
                      <a:pt x="3159" y="498"/>
                    </a:lnTo>
                    <a:lnTo>
                      <a:pt x="3161" y="491"/>
                    </a:lnTo>
                    <a:lnTo>
                      <a:pt x="3163" y="482"/>
                    </a:lnTo>
                    <a:lnTo>
                      <a:pt x="3181" y="482"/>
                    </a:lnTo>
                    <a:lnTo>
                      <a:pt x="3181" y="691"/>
                    </a:lnTo>
                    <a:lnTo>
                      <a:pt x="3163" y="691"/>
                    </a:lnTo>
                    <a:lnTo>
                      <a:pt x="3161" y="682"/>
                    </a:lnTo>
                    <a:lnTo>
                      <a:pt x="3159" y="675"/>
                    </a:lnTo>
                    <a:lnTo>
                      <a:pt x="3155" y="669"/>
                    </a:lnTo>
                    <a:lnTo>
                      <a:pt x="3152" y="666"/>
                    </a:lnTo>
                    <a:lnTo>
                      <a:pt x="3149" y="664"/>
                    </a:lnTo>
                    <a:lnTo>
                      <a:pt x="3143" y="661"/>
                    </a:lnTo>
                    <a:lnTo>
                      <a:pt x="3138" y="660"/>
                    </a:lnTo>
                    <a:lnTo>
                      <a:pt x="3130" y="660"/>
                    </a:lnTo>
                    <a:lnTo>
                      <a:pt x="2533" y="660"/>
                    </a:lnTo>
                    <a:lnTo>
                      <a:pt x="2533" y="644"/>
                    </a:lnTo>
                    <a:lnTo>
                      <a:pt x="2542" y="641"/>
                    </a:lnTo>
                    <a:lnTo>
                      <a:pt x="2549" y="639"/>
                    </a:lnTo>
                    <a:lnTo>
                      <a:pt x="2554" y="636"/>
                    </a:lnTo>
                    <a:lnTo>
                      <a:pt x="2558" y="633"/>
                    </a:lnTo>
                    <a:lnTo>
                      <a:pt x="2560" y="629"/>
                    </a:lnTo>
                    <a:lnTo>
                      <a:pt x="2561" y="623"/>
                    </a:lnTo>
                    <a:lnTo>
                      <a:pt x="2563" y="617"/>
                    </a:lnTo>
                    <a:lnTo>
                      <a:pt x="2564" y="609"/>
                    </a:lnTo>
                    <a:lnTo>
                      <a:pt x="2564" y="83"/>
                    </a:lnTo>
                    <a:lnTo>
                      <a:pt x="2563" y="74"/>
                    </a:lnTo>
                    <a:lnTo>
                      <a:pt x="2561" y="67"/>
                    </a:lnTo>
                    <a:lnTo>
                      <a:pt x="2560" y="63"/>
                    </a:lnTo>
                    <a:lnTo>
                      <a:pt x="2558" y="58"/>
                    </a:lnTo>
                    <a:lnTo>
                      <a:pt x="2554" y="55"/>
                    </a:lnTo>
                    <a:lnTo>
                      <a:pt x="2549" y="53"/>
                    </a:lnTo>
                    <a:lnTo>
                      <a:pt x="2542" y="49"/>
                    </a:lnTo>
                    <a:lnTo>
                      <a:pt x="2533" y="47"/>
                    </a:lnTo>
                    <a:lnTo>
                      <a:pt x="2533" y="31"/>
                    </a:lnTo>
                    <a:lnTo>
                      <a:pt x="2773" y="31"/>
                    </a:lnTo>
                    <a:lnTo>
                      <a:pt x="2773" y="47"/>
                    </a:lnTo>
                    <a:lnTo>
                      <a:pt x="2764" y="49"/>
                    </a:lnTo>
                    <a:lnTo>
                      <a:pt x="2756" y="53"/>
                    </a:lnTo>
                    <a:lnTo>
                      <a:pt x="2751" y="56"/>
                    </a:lnTo>
                    <a:lnTo>
                      <a:pt x="2747" y="58"/>
                    </a:lnTo>
                    <a:lnTo>
                      <a:pt x="2744" y="63"/>
                    </a:lnTo>
                    <a:lnTo>
                      <a:pt x="2742" y="68"/>
                    </a:lnTo>
                    <a:lnTo>
                      <a:pt x="2741" y="75"/>
                    </a:lnTo>
                    <a:lnTo>
                      <a:pt x="2741" y="83"/>
                    </a:lnTo>
                    <a:lnTo>
                      <a:pt x="2741" y="511"/>
                    </a:lnTo>
                    <a:lnTo>
                      <a:pt x="3130" y="511"/>
                    </a:lnTo>
                    <a:close/>
                    <a:moveTo>
                      <a:pt x="3614" y="185"/>
                    </a:moveTo>
                    <a:lnTo>
                      <a:pt x="3614" y="609"/>
                    </a:lnTo>
                    <a:lnTo>
                      <a:pt x="3614" y="617"/>
                    </a:lnTo>
                    <a:lnTo>
                      <a:pt x="3615" y="623"/>
                    </a:lnTo>
                    <a:lnTo>
                      <a:pt x="3617" y="629"/>
                    </a:lnTo>
                    <a:lnTo>
                      <a:pt x="3619" y="633"/>
                    </a:lnTo>
                    <a:lnTo>
                      <a:pt x="3623" y="636"/>
                    </a:lnTo>
                    <a:lnTo>
                      <a:pt x="3628" y="639"/>
                    </a:lnTo>
                    <a:lnTo>
                      <a:pt x="3635" y="641"/>
                    </a:lnTo>
                    <a:lnTo>
                      <a:pt x="3643" y="644"/>
                    </a:lnTo>
                    <a:lnTo>
                      <a:pt x="3643" y="660"/>
                    </a:lnTo>
                    <a:lnTo>
                      <a:pt x="3405" y="660"/>
                    </a:lnTo>
                    <a:lnTo>
                      <a:pt x="3405" y="644"/>
                    </a:lnTo>
                    <a:lnTo>
                      <a:pt x="3413" y="641"/>
                    </a:lnTo>
                    <a:lnTo>
                      <a:pt x="3420" y="638"/>
                    </a:lnTo>
                    <a:lnTo>
                      <a:pt x="3425" y="636"/>
                    </a:lnTo>
                    <a:lnTo>
                      <a:pt x="3428" y="631"/>
                    </a:lnTo>
                    <a:lnTo>
                      <a:pt x="3431" y="628"/>
                    </a:lnTo>
                    <a:lnTo>
                      <a:pt x="3433" y="622"/>
                    </a:lnTo>
                    <a:lnTo>
                      <a:pt x="3434" y="617"/>
                    </a:lnTo>
                    <a:lnTo>
                      <a:pt x="3434" y="609"/>
                    </a:lnTo>
                    <a:lnTo>
                      <a:pt x="3434" y="185"/>
                    </a:lnTo>
                    <a:lnTo>
                      <a:pt x="3246" y="185"/>
                    </a:lnTo>
                    <a:lnTo>
                      <a:pt x="3239" y="186"/>
                    </a:lnTo>
                    <a:lnTo>
                      <a:pt x="3232" y="187"/>
                    </a:lnTo>
                    <a:lnTo>
                      <a:pt x="3226" y="188"/>
                    </a:lnTo>
                    <a:lnTo>
                      <a:pt x="3223" y="192"/>
                    </a:lnTo>
                    <a:lnTo>
                      <a:pt x="3219" y="195"/>
                    </a:lnTo>
                    <a:lnTo>
                      <a:pt x="3216" y="201"/>
                    </a:lnTo>
                    <a:lnTo>
                      <a:pt x="3213" y="207"/>
                    </a:lnTo>
                    <a:lnTo>
                      <a:pt x="3211" y="215"/>
                    </a:lnTo>
                    <a:lnTo>
                      <a:pt x="3195" y="215"/>
                    </a:lnTo>
                    <a:lnTo>
                      <a:pt x="3195" y="0"/>
                    </a:lnTo>
                    <a:lnTo>
                      <a:pt x="3211" y="0"/>
                    </a:lnTo>
                    <a:lnTo>
                      <a:pt x="3213" y="9"/>
                    </a:lnTo>
                    <a:lnTo>
                      <a:pt x="3216" y="16"/>
                    </a:lnTo>
                    <a:lnTo>
                      <a:pt x="3218" y="21"/>
                    </a:lnTo>
                    <a:lnTo>
                      <a:pt x="3222" y="25"/>
                    </a:lnTo>
                    <a:lnTo>
                      <a:pt x="3226" y="28"/>
                    </a:lnTo>
                    <a:lnTo>
                      <a:pt x="3232" y="29"/>
                    </a:lnTo>
                    <a:lnTo>
                      <a:pt x="3237" y="30"/>
                    </a:lnTo>
                    <a:lnTo>
                      <a:pt x="3246" y="31"/>
                    </a:lnTo>
                    <a:lnTo>
                      <a:pt x="3801" y="31"/>
                    </a:lnTo>
                    <a:lnTo>
                      <a:pt x="3809" y="30"/>
                    </a:lnTo>
                    <a:lnTo>
                      <a:pt x="3816" y="29"/>
                    </a:lnTo>
                    <a:lnTo>
                      <a:pt x="3821" y="28"/>
                    </a:lnTo>
                    <a:lnTo>
                      <a:pt x="3826" y="25"/>
                    </a:lnTo>
                    <a:lnTo>
                      <a:pt x="3828" y="21"/>
                    </a:lnTo>
                    <a:lnTo>
                      <a:pt x="3831" y="16"/>
                    </a:lnTo>
                    <a:lnTo>
                      <a:pt x="3834" y="9"/>
                    </a:lnTo>
                    <a:lnTo>
                      <a:pt x="3836" y="0"/>
                    </a:lnTo>
                    <a:lnTo>
                      <a:pt x="3853" y="0"/>
                    </a:lnTo>
                    <a:lnTo>
                      <a:pt x="3853" y="215"/>
                    </a:lnTo>
                    <a:lnTo>
                      <a:pt x="3836" y="215"/>
                    </a:lnTo>
                    <a:lnTo>
                      <a:pt x="3834" y="207"/>
                    </a:lnTo>
                    <a:lnTo>
                      <a:pt x="3831" y="201"/>
                    </a:lnTo>
                    <a:lnTo>
                      <a:pt x="3828" y="195"/>
                    </a:lnTo>
                    <a:lnTo>
                      <a:pt x="3825" y="192"/>
                    </a:lnTo>
                    <a:lnTo>
                      <a:pt x="3821" y="188"/>
                    </a:lnTo>
                    <a:lnTo>
                      <a:pt x="3816" y="187"/>
                    </a:lnTo>
                    <a:lnTo>
                      <a:pt x="3809" y="186"/>
                    </a:lnTo>
                    <a:lnTo>
                      <a:pt x="3801" y="185"/>
                    </a:lnTo>
                    <a:lnTo>
                      <a:pt x="3614" y="185"/>
                    </a:lnTo>
                    <a:close/>
                    <a:moveTo>
                      <a:pt x="4019" y="660"/>
                    </a:moveTo>
                    <a:lnTo>
                      <a:pt x="4019" y="644"/>
                    </a:lnTo>
                    <a:lnTo>
                      <a:pt x="4028" y="641"/>
                    </a:lnTo>
                    <a:lnTo>
                      <a:pt x="4035" y="639"/>
                    </a:lnTo>
                    <a:lnTo>
                      <a:pt x="4040" y="636"/>
                    </a:lnTo>
                    <a:lnTo>
                      <a:pt x="4044" y="633"/>
                    </a:lnTo>
                    <a:lnTo>
                      <a:pt x="4046" y="629"/>
                    </a:lnTo>
                    <a:lnTo>
                      <a:pt x="4048" y="623"/>
                    </a:lnTo>
                    <a:lnTo>
                      <a:pt x="4049" y="617"/>
                    </a:lnTo>
                    <a:lnTo>
                      <a:pt x="4049" y="609"/>
                    </a:lnTo>
                    <a:lnTo>
                      <a:pt x="4049" y="83"/>
                    </a:lnTo>
                    <a:lnTo>
                      <a:pt x="4049" y="74"/>
                    </a:lnTo>
                    <a:lnTo>
                      <a:pt x="4048" y="67"/>
                    </a:lnTo>
                    <a:lnTo>
                      <a:pt x="4046" y="63"/>
                    </a:lnTo>
                    <a:lnTo>
                      <a:pt x="4044" y="58"/>
                    </a:lnTo>
                    <a:lnTo>
                      <a:pt x="4040" y="55"/>
                    </a:lnTo>
                    <a:lnTo>
                      <a:pt x="4035" y="53"/>
                    </a:lnTo>
                    <a:lnTo>
                      <a:pt x="4028" y="49"/>
                    </a:lnTo>
                    <a:lnTo>
                      <a:pt x="4019" y="47"/>
                    </a:lnTo>
                    <a:lnTo>
                      <a:pt x="4019" y="31"/>
                    </a:lnTo>
                    <a:lnTo>
                      <a:pt x="4258" y="31"/>
                    </a:lnTo>
                    <a:lnTo>
                      <a:pt x="4258" y="47"/>
                    </a:lnTo>
                    <a:lnTo>
                      <a:pt x="4249" y="49"/>
                    </a:lnTo>
                    <a:lnTo>
                      <a:pt x="4242" y="53"/>
                    </a:lnTo>
                    <a:lnTo>
                      <a:pt x="4237" y="56"/>
                    </a:lnTo>
                    <a:lnTo>
                      <a:pt x="4232" y="58"/>
                    </a:lnTo>
                    <a:lnTo>
                      <a:pt x="4230" y="63"/>
                    </a:lnTo>
                    <a:lnTo>
                      <a:pt x="4228" y="68"/>
                    </a:lnTo>
                    <a:lnTo>
                      <a:pt x="4227" y="75"/>
                    </a:lnTo>
                    <a:lnTo>
                      <a:pt x="4227" y="83"/>
                    </a:lnTo>
                    <a:lnTo>
                      <a:pt x="4227" y="258"/>
                    </a:lnTo>
                    <a:lnTo>
                      <a:pt x="4539" y="258"/>
                    </a:lnTo>
                    <a:lnTo>
                      <a:pt x="4539" y="83"/>
                    </a:lnTo>
                    <a:lnTo>
                      <a:pt x="4539" y="75"/>
                    </a:lnTo>
                    <a:lnTo>
                      <a:pt x="4538" y="68"/>
                    </a:lnTo>
                    <a:lnTo>
                      <a:pt x="4536" y="63"/>
                    </a:lnTo>
                    <a:lnTo>
                      <a:pt x="4533" y="58"/>
                    </a:lnTo>
                    <a:lnTo>
                      <a:pt x="4529" y="56"/>
                    </a:lnTo>
                    <a:lnTo>
                      <a:pt x="4523" y="53"/>
                    </a:lnTo>
                    <a:lnTo>
                      <a:pt x="4516" y="49"/>
                    </a:lnTo>
                    <a:lnTo>
                      <a:pt x="4508" y="47"/>
                    </a:lnTo>
                    <a:lnTo>
                      <a:pt x="4508" y="31"/>
                    </a:lnTo>
                    <a:lnTo>
                      <a:pt x="4747" y="31"/>
                    </a:lnTo>
                    <a:lnTo>
                      <a:pt x="4747" y="47"/>
                    </a:lnTo>
                    <a:lnTo>
                      <a:pt x="4739" y="49"/>
                    </a:lnTo>
                    <a:lnTo>
                      <a:pt x="4732" y="53"/>
                    </a:lnTo>
                    <a:lnTo>
                      <a:pt x="4726" y="55"/>
                    </a:lnTo>
                    <a:lnTo>
                      <a:pt x="4723" y="58"/>
                    </a:lnTo>
                    <a:lnTo>
                      <a:pt x="4720" y="63"/>
                    </a:lnTo>
                    <a:lnTo>
                      <a:pt x="4719" y="67"/>
                    </a:lnTo>
                    <a:lnTo>
                      <a:pt x="4717" y="74"/>
                    </a:lnTo>
                    <a:lnTo>
                      <a:pt x="4717" y="83"/>
                    </a:lnTo>
                    <a:lnTo>
                      <a:pt x="4717" y="609"/>
                    </a:lnTo>
                    <a:lnTo>
                      <a:pt x="4717" y="617"/>
                    </a:lnTo>
                    <a:lnTo>
                      <a:pt x="4719" y="623"/>
                    </a:lnTo>
                    <a:lnTo>
                      <a:pt x="4720" y="629"/>
                    </a:lnTo>
                    <a:lnTo>
                      <a:pt x="4723" y="633"/>
                    </a:lnTo>
                    <a:lnTo>
                      <a:pt x="4726" y="636"/>
                    </a:lnTo>
                    <a:lnTo>
                      <a:pt x="4732" y="639"/>
                    </a:lnTo>
                    <a:lnTo>
                      <a:pt x="4739" y="641"/>
                    </a:lnTo>
                    <a:lnTo>
                      <a:pt x="4747" y="644"/>
                    </a:lnTo>
                    <a:lnTo>
                      <a:pt x="4747" y="660"/>
                    </a:lnTo>
                    <a:lnTo>
                      <a:pt x="4508" y="660"/>
                    </a:lnTo>
                    <a:lnTo>
                      <a:pt x="4508" y="644"/>
                    </a:lnTo>
                    <a:lnTo>
                      <a:pt x="4516" y="641"/>
                    </a:lnTo>
                    <a:lnTo>
                      <a:pt x="4523" y="638"/>
                    </a:lnTo>
                    <a:lnTo>
                      <a:pt x="4529" y="636"/>
                    </a:lnTo>
                    <a:lnTo>
                      <a:pt x="4533" y="632"/>
                    </a:lnTo>
                    <a:lnTo>
                      <a:pt x="4536" y="628"/>
                    </a:lnTo>
                    <a:lnTo>
                      <a:pt x="4538" y="623"/>
                    </a:lnTo>
                    <a:lnTo>
                      <a:pt x="4539" y="617"/>
                    </a:lnTo>
                    <a:lnTo>
                      <a:pt x="4539" y="609"/>
                    </a:lnTo>
                    <a:lnTo>
                      <a:pt x="4539" y="402"/>
                    </a:lnTo>
                    <a:lnTo>
                      <a:pt x="4227" y="402"/>
                    </a:lnTo>
                    <a:lnTo>
                      <a:pt x="4227" y="609"/>
                    </a:lnTo>
                    <a:lnTo>
                      <a:pt x="4227" y="617"/>
                    </a:lnTo>
                    <a:lnTo>
                      <a:pt x="4228" y="623"/>
                    </a:lnTo>
                    <a:lnTo>
                      <a:pt x="4230" y="628"/>
                    </a:lnTo>
                    <a:lnTo>
                      <a:pt x="4232" y="632"/>
                    </a:lnTo>
                    <a:lnTo>
                      <a:pt x="4237" y="636"/>
                    </a:lnTo>
                    <a:lnTo>
                      <a:pt x="4242" y="638"/>
                    </a:lnTo>
                    <a:lnTo>
                      <a:pt x="4249" y="641"/>
                    </a:lnTo>
                    <a:lnTo>
                      <a:pt x="4258" y="644"/>
                    </a:lnTo>
                    <a:lnTo>
                      <a:pt x="4258" y="660"/>
                    </a:lnTo>
                    <a:lnTo>
                      <a:pt x="4019" y="660"/>
                    </a:lnTo>
                    <a:close/>
                    <a:moveTo>
                      <a:pt x="4934" y="660"/>
                    </a:moveTo>
                    <a:lnTo>
                      <a:pt x="4934" y="644"/>
                    </a:lnTo>
                    <a:lnTo>
                      <a:pt x="4943" y="641"/>
                    </a:lnTo>
                    <a:lnTo>
                      <a:pt x="4950" y="639"/>
                    </a:lnTo>
                    <a:lnTo>
                      <a:pt x="4956" y="636"/>
                    </a:lnTo>
                    <a:lnTo>
                      <a:pt x="4959" y="633"/>
                    </a:lnTo>
                    <a:lnTo>
                      <a:pt x="4961" y="629"/>
                    </a:lnTo>
                    <a:lnTo>
                      <a:pt x="4963" y="623"/>
                    </a:lnTo>
                    <a:lnTo>
                      <a:pt x="4965" y="617"/>
                    </a:lnTo>
                    <a:lnTo>
                      <a:pt x="4965" y="609"/>
                    </a:lnTo>
                    <a:lnTo>
                      <a:pt x="4965" y="83"/>
                    </a:lnTo>
                    <a:lnTo>
                      <a:pt x="4965" y="74"/>
                    </a:lnTo>
                    <a:lnTo>
                      <a:pt x="4963" y="67"/>
                    </a:lnTo>
                    <a:lnTo>
                      <a:pt x="4961" y="63"/>
                    </a:lnTo>
                    <a:lnTo>
                      <a:pt x="4959" y="58"/>
                    </a:lnTo>
                    <a:lnTo>
                      <a:pt x="4956" y="55"/>
                    </a:lnTo>
                    <a:lnTo>
                      <a:pt x="4950" y="53"/>
                    </a:lnTo>
                    <a:lnTo>
                      <a:pt x="4943" y="49"/>
                    </a:lnTo>
                    <a:lnTo>
                      <a:pt x="4934" y="47"/>
                    </a:lnTo>
                    <a:lnTo>
                      <a:pt x="4934" y="31"/>
                    </a:lnTo>
                    <a:lnTo>
                      <a:pt x="5173" y="31"/>
                    </a:lnTo>
                    <a:lnTo>
                      <a:pt x="5173" y="47"/>
                    </a:lnTo>
                    <a:lnTo>
                      <a:pt x="5164" y="49"/>
                    </a:lnTo>
                    <a:lnTo>
                      <a:pt x="5158" y="53"/>
                    </a:lnTo>
                    <a:lnTo>
                      <a:pt x="5152" y="56"/>
                    </a:lnTo>
                    <a:lnTo>
                      <a:pt x="5148" y="58"/>
                    </a:lnTo>
                    <a:lnTo>
                      <a:pt x="5145" y="63"/>
                    </a:lnTo>
                    <a:lnTo>
                      <a:pt x="5144" y="68"/>
                    </a:lnTo>
                    <a:lnTo>
                      <a:pt x="5143" y="75"/>
                    </a:lnTo>
                    <a:lnTo>
                      <a:pt x="5142" y="83"/>
                    </a:lnTo>
                    <a:lnTo>
                      <a:pt x="5142" y="609"/>
                    </a:lnTo>
                    <a:lnTo>
                      <a:pt x="5143" y="617"/>
                    </a:lnTo>
                    <a:lnTo>
                      <a:pt x="5144" y="623"/>
                    </a:lnTo>
                    <a:lnTo>
                      <a:pt x="5145" y="628"/>
                    </a:lnTo>
                    <a:lnTo>
                      <a:pt x="5148" y="632"/>
                    </a:lnTo>
                    <a:lnTo>
                      <a:pt x="5152" y="636"/>
                    </a:lnTo>
                    <a:lnTo>
                      <a:pt x="5158" y="638"/>
                    </a:lnTo>
                    <a:lnTo>
                      <a:pt x="5164" y="641"/>
                    </a:lnTo>
                    <a:lnTo>
                      <a:pt x="5173" y="644"/>
                    </a:lnTo>
                    <a:lnTo>
                      <a:pt x="5173" y="660"/>
                    </a:lnTo>
                    <a:lnTo>
                      <a:pt x="4934" y="660"/>
                    </a:lnTo>
                    <a:close/>
                    <a:moveTo>
                      <a:pt x="5930" y="511"/>
                    </a:moveTo>
                    <a:lnTo>
                      <a:pt x="5938" y="511"/>
                    </a:lnTo>
                    <a:lnTo>
                      <a:pt x="5945" y="510"/>
                    </a:lnTo>
                    <a:lnTo>
                      <a:pt x="5949" y="509"/>
                    </a:lnTo>
                    <a:lnTo>
                      <a:pt x="5954" y="506"/>
                    </a:lnTo>
                    <a:lnTo>
                      <a:pt x="5957" y="502"/>
                    </a:lnTo>
                    <a:lnTo>
                      <a:pt x="5959" y="498"/>
                    </a:lnTo>
                    <a:lnTo>
                      <a:pt x="5963" y="491"/>
                    </a:lnTo>
                    <a:lnTo>
                      <a:pt x="5965" y="482"/>
                    </a:lnTo>
                    <a:lnTo>
                      <a:pt x="5982" y="482"/>
                    </a:lnTo>
                    <a:lnTo>
                      <a:pt x="5982" y="691"/>
                    </a:lnTo>
                    <a:lnTo>
                      <a:pt x="5965" y="691"/>
                    </a:lnTo>
                    <a:lnTo>
                      <a:pt x="5963" y="682"/>
                    </a:lnTo>
                    <a:lnTo>
                      <a:pt x="5959" y="675"/>
                    </a:lnTo>
                    <a:lnTo>
                      <a:pt x="5957" y="669"/>
                    </a:lnTo>
                    <a:lnTo>
                      <a:pt x="5954" y="666"/>
                    </a:lnTo>
                    <a:lnTo>
                      <a:pt x="5950" y="664"/>
                    </a:lnTo>
                    <a:lnTo>
                      <a:pt x="5945" y="661"/>
                    </a:lnTo>
                    <a:lnTo>
                      <a:pt x="5938" y="660"/>
                    </a:lnTo>
                    <a:lnTo>
                      <a:pt x="5930" y="660"/>
                    </a:lnTo>
                    <a:lnTo>
                      <a:pt x="5361" y="660"/>
                    </a:lnTo>
                    <a:lnTo>
                      <a:pt x="5361" y="644"/>
                    </a:lnTo>
                    <a:lnTo>
                      <a:pt x="5370" y="641"/>
                    </a:lnTo>
                    <a:lnTo>
                      <a:pt x="5377" y="639"/>
                    </a:lnTo>
                    <a:lnTo>
                      <a:pt x="5382" y="636"/>
                    </a:lnTo>
                    <a:lnTo>
                      <a:pt x="5386" y="633"/>
                    </a:lnTo>
                    <a:lnTo>
                      <a:pt x="5388" y="629"/>
                    </a:lnTo>
                    <a:lnTo>
                      <a:pt x="5389" y="623"/>
                    </a:lnTo>
                    <a:lnTo>
                      <a:pt x="5390" y="617"/>
                    </a:lnTo>
                    <a:lnTo>
                      <a:pt x="5391" y="609"/>
                    </a:lnTo>
                    <a:lnTo>
                      <a:pt x="5391" y="83"/>
                    </a:lnTo>
                    <a:lnTo>
                      <a:pt x="5390" y="74"/>
                    </a:lnTo>
                    <a:lnTo>
                      <a:pt x="5389" y="67"/>
                    </a:lnTo>
                    <a:lnTo>
                      <a:pt x="5388" y="63"/>
                    </a:lnTo>
                    <a:lnTo>
                      <a:pt x="5386" y="58"/>
                    </a:lnTo>
                    <a:lnTo>
                      <a:pt x="5382" y="55"/>
                    </a:lnTo>
                    <a:lnTo>
                      <a:pt x="5377" y="53"/>
                    </a:lnTo>
                    <a:lnTo>
                      <a:pt x="5370" y="49"/>
                    </a:lnTo>
                    <a:lnTo>
                      <a:pt x="5361" y="47"/>
                    </a:lnTo>
                    <a:lnTo>
                      <a:pt x="5361" y="31"/>
                    </a:lnTo>
                    <a:lnTo>
                      <a:pt x="5931" y="31"/>
                    </a:lnTo>
                    <a:lnTo>
                      <a:pt x="5939" y="30"/>
                    </a:lnTo>
                    <a:lnTo>
                      <a:pt x="5946" y="29"/>
                    </a:lnTo>
                    <a:lnTo>
                      <a:pt x="5950" y="27"/>
                    </a:lnTo>
                    <a:lnTo>
                      <a:pt x="5955" y="25"/>
                    </a:lnTo>
                    <a:lnTo>
                      <a:pt x="5958" y="21"/>
                    </a:lnTo>
                    <a:lnTo>
                      <a:pt x="5961" y="16"/>
                    </a:lnTo>
                    <a:lnTo>
                      <a:pt x="5963" y="9"/>
                    </a:lnTo>
                    <a:lnTo>
                      <a:pt x="5965" y="0"/>
                    </a:lnTo>
                    <a:lnTo>
                      <a:pt x="5982" y="0"/>
                    </a:lnTo>
                    <a:lnTo>
                      <a:pt x="5982" y="210"/>
                    </a:lnTo>
                    <a:lnTo>
                      <a:pt x="5965" y="210"/>
                    </a:lnTo>
                    <a:lnTo>
                      <a:pt x="5963" y="201"/>
                    </a:lnTo>
                    <a:lnTo>
                      <a:pt x="5961" y="194"/>
                    </a:lnTo>
                    <a:lnTo>
                      <a:pt x="5957" y="188"/>
                    </a:lnTo>
                    <a:lnTo>
                      <a:pt x="5954" y="185"/>
                    </a:lnTo>
                    <a:lnTo>
                      <a:pt x="5950" y="183"/>
                    </a:lnTo>
                    <a:lnTo>
                      <a:pt x="5945" y="180"/>
                    </a:lnTo>
                    <a:lnTo>
                      <a:pt x="5939" y="180"/>
                    </a:lnTo>
                    <a:lnTo>
                      <a:pt x="5931" y="179"/>
                    </a:lnTo>
                    <a:lnTo>
                      <a:pt x="5569" y="179"/>
                    </a:lnTo>
                    <a:lnTo>
                      <a:pt x="5569" y="268"/>
                    </a:lnTo>
                    <a:lnTo>
                      <a:pt x="5787" y="268"/>
                    </a:lnTo>
                    <a:lnTo>
                      <a:pt x="5794" y="268"/>
                    </a:lnTo>
                    <a:lnTo>
                      <a:pt x="5800" y="267"/>
                    </a:lnTo>
                    <a:lnTo>
                      <a:pt x="5806" y="265"/>
                    </a:lnTo>
                    <a:lnTo>
                      <a:pt x="5810" y="262"/>
                    </a:lnTo>
                    <a:lnTo>
                      <a:pt x="5813" y="259"/>
                    </a:lnTo>
                    <a:lnTo>
                      <a:pt x="5817" y="253"/>
                    </a:lnTo>
                    <a:lnTo>
                      <a:pt x="5819" y="247"/>
                    </a:lnTo>
                    <a:lnTo>
                      <a:pt x="5822" y="239"/>
                    </a:lnTo>
                    <a:lnTo>
                      <a:pt x="5839" y="239"/>
                    </a:lnTo>
                    <a:lnTo>
                      <a:pt x="5839" y="434"/>
                    </a:lnTo>
                    <a:lnTo>
                      <a:pt x="5821" y="434"/>
                    </a:lnTo>
                    <a:lnTo>
                      <a:pt x="5819" y="425"/>
                    </a:lnTo>
                    <a:lnTo>
                      <a:pt x="5816" y="418"/>
                    </a:lnTo>
                    <a:lnTo>
                      <a:pt x="5813" y="414"/>
                    </a:lnTo>
                    <a:lnTo>
                      <a:pt x="5810" y="409"/>
                    </a:lnTo>
                    <a:lnTo>
                      <a:pt x="5806" y="407"/>
                    </a:lnTo>
                    <a:lnTo>
                      <a:pt x="5800" y="406"/>
                    </a:lnTo>
                    <a:lnTo>
                      <a:pt x="5793" y="405"/>
                    </a:lnTo>
                    <a:lnTo>
                      <a:pt x="5787" y="404"/>
                    </a:lnTo>
                    <a:lnTo>
                      <a:pt x="5569" y="404"/>
                    </a:lnTo>
                    <a:lnTo>
                      <a:pt x="5569" y="511"/>
                    </a:lnTo>
                    <a:lnTo>
                      <a:pt x="5930" y="511"/>
                    </a:lnTo>
                    <a:close/>
                    <a:moveTo>
                      <a:pt x="6186" y="660"/>
                    </a:moveTo>
                    <a:lnTo>
                      <a:pt x="6186" y="644"/>
                    </a:lnTo>
                    <a:lnTo>
                      <a:pt x="6194" y="641"/>
                    </a:lnTo>
                    <a:lnTo>
                      <a:pt x="6202" y="639"/>
                    </a:lnTo>
                    <a:lnTo>
                      <a:pt x="6207" y="636"/>
                    </a:lnTo>
                    <a:lnTo>
                      <a:pt x="6210" y="633"/>
                    </a:lnTo>
                    <a:lnTo>
                      <a:pt x="6213" y="629"/>
                    </a:lnTo>
                    <a:lnTo>
                      <a:pt x="6214" y="623"/>
                    </a:lnTo>
                    <a:lnTo>
                      <a:pt x="6215" y="617"/>
                    </a:lnTo>
                    <a:lnTo>
                      <a:pt x="6215" y="609"/>
                    </a:lnTo>
                    <a:lnTo>
                      <a:pt x="6215" y="83"/>
                    </a:lnTo>
                    <a:lnTo>
                      <a:pt x="6215" y="74"/>
                    </a:lnTo>
                    <a:lnTo>
                      <a:pt x="6214" y="67"/>
                    </a:lnTo>
                    <a:lnTo>
                      <a:pt x="6213" y="63"/>
                    </a:lnTo>
                    <a:lnTo>
                      <a:pt x="6210" y="58"/>
                    </a:lnTo>
                    <a:lnTo>
                      <a:pt x="6207" y="55"/>
                    </a:lnTo>
                    <a:lnTo>
                      <a:pt x="6202" y="53"/>
                    </a:lnTo>
                    <a:lnTo>
                      <a:pt x="6194" y="49"/>
                    </a:lnTo>
                    <a:lnTo>
                      <a:pt x="6186" y="47"/>
                    </a:lnTo>
                    <a:lnTo>
                      <a:pt x="6186" y="31"/>
                    </a:lnTo>
                    <a:lnTo>
                      <a:pt x="6624" y="31"/>
                    </a:lnTo>
                    <a:lnTo>
                      <a:pt x="6652" y="31"/>
                    </a:lnTo>
                    <a:lnTo>
                      <a:pt x="6679" y="34"/>
                    </a:lnTo>
                    <a:lnTo>
                      <a:pt x="6705" y="38"/>
                    </a:lnTo>
                    <a:lnTo>
                      <a:pt x="6729" y="44"/>
                    </a:lnTo>
                    <a:lnTo>
                      <a:pt x="6751" y="52"/>
                    </a:lnTo>
                    <a:lnTo>
                      <a:pt x="6771" y="61"/>
                    </a:lnTo>
                    <a:lnTo>
                      <a:pt x="6781" y="65"/>
                    </a:lnTo>
                    <a:lnTo>
                      <a:pt x="6790" y="71"/>
                    </a:lnTo>
                    <a:lnTo>
                      <a:pt x="6799" y="77"/>
                    </a:lnTo>
                    <a:lnTo>
                      <a:pt x="6807" y="83"/>
                    </a:lnTo>
                    <a:lnTo>
                      <a:pt x="6815" y="90"/>
                    </a:lnTo>
                    <a:lnTo>
                      <a:pt x="6823" y="98"/>
                    </a:lnTo>
                    <a:lnTo>
                      <a:pt x="6830" y="104"/>
                    </a:lnTo>
                    <a:lnTo>
                      <a:pt x="6836" y="112"/>
                    </a:lnTo>
                    <a:lnTo>
                      <a:pt x="6842" y="120"/>
                    </a:lnTo>
                    <a:lnTo>
                      <a:pt x="6848" y="129"/>
                    </a:lnTo>
                    <a:lnTo>
                      <a:pt x="6852" y="137"/>
                    </a:lnTo>
                    <a:lnTo>
                      <a:pt x="6857" y="146"/>
                    </a:lnTo>
                    <a:lnTo>
                      <a:pt x="6860" y="156"/>
                    </a:lnTo>
                    <a:lnTo>
                      <a:pt x="6863" y="165"/>
                    </a:lnTo>
                    <a:lnTo>
                      <a:pt x="6867" y="175"/>
                    </a:lnTo>
                    <a:lnTo>
                      <a:pt x="6869" y="186"/>
                    </a:lnTo>
                    <a:lnTo>
                      <a:pt x="6871" y="207"/>
                    </a:lnTo>
                    <a:lnTo>
                      <a:pt x="6872" y="230"/>
                    </a:lnTo>
                    <a:lnTo>
                      <a:pt x="6872" y="248"/>
                    </a:lnTo>
                    <a:lnTo>
                      <a:pt x="6870" y="266"/>
                    </a:lnTo>
                    <a:lnTo>
                      <a:pt x="6867" y="281"/>
                    </a:lnTo>
                    <a:lnTo>
                      <a:pt x="6862" y="297"/>
                    </a:lnTo>
                    <a:lnTo>
                      <a:pt x="6857" y="313"/>
                    </a:lnTo>
                    <a:lnTo>
                      <a:pt x="6850" y="326"/>
                    </a:lnTo>
                    <a:lnTo>
                      <a:pt x="6842" y="340"/>
                    </a:lnTo>
                    <a:lnTo>
                      <a:pt x="6832" y="353"/>
                    </a:lnTo>
                    <a:lnTo>
                      <a:pt x="6821" y="364"/>
                    </a:lnTo>
                    <a:lnTo>
                      <a:pt x="6810" y="376"/>
                    </a:lnTo>
                    <a:lnTo>
                      <a:pt x="6796" y="387"/>
                    </a:lnTo>
                    <a:lnTo>
                      <a:pt x="6781" y="396"/>
                    </a:lnTo>
                    <a:lnTo>
                      <a:pt x="6766" y="405"/>
                    </a:lnTo>
                    <a:lnTo>
                      <a:pt x="6749" y="413"/>
                    </a:lnTo>
                    <a:lnTo>
                      <a:pt x="6731" y="419"/>
                    </a:lnTo>
                    <a:lnTo>
                      <a:pt x="6711" y="426"/>
                    </a:lnTo>
                    <a:lnTo>
                      <a:pt x="6805" y="573"/>
                    </a:lnTo>
                    <a:lnTo>
                      <a:pt x="6816" y="591"/>
                    </a:lnTo>
                    <a:lnTo>
                      <a:pt x="6826" y="607"/>
                    </a:lnTo>
                    <a:lnTo>
                      <a:pt x="6836" y="618"/>
                    </a:lnTo>
                    <a:lnTo>
                      <a:pt x="6844" y="627"/>
                    </a:lnTo>
                    <a:lnTo>
                      <a:pt x="6852" y="632"/>
                    </a:lnTo>
                    <a:lnTo>
                      <a:pt x="6860" y="637"/>
                    </a:lnTo>
                    <a:lnTo>
                      <a:pt x="6869" y="641"/>
                    </a:lnTo>
                    <a:lnTo>
                      <a:pt x="6877" y="644"/>
                    </a:lnTo>
                    <a:lnTo>
                      <a:pt x="6877" y="660"/>
                    </a:lnTo>
                    <a:lnTo>
                      <a:pt x="6624" y="660"/>
                    </a:lnTo>
                    <a:lnTo>
                      <a:pt x="6624" y="644"/>
                    </a:lnTo>
                    <a:lnTo>
                      <a:pt x="6633" y="640"/>
                    </a:lnTo>
                    <a:lnTo>
                      <a:pt x="6640" y="636"/>
                    </a:lnTo>
                    <a:lnTo>
                      <a:pt x="6642" y="633"/>
                    </a:lnTo>
                    <a:lnTo>
                      <a:pt x="6643" y="630"/>
                    </a:lnTo>
                    <a:lnTo>
                      <a:pt x="6644" y="627"/>
                    </a:lnTo>
                    <a:lnTo>
                      <a:pt x="6644" y="623"/>
                    </a:lnTo>
                    <a:lnTo>
                      <a:pt x="6643" y="619"/>
                    </a:lnTo>
                    <a:lnTo>
                      <a:pt x="6642" y="613"/>
                    </a:lnTo>
                    <a:lnTo>
                      <a:pt x="6639" y="607"/>
                    </a:lnTo>
                    <a:lnTo>
                      <a:pt x="6633" y="600"/>
                    </a:lnTo>
                    <a:lnTo>
                      <a:pt x="6630" y="594"/>
                    </a:lnTo>
                    <a:lnTo>
                      <a:pt x="6626" y="590"/>
                    </a:lnTo>
                    <a:lnTo>
                      <a:pt x="6523" y="428"/>
                    </a:lnTo>
                    <a:lnTo>
                      <a:pt x="6394" y="428"/>
                    </a:lnTo>
                    <a:lnTo>
                      <a:pt x="6394" y="609"/>
                    </a:lnTo>
                    <a:lnTo>
                      <a:pt x="6394" y="617"/>
                    </a:lnTo>
                    <a:lnTo>
                      <a:pt x="6395" y="623"/>
                    </a:lnTo>
                    <a:lnTo>
                      <a:pt x="6397" y="628"/>
                    </a:lnTo>
                    <a:lnTo>
                      <a:pt x="6400" y="632"/>
                    </a:lnTo>
                    <a:lnTo>
                      <a:pt x="6403" y="636"/>
                    </a:lnTo>
                    <a:lnTo>
                      <a:pt x="6409" y="638"/>
                    </a:lnTo>
                    <a:lnTo>
                      <a:pt x="6416" y="641"/>
                    </a:lnTo>
                    <a:lnTo>
                      <a:pt x="6424" y="644"/>
                    </a:lnTo>
                    <a:lnTo>
                      <a:pt x="6424" y="660"/>
                    </a:lnTo>
                    <a:lnTo>
                      <a:pt x="6186" y="660"/>
                    </a:lnTo>
                    <a:close/>
                    <a:moveTo>
                      <a:pt x="6394" y="158"/>
                    </a:moveTo>
                    <a:lnTo>
                      <a:pt x="6394" y="300"/>
                    </a:lnTo>
                    <a:lnTo>
                      <a:pt x="6549" y="300"/>
                    </a:lnTo>
                    <a:lnTo>
                      <a:pt x="6566" y="300"/>
                    </a:lnTo>
                    <a:lnTo>
                      <a:pt x="6583" y="299"/>
                    </a:lnTo>
                    <a:lnTo>
                      <a:pt x="6598" y="298"/>
                    </a:lnTo>
                    <a:lnTo>
                      <a:pt x="6612" y="296"/>
                    </a:lnTo>
                    <a:lnTo>
                      <a:pt x="6624" y="294"/>
                    </a:lnTo>
                    <a:lnTo>
                      <a:pt x="6637" y="291"/>
                    </a:lnTo>
                    <a:lnTo>
                      <a:pt x="6647" y="288"/>
                    </a:lnTo>
                    <a:lnTo>
                      <a:pt x="6656" y="284"/>
                    </a:lnTo>
                    <a:lnTo>
                      <a:pt x="6662" y="279"/>
                    </a:lnTo>
                    <a:lnTo>
                      <a:pt x="6669" y="274"/>
                    </a:lnTo>
                    <a:lnTo>
                      <a:pt x="6675" y="268"/>
                    </a:lnTo>
                    <a:lnTo>
                      <a:pt x="6679" y="261"/>
                    </a:lnTo>
                    <a:lnTo>
                      <a:pt x="6684" y="254"/>
                    </a:lnTo>
                    <a:lnTo>
                      <a:pt x="6686" y="247"/>
                    </a:lnTo>
                    <a:lnTo>
                      <a:pt x="6687" y="238"/>
                    </a:lnTo>
                    <a:lnTo>
                      <a:pt x="6688" y="229"/>
                    </a:lnTo>
                    <a:lnTo>
                      <a:pt x="6687" y="220"/>
                    </a:lnTo>
                    <a:lnTo>
                      <a:pt x="6686" y="211"/>
                    </a:lnTo>
                    <a:lnTo>
                      <a:pt x="6684" y="203"/>
                    </a:lnTo>
                    <a:lnTo>
                      <a:pt x="6680" y="195"/>
                    </a:lnTo>
                    <a:lnTo>
                      <a:pt x="6676" y="189"/>
                    </a:lnTo>
                    <a:lnTo>
                      <a:pt x="6670" y="183"/>
                    </a:lnTo>
                    <a:lnTo>
                      <a:pt x="6665" y="178"/>
                    </a:lnTo>
                    <a:lnTo>
                      <a:pt x="6657" y="174"/>
                    </a:lnTo>
                    <a:lnTo>
                      <a:pt x="6649" y="170"/>
                    </a:lnTo>
                    <a:lnTo>
                      <a:pt x="6639" y="167"/>
                    </a:lnTo>
                    <a:lnTo>
                      <a:pt x="6626" y="164"/>
                    </a:lnTo>
                    <a:lnTo>
                      <a:pt x="6613" y="161"/>
                    </a:lnTo>
                    <a:lnTo>
                      <a:pt x="6598" y="160"/>
                    </a:lnTo>
                    <a:lnTo>
                      <a:pt x="6582" y="159"/>
                    </a:lnTo>
                    <a:lnTo>
                      <a:pt x="6564" y="158"/>
                    </a:lnTo>
                    <a:lnTo>
                      <a:pt x="6543" y="158"/>
                    </a:lnTo>
                    <a:lnTo>
                      <a:pt x="6394" y="158"/>
                    </a:lnTo>
                    <a:close/>
                  </a:path>
                </a:pathLst>
              </a:custGeom>
              <a:solidFill>
                <a:srgbClr val="FFFFFF"/>
              </a:solidFill>
              <a:ln w="9525">
                <a:noFill/>
                <a:round/>
                <a:headEnd/>
                <a:tailEnd/>
              </a:ln>
            </p:spPr>
            <p:txBody>
              <a:bodyPr/>
              <a:lstStyle/>
              <a:p>
                <a:endParaRPr lang="en-US"/>
              </a:p>
            </p:txBody>
          </p:sp>
          <p:sp>
            <p:nvSpPr>
              <p:cNvPr id="32780" name="Freeform 10"/>
              <p:cNvSpPr>
                <a:spLocks noEditPoints="1"/>
              </p:cNvSpPr>
              <p:nvPr/>
            </p:nvSpPr>
            <p:spPr bwMode="auto">
              <a:xfrm>
                <a:off x="4471" y="1738"/>
                <a:ext cx="1566" cy="230"/>
              </a:xfrm>
              <a:custGeom>
                <a:avLst/>
                <a:gdLst>
                  <a:gd name="T0" fmla="*/ 29 w 4697"/>
                  <a:gd name="T1" fmla="*/ 83 h 691"/>
                  <a:gd name="T2" fmla="*/ 428 w 4697"/>
                  <a:gd name="T3" fmla="*/ 31 h 691"/>
                  <a:gd name="T4" fmla="*/ 598 w 4697"/>
                  <a:gd name="T5" fmla="*/ 98 h 691"/>
                  <a:gd name="T6" fmla="*/ 646 w 4697"/>
                  <a:gd name="T7" fmla="*/ 207 h 691"/>
                  <a:gd name="T8" fmla="*/ 613 w 4697"/>
                  <a:gd name="T9" fmla="*/ 343 h 691"/>
                  <a:gd name="T10" fmla="*/ 463 w 4697"/>
                  <a:gd name="T11" fmla="*/ 424 h 691"/>
                  <a:gd name="T12" fmla="*/ 223 w 4697"/>
                  <a:gd name="T13" fmla="*/ 638 h 691"/>
                  <a:gd name="T14" fmla="*/ 407 w 4697"/>
                  <a:gd name="T15" fmla="*/ 296 h 691"/>
                  <a:gd name="T16" fmla="*/ 482 w 4697"/>
                  <a:gd name="T17" fmla="*/ 238 h 691"/>
                  <a:gd name="T18" fmla="*/ 433 w 4697"/>
                  <a:gd name="T19" fmla="*/ 167 h 691"/>
                  <a:gd name="T20" fmla="*/ 1384 w 4697"/>
                  <a:gd name="T21" fmla="*/ 509 h 691"/>
                  <a:gd name="T22" fmla="*/ 1392 w 4697"/>
                  <a:gd name="T23" fmla="*/ 669 h 691"/>
                  <a:gd name="T24" fmla="*/ 820 w 4697"/>
                  <a:gd name="T25" fmla="*/ 633 h 691"/>
                  <a:gd name="T26" fmla="*/ 811 w 4697"/>
                  <a:gd name="T27" fmla="*/ 53 h 691"/>
                  <a:gd name="T28" fmla="*/ 1397 w 4697"/>
                  <a:gd name="T29" fmla="*/ 9 h 691"/>
                  <a:gd name="T30" fmla="*/ 1374 w 4697"/>
                  <a:gd name="T31" fmla="*/ 180 h 691"/>
                  <a:gd name="T32" fmla="*/ 1253 w 4697"/>
                  <a:gd name="T33" fmla="*/ 247 h 691"/>
                  <a:gd name="T34" fmla="*/ 1228 w 4697"/>
                  <a:gd name="T35" fmla="*/ 405 h 691"/>
                  <a:gd name="T36" fmla="*/ 1838 w 4697"/>
                  <a:gd name="T37" fmla="*/ 658 h 691"/>
                  <a:gd name="T38" fmla="*/ 1672 w 4697"/>
                  <a:gd name="T39" fmla="*/ 566 h 691"/>
                  <a:gd name="T40" fmla="*/ 1587 w 4697"/>
                  <a:gd name="T41" fmla="*/ 411 h 691"/>
                  <a:gd name="T42" fmla="*/ 1600 w 4697"/>
                  <a:gd name="T43" fmla="*/ 231 h 691"/>
                  <a:gd name="T44" fmla="*/ 1712 w 4697"/>
                  <a:gd name="T45" fmla="*/ 91 h 691"/>
                  <a:gd name="T46" fmla="*/ 1892 w 4697"/>
                  <a:gd name="T47" fmla="*/ 22 h 691"/>
                  <a:gd name="T48" fmla="*/ 2099 w 4697"/>
                  <a:gd name="T49" fmla="*/ 43 h 691"/>
                  <a:gd name="T50" fmla="*/ 2254 w 4697"/>
                  <a:gd name="T51" fmla="*/ 148 h 691"/>
                  <a:gd name="T52" fmla="*/ 2321 w 4697"/>
                  <a:gd name="T53" fmla="*/ 311 h 691"/>
                  <a:gd name="T54" fmla="*/ 2290 w 4697"/>
                  <a:gd name="T55" fmla="*/ 488 h 691"/>
                  <a:gd name="T56" fmla="*/ 2162 w 4697"/>
                  <a:gd name="T57" fmla="*/ 619 h 691"/>
                  <a:gd name="T58" fmla="*/ 1971 w 4697"/>
                  <a:gd name="T59" fmla="*/ 670 h 691"/>
                  <a:gd name="T60" fmla="*/ 1828 w 4697"/>
                  <a:gd name="T61" fmla="*/ 488 h 691"/>
                  <a:gd name="T62" fmla="*/ 2028 w 4697"/>
                  <a:gd name="T63" fmla="*/ 512 h 691"/>
                  <a:gd name="T64" fmla="*/ 2138 w 4697"/>
                  <a:gd name="T65" fmla="*/ 365 h 691"/>
                  <a:gd name="T66" fmla="*/ 2060 w 4697"/>
                  <a:gd name="T67" fmla="*/ 194 h 691"/>
                  <a:gd name="T68" fmla="*/ 1860 w 4697"/>
                  <a:gd name="T69" fmla="*/ 185 h 691"/>
                  <a:gd name="T70" fmla="*/ 1764 w 4697"/>
                  <a:gd name="T71" fmla="*/ 345 h 691"/>
                  <a:gd name="T72" fmla="*/ 2504 w 4697"/>
                  <a:gd name="T73" fmla="*/ 83 h 691"/>
                  <a:gd name="T74" fmla="*/ 2903 w 4697"/>
                  <a:gd name="T75" fmla="*/ 31 h 691"/>
                  <a:gd name="T76" fmla="*/ 3071 w 4697"/>
                  <a:gd name="T77" fmla="*/ 98 h 691"/>
                  <a:gd name="T78" fmla="*/ 3121 w 4697"/>
                  <a:gd name="T79" fmla="*/ 207 h 691"/>
                  <a:gd name="T80" fmla="*/ 3088 w 4697"/>
                  <a:gd name="T81" fmla="*/ 343 h 691"/>
                  <a:gd name="T82" fmla="*/ 2937 w 4697"/>
                  <a:gd name="T83" fmla="*/ 424 h 691"/>
                  <a:gd name="T84" fmla="*/ 2696 w 4697"/>
                  <a:gd name="T85" fmla="*/ 638 h 691"/>
                  <a:gd name="T86" fmla="*/ 2881 w 4697"/>
                  <a:gd name="T87" fmla="*/ 296 h 691"/>
                  <a:gd name="T88" fmla="*/ 2956 w 4697"/>
                  <a:gd name="T89" fmla="*/ 238 h 691"/>
                  <a:gd name="T90" fmla="*/ 2908 w 4697"/>
                  <a:gd name="T91" fmla="*/ 167 h 691"/>
                  <a:gd name="T92" fmla="*/ 3884 w 4697"/>
                  <a:gd name="T93" fmla="*/ 509 h 691"/>
                  <a:gd name="T94" fmla="*/ 3891 w 4697"/>
                  <a:gd name="T95" fmla="*/ 669 h 691"/>
                  <a:gd name="T96" fmla="*/ 3294 w 4697"/>
                  <a:gd name="T97" fmla="*/ 633 h 691"/>
                  <a:gd name="T98" fmla="*/ 3285 w 4697"/>
                  <a:gd name="T99" fmla="*/ 53 h 691"/>
                  <a:gd name="T100" fmla="*/ 3478 w 4697"/>
                  <a:gd name="T101" fmla="*/ 68 h 691"/>
                  <a:gd name="T102" fmla="*/ 4675 w 4697"/>
                  <a:gd name="T103" fmla="*/ 498 h 691"/>
                  <a:gd name="T104" fmla="*/ 4660 w 4697"/>
                  <a:gd name="T105" fmla="*/ 661 h 691"/>
                  <a:gd name="T106" fmla="*/ 4106 w 4697"/>
                  <a:gd name="T107" fmla="*/ 617 h 691"/>
                  <a:gd name="T108" fmla="*/ 4076 w 4697"/>
                  <a:gd name="T109" fmla="*/ 31 h 691"/>
                  <a:gd name="T110" fmla="*/ 4697 w 4697"/>
                  <a:gd name="T111" fmla="*/ 210 h 691"/>
                  <a:gd name="T112" fmla="*/ 4284 w 4697"/>
                  <a:gd name="T113" fmla="*/ 268 h 691"/>
                  <a:gd name="T114" fmla="*/ 4554 w 4697"/>
                  <a:gd name="T115" fmla="*/ 434 h 691"/>
                  <a:gd name="T116" fmla="*/ 4284 w 4697"/>
                  <a:gd name="T117" fmla="*/ 511 h 691"/>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697"/>
                  <a:gd name="T178" fmla="*/ 0 h 691"/>
                  <a:gd name="T179" fmla="*/ 4697 w 4697"/>
                  <a:gd name="T180" fmla="*/ 691 h 691"/>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697" h="691">
                    <a:moveTo>
                      <a:pt x="0" y="660"/>
                    </a:moveTo>
                    <a:lnTo>
                      <a:pt x="0" y="644"/>
                    </a:lnTo>
                    <a:lnTo>
                      <a:pt x="8" y="641"/>
                    </a:lnTo>
                    <a:lnTo>
                      <a:pt x="15" y="639"/>
                    </a:lnTo>
                    <a:lnTo>
                      <a:pt x="20" y="636"/>
                    </a:lnTo>
                    <a:lnTo>
                      <a:pt x="24" y="633"/>
                    </a:lnTo>
                    <a:lnTo>
                      <a:pt x="27" y="629"/>
                    </a:lnTo>
                    <a:lnTo>
                      <a:pt x="28" y="623"/>
                    </a:lnTo>
                    <a:lnTo>
                      <a:pt x="29" y="617"/>
                    </a:lnTo>
                    <a:lnTo>
                      <a:pt x="29" y="609"/>
                    </a:lnTo>
                    <a:lnTo>
                      <a:pt x="29" y="83"/>
                    </a:lnTo>
                    <a:lnTo>
                      <a:pt x="29" y="74"/>
                    </a:lnTo>
                    <a:lnTo>
                      <a:pt x="28" y="67"/>
                    </a:lnTo>
                    <a:lnTo>
                      <a:pt x="27" y="63"/>
                    </a:lnTo>
                    <a:lnTo>
                      <a:pt x="24" y="58"/>
                    </a:lnTo>
                    <a:lnTo>
                      <a:pt x="20" y="55"/>
                    </a:lnTo>
                    <a:lnTo>
                      <a:pt x="15" y="53"/>
                    </a:lnTo>
                    <a:lnTo>
                      <a:pt x="8" y="49"/>
                    </a:lnTo>
                    <a:lnTo>
                      <a:pt x="0" y="47"/>
                    </a:lnTo>
                    <a:lnTo>
                      <a:pt x="0" y="31"/>
                    </a:lnTo>
                    <a:lnTo>
                      <a:pt x="400" y="31"/>
                    </a:lnTo>
                    <a:lnTo>
                      <a:pt x="428" y="31"/>
                    </a:lnTo>
                    <a:lnTo>
                      <a:pt x="455" y="34"/>
                    </a:lnTo>
                    <a:lnTo>
                      <a:pt x="481" y="38"/>
                    </a:lnTo>
                    <a:lnTo>
                      <a:pt x="504" y="44"/>
                    </a:lnTo>
                    <a:lnTo>
                      <a:pt x="526" y="52"/>
                    </a:lnTo>
                    <a:lnTo>
                      <a:pt x="546" y="61"/>
                    </a:lnTo>
                    <a:lnTo>
                      <a:pt x="556" y="65"/>
                    </a:lnTo>
                    <a:lnTo>
                      <a:pt x="565" y="71"/>
                    </a:lnTo>
                    <a:lnTo>
                      <a:pt x="574" y="77"/>
                    </a:lnTo>
                    <a:lnTo>
                      <a:pt x="582" y="83"/>
                    </a:lnTo>
                    <a:lnTo>
                      <a:pt x="590" y="90"/>
                    </a:lnTo>
                    <a:lnTo>
                      <a:pt x="598" y="98"/>
                    </a:lnTo>
                    <a:lnTo>
                      <a:pt x="604" y="104"/>
                    </a:lnTo>
                    <a:lnTo>
                      <a:pt x="611" y="112"/>
                    </a:lnTo>
                    <a:lnTo>
                      <a:pt x="617" y="120"/>
                    </a:lnTo>
                    <a:lnTo>
                      <a:pt x="622" y="129"/>
                    </a:lnTo>
                    <a:lnTo>
                      <a:pt x="627" y="137"/>
                    </a:lnTo>
                    <a:lnTo>
                      <a:pt x="631" y="146"/>
                    </a:lnTo>
                    <a:lnTo>
                      <a:pt x="635" y="156"/>
                    </a:lnTo>
                    <a:lnTo>
                      <a:pt x="638" y="165"/>
                    </a:lnTo>
                    <a:lnTo>
                      <a:pt x="641" y="175"/>
                    </a:lnTo>
                    <a:lnTo>
                      <a:pt x="644" y="186"/>
                    </a:lnTo>
                    <a:lnTo>
                      <a:pt x="646" y="207"/>
                    </a:lnTo>
                    <a:lnTo>
                      <a:pt x="647" y="230"/>
                    </a:lnTo>
                    <a:lnTo>
                      <a:pt x="647" y="242"/>
                    </a:lnTo>
                    <a:lnTo>
                      <a:pt x="646" y="254"/>
                    </a:lnTo>
                    <a:lnTo>
                      <a:pt x="644" y="267"/>
                    </a:lnTo>
                    <a:lnTo>
                      <a:pt x="641" y="279"/>
                    </a:lnTo>
                    <a:lnTo>
                      <a:pt x="639" y="290"/>
                    </a:lnTo>
                    <a:lnTo>
                      <a:pt x="635" y="302"/>
                    </a:lnTo>
                    <a:lnTo>
                      <a:pt x="630" y="313"/>
                    </a:lnTo>
                    <a:lnTo>
                      <a:pt x="626" y="323"/>
                    </a:lnTo>
                    <a:lnTo>
                      <a:pt x="620" y="334"/>
                    </a:lnTo>
                    <a:lnTo>
                      <a:pt x="613" y="343"/>
                    </a:lnTo>
                    <a:lnTo>
                      <a:pt x="607" y="353"/>
                    </a:lnTo>
                    <a:lnTo>
                      <a:pt x="600" y="361"/>
                    </a:lnTo>
                    <a:lnTo>
                      <a:pt x="592" y="370"/>
                    </a:lnTo>
                    <a:lnTo>
                      <a:pt x="583" y="377"/>
                    </a:lnTo>
                    <a:lnTo>
                      <a:pt x="574" y="385"/>
                    </a:lnTo>
                    <a:lnTo>
                      <a:pt x="565" y="390"/>
                    </a:lnTo>
                    <a:lnTo>
                      <a:pt x="548" y="400"/>
                    </a:lnTo>
                    <a:lnTo>
                      <a:pt x="530" y="408"/>
                    </a:lnTo>
                    <a:lnTo>
                      <a:pt x="510" y="415"/>
                    </a:lnTo>
                    <a:lnTo>
                      <a:pt x="488" y="419"/>
                    </a:lnTo>
                    <a:lnTo>
                      <a:pt x="463" y="424"/>
                    </a:lnTo>
                    <a:lnTo>
                      <a:pt x="433" y="426"/>
                    </a:lnTo>
                    <a:lnTo>
                      <a:pt x="397" y="427"/>
                    </a:lnTo>
                    <a:lnTo>
                      <a:pt x="355" y="428"/>
                    </a:lnTo>
                    <a:lnTo>
                      <a:pt x="208" y="428"/>
                    </a:lnTo>
                    <a:lnTo>
                      <a:pt x="208" y="609"/>
                    </a:lnTo>
                    <a:lnTo>
                      <a:pt x="208" y="617"/>
                    </a:lnTo>
                    <a:lnTo>
                      <a:pt x="209" y="623"/>
                    </a:lnTo>
                    <a:lnTo>
                      <a:pt x="211" y="628"/>
                    </a:lnTo>
                    <a:lnTo>
                      <a:pt x="214" y="632"/>
                    </a:lnTo>
                    <a:lnTo>
                      <a:pt x="217" y="636"/>
                    </a:lnTo>
                    <a:lnTo>
                      <a:pt x="223" y="638"/>
                    </a:lnTo>
                    <a:lnTo>
                      <a:pt x="229" y="641"/>
                    </a:lnTo>
                    <a:lnTo>
                      <a:pt x="238" y="644"/>
                    </a:lnTo>
                    <a:lnTo>
                      <a:pt x="238" y="660"/>
                    </a:lnTo>
                    <a:lnTo>
                      <a:pt x="0" y="660"/>
                    </a:lnTo>
                    <a:close/>
                    <a:moveTo>
                      <a:pt x="208" y="158"/>
                    </a:moveTo>
                    <a:lnTo>
                      <a:pt x="208" y="300"/>
                    </a:lnTo>
                    <a:lnTo>
                      <a:pt x="344" y="300"/>
                    </a:lnTo>
                    <a:lnTo>
                      <a:pt x="362" y="300"/>
                    </a:lnTo>
                    <a:lnTo>
                      <a:pt x="378" y="299"/>
                    </a:lnTo>
                    <a:lnTo>
                      <a:pt x="393" y="298"/>
                    </a:lnTo>
                    <a:lnTo>
                      <a:pt x="407" y="296"/>
                    </a:lnTo>
                    <a:lnTo>
                      <a:pt x="419" y="294"/>
                    </a:lnTo>
                    <a:lnTo>
                      <a:pt x="430" y="291"/>
                    </a:lnTo>
                    <a:lnTo>
                      <a:pt x="440" y="288"/>
                    </a:lnTo>
                    <a:lnTo>
                      <a:pt x="449" y="284"/>
                    </a:lnTo>
                    <a:lnTo>
                      <a:pt x="457" y="279"/>
                    </a:lnTo>
                    <a:lnTo>
                      <a:pt x="464" y="274"/>
                    </a:lnTo>
                    <a:lnTo>
                      <a:pt x="470" y="268"/>
                    </a:lnTo>
                    <a:lnTo>
                      <a:pt x="474" y="261"/>
                    </a:lnTo>
                    <a:lnTo>
                      <a:pt x="477" y="254"/>
                    </a:lnTo>
                    <a:lnTo>
                      <a:pt x="481" y="247"/>
                    </a:lnTo>
                    <a:lnTo>
                      <a:pt x="482" y="238"/>
                    </a:lnTo>
                    <a:lnTo>
                      <a:pt x="483" y="229"/>
                    </a:lnTo>
                    <a:lnTo>
                      <a:pt x="482" y="220"/>
                    </a:lnTo>
                    <a:lnTo>
                      <a:pt x="481" y="211"/>
                    </a:lnTo>
                    <a:lnTo>
                      <a:pt x="479" y="203"/>
                    </a:lnTo>
                    <a:lnTo>
                      <a:pt x="475" y="195"/>
                    </a:lnTo>
                    <a:lnTo>
                      <a:pt x="471" y="189"/>
                    </a:lnTo>
                    <a:lnTo>
                      <a:pt x="465" y="183"/>
                    </a:lnTo>
                    <a:lnTo>
                      <a:pt x="458" y="178"/>
                    </a:lnTo>
                    <a:lnTo>
                      <a:pt x="452" y="174"/>
                    </a:lnTo>
                    <a:lnTo>
                      <a:pt x="443" y="170"/>
                    </a:lnTo>
                    <a:lnTo>
                      <a:pt x="433" y="167"/>
                    </a:lnTo>
                    <a:lnTo>
                      <a:pt x="421" y="164"/>
                    </a:lnTo>
                    <a:lnTo>
                      <a:pt x="408" y="161"/>
                    </a:lnTo>
                    <a:lnTo>
                      <a:pt x="393" y="160"/>
                    </a:lnTo>
                    <a:lnTo>
                      <a:pt x="376" y="159"/>
                    </a:lnTo>
                    <a:lnTo>
                      <a:pt x="358" y="158"/>
                    </a:lnTo>
                    <a:lnTo>
                      <a:pt x="338" y="158"/>
                    </a:lnTo>
                    <a:lnTo>
                      <a:pt x="208" y="158"/>
                    </a:lnTo>
                    <a:close/>
                    <a:moveTo>
                      <a:pt x="1365" y="511"/>
                    </a:moveTo>
                    <a:lnTo>
                      <a:pt x="1372" y="511"/>
                    </a:lnTo>
                    <a:lnTo>
                      <a:pt x="1378" y="510"/>
                    </a:lnTo>
                    <a:lnTo>
                      <a:pt x="1384" y="509"/>
                    </a:lnTo>
                    <a:lnTo>
                      <a:pt x="1388" y="506"/>
                    </a:lnTo>
                    <a:lnTo>
                      <a:pt x="1390" y="502"/>
                    </a:lnTo>
                    <a:lnTo>
                      <a:pt x="1394" y="498"/>
                    </a:lnTo>
                    <a:lnTo>
                      <a:pt x="1396" y="491"/>
                    </a:lnTo>
                    <a:lnTo>
                      <a:pt x="1399" y="482"/>
                    </a:lnTo>
                    <a:lnTo>
                      <a:pt x="1416" y="482"/>
                    </a:lnTo>
                    <a:lnTo>
                      <a:pt x="1416" y="691"/>
                    </a:lnTo>
                    <a:lnTo>
                      <a:pt x="1399" y="691"/>
                    </a:lnTo>
                    <a:lnTo>
                      <a:pt x="1397" y="682"/>
                    </a:lnTo>
                    <a:lnTo>
                      <a:pt x="1394" y="675"/>
                    </a:lnTo>
                    <a:lnTo>
                      <a:pt x="1392" y="669"/>
                    </a:lnTo>
                    <a:lnTo>
                      <a:pt x="1388" y="666"/>
                    </a:lnTo>
                    <a:lnTo>
                      <a:pt x="1384" y="664"/>
                    </a:lnTo>
                    <a:lnTo>
                      <a:pt x="1379" y="661"/>
                    </a:lnTo>
                    <a:lnTo>
                      <a:pt x="1372" y="660"/>
                    </a:lnTo>
                    <a:lnTo>
                      <a:pt x="1365" y="660"/>
                    </a:lnTo>
                    <a:lnTo>
                      <a:pt x="795" y="660"/>
                    </a:lnTo>
                    <a:lnTo>
                      <a:pt x="795" y="644"/>
                    </a:lnTo>
                    <a:lnTo>
                      <a:pt x="804" y="641"/>
                    </a:lnTo>
                    <a:lnTo>
                      <a:pt x="811" y="639"/>
                    </a:lnTo>
                    <a:lnTo>
                      <a:pt x="815" y="636"/>
                    </a:lnTo>
                    <a:lnTo>
                      <a:pt x="820" y="633"/>
                    </a:lnTo>
                    <a:lnTo>
                      <a:pt x="822" y="629"/>
                    </a:lnTo>
                    <a:lnTo>
                      <a:pt x="823" y="623"/>
                    </a:lnTo>
                    <a:lnTo>
                      <a:pt x="824" y="617"/>
                    </a:lnTo>
                    <a:lnTo>
                      <a:pt x="824" y="609"/>
                    </a:lnTo>
                    <a:lnTo>
                      <a:pt x="824" y="83"/>
                    </a:lnTo>
                    <a:lnTo>
                      <a:pt x="824" y="74"/>
                    </a:lnTo>
                    <a:lnTo>
                      <a:pt x="823" y="67"/>
                    </a:lnTo>
                    <a:lnTo>
                      <a:pt x="822" y="63"/>
                    </a:lnTo>
                    <a:lnTo>
                      <a:pt x="820" y="58"/>
                    </a:lnTo>
                    <a:lnTo>
                      <a:pt x="815" y="55"/>
                    </a:lnTo>
                    <a:lnTo>
                      <a:pt x="811" y="53"/>
                    </a:lnTo>
                    <a:lnTo>
                      <a:pt x="804" y="49"/>
                    </a:lnTo>
                    <a:lnTo>
                      <a:pt x="795" y="47"/>
                    </a:lnTo>
                    <a:lnTo>
                      <a:pt x="795" y="31"/>
                    </a:lnTo>
                    <a:lnTo>
                      <a:pt x="1366" y="31"/>
                    </a:lnTo>
                    <a:lnTo>
                      <a:pt x="1374" y="30"/>
                    </a:lnTo>
                    <a:lnTo>
                      <a:pt x="1379" y="29"/>
                    </a:lnTo>
                    <a:lnTo>
                      <a:pt x="1385" y="27"/>
                    </a:lnTo>
                    <a:lnTo>
                      <a:pt x="1389" y="25"/>
                    </a:lnTo>
                    <a:lnTo>
                      <a:pt x="1392" y="21"/>
                    </a:lnTo>
                    <a:lnTo>
                      <a:pt x="1395" y="16"/>
                    </a:lnTo>
                    <a:lnTo>
                      <a:pt x="1397" y="9"/>
                    </a:lnTo>
                    <a:lnTo>
                      <a:pt x="1399" y="0"/>
                    </a:lnTo>
                    <a:lnTo>
                      <a:pt x="1416" y="0"/>
                    </a:lnTo>
                    <a:lnTo>
                      <a:pt x="1416" y="210"/>
                    </a:lnTo>
                    <a:lnTo>
                      <a:pt x="1399" y="210"/>
                    </a:lnTo>
                    <a:lnTo>
                      <a:pt x="1397" y="201"/>
                    </a:lnTo>
                    <a:lnTo>
                      <a:pt x="1394" y="194"/>
                    </a:lnTo>
                    <a:lnTo>
                      <a:pt x="1392" y="188"/>
                    </a:lnTo>
                    <a:lnTo>
                      <a:pt x="1388" y="185"/>
                    </a:lnTo>
                    <a:lnTo>
                      <a:pt x="1385" y="183"/>
                    </a:lnTo>
                    <a:lnTo>
                      <a:pt x="1379" y="180"/>
                    </a:lnTo>
                    <a:lnTo>
                      <a:pt x="1374" y="180"/>
                    </a:lnTo>
                    <a:lnTo>
                      <a:pt x="1366" y="179"/>
                    </a:lnTo>
                    <a:lnTo>
                      <a:pt x="1003" y="179"/>
                    </a:lnTo>
                    <a:lnTo>
                      <a:pt x="1003" y="268"/>
                    </a:lnTo>
                    <a:lnTo>
                      <a:pt x="1220" y="268"/>
                    </a:lnTo>
                    <a:lnTo>
                      <a:pt x="1228" y="268"/>
                    </a:lnTo>
                    <a:lnTo>
                      <a:pt x="1234" y="267"/>
                    </a:lnTo>
                    <a:lnTo>
                      <a:pt x="1240" y="265"/>
                    </a:lnTo>
                    <a:lnTo>
                      <a:pt x="1244" y="262"/>
                    </a:lnTo>
                    <a:lnTo>
                      <a:pt x="1247" y="259"/>
                    </a:lnTo>
                    <a:lnTo>
                      <a:pt x="1250" y="253"/>
                    </a:lnTo>
                    <a:lnTo>
                      <a:pt x="1253" y="247"/>
                    </a:lnTo>
                    <a:lnTo>
                      <a:pt x="1257" y="239"/>
                    </a:lnTo>
                    <a:lnTo>
                      <a:pt x="1273" y="239"/>
                    </a:lnTo>
                    <a:lnTo>
                      <a:pt x="1273" y="434"/>
                    </a:lnTo>
                    <a:lnTo>
                      <a:pt x="1256" y="434"/>
                    </a:lnTo>
                    <a:lnTo>
                      <a:pt x="1253" y="425"/>
                    </a:lnTo>
                    <a:lnTo>
                      <a:pt x="1250" y="418"/>
                    </a:lnTo>
                    <a:lnTo>
                      <a:pt x="1247" y="414"/>
                    </a:lnTo>
                    <a:lnTo>
                      <a:pt x="1243" y="409"/>
                    </a:lnTo>
                    <a:lnTo>
                      <a:pt x="1240" y="407"/>
                    </a:lnTo>
                    <a:lnTo>
                      <a:pt x="1234" y="406"/>
                    </a:lnTo>
                    <a:lnTo>
                      <a:pt x="1228" y="405"/>
                    </a:lnTo>
                    <a:lnTo>
                      <a:pt x="1220" y="404"/>
                    </a:lnTo>
                    <a:lnTo>
                      <a:pt x="1003" y="404"/>
                    </a:lnTo>
                    <a:lnTo>
                      <a:pt x="1003" y="511"/>
                    </a:lnTo>
                    <a:lnTo>
                      <a:pt x="1365" y="511"/>
                    </a:lnTo>
                    <a:close/>
                    <a:moveTo>
                      <a:pt x="1952" y="672"/>
                    </a:moveTo>
                    <a:lnTo>
                      <a:pt x="1932" y="670"/>
                    </a:lnTo>
                    <a:lnTo>
                      <a:pt x="1913" y="669"/>
                    </a:lnTo>
                    <a:lnTo>
                      <a:pt x="1894" y="668"/>
                    </a:lnTo>
                    <a:lnTo>
                      <a:pt x="1874" y="665"/>
                    </a:lnTo>
                    <a:lnTo>
                      <a:pt x="1856" y="663"/>
                    </a:lnTo>
                    <a:lnTo>
                      <a:pt x="1838" y="658"/>
                    </a:lnTo>
                    <a:lnTo>
                      <a:pt x="1822" y="654"/>
                    </a:lnTo>
                    <a:lnTo>
                      <a:pt x="1805" y="648"/>
                    </a:lnTo>
                    <a:lnTo>
                      <a:pt x="1788" y="641"/>
                    </a:lnTo>
                    <a:lnTo>
                      <a:pt x="1772" y="635"/>
                    </a:lnTo>
                    <a:lnTo>
                      <a:pt x="1757" y="627"/>
                    </a:lnTo>
                    <a:lnTo>
                      <a:pt x="1741" y="619"/>
                    </a:lnTo>
                    <a:lnTo>
                      <a:pt x="1726" y="610"/>
                    </a:lnTo>
                    <a:lnTo>
                      <a:pt x="1713" y="600"/>
                    </a:lnTo>
                    <a:lnTo>
                      <a:pt x="1698" y="590"/>
                    </a:lnTo>
                    <a:lnTo>
                      <a:pt x="1685" y="579"/>
                    </a:lnTo>
                    <a:lnTo>
                      <a:pt x="1672" y="566"/>
                    </a:lnTo>
                    <a:lnTo>
                      <a:pt x="1661" y="554"/>
                    </a:lnTo>
                    <a:lnTo>
                      <a:pt x="1650" y="542"/>
                    </a:lnTo>
                    <a:lnTo>
                      <a:pt x="1640" y="528"/>
                    </a:lnTo>
                    <a:lnTo>
                      <a:pt x="1630" y="516"/>
                    </a:lnTo>
                    <a:lnTo>
                      <a:pt x="1622" y="501"/>
                    </a:lnTo>
                    <a:lnTo>
                      <a:pt x="1614" y="488"/>
                    </a:lnTo>
                    <a:lnTo>
                      <a:pt x="1606" y="473"/>
                    </a:lnTo>
                    <a:lnTo>
                      <a:pt x="1600" y="459"/>
                    </a:lnTo>
                    <a:lnTo>
                      <a:pt x="1595" y="443"/>
                    </a:lnTo>
                    <a:lnTo>
                      <a:pt x="1590" y="428"/>
                    </a:lnTo>
                    <a:lnTo>
                      <a:pt x="1587" y="411"/>
                    </a:lnTo>
                    <a:lnTo>
                      <a:pt x="1584" y="396"/>
                    </a:lnTo>
                    <a:lnTo>
                      <a:pt x="1582" y="379"/>
                    </a:lnTo>
                    <a:lnTo>
                      <a:pt x="1580" y="362"/>
                    </a:lnTo>
                    <a:lnTo>
                      <a:pt x="1580" y="345"/>
                    </a:lnTo>
                    <a:lnTo>
                      <a:pt x="1580" y="327"/>
                    </a:lnTo>
                    <a:lnTo>
                      <a:pt x="1581" y="311"/>
                    </a:lnTo>
                    <a:lnTo>
                      <a:pt x="1584" y="294"/>
                    </a:lnTo>
                    <a:lnTo>
                      <a:pt x="1587" y="278"/>
                    </a:lnTo>
                    <a:lnTo>
                      <a:pt x="1590" y="261"/>
                    </a:lnTo>
                    <a:lnTo>
                      <a:pt x="1595" y="247"/>
                    </a:lnTo>
                    <a:lnTo>
                      <a:pt x="1600" y="231"/>
                    </a:lnTo>
                    <a:lnTo>
                      <a:pt x="1606" y="216"/>
                    </a:lnTo>
                    <a:lnTo>
                      <a:pt x="1613" y="202"/>
                    </a:lnTo>
                    <a:lnTo>
                      <a:pt x="1621" y="188"/>
                    </a:lnTo>
                    <a:lnTo>
                      <a:pt x="1630" y="174"/>
                    </a:lnTo>
                    <a:lnTo>
                      <a:pt x="1639" y="161"/>
                    </a:lnTo>
                    <a:lnTo>
                      <a:pt x="1649" y="148"/>
                    </a:lnTo>
                    <a:lnTo>
                      <a:pt x="1660" y="136"/>
                    </a:lnTo>
                    <a:lnTo>
                      <a:pt x="1672" y="123"/>
                    </a:lnTo>
                    <a:lnTo>
                      <a:pt x="1685" y="112"/>
                    </a:lnTo>
                    <a:lnTo>
                      <a:pt x="1698" y="101"/>
                    </a:lnTo>
                    <a:lnTo>
                      <a:pt x="1712" y="91"/>
                    </a:lnTo>
                    <a:lnTo>
                      <a:pt x="1726" y="81"/>
                    </a:lnTo>
                    <a:lnTo>
                      <a:pt x="1741" y="72"/>
                    </a:lnTo>
                    <a:lnTo>
                      <a:pt x="1755" y="63"/>
                    </a:lnTo>
                    <a:lnTo>
                      <a:pt x="1771" y="56"/>
                    </a:lnTo>
                    <a:lnTo>
                      <a:pt x="1787" y="49"/>
                    </a:lnTo>
                    <a:lnTo>
                      <a:pt x="1804" y="43"/>
                    </a:lnTo>
                    <a:lnTo>
                      <a:pt x="1821" y="37"/>
                    </a:lnTo>
                    <a:lnTo>
                      <a:pt x="1837" y="32"/>
                    </a:lnTo>
                    <a:lnTo>
                      <a:pt x="1855" y="29"/>
                    </a:lnTo>
                    <a:lnTo>
                      <a:pt x="1874" y="26"/>
                    </a:lnTo>
                    <a:lnTo>
                      <a:pt x="1892" y="22"/>
                    </a:lnTo>
                    <a:lnTo>
                      <a:pt x="1911" y="21"/>
                    </a:lnTo>
                    <a:lnTo>
                      <a:pt x="1932" y="20"/>
                    </a:lnTo>
                    <a:lnTo>
                      <a:pt x="1952" y="20"/>
                    </a:lnTo>
                    <a:lnTo>
                      <a:pt x="1972" y="20"/>
                    </a:lnTo>
                    <a:lnTo>
                      <a:pt x="1991" y="21"/>
                    </a:lnTo>
                    <a:lnTo>
                      <a:pt x="2010" y="22"/>
                    </a:lnTo>
                    <a:lnTo>
                      <a:pt x="2029" y="26"/>
                    </a:lnTo>
                    <a:lnTo>
                      <a:pt x="2047" y="29"/>
                    </a:lnTo>
                    <a:lnTo>
                      <a:pt x="2065" y="32"/>
                    </a:lnTo>
                    <a:lnTo>
                      <a:pt x="2082" y="37"/>
                    </a:lnTo>
                    <a:lnTo>
                      <a:pt x="2099" y="43"/>
                    </a:lnTo>
                    <a:lnTo>
                      <a:pt x="2116" y="49"/>
                    </a:lnTo>
                    <a:lnTo>
                      <a:pt x="2132" y="56"/>
                    </a:lnTo>
                    <a:lnTo>
                      <a:pt x="2147" y="63"/>
                    </a:lnTo>
                    <a:lnTo>
                      <a:pt x="2163" y="72"/>
                    </a:lnTo>
                    <a:lnTo>
                      <a:pt x="2178" y="81"/>
                    </a:lnTo>
                    <a:lnTo>
                      <a:pt x="2191" y="91"/>
                    </a:lnTo>
                    <a:lnTo>
                      <a:pt x="2205" y="101"/>
                    </a:lnTo>
                    <a:lnTo>
                      <a:pt x="2218" y="112"/>
                    </a:lnTo>
                    <a:lnTo>
                      <a:pt x="2232" y="123"/>
                    </a:lnTo>
                    <a:lnTo>
                      <a:pt x="2243" y="136"/>
                    </a:lnTo>
                    <a:lnTo>
                      <a:pt x="2254" y="148"/>
                    </a:lnTo>
                    <a:lnTo>
                      <a:pt x="2264" y="161"/>
                    </a:lnTo>
                    <a:lnTo>
                      <a:pt x="2273" y="174"/>
                    </a:lnTo>
                    <a:lnTo>
                      <a:pt x="2282" y="188"/>
                    </a:lnTo>
                    <a:lnTo>
                      <a:pt x="2290" y="202"/>
                    </a:lnTo>
                    <a:lnTo>
                      <a:pt x="2297" y="216"/>
                    </a:lnTo>
                    <a:lnTo>
                      <a:pt x="2302" y="231"/>
                    </a:lnTo>
                    <a:lnTo>
                      <a:pt x="2308" y="247"/>
                    </a:lnTo>
                    <a:lnTo>
                      <a:pt x="2312" y="261"/>
                    </a:lnTo>
                    <a:lnTo>
                      <a:pt x="2316" y="278"/>
                    </a:lnTo>
                    <a:lnTo>
                      <a:pt x="2319" y="294"/>
                    </a:lnTo>
                    <a:lnTo>
                      <a:pt x="2321" y="311"/>
                    </a:lnTo>
                    <a:lnTo>
                      <a:pt x="2322" y="327"/>
                    </a:lnTo>
                    <a:lnTo>
                      <a:pt x="2322" y="345"/>
                    </a:lnTo>
                    <a:lnTo>
                      <a:pt x="2322" y="362"/>
                    </a:lnTo>
                    <a:lnTo>
                      <a:pt x="2321" y="379"/>
                    </a:lnTo>
                    <a:lnTo>
                      <a:pt x="2319" y="396"/>
                    </a:lnTo>
                    <a:lnTo>
                      <a:pt x="2316" y="411"/>
                    </a:lnTo>
                    <a:lnTo>
                      <a:pt x="2312" y="428"/>
                    </a:lnTo>
                    <a:lnTo>
                      <a:pt x="2308" y="443"/>
                    </a:lnTo>
                    <a:lnTo>
                      <a:pt x="2302" y="459"/>
                    </a:lnTo>
                    <a:lnTo>
                      <a:pt x="2297" y="473"/>
                    </a:lnTo>
                    <a:lnTo>
                      <a:pt x="2290" y="488"/>
                    </a:lnTo>
                    <a:lnTo>
                      <a:pt x="2282" y="501"/>
                    </a:lnTo>
                    <a:lnTo>
                      <a:pt x="2273" y="516"/>
                    </a:lnTo>
                    <a:lnTo>
                      <a:pt x="2264" y="528"/>
                    </a:lnTo>
                    <a:lnTo>
                      <a:pt x="2253" y="542"/>
                    </a:lnTo>
                    <a:lnTo>
                      <a:pt x="2243" y="554"/>
                    </a:lnTo>
                    <a:lnTo>
                      <a:pt x="2230" y="566"/>
                    </a:lnTo>
                    <a:lnTo>
                      <a:pt x="2218" y="579"/>
                    </a:lnTo>
                    <a:lnTo>
                      <a:pt x="2205" y="590"/>
                    </a:lnTo>
                    <a:lnTo>
                      <a:pt x="2191" y="600"/>
                    </a:lnTo>
                    <a:lnTo>
                      <a:pt x="2176" y="610"/>
                    </a:lnTo>
                    <a:lnTo>
                      <a:pt x="2162" y="619"/>
                    </a:lnTo>
                    <a:lnTo>
                      <a:pt x="2146" y="627"/>
                    </a:lnTo>
                    <a:lnTo>
                      <a:pt x="2132" y="635"/>
                    </a:lnTo>
                    <a:lnTo>
                      <a:pt x="2115" y="641"/>
                    </a:lnTo>
                    <a:lnTo>
                      <a:pt x="2099" y="648"/>
                    </a:lnTo>
                    <a:lnTo>
                      <a:pt x="2082" y="654"/>
                    </a:lnTo>
                    <a:lnTo>
                      <a:pt x="2064" y="658"/>
                    </a:lnTo>
                    <a:lnTo>
                      <a:pt x="2047" y="663"/>
                    </a:lnTo>
                    <a:lnTo>
                      <a:pt x="2028" y="665"/>
                    </a:lnTo>
                    <a:lnTo>
                      <a:pt x="2010" y="668"/>
                    </a:lnTo>
                    <a:lnTo>
                      <a:pt x="1991" y="669"/>
                    </a:lnTo>
                    <a:lnTo>
                      <a:pt x="1971" y="670"/>
                    </a:lnTo>
                    <a:lnTo>
                      <a:pt x="1952" y="672"/>
                    </a:lnTo>
                    <a:close/>
                    <a:moveTo>
                      <a:pt x="1764" y="345"/>
                    </a:moveTo>
                    <a:lnTo>
                      <a:pt x="1765" y="365"/>
                    </a:lnTo>
                    <a:lnTo>
                      <a:pt x="1768" y="385"/>
                    </a:lnTo>
                    <a:lnTo>
                      <a:pt x="1771" y="402"/>
                    </a:lnTo>
                    <a:lnTo>
                      <a:pt x="1777" y="419"/>
                    </a:lnTo>
                    <a:lnTo>
                      <a:pt x="1785" y="435"/>
                    </a:lnTo>
                    <a:lnTo>
                      <a:pt x="1794" y="450"/>
                    </a:lnTo>
                    <a:lnTo>
                      <a:pt x="1804" y="463"/>
                    </a:lnTo>
                    <a:lnTo>
                      <a:pt x="1815" y="476"/>
                    </a:lnTo>
                    <a:lnTo>
                      <a:pt x="1828" y="488"/>
                    </a:lnTo>
                    <a:lnTo>
                      <a:pt x="1843" y="498"/>
                    </a:lnTo>
                    <a:lnTo>
                      <a:pt x="1859" y="506"/>
                    </a:lnTo>
                    <a:lnTo>
                      <a:pt x="1876" y="512"/>
                    </a:lnTo>
                    <a:lnTo>
                      <a:pt x="1892" y="518"/>
                    </a:lnTo>
                    <a:lnTo>
                      <a:pt x="1911" y="522"/>
                    </a:lnTo>
                    <a:lnTo>
                      <a:pt x="1932" y="525"/>
                    </a:lnTo>
                    <a:lnTo>
                      <a:pt x="1953" y="525"/>
                    </a:lnTo>
                    <a:lnTo>
                      <a:pt x="1973" y="525"/>
                    </a:lnTo>
                    <a:lnTo>
                      <a:pt x="1992" y="522"/>
                    </a:lnTo>
                    <a:lnTo>
                      <a:pt x="2011" y="518"/>
                    </a:lnTo>
                    <a:lnTo>
                      <a:pt x="2028" y="512"/>
                    </a:lnTo>
                    <a:lnTo>
                      <a:pt x="2045" y="506"/>
                    </a:lnTo>
                    <a:lnTo>
                      <a:pt x="2061" y="498"/>
                    </a:lnTo>
                    <a:lnTo>
                      <a:pt x="2074" y="488"/>
                    </a:lnTo>
                    <a:lnTo>
                      <a:pt x="2088" y="476"/>
                    </a:lnTo>
                    <a:lnTo>
                      <a:pt x="2100" y="463"/>
                    </a:lnTo>
                    <a:lnTo>
                      <a:pt x="2110" y="450"/>
                    </a:lnTo>
                    <a:lnTo>
                      <a:pt x="2119" y="435"/>
                    </a:lnTo>
                    <a:lnTo>
                      <a:pt x="2126" y="419"/>
                    </a:lnTo>
                    <a:lnTo>
                      <a:pt x="2132" y="402"/>
                    </a:lnTo>
                    <a:lnTo>
                      <a:pt x="2136" y="385"/>
                    </a:lnTo>
                    <a:lnTo>
                      <a:pt x="2138" y="365"/>
                    </a:lnTo>
                    <a:lnTo>
                      <a:pt x="2139" y="345"/>
                    </a:lnTo>
                    <a:lnTo>
                      <a:pt x="2138" y="326"/>
                    </a:lnTo>
                    <a:lnTo>
                      <a:pt x="2136" y="307"/>
                    </a:lnTo>
                    <a:lnTo>
                      <a:pt x="2132" y="290"/>
                    </a:lnTo>
                    <a:lnTo>
                      <a:pt x="2126" y="274"/>
                    </a:lnTo>
                    <a:lnTo>
                      <a:pt x="2119" y="258"/>
                    </a:lnTo>
                    <a:lnTo>
                      <a:pt x="2110" y="242"/>
                    </a:lnTo>
                    <a:lnTo>
                      <a:pt x="2100" y="229"/>
                    </a:lnTo>
                    <a:lnTo>
                      <a:pt x="2088" y="216"/>
                    </a:lnTo>
                    <a:lnTo>
                      <a:pt x="2074" y="204"/>
                    </a:lnTo>
                    <a:lnTo>
                      <a:pt x="2060" y="194"/>
                    </a:lnTo>
                    <a:lnTo>
                      <a:pt x="2044" y="185"/>
                    </a:lnTo>
                    <a:lnTo>
                      <a:pt x="2028" y="178"/>
                    </a:lnTo>
                    <a:lnTo>
                      <a:pt x="2010" y="173"/>
                    </a:lnTo>
                    <a:lnTo>
                      <a:pt x="1991" y="169"/>
                    </a:lnTo>
                    <a:lnTo>
                      <a:pt x="1972" y="167"/>
                    </a:lnTo>
                    <a:lnTo>
                      <a:pt x="1952" y="166"/>
                    </a:lnTo>
                    <a:lnTo>
                      <a:pt x="1931" y="167"/>
                    </a:lnTo>
                    <a:lnTo>
                      <a:pt x="1911" y="169"/>
                    </a:lnTo>
                    <a:lnTo>
                      <a:pt x="1894" y="173"/>
                    </a:lnTo>
                    <a:lnTo>
                      <a:pt x="1876" y="178"/>
                    </a:lnTo>
                    <a:lnTo>
                      <a:pt x="1860" y="185"/>
                    </a:lnTo>
                    <a:lnTo>
                      <a:pt x="1844" y="194"/>
                    </a:lnTo>
                    <a:lnTo>
                      <a:pt x="1829" y="204"/>
                    </a:lnTo>
                    <a:lnTo>
                      <a:pt x="1816" y="216"/>
                    </a:lnTo>
                    <a:lnTo>
                      <a:pt x="1804" y="229"/>
                    </a:lnTo>
                    <a:lnTo>
                      <a:pt x="1794" y="242"/>
                    </a:lnTo>
                    <a:lnTo>
                      <a:pt x="1785" y="258"/>
                    </a:lnTo>
                    <a:lnTo>
                      <a:pt x="1778" y="274"/>
                    </a:lnTo>
                    <a:lnTo>
                      <a:pt x="1772" y="290"/>
                    </a:lnTo>
                    <a:lnTo>
                      <a:pt x="1768" y="307"/>
                    </a:lnTo>
                    <a:lnTo>
                      <a:pt x="1765" y="326"/>
                    </a:lnTo>
                    <a:lnTo>
                      <a:pt x="1764" y="345"/>
                    </a:lnTo>
                    <a:close/>
                    <a:moveTo>
                      <a:pt x="2474" y="660"/>
                    </a:moveTo>
                    <a:lnTo>
                      <a:pt x="2474" y="644"/>
                    </a:lnTo>
                    <a:lnTo>
                      <a:pt x="2483" y="641"/>
                    </a:lnTo>
                    <a:lnTo>
                      <a:pt x="2490" y="639"/>
                    </a:lnTo>
                    <a:lnTo>
                      <a:pt x="2495" y="636"/>
                    </a:lnTo>
                    <a:lnTo>
                      <a:pt x="2499" y="633"/>
                    </a:lnTo>
                    <a:lnTo>
                      <a:pt x="2501" y="629"/>
                    </a:lnTo>
                    <a:lnTo>
                      <a:pt x="2502" y="623"/>
                    </a:lnTo>
                    <a:lnTo>
                      <a:pt x="2503" y="617"/>
                    </a:lnTo>
                    <a:lnTo>
                      <a:pt x="2504" y="609"/>
                    </a:lnTo>
                    <a:lnTo>
                      <a:pt x="2504" y="83"/>
                    </a:lnTo>
                    <a:lnTo>
                      <a:pt x="2503" y="74"/>
                    </a:lnTo>
                    <a:lnTo>
                      <a:pt x="2502" y="67"/>
                    </a:lnTo>
                    <a:lnTo>
                      <a:pt x="2501" y="63"/>
                    </a:lnTo>
                    <a:lnTo>
                      <a:pt x="2499" y="58"/>
                    </a:lnTo>
                    <a:lnTo>
                      <a:pt x="2495" y="55"/>
                    </a:lnTo>
                    <a:lnTo>
                      <a:pt x="2490" y="53"/>
                    </a:lnTo>
                    <a:lnTo>
                      <a:pt x="2483" y="49"/>
                    </a:lnTo>
                    <a:lnTo>
                      <a:pt x="2474" y="47"/>
                    </a:lnTo>
                    <a:lnTo>
                      <a:pt x="2474" y="31"/>
                    </a:lnTo>
                    <a:lnTo>
                      <a:pt x="2874" y="31"/>
                    </a:lnTo>
                    <a:lnTo>
                      <a:pt x="2903" y="31"/>
                    </a:lnTo>
                    <a:lnTo>
                      <a:pt x="2930" y="34"/>
                    </a:lnTo>
                    <a:lnTo>
                      <a:pt x="2955" y="38"/>
                    </a:lnTo>
                    <a:lnTo>
                      <a:pt x="2978" y="44"/>
                    </a:lnTo>
                    <a:lnTo>
                      <a:pt x="3001" y="52"/>
                    </a:lnTo>
                    <a:lnTo>
                      <a:pt x="3021" y="61"/>
                    </a:lnTo>
                    <a:lnTo>
                      <a:pt x="3030" y="65"/>
                    </a:lnTo>
                    <a:lnTo>
                      <a:pt x="3039" y="71"/>
                    </a:lnTo>
                    <a:lnTo>
                      <a:pt x="3048" y="77"/>
                    </a:lnTo>
                    <a:lnTo>
                      <a:pt x="3057" y="83"/>
                    </a:lnTo>
                    <a:lnTo>
                      <a:pt x="3065" y="90"/>
                    </a:lnTo>
                    <a:lnTo>
                      <a:pt x="3071" y="98"/>
                    </a:lnTo>
                    <a:lnTo>
                      <a:pt x="3078" y="104"/>
                    </a:lnTo>
                    <a:lnTo>
                      <a:pt x="3085" y="112"/>
                    </a:lnTo>
                    <a:lnTo>
                      <a:pt x="3091" y="120"/>
                    </a:lnTo>
                    <a:lnTo>
                      <a:pt x="3096" y="129"/>
                    </a:lnTo>
                    <a:lnTo>
                      <a:pt x="3101" y="137"/>
                    </a:lnTo>
                    <a:lnTo>
                      <a:pt x="3105" y="146"/>
                    </a:lnTo>
                    <a:lnTo>
                      <a:pt x="3110" y="156"/>
                    </a:lnTo>
                    <a:lnTo>
                      <a:pt x="3112" y="165"/>
                    </a:lnTo>
                    <a:lnTo>
                      <a:pt x="3115" y="175"/>
                    </a:lnTo>
                    <a:lnTo>
                      <a:pt x="3118" y="186"/>
                    </a:lnTo>
                    <a:lnTo>
                      <a:pt x="3121" y="207"/>
                    </a:lnTo>
                    <a:lnTo>
                      <a:pt x="3122" y="230"/>
                    </a:lnTo>
                    <a:lnTo>
                      <a:pt x="3121" y="242"/>
                    </a:lnTo>
                    <a:lnTo>
                      <a:pt x="3120" y="254"/>
                    </a:lnTo>
                    <a:lnTo>
                      <a:pt x="3119" y="267"/>
                    </a:lnTo>
                    <a:lnTo>
                      <a:pt x="3116" y="279"/>
                    </a:lnTo>
                    <a:lnTo>
                      <a:pt x="3113" y="290"/>
                    </a:lnTo>
                    <a:lnTo>
                      <a:pt x="3110" y="302"/>
                    </a:lnTo>
                    <a:lnTo>
                      <a:pt x="3105" y="313"/>
                    </a:lnTo>
                    <a:lnTo>
                      <a:pt x="3100" y="323"/>
                    </a:lnTo>
                    <a:lnTo>
                      <a:pt x="3094" y="334"/>
                    </a:lnTo>
                    <a:lnTo>
                      <a:pt x="3088" y="343"/>
                    </a:lnTo>
                    <a:lnTo>
                      <a:pt x="3082" y="353"/>
                    </a:lnTo>
                    <a:lnTo>
                      <a:pt x="3074" y="361"/>
                    </a:lnTo>
                    <a:lnTo>
                      <a:pt x="3066" y="370"/>
                    </a:lnTo>
                    <a:lnTo>
                      <a:pt x="3058" y="377"/>
                    </a:lnTo>
                    <a:lnTo>
                      <a:pt x="3049" y="385"/>
                    </a:lnTo>
                    <a:lnTo>
                      <a:pt x="3040" y="390"/>
                    </a:lnTo>
                    <a:lnTo>
                      <a:pt x="3023" y="400"/>
                    </a:lnTo>
                    <a:lnTo>
                      <a:pt x="3004" y="408"/>
                    </a:lnTo>
                    <a:lnTo>
                      <a:pt x="2984" y="415"/>
                    </a:lnTo>
                    <a:lnTo>
                      <a:pt x="2963" y="419"/>
                    </a:lnTo>
                    <a:lnTo>
                      <a:pt x="2937" y="424"/>
                    </a:lnTo>
                    <a:lnTo>
                      <a:pt x="2906" y="426"/>
                    </a:lnTo>
                    <a:lnTo>
                      <a:pt x="2870" y="427"/>
                    </a:lnTo>
                    <a:lnTo>
                      <a:pt x="2830" y="428"/>
                    </a:lnTo>
                    <a:lnTo>
                      <a:pt x="2682" y="428"/>
                    </a:lnTo>
                    <a:lnTo>
                      <a:pt x="2682" y="609"/>
                    </a:lnTo>
                    <a:lnTo>
                      <a:pt x="2682" y="617"/>
                    </a:lnTo>
                    <a:lnTo>
                      <a:pt x="2683" y="623"/>
                    </a:lnTo>
                    <a:lnTo>
                      <a:pt x="2685" y="628"/>
                    </a:lnTo>
                    <a:lnTo>
                      <a:pt x="2687" y="632"/>
                    </a:lnTo>
                    <a:lnTo>
                      <a:pt x="2692" y="636"/>
                    </a:lnTo>
                    <a:lnTo>
                      <a:pt x="2696" y="638"/>
                    </a:lnTo>
                    <a:lnTo>
                      <a:pt x="2704" y="641"/>
                    </a:lnTo>
                    <a:lnTo>
                      <a:pt x="2713" y="644"/>
                    </a:lnTo>
                    <a:lnTo>
                      <a:pt x="2713" y="660"/>
                    </a:lnTo>
                    <a:lnTo>
                      <a:pt x="2474" y="660"/>
                    </a:lnTo>
                    <a:close/>
                    <a:moveTo>
                      <a:pt x="2682" y="158"/>
                    </a:moveTo>
                    <a:lnTo>
                      <a:pt x="2682" y="300"/>
                    </a:lnTo>
                    <a:lnTo>
                      <a:pt x="2818" y="300"/>
                    </a:lnTo>
                    <a:lnTo>
                      <a:pt x="2836" y="300"/>
                    </a:lnTo>
                    <a:lnTo>
                      <a:pt x="2852" y="299"/>
                    </a:lnTo>
                    <a:lnTo>
                      <a:pt x="2867" y="298"/>
                    </a:lnTo>
                    <a:lnTo>
                      <a:pt x="2881" y="296"/>
                    </a:lnTo>
                    <a:lnTo>
                      <a:pt x="2894" y="294"/>
                    </a:lnTo>
                    <a:lnTo>
                      <a:pt x="2905" y="291"/>
                    </a:lnTo>
                    <a:lnTo>
                      <a:pt x="2915" y="288"/>
                    </a:lnTo>
                    <a:lnTo>
                      <a:pt x="2924" y="284"/>
                    </a:lnTo>
                    <a:lnTo>
                      <a:pt x="2932" y="279"/>
                    </a:lnTo>
                    <a:lnTo>
                      <a:pt x="2938" y="274"/>
                    </a:lnTo>
                    <a:lnTo>
                      <a:pt x="2943" y="268"/>
                    </a:lnTo>
                    <a:lnTo>
                      <a:pt x="2949" y="261"/>
                    </a:lnTo>
                    <a:lnTo>
                      <a:pt x="2952" y="254"/>
                    </a:lnTo>
                    <a:lnTo>
                      <a:pt x="2955" y="247"/>
                    </a:lnTo>
                    <a:lnTo>
                      <a:pt x="2956" y="238"/>
                    </a:lnTo>
                    <a:lnTo>
                      <a:pt x="2957" y="229"/>
                    </a:lnTo>
                    <a:lnTo>
                      <a:pt x="2956" y="220"/>
                    </a:lnTo>
                    <a:lnTo>
                      <a:pt x="2955" y="211"/>
                    </a:lnTo>
                    <a:lnTo>
                      <a:pt x="2952" y="203"/>
                    </a:lnTo>
                    <a:lnTo>
                      <a:pt x="2949" y="195"/>
                    </a:lnTo>
                    <a:lnTo>
                      <a:pt x="2945" y="189"/>
                    </a:lnTo>
                    <a:lnTo>
                      <a:pt x="2939" y="183"/>
                    </a:lnTo>
                    <a:lnTo>
                      <a:pt x="2933" y="178"/>
                    </a:lnTo>
                    <a:lnTo>
                      <a:pt x="2925" y="174"/>
                    </a:lnTo>
                    <a:lnTo>
                      <a:pt x="2918" y="170"/>
                    </a:lnTo>
                    <a:lnTo>
                      <a:pt x="2908" y="167"/>
                    </a:lnTo>
                    <a:lnTo>
                      <a:pt x="2895" y="164"/>
                    </a:lnTo>
                    <a:lnTo>
                      <a:pt x="2883" y="161"/>
                    </a:lnTo>
                    <a:lnTo>
                      <a:pt x="2867" y="160"/>
                    </a:lnTo>
                    <a:lnTo>
                      <a:pt x="2850" y="159"/>
                    </a:lnTo>
                    <a:lnTo>
                      <a:pt x="2832" y="158"/>
                    </a:lnTo>
                    <a:lnTo>
                      <a:pt x="2812" y="158"/>
                    </a:lnTo>
                    <a:lnTo>
                      <a:pt x="2682" y="158"/>
                    </a:lnTo>
                    <a:close/>
                    <a:moveTo>
                      <a:pt x="3865" y="511"/>
                    </a:moveTo>
                    <a:lnTo>
                      <a:pt x="3873" y="511"/>
                    </a:lnTo>
                    <a:lnTo>
                      <a:pt x="3879" y="510"/>
                    </a:lnTo>
                    <a:lnTo>
                      <a:pt x="3884" y="509"/>
                    </a:lnTo>
                    <a:lnTo>
                      <a:pt x="3889" y="506"/>
                    </a:lnTo>
                    <a:lnTo>
                      <a:pt x="3891" y="502"/>
                    </a:lnTo>
                    <a:lnTo>
                      <a:pt x="3895" y="498"/>
                    </a:lnTo>
                    <a:lnTo>
                      <a:pt x="3897" y="491"/>
                    </a:lnTo>
                    <a:lnTo>
                      <a:pt x="3900" y="482"/>
                    </a:lnTo>
                    <a:lnTo>
                      <a:pt x="3917" y="482"/>
                    </a:lnTo>
                    <a:lnTo>
                      <a:pt x="3917" y="691"/>
                    </a:lnTo>
                    <a:lnTo>
                      <a:pt x="3900" y="691"/>
                    </a:lnTo>
                    <a:lnTo>
                      <a:pt x="3897" y="682"/>
                    </a:lnTo>
                    <a:lnTo>
                      <a:pt x="3895" y="675"/>
                    </a:lnTo>
                    <a:lnTo>
                      <a:pt x="3891" y="669"/>
                    </a:lnTo>
                    <a:lnTo>
                      <a:pt x="3889" y="666"/>
                    </a:lnTo>
                    <a:lnTo>
                      <a:pt x="3884" y="664"/>
                    </a:lnTo>
                    <a:lnTo>
                      <a:pt x="3880" y="661"/>
                    </a:lnTo>
                    <a:lnTo>
                      <a:pt x="3873" y="660"/>
                    </a:lnTo>
                    <a:lnTo>
                      <a:pt x="3865" y="660"/>
                    </a:lnTo>
                    <a:lnTo>
                      <a:pt x="3269" y="660"/>
                    </a:lnTo>
                    <a:lnTo>
                      <a:pt x="3269" y="644"/>
                    </a:lnTo>
                    <a:lnTo>
                      <a:pt x="3278" y="641"/>
                    </a:lnTo>
                    <a:lnTo>
                      <a:pt x="3285" y="639"/>
                    </a:lnTo>
                    <a:lnTo>
                      <a:pt x="3290" y="636"/>
                    </a:lnTo>
                    <a:lnTo>
                      <a:pt x="3294" y="633"/>
                    </a:lnTo>
                    <a:lnTo>
                      <a:pt x="3296" y="629"/>
                    </a:lnTo>
                    <a:lnTo>
                      <a:pt x="3298" y="623"/>
                    </a:lnTo>
                    <a:lnTo>
                      <a:pt x="3299" y="617"/>
                    </a:lnTo>
                    <a:lnTo>
                      <a:pt x="3299" y="609"/>
                    </a:lnTo>
                    <a:lnTo>
                      <a:pt x="3299" y="83"/>
                    </a:lnTo>
                    <a:lnTo>
                      <a:pt x="3299" y="74"/>
                    </a:lnTo>
                    <a:lnTo>
                      <a:pt x="3298" y="67"/>
                    </a:lnTo>
                    <a:lnTo>
                      <a:pt x="3296" y="63"/>
                    </a:lnTo>
                    <a:lnTo>
                      <a:pt x="3294" y="58"/>
                    </a:lnTo>
                    <a:lnTo>
                      <a:pt x="3290" y="55"/>
                    </a:lnTo>
                    <a:lnTo>
                      <a:pt x="3285" y="53"/>
                    </a:lnTo>
                    <a:lnTo>
                      <a:pt x="3278" y="49"/>
                    </a:lnTo>
                    <a:lnTo>
                      <a:pt x="3269" y="47"/>
                    </a:lnTo>
                    <a:lnTo>
                      <a:pt x="3269" y="31"/>
                    </a:lnTo>
                    <a:lnTo>
                      <a:pt x="3508" y="31"/>
                    </a:lnTo>
                    <a:lnTo>
                      <a:pt x="3508" y="47"/>
                    </a:lnTo>
                    <a:lnTo>
                      <a:pt x="3499" y="49"/>
                    </a:lnTo>
                    <a:lnTo>
                      <a:pt x="3493" y="53"/>
                    </a:lnTo>
                    <a:lnTo>
                      <a:pt x="3487" y="56"/>
                    </a:lnTo>
                    <a:lnTo>
                      <a:pt x="3482" y="58"/>
                    </a:lnTo>
                    <a:lnTo>
                      <a:pt x="3480" y="63"/>
                    </a:lnTo>
                    <a:lnTo>
                      <a:pt x="3478" y="68"/>
                    </a:lnTo>
                    <a:lnTo>
                      <a:pt x="3478" y="75"/>
                    </a:lnTo>
                    <a:lnTo>
                      <a:pt x="3477" y="83"/>
                    </a:lnTo>
                    <a:lnTo>
                      <a:pt x="3477" y="511"/>
                    </a:lnTo>
                    <a:lnTo>
                      <a:pt x="3865" y="511"/>
                    </a:lnTo>
                    <a:close/>
                    <a:moveTo>
                      <a:pt x="4646" y="511"/>
                    </a:moveTo>
                    <a:lnTo>
                      <a:pt x="4654" y="511"/>
                    </a:lnTo>
                    <a:lnTo>
                      <a:pt x="4659" y="510"/>
                    </a:lnTo>
                    <a:lnTo>
                      <a:pt x="4665" y="509"/>
                    </a:lnTo>
                    <a:lnTo>
                      <a:pt x="4669" y="506"/>
                    </a:lnTo>
                    <a:lnTo>
                      <a:pt x="4672" y="502"/>
                    </a:lnTo>
                    <a:lnTo>
                      <a:pt x="4675" y="498"/>
                    </a:lnTo>
                    <a:lnTo>
                      <a:pt x="4677" y="491"/>
                    </a:lnTo>
                    <a:lnTo>
                      <a:pt x="4681" y="482"/>
                    </a:lnTo>
                    <a:lnTo>
                      <a:pt x="4697" y="482"/>
                    </a:lnTo>
                    <a:lnTo>
                      <a:pt x="4697" y="691"/>
                    </a:lnTo>
                    <a:lnTo>
                      <a:pt x="4681" y="691"/>
                    </a:lnTo>
                    <a:lnTo>
                      <a:pt x="4677" y="682"/>
                    </a:lnTo>
                    <a:lnTo>
                      <a:pt x="4675" y="675"/>
                    </a:lnTo>
                    <a:lnTo>
                      <a:pt x="4672" y="669"/>
                    </a:lnTo>
                    <a:lnTo>
                      <a:pt x="4669" y="666"/>
                    </a:lnTo>
                    <a:lnTo>
                      <a:pt x="4665" y="664"/>
                    </a:lnTo>
                    <a:lnTo>
                      <a:pt x="4660" y="661"/>
                    </a:lnTo>
                    <a:lnTo>
                      <a:pt x="4654" y="660"/>
                    </a:lnTo>
                    <a:lnTo>
                      <a:pt x="4646" y="660"/>
                    </a:lnTo>
                    <a:lnTo>
                      <a:pt x="4076" y="660"/>
                    </a:lnTo>
                    <a:lnTo>
                      <a:pt x="4076" y="644"/>
                    </a:lnTo>
                    <a:lnTo>
                      <a:pt x="4084" y="641"/>
                    </a:lnTo>
                    <a:lnTo>
                      <a:pt x="4092" y="639"/>
                    </a:lnTo>
                    <a:lnTo>
                      <a:pt x="4097" y="636"/>
                    </a:lnTo>
                    <a:lnTo>
                      <a:pt x="4100" y="633"/>
                    </a:lnTo>
                    <a:lnTo>
                      <a:pt x="4103" y="629"/>
                    </a:lnTo>
                    <a:lnTo>
                      <a:pt x="4105" y="623"/>
                    </a:lnTo>
                    <a:lnTo>
                      <a:pt x="4106" y="617"/>
                    </a:lnTo>
                    <a:lnTo>
                      <a:pt x="4106" y="609"/>
                    </a:lnTo>
                    <a:lnTo>
                      <a:pt x="4106" y="83"/>
                    </a:lnTo>
                    <a:lnTo>
                      <a:pt x="4106" y="74"/>
                    </a:lnTo>
                    <a:lnTo>
                      <a:pt x="4105" y="67"/>
                    </a:lnTo>
                    <a:lnTo>
                      <a:pt x="4103" y="63"/>
                    </a:lnTo>
                    <a:lnTo>
                      <a:pt x="4100" y="58"/>
                    </a:lnTo>
                    <a:lnTo>
                      <a:pt x="4097" y="55"/>
                    </a:lnTo>
                    <a:lnTo>
                      <a:pt x="4092" y="53"/>
                    </a:lnTo>
                    <a:lnTo>
                      <a:pt x="4084" y="49"/>
                    </a:lnTo>
                    <a:lnTo>
                      <a:pt x="4076" y="47"/>
                    </a:lnTo>
                    <a:lnTo>
                      <a:pt x="4076" y="31"/>
                    </a:lnTo>
                    <a:lnTo>
                      <a:pt x="4647" y="31"/>
                    </a:lnTo>
                    <a:lnTo>
                      <a:pt x="4655" y="30"/>
                    </a:lnTo>
                    <a:lnTo>
                      <a:pt x="4660" y="29"/>
                    </a:lnTo>
                    <a:lnTo>
                      <a:pt x="4666" y="27"/>
                    </a:lnTo>
                    <a:lnTo>
                      <a:pt x="4671" y="25"/>
                    </a:lnTo>
                    <a:lnTo>
                      <a:pt x="4673" y="21"/>
                    </a:lnTo>
                    <a:lnTo>
                      <a:pt x="4676" y="16"/>
                    </a:lnTo>
                    <a:lnTo>
                      <a:pt x="4678" y="9"/>
                    </a:lnTo>
                    <a:lnTo>
                      <a:pt x="4681" y="0"/>
                    </a:lnTo>
                    <a:lnTo>
                      <a:pt x="4697" y="0"/>
                    </a:lnTo>
                    <a:lnTo>
                      <a:pt x="4697" y="210"/>
                    </a:lnTo>
                    <a:lnTo>
                      <a:pt x="4681" y="210"/>
                    </a:lnTo>
                    <a:lnTo>
                      <a:pt x="4678" y="201"/>
                    </a:lnTo>
                    <a:lnTo>
                      <a:pt x="4675" y="194"/>
                    </a:lnTo>
                    <a:lnTo>
                      <a:pt x="4673" y="188"/>
                    </a:lnTo>
                    <a:lnTo>
                      <a:pt x="4669" y="185"/>
                    </a:lnTo>
                    <a:lnTo>
                      <a:pt x="4665" y="183"/>
                    </a:lnTo>
                    <a:lnTo>
                      <a:pt x="4660" y="180"/>
                    </a:lnTo>
                    <a:lnTo>
                      <a:pt x="4654" y="180"/>
                    </a:lnTo>
                    <a:lnTo>
                      <a:pt x="4647" y="179"/>
                    </a:lnTo>
                    <a:lnTo>
                      <a:pt x="4284" y="179"/>
                    </a:lnTo>
                    <a:lnTo>
                      <a:pt x="4284" y="268"/>
                    </a:lnTo>
                    <a:lnTo>
                      <a:pt x="4501" y="268"/>
                    </a:lnTo>
                    <a:lnTo>
                      <a:pt x="4509" y="268"/>
                    </a:lnTo>
                    <a:lnTo>
                      <a:pt x="4516" y="267"/>
                    </a:lnTo>
                    <a:lnTo>
                      <a:pt x="4521" y="265"/>
                    </a:lnTo>
                    <a:lnTo>
                      <a:pt x="4526" y="262"/>
                    </a:lnTo>
                    <a:lnTo>
                      <a:pt x="4528" y="259"/>
                    </a:lnTo>
                    <a:lnTo>
                      <a:pt x="4531" y="253"/>
                    </a:lnTo>
                    <a:lnTo>
                      <a:pt x="4535" y="247"/>
                    </a:lnTo>
                    <a:lnTo>
                      <a:pt x="4538" y="239"/>
                    </a:lnTo>
                    <a:lnTo>
                      <a:pt x="4554" y="239"/>
                    </a:lnTo>
                    <a:lnTo>
                      <a:pt x="4554" y="434"/>
                    </a:lnTo>
                    <a:lnTo>
                      <a:pt x="4537" y="434"/>
                    </a:lnTo>
                    <a:lnTo>
                      <a:pt x="4535" y="425"/>
                    </a:lnTo>
                    <a:lnTo>
                      <a:pt x="4531" y="418"/>
                    </a:lnTo>
                    <a:lnTo>
                      <a:pt x="4528" y="414"/>
                    </a:lnTo>
                    <a:lnTo>
                      <a:pt x="4525" y="409"/>
                    </a:lnTo>
                    <a:lnTo>
                      <a:pt x="4521" y="407"/>
                    </a:lnTo>
                    <a:lnTo>
                      <a:pt x="4516" y="406"/>
                    </a:lnTo>
                    <a:lnTo>
                      <a:pt x="4509" y="405"/>
                    </a:lnTo>
                    <a:lnTo>
                      <a:pt x="4501" y="404"/>
                    </a:lnTo>
                    <a:lnTo>
                      <a:pt x="4284" y="404"/>
                    </a:lnTo>
                    <a:lnTo>
                      <a:pt x="4284" y="511"/>
                    </a:lnTo>
                    <a:lnTo>
                      <a:pt x="4646" y="511"/>
                    </a:lnTo>
                    <a:close/>
                  </a:path>
                </a:pathLst>
              </a:custGeom>
              <a:solidFill>
                <a:srgbClr val="FFFFFF"/>
              </a:solidFill>
              <a:ln w="9525">
                <a:noFill/>
                <a:round/>
                <a:headEnd/>
                <a:tailEnd/>
              </a:ln>
            </p:spPr>
            <p:txBody>
              <a:bodyPr/>
              <a:lstStyle/>
              <a:p>
                <a:endParaRPr lang="en-US"/>
              </a:p>
            </p:txBody>
          </p:sp>
          <p:sp>
            <p:nvSpPr>
              <p:cNvPr id="32781" name="Freeform 11"/>
              <p:cNvSpPr>
                <a:spLocks/>
              </p:cNvSpPr>
              <p:nvPr/>
            </p:nvSpPr>
            <p:spPr bwMode="auto">
              <a:xfrm>
                <a:off x="1654" y="1802"/>
                <a:ext cx="93" cy="93"/>
              </a:xfrm>
              <a:custGeom>
                <a:avLst/>
                <a:gdLst>
                  <a:gd name="T0" fmla="*/ 155 w 281"/>
                  <a:gd name="T1" fmla="*/ 1 h 280"/>
                  <a:gd name="T2" fmla="*/ 182 w 281"/>
                  <a:gd name="T3" fmla="*/ 6 h 280"/>
                  <a:gd name="T4" fmla="*/ 208 w 281"/>
                  <a:gd name="T5" fmla="*/ 17 h 280"/>
                  <a:gd name="T6" fmla="*/ 230 w 281"/>
                  <a:gd name="T7" fmla="*/ 32 h 280"/>
                  <a:gd name="T8" fmla="*/ 249 w 281"/>
                  <a:gd name="T9" fmla="*/ 51 h 280"/>
                  <a:gd name="T10" fmla="*/ 264 w 281"/>
                  <a:gd name="T11" fmla="*/ 74 h 280"/>
                  <a:gd name="T12" fmla="*/ 275 w 281"/>
                  <a:gd name="T13" fmla="*/ 98 h 280"/>
                  <a:gd name="T14" fmla="*/ 281 w 281"/>
                  <a:gd name="T15" fmla="*/ 125 h 280"/>
                  <a:gd name="T16" fmla="*/ 281 w 281"/>
                  <a:gd name="T17" fmla="*/ 154 h 280"/>
                  <a:gd name="T18" fmla="*/ 275 w 281"/>
                  <a:gd name="T19" fmla="*/ 181 h 280"/>
                  <a:gd name="T20" fmla="*/ 264 w 281"/>
                  <a:gd name="T21" fmla="*/ 207 h 280"/>
                  <a:gd name="T22" fmla="*/ 249 w 281"/>
                  <a:gd name="T23" fmla="*/ 230 h 280"/>
                  <a:gd name="T24" fmla="*/ 230 w 281"/>
                  <a:gd name="T25" fmla="*/ 249 h 280"/>
                  <a:gd name="T26" fmla="*/ 208 w 281"/>
                  <a:gd name="T27" fmla="*/ 263 h 280"/>
                  <a:gd name="T28" fmla="*/ 182 w 281"/>
                  <a:gd name="T29" fmla="*/ 274 h 280"/>
                  <a:gd name="T30" fmla="*/ 155 w 281"/>
                  <a:gd name="T31" fmla="*/ 280 h 280"/>
                  <a:gd name="T32" fmla="*/ 126 w 281"/>
                  <a:gd name="T33" fmla="*/ 280 h 280"/>
                  <a:gd name="T34" fmla="*/ 99 w 281"/>
                  <a:gd name="T35" fmla="*/ 274 h 280"/>
                  <a:gd name="T36" fmla="*/ 73 w 281"/>
                  <a:gd name="T37" fmla="*/ 263 h 280"/>
                  <a:gd name="T38" fmla="*/ 50 w 281"/>
                  <a:gd name="T39" fmla="*/ 249 h 280"/>
                  <a:gd name="T40" fmla="*/ 31 w 281"/>
                  <a:gd name="T41" fmla="*/ 230 h 280"/>
                  <a:gd name="T42" fmla="*/ 17 w 281"/>
                  <a:gd name="T43" fmla="*/ 207 h 280"/>
                  <a:gd name="T44" fmla="*/ 5 w 281"/>
                  <a:gd name="T45" fmla="*/ 181 h 280"/>
                  <a:gd name="T46" fmla="*/ 0 w 281"/>
                  <a:gd name="T47" fmla="*/ 154 h 280"/>
                  <a:gd name="T48" fmla="*/ 0 w 281"/>
                  <a:gd name="T49" fmla="*/ 125 h 280"/>
                  <a:gd name="T50" fmla="*/ 5 w 281"/>
                  <a:gd name="T51" fmla="*/ 98 h 280"/>
                  <a:gd name="T52" fmla="*/ 17 w 281"/>
                  <a:gd name="T53" fmla="*/ 74 h 280"/>
                  <a:gd name="T54" fmla="*/ 31 w 281"/>
                  <a:gd name="T55" fmla="*/ 51 h 280"/>
                  <a:gd name="T56" fmla="*/ 50 w 281"/>
                  <a:gd name="T57" fmla="*/ 32 h 280"/>
                  <a:gd name="T58" fmla="*/ 73 w 281"/>
                  <a:gd name="T59" fmla="*/ 17 h 280"/>
                  <a:gd name="T60" fmla="*/ 99 w 281"/>
                  <a:gd name="T61" fmla="*/ 6 h 280"/>
                  <a:gd name="T62" fmla="*/ 126 w 281"/>
                  <a:gd name="T63" fmla="*/ 1 h 28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281"/>
                  <a:gd name="T97" fmla="*/ 0 h 280"/>
                  <a:gd name="T98" fmla="*/ 281 w 281"/>
                  <a:gd name="T99" fmla="*/ 280 h 280"/>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281" h="280">
                    <a:moveTo>
                      <a:pt x="140" y="0"/>
                    </a:moveTo>
                    <a:lnTo>
                      <a:pt x="155" y="1"/>
                    </a:lnTo>
                    <a:lnTo>
                      <a:pt x="168" y="2"/>
                    </a:lnTo>
                    <a:lnTo>
                      <a:pt x="182" y="6"/>
                    </a:lnTo>
                    <a:lnTo>
                      <a:pt x="195" y="11"/>
                    </a:lnTo>
                    <a:lnTo>
                      <a:pt x="208" y="17"/>
                    </a:lnTo>
                    <a:lnTo>
                      <a:pt x="219" y="23"/>
                    </a:lnTo>
                    <a:lnTo>
                      <a:pt x="230" y="32"/>
                    </a:lnTo>
                    <a:lnTo>
                      <a:pt x="239" y="41"/>
                    </a:lnTo>
                    <a:lnTo>
                      <a:pt x="249" y="51"/>
                    </a:lnTo>
                    <a:lnTo>
                      <a:pt x="257" y="61"/>
                    </a:lnTo>
                    <a:lnTo>
                      <a:pt x="264" y="74"/>
                    </a:lnTo>
                    <a:lnTo>
                      <a:pt x="269" y="86"/>
                    </a:lnTo>
                    <a:lnTo>
                      <a:pt x="275" y="98"/>
                    </a:lnTo>
                    <a:lnTo>
                      <a:pt x="278" y="112"/>
                    </a:lnTo>
                    <a:lnTo>
                      <a:pt x="281" y="125"/>
                    </a:lnTo>
                    <a:lnTo>
                      <a:pt x="281" y="140"/>
                    </a:lnTo>
                    <a:lnTo>
                      <a:pt x="281" y="154"/>
                    </a:lnTo>
                    <a:lnTo>
                      <a:pt x="278" y="168"/>
                    </a:lnTo>
                    <a:lnTo>
                      <a:pt x="275" y="181"/>
                    </a:lnTo>
                    <a:lnTo>
                      <a:pt x="269" y="195"/>
                    </a:lnTo>
                    <a:lnTo>
                      <a:pt x="264" y="207"/>
                    </a:lnTo>
                    <a:lnTo>
                      <a:pt x="257" y="218"/>
                    </a:lnTo>
                    <a:lnTo>
                      <a:pt x="249" y="230"/>
                    </a:lnTo>
                    <a:lnTo>
                      <a:pt x="239" y="240"/>
                    </a:lnTo>
                    <a:lnTo>
                      <a:pt x="230" y="249"/>
                    </a:lnTo>
                    <a:lnTo>
                      <a:pt x="219" y="256"/>
                    </a:lnTo>
                    <a:lnTo>
                      <a:pt x="208" y="263"/>
                    </a:lnTo>
                    <a:lnTo>
                      <a:pt x="195" y="270"/>
                    </a:lnTo>
                    <a:lnTo>
                      <a:pt x="182" y="274"/>
                    </a:lnTo>
                    <a:lnTo>
                      <a:pt x="168" y="278"/>
                    </a:lnTo>
                    <a:lnTo>
                      <a:pt x="155" y="280"/>
                    </a:lnTo>
                    <a:lnTo>
                      <a:pt x="140" y="280"/>
                    </a:lnTo>
                    <a:lnTo>
                      <a:pt x="126" y="280"/>
                    </a:lnTo>
                    <a:lnTo>
                      <a:pt x="112" y="278"/>
                    </a:lnTo>
                    <a:lnTo>
                      <a:pt x="99" y="274"/>
                    </a:lnTo>
                    <a:lnTo>
                      <a:pt x="85" y="270"/>
                    </a:lnTo>
                    <a:lnTo>
                      <a:pt x="73" y="263"/>
                    </a:lnTo>
                    <a:lnTo>
                      <a:pt x="62" y="256"/>
                    </a:lnTo>
                    <a:lnTo>
                      <a:pt x="50" y="249"/>
                    </a:lnTo>
                    <a:lnTo>
                      <a:pt x="40" y="240"/>
                    </a:lnTo>
                    <a:lnTo>
                      <a:pt x="31" y="230"/>
                    </a:lnTo>
                    <a:lnTo>
                      <a:pt x="23" y="218"/>
                    </a:lnTo>
                    <a:lnTo>
                      <a:pt x="17" y="207"/>
                    </a:lnTo>
                    <a:lnTo>
                      <a:pt x="11" y="195"/>
                    </a:lnTo>
                    <a:lnTo>
                      <a:pt x="5" y="181"/>
                    </a:lnTo>
                    <a:lnTo>
                      <a:pt x="2" y="168"/>
                    </a:lnTo>
                    <a:lnTo>
                      <a:pt x="0" y="154"/>
                    </a:lnTo>
                    <a:lnTo>
                      <a:pt x="0" y="140"/>
                    </a:lnTo>
                    <a:lnTo>
                      <a:pt x="0" y="125"/>
                    </a:lnTo>
                    <a:lnTo>
                      <a:pt x="2" y="112"/>
                    </a:lnTo>
                    <a:lnTo>
                      <a:pt x="5" y="98"/>
                    </a:lnTo>
                    <a:lnTo>
                      <a:pt x="11" y="86"/>
                    </a:lnTo>
                    <a:lnTo>
                      <a:pt x="17" y="74"/>
                    </a:lnTo>
                    <a:lnTo>
                      <a:pt x="23" y="61"/>
                    </a:lnTo>
                    <a:lnTo>
                      <a:pt x="31" y="51"/>
                    </a:lnTo>
                    <a:lnTo>
                      <a:pt x="40" y="41"/>
                    </a:lnTo>
                    <a:lnTo>
                      <a:pt x="50" y="32"/>
                    </a:lnTo>
                    <a:lnTo>
                      <a:pt x="62" y="23"/>
                    </a:lnTo>
                    <a:lnTo>
                      <a:pt x="73" y="17"/>
                    </a:lnTo>
                    <a:lnTo>
                      <a:pt x="85" y="11"/>
                    </a:lnTo>
                    <a:lnTo>
                      <a:pt x="99" y="6"/>
                    </a:lnTo>
                    <a:lnTo>
                      <a:pt x="112" y="2"/>
                    </a:lnTo>
                    <a:lnTo>
                      <a:pt x="126" y="1"/>
                    </a:lnTo>
                    <a:lnTo>
                      <a:pt x="140" y="0"/>
                    </a:lnTo>
                    <a:close/>
                  </a:path>
                </a:pathLst>
              </a:custGeom>
              <a:solidFill>
                <a:srgbClr val="FFFFFF"/>
              </a:solidFill>
              <a:ln w="9525">
                <a:noFill/>
                <a:round/>
                <a:headEnd/>
                <a:tailEnd/>
              </a:ln>
            </p:spPr>
            <p:txBody>
              <a:bodyPr/>
              <a:lstStyle/>
              <a:p>
                <a:endParaRPr lang="en-US"/>
              </a:p>
            </p:txBody>
          </p:sp>
          <p:sp>
            <p:nvSpPr>
              <p:cNvPr id="32782" name="Freeform 12"/>
              <p:cNvSpPr>
                <a:spLocks/>
              </p:cNvSpPr>
              <p:nvPr/>
            </p:nvSpPr>
            <p:spPr bwMode="auto">
              <a:xfrm>
                <a:off x="4251" y="1802"/>
                <a:ext cx="94" cy="93"/>
              </a:xfrm>
              <a:custGeom>
                <a:avLst/>
                <a:gdLst>
                  <a:gd name="T0" fmla="*/ 155 w 281"/>
                  <a:gd name="T1" fmla="*/ 1 h 280"/>
                  <a:gd name="T2" fmla="*/ 182 w 281"/>
                  <a:gd name="T3" fmla="*/ 6 h 280"/>
                  <a:gd name="T4" fmla="*/ 208 w 281"/>
                  <a:gd name="T5" fmla="*/ 17 h 280"/>
                  <a:gd name="T6" fmla="*/ 230 w 281"/>
                  <a:gd name="T7" fmla="*/ 32 h 280"/>
                  <a:gd name="T8" fmla="*/ 249 w 281"/>
                  <a:gd name="T9" fmla="*/ 51 h 280"/>
                  <a:gd name="T10" fmla="*/ 264 w 281"/>
                  <a:gd name="T11" fmla="*/ 74 h 280"/>
                  <a:gd name="T12" fmla="*/ 275 w 281"/>
                  <a:gd name="T13" fmla="*/ 98 h 280"/>
                  <a:gd name="T14" fmla="*/ 281 w 281"/>
                  <a:gd name="T15" fmla="*/ 125 h 280"/>
                  <a:gd name="T16" fmla="*/ 281 w 281"/>
                  <a:gd name="T17" fmla="*/ 154 h 280"/>
                  <a:gd name="T18" fmla="*/ 275 w 281"/>
                  <a:gd name="T19" fmla="*/ 181 h 280"/>
                  <a:gd name="T20" fmla="*/ 264 w 281"/>
                  <a:gd name="T21" fmla="*/ 207 h 280"/>
                  <a:gd name="T22" fmla="*/ 249 w 281"/>
                  <a:gd name="T23" fmla="*/ 230 h 280"/>
                  <a:gd name="T24" fmla="*/ 230 w 281"/>
                  <a:gd name="T25" fmla="*/ 249 h 280"/>
                  <a:gd name="T26" fmla="*/ 208 w 281"/>
                  <a:gd name="T27" fmla="*/ 263 h 280"/>
                  <a:gd name="T28" fmla="*/ 182 w 281"/>
                  <a:gd name="T29" fmla="*/ 274 h 280"/>
                  <a:gd name="T30" fmla="*/ 155 w 281"/>
                  <a:gd name="T31" fmla="*/ 280 h 280"/>
                  <a:gd name="T32" fmla="*/ 126 w 281"/>
                  <a:gd name="T33" fmla="*/ 280 h 280"/>
                  <a:gd name="T34" fmla="*/ 99 w 281"/>
                  <a:gd name="T35" fmla="*/ 274 h 280"/>
                  <a:gd name="T36" fmla="*/ 73 w 281"/>
                  <a:gd name="T37" fmla="*/ 263 h 280"/>
                  <a:gd name="T38" fmla="*/ 50 w 281"/>
                  <a:gd name="T39" fmla="*/ 249 h 280"/>
                  <a:gd name="T40" fmla="*/ 31 w 281"/>
                  <a:gd name="T41" fmla="*/ 230 h 280"/>
                  <a:gd name="T42" fmla="*/ 17 w 281"/>
                  <a:gd name="T43" fmla="*/ 207 h 280"/>
                  <a:gd name="T44" fmla="*/ 6 w 281"/>
                  <a:gd name="T45" fmla="*/ 181 h 280"/>
                  <a:gd name="T46" fmla="*/ 0 w 281"/>
                  <a:gd name="T47" fmla="*/ 154 h 280"/>
                  <a:gd name="T48" fmla="*/ 0 w 281"/>
                  <a:gd name="T49" fmla="*/ 125 h 280"/>
                  <a:gd name="T50" fmla="*/ 6 w 281"/>
                  <a:gd name="T51" fmla="*/ 98 h 280"/>
                  <a:gd name="T52" fmla="*/ 17 w 281"/>
                  <a:gd name="T53" fmla="*/ 74 h 280"/>
                  <a:gd name="T54" fmla="*/ 31 w 281"/>
                  <a:gd name="T55" fmla="*/ 51 h 280"/>
                  <a:gd name="T56" fmla="*/ 50 w 281"/>
                  <a:gd name="T57" fmla="*/ 32 h 280"/>
                  <a:gd name="T58" fmla="*/ 73 w 281"/>
                  <a:gd name="T59" fmla="*/ 17 h 280"/>
                  <a:gd name="T60" fmla="*/ 99 w 281"/>
                  <a:gd name="T61" fmla="*/ 6 h 280"/>
                  <a:gd name="T62" fmla="*/ 126 w 281"/>
                  <a:gd name="T63" fmla="*/ 1 h 28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281"/>
                  <a:gd name="T97" fmla="*/ 0 h 280"/>
                  <a:gd name="T98" fmla="*/ 281 w 281"/>
                  <a:gd name="T99" fmla="*/ 280 h 280"/>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281" h="280">
                    <a:moveTo>
                      <a:pt x="140" y="0"/>
                    </a:moveTo>
                    <a:lnTo>
                      <a:pt x="155" y="1"/>
                    </a:lnTo>
                    <a:lnTo>
                      <a:pt x="168" y="2"/>
                    </a:lnTo>
                    <a:lnTo>
                      <a:pt x="182" y="6"/>
                    </a:lnTo>
                    <a:lnTo>
                      <a:pt x="195" y="11"/>
                    </a:lnTo>
                    <a:lnTo>
                      <a:pt x="208" y="17"/>
                    </a:lnTo>
                    <a:lnTo>
                      <a:pt x="219" y="23"/>
                    </a:lnTo>
                    <a:lnTo>
                      <a:pt x="230" y="32"/>
                    </a:lnTo>
                    <a:lnTo>
                      <a:pt x="240" y="41"/>
                    </a:lnTo>
                    <a:lnTo>
                      <a:pt x="249" y="51"/>
                    </a:lnTo>
                    <a:lnTo>
                      <a:pt x="257" y="61"/>
                    </a:lnTo>
                    <a:lnTo>
                      <a:pt x="264" y="74"/>
                    </a:lnTo>
                    <a:lnTo>
                      <a:pt x="269" y="86"/>
                    </a:lnTo>
                    <a:lnTo>
                      <a:pt x="275" y="98"/>
                    </a:lnTo>
                    <a:lnTo>
                      <a:pt x="278" y="112"/>
                    </a:lnTo>
                    <a:lnTo>
                      <a:pt x="281" y="125"/>
                    </a:lnTo>
                    <a:lnTo>
                      <a:pt x="281" y="140"/>
                    </a:lnTo>
                    <a:lnTo>
                      <a:pt x="281" y="154"/>
                    </a:lnTo>
                    <a:lnTo>
                      <a:pt x="278" y="168"/>
                    </a:lnTo>
                    <a:lnTo>
                      <a:pt x="275" y="181"/>
                    </a:lnTo>
                    <a:lnTo>
                      <a:pt x="269" y="195"/>
                    </a:lnTo>
                    <a:lnTo>
                      <a:pt x="264" y="207"/>
                    </a:lnTo>
                    <a:lnTo>
                      <a:pt x="257" y="218"/>
                    </a:lnTo>
                    <a:lnTo>
                      <a:pt x="249" y="230"/>
                    </a:lnTo>
                    <a:lnTo>
                      <a:pt x="240" y="240"/>
                    </a:lnTo>
                    <a:lnTo>
                      <a:pt x="230" y="249"/>
                    </a:lnTo>
                    <a:lnTo>
                      <a:pt x="219" y="256"/>
                    </a:lnTo>
                    <a:lnTo>
                      <a:pt x="208" y="263"/>
                    </a:lnTo>
                    <a:lnTo>
                      <a:pt x="195" y="270"/>
                    </a:lnTo>
                    <a:lnTo>
                      <a:pt x="182" y="274"/>
                    </a:lnTo>
                    <a:lnTo>
                      <a:pt x="168" y="278"/>
                    </a:lnTo>
                    <a:lnTo>
                      <a:pt x="155" y="280"/>
                    </a:lnTo>
                    <a:lnTo>
                      <a:pt x="140" y="280"/>
                    </a:lnTo>
                    <a:lnTo>
                      <a:pt x="126" y="280"/>
                    </a:lnTo>
                    <a:lnTo>
                      <a:pt x="112" y="278"/>
                    </a:lnTo>
                    <a:lnTo>
                      <a:pt x="99" y="274"/>
                    </a:lnTo>
                    <a:lnTo>
                      <a:pt x="85" y="270"/>
                    </a:lnTo>
                    <a:lnTo>
                      <a:pt x="73" y="263"/>
                    </a:lnTo>
                    <a:lnTo>
                      <a:pt x="62" y="256"/>
                    </a:lnTo>
                    <a:lnTo>
                      <a:pt x="50" y="249"/>
                    </a:lnTo>
                    <a:lnTo>
                      <a:pt x="41" y="240"/>
                    </a:lnTo>
                    <a:lnTo>
                      <a:pt x="31" y="230"/>
                    </a:lnTo>
                    <a:lnTo>
                      <a:pt x="24" y="218"/>
                    </a:lnTo>
                    <a:lnTo>
                      <a:pt x="17" y="207"/>
                    </a:lnTo>
                    <a:lnTo>
                      <a:pt x="11" y="195"/>
                    </a:lnTo>
                    <a:lnTo>
                      <a:pt x="6" y="181"/>
                    </a:lnTo>
                    <a:lnTo>
                      <a:pt x="2" y="168"/>
                    </a:lnTo>
                    <a:lnTo>
                      <a:pt x="0" y="154"/>
                    </a:lnTo>
                    <a:lnTo>
                      <a:pt x="0" y="140"/>
                    </a:lnTo>
                    <a:lnTo>
                      <a:pt x="0" y="125"/>
                    </a:lnTo>
                    <a:lnTo>
                      <a:pt x="2" y="112"/>
                    </a:lnTo>
                    <a:lnTo>
                      <a:pt x="6" y="98"/>
                    </a:lnTo>
                    <a:lnTo>
                      <a:pt x="11" y="86"/>
                    </a:lnTo>
                    <a:lnTo>
                      <a:pt x="17" y="74"/>
                    </a:lnTo>
                    <a:lnTo>
                      <a:pt x="24" y="61"/>
                    </a:lnTo>
                    <a:lnTo>
                      <a:pt x="31" y="51"/>
                    </a:lnTo>
                    <a:lnTo>
                      <a:pt x="41" y="41"/>
                    </a:lnTo>
                    <a:lnTo>
                      <a:pt x="50" y="32"/>
                    </a:lnTo>
                    <a:lnTo>
                      <a:pt x="62" y="23"/>
                    </a:lnTo>
                    <a:lnTo>
                      <a:pt x="73" y="17"/>
                    </a:lnTo>
                    <a:lnTo>
                      <a:pt x="85" y="11"/>
                    </a:lnTo>
                    <a:lnTo>
                      <a:pt x="99" y="6"/>
                    </a:lnTo>
                    <a:lnTo>
                      <a:pt x="112" y="2"/>
                    </a:lnTo>
                    <a:lnTo>
                      <a:pt x="126" y="1"/>
                    </a:lnTo>
                    <a:lnTo>
                      <a:pt x="140" y="0"/>
                    </a:lnTo>
                    <a:close/>
                  </a:path>
                </a:pathLst>
              </a:custGeom>
              <a:solidFill>
                <a:srgbClr val="FFFFFF"/>
              </a:solidFill>
              <a:ln w="9525">
                <a:noFill/>
                <a:round/>
                <a:headEnd/>
                <a:tailEnd/>
              </a:ln>
            </p:spPr>
            <p:txBody>
              <a:bodyPr/>
              <a:lstStyle/>
              <a:p>
                <a:endParaRPr lang="en-US"/>
              </a:p>
            </p:txBody>
          </p:sp>
          <p:sp>
            <p:nvSpPr>
              <p:cNvPr id="32783" name="Freeform 13"/>
              <p:cNvSpPr>
                <a:spLocks noEditPoints="1"/>
              </p:cNvSpPr>
              <p:nvPr/>
            </p:nvSpPr>
            <p:spPr bwMode="auto">
              <a:xfrm>
                <a:off x="6052" y="1710"/>
                <a:ext cx="163" cy="87"/>
              </a:xfrm>
              <a:custGeom>
                <a:avLst/>
                <a:gdLst>
                  <a:gd name="T0" fmla="*/ 87 w 490"/>
                  <a:gd name="T1" fmla="*/ 260 h 260"/>
                  <a:gd name="T2" fmla="*/ 87 w 490"/>
                  <a:gd name="T3" fmla="*/ 30 h 260"/>
                  <a:gd name="T4" fmla="*/ 0 w 490"/>
                  <a:gd name="T5" fmla="*/ 30 h 260"/>
                  <a:gd name="T6" fmla="*/ 0 w 490"/>
                  <a:gd name="T7" fmla="*/ 0 h 260"/>
                  <a:gd name="T8" fmla="*/ 207 w 490"/>
                  <a:gd name="T9" fmla="*/ 0 h 260"/>
                  <a:gd name="T10" fmla="*/ 207 w 490"/>
                  <a:gd name="T11" fmla="*/ 30 h 260"/>
                  <a:gd name="T12" fmla="*/ 122 w 490"/>
                  <a:gd name="T13" fmla="*/ 30 h 260"/>
                  <a:gd name="T14" fmla="*/ 122 w 490"/>
                  <a:gd name="T15" fmla="*/ 260 h 260"/>
                  <a:gd name="T16" fmla="*/ 87 w 490"/>
                  <a:gd name="T17" fmla="*/ 260 h 260"/>
                  <a:gd name="T18" fmla="*/ 242 w 490"/>
                  <a:gd name="T19" fmla="*/ 260 h 260"/>
                  <a:gd name="T20" fmla="*/ 242 w 490"/>
                  <a:gd name="T21" fmla="*/ 0 h 260"/>
                  <a:gd name="T22" fmla="*/ 293 w 490"/>
                  <a:gd name="T23" fmla="*/ 0 h 260"/>
                  <a:gd name="T24" fmla="*/ 355 w 490"/>
                  <a:gd name="T25" fmla="*/ 184 h 260"/>
                  <a:gd name="T26" fmla="*/ 359 w 490"/>
                  <a:gd name="T27" fmla="*/ 196 h 260"/>
                  <a:gd name="T28" fmla="*/ 362 w 490"/>
                  <a:gd name="T29" fmla="*/ 206 h 260"/>
                  <a:gd name="T30" fmla="*/ 365 w 490"/>
                  <a:gd name="T31" fmla="*/ 215 h 260"/>
                  <a:gd name="T32" fmla="*/ 368 w 490"/>
                  <a:gd name="T33" fmla="*/ 223 h 260"/>
                  <a:gd name="T34" fmla="*/ 370 w 490"/>
                  <a:gd name="T35" fmla="*/ 215 h 260"/>
                  <a:gd name="T36" fmla="*/ 373 w 490"/>
                  <a:gd name="T37" fmla="*/ 205 h 260"/>
                  <a:gd name="T38" fmla="*/ 377 w 490"/>
                  <a:gd name="T39" fmla="*/ 194 h 260"/>
                  <a:gd name="T40" fmla="*/ 381 w 490"/>
                  <a:gd name="T41" fmla="*/ 181 h 260"/>
                  <a:gd name="T42" fmla="*/ 444 w 490"/>
                  <a:gd name="T43" fmla="*/ 0 h 260"/>
                  <a:gd name="T44" fmla="*/ 490 w 490"/>
                  <a:gd name="T45" fmla="*/ 0 h 260"/>
                  <a:gd name="T46" fmla="*/ 490 w 490"/>
                  <a:gd name="T47" fmla="*/ 260 h 260"/>
                  <a:gd name="T48" fmla="*/ 456 w 490"/>
                  <a:gd name="T49" fmla="*/ 260 h 260"/>
                  <a:gd name="T50" fmla="*/ 456 w 490"/>
                  <a:gd name="T51" fmla="*/ 43 h 260"/>
                  <a:gd name="T52" fmla="*/ 381 w 490"/>
                  <a:gd name="T53" fmla="*/ 260 h 260"/>
                  <a:gd name="T54" fmla="*/ 350 w 490"/>
                  <a:gd name="T55" fmla="*/ 260 h 260"/>
                  <a:gd name="T56" fmla="*/ 274 w 490"/>
                  <a:gd name="T57" fmla="*/ 39 h 260"/>
                  <a:gd name="T58" fmla="*/ 274 w 490"/>
                  <a:gd name="T59" fmla="*/ 260 h 260"/>
                  <a:gd name="T60" fmla="*/ 242 w 490"/>
                  <a:gd name="T61" fmla="*/ 260 h 260"/>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490"/>
                  <a:gd name="T94" fmla="*/ 0 h 260"/>
                  <a:gd name="T95" fmla="*/ 490 w 490"/>
                  <a:gd name="T96" fmla="*/ 260 h 260"/>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490" h="260">
                    <a:moveTo>
                      <a:pt x="87" y="260"/>
                    </a:moveTo>
                    <a:lnTo>
                      <a:pt x="87" y="30"/>
                    </a:lnTo>
                    <a:lnTo>
                      <a:pt x="0" y="30"/>
                    </a:lnTo>
                    <a:lnTo>
                      <a:pt x="0" y="0"/>
                    </a:lnTo>
                    <a:lnTo>
                      <a:pt x="207" y="0"/>
                    </a:lnTo>
                    <a:lnTo>
                      <a:pt x="207" y="30"/>
                    </a:lnTo>
                    <a:lnTo>
                      <a:pt x="122" y="30"/>
                    </a:lnTo>
                    <a:lnTo>
                      <a:pt x="122" y="260"/>
                    </a:lnTo>
                    <a:lnTo>
                      <a:pt x="87" y="260"/>
                    </a:lnTo>
                    <a:close/>
                    <a:moveTo>
                      <a:pt x="242" y="260"/>
                    </a:moveTo>
                    <a:lnTo>
                      <a:pt x="242" y="0"/>
                    </a:lnTo>
                    <a:lnTo>
                      <a:pt x="293" y="0"/>
                    </a:lnTo>
                    <a:lnTo>
                      <a:pt x="355" y="184"/>
                    </a:lnTo>
                    <a:lnTo>
                      <a:pt x="359" y="196"/>
                    </a:lnTo>
                    <a:lnTo>
                      <a:pt x="362" y="206"/>
                    </a:lnTo>
                    <a:lnTo>
                      <a:pt x="365" y="215"/>
                    </a:lnTo>
                    <a:lnTo>
                      <a:pt x="368" y="223"/>
                    </a:lnTo>
                    <a:lnTo>
                      <a:pt x="370" y="215"/>
                    </a:lnTo>
                    <a:lnTo>
                      <a:pt x="373" y="205"/>
                    </a:lnTo>
                    <a:lnTo>
                      <a:pt x="377" y="194"/>
                    </a:lnTo>
                    <a:lnTo>
                      <a:pt x="381" y="181"/>
                    </a:lnTo>
                    <a:lnTo>
                      <a:pt x="444" y="0"/>
                    </a:lnTo>
                    <a:lnTo>
                      <a:pt x="490" y="0"/>
                    </a:lnTo>
                    <a:lnTo>
                      <a:pt x="490" y="260"/>
                    </a:lnTo>
                    <a:lnTo>
                      <a:pt x="456" y="260"/>
                    </a:lnTo>
                    <a:lnTo>
                      <a:pt x="456" y="43"/>
                    </a:lnTo>
                    <a:lnTo>
                      <a:pt x="381" y="260"/>
                    </a:lnTo>
                    <a:lnTo>
                      <a:pt x="350" y="260"/>
                    </a:lnTo>
                    <a:lnTo>
                      <a:pt x="274" y="39"/>
                    </a:lnTo>
                    <a:lnTo>
                      <a:pt x="274" y="260"/>
                    </a:lnTo>
                    <a:lnTo>
                      <a:pt x="242" y="260"/>
                    </a:lnTo>
                    <a:close/>
                  </a:path>
                </a:pathLst>
              </a:custGeom>
              <a:solidFill>
                <a:schemeClr val="tx1"/>
              </a:solidFill>
              <a:ln w="9525">
                <a:noFill/>
                <a:round/>
                <a:headEnd/>
                <a:tailEnd/>
              </a:ln>
            </p:spPr>
            <p:txBody>
              <a:bodyPr/>
              <a:lstStyle/>
              <a:p>
                <a:endParaRPr lang="en-US"/>
              </a:p>
            </p:txBody>
          </p:sp>
        </p:grpSp>
        <p:pic>
          <p:nvPicPr>
            <p:cNvPr id="32777" name="Picture 14" descr="new_cdc_logo"/>
            <p:cNvPicPr>
              <a:picLocks noChangeAspect="1" noChangeArrowheads="1"/>
            </p:cNvPicPr>
            <p:nvPr/>
          </p:nvPicPr>
          <p:blipFill>
            <a:blip r:embed="rId4" cstate="print"/>
            <a:srcRect l="2061" t="1997" r="2095" b="11980"/>
            <a:stretch>
              <a:fillRect/>
            </a:stretch>
          </p:blipFill>
          <p:spPr bwMode="auto">
            <a:xfrm>
              <a:off x="288" y="3218"/>
              <a:ext cx="728" cy="456"/>
            </a:xfrm>
            <a:prstGeom prst="rect">
              <a:avLst/>
            </a:prstGeom>
            <a:noFill/>
            <a:ln w="9525">
              <a:noFill/>
              <a:miter lim="800000"/>
              <a:headEnd/>
              <a:tailEnd/>
            </a:ln>
          </p:spPr>
        </p:pic>
      </p:grpSp>
      <p:pic>
        <p:nvPicPr>
          <p:cNvPr id="32774" name="Picture 15" descr="Hhslogo W copy"/>
          <p:cNvPicPr>
            <a:picLocks noChangeAspect="1" noChangeArrowheads="1"/>
          </p:cNvPicPr>
          <p:nvPr/>
        </p:nvPicPr>
        <p:blipFill>
          <a:blip r:embed="rId5" cstate="print"/>
          <a:srcRect/>
          <a:stretch>
            <a:fillRect/>
          </a:stretch>
        </p:blipFill>
        <p:spPr bwMode="auto">
          <a:xfrm>
            <a:off x="8001000" y="5791200"/>
            <a:ext cx="836613" cy="838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bwMode="auto">
          <a:xfrm>
            <a:off x="0" y="1676400"/>
            <a:ext cx="9144000" cy="5181600"/>
          </a:xfrm>
          <a:prstGeom prst="rect">
            <a:avLst/>
          </a:prstGeom>
          <a:solidFill>
            <a:srgbClr val="F4F8E1"/>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cs typeface="Times New Roman" pitchFamily="18" charset="0"/>
            </a:endParaRPr>
          </a:p>
        </p:txBody>
      </p:sp>
      <p:sp>
        <p:nvSpPr>
          <p:cNvPr id="223234" name="Rectangle 2"/>
          <p:cNvSpPr>
            <a:spLocks noGrp="1" noChangeArrowheads="1"/>
          </p:cNvSpPr>
          <p:nvPr>
            <p:ph type="title"/>
          </p:nvPr>
        </p:nvSpPr>
        <p:spPr>
          <a:xfrm>
            <a:off x="0" y="225425"/>
            <a:ext cx="9144000" cy="863600"/>
          </a:xfrm>
        </p:spPr>
        <p:txBody>
          <a:bodyPr>
            <a:normAutofit fontScale="90000"/>
          </a:bodyPr>
          <a:lstStyle/>
          <a:p>
            <a:pPr algn="ctr">
              <a:defRPr/>
            </a:pPr>
            <a:r>
              <a:rPr lang="en-US" sz="3600" b="1" dirty="0" smtClean="0">
                <a:solidFill>
                  <a:srgbClr val="000066"/>
                </a:solidFill>
              </a:rPr>
              <a:t>Data Source</a:t>
            </a:r>
            <a:br>
              <a:rPr lang="en-US" sz="3600" b="1" dirty="0" smtClean="0">
                <a:solidFill>
                  <a:srgbClr val="000066"/>
                </a:solidFill>
              </a:rPr>
            </a:br>
            <a:r>
              <a:rPr lang="en-US" sz="3600" b="1" dirty="0" smtClean="0">
                <a:solidFill>
                  <a:srgbClr val="000066"/>
                </a:solidFill>
              </a:rPr>
              <a:t> Global Injury Mortality Database</a:t>
            </a:r>
            <a:endParaRPr lang="en-US" sz="3600" b="1" dirty="0">
              <a:solidFill>
                <a:srgbClr val="000066"/>
              </a:solidFill>
            </a:endParaRPr>
          </a:p>
        </p:txBody>
      </p:sp>
      <p:sp>
        <p:nvSpPr>
          <p:cNvPr id="47106" name="Rectangle 3"/>
          <p:cNvSpPr>
            <a:spLocks noGrp="1" noChangeArrowheads="1"/>
          </p:cNvSpPr>
          <p:nvPr>
            <p:ph idx="1"/>
          </p:nvPr>
        </p:nvSpPr>
        <p:spPr>
          <a:xfrm>
            <a:off x="685800" y="1600200"/>
            <a:ext cx="8458200" cy="5257800"/>
          </a:xfrm>
        </p:spPr>
        <p:txBody>
          <a:bodyPr/>
          <a:lstStyle/>
          <a:p>
            <a:pPr lvl="1">
              <a:spcBef>
                <a:spcPct val="0"/>
              </a:spcBef>
              <a:buClr>
                <a:srgbClr val="FF6600"/>
              </a:buClr>
            </a:pPr>
            <a:endParaRPr lang="en-US" sz="1400" dirty="0" smtClean="0">
              <a:solidFill>
                <a:srgbClr val="184175"/>
              </a:solidFill>
            </a:endParaRPr>
          </a:p>
          <a:p>
            <a:pPr>
              <a:spcBef>
                <a:spcPct val="0"/>
              </a:spcBef>
              <a:buClr>
                <a:srgbClr val="FF6600"/>
              </a:buClr>
              <a:buFontTx/>
              <a:buNone/>
            </a:pPr>
            <a:r>
              <a:rPr lang="en-US" b="1" dirty="0" smtClean="0">
                <a:solidFill>
                  <a:srgbClr val="184175"/>
                </a:solidFill>
              </a:rPr>
              <a:t>Data included:</a:t>
            </a:r>
          </a:p>
          <a:p>
            <a:pPr lvl="1">
              <a:spcBef>
                <a:spcPct val="0"/>
              </a:spcBef>
              <a:buClr>
                <a:srgbClr val="FF6600"/>
              </a:buClr>
            </a:pPr>
            <a:r>
              <a:rPr lang="en-US" dirty="0" smtClean="0">
                <a:solidFill>
                  <a:srgbClr val="184175"/>
                </a:solidFill>
              </a:rPr>
              <a:t>Country level cause of death (injury) tabulations disaggregated by age-sex external cause categories (based on Global Burden of  Diseases (GBD) &amp; ICE definitions)</a:t>
            </a:r>
          </a:p>
          <a:p>
            <a:pPr lvl="1">
              <a:spcBef>
                <a:spcPct val="0"/>
              </a:spcBef>
              <a:buClr>
                <a:srgbClr val="FF6600"/>
              </a:buClr>
            </a:pPr>
            <a:endParaRPr lang="en-US" sz="1400" dirty="0" smtClean="0">
              <a:solidFill>
                <a:srgbClr val="184175"/>
              </a:solidFill>
            </a:endParaRPr>
          </a:p>
          <a:p>
            <a:pPr>
              <a:spcBef>
                <a:spcPct val="0"/>
              </a:spcBef>
              <a:buClr>
                <a:srgbClr val="FF6600"/>
              </a:buClr>
              <a:buFontTx/>
              <a:buNone/>
            </a:pPr>
            <a:r>
              <a:rPr lang="en-US" b="1" dirty="0" smtClean="0">
                <a:solidFill>
                  <a:srgbClr val="184175"/>
                </a:solidFill>
              </a:rPr>
              <a:t>Sources of data:</a:t>
            </a:r>
          </a:p>
          <a:p>
            <a:pPr lvl="1">
              <a:spcBef>
                <a:spcPct val="0"/>
              </a:spcBef>
              <a:buClr>
                <a:srgbClr val="FF6600"/>
              </a:buClr>
            </a:pPr>
            <a:r>
              <a:rPr lang="en-US" dirty="0" smtClean="0">
                <a:solidFill>
                  <a:srgbClr val="184175"/>
                </a:solidFill>
              </a:rPr>
              <a:t>National civil registration systems</a:t>
            </a:r>
          </a:p>
          <a:p>
            <a:pPr lvl="1">
              <a:spcBef>
                <a:spcPct val="0"/>
              </a:spcBef>
              <a:buClr>
                <a:srgbClr val="FF6600"/>
              </a:buClr>
            </a:pPr>
            <a:r>
              <a:rPr lang="en-US" dirty="0" smtClean="0">
                <a:solidFill>
                  <a:srgbClr val="184175"/>
                </a:solidFill>
              </a:rPr>
              <a:t>If possible, from the WHO Mortality Database</a:t>
            </a:r>
          </a:p>
          <a:p>
            <a:pPr lvl="1">
              <a:spcBef>
                <a:spcPct val="0"/>
              </a:spcBef>
              <a:buClr>
                <a:srgbClr val="FF6600"/>
              </a:buClr>
            </a:pPr>
            <a:r>
              <a:rPr lang="en-US" dirty="0" smtClean="0">
                <a:solidFill>
                  <a:srgbClr val="184175"/>
                </a:solidFill>
              </a:rPr>
              <a:t>Other data submitted by the GBD Injury Expert Group*</a:t>
            </a:r>
            <a:endParaRPr lang="en-US" sz="2800" dirty="0" smtClean="0">
              <a:solidFill>
                <a:srgbClr val="184175"/>
              </a:solidFill>
            </a:endParaRPr>
          </a:p>
          <a:p>
            <a:pPr lvl="1">
              <a:spcBef>
                <a:spcPct val="0"/>
              </a:spcBef>
              <a:buClr>
                <a:srgbClr val="FF6600"/>
              </a:buClr>
              <a:buNone/>
            </a:pPr>
            <a:r>
              <a:rPr lang="en-US" dirty="0" smtClean="0">
                <a:solidFill>
                  <a:srgbClr val="184175"/>
                </a:solidFill>
              </a:rPr>
              <a:t> </a:t>
            </a:r>
          </a:p>
          <a:p>
            <a:pPr>
              <a:spcBef>
                <a:spcPct val="0"/>
              </a:spcBef>
              <a:buClr>
                <a:srgbClr val="FF6600"/>
              </a:buClr>
              <a:buFontTx/>
              <a:buNone/>
            </a:pPr>
            <a:endParaRPr lang="en-US" dirty="0" smtClean="0">
              <a:solidFill>
                <a:srgbClr val="184175"/>
              </a:solidFill>
            </a:endParaRPr>
          </a:p>
        </p:txBody>
      </p:sp>
      <p:sp>
        <p:nvSpPr>
          <p:cNvPr id="4" name="TextBox 3"/>
          <p:cNvSpPr txBox="1"/>
          <p:nvPr/>
        </p:nvSpPr>
        <p:spPr>
          <a:xfrm>
            <a:off x="838200" y="6324600"/>
            <a:ext cx="7086600" cy="400050"/>
          </a:xfrm>
          <a:prstGeom prst="rect">
            <a:avLst/>
          </a:prstGeom>
          <a:noFill/>
        </p:spPr>
        <p:txBody>
          <a:bodyPr>
            <a:spAutoFit/>
          </a:bodyPr>
          <a:lstStyle/>
          <a:p>
            <a:pPr marL="342900" indent="-342900">
              <a:spcBef>
                <a:spcPct val="20000"/>
              </a:spcBef>
              <a:buClr>
                <a:srgbClr val="184175"/>
              </a:buClr>
              <a:buSzPct val="128000"/>
              <a:buFont typeface="Arial" pitchFamily="34" charset="0"/>
              <a:buChar char="*"/>
              <a:defRPr/>
            </a:pPr>
            <a:r>
              <a:rPr lang="en-US" sz="2000" dirty="0">
                <a:solidFill>
                  <a:sysClr val="windowText" lastClr="000000"/>
                </a:solidFill>
                <a:cs typeface="+mn-cs"/>
                <a:hlinkClick r:id="rId3"/>
              </a:rPr>
              <a:t>http://sites.google.com/site/gbdinjuryexpertgroup</a:t>
            </a:r>
            <a:endParaRPr lang="en-US" sz="2000" kern="0" dirty="0">
              <a:solidFill>
                <a:srgbClr val="184175"/>
              </a:solidFill>
              <a:latin typeface="Arial"/>
              <a:cs typeface="+mn-cs"/>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a:off x="0" y="1524000"/>
            <a:ext cx="9144000" cy="5334000"/>
          </a:xfrm>
          <a:prstGeom prst="rect">
            <a:avLst/>
          </a:prstGeom>
          <a:solidFill>
            <a:srgbClr val="F4F8D6"/>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cs typeface="Times New Roman" pitchFamily="18" charset="0"/>
            </a:endParaRPr>
          </a:p>
        </p:txBody>
      </p:sp>
      <p:sp>
        <p:nvSpPr>
          <p:cNvPr id="49153" name="Rectangle 2"/>
          <p:cNvSpPr>
            <a:spLocks noGrp="1" noChangeArrowheads="1"/>
          </p:cNvSpPr>
          <p:nvPr>
            <p:ph type="title"/>
          </p:nvPr>
        </p:nvSpPr>
        <p:spPr>
          <a:xfrm>
            <a:off x="0" y="228600"/>
            <a:ext cx="9144000" cy="863600"/>
          </a:xfrm>
        </p:spPr>
        <p:txBody>
          <a:bodyPr/>
          <a:lstStyle/>
          <a:p>
            <a:pPr algn="ctr"/>
            <a:r>
              <a:rPr lang="en-US" b="1" dirty="0" smtClean="0">
                <a:solidFill>
                  <a:srgbClr val="000066"/>
                </a:solidFill>
              </a:rPr>
              <a:t>Data Source</a:t>
            </a:r>
            <a:br>
              <a:rPr lang="en-US" b="1" dirty="0" smtClean="0">
                <a:solidFill>
                  <a:srgbClr val="000066"/>
                </a:solidFill>
              </a:rPr>
            </a:br>
            <a:r>
              <a:rPr lang="en-US" b="1" dirty="0" smtClean="0">
                <a:solidFill>
                  <a:srgbClr val="000066"/>
                </a:solidFill>
              </a:rPr>
              <a:t>Global Injury Mortality Database</a:t>
            </a:r>
          </a:p>
        </p:txBody>
      </p:sp>
      <p:sp>
        <p:nvSpPr>
          <p:cNvPr id="49154" name="Rectangle 3"/>
          <p:cNvSpPr>
            <a:spLocks noGrp="1" noChangeArrowheads="1"/>
          </p:cNvSpPr>
          <p:nvPr>
            <p:ph idx="1"/>
          </p:nvPr>
        </p:nvSpPr>
        <p:spPr>
          <a:xfrm>
            <a:off x="1042988" y="1600200"/>
            <a:ext cx="7705725" cy="4953000"/>
          </a:xfrm>
        </p:spPr>
        <p:txBody>
          <a:bodyPr/>
          <a:lstStyle/>
          <a:p>
            <a:pPr>
              <a:buClr>
                <a:srgbClr val="FF6600"/>
              </a:buClr>
              <a:buFontTx/>
              <a:buNone/>
            </a:pPr>
            <a:r>
              <a:rPr lang="en-US" sz="2800" b="1" dirty="0" smtClean="0">
                <a:solidFill>
                  <a:srgbClr val="184175"/>
                </a:solidFill>
              </a:rPr>
              <a:t>Processing of data:</a:t>
            </a:r>
          </a:p>
          <a:p>
            <a:pPr>
              <a:buClr>
                <a:srgbClr val="FF6600"/>
              </a:buClr>
            </a:pPr>
            <a:r>
              <a:rPr lang="en-US" dirty="0" smtClean="0">
                <a:solidFill>
                  <a:srgbClr val="184175"/>
                </a:solidFill>
              </a:rPr>
              <a:t>Reclassified external causes to GBD and ICE definitions</a:t>
            </a:r>
          </a:p>
          <a:p>
            <a:pPr>
              <a:buClr>
                <a:srgbClr val="FF6600"/>
              </a:buClr>
            </a:pPr>
            <a:r>
              <a:rPr lang="en-US" dirty="0" smtClean="0">
                <a:solidFill>
                  <a:srgbClr val="184175"/>
                </a:solidFill>
              </a:rPr>
              <a:t>Quality checked by accessing the proportion of deaths coded to partially specified causes </a:t>
            </a:r>
          </a:p>
          <a:p>
            <a:pPr>
              <a:buClr>
                <a:srgbClr val="FF6600"/>
              </a:buClr>
            </a:pPr>
            <a:r>
              <a:rPr lang="en-US" dirty="0" smtClean="0">
                <a:solidFill>
                  <a:srgbClr val="184175"/>
                </a:solidFill>
              </a:rPr>
              <a:t>Redistributed cases with unspecified causes</a:t>
            </a:r>
          </a:p>
          <a:p>
            <a:pPr>
              <a:buClr>
                <a:srgbClr val="FF6600"/>
              </a:buClr>
              <a:buFontTx/>
              <a:buNone/>
            </a:pPr>
            <a:endParaRPr lang="en-US" dirty="0" smtClean="0">
              <a:solidFill>
                <a:srgbClr val="184175"/>
              </a:solidFill>
            </a:endParaRPr>
          </a:p>
          <a:p>
            <a:pPr>
              <a:buClr>
                <a:srgbClr val="FF6600"/>
              </a:buClr>
              <a:buFontTx/>
              <a:buNone/>
            </a:pPr>
            <a:r>
              <a:rPr lang="en-US" sz="2800" b="1" dirty="0" smtClean="0">
                <a:solidFill>
                  <a:srgbClr val="184175"/>
                </a:solidFill>
              </a:rPr>
              <a:t>Data access:</a:t>
            </a:r>
          </a:p>
          <a:p>
            <a:pPr>
              <a:buClr>
                <a:srgbClr val="FF6600"/>
              </a:buClr>
            </a:pPr>
            <a:r>
              <a:rPr lang="en-US" dirty="0" smtClean="0">
                <a:solidFill>
                  <a:srgbClr val="184175"/>
                </a:solidFill>
              </a:rPr>
              <a:t>GBD Injury Expert Group Website at </a:t>
            </a:r>
            <a:r>
              <a:rPr lang="en-US" dirty="0" smtClean="0">
                <a:solidFill>
                  <a:srgbClr val="000000"/>
                </a:solidFill>
                <a:hlinkClick r:id="rId2"/>
              </a:rPr>
              <a:t>http://sites.google.com/site/gbdinjuryexpertgroup</a:t>
            </a:r>
            <a:endParaRPr lang="en-US" dirty="0" smtClean="0">
              <a:solidFill>
                <a:srgbClr val="000000"/>
              </a:solidFill>
            </a:endParaRPr>
          </a:p>
          <a:p>
            <a:pPr>
              <a:buClr>
                <a:srgbClr val="FF6600"/>
              </a:buClr>
            </a:pPr>
            <a:r>
              <a:rPr lang="en-US" dirty="0" smtClean="0">
                <a:solidFill>
                  <a:srgbClr val="184175"/>
                </a:solidFill>
              </a:rPr>
              <a:t>Use the Mortality Data : ICE Matrix Definitions</a:t>
            </a:r>
          </a:p>
          <a:p>
            <a:pPr>
              <a:buClr>
                <a:srgbClr val="FF6600"/>
              </a:buClr>
            </a:pPr>
            <a:endParaRPr lang="en-US" dirty="0" smtClean="0">
              <a:solidFill>
                <a:srgbClr val="184175"/>
              </a:solidFill>
            </a:endParaRPr>
          </a:p>
          <a:p>
            <a:pPr>
              <a:buClr>
                <a:srgbClr val="FF6600"/>
              </a:buClr>
              <a:buFontTx/>
              <a:buNone/>
            </a:pPr>
            <a:r>
              <a:rPr lang="en-US" sz="2000" dirty="0" smtClean="0">
                <a:solidFill>
                  <a:srgbClr val="184175"/>
                </a:solidFill>
              </a:rPr>
              <a:t>		</a:t>
            </a:r>
          </a:p>
          <a:p>
            <a:pPr>
              <a:buClr>
                <a:srgbClr val="FF6600"/>
              </a:buClr>
              <a:buFontTx/>
              <a:buNone/>
            </a:pPr>
            <a:r>
              <a:rPr lang="en-US" sz="2000" dirty="0" smtClean="0">
                <a:solidFill>
                  <a:srgbClr val="184175"/>
                </a:solidFill>
              </a:rPr>
              <a:t>		</a:t>
            </a:r>
          </a:p>
          <a:p>
            <a:pPr>
              <a:buClr>
                <a:srgbClr val="FF6600"/>
              </a:buClr>
              <a:buFontTx/>
              <a:buNone/>
            </a:pPr>
            <a:endParaRPr lang="en-US" dirty="0" smtClean="0">
              <a:solidFill>
                <a:srgbClr val="184175"/>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bwMode="auto">
          <a:xfrm>
            <a:off x="0" y="1524000"/>
            <a:ext cx="9144000" cy="5334000"/>
          </a:xfrm>
          <a:prstGeom prst="rect">
            <a:avLst/>
          </a:prstGeom>
          <a:solidFill>
            <a:srgbClr val="F4F8D6"/>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cs typeface="Times New Roman" pitchFamily="18" charset="0"/>
            </a:endParaRPr>
          </a:p>
        </p:txBody>
      </p:sp>
      <p:graphicFrame>
        <p:nvGraphicFramePr>
          <p:cNvPr id="11" name="Content Placeholder 10"/>
          <p:cNvGraphicFramePr>
            <a:graphicFrameLocks noGrp="1"/>
          </p:cNvGraphicFramePr>
          <p:nvPr>
            <p:ph idx="1"/>
          </p:nvPr>
        </p:nvGraphicFramePr>
        <p:xfrm>
          <a:off x="533400" y="1752600"/>
          <a:ext cx="8086725" cy="3990974"/>
        </p:xfrm>
        <a:graphic>
          <a:graphicData uri="http://schemas.openxmlformats.org/drawingml/2006/chart">
            <c:chart xmlns:c="http://schemas.openxmlformats.org/drawingml/2006/chart" xmlns:r="http://schemas.openxmlformats.org/officeDocument/2006/relationships" r:id="rId2"/>
          </a:graphicData>
        </a:graphic>
      </p:graphicFrame>
      <p:sp>
        <p:nvSpPr>
          <p:cNvPr id="50178" name="Title 1"/>
          <p:cNvSpPr>
            <a:spLocks noGrp="1"/>
          </p:cNvSpPr>
          <p:nvPr>
            <p:ph type="title"/>
          </p:nvPr>
        </p:nvSpPr>
        <p:spPr>
          <a:xfrm>
            <a:off x="0" y="0"/>
            <a:ext cx="9144000" cy="1092200"/>
          </a:xfrm>
        </p:spPr>
        <p:txBody>
          <a:bodyPr/>
          <a:lstStyle/>
          <a:p>
            <a:pPr algn="ctr"/>
            <a:r>
              <a:rPr lang="en-US" b="1" dirty="0" smtClean="0">
                <a:solidFill>
                  <a:srgbClr val="000066"/>
                </a:solidFill>
              </a:rPr>
              <a:t>Injury death rates</a:t>
            </a:r>
            <a:br>
              <a:rPr lang="en-US" b="1" dirty="0" smtClean="0">
                <a:solidFill>
                  <a:srgbClr val="000066"/>
                </a:solidFill>
              </a:rPr>
            </a:br>
            <a:r>
              <a:rPr lang="en-US" b="1" dirty="0" smtClean="0">
                <a:solidFill>
                  <a:srgbClr val="000066"/>
                </a:solidFill>
              </a:rPr>
              <a:t>Selected countries, 2005</a:t>
            </a:r>
          </a:p>
        </p:txBody>
      </p:sp>
      <p:sp>
        <p:nvSpPr>
          <p:cNvPr id="50179" name="Text Box 4"/>
          <p:cNvSpPr txBox="1">
            <a:spLocks noChangeArrowheads="1"/>
          </p:cNvSpPr>
          <p:nvPr/>
        </p:nvSpPr>
        <p:spPr bwMode="auto">
          <a:xfrm>
            <a:off x="257175" y="6248400"/>
            <a:ext cx="8886825" cy="457200"/>
          </a:xfrm>
          <a:prstGeom prst="rect">
            <a:avLst/>
          </a:prstGeom>
          <a:noFill/>
          <a:ln w="9525">
            <a:noFill/>
            <a:miter lim="800000"/>
            <a:headEnd/>
            <a:tailEnd/>
          </a:ln>
        </p:spPr>
        <p:txBody>
          <a:bodyPr wrap="none">
            <a:spAutoFit/>
          </a:bodyPr>
          <a:lstStyle/>
          <a:p>
            <a:r>
              <a:rPr lang="en-US" sz="1200" dirty="0"/>
              <a:t>Source: Bhalla, K., Harrison, J., Fingerhut, L., Shahraz, S., Abraham, J., </a:t>
            </a:r>
            <a:r>
              <a:rPr lang="en-US" sz="1200" dirty="0" err="1"/>
              <a:t>Hsiu-Yeh</a:t>
            </a:r>
            <a:r>
              <a:rPr lang="en-US" sz="1200" dirty="0"/>
              <a:t>, P., on behalf of the GBD Injury Expert Group, </a:t>
            </a:r>
          </a:p>
          <a:p>
            <a:r>
              <a:rPr lang="en-US" sz="1200" dirty="0"/>
              <a:t>The Global Injury Mortality Database, Version 2.0, Released on October 21 2009, Available from www.globalburdenofinjuries.org</a:t>
            </a:r>
          </a:p>
        </p:txBody>
      </p:sp>
      <p:cxnSp>
        <p:nvCxnSpPr>
          <p:cNvPr id="50180" name="Straight Connector 7"/>
          <p:cNvCxnSpPr>
            <a:cxnSpLocks noChangeShapeType="1"/>
          </p:cNvCxnSpPr>
          <p:nvPr/>
        </p:nvCxnSpPr>
        <p:spPr bwMode="auto">
          <a:xfrm>
            <a:off x="2286000" y="5715000"/>
            <a:ext cx="1905000" cy="0"/>
          </a:xfrm>
          <a:prstGeom prst="line">
            <a:avLst/>
          </a:prstGeom>
          <a:noFill/>
          <a:ln w="9525" algn="ctr">
            <a:solidFill>
              <a:schemeClr val="tx1"/>
            </a:solidFill>
            <a:round/>
            <a:headEnd/>
            <a:tailEnd/>
          </a:ln>
        </p:spPr>
      </p:cxnSp>
      <p:cxnSp>
        <p:nvCxnSpPr>
          <p:cNvPr id="50181" name="Straight Connector 8"/>
          <p:cNvCxnSpPr>
            <a:cxnSpLocks noChangeShapeType="1"/>
          </p:cNvCxnSpPr>
          <p:nvPr/>
        </p:nvCxnSpPr>
        <p:spPr bwMode="auto">
          <a:xfrm>
            <a:off x="4648200" y="5715000"/>
            <a:ext cx="1447800" cy="0"/>
          </a:xfrm>
          <a:prstGeom prst="line">
            <a:avLst/>
          </a:prstGeom>
          <a:noFill/>
          <a:ln w="9525" algn="ctr">
            <a:solidFill>
              <a:schemeClr val="tx1"/>
            </a:solidFill>
            <a:round/>
            <a:headEnd/>
            <a:tailEnd/>
          </a:ln>
        </p:spPr>
      </p:cxnSp>
      <p:cxnSp>
        <p:nvCxnSpPr>
          <p:cNvPr id="50182" name="Straight Connector 9"/>
          <p:cNvCxnSpPr>
            <a:cxnSpLocks noChangeShapeType="1"/>
          </p:cNvCxnSpPr>
          <p:nvPr/>
        </p:nvCxnSpPr>
        <p:spPr bwMode="auto">
          <a:xfrm>
            <a:off x="6705600" y="5715000"/>
            <a:ext cx="1676400" cy="0"/>
          </a:xfrm>
          <a:prstGeom prst="line">
            <a:avLst/>
          </a:prstGeom>
          <a:noFill/>
          <a:ln w="9525" algn="ctr">
            <a:solidFill>
              <a:schemeClr val="tx1"/>
            </a:solidFill>
            <a:round/>
            <a:headEnd/>
            <a:tailEnd/>
          </a:ln>
        </p:spPr>
      </p:cxnSp>
      <p:sp>
        <p:nvSpPr>
          <p:cNvPr id="14" name="Rectangle 13"/>
          <p:cNvSpPr/>
          <p:nvPr/>
        </p:nvSpPr>
        <p:spPr>
          <a:xfrm>
            <a:off x="285690" y="1676400"/>
            <a:ext cx="400110" cy="3043347"/>
          </a:xfrm>
          <a:prstGeom prst="rect">
            <a:avLst/>
          </a:prstGeom>
        </p:spPr>
        <p:txBody>
          <a:bodyPr vert="vert270">
            <a:spAutoFit/>
          </a:bodyPr>
          <a:lstStyle/>
          <a:p>
            <a:pPr>
              <a:defRPr/>
            </a:pPr>
            <a:r>
              <a:rPr lang="en-US" sz="1400" dirty="0">
                <a:cs typeface="+mn-cs"/>
              </a:rPr>
              <a:t>Age adjusted rate per 100,000</a:t>
            </a:r>
          </a:p>
        </p:txBody>
      </p:sp>
      <p:sp>
        <p:nvSpPr>
          <p:cNvPr id="12" name="TextBox 11"/>
          <p:cNvSpPr txBox="1"/>
          <p:nvPr/>
        </p:nvSpPr>
        <p:spPr>
          <a:xfrm>
            <a:off x="2286000" y="5791200"/>
            <a:ext cx="2133600" cy="369332"/>
          </a:xfrm>
          <a:prstGeom prst="rect">
            <a:avLst/>
          </a:prstGeom>
          <a:noFill/>
        </p:spPr>
        <p:txBody>
          <a:bodyPr wrap="square" rtlCol="0">
            <a:spAutoFit/>
          </a:bodyPr>
          <a:lstStyle/>
          <a:p>
            <a:r>
              <a:rPr lang="en-US" dirty="0" smtClean="0">
                <a:latin typeface="+mn-lt"/>
              </a:rPr>
              <a:t>South America</a:t>
            </a:r>
            <a:endParaRPr lang="en-US" dirty="0">
              <a:latin typeface="+mn-lt"/>
            </a:endParaRPr>
          </a:p>
        </p:txBody>
      </p:sp>
      <p:sp>
        <p:nvSpPr>
          <p:cNvPr id="13" name="TextBox 12"/>
          <p:cNvSpPr txBox="1"/>
          <p:nvPr/>
        </p:nvSpPr>
        <p:spPr>
          <a:xfrm>
            <a:off x="4876800" y="5802868"/>
            <a:ext cx="1066800" cy="369332"/>
          </a:xfrm>
          <a:prstGeom prst="rect">
            <a:avLst/>
          </a:prstGeom>
          <a:noFill/>
        </p:spPr>
        <p:txBody>
          <a:bodyPr wrap="square" rtlCol="0">
            <a:spAutoFit/>
          </a:bodyPr>
          <a:lstStyle/>
          <a:p>
            <a:r>
              <a:rPr lang="en-US" dirty="0" smtClean="0">
                <a:latin typeface="+mn-lt"/>
              </a:rPr>
              <a:t>Europe</a:t>
            </a:r>
            <a:endParaRPr lang="en-US" dirty="0">
              <a:latin typeface="+mn-lt"/>
            </a:endParaRPr>
          </a:p>
        </p:txBody>
      </p:sp>
      <p:sp>
        <p:nvSpPr>
          <p:cNvPr id="15" name="TextBox 14"/>
          <p:cNvSpPr txBox="1"/>
          <p:nvPr/>
        </p:nvSpPr>
        <p:spPr>
          <a:xfrm>
            <a:off x="6781800" y="5791200"/>
            <a:ext cx="1600200" cy="369332"/>
          </a:xfrm>
          <a:prstGeom prst="rect">
            <a:avLst/>
          </a:prstGeom>
          <a:noFill/>
        </p:spPr>
        <p:txBody>
          <a:bodyPr wrap="square" rtlCol="0">
            <a:spAutoFit/>
          </a:bodyPr>
          <a:lstStyle/>
          <a:p>
            <a:r>
              <a:rPr lang="en-US" dirty="0" smtClean="0">
                <a:latin typeface="+mn-lt"/>
              </a:rPr>
              <a:t>Pacific Rim</a:t>
            </a:r>
            <a:endParaRPr lang="en-US" dirty="0">
              <a:latin typeface="+mn-lt"/>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bwMode="auto">
          <a:xfrm>
            <a:off x="0" y="1524000"/>
            <a:ext cx="9144000" cy="5334000"/>
          </a:xfrm>
          <a:prstGeom prst="rect">
            <a:avLst/>
          </a:prstGeom>
          <a:solidFill>
            <a:srgbClr val="F4F8D6"/>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cs typeface="Times New Roman" pitchFamily="18" charset="0"/>
            </a:endParaRPr>
          </a:p>
        </p:txBody>
      </p:sp>
      <p:graphicFrame>
        <p:nvGraphicFramePr>
          <p:cNvPr id="9" name="Content Placeholder 8"/>
          <p:cNvGraphicFramePr>
            <a:graphicFrameLocks noGrp="1"/>
          </p:cNvGraphicFramePr>
          <p:nvPr>
            <p:ph idx="1"/>
          </p:nvPr>
        </p:nvGraphicFramePr>
        <p:xfrm>
          <a:off x="762000" y="1600200"/>
          <a:ext cx="7705725" cy="4895850"/>
        </p:xfrm>
        <a:graphic>
          <a:graphicData uri="http://schemas.openxmlformats.org/drawingml/2006/chart">
            <c:chart xmlns:c="http://schemas.openxmlformats.org/drawingml/2006/chart" xmlns:r="http://schemas.openxmlformats.org/officeDocument/2006/relationships" r:id="rId2"/>
          </a:graphicData>
        </a:graphic>
      </p:graphicFrame>
      <p:sp>
        <p:nvSpPr>
          <p:cNvPr id="51201" name="Title 1"/>
          <p:cNvSpPr>
            <a:spLocks noGrp="1"/>
          </p:cNvSpPr>
          <p:nvPr>
            <p:ph type="title"/>
          </p:nvPr>
        </p:nvSpPr>
        <p:spPr>
          <a:xfrm>
            <a:off x="0" y="0"/>
            <a:ext cx="9144000" cy="1089025"/>
          </a:xfrm>
        </p:spPr>
        <p:txBody>
          <a:bodyPr/>
          <a:lstStyle/>
          <a:p>
            <a:pPr algn="ctr"/>
            <a:r>
              <a:rPr lang="en-US" b="1" dirty="0" smtClean="0">
                <a:solidFill>
                  <a:srgbClr val="000066"/>
                </a:solidFill>
              </a:rPr>
              <a:t>Injury death rates </a:t>
            </a:r>
            <a:br>
              <a:rPr lang="en-US" b="1" dirty="0" smtClean="0">
                <a:solidFill>
                  <a:srgbClr val="000066"/>
                </a:solidFill>
              </a:rPr>
            </a:br>
            <a:r>
              <a:rPr lang="en-US" b="1" dirty="0" smtClean="0">
                <a:solidFill>
                  <a:srgbClr val="000066"/>
                </a:solidFill>
              </a:rPr>
              <a:t>Selected countries and years</a:t>
            </a:r>
          </a:p>
        </p:txBody>
      </p:sp>
      <p:sp>
        <p:nvSpPr>
          <p:cNvPr id="51203" name="Text Box 4"/>
          <p:cNvSpPr txBox="1">
            <a:spLocks noChangeArrowheads="1"/>
          </p:cNvSpPr>
          <p:nvPr/>
        </p:nvSpPr>
        <p:spPr bwMode="auto">
          <a:xfrm>
            <a:off x="257175" y="6400800"/>
            <a:ext cx="8886825" cy="457200"/>
          </a:xfrm>
          <a:prstGeom prst="rect">
            <a:avLst/>
          </a:prstGeom>
          <a:noFill/>
          <a:ln w="9525">
            <a:noFill/>
            <a:miter lim="800000"/>
            <a:headEnd/>
            <a:tailEnd/>
          </a:ln>
        </p:spPr>
        <p:txBody>
          <a:bodyPr wrap="none">
            <a:spAutoFit/>
          </a:bodyPr>
          <a:lstStyle/>
          <a:p>
            <a:r>
              <a:rPr lang="en-US" sz="1200"/>
              <a:t>Source: Bhalla, K., Harrison, J., Fingerhut, L., Shahraz, S., Abraham, J., Hsiu-Yeh, P., on behalf of the GBD Injury Expert Group, </a:t>
            </a:r>
          </a:p>
          <a:p>
            <a:r>
              <a:rPr lang="en-US" sz="1200"/>
              <a:t>The Global Injury Mortality Database, Version 2.0, Released on October 21 2009, Available from www.globalburdenofinjuries.org</a:t>
            </a:r>
          </a:p>
        </p:txBody>
      </p:sp>
      <p:sp>
        <p:nvSpPr>
          <p:cNvPr id="5" name="Rectangle 4"/>
          <p:cNvSpPr/>
          <p:nvPr/>
        </p:nvSpPr>
        <p:spPr>
          <a:xfrm>
            <a:off x="228600" y="1905000"/>
            <a:ext cx="400110" cy="3043347"/>
          </a:xfrm>
          <a:prstGeom prst="rect">
            <a:avLst/>
          </a:prstGeom>
        </p:spPr>
        <p:txBody>
          <a:bodyPr vert="vert270">
            <a:spAutoFit/>
          </a:bodyPr>
          <a:lstStyle/>
          <a:p>
            <a:pPr>
              <a:defRPr/>
            </a:pPr>
            <a:r>
              <a:rPr lang="en-US" sz="1400" dirty="0">
                <a:cs typeface="+mn-cs"/>
              </a:rPr>
              <a:t>Age adjusted rate per 100,000</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bwMode="auto">
          <a:xfrm>
            <a:off x="0" y="1524000"/>
            <a:ext cx="9144000" cy="5334000"/>
          </a:xfrm>
          <a:prstGeom prst="rect">
            <a:avLst/>
          </a:prstGeom>
          <a:solidFill>
            <a:srgbClr val="F4F8D6"/>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cs typeface="Times New Roman" pitchFamily="18" charset="0"/>
            </a:endParaRPr>
          </a:p>
        </p:txBody>
      </p:sp>
      <p:graphicFrame>
        <p:nvGraphicFramePr>
          <p:cNvPr id="11" name="Content Placeholder 10"/>
          <p:cNvGraphicFramePr>
            <a:graphicFrameLocks noGrp="1"/>
          </p:cNvGraphicFramePr>
          <p:nvPr>
            <p:ph idx="1"/>
          </p:nvPr>
        </p:nvGraphicFramePr>
        <p:xfrm>
          <a:off x="533400" y="1752600"/>
          <a:ext cx="8086725" cy="3990974"/>
        </p:xfrm>
        <a:graphic>
          <a:graphicData uri="http://schemas.openxmlformats.org/drawingml/2006/chart">
            <c:chart xmlns:c="http://schemas.openxmlformats.org/drawingml/2006/chart" xmlns:r="http://schemas.openxmlformats.org/officeDocument/2006/relationships" r:id="rId2"/>
          </a:graphicData>
        </a:graphic>
      </p:graphicFrame>
      <p:sp>
        <p:nvSpPr>
          <p:cNvPr id="50179" name="Text Box 4"/>
          <p:cNvSpPr txBox="1">
            <a:spLocks noChangeArrowheads="1"/>
          </p:cNvSpPr>
          <p:nvPr/>
        </p:nvSpPr>
        <p:spPr bwMode="auto">
          <a:xfrm>
            <a:off x="257175" y="6248400"/>
            <a:ext cx="8886825" cy="457200"/>
          </a:xfrm>
          <a:prstGeom prst="rect">
            <a:avLst/>
          </a:prstGeom>
          <a:noFill/>
          <a:ln w="9525">
            <a:noFill/>
            <a:miter lim="800000"/>
            <a:headEnd/>
            <a:tailEnd/>
          </a:ln>
        </p:spPr>
        <p:txBody>
          <a:bodyPr wrap="none">
            <a:spAutoFit/>
          </a:bodyPr>
          <a:lstStyle/>
          <a:p>
            <a:r>
              <a:rPr lang="en-US" sz="1200" dirty="0"/>
              <a:t>Source: Bhalla, K., Harrison, J., Fingerhut, L., Shahraz, S., Abraham, J., </a:t>
            </a:r>
            <a:r>
              <a:rPr lang="en-US" sz="1200" dirty="0" err="1"/>
              <a:t>Hsiu-Yeh</a:t>
            </a:r>
            <a:r>
              <a:rPr lang="en-US" sz="1200" dirty="0"/>
              <a:t>, P., on behalf of the GBD Injury Expert Group, </a:t>
            </a:r>
          </a:p>
          <a:p>
            <a:r>
              <a:rPr lang="en-US" sz="1200" dirty="0"/>
              <a:t>The Global Injury Mortality Database, Version 2.0, Released on October 21 2009, Available from www.globalburdenofinjuries.org</a:t>
            </a:r>
          </a:p>
        </p:txBody>
      </p:sp>
      <p:cxnSp>
        <p:nvCxnSpPr>
          <p:cNvPr id="50180" name="Straight Connector 7"/>
          <p:cNvCxnSpPr>
            <a:cxnSpLocks noChangeShapeType="1"/>
          </p:cNvCxnSpPr>
          <p:nvPr/>
        </p:nvCxnSpPr>
        <p:spPr bwMode="auto">
          <a:xfrm>
            <a:off x="2286000" y="5715000"/>
            <a:ext cx="1905000" cy="0"/>
          </a:xfrm>
          <a:prstGeom prst="line">
            <a:avLst/>
          </a:prstGeom>
          <a:noFill/>
          <a:ln w="9525" algn="ctr">
            <a:solidFill>
              <a:schemeClr val="tx1"/>
            </a:solidFill>
            <a:round/>
            <a:headEnd/>
            <a:tailEnd/>
          </a:ln>
        </p:spPr>
      </p:cxnSp>
      <p:cxnSp>
        <p:nvCxnSpPr>
          <p:cNvPr id="50181" name="Straight Connector 8"/>
          <p:cNvCxnSpPr>
            <a:cxnSpLocks noChangeShapeType="1"/>
          </p:cNvCxnSpPr>
          <p:nvPr/>
        </p:nvCxnSpPr>
        <p:spPr bwMode="auto">
          <a:xfrm>
            <a:off x="4648200" y="5715000"/>
            <a:ext cx="1447800" cy="0"/>
          </a:xfrm>
          <a:prstGeom prst="line">
            <a:avLst/>
          </a:prstGeom>
          <a:noFill/>
          <a:ln w="9525" algn="ctr">
            <a:solidFill>
              <a:schemeClr val="tx1"/>
            </a:solidFill>
            <a:round/>
            <a:headEnd/>
            <a:tailEnd/>
          </a:ln>
        </p:spPr>
      </p:cxnSp>
      <p:cxnSp>
        <p:nvCxnSpPr>
          <p:cNvPr id="50182" name="Straight Connector 9"/>
          <p:cNvCxnSpPr>
            <a:cxnSpLocks noChangeShapeType="1"/>
          </p:cNvCxnSpPr>
          <p:nvPr/>
        </p:nvCxnSpPr>
        <p:spPr bwMode="auto">
          <a:xfrm>
            <a:off x="6705600" y="5715000"/>
            <a:ext cx="1676400" cy="0"/>
          </a:xfrm>
          <a:prstGeom prst="line">
            <a:avLst/>
          </a:prstGeom>
          <a:noFill/>
          <a:ln w="9525" algn="ctr">
            <a:solidFill>
              <a:schemeClr val="tx1"/>
            </a:solidFill>
            <a:round/>
            <a:headEnd/>
            <a:tailEnd/>
          </a:ln>
        </p:spPr>
      </p:cxnSp>
      <p:sp>
        <p:nvSpPr>
          <p:cNvPr id="14" name="Rectangle 13"/>
          <p:cNvSpPr/>
          <p:nvPr/>
        </p:nvSpPr>
        <p:spPr>
          <a:xfrm>
            <a:off x="285690" y="1676400"/>
            <a:ext cx="400110" cy="3043347"/>
          </a:xfrm>
          <a:prstGeom prst="rect">
            <a:avLst/>
          </a:prstGeom>
        </p:spPr>
        <p:txBody>
          <a:bodyPr vert="vert270">
            <a:spAutoFit/>
          </a:bodyPr>
          <a:lstStyle/>
          <a:p>
            <a:pPr>
              <a:defRPr/>
            </a:pPr>
            <a:r>
              <a:rPr lang="en-US" sz="1400" dirty="0">
                <a:cs typeface="+mn-cs"/>
              </a:rPr>
              <a:t>Age adjusted rate per 100,000</a:t>
            </a:r>
          </a:p>
        </p:txBody>
      </p:sp>
      <p:sp>
        <p:nvSpPr>
          <p:cNvPr id="12" name="TextBox 11"/>
          <p:cNvSpPr txBox="1"/>
          <p:nvPr/>
        </p:nvSpPr>
        <p:spPr>
          <a:xfrm>
            <a:off x="2286000" y="5791200"/>
            <a:ext cx="2133600" cy="369332"/>
          </a:xfrm>
          <a:prstGeom prst="rect">
            <a:avLst/>
          </a:prstGeom>
          <a:noFill/>
        </p:spPr>
        <p:txBody>
          <a:bodyPr wrap="square" rtlCol="0">
            <a:spAutoFit/>
          </a:bodyPr>
          <a:lstStyle/>
          <a:p>
            <a:r>
              <a:rPr lang="en-US" dirty="0" smtClean="0">
                <a:latin typeface="+mn-lt"/>
              </a:rPr>
              <a:t>South America</a:t>
            </a:r>
            <a:endParaRPr lang="en-US" dirty="0">
              <a:latin typeface="+mn-lt"/>
            </a:endParaRPr>
          </a:p>
        </p:txBody>
      </p:sp>
      <p:sp>
        <p:nvSpPr>
          <p:cNvPr id="13" name="TextBox 12"/>
          <p:cNvSpPr txBox="1"/>
          <p:nvPr/>
        </p:nvSpPr>
        <p:spPr>
          <a:xfrm>
            <a:off x="4876800" y="5802868"/>
            <a:ext cx="1066800" cy="369332"/>
          </a:xfrm>
          <a:prstGeom prst="rect">
            <a:avLst/>
          </a:prstGeom>
          <a:noFill/>
        </p:spPr>
        <p:txBody>
          <a:bodyPr wrap="square" rtlCol="0">
            <a:spAutoFit/>
          </a:bodyPr>
          <a:lstStyle/>
          <a:p>
            <a:r>
              <a:rPr lang="en-US" dirty="0" smtClean="0">
                <a:latin typeface="+mn-lt"/>
              </a:rPr>
              <a:t>Europe</a:t>
            </a:r>
            <a:endParaRPr lang="en-US" dirty="0">
              <a:latin typeface="+mn-lt"/>
            </a:endParaRPr>
          </a:p>
        </p:txBody>
      </p:sp>
      <p:sp>
        <p:nvSpPr>
          <p:cNvPr id="15" name="TextBox 14"/>
          <p:cNvSpPr txBox="1"/>
          <p:nvPr/>
        </p:nvSpPr>
        <p:spPr>
          <a:xfrm>
            <a:off x="6781800" y="5791200"/>
            <a:ext cx="1600200" cy="369332"/>
          </a:xfrm>
          <a:prstGeom prst="rect">
            <a:avLst/>
          </a:prstGeom>
          <a:noFill/>
        </p:spPr>
        <p:txBody>
          <a:bodyPr wrap="square" rtlCol="0">
            <a:spAutoFit/>
          </a:bodyPr>
          <a:lstStyle/>
          <a:p>
            <a:r>
              <a:rPr lang="en-US" dirty="0" smtClean="0">
                <a:latin typeface="+mn-lt"/>
              </a:rPr>
              <a:t>Pacific Rim</a:t>
            </a:r>
            <a:endParaRPr lang="en-US" dirty="0">
              <a:latin typeface="+mn-lt"/>
            </a:endParaRPr>
          </a:p>
        </p:txBody>
      </p:sp>
      <p:sp>
        <p:nvSpPr>
          <p:cNvPr id="17" name="Title 1"/>
          <p:cNvSpPr txBox="1">
            <a:spLocks/>
          </p:cNvSpPr>
          <p:nvPr/>
        </p:nvSpPr>
        <p:spPr bwMode="auto">
          <a:xfrm>
            <a:off x="0" y="0"/>
            <a:ext cx="9144000" cy="1092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200" b="1" i="0" u="none" strike="noStrike" kern="0" cap="none" spc="0" normalizeH="0" baseline="0" noProof="0" smtClean="0">
                <a:ln>
                  <a:noFill/>
                </a:ln>
                <a:solidFill>
                  <a:srgbClr val="000066"/>
                </a:solidFill>
                <a:effectLst/>
                <a:uLnTx/>
                <a:uFillTx/>
                <a:latin typeface="+mj-lt"/>
                <a:ea typeface="+mj-ea"/>
                <a:cs typeface="+mj-cs"/>
              </a:rPr>
              <a:t>Motor vehicle traffic death rates</a:t>
            </a:r>
            <a:br>
              <a:rPr kumimoji="0" lang="en-US" sz="3200" b="1" i="0" u="none" strike="noStrike" kern="0" cap="none" spc="0" normalizeH="0" baseline="0" noProof="0" smtClean="0">
                <a:ln>
                  <a:noFill/>
                </a:ln>
                <a:solidFill>
                  <a:srgbClr val="000066"/>
                </a:solidFill>
                <a:effectLst/>
                <a:uLnTx/>
                <a:uFillTx/>
                <a:latin typeface="+mj-lt"/>
                <a:ea typeface="+mj-ea"/>
                <a:cs typeface="+mj-cs"/>
              </a:rPr>
            </a:br>
            <a:r>
              <a:rPr kumimoji="0" lang="en-US" sz="3200" b="1" i="0" u="none" strike="noStrike" kern="0" cap="none" spc="0" normalizeH="0" baseline="0" noProof="0" smtClean="0">
                <a:ln>
                  <a:noFill/>
                </a:ln>
                <a:solidFill>
                  <a:srgbClr val="000066"/>
                </a:solidFill>
                <a:effectLst/>
                <a:uLnTx/>
                <a:uFillTx/>
                <a:latin typeface="+mj-lt"/>
                <a:ea typeface="+mj-ea"/>
                <a:cs typeface="+mj-cs"/>
              </a:rPr>
              <a:t>Selected countries, 2005</a:t>
            </a:r>
            <a:endParaRPr kumimoji="0" lang="en-US" sz="3200" b="1" i="0" u="none" strike="noStrike" kern="0" cap="none" spc="0" normalizeH="0" baseline="0" noProof="0" dirty="0" smtClean="0">
              <a:ln>
                <a:noFill/>
              </a:ln>
              <a:solidFill>
                <a:srgbClr val="000066"/>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bwMode="auto">
          <a:xfrm>
            <a:off x="0" y="1524000"/>
            <a:ext cx="9144000" cy="5334000"/>
          </a:xfrm>
          <a:prstGeom prst="rect">
            <a:avLst/>
          </a:prstGeom>
          <a:solidFill>
            <a:srgbClr val="F4F8D6"/>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cs typeface="Times New Roman" pitchFamily="18" charset="0"/>
            </a:endParaRPr>
          </a:p>
        </p:txBody>
      </p:sp>
      <p:graphicFrame>
        <p:nvGraphicFramePr>
          <p:cNvPr id="11" name="Content Placeholder 10"/>
          <p:cNvGraphicFramePr>
            <a:graphicFrameLocks noGrp="1"/>
          </p:cNvGraphicFramePr>
          <p:nvPr>
            <p:ph idx="1"/>
          </p:nvPr>
        </p:nvGraphicFramePr>
        <p:xfrm>
          <a:off x="533400" y="1752600"/>
          <a:ext cx="8086725" cy="3990974"/>
        </p:xfrm>
        <a:graphic>
          <a:graphicData uri="http://schemas.openxmlformats.org/drawingml/2006/chart">
            <c:chart xmlns:c="http://schemas.openxmlformats.org/drawingml/2006/chart" xmlns:r="http://schemas.openxmlformats.org/officeDocument/2006/relationships" r:id="rId2"/>
          </a:graphicData>
        </a:graphic>
      </p:graphicFrame>
      <p:sp>
        <p:nvSpPr>
          <p:cNvPr id="50179" name="Text Box 4"/>
          <p:cNvSpPr txBox="1">
            <a:spLocks noChangeArrowheads="1"/>
          </p:cNvSpPr>
          <p:nvPr/>
        </p:nvSpPr>
        <p:spPr bwMode="auto">
          <a:xfrm>
            <a:off x="257175" y="6248400"/>
            <a:ext cx="8886825" cy="457200"/>
          </a:xfrm>
          <a:prstGeom prst="rect">
            <a:avLst/>
          </a:prstGeom>
          <a:noFill/>
          <a:ln w="9525">
            <a:noFill/>
            <a:miter lim="800000"/>
            <a:headEnd/>
            <a:tailEnd/>
          </a:ln>
        </p:spPr>
        <p:txBody>
          <a:bodyPr wrap="none">
            <a:spAutoFit/>
          </a:bodyPr>
          <a:lstStyle/>
          <a:p>
            <a:r>
              <a:rPr lang="en-US" sz="1200" dirty="0"/>
              <a:t>Source: Bhalla, K., Harrison, J., Fingerhut, L., Shahraz, S., Abraham, J., </a:t>
            </a:r>
            <a:r>
              <a:rPr lang="en-US" sz="1200" dirty="0" err="1"/>
              <a:t>Hsiu-Yeh</a:t>
            </a:r>
            <a:r>
              <a:rPr lang="en-US" sz="1200" dirty="0"/>
              <a:t>, P., on behalf of the GBD Injury Expert Group, </a:t>
            </a:r>
          </a:p>
          <a:p>
            <a:r>
              <a:rPr lang="en-US" sz="1200" dirty="0"/>
              <a:t>The Global Injury Mortality Database, Version 2.0, Released on October 21 2009, Available from www.globalburdenofinjuries.org</a:t>
            </a:r>
          </a:p>
        </p:txBody>
      </p:sp>
      <p:cxnSp>
        <p:nvCxnSpPr>
          <p:cNvPr id="50180" name="Straight Connector 7"/>
          <p:cNvCxnSpPr>
            <a:cxnSpLocks noChangeShapeType="1"/>
          </p:cNvCxnSpPr>
          <p:nvPr/>
        </p:nvCxnSpPr>
        <p:spPr bwMode="auto">
          <a:xfrm>
            <a:off x="2286000" y="5715000"/>
            <a:ext cx="1905000" cy="0"/>
          </a:xfrm>
          <a:prstGeom prst="line">
            <a:avLst/>
          </a:prstGeom>
          <a:noFill/>
          <a:ln w="9525" algn="ctr">
            <a:solidFill>
              <a:schemeClr val="tx1"/>
            </a:solidFill>
            <a:round/>
            <a:headEnd/>
            <a:tailEnd/>
          </a:ln>
        </p:spPr>
      </p:cxnSp>
      <p:cxnSp>
        <p:nvCxnSpPr>
          <p:cNvPr id="50181" name="Straight Connector 8"/>
          <p:cNvCxnSpPr>
            <a:cxnSpLocks noChangeShapeType="1"/>
          </p:cNvCxnSpPr>
          <p:nvPr/>
        </p:nvCxnSpPr>
        <p:spPr bwMode="auto">
          <a:xfrm>
            <a:off x="4648200" y="5715000"/>
            <a:ext cx="1447800" cy="0"/>
          </a:xfrm>
          <a:prstGeom prst="line">
            <a:avLst/>
          </a:prstGeom>
          <a:noFill/>
          <a:ln w="9525" algn="ctr">
            <a:solidFill>
              <a:schemeClr val="tx1"/>
            </a:solidFill>
            <a:round/>
            <a:headEnd/>
            <a:tailEnd/>
          </a:ln>
        </p:spPr>
      </p:cxnSp>
      <p:cxnSp>
        <p:nvCxnSpPr>
          <p:cNvPr id="50182" name="Straight Connector 9"/>
          <p:cNvCxnSpPr>
            <a:cxnSpLocks noChangeShapeType="1"/>
          </p:cNvCxnSpPr>
          <p:nvPr/>
        </p:nvCxnSpPr>
        <p:spPr bwMode="auto">
          <a:xfrm>
            <a:off x="6705600" y="5715000"/>
            <a:ext cx="1676400" cy="0"/>
          </a:xfrm>
          <a:prstGeom prst="line">
            <a:avLst/>
          </a:prstGeom>
          <a:noFill/>
          <a:ln w="9525" algn="ctr">
            <a:solidFill>
              <a:schemeClr val="tx1"/>
            </a:solidFill>
            <a:round/>
            <a:headEnd/>
            <a:tailEnd/>
          </a:ln>
        </p:spPr>
      </p:cxnSp>
      <p:sp>
        <p:nvSpPr>
          <p:cNvPr id="14" name="Rectangle 13"/>
          <p:cNvSpPr/>
          <p:nvPr/>
        </p:nvSpPr>
        <p:spPr>
          <a:xfrm>
            <a:off x="285690" y="1676400"/>
            <a:ext cx="400110" cy="3043347"/>
          </a:xfrm>
          <a:prstGeom prst="rect">
            <a:avLst/>
          </a:prstGeom>
        </p:spPr>
        <p:txBody>
          <a:bodyPr vert="vert270">
            <a:spAutoFit/>
          </a:bodyPr>
          <a:lstStyle/>
          <a:p>
            <a:pPr>
              <a:defRPr/>
            </a:pPr>
            <a:r>
              <a:rPr lang="en-US" sz="1400" dirty="0">
                <a:cs typeface="+mn-cs"/>
              </a:rPr>
              <a:t>Age adjusted rate per 100,000</a:t>
            </a:r>
          </a:p>
        </p:txBody>
      </p:sp>
      <p:sp>
        <p:nvSpPr>
          <p:cNvPr id="12" name="TextBox 11"/>
          <p:cNvSpPr txBox="1"/>
          <p:nvPr/>
        </p:nvSpPr>
        <p:spPr>
          <a:xfrm>
            <a:off x="2286000" y="5791200"/>
            <a:ext cx="2133600" cy="369332"/>
          </a:xfrm>
          <a:prstGeom prst="rect">
            <a:avLst/>
          </a:prstGeom>
          <a:noFill/>
        </p:spPr>
        <p:txBody>
          <a:bodyPr wrap="square" rtlCol="0">
            <a:spAutoFit/>
          </a:bodyPr>
          <a:lstStyle/>
          <a:p>
            <a:r>
              <a:rPr lang="en-US" dirty="0" smtClean="0">
                <a:latin typeface="+mn-lt"/>
              </a:rPr>
              <a:t>South America</a:t>
            </a:r>
            <a:endParaRPr lang="en-US" dirty="0">
              <a:latin typeface="+mn-lt"/>
            </a:endParaRPr>
          </a:p>
        </p:txBody>
      </p:sp>
      <p:sp>
        <p:nvSpPr>
          <p:cNvPr id="13" name="TextBox 12"/>
          <p:cNvSpPr txBox="1"/>
          <p:nvPr/>
        </p:nvSpPr>
        <p:spPr>
          <a:xfrm>
            <a:off x="4876800" y="5802868"/>
            <a:ext cx="1066800" cy="369332"/>
          </a:xfrm>
          <a:prstGeom prst="rect">
            <a:avLst/>
          </a:prstGeom>
          <a:noFill/>
        </p:spPr>
        <p:txBody>
          <a:bodyPr wrap="square" rtlCol="0">
            <a:spAutoFit/>
          </a:bodyPr>
          <a:lstStyle/>
          <a:p>
            <a:r>
              <a:rPr lang="en-US" dirty="0" smtClean="0">
                <a:latin typeface="+mn-lt"/>
              </a:rPr>
              <a:t>Europe</a:t>
            </a:r>
            <a:endParaRPr lang="en-US" dirty="0">
              <a:latin typeface="+mn-lt"/>
            </a:endParaRPr>
          </a:p>
        </p:txBody>
      </p:sp>
      <p:sp>
        <p:nvSpPr>
          <p:cNvPr id="15" name="TextBox 14"/>
          <p:cNvSpPr txBox="1"/>
          <p:nvPr/>
        </p:nvSpPr>
        <p:spPr>
          <a:xfrm>
            <a:off x="6781800" y="5791200"/>
            <a:ext cx="1600200" cy="369332"/>
          </a:xfrm>
          <a:prstGeom prst="rect">
            <a:avLst/>
          </a:prstGeom>
          <a:noFill/>
        </p:spPr>
        <p:txBody>
          <a:bodyPr wrap="square" rtlCol="0">
            <a:spAutoFit/>
          </a:bodyPr>
          <a:lstStyle/>
          <a:p>
            <a:r>
              <a:rPr lang="en-US" dirty="0" smtClean="0">
                <a:latin typeface="+mn-lt"/>
              </a:rPr>
              <a:t>Pacific Rim</a:t>
            </a:r>
            <a:endParaRPr lang="en-US" dirty="0">
              <a:latin typeface="+mn-lt"/>
            </a:endParaRPr>
          </a:p>
        </p:txBody>
      </p:sp>
      <p:sp>
        <p:nvSpPr>
          <p:cNvPr id="17" name="Title 1"/>
          <p:cNvSpPr txBox="1">
            <a:spLocks/>
          </p:cNvSpPr>
          <p:nvPr/>
        </p:nvSpPr>
        <p:spPr bwMode="auto">
          <a:xfrm>
            <a:off x="0" y="0"/>
            <a:ext cx="9144000" cy="1092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lgn="ctr"/>
            <a:r>
              <a:rPr lang="en-US" sz="3200" b="1" kern="0" dirty="0" smtClean="0">
                <a:solidFill>
                  <a:srgbClr val="000066"/>
                </a:solidFill>
                <a:latin typeface="Century Schoolbook"/>
                <a:ea typeface="+mj-ea"/>
                <a:cs typeface="Times New Roman"/>
              </a:rPr>
              <a:t>Suicide rates</a:t>
            </a:r>
            <a:br>
              <a:rPr lang="en-US" sz="3200" b="1" kern="0" dirty="0" smtClean="0">
                <a:solidFill>
                  <a:srgbClr val="000066"/>
                </a:solidFill>
                <a:latin typeface="Century Schoolbook"/>
                <a:ea typeface="+mj-ea"/>
                <a:cs typeface="Times New Roman"/>
              </a:rPr>
            </a:br>
            <a:r>
              <a:rPr lang="en-US" sz="3200" b="1" kern="0" dirty="0" smtClean="0">
                <a:solidFill>
                  <a:srgbClr val="000066"/>
                </a:solidFill>
                <a:latin typeface="Century Schoolbook"/>
                <a:ea typeface="+mj-ea"/>
                <a:cs typeface="Times New Roman"/>
              </a:rPr>
              <a:t>Selected countries, 2005</a:t>
            </a:r>
            <a:endParaRPr kumimoji="0" lang="en-US" sz="3200" b="1" i="0" u="none" strike="noStrike" kern="0" cap="none" spc="0" normalizeH="0" baseline="0" noProof="0" dirty="0" smtClean="0">
              <a:ln>
                <a:noFill/>
              </a:ln>
              <a:solidFill>
                <a:srgbClr val="000066"/>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bwMode="auto">
          <a:xfrm>
            <a:off x="0" y="1524000"/>
            <a:ext cx="9144000" cy="5334000"/>
          </a:xfrm>
          <a:prstGeom prst="rect">
            <a:avLst/>
          </a:prstGeom>
          <a:solidFill>
            <a:srgbClr val="F4F8D6"/>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cs typeface="Times New Roman" pitchFamily="18" charset="0"/>
            </a:endParaRPr>
          </a:p>
        </p:txBody>
      </p:sp>
      <p:graphicFrame>
        <p:nvGraphicFramePr>
          <p:cNvPr id="11" name="Content Placeholder 10"/>
          <p:cNvGraphicFramePr>
            <a:graphicFrameLocks noGrp="1"/>
          </p:cNvGraphicFramePr>
          <p:nvPr>
            <p:ph idx="1"/>
          </p:nvPr>
        </p:nvGraphicFramePr>
        <p:xfrm>
          <a:off x="533400" y="1447800"/>
          <a:ext cx="8086725" cy="4419600"/>
        </p:xfrm>
        <a:graphic>
          <a:graphicData uri="http://schemas.openxmlformats.org/drawingml/2006/chart">
            <c:chart xmlns:c="http://schemas.openxmlformats.org/drawingml/2006/chart" xmlns:r="http://schemas.openxmlformats.org/officeDocument/2006/relationships" r:id="rId2"/>
          </a:graphicData>
        </a:graphic>
      </p:graphicFrame>
      <p:sp>
        <p:nvSpPr>
          <p:cNvPr id="50179" name="Text Box 4"/>
          <p:cNvSpPr txBox="1">
            <a:spLocks noChangeArrowheads="1"/>
          </p:cNvSpPr>
          <p:nvPr/>
        </p:nvSpPr>
        <p:spPr bwMode="auto">
          <a:xfrm>
            <a:off x="257175" y="6248400"/>
            <a:ext cx="8886825" cy="457200"/>
          </a:xfrm>
          <a:prstGeom prst="rect">
            <a:avLst/>
          </a:prstGeom>
          <a:noFill/>
          <a:ln w="9525">
            <a:noFill/>
            <a:miter lim="800000"/>
            <a:headEnd/>
            <a:tailEnd/>
          </a:ln>
        </p:spPr>
        <p:txBody>
          <a:bodyPr wrap="none">
            <a:spAutoFit/>
          </a:bodyPr>
          <a:lstStyle/>
          <a:p>
            <a:r>
              <a:rPr lang="en-US" sz="1200" dirty="0"/>
              <a:t>Source: Bhalla, K., Harrison, J., Fingerhut, L., Shahraz, S., Abraham, J., </a:t>
            </a:r>
            <a:r>
              <a:rPr lang="en-US" sz="1200" dirty="0" err="1"/>
              <a:t>Hsiu-Yeh</a:t>
            </a:r>
            <a:r>
              <a:rPr lang="en-US" sz="1200" dirty="0"/>
              <a:t>, P., on behalf of the GBD Injury Expert Group, </a:t>
            </a:r>
          </a:p>
          <a:p>
            <a:r>
              <a:rPr lang="en-US" sz="1200" dirty="0"/>
              <a:t>The Global Injury Mortality Database, Version 2.0, Released on October 21 2009, Available from www.globalburdenofinjuries.org</a:t>
            </a:r>
          </a:p>
        </p:txBody>
      </p:sp>
      <p:cxnSp>
        <p:nvCxnSpPr>
          <p:cNvPr id="50180" name="Straight Connector 7"/>
          <p:cNvCxnSpPr>
            <a:cxnSpLocks noChangeShapeType="1"/>
          </p:cNvCxnSpPr>
          <p:nvPr/>
        </p:nvCxnSpPr>
        <p:spPr bwMode="auto">
          <a:xfrm>
            <a:off x="2209800" y="5791200"/>
            <a:ext cx="1905000" cy="0"/>
          </a:xfrm>
          <a:prstGeom prst="line">
            <a:avLst/>
          </a:prstGeom>
          <a:noFill/>
          <a:ln w="9525" algn="ctr">
            <a:solidFill>
              <a:schemeClr val="tx1"/>
            </a:solidFill>
            <a:round/>
            <a:headEnd/>
            <a:tailEnd/>
          </a:ln>
        </p:spPr>
      </p:cxnSp>
      <p:cxnSp>
        <p:nvCxnSpPr>
          <p:cNvPr id="50181" name="Straight Connector 8"/>
          <p:cNvCxnSpPr>
            <a:cxnSpLocks noChangeShapeType="1"/>
          </p:cNvCxnSpPr>
          <p:nvPr/>
        </p:nvCxnSpPr>
        <p:spPr bwMode="auto">
          <a:xfrm>
            <a:off x="4648200" y="5791200"/>
            <a:ext cx="1447800" cy="0"/>
          </a:xfrm>
          <a:prstGeom prst="line">
            <a:avLst/>
          </a:prstGeom>
          <a:noFill/>
          <a:ln w="9525" algn="ctr">
            <a:solidFill>
              <a:schemeClr val="tx1"/>
            </a:solidFill>
            <a:round/>
            <a:headEnd/>
            <a:tailEnd/>
          </a:ln>
        </p:spPr>
      </p:cxnSp>
      <p:cxnSp>
        <p:nvCxnSpPr>
          <p:cNvPr id="50182" name="Straight Connector 9"/>
          <p:cNvCxnSpPr>
            <a:cxnSpLocks noChangeShapeType="1"/>
          </p:cNvCxnSpPr>
          <p:nvPr/>
        </p:nvCxnSpPr>
        <p:spPr bwMode="auto">
          <a:xfrm>
            <a:off x="6705600" y="5791200"/>
            <a:ext cx="1676400" cy="0"/>
          </a:xfrm>
          <a:prstGeom prst="line">
            <a:avLst/>
          </a:prstGeom>
          <a:noFill/>
          <a:ln w="9525" algn="ctr">
            <a:solidFill>
              <a:schemeClr val="tx1"/>
            </a:solidFill>
            <a:round/>
            <a:headEnd/>
            <a:tailEnd/>
          </a:ln>
        </p:spPr>
      </p:cxnSp>
      <p:sp>
        <p:nvSpPr>
          <p:cNvPr id="14" name="Rectangle 13"/>
          <p:cNvSpPr/>
          <p:nvPr/>
        </p:nvSpPr>
        <p:spPr>
          <a:xfrm>
            <a:off x="285690" y="1676400"/>
            <a:ext cx="400110" cy="3043347"/>
          </a:xfrm>
          <a:prstGeom prst="rect">
            <a:avLst/>
          </a:prstGeom>
        </p:spPr>
        <p:txBody>
          <a:bodyPr vert="vert270">
            <a:spAutoFit/>
          </a:bodyPr>
          <a:lstStyle/>
          <a:p>
            <a:pPr>
              <a:defRPr/>
            </a:pPr>
            <a:r>
              <a:rPr lang="en-US" sz="1400" dirty="0">
                <a:cs typeface="+mn-cs"/>
              </a:rPr>
              <a:t>Age adjusted rate per 100,000</a:t>
            </a:r>
          </a:p>
        </p:txBody>
      </p:sp>
      <p:sp>
        <p:nvSpPr>
          <p:cNvPr id="12" name="TextBox 11"/>
          <p:cNvSpPr txBox="1"/>
          <p:nvPr/>
        </p:nvSpPr>
        <p:spPr>
          <a:xfrm>
            <a:off x="2209800" y="5867400"/>
            <a:ext cx="2133600" cy="369332"/>
          </a:xfrm>
          <a:prstGeom prst="rect">
            <a:avLst/>
          </a:prstGeom>
          <a:noFill/>
        </p:spPr>
        <p:txBody>
          <a:bodyPr wrap="square" rtlCol="0">
            <a:spAutoFit/>
          </a:bodyPr>
          <a:lstStyle/>
          <a:p>
            <a:r>
              <a:rPr lang="en-US" dirty="0" smtClean="0">
                <a:latin typeface="+mn-lt"/>
              </a:rPr>
              <a:t>South America</a:t>
            </a:r>
            <a:endParaRPr lang="en-US" dirty="0">
              <a:latin typeface="+mn-lt"/>
            </a:endParaRPr>
          </a:p>
        </p:txBody>
      </p:sp>
      <p:sp>
        <p:nvSpPr>
          <p:cNvPr id="13" name="TextBox 12"/>
          <p:cNvSpPr txBox="1"/>
          <p:nvPr/>
        </p:nvSpPr>
        <p:spPr>
          <a:xfrm>
            <a:off x="4876800" y="5879068"/>
            <a:ext cx="1066800" cy="369332"/>
          </a:xfrm>
          <a:prstGeom prst="rect">
            <a:avLst/>
          </a:prstGeom>
          <a:noFill/>
        </p:spPr>
        <p:txBody>
          <a:bodyPr wrap="square" rtlCol="0">
            <a:spAutoFit/>
          </a:bodyPr>
          <a:lstStyle/>
          <a:p>
            <a:r>
              <a:rPr lang="en-US" dirty="0" smtClean="0">
                <a:latin typeface="+mn-lt"/>
              </a:rPr>
              <a:t>Europe</a:t>
            </a:r>
            <a:endParaRPr lang="en-US" dirty="0">
              <a:latin typeface="+mn-lt"/>
            </a:endParaRPr>
          </a:p>
        </p:txBody>
      </p:sp>
      <p:sp>
        <p:nvSpPr>
          <p:cNvPr id="15" name="TextBox 14"/>
          <p:cNvSpPr txBox="1"/>
          <p:nvPr/>
        </p:nvSpPr>
        <p:spPr>
          <a:xfrm>
            <a:off x="6781800" y="5867400"/>
            <a:ext cx="1600200" cy="369332"/>
          </a:xfrm>
          <a:prstGeom prst="rect">
            <a:avLst/>
          </a:prstGeom>
          <a:noFill/>
        </p:spPr>
        <p:txBody>
          <a:bodyPr wrap="square" rtlCol="0">
            <a:spAutoFit/>
          </a:bodyPr>
          <a:lstStyle/>
          <a:p>
            <a:r>
              <a:rPr lang="en-US" dirty="0" smtClean="0">
                <a:latin typeface="+mn-lt"/>
              </a:rPr>
              <a:t>Pacific Rim</a:t>
            </a:r>
            <a:endParaRPr lang="en-US" dirty="0">
              <a:latin typeface="+mn-lt"/>
            </a:endParaRPr>
          </a:p>
        </p:txBody>
      </p:sp>
      <p:sp>
        <p:nvSpPr>
          <p:cNvPr id="17" name="Title 1"/>
          <p:cNvSpPr txBox="1">
            <a:spLocks/>
          </p:cNvSpPr>
          <p:nvPr/>
        </p:nvSpPr>
        <p:spPr bwMode="auto">
          <a:xfrm>
            <a:off x="0" y="0"/>
            <a:ext cx="9144000" cy="1092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algn="ctr"/>
            <a:r>
              <a:rPr lang="en-US" sz="3200" b="1" kern="0" dirty="0" smtClean="0">
                <a:solidFill>
                  <a:srgbClr val="000066"/>
                </a:solidFill>
                <a:latin typeface="Century Schoolbook"/>
                <a:ea typeface="+mj-ea"/>
                <a:cs typeface="Times New Roman"/>
              </a:rPr>
              <a:t>Homicide rates </a:t>
            </a:r>
            <a:br>
              <a:rPr lang="en-US" sz="3200" b="1" kern="0" dirty="0" smtClean="0">
                <a:solidFill>
                  <a:srgbClr val="000066"/>
                </a:solidFill>
                <a:latin typeface="Century Schoolbook"/>
                <a:ea typeface="+mj-ea"/>
                <a:cs typeface="Times New Roman"/>
              </a:rPr>
            </a:br>
            <a:r>
              <a:rPr lang="en-US" sz="3200" b="1" kern="0" dirty="0" smtClean="0">
                <a:solidFill>
                  <a:srgbClr val="000066"/>
                </a:solidFill>
                <a:latin typeface="Century Schoolbook"/>
                <a:ea typeface="+mj-ea"/>
                <a:cs typeface="Times New Roman"/>
              </a:rPr>
              <a:t>Selected countries, 2005</a:t>
            </a:r>
            <a:endParaRPr kumimoji="0" lang="en-US" sz="3200" b="1" i="0" u="none" strike="noStrike" kern="0" cap="none" spc="0" normalizeH="0" baseline="0" noProof="0" dirty="0" smtClean="0">
              <a:ln>
                <a:noFill/>
              </a:ln>
              <a:solidFill>
                <a:srgbClr val="000066"/>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a:off x="0" y="1524000"/>
            <a:ext cx="9144000" cy="5334000"/>
          </a:xfrm>
          <a:prstGeom prst="rect">
            <a:avLst/>
          </a:prstGeom>
          <a:solidFill>
            <a:srgbClr val="F4F8D6"/>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cs typeface="Times New Roman" pitchFamily="18" charset="0"/>
            </a:endParaRPr>
          </a:p>
        </p:txBody>
      </p:sp>
      <p:sp>
        <p:nvSpPr>
          <p:cNvPr id="3" name="Rectangle 2"/>
          <p:cNvSpPr txBox="1">
            <a:spLocks noChangeArrowheads="1"/>
          </p:cNvSpPr>
          <p:nvPr/>
        </p:nvSpPr>
        <p:spPr>
          <a:xfrm>
            <a:off x="0" y="0"/>
            <a:ext cx="9144000" cy="1143000"/>
          </a:xfrm>
          <a:prstGeom prst="rect">
            <a:avLst/>
          </a:prstGeom>
        </p:spPr>
        <p:txBody>
          <a:bodyPr/>
          <a:lstStyle/>
          <a:p>
            <a:pPr algn="ctr">
              <a:defRPr/>
            </a:pPr>
            <a:endParaRPr lang="en-US" sz="2800" b="1" dirty="0">
              <a:solidFill>
                <a:srgbClr val="000066"/>
              </a:solidFill>
              <a:latin typeface="+mj-lt"/>
              <a:ea typeface="+mj-ea"/>
              <a:cs typeface="+mj-cs"/>
            </a:endParaRPr>
          </a:p>
          <a:p>
            <a:pPr algn="ctr">
              <a:defRPr/>
            </a:pPr>
            <a:r>
              <a:rPr lang="en-US" sz="2800" b="1" dirty="0">
                <a:solidFill>
                  <a:srgbClr val="000066"/>
                </a:solidFill>
                <a:latin typeface="+mj-lt"/>
                <a:ea typeface="+mj-ea"/>
                <a:cs typeface="+mj-cs"/>
              </a:rPr>
              <a:t>ICE mortality indicators</a:t>
            </a:r>
          </a:p>
          <a:p>
            <a:pPr algn="ctr">
              <a:defRPr/>
            </a:pPr>
            <a:r>
              <a:rPr lang="en-US" sz="4000" b="1" kern="0" dirty="0">
                <a:solidFill>
                  <a:srgbClr val="000066"/>
                </a:solidFill>
                <a:latin typeface="+mj-lt"/>
                <a:ea typeface="+mj-ea"/>
                <a:cs typeface="+mj-cs"/>
              </a:rPr>
              <a:t/>
            </a:r>
            <a:br>
              <a:rPr lang="en-US" sz="4000" b="1" kern="0" dirty="0">
                <a:solidFill>
                  <a:srgbClr val="000066"/>
                </a:solidFill>
                <a:latin typeface="+mj-lt"/>
                <a:ea typeface="+mj-ea"/>
                <a:cs typeface="+mj-cs"/>
              </a:rPr>
            </a:br>
            <a:endParaRPr lang="en-US" sz="4000" b="1" kern="0" dirty="0">
              <a:solidFill>
                <a:srgbClr val="000066"/>
              </a:solidFill>
              <a:latin typeface="+mj-lt"/>
              <a:ea typeface="+mj-ea"/>
              <a:cs typeface="+mj-cs"/>
            </a:endParaRPr>
          </a:p>
        </p:txBody>
      </p:sp>
      <p:sp>
        <p:nvSpPr>
          <p:cNvPr id="5" name="Rectangle 3"/>
          <p:cNvSpPr txBox="1">
            <a:spLocks noChangeArrowheads="1"/>
          </p:cNvSpPr>
          <p:nvPr/>
        </p:nvSpPr>
        <p:spPr>
          <a:xfrm>
            <a:off x="914400" y="1143000"/>
            <a:ext cx="7772400" cy="4953000"/>
          </a:xfrm>
          <a:prstGeom prst="rect">
            <a:avLst/>
          </a:prstGeom>
        </p:spPr>
        <p:txBody>
          <a:bodyPr/>
          <a:lstStyle/>
          <a:p>
            <a:pPr marL="342900" indent="-342900">
              <a:spcBef>
                <a:spcPct val="20000"/>
              </a:spcBef>
              <a:buClr>
                <a:srgbClr val="FF6600"/>
              </a:buClr>
              <a:buSzPct val="90000"/>
              <a:defRPr/>
            </a:pPr>
            <a:endParaRPr lang="en-US" sz="2400" kern="0" dirty="0">
              <a:solidFill>
                <a:srgbClr val="184175"/>
              </a:solidFill>
              <a:latin typeface="+mn-lt"/>
              <a:cs typeface="+mn-cs"/>
            </a:endParaRPr>
          </a:p>
          <a:p>
            <a:pPr marL="342900" indent="-342900">
              <a:spcBef>
                <a:spcPct val="20000"/>
              </a:spcBef>
              <a:buClr>
                <a:srgbClr val="FF6600"/>
              </a:buClr>
              <a:buSzPct val="90000"/>
              <a:buFont typeface="Arial" pitchFamily="34" charset="0"/>
              <a:buChar char="•"/>
              <a:defRPr/>
            </a:pPr>
            <a:r>
              <a:rPr lang="en-US" sz="2400" b="1" kern="0" dirty="0">
                <a:solidFill>
                  <a:srgbClr val="184175"/>
                </a:solidFill>
                <a:latin typeface="+mn-lt"/>
                <a:cs typeface="+mn-cs"/>
              </a:rPr>
              <a:t>Progress on </a:t>
            </a:r>
            <a:r>
              <a:rPr lang="en-US" sz="2400" b="1" kern="0" dirty="0" smtClean="0">
                <a:solidFill>
                  <a:srgbClr val="184175"/>
                </a:solidFill>
                <a:latin typeface="+mn-lt"/>
                <a:cs typeface="+mn-cs"/>
              </a:rPr>
              <a:t>mortality indicators</a:t>
            </a:r>
            <a:endParaRPr lang="en-US" sz="2400" b="1" kern="0" dirty="0">
              <a:solidFill>
                <a:srgbClr val="184175"/>
              </a:solidFill>
              <a:latin typeface="+mn-lt"/>
              <a:cs typeface="+mn-cs"/>
            </a:endParaRPr>
          </a:p>
          <a:p>
            <a:pPr marL="800100" lvl="1" indent="-342900">
              <a:spcBef>
                <a:spcPct val="20000"/>
              </a:spcBef>
              <a:buClr>
                <a:srgbClr val="FF6600"/>
              </a:buClr>
              <a:buSzPct val="90000"/>
              <a:buFont typeface="Arial" pitchFamily="34" charset="0"/>
              <a:buChar char="•"/>
              <a:defRPr/>
            </a:pPr>
            <a:r>
              <a:rPr lang="en-US" sz="2400" kern="0" dirty="0">
                <a:solidFill>
                  <a:srgbClr val="184175"/>
                </a:solidFill>
                <a:latin typeface="+mn-lt"/>
                <a:cs typeface="+mn-cs"/>
              </a:rPr>
              <a:t>Defined criteria </a:t>
            </a:r>
            <a:endParaRPr lang="en-US" sz="2400" kern="0" dirty="0" smtClean="0">
              <a:solidFill>
                <a:srgbClr val="184175"/>
              </a:solidFill>
              <a:latin typeface="+mn-lt"/>
              <a:cs typeface="+mn-cs"/>
            </a:endParaRPr>
          </a:p>
          <a:p>
            <a:pPr marL="800100" lvl="1" indent="-342900">
              <a:spcBef>
                <a:spcPct val="20000"/>
              </a:spcBef>
              <a:buClr>
                <a:srgbClr val="FF6600"/>
              </a:buClr>
              <a:buSzPct val="90000"/>
              <a:buFont typeface="Arial" pitchFamily="34" charset="0"/>
              <a:buChar char="•"/>
              <a:defRPr/>
            </a:pPr>
            <a:r>
              <a:rPr lang="en-US" sz="2400" kern="0" dirty="0" smtClean="0">
                <a:solidFill>
                  <a:srgbClr val="184175"/>
                </a:solidFill>
                <a:latin typeface="+mn-lt"/>
                <a:cs typeface="+mn-cs"/>
              </a:rPr>
              <a:t>Identified </a:t>
            </a:r>
            <a:r>
              <a:rPr lang="en-US" sz="2400" kern="0" dirty="0">
                <a:solidFill>
                  <a:srgbClr val="184175"/>
                </a:solidFill>
                <a:latin typeface="+mn-lt"/>
                <a:cs typeface="+mn-cs"/>
              </a:rPr>
              <a:t>potential indicators</a:t>
            </a:r>
          </a:p>
          <a:p>
            <a:pPr marL="800100" lvl="1" indent="-342900">
              <a:spcBef>
                <a:spcPct val="20000"/>
              </a:spcBef>
              <a:buClr>
                <a:srgbClr val="FF6600"/>
              </a:buClr>
              <a:buSzPct val="90000"/>
              <a:buFont typeface="Arial" pitchFamily="34" charset="0"/>
              <a:buChar char="•"/>
              <a:defRPr/>
            </a:pPr>
            <a:r>
              <a:rPr lang="en-US" sz="2400" kern="0" dirty="0">
                <a:solidFill>
                  <a:srgbClr val="184175"/>
                </a:solidFill>
                <a:latin typeface="+mn-lt"/>
                <a:cs typeface="+mn-cs"/>
              </a:rPr>
              <a:t>Compared trends for selected countries</a:t>
            </a:r>
          </a:p>
          <a:p>
            <a:pPr marL="342900" indent="-342900">
              <a:spcBef>
                <a:spcPct val="20000"/>
              </a:spcBef>
              <a:buClr>
                <a:srgbClr val="FF6600"/>
              </a:buClr>
              <a:buSzPct val="90000"/>
              <a:defRPr/>
            </a:pPr>
            <a:endParaRPr lang="en-US" sz="2400" kern="0" dirty="0">
              <a:solidFill>
                <a:srgbClr val="184175"/>
              </a:solidFill>
              <a:latin typeface="+mn-lt"/>
              <a:cs typeface="+mn-cs"/>
            </a:endParaRPr>
          </a:p>
          <a:p>
            <a:pPr marL="342900" indent="-342900">
              <a:spcBef>
                <a:spcPct val="20000"/>
              </a:spcBef>
              <a:buClr>
                <a:srgbClr val="FF6600"/>
              </a:buClr>
              <a:buSzPct val="90000"/>
              <a:buFont typeface="Arial" pitchFamily="34" charset="0"/>
              <a:buChar char="•"/>
              <a:defRPr/>
            </a:pPr>
            <a:r>
              <a:rPr lang="en-US" sz="2400" b="1" kern="0" dirty="0" smtClean="0">
                <a:solidFill>
                  <a:srgbClr val="184175"/>
                </a:solidFill>
                <a:latin typeface="+mn-lt"/>
                <a:cs typeface="+mn-cs"/>
              </a:rPr>
              <a:t>Limitations </a:t>
            </a:r>
            <a:r>
              <a:rPr lang="en-US" sz="2400" b="1" kern="0" dirty="0">
                <a:solidFill>
                  <a:srgbClr val="184175"/>
                </a:solidFill>
                <a:latin typeface="+mn-lt"/>
                <a:cs typeface="+mn-cs"/>
              </a:rPr>
              <a:t>of </a:t>
            </a:r>
            <a:r>
              <a:rPr lang="en-US" sz="2400" b="1" kern="0" dirty="0" smtClean="0">
                <a:solidFill>
                  <a:srgbClr val="184175"/>
                </a:solidFill>
                <a:latin typeface="+mn-lt"/>
                <a:cs typeface="+mn-cs"/>
              </a:rPr>
              <a:t>mortality </a:t>
            </a:r>
            <a:r>
              <a:rPr lang="en-US" sz="2400" b="1" kern="0" dirty="0">
                <a:solidFill>
                  <a:srgbClr val="184175"/>
                </a:solidFill>
                <a:latin typeface="+mn-lt"/>
                <a:cs typeface="+mn-cs"/>
              </a:rPr>
              <a:t>indicators</a:t>
            </a:r>
          </a:p>
          <a:p>
            <a:pPr marL="800100" lvl="1" indent="-342900">
              <a:spcBef>
                <a:spcPct val="20000"/>
              </a:spcBef>
              <a:buClr>
                <a:srgbClr val="FF6600"/>
              </a:buClr>
              <a:buSzPct val="90000"/>
              <a:buFont typeface="Arial" pitchFamily="34" charset="0"/>
              <a:buChar char="•"/>
              <a:defRPr/>
            </a:pPr>
            <a:r>
              <a:rPr lang="en-US" sz="2400" kern="0" dirty="0">
                <a:solidFill>
                  <a:srgbClr val="184175"/>
                </a:solidFill>
                <a:latin typeface="+mn-lt"/>
                <a:cs typeface="+mn-cs"/>
              </a:rPr>
              <a:t>Quality and completeness of data</a:t>
            </a:r>
          </a:p>
          <a:p>
            <a:pPr marL="800100" lvl="1" indent="-342900">
              <a:spcBef>
                <a:spcPct val="20000"/>
              </a:spcBef>
              <a:buClr>
                <a:srgbClr val="FF6600"/>
              </a:buClr>
              <a:buSzPct val="90000"/>
              <a:buFont typeface="Arial" pitchFamily="34" charset="0"/>
              <a:buChar char="•"/>
              <a:defRPr/>
            </a:pPr>
            <a:r>
              <a:rPr lang="en-US" sz="2400" kern="0" dirty="0">
                <a:solidFill>
                  <a:srgbClr val="184175"/>
                </a:solidFill>
                <a:latin typeface="+mn-lt"/>
                <a:cs typeface="+mn-cs"/>
              </a:rPr>
              <a:t>Non-comparable data sources</a:t>
            </a:r>
          </a:p>
          <a:p>
            <a:pPr marL="800100" lvl="1" indent="-342900">
              <a:spcBef>
                <a:spcPct val="20000"/>
              </a:spcBef>
              <a:buClr>
                <a:srgbClr val="FF6600"/>
              </a:buClr>
              <a:buSzPct val="90000"/>
              <a:buFont typeface="Arial" pitchFamily="34" charset="0"/>
              <a:buChar char="•"/>
              <a:defRPr/>
            </a:pPr>
            <a:r>
              <a:rPr lang="en-US" sz="2400" kern="0" dirty="0">
                <a:solidFill>
                  <a:srgbClr val="184175"/>
                </a:solidFill>
                <a:latin typeface="+mn-lt"/>
                <a:cs typeface="+mn-cs"/>
              </a:rPr>
              <a:t>Potential measurement of extraneous factors </a:t>
            </a:r>
          </a:p>
          <a:p>
            <a:pPr marL="342900" indent="-342900">
              <a:spcBef>
                <a:spcPct val="20000"/>
              </a:spcBef>
              <a:buClr>
                <a:srgbClr val="FF6600"/>
              </a:buClr>
              <a:buSzPct val="90000"/>
              <a:defRPr/>
            </a:pPr>
            <a:endParaRPr lang="en-US" sz="2400" kern="0" dirty="0">
              <a:solidFill>
                <a:srgbClr val="184175"/>
              </a:solidFill>
              <a:latin typeface="+mn-lt"/>
              <a:cs typeface="+mn-cs"/>
            </a:endParaRPr>
          </a:p>
          <a:p>
            <a:pPr marL="342900" indent="-342900">
              <a:spcBef>
                <a:spcPct val="20000"/>
              </a:spcBef>
              <a:buClr>
                <a:srgbClr val="FF6600"/>
              </a:buClr>
              <a:buSzPct val="90000"/>
              <a:defRPr/>
            </a:pPr>
            <a:endParaRPr lang="en-US" sz="2400" kern="0" dirty="0">
              <a:solidFill>
                <a:srgbClr val="184175"/>
              </a:solidFill>
              <a:latin typeface="+mn-lt"/>
              <a:cs typeface="+mn-cs"/>
            </a:endParaRPr>
          </a:p>
          <a:p>
            <a:pPr marL="342900" indent="-342900">
              <a:spcBef>
                <a:spcPct val="20000"/>
              </a:spcBef>
              <a:buClr>
                <a:srgbClr val="FF6600"/>
              </a:buClr>
              <a:buSzPct val="90000"/>
              <a:buFont typeface="Arial" pitchFamily="34" charset="0"/>
              <a:buChar char="•"/>
              <a:defRPr/>
            </a:pPr>
            <a:endParaRPr lang="en-US" sz="2800" kern="0" dirty="0">
              <a:solidFill>
                <a:srgbClr val="184175"/>
              </a:solidFill>
              <a:latin typeface="+mn-lt"/>
              <a:cs typeface="+mn-cs"/>
            </a:endParaRPr>
          </a:p>
          <a:p>
            <a:pPr marL="342900" indent="-342900">
              <a:spcBef>
                <a:spcPct val="20000"/>
              </a:spcBef>
              <a:buClr>
                <a:srgbClr val="FF6600"/>
              </a:buClr>
              <a:buSzPct val="90000"/>
              <a:buFont typeface="Arial" pitchFamily="34" charset="0"/>
              <a:buChar char="•"/>
              <a:defRPr/>
            </a:pPr>
            <a:endParaRPr lang="en-US" sz="2800" kern="0" dirty="0">
              <a:solidFill>
                <a:srgbClr val="184175"/>
              </a:solidFill>
              <a:latin typeface="+mn-lt"/>
              <a:cs typeface="+mn-cs"/>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bwMode="auto">
          <a:xfrm>
            <a:off x="0" y="1524000"/>
            <a:ext cx="9144000" cy="5334000"/>
          </a:xfrm>
          <a:prstGeom prst="rect">
            <a:avLst/>
          </a:prstGeom>
          <a:solidFill>
            <a:srgbClr val="F4F8D6"/>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cs typeface="Times New Roman" pitchFamily="18" charset="0"/>
            </a:endParaRPr>
          </a:p>
        </p:txBody>
      </p:sp>
      <p:sp>
        <p:nvSpPr>
          <p:cNvPr id="2" name="Rectangle 1"/>
          <p:cNvSpPr/>
          <p:nvPr/>
        </p:nvSpPr>
        <p:spPr>
          <a:xfrm>
            <a:off x="990600" y="1752600"/>
            <a:ext cx="7239000" cy="3108543"/>
          </a:xfrm>
          <a:prstGeom prst="rect">
            <a:avLst/>
          </a:prstGeom>
        </p:spPr>
        <p:txBody>
          <a:bodyPr>
            <a:spAutoFit/>
          </a:bodyPr>
          <a:lstStyle/>
          <a:p>
            <a:pPr marL="342900" indent="-342900">
              <a:spcBef>
                <a:spcPct val="20000"/>
              </a:spcBef>
              <a:buClr>
                <a:srgbClr val="FF6600"/>
              </a:buClr>
              <a:buSzPct val="90000"/>
              <a:buFont typeface="Arial" pitchFamily="34" charset="0"/>
              <a:buChar char="•"/>
              <a:defRPr/>
            </a:pPr>
            <a:r>
              <a:rPr lang="en-US" sz="2400" b="1" kern="0" dirty="0">
                <a:solidFill>
                  <a:srgbClr val="184175"/>
                </a:solidFill>
                <a:latin typeface="+mn-lt"/>
                <a:cs typeface="+mn-cs"/>
              </a:rPr>
              <a:t>Traumatic Brain Injury mortality </a:t>
            </a:r>
            <a:r>
              <a:rPr lang="en-US" sz="2400" b="1" kern="0" dirty="0" smtClean="0">
                <a:solidFill>
                  <a:srgbClr val="184175"/>
                </a:solidFill>
                <a:latin typeface="+mn-lt"/>
                <a:cs typeface="+mn-cs"/>
              </a:rPr>
              <a:t>indicator</a:t>
            </a:r>
            <a:r>
              <a:rPr lang="en-US" sz="2800" kern="0" dirty="0" smtClean="0">
                <a:solidFill>
                  <a:srgbClr val="184175"/>
                </a:solidFill>
                <a:cs typeface="+mn-cs"/>
              </a:rPr>
              <a:t> </a:t>
            </a:r>
          </a:p>
          <a:p>
            <a:pPr marL="342900" indent="-342900">
              <a:spcBef>
                <a:spcPct val="20000"/>
              </a:spcBef>
              <a:buClr>
                <a:srgbClr val="FF6600"/>
              </a:buClr>
              <a:buSzPct val="90000"/>
              <a:buFont typeface="Arial" pitchFamily="34" charset="0"/>
              <a:buChar char="•"/>
              <a:defRPr/>
            </a:pPr>
            <a:r>
              <a:rPr lang="en-US" sz="2400" b="1" kern="0" dirty="0" smtClean="0">
                <a:solidFill>
                  <a:srgbClr val="184175"/>
                </a:solidFill>
                <a:latin typeface="+mn-lt"/>
                <a:cs typeface="+mn-cs"/>
              </a:rPr>
              <a:t>Morbidity indicators</a:t>
            </a:r>
          </a:p>
          <a:p>
            <a:pPr marL="800100" lvl="1" indent="-342900">
              <a:spcBef>
                <a:spcPct val="20000"/>
              </a:spcBef>
              <a:buClr>
                <a:srgbClr val="FF6600"/>
              </a:buClr>
              <a:buSzPct val="90000"/>
              <a:buFont typeface="Arial" pitchFamily="34" charset="0"/>
              <a:buChar char="•"/>
              <a:defRPr/>
            </a:pPr>
            <a:r>
              <a:rPr lang="en-US" sz="2400" kern="0" dirty="0" smtClean="0">
                <a:solidFill>
                  <a:srgbClr val="184175"/>
                </a:solidFill>
                <a:latin typeface="+mn-lt"/>
                <a:cs typeface="+mn-cs"/>
              </a:rPr>
              <a:t>Severity </a:t>
            </a:r>
            <a:r>
              <a:rPr lang="en-US" sz="2400" kern="0" dirty="0">
                <a:solidFill>
                  <a:srgbClr val="184175"/>
                </a:solidFill>
                <a:latin typeface="+mn-lt"/>
                <a:cs typeface="+mn-cs"/>
              </a:rPr>
              <a:t>threshold for inclusion</a:t>
            </a:r>
          </a:p>
          <a:p>
            <a:pPr marL="1257300" lvl="2" indent="-342900">
              <a:spcBef>
                <a:spcPct val="20000"/>
              </a:spcBef>
              <a:buClr>
                <a:srgbClr val="FF6600"/>
              </a:buClr>
              <a:buSzPct val="90000"/>
              <a:buFont typeface="Arial" pitchFamily="34" charset="0"/>
              <a:buChar char="•"/>
              <a:defRPr/>
            </a:pPr>
            <a:r>
              <a:rPr lang="en-US" sz="2400" kern="0" dirty="0">
                <a:solidFill>
                  <a:srgbClr val="184175"/>
                </a:solidFill>
                <a:latin typeface="+mn-lt"/>
                <a:cs typeface="+mn-cs"/>
              </a:rPr>
              <a:t>Probability of death</a:t>
            </a:r>
          </a:p>
          <a:p>
            <a:pPr marL="1257300" lvl="2" indent="-342900">
              <a:spcBef>
                <a:spcPct val="20000"/>
              </a:spcBef>
              <a:buClr>
                <a:srgbClr val="FF6600"/>
              </a:buClr>
              <a:buSzPct val="90000"/>
              <a:buFont typeface="Arial" pitchFamily="34" charset="0"/>
              <a:buChar char="•"/>
              <a:defRPr/>
            </a:pPr>
            <a:r>
              <a:rPr lang="en-US" sz="2400" kern="0" dirty="0">
                <a:solidFill>
                  <a:srgbClr val="184175"/>
                </a:solidFill>
                <a:latin typeface="+mn-lt"/>
                <a:cs typeface="+mn-cs"/>
              </a:rPr>
              <a:t>Probability of admission</a:t>
            </a:r>
          </a:p>
          <a:p>
            <a:pPr marL="800100" lvl="1" indent="-342900">
              <a:spcBef>
                <a:spcPct val="20000"/>
              </a:spcBef>
              <a:buClr>
                <a:srgbClr val="FF6600"/>
              </a:buClr>
              <a:buSzPct val="90000"/>
              <a:buFont typeface="Arial" pitchFamily="34" charset="0"/>
              <a:buChar char="•"/>
              <a:defRPr/>
            </a:pPr>
            <a:r>
              <a:rPr lang="en-US" sz="2400" kern="0" dirty="0">
                <a:solidFill>
                  <a:srgbClr val="184175"/>
                </a:solidFill>
                <a:latin typeface="+mn-lt"/>
                <a:cs typeface="+mn-cs"/>
              </a:rPr>
              <a:t>Functional outcomes/ disability</a:t>
            </a:r>
          </a:p>
        </p:txBody>
      </p:sp>
      <p:sp>
        <p:nvSpPr>
          <p:cNvPr id="4" name="Title 1"/>
          <p:cNvSpPr txBox="1">
            <a:spLocks/>
          </p:cNvSpPr>
          <p:nvPr/>
        </p:nvSpPr>
        <p:spPr>
          <a:xfrm>
            <a:off x="0" y="381000"/>
            <a:ext cx="9144000" cy="1089025"/>
          </a:xfrm>
          <a:prstGeom prst="rect">
            <a:avLst/>
          </a:prstGeom>
        </p:spPr>
        <p:txBody>
          <a:bodyPr/>
          <a:lstStyle/>
          <a:p>
            <a:pPr algn="ctr">
              <a:defRPr/>
            </a:pPr>
            <a:r>
              <a:rPr lang="en-US" sz="3200" b="1" kern="0" dirty="0">
                <a:solidFill>
                  <a:srgbClr val="000066"/>
                </a:solidFill>
                <a:latin typeface="+mj-lt"/>
                <a:ea typeface="+mj-ea"/>
                <a:cs typeface="+mj-cs"/>
              </a:rPr>
              <a:t>More ICE indicators to come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bwMode="auto">
          <a:xfrm>
            <a:off x="0" y="1600200"/>
            <a:ext cx="9144000" cy="5257800"/>
          </a:xfrm>
          <a:prstGeom prst="rect">
            <a:avLst/>
          </a:prstGeom>
          <a:solidFill>
            <a:srgbClr val="F4F8D6"/>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cs typeface="Times New Roman" pitchFamily="18" charset="0"/>
            </a:endParaRPr>
          </a:p>
        </p:txBody>
      </p:sp>
      <p:pic>
        <p:nvPicPr>
          <p:cNvPr id="59393" name="Picture 2" descr="Injury Data"/>
          <p:cNvPicPr>
            <a:picLocks noChangeAspect="1" noChangeArrowheads="1"/>
          </p:cNvPicPr>
          <p:nvPr/>
        </p:nvPicPr>
        <p:blipFill>
          <a:blip r:embed="rId2" cstate="print"/>
          <a:srcRect/>
          <a:stretch>
            <a:fillRect/>
          </a:stretch>
        </p:blipFill>
        <p:spPr bwMode="auto">
          <a:xfrm>
            <a:off x="3276600" y="5105400"/>
            <a:ext cx="2438400" cy="1136650"/>
          </a:xfrm>
          <a:prstGeom prst="rect">
            <a:avLst/>
          </a:prstGeom>
          <a:noFill/>
          <a:ln w="9525">
            <a:noFill/>
            <a:miter lim="800000"/>
            <a:headEnd/>
            <a:tailEnd/>
          </a:ln>
        </p:spPr>
      </p:pic>
      <p:sp>
        <p:nvSpPr>
          <p:cNvPr id="3" name="Rectangle 3"/>
          <p:cNvSpPr txBox="1">
            <a:spLocks noChangeArrowheads="1"/>
          </p:cNvSpPr>
          <p:nvPr/>
        </p:nvSpPr>
        <p:spPr bwMode="auto">
          <a:xfrm>
            <a:off x="1981200" y="1600200"/>
            <a:ext cx="4953000" cy="1981200"/>
          </a:xfrm>
          <a:prstGeom prst="rect">
            <a:avLst/>
          </a:prstGeom>
          <a:noFill/>
          <a:ln w="9525">
            <a:noFill/>
            <a:miter lim="800000"/>
            <a:headEnd/>
            <a:tailEnd/>
          </a:ln>
          <a:effectLst/>
        </p:spPr>
        <p:txBody>
          <a:bodyPr anchor="b"/>
          <a:lstStyle/>
          <a:p>
            <a:pPr algn="ctr">
              <a:defRPr/>
            </a:pPr>
            <a:r>
              <a:rPr lang="en-US" sz="2400" b="1" kern="0" dirty="0">
                <a:ea typeface="+mj-ea"/>
                <a:cs typeface="+mj-cs"/>
              </a:rPr>
              <a:t>E-mail us at </a:t>
            </a:r>
            <a:br>
              <a:rPr lang="en-US" sz="2400" b="1" kern="0" dirty="0">
                <a:ea typeface="+mj-ea"/>
                <a:cs typeface="+mj-cs"/>
              </a:rPr>
            </a:br>
            <a:r>
              <a:rPr lang="en-US" sz="2400" b="1" kern="0" dirty="0">
                <a:ea typeface="+mj-ea"/>
                <a:cs typeface="+mj-cs"/>
                <a:hlinkClick r:id="rId3"/>
              </a:rPr>
              <a:t>MWarner@CDC.GOV</a:t>
            </a:r>
            <a:r>
              <a:rPr lang="en-US" sz="2400" b="1" kern="0" dirty="0">
                <a:ea typeface="+mj-ea"/>
                <a:cs typeface="+mj-cs"/>
              </a:rPr>
              <a:t/>
            </a:r>
            <a:br>
              <a:rPr lang="en-US" sz="2400" b="1" kern="0" dirty="0">
                <a:ea typeface="+mj-ea"/>
                <a:cs typeface="+mj-cs"/>
              </a:rPr>
            </a:br>
            <a:r>
              <a:rPr lang="en-US" sz="2400" b="1" kern="0" dirty="0">
                <a:ea typeface="+mj-ea"/>
                <a:cs typeface="+mj-cs"/>
              </a:rPr>
              <a:t>or</a:t>
            </a:r>
            <a:br>
              <a:rPr lang="en-US" sz="2400" b="1" kern="0" dirty="0">
                <a:ea typeface="+mj-ea"/>
                <a:cs typeface="+mj-cs"/>
              </a:rPr>
            </a:br>
            <a:r>
              <a:rPr lang="en-US" sz="2400" b="1" kern="0" dirty="0">
                <a:ea typeface="+mj-ea"/>
                <a:cs typeface="+mj-cs"/>
                <a:hlinkClick r:id="rId4"/>
              </a:rPr>
              <a:t>LChen3@cdc.gov</a:t>
            </a:r>
            <a:endParaRPr lang="en-US" sz="2400" b="1" kern="0" dirty="0">
              <a:ea typeface="+mj-ea"/>
              <a:cs typeface="+mj-cs"/>
            </a:endParaRPr>
          </a:p>
        </p:txBody>
      </p:sp>
      <p:sp>
        <p:nvSpPr>
          <p:cNvPr id="59395" name="Text Box 4"/>
          <p:cNvSpPr txBox="1">
            <a:spLocks noChangeArrowheads="1"/>
          </p:cNvSpPr>
          <p:nvPr/>
        </p:nvSpPr>
        <p:spPr bwMode="auto">
          <a:xfrm>
            <a:off x="533400" y="4267200"/>
            <a:ext cx="8229600" cy="701675"/>
          </a:xfrm>
          <a:prstGeom prst="rect">
            <a:avLst/>
          </a:prstGeom>
          <a:noFill/>
          <a:ln w="9525">
            <a:noFill/>
            <a:miter lim="800000"/>
            <a:headEnd/>
            <a:tailEnd/>
          </a:ln>
        </p:spPr>
        <p:txBody>
          <a:bodyPr>
            <a:spAutoFit/>
          </a:bodyPr>
          <a:lstStyle/>
          <a:p>
            <a:pPr algn="ctr" eaLnBrk="0" hangingPunct="0"/>
            <a:r>
              <a:rPr lang="en-US" sz="2000" b="1">
                <a:solidFill>
                  <a:srgbClr val="000000"/>
                </a:solidFill>
              </a:rPr>
              <a:t>For more information on injury data and resources from NCHS, see: </a:t>
            </a:r>
            <a:r>
              <a:rPr lang="en-US" sz="2000" b="1">
                <a:solidFill>
                  <a:srgbClr val="000000"/>
                </a:solidFill>
                <a:hlinkClick r:id="rId5"/>
              </a:rPr>
              <a:t>www.cdc.gov/nchs/injury.htm</a:t>
            </a:r>
            <a:r>
              <a:rPr lang="en-US" sz="2000" b="1">
                <a:solidFill>
                  <a:srgbClr val="000000"/>
                </a:solidFill>
              </a:rPr>
              <a:t>.</a:t>
            </a:r>
          </a:p>
        </p:txBody>
      </p:sp>
      <p:sp>
        <p:nvSpPr>
          <p:cNvPr id="59396" name="Rectangle 7"/>
          <p:cNvSpPr>
            <a:spLocks noChangeArrowheads="1"/>
          </p:cNvSpPr>
          <p:nvPr/>
        </p:nvSpPr>
        <p:spPr bwMode="auto">
          <a:xfrm>
            <a:off x="609600" y="228600"/>
            <a:ext cx="7772400" cy="1143000"/>
          </a:xfrm>
          <a:prstGeom prst="rect">
            <a:avLst/>
          </a:prstGeom>
          <a:noFill/>
          <a:ln w="9525">
            <a:noFill/>
            <a:miter lim="800000"/>
            <a:headEnd/>
            <a:tailEnd/>
          </a:ln>
        </p:spPr>
        <p:txBody>
          <a:bodyPr anchor="ctr"/>
          <a:lstStyle/>
          <a:p>
            <a:pPr algn="ctr"/>
            <a:r>
              <a:rPr lang="en-US" sz="4000" b="1">
                <a:solidFill>
                  <a:srgbClr val="000066"/>
                </a:solidFill>
                <a:latin typeface="Times New Roman" pitchFamily="18" charset="0"/>
              </a:rPr>
              <a:t>Questions?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bwMode="auto">
          <a:xfrm>
            <a:off x="0" y="1600200"/>
            <a:ext cx="9144000" cy="5257800"/>
          </a:xfrm>
          <a:prstGeom prst="rect">
            <a:avLst/>
          </a:prstGeom>
          <a:solidFill>
            <a:srgbClr val="F4F8D6"/>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cs typeface="Times New Roman" pitchFamily="18" charset="0"/>
            </a:endParaRPr>
          </a:p>
        </p:txBody>
      </p:sp>
      <p:sp>
        <p:nvSpPr>
          <p:cNvPr id="34817" name="Rectangle 2"/>
          <p:cNvSpPr>
            <a:spLocks noGrp="1" noChangeArrowheads="1"/>
          </p:cNvSpPr>
          <p:nvPr>
            <p:ph type="title"/>
          </p:nvPr>
        </p:nvSpPr>
        <p:spPr>
          <a:xfrm>
            <a:off x="0" y="0"/>
            <a:ext cx="9144000" cy="1089025"/>
          </a:xfrm>
        </p:spPr>
        <p:txBody>
          <a:bodyPr/>
          <a:lstStyle/>
          <a:p>
            <a:pPr algn="ctr"/>
            <a:r>
              <a:rPr lang="en-US" sz="4000" b="1" smtClean="0">
                <a:solidFill>
                  <a:srgbClr val="000066"/>
                </a:solidFill>
              </a:rPr>
              <a:t>What we’ll talk about….</a:t>
            </a:r>
          </a:p>
        </p:txBody>
      </p:sp>
      <p:sp>
        <p:nvSpPr>
          <p:cNvPr id="34818" name="Rectangle 3"/>
          <p:cNvSpPr>
            <a:spLocks noGrp="1" noChangeArrowheads="1"/>
          </p:cNvSpPr>
          <p:nvPr>
            <p:ph idx="1"/>
          </p:nvPr>
        </p:nvSpPr>
        <p:spPr>
          <a:xfrm>
            <a:off x="838200" y="1600200"/>
            <a:ext cx="7772400" cy="4895850"/>
          </a:xfrm>
        </p:spPr>
        <p:txBody>
          <a:bodyPr/>
          <a:lstStyle/>
          <a:p>
            <a:pPr>
              <a:buClr>
                <a:srgbClr val="FF6600"/>
              </a:buClr>
            </a:pPr>
            <a:r>
              <a:rPr lang="en-US" dirty="0" smtClean="0">
                <a:solidFill>
                  <a:srgbClr val="184175"/>
                </a:solidFill>
              </a:rPr>
              <a:t>International Collaborative Effort on Injury Statistics (ICE) criteria for indicators </a:t>
            </a:r>
          </a:p>
          <a:p>
            <a:pPr>
              <a:buClr>
                <a:srgbClr val="FF6600"/>
              </a:buClr>
            </a:pPr>
            <a:r>
              <a:rPr lang="en-US" dirty="0" smtClean="0">
                <a:solidFill>
                  <a:srgbClr val="184175"/>
                </a:solidFill>
              </a:rPr>
              <a:t>Barriers to comparability</a:t>
            </a:r>
          </a:p>
          <a:p>
            <a:pPr lvl="1">
              <a:buClr>
                <a:srgbClr val="FF6600"/>
              </a:buClr>
            </a:pPr>
            <a:r>
              <a:rPr lang="en-US" dirty="0" smtClean="0">
                <a:solidFill>
                  <a:srgbClr val="184175"/>
                </a:solidFill>
              </a:rPr>
              <a:t>Coding rules</a:t>
            </a:r>
          </a:p>
          <a:p>
            <a:pPr lvl="1">
              <a:buClr>
                <a:srgbClr val="FF6600"/>
              </a:buClr>
            </a:pPr>
            <a:r>
              <a:rPr lang="en-US" dirty="0" smtClean="0">
                <a:solidFill>
                  <a:srgbClr val="184175"/>
                </a:solidFill>
              </a:rPr>
              <a:t>Unspecified codes</a:t>
            </a:r>
          </a:p>
          <a:p>
            <a:pPr>
              <a:buClr>
                <a:srgbClr val="FF6600"/>
              </a:buClr>
            </a:pPr>
            <a:r>
              <a:rPr lang="en-US" dirty="0" smtClean="0">
                <a:solidFill>
                  <a:srgbClr val="184175"/>
                </a:solidFill>
              </a:rPr>
              <a:t>Global Injury Mortality Database</a:t>
            </a:r>
          </a:p>
          <a:p>
            <a:pPr>
              <a:buClr>
                <a:srgbClr val="FF6600"/>
              </a:buClr>
            </a:pPr>
            <a:r>
              <a:rPr lang="en-US" dirty="0" smtClean="0">
                <a:solidFill>
                  <a:srgbClr val="184175"/>
                </a:solidFill>
              </a:rPr>
              <a:t>Fatal injury indicators</a:t>
            </a:r>
          </a:p>
          <a:p>
            <a:pPr lvl="1">
              <a:buClr>
                <a:srgbClr val="FF6600"/>
              </a:buClr>
            </a:pPr>
            <a:r>
              <a:rPr lang="en-US" dirty="0" smtClean="0">
                <a:solidFill>
                  <a:srgbClr val="184175"/>
                </a:solidFill>
              </a:rPr>
              <a:t>All injury</a:t>
            </a:r>
          </a:p>
          <a:p>
            <a:pPr lvl="1">
              <a:buClr>
                <a:srgbClr val="FF6600"/>
              </a:buClr>
            </a:pPr>
            <a:r>
              <a:rPr lang="en-US" dirty="0" smtClean="0">
                <a:solidFill>
                  <a:srgbClr val="184175"/>
                </a:solidFill>
              </a:rPr>
              <a:t>Motor vehicle traffic</a:t>
            </a:r>
          </a:p>
          <a:p>
            <a:pPr lvl="1">
              <a:buClr>
                <a:srgbClr val="FF6600"/>
              </a:buClr>
            </a:pPr>
            <a:r>
              <a:rPr lang="en-US" dirty="0" smtClean="0">
                <a:solidFill>
                  <a:srgbClr val="184175"/>
                </a:solidFill>
              </a:rPr>
              <a:t>Suicide</a:t>
            </a:r>
          </a:p>
          <a:p>
            <a:pPr lvl="1">
              <a:buClr>
                <a:srgbClr val="FF6600"/>
              </a:buClr>
            </a:pPr>
            <a:r>
              <a:rPr lang="en-US" dirty="0" smtClean="0">
                <a:solidFill>
                  <a:srgbClr val="184175"/>
                </a:solidFill>
              </a:rPr>
              <a:t>Homicide</a:t>
            </a:r>
          </a:p>
          <a:p>
            <a:pPr>
              <a:buClr>
                <a:srgbClr val="FF6600"/>
              </a:buClr>
            </a:pPr>
            <a:r>
              <a:rPr lang="en-US" dirty="0" smtClean="0">
                <a:solidFill>
                  <a:srgbClr val="184175"/>
                </a:solidFill>
              </a:rPr>
              <a:t>Discussion</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lum/>
          </a:blip>
          <a:srcRect/>
          <a:stretch>
            <a:fillRect/>
          </a:stretch>
        </a:blipFill>
        <a:effectLst/>
      </p:bgPr>
    </p:bg>
    <p:spTree>
      <p:nvGrpSpPr>
        <p:cNvPr id="1" name=""/>
        <p:cNvGrpSpPr/>
        <p:nvPr/>
      </p:nvGrpSpPr>
      <p:grpSpPr>
        <a:xfrm>
          <a:off x="0" y="0"/>
          <a:ext cx="0" cy="0"/>
          <a:chOff x="0" y="0"/>
          <a:chExt cx="0" cy="0"/>
        </a:xfrm>
      </p:grpSpPr>
      <p:sp>
        <p:nvSpPr>
          <p:cNvPr id="5" name="Rectangle 4"/>
          <p:cNvSpPr/>
          <p:nvPr/>
        </p:nvSpPr>
        <p:spPr bwMode="auto">
          <a:xfrm>
            <a:off x="0" y="1600200"/>
            <a:ext cx="9144000" cy="5257800"/>
          </a:xfrm>
          <a:prstGeom prst="rect">
            <a:avLst/>
          </a:prstGeom>
          <a:solidFill>
            <a:srgbClr val="F4F8D6"/>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cs typeface="Times New Roman" pitchFamily="18" charset="0"/>
            </a:endParaRPr>
          </a:p>
        </p:txBody>
      </p:sp>
      <p:sp>
        <p:nvSpPr>
          <p:cNvPr id="36865" name="Content Placeholder 2"/>
          <p:cNvSpPr>
            <a:spLocks noGrp="1"/>
          </p:cNvSpPr>
          <p:nvPr>
            <p:ph idx="1"/>
          </p:nvPr>
        </p:nvSpPr>
        <p:spPr>
          <a:xfrm>
            <a:off x="609600" y="1219200"/>
            <a:ext cx="8534400" cy="5286375"/>
          </a:xfrm>
        </p:spPr>
        <p:txBody>
          <a:bodyPr/>
          <a:lstStyle/>
          <a:p>
            <a:pPr marL="457200" indent="-457200">
              <a:buClr>
                <a:srgbClr val="184075"/>
              </a:buClr>
              <a:buFontTx/>
              <a:buNone/>
            </a:pPr>
            <a:endParaRPr lang="en-US" b="1" u="sng" dirty="0" smtClean="0">
              <a:solidFill>
                <a:srgbClr val="184175"/>
              </a:solidFill>
            </a:endParaRPr>
          </a:p>
          <a:p>
            <a:pPr marL="457200" indent="-457200">
              <a:buClr>
                <a:srgbClr val="184075"/>
              </a:buClr>
              <a:buFontTx/>
              <a:buNone/>
            </a:pPr>
            <a:r>
              <a:rPr lang="en-US" b="1" dirty="0" smtClean="0">
                <a:solidFill>
                  <a:srgbClr val="184175"/>
                </a:solidFill>
              </a:rPr>
              <a:t>Desirable qualities of injury indicators:</a:t>
            </a:r>
          </a:p>
          <a:p>
            <a:pPr marL="457200" indent="-457200">
              <a:spcBef>
                <a:spcPct val="0"/>
              </a:spcBef>
              <a:buClr>
                <a:srgbClr val="184075"/>
              </a:buClr>
              <a:buFont typeface="Century Schoolbook" pitchFamily="18" charset="0"/>
              <a:buAutoNum type="arabicPeriod"/>
            </a:pPr>
            <a:endParaRPr lang="en-US" sz="1600" b="1" u="sng" dirty="0" smtClean="0">
              <a:solidFill>
                <a:srgbClr val="184175"/>
              </a:solidFill>
            </a:endParaRPr>
          </a:p>
          <a:p>
            <a:pPr marL="457200" indent="-457200">
              <a:buClr>
                <a:srgbClr val="184075"/>
              </a:buClr>
              <a:buFont typeface="Century Schoolbook" pitchFamily="18" charset="0"/>
              <a:buAutoNum type="arabicPeriod"/>
            </a:pPr>
            <a:r>
              <a:rPr lang="en-US" b="1" u="sng" dirty="0" smtClean="0">
                <a:solidFill>
                  <a:srgbClr val="184175"/>
                </a:solidFill>
              </a:rPr>
              <a:t>Case Definition.</a:t>
            </a:r>
            <a:r>
              <a:rPr lang="en-US" sz="2000" dirty="0" smtClean="0">
                <a:solidFill>
                  <a:srgbClr val="184175"/>
                </a:solidFill>
              </a:rPr>
              <a:t>  The indicator should reflect the occurrence of injury satisfying some case definition of anatomical or physiological damage.</a:t>
            </a:r>
          </a:p>
          <a:p>
            <a:pPr marL="457200" indent="-457200">
              <a:spcBef>
                <a:spcPct val="0"/>
              </a:spcBef>
              <a:buFont typeface="Century Schoolbook" pitchFamily="18" charset="0"/>
              <a:buAutoNum type="arabicPeriod"/>
            </a:pPr>
            <a:endParaRPr lang="en-US" sz="1600" dirty="0" smtClean="0">
              <a:solidFill>
                <a:srgbClr val="184175"/>
              </a:solidFill>
            </a:endParaRPr>
          </a:p>
          <a:p>
            <a:pPr marL="457200" indent="-457200">
              <a:buClr>
                <a:srgbClr val="184175"/>
              </a:buClr>
              <a:buFont typeface="Century Schoolbook" pitchFamily="18" charset="0"/>
              <a:buAutoNum type="arabicPeriod"/>
            </a:pPr>
            <a:r>
              <a:rPr lang="en-US" b="1" u="sng" dirty="0" smtClean="0">
                <a:solidFill>
                  <a:srgbClr val="184175"/>
                </a:solidFill>
              </a:rPr>
              <a:t>Serious Injury.</a:t>
            </a:r>
            <a:r>
              <a:rPr lang="en-US" sz="2000" dirty="0" smtClean="0">
                <a:solidFill>
                  <a:srgbClr val="184175"/>
                </a:solidFill>
              </a:rPr>
              <a:t>  The indicator should be based on events that are associated with significantly increased risk of impairment, functional limitation, disability or death, decreased quality of life, or increased cost (i.e. serious injury).</a:t>
            </a:r>
          </a:p>
          <a:p>
            <a:pPr marL="457200" indent="-457200">
              <a:spcBef>
                <a:spcPct val="0"/>
              </a:spcBef>
              <a:buClr>
                <a:srgbClr val="184175"/>
              </a:buClr>
              <a:buFont typeface="Century Schoolbook" pitchFamily="18" charset="0"/>
              <a:buAutoNum type="arabicPeriod"/>
            </a:pPr>
            <a:endParaRPr lang="en-US" sz="1600" dirty="0" smtClean="0">
              <a:solidFill>
                <a:srgbClr val="184175"/>
              </a:solidFill>
            </a:endParaRPr>
          </a:p>
          <a:p>
            <a:pPr marL="457200" indent="-457200">
              <a:buClr>
                <a:srgbClr val="184175"/>
              </a:buClr>
              <a:buFont typeface="Century Schoolbook" pitchFamily="18" charset="0"/>
              <a:buAutoNum type="arabicPeriod"/>
            </a:pPr>
            <a:r>
              <a:rPr lang="en-US" b="1" u="sng" dirty="0" smtClean="0">
                <a:solidFill>
                  <a:srgbClr val="184175"/>
                </a:solidFill>
              </a:rPr>
              <a:t>Case Ascertainment. </a:t>
            </a:r>
            <a:r>
              <a:rPr lang="en-US" sz="2000" dirty="0" smtClean="0">
                <a:solidFill>
                  <a:srgbClr val="184175"/>
                </a:solidFill>
              </a:rPr>
              <a:t> The probability of a case being ascertained should be independent of social, economic and demographic factors, as well as service supply and access factors.</a:t>
            </a:r>
          </a:p>
        </p:txBody>
      </p:sp>
      <p:sp>
        <p:nvSpPr>
          <p:cNvPr id="4" name="Rectangle 2"/>
          <p:cNvSpPr txBox="1">
            <a:spLocks noChangeArrowheads="1"/>
          </p:cNvSpPr>
          <p:nvPr/>
        </p:nvSpPr>
        <p:spPr bwMode="auto">
          <a:xfrm>
            <a:off x="1066800" y="0"/>
            <a:ext cx="8077200" cy="1089025"/>
          </a:xfrm>
          <a:prstGeom prst="rect">
            <a:avLst/>
          </a:prstGeom>
          <a:noFill/>
          <a:ln w="9525">
            <a:noFill/>
            <a:miter lim="800000"/>
            <a:headEnd/>
            <a:tailEnd/>
          </a:ln>
          <a:effectLst/>
        </p:spPr>
        <p:txBody>
          <a:bodyPr anchor="b"/>
          <a:lstStyle/>
          <a:p>
            <a:r>
              <a:rPr lang="en-US" sz="2800" b="1">
                <a:solidFill>
                  <a:srgbClr val="000066"/>
                </a:solidFill>
                <a:latin typeface="Century Schoolbook" pitchFamily="18" charset="0"/>
              </a:rPr>
              <a:t>The ICE on Injury Statistics criteria for  indicators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bwMode="auto">
          <a:xfrm>
            <a:off x="0" y="1600200"/>
            <a:ext cx="9144000" cy="5257800"/>
          </a:xfrm>
          <a:prstGeom prst="rect">
            <a:avLst/>
          </a:prstGeom>
          <a:solidFill>
            <a:srgbClr val="F4F8D6"/>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cs typeface="Times New Roman" pitchFamily="18" charset="0"/>
            </a:endParaRPr>
          </a:p>
        </p:txBody>
      </p:sp>
      <p:sp>
        <p:nvSpPr>
          <p:cNvPr id="37889" name="Content Placeholder 2"/>
          <p:cNvSpPr>
            <a:spLocks noGrp="1"/>
          </p:cNvSpPr>
          <p:nvPr>
            <p:ph idx="1"/>
          </p:nvPr>
        </p:nvSpPr>
        <p:spPr>
          <a:xfrm>
            <a:off x="762000" y="1600200"/>
            <a:ext cx="7924800" cy="4752975"/>
          </a:xfrm>
        </p:spPr>
        <p:txBody>
          <a:bodyPr/>
          <a:lstStyle/>
          <a:p>
            <a:pPr marL="457200" indent="-457200">
              <a:spcBef>
                <a:spcPct val="0"/>
              </a:spcBef>
              <a:buClr>
                <a:srgbClr val="184175"/>
              </a:buClr>
              <a:buFontTx/>
              <a:buNone/>
            </a:pPr>
            <a:r>
              <a:rPr lang="en-US" b="1" dirty="0" smtClean="0">
                <a:solidFill>
                  <a:srgbClr val="184175"/>
                </a:solidFill>
              </a:rPr>
              <a:t>Desirable qualities of injury indicators (</a:t>
            </a:r>
            <a:r>
              <a:rPr lang="en-US" b="1" dirty="0" err="1" smtClean="0">
                <a:solidFill>
                  <a:srgbClr val="184175"/>
                </a:solidFill>
              </a:rPr>
              <a:t>con’t</a:t>
            </a:r>
            <a:r>
              <a:rPr lang="en-US" b="1" dirty="0" smtClean="0">
                <a:solidFill>
                  <a:srgbClr val="184175"/>
                </a:solidFill>
              </a:rPr>
              <a:t>)</a:t>
            </a:r>
          </a:p>
          <a:p>
            <a:pPr marL="457200" indent="-457200">
              <a:spcBef>
                <a:spcPct val="0"/>
              </a:spcBef>
              <a:buClr>
                <a:srgbClr val="184175"/>
              </a:buClr>
              <a:buFont typeface="Century Schoolbook" pitchFamily="18" charset="0"/>
              <a:buAutoNum type="arabicPeriod" startAt="4"/>
            </a:pPr>
            <a:endParaRPr lang="en-US" b="1" u="sng" dirty="0" smtClean="0">
              <a:solidFill>
                <a:srgbClr val="184175"/>
              </a:solidFill>
            </a:endParaRPr>
          </a:p>
          <a:p>
            <a:pPr marL="457200" indent="-457200">
              <a:spcBef>
                <a:spcPct val="0"/>
              </a:spcBef>
              <a:buClr>
                <a:srgbClr val="184175"/>
              </a:buClr>
              <a:buFont typeface="Century Schoolbook" pitchFamily="18" charset="0"/>
              <a:buAutoNum type="arabicPeriod" startAt="4"/>
            </a:pPr>
            <a:r>
              <a:rPr lang="en-US" b="1" u="sng" dirty="0" smtClean="0">
                <a:solidFill>
                  <a:srgbClr val="184175"/>
                </a:solidFill>
              </a:rPr>
              <a:t>Representativeness.</a:t>
            </a:r>
            <a:r>
              <a:rPr lang="en-US" sz="2000" dirty="0" smtClean="0">
                <a:solidFill>
                  <a:srgbClr val="184175"/>
                </a:solidFill>
              </a:rPr>
              <a:t>  The indicator should be derived from data that are inclusive or  representative of the target population that the indicator aims to reflect.</a:t>
            </a:r>
          </a:p>
          <a:p>
            <a:pPr marL="457200" indent="-457200">
              <a:spcBef>
                <a:spcPct val="0"/>
              </a:spcBef>
              <a:buClr>
                <a:srgbClr val="184175"/>
              </a:buClr>
              <a:buFont typeface="Century Schoolbook" pitchFamily="18" charset="0"/>
              <a:buAutoNum type="arabicPeriod" startAt="4"/>
            </a:pPr>
            <a:endParaRPr lang="en-US" sz="2000" dirty="0" smtClean="0">
              <a:solidFill>
                <a:srgbClr val="184175"/>
              </a:solidFill>
            </a:endParaRPr>
          </a:p>
          <a:p>
            <a:pPr marL="457200" indent="-457200">
              <a:spcBef>
                <a:spcPct val="0"/>
              </a:spcBef>
              <a:buClr>
                <a:srgbClr val="184175"/>
              </a:buClr>
              <a:buFont typeface="Century Schoolbook" pitchFamily="18" charset="0"/>
              <a:buAutoNum type="arabicPeriod" startAt="4"/>
            </a:pPr>
            <a:r>
              <a:rPr lang="en-US" b="1" u="sng" dirty="0" smtClean="0">
                <a:solidFill>
                  <a:srgbClr val="184175"/>
                </a:solidFill>
              </a:rPr>
              <a:t>Data Availability.</a:t>
            </a:r>
            <a:r>
              <a:rPr lang="en-US" sz="2000" dirty="0" smtClean="0">
                <a:solidFill>
                  <a:srgbClr val="184175"/>
                </a:solidFill>
              </a:rPr>
              <a:t>  It should be possible to use existing data systems, or it should be practical to develop new systems, to provide data for computing the indicator.</a:t>
            </a:r>
          </a:p>
          <a:p>
            <a:pPr marL="457200" indent="-457200">
              <a:spcBef>
                <a:spcPct val="0"/>
              </a:spcBef>
              <a:buClr>
                <a:srgbClr val="184175"/>
              </a:buClr>
              <a:buFont typeface="Century Schoolbook" pitchFamily="18" charset="0"/>
              <a:buAutoNum type="arabicPeriod" startAt="4"/>
            </a:pPr>
            <a:endParaRPr lang="en-US" sz="2000" dirty="0" smtClean="0">
              <a:solidFill>
                <a:srgbClr val="184175"/>
              </a:solidFill>
            </a:endParaRPr>
          </a:p>
          <a:p>
            <a:pPr marL="457200" indent="-457200">
              <a:spcBef>
                <a:spcPct val="0"/>
              </a:spcBef>
              <a:buClr>
                <a:srgbClr val="184175"/>
              </a:buClr>
              <a:buFont typeface="Century Schoolbook" pitchFamily="18" charset="0"/>
              <a:buAutoNum type="arabicPeriod" startAt="4"/>
            </a:pPr>
            <a:r>
              <a:rPr lang="en-US" b="1" u="sng" dirty="0" smtClean="0">
                <a:solidFill>
                  <a:srgbClr val="184175"/>
                </a:solidFill>
              </a:rPr>
              <a:t>Specification.</a:t>
            </a:r>
            <a:r>
              <a:rPr lang="en-US" dirty="0" smtClean="0">
                <a:solidFill>
                  <a:srgbClr val="184175"/>
                </a:solidFill>
              </a:rPr>
              <a:t>  </a:t>
            </a:r>
            <a:r>
              <a:rPr lang="en-US" sz="2000" dirty="0" smtClean="0">
                <a:solidFill>
                  <a:srgbClr val="184175"/>
                </a:solidFill>
              </a:rPr>
              <a:t>The indicator should be fully specified to allow calculation to be consistent at any place and at any time.</a:t>
            </a:r>
          </a:p>
        </p:txBody>
      </p:sp>
      <p:sp>
        <p:nvSpPr>
          <p:cNvPr id="7" name="Rectangle 2"/>
          <p:cNvSpPr txBox="1">
            <a:spLocks noChangeArrowheads="1"/>
          </p:cNvSpPr>
          <p:nvPr/>
        </p:nvSpPr>
        <p:spPr bwMode="auto">
          <a:xfrm>
            <a:off x="1066800" y="0"/>
            <a:ext cx="8077200" cy="1089025"/>
          </a:xfrm>
          <a:prstGeom prst="rect">
            <a:avLst/>
          </a:prstGeom>
          <a:noFill/>
          <a:ln w="9525">
            <a:noFill/>
            <a:miter lim="800000"/>
            <a:headEnd/>
            <a:tailEnd/>
          </a:ln>
          <a:effectLst/>
        </p:spPr>
        <p:txBody>
          <a:bodyPr anchor="b"/>
          <a:lstStyle/>
          <a:p>
            <a:r>
              <a:rPr lang="en-US" sz="2800" b="1" dirty="0">
                <a:solidFill>
                  <a:srgbClr val="000066"/>
                </a:solidFill>
                <a:latin typeface="Century Schoolbook" pitchFamily="18" charset="0"/>
              </a:rPr>
              <a:t>The ICE on Injury Statistics criteria for  indicators</a:t>
            </a:r>
          </a:p>
        </p:txBody>
      </p:sp>
      <p:sp>
        <p:nvSpPr>
          <p:cNvPr id="37892" name="Text Box 4"/>
          <p:cNvSpPr txBox="1">
            <a:spLocks noChangeArrowheads="1"/>
          </p:cNvSpPr>
          <p:nvPr/>
        </p:nvSpPr>
        <p:spPr bwMode="auto">
          <a:xfrm>
            <a:off x="609600" y="6096000"/>
            <a:ext cx="8305800" cy="584775"/>
          </a:xfrm>
          <a:prstGeom prst="rect">
            <a:avLst/>
          </a:prstGeom>
          <a:noFill/>
          <a:ln w="9525">
            <a:noFill/>
            <a:miter lim="800000"/>
            <a:headEnd/>
            <a:tailEnd/>
          </a:ln>
          <a:effectLst/>
        </p:spPr>
        <p:txBody>
          <a:bodyPr wrap="square">
            <a:spAutoFit/>
          </a:bodyPr>
          <a:lstStyle/>
          <a:p>
            <a:pPr>
              <a:spcBef>
                <a:spcPct val="50000"/>
              </a:spcBef>
            </a:pPr>
            <a:r>
              <a:rPr lang="en-US" sz="1600" dirty="0" smtClean="0">
                <a:solidFill>
                  <a:srgbClr val="184175"/>
                </a:solidFill>
                <a:latin typeface="+mn-lt"/>
                <a:cs typeface="+mn-cs"/>
              </a:rPr>
              <a:t>Cryer C, Langley J. Developing indicators of injury incidence that can be used to monitor global, regional and local trends, 2008.</a:t>
            </a:r>
            <a:endParaRPr lang="en-US" sz="1600" dirty="0">
              <a:solidFill>
                <a:srgbClr val="184175"/>
              </a:solidFill>
              <a:latin typeface="+mn-lt"/>
              <a:cs typeface="+mn-c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a:off x="0" y="1600200"/>
            <a:ext cx="9144000" cy="5257800"/>
          </a:xfrm>
          <a:prstGeom prst="rect">
            <a:avLst/>
          </a:prstGeom>
          <a:solidFill>
            <a:srgbClr val="F4F8D6"/>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cs typeface="Times New Roman" pitchFamily="18" charset="0"/>
            </a:endParaRPr>
          </a:p>
        </p:txBody>
      </p:sp>
      <p:sp>
        <p:nvSpPr>
          <p:cNvPr id="39937" name="Title 1"/>
          <p:cNvSpPr>
            <a:spLocks noGrp="1"/>
          </p:cNvSpPr>
          <p:nvPr>
            <p:ph type="title"/>
          </p:nvPr>
        </p:nvSpPr>
        <p:spPr>
          <a:xfrm>
            <a:off x="1143000" y="152400"/>
            <a:ext cx="7772400" cy="765175"/>
          </a:xfrm>
        </p:spPr>
        <p:txBody>
          <a:bodyPr/>
          <a:lstStyle/>
          <a:p>
            <a:r>
              <a:rPr lang="en-US" sz="2800" b="1" kern="1200" dirty="0" smtClean="0">
                <a:solidFill>
                  <a:srgbClr val="000066"/>
                </a:solidFill>
                <a:latin typeface="Century Schoolbook" pitchFamily="18" charset="0"/>
                <a:ea typeface="+mn-ea"/>
                <a:cs typeface="Times New Roman" pitchFamily="18" charset="0"/>
              </a:rPr>
              <a:t>Barriers to international comparability</a:t>
            </a:r>
          </a:p>
        </p:txBody>
      </p:sp>
      <p:sp>
        <p:nvSpPr>
          <p:cNvPr id="3" name="Content Placeholder 2"/>
          <p:cNvSpPr>
            <a:spLocks noGrp="1"/>
          </p:cNvSpPr>
          <p:nvPr>
            <p:ph idx="1"/>
          </p:nvPr>
        </p:nvSpPr>
        <p:spPr>
          <a:xfrm>
            <a:off x="457200" y="1676400"/>
            <a:ext cx="8382000" cy="4648200"/>
          </a:xfrm>
        </p:spPr>
        <p:txBody>
          <a:bodyPr/>
          <a:lstStyle/>
          <a:p>
            <a:pPr lvl="1">
              <a:buClr>
                <a:srgbClr val="FF6600"/>
              </a:buClr>
              <a:defRPr/>
            </a:pPr>
            <a:r>
              <a:rPr lang="en-US" sz="2800" b="1" dirty="0">
                <a:solidFill>
                  <a:srgbClr val="184175"/>
                </a:solidFill>
                <a:ea typeface="+mn-ea"/>
              </a:rPr>
              <a:t>Coding </a:t>
            </a:r>
            <a:r>
              <a:rPr lang="en-US" sz="2800" b="1" dirty="0" smtClean="0">
                <a:solidFill>
                  <a:srgbClr val="184175"/>
                </a:solidFill>
                <a:ea typeface="+mn-ea"/>
              </a:rPr>
              <a:t>rules</a:t>
            </a:r>
          </a:p>
          <a:p>
            <a:pPr lvl="2">
              <a:buClr>
                <a:srgbClr val="FF6600"/>
              </a:buClr>
              <a:buFontTx/>
              <a:buNone/>
              <a:defRPr/>
            </a:pPr>
            <a:r>
              <a:rPr lang="en-US" sz="2600" dirty="0" smtClean="0">
                <a:solidFill>
                  <a:srgbClr val="184175"/>
                </a:solidFill>
                <a:ea typeface="+mn-ea"/>
              </a:rPr>
              <a:t>	Example: Manner of death</a:t>
            </a:r>
          </a:p>
          <a:p>
            <a:pPr lvl="1">
              <a:buClr>
                <a:srgbClr val="FF6600"/>
              </a:buClr>
              <a:defRPr/>
            </a:pPr>
            <a:r>
              <a:rPr lang="en-US" sz="2800" b="1" dirty="0" smtClean="0">
                <a:solidFill>
                  <a:srgbClr val="184175"/>
                </a:solidFill>
                <a:ea typeface="+mn-ea"/>
              </a:rPr>
              <a:t>Data quality</a:t>
            </a:r>
          </a:p>
          <a:p>
            <a:pPr lvl="2">
              <a:buClr>
                <a:srgbClr val="FF6600"/>
              </a:buClr>
              <a:buFontTx/>
              <a:buNone/>
              <a:defRPr/>
            </a:pPr>
            <a:r>
              <a:rPr lang="en-US" sz="2600" dirty="0" smtClean="0">
                <a:solidFill>
                  <a:srgbClr val="184175"/>
                </a:solidFill>
                <a:ea typeface="+mn-ea"/>
              </a:rPr>
              <a:t>	Example: Unspecified codes</a:t>
            </a:r>
          </a:p>
          <a:p>
            <a:pPr lvl="1">
              <a:buClr>
                <a:srgbClr val="FF6600"/>
              </a:buClr>
              <a:defRPr/>
            </a:pPr>
            <a:r>
              <a:rPr lang="en-US" sz="2800" b="1" dirty="0" smtClean="0">
                <a:solidFill>
                  <a:srgbClr val="184175"/>
                </a:solidFill>
                <a:ea typeface="+mn-ea"/>
              </a:rPr>
              <a:t>ICE developed fixes</a:t>
            </a:r>
          </a:p>
          <a:p>
            <a:pPr lvl="2">
              <a:buClr>
                <a:srgbClr val="FF6600"/>
              </a:buClr>
              <a:buFontTx/>
              <a:buNone/>
              <a:defRPr/>
            </a:pPr>
            <a:r>
              <a:rPr lang="en-US" sz="2600" dirty="0" smtClean="0">
                <a:solidFill>
                  <a:srgbClr val="184175"/>
                </a:solidFill>
                <a:ea typeface="+mn-ea"/>
              </a:rPr>
              <a:t>	Categorization of ICD codes into meaningful groups: External cause of injury matrices, Injury Mortality Diagnosis Matrix, and </a:t>
            </a:r>
            <a:r>
              <a:rPr lang="en-US" sz="2600" dirty="0" err="1" smtClean="0">
                <a:solidFill>
                  <a:srgbClr val="184175"/>
                </a:solidFill>
                <a:ea typeface="+mn-ea"/>
              </a:rPr>
              <a:t>Barell</a:t>
            </a:r>
            <a:r>
              <a:rPr lang="en-US" sz="2600" dirty="0" smtClean="0">
                <a:solidFill>
                  <a:srgbClr val="184175"/>
                </a:solidFill>
                <a:ea typeface="+mn-ea"/>
              </a:rPr>
              <a:t> Matrix for body region and nature</a:t>
            </a:r>
          </a:p>
          <a:p>
            <a:pPr lvl="3">
              <a:buClr>
                <a:srgbClr val="FF6600"/>
              </a:buClr>
              <a:defRPr/>
            </a:pPr>
            <a:endParaRPr lang="en-US" sz="2600" dirty="0" smtClean="0">
              <a:solidFill>
                <a:srgbClr val="184175"/>
              </a:solidFill>
              <a:ea typeface="+mn-ea"/>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bwMode="auto">
          <a:xfrm>
            <a:off x="0" y="1600200"/>
            <a:ext cx="9144000" cy="5257800"/>
          </a:xfrm>
          <a:prstGeom prst="rect">
            <a:avLst/>
          </a:prstGeom>
          <a:solidFill>
            <a:srgbClr val="F4F8D6"/>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cs typeface="Times New Roman" pitchFamily="18" charset="0"/>
            </a:endParaRPr>
          </a:p>
        </p:txBody>
      </p:sp>
      <p:sp>
        <p:nvSpPr>
          <p:cNvPr id="40961" name="Rectangle 2"/>
          <p:cNvSpPr>
            <a:spLocks noGrp="1" noChangeArrowheads="1"/>
          </p:cNvSpPr>
          <p:nvPr>
            <p:ph type="title"/>
          </p:nvPr>
        </p:nvSpPr>
        <p:spPr/>
        <p:txBody>
          <a:bodyPr/>
          <a:lstStyle/>
          <a:p>
            <a:pPr algn="ctr"/>
            <a:r>
              <a:rPr lang="en-US" sz="2800" b="1" kern="1200" dirty="0" smtClean="0">
                <a:solidFill>
                  <a:srgbClr val="000066"/>
                </a:solidFill>
                <a:latin typeface="Century Schoolbook" pitchFamily="18" charset="0"/>
                <a:ea typeface="+mn-ea"/>
                <a:cs typeface="Times New Roman" pitchFamily="18" charset="0"/>
              </a:rPr>
              <a:t>Example: International comparison of drowning death rates</a:t>
            </a:r>
          </a:p>
        </p:txBody>
      </p:sp>
      <p:sp>
        <p:nvSpPr>
          <p:cNvPr id="40962" name="Rectangle 3"/>
          <p:cNvSpPr>
            <a:spLocks noGrp="1" noChangeArrowheads="1"/>
          </p:cNvSpPr>
          <p:nvPr>
            <p:ph idx="1"/>
          </p:nvPr>
        </p:nvSpPr>
        <p:spPr>
          <a:xfrm>
            <a:off x="762000" y="762000"/>
            <a:ext cx="8153400" cy="5181600"/>
          </a:xfrm>
        </p:spPr>
        <p:txBody>
          <a:bodyPr/>
          <a:lstStyle/>
          <a:p>
            <a:pPr lvl="1">
              <a:buFont typeface="Wingdings" pitchFamily="2" charset="2"/>
              <a:buNone/>
            </a:pPr>
            <a:endParaRPr lang="en-US" dirty="0" smtClean="0">
              <a:solidFill>
                <a:srgbClr val="184175"/>
              </a:solidFill>
            </a:endParaRPr>
          </a:p>
          <a:p>
            <a:pPr lvl="1">
              <a:buFont typeface="Wingdings" pitchFamily="2" charset="2"/>
              <a:buNone/>
            </a:pPr>
            <a:endParaRPr lang="en-US" sz="2800" dirty="0" smtClean="0">
              <a:solidFill>
                <a:srgbClr val="184175"/>
              </a:solidFill>
            </a:endParaRPr>
          </a:p>
          <a:p>
            <a:pPr lvl="1">
              <a:buFont typeface="Wingdings" pitchFamily="2" charset="2"/>
              <a:buNone/>
            </a:pPr>
            <a:r>
              <a:rPr lang="en-US" sz="2800" dirty="0" smtClean="0">
                <a:solidFill>
                  <a:srgbClr val="184175"/>
                </a:solidFill>
              </a:rPr>
              <a:t>			</a:t>
            </a:r>
            <a:r>
              <a:rPr lang="en-US" sz="2400" dirty="0" smtClean="0">
                <a:solidFill>
                  <a:srgbClr val="184175"/>
                </a:solidFill>
              </a:rPr>
              <a:t>		Unintentional drowning</a:t>
            </a:r>
          </a:p>
          <a:p>
            <a:pPr lvl="1">
              <a:buFont typeface="Wingdings" pitchFamily="2" charset="2"/>
              <a:buNone/>
            </a:pPr>
            <a:r>
              <a:rPr lang="en-US" sz="2400" u="sng" dirty="0" smtClean="0">
                <a:solidFill>
                  <a:srgbClr val="184175"/>
                </a:solidFill>
              </a:rPr>
              <a:t>Country	</a:t>
            </a:r>
            <a:r>
              <a:rPr lang="en-US" sz="2400" dirty="0" smtClean="0">
                <a:solidFill>
                  <a:srgbClr val="184175"/>
                </a:solidFill>
              </a:rPr>
              <a:t>		</a:t>
            </a:r>
            <a:r>
              <a:rPr lang="en-US" sz="2400" u="sng" dirty="0" smtClean="0">
                <a:solidFill>
                  <a:srgbClr val="184175"/>
                </a:solidFill>
              </a:rPr>
              <a:t>Death rate per 100,000</a:t>
            </a:r>
          </a:p>
          <a:p>
            <a:pPr lvl="1">
              <a:buFont typeface="Wingdings" pitchFamily="2" charset="2"/>
              <a:buNone/>
            </a:pPr>
            <a:r>
              <a:rPr lang="en-US" sz="2800" dirty="0" smtClean="0">
                <a:solidFill>
                  <a:srgbClr val="184175"/>
                </a:solidFill>
              </a:rPr>
              <a:t>Australia		           9.9</a:t>
            </a:r>
          </a:p>
          <a:p>
            <a:pPr lvl="1">
              <a:buFont typeface="Wingdings" pitchFamily="2" charset="2"/>
              <a:buNone/>
            </a:pPr>
            <a:r>
              <a:rPr lang="en-US" sz="2800" dirty="0" smtClean="0">
                <a:solidFill>
                  <a:srgbClr val="184175"/>
                </a:solidFill>
              </a:rPr>
              <a:t>United Kingdom 	           3.4</a:t>
            </a:r>
          </a:p>
          <a:p>
            <a:pPr lvl="1">
              <a:buFont typeface="Wingdings" pitchFamily="2" charset="2"/>
              <a:buNone/>
            </a:pPr>
            <a:r>
              <a:rPr lang="en-US" sz="2800" dirty="0" smtClean="0">
                <a:solidFill>
                  <a:srgbClr val="184175"/>
                </a:solidFill>
              </a:rPr>
              <a:t>United States 	         11.1</a:t>
            </a:r>
          </a:p>
          <a:p>
            <a:pPr lvl="1">
              <a:buFont typeface="Wingdings" pitchFamily="2" charset="2"/>
              <a:buNone/>
            </a:pPr>
            <a:r>
              <a:rPr lang="en-US" sz="2800" dirty="0" smtClean="0">
                <a:solidFill>
                  <a:srgbClr val="184175"/>
                </a:solidFill>
              </a:rPr>
              <a:t>	</a:t>
            </a:r>
          </a:p>
          <a:p>
            <a:pPr lvl="1">
              <a:buFont typeface="Wingdings" pitchFamily="2" charset="2"/>
              <a:buNone/>
            </a:pPr>
            <a:endParaRPr lang="en-US" sz="2800" dirty="0" smtClean="0">
              <a:solidFill>
                <a:srgbClr val="184175"/>
              </a:solidFill>
            </a:endParaRPr>
          </a:p>
          <a:p>
            <a:pPr lvl="1">
              <a:buFont typeface="Wingdings" pitchFamily="2" charset="2"/>
              <a:buNone/>
            </a:pPr>
            <a:r>
              <a:rPr lang="en-US" sz="2400" dirty="0" smtClean="0">
                <a:solidFill>
                  <a:srgbClr val="184175"/>
                </a:solidFill>
              </a:rPr>
              <a:t>                 Why is the UK rate so low?</a:t>
            </a:r>
            <a:endParaRPr lang="en-US" dirty="0" smtClean="0"/>
          </a:p>
          <a:p>
            <a:pPr lvl="1">
              <a:buFont typeface="Wingdings" pitchFamily="2" charset="2"/>
              <a:buNone/>
            </a:pPr>
            <a:endParaRPr lang="en-US" dirty="0" smtClean="0">
              <a:solidFill>
                <a:srgbClr val="184175"/>
              </a:solidFill>
            </a:endParaRPr>
          </a:p>
        </p:txBody>
      </p:sp>
      <p:sp>
        <p:nvSpPr>
          <p:cNvPr id="40963" name="Text Box 4"/>
          <p:cNvSpPr txBox="1">
            <a:spLocks noChangeArrowheads="1"/>
          </p:cNvSpPr>
          <p:nvPr/>
        </p:nvSpPr>
        <p:spPr bwMode="auto">
          <a:xfrm>
            <a:off x="152400" y="6096000"/>
            <a:ext cx="8886825" cy="457200"/>
          </a:xfrm>
          <a:prstGeom prst="rect">
            <a:avLst/>
          </a:prstGeom>
          <a:noFill/>
          <a:ln w="9525">
            <a:noFill/>
            <a:miter lim="800000"/>
            <a:headEnd/>
            <a:tailEnd/>
          </a:ln>
        </p:spPr>
        <p:txBody>
          <a:bodyPr wrap="none">
            <a:spAutoFit/>
          </a:bodyPr>
          <a:lstStyle/>
          <a:p>
            <a:r>
              <a:rPr lang="en-US" sz="1200"/>
              <a:t>Source: Bhalla, K., Harrison, J., Fingerhut, L., Shahraz, S., Abraham, J., Hsiu-Yeh, P., on behalf of the GBD Injury Expert Group, </a:t>
            </a:r>
          </a:p>
          <a:p>
            <a:r>
              <a:rPr lang="en-US" sz="1200"/>
              <a:t>The Global Injury Mortality Database, Version 2.0, Released on October 21 2009, Available from www.globalburdenofinjuries.org</a:t>
            </a:r>
          </a:p>
        </p:txBody>
      </p:sp>
      <p:pic>
        <p:nvPicPr>
          <p:cNvPr id="40964" name="Picture 3"/>
          <p:cNvPicPr>
            <a:picLocks noChangeAspect="1" noChangeArrowheads="1"/>
          </p:cNvPicPr>
          <p:nvPr/>
        </p:nvPicPr>
        <p:blipFill>
          <a:blip r:embed="rId2" cstate="print"/>
          <a:srcRect/>
          <a:stretch>
            <a:fillRect/>
          </a:stretch>
        </p:blipFill>
        <p:spPr bwMode="auto">
          <a:xfrm>
            <a:off x="1905000" y="5105400"/>
            <a:ext cx="809625" cy="7048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bwMode="auto">
          <a:xfrm>
            <a:off x="0" y="1524000"/>
            <a:ext cx="9144000" cy="5334000"/>
          </a:xfrm>
          <a:prstGeom prst="rect">
            <a:avLst/>
          </a:prstGeom>
          <a:solidFill>
            <a:srgbClr val="F4F8D6"/>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cs typeface="Times New Roman" pitchFamily="18" charset="0"/>
            </a:endParaRPr>
          </a:p>
        </p:txBody>
      </p:sp>
      <p:graphicFrame>
        <p:nvGraphicFramePr>
          <p:cNvPr id="11" name="Content Placeholder 10"/>
          <p:cNvGraphicFramePr>
            <a:graphicFrameLocks noGrp="1"/>
          </p:cNvGraphicFramePr>
          <p:nvPr>
            <p:ph idx="1"/>
          </p:nvPr>
        </p:nvGraphicFramePr>
        <p:xfrm>
          <a:off x="533400" y="1752600"/>
          <a:ext cx="8086725" cy="4219574"/>
        </p:xfrm>
        <a:graphic>
          <a:graphicData uri="http://schemas.openxmlformats.org/drawingml/2006/chart">
            <c:chart xmlns:c="http://schemas.openxmlformats.org/drawingml/2006/chart" xmlns:r="http://schemas.openxmlformats.org/officeDocument/2006/relationships" r:id="rId2"/>
          </a:graphicData>
        </a:graphic>
      </p:graphicFrame>
      <p:sp>
        <p:nvSpPr>
          <p:cNvPr id="50179" name="Text Box 4"/>
          <p:cNvSpPr txBox="1">
            <a:spLocks noChangeArrowheads="1"/>
          </p:cNvSpPr>
          <p:nvPr/>
        </p:nvSpPr>
        <p:spPr bwMode="auto">
          <a:xfrm>
            <a:off x="257175" y="6248400"/>
            <a:ext cx="8886825" cy="457200"/>
          </a:xfrm>
          <a:prstGeom prst="rect">
            <a:avLst/>
          </a:prstGeom>
          <a:noFill/>
          <a:ln w="9525">
            <a:noFill/>
            <a:miter lim="800000"/>
            <a:headEnd/>
            <a:tailEnd/>
          </a:ln>
        </p:spPr>
        <p:txBody>
          <a:bodyPr wrap="none">
            <a:spAutoFit/>
          </a:bodyPr>
          <a:lstStyle/>
          <a:p>
            <a:r>
              <a:rPr lang="en-US" sz="1200" dirty="0"/>
              <a:t>Source: Bhalla, K., Harrison, J., Fingerhut, L., Shahraz, S., Abraham, J., </a:t>
            </a:r>
            <a:r>
              <a:rPr lang="en-US" sz="1200" dirty="0" err="1"/>
              <a:t>Hsiu-Yeh</a:t>
            </a:r>
            <a:r>
              <a:rPr lang="en-US" sz="1200" dirty="0"/>
              <a:t>, P., on behalf of the GBD Injury Expert Group, </a:t>
            </a:r>
          </a:p>
          <a:p>
            <a:r>
              <a:rPr lang="en-US" sz="1200" dirty="0"/>
              <a:t>The Global Injury Mortality Database, Version 2.0, Released on October 21 2009, Available from www.globalburdenofinjuries.org</a:t>
            </a:r>
          </a:p>
        </p:txBody>
      </p:sp>
      <p:sp>
        <p:nvSpPr>
          <p:cNvPr id="14" name="Rectangle 13"/>
          <p:cNvSpPr/>
          <p:nvPr/>
        </p:nvSpPr>
        <p:spPr>
          <a:xfrm>
            <a:off x="285690" y="1676400"/>
            <a:ext cx="400110" cy="3043347"/>
          </a:xfrm>
          <a:prstGeom prst="rect">
            <a:avLst/>
          </a:prstGeom>
        </p:spPr>
        <p:txBody>
          <a:bodyPr vert="vert270">
            <a:spAutoFit/>
          </a:bodyPr>
          <a:lstStyle/>
          <a:p>
            <a:pPr>
              <a:defRPr/>
            </a:pPr>
            <a:r>
              <a:rPr lang="en-US" sz="1400" dirty="0">
                <a:cs typeface="+mn-cs"/>
              </a:rPr>
              <a:t>Age adjusted rate per 100,000</a:t>
            </a:r>
          </a:p>
        </p:txBody>
      </p:sp>
      <p:sp>
        <p:nvSpPr>
          <p:cNvPr id="16" name="Rectangle 2"/>
          <p:cNvSpPr>
            <a:spLocks noGrp="1" noChangeArrowheads="1"/>
          </p:cNvSpPr>
          <p:nvPr>
            <p:ph type="title"/>
          </p:nvPr>
        </p:nvSpPr>
        <p:spPr>
          <a:xfrm>
            <a:off x="762000" y="225425"/>
            <a:ext cx="8382000" cy="863600"/>
          </a:xfrm>
        </p:spPr>
        <p:txBody>
          <a:bodyPr>
            <a:noAutofit/>
          </a:bodyPr>
          <a:lstStyle/>
          <a:p>
            <a:pPr algn="ctr">
              <a:defRPr/>
            </a:pPr>
            <a:r>
              <a:rPr lang="en-US" sz="3000" b="1" dirty="0">
                <a:solidFill>
                  <a:srgbClr val="000066"/>
                </a:solidFill>
              </a:rPr>
              <a:t>Drowning rates per million population </a:t>
            </a:r>
            <a:br>
              <a:rPr lang="en-US" sz="3000" b="1" dirty="0">
                <a:solidFill>
                  <a:srgbClr val="000066"/>
                </a:solidFill>
              </a:rPr>
            </a:br>
            <a:r>
              <a:rPr lang="en-US" sz="3000" b="1" dirty="0">
                <a:solidFill>
                  <a:srgbClr val="000066"/>
                </a:solidFill>
              </a:rPr>
              <a:t>for selected countries, 2004</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033" name="Rectangle 2"/>
          <p:cNvSpPr>
            <a:spLocks noGrp="1" noChangeArrowheads="1"/>
          </p:cNvSpPr>
          <p:nvPr>
            <p:ph type="title"/>
          </p:nvPr>
        </p:nvSpPr>
        <p:spPr>
          <a:xfrm>
            <a:off x="762000" y="0"/>
            <a:ext cx="8382000" cy="685800"/>
          </a:xfrm>
        </p:spPr>
        <p:txBody>
          <a:bodyPr/>
          <a:lstStyle/>
          <a:p>
            <a:pPr eaLnBrk="1" hangingPunct="1"/>
            <a:r>
              <a:rPr lang="en-US" sz="3800" dirty="0" smtClean="0"/>
              <a:t>External cause of injury mortality matrix</a:t>
            </a:r>
          </a:p>
        </p:txBody>
      </p:sp>
      <p:graphicFrame>
        <p:nvGraphicFramePr>
          <p:cNvPr id="307267" name="Group 67"/>
          <p:cNvGraphicFramePr>
            <a:graphicFrameLocks noGrp="1"/>
          </p:cNvGraphicFramePr>
          <p:nvPr>
            <p:ph type="tbl" idx="1"/>
          </p:nvPr>
        </p:nvGraphicFramePr>
        <p:xfrm>
          <a:off x="609600" y="1082483"/>
          <a:ext cx="8382000" cy="5623117"/>
        </p:xfrm>
        <a:graphic>
          <a:graphicData uri="http://schemas.openxmlformats.org/drawingml/2006/table">
            <a:tbl>
              <a:tblPr/>
              <a:tblGrid>
                <a:gridCol w="1600200"/>
                <a:gridCol w="1597025"/>
                <a:gridCol w="993775"/>
                <a:gridCol w="1143000"/>
                <a:gridCol w="1649413"/>
                <a:gridCol w="1398587"/>
              </a:tblGrid>
              <a:tr h="933451">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1800" b="0" i="0" u="none" strike="noStrike" cap="none" normalizeH="0" baseline="0" dirty="0" smtClean="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Unintentional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Suicide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en-US" sz="1800" b="0" i="0" u="none" strike="noStrike" cap="none" normalizeH="0" baseline="0" dirty="0" smtClean="0">
                          <a:ln>
                            <a:noFill/>
                          </a:ln>
                          <a:solidFill>
                            <a:schemeClr val="tx1"/>
                          </a:solidFill>
                          <a:effectLst/>
                          <a:latin typeface="Arial" pitchFamily="34" charset="0"/>
                        </a:rPr>
                        <a:t>Homicide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Undetermined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en-US" sz="1800" b="0" i="0" u="none" strike="noStrike" cap="none" normalizeH="0" baseline="0" dirty="0" smtClean="0">
                          <a:ln>
                            <a:noFill/>
                          </a:ln>
                          <a:solidFill>
                            <a:schemeClr val="tx1"/>
                          </a:solidFill>
                          <a:effectLst/>
                          <a:latin typeface="Arial" pitchFamily="34" charset="0"/>
                        </a:rPr>
                        <a:t>Legal intervention / war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36600">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All injury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39775">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Cut / pierce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14375">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Drowning</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85813">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en-US" sz="1800" b="1" i="0" u="none" strike="noStrike" cap="none" normalizeH="0" baseline="0" smtClean="0">
                          <a:ln>
                            <a:noFill/>
                          </a:ln>
                          <a:solidFill>
                            <a:schemeClr val="tx1"/>
                          </a:solidFill>
                          <a:effectLst/>
                          <a:latin typeface="Arial" pitchFamily="34" charset="0"/>
                        </a:rPr>
                        <a:t>.</a:t>
                      </a: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en-US" sz="1800" b="1" i="0" u="none" strike="noStrike" cap="none" normalizeH="0" baseline="0" smtClean="0">
                          <a:ln>
                            <a:noFill/>
                          </a:ln>
                          <a:solidFill>
                            <a:schemeClr val="tx1"/>
                          </a:solidFill>
                          <a:effectLst/>
                          <a:latin typeface="Arial" pitchFamily="34" charset="0"/>
                        </a:rPr>
                        <a:t>.</a:t>
                      </a: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en-US" sz="1800" b="1" i="0" u="none" strike="noStrike" cap="none" normalizeH="0" baseline="0" smtClean="0">
                          <a:ln>
                            <a:noFill/>
                          </a:ln>
                          <a:solidFill>
                            <a:schemeClr val="tx1"/>
                          </a:solidFill>
                          <a:effectLst/>
                          <a:latin typeface="Arial" pitchFamily="34" charset="0"/>
                        </a:rPr>
                        <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36600">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Suffocation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38188">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en-US" sz="1800" b="0" i="0" u="none" strike="noStrike" cap="none" normalizeH="0" baseline="0" dirty="0" smtClean="0">
                          <a:ln>
                            <a:noFill/>
                          </a:ln>
                          <a:solidFill>
                            <a:schemeClr val="tx1"/>
                          </a:solidFill>
                          <a:effectLst/>
                          <a:latin typeface="Arial" pitchFamily="34" charset="0"/>
                        </a:rPr>
                        <a:t>Unspecified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4092" name="AutoShape 61"/>
          <p:cNvSpPr>
            <a:spLocks noChangeArrowheads="1"/>
          </p:cNvSpPr>
          <p:nvPr/>
        </p:nvSpPr>
        <p:spPr bwMode="auto">
          <a:xfrm>
            <a:off x="5181600" y="625284"/>
            <a:ext cx="2209800" cy="304800"/>
          </a:xfrm>
          <a:custGeom>
            <a:avLst/>
            <a:gdLst>
              <a:gd name="T0" fmla="*/ 1657350 w 21600"/>
              <a:gd name="T1" fmla="*/ 0 h 21600"/>
              <a:gd name="T2" fmla="*/ 0 w 21600"/>
              <a:gd name="T3" fmla="*/ 152400 h 21600"/>
              <a:gd name="T4" fmla="*/ 1657350 w 21600"/>
              <a:gd name="T5" fmla="*/ 304800 h 21600"/>
              <a:gd name="T6" fmla="*/ 2209800 w 21600"/>
              <a:gd name="T7" fmla="*/ 152400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9525">
            <a:solidFill>
              <a:schemeClr val="tx1"/>
            </a:solidFill>
            <a:miter lim="800000"/>
            <a:headEnd/>
            <a:tailEnd/>
          </a:ln>
        </p:spPr>
        <p:txBody>
          <a:bodyPr wrap="none" anchor="ctr"/>
          <a:lstStyle/>
          <a:p>
            <a:endParaRPr lang="en-US"/>
          </a:p>
        </p:txBody>
      </p:sp>
      <p:sp>
        <p:nvSpPr>
          <p:cNvPr id="44093" name="AutoShape 62"/>
          <p:cNvSpPr>
            <a:spLocks noChangeArrowheads="1"/>
          </p:cNvSpPr>
          <p:nvPr/>
        </p:nvSpPr>
        <p:spPr bwMode="auto">
          <a:xfrm rot="10800000">
            <a:off x="1676400" y="625284"/>
            <a:ext cx="2209800" cy="304800"/>
          </a:xfrm>
          <a:custGeom>
            <a:avLst/>
            <a:gdLst>
              <a:gd name="T0" fmla="*/ 1657350 w 21600"/>
              <a:gd name="T1" fmla="*/ 0 h 21600"/>
              <a:gd name="T2" fmla="*/ 0 w 21600"/>
              <a:gd name="T3" fmla="*/ 152400 h 21600"/>
              <a:gd name="T4" fmla="*/ 1657350 w 21600"/>
              <a:gd name="T5" fmla="*/ 304800 h 21600"/>
              <a:gd name="T6" fmla="*/ 2209800 w 21600"/>
              <a:gd name="T7" fmla="*/ 152400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9525">
            <a:solidFill>
              <a:schemeClr val="tx1"/>
            </a:solidFill>
            <a:miter lim="800000"/>
            <a:headEnd/>
            <a:tailEnd/>
          </a:ln>
        </p:spPr>
        <p:txBody>
          <a:bodyPr wrap="none" anchor="ctr"/>
          <a:lstStyle/>
          <a:p>
            <a:endParaRPr lang="en-US"/>
          </a:p>
        </p:txBody>
      </p:sp>
      <p:sp>
        <p:nvSpPr>
          <p:cNvPr id="44094" name="Text Box 63"/>
          <p:cNvSpPr txBox="1">
            <a:spLocks noChangeArrowheads="1"/>
          </p:cNvSpPr>
          <p:nvPr/>
        </p:nvSpPr>
        <p:spPr bwMode="auto">
          <a:xfrm>
            <a:off x="4038600" y="549084"/>
            <a:ext cx="1311275" cy="457200"/>
          </a:xfrm>
          <a:prstGeom prst="rect">
            <a:avLst/>
          </a:prstGeom>
          <a:noFill/>
          <a:ln w="9525">
            <a:noFill/>
            <a:miter lim="800000"/>
            <a:headEnd/>
            <a:tailEnd/>
          </a:ln>
        </p:spPr>
        <p:txBody>
          <a:bodyPr>
            <a:spAutoFit/>
          </a:bodyPr>
          <a:lstStyle/>
          <a:p>
            <a:pPr eaLnBrk="0" hangingPunct="0"/>
            <a:r>
              <a:rPr lang="en-US" sz="2400" b="1" dirty="0">
                <a:solidFill>
                  <a:srgbClr val="0089C0"/>
                </a:solidFill>
              </a:rPr>
              <a:t>intent</a:t>
            </a:r>
          </a:p>
        </p:txBody>
      </p:sp>
      <p:sp>
        <p:nvSpPr>
          <p:cNvPr id="44095" name="Text Box 64"/>
          <p:cNvSpPr txBox="1">
            <a:spLocks noChangeArrowheads="1"/>
          </p:cNvSpPr>
          <p:nvPr/>
        </p:nvSpPr>
        <p:spPr bwMode="auto">
          <a:xfrm rot="-5400000">
            <a:off x="-670719" y="3688366"/>
            <a:ext cx="1951037" cy="457200"/>
          </a:xfrm>
          <a:prstGeom prst="rect">
            <a:avLst/>
          </a:prstGeom>
          <a:noFill/>
          <a:ln w="9525">
            <a:noFill/>
            <a:miter lim="800000"/>
            <a:headEnd/>
            <a:tailEnd/>
          </a:ln>
        </p:spPr>
        <p:txBody>
          <a:bodyPr>
            <a:spAutoFit/>
          </a:bodyPr>
          <a:lstStyle/>
          <a:p>
            <a:pPr eaLnBrk="0" hangingPunct="0"/>
            <a:r>
              <a:rPr lang="en-US" sz="2400" b="1" dirty="0">
                <a:solidFill>
                  <a:srgbClr val="0089C0"/>
                </a:solidFill>
              </a:rPr>
              <a:t>mechanism</a:t>
            </a:r>
          </a:p>
        </p:txBody>
      </p:sp>
      <p:sp>
        <p:nvSpPr>
          <p:cNvPr id="44096" name="AutoShape 65"/>
          <p:cNvSpPr>
            <a:spLocks noChangeArrowheads="1"/>
          </p:cNvSpPr>
          <p:nvPr/>
        </p:nvSpPr>
        <p:spPr bwMode="auto">
          <a:xfrm rot="-5400000">
            <a:off x="-800100" y="1806384"/>
            <a:ext cx="2209800" cy="304800"/>
          </a:xfrm>
          <a:custGeom>
            <a:avLst/>
            <a:gdLst>
              <a:gd name="T0" fmla="*/ 1657350 w 21600"/>
              <a:gd name="T1" fmla="*/ 0 h 21600"/>
              <a:gd name="T2" fmla="*/ 0 w 21600"/>
              <a:gd name="T3" fmla="*/ 152400 h 21600"/>
              <a:gd name="T4" fmla="*/ 1657350 w 21600"/>
              <a:gd name="T5" fmla="*/ 304800 h 21600"/>
              <a:gd name="T6" fmla="*/ 2209800 w 21600"/>
              <a:gd name="T7" fmla="*/ 152400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9525">
            <a:solidFill>
              <a:schemeClr val="tx1"/>
            </a:solidFill>
            <a:miter lim="800000"/>
            <a:headEnd/>
            <a:tailEnd/>
          </a:ln>
        </p:spPr>
        <p:txBody>
          <a:bodyPr wrap="none" anchor="ctr"/>
          <a:lstStyle/>
          <a:p>
            <a:endParaRPr lang="en-US"/>
          </a:p>
        </p:txBody>
      </p:sp>
      <p:sp>
        <p:nvSpPr>
          <p:cNvPr id="44097" name="AutoShape 66"/>
          <p:cNvSpPr>
            <a:spLocks noChangeArrowheads="1"/>
          </p:cNvSpPr>
          <p:nvPr/>
        </p:nvSpPr>
        <p:spPr bwMode="auto">
          <a:xfrm rot="5400000">
            <a:off x="-190500" y="5311584"/>
            <a:ext cx="990600" cy="304800"/>
          </a:xfrm>
          <a:custGeom>
            <a:avLst/>
            <a:gdLst>
              <a:gd name="T0" fmla="*/ 742950 w 21600"/>
              <a:gd name="T1" fmla="*/ 0 h 21600"/>
              <a:gd name="T2" fmla="*/ 0 w 21600"/>
              <a:gd name="T3" fmla="*/ 152400 h 21600"/>
              <a:gd name="T4" fmla="*/ 742950 w 21600"/>
              <a:gd name="T5" fmla="*/ 304800 h 21600"/>
              <a:gd name="T6" fmla="*/ 990600 w 21600"/>
              <a:gd name="T7" fmla="*/ 152400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9525">
            <a:solidFill>
              <a:schemeClr val="tx1"/>
            </a:solidFill>
            <a:miter lim="800000"/>
            <a:headEnd/>
            <a:tailEnd/>
          </a:ln>
        </p:spPr>
        <p:txBody>
          <a:bodyPr wrap="none" anchor="ctr"/>
          <a:lstStyle/>
          <a:p>
            <a:endParaRPr lang="en-US"/>
          </a:p>
        </p:txBody>
      </p:sp>
      <p:sp>
        <p:nvSpPr>
          <p:cNvPr id="44098" name="Rectangle 70"/>
          <p:cNvSpPr>
            <a:spLocks noChangeArrowheads="1"/>
          </p:cNvSpPr>
          <p:nvPr/>
        </p:nvSpPr>
        <p:spPr bwMode="auto">
          <a:xfrm rot="-1809272">
            <a:off x="1957388" y="3749484"/>
            <a:ext cx="7034212" cy="701675"/>
          </a:xfrm>
          <a:prstGeom prst="rect">
            <a:avLst/>
          </a:prstGeom>
          <a:noFill/>
          <a:ln w="9525">
            <a:noFill/>
            <a:miter lim="800000"/>
            <a:headEnd/>
            <a:tailEnd/>
          </a:ln>
        </p:spPr>
        <p:txBody>
          <a:bodyPr>
            <a:spAutoFit/>
          </a:bodyPr>
          <a:lstStyle/>
          <a:p>
            <a:r>
              <a:rPr lang="en-US" sz="4000" dirty="0">
                <a:solidFill>
                  <a:srgbClr val="0089C0"/>
                </a:solidFill>
                <a:latin typeface="Comic Sans MS" pitchFamily="66" charset="0"/>
                <a:cs typeface="Arial" charset="0"/>
              </a:rPr>
              <a:t>ICD External cause codes</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a:off x="0" y="1524000"/>
            <a:ext cx="9144000" cy="5334000"/>
          </a:xfrm>
          <a:prstGeom prst="rect">
            <a:avLst/>
          </a:prstGeom>
          <a:solidFill>
            <a:srgbClr val="F4F8D6"/>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cs typeface="Times New Roman" pitchFamily="18" charset="0"/>
            </a:endParaRPr>
          </a:p>
        </p:txBody>
      </p:sp>
      <p:pic>
        <p:nvPicPr>
          <p:cNvPr id="45057" name="Picture 4"/>
          <p:cNvPicPr>
            <a:picLocks noChangeAspect="1" noChangeArrowheads="1"/>
          </p:cNvPicPr>
          <p:nvPr/>
        </p:nvPicPr>
        <p:blipFill>
          <a:blip r:embed="rId3" cstate="print"/>
          <a:srcRect/>
          <a:stretch>
            <a:fillRect/>
          </a:stretch>
        </p:blipFill>
        <p:spPr bwMode="auto">
          <a:xfrm>
            <a:off x="838200" y="1447800"/>
            <a:ext cx="7772400" cy="4954588"/>
          </a:xfrm>
          <a:prstGeom prst="rect">
            <a:avLst/>
          </a:prstGeom>
          <a:noFill/>
          <a:ln w="9525">
            <a:noFill/>
            <a:miter lim="800000"/>
            <a:headEnd/>
            <a:tailEnd/>
          </a:ln>
        </p:spPr>
      </p:pic>
      <p:sp>
        <p:nvSpPr>
          <p:cNvPr id="5" name="Rectangle 4"/>
          <p:cNvSpPr/>
          <p:nvPr/>
        </p:nvSpPr>
        <p:spPr bwMode="auto">
          <a:xfrm>
            <a:off x="2819400" y="1524000"/>
            <a:ext cx="4038600" cy="533400"/>
          </a:xfrm>
          <a:prstGeom prst="rect">
            <a:avLst/>
          </a:prstGeom>
          <a:solidFill>
            <a:srgbClr val="F4F8D6"/>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cs typeface="Times New Roman" pitchFamily="18" charset="0"/>
            </a:endParaRPr>
          </a:p>
        </p:txBody>
      </p:sp>
      <p:sp>
        <p:nvSpPr>
          <p:cNvPr id="7" name="Title 1"/>
          <p:cNvSpPr>
            <a:spLocks noGrp="1"/>
          </p:cNvSpPr>
          <p:nvPr>
            <p:ph type="title"/>
          </p:nvPr>
        </p:nvSpPr>
        <p:spPr>
          <a:xfrm>
            <a:off x="0" y="0"/>
            <a:ext cx="9144000" cy="1092200"/>
          </a:xfrm>
        </p:spPr>
        <p:txBody>
          <a:bodyPr/>
          <a:lstStyle/>
          <a:p>
            <a:pPr algn="ctr"/>
            <a:r>
              <a:rPr lang="en-US" b="1" dirty="0" smtClean="0">
                <a:solidFill>
                  <a:srgbClr val="000066"/>
                </a:solidFill>
              </a:rPr>
              <a:t>    Exposure to Unspecified Factor</a:t>
            </a:r>
            <a:r>
              <a:rPr lang="en-US" sz="2400" b="1" baseline="30000" dirty="0" smtClean="0">
                <a:solidFill>
                  <a:srgbClr val="000066"/>
                </a:solidFill>
              </a:rPr>
              <a:t>*</a:t>
            </a:r>
            <a:r>
              <a:rPr lang="en-US" b="1" dirty="0" smtClean="0">
                <a:solidFill>
                  <a:srgbClr val="000066"/>
                </a:solidFill>
              </a:rPr>
              <a:t/>
            </a:r>
            <a:br>
              <a:rPr lang="en-US" b="1" dirty="0" smtClean="0">
                <a:solidFill>
                  <a:srgbClr val="000066"/>
                </a:solidFill>
              </a:rPr>
            </a:br>
            <a:r>
              <a:rPr lang="en-US" b="1" dirty="0" smtClean="0">
                <a:solidFill>
                  <a:srgbClr val="000066"/>
                </a:solidFill>
              </a:rPr>
              <a:t>        Death rates, Selected countries, 2005</a:t>
            </a:r>
          </a:p>
        </p:txBody>
      </p:sp>
      <p:sp>
        <p:nvSpPr>
          <p:cNvPr id="8" name="Text Box 4"/>
          <p:cNvSpPr txBox="1">
            <a:spLocks noChangeArrowheads="1"/>
          </p:cNvSpPr>
          <p:nvPr/>
        </p:nvSpPr>
        <p:spPr bwMode="auto">
          <a:xfrm>
            <a:off x="257175" y="6248400"/>
            <a:ext cx="8929945" cy="646331"/>
          </a:xfrm>
          <a:prstGeom prst="rect">
            <a:avLst/>
          </a:prstGeom>
          <a:noFill/>
          <a:ln w="9525">
            <a:noFill/>
            <a:miter lim="800000"/>
            <a:headEnd/>
            <a:tailEnd/>
          </a:ln>
        </p:spPr>
        <p:txBody>
          <a:bodyPr wrap="none">
            <a:spAutoFit/>
          </a:bodyPr>
          <a:lstStyle/>
          <a:p>
            <a:r>
              <a:rPr lang="en-US" sz="1200" dirty="0" smtClean="0"/>
              <a:t>*  ICD-10 X59 Exposure to Unspecified factor</a:t>
            </a:r>
          </a:p>
          <a:p>
            <a:r>
              <a:rPr lang="en-US" sz="1200" dirty="0" smtClean="0"/>
              <a:t>Source</a:t>
            </a:r>
            <a:r>
              <a:rPr lang="en-US" sz="1200" dirty="0"/>
              <a:t>: Bhalla, K., Harrison, J., Fingerhut, L., Shahraz, S., Abraham, J., </a:t>
            </a:r>
            <a:r>
              <a:rPr lang="en-US" sz="1200" dirty="0" err="1"/>
              <a:t>Hsiu-Yeh</a:t>
            </a:r>
            <a:r>
              <a:rPr lang="en-US" sz="1200" dirty="0"/>
              <a:t>, P., on behalf of the GBD Injury Expert Group, </a:t>
            </a:r>
          </a:p>
          <a:p>
            <a:r>
              <a:rPr lang="en-US" sz="1200" dirty="0"/>
              <a:t>The Global Injury Mortality Database, Version 2.0, Released on October 21 2009, Available from www.globalburdenofinjuries.org</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Global">
  <a:themeElements>
    <a:clrScheme name="Custom 3">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716B00"/>
      </a:hlink>
      <a:folHlink>
        <a:srgbClr val="85DFD0"/>
      </a:folHlink>
    </a:clrScheme>
    <a:fontScheme name="Global">
      <a:majorFont>
        <a:latin typeface="Century Schoolbook"/>
        <a:ea typeface=""/>
        <a:cs typeface="Times New Roman"/>
      </a:majorFont>
      <a:minorFont>
        <a:latin typeface="Century Schoolbook"/>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cs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cs typeface="Times New Roman" pitchFamily="18" charset="0"/>
          </a:defRPr>
        </a:defPPr>
      </a:lstStyle>
    </a:lnDef>
  </a:objectDefaults>
  <a:extraClrSchemeLst>
    <a:extraClrScheme>
      <a:clrScheme name="Global 1">
        <a:dk1>
          <a:srgbClr val="000000"/>
        </a:dk1>
        <a:lt1>
          <a:srgbClr val="FFFFCC"/>
        </a:lt1>
        <a:dk2>
          <a:srgbClr val="4D4D4D"/>
        </a:dk2>
        <a:lt2>
          <a:srgbClr val="FFCC00"/>
        </a:lt2>
        <a:accent1>
          <a:srgbClr val="FF9900"/>
        </a:accent1>
        <a:accent2>
          <a:srgbClr val="CC9900"/>
        </a:accent2>
        <a:accent3>
          <a:srgbClr val="B2B2B2"/>
        </a:accent3>
        <a:accent4>
          <a:srgbClr val="DADAAE"/>
        </a:accent4>
        <a:accent5>
          <a:srgbClr val="FFCAAA"/>
        </a:accent5>
        <a:accent6>
          <a:srgbClr val="B98A00"/>
        </a:accent6>
        <a:hlink>
          <a:srgbClr val="898743"/>
        </a:hlink>
        <a:folHlink>
          <a:srgbClr val="666633"/>
        </a:folHlink>
      </a:clrScheme>
      <a:clrMap bg1="dk2" tx1="lt1" bg2="dk1" tx2="lt2" accent1="accent1" accent2="accent2" accent3="accent3" accent4="accent4" accent5="accent5" accent6="accent6" hlink="hlink" folHlink="folHlink"/>
    </a:extraClrScheme>
    <a:extraClrScheme>
      <a:clrScheme name="Global 2">
        <a:dk1>
          <a:srgbClr val="000000"/>
        </a:dk1>
        <a:lt1>
          <a:srgbClr val="FFFFFF"/>
        </a:lt1>
        <a:dk2>
          <a:srgbClr val="CC6600"/>
        </a:dk2>
        <a:lt2>
          <a:srgbClr val="FFFFFF"/>
        </a:lt2>
        <a:accent1>
          <a:srgbClr val="FFFFCC"/>
        </a:accent1>
        <a:accent2>
          <a:srgbClr val="B5E0E3"/>
        </a:accent2>
        <a:accent3>
          <a:srgbClr val="FFFFFF"/>
        </a:accent3>
        <a:accent4>
          <a:srgbClr val="000000"/>
        </a:accent4>
        <a:accent5>
          <a:srgbClr val="FFFFE2"/>
        </a:accent5>
        <a:accent6>
          <a:srgbClr val="A4CBCE"/>
        </a:accent6>
        <a:hlink>
          <a:srgbClr val="E5D093"/>
        </a:hlink>
        <a:folHlink>
          <a:srgbClr val="CCB374"/>
        </a:folHlink>
      </a:clrScheme>
      <a:clrMap bg1="lt1" tx1="dk1" bg2="lt2" tx2="dk2" accent1="accent1" accent2="accent2" accent3="accent3" accent4="accent4" accent5="accent5" accent6="accent6" hlink="hlink" folHlink="folHlink"/>
    </a:extraClrScheme>
    <a:extraClrScheme>
      <a:clrScheme name="Global 3">
        <a:dk1>
          <a:srgbClr val="000000"/>
        </a:dk1>
        <a:lt1>
          <a:srgbClr val="FFFFFF"/>
        </a:lt1>
        <a:dk2>
          <a:srgbClr val="000000"/>
        </a:dk2>
        <a:lt2>
          <a:srgbClr val="FFFFFF"/>
        </a:lt2>
        <a:accent1>
          <a:srgbClr val="F8F8F8"/>
        </a:accent1>
        <a:accent2>
          <a:srgbClr val="969696"/>
        </a:accent2>
        <a:accent3>
          <a:srgbClr val="FFFFFF"/>
        </a:accent3>
        <a:accent4>
          <a:srgbClr val="000000"/>
        </a:accent4>
        <a:accent5>
          <a:srgbClr val="FBFBFB"/>
        </a:accent5>
        <a:accent6>
          <a:srgbClr val="878787"/>
        </a:accent6>
        <a:hlink>
          <a:srgbClr val="DDDDDD"/>
        </a:hlink>
        <a:folHlink>
          <a:srgbClr val="B2B2B2"/>
        </a:folHlink>
      </a:clrScheme>
      <a:clrMap bg1="lt1" tx1="dk1" bg2="lt2" tx2="dk2" accent1="accent1" accent2="accent2" accent3="accent3" accent4="accent4" accent5="accent5" accent6="accent6" hlink="hlink" folHlink="folHlink"/>
    </a:extraClrScheme>
    <a:extraClrScheme>
      <a:clrScheme name="Global 4">
        <a:dk1>
          <a:srgbClr val="000000"/>
        </a:dk1>
        <a:lt1>
          <a:srgbClr val="FFFFFF"/>
        </a:lt1>
        <a:dk2>
          <a:srgbClr val="000066"/>
        </a:dk2>
        <a:lt2>
          <a:srgbClr val="FFFFFF"/>
        </a:lt2>
        <a:accent1>
          <a:srgbClr val="FFFFCC"/>
        </a:accent1>
        <a:accent2>
          <a:srgbClr val="B5E0E3"/>
        </a:accent2>
        <a:accent3>
          <a:srgbClr val="FFFFFF"/>
        </a:accent3>
        <a:accent4>
          <a:srgbClr val="000000"/>
        </a:accent4>
        <a:accent5>
          <a:srgbClr val="FFFFE2"/>
        </a:accent5>
        <a:accent6>
          <a:srgbClr val="A4CBCE"/>
        </a:accent6>
        <a:hlink>
          <a:srgbClr val="BFDFFF"/>
        </a:hlink>
        <a:folHlink>
          <a:srgbClr val="99CCFF"/>
        </a:folHlink>
      </a:clrScheme>
      <a:clrMap bg1="lt1" tx1="dk1" bg2="lt2" tx2="dk2" accent1="accent1" accent2="accent2" accent3="accent3" accent4="accent4" accent5="accent5" accent6="accent6" hlink="hlink" folHlink="folHlink"/>
    </a:extraClrScheme>
    <a:extraClrScheme>
      <a:clrScheme name="Global 5">
        <a:dk1>
          <a:srgbClr val="000000"/>
        </a:dk1>
        <a:lt1>
          <a:srgbClr val="E9E6D9"/>
        </a:lt1>
        <a:dk2>
          <a:srgbClr val="666633"/>
        </a:dk2>
        <a:lt2>
          <a:srgbClr val="CEC7AA"/>
        </a:lt2>
        <a:accent1>
          <a:srgbClr val="FFFFCC"/>
        </a:accent1>
        <a:accent2>
          <a:srgbClr val="B5E0E3"/>
        </a:accent2>
        <a:accent3>
          <a:srgbClr val="F2F0E9"/>
        </a:accent3>
        <a:accent4>
          <a:srgbClr val="000000"/>
        </a:accent4>
        <a:accent5>
          <a:srgbClr val="FFFFE2"/>
        </a:accent5>
        <a:accent6>
          <a:srgbClr val="A4CBCE"/>
        </a:accent6>
        <a:hlink>
          <a:srgbClr val="B6AB82"/>
        </a:hlink>
        <a:folHlink>
          <a:srgbClr val="A0925E"/>
        </a:folHlink>
      </a:clrScheme>
      <a:clrMap bg1="lt1" tx1="dk1" bg2="lt2" tx2="dk2" accent1="accent1" accent2="accent2" accent3="accent3" accent4="accent4" accent5="accent5" accent6="accent6" hlink="hlink" folHlink="folHlink"/>
    </a:extraClrScheme>
    <a:extraClrScheme>
      <a:clrScheme name="Global 6">
        <a:dk1>
          <a:srgbClr val="1B3753"/>
        </a:dk1>
        <a:lt1>
          <a:srgbClr val="EAEAEA"/>
        </a:lt1>
        <a:dk2>
          <a:srgbClr val="336699"/>
        </a:dk2>
        <a:lt2>
          <a:srgbClr val="FFFFCC"/>
        </a:lt2>
        <a:accent1>
          <a:srgbClr val="BA8E46"/>
        </a:accent1>
        <a:accent2>
          <a:srgbClr val="46C0AF"/>
        </a:accent2>
        <a:accent3>
          <a:srgbClr val="ADB8CA"/>
        </a:accent3>
        <a:accent4>
          <a:srgbClr val="C8C8C8"/>
        </a:accent4>
        <a:accent5>
          <a:srgbClr val="D9C6B0"/>
        </a:accent5>
        <a:accent6>
          <a:srgbClr val="3FAE9E"/>
        </a:accent6>
        <a:hlink>
          <a:srgbClr val="93ACC3"/>
        </a:hlink>
        <a:folHlink>
          <a:srgbClr val="7897B4"/>
        </a:folHlink>
      </a:clrScheme>
      <a:clrMap bg1="dk2" tx1="lt1" bg2="dk1" tx2="lt2" accent1="accent1" accent2="accent2" accent3="accent3" accent4="accent4" accent5="accent5" accent6="accent6" hlink="hlink" folHlink="folHlink"/>
    </a:extraClrScheme>
    <a:extraClrScheme>
      <a:clrScheme name="Global 7">
        <a:dk1>
          <a:srgbClr val="000000"/>
        </a:dk1>
        <a:lt1>
          <a:srgbClr val="FFFFFF"/>
        </a:lt1>
        <a:dk2>
          <a:srgbClr val="000000"/>
        </a:dk2>
        <a:lt2>
          <a:srgbClr val="FFFFFF"/>
        </a:lt2>
        <a:accent1>
          <a:srgbClr val="FFFFCC"/>
        </a:accent1>
        <a:accent2>
          <a:srgbClr val="FFCC99"/>
        </a:accent2>
        <a:accent3>
          <a:srgbClr val="FFFFFF"/>
        </a:accent3>
        <a:accent4>
          <a:srgbClr val="000000"/>
        </a:accent4>
        <a:accent5>
          <a:srgbClr val="FFFFE2"/>
        </a:accent5>
        <a:accent6>
          <a:srgbClr val="E7B98A"/>
        </a:accent6>
        <a:hlink>
          <a:srgbClr val="FF9999"/>
        </a:hlink>
        <a:folHlink>
          <a:srgbClr val="E06360"/>
        </a:folHlink>
      </a:clrScheme>
      <a:clrMap bg1="lt1" tx1="dk1" bg2="lt2" tx2="dk2" accent1="accent1" accent2="accent2" accent3="accent3" accent4="accent4" accent5="accent5" accent6="accent6" hlink="hlink" folHlink="folHlink"/>
    </a:extraClrScheme>
    <a:extraClrScheme>
      <a:clrScheme name="Global 8">
        <a:dk1>
          <a:srgbClr val="000000"/>
        </a:dk1>
        <a:lt1>
          <a:srgbClr val="EAEAEA"/>
        </a:lt1>
        <a:dk2>
          <a:srgbClr val="17118B"/>
        </a:dk2>
        <a:lt2>
          <a:srgbClr val="FFFFCC"/>
        </a:lt2>
        <a:accent1>
          <a:srgbClr val="B2B2B2"/>
        </a:accent1>
        <a:accent2>
          <a:srgbClr val="54ABB2"/>
        </a:accent2>
        <a:accent3>
          <a:srgbClr val="ABAAC4"/>
        </a:accent3>
        <a:accent4>
          <a:srgbClr val="C8C8C8"/>
        </a:accent4>
        <a:accent5>
          <a:srgbClr val="D5D5D5"/>
        </a:accent5>
        <a:accent6>
          <a:srgbClr val="4B9BA1"/>
        </a:accent6>
        <a:hlink>
          <a:srgbClr val="4F49A3"/>
        </a:hlink>
        <a:folHlink>
          <a:srgbClr val="2E2573"/>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yers">
  <a:themeElements>
    <a:clrScheme name="Layer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fontScheme name="Layers">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ayers 1">
        <a:dk1>
          <a:srgbClr val="993300"/>
        </a:dk1>
        <a:lt1>
          <a:srgbClr val="CCCCCC"/>
        </a:lt1>
        <a:dk2>
          <a:srgbClr val="000000"/>
        </a:dk2>
        <a:lt2>
          <a:srgbClr val="FFFFFF"/>
        </a:lt2>
        <a:accent1>
          <a:srgbClr val="576F2B"/>
        </a:accent1>
        <a:accent2>
          <a:srgbClr val="666699"/>
        </a:accent2>
        <a:accent3>
          <a:srgbClr val="AAAAAA"/>
        </a:accent3>
        <a:accent4>
          <a:srgbClr val="AEAEAE"/>
        </a:accent4>
        <a:accent5>
          <a:srgbClr val="B4BBAC"/>
        </a:accent5>
        <a:accent6>
          <a:srgbClr val="5C5C8A"/>
        </a:accent6>
        <a:hlink>
          <a:srgbClr val="993300"/>
        </a:hlink>
        <a:folHlink>
          <a:srgbClr val="CC9900"/>
        </a:folHlink>
      </a:clrScheme>
      <a:clrMap bg1="dk2" tx1="lt1" bg2="dk1" tx2="lt2" accent1="accent1" accent2="accent2" accent3="accent3" accent4="accent4" accent5="accent5" accent6="accent6" hlink="hlink" folHlink="folHlink"/>
    </a:extraClrScheme>
    <a:extraClrScheme>
      <a:clrScheme name="Layers 2">
        <a:dk1>
          <a:srgbClr val="993300"/>
        </a:dk1>
        <a:lt1>
          <a:srgbClr val="CCCCCC"/>
        </a:lt1>
        <a:dk2>
          <a:srgbClr val="330000"/>
        </a:dk2>
        <a:lt2>
          <a:srgbClr val="FFFFFF"/>
        </a:lt2>
        <a:accent1>
          <a:srgbClr val="996633"/>
        </a:accent1>
        <a:accent2>
          <a:srgbClr val="FF0000"/>
        </a:accent2>
        <a:accent3>
          <a:srgbClr val="ADAAAA"/>
        </a:accent3>
        <a:accent4>
          <a:srgbClr val="AEAEAE"/>
        </a:accent4>
        <a:accent5>
          <a:srgbClr val="CAB8AD"/>
        </a:accent5>
        <a:accent6>
          <a:srgbClr val="E70000"/>
        </a:accent6>
        <a:hlink>
          <a:srgbClr val="FF3300"/>
        </a:hlink>
        <a:folHlink>
          <a:srgbClr val="CC9933"/>
        </a:folHlink>
      </a:clrScheme>
      <a:clrMap bg1="dk2" tx1="lt1" bg2="dk1" tx2="lt2" accent1="accent1" accent2="accent2" accent3="accent3" accent4="accent4" accent5="accent5" accent6="accent6" hlink="hlink" folHlink="folHlink"/>
    </a:extraClrScheme>
    <a:extraClrScheme>
      <a:clrScheme name="Layers 3">
        <a:dk1>
          <a:srgbClr val="79788A"/>
        </a:dk1>
        <a:lt1>
          <a:srgbClr val="FFFFFF"/>
        </a:lt1>
        <a:dk2>
          <a:srgbClr val="21203C"/>
        </a:dk2>
        <a:lt2>
          <a:srgbClr val="FFFFCC"/>
        </a:lt2>
        <a:accent1>
          <a:srgbClr val="476077"/>
        </a:accent1>
        <a:accent2>
          <a:srgbClr val="676C5A"/>
        </a:accent2>
        <a:accent3>
          <a:srgbClr val="ABABAF"/>
        </a:accent3>
        <a:accent4>
          <a:srgbClr val="DADADA"/>
        </a:accent4>
        <a:accent5>
          <a:srgbClr val="B1B6BD"/>
        </a:accent5>
        <a:accent6>
          <a:srgbClr val="5D6151"/>
        </a:accent6>
        <a:hlink>
          <a:srgbClr val="666699"/>
        </a:hlink>
        <a:folHlink>
          <a:srgbClr val="8CB0A2"/>
        </a:folHlink>
      </a:clrScheme>
      <a:clrMap bg1="dk2" tx1="lt1" bg2="dk1" tx2="lt2" accent1="accent1" accent2="accent2" accent3="accent3" accent4="accent4" accent5="accent5" accent6="accent6" hlink="hlink" folHlink="folHlink"/>
    </a:extraClrScheme>
    <a:extraClrScheme>
      <a:clrScheme name="Layers 4">
        <a:dk1>
          <a:srgbClr val="455B41"/>
        </a:dk1>
        <a:lt1>
          <a:srgbClr val="FFFFCC"/>
        </a:lt1>
        <a:dk2>
          <a:srgbClr val="79A994"/>
        </a:dk2>
        <a:lt2>
          <a:srgbClr val="FFFFCC"/>
        </a:lt2>
        <a:accent1>
          <a:srgbClr val="517087"/>
        </a:accent1>
        <a:accent2>
          <a:srgbClr val="666699"/>
        </a:accent2>
        <a:accent3>
          <a:srgbClr val="BED1C8"/>
        </a:accent3>
        <a:accent4>
          <a:srgbClr val="DADAAE"/>
        </a:accent4>
        <a:accent5>
          <a:srgbClr val="B3BBC3"/>
        </a:accent5>
        <a:accent6>
          <a:srgbClr val="5C5C8A"/>
        </a:accent6>
        <a:hlink>
          <a:srgbClr val="993300"/>
        </a:hlink>
        <a:folHlink>
          <a:srgbClr val="A4AF6B"/>
        </a:folHlink>
      </a:clrScheme>
      <a:clrMap bg1="dk2" tx1="lt1" bg2="dk1" tx2="lt2" accent1="accent1" accent2="accent2" accent3="accent3" accent4="accent4" accent5="accent5" accent6="accent6" hlink="hlink" folHlink="folHlink"/>
    </a:extraClrScheme>
    <a:extraClrScheme>
      <a:clrScheme name="Layers 5">
        <a:dk1>
          <a:srgbClr val="330000"/>
        </a:dk1>
        <a:lt1>
          <a:srgbClr val="FF9900"/>
        </a:lt1>
        <a:dk2>
          <a:srgbClr val="FFFFFF"/>
        </a:dk2>
        <a:lt2>
          <a:srgbClr val="8B3111"/>
        </a:lt2>
        <a:accent1>
          <a:srgbClr val="DD6D07"/>
        </a:accent1>
        <a:accent2>
          <a:srgbClr val="CC9900"/>
        </a:accent2>
        <a:accent3>
          <a:srgbClr val="FFCAAA"/>
        </a:accent3>
        <a:accent4>
          <a:srgbClr val="2A0000"/>
        </a:accent4>
        <a:accent5>
          <a:srgbClr val="EBBAAA"/>
        </a:accent5>
        <a:accent6>
          <a:srgbClr val="B98A00"/>
        </a:accent6>
        <a:hlink>
          <a:srgbClr val="CC3300"/>
        </a:hlink>
        <a:folHlink>
          <a:srgbClr val="CCCC66"/>
        </a:folHlink>
      </a:clrScheme>
      <a:clrMap bg1="lt1" tx1="dk1" bg2="lt2" tx2="dk2" accent1="accent1" accent2="accent2" accent3="accent3" accent4="accent4" accent5="accent5" accent6="accent6" hlink="hlink" folHlink="folHlink"/>
    </a:extraClrScheme>
    <a:extraClrScheme>
      <a:clrScheme name="Layer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clrMap bg1="lt1" tx1="dk1" bg2="lt2" tx2="dk2" accent1="accent1" accent2="accent2" accent3="accent3" accent4="accent4" accent5="accent5" accent6="accent6" hlink="hlink" folHlink="folHlink"/>
    </a:extraClrScheme>
    <a:extraClrScheme>
      <a:clrScheme name="Layers 7">
        <a:dk1>
          <a:srgbClr val="000000"/>
        </a:dk1>
        <a:lt1>
          <a:srgbClr val="FFFFFF"/>
        </a:lt1>
        <a:dk2>
          <a:srgbClr val="000000"/>
        </a:dk2>
        <a:lt2>
          <a:srgbClr val="891411"/>
        </a:lt2>
        <a:accent1>
          <a:srgbClr val="4F917E"/>
        </a:accent1>
        <a:accent2>
          <a:srgbClr val="CC9900"/>
        </a:accent2>
        <a:accent3>
          <a:srgbClr val="FFFFFF"/>
        </a:accent3>
        <a:accent4>
          <a:srgbClr val="000000"/>
        </a:accent4>
        <a:accent5>
          <a:srgbClr val="B2C7C0"/>
        </a:accent5>
        <a:accent6>
          <a:srgbClr val="B98A00"/>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8">
        <a:dk1>
          <a:srgbClr val="000000"/>
        </a:dk1>
        <a:lt1>
          <a:srgbClr val="FFFFFF"/>
        </a:lt1>
        <a:dk2>
          <a:srgbClr val="CC0000"/>
        </a:dk2>
        <a:lt2>
          <a:srgbClr val="999966"/>
        </a:lt2>
        <a:accent1>
          <a:srgbClr val="CCCCCC"/>
        </a:accent1>
        <a:accent2>
          <a:srgbClr val="CCCC66"/>
        </a:accent2>
        <a:accent3>
          <a:srgbClr val="FFFFFF"/>
        </a:accent3>
        <a:accent4>
          <a:srgbClr val="000000"/>
        </a:accent4>
        <a:accent5>
          <a:srgbClr val="E2E2E2"/>
        </a:accent5>
        <a:accent6>
          <a:srgbClr val="B9B95C"/>
        </a:accent6>
        <a:hlink>
          <a:srgbClr val="666699"/>
        </a:hlink>
        <a:folHlink>
          <a:srgbClr val="CCCC99"/>
        </a:folHlink>
      </a:clrScheme>
      <a:clrMap bg1="lt1" tx1="dk1" bg2="lt2" tx2="dk2" accent1="accent1" accent2="accent2" accent3="accent3" accent4="accent4" accent5="accent5" accent6="accent6" hlink="hlink" folHlink="folHlink"/>
    </a:extraClrScheme>
    <a:extraClrScheme>
      <a:clrScheme name="Layers 9">
        <a:dk1>
          <a:srgbClr val="000000"/>
        </a:dk1>
        <a:lt1>
          <a:srgbClr val="FFFFFF"/>
        </a:lt1>
        <a:dk2>
          <a:srgbClr val="FF0000"/>
        </a:dk2>
        <a:lt2>
          <a:srgbClr val="009999"/>
        </a:lt2>
        <a:accent1>
          <a:srgbClr val="C7B505"/>
        </a:accent1>
        <a:accent2>
          <a:srgbClr val="FFFF66"/>
        </a:accent2>
        <a:accent3>
          <a:srgbClr val="FFFFFF"/>
        </a:accent3>
        <a:accent4>
          <a:srgbClr val="000000"/>
        </a:accent4>
        <a:accent5>
          <a:srgbClr val="E0D7AA"/>
        </a:accent5>
        <a:accent6>
          <a:srgbClr val="E7E75C"/>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10">
        <a:dk1>
          <a:srgbClr val="000000"/>
        </a:dk1>
        <a:lt1>
          <a:srgbClr val="FFFFFF"/>
        </a:lt1>
        <a:dk2>
          <a:srgbClr val="660033"/>
        </a:dk2>
        <a:lt2>
          <a:srgbClr val="666699"/>
        </a:lt2>
        <a:accent1>
          <a:srgbClr val="95A3D1"/>
        </a:accent1>
        <a:accent2>
          <a:srgbClr val="FFFF66"/>
        </a:accent2>
        <a:accent3>
          <a:srgbClr val="FFFFFF"/>
        </a:accent3>
        <a:accent4>
          <a:srgbClr val="000000"/>
        </a:accent4>
        <a:accent5>
          <a:srgbClr val="C8CEE5"/>
        </a:accent5>
        <a:accent6>
          <a:srgbClr val="E7E75C"/>
        </a:accent6>
        <a:hlink>
          <a:srgbClr val="5A84D8"/>
        </a:hlink>
        <a:folHlink>
          <a:srgbClr val="CCCC99"/>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ustom 3">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716B00"/>
    </a:hlink>
    <a:folHlink>
      <a:srgbClr val="85DFD0"/>
    </a:folHlink>
  </a:clrScheme>
  <a:fontScheme name="Global">
    <a:majorFont>
      <a:latin typeface="Century Schoolbook"/>
      <a:ea typeface=""/>
      <a:cs typeface="Times New Roman"/>
    </a:majorFont>
    <a:minorFont>
      <a:latin typeface="Century Schoolbook"/>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Custom 3">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716B00"/>
    </a:hlink>
    <a:folHlink>
      <a:srgbClr val="85DFD0"/>
    </a:folHlink>
  </a:clrScheme>
  <a:fontScheme name="Global">
    <a:majorFont>
      <a:latin typeface="Century Schoolbook"/>
      <a:ea typeface=""/>
      <a:cs typeface="Times New Roman"/>
    </a:majorFont>
    <a:minorFont>
      <a:latin typeface="Century Schoolbook"/>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Custom 3">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716B00"/>
    </a:hlink>
    <a:folHlink>
      <a:srgbClr val="85DFD0"/>
    </a:folHlink>
  </a:clrScheme>
  <a:fontScheme name="Global">
    <a:majorFont>
      <a:latin typeface="Century Schoolbook"/>
      <a:ea typeface=""/>
      <a:cs typeface="Times New Roman"/>
    </a:majorFont>
    <a:minorFont>
      <a:latin typeface="Century Schoolbook"/>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Custom 3">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716B00"/>
    </a:hlink>
    <a:folHlink>
      <a:srgbClr val="85DFD0"/>
    </a:folHlink>
  </a:clrScheme>
  <a:fontScheme name="Global">
    <a:majorFont>
      <a:latin typeface="Century Schoolbook"/>
      <a:ea typeface=""/>
      <a:cs typeface="Times New Roman"/>
    </a:majorFont>
    <a:minorFont>
      <a:latin typeface="Century Schoolbook"/>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3489</TotalTime>
  <Words>1102</Words>
  <Application>Microsoft Office PowerPoint</Application>
  <PresentationFormat>On-screen Show (4:3)</PresentationFormat>
  <Paragraphs>174</Paragraphs>
  <Slides>19</Slides>
  <Notes>5</Notes>
  <HiddenSlides>0</HiddenSlides>
  <MMClips>0</MMClips>
  <ScaleCrop>false</ScaleCrop>
  <HeadingPairs>
    <vt:vector size="4" baseType="variant">
      <vt:variant>
        <vt:lpstr>Theme</vt:lpstr>
      </vt:variant>
      <vt:variant>
        <vt:i4>2</vt:i4>
      </vt:variant>
      <vt:variant>
        <vt:lpstr>Slide Titles</vt:lpstr>
      </vt:variant>
      <vt:variant>
        <vt:i4>19</vt:i4>
      </vt:variant>
    </vt:vector>
  </HeadingPairs>
  <TitlesOfParts>
    <vt:vector size="21" baseType="lpstr">
      <vt:lpstr>Global</vt:lpstr>
      <vt:lpstr>Layers</vt:lpstr>
      <vt:lpstr>International comparisons of injury using the ICE indicators  </vt:lpstr>
      <vt:lpstr>What we’ll talk about….</vt:lpstr>
      <vt:lpstr>Slide 3</vt:lpstr>
      <vt:lpstr>Slide 4</vt:lpstr>
      <vt:lpstr>Barriers to international comparability</vt:lpstr>
      <vt:lpstr>Example: International comparison of drowning death rates</vt:lpstr>
      <vt:lpstr>Drowning rates per million population  for selected countries, 2004</vt:lpstr>
      <vt:lpstr>External cause of injury mortality matrix</vt:lpstr>
      <vt:lpstr>    Exposure to Unspecified Factor*         Death rates, Selected countries, 2005</vt:lpstr>
      <vt:lpstr>Data Source  Global Injury Mortality Database</vt:lpstr>
      <vt:lpstr>Data Source Global Injury Mortality Database</vt:lpstr>
      <vt:lpstr>Injury death rates Selected countries, 2005</vt:lpstr>
      <vt:lpstr>Injury death rates  Selected countries and years</vt:lpstr>
      <vt:lpstr>Slide 14</vt:lpstr>
      <vt:lpstr>Slide 15</vt:lpstr>
      <vt:lpstr>Slide 16</vt:lpstr>
      <vt:lpstr>Slide 17</vt:lpstr>
      <vt:lpstr>Slide 18</vt:lpstr>
      <vt:lpstr>Slide 19</vt:lpstr>
    </vt:vector>
  </TitlesOfParts>
  <Company>ITSO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 analysis approaches  Examples of injury data useage</dc:title>
  <dc:creator>eyx5</dc:creator>
  <cp:lastModifiedBy>Margaret Warner</cp:lastModifiedBy>
  <cp:revision>171</cp:revision>
  <dcterms:created xsi:type="dcterms:W3CDTF">2009-11-05T21:15:45Z</dcterms:created>
  <dcterms:modified xsi:type="dcterms:W3CDTF">2010-08-16T13:17:54Z</dcterms:modified>
</cp:coreProperties>
</file>