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Default Extension="xlsx" ContentType="application/vnd.openxmlformats-officedocument.spreadsheetml.sheet"/>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7" r:id="rId1"/>
  </p:sldMasterIdLst>
  <p:notesMasterIdLst>
    <p:notesMasterId r:id="rId19"/>
  </p:notesMasterIdLst>
  <p:sldIdLst>
    <p:sldId id="256" r:id="rId2"/>
    <p:sldId id="259" r:id="rId3"/>
    <p:sldId id="260" r:id="rId4"/>
    <p:sldId id="268" r:id="rId5"/>
    <p:sldId id="261" r:id="rId6"/>
    <p:sldId id="269" r:id="rId7"/>
    <p:sldId id="263" r:id="rId8"/>
    <p:sldId id="264" r:id="rId9"/>
    <p:sldId id="274" r:id="rId10"/>
    <p:sldId id="275" r:id="rId11"/>
    <p:sldId id="265" r:id="rId12"/>
    <p:sldId id="266" r:id="rId13"/>
    <p:sldId id="267" r:id="rId14"/>
    <p:sldId id="272" r:id="rId15"/>
    <p:sldId id="273" r:id="rId16"/>
    <p:sldId id="270" r:id="rId17"/>
    <p:sldId id="271" r:id="rId18"/>
  </p:sldIdLst>
  <p:sldSz cx="9144000" cy="6858000" type="screen4x3"/>
  <p:notesSz cx="6954838" cy="9240838"/>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6669B"/>
    <a:srgbClr val="C1C1C0"/>
    <a:srgbClr val="5487BE"/>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55" autoAdjust="0"/>
    <p:restoredTop sz="90286" autoAdjust="0"/>
  </p:normalViewPr>
  <p:slideViewPr>
    <p:cSldViewPr>
      <p:cViewPr varScale="1">
        <p:scale>
          <a:sx n="87" d="100"/>
          <a:sy n="87" d="100"/>
        </p:scale>
        <p:origin x="-1062" y="-78"/>
      </p:cViewPr>
      <p:guideLst>
        <p:guide orient="horz" pos="2160"/>
        <p:guide pos="2880"/>
      </p:guideLst>
    </p:cSldViewPr>
  </p:slideViewPr>
  <p:outlineViewPr>
    <p:cViewPr>
      <p:scale>
        <a:sx n="33" d="100"/>
        <a:sy n="33" d="100"/>
      </p:scale>
      <p:origin x="48" y="12642"/>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Office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a:pPr>
            <a:r>
              <a:rPr lang="en-US" dirty="0" smtClean="0"/>
              <a:t>Diploma/GED Attainment Among Teen Mothers Before Age 22, By Age of Birth</a:t>
            </a:r>
          </a:p>
        </c:rich>
      </c:tx>
      <c:layout/>
    </c:title>
    <c:plotArea>
      <c:layout/>
      <c:barChart>
        <c:barDir val="col"/>
        <c:grouping val="percentStacked"/>
        <c:ser>
          <c:idx val="0"/>
          <c:order val="0"/>
          <c:tx>
            <c:strRef>
              <c:f>Sheet1!$B$1</c:f>
              <c:strCache>
                <c:ptCount val="1"/>
                <c:pt idx="0">
                  <c:v>Diploma</c:v>
                </c:pt>
              </c:strCache>
            </c:strRef>
          </c:tx>
          <c:dLbls>
            <c:showVal val="1"/>
          </c:dLbls>
          <c:cat>
            <c:strRef>
              <c:f>Sheet1!$A$2:$A$3</c:f>
              <c:strCache>
                <c:ptCount val="2"/>
                <c:pt idx="0">
                  <c:v>Birth Before Age 18</c:v>
                </c:pt>
                <c:pt idx="1">
                  <c:v>Birth At Age 18-19</c:v>
                </c:pt>
              </c:strCache>
            </c:strRef>
          </c:cat>
          <c:val>
            <c:numRef>
              <c:f>Sheet1!$B$2:$B$3</c:f>
              <c:numCache>
                <c:formatCode>0%</c:formatCode>
                <c:ptCount val="2"/>
                <c:pt idx="0">
                  <c:v>0.38000000000000039</c:v>
                </c:pt>
                <c:pt idx="1">
                  <c:v>0.60000000000000064</c:v>
                </c:pt>
              </c:numCache>
            </c:numRef>
          </c:val>
        </c:ser>
        <c:ser>
          <c:idx val="1"/>
          <c:order val="1"/>
          <c:tx>
            <c:strRef>
              <c:f>Sheet1!$C$1</c:f>
              <c:strCache>
                <c:ptCount val="1"/>
                <c:pt idx="0">
                  <c:v>GED</c:v>
                </c:pt>
              </c:strCache>
            </c:strRef>
          </c:tx>
          <c:dLbls>
            <c:txPr>
              <a:bodyPr/>
              <a:lstStyle/>
              <a:p>
                <a:pPr>
                  <a:defRPr>
                    <a:solidFill>
                      <a:schemeClr val="bg1"/>
                    </a:solidFill>
                  </a:defRPr>
                </a:pPr>
                <a:endParaRPr lang="en-US"/>
              </a:p>
            </c:txPr>
            <c:showVal val="1"/>
          </c:dLbls>
          <c:cat>
            <c:strRef>
              <c:f>Sheet1!$A$2:$A$3</c:f>
              <c:strCache>
                <c:ptCount val="2"/>
                <c:pt idx="0">
                  <c:v>Birth Before Age 18</c:v>
                </c:pt>
                <c:pt idx="1">
                  <c:v>Birth At Age 18-19</c:v>
                </c:pt>
              </c:strCache>
            </c:strRef>
          </c:cat>
          <c:val>
            <c:numRef>
              <c:f>Sheet1!$C$2:$C$3</c:f>
              <c:numCache>
                <c:formatCode>0%</c:formatCode>
                <c:ptCount val="2"/>
                <c:pt idx="0">
                  <c:v>0.19000000000000017</c:v>
                </c:pt>
                <c:pt idx="1">
                  <c:v>0.13</c:v>
                </c:pt>
              </c:numCache>
            </c:numRef>
          </c:val>
        </c:ser>
        <c:ser>
          <c:idx val="2"/>
          <c:order val="2"/>
          <c:tx>
            <c:strRef>
              <c:f>Sheet1!$D$1</c:f>
              <c:strCache>
                <c:ptCount val="1"/>
                <c:pt idx="0">
                  <c:v>Neither</c:v>
                </c:pt>
              </c:strCache>
            </c:strRef>
          </c:tx>
          <c:dLbls>
            <c:showVal val="1"/>
          </c:dLbls>
          <c:cat>
            <c:strRef>
              <c:f>Sheet1!$A$2:$A$3</c:f>
              <c:strCache>
                <c:ptCount val="2"/>
                <c:pt idx="0">
                  <c:v>Birth Before Age 18</c:v>
                </c:pt>
                <c:pt idx="1">
                  <c:v>Birth At Age 18-19</c:v>
                </c:pt>
              </c:strCache>
            </c:strRef>
          </c:cat>
          <c:val>
            <c:numRef>
              <c:f>Sheet1!$D$2:$D$3</c:f>
              <c:numCache>
                <c:formatCode>0%</c:formatCode>
                <c:ptCount val="2"/>
                <c:pt idx="0">
                  <c:v>0.43000000000000033</c:v>
                </c:pt>
                <c:pt idx="1">
                  <c:v>0.27</c:v>
                </c:pt>
              </c:numCache>
            </c:numRef>
          </c:val>
        </c:ser>
        <c:overlap val="100"/>
        <c:axId val="89408640"/>
        <c:axId val="89410560"/>
      </c:barChart>
      <c:catAx>
        <c:axId val="89408640"/>
        <c:scaling>
          <c:orientation val="minMax"/>
        </c:scaling>
        <c:axPos val="b"/>
        <c:title>
          <c:tx>
            <c:rich>
              <a:bodyPr/>
              <a:lstStyle/>
              <a:p>
                <a:pPr>
                  <a:defRPr/>
                </a:pPr>
                <a:r>
                  <a:rPr lang="en-US" dirty="0" smtClean="0"/>
                  <a:t>Age at</a:t>
                </a:r>
                <a:r>
                  <a:rPr lang="en-US" baseline="0" dirty="0" smtClean="0"/>
                  <a:t> Birth</a:t>
                </a:r>
                <a:endParaRPr lang="en-US" dirty="0"/>
              </a:p>
            </c:rich>
          </c:tx>
          <c:layout>
            <c:manualLayout>
              <c:xMode val="edge"/>
              <c:yMode val="edge"/>
              <c:x val="0.37527514569153425"/>
              <c:y val="0.8941984280472467"/>
            </c:manualLayout>
          </c:layout>
        </c:title>
        <c:tickLblPos val="nextTo"/>
        <c:crossAx val="89410560"/>
        <c:crosses val="autoZero"/>
        <c:auto val="1"/>
        <c:lblAlgn val="ctr"/>
        <c:lblOffset val="100"/>
      </c:catAx>
      <c:valAx>
        <c:axId val="89410560"/>
        <c:scaling>
          <c:orientation val="minMax"/>
        </c:scaling>
        <c:axPos val="l"/>
        <c:majorGridlines/>
        <c:title>
          <c:tx>
            <c:rich>
              <a:bodyPr rot="-5400000" vert="horz"/>
              <a:lstStyle/>
              <a:p>
                <a:pPr>
                  <a:defRPr/>
                </a:pPr>
                <a:r>
                  <a:rPr lang="en-US" dirty="0" smtClean="0"/>
                  <a:t>Percent</a:t>
                </a:r>
                <a:r>
                  <a:rPr lang="en-US" baseline="0" dirty="0" smtClean="0"/>
                  <a:t> of Teens</a:t>
                </a:r>
                <a:endParaRPr lang="en-US" dirty="0"/>
              </a:p>
            </c:rich>
          </c:tx>
          <c:layout/>
        </c:title>
        <c:numFmt formatCode="0%" sourceLinked="1"/>
        <c:tickLblPos val="nextTo"/>
        <c:crossAx val="89408640"/>
        <c:crosses val="autoZero"/>
        <c:crossBetween val="between"/>
      </c:valAx>
    </c:plotArea>
    <c:legend>
      <c:legendPos val="r"/>
      <c:layout/>
    </c:legend>
    <c:plotVisOnly val="1"/>
  </c:chart>
  <c:txPr>
    <a:bodyPr/>
    <a:lstStyle/>
    <a:p>
      <a:pPr>
        <a:defRPr sz="1800"/>
      </a:pPr>
      <a:endParaRPr lang="en-U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en-US"/>
  <c:chart>
    <c:title>
      <c:tx>
        <c:rich>
          <a:bodyPr/>
          <a:lstStyle/>
          <a:p>
            <a:pPr>
              <a:defRPr/>
            </a:pPr>
            <a:r>
              <a:rPr lang="en-US" dirty="0" smtClean="0"/>
              <a:t>Distribution of Teens by Family Income (at Age 12-19, Before</a:t>
            </a:r>
            <a:r>
              <a:rPr lang="en-US" baseline="0" dirty="0" smtClean="0"/>
              <a:t> the Birth) for </a:t>
            </a:r>
            <a:r>
              <a:rPr lang="en-US" dirty="0" smtClean="0"/>
              <a:t>Teens</a:t>
            </a:r>
            <a:r>
              <a:rPr lang="en-US" baseline="0" dirty="0" smtClean="0"/>
              <a:t> With/Without a Child  as a Percent of Poverty</a:t>
            </a:r>
            <a:endParaRPr lang="en-US" dirty="0"/>
          </a:p>
        </c:rich>
      </c:tx>
    </c:title>
    <c:plotArea>
      <c:layout/>
      <c:barChart>
        <c:barDir val="col"/>
        <c:grouping val="percentStacked"/>
        <c:ser>
          <c:idx val="0"/>
          <c:order val="0"/>
          <c:tx>
            <c:strRef>
              <c:f>Sheet1!$B$1</c:f>
              <c:strCache>
                <c:ptCount val="1"/>
                <c:pt idx="0">
                  <c:v>&lt;100% Poverty</c:v>
                </c:pt>
              </c:strCache>
            </c:strRef>
          </c:tx>
          <c:dLbls>
            <c:showVal val="1"/>
          </c:dLbls>
          <c:cat>
            <c:strRef>
              <c:f>Sheet1!$A$2:$A$3</c:f>
              <c:strCache>
                <c:ptCount val="2"/>
                <c:pt idx="0">
                  <c:v>Teens Who Ever Had a Teen Birth</c:v>
                </c:pt>
                <c:pt idx="1">
                  <c:v>All Teens</c:v>
                </c:pt>
              </c:strCache>
            </c:strRef>
          </c:cat>
          <c:val>
            <c:numRef>
              <c:f>Sheet1!$B$2:$B$3</c:f>
              <c:numCache>
                <c:formatCode>0%</c:formatCode>
                <c:ptCount val="2"/>
                <c:pt idx="0">
                  <c:v>0.28000000000000008</c:v>
                </c:pt>
                <c:pt idx="1">
                  <c:v>0.16400000000000001</c:v>
                </c:pt>
              </c:numCache>
            </c:numRef>
          </c:val>
        </c:ser>
        <c:ser>
          <c:idx val="1"/>
          <c:order val="1"/>
          <c:tx>
            <c:strRef>
              <c:f>Sheet1!$C$1</c:f>
              <c:strCache>
                <c:ptCount val="1"/>
                <c:pt idx="0">
                  <c:v>100-199% Poverty</c:v>
                </c:pt>
              </c:strCache>
            </c:strRef>
          </c:tx>
          <c:dLbls>
            <c:txPr>
              <a:bodyPr/>
              <a:lstStyle/>
              <a:p>
                <a:pPr>
                  <a:defRPr>
                    <a:solidFill>
                      <a:schemeClr val="bg1"/>
                    </a:solidFill>
                  </a:defRPr>
                </a:pPr>
                <a:endParaRPr lang="en-US"/>
              </a:p>
            </c:txPr>
            <c:showVal val="1"/>
          </c:dLbls>
          <c:cat>
            <c:strRef>
              <c:f>Sheet1!$A$2:$A$3</c:f>
              <c:strCache>
                <c:ptCount val="2"/>
                <c:pt idx="0">
                  <c:v>Teens Who Ever Had a Teen Birth</c:v>
                </c:pt>
                <c:pt idx="1">
                  <c:v>All Teens</c:v>
                </c:pt>
              </c:strCache>
            </c:strRef>
          </c:cat>
          <c:val>
            <c:numRef>
              <c:f>Sheet1!$C$2:$C$3</c:f>
              <c:numCache>
                <c:formatCode>0%</c:formatCode>
                <c:ptCount val="2"/>
                <c:pt idx="0">
                  <c:v>0.31000000000000022</c:v>
                </c:pt>
                <c:pt idx="1">
                  <c:v>0.22600000000000001</c:v>
                </c:pt>
              </c:numCache>
            </c:numRef>
          </c:val>
        </c:ser>
        <c:ser>
          <c:idx val="2"/>
          <c:order val="2"/>
          <c:tx>
            <c:strRef>
              <c:f>Sheet1!$D$1</c:f>
              <c:strCache>
                <c:ptCount val="1"/>
                <c:pt idx="0">
                  <c:v>&gt;=200% Poverty</c:v>
                </c:pt>
              </c:strCache>
            </c:strRef>
          </c:tx>
          <c:dLbls>
            <c:showVal val="1"/>
          </c:dLbls>
          <c:cat>
            <c:strRef>
              <c:f>Sheet1!$A$2:$A$3</c:f>
              <c:strCache>
                <c:ptCount val="2"/>
                <c:pt idx="0">
                  <c:v>Teens Who Ever Had a Teen Birth</c:v>
                </c:pt>
                <c:pt idx="1">
                  <c:v>All Teens</c:v>
                </c:pt>
              </c:strCache>
            </c:strRef>
          </c:cat>
          <c:val>
            <c:numRef>
              <c:f>Sheet1!$D$2:$D$3</c:f>
              <c:numCache>
                <c:formatCode>0%</c:formatCode>
                <c:ptCount val="2"/>
                <c:pt idx="0">
                  <c:v>0.40600000000000008</c:v>
                </c:pt>
                <c:pt idx="1">
                  <c:v>0.61000000000000043</c:v>
                </c:pt>
              </c:numCache>
            </c:numRef>
          </c:val>
        </c:ser>
        <c:overlap val="100"/>
        <c:axId val="96353280"/>
        <c:axId val="96371840"/>
      </c:barChart>
      <c:catAx>
        <c:axId val="96353280"/>
        <c:scaling>
          <c:orientation val="minMax"/>
        </c:scaling>
        <c:axPos val="b"/>
        <c:title>
          <c:tx>
            <c:rich>
              <a:bodyPr/>
              <a:lstStyle/>
              <a:p>
                <a:pPr>
                  <a:defRPr/>
                </a:pPr>
                <a:r>
                  <a:rPr lang="en-US" dirty="0" smtClean="0"/>
                  <a:t>Teens</a:t>
                </a:r>
                <a:endParaRPr lang="en-US" dirty="0"/>
              </a:p>
            </c:rich>
          </c:tx>
        </c:title>
        <c:tickLblPos val="nextTo"/>
        <c:txPr>
          <a:bodyPr/>
          <a:lstStyle/>
          <a:p>
            <a:pPr>
              <a:defRPr sz="1000"/>
            </a:pPr>
            <a:endParaRPr lang="en-US"/>
          </a:p>
        </c:txPr>
        <c:crossAx val="96371840"/>
        <c:crosses val="autoZero"/>
        <c:auto val="1"/>
        <c:lblAlgn val="ctr"/>
        <c:lblOffset val="100"/>
      </c:catAx>
      <c:valAx>
        <c:axId val="96371840"/>
        <c:scaling>
          <c:orientation val="minMax"/>
        </c:scaling>
        <c:axPos val="l"/>
        <c:majorGridlines/>
        <c:title>
          <c:tx>
            <c:rich>
              <a:bodyPr rot="-5400000" vert="horz"/>
              <a:lstStyle/>
              <a:p>
                <a:pPr>
                  <a:defRPr/>
                </a:pPr>
                <a:r>
                  <a:rPr lang="en-US" dirty="0" smtClean="0"/>
                  <a:t>Percent of Teens</a:t>
                </a:r>
                <a:endParaRPr lang="en-US" dirty="0"/>
              </a:p>
            </c:rich>
          </c:tx>
        </c:title>
        <c:numFmt formatCode="0%" sourceLinked="1"/>
        <c:tickLblPos val="nextTo"/>
        <c:crossAx val="96353280"/>
        <c:crosses val="autoZero"/>
        <c:crossBetween val="between"/>
        <c:majorUnit val="0.2"/>
      </c:valAx>
    </c:plotArea>
    <c:legend>
      <c:legendPos val="r"/>
    </c:legend>
    <c:plotVisOnly val="1"/>
  </c:chart>
  <c:txPr>
    <a:bodyPr/>
    <a:lstStyle/>
    <a:p>
      <a:pPr>
        <a:defRPr sz="1800"/>
      </a:pPr>
      <a:endParaRPr lang="en-US"/>
    </a:p>
  </c:txPr>
  <c:externalData r:id="rId1"/>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3763" cy="462042"/>
          </a:xfrm>
          <a:prstGeom prst="rect">
            <a:avLst/>
          </a:prstGeom>
        </p:spPr>
        <p:txBody>
          <a:bodyPr vert="horz" lIns="92546" tIns="46273" rIns="92546" bIns="46273" rtlCol="0"/>
          <a:lstStyle>
            <a:lvl1pPr algn="l">
              <a:defRPr sz="1200"/>
            </a:lvl1pPr>
          </a:lstStyle>
          <a:p>
            <a:endParaRPr lang="en-US"/>
          </a:p>
        </p:txBody>
      </p:sp>
      <p:sp>
        <p:nvSpPr>
          <p:cNvPr id="3" name="Date Placeholder 2"/>
          <p:cNvSpPr>
            <a:spLocks noGrp="1"/>
          </p:cNvSpPr>
          <p:nvPr>
            <p:ph type="dt" idx="1"/>
          </p:nvPr>
        </p:nvSpPr>
        <p:spPr>
          <a:xfrm>
            <a:off x="3939466" y="0"/>
            <a:ext cx="3013763" cy="462042"/>
          </a:xfrm>
          <a:prstGeom prst="rect">
            <a:avLst/>
          </a:prstGeom>
        </p:spPr>
        <p:txBody>
          <a:bodyPr vert="horz" lIns="92546" tIns="46273" rIns="92546" bIns="46273" rtlCol="0"/>
          <a:lstStyle>
            <a:lvl1pPr algn="r">
              <a:defRPr sz="1200"/>
            </a:lvl1pPr>
          </a:lstStyle>
          <a:p>
            <a:fld id="{C44D1B72-B867-4AD6-ACF0-4459443BF8D7}" type="datetimeFigureOut">
              <a:rPr lang="en-US" smtClean="0"/>
              <a:pPr/>
              <a:t>9/8/2010</a:t>
            </a:fld>
            <a:endParaRPr lang="en-US"/>
          </a:p>
        </p:txBody>
      </p:sp>
      <p:sp>
        <p:nvSpPr>
          <p:cNvPr id="4" name="Slide Image Placeholder 3"/>
          <p:cNvSpPr>
            <a:spLocks noGrp="1" noRot="1" noChangeAspect="1"/>
          </p:cNvSpPr>
          <p:nvPr>
            <p:ph type="sldImg" idx="2"/>
          </p:nvPr>
        </p:nvSpPr>
        <p:spPr>
          <a:xfrm>
            <a:off x="1168400" y="693738"/>
            <a:ext cx="4618038" cy="3463925"/>
          </a:xfrm>
          <a:prstGeom prst="rect">
            <a:avLst/>
          </a:prstGeom>
          <a:noFill/>
          <a:ln w="12700">
            <a:solidFill>
              <a:prstClr val="black"/>
            </a:solidFill>
          </a:ln>
        </p:spPr>
        <p:txBody>
          <a:bodyPr vert="horz" lIns="92546" tIns="46273" rIns="92546" bIns="46273" rtlCol="0" anchor="ctr"/>
          <a:lstStyle/>
          <a:p>
            <a:endParaRPr lang="en-US"/>
          </a:p>
        </p:txBody>
      </p:sp>
      <p:sp>
        <p:nvSpPr>
          <p:cNvPr id="5" name="Notes Placeholder 4"/>
          <p:cNvSpPr>
            <a:spLocks noGrp="1"/>
          </p:cNvSpPr>
          <p:nvPr>
            <p:ph type="body" sz="quarter" idx="3"/>
          </p:nvPr>
        </p:nvSpPr>
        <p:spPr>
          <a:xfrm>
            <a:off x="695484" y="4389398"/>
            <a:ext cx="5563870" cy="4158377"/>
          </a:xfrm>
          <a:prstGeom prst="rect">
            <a:avLst/>
          </a:prstGeom>
        </p:spPr>
        <p:txBody>
          <a:bodyPr vert="horz" lIns="92546" tIns="46273" rIns="92546" bIns="46273"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77192"/>
            <a:ext cx="3013763" cy="462042"/>
          </a:xfrm>
          <a:prstGeom prst="rect">
            <a:avLst/>
          </a:prstGeom>
        </p:spPr>
        <p:txBody>
          <a:bodyPr vert="horz" lIns="92546" tIns="46273" rIns="92546" bIns="46273" rtlCol="0" anchor="b"/>
          <a:lstStyle>
            <a:lvl1pPr algn="l">
              <a:defRPr sz="1200"/>
            </a:lvl1pPr>
          </a:lstStyle>
          <a:p>
            <a:endParaRPr lang="en-US"/>
          </a:p>
        </p:txBody>
      </p:sp>
      <p:sp>
        <p:nvSpPr>
          <p:cNvPr id="7" name="Slide Number Placeholder 6"/>
          <p:cNvSpPr>
            <a:spLocks noGrp="1"/>
          </p:cNvSpPr>
          <p:nvPr>
            <p:ph type="sldNum" sz="quarter" idx="5"/>
          </p:nvPr>
        </p:nvSpPr>
        <p:spPr>
          <a:xfrm>
            <a:off x="3939466" y="8777192"/>
            <a:ext cx="3013763" cy="462042"/>
          </a:xfrm>
          <a:prstGeom prst="rect">
            <a:avLst/>
          </a:prstGeom>
        </p:spPr>
        <p:txBody>
          <a:bodyPr vert="horz" lIns="92546" tIns="46273" rIns="92546" bIns="46273" rtlCol="0" anchor="b"/>
          <a:lstStyle>
            <a:lvl1pPr algn="r">
              <a:defRPr sz="1200"/>
            </a:lvl1pPr>
          </a:lstStyle>
          <a:p>
            <a:fld id="{E353C220-94C8-486A-830E-C5D503812ECA}"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Spend</a:t>
            </a:r>
            <a:r>
              <a:rPr lang="en-US" baseline="0" dirty="0" smtClean="0"/>
              <a:t> the next few minutes talking about the costs and consequences of teen childbearing.  I’ll ask you to consider two groups that can be impacted, the teen mother herself and the children of teen mothers.  </a:t>
            </a:r>
            <a:endParaRPr lang="en-US" dirty="0"/>
          </a:p>
        </p:txBody>
      </p:sp>
      <p:sp>
        <p:nvSpPr>
          <p:cNvPr id="4" name="Slide Number Placeholder 3"/>
          <p:cNvSpPr>
            <a:spLocks noGrp="1"/>
          </p:cNvSpPr>
          <p:nvPr>
            <p:ph type="sldNum" sz="quarter" idx="10"/>
          </p:nvPr>
        </p:nvSpPr>
        <p:spPr/>
        <p:txBody>
          <a:bodyPr/>
          <a:lstStyle/>
          <a:p>
            <a:fld id="{E353C220-94C8-486A-830E-C5D503812ECA}"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a:p>
            <a:r>
              <a:rPr lang="en-US" baseline="0" dirty="0" smtClean="0"/>
              <a:t>The state costs were calculated by adjusting the national figure depending on the number of teen births in a state and the particulars of each state’s respective tax and spending programs that would cause a larger or smaller cost number than just being dependent on the teen births alone.  More specifically, it uses 3 terms: 1) the state share of the teen births; 2) the per client cost of a particular program relative to the national average; and 3) the utilization rate for a particular program relative to the national average, scaled relative to the state’s share of teen births.  If a state had cost and enrollment rates equal to the national average, the state costs would be strictly proportional to the share of teen births in that state. </a:t>
            </a:r>
          </a:p>
          <a:p>
            <a:r>
              <a:rPr lang="en-US" baseline="0" dirty="0" smtClean="0"/>
              <a:t>For the tax calculation, the state specific methodology accounts for the state specific income and sales tax structure and accounts for the fact that some states don’t have income or sales tax</a:t>
            </a:r>
          </a:p>
          <a:p>
            <a:r>
              <a:rPr lang="en-US" dirty="0" smtClean="0"/>
              <a:t>More information</a:t>
            </a:r>
            <a:r>
              <a:rPr lang="en-US" baseline="0" dirty="0" smtClean="0"/>
              <a:t> on the specific sources used to document these various costs are available in Appendix 8 of the by the numbers report.</a:t>
            </a:r>
            <a:endParaRPr lang="en-US" dirty="0" smtClean="0"/>
          </a:p>
          <a:p>
            <a:endParaRPr lang="en-US" dirty="0"/>
          </a:p>
        </p:txBody>
      </p:sp>
      <p:sp>
        <p:nvSpPr>
          <p:cNvPr id="4" name="Slide Number Placeholder 3"/>
          <p:cNvSpPr>
            <a:spLocks noGrp="1"/>
          </p:cNvSpPr>
          <p:nvPr>
            <p:ph type="sldNum" sz="quarter" idx="10"/>
          </p:nvPr>
        </p:nvSpPr>
        <p:spPr/>
        <p:txBody>
          <a:bodyPr/>
          <a:lstStyle/>
          <a:p>
            <a:fld id="{E353C220-94C8-486A-830E-C5D503812ECA}"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ln/>
        </p:spPr>
      </p:sp>
      <p:sp>
        <p:nvSpPr>
          <p:cNvPr id="39939" name="Notes Placeholder 2"/>
          <p:cNvSpPr>
            <a:spLocks noGrp="1"/>
          </p:cNvSpPr>
          <p:nvPr>
            <p:ph type="body" idx="1"/>
          </p:nvPr>
        </p:nvSpPr>
        <p:spPr>
          <a:noFill/>
          <a:ln/>
        </p:spPr>
        <p:txBody>
          <a:bodyPr/>
          <a:lstStyle/>
          <a:p>
            <a:pPr eaLnBrk="1" hangingPunct="1"/>
            <a:endParaRPr lang="en-US" smtClean="0"/>
          </a:p>
        </p:txBody>
      </p:sp>
      <p:sp>
        <p:nvSpPr>
          <p:cNvPr id="39940" name="Slide Number Placeholder 3"/>
          <p:cNvSpPr>
            <a:spLocks noGrp="1"/>
          </p:cNvSpPr>
          <p:nvPr>
            <p:ph type="sldNum" sz="quarter" idx="5"/>
          </p:nvPr>
        </p:nvSpPr>
        <p:spPr>
          <a:noFill/>
        </p:spPr>
        <p:txBody>
          <a:bodyPr/>
          <a:lstStyle/>
          <a:p>
            <a:fld id="{5EAD58B1-A146-402A-9905-379BC40196F1}" type="slidenum">
              <a:rPr lang="en-US" smtClean="0"/>
              <a:pPr/>
              <a:t>11</a:t>
            </a:fld>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p>
            <a:fld id="{9DF28066-F484-4CD7-9F77-562269BC0D58}" type="slidenum">
              <a:rPr lang="en-US" smtClean="0"/>
              <a:pPr/>
              <a:t>12</a:t>
            </a:fld>
            <a:endParaRPr lang="en-US" smtClean="0"/>
          </a:p>
        </p:txBody>
      </p:sp>
      <p:sp>
        <p:nvSpPr>
          <p:cNvPr id="40963" name="Rectangle 2"/>
          <p:cNvSpPr>
            <a:spLocks noGrp="1" noRot="1" noChangeAspect="1" noChangeArrowheads="1" noTextEdit="1"/>
          </p:cNvSpPr>
          <p:nvPr>
            <p:ph type="sldImg"/>
          </p:nvPr>
        </p:nvSpPr>
        <p:spPr>
          <a:xfrm>
            <a:off x="1169988" y="693738"/>
            <a:ext cx="4618037" cy="3463925"/>
          </a:xfrm>
          <a:ln/>
        </p:spPr>
      </p:sp>
      <p:sp>
        <p:nvSpPr>
          <p:cNvPr id="40964" name="Rectangle 3"/>
          <p:cNvSpPr>
            <a:spLocks noGrp="1" noChangeArrowheads="1"/>
          </p:cNvSpPr>
          <p:nvPr>
            <p:ph type="body" idx="1"/>
          </p:nvPr>
        </p:nvSpPr>
        <p:spPr>
          <a:noFill/>
          <a:ln/>
        </p:spPr>
        <p:txBody>
          <a:bodyPr/>
          <a:lstStyle/>
          <a:p>
            <a:pPr lvl="1" eaLnBrk="1" hangingPunct="1"/>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25464">
              <a:defRPr/>
            </a:pPr>
            <a:r>
              <a:rPr lang="en-US" dirty="0" smtClean="0"/>
              <a:t>A major challenge in documenting</a:t>
            </a:r>
            <a:r>
              <a:rPr lang="en-US" baseline="0" dirty="0" smtClean="0"/>
              <a:t> the costs and consequences of teenage childbearing is how to determine how much of the poorer outcome is due to the circumstances of the mother before the birth that she will subsequently bring with her into motherhood versus the consequences of the birth itself. While teen childbearing is a widespread issue, disadvantaged youth are at greater risk of having a teen birth and their children are subsequently at greater risk of poorer outcomes regardless of the age of the mother.  Could lead to an overstatement of the consequences due to the age of the mother and an overstatement of what could be accomplished with a delay in the birth.  </a:t>
            </a:r>
            <a:endParaRPr lang="en-US" dirty="0" smtClean="0"/>
          </a:p>
          <a:p>
            <a:endParaRPr lang="en-US" baseline="0" dirty="0" smtClean="0"/>
          </a:p>
          <a:p>
            <a:endParaRPr lang="en-US" baseline="0" dirty="0" smtClean="0"/>
          </a:p>
          <a:p>
            <a:r>
              <a:rPr lang="en-US" baseline="0" dirty="0" smtClean="0"/>
              <a:t>Research in the last decade or so suggests that initial reports of the consequences of teen childbearing (in the late 1980s and early 1990s) drastically overstated the problem.  Research in the mid 1990s then used new techniques such as comparing the outcomes of sisters (one of whom had a teen birth and one who didn’t), and the outcomes of teens who had a miscarriage versus those who did not to try to get at some of these background characteristics that we might not be able to fully control for in a model.  Indeed, these analyses suggested that earlier analyses tended to overstate the issue.  The majority of the results that I have presented today are based on an analysis conducted in 2006 by Dr. Saul Hoffman comparing the outcomes of women who had a birth as a teen and those who had a birth at age 20-21; this builds on an book edited by Dr. Rebecca Maynard</a:t>
            </a:r>
          </a:p>
          <a:p>
            <a:endParaRPr lang="en-US" baseline="0" dirty="0" smtClean="0"/>
          </a:p>
        </p:txBody>
      </p:sp>
      <p:sp>
        <p:nvSpPr>
          <p:cNvPr id="4" name="Slide Number Placeholder 3"/>
          <p:cNvSpPr>
            <a:spLocks noGrp="1"/>
          </p:cNvSpPr>
          <p:nvPr>
            <p:ph type="sldNum" sz="quarter" idx="10"/>
          </p:nvPr>
        </p:nvSpPr>
        <p:spPr/>
        <p:txBody>
          <a:bodyPr/>
          <a:lstStyle/>
          <a:p>
            <a:fld id="{E353C220-94C8-486A-830E-C5D503812ECA}" type="slidenum">
              <a:rPr lang="en-US" smtClean="0"/>
              <a:pPr/>
              <a:t>14</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0DF58BCE-10AC-4107-BF28-6D1F8439CA3B}" type="slidenum">
              <a:rPr lang="en-US" smtClean="0"/>
              <a:pPr/>
              <a:t>17</a:t>
            </a:fld>
            <a:endParaRPr lang="en-US" smtClean="0"/>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2D9B5F06-73A8-4939-9BE0-8DCAD03C2616}" type="slidenum">
              <a:rPr lang="en-US" smtClean="0"/>
              <a:pPr/>
              <a:t>2</a:t>
            </a:fld>
            <a:endParaRPr lang="en-US" smtClean="0"/>
          </a:p>
        </p:txBody>
      </p:sp>
      <p:sp>
        <p:nvSpPr>
          <p:cNvPr id="32771" name="Rectangle 2"/>
          <p:cNvSpPr>
            <a:spLocks noGrp="1" noRot="1" noChangeAspect="1" noChangeArrowheads="1" noTextEdit="1"/>
          </p:cNvSpPr>
          <p:nvPr>
            <p:ph type="sldImg"/>
          </p:nvPr>
        </p:nvSpPr>
        <p:spPr>
          <a:xfrm>
            <a:off x="1168400" y="692150"/>
            <a:ext cx="4618038" cy="3463925"/>
          </a:xfrm>
          <a:ln/>
        </p:spPr>
      </p:sp>
      <p:sp>
        <p:nvSpPr>
          <p:cNvPr id="32772" name="Rectangle 3"/>
          <p:cNvSpPr>
            <a:spLocks noGrp="1" noChangeArrowheads="1"/>
          </p:cNvSpPr>
          <p:nvPr>
            <p:ph type="body" idx="1"/>
          </p:nvPr>
        </p:nvSpPr>
        <p:spPr>
          <a:xfrm>
            <a:off x="693739" y="4387850"/>
            <a:ext cx="5567362" cy="4160838"/>
          </a:xfrm>
          <a:noFill/>
          <a:ln/>
        </p:spPr>
        <p:txBody>
          <a:bodyPr/>
          <a:lstStyle/>
          <a:p>
            <a:r>
              <a:rPr lang="en-US" dirty="0" smtClean="0"/>
              <a:t>As the earlier presentations have discussed, despite</a:t>
            </a:r>
            <a:r>
              <a:rPr lang="en-US" baseline="0" dirty="0" smtClean="0"/>
              <a:t> great progress made in reducing the high rates of teen pregnancy and childbearing, there is still a lot of work left to do.  </a:t>
            </a:r>
            <a:endParaRPr lang="en-US" dirty="0" smtClean="0"/>
          </a:p>
          <a:p>
            <a:r>
              <a:rPr lang="en-US" dirty="0" smtClean="0"/>
              <a:t> </a:t>
            </a:r>
          </a:p>
          <a:p>
            <a:r>
              <a:rPr lang="en-US" dirty="0" smtClean="0"/>
              <a:t>Having 2</a:t>
            </a:r>
            <a:r>
              <a:rPr lang="en-US" baseline="30000" dirty="0" smtClean="0"/>
              <a:t>nd</a:t>
            </a:r>
            <a:r>
              <a:rPr lang="en-US" dirty="0" smtClean="0"/>
              <a:t> child  as a teen can further impede their ability to finish school or keep a job, and to escape poverty</a:t>
            </a:r>
          </a:p>
          <a:p>
            <a:pPr eaLnBrk="1" hangingPunct="1"/>
            <a:endParaRPr 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A68BD432-7E4B-48D5-8F4F-674F96711AD1}" type="slidenum">
              <a:rPr lang="en-US" smtClean="0"/>
              <a:pPr/>
              <a:t>3</a:t>
            </a:fld>
            <a:endParaRPr lang="en-US" smtClean="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p:spPr>
        <p:txBody>
          <a:bodyPr/>
          <a:lstStyle/>
          <a:p>
            <a:pPr eaLnBrk="1" hangingPunct="1"/>
            <a:r>
              <a:rPr lang="en-US" b="1" u="none" dirty="0" smtClean="0"/>
              <a:t>Many</a:t>
            </a:r>
            <a:r>
              <a:rPr lang="en-US" b="1" u="none" baseline="0" dirty="0" smtClean="0"/>
              <a:t> times the cost and the consequences focus on the challenge to the teen parent themselves, but research documents that there are important consequences for the children born to teen parents.  </a:t>
            </a:r>
          </a:p>
          <a:p>
            <a:pPr eaLnBrk="1" hangingPunct="1"/>
            <a:endParaRPr lang="en-US" b="1" u="none" baseline="0" dirty="0" smtClean="0"/>
          </a:p>
          <a:p>
            <a:pPr eaLnBrk="1" hangingPunct="1"/>
            <a:r>
              <a:rPr lang="en-US" b="1" u="none" baseline="0" dirty="0" smtClean="0"/>
              <a:t>In fact, TP connects to many other social issues including poverty, education, and child welfare to name a few. </a:t>
            </a:r>
            <a:endParaRPr lang="en-US" b="1" u="none" dirty="0" smtClean="0"/>
          </a:p>
          <a:p>
            <a:pPr eaLnBrk="1" hangingPunct="1"/>
            <a:endParaRPr lang="en-US" b="1" dirty="0" smtClean="0"/>
          </a:p>
          <a:p>
            <a:pPr eaLnBrk="1" hangingPunct="1"/>
            <a:r>
              <a:rPr lang="en-US" b="1" u="sng" dirty="0" smtClean="0"/>
              <a:t>Repeat cycle</a:t>
            </a:r>
          </a:p>
          <a:p>
            <a:pPr eaLnBrk="1" hangingPunct="1"/>
            <a:r>
              <a:rPr lang="en-US" b="1" dirty="0" smtClean="0"/>
              <a:t>Children of teen parents are more likely to repeat the cycle.</a:t>
            </a:r>
          </a:p>
          <a:p>
            <a:pPr eaLnBrk="1" hangingPunct="1"/>
            <a:r>
              <a:rPr lang="en-US" b="1" dirty="0" smtClean="0"/>
              <a:t>The daughters of teen mothers are three times more likely to become teen mothers themselves when compared to others who had a child at age 20-21. </a:t>
            </a:r>
          </a:p>
          <a:p>
            <a:pPr eaLnBrk="1" hangingPunct="1"/>
            <a:endParaRPr lang="en-US" b="1" dirty="0" smtClean="0"/>
          </a:p>
          <a:p>
            <a:pPr eaLnBrk="1" hangingPunct="1"/>
            <a:endParaRPr lang="en-US" b="1"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353C220-94C8-486A-830E-C5D503812ECA}"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p>
            <a:fld id="{63478101-7E6B-4828-910B-2BFC80104763}" type="slidenum">
              <a:rPr lang="en-US" smtClean="0"/>
              <a:pPr/>
              <a:t>5</a:t>
            </a:fld>
            <a:endParaRPr lang="en-US" smtClean="0"/>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p:spPr>
        <p:txBody>
          <a:bodyPr>
            <a:normAutofit fontScale="92500" lnSpcReduction="10000"/>
          </a:bodyPr>
          <a:lstStyle/>
          <a:p>
            <a:pPr marL="228590" indent="-228590"/>
            <a:r>
              <a:rPr lang="en-US" b="1" dirty="0" smtClean="0"/>
              <a:t>Cause and consequence</a:t>
            </a:r>
          </a:p>
          <a:p>
            <a:pPr marL="228590" indent="-228590"/>
            <a:endParaRPr lang="en-US" b="1" dirty="0" smtClean="0"/>
          </a:p>
          <a:p>
            <a:pPr marL="228590" indent="-228590"/>
            <a:r>
              <a:rPr lang="en-US" b="1" dirty="0" smtClean="0"/>
              <a:t>What are the chances of a child growing up in poverty if: </a:t>
            </a:r>
          </a:p>
          <a:p>
            <a:pPr marL="228590" indent="-228590"/>
            <a:endParaRPr lang="en-US" b="1" dirty="0" smtClean="0"/>
          </a:p>
          <a:p>
            <a:pPr marL="228590" indent="-228590">
              <a:buFontTx/>
              <a:buAutoNum type="arabicParenR"/>
            </a:pPr>
            <a:r>
              <a:rPr lang="en-US" b="1" dirty="0" smtClean="0"/>
              <a:t>Mother gave birth as a teen</a:t>
            </a:r>
          </a:p>
          <a:p>
            <a:pPr marL="228590" indent="-228590">
              <a:buFontTx/>
              <a:buAutoNum type="arabicParenR"/>
            </a:pPr>
            <a:r>
              <a:rPr lang="en-US" b="1" dirty="0" smtClean="0"/>
              <a:t>Parents were unmarried when child was born</a:t>
            </a:r>
          </a:p>
          <a:p>
            <a:pPr marL="228590" indent="-228590">
              <a:buFontTx/>
              <a:buAutoNum type="arabicParenR"/>
            </a:pPr>
            <a:r>
              <a:rPr lang="en-US" b="1" dirty="0" smtClean="0"/>
              <a:t>Mother did not receive </a:t>
            </a:r>
            <a:r>
              <a:rPr lang="en-US" b="1" dirty="0" err="1" smtClean="0"/>
              <a:t>h.s</a:t>
            </a:r>
            <a:r>
              <a:rPr lang="en-US" b="1" dirty="0" smtClean="0"/>
              <a:t>. diploma or GED</a:t>
            </a:r>
          </a:p>
          <a:p>
            <a:pPr marL="228590" indent="-228590">
              <a:buFontTx/>
              <a:buAutoNum type="arabicParenR"/>
            </a:pPr>
            <a:endParaRPr lang="en-US" b="1" dirty="0" smtClean="0"/>
          </a:p>
          <a:p>
            <a:pPr marL="228590" indent="-228590"/>
            <a:r>
              <a:rPr lang="en-US" b="1" dirty="0" smtClean="0"/>
              <a:t>27% if one</a:t>
            </a:r>
          </a:p>
          <a:p>
            <a:pPr marL="228590" indent="-228590"/>
            <a:r>
              <a:rPr lang="en-US" b="1" dirty="0" smtClean="0"/>
              <a:t>42% if two </a:t>
            </a:r>
          </a:p>
          <a:p>
            <a:pPr marL="228590" indent="-228590"/>
            <a:r>
              <a:rPr lang="en-US" b="1" dirty="0" smtClean="0"/>
              <a:t>64% if three</a:t>
            </a:r>
          </a:p>
          <a:p>
            <a:pPr marL="228590" indent="-228590"/>
            <a:r>
              <a:rPr lang="en-US" b="1" dirty="0" smtClean="0"/>
              <a:t>None – 7%</a:t>
            </a:r>
          </a:p>
          <a:p>
            <a:pPr marL="228590" indent="-228590"/>
            <a:endParaRPr lang="en-US" b="1" dirty="0" smtClean="0"/>
          </a:p>
          <a:p>
            <a:pPr lvl="1" eaLnBrk="1" hangingPunct="1"/>
            <a:r>
              <a:rPr lang="en-US" sz="2800" dirty="0">
                <a:latin typeface="Times New Roman" pitchFamily="18" charset="0"/>
              </a:rPr>
              <a:t>460,000 more young children in poverty in 2002,</a:t>
            </a:r>
          </a:p>
          <a:p>
            <a:pPr lvl="1" eaLnBrk="1" hangingPunct="1"/>
            <a:endParaRPr lang="en-US" sz="2800" dirty="0">
              <a:latin typeface="Times New Roman" pitchFamily="18" charset="0"/>
            </a:endParaRPr>
          </a:p>
          <a:p>
            <a:pPr lvl="1" eaLnBrk="1" hangingPunct="1"/>
            <a:r>
              <a:rPr lang="en-US" sz="2800" dirty="0">
                <a:latin typeface="Times New Roman" pitchFamily="18" charset="0"/>
              </a:rPr>
              <a:t>700,000 more young children living with single mothers in 2002</a:t>
            </a:r>
            <a:endParaRPr lang="en-US" b="1"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lnSpc>
                <a:spcPct val="80000"/>
              </a:lnSpc>
            </a:pPr>
            <a:r>
              <a:rPr lang="en-US" dirty="0" smtClean="0"/>
              <a:t> </a:t>
            </a:r>
          </a:p>
          <a:p>
            <a:pPr eaLnBrk="1" hangingPunct="1">
              <a:lnSpc>
                <a:spcPct val="80000"/>
              </a:lnSpc>
            </a:pPr>
            <a:r>
              <a:rPr lang="en-US" dirty="0" smtClean="0"/>
              <a:t>Pregnancy and parenthood is a leading cause of school dropout among teen girls.</a:t>
            </a:r>
          </a:p>
          <a:p>
            <a:pPr eaLnBrk="1" hangingPunct="1">
              <a:lnSpc>
                <a:spcPct val="80000"/>
              </a:lnSpc>
            </a:pPr>
            <a:r>
              <a:rPr lang="en-US" dirty="0" smtClean="0"/>
              <a:t>Less than 2% of mothers who have children before age 18 have a college degree by age 30.</a:t>
            </a:r>
          </a:p>
          <a:p>
            <a:pPr eaLnBrk="1" hangingPunct="1">
              <a:lnSpc>
                <a:spcPct val="80000"/>
              </a:lnSpc>
            </a:pPr>
            <a:r>
              <a:rPr lang="en-US" dirty="0" smtClean="0"/>
              <a:t>Teens who have dropped out of school are more likely to become pregnant and have a child than their peers who stay in school.</a:t>
            </a:r>
          </a:p>
          <a:p>
            <a:pPr eaLnBrk="1" hangingPunct="1">
              <a:lnSpc>
                <a:spcPct val="80000"/>
              </a:lnSpc>
            </a:pPr>
            <a:r>
              <a:rPr lang="en-US" dirty="0" smtClean="0"/>
              <a:t>61% of community college students who have children after enrolling don’t finish their education, which is 65% higher than the rate for those who don’t have children.</a:t>
            </a:r>
          </a:p>
          <a:p>
            <a:pPr eaLnBrk="1" hangingPunct="1">
              <a:lnSpc>
                <a:spcPct val="80000"/>
              </a:lnSpc>
            </a:pPr>
            <a:endParaRPr lang="en-US" b="1" dirty="0" smtClean="0"/>
          </a:p>
          <a:p>
            <a:pPr defTabSz="925464">
              <a:lnSpc>
                <a:spcPct val="80000"/>
              </a:lnSpc>
              <a:defRPr/>
            </a:pPr>
            <a:r>
              <a:rPr lang="en-US" dirty="0" smtClean="0"/>
              <a:t>This disparity in education, not surprisingly, in turn affects income and poverty. In fact, over the past 20 years the median income for college graduates has increased 19 percent while the median income for high school dropouts has de-creased 28 percent.</a:t>
            </a:r>
          </a:p>
          <a:p>
            <a:pPr eaLnBrk="1" hangingPunct="1">
              <a:lnSpc>
                <a:spcPct val="80000"/>
              </a:lnSpc>
            </a:pPr>
            <a:endParaRPr lang="en-US" b="1" dirty="0" smtClean="0"/>
          </a:p>
          <a:p>
            <a:endParaRPr lang="en-US" dirty="0"/>
          </a:p>
        </p:txBody>
      </p:sp>
      <p:sp>
        <p:nvSpPr>
          <p:cNvPr id="4" name="Slide Number Placeholder 3"/>
          <p:cNvSpPr>
            <a:spLocks noGrp="1"/>
          </p:cNvSpPr>
          <p:nvPr>
            <p:ph type="sldNum" sz="quarter" idx="10"/>
          </p:nvPr>
        </p:nvSpPr>
        <p:spPr/>
        <p:txBody>
          <a:bodyPr/>
          <a:lstStyle/>
          <a:p>
            <a:fld id="{E353C220-94C8-486A-830E-C5D503812ECA}"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fld id="{F25E1E86-803F-48D5-B566-6078D897B99D}" type="slidenum">
              <a:rPr lang="en-US" smtClean="0"/>
              <a:pPr/>
              <a:t>7</a:t>
            </a:fld>
            <a:endParaRPr lang="en-US" smtClean="0"/>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p:spPr>
        <p:txBody>
          <a:bodyPr/>
          <a:lstStyle/>
          <a:p>
            <a:pPr eaLnBrk="1" hangingPunct="1"/>
            <a:r>
              <a:rPr lang="en-US" b="1" dirty="0" smtClean="0"/>
              <a:t>Young teen mothers = 17 and younger</a:t>
            </a:r>
          </a:p>
          <a:p>
            <a:pPr eaLnBrk="1" hangingPunct="1"/>
            <a:endParaRPr lang="en-US" b="1" dirty="0" smtClean="0"/>
          </a:p>
          <a:p>
            <a:pPr marL="0" lvl="1"/>
            <a:r>
              <a:rPr lang="en-US" sz="2600" dirty="0">
                <a:latin typeface="Times New Roman" pitchFamily="18" charset="0"/>
              </a:rPr>
              <a:t>the incidence of abuse and neglect by almost 11%</a:t>
            </a:r>
          </a:p>
          <a:p>
            <a:pPr eaLnBrk="1" hangingPunct="1"/>
            <a:endParaRPr lang="en-US" b="1"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918E68B0-80CE-4DA3-80AB-0D15F808D157}" type="slidenum">
              <a:rPr lang="en-US" smtClean="0"/>
              <a:pPr/>
              <a:t>8</a:t>
            </a:fld>
            <a:endParaRPr lang="en-US" smtClean="0"/>
          </a:p>
        </p:txBody>
      </p:sp>
      <p:sp>
        <p:nvSpPr>
          <p:cNvPr id="38915" name="Rectangle 2"/>
          <p:cNvSpPr>
            <a:spLocks noGrp="1" noRot="1" noChangeAspect="1" noChangeArrowheads="1" noTextEdit="1"/>
          </p:cNvSpPr>
          <p:nvPr>
            <p:ph type="sldImg"/>
          </p:nvPr>
        </p:nvSpPr>
        <p:spPr>
          <a:xfrm>
            <a:off x="1168400" y="692150"/>
            <a:ext cx="4619625" cy="3465513"/>
          </a:xfrm>
          <a:ln/>
        </p:spPr>
      </p:sp>
      <p:sp>
        <p:nvSpPr>
          <p:cNvPr id="38916" name="Rectangle 3"/>
          <p:cNvSpPr>
            <a:spLocks noGrp="1" noChangeArrowheads="1"/>
          </p:cNvSpPr>
          <p:nvPr>
            <p:ph type="body" idx="1"/>
          </p:nvPr>
        </p:nvSpPr>
        <p:spPr>
          <a:xfrm>
            <a:off x="695326" y="4389438"/>
            <a:ext cx="5564188" cy="4159250"/>
          </a:xfrm>
          <a:noFill/>
          <a:ln/>
        </p:spPr>
        <p:txBody>
          <a:bodyPr/>
          <a:lstStyle/>
          <a:p>
            <a:pPr eaLnBrk="1" hangingPunct="1">
              <a:lnSpc>
                <a:spcPct val="90000"/>
              </a:lnSpc>
              <a:spcAft>
                <a:spcPct val="60000"/>
              </a:spcAft>
            </a:pPr>
            <a:r>
              <a:rPr lang="en-US" smtClean="0">
                <a:latin typeface="Times New Roman" pitchFamily="18" charset="0"/>
              </a:rPr>
              <a:t>Total cost breakdown is $8.6 billion for 17 and younger and $0.5 billion for 18-19 year olds.</a:t>
            </a:r>
          </a:p>
          <a:p>
            <a:pPr eaLnBrk="1" hangingPunct="1">
              <a:lnSpc>
                <a:spcPct val="90000"/>
              </a:lnSpc>
              <a:spcAft>
                <a:spcPct val="60000"/>
              </a:spcAft>
            </a:pPr>
            <a:r>
              <a:rPr lang="en-US" smtClean="0">
                <a:latin typeface="Times New Roman" pitchFamily="18" charset="0"/>
              </a:rPr>
              <a:t>Average annual public sector cost associated with a child born to a mother aged 17 and younger is $4,080. </a:t>
            </a:r>
          </a:p>
          <a:p>
            <a:pPr eaLnBrk="1" hangingPunct="1"/>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Gross impact analyses are based on models controlling</a:t>
            </a:r>
            <a:r>
              <a:rPr lang="en-US" baseline="0" dirty="0" smtClean="0"/>
              <a:t> only for mother’s age at first birth; net impact analyses control for the full set of available controls</a:t>
            </a:r>
          </a:p>
          <a:p>
            <a:r>
              <a:rPr lang="en-US" baseline="0" dirty="0" smtClean="0"/>
              <a:t>Specifics are available in the By The Numbers report on the methodology for each type of cost.  </a:t>
            </a:r>
          </a:p>
        </p:txBody>
      </p:sp>
      <p:sp>
        <p:nvSpPr>
          <p:cNvPr id="4" name="Slide Number Placeholder 3"/>
          <p:cNvSpPr>
            <a:spLocks noGrp="1"/>
          </p:cNvSpPr>
          <p:nvPr>
            <p:ph type="sldNum" sz="quarter" idx="10"/>
          </p:nvPr>
        </p:nvSpPr>
        <p:spPr/>
        <p:txBody>
          <a:bodyPr/>
          <a:lstStyle/>
          <a:p>
            <a:fld id="{E353C220-94C8-486A-830E-C5D503812ECA}"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52244" name="Picture 20" descr="master_bg7"/>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52226" name="Rectangle 2"/>
          <p:cNvSpPr>
            <a:spLocks noGrp="1" noChangeArrowheads="1"/>
          </p:cNvSpPr>
          <p:nvPr>
            <p:ph type="ctrTitle"/>
          </p:nvPr>
        </p:nvSpPr>
        <p:spPr>
          <a:xfrm>
            <a:off x="3505200" y="533400"/>
            <a:ext cx="5029200" cy="1828800"/>
          </a:xfrm>
        </p:spPr>
        <p:txBody>
          <a:bodyPr/>
          <a:lstStyle>
            <a:lvl1pPr>
              <a:defRPr/>
            </a:lvl1pPr>
          </a:lstStyle>
          <a:p>
            <a:r>
              <a:rPr lang="en-US" dirty="0" smtClean="0"/>
              <a:t>Click to edit Master title style</a:t>
            </a:r>
            <a:endParaRPr lang="en-US" dirty="0"/>
          </a:p>
        </p:txBody>
      </p:sp>
      <p:sp>
        <p:nvSpPr>
          <p:cNvPr id="52227" name="Rectangle 3"/>
          <p:cNvSpPr>
            <a:spLocks noGrp="1" noChangeArrowheads="1"/>
          </p:cNvSpPr>
          <p:nvPr>
            <p:ph type="subTitle" idx="1"/>
          </p:nvPr>
        </p:nvSpPr>
        <p:spPr>
          <a:xfrm>
            <a:off x="3505200" y="2552700"/>
            <a:ext cx="5029200" cy="1752600"/>
          </a:xfrm>
        </p:spPr>
        <p:txBody>
          <a:bodyPr/>
          <a:lstStyle>
            <a:lvl1pPr marL="0" indent="0" algn="ctr">
              <a:buFontTx/>
              <a:buNone/>
              <a:defRPr sz="1600"/>
            </a:lvl1pPr>
          </a:lstStyle>
          <a:p>
            <a:r>
              <a:rPr lang="en-US" smtClean="0"/>
              <a:t>Click to edit Master subtitle style</a:t>
            </a:r>
            <a:endParaRPr lang="en-US"/>
          </a:p>
        </p:txBody>
      </p:sp>
      <p:sp>
        <p:nvSpPr>
          <p:cNvPr id="52228" name="Rectangle 4"/>
          <p:cNvSpPr>
            <a:spLocks noGrp="1" noChangeArrowheads="1"/>
          </p:cNvSpPr>
          <p:nvPr>
            <p:ph type="dt" sz="half" idx="2"/>
          </p:nvPr>
        </p:nvSpPr>
        <p:spPr/>
        <p:txBody>
          <a:bodyPr/>
          <a:lstStyle>
            <a:lvl1pPr>
              <a:defRPr/>
            </a:lvl1pPr>
          </a:lstStyle>
          <a:p>
            <a:endParaRPr lang="en-US"/>
          </a:p>
        </p:txBody>
      </p:sp>
      <p:sp>
        <p:nvSpPr>
          <p:cNvPr id="52229" name="Rectangle 5"/>
          <p:cNvSpPr>
            <a:spLocks noGrp="1" noChangeArrowheads="1"/>
          </p:cNvSpPr>
          <p:nvPr>
            <p:ph type="ftr" sz="quarter" idx="3"/>
          </p:nvPr>
        </p:nvSpPr>
        <p:spPr/>
        <p:txBody>
          <a:bodyPr/>
          <a:lstStyle>
            <a:lvl1pPr>
              <a:defRPr/>
            </a:lvl1pPr>
          </a:lstStyle>
          <a:p>
            <a:endParaRPr lang="en-US"/>
          </a:p>
        </p:txBody>
      </p:sp>
      <p:sp>
        <p:nvSpPr>
          <p:cNvPr id="52230" name="Rectangle 6"/>
          <p:cNvSpPr>
            <a:spLocks noGrp="1" noChangeArrowheads="1"/>
          </p:cNvSpPr>
          <p:nvPr>
            <p:ph type="sldNum" sz="quarter" idx="4"/>
          </p:nvPr>
        </p:nvSpPr>
        <p:spPr/>
        <p:txBody>
          <a:bodyPr/>
          <a:lstStyle>
            <a:lvl1pPr>
              <a:defRPr/>
            </a:lvl1pPr>
          </a:lstStyle>
          <a:p>
            <a:fld id="{720E3170-CF28-43C0-AA03-962479DE3062}" type="slidenum">
              <a:rPr lang="en-US"/>
              <a:pPr/>
              <a:t>‹#›</a:t>
            </a:fld>
            <a:endParaRPr lang="en-US"/>
          </a:p>
        </p:txBody>
      </p:sp>
      <p:pic>
        <p:nvPicPr>
          <p:cNvPr id="52245" name="Picture 21" descr="Logo2"/>
          <p:cNvPicPr>
            <a:picLocks noChangeAspect="1" noChangeArrowheads="1"/>
          </p:cNvPicPr>
          <p:nvPr/>
        </p:nvPicPr>
        <p:blipFill>
          <a:blip r:embed="rId3" cstate="print"/>
          <a:srcRect/>
          <a:stretch>
            <a:fillRect/>
          </a:stretch>
        </p:blipFill>
        <p:spPr bwMode="auto">
          <a:xfrm>
            <a:off x="6324600" y="6040438"/>
            <a:ext cx="2668588" cy="741362"/>
          </a:xfrm>
          <a:prstGeom prst="rect">
            <a:avLst/>
          </a:prstGeom>
          <a:noFill/>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64967CD-FC50-4A09-9D58-E2B48798D3AA}"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A4407316-5E43-40A6-8F86-3C3C09F73BDF}"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F2100086-D243-420F-BF69-0F697E10BDC5}"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E0C403B-1A8F-47FD-BB92-278A3E261A90}"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D00F9A3C-951D-4870-A9C3-59740F344E20}"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DC18BC1B-9216-4859-9686-602B9CCA37E9}"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9BDA8D71-5988-49BE-9E95-9F8D569E0397}"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EB3BEE93-6275-4BBE-A2FE-C4C8EAF8162C}"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2AA36E1F-79EF-426D-AC4D-DDCA1E39E662}"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DF555203-52A0-43DF-B74D-834FD4CC8192}"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C1C1C0"/>
        </a:solidFill>
        <a:effectLst/>
      </p:bgPr>
    </p:bg>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50179"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018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5018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5018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A1FAE836-8477-412B-A3A9-496DEAAAF8B1}" type="slidenum">
              <a:rPr lang="en-US"/>
              <a:pPr/>
              <a:t>‹#›</a:t>
            </a:fld>
            <a:endParaRPr lang="en-US"/>
          </a:p>
        </p:txBody>
      </p:sp>
      <p:pic>
        <p:nvPicPr>
          <p:cNvPr id="50184" name="Picture 8" descr="Logo2"/>
          <p:cNvPicPr>
            <a:picLocks noChangeAspect="1" noChangeArrowheads="1"/>
          </p:cNvPicPr>
          <p:nvPr/>
        </p:nvPicPr>
        <p:blipFill>
          <a:blip r:embed="rId13" cstate="print"/>
          <a:srcRect/>
          <a:stretch>
            <a:fillRect/>
          </a:stretch>
        </p:blipFill>
        <p:spPr bwMode="auto">
          <a:xfrm>
            <a:off x="6324600" y="6040438"/>
            <a:ext cx="2668588" cy="741362"/>
          </a:xfrm>
          <a:prstGeom prst="rect">
            <a:avLst/>
          </a:prstGeom>
          <a:noFill/>
        </p:spPr>
      </p:pic>
    </p:spTree>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txStyles>
    <p:titleStyle>
      <a:lvl1pPr algn="ctr" rtl="0" eaLnBrk="1" fontAlgn="base" hangingPunct="1">
        <a:spcBef>
          <a:spcPct val="0"/>
        </a:spcBef>
        <a:spcAft>
          <a:spcPct val="0"/>
        </a:spcAft>
        <a:defRPr sz="4400">
          <a:solidFill>
            <a:srgbClr val="16669B"/>
          </a:solidFill>
          <a:latin typeface="+mj-lt"/>
          <a:ea typeface="+mj-ea"/>
          <a:cs typeface="+mj-cs"/>
        </a:defRPr>
      </a:lvl1pPr>
      <a:lvl2pPr algn="ctr" rtl="0" eaLnBrk="1" fontAlgn="base" hangingPunct="1">
        <a:spcBef>
          <a:spcPct val="0"/>
        </a:spcBef>
        <a:spcAft>
          <a:spcPct val="0"/>
        </a:spcAft>
        <a:defRPr sz="4400">
          <a:solidFill>
            <a:srgbClr val="16669B"/>
          </a:solidFill>
          <a:latin typeface="Sylfaen" pitchFamily="18" charset="0"/>
        </a:defRPr>
      </a:lvl2pPr>
      <a:lvl3pPr algn="ctr" rtl="0" eaLnBrk="1" fontAlgn="base" hangingPunct="1">
        <a:spcBef>
          <a:spcPct val="0"/>
        </a:spcBef>
        <a:spcAft>
          <a:spcPct val="0"/>
        </a:spcAft>
        <a:defRPr sz="4400">
          <a:solidFill>
            <a:srgbClr val="16669B"/>
          </a:solidFill>
          <a:latin typeface="Sylfaen" pitchFamily="18" charset="0"/>
        </a:defRPr>
      </a:lvl3pPr>
      <a:lvl4pPr algn="ctr" rtl="0" eaLnBrk="1" fontAlgn="base" hangingPunct="1">
        <a:spcBef>
          <a:spcPct val="0"/>
        </a:spcBef>
        <a:spcAft>
          <a:spcPct val="0"/>
        </a:spcAft>
        <a:defRPr sz="4400">
          <a:solidFill>
            <a:srgbClr val="16669B"/>
          </a:solidFill>
          <a:latin typeface="Sylfaen" pitchFamily="18" charset="0"/>
        </a:defRPr>
      </a:lvl4pPr>
      <a:lvl5pPr algn="ctr" rtl="0" eaLnBrk="1" fontAlgn="base" hangingPunct="1">
        <a:spcBef>
          <a:spcPct val="0"/>
        </a:spcBef>
        <a:spcAft>
          <a:spcPct val="0"/>
        </a:spcAft>
        <a:defRPr sz="4400">
          <a:solidFill>
            <a:srgbClr val="16669B"/>
          </a:solidFill>
          <a:latin typeface="Sylfaen" pitchFamily="18" charset="0"/>
        </a:defRPr>
      </a:lvl5pPr>
      <a:lvl6pPr marL="457200" algn="ctr" rtl="0" eaLnBrk="1" fontAlgn="base" hangingPunct="1">
        <a:spcBef>
          <a:spcPct val="0"/>
        </a:spcBef>
        <a:spcAft>
          <a:spcPct val="0"/>
        </a:spcAft>
        <a:defRPr sz="4400">
          <a:solidFill>
            <a:srgbClr val="16669B"/>
          </a:solidFill>
          <a:latin typeface="Sylfaen" pitchFamily="18" charset="0"/>
        </a:defRPr>
      </a:lvl6pPr>
      <a:lvl7pPr marL="914400" algn="ctr" rtl="0" eaLnBrk="1" fontAlgn="base" hangingPunct="1">
        <a:spcBef>
          <a:spcPct val="0"/>
        </a:spcBef>
        <a:spcAft>
          <a:spcPct val="0"/>
        </a:spcAft>
        <a:defRPr sz="4400">
          <a:solidFill>
            <a:srgbClr val="16669B"/>
          </a:solidFill>
          <a:latin typeface="Sylfaen" pitchFamily="18" charset="0"/>
        </a:defRPr>
      </a:lvl7pPr>
      <a:lvl8pPr marL="1371600" algn="ctr" rtl="0" eaLnBrk="1" fontAlgn="base" hangingPunct="1">
        <a:spcBef>
          <a:spcPct val="0"/>
        </a:spcBef>
        <a:spcAft>
          <a:spcPct val="0"/>
        </a:spcAft>
        <a:defRPr sz="4400">
          <a:solidFill>
            <a:srgbClr val="16669B"/>
          </a:solidFill>
          <a:latin typeface="Sylfaen" pitchFamily="18" charset="0"/>
        </a:defRPr>
      </a:lvl8pPr>
      <a:lvl9pPr marL="1828800" algn="ctr" rtl="0" eaLnBrk="1" fontAlgn="base" hangingPunct="1">
        <a:spcBef>
          <a:spcPct val="0"/>
        </a:spcBef>
        <a:spcAft>
          <a:spcPct val="0"/>
        </a:spcAft>
        <a:defRPr sz="4400">
          <a:solidFill>
            <a:srgbClr val="16669B"/>
          </a:solidFill>
          <a:latin typeface="Sylfaen" pitchFamily="18" charset="0"/>
        </a:defRPr>
      </a:lvl9pPr>
    </p:titleStyle>
    <p:bodyStyle>
      <a:lvl1pPr marL="342900" indent="-342900" algn="l" rtl="0" eaLnBrk="1" fontAlgn="base" hangingPunct="1">
        <a:spcBef>
          <a:spcPct val="5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50000"/>
        </a:spcBef>
        <a:spcAft>
          <a:spcPct val="0"/>
        </a:spcAft>
        <a:buChar char="–"/>
        <a:defRPr sz="2800">
          <a:solidFill>
            <a:schemeClr val="tx1"/>
          </a:solidFill>
          <a:latin typeface="+mn-lt"/>
        </a:defRPr>
      </a:lvl2pPr>
      <a:lvl3pPr marL="1143000" indent="-228600" algn="l" rtl="0" eaLnBrk="1" fontAlgn="base" hangingPunct="1">
        <a:spcBef>
          <a:spcPct val="50000"/>
        </a:spcBef>
        <a:spcAft>
          <a:spcPct val="0"/>
        </a:spcAft>
        <a:buChar char="•"/>
        <a:defRPr sz="2400">
          <a:solidFill>
            <a:schemeClr val="tx1"/>
          </a:solidFill>
          <a:latin typeface="+mn-lt"/>
        </a:defRPr>
      </a:lvl3pPr>
      <a:lvl4pPr marL="1600200" indent="-228600" algn="l" rtl="0" eaLnBrk="1" fontAlgn="base" hangingPunct="1">
        <a:spcBef>
          <a:spcPct val="50000"/>
        </a:spcBef>
        <a:spcAft>
          <a:spcPct val="0"/>
        </a:spcAft>
        <a:buChar char="–"/>
        <a:defRPr sz="2000">
          <a:solidFill>
            <a:schemeClr val="tx1"/>
          </a:solidFill>
          <a:latin typeface="+mn-lt"/>
        </a:defRPr>
      </a:lvl4pPr>
      <a:lvl5pPr marL="2057400" indent="-228600" algn="l" rtl="0" eaLnBrk="1" fontAlgn="base" hangingPunct="1">
        <a:spcBef>
          <a:spcPct val="50000"/>
        </a:spcBef>
        <a:spcAft>
          <a:spcPct val="0"/>
        </a:spcAft>
        <a:buChar char="»"/>
        <a:defRPr sz="2000">
          <a:solidFill>
            <a:schemeClr val="tx1"/>
          </a:solidFill>
          <a:latin typeface="+mn-lt"/>
        </a:defRPr>
      </a:lvl5pPr>
      <a:lvl6pPr marL="2514600" indent="-228600" algn="l" rtl="0" eaLnBrk="1" fontAlgn="base" hangingPunct="1">
        <a:spcBef>
          <a:spcPct val="50000"/>
        </a:spcBef>
        <a:spcAft>
          <a:spcPct val="0"/>
        </a:spcAft>
        <a:buChar char="»"/>
        <a:defRPr sz="2000">
          <a:solidFill>
            <a:schemeClr val="tx1"/>
          </a:solidFill>
          <a:latin typeface="+mn-lt"/>
        </a:defRPr>
      </a:lvl6pPr>
      <a:lvl7pPr marL="2971800" indent="-228600" algn="l" rtl="0" eaLnBrk="1" fontAlgn="base" hangingPunct="1">
        <a:spcBef>
          <a:spcPct val="50000"/>
        </a:spcBef>
        <a:spcAft>
          <a:spcPct val="0"/>
        </a:spcAft>
        <a:buChar char="»"/>
        <a:defRPr sz="2000">
          <a:solidFill>
            <a:schemeClr val="tx1"/>
          </a:solidFill>
          <a:latin typeface="+mn-lt"/>
        </a:defRPr>
      </a:lvl7pPr>
      <a:lvl8pPr marL="3429000" indent="-228600" algn="l" rtl="0" eaLnBrk="1" fontAlgn="base" hangingPunct="1">
        <a:spcBef>
          <a:spcPct val="50000"/>
        </a:spcBef>
        <a:spcAft>
          <a:spcPct val="0"/>
        </a:spcAft>
        <a:buChar char="»"/>
        <a:defRPr sz="2000">
          <a:solidFill>
            <a:schemeClr val="tx1"/>
          </a:solidFill>
          <a:latin typeface="+mn-lt"/>
        </a:defRPr>
      </a:lvl8pPr>
      <a:lvl9pPr marL="3886200" indent="-228600" algn="l" rtl="0" eaLnBrk="1" fontAlgn="base" hangingPunct="1">
        <a:spcBef>
          <a:spcPct val="5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www.thenationalcampaign.org/costs"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www.thenationalcampaign.org/"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ctrTitle"/>
          </p:nvPr>
        </p:nvSpPr>
        <p:spPr>
          <a:xfrm>
            <a:off x="3505200" y="1295400"/>
            <a:ext cx="5029200" cy="1828800"/>
          </a:xfrm>
        </p:spPr>
        <p:txBody>
          <a:bodyPr/>
          <a:lstStyle/>
          <a:p>
            <a:r>
              <a:rPr lang="en-US" dirty="0" smtClean="0"/>
              <a:t>The Costs and Consequences of Teen Childbearing</a:t>
            </a:r>
            <a:endParaRPr lang="en-US" dirty="0"/>
          </a:p>
        </p:txBody>
      </p:sp>
      <p:sp>
        <p:nvSpPr>
          <p:cNvPr id="75779" name="Rectangle 3"/>
          <p:cNvSpPr>
            <a:spLocks noGrp="1" noChangeArrowheads="1"/>
          </p:cNvSpPr>
          <p:nvPr>
            <p:ph type="subTitle" idx="1"/>
          </p:nvPr>
        </p:nvSpPr>
        <p:spPr>
          <a:xfrm>
            <a:off x="3505200" y="3657600"/>
            <a:ext cx="5029200" cy="1752600"/>
          </a:xfrm>
        </p:spPr>
        <p:txBody>
          <a:bodyPr/>
          <a:lstStyle/>
          <a:p>
            <a:r>
              <a:rPr lang="en-US" dirty="0" smtClean="0"/>
              <a:t>Katy Suellentrop</a:t>
            </a:r>
          </a:p>
          <a:p>
            <a:r>
              <a:rPr lang="en-US" dirty="0" smtClean="0"/>
              <a:t>August 17, 2010</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Methods (cont.)</a:t>
            </a:r>
            <a:endParaRPr lang="en-US" dirty="0"/>
          </a:p>
        </p:txBody>
      </p:sp>
      <p:sp>
        <p:nvSpPr>
          <p:cNvPr id="3" name="Content Placeholder 2"/>
          <p:cNvSpPr>
            <a:spLocks noGrp="1"/>
          </p:cNvSpPr>
          <p:nvPr>
            <p:ph idx="1"/>
          </p:nvPr>
        </p:nvSpPr>
        <p:spPr/>
        <p:txBody>
          <a:bodyPr/>
          <a:lstStyle/>
          <a:p>
            <a:r>
              <a:rPr lang="en-US" dirty="0" smtClean="0"/>
              <a:t>State costs are derived from national costs</a:t>
            </a:r>
          </a:p>
          <a:p>
            <a:r>
              <a:rPr lang="en-US" dirty="0" smtClean="0"/>
              <a:t>Account for the state’s share of teen births, the per client cost (relative to the national average), and utilization rates (relative to the national average)</a:t>
            </a:r>
          </a:p>
          <a:p>
            <a:r>
              <a:rPr lang="en-US" dirty="0" smtClean="0"/>
              <a:t>State specific income and sales tax structure</a:t>
            </a:r>
          </a:p>
          <a:p>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en-US" sz="4000" dirty="0" smtClean="0"/>
              <a:t>National Costs</a:t>
            </a:r>
          </a:p>
        </p:txBody>
      </p:sp>
      <p:sp>
        <p:nvSpPr>
          <p:cNvPr id="20483" name="Rectangle 3"/>
          <p:cNvSpPr>
            <a:spLocks noGrp="1" noChangeArrowheads="1"/>
          </p:cNvSpPr>
          <p:nvPr>
            <p:ph type="body" idx="1"/>
          </p:nvPr>
        </p:nvSpPr>
        <p:spPr>
          <a:xfrm>
            <a:off x="457200" y="1295400"/>
            <a:ext cx="8229600" cy="4830763"/>
          </a:xfrm>
        </p:spPr>
        <p:txBody>
          <a:bodyPr/>
          <a:lstStyle/>
          <a:p>
            <a:pPr eaLnBrk="1" hangingPunct="1">
              <a:buFontTx/>
              <a:buNone/>
            </a:pPr>
            <a:r>
              <a:rPr lang="en-US" sz="2800" dirty="0" smtClean="0"/>
              <a:t>Most of the costs of teen childbearing are associated with negative consequences for the children of teen mothers and include:</a:t>
            </a:r>
            <a:endParaRPr lang="en-US" sz="2500" dirty="0" smtClean="0">
              <a:cs typeface="Times New Roman" pitchFamily="18" charset="0"/>
            </a:endParaRPr>
          </a:p>
          <a:p>
            <a:pPr lvl="1" eaLnBrk="1" hangingPunct="1"/>
            <a:r>
              <a:rPr lang="en-US" sz="2500" dirty="0" smtClean="0">
                <a:cs typeface="Times New Roman" pitchFamily="18" charset="0"/>
              </a:rPr>
              <a:t>$1.9 billion for increased public health care costs</a:t>
            </a:r>
          </a:p>
          <a:p>
            <a:pPr lvl="1" eaLnBrk="1" hangingPunct="1"/>
            <a:r>
              <a:rPr lang="en-US" sz="2500" dirty="0" smtClean="0">
                <a:cs typeface="Times New Roman" pitchFamily="18" charset="0"/>
              </a:rPr>
              <a:t>$2.3 billion for increased child welfare costs</a:t>
            </a:r>
          </a:p>
          <a:p>
            <a:pPr lvl="1" eaLnBrk="1" hangingPunct="1"/>
            <a:r>
              <a:rPr lang="en-US" sz="2500" dirty="0" smtClean="0">
                <a:cs typeface="Times New Roman" pitchFamily="18" charset="0"/>
              </a:rPr>
              <a:t>$2.1 billion for increased costs for state prison systems (among adult sons of teen mothers)</a:t>
            </a:r>
          </a:p>
          <a:p>
            <a:pPr lvl="1" eaLnBrk="1" hangingPunct="1"/>
            <a:r>
              <a:rPr lang="en-US" sz="2500" dirty="0" smtClean="0">
                <a:cs typeface="Times New Roman" pitchFamily="18" charset="0"/>
              </a:rPr>
              <a:t>$2.9 billion in lost tax revenue due to lower taxes paid by the children of teen mothers over their own adult lifetimes.</a:t>
            </a:r>
          </a:p>
          <a:p>
            <a:pPr lvl="1">
              <a:lnSpc>
                <a:spcPct val="80000"/>
              </a:lnSpc>
              <a:buNone/>
            </a:pPr>
            <a:endParaRPr lang="en-US" sz="900" dirty="0" smtClean="0"/>
          </a:p>
          <a:p>
            <a:pPr lvl="1">
              <a:lnSpc>
                <a:spcPct val="80000"/>
              </a:lnSpc>
              <a:buNone/>
            </a:pPr>
            <a:endParaRPr lang="en-US" sz="900" dirty="0" smtClean="0"/>
          </a:p>
          <a:p>
            <a:pPr lvl="1">
              <a:lnSpc>
                <a:spcPct val="80000"/>
              </a:lnSpc>
              <a:buNone/>
            </a:pPr>
            <a:r>
              <a:rPr lang="en-US" sz="900" dirty="0" smtClean="0"/>
              <a:t>Source: Hoffman, S.D., (2006) </a:t>
            </a:r>
            <a:r>
              <a:rPr lang="en-US" sz="900" i="1" dirty="0" smtClean="0"/>
              <a:t>By the Numbers: The Public Costs of Adolescent Childbearing. </a:t>
            </a:r>
          </a:p>
          <a:p>
            <a:pPr lvl="1">
              <a:lnSpc>
                <a:spcPct val="80000"/>
              </a:lnSpc>
              <a:buNone/>
            </a:pPr>
            <a:r>
              <a:rPr lang="en-US" sz="900" dirty="0" smtClean="0"/>
              <a:t>The National Campaign to Prevent Teen Pregnancy: Washington, DC. </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quot;Money&quot; Print"/>
          <p:cNvPicPr>
            <a:picLocks noChangeAspect="1" noChangeArrowheads="1"/>
          </p:cNvPicPr>
          <p:nvPr/>
        </p:nvPicPr>
        <p:blipFill>
          <a:blip r:embed="rId3" cstate="print">
            <a:lum bright="-36000"/>
          </a:blip>
          <a:srcRect/>
          <a:stretch>
            <a:fillRect/>
          </a:stretch>
        </p:blipFill>
        <p:spPr bwMode="auto">
          <a:xfrm>
            <a:off x="0" y="1295400"/>
            <a:ext cx="9144000" cy="5562600"/>
          </a:xfrm>
          <a:prstGeom prst="rect">
            <a:avLst/>
          </a:prstGeom>
          <a:noFill/>
          <a:ln w="9525">
            <a:noFill/>
            <a:miter lim="800000"/>
            <a:headEnd/>
            <a:tailEnd/>
          </a:ln>
        </p:spPr>
      </p:pic>
      <p:sp>
        <p:nvSpPr>
          <p:cNvPr id="120835" name="Rectangle 3"/>
          <p:cNvSpPr>
            <a:spLocks noGrp="1" noChangeArrowheads="1"/>
          </p:cNvSpPr>
          <p:nvPr>
            <p:ph type="body" idx="1"/>
          </p:nvPr>
        </p:nvSpPr>
        <p:spPr>
          <a:xfrm>
            <a:off x="304800" y="1676400"/>
            <a:ext cx="8534400" cy="4267200"/>
          </a:xfrm>
          <a:effectLst>
            <a:outerShdw dist="17961" dir="2700000" algn="ctr" rotWithShape="0">
              <a:schemeClr val="tx1"/>
            </a:outerShdw>
          </a:effectLst>
        </p:spPr>
        <p:txBody>
          <a:bodyPr/>
          <a:lstStyle/>
          <a:p>
            <a:pPr eaLnBrk="1" hangingPunct="1">
              <a:defRPr/>
            </a:pPr>
            <a:r>
              <a:rPr lang="en-US" sz="2800" dirty="0" smtClean="0">
                <a:solidFill>
                  <a:schemeClr val="bg1"/>
                </a:solidFill>
                <a:latin typeface="Times New Roman" pitchFamily="18" charset="0"/>
              </a:rPr>
              <a:t>The one-third decline in the nation’s teen birth rate between 1991 and 2004 resulted in saving taxpayers an estimated </a:t>
            </a:r>
            <a:r>
              <a:rPr lang="en-US" sz="2800" b="1" dirty="0" smtClean="0">
                <a:solidFill>
                  <a:schemeClr val="bg1"/>
                </a:solidFill>
                <a:latin typeface="Times New Roman" pitchFamily="18" charset="0"/>
              </a:rPr>
              <a:t>$6.7 billion</a:t>
            </a:r>
            <a:r>
              <a:rPr lang="en-US" sz="2800" dirty="0" smtClean="0">
                <a:solidFill>
                  <a:schemeClr val="bg1"/>
                </a:solidFill>
                <a:latin typeface="Times New Roman" pitchFamily="18" charset="0"/>
              </a:rPr>
              <a:t> in 2004 </a:t>
            </a:r>
            <a:r>
              <a:rPr lang="en-US" sz="2800" i="1" dirty="0" smtClean="0">
                <a:solidFill>
                  <a:schemeClr val="bg1"/>
                </a:solidFill>
                <a:latin typeface="Times New Roman" pitchFamily="18" charset="0"/>
              </a:rPr>
              <a:t>alone.</a:t>
            </a:r>
            <a:endParaRPr lang="en-US" sz="2800" dirty="0" smtClean="0">
              <a:solidFill>
                <a:schemeClr val="bg1"/>
              </a:solidFill>
              <a:latin typeface="Times New Roman" pitchFamily="18" charset="0"/>
            </a:endParaRPr>
          </a:p>
        </p:txBody>
      </p:sp>
      <p:sp>
        <p:nvSpPr>
          <p:cNvPr id="21508" name="Rectangle 4"/>
          <p:cNvSpPr>
            <a:spLocks noGrp="1" noChangeArrowheads="1"/>
          </p:cNvSpPr>
          <p:nvPr>
            <p:ph type="title"/>
          </p:nvPr>
        </p:nvSpPr>
        <p:spPr/>
        <p:txBody>
          <a:bodyPr/>
          <a:lstStyle/>
          <a:p>
            <a:pPr eaLnBrk="1" hangingPunct="1"/>
            <a:r>
              <a:rPr lang="en-US" sz="4000" dirty="0" smtClean="0"/>
              <a:t>National Savings</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State Specific Costs</a:t>
            </a:r>
            <a:endParaRPr lang="en-US" dirty="0"/>
          </a:p>
        </p:txBody>
      </p:sp>
      <p:sp>
        <p:nvSpPr>
          <p:cNvPr id="3" name="Content Placeholder 2"/>
          <p:cNvSpPr>
            <a:spLocks noGrp="1"/>
          </p:cNvSpPr>
          <p:nvPr>
            <p:ph idx="1"/>
          </p:nvPr>
        </p:nvSpPr>
        <p:spPr/>
        <p:txBody>
          <a:bodyPr/>
          <a:lstStyle/>
          <a:p>
            <a:r>
              <a:rPr lang="en-US" dirty="0" smtClean="0"/>
              <a:t>Average cost associated with a child born to a teen mother ranges from $7,836 in Vermont to $2,997 in Texas.</a:t>
            </a:r>
          </a:p>
          <a:p>
            <a:r>
              <a:rPr lang="en-US" dirty="0" smtClean="0"/>
              <a:t>Cost savings in 2004 range from $5 million in Wyoming to $1.1 Billion in CA.</a:t>
            </a:r>
            <a:endParaRPr lang="en-US" dirty="0"/>
          </a:p>
          <a:p>
            <a:r>
              <a:rPr lang="en-US" dirty="0" smtClean="0"/>
              <a:t>More detailed information available in the report and at </a:t>
            </a:r>
            <a:r>
              <a:rPr lang="en-US" dirty="0" smtClean="0">
                <a:hlinkClick r:id="rId2"/>
              </a:rPr>
              <a:t>http://www.thenationalcampaign.org/costs</a:t>
            </a:r>
            <a:r>
              <a:rPr lang="en-US" dirty="0" smtClean="0"/>
              <a:t> </a:t>
            </a: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Challenges and Limitations</a:t>
            </a:r>
            <a:endParaRPr lang="en-US" dirty="0"/>
          </a:p>
        </p:txBody>
      </p:sp>
      <p:sp>
        <p:nvSpPr>
          <p:cNvPr id="3" name="Content Placeholder 2"/>
          <p:cNvSpPr>
            <a:spLocks noGrp="1"/>
          </p:cNvSpPr>
          <p:nvPr>
            <p:ph sz="half" idx="1"/>
          </p:nvPr>
        </p:nvSpPr>
        <p:spPr>
          <a:xfrm>
            <a:off x="457200" y="1600200"/>
            <a:ext cx="3276600" cy="4525963"/>
          </a:xfrm>
        </p:spPr>
        <p:txBody>
          <a:bodyPr/>
          <a:lstStyle/>
          <a:p>
            <a:r>
              <a:rPr lang="en-US" sz="2000" dirty="0" smtClean="0"/>
              <a:t>How to attribute poorer outcomes – circumstances before or after the birth</a:t>
            </a:r>
          </a:p>
          <a:p>
            <a:r>
              <a:rPr lang="en-US" sz="2000" dirty="0" smtClean="0"/>
              <a:t>The bar chart shows the distribution of teens by family income as a percent of poverty for teens who had a teen birth and those who didn’t; 28% of teens who had a birth as a teen were living at &lt;100% of the federal poverty threshold compared to 16% of all teens</a:t>
            </a:r>
          </a:p>
        </p:txBody>
      </p:sp>
      <p:graphicFrame>
        <p:nvGraphicFramePr>
          <p:cNvPr id="5" name="Content Placeholder 4"/>
          <p:cNvGraphicFramePr>
            <a:graphicFrameLocks noGrp="1"/>
          </p:cNvGraphicFramePr>
          <p:nvPr>
            <p:ph sz="half" idx="2"/>
          </p:nvPr>
        </p:nvGraphicFramePr>
        <p:xfrm>
          <a:off x="3810000" y="1447800"/>
          <a:ext cx="4953000" cy="4525963"/>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lstStyle/>
          <a:p>
            <a:pPr>
              <a:buNone/>
            </a:pPr>
            <a:r>
              <a:rPr lang="en-US" dirty="0" smtClean="0"/>
              <a:t>“Reduction of early parenthood will not eliminate the powerful effects of growing up in poverty and disadvantage.  But it represents a potentially productive strategy for widening the pathways out of poverty, or at the very least, not compounding the handicaps imposed by social disadvantage.”</a:t>
            </a:r>
          </a:p>
          <a:p>
            <a:pPr>
              <a:buNone/>
            </a:pPr>
            <a:endParaRPr lang="en-US" dirty="0" smtClean="0"/>
          </a:p>
          <a:p>
            <a:pPr>
              <a:buNone/>
            </a:pPr>
            <a:endParaRPr lang="en-US" sz="900" dirty="0" smtClean="0"/>
          </a:p>
          <a:p>
            <a:pPr>
              <a:buNone/>
            </a:pPr>
            <a:endParaRPr lang="en-US" sz="900" dirty="0" smtClean="0"/>
          </a:p>
          <a:p>
            <a:pPr>
              <a:buNone/>
            </a:pPr>
            <a:endParaRPr lang="en-US" sz="900" dirty="0" smtClean="0"/>
          </a:p>
          <a:p>
            <a:pPr>
              <a:buNone/>
            </a:pPr>
            <a:r>
              <a:rPr lang="en-US" sz="900" dirty="0" smtClean="0"/>
              <a:t>Source: Hoffman, S.D., (1998) Teenage Childbearing Is Not So Bad After All…Or Is It? A Review of the Literature. </a:t>
            </a:r>
          </a:p>
          <a:p>
            <a:pPr>
              <a:buNone/>
            </a:pPr>
            <a:r>
              <a:rPr lang="en-US" sz="900" i="1" dirty="0" smtClean="0"/>
              <a:t>Family Planning Perspectives, 30</a:t>
            </a:r>
            <a:r>
              <a:rPr lang="en-US" sz="900" dirty="0" smtClean="0"/>
              <a:t>(5): 236-239;243. </a:t>
            </a:r>
          </a:p>
          <a:p>
            <a:pPr>
              <a:buNone/>
            </a:pP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can be Done</a:t>
            </a:r>
            <a:endParaRPr lang="en-US" dirty="0"/>
          </a:p>
        </p:txBody>
      </p:sp>
      <p:sp>
        <p:nvSpPr>
          <p:cNvPr id="3" name="Content Placeholder 2"/>
          <p:cNvSpPr>
            <a:spLocks noGrp="1"/>
          </p:cNvSpPr>
          <p:nvPr>
            <p:ph idx="1"/>
          </p:nvPr>
        </p:nvSpPr>
        <p:spPr/>
        <p:txBody>
          <a:bodyPr/>
          <a:lstStyle/>
          <a:p>
            <a:r>
              <a:rPr lang="en-US" dirty="0" smtClean="0"/>
              <a:t>Invest in evidence-based programs </a:t>
            </a:r>
          </a:p>
          <a:p>
            <a:pPr>
              <a:lnSpc>
                <a:spcPct val="130000"/>
              </a:lnSpc>
            </a:pPr>
            <a:r>
              <a:rPr lang="en-US" dirty="0" smtClean="0"/>
              <a:t>Intensify efforts with vulnerable youth/populations with high rates.</a:t>
            </a:r>
          </a:p>
          <a:p>
            <a:pPr>
              <a:lnSpc>
                <a:spcPct val="130000"/>
              </a:lnSpc>
            </a:pPr>
            <a:r>
              <a:rPr lang="en-US" dirty="0" smtClean="0"/>
              <a:t>Enlist parents, media, faith community, business,  judges, and others to help.</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r>
              <a:rPr lang="en-US" smtClean="0"/>
              <a:t>Thank-you!</a:t>
            </a:r>
          </a:p>
        </p:txBody>
      </p:sp>
      <p:sp>
        <p:nvSpPr>
          <p:cNvPr id="24579" name="Rectangle 3"/>
          <p:cNvSpPr>
            <a:spLocks noGrp="1" noChangeArrowheads="1"/>
          </p:cNvSpPr>
          <p:nvPr>
            <p:ph type="body" idx="1"/>
          </p:nvPr>
        </p:nvSpPr>
        <p:spPr>
          <a:xfrm>
            <a:off x="228600" y="1600200"/>
            <a:ext cx="8686800" cy="4648200"/>
          </a:xfrm>
        </p:spPr>
        <p:txBody>
          <a:bodyPr/>
          <a:lstStyle/>
          <a:p>
            <a:pPr algn="ctr" eaLnBrk="1" hangingPunct="1">
              <a:buFontTx/>
              <a:buNone/>
            </a:pPr>
            <a:r>
              <a:rPr lang="en-US" sz="3900" b="1" dirty="0" smtClean="0"/>
              <a:t>For more information:</a:t>
            </a:r>
            <a:endParaRPr lang="en-US" sz="2800" dirty="0" smtClean="0"/>
          </a:p>
          <a:p>
            <a:pPr algn="ctr" eaLnBrk="1" hangingPunct="1">
              <a:buFontTx/>
              <a:buNone/>
            </a:pPr>
            <a:r>
              <a:rPr lang="en-US" b="1" dirty="0" smtClean="0"/>
              <a:t>Visit our website:</a:t>
            </a:r>
            <a:r>
              <a:rPr lang="en-US" dirty="0" smtClean="0"/>
              <a:t>  </a:t>
            </a:r>
          </a:p>
          <a:p>
            <a:pPr algn="ctr" eaLnBrk="1" hangingPunct="1">
              <a:buFontTx/>
              <a:buNone/>
            </a:pPr>
            <a:r>
              <a:rPr lang="en-US" u="sng" dirty="0" smtClean="0">
                <a:solidFill>
                  <a:srgbClr val="16669B"/>
                </a:solidFill>
                <a:hlinkClick r:id="rId3"/>
              </a:rPr>
              <a:t>http://www.TheNationalCampaign.org</a:t>
            </a:r>
            <a:endParaRPr lang="en-US" u="sng" dirty="0" smtClean="0">
              <a:solidFill>
                <a:srgbClr val="16669B"/>
              </a:solidFill>
            </a:endParaRPr>
          </a:p>
          <a:p>
            <a:pPr algn="ctr" eaLnBrk="1" hangingPunct="1">
              <a:buFontTx/>
              <a:buNone/>
            </a:pPr>
            <a:r>
              <a:rPr lang="en-US" b="1" dirty="0" smtClean="0"/>
              <a:t>Sign up for e-gram updates!</a:t>
            </a:r>
            <a:endParaRPr lang="en-US" dirty="0" smtClean="0"/>
          </a:p>
        </p:txBody>
      </p:sp>
      <p:pic>
        <p:nvPicPr>
          <p:cNvPr id="24580" name="Picture 4" descr="stars"/>
          <p:cNvPicPr>
            <a:picLocks noChangeAspect="1" noChangeArrowheads="1"/>
          </p:cNvPicPr>
          <p:nvPr/>
        </p:nvPicPr>
        <p:blipFill>
          <a:blip r:embed="rId4" cstate="print">
            <a:clrChange>
              <a:clrFrom>
                <a:srgbClr val="FDFDFD"/>
              </a:clrFrom>
              <a:clrTo>
                <a:srgbClr val="FDFDFD">
                  <a:alpha val="0"/>
                </a:srgbClr>
              </a:clrTo>
            </a:clrChange>
            <a:lum bright="-12000"/>
          </a:blip>
          <a:srcRect/>
          <a:stretch>
            <a:fillRect/>
          </a:stretch>
        </p:blipFill>
        <p:spPr bwMode="auto">
          <a:xfrm>
            <a:off x="2438400" y="609600"/>
            <a:ext cx="619125" cy="509588"/>
          </a:xfrm>
          <a:prstGeom prst="rect">
            <a:avLst/>
          </a:prstGeom>
          <a:noFill/>
          <a:ln w="9525">
            <a:noFill/>
            <a:miter lim="800000"/>
            <a:headEnd/>
            <a:tailEnd/>
          </a:ln>
        </p:spPr>
      </p:pic>
      <p:pic>
        <p:nvPicPr>
          <p:cNvPr id="24581" name="Picture 5" descr="stars"/>
          <p:cNvPicPr>
            <a:picLocks noChangeAspect="1" noChangeArrowheads="1"/>
          </p:cNvPicPr>
          <p:nvPr/>
        </p:nvPicPr>
        <p:blipFill>
          <a:blip r:embed="rId4" cstate="print">
            <a:clrChange>
              <a:clrFrom>
                <a:srgbClr val="FDFDFD"/>
              </a:clrFrom>
              <a:clrTo>
                <a:srgbClr val="FDFDFD">
                  <a:alpha val="0"/>
                </a:srgbClr>
              </a:clrTo>
            </a:clrChange>
            <a:lum bright="-12000"/>
          </a:blip>
          <a:srcRect/>
          <a:stretch>
            <a:fillRect/>
          </a:stretch>
        </p:blipFill>
        <p:spPr bwMode="auto">
          <a:xfrm>
            <a:off x="6019800" y="609600"/>
            <a:ext cx="619125" cy="509588"/>
          </a:xfrm>
          <a:prstGeom prst="rect">
            <a:avLst/>
          </a:prstGeom>
          <a:noFill/>
          <a:ln w="9525">
            <a:noFill/>
            <a:miter lim="800000"/>
            <a:headEnd/>
            <a:tailEnd/>
          </a:ln>
        </p:spPr>
      </p:pic>
      <p:graphicFrame>
        <p:nvGraphicFramePr>
          <p:cNvPr id="397318" name="Group 6"/>
          <p:cNvGraphicFramePr>
            <a:graphicFrameLocks noGrp="1"/>
          </p:cNvGraphicFramePr>
          <p:nvPr/>
        </p:nvGraphicFramePr>
        <p:xfrm>
          <a:off x="0" y="0"/>
          <a:ext cx="3375025" cy="2286953"/>
        </p:xfrm>
        <a:graphic>
          <a:graphicData uri="http://schemas.openxmlformats.org/drawingml/2006/table">
            <a:tbl>
              <a:tblPr/>
              <a:tblGrid>
                <a:gridCol w="3375025"/>
              </a:tblGrid>
              <a:tr h="137318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  </a:t>
                      </a:r>
                      <a:r>
                        <a:rPr kumimoji="0" lang="en-US" sz="4800" b="0" i="0" u="none" strike="noStrike" cap="none" normalizeH="0" baseline="0" smtClean="0">
                          <a:ln>
                            <a:noFill/>
                          </a:ln>
                          <a:solidFill>
                            <a:schemeClr val="tx1"/>
                          </a:solidFill>
                          <a:effectLst/>
                          <a:latin typeface="Arial" charset="0"/>
                        </a:rPr>
                        <a:t> </a:t>
                      </a:r>
                      <a:r>
                        <a:rPr kumimoji="0" lang="en-US" sz="1800" b="0" i="0" u="none" strike="noStrike" cap="none" normalizeH="0" baseline="0" smtClean="0">
                          <a:ln>
                            <a:noFill/>
                          </a:ln>
                          <a:solidFill>
                            <a:schemeClr val="tx1"/>
                          </a:solidFill>
                          <a:effectLst/>
                          <a:latin typeface="Arial" charset="0"/>
                        </a:rPr>
                        <a:t>                                                                                                                 </a:t>
                      </a:r>
                      <a:br>
                        <a:rPr kumimoji="0" lang="en-US" sz="1800" b="0" i="0" u="none" strike="noStrike" cap="none" normalizeH="0" baseline="0" smtClean="0">
                          <a:ln>
                            <a:noFill/>
                          </a:ln>
                          <a:solidFill>
                            <a:schemeClr val="tx1"/>
                          </a:solidFill>
                          <a:effectLst/>
                          <a:latin typeface="Arial" charset="0"/>
                        </a:rPr>
                      </a:br>
                      <a:r>
                        <a:rPr kumimoji="0" lang="en-US" sz="1800" b="0" i="0" u="none" strike="noStrike" cap="none" normalizeH="0" baseline="0" smtClean="0">
                          <a:ln>
                            <a:noFill/>
                          </a:ln>
                          <a:solidFill>
                            <a:schemeClr val="tx1"/>
                          </a:solidFill>
                          <a:effectLst/>
                          <a:latin typeface="Arial" charset="0"/>
                        </a:rPr>
                        <a:t/>
                      </a:r>
                      <a:br>
                        <a:rPr kumimoji="0" lang="en-US" sz="1800" b="0" i="0" u="none" strike="noStrike" cap="none" normalizeH="0" baseline="0" smtClean="0">
                          <a:ln>
                            <a:noFill/>
                          </a:ln>
                          <a:solidFill>
                            <a:schemeClr val="tx1"/>
                          </a:solidFill>
                          <a:effectLst/>
                          <a:latin typeface="Arial" charset="0"/>
                        </a:rPr>
                      </a:br>
                      <a:endParaRPr kumimoji="0" lang="en-US" sz="1800" b="0" i="0" u="none" strike="noStrike" cap="none" normalizeH="0" baseline="0" smtClean="0">
                        <a:ln>
                          <a:noFill/>
                        </a:ln>
                        <a:solidFill>
                          <a:schemeClr val="tx1"/>
                        </a:solidFill>
                        <a:effectLst/>
                        <a:latin typeface="Arial" charset="0"/>
                      </a:endParaRPr>
                    </a:p>
                  </a:txBody>
                  <a:tcPr horzOverflow="overflow">
                    <a:lnL cap="flat">
                      <a:noFill/>
                    </a:lnL>
                    <a:lnR cap="flat">
                      <a:noFill/>
                    </a:lnR>
                    <a:lnT cap="flat">
                      <a:noFill/>
                    </a:lnT>
                    <a:lnB>
                      <a:noFill/>
                    </a:lnB>
                    <a:lnTlToBr>
                      <a:noFill/>
                    </a:lnTlToBr>
                    <a:lnBlToTr>
                      <a:noFill/>
                    </a:lnBlToTr>
                    <a:noFill/>
                  </a:tcPr>
                </a:tc>
              </a:tr>
              <a:tr h="3667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 </a:t>
                      </a:r>
                    </a:p>
                  </a:txBody>
                  <a:tcPr horzOverflow="overflow">
                    <a:lnL cap="flat">
                      <a:noFill/>
                    </a:lnL>
                    <a:lnR cap="flat">
                      <a:noFill/>
                    </a:lnR>
                    <a:lnT>
                      <a:noFill/>
                    </a:lnT>
                    <a:lnB cap="flat">
                      <a:noFill/>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en-US" dirty="0" smtClean="0"/>
              <a:t>Still Work to Do</a:t>
            </a:r>
          </a:p>
        </p:txBody>
      </p:sp>
      <p:sp>
        <p:nvSpPr>
          <p:cNvPr id="13315" name="Rectangle 3"/>
          <p:cNvSpPr>
            <a:spLocks noGrp="1" noChangeArrowheads="1"/>
          </p:cNvSpPr>
          <p:nvPr>
            <p:ph type="body" idx="1"/>
          </p:nvPr>
        </p:nvSpPr>
        <p:spPr>
          <a:xfrm>
            <a:off x="457200" y="1371600"/>
            <a:ext cx="8228013" cy="5026025"/>
          </a:xfrm>
        </p:spPr>
        <p:txBody>
          <a:bodyPr/>
          <a:lstStyle/>
          <a:p>
            <a:pPr eaLnBrk="1" hangingPunct="1">
              <a:spcAft>
                <a:spcPct val="30000"/>
              </a:spcAft>
            </a:pPr>
            <a:r>
              <a:rPr lang="en-US" dirty="0" smtClean="0"/>
              <a:t>Three in ten girls get pregnant once before they turn 20 </a:t>
            </a:r>
          </a:p>
          <a:p>
            <a:pPr eaLnBrk="1" hangingPunct="1">
              <a:spcAft>
                <a:spcPct val="30000"/>
              </a:spcAft>
            </a:pPr>
            <a:r>
              <a:rPr lang="en-US" dirty="0" smtClean="0"/>
              <a:t>One-quarter of teen parents have a </a:t>
            </a:r>
            <a:r>
              <a:rPr lang="en-US" i="1" dirty="0" smtClean="0"/>
              <a:t>second</a:t>
            </a:r>
            <a:r>
              <a:rPr lang="en-US" dirty="0" smtClean="0"/>
              <a:t> child before they turn 20</a:t>
            </a:r>
          </a:p>
          <a:p>
            <a:pPr eaLnBrk="1" hangingPunct="1">
              <a:spcAft>
                <a:spcPct val="30000"/>
              </a:spcAft>
            </a:pPr>
            <a:r>
              <a:rPr lang="en-US" dirty="0" smtClean="0"/>
              <a:t>Disparities (over 50% of Latinas and African Americans)</a:t>
            </a:r>
          </a:p>
          <a:p>
            <a:pPr eaLnBrk="1" hangingPunct="1">
              <a:spcAft>
                <a:spcPct val="40000"/>
              </a:spcAft>
            </a:pPr>
            <a:r>
              <a:rPr lang="en-US" dirty="0" smtClean="0"/>
              <a:t>Higher teen pregnancy and birth rates than comparable countries</a:t>
            </a:r>
          </a:p>
          <a:p>
            <a:pPr eaLnBrk="1" hangingPunct="1">
              <a:spcAft>
                <a:spcPct val="40000"/>
              </a:spcAft>
            </a:pPr>
            <a:endParaRPr lang="en-US" dirty="0" smtClean="0"/>
          </a:p>
          <a:p>
            <a:pPr eaLnBrk="1" hangingPunct="1">
              <a:buFontTx/>
              <a:buNone/>
            </a:pPr>
            <a:endParaRPr lang="en-US" sz="3600" dirty="0"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idx="4294967295"/>
          </p:nvPr>
        </p:nvSpPr>
        <p:spPr>
          <a:xfrm>
            <a:off x="457200" y="228600"/>
            <a:ext cx="8229600" cy="1143000"/>
          </a:xfrm>
        </p:spPr>
        <p:txBody>
          <a:bodyPr/>
          <a:lstStyle/>
          <a:p>
            <a:pPr eaLnBrk="1" hangingPunct="1"/>
            <a:r>
              <a:rPr lang="en-US" sz="4000" dirty="0" smtClean="0"/>
              <a:t>Consequences for Children</a:t>
            </a:r>
          </a:p>
        </p:txBody>
      </p:sp>
      <p:sp>
        <p:nvSpPr>
          <p:cNvPr id="15363" name="Rectangle 3"/>
          <p:cNvSpPr>
            <a:spLocks noGrp="1" noChangeArrowheads="1"/>
          </p:cNvSpPr>
          <p:nvPr>
            <p:ph type="body" idx="4294967295"/>
          </p:nvPr>
        </p:nvSpPr>
        <p:spPr>
          <a:xfrm>
            <a:off x="228600" y="1447800"/>
            <a:ext cx="8610600" cy="4572000"/>
          </a:xfrm>
        </p:spPr>
        <p:txBody>
          <a:bodyPr/>
          <a:lstStyle/>
          <a:p>
            <a:pPr eaLnBrk="1" hangingPunct="1">
              <a:lnSpc>
                <a:spcPct val="80000"/>
              </a:lnSpc>
            </a:pPr>
            <a:r>
              <a:rPr lang="en-US" sz="2800" dirty="0" smtClean="0"/>
              <a:t>Compared to children born to older mothers (20-21 years old), children born to teen moms are more likely to:</a:t>
            </a:r>
          </a:p>
          <a:p>
            <a:pPr lvl="1" eaLnBrk="1" hangingPunct="1">
              <a:lnSpc>
                <a:spcPct val="80000"/>
              </a:lnSpc>
            </a:pPr>
            <a:r>
              <a:rPr lang="en-US" sz="2400" dirty="0" smtClean="0"/>
              <a:t>drop out of high school.</a:t>
            </a:r>
          </a:p>
          <a:p>
            <a:pPr lvl="1" eaLnBrk="1" hangingPunct="1">
              <a:lnSpc>
                <a:spcPct val="80000"/>
              </a:lnSpc>
            </a:pPr>
            <a:r>
              <a:rPr lang="en-US" sz="2400" dirty="0" smtClean="0"/>
              <a:t>become teen parents.</a:t>
            </a:r>
          </a:p>
          <a:p>
            <a:pPr lvl="1" eaLnBrk="1" hangingPunct="1">
              <a:lnSpc>
                <a:spcPct val="80000"/>
              </a:lnSpc>
            </a:pPr>
            <a:r>
              <a:rPr lang="en-US" sz="2400" dirty="0" smtClean="0"/>
              <a:t>use Medicaid and CHIP.</a:t>
            </a:r>
          </a:p>
          <a:p>
            <a:pPr lvl="1" eaLnBrk="1" hangingPunct="1">
              <a:lnSpc>
                <a:spcPct val="80000"/>
              </a:lnSpc>
            </a:pPr>
            <a:r>
              <a:rPr lang="en-US" sz="2400" dirty="0" smtClean="0"/>
              <a:t>experience abuse/neglect.</a:t>
            </a:r>
          </a:p>
          <a:p>
            <a:pPr lvl="1" eaLnBrk="1" hangingPunct="1">
              <a:lnSpc>
                <a:spcPct val="80000"/>
              </a:lnSpc>
            </a:pPr>
            <a:r>
              <a:rPr lang="en-US" sz="2400" dirty="0" smtClean="0"/>
              <a:t>enter the foster care system.</a:t>
            </a:r>
          </a:p>
          <a:p>
            <a:pPr lvl="1" eaLnBrk="1" hangingPunct="1">
              <a:lnSpc>
                <a:spcPct val="80000"/>
              </a:lnSpc>
            </a:pPr>
            <a:r>
              <a:rPr lang="en-US" sz="2400" dirty="0" smtClean="0"/>
              <a:t>end up in prison (sons).</a:t>
            </a:r>
          </a:p>
          <a:p>
            <a:pPr lvl="1" eaLnBrk="1" hangingPunct="1">
              <a:lnSpc>
                <a:spcPct val="80000"/>
              </a:lnSpc>
            </a:pPr>
            <a:r>
              <a:rPr lang="en-US" sz="2400" dirty="0" smtClean="0"/>
              <a:t>be raised in single parent families.</a:t>
            </a:r>
          </a:p>
          <a:p>
            <a:pPr lvl="1" eaLnBrk="1" hangingPunct="1">
              <a:lnSpc>
                <a:spcPct val="80000"/>
              </a:lnSpc>
              <a:buNone/>
            </a:pPr>
            <a:endParaRPr lang="en-US" sz="2400" dirty="0" smtClean="0"/>
          </a:p>
          <a:p>
            <a:pPr lvl="1" eaLnBrk="1" hangingPunct="1">
              <a:lnSpc>
                <a:spcPct val="80000"/>
              </a:lnSpc>
              <a:buNone/>
            </a:pPr>
            <a:r>
              <a:rPr lang="en-US" sz="900" dirty="0" smtClean="0"/>
              <a:t>Source: Hoffman, S.D., (2006) </a:t>
            </a:r>
            <a:r>
              <a:rPr lang="en-US" sz="900" i="1" dirty="0" smtClean="0"/>
              <a:t>By the Numbers: The Public Costs of Adolescent Childbearing. </a:t>
            </a:r>
          </a:p>
          <a:p>
            <a:pPr lvl="1" eaLnBrk="1" hangingPunct="1">
              <a:lnSpc>
                <a:spcPct val="80000"/>
              </a:lnSpc>
              <a:buNone/>
            </a:pPr>
            <a:r>
              <a:rPr lang="en-US" sz="900" dirty="0" smtClean="0"/>
              <a:t>The National Campaign to Prevent Teen Pregnancy: Washington, DC. </a:t>
            </a:r>
          </a:p>
          <a:p>
            <a:pPr lvl="1" eaLnBrk="1" hangingPunct="1">
              <a:lnSpc>
                <a:spcPct val="80000"/>
              </a:lnSpc>
              <a:buNone/>
            </a:pPr>
            <a:endParaRPr lang="en-US" sz="2400" dirty="0"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Consequences for Children</a:t>
            </a:r>
            <a:endParaRPr lang="en-US" dirty="0"/>
          </a:p>
        </p:txBody>
      </p:sp>
      <p:sp>
        <p:nvSpPr>
          <p:cNvPr id="3" name="Content Placeholder 2"/>
          <p:cNvSpPr>
            <a:spLocks noGrp="1"/>
          </p:cNvSpPr>
          <p:nvPr>
            <p:ph idx="1"/>
          </p:nvPr>
        </p:nvSpPr>
        <p:spPr/>
        <p:txBody>
          <a:bodyPr/>
          <a:lstStyle/>
          <a:p>
            <a:r>
              <a:rPr lang="en-US" dirty="0" smtClean="0"/>
              <a:t>Lower scores on measures of kindergarten readiness</a:t>
            </a:r>
          </a:p>
          <a:p>
            <a:r>
              <a:rPr lang="en-US" dirty="0" smtClean="0"/>
              <a:t>Lower vocabulary, math, and reading scores</a:t>
            </a:r>
            <a:endParaRPr lang="en-US" b="1" dirty="0" smtClean="0"/>
          </a:p>
          <a:p>
            <a:r>
              <a:rPr lang="en-US" dirty="0" smtClean="0"/>
              <a:t>Greater risk of being born at low birth weight</a:t>
            </a:r>
          </a:p>
          <a:p>
            <a:endParaRPr lang="en-US" dirty="0" smtClean="0"/>
          </a:p>
          <a:p>
            <a:endParaRPr lang="en-US" dirty="0" smtClean="0"/>
          </a:p>
          <a:p>
            <a:pPr>
              <a:buNone/>
            </a:pPr>
            <a:endParaRPr lang="en-US" sz="900" dirty="0" smtClean="0"/>
          </a:p>
          <a:p>
            <a:pPr>
              <a:buNone/>
            </a:pPr>
            <a:r>
              <a:rPr lang="en-US" sz="900" dirty="0" smtClean="0"/>
              <a:t>Source:  Terry-Humen, E., Manlove,  J., and Moore, KA., (2005). </a:t>
            </a:r>
            <a:r>
              <a:rPr lang="en-US" sz="900" i="1" dirty="0" smtClean="0"/>
              <a:t>Playing Catch-Up: How Children Born to Teen </a:t>
            </a:r>
          </a:p>
          <a:p>
            <a:pPr>
              <a:buNone/>
            </a:pPr>
            <a:r>
              <a:rPr lang="en-US" sz="900" i="1" dirty="0" smtClean="0"/>
              <a:t>Mothers Fare,  </a:t>
            </a:r>
            <a:r>
              <a:rPr lang="en-US" sz="900" dirty="0" smtClean="0"/>
              <a:t>The National Campaign to Prevent Teen Pregnancy: Washington, DC</a:t>
            </a:r>
          </a:p>
          <a:p>
            <a:pPr>
              <a:buNone/>
            </a:pPr>
            <a:endParaRPr lang="en-US" sz="9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228600" y="304800"/>
            <a:ext cx="8610600" cy="1143000"/>
          </a:xfrm>
        </p:spPr>
        <p:txBody>
          <a:bodyPr/>
          <a:lstStyle/>
          <a:p>
            <a:pPr eaLnBrk="1" hangingPunct="1"/>
            <a:r>
              <a:rPr lang="en-US" sz="4000" smtClean="0"/>
              <a:t>Connection with Poverty</a:t>
            </a:r>
          </a:p>
        </p:txBody>
      </p:sp>
      <p:sp>
        <p:nvSpPr>
          <p:cNvPr id="16387" name="Rectangle 3"/>
          <p:cNvSpPr>
            <a:spLocks noGrp="1" noChangeArrowheads="1"/>
          </p:cNvSpPr>
          <p:nvPr>
            <p:ph type="body" idx="1"/>
          </p:nvPr>
        </p:nvSpPr>
        <p:spPr>
          <a:xfrm>
            <a:off x="457200" y="1676400"/>
            <a:ext cx="8305800" cy="4221163"/>
          </a:xfrm>
        </p:spPr>
        <p:txBody>
          <a:bodyPr/>
          <a:lstStyle/>
          <a:p>
            <a:pPr eaLnBrk="1" hangingPunct="1"/>
            <a:r>
              <a:rPr lang="en-US" sz="2800" dirty="0" smtClean="0"/>
              <a:t>A child born to a teen mother who has not finished high school and is not married is </a:t>
            </a:r>
            <a:r>
              <a:rPr lang="en-US" sz="2800" b="1" dirty="0" smtClean="0"/>
              <a:t>nine times more likely to be poor</a:t>
            </a:r>
            <a:r>
              <a:rPr lang="en-US" sz="2800" dirty="0" smtClean="0"/>
              <a:t> than a child born to an adult who has finished high school and is married.</a:t>
            </a:r>
            <a:br>
              <a:rPr lang="en-US" sz="2800" dirty="0" smtClean="0"/>
            </a:br>
            <a:endParaRPr lang="en-US" sz="2800" dirty="0" smtClean="0"/>
          </a:p>
          <a:p>
            <a:pPr eaLnBrk="1" hangingPunct="1"/>
            <a:r>
              <a:rPr lang="en-US" sz="2800" dirty="0" smtClean="0"/>
              <a:t>What if the national teen birth rate had not declined 30%  between 1991 and 2002?  In 2002, 460,000 more young children would have been living in poverty.</a:t>
            </a:r>
          </a:p>
          <a:p>
            <a:pPr>
              <a:buNone/>
            </a:pPr>
            <a:endParaRPr lang="en-US" sz="900" dirty="0" smtClean="0"/>
          </a:p>
          <a:p>
            <a:pPr>
              <a:buNone/>
            </a:pPr>
            <a:endParaRPr lang="en-US" sz="900" dirty="0" smtClean="0"/>
          </a:p>
          <a:p>
            <a:pPr>
              <a:buNone/>
            </a:pPr>
            <a:endParaRPr lang="en-US" sz="900" dirty="0" smtClean="0"/>
          </a:p>
          <a:p>
            <a:pPr>
              <a:buNone/>
            </a:pPr>
            <a:r>
              <a:rPr lang="en-US" sz="900" dirty="0" smtClean="0"/>
              <a:t>Source: Analysis of U.S. Congress, Ways and Means Committee-Democrats (2004).  </a:t>
            </a:r>
            <a:r>
              <a:rPr lang="en-US" sz="900" i="1" dirty="0" smtClean="0"/>
              <a:t>Steep Decline in Teen Birth Rate </a:t>
            </a:r>
          </a:p>
          <a:p>
            <a:pPr>
              <a:buNone/>
            </a:pPr>
            <a:r>
              <a:rPr lang="en-US" sz="900" i="1" dirty="0" smtClean="0"/>
              <a:t>Significantly Responsible for Reducing Child Poverty and Single-Parent Families</a:t>
            </a:r>
            <a:r>
              <a:rPr lang="en-US" sz="900" dirty="0" smtClean="0"/>
              <a:t>. (Issue Brief, April 23, 2004). Washington, DC</a:t>
            </a:r>
            <a:r>
              <a:rPr lang="en-US" sz="900" baseline="30000" dirty="0" smtClean="0"/>
              <a:t>.</a:t>
            </a:r>
            <a:endParaRPr lang="en-US" sz="900" dirty="0" smtClean="0"/>
          </a:p>
          <a:p>
            <a:pPr eaLnBrk="1" hangingPunct="1">
              <a:buNone/>
            </a:pPr>
            <a:endParaRPr lang="en-US" sz="900" dirty="0"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Consequences for Education</a:t>
            </a:r>
            <a:endParaRPr lang="en-US" dirty="0"/>
          </a:p>
        </p:txBody>
      </p:sp>
      <p:sp>
        <p:nvSpPr>
          <p:cNvPr id="3" name="Content Placeholder 2"/>
          <p:cNvSpPr>
            <a:spLocks noGrp="1"/>
          </p:cNvSpPr>
          <p:nvPr>
            <p:ph sz="half" idx="1"/>
          </p:nvPr>
        </p:nvSpPr>
        <p:spPr>
          <a:xfrm>
            <a:off x="381000" y="1219200"/>
            <a:ext cx="3733800" cy="4495800"/>
          </a:xfrm>
        </p:spPr>
        <p:txBody>
          <a:bodyPr/>
          <a:lstStyle/>
          <a:p>
            <a:r>
              <a:rPr lang="en-US" sz="2000" dirty="0" smtClean="0"/>
              <a:t>Overall 34% of women who have a birth as a teen do not attain a diploma or GED by age 22 compared to 6% of women who do not have a teen birth</a:t>
            </a:r>
          </a:p>
          <a:p>
            <a:r>
              <a:rPr lang="en-US" sz="2000" dirty="0" smtClean="0"/>
              <a:t>This bar chart shows the percent of teen mothers who attain a diploma or GED by age 22, depending on their age at the birth of this child; 43% of teens who gave birth before age 18 had neither compared to 27% of teens who gave birth at age 18 or 19</a:t>
            </a:r>
          </a:p>
          <a:p>
            <a:pPr>
              <a:buNone/>
            </a:pPr>
            <a:r>
              <a:rPr lang="en-US" sz="900" dirty="0" smtClean="0"/>
              <a:t>Source: Perper, K., Peterson, K., &amp; Manlove, J., </a:t>
            </a:r>
            <a:r>
              <a:rPr lang="en-US" sz="900" i="1" dirty="0" smtClean="0"/>
              <a:t>Diploma Attachment Among Teen Mothers, 2010. Child Trends, Fact Sheet: Washington, DC. </a:t>
            </a:r>
            <a:r>
              <a:rPr lang="en-US" sz="900" dirty="0" smtClean="0"/>
              <a:t>Retrieved March, 2010 from http://www.childtrends.org/Files//Child_Trends-2010_01_22_FS_DiplomaAttainment.pdf  </a:t>
            </a:r>
          </a:p>
          <a:p>
            <a:pPr>
              <a:buNone/>
            </a:pPr>
            <a:endParaRPr lang="en-US" sz="900" dirty="0" smtClean="0"/>
          </a:p>
          <a:p>
            <a:pPr>
              <a:buNone/>
            </a:pPr>
            <a:endParaRPr lang="en-US" dirty="0" smtClean="0"/>
          </a:p>
          <a:p>
            <a:endParaRPr lang="en-US" dirty="0"/>
          </a:p>
        </p:txBody>
      </p:sp>
      <p:graphicFrame>
        <p:nvGraphicFramePr>
          <p:cNvPr id="5" name="Content Placeholder 4"/>
          <p:cNvGraphicFramePr>
            <a:graphicFrameLocks noGrp="1"/>
          </p:cNvGraphicFramePr>
          <p:nvPr>
            <p:ph sz="half" idx="2"/>
          </p:nvPr>
        </p:nvGraphicFramePr>
        <p:xfrm>
          <a:off x="4191000" y="1600200"/>
          <a:ext cx="4495800" cy="4525963"/>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57200" y="381000"/>
            <a:ext cx="8229600" cy="1143000"/>
          </a:xfrm>
        </p:spPr>
        <p:txBody>
          <a:bodyPr/>
          <a:lstStyle/>
          <a:p>
            <a:pPr eaLnBrk="1" hangingPunct="1"/>
            <a:r>
              <a:rPr lang="en-US" sz="4000" dirty="0" smtClean="0"/>
              <a:t>Connection with Child Welfare</a:t>
            </a:r>
          </a:p>
        </p:txBody>
      </p:sp>
      <p:sp>
        <p:nvSpPr>
          <p:cNvPr id="366595" name="Rectangle 3"/>
          <p:cNvSpPr>
            <a:spLocks noGrp="1" noChangeArrowheads="1"/>
          </p:cNvSpPr>
          <p:nvPr>
            <p:ph type="body" idx="1"/>
          </p:nvPr>
        </p:nvSpPr>
        <p:spPr/>
        <p:txBody>
          <a:bodyPr/>
          <a:lstStyle/>
          <a:p>
            <a:pPr marL="342900" lvl="1" indent="-342900" eaLnBrk="1" hangingPunct="1">
              <a:lnSpc>
                <a:spcPct val="90000"/>
              </a:lnSpc>
              <a:buFontTx/>
              <a:buChar char="•"/>
              <a:defRPr/>
            </a:pPr>
            <a:r>
              <a:rPr lang="en-US" dirty="0" smtClean="0"/>
              <a:t>Almost one-half of girls in foster care become pregnant by age 19.</a:t>
            </a:r>
          </a:p>
          <a:p>
            <a:pPr eaLnBrk="1" hangingPunct="1">
              <a:lnSpc>
                <a:spcPct val="90000"/>
              </a:lnSpc>
              <a:defRPr/>
            </a:pPr>
            <a:r>
              <a:rPr lang="en-US" sz="2800" dirty="0" smtClean="0"/>
              <a:t>Compared to mothers age 20-21, young teen mothers were 2.2 times more likely have a child placed in foster care during the first 5 years after a birth.</a:t>
            </a:r>
          </a:p>
          <a:p>
            <a:pPr eaLnBrk="1" hangingPunct="1">
              <a:lnSpc>
                <a:spcPct val="90000"/>
              </a:lnSpc>
              <a:defRPr/>
            </a:pPr>
            <a:r>
              <a:rPr lang="en-US" sz="2800" dirty="0" smtClean="0"/>
              <a:t> Delaying age of birth from 17 or earlier to age 20-21 would reduce the overall foster care placement rate by 8% percent.</a:t>
            </a:r>
          </a:p>
          <a:p>
            <a:pPr lvl="1">
              <a:lnSpc>
                <a:spcPct val="80000"/>
              </a:lnSpc>
              <a:buNone/>
            </a:pPr>
            <a:endParaRPr lang="en-US" sz="900" dirty="0" smtClean="0"/>
          </a:p>
          <a:p>
            <a:pPr lvl="1">
              <a:lnSpc>
                <a:spcPct val="80000"/>
              </a:lnSpc>
              <a:buNone/>
            </a:pPr>
            <a:endParaRPr lang="en-US" sz="900" dirty="0" smtClean="0"/>
          </a:p>
          <a:p>
            <a:pPr lvl="1">
              <a:lnSpc>
                <a:spcPct val="80000"/>
              </a:lnSpc>
              <a:buNone/>
            </a:pPr>
            <a:endParaRPr lang="en-US" sz="900" dirty="0" smtClean="0"/>
          </a:p>
          <a:p>
            <a:pPr lvl="1">
              <a:lnSpc>
                <a:spcPct val="80000"/>
              </a:lnSpc>
              <a:buNone/>
            </a:pPr>
            <a:endParaRPr lang="en-US" sz="900" dirty="0" smtClean="0"/>
          </a:p>
          <a:p>
            <a:pPr lvl="1">
              <a:lnSpc>
                <a:spcPct val="80000"/>
              </a:lnSpc>
              <a:buNone/>
            </a:pPr>
            <a:endParaRPr lang="en-US" sz="900" dirty="0" smtClean="0"/>
          </a:p>
          <a:p>
            <a:pPr lvl="1">
              <a:lnSpc>
                <a:spcPct val="80000"/>
              </a:lnSpc>
              <a:buNone/>
            </a:pPr>
            <a:r>
              <a:rPr lang="en-US" sz="900" dirty="0" smtClean="0"/>
              <a:t>Source: Hoffman, S.D., (2006) </a:t>
            </a:r>
            <a:r>
              <a:rPr lang="en-US" sz="900" i="1" dirty="0" smtClean="0"/>
              <a:t>By the Numbers: The Public Costs of Adolescent Childbearing. </a:t>
            </a:r>
          </a:p>
          <a:p>
            <a:pPr lvl="1">
              <a:lnSpc>
                <a:spcPct val="80000"/>
              </a:lnSpc>
              <a:buNone/>
            </a:pPr>
            <a:r>
              <a:rPr lang="en-US" sz="900" dirty="0" smtClean="0"/>
              <a:t>The National Campaign to Prevent Teen Pregnancy: Washington, DC. </a:t>
            </a:r>
          </a:p>
          <a:p>
            <a:pPr eaLnBrk="1" hangingPunct="1">
              <a:lnSpc>
                <a:spcPct val="90000"/>
              </a:lnSpc>
              <a:buNone/>
              <a:defRPr/>
            </a:pPr>
            <a:endParaRPr lang="en-US" sz="2800" dirty="0" smtClean="0"/>
          </a:p>
          <a:p>
            <a:pPr lvl="1" eaLnBrk="1" hangingPunct="1">
              <a:lnSpc>
                <a:spcPct val="90000"/>
              </a:lnSpc>
              <a:defRPr/>
            </a:pPr>
            <a:endParaRPr lang="en-US" dirty="0"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en-US" sz="4000" dirty="0" smtClean="0"/>
              <a:t>Public Sector Costs</a:t>
            </a:r>
          </a:p>
        </p:txBody>
      </p:sp>
      <p:sp>
        <p:nvSpPr>
          <p:cNvPr id="19459" name="Rectangle 3"/>
          <p:cNvSpPr>
            <a:spLocks noGrp="1" noChangeArrowheads="1"/>
          </p:cNvSpPr>
          <p:nvPr>
            <p:ph type="body" idx="1"/>
          </p:nvPr>
        </p:nvSpPr>
        <p:spPr>
          <a:xfrm>
            <a:off x="457200" y="1219200"/>
            <a:ext cx="8229600" cy="4525963"/>
          </a:xfrm>
        </p:spPr>
        <p:txBody>
          <a:bodyPr/>
          <a:lstStyle/>
          <a:p>
            <a:pPr eaLnBrk="1" hangingPunct="1">
              <a:lnSpc>
                <a:spcPct val="90000"/>
              </a:lnSpc>
            </a:pPr>
            <a:endParaRPr lang="en-US" sz="2900" smtClean="0">
              <a:latin typeface="Times New Roman" pitchFamily="18" charset="0"/>
            </a:endParaRPr>
          </a:p>
          <a:p>
            <a:pPr eaLnBrk="1" hangingPunct="1">
              <a:lnSpc>
                <a:spcPct val="90000"/>
              </a:lnSpc>
            </a:pPr>
            <a:endParaRPr lang="en-US" sz="2900" smtClean="0">
              <a:latin typeface="Times New Roman" pitchFamily="18" charset="0"/>
            </a:endParaRPr>
          </a:p>
          <a:p>
            <a:pPr eaLnBrk="1" hangingPunct="1">
              <a:lnSpc>
                <a:spcPct val="90000"/>
              </a:lnSpc>
            </a:pPr>
            <a:endParaRPr lang="en-US" smtClean="0">
              <a:latin typeface="Times New Roman" pitchFamily="18" charset="0"/>
            </a:endParaRPr>
          </a:p>
          <a:p>
            <a:pPr eaLnBrk="1" hangingPunct="1">
              <a:lnSpc>
                <a:spcPct val="90000"/>
              </a:lnSpc>
            </a:pPr>
            <a:endParaRPr lang="en-US" sz="2700" smtClean="0">
              <a:latin typeface="Times New Roman" pitchFamily="18" charset="0"/>
            </a:endParaRPr>
          </a:p>
          <a:p>
            <a:pPr eaLnBrk="1" hangingPunct="1">
              <a:lnSpc>
                <a:spcPct val="90000"/>
              </a:lnSpc>
            </a:pPr>
            <a:endParaRPr lang="en-US" sz="2700" smtClean="0">
              <a:latin typeface="Times New Roman" pitchFamily="18" charset="0"/>
            </a:endParaRPr>
          </a:p>
          <a:p>
            <a:pPr eaLnBrk="1" hangingPunct="1">
              <a:lnSpc>
                <a:spcPct val="90000"/>
              </a:lnSpc>
            </a:pPr>
            <a:endParaRPr lang="en-US" sz="2700" smtClean="0">
              <a:latin typeface="Times New Roman" pitchFamily="18" charset="0"/>
            </a:endParaRPr>
          </a:p>
        </p:txBody>
      </p:sp>
      <p:pic>
        <p:nvPicPr>
          <p:cNvPr id="19460" name="Picture 4" descr="This image is of a dollar bill which indicates that the costs of teen childbearing in the United States is $9 Billion annually (in 2004). "/>
          <p:cNvPicPr>
            <a:picLocks noChangeAspect="1" noChangeArrowheads="1"/>
          </p:cNvPicPr>
          <p:nvPr/>
        </p:nvPicPr>
        <p:blipFill>
          <a:blip r:embed="rId3" cstate="print"/>
          <a:srcRect/>
          <a:stretch>
            <a:fillRect/>
          </a:stretch>
        </p:blipFill>
        <p:spPr bwMode="auto">
          <a:xfrm>
            <a:off x="1371600" y="1676400"/>
            <a:ext cx="6370638" cy="2514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Methods</a:t>
            </a:r>
            <a:endParaRPr lang="en-US" dirty="0"/>
          </a:p>
        </p:txBody>
      </p:sp>
      <p:sp>
        <p:nvSpPr>
          <p:cNvPr id="3" name="Content Placeholder 2"/>
          <p:cNvSpPr>
            <a:spLocks noGrp="1"/>
          </p:cNvSpPr>
          <p:nvPr>
            <p:ph idx="1"/>
          </p:nvPr>
        </p:nvSpPr>
        <p:spPr/>
        <p:txBody>
          <a:bodyPr/>
          <a:lstStyle/>
          <a:p>
            <a:r>
              <a:rPr lang="en-US" dirty="0" smtClean="0"/>
              <a:t>National data from </a:t>
            </a:r>
            <a:r>
              <a:rPr lang="en-US" i="1" dirty="0" smtClean="0"/>
              <a:t>Kids Having Kids</a:t>
            </a:r>
            <a:r>
              <a:rPr lang="en-US" dirty="0" smtClean="0"/>
              <a:t> (Maynard 1996) and </a:t>
            </a:r>
            <a:r>
              <a:rPr lang="en-US" i="1" dirty="0" smtClean="0"/>
              <a:t>Kids Having Kids: Revised Edition</a:t>
            </a:r>
            <a:r>
              <a:rPr lang="en-US" dirty="0" smtClean="0"/>
              <a:t> (Maynard and Hoffman)</a:t>
            </a:r>
          </a:p>
          <a:p>
            <a:r>
              <a:rPr lang="en-US" dirty="0" smtClean="0"/>
              <a:t>Measure costs over the first 15 years following a birth – assume a steady state analysis</a:t>
            </a:r>
          </a:p>
          <a:p>
            <a:r>
              <a:rPr lang="en-US" dirty="0" smtClean="0"/>
              <a:t>Annual costs incurred in 2004</a:t>
            </a:r>
          </a:p>
        </p:txBody>
      </p:sp>
    </p:spTree>
  </p:cSld>
  <p:clrMapOvr>
    <a:masterClrMapping/>
  </p:clrMapOvr>
</p:sld>
</file>

<file path=ppt/theme/theme1.xml><?xml version="1.0" encoding="utf-8"?>
<a:theme xmlns:a="http://schemas.openxmlformats.org/drawingml/2006/main" name="NCPTUP - Teen Male">
  <a:themeElements>
    <a:clrScheme name="NCPTUP - Teen Mal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NCPTUP - Teen Mal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NCPTUP - Teen Mal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NCPTUP - Teen Mal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NCPTUP - Teen Mal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NCPTUP - Teen Mal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NCPTUP - Teen Mal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NCPTUP - Teen Mal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NCPTUP - Teen Mal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NCPTUP - Teen Mal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NCPTUP - Teen Mal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NCPTUP - Teen Mal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NCPTUP - Teen Mal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NCPTUP - Teen Male</Template>
  <TotalTime>616</TotalTime>
  <Words>2060</Words>
  <Application>Microsoft Office PowerPoint</Application>
  <PresentationFormat>On-screen Show (4:3)</PresentationFormat>
  <Paragraphs>172</Paragraphs>
  <Slides>17</Slides>
  <Notes>14</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NCPTUP - Teen Male</vt:lpstr>
      <vt:lpstr>The Costs and Consequences of Teen Childbearing</vt:lpstr>
      <vt:lpstr>Still Work to Do</vt:lpstr>
      <vt:lpstr>Consequences for Children</vt:lpstr>
      <vt:lpstr>Consequences for Children</vt:lpstr>
      <vt:lpstr>Connection with Poverty</vt:lpstr>
      <vt:lpstr>Consequences for Education</vt:lpstr>
      <vt:lpstr>Connection with Child Welfare</vt:lpstr>
      <vt:lpstr>Public Sector Costs</vt:lpstr>
      <vt:lpstr>Methods</vt:lpstr>
      <vt:lpstr>Methods (cont.)</vt:lpstr>
      <vt:lpstr>National Costs</vt:lpstr>
      <vt:lpstr>National Savings</vt:lpstr>
      <vt:lpstr>State Specific Costs</vt:lpstr>
      <vt:lpstr>Challenges and Limitations</vt:lpstr>
      <vt:lpstr>Slide 15</vt:lpstr>
      <vt:lpstr>What can be Done</vt:lpstr>
      <vt:lpstr>Thank-you!</vt:lpstr>
    </vt:vector>
  </TitlesOfParts>
  <Company>NCTPTP</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Costs and Consequences of Teen Childbearing</dc:title>
  <dc:subject>Teen Childbearing</dc:subject>
  <dc:creator>The National Campaign to Prevent Teen and Unplanned Pregnancy</dc:creator>
  <cp:keywords>teen pregnancy, teen childbearing, costs, consequences</cp:keywords>
  <cp:lastModifiedBy>hku4</cp:lastModifiedBy>
  <cp:revision>57</cp:revision>
  <dcterms:created xsi:type="dcterms:W3CDTF">2010-07-20T17:16:51Z</dcterms:created>
  <dcterms:modified xsi:type="dcterms:W3CDTF">2010-09-08T16:42:45Z</dcterms:modified>
</cp:coreProperties>
</file>