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5"/>
  </p:notesMasterIdLst>
  <p:handoutMasterIdLst>
    <p:handoutMasterId r:id="rId16"/>
  </p:handoutMasterIdLst>
  <p:sldIdLst>
    <p:sldId id="277" r:id="rId2"/>
    <p:sldId id="279" r:id="rId3"/>
    <p:sldId id="307" r:id="rId4"/>
    <p:sldId id="280" r:id="rId5"/>
    <p:sldId id="338" r:id="rId6"/>
    <p:sldId id="320" r:id="rId7"/>
    <p:sldId id="309" r:id="rId8"/>
    <p:sldId id="344" r:id="rId9"/>
    <p:sldId id="339" r:id="rId10"/>
    <p:sldId id="337" r:id="rId11"/>
    <p:sldId id="340" r:id="rId12"/>
    <p:sldId id="341" r:id="rId13"/>
    <p:sldId id="315" r:id="rId1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A00"/>
    <a:srgbClr val="00CC00"/>
    <a:srgbClr val="33CC33"/>
    <a:srgbClr val="66FF33"/>
    <a:srgbClr val="FFFF00"/>
    <a:srgbClr val="FA2616"/>
    <a:srgbClr val="870C03"/>
    <a:srgbClr val="66CCFF"/>
    <a:srgbClr val="C0C0C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6046" autoAdjust="0"/>
  </p:normalViewPr>
  <p:slideViewPr>
    <p:cSldViewPr>
      <p:cViewPr>
        <p:scale>
          <a:sx n="80" d="100"/>
          <a:sy n="80" d="100"/>
        </p:scale>
        <p:origin x="-8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5BD1B060-DED2-4CE7-A9E1-60A6811A9A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5790"/>
            <a:ext cx="50292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5DB9C612-FCA9-4D0B-9C77-65C28D7D63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National Association for Public Health Statistics and Information Systems</a:t>
            </a:r>
          </a:p>
          <a:p>
            <a:r>
              <a:rPr lang="en-US" dirty="0" smtClean="0"/>
              <a:t>Represents all 57 vital registration jurisdictions</a:t>
            </a:r>
          </a:p>
          <a:p>
            <a:r>
              <a:rPr lang="en-US" dirty="0" smtClean="0"/>
              <a:t>Funded by federal agencies to support development of EDR systems throughout the U.S.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Families get certified copies quicker, also more accurate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Talk about real time edits</a:t>
            </a:r>
          </a:p>
          <a:p>
            <a:pPr lvl="1"/>
            <a:r>
              <a:rPr lang="en-US"/>
              <a:t>Real time SSN verification</a:t>
            </a:r>
          </a:p>
          <a:p>
            <a:pPr lvl="1"/>
            <a:endParaRPr lang="en-US"/>
          </a:p>
          <a:p>
            <a:pPr lvl="1"/>
            <a:r>
              <a:rPr lang="en-US"/>
              <a:t>Higher quality data, EDR:</a:t>
            </a:r>
          </a:p>
          <a:p>
            <a:pPr lvl="1"/>
            <a:r>
              <a:rPr lang="en-US"/>
              <a:t>Reduces internal inconsistencies</a:t>
            </a:r>
          </a:p>
          <a:p>
            <a:pPr lvl="1"/>
            <a:r>
              <a:rPr lang="en-US"/>
              <a:t>Reduces missing values</a:t>
            </a:r>
          </a:p>
          <a:p>
            <a:pPr lvl="1"/>
            <a:r>
              <a:rPr lang="en-US"/>
              <a:t>Reduces systematic errors</a:t>
            </a:r>
          </a:p>
          <a:p>
            <a:pPr lvl="1"/>
            <a:endParaRPr lang="en-US"/>
          </a:p>
          <a:p>
            <a:pPr lvl="1"/>
            <a:r>
              <a:rPr lang="en-US"/>
              <a:t>SSN verification:</a:t>
            </a:r>
          </a:p>
          <a:p>
            <a:r>
              <a:rPr lang="en-US"/>
              <a:t>Automatic connection to SSA database</a:t>
            </a:r>
          </a:p>
          <a:p>
            <a:r>
              <a:rPr lang="en-US"/>
              <a:t>Checks</a:t>
            </a:r>
          </a:p>
          <a:p>
            <a:pPr lvl="1"/>
            <a:r>
              <a:rPr lang="en-US"/>
              <a:t>First and last name</a:t>
            </a:r>
          </a:p>
          <a:p>
            <a:pPr lvl="1"/>
            <a:r>
              <a:rPr lang="en-US"/>
              <a:t>Date of birth</a:t>
            </a:r>
          </a:p>
          <a:p>
            <a:pPr lvl="1"/>
            <a:r>
              <a:rPr lang="en-US"/>
              <a:t>Sex</a:t>
            </a:r>
          </a:p>
          <a:p>
            <a:pPr lvl="1"/>
            <a:r>
              <a:rPr lang="en-US"/>
              <a:t>SSN</a:t>
            </a:r>
          </a:p>
          <a:p>
            <a:r>
              <a:rPr lang="en-US"/>
              <a:t>Fast and accurate fact of death to SSA</a:t>
            </a:r>
          </a:p>
          <a:p>
            <a:r>
              <a:rPr lang="en-US"/>
              <a:t>Eliminates need for SSA-721 form</a:t>
            </a:r>
          </a:p>
          <a:p>
            <a:pPr lvl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Talk about flow, fd can start record, mc completes, or mc starts, and fd completes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Having many opportunities for failure also means having many opportunities to succeed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Model should meet 80-85% of any jurisdiction</a:t>
            </a:r>
            <a:r>
              <a:rPr lang="en-US" dirty="0" smtClean="0">
                <a:latin typeface="Times New Roman"/>
              </a:rPr>
              <a:t>’</a:t>
            </a:r>
            <a:r>
              <a:rPr lang="en-US" dirty="0" smtClean="0"/>
              <a:t>s electronic death registration requirements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Components should be modular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Design should allow customization without changing software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Address the needs of the death data providers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Include participation from multiple jurisdictions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Include a procedure for other jurisdictions and EDRS vendors to review and submit comments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9C612-FCA9-4D0B-9C77-65C28D7D63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2200" dirty="0" smtClean="0"/>
              <a:t>National Funeral Director Association</a:t>
            </a:r>
          </a:p>
          <a:p>
            <a:pPr lvl="1"/>
            <a:r>
              <a:rPr lang="en-US" sz="2200" dirty="0" smtClean="0"/>
              <a:t>National Association of Medical Examiners</a:t>
            </a:r>
          </a:p>
          <a:p>
            <a:pPr lvl="1"/>
            <a:r>
              <a:rPr lang="en-US" sz="2200" dirty="0" smtClean="0"/>
              <a:t>Alliance for Continuing Medical Education</a:t>
            </a:r>
          </a:p>
          <a:p>
            <a:pPr lvl="1"/>
            <a:r>
              <a:rPr lang="en-US" sz="2200" dirty="0" smtClean="0"/>
              <a:t>Association for Hospital Medical Education</a:t>
            </a:r>
          </a:p>
          <a:p>
            <a:pPr lvl="1"/>
            <a:r>
              <a:rPr lang="en-US" sz="2200" dirty="0" smtClean="0"/>
              <a:t>American Medical Association Continuing Medical Education Director’s Taskforce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9C612-FCA9-4D0B-9C77-65C28D7D63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Validations and Interactive Edits Web Service</a:t>
            </a:r>
            <a:endParaRPr lang="en-US" dirty="0" smtClean="0"/>
          </a:p>
          <a:p>
            <a:r>
              <a:rPr lang="en-US" dirty="0" smtClean="0"/>
              <a:t>NCHS is running a pilot program to develop an interactive web service to improve the quality and timeliness of Mortality data nationwide by enabling a series of Validations, edits and queries of the mortality data at the initial data provider stage (For states with EDRS) or as immediate reporting and identification (for non-EDRS states.) We have about a dozen states involved now in preliminary discussions, demos, and fact-finding efforts so we can find out more specific needs from the states and tailor this development to be more beneficial to all involved.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9C612-FCA9-4D0B-9C77-65C28D7D631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50046598-0066-40DE-ADF0-294BC910AC0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2010-NCHS-Conference-Motif-[PPTdarkbg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8E13D69-6D78-41C9-870B-6410D82A7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238271BF-86DC-467C-8193-CF0A8A06FF8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NCHS-Conference-Motif-[PPTdarkbg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D69-6D78-41C9-870B-6410D82A7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D69-6D78-41C9-870B-6410D82A7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0555-56AD-4F46-80D1-3282251C2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2438-7799-4DFD-A342-5DC2B46BE9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8909-6ADD-4F38-9CEF-21056EDC7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70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13D69-6D78-41C9-870B-6410D82A7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Parallelogram 10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Parallelogram 11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Parallelogram 15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Parallelogram 16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2010-NCHS-Conference-Motif-[PPTdarkbg]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7696200" y="5410200"/>
            <a:ext cx="1066800" cy="1226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hsis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2209800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Electronic Death Registration</a:t>
            </a:r>
            <a:endParaRPr lang="en-US" dirty="0"/>
          </a:p>
        </p:txBody>
      </p:sp>
      <p:sp>
        <p:nvSpPr>
          <p:cNvPr id="1116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4495800"/>
            <a:ext cx="7772400" cy="1676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12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Rose </a:t>
            </a:r>
            <a:r>
              <a:rPr lang="en-US" sz="2000" dirty="0" smtClean="0"/>
              <a:t>Trasatti Heim</a:t>
            </a:r>
            <a:endParaRPr lang="en-US" sz="2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Project Manager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National Association for Public Health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Statistics and Information Systems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2023007" y="3352800"/>
            <a:ext cx="516968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National Conference on Health Statistics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August 2010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0" name="Group 789"/>
          <p:cNvGrpSpPr>
            <a:grpSpLocks noChangeAspect="1"/>
          </p:cNvGrpSpPr>
          <p:nvPr/>
        </p:nvGrpSpPr>
        <p:grpSpPr>
          <a:xfrm>
            <a:off x="-17458" y="152400"/>
            <a:ext cx="8856658" cy="7040880"/>
            <a:chOff x="-17463" y="152400"/>
            <a:chExt cx="9923463" cy="8153400"/>
          </a:xfrm>
        </p:grpSpPr>
        <p:grpSp>
          <p:nvGrpSpPr>
            <p:cNvPr id="590" name="Group 589"/>
            <p:cNvGrpSpPr/>
            <p:nvPr/>
          </p:nvGrpSpPr>
          <p:grpSpPr>
            <a:xfrm>
              <a:off x="9086850" y="2135188"/>
              <a:ext cx="593725" cy="328612"/>
              <a:chOff x="9086850" y="2135188"/>
              <a:chExt cx="593725" cy="328612"/>
            </a:xfrm>
          </p:grpSpPr>
          <p:sp>
            <p:nvSpPr>
              <p:cNvPr id="591" name="Freeform 4"/>
              <p:cNvSpPr>
                <a:spLocks/>
              </p:cNvSpPr>
              <p:nvPr/>
            </p:nvSpPr>
            <p:spPr bwMode="auto">
              <a:xfrm>
                <a:off x="9086850" y="2135188"/>
                <a:ext cx="571500" cy="300037"/>
              </a:xfrm>
              <a:custGeom>
                <a:avLst/>
                <a:gdLst>
                  <a:gd name="T0" fmla="*/ 0 w 360"/>
                  <a:gd name="T1" fmla="*/ 78 h 189"/>
                  <a:gd name="T2" fmla="*/ 0 w 360"/>
                  <a:gd name="T3" fmla="*/ 174 h 189"/>
                  <a:gd name="T4" fmla="*/ 168 w 360"/>
                  <a:gd name="T5" fmla="*/ 139 h 189"/>
                  <a:gd name="T6" fmla="*/ 197 w 360"/>
                  <a:gd name="T7" fmla="*/ 129 h 189"/>
                  <a:gd name="T8" fmla="*/ 207 w 360"/>
                  <a:gd name="T9" fmla="*/ 133 h 189"/>
                  <a:gd name="T10" fmla="*/ 221 w 360"/>
                  <a:gd name="T11" fmla="*/ 158 h 189"/>
                  <a:gd name="T12" fmla="*/ 238 w 360"/>
                  <a:gd name="T13" fmla="*/ 161 h 189"/>
                  <a:gd name="T14" fmla="*/ 251 w 360"/>
                  <a:gd name="T15" fmla="*/ 183 h 189"/>
                  <a:gd name="T16" fmla="*/ 261 w 360"/>
                  <a:gd name="T17" fmla="*/ 188 h 189"/>
                  <a:gd name="T18" fmla="*/ 268 w 360"/>
                  <a:gd name="T19" fmla="*/ 170 h 189"/>
                  <a:gd name="T20" fmla="*/ 276 w 360"/>
                  <a:gd name="T21" fmla="*/ 164 h 189"/>
                  <a:gd name="T22" fmla="*/ 279 w 360"/>
                  <a:gd name="T23" fmla="*/ 147 h 189"/>
                  <a:gd name="T24" fmla="*/ 284 w 360"/>
                  <a:gd name="T25" fmla="*/ 145 h 189"/>
                  <a:gd name="T26" fmla="*/ 295 w 360"/>
                  <a:gd name="T27" fmla="*/ 172 h 189"/>
                  <a:gd name="T28" fmla="*/ 309 w 360"/>
                  <a:gd name="T29" fmla="*/ 165 h 189"/>
                  <a:gd name="T30" fmla="*/ 315 w 360"/>
                  <a:gd name="T31" fmla="*/ 156 h 189"/>
                  <a:gd name="T32" fmla="*/ 335 w 360"/>
                  <a:gd name="T33" fmla="*/ 142 h 189"/>
                  <a:gd name="T34" fmla="*/ 349 w 360"/>
                  <a:gd name="T35" fmla="*/ 139 h 189"/>
                  <a:gd name="T36" fmla="*/ 359 w 360"/>
                  <a:gd name="T37" fmla="*/ 149 h 189"/>
                  <a:gd name="T38" fmla="*/ 355 w 360"/>
                  <a:gd name="T39" fmla="*/ 122 h 189"/>
                  <a:gd name="T40" fmla="*/ 339 w 360"/>
                  <a:gd name="T41" fmla="*/ 92 h 189"/>
                  <a:gd name="T42" fmla="*/ 328 w 360"/>
                  <a:gd name="T43" fmla="*/ 88 h 189"/>
                  <a:gd name="T44" fmla="*/ 316 w 360"/>
                  <a:gd name="T45" fmla="*/ 89 h 189"/>
                  <a:gd name="T46" fmla="*/ 318 w 360"/>
                  <a:gd name="T47" fmla="*/ 95 h 189"/>
                  <a:gd name="T48" fmla="*/ 327 w 360"/>
                  <a:gd name="T49" fmla="*/ 95 h 189"/>
                  <a:gd name="T50" fmla="*/ 331 w 360"/>
                  <a:gd name="T51" fmla="*/ 97 h 189"/>
                  <a:gd name="T52" fmla="*/ 342 w 360"/>
                  <a:gd name="T53" fmla="*/ 106 h 189"/>
                  <a:gd name="T54" fmla="*/ 347 w 360"/>
                  <a:gd name="T55" fmla="*/ 117 h 189"/>
                  <a:gd name="T56" fmla="*/ 341 w 360"/>
                  <a:gd name="T57" fmla="*/ 127 h 189"/>
                  <a:gd name="T58" fmla="*/ 311 w 360"/>
                  <a:gd name="T59" fmla="*/ 139 h 189"/>
                  <a:gd name="T60" fmla="*/ 296 w 360"/>
                  <a:gd name="T61" fmla="*/ 136 h 189"/>
                  <a:gd name="T62" fmla="*/ 290 w 360"/>
                  <a:gd name="T63" fmla="*/ 117 h 189"/>
                  <a:gd name="T64" fmla="*/ 276 w 360"/>
                  <a:gd name="T65" fmla="*/ 116 h 189"/>
                  <a:gd name="T66" fmla="*/ 278 w 360"/>
                  <a:gd name="T67" fmla="*/ 106 h 189"/>
                  <a:gd name="T68" fmla="*/ 265 w 360"/>
                  <a:gd name="T69" fmla="*/ 86 h 189"/>
                  <a:gd name="T70" fmla="*/ 244 w 360"/>
                  <a:gd name="T71" fmla="*/ 79 h 189"/>
                  <a:gd name="T72" fmla="*/ 243 w 360"/>
                  <a:gd name="T73" fmla="*/ 88 h 189"/>
                  <a:gd name="T74" fmla="*/ 232 w 360"/>
                  <a:gd name="T75" fmla="*/ 83 h 189"/>
                  <a:gd name="T76" fmla="*/ 228 w 360"/>
                  <a:gd name="T77" fmla="*/ 73 h 189"/>
                  <a:gd name="T78" fmla="*/ 232 w 360"/>
                  <a:gd name="T79" fmla="*/ 61 h 189"/>
                  <a:gd name="T80" fmla="*/ 241 w 360"/>
                  <a:gd name="T81" fmla="*/ 53 h 189"/>
                  <a:gd name="T82" fmla="*/ 238 w 360"/>
                  <a:gd name="T83" fmla="*/ 45 h 189"/>
                  <a:gd name="T84" fmla="*/ 252 w 360"/>
                  <a:gd name="T85" fmla="*/ 33 h 189"/>
                  <a:gd name="T86" fmla="*/ 238 w 360"/>
                  <a:gd name="T87" fmla="*/ 20 h 189"/>
                  <a:gd name="T88" fmla="*/ 232 w 360"/>
                  <a:gd name="T89" fmla="*/ 0 h 189"/>
                  <a:gd name="T90" fmla="*/ 199 w 360"/>
                  <a:gd name="T91" fmla="*/ 28 h 189"/>
                  <a:gd name="T92" fmla="*/ 77 w 360"/>
                  <a:gd name="T93" fmla="*/ 60 h 189"/>
                  <a:gd name="T94" fmla="*/ 0 w 360"/>
                  <a:gd name="T95" fmla="*/ 78 h 189"/>
                  <a:gd name="T96" fmla="*/ 0 w 360"/>
                  <a:gd name="T97" fmla="*/ 78 h 18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360"/>
                  <a:gd name="T148" fmla="*/ 0 h 189"/>
                  <a:gd name="T149" fmla="*/ 360 w 360"/>
                  <a:gd name="T150" fmla="*/ 189 h 18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360" h="189">
                    <a:moveTo>
                      <a:pt x="0" y="78"/>
                    </a:moveTo>
                    <a:lnTo>
                      <a:pt x="0" y="174"/>
                    </a:lnTo>
                    <a:lnTo>
                      <a:pt x="168" y="139"/>
                    </a:lnTo>
                    <a:lnTo>
                      <a:pt x="197" y="129"/>
                    </a:lnTo>
                    <a:lnTo>
                      <a:pt x="207" y="133"/>
                    </a:lnTo>
                    <a:lnTo>
                      <a:pt x="221" y="158"/>
                    </a:lnTo>
                    <a:lnTo>
                      <a:pt x="238" y="161"/>
                    </a:lnTo>
                    <a:lnTo>
                      <a:pt x="251" y="183"/>
                    </a:lnTo>
                    <a:lnTo>
                      <a:pt x="261" y="188"/>
                    </a:lnTo>
                    <a:lnTo>
                      <a:pt x="268" y="170"/>
                    </a:lnTo>
                    <a:lnTo>
                      <a:pt x="276" y="164"/>
                    </a:lnTo>
                    <a:lnTo>
                      <a:pt x="279" y="147"/>
                    </a:lnTo>
                    <a:lnTo>
                      <a:pt x="284" y="145"/>
                    </a:lnTo>
                    <a:lnTo>
                      <a:pt x="295" y="172"/>
                    </a:lnTo>
                    <a:lnTo>
                      <a:pt x="309" y="165"/>
                    </a:lnTo>
                    <a:lnTo>
                      <a:pt x="315" y="156"/>
                    </a:lnTo>
                    <a:lnTo>
                      <a:pt x="335" y="142"/>
                    </a:lnTo>
                    <a:lnTo>
                      <a:pt x="349" y="139"/>
                    </a:lnTo>
                    <a:lnTo>
                      <a:pt x="359" y="149"/>
                    </a:lnTo>
                    <a:lnTo>
                      <a:pt x="355" y="122"/>
                    </a:lnTo>
                    <a:lnTo>
                      <a:pt x="339" y="92"/>
                    </a:lnTo>
                    <a:lnTo>
                      <a:pt x="328" y="88"/>
                    </a:lnTo>
                    <a:lnTo>
                      <a:pt x="316" y="89"/>
                    </a:lnTo>
                    <a:lnTo>
                      <a:pt x="318" y="95"/>
                    </a:lnTo>
                    <a:lnTo>
                      <a:pt x="327" y="95"/>
                    </a:lnTo>
                    <a:lnTo>
                      <a:pt x="331" y="97"/>
                    </a:lnTo>
                    <a:lnTo>
                      <a:pt x="342" y="106"/>
                    </a:lnTo>
                    <a:lnTo>
                      <a:pt x="347" y="117"/>
                    </a:lnTo>
                    <a:lnTo>
                      <a:pt x="341" y="127"/>
                    </a:lnTo>
                    <a:lnTo>
                      <a:pt x="311" y="139"/>
                    </a:lnTo>
                    <a:lnTo>
                      <a:pt x="296" y="136"/>
                    </a:lnTo>
                    <a:lnTo>
                      <a:pt x="290" y="117"/>
                    </a:lnTo>
                    <a:lnTo>
                      <a:pt x="276" y="116"/>
                    </a:lnTo>
                    <a:lnTo>
                      <a:pt x="278" y="106"/>
                    </a:lnTo>
                    <a:lnTo>
                      <a:pt x="265" y="86"/>
                    </a:lnTo>
                    <a:lnTo>
                      <a:pt x="244" y="79"/>
                    </a:lnTo>
                    <a:lnTo>
                      <a:pt x="243" y="88"/>
                    </a:lnTo>
                    <a:lnTo>
                      <a:pt x="232" y="83"/>
                    </a:lnTo>
                    <a:lnTo>
                      <a:pt x="228" y="73"/>
                    </a:lnTo>
                    <a:lnTo>
                      <a:pt x="232" y="61"/>
                    </a:lnTo>
                    <a:lnTo>
                      <a:pt x="241" y="53"/>
                    </a:lnTo>
                    <a:lnTo>
                      <a:pt x="238" y="45"/>
                    </a:lnTo>
                    <a:lnTo>
                      <a:pt x="252" y="33"/>
                    </a:lnTo>
                    <a:lnTo>
                      <a:pt x="238" y="20"/>
                    </a:lnTo>
                    <a:lnTo>
                      <a:pt x="232" y="0"/>
                    </a:lnTo>
                    <a:lnTo>
                      <a:pt x="199" y="28"/>
                    </a:lnTo>
                    <a:lnTo>
                      <a:pt x="77" y="60"/>
                    </a:lnTo>
                    <a:lnTo>
                      <a:pt x="0" y="78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592" name="Freeform 5"/>
              <p:cNvSpPr>
                <a:spLocks/>
              </p:cNvSpPr>
              <p:nvPr/>
            </p:nvSpPr>
            <p:spPr bwMode="auto">
              <a:xfrm>
                <a:off x="9544050" y="2417763"/>
                <a:ext cx="53975" cy="46037"/>
              </a:xfrm>
              <a:custGeom>
                <a:avLst/>
                <a:gdLst>
                  <a:gd name="T0" fmla="*/ 0 w 34"/>
                  <a:gd name="T1" fmla="*/ 28 h 29"/>
                  <a:gd name="T2" fmla="*/ 13 w 34"/>
                  <a:gd name="T3" fmla="*/ 0 h 29"/>
                  <a:gd name="T4" fmla="*/ 33 w 34"/>
                  <a:gd name="T5" fmla="*/ 13 h 29"/>
                  <a:gd name="T6" fmla="*/ 0 w 34"/>
                  <a:gd name="T7" fmla="*/ 28 h 29"/>
                  <a:gd name="T8" fmla="*/ 0 w 34"/>
                  <a:gd name="T9" fmla="*/ 28 h 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"/>
                  <a:gd name="T16" fmla="*/ 0 h 29"/>
                  <a:gd name="T17" fmla="*/ 34 w 34"/>
                  <a:gd name="T18" fmla="*/ 29 h 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" h="29">
                    <a:moveTo>
                      <a:pt x="0" y="28"/>
                    </a:moveTo>
                    <a:lnTo>
                      <a:pt x="13" y="0"/>
                    </a:lnTo>
                    <a:lnTo>
                      <a:pt x="33" y="13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593" name="Freeform 6"/>
              <p:cNvSpPr>
                <a:spLocks/>
              </p:cNvSpPr>
              <p:nvPr/>
            </p:nvSpPr>
            <p:spPr bwMode="auto">
              <a:xfrm>
                <a:off x="9639300" y="2414588"/>
                <a:ext cx="41275" cy="33337"/>
              </a:xfrm>
              <a:custGeom>
                <a:avLst/>
                <a:gdLst>
                  <a:gd name="T0" fmla="*/ 0 w 26"/>
                  <a:gd name="T1" fmla="*/ 20 h 21"/>
                  <a:gd name="T2" fmla="*/ 15 w 26"/>
                  <a:gd name="T3" fmla="*/ 0 h 21"/>
                  <a:gd name="T4" fmla="*/ 25 w 26"/>
                  <a:gd name="T5" fmla="*/ 13 h 21"/>
                  <a:gd name="T6" fmla="*/ 0 w 26"/>
                  <a:gd name="T7" fmla="*/ 20 h 21"/>
                  <a:gd name="T8" fmla="*/ 0 w 26"/>
                  <a:gd name="T9" fmla="*/ 20 h 2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21"/>
                  <a:gd name="T17" fmla="*/ 26 w 26"/>
                  <a:gd name="T18" fmla="*/ 21 h 2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21">
                    <a:moveTo>
                      <a:pt x="0" y="20"/>
                    </a:moveTo>
                    <a:lnTo>
                      <a:pt x="15" y="0"/>
                    </a:lnTo>
                    <a:lnTo>
                      <a:pt x="25" y="13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594" name="Freeform 8"/>
            <p:cNvSpPr>
              <a:spLocks/>
            </p:cNvSpPr>
            <p:nvPr/>
          </p:nvSpPr>
          <p:spPr bwMode="auto">
            <a:xfrm>
              <a:off x="4270375" y="1914525"/>
              <a:ext cx="1201738" cy="812800"/>
            </a:xfrm>
            <a:custGeom>
              <a:avLst/>
              <a:gdLst>
                <a:gd name="T0" fmla="*/ 0 w 757"/>
                <a:gd name="T1" fmla="*/ 399 h 512"/>
                <a:gd name="T2" fmla="*/ 25 w 757"/>
                <a:gd name="T3" fmla="*/ 127 h 512"/>
                <a:gd name="T4" fmla="*/ 34 w 757"/>
                <a:gd name="T5" fmla="*/ 0 h 512"/>
                <a:gd name="T6" fmla="*/ 373 w 757"/>
                <a:gd name="T7" fmla="*/ 25 h 512"/>
                <a:gd name="T8" fmla="*/ 745 w 757"/>
                <a:gd name="T9" fmla="*/ 36 h 512"/>
                <a:gd name="T10" fmla="*/ 719 w 757"/>
                <a:gd name="T11" fmla="*/ 84 h 512"/>
                <a:gd name="T12" fmla="*/ 756 w 757"/>
                <a:gd name="T13" fmla="*/ 120 h 512"/>
                <a:gd name="T14" fmla="*/ 753 w 757"/>
                <a:gd name="T15" fmla="*/ 370 h 512"/>
                <a:gd name="T16" fmla="*/ 739 w 757"/>
                <a:gd name="T17" fmla="*/ 369 h 512"/>
                <a:gd name="T18" fmla="*/ 741 w 757"/>
                <a:gd name="T19" fmla="*/ 403 h 512"/>
                <a:gd name="T20" fmla="*/ 753 w 757"/>
                <a:gd name="T21" fmla="*/ 426 h 512"/>
                <a:gd name="T22" fmla="*/ 745 w 757"/>
                <a:gd name="T23" fmla="*/ 451 h 512"/>
                <a:gd name="T24" fmla="*/ 751 w 757"/>
                <a:gd name="T25" fmla="*/ 511 h 512"/>
                <a:gd name="T26" fmla="*/ 736 w 757"/>
                <a:gd name="T27" fmla="*/ 505 h 512"/>
                <a:gd name="T28" fmla="*/ 718 w 757"/>
                <a:gd name="T29" fmla="*/ 483 h 512"/>
                <a:gd name="T30" fmla="*/ 681 w 757"/>
                <a:gd name="T31" fmla="*/ 465 h 512"/>
                <a:gd name="T32" fmla="*/ 649 w 757"/>
                <a:gd name="T33" fmla="*/ 458 h 512"/>
                <a:gd name="T34" fmla="*/ 584 w 757"/>
                <a:gd name="T35" fmla="*/ 461 h 512"/>
                <a:gd name="T36" fmla="*/ 545 w 757"/>
                <a:gd name="T37" fmla="*/ 434 h 512"/>
                <a:gd name="T38" fmla="*/ 0 w 757"/>
                <a:gd name="T39" fmla="*/ 399 h 512"/>
                <a:gd name="T40" fmla="*/ 0 w 757"/>
                <a:gd name="T41" fmla="*/ 399 h 5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7"/>
                <a:gd name="T64" fmla="*/ 0 h 512"/>
                <a:gd name="T65" fmla="*/ 757 w 757"/>
                <a:gd name="T66" fmla="*/ 512 h 5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7" h="512">
                  <a:moveTo>
                    <a:pt x="0" y="399"/>
                  </a:moveTo>
                  <a:lnTo>
                    <a:pt x="25" y="127"/>
                  </a:lnTo>
                  <a:lnTo>
                    <a:pt x="34" y="0"/>
                  </a:lnTo>
                  <a:lnTo>
                    <a:pt x="373" y="25"/>
                  </a:lnTo>
                  <a:lnTo>
                    <a:pt x="745" y="36"/>
                  </a:lnTo>
                  <a:lnTo>
                    <a:pt x="719" y="84"/>
                  </a:lnTo>
                  <a:lnTo>
                    <a:pt x="756" y="120"/>
                  </a:lnTo>
                  <a:lnTo>
                    <a:pt x="753" y="370"/>
                  </a:lnTo>
                  <a:lnTo>
                    <a:pt x="739" y="369"/>
                  </a:lnTo>
                  <a:lnTo>
                    <a:pt x="741" y="403"/>
                  </a:lnTo>
                  <a:lnTo>
                    <a:pt x="753" y="426"/>
                  </a:lnTo>
                  <a:lnTo>
                    <a:pt x="745" y="451"/>
                  </a:lnTo>
                  <a:lnTo>
                    <a:pt x="751" y="511"/>
                  </a:lnTo>
                  <a:lnTo>
                    <a:pt x="736" y="505"/>
                  </a:lnTo>
                  <a:lnTo>
                    <a:pt x="718" y="483"/>
                  </a:lnTo>
                  <a:lnTo>
                    <a:pt x="681" y="465"/>
                  </a:lnTo>
                  <a:lnTo>
                    <a:pt x="649" y="458"/>
                  </a:lnTo>
                  <a:lnTo>
                    <a:pt x="584" y="461"/>
                  </a:lnTo>
                  <a:lnTo>
                    <a:pt x="545" y="434"/>
                  </a:lnTo>
                  <a:lnTo>
                    <a:pt x="0" y="399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595" name="Freeform 9"/>
            <p:cNvSpPr>
              <a:spLocks/>
            </p:cNvSpPr>
            <p:nvPr/>
          </p:nvSpPr>
          <p:spPr bwMode="auto">
            <a:xfrm>
              <a:off x="979488" y="2139950"/>
              <a:ext cx="1355725" cy="2336800"/>
            </a:xfrm>
            <a:custGeom>
              <a:avLst/>
              <a:gdLst>
                <a:gd name="T0" fmla="*/ 17 w 854"/>
                <a:gd name="T1" fmla="*/ 267 h 1472"/>
                <a:gd name="T2" fmla="*/ 28 w 854"/>
                <a:gd name="T3" fmla="*/ 297 h 1472"/>
                <a:gd name="T4" fmla="*/ 5 w 854"/>
                <a:gd name="T5" fmla="*/ 412 h 1472"/>
                <a:gd name="T6" fmla="*/ 19 w 854"/>
                <a:gd name="T7" fmla="*/ 448 h 1472"/>
                <a:gd name="T8" fmla="*/ 86 w 854"/>
                <a:gd name="T9" fmla="*/ 599 h 1472"/>
                <a:gd name="T10" fmla="*/ 95 w 854"/>
                <a:gd name="T11" fmla="*/ 596 h 1472"/>
                <a:gd name="T12" fmla="*/ 98 w 854"/>
                <a:gd name="T13" fmla="*/ 563 h 1472"/>
                <a:gd name="T14" fmla="*/ 109 w 854"/>
                <a:gd name="T15" fmla="*/ 557 h 1472"/>
                <a:gd name="T16" fmla="*/ 119 w 854"/>
                <a:gd name="T17" fmla="*/ 567 h 1472"/>
                <a:gd name="T18" fmla="*/ 100 w 854"/>
                <a:gd name="T19" fmla="*/ 585 h 1472"/>
                <a:gd name="T20" fmla="*/ 109 w 854"/>
                <a:gd name="T21" fmla="*/ 596 h 1472"/>
                <a:gd name="T22" fmla="*/ 126 w 854"/>
                <a:gd name="T23" fmla="*/ 661 h 1472"/>
                <a:gd name="T24" fmla="*/ 115 w 854"/>
                <a:gd name="T25" fmla="*/ 659 h 1472"/>
                <a:gd name="T26" fmla="*/ 90 w 854"/>
                <a:gd name="T27" fmla="*/ 633 h 1472"/>
                <a:gd name="T28" fmla="*/ 98 w 854"/>
                <a:gd name="T29" fmla="*/ 607 h 1472"/>
                <a:gd name="T30" fmla="*/ 84 w 854"/>
                <a:gd name="T31" fmla="*/ 607 h 1472"/>
                <a:gd name="T32" fmla="*/ 74 w 854"/>
                <a:gd name="T33" fmla="*/ 636 h 1472"/>
                <a:gd name="T34" fmla="*/ 77 w 854"/>
                <a:gd name="T35" fmla="*/ 695 h 1472"/>
                <a:gd name="T36" fmla="*/ 92 w 854"/>
                <a:gd name="T37" fmla="*/ 723 h 1472"/>
                <a:gd name="T38" fmla="*/ 123 w 854"/>
                <a:gd name="T39" fmla="*/ 746 h 1472"/>
                <a:gd name="T40" fmla="*/ 112 w 854"/>
                <a:gd name="T41" fmla="*/ 775 h 1472"/>
                <a:gd name="T42" fmla="*/ 95 w 854"/>
                <a:gd name="T43" fmla="*/ 780 h 1472"/>
                <a:gd name="T44" fmla="*/ 92 w 854"/>
                <a:gd name="T45" fmla="*/ 817 h 1472"/>
                <a:gd name="T46" fmla="*/ 133 w 854"/>
                <a:gd name="T47" fmla="*/ 906 h 1472"/>
                <a:gd name="T48" fmla="*/ 166 w 854"/>
                <a:gd name="T49" fmla="*/ 960 h 1472"/>
                <a:gd name="T50" fmla="*/ 162 w 854"/>
                <a:gd name="T51" fmla="*/ 992 h 1472"/>
                <a:gd name="T52" fmla="*/ 181 w 854"/>
                <a:gd name="T53" fmla="*/ 1013 h 1472"/>
                <a:gd name="T54" fmla="*/ 173 w 854"/>
                <a:gd name="T55" fmla="*/ 1033 h 1472"/>
                <a:gd name="T56" fmla="*/ 160 w 854"/>
                <a:gd name="T57" fmla="*/ 1085 h 1472"/>
                <a:gd name="T58" fmla="*/ 175 w 854"/>
                <a:gd name="T59" fmla="*/ 1105 h 1472"/>
                <a:gd name="T60" fmla="*/ 281 w 854"/>
                <a:gd name="T61" fmla="*/ 1141 h 1472"/>
                <a:gd name="T62" fmla="*/ 323 w 854"/>
                <a:gd name="T63" fmla="*/ 1198 h 1472"/>
                <a:gd name="T64" fmla="*/ 373 w 854"/>
                <a:gd name="T65" fmla="*/ 1217 h 1472"/>
                <a:gd name="T66" fmla="*/ 374 w 854"/>
                <a:gd name="T67" fmla="*/ 1250 h 1472"/>
                <a:gd name="T68" fmla="*/ 406 w 854"/>
                <a:gd name="T69" fmla="*/ 1260 h 1472"/>
                <a:gd name="T70" fmla="*/ 448 w 854"/>
                <a:gd name="T71" fmla="*/ 1320 h 1472"/>
                <a:gd name="T72" fmla="*/ 473 w 854"/>
                <a:gd name="T73" fmla="*/ 1372 h 1472"/>
                <a:gd name="T74" fmla="*/ 475 w 854"/>
                <a:gd name="T75" fmla="*/ 1450 h 1472"/>
                <a:gd name="T76" fmla="*/ 778 w 854"/>
                <a:gd name="T77" fmla="*/ 1471 h 1472"/>
                <a:gd name="T78" fmla="*/ 758 w 854"/>
                <a:gd name="T79" fmla="*/ 1439 h 1472"/>
                <a:gd name="T80" fmla="*/ 769 w 854"/>
                <a:gd name="T81" fmla="*/ 1391 h 1472"/>
                <a:gd name="T82" fmla="*/ 816 w 854"/>
                <a:gd name="T83" fmla="*/ 1308 h 1472"/>
                <a:gd name="T84" fmla="*/ 853 w 854"/>
                <a:gd name="T85" fmla="*/ 1287 h 1472"/>
                <a:gd name="T86" fmla="*/ 832 w 854"/>
                <a:gd name="T87" fmla="*/ 1259 h 1472"/>
                <a:gd name="T88" fmla="*/ 819 w 854"/>
                <a:gd name="T89" fmla="*/ 1180 h 1472"/>
                <a:gd name="T90" fmla="*/ 413 w 854"/>
                <a:gd name="T91" fmla="*/ 568 h 1472"/>
                <a:gd name="T92" fmla="*/ 382 w 854"/>
                <a:gd name="T93" fmla="*/ 507 h 1472"/>
                <a:gd name="T94" fmla="*/ 484 w 854"/>
                <a:gd name="T95" fmla="*/ 114 h 1472"/>
                <a:gd name="T96" fmla="*/ 80 w 854"/>
                <a:gd name="T97" fmla="*/ 0 h 1472"/>
                <a:gd name="T98" fmla="*/ 70 w 854"/>
                <a:gd name="T99" fmla="*/ 23 h 1472"/>
                <a:gd name="T100" fmla="*/ 73 w 854"/>
                <a:gd name="T101" fmla="*/ 76 h 1472"/>
                <a:gd name="T102" fmla="*/ 0 w 854"/>
                <a:gd name="T103" fmla="*/ 194 h 1472"/>
                <a:gd name="T104" fmla="*/ 17 w 854"/>
                <a:gd name="T105" fmla="*/ 267 h 1472"/>
                <a:gd name="T106" fmla="*/ 17 w 854"/>
                <a:gd name="T107" fmla="*/ 267 h 147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54"/>
                <a:gd name="T163" fmla="*/ 0 h 1472"/>
                <a:gd name="T164" fmla="*/ 854 w 854"/>
                <a:gd name="T165" fmla="*/ 1472 h 147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54" h="1472">
                  <a:moveTo>
                    <a:pt x="17" y="267"/>
                  </a:moveTo>
                  <a:lnTo>
                    <a:pt x="28" y="297"/>
                  </a:lnTo>
                  <a:lnTo>
                    <a:pt x="5" y="412"/>
                  </a:lnTo>
                  <a:lnTo>
                    <a:pt x="19" y="448"/>
                  </a:lnTo>
                  <a:lnTo>
                    <a:pt x="86" y="599"/>
                  </a:lnTo>
                  <a:lnTo>
                    <a:pt x="95" y="596"/>
                  </a:lnTo>
                  <a:lnTo>
                    <a:pt x="98" y="563"/>
                  </a:lnTo>
                  <a:lnTo>
                    <a:pt x="109" y="557"/>
                  </a:lnTo>
                  <a:lnTo>
                    <a:pt x="119" y="567"/>
                  </a:lnTo>
                  <a:lnTo>
                    <a:pt x="100" y="585"/>
                  </a:lnTo>
                  <a:lnTo>
                    <a:pt x="109" y="596"/>
                  </a:lnTo>
                  <a:lnTo>
                    <a:pt x="126" y="661"/>
                  </a:lnTo>
                  <a:lnTo>
                    <a:pt x="115" y="659"/>
                  </a:lnTo>
                  <a:lnTo>
                    <a:pt x="90" y="633"/>
                  </a:lnTo>
                  <a:lnTo>
                    <a:pt x="98" y="607"/>
                  </a:lnTo>
                  <a:lnTo>
                    <a:pt x="84" y="607"/>
                  </a:lnTo>
                  <a:lnTo>
                    <a:pt x="74" y="636"/>
                  </a:lnTo>
                  <a:lnTo>
                    <a:pt x="77" y="695"/>
                  </a:lnTo>
                  <a:lnTo>
                    <a:pt x="92" y="723"/>
                  </a:lnTo>
                  <a:lnTo>
                    <a:pt x="123" y="746"/>
                  </a:lnTo>
                  <a:lnTo>
                    <a:pt x="112" y="775"/>
                  </a:lnTo>
                  <a:lnTo>
                    <a:pt x="95" y="780"/>
                  </a:lnTo>
                  <a:lnTo>
                    <a:pt x="92" y="817"/>
                  </a:lnTo>
                  <a:lnTo>
                    <a:pt x="133" y="906"/>
                  </a:lnTo>
                  <a:lnTo>
                    <a:pt x="166" y="960"/>
                  </a:lnTo>
                  <a:lnTo>
                    <a:pt x="162" y="992"/>
                  </a:lnTo>
                  <a:lnTo>
                    <a:pt x="181" y="1013"/>
                  </a:lnTo>
                  <a:lnTo>
                    <a:pt x="173" y="1033"/>
                  </a:lnTo>
                  <a:lnTo>
                    <a:pt x="160" y="1085"/>
                  </a:lnTo>
                  <a:lnTo>
                    <a:pt x="175" y="1105"/>
                  </a:lnTo>
                  <a:lnTo>
                    <a:pt x="281" y="1141"/>
                  </a:lnTo>
                  <a:lnTo>
                    <a:pt x="323" y="1198"/>
                  </a:lnTo>
                  <a:lnTo>
                    <a:pt x="373" y="1217"/>
                  </a:lnTo>
                  <a:lnTo>
                    <a:pt x="374" y="1250"/>
                  </a:lnTo>
                  <a:lnTo>
                    <a:pt x="406" y="1260"/>
                  </a:lnTo>
                  <a:lnTo>
                    <a:pt x="448" y="1320"/>
                  </a:lnTo>
                  <a:lnTo>
                    <a:pt x="473" y="1372"/>
                  </a:lnTo>
                  <a:lnTo>
                    <a:pt x="475" y="1450"/>
                  </a:lnTo>
                  <a:lnTo>
                    <a:pt x="778" y="1471"/>
                  </a:lnTo>
                  <a:lnTo>
                    <a:pt x="758" y="1439"/>
                  </a:lnTo>
                  <a:lnTo>
                    <a:pt x="769" y="1391"/>
                  </a:lnTo>
                  <a:lnTo>
                    <a:pt x="816" y="1308"/>
                  </a:lnTo>
                  <a:lnTo>
                    <a:pt x="853" y="1287"/>
                  </a:lnTo>
                  <a:lnTo>
                    <a:pt x="832" y="1259"/>
                  </a:lnTo>
                  <a:lnTo>
                    <a:pt x="819" y="1180"/>
                  </a:lnTo>
                  <a:lnTo>
                    <a:pt x="413" y="568"/>
                  </a:lnTo>
                  <a:lnTo>
                    <a:pt x="382" y="507"/>
                  </a:lnTo>
                  <a:lnTo>
                    <a:pt x="484" y="114"/>
                  </a:lnTo>
                  <a:lnTo>
                    <a:pt x="80" y="0"/>
                  </a:lnTo>
                  <a:lnTo>
                    <a:pt x="70" y="23"/>
                  </a:lnTo>
                  <a:lnTo>
                    <a:pt x="73" y="76"/>
                  </a:lnTo>
                  <a:lnTo>
                    <a:pt x="0" y="194"/>
                  </a:lnTo>
                  <a:lnTo>
                    <a:pt x="17" y="267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596" name="Freeform 10"/>
            <p:cNvSpPr>
              <a:spLocks/>
            </p:cNvSpPr>
            <p:nvPr/>
          </p:nvSpPr>
          <p:spPr bwMode="auto">
            <a:xfrm>
              <a:off x="8829675" y="2955925"/>
              <a:ext cx="184150" cy="300038"/>
            </a:xfrm>
            <a:custGeom>
              <a:avLst/>
              <a:gdLst>
                <a:gd name="T0" fmla="*/ 0 w 116"/>
                <a:gd name="T1" fmla="*/ 19 h 189"/>
                <a:gd name="T2" fmla="*/ 17 w 116"/>
                <a:gd name="T3" fmla="*/ 0 h 189"/>
                <a:gd name="T4" fmla="*/ 39 w 116"/>
                <a:gd name="T5" fmla="*/ 0 h 189"/>
                <a:gd name="T6" fmla="*/ 32 w 116"/>
                <a:gd name="T7" fmla="*/ 21 h 189"/>
                <a:gd name="T8" fmla="*/ 25 w 116"/>
                <a:gd name="T9" fmla="*/ 27 h 189"/>
                <a:gd name="T10" fmla="*/ 28 w 116"/>
                <a:gd name="T11" fmla="*/ 49 h 189"/>
                <a:gd name="T12" fmla="*/ 41 w 116"/>
                <a:gd name="T13" fmla="*/ 61 h 189"/>
                <a:gd name="T14" fmla="*/ 58 w 116"/>
                <a:gd name="T15" fmla="*/ 76 h 189"/>
                <a:gd name="T16" fmla="*/ 62 w 116"/>
                <a:gd name="T17" fmla="*/ 100 h 189"/>
                <a:gd name="T18" fmla="*/ 72 w 116"/>
                <a:gd name="T19" fmla="*/ 114 h 189"/>
                <a:gd name="T20" fmla="*/ 83 w 116"/>
                <a:gd name="T21" fmla="*/ 125 h 189"/>
                <a:gd name="T22" fmla="*/ 100 w 116"/>
                <a:gd name="T23" fmla="*/ 132 h 189"/>
                <a:gd name="T24" fmla="*/ 110 w 116"/>
                <a:gd name="T25" fmla="*/ 147 h 189"/>
                <a:gd name="T26" fmla="*/ 96 w 116"/>
                <a:gd name="T27" fmla="*/ 163 h 189"/>
                <a:gd name="T28" fmla="*/ 111 w 116"/>
                <a:gd name="T29" fmla="*/ 161 h 189"/>
                <a:gd name="T30" fmla="*/ 115 w 116"/>
                <a:gd name="T31" fmla="*/ 174 h 189"/>
                <a:gd name="T32" fmla="*/ 84 w 116"/>
                <a:gd name="T33" fmla="*/ 181 h 189"/>
                <a:gd name="T34" fmla="*/ 47 w 116"/>
                <a:gd name="T35" fmla="*/ 188 h 189"/>
                <a:gd name="T36" fmla="*/ 44 w 116"/>
                <a:gd name="T37" fmla="*/ 175 h 189"/>
                <a:gd name="T38" fmla="*/ 0 w 116"/>
                <a:gd name="T39" fmla="*/ 19 h 189"/>
                <a:gd name="T40" fmla="*/ 0 w 116"/>
                <a:gd name="T41" fmla="*/ 19 h 18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6"/>
                <a:gd name="T64" fmla="*/ 0 h 189"/>
                <a:gd name="T65" fmla="*/ 116 w 116"/>
                <a:gd name="T66" fmla="*/ 189 h 18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6" h="189">
                  <a:moveTo>
                    <a:pt x="0" y="19"/>
                  </a:moveTo>
                  <a:lnTo>
                    <a:pt x="17" y="0"/>
                  </a:lnTo>
                  <a:lnTo>
                    <a:pt x="39" y="0"/>
                  </a:lnTo>
                  <a:lnTo>
                    <a:pt x="32" y="21"/>
                  </a:lnTo>
                  <a:lnTo>
                    <a:pt x="25" y="27"/>
                  </a:lnTo>
                  <a:lnTo>
                    <a:pt x="28" y="49"/>
                  </a:lnTo>
                  <a:lnTo>
                    <a:pt x="41" y="61"/>
                  </a:lnTo>
                  <a:lnTo>
                    <a:pt x="58" y="76"/>
                  </a:lnTo>
                  <a:lnTo>
                    <a:pt x="62" y="100"/>
                  </a:lnTo>
                  <a:lnTo>
                    <a:pt x="72" y="114"/>
                  </a:lnTo>
                  <a:lnTo>
                    <a:pt x="83" y="125"/>
                  </a:lnTo>
                  <a:lnTo>
                    <a:pt x="100" y="132"/>
                  </a:lnTo>
                  <a:lnTo>
                    <a:pt x="110" y="147"/>
                  </a:lnTo>
                  <a:lnTo>
                    <a:pt x="96" y="163"/>
                  </a:lnTo>
                  <a:lnTo>
                    <a:pt x="111" y="161"/>
                  </a:lnTo>
                  <a:lnTo>
                    <a:pt x="115" y="174"/>
                  </a:lnTo>
                  <a:lnTo>
                    <a:pt x="84" y="181"/>
                  </a:lnTo>
                  <a:lnTo>
                    <a:pt x="47" y="188"/>
                  </a:lnTo>
                  <a:lnTo>
                    <a:pt x="44" y="175"/>
                  </a:lnTo>
                  <a:lnTo>
                    <a:pt x="0" y="19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597" name="Group 596"/>
            <p:cNvGrpSpPr/>
            <p:nvPr/>
          </p:nvGrpSpPr>
          <p:grpSpPr>
            <a:xfrm>
              <a:off x="7065963" y="5076825"/>
              <a:ext cx="1550987" cy="1323975"/>
              <a:chOff x="7065963" y="5076825"/>
              <a:chExt cx="1550987" cy="1323975"/>
            </a:xfrm>
          </p:grpSpPr>
          <p:sp>
            <p:nvSpPr>
              <p:cNvPr id="598" name="Freeform 11" descr="20%"/>
              <p:cNvSpPr>
                <a:spLocks/>
              </p:cNvSpPr>
              <p:nvPr/>
            </p:nvSpPr>
            <p:spPr bwMode="auto">
              <a:xfrm>
                <a:off x="7065963" y="5076825"/>
                <a:ext cx="1550987" cy="1182688"/>
              </a:xfrm>
              <a:custGeom>
                <a:avLst/>
                <a:gdLst>
                  <a:gd name="T0" fmla="*/ 0 w 977"/>
                  <a:gd name="T1" fmla="*/ 71 h 745"/>
                  <a:gd name="T2" fmla="*/ 23 w 977"/>
                  <a:gd name="T3" fmla="*/ 113 h 745"/>
                  <a:gd name="T4" fmla="*/ 20 w 977"/>
                  <a:gd name="T5" fmla="*/ 142 h 745"/>
                  <a:gd name="T6" fmla="*/ 53 w 977"/>
                  <a:gd name="T7" fmla="*/ 121 h 745"/>
                  <a:gd name="T8" fmla="*/ 63 w 977"/>
                  <a:gd name="T9" fmla="*/ 115 h 745"/>
                  <a:gd name="T10" fmla="*/ 79 w 977"/>
                  <a:gd name="T11" fmla="*/ 113 h 745"/>
                  <a:gd name="T12" fmla="*/ 121 w 977"/>
                  <a:gd name="T13" fmla="*/ 115 h 745"/>
                  <a:gd name="T14" fmla="*/ 142 w 977"/>
                  <a:gd name="T15" fmla="*/ 107 h 745"/>
                  <a:gd name="T16" fmla="*/ 178 w 977"/>
                  <a:gd name="T17" fmla="*/ 109 h 745"/>
                  <a:gd name="T18" fmla="*/ 147 w 977"/>
                  <a:gd name="T19" fmla="*/ 118 h 745"/>
                  <a:gd name="T20" fmla="*/ 226 w 977"/>
                  <a:gd name="T21" fmla="*/ 146 h 745"/>
                  <a:gd name="T22" fmla="*/ 232 w 977"/>
                  <a:gd name="T23" fmla="*/ 139 h 745"/>
                  <a:gd name="T24" fmla="*/ 236 w 977"/>
                  <a:gd name="T25" fmla="*/ 149 h 745"/>
                  <a:gd name="T26" fmla="*/ 283 w 977"/>
                  <a:gd name="T27" fmla="*/ 181 h 745"/>
                  <a:gd name="T28" fmla="*/ 269 w 977"/>
                  <a:gd name="T29" fmla="*/ 177 h 745"/>
                  <a:gd name="T30" fmla="*/ 301 w 977"/>
                  <a:gd name="T31" fmla="*/ 194 h 745"/>
                  <a:gd name="T32" fmla="*/ 330 w 977"/>
                  <a:gd name="T33" fmla="*/ 181 h 745"/>
                  <a:gd name="T34" fmla="*/ 370 w 977"/>
                  <a:gd name="T35" fmla="*/ 162 h 745"/>
                  <a:gd name="T36" fmla="*/ 384 w 977"/>
                  <a:gd name="T37" fmla="*/ 153 h 745"/>
                  <a:gd name="T38" fmla="*/ 434 w 977"/>
                  <a:gd name="T39" fmla="*/ 130 h 745"/>
                  <a:gd name="T40" fmla="*/ 491 w 977"/>
                  <a:gd name="T41" fmla="*/ 173 h 745"/>
                  <a:gd name="T42" fmla="*/ 514 w 977"/>
                  <a:gd name="T43" fmla="*/ 197 h 745"/>
                  <a:gd name="T44" fmla="*/ 545 w 977"/>
                  <a:gd name="T45" fmla="*/ 223 h 745"/>
                  <a:gd name="T46" fmla="*/ 588 w 977"/>
                  <a:gd name="T47" fmla="*/ 237 h 745"/>
                  <a:gd name="T48" fmla="*/ 617 w 977"/>
                  <a:gd name="T49" fmla="*/ 298 h 745"/>
                  <a:gd name="T50" fmla="*/ 610 w 977"/>
                  <a:gd name="T51" fmla="*/ 415 h 745"/>
                  <a:gd name="T52" fmla="*/ 633 w 977"/>
                  <a:gd name="T53" fmla="*/ 409 h 745"/>
                  <a:gd name="T54" fmla="*/ 622 w 977"/>
                  <a:gd name="T55" fmla="*/ 387 h 745"/>
                  <a:gd name="T56" fmla="*/ 643 w 977"/>
                  <a:gd name="T57" fmla="*/ 394 h 745"/>
                  <a:gd name="T58" fmla="*/ 656 w 977"/>
                  <a:gd name="T59" fmla="*/ 392 h 745"/>
                  <a:gd name="T60" fmla="*/ 636 w 977"/>
                  <a:gd name="T61" fmla="*/ 455 h 745"/>
                  <a:gd name="T62" fmla="*/ 650 w 977"/>
                  <a:gd name="T63" fmla="*/ 471 h 745"/>
                  <a:gd name="T64" fmla="*/ 686 w 977"/>
                  <a:gd name="T65" fmla="*/ 527 h 745"/>
                  <a:gd name="T66" fmla="*/ 710 w 977"/>
                  <a:gd name="T67" fmla="*/ 541 h 745"/>
                  <a:gd name="T68" fmla="*/ 708 w 977"/>
                  <a:gd name="T69" fmla="*/ 521 h 745"/>
                  <a:gd name="T70" fmla="*/ 713 w 977"/>
                  <a:gd name="T71" fmla="*/ 527 h 745"/>
                  <a:gd name="T72" fmla="*/ 726 w 977"/>
                  <a:gd name="T73" fmla="*/ 574 h 745"/>
                  <a:gd name="T74" fmla="*/ 756 w 977"/>
                  <a:gd name="T75" fmla="*/ 601 h 745"/>
                  <a:gd name="T76" fmla="*/ 803 w 977"/>
                  <a:gd name="T77" fmla="*/ 653 h 745"/>
                  <a:gd name="T78" fmla="*/ 860 w 977"/>
                  <a:gd name="T79" fmla="*/ 714 h 745"/>
                  <a:gd name="T80" fmla="*/ 888 w 977"/>
                  <a:gd name="T81" fmla="*/ 728 h 745"/>
                  <a:gd name="T82" fmla="*/ 860 w 977"/>
                  <a:gd name="T83" fmla="*/ 723 h 745"/>
                  <a:gd name="T84" fmla="*/ 895 w 977"/>
                  <a:gd name="T85" fmla="*/ 735 h 745"/>
                  <a:gd name="T86" fmla="*/ 931 w 977"/>
                  <a:gd name="T87" fmla="*/ 723 h 745"/>
                  <a:gd name="T88" fmla="*/ 962 w 977"/>
                  <a:gd name="T89" fmla="*/ 699 h 745"/>
                  <a:gd name="T90" fmla="*/ 967 w 977"/>
                  <a:gd name="T91" fmla="*/ 635 h 745"/>
                  <a:gd name="T92" fmla="*/ 967 w 977"/>
                  <a:gd name="T93" fmla="*/ 521 h 745"/>
                  <a:gd name="T94" fmla="*/ 853 w 977"/>
                  <a:gd name="T95" fmla="*/ 313 h 745"/>
                  <a:gd name="T96" fmla="*/ 837 w 977"/>
                  <a:gd name="T97" fmla="*/ 257 h 745"/>
                  <a:gd name="T98" fmla="*/ 722 w 977"/>
                  <a:gd name="T99" fmla="*/ 30 h 745"/>
                  <a:gd name="T100" fmla="*/ 704 w 977"/>
                  <a:gd name="T101" fmla="*/ 9 h 745"/>
                  <a:gd name="T102" fmla="*/ 647 w 977"/>
                  <a:gd name="T103" fmla="*/ 14 h 745"/>
                  <a:gd name="T104" fmla="*/ 636 w 977"/>
                  <a:gd name="T105" fmla="*/ 63 h 745"/>
                  <a:gd name="T106" fmla="*/ 322 w 977"/>
                  <a:gd name="T107" fmla="*/ 58 h 745"/>
                  <a:gd name="T108" fmla="*/ 1 w 977"/>
                  <a:gd name="T109" fmla="*/ 49 h 74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977"/>
                  <a:gd name="T166" fmla="*/ 0 h 745"/>
                  <a:gd name="T167" fmla="*/ 977 w 977"/>
                  <a:gd name="T168" fmla="*/ 745 h 74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977" h="745">
                    <a:moveTo>
                      <a:pt x="1" y="49"/>
                    </a:moveTo>
                    <a:lnTo>
                      <a:pt x="0" y="71"/>
                    </a:lnTo>
                    <a:lnTo>
                      <a:pt x="28" y="97"/>
                    </a:lnTo>
                    <a:lnTo>
                      <a:pt x="23" y="113"/>
                    </a:lnTo>
                    <a:lnTo>
                      <a:pt x="31" y="123"/>
                    </a:lnTo>
                    <a:lnTo>
                      <a:pt x="20" y="142"/>
                    </a:lnTo>
                    <a:lnTo>
                      <a:pt x="41" y="135"/>
                    </a:lnTo>
                    <a:lnTo>
                      <a:pt x="53" y="121"/>
                    </a:lnTo>
                    <a:lnTo>
                      <a:pt x="52" y="105"/>
                    </a:lnTo>
                    <a:lnTo>
                      <a:pt x="63" y="115"/>
                    </a:lnTo>
                    <a:lnTo>
                      <a:pt x="72" y="103"/>
                    </a:lnTo>
                    <a:lnTo>
                      <a:pt x="79" y="113"/>
                    </a:lnTo>
                    <a:lnTo>
                      <a:pt x="56" y="131"/>
                    </a:lnTo>
                    <a:lnTo>
                      <a:pt x="121" y="115"/>
                    </a:lnTo>
                    <a:lnTo>
                      <a:pt x="133" y="103"/>
                    </a:lnTo>
                    <a:lnTo>
                      <a:pt x="142" y="107"/>
                    </a:lnTo>
                    <a:lnTo>
                      <a:pt x="166" y="103"/>
                    </a:lnTo>
                    <a:lnTo>
                      <a:pt x="178" y="109"/>
                    </a:lnTo>
                    <a:lnTo>
                      <a:pt x="135" y="115"/>
                    </a:lnTo>
                    <a:lnTo>
                      <a:pt x="147" y="118"/>
                    </a:lnTo>
                    <a:lnTo>
                      <a:pt x="198" y="131"/>
                    </a:lnTo>
                    <a:lnTo>
                      <a:pt x="226" y="146"/>
                    </a:lnTo>
                    <a:lnTo>
                      <a:pt x="220" y="121"/>
                    </a:lnTo>
                    <a:lnTo>
                      <a:pt x="232" y="139"/>
                    </a:lnTo>
                    <a:lnTo>
                      <a:pt x="254" y="142"/>
                    </a:lnTo>
                    <a:lnTo>
                      <a:pt x="236" y="149"/>
                    </a:lnTo>
                    <a:lnTo>
                      <a:pt x="269" y="167"/>
                    </a:lnTo>
                    <a:lnTo>
                      <a:pt x="283" y="181"/>
                    </a:lnTo>
                    <a:lnTo>
                      <a:pt x="283" y="197"/>
                    </a:lnTo>
                    <a:lnTo>
                      <a:pt x="269" y="177"/>
                    </a:lnTo>
                    <a:lnTo>
                      <a:pt x="273" y="203"/>
                    </a:lnTo>
                    <a:lnTo>
                      <a:pt x="301" y="194"/>
                    </a:lnTo>
                    <a:lnTo>
                      <a:pt x="319" y="193"/>
                    </a:lnTo>
                    <a:lnTo>
                      <a:pt x="330" y="181"/>
                    </a:lnTo>
                    <a:lnTo>
                      <a:pt x="334" y="188"/>
                    </a:lnTo>
                    <a:lnTo>
                      <a:pt x="370" y="162"/>
                    </a:lnTo>
                    <a:lnTo>
                      <a:pt x="392" y="159"/>
                    </a:lnTo>
                    <a:lnTo>
                      <a:pt x="384" y="153"/>
                    </a:lnTo>
                    <a:lnTo>
                      <a:pt x="400" y="131"/>
                    </a:lnTo>
                    <a:lnTo>
                      <a:pt x="434" y="130"/>
                    </a:lnTo>
                    <a:lnTo>
                      <a:pt x="470" y="148"/>
                    </a:lnTo>
                    <a:lnTo>
                      <a:pt x="491" y="173"/>
                    </a:lnTo>
                    <a:lnTo>
                      <a:pt x="509" y="177"/>
                    </a:lnTo>
                    <a:lnTo>
                      <a:pt x="514" y="197"/>
                    </a:lnTo>
                    <a:lnTo>
                      <a:pt x="538" y="209"/>
                    </a:lnTo>
                    <a:lnTo>
                      <a:pt x="545" y="223"/>
                    </a:lnTo>
                    <a:lnTo>
                      <a:pt x="558" y="236"/>
                    </a:lnTo>
                    <a:lnTo>
                      <a:pt x="588" y="237"/>
                    </a:lnTo>
                    <a:lnTo>
                      <a:pt x="599" y="258"/>
                    </a:lnTo>
                    <a:lnTo>
                      <a:pt x="617" y="298"/>
                    </a:lnTo>
                    <a:lnTo>
                      <a:pt x="608" y="372"/>
                    </a:lnTo>
                    <a:lnTo>
                      <a:pt x="610" y="415"/>
                    </a:lnTo>
                    <a:lnTo>
                      <a:pt x="630" y="428"/>
                    </a:lnTo>
                    <a:lnTo>
                      <a:pt x="633" y="409"/>
                    </a:lnTo>
                    <a:lnTo>
                      <a:pt x="618" y="402"/>
                    </a:lnTo>
                    <a:lnTo>
                      <a:pt x="622" y="387"/>
                    </a:lnTo>
                    <a:lnTo>
                      <a:pt x="627" y="391"/>
                    </a:lnTo>
                    <a:lnTo>
                      <a:pt x="643" y="394"/>
                    </a:lnTo>
                    <a:lnTo>
                      <a:pt x="645" y="409"/>
                    </a:lnTo>
                    <a:lnTo>
                      <a:pt x="656" y="392"/>
                    </a:lnTo>
                    <a:lnTo>
                      <a:pt x="663" y="408"/>
                    </a:lnTo>
                    <a:lnTo>
                      <a:pt x="636" y="455"/>
                    </a:lnTo>
                    <a:lnTo>
                      <a:pt x="636" y="461"/>
                    </a:lnTo>
                    <a:lnTo>
                      <a:pt x="650" y="471"/>
                    </a:lnTo>
                    <a:lnTo>
                      <a:pt x="666" y="509"/>
                    </a:lnTo>
                    <a:lnTo>
                      <a:pt x="686" y="527"/>
                    </a:lnTo>
                    <a:lnTo>
                      <a:pt x="694" y="541"/>
                    </a:lnTo>
                    <a:lnTo>
                      <a:pt x="710" y="541"/>
                    </a:lnTo>
                    <a:lnTo>
                      <a:pt x="694" y="519"/>
                    </a:lnTo>
                    <a:lnTo>
                      <a:pt x="708" y="521"/>
                    </a:lnTo>
                    <a:lnTo>
                      <a:pt x="722" y="517"/>
                    </a:lnTo>
                    <a:lnTo>
                      <a:pt x="713" y="527"/>
                    </a:lnTo>
                    <a:lnTo>
                      <a:pt x="721" y="548"/>
                    </a:lnTo>
                    <a:lnTo>
                      <a:pt x="726" y="574"/>
                    </a:lnTo>
                    <a:lnTo>
                      <a:pt x="750" y="587"/>
                    </a:lnTo>
                    <a:lnTo>
                      <a:pt x="756" y="601"/>
                    </a:lnTo>
                    <a:lnTo>
                      <a:pt x="776" y="653"/>
                    </a:lnTo>
                    <a:lnTo>
                      <a:pt x="803" y="653"/>
                    </a:lnTo>
                    <a:lnTo>
                      <a:pt x="825" y="662"/>
                    </a:lnTo>
                    <a:lnTo>
                      <a:pt x="860" y="714"/>
                    </a:lnTo>
                    <a:lnTo>
                      <a:pt x="888" y="718"/>
                    </a:lnTo>
                    <a:lnTo>
                      <a:pt x="888" y="728"/>
                    </a:lnTo>
                    <a:lnTo>
                      <a:pt x="883" y="732"/>
                    </a:lnTo>
                    <a:lnTo>
                      <a:pt x="860" y="723"/>
                    </a:lnTo>
                    <a:lnTo>
                      <a:pt x="866" y="744"/>
                    </a:lnTo>
                    <a:lnTo>
                      <a:pt x="895" y="735"/>
                    </a:lnTo>
                    <a:lnTo>
                      <a:pt x="918" y="735"/>
                    </a:lnTo>
                    <a:lnTo>
                      <a:pt x="931" y="723"/>
                    </a:lnTo>
                    <a:lnTo>
                      <a:pt x="951" y="723"/>
                    </a:lnTo>
                    <a:lnTo>
                      <a:pt x="962" y="699"/>
                    </a:lnTo>
                    <a:lnTo>
                      <a:pt x="958" y="670"/>
                    </a:lnTo>
                    <a:lnTo>
                      <a:pt x="967" y="635"/>
                    </a:lnTo>
                    <a:lnTo>
                      <a:pt x="976" y="641"/>
                    </a:lnTo>
                    <a:lnTo>
                      <a:pt x="967" y="521"/>
                    </a:lnTo>
                    <a:lnTo>
                      <a:pt x="958" y="486"/>
                    </a:lnTo>
                    <a:lnTo>
                      <a:pt x="853" y="313"/>
                    </a:lnTo>
                    <a:lnTo>
                      <a:pt x="828" y="257"/>
                    </a:lnTo>
                    <a:lnTo>
                      <a:pt x="837" y="257"/>
                    </a:lnTo>
                    <a:lnTo>
                      <a:pt x="769" y="146"/>
                    </a:lnTo>
                    <a:lnTo>
                      <a:pt x="722" y="30"/>
                    </a:lnTo>
                    <a:lnTo>
                      <a:pt x="717" y="10"/>
                    </a:lnTo>
                    <a:lnTo>
                      <a:pt x="704" y="9"/>
                    </a:lnTo>
                    <a:lnTo>
                      <a:pt x="660" y="0"/>
                    </a:lnTo>
                    <a:lnTo>
                      <a:pt x="647" y="14"/>
                    </a:lnTo>
                    <a:lnTo>
                      <a:pt x="656" y="64"/>
                    </a:lnTo>
                    <a:lnTo>
                      <a:pt x="636" y="63"/>
                    </a:lnTo>
                    <a:lnTo>
                      <a:pt x="632" y="41"/>
                    </a:lnTo>
                    <a:lnTo>
                      <a:pt x="322" y="58"/>
                    </a:lnTo>
                    <a:lnTo>
                      <a:pt x="299" y="22"/>
                    </a:lnTo>
                    <a:lnTo>
                      <a:pt x="1" y="49"/>
                    </a:lnTo>
                  </a:path>
                </a:pathLst>
              </a:custGeom>
              <a:pattFill prst="pct20">
                <a:fgClr>
                  <a:srgbClr val="00FF00"/>
                </a:fgClr>
                <a:bgClr>
                  <a:srgbClr val="FFFFFF"/>
                </a:bgClr>
              </a:patt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599" name="Freeform 12" descr="20%"/>
              <p:cNvSpPr>
                <a:spLocks/>
              </p:cNvSpPr>
              <p:nvPr/>
            </p:nvSpPr>
            <p:spPr bwMode="auto">
              <a:xfrm>
                <a:off x="8347075" y="6346825"/>
                <a:ext cx="80962" cy="53975"/>
              </a:xfrm>
              <a:custGeom>
                <a:avLst/>
                <a:gdLst>
                  <a:gd name="T0" fmla="*/ 0 w 51"/>
                  <a:gd name="T1" fmla="*/ 33 h 34"/>
                  <a:gd name="T2" fmla="*/ 3 w 51"/>
                  <a:gd name="T3" fmla="*/ 15 h 34"/>
                  <a:gd name="T4" fmla="*/ 21 w 51"/>
                  <a:gd name="T5" fmla="*/ 14 h 34"/>
                  <a:gd name="T6" fmla="*/ 23 w 51"/>
                  <a:gd name="T7" fmla="*/ 0 h 34"/>
                  <a:gd name="T8" fmla="*/ 50 w 51"/>
                  <a:gd name="T9" fmla="*/ 14 h 34"/>
                  <a:gd name="T10" fmla="*/ 23 w 51"/>
                  <a:gd name="T11" fmla="*/ 21 h 34"/>
                  <a:gd name="T12" fmla="*/ 9 w 51"/>
                  <a:gd name="T13" fmla="*/ 19 h 34"/>
                  <a:gd name="T14" fmla="*/ 15 w 51"/>
                  <a:gd name="T15" fmla="*/ 27 h 34"/>
                  <a:gd name="T16" fmla="*/ 0 w 51"/>
                  <a:gd name="T17" fmla="*/ 33 h 34"/>
                  <a:gd name="T18" fmla="*/ 0 w 51"/>
                  <a:gd name="T19" fmla="*/ 33 h 3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1"/>
                  <a:gd name="T31" fmla="*/ 0 h 34"/>
                  <a:gd name="T32" fmla="*/ 51 w 51"/>
                  <a:gd name="T33" fmla="*/ 34 h 3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1" h="34">
                    <a:moveTo>
                      <a:pt x="0" y="33"/>
                    </a:moveTo>
                    <a:lnTo>
                      <a:pt x="3" y="15"/>
                    </a:lnTo>
                    <a:lnTo>
                      <a:pt x="21" y="14"/>
                    </a:lnTo>
                    <a:lnTo>
                      <a:pt x="23" y="0"/>
                    </a:lnTo>
                    <a:lnTo>
                      <a:pt x="50" y="14"/>
                    </a:lnTo>
                    <a:lnTo>
                      <a:pt x="23" y="21"/>
                    </a:lnTo>
                    <a:lnTo>
                      <a:pt x="9" y="19"/>
                    </a:lnTo>
                    <a:lnTo>
                      <a:pt x="15" y="27"/>
                    </a:lnTo>
                    <a:lnTo>
                      <a:pt x="0" y="33"/>
                    </a:lnTo>
                  </a:path>
                </a:pathLst>
              </a:custGeom>
              <a:pattFill prst="pct20">
                <a:fgClr>
                  <a:srgbClr val="00FF00"/>
                </a:fgClr>
                <a:bgClr>
                  <a:srgbClr val="FFFFFF"/>
                </a:bgClr>
              </a:patt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00" name="Freeform 13" descr="20%"/>
              <p:cNvSpPr>
                <a:spLocks/>
              </p:cNvSpPr>
              <p:nvPr/>
            </p:nvSpPr>
            <p:spPr bwMode="auto">
              <a:xfrm>
                <a:off x="8458200" y="6316663"/>
                <a:ext cx="61912" cy="38100"/>
              </a:xfrm>
              <a:custGeom>
                <a:avLst/>
                <a:gdLst>
                  <a:gd name="T0" fmla="*/ 0 w 39"/>
                  <a:gd name="T1" fmla="*/ 23 h 24"/>
                  <a:gd name="T2" fmla="*/ 6 w 39"/>
                  <a:gd name="T3" fmla="*/ 23 h 24"/>
                  <a:gd name="T4" fmla="*/ 38 w 39"/>
                  <a:gd name="T5" fmla="*/ 0 h 24"/>
                  <a:gd name="T6" fmla="*/ 9 w 39"/>
                  <a:gd name="T7" fmla="*/ 15 h 24"/>
                  <a:gd name="T8" fmla="*/ 0 w 39"/>
                  <a:gd name="T9" fmla="*/ 23 h 24"/>
                  <a:gd name="T10" fmla="*/ 0 w 39"/>
                  <a:gd name="T11" fmla="*/ 23 h 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"/>
                  <a:gd name="T19" fmla="*/ 0 h 24"/>
                  <a:gd name="T20" fmla="*/ 39 w 39"/>
                  <a:gd name="T21" fmla="*/ 24 h 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" h="24">
                    <a:moveTo>
                      <a:pt x="0" y="23"/>
                    </a:moveTo>
                    <a:lnTo>
                      <a:pt x="6" y="23"/>
                    </a:lnTo>
                    <a:lnTo>
                      <a:pt x="38" y="0"/>
                    </a:lnTo>
                    <a:lnTo>
                      <a:pt x="9" y="15"/>
                    </a:lnTo>
                    <a:lnTo>
                      <a:pt x="0" y="23"/>
                    </a:lnTo>
                  </a:path>
                </a:pathLst>
              </a:custGeom>
              <a:pattFill prst="pct20">
                <a:fgClr>
                  <a:srgbClr val="00FF00"/>
                </a:fgClr>
                <a:bgClr>
                  <a:srgbClr val="FFFFFF"/>
                </a:bgClr>
              </a:patt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01" name="Freeform 14" descr="20%"/>
              <p:cNvSpPr>
                <a:spLocks/>
              </p:cNvSpPr>
              <p:nvPr/>
            </p:nvSpPr>
            <p:spPr bwMode="auto">
              <a:xfrm>
                <a:off x="8562975" y="6192838"/>
                <a:ext cx="47625" cy="80963"/>
              </a:xfrm>
              <a:custGeom>
                <a:avLst/>
                <a:gdLst>
                  <a:gd name="T0" fmla="*/ 0 w 30"/>
                  <a:gd name="T1" fmla="*/ 50 h 51"/>
                  <a:gd name="T2" fmla="*/ 15 w 30"/>
                  <a:gd name="T3" fmla="*/ 35 h 51"/>
                  <a:gd name="T4" fmla="*/ 29 w 30"/>
                  <a:gd name="T5" fmla="*/ 0 h 51"/>
                  <a:gd name="T6" fmla="*/ 19 w 30"/>
                  <a:gd name="T7" fmla="*/ 15 h 51"/>
                  <a:gd name="T8" fmla="*/ 0 w 30"/>
                  <a:gd name="T9" fmla="*/ 50 h 51"/>
                  <a:gd name="T10" fmla="*/ 0 w 30"/>
                  <a:gd name="T11" fmla="*/ 50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"/>
                  <a:gd name="T19" fmla="*/ 0 h 51"/>
                  <a:gd name="T20" fmla="*/ 30 w 30"/>
                  <a:gd name="T21" fmla="*/ 51 h 5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" h="51">
                    <a:moveTo>
                      <a:pt x="0" y="50"/>
                    </a:moveTo>
                    <a:lnTo>
                      <a:pt x="15" y="35"/>
                    </a:lnTo>
                    <a:lnTo>
                      <a:pt x="29" y="0"/>
                    </a:lnTo>
                    <a:lnTo>
                      <a:pt x="19" y="15"/>
                    </a:lnTo>
                    <a:lnTo>
                      <a:pt x="0" y="50"/>
                    </a:lnTo>
                  </a:path>
                </a:pathLst>
              </a:custGeom>
              <a:pattFill prst="pct20">
                <a:fgClr>
                  <a:srgbClr val="00FF00"/>
                </a:fgClr>
                <a:bgClr>
                  <a:srgbClr val="FFFFFF"/>
                </a:bgClr>
              </a:patt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602" name="Freeform 16"/>
            <p:cNvSpPr>
              <a:spLocks/>
            </p:cNvSpPr>
            <p:nvPr/>
          </p:nvSpPr>
          <p:spPr bwMode="auto">
            <a:xfrm>
              <a:off x="6265863" y="2668588"/>
              <a:ext cx="669925" cy="1214437"/>
            </a:xfrm>
            <a:custGeom>
              <a:avLst/>
              <a:gdLst>
                <a:gd name="T0" fmla="*/ 0 w 422"/>
                <a:gd name="T1" fmla="*/ 338 h 765"/>
                <a:gd name="T2" fmla="*/ 7 w 422"/>
                <a:gd name="T3" fmla="*/ 313 h 765"/>
                <a:gd name="T4" fmla="*/ 36 w 422"/>
                <a:gd name="T5" fmla="*/ 267 h 765"/>
                <a:gd name="T6" fmla="*/ 53 w 422"/>
                <a:gd name="T7" fmla="*/ 215 h 765"/>
                <a:gd name="T8" fmla="*/ 39 w 422"/>
                <a:gd name="T9" fmla="*/ 180 h 765"/>
                <a:gd name="T10" fmla="*/ 108 w 422"/>
                <a:gd name="T11" fmla="*/ 123 h 765"/>
                <a:gd name="T12" fmla="*/ 125 w 422"/>
                <a:gd name="T13" fmla="*/ 96 h 765"/>
                <a:gd name="T14" fmla="*/ 125 w 422"/>
                <a:gd name="T15" fmla="*/ 79 h 765"/>
                <a:gd name="T16" fmla="*/ 74 w 422"/>
                <a:gd name="T17" fmla="*/ 17 h 765"/>
                <a:gd name="T18" fmla="*/ 354 w 422"/>
                <a:gd name="T19" fmla="*/ 0 h 765"/>
                <a:gd name="T20" fmla="*/ 361 w 422"/>
                <a:gd name="T21" fmla="*/ 48 h 765"/>
                <a:gd name="T22" fmla="*/ 392 w 422"/>
                <a:gd name="T23" fmla="*/ 102 h 765"/>
                <a:gd name="T24" fmla="*/ 415 w 422"/>
                <a:gd name="T25" fmla="*/ 395 h 765"/>
                <a:gd name="T26" fmla="*/ 409 w 422"/>
                <a:gd name="T27" fmla="*/ 454 h 765"/>
                <a:gd name="T28" fmla="*/ 421 w 422"/>
                <a:gd name="T29" fmla="*/ 491 h 765"/>
                <a:gd name="T30" fmla="*/ 406 w 422"/>
                <a:gd name="T31" fmla="*/ 556 h 765"/>
                <a:gd name="T32" fmla="*/ 384 w 422"/>
                <a:gd name="T33" fmla="*/ 586 h 765"/>
                <a:gd name="T34" fmla="*/ 376 w 422"/>
                <a:gd name="T35" fmla="*/ 631 h 765"/>
                <a:gd name="T36" fmla="*/ 382 w 422"/>
                <a:gd name="T37" fmla="*/ 648 h 765"/>
                <a:gd name="T38" fmla="*/ 377 w 422"/>
                <a:gd name="T39" fmla="*/ 674 h 765"/>
                <a:gd name="T40" fmla="*/ 379 w 422"/>
                <a:gd name="T41" fmla="*/ 686 h 765"/>
                <a:gd name="T42" fmla="*/ 347 w 422"/>
                <a:gd name="T43" fmla="*/ 700 h 765"/>
                <a:gd name="T44" fmla="*/ 339 w 422"/>
                <a:gd name="T45" fmla="*/ 749 h 765"/>
                <a:gd name="T46" fmla="*/ 292 w 422"/>
                <a:gd name="T47" fmla="*/ 729 h 765"/>
                <a:gd name="T48" fmla="*/ 269 w 422"/>
                <a:gd name="T49" fmla="*/ 756 h 765"/>
                <a:gd name="T50" fmla="*/ 270 w 422"/>
                <a:gd name="T51" fmla="*/ 764 h 765"/>
                <a:gd name="T52" fmla="*/ 252 w 422"/>
                <a:gd name="T53" fmla="*/ 762 h 765"/>
                <a:gd name="T54" fmla="*/ 236 w 422"/>
                <a:gd name="T55" fmla="*/ 730 h 765"/>
                <a:gd name="T56" fmla="*/ 226 w 422"/>
                <a:gd name="T57" fmla="*/ 688 h 765"/>
                <a:gd name="T58" fmla="*/ 208 w 422"/>
                <a:gd name="T59" fmla="*/ 658 h 765"/>
                <a:gd name="T60" fmla="*/ 180 w 422"/>
                <a:gd name="T61" fmla="*/ 648 h 765"/>
                <a:gd name="T62" fmla="*/ 145 w 422"/>
                <a:gd name="T63" fmla="*/ 617 h 765"/>
                <a:gd name="T64" fmla="*/ 132 w 422"/>
                <a:gd name="T65" fmla="*/ 580 h 765"/>
                <a:gd name="T66" fmla="*/ 152 w 422"/>
                <a:gd name="T67" fmla="*/ 520 h 765"/>
                <a:gd name="T68" fmla="*/ 134 w 422"/>
                <a:gd name="T69" fmla="*/ 508 h 765"/>
                <a:gd name="T70" fmla="*/ 95 w 422"/>
                <a:gd name="T71" fmla="*/ 508 h 765"/>
                <a:gd name="T72" fmla="*/ 87 w 422"/>
                <a:gd name="T73" fmla="*/ 469 h 765"/>
                <a:gd name="T74" fmla="*/ 17 w 422"/>
                <a:gd name="T75" fmla="*/ 399 h 765"/>
                <a:gd name="T76" fmla="*/ 0 w 422"/>
                <a:gd name="T77" fmla="*/ 338 h 765"/>
                <a:gd name="T78" fmla="*/ 0 w 422"/>
                <a:gd name="T79" fmla="*/ 338 h 76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22"/>
                <a:gd name="T121" fmla="*/ 0 h 765"/>
                <a:gd name="T122" fmla="*/ 422 w 422"/>
                <a:gd name="T123" fmla="*/ 765 h 76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22" h="765">
                  <a:moveTo>
                    <a:pt x="0" y="338"/>
                  </a:moveTo>
                  <a:lnTo>
                    <a:pt x="7" y="313"/>
                  </a:lnTo>
                  <a:lnTo>
                    <a:pt x="36" y="267"/>
                  </a:lnTo>
                  <a:lnTo>
                    <a:pt x="53" y="215"/>
                  </a:lnTo>
                  <a:lnTo>
                    <a:pt x="39" y="180"/>
                  </a:lnTo>
                  <a:lnTo>
                    <a:pt x="108" y="123"/>
                  </a:lnTo>
                  <a:lnTo>
                    <a:pt x="125" y="96"/>
                  </a:lnTo>
                  <a:lnTo>
                    <a:pt x="125" y="79"/>
                  </a:lnTo>
                  <a:lnTo>
                    <a:pt x="74" y="17"/>
                  </a:lnTo>
                  <a:lnTo>
                    <a:pt x="354" y="0"/>
                  </a:lnTo>
                  <a:lnTo>
                    <a:pt x="361" y="48"/>
                  </a:lnTo>
                  <a:lnTo>
                    <a:pt x="392" y="102"/>
                  </a:lnTo>
                  <a:lnTo>
                    <a:pt x="415" y="395"/>
                  </a:lnTo>
                  <a:lnTo>
                    <a:pt x="409" y="454"/>
                  </a:lnTo>
                  <a:lnTo>
                    <a:pt x="421" y="491"/>
                  </a:lnTo>
                  <a:lnTo>
                    <a:pt x="406" y="556"/>
                  </a:lnTo>
                  <a:lnTo>
                    <a:pt x="384" y="586"/>
                  </a:lnTo>
                  <a:lnTo>
                    <a:pt x="376" y="631"/>
                  </a:lnTo>
                  <a:lnTo>
                    <a:pt x="382" y="648"/>
                  </a:lnTo>
                  <a:lnTo>
                    <a:pt x="377" y="674"/>
                  </a:lnTo>
                  <a:lnTo>
                    <a:pt x="379" y="686"/>
                  </a:lnTo>
                  <a:lnTo>
                    <a:pt x="347" y="700"/>
                  </a:lnTo>
                  <a:lnTo>
                    <a:pt x="339" y="749"/>
                  </a:lnTo>
                  <a:lnTo>
                    <a:pt x="292" y="729"/>
                  </a:lnTo>
                  <a:lnTo>
                    <a:pt x="269" y="756"/>
                  </a:lnTo>
                  <a:lnTo>
                    <a:pt x="270" y="764"/>
                  </a:lnTo>
                  <a:lnTo>
                    <a:pt x="252" y="762"/>
                  </a:lnTo>
                  <a:lnTo>
                    <a:pt x="236" y="730"/>
                  </a:lnTo>
                  <a:lnTo>
                    <a:pt x="226" y="688"/>
                  </a:lnTo>
                  <a:lnTo>
                    <a:pt x="208" y="658"/>
                  </a:lnTo>
                  <a:lnTo>
                    <a:pt x="180" y="648"/>
                  </a:lnTo>
                  <a:lnTo>
                    <a:pt x="145" y="617"/>
                  </a:lnTo>
                  <a:lnTo>
                    <a:pt x="132" y="580"/>
                  </a:lnTo>
                  <a:lnTo>
                    <a:pt x="152" y="520"/>
                  </a:lnTo>
                  <a:lnTo>
                    <a:pt x="134" y="508"/>
                  </a:lnTo>
                  <a:lnTo>
                    <a:pt x="95" y="508"/>
                  </a:lnTo>
                  <a:lnTo>
                    <a:pt x="87" y="469"/>
                  </a:lnTo>
                  <a:lnTo>
                    <a:pt x="17" y="399"/>
                  </a:lnTo>
                  <a:lnTo>
                    <a:pt x="0" y="338"/>
                  </a:lnTo>
                </a:path>
              </a:pathLst>
            </a:custGeom>
            <a:solidFill>
              <a:srgbClr val="66FF33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3" name="Freeform 17"/>
            <p:cNvSpPr>
              <a:spLocks/>
            </p:cNvSpPr>
            <p:nvPr/>
          </p:nvSpPr>
          <p:spPr bwMode="auto">
            <a:xfrm>
              <a:off x="6661150" y="3352800"/>
              <a:ext cx="1244600" cy="642938"/>
            </a:xfrm>
            <a:custGeom>
              <a:avLst/>
              <a:gdLst>
                <a:gd name="T0" fmla="*/ 0 w 784"/>
                <a:gd name="T1" fmla="*/ 404 h 405"/>
                <a:gd name="T2" fmla="*/ 6 w 784"/>
                <a:gd name="T3" fmla="*/ 383 h 405"/>
                <a:gd name="T4" fmla="*/ 26 w 784"/>
                <a:gd name="T5" fmla="*/ 381 h 405"/>
                <a:gd name="T6" fmla="*/ 29 w 784"/>
                <a:gd name="T7" fmla="*/ 337 h 405"/>
                <a:gd name="T8" fmla="*/ 21 w 784"/>
                <a:gd name="T9" fmla="*/ 333 h 405"/>
                <a:gd name="T10" fmla="*/ 20 w 784"/>
                <a:gd name="T11" fmla="*/ 325 h 405"/>
                <a:gd name="T12" fmla="*/ 43 w 784"/>
                <a:gd name="T13" fmla="*/ 298 h 405"/>
                <a:gd name="T14" fmla="*/ 90 w 784"/>
                <a:gd name="T15" fmla="*/ 318 h 405"/>
                <a:gd name="T16" fmla="*/ 98 w 784"/>
                <a:gd name="T17" fmla="*/ 269 h 405"/>
                <a:gd name="T18" fmla="*/ 130 w 784"/>
                <a:gd name="T19" fmla="*/ 255 h 405"/>
                <a:gd name="T20" fmla="*/ 128 w 784"/>
                <a:gd name="T21" fmla="*/ 243 h 405"/>
                <a:gd name="T22" fmla="*/ 133 w 784"/>
                <a:gd name="T23" fmla="*/ 217 h 405"/>
                <a:gd name="T24" fmla="*/ 146 w 784"/>
                <a:gd name="T25" fmla="*/ 200 h 405"/>
                <a:gd name="T26" fmla="*/ 192 w 784"/>
                <a:gd name="T27" fmla="*/ 193 h 405"/>
                <a:gd name="T28" fmla="*/ 208 w 784"/>
                <a:gd name="T29" fmla="*/ 195 h 405"/>
                <a:gd name="T30" fmla="*/ 261 w 784"/>
                <a:gd name="T31" fmla="*/ 176 h 405"/>
                <a:gd name="T32" fmla="*/ 278 w 784"/>
                <a:gd name="T33" fmla="*/ 194 h 405"/>
                <a:gd name="T34" fmla="*/ 296 w 784"/>
                <a:gd name="T35" fmla="*/ 155 h 405"/>
                <a:gd name="T36" fmla="*/ 311 w 784"/>
                <a:gd name="T37" fmla="*/ 144 h 405"/>
                <a:gd name="T38" fmla="*/ 350 w 784"/>
                <a:gd name="T39" fmla="*/ 167 h 405"/>
                <a:gd name="T40" fmla="*/ 355 w 784"/>
                <a:gd name="T41" fmla="*/ 142 h 405"/>
                <a:gd name="T42" fmla="*/ 397 w 784"/>
                <a:gd name="T43" fmla="*/ 90 h 405"/>
                <a:gd name="T44" fmla="*/ 406 w 784"/>
                <a:gd name="T45" fmla="*/ 60 h 405"/>
                <a:gd name="T46" fmla="*/ 421 w 784"/>
                <a:gd name="T47" fmla="*/ 64 h 405"/>
                <a:gd name="T48" fmla="*/ 458 w 784"/>
                <a:gd name="T49" fmla="*/ 37 h 405"/>
                <a:gd name="T50" fmla="*/ 449 w 784"/>
                <a:gd name="T51" fmla="*/ 16 h 405"/>
                <a:gd name="T52" fmla="*/ 454 w 784"/>
                <a:gd name="T53" fmla="*/ 3 h 405"/>
                <a:gd name="T54" fmla="*/ 486 w 784"/>
                <a:gd name="T55" fmla="*/ 0 h 405"/>
                <a:gd name="T56" fmla="*/ 509 w 784"/>
                <a:gd name="T57" fmla="*/ 9 h 405"/>
                <a:gd name="T58" fmla="*/ 521 w 784"/>
                <a:gd name="T59" fmla="*/ 33 h 405"/>
                <a:gd name="T60" fmla="*/ 554 w 784"/>
                <a:gd name="T61" fmla="*/ 38 h 405"/>
                <a:gd name="T62" fmla="*/ 577 w 784"/>
                <a:gd name="T63" fmla="*/ 51 h 405"/>
                <a:gd name="T64" fmla="*/ 625 w 784"/>
                <a:gd name="T65" fmla="*/ 49 h 405"/>
                <a:gd name="T66" fmla="*/ 647 w 784"/>
                <a:gd name="T67" fmla="*/ 33 h 405"/>
                <a:gd name="T68" fmla="*/ 701 w 784"/>
                <a:gd name="T69" fmla="*/ 69 h 405"/>
                <a:gd name="T70" fmla="*/ 720 w 784"/>
                <a:gd name="T71" fmla="*/ 131 h 405"/>
                <a:gd name="T72" fmla="*/ 740 w 784"/>
                <a:gd name="T73" fmla="*/ 157 h 405"/>
                <a:gd name="T74" fmla="*/ 783 w 784"/>
                <a:gd name="T75" fmla="*/ 180 h 405"/>
                <a:gd name="T76" fmla="*/ 750 w 784"/>
                <a:gd name="T77" fmla="*/ 217 h 405"/>
                <a:gd name="T78" fmla="*/ 725 w 784"/>
                <a:gd name="T79" fmla="*/ 234 h 405"/>
                <a:gd name="T80" fmla="*/ 698 w 784"/>
                <a:gd name="T81" fmla="*/ 269 h 405"/>
                <a:gd name="T82" fmla="*/ 698 w 784"/>
                <a:gd name="T83" fmla="*/ 280 h 405"/>
                <a:gd name="T84" fmla="*/ 619 w 784"/>
                <a:gd name="T85" fmla="*/ 331 h 405"/>
                <a:gd name="T86" fmla="*/ 187 w 784"/>
                <a:gd name="T87" fmla="*/ 371 h 405"/>
                <a:gd name="T88" fmla="*/ 143 w 784"/>
                <a:gd name="T89" fmla="*/ 368 h 405"/>
                <a:gd name="T90" fmla="*/ 146 w 784"/>
                <a:gd name="T91" fmla="*/ 393 h 405"/>
                <a:gd name="T92" fmla="*/ 0 w 784"/>
                <a:gd name="T93" fmla="*/ 404 h 405"/>
                <a:gd name="T94" fmla="*/ 0 w 784"/>
                <a:gd name="T95" fmla="*/ 404 h 40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84"/>
                <a:gd name="T145" fmla="*/ 0 h 405"/>
                <a:gd name="T146" fmla="*/ 784 w 784"/>
                <a:gd name="T147" fmla="*/ 405 h 40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84" h="405">
                  <a:moveTo>
                    <a:pt x="0" y="404"/>
                  </a:moveTo>
                  <a:lnTo>
                    <a:pt x="6" y="383"/>
                  </a:lnTo>
                  <a:lnTo>
                    <a:pt x="26" y="381"/>
                  </a:lnTo>
                  <a:lnTo>
                    <a:pt x="29" y="337"/>
                  </a:lnTo>
                  <a:lnTo>
                    <a:pt x="21" y="333"/>
                  </a:lnTo>
                  <a:lnTo>
                    <a:pt x="20" y="325"/>
                  </a:lnTo>
                  <a:lnTo>
                    <a:pt x="43" y="298"/>
                  </a:lnTo>
                  <a:lnTo>
                    <a:pt x="90" y="318"/>
                  </a:lnTo>
                  <a:lnTo>
                    <a:pt x="98" y="269"/>
                  </a:lnTo>
                  <a:lnTo>
                    <a:pt x="130" y="255"/>
                  </a:lnTo>
                  <a:lnTo>
                    <a:pt x="128" y="243"/>
                  </a:lnTo>
                  <a:lnTo>
                    <a:pt x="133" y="217"/>
                  </a:lnTo>
                  <a:lnTo>
                    <a:pt x="146" y="200"/>
                  </a:lnTo>
                  <a:lnTo>
                    <a:pt x="192" y="193"/>
                  </a:lnTo>
                  <a:lnTo>
                    <a:pt x="208" y="195"/>
                  </a:lnTo>
                  <a:lnTo>
                    <a:pt x="261" y="176"/>
                  </a:lnTo>
                  <a:lnTo>
                    <a:pt x="278" y="194"/>
                  </a:lnTo>
                  <a:lnTo>
                    <a:pt x="296" y="155"/>
                  </a:lnTo>
                  <a:lnTo>
                    <a:pt x="311" y="144"/>
                  </a:lnTo>
                  <a:lnTo>
                    <a:pt x="350" y="167"/>
                  </a:lnTo>
                  <a:lnTo>
                    <a:pt x="355" y="142"/>
                  </a:lnTo>
                  <a:lnTo>
                    <a:pt x="397" y="90"/>
                  </a:lnTo>
                  <a:lnTo>
                    <a:pt x="406" y="60"/>
                  </a:lnTo>
                  <a:lnTo>
                    <a:pt x="421" y="64"/>
                  </a:lnTo>
                  <a:lnTo>
                    <a:pt x="458" y="37"/>
                  </a:lnTo>
                  <a:lnTo>
                    <a:pt x="449" y="16"/>
                  </a:lnTo>
                  <a:lnTo>
                    <a:pt x="454" y="3"/>
                  </a:lnTo>
                  <a:lnTo>
                    <a:pt x="486" y="0"/>
                  </a:lnTo>
                  <a:lnTo>
                    <a:pt x="509" y="9"/>
                  </a:lnTo>
                  <a:lnTo>
                    <a:pt x="521" y="33"/>
                  </a:lnTo>
                  <a:lnTo>
                    <a:pt x="554" y="38"/>
                  </a:lnTo>
                  <a:lnTo>
                    <a:pt x="577" y="51"/>
                  </a:lnTo>
                  <a:lnTo>
                    <a:pt x="625" y="49"/>
                  </a:lnTo>
                  <a:lnTo>
                    <a:pt x="647" y="33"/>
                  </a:lnTo>
                  <a:lnTo>
                    <a:pt x="701" y="69"/>
                  </a:lnTo>
                  <a:lnTo>
                    <a:pt x="720" y="131"/>
                  </a:lnTo>
                  <a:lnTo>
                    <a:pt x="740" y="157"/>
                  </a:lnTo>
                  <a:lnTo>
                    <a:pt x="783" y="180"/>
                  </a:lnTo>
                  <a:lnTo>
                    <a:pt x="750" y="217"/>
                  </a:lnTo>
                  <a:lnTo>
                    <a:pt x="725" y="234"/>
                  </a:lnTo>
                  <a:lnTo>
                    <a:pt x="698" y="269"/>
                  </a:lnTo>
                  <a:lnTo>
                    <a:pt x="698" y="280"/>
                  </a:lnTo>
                  <a:lnTo>
                    <a:pt x="619" y="331"/>
                  </a:lnTo>
                  <a:lnTo>
                    <a:pt x="187" y="371"/>
                  </a:lnTo>
                  <a:lnTo>
                    <a:pt x="143" y="368"/>
                  </a:lnTo>
                  <a:lnTo>
                    <a:pt x="146" y="393"/>
                  </a:lnTo>
                  <a:lnTo>
                    <a:pt x="0" y="404"/>
                  </a:lnTo>
                </a:path>
              </a:pathLst>
            </a:custGeom>
            <a:solidFill>
              <a:srgbClr val="00DA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4" name="Freeform 18"/>
            <p:cNvSpPr>
              <a:spLocks/>
            </p:cNvSpPr>
            <p:nvPr/>
          </p:nvSpPr>
          <p:spPr bwMode="auto">
            <a:xfrm>
              <a:off x="5572125" y="3116263"/>
              <a:ext cx="1136650" cy="995362"/>
            </a:xfrm>
            <a:custGeom>
              <a:avLst/>
              <a:gdLst>
                <a:gd name="T0" fmla="*/ 0 w 716"/>
                <a:gd name="T1" fmla="*/ 9 h 627"/>
                <a:gd name="T2" fmla="*/ 44 w 716"/>
                <a:gd name="T3" fmla="*/ 92 h 627"/>
                <a:gd name="T4" fmla="*/ 64 w 716"/>
                <a:gd name="T5" fmla="*/ 109 h 627"/>
                <a:gd name="T6" fmla="*/ 76 w 716"/>
                <a:gd name="T7" fmla="*/ 107 h 627"/>
                <a:gd name="T8" fmla="*/ 90 w 716"/>
                <a:gd name="T9" fmla="*/ 117 h 627"/>
                <a:gd name="T10" fmla="*/ 91 w 716"/>
                <a:gd name="T11" fmla="*/ 127 h 627"/>
                <a:gd name="T12" fmla="*/ 79 w 716"/>
                <a:gd name="T13" fmla="*/ 127 h 627"/>
                <a:gd name="T14" fmla="*/ 64 w 716"/>
                <a:gd name="T15" fmla="*/ 155 h 627"/>
                <a:gd name="T16" fmla="*/ 98 w 716"/>
                <a:gd name="T17" fmla="*/ 201 h 627"/>
                <a:gd name="T18" fmla="*/ 121 w 716"/>
                <a:gd name="T19" fmla="*/ 209 h 627"/>
                <a:gd name="T20" fmla="*/ 118 w 716"/>
                <a:gd name="T21" fmla="*/ 502 h 627"/>
                <a:gd name="T22" fmla="*/ 120 w 716"/>
                <a:gd name="T23" fmla="*/ 572 h 627"/>
                <a:gd name="T24" fmla="*/ 596 w 716"/>
                <a:gd name="T25" fmla="*/ 555 h 627"/>
                <a:gd name="T26" fmla="*/ 602 w 716"/>
                <a:gd name="T27" fmla="*/ 600 h 627"/>
                <a:gd name="T28" fmla="*/ 584 w 716"/>
                <a:gd name="T29" fmla="*/ 626 h 627"/>
                <a:gd name="T30" fmla="*/ 655 w 716"/>
                <a:gd name="T31" fmla="*/ 622 h 627"/>
                <a:gd name="T32" fmla="*/ 666 w 716"/>
                <a:gd name="T33" fmla="*/ 600 h 627"/>
                <a:gd name="T34" fmla="*/ 669 w 716"/>
                <a:gd name="T35" fmla="*/ 572 h 627"/>
                <a:gd name="T36" fmla="*/ 686 w 716"/>
                <a:gd name="T37" fmla="*/ 553 h 627"/>
                <a:gd name="T38" fmla="*/ 692 w 716"/>
                <a:gd name="T39" fmla="*/ 532 h 627"/>
                <a:gd name="T40" fmla="*/ 712 w 716"/>
                <a:gd name="T41" fmla="*/ 530 h 627"/>
                <a:gd name="T42" fmla="*/ 715 w 716"/>
                <a:gd name="T43" fmla="*/ 486 h 627"/>
                <a:gd name="T44" fmla="*/ 707 w 716"/>
                <a:gd name="T45" fmla="*/ 482 h 627"/>
                <a:gd name="T46" fmla="*/ 689 w 716"/>
                <a:gd name="T47" fmla="*/ 480 h 627"/>
                <a:gd name="T48" fmla="*/ 673 w 716"/>
                <a:gd name="T49" fmla="*/ 448 h 627"/>
                <a:gd name="T50" fmla="*/ 663 w 716"/>
                <a:gd name="T51" fmla="*/ 406 h 627"/>
                <a:gd name="T52" fmla="*/ 645 w 716"/>
                <a:gd name="T53" fmla="*/ 376 h 627"/>
                <a:gd name="T54" fmla="*/ 617 w 716"/>
                <a:gd name="T55" fmla="*/ 366 h 627"/>
                <a:gd name="T56" fmla="*/ 582 w 716"/>
                <a:gd name="T57" fmla="*/ 335 h 627"/>
                <a:gd name="T58" fmla="*/ 569 w 716"/>
                <a:gd name="T59" fmla="*/ 298 h 627"/>
                <a:gd name="T60" fmla="*/ 589 w 716"/>
                <a:gd name="T61" fmla="*/ 238 h 627"/>
                <a:gd name="T62" fmla="*/ 571 w 716"/>
                <a:gd name="T63" fmla="*/ 226 h 627"/>
                <a:gd name="T64" fmla="*/ 532 w 716"/>
                <a:gd name="T65" fmla="*/ 226 h 627"/>
                <a:gd name="T66" fmla="*/ 524 w 716"/>
                <a:gd name="T67" fmla="*/ 187 h 627"/>
                <a:gd name="T68" fmla="*/ 454 w 716"/>
                <a:gd name="T69" fmla="*/ 117 h 627"/>
                <a:gd name="T70" fmla="*/ 437 w 716"/>
                <a:gd name="T71" fmla="*/ 56 h 627"/>
                <a:gd name="T72" fmla="*/ 444 w 716"/>
                <a:gd name="T73" fmla="*/ 31 h 627"/>
                <a:gd name="T74" fmla="*/ 414 w 716"/>
                <a:gd name="T75" fmla="*/ 0 h 627"/>
                <a:gd name="T76" fmla="*/ 0 w 716"/>
                <a:gd name="T77" fmla="*/ 9 h 627"/>
                <a:gd name="T78" fmla="*/ 0 w 716"/>
                <a:gd name="T79" fmla="*/ 9 h 62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16"/>
                <a:gd name="T121" fmla="*/ 0 h 627"/>
                <a:gd name="T122" fmla="*/ 716 w 716"/>
                <a:gd name="T123" fmla="*/ 627 h 62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16" h="627">
                  <a:moveTo>
                    <a:pt x="0" y="9"/>
                  </a:moveTo>
                  <a:lnTo>
                    <a:pt x="44" y="92"/>
                  </a:lnTo>
                  <a:lnTo>
                    <a:pt x="64" y="109"/>
                  </a:lnTo>
                  <a:lnTo>
                    <a:pt x="76" y="107"/>
                  </a:lnTo>
                  <a:lnTo>
                    <a:pt x="90" y="117"/>
                  </a:lnTo>
                  <a:lnTo>
                    <a:pt x="91" y="127"/>
                  </a:lnTo>
                  <a:lnTo>
                    <a:pt x="79" y="127"/>
                  </a:lnTo>
                  <a:lnTo>
                    <a:pt x="64" y="155"/>
                  </a:lnTo>
                  <a:lnTo>
                    <a:pt x="98" y="201"/>
                  </a:lnTo>
                  <a:lnTo>
                    <a:pt x="121" y="209"/>
                  </a:lnTo>
                  <a:lnTo>
                    <a:pt x="118" y="502"/>
                  </a:lnTo>
                  <a:lnTo>
                    <a:pt x="120" y="572"/>
                  </a:lnTo>
                  <a:lnTo>
                    <a:pt x="596" y="555"/>
                  </a:lnTo>
                  <a:lnTo>
                    <a:pt x="602" y="600"/>
                  </a:lnTo>
                  <a:lnTo>
                    <a:pt x="584" y="626"/>
                  </a:lnTo>
                  <a:lnTo>
                    <a:pt x="655" y="622"/>
                  </a:lnTo>
                  <a:lnTo>
                    <a:pt x="666" y="600"/>
                  </a:lnTo>
                  <a:lnTo>
                    <a:pt x="669" y="572"/>
                  </a:lnTo>
                  <a:lnTo>
                    <a:pt x="686" y="553"/>
                  </a:lnTo>
                  <a:lnTo>
                    <a:pt x="692" y="532"/>
                  </a:lnTo>
                  <a:lnTo>
                    <a:pt x="712" y="530"/>
                  </a:lnTo>
                  <a:lnTo>
                    <a:pt x="715" y="486"/>
                  </a:lnTo>
                  <a:lnTo>
                    <a:pt x="707" y="482"/>
                  </a:lnTo>
                  <a:lnTo>
                    <a:pt x="689" y="480"/>
                  </a:lnTo>
                  <a:lnTo>
                    <a:pt x="673" y="448"/>
                  </a:lnTo>
                  <a:lnTo>
                    <a:pt x="663" y="406"/>
                  </a:lnTo>
                  <a:lnTo>
                    <a:pt x="645" y="376"/>
                  </a:lnTo>
                  <a:lnTo>
                    <a:pt x="617" y="366"/>
                  </a:lnTo>
                  <a:lnTo>
                    <a:pt x="582" y="335"/>
                  </a:lnTo>
                  <a:lnTo>
                    <a:pt x="569" y="298"/>
                  </a:lnTo>
                  <a:lnTo>
                    <a:pt x="589" y="238"/>
                  </a:lnTo>
                  <a:lnTo>
                    <a:pt x="571" y="226"/>
                  </a:lnTo>
                  <a:lnTo>
                    <a:pt x="532" y="226"/>
                  </a:lnTo>
                  <a:lnTo>
                    <a:pt x="524" y="187"/>
                  </a:lnTo>
                  <a:lnTo>
                    <a:pt x="454" y="117"/>
                  </a:lnTo>
                  <a:lnTo>
                    <a:pt x="437" y="56"/>
                  </a:lnTo>
                  <a:lnTo>
                    <a:pt x="444" y="31"/>
                  </a:lnTo>
                  <a:lnTo>
                    <a:pt x="414" y="0"/>
                  </a:lnTo>
                  <a:lnTo>
                    <a:pt x="0" y="9"/>
                  </a:lnTo>
                </a:path>
              </a:pathLst>
            </a:custGeom>
            <a:solidFill>
              <a:srgbClr val="00DA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5" name="Freeform 19"/>
            <p:cNvSpPr>
              <a:spLocks/>
            </p:cNvSpPr>
            <p:nvPr/>
          </p:nvSpPr>
          <p:spPr bwMode="auto">
            <a:xfrm>
              <a:off x="7567613" y="3675063"/>
              <a:ext cx="1462087" cy="657225"/>
            </a:xfrm>
            <a:custGeom>
              <a:avLst/>
              <a:gdLst>
                <a:gd name="T0" fmla="*/ 1 w 921"/>
                <a:gd name="T1" fmla="*/ 355 h 414"/>
                <a:gd name="T2" fmla="*/ 212 w 921"/>
                <a:gd name="T3" fmla="*/ 300 h 414"/>
                <a:gd name="T4" fmla="*/ 419 w 921"/>
                <a:gd name="T5" fmla="*/ 322 h 414"/>
                <a:gd name="T6" fmla="*/ 658 w 921"/>
                <a:gd name="T7" fmla="*/ 413 h 414"/>
                <a:gd name="T8" fmla="*/ 714 w 921"/>
                <a:gd name="T9" fmla="*/ 398 h 414"/>
                <a:gd name="T10" fmla="*/ 728 w 921"/>
                <a:gd name="T11" fmla="*/ 387 h 414"/>
                <a:gd name="T12" fmla="*/ 757 w 921"/>
                <a:gd name="T13" fmla="*/ 312 h 414"/>
                <a:gd name="T14" fmla="*/ 766 w 921"/>
                <a:gd name="T15" fmla="*/ 293 h 414"/>
                <a:gd name="T16" fmla="*/ 760 w 921"/>
                <a:gd name="T17" fmla="*/ 272 h 414"/>
                <a:gd name="T18" fmla="*/ 769 w 921"/>
                <a:gd name="T19" fmla="*/ 289 h 414"/>
                <a:gd name="T20" fmla="*/ 788 w 921"/>
                <a:gd name="T21" fmla="*/ 283 h 414"/>
                <a:gd name="T22" fmla="*/ 791 w 921"/>
                <a:gd name="T23" fmla="*/ 261 h 414"/>
                <a:gd name="T24" fmla="*/ 801 w 921"/>
                <a:gd name="T25" fmla="*/ 274 h 414"/>
                <a:gd name="T26" fmla="*/ 860 w 921"/>
                <a:gd name="T27" fmla="*/ 255 h 414"/>
                <a:gd name="T28" fmla="*/ 872 w 921"/>
                <a:gd name="T29" fmla="*/ 213 h 414"/>
                <a:gd name="T30" fmla="*/ 858 w 921"/>
                <a:gd name="T31" fmla="*/ 207 h 414"/>
                <a:gd name="T32" fmla="*/ 853 w 921"/>
                <a:gd name="T33" fmla="*/ 229 h 414"/>
                <a:gd name="T34" fmla="*/ 839 w 921"/>
                <a:gd name="T35" fmla="*/ 234 h 414"/>
                <a:gd name="T36" fmla="*/ 788 w 921"/>
                <a:gd name="T37" fmla="*/ 217 h 414"/>
                <a:gd name="T38" fmla="*/ 821 w 921"/>
                <a:gd name="T39" fmla="*/ 228 h 414"/>
                <a:gd name="T40" fmla="*/ 834 w 921"/>
                <a:gd name="T41" fmla="*/ 198 h 414"/>
                <a:gd name="T42" fmla="*/ 833 w 921"/>
                <a:gd name="T43" fmla="*/ 180 h 414"/>
                <a:gd name="T44" fmla="*/ 807 w 921"/>
                <a:gd name="T45" fmla="*/ 158 h 414"/>
                <a:gd name="T46" fmla="*/ 833 w 921"/>
                <a:gd name="T47" fmla="*/ 162 h 414"/>
                <a:gd name="T48" fmla="*/ 832 w 921"/>
                <a:gd name="T49" fmla="*/ 150 h 414"/>
                <a:gd name="T50" fmla="*/ 836 w 921"/>
                <a:gd name="T51" fmla="*/ 154 h 414"/>
                <a:gd name="T52" fmla="*/ 854 w 921"/>
                <a:gd name="T53" fmla="*/ 156 h 414"/>
                <a:gd name="T54" fmla="*/ 869 w 921"/>
                <a:gd name="T55" fmla="*/ 165 h 414"/>
                <a:gd name="T56" fmla="*/ 895 w 921"/>
                <a:gd name="T57" fmla="*/ 150 h 414"/>
                <a:gd name="T58" fmla="*/ 920 w 921"/>
                <a:gd name="T59" fmla="*/ 120 h 414"/>
                <a:gd name="T60" fmla="*/ 910 w 921"/>
                <a:gd name="T61" fmla="*/ 83 h 414"/>
                <a:gd name="T62" fmla="*/ 881 w 921"/>
                <a:gd name="T63" fmla="*/ 120 h 414"/>
                <a:gd name="T64" fmla="*/ 872 w 921"/>
                <a:gd name="T65" fmla="*/ 77 h 414"/>
                <a:gd name="T66" fmla="*/ 807 w 921"/>
                <a:gd name="T67" fmla="*/ 98 h 414"/>
                <a:gd name="T68" fmla="*/ 829 w 921"/>
                <a:gd name="T69" fmla="*/ 70 h 414"/>
                <a:gd name="T70" fmla="*/ 855 w 921"/>
                <a:gd name="T71" fmla="*/ 34 h 414"/>
                <a:gd name="T72" fmla="*/ 872 w 921"/>
                <a:gd name="T73" fmla="*/ 31 h 414"/>
                <a:gd name="T74" fmla="*/ 879 w 921"/>
                <a:gd name="T75" fmla="*/ 15 h 414"/>
                <a:gd name="T76" fmla="*/ 532 w 921"/>
                <a:gd name="T77" fmla="*/ 64 h 414"/>
                <a:gd name="T78" fmla="*/ 257 w 921"/>
                <a:gd name="T79" fmla="*/ 128 h 414"/>
                <a:gd name="T80" fmla="*/ 226 w 921"/>
                <a:gd name="T81" fmla="*/ 174 h 414"/>
                <a:gd name="T82" fmla="*/ 193 w 921"/>
                <a:gd name="T83" fmla="*/ 180 h 414"/>
                <a:gd name="T84" fmla="*/ 167 w 921"/>
                <a:gd name="T85" fmla="*/ 185 h 414"/>
                <a:gd name="T86" fmla="*/ 137 w 921"/>
                <a:gd name="T87" fmla="*/ 226 h 414"/>
                <a:gd name="T88" fmla="*/ 28 w 921"/>
                <a:gd name="T89" fmla="*/ 311 h 414"/>
                <a:gd name="T90" fmla="*/ 0 w 921"/>
                <a:gd name="T91" fmla="*/ 322 h 41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921"/>
                <a:gd name="T139" fmla="*/ 0 h 414"/>
                <a:gd name="T140" fmla="*/ 921 w 921"/>
                <a:gd name="T141" fmla="*/ 414 h 414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921" h="414">
                  <a:moveTo>
                    <a:pt x="0" y="322"/>
                  </a:moveTo>
                  <a:lnTo>
                    <a:pt x="1" y="355"/>
                  </a:lnTo>
                  <a:lnTo>
                    <a:pt x="133" y="339"/>
                  </a:lnTo>
                  <a:lnTo>
                    <a:pt x="212" y="300"/>
                  </a:lnTo>
                  <a:lnTo>
                    <a:pt x="358" y="283"/>
                  </a:lnTo>
                  <a:lnTo>
                    <a:pt x="419" y="322"/>
                  </a:lnTo>
                  <a:lnTo>
                    <a:pt x="514" y="308"/>
                  </a:lnTo>
                  <a:lnTo>
                    <a:pt x="658" y="413"/>
                  </a:lnTo>
                  <a:lnTo>
                    <a:pt x="678" y="400"/>
                  </a:lnTo>
                  <a:lnTo>
                    <a:pt x="714" y="398"/>
                  </a:lnTo>
                  <a:lnTo>
                    <a:pt x="720" y="373"/>
                  </a:lnTo>
                  <a:lnTo>
                    <a:pt x="728" y="387"/>
                  </a:lnTo>
                  <a:lnTo>
                    <a:pt x="737" y="339"/>
                  </a:lnTo>
                  <a:lnTo>
                    <a:pt x="757" y="312"/>
                  </a:lnTo>
                  <a:lnTo>
                    <a:pt x="774" y="300"/>
                  </a:lnTo>
                  <a:lnTo>
                    <a:pt x="766" y="293"/>
                  </a:lnTo>
                  <a:lnTo>
                    <a:pt x="769" y="283"/>
                  </a:lnTo>
                  <a:lnTo>
                    <a:pt x="760" y="272"/>
                  </a:lnTo>
                  <a:lnTo>
                    <a:pt x="773" y="283"/>
                  </a:lnTo>
                  <a:lnTo>
                    <a:pt x="769" y="289"/>
                  </a:lnTo>
                  <a:lnTo>
                    <a:pt x="780" y="293"/>
                  </a:lnTo>
                  <a:lnTo>
                    <a:pt x="788" y="283"/>
                  </a:lnTo>
                  <a:lnTo>
                    <a:pt x="794" y="281"/>
                  </a:lnTo>
                  <a:lnTo>
                    <a:pt x="791" y="261"/>
                  </a:lnTo>
                  <a:lnTo>
                    <a:pt x="794" y="261"/>
                  </a:lnTo>
                  <a:lnTo>
                    <a:pt x="801" y="274"/>
                  </a:lnTo>
                  <a:lnTo>
                    <a:pt x="834" y="255"/>
                  </a:lnTo>
                  <a:lnTo>
                    <a:pt x="860" y="255"/>
                  </a:lnTo>
                  <a:lnTo>
                    <a:pt x="878" y="220"/>
                  </a:lnTo>
                  <a:lnTo>
                    <a:pt x="872" y="213"/>
                  </a:lnTo>
                  <a:lnTo>
                    <a:pt x="862" y="223"/>
                  </a:lnTo>
                  <a:lnTo>
                    <a:pt x="858" y="207"/>
                  </a:lnTo>
                  <a:lnTo>
                    <a:pt x="846" y="218"/>
                  </a:lnTo>
                  <a:lnTo>
                    <a:pt x="853" y="229"/>
                  </a:lnTo>
                  <a:lnTo>
                    <a:pt x="840" y="223"/>
                  </a:lnTo>
                  <a:lnTo>
                    <a:pt x="839" y="234"/>
                  </a:lnTo>
                  <a:lnTo>
                    <a:pt x="807" y="231"/>
                  </a:lnTo>
                  <a:lnTo>
                    <a:pt x="788" y="217"/>
                  </a:lnTo>
                  <a:lnTo>
                    <a:pt x="788" y="208"/>
                  </a:lnTo>
                  <a:lnTo>
                    <a:pt x="821" y="228"/>
                  </a:lnTo>
                  <a:lnTo>
                    <a:pt x="846" y="200"/>
                  </a:lnTo>
                  <a:lnTo>
                    <a:pt x="834" y="198"/>
                  </a:lnTo>
                  <a:lnTo>
                    <a:pt x="848" y="176"/>
                  </a:lnTo>
                  <a:lnTo>
                    <a:pt x="833" y="180"/>
                  </a:lnTo>
                  <a:lnTo>
                    <a:pt x="783" y="162"/>
                  </a:lnTo>
                  <a:lnTo>
                    <a:pt x="807" y="158"/>
                  </a:lnTo>
                  <a:lnTo>
                    <a:pt x="832" y="168"/>
                  </a:lnTo>
                  <a:lnTo>
                    <a:pt x="833" y="162"/>
                  </a:lnTo>
                  <a:lnTo>
                    <a:pt x="821" y="150"/>
                  </a:lnTo>
                  <a:lnTo>
                    <a:pt x="832" y="150"/>
                  </a:lnTo>
                  <a:lnTo>
                    <a:pt x="844" y="144"/>
                  </a:lnTo>
                  <a:lnTo>
                    <a:pt x="836" y="154"/>
                  </a:lnTo>
                  <a:lnTo>
                    <a:pt x="842" y="165"/>
                  </a:lnTo>
                  <a:lnTo>
                    <a:pt x="854" y="156"/>
                  </a:lnTo>
                  <a:lnTo>
                    <a:pt x="858" y="168"/>
                  </a:lnTo>
                  <a:lnTo>
                    <a:pt x="869" y="165"/>
                  </a:lnTo>
                  <a:lnTo>
                    <a:pt x="884" y="165"/>
                  </a:lnTo>
                  <a:lnTo>
                    <a:pt x="895" y="150"/>
                  </a:lnTo>
                  <a:lnTo>
                    <a:pt x="905" y="122"/>
                  </a:lnTo>
                  <a:lnTo>
                    <a:pt x="920" y="120"/>
                  </a:lnTo>
                  <a:lnTo>
                    <a:pt x="920" y="107"/>
                  </a:lnTo>
                  <a:lnTo>
                    <a:pt x="910" y="83"/>
                  </a:lnTo>
                  <a:lnTo>
                    <a:pt x="894" y="83"/>
                  </a:lnTo>
                  <a:lnTo>
                    <a:pt x="881" y="120"/>
                  </a:lnTo>
                  <a:lnTo>
                    <a:pt x="876" y="100"/>
                  </a:lnTo>
                  <a:lnTo>
                    <a:pt x="872" y="77"/>
                  </a:lnTo>
                  <a:lnTo>
                    <a:pt x="842" y="89"/>
                  </a:lnTo>
                  <a:lnTo>
                    <a:pt x="807" y="98"/>
                  </a:lnTo>
                  <a:lnTo>
                    <a:pt x="807" y="81"/>
                  </a:lnTo>
                  <a:lnTo>
                    <a:pt x="829" y="70"/>
                  </a:lnTo>
                  <a:lnTo>
                    <a:pt x="867" y="54"/>
                  </a:lnTo>
                  <a:lnTo>
                    <a:pt x="855" y="34"/>
                  </a:lnTo>
                  <a:lnTo>
                    <a:pt x="883" y="50"/>
                  </a:lnTo>
                  <a:lnTo>
                    <a:pt x="872" y="31"/>
                  </a:lnTo>
                  <a:lnTo>
                    <a:pt x="899" y="54"/>
                  </a:lnTo>
                  <a:lnTo>
                    <a:pt x="879" y="15"/>
                  </a:lnTo>
                  <a:lnTo>
                    <a:pt x="860" y="0"/>
                  </a:lnTo>
                  <a:lnTo>
                    <a:pt x="532" y="64"/>
                  </a:lnTo>
                  <a:lnTo>
                    <a:pt x="263" y="98"/>
                  </a:lnTo>
                  <a:lnTo>
                    <a:pt x="257" y="128"/>
                  </a:lnTo>
                  <a:lnTo>
                    <a:pt x="245" y="140"/>
                  </a:lnTo>
                  <a:lnTo>
                    <a:pt x="226" y="174"/>
                  </a:lnTo>
                  <a:lnTo>
                    <a:pt x="212" y="171"/>
                  </a:lnTo>
                  <a:lnTo>
                    <a:pt x="193" y="180"/>
                  </a:lnTo>
                  <a:lnTo>
                    <a:pt x="181" y="198"/>
                  </a:lnTo>
                  <a:lnTo>
                    <a:pt x="167" y="185"/>
                  </a:lnTo>
                  <a:lnTo>
                    <a:pt x="140" y="207"/>
                  </a:lnTo>
                  <a:lnTo>
                    <a:pt x="137" y="226"/>
                  </a:lnTo>
                  <a:lnTo>
                    <a:pt x="34" y="286"/>
                  </a:lnTo>
                  <a:lnTo>
                    <a:pt x="28" y="311"/>
                  </a:lnTo>
                  <a:lnTo>
                    <a:pt x="0" y="322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6" name="Freeform 20"/>
            <p:cNvSpPr>
              <a:spLocks/>
            </p:cNvSpPr>
            <p:nvPr/>
          </p:nvSpPr>
          <p:spPr bwMode="auto">
            <a:xfrm>
              <a:off x="4322763" y="3868738"/>
              <a:ext cx="1476375" cy="776287"/>
            </a:xfrm>
            <a:custGeom>
              <a:avLst/>
              <a:gdLst>
                <a:gd name="T0" fmla="*/ 0 w 930"/>
                <a:gd name="T1" fmla="*/ 71 h 489"/>
                <a:gd name="T2" fmla="*/ 6 w 930"/>
                <a:gd name="T3" fmla="*/ 0 h 489"/>
                <a:gd name="T4" fmla="*/ 108 w 930"/>
                <a:gd name="T5" fmla="*/ 6 h 489"/>
                <a:gd name="T6" fmla="*/ 563 w 930"/>
                <a:gd name="T7" fmla="*/ 29 h 489"/>
                <a:gd name="T8" fmla="*/ 905 w 930"/>
                <a:gd name="T9" fmla="*/ 28 h 489"/>
                <a:gd name="T10" fmla="*/ 907 w 930"/>
                <a:gd name="T11" fmla="*/ 98 h 489"/>
                <a:gd name="T12" fmla="*/ 929 w 930"/>
                <a:gd name="T13" fmla="*/ 251 h 489"/>
                <a:gd name="T14" fmla="*/ 924 w 930"/>
                <a:gd name="T15" fmla="*/ 488 h 489"/>
                <a:gd name="T16" fmla="*/ 896 w 930"/>
                <a:gd name="T17" fmla="*/ 478 h 489"/>
                <a:gd name="T18" fmla="*/ 851 w 930"/>
                <a:gd name="T19" fmla="*/ 448 h 489"/>
                <a:gd name="T20" fmla="*/ 833 w 930"/>
                <a:gd name="T21" fmla="*/ 453 h 489"/>
                <a:gd name="T22" fmla="*/ 772 w 930"/>
                <a:gd name="T23" fmla="*/ 460 h 489"/>
                <a:gd name="T24" fmla="*/ 712 w 930"/>
                <a:gd name="T25" fmla="*/ 480 h 489"/>
                <a:gd name="T26" fmla="*/ 689 w 930"/>
                <a:gd name="T27" fmla="*/ 457 h 489"/>
                <a:gd name="T28" fmla="*/ 658 w 930"/>
                <a:gd name="T29" fmla="*/ 462 h 489"/>
                <a:gd name="T30" fmla="*/ 653 w 930"/>
                <a:gd name="T31" fmla="*/ 448 h 489"/>
                <a:gd name="T32" fmla="*/ 634 w 930"/>
                <a:gd name="T33" fmla="*/ 462 h 489"/>
                <a:gd name="T34" fmla="*/ 629 w 930"/>
                <a:gd name="T35" fmla="*/ 480 h 489"/>
                <a:gd name="T36" fmla="*/ 620 w 930"/>
                <a:gd name="T37" fmla="*/ 453 h 489"/>
                <a:gd name="T38" fmla="*/ 599 w 930"/>
                <a:gd name="T39" fmla="*/ 469 h 489"/>
                <a:gd name="T40" fmla="*/ 567 w 930"/>
                <a:gd name="T41" fmla="*/ 442 h 489"/>
                <a:gd name="T42" fmla="*/ 547 w 930"/>
                <a:gd name="T43" fmla="*/ 462 h 489"/>
                <a:gd name="T44" fmla="*/ 536 w 930"/>
                <a:gd name="T45" fmla="*/ 451 h 489"/>
                <a:gd name="T46" fmla="*/ 518 w 930"/>
                <a:gd name="T47" fmla="*/ 417 h 489"/>
                <a:gd name="T48" fmla="*/ 490 w 930"/>
                <a:gd name="T49" fmla="*/ 416 h 489"/>
                <a:gd name="T50" fmla="*/ 486 w 930"/>
                <a:gd name="T51" fmla="*/ 427 h 489"/>
                <a:gd name="T52" fmla="*/ 466 w 930"/>
                <a:gd name="T53" fmla="*/ 413 h 489"/>
                <a:gd name="T54" fmla="*/ 449 w 930"/>
                <a:gd name="T55" fmla="*/ 417 h 489"/>
                <a:gd name="T56" fmla="*/ 427 w 930"/>
                <a:gd name="T57" fmla="*/ 407 h 489"/>
                <a:gd name="T58" fmla="*/ 402 w 930"/>
                <a:gd name="T59" fmla="*/ 404 h 489"/>
                <a:gd name="T60" fmla="*/ 402 w 930"/>
                <a:gd name="T61" fmla="*/ 388 h 489"/>
                <a:gd name="T62" fmla="*/ 383 w 930"/>
                <a:gd name="T63" fmla="*/ 373 h 489"/>
                <a:gd name="T64" fmla="*/ 375 w 930"/>
                <a:gd name="T65" fmla="*/ 382 h 489"/>
                <a:gd name="T66" fmla="*/ 346 w 930"/>
                <a:gd name="T67" fmla="*/ 382 h 489"/>
                <a:gd name="T68" fmla="*/ 313 w 930"/>
                <a:gd name="T69" fmla="*/ 355 h 489"/>
                <a:gd name="T70" fmla="*/ 325 w 930"/>
                <a:gd name="T71" fmla="*/ 91 h 489"/>
                <a:gd name="T72" fmla="*/ 0 w 930"/>
                <a:gd name="T73" fmla="*/ 71 h 489"/>
                <a:gd name="T74" fmla="*/ 0 w 930"/>
                <a:gd name="T75" fmla="*/ 71 h 4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930"/>
                <a:gd name="T115" fmla="*/ 0 h 489"/>
                <a:gd name="T116" fmla="*/ 930 w 930"/>
                <a:gd name="T117" fmla="*/ 489 h 4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930" h="489">
                  <a:moveTo>
                    <a:pt x="0" y="71"/>
                  </a:moveTo>
                  <a:lnTo>
                    <a:pt x="6" y="0"/>
                  </a:lnTo>
                  <a:lnTo>
                    <a:pt x="108" y="6"/>
                  </a:lnTo>
                  <a:lnTo>
                    <a:pt x="563" y="29"/>
                  </a:lnTo>
                  <a:lnTo>
                    <a:pt x="905" y="28"/>
                  </a:lnTo>
                  <a:lnTo>
                    <a:pt x="907" y="98"/>
                  </a:lnTo>
                  <a:lnTo>
                    <a:pt x="929" y="251"/>
                  </a:lnTo>
                  <a:lnTo>
                    <a:pt x="924" y="488"/>
                  </a:lnTo>
                  <a:lnTo>
                    <a:pt x="896" y="478"/>
                  </a:lnTo>
                  <a:lnTo>
                    <a:pt x="851" y="448"/>
                  </a:lnTo>
                  <a:lnTo>
                    <a:pt x="833" y="453"/>
                  </a:lnTo>
                  <a:lnTo>
                    <a:pt x="772" y="460"/>
                  </a:lnTo>
                  <a:lnTo>
                    <a:pt x="712" y="480"/>
                  </a:lnTo>
                  <a:lnTo>
                    <a:pt x="689" y="457"/>
                  </a:lnTo>
                  <a:lnTo>
                    <a:pt x="658" y="462"/>
                  </a:lnTo>
                  <a:lnTo>
                    <a:pt x="653" y="448"/>
                  </a:lnTo>
                  <a:lnTo>
                    <a:pt x="634" y="462"/>
                  </a:lnTo>
                  <a:lnTo>
                    <a:pt x="629" y="480"/>
                  </a:lnTo>
                  <a:lnTo>
                    <a:pt x="620" y="453"/>
                  </a:lnTo>
                  <a:lnTo>
                    <a:pt x="599" y="469"/>
                  </a:lnTo>
                  <a:lnTo>
                    <a:pt x="567" y="442"/>
                  </a:lnTo>
                  <a:lnTo>
                    <a:pt x="547" y="462"/>
                  </a:lnTo>
                  <a:lnTo>
                    <a:pt x="536" y="451"/>
                  </a:lnTo>
                  <a:lnTo>
                    <a:pt x="518" y="417"/>
                  </a:lnTo>
                  <a:lnTo>
                    <a:pt x="490" y="416"/>
                  </a:lnTo>
                  <a:lnTo>
                    <a:pt x="486" y="427"/>
                  </a:lnTo>
                  <a:lnTo>
                    <a:pt x="466" y="413"/>
                  </a:lnTo>
                  <a:lnTo>
                    <a:pt x="449" y="417"/>
                  </a:lnTo>
                  <a:lnTo>
                    <a:pt x="427" y="407"/>
                  </a:lnTo>
                  <a:lnTo>
                    <a:pt x="402" y="404"/>
                  </a:lnTo>
                  <a:lnTo>
                    <a:pt x="402" y="388"/>
                  </a:lnTo>
                  <a:lnTo>
                    <a:pt x="383" y="373"/>
                  </a:lnTo>
                  <a:lnTo>
                    <a:pt x="375" y="382"/>
                  </a:lnTo>
                  <a:lnTo>
                    <a:pt x="346" y="382"/>
                  </a:lnTo>
                  <a:lnTo>
                    <a:pt x="313" y="355"/>
                  </a:lnTo>
                  <a:lnTo>
                    <a:pt x="325" y="91"/>
                  </a:lnTo>
                  <a:lnTo>
                    <a:pt x="0" y="71"/>
                  </a:lnTo>
                </a:path>
              </a:pathLst>
            </a:cu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7" name="Freeform 21"/>
            <p:cNvSpPr>
              <a:spLocks/>
            </p:cNvSpPr>
            <p:nvPr/>
          </p:nvSpPr>
          <p:spPr bwMode="auto">
            <a:xfrm>
              <a:off x="7745413" y="4124325"/>
              <a:ext cx="868362" cy="668338"/>
            </a:xfrm>
            <a:custGeom>
              <a:avLst/>
              <a:gdLst>
                <a:gd name="T0" fmla="*/ 0 w 547"/>
                <a:gd name="T1" fmla="*/ 100 h 421"/>
                <a:gd name="T2" fmla="*/ 21 w 547"/>
                <a:gd name="T3" fmla="*/ 56 h 421"/>
                <a:gd name="T4" fmla="*/ 100 w 547"/>
                <a:gd name="T5" fmla="*/ 17 h 421"/>
                <a:gd name="T6" fmla="*/ 246 w 547"/>
                <a:gd name="T7" fmla="*/ 0 h 421"/>
                <a:gd name="T8" fmla="*/ 307 w 547"/>
                <a:gd name="T9" fmla="*/ 39 h 421"/>
                <a:gd name="T10" fmla="*/ 402 w 547"/>
                <a:gd name="T11" fmla="*/ 25 h 421"/>
                <a:gd name="T12" fmla="*/ 546 w 547"/>
                <a:gd name="T13" fmla="*/ 130 h 421"/>
                <a:gd name="T14" fmla="*/ 505 w 547"/>
                <a:gd name="T15" fmla="*/ 178 h 421"/>
                <a:gd name="T16" fmla="*/ 483 w 547"/>
                <a:gd name="T17" fmla="*/ 212 h 421"/>
                <a:gd name="T18" fmla="*/ 485 w 547"/>
                <a:gd name="T19" fmla="*/ 245 h 421"/>
                <a:gd name="T20" fmla="*/ 446 w 547"/>
                <a:gd name="T21" fmla="*/ 275 h 421"/>
                <a:gd name="T22" fmla="*/ 417 w 547"/>
                <a:gd name="T23" fmla="*/ 322 h 421"/>
                <a:gd name="T24" fmla="*/ 376 w 547"/>
                <a:gd name="T25" fmla="*/ 348 h 421"/>
                <a:gd name="T26" fmla="*/ 359 w 547"/>
                <a:gd name="T27" fmla="*/ 351 h 421"/>
                <a:gd name="T28" fmla="*/ 349 w 547"/>
                <a:gd name="T29" fmla="*/ 382 h 421"/>
                <a:gd name="T30" fmla="*/ 326 w 547"/>
                <a:gd name="T31" fmla="*/ 363 h 421"/>
                <a:gd name="T32" fmla="*/ 348 w 547"/>
                <a:gd name="T33" fmla="*/ 391 h 421"/>
                <a:gd name="T34" fmla="*/ 327 w 547"/>
                <a:gd name="T35" fmla="*/ 420 h 421"/>
                <a:gd name="T36" fmla="*/ 307 w 547"/>
                <a:gd name="T37" fmla="*/ 417 h 421"/>
                <a:gd name="T38" fmla="*/ 294 w 547"/>
                <a:gd name="T39" fmla="*/ 401 h 421"/>
                <a:gd name="T40" fmla="*/ 269 w 547"/>
                <a:gd name="T41" fmla="*/ 358 h 421"/>
                <a:gd name="T42" fmla="*/ 260 w 547"/>
                <a:gd name="T43" fmla="*/ 353 h 421"/>
                <a:gd name="T44" fmla="*/ 232 w 547"/>
                <a:gd name="T45" fmla="*/ 296 h 421"/>
                <a:gd name="T46" fmla="*/ 194 w 547"/>
                <a:gd name="T47" fmla="*/ 273 h 421"/>
                <a:gd name="T48" fmla="*/ 165 w 547"/>
                <a:gd name="T49" fmla="*/ 235 h 421"/>
                <a:gd name="T50" fmla="*/ 100 w 547"/>
                <a:gd name="T51" fmla="*/ 189 h 421"/>
                <a:gd name="T52" fmla="*/ 69 w 547"/>
                <a:gd name="T53" fmla="*/ 146 h 421"/>
                <a:gd name="T54" fmla="*/ 0 w 547"/>
                <a:gd name="T55" fmla="*/ 100 h 421"/>
                <a:gd name="T56" fmla="*/ 0 w 547"/>
                <a:gd name="T57" fmla="*/ 100 h 42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47"/>
                <a:gd name="T88" fmla="*/ 0 h 421"/>
                <a:gd name="T89" fmla="*/ 547 w 547"/>
                <a:gd name="T90" fmla="*/ 421 h 42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47" h="421">
                  <a:moveTo>
                    <a:pt x="0" y="100"/>
                  </a:moveTo>
                  <a:lnTo>
                    <a:pt x="21" y="56"/>
                  </a:lnTo>
                  <a:lnTo>
                    <a:pt x="100" y="17"/>
                  </a:lnTo>
                  <a:lnTo>
                    <a:pt x="246" y="0"/>
                  </a:lnTo>
                  <a:lnTo>
                    <a:pt x="307" y="39"/>
                  </a:lnTo>
                  <a:lnTo>
                    <a:pt x="402" y="25"/>
                  </a:lnTo>
                  <a:lnTo>
                    <a:pt x="546" y="130"/>
                  </a:lnTo>
                  <a:lnTo>
                    <a:pt x="505" y="178"/>
                  </a:lnTo>
                  <a:lnTo>
                    <a:pt x="483" y="212"/>
                  </a:lnTo>
                  <a:lnTo>
                    <a:pt x="485" y="245"/>
                  </a:lnTo>
                  <a:lnTo>
                    <a:pt x="446" y="275"/>
                  </a:lnTo>
                  <a:lnTo>
                    <a:pt x="417" y="322"/>
                  </a:lnTo>
                  <a:lnTo>
                    <a:pt x="376" y="348"/>
                  </a:lnTo>
                  <a:lnTo>
                    <a:pt x="359" y="351"/>
                  </a:lnTo>
                  <a:lnTo>
                    <a:pt x="349" y="382"/>
                  </a:lnTo>
                  <a:lnTo>
                    <a:pt x="326" y="363"/>
                  </a:lnTo>
                  <a:lnTo>
                    <a:pt x="348" y="391"/>
                  </a:lnTo>
                  <a:lnTo>
                    <a:pt x="327" y="420"/>
                  </a:lnTo>
                  <a:lnTo>
                    <a:pt x="307" y="417"/>
                  </a:lnTo>
                  <a:lnTo>
                    <a:pt x="294" y="401"/>
                  </a:lnTo>
                  <a:lnTo>
                    <a:pt x="269" y="358"/>
                  </a:lnTo>
                  <a:lnTo>
                    <a:pt x="260" y="353"/>
                  </a:lnTo>
                  <a:lnTo>
                    <a:pt x="232" y="296"/>
                  </a:lnTo>
                  <a:lnTo>
                    <a:pt x="194" y="273"/>
                  </a:lnTo>
                  <a:lnTo>
                    <a:pt x="165" y="235"/>
                  </a:lnTo>
                  <a:lnTo>
                    <a:pt x="100" y="189"/>
                  </a:lnTo>
                  <a:lnTo>
                    <a:pt x="69" y="146"/>
                  </a:lnTo>
                  <a:lnTo>
                    <a:pt x="0" y="100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8" name="Freeform 22"/>
            <p:cNvSpPr>
              <a:spLocks/>
            </p:cNvSpPr>
            <p:nvPr/>
          </p:nvSpPr>
          <p:spPr bwMode="auto">
            <a:xfrm>
              <a:off x="6527800" y="3830638"/>
              <a:ext cx="1458913" cy="500062"/>
            </a:xfrm>
            <a:custGeom>
              <a:avLst/>
              <a:gdLst>
                <a:gd name="T0" fmla="*/ 0 w 919"/>
                <a:gd name="T1" fmla="*/ 314 h 315"/>
                <a:gd name="T2" fmla="*/ 18 w 919"/>
                <a:gd name="T3" fmla="*/ 257 h 315"/>
                <a:gd name="T4" fmla="*/ 12 w 919"/>
                <a:gd name="T5" fmla="*/ 254 h 315"/>
                <a:gd name="T6" fmla="*/ 37 w 919"/>
                <a:gd name="T7" fmla="*/ 233 h 315"/>
                <a:gd name="T8" fmla="*/ 61 w 919"/>
                <a:gd name="T9" fmla="*/ 183 h 315"/>
                <a:gd name="T10" fmla="*/ 53 w 919"/>
                <a:gd name="T11" fmla="*/ 172 h 315"/>
                <a:gd name="T12" fmla="*/ 64 w 919"/>
                <a:gd name="T13" fmla="*/ 150 h 315"/>
                <a:gd name="T14" fmla="*/ 67 w 919"/>
                <a:gd name="T15" fmla="*/ 122 h 315"/>
                <a:gd name="T16" fmla="*/ 84 w 919"/>
                <a:gd name="T17" fmla="*/ 103 h 315"/>
                <a:gd name="T18" fmla="*/ 230 w 919"/>
                <a:gd name="T19" fmla="*/ 92 h 315"/>
                <a:gd name="T20" fmla="*/ 227 w 919"/>
                <a:gd name="T21" fmla="*/ 67 h 315"/>
                <a:gd name="T22" fmla="*/ 271 w 919"/>
                <a:gd name="T23" fmla="*/ 70 h 315"/>
                <a:gd name="T24" fmla="*/ 703 w 919"/>
                <a:gd name="T25" fmla="*/ 30 h 315"/>
                <a:gd name="T26" fmla="*/ 918 w 919"/>
                <a:gd name="T27" fmla="*/ 0 h 315"/>
                <a:gd name="T28" fmla="*/ 912 w 919"/>
                <a:gd name="T29" fmla="*/ 30 h 315"/>
                <a:gd name="T30" fmla="*/ 900 w 919"/>
                <a:gd name="T31" fmla="*/ 42 h 315"/>
                <a:gd name="T32" fmla="*/ 881 w 919"/>
                <a:gd name="T33" fmla="*/ 76 h 315"/>
                <a:gd name="T34" fmla="*/ 867 w 919"/>
                <a:gd name="T35" fmla="*/ 73 h 315"/>
                <a:gd name="T36" fmla="*/ 848 w 919"/>
                <a:gd name="T37" fmla="*/ 82 h 315"/>
                <a:gd name="T38" fmla="*/ 836 w 919"/>
                <a:gd name="T39" fmla="*/ 100 h 315"/>
                <a:gd name="T40" fmla="*/ 822 w 919"/>
                <a:gd name="T41" fmla="*/ 87 h 315"/>
                <a:gd name="T42" fmla="*/ 795 w 919"/>
                <a:gd name="T43" fmla="*/ 109 h 315"/>
                <a:gd name="T44" fmla="*/ 792 w 919"/>
                <a:gd name="T45" fmla="*/ 128 h 315"/>
                <a:gd name="T46" fmla="*/ 689 w 919"/>
                <a:gd name="T47" fmla="*/ 188 h 315"/>
                <a:gd name="T48" fmla="*/ 683 w 919"/>
                <a:gd name="T49" fmla="*/ 213 h 315"/>
                <a:gd name="T50" fmla="*/ 655 w 919"/>
                <a:gd name="T51" fmla="*/ 224 h 315"/>
                <a:gd name="T52" fmla="*/ 656 w 919"/>
                <a:gd name="T53" fmla="*/ 257 h 315"/>
                <a:gd name="T54" fmla="*/ 514 w 919"/>
                <a:gd name="T55" fmla="*/ 275 h 315"/>
                <a:gd name="T56" fmla="*/ 232 w 919"/>
                <a:gd name="T57" fmla="*/ 299 h 315"/>
                <a:gd name="T58" fmla="*/ 0 w 919"/>
                <a:gd name="T59" fmla="*/ 314 h 315"/>
                <a:gd name="T60" fmla="*/ 0 w 919"/>
                <a:gd name="T61" fmla="*/ 314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9"/>
                <a:gd name="T94" fmla="*/ 0 h 315"/>
                <a:gd name="T95" fmla="*/ 919 w 919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9" h="315">
                  <a:moveTo>
                    <a:pt x="0" y="314"/>
                  </a:moveTo>
                  <a:lnTo>
                    <a:pt x="18" y="257"/>
                  </a:lnTo>
                  <a:lnTo>
                    <a:pt x="12" y="254"/>
                  </a:lnTo>
                  <a:lnTo>
                    <a:pt x="37" y="233"/>
                  </a:lnTo>
                  <a:lnTo>
                    <a:pt x="61" y="183"/>
                  </a:lnTo>
                  <a:lnTo>
                    <a:pt x="53" y="172"/>
                  </a:lnTo>
                  <a:lnTo>
                    <a:pt x="64" y="150"/>
                  </a:lnTo>
                  <a:lnTo>
                    <a:pt x="67" y="122"/>
                  </a:lnTo>
                  <a:lnTo>
                    <a:pt x="84" y="103"/>
                  </a:lnTo>
                  <a:lnTo>
                    <a:pt x="230" y="92"/>
                  </a:lnTo>
                  <a:lnTo>
                    <a:pt x="227" y="67"/>
                  </a:lnTo>
                  <a:lnTo>
                    <a:pt x="271" y="70"/>
                  </a:lnTo>
                  <a:lnTo>
                    <a:pt x="703" y="30"/>
                  </a:lnTo>
                  <a:lnTo>
                    <a:pt x="918" y="0"/>
                  </a:lnTo>
                  <a:lnTo>
                    <a:pt x="912" y="30"/>
                  </a:lnTo>
                  <a:lnTo>
                    <a:pt x="900" y="42"/>
                  </a:lnTo>
                  <a:lnTo>
                    <a:pt x="881" y="76"/>
                  </a:lnTo>
                  <a:lnTo>
                    <a:pt x="867" y="73"/>
                  </a:lnTo>
                  <a:lnTo>
                    <a:pt x="848" y="82"/>
                  </a:lnTo>
                  <a:lnTo>
                    <a:pt x="836" y="100"/>
                  </a:lnTo>
                  <a:lnTo>
                    <a:pt x="822" y="87"/>
                  </a:lnTo>
                  <a:lnTo>
                    <a:pt x="795" y="109"/>
                  </a:lnTo>
                  <a:lnTo>
                    <a:pt x="792" y="128"/>
                  </a:lnTo>
                  <a:lnTo>
                    <a:pt x="689" y="188"/>
                  </a:lnTo>
                  <a:lnTo>
                    <a:pt x="683" y="213"/>
                  </a:lnTo>
                  <a:lnTo>
                    <a:pt x="655" y="224"/>
                  </a:lnTo>
                  <a:lnTo>
                    <a:pt x="656" y="257"/>
                  </a:lnTo>
                  <a:lnTo>
                    <a:pt x="514" y="275"/>
                  </a:lnTo>
                  <a:lnTo>
                    <a:pt x="232" y="299"/>
                  </a:lnTo>
                  <a:lnTo>
                    <a:pt x="0" y="314"/>
                  </a:lnTo>
                </a:path>
              </a:pathLst>
            </a:custGeom>
            <a:solidFill>
              <a:srgbClr val="66CCFF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09" name="Freeform 23"/>
            <p:cNvSpPr>
              <a:spLocks/>
            </p:cNvSpPr>
            <p:nvPr/>
          </p:nvSpPr>
          <p:spPr bwMode="auto">
            <a:xfrm>
              <a:off x="6896100" y="4267200"/>
              <a:ext cx="646113" cy="1063625"/>
            </a:xfrm>
            <a:custGeom>
              <a:avLst/>
              <a:gdLst>
                <a:gd name="T0" fmla="*/ 0 w 407"/>
                <a:gd name="T1" fmla="*/ 24 h 670"/>
                <a:gd name="T2" fmla="*/ 7 w 407"/>
                <a:gd name="T3" fmla="*/ 38 h 670"/>
                <a:gd name="T4" fmla="*/ 0 w 407"/>
                <a:gd name="T5" fmla="*/ 452 h 670"/>
                <a:gd name="T6" fmla="*/ 23 w 407"/>
                <a:gd name="T7" fmla="*/ 651 h 670"/>
                <a:gd name="T8" fmla="*/ 52 w 407"/>
                <a:gd name="T9" fmla="*/ 656 h 670"/>
                <a:gd name="T10" fmla="*/ 64 w 407"/>
                <a:gd name="T11" fmla="*/ 595 h 670"/>
                <a:gd name="T12" fmla="*/ 75 w 407"/>
                <a:gd name="T13" fmla="*/ 614 h 670"/>
                <a:gd name="T14" fmla="*/ 78 w 407"/>
                <a:gd name="T15" fmla="*/ 643 h 670"/>
                <a:gd name="T16" fmla="*/ 92 w 407"/>
                <a:gd name="T17" fmla="*/ 656 h 670"/>
                <a:gd name="T18" fmla="*/ 69 w 407"/>
                <a:gd name="T19" fmla="*/ 669 h 670"/>
                <a:gd name="T20" fmla="*/ 127 w 407"/>
                <a:gd name="T21" fmla="*/ 655 h 670"/>
                <a:gd name="T22" fmla="*/ 138 w 407"/>
                <a:gd name="T23" fmla="*/ 636 h 670"/>
                <a:gd name="T24" fmla="*/ 130 w 407"/>
                <a:gd name="T25" fmla="*/ 626 h 670"/>
                <a:gd name="T26" fmla="*/ 135 w 407"/>
                <a:gd name="T27" fmla="*/ 610 h 670"/>
                <a:gd name="T28" fmla="*/ 107 w 407"/>
                <a:gd name="T29" fmla="*/ 584 h 670"/>
                <a:gd name="T30" fmla="*/ 108 w 407"/>
                <a:gd name="T31" fmla="*/ 562 h 670"/>
                <a:gd name="T32" fmla="*/ 406 w 407"/>
                <a:gd name="T33" fmla="*/ 535 h 670"/>
                <a:gd name="T34" fmla="*/ 380 w 407"/>
                <a:gd name="T35" fmla="*/ 428 h 670"/>
                <a:gd name="T36" fmla="*/ 385 w 407"/>
                <a:gd name="T37" fmla="*/ 391 h 670"/>
                <a:gd name="T38" fmla="*/ 399 w 407"/>
                <a:gd name="T39" fmla="*/ 364 h 670"/>
                <a:gd name="T40" fmla="*/ 390 w 407"/>
                <a:gd name="T41" fmla="*/ 330 h 670"/>
                <a:gd name="T42" fmla="*/ 360 w 407"/>
                <a:gd name="T43" fmla="*/ 284 h 670"/>
                <a:gd name="T44" fmla="*/ 282 w 407"/>
                <a:gd name="T45" fmla="*/ 0 h 670"/>
                <a:gd name="T46" fmla="*/ 0 w 407"/>
                <a:gd name="T47" fmla="*/ 24 h 670"/>
                <a:gd name="T48" fmla="*/ 0 w 407"/>
                <a:gd name="T49" fmla="*/ 24 h 6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07"/>
                <a:gd name="T76" fmla="*/ 0 h 670"/>
                <a:gd name="T77" fmla="*/ 407 w 407"/>
                <a:gd name="T78" fmla="*/ 670 h 6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07" h="670">
                  <a:moveTo>
                    <a:pt x="0" y="24"/>
                  </a:moveTo>
                  <a:lnTo>
                    <a:pt x="7" y="38"/>
                  </a:lnTo>
                  <a:lnTo>
                    <a:pt x="0" y="452"/>
                  </a:lnTo>
                  <a:lnTo>
                    <a:pt x="23" y="651"/>
                  </a:lnTo>
                  <a:lnTo>
                    <a:pt x="52" y="656"/>
                  </a:lnTo>
                  <a:lnTo>
                    <a:pt x="64" y="595"/>
                  </a:lnTo>
                  <a:lnTo>
                    <a:pt x="75" y="614"/>
                  </a:lnTo>
                  <a:lnTo>
                    <a:pt x="78" y="643"/>
                  </a:lnTo>
                  <a:lnTo>
                    <a:pt x="92" y="656"/>
                  </a:lnTo>
                  <a:lnTo>
                    <a:pt x="69" y="669"/>
                  </a:lnTo>
                  <a:lnTo>
                    <a:pt x="127" y="655"/>
                  </a:lnTo>
                  <a:lnTo>
                    <a:pt x="138" y="636"/>
                  </a:lnTo>
                  <a:lnTo>
                    <a:pt x="130" y="626"/>
                  </a:lnTo>
                  <a:lnTo>
                    <a:pt x="135" y="610"/>
                  </a:lnTo>
                  <a:lnTo>
                    <a:pt x="107" y="584"/>
                  </a:lnTo>
                  <a:lnTo>
                    <a:pt x="108" y="562"/>
                  </a:lnTo>
                  <a:lnTo>
                    <a:pt x="406" y="535"/>
                  </a:lnTo>
                  <a:lnTo>
                    <a:pt x="380" y="428"/>
                  </a:lnTo>
                  <a:lnTo>
                    <a:pt x="385" y="391"/>
                  </a:lnTo>
                  <a:lnTo>
                    <a:pt x="399" y="364"/>
                  </a:lnTo>
                  <a:lnTo>
                    <a:pt x="390" y="330"/>
                  </a:lnTo>
                  <a:lnTo>
                    <a:pt x="360" y="284"/>
                  </a:lnTo>
                  <a:lnTo>
                    <a:pt x="282" y="0"/>
                  </a:lnTo>
                  <a:lnTo>
                    <a:pt x="0" y="24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0" name="Freeform 24"/>
            <p:cNvSpPr>
              <a:spLocks/>
            </p:cNvSpPr>
            <p:nvPr/>
          </p:nvSpPr>
          <p:spPr bwMode="auto">
            <a:xfrm>
              <a:off x="2138363" y="3608388"/>
              <a:ext cx="1169987" cy="1363662"/>
            </a:xfrm>
            <a:custGeom>
              <a:avLst/>
              <a:gdLst>
                <a:gd name="T0" fmla="*/ 0 w 737"/>
                <a:gd name="T1" fmla="*/ 586 h 859"/>
                <a:gd name="T2" fmla="*/ 48 w 737"/>
                <a:gd name="T3" fmla="*/ 546 h 859"/>
                <a:gd name="T4" fmla="*/ 28 w 737"/>
                <a:gd name="T5" fmla="*/ 514 h 859"/>
                <a:gd name="T6" fmla="*/ 39 w 737"/>
                <a:gd name="T7" fmla="*/ 466 h 859"/>
                <a:gd name="T8" fmla="*/ 86 w 737"/>
                <a:gd name="T9" fmla="*/ 383 h 859"/>
                <a:gd name="T10" fmla="*/ 123 w 737"/>
                <a:gd name="T11" fmla="*/ 362 h 859"/>
                <a:gd name="T12" fmla="*/ 102 w 737"/>
                <a:gd name="T13" fmla="*/ 334 h 859"/>
                <a:gd name="T14" fmla="*/ 89 w 737"/>
                <a:gd name="T15" fmla="*/ 255 h 859"/>
                <a:gd name="T16" fmla="*/ 105 w 737"/>
                <a:gd name="T17" fmla="*/ 109 h 859"/>
                <a:gd name="T18" fmla="*/ 128 w 737"/>
                <a:gd name="T19" fmla="*/ 104 h 859"/>
                <a:gd name="T20" fmla="*/ 168 w 737"/>
                <a:gd name="T21" fmla="*/ 128 h 859"/>
                <a:gd name="T22" fmla="*/ 203 w 737"/>
                <a:gd name="T23" fmla="*/ 0 h 859"/>
                <a:gd name="T24" fmla="*/ 736 w 737"/>
                <a:gd name="T25" fmla="*/ 92 h 859"/>
                <a:gd name="T26" fmla="*/ 623 w 737"/>
                <a:gd name="T27" fmla="*/ 858 h 859"/>
                <a:gd name="T28" fmla="*/ 462 w 737"/>
                <a:gd name="T29" fmla="*/ 832 h 859"/>
                <a:gd name="T30" fmla="*/ 359 w 737"/>
                <a:gd name="T31" fmla="*/ 803 h 859"/>
                <a:gd name="T32" fmla="*/ 151 w 737"/>
                <a:gd name="T33" fmla="*/ 680 h 859"/>
                <a:gd name="T34" fmla="*/ 0 w 737"/>
                <a:gd name="T35" fmla="*/ 586 h 859"/>
                <a:gd name="T36" fmla="*/ 0 w 737"/>
                <a:gd name="T37" fmla="*/ 586 h 8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37"/>
                <a:gd name="T58" fmla="*/ 0 h 859"/>
                <a:gd name="T59" fmla="*/ 737 w 737"/>
                <a:gd name="T60" fmla="*/ 859 h 8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37" h="859">
                  <a:moveTo>
                    <a:pt x="0" y="586"/>
                  </a:moveTo>
                  <a:lnTo>
                    <a:pt x="48" y="546"/>
                  </a:lnTo>
                  <a:lnTo>
                    <a:pt x="28" y="514"/>
                  </a:lnTo>
                  <a:lnTo>
                    <a:pt x="39" y="466"/>
                  </a:lnTo>
                  <a:lnTo>
                    <a:pt x="86" y="383"/>
                  </a:lnTo>
                  <a:lnTo>
                    <a:pt x="123" y="362"/>
                  </a:lnTo>
                  <a:lnTo>
                    <a:pt x="102" y="334"/>
                  </a:lnTo>
                  <a:lnTo>
                    <a:pt x="89" y="255"/>
                  </a:lnTo>
                  <a:lnTo>
                    <a:pt x="105" y="109"/>
                  </a:lnTo>
                  <a:lnTo>
                    <a:pt x="128" y="104"/>
                  </a:lnTo>
                  <a:lnTo>
                    <a:pt x="168" y="128"/>
                  </a:lnTo>
                  <a:lnTo>
                    <a:pt x="203" y="0"/>
                  </a:lnTo>
                  <a:lnTo>
                    <a:pt x="736" y="92"/>
                  </a:lnTo>
                  <a:lnTo>
                    <a:pt x="623" y="858"/>
                  </a:lnTo>
                  <a:lnTo>
                    <a:pt x="462" y="832"/>
                  </a:lnTo>
                  <a:lnTo>
                    <a:pt x="359" y="803"/>
                  </a:lnTo>
                  <a:lnTo>
                    <a:pt x="151" y="680"/>
                  </a:lnTo>
                  <a:lnTo>
                    <a:pt x="0" y="586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1" name="Freeform 25"/>
            <p:cNvSpPr>
              <a:spLocks/>
            </p:cNvSpPr>
            <p:nvPr/>
          </p:nvSpPr>
          <p:spPr bwMode="auto">
            <a:xfrm>
              <a:off x="5762625" y="3997325"/>
              <a:ext cx="863600" cy="782638"/>
            </a:xfrm>
            <a:custGeom>
              <a:avLst/>
              <a:gdLst>
                <a:gd name="T0" fmla="*/ 0 w 544"/>
                <a:gd name="T1" fmla="*/ 17 h 493"/>
                <a:gd name="T2" fmla="*/ 22 w 544"/>
                <a:gd name="T3" fmla="*/ 170 h 493"/>
                <a:gd name="T4" fmla="*/ 17 w 544"/>
                <a:gd name="T5" fmla="*/ 407 h 493"/>
                <a:gd name="T6" fmla="*/ 28 w 544"/>
                <a:gd name="T7" fmla="*/ 421 h 493"/>
                <a:gd name="T8" fmla="*/ 69 w 544"/>
                <a:gd name="T9" fmla="*/ 419 h 493"/>
                <a:gd name="T10" fmla="*/ 70 w 544"/>
                <a:gd name="T11" fmla="*/ 492 h 493"/>
                <a:gd name="T12" fmla="*/ 395 w 544"/>
                <a:gd name="T13" fmla="*/ 488 h 493"/>
                <a:gd name="T14" fmla="*/ 385 w 544"/>
                <a:gd name="T15" fmla="*/ 412 h 493"/>
                <a:gd name="T16" fmla="*/ 416 w 544"/>
                <a:gd name="T17" fmla="*/ 332 h 493"/>
                <a:gd name="T18" fmla="*/ 454 w 544"/>
                <a:gd name="T19" fmla="*/ 274 h 493"/>
                <a:gd name="T20" fmla="*/ 450 w 544"/>
                <a:gd name="T21" fmla="*/ 260 h 493"/>
                <a:gd name="T22" fmla="*/ 482 w 544"/>
                <a:gd name="T23" fmla="*/ 209 h 493"/>
                <a:gd name="T24" fmla="*/ 500 w 544"/>
                <a:gd name="T25" fmla="*/ 152 h 493"/>
                <a:gd name="T26" fmla="*/ 494 w 544"/>
                <a:gd name="T27" fmla="*/ 149 h 493"/>
                <a:gd name="T28" fmla="*/ 519 w 544"/>
                <a:gd name="T29" fmla="*/ 128 h 493"/>
                <a:gd name="T30" fmla="*/ 543 w 544"/>
                <a:gd name="T31" fmla="*/ 78 h 493"/>
                <a:gd name="T32" fmla="*/ 535 w 544"/>
                <a:gd name="T33" fmla="*/ 67 h 493"/>
                <a:gd name="T34" fmla="*/ 464 w 544"/>
                <a:gd name="T35" fmla="*/ 71 h 493"/>
                <a:gd name="T36" fmla="*/ 482 w 544"/>
                <a:gd name="T37" fmla="*/ 45 h 493"/>
                <a:gd name="T38" fmla="*/ 476 w 544"/>
                <a:gd name="T39" fmla="*/ 0 h 493"/>
                <a:gd name="T40" fmla="*/ 0 w 544"/>
                <a:gd name="T41" fmla="*/ 17 h 493"/>
                <a:gd name="T42" fmla="*/ 0 w 544"/>
                <a:gd name="T43" fmla="*/ 17 h 49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44"/>
                <a:gd name="T67" fmla="*/ 0 h 493"/>
                <a:gd name="T68" fmla="*/ 544 w 544"/>
                <a:gd name="T69" fmla="*/ 493 h 49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44" h="493">
                  <a:moveTo>
                    <a:pt x="0" y="17"/>
                  </a:moveTo>
                  <a:lnTo>
                    <a:pt x="22" y="170"/>
                  </a:lnTo>
                  <a:lnTo>
                    <a:pt x="17" y="407"/>
                  </a:lnTo>
                  <a:lnTo>
                    <a:pt x="28" y="421"/>
                  </a:lnTo>
                  <a:lnTo>
                    <a:pt x="69" y="419"/>
                  </a:lnTo>
                  <a:lnTo>
                    <a:pt x="70" y="492"/>
                  </a:lnTo>
                  <a:lnTo>
                    <a:pt x="395" y="488"/>
                  </a:lnTo>
                  <a:lnTo>
                    <a:pt x="385" y="412"/>
                  </a:lnTo>
                  <a:lnTo>
                    <a:pt x="416" y="332"/>
                  </a:lnTo>
                  <a:lnTo>
                    <a:pt x="454" y="274"/>
                  </a:lnTo>
                  <a:lnTo>
                    <a:pt x="450" y="260"/>
                  </a:lnTo>
                  <a:lnTo>
                    <a:pt x="482" y="209"/>
                  </a:lnTo>
                  <a:lnTo>
                    <a:pt x="500" y="152"/>
                  </a:lnTo>
                  <a:lnTo>
                    <a:pt x="494" y="149"/>
                  </a:lnTo>
                  <a:lnTo>
                    <a:pt x="519" y="128"/>
                  </a:lnTo>
                  <a:lnTo>
                    <a:pt x="543" y="78"/>
                  </a:lnTo>
                  <a:lnTo>
                    <a:pt x="535" y="67"/>
                  </a:lnTo>
                  <a:lnTo>
                    <a:pt x="464" y="71"/>
                  </a:lnTo>
                  <a:lnTo>
                    <a:pt x="482" y="45"/>
                  </a:lnTo>
                  <a:lnTo>
                    <a:pt x="476" y="0"/>
                  </a:lnTo>
                  <a:lnTo>
                    <a:pt x="0" y="17"/>
                  </a:lnTo>
                </a:path>
              </a:pathLst>
            </a:cu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2" name="Freeform 26"/>
            <p:cNvSpPr>
              <a:spLocks/>
            </p:cNvSpPr>
            <p:nvPr/>
          </p:nvSpPr>
          <p:spPr bwMode="auto">
            <a:xfrm>
              <a:off x="8651875" y="3187700"/>
              <a:ext cx="26988" cy="38100"/>
            </a:xfrm>
            <a:custGeom>
              <a:avLst/>
              <a:gdLst>
                <a:gd name="T0" fmla="*/ 0 w 17"/>
                <a:gd name="T1" fmla="*/ 6 h 24"/>
                <a:gd name="T2" fmla="*/ 10 w 17"/>
                <a:gd name="T3" fmla="*/ 0 h 24"/>
                <a:gd name="T4" fmla="*/ 16 w 17"/>
                <a:gd name="T5" fmla="*/ 15 h 24"/>
                <a:gd name="T6" fmla="*/ 10 w 17"/>
                <a:gd name="T7" fmla="*/ 23 h 24"/>
                <a:gd name="T8" fmla="*/ 0 w 17"/>
                <a:gd name="T9" fmla="*/ 6 h 24"/>
                <a:gd name="T10" fmla="*/ 0 w 17"/>
                <a:gd name="T11" fmla="*/ 6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4"/>
                <a:gd name="T20" fmla="*/ 17 w 17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4">
                  <a:moveTo>
                    <a:pt x="0" y="6"/>
                  </a:moveTo>
                  <a:lnTo>
                    <a:pt x="10" y="0"/>
                  </a:lnTo>
                  <a:lnTo>
                    <a:pt x="16" y="15"/>
                  </a:lnTo>
                  <a:lnTo>
                    <a:pt x="10" y="23"/>
                  </a:lnTo>
                  <a:lnTo>
                    <a:pt x="0" y="6"/>
                  </a:lnTo>
                </a:path>
              </a:pathLst>
            </a:cu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3" name="Freeform 27"/>
            <p:cNvSpPr>
              <a:spLocks/>
            </p:cNvSpPr>
            <p:nvPr/>
          </p:nvSpPr>
          <p:spPr bwMode="auto">
            <a:xfrm>
              <a:off x="7343775" y="4213225"/>
              <a:ext cx="928688" cy="971550"/>
            </a:xfrm>
            <a:custGeom>
              <a:avLst/>
              <a:gdLst>
                <a:gd name="T0" fmla="*/ 0 w 585"/>
                <a:gd name="T1" fmla="*/ 34 h 612"/>
                <a:gd name="T2" fmla="*/ 78 w 585"/>
                <a:gd name="T3" fmla="*/ 318 h 612"/>
                <a:gd name="T4" fmla="*/ 108 w 585"/>
                <a:gd name="T5" fmla="*/ 364 h 612"/>
                <a:gd name="T6" fmla="*/ 117 w 585"/>
                <a:gd name="T7" fmla="*/ 398 h 612"/>
                <a:gd name="T8" fmla="*/ 103 w 585"/>
                <a:gd name="T9" fmla="*/ 425 h 612"/>
                <a:gd name="T10" fmla="*/ 98 w 585"/>
                <a:gd name="T11" fmla="*/ 462 h 612"/>
                <a:gd name="T12" fmla="*/ 124 w 585"/>
                <a:gd name="T13" fmla="*/ 569 h 612"/>
                <a:gd name="T14" fmla="*/ 147 w 585"/>
                <a:gd name="T15" fmla="*/ 605 h 612"/>
                <a:gd name="T16" fmla="*/ 457 w 585"/>
                <a:gd name="T17" fmla="*/ 588 h 612"/>
                <a:gd name="T18" fmla="*/ 461 w 585"/>
                <a:gd name="T19" fmla="*/ 610 h 612"/>
                <a:gd name="T20" fmla="*/ 481 w 585"/>
                <a:gd name="T21" fmla="*/ 611 h 612"/>
                <a:gd name="T22" fmla="*/ 472 w 585"/>
                <a:gd name="T23" fmla="*/ 561 h 612"/>
                <a:gd name="T24" fmla="*/ 485 w 585"/>
                <a:gd name="T25" fmla="*/ 547 h 612"/>
                <a:gd name="T26" fmla="*/ 529 w 585"/>
                <a:gd name="T27" fmla="*/ 556 h 612"/>
                <a:gd name="T28" fmla="*/ 538 w 585"/>
                <a:gd name="T29" fmla="*/ 519 h 612"/>
                <a:gd name="T30" fmla="*/ 529 w 585"/>
                <a:gd name="T31" fmla="*/ 517 h 612"/>
                <a:gd name="T32" fmla="*/ 541 w 585"/>
                <a:gd name="T33" fmla="*/ 508 h 612"/>
                <a:gd name="T34" fmla="*/ 523 w 585"/>
                <a:gd name="T35" fmla="*/ 500 h 612"/>
                <a:gd name="T36" fmla="*/ 533 w 585"/>
                <a:gd name="T37" fmla="*/ 489 h 612"/>
                <a:gd name="T38" fmla="*/ 533 w 585"/>
                <a:gd name="T39" fmla="*/ 470 h 612"/>
                <a:gd name="T40" fmla="*/ 551 w 585"/>
                <a:gd name="T41" fmla="*/ 458 h 612"/>
                <a:gd name="T42" fmla="*/ 546 w 585"/>
                <a:gd name="T43" fmla="*/ 439 h 612"/>
                <a:gd name="T44" fmla="*/ 555 w 585"/>
                <a:gd name="T45" fmla="*/ 432 h 612"/>
                <a:gd name="T46" fmla="*/ 560 w 585"/>
                <a:gd name="T47" fmla="*/ 417 h 612"/>
                <a:gd name="T48" fmla="*/ 551 w 585"/>
                <a:gd name="T49" fmla="*/ 411 h 612"/>
                <a:gd name="T50" fmla="*/ 566 w 585"/>
                <a:gd name="T51" fmla="*/ 398 h 612"/>
                <a:gd name="T52" fmla="*/ 560 w 585"/>
                <a:gd name="T53" fmla="*/ 389 h 612"/>
                <a:gd name="T54" fmla="*/ 571 w 585"/>
                <a:gd name="T55" fmla="*/ 389 h 612"/>
                <a:gd name="T56" fmla="*/ 584 w 585"/>
                <a:gd name="T57" fmla="*/ 370 h 612"/>
                <a:gd name="T58" fmla="*/ 580 w 585"/>
                <a:gd name="T59" fmla="*/ 364 h 612"/>
                <a:gd name="T60" fmla="*/ 560 w 585"/>
                <a:gd name="T61" fmla="*/ 361 h 612"/>
                <a:gd name="T62" fmla="*/ 547 w 585"/>
                <a:gd name="T63" fmla="*/ 345 h 612"/>
                <a:gd name="T64" fmla="*/ 522 w 585"/>
                <a:gd name="T65" fmla="*/ 302 h 612"/>
                <a:gd name="T66" fmla="*/ 513 w 585"/>
                <a:gd name="T67" fmla="*/ 297 h 612"/>
                <a:gd name="T68" fmla="*/ 485 w 585"/>
                <a:gd name="T69" fmla="*/ 240 h 612"/>
                <a:gd name="T70" fmla="*/ 447 w 585"/>
                <a:gd name="T71" fmla="*/ 217 h 612"/>
                <a:gd name="T72" fmla="*/ 418 w 585"/>
                <a:gd name="T73" fmla="*/ 179 h 612"/>
                <a:gd name="T74" fmla="*/ 353 w 585"/>
                <a:gd name="T75" fmla="*/ 133 h 612"/>
                <a:gd name="T76" fmla="*/ 322 w 585"/>
                <a:gd name="T77" fmla="*/ 90 h 612"/>
                <a:gd name="T78" fmla="*/ 253 w 585"/>
                <a:gd name="T79" fmla="*/ 44 h 612"/>
                <a:gd name="T80" fmla="*/ 274 w 585"/>
                <a:gd name="T81" fmla="*/ 0 h 612"/>
                <a:gd name="T82" fmla="*/ 142 w 585"/>
                <a:gd name="T83" fmla="*/ 16 h 612"/>
                <a:gd name="T84" fmla="*/ 0 w 585"/>
                <a:gd name="T85" fmla="*/ 34 h 612"/>
                <a:gd name="T86" fmla="*/ 0 w 585"/>
                <a:gd name="T87" fmla="*/ 34 h 61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85"/>
                <a:gd name="T133" fmla="*/ 0 h 612"/>
                <a:gd name="T134" fmla="*/ 585 w 585"/>
                <a:gd name="T135" fmla="*/ 612 h 61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85" h="612">
                  <a:moveTo>
                    <a:pt x="0" y="34"/>
                  </a:moveTo>
                  <a:lnTo>
                    <a:pt x="78" y="318"/>
                  </a:lnTo>
                  <a:lnTo>
                    <a:pt x="108" y="364"/>
                  </a:lnTo>
                  <a:lnTo>
                    <a:pt x="117" y="398"/>
                  </a:lnTo>
                  <a:lnTo>
                    <a:pt x="103" y="425"/>
                  </a:lnTo>
                  <a:lnTo>
                    <a:pt x="98" y="462"/>
                  </a:lnTo>
                  <a:lnTo>
                    <a:pt x="124" y="569"/>
                  </a:lnTo>
                  <a:lnTo>
                    <a:pt x="147" y="605"/>
                  </a:lnTo>
                  <a:lnTo>
                    <a:pt x="457" y="588"/>
                  </a:lnTo>
                  <a:lnTo>
                    <a:pt x="461" y="610"/>
                  </a:lnTo>
                  <a:lnTo>
                    <a:pt x="481" y="611"/>
                  </a:lnTo>
                  <a:lnTo>
                    <a:pt x="472" y="561"/>
                  </a:lnTo>
                  <a:lnTo>
                    <a:pt x="485" y="547"/>
                  </a:lnTo>
                  <a:lnTo>
                    <a:pt x="529" y="556"/>
                  </a:lnTo>
                  <a:lnTo>
                    <a:pt x="538" y="519"/>
                  </a:lnTo>
                  <a:lnTo>
                    <a:pt x="529" y="517"/>
                  </a:lnTo>
                  <a:lnTo>
                    <a:pt x="541" y="508"/>
                  </a:lnTo>
                  <a:lnTo>
                    <a:pt x="523" y="500"/>
                  </a:lnTo>
                  <a:lnTo>
                    <a:pt x="533" y="489"/>
                  </a:lnTo>
                  <a:lnTo>
                    <a:pt x="533" y="470"/>
                  </a:lnTo>
                  <a:lnTo>
                    <a:pt x="551" y="458"/>
                  </a:lnTo>
                  <a:lnTo>
                    <a:pt x="546" y="439"/>
                  </a:lnTo>
                  <a:lnTo>
                    <a:pt x="555" y="432"/>
                  </a:lnTo>
                  <a:lnTo>
                    <a:pt x="560" y="417"/>
                  </a:lnTo>
                  <a:lnTo>
                    <a:pt x="551" y="411"/>
                  </a:lnTo>
                  <a:lnTo>
                    <a:pt x="566" y="398"/>
                  </a:lnTo>
                  <a:lnTo>
                    <a:pt x="560" y="389"/>
                  </a:lnTo>
                  <a:lnTo>
                    <a:pt x="571" y="389"/>
                  </a:lnTo>
                  <a:lnTo>
                    <a:pt x="584" y="370"/>
                  </a:lnTo>
                  <a:lnTo>
                    <a:pt x="580" y="364"/>
                  </a:lnTo>
                  <a:lnTo>
                    <a:pt x="560" y="361"/>
                  </a:lnTo>
                  <a:lnTo>
                    <a:pt x="547" y="345"/>
                  </a:lnTo>
                  <a:lnTo>
                    <a:pt x="522" y="302"/>
                  </a:lnTo>
                  <a:lnTo>
                    <a:pt x="513" y="297"/>
                  </a:lnTo>
                  <a:lnTo>
                    <a:pt x="485" y="240"/>
                  </a:lnTo>
                  <a:lnTo>
                    <a:pt x="447" y="217"/>
                  </a:lnTo>
                  <a:lnTo>
                    <a:pt x="418" y="179"/>
                  </a:lnTo>
                  <a:lnTo>
                    <a:pt x="353" y="133"/>
                  </a:lnTo>
                  <a:lnTo>
                    <a:pt x="322" y="90"/>
                  </a:lnTo>
                  <a:lnTo>
                    <a:pt x="253" y="44"/>
                  </a:lnTo>
                  <a:lnTo>
                    <a:pt x="274" y="0"/>
                  </a:lnTo>
                  <a:lnTo>
                    <a:pt x="142" y="16"/>
                  </a:lnTo>
                  <a:lnTo>
                    <a:pt x="0" y="34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4" name="Freeform 28"/>
            <p:cNvSpPr>
              <a:spLocks/>
            </p:cNvSpPr>
            <p:nvPr/>
          </p:nvSpPr>
          <p:spPr bwMode="auto">
            <a:xfrm>
              <a:off x="5873750" y="4772025"/>
              <a:ext cx="960438" cy="849313"/>
            </a:xfrm>
            <a:custGeom>
              <a:avLst/>
              <a:gdLst>
                <a:gd name="T0" fmla="*/ 6 w 605"/>
                <a:gd name="T1" fmla="*/ 148 h 535"/>
                <a:gd name="T2" fmla="*/ 30 w 605"/>
                <a:gd name="T3" fmla="*/ 204 h 535"/>
                <a:gd name="T4" fmla="*/ 60 w 605"/>
                <a:gd name="T5" fmla="*/ 298 h 535"/>
                <a:gd name="T6" fmla="*/ 41 w 605"/>
                <a:gd name="T7" fmla="*/ 359 h 535"/>
                <a:gd name="T8" fmla="*/ 47 w 605"/>
                <a:gd name="T9" fmla="*/ 409 h 535"/>
                <a:gd name="T10" fmla="*/ 19 w 605"/>
                <a:gd name="T11" fmla="*/ 442 h 535"/>
                <a:gd name="T12" fmla="*/ 111 w 605"/>
                <a:gd name="T13" fmla="*/ 442 h 535"/>
                <a:gd name="T14" fmla="*/ 240 w 605"/>
                <a:gd name="T15" fmla="*/ 466 h 535"/>
                <a:gd name="T16" fmla="*/ 252 w 605"/>
                <a:gd name="T17" fmla="*/ 433 h 535"/>
                <a:gd name="T18" fmla="*/ 304 w 605"/>
                <a:gd name="T19" fmla="*/ 473 h 535"/>
                <a:gd name="T20" fmla="*/ 334 w 605"/>
                <a:gd name="T21" fmla="*/ 477 h 535"/>
                <a:gd name="T22" fmla="*/ 355 w 605"/>
                <a:gd name="T23" fmla="*/ 513 h 535"/>
                <a:gd name="T24" fmla="*/ 394 w 605"/>
                <a:gd name="T25" fmla="*/ 526 h 535"/>
                <a:gd name="T26" fmla="*/ 421 w 605"/>
                <a:gd name="T27" fmla="*/ 508 h 535"/>
                <a:gd name="T28" fmla="*/ 435 w 605"/>
                <a:gd name="T29" fmla="*/ 512 h 535"/>
                <a:gd name="T30" fmla="*/ 459 w 605"/>
                <a:gd name="T31" fmla="*/ 526 h 535"/>
                <a:gd name="T32" fmla="*/ 485 w 605"/>
                <a:gd name="T33" fmla="*/ 504 h 535"/>
                <a:gd name="T34" fmla="*/ 479 w 605"/>
                <a:gd name="T35" fmla="*/ 470 h 535"/>
                <a:gd name="T36" fmla="*/ 503 w 605"/>
                <a:gd name="T37" fmla="*/ 473 h 535"/>
                <a:gd name="T38" fmla="*/ 528 w 605"/>
                <a:gd name="T39" fmla="*/ 489 h 535"/>
                <a:gd name="T40" fmla="*/ 548 w 605"/>
                <a:gd name="T41" fmla="*/ 496 h 535"/>
                <a:gd name="T42" fmla="*/ 568 w 605"/>
                <a:gd name="T43" fmla="*/ 516 h 535"/>
                <a:gd name="T44" fmla="*/ 577 w 605"/>
                <a:gd name="T45" fmla="*/ 518 h 535"/>
                <a:gd name="T46" fmla="*/ 590 w 605"/>
                <a:gd name="T47" fmla="*/ 515 h 535"/>
                <a:gd name="T48" fmla="*/ 604 w 605"/>
                <a:gd name="T49" fmla="*/ 503 h 535"/>
                <a:gd name="T50" fmla="*/ 578 w 605"/>
                <a:gd name="T51" fmla="*/ 490 h 535"/>
                <a:gd name="T52" fmla="*/ 558 w 605"/>
                <a:gd name="T53" fmla="*/ 478 h 535"/>
                <a:gd name="T54" fmla="*/ 529 w 605"/>
                <a:gd name="T55" fmla="*/ 452 h 535"/>
                <a:gd name="T56" fmla="*/ 551 w 605"/>
                <a:gd name="T57" fmla="*/ 437 h 535"/>
                <a:gd name="T58" fmla="*/ 563 w 605"/>
                <a:gd name="T59" fmla="*/ 422 h 535"/>
                <a:gd name="T60" fmla="*/ 575 w 605"/>
                <a:gd name="T61" fmla="*/ 400 h 535"/>
                <a:gd name="T62" fmla="*/ 557 w 605"/>
                <a:gd name="T63" fmla="*/ 388 h 535"/>
                <a:gd name="T64" fmla="*/ 525 w 605"/>
                <a:gd name="T65" fmla="*/ 414 h 535"/>
                <a:gd name="T66" fmla="*/ 503 w 605"/>
                <a:gd name="T67" fmla="*/ 391 h 535"/>
                <a:gd name="T68" fmla="*/ 517 w 605"/>
                <a:gd name="T69" fmla="*/ 392 h 535"/>
                <a:gd name="T70" fmla="*/ 512 w 605"/>
                <a:gd name="T71" fmla="*/ 381 h 535"/>
                <a:gd name="T72" fmla="*/ 505 w 605"/>
                <a:gd name="T73" fmla="*/ 383 h 535"/>
                <a:gd name="T74" fmla="*/ 485 w 605"/>
                <a:gd name="T75" fmla="*/ 391 h 535"/>
                <a:gd name="T76" fmla="*/ 432 w 605"/>
                <a:gd name="T77" fmla="*/ 388 h 535"/>
                <a:gd name="T78" fmla="*/ 450 w 605"/>
                <a:gd name="T79" fmla="*/ 350 h 535"/>
                <a:gd name="T80" fmla="*/ 483 w 605"/>
                <a:gd name="T81" fmla="*/ 364 h 535"/>
                <a:gd name="T82" fmla="*/ 497 w 605"/>
                <a:gd name="T83" fmla="*/ 310 h 535"/>
                <a:gd name="T84" fmla="*/ 286 w 605"/>
                <a:gd name="T85" fmla="*/ 272 h 535"/>
                <a:gd name="T86" fmla="*/ 311 w 605"/>
                <a:gd name="T87" fmla="*/ 171 h 535"/>
                <a:gd name="T88" fmla="*/ 337 w 605"/>
                <a:gd name="T89" fmla="*/ 106 h 535"/>
                <a:gd name="T90" fmla="*/ 325 w 605"/>
                <a:gd name="T91" fmla="*/ 0 h 535"/>
                <a:gd name="T92" fmla="*/ 0 w 605"/>
                <a:gd name="T93" fmla="*/ 4 h 53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05"/>
                <a:gd name="T142" fmla="*/ 0 h 535"/>
                <a:gd name="T143" fmla="*/ 605 w 605"/>
                <a:gd name="T144" fmla="*/ 535 h 53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05" h="535">
                  <a:moveTo>
                    <a:pt x="0" y="4"/>
                  </a:moveTo>
                  <a:lnTo>
                    <a:pt x="6" y="148"/>
                  </a:lnTo>
                  <a:lnTo>
                    <a:pt x="21" y="165"/>
                  </a:lnTo>
                  <a:lnTo>
                    <a:pt x="30" y="204"/>
                  </a:lnTo>
                  <a:lnTo>
                    <a:pt x="61" y="253"/>
                  </a:lnTo>
                  <a:lnTo>
                    <a:pt x="60" y="298"/>
                  </a:lnTo>
                  <a:lnTo>
                    <a:pt x="39" y="337"/>
                  </a:lnTo>
                  <a:lnTo>
                    <a:pt x="41" y="359"/>
                  </a:lnTo>
                  <a:lnTo>
                    <a:pt x="50" y="385"/>
                  </a:lnTo>
                  <a:lnTo>
                    <a:pt x="47" y="409"/>
                  </a:lnTo>
                  <a:lnTo>
                    <a:pt x="34" y="424"/>
                  </a:lnTo>
                  <a:lnTo>
                    <a:pt x="19" y="442"/>
                  </a:lnTo>
                  <a:lnTo>
                    <a:pt x="31" y="453"/>
                  </a:lnTo>
                  <a:lnTo>
                    <a:pt x="111" y="442"/>
                  </a:lnTo>
                  <a:lnTo>
                    <a:pt x="177" y="469"/>
                  </a:lnTo>
                  <a:lnTo>
                    <a:pt x="240" y="466"/>
                  </a:lnTo>
                  <a:lnTo>
                    <a:pt x="232" y="448"/>
                  </a:lnTo>
                  <a:lnTo>
                    <a:pt x="252" y="433"/>
                  </a:lnTo>
                  <a:lnTo>
                    <a:pt x="296" y="442"/>
                  </a:lnTo>
                  <a:lnTo>
                    <a:pt x="304" y="473"/>
                  </a:lnTo>
                  <a:lnTo>
                    <a:pt x="315" y="469"/>
                  </a:lnTo>
                  <a:lnTo>
                    <a:pt x="334" y="477"/>
                  </a:lnTo>
                  <a:lnTo>
                    <a:pt x="352" y="494"/>
                  </a:lnTo>
                  <a:lnTo>
                    <a:pt x="355" y="513"/>
                  </a:lnTo>
                  <a:lnTo>
                    <a:pt x="375" y="515"/>
                  </a:lnTo>
                  <a:lnTo>
                    <a:pt x="394" y="526"/>
                  </a:lnTo>
                  <a:lnTo>
                    <a:pt x="406" y="522"/>
                  </a:lnTo>
                  <a:lnTo>
                    <a:pt x="421" y="508"/>
                  </a:lnTo>
                  <a:lnTo>
                    <a:pt x="418" y="494"/>
                  </a:lnTo>
                  <a:lnTo>
                    <a:pt x="435" y="512"/>
                  </a:lnTo>
                  <a:lnTo>
                    <a:pt x="447" y="497"/>
                  </a:lnTo>
                  <a:lnTo>
                    <a:pt x="459" y="526"/>
                  </a:lnTo>
                  <a:lnTo>
                    <a:pt x="479" y="512"/>
                  </a:lnTo>
                  <a:lnTo>
                    <a:pt x="485" y="504"/>
                  </a:lnTo>
                  <a:lnTo>
                    <a:pt x="479" y="494"/>
                  </a:lnTo>
                  <a:lnTo>
                    <a:pt x="479" y="470"/>
                  </a:lnTo>
                  <a:lnTo>
                    <a:pt x="486" y="470"/>
                  </a:lnTo>
                  <a:lnTo>
                    <a:pt x="503" y="473"/>
                  </a:lnTo>
                  <a:lnTo>
                    <a:pt x="506" y="490"/>
                  </a:lnTo>
                  <a:lnTo>
                    <a:pt x="528" y="489"/>
                  </a:lnTo>
                  <a:lnTo>
                    <a:pt x="545" y="498"/>
                  </a:lnTo>
                  <a:lnTo>
                    <a:pt x="548" y="496"/>
                  </a:lnTo>
                  <a:lnTo>
                    <a:pt x="555" y="509"/>
                  </a:lnTo>
                  <a:lnTo>
                    <a:pt x="568" y="516"/>
                  </a:lnTo>
                  <a:lnTo>
                    <a:pt x="561" y="534"/>
                  </a:lnTo>
                  <a:lnTo>
                    <a:pt x="577" y="518"/>
                  </a:lnTo>
                  <a:lnTo>
                    <a:pt x="590" y="528"/>
                  </a:lnTo>
                  <a:lnTo>
                    <a:pt x="590" y="515"/>
                  </a:lnTo>
                  <a:lnTo>
                    <a:pt x="604" y="512"/>
                  </a:lnTo>
                  <a:lnTo>
                    <a:pt x="604" y="503"/>
                  </a:lnTo>
                  <a:lnTo>
                    <a:pt x="590" y="498"/>
                  </a:lnTo>
                  <a:lnTo>
                    <a:pt x="578" y="490"/>
                  </a:lnTo>
                  <a:lnTo>
                    <a:pt x="565" y="492"/>
                  </a:lnTo>
                  <a:lnTo>
                    <a:pt x="558" y="478"/>
                  </a:lnTo>
                  <a:lnTo>
                    <a:pt x="545" y="478"/>
                  </a:lnTo>
                  <a:lnTo>
                    <a:pt x="529" y="452"/>
                  </a:lnTo>
                  <a:lnTo>
                    <a:pt x="539" y="442"/>
                  </a:lnTo>
                  <a:lnTo>
                    <a:pt x="551" y="437"/>
                  </a:lnTo>
                  <a:lnTo>
                    <a:pt x="553" y="424"/>
                  </a:lnTo>
                  <a:lnTo>
                    <a:pt x="563" y="422"/>
                  </a:lnTo>
                  <a:lnTo>
                    <a:pt x="578" y="408"/>
                  </a:lnTo>
                  <a:lnTo>
                    <a:pt x="575" y="400"/>
                  </a:lnTo>
                  <a:lnTo>
                    <a:pt x="575" y="372"/>
                  </a:lnTo>
                  <a:lnTo>
                    <a:pt x="557" y="388"/>
                  </a:lnTo>
                  <a:lnTo>
                    <a:pt x="540" y="389"/>
                  </a:lnTo>
                  <a:lnTo>
                    <a:pt x="525" y="414"/>
                  </a:lnTo>
                  <a:lnTo>
                    <a:pt x="499" y="400"/>
                  </a:lnTo>
                  <a:lnTo>
                    <a:pt x="503" y="391"/>
                  </a:lnTo>
                  <a:lnTo>
                    <a:pt x="516" y="388"/>
                  </a:lnTo>
                  <a:lnTo>
                    <a:pt x="517" y="392"/>
                  </a:lnTo>
                  <a:lnTo>
                    <a:pt x="523" y="379"/>
                  </a:lnTo>
                  <a:lnTo>
                    <a:pt x="512" y="381"/>
                  </a:lnTo>
                  <a:lnTo>
                    <a:pt x="506" y="376"/>
                  </a:lnTo>
                  <a:lnTo>
                    <a:pt x="505" y="383"/>
                  </a:lnTo>
                  <a:lnTo>
                    <a:pt x="496" y="376"/>
                  </a:lnTo>
                  <a:lnTo>
                    <a:pt x="485" y="391"/>
                  </a:lnTo>
                  <a:lnTo>
                    <a:pt x="465" y="396"/>
                  </a:lnTo>
                  <a:lnTo>
                    <a:pt x="432" y="388"/>
                  </a:lnTo>
                  <a:lnTo>
                    <a:pt x="430" y="379"/>
                  </a:lnTo>
                  <a:lnTo>
                    <a:pt x="450" y="350"/>
                  </a:lnTo>
                  <a:lnTo>
                    <a:pt x="469" y="351"/>
                  </a:lnTo>
                  <a:lnTo>
                    <a:pt x="483" y="364"/>
                  </a:lnTo>
                  <a:lnTo>
                    <a:pt x="534" y="372"/>
                  </a:lnTo>
                  <a:lnTo>
                    <a:pt x="497" y="310"/>
                  </a:lnTo>
                  <a:lnTo>
                    <a:pt x="503" y="261"/>
                  </a:lnTo>
                  <a:lnTo>
                    <a:pt x="286" y="272"/>
                  </a:lnTo>
                  <a:lnTo>
                    <a:pt x="287" y="247"/>
                  </a:lnTo>
                  <a:lnTo>
                    <a:pt x="311" y="171"/>
                  </a:lnTo>
                  <a:lnTo>
                    <a:pt x="349" y="120"/>
                  </a:lnTo>
                  <a:lnTo>
                    <a:pt x="337" y="106"/>
                  </a:lnTo>
                  <a:lnTo>
                    <a:pt x="342" y="58"/>
                  </a:lnTo>
                  <a:lnTo>
                    <a:pt x="325" y="0"/>
                  </a:lnTo>
                  <a:lnTo>
                    <a:pt x="0" y="4"/>
                  </a:lnTo>
                </a:path>
              </a:pathLst>
            </a:cu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5" name="Freeform 29"/>
            <p:cNvSpPr>
              <a:spLocks/>
            </p:cNvSpPr>
            <p:nvPr/>
          </p:nvSpPr>
          <p:spPr bwMode="auto">
            <a:xfrm>
              <a:off x="6327775" y="4305300"/>
              <a:ext cx="606425" cy="1058863"/>
            </a:xfrm>
            <a:custGeom>
              <a:avLst/>
              <a:gdLst>
                <a:gd name="T0" fmla="*/ 0 w 382"/>
                <a:gd name="T1" fmla="*/ 566 h 667"/>
                <a:gd name="T2" fmla="*/ 1 w 382"/>
                <a:gd name="T3" fmla="*/ 541 h 667"/>
                <a:gd name="T4" fmla="*/ 25 w 382"/>
                <a:gd name="T5" fmla="*/ 465 h 667"/>
                <a:gd name="T6" fmla="*/ 63 w 382"/>
                <a:gd name="T7" fmla="*/ 414 h 667"/>
                <a:gd name="T8" fmla="*/ 51 w 382"/>
                <a:gd name="T9" fmla="*/ 400 h 667"/>
                <a:gd name="T10" fmla="*/ 56 w 382"/>
                <a:gd name="T11" fmla="*/ 352 h 667"/>
                <a:gd name="T12" fmla="*/ 39 w 382"/>
                <a:gd name="T13" fmla="*/ 294 h 667"/>
                <a:gd name="T14" fmla="*/ 29 w 382"/>
                <a:gd name="T15" fmla="*/ 218 h 667"/>
                <a:gd name="T16" fmla="*/ 60 w 382"/>
                <a:gd name="T17" fmla="*/ 138 h 667"/>
                <a:gd name="T18" fmla="*/ 98 w 382"/>
                <a:gd name="T19" fmla="*/ 80 h 667"/>
                <a:gd name="T20" fmla="*/ 94 w 382"/>
                <a:gd name="T21" fmla="*/ 66 h 667"/>
                <a:gd name="T22" fmla="*/ 126 w 382"/>
                <a:gd name="T23" fmla="*/ 15 h 667"/>
                <a:gd name="T24" fmla="*/ 358 w 382"/>
                <a:gd name="T25" fmla="*/ 0 h 667"/>
                <a:gd name="T26" fmla="*/ 365 w 382"/>
                <a:gd name="T27" fmla="*/ 14 h 667"/>
                <a:gd name="T28" fmla="*/ 358 w 382"/>
                <a:gd name="T29" fmla="*/ 428 h 667"/>
                <a:gd name="T30" fmla="*/ 381 w 382"/>
                <a:gd name="T31" fmla="*/ 627 h 667"/>
                <a:gd name="T32" fmla="*/ 371 w 382"/>
                <a:gd name="T33" fmla="*/ 637 h 667"/>
                <a:gd name="T34" fmla="*/ 358 w 382"/>
                <a:gd name="T35" fmla="*/ 627 h 667"/>
                <a:gd name="T36" fmla="*/ 339 w 382"/>
                <a:gd name="T37" fmla="*/ 637 h 667"/>
                <a:gd name="T38" fmla="*/ 322 w 382"/>
                <a:gd name="T39" fmla="*/ 626 h 667"/>
                <a:gd name="T40" fmla="*/ 322 w 382"/>
                <a:gd name="T41" fmla="*/ 631 h 667"/>
                <a:gd name="T42" fmla="*/ 304 w 382"/>
                <a:gd name="T43" fmla="*/ 632 h 667"/>
                <a:gd name="T44" fmla="*/ 279 w 382"/>
                <a:gd name="T45" fmla="*/ 645 h 667"/>
                <a:gd name="T46" fmla="*/ 271 w 382"/>
                <a:gd name="T47" fmla="*/ 639 h 667"/>
                <a:gd name="T48" fmla="*/ 259 w 382"/>
                <a:gd name="T49" fmla="*/ 662 h 667"/>
                <a:gd name="T50" fmla="*/ 248 w 382"/>
                <a:gd name="T51" fmla="*/ 666 h 667"/>
                <a:gd name="T52" fmla="*/ 211 w 382"/>
                <a:gd name="T53" fmla="*/ 604 h 667"/>
                <a:gd name="T54" fmla="*/ 217 w 382"/>
                <a:gd name="T55" fmla="*/ 555 h 667"/>
                <a:gd name="T56" fmla="*/ 0 w 382"/>
                <a:gd name="T57" fmla="*/ 566 h 667"/>
                <a:gd name="T58" fmla="*/ 0 w 382"/>
                <a:gd name="T59" fmla="*/ 566 h 66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82"/>
                <a:gd name="T91" fmla="*/ 0 h 667"/>
                <a:gd name="T92" fmla="*/ 382 w 382"/>
                <a:gd name="T93" fmla="*/ 667 h 66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82" h="667">
                  <a:moveTo>
                    <a:pt x="0" y="566"/>
                  </a:moveTo>
                  <a:lnTo>
                    <a:pt x="1" y="541"/>
                  </a:lnTo>
                  <a:lnTo>
                    <a:pt x="25" y="465"/>
                  </a:lnTo>
                  <a:lnTo>
                    <a:pt x="63" y="414"/>
                  </a:lnTo>
                  <a:lnTo>
                    <a:pt x="51" y="400"/>
                  </a:lnTo>
                  <a:lnTo>
                    <a:pt x="56" y="352"/>
                  </a:lnTo>
                  <a:lnTo>
                    <a:pt x="39" y="294"/>
                  </a:lnTo>
                  <a:lnTo>
                    <a:pt x="29" y="218"/>
                  </a:lnTo>
                  <a:lnTo>
                    <a:pt x="60" y="138"/>
                  </a:lnTo>
                  <a:lnTo>
                    <a:pt x="98" y="80"/>
                  </a:lnTo>
                  <a:lnTo>
                    <a:pt x="94" y="66"/>
                  </a:lnTo>
                  <a:lnTo>
                    <a:pt x="126" y="15"/>
                  </a:lnTo>
                  <a:lnTo>
                    <a:pt x="358" y="0"/>
                  </a:lnTo>
                  <a:lnTo>
                    <a:pt x="365" y="14"/>
                  </a:lnTo>
                  <a:lnTo>
                    <a:pt x="358" y="428"/>
                  </a:lnTo>
                  <a:lnTo>
                    <a:pt x="381" y="627"/>
                  </a:lnTo>
                  <a:lnTo>
                    <a:pt x="371" y="637"/>
                  </a:lnTo>
                  <a:lnTo>
                    <a:pt x="358" y="627"/>
                  </a:lnTo>
                  <a:lnTo>
                    <a:pt x="339" y="637"/>
                  </a:lnTo>
                  <a:lnTo>
                    <a:pt x="322" y="626"/>
                  </a:lnTo>
                  <a:lnTo>
                    <a:pt x="322" y="631"/>
                  </a:lnTo>
                  <a:lnTo>
                    <a:pt x="304" y="632"/>
                  </a:lnTo>
                  <a:lnTo>
                    <a:pt x="279" y="645"/>
                  </a:lnTo>
                  <a:lnTo>
                    <a:pt x="271" y="639"/>
                  </a:lnTo>
                  <a:lnTo>
                    <a:pt x="259" y="662"/>
                  </a:lnTo>
                  <a:lnTo>
                    <a:pt x="248" y="666"/>
                  </a:lnTo>
                  <a:lnTo>
                    <a:pt x="211" y="604"/>
                  </a:lnTo>
                  <a:lnTo>
                    <a:pt x="217" y="555"/>
                  </a:lnTo>
                  <a:lnTo>
                    <a:pt x="0" y="566"/>
                  </a:lnTo>
                </a:path>
              </a:pathLst>
            </a:custGeom>
            <a:solidFill>
              <a:srgbClr val="66CCFF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6" name="Freeform 30"/>
            <p:cNvSpPr>
              <a:spLocks/>
            </p:cNvSpPr>
            <p:nvPr/>
          </p:nvSpPr>
          <p:spPr bwMode="auto">
            <a:xfrm>
              <a:off x="1585913" y="2320925"/>
              <a:ext cx="1090612" cy="1693863"/>
            </a:xfrm>
            <a:custGeom>
              <a:avLst/>
              <a:gdLst>
                <a:gd name="T0" fmla="*/ 0 w 687"/>
                <a:gd name="T1" fmla="*/ 393 h 1067"/>
                <a:gd name="T2" fmla="*/ 31 w 687"/>
                <a:gd name="T3" fmla="*/ 454 h 1067"/>
                <a:gd name="T4" fmla="*/ 437 w 687"/>
                <a:gd name="T5" fmla="*/ 1066 h 1067"/>
                <a:gd name="T6" fmla="*/ 453 w 687"/>
                <a:gd name="T7" fmla="*/ 920 h 1067"/>
                <a:gd name="T8" fmla="*/ 476 w 687"/>
                <a:gd name="T9" fmla="*/ 915 h 1067"/>
                <a:gd name="T10" fmla="*/ 516 w 687"/>
                <a:gd name="T11" fmla="*/ 939 h 1067"/>
                <a:gd name="T12" fmla="*/ 551 w 687"/>
                <a:gd name="T13" fmla="*/ 811 h 1067"/>
                <a:gd name="T14" fmla="*/ 686 w 687"/>
                <a:gd name="T15" fmla="*/ 137 h 1067"/>
                <a:gd name="T16" fmla="*/ 393 w 687"/>
                <a:gd name="T17" fmla="*/ 72 h 1067"/>
                <a:gd name="T18" fmla="*/ 102 w 687"/>
                <a:gd name="T19" fmla="*/ 0 h 1067"/>
                <a:gd name="T20" fmla="*/ 0 w 687"/>
                <a:gd name="T21" fmla="*/ 393 h 1067"/>
                <a:gd name="T22" fmla="*/ 0 w 687"/>
                <a:gd name="T23" fmla="*/ 393 h 10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7"/>
                <a:gd name="T37" fmla="*/ 0 h 1067"/>
                <a:gd name="T38" fmla="*/ 687 w 687"/>
                <a:gd name="T39" fmla="*/ 1067 h 10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7" h="1067">
                  <a:moveTo>
                    <a:pt x="0" y="393"/>
                  </a:moveTo>
                  <a:lnTo>
                    <a:pt x="31" y="454"/>
                  </a:lnTo>
                  <a:lnTo>
                    <a:pt x="437" y="1066"/>
                  </a:lnTo>
                  <a:lnTo>
                    <a:pt x="453" y="920"/>
                  </a:lnTo>
                  <a:lnTo>
                    <a:pt x="476" y="915"/>
                  </a:lnTo>
                  <a:lnTo>
                    <a:pt x="516" y="939"/>
                  </a:lnTo>
                  <a:lnTo>
                    <a:pt x="551" y="811"/>
                  </a:lnTo>
                  <a:lnTo>
                    <a:pt x="686" y="137"/>
                  </a:lnTo>
                  <a:lnTo>
                    <a:pt x="393" y="72"/>
                  </a:lnTo>
                  <a:lnTo>
                    <a:pt x="102" y="0"/>
                  </a:lnTo>
                  <a:lnTo>
                    <a:pt x="0" y="393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7" name="Freeform 31"/>
            <p:cNvSpPr>
              <a:spLocks/>
            </p:cNvSpPr>
            <p:nvPr/>
          </p:nvSpPr>
          <p:spPr bwMode="auto">
            <a:xfrm>
              <a:off x="3127375" y="3754438"/>
              <a:ext cx="1206500" cy="1236662"/>
            </a:xfrm>
            <a:custGeom>
              <a:avLst/>
              <a:gdLst>
                <a:gd name="T0" fmla="*/ 0 w 760"/>
                <a:gd name="T1" fmla="*/ 766 h 779"/>
                <a:gd name="T2" fmla="*/ 95 w 760"/>
                <a:gd name="T3" fmla="*/ 778 h 779"/>
                <a:gd name="T4" fmla="*/ 104 w 760"/>
                <a:gd name="T5" fmla="*/ 720 h 779"/>
                <a:gd name="T6" fmla="*/ 298 w 760"/>
                <a:gd name="T7" fmla="*/ 744 h 779"/>
                <a:gd name="T8" fmla="*/ 288 w 760"/>
                <a:gd name="T9" fmla="*/ 716 h 779"/>
                <a:gd name="T10" fmla="*/ 317 w 760"/>
                <a:gd name="T11" fmla="*/ 719 h 779"/>
                <a:gd name="T12" fmla="*/ 698 w 760"/>
                <a:gd name="T13" fmla="*/ 755 h 779"/>
                <a:gd name="T14" fmla="*/ 753 w 760"/>
                <a:gd name="T15" fmla="*/ 143 h 779"/>
                <a:gd name="T16" fmla="*/ 759 w 760"/>
                <a:gd name="T17" fmla="*/ 72 h 779"/>
                <a:gd name="T18" fmla="*/ 435 w 760"/>
                <a:gd name="T19" fmla="*/ 42 h 779"/>
                <a:gd name="T20" fmla="*/ 113 w 760"/>
                <a:gd name="T21" fmla="*/ 0 h 779"/>
                <a:gd name="T22" fmla="*/ 0 w 760"/>
                <a:gd name="T23" fmla="*/ 766 h 779"/>
                <a:gd name="T24" fmla="*/ 0 w 760"/>
                <a:gd name="T25" fmla="*/ 766 h 7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0"/>
                <a:gd name="T40" fmla="*/ 0 h 779"/>
                <a:gd name="T41" fmla="*/ 760 w 760"/>
                <a:gd name="T42" fmla="*/ 779 h 77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0" h="779">
                  <a:moveTo>
                    <a:pt x="0" y="766"/>
                  </a:moveTo>
                  <a:lnTo>
                    <a:pt x="95" y="778"/>
                  </a:lnTo>
                  <a:lnTo>
                    <a:pt x="104" y="720"/>
                  </a:lnTo>
                  <a:lnTo>
                    <a:pt x="298" y="744"/>
                  </a:lnTo>
                  <a:lnTo>
                    <a:pt x="288" y="716"/>
                  </a:lnTo>
                  <a:lnTo>
                    <a:pt x="317" y="719"/>
                  </a:lnTo>
                  <a:lnTo>
                    <a:pt x="698" y="755"/>
                  </a:lnTo>
                  <a:lnTo>
                    <a:pt x="753" y="143"/>
                  </a:lnTo>
                  <a:lnTo>
                    <a:pt x="759" y="72"/>
                  </a:lnTo>
                  <a:lnTo>
                    <a:pt x="435" y="42"/>
                  </a:lnTo>
                  <a:lnTo>
                    <a:pt x="113" y="0"/>
                  </a:lnTo>
                  <a:lnTo>
                    <a:pt x="0" y="766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18" name="Freeform 32"/>
            <p:cNvSpPr>
              <a:spLocks/>
            </p:cNvSpPr>
            <p:nvPr/>
          </p:nvSpPr>
          <p:spPr bwMode="auto">
            <a:xfrm>
              <a:off x="3584575" y="3981450"/>
              <a:ext cx="2387600" cy="2328863"/>
            </a:xfrm>
            <a:custGeom>
              <a:avLst/>
              <a:gdLst>
                <a:gd name="T0" fmla="*/ 29 w 1504"/>
                <a:gd name="T1" fmla="*/ 576 h 1467"/>
                <a:gd name="T2" fmla="*/ 790 w 1504"/>
                <a:gd name="T3" fmla="*/ 20 h 1467"/>
                <a:gd name="T4" fmla="*/ 840 w 1504"/>
                <a:gd name="T5" fmla="*/ 311 h 1467"/>
                <a:gd name="T6" fmla="*/ 867 w 1504"/>
                <a:gd name="T7" fmla="*/ 333 h 1467"/>
                <a:gd name="T8" fmla="*/ 931 w 1504"/>
                <a:gd name="T9" fmla="*/ 342 h 1467"/>
                <a:gd name="T10" fmla="*/ 983 w 1504"/>
                <a:gd name="T11" fmla="*/ 346 h 1467"/>
                <a:gd name="T12" fmla="*/ 1032 w 1504"/>
                <a:gd name="T13" fmla="*/ 371 h 1467"/>
                <a:gd name="T14" fmla="*/ 1094 w 1504"/>
                <a:gd name="T15" fmla="*/ 409 h 1467"/>
                <a:gd name="T16" fmla="*/ 1123 w 1504"/>
                <a:gd name="T17" fmla="*/ 391 h 1467"/>
                <a:gd name="T18" fmla="*/ 1237 w 1504"/>
                <a:gd name="T19" fmla="*/ 389 h 1467"/>
                <a:gd name="T20" fmla="*/ 1361 w 1504"/>
                <a:gd name="T21" fmla="*/ 407 h 1467"/>
                <a:gd name="T22" fmla="*/ 1441 w 1504"/>
                <a:gd name="T23" fmla="*/ 429 h 1467"/>
                <a:gd name="T24" fmla="*/ 1463 w 1504"/>
                <a:gd name="T25" fmla="*/ 663 h 1467"/>
                <a:gd name="T26" fmla="*/ 1502 w 1504"/>
                <a:gd name="T27" fmla="*/ 796 h 1467"/>
                <a:gd name="T28" fmla="*/ 1492 w 1504"/>
                <a:gd name="T29" fmla="*/ 883 h 1467"/>
                <a:gd name="T30" fmla="*/ 1461 w 1504"/>
                <a:gd name="T31" fmla="*/ 940 h 1467"/>
                <a:gd name="T32" fmla="*/ 1362 w 1504"/>
                <a:gd name="T33" fmla="*/ 999 h 1467"/>
                <a:gd name="T34" fmla="*/ 1370 w 1504"/>
                <a:gd name="T35" fmla="*/ 938 h 1467"/>
                <a:gd name="T36" fmla="*/ 1332 w 1504"/>
                <a:gd name="T37" fmla="*/ 978 h 1467"/>
                <a:gd name="T38" fmla="*/ 1328 w 1504"/>
                <a:gd name="T39" fmla="*/ 1024 h 1467"/>
                <a:gd name="T40" fmla="*/ 1173 w 1504"/>
                <a:gd name="T41" fmla="*/ 1135 h 1467"/>
                <a:gd name="T42" fmla="*/ 1190 w 1504"/>
                <a:gd name="T43" fmla="*/ 1110 h 1467"/>
                <a:gd name="T44" fmla="*/ 1167 w 1504"/>
                <a:gd name="T45" fmla="*/ 1090 h 1467"/>
                <a:gd name="T46" fmla="*/ 1138 w 1504"/>
                <a:gd name="T47" fmla="*/ 1108 h 1467"/>
                <a:gd name="T48" fmla="*/ 1121 w 1504"/>
                <a:gd name="T49" fmla="*/ 1120 h 1467"/>
                <a:gd name="T50" fmla="*/ 1072 w 1504"/>
                <a:gd name="T51" fmla="*/ 1163 h 1467"/>
                <a:gd name="T52" fmla="*/ 1029 w 1504"/>
                <a:gd name="T53" fmla="*/ 1206 h 1467"/>
                <a:gd name="T54" fmla="*/ 1059 w 1504"/>
                <a:gd name="T55" fmla="*/ 1229 h 1467"/>
                <a:gd name="T56" fmla="*/ 1032 w 1504"/>
                <a:gd name="T57" fmla="*/ 1263 h 1467"/>
                <a:gd name="T58" fmla="*/ 1004 w 1504"/>
                <a:gd name="T59" fmla="*/ 1285 h 1467"/>
                <a:gd name="T60" fmla="*/ 1036 w 1504"/>
                <a:gd name="T61" fmla="*/ 1401 h 1467"/>
                <a:gd name="T62" fmla="*/ 985 w 1504"/>
                <a:gd name="T63" fmla="*/ 1446 h 1467"/>
                <a:gd name="T64" fmla="*/ 836 w 1504"/>
                <a:gd name="T65" fmla="*/ 1396 h 1467"/>
                <a:gd name="T66" fmla="*/ 794 w 1504"/>
                <a:gd name="T67" fmla="*/ 1309 h 1467"/>
                <a:gd name="T68" fmla="*/ 786 w 1504"/>
                <a:gd name="T69" fmla="*/ 1236 h 1467"/>
                <a:gd name="T70" fmla="*/ 647 w 1504"/>
                <a:gd name="T71" fmla="*/ 1002 h 1467"/>
                <a:gd name="T72" fmla="*/ 538 w 1504"/>
                <a:gd name="T73" fmla="*/ 925 h 1467"/>
                <a:gd name="T74" fmla="*/ 462 w 1504"/>
                <a:gd name="T75" fmla="*/ 922 h 1467"/>
                <a:gd name="T76" fmla="*/ 367 w 1504"/>
                <a:gd name="T77" fmla="*/ 1020 h 1467"/>
                <a:gd name="T78" fmla="*/ 269 w 1504"/>
                <a:gd name="T79" fmla="*/ 967 h 1467"/>
                <a:gd name="T80" fmla="*/ 199 w 1504"/>
                <a:gd name="T81" fmla="*/ 836 h 1467"/>
                <a:gd name="T82" fmla="*/ 65 w 1504"/>
                <a:gd name="T83" fmla="*/ 662 h 1467"/>
                <a:gd name="T84" fmla="*/ 10 w 1504"/>
                <a:gd name="T85" fmla="*/ 601 h 146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504"/>
                <a:gd name="T130" fmla="*/ 0 h 1467"/>
                <a:gd name="T131" fmla="*/ 1504 w 1504"/>
                <a:gd name="T132" fmla="*/ 1467 h 146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504" h="1467">
                  <a:moveTo>
                    <a:pt x="10" y="601"/>
                  </a:moveTo>
                  <a:lnTo>
                    <a:pt x="0" y="573"/>
                  </a:lnTo>
                  <a:lnTo>
                    <a:pt x="29" y="576"/>
                  </a:lnTo>
                  <a:lnTo>
                    <a:pt x="410" y="612"/>
                  </a:lnTo>
                  <a:lnTo>
                    <a:pt x="465" y="0"/>
                  </a:lnTo>
                  <a:lnTo>
                    <a:pt x="790" y="20"/>
                  </a:lnTo>
                  <a:lnTo>
                    <a:pt x="778" y="284"/>
                  </a:lnTo>
                  <a:lnTo>
                    <a:pt x="811" y="311"/>
                  </a:lnTo>
                  <a:lnTo>
                    <a:pt x="840" y="311"/>
                  </a:lnTo>
                  <a:lnTo>
                    <a:pt x="848" y="302"/>
                  </a:lnTo>
                  <a:lnTo>
                    <a:pt x="867" y="317"/>
                  </a:lnTo>
                  <a:lnTo>
                    <a:pt x="867" y="333"/>
                  </a:lnTo>
                  <a:lnTo>
                    <a:pt x="892" y="336"/>
                  </a:lnTo>
                  <a:lnTo>
                    <a:pt x="914" y="346"/>
                  </a:lnTo>
                  <a:lnTo>
                    <a:pt x="931" y="342"/>
                  </a:lnTo>
                  <a:lnTo>
                    <a:pt x="951" y="356"/>
                  </a:lnTo>
                  <a:lnTo>
                    <a:pt x="955" y="345"/>
                  </a:lnTo>
                  <a:lnTo>
                    <a:pt x="983" y="346"/>
                  </a:lnTo>
                  <a:lnTo>
                    <a:pt x="1001" y="380"/>
                  </a:lnTo>
                  <a:lnTo>
                    <a:pt x="1012" y="391"/>
                  </a:lnTo>
                  <a:lnTo>
                    <a:pt x="1032" y="371"/>
                  </a:lnTo>
                  <a:lnTo>
                    <a:pt x="1064" y="398"/>
                  </a:lnTo>
                  <a:lnTo>
                    <a:pt x="1085" y="382"/>
                  </a:lnTo>
                  <a:lnTo>
                    <a:pt x="1094" y="409"/>
                  </a:lnTo>
                  <a:lnTo>
                    <a:pt x="1099" y="391"/>
                  </a:lnTo>
                  <a:lnTo>
                    <a:pt x="1118" y="377"/>
                  </a:lnTo>
                  <a:lnTo>
                    <a:pt x="1123" y="391"/>
                  </a:lnTo>
                  <a:lnTo>
                    <a:pt x="1154" y="386"/>
                  </a:lnTo>
                  <a:lnTo>
                    <a:pt x="1177" y="409"/>
                  </a:lnTo>
                  <a:lnTo>
                    <a:pt x="1237" y="389"/>
                  </a:lnTo>
                  <a:lnTo>
                    <a:pt x="1298" y="382"/>
                  </a:lnTo>
                  <a:lnTo>
                    <a:pt x="1316" y="377"/>
                  </a:lnTo>
                  <a:lnTo>
                    <a:pt x="1361" y="407"/>
                  </a:lnTo>
                  <a:lnTo>
                    <a:pt x="1389" y="417"/>
                  </a:lnTo>
                  <a:lnTo>
                    <a:pt x="1400" y="431"/>
                  </a:lnTo>
                  <a:lnTo>
                    <a:pt x="1441" y="429"/>
                  </a:lnTo>
                  <a:lnTo>
                    <a:pt x="1442" y="502"/>
                  </a:lnTo>
                  <a:lnTo>
                    <a:pt x="1448" y="646"/>
                  </a:lnTo>
                  <a:lnTo>
                    <a:pt x="1463" y="663"/>
                  </a:lnTo>
                  <a:lnTo>
                    <a:pt x="1472" y="702"/>
                  </a:lnTo>
                  <a:lnTo>
                    <a:pt x="1503" y="751"/>
                  </a:lnTo>
                  <a:lnTo>
                    <a:pt x="1502" y="796"/>
                  </a:lnTo>
                  <a:lnTo>
                    <a:pt x="1481" y="835"/>
                  </a:lnTo>
                  <a:lnTo>
                    <a:pt x="1483" y="857"/>
                  </a:lnTo>
                  <a:lnTo>
                    <a:pt x="1492" y="883"/>
                  </a:lnTo>
                  <a:lnTo>
                    <a:pt x="1489" y="907"/>
                  </a:lnTo>
                  <a:lnTo>
                    <a:pt x="1476" y="922"/>
                  </a:lnTo>
                  <a:lnTo>
                    <a:pt x="1461" y="940"/>
                  </a:lnTo>
                  <a:lnTo>
                    <a:pt x="1473" y="951"/>
                  </a:lnTo>
                  <a:lnTo>
                    <a:pt x="1413" y="972"/>
                  </a:lnTo>
                  <a:lnTo>
                    <a:pt x="1362" y="999"/>
                  </a:lnTo>
                  <a:lnTo>
                    <a:pt x="1393" y="976"/>
                  </a:lnTo>
                  <a:lnTo>
                    <a:pt x="1361" y="976"/>
                  </a:lnTo>
                  <a:lnTo>
                    <a:pt x="1370" y="938"/>
                  </a:lnTo>
                  <a:lnTo>
                    <a:pt x="1348" y="961"/>
                  </a:lnTo>
                  <a:lnTo>
                    <a:pt x="1331" y="953"/>
                  </a:lnTo>
                  <a:lnTo>
                    <a:pt x="1332" y="978"/>
                  </a:lnTo>
                  <a:lnTo>
                    <a:pt x="1345" y="982"/>
                  </a:lnTo>
                  <a:lnTo>
                    <a:pt x="1349" y="1006"/>
                  </a:lnTo>
                  <a:lnTo>
                    <a:pt x="1328" y="1024"/>
                  </a:lnTo>
                  <a:lnTo>
                    <a:pt x="1316" y="1023"/>
                  </a:lnTo>
                  <a:lnTo>
                    <a:pt x="1311" y="1048"/>
                  </a:lnTo>
                  <a:lnTo>
                    <a:pt x="1173" y="1135"/>
                  </a:lnTo>
                  <a:lnTo>
                    <a:pt x="1177" y="1123"/>
                  </a:lnTo>
                  <a:lnTo>
                    <a:pt x="1238" y="1084"/>
                  </a:lnTo>
                  <a:lnTo>
                    <a:pt x="1190" y="1110"/>
                  </a:lnTo>
                  <a:lnTo>
                    <a:pt x="1194" y="1084"/>
                  </a:lnTo>
                  <a:lnTo>
                    <a:pt x="1179" y="1098"/>
                  </a:lnTo>
                  <a:lnTo>
                    <a:pt x="1167" y="1090"/>
                  </a:lnTo>
                  <a:lnTo>
                    <a:pt x="1157" y="1110"/>
                  </a:lnTo>
                  <a:lnTo>
                    <a:pt x="1136" y="1090"/>
                  </a:lnTo>
                  <a:lnTo>
                    <a:pt x="1138" y="1108"/>
                  </a:lnTo>
                  <a:lnTo>
                    <a:pt x="1167" y="1124"/>
                  </a:lnTo>
                  <a:lnTo>
                    <a:pt x="1136" y="1142"/>
                  </a:lnTo>
                  <a:lnTo>
                    <a:pt x="1121" y="1120"/>
                  </a:lnTo>
                  <a:lnTo>
                    <a:pt x="1111" y="1176"/>
                  </a:lnTo>
                  <a:lnTo>
                    <a:pt x="1099" y="1154"/>
                  </a:lnTo>
                  <a:lnTo>
                    <a:pt x="1072" y="1163"/>
                  </a:lnTo>
                  <a:lnTo>
                    <a:pt x="1065" y="1179"/>
                  </a:lnTo>
                  <a:lnTo>
                    <a:pt x="1079" y="1202"/>
                  </a:lnTo>
                  <a:lnTo>
                    <a:pt x="1029" y="1206"/>
                  </a:lnTo>
                  <a:lnTo>
                    <a:pt x="1047" y="1209"/>
                  </a:lnTo>
                  <a:lnTo>
                    <a:pt x="1049" y="1236"/>
                  </a:lnTo>
                  <a:lnTo>
                    <a:pt x="1059" y="1229"/>
                  </a:lnTo>
                  <a:lnTo>
                    <a:pt x="1053" y="1246"/>
                  </a:lnTo>
                  <a:lnTo>
                    <a:pt x="1032" y="1283"/>
                  </a:lnTo>
                  <a:lnTo>
                    <a:pt x="1032" y="1263"/>
                  </a:lnTo>
                  <a:lnTo>
                    <a:pt x="1018" y="1280"/>
                  </a:lnTo>
                  <a:lnTo>
                    <a:pt x="1000" y="1259"/>
                  </a:lnTo>
                  <a:lnTo>
                    <a:pt x="1004" y="1285"/>
                  </a:lnTo>
                  <a:lnTo>
                    <a:pt x="1040" y="1288"/>
                  </a:lnTo>
                  <a:lnTo>
                    <a:pt x="1026" y="1327"/>
                  </a:lnTo>
                  <a:lnTo>
                    <a:pt x="1036" y="1401"/>
                  </a:lnTo>
                  <a:lnTo>
                    <a:pt x="1072" y="1463"/>
                  </a:lnTo>
                  <a:lnTo>
                    <a:pt x="1028" y="1466"/>
                  </a:lnTo>
                  <a:lnTo>
                    <a:pt x="985" y="1446"/>
                  </a:lnTo>
                  <a:lnTo>
                    <a:pt x="950" y="1447"/>
                  </a:lnTo>
                  <a:lnTo>
                    <a:pt x="897" y="1417"/>
                  </a:lnTo>
                  <a:lnTo>
                    <a:pt x="836" y="1396"/>
                  </a:lnTo>
                  <a:lnTo>
                    <a:pt x="831" y="1373"/>
                  </a:lnTo>
                  <a:lnTo>
                    <a:pt x="815" y="1334"/>
                  </a:lnTo>
                  <a:lnTo>
                    <a:pt x="794" y="1309"/>
                  </a:lnTo>
                  <a:lnTo>
                    <a:pt x="798" y="1283"/>
                  </a:lnTo>
                  <a:lnTo>
                    <a:pt x="786" y="1270"/>
                  </a:lnTo>
                  <a:lnTo>
                    <a:pt x="786" y="1236"/>
                  </a:lnTo>
                  <a:lnTo>
                    <a:pt x="751" y="1208"/>
                  </a:lnTo>
                  <a:lnTo>
                    <a:pt x="712" y="1150"/>
                  </a:lnTo>
                  <a:lnTo>
                    <a:pt x="647" y="1002"/>
                  </a:lnTo>
                  <a:lnTo>
                    <a:pt x="597" y="964"/>
                  </a:lnTo>
                  <a:lnTo>
                    <a:pt x="583" y="931"/>
                  </a:lnTo>
                  <a:lnTo>
                    <a:pt x="538" y="925"/>
                  </a:lnTo>
                  <a:lnTo>
                    <a:pt x="505" y="922"/>
                  </a:lnTo>
                  <a:lnTo>
                    <a:pt x="472" y="907"/>
                  </a:lnTo>
                  <a:lnTo>
                    <a:pt x="462" y="922"/>
                  </a:lnTo>
                  <a:lnTo>
                    <a:pt x="432" y="922"/>
                  </a:lnTo>
                  <a:lnTo>
                    <a:pt x="400" y="991"/>
                  </a:lnTo>
                  <a:lnTo>
                    <a:pt x="367" y="1020"/>
                  </a:lnTo>
                  <a:lnTo>
                    <a:pt x="350" y="1018"/>
                  </a:lnTo>
                  <a:lnTo>
                    <a:pt x="294" y="975"/>
                  </a:lnTo>
                  <a:lnTo>
                    <a:pt x="269" y="967"/>
                  </a:lnTo>
                  <a:lnTo>
                    <a:pt x="213" y="918"/>
                  </a:lnTo>
                  <a:lnTo>
                    <a:pt x="199" y="878"/>
                  </a:lnTo>
                  <a:lnTo>
                    <a:pt x="199" y="836"/>
                  </a:lnTo>
                  <a:lnTo>
                    <a:pt x="173" y="778"/>
                  </a:lnTo>
                  <a:lnTo>
                    <a:pt x="129" y="742"/>
                  </a:lnTo>
                  <a:lnTo>
                    <a:pt x="65" y="662"/>
                  </a:lnTo>
                  <a:lnTo>
                    <a:pt x="43" y="650"/>
                  </a:lnTo>
                  <a:lnTo>
                    <a:pt x="25" y="607"/>
                  </a:lnTo>
                  <a:lnTo>
                    <a:pt x="10" y="601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19" name="Group 618"/>
            <p:cNvGrpSpPr/>
            <p:nvPr/>
          </p:nvGrpSpPr>
          <p:grpSpPr>
            <a:xfrm>
              <a:off x="-17463" y="234950"/>
              <a:ext cx="1389063" cy="1060450"/>
              <a:chOff x="-17463" y="234950"/>
              <a:chExt cx="1389063" cy="1060450"/>
            </a:xfrm>
          </p:grpSpPr>
          <p:sp>
            <p:nvSpPr>
              <p:cNvPr id="620" name="Freeform 33"/>
              <p:cNvSpPr>
                <a:spLocks noChangeAspect="1"/>
              </p:cNvSpPr>
              <p:nvPr/>
            </p:nvSpPr>
            <p:spPr bwMode="auto">
              <a:xfrm>
                <a:off x="515328" y="1079295"/>
                <a:ext cx="117527" cy="123995"/>
              </a:xfrm>
              <a:custGeom>
                <a:avLst/>
                <a:gdLst>
                  <a:gd name="T0" fmla="*/ 0 w 105"/>
                  <a:gd name="T1" fmla="*/ 104 h 105"/>
                  <a:gd name="T2" fmla="*/ 30 w 105"/>
                  <a:gd name="T3" fmla="*/ 75 h 105"/>
                  <a:gd name="T4" fmla="*/ 10 w 105"/>
                  <a:gd name="T5" fmla="*/ 41 h 105"/>
                  <a:gd name="T6" fmla="*/ 38 w 105"/>
                  <a:gd name="T7" fmla="*/ 54 h 105"/>
                  <a:gd name="T8" fmla="*/ 79 w 105"/>
                  <a:gd name="T9" fmla="*/ 0 h 105"/>
                  <a:gd name="T10" fmla="*/ 104 w 105"/>
                  <a:gd name="T11" fmla="*/ 8 h 105"/>
                  <a:gd name="T12" fmla="*/ 84 w 105"/>
                  <a:gd name="T13" fmla="*/ 57 h 105"/>
                  <a:gd name="T14" fmla="*/ 0 w 105"/>
                  <a:gd name="T15" fmla="*/ 104 h 105"/>
                  <a:gd name="T16" fmla="*/ 0 w 105"/>
                  <a:gd name="T17" fmla="*/ 104 h 10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5"/>
                  <a:gd name="T28" fmla="*/ 0 h 105"/>
                  <a:gd name="T29" fmla="*/ 105 w 105"/>
                  <a:gd name="T30" fmla="*/ 105 h 10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5" h="105">
                    <a:moveTo>
                      <a:pt x="0" y="104"/>
                    </a:moveTo>
                    <a:lnTo>
                      <a:pt x="30" y="75"/>
                    </a:lnTo>
                    <a:lnTo>
                      <a:pt x="10" y="41"/>
                    </a:lnTo>
                    <a:lnTo>
                      <a:pt x="38" y="54"/>
                    </a:lnTo>
                    <a:lnTo>
                      <a:pt x="79" y="0"/>
                    </a:lnTo>
                    <a:lnTo>
                      <a:pt x="104" y="8"/>
                    </a:lnTo>
                    <a:lnTo>
                      <a:pt x="84" y="57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66CCFF"/>
              </a:solidFill>
              <a:ln w="1879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grpSp>
            <p:nvGrpSpPr>
              <p:cNvPr id="621" name="Group 41"/>
              <p:cNvGrpSpPr>
                <a:grpSpLocks noChangeAspect="1"/>
              </p:cNvGrpSpPr>
              <p:nvPr/>
            </p:nvGrpSpPr>
            <p:grpSpPr bwMode="auto">
              <a:xfrm>
                <a:off x="-17464" y="235017"/>
                <a:ext cx="1389060" cy="1060468"/>
                <a:chOff x="632" y="3322"/>
                <a:chExt cx="1241" cy="898"/>
              </a:xfrm>
            </p:grpSpPr>
            <p:sp>
              <p:nvSpPr>
                <p:cNvPr id="622" name="Freeform 34"/>
                <p:cNvSpPr>
                  <a:spLocks noChangeAspect="1"/>
                </p:cNvSpPr>
                <p:nvPr/>
              </p:nvSpPr>
              <p:spPr bwMode="auto">
                <a:xfrm>
                  <a:off x="778" y="4156"/>
                  <a:ext cx="59" cy="25"/>
                </a:xfrm>
                <a:custGeom>
                  <a:avLst/>
                  <a:gdLst>
                    <a:gd name="T0" fmla="*/ 0 w 59"/>
                    <a:gd name="T1" fmla="*/ 24 h 25"/>
                    <a:gd name="T2" fmla="*/ 14 w 59"/>
                    <a:gd name="T3" fmla="*/ 0 h 25"/>
                    <a:gd name="T4" fmla="*/ 50 w 59"/>
                    <a:gd name="T5" fmla="*/ 0 h 25"/>
                    <a:gd name="T6" fmla="*/ 58 w 59"/>
                    <a:gd name="T7" fmla="*/ 23 h 25"/>
                    <a:gd name="T8" fmla="*/ 19 w 59"/>
                    <a:gd name="T9" fmla="*/ 17 h 25"/>
                    <a:gd name="T10" fmla="*/ 0 w 59"/>
                    <a:gd name="T11" fmla="*/ 24 h 25"/>
                    <a:gd name="T12" fmla="*/ 0 w 59"/>
                    <a:gd name="T13" fmla="*/ 24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9"/>
                    <a:gd name="T22" fmla="*/ 0 h 25"/>
                    <a:gd name="T23" fmla="*/ 59 w 59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9" h="25">
                      <a:moveTo>
                        <a:pt x="0" y="24"/>
                      </a:moveTo>
                      <a:lnTo>
                        <a:pt x="14" y="0"/>
                      </a:lnTo>
                      <a:lnTo>
                        <a:pt x="50" y="0"/>
                      </a:lnTo>
                      <a:lnTo>
                        <a:pt x="58" y="23"/>
                      </a:lnTo>
                      <a:lnTo>
                        <a:pt x="19" y="17"/>
                      </a:lnTo>
                      <a:lnTo>
                        <a:pt x="0" y="24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3" name="Freeform 35"/>
                <p:cNvSpPr>
                  <a:spLocks noChangeAspect="1"/>
                </p:cNvSpPr>
                <p:nvPr/>
              </p:nvSpPr>
              <p:spPr bwMode="auto">
                <a:xfrm>
                  <a:off x="632" y="4193"/>
                  <a:ext cx="53" cy="27"/>
                </a:xfrm>
                <a:custGeom>
                  <a:avLst/>
                  <a:gdLst>
                    <a:gd name="T0" fmla="*/ 0 w 53"/>
                    <a:gd name="T1" fmla="*/ 26 h 27"/>
                    <a:gd name="T2" fmla="*/ 12 w 53"/>
                    <a:gd name="T3" fmla="*/ 12 h 27"/>
                    <a:gd name="T4" fmla="*/ 48 w 53"/>
                    <a:gd name="T5" fmla="*/ 0 h 27"/>
                    <a:gd name="T6" fmla="*/ 52 w 53"/>
                    <a:gd name="T7" fmla="*/ 6 h 27"/>
                    <a:gd name="T8" fmla="*/ 0 w 53"/>
                    <a:gd name="T9" fmla="*/ 26 h 27"/>
                    <a:gd name="T10" fmla="*/ 0 w 53"/>
                    <a:gd name="T11" fmla="*/ 26 h 2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3"/>
                    <a:gd name="T19" fmla="*/ 0 h 27"/>
                    <a:gd name="T20" fmla="*/ 53 w 53"/>
                    <a:gd name="T21" fmla="*/ 27 h 2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3" h="27">
                      <a:moveTo>
                        <a:pt x="0" y="26"/>
                      </a:move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52" y="6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4" name="Freeform 36"/>
                <p:cNvSpPr>
                  <a:spLocks noChangeAspect="1"/>
                </p:cNvSpPr>
                <p:nvPr/>
              </p:nvSpPr>
              <p:spPr bwMode="auto">
                <a:xfrm>
                  <a:off x="707" y="4182"/>
                  <a:ext cx="36" cy="22"/>
                </a:xfrm>
                <a:custGeom>
                  <a:avLst/>
                  <a:gdLst>
                    <a:gd name="T0" fmla="*/ 0 w 36"/>
                    <a:gd name="T1" fmla="*/ 21 h 22"/>
                    <a:gd name="T2" fmla="*/ 9 w 36"/>
                    <a:gd name="T3" fmla="*/ 0 h 22"/>
                    <a:gd name="T4" fmla="*/ 35 w 36"/>
                    <a:gd name="T5" fmla="*/ 2 h 22"/>
                    <a:gd name="T6" fmla="*/ 29 w 36"/>
                    <a:gd name="T7" fmla="*/ 17 h 22"/>
                    <a:gd name="T8" fmla="*/ 0 w 36"/>
                    <a:gd name="T9" fmla="*/ 21 h 22"/>
                    <a:gd name="T10" fmla="*/ 0 w 36"/>
                    <a:gd name="T11" fmla="*/ 21 h 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22"/>
                    <a:gd name="T20" fmla="*/ 36 w 36"/>
                    <a:gd name="T21" fmla="*/ 22 h 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22">
                      <a:moveTo>
                        <a:pt x="0" y="21"/>
                      </a:moveTo>
                      <a:lnTo>
                        <a:pt x="9" y="0"/>
                      </a:lnTo>
                      <a:lnTo>
                        <a:pt x="35" y="2"/>
                      </a:lnTo>
                      <a:lnTo>
                        <a:pt x="29" y="17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5" name="Freeform 37"/>
                <p:cNvSpPr>
                  <a:spLocks noChangeAspect="1"/>
                </p:cNvSpPr>
                <p:nvPr/>
              </p:nvSpPr>
              <p:spPr bwMode="auto">
                <a:xfrm>
                  <a:off x="831" y="3322"/>
                  <a:ext cx="1042" cy="882"/>
                </a:xfrm>
                <a:custGeom>
                  <a:avLst/>
                  <a:gdLst>
                    <a:gd name="T0" fmla="*/ 86 w 1042"/>
                    <a:gd name="T1" fmla="*/ 806 h 882"/>
                    <a:gd name="T2" fmla="*/ 196 w 1042"/>
                    <a:gd name="T3" fmla="*/ 740 h 882"/>
                    <a:gd name="T4" fmla="*/ 201 w 1042"/>
                    <a:gd name="T5" fmla="*/ 663 h 882"/>
                    <a:gd name="T6" fmla="*/ 161 w 1042"/>
                    <a:gd name="T7" fmla="*/ 657 h 882"/>
                    <a:gd name="T8" fmla="*/ 82 w 1042"/>
                    <a:gd name="T9" fmla="*/ 654 h 882"/>
                    <a:gd name="T10" fmla="*/ 116 w 1042"/>
                    <a:gd name="T11" fmla="*/ 550 h 882"/>
                    <a:gd name="T12" fmla="*/ 45 w 1042"/>
                    <a:gd name="T13" fmla="*/ 547 h 882"/>
                    <a:gd name="T14" fmla="*/ 53 w 1042"/>
                    <a:gd name="T15" fmla="*/ 513 h 882"/>
                    <a:gd name="T16" fmla="*/ 25 w 1042"/>
                    <a:gd name="T17" fmla="*/ 475 h 882"/>
                    <a:gd name="T18" fmla="*/ 127 w 1042"/>
                    <a:gd name="T19" fmla="*/ 411 h 882"/>
                    <a:gd name="T20" fmla="*/ 183 w 1042"/>
                    <a:gd name="T21" fmla="*/ 353 h 882"/>
                    <a:gd name="T22" fmla="*/ 98 w 1042"/>
                    <a:gd name="T23" fmla="*/ 330 h 882"/>
                    <a:gd name="T24" fmla="*/ 149 w 1042"/>
                    <a:gd name="T25" fmla="*/ 223 h 882"/>
                    <a:gd name="T26" fmla="*/ 220 w 1042"/>
                    <a:gd name="T27" fmla="*/ 252 h 882"/>
                    <a:gd name="T28" fmla="*/ 230 w 1042"/>
                    <a:gd name="T29" fmla="*/ 256 h 882"/>
                    <a:gd name="T30" fmla="*/ 176 w 1042"/>
                    <a:gd name="T31" fmla="*/ 199 h 882"/>
                    <a:gd name="T32" fmla="*/ 158 w 1042"/>
                    <a:gd name="T33" fmla="*/ 86 h 882"/>
                    <a:gd name="T34" fmla="*/ 295 w 1042"/>
                    <a:gd name="T35" fmla="*/ 29 h 882"/>
                    <a:gd name="T36" fmla="*/ 367 w 1042"/>
                    <a:gd name="T37" fmla="*/ 0 h 882"/>
                    <a:gd name="T38" fmla="*/ 412 w 1042"/>
                    <a:gd name="T39" fmla="*/ 43 h 882"/>
                    <a:gd name="T40" fmla="*/ 514 w 1042"/>
                    <a:gd name="T41" fmla="*/ 74 h 882"/>
                    <a:gd name="T42" fmla="*/ 608 w 1042"/>
                    <a:gd name="T43" fmla="*/ 93 h 882"/>
                    <a:gd name="T44" fmla="*/ 743 w 1042"/>
                    <a:gd name="T45" fmla="*/ 636 h 882"/>
                    <a:gd name="T46" fmla="*/ 829 w 1042"/>
                    <a:gd name="T47" fmla="*/ 649 h 882"/>
                    <a:gd name="T48" fmla="*/ 872 w 1042"/>
                    <a:gd name="T49" fmla="*/ 664 h 882"/>
                    <a:gd name="T50" fmla="*/ 997 w 1042"/>
                    <a:gd name="T51" fmla="*/ 798 h 882"/>
                    <a:gd name="T52" fmla="*/ 1027 w 1042"/>
                    <a:gd name="T53" fmla="*/ 881 h 882"/>
                    <a:gd name="T54" fmla="*/ 1012 w 1042"/>
                    <a:gd name="T55" fmla="*/ 851 h 882"/>
                    <a:gd name="T56" fmla="*/ 976 w 1042"/>
                    <a:gd name="T57" fmla="*/ 842 h 882"/>
                    <a:gd name="T58" fmla="*/ 967 w 1042"/>
                    <a:gd name="T59" fmla="*/ 818 h 882"/>
                    <a:gd name="T60" fmla="*/ 956 w 1042"/>
                    <a:gd name="T61" fmla="*/ 796 h 882"/>
                    <a:gd name="T62" fmla="*/ 918 w 1042"/>
                    <a:gd name="T63" fmla="*/ 769 h 882"/>
                    <a:gd name="T64" fmla="*/ 899 w 1042"/>
                    <a:gd name="T65" fmla="*/ 724 h 882"/>
                    <a:gd name="T66" fmla="*/ 884 w 1042"/>
                    <a:gd name="T67" fmla="*/ 715 h 882"/>
                    <a:gd name="T68" fmla="*/ 851 w 1042"/>
                    <a:gd name="T69" fmla="*/ 664 h 882"/>
                    <a:gd name="T70" fmla="*/ 905 w 1042"/>
                    <a:gd name="T71" fmla="*/ 737 h 882"/>
                    <a:gd name="T72" fmla="*/ 905 w 1042"/>
                    <a:gd name="T73" fmla="*/ 769 h 882"/>
                    <a:gd name="T74" fmla="*/ 892 w 1042"/>
                    <a:gd name="T75" fmla="*/ 784 h 882"/>
                    <a:gd name="T76" fmla="*/ 859 w 1042"/>
                    <a:gd name="T77" fmla="*/ 715 h 882"/>
                    <a:gd name="T78" fmla="*/ 833 w 1042"/>
                    <a:gd name="T79" fmla="*/ 691 h 882"/>
                    <a:gd name="T80" fmla="*/ 824 w 1042"/>
                    <a:gd name="T81" fmla="*/ 720 h 882"/>
                    <a:gd name="T82" fmla="*/ 734 w 1042"/>
                    <a:gd name="T83" fmla="*/ 644 h 882"/>
                    <a:gd name="T84" fmla="*/ 696 w 1042"/>
                    <a:gd name="T85" fmla="*/ 654 h 882"/>
                    <a:gd name="T86" fmla="*/ 569 w 1042"/>
                    <a:gd name="T87" fmla="*/ 625 h 882"/>
                    <a:gd name="T88" fmla="*/ 543 w 1042"/>
                    <a:gd name="T89" fmla="*/ 603 h 882"/>
                    <a:gd name="T90" fmla="*/ 501 w 1042"/>
                    <a:gd name="T91" fmla="*/ 589 h 882"/>
                    <a:gd name="T92" fmla="*/ 495 w 1042"/>
                    <a:gd name="T93" fmla="*/ 598 h 882"/>
                    <a:gd name="T94" fmla="*/ 528 w 1042"/>
                    <a:gd name="T95" fmla="*/ 649 h 882"/>
                    <a:gd name="T96" fmla="*/ 469 w 1042"/>
                    <a:gd name="T97" fmla="*/ 637 h 882"/>
                    <a:gd name="T98" fmla="*/ 455 w 1042"/>
                    <a:gd name="T99" fmla="*/ 655 h 882"/>
                    <a:gd name="T100" fmla="*/ 403 w 1042"/>
                    <a:gd name="T101" fmla="*/ 676 h 882"/>
                    <a:gd name="T102" fmla="*/ 412 w 1042"/>
                    <a:gd name="T103" fmla="*/ 654 h 882"/>
                    <a:gd name="T104" fmla="*/ 469 w 1042"/>
                    <a:gd name="T105" fmla="*/ 556 h 882"/>
                    <a:gd name="T106" fmla="*/ 373 w 1042"/>
                    <a:gd name="T107" fmla="*/ 616 h 882"/>
                    <a:gd name="T108" fmla="*/ 333 w 1042"/>
                    <a:gd name="T109" fmla="*/ 697 h 882"/>
                    <a:gd name="T110" fmla="*/ 121 w 1042"/>
                    <a:gd name="T111" fmla="*/ 822 h 882"/>
                    <a:gd name="T112" fmla="*/ 29 w 1042"/>
                    <a:gd name="T113" fmla="*/ 846 h 882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042"/>
                    <a:gd name="T172" fmla="*/ 0 h 882"/>
                    <a:gd name="T173" fmla="*/ 1042 w 1042"/>
                    <a:gd name="T174" fmla="*/ 882 h 882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042" h="882">
                      <a:moveTo>
                        <a:pt x="0" y="842"/>
                      </a:moveTo>
                      <a:lnTo>
                        <a:pt x="9" y="829"/>
                      </a:lnTo>
                      <a:lnTo>
                        <a:pt x="18" y="831"/>
                      </a:lnTo>
                      <a:lnTo>
                        <a:pt x="60" y="800"/>
                      </a:lnTo>
                      <a:lnTo>
                        <a:pt x="86" y="806"/>
                      </a:lnTo>
                      <a:lnTo>
                        <a:pt x="94" y="815"/>
                      </a:lnTo>
                      <a:lnTo>
                        <a:pt x="95" y="806"/>
                      </a:lnTo>
                      <a:lnTo>
                        <a:pt x="121" y="786"/>
                      </a:lnTo>
                      <a:lnTo>
                        <a:pt x="161" y="769"/>
                      </a:lnTo>
                      <a:lnTo>
                        <a:pt x="196" y="740"/>
                      </a:lnTo>
                      <a:lnTo>
                        <a:pt x="206" y="743"/>
                      </a:lnTo>
                      <a:lnTo>
                        <a:pt x="216" y="705"/>
                      </a:lnTo>
                      <a:lnTo>
                        <a:pt x="234" y="676"/>
                      </a:lnTo>
                      <a:lnTo>
                        <a:pt x="196" y="678"/>
                      </a:lnTo>
                      <a:lnTo>
                        <a:pt x="201" y="663"/>
                      </a:lnTo>
                      <a:lnTo>
                        <a:pt x="216" y="663"/>
                      </a:lnTo>
                      <a:lnTo>
                        <a:pt x="203" y="655"/>
                      </a:lnTo>
                      <a:lnTo>
                        <a:pt x="185" y="674"/>
                      </a:lnTo>
                      <a:lnTo>
                        <a:pt x="183" y="686"/>
                      </a:lnTo>
                      <a:lnTo>
                        <a:pt x="161" y="657"/>
                      </a:lnTo>
                      <a:lnTo>
                        <a:pt x="153" y="663"/>
                      </a:lnTo>
                      <a:lnTo>
                        <a:pt x="143" y="647"/>
                      </a:lnTo>
                      <a:lnTo>
                        <a:pt x="115" y="658"/>
                      </a:lnTo>
                      <a:lnTo>
                        <a:pt x="107" y="662"/>
                      </a:lnTo>
                      <a:lnTo>
                        <a:pt x="82" y="654"/>
                      </a:lnTo>
                      <a:lnTo>
                        <a:pt x="108" y="633"/>
                      </a:lnTo>
                      <a:lnTo>
                        <a:pt x="101" y="628"/>
                      </a:lnTo>
                      <a:lnTo>
                        <a:pt x="108" y="614"/>
                      </a:lnTo>
                      <a:lnTo>
                        <a:pt x="103" y="571"/>
                      </a:lnTo>
                      <a:lnTo>
                        <a:pt x="116" y="550"/>
                      </a:lnTo>
                      <a:lnTo>
                        <a:pt x="95" y="564"/>
                      </a:lnTo>
                      <a:lnTo>
                        <a:pt x="96" y="578"/>
                      </a:lnTo>
                      <a:lnTo>
                        <a:pt x="77" y="589"/>
                      </a:lnTo>
                      <a:lnTo>
                        <a:pt x="53" y="582"/>
                      </a:lnTo>
                      <a:lnTo>
                        <a:pt x="45" y="547"/>
                      </a:lnTo>
                      <a:lnTo>
                        <a:pt x="30" y="533"/>
                      </a:lnTo>
                      <a:lnTo>
                        <a:pt x="31" y="524"/>
                      </a:lnTo>
                      <a:lnTo>
                        <a:pt x="40" y="524"/>
                      </a:lnTo>
                      <a:lnTo>
                        <a:pt x="44" y="516"/>
                      </a:lnTo>
                      <a:lnTo>
                        <a:pt x="53" y="513"/>
                      </a:lnTo>
                      <a:lnTo>
                        <a:pt x="44" y="511"/>
                      </a:lnTo>
                      <a:lnTo>
                        <a:pt x="51" y="505"/>
                      </a:lnTo>
                      <a:lnTo>
                        <a:pt x="40" y="493"/>
                      </a:lnTo>
                      <a:lnTo>
                        <a:pt x="39" y="501"/>
                      </a:lnTo>
                      <a:lnTo>
                        <a:pt x="25" y="475"/>
                      </a:lnTo>
                      <a:lnTo>
                        <a:pt x="32" y="455"/>
                      </a:lnTo>
                      <a:lnTo>
                        <a:pt x="81" y="423"/>
                      </a:lnTo>
                      <a:lnTo>
                        <a:pt x="92" y="402"/>
                      </a:lnTo>
                      <a:lnTo>
                        <a:pt x="101" y="396"/>
                      </a:lnTo>
                      <a:lnTo>
                        <a:pt x="127" y="411"/>
                      </a:lnTo>
                      <a:lnTo>
                        <a:pt x="143" y="407"/>
                      </a:lnTo>
                      <a:lnTo>
                        <a:pt x="150" y="396"/>
                      </a:lnTo>
                      <a:lnTo>
                        <a:pt x="185" y="402"/>
                      </a:lnTo>
                      <a:lnTo>
                        <a:pt x="193" y="366"/>
                      </a:lnTo>
                      <a:lnTo>
                        <a:pt x="183" y="353"/>
                      </a:lnTo>
                      <a:lnTo>
                        <a:pt x="206" y="339"/>
                      </a:lnTo>
                      <a:lnTo>
                        <a:pt x="185" y="331"/>
                      </a:lnTo>
                      <a:lnTo>
                        <a:pt x="153" y="350"/>
                      </a:lnTo>
                      <a:lnTo>
                        <a:pt x="152" y="331"/>
                      </a:lnTo>
                      <a:lnTo>
                        <a:pt x="98" y="330"/>
                      </a:lnTo>
                      <a:lnTo>
                        <a:pt x="75" y="309"/>
                      </a:lnTo>
                      <a:lnTo>
                        <a:pt x="73" y="274"/>
                      </a:lnTo>
                      <a:lnTo>
                        <a:pt x="90" y="281"/>
                      </a:lnTo>
                      <a:lnTo>
                        <a:pt x="53" y="243"/>
                      </a:lnTo>
                      <a:lnTo>
                        <a:pt x="149" y="223"/>
                      </a:lnTo>
                      <a:lnTo>
                        <a:pt x="162" y="229"/>
                      </a:lnTo>
                      <a:lnTo>
                        <a:pt x="150" y="243"/>
                      </a:lnTo>
                      <a:lnTo>
                        <a:pt x="199" y="266"/>
                      </a:lnTo>
                      <a:lnTo>
                        <a:pt x="221" y="262"/>
                      </a:lnTo>
                      <a:lnTo>
                        <a:pt x="220" y="252"/>
                      </a:lnTo>
                      <a:lnTo>
                        <a:pt x="201" y="249"/>
                      </a:lnTo>
                      <a:lnTo>
                        <a:pt x="190" y="213"/>
                      </a:lnTo>
                      <a:lnTo>
                        <a:pt x="204" y="225"/>
                      </a:lnTo>
                      <a:lnTo>
                        <a:pt x="210" y="243"/>
                      </a:lnTo>
                      <a:lnTo>
                        <a:pt x="230" y="256"/>
                      </a:lnTo>
                      <a:lnTo>
                        <a:pt x="251" y="253"/>
                      </a:lnTo>
                      <a:lnTo>
                        <a:pt x="248" y="243"/>
                      </a:lnTo>
                      <a:lnTo>
                        <a:pt x="210" y="233"/>
                      </a:lnTo>
                      <a:lnTo>
                        <a:pt x="217" y="213"/>
                      </a:lnTo>
                      <a:lnTo>
                        <a:pt x="176" y="199"/>
                      </a:lnTo>
                      <a:lnTo>
                        <a:pt x="173" y="171"/>
                      </a:lnTo>
                      <a:lnTo>
                        <a:pt x="162" y="152"/>
                      </a:lnTo>
                      <a:lnTo>
                        <a:pt x="131" y="115"/>
                      </a:lnTo>
                      <a:lnTo>
                        <a:pt x="143" y="113"/>
                      </a:lnTo>
                      <a:lnTo>
                        <a:pt x="158" y="86"/>
                      </a:lnTo>
                      <a:lnTo>
                        <a:pt x="193" y="98"/>
                      </a:lnTo>
                      <a:lnTo>
                        <a:pt x="221" y="86"/>
                      </a:lnTo>
                      <a:lnTo>
                        <a:pt x="258" y="38"/>
                      </a:lnTo>
                      <a:lnTo>
                        <a:pt x="272" y="45"/>
                      </a:lnTo>
                      <a:lnTo>
                        <a:pt x="295" y="29"/>
                      </a:lnTo>
                      <a:lnTo>
                        <a:pt x="296" y="42"/>
                      </a:lnTo>
                      <a:lnTo>
                        <a:pt x="309" y="39"/>
                      </a:lnTo>
                      <a:lnTo>
                        <a:pt x="305" y="30"/>
                      </a:lnTo>
                      <a:lnTo>
                        <a:pt x="341" y="26"/>
                      </a:lnTo>
                      <a:lnTo>
                        <a:pt x="367" y="0"/>
                      </a:lnTo>
                      <a:lnTo>
                        <a:pt x="385" y="17"/>
                      </a:lnTo>
                      <a:lnTo>
                        <a:pt x="379" y="38"/>
                      </a:lnTo>
                      <a:lnTo>
                        <a:pt x="390" y="39"/>
                      </a:lnTo>
                      <a:lnTo>
                        <a:pt x="396" y="20"/>
                      </a:lnTo>
                      <a:lnTo>
                        <a:pt x="412" y="43"/>
                      </a:lnTo>
                      <a:lnTo>
                        <a:pt x="442" y="43"/>
                      </a:lnTo>
                      <a:lnTo>
                        <a:pt x="447" y="65"/>
                      </a:lnTo>
                      <a:lnTo>
                        <a:pt x="501" y="70"/>
                      </a:lnTo>
                      <a:lnTo>
                        <a:pt x="501" y="81"/>
                      </a:lnTo>
                      <a:lnTo>
                        <a:pt x="514" y="74"/>
                      </a:lnTo>
                      <a:lnTo>
                        <a:pt x="527" y="90"/>
                      </a:lnTo>
                      <a:lnTo>
                        <a:pt x="556" y="86"/>
                      </a:lnTo>
                      <a:lnTo>
                        <a:pt x="582" y="98"/>
                      </a:lnTo>
                      <a:lnTo>
                        <a:pt x="608" y="87"/>
                      </a:lnTo>
                      <a:lnTo>
                        <a:pt x="608" y="93"/>
                      </a:lnTo>
                      <a:lnTo>
                        <a:pt x="617" y="90"/>
                      </a:lnTo>
                      <a:lnTo>
                        <a:pt x="661" y="111"/>
                      </a:lnTo>
                      <a:lnTo>
                        <a:pt x="695" y="624"/>
                      </a:lnTo>
                      <a:lnTo>
                        <a:pt x="744" y="622"/>
                      </a:lnTo>
                      <a:lnTo>
                        <a:pt x="743" y="636"/>
                      </a:lnTo>
                      <a:lnTo>
                        <a:pt x="761" y="647"/>
                      </a:lnTo>
                      <a:lnTo>
                        <a:pt x="791" y="671"/>
                      </a:lnTo>
                      <a:lnTo>
                        <a:pt x="796" y="686"/>
                      </a:lnTo>
                      <a:lnTo>
                        <a:pt x="823" y="671"/>
                      </a:lnTo>
                      <a:lnTo>
                        <a:pt x="829" y="649"/>
                      </a:lnTo>
                      <a:lnTo>
                        <a:pt x="843" y="643"/>
                      </a:lnTo>
                      <a:lnTo>
                        <a:pt x="845" y="637"/>
                      </a:lnTo>
                      <a:lnTo>
                        <a:pt x="862" y="649"/>
                      </a:lnTo>
                      <a:lnTo>
                        <a:pt x="862" y="663"/>
                      </a:lnTo>
                      <a:lnTo>
                        <a:pt x="872" y="664"/>
                      </a:lnTo>
                      <a:lnTo>
                        <a:pt x="880" y="669"/>
                      </a:lnTo>
                      <a:lnTo>
                        <a:pt x="884" y="680"/>
                      </a:lnTo>
                      <a:lnTo>
                        <a:pt x="900" y="689"/>
                      </a:lnTo>
                      <a:lnTo>
                        <a:pt x="975" y="793"/>
                      </a:lnTo>
                      <a:lnTo>
                        <a:pt x="997" y="798"/>
                      </a:lnTo>
                      <a:lnTo>
                        <a:pt x="1036" y="814"/>
                      </a:lnTo>
                      <a:lnTo>
                        <a:pt x="1041" y="822"/>
                      </a:lnTo>
                      <a:lnTo>
                        <a:pt x="1032" y="829"/>
                      </a:lnTo>
                      <a:lnTo>
                        <a:pt x="1033" y="846"/>
                      </a:lnTo>
                      <a:lnTo>
                        <a:pt x="1027" y="881"/>
                      </a:lnTo>
                      <a:lnTo>
                        <a:pt x="1023" y="876"/>
                      </a:lnTo>
                      <a:lnTo>
                        <a:pt x="1015" y="881"/>
                      </a:lnTo>
                      <a:lnTo>
                        <a:pt x="1007" y="874"/>
                      </a:lnTo>
                      <a:lnTo>
                        <a:pt x="1019" y="862"/>
                      </a:lnTo>
                      <a:lnTo>
                        <a:pt x="1012" y="851"/>
                      </a:lnTo>
                      <a:lnTo>
                        <a:pt x="1012" y="842"/>
                      </a:lnTo>
                      <a:lnTo>
                        <a:pt x="997" y="819"/>
                      </a:lnTo>
                      <a:lnTo>
                        <a:pt x="992" y="819"/>
                      </a:lnTo>
                      <a:lnTo>
                        <a:pt x="979" y="827"/>
                      </a:lnTo>
                      <a:lnTo>
                        <a:pt x="976" y="842"/>
                      </a:lnTo>
                      <a:lnTo>
                        <a:pt x="965" y="842"/>
                      </a:lnTo>
                      <a:lnTo>
                        <a:pt x="963" y="842"/>
                      </a:lnTo>
                      <a:lnTo>
                        <a:pt x="973" y="825"/>
                      </a:lnTo>
                      <a:lnTo>
                        <a:pt x="975" y="814"/>
                      </a:lnTo>
                      <a:lnTo>
                        <a:pt x="967" y="818"/>
                      </a:lnTo>
                      <a:lnTo>
                        <a:pt x="964" y="829"/>
                      </a:lnTo>
                      <a:lnTo>
                        <a:pt x="937" y="811"/>
                      </a:lnTo>
                      <a:lnTo>
                        <a:pt x="940" y="808"/>
                      </a:lnTo>
                      <a:lnTo>
                        <a:pt x="954" y="808"/>
                      </a:lnTo>
                      <a:lnTo>
                        <a:pt x="956" y="796"/>
                      </a:lnTo>
                      <a:lnTo>
                        <a:pt x="963" y="790"/>
                      </a:lnTo>
                      <a:lnTo>
                        <a:pt x="961" y="789"/>
                      </a:lnTo>
                      <a:lnTo>
                        <a:pt x="950" y="789"/>
                      </a:lnTo>
                      <a:lnTo>
                        <a:pt x="945" y="769"/>
                      </a:lnTo>
                      <a:lnTo>
                        <a:pt x="918" y="769"/>
                      </a:lnTo>
                      <a:lnTo>
                        <a:pt x="909" y="750"/>
                      </a:lnTo>
                      <a:lnTo>
                        <a:pt x="918" y="731"/>
                      </a:lnTo>
                      <a:lnTo>
                        <a:pt x="905" y="733"/>
                      </a:lnTo>
                      <a:lnTo>
                        <a:pt x="905" y="721"/>
                      </a:lnTo>
                      <a:lnTo>
                        <a:pt x="899" y="724"/>
                      </a:lnTo>
                      <a:lnTo>
                        <a:pt x="894" y="720"/>
                      </a:lnTo>
                      <a:lnTo>
                        <a:pt x="900" y="703"/>
                      </a:lnTo>
                      <a:lnTo>
                        <a:pt x="895" y="701"/>
                      </a:lnTo>
                      <a:lnTo>
                        <a:pt x="894" y="711"/>
                      </a:lnTo>
                      <a:lnTo>
                        <a:pt x="884" y="715"/>
                      </a:lnTo>
                      <a:lnTo>
                        <a:pt x="872" y="709"/>
                      </a:lnTo>
                      <a:lnTo>
                        <a:pt x="870" y="696"/>
                      </a:lnTo>
                      <a:lnTo>
                        <a:pt x="857" y="676"/>
                      </a:lnTo>
                      <a:lnTo>
                        <a:pt x="859" y="665"/>
                      </a:lnTo>
                      <a:lnTo>
                        <a:pt x="851" y="664"/>
                      </a:lnTo>
                      <a:lnTo>
                        <a:pt x="851" y="649"/>
                      </a:lnTo>
                      <a:lnTo>
                        <a:pt x="851" y="655"/>
                      </a:lnTo>
                      <a:lnTo>
                        <a:pt x="856" y="686"/>
                      </a:lnTo>
                      <a:lnTo>
                        <a:pt x="867" y="709"/>
                      </a:lnTo>
                      <a:lnTo>
                        <a:pt x="905" y="737"/>
                      </a:lnTo>
                      <a:lnTo>
                        <a:pt x="905" y="743"/>
                      </a:lnTo>
                      <a:lnTo>
                        <a:pt x="897" y="742"/>
                      </a:lnTo>
                      <a:lnTo>
                        <a:pt x="895" y="750"/>
                      </a:lnTo>
                      <a:lnTo>
                        <a:pt x="900" y="749"/>
                      </a:lnTo>
                      <a:lnTo>
                        <a:pt x="905" y="769"/>
                      </a:lnTo>
                      <a:lnTo>
                        <a:pt x="929" y="781"/>
                      </a:lnTo>
                      <a:lnTo>
                        <a:pt x="941" y="800"/>
                      </a:lnTo>
                      <a:lnTo>
                        <a:pt x="914" y="808"/>
                      </a:lnTo>
                      <a:lnTo>
                        <a:pt x="900" y="842"/>
                      </a:lnTo>
                      <a:lnTo>
                        <a:pt x="892" y="784"/>
                      </a:lnTo>
                      <a:lnTo>
                        <a:pt x="888" y="780"/>
                      </a:lnTo>
                      <a:lnTo>
                        <a:pt x="885" y="767"/>
                      </a:lnTo>
                      <a:lnTo>
                        <a:pt x="890" y="762"/>
                      </a:lnTo>
                      <a:lnTo>
                        <a:pt x="867" y="718"/>
                      </a:lnTo>
                      <a:lnTo>
                        <a:pt x="859" y="715"/>
                      </a:lnTo>
                      <a:lnTo>
                        <a:pt x="854" y="709"/>
                      </a:lnTo>
                      <a:lnTo>
                        <a:pt x="848" y="709"/>
                      </a:lnTo>
                      <a:lnTo>
                        <a:pt x="842" y="705"/>
                      </a:lnTo>
                      <a:lnTo>
                        <a:pt x="836" y="681"/>
                      </a:lnTo>
                      <a:lnTo>
                        <a:pt x="833" y="691"/>
                      </a:lnTo>
                      <a:lnTo>
                        <a:pt x="812" y="685"/>
                      </a:lnTo>
                      <a:lnTo>
                        <a:pt x="809" y="690"/>
                      </a:lnTo>
                      <a:lnTo>
                        <a:pt x="834" y="703"/>
                      </a:lnTo>
                      <a:lnTo>
                        <a:pt x="823" y="705"/>
                      </a:lnTo>
                      <a:lnTo>
                        <a:pt x="824" y="720"/>
                      </a:lnTo>
                      <a:lnTo>
                        <a:pt x="802" y="711"/>
                      </a:lnTo>
                      <a:lnTo>
                        <a:pt x="779" y="686"/>
                      </a:lnTo>
                      <a:lnTo>
                        <a:pt x="741" y="669"/>
                      </a:lnTo>
                      <a:lnTo>
                        <a:pt x="714" y="669"/>
                      </a:lnTo>
                      <a:lnTo>
                        <a:pt x="734" y="644"/>
                      </a:lnTo>
                      <a:lnTo>
                        <a:pt x="741" y="655"/>
                      </a:lnTo>
                      <a:lnTo>
                        <a:pt x="743" y="644"/>
                      </a:lnTo>
                      <a:lnTo>
                        <a:pt x="728" y="633"/>
                      </a:lnTo>
                      <a:lnTo>
                        <a:pt x="717" y="653"/>
                      </a:lnTo>
                      <a:lnTo>
                        <a:pt x="696" y="654"/>
                      </a:lnTo>
                      <a:lnTo>
                        <a:pt x="601" y="644"/>
                      </a:lnTo>
                      <a:lnTo>
                        <a:pt x="605" y="629"/>
                      </a:lnTo>
                      <a:lnTo>
                        <a:pt x="595" y="635"/>
                      </a:lnTo>
                      <a:lnTo>
                        <a:pt x="583" y="619"/>
                      </a:lnTo>
                      <a:lnTo>
                        <a:pt x="569" y="625"/>
                      </a:lnTo>
                      <a:lnTo>
                        <a:pt x="563" y="618"/>
                      </a:lnTo>
                      <a:lnTo>
                        <a:pt x="537" y="628"/>
                      </a:lnTo>
                      <a:lnTo>
                        <a:pt x="537" y="620"/>
                      </a:lnTo>
                      <a:lnTo>
                        <a:pt x="550" y="604"/>
                      </a:lnTo>
                      <a:lnTo>
                        <a:pt x="543" y="603"/>
                      </a:lnTo>
                      <a:lnTo>
                        <a:pt x="550" y="597"/>
                      </a:lnTo>
                      <a:lnTo>
                        <a:pt x="523" y="602"/>
                      </a:lnTo>
                      <a:lnTo>
                        <a:pt x="512" y="589"/>
                      </a:lnTo>
                      <a:lnTo>
                        <a:pt x="503" y="597"/>
                      </a:lnTo>
                      <a:lnTo>
                        <a:pt x="501" y="589"/>
                      </a:lnTo>
                      <a:lnTo>
                        <a:pt x="507" y="582"/>
                      </a:lnTo>
                      <a:lnTo>
                        <a:pt x="492" y="587"/>
                      </a:lnTo>
                      <a:lnTo>
                        <a:pt x="495" y="589"/>
                      </a:lnTo>
                      <a:lnTo>
                        <a:pt x="488" y="599"/>
                      </a:lnTo>
                      <a:lnTo>
                        <a:pt x="495" y="598"/>
                      </a:lnTo>
                      <a:lnTo>
                        <a:pt x="492" y="614"/>
                      </a:lnTo>
                      <a:lnTo>
                        <a:pt x="503" y="618"/>
                      </a:lnTo>
                      <a:lnTo>
                        <a:pt x="516" y="624"/>
                      </a:lnTo>
                      <a:lnTo>
                        <a:pt x="531" y="618"/>
                      </a:lnTo>
                      <a:lnTo>
                        <a:pt x="528" y="649"/>
                      </a:lnTo>
                      <a:lnTo>
                        <a:pt x="501" y="653"/>
                      </a:lnTo>
                      <a:lnTo>
                        <a:pt x="501" y="643"/>
                      </a:lnTo>
                      <a:lnTo>
                        <a:pt x="492" y="637"/>
                      </a:lnTo>
                      <a:lnTo>
                        <a:pt x="471" y="645"/>
                      </a:lnTo>
                      <a:lnTo>
                        <a:pt x="469" y="637"/>
                      </a:lnTo>
                      <a:lnTo>
                        <a:pt x="462" y="644"/>
                      </a:lnTo>
                      <a:lnTo>
                        <a:pt x="460" y="636"/>
                      </a:lnTo>
                      <a:lnTo>
                        <a:pt x="443" y="633"/>
                      </a:lnTo>
                      <a:lnTo>
                        <a:pt x="456" y="649"/>
                      </a:lnTo>
                      <a:lnTo>
                        <a:pt x="455" y="655"/>
                      </a:lnTo>
                      <a:lnTo>
                        <a:pt x="447" y="653"/>
                      </a:lnTo>
                      <a:lnTo>
                        <a:pt x="429" y="663"/>
                      </a:lnTo>
                      <a:lnTo>
                        <a:pt x="424" y="662"/>
                      </a:lnTo>
                      <a:lnTo>
                        <a:pt x="412" y="685"/>
                      </a:lnTo>
                      <a:lnTo>
                        <a:pt x="403" y="676"/>
                      </a:lnTo>
                      <a:lnTo>
                        <a:pt x="399" y="680"/>
                      </a:lnTo>
                      <a:lnTo>
                        <a:pt x="385" y="678"/>
                      </a:lnTo>
                      <a:lnTo>
                        <a:pt x="382" y="665"/>
                      </a:lnTo>
                      <a:lnTo>
                        <a:pt x="400" y="665"/>
                      </a:lnTo>
                      <a:lnTo>
                        <a:pt x="412" y="654"/>
                      </a:lnTo>
                      <a:lnTo>
                        <a:pt x="382" y="653"/>
                      </a:lnTo>
                      <a:lnTo>
                        <a:pt x="407" y="595"/>
                      </a:lnTo>
                      <a:lnTo>
                        <a:pt x="448" y="586"/>
                      </a:lnTo>
                      <a:lnTo>
                        <a:pt x="442" y="572"/>
                      </a:lnTo>
                      <a:lnTo>
                        <a:pt x="469" y="556"/>
                      </a:lnTo>
                      <a:lnTo>
                        <a:pt x="433" y="566"/>
                      </a:lnTo>
                      <a:lnTo>
                        <a:pt x="440" y="537"/>
                      </a:lnTo>
                      <a:lnTo>
                        <a:pt x="423" y="572"/>
                      </a:lnTo>
                      <a:lnTo>
                        <a:pt x="400" y="582"/>
                      </a:lnTo>
                      <a:lnTo>
                        <a:pt x="373" y="616"/>
                      </a:lnTo>
                      <a:lnTo>
                        <a:pt x="355" y="616"/>
                      </a:lnTo>
                      <a:lnTo>
                        <a:pt x="364" y="636"/>
                      </a:lnTo>
                      <a:lnTo>
                        <a:pt x="318" y="671"/>
                      </a:lnTo>
                      <a:lnTo>
                        <a:pt x="339" y="680"/>
                      </a:lnTo>
                      <a:lnTo>
                        <a:pt x="333" y="697"/>
                      </a:lnTo>
                      <a:lnTo>
                        <a:pt x="228" y="780"/>
                      </a:lnTo>
                      <a:lnTo>
                        <a:pt x="152" y="798"/>
                      </a:lnTo>
                      <a:lnTo>
                        <a:pt x="173" y="808"/>
                      </a:lnTo>
                      <a:lnTo>
                        <a:pt x="129" y="833"/>
                      </a:lnTo>
                      <a:lnTo>
                        <a:pt x="121" y="822"/>
                      </a:lnTo>
                      <a:lnTo>
                        <a:pt x="90" y="833"/>
                      </a:lnTo>
                      <a:lnTo>
                        <a:pt x="64" y="833"/>
                      </a:lnTo>
                      <a:lnTo>
                        <a:pt x="64" y="819"/>
                      </a:lnTo>
                      <a:lnTo>
                        <a:pt x="34" y="846"/>
                      </a:lnTo>
                      <a:lnTo>
                        <a:pt x="29" y="846"/>
                      </a:lnTo>
                      <a:lnTo>
                        <a:pt x="29" y="833"/>
                      </a:lnTo>
                      <a:lnTo>
                        <a:pt x="23" y="846"/>
                      </a:lnTo>
                      <a:lnTo>
                        <a:pt x="0" y="842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6" name="Freeform 38"/>
                <p:cNvSpPr>
                  <a:spLocks noChangeAspect="1"/>
                </p:cNvSpPr>
                <p:nvPr/>
              </p:nvSpPr>
              <p:spPr bwMode="auto">
                <a:xfrm>
                  <a:off x="1657" y="4033"/>
                  <a:ext cx="63" cy="117"/>
                </a:xfrm>
                <a:custGeom>
                  <a:avLst/>
                  <a:gdLst>
                    <a:gd name="T0" fmla="*/ 0 w 63"/>
                    <a:gd name="T1" fmla="*/ 31 h 117"/>
                    <a:gd name="T2" fmla="*/ 11 w 63"/>
                    <a:gd name="T3" fmla="*/ 0 h 117"/>
                    <a:gd name="T4" fmla="*/ 44 w 63"/>
                    <a:gd name="T5" fmla="*/ 31 h 117"/>
                    <a:gd name="T6" fmla="*/ 62 w 63"/>
                    <a:gd name="T7" fmla="*/ 116 h 117"/>
                    <a:gd name="T8" fmla="*/ 0 w 63"/>
                    <a:gd name="T9" fmla="*/ 31 h 117"/>
                    <a:gd name="T10" fmla="*/ 0 w 63"/>
                    <a:gd name="T11" fmla="*/ 31 h 11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3"/>
                    <a:gd name="T19" fmla="*/ 0 h 117"/>
                    <a:gd name="T20" fmla="*/ 63 w 63"/>
                    <a:gd name="T21" fmla="*/ 117 h 11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3" h="117">
                      <a:moveTo>
                        <a:pt x="0" y="31"/>
                      </a:moveTo>
                      <a:lnTo>
                        <a:pt x="11" y="0"/>
                      </a:lnTo>
                      <a:lnTo>
                        <a:pt x="44" y="31"/>
                      </a:lnTo>
                      <a:lnTo>
                        <a:pt x="62" y="116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7" name="Freeform 39"/>
                <p:cNvSpPr>
                  <a:spLocks noChangeAspect="1"/>
                </p:cNvSpPr>
                <p:nvPr/>
              </p:nvSpPr>
              <p:spPr bwMode="auto">
                <a:xfrm>
                  <a:off x="1749" y="4151"/>
                  <a:ext cx="59" cy="65"/>
                </a:xfrm>
                <a:custGeom>
                  <a:avLst/>
                  <a:gdLst>
                    <a:gd name="T0" fmla="*/ 0 w 59"/>
                    <a:gd name="T1" fmla="*/ 0 h 65"/>
                    <a:gd name="T2" fmla="*/ 7 w 59"/>
                    <a:gd name="T3" fmla="*/ 43 h 65"/>
                    <a:gd name="T4" fmla="*/ 58 w 59"/>
                    <a:gd name="T5" fmla="*/ 64 h 65"/>
                    <a:gd name="T6" fmla="*/ 30 w 59"/>
                    <a:gd name="T7" fmla="*/ 2 h 65"/>
                    <a:gd name="T8" fmla="*/ 0 w 59"/>
                    <a:gd name="T9" fmla="*/ 0 h 65"/>
                    <a:gd name="T10" fmla="*/ 0 w 59"/>
                    <a:gd name="T11" fmla="*/ 0 h 6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"/>
                    <a:gd name="T19" fmla="*/ 0 h 65"/>
                    <a:gd name="T20" fmla="*/ 59 w 59"/>
                    <a:gd name="T21" fmla="*/ 65 h 65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" h="65">
                      <a:moveTo>
                        <a:pt x="0" y="0"/>
                      </a:moveTo>
                      <a:lnTo>
                        <a:pt x="7" y="43"/>
                      </a:lnTo>
                      <a:lnTo>
                        <a:pt x="58" y="64"/>
                      </a:lnTo>
                      <a:lnTo>
                        <a:pt x="3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28" name="Freeform 40"/>
                <p:cNvSpPr>
                  <a:spLocks noChangeAspect="1"/>
                </p:cNvSpPr>
                <p:nvPr/>
              </p:nvSpPr>
              <p:spPr bwMode="auto">
                <a:xfrm>
                  <a:off x="1815" y="4151"/>
                  <a:ext cx="20" cy="34"/>
                </a:xfrm>
                <a:custGeom>
                  <a:avLst/>
                  <a:gdLst>
                    <a:gd name="T0" fmla="*/ 0 w 20"/>
                    <a:gd name="T1" fmla="*/ 33 h 34"/>
                    <a:gd name="T2" fmla="*/ 4 w 20"/>
                    <a:gd name="T3" fmla="*/ 0 h 34"/>
                    <a:gd name="T4" fmla="*/ 19 w 20"/>
                    <a:gd name="T5" fmla="*/ 29 h 34"/>
                    <a:gd name="T6" fmla="*/ 0 w 20"/>
                    <a:gd name="T7" fmla="*/ 33 h 34"/>
                    <a:gd name="T8" fmla="*/ 0 w 20"/>
                    <a:gd name="T9" fmla="*/ 33 h 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4"/>
                    <a:gd name="T17" fmla="*/ 20 w 20"/>
                    <a:gd name="T18" fmla="*/ 34 h 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4">
                      <a:moveTo>
                        <a:pt x="0" y="33"/>
                      </a:moveTo>
                      <a:lnTo>
                        <a:pt x="4" y="0"/>
                      </a:lnTo>
                      <a:lnTo>
                        <a:pt x="19" y="29"/>
                      </a:lnTo>
                      <a:lnTo>
                        <a:pt x="0" y="33"/>
                      </a:lnTo>
                    </a:path>
                  </a:pathLst>
                </a:custGeom>
                <a:solidFill>
                  <a:srgbClr val="66CCFF"/>
                </a:solidFill>
                <a:ln w="18796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</p:grpSp>
        </p:grpSp>
        <p:sp>
          <p:nvSpPr>
            <p:cNvPr id="629" name="Freeform 43"/>
            <p:cNvSpPr>
              <a:spLocks/>
            </p:cNvSpPr>
            <p:nvPr/>
          </p:nvSpPr>
          <p:spPr bwMode="auto">
            <a:xfrm>
              <a:off x="3306763" y="2890838"/>
              <a:ext cx="1244600" cy="989012"/>
            </a:xfrm>
            <a:custGeom>
              <a:avLst/>
              <a:gdLst>
                <a:gd name="T0" fmla="*/ 0 w 784"/>
                <a:gd name="T1" fmla="*/ 544 h 623"/>
                <a:gd name="T2" fmla="*/ 76 w 784"/>
                <a:gd name="T3" fmla="*/ 0 h 623"/>
                <a:gd name="T4" fmla="*/ 580 w 784"/>
                <a:gd name="T5" fmla="*/ 57 h 623"/>
                <a:gd name="T6" fmla="*/ 783 w 784"/>
                <a:gd name="T7" fmla="*/ 73 h 623"/>
                <a:gd name="T8" fmla="*/ 776 w 784"/>
                <a:gd name="T9" fmla="*/ 210 h 623"/>
                <a:gd name="T10" fmla="*/ 748 w 784"/>
                <a:gd name="T11" fmla="*/ 622 h 623"/>
                <a:gd name="T12" fmla="*/ 646 w 784"/>
                <a:gd name="T13" fmla="*/ 616 h 623"/>
                <a:gd name="T14" fmla="*/ 322 w 784"/>
                <a:gd name="T15" fmla="*/ 586 h 623"/>
                <a:gd name="T16" fmla="*/ 0 w 784"/>
                <a:gd name="T17" fmla="*/ 544 h 623"/>
                <a:gd name="T18" fmla="*/ 0 w 784"/>
                <a:gd name="T19" fmla="*/ 544 h 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84"/>
                <a:gd name="T31" fmla="*/ 0 h 623"/>
                <a:gd name="T32" fmla="*/ 784 w 784"/>
                <a:gd name="T33" fmla="*/ 623 h 6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84" h="623">
                  <a:moveTo>
                    <a:pt x="0" y="544"/>
                  </a:moveTo>
                  <a:lnTo>
                    <a:pt x="76" y="0"/>
                  </a:lnTo>
                  <a:lnTo>
                    <a:pt x="580" y="57"/>
                  </a:lnTo>
                  <a:lnTo>
                    <a:pt x="783" y="73"/>
                  </a:lnTo>
                  <a:lnTo>
                    <a:pt x="776" y="210"/>
                  </a:lnTo>
                  <a:lnTo>
                    <a:pt x="748" y="622"/>
                  </a:lnTo>
                  <a:lnTo>
                    <a:pt x="646" y="616"/>
                  </a:lnTo>
                  <a:lnTo>
                    <a:pt x="322" y="586"/>
                  </a:lnTo>
                  <a:lnTo>
                    <a:pt x="0" y="544"/>
                  </a:lnTo>
                </a:path>
              </a:pathLst>
            </a:custGeom>
            <a:solidFill>
              <a:srgbClr val="66CCFF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30" name="Group 629"/>
            <p:cNvGrpSpPr/>
            <p:nvPr/>
          </p:nvGrpSpPr>
          <p:grpSpPr>
            <a:xfrm>
              <a:off x="1752600" y="4957763"/>
              <a:ext cx="1001713" cy="706437"/>
              <a:chOff x="1752600" y="4957763"/>
              <a:chExt cx="1001713" cy="706437"/>
            </a:xfrm>
          </p:grpSpPr>
          <p:sp>
            <p:nvSpPr>
              <p:cNvPr id="631" name="Freeform 44"/>
              <p:cNvSpPr>
                <a:spLocks/>
              </p:cNvSpPr>
              <p:nvPr/>
            </p:nvSpPr>
            <p:spPr bwMode="auto">
              <a:xfrm>
                <a:off x="1752600" y="4957763"/>
                <a:ext cx="103188" cy="82550"/>
              </a:xfrm>
              <a:custGeom>
                <a:avLst/>
                <a:gdLst>
                  <a:gd name="T0" fmla="*/ 0 w 65"/>
                  <a:gd name="T1" fmla="*/ 31 h 52"/>
                  <a:gd name="T2" fmla="*/ 23 w 65"/>
                  <a:gd name="T3" fmla="*/ 51 h 52"/>
                  <a:gd name="T4" fmla="*/ 37 w 65"/>
                  <a:gd name="T5" fmla="*/ 51 h 52"/>
                  <a:gd name="T6" fmla="*/ 56 w 65"/>
                  <a:gd name="T7" fmla="*/ 38 h 52"/>
                  <a:gd name="T8" fmla="*/ 64 w 65"/>
                  <a:gd name="T9" fmla="*/ 14 h 52"/>
                  <a:gd name="T10" fmla="*/ 50 w 65"/>
                  <a:gd name="T11" fmla="*/ 0 h 52"/>
                  <a:gd name="T12" fmla="*/ 31 w 65"/>
                  <a:gd name="T13" fmla="*/ 3 h 52"/>
                  <a:gd name="T14" fmla="*/ 0 w 65"/>
                  <a:gd name="T15" fmla="*/ 31 h 52"/>
                  <a:gd name="T16" fmla="*/ 0 w 65"/>
                  <a:gd name="T17" fmla="*/ 31 h 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5"/>
                  <a:gd name="T28" fmla="*/ 0 h 52"/>
                  <a:gd name="T29" fmla="*/ 65 w 65"/>
                  <a:gd name="T30" fmla="*/ 52 h 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5" h="52">
                    <a:moveTo>
                      <a:pt x="0" y="31"/>
                    </a:moveTo>
                    <a:lnTo>
                      <a:pt x="23" y="51"/>
                    </a:lnTo>
                    <a:lnTo>
                      <a:pt x="37" y="51"/>
                    </a:lnTo>
                    <a:lnTo>
                      <a:pt x="56" y="38"/>
                    </a:lnTo>
                    <a:lnTo>
                      <a:pt x="64" y="14"/>
                    </a:lnTo>
                    <a:lnTo>
                      <a:pt x="50" y="0"/>
                    </a:lnTo>
                    <a:lnTo>
                      <a:pt x="31" y="3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32" name="Freeform 45"/>
              <p:cNvSpPr>
                <a:spLocks/>
              </p:cNvSpPr>
              <p:nvPr/>
            </p:nvSpPr>
            <p:spPr bwMode="auto">
              <a:xfrm>
                <a:off x="2060575" y="5076825"/>
                <a:ext cx="117475" cy="100012"/>
              </a:xfrm>
              <a:custGeom>
                <a:avLst/>
                <a:gdLst>
                  <a:gd name="T0" fmla="*/ 0 w 74"/>
                  <a:gd name="T1" fmla="*/ 17 h 63"/>
                  <a:gd name="T2" fmla="*/ 16 w 74"/>
                  <a:gd name="T3" fmla="*/ 53 h 63"/>
                  <a:gd name="T4" fmla="*/ 32 w 74"/>
                  <a:gd name="T5" fmla="*/ 53 h 63"/>
                  <a:gd name="T6" fmla="*/ 35 w 74"/>
                  <a:gd name="T7" fmla="*/ 41 h 63"/>
                  <a:gd name="T8" fmla="*/ 55 w 74"/>
                  <a:gd name="T9" fmla="*/ 62 h 63"/>
                  <a:gd name="T10" fmla="*/ 73 w 74"/>
                  <a:gd name="T11" fmla="*/ 58 h 63"/>
                  <a:gd name="T12" fmla="*/ 69 w 74"/>
                  <a:gd name="T13" fmla="*/ 39 h 63"/>
                  <a:gd name="T14" fmla="*/ 51 w 74"/>
                  <a:gd name="T15" fmla="*/ 34 h 63"/>
                  <a:gd name="T16" fmla="*/ 39 w 74"/>
                  <a:gd name="T17" fmla="*/ 0 h 63"/>
                  <a:gd name="T18" fmla="*/ 0 w 74"/>
                  <a:gd name="T19" fmla="*/ 17 h 63"/>
                  <a:gd name="T20" fmla="*/ 0 w 74"/>
                  <a:gd name="T21" fmla="*/ 17 h 6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74"/>
                  <a:gd name="T34" fmla="*/ 0 h 63"/>
                  <a:gd name="T35" fmla="*/ 74 w 74"/>
                  <a:gd name="T36" fmla="*/ 63 h 6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74" h="63">
                    <a:moveTo>
                      <a:pt x="0" y="17"/>
                    </a:moveTo>
                    <a:lnTo>
                      <a:pt x="16" y="53"/>
                    </a:lnTo>
                    <a:lnTo>
                      <a:pt x="32" y="53"/>
                    </a:lnTo>
                    <a:lnTo>
                      <a:pt x="35" y="41"/>
                    </a:lnTo>
                    <a:lnTo>
                      <a:pt x="55" y="62"/>
                    </a:lnTo>
                    <a:lnTo>
                      <a:pt x="73" y="58"/>
                    </a:lnTo>
                    <a:lnTo>
                      <a:pt x="69" y="39"/>
                    </a:lnTo>
                    <a:lnTo>
                      <a:pt x="51" y="34"/>
                    </a:lnTo>
                    <a:lnTo>
                      <a:pt x="39" y="0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33" name="Freeform 46"/>
              <p:cNvSpPr>
                <a:spLocks/>
              </p:cNvSpPr>
              <p:nvPr/>
            </p:nvSpPr>
            <p:spPr bwMode="auto">
              <a:xfrm>
                <a:off x="2246313" y="5183188"/>
                <a:ext cx="122238" cy="33337"/>
              </a:xfrm>
              <a:custGeom>
                <a:avLst/>
                <a:gdLst>
                  <a:gd name="T0" fmla="*/ 0 w 77"/>
                  <a:gd name="T1" fmla="*/ 16 h 21"/>
                  <a:gd name="T2" fmla="*/ 10 w 77"/>
                  <a:gd name="T3" fmla="*/ 0 h 21"/>
                  <a:gd name="T4" fmla="*/ 76 w 77"/>
                  <a:gd name="T5" fmla="*/ 6 h 21"/>
                  <a:gd name="T6" fmla="*/ 60 w 77"/>
                  <a:gd name="T7" fmla="*/ 20 h 21"/>
                  <a:gd name="T8" fmla="*/ 0 w 77"/>
                  <a:gd name="T9" fmla="*/ 16 h 21"/>
                  <a:gd name="T10" fmla="*/ 0 w 77"/>
                  <a:gd name="T11" fmla="*/ 16 h 2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"/>
                  <a:gd name="T19" fmla="*/ 0 h 21"/>
                  <a:gd name="T20" fmla="*/ 77 w 77"/>
                  <a:gd name="T21" fmla="*/ 21 h 2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" h="21">
                    <a:moveTo>
                      <a:pt x="0" y="16"/>
                    </a:moveTo>
                    <a:lnTo>
                      <a:pt x="10" y="0"/>
                    </a:lnTo>
                    <a:lnTo>
                      <a:pt x="76" y="6"/>
                    </a:lnTo>
                    <a:lnTo>
                      <a:pt x="60" y="2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34" name="Freeform 47"/>
              <p:cNvSpPr>
                <a:spLocks/>
              </p:cNvSpPr>
              <p:nvPr/>
            </p:nvSpPr>
            <p:spPr bwMode="auto">
              <a:xfrm>
                <a:off x="2298700" y="5245100"/>
                <a:ext cx="52388" cy="41275"/>
              </a:xfrm>
              <a:custGeom>
                <a:avLst/>
                <a:gdLst>
                  <a:gd name="T0" fmla="*/ 0 w 33"/>
                  <a:gd name="T1" fmla="*/ 0 h 26"/>
                  <a:gd name="T2" fmla="*/ 13 w 33"/>
                  <a:gd name="T3" fmla="*/ 25 h 26"/>
                  <a:gd name="T4" fmla="*/ 32 w 33"/>
                  <a:gd name="T5" fmla="*/ 15 h 26"/>
                  <a:gd name="T6" fmla="*/ 21 w 33"/>
                  <a:gd name="T7" fmla="*/ 0 h 26"/>
                  <a:gd name="T8" fmla="*/ 0 w 33"/>
                  <a:gd name="T9" fmla="*/ 0 h 26"/>
                  <a:gd name="T10" fmla="*/ 0 w 33"/>
                  <a:gd name="T11" fmla="*/ 0 h 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"/>
                  <a:gd name="T19" fmla="*/ 0 h 26"/>
                  <a:gd name="T20" fmla="*/ 33 w 33"/>
                  <a:gd name="T21" fmla="*/ 26 h 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" h="26">
                    <a:moveTo>
                      <a:pt x="0" y="0"/>
                    </a:moveTo>
                    <a:lnTo>
                      <a:pt x="13" y="25"/>
                    </a:lnTo>
                    <a:lnTo>
                      <a:pt x="32" y="15"/>
                    </a:lnTo>
                    <a:lnTo>
                      <a:pt x="2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35" name="Freeform 48"/>
              <p:cNvSpPr>
                <a:spLocks/>
              </p:cNvSpPr>
              <p:nvPr/>
            </p:nvSpPr>
            <p:spPr bwMode="auto">
              <a:xfrm>
                <a:off x="2370138" y="5218113"/>
                <a:ext cx="150813" cy="90487"/>
              </a:xfrm>
              <a:custGeom>
                <a:avLst/>
                <a:gdLst>
                  <a:gd name="T0" fmla="*/ 0 w 95"/>
                  <a:gd name="T1" fmla="*/ 15 h 57"/>
                  <a:gd name="T2" fmla="*/ 12 w 95"/>
                  <a:gd name="T3" fmla="*/ 0 h 57"/>
                  <a:gd name="T4" fmla="*/ 25 w 95"/>
                  <a:gd name="T5" fmla="*/ 15 h 57"/>
                  <a:gd name="T6" fmla="*/ 57 w 95"/>
                  <a:gd name="T7" fmla="*/ 11 h 57"/>
                  <a:gd name="T8" fmla="*/ 94 w 95"/>
                  <a:gd name="T9" fmla="*/ 35 h 57"/>
                  <a:gd name="T10" fmla="*/ 80 w 95"/>
                  <a:gd name="T11" fmla="*/ 48 h 57"/>
                  <a:gd name="T12" fmla="*/ 38 w 95"/>
                  <a:gd name="T13" fmla="*/ 56 h 57"/>
                  <a:gd name="T14" fmla="*/ 29 w 95"/>
                  <a:gd name="T15" fmla="*/ 31 h 57"/>
                  <a:gd name="T16" fmla="*/ 12 w 95"/>
                  <a:gd name="T17" fmla="*/ 31 h 57"/>
                  <a:gd name="T18" fmla="*/ 0 w 95"/>
                  <a:gd name="T19" fmla="*/ 15 h 57"/>
                  <a:gd name="T20" fmla="*/ 0 w 95"/>
                  <a:gd name="T21" fmla="*/ 15 h 5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95"/>
                  <a:gd name="T34" fmla="*/ 0 h 57"/>
                  <a:gd name="T35" fmla="*/ 95 w 95"/>
                  <a:gd name="T36" fmla="*/ 57 h 5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95" h="57">
                    <a:moveTo>
                      <a:pt x="0" y="15"/>
                    </a:moveTo>
                    <a:lnTo>
                      <a:pt x="12" y="0"/>
                    </a:lnTo>
                    <a:lnTo>
                      <a:pt x="25" y="15"/>
                    </a:lnTo>
                    <a:lnTo>
                      <a:pt x="57" y="11"/>
                    </a:lnTo>
                    <a:lnTo>
                      <a:pt x="94" y="35"/>
                    </a:lnTo>
                    <a:lnTo>
                      <a:pt x="80" y="48"/>
                    </a:lnTo>
                    <a:lnTo>
                      <a:pt x="38" y="56"/>
                    </a:lnTo>
                    <a:lnTo>
                      <a:pt x="29" y="31"/>
                    </a:lnTo>
                    <a:lnTo>
                      <a:pt x="12" y="31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36" name="Freeform 49"/>
              <p:cNvSpPr>
                <a:spLocks/>
              </p:cNvSpPr>
              <p:nvPr/>
            </p:nvSpPr>
            <p:spPr bwMode="auto">
              <a:xfrm>
                <a:off x="2503488" y="5380038"/>
                <a:ext cx="250825" cy="284162"/>
              </a:xfrm>
              <a:custGeom>
                <a:avLst/>
                <a:gdLst>
                  <a:gd name="T0" fmla="*/ 0 w 158"/>
                  <a:gd name="T1" fmla="*/ 69 h 179"/>
                  <a:gd name="T2" fmla="*/ 18 w 158"/>
                  <a:gd name="T3" fmla="*/ 119 h 179"/>
                  <a:gd name="T4" fmla="*/ 16 w 158"/>
                  <a:gd name="T5" fmla="*/ 159 h 179"/>
                  <a:gd name="T6" fmla="*/ 49 w 158"/>
                  <a:gd name="T7" fmla="*/ 178 h 179"/>
                  <a:gd name="T8" fmla="*/ 70 w 158"/>
                  <a:gd name="T9" fmla="*/ 148 h 179"/>
                  <a:gd name="T10" fmla="*/ 135 w 158"/>
                  <a:gd name="T11" fmla="*/ 121 h 179"/>
                  <a:gd name="T12" fmla="*/ 157 w 158"/>
                  <a:gd name="T13" fmla="*/ 98 h 179"/>
                  <a:gd name="T14" fmla="*/ 102 w 158"/>
                  <a:gd name="T15" fmla="*/ 35 h 179"/>
                  <a:gd name="T16" fmla="*/ 26 w 158"/>
                  <a:gd name="T17" fmla="*/ 0 h 179"/>
                  <a:gd name="T18" fmla="*/ 16 w 158"/>
                  <a:gd name="T19" fmla="*/ 12 h 179"/>
                  <a:gd name="T20" fmla="*/ 26 w 158"/>
                  <a:gd name="T21" fmla="*/ 37 h 179"/>
                  <a:gd name="T22" fmla="*/ 0 w 158"/>
                  <a:gd name="T23" fmla="*/ 69 h 179"/>
                  <a:gd name="T24" fmla="*/ 0 w 158"/>
                  <a:gd name="T25" fmla="*/ 69 h 17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8"/>
                  <a:gd name="T40" fmla="*/ 0 h 179"/>
                  <a:gd name="T41" fmla="*/ 158 w 158"/>
                  <a:gd name="T42" fmla="*/ 179 h 17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8" h="179">
                    <a:moveTo>
                      <a:pt x="0" y="69"/>
                    </a:moveTo>
                    <a:lnTo>
                      <a:pt x="18" y="119"/>
                    </a:lnTo>
                    <a:lnTo>
                      <a:pt x="16" y="159"/>
                    </a:lnTo>
                    <a:lnTo>
                      <a:pt x="49" y="178"/>
                    </a:lnTo>
                    <a:lnTo>
                      <a:pt x="70" y="148"/>
                    </a:lnTo>
                    <a:lnTo>
                      <a:pt x="135" y="121"/>
                    </a:lnTo>
                    <a:lnTo>
                      <a:pt x="157" y="98"/>
                    </a:lnTo>
                    <a:lnTo>
                      <a:pt x="102" y="35"/>
                    </a:lnTo>
                    <a:lnTo>
                      <a:pt x="26" y="0"/>
                    </a:lnTo>
                    <a:lnTo>
                      <a:pt x="16" y="12"/>
                    </a:lnTo>
                    <a:lnTo>
                      <a:pt x="26" y="37"/>
                    </a:lnTo>
                    <a:lnTo>
                      <a:pt x="0" y="69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637" name="Freeform 51" descr="20%"/>
            <p:cNvSpPr>
              <a:spLocks/>
            </p:cNvSpPr>
            <p:nvPr/>
          </p:nvSpPr>
          <p:spPr bwMode="auto">
            <a:xfrm>
              <a:off x="6862763" y="2779713"/>
              <a:ext cx="527050" cy="919162"/>
            </a:xfrm>
            <a:custGeom>
              <a:avLst/>
              <a:gdLst>
                <a:gd name="T0" fmla="*/ 0 w 332"/>
                <a:gd name="T1" fmla="*/ 561 h 579"/>
                <a:gd name="T2" fmla="*/ 6 w 332"/>
                <a:gd name="T3" fmla="*/ 578 h 579"/>
                <a:gd name="T4" fmla="*/ 19 w 332"/>
                <a:gd name="T5" fmla="*/ 561 h 579"/>
                <a:gd name="T6" fmla="*/ 65 w 332"/>
                <a:gd name="T7" fmla="*/ 554 h 579"/>
                <a:gd name="T8" fmla="*/ 81 w 332"/>
                <a:gd name="T9" fmla="*/ 556 h 579"/>
                <a:gd name="T10" fmla="*/ 134 w 332"/>
                <a:gd name="T11" fmla="*/ 537 h 579"/>
                <a:gd name="T12" fmla="*/ 151 w 332"/>
                <a:gd name="T13" fmla="*/ 555 h 579"/>
                <a:gd name="T14" fmla="*/ 169 w 332"/>
                <a:gd name="T15" fmla="*/ 516 h 579"/>
                <a:gd name="T16" fmla="*/ 184 w 332"/>
                <a:gd name="T17" fmla="*/ 505 h 579"/>
                <a:gd name="T18" fmla="*/ 223 w 332"/>
                <a:gd name="T19" fmla="*/ 528 h 579"/>
                <a:gd name="T20" fmla="*/ 228 w 332"/>
                <a:gd name="T21" fmla="*/ 503 h 579"/>
                <a:gd name="T22" fmla="*/ 270 w 332"/>
                <a:gd name="T23" fmla="*/ 451 h 579"/>
                <a:gd name="T24" fmla="*/ 279 w 332"/>
                <a:gd name="T25" fmla="*/ 421 h 579"/>
                <a:gd name="T26" fmla="*/ 294 w 332"/>
                <a:gd name="T27" fmla="*/ 425 h 579"/>
                <a:gd name="T28" fmla="*/ 331 w 332"/>
                <a:gd name="T29" fmla="*/ 398 h 579"/>
                <a:gd name="T30" fmla="*/ 322 w 332"/>
                <a:gd name="T31" fmla="*/ 377 h 579"/>
                <a:gd name="T32" fmla="*/ 327 w 332"/>
                <a:gd name="T33" fmla="*/ 364 h 579"/>
                <a:gd name="T34" fmla="*/ 290 w 332"/>
                <a:gd name="T35" fmla="*/ 8 h 579"/>
                <a:gd name="T36" fmla="*/ 284 w 332"/>
                <a:gd name="T37" fmla="*/ 0 h 579"/>
                <a:gd name="T38" fmla="*/ 85 w 332"/>
                <a:gd name="T39" fmla="*/ 21 h 579"/>
                <a:gd name="T40" fmla="*/ 47 w 332"/>
                <a:gd name="T41" fmla="*/ 45 h 579"/>
                <a:gd name="T42" fmla="*/ 16 w 332"/>
                <a:gd name="T43" fmla="*/ 32 h 579"/>
                <a:gd name="T44" fmla="*/ 39 w 332"/>
                <a:gd name="T45" fmla="*/ 325 h 579"/>
                <a:gd name="T46" fmla="*/ 33 w 332"/>
                <a:gd name="T47" fmla="*/ 384 h 579"/>
                <a:gd name="T48" fmla="*/ 45 w 332"/>
                <a:gd name="T49" fmla="*/ 421 h 579"/>
                <a:gd name="T50" fmla="*/ 30 w 332"/>
                <a:gd name="T51" fmla="*/ 486 h 579"/>
                <a:gd name="T52" fmla="*/ 8 w 332"/>
                <a:gd name="T53" fmla="*/ 516 h 579"/>
                <a:gd name="T54" fmla="*/ 0 w 332"/>
                <a:gd name="T55" fmla="*/ 561 h 579"/>
                <a:gd name="T56" fmla="*/ 0 w 332"/>
                <a:gd name="T57" fmla="*/ 561 h 57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32"/>
                <a:gd name="T88" fmla="*/ 0 h 579"/>
                <a:gd name="T89" fmla="*/ 332 w 332"/>
                <a:gd name="T90" fmla="*/ 579 h 57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32" h="579">
                  <a:moveTo>
                    <a:pt x="0" y="561"/>
                  </a:moveTo>
                  <a:lnTo>
                    <a:pt x="6" y="578"/>
                  </a:lnTo>
                  <a:lnTo>
                    <a:pt x="19" y="561"/>
                  </a:lnTo>
                  <a:lnTo>
                    <a:pt x="65" y="554"/>
                  </a:lnTo>
                  <a:lnTo>
                    <a:pt x="81" y="556"/>
                  </a:lnTo>
                  <a:lnTo>
                    <a:pt x="134" y="537"/>
                  </a:lnTo>
                  <a:lnTo>
                    <a:pt x="151" y="555"/>
                  </a:lnTo>
                  <a:lnTo>
                    <a:pt x="169" y="516"/>
                  </a:lnTo>
                  <a:lnTo>
                    <a:pt x="184" y="505"/>
                  </a:lnTo>
                  <a:lnTo>
                    <a:pt x="223" y="528"/>
                  </a:lnTo>
                  <a:lnTo>
                    <a:pt x="228" y="503"/>
                  </a:lnTo>
                  <a:lnTo>
                    <a:pt x="270" y="451"/>
                  </a:lnTo>
                  <a:lnTo>
                    <a:pt x="279" y="421"/>
                  </a:lnTo>
                  <a:lnTo>
                    <a:pt x="294" y="425"/>
                  </a:lnTo>
                  <a:lnTo>
                    <a:pt x="331" y="398"/>
                  </a:lnTo>
                  <a:lnTo>
                    <a:pt x="322" y="377"/>
                  </a:lnTo>
                  <a:lnTo>
                    <a:pt x="327" y="364"/>
                  </a:lnTo>
                  <a:lnTo>
                    <a:pt x="290" y="8"/>
                  </a:lnTo>
                  <a:lnTo>
                    <a:pt x="284" y="0"/>
                  </a:lnTo>
                  <a:lnTo>
                    <a:pt x="85" y="21"/>
                  </a:lnTo>
                  <a:lnTo>
                    <a:pt x="47" y="45"/>
                  </a:lnTo>
                  <a:lnTo>
                    <a:pt x="16" y="32"/>
                  </a:lnTo>
                  <a:lnTo>
                    <a:pt x="39" y="325"/>
                  </a:lnTo>
                  <a:lnTo>
                    <a:pt x="33" y="384"/>
                  </a:lnTo>
                  <a:lnTo>
                    <a:pt x="45" y="421"/>
                  </a:lnTo>
                  <a:lnTo>
                    <a:pt x="30" y="486"/>
                  </a:lnTo>
                  <a:lnTo>
                    <a:pt x="8" y="516"/>
                  </a:lnTo>
                  <a:lnTo>
                    <a:pt x="0" y="561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38" name="Freeform 52"/>
            <p:cNvSpPr>
              <a:spLocks/>
            </p:cNvSpPr>
            <p:nvPr/>
          </p:nvSpPr>
          <p:spPr bwMode="auto">
            <a:xfrm>
              <a:off x="4494213" y="3224213"/>
              <a:ext cx="1271587" cy="692150"/>
            </a:xfrm>
            <a:custGeom>
              <a:avLst/>
              <a:gdLst>
                <a:gd name="T0" fmla="*/ 0 w 801"/>
                <a:gd name="T1" fmla="*/ 412 h 436"/>
                <a:gd name="T2" fmla="*/ 28 w 801"/>
                <a:gd name="T3" fmla="*/ 0 h 436"/>
                <a:gd name="T4" fmla="*/ 324 w 801"/>
                <a:gd name="T5" fmla="*/ 19 h 436"/>
                <a:gd name="T6" fmla="*/ 723 w 801"/>
                <a:gd name="T7" fmla="*/ 24 h 436"/>
                <a:gd name="T8" fmla="*/ 743 w 801"/>
                <a:gd name="T9" fmla="*/ 41 h 436"/>
                <a:gd name="T10" fmla="*/ 755 w 801"/>
                <a:gd name="T11" fmla="*/ 39 h 436"/>
                <a:gd name="T12" fmla="*/ 769 w 801"/>
                <a:gd name="T13" fmla="*/ 49 h 436"/>
                <a:gd name="T14" fmla="*/ 770 w 801"/>
                <a:gd name="T15" fmla="*/ 59 h 436"/>
                <a:gd name="T16" fmla="*/ 758 w 801"/>
                <a:gd name="T17" fmla="*/ 59 h 436"/>
                <a:gd name="T18" fmla="*/ 743 w 801"/>
                <a:gd name="T19" fmla="*/ 87 h 436"/>
                <a:gd name="T20" fmla="*/ 777 w 801"/>
                <a:gd name="T21" fmla="*/ 133 h 436"/>
                <a:gd name="T22" fmla="*/ 800 w 801"/>
                <a:gd name="T23" fmla="*/ 141 h 436"/>
                <a:gd name="T24" fmla="*/ 797 w 801"/>
                <a:gd name="T25" fmla="*/ 434 h 436"/>
                <a:gd name="T26" fmla="*/ 455 w 801"/>
                <a:gd name="T27" fmla="*/ 435 h 436"/>
                <a:gd name="T28" fmla="*/ 0 w 801"/>
                <a:gd name="T29" fmla="*/ 412 h 436"/>
                <a:gd name="T30" fmla="*/ 0 w 801"/>
                <a:gd name="T31" fmla="*/ 412 h 4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01"/>
                <a:gd name="T49" fmla="*/ 0 h 436"/>
                <a:gd name="T50" fmla="*/ 801 w 801"/>
                <a:gd name="T51" fmla="*/ 436 h 4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01" h="436">
                  <a:moveTo>
                    <a:pt x="0" y="412"/>
                  </a:moveTo>
                  <a:lnTo>
                    <a:pt x="28" y="0"/>
                  </a:lnTo>
                  <a:lnTo>
                    <a:pt x="324" y="19"/>
                  </a:lnTo>
                  <a:lnTo>
                    <a:pt x="723" y="24"/>
                  </a:lnTo>
                  <a:lnTo>
                    <a:pt x="743" y="41"/>
                  </a:lnTo>
                  <a:lnTo>
                    <a:pt x="755" y="39"/>
                  </a:lnTo>
                  <a:lnTo>
                    <a:pt x="769" y="49"/>
                  </a:lnTo>
                  <a:lnTo>
                    <a:pt x="770" y="59"/>
                  </a:lnTo>
                  <a:lnTo>
                    <a:pt x="758" y="59"/>
                  </a:lnTo>
                  <a:lnTo>
                    <a:pt x="743" y="87"/>
                  </a:lnTo>
                  <a:lnTo>
                    <a:pt x="777" y="133"/>
                  </a:lnTo>
                  <a:lnTo>
                    <a:pt x="800" y="141"/>
                  </a:lnTo>
                  <a:lnTo>
                    <a:pt x="797" y="434"/>
                  </a:lnTo>
                  <a:lnTo>
                    <a:pt x="455" y="435"/>
                  </a:lnTo>
                  <a:lnTo>
                    <a:pt x="0" y="412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39" name="Group 638"/>
            <p:cNvGrpSpPr/>
            <p:nvPr/>
          </p:nvGrpSpPr>
          <p:grpSpPr>
            <a:xfrm>
              <a:off x="6369050" y="1600200"/>
              <a:ext cx="1287463" cy="1214438"/>
              <a:chOff x="6369050" y="1600200"/>
              <a:chExt cx="1287463" cy="1214438"/>
            </a:xfrm>
          </p:grpSpPr>
          <p:sp>
            <p:nvSpPr>
              <p:cNvPr id="640" name="Freeform 53"/>
              <p:cNvSpPr>
                <a:spLocks/>
              </p:cNvSpPr>
              <p:nvPr/>
            </p:nvSpPr>
            <p:spPr bwMode="auto">
              <a:xfrm>
                <a:off x="6369050" y="1600200"/>
                <a:ext cx="982663" cy="506413"/>
              </a:xfrm>
              <a:custGeom>
                <a:avLst/>
                <a:gdLst>
                  <a:gd name="T0" fmla="*/ 49 w 619"/>
                  <a:gd name="T1" fmla="*/ 172 h 319"/>
                  <a:gd name="T2" fmla="*/ 219 w 619"/>
                  <a:gd name="T3" fmla="*/ 209 h 319"/>
                  <a:gd name="T4" fmla="*/ 251 w 619"/>
                  <a:gd name="T5" fmla="*/ 236 h 319"/>
                  <a:gd name="T6" fmla="*/ 309 w 619"/>
                  <a:gd name="T7" fmla="*/ 255 h 319"/>
                  <a:gd name="T8" fmla="*/ 320 w 619"/>
                  <a:gd name="T9" fmla="*/ 230 h 319"/>
                  <a:gd name="T10" fmla="*/ 332 w 619"/>
                  <a:gd name="T11" fmla="*/ 203 h 319"/>
                  <a:gd name="T12" fmla="*/ 332 w 619"/>
                  <a:gd name="T13" fmla="*/ 213 h 319"/>
                  <a:gd name="T14" fmla="*/ 344 w 619"/>
                  <a:gd name="T15" fmla="*/ 226 h 319"/>
                  <a:gd name="T16" fmla="*/ 363 w 619"/>
                  <a:gd name="T17" fmla="*/ 207 h 319"/>
                  <a:gd name="T18" fmla="*/ 372 w 619"/>
                  <a:gd name="T19" fmla="*/ 204 h 319"/>
                  <a:gd name="T20" fmla="*/ 369 w 619"/>
                  <a:gd name="T21" fmla="*/ 238 h 319"/>
                  <a:gd name="T22" fmla="*/ 391 w 619"/>
                  <a:gd name="T23" fmla="*/ 213 h 319"/>
                  <a:gd name="T24" fmla="*/ 434 w 619"/>
                  <a:gd name="T25" fmla="*/ 184 h 319"/>
                  <a:gd name="T26" fmla="*/ 479 w 619"/>
                  <a:gd name="T27" fmla="*/ 164 h 319"/>
                  <a:gd name="T28" fmla="*/ 542 w 619"/>
                  <a:gd name="T29" fmla="*/ 188 h 319"/>
                  <a:gd name="T30" fmla="*/ 560 w 619"/>
                  <a:gd name="T31" fmla="*/ 165 h 319"/>
                  <a:gd name="T32" fmla="*/ 618 w 619"/>
                  <a:gd name="T33" fmla="*/ 160 h 319"/>
                  <a:gd name="T34" fmla="*/ 577 w 619"/>
                  <a:gd name="T35" fmla="*/ 105 h 319"/>
                  <a:gd name="T36" fmla="*/ 539 w 619"/>
                  <a:gd name="T37" fmla="*/ 105 h 319"/>
                  <a:gd name="T38" fmla="*/ 513 w 619"/>
                  <a:gd name="T39" fmla="*/ 107 h 319"/>
                  <a:gd name="T40" fmla="*/ 505 w 619"/>
                  <a:gd name="T41" fmla="*/ 86 h 319"/>
                  <a:gd name="T42" fmla="*/ 482 w 619"/>
                  <a:gd name="T43" fmla="*/ 74 h 319"/>
                  <a:gd name="T44" fmla="*/ 395 w 619"/>
                  <a:gd name="T45" fmla="*/ 94 h 319"/>
                  <a:gd name="T46" fmla="*/ 347 w 619"/>
                  <a:gd name="T47" fmla="*/ 125 h 319"/>
                  <a:gd name="T48" fmla="*/ 317 w 619"/>
                  <a:gd name="T49" fmla="*/ 119 h 319"/>
                  <a:gd name="T50" fmla="*/ 286 w 619"/>
                  <a:gd name="T51" fmla="*/ 125 h 319"/>
                  <a:gd name="T52" fmla="*/ 218 w 619"/>
                  <a:gd name="T53" fmla="*/ 75 h 319"/>
                  <a:gd name="T54" fmla="*/ 200 w 619"/>
                  <a:gd name="T55" fmla="*/ 87 h 319"/>
                  <a:gd name="T56" fmla="*/ 190 w 619"/>
                  <a:gd name="T57" fmla="*/ 86 h 319"/>
                  <a:gd name="T58" fmla="*/ 184 w 619"/>
                  <a:gd name="T59" fmla="*/ 74 h 319"/>
                  <a:gd name="T60" fmla="*/ 222 w 619"/>
                  <a:gd name="T61" fmla="*/ 10 h 319"/>
                  <a:gd name="T62" fmla="*/ 239 w 619"/>
                  <a:gd name="T63" fmla="*/ 0 h 319"/>
                  <a:gd name="T64" fmla="*/ 184 w 619"/>
                  <a:gd name="T65" fmla="*/ 15 h 319"/>
                  <a:gd name="T66" fmla="*/ 146 w 619"/>
                  <a:gd name="T67" fmla="*/ 49 h 319"/>
                  <a:gd name="T68" fmla="*/ 115 w 619"/>
                  <a:gd name="T69" fmla="*/ 74 h 319"/>
                  <a:gd name="T70" fmla="*/ 94 w 619"/>
                  <a:gd name="T71" fmla="*/ 94 h 319"/>
                  <a:gd name="T72" fmla="*/ 49 w 619"/>
                  <a:gd name="T73" fmla="*/ 107 h 319"/>
                  <a:gd name="T74" fmla="*/ 0 w 619"/>
                  <a:gd name="T75" fmla="*/ 139 h 31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619"/>
                  <a:gd name="T115" fmla="*/ 0 h 319"/>
                  <a:gd name="T116" fmla="*/ 619 w 619"/>
                  <a:gd name="T117" fmla="*/ 319 h 31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619" h="319">
                    <a:moveTo>
                      <a:pt x="0" y="139"/>
                    </a:moveTo>
                    <a:lnTo>
                      <a:pt x="49" y="172"/>
                    </a:lnTo>
                    <a:lnTo>
                      <a:pt x="167" y="203"/>
                    </a:lnTo>
                    <a:lnTo>
                      <a:pt x="219" y="209"/>
                    </a:lnTo>
                    <a:lnTo>
                      <a:pt x="231" y="228"/>
                    </a:lnTo>
                    <a:lnTo>
                      <a:pt x="251" y="236"/>
                    </a:lnTo>
                    <a:lnTo>
                      <a:pt x="282" y="318"/>
                    </a:lnTo>
                    <a:lnTo>
                      <a:pt x="309" y="255"/>
                    </a:lnTo>
                    <a:lnTo>
                      <a:pt x="314" y="238"/>
                    </a:lnTo>
                    <a:lnTo>
                      <a:pt x="320" y="230"/>
                    </a:lnTo>
                    <a:lnTo>
                      <a:pt x="320" y="218"/>
                    </a:lnTo>
                    <a:lnTo>
                      <a:pt x="332" y="203"/>
                    </a:lnTo>
                    <a:lnTo>
                      <a:pt x="335" y="203"/>
                    </a:lnTo>
                    <a:lnTo>
                      <a:pt x="332" y="213"/>
                    </a:lnTo>
                    <a:lnTo>
                      <a:pt x="335" y="231"/>
                    </a:lnTo>
                    <a:lnTo>
                      <a:pt x="344" y="226"/>
                    </a:lnTo>
                    <a:lnTo>
                      <a:pt x="350" y="206"/>
                    </a:lnTo>
                    <a:lnTo>
                      <a:pt x="363" y="207"/>
                    </a:lnTo>
                    <a:lnTo>
                      <a:pt x="371" y="201"/>
                    </a:lnTo>
                    <a:lnTo>
                      <a:pt x="372" y="204"/>
                    </a:lnTo>
                    <a:lnTo>
                      <a:pt x="358" y="234"/>
                    </a:lnTo>
                    <a:lnTo>
                      <a:pt x="369" y="238"/>
                    </a:lnTo>
                    <a:lnTo>
                      <a:pt x="376" y="220"/>
                    </a:lnTo>
                    <a:lnTo>
                      <a:pt x="391" y="213"/>
                    </a:lnTo>
                    <a:lnTo>
                      <a:pt x="396" y="192"/>
                    </a:lnTo>
                    <a:lnTo>
                      <a:pt x="434" y="184"/>
                    </a:lnTo>
                    <a:lnTo>
                      <a:pt x="452" y="181"/>
                    </a:lnTo>
                    <a:lnTo>
                      <a:pt x="479" y="164"/>
                    </a:lnTo>
                    <a:lnTo>
                      <a:pt x="516" y="171"/>
                    </a:lnTo>
                    <a:lnTo>
                      <a:pt x="542" y="188"/>
                    </a:lnTo>
                    <a:lnTo>
                      <a:pt x="544" y="165"/>
                    </a:lnTo>
                    <a:lnTo>
                      <a:pt x="560" y="165"/>
                    </a:lnTo>
                    <a:lnTo>
                      <a:pt x="590" y="167"/>
                    </a:lnTo>
                    <a:lnTo>
                      <a:pt x="618" y="160"/>
                    </a:lnTo>
                    <a:lnTo>
                      <a:pt x="584" y="139"/>
                    </a:lnTo>
                    <a:lnTo>
                      <a:pt x="577" y="105"/>
                    </a:lnTo>
                    <a:lnTo>
                      <a:pt x="550" y="112"/>
                    </a:lnTo>
                    <a:lnTo>
                      <a:pt x="539" y="105"/>
                    </a:lnTo>
                    <a:lnTo>
                      <a:pt x="530" y="112"/>
                    </a:lnTo>
                    <a:lnTo>
                      <a:pt x="513" y="107"/>
                    </a:lnTo>
                    <a:lnTo>
                      <a:pt x="506" y="106"/>
                    </a:lnTo>
                    <a:lnTo>
                      <a:pt x="505" y="86"/>
                    </a:lnTo>
                    <a:lnTo>
                      <a:pt x="508" y="67"/>
                    </a:lnTo>
                    <a:lnTo>
                      <a:pt x="482" y="74"/>
                    </a:lnTo>
                    <a:lnTo>
                      <a:pt x="459" y="86"/>
                    </a:lnTo>
                    <a:lnTo>
                      <a:pt x="395" y="94"/>
                    </a:lnTo>
                    <a:lnTo>
                      <a:pt x="355" y="132"/>
                    </a:lnTo>
                    <a:lnTo>
                      <a:pt x="347" y="125"/>
                    </a:lnTo>
                    <a:lnTo>
                      <a:pt x="335" y="130"/>
                    </a:lnTo>
                    <a:lnTo>
                      <a:pt x="317" y="119"/>
                    </a:lnTo>
                    <a:lnTo>
                      <a:pt x="311" y="122"/>
                    </a:lnTo>
                    <a:lnTo>
                      <a:pt x="286" y="125"/>
                    </a:lnTo>
                    <a:lnTo>
                      <a:pt x="256" y="85"/>
                    </a:lnTo>
                    <a:lnTo>
                      <a:pt x="218" y="75"/>
                    </a:lnTo>
                    <a:lnTo>
                      <a:pt x="210" y="79"/>
                    </a:lnTo>
                    <a:lnTo>
                      <a:pt x="200" y="87"/>
                    </a:lnTo>
                    <a:lnTo>
                      <a:pt x="207" y="68"/>
                    </a:lnTo>
                    <a:lnTo>
                      <a:pt x="190" y="86"/>
                    </a:lnTo>
                    <a:lnTo>
                      <a:pt x="184" y="99"/>
                    </a:lnTo>
                    <a:lnTo>
                      <a:pt x="184" y="74"/>
                    </a:lnTo>
                    <a:lnTo>
                      <a:pt x="200" y="37"/>
                    </a:lnTo>
                    <a:lnTo>
                      <a:pt x="222" y="10"/>
                    </a:lnTo>
                    <a:lnTo>
                      <a:pt x="243" y="7"/>
                    </a:lnTo>
                    <a:lnTo>
                      <a:pt x="239" y="0"/>
                    </a:lnTo>
                    <a:lnTo>
                      <a:pt x="205" y="2"/>
                    </a:lnTo>
                    <a:lnTo>
                      <a:pt x="184" y="15"/>
                    </a:lnTo>
                    <a:lnTo>
                      <a:pt x="174" y="26"/>
                    </a:lnTo>
                    <a:lnTo>
                      <a:pt x="146" y="49"/>
                    </a:lnTo>
                    <a:lnTo>
                      <a:pt x="135" y="67"/>
                    </a:lnTo>
                    <a:lnTo>
                      <a:pt x="115" y="74"/>
                    </a:lnTo>
                    <a:lnTo>
                      <a:pt x="106" y="86"/>
                    </a:lnTo>
                    <a:lnTo>
                      <a:pt x="94" y="94"/>
                    </a:lnTo>
                    <a:lnTo>
                      <a:pt x="59" y="99"/>
                    </a:lnTo>
                    <a:lnTo>
                      <a:pt x="49" y="107"/>
                    </a:lnTo>
                    <a:lnTo>
                      <a:pt x="34" y="124"/>
                    </a:lnTo>
                    <a:lnTo>
                      <a:pt x="0" y="139"/>
                    </a:lnTo>
                  </a:path>
                </a:pathLst>
              </a:custGeom>
              <a:solidFill>
                <a:srgbClr val="00FF00"/>
              </a:solidFill>
              <a:ln w="1879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41" name="Freeform 54"/>
              <p:cNvSpPr>
                <a:spLocks/>
              </p:cNvSpPr>
              <p:nvPr/>
            </p:nvSpPr>
            <p:spPr bwMode="auto">
              <a:xfrm>
                <a:off x="6997700" y="1914525"/>
                <a:ext cx="658813" cy="900113"/>
              </a:xfrm>
              <a:custGeom>
                <a:avLst/>
                <a:gdLst>
                  <a:gd name="T0" fmla="*/ 0 w 415"/>
                  <a:gd name="T1" fmla="*/ 566 h 567"/>
                  <a:gd name="T2" fmla="*/ 41 w 415"/>
                  <a:gd name="T3" fmla="*/ 497 h 567"/>
                  <a:gd name="T4" fmla="*/ 47 w 415"/>
                  <a:gd name="T5" fmla="*/ 473 h 567"/>
                  <a:gd name="T6" fmla="*/ 49 w 415"/>
                  <a:gd name="T7" fmla="*/ 425 h 567"/>
                  <a:gd name="T8" fmla="*/ 41 w 415"/>
                  <a:gd name="T9" fmla="*/ 377 h 567"/>
                  <a:gd name="T10" fmla="*/ 15 w 415"/>
                  <a:gd name="T11" fmla="*/ 333 h 567"/>
                  <a:gd name="T12" fmla="*/ 6 w 415"/>
                  <a:gd name="T13" fmla="*/ 307 h 567"/>
                  <a:gd name="T14" fmla="*/ 14 w 415"/>
                  <a:gd name="T15" fmla="*/ 283 h 567"/>
                  <a:gd name="T16" fmla="*/ 2 w 415"/>
                  <a:gd name="T17" fmla="*/ 256 h 567"/>
                  <a:gd name="T18" fmla="*/ 14 w 415"/>
                  <a:gd name="T19" fmla="*/ 236 h 567"/>
                  <a:gd name="T20" fmla="*/ 25 w 415"/>
                  <a:gd name="T21" fmla="*/ 188 h 567"/>
                  <a:gd name="T22" fmla="*/ 23 w 415"/>
                  <a:gd name="T23" fmla="*/ 164 h 567"/>
                  <a:gd name="T24" fmla="*/ 38 w 415"/>
                  <a:gd name="T25" fmla="*/ 149 h 567"/>
                  <a:gd name="T26" fmla="*/ 35 w 415"/>
                  <a:gd name="T27" fmla="*/ 133 h 567"/>
                  <a:gd name="T28" fmla="*/ 60 w 415"/>
                  <a:gd name="T29" fmla="*/ 120 h 567"/>
                  <a:gd name="T30" fmla="*/ 83 w 415"/>
                  <a:gd name="T31" fmla="*/ 84 h 567"/>
                  <a:gd name="T32" fmla="*/ 79 w 415"/>
                  <a:gd name="T33" fmla="*/ 143 h 567"/>
                  <a:gd name="T34" fmla="*/ 95 w 415"/>
                  <a:gd name="T35" fmla="*/ 133 h 567"/>
                  <a:gd name="T36" fmla="*/ 95 w 415"/>
                  <a:gd name="T37" fmla="*/ 84 h 567"/>
                  <a:gd name="T38" fmla="*/ 118 w 415"/>
                  <a:gd name="T39" fmla="*/ 58 h 567"/>
                  <a:gd name="T40" fmla="*/ 136 w 415"/>
                  <a:gd name="T41" fmla="*/ 55 h 567"/>
                  <a:gd name="T42" fmla="*/ 120 w 415"/>
                  <a:gd name="T43" fmla="*/ 46 h 567"/>
                  <a:gd name="T44" fmla="*/ 116 w 415"/>
                  <a:gd name="T45" fmla="*/ 30 h 567"/>
                  <a:gd name="T46" fmla="*/ 128 w 415"/>
                  <a:gd name="T47" fmla="*/ 5 h 567"/>
                  <a:gd name="T48" fmla="*/ 146 w 415"/>
                  <a:gd name="T49" fmla="*/ 0 h 567"/>
                  <a:gd name="T50" fmla="*/ 196 w 415"/>
                  <a:gd name="T51" fmla="*/ 14 h 567"/>
                  <a:gd name="T52" fmla="*/ 214 w 415"/>
                  <a:gd name="T53" fmla="*/ 32 h 567"/>
                  <a:gd name="T54" fmla="*/ 273 w 415"/>
                  <a:gd name="T55" fmla="*/ 44 h 567"/>
                  <a:gd name="T56" fmla="*/ 282 w 415"/>
                  <a:gd name="T57" fmla="*/ 63 h 567"/>
                  <a:gd name="T58" fmla="*/ 300 w 415"/>
                  <a:gd name="T59" fmla="*/ 82 h 567"/>
                  <a:gd name="T60" fmla="*/ 282 w 415"/>
                  <a:gd name="T61" fmla="*/ 81 h 567"/>
                  <a:gd name="T62" fmla="*/ 282 w 415"/>
                  <a:gd name="T63" fmla="*/ 94 h 567"/>
                  <a:gd name="T64" fmla="*/ 300 w 415"/>
                  <a:gd name="T65" fmla="*/ 116 h 567"/>
                  <a:gd name="T66" fmla="*/ 303 w 415"/>
                  <a:gd name="T67" fmla="*/ 155 h 567"/>
                  <a:gd name="T68" fmla="*/ 303 w 415"/>
                  <a:gd name="T69" fmla="*/ 179 h 567"/>
                  <a:gd name="T70" fmla="*/ 286 w 415"/>
                  <a:gd name="T71" fmla="*/ 205 h 567"/>
                  <a:gd name="T72" fmla="*/ 282 w 415"/>
                  <a:gd name="T73" fmla="*/ 219 h 567"/>
                  <a:gd name="T74" fmla="*/ 263 w 415"/>
                  <a:gd name="T75" fmla="*/ 231 h 567"/>
                  <a:gd name="T76" fmla="*/ 257 w 415"/>
                  <a:gd name="T77" fmla="*/ 245 h 567"/>
                  <a:gd name="T78" fmla="*/ 260 w 415"/>
                  <a:gd name="T79" fmla="*/ 275 h 567"/>
                  <a:gd name="T80" fmla="*/ 282 w 415"/>
                  <a:gd name="T81" fmla="*/ 286 h 567"/>
                  <a:gd name="T82" fmla="*/ 303 w 415"/>
                  <a:gd name="T83" fmla="*/ 263 h 567"/>
                  <a:gd name="T84" fmla="*/ 316 w 415"/>
                  <a:gd name="T85" fmla="*/ 229 h 567"/>
                  <a:gd name="T86" fmla="*/ 353 w 415"/>
                  <a:gd name="T87" fmla="*/ 211 h 567"/>
                  <a:gd name="T88" fmla="*/ 373 w 415"/>
                  <a:gd name="T89" fmla="*/ 222 h 567"/>
                  <a:gd name="T90" fmla="*/ 388 w 415"/>
                  <a:gd name="T91" fmla="*/ 257 h 567"/>
                  <a:gd name="T92" fmla="*/ 407 w 415"/>
                  <a:gd name="T93" fmla="*/ 328 h 567"/>
                  <a:gd name="T94" fmla="*/ 414 w 415"/>
                  <a:gd name="T95" fmla="*/ 348 h 567"/>
                  <a:gd name="T96" fmla="*/ 410 w 415"/>
                  <a:gd name="T97" fmla="*/ 366 h 567"/>
                  <a:gd name="T98" fmla="*/ 413 w 415"/>
                  <a:gd name="T99" fmla="*/ 393 h 567"/>
                  <a:gd name="T100" fmla="*/ 405 w 415"/>
                  <a:gd name="T101" fmla="*/ 409 h 567"/>
                  <a:gd name="T102" fmla="*/ 396 w 415"/>
                  <a:gd name="T103" fmla="*/ 393 h 567"/>
                  <a:gd name="T104" fmla="*/ 387 w 415"/>
                  <a:gd name="T105" fmla="*/ 401 h 567"/>
                  <a:gd name="T106" fmla="*/ 385 w 415"/>
                  <a:gd name="T107" fmla="*/ 429 h 567"/>
                  <a:gd name="T108" fmla="*/ 380 w 415"/>
                  <a:gd name="T109" fmla="*/ 439 h 567"/>
                  <a:gd name="T110" fmla="*/ 362 w 415"/>
                  <a:gd name="T111" fmla="*/ 453 h 567"/>
                  <a:gd name="T112" fmla="*/ 362 w 415"/>
                  <a:gd name="T113" fmla="*/ 489 h 567"/>
                  <a:gd name="T114" fmla="*/ 350 w 415"/>
                  <a:gd name="T115" fmla="*/ 501 h 567"/>
                  <a:gd name="T116" fmla="*/ 337 w 415"/>
                  <a:gd name="T117" fmla="*/ 532 h 567"/>
                  <a:gd name="T118" fmla="*/ 205 w 415"/>
                  <a:gd name="T119" fmla="*/ 553 h 567"/>
                  <a:gd name="T120" fmla="*/ 199 w 415"/>
                  <a:gd name="T121" fmla="*/ 545 h 567"/>
                  <a:gd name="T122" fmla="*/ 0 w 415"/>
                  <a:gd name="T123" fmla="*/ 566 h 567"/>
                  <a:gd name="T124" fmla="*/ 0 w 415"/>
                  <a:gd name="T125" fmla="*/ 566 h 56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415"/>
                  <a:gd name="T190" fmla="*/ 0 h 567"/>
                  <a:gd name="T191" fmla="*/ 415 w 415"/>
                  <a:gd name="T192" fmla="*/ 567 h 56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415" h="567">
                    <a:moveTo>
                      <a:pt x="0" y="566"/>
                    </a:moveTo>
                    <a:lnTo>
                      <a:pt x="41" y="497"/>
                    </a:lnTo>
                    <a:lnTo>
                      <a:pt x="47" y="473"/>
                    </a:lnTo>
                    <a:lnTo>
                      <a:pt x="49" y="425"/>
                    </a:lnTo>
                    <a:lnTo>
                      <a:pt x="41" y="377"/>
                    </a:lnTo>
                    <a:lnTo>
                      <a:pt x="15" y="333"/>
                    </a:lnTo>
                    <a:lnTo>
                      <a:pt x="6" y="307"/>
                    </a:lnTo>
                    <a:lnTo>
                      <a:pt x="14" y="283"/>
                    </a:lnTo>
                    <a:lnTo>
                      <a:pt x="2" y="256"/>
                    </a:lnTo>
                    <a:lnTo>
                      <a:pt x="14" y="236"/>
                    </a:lnTo>
                    <a:lnTo>
                      <a:pt x="25" y="188"/>
                    </a:lnTo>
                    <a:lnTo>
                      <a:pt x="23" y="164"/>
                    </a:lnTo>
                    <a:lnTo>
                      <a:pt x="38" y="149"/>
                    </a:lnTo>
                    <a:lnTo>
                      <a:pt x="35" y="133"/>
                    </a:lnTo>
                    <a:lnTo>
                      <a:pt x="60" y="120"/>
                    </a:lnTo>
                    <a:lnTo>
                      <a:pt x="83" y="84"/>
                    </a:lnTo>
                    <a:lnTo>
                      <a:pt x="79" y="143"/>
                    </a:lnTo>
                    <a:lnTo>
                      <a:pt x="95" y="133"/>
                    </a:lnTo>
                    <a:lnTo>
                      <a:pt x="95" y="84"/>
                    </a:lnTo>
                    <a:lnTo>
                      <a:pt x="118" y="58"/>
                    </a:lnTo>
                    <a:lnTo>
                      <a:pt x="136" y="55"/>
                    </a:lnTo>
                    <a:lnTo>
                      <a:pt x="120" y="46"/>
                    </a:lnTo>
                    <a:lnTo>
                      <a:pt x="116" y="30"/>
                    </a:lnTo>
                    <a:lnTo>
                      <a:pt x="128" y="5"/>
                    </a:lnTo>
                    <a:lnTo>
                      <a:pt x="146" y="0"/>
                    </a:lnTo>
                    <a:lnTo>
                      <a:pt x="196" y="14"/>
                    </a:lnTo>
                    <a:lnTo>
                      <a:pt x="214" y="32"/>
                    </a:lnTo>
                    <a:lnTo>
                      <a:pt x="273" y="44"/>
                    </a:lnTo>
                    <a:lnTo>
                      <a:pt x="282" y="63"/>
                    </a:lnTo>
                    <a:lnTo>
                      <a:pt x="300" y="82"/>
                    </a:lnTo>
                    <a:lnTo>
                      <a:pt x="282" y="81"/>
                    </a:lnTo>
                    <a:lnTo>
                      <a:pt x="282" y="94"/>
                    </a:lnTo>
                    <a:lnTo>
                      <a:pt x="300" y="116"/>
                    </a:lnTo>
                    <a:lnTo>
                      <a:pt x="303" y="155"/>
                    </a:lnTo>
                    <a:lnTo>
                      <a:pt x="303" y="179"/>
                    </a:lnTo>
                    <a:lnTo>
                      <a:pt x="286" y="205"/>
                    </a:lnTo>
                    <a:lnTo>
                      <a:pt x="282" y="219"/>
                    </a:lnTo>
                    <a:lnTo>
                      <a:pt x="263" y="231"/>
                    </a:lnTo>
                    <a:lnTo>
                      <a:pt x="257" y="245"/>
                    </a:lnTo>
                    <a:lnTo>
                      <a:pt x="260" y="275"/>
                    </a:lnTo>
                    <a:lnTo>
                      <a:pt x="282" y="286"/>
                    </a:lnTo>
                    <a:lnTo>
                      <a:pt x="303" y="263"/>
                    </a:lnTo>
                    <a:lnTo>
                      <a:pt x="316" y="229"/>
                    </a:lnTo>
                    <a:lnTo>
                      <a:pt x="353" y="211"/>
                    </a:lnTo>
                    <a:lnTo>
                      <a:pt x="373" y="222"/>
                    </a:lnTo>
                    <a:lnTo>
                      <a:pt x="388" y="257"/>
                    </a:lnTo>
                    <a:lnTo>
                      <a:pt x="407" y="328"/>
                    </a:lnTo>
                    <a:lnTo>
                      <a:pt x="414" y="348"/>
                    </a:lnTo>
                    <a:lnTo>
                      <a:pt x="410" y="366"/>
                    </a:lnTo>
                    <a:lnTo>
                      <a:pt x="413" y="393"/>
                    </a:lnTo>
                    <a:lnTo>
                      <a:pt x="405" y="409"/>
                    </a:lnTo>
                    <a:lnTo>
                      <a:pt x="396" y="393"/>
                    </a:lnTo>
                    <a:lnTo>
                      <a:pt x="387" y="401"/>
                    </a:lnTo>
                    <a:lnTo>
                      <a:pt x="385" y="429"/>
                    </a:lnTo>
                    <a:lnTo>
                      <a:pt x="380" y="439"/>
                    </a:lnTo>
                    <a:lnTo>
                      <a:pt x="362" y="453"/>
                    </a:lnTo>
                    <a:lnTo>
                      <a:pt x="362" y="489"/>
                    </a:lnTo>
                    <a:lnTo>
                      <a:pt x="350" y="501"/>
                    </a:lnTo>
                    <a:lnTo>
                      <a:pt x="337" y="532"/>
                    </a:lnTo>
                    <a:lnTo>
                      <a:pt x="205" y="553"/>
                    </a:lnTo>
                    <a:lnTo>
                      <a:pt x="199" y="545"/>
                    </a:lnTo>
                    <a:lnTo>
                      <a:pt x="0" y="566"/>
                    </a:lnTo>
                  </a:path>
                </a:pathLst>
              </a:custGeom>
              <a:solidFill>
                <a:srgbClr val="00FF00"/>
              </a:solidFill>
              <a:ln w="1879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642" name="Freeform 56"/>
            <p:cNvSpPr>
              <a:spLocks/>
            </p:cNvSpPr>
            <p:nvPr/>
          </p:nvSpPr>
          <p:spPr bwMode="auto">
            <a:xfrm>
              <a:off x="7323138" y="2646363"/>
              <a:ext cx="717550" cy="817562"/>
            </a:xfrm>
            <a:custGeom>
              <a:avLst/>
              <a:gdLst>
                <a:gd name="T0" fmla="*/ 0 w 452"/>
                <a:gd name="T1" fmla="*/ 92 h 515"/>
                <a:gd name="T2" fmla="*/ 37 w 452"/>
                <a:gd name="T3" fmla="*/ 448 h 515"/>
                <a:gd name="T4" fmla="*/ 69 w 452"/>
                <a:gd name="T5" fmla="*/ 445 h 515"/>
                <a:gd name="T6" fmla="*/ 92 w 452"/>
                <a:gd name="T7" fmla="*/ 454 h 515"/>
                <a:gd name="T8" fmla="*/ 104 w 452"/>
                <a:gd name="T9" fmla="*/ 478 h 515"/>
                <a:gd name="T10" fmla="*/ 137 w 452"/>
                <a:gd name="T11" fmla="*/ 483 h 515"/>
                <a:gd name="T12" fmla="*/ 160 w 452"/>
                <a:gd name="T13" fmla="*/ 496 h 515"/>
                <a:gd name="T14" fmla="*/ 208 w 452"/>
                <a:gd name="T15" fmla="*/ 494 h 515"/>
                <a:gd name="T16" fmla="*/ 230 w 452"/>
                <a:gd name="T17" fmla="*/ 478 h 515"/>
                <a:gd name="T18" fmla="*/ 284 w 452"/>
                <a:gd name="T19" fmla="*/ 514 h 515"/>
                <a:gd name="T20" fmla="*/ 318 w 452"/>
                <a:gd name="T21" fmla="*/ 482 h 515"/>
                <a:gd name="T22" fmla="*/ 323 w 452"/>
                <a:gd name="T23" fmla="*/ 427 h 515"/>
                <a:gd name="T24" fmla="*/ 344 w 452"/>
                <a:gd name="T25" fmla="*/ 440 h 515"/>
                <a:gd name="T26" fmla="*/ 356 w 452"/>
                <a:gd name="T27" fmla="*/ 391 h 515"/>
                <a:gd name="T28" fmla="*/ 411 w 452"/>
                <a:gd name="T29" fmla="*/ 349 h 515"/>
                <a:gd name="T30" fmla="*/ 431 w 452"/>
                <a:gd name="T31" fmla="*/ 324 h 515"/>
                <a:gd name="T32" fmla="*/ 445 w 452"/>
                <a:gd name="T33" fmla="*/ 213 h 515"/>
                <a:gd name="T34" fmla="*/ 435 w 452"/>
                <a:gd name="T35" fmla="*/ 190 h 515"/>
                <a:gd name="T36" fmla="*/ 451 w 452"/>
                <a:gd name="T37" fmla="*/ 180 h 515"/>
                <a:gd name="T38" fmla="*/ 419 w 452"/>
                <a:gd name="T39" fmla="*/ 0 h 515"/>
                <a:gd name="T40" fmla="*/ 376 w 452"/>
                <a:gd name="T41" fmla="*/ 22 h 515"/>
                <a:gd name="T42" fmla="*/ 344 w 452"/>
                <a:gd name="T43" fmla="*/ 39 h 515"/>
                <a:gd name="T44" fmla="*/ 332 w 452"/>
                <a:gd name="T45" fmla="*/ 59 h 515"/>
                <a:gd name="T46" fmla="*/ 306 w 452"/>
                <a:gd name="T47" fmla="*/ 83 h 515"/>
                <a:gd name="T48" fmla="*/ 278 w 452"/>
                <a:gd name="T49" fmla="*/ 86 h 515"/>
                <a:gd name="T50" fmla="*/ 249 w 452"/>
                <a:gd name="T51" fmla="*/ 98 h 515"/>
                <a:gd name="T52" fmla="*/ 234 w 452"/>
                <a:gd name="T53" fmla="*/ 109 h 515"/>
                <a:gd name="T54" fmla="*/ 215 w 452"/>
                <a:gd name="T55" fmla="*/ 96 h 515"/>
                <a:gd name="T56" fmla="*/ 190 w 452"/>
                <a:gd name="T57" fmla="*/ 110 h 515"/>
                <a:gd name="T58" fmla="*/ 186 w 452"/>
                <a:gd name="T59" fmla="*/ 103 h 515"/>
                <a:gd name="T60" fmla="*/ 209 w 452"/>
                <a:gd name="T61" fmla="*/ 90 h 515"/>
                <a:gd name="T62" fmla="*/ 209 w 452"/>
                <a:gd name="T63" fmla="*/ 89 h 515"/>
                <a:gd name="T64" fmla="*/ 196 w 452"/>
                <a:gd name="T65" fmla="*/ 86 h 515"/>
                <a:gd name="T66" fmla="*/ 188 w 452"/>
                <a:gd name="T67" fmla="*/ 92 h 515"/>
                <a:gd name="T68" fmla="*/ 148 w 452"/>
                <a:gd name="T69" fmla="*/ 74 h 515"/>
                <a:gd name="T70" fmla="*/ 130 w 452"/>
                <a:gd name="T71" fmla="*/ 83 h 515"/>
                <a:gd name="T72" fmla="*/ 132 w 452"/>
                <a:gd name="T73" fmla="*/ 71 h 515"/>
                <a:gd name="T74" fmla="*/ 0 w 452"/>
                <a:gd name="T75" fmla="*/ 92 h 515"/>
                <a:gd name="T76" fmla="*/ 0 w 452"/>
                <a:gd name="T77" fmla="*/ 92 h 51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52"/>
                <a:gd name="T118" fmla="*/ 0 h 515"/>
                <a:gd name="T119" fmla="*/ 452 w 452"/>
                <a:gd name="T120" fmla="*/ 515 h 51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52" h="515">
                  <a:moveTo>
                    <a:pt x="0" y="92"/>
                  </a:moveTo>
                  <a:lnTo>
                    <a:pt x="37" y="448"/>
                  </a:lnTo>
                  <a:lnTo>
                    <a:pt x="69" y="445"/>
                  </a:lnTo>
                  <a:lnTo>
                    <a:pt x="92" y="454"/>
                  </a:lnTo>
                  <a:lnTo>
                    <a:pt x="104" y="478"/>
                  </a:lnTo>
                  <a:lnTo>
                    <a:pt x="137" y="483"/>
                  </a:lnTo>
                  <a:lnTo>
                    <a:pt x="160" y="496"/>
                  </a:lnTo>
                  <a:lnTo>
                    <a:pt x="208" y="494"/>
                  </a:lnTo>
                  <a:lnTo>
                    <a:pt x="230" y="478"/>
                  </a:lnTo>
                  <a:lnTo>
                    <a:pt x="284" y="514"/>
                  </a:lnTo>
                  <a:lnTo>
                    <a:pt x="318" y="482"/>
                  </a:lnTo>
                  <a:lnTo>
                    <a:pt x="323" y="427"/>
                  </a:lnTo>
                  <a:lnTo>
                    <a:pt x="344" y="440"/>
                  </a:lnTo>
                  <a:lnTo>
                    <a:pt x="356" y="391"/>
                  </a:lnTo>
                  <a:lnTo>
                    <a:pt x="411" y="349"/>
                  </a:lnTo>
                  <a:lnTo>
                    <a:pt x="431" y="324"/>
                  </a:lnTo>
                  <a:lnTo>
                    <a:pt x="445" y="213"/>
                  </a:lnTo>
                  <a:lnTo>
                    <a:pt x="435" y="190"/>
                  </a:lnTo>
                  <a:lnTo>
                    <a:pt x="451" y="180"/>
                  </a:lnTo>
                  <a:lnTo>
                    <a:pt x="419" y="0"/>
                  </a:lnTo>
                  <a:lnTo>
                    <a:pt x="376" y="22"/>
                  </a:lnTo>
                  <a:lnTo>
                    <a:pt x="344" y="39"/>
                  </a:lnTo>
                  <a:lnTo>
                    <a:pt x="332" y="59"/>
                  </a:lnTo>
                  <a:lnTo>
                    <a:pt x="306" y="83"/>
                  </a:lnTo>
                  <a:lnTo>
                    <a:pt x="278" y="86"/>
                  </a:lnTo>
                  <a:lnTo>
                    <a:pt x="249" y="98"/>
                  </a:lnTo>
                  <a:lnTo>
                    <a:pt x="234" y="109"/>
                  </a:lnTo>
                  <a:lnTo>
                    <a:pt x="215" y="96"/>
                  </a:lnTo>
                  <a:lnTo>
                    <a:pt x="190" y="110"/>
                  </a:lnTo>
                  <a:lnTo>
                    <a:pt x="186" y="103"/>
                  </a:lnTo>
                  <a:lnTo>
                    <a:pt x="209" y="90"/>
                  </a:lnTo>
                  <a:lnTo>
                    <a:pt x="209" y="89"/>
                  </a:lnTo>
                  <a:lnTo>
                    <a:pt x="196" y="86"/>
                  </a:lnTo>
                  <a:lnTo>
                    <a:pt x="188" y="92"/>
                  </a:lnTo>
                  <a:lnTo>
                    <a:pt x="148" y="74"/>
                  </a:lnTo>
                  <a:lnTo>
                    <a:pt x="130" y="83"/>
                  </a:lnTo>
                  <a:lnTo>
                    <a:pt x="132" y="71"/>
                  </a:lnTo>
                  <a:lnTo>
                    <a:pt x="0" y="92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43" name="Freeform 57"/>
            <p:cNvSpPr>
              <a:spLocks/>
            </p:cNvSpPr>
            <p:nvPr/>
          </p:nvSpPr>
          <p:spPr bwMode="auto">
            <a:xfrm>
              <a:off x="1106488" y="1271588"/>
              <a:ext cx="1363662" cy="1165225"/>
            </a:xfrm>
            <a:custGeom>
              <a:avLst/>
              <a:gdLst>
                <a:gd name="T0" fmla="*/ 0 w 859"/>
                <a:gd name="T1" fmla="*/ 547 h 734"/>
                <a:gd name="T2" fmla="*/ 15 w 859"/>
                <a:gd name="T3" fmla="*/ 413 h 734"/>
                <a:gd name="T4" fmla="*/ 80 w 859"/>
                <a:gd name="T5" fmla="*/ 307 h 734"/>
                <a:gd name="T6" fmla="*/ 188 w 859"/>
                <a:gd name="T7" fmla="*/ 0 h 734"/>
                <a:gd name="T8" fmla="*/ 240 w 859"/>
                <a:gd name="T9" fmla="*/ 17 h 734"/>
                <a:gd name="T10" fmla="*/ 243 w 859"/>
                <a:gd name="T11" fmla="*/ 31 h 734"/>
                <a:gd name="T12" fmla="*/ 255 w 859"/>
                <a:gd name="T13" fmla="*/ 31 h 734"/>
                <a:gd name="T14" fmla="*/ 283 w 859"/>
                <a:gd name="T15" fmla="*/ 85 h 734"/>
                <a:gd name="T16" fmla="*/ 277 w 859"/>
                <a:gd name="T17" fmla="*/ 102 h 734"/>
                <a:gd name="T18" fmla="*/ 321 w 859"/>
                <a:gd name="T19" fmla="*/ 138 h 734"/>
                <a:gd name="T20" fmla="*/ 393 w 859"/>
                <a:gd name="T21" fmla="*/ 136 h 734"/>
                <a:gd name="T22" fmla="*/ 449 w 859"/>
                <a:gd name="T23" fmla="*/ 160 h 734"/>
                <a:gd name="T24" fmla="*/ 474 w 859"/>
                <a:gd name="T25" fmla="*/ 155 h 734"/>
                <a:gd name="T26" fmla="*/ 640 w 859"/>
                <a:gd name="T27" fmla="*/ 160 h 734"/>
                <a:gd name="T28" fmla="*/ 825 w 859"/>
                <a:gd name="T29" fmla="*/ 203 h 734"/>
                <a:gd name="T30" fmla="*/ 836 w 859"/>
                <a:gd name="T31" fmla="*/ 228 h 734"/>
                <a:gd name="T32" fmla="*/ 858 w 859"/>
                <a:gd name="T33" fmla="*/ 260 h 734"/>
                <a:gd name="T34" fmla="*/ 829 w 859"/>
                <a:gd name="T35" fmla="*/ 307 h 734"/>
                <a:gd name="T36" fmla="*/ 795 w 859"/>
                <a:gd name="T37" fmla="*/ 359 h 734"/>
                <a:gd name="T38" fmla="*/ 755 w 859"/>
                <a:gd name="T39" fmla="*/ 399 h 734"/>
                <a:gd name="T40" fmla="*/ 748 w 859"/>
                <a:gd name="T41" fmla="*/ 425 h 734"/>
                <a:gd name="T42" fmla="*/ 771 w 859"/>
                <a:gd name="T43" fmla="*/ 451 h 734"/>
                <a:gd name="T44" fmla="*/ 746 w 859"/>
                <a:gd name="T45" fmla="*/ 511 h 734"/>
                <a:gd name="T46" fmla="*/ 695 w 859"/>
                <a:gd name="T47" fmla="*/ 733 h 734"/>
                <a:gd name="T48" fmla="*/ 404 w 859"/>
                <a:gd name="T49" fmla="*/ 661 h 734"/>
                <a:gd name="T50" fmla="*/ 0 w 859"/>
                <a:gd name="T51" fmla="*/ 547 h 734"/>
                <a:gd name="T52" fmla="*/ 0 w 859"/>
                <a:gd name="T53" fmla="*/ 547 h 73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859"/>
                <a:gd name="T82" fmla="*/ 0 h 734"/>
                <a:gd name="T83" fmla="*/ 859 w 859"/>
                <a:gd name="T84" fmla="*/ 734 h 73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859" h="734">
                  <a:moveTo>
                    <a:pt x="0" y="547"/>
                  </a:moveTo>
                  <a:lnTo>
                    <a:pt x="15" y="413"/>
                  </a:lnTo>
                  <a:lnTo>
                    <a:pt x="80" y="307"/>
                  </a:lnTo>
                  <a:lnTo>
                    <a:pt x="188" y="0"/>
                  </a:lnTo>
                  <a:lnTo>
                    <a:pt x="240" y="17"/>
                  </a:lnTo>
                  <a:lnTo>
                    <a:pt x="243" y="31"/>
                  </a:lnTo>
                  <a:lnTo>
                    <a:pt x="255" y="31"/>
                  </a:lnTo>
                  <a:lnTo>
                    <a:pt x="283" y="85"/>
                  </a:lnTo>
                  <a:lnTo>
                    <a:pt x="277" y="102"/>
                  </a:lnTo>
                  <a:lnTo>
                    <a:pt x="321" y="138"/>
                  </a:lnTo>
                  <a:lnTo>
                    <a:pt x="393" y="136"/>
                  </a:lnTo>
                  <a:lnTo>
                    <a:pt x="449" y="160"/>
                  </a:lnTo>
                  <a:lnTo>
                    <a:pt x="474" y="155"/>
                  </a:lnTo>
                  <a:lnTo>
                    <a:pt x="640" y="160"/>
                  </a:lnTo>
                  <a:lnTo>
                    <a:pt x="825" y="203"/>
                  </a:lnTo>
                  <a:lnTo>
                    <a:pt x="836" y="228"/>
                  </a:lnTo>
                  <a:lnTo>
                    <a:pt x="858" y="260"/>
                  </a:lnTo>
                  <a:lnTo>
                    <a:pt x="829" y="307"/>
                  </a:lnTo>
                  <a:lnTo>
                    <a:pt x="795" y="359"/>
                  </a:lnTo>
                  <a:lnTo>
                    <a:pt x="755" y="399"/>
                  </a:lnTo>
                  <a:lnTo>
                    <a:pt x="748" y="425"/>
                  </a:lnTo>
                  <a:lnTo>
                    <a:pt x="771" y="451"/>
                  </a:lnTo>
                  <a:lnTo>
                    <a:pt x="746" y="511"/>
                  </a:lnTo>
                  <a:lnTo>
                    <a:pt x="695" y="733"/>
                  </a:lnTo>
                  <a:lnTo>
                    <a:pt x="404" y="661"/>
                  </a:lnTo>
                  <a:lnTo>
                    <a:pt x="0" y="547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44" name="Freeform 58"/>
            <p:cNvSpPr>
              <a:spLocks/>
            </p:cNvSpPr>
            <p:nvPr/>
          </p:nvSpPr>
          <p:spPr bwMode="auto">
            <a:xfrm>
              <a:off x="7643813" y="3125788"/>
              <a:ext cx="1320800" cy="754062"/>
            </a:xfrm>
            <a:custGeom>
              <a:avLst/>
              <a:gdLst>
                <a:gd name="T0" fmla="*/ 79 w 832"/>
                <a:gd name="T1" fmla="*/ 423 h 475"/>
                <a:gd name="T2" fmla="*/ 106 w 832"/>
                <a:gd name="T3" fmla="*/ 377 h 475"/>
                <a:gd name="T4" fmla="*/ 164 w 832"/>
                <a:gd name="T5" fmla="*/ 323 h 475"/>
                <a:gd name="T6" fmla="*/ 229 w 832"/>
                <a:gd name="T7" fmla="*/ 340 h 475"/>
                <a:gd name="T8" fmla="*/ 269 w 832"/>
                <a:gd name="T9" fmla="*/ 340 h 475"/>
                <a:gd name="T10" fmla="*/ 325 w 832"/>
                <a:gd name="T11" fmla="*/ 313 h 475"/>
                <a:gd name="T12" fmla="*/ 334 w 832"/>
                <a:gd name="T13" fmla="*/ 274 h 475"/>
                <a:gd name="T14" fmla="*/ 382 w 832"/>
                <a:gd name="T15" fmla="*/ 138 h 475"/>
                <a:gd name="T16" fmla="*/ 440 w 832"/>
                <a:gd name="T17" fmla="*/ 107 h 475"/>
                <a:gd name="T18" fmla="*/ 489 w 832"/>
                <a:gd name="T19" fmla="*/ 54 h 475"/>
                <a:gd name="T20" fmla="*/ 556 w 832"/>
                <a:gd name="T21" fmla="*/ 33 h 475"/>
                <a:gd name="T22" fmla="*/ 594 w 832"/>
                <a:gd name="T23" fmla="*/ 14 h 475"/>
                <a:gd name="T24" fmla="*/ 635 w 832"/>
                <a:gd name="T25" fmla="*/ 45 h 475"/>
                <a:gd name="T26" fmla="*/ 645 w 832"/>
                <a:gd name="T27" fmla="*/ 79 h 475"/>
                <a:gd name="T28" fmla="*/ 635 w 832"/>
                <a:gd name="T29" fmla="*/ 130 h 475"/>
                <a:gd name="T30" fmla="*/ 663 w 832"/>
                <a:gd name="T31" fmla="*/ 134 h 475"/>
                <a:gd name="T32" fmla="*/ 709 w 832"/>
                <a:gd name="T33" fmla="*/ 146 h 475"/>
                <a:gd name="T34" fmla="*/ 753 w 832"/>
                <a:gd name="T35" fmla="*/ 166 h 475"/>
                <a:gd name="T36" fmla="*/ 747 w 832"/>
                <a:gd name="T37" fmla="*/ 198 h 475"/>
                <a:gd name="T38" fmla="*/ 737 w 832"/>
                <a:gd name="T39" fmla="*/ 203 h 475"/>
                <a:gd name="T40" fmla="*/ 679 w 832"/>
                <a:gd name="T41" fmla="*/ 166 h 475"/>
                <a:gd name="T42" fmla="*/ 759 w 832"/>
                <a:gd name="T43" fmla="*/ 215 h 475"/>
                <a:gd name="T44" fmla="*/ 766 w 832"/>
                <a:gd name="T45" fmla="*/ 239 h 475"/>
                <a:gd name="T46" fmla="*/ 759 w 832"/>
                <a:gd name="T47" fmla="*/ 239 h 475"/>
                <a:gd name="T48" fmla="*/ 749 w 832"/>
                <a:gd name="T49" fmla="*/ 247 h 475"/>
                <a:gd name="T50" fmla="*/ 747 w 832"/>
                <a:gd name="T51" fmla="*/ 261 h 475"/>
                <a:gd name="T52" fmla="*/ 707 w 832"/>
                <a:gd name="T53" fmla="*/ 230 h 475"/>
                <a:gd name="T54" fmla="*/ 743 w 832"/>
                <a:gd name="T55" fmla="*/ 265 h 475"/>
                <a:gd name="T56" fmla="*/ 766 w 832"/>
                <a:gd name="T57" fmla="*/ 271 h 475"/>
                <a:gd name="T58" fmla="*/ 772 w 832"/>
                <a:gd name="T59" fmla="*/ 277 h 475"/>
                <a:gd name="T60" fmla="*/ 764 w 832"/>
                <a:gd name="T61" fmla="*/ 293 h 475"/>
                <a:gd name="T62" fmla="*/ 735 w 832"/>
                <a:gd name="T63" fmla="*/ 274 h 475"/>
                <a:gd name="T64" fmla="*/ 701 w 832"/>
                <a:gd name="T65" fmla="*/ 262 h 475"/>
                <a:gd name="T66" fmla="*/ 731 w 832"/>
                <a:gd name="T67" fmla="*/ 281 h 475"/>
                <a:gd name="T68" fmla="*/ 764 w 832"/>
                <a:gd name="T69" fmla="*/ 306 h 475"/>
                <a:gd name="T70" fmla="*/ 775 w 832"/>
                <a:gd name="T71" fmla="*/ 294 h 475"/>
                <a:gd name="T72" fmla="*/ 809 w 832"/>
                <a:gd name="T73" fmla="*/ 294 h 475"/>
                <a:gd name="T74" fmla="*/ 817 w 832"/>
                <a:gd name="T75" fmla="*/ 333 h 475"/>
                <a:gd name="T76" fmla="*/ 484 w 832"/>
                <a:gd name="T77" fmla="*/ 410 h 475"/>
                <a:gd name="T78" fmla="*/ 0 w 832"/>
                <a:gd name="T79" fmla="*/ 474 h 47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832"/>
                <a:gd name="T121" fmla="*/ 0 h 475"/>
                <a:gd name="T122" fmla="*/ 832 w 832"/>
                <a:gd name="T123" fmla="*/ 475 h 47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832" h="475">
                  <a:moveTo>
                    <a:pt x="0" y="474"/>
                  </a:moveTo>
                  <a:lnTo>
                    <a:pt x="79" y="423"/>
                  </a:lnTo>
                  <a:lnTo>
                    <a:pt x="79" y="412"/>
                  </a:lnTo>
                  <a:lnTo>
                    <a:pt x="106" y="377"/>
                  </a:lnTo>
                  <a:lnTo>
                    <a:pt x="131" y="360"/>
                  </a:lnTo>
                  <a:lnTo>
                    <a:pt x="164" y="323"/>
                  </a:lnTo>
                  <a:lnTo>
                    <a:pt x="191" y="360"/>
                  </a:lnTo>
                  <a:lnTo>
                    <a:pt x="229" y="340"/>
                  </a:lnTo>
                  <a:lnTo>
                    <a:pt x="246" y="351"/>
                  </a:lnTo>
                  <a:lnTo>
                    <a:pt x="269" y="340"/>
                  </a:lnTo>
                  <a:lnTo>
                    <a:pt x="283" y="319"/>
                  </a:lnTo>
                  <a:lnTo>
                    <a:pt x="325" y="313"/>
                  </a:lnTo>
                  <a:lnTo>
                    <a:pt x="347" y="282"/>
                  </a:lnTo>
                  <a:lnTo>
                    <a:pt x="334" y="274"/>
                  </a:lnTo>
                  <a:lnTo>
                    <a:pt x="375" y="186"/>
                  </a:lnTo>
                  <a:lnTo>
                    <a:pt x="382" y="138"/>
                  </a:lnTo>
                  <a:lnTo>
                    <a:pt x="422" y="159"/>
                  </a:lnTo>
                  <a:lnTo>
                    <a:pt x="440" y="107"/>
                  </a:lnTo>
                  <a:lnTo>
                    <a:pt x="461" y="103"/>
                  </a:lnTo>
                  <a:lnTo>
                    <a:pt x="489" y="54"/>
                  </a:lnTo>
                  <a:lnTo>
                    <a:pt x="497" y="0"/>
                  </a:lnTo>
                  <a:lnTo>
                    <a:pt x="556" y="33"/>
                  </a:lnTo>
                  <a:lnTo>
                    <a:pt x="565" y="4"/>
                  </a:lnTo>
                  <a:lnTo>
                    <a:pt x="594" y="14"/>
                  </a:lnTo>
                  <a:lnTo>
                    <a:pt x="608" y="35"/>
                  </a:lnTo>
                  <a:lnTo>
                    <a:pt x="635" y="45"/>
                  </a:lnTo>
                  <a:lnTo>
                    <a:pt x="645" y="62"/>
                  </a:lnTo>
                  <a:lnTo>
                    <a:pt x="645" y="79"/>
                  </a:lnTo>
                  <a:lnTo>
                    <a:pt x="628" y="108"/>
                  </a:lnTo>
                  <a:lnTo>
                    <a:pt x="635" y="130"/>
                  </a:lnTo>
                  <a:lnTo>
                    <a:pt x="655" y="121"/>
                  </a:lnTo>
                  <a:lnTo>
                    <a:pt x="663" y="134"/>
                  </a:lnTo>
                  <a:lnTo>
                    <a:pt x="672" y="143"/>
                  </a:lnTo>
                  <a:lnTo>
                    <a:pt x="709" y="146"/>
                  </a:lnTo>
                  <a:lnTo>
                    <a:pt x="719" y="159"/>
                  </a:lnTo>
                  <a:lnTo>
                    <a:pt x="753" y="166"/>
                  </a:lnTo>
                  <a:lnTo>
                    <a:pt x="745" y="178"/>
                  </a:lnTo>
                  <a:lnTo>
                    <a:pt x="747" y="198"/>
                  </a:lnTo>
                  <a:lnTo>
                    <a:pt x="749" y="207"/>
                  </a:lnTo>
                  <a:lnTo>
                    <a:pt x="737" y="203"/>
                  </a:lnTo>
                  <a:lnTo>
                    <a:pt x="715" y="192"/>
                  </a:lnTo>
                  <a:lnTo>
                    <a:pt x="679" y="166"/>
                  </a:lnTo>
                  <a:lnTo>
                    <a:pt x="728" y="214"/>
                  </a:lnTo>
                  <a:lnTo>
                    <a:pt x="759" y="215"/>
                  </a:lnTo>
                  <a:lnTo>
                    <a:pt x="740" y="221"/>
                  </a:lnTo>
                  <a:lnTo>
                    <a:pt x="766" y="239"/>
                  </a:lnTo>
                  <a:lnTo>
                    <a:pt x="766" y="246"/>
                  </a:lnTo>
                  <a:lnTo>
                    <a:pt x="759" y="239"/>
                  </a:lnTo>
                  <a:lnTo>
                    <a:pt x="747" y="239"/>
                  </a:lnTo>
                  <a:lnTo>
                    <a:pt x="749" y="247"/>
                  </a:lnTo>
                  <a:lnTo>
                    <a:pt x="759" y="255"/>
                  </a:lnTo>
                  <a:lnTo>
                    <a:pt x="747" y="261"/>
                  </a:lnTo>
                  <a:lnTo>
                    <a:pt x="718" y="240"/>
                  </a:lnTo>
                  <a:lnTo>
                    <a:pt x="707" y="230"/>
                  </a:lnTo>
                  <a:lnTo>
                    <a:pt x="713" y="244"/>
                  </a:lnTo>
                  <a:lnTo>
                    <a:pt x="743" y="265"/>
                  </a:lnTo>
                  <a:lnTo>
                    <a:pt x="753" y="265"/>
                  </a:lnTo>
                  <a:lnTo>
                    <a:pt x="766" y="271"/>
                  </a:lnTo>
                  <a:lnTo>
                    <a:pt x="764" y="277"/>
                  </a:lnTo>
                  <a:lnTo>
                    <a:pt x="772" y="277"/>
                  </a:lnTo>
                  <a:lnTo>
                    <a:pt x="773" y="285"/>
                  </a:lnTo>
                  <a:lnTo>
                    <a:pt x="764" y="293"/>
                  </a:lnTo>
                  <a:lnTo>
                    <a:pt x="740" y="285"/>
                  </a:lnTo>
                  <a:lnTo>
                    <a:pt x="735" y="274"/>
                  </a:lnTo>
                  <a:lnTo>
                    <a:pt x="709" y="271"/>
                  </a:lnTo>
                  <a:lnTo>
                    <a:pt x="701" y="262"/>
                  </a:lnTo>
                  <a:lnTo>
                    <a:pt x="694" y="274"/>
                  </a:lnTo>
                  <a:lnTo>
                    <a:pt x="731" y="281"/>
                  </a:lnTo>
                  <a:lnTo>
                    <a:pt x="732" y="292"/>
                  </a:lnTo>
                  <a:lnTo>
                    <a:pt x="764" y="306"/>
                  </a:lnTo>
                  <a:lnTo>
                    <a:pt x="773" y="306"/>
                  </a:lnTo>
                  <a:lnTo>
                    <a:pt x="775" y="294"/>
                  </a:lnTo>
                  <a:lnTo>
                    <a:pt x="788" y="300"/>
                  </a:lnTo>
                  <a:lnTo>
                    <a:pt x="809" y="294"/>
                  </a:lnTo>
                  <a:lnTo>
                    <a:pt x="831" y="340"/>
                  </a:lnTo>
                  <a:lnTo>
                    <a:pt x="817" y="333"/>
                  </a:lnTo>
                  <a:lnTo>
                    <a:pt x="812" y="346"/>
                  </a:lnTo>
                  <a:lnTo>
                    <a:pt x="484" y="410"/>
                  </a:lnTo>
                  <a:lnTo>
                    <a:pt x="215" y="444"/>
                  </a:lnTo>
                  <a:lnTo>
                    <a:pt x="0" y="474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45" name="Group 644"/>
            <p:cNvGrpSpPr/>
            <p:nvPr/>
          </p:nvGrpSpPr>
          <p:grpSpPr>
            <a:xfrm>
              <a:off x="8237538" y="2986088"/>
              <a:ext cx="776287" cy="565151"/>
              <a:chOff x="8237538" y="2986088"/>
              <a:chExt cx="776287" cy="565151"/>
            </a:xfrm>
          </p:grpSpPr>
          <p:sp>
            <p:nvSpPr>
              <p:cNvPr id="646" name="Freeform 59"/>
              <p:cNvSpPr>
                <a:spLocks/>
              </p:cNvSpPr>
              <p:nvPr/>
            </p:nvSpPr>
            <p:spPr bwMode="auto">
              <a:xfrm>
                <a:off x="8237538" y="2986088"/>
                <a:ext cx="776287" cy="393700"/>
              </a:xfrm>
              <a:custGeom>
                <a:avLst/>
                <a:gdLst>
                  <a:gd name="T0" fmla="*/ 11 w 489"/>
                  <a:gd name="T1" fmla="*/ 143 h 248"/>
                  <a:gd name="T2" fmla="*/ 106 w 489"/>
                  <a:gd name="T3" fmla="*/ 82 h 248"/>
                  <a:gd name="T4" fmla="*/ 148 w 489"/>
                  <a:gd name="T5" fmla="*/ 61 h 248"/>
                  <a:gd name="T6" fmla="*/ 191 w 489"/>
                  <a:gd name="T7" fmla="*/ 92 h 248"/>
                  <a:gd name="T8" fmla="*/ 234 w 489"/>
                  <a:gd name="T9" fmla="*/ 123 h 248"/>
                  <a:gd name="T10" fmla="*/ 271 w 489"/>
                  <a:gd name="T11" fmla="*/ 127 h 248"/>
                  <a:gd name="T12" fmla="*/ 271 w 489"/>
                  <a:gd name="T13" fmla="*/ 150 h 248"/>
                  <a:gd name="T14" fmla="*/ 254 w 489"/>
                  <a:gd name="T15" fmla="*/ 196 h 248"/>
                  <a:gd name="T16" fmla="*/ 281 w 489"/>
                  <a:gd name="T17" fmla="*/ 209 h 248"/>
                  <a:gd name="T18" fmla="*/ 298 w 489"/>
                  <a:gd name="T19" fmla="*/ 218 h 248"/>
                  <a:gd name="T20" fmla="*/ 315 w 489"/>
                  <a:gd name="T21" fmla="*/ 224 h 248"/>
                  <a:gd name="T22" fmla="*/ 339 w 489"/>
                  <a:gd name="T23" fmla="*/ 226 h 248"/>
                  <a:gd name="T24" fmla="*/ 366 w 489"/>
                  <a:gd name="T25" fmla="*/ 237 h 248"/>
                  <a:gd name="T26" fmla="*/ 320 w 489"/>
                  <a:gd name="T27" fmla="*/ 185 h 248"/>
                  <a:gd name="T28" fmla="*/ 332 w 489"/>
                  <a:gd name="T29" fmla="*/ 175 h 248"/>
                  <a:gd name="T30" fmla="*/ 327 w 489"/>
                  <a:gd name="T31" fmla="*/ 98 h 248"/>
                  <a:gd name="T32" fmla="*/ 350 w 489"/>
                  <a:gd name="T33" fmla="*/ 52 h 248"/>
                  <a:gd name="T34" fmla="*/ 373 w 489"/>
                  <a:gd name="T35" fmla="*/ 34 h 248"/>
                  <a:gd name="T36" fmla="*/ 352 w 489"/>
                  <a:gd name="T37" fmla="*/ 57 h 248"/>
                  <a:gd name="T38" fmla="*/ 350 w 489"/>
                  <a:gd name="T39" fmla="*/ 98 h 248"/>
                  <a:gd name="T40" fmla="*/ 354 w 489"/>
                  <a:gd name="T41" fmla="*/ 113 h 248"/>
                  <a:gd name="T42" fmla="*/ 361 w 489"/>
                  <a:gd name="T43" fmla="*/ 136 h 248"/>
                  <a:gd name="T44" fmla="*/ 347 w 489"/>
                  <a:gd name="T45" fmla="*/ 147 h 248"/>
                  <a:gd name="T46" fmla="*/ 369 w 489"/>
                  <a:gd name="T47" fmla="*/ 153 h 248"/>
                  <a:gd name="T48" fmla="*/ 358 w 489"/>
                  <a:gd name="T49" fmla="*/ 160 h 248"/>
                  <a:gd name="T50" fmla="*/ 390 w 489"/>
                  <a:gd name="T51" fmla="*/ 208 h 248"/>
                  <a:gd name="T52" fmla="*/ 405 w 489"/>
                  <a:gd name="T53" fmla="*/ 218 h 248"/>
                  <a:gd name="T54" fmla="*/ 412 w 489"/>
                  <a:gd name="T55" fmla="*/ 226 h 248"/>
                  <a:gd name="T56" fmla="*/ 417 w 489"/>
                  <a:gd name="T57" fmla="*/ 240 h 248"/>
                  <a:gd name="T58" fmla="*/ 442 w 489"/>
                  <a:gd name="T59" fmla="*/ 235 h 248"/>
                  <a:gd name="T60" fmla="*/ 477 w 489"/>
                  <a:gd name="T61" fmla="*/ 189 h 248"/>
                  <a:gd name="T62" fmla="*/ 477 w 489"/>
                  <a:gd name="T63" fmla="*/ 216 h 248"/>
                  <a:gd name="T64" fmla="*/ 472 w 489"/>
                  <a:gd name="T65" fmla="*/ 242 h 248"/>
                  <a:gd name="T66" fmla="*/ 488 w 489"/>
                  <a:gd name="T67" fmla="*/ 155 h 248"/>
                  <a:gd name="T68" fmla="*/ 420 w 489"/>
                  <a:gd name="T69" fmla="*/ 169 h 248"/>
                  <a:gd name="T70" fmla="*/ 373 w 489"/>
                  <a:gd name="T71" fmla="*/ 0 h 248"/>
                  <a:gd name="T72" fmla="*/ 0 w 489"/>
                  <a:gd name="T73" fmla="*/ 72 h 24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89"/>
                  <a:gd name="T112" fmla="*/ 0 h 248"/>
                  <a:gd name="T113" fmla="*/ 489 w 489"/>
                  <a:gd name="T114" fmla="*/ 248 h 24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89" h="248">
                    <a:moveTo>
                      <a:pt x="0" y="72"/>
                    </a:moveTo>
                    <a:lnTo>
                      <a:pt x="11" y="143"/>
                    </a:lnTo>
                    <a:lnTo>
                      <a:pt x="49" y="98"/>
                    </a:lnTo>
                    <a:lnTo>
                      <a:pt x="106" y="82"/>
                    </a:lnTo>
                    <a:lnTo>
                      <a:pt x="117" y="63"/>
                    </a:lnTo>
                    <a:lnTo>
                      <a:pt x="148" y="61"/>
                    </a:lnTo>
                    <a:lnTo>
                      <a:pt x="175" y="72"/>
                    </a:lnTo>
                    <a:lnTo>
                      <a:pt x="191" y="92"/>
                    </a:lnTo>
                    <a:lnTo>
                      <a:pt x="220" y="102"/>
                    </a:lnTo>
                    <a:lnTo>
                      <a:pt x="234" y="123"/>
                    </a:lnTo>
                    <a:lnTo>
                      <a:pt x="261" y="133"/>
                    </a:lnTo>
                    <a:lnTo>
                      <a:pt x="271" y="127"/>
                    </a:lnTo>
                    <a:lnTo>
                      <a:pt x="277" y="142"/>
                    </a:lnTo>
                    <a:lnTo>
                      <a:pt x="271" y="150"/>
                    </a:lnTo>
                    <a:lnTo>
                      <a:pt x="271" y="167"/>
                    </a:lnTo>
                    <a:lnTo>
                      <a:pt x="254" y="196"/>
                    </a:lnTo>
                    <a:lnTo>
                      <a:pt x="261" y="218"/>
                    </a:lnTo>
                    <a:lnTo>
                      <a:pt x="281" y="209"/>
                    </a:lnTo>
                    <a:lnTo>
                      <a:pt x="283" y="199"/>
                    </a:lnTo>
                    <a:lnTo>
                      <a:pt x="298" y="218"/>
                    </a:lnTo>
                    <a:lnTo>
                      <a:pt x="304" y="209"/>
                    </a:lnTo>
                    <a:lnTo>
                      <a:pt x="315" y="224"/>
                    </a:lnTo>
                    <a:lnTo>
                      <a:pt x="320" y="216"/>
                    </a:lnTo>
                    <a:lnTo>
                      <a:pt x="339" y="226"/>
                    </a:lnTo>
                    <a:lnTo>
                      <a:pt x="350" y="219"/>
                    </a:lnTo>
                    <a:lnTo>
                      <a:pt x="366" y="237"/>
                    </a:lnTo>
                    <a:lnTo>
                      <a:pt x="352" y="210"/>
                    </a:lnTo>
                    <a:lnTo>
                      <a:pt x="320" y="185"/>
                    </a:lnTo>
                    <a:lnTo>
                      <a:pt x="351" y="201"/>
                    </a:lnTo>
                    <a:lnTo>
                      <a:pt x="332" y="175"/>
                    </a:lnTo>
                    <a:lnTo>
                      <a:pt x="325" y="153"/>
                    </a:lnTo>
                    <a:lnTo>
                      <a:pt x="327" y="98"/>
                    </a:lnTo>
                    <a:lnTo>
                      <a:pt x="309" y="87"/>
                    </a:lnTo>
                    <a:lnTo>
                      <a:pt x="350" y="52"/>
                    </a:lnTo>
                    <a:lnTo>
                      <a:pt x="350" y="31"/>
                    </a:lnTo>
                    <a:lnTo>
                      <a:pt x="373" y="34"/>
                    </a:lnTo>
                    <a:lnTo>
                      <a:pt x="369" y="52"/>
                    </a:lnTo>
                    <a:lnTo>
                      <a:pt x="352" y="57"/>
                    </a:lnTo>
                    <a:lnTo>
                      <a:pt x="344" y="78"/>
                    </a:lnTo>
                    <a:lnTo>
                      <a:pt x="350" y="98"/>
                    </a:lnTo>
                    <a:lnTo>
                      <a:pt x="358" y="91"/>
                    </a:lnTo>
                    <a:lnTo>
                      <a:pt x="354" y="113"/>
                    </a:lnTo>
                    <a:lnTo>
                      <a:pt x="358" y="124"/>
                    </a:lnTo>
                    <a:lnTo>
                      <a:pt x="361" y="136"/>
                    </a:lnTo>
                    <a:lnTo>
                      <a:pt x="351" y="130"/>
                    </a:lnTo>
                    <a:lnTo>
                      <a:pt x="347" y="147"/>
                    </a:lnTo>
                    <a:lnTo>
                      <a:pt x="371" y="142"/>
                    </a:lnTo>
                    <a:lnTo>
                      <a:pt x="369" y="153"/>
                    </a:lnTo>
                    <a:lnTo>
                      <a:pt x="379" y="160"/>
                    </a:lnTo>
                    <a:lnTo>
                      <a:pt x="358" y="160"/>
                    </a:lnTo>
                    <a:lnTo>
                      <a:pt x="365" y="195"/>
                    </a:lnTo>
                    <a:lnTo>
                      <a:pt x="390" y="208"/>
                    </a:lnTo>
                    <a:lnTo>
                      <a:pt x="403" y="191"/>
                    </a:lnTo>
                    <a:lnTo>
                      <a:pt x="405" y="218"/>
                    </a:lnTo>
                    <a:lnTo>
                      <a:pt x="420" y="213"/>
                    </a:lnTo>
                    <a:lnTo>
                      <a:pt x="412" y="226"/>
                    </a:lnTo>
                    <a:lnTo>
                      <a:pt x="424" y="226"/>
                    </a:lnTo>
                    <a:lnTo>
                      <a:pt x="417" y="240"/>
                    </a:lnTo>
                    <a:lnTo>
                      <a:pt x="420" y="247"/>
                    </a:lnTo>
                    <a:lnTo>
                      <a:pt x="442" y="235"/>
                    </a:lnTo>
                    <a:lnTo>
                      <a:pt x="469" y="219"/>
                    </a:lnTo>
                    <a:lnTo>
                      <a:pt x="477" y="189"/>
                    </a:lnTo>
                    <a:lnTo>
                      <a:pt x="480" y="208"/>
                    </a:lnTo>
                    <a:lnTo>
                      <a:pt x="477" y="216"/>
                    </a:lnTo>
                    <a:lnTo>
                      <a:pt x="471" y="231"/>
                    </a:lnTo>
                    <a:lnTo>
                      <a:pt x="472" y="242"/>
                    </a:lnTo>
                    <a:lnTo>
                      <a:pt x="484" y="215"/>
                    </a:lnTo>
                    <a:lnTo>
                      <a:pt x="488" y="155"/>
                    </a:lnTo>
                    <a:lnTo>
                      <a:pt x="457" y="162"/>
                    </a:lnTo>
                    <a:lnTo>
                      <a:pt x="420" y="169"/>
                    </a:lnTo>
                    <a:lnTo>
                      <a:pt x="417" y="156"/>
                    </a:lnTo>
                    <a:lnTo>
                      <a:pt x="373" y="0"/>
                    </a:lnTo>
                    <a:lnTo>
                      <a:pt x="0" y="72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47" name="Freeform 60"/>
              <p:cNvSpPr>
                <a:spLocks/>
              </p:cNvSpPr>
              <p:nvPr/>
            </p:nvSpPr>
            <p:spPr bwMode="auto">
              <a:xfrm>
                <a:off x="8904288" y="3333751"/>
                <a:ext cx="79375" cy="217488"/>
              </a:xfrm>
              <a:custGeom>
                <a:avLst/>
                <a:gdLst>
                  <a:gd name="T0" fmla="*/ 2 w 50"/>
                  <a:gd name="T1" fmla="*/ 76 h 137"/>
                  <a:gd name="T2" fmla="*/ 0 w 50"/>
                  <a:gd name="T3" fmla="*/ 116 h 137"/>
                  <a:gd name="T4" fmla="*/ 12 w 50"/>
                  <a:gd name="T5" fmla="*/ 136 h 137"/>
                  <a:gd name="T6" fmla="*/ 20 w 50"/>
                  <a:gd name="T7" fmla="*/ 85 h 137"/>
                  <a:gd name="T8" fmla="*/ 34 w 50"/>
                  <a:gd name="T9" fmla="*/ 64 h 137"/>
                  <a:gd name="T10" fmla="*/ 49 w 50"/>
                  <a:gd name="T11" fmla="*/ 0 h 137"/>
                  <a:gd name="T12" fmla="*/ 22 w 50"/>
                  <a:gd name="T13" fmla="*/ 16 h 137"/>
                  <a:gd name="T14" fmla="*/ 2 w 50"/>
                  <a:gd name="T15" fmla="*/ 76 h 137"/>
                  <a:gd name="T16" fmla="*/ 2 w 50"/>
                  <a:gd name="T17" fmla="*/ 76 h 1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0"/>
                  <a:gd name="T28" fmla="*/ 0 h 137"/>
                  <a:gd name="T29" fmla="*/ 50 w 50"/>
                  <a:gd name="T30" fmla="*/ 137 h 1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0" h="137">
                    <a:moveTo>
                      <a:pt x="2" y="76"/>
                    </a:moveTo>
                    <a:lnTo>
                      <a:pt x="0" y="116"/>
                    </a:lnTo>
                    <a:lnTo>
                      <a:pt x="12" y="136"/>
                    </a:lnTo>
                    <a:lnTo>
                      <a:pt x="20" y="85"/>
                    </a:lnTo>
                    <a:lnTo>
                      <a:pt x="34" y="64"/>
                    </a:lnTo>
                    <a:lnTo>
                      <a:pt x="49" y="0"/>
                    </a:lnTo>
                    <a:lnTo>
                      <a:pt x="22" y="16"/>
                    </a:lnTo>
                    <a:lnTo>
                      <a:pt x="2" y="76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648" name="Freeform 62"/>
            <p:cNvSpPr>
              <a:spLocks/>
            </p:cNvSpPr>
            <p:nvPr/>
          </p:nvSpPr>
          <p:spPr bwMode="auto">
            <a:xfrm>
              <a:off x="7773988" y="2932113"/>
              <a:ext cx="768350" cy="766762"/>
            </a:xfrm>
            <a:custGeom>
              <a:avLst/>
              <a:gdLst>
                <a:gd name="T0" fmla="*/ 0 w 484"/>
                <a:gd name="T1" fmla="*/ 334 h 483"/>
                <a:gd name="T2" fmla="*/ 19 w 484"/>
                <a:gd name="T3" fmla="*/ 396 h 483"/>
                <a:gd name="T4" fmla="*/ 39 w 484"/>
                <a:gd name="T5" fmla="*/ 422 h 483"/>
                <a:gd name="T6" fmla="*/ 82 w 484"/>
                <a:gd name="T7" fmla="*/ 445 h 483"/>
                <a:gd name="T8" fmla="*/ 109 w 484"/>
                <a:gd name="T9" fmla="*/ 482 h 483"/>
                <a:gd name="T10" fmla="*/ 147 w 484"/>
                <a:gd name="T11" fmla="*/ 462 h 483"/>
                <a:gd name="T12" fmla="*/ 164 w 484"/>
                <a:gd name="T13" fmla="*/ 473 h 483"/>
                <a:gd name="T14" fmla="*/ 187 w 484"/>
                <a:gd name="T15" fmla="*/ 462 h 483"/>
                <a:gd name="T16" fmla="*/ 201 w 484"/>
                <a:gd name="T17" fmla="*/ 441 h 483"/>
                <a:gd name="T18" fmla="*/ 243 w 484"/>
                <a:gd name="T19" fmla="*/ 435 h 483"/>
                <a:gd name="T20" fmla="*/ 265 w 484"/>
                <a:gd name="T21" fmla="*/ 404 h 483"/>
                <a:gd name="T22" fmla="*/ 252 w 484"/>
                <a:gd name="T23" fmla="*/ 396 h 483"/>
                <a:gd name="T24" fmla="*/ 293 w 484"/>
                <a:gd name="T25" fmla="*/ 308 h 483"/>
                <a:gd name="T26" fmla="*/ 300 w 484"/>
                <a:gd name="T27" fmla="*/ 260 h 483"/>
                <a:gd name="T28" fmla="*/ 340 w 484"/>
                <a:gd name="T29" fmla="*/ 281 h 483"/>
                <a:gd name="T30" fmla="*/ 358 w 484"/>
                <a:gd name="T31" fmla="*/ 229 h 483"/>
                <a:gd name="T32" fmla="*/ 379 w 484"/>
                <a:gd name="T33" fmla="*/ 225 h 483"/>
                <a:gd name="T34" fmla="*/ 407 w 484"/>
                <a:gd name="T35" fmla="*/ 176 h 483"/>
                <a:gd name="T36" fmla="*/ 415 w 484"/>
                <a:gd name="T37" fmla="*/ 122 h 483"/>
                <a:gd name="T38" fmla="*/ 474 w 484"/>
                <a:gd name="T39" fmla="*/ 155 h 483"/>
                <a:gd name="T40" fmla="*/ 483 w 484"/>
                <a:gd name="T41" fmla="*/ 126 h 483"/>
                <a:gd name="T42" fmla="*/ 467 w 484"/>
                <a:gd name="T43" fmla="*/ 106 h 483"/>
                <a:gd name="T44" fmla="*/ 440 w 484"/>
                <a:gd name="T45" fmla="*/ 95 h 483"/>
                <a:gd name="T46" fmla="*/ 409 w 484"/>
                <a:gd name="T47" fmla="*/ 97 h 483"/>
                <a:gd name="T48" fmla="*/ 398 w 484"/>
                <a:gd name="T49" fmla="*/ 116 h 483"/>
                <a:gd name="T50" fmla="*/ 341 w 484"/>
                <a:gd name="T51" fmla="*/ 132 h 483"/>
                <a:gd name="T52" fmla="*/ 303 w 484"/>
                <a:gd name="T53" fmla="*/ 177 h 483"/>
                <a:gd name="T54" fmla="*/ 292 w 484"/>
                <a:gd name="T55" fmla="*/ 106 h 483"/>
                <a:gd name="T56" fmla="*/ 186 w 484"/>
                <a:gd name="T57" fmla="*/ 125 h 483"/>
                <a:gd name="T58" fmla="*/ 167 w 484"/>
                <a:gd name="T59" fmla="*/ 0 h 483"/>
                <a:gd name="T60" fmla="*/ 151 w 484"/>
                <a:gd name="T61" fmla="*/ 10 h 483"/>
                <a:gd name="T62" fmla="*/ 161 w 484"/>
                <a:gd name="T63" fmla="*/ 33 h 483"/>
                <a:gd name="T64" fmla="*/ 147 w 484"/>
                <a:gd name="T65" fmla="*/ 144 h 483"/>
                <a:gd name="T66" fmla="*/ 127 w 484"/>
                <a:gd name="T67" fmla="*/ 169 h 483"/>
                <a:gd name="T68" fmla="*/ 72 w 484"/>
                <a:gd name="T69" fmla="*/ 211 h 483"/>
                <a:gd name="T70" fmla="*/ 60 w 484"/>
                <a:gd name="T71" fmla="*/ 260 h 483"/>
                <a:gd name="T72" fmla="*/ 39 w 484"/>
                <a:gd name="T73" fmla="*/ 247 h 483"/>
                <a:gd name="T74" fmla="*/ 34 w 484"/>
                <a:gd name="T75" fmla="*/ 302 h 483"/>
                <a:gd name="T76" fmla="*/ 0 w 484"/>
                <a:gd name="T77" fmla="*/ 334 h 483"/>
                <a:gd name="T78" fmla="*/ 0 w 484"/>
                <a:gd name="T79" fmla="*/ 334 h 48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84"/>
                <a:gd name="T121" fmla="*/ 0 h 483"/>
                <a:gd name="T122" fmla="*/ 484 w 484"/>
                <a:gd name="T123" fmla="*/ 483 h 483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84" h="483">
                  <a:moveTo>
                    <a:pt x="0" y="334"/>
                  </a:moveTo>
                  <a:lnTo>
                    <a:pt x="19" y="396"/>
                  </a:lnTo>
                  <a:lnTo>
                    <a:pt x="39" y="422"/>
                  </a:lnTo>
                  <a:lnTo>
                    <a:pt x="82" y="445"/>
                  </a:lnTo>
                  <a:lnTo>
                    <a:pt x="109" y="482"/>
                  </a:lnTo>
                  <a:lnTo>
                    <a:pt x="147" y="462"/>
                  </a:lnTo>
                  <a:lnTo>
                    <a:pt x="164" y="473"/>
                  </a:lnTo>
                  <a:lnTo>
                    <a:pt x="187" y="462"/>
                  </a:lnTo>
                  <a:lnTo>
                    <a:pt x="201" y="441"/>
                  </a:lnTo>
                  <a:lnTo>
                    <a:pt x="243" y="435"/>
                  </a:lnTo>
                  <a:lnTo>
                    <a:pt x="265" y="404"/>
                  </a:lnTo>
                  <a:lnTo>
                    <a:pt x="252" y="396"/>
                  </a:lnTo>
                  <a:lnTo>
                    <a:pt x="293" y="308"/>
                  </a:lnTo>
                  <a:lnTo>
                    <a:pt x="300" y="260"/>
                  </a:lnTo>
                  <a:lnTo>
                    <a:pt x="340" y="281"/>
                  </a:lnTo>
                  <a:lnTo>
                    <a:pt x="358" y="229"/>
                  </a:lnTo>
                  <a:lnTo>
                    <a:pt x="379" y="225"/>
                  </a:lnTo>
                  <a:lnTo>
                    <a:pt x="407" y="176"/>
                  </a:lnTo>
                  <a:lnTo>
                    <a:pt x="415" y="122"/>
                  </a:lnTo>
                  <a:lnTo>
                    <a:pt x="474" y="155"/>
                  </a:lnTo>
                  <a:lnTo>
                    <a:pt x="483" y="126"/>
                  </a:lnTo>
                  <a:lnTo>
                    <a:pt x="467" y="106"/>
                  </a:lnTo>
                  <a:lnTo>
                    <a:pt x="440" y="95"/>
                  </a:lnTo>
                  <a:lnTo>
                    <a:pt x="409" y="97"/>
                  </a:lnTo>
                  <a:lnTo>
                    <a:pt x="398" y="116"/>
                  </a:lnTo>
                  <a:lnTo>
                    <a:pt x="341" y="132"/>
                  </a:lnTo>
                  <a:lnTo>
                    <a:pt x="303" y="177"/>
                  </a:lnTo>
                  <a:lnTo>
                    <a:pt x="292" y="106"/>
                  </a:lnTo>
                  <a:lnTo>
                    <a:pt x="186" y="125"/>
                  </a:lnTo>
                  <a:lnTo>
                    <a:pt x="167" y="0"/>
                  </a:lnTo>
                  <a:lnTo>
                    <a:pt x="151" y="10"/>
                  </a:lnTo>
                  <a:lnTo>
                    <a:pt x="161" y="33"/>
                  </a:lnTo>
                  <a:lnTo>
                    <a:pt x="147" y="144"/>
                  </a:lnTo>
                  <a:lnTo>
                    <a:pt x="127" y="169"/>
                  </a:lnTo>
                  <a:lnTo>
                    <a:pt x="72" y="211"/>
                  </a:lnTo>
                  <a:lnTo>
                    <a:pt x="60" y="260"/>
                  </a:lnTo>
                  <a:lnTo>
                    <a:pt x="39" y="247"/>
                  </a:lnTo>
                  <a:lnTo>
                    <a:pt x="34" y="302"/>
                  </a:lnTo>
                  <a:lnTo>
                    <a:pt x="0" y="334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49" name="Freeform 63"/>
            <p:cNvSpPr>
              <a:spLocks/>
            </p:cNvSpPr>
            <p:nvPr/>
          </p:nvSpPr>
          <p:spPr bwMode="auto">
            <a:xfrm>
              <a:off x="5443538" y="2486025"/>
              <a:ext cx="1022350" cy="681038"/>
            </a:xfrm>
            <a:custGeom>
              <a:avLst/>
              <a:gdLst>
                <a:gd name="T0" fmla="*/ 0 w 644"/>
                <a:gd name="T1" fmla="*/ 9 h 429"/>
                <a:gd name="T2" fmla="*/ 2 w 644"/>
                <a:gd name="T3" fmla="*/ 43 h 429"/>
                <a:gd name="T4" fmla="*/ 14 w 644"/>
                <a:gd name="T5" fmla="*/ 66 h 429"/>
                <a:gd name="T6" fmla="*/ 6 w 644"/>
                <a:gd name="T7" fmla="*/ 91 h 429"/>
                <a:gd name="T8" fmla="*/ 12 w 644"/>
                <a:gd name="T9" fmla="*/ 151 h 429"/>
                <a:gd name="T10" fmla="*/ 42 w 644"/>
                <a:gd name="T11" fmla="*/ 235 h 429"/>
                <a:gd name="T12" fmla="*/ 42 w 644"/>
                <a:gd name="T13" fmla="*/ 260 h 429"/>
                <a:gd name="T14" fmla="*/ 62 w 644"/>
                <a:gd name="T15" fmla="*/ 300 h 429"/>
                <a:gd name="T16" fmla="*/ 73 w 644"/>
                <a:gd name="T17" fmla="*/ 364 h 429"/>
                <a:gd name="T18" fmla="*/ 67 w 644"/>
                <a:gd name="T19" fmla="*/ 385 h 429"/>
                <a:gd name="T20" fmla="*/ 81 w 644"/>
                <a:gd name="T21" fmla="*/ 406 h 429"/>
                <a:gd name="T22" fmla="*/ 495 w 644"/>
                <a:gd name="T23" fmla="*/ 397 h 429"/>
                <a:gd name="T24" fmla="*/ 525 w 644"/>
                <a:gd name="T25" fmla="*/ 428 h 429"/>
                <a:gd name="T26" fmla="*/ 554 w 644"/>
                <a:gd name="T27" fmla="*/ 382 h 429"/>
                <a:gd name="T28" fmla="*/ 571 w 644"/>
                <a:gd name="T29" fmla="*/ 330 h 429"/>
                <a:gd name="T30" fmla="*/ 557 w 644"/>
                <a:gd name="T31" fmla="*/ 295 h 429"/>
                <a:gd name="T32" fmla="*/ 626 w 644"/>
                <a:gd name="T33" fmla="*/ 238 h 429"/>
                <a:gd name="T34" fmla="*/ 643 w 644"/>
                <a:gd name="T35" fmla="*/ 211 h 429"/>
                <a:gd name="T36" fmla="*/ 643 w 644"/>
                <a:gd name="T37" fmla="*/ 194 h 429"/>
                <a:gd name="T38" fmla="*/ 592 w 644"/>
                <a:gd name="T39" fmla="*/ 132 h 429"/>
                <a:gd name="T40" fmla="*/ 537 w 644"/>
                <a:gd name="T41" fmla="*/ 71 h 429"/>
                <a:gd name="T42" fmla="*/ 525 w 644"/>
                <a:gd name="T43" fmla="*/ 0 h 429"/>
                <a:gd name="T44" fmla="*/ 14 w 644"/>
                <a:gd name="T45" fmla="*/ 10 h 429"/>
                <a:gd name="T46" fmla="*/ 0 w 644"/>
                <a:gd name="T47" fmla="*/ 9 h 429"/>
                <a:gd name="T48" fmla="*/ 0 w 644"/>
                <a:gd name="T49" fmla="*/ 9 h 4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4"/>
                <a:gd name="T76" fmla="*/ 0 h 429"/>
                <a:gd name="T77" fmla="*/ 644 w 644"/>
                <a:gd name="T78" fmla="*/ 429 h 4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4" h="429">
                  <a:moveTo>
                    <a:pt x="0" y="9"/>
                  </a:moveTo>
                  <a:lnTo>
                    <a:pt x="2" y="43"/>
                  </a:lnTo>
                  <a:lnTo>
                    <a:pt x="14" y="66"/>
                  </a:lnTo>
                  <a:lnTo>
                    <a:pt x="6" y="91"/>
                  </a:lnTo>
                  <a:lnTo>
                    <a:pt x="12" y="151"/>
                  </a:lnTo>
                  <a:lnTo>
                    <a:pt x="42" y="235"/>
                  </a:lnTo>
                  <a:lnTo>
                    <a:pt x="42" y="260"/>
                  </a:lnTo>
                  <a:lnTo>
                    <a:pt x="62" y="300"/>
                  </a:lnTo>
                  <a:lnTo>
                    <a:pt x="73" y="364"/>
                  </a:lnTo>
                  <a:lnTo>
                    <a:pt x="67" y="385"/>
                  </a:lnTo>
                  <a:lnTo>
                    <a:pt x="81" y="406"/>
                  </a:lnTo>
                  <a:lnTo>
                    <a:pt x="495" y="397"/>
                  </a:lnTo>
                  <a:lnTo>
                    <a:pt x="525" y="428"/>
                  </a:lnTo>
                  <a:lnTo>
                    <a:pt x="554" y="382"/>
                  </a:lnTo>
                  <a:lnTo>
                    <a:pt x="571" y="330"/>
                  </a:lnTo>
                  <a:lnTo>
                    <a:pt x="557" y="295"/>
                  </a:lnTo>
                  <a:lnTo>
                    <a:pt x="626" y="238"/>
                  </a:lnTo>
                  <a:lnTo>
                    <a:pt x="643" y="211"/>
                  </a:lnTo>
                  <a:lnTo>
                    <a:pt x="643" y="194"/>
                  </a:lnTo>
                  <a:lnTo>
                    <a:pt x="592" y="132"/>
                  </a:lnTo>
                  <a:lnTo>
                    <a:pt x="537" y="71"/>
                  </a:lnTo>
                  <a:lnTo>
                    <a:pt x="525" y="0"/>
                  </a:lnTo>
                  <a:lnTo>
                    <a:pt x="14" y="10"/>
                  </a:lnTo>
                  <a:lnTo>
                    <a:pt x="0" y="9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0" name="Freeform 64"/>
            <p:cNvSpPr>
              <a:spLocks/>
            </p:cNvSpPr>
            <p:nvPr/>
          </p:nvSpPr>
          <p:spPr bwMode="auto">
            <a:xfrm>
              <a:off x="9283700" y="1093788"/>
              <a:ext cx="622300" cy="995362"/>
            </a:xfrm>
            <a:custGeom>
              <a:avLst/>
              <a:gdLst>
                <a:gd name="T0" fmla="*/ 0 w 392"/>
                <a:gd name="T1" fmla="*/ 340 h 627"/>
                <a:gd name="T2" fmla="*/ 23 w 392"/>
                <a:gd name="T3" fmla="*/ 340 h 627"/>
                <a:gd name="T4" fmla="*/ 24 w 392"/>
                <a:gd name="T5" fmla="*/ 300 h 627"/>
                <a:gd name="T6" fmla="*/ 51 w 392"/>
                <a:gd name="T7" fmla="*/ 243 h 627"/>
                <a:gd name="T8" fmla="*/ 38 w 392"/>
                <a:gd name="T9" fmla="*/ 202 h 627"/>
                <a:gd name="T10" fmla="*/ 50 w 392"/>
                <a:gd name="T11" fmla="*/ 150 h 627"/>
                <a:gd name="T12" fmla="*/ 48 w 392"/>
                <a:gd name="T13" fmla="*/ 129 h 627"/>
                <a:gd name="T14" fmla="*/ 93 w 392"/>
                <a:gd name="T15" fmla="*/ 8 h 627"/>
                <a:gd name="T16" fmla="*/ 108 w 392"/>
                <a:gd name="T17" fmla="*/ 8 h 627"/>
                <a:gd name="T18" fmla="*/ 114 w 392"/>
                <a:gd name="T19" fmla="*/ 34 h 627"/>
                <a:gd name="T20" fmla="*/ 170 w 392"/>
                <a:gd name="T21" fmla="*/ 13 h 627"/>
                <a:gd name="T22" fmla="*/ 171 w 392"/>
                <a:gd name="T23" fmla="*/ 4 h 627"/>
                <a:gd name="T24" fmla="*/ 185 w 392"/>
                <a:gd name="T25" fmla="*/ 0 h 627"/>
                <a:gd name="T26" fmla="*/ 215 w 392"/>
                <a:gd name="T27" fmla="*/ 14 h 627"/>
                <a:gd name="T28" fmla="*/ 236 w 392"/>
                <a:gd name="T29" fmla="*/ 34 h 627"/>
                <a:gd name="T30" fmla="*/ 286 w 392"/>
                <a:gd name="T31" fmla="*/ 205 h 627"/>
                <a:gd name="T32" fmla="*/ 322 w 392"/>
                <a:gd name="T33" fmla="*/ 205 h 627"/>
                <a:gd name="T34" fmla="*/ 327 w 392"/>
                <a:gd name="T35" fmla="*/ 217 h 627"/>
                <a:gd name="T36" fmla="*/ 324 w 392"/>
                <a:gd name="T37" fmla="*/ 224 h 627"/>
                <a:gd name="T38" fmla="*/ 348 w 392"/>
                <a:gd name="T39" fmla="*/ 263 h 627"/>
                <a:gd name="T40" fmla="*/ 354 w 392"/>
                <a:gd name="T41" fmla="*/ 254 h 627"/>
                <a:gd name="T42" fmla="*/ 381 w 392"/>
                <a:gd name="T43" fmla="*/ 280 h 627"/>
                <a:gd name="T44" fmla="*/ 371 w 392"/>
                <a:gd name="T45" fmla="*/ 287 h 627"/>
                <a:gd name="T46" fmla="*/ 373 w 392"/>
                <a:gd name="T47" fmla="*/ 294 h 627"/>
                <a:gd name="T48" fmla="*/ 391 w 392"/>
                <a:gd name="T49" fmla="*/ 294 h 627"/>
                <a:gd name="T50" fmla="*/ 381 w 392"/>
                <a:gd name="T51" fmla="*/ 326 h 627"/>
                <a:gd name="T52" fmla="*/ 362 w 392"/>
                <a:gd name="T53" fmla="*/ 323 h 627"/>
                <a:gd name="T54" fmla="*/ 348 w 392"/>
                <a:gd name="T55" fmla="*/ 335 h 627"/>
                <a:gd name="T56" fmla="*/ 350 w 392"/>
                <a:gd name="T57" fmla="*/ 349 h 627"/>
                <a:gd name="T58" fmla="*/ 339 w 392"/>
                <a:gd name="T59" fmla="*/ 356 h 627"/>
                <a:gd name="T60" fmla="*/ 324 w 392"/>
                <a:gd name="T61" fmla="*/ 352 h 627"/>
                <a:gd name="T62" fmla="*/ 325 w 392"/>
                <a:gd name="T63" fmla="*/ 372 h 627"/>
                <a:gd name="T64" fmla="*/ 316 w 392"/>
                <a:gd name="T65" fmla="*/ 367 h 627"/>
                <a:gd name="T66" fmla="*/ 310 w 392"/>
                <a:gd name="T67" fmla="*/ 389 h 627"/>
                <a:gd name="T68" fmla="*/ 294 w 392"/>
                <a:gd name="T69" fmla="*/ 371 h 627"/>
                <a:gd name="T70" fmla="*/ 279 w 392"/>
                <a:gd name="T71" fmla="*/ 387 h 627"/>
                <a:gd name="T72" fmla="*/ 263 w 392"/>
                <a:gd name="T73" fmla="*/ 398 h 627"/>
                <a:gd name="T74" fmla="*/ 258 w 392"/>
                <a:gd name="T75" fmla="*/ 416 h 627"/>
                <a:gd name="T76" fmla="*/ 243 w 392"/>
                <a:gd name="T77" fmla="*/ 413 h 627"/>
                <a:gd name="T78" fmla="*/ 249 w 392"/>
                <a:gd name="T79" fmla="*/ 394 h 627"/>
                <a:gd name="T80" fmla="*/ 236 w 392"/>
                <a:gd name="T81" fmla="*/ 378 h 627"/>
                <a:gd name="T82" fmla="*/ 224 w 392"/>
                <a:gd name="T83" fmla="*/ 405 h 627"/>
                <a:gd name="T84" fmla="*/ 229 w 392"/>
                <a:gd name="T85" fmla="*/ 454 h 627"/>
                <a:gd name="T86" fmla="*/ 222 w 392"/>
                <a:gd name="T87" fmla="*/ 466 h 627"/>
                <a:gd name="T88" fmla="*/ 207 w 392"/>
                <a:gd name="T89" fmla="*/ 468 h 627"/>
                <a:gd name="T90" fmla="*/ 201 w 392"/>
                <a:gd name="T91" fmla="*/ 465 h 627"/>
                <a:gd name="T92" fmla="*/ 185 w 392"/>
                <a:gd name="T93" fmla="*/ 496 h 627"/>
                <a:gd name="T94" fmla="*/ 171 w 392"/>
                <a:gd name="T95" fmla="*/ 496 h 627"/>
                <a:gd name="T96" fmla="*/ 171 w 392"/>
                <a:gd name="T97" fmla="*/ 522 h 627"/>
                <a:gd name="T98" fmla="*/ 159 w 392"/>
                <a:gd name="T99" fmla="*/ 500 h 627"/>
                <a:gd name="T100" fmla="*/ 134 w 392"/>
                <a:gd name="T101" fmla="*/ 522 h 627"/>
                <a:gd name="T102" fmla="*/ 131 w 392"/>
                <a:gd name="T103" fmla="*/ 537 h 627"/>
                <a:gd name="T104" fmla="*/ 141 w 392"/>
                <a:gd name="T105" fmla="*/ 549 h 627"/>
                <a:gd name="T106" fmla="*/ 127 w 392"/>
                <a:gd name="T107" fmla="*/ 555 h 627"/>
                <a:gd name="T108" fmla="*/ 131 w 392"/>
                <a:gd name="T109" fmla="*/ 574 h 627"/>
                <a:gd name="T110" fmla="*/ 117 w 392"/>
                <a:gd name="T111" fmla="*/ 587 h 627"/>
                <a:gd name="T112" fmla="*/ 114 w 392"/>
                <a:gd name="T113" fmla="*/ 626 h 627"/>
                <a:gd name="T114" fmla="*/ 108 w 392"/>
                <a:gd name="T115" fmla="*/ 626 h 627"/>
                <a:gd name="T116" fmla="*/ 73 w 392"/>
                <a:gd name="T117" fmla="*/ 575 h 627"/>
                <a:gd name="T118" fmla="*/ 0 w 392"/>
                <a:gd name="T119" fmla="*/ 340 h 627"/>
                <a:gd name="T120" fmla="*/ 0 w 392"/>
                <a:gd name="T121" fmla="*/ 340 h 6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92"/>
                <a:gd name="T184" fmla="*/ 0 h 627"/>
                <a:gd name="T185" fmla="*/ 392 w 392"/>
                <a:gd name="T186" fmla="*/ 627 h 62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92" h="627">
                  <a:moveTo>
                    <a:pt x="0" y="340"/>
                  </a:moveTo>
                  <a:lnTo>
                    <a:pt x="23" y="340"/>
                  </a:lnTo>
                  <a:lnTo>
                    <a:pt x="24" y="300"/>
                  </a:lnTo>
                  <a:lnTo>
                    <a:pt x="51" y="243"/>
                  </a:lnTo>
                  <a:lnTo>
                    <a:pt x="38" y="202"/>
                  </a:lnTo>
                  <a:lnTo>
                    <a:pt x="50" y="150"/>
                  </a:lnTo>
                  <a:lnTo>
                    <a:pt x="48" y="129"/>
                  </a:lnTo>
                  <a:lnTo>
                    <a:pt x="93" y="8"/>
                  </a:lnTo>
                  <a:lnTo>
                    <a:pt x="108" y="8"/>
                  </a:lnTo>
                  <a:lnTo>
                    <a:pt x="114" y="34"/>
                  </a:lnTo>
                  <a:lnTo>
                    <a:pt x="170" y="13"/>
                  </a:lnTo>
                  <a:lnTo>
                    <a:pt x="171" y="4"/>
                  </a:lnTo>
                  <a:lnTo>
                    <a:pt x="185" y="0"/>
                  </a:lnTo>
                  <a:lnTo>
                    <a:pt x="215" y="14"/>
                  </a:lnTo>
                  <a:lnTo>
                    <a:pt x="236" y="34"/>
                  </a:lnTo>
                  <a:lnTo>
                    <a:pt x="286" y="205"/>
                  </a:lnTo>
                  <a:lnTo>
                    <a:pt x="322" y="205"/>
                  </a:lnTo>
                  <a:lnTo>
                    <a:pt x="327" y="217"/>
                  </a:lnTo>
                  <a:lnTo>
                    <a:pt x="324" y="224"/>
                  </a:lnTo>
                  <a:lnTo>
                    <a:pt x="348" y="263"/>
                  </a:lnTo>
                  <a:lnTo>
                    <a:pt x="354" y="254"/>
                  </a:lnTo>
                  <a:lnTo>
                    <a:pt x="381" y="280"/>
                  </a:lnTo>
                  <a:lnTo>
                    <a:pt x="371" y="287"/>
                  </a:lnTo>
                  <a:lnTo>
                    <a:pt x="373" y="294"/>
                  </a:lnTo>
                  <a:lnTo>
                    <a:pt x="391" y="294"/>
                  </a:lnTo>
                  <a:lnTo>
                    <a:pt x="381" y="326"/>
                  </a:lnTo>
                  <a:lnTo>
                    <a:pt x="362" y="323"/>
                  </a:lnTo>
                  <a:lnTo>
                    <a:pt x="348" y="335"/>
                  </a:lnTo>
                  <a:lnTo>
                    <a:pt x="350" y="349"/>
                  </a:lnTo>
                  <a:lnTo>
                    <a:pt x="339" y="356"/>
                  </a:lnTo>
                  <a:lnTo>
                    <a:pt x="324" y="352"/>
                  </a:lnTo>
                  <a:lnTo>
                    <a:pt x="325" y="372"/>
                  </a:lnTo>
                  <a:lnTo>
                    <a:pt x="316" y="367"/>
                  </a:lnTo>
                  <a:lnTo>
                    <a:pt x="310" y="389"/>
                  </a:lnTo>
                  <a:lnTo>
                    <a:pt x="294" y="371"/>
                  </a:lnTo>
                  <a:lnTo>
                    <a:pt x="279" y="387"/>
                  </a:lnTo>
                  <a:lnTo>
                    <a:pt x="263" y="398"/>
                  </a:lnTo>
                  <a:lnTo>
                    <a:pt x="258" y="416"/>
                  </a:lnTo>
                  <a:lnTo>
                    <a:pt x="243" y="413"/>
                  </a:lnTo>
                  <a:lnTo>
                    <a:pt x="249" y="394"/>
                  </a:lnTo>
                  <a:lnTo>
                    <a:pt x="236" y="378"/>
                  </a:lnTo>
                  <a:lnTo>
                    <a:pt x="224" y="405"/>
                  </a:lnTo>
                  <a:lnTo>
                    <a:pt x="229" y="454"/>
                  </a:lnTo>
                  <a:lnTo>
                    <a:pt x="222" y="466"/>
                  </a:lnTo>
                  <a:lnTo>
                    <a:pt x="207" y="468"/>
                  </a:lnTo>
                  <a:lnTo>
                    <a:pt x="201" y="465"/>
                  </a:lnTo>
                  <a:lnTo>
                    <a:pt x="185" y="496"/>
                  </a:lnTo>
                  <a:lnTo>
                    <a:pt x="171" y="496"/>
                  </a:lnTo>
                  <a:lnTo>
                    <a:pt x="171" y="522"/>
                  </a:lnTo>
                  <a:lnTo>
                    <a:pt x="159" y="500"/>
                  </a:lnTo>
                  <a:lnTo>
                    <a:pt x="134" y="522"/>
                  </a:lnTo>
                  <a:lnTo>
                    <a:pt x="131" y="537"/>
                  </a:lnTo>
                  <a:lnTo>
                    <a:pt x="141" y="549"/>
                  </a:lnTo>
                  <a:lnTo>
                    <a:pt x="127" y="555"/>
                  </a:lnTo>
                  <a:lnTo>
                    <a:pt x="131" y="574"/>
                  </a:lnTo>
                  <a:lnTo>
                    <a:pt x="117" y="587"/>
                  </a:lnTo>
                  <a:lnTo>
                    <a:pt x="114" y="626"/>
                  </a:lnTo>
                  <a:lnTo>
                    <a:pt x="108" y="626"/>
                  </a:lnTo>
                  <a:lnTo>
                    <a:pt x="73" y="575"/>
                  </a:lnTo>
                  <a:lnTo>
                    <a:pt x="0" y="340"/>
                  </a:lnTo>
                </a:path>
              </a:pathLst>
            </a:custGeom>
            <a:solidFill>
              <a:srgbClr val="66FF33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1" name="Freeform 65"/>
            <p:cNvSpPr>
              <a:spLocks/>
            </p:cNvSpPr>
            <p:nvPr/>
          </p:nvSpPr>
          <p:spPr bwMode="auto">
            <a:xfrm>
              <a:off x="5364163" y="1235075"/>
              <a:ext cx="1123950" cy="1268413"/>
            </a:xfrm>
            <a:custGeom>
              <a:avLst/>
              <a:gdLst>
                <a:gd name="T0" fmla="*/ 0 w 708"/>
                <a:gd name="T1" fmla="*/ 49 h 799"/>
                <a:gd name="T2" fmla="*/ 6 w 708"/>
                <a:gd name="T3" fmla="*/ 161 h 799"/>
                <a:gd name="T4" fmla="*/ 33 w 708"/>
                <a:gd name="T5" fmla="*/ 251 h 799"/>
                <a:gd name="T6" fmla="*/ 36 w 708"/>
                <a:gd name="T7" fmla="*/ 371 h 799"/>
                <a:gd name="T8" fmla="*/ 56 w 708"/>
                <a:gd name="T9" fmla="*/ 464 h 799"/>
                <a:gd name="T10" fmla="*/ 30 w 708"/>
                <a:gd name="T11" fmla="*/ 512 h 799"/>
                <a:gd name="T12" fmla="*/ 67 w 708"/>
                <a:gd name="T13" fmla="*/ 548 h 799"/>
                <a:gd name="T14" fmla="*/ 64 w 708"/>
                <a:gd name="T15" fmla="*/ 798 h 799"/>
                <a:gd name="T16" fmla="*/ 575 w 708"/>
                <a:gd name="T17" fmla="*/ 788 h 799"/>
                <a:gd name="T18" fmla="*/ 568 w 708"/>
                <a:gd name="T19" fmla="*/ 740 h 799"/>
                <a:gd name="T20" fmla="*/ 552 w 708"/>
                <a:gd name="T21" fmla="*/ 723 h 799"/>
                <a:gd name="T22" fmla="*/ 511 w 708"/>
                <a:gd name="T23" fmla="*/ 696 h 799"/>
                <a:gd name="T24" fmla="*/ 485 w 708"/>
                <a:gd name="T25" fmla="*/ 666 h 799"/>
                <a:gd name="T26" fmla="*/ 416 w 708"/>
                <a:gd name="T27" fmla="*/ 623 h 799"/>
                <a:gd name="T28" fmla="*/ 418 w 708"/>
                <a:gd name="T29" fmla="*/ 548 h 799"/>
                <a:gd name="T30" fmla="*/ 402 w 708"/>
                <a:gd name="T31" fmla="*/ 501 h 799"/>
                <a:gd name="T32" fmla="*/ 459 w 708"/>
                <a:gd name="T33" fmla="*/ 433 h 799"/>
                <a:gd name="T34" fmla="*/ 456 w 708"/>
                <a:gd name="T35" fmla="*/ 362 h 799"/>
                <a:gd name="T36" fmla="*/ 469 w 708"/>
                <a:gd name="T37" fmla="*/ 349 h 799"/>
                <a:gd name="T38" fmla="*/ 538 w 708"/>
                <a:gd name="T39" fmla="*/ 292 h 799"/>
                <a:gd name="T40" fmla="*/ 573 w 708"/>
                <a:gd name="T41" fmla="*/ 251 h 799"/>
                <a:gd name="T42" fmla="*/ 620 w 708"/>
                <a:gd name="T43" fmla="*/ 214 h 799"/>
                <a:gd name="T44" fmla="*/ 707 w 708"/>
                <a:gd name="T45" fmla="*/ 168 h 799"/>
                <a:gd name="T46" fmla="*/ 673 w 708"/>
                <a:gd name="T47" fmla="*/ 170 h 799"/>
                <a:gd name="T48" fmla="*/ 646 w 708"/>
                <a:gd name="T49" fmla="*/ 155 h 799"/>
                <a:gd name="T50" fmla="*/ 594 w 708"/>
                <a:gd name="T51" fmla="*/ 159 h 799"/>
                <a:gd name="T52" fmla="*/ 584 w 708"/>
                <a:gd name="T53" fmla="*/ 141 h 799"/>
                <a:gd name="T54" fmla="*/ 568 w 708"/>
                <a:gd name="T55" fmla="*/ 149 h 799"/>
                <a:gd name="T56" fmla="*/ 530 w 708"/>
                <a:gd name="T57" fmla="*/ 170 h 799"/>
                <a:gd name="T58" fmla="*/ 508 w 708"/>
                <a:gd name="T59" fmla="*/ 164 h 799"/>
                <a:gd name="T60" fmla="*/ 498 w 708"/>
                <a:gd name="T61" fmla="*/ 152 h 799"/>
                <a:gd name="T62" fmla="*/ 478 w 708"/>
                <a:gd name="T63" fmla="*/ 144 h 799"/>
                <a:gd name="T64" fmla="*/ 470 w 708"/>
                <a:gd name="T65" fmla="*/ 130 h 799"/>
                <a:gd name="T66" fmla="*/ 452 w 708"/>
                <a:gd name="T67" fmla="*/ 133 h 799"/>
                <a:gd name="T68" fmla="*/ 451 w 708"/>
                <a:gd name="T69" fmla="*/ 147 h 799"/>
                <a:gd name="T70" fmla="*/ 445 w 708"/>
                <a:gd name="T71" fmla="*/ 149 h 799"/>
                <a:gd name="T72" fmla="*/ 430 w 708"/>
                <a:gd name="T73" fmla="*/ 122 h 799"/>
                <a:gd name="T74" fmla="*/ 412 w 708"/>
                <a:gd name="T75" fmla="*/ 122 h 799"/>
                <a:gd name="T76" fmla="*/ 418 w 708"/>
                <a:gd name="T77" fmla="*/ 107 h 799"/>
                <a:gd name="T78" fmla="*/ 377 w 708"/>
                <a:gd name="T79" fmla="*/ 100 h 799"/>
                <a:gd name="T80" fmla="*/ 360 w 708"/>
                <a:gd name="T81" fmla="*/ 96 h 799"/>
                <a:gd name="T82" fmla="*/ 314 w 708"/>
                <a:gd name="T83" fmla="*/ 115 h 799"/>
                <a:gd name="T84" fmla="*/ 306 w 708"/>
                <a:gd name="T85" fmla="*/ 100 h 799"/>
                <a:gd name="T86" fmla="*/ 231 w 708"/>
                <a:gd name="T87" fmla="*/ 80 h 799"/>
                <a:gd name="T88" fmla="*/ 218 w 708"/>
                <a:gd name="T89" fmla="*/ 6 h 799"/>
                <a:gd name="T90" fmla="*/ 186 w 708"/>
                <a:gd name="T91" fmla="*/ 0 h 799"/>
                <a:gd name="T92" fmla="*/ 186 w 708"/>
                <a:gd name="T93" fmla="*/ 49 h 799"/>
                <a:gd name="T94" fmla="*/ 0 w 708"/>
                <a:gd name="T95" fmla="*/ 49 h 799"/>
                <a:gd name="T96" fmla="*/ 0 w 708"/>
                <a:gd name="T97" fmla="*/ 49 h 79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08"/>
                <a:gd name="T148" fmla="*/ 0 h 799"/>
                <a:gd name="T149" fmla="*/ 708 w 708"/>
                <a:gd name="T150" fmla="*/ 799 h 79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08" h="799">
                  <a:moveTo>
                    <a:pt x="0" y="49"/>
                  </a:moveTo>
                  <a:lnTo>
                    <a:pt x="6" y="161"/>
                  </a:lnTo>
                  <a:lnTo>
                    <a:pt x="33" y="251"/>
                  </a:lnTo>
                  <a:lnTo>
                    <a:pt x="36" y="371"/>
                  </a:lnTo>
                  <a:lnTo>
                    <a:pt x="56" y="464"/>
                  </a:lnTo>
                  <a:lnTo>
                    <a:pt x="30" y="512"/>
                  </a:lnTo>
                  <a:lnTo>
                    <a:pt x="67" y="548"/>
                  </a:lnTo>
                  <a:lnTo>
                    <a:pt x="64" y="798"/>
                  </a:lnTo>
                  <a:lnTo>
                    <a:pt x="575" y="788"/>
                  </a:lnTo>
                  <a:lnTo>
                    <a:pt x="568" y="740"/>
                  </a:lnTo>
                  <a:lnTo>
                    <a:pt x="552" y="723"/>
                  </a:lnTo>
                  <a:lnTo>
                    <a:pt x="511" y="696"/>
                  </a:lnTo>
                  <a:lnTo>
                    <a:pt x="485" y="666"/>
                  </a:lnTo>
                  <a:lnTo>
                    <a:pt x="416" y="623"/>
                  </a:lnTo>
                  <a:lnTo>
                    <a:pt x="418" y="548"/>
                  </a:lnTo>
                  <a:lnTo>
                    <a:pt x="402" y="501"/>
                  </a:lnTo>
                  <a:lnTo>
                    <a:pt x="459" y="433"/>
                  </a:lnTo>
                  <a:lnTo>
                    <a:pt x="456" y="362"/>
                  </a:lnTo>
                  <a:lnTo>
                    <a:pt x="469" y="349"/>
                  </a:lnTo>
                  <a:lnTo>
                    <a:pt x="538" y="292"/>
                  </a:lnTo>
                  <a:lnTo>
                    <a:pt x="573" y="251"/>
                  </a:lnTo>
                  <a:lnTo>
                    <a:pt x="620" y="214"/>
                  </a:lnTo>
                  <a:lnTo>
                    <a:pt x="707" y="168"/>
                  </a:lnTo>
                  <a:lnTo>
                    <a:pt x="673" y="170"/>
                  </a:lnTo>
                  <a:lnTo>
                    <a:pt x="646" y="155"/>
                  </a:lnTo>
                  <a:lnTo>
                    <a:pt x="594" y="159"/>
                  </a:lnTo>
                  <a:lnTo>
                    <a:pt x="584" y="141"/>
                  </a:lnTo>
                  <a:lnTo>
                    <a:pt x="568" y="149"/>
                  </a:lnTo>
                  <a:lnTo>
                    <a:pt x="530" y="170"/>
                  </a:lnTo>
                  <a:lnTo>
                    <a:pt x="508" y="164"/>
                  </a:lnTo>
                  <a:lnTo>
                    <a:pt x="498" y="152"/>
                  </a:lnTo>
                  <a:lnTo>
                    <a:pt x="478" y="144"/>
                  </a:lnTo>
                  <a:lnTo>
                    <a:pt x="470" y="130"/>
                  </a:lnTo>
                  <a:lnTo>
                    <a:pt x="452" y="133"/>
                  </a:lnTo>
                  <a:lnTo>
                    <a:pt x="451" y="147"/>
                  </a:lnTo>
                  <a:lnTo>
                    <a:pt x="445" y="149"/>
                  </a:lnTo>
                  <a:lnTo>
                    <a:pt x="430" y="122"/>
                  </a:lnTo>
                  <a:lnTo>
                    <a:pt x="412" y="122"/>
                  </a:lnTo>
                  <a:lnTo>
                    <a:pt x="418" y="107"/>
                  </a:lnTo>
                  <a:lnTo>
                    <a:pt x="377" y="100"/>
                  </a:lnTo>
                  <a:lnTo>
                    <a:pt x="360" y="96"/>
                  </a:lnTo>
                  <a:lnTo>
                    <a:pt x="314" y="115"/>
                  </a:lnTo>
                  <a:lnTo>
                    <a:pt x="306" y="100"/>
                  </a:lnTo>
                  <a:lnTo>
                    <a:pt x="231" y="80"/>
                  </a:lnTo>
                  <a:lnTo>
                    <a:pt x="218" y="6"/>
                  </a:lnTo>
                  <a:lnTo>
                    <a:pt x="186" y="0"/>
                  </a:lnTo>
                  <a:lnTo>
                    <a:pt x="186" y="49"/>
                  </a:lnTo>
                  <a:lnTo>
                    <a:pt x="0" y="49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2" name="Freeform 66"/>
            <p:cNvSpPr>
              <a:spLocks/>
            </p:cNvSpPr>
            <p:nvPr/>
          </p:nvSpPr>
          <p:spPr bwMode="auto">
            <a:xfrm>
              <a:off x="9182100" y="1633538"/>
              <a:ext cx="282575" cy="598487"/>
            </a:xfrm>
            <a:custGeom>
              <a:avLst/>
              <a:gdLst>
                <a:gd name="T0" fmla="*/ 0 w 178"/>
                <a:gd name="T1" fmla="*/ 258 h 377"/>
                <a:gd name="T2" fmla="*/ 11 w 178"/>
                <a:gd name="T3" fmla="*/ 176 h 377"/>
                <a:gd name="T4" fmla="*/ 30 w 178"/>
                <a:gd name="T5" fmla="*/ 136 h 377"/>
                <a:gd name="T6" fmla="*/ 33 w 178"/>
                <a:gd name="T7" fmla="*/ 47 h 377"/>
                <a:gd name="T8" fmla="*/ 33 w 178"/>
                <a:gd name="T9" fmla="*/ 16 h 377"/>
                <a:gd name="T10" fmla="*/ 64 w 178"/>
                <a:gd name="T11" fmla="*/ 0 h 377"/>
                <a:gd name="T12" fmla="*/ 137 w 178"/>
                <a:gd name="T13" fmla="*/ 235 h 377"/>
                <a:gd name="T14" fmla="*/ 172 w 178"/>
                <a:gd name="T15" fmla="*/ 286 h 377"/>
                <a:gd name="T16" fmla="*/ 177 w 178"/>
                <a:gd name="T17" fmla="*/ 296 h 377"/>
                <a:gd name="T18" fmla="*/ 172 w 178"/>
                <a:gd name="T19" fmla="*/ 316 h 377"/>
                <a:gd name="T20" fmla="*/ 139 w 178"/>
                <a:gd name="T21" fmla="*/ 344 h 377"/>
                <a:gd name="T22" fmla="*/ 17 w 178"/>
                <a:gd name="T23" fmla="*/ 376 h 377"/>
                <a:gd name="T24" fmla="*/ 0 w 178"/>
                <a:gd name="T25" fmla="*/ 258 h 377"/>
                <a:gd name="T26" fmla="*/ 0 w 178"/>
                <a:gd name="T27" fmla="*/ 258 h 37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8"/>
                <a:gd name="T43" fmla="*/ 0 h 377"/>
                <a:gd name="T44" fmla="*/ 178 w 178"/>
                <a:gd name="T45" fmla="*/ 377 h 37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8" h="377">
                  <a:moveTo>
                    <a:pt x="0" y="258"/>
                  </a:moveTo>
                  <a:lnTo>
                    <a:pt x="11" y="176"/>
                  </a:lnTo>
                  <a:lnTo>
                    <a:pt x="30" y="136"/>
                  </a:lnTo>
                  <a:lnTo>
                    <a:pt x="33" y="47"/>
                  </a:lnTo>
                  <a:lnTo>
                    <a:pt x="33" y="16"/>
                  </a:lnTo>
                  <a:lnTo>
                    <a:pt x="64" y="0"/>
                  </a:lnTo>
                  <a:lnTo>
                    <a:pt x="137" y="235"/>
                  </a:lnTo>
                  <a:lnTo>
                    <a:pt x="172" y="286"/>
                  </a:lnTo>
                  <a:lnTo>
                    <a:pt x="177" y="296"/>
                  </a:lnTo>
                  <a:lnTo>
                    <a:pt x="172" y="316"/>
                  </a:lnTo>
                  <a:lnTo>
                    <a:pt x="139" y="344"/>
                  </a:lnTo>
                  <a:lnTo>
                    <a:pt x="17" y="376"/>
                  </a:lnTo>
                  <a:lnTo>
                    <a:pt x="0" y="258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3" name="Freeform 67"/>
            <p:cNvSpPr>
              <a:spLocks/>
            </p:cNvSpPr>
            <p:nvPr/>
          </p:nvSpPr>
          <p:spPr bwMode="auto">
            <a:xfrm>
              <a:off x="8880475" y="2603500"/>
              <a:ext cx="223838" cy="523875"/>
            </a:xfrm>
            <a:custGeom>
              <a:avLst/>
              <a:gdLst>
                <a:gd name="T0" fmla="*/ 0 w 141"/>
                <a:gd name="T1" fmla="*/ 243 h 330"/>
                <a:gd name="T2" fmla="*/ 7 w 141"/>
                <a:gd name="T3" fmla="*/ 222 h 330"/>
                <a:gd name="T4" fmla="*/ 31 w 141"/>
                <a:gd name="T5" fmla="*/ 207 h 330"/>
                <a:gd name="T6" fmla="*/ 45 w 141"/>
                <a:gd name="T7" fmla="*/ 180 h 330"/>
                <a:gd name="T8" fmla="*/ 64 w 141"/>
                <a:gd name="T9" fmla="*/ 158 h 330"/>
                <a:gd name="T10" fmla="*/ 5 w 141"/>
                <a:gd name="T11" fmla="*/ 110 h 330"/>
                <a:gd name="T12" fmla="*/ 2 w 141"/>
                <a:gd name="T13" fmla="*/ 60 h 330"/>
                <a:gd name="T14" fmla="*/ 31 w 141"/>
                <a:gd name="T15" fmla="*/ 0 h 330"/>
                <a:gd name="T16" fmla="*/ 122 w 141"/>
                <a:gd name="T17" fmla="*/ 30 h 330"/>
                <a:gd name="T18" fmla="*/ 124 w 141"/>
                <a:gd name="T19" fmla="*/ 41 h 330"/>
                <a:gd name="T20" fmla="*/ 114 w 141"/>
                <a:gd name="T21" fmla="*/ 77 h 330"/>
                <a:gd name="T22" fmla="*/ 101 w 141"/>
                <a:gd name="T23" fmla="*/ 89 h 330"/>
                <a:gd name="T24" fmla="*/ 101 w 141"/>
                <a:gd name="T25" fmla="*/ 106 h 330"/>
                <a:gd name="T26" fmla="*/ 112 w 141"/>
                <a:gd name="T27" fmla="*/ 111 h 330"/>
                <a:gd name="T28" fmla="*/ 119 w 141"/>
                <a:gd name="T29" fmla="*/ 110 h 330"/>
                <a:gd name="T30" fmla="*/ 130 w 141"/>
                <a:gd name="T31" fmla="*/ 111 h 330"/>
                <a:gd name="T32" fmla="*/ 129 w 141"/>
                <a:gd name="T33" fmla="*/ 101 h 330"/>
                <a:gd name="T34" fmla="*/ 133 w 141"/>
                <a:gd name="T35" fmla="*/ 106 h 330"/>
                <a:gd name="T36" fmla="*/ 139 w 141"/>
                <a:gd name="T37" fmla="*/ 128 h 330"/>
                <a:gd name="T38" fmla="*/ 140 w 141"/>
                <a:gd name="T39" fmla="*/ 195 h 330"/>
                <a:gd name="T40" fmla="*/ 139 w 141"/>
                <a:gd name="T41" fmla="*/ 180 h 330"/>
                <a:gd name="T42" fmla="*/ 136 w 141"/>
                <a:gd name="T43" fmla="*/ 162 h 330"/>
                <a:gd name="T44" fmla="*/ 133 w 141"/>
                <a:gd name="T45" fmla="*/ 171 h 330"/>
                <a:gd name="T46" fmla="*/ 136 w 141"/>
                <a:gd name="T47" fmla="*/ 188 h 330"/>
                <a:gd name="T48" fmla="*/ 133 w 141"/>
                <a:gd name="T49" fmla="*/ 195 h 330"/>
                <a:gd name="T50" fmla="*/ 136 w 141"/>
                <a:gd name="T51" fmla="*/ 216 h 330"/>
                <a:gd name="T52" fmla="*/ 126 w 141"/>
                <a:gd name="T53" fmla="*/ 236 h 330"/>
                <a:gd name="T54" fmla="*/ 118 w 141"/>
                <a:gd name="T55" fmla="*/ 236 h 330"/>
                <a:gd name="T56" fmla="*/ 119 w 141"/>
                <a:gd name="T57" fmla="*/ 251 h 330"/>
                <a:gd name="T58" fmla="*/ 106 w 141"/>
                <a:gd name="T59" fmla="*/ 276 h 330"/>
                <a:gd name="T60" fmla="*/ 87 w 141"/>
                <a:gd name="T61" fmla="*/ 328 h 330"/>
                <a:gd name="T62" fmla="*/ 79 w 141"/>
                <a:gd name="T63" fmla="*/ 329 h 330"/>
                <a:gd name="T64" fmla="*/ 81 w 141"/>
                <a:gd name="T65" fmla="*/ 308 h 330"/>
                <a:gd name="T66" fmla="*/ 78 w 141"/>
                <a:gd name="T67" fmla="*/ 298 h 330"/>
                <a:gd name="T68" fmla="*/ 51 w 141"/>
                <a:gd name="T69" fmla="*/ 298 h 330"/>
                <a:gd name="T70" fmla="*/ 17 w 141"/>
                <a:gd name="T71" fmla="*/ 277 h 330"/>
                <a:gd name="T72" fmla="*/ 6 w 141"/>
                <a:gd name="T73" fmla="*/ 269 h 330"/>
                <a:gd name="T74" fmla="*/ 0 w 141"/>
                <a:gd name="T75" fmla="*/ 243 h 330"/>
                <a:gd name="T76" fmla="*/ 0 w 141"/>
                <a:gd name="T77" fmla="*/ 243 h 3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1"/>
                <a:gd name="T118" fmla="*/ 0 h 330"/>
                <a:gd name="T119" fmla="*/ 141 w 141"/>
                <a:gd name="T120" fmla="*/ 330 h 3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1" h="330">
                  <a:moveTo>
                    <a:pt x="0" y="243"/>
                  </a:moveTo>
                  <a:lnTo>
                    <a:pt x="7" y="222"/>
                  </a:lnTo>
                  <a:lnTo>
                    <a:pt x="31" y="207"/>
                  </a:lnTo>
                  <a:lnTo>
                    <a:pt x="45" y="180"/>
                  </a:lnTo>
                  <a:lnTo>
                    <a:pt x="64" y="158"/>
                  </a:lnTo>
                  <a:lnTo>
                    <a:pt x="5" y="110"/>
                  </a:lnTo>
                  <a:lnTo>
                    <a:pt x="2" y="60"/>
                  </a:lnTo>
                  <a:lnTo>
                    <a:pt x="31" y="0"/>
                  </a:lnTo>
                  <a:lnTo>
                    <a:pt x="122" y="30"/>
                  </a:lnTo>
                  <a:lnTo>
                    <a:pt x="124" y="41"/>
                  </a:lnTo>
                  <a:lnTo>
                    <a:pt x="114" y="77"/>
                  </a:lnTo>
                  <a:lnTo>
                    <a:pt x="101" y="89"/>
                  </a:lnTo>
                  <a:lnTo>
                    <a:pt x="101" y="106"/>
                  </a:lnTo>
                  <a:lnTo>
                    <a:pt x="112" y="111"/>
                  </a:lnTo>
                  <a:lnTo>
                    <a:pt x="119" y="110"/>
                  </a:lnTo>
                  <a:lnTo>
                    <a:pt x="130" y="111"/>
                  </a:lnTo>
                  <a:lnTo>
                    <a:pt x="129" y="101"/>
                  </a:lnTo>
                  <a:lnTo>
                    <a:pt x="133" y="106"/>
                  </a:lnTo>
                  <a:lnTo>
                    <a:pt x="139" y="128"/>
                  </a:lnTo>
                  <a:lnTo>
                    <a:pt x="140" y="195"/>
                  </a:lnTo>
                  <a:lnTo>
                    <a:pt x="139" y="180"/>
                  </a:lnTo>
                  <a:lnTo>
                    <a:pt x="136" y="162"/>
                  </a:lnTo>
                  <a:lnTo>
                    <a:pt x="133" y="171"/>
                  </a:lnTo>
                  <a:lnTo>
                    <a:pt x="136" y="188"/>
                  </a:lnTo>
                  <a:lnTo>
                    <a:pt x="133" y="195"/>
                  </a:lnTo>
                  <a:lnTo>
                    <a:pt x="136" y="216"/>
                  </a:lnTo>
                  <a:lnTo>
                    <a:pt x="126" y="236"/>
                  </a:lnTo>
                  <a:lnTo>
                    <a:pt x="118" y="236"/>
                  </a:lnTo>
                  <a:lnTo>
                    <a:pt x="119" y="251"/>
                  </a:lnTo>
                  <a:lnTo>
                    <a:pt x="106" y="276"/>
                  </a:lnTo>
                  <a:lnTo>
                    <a:pt x="87" y="328"/>
                  </a:lnTo>
                  <a:lnTo>
                    <a:pt x="79" y="329"/>
                  </a:lnTo>
                  <a:lnTo>
                    <a:pt x="81" y="308"/>
                  </a:lnTo>
                  <a:lnTo>
                    <a:pt x="78" y="298"/>
                  </a:lnTo>
                  <a:lnTo>
                    <a:pt x="51" y="298"/>
                  </a:lnTo>
                  <a:lnTo>
                    <a:pt x="17" y="277"/>
                  </a:lnTo>
                  <a:lnTo>
                    <a:pt x="6" y="269"/>
                  </a:lnTo>
                  <a:lnTo>
                    <a:pt x="0" y="243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4" name="Freeform 68"/>
            <p:cNvSpPr>
              <a:spLocks/>
            </p:cNvSpPr>
            <p:nvPr/>
          </p:nvSpPr>
          <p:spPr bwMode="auto">
            <a:xfrm>
              <a:off x="9040813" y="2725738"/>
              <a:ext cx="28575" cy="47625"/>
            </a:xfrm>
            <a:custGeom>
              <a:avLst/>
              <a:gdLst>
                <a:gd name="T0" fmla="*/ 0 w 18"/>
                <a:gd name="T1" fmla="*/ 29 h 30"/>
                <a:gd name="T2" fmla="*/ 0 w 18"/>
                <a:gd name="T3" fmla="*/ 12 h 30"/>
                <a:gd name="T4" fmla="*/ 13 w 18"/>
                <a:gd name="T5" fmla="*/ 0 h 30"/>
                <a:gd name="T6" fmla="*/ 17 w 18"/>
                <a:gd name="T7" fmla="*/ 8 h 30"/>
                <a:gd name="T8" fmla="*/ 10 w 18"/>
                <a:gd name="T9" fmla="*/ 21 h 30"/>
                <a:gd name="T10" fmla="*/ 0 w 18"/>
                <a:gd name="T11" fmla="*/ 29 h 30"/>
                <a:gd name="T12" fmla="*/ 0 w 18"/>
                <a:gd name="T13" fmla="*/ 29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"/>
                <a:gd name="T22" fmla="*/ 0 h 30"/>
                <a:gd name="T23" fmla="*/ 18 w 1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" h="30">
                  <a:moveTo>
                    <a:pt x="0" y="29"/>
                  </a:moveTo>
                  <a:lnTo>
                    <a:pt x="0" y="12"/>
                  </a:lnTo>
                  <a:lnTo>
                    <a:pt x="13" y="0"/>
                  </a:lnTo>
                  <a:lnTo>
                    <a:pt x="17" y="8"/>
                  </a:lnTo>
                  <a:lnTo>
                    <a:pt x="10" y="21"/>
                  </a:lnTo>
                  <a:lnTo>
                    <a:pt x="0" y="29"/>
                  </a:lnTo>
                </a:path>
              </a:pathLst>
            </a:cu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5" name="Freeform 69"/>
            <p:cNvSpPr>
              <a:spLocks/>
            </p:cNvSpPr>
            <p:nvPr/>
          </p:nvSpPr>
          <p:spPr bwMode="auto">
            <a:xfrm>
              <a:off x="4337050" y="1281113"/>
              <a:ext cx="1130300" cy="712787"/>
            </a:xfrm>
            <a:custGeom>
              <a:avLst/>
              <a:gdLst>
                <a:gd name="T0" fmla="*/ 0 w 712"/>
                <a:gd name="T1" fmla="*/ 412 h 449"/>
                <a:gd name="T2" fmla="*/ 39 w 712"/>
                <a:gd name="T3" fmla="*/ 0 h 449"/>
                <a:gd name="T4" fmla="*/ 386 w 712"/>
                <a:gd name="T5" fmla="*/ 24 h 449"/>
                <a:gd name="T6" fmla="*/ 655 w 712"/>
                <a:gd name="T7" fmla="*/ 33 h 449"/>
                <a:gd name="T8" fmla="*/ 661 w 712"/>
                <a:gd name="T9" fmla="*/ 145 h 449"/>
                <a:gd name="T10" fmla="*/ 688 w 712"/>
                <a:gd name="T11" fmla="*/ 235 h 449"/>
                <a:gd name="T12" fmla="*/ 691 w 712"/>
                <a:gd name="T13" fmla="*/ 355 h 449"/>
                <a:gd name="T14" fmla="*/ 711 w 712"/>
                <a:gd name="T15" fmla="*/ 448 h 449"/>
                <a:gd name="T16" fmla="*/ 339 w 712"/>
                <a:gd name="T17" fmla="*/ 437 h 449"/>
                <a:gd name="T18" fmla="*/ 0 w 712"/>
                <a:gd name="T19" fmla="*/ 412 h 449"/>
                <a:gd name="T20" fmla="*/ 0 w 712"/>
                <a:gd name="T21" fmla="*/ 412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12"/>
                <a:gd name="T34" fmla="*/ 0 h 449"/>
                <a:gd name="T35" fmla="*/ 712 w 712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12" h="449">
                  <a:moveTo>
                    <a:pt x="0" y="412"/>
                  </a:moveTo>
                  <a:lnTo>
                    <a:pt x="39" y="0"/>
                  </a:lnTo>
                  <a:lnTo>
                    <a:pt x="386" y="24"/>
                  </a:lnTo>
                  <a:lnTo>
                    <a:pt x="655" y="33"/>
                  </a:lnTo>
                  <a:lnTo>
                    <a:pt x="661" y="145"/>
                  </a:lnTo>
                  <a:lnTo>
                    <a:pt x="688" y="235"/>
                  </a:lnTo>
                  <a:lnTo>
                    <a:pt x="691" y="355"/>
                  </a:lnTo>
                  <a:lnTo>
                    <a:pt x="711" y="448"/>
                  </a:lnTo>
                  <a:lnTo>
                    <a:pt x="339" y="437"/>
                  </a:lnTo>
                  <a:lnTo>
                    <a:pt x="0" y="412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6" name="Freeform 70"/>
            <p:cNvSpPr>
              <a:spLocks/>
            </p:cNvSpPr>
            <p:nvPr/>
          </p:nvSpPr>
          <p:spPr bwMode="auto">
            <a:xfrm>
              <a:off x="8958263" y="1708150"/>
              <a:ext cx="277812" cy="552450"/>
            </a:xfrm>
            <a:custGeom>
              <a:avLst/>
              <a:gdLst>
                <a:gd name="T0" fmla="*/ 0 w 175"/>
                <a:gd name="T1" fmla="*/ 46 h 348"/>
                <a:gd name="T2" fmla="*/ 29 w 175"/>
                <a:gd name="T3" fmla="*/ 141 h 348"/>
                <a:gd name="T4" fmla="*/ 35 w 175"/>
                <a:gd name="T5" fmla="*/ 206 h 348"/>
                <a:gd name="T6" fmla="*/ 63 w 175"/>
                <a:gd name="T7" fmla="*/ 268 h 348"/>
                <a:gd name="T8" fmla="*/ 81 w 175"/>
                <a:gd name="T9" fmla="*/ 347 h 348"/>
                <a:gd name="T10" fmla="*/ 158 w 175"/>
                <a:gd name="T11" fmla="*/ 329 h 348"/>
                <a:gd name="T12" fmla="*/ 141 w 175"/>
                <a:gd name="T13" fmla="*/ 211 h 348"/>
                <a:gd name="T14" fmla="*/ 152 w 175"/>
                <a:gd name="T15" fmla="*/ 129 h 348"/>
                <a:gd name="T16" fmla="*/ 171 w 175"/>
                <a:gd name="T17" fmla="*/ 89 h 348"/>
                <a:gd name="T18" fmla="*/ 174 w 175"/>
                <a:gd name="T19" fmla="*/ 0 h 348"/>
                <a:gd name="T20" fmla="*/ 0 w 175"/>
                <a:gd name="T21" fmla="*/ 46 h 348"/>
                <a:gd name="T22" fmla="*/ 0 w 175"/>
                <a:gd name="T23" fmla="*/ 46 h 3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5"/>
                <a:gd name="T37" fmla="*/ 0 h 348"/>
                <a:gd name="T38" fmla="*/ 175 w 175"/>
                <a:gd name="T39" fmla="*/ 348 h 3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5" h="348">
                  <a:moveTo>
                    <a:pt x="0" y="46"/>
                  </a:moveTo>
                  <a:lnTo>
                    <a:pt x="29" y="141"/>
                  </a:lnTo>
                  <a:lnTo>
                    <a:pt x="35" y="206"/>
                  </a:lnTo>
                  <a:lnTo>
                    <a:pt x="63" y="268"/>
                  </a:lnTo>
                  <a:lnTo>
                    <a:pt x="81" y="347"/>
                  </a:lnTo>
                  <a:lnTo>
                    <a:pt x="158" y="329"/>
                  </a:lnTo>
                  <a:lnTo>
                    <a:pt x="141" y="211"/>
                  </a:lnTo>
                  <a:lnTo>
                    <a:pt x="152" y="129"/>
                  </a:lnTo>
                  <a:lnTo>
                    <a:pt x="171" y="89"/>
                  </a:lnTo>
                  <a:lnTo>
                    <a:pt x="174" y="0"/>
                  </a:lnTo>
                  <a:lnTo>
                    <a:pt x="0" y="46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7" name="Freeform 71"/>
            <p:cNvSpPr>
              <a:spLocks/>
            </p:cNvSpPr>
            <p:nvPr/>
          </p:nvSpPr>
          <p:spPr bwMode="auto">
            <a:xfrm>
              <a:off x="6002338" y="1744663"/>
              <a:ext cx="906462" cy="952500"/>
            </a:xfrm>
            <a:custGeom>
              <a:avLst/>
              <a:gdLst>
                <a:gd name="T0" fmla="*/ 0 w 571"/>
                <a:gd name="T1" fmla="*/ 180 h 600"/>
                <a:gd name="T2" fmla="*/ 16 w 571"/>
                <a:gd name="T3" fmla="*/ 227 h 600"/>
                <a:gd name="T4" fmla="*/ 14 w 571"/>
                <a:gd name="T5" fmla="*/ 302 h 600"/>
                <a:gd name="T6" fmla="*/ 83 w 571"/>
                <a:gd name="T7" fmla="*/ 345 h 600"/>
                <a:gd name="T8" fmla="*/ 109 w 571"/>
                <a:gd name="T9" fmla="*/ 375 h 600"/>
                <a:gd name="T10" fmla="*/ 150 w 571"/>
                <a:gd name="T11" fmla="*/ 402 h 600"/>
                <a:gd name="T12" fmla="*/ 166 w 571"/>
                <a:gd name="T13" fmla="*/ 419 h 600"/>
                <a:gd name="T14" fmla="*/ 173 w 571"/>
                <a:gd name="T15" fmla="*/ 467 h 600"/>
                <a:gd name="T16" fmla="*/ 185 w 571"/>
                <a:gd name="T17" fmla="*/ 538 h 600"/>
                <a:gd name="T18" fmla="*/ 240 w 571"/>
                <a:gd name="T19" fmla="*/ 599 h 600"/>
                <a:gd name="T20" fmla="*/ 520 w 571"/>
                <a:gd name="T21" fmla="*/ 582 h 600"/>
                <a:gd name="T22" fmla="*/ 505 w 571"/>
                <a:gd name="T23" fmla="*/ 489 h 600"/>
                <a:gd name="T24" fmla="*/ 515 w 571"/>
                <a:gd name="T25" fmla="*/ 391 h 600"/>
                <a:gd name="T26" fmla="*/ 532 w 571"/>
                <a:gd name="T27" fmla="*/ 350 h 600"/>
                <a:gd name="T28" fmla="*/ 529 w 571"/>
                <a:gd name="T29" fmla="*/ 309 h 600"/>
                <a:gd name="T30" fmla="*/ 566 w 571"/>
                <a:gd name="T31" fmla="*/ 223 h 600"/>
                <a:gd name="T32" fmla="*/ 570 w 571"/>
                <a:gd name="T33" fmla="*/ 201 h 600"/>
                <a:gd name="T34" fmla="*/ 561 w 571"/>
                <a:gd name="T35" fmla="*/ 197 h 600"/>
                <a:gd name="T36" fmla="*/ 545 w 571"/>
                <a:gd name="T37" fmla="*/ 214 h 600"/>
                <a:gd name="T38" fmla="*/ 535 w 571"/>
                <a:gd name="T39" fmla="*/ 260 h 600"/>
                <a:gd name="T40" fmla="*/ 513 w 571"/>
                <a:gd name="T41" fmla="*/ 264 h 600"/>
                <a:gd name="T42" fmla="*/ 502 w 571"/>
                <a:gd name="T43" fmla="*/ 291 h 600"/>
                <a:gd name="T44" fmla="*/ 476 w 571"/>
                <a:gd name="T45" fmla="*/ 307 h 600"/>
                <a:gd name="T46" fmla="*/ 480 w 571"/>
                <a:gd name="T47" fmla="*/ 279 h 600"/>
                <a:gd name="T48" fmla="*/ 494 w 571"/>
                <a:gd name="T49" fmla="*/ 249 h 600"/>
                <a:gd name="T50" fmla="*/ 511 w 571"/>
                <a:gd name="T51" fmla="*/ 240 h 600"/>
                <a:gd name="T52" fmla="*/ 513 w 571"/>
                <a:gd name="T53" fmla="*/ 227 h 600"/>
                <a:gd name="T54" fmla="*/ 482 w 571"/>
                <a:gd name="T55" fmla="*/ 145 h 600"/>
                <a:gd name="T56" fmla="*/ 462 w 571"/>
                <a:gd name="T57" fmla="*/ 137 h 600"/>
                <a:gd name="T58" fmla="*/ 450 w 571"/>
                <a:gd name="T59" fmla="*/ 118 h 600"/>
                <a:gd name="T60" fmla="*/ 398 w 571"/>
                <a:gd name="T61" fmla="*/ 112 h 600"/>
                <a:gd name="T62" fmla="*/ 280 w 571"/>
                <a:gd name="T63" fmla="*/ 81 h 600"/>
                <a:gd name="T64" fmla="*/ 231 w 571"/>
                <a:gd name="T65" fmla="*/ 48 h 600"/>
                <a:gd name="T66" fmla="*/ 205 w 571"/>
                <a:gd name="T67" fmla="*/ 34 h 600"/>
                <a:gd name="T68" fmla="*/ 189 w 571"/>
                <a:gd name="T69" fmla="*/ 46 h 600"/>
                <a:gd name="T70" fmla="*/ 183 w 571"/>
                <a:gd name="T71" fmla="*/ 44 h 600"/>
                <a:gd name="T72" fmla="*/ 192 w 571"/>
                <a:gd name="T73" fmla="*/ 34 h 600"/>
                <a:gd name="T74" fmla="*/ 192 w 571"/>
                <a:gd name="T75" fmla="*/ 19 h 600"/>
                <a:gd name="T76" fmla="*/ 198 w 571"/>
                <a:gd name="T77" fmla="*/ 15 h 600"/>
                <a:gd name="T78" fmla="*/ 198 w 571"/>
                <a:gd name="T79" fmla="*/ 3 h 600"/>
                <a:gd name="T80" fmla="*/ 190 w 571"/>
                <a:gd name="T81" fmla="*/ 0 h 600"/>
                <a:gd name="T82" fmla="*/ 124 w 571"/>
                <a:gd name="T83" fmla="*/ 28 h 600"/>
                <a:gd name="T84" fmla="*/ 99 w 571"/>
                <a:gd name="T85" fmla="*/ 37 h 600"/>
                <a:gd name="T86" fmla="*/ 89 w 571"/>
                <a:gd name="T87" fmla="*/ 39 h 600"/>
                <a:gd name="T88" fmla="*/ 73 w 571"/>
                <a:gd name="T89" fmla="*/ 28 h 600"/>
                <a:gd name="T90" fmla="*/ 70 w 571"/>
                <a:gd name="T91" fmla="*/ 37 h 600"/>
                <a:gd name="T92" fmla="*/ 67 w 571"/>
                <a:gd name="T93" fmla="*/ 28 h 600"/>
                <a:gd name="T94" fmla="*/ 54 w 571"/>
                <a:gd name="T95" fmla="*/ 41 h 600"/>
                <a:gd name="T96" fmla="*/ 57 w 571"/>
                <a:gd name="T97" fmla="*/ 112 h 600"/>
                <a:gd name="T98" fmla="*/ 0 w 571"/>
                <a:gd name="T99" fmla="*/ 180 h 600"/>
                <a:gd name="T100" fmla="*/ 0 w 571"/>
                <a:gd name="T101" fmla="*/ 180 h 60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1"/>
                <a:gd name="T154" fmla="*/ 0 h 600"/>
                <a:gd name="T155" fmla="*/ 571 w 571"/>
                <a:gd name="T156" fmla="*/ 600 h 60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1" h="600">
                  <a:moveTo>
                    <a:pt x="0" y="180"/>
                  </a:moveTo>
                  <a:lnTo>
                    <a:pt x="16" y="227"/>
                  </a:lnTo>
                  <a:lnTo>
                    <a:pt x="14" y="302"/>
                  </a:lnTo>
                  <a:lnTo>
                    <a:pt x="83" y="345"/>
                  </a:lnTo>
                  <a:lnTo>
                    <a:pt x="109" y="375"/>
                  </a:lnTo>
                  <a:lnTo>
                    <a:pt x="150" y="402"/>
                  </a:lnTo>
                  <a:lnTo>
                    <a:pt x="166" y="419"/>
                  </a:lnTo>
                  <a:lnTo>
                    <a:pt x="173" y="467"/>
                  </a:lnTo>
                  <a:lnTo>
                    <a:pt x="185" y="538"/>
                  </a:lnTo>
                  <a:lnTo>
                    <a:pt x="240" y="599"/>
                  </a:lnTo>
                  <a:lnTo>
                    <a:pt x="520" y="582"/>
                  </a:lnTo>
                  <a:lnTo>
                    <a:pt x="505" y="489"/>
                  </a:lnTo>
                  <a:lnTo>
                    <a:pt x="515" y="391"/>
                  </a:lnTo>
                  <a:lnTo>
                    <a:pt x="532" y="350"/>
                  </a:lnTo>
                  <a:lnTo>
                    <a:pt x="529" y="309"/>
                  </a:lnTo>
                  <a:lnTo>
                    <a:pt x="566" y="223"/>
                  </a:lnTo>
                  <a:lnTo>
                    <a:pt x="570" y="201"/>
                  </a:lnTo>
                  <a:lnTo>
                    <a:pt x="561" y="197"/>
                  </a:lnTo>
                  <a:lnTo>
                    <a:pt x="545" y="214"/>
                  </a:lnTo>
                  <a:lnTo>
                    <a:pt x="535" y="260"/>
                  </a:lnTo>
                  <a:lnTo>
                    <a:pt x="513" y="264"/>
                  </a:lnTo>
                  <a:lnTo>
                    <a:pt x="502" y="291"/>
                  </a:lnTo>
                  <a:lnTo>
                    <a:pt x="476" y="307"/>
                  </a:lnTo>
                  <a:lnTo>
                    <a:pt x="480" y="279"/>
                  </a:lnTo>
                  <a:lnTo>
                    <a:pt x="494" y="249"/>
                  </a:lnTo>
                  <a:lnTo>
                    <a:pt x="511" y="240"/>
                  </a:lnTo>
                  <a:lnTo>
                    <a:pt x="513" y="227"/>
                  </a:lnTo>
                  <a:lnTo>
                    <a:pt x="482" y="145"/>
                  </a:lnTo>
                  <a:lnTo>
                    <a:pt x="462" y="137"/>
                  </a:lnTo>
                  <a:lnTo>
                    <a:pt x="450" y="118"/>
                  </a:lnTo>
                  <a:lnTo>
                    <a:pt x="398" y="112"/>
                  </a:lnTo>
                  <a:lnTo>
                    <a:pt x="280" y="81"/>
                  </a:lnTo>
                  <a:lnTo>
                    <a:pt x="231" y="48"/>
                  </a:lnTo>
                  <a:lnTo>
                    <a:pt x="205" y="34"/>
                  </a:lnTo>
                  <a:lnTo>
                    <a:pt x="189" y="46"/>
                  </a:lnTo>
                  <a:lnTo>
                    <a:pt x="183" y="44"/>
                  </a:lnTo>
                  <a:lnTo>
                    <a:pt x="192" y="34"/>
                  </a:lnTo>
                  <a:lnTo>
                    <a:pt x="192" y="19"/>
                  </a:lnTo>
                  <a:lnTo>
                    <a:pt x="198" y="15"/>
                  </a:lnTo>
                  <a:lnTo>
                    <a:pt x="198" y="3"/>
                  </a:lnTo>
                  <a:lnTo>
                    <a:pt x="190" y="0"/>
                  </a:lnTo>
                  <a:lnTo>
                    <a:pt x="124" y="28"/>
                  </a:lnTo>
                  <a:lnTo>
                    <a:pt x="99" y="37"/>
                  </a:lnTo>
                  <a:lnTo>
                    <a:pt x="89" y="39"/>
                  </a:lnTo>
                  <a:lnTo>
                    <a:pt x="73" y="28"/>
                  </a:lnTo>
                  <a:lnTo>
                    <a:pt x="70" y="37"/>
                  </a:lnTo>
                  <a:lnTo>
                    <a:pt x="67" y="28"/>
                  </a:lnTo>
                  <a:lnTo>
                    <a:pt x="54" y="41"/>
                  </a:lnTo>
                  <a:lnTo>
                    <a:pt x="57" y="112"/>
                  </a:lnTo>
                  <a:lnTo>
                    <a:pt x="0" y="180"/>
                  </a:lnTo>
                </a:path>
              </a:pathLst>
            </a:cu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8" name="Freeform 72"/>
            <p:cNvSpPr>
              <a:spLocks/>
            </p:cNvSpPr>
            <p:nvPr/>
          </p:nvSpPr>
          <p:spPr bwMode="auto">
            <a:xfrm>
              <a:off x="9086850" y="2355850"/>
              <a:ext cx="295275" cy="282575"/>
            </a:xfrm>
            <a:custGeom>
              <a:avLst/>
              <a:gdLst>
                <a:gd name="T0" fmla="*/ 0 w 186"/>
                <a:gd name="T1" fmla="*/ 35 h 178"/>
                <a:gd name="T2" fmla="*/ 15 w 186"/>
                <a:gd name="T3" fmla="*/ 127 h 178"/>
                <a:gd name="T4" fmla="*/ 15 w 186"/>
                <a:gd name="T5" fmla="*/ 177 h 178"/>
                <a:gd name="T6" fmla="*/ 29 w 186"/>
                <a:gd name="T7" fmla="*/ 172 h 178"/>
                <a:gd name="T8" fmla="*/ 38 w 186"/>
                <a:gd name="T9" fmla="*/ 158 h 178"/>
                <a:gd name="T10" fmla="*/ 65 w 186"/>
                <a:gd name="T11" fmla="*/ 147 h 178"/>
                <a:gd name="T12" fmla="*/ 77 w 186"/>
                <a:gd name="T13" fmla="*/ 123 h 178"/>
                <a:gd name="T14" fmla="*/ 84 w 186"/>
                <a:gd name="T15" fmla="*/ 127 h 178"/>
                <a:gd name="T16" fmla="*/ 106 w 186"/>
                <a:gd name="T17" fmla="*/ 121 h 178"/>
                <a:gd name="T18" fmla="*/ 132 w 186"/>
                <a:gd name="T19" fmla="*/ 115 h 178"/>
                <a:gd name="T20" fmla="*/ 134 w 186"/>
                <a:gd name="T21" fmla="*/ 104 h 178"/>
                <a:gd name="T22" fmla="*/ 144 w 186"/>
                <a:gd name="T23" fmla="*/ 110 h 178"/>
                <a:gd name="T24" fmla="*/ 150 w 186"/>
                <a:gd name="T25" fmla="*/ 101 h 178"/>
                <a:gd name="T26" fmla="*/ 167 w 186"/>
                <a:gd name="T27" fmla="*/ 99 h 178"/>
                <a:gd name="T28" fmla="*/ 185 w 186"/>
                <a:gd name="T29" fmla="*/ 89 h 178"/>
                <a:gd name="T30" fmla="*/ 168 w 186"/>
                <a:gd name="T31" fmla="*/ 0 h 178"/>
                <a:gd name="T32" fmla="*/ 0 w 186"/>
                <a:gd name="T33" fmla="*/ 35 h 178"/>
                <a:gd name="T34" fmla="*/ 0 w 186"/>
                <a:gd name="T35" fmla="*/ 35 h 17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86"/>
                <a:gd name="T55" fmla="*/ 0 h 178"/>
                <a:gd name="T56" fmla="*/ 186 w 186"/>
                <a:gd name="T57" fmla="*/ 178 h 17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86" h="178">
                  <a:moveTo>
                    <a:pt x="0" y="35"/>
                  </a:moveTo>
                  <a:lnTo>
                    <a:pt x="15" y="127"/>
                  </a:lnTo>
                  <a:lnTo>
                    <a:pt x="15" y="177"/>
                  </a:lnTo>
                  <a:lnTo>
                    <a:pt x="29" y="172"/>
                  </a:lnTo>
                  <a:lnTo>
                    <a:pt x="38" y="158"/>
                  </a:lnTo>
                  <a:lnTo>
                    <a:pt x="65" y="147"/>
                  </a:lnTo>
                  <a:lnTo>
                    <a:pt x="77" y="123"/>
                  </a:lnTo>
                  <a:lnTo>
                    <a:pt x="84" y="127"/>
                  </a:lnTo>
                  <a:lnTo>
                    <a:pt x="106" y="121"/>
                  </a:lnTo>
                  <a:lnTo>
                    <a:pt x="132" y="115"/>
                  </a:lnTo>
                  <a:lnTo>
                    <a:pt x="134" y="104"/>
                  </a:lnTo>
                  <a:lnTo>
                    <a:pt x="144" y="110"/>
                  </a:lnTo>
                  <a:lnTo>
                    <a:pt x="150" y="101"/>
                  </a:lnTo>
                  <a:lnTo>
                    <a:pt x="167" y="99"/>
                  </a:lnTo>
                  <a:lnTo>
                    <a:pt x="185" y="89"/>
                  </a:lnTo>
                  <a:lnTo>
                    <a:pt x="168" y="0"/>
                  </a:lnTo>
                  <a:lnTo>
                    <a:pt x="0" y="35"/>
                  </a:lnTo>
                </a:path>
              </a:pathLst>
            </a:cu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59" name="Freeform 73"/>
            <p:cNvSpPr>
              <a:spLocks/>
            </p:cNvSpPr>
            <p:nvPr/>
          </p:nvSpPr>
          <p:spPr bwMode="auto">
            <a:xfrm>
              <a:off x="2209800" y="966788"/>
              <a:ext cx="1022350" cy="1660525"/>
            </a:xfrm>
            <a:custGeom>
              <a:avLst/>
              <a:gdLst>
                <a:gd name="T0" fmla="*/ 0 w 644"/>
                <a:gd name="T1" fmla="*/ 925 h 1046"/>
                <a:gd name="T2" fmla="*/ 51 w 644"/>
                <a:gd name="T3" fmla="*/ 703 h 1046"/>
                <a:gd name="T4" fmla="*/ 76 w 644"/>
                <a:gd name="T5" fmla="*/ 643 h 1046"/>
                <a:gd name="T6" fmla="*/ 53 w 644"/>
                <a:gd name="T7" fmla="*/ 617 h 1046"/>
                <a:gd name="T8" fmla="*/ 60 w 644"/>
                <a:gd name="T9" fmla="*/ 591 h 1046"/>
                <a:gd name="T10" fmla="*/ 100 w 644"/>
                <a:gd name="T11" fmla="*/ 551 h 1046"/>
                <a:gd name="T12" fmla="*/ 134 w 644"/>
                <a:gd name="T13" fmla="*/ 499 h 1046"/>
                <a:gd name="T14" fmla="*/ 163 w 644"/>
                <a:gd name="T15" fmla="*/ 452 h 1046"/>
                <a:gd name="T16" fmla="*/ 141 w 644"/>
                <a:gd name="T17" fmla="*/ 420 h 1046"/>
                <a:gd name="T18" fmla="*/ 130 w 644"/>
                <a:gd name="T19" fmla="*/ 395 h 1046"/>
                <a:gd name="T20" fmla="*/ 135 w 644"/>
                <a:gd name="T21" fmla="*/ 339 h 1046"/>
                <a:gd name="T22" fmla="*/ 214 w 644"/>
                <a:gd name="T23" fmla="*/ 0 h 1046"/>
                <a:gd name="T24" fmla="*/ 299 w 644"/>
                <a:gd name="T25" fmla="*/ 21 h 1046"/>
                <a:gd name="T26" fmla="*/ 272 w 644"/>
                <a:gd name="T27" fmla="*/ 151 h 1046"/>
                <a:gd name="T28" fmla="*/ 289 w 644"/>
                <a:gd name="T29" fmla="*/ 198 h 1046"/>
                <a:gd name="T30" fmla="*/ 293 w 644"/>
                <a:gd name="T31" fmla="*/ 226 h 1046"/>
                <a:gd name="T32" fmla="*/ 281 w 644"/>
                <a:gd name="T33" fmla="*/ 232 h 1046"/>
                <a:gd name="T34" fmla="*/ 314 w 644"/>
                <a:gd name="T35" fmla="*/ 265 h 1046"/>
                <a:gd name="T36" fmla="*/ 348 w 644"/>
                <a:gd name="T37" fmla="*/ 348 h 1046"/>
                <a:gd name="T38" fmla="*/ 361 w 644"/>
                <a:gd name="T39" fmla="*/ 345 h 1046"/>
                <a:gd name="T40" fmla="*/ 362 w 644"/>
                <a:gd name="T41" fmla="*/ 358 h 1046"/>
                <a:gd name="T42" fmla="*/ 375 w 644"/>
                <a:gd name="T43" fmla="*/ 362 h 1046"/>
                <a:gd name="T44" fmla="*/ 389 w 644"/>
                <a:gd name="T45" fmla="*/ 363 h 1046"/>
                <a:gd name="T46" fmla="*/ 360 w 644"/>
                <a:gd name="T47" fmla="*/ 424 h 1046"/>
                <a:gd name="T48" fmla="*/ 366 w 644"/>
                <a:gd name="T49" fmla="*/ 464 h 1046"/>
                <a:gd name="T50" fmla="*/ 341 w 644"/>
                <a:gd name="T51" fmla="*/ 505 h 1046"/>
                <a:gd name="T52" fmla="*/ 356 w 644"/>
                <a:gd name="T53" fmla="*/ 521 h 1046"/>
                <a:gd name="T54" fmla="*/ 401 w 644"/>
                <a:gd name="T55" fmla="*/ 497 h 1046"/>
                <a:gd name="T56" fmla="*/ 432 w 644"/>
                <a:gd name="T57" fmla="*/ 629 h 1046"/>
                <a:gd name="T58" fmla="*/ 453 w 644"/>
                <a:gd name="T59" fmla="*/ 636 h 1046"/>
                <a:gd name="T60" fmla="*/ 456 w 644"/>
                <a:gd name="T61" fmla="*/ 677 h 1046"/>
                <a:gd name="T62" fmla="*/ 472 w 644"/>
                <a:gd name="T63" fmla="*/ 695 h 1046"/>
                <a:gd name="T64" fmla="*/ 484 w 644"/>
                <a:gd name="T65" fmla="*/ 678 h 1046"/>
                <a:gd name="T66" fmla="*/ 515 w 644"/>
                <a:gd name="T67" fmla="*/ 691 h 1046"/>
                <a:gd name="T68" fmla="*/ 532 w 644"/>
                <a:gd name="T69" fmla="*/ 677 h 1046"/>
                <a:gd name="T70" fmla="*/ 590 w 644"/>
                <a:gd name="T71" fmla="*/ 690 h 1046"/>
                <a:gd name="T72" fmla="*/ 606 w 644"/>
                <a:gd name="T73" fmla="*/ 693 h 1046"/>
                <a:gd name="T74" fmla="*/ 617 w 644"/>
                <a:gd name="T75" fmla="*/ 664 h 1046"/>
                <a:gd name="T76" fmla="*/ 643 w 644"/>
                <a:gd name="T77" fmla="*/ 708 h 1046"/>
                <a:gd name="T78" fmla="*/ 588 w 644"/>
                <a:gd name="T79" fmla="*/ 1045 h 1046"/>
                <a:gd name="T80" fmla="*/ 293 w 644"/>
                <a:gd name="T81" fmla="*/ 990 h 1046"/>
                <a:gd name="T82" fmla="*/ 0 w 644"/>
                <a:gd name="T83" fmla="*/ 925 h 1046"/>
                <a:gd name="T84" fmla="*/ 0 w 644"/>
                <a:gd name="T85" fmla="*/ 925 h 104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44"/>
                <a:gd name="T130" fmla="*/ 0 h 1046"/>
                <a:gd name="T131" fmla="*/ 644 w 644"/>
                <a:gd name="T132" fmla="*/ 1046 h 104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44" h="1046">
                  <a:moveTo>
                    <a:pt x="0" y="925"/>
                  </a:moveTo>
                  <a:lnTo>
                    <a:pt x="51" y="703"/>
                  </a:lnTo>
                  <a:lnTo>
                    <a:pt x="76" y="643"/>
                  </a:lnTo>
                  <a:lnTo>
                    <a:pt x="53" y="617"/>
                  </a:lnTo>
                  <a:lnTo>
                    <a:pt x="60" y="591"/>
                  </a:lnTo>
                  <a:lnTo>
                    <a:pt x="100" y="551"/>
                  </a:lnTo>
                  <a:lnTo>
                    <a:pt x="134" y="499"/>
                  </a:lnTo>
                  <a:lnTo>
                    <a:pt x="163" y="452"/>
                  </a:lnTo>
                  <a:lnTo>
                    <a:pt x="141" y="420"/>
                  </a:lnTo>
                  <a:lnTo>
                    <a:pt x="130" y="395"/>
                  </a:lnTo>
                  <a:lnTo>
                    <a:pt x="135" y="339"/>
                  </a:lnTo>
                  <a:lnTo>
                    <a:pt x="214" y="0"/>
                  </a:lnTo>
                  <a:lnTo>
                    <a:pt x="299" y="21"/>
                  </a:lnTo>
                  <a:lnTo>
                    <a:pt x="272" y="151"/>
                  </a:lnTo>
                  <a:lnTo>
                    <a:pt x="289" y="198"/>
                  </a:lnTo>
                  <a:lnTo>
                    <a:pt x="293" y="226"/>
                  </a:lnTo>
                  <a:lnTo>
                    <a:pt x="281" y="232"/>
                  </a:lnTo>
                  <a:lnTo>
                    <a:pt x="314" y="265"/>
                  </a:lnTo>
                  <a:lnTo>
                    <a:pt x="348" y="348"/>
                  </a:lnTo>
                  <a:lnTo>
                    <a:pt x="361" y="345"/>
                  </a:lnTo>
                  <a:lnTo>
                    <a:pt x="362" y="358"/>
                  </a:lnTo>
                  <a:lnTo>
                    <a:pt x="375" y="362"/>
                  </a:lnTo>
                  <a:lnTo>
                    <a:pt x="389" y="363"/>
                  </a:lnTo>
                  <a:lnTo>
                    <a:pt x="360" y="424"/>
                  </a:lnTo>
                  <a:lnTo>
                    <a:pt x="366" y="464"/>
                  </a:lnTo>
                  <a:lnTo>
                    <a:pt x="341" y="505"/>
                  </a:lnTo>
                  <a:lnTo>
                    <a:pt x="356" y="521"/>
                  </a:lnTo>
                  <a:lnTo>
                    <a:pt x="401" y="497"/>
                  </a:lnTo>
                  <a:lnTo>
                    <a:pt x="432" y="629"/>
                  </a:lnTo>
                  <a:lnTo>
                    <a:pt x="453" y="636"/>
                  </a:lnTo>
                  <a:lnTo>
                    <a:pt x="456" y="677"/>
                  </a:lnTo>
                  <a:lnTo>
                    <a:pt x="472" y="695"/>
                  </a:lnTo>
                  <a:lnTo>
                    <a:pt x="484" y="678"/>
                  </a:lnTo>
                  <a:lnTo>
                    <a:pt x="515" y="691"/>
                  </a:lnTo>
                  <a:lnTo>
                    <a:pt x="532" y="677"/>
                  </a:lnTo>
                  <a:lnTo>
                    <a:pt x="590" y="690"/>
                  </a:lnTo>
                  <a:lnTo>
                    <a:pt x="606" y="693"/>
                  </a:lnTo>
                  <a:lnTo>
                    <a:pt x="617" y="664"/>
                  </a:lnTo>
                  <a:lnTo>
                    <a:pt x="643" y="708"/>
                  </a:lnTo>
                  <a:lnTo>
                    <a:pt x="588" y="1045"/>
                  </a:lnTo>
                  <a:lnTo>
                    <a:pt x="293" y="990"/>
                  </a:lnTo>
                  <a:lnTo>
                    <a:pt x="0" y="925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60" name="Freeform 74"/>
            <p:cNvSpPr>
              <a:spLocks/>
            </p:cNvSpPr>
            <p:nvPr/>
          </p:nvSpPr>
          <p:spPr bwMode="auto">
            <a:xfrm>
              <a:off x="2641600" y="1000125"/>
              <a:ext cx="1746250" cy="1117600"/>
            </a:xfrm>
            <a:custGeom>
              <a:avLst/>
              <a:gdLst>
                <a:gd name="T0" fmla="*/ 0 w 1100"/>
                <a:gd name="T1" fmla="*/ 130 h 704"/>
                <a:gd name="T2" fmla="*/ 17 w 1100"/>
                <a:gd name="T3" fmla="*/ 177 h 704"/>
                <a:gd name="T4" fmla="*/ 21 w 1100"/>
                <a:gd name="T5" fmla="*/ 205 h 704"/>
                <a:gd name="T6" fmla="*/ 9 w 1100"/>
                <a:gd name="T7" fmla="*/ 211 h 704"/>
                <a:gd name="T8" fmla="*/ 42 w 1100"/>
                <a:gd name="T9" fmla="*/ 244 h 704"/>
                <a:gd name="T10" fmla="*/ 76 w 1100"/>
                <a:gd name="T11" fmla="*/ 327 h 704"/>
                <a:gd name="T12" fmla="*/ 89 w 1100"/>
                <a:gd name="T13" fmla="*/ 324 h 704"/>
                <a:gd name="T14" fmla="*/ 90 w 1100"/>
                <a:gd name="T15" fmla="*/ 337 h 704"/>
                <a:gd name="T16" fmla="*/ 103 w 1100"/>
                <a:gd name="T17" fmla="*/ 341 h 704"/>
                <a:gd name="T18" fmla="*/ 117 w 1100"/>
                <a:gd name="T19" fmla="*/ 342 h 704"/>
                <a:gd name="T20" fmla="*/ 88 w 1100"/>
                <a:gd name="T21" fmla="*/ 403 h 704"/>
                <a:gd name="T22" fmla="*/ 94 w 1100"/>
                <a:gd name="T23" fmla="*/ 443 h 704"/>
                <a:gd name="T24" fmla="*/ 69 w 1100"/>
                <a:gd name="T25" fmla="*/ 484 h 704"/>
                <a:gd name="T26" fmla="*/ 84 w 1100"/>
                <a:gd name="T27" fmla="*/ 500 h 704"/>
                <a:gd name="T28" fmla="*/ 129 w 1100"/>
                <a:gd name="T29" fmla="*/ 476 h 704"/>
                <a:gd name="T30" fmla="*/ 160 w 1100"/>
                <a:gd name="T31" fmla="*/ 608 h 704"/>
                <a:gd name="T32" fmla="*/ 181 w 1100"/>
                <a:gd name="T33" fmla="*/ 615 h 704"/>
                <a:gd name="T34" fmla="*/ 184 w 1100"/>
                <a:gd name="T35" fmla="*/ 656 h 704"/>
                <a:gd name="T36" fmla="*/ 200 w 1100"/>
                <a:gd name="T37" fmla="*/ 674 h 704"/>
                <a:gd name="T38" fmla="*/ 212 w 1100"/>
                <a:gd name="T39" fmla="*/ 657 h 704"/>
                <a:gd name="T40" fmla="*/ 243 w 1100"/>
                <a:gd name="T41" fmla="*/ 670 h 704"/>
                <a:gd name="T42" fmla="*/ 260 w 1100"/>
                <a:gd name="T43" fmla="*/ 656 h 704"/>
                <a:gd name="T44" fmla="*/ 318 w 1100"/>
                <a:gd name="T45" fmla="*/ 669 h 704"/>
                <a:gd name="T46" fmla="*/ 334 w 1100"/>
                <a:gd name="T47" fmla="*/ 672 h 704"/>
                <a:gd name="T48" fmla="*/ 345 w 1100"/>
                <a:gd name="T49" fmla="*/ 643 h 704"/>
                <a:gd name="T50" fmla="*/ 371 w 1100"/>
                <a:gd name="T51" fmla="*/ 687 h 704"/>
                <a:gd name="T52" fmla="*/ 382 w 1100"/>
                <a:gd name="T53" fmla="*/ 620 h 704"/>
                <a:gd name="T54" fmla="*/ 683 w 1100"/>
                <a:gd name="T55" fmla="*/ 663 h 704"/>
                <a:gd name="T56" fmla="*/ 1051 w 1100"/>
                <a:gd name="T57" fmla="*/ 703 h 704"/>
                <a:gd name="T58" fmla="*/ 1060 w 1100"/>
                <a:gd name="T59" fmla="*/ 576 h 704"/>
                <a:gd name="T60" fmla="*/ 1099 w 1100"/>
                <a:gd name="T61" fmla="*/ 164 h 704"/>
                <a:gd name="T62" fmla="*/ 612 w 1100"/>
                <a:gd name="T63" fmla="*/ 106 h 704"/>
                <a:gd name="T64" fmla="*/ 368 w 1100"/>
                <a:gd name="T65" fmla="*/ 66 h 704"/>
                <a:gd name="T66" fmla="*/ 27 w 1100"/>
                <a:gd name="T67" fmla="*/ 0 h 704"/>
                <a:gd name="T68" fmla="*/ 0 w 1100"/>
                <a:gd name="T69" fmla="*/ 130 h 704"/>
                <a:gd name="T70" fmla="*/ 0 w 1100"/>
                <a:gd name="T71" fmla="*/ 130 h 70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00"/>
                <a:gd name="T109" fmla="*/ 0 h 704"/>
                <a:gd name="T110" fmla="*/ 1100 w 1100"/>
                <a:gd name="T111" fmla="*/ 704 h 70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00" h="704">
                  <a:moveTo>
                    <a:pt x="0" y="130"/>
                  </a:moveTo>
                  <a:lnTo>
                    <a:pt x="17" y="177"/>
                  </a:lnTo>
                  <a:lnTo>
                    <a:pt x="21" y="205"/>
                  </a:lnTo>
                  <a:lnTo>
                    <a:pt x="9" y="211"/>
                  </a:lnTo>
                  <a:lnTo>
                    <a:pt x="42" y="244"/>
                  </a:lnTo>
                  <a:lnTo>
                    <a:pt x="76" y="327"/>
                  </a:lnTo>
                  <a:lnTo>
                    <a:pt x="89" y="324"/>
                  </a:lnTo>
                  <a:lnTo>
                    <a:pt x="90" y="337"/>
                  </a:lnTo>
                  <a:lnTo>
                    <a:pt x="103" y="341"/>
                  </a:lnTo>
                  <a:lnTo>
                    <a:pt x="117" y="342"/>
                  </a:lnTo>
                  <a:lnTo>
                    <a:pt x="88" y="403"/>
                  </a:lnTo>
                  <a:lnTo>
                    <a:pt x="94" y="443"/>
                  </a:lnTo>
                  <a:lnTo>
                    <a:pt x="69" y="484"/>
                  </a:lnTo>
                  <a:lnTo>
                    <a:pt x="84" y="500"/>
                  </a:lnTo>
                  <a:lnTo>
                    <a:pt x="129" y="476"/>
                  </a:lnTo>
                  <a:lnTo>
                    <a:pt x="160" y="608"/>
                  </a:lnTo>
                  <a:lnTo>
                    <a:pt x="181" y="615"/>
                  </a:lnTo>
                  <a:lnTo>
                    <a:pt x="184" y="656"/>
                  </a:lnTo>
                  <a:lnTo>
                    <a:pt x="200" y="674"/>
                  </a:lnTo>
                  <a:lnTo>
                    <a:pt x="212" y="657"/>
                  </a:lnTo>
                  <a:lnTo>
                    <a:pt x="243" y="670"/>
                  </a:lnTo>
                  <a:lnTo>
                    <a:pt x="260" y="656"/>
                  </a:lnTo>
                  <a:lnTo>
                    <a:pt x="318" y="669"/>
                  </a:lnTo>
                  <a:lnTo>
                    <a:pt x="334" y="672"/>
                  </a:lnTo>
                  <a:lnTo>
                    <a:pt x="345" y="643"/>
                  </a:lnTo>
                  <a:lnTo>
                    <a:pt x="371" y="687"/>
                  </a:lnTo>
                  <a:lnTo>
                    <a:pt x="382" y="620"/>
                  </a:lnTo>
                  <a:lnTo>
                    <a:pt x="683" y="663"/>
                  </a:lnTo>
                  <a:lnTo>
                    <a:pt x="1051" y="703"/>
                  </a:lnTo>
                  <a:lnTo>
                    <a:pt x="1060" y="576"/>
                  </a:lnTo>
                  <a:lnTo>
                    <a:pt x="1099" y="164"/>
                  </a:lnTo>
                  <a:lnTo>
                    <a:pt x="612" y="106"/>
                  </a:lnTo>
                  <a:lnTo>
                    <a:pt x="368" y="66"/>
                  </a:lnTo>
                  <a:lnTo>
                    <a:pt x="27" y="0"/>
                  </a:lnTo>
                  <a:lnTo>
                    <a:pt x="0" y="130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61" name="Freeform 75"/>
            <p:cNvSpPr>
              <a:spLocks/>
            </p:cNvSpPr>
            <p:nvPr/>
          </p:nvSpPr>
          <p:spPr bwMode="auto">
            <a:xfrm>
              <a:off x="4227513" y="2547938"/>
              <a:ext cx="1416050" cy="715962"/>
            </a:xfrm>
            <a:custGeom>
              <a:avLst/>
              <a:gdLst>
                <a:gd name="T0" fmla="*/ 0 w 892"/>
                <a:gd name="T1" fmla="*/ 273 h 451"/>
                <a:gd name="T2" fmla="*/ 27 w 892"/>
                <a:gd name="T3" fmla="*/ 0 h 451"/>
                <a:gd name="T4" fmla="*/ 572 w 892"/>
                <a:gd name="T5" fmla="*/ 35 h 451"/>
                <a:gd name="T6" fmla="*/ 611 w 892"/>
                <a:gd name="T7" fmla="*/ 62 h 451"/>
                <a:gd name="T8" fmla="*/ 676 w 892"/>
                <a:gd name="T9" fmla="*/ 59 h 451"/>
                <a:gd name="T10" fmla="*/ 708 w 892"/>
                <a:gd name="T11" fmla="*/ 66 h 451"/>
                <a:gd name="T12" fmla="*/ 745 w 892"/>
                <a:gd name="T13" fmla="*/ 84 h 451"/>
                <a:gd name="T14" fmla="*/ 763 w 892"/>
                <a:gd name="T15" fmla="*/ 106 h 451"/>
                <a:gd name="T16" fmla="*/ 778 w 892"/>
                <a:gd name="T17" fmla="*/ 112 h 451"/>
                <a:gd name="T18" fmla="*/ 808 w 892"/>
                <a:gd name="T19" fmla="*/ 196 h 451"/>
                <a:gd name="T20" fmla="*/ 808 w 892"/>
                <a:gd name="T21" fmla="*/ 221 h 451"/>
                <a:gd name="T22" fmla="*/ 828 w 892"/>
                <a:gd name="T23" fmla="*/ 261 h 451"/>
                <a:gd name="T24" fmla="*/ 839 w 892"/>
                <a:gd name="T25" fmla="*/ 325 h 451"/>
                <a:gd name="T26" fmla="*/ 833 w 892"/>
                <a:gd name="T27" fmla="*/ 346 h 451"/>
                <a:gd name="T28" fmla="*/ 847 w 892"/>
                <a:gd name="T29" fmla="*/ 367 h 451"/>
                <a:gd name="T30" fmla="*/ 891 w 892"/>
                <a:gd name="T31" fmla="*/ 450 h 451"/>
                <a:gd name="T32" fmla="*/ 492 w 892"/>
                <a:gd name="T33" fmla="*/ 445 h 451"/>
                <a:gd name="T34" fmla="*/ 196 w 892"/>
                <a:gd name="T35" fmla="*/ 426 h 451"/>
                <a:gd name="T36" fmla="*/ 203 w 892"/>
                <a:gd name="T37" fmla="*/ 289 h 451"/>
                <a:gd name="T38" fmla="*/ 0 w 892"/>
                <a:gd name="T39" fmla="*/ 273 h 451"/>
                <a:gd name="T40" fmla="*/ 0 w 892"/>
                <a:gd name="T41" fmla="*/ 273 h 4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92"/>
                <a:gd name="T64" fmla="*/ 0 h 451"/>
                <a:gd name="T65" fmla="*/ 892 w 892"/>
                <a:gd name="T66" fmla="*/ 451 h 4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92" h="451">
                  <a:moveTo>
                    <a:pt x="0" y="273"/>
                  </a:moveTo>
                  <a:lnTo>
                    <a:pt x="27" y="0"/>
                  </a:lnTo>
                  <a:lnTo>
                    <a:pt x="572" y="35"/>
                  </a:lnTo>
                  <a:lnTo>
                    <a:pt x="611" y="62"/>
                  </a:lnTo>
                  <a:lnTo>
                    <a:pt x="676" y="59"/>
                  </a:lnTo>
                  <a:lnTo>
                    <a:pt x="708" y="66"/>
                  </a:lnTo>
                  <a:lnTo>
                    <a:pt x="745" y="84"/>
                  </a:lnTo>
                  <a:lnTo>
                    <a:pt x="763" y="106"/>
                  </a:lnTo>
                  <a:lnTo>
                    <a:pt x="778" y="112"/>
                  </a:lnTo>
                  <a:lnTo>
                    <a:pt x="808" y="196"/>
                  </a:lnTo>
                  <a:lnTo>
                    <a:pt x="808" y="221"/>
                  </a:lnTo>
                  <a:lnTo>
                    <a:pt x="828" y="261"/>
                  </a:lnTo>
                  <a:lnTo>
                    <a:pt x="839" y="325"/>
                  </a:lnTo>
                  <a:lnTo>
                    <a:pt x="833" y="346"/>
                  </a:lnTo>
                  <a:lnTo>
                    <a:pt x="847" y="367"/>
                  </a:lnTo>
                  <a:lnTo>
                    <a:pt x="891" y="450"/>
                  </a:lnTo>
                  <a:lnTo>
                    <a:pt x="492" y="445"/>
                  </a:lnTo>
                  <a:lnTo>
                    <a:pt x="196" y="426"/>
                  </a:lnTo>
                  <a:lnTo>
                    <a:pt x="203" y="289"/>
                  </a:lnTo>
                  <a:lnTo>
                    <a:pt x="0" y="273"/>
                  </a:lnTo>
                </a:path>
              </a:pathLst>
            </a:custGeom>
            <a:solidFill>
              <a:srgbClr val="00FF00"/>
            </a:solidFill>
            <a:ln w="1879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62" name="Group 661"/>
            <p:cNvGrpSpPr/>
            <p:nvPr/>
          </p:nvGrpSpPr>
          <p:grpSpPr>
            <a:xfrm>
              <a:off x="8099425" y="1781175"/>
              <a:ext cx="1290638" cy="965201"/>
              <a:chOff x="8099425" y="1781175"/>
              <a:chExt cx="1290638" cy="965201"/>
            </a:xfrm>
          </p:grpSpPr>
          <p:sp>
            <p:nvSpPr>
              <p:cNvPr id="663" name="Freeform 76"/>
              <p:cNvSpPr>
                <a:spLocks/>
              </p:cNvSpPr>
              <p:nvPr/>
            </p:nvSpPr>
            <p:spPr bwMode="auto">
              <a:xfrm>
                <a:off x="8099425" y="1781175"/>
                <a:ext cx="1012825" cy="911225"/>
              </a:xfrm>
              <a:custGeom>
                <a:avLst/>
                <a:gdLst>
                  <a:gd name="T0" fmla="*/ 0 w 638"/>
                  <a:gd name="T1" fmla="*/ 493 h 574"/>
                  <a:gd name="T2" fmla="*/ 20 w 638"/>
                  <a:gd name="T3" fmla="*/ 524 h 574"/>
                  <a:gd name="T4" fmla="*/ 437 w 638"/>
                  <a:gd name="T5" fmla="*/ 445 h 574"/>
                  <a:gd name="T6" fmla="*/ 466 w 638"/>
                  <a:gd name="T7" fmla="*/ 461 h 574"/>
                  <a:gd name="T8" fmla="*/ 481 w 638"/>
                  <a:gd name="T9" fmla="*/ 493 h 574"/>
                  <a:gd name="T10" fmla="*/ 523 w 638"/>
                  <a:gd name="T11" fmla="*/ 518 h 574"/>
                  <a:gd name="T12" fmla="*/ 614 w 638"/>
                  <a:gd name="T13" fmla="*/ 548 h 574"/>
                  <a:gd name="T14" fmla="*/ 616 w 638"/>
                  <a:gd name="T15" fmla="*/ 559 h 574"/>
                  <a:gd name="T16" fmla="*/ 622 w 638"/>
                  <a:gd name="T17" fmla="*/ 573 h 574"/>
                  <a:gd name="T18" fmla="*/ 629 w 638"/>
                  <a:gd name="T19" fmla="*/ 567 h 574"/>
                  <a:gd name="T20" fmla="*/ 637 w 638"/>
                  <a:gd name="T21" fmla="*/ 539 h 574"/>
                  <a:gd name="T22" fmla="*/ 637 w 638"/>
                  <a:gd name="T23" fmla="*/ 489 h 574"/>
                  <a:gd name="T24" fmla="*/ 622 w 638"/>
                  <a:gd name="T25" fmla="*/ 397 h 574"/>
                  <a:gd name="T26" fmla="*/ 622 w 638"/>
                  <a:gd name="T27" fmla="*/ 301 h 574"/>
                  <a:gd name="T28" fmla="*/ 604 w 638"/>
                  <a:gd name="T29" fmla="*/ 222 h 574"/>
                  <a:gd name="T30" fmla="*/ 576 w 638"/>
                  <a:gd name="T31" fmla="*/ 160 h 574"/>
                  <a:gd name="T32" fmla="*/ 570 w 638"/>
                  <a:gd name="T33" fmla="*/ 95 h 574"/>
                  <a:gd name="T34" fmla="*/ 541 w 638"/>
                  <a:gd name="T35" fmla="*/ 0 h 574"/>
                  <a:gd name="T36" fmla="*/ 414 w 638"/>
                  <a:gd name="T37" fmla="*/ 31 h 574"/>
                  <a:gd name="T38" fmla="*/ 407 w 638"/>
                  <a:gd name="T39" fmla="*/ 31 h 574"/>
                  <a:gd name="T40" fmla="*/ 366 w 638"/>
                  <a:gd name="T41" fmla="*/ 62 h 574"/>
                  <a:gd name="T42" fmla="*/ 333 w 638"/>
                  <a:gd name="T43" fmla="*/ 112 h 574"/>
                  <a:gd name="T44" fmla="*/ 327 w 638"/>
                  <a:gd name="T45" fmla="*/ 134 h 574"/>
                  <a:gd name="T46" fmla="*/ 311 w 638"/>
                  <a:gd name="T47" fmla="*/ 156 h 574"/>
                  <a:gd name="T48" fmla="*/ 284 w 638"/>
                  <a:gd name="T49" fmla="*/ 183 h 574"/>
                  <a:gd name="T50" fmla="*/ 295 w 638"/>
                  <a:gd name="T51" fmla="*/ 202 h 574"/>
                  <a:gd name="T52" fmla="*/ 300 w 638"/>
                  <a:gd name="T53" fmla="*/ 188 h 574"/>
                  <a:gd name="T54" fmla="*/ 309 w 638"/>
                  <a:gd name="T55" fmla="*/ 191 h 574"/>
                  <a:gd name="T56" fmla="*/ 305 w 638"/>
                  <a:gd name="T57" fmla="*/ 197 h 574"/>
                  <a:gd name="T58" fmla="*/ 309 w 638"/>
                  <a:gd name="T59" fmla="*/ 202 h 574"/>
                  <a:gd name="T60" fmla="*/ 306 w 638"/>
                  <a:gd name="T61" fmla="*/ 215 h 574"/>
                  <a:gd name="T62" fmla="*/ 300 w 638"/>
                  <a:gd name="T63" fmla="*/ 214 h 574"/>
                  <a:gd name="T64" fmla="*/ 297 w 638"/>
                  <a:gd name="T65" fmla="*/ 218 h 574"/>
                  <a:gd name="T66" fmla="*/ 311 w 638"/>
                  <a:gd name="T67" fmla="*/ 239 h 574"/>
                  <a:gd name="T68" fmla="*/ 313 w 638"/>
                  <a:gd name="T69" fmla="*/ 253 h 574"/>
                  <a:gd name="T70" fmla="*/ 290 w 638"/>
                  <a:gd name="T71" fmla="*/ 264 h 574"/>
                  <a:gd name="T72" fmla="*/ 273 w 638"/>
                  <a:gd name="T73" fmla="*/ 295 h 574"/>
                  <a:gd name="T74" fmla="*/ 250 w 638"/>
                  <a:gd name="T75" fmla="*/ 309 h 574"/>
                  <a:gd name="T76" fmla="*/ 210 w 638"/>
                  <a:gd name="T77" fmla="*/ 312 h 574"/>
                  <a:gd name="T78" fmla="*/ 194 w 638"/>
                  <a:gd name="T79" fmla="*/ 323 h 574"/>
                  <a:gd name="T80" fmla="*/ 171 w 638"/>
                  <a:gd name="T81" fmla="*/ 312 h 574"/>
                  <a:gd name="T82" fmla="*/ 103 w 638"/>
                  <a:gd name="T83" fmla="*/ 322 h 574"/>
                  <a:gd name="T84" fmla="*/ 52 w 638"/>
                  <a:gd name="T85" fmla="*/ 342 h 574"/>
                  <a:gd name="T86" fmla="*/ 53 w 638"/>
                  <a:gd name="T87" fmla="*/ 361 h 574"/>
                  <a:gd name="T88" fmla="*/ 52 w 638"/>
                  <a:gd name="T89" fmla="*/ 368 h 574"/>
                  <a:gd name="T90" fmla="*/ 53 w 638"/>
                  <a:gd name="T91" fmla="*/ 370 h 574"/>
                  <a:gd name="T92" fmla="*/ 62 w 638"/>
                  <a:gd name="T93" fmla="*/ 387 h 574"/>
                  <a:gd name="T94" fmla="*/ 71 w 638"/>
                  <a:gd name="T95" fmla="*/ 384 h 574"/>
                  <a:gd name="T96" fmla="*/ 77 w 638"/>
                  <a:gd name="T97" fmla="*/ 403 h 574"/>
                  <a:gd name="T98" fmla="*/ 76 w 638"/>
                  <a:gd name="T99" fmla="*/ 412 h 574"/>
                  <a:gd name="T100" fmla="*/ 63 w 638"/>
                  <a:gd name="T101" fmla="*/ 420 h 574"/>
                  <a:gd name="T102" fmla="*/ 57 w 638"/>
                  <a:gd name="T103" fmla="*/ 439 h 574"/>
                  <a:gd name="T104" fmla="*/ 0 w 638"/>
                  <a:gd name="T105" fmla="*/ 493 h 574"/>
                  <a:gd name="T106" fmla="*/ 0 w 638"/>
                  <a:gd name="T107" fmla="*/ 493 h 57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638"/>
                  <a:gd name="T163" fmla="*/ 0 h 574"/>
                  <a:gd name="T164" fmla="*/ 638 w 638"/>
                  <a:gd name="T165" fmla="*/ 574 h 57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638" h="574">
                    <a:moveTo>
                      <a:pt x="0" y="493"/>
                    </a:moveTo>
                    <a:lnTo>
                      <a:pt x="20" y="524"/>
                    </a:lnTo>
                    <a:lnTo>
                      <a:pt x="437" y="445"/>
                    </a:lnTo>
                    <a:lnTo>
                      <a:pt x="466" y="461"/>
                    </a:lnTo>
                    <a:lnTo>
                      <a:pt x="481" y="493"/>
                    </a:lnTo>
                    <a:lnTo>
                      <a:pt x="523" y="518"/>
                    </a:lnTo>
                    <a:lnTo>
                      <a:pt x="614" y="548"/>
                    </a:lnTo>
                    <a:lnTo>
                      <a:pt x="616" y="559"/>
                    </a:lnTo>
                    <a:lnTo>
                      <a:pt x="622" y="573"/>
                    </a:lnTo>
                    <a:lnTo>
                      <a:pt x="629" y="567"/>
                    </a:lnTo>
                    <a:lnTo>
                      <a:pt x="637" y="539"/>
                    </a:lnTo>
                    <a:lnTo>
                      <a:pt x="637" y="489"/>
                    </a:lnTo>
                    <a:lnTo>
                      <a:pt x="622" y="397"/>
                    </a:lnTo>
                    <a:lnTo>
                      <a:pt x="622" y="301"/>
                    </a:lnTo>
                    <a:lnTo>
                      <a:pt x="604" y="222"/>
                    </a:lnTo>
                    <a:lnTo>
                      <a:pt x="576" y="160"/>
                    </a:lnTo>
                    <a:lnTo>
                      <a:pt x="570" y="95"/>
                    </a:lnTo>
                    <a:lnTo>
                      <a:pt x="541" y="0"/>
                    </a:lnTo>
                    <a:lnTo>
                      <a:pt x="414" y="31"/>
                    </a:lnTo>
                    <a:lnTo>
                      <a:pt x="407" y="31"/>
                    </a:lnTo>
                    <a:lnTo>
                      <a:pt x="366" y="62"/>
                    </a:lnTo>
                    <a:lnTo>
                      <a:pt x="333" y="112"/>
                    </a:lnTo>
                    <a:lnTo>
                      <a:pt x="327" y="134"/>
                    </a:lnTo>
                    <a:lnTo>
                      <a:pt x="311" y="156"/>
                    </a:lnTo>
                    <a:lnTo>
                      <a:pt x="284" y="183"/>
                    </a:lnTo>
                    <a:lnTo>
                      <a:pt x="295" y="202"/>
                    </a:lnTo>
                    <a:lnTo>
                      <a:pt x="300" y="188"/>
                    </a:lnTo>
                    <a:lnTo>
                      <a:pt x="309" y="191"/>
                    </a:lnTo>
                    <a:lnTo>
                      <a:pt x="305" y="197"/>
                    </a:lnTo>
                    <a:lnTo>
                      <a:pt x="309" y="202"/>
                    </a:lnTo>
                    <a:lnTo>
                      <a:pt x="306" y="215"/>
                    </a:lnTo>
                    <a:lnTo>
                      <a:pt x="300" y="214"/>
                    </a:lnTo>
                    <a:lnTo>
                      <a:pt x="297" y="218"/>
                    </a:lnTo>
                    <a:lnTo>
                      <a:pt x="311" y="239"/>
                    </a:lnTo>
                    <a:lnTo>
                      <a:pt x="313" y="253"/>
                    </a:lnTo>
                    <a:lnTo>
                      <a:pt x="290" y="264"/>
                    </a:lnTo>
                    <a:lnTo>
                      <a:pt x="273" y="295"/>
                    </a:lnTo>
                    <a:lnTo>
                      <a:pt x="250" y="309"/>
                    </a:lnTo>
                    <a:lnTo>
                      <a:pt x="210" y="312"/>
                    </a:lnTo>
                    <a:lnTo>
                      <a:pt x="194" y="323"/>
                    </a:lnTo>
                    <a:lnTo>
                      <a:pt x="171" y="312"/>
                    </a:lnTo>
                    <a:lnTo>
                      <a:pt x="103" y="322"/>
                    </a:lnTo>
                    <a:lnTo>
                      <a:pt x="52" y="342"/>
                    </a:lnTo>
                    <a:lnTo>
                      <a:pt x="53" y="361"/>
                    </a:lnTo>
                    <a:lnTo>
                      <a:pt x="52" y="368"/>
                    </a:lnTo>
                    <a:lnTo>
                      <a:pt x="53" y="370"/>
                    </a:lnTo>
                    <a:lnTo>
                      <a:pt x="62" y="387"/>
                    </a:lnTo>
                    <a:lnTo>
                      <a:pt x="71" y="384"/>
                    </a:lnTo>
                    <a:lnTo>
                      <a:pt x="77" y="403"/>
                    </a:lnTo>
                    <a:lnTo>
                      <a:pt x="76" y="412"/>
                    </a:lnTo>
                    <a:lnTo>
                      <a:pt x="63" y="420"/>
                    </a:lnTo>
                    <a:lnTo>
                      <a:pt x="57" y="439"/>
                    </a:lnTo>
                    <a:lnTo>
                      <a:pt x="0" y="493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sp>
            <p:nvSpPr>
              <p:cNvPr id="664" name="Freeform 77"/>
              <p:cNvSpPr>
                <a:spLocks/>
              </p:cNvSpPr>
              <p:nvPr/>
            </p:nvSpPr>
            <p:spPr bwMode="auto">
              <a:xfrm>
                <a:off x="9069388" y="2554288"/>
                <a:ext cx="320675" cy="192088"/>
              </a:xfrm>
              <a:custGeom>
                <a:avLst/>
                <a:gdLst>
                  <a:gd name="T0" fmla="*/ 0 w 202"/>
                  <a:gd name="T1" fmla="*/ 108 h 121"/>
                  <a:gd name="T2" fmla="*/ 5 w 202"/>
                  <a:gd name="T3" fmla="*/ 118 h 121"/>
                  <a:gd name="T4" fmla="*/ 11 w 202"/>
                  <a:gd name="T5" fmla="*/ 118 h 121"/>
                  <a:gd name="T6" fmla="*/ 18 w 202"/>
                  <a:gd name="T7" fmla="*/ 108 h 121"/>
                  <a:gd name="T8" fmla="*/ 26 w 202"/>
                  <a:gd name="T9" fmla="*/ 107 h 121"/>
                  <a:gd name="T10" fmla="*/ 26 w 202"/>
                  <a:gd name="T11" fmla="*/ 108 h 121"/>
                  <a:gd name="T12" fmla="*/ 17 w 202"/>
                  <a:gd name="T13" fmla="*/ 120 h 121"/>
                  <a:gd name="T14" fmla="*/ 34 w 202"/>
                  <a:gd name="T15" fmla="*/ 113 h 121"/>
                  <a:gd name="T16" fmla="*/ 38 w 202"/>
                  <a:gd name="T17" fmla="*/ 108 h 121"/>
                  <a:gd name="T18" fmla="*/ 63 w 202"/>
                  <a:gd name="T19" fmla="*/ 94 h 121"/>
                  <a:gd name="T20" fmla="*/ 88 w 202"/>
                  <a:gd name="T21" fmla="*/ 80 h 121"/>
                  <a:gd name="T22" fmla="*/ 112 w 202"/>
                  <a:gd name="T23" fmla="*/ 69 h 121"/>
                  <a:gd name="T24" fmla="*/ 134 w 202"/>
                  <a:gd name="T25" fmla="*/ 55 h 121"/>
                  <a:gd name="T26" fmla="*/ 132 w 202"/>
                  <a:gd name="T27" fmla="*/ 58 h 121"/>
                  <a:gd name="T28" fmla="*/ 91 w 202"/>
                  <a:gd name="T29" fmla="*/ 89 h 121"/>
                  <a:gd name="T30" fmla="*/ 84 w 202"/>
                  <a:gd name="T31" fmla="*/ 91 h 121"/>
                  <a:gd name="T32" fmla="*/ 89 w 202"/>
                  <a:gd name="T33" fmla="*/ 93 h 121"/>
                  <a:gd name="T34" fmla="*/ 99 w 202"/>
                  <a:gd name="T35" fmla="*/ 89 h 121"/>
                  <a:gd name="T36" fmla="*/ 161 w 202"/>
                  <a:gd name="T37" fmla="*/ 41 h 121"/>
                  <a:gd name="T38" fmla="*/ 170 w 202"/>
                  <a:gd name="T39" fmla="*/ 31 h 121"/>
                  <a:gd name="T40" fmla="*/ 198 w 202"/>
                  <a:gd name="T41" fmla="*/ 6 h 121"/>
                  <a:gd name="T42" fmla="*/ 201 w 202"/>
                  <a:gd name="T43" fmla="*/ 0 h 121"/>
                  <a:gd name="T44" fmla="*/ 196 w 202"/>
                  <a:gd name="T45" fmla="*/ 2 h 121"/>
                  <a:gd name="T46" fmla="*/ 182 w 202"/>
                  <a:gd name="T47" fmla="*/ 16 h 121"/>
                  <a:gd name="T48" fmla="*/ 173 w 202"/>
                  <a:gd name="T49" fmla="*/ 13 h 121"/>
                  <a:gd name="T50" fmla="*/ 161 w 202"/>
                  <a:gd name="T51" fmla="*/ 22 h 121"/>
                  <a:gd name="T52" fmla="*/ 158 w 202"/>
                  <a:gd name="T53" fmla="*/ 19 h 121"/>
                  <a:gd name="T54" fmla="*/ 147 w 202"/>
                  <a:gd name="T55" fmla="*/ 47 h 121"/>
                  <a:gd name="T56" fmla="*/ 142 w 202"/>
                  <a:gd name="T57" fmla="*/ 41 h 121"/>
                  <a:gd name="T58" fmla="*/ 132 w 202"/>
                  <a:gd name="T59" fmla="*/ 41 h 121"/>
                  <a:gd name="T60" fmla="*/ 150 w 202"/>
                  <a:gd name="T61" fmla="*/ 22 h 121"/>
                  <a:gd name="T62" fmla="*/ 148 w 202"/>
                  <a:gd name="T63" fmla="*/ 14 h 121"/>
                  <a:gd name="T64" fmla="*/ 161 w 202"/>
                  <a:gd name="T65" fmla="*/ 0 h 121"/>
                  <a:gd name="T66" fmla="*/ 156 w 202"/>
                  <a:gd name="T67" fmla="*/ 0 h 121"/>
                  <a:gd name="T68" fmla="*/ 130 w 202"/>
                  <a:gd name="T69" fmla="*/ 31 h 121"/>
                  <a:gd name="T70" fmla="*/ 96 w 202"/>
                  <a:gd name="T71" fmla="*/ 42 h 121"/>
                  <a:gd name="T72" fmla="*/ 80 w 202"/>
                  <a:gd name="T73" fmla="*/ 45 h 121"/>
                  <a:gd name="T74" fmla="*/ 79 w 202"/>
                  <a:gd name="T75" fmla="*/ 54 h 121"/>
                  <a:gd name="T76" fmla="*/ 59 w 202"/>
                  <a:gd name="T77" fmla="*/ 61 h 121"/>
                  <a:gd name="T78" fmla="*/ 49 w 202"/>
                  <a:gd name="T79" fmla="*/ 58 h 121"/>
                  <a:gd name="T80" fmla="*/ 49 w 202"/>
                  <a:gd name="T81" fmla="*/ 64 h 121"/>
                  <a:gd name="T82" fmla="*/ 40 w 202"/>
                  <a:gd name="T83" fmla="*/ 64 h 121"/>
                  <a:gd name="T84" fmla="*/ 34 w 202"/>
                  <a:gd name="T85" fmla="*/ 69 h 121"/>
                  <a:gd name="T86" fmla="*/ 33 w 202"/>
                  <a:gd name="T87" fmla="*/ 80 h 121"/>
                  <a:gd name="T88" fmla="*/ 30 w 202"/>
                  <a:gd name="T89" fmla="*/ 74 h 121"/>
                  <a:gd name="T90" fmla="*/ 25 w 202"/>
                  <a:gd name="T91" fmla="*/ 86 h 121"/>
                  <a:gd name="T92" fmla="*/ 11 w 202"/>
                  <a:gd name="T93" fmla="*/ 89 h 121"/>
                  <a:gd name="T94" fmla="*/ 10 w 202"/>
                  <a:gd name="T95" fmla="*/ 97 h 121"/>
                  <a:gd name="T96" fmla="*/ 0 w 202"/>
                  <a:gd name="T97" fmla="*/ 108 h 121"/>
                  <a:gd name="T98" fmla="*/ 0 w 202"/>
                  <a:gd name="T99" fmla="*/ 108 h 12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02"/>
                  <a:gd name="T151" fmla="*/ 0 h 121"/>
                  <a:gd name="T152" fmla="*/ 202 w 202"/>
                  <a:gd name="T153" fmla="*/ 121 h 12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02" h="121">
                    <a:moveTo>
                      <a:pt x="0" y="108"/>
                    </a:moveTo>
                    <a:lnTo>
                      <a:pt x="5" y="118"/>
                    </a:lnTo>
                    <a:lnTo>
                      <a:pt x="11" y="118"/>
                    </a:lnTo>
                    <a:lnTo>
                      <a:pt x="18" y="108"/>
                    </a:lnTo>
                    <a:lnTo>
                      <a:pt x="26" y="107"/>
                    </a:lnTo>
                    <a:lnTo>
                      <a:pt x="26" y="108"/>
                    </a:lnTo>
                    <a:lnTo>
                      <a:pt x="17" y="120"/>
                    </a:lnTo>
                    <a:lnTo>
                      <a:pt x="34" y="113"/>
                    </a:lnTo>
                    <a:lnTo>
                      <a:pt x="38" y="108"/>
                    </a:lnTo>
                    <a:lnTo>
                      <a:pt x="63" y="94"/>
                    </a:lnTo>
                    <a:lnTo>
                      <a:pt x="88" y="80"/>
                    </a:lnTo>
                    <a:lnTo>
                      <a:pt x="112" y="69"/>
                    </a:lnTo>
                    <a:lnTo>
                      <a:pt x="134" y="55"/>
                    </a:lnTo>
                    <a:lnTo>
                      <a:pt x="132" y="58"/>
                    </a:lnTo>
                    <a:lnTo>
                      <a:pt x="91" y="89"/>
                    </a:lnTo>
                    <a:lnTo>
                      <a:pt x="84" y="91"/>
                    </a:lnTo>
                    <a:lnTo>
                      <a:pt x="89" y="93"/>
                    </a:lnTo>
                    <a:lnTo>
                      <a:pt x="99" y="89"/>
                    </a:lnTo>
                    <a:lnTo>
                      <a:pt x="161" y="41"/>
                    </a:lnTo>
                    <a:lnTo>
                      <a:pt x="170" y="31"/>
                    </a:lnTo>
                    <a:lnTo>
                      <a:pt x="198" y="6"/>
                    </a:lnTo>
                    <a:lnTo>
                      <a:pt x="201" y="0"/>
                    </a:lnTo>
                    <a:lnTo>
                      <a:pt x="196" y="2"/>
                    </a:lnTo>
                    <a:lnTo>
                      <a:pt x="182" y="16"/>
                    </a:lnTo>
                    <a:lnTo>
                      <a:pt x="173" y="13"/>
                    </a:lnTo>
                    <a:lnTo>
                      <a:pt x="161" y="22"/>
                    </a:lnTo>
                    <a:lnTo>
                      <a:pt x="158" y="19"/>
                    </a:lnTo>
                    <a:lnTo>
                      <a:pt x="147" y="47"/>
                    </a:lnTo>
                    <a:lnTo>
                      <a:pt x="142" y="41"/>
                    </a:lnTo>
                    <a:lnTo>
                      <a:pt x="132" y="41"/>
                    </a:lnTo>
                    <a:lnTo>
                      <a:pt x="150" y="22"/>
                    </a:lnTo>
                    <a:lnTo>
                      <a:pt x="148" y="14"/>
                    </a:lnTo>
                    <a:lnTo>
                      <a:pt x="161" y="0"/>
                    </a:lnTo>
                    <a:lnTo>
                      <a:pt x="156" y="0"/>
                    </a:lnTo>
                    <a:lnTo>
                      <a:pt x="130" y="31"/>
                    </a:lnTo>
                    <a:lnTo>
                      <a:pt x="96" y="42"/>
                    </a:lnTo>
                    <a:lnTo>
                      <a:pt x="80" y="45"/>
                    </a:lnTo>
                    <a:lnTo>
                      <a:pt x="79" y="54"/>
                    </a:lnTo>
                    <a:lnTo>
                      <a:pt x="59" y="61"/>
                    </a:lnTo>
                    <a:lnTo>
                      <a:pt x="49" y="58"/>
                    </a:lnTo>
                    <a:lnTo>
                      <a:pt x="49" y="64"/>
                    </a:lnTo>
                    <a:lnTo>
                      <a:pt x="40" y="64"/>
                    </a:lnTo>
                    <a:lnTo>
                      <a:pt x="34" y="69"/>
                    </a:lnTo>
                    <a:lnTo>
                      <a:pt x="33" y="80"/>
                    </a:lnTo>
                    <a:lnTo>
                      <a:pt x="30" y="74"/>
                    </a:lnTo>
                    <a:lnTo>
                      <a:pt x="25" y="86"/>
                    </a:lnTo>
                    <a:lnTo>
                      <a:pt x="11" y="89"/>
                    </a:lnTo>
                    <a:lnTo>
                      <a:pt x="10" y="97"/>
                    </a:lnTo>
                    <a:lnTo>
                      <a:pt x="0" y="108"/>
                    </a:lnTo>
                  </a:path>
                </a:pathLst>
              </a:custGeom>
              <a:solidFill>
                <a:srgbClr val="66CCFF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</p:grpSp>
        <p:sp>
          <p:nvSpPr>
            <p:cNvPr id="665" name="Freeform 79"/>
            <p:cNvSpPr>
              <a:spLocks/>
            </p:cNvSpPr>
            <p:nvPr/>
          </p:nvSpPr>
          <p:spPr bwMode="auto">
            <a:xfrm>
              <a:off x="7988300" y="2487613"/>
              <a:ext cx="995363" cy="644525"/>
            </a:xfrm>
            <a:custGeom>
              <a:avLst/>
              <a:gdLst>
                <a:gd name="T0" fmla="*/ 0 w 627"/>
                <a:gd name="T1" fmla="*/ 100 h 406"/>
                <a:gd name="T2" fmla="*/ 32 w 627"/>
                <a:gd name="T3" fmla="*/ 280 h 406"/>
                <a:gd name="T4" fmla="*/ 51 w 627"/>
                <a:gd name="T5" fmla="*/ 405 h 406"/>
                <a:gd name="T6" fmla="*/ 157 w 627"/>
                <a:gd name="T7" fmla="*/ 386 h 406"/>
                <a:gd name="T8" fmla="*/ 530 w 627"/>
                <a:gd name="T9" fmla="*/ 314 h 406"/>
                <a:gd name="T10" fmla="*/ 547 w 627"/>
                <a:gd name="T11" fmla="*/ 295 h 406"/>
                <a:gd name="T12" fmla="*/ 569 w 627"/>
                <a:gd name="T13" fmla="*/ 295 h 406"/>
                <a:gd name="T14" fmla="*/ 593 w 627"/>
                <a:gd name="T15" fmla="*/ 280 h 406"/>
                <a:gd name="T16" fmla="*/ 607 w 627"/>
                <a:gd name="T17" fmla="*/ 253 h 406"/>
                <a:gd name="T18" fmla="*/ 626 w 627"/>
                <a:gd name="T19" fmla="*/ 231 h 406"/>
                <a:gd name="T20" fmla="*/ 567 w 627"/>
                <a:gd name="T21" fmla="*/ 183 h 406"/>
                <a:gd name="T22" fmla="*/ 564 w 627"/>
                <a:gd name="T23" fmla="*/ 133 h 406"/>
                <a:gd name="T24" fmla="*/ 593 w 627"/>
                <a:gd name="T25" fmla="*/ 73 h 406"/>
                <a:gd name="T26" fmla="*/ 551 w 627"/>
                <a:gd name="T27" fmla="*/ 48 h 406"/>
                <a:gd name="T28" fmla="*/ 536 w 627"/>
                <a:gd name="T29" fmla="*/ 16 h 406"/>
                <a:gd name="T30" fmla="*/ 507 w 627"/>
                <a:gd name="T31" fmla="*/ 0 h 406"/>
                <a:gd name="T32" fmla="*/ 90 w 627"/>
                <a:gd name="T33" fmla="*/ 79 h 406"/>
                <a:gd name="T34" fmla="*/ 70 w 627"/>
                <a:gd name="T35" fmla="*/ 48 h 406"/>
                <a:gd name="T36" fmla="*/ 0 w 627"/>
                <a:gd name="T37" fmla="*/ 100 h 406"/>
                <a:gd name="T38" fmla="*/ 0 w 627"/>
                <a:gd name="T39" fmla="*/ 100 h 40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27"/>
                <a:gd name="T61" fmla="*/ 0 h 406"/>
                <a:gd name="T62" fmla="*/ 627 w 627"/>
                <a:gd name="T63" fmla="*/ 406 h 40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27" h="406">
                  <a:moveTo>
                    <a:pt x="0" y="100"/>
                  </a:moveTo>
                  <a:lnTo>
                    <a:pt x="32" y="280"/>
                  </a:lnTo>
                  <a:lnTo>
                    <a:pt x="51" y="405"/>
                  </a:lnTo>
                  <a:lnTo>
                    <a:pt x="157" y="386"/>
                  </a:lnTo>
                  <a:lnTo>
                    <a:pt x="530" y="314"/>
                  </a:lnTo>
                  <a:lnTo>
                    <a:pt x="547" y="295"/>
                  </a:lnTo>
                  <a:lnTo>
                    <a:pt x="569" y="295"/>
                  </a:lnTo>
                  <a:lnTo>
                    <a:pt x="593" y="280"/>
                  </a:lnTo>
                  <a:lnTo>
                    <a:pt x="607" y="253"/>
                  </a:lnTo>
                  <a:lnTo>
                    <a:pt x="626" y="231"/>
                  </a:lnTo>
                  <a:lnTo>
                    <a:pt x="567" y="183"/>
                  </a:lnTo>
                  <a:lnTo>
                    <a:pt x="564" y="133"/>
                  </a:lnTo>
                  <a:lnTo>
                    <a:pt x="593" y="73"/>
                  </a:lnTo>
                  <a:lnTo>
                    <a:pt x="551" y="48"/>
                  </a:lnTo>
                  <a:lnTo>
                    <a:pt x="536" y="16"/>
                  </a:lnTo>
                  <a:lnTo>
                    <a:pt x="507" y="0"/>
                  </a:lnTo>
                  <a:lnTo>
                    <a:pt x="90" y="79"/>
                  </a:lnTo>
                  <a:lnTo>
                    <a:pt x="70" y="48"/>
                  </a:lnTo>
                  <a:lnTo>
                    <a:pt x="0" y="100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66" name="Freeform 80"/>
            <p:cNvSpPr>
              <a:spLocks/>
            </p:cNvSpPr>
            <p:nvPr/>
          </p:nvSpPr>
          <p:spPr bwMode="auto">
            <a:xfrm>
              <a:off x="9353550" y="2339975"/>
              <a:ext cx="133350" cy="168275"/>
            </a:xfrm>
            <a:custGeom>
              <a:avLst/>
              <a:gdLst>
                <a:gd name="T0" fmla="*/ 0 w 84"/>
                <a:gd name="T1" fmla="*/ 10 h 106"/>
                <a:gd name="T2" fmla="*/ 17 w 84"/>
                <a:gd name="T3" fmla="*/ 99 h 106"/>
                <a:gd name="T4" fmla="*/ 19 w 84"/>
                <a:gd name="T5" fmla="*/ 105 h 106"/>
                <a:gd name="T6" fmla="*/ 51 w 84"/>
                <a:gd name="T7" fmla="*/ 87 h 106"/>
                <a:gd name="T8" fmla="*/ 48 w 84"/>
                <a:gd name="T9" fmla="*/ 60 h 106"/>
                <a:gd name="T10" fmla="*/ 53 w 84"/>
                <a:gd name="T11" fmla="*/ 47 h 106"/>
                <a:gd name="T12" fmla="*/ 63 w 84"/>
                <a:gd name="T13" fmla="*/ 54 h 106"/>
                <a:gd name="T14" fmla="*/ 64 w 84"/>
                <a:gd name="T15" fmla="*/ 73 h 106"/>
                <a:gd name="T16" fmla="*/ 70 w 84"/>
                <a:gd name="T17" fmla="*/ 73 h 106"/>
                <a:gd name="T18" fmla="*/ 83 w 84"/>
                <a:gd name="T19" fmla="*/ 54 h 106"/>
                <a:gd name="T20" fmla="*/ 70 w 84"/>
                <a:gd name="T21" fmla="*/ 32 h 106"/>
                <a:gd name="T22" fmla="*/ 53 w 84"/>
                <a:gd name="T23" fmla="*/ 29 h 106"/>
                <a:gd name="T24" fmla="*/ 39 w 84"/>
                <a:gd name="T25" fmla="*/ 4 h 106"/>
                <a:gd name="T26" fmla="*/ 29 w 84"/>
                <a:gd name="T27" fmla="*/ 0 h 106"/>
                <a:gd name="T28" fmla="*/ 0 w 84"/>
                <a:gd name="T29" fmla="*/ 10 h 106"/>
                <a:gd name="T30" fmla="*/ 0 w 84"/>
                <a:gd name="T31" fmla="*/ 10 h 10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4"/>
                <a:gd name="T49" fmla="*/ 0 h 106"/>
                <a:gd name="T50" fmla="*/ 84 w 84"/>
                <a:gd name="T51" fmla="*/ 106 h 10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4" h="106">
                  <a:moveTo>
                    <a:pt x="0" y="10"/>
                  </a:moveTo>
                  <a:lnTo>
                    <a:pt x="17" y="99"/>
                  </a:lnTo>
                  <a:lnTo>
                    <a:pt x="19" y="105"/>
                  </a:lnTo>
                  <a:lnTo>
                    <a:pt x="51" y="87"/>
                  </a:lnTo>
                  <a:lnTo>
                    <a:pt x="48" y="60"/>
                  </a:lnTo>
                  <a:lnTo>
                    <a:pt x="53" y="47"/>
                  </a:lnTo>
                  <a:lnTo>
                    <a:pt x="63" y="54"/>
                  </a:lnTo>
                  <a:lnTo>
                    <a:pt x="64" y="73"/>
                  </a:lnTo>
                  <a:lnTo>
                    <a:pt x="70" y="73"/>
                  </a:lnTo>
                  <a:lnTo>
                    <a:pt x="83" y="54"/>
                  </a:lnTo>
                  <a:lnTo>
                    <a:pt x="70" y="32"/>
                  </a:lnTo>
                  <a:lnTo>
                    <a:pt x="53" y="29"/>
                  </a:lnTo>
                  <a:lnTo>
                    <a:pt x="39" y="4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chemeClr val="tx1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67" name="Freeform 81"/>
            <p:cNvSpPr>
              <a:spLocks/>
            </p:cNvSpPr>
            <p:nvPr/>
          </p:nvSpPr>
          <p:spPr bwMode="auto">
            <a:xfrm>
              <a:off x="2460625" y="2538413"/>
              <a:ext cx="968375" cy="1217612"/>
            </a:xfrm>
            <a:custGeom>
              <a:avLst/>
              <a:gdLst>
                <a:gd name="T0" fmla="*/ 0 w 610"/>
                <a:gd name="T1" fmla="*/ 674 h 767"/>
                <a:gd name="T2" fmla="*/ 135 w 610"/>
                <a:gd name="T3" fmla="*/ 0 h 767"/>
                <a:gd name="T4" fmla="*/ 430 w 610"/>
                <a:gd name="T5" fmla="*/ 55 h 767"/>
                <a:gd name="T6" fmla="*/ 409 w 610"/>
                <a:gd name="T7" fmla="*/ 190 h 767"/>
                <a:gd name="T8" fmla="*/ 609 w 610"/>
                <a:gd name="T9" fmla="*/ 222 h 767"/>
                <a:gd name="T10" fmla="*/ 533 w 610"/>
                <a:gd name="T11" fmla="*/ 766 h 767"/>
                <a:gd name="T12" fmla="*/ 0 w 610"/>
                <a:gd name="T13" fmla="*/ 674 h 767"/>
                <a:gd name="T14" fmla="*/ 0 w 610"/>
                <a:gd name="T15" fmla="*/ 674 h 7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10"/>
                <a:gd name="T25" fmla="*/ 0 h 767"/>
                <a:gd name="T26" fmla="*/ 610 w 610"/>
                <a:gd name="T27" fmla="*/ 767 h 76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10" h="767">
                  <a:moveTo>
                    <a:pt x="0" y="674"/>
                  </a:moveTo>
                  <a:lnTo>
                    <a:pt x="135" y="0"/>
                  </a:lnTo>
                  <a:lnTo>
                    <a:pt x="430" y="55"/>
                  </a:lnTo>
                  <a:lnTo>
                    <a:pt x="409" y="190"/>
                  </a:lnTo>
                  <a:lnTo>
                    <a:pt x="609" y="222"/>
                  </a:lnTo>
                  <a:lnTo>
                    <a:pt x="533" y="766"/>
                  </a:lnTo>
                  <a:lnTo>
                    <a:pt x="0" y="674"/>
                  </a:lnTo>
                </a:path>
              </a:pathLst>
            </a:custGeom>
            <a:solidFill>
              <a:srgbClr val="00FF00"/>
            </a:solidFill>
            <a:ln w="1879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grpSp>
          <p:nvGrpSpPr>
            <p:cNvPr id="668" name="Group 667"/>
            <p:cNvGrpSpPr/>
            <p:nvPr/>
          </p:nvGrpSpPr>
          <p:grpSpPr>
            <a:xfrm>
              <a:off x="1408113" y="762000"/>
              <a:ext cx="1143000" cy="833438"/>
              <a:chOff x="1408113" y="762000"/>
              <a:chExt cx="1143000" cy="833438"/>
            </a:xfrm>
          </p:grpSpPr>
          <p:sp>
            <p:nvSpPr>
              <p:cNvPr id="669" name="Freeform 82"/>
              <p:cNvSpPr>
                <a:spLocks/>
              </p:cNvSpPr>
              <p:nvPr/>
            </p:nvSpPr>
            <p:spPr bwMode="auto">
              <a:xfrm>
                <a:off x="1408113" y="762000"/>
                <a:ext cx="1143000" cy="833438"/>
              </a:xfrm>
              <a:custGeom>
                <a:avLst/>
                <a:gdLst>
                  <a:gd name="T0" fmla="*/ 24 w 720"/>
                  <a:gd name="T1" fmla="*/ 145 h 525"/>
                  <a:gd name="T2" fmla="*/ 19 w 720"/>
                  <a:gd name="T3" fmla="*/ 223 h 525"/>
                  <a:gd name="T4" fmla="*/ 28 w 720"/>
                  <a:gd name="T5" fmla="*/ 234 h 525"/>
                  <a:gd name="T6" fmla="*/ 17 w 720"/>
                  <a:gd name="T7" fmla="*/ 259 h 525"/>
                  <a:gd name="T8" fmla="*/ 22 w 720"/>
                  <a:gd name="T9" fmla="*/ 270 h 525"/>
                  <a:gd name="T10" fmla="*/ 6 w 720"/>
                  <a:gd name="T11" fmla="*/ 305 h 525"/>
                  <a:gd name="T12" fmla="*/ 0 w 720"/>
                  <a:gd name="T13" fmla="*/ 309 h 525"/>
                  <a:gd name="T14" fmla="*/ 53 w 720"/>
                  <a:gd name="T15" fmla="*/ 352 h 525"/>
                  <a:gd name="T16" fmla="*/ 87 w 720"/>
                  <a:gd name="T17" fmla="*/ 423 h 525"/>
                  <a:gd name="T18" fmla="*/ 259 w 720"/>
                  <a:gd name="T19" fmla="*/ 481 h 525"/>
                  <a:gd name="T20" fmla="*/ 635 w 720"/>
                  <a:gd name="T21" fmla="*/ 524 h 525"/>
                  <a:gd name="T22" fmla="*/ 221 w 720"/>
                  <a:gd name="T23" fmla="*/ 0 h 525"/>
                  <a:gd name="T24" fmla="*/ 213 w 720"/>
                  <a:gd name="T25" fmla="*/ 12 h 525"/>
                  <a:gd name="T26" fmla="*/ 218 w 720"/>
                  <a:gd name="T27" fmla="*/ 34 h 525"/>
                  <a:gd name="T28" fmla="*/ 228 w 720"/>
                  <a:gd name="T29" fmla="*/ 50 h 525"/>
                  <a:gd name="T30" fmla="*/ 210 w 720"/>
                  <a:gd name="T31" fmla="*/ 63 h 525"/>
                  <a:gd name="T32" fmla="*/ 216 w 720"/>
                  <a:gd name="T33" fmla="*/ 77 h 525"/>
                  <a:gd name="T34" fmla="*/ 226 w 720"/>
                  <a:gd name="T35" fmla="*/ 136 h 525"/>
                  <a:gd name="T36" fmla="*/ 222 w 720"/>
                  <a:gd name="T37" fmla="*/ 145 h 525"/>
                  <a:gd name="T38" fmla="*/ 203 w 720"/>
                  <a:gd name="T39" fmla="*/ 177 h 525"/>
                  <a:gd name="T40" fmla="*/ 196 w 720"/>
                  <a:gd name="T41" fmla="*/ 190 h 525"/>
                  <a:gd name="T42" fmla="*/ 185 w 720"/>
                  <a:gd name="T43" fmla="*/ 234 h 525"/>
                  <a:gd name="T44" fmla="*/ 155 w 720"/>
                  <a:gd name="T45" fmla="*/ 247 h 525"/>
                  <a:gd name="T46" fmla="*/ 141 w 720"/>
                  <a:gd name="T47" fmla="*/ 242 h 525"/>
                  <a:gd name="T48" fmla="*/ 131 w 720"/>
                  <a:gd name="T49" fmla="*/ 248 h 525"/>
                  <a:gd name="T50" fmla="*/ 132 w 720"/>
                  <a:gd name="T51" fmla="*/ 231 h 525"/>
                  <a:gd name="T52" fmla="*/ 122 w 720"/>
                  <a:gd name="T53" fmla="*/ 223 h 525"/>
                  <a:gd name="T54" fmla="*/ 139 w 720"/>
                  <a:gd name="T55" fmla="*/ 215 h 525"/>
                  <a:gd name="T56" fmla="*/ 150 w 720"/>
                  <a:gd name="T57" fmla="*/ 234 h 525"/>
                  <a:gd name="T58" fmla="*/ 163 w 720"/>
                  <a:gd name="T59" fmla="*/ 222 h 525"/>
                  <a:gd name="T60" fmla="*/ 177 w 720"/>
                  <a:gd name="T61" fmla="*/ 210 h 525"/>
                  <a:gd name="T62" fmla="*/ 171 w 720"/>
                  <a:gd name="T63" fmla="*/ 190 h 525"/>
                  <a:gd name="T64" fmla="*/ 182 w 720"/>
                  <a:gd name="T65" fmla="*/ 164 h 525"/>
                  <a:gd name="T66" fmla="*/ 192 w 720"/>
                  <a:gd name="T67" fmla="*/ 138 h 525"/>
                  <a:gd name="T68" fmla="*/ 176 w 720"/>
                  <a:gd name="T69" fmla="*/ 160 h 525"/>
                  <a:gd name="T70" fmla="*/ 141 w 720"/>
                  <a:gd name="T71" fmla="*/ 182 h 525"/>
                  <a:gd name="T72" fmla="*/ 132 w 720"/>
                  <a:gd name="T73" fmla="*/ 203 h 525"/>
                  <a:gd name="T74" fmla="*/ 155 w 720"/>
                  <a:gd name="T75" fmla="*/ 164 h 525"/>
                  <a:gd name="T76" fmla="*/ 182 w 720"/>
                  <a:gd name="T77" fmla="*/ 148 h 525"/>
                  <a:gd name="T78" fmla="*/ 185 w 720"/>
                  <a:gd name="T79" fmla="*/ 125 h 525"/>
                  <a:gd name="T80" fmla="*/ 178 w 720"/>
                  <a:gd name="T81" fmla="*/ 109 h 525"/>
                  <a:gd name="T82" fmla="*/ 171 w 720"/>
                  <a:gd name="T83" fmla="*/ 113 h 525"/>
                  <a:gd name="T84" fmla="*/ 155 w 720"/>
                  <a:gd name="T85" fmla="*/ 98 h 525"/>
                  <a:gd name="T86" fmla="*/ 28 w 720"/>
                  <a:gd name="T87" fmla="*/ 25 h 525"/>
                  <a:gd name="T88" fmla="*/ 17 w 720"/>
                  <a:gd name="T89" fmla="*/ 90 h 52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720"/>
                  <a:gd name="T136" fmla="*/ 0 h 525"/>
                  <a:gd name="T137" fmla="*/ 720 w 720"/>
                  <a:gd name="T138" fmla="*/ 525 h 52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720" h="525">
                    <a:moveTo>
                      <a:pt x="17" y="90"/>
                    </a:moveTo>
                    <a:lnTo>
                      <a:pt x="25" y="115"/>
                    </a:lnTo>
                    <a:lnTo>
                      <a:pt x="24" y="145"/>
                    </a:lnTo>
                    <a:lnTo>
                      <a:pt x="22" y="172"/>
                    </a:lnTo>
                    <a:lnTo>
                      <a:pt x="25" y="183"/>
                    </a:lnTo>
                    <a:lnTo>
                      <a:pt x="19" y="223"/>
                    </a:lnTo>
                    <a:lnTo>
                      <a:pt x="31" y="215"/>
                    </a:lnTo>
                    <a:lnTo>
                      <a:pt x="50" y="230"/>
                    </a:lnTo>
                    <a:lnTo>
                      <a:pt x="28" y="234"/>
                    </a:lnTo>
                    <a:lnTo>
                      <a:pt x="17" y="231"/>
                    </a:lnTo>
                    <a:lnTo>
                      <a:pt x="17" y="247"/>
                    </a:lnTo>
                    <a:lnTo>
                      <a:pt x="17" y="259"/>
                    </a:lnTo>
                    <a:lnTo>
                      <a:pt x="31" y="259"/>
                    </a:lnTo>
                    <a:lnTo>
                      <a:pt x="36" y="264"/>
                    </a:lnTo>
                    <a:lnTo>
                      <a:pt x="22" y="270"/>
                    </a:lnTo>
                    <a:lnTo>
                      <a:pt x="24" y="288"/>
                    </a:lnTo>
                    <a:lnTo>
                      <a:pt x="13" y="305"/>
                    </a:lnTo>
                    <a:lnTo>
                      <a:pt x="6" y="305"/>
                    </a:lnTo>
                    <a:lnTo>
                      <a:pt x="17" y="280"/>
                    </a:lnTo>
                    <a:lnTo>
                      <a:pt x="11" y="270"/>
                    </a:lnTo>
                    <a:lnTo>
                      <a:pt x="0" y="309"/>
                    </a:lnTo>
                    <a:lnTo>
                      <a:pt x="17" y="321"/>
                    </a:lnTo>
                    <a:lnTo>
                      <a:pt x="50" y="338"/>
                    </a:lnTo>
                    <a:lnTo>
                      <a:pt x="53" y="352"/>
                    </a:lnTo>
                    <a:lnTo>
                      <a:pt x="65" y="352"/>
                    </a:lnTo>
                    <a:lnTo>
                      <a:pt x="93" y="406"/>
                    </a:lnTo>
                    <a:lnTo>
                      <a:pt x="87" y="423"/>
                    </a:lnTo>
                    <a:lnTo>
                      <a:pt x="131" y="459"/>
                    </a:lnTo>
                    <a:lnTo>
                      <a:pt x="203" y="457"/>
                    </a:lnTo>
                    <a:lnTo>
                      <a:pt x="259" y="481"/>
                    </a:lnTo>
                    <a:lnTo>
                      <a:pt x="284" y="476"/>
                    </a:lnTo>
                    <a:lnTo>
                      <a:pt x="450" y="481"/>
                    </a:lnTo>
                    <a:lnTo>
                      <a:pt x="635" y="524"/>
                    </a:lnTo>
                    <a:lnTo>
                      <a:pt x="640" y="468"/>
                    </a:lnTo>
                    <a:lnTo>
                      <a:pt x="719" y="129"/>
                    </a:lnTo>
                    <a:lnTo>
                      <a:pt x="221" y="0"/>
                    </a:lnTo>
                    <a:lnTo>
                      <a:pt x="214" y="3"/>
                    </a:lnTo>
                    <a:lnTo>
                      <a:pt x="218" y="10"/>
                    </a:lnTo>
                    <a:lnTo>
                      <a:pt x="213" y="12"/>
                    </a:lnTo>
                    <a:lnTo>
                      <a:pt x="218" y="18"/>
                    </a:lnTo>
                    <a:lnTo>
                      <a:pt x="216" y="26"/>
                    </a:lnTo>
                    <a:lnTo>
                      <a:pt x="218" y="34"/>
                    </a:lnTo>
                    <a:lnTo>
                      <a:pt x="226" y="32"/>
                    </a:lnTo>
                    <a:lnTo>
                      <a:pt x="233" y="37"/>
                    </a:lnTo>
                    <a:lnTo>
                      <a:pt x="228" y="50"/>
                    </a:lnTo>
                    <a:lnTo>
                      <a:pt x="233" y="57"/>
                    </a:lnTo>
                    <a:lnTo>
                      <a:pt x="224" y="76"/>
                    </a:lnTo>
                    <a:lnTo>
                      <a:pt x="210" y="63"/>
                    </a:lnTo>
                    <a:lnTo>
                      <a:pt x="207" y="67"/>
                    </a:lnTo>
                    <a:lnTo>
                      <a:pt x="207" y="75"/>
                    </a:lnTo>
                    <a:lnTo>
                      <a:pt x="216" y="77"/>
                    </a:lnTo>
                    <a:lnTo>
                      <a:pt x="226" y="98"/>
                    </a:lnTo>
                    <a:lnTo>
                      <a:pt x="222" y="126"/>
                    </a:lnTo>
                    <a:lnTo>
                      <a:pt x="226" y="136"/>
                    </a:lnTo>
                    <a:lnTo>
                      <a:pt x="230" y="136"/>
                    </a:lnTo>
                    <a:lnTo>
                      <a:pt x="227" y="141"/>
                    </a:lnTo>
                    <a:lnTo>
                      <a:pt x="222" y="145"/>
                    </a:lnTo>
                    <a:lnTo>
                      <a:pt x="207" y="162"/>
                    </a:lnTo>
                    <a:lnTo>
                      <a:pt x="207" y="167"/>
                    </a:lnTo>
                    <a:lnTo>
                      <a:pt x="203" y="177"/>
                    </a:lnTo>
                    <a:lnTo>
                      <a:pt x="199" y="180"/>
                    </a:lnTo>
                    <a:lnTo>
                      <a:pt x="203" y="188"/>
                    </a:lnTo>
                    <a:lnTo>
                      <a:pt x="196" y="190"/>
                    </a:lnTo>
                    <a:lnTo>
                      <a:pt x="195" y="222"/>
                    </a:lnTo>
                    <a:lnTo>
                      <a:pt x="185" y="224"/>
                    </a:lnTo>
                    <a:lnTo>
                      <a:pt x="185" y="234"/>
                    </a:lnTo>
                    <a:lnTo>
                      <a:pt x="176" y="223"/>
                    </a:lnTo>
                    <a:lnTo>
                      <a:pt x="175" y="228"/>
                    </a:lnTo>
                    <a:lnTo>
                      <a:pt x="155" y="247"/>
                    </a:lnTo>
                    <a:lnTo>
                      <a:pt x="149" y="246"/>
                    </a:lnTo>
                    <a:lnTo>
                      <a:pt x="144" y="236"/>
                    </a:lnTo>
                    <a:lnTo>
                      <a:pt x="141" y="242"/>
                    </a:lnTo>
                    <a:lnTo>
                      <a:pt x="137" y="236"/>
                    </a:lnTo>
                    <a:lnTo>
                      <a:pt x="132" y="249"/>
                    </a:lnTo>
                    <a:lnTo>
                      <a:pt x="131" y="248"/>
                    </a:lnTo>
                    <a:lnTo>
                      <a:pt x="132" y="240"/>
                    </a:lnTo>
                    <a:lnTo>
                      <a:pt x="124" y="242"/>
                    </a:lnTo>
                    <a:lnTo>
                      <a:pt x="132" y="231"/>
                    </a:lnTo>
                    <a:lnTo>
                      <a:pt x="124" y="231"/>
                    </a:lnTo>
                    <a:lnTo>
                      <a:pt x="131" y="226"/>
                    </a:lnTo>
                    <a:lnTo>
                      <a:pt x="122" y="223"/>
                    </a:lnTo>
                    <a:lnTo>
                      <a:pt x="126" y="216"/>
                    </a:lnTo>
                    <a:lnTo>
                      <a:pt x="135" y="223"/>
                    </a:lnTo>
                    <a:lnTo>
                      <a:pt x="139" y="215"/>
                    </a:lnTo>
                    <a:lnTo>
                      <a:pt x="155" y="208"/>
                    </a:lnTo>
                    <a:lnTo>
                      <a:pt x="149" y="224"/>
                    </a:lnTo>
                    <a:lnTo>
                      <a:pt x="150" y="234"/>
                    </a:lnTo>
                    <a:lnTo>
                      <a:pt x="155" y="216"/>
                    </a:lnTo>
                    <a:lnTo>
                      <a:pt x="171" y="210"/>
                    </a:lnTo>
                    <a:lnTo>
                      <a:pt x="163" y="222"/>
                    </a:lnTo>
                    <a:lnTo>
                      <a:pt x="171" y="228"/>
                    </a:lnTo>
                    <a:lnTo>
                      <a:pt x="171" y="217"/>
                    </a:lnTo>
                    <a:lnTo>
                      <a:pt x="177" y="210"/>
                    </a:lnTo>
                    <a:lnTo>
                      <a:pt x="185" y="198"/>
                    </a:lnTo>
                    <a:lnTo>
                      <a:pt x="183" y="188"/>
                    </a:lnTo>
                    <a:lnTo>
                      <a:pt x="171" y="190"/>
                    </a:lnTo>
                    <a:lnTo>
                      <a:pt x="172" y="177"/>
                    </a:lnTo>
                    <a:lnTo>
                      <a:pt x="178" y="183"/>
                    </a:lnTo>
                    <a:lnTo>
                      <a:pt x="182" y="164"/>
                    </a:lnTo>
                    <a:lnTo>
                      <a:pt x="196" y="165"/>
                    </a:lnTo>
                    <a:lnTo>
                      <a:pt x="199" y="148"/>
                    </a:lnTo>
                    <a:lnTo>
                      <a:pt x="192" y="138"/>
                    </a:lnTo>
                    <a:lnTo>
                      <a:pt x="192" y="155"/>
                    </a:lnTo>
                    <a:lnTo>
                      <a:pt x="188" y="151"/>
                    </a:lnTo>
                    <a:lnTo>
                      <a:pt x="176" y="160"/>
                    </a:lnTo>
                    <a:lnTo>
                      <a:pt x="169" y="170"/>
                    </a:lnTo>
                    <a:lnTo>
                      <a:pt x="158" y="172"/>
                    </a:lnTo>
                    <a:lnTo>
                      <a:pt x="141" y="182"/>
                    </a:lnTo>
                    <a:lnTo>
                      <a:pt x="129" y="198"/>
                    </a:lnTo>
                    <a:lnTo>
                      <a:pt x="152" y="198"/>
                    </a:lnTo>
                    <a:lnTo>
                      <a:pt x="132" y="203"/>
                    </a:lnTo>
                    <a:lnTo>
                      <a:pt x="122" y="200"/>
                    </a:lnTo>
                    <a:lnTo>
                      <a:pt x="141" y="172"/>
                    </a:lnTo>
                    <a:lnTo>
                      <a:pt x="155" y="164"/>
                    </a:lnTo>
                    <a:lnTo>
                      <a:pt x="171" y="147"/>
                    </a:lnTo>
                    <a:lnTo>
                      <a:pt x="172" y="156"/>
                    </a:lnTo>
                    <a:lnTo>
                      <a:pt x="182" y="148"/>
                    </a:lnTo>
                    <a:lnTo>
                      <a:pt x="192" y="127"/>
                    </a:lnTo>
                    <a:lnTo>
                      <a:pt x="189" y="115"/>
                    </a:lnTo>
                    <a:lnTo>
                      <a:pt x="185" y="125"/>
                    </a:lnTo>
                    <a:lnTo>
                      <a:pt x="182" y="123"/>
                    </a:lnTo>
                    <a:lnTo>
                      <a:pt x="185" y="109"/>
                    </a:lnTo>
                    <a:lnTo>
                      <a:pt x="178" y="109"/>
                    </a:lnTo>
                    <a:lnTo>
                      <a:pt x="177" y="121"/>
                    </a:lnTo>
                    <a:lnTo>
                      <a:pt x="172" y="126"/>
                    </a:lnTo>
                    <a:lnTo>
                      <a:pt x="171" y="113"/>
                    </a:lnTo>
                    <a:lnTo>
                      <a:pt x="166" y="109"/>
                    </a:lnTo>
                    <a:lnTo>
                      <a:pt x="162" y="115"/>
                    </a:lnTo>
                    <a:lnTo>
                      <a:pt x="155" y="98"/>
                    </a:lnTo>
                    <a:lnTo>
                      <a:pt x="137" y="96"/>
                    </a:lnTo>
                    <a:lnTo>
                      <a:pt x="73" y="63"/>
                    </a:lnTo>
                    <a:lnTo>
                      <a:pt x="28" y="25"/>
                    </a:lnTo>
                    <a:lnTo>
                      <a:pt x="17" y="54"/>
                    </a:lnTo>
                    <a:lnTo>
                      <a:pt x="17" y="90"/>
                    </a:lnTo>
                  </a:path>
                </a:pathLst>
              </a:custGeom>
              <a:solidFill>
                <a:srgbClr val="00FF00"/>
              </a:solidFill>
              <a:ln w="1878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buClr>
                    <a:srgbClr val="808080"/>
                  </a:buClr>
                  <a:buSzPct val="90000"/>
                  <a:buFont typeface="Monotype Sorts"/>
                  <a:buNone/>
                </a:pPr>
                <a:endParaRPr lang="en-US" sz="900"/>
              </a:p>
            </p:txBody>
          </p:sp>
          <p:grpSp>
            <p:nvGrpSpPr>
              <p:cNvPr id="670" name="Group 85"/>
              <p:cNvGrpSpPr>
                <a:grpSpLocks/>
              </p:cNvGrpSpPr>
              <p:nvPr/>
            </p:nvGrpSpPr>
            <p:grpSpPr bwMode="auto">
              <a:xfrm>
                <a:off x="1671638" y="809625"/>
                <a:ext cx="77788" cy="169863"/>
                <a:chOff x="865" y="759"/>
                <a:chExt cx="49" cy="107"/>
              </a:xfrm>
            </p:grpSpPr>
            <p:sp>
              <p:nvSpPr>
                <p:cNvPr id="671" name="Freeform 83"/>
                <p:cNvSpPr>
                  <a:spLocks/>
                </p:cNvSpPr>
                <p:nvPr/>
              </p:nvSpPr>
              <p:spPr bwMode="auto">
                <a:xfrm>
                  <a:off x="865" y="759"/>
                  <a:ext cx="36" cy="40"/>
                </a:xfrm>
                <a:custGeom>
                  <a:avLst/>
                  <a:gdLst>
                    <a:gd name="T0" fmla="*/ 0 w 36"/>
                    <a:gd name="T1" fmla="*/ 17 h 40"/>
                    <a:gd name="T2" fmla="*/ 28 w 36"/>
                    <a:gd name="T3" fmla="*/ 0 h 40"/>
                    <a:gd name="T4" fmla="*/ 35 w 36"/>
                    <a:gd name="T5" fmla="*/ 17 h 40"/>
                    <a:gd name="T6" fmla="*/ 28 w 36"/>
                    <a:gd name="T7" fmla="*/ 39 h 40"/>
                    <a:gd name="T8" fmla="*/ 0 w 36"/>
                    <a:gd name="T9" fmla="*/ 17 h 40"/>
                    <a:gd name="T10" fmla="*/ 0 w 36"/>
                    <a:gd name="T11" fmla="*/ 17 h 4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40"/>
                    <a:gd name="T20" fmla="*/ 36 w 36"/>
                    <a:gd name="T21" fmla="*/ 40 h 4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40">
                      <a:moveTo>
                        <a:pt x="0" y="17"/>
                      </a:moveTo>
                      <a:lnTo>
                        <a:pt x="28" y="0"/>
                      </a:lnTo>
                      <a:lnTo>
                        <a:pt x="35" y="17"/>
                      </a:lnTo>
                      <a:lnTo>
                        <a:pt x="28" y="39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00FF00"/>
                </a:solidFill>
                <a:ln w="18784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  <p:sp>
              <p:nvSpPr>
                <p:cNvPr id="672" name="Freeform 84"/>
                <p:cNvSpPr>
                  <a:spLocks/>
                </p:cNvSpPr>
                <p:nvPr/>
              </p:nvSpPr>
              <p:spPr bwMode="auto">
                <a:xfrm>
                  <a:off x="890" y="810"/>
                  <a:ext cx="24" cy="56"/>
                </a:xfrm>
                <a:custGeom>
                  <a:avLst/>
                  <a:gdLst>
                    <a:gd name="T0" fmla="*/ 0 w 24"/>
                    <a:gd name="T1" fmla="*/ 15 h 56"/>
                    <a:gd name="T2" fmla="*/ 14 w 24"/>
                    <a:gd name="T3" fmla="*/ 0 h 56"/>
                    <a:gd name="T4" fmla="*/ 23 w 24"/>
                    <a:gd name="T5" fmla="*/ 9 h 56"/>
                    <a:gd name="T6" fmla="*/ 16 w 24"/>
                    <a:gd name="T7" fmla="*/ 55 h 56"/>
                    <a:gd name="T8" fmla="*/ 0 w 24"/>
                    <a:gd name="T9" fmla="*/ 15 h 56"/>
                    <a:gd name="T10" fmla="*/ 0 w 24"/>
                    <a:gd name="T11" fmla="*/ 15 h 5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"/>
                    <a:gd name="T19" fmla="*/ 0 h 56"/>
                    <a:gd name="T20" fmla="*/ 24 w 24"/>
                    <a:gd name="T21" fmla="*/ 56 h 5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" h="56">
                      <a:moveTo>
                        <a:pt x="0" y="15"/>
                      </a:moveTo>
                      <a:lnTo>
                        <a:pt x="14" y="0"/>
                      </a:lnTo>
                      <a:lnTo>
                        <a:pt x="23" y="9"/>
                      </a:lnTo>
                      <a:lnTo>
                        <a:pt x="16" y="55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00FF00"/>
                </a:solidFill>
                <a:ln w="18784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>
                    <a:buClr>
                      <a:srgbClr val="808080"/>
                    </a:buClr>
                    <a:buSzPct val="90000"/>
                    <a:buFont typeface="Monotype Sorts"/>
                    <a:buNone/>
                  </a:pPr>
                  <a:endParaRPr lang="en-US" sz="900"/>
                </a:p>
              </p:txBody>
            </p:sp>
          </p:grpSp>
        </p:grpSp>
        <p:sp>
          <p:nvSpPr>
            <p:cNvPr id="673" name="Freeform 87"/>
            <p:cNvSpPr>
              <a:spLocks/>
            </p:cNvSpPr>
            <p:nvPr/>
          </p:nvSpPr>
          <p:spPr bwMode="auto">
            <a:xfrm>
              <a:off x="3109913" y="1984375"/>
              <a:ext cx="1201737" cy="998538"/>
            </a:xfrm>
            <a:custGeom>
              <a:avLst/>
              <a:gdLst>
                <a:gd name="T0" fmla="*/ 0 w 757"/>
                <a:gd name="T1" fmla="*/ 539 h 629"/>
                <a:gd name="T2" fmla="*/ 21 w 757"/>
                <a:gd name="T3" fmla="*/ 404 h 629"/>
                <a:gd name="T4" fmla="*/ 76 w 757"/>
                <a:gd name="T5" fmla="*/ 67 h 629"/>
                <a:gd name="T6" fmla="*/ 87 w 757"/>
                <a:gd name="T7" fmla="*/ 0 h 629"/>
                <a:gd name="T8" fmla="*/ 388 w 757"/>
                <a:gd name="T9" fmla="*/ 43 h 629"/>
                <a:gd name="T10" fmla="*/ 756 w 757"/>
                <a:gd name="T11" fmla="*/ 83 h 629"/>
                <a:gd name="T12" fmla="*/ 731 w 757"/>
                <a:gd name="T13" fmla="*/ 355 h 629"/>
                <a:gd name="T14" fmla="*/ 704 w 757"/>
                <a:gd name="T15" fmla="*/ 628 h 629"/>
                <a:gd name="T16" fmla="*/ 200 w 757"/>
                <a:gd name="T17" fmla="*/ 571 h 629"/>
                <a:gd name="T18" fmla="*/ 0 w 757"/>
                <a:gd name="T19" fmla="*/ 539 h 629"/>
                <a:gd name="T20" fmla="*/ 0 w 757"/>
                <a:gd name="T21" fmla="*/ 539 h 6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7"/>
                <a:gd name="T34" fmla="*/ 0 h 629"/>
                <a:gd name="T35" fmla="*/ 757 w 757"/>
                <a:gd name="T36" fmla="*/ 629 h 6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7" h="629">
                  <a:moveTo>
                    <a:pt x="0" y="539"/>
                  </a:moveTo>
                  <a:lnTo>
                    <a:pt x="21" y="404"/>
                  </a:lnTo>
                  <a:lnTo>
                    <a:pt x="76" y="67"/>
                  </a:lnTo>
                  <a:lnTo>
                    <a:pt x="87" y="0"/>
                  </a:lnTo>
                  <a:lnTo>
                    <a:pt x="388" y="43"/>
                  </a:lnTo>
                  <a:lnTo>
                    <a:pt x="756" y="83"/>
                  </a:lnTo>
                  <a:lnTo>
                    <a:pt x="731" y="355"/>
                  </a:lnTo>
                  <a:lnTo>
                    <a:pt x="704" y="628"/>
                  </a:lnTo>
                  <a:lnTo>
                    <a:pt x="200" y="571"/>
                  </a:lnTo>
                  <a:lnTo>
                    <a:pt x="0" y="539"/>
                  </a:lnTo>
                </a:path>
              </a:pathLst>
            </a:cu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674" name="Line 88"/>
            <p:cNvSpPr>
              <a:spLocks noChangeShapeType="1"/>
            </p:cNvSpPr>
            <p:nvPr/>
          </p:nvSpPr>
          <p:spPr bwMode="auto">
            <a:xfrm flipH="1" flipV="1">
              <a:off x="8951913" y="3302000"/>
              <a:ext cx="146050" cy="31750"/>
            </a:xfrm>
            <a:prstGeom prst="line">
              <a:avLst/>
            </a:pr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675" name="Line 89"/>
            <p:cNvSpPr>
              <a:spLocks noChangeShapeType="1"/>
            </p:cNvSpPr>
            <p:nvPr/>
          </p:nvSpPr>
          <p:spPr bwMode="auto">
            <a:xfrm flipH="1">
              <a:off x="8985250" y="3171825"/>
              <a:ext cx="84138" cy="14288"/>
            </a:xfrm>
            <a:prstGeom prst="line">
              <a:avLst/>
            </a:pr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676" name="Line 90"/>
            <p:cNvSpPr>
              <a:spLocks noChangeShapeType="1"/>
            </p:cNvSpPr>
            <p:nvPr/>
          </p:nvSpPr>
          <p:spPr bwMode="auto">
            <a:xfrm flipH="1" flipV="1">
              <a:off x="9442450" y="2438400"/>
              <a:ext cx="71438" cy="128588"/>
            </a:xfrm>
            <a:prstGeom prst="line">
              <a:avLst/>
            </a:pr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677" name="Rectangle 3"/>
            <p:cNvSpPr txBox="1">
              <a:spLocks noChangeArrowheads="1"/>
            </p:cNvSpPr>
            <p:nvPr/>
          </p:nvSpPr>
          <p:spPr>
            <a:xfrm>
              <a:off x="533400" y="457200"/>
              <a:ext cx="415925" cy="157163"/>
            </a:xfrm>
            <a:prstGeom prst="rect">
              <a:avLst/>
            </a:prstGeom>
          </p:spPr>
          <p:txBody>
            <a:bodyPr lIns="0" tIns="0" rIns="0" bIns="0"/>
            <a:lstStyle/>
            <a:p>
              <a:pPr marL="0" marR="0" lvl="0" indent="0" algn="ct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8080"/>
                </a:buClr>
                <a:buSzPct val="90000"/>
                <a:buFont typeface="Monotype Sorts"/>
                <a:buNone/>
                <a:tabLst/>
                <a:defRPr/>
              </a:pPr>
              <a:r>
                <a:rPr kumimoji="0" lang="en-US" sz="9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rPr>
                <a:t>Alaska</a:t>
              </a:r>
              <a:endParaRPr kumimoji="0" lang="en-US" sz="9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8" name="Text Box 91"/>
            <p:cNvSpPr txBox="1">
              <a:spLocks noChangeArrowheads="1"/>
            </p:cNvSpPr>
            <p:nvPr/>
          </p:nvSpPr>
          <p:spPr bwMode="auto">
            <a:xfrm>
              <a:off x="1414463" y="3644900"/>
              <a:ext cx="620712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California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79" name="Text Box 92"/>
            <p:cNvSpPr txBox="1">
              <a:spLocks noChangeArrowheads="1"/>
            </p:cNvSpPr>
            <p:nvPr/>
          </p:nvSpPr>
          <p:spPr bwMode="auto">
            <a:xfrm>
              <a:off x="2578100" y="2097088"/>
              <a:ext cx="3556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Idaho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0" name="Text Box 93"/>
            <p:cNvSpPr txBox="1">
              <a:spLocks noChangeArrowheads="1"/>
            </p:cNvSpPr>
            <p:nvPr/>
          </p:nvSpPr>
          <p:spPr bwMode="auto">
            <a:xfrm>
              <a:off x="1490663" y="1751013"/>
              <a:ext cx="45878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Oregon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1" name="Text Box 94"/>
            <p:cNvSpPr txBox="1">
              <a:spLocks noChangeArrowheads="1"/>
            </p:cNvSpPr>
            <p:nvPr/>
          </p:nvSpPr>
          <p:spPr bwMode="auto">
            <a:xfrm>
              <a:off x="1693863" y="1092200"/>
              <a:ext cx="727075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Washington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2" name="Text Box 95"/>
            <p:cNvSpPr txBox="1">
              <a:spLocks noChangeArrowheads="1"/>
            </p:cNvSpPr>
            <p:nvPr/>
          </p:nvSpPr>
          <p:spPr bwMode="auto">
            <a:xfrm>
              <a:off x="3252788" y="1455738"/>
              <a:ext cx="55403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Montana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3" name="Text Box 96"/>
            <p:cNvSpPr txBox="1">
              <a:spLocks noChangeArrowheads="1"/>
            </p:cNvSpPr>
            <p:nvPr/>
          </p:nvSpPr>
          <p:spPr bwMode="auto">
            <a:xfrm>
              <a:off x="3417888" y="2417763"/>
              <a:ext cx="5842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Wyoming</a:t>
              </a: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>
                <a:solidFill>
                  <a:srgbClr val="000000"/>
                </a:solidFill>
                <a:latin typeface="Arial" pitchFamily="34" charset="0"/>
              </a:endParaRP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4" name="Text Box 97"/>
            <p:cNvSpPr txBox="1">
              <a:spLocks noChangeArrowheads="1"/>
            </p:cNvSpPr>
            <p:nvPr/>
          </p:nvSpPr>
          <p:spPr bwMode="auto">
            <a:xfrm>
              <a:off x="2803525" y="3074988"/>
              <a:ext cx="303213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Utah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5" name="Text Box 98"/>
            <p:cNvSpPr txBox="1">
              <a:spLocks noChangeArrowheads="1"/>
            </p:cNvSpPr>
            <p:nvPr/>
          </p:nvSpPr>
          <p:spPr bwMode="auto">
            <a:xfrm>
              <a:off x="3705225" y="3297238"/>
              <a:ext cx="566738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Colorado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6" name="Text Box 99"/>
            <p:cNvSpPr txBox="1">
              <a:spLocks noChangeArrowheads="1"/>
            </p:cNvSpPr>
            <p:nvPr/>
          </p:nvSpPr>
          <p:spPr bwMode="auto">
            <a:xfrm>
              <a:off x="2481263" y="4081463"/>
              <a:ext cx="487362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Arizona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7" name="Text Box 100"/>
            <p:cNvSpPr txBox="1">
              <a:spLocks noChangeArrowheads="1"/>
            </p:cNvSpPr>
            <p:nvPr/>
          </p:nvSpPr>
          <p:spPr bwMode="auto">
            <a:xfrm>
              <a:off x="3408363" y="4194175"/>
              <a:ext cx="739775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New Mexico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8" name="Text Box 101"/>
            <p:cNvSpPr txBox="1">
              <a:spLocks noChangeArrowheads="1"/>
            </p:cNvSpPr>
            <p:nvPr/>
          </p:nvSpPr>
          <p:spPr bwMode="auto">
            <a:xfrm>
              <a:off x="4833938" y="5013325"/>
              <a:ext cx="35718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Texas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89" name="Text Box 102"/>
            <p:cNvSpPr txBox="1">
              <a:spLocks noChangeArrowheads="1"/>
            </p:cNvSpPr>
            <p:nvPr/>
          </p:nvSpPr>
          <p:spPr bwMode="auto">
            <a:xfrm>
              <a:off x="5056188" y="4138613"/>
              <a:ext cx="63023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Oklahoma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0" name="Text Box 103"/>
            <p:cNvSpPr txBox="1">
              <a:spLocks noChangeArrowheads="1"/>
            </p:cNvSpPr>
            <p:nvPr/>
          </p:nvSpPr>
          <p:spPr bwMode="auto">
            <a:xfrm>
              <a:off x="5000625" y="3509963"/>
              <a:ext cx="442913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Kansas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1" name="Text Box 104"/>
            <p:cNvSpPr txBox="1">
              <a:spLocks noChangeArrowheads="1"/>
            </p:cNvSpPr>
            <p:nvPr/>
          </p:nvSpPr>
          <p:spPr bwMode="auto">
            <a:xfrm>
              <a:off x="4637088" y="2740025"/>
              <a:ext cx="576262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Nebraska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2" name="Text Box 105"/>
            <p:cNvSpPr txBox="1">
              <a:spLocks noChangeArrowheads="1"/>
            </p:cNvSpPr>
            <p:nvPr/>
          </p:nvSpPr>
          <p:spPr bwMode="auto">
            <a:xfrm>
              <a:off x="4494213" y="2147888"/>
              <a:ext cx="82073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South Dakota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3" name="Text Box 106"/>
            <p:cNvSpPr txBox="1">
              <a:spLocks noChangeArrowheads="1"/>
            </p:cNvSpPr>
            <p:nvPr/>
          </p:nvSpPr>
          <p:spPr bwMode="auto">
            <a:xfrm>
              <a:off x="4476750" y="1487488"/>
              <a:ext cx="830263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North Dakota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4" name="Text Box 107"/>
            <p:cNvSpPr txBox="1">
              <a:spLocks noChangeArrowheads="1"/>
            </p:cNvSpPr>
            <p:nvPr/>
          </p:nvSpPr>
          <p:spPr bwMode="auto">
            <a:xfrm>
              <a:off x="5535613" y="1541463"/>
              <a:ext cx="6350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Minnesota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5" name="Text Box 108"/>
            <p:cNvSpPr txBox="1">
              <a:spLocks noChangeArrowheads="1"/>
            </p:cNvSpPr>
            <p:nvPr/>
          </p:nvSpPr>
          <p:spPr bwMode="auto">
            <a:xfrm>
              <a:off x="6126163" y="1997075"/>
              <a:ext cx="617537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Wisconsin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6" name="Text Box 109"/>
            <p:cNvSpPr txBox="1">
              <a:spLocks noChangeArrowheads="1"/>
            </p:cNvSpPr>
            <p:nvPr/>
          </p:nvSpPr>
          <p:spPr bwMode="auto">
            <a:xfrm>
              <a:off x="5799138" y="2690813"/>
              <a:ext cx="306387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Iowa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7" name="Text Box 110"/>
            <p:cNvSpPr txBox="1">
              <a:spLocks noChangeArrowheads="1"/>
            </p:cNvSpPr>
            <p:nvPr/>
          </p:nvSpPr>
          <p:spPr bwMode="auto">
            <a:xfrm>
              <a:off x="6386513" y="3140075"/>
              <a:ext cx="417512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Illinois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8" name="Text Box 111"/>
            <p:cNvSpPr txBox="1">
              <a:spLocks noChangeArrowheads="1"/>
            </p:cNvSpPr>
            <p:nvPr/>
          </p:nvSpPr>
          <p:spPr bwMode="auto">
            <a:xfrm>
              <a:off x="7548563" y="2949575"/>
              <a:ext cx="303212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Ohio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99" name="Text Box 112"/>
            <p:cNvSpPr txBox="1">
              <a:spLocks noChangeArrowheads="1"/>
            </p:cNvSpPr>
            <p:nvPr/>
          </p:nvSpPr>
          <p:spPr bwMode="auto">
            <a:xfrm>
              <a:off x="6905625" y="2968625"/>
              <a:ext cx="471488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Indiana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0" name="Text Box 113"/>
            <p:cNvSpPr txBox="1">
              <a:spLocks noChangeArrowheads="1"/>
            </p:cNvSpPr>
            <p:nvPr/>
          </p:nvSpPr>
          <p:spPr bwMode="auto">
            <a:xfrm>
              <a:off x="7010400" y="3694113"/>
              <a:ext cx="585788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Kentucky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1" name="Text Box 114"/>
            <p:cNvSpPr txBox="1">
              <a:spLocks noChangeArrowheads="1"/>
            </p:cNvSpPr>
            <p:nvPr/>
          </p:nvSpPr>
          <p:spPr bwMode="auto">
            <a:xfrm>
              <a:off x="7913688" y="3289300"/>
              <a:ext cx="249237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WV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2" name="Text Box 115"/>
            <p:cNvSpPr txBox="1">
              <a:spLocks noChangeArrowheads="1"/>
            </p:cNvSpPr>
            <p:nvPr/>
          </p:nvSpPr>
          <p:spPr bwMode="auto">
            <a:xfrm>
              <a:off x="8299450" y="3490913"/>
              <a:ext cx="503238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Virginia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3" name="Text Box 116"/>
            <p:cNvSpPr txBox="1">
              <a:spLocks noChangeArrowheads="1"/>
            </p:cNvSpPr>
            <p:nvPr/>
          </p:nvSpPr>
          <p:spPr bwMode="auto">
            <a:xfrm>
              <a:off x="8050213" y="3878263"/>
              <a:ext cx="703262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N. Carolina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4" name="Text Box 117"/>
            <p:cNvSpPr txBox="1">
              <a:spLocks noChangeArrowheads="1"/>
            </p:cNvSpPr>
            <p:nvPr/>
          </p:nvSpPr>
          <p:spPr bwMode="auto">
            <a:xfrm>
              <a:off x="7551738" y="4554538"/>
              <a:ext cx="48895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Georgia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5" name="Text Box 118"/>
            <p:cNvSpPr txBox="1">
              <a:spLocks noChangeArrowheads="1"/>
            </p:cNvSpPr>
            <p:nvPr/>
          </p:nvSpPr>
          <p:spPr bwMode="auto">
            <a:xfrm>
              <a:off x="8003717" y="5557839"/>
              <a:ext cx="450850" cy="157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Florida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6" name="Text Box 119"/>
            <p:cNvSpPr txBox="1">
              <a:spLocks noChangeArrowheads="1"/>
            </p:cNvSpPr>
            <p:nvPr/>
          </p:nvSpPr>
          <p:spPr bwMode="auto">
            <a:xfrm>
              <a:off x="6940550" y="4635500"/>
              <a:ext cx="547688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Alabama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7" name="Text Box 120"/>
            <p:cNvSpPr txBox="1">
              <a:spLocks noChangeArrowheads="1"/>
            </p:cNvSpPr>
            <p:nvPr/>
          </p:nvSpPr>
          <p:spPr bwMode="auto">
            <a:xfrm>
              <a:off x="6521450" y="4579938"/>
              <a:ext cx="222250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MS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8" name="Text Box 121"/>
            <p:cNvSpPr txBox="1">
              <a:spLocks noChangeArrowheads="1"/>
            </p:cNvSpPr>
            <p:nvPr/>
          </p:nvSpPr>
          <p:spPr bwMode="auto">
            <a:xfrm>
              <a:off x="5838825" y="3451225"/>
              <a:ext cx="534988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Missouri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09" name="Text Box 122"/>
            <p:cNvSpPr txBox="1">
              <a:spLocks noChangeArrowheads="1"/>
            </p:cNvSpPr>
            <p:nvPr/>
          </p:nvSpPr>
          <p:spPr bwMode="auto">
            <a:xfrm>
              <a:off x="5907088" y="4179888"/>
              <a:ext cx="5715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Arkansas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0" name="Text Box 123"/>
            <p:cNvSpPr txBox="1">
              <a:spLocks noChangeArrowheads="1"/>
            </p:cNvSpPr>
            <p:nvPr/>
          </p:nvSpPr>
          <p:spPr bwMode="auto">
            <a:xfrm>
              <a:off x="6070600" y="4999038"/>
              <a:ext cx="203200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LA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1" name="Text Box 124"/>
            <p:cNvSpPr txBox="1">
              <a:spLocks noChangeArrowheads="1"/>
            </p:cNvSpPr>
            <p:nvPr/>
          </p:nvSpPr>
          <p:spPr bwMode="auto">
            <a:xfrm>
              <a:off x="1895475" y="2881313"/>
              <a:ext cx="457200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Nevada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2" name="Text Box 125"/>
            <p:cNvSpPr txBox="1">
              <a:spLocks noChangeArrowheads="1"/>
            </p:cNvSpPr>
            <p:nvPr/>
          </p:nvSpPr>
          <p:spPr bwMode="auto">
            <a:xfrm>
              <a:off x="1944688" y="5405438"/>
              <a:ext cx="436562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Hawaii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3" name="Text Box 126"/>
            <p:cNvSpPr txBox="1">
              <a:spLocks noChangeArrowheads="1"/>
            </p:cNvSpPr>
            <p:nvPr/>
          </p:nvSpPr>
          <p:spPr bwMode="auto">
            <a:xfrm>
              <a:off x="7086600" y="2362200"/>
              <a:ext cx="574675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Michigan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4" name="Text Box 127"/>
            <p:cNvSpPr txBox="1">
              <a:spLocks noChangeArrowheads="1"/>
            </p:cNvSpPr>
            <p:nvPr/>
          </p:nvSpPr>
          <p:spPr bwMode="auto">
            <a:xfrm>
              <a:off x="8091488" y="2636838"/>
              <a:ext cx="795337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Pennsylvania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5" name="Text Box 128"/>
            <p:cNvSpPr txBox="1">
              <a:spLocks noChangeArrowheads="1"/>
            </p:cNvSpPr>
            <p:nvPr/>
          </p:nvSpPr>
          <p:spPr bwMode="auto">
            <a:xfrm>
              <a:off x="9121775" y="2792413"/>
              <a:ext cx="182563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NJ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6" name="Text Box 129"/>
            <p:cNvSpPr txBox="1">
              <a:spLocks noChangeArrowheads="1"/>
            </p:cNvSpPr>
            <p:nvPr/>
          </p:nvSpPr>
          <p:spPr bwMode="auto">
            <a:xfrm>
              <a:off x="8396288" y="2303463"/>
              <a:ext cx="612775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New York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7" name="Text Box 130"/>
            <p:cNvSpPr txBox="1">
              <a:spLocks noChangeArrowheads="1"/>
            </p:cNvSpPr>
            <p:nvPr/>
          </p:nvSpPr>
          <p:spPr bwMode="auto">
            <a:xfrm>
              <a:off x="9113838" y="2362200"/>
              <a:ext cx="252412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CT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8" name="Text Box 131"/>
            <p:cNvSpPr txBox="1">
              <a:spLocks noChangeArrowheads="1"/>
            </p:cNvSpPr>
            <p:nvPr/>
          </p:nvSpPr>
          <p:spPr bwMode="auto">
            <a:xfrm>
              <a:off x="9226550" y="2189163"/>
              <a:ext cx="246063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19" name="Text Box 132"/>
            <p:cNvSpPr txBox="1">
              <a:spLocks noChangeArrowheads="1"/>
            </p:cNvSpPr>
            <p:nvPr/>
          </p:nvSpPr>
          <p:spPr bwMode="auto">
            <a:xfrm>
              <a:off x="9012238" y="1770063"/>
              <a:ext cx="203200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VT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0" name="Text Box 133"/>
            <p:cNvSpPr txBox="1">
              <a:spLocks noChangeArrowheads="1"/>
            </p:cNvSpPr>
            <p:nvPr/>
          </p:nvSpPr>
          <p:spPr bwMode="auto">
            <a:xfrm>
              <a:off x="9215438" y="2000250"/>
              <a:ext cx="219075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NH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1" name="Text Box 134"/>
            <p:cNvSpPr txBox="1">
              <a:spLocks noChangeArrowheads="1"/>
            </p:cNvSpPr>
            <p:nvPr/>
          </p:nvSpPr>
          <p:spPr bwMode="auto">
            <a:xfrm>
              <a:off x="9417050" y="1439863"/>
              <a:ext cx="392113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Maine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2" name="Text Box 135"/>
            <p:cNvSpPr txBox="1">
              <a:spLocks noChangeArrowheads="1"/>
            </p:cNvSpPr>
            <p:nvPr/>
          </p:nvSpPr>
          <p:spPr bwMode="auto">
            <a:xfrm>
              <a:off x="6813550" y="4029075"/>
              <a:ext cx="606425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Tennessee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3" name="Text Box 136"/>
            <p:cNvSpPr txBox="1">
              <a:spLocks noChangeArrowheads="1"/>
            </p:cNvSpPr>
            <p:nvPr/>
          </p:nvSpPr>
          <p:spPr bwMode="auto">
            <a:xfrm>
              <a:off x="9131300" y="3279775"/>
              <a:ext cx="244475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MD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4" name="Text Box 137"/>
            <p:cNvSpPr txBox="1">
              <a:spLocks noChangeArrowheads="1"/>
            </p:cNvSpPr>
            <p:nvPr/>
          </p:nvSpPr>
          <p:spPr bwMode="auto">
            <a:xfrm>
              <a:off x="9104313" y="3051175"/>
              <a:ext cx="2032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DE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5" name="Text Box 138"/>
            <p:cNvSpPr txBox="1">
              <a:spLocks noChangeArrowheads="1"/>
            </p:cNvSpPr>
            <p:nvPr/>
          </p:nvSpPr>
          <p:spPr bwMode="auto">
            <a:xfrm>
              <a:off x="9502775" y="2501900"/>
              <a:ext cx="165100" cy="158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RI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6" name="Text Box 139"/>
            <p:cNvSpPr txBox="1">
              <a:spLocks noChangeArrowheads="1"/>
            </p:cNvSpPr>
            <p:nvPr/>
          </p:nvSpPr>
          <p:spPr bwMode="auto">
            <a:xfrm>
              <a:off x="9172575" y="3587750"/>
              <a:ext cx="211138" cy="157163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DC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7" name="Text Box 140"/>
            <p:cNvSpPr txBox="1">
              <a:spLocks noChangeArrowheads="1"/>
            </p:cNvSpPr>
            <p:nvPr/>
          </p:nvSpPr>
          <p:spPr bwMode="auto">
            <a:xfrm>
              <a:off x="7862888" y="4214813"/>
              <a:ext cx="679450" cy="157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S. Carolina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8" name="Text Box 141"/>
            <p:cNvSpPr txBox="1">
              <a:spLocks noChangeArrowheads="1"/>
            </p:cNvSpPr>
            <p:nvPr/>
          </p:nvSpPr>
          <p:spPr bwMode="auto">
            <a:xfrm>
              <a:off x="685800" y="152400"/>
              <a:ext cx="9067800" cy="64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chemeClr val="tx1"/>
                  </a:solidFill>
                </a:rPr>
                <a:t>Electronic Death Registration Systems by Jurisdiction</a:t>
              </a: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chemeClr val="tx1"/>
                  </a:solidFill>
                </a:rPr>
                <a:t>Updated </a:t>
              </a:r>
              <a:r>
                <a:rPr lang="en-US" sz="900" dirty="0" smtClean="0">
                  <a:solidFill>
                    <a:schemeClr val="tx1"/>
                  </a:solidFill>
                </a:rPr>
                <a:t>August 2010</a:t>
              </a:r>
              <a:endParaRPr lang="en-US" sz="900" dirty="0">
                <a:solidFill>
                  <a:schemeClr val="tx1"/>
                </a:solidFill>
              </a:endParaRP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dirty="0">
                <a:solidFill>
                  <a:schemeClr val="tx1"/>
                </a:solidFill>
              </a:endParaRP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29" name="Text Box 193"/>
            <p:cNvSpPr txBox="1">
              <a:spLocks noChangeArrowheads="1"/>
            </p:cNvSpPr>
            <p:nvPr/>
          </p:nvSpPr>
          <p:spPr bwMode="auto">
            <a:xfrm>
              <a:off x="7704138" y="1848283"/>
              <a:ext cx="900112" cy="157163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New York City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0" name="Line 196"/>
            <p:cNvSpPr>
              <a:spLocks noChangeShapeType="1"/>
            </p:cNvSpPr>
            <p:nvPr/>
          </p:nvSpPr>
          <p:spPr bwMode="auto">
            <a:xfrm>
              <a:off x="8688388" y="3313113"/>
              <a:ext cx="463550" cy="342900"/>
            </a:xfrm>
            <a:prstGeom prst="line">
              <a:avLst/>
            </a:prstGeom>
            <a:noFill/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731" name="AutoShape 197"/>
            <p:cNvSpPr>
              <a:spLocks noChangeArrowheads="1"/>
            </p:cNvSpPr>
            <p:nvPr/>
          </p:nvSpPr>
          <p:spPr bwMode="auto">
            <a:xfrm flipV="1">
              <a:off x="1295400" y="6324600"/>
              <a:ext cx="233363" cy="198438"/>
            </a:xfrm>
            <a:prstGeom prst="roundRect">
              <a:avLst>
                <a:gd name="adj" fmla="val 0"/>
              </a:avLst>
            </a:prstGeom>
            <a:solidFill>
              <a:srgbClr val="00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732" name="AutoShape 199"/>
            <p:cNvSpPr>
              <a:spLocks noChangeArrowheads="1"/>
            </p:cNvSpPr>
            <p:nvPr/>
          </p:nvSpPr>
          <p:spPr bwMode="auto">
            <a:xfrm flipV="1">
              <a:off x="1295400" y="6962775"/>
              <a:ext cx="233363" cy="200025"/>
            </a:xfrm>
            <a:prstGeom prst="roundRect">
              <a:avLst>
                <a:gd name="adj" fmla="val 0"/>
              </a:avLst>
            </a:prstGeom>
            <a:solidFill>
              <a:srgbClr val="FFFF00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733" name="AutoShape 200"/>
            <p:cNvSpPr>
              <a:spLocks noChangeArrowheads="1"/>
            </p:cNvSpPr>
            <p:nvPr/>
          </p:nvSpPr>
          <p:spPr bwMode="auto">
            <a:xfrm flipV="1">
              <a:off x="1295400" y="7269163"/>
              <a:ext cx="233363" cy="198437"/>
            </a:xfrm>
            <a:prstGeom prst="roundRect">
              <a:avLst>
                <a:gd name="adj" fmla="val 0"/>
              </a:avLst>
            </a:prstGeom>
            <a:solidFill>
              <a:srgbClr val="66CCFF"/>
            </a:solid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734" name="Text Box 203"/>
            <p:cNvSpPr txBox="1">
              <a:spLocks noChangeArrowheads="1"/>
            </p:cNvSpPr>
            <p:nvPr/>
          </p:nvSpPr>
          <p:spPr bwMode="auto">
            <a:xfrm>
              <a:off x="1689100" y="6324600"/>
              <a:ext cx="1739900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Up and </a:t>
              </a:r>
              <a:r>
                <a:rPr lang="en-US" sz="900" b="0" dirty="0" smtClean="0">
                  <a:solidFill>
                    <a:schemeClr val="tx1"/>
                  </a:solidFill>
                  <a:latin typeface="Arial" pitchFamily="34" charset="0"/>
                </a:rPr>
                <a:t>Running (33)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5" name="Text Box 204"/>
            <p:cNvSpPr txBox="1">
              <a:spLocks noChangeArrowheads="1"/>
            </p:cNvSpPr>
            <p:nvPr/>
          </p:nvSpPr>
          <p:spPr bwMode="auto">
            <a:xfrm>
              <a:off x="1676400" y="6983021"/>
              <a:ext cx="19859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In </a:t>
              </a:r>
              <a:r>
                <a:rPr lang="en-US" sz="900" b="0" dirty="0" smtClean="0">
                  <a:solidFill>
                    <a:schemeClr val="tx1"/>
                  </a:solidFill>
                  <a:latin typeface="Arial" pitchFamily="34" charset="0"/>
                </a:rPr>
                <a:t>Development (5)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6" name="Text Box 205"/>
            <p:cNvSpPr txBox="1">
              <a:spLocks noChangeArrowheads="1"/>
            </p:cNvSpPr>
            <p:nvPr/>
          </p:nvSpPr>
          <p:spPr bwMode="auto">
            <a:xfrm>
              <a:off x="1655764" y="7285182"/>
              <a:ext cx="3449637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Planning/Requirements </a:t>
              </a:r>
              <a:r>
                <a:rPr lang="en-US" sz="900" b="0" dirty="0" smtClean="0">
                  <a:solidFill>
                    <a:schemeClr val="tx1"/>
                  </a:solidFill>
                  <a:latin typeface="Arial" pitchFamily="34" charset="0"/>
                </a:rPr>
                <a:t>Stage (7)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7" name="Text Box 206"/>
            <p:cNvSpPr txBox="1">
              <a:spLocks noChangeArrowheads="1"/>
            </p:cNvSpPr>
            <p:nvPr/>
          </p:nvSpPr>
          <p:spPr bwMode="auto">
            <a:xfrm>
              <a:off x="4827588" y="7880350"/>
              <a:ext cx="70802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8" name="Text Box 207"/>
            <p:cNvSpPr txBox="1">
              <a:spLocks noChangeArrowheads="1"/>
            </p:cNvSpPr>
            <p:nvPr/>
          </p:nvSpPr>
          <p:spPr bwMode="auto">
            <a:xfrm>
              <a:off x="4846638" y="8120063"/>
              <a:ext cx="382587" cy="185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39" name="Text Box 212"/>
            <p:cNvSpPr txBox="1">
              <a:spLocks noChangeArrowheads="1"/>
            </p:cNvSpPr>
            <p:nvPr/>
          </p:nvSpPr>
          <p:spPr bwMode="auto">
            <a:xfrm>
              <a:off x="7651751" y="4845231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0" name="Text Box 213"/>
            <p:cNvSpPr txBox="1">
              <a:spLocks noChangeArrowheads="1"/>
            </p:cNvSpPr>
            <p:nvPr/>
          </p:nvSpPr>
          <p:spPr bwMode="auto">
            <a:xfrm>
              <a:off x="8147050" y="43291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1" name="Text Box 214"/>
            <p:cNvSpPr txBox="1">
              <a:spLocks noChangeArrowheads="1"/>
            </p:cNvSpPr>
            <p:nvPr/>
          </p:nvSpPr>
          <p:spPr bwMode="auto">
            <a:xfrm>
              <a:off x="9328150" y="34909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2" name="Text Box 215"/>
            <p:cNvSpPr txBox="1">
              <a:spLocks noChangeArrowheads="1"/>
            </p:cNvSpPr>
            <p:nvPr/>
          </p:nvSpPr>
          <p:spPr bwMode="auto">
            <a:xfrm>
              <a:off x="8909051" y="2815705"/>
              <a:ext cx="2286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3" name="Text Box 216"/>
            <p:cNvSpPr txBox="1">
              <a:spLocks noChangeArrowheads="1"/>
            </p:cNvSpPr>
            <p:nvPr/>
          </p:nvSpPr>
          <p:spPr bwMode="auto">
            <a:xfrm>
              <a:off x="9175750" y="17684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4" name="Text Box 217"/>
            <p:cNvSpPr txBox="1">
              <a:spLocks noChangeArrowheads="1"/>
            </p:cNvSpPr>
            <p:nvPr/>
          </p:nvSpPr>
          <p:spPr bwMode="auto">
            <a:xfrm>
              <a:off x="8985250" y="193330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5" name="Text Box 218"/>
            <p:cNvSpPr txBox="1">
              <a:spLocks noChangeArrowheads="1"/>
            </p:cNvSpPr>
            <p:nvPr/>
          </p:nvSpPr>
          <p:spPr bwMode="auto">
            <a:xfrm>
              <a:off x="7994650" y="16922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6" name="Text Box 219"/>
            <p:cNvSpPr txBox="1">
              <a:spLocks noChangeArrowheads="1"/>
            </p:cNvSpPr>
            <p:nvPr/>
          </p:nvSpPr>
          <p:spPr bwMode="auto">
            <a:xfrm>
              <a:off x="4489451" y="4710112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7" name="Text Box 220"/>
            <p:cNvSpPr txBox="1">
              <a:spLocks noChangeArrowheads="1"/>
            </p:cNvSpPr>
            <p:nvPr/>
          </p:nvSpPr>
          <p:spPr bwMode="auto">
            <a:xfrm>
              <a:off x="6013450" y="51212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8" name="Text Box 221"/>
            <p:cNvSpPr txBox="1">
              <a:spLocks noChangeArrowheads="1"/>
            </p:cNvSpPr>
            <p:nvPr/>
          </p:nvSpPr>
          <p:spPr bwMode="auto">
            <a:xfrm>
              <a:off x="3575050" y="44053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49" name="Text Box 222"/>
            <p:cNvSpPr txBox="1">
              <a:spLocks noChangeArrowheads="1"/>
            </p:cNvSpPr>
            <p:nvPr/>
          </p:nvSpPr>
          <p:spPr bwMode="auto">
            <a:xfrm>
              <a:off x="2467509" y="5446816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0" name="Text Box 224"/>
            <p:cNvSpPr txBox="1">
              <a:spLocks noChangeArrowheads="1"/>
            </p:cNvSpPr>
            <p:nvPr/>
          </p:nvSpPr>
          <p:spPr bwMode="auto">
            <a:xfrm>
              <a:off x="2660650" y="43291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1" name="Text Box 225"/>
            <p:cNvSpPr txBox="1">
              <a:spLocks noChangeArrowheads="1"/>
            </p:cNvSpPr>
            <p:nvPr/>
          </p:nvSpPr>
          <p:spPr bwMode="auto">
            <a:xfrm>
              <a:off x="2736850" y="31861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2" name="Text Box 226"/>
            <p:cNvSpPr txBox="1">
              <a:spLocks noChangeArrowheads="1"/>
            </p:cNvSpPr>
            <p:nvPr/>
          </p:nvSpPr>
          <p:spPr bwMode="auto">
            <a:xfrm>
              <a:off x="1365250" y="3109912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3" name="Text Box 227"/>
            <p:cNvSpPr txBox="1">
              <a:spLocks noChangeArrowheads="1"/>
            </p:cNvSpPr>
            <p:nvPr/>
          </p:nvSpPr>
          <p:spPr bwMode="auto">
            <a:xfrm>
              <a:off x="1974850" y="29876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4" name="Text Box 228"/>
            <p:cNvSpPr txBox="1">
              <a:spLocks noChangeArrowheads="1"/>
            </p:cNvSpPr>
            <p:nvPr/>
          </p:nvSpPr>
          <p:spPr bwMode="auto">
            <a:xfrm>
              <a:off x="5632450" y="18145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5" name="Text Box 229"/>
            <p:cNvSpPr txBox="1">
              <a:spLocks noChangeArrowheads="1"/>
            </p:cNvSpPr>
            <p:nvPr/>
          </p:nvSpPr>
          <p:spPr bwMode="auto">
            <a:xfrm>
              <a:off x="4718050" y="2374504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6" name="Text Box 230"/>
            <p:cNvSpPr txBox="1">
              <a:spLocks noChangeArrowheads="1"/>
            </p:cNvSpPr>
            <p:nvPr/>
          </p:nvSpPr>
          <p:spPr bwMode="auto">
            <a:xfrm>
              <a:off x="2051050" y="1403861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7" name="Text Box 231"/>
            <p:cNvSpPr txBox="1">
              <a:spLocks noChangeArrowheads="1"/>
            </p:cNvSpPr>
            <p:nvPr/>
          </p:nvSpPr>
          <p:spPr bwMode="auto">
            <a:xfrm>
              <a:off x="3727450" y="16621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8" name="Text Box 232"/>
            <p:cNvSpPr txBox="1">
              <a:spLocks noChangeArrowheads="1"/>
            </p:cNvSpPr>
            <p:nvPr/>
          </p:nvSpPr>
          <p:spPr bwMode="auto">
            <a:xfrm>
              <a:off x="7156450" y="20732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59" name="Text Box 233"/>
            <p:cNvSpPr txBox="1">
              <a:spLocks noChangeArrowheads="1"/>
            </p:cNvSpPr>
            <p:nvPr/>
          </p:nvSpPr>
          <p:spPr bwMode="auto">
            <a:xfrm>
              <a:off x="5251450" y="4315790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0" name="Text Box 234"/>
            <p:cNvSpPr txBox="1">
              <a:spLocks noChangeArrowheads="1"/>
            </p:cNvSpPr>
            <p:nvPr/>
          </p:nvSpPr>
          <p:spPr bwMode="auto">
            <a:xfrm>
              <a:off x="5403850" y="3490913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1" name="Rectangle 236"/>
            <p:cNvSpPr>
              <a:spLocks noChangeArrowheads="1"/>
            </p:cNvSpPr>
            <p:nvPr/>
          </p:nvSpPr>
          <p:spPr bwMode="auto">
            <a:xfrm>
              <a:off x="1974850" y="1814513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2" name="Rectangle 237"/>
            <p:cNvSpPr>
              <a:spLocks noChangeArrowheads="1"/>
            </p:cNvSpPr>
            <p:nvPr/>
          </p:nvSpPr>
          <p:spPr bwMode="auto">
            <a:xfrm>
              <a:off x="2965450" y="2119312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3" name="Rectangle 238"/>
            <p:cNvSpPr>
              <a:spLocks noChangeArrowheads="1"/>
            </p:cNvSpPr>
            <p:nvPr/>
          </p:nvSpPr>
          <p:spPr bwMode="auto">
            <a:xfrm>
              <a:off x="4870450" y="1662113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4" name="Rectangle 239"/>
            <p:cNvSpPr>
              <a:spLocks noChangeArrowheads="1"/>
            </p:cNvSpPr>
            <p:nvPr/>
          </p:nvSpPr>
          <p:spPr bwMode="auto">
            <a:xfrm>
              <a:off x="6013450" y="4329113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5" name="Rectangle 240"/>
            <p:cNvSpPr>
              <a:spLocks noChangeArrowheads="1"/>
            </p:cNvSpPr>
            <p:nvPr/>
          </p:nvSpPr>
          <p:spPr bwMode="auto">
            <a:xfrm>
              <a:off x="8147050" y="5257800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6" name="Rectangle 241"/>
            <p:cNvSpPr>
              <a:spLocks noChangeArrowheads="1"/>
            </p:cNvSpPr>
            <p:nvPr/>
          </p:nvSpPr>
          <p:spPr bwMode="auto">
            <a:xfrm>
              <a:off x="7004049" y="3109912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7" name="Rectangle 242"/>
            <p:cNvSpPr>
              <a:spLocks noChangeArrowheads="1"/>
            </p:cNvSpPr>
            <p:nvPr/>
          </p:nvSpPr>
          <p:spPr bwMode="auto">
            <a:xfrm>
              <a:off x="6470650" y="2195513"/>
              <a:ext cx="70048" cy="160383"/>
            </a:xfrm>
            <a:prstGeom prst="rect">
              <a:avLst/>
            </a:prstGeom>
            <a:noFill/>
            <a:ln w="18784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8" name="Text Box 243"/>
            <p:cNvSpPr txBox="1">
              <a:spLocks noChangeArrowheads="1"/>
            </p:cNvSpPr>
            <p:nvPr/>
          </p:nvSpPr>
          <p:spPr bwMode="auto">
            <a:xfrm>
              <a:off x="4870450" y="2911475"/>
              <a:ext cx="266700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69" name="AutoShape 244" descr="20%"/>
            <p:cNvSpPr>
              <a:spLocks noChangeArrowheads="1"/>
            </p:cNvSpPr>
            <p:nvPr/>
          </p:nvSpPr>
          <p:spPr bwMode="auto">
            <a:xfrm flipV="1">
              <a:off x="1295400" y="6629400"/>
              <a:ext cx="233363" cy="198438"/>
            </a:xfrm>
            <a:prstGeom prst="roundRect">
              <a:avLst>
                <a:gd name="adj" fmla="val 0"/>
              </a:avLst>
            </a:prstGeom>
            <a:pattFill prst="pct20">
              <a:fgClr>
                <a:srgbClr val="00FF00"/>
              </a:fgClr>
              <a:bgClr>
                <a:srgbClr val="FFFFFF"/>
              </a:bgClr>
            </a:pattFill>
            <a:ln w="18784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770" name="Text Box 245"/>
            <p:cNvSpPr txBox="1">
              <a:spLocks noChangeArrowheads="1"/>
            </p:cNvSpPr>
            <p:nvPr/>
          </p:nvSpPr>
          <p:spPr bwMode="auto">
            <a:xfrm>
              <a:off x="1112018" y="6642101"/>
              <a:ext cx="3048000" cy="304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Up and Running/Back </a:t>
              </a:r>
              <a:r>
                <a:rPr lang="en-US" sz="900" b="0" dirty="0" smtClean="0">
                  <a:solidFill>
                    <a:schemeClr val="tx1"/>
                  </a:solidFill>
                  <a:latin typeface="Arial" pitchFamily="34" charset="0"/>
                </a:rPr>
                <a:t>Office (1)</a:t>
              </a: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71" name="Rectangle 256"/>
            <p:cNvSpPr>
              <a:spLocks noChangeArrowheads="1"/>
            </p:cNvSpPr>
            <p:nvPr/>
          </p:nvSpPr>
          <p:spPr bwMode="auto">
            <a:xfrm>
              <a:off x="711200" y="681842"/>
              <a:ext cx="70048" cy="160383"/>
            </a:xfrm>
            <a:prstGeom prst="rect">
              <a:avLst/>
            </a:prstGeom>
            <a:noFill/>
            <a:ln w="18784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</a:rPr>
                <a:t>*</a:t>
              </a:r>
            </a:p>
          </p:txBody>
        </p:sp>
        <p:sp>
          <p:nvSpPr>
            <p:cNvPr id="772" name="Text Box 260"/>
            <p:cNvSpPr txBox="1">
              <a:spLocks noChangeArrowheads="1"/>
            </p:cNvSpPr>
            <p:nvPr/>
          </p:nvSpPr>
          <p:spPr bwMode="auto">
            <a:xfrm>
              <a:off x="7315200" y="6553200"/>
              <a:ext cx="814388" cy="22860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000000"/>
                  </a:solidFill>
                </a:rPr>
                <a:t>Puerto Rico </a:t>
              </a:r>
              <a:endParaRPr lang="en-US" sz="900" b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73" name="Rectangle 261"/>
            <p:cNvSpPr>
              <a:spLocks noChangeArrowheads="1"/>
            </p:cNvSpPr>
            <p:nvPr/>
          </p:nvSpPr>
          <p:spPr bwMode="auto">
            <a:xfrm>
              <a:off x="762000" y="4876800"/>
              <a:ext cx="375383" cy="160383"/>
            </a:xfrm>
            <a:prstGeom prst="rect">
              <a:avLst/>
            </a:prstGeom>
            <a:solidFill>
              <a:schemeClr val="tx1"/>
            </a:solidFill>
            <a:ln w="18796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Guam</a:t>
              </a:r>
              <a:r>
                <a:rPr lang="en-US" sz="900" dirty="0"/>
                <a:t> </a:t>
              </a:r>
            </a:p>
          </p:txBody>
        </p:sp>
        <p:sp>
          <p:nvSpPr>
            <p:cNvPr id="774" name="Rectangle 263"/>
            <p:cNvSpPr>
              <a:spLocks noChangeArrowheads="1"/>
            </p:cNvSpPr>
            <p:nvPr/>
          </p:nvSpPr>
          <p:spPr bwMode="auto">
            <a:xfrm>
              <a:off x="8669338" y="6775450"/>
              <a:ext cx="1088430" cy="160383"/>
            </a:xfrm>
            <a:prstGeom prst="rect">
              <a:avLst/>
            </a:prstGeom>
            <a:solidFill>
              <a:schemeClr val="tx1"/>
            </a:solidFill>
            <a:ln w="18784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U.S. Virgin Islands</a:t>
              </a:r>
              <a:r>
                <a:rPr lang="en-US" sz="900" dirty="0"/>
                <a:t> </a:t>
              </a:r>
            </a:p>
          </p:txBody>
        </p:sp>
        <p:sp>
          <p:nvSpPr>
            <p:cNvPr id="775" name="Freeform 270"/>
            <p:cNvSpPr>
              <a:spLocks/>
            </p:cNvSpPr>
            <p:nvPr/>
          </p:nvSpPr>
          <p:spPr bwMode="auto">
            <a:xfrm>
              <a:off x="379413" y="4572000"/>
              <a:ext cx="458787" cy="533400"/>
            </a:xfrm>
            <a:custGeom>
              <a:avLst/>
              <a:gdLst>
                <a:gd name="T0" fmla="*/ 396 w 579"/>
                <a:gd name="T1" fmla="*/ 7 h 688"/>
                <a:gd name="T2" fmla="*/ 358 w 579"/>
                <a:gd name="T3" fmla="*/ 68 h 688"/>
                <a:gd name="T4" fmla="*/ 354 w 579"/>
                <a:gd name="T5" fmla="*/ 93 h 688"/>
                <a:gd name="T6" fmla="*/ 356 w 579"/>
                <a:gd name="T7" fmla="*/ 116 h 688"/>
                <a:gd name="T8" fmla="*/ 351 w 579"/>
                <a:gd name="T9" fmla="*/ 131 h 688"/>
                <a:gd name="T10" fmla="*/ 340 w 579"/>
                <a:gd name="T11" fmla="*/ 147 h 688"/>
                <a:gd name="T12" fmla="*/ 311 w 579"/>
                <a:gd name="T13" fmla="*/ 187 h 688"/>
                <a:gd name="T14" fmla="*/ 304 w 579"/>
                <a:gd name="T15" fmla="*/ 222 h 688"/>
                <a:gd name="T16" fmla="*/ 306 w 579"/>
                <a:gd name="T17" fmla="*/ 231 h 688"/>
                <a:gd name="T18" fmla="*/ 255 w 579"/>
                <a:gd name="T19" fmla="*/ 259 h 688"/>
                <a:gd name="T20" fmla="*/ 255 w 579"/>
                <a:gd name="T21" fmla="*/ 271 h 688"/>
                <a:gd name="T22" fmla="*/ 238 w 579"/>
                <a:gd name="T23" fmla="*/ 273 h 688"/>
                <a:gd name="T24" fmla="*/ 163 w 579"/>
                <a:gd name="T25" fmla="*/ 295 h 688"/>
                <a:gd name="T26" fmla="*/ 126 w 579"/>
                <a:gd name="T27" fmla="*/ 318 h 688"/>
                <a:gd name="T28" fmla="*/ 129 w 579"/>
                <a:gd name="T29" fmla="*/ 334 h 688"/>
                <a:gd name="T30" fmla="*/ 120 w 579"/>
                <a:gd name="T31" fmla="*/ 338 h 688"/>
                <a:gd name="T32" fmla="*/ 112 w 579"/>
                <a:gd name="T33" fmla="*/ 335 h 688"/>
                <a:gd name="T34" fmla="*/ 55 w 579"/>
                <a:gd name="T35" fmla="*/ 322 h 688"/>
                <a:gd name="T36" fmla="*/ 0 w 579"/>
                <a:gd name="T37" fmla="*/ 354 h 688"/>
                <a:gd name="T38" fmla="*/ 56 w 579"/>
                <a:gd name="T39" fmla="*/ 395 h 688"/>
                <a:gd name="T40" fmla="*/ 69 w 579"/>
                <a:gd name="T41" fmla="*/ 412 h 688"/>
                <a:gd name="T42" fmla="*/ 74 w 579"/>
                <a:gd name="T43" fmla="*/ 414 h 688"/>
                <a:gd name="T44" fmla="*/ 74 w 579"/>
                <a:gd name="T45" fmla="*/ 439 h 688"/>
                <a:gd name="T46" fmla="*/ 75 w 579"/>
                <a:gd name="T47" fmla="*/ 440 h 688"/>
                <a:gd name="T48" fmla="*/ 52 w 579"/>
                <a:gd name="T49" fmla="*/ 457 h 688"/>
                <a:gd name="T50" fmla="*/ 74 w 579"/>
                <a:gd name="T51" fmla="*/ 484 h 688"/>
                <a:gd name="T52" fmla="*/ 74 w 579"/>
                <a:gd name="T53" fmla="*/ 487 h 688"/>
                <a:gd name="T54" fmla="*/ 62 w 579"/>
                <a:gd name="T55" fmla="*/ 530 h 688"/>
                <a:gd name="T56" fmla="*/ 81 w 579"/>
                <a:gd name="T57" fmla="*/ 552 h 688"/>
                <a:gd name="T58" fmla="*/ 89 w 579"/>
                <a:gd name="T59" fmla="*/ 590 h 688"/>
                <a:gd name="T60" fmla="*/ 85 w 579"/>
                <a:gd name="T61" fmla="*/ 606 h 688"/>
                <a:gd name="T62" fmla="*/ 115 w 579"/>
                <a:gd name="T63" fmla="*/ 655 h 688"/>
                <a:gd name="T64" fmla="*/ 194 w 579"/>
                <a:gd name="T65" fmla="*/ 688 h 688"/>
                <a:gd name="T66" fmla="*/ 269 w 579"/>
                <a:gd name="T67" fmla="*/ 660 h 688"/>
                <a:gd name="T68" fmla="*/ 269 w 579"/>
                <a:gd name="T69" fmla="*/ 643 h 688"/>
                <a:gd name="T70" fmla="*/ 281 w 579"/>
                <a:gd name="T71" fmla="*/ 643 h 688"/>
                <a:gd name="T72" fmla="*/ 306 w 579"/>
                <a:gd name="T73" fmla="*/ 560 h 688"/>
                <a:gd name="T74" fmla="*/ 303 w 579"/>
                <a:gd name="T75" fmla="*/ 526 h 688"/>
                <a:gd name="T76" fmla="*/ 307 w 579"/>
                <a:gd name="T77" fmla="*/ 473 h 688"/>
                <a:gd name="T78" fmla="*/ 313 w 579"/>
                <a:gd name="T79" fmla="*/ 446 h 688"/>
                <a:gd name="T80" fmla="*/ 325 w 579"/>
                <a:gd name="T81" fmla="*/ 435 h 688"/>
                <a:gd name="T82" fmla="*/ 332 w 579"/>
                <a:gd name="T83" fmla="*/ 409 h 688"/>
                <a:gd name="T84" fmla="*/ 356 w 579"/>
                <a:gd name="T85" fmla="*/ 402 h 688"/>
                <a:gd name="T86" fmla="*/ 366 w 579"/>
                <a:gd name="T87" fmla="*/ 389 h 688"/>
                <a:gd name="T88" fmla="*/ 378 w 579"/>
                <a:gd name="T89" fmla="*/ 386 h 688"/>
                <a:gd name="T90" fmla="*/ 392 w 579"/>
                <a:gd name="T91" fmla="*/ 364 h 688"/>
                <a:gd name="T92" fmla="*/ 408 w 579"/>
                <a:gd name="T93" fmla="*/ 350 h 688"/>
                <a:gd name="T94" fmla="*/ 426 w 579"/>
                <a:gd name="T95" fmla="*/ 338 h 688"/>
                <a:gd name="T96" fmla="*/ 495 w 579"/>
                <a:gd name="T97" fmla="*/ 269 h 688"/>
                <a:gd name="T98" fmla="*/ 505 w 579"/>
                <a:gd name="T99" fmla="*/ 265 h 688"/>
                <a:gd name="T100" fmla="*/ 558 w 579"/>
                <a:gd name="T101" fmla="*/ 214 h 688"/>
                <a:gd name="T102" fmla="*/ 558 w 579"/>
                <a:gd name="T103" fmla="*/ 184 h 688"/>
                <a:gd name="T104" fmla="*/ 564 w 579"/>
                <a:gd name="T105" fmla="*/ 171 h 688"/>
                <a:gd name="T106" fmla="*/ 574 w 579"/>
                <a:gd name="T107" fmla="*/ 149 h 688"/>
                <a:gd name="T108" fmla="*/ 564 w 579"/>
                <a:gd name="T109" fmla="*/ 82 h 688"/>
                <a:gd name="T110" fmla="*/ 506 w 579"/>
                <a:gd name="T111" fmla="*/ 86 h 688"/>
                <a:gd name="T112" fmla="*/ 499 w 579"/>
                <a:gd name="T113" fmla="*/ 83 h 688"/>
                <a:gd name="T114" fmla="*/ 497 w 579"/>
                <a:gd name="T115" fmla="*/ 71 h 688"/>
                <a:gd name="T116" fmla="*/ 474 w 579"/>
                <a:gd name="T117" fmla="*/ 51 h 688"/>
                <a:gd name="T118" fmla="*/ 465 w 579"/>
                <a:gd name="T119" fmla="*/ 32 h 688"/>
                <a:gd name="T120" fmla="*/ 420 w 579"/>
                <a:gd name="T121" fmla="*/ 3 h 68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9"/>
                <a:gd name="T184" fmla="*/ 0 h 688"/>
                <a:gd name="T185" fmla="*/ 579 w 579"/>
                <a:gd name="T186" fmla="*/ 688 h 68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9" h="688">
                  <a:moveTo>
                    <a:pt x="420" y="3"/>
                  </a:moveTo>
                  <a:lnTo>
                    <a:pt x="396" y="7"/>
                  </a:lnTo>
                  <a:lnTo>
                    <a:pt x="373" y="37"/>
                  </a:lnTo>
                  <a:lnTo>
                    <a:pt x="358" y="68"/>
                  </a:lnTo>
                  <a:lnTo>
                    <a:pt x="354" y="93"/>
                  </a:lnTo>
                  <a:lnTo>
                    <a:pt x="356" y="116"/>
                  </a:lnTo>
                  <a:lnTo>
                    <a:pt x="351" y="131"/>
                  </a:lnTo>
                  <a:lnTo>
                    <a:pt x="340" y="147"/>
                  </a:lnTo>
                  <a:lnTo>
                    <a:pt x="330" y="157"/>
                  </a:lnTo>
                  <a:lnTo>
                    <a:pt x="311" y="187"/>
                  </a:lnTo>
                  <a:lnTo>
                    <a:pt x="304" y="222"/>
                  </a:lnTo>
                  <a:lnTo>
                    <a:pt x="306" y="231"/>
                  </a:lnTo>
                  <a:lnTo>
                    <a:pt x="273" y="225"/>
                  </a:lnTo>
                  <a:lnTo>
                    <a:pt x="255" y="259"/>
                  </a:lnTo>
                  <a:lnTo>
                    <a:pt x="255" y="271"/>
                  </a:lnTo>
                  <a:lnTo>
                    <a:pt x="238" y="273"/>
                  </a:lnTo>
                  <a:lnTo>
                    <a:pt x="202" y="278"/>
                  </a:lnTo>
                  <a:lnTo>
                    <a:pt x="163" y="295"/>
                  </a:lnTo>
                  <a:lnTo>
                    <a:pt x="126" y="318"/>
                  </a:lnTo>
                  <a:lnTo>
                    <a:pt x="129" y="334"/>
                  </a:lnTo>
                  <a:lnTo>
                    <a:pt x="120" y="338"/>
                  </a:lnTo>
                  <a:lnTo>
                    <a:pt x="112" y="335"/>
                  </a:lnTo>
                  <a:lnTo>
                    <a:pt x="86" y="322"/>
                  </a:lnTo>
                  <a:lnTo>
                    <a:pt x="55" y="322"/>
                  </a:lnTo>
                  <a:lnTo>
                    <a:pt x="0" y="354"/>
                  </a:lnTo>
                  <a:lnTo>
                    <a:pt x="56" y="395"/>
                  </a:lnTo>
                  <a:lnTo>
                    <a:pt x="69" y="412"/>
                  </a:lnTo>
                  <a:lnTo>
                    <a:pt x="74" y="414"/>
                  </a:lnTo>
                  <a:lnTo>
                    <a:pt x="74" y="439"/>
                  </a:lnTo>
                  <a:lnTo>
                    <a:pt x="75" y="440"/>
                  </a:lnTo>
                  <a:lnTo>
                    <a:pt x="52" y="457"/>
                  </a:lnTo>
                  <a:lnTo>
                    <a:pt x="74" y="484"/>
                  </a:lnTo>
                  <a:lnTo>
                    <a:pt x="74" y="487"/>
                  </a:lnTo>
                  <a:lnTo>
                    <a:pt x="62" y="500"/>
                  </a:lnTo>
                  <a:lnTo>
                    <a:pt x="62" y="530"/>
                  </a:lnTo>
                  <a:lnTo>
                    <a:pt x="81" y="552"/>
                  </a:lnTo>
                  <a:lnTo>
                    <a:pt x="89" y="590"/>
                  </a:lnTo>
                  <a:lnTo>
                    <a:pt x="85" y="606"/>
                  </a:lnTo>
                  <a:lnTo>
                    <a:pt x="94" y="630"/>
                  </a:lnTo>
                  <a:lnTo>
                    <a:pt x="115" y="655"/>
                  </a:lnTo>
                  <a:lnTo>
                    <a:pt x="141" y="681"/>
                  </a:lnTo>
                  <a:lnTo>
                    <a:pt x="194" y="688"/>
                  </a:lnTo>
                  <a:lnTo>
                    <a:pt x="231" y="679"/>
                  </a:lnTo>
                  <a:lnTo>
                    <a:pt x="269" y="660"/>
                  </a:lnTo>
                  <a:lnTo>
                    <a:pt x="269" y="643"/>
                  </a:lnTo>
                  <a:lnTo>
                    <a:pt x="281" y="643"/>
                  </a:lnTo>
                  <a:lnTo>
                    <a:pt x="303" y="593"/>
                  </a:lnTo>
                  <a:lnTo>
                    <a:pt x="306" y="560"/>
                  </a:lnTo>
                  <a:lnTo>
                    <a:pt x="303" y="526"/>
                  </a:lnTo>
                  <a:lnTo>
                    <a:pt x="307" y="473"/>
                  </a:lnTo>
                  <a:lnTo>
                    <a:pt x="313" y="446"/>
                  </a:lnTo>
                  <a:lnTo>
                    <a:pt x="325" y="435"/>
                  </a:lnTo>
                  <a:lnTo>
                    <a:pt x="332" y="409"/>
                  </a:lnTo>
                  <a:lnTo>
                    <a:pt x="356" y="402"/>
                  </a:lnTo>
                  <a:lnTo>
                    <a:pt x="366" y="389"/>
                  </a:lnTo>
                  <a:lnTo>
                    <a:pt x="378" y="386"/>
                  </a:lnTo>
                  <a:lnTo>
                    <a:pt x="392" y="364"/>
                  </a:lnTo>
                  <a:lnTo>
                    <a:pt x="408" y="350"/>
                  </a:lnTo>
                  <a:lnTo>
                    <a:pt x="426" y="338"/>
                  </a:lnTo>
                  <a:lnTo>
                    <a:pt x="495" y="269"/>
                  </a:lnTo>
                  <a:lnTo>
                    <a:pt x="505" y="265"/>
                  </a:lnTo>
                  <a:lnTo>
                    <a:pt x="535" y="241"/>
                  </a:lnTo>
                  <a:lnTo>
                    <a:pt x="558" y="214"/>
                  </a:lnTo>
                  <a:lnTo>
                    <a:pt x="558" y="184"/>
                  </a:lnTo>
                  <a:lnTo>
                    <a:pt x="564" y="171"/>
                  </a:lnTo>
                  <a:lnTo>
                    <a:pt x="574" y="149"/>
                  </a:lnTo>
                  <a:lnTo>
                    <a:pt x="579" y="120"/>
                  </a:lnTo>
                  <a:lnTo>
                    <a:pt x="564" y="82"/>
                  </a:lnTo>
                  <a:lnTo>
                    <a:pt x="506" y="86"/>
                  </a:lnTo>
                  <a:lnTo>
                    <a:pt x="499" y="83"/>
                  </a:lnTo>
                  <a:lnTo>
                    <a:pt x="497" y="71"/>
                  </a:lnTo>
                  <a:lnTo>
                    <a:pt x="474" y="51"/>
                  </a:lnTo>
                  <a:lnTo>
                    <a:pt x="465" y="32"/>
                  </a:lnTo>
                  <a:lnTo>
                    <a:pt x="435" y="0"/>
                  </a:lnTo>
                  <a:lnTo>
                    <a:pt x="420" y="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sp>
          <p:nvSpPr>
            <p:cNvPr id="776" name="Freeform 272"/>
            <p:cNvSpPr>
              <a:spLocks noEditPoints="1"/>
            </p:cNvSpPr>
            <p:nvPr/>
          </p:nvSpPr>
          <p:spPr bwMode="auto">
            <a:xfrm>
              <a:off x="381000" y="4572000"/>
              <a:ext cx="404813" cy="504825"/>
            </a:xfrm>
            <a:custGeom>
              <a:avLst/>
              <a:gdLst>
                <a:gd name="T0" fmla="*/ 337 w 510"/>
                <a:gd name="T1" fmla="*/ 49 h 638"/>
                <a:gd name="T2" fmla="*/ 329 w 510"/>
                <a:gd name="T3" fmla="*/ 116 h 638"/>
                <a:gd name="T4" fmla="*/ 285 w 510"/>
                <a:gd name="T5" fmla="*/ 198 h 638"/>
                <a:gd name="T6" fmla="*/ 236 w 510"/>
                <a:gd name="T7" fmla="*/ 239 h 638"/>
                <a:gd name="T8" fmla="*/ 196 w 510"/>
                <a:gd name="T9" fmla="*/ 270 h 638"/>
                <a:gd name="T10" fmla="*/ 108 w 510"/>
                <a:gd name="T11" fmla="*/ 304 h 638"/>
                <a:gd name="T12" fmla="*/ 87 w 510"/>
                <a:gd name="T13" fmla="*/ 333 h 638"/>
                <a:gd name="T14" fmla="*/ 83 w 510"/>
                <a:gd name="T15" fmla="*/ 368 h 638"/>
                <a:gd name="T16" fmla="*/ 59 w 510"/>
                <a:gd name="T17" fmla="*/ 333 h 638"/>
                <a:gd name="T18" fmla="*/ 30 w 510"/>
                <a:gd name="T19" fmla="*/ 352 h 638"/>
                <a:gd name="T20" fmla="*/ 64 w 510"/>
                <a:gd name="T21" fmla="*/ 386 h 638"/>
                <a:gd name="T22" fmla="*/ 64 w 510"/>
                <a:gd name="T23" fmla="*/ 420 h 638"/>
                <a:gd name="T24" fmla="*/ 55 w 510"/>
                <a:gd name="T25" fmla="*/ 469 h 638"/>
                <a:gd name="T26" fmla="*/ 59 w 510"/>
                <a:gd name="T27" fmla="*/ 515 h 638"/>
                <a:gd name="T28" fmla="*/ 89 w 510"/>
                <a:gd name="T29" fmla="*/ 615 h 638"/>
                <a:gd name="T30" fmla="*/ 200 w 510"/>
                <a:gd name="T31" fmla="*/ 619 h 638"/>
                <a:gd name="T32" fmla="*/ 235 w 510"/>
                <a:gd name="T33" fmla="*/ 561 h 638"/>
                <a:gd name="T34" fmla="*/ 240 w 510"/>
                <a:gd name="T35" fmla="*/ 443 h 638"/>
                <a:gd name="T36" fmla="*/ 265 w 510"/>
                <a:gd name="T37" fmla="*/ 378 h 638"/>
                <a:gd name="T38" fmla="*/ 297 w 510"/>
                <a:gd name="T39" fmla="*/ 356 h 638"/>
                <a:gd name="T40" fmla="*/ 330 w 510"/>
                <a:gd name="T41" fmla="*/ 323 h 638"/>
                <a:gd name="T42" fmla="*/ 383 w 510"/>
                <a:gd name="T43" fmla="*/ 277 h 638"/>
                <a:gd name="T44" fmla="*/ 491 w 510"/>
                <a:gd name="T45" fmla="*/ 180 h 638"/>
                <a:gd name="T46" fmla="*/ 507 w 510"/>
                <a:gd name="T47" fmla="*/ 116 h 638"/>
                <a:gd name="T48" fmla="*/ 436 w 510"/>
                <a:gd name="T49" fmla="*/ 78 h 638"/>
                <a:gd name="T50" fmla="*/ 401 w 510"/>
                <a:gd name="T51" fmla="*/ 19 h 638"/>
                <a:gd name="T52" fmla="*/ 395 w 510"/>
                <a:gd name="T53" fmla="*/ 23 h 638"/>
                <a:gd name="T54" fmla="*/ 460 w 510"/>
                <a:gd name="T55" fmla="*/ 92 h 638"/>
                <a:gd name="T56" fmla="*/ 500 w 510"/>
                <a:gd name="T57" fmla="*/ 113 h 638"/>
                <a:gd name="T58" fmla="*/ 484 w 510"/>
                <a:gd name="T59" fmla="*/ 153 h 638"/>
                <a:gd name="T60" fmla="*/ 446 w 510"/>
                <a:gd name="T61" fmla="*/ 211 h 638"/>
                <a:gd name="T62" fmla="*/ 345 w 510"/>
                <a:gd name="T63" fmla="*/ 300 h 638"/>
                <a:gd name="T64" fmla="*/ 303 w 510"/>
                <a:gd name="T65" fmla="*/ 334 h 638"/>
                <a:gd name="T66" fmla="*/ 260 w 510"/>
                <a:gd name="T67" fmla="*/ 360 h 638"/>
                <a:gd name="T68" fmla="*/ 241 w 510"/>
                <a:gd name="T69" fmla="*/ 405 h 638"/>
                <a:gd name="T70" fmla="*/ 230 w 510"/>
                <a:gd name="T71" fmla="*/ 534 h 638"/>
                <a:gd name="T72" fmla="*/ 203 w 510"/>
                <a:gd name="T73" fmla="*/ 587 h 638"/>
                <a:gd name="T74" fmla="*/ 176 w 510"/>
                <a:gd name="T75" fmla="*/ 624 h 638"/>
                <a:gd name="T76" fmla="*/ 94 w 510"/>
                <a:gd name="T77" fmla="*/ 609 h 638"/>
                <a:gd name="T78" fmla="*/ 65 w 510"/>
                <a:gd name="T79" fmla="*/ 512 h 638"/>
                <a:gd name="T80" fmla="*/ 61 w 510"/>
                <a:gd name="T81" fmla="*/ 471 h 638"/>
                <a:gd name="T82" fmla="*/ 68 w 510"/>
                <a:gd name="T83" fmla="*/ 407 h 638"/>
                <a:gd name="T84" fmla="*/ 76 w 510"/>
                <a:gd name="T85" fmla="*/ 388 h 638"/>
                <a:gd name="T86" fmla="*/ 35 w 510"/>
                <a:gd name="T87" fmla="*/ 348 h 638"/>
                <a:gd name="T88" fmla="*/ 34 w 510"/>
                <a:gd name="T89" fmla="*/ 326 h 638"/>
                <a:gd name="T90" fmla="*/ 80 w 510"/>
                <a:gd name="T91" fmla="*/ 376 h 638"/>
                <a:gd name="T92" fmla="*/ 102 w 510"/>
                <a:gd name="T93" fmla="*/ 334 h 638"/>
                <a:gd name="T94" fmla="*/ 132 w 510"/>
                <a:gd name="T95" fmla="*/ 296 h 638"/>
                <a:gd name="T96" fmla="*/ 198 w 510"/>
                <a:gd name="T97" fmla="*/ 277 h 638"/>
                <a:gd name="T98" fmla="*/ 245 w 510"/>
                <a:gd name="T99" fmla="*/ 233 h 638"/>
                <a:gd name="T100" fmla="*/ 292 w 510"/>
                <a:gd name="T101" fmla="*/ 198 h 638"/>
                <a:gd name="T102" fmla="*/ 335 w 510"/>
                <a:gd name="T103" fmla="*/ 119 h 638"/>
                <a:gd name="T104" fmla="*/ 342 w 510"/>
                <a:gd name="T105" fmla="*/ 52 h 638"/>
                <a:gd name="T106" fmla="*/ 380 w 510"/>
                <a:gd name="T107" fmla="*/ 8 h 63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10"/>
                <a:gd name="T163" fmla="*/ 0 h 638"/>
                <a:gd name="T164" fmla="*/ 510 w 510"/>
                <a:gd name="T165" fmla="*/ 638 h 63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10" h="638">
                  <a:moveTo>
                    <a:pt x="380" y="0"/>
                  </a:moveTo>
                  <a:lnTo>
                    <a:pt x="364" y="3"/>
                  </a:lnTo>
                  <a:lnTo>
                    <a:pt x="349" y="25"/>
                  </a:lnTo>
                  <a:lnTo>
                    <a:pt x="337" y="49"/>
                  </a:lnTo>
                  <a:lnTo>
                    <a:pt x="334" y="68"/>
                  </a:lnTo>
                  <a:lnTo>
                    <a:pt x="337" y="92"/>
                  </a:lnTo>
                  <a:lnTo>
                    <a:pt x="329" y="116"/>
                  </a:lnTo>
                  <a:lnTo>
                    <a:pt x="315" y="136"/>
                  </a:lnTo>
                  <a:lnTo>
                    <a:pt x="305" y="146"/>
                  </a:lnTo>
                  <a:lnTo>
                    <a:pt x="290" y="169"/>
                  </a:lnTo>
                  <a:lnTo>
                    <a:pt x="285" y="198"/>
                  </a:lnTo>
                  <a:lnTo>
                    <a:pt x="286" y="218"/>
                  </a:lnTo>
                  <a:lnTo>
                    <a:pt x="274" y="230"/>
                  </a:lnTo>
                  <a:lnTo>
                    <a:pt x="241" y="226"/>
                  </a:lnTo>
                  <a:lnTo>
                    <a:pt x="236" y="239"/>
                  </a:lnTo>
                  <a:lnTo>
                    <a:pt x="236" y="260"/>
                  </a:lnTo>
                  <a:lnTo>
                    <a:pt x="225" y="269"/>
                  </a:lnTo>
                  <a:lnTo>
                    <a:pt x="196" y="270"/>
                  </a:lnTo>
                  <a:lnTo>
                    <a:pt x="165" y="275"/>
                  </a:lnTo>
                  <a:lnTo>
                    <a:pt x="130" y="290"/>
                  </a:lnTo>
                  <a:lnTo>
                    <a:pt x="109" y="303"/>
                  </a:lnTo>
                  <a:lnTo>
                    <a:pt x="108" y="304"/>
                  </a:lnTo>
                  <a:lnTo>
                    <a:pt x="110" y="324"/>
                  </a:lnTo>
                  <a:lnTo>
                    <a:pt x="101" y="327"/>
                  </a:lnTo>
                  <a:lnTo>
                    <a:pt x="87" y="333"/>
                  </a:lnTo>
                  <a:lnTo>
                    <a:pt x="91" y="345"/>
                  </a:lnTo>
                  <a:lnTo>
                    <a:pt x="89" y="365"/>
                  </a:lnTo>
                  <a:lnTo>
                    <a:pt x="83" y="368"/>
                  </a:lnTo>
                  <a:lnTo>
                    <a:pt x="75" y="356"/>
                  </a:lnTo>
                  <a:lnTo>
                    <a:pt x="78" y="338"/>
                  </a:lnTo>
                  <a:lnTo>
                    <a:pt x="59" y="333"/>
                  </a:lnTo>
                  <a:lnTo>
                    <a:pt x="37" y="319"/>
                  </a:lnTo>
                  <a:lnTo>
                    <a:pt x="18" y="319"/>
                  </a:lnTo>
                  <a:lnTo>
                    <a:pt x="0" y="330"/>
                  </a:lnTo>
                  <a:lnTo>
                    <a:pt x="30" y="352"/>
                  </a:lnTo>
                  <a:lnTo>
                    <a:pt x="41" y="367"/>
                  </a:lnTo>
                  <a:lnTo>
                    <a:pt x="50" y="372"/>
                  </a:lnTo>
                  <a:lnTo>
                    <a:pt x="64" y="386"/>
                  </a:lnTo>
                  <a:lnTo>
                    <a:pt x="55" y="390"/>
                  </a:lnTo>
                  <a:lnTo>
                    <a:pt x="55" y="402"/>
                  </a:lnTo>
                  <a:lnTo>
                    <a:pt x="61" y="410"/>
                  </a:lnTo>
                  <a:lnTo>
                    <a:pt x="64" y="420"/>
                  </a:lnTo>
                  <a:lnTo>
                    <a:pt x="42" y="435"/>
                  </a:lnTo>
                  <a:lnTo>
                    <a:pt x="55" y="450"/>
                  </a:lnTo>
                  <a:lnTo>
                    <a:pt x="55" y="469"/>
                  </a:lnTo>
                  <a:lnTo>
                    <a:pt x="42" y="484"/>
                  </a:lnTo>
                  <a:lnTo>
                    <a:pt x="42" y="496"/>
                  </a:lnTo>
                  <a:lnTo>
                    <a:pt x="59" y="515"/>
                  </a:lnTo>
                  <a:lnTo>
                    <a:pt x="68" y="563"/>
                  </a:lnTo>
                  <a:lnTo>
                    <a:pt x="65" y="578"/>
                  </a:lnTo>
                  <a:lnTo>
                    <a:pt x="71" y="591"/>
                  </a:lnTo>
                  <a:lnTo>
                    <a:pt x="89" y="615"/>
                  </a:lnTo>
                  <a:lnTo>
                    <a:pt x="106" y="632"/>
                  </a:lnTo>
                  <a:lnTo>
                    <a:pt x="108" y="632"/>
                  </a:lnTo>
                  <a:lnTo>
                    <a:pt x="149" y="638"/>
                  </a:lnTo>
                  <a:lnTo>
                    <a:pt x="179" y="629"/>
                  </a:lnTo>
                  <a:lnTo>
                    <a:pt x="200" y="619"/>
                  </a:lnTo>
                  <a:lnTo>
                    <a:pt x="200" y="601"/>
                  </a:lnTo>
                  <a:lnTo>
                    <a:pt x="206" y="594"/>
                  </a:lnTo>
                  <a:lnTo>
                    <a:pt x="222" y="594"/>
                  </a:lnTo>
                  <a:lnTo>
                    <a:pt x="235" y="561"/>
                  </a:lnTo>
                  <a:lnTo>
                    <a:pt x="237" y="534"/>
                  </a:lnTo>
                  <a:lnTo>
                    <a:pt x="235" y="499"/>
                  </a:lnTo>
                  <a:lnTo>
                    <a:pt x="240" y="443"/>
                  </a:lnTo>
                  <a:lnTo>
                    <a:pt x="247" y="407"/>
                  </a:lnTo>
                  <a:lnTo>
                    <a:pt x="259" y="395"/>
                  </a:lnTo>
                  <a:lnTo>
                    <a:pt x="265" y="378"/>
                  </a:lnTo>
                  <a:lnTo>
                    <a:pt x="267" y="365"/>
                  </a:lnTo>
                  <a:lnTo>
                    <a:pt x="280" y="360"/>
                  </a:lnTo>
                  <a:lnTo>
                    <a:pt x="297" y="356"/>
                  </a:lnTo>
                  <a:lnTo>
                    <a:pt x="307" y="341"/>
                  </a:lnTo>
                  <a:lnTo>
                    <a:pt x="319" y="338"/>
                  </a:lnTo>
                  <a:lnTo>
                    <a:pt x="330" y="323"/>
                  </a:lnTo>
                  <a:lnTo>
                    <a:pt x="349" y="305"/>
                  </a:lnTo>
                  <a:lnTo>
                    <a:pt x="367" y="293"/>
                  </a:lnTo>
                  <a:lnTo>
                    <a:pt x="383" y="277"/>
                  </a:lnTo>
                  <a:lnTo>
                    <a:pt x="438" y="222"/>
                  </a:lnTo>
                  <a:lnTo>
                    <a:pt x="450" y="218"/>
                  </a:lnTo>
                  <a:lnTo>
                    <a:pt x="475" y="198"/>
                  </a:lnTo>
                  <a:lnTo>
                    <a:pt x="491" y="180"/>
                  </a:lnTo>
                  <a:lnTo>
                    <a:pt x="491" y="154"/>
                  </a:lnTo>
                  <a:lnTo>
                    <a:pt x="498" y="135"/>
                  </a:lnTo>
                  <a:lnTo>
                    <a:pt x="507" y="116"/>
                  </a:lnTo>
                  <a:lnTo>
                    <a:pt x="510" y="97"/>
                  </a:lnTo>
                  <a:lnTo>
                    <a:pt x="505" y="82"/>
                  </a:lnTo>
                  <a:lnTo>
                    <a:pt x="461" y="85"/>
                  </a:lnTo>
                  <a:lnTo>
                    <a:pt x="436" y="78"/>
                  </a:lnTo>
                  <a:lnTo>
                    <a:pt x="431" y="59"/>
                  </a:lnTo>
                  <a:lnTo>
                    <a:pt x="409" y="38"/>
                  </a:lnTo>
                  <a:lnTo>
                    <a:pt x="401" y="19"/>
                  </a:lnTo>
                  <a:lnTo>
                    <a:pt x="383" y="0"/>
                  </a:lnTo>
                  <a:lnTo>
                    <a:pt x="380" y="0"/>
                  </a:lnTo>
                  <a:close/>
                  <a:moveTo>
                    <a:pt x="380" y="8"/>
                  </a:moveTo>
                  <a:lnTo>
                    <a:pt x="380" y="8"/>
                  </a:lnTo>
                  <a:lnTo>
                    <a:pt x="395" y="23"/>
                  </a:lnTo>
                  <a:lnTo>
                    <a:pt x="404" y="42"/>
                  </a:lnTo>
                  <a:lnTo>
                    <a:pt x="425" y="63"/>
                  </a:lnTo>
                  <a:lnTo>
                    <a:pt x="430" y="83"/>
                  </a:lnTo>
                  <a:lnTo>
                    <a:pt x="460" y="92"/>
                  </a:lnTo>
                  <a:lnTo>
                    <a:pt x="499" y="89"/>
                  </a:lnTo>
                  <a:lnTo>
                    <a:pt x="503" y="98"/>
                  </a:lnTo>
                  <a:lnTo>
                    <a:pt x="500" y="113"/>
                  </a:lnTo>
                  <a:lnTo>
                    <a:pt x="491" y="132"/>
                  </a:lnTo>
                  <a:lnTo>
                    <a:pt x="484" y="153"/>
                  </a:lnTo>
                  <a:lnTo>
                    <a:pt x="484" y="177"/>
                  </a:lnTo>
                  <a:lnTo>
                    <a:pt x="470" y="192"/>
                  </a:lnTo>
                  <a:lnTo>
                    <a:pt x="446" y="211"/>
                  </a:lnTo>
                  <a:lnTo>
                    <a:pt x="434" y="217"/>
                  </a:lnTo>
                  <a:lnTo>
                    <a:pt x="361" y="289"/>
                  </a:lnTo>
                  <a:lnTo>
                    <a:pt x="345" y="300"/>
                  </a:lnTo>
                  <a:lnTo>
                    <a:pt x="325" y="318"/>
                  </a:lnTo>
                  <a:lnTo>
                    <a:pt x="315" y="333"/>
                  </a:lnTo>
                  <a:lnTo>
                    <a:pt x="303" y="334"/>
                  </a:lnTo>
                  <a:lnTo>
                    <a:pt x="293" y="349"/>
                  </a:lnTo>
                  <a:lnTo>
                    <a:pt x="277" y="354"/>
                  </a:lnTo>
                  <a:lnTo>
                    <a:pt x="260" y="360"/>
                  </a:lnTo>
                  <a:lnTo>
                    <a:pt x="258" y="376"/>
                  </a:lnTo>
                  <a:lnTo>
                    <a:pt x="254" y="393"/>
                  </a:lnTo>
                  <a:lnTo>
                    <a:pt x="241" y="405"/>
                  </a:lnTo>
                  <a:lnTo>
                    <a:pt x="233" y="443"/>
                  </a:lnTo>
                  <a:lnTo>
                    <a:pt x="228" y="499"/>
                  </a:lnTo>
                  <a:lnTo>
                    <a:pt x="230" y="534"/>
                  </a:lnTo>
                  <a:lnTo>
                    <a:pt x="228" y="560"/>
                  </a:lnTo>
                  <a:lnTo>
                    <a:pt x="217" y="587"/>
                  </a:lnTo>
                  <a:lnTo>
                    <a:pt x="203" y="587"/>
                  </a:lnTo>
                  <a:lnTo>
                    <a:pt x="194" y="598"/>
                  </a:lnTo>
                  <a:lnTo>
                    <a:pt x="194" y="615"/>
                  </a:lnTo>
                  <a:lnTo>
                    <a:pt x="176" y="624"/>
                  </a:lnTo>
                  <a:lnTo>
                    <a:pt x="149" y="631"/>
                  </a:lnTo>
                  <a:lnTo>
                    <a:pt x="110" y="625"/>
                  </a:lnTo>
                  <a:lnTo>
                    <a:pt x="94" y="609"/>
                  </a:lnTo>
                  <a:lnTo>
                    <a:pt x="78" y="589"/>
                  </a:lnTo>
                  <a:lnTo>
                    <a:pt x="74" y="578"/>
                  </a:lnTo>
                  <a:lnTo>
                    <a:pt x="75" y="563"/>
                  </a:lnTo>
                  <a:lnTo>
                    <a:pt x="65" y="512"/>
                  </a:lnTo>
                  <a:lnTo>
                    <a:pt x="49" y="493"/>
                  </a:lnTo>
                  <a:lnTo>
                    <a:pt x="49" y="486"/>
                  </a:lnTo>
                  <a:lnTo>
                    <a:pt x="61" y="471"/>
                  </a:lnTo>
                  <a:lnTo>
                    <a:pt x="61" y="447"/>
                  </a:lnTo>
                  <a:lnTo>
                    <a:pt x="52" y="436"/>
                  </a:lnTo>
                  <a:lnTo>
                    <a:pt x="71" y="422"/>
                  </a:lnTo>
                  <a:lnTo>
                    <a:pt x="68" y="407"/>
                  </a:lnTo>
                  <a:lnTo>
                    <a:pt x="61" y="399"/>
                  </a:lnTo>
                  <a:lnTo>
                    <a:pt x="61" y="394"/>
                  </a:lnTo>
                  <a:lnTo>
                    <a:pt x="76" y="388"/>
                  </a:lnTo>
                  <a:lnTo>
                    <a:pt x="55" y="367"/>
                  </a:lnTo>
                  <a:lnTo>
                    <a:pt x="45" y="361"/>
                  </a:lnTo>
                  <a:lnTo>
                    <a:pt x="35" y="348"/>
                  </a:lnTo>
                  <a:lnTo>
                    <a:pt x="12" y="330"/>
                  </a:lnTo>
                  <a:lnTo>
                    <a:pt x="19" y="326"/>
                  </a:lnTo>
                  <a:lnTo>
                    <a:pt x="34" y="326"/>
                  </a:lnTo>
                  <a:lnTo>
                    <a:pt x="56" y="338"/>
                  </a:lnTo>
                  <a:lnTo>
                    <a:pt x="71" y="342"/>
                  </a:lnTo>
                  <a:lnTo>
                    <a:pt x="68" y="358"/>
                  </a:lnTo>
                  <a:lnTo>
                    <a:pt x="80" y="376"/>
                  </a:lnTo>
                  <a:lnTo>
                    <a:pt x="95" y="369"/>
                  </a:lnTo>
                  <a:lnTo>
                    <a:pt x="98" y="345"/>
                  </a:lnTo>
                  <a:lnTo>
                    <a:pt x="95" y="337"/>
                  </a:lnTo>
                  <a:lnTo>
                    <a:pt x="102" y="334"/>
                  </a:lnTo>
                  <a:lnTo>
                    <a:pt x="117" y="330"/>
                  </a:lnTo>
                  <a:lnTo>
                    <a:pt x="115" y="308"/>
                  </a:lnTo>
                  <a:lnTo>
                    <a:pt x="132" y="296"/>
                  </a:lnTo>
                  <a:lnTo>
                    <a:pt x="166" y="282"/>
                  </a:lnTo>
                  <a:lnTo>
                    <a:pt x="198" y="277"/>
                  </a:lnTo>
                  <a:lnTo>
                    <a:pt x="228" y="274"/>
                  </a:lnTo>
                  <a:lnTo>
                    <a:pt x="243" y="263"/>
                  </a:lnTo>
                  <a:lnTo>
                    <a:pt x="243" y="240"/>
                  </a:lnTo>
                  <a:lnTo>
                    <a:pt x="245" y="233"/>
                  </a:lnTo>
                  <a:lnTo>
                    <a:pt x="277" y="239"/>
                  </a:lnTo>
                  <a:lnTo>
                    <a:pt x="295" y="221"/>
                  </a:lnTo>
                  <a:lnTo>
                    <a:pt x="292" y="198"/>
                  </a:lnTo>
                  <a:lnTo>
                    <a:pt x="296" y="172"/>
                  </a:lnTo>
                  <a:lnTo>
                    <a:pt x="311" y="151"/>
                  </a:lnTo>
                  <a:lnTo>
                    <a:pt x="320" y="141"/>
                  </a:lnTo>
                  <a:lnTo>
                    <a:pt x="335" y="119"/>
                  </a:lnTo>
                  <a:lnTo>
                    <a:pt x="344" y="93"/>
                  </a:lnTo>
                  <a:lnTo>
                    <a:pt x="341" y="68"/>
                  </a:lnTo>
                  <a:lnTo>
                    <a:pt x="342" y="52"/>
                  </a:lnTo>
                  <a:lnTo>
                    <a:pt x="355" y="27"/>
                  </a:lnTo>
                  <a:lnTo>
                    <a:pt x="368" y="10"/>
                  </a:lnTo>
                  <a:lnTo>
                    <a:pt x="380" y="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/>
            </a:p>
          </p:txBody>
        </p:sp>
        <p:pic>
          <p:nvPicPr>
            <p:cNvPr id="778" name="Picture 33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600" y="5334000"/>
              <a:ext cx="942975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9" name="Rectangle 336"/>
            <p:cNvSpPr>
              <a:spLocks noChangeArrowheads="1"/>
            </p:cNvSpPr>
            <p:nvPr/>
          </p:nvSpPr>
          <p:spPr bwMode="auto">
            <a:xfrm>
              <a:off x="228600" y="5867400"/>
              <a:ext cx="955521" cy="160383"/>
            </a:xfrm>
            <a:prstGeom prst="rect">
              <a:avLst/>
            </a:prstGeom>
            <a:solidFill>
              <a:schemeClr val="tx1"/>
            </a:solidFill>
            <a:ln w="18784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American Samoa</a:t>
              </a:r>
            </a:p>
          </p:txBody>
        </p:sp>
        <p:pic>
          <p:nvPicPr>
            <p:cNvPr id="780" name="Picture 35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62800" y="6172200"/>
              <a:ext cx="990600" cy="379413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781" name="Picture 4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15400" y="6248400"/>
              <a:ext cx="762000" cy="498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82" name="Picture 43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3895" y="3260931"/>
              <a:ext cx="661988" cy="685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83" name="Rectangle 439"/>
            <p:cNvSpPr>
              <a:spLocks noChangeArrowheads="1"/>
            </p:cNvSpPr>
            <p:nvPr/>
          </p:nvSpPr>
          <p:spPr bwMode="auto">
            <a:xfrm>
              <a:off x="152400" y="4114800"/>
              <a:ext cx="1219200" cy="320767"/>
            </a:xfrm>
            <a:prstGeom prst="rect">
              <a:avLst/>
            </a:prstGeom>
            <a:solidFill>
              <a:schemeClr val="tx1"/>
            </a:solidFill>
            <a:ln w="18784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000000"/>
                  </a:solidFill>
                </a:rPr>
                <a:t>Northern Mariana Islands</a:t>
              </a:r>
            </a:p>
          </p:txBody>
        </p:sp>
        <p:sp>
          <p:nvSpPr>
            <p:cNvPr id="784" name="Text Box 245"/>
            <p:cNvSpPr txBox="1">
              <a:spLocks noChangeArrowheads="1"/>
            </p:cNvSpPr>
            <p:nvPr/>
          </p:nvSpPr>
          <p:spPr bwMode="auto">
            <a:xfrm>
              <a:off x="5039428" y="7299861"/>
              <a:ext cx="3810000" cy="304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Up and Running/No SSN Verification</a:t>
              </a: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85" name="Rectangle 198"/>
            <p:cNvSpPr>
              <a:spLocks noChangeArrowheads="1"/>
            </p:cNvSpPr>
            <p:nvPr/>
          </p:nvSpPr>
          <p:spPr bwMode="auto">
            <a:xfrm>
              <a:off x="5551699" y="7239000"/>
              <a:ext cx="294919" cy="267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rgbClr val="FF0000"/>
                  </a:solidFill>
                  <a:cs typeface="Times New Roman" pitchFamily="18" charset="0"/>
                </a:rPr>
                <a:t>&amp;</a:t>
              </a:r>
              <a:endParaRPr lang="en-US" sz="900" dirty="0">
                <a:solidFill>
                  <a:srgbClr val="FF0000"/>
                </a:solidFill>
                <a:cs typeface="Times New Roman" pitchFamily="18" charset="0"/>
              </a:endParaRPr>
            </a:p>
          </p:txBody>
        </p:sp>
        <p:sp>
          <p:nvSpPr>
            <p:cNvPr id="786" name="Rectangle 200"/>
            <p:cNvSpPr>
              <a:spLocks noChangeArrowheads="1"/>
            </p:cNvSpPr>
            <p:nvPr/>
          </p:nvSpPr>
          <p:spPr bwMode="auto">
            <a:xfrm>
              <a:off x="5540024" y="6944315"/>
              <a:ext cx="300307" cy="320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1200" b="0" dirty="0">
                  <a:solidFill>
                    <a:srgbClr val="FF0000"/>
                  </a:solidFill>
                  <a:cs typeface="Times New Roman" pitchFamily="18" charset="0"/>
                </a:rPr>
                <a:t>*</a:t>
              </a:r>
              <a:endParaRPr lang="en-US" sz="1200" dirty="0">
                <a:solidFill>
                  <a:srgbClr val="FF0000"/>
                </a:solidFill>
                <a:cs typeface="Times New Roman" pitchFamily="18" charset="0"/>
              </a:endParaRPr>
            </a:p>
          </p:txBody>
        </p:sp>
        <p:sp>
          <p:nvSpPr>
            <p:cNvPr id="787" name="Text Box 245"/>
            <p:cNvSpPr txBox="1">
              <a:spLocks noChangeArrowheads="1"/>
            </p:cNvSpPr>
            <p:nvPr/>
          </p:nvSpPr>
          <p:spPr bwMode="auto">
            <a:xfrm>
              <a:off x="5551698" y="7035140"/>
              <a:ext cx="2043537" cy="352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b="0" dirty="0">
                  <a:solidFill>
                    <a:schemeClr val="tx1"/>
                  </a:solidFill>
                  <a:latin typeface="Arial" pitchFamily="34" charset="0"/>
                </a:rPr>
                <a:t>Received SSA Funding</a:t>
              </a:r>
            </a:p>
            <a:p>
              <a:pPr algn="ctr" defTabSz="482600">
                <a:buClr>
                  <a:srgbClr val="808080"/>
                </a:buClr>
                <a:buSzPct val="90000"/>
                <a:buFont typeface="Monotype Sorts"/>
                <a:buNone/>
              </a:pPr>
              <a:endParaRPr lang="en-US" sz="900" b="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788" name="Rectangle 202"/>
            <p:cNvSpPr>
              <a:spLocks noChangeArrowheads="1"/>
            </p:cNvSpPr>
            <p:nvPr/>
          </p:nvSpPr>
          <p:spPr bwMode="auto">
            <a:xfrm>
              <a:off x="3657600" y="2590800"/>
              <a:ext cx="294919" cy="267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>
                  <a:solidFill>
                    <a:srgbClr val="FF0000"/>
                  </a:solidFill>
                  <a:cs typeface="Times New Roman" pitchFamily="18" charset="0"/>
                </a:rPr>
                <a:t>&amp;</a:t>
              </a:r>
              <a:endParaRPr lang="en-US" sz="900"/>
            </a:p>
          </p:txBody>
        </p:sp>
        <p:sp>
          <p:nvSpPr>
            <p:cNvPr id="789" name="Rectangle 203"/>
            <p:cNvSpPr>
              <a:spLocks noChangeArrowheads="1"/>
            </p:cNvSpPr>
            <p:nvPr/>
          </p:nvSpPr>
          <p:spPr bwMode="auto">
            <a:xfrm>
              <a:off x="7010400" y="4800600"/>
              <a:ext cx="294919" cy="267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>
                  <a:srgbClr val="808080"/>
                </a:buClr>
                <a:buSzPct val="90000"/>
                <a:buFont typeface="Monotype Sorts"/>
                <a:buNone/>
              </a:pPr>
              <a:r>
                <a:rPr lang="en-US" sz="900" dirty="0">
                  <a:solidFill>
                    <a:srgbClr val="FF0000"/>
                  </a:solidFill>
                  <a:cs typeface="Times New Roman" pitchFamily="18" charset="0"/>
                </a:rPr>
                <a:t>&amp;</a:t>
              </a:r>
              <a:endParaRPr lang="en-US" sz="900" dirty="0"/>
            </a:p>
          </p:txBody>
        </p:sp>
      </p:grp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8305800" y="1371600"/>
            <a:ext cx="2632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Clr>
                <a:srgbClr val="808080"/>
              </a:buClr>
              <a:buSzPct val="90000"/>
              <a:buFont typeface="Monotype Sorts"/>
              <a:buNone/>
            </a:pPr>
            <a:r>
              <a:rPr lang="en-US" sz="900" dirty="0">
                <a:solidFill>
                  <a:srgbClr val="FF0000"/>
                </a:solidFill>
                <a:cs typeface="Times New Roman" pitchFamily="18" charset="0"/>
              </a:rPr>
              <a:t>&amp;</a:t>
            </a:r>
            <a:endParaRPr lang="en-US" sz="9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EDRS Implementation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/>
              <a:t>Lack of internet access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Funding for rollout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Training</a:t>
            </a:r>
          </a:p>
          <a:p>
            <a:pPr lvl="1"/>
            <a:r>
              <a:rPr lang="en-US" sz="1800" dirty="0" smtClean="0"/>
              <a:t>Logistics and Resources</a:t>
            </a:r>
          </a:p>
          <a:p>
            <a:pPr lvl="2"/>
            <a:r>
              <a:rPr lang="en-US" sz="1700" dirty="0" smtClean="0"/>
              <a:t>Training facilities</a:t>
            </a:r>
          </a:p>
          <a:p>
            <a:pPr lvl="2"/>
            <a:r>
              <a:rPr lang="en-US" sz="1700" dirty="0" smtClean="0"/>
              <a:t>One-on-one training vs. train the trainer</a:t>
            </a:r>
          </a:p>
          <a:p>
            <a:pPr lvl="2"/>
            <a:r>
              <a:rPr lang="en-US" sz="1700" dirty="0" smtClean="0"/>
              <a:t>Computer Training modules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Management of users/authentication methods</a:t>
            </a:r>
          </a:p>
          <a:p>
            <a:pPr lvl="1"/>
            <a:r>
              <a:rPr lang="en-US" sz="1800" dirty="0" smtClean="0"/>
              <a:t>User IDs/Passwords</a:t>
            </a:r>
          </a:p>
          <a:p>
            <a:pPr lvl="1"/>
            <a:r>
              <a:rPr lang="en-US" sz="1800" dirty="0" smtClean="0"/>
              <a:t>PINs</a:t>
            </a:r>
          </a:p>
          <a:p>
            <a:pPr lvl="1"/>
            <a:r>
              <a:rPr lang="en-US" sz="1800" dirty="0" smtClean="0"/>
              <a:t>Biometric Devices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Physician buy-in</a:t>
            </a:r>
          </a:p>
          <a:p>
            <a:pPr lvl="1"/>
            <a:r>
              <a:rPr lang="en-US" sz="1800" dirty="0" smtClean="0"/>
              <a:t>Fax/Phone Attestation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Quality of cause-of-death entries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EDR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Electronic Heath Records/Electronic Medical Records</a:t>
            </a:r>
          </a:p>
          <a:p>
            <a:pPr lvl="1"/>
            <a:r>
              <a:rPr lang="en-US" dirty="0" smtClean="0"/>
              <a:t>Vital Records Domain Analysis Model</a:t>
            </a:r>
          </a:p>
          <a:p>
            <a:pPr lvl="1"/>
            <a:r>
              <a:rPr lang="en-US" dirty="0" smtClean="0"/>
              <a:t>HL7 Electronic Health Record System Vital Records Functional </a:t>
            </a:r>
            <a:r>
              <a:rPr lang="en-US" dirty="0" smtClean="0"/>
              <a:t>Profile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Revisions </a:t>
            </a:r>
            <a:r>
              <a:rPr lang="en-US" smtClean="0"/>
              <a:t>to the National Model Law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More robust cause-of-death quality checks via VIEWS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Real-Time Surveillance Activities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Automated exchange of inter-jurisdictional death data via STEVE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NAPHSIS contact information</a:t>
            </a:r>
          </a:p>
        </p:txBody>
      </p:sp>
      <p:sp>
        <p:nvSpPr>
          <p:cNvPr id="1873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en-US" sz="2000" dirty="0"/>
              <a:t>Rose </a:t>
            </a:r>
            <a:r>
              <a:rPr lang="en-US" sz="2000" dirty="0" smtClean="0"/>
              <a:t>Trasatti Heim</a:t>
            </a:r>
            <a:endParaRPr lang="en-US" sz="2000" dirty="0"/>
          </a:p>
          <a:p>
            <a:pPr algn="ctr">
              <a:buFont typeface="Wingdings" pitchFamily="2" charset="2"/>
              <a:buNone/>
            </a:pPr>
            <a:r>
              <a:rPr lang="en-US" sz="2000" dirty="0"/>
              <a:t>Project Manager</a:t>
            </a:r>
          </a:p>
          <a:p>
            <a:pPr algn="ctr">
              <a:buFont typeface="Wingdings" pitchFamily="2" charset="2"/>
              <a:buNone/>
            </a:pPr>
            <a:endParaRPr lang="en-US" sz="2000" dirty="0"/>
          </a:p>
          <a:p>
            <a:pPr algn="ctr">
              <a:buFont typeface="Wingdings" pitchFamily="2" charset="2"/>
              <a:buNone/>
            </a:pPr>
            <a:r>
              <a:rPr lang="en-US" dirty="0"/>
              <a:t>National Association for Public Health Statistics and Information Systems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(NAPHSIS)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962 Wayne Avenue Suite 701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Silver Spring, Maryland  20910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(301) 563-6001 (phone)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(301) 563-6012 (fax)</a:t>
            </a:r>
          </a:p>
          <a:p>
            <a:pPr algn="ctr">
              <a:buFont typeface="Wingdings" pitchFamily="2" charset="2"/>
              <a:buNone/>
            </a:pPr>
            <a:r>
              <a:rPr lang="en-US" dirty="0">
                <a:hlinkClick r:id="rId3"/>
              </a:rPr>
              <a:t>www.naphsis.org</a:t>
            </a:r>
            <a:endParaRPr lang="en-US" dirty="0"/>
          </a:p>
          <a:p>
            <a:pPr algn="ctr">
              <a:buFont typeface="Wingdings" pitchFamily="2" charset="2"/>
              <a:buNone/>
            </a:pPr>
            <a:r>
              <a:rPr lang="en-US" dirty="0"/>
              <a:t>rtrasatti@naphsis.org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is an EDR System?</a:t>
            </a:r>
            <a:endParaRPr lang="en-US" dirty="0"/>
          </a:p>
        </p:txBody>
      </p:sp>
      <p:sp>
        <p:nvSpPr>
          <p:cNvPr id="1187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Electronic filing of death </a:t>
            </a:r>
            <a:r>
              <a:rPr lang="en-US" sz="2400" dirty="0" smtClean="0"/>
              <a:t>certificates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On-line collaboration among multiple death data providers and death registration users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User-friendly </a:t>
            </a:r>
            <a:r>
              <a:rPr lang="en-US" sz="2400" dirty="0"/>
              <a:t>death record data entry </a:t>
            </a:r>
            <a:r>
              <a:rPr lang="en-US" sz="2400" dirty="0" smtClean="0"/>
              <a:t>screens</a:t>
            </a:r>
          </a:p>
          <a:p>
            <a:pPr lvl="1"/>
            <a:r>
              <a:rPr lang="en-US" sz="2000" dirty="0" smtClean="0"/>
              <a:t>	</a:t>
            </a:r>
            <a:r>
              <a:rPr lang="en-US" sz="2200" dirty="0" smtClean="0"/>
              <a:t>Built-in real-time edits</a:t>
            </a:r>
          </a:p>
          <a:p>
            <a:pPr lvl="1"/>
            <a:r>
              <a:rPr lang="en-US" sz="2200" dirty="0" smtClean="0"/>
              <a:t>	On-line help and instructions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Internet accessibility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Electronic authentication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benefits from an EDRS?</a:t>
            </a:r>
          </a:p>
        </p:txBody>
      </p:sp>
      <p:sp>
        <p:nvSpPr>
          <p:cNvPr id="176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Families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Physicians, physician assistants, certified nurse practitioners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Medical </a:t>
            </a:r>
            <a:r>
              <a:rPr lang="en-US" sz="2400" dirty="0" smtClean="0"/>
              <a:t>Examiners, Coroners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Funeral directors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Local and state registrars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Federal, state and local agencies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Public health researchers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an EDRS</a:t>
            </a:r>
          </a:p>
        </p:txBody>
      </p:sp>
      <p:sp>
        <p:nvSpPr>
          <p:cNvPr id="1198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600" dirty="0"/>
              <a:t>Greater </a:t>
            </a:r>
            <a:r>
              <a:rPr lang="en-US" sz="2600" dirty="0" smtClean="0"/>
              <a:t>efficiency because participants </a:t>
            </a:r>
            <a:r>
              <a:rPr lang="en-US" sz="2600" dirty="0"/>
              <a:t>interact electronically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Improved timeliness of death registration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Higher </a:t>
            </a:r>
            <a:r>
              <a:rPr lang="en-US" sz="2600" dirty="0" smtClean="0"/>
              <a:t>quality mortality </a:t>
            </a:r>
            <a:r>
              <a:rPr lang="en-US" sz="2600" dirty="0"/>
              <a:t>data via real-time edits</a:t>
            </a:r>
          </a:p>
          <a:p>
            <a:pPr lvl="1"/>
            <a:r>
              <a:rPr lang="en-US" sz="2400" dirty="0"/>
              <a:t>Reduces errors in and rejection of death certificates</a:t>
            </a:r>
          </a:p>
          <a:p>
            <a:pPr lvl="1"/>
            <a:r>
              <a:rPr lang="en-US" sz="2400" dirty="0"/>
              <a:t>Promotes uniformity in demographic and cause-of-death </a:t>
            </a:r>
            <a:r>
              <a:rPr lang="en-US" sz="2400" dirty="0" smtClean="0"/>
              <a:t>statistics</a:t>
            </a:r>
          </a:p>
          <a:p>
            <a:pPr lvl="1"/>
            <a:r>
              <a:rPr lang="en-US" sz="2400" dirty="0" smtClean="0"/>
              <a:t>Online verification of the SSN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Increased </a:t>
            </a:r>
            <a:r>
              <a:rPr lang="en-US" sz="2600" dirty="0"/>
              <a:t>security and fraud </a:t>
            </a:r>
            <a:r>
              <a:rPr lang="en-US" sz="2600" dirty="0" smtClean="0"/>
              <a:t>prevention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Mortality data more readily available for use as a surveillance tool</a:t>
            </a:r>
          </a:p>
          <a:p>
            <a:pPr lvl="1"/>
            <a:r>
              <a:rPr lang="en-US" sz="2400" dirty="0" smtClean="0"/>
              <a:t>Pandemic flu</a:t>
            </a:r>
          </a:p>
          <a:p>
            <a:pPr lvl="1"/>
            <a:r>
              <a:rPr lang="en-US" sz="2400" dirty="0" smtClean="0"/>
              <a:t>H1N1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Automated means to mark birth records with deceased indicator to reduce fraud</a:t>
            </a:r>
            <a:endParaRPr lang="en-U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EDR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3100" dirty="0" smtClean="0"/>
              <a:t>Late 1990’s </a:t>
            </a:r>
          </a:p>
          <a:p>
            <a:pPr lvl="1"/>
            <a:r>
              <a:rPr lang="en-US" sz="2600" dirty="0" smtClean="0"/>
              <a:t>Small handful of jurisdictions embarked on EDRS development</a:t>
            </a:r>
          </a:p>
          <a:p>
            <a:pPr lvl="1"/>
            <a:r>
              <a:rPr lang="en-US" sz="2600" dirty="0" smtClean="0"/>
              <a:t>NAPHSIS funded by SSA to study these systems and pilot SSN verification software</a:t>
            </a:r>
          </a:p>
          <a:p>
            <a:pPr lvl="1"/>
            <a:r>
              <a:rPr lang="en-US" sz="2600" dirty="0" smtClean="0"/>
              <a:t>Developed an EDRS Standards &amp; Guidelines Document</a:t>
            </a:r>
          </a:p>
          <a:p>
            <a:pPr lvl="2"/>
            <a:r>
              <a:rPr lang="en-US" sz="2200" dirty="0" smtClean="0"/>
              <a:t>Death Data Provider Buy-in</a:t>
            </a:r>
          </a:p>
          <a:p>
            <a:pPr lvl="2"/>
            <a:r>
              <a:rPr lang="en-US" sz="2200" dirty="0" smtClean="0"/>
              <a:t>EDRS functionality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EDRS Development Challenges</a:t>
            </a:r>
            <a:endParaRPr lang="en-US" dirty="0"/>
          </a:p>
        </p:txBody>
      </p:sp>
      <p:sp>
        <p:nvSpPr>
          <p:cNvPr id="215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 smtClean="0"/>
              <a:t>Internet application with a need for high-levels of security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Multiple </a:t>
            </a:r>
            <a:r>
              <a:rPr lang="en-US" sz="2600" dirty="0"/>
              <a:t>users working on the same death record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Many users accessing the system from many </a:t>
            </a:r>
            <a:r>
              <a:rPr lang="en-US" sz="2600" dirty="0" smtClean="0"/>
              <a:t>points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Detailed business rules and workflow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Numerous data items with extensive edit checks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EDRS </a:t>
            </a:r>
            <a:r>
              <a:rPr lang="en-US" dirty="0" smtClean="0"/>
              <a:t>Development Challenges</a:t>
            </a:r>
            <a:br>
              <a:rPr lang="en-US" dirty="0" smtClean="0"/>
            </a:br>
            <a:r>
              <a:rPr lang="en-US" dirty="0" smtClean="0"/>
              <a:t>What we Learned</a:t>
            </a:r>
            <a:endParaRPr lang="en-US" dirty="0"/>
          </a:p>
        </p:txBody>
      </p:sp>
      <p:sp>
        <p:nvSpPr>
          <p:cNvPr id="178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 smtClean="0"/>
              <a:t>Need well defined </a:t>
            </a:r>
            <a:r>
              <a:rPr lang="en-US" sz="2600" dirty="0"/>
              <a:t>requirements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Schedule must be realistic</a:t>
            </a:r>
            <a:endParaRPr lang="en-US" sz="2600" dirty="0"/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Funding must be adequate</a:t>
            </a:r>
            <a:endParaRPr lang="en-US" sz="2600" dirty="0"/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Identify sufficient </a:t>
            </a:r>
            <a:r>
              <a:rPr lang="en-US" sz="2600" dirty="0"/>
              <a:t>technical expertise in developing </a:t>
            </a:r>
            <a:r>
              <a:rPr lang="en-US" sz="2600" dirty="0" smtClean="0"/>
              <a:t>an EDR system</a:t>
            </a:r>
            <a:endParaRPr lang="en-US" sz="2600" dirty="0"/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Need participation </a:t>
            </a:r>
            <a:r>
              <a:rPr lang="en-US" sz="2600" dirty="0"/>
              <a:t>by stakeholders in the full project lifecycle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Sufficient infrastructure </a:t>
            </a:r>
            <a:r>
              <a:rPr lang="en-US" sz="2600" dirty="0"/>
              <a:t>and connectivity to the Internet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EDR Systems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3100" dirty="0" smtClean="0"/>
              <a:t>Early 2000’s – SSA funding available</a:t>
            </a:r>
          </a:p>
          <a:p>
            <a:pPr lvl="1"/>
            <a:r>
              <a:rPr lang="en-US" sz="2600" dirty="0" smtClean="0"/>
              <a:t>For jurisdiction EDRS development</a:t>
            </a:r>
          </a:p>
          <a:p>
            <a:pPr lvl="1"/>
            <a:r>
              <a:rPr lang="en-US" sz="2600" dirty="0" smtClean="0"/>
              <a:t>For NAPHSIS EDR re-engineering and technical assistance to jurisdictions, rollout of SSN verification software</a:t>
            </a:r>
          </a:p>
          <a:p>
            <a:pPr>
              <a:buFont typeface="Arial" pitchFamily="34" charset="0"/>
              <a:buChar char="•"/>
            </a:pPr>
            <a:r>
              <a:rPr lang="en-US" sz="3100" dirty="0" smtClean="0"/>
              <a:t>2002 - National Model developed</a:t>
            </a:r>
          </a:p>
          <a:p>
            <a:pPr lvl="1"/>
            <a:r>
              <a:rPr lang="en-US" sz="2600" dirty="0" smtClean="0"/>
              <a:t>Funded by NCHS and SSA</a:t>
            </a:r>
          </a:p>
          <a:p>
            <a:pPr lvl="1"/>
            <a:r>
              <a:rPr lang="en-US" sz="2600" dirty="0" smtClean="0"/>
              <a:t>Participation from many vital records jurisdictions, NAPHSIS, NCHS, SSA</a:t>
            </a:r>
          </a:p>
          <a:p>
            <a:pPr lvl="1"/>
            <a:r>
              <a:rPr lang="en-US" sz="2600" dirty="0" smtClean="0"/>
              <a:t>Conducted validation sessions to identify EDRS requirements and develop re-engineering artifacts</a:t>
            </a:r>
          </a:p>
          <a:p>
            <a:pPr lvl="2"/>
            <a:r>
              <a:rPr lang="en-US" sz="2600" dirty="0" smtClean="0"/>
              <a:t>Use Cases – functionality/workflow</a:t>
            </a:r>
          </a:p>
          <a:p>
            <a:pPr lvl="2"/>
            <a:r>
              <a:rPr lang="en-US" sz="2600" dirty="0" smtClean="0"/>
              <a:t>System requirements/Business rules</a:t>
            </a:r>
          </a:p>
          <a:p>
            <a:pPr lvl="2"/>
            <a:r>
              <a:rPr lang="en-US" sz="2600" dirty="0" smtClean="0"/>
              <a:t>Reports, Files, and other EDRS outputs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NAPHSIS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Developed EDRS documentation</a:t>
            </a:r>
          </a:p>
          <a:p>
            <a:pPr lvl="1"/>
            <a:r>
              <a:rPr lang="en-US" sz="2200" dirty="0" smtClean="0"/>
              <a:t>Updated the Standards &amp; Guidelines</a:t>
            </a:r>
          </a:p>
          <a:p>
            <a:pPr lvl="1"/>
            <a:r>
              <a:rPr lang="en-US" sz="2200" dirty="0" smtClean="0"/>
              <a:t>Training Materials and Marketing Brochures</a:t>
            </a:r>
          </a:p>
          <a:p>
            <a:pPr lvl="1"/>
            <a:r>
              <a:rPr lang="en-US" sz="2200" dirty="0" smtClean="0"/>
              <a:t>Best Practices and Lessons Learned</a:t>
            </a:r>
          </a:p>
          <a:p>
            <a:pPr lvl="1"/>
            <a:r>
              <a:rPr lang="en-US" sz="2200" dirty="0" smtClean="0"/>
              <a:t>RFP Template and Proposal Review Forms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Outreach to national death data provider organizations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Facilitate EDR-related communication among jurisdictions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Provide consulting services to jurisdictions for implementing EDR systems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Assist jurisdictions with the tailoring of the EDRS National Model to meet their needs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Attend and speak at jurisdiction EDR stakeholders/working groups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2010_NCHS_conference_template.potx</Template>
  <TotalTime>5764</TotalTime>
  <Words>1009</Words>
  <Application>Microsoft Office PowerPoint</Application>
  <PresentationFormat>On-screen Show (4:3)</PresentationFormat>
  <Paragraphs>253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NCHS2010conference</vt:lpstr>
      <vt:lpstr>  Electronic Death Registration</vt:lpstr>
      <vt:lpstr>What is an EDR System?</vt:lpstr>
      <vt:lpstr>Who benefits from an EDRS?</vt:lpstr>
      <vt:lpstr>Benefits of an EDRS</vt:lpstr>
      <vt:lpstr>History of EDR systems</vt:lpstr>
      <vt:lpstr>EDRS Development Challenges</vt:lpstr>
      <vt:lpstr>EDRS Development Challenges What we Learned</vt:lpstr>
      <vt:lpstr>History of EDR Systems – cont.</vt:lpstr>
      <vt:lpstr>NAPHSIS Activities</vt:lpstr>
      <vt:lpstr>Slide 10</vt:lpstr>
      <vt:lpstr>EDRS Implementation Challenges</vt:lpstr>
      <vt:lpstr>Future of EDR systems</vt:lpstr>
      <vt:lpstr>NAPHSIS contact information</vt:lpstr>
    </vt:vector>
  </TitlesOfParts>
  <Company>DPH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schwartz</dc:creator>
  <cp:lastModifiedBy>rtrasatti</cp:lastModifiedBy>
  <cp:revision>216</cp:revision>
  <cp:lastPrinted>2003-07-30T00:00:19Z</cp:lastPrinted>
  <dcterms:created xsi:type="dcterms:W3CDTF">2003-06-08T13:26:10Z</dcterms:created>
  <dcterms:modified xsi:type="dcterms:W3CDTF">2010-08-17T13:48:38Z</dcterms:modified>
</cp:coreProperties>
</file>