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835" r:id="rId2"/>
    <p:sldMasterId id="2147484354" r:id="rId3"/>
    <p:sldMasterId id="2147484381" r:id="rId4"/>
  </p:sldMasterIdLst>
  <p:notesMasterIdLst>
    <p:notesMasterId r:id="rId35"/>
  </p:notesMasterIdLst>
  <p:handoutMasterIdLst>
    <p:handoutMasterId r:id="rId36"/>
  </p:handoutMasterIdLst>
  <p:sldIdLst>
    <p:sldId id="745" r:id="rId5"/>
    <p:sldId id="809" r:id="rId6"/>
    <p:sldId id="800" r:id="rId7"/>
    <p:sldId id="801" r:id="rId8"/>
    <p:sldId id="802" r:id="rId9"/>
    <p:sldId id="803" r:id="rId10"/>
    <p:sldId id="804" r:id="rId11"/>
    <p:sldId id="806" r:id="rId12"/>
    <p:sldId id="807" r:id="rId13"/>
    <p:sldId id="817" r:id="rId14"/>
    <p:sldId id="816" r:id="rId15"/>
    <p:sldId id="811" r:id="rId16"/>
    <p:sldId id="787" r:id="rId17"/>
    <p:sldId id="766" r:id="rId18"/>
    <p:sldId id="767" r:id="rId19"/>
    <p:sldId id="795" r:id="rId20"/>
    <p:sldId id="797" r:id="rId21"/>
    <p:sldId id="818" r:id="rId22"/>
    <p:sldId id="770" r:id="rId23"/>
    <p:sldId id="790" r:id="rId24"/>
    <p:sldId id="771" r:id="rId25"/>
    <p:sldId id="785" r:id="rId26"/>
    <p:sldId id="812" r:id="rId27"/>
    <p:sldId id="813" r:id="rId28"/>
    <p:sldId id="814" r:id="rId29"/>
    <p:sldId id="773" r:id="rId30"/>
    <p:sldId id="798" r:id="rId31"/>
    <p:sldId id="815" r:id="rId32"/>
    <p:sldId id="791" r:id="rId33"/>
    <p:sldId id="799" r:id="rId34"/>
  </p:sldIdLst>
  <p:sldSz cx="9144000" cy="6858000" type="screen4x3"/>
  <p:notesSz cx="6946900" cy="92202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3160"/>
    <a:srgbClr val="FF6600"/>
    <a:srgbClr val="FF3399"/>
    <a:srgbClr val="FFFF00"/>
    <a:srgbClr val="FFE6B3"/>
    <a:srgbClr val="BBE0E3"/>
    <a:srgbClr val="663300"/>
    <a:srgbClr val="FFCC99"/>
    <a:srgbClr val="CC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171" autoAdjust="0"/>
    <p:restoredTop sz="80639" autoAdjust="0"/>
  </p:normalViewPr>
  <p:slideViewPr>
    <p:cSldViewPr snapToGrid="0">
      <p:cViewPr varScale="1">
        <p:scale>
          <a:sx n="118" d="100"/>
          <a:sy n="118" d="100"/>
        </p:scale>
        <p:origin x="-1446" y="-90"/>
      </p:cViewPr>
      <p:guideLst>
        <p:guide orient="horz" pos="2305"/>
        <p:guide orient="horz" pos="4196"/>
        <p:guide orient="horz" pos="1216"/>
        <p:guide pos="2880"/>
        <p:guide pos="243"/>
      </p:guideLst>
    </p:cSldViewPr>
  </p:slideViewPr>
  <p:notesTextViewPr>
    <p:cViewPr>
      <p:scale>
        <a:sx n="150" d="100"/>
        <a:sy n="150" d="100"/>
      </p:scale>
      <p:origin x="0" y="0"/>
    </p:cViewPr>
  </p:notesTextViewPr>
  <p:sorterViewPr>
    <p:cViewPr>
      <p:scale>
        <a:sx n="75" d="100"/>
        <a:sy n="75" d="100"/>
      </p:scale>
      <p:origin x="0" y="930"/>
    </p:cViewPr>
  </p:sorterViewPr>
  <p:notesViewPr>
    <p:cSldViewPr snapToGrid="0">
      <p:cViewPr>
        <p:scale>
          <a:sx n="100" d="100"/>
          <a:sy n="100" d="100"/>
        </p:scale>
        <p:origin x="-840" y="2232"/>
      </p:cViewPr>
      <p:guideLst>
        <p:guide orient="horz" pos="2904"/>
        <p:guide pos="2189"/>
      </p:guideLst>
    </p:cSldViewPr>
  </p:notes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autoTitleDeleted val="1"/>
    <c:plotArea>
      <c:layout>
        <c:manualLayout>
          <c:layoutTarget val="inner"/>
          <c:xMode val="edge"/>
          <c:yMode val="edge"/>
          <c:x val="0.13402318460192494"/>
          <c:y val="4.7968749999999998E-2"/>
          <c:w val="0.79496423884514433"/>
          <c:h val="0.80457283464566931"/>
        </c:manualLayout>
      </c:layout>
      <c:barChart>
        <c:barDir val="col"/>
        <c:grouping val="clustered"/>
        <c:ser>
          <c:idx val="0"/>
          <c:order val="0"/>
          <c:tx>
            <c:strRef>
              <c:f>Sheet1!$B$1</c:f>
              <c:strCache>
                <c:ptCount val="1"/>
                <c:pt idx="0">
                  <c:v>Series 1</c:v>
                </c:pt>
              </c:strCache>
            </c:strRef>
          </c:tx>
          <c:dLbls>
            <c:showVal val="1"/>
          </c:dLbls>
          <c:cat>
            <c:strRef>
              <c:f>Sheet1!$A$2:$A$9</c:f>
              <c:strCache>
                <c:ptCount val="8"/>
                <c:pt idx="0">
                  <c:v>1–3</c:v>
                </c:pt>
                <c:pt idx="1">
                  <c:v>4–8</c:v>
                </c:pt>
                <c:pt idx="2">
                  <c:v>9–13</c:v>
                </c:pt>
                <c:pt idx="3">
                  <c:v>14–18</c:v>
                </c:pt>
                <c:pt idx="4">
                  <c:v>19–30</c:v>
                </c:pt>
                <c:pt idx="5">
                  <c:v>31–50</c:v>
                </c:pt>
                <c:pt idx="6">
                  <c:v>51–70</c:v>
                </c:pt>
                <c:pt idx="7">
                  <c:v>≥71</c:v>
                </c:pt>
              </c:strCache>
            </c:strRef>
          </c:cat>
          <c:val>
            <c:numRef>
              <c:f>Sheet1!$B$2:$B$9</c:f>
              <c:numCache>
                <c:formatCode>General</c:formatCode>
                <c:ptCount val="8"/>
                <c:pt idx="0">
                  <c:v>78</c:v>
                </c:pt>
                <c:pt idx="1">
                  <c:v>80</c:v>
                </c:pt>
                <c:pt idx="2">
                  <c:v>66</c:v>
                </c:pt>
                <c:pt idx="3">
                  <c:v>54</c:v>
                </c:pt>
                <c:pt idx="4">
                  <c:v>49</c:v>
                </c:pt>
                <c:pt idx="5">
                  <c:v>59</c:v>
                </c:pt>
                <c:pt idx="6">
                  <c:v>36</c:v>
                </c:pt>
                <c:pt idx="7">
                  <c:v>24</c:v>
                </c:pt>
              </c:numCache>
            </c:numRef>
          </c:val>
        </c:ser>
        <c:ser>
          <c:idx val="1"/>
          <c:order val="1"/>
          <c:tx>
            <c:strRef>
              <c:f>Sheet1!$C$1</c:f>
              <c:strCache>
                <c:ptCount val="1"/>
                <c:pt idx="0">
                  <c:v>Series 2</c:v>
                </c:pt>
              </c:strCache>
            </c:strRef>
          </c:tx>
          <c:dLbls>
            <c:dLbl>
              <c:idx val="0"/>
              <c:layout>
                <c:manualLayout>
                  <c:x val="-1.3888888888889007E-3"/>
                  <c:y val="9.0625000000000788E-2"/>
                </c:manualLayout>
              </c:layout>
              <c:showVal val="1"/>
            </c:dLbl>
            <c:dLbl>
              <c:idx val="1"/>
              <c:layout>
                <c:manualLayout>
                  <c:x val="0"/>
                  <c:y val="9.3750000000000777E-2"/>
                </c:manualLayout>
              </c:layout>
              <c:showVal val="1"/>
            </c:dLbl>
            <c:dLbl>
              <c:idx val="2"/>
              <c:layout>
                <c:manualLayout>
                  <c:x val="-2.777777777777862E-3"/>
                  <c:y val="9.0625000000000788E-2"/>
                </c:manualLayout>
              </c:layout>
              <c:showVal val="1"/>
            </c:dLbl>
            <c:dLbl>
              <c:idx val="3"/>
              <c:layout>
                <c:manualLayout>
                  <c:x val="-1.3888888888889004E-3"/>
                  <c:y val="9.0625000000000788E-2"/>
                </c:manualLayout>
              </c:layout>
              <c:showVal val="1"/>
            </c:dLbl>
            <c:dLbl>
              <c:idx val="4"/>
              <c:layout>
                <c:manualLayout>
                  <c:x val="0"/>
                  <c:y val="9.6875000000000253E-2"/>
                </c:manualLayout>
              </c:layout>
              <c:showVal val="1"/>
            </c:dLbl>
            <c:dLbl>
              <c:idx val="5"/>
              <c:layout>
                <c:manualLayout>
                  <c:x val="0"/>
                  <c:y val="0.10312499999999999"/>
                </c:manualLayout>
              </c:layout>
              <c:showVal val="1"/>
            </c:dLbl>
            <c:dLbl>
              <c:idx val="6"/>
              <c:layout>
                <c:manualLayout>
                  <c:x val="0"/>
                  <c:y val="7.5000000000000192E-2"/>
                </c:manualLayout>
              </c:layout>
              <c:showVal val="1"/>
            </c:dLbl>
            <c:dLbl>
              <c:idx val="7"/>
              <c:layout>
                <c:manualLayout>
                  <c:x val="4.3055555555555375E-2"/>
                  <c:y val="1.2500000000000039E-2"/>
                </c:manualLayout>
              </c:layout>
              <c:spPr/>
              <c:txPr>
                <a:bodyPr/>
                <a:lstStyle/>
                <a:p>
                  <a:pPr>
                    <a:defRPr>
                      <a:solidFill>
                        <a:schemeClr val="tx1"/>
                      </a:solidFill>
                    </a:defRPr>
                  </a:pPr>
                  <a:endParaRPr lang="en-US"/>
                </a:p>
              </c:txPr>
              <c:showVal val="1"/>
            </c:dLbl>
            <c:txPr>
              <a:bodyPr/>
              <a:lstStyle/>
              <a:p>
                <a:pPr>
                  <a:defRPr>
                    <a:solidFill>
                      <a:schemeClr val="bg1"/>
                    </a:solidFill>
                  </a:defRPr>
                </a:pPr>
                <a:endParaRPr lang="en-US"/>
              </a:p>
            </c:txPr>
            <c:showVal val="1"/>
          </c:dLbls>
          <c:cat>
            <c:strRef>
              <c:f>Sheet1!$A$2:$A$9</c:f>
              <c:strCache>
                <c:ptCount val="8"/>
                <c:pt idx="0">
                  <c:v>1–3</c:v>
                </c:pt>
                <c:pt idx="1">
                  <c:v>4–8</c:v>
                </c:pt>
                <c:pt idx="2">
                  <c:v>9–13</c:v>
                </c:pt>
                <c:pt idx="3">
                  <c:v>14–18</c:v>
                </c:pt>
                <c:pt idx="4">
                  <c:v>19–30</c:v>
                </c:pt>
                <c:pt idx="5">
                  <c:v>31–50</c:v>
                </c:pt>
                <c:pt idx="6">
                  <c:v>51–70</c:v>
                </c:pt>
                <c:pt idx="7">
                  <c:v>≥71</c:v>
                </c:pt>
              </c:strCache>
            </c:strRef>
          </c:cat>
          <c:val>
            <c:numRef>
              <c:f>Sheet1!$C$2:$C$9</c:f>
              <c:numCache>
                <c:formatCode>General</c:formatCode>
                <c:ptCount val="8"/>
                <c:pt idx="0">
                  <c:v>72</c:v>
                </c:pt>
                <c:pt idx="1">
                  <c:v>67</c:v>
                </c:pt>
                <c:pt idx="2">
                  <c:v>53</c:v>
                </c:pt>
                <c:pt idx="3">
                  <c:v>50</c:v>
                </c:pt>
                <c:pt idx="4">
                  <c:v>39</c:v>
                </c:pt>
                <c:pt idx="5">
                  <c:v>45</c:v>
                </c:pt>
                <c:pt idx="6">
                  <c:v>7</c:v>
                </c:pt>
                <c:pt idx="7">
                  <c:v>1</c:v>
                </c:pt>
              </c:numCache>
            </c:numRef>
          </c:val>
        </c:ser>
        <c:gapWidth val="55"/>
        <c:overlap val="100"/>
        <c:axId val="114078848"/>
        <c:axId val="114080384"/>
      </c:barChart>
      <c:catAx>
        <c:axId val="114078848"/>
        <c:scaling>
          <c:orientation val="minMax"/>
        </c:scaling>
        <c:axPos val="b"/>
        <c:tickLblPos val="nextTo"/>
        <c:txPr>
          <a:bodyPr/>
          <a:lstStyle/>
          <a:p>
            <a:pPr>
              <a:defRPr sz="1600"/>
            </a:pPr>
            <a:endParaRPr lang="en-US"/>
          </a:p>
        </c:txPr>
        <c:crossAx val="114080384"/>
        <c:crosses val="autoZero"/>
        <c:auto val="1"/>
        <c:lblAlgn val="ctr"/>
        <c:lblOffset val="100"/>
      </c:catAx>
      <c:valAx>
        <c:axId val="114080384"/>
        <c:scaling>
          <c:orientation val="minMax"/>
        </c:scaling>
        <c:axPos val="l"/>
        <c:majorGridlines>
          <c:spPr>
            <a:ln>
              <a:noFill/>
            </a:ln>
          </c:spPr>
        </c:majorGridlines>
        <c:numFmt formatCode="General" sourceLinked="1"/>
        <c:tickLblPos val="nextTo"/>
        <c:txPr>
          <a:bodyPr/>
          <a:lstStyle/>
          <a:p>
            <a:pPr>
              <a:defRPr sz="1600"/>
            </a:pPr>
            <a:endParaRPr lang="en-US"/>
          </a:p>
        </c:txPr>
        <c:crossAx val="114078848"/>
        <c:crosses val="autoZero"/>
        <c:crossBetween val="between"/>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6"/>
  <c:chart>
    <c:autoTitleDeleted val="1"/>
    <c:plotArea>
      <c:layout>
        <c:manualLayout>
          <c:layoutTarget val="inner"/>
          <c:xMode val="edge"/>
          <c:yMode val="edge"/>
          <c:x val="0.13855708661417324"/>
          <c:y val="5.5793991416309571E-2"/>
          <c:w val="0.73146631671041118"/>
          <c:h val="0.7188841201716738"/>
        </c:manualLayout>
      </c:layout>
      <c:barChart>
        <c:barDir val="col"/>
        <c:grouping val="clustered"/>
        <c:ser>
          <c:idx val="0"/>
          <c:order val="0"/>
          <c:tx>
            <c:strRef>
              <c:f>Sheet1!$A$2</c:f>
              <c:strCache>
                <c:ptCount val="1"/>
                <c:pt idx="0">
                  <c:v>&lt;27.5</c:v>
                </c:pt>
              </c:strCache>
            </c:strRef>
          </c:tx>
          <c:cat>
            <c:strRef>
              <c:f>Sheet1!$B$1:$H$1</c:f>
              <c:strCache>
                <c:ptCount val="7"/>
                <c:pt idx="0">
                  <c:v>All</c:v>
                </c:pt>
                <c:pt idx="1">
                  <c:v>1-5**</c:v>
                </c:pt>
                <c:pt idx="2">
                  <c:v>6-11</c:v>
                </c:pt>
                <c:pt idx="3">
                  <c:v>12-19</c:v>
                </c:pt>
                <c:pt idx="4">
                  <c:v>20-49</c:v>
                </c:pt>
                <c:pt idx="5">
                  <c:v>50-69</c:v>
                </c:pt>
                <c:pt idx="6">
                  <c:v>70+</c:v>
                </c:pt>
              </c:strCache>
            </c:strRef>
          </c:cat>
          <c:val>
            <c:numRef>
              <c:f>Sheet1!$B$2:$H$2</c:f>
              <c:numCache>
                <c:formatCode>General</c:formatCode>
                <c:ptCount val="7"/>
                <c:pt idx="0">
                  <c:v>5</c:v>
                </c:pt>
                <c:pt idx="1">
                  <c:v>0.5</c:v>
                </c:pt>
                <c:pt idx="2">
                  <c:v>1</c:v>
                </c:pt>
                <c:pt idx="3">
                  <c:v>5</c:v>
                </c:pt>
                <c:pt idx="4">
                  <c:v>6</c:v>
                </c:pt>
                <c:pt idx="5">
                  <c:v>6</c:v>
                </c:pt>
                <c:pt idx="6">
                  <c:v>6</c:v>
                </c:pt>
              </c:numCache>
            </c:numRef>
          </c:val>
        </c:ser>
        <c:ser>
          <c:idx val="1"/>
          <c:order val="1"/>
          <c:tx>
            <c:strRef>
              <c:f>Sheet1!$A$3</c:f>
              <c:strCache>
                <c:ptCount val="1"/>
                <c:pt idx="0">
                  <c:v>&lt;50</c:v>
                </c:pt>
              </c:strCache>
            </c:strRef>
          </c:tx>
          <c:cat>
            <c:strRef>
              <c:f>Sheet1!$B$1:$H$1</c:f>
              <c:strCache>
                <c:ptCount val="7"/>
                <c:pt idx="0">
                  <c:v>All</c:v>
                </c:pt>
                <c:pt idx="1">
                  <c:v>1-5**</c:v>
                </c:pt>
                <c:pt idx="2">
                  <c:v>6-11</c:v>
                </c:pt>
                <c:pt idx="3">
                  <c:v>12-19</c:v>
                </c:pt>
                <c:pt idx="4">
                  <c:v>20-49</c:v>
                </c:pt>
                <c:pt idx="5">
                  <c:v>50-69</c:v>
                </c:pt>
                <c:pt idx="6">
                  <c:v>70+</c:v>
                </c:pt>
              </c:strCache>
            </c:strRef>
          </c:cat>
          <c:val>
            <c:numRef>
              <c:f>Sheet1!$B$3:$H$3</c:f>
              <c:numCache>
                <c:formatCode>General</c:formatCode>
                <c:ptCount val="7"/>
                <c:pt idx="0">
                  <c:v>29</c:v>
                </c:pt>
                <c:pt idx="1">
                  <c:v>8</c:v>
                </c:pt>
                <c:pt idx="2">
                  <c:v>14</c:v>
                </c:pt>
                <c:pt idx="3">
                  <c:v>28</c:v>
                </c:pt>
                <c:pt idx="4">
                  <c:v>32</c:v>
                </c:pt>
                <c:pt idx="5">
                  <c:v>32</c:v>
                </c:pt>
                <c:pt idx="6">
                  <c:v>31</c:v>
                </c:pt>
              </c:numCache>
            </c:numRef>
          </c:val>
        </c:ser>
        <c:ser>
          <c:idx val="2"/>
          <c:order val="2"/>
          <c:tx>
            <c:strRef>
              <c:f>Sheet1!$A$4</c:f>
              <c:strCache>
                <c:ptCount val="1"/>
                <c:pt idx="0">
                  <c:v>&lt;80</c:v>
                </c:pt>
              </c:strCache>
            </c:strRef>
          </c:tx>
          <c:spPr>
            <a:solidFill>
              <a:schemeClr val="accent6">
                <a:lumMod val="40000"/>
                <a:lumOff val="60000"/>
              </a:schemeClr>
            </a:solidFill>
          </c:spPr>
          <c:cat>
            <c:strRef>
              <c:f>Sheet1!$B$1:$H$1</c:f>
              <c:strCache>
                <c:ptCount val="7"/>
                <c:pt idx="0">
                  <c:v>All</c:v>
                </c:pt>
                <c:pt idx="1">
                  <c:v>1-5**</c:v>
                </c:pt>
                <c:pt idx="2">
                  <c:v>6-11</c:v>
                </c:pt>
                <c:pt idx="3">
                  <c:v>12-19</c:v>
                </c:pt>
                <c:pt idx="4">
                  <c:v>20-49</c:v>
                </c:pt>
                <c:pt idx="5">
                  <c:v>50-69</c:v>
                </c:pt>
                <c:pt idx="6">
                  <c:v>70+</c:v>
                </c:pt>
              </c:strCache>
            </c:strRef>
          </c:cat>
          <c:val>
            <c:numRef>
              <c:f>Sheet1!$B$4:$H$4</c:f>
              <c:numCache>
                <c:formatCode>General</c:formatCode>
                <c:ptCount val="7"/>
                <c:pt idx="0">
                  <c:v>73</c:v>
                </c:pt>
                <c:pt idx="1">
                  <c:v>53</c:v>
                </c:pt>
                <c:pt idx="2">
                  <c:v>67</c:v>
                </c:pt>
                <c:pt idx="3">
                  <c:v>75</c:v>
                </c:pt>
                <c:pt idx="4">
                  <c:v>73</c:v>
                </c:pt>
                <c:pt idx="5">
                  <c:v>76</c:v>
                </c:pt>
                <c:pt idx="6">
                  <c:v>77</c:v>
                </c:pt>
              </c:numCache>
            </c:numRef>
          </c:val>
        </c:ser>
        <c:axId val="115194880"/>
        <c:axId val="115303936"/>
      </c:barChart>
      <c:catAx>
        <c:axId val="115194880"/>
        <c:scaling>
          <c:orientation val="minMax"/>
        </c:scaling>
        <c:axPos val="b"/>
        <c:title>
          <c:tx>
            <c:rich>
              <a:bodyPr/>
              <a:lstStyle/>
              <a:p>
                <a:pPr>
                  <a:defRPr/>
                </a:pPr>
                <a:r>
                  <a:rPr lang="en-US" dirty="0"/>
                  <a:t>Age (</a:t>
                </a:r>
                <a:r>
                  <a:rPr lang="en-US" dirty="0" smtClean="0"/>
                  <a:t>years)</a:t>
                </a:r>
                <a:endParaRPr lang="en-US" dirty="0"/>
              </a:p>
            </c:rich>
          </c:tx>
          <c:layout>
            <c:manualLayout>
              <c:xMode val="edge"/>
              <c:yMode val="edge"/>
              <c:x val="0.48734066054243397"/>
              <c:y val="0.88549825139506932"/>
            </c:manualLayout>
          </c:layout>
        </c:title>
        <c:numFmt formatCode="@" sourceLinked="1"/>
        <c:tickLblPos val="low"/>
        <c:txPr>
          <a:bodyPr rot="0" vert="horz"/>
          <a:lstStyle/>
          <a:p>
            <a:pPr>
              <a:defRPr sz="1600"/>
            </a:pPr>
            <a:endParaRPr lang="en-US"/>
          </a:p>
        </c:txPr>
        <c:crossAx val="115303936"/>
        <c:crosses val="autoZero"/>
        <c:auto val="1"/>
        <c:lblAlgn val="ctr"/>
        <c:lblOffset val="100"/>
        <c:tickLblSkip val="1"/>
        <c:tickMarkSkip val="1"/>
      </c:catAx>
      <c:valAx>
        <c:axId val="115303936"/>
        <c:scaling>
          <c:orientation val="minMax"/>
        </c:scaling>
        <c:axPos val="l"/>
        <c:title>
          <c:tx>
            <c:rich>
              <a:bodyPr rot="-5400000" vert="horz"/>
              <a:lstStyle/>
              <a:p>
                <a:pPr>
                  <a:defRPr/>
                </a:pPr>
                <a:r>
                  <a:rPr lang="en-US" dirty="0"/>
                  <a:t>Percent</a:t>
                </a:r>
              </a:p>
            </c:rich>
          </c:tx>
          <c:layout>
            <c:manualLayout>
              <c:xMode val="edge"/>
              <c:yMode val="edge"/>
              <c:x val="3.3138123359580038E-2"/>
              <c:y val="0.34702916735877876"/>
            </c:manualLayout>
          </c:layout>
        </c:title>
        <c:numFmt formatCode="General" sourceLinked="1"/>
        <c:tickLblPos val="nextTo"/>
        <c:txPr>
          <a:bodyPr rot="0" vert="horz"/>
          <a:lstStyle/>
          <a:p>
            <a:pPr>
              <a:defRPr sz="1600"/>
            </a:pPr>
            <a:endParaRPr lang="en-US"/>
          </a:p>
        </c:txPr>
        <c:crossAx val="115194880"/>
        <c:crosses val="autoZero"/>
        <c:crossBetween val="between"/>
      </c:valAx>
    </c:plotArea>
    <c:legend>
      <c:legendPos val="r"/>
      <c:layout>
        <c:manualLayout>
          <c:xMode val="edge"/>
          <c:yMode val="edge"/>
          <c:x val="0.88290398126463521"/>
          <c:y val="0.38626609442060228"/>
          <c:w val="9.6720909886264708E-2"/>
          <c:h val="0.22157877251974187"/>
        </c:manualLayout>
      </c:layout>
    </c:legend>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6"/>
  <c:chart>
    <c:autoTitleDeleted val="1"/>
    <c:plotArea>
      <c:layout>
        <c:manualLayout>
          <c:layoutTarget val="inner"/>
          <c:xMode val="edge"/>
          <c:yMode val="edge"/>
          <c:x val="0.17524922104167387"/>
          <c:y val="0.16494845360824864"/>
          <c:w val="0.82475077895832694"/>
          <c:h val="0.67422680412371616"/>
        </c:manualLayout>
      </c:layout>
      <c:barChart>
        <c:barDir val="col"/>
        <c:grouping val="clustered"/>
        <c:ser>
          <c:idx val="0"/>
          <c:order val="0"/>
          <c:tx>
            <c:strRef>
              <c:f>Sheet1!$B$1</c:f>
              <c:strCache>
                <c:ptCount val="1"/>
                <c:pt idx="0">
                  <c:v>NHANES III</c:v>
                </c:pt>
              </c:strCache>
            </c:strRef>
          </c:tx>
          <c:cat>
            <c:strRef>
              <c:f>Sheet1!$A$2:$A$3</c:f>
              <c:strCache>
                <c:ptCount val="2"/>
                <c:pt idx="0">
                  <c:v>Men</c:v>
                </c:pt>
                <c:pt idx="1">
                  <c:v>Women</c:v>
                </c:pt>
              </c:strCache>
            </c:strRef>
          </c:cat>
          <c:val>
            <c:numRef>
              <c:f>Sheet1!$B$2:$B$3</c:f>
              <c:numCache>
                <c:formatCode>General</c:formatCode>
                <c:ptCount val="2"/>
                <c:pt idx="0">
                  <c:v>87.55</c:v>
                </c:pt>
                <c:pt idx="1">
                  <c:v>82.2</c:v>
                </c:pt>
              </c:numCache>
            </c:numRef>
          </c:val>
        </c:ser>
        <c:ser>
          <c:idx val="1"/>
          <c:order val="1"/>
          <c:tx>
            <c:strRef>
              <c:f>Sheet1!$C$1</c:f>
              <c:strCache>
                <c:ptCount val="1"/>
                <c:pt idx="0">
                  <c:v>NHANES 2003-04</c:v>
                </c:pt>
              </c:strCache>
            </c:strRef>
          </c:tx>
          <c:cat>
            <c:strRef>
              <c:f>Sheet1!$A$2:$A$3</c:f>
              <c:strCache>
                <c:ptCount val="2"/>
                <c:pt idx="0">
                  <c:v>Men</c:v>
                </c:pt>
                <c:pt idx="1">
                  <c:v>Women</c:v>
                </c:pt>
              </c:strCache>
            </c:strRef>
          </c:cat>
          <c:val>
            <c:numRef>
              <c:f>Sheet1!$C$2:$C$3</c:f>
              <c:numCache>
                <c:formatCode>General</c:formatCode>
                <c:ptCount val="2"/>
                <c:pt idx="0">
                  <c:v>69.3</c:v>
                </c:pt>
                <c:pt idx="1">
                  <c:v>71.924999999999997</c:v>
                </c:pt>
              </c:numCache>
            </c:numRef>
          </c:val>
        </c:ser>
        <c:axId val="111923200"/>
        <c:axId val="112041984"/>
      </c:barChart>
      <c:catAx>
        <c:axId val="111923200"/>
        <c:scaling>
          <c:orientation val="minMax"/>
        </c:scaling>
        <c:axPos val="b"/>
        <c:numFmt formatCode="General" sourceLinked="0"/>
        <c:majorTickMark val="none"/>
        <c:tickLblPos val="nextTo"/>
        <c:txPr>
          <a:bodyPr rot="0" vert="horz"/>
          <a:lstStyle/>
          <a:p>
            <a:pPr>
              <a:defRPr sz="1400"/>
            </a:pPr>
            <a:endParaRPr lang="en-US"/>
          </a:p>
        </c:txPr>
        <c:crossAx val="112041984"/>
        <c:crossesAt val="0"/>
        <c:auto val="1"/>
        <c:lblAlgn val="ctr"/>
        <c:lblOffset val="100"/>
        <c:tickLblSkip val="1"/>
        <c:tickMarkSkip val="1"/>
      </c:catAx>
      <c:valAx>
        <c:axId val="112041984"/>
        <c:scaling>
          <c:orientation val="minMax"/>
          <c:max val="100"/>
          <c:min val="50"/>
        </c:scaling>
        <c:axPos val="l"/>
        <c:title>
          <c:tx>
            <c:rich>
              <a:bodyPr/>
              <a:lstStyle/>
              <a:p>
                <a:pPr>
                  <a:defRPr sz="1400"/>
                </a:pPr>
                <a:r>
                  <a:rPr lang="en-US" sz="1400" dirty="0" smtClean="0"/>
                  <a:t>Serum 25(OH)D, nmol/L</a:t>
                </a:r>
                <a:endParaRPr lang="en-US" sz="1400" dirty="0"/>
              </a:p>
            </c:rich>
          </c:tx>
          <c:layout>
            <c:manualLayout>
              <c:xMode val="edge"/>
              <c:yMode val="edge"/>
              <c:x val="2.5074832574470921E-2"/>
              <c:y val="4.6392495086571478E-2"/>
            </c:manualLayout>
          </c:layout>
        </c:title>
        <c:numFmt formatCode="General" sourceLinked="1"/>
        <c:majorTickMark val="none"/>
        <c:tickLblPos val="nextTo"/>
        <c:txPr>
          <a:bodyPr rot="0" vert="horz"/>
          <a:lstStyle/>
          <a:p>
            <a:pPr>
              <a:defRPr sz="1200"/>
            </a:pPr>
            <a:endParaRPr lang="en-US"/>
          </a:p>
        </c:txPr>
        <c:crossAx val="111923200"/>
        <c:crosses val="autoZero"/>
        <c:crossBetween val="between"/>
        <c:majorUnit val="10"/>
        <c:minorUnit val="10"/>
      </c:valAx>
    </c:plotArea>
    <c:plotVisOnly val="1"/>
    <c:dispBlanksAs val="gap"/>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6"/>
  <c:chart>
    <c:autoTitleDeleted val="1"/>
    <c:plotArea>
      <c:layout>
        <c:manualLayout>
          <c:layoutTarget val="inner"/>
          <c:xMode val="edge"/>
          <c:yMode val="edge"/>
          <c:x val="0.16949152542372881"/>
          <c:y val="0.10914846280740848"/>
          <c:w val="0.79269882659713786"/>
          <c:h val="0.71764386341214426"/>
        </c:manualLayout>
      </c:layout>
      <c:barChart>
        <c:barDir val="col"/>
        <c:grouping val="clustered"/>
        <c:ser>
          <c:idx val="0"/>
          <c:order val="0"/>
          <c:tx>
            <c:strRef>
              <c:f>Sheet1!$B$1</c:f>
              <c:strCache>
                <c:ptCount val="1"/>
                <c:pt idx="0">
                  <c:v>NHANES III</c:v>
                </c:pt>
              </c:strCache>
            </c:strRef>
          </c:tx>
          <c:spPr>
            <a:gradFill flip="none" rotWithShape="1">
              <a:gsLst>
                <a:gs pos="0">
                  <a:srgbClr val="2D2D8A">
                    <a:lumMod val="75000"/>
                  </a:srgbClr>
                </a:gs>
                <a:gs pos="50000">
                  <a:srgbClr val="BBE0E3">
                    <a:shade val="67500"/>
                    <a:satMod val="115000"/>
                  </a:srgbClr>
                </a:gs>
                <a:gs pos="100000">
                  <a:srgbClr val="BBE0E3">
                    <a:shade val="100000"/>
                    <a:satMod val="115000"/>
                  </a:srgbClr>
                </a:gs>
              </a:gsLst>
              <a:path path="circle">
                <a:fillToRect l="50000" t="50000" r="50000" b="50000"/>
              </a:path>
              <a:tileRect/>
            </a:gradFill>
          </c:spPr>
          <c:cat>
            <c:strRef>
              <c:f>Sheet1!$A$2:$A$3</c:f>
              <c:strCache>
                <c:ptCount val="2"/>
                <c:pt idx="0">
                  <c:v>Men</c:v>
                </c:pt>
                <c:pt idx="1">
                  <c:v>Women</c:v>
                </c:pt>
              </c:strCache>
            </c:strRef>
          </c:cat>
          <c:val>
            <c:numRef>
              <c:f>Sheet1!$B$2:$B$3</c:f>
              <c:numCache>
                <c:formatCode>General</c:formatCode>
                <c:ptCount val="2"/>
                <c:pt idx="0">
                  <c:v>76.36</c:v>
                </c:pt>
                <c:pt idx="1">
                  <c:v>71.86999999999999</c:v>
                </c:pt>
              </c:numCache>
            </c:numRef>
          </c:val>
        </c:ser>
        <c:ser>
          <c:idx val="1"/>
          <c:order val="1"/>
          <c:tx>
            <c:strRef>
              <c:f>Sheet1!$C$1</c:f>
              <c:strCache>
                <c:ptCount val="1"/>
                <c:pt idx="0">
                  <c:v>NHANES 2003-04</c:v>
                </c:pt>
              </c:strCache>
            </c:strRef>
          </c:tx>
          <c:cat>
            <c:strRef>
              <c:f>Sheet1!$A$2:$A$3</c:f>
              <c:strCache>
                <c:ptCount val="2"/>
                <c:pt idx="0">
                  <c:v>Men</c:v>
                </c:pt>
                <c:pt idx="1">
                  <c:v>Women</c:v>
                </c:pt>
              </c:strCache>
            </c:strRef>
          </c:cat>
          <c:val>
            <c:numRef>
              <c:f>Sheet1!$C$2:$C$3</c:f>
              <c:numCache>
                <c:formatCode>General</c:formatCode>
                <c:ptCount val="2"/>
                <c:pt idx="0">
                  <c:v>69.3</c:v>
                </c:pt>
                <c:pt idx="1">
                  <c:v>71.900000000000006</c:v>
                </c:pt>
              </c:numCache>
            </c:numRef>
          </c:val>
        </c:ser>
        <c:axId val="120482048"/>
        <c:axId val="120487936"/>
      </c:barChart>
      <c:catAx>
        <c:axId val="120482048"/>
        <c:scaling>
          <c:orientation val="minMax"/>
        </c:scaling>
        <c:axPos val="b"/>
        <c:numFmt formatCode="General" sourceLinked="0"/>
        <c:majorTickMark val="none"/>
        <c:tickLblPos val="nextTo"/>
        <c:txPr>
          <a:bodyPr rot="0" vert="horz"/>
          <a:lstStyle/>
          <a:p>
            <a:pPr>
              <a:defRPr sz="1400"/>
            </a:pPr>
            <a:endParaRPr lang="en-US"/>
          </a:p>
        </c:txPr>
        <c:crossAx val="120487936"/>
        <c:crossesAt val="0"/>
        <c:auto val="1"/>
        <c:lblAlgn val="ctr"/>
        <c:lblOffset val="100"/>
        <c:tickLblSkip val="1"/>
        <c:tickMarkSkip val="1"/>
      </c:catAx>
      <c:valAx>
        <c:axId val="120487936"/>
        <c:scaling>
          <c:orientation val="minMax"/>
          <c:max val="100"/>
          <c:min val="50"/>
        </c:scaling>
        <c:axPos val="l"/>
        <c:numFmt formatCode="General" sourceLinked="1"/>
        <c:majorTickMark val="none"/>
        <c:tickLblPos val="nextTo"/>
        <c:txPr>
          <a:bodyPr rot="0" vert="horz"/>
          <a:lstStyle/>
          <a:p>
            <a:pPr>
              <a:defRPr sz="1200"/>
            </a:pPr>
            <a:endParaRPr lang="en-US"/>
          </a:p>
        </c:txPr>
        <c:crossAx val="120482048"/>
        <c:crosses val="autoZero"/>
        <c:crossBetween val="between"/>
        <c:majorUnit val="10"/>
        <c:minorUnit val="10"/>
      </c:valAx>
    </c:plotArea>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5268" name="Rectangle 4"/>
          <p:cNvSpPr>
            <a:spLocks noGrp="1" noChangeArrowheads="1"/>
          </p:cNvSpPr>
          <p:nvPr>
            <p:ph type="ftr" sz="quarter" idx="2"/>
          </p:nvPr>
        </p:nvSpPr>
        <p:spPr bwMode="auto">
          <a:xfrm>
            <a:off x="2" y="8757302"/>
            <a:ext cx="3010953" cy="461325"/>
          </a:xfrm>
          <a:prstGeom prst="rect">
            <a:avLst/>
          </a:prstGeom>
          <a:noFill/>
          <a:ln w="9525">
            <a:noFill/>
            <a:miter lim="800000"/>
            <a:headEnd/>
            <a:tailEnd/>
          </a:ln>
          <a:effectLst/>
        </p:spPr>
        <p:txBody>
          <a:bodyPr vert="horz" wrap="square" lIns="90628" tIns="45314" rIns="90628" bIns="45314" numCol="1" anchor="b" anchorCtr="0" compatLnSpc="1">
            <a:prstTxWarp prst="textNoShape">
              <a:avLst/>
            </a:prstTxWarp>
          </a:bodyPr>
          <a:lstStyle>
            <a:lvl1pPr>
              <a:defRPr sz="1200">
                <a:latin typeface="Arial" charset="0"/>
              </a:defRPr>
            </a:lvl1pPr>
          </a:lstStyle>
          <a:p>
            <a:pPr>
              <a:defRPr/>
            </a:pPr>
            <a:endParaRPr lang="en-US"/>
          </a:p>
        </p:txBody>
      </p:sp>
      <p:sp>
        <p:nvSpPr>
          <p:cNvPr id="6" name="Slide Number Placeholder 5"/>
          <p:cNvSpPr>
            <a:spLocks noGrp="1"/>
          </p:cNvSpPr>
          <p:nvPr>
            <p:ph type="sldNum" sz="quarter" idx="3"/>
          </p:nvPr>
        </p:nvSpPr>
        <p:spPr>
          <a:xfrm>
            <a:off x="3934378" y="8757302"/>
            <a:ext cx="3010953" cy="461325"/>
          </a:xfrm>
          <a:prstGeom prst="rect">
            <a:avLst/>
          </a:prstGeom>
        </p:spPr>
        <p:txBody>
          <a:bodyPr vert="horz" lIns="90628" tIns="45314" rIns="90628" bIns="45314" rtlCol="0" anchor="b"/>
          <a:lstStyle>
            <a:lvl1pPr algn="r">
              <a:defRPr sz="1200">
                <a:latin typeface="Arial" pitchFamily="34" charset="0"/>
              </a:defRPr>
            </a:lvl1pPr>
          </a:lstStyle>
          <a:p>
            <a:pPr>
              <a:defRPr/>
            </a:pPr>
            <a:fld id="{813970C5-3086-45AF-B2D7-D0F2C2B8303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4"/>
          <p:cNvSpPr>
            <a:spLocks noGrp="1" noRot="1" noChangeAspect="1" noChangeArrowheads="1" noTextEdit="1"/>
          </p:cNvSpPr>
          <p:nvPr>
            <p:ph type="sldImg" idx="2"/>
          </p:nvPr>
        </p:nvSpPr>
        <p:spPr bwMode="auto">
          <a:xfrm>
            <a:off x="1169988" y="692150"/>
            <a:ext cx="4606925" cy="3455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5320" y="4380226"/>
            <a:ext cx="5556263" cy="414877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p>
            <a:pPr lvl="0"/>
            <a:r>
              <a:rPr lang="en-US" noProof="0" smtClean="0"/>
              <a:t>Click to edit Master text styles</a:t>
            </a:r>
          </a:p>
        </p:txBody>
      </p:sp>
      <p:sp>
        <p:nvSpPr>
          <p:cNvPr id="4103" name="Rectangle 7"/>
          <p:cNvSpPr>
            <a:spLocks noGrp="1" noChangeArrowheads="1"/>
          </p:cNvSpPr>
          <p:nvPr>
            <p:ph type="sldNum" sz="quarter" idx="5"/>
          </p:nvPr>
        </p:nvSpPr>
        <p:spPr bwMode="auto">
          <a:xfrm>
            <a:off x="3934378" y="8757302"/>
            <a:ext cx="3010953" cy="461325"/>
          </a:xfrm>
          <a:prstGeom prst="rect">
            <a:avLst/>
          </a:prstGeom>
          <a:noFill/>
          <a:ln w="9525">
            <a:noFill/>
            <a:miter lim="800000"/>
            <a:headEnd/>
            <a:tailEnd/>
          </a:ln>
          <a:effectLst/>
        </p:spPr>
        <p:txBody>
          <a:bodyPr vert="horz" wrap="square" lIns="92349" tIns="46174" rIns="92349" bIns="46174" numCol="1" anchor="b" anchorCtr="0" compatLnSpc="1">
            <a:prstTxWarp prst="textNoShape">
              <a:avLst/>
            </a:prstTxWarp>
          </a:bodyPr>
          <a:lstStyle>
            <a:lvl1pPr algn="r" defTabSz="923580">
              <a:defRPr sz="1200">
                <a:latin typeface="Arial" charset="0"/>
              </a:defRPr>
            </a:lvl1pPr>
          </a:lstStyle>
          <a:p>
            <a:pPr>
              <a:defRPr/>
            </a:pPr>
            <a:fld id="{20189697-E589-4311-AAB6-6D771ABDCBC8}" type="slidenum">
              <a:rPr lang="en-US"/>
              <a:pPr>
                <a:defRPr/>
              </a:pPr>
              <a:t>‹#›</a:t>
            </a:fld>
            <a:endParaRPr lang="en-US" dirty="0"/>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Arial"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5E499F6-6A92-484E-B675-E6215BB506AC}" type="slidenum">
              <a:rPr lang="en-US" smtClean="0">
                <a:latin typeface="Arial" pitchFamily="34" charset="0"/>
              </a:rPr>
              <a:pPr/>
              <a:t>1</a:t>
            </a:fld>
            <a:endParaRPr lang="en-US" dirty="0" smtClean="0">
              <a:latin typeface="Arial" pitchFamily="34" charset="0"/>
            </a:endParaRPr>
          </a:p>
        </p:txBody>
      </p:sp>
      <p:sp>
        <p:nvSpPr>
          <p:cNvPr id="22531" name="Rectangle 6"/>
          <p:cNvSpPr txBox="1">
            <a:spLocks noGrp="1" noChangeArrowheads="1"/>
          </p:cNvSpPr>
          <p:nvPr/>
        </p:nvSpPr>
        <p:spPr bwMode="auto">
          <a:xfrm>
            <a:off x="3" y="8037762"/>
            <a:ext cx="3854145" cy="461324"/>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22532"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F0D5188B-5BDC-4E46-9402-6CDAD1E55BEB}" type="slidenum">
              <a:rPr lang="en-US" sz="1200"/>
              <a:pPr algn="r" defTabSz="923580"/>
              <a:t>1</a:t>
            </a:fld>
            <a:endParaRPr lang="en-US" sz="1200" dirty="0"/>
          </a:p>
        </p:txBody>
      </p:sp>
      <p:sp>
        <p:nvSpPr>
          <p:cNvPr id="22533" name="Rectangle 6"/>
          <p:cNvSpPr txBox="1">
            <a:spLocks noGrp="1" noChangeArrowheads="1"/>
          </p:cNvSpPr>
          <p:nvPr/>
        </p:nvSpPr>
        <p:spPr bwMode="auto">
          <a:xfrm>
            <a:off x="3" y="8037762"/>
            <a:ext cx="3854145" cy="461324"/>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22534"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9A845EA8-3894-47D6-A70C-C287214A49DE}" type="slidenum">
              <a:rPr lang="en-US" sz="1200"/>
              <a:pPr algn="r" defTabSz="923580"/>
              <a:t>1</a:t>
            </a:fld>
            <a:endParaRPr lang="en-US" sz="1200" dirty="0"/>
          </a:p>
        </p:txBody>
      </p:sp>
      <p:sp>
        <p:nvSpPr>
          <p:cNvPr id="22535"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F12A9EA5-E8F6-49EA-B306-CA6CC87F9F4E}" type="slidenum">
              <a:rPr lang="en-US" sz="1200"/>
              <a:pPr algn="r" defTabSz="923580"/>
              <a:t>1</a:t>
            </a:fld>
            <a:endParaRPr lang="en-US" sz="1200" dirty="0"/>
          </a:p>
        </p:txBody>
      </p:sp>
      <p:sp>
        <p:nvSpPr>
          <p:cNvPr id="22536"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3078" tIns="46539" rIns="93078" bIns="46539" anchor="b"/>
          <a:lstStyle/>
          <a:p>
            <a:pPr algn="r" defTabSz="931447"/>
            <a:fld id="{2C369ACB-CF50-419D-AE0C-B1FD68F586E2}" type="slidenum">
              <a:rPr lang="en-US" sz="1200">
                <a:cs typeface="Arial" pitchFamily="34" charset="0"/>
              </a:rPr>
              <a:pPr algn="r" defTabSz="931447"/>
              <a:t>1</a:t>
            </a:fld>
            <a:endParaRPr lang="en-US" sz="1200" dirty="0">
              <a:cs typeface="Arial" pitchFamily="34" charset="0"/>
            </a:endParaRPr>
          </a:p>
        </p:txBody>
      </p:sp>
      <p:sp>
        <p:nvSpPr>
          <p:cNvPr id="22537" name="Slide Image Placeholder 1"/>
          <p:cNvSpPr>
            <a:spLocks noGrp="1" noRot="1" noChangeAspect="1" noTextEdit="1"/>
          </p:cNvSpPr>
          <p:nvPr>
            <p:ph type="sldImg"/>
          </p:nvPr>
        </p:nvSpPr>
        <p:spPr>
          <a:xfrm>
            <a:off x="1150938" y="687388"/>
            <a:ext cx="4605337" cy="3455987"/>
          </a:xfrm>
          <a:ln/>
        </p:spPr>
      </p:sp>
      <p:sp>
        <p:nvSpPr>
          <p:cNvPr id="22538" name="Notes Placeholder 2"/>
          <p:cNvSpPr>
            <a:spLocks noGrp="1"/>
          </p:cNvSpPr>
          <p:nvPr>
            <p:ph type="body" idx="1"/>
          </p:nvPr>
        </p:nvSpPr>
        <p:spPr>
          <a:xfrm>
            <a:off x="619810" y="4532256"/>
            <a:ext cx="5556263" cy="4148774"/>
          </a:xfrm>
          <a:solidFill>
            <a:srgbClr val="FFFFFF"/>
          </a:solidFill>
          <a:ln/>
        </p:spPr>
        <p:txBody>
          <a:bodyPr lIns="92347" tIns="46173" rIns="92347" bIns="46173"/>
          <a:lstStyle/>
          <a:p>
            <a:pPr fontAlgn="ctr">
              <a:spcBef>
                <a:spcPts val="0"/>
              </a:spcBef>
              <a:spcAft>
                <a:spcPts val="0"/>
              </a:spcAft>
              <a:buFont typeface="Wingdings" pitchFamily="2" charset="2"/>
              <a:buChar char="q"/>
            </a:pPr>
            <a:r>
              <a:rPr lang="en-US" sz="1200" dirty="0" smtClean="0">
                <a:latin typeface="Arial" pitchFamily="34" charset="0"/>
              </a:rPr>
              <a:t>I am Paul Coates, Director of the NIH’s Office of Dietary Supplements.</a:t>
            </a:r>
            <a:r>
              <a:rPr lang="en-US" sz="1200" dirty="0" smtClean="0">
                <a:solidFill>
                  <a:srgbClr val="FF0000"/>
                </a:solidFill>
                <a:latin typeface="Arial" pitchFamily="34" charset="0"/>
              </a:rPr>
              <a:t> </a:t>
            </a:r>
          </a:p>
        </p:txBody>
      </p:sp>
      <p:sp>
        <p:nvSpPr>
          <p:cNvPr id="22539" name="Slide Number Placeholder 3"/>
          <p:cNvSpPr txBox="1">
            <a:spLocks noGrp="1"/>
          </p:cNvSpPr>
          <p:nvPr/>
        </p:nvSpPr>
        <p:spPr bwMode="auto">
          <a:xfrm>
            <a:off x="3934378" y="8757302"/>
            <a:ext cx="3010953" cy="461325"/>
          </a:xfrm>
          <a:prstGeom prst="rect">
            <a:avLst/>
          </a:prstGeom>
          <a:noFill/>
          <a:ln w="9525">
            <a:noFill/>
            <a:miter lim="800000"/>
            <a:headEnd/>
            <a:tailEnd/>
          </a:ln>
        </p:spPr>
        <p:txBody>
          <a:bodyPr lIns="92347" tIns="46173" rIns="92347" bIns="46173" anchor="b"/>
          <a:lstStyle/>
          <a:p>
            <a:pPr algn="r" defTabSz="923580"/>
            <a:fld id="{AB81CAD1-A3E6-441B-88F7-60C54C0C6F4B}" type="slidenum">
              <a:rPr lang="en-US" sz="1200">
                <a:cs typeface="Arial" pitchFamily="34" charset="0"/>
              </a:rPr>
              <a:pPr algn="r" defTabSz="923580"/>
              <a:t>1</a:t>
            </a:fld>
            <a:endParaRPr lang="en-US" sz="1200" dirty="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Slide Number Placeholder 4"/>
          <p:cNvSpPr>
            <a:spLocks noGrp="1"/>
          </p:cNvSpPr>
          <p:nvPr>
            <p:ph type="sldNum" sz="quarter" idx="5"/>
          </p:nvPr>
        </p:nvSpPr>
        <p:spPr>
          <a:noFill/>
        </p:spPr>
        <p:txBody>
          <a:bodyPr/>
          <a:lstStyle/>
          <a:p>
            <a:fld id="{4F884A58-85CE-42EB-BFD4-DD7EEFAE2138}" type="slidenum">
              <a:rPr lang="en-US"/>
              <a:pPr/>
              <a:t>10</a:t>
            </a:fld>
            <a:endParaRPr lang="en-US" dirty="0"/>
          </a:p>
        </p:txBody>
      </p:sp>
      <p:sp>
        <p:nvSpPr>
          <p:cNvPr id="50179" name="Rectangle 3"/>
          <p:cNvSpPr>
            <a:spLocks noGrp="1" noChangeArrowheads="1"/>
          </p:cNvSpPr>
          <p:nvPr>
            <p:ph type="body" idx="3"/>
          </p:nvPr>
        </p:nvSpPr>
        <p:spPr>
          <a:xfrm>
            <a:off x="619810" y="4537674"/>
            <a:ext cx="5556262" cy="3805537"/>
          </a:xfrm>
        </p:spPr>
        <p:txBody>
          <a:bodyPr/>
          <a:lstStyle/>
          <a:p>
            <a:pPr marL="0" lvl="1" indent="0" fontAlgn="ctr">
              <a:spcBef>
                <a:spcPct val="0"/>
              </a:spcBef>
              <a:spcAft>
                <a:spcPts val="595"/>
              </a:spcAft>
              <a:buFont typeface="Wingdings" pitchFamily="2" charset="2"/>
              <a:buChar char="q"/>
            </a:pPr>
            <a:r>
              <a:rPr lang="en-US" dirty="0" smtClean="0"/>
              <a:t> Specifically, the change from the original to the reformulated assay produced 25(OH)D results that were on average 12% lower.</a:t>
            </a:r>
          </a:p>
          <a:p>
            <a:pPr marL="0" lvl="1" indent="0" fontAlgn="ctr">
              <a:spcBef>
                <a:spcPct val="0"/>
              </a:spcBef>
              <a:spcAft>
                <a:spcPts val="595"/>
              </a:spcAft>
              <a:buFont typeface="Wingdings" pitchFamily="2" charset="2"/>
              <a:buChar char="q"/>
            </a:pPr>
            <a:r>
              <a:rPr lang="en-US" dirty="0" smtClean="0"/>
              <a:t> Furthermore, our laboratory observed that the reformulated RIA fluctuated over time. Between 2000 and 2006, the assay performed for some extended periods 5–10% sometimes higher and sometimes lower than expected. </a:t>
            </a:r>
          </a:p>
          <a:p>
            <a:pPr marL="0" lvl="1" indent="0" fontAlgn="ctr">
              <a:spcBef>
                <a:spcPct val="0"/>
              </a:spcBef>
              <a:spcAft>
                <a:spcPts val="595"/>
              </a:spcAft>
              <a:buFont typeface="Wingdings" pitchFamily="2" charset="2"/>
              <a:buChar char="q"/>
            </a:pPr>
            <a:r>
              <a:rPr lang="en-US" dirty="0" smtClean="0"/>
              <a:t> Obviously this had an impact on monitoring of the population levels – let me show you that.</a:t>
            </a:r>
          </a:p>
          <a:p>
            <a:pPr marL="0" lvl="1" indent="0" fontAlgn="ctr">
              <a:spcBef>
                <a:spcPct val="0"/>
              </a:spcBef>
              <a:buFont typeface="Wingdings" pitchFamily="2" charset="2"/>
              <a:buChar char="q"/>
            </a:pPr>
            <a:endParaRPr lang="en-US" sz="1400" b="1" u="sng" dirty="0" smtClean="0">
              <a:solidFill>
                <a:srgbClr val="0000FF"/>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3F2BE06-C7E6-4502-BDE7-577B1B72EBE6}" type="slidenum">
              <a:rPr lang="en-US" smtClean="0"/>
              <a:pPr/>
              <a:t>11</a:t>
            </a:fld>
            <a:endParaRPr lang="en-US" dirty="0" smtClean="0"/>
          </a:p>
        </p:txBody>
      </p:sp>
      <p:sp>
        <p:nvSpPr>
          <p:cNvPr id="22531"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3" tIns="46183" rIns="92363" bIns="46183" anchor="b"/>
          <a:lstStyle/>
          <a:p>
            <a:pPr algn="r" defTabSz="923725"/>
            <a:fld id="{9BD5AF7D-C61E-4447-993F-53FBD627B5BA}" type="slidenum">
              <a:rPr lang="en-US" sz="1200"/>
              <a:pPr algn="r" defTabSz="923725"/>
              <a:t>11</a:t>
            </a:fld>
            <a:endParaRPr lang="en-US" sz="1200" dirty="0"/>
          </a:p>
        </p:txBody>
      </p:sp>
      <p:sp>
        <p:nvSpPr>
          <p:cNvPr id="22532"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3" tIns="46183" rIns="92363" bIns="46183" anchor="b"/>
          <a:lstStyle/>
          <a:p>
            <a:pPr algn="r" defTabSz="923725"/>
            <a:fld id="{A5880D6A-A1A6-4075-8EC8-D5F7B07E5E5E}" type="slidenum">
              <a:rPr lang="en-US" sz="1200"/>
              <a:pPr algn="r" defTabSz="923725"/>
              <a:t>11</a:t>
            </a:fld>
            <a:endParaRPr lang="en-US" sz="1200" dirty="0"/>
          </a:p>
        </p:txBody>
      </p:sp>
      <p:sp>
        <p:nvSpPr>
          <p:cNvPr id="22533"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3" tIns="46183" rIns="92363" bIns="46183" anchor="b"/>
          <a:lstStyle/>
          <a:p>
            <a:pPr algn="r" defTabSz="923725"/>
            <a:fld id="{FDEFAEA4-36B6-4A44-8397-7FFA8A42461C}" type="slidenum">
              <a:rPr lang="en-US" sz="1200"/>
              <a:pPr algn="r" defTabSz="923725"/>
              <a:t>11</a:t>
            </a:fld>
            <a:endParaRPr lang="en-US" sz="1200" dirty="0"/>
          </a:p>
        </p:txBody>
      </p:sp>
      <p:sp>
        <p:nvSpPr>
          <p:cNvPr id="22534"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3" tIns="46183" rIns="92363" bIns="46183" anchor="b"/>
          <a:lstStyle/>
          <a:p>
            <a:pPr algn="r" defTabSz="923725"/>
            <a:fld id="{DFEB6FBA-87CA-410A-B907-D03E8062E4BF}" type="slidenum">
              <a:rPr lang="en-US" sz="1200"/>
              <a:pPr algn="r" defTabSz="923725"/>
              <a:t>11</a:t>
            </a:fld>
            <a:endParaRPr lang="en-US" sz="1200" dirty="0"/>
          </a:p>
        </p:txBody>
      </p:sp>
      <p:sp>
        <p:nvSpPr>
          <p:cNvPr id="9" name="Notes Placeholder 7"/>
          <p:cNvSpPr>
            <a:spLocks noGrp="1"/>
          </p:cNvSpPr>
          <p:nvPr>
            <p:ph type="body" idx="1"/>
          </p:nvPr>
        </p:nvSpPr>
        <p:spPr>
          <a:xfrm>
            <a:off x="656697" y="4531885"/>
            <a:ext cx="5556894" cy="4344162"/>
          </a:xfrm>
        </p:spPr>
        <p:txBody>
          <a:bodyPr/>
          <a:lstStyle/>
          <a:p>
            <a:pPr>
              <a:spcBef>
                <a:spcPct val="0"/>
              </a:spcBef>
              <a:spcAft>
                <a:spcPts val="595"/>
              </a:spcAft>
              <a:buFont typeface="Wingdings" pitchFamily="2" charset="2"/>
              <a:buChar char="q"/>
            </a:pPr>
            <a:r>
              <a:rPr lang="en-US" sz="1200" dirty="0" smtClean="0"/>
              <a:t>These data are from a publication led by Dr. Anne Looker from NCHS. They show how the reformulation of  the DiaSorin RIA in the late 1990s made the interpretation of population levels difficult. </a:t>
            </a:r>
          </a:p>
          <a:p>
            <a:pPr>
              <a:spcBef>
                <a:spcPct val="0"/>
              </a:spcBef>
              <a:spcAft>
                <a:spcPts val="595"/>
              </a:spcAft>
              <a:buFont typeface="Wingdings" pitchFamily="2" charset="2"/>
              <a:buChar char="q"/>
            </a:pPr>
            <a:r>
              <a:rPr lang="en-US" sz="1200" dirty="0" smtClean="0"/>
              <a:t> In Panel A you can see that the observed age-standardized means were 10–18 nmol/L higher in NHANES III, where the original DiaSorin RIA was used, than in NHANES 2003–2004, where the reformulated assay was used.</a:t>
            </a:r>
            <a:endParaRPr lang="en-US" sz="1200" dirty="0" smtClean="0">
              <a:solidFill>
                <a:srgbClr val="FF0000"/>
              </a:solidFill>
            </a:endParaRPr>
          </a:p>
          <a:p>
            <a:pPr>
              <a:spcBef>
                <a:spcPct val="0"/>
              </a:spcBef>
              <a:spcAft>
                <a:spcPts val="595"/>
              </a:spcAft>
              <a:buFont typeface="Wingdings" pitchFamily="2" charset="2"/>
              <a:buChar char="q"/>
            </a:pPr>
            <a:r>
              <a:rPr lang="en-US" sz="1200" dirty="0" smtClean="0"/>
              <a:t>  Panel B shows that when the NHANES III values were adjusted for the change in assay, </a:t>
            </a:r>
          </a:p>
          <a:p>
            <a:pPr>
              <a:spcBef>
                <a:spcPct val="0"/>
              </a:spcBef>
              <a:spcAft>
                <a:spcPts val="595"/>
              </a:spcAft>
              <a:buFont typeface="Wingdings" pitchFamily="2" charset="2"/>
              <a:buChar char="q"/>
            </a:pPr>
            <a:r>
              <a:rPr lang="en-US" sz="1200" b="1" dirty="0" smtClean="0"/>
              <a:t>[CLICK] </a:t>
            </a:r>
            <a:r>
              <a:rPr lang="en-US" sz="1200" dirty="0" smtClean="0"/>
              <a:t>the difference in age-standardized means between surveys was reduced by 10.3–11.2 nmol/L, depending on sex.  This means that a large proportion of the previous difference between these two surveys was attributable to changes from the original to the reformulated assay and not to the real difference in population levels of vitamin D.</a:t>
            </a:r>
            <a:r>
              <a:rPr lang="en-US" sz="1200" dirty="0" smtClean="0">
                <a:solidFill>
                  <a:srgbClr val="FF0000"/>
                </a:solidFill>
              </a:rPr>
              <a:t> </a:t>
            </a:r>
          </a:p>
          <a:p>
            <a:pPr>
              <a:spcBef>
                <a:spcPct val="0"/>
              </a:spcBef>
              <a:buFont typeface="Wingdings" pitchFamily="2" charset="2"/>
              <a:buChar char="q"/>
            </a:pPr>
            <a:endParaRPr lang="en-US" sz="1200" dirty="0" smtClean="0"/>
          </a:p>
          <a:p>
            <a:pPr>
              <a:spcBef>
                <a:spcPct val="0"/>
              </a:spcBef>
            </a:pPr>
            <a:r>
              <a:rPr lang="en-US" sz="1200" i="1" u="sng" dirty="0" smtClean="0"/>
              <a:t>Note for self: </a:t>
            </a:r>
          </a:p>
          <a:p>
            <a:pPr>
              <a:spcBef>
                <a:spcPct val="0"/>
              </a:spcBef>
            </a:pPr>
            <a:r>
              <a:rPr lang="en-US" sz="1200" i="1" dirty="0" smtClean="0"/>
              <a:t>The predicted age-standardized means for NHANES III, assuming the current assay had been used, were only 7.1 nmol/L higher than the observed age-standardized mean for males from NHANES 2003–2004, and the 2 means did not differ significantly between surveys in females. The remaining difference in males likely represents a real difference in serum 25OHD status between NHANES III and NHANES 2003–2004 for this subsample. </a:t>
            </a:r>
          </a:p>
          <a:p>
            <a:pPr>
              <a:spcBef>
                <a:spcPct val="0"/>
              </a:spcBef>
            </a:pPr>
            <a:endParaRPr lang="en-US" sz="12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151D8AE-2D99-49B6-8963-4969B5BF29E9}" type="slidenum">
              <a:rPr lang="en-US" smtClean="0"/>
              <a:pPr/>
              <a:t>12</a:t>
            </a:fld>
            <a:endParaRPr lang="en-US" dirty="0" smtClean="0"/>
          </a:p>
        </p:txBody>
      </p:sp>
      <p:sp>
        <p:nvSpPr>
          <p:cNvPr id="29699"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F339E4C6-8BF1-446D-B77C-D3C31E431C7F}" type="slidenum">
              <a:rPr lang="en-US" sz="1200"/>
              <a:pPr algn="r" defTabSz="923762"/>
              <a:t>12</a:t>
            </a:fld>
            <a:endParaRPr lang="en-US" sz="1200" dirty="0"/>
          </a:p>
        </p:txBody>
      </p:sp>
      <p:sp>
        <p:nvSpPr>
          <p:cNvPr id="29700"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89FBDCB3-CFE4-48EF-AECB-0863241A246B}" type="slidenum">
              <a:rPr lang="en-US" sz="1200"/>
              <a:pPr algn="r" defTabSz="923762"/>
              <a:t>12</a:t>
            </a:fld>
            <a:endParaRPr lang="en-US" sz="1200" dirty="0"/>
          </a:p>
        </p:txBody>
      </p:sp>
      <p:sp>
        <p:nvSpPr>
          <p:cNvPr id="29701"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24F354FB-07BD-44FF-846C-3B968019F16C}" type="slidenum">
              <a:rPr lang="en-US" sz="1200"/>
              <a:pPr algn="r" defTabSz="923762"/>
              <a:t>12</a:t>
            </a:fld>
            <a:endParaRPr lang="en-US" sz="1200" dirty="0"/>
          </a:p>
        </p:txBody>
      </p:sp>
      <p:sp>
        <p:nvSpPr>
          <p:cNvPr id="29702"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3096" tIns="46549" rIns="93096" bIns="46549" anchor="b"/>
          <a:lstStyle/>
          <a:p>
            <a:pPr algn="r" defTabSz="931630"/>
            <a:fld id="{F09EEB97-8443-4DB0-89D2-B6B9FCDFC064}" type="slidenum">
              <a:rPr lang="en-US" sz="1200">
                <a:cs typeface="Arial" charset="0"/>
              </a:rPr>
              <a:pPr algn="r" defTabSz="931630"/>
              <a:t>12</a:t>
            </a:fld>
            <a:endParaRPr lang="en-US" sz="1200" dirty="0">
              <a:cs typeface="Arial" charset="0"/>
            </a:endParaRPr>
          </a:p>
        </p:txBody>
      </p:sp>
      <p:sp>
        <p:nvSpPr>
          <p:cNvPr id="29703"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5" tIns="46183" rIns="92365" bIns="46183" anchor="b"/>
          <a:lstStyle/>
          <a:p>
            <a:pPr algn="r" defTabSz="923762"/>
            <a:fld id="{B8439B86-89B7-4C4C-A57C-C4A23B0BB52B}" type="slidenum">
              <a:rPr lang="en-US" sz="1200">
                <a:cs typeface="Arial" charset="0"/>
              </a:rPr>
              <a:pPr algn="r" defTabSz="923762"/>
              <a:t>12</a:t>
            </a:fld>
            <a:endParaRPr lang="en-US" sz="1200" dirty="0">
              <a:cs typeface="Arial" charset="0"/>
            </a:endParaRPr>
          </a:p>
        </p:txBody>
      </p:sp>
      <p:sp>
        <p:nvSpPr>
          <p:cNvPr id="29704" name="Rectangle 2"/>
          <p:cNvSpPr>
            <a:spLocks noGrp="1" noRot="1" noChangeAspect="1" noChangeArrowheads="1" noTextEdit="1"/>
          </p:cNvSpPr>
          <p:nvPr>
            <p:ph type="sldImg"/>
          </p:nvPr>
        </p:nvSpPr>
        <p:spPr>
          <a:ln/>
        </p:spPr>
      </p:sp>
      <p:sp>
        <p:nvSpPr>
          <p:cNvPr id="29705" name="Rectangle 3"/>
          <p:cNvSpPr>
            <a:spLocks noGrp="1" noChangeArrowheads="1"/>
          </p:cNvSpPr>
          <p:nvPr>
            <p:ph type="body" idx="1"/>
          </p:nvPr>
        </p:nvSpPr>
        <p:spPr>
          <a:xfrm>
            <a:off x="674337" y="4537675"/>
            <a:ext cx="5556262" cy="4148775"/>
          </a:xfrm>
          <a:noFill/>
          <a:ln/>
        </p:spPr>
        <p:txBody>
          <a:bodyPr lIns="92365" tIns="46183" rIns="92365" bIns="46183"/>
          <a:lstStyle/>
          <a:p>
            <a:pPr marL="0" lvl="1" indent="0">
              <a:spcBef>
                <a:spcPct val="0"/>
              </a:spcBef>
              <a:spcAft>
                <a:spcPts val="296"/>
              </a:spcAft>
              <a:buFont typeface="Wingdings" pitchFamily="2" charset="2"/>
              <a:buChar char="q"/>
            </a:pPr>
            <a:r>
              <a:rPr lang="en-US" b="0" dirty="0" smtClean="0"/>
              <a:t>NHANES is a valuable source of information on vitamin D.</a:t>
            </a:r>
          </a:p>
          <a:p>
            <a:pPr marL="0" lvl="1" indent="0">
              <a:spcBef>
                <a:spcPct val="0"/>
              </a:spcBef>
              <a:spcAft>
                <a:spcPts val="296"/>
              </a:spcAft>
              <a:buFont typeface="Wingdings" pitchFamily="2" charset="2"/>
              <a:buChar char="q"/>
            </a:pPr>
            <a:r>
              <a:rPr lang="en-US" b="0" dirty="0" smtClean="0"/>
              <a:t>Based on the current IOM criteria:</a:t>
            </a:r>
            <a:r>
              <a:rPr lang="en-US" b="0" baseline="0" dirty="0" smtClean="0"/>
              <a:t>  (read two sub-bullets)</a:t>
            </a:r>
          </a:p>
          <a:p>
            <a:pPr marL="0" lvl="1" indent="0">
              <a:spcBef>
                <a:spcPct val="0"/>
              </a:spcBef>
              <a:spcAft>
                <a:spcPts val="296"/>
              </a:spcAft>
              <a:buFont typeface="Wingdings" pitchFamily="2" charset="2"/>
              <a:buChar char="q"/>
            </a:pPr>
            <a:r>
              <a:rPr lang="en-US" b="0" baseline="0" dirty="0" smtClean="0"/>
              <a:t>Additional analyses of NHANES III and continuous NHANES data have shown that:  (read bullets).</a:t>
            </a:r>
            <a:r>
              <a:rPr lang="en-US" b="0" dirty="0" smtClean="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6205CE7-0037-4BB2-9FC7-7AAF675F0948}" type="slidenum">
              <a:rPr lang="en-US" smtClean="0">
                <a:latin typeface="Arial" pitchFamily="34" charset="0"/>
              </a:rPr>
              <a:pPr/>
              <a:t>13</a:t>
            </a:fld>
            <a:endParaRPr lang="en-US" smtClean="0">
              <a:latin typeface="Arial" pitchFamily="34" charset="0"/>
            </a:endParaRPr>
          </a:p>
        </p:txBody>
      </p:sp>
      <p:sp>
        <p:nvSpPr>
          <p:cNvPr id="34819" name="Rectangle 6"/>
          <p:cNvSpPr txBox="1">
            <a:spLocks noGrp="1" noChangeArrowheads="1"/>
          </p:cNvSpPr>
          <p:nvPr/>
        </p:nvSpPr>
        <p:spPr bwMode="auto">
          <a:xfrm>
            <a:off x="3" y="8571511"/>
            <a:ext cx="3854145" cy="461325"/>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34820"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40C11200-CAE6-419A-BD02-38140F5E8ECC}" type="slidenum">
              <a:rPr lang="en-US" sz="1200"/>
              <a:pPr algn="r" defTabSz="923580"/>
              <a:t>13</a:t>
            </a:fld>
            <a:endParaRPr lang="en-US" sz="1200" dirty="0"/>
          </a:p>
        </p:txBody>
      </p:sp>
      <p:sp>
        <p:nvSpPr>
          <p:cNvPr id="34821"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E2A94E12-60FC-403E-AE54-7E8BB4296EFD}" type="slidenum">
              <a:rPr lang="en-US" sz="1200"/>
              <a:pPr algn="r" defTabSz="923580"/>
              <a:t>13</a:t>
            </a:fld>
            <a:endParaRPr lang="en-US" sz="1200" dirty="0"/>
          </a:p>
        </p:txBody>
      </p:sp>
      <p:sp>
        <p:nvSpPr>
          <p:cNvPr id="34822"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A5F50861-45F2-4CEE-88D8-77241834F9DA}" type="slidenum">
              <a:rPr lang="en-US" sz="1200"/>
              <a:pPr algn="r" defTabSz="923580"/>
              <a:t>13</a:t>
            </a:fld>
            <a:endParaRPr lang="en-US" sz="1200" dirty="0"/>
          </a:p>
        </p:txBody>
      </p:sp>
      <p:sp>
        <p:nvSpPr>
          <p:cNvPr id="34823" name="Rectangle 2"/>
          <p:cNvSpPr>
            <a:spLocks noGrp="1" noRot="1" noChangeAspect="1" noChangeArrowheads="1" noTextEdit="1"/>
          </p:cNvSpPr>
          <p:nvPr>
            <p:ph type="sldImg"/>
          </p:nvPr>
        </p:nvSpPr>
        <p:spPr>
          <a:xfrm>
            <a:off x="1168400" y="676275"/>
            <a:ext cx="4606925" cy="3455988"/>
          </a:xfrm>
          <a:ln/>
        </p:spPr>
      </p:sp>
      <p:sp>
        <p:nvSpPr>
          <p:cNvPr id="34824" name="Rectangle 3"/>
          <p:cNvSpPr>
            <a:spLocks noGrp="1" noChangeArrowheads="1"/>
          </p:cNvSpPr>
          <p:nvPr>
            <p:ph type="body" idx="1"/>
          </p:nvPr>
        </p:nvSpPr>
        <p:spPr>
          <a:xfrm>
            <a:off x="631481" y="4533292"/>
            <a:ext cx="5556263" cy="2765158"/>
          </a:xfrm>
          <a:noFill/>
          <a:ln/>
        </p:spPr>
        <p:txBody>
          <a:bodyPr/>
          <a:lstStyle/>
          <a:p>
            <a:pPr fontAlgn="ctr">
              <a:spcBef>
                <a:spcPts val="0"/>
              </a:spcBef>
              <a:spcAft>
                <a:spcPts val="0"/>
              </a:spcAft>
              <a:buFont typeface="Wingdings" pitchFamily="2" charset="2"/>
              <a:buChar char="q"/>
            </a:pPr>
            <a:r>
              <a:rPr lang="en-US" sz="1200" dirty="0" smtClean="0">
                <a:latin typeface="Arial" pitchFamily="34" charset="0"/>
              </a:rPr>
              <a:t>Let me start by telling you about the Vitamin D initiative coordinated out of my office. </a:t>
            </a:r>
          </a:p>
          <a:p>
            <a:pPr fontAlgn="ctr">
              <a:spcBef>
                <a:spcPts val="0"/>
              </a:spcBef>
              <a:spcAft>
                <a:spcPts val="0"/>
              </a:spcAft>
              <a:buFont typeface="Wingdings" pitchFamily="2" charset="2"/>
              <a:buChar char="q"/>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It involves numerous partners across the US and Canadian governments and its goals are to: </a:t>
            </a:r>
          </a:p>
          <a:p>
            <a:pPr lvl="1" fontAlgn="ctr">
              <a:spcBef>
                <a:spcPts val="0"/>
              </a:spcBef>
              <a:spcAft>
                <a:spcPts val="0"/>
              </a:spcAft>
              <a:buFont typeface="Wingdings" pitchFamily="2" charset="2"/>
              <a:buChar char="Ø"/>
            </a:pPr>
            <a:r>
              <a:rPr lang="en-US" dirty="0" smtClean="0">
                <a:latin typeface="Arial" pitchFamily="34" charset="0"/>
              </a:rPr>
              <a:t>Improve measurement of vitamin D in foods and supplements;</a:t>
            </a:r>
          </a:p>
          <a:p>
            <a:pPr lvl="1" fontAlgn="ctr">
              <a:spcBef>
                <a:spcPts val="0"/>
              </a:spcBef>
              <a:spcAft>
                <a:spcPts val="0"/>
              </a:spcAft>
              <a:buFont typeface="Wingdings" pitchFamily="2" charset="2"/>
              <a:buChar char="Ø"/>
            </a:pPr>
            <a:r>
              <a:rPr lang="en-US" dirty="0" smtClean="0">
                <a:latin typeface="Arial" pitchFamily="34" charset="0"/>
              </a:rPr>
              <a:t>Improve measurement of vitamin D status in NHANES; and</a:t>
            </a:r>
          </a:p>
          <a:p>
            <a:pPr lvl="1" fontAlgn="ctr">
              <a:spcBef>
                <a:spcPts val="0"/>
              </a:spcBef>
              <a:spcAft>
                <a:spcPts val="0"/>
              </a:spcAft>
              <a:buFont typeface="Wingdings" pitchFamily="2" charset="2"/>
              <a:buChar char="Ø"/>
            </a:pPr>
            <a:r>
              <a:rPr lang="en-US" dirty="0" smtClean="0">
                <a:latin typeface="Arial" pitchFamily="34" charset="0"/>
              </a:rPr>
              <a:t>Identify research gaps. </a:t>
            </a:r>
          </a:p>
          <a:p>
            <a:pPr lvl="1" fontAlgn="ctr">
              <a:spcBef>
                <a:spcPts val="0"/>
              </a:spcBef>
              <a:spcAft>
                <a:spcPts val="0"/>
              </a:spcAft>
            </a:pPr>
            <a:endParaRPr lang="en-US" dirty="0" smtClean="0">
              <a:latin typeface="Arial" pitchFamily="34" charset="0"/>
            </a:endParaRPr>
          </a:p>
          <a:p>
            <a:pPr marL="342801" indent="-342801">
              <a:spcBef>
                <a:spcPts val="0"/>
              </a:spcBef>
              <a:spcAft>
                <a:spcPts val="0"/>
              </a:spcAft>
              <a:buClr>
                <a:srgbClr val="EA5F00"/>
              </a:buClr>
              <a:buFont typeface="Wingdings" pitchFamily="2" charset="2"/>
              <a:buChar char="q"/>
            </a:pPr>
            <a:r>
              <a:rPr lang="en-US" sz="1200" dirty="0" smtClean="0">
                <a:latin typeface="Arial" pitchFamily="34" charset="0"/>
              </a:rPr>
              <a:t>Outcomes to date have been: </a:t>
            </a:r>
          </a:p>
          <a:p>
            <a:pPr lvl="1" fontAlgn="ctr">
              <a:spcBef>
                <a:spcPts val="0"/>
              </a:spcBef>
              <a:spcAft>
                <a:spcPts val="0"/>
              </a:spcAft>
              <a:buClr>
                <a:srgbClr val="EA5F00"/>
              </a:buClr>
              <a:buFont typeface="Wingdings" pitchFamily="2" charset="2"/>
              <a:buChar char="Ø"/>
            </a:pPr>
            <a:r>
              <a:rPr lang="en-US" dirty="0" smtClean="0">
                <a:latin typeface="Arial" pitchFamily="34" charset="0"/>
              </a:rPr>
              <a:t>A  series of systematic reviews of the literature;</a:t>
            </a:r>
          </a:p>
          <a:p>
            <a:pPr lvl="1" fontAlgn="ctr">
              <a:spcBef>
                <a:spcPts val="0"/>
              </a:spcBef>
              <a:spcAft>
                <a:spcPts val="0"/>
              </a:spcAft>
              <a:buClr>
                <a:srgbClr val="EA5F00"/>
              </a:buClr>
              <a:buFont typeface="Wingdings" pitchFamily="2" charset="2"/>
              <a:buChar char="Ø"/>
            </a:pPr>
            <a:r>
              <a:rPr lang="en-US" dirty="0" smtClean="0">
                <a:latin typeface="Arial" pitchFamily="34" charset="0"/>
              </a:rPr>
              <a:t>Publication of the recommendations for vitamin D status measurement in NHANES; and </a:t>
            </a:r>
          </a:p>
          <a:p>
            <a:pPr lvl="1" fontAlgn="ctr">
              <a:spcBef>
                <a:spcPts val="0"/>
              </a:spcBef>
              <a:spcAft>
                <a:spcPts val="0"/>
              </a:spcAft>
              <a:buClr>
                <a:srgbClr val="EA5F00"/>
              </a:buClr>
              <a:buFont typeface="Wingdings" pitchFamily="2" charset="2"/>
              <a:buChar char="Ø"/>
            </a:pPr>
            <a:r>
              <a:rPr lang="en-US" dirty="0" smtClean="0">
                <a:latin typeface="Arial" pitchFamily="34" charset="0"/>
              </a:rPr>
              <a:t>Publication of a report of research recommendations.</a:t>
            </a:r>
          </a:p>
          <a:p>
            <a:pPr fontAlgn="ctr">
              <a:spcBef>
                <a:spcPts val="0"/>
              </a:spcBef>
              <a:spcAft>
                <a:spcPts val="0"/>
              </a:spcAft>
              <a:buFont typeface="Wingdings" pitchFamily="2" charset="2"/>
              <a:buChar char="q"/>
            </a:pPr>
            <a:endParaRPr lang="en-US" sz="1200" dirty="0" smtClean="0">
              <a:solidFill>
                <a:srgbClr val="FF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DC62571-115B-4E9D-A4C7-805E476B9168}" type="slidenum">
              <a:rPr lang="en-US" smtClean="0">
                <a:latin typeface="Arial" pitchFamily="34" charset="0"/>
              </a:rPr>
              <a:pPr/>
              <a:t>14</a:t>
            </a:fld>
            <a:endParaRPr lang="en-US" dirty="0" smtClean="0">
              <a:latin typeface="Arial" pitchFamily="34" charset="0"/>
            </a:endParaRPr>
          </a:p>
        </p:txBody>
      </p:sp>
      <p:sp>
        <p:nvSpPr>
          <p:cNvPr id="24579" name="Rectangle 6"/>
          <p:cNvSpPr txBox="1">
            <a:spLocks noGrp="1" noChangeArrowheads="1"/>
          </p:cNvSpPr>
          <p:nvPr/>
        </p:nvSpPr>
        <p:spPr bwMode="auto">
          <a:xfrm>
            <a:off x="3" y="8571511"/>
            <a:ext cx="3854145" cy="461325"/>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24580"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29947700-1190-4DA1-8252-D404D2007A3F}" type="slidenum">
              <a:rPr lang="en-US" sz="1200"/>
              <a:pPr algn="r" defTabSz="923580"/>
              <a:t>14</a:t>
            </a:fld>
            <a:endParaRPr lang="en-US" sz="1200" dirty="0"/>
          </a:p>
        </p:txBody>
      </p:sp>
      <p:sp>
        <p:nvSpPr>
          <p:cNvPr id="24581"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90A0AC85-2990-43CB-8B4A-968B0DE2ACC6}" type="slidenum">
              <a:rPr lang="en-US" sz="1200"/>
              <a:pPr algn="r" defTabSz="923580"/>
              <a:t>14</a:t>
            </a:fld>
            <a:endParaRPr lang="en-US" sz="1200" dirty="0"/>
          </a:p>
        </p:txBody>
      </p:sp>
      <p:sp>
        <p:nvSpPr>
          <p:cNvPr id="24582"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D6AE271E-AA3C-4797-BF57-851910AC6DBD}" type="slidenum">
              <a:rPr lang="en-US" sz="1200"/>
              <a:pPr algn="r" defTabSz="923580"/>
              <a:t>14</a:t>
            </a:fld>
            <a:endParaRPr lang="en-US" sz="1200" dirty="0"/>
          </a:p>
        </p:txBody>
      </p:sp>
      <p:sp>
        <p:nvSpPr>
          <p:cNvPr id="24583" name="Rectangle 2"/>
          <p:cNvSpPr>
            <a:spLocks noGrp="1" noRot="1" noChangeAspect="1" noChangeArrowheads="1" noTextEdit="1"/>
          </p:cNvSpPr>
          <p:nvPr>
            <p:ph type="sldImg"/>
          </p:nvPr>
        </p:nvSpPr>
        <p:spPr>
          <a:ln/>
        </p:spPr>
      </p:sp>
      <p:sp>
        <p:nvSpPr>
          <p:cNvPr id="24584" name="Rectangle 3"/>
          <p:cNvSpPr>
            <a:spLocks noGrp="1" noChangeArrowheads="1"/>
          </p:cNvSpPr>
          <p:nvPr>
            <p:ph type="body" idx="1"/>
          </p:nvPr>
        </p:nvSpPr>
        <p:spPr>
          <a:xfrm>
            <a:off x="631481" y="4534235"/>
            <a:ext cx="5556263" cy="3033051"/>
          </a:xfrm>
          <a:noFill/>
          <a:ln/>
        </p:spPr>
        <p:txBody>
          <a:bodyPr/>
          <a:lstStyle/>
          <a:p>
            <a:pPr fontAlgn="ctr">
              <a:spcBef>
                <a:spcPts val="0"/>
              </a:spcBef>
              <a:spcAft>
                <a:spcPts val="0"/>
              </a:spcAft>
              <a:buFont typeface="Wingdings" pitchFamily="2" charset="2"/>
              <a:buChar char="q"/>
            </a:pPr>
            <a:r>
              <a:rPr lang="en-US" sz="1200" dirty="0" smtClean="0">
                <a:latin typeface="Arial" pitchFamily="34" charset="0"/>
              </a:rPr>
              <a:t>There is considerable information about vitamin D in the literature; there is also a lot of opinion, sometimes based on selective reading of this literature.</a:t>
            </a:r>
          </a:p>
          <a:p>
            <a:pPr fontAlgn="ctr">
              <a:spcBef>
                <a:spcPts val="0"/>
              </a:spcBef>
              <a:spcAft>
                <a:spcPts val="0"/>
              </a:spcAft>
              <a:buFont typeface="Wingdings" pitchFamily="2" charset="2"/>
              <a:buChar char="q"/>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 We adopted a systematic review approach to addressing the relevant literature on vitamin D and chronic disease conditions.  </a:t>
            </a:r>
          </a:p>
          <a:p>
            <a:pPr fontAlgn="ctr">
              <a:spcBef>
                <a:spcPts val="0"/>
              </a:spcBef>
              <a:spcAft>
                <a:spcPts val="0"/>
              </a:spcAft>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This was done in collaboration with our sister agency, the Agency for Healthcare Research and Quality (AHRQ), which operates a network of Evidence-based Practice Centers (EPC) around the US and Canada to address challenging health questions.  </a:t>
            </a:r>
          </a:p>
          <a:p>
            <a:pPr fontAlgn="ctr">
              <a:spcBef>
                <a:spcPts val="0"/>
              </a:spcBef>
              <a:spcAft>
                <a:spcPts val="0"/>
              </a:spcAft>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These reviews are frequently used to inform public policy, the development of clinical guidelines, insurance coverage, and – in our case – building research agendas.  In recent years, ODS – along with other partners in the US and Canadian governments – has sponsored two systematic reviews on vitamin 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3B050CF-1D61-4879-AE3B-12120BF8F16F}" type="slidenum">
              <a:rPr lang="en-US" smtClean="0">
                <a:latin typeface="Arial" pitchFamily="34" charset="0"/>
              </a:rPr>
              <a:pPr/>
              <a:t>15</a:t>
            </a:fld>
            <a:endParaRPr lang="en-US" dirty="0" smtClean="0">
              <a:latin typeface="Arial"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57222" y="4498887"/>
            <a:ext cx="5556263" cy="4148775"/>
          </a:xfrm>
          <a:noFill/>
          <a:ln/>
        </p:spPr>
        <p:txBody>
          <a:bodyPr/>
          <a:lstStyle/>
          <a:p>
            <a:pPr fontAlgn="ctr">
              <a:spcBef>
                <a:spcPct val="5000"/>
              </a:spcBef>
              <a:spcAft>
                <a:spcPct val="5000"/>
              </a:spcAft>
              <a:buFont typeface="Wingdings" pitchFamily="2" charset="2"/>
              <a:buChar char="q"/>
            </a:pPr>
            <a:r>
              <a:rPr lang="en-US" sz="1200" dirty="0" smtClean="0">
                <a:latin typeface="Arial" pitchFamily="34" charset="0"/>
              </a:rPr>
              <a:t>The first of these was conducted by the University of Ottawa EPC.</a:t>
            </a:r>
          </a:p>
          <a:p>
            <a:pPr fontAlgn="ctr">
              <a:spcBef>
                <a:spcPct val="5000"/>
              </a:spcBef>
              <a:spcAft>
                <a:spcPct val="5000"/>
              </a:spcAft>
            </a:pPr>
            <a:endParaRPr lang="en-US" sz="1200" dirty="0" smtClean="0">
              <a:latin typeface="Arial" pitchFamily="34" charset="0"/>
            </a:endParaRPr>
          </a:p>
          <a:p>
            <a:pPr fontAlgn="ctr">
              <a:spcBef>
                <a:spcPct val="5000"/>
              </a:spcBef>
              <a:spcAft>
                <a:spcPct val="5000"/>
              </a:spcAft>
              <a:buFont typeface="Wingdings" pitchFamily="2" charset="2"/>
              <a:buChar char="q"/>
            </a:pPr>
            <a:r>
              <a:rPr lang="en-US" sz="1200" dirty="0" smtClean="0">
                <a:latin typeface="Arial" pitchFamily="34" charset="0"/>
              </a:rPr>
              <a:t>It focused on vitamin D and bone health measures because, at the time, it was clear that this was the area in which most of the relevant data could be found.  Even in this case, apart from a strong body of data relating vitamin D supplementation to improved measures of bone health in the elderly, there were considerable gaps in available knowledge for other population groups. </a:t>
            </a:r>
          </a:p>
          <a:p>
            <a:pPr fontAlgn="ctr">
              <a:spcBef>
                <a:spcPct val="5000"/>
              </a:spcBef>
              <a:spcAft>
                <a:spcPct val="5000"/>
              </a:spcAft>
            </a:pPr>
            <a:endParaRPr lang="en-US" sz="1200" dirty="0" smtClean="0">
              <a:latin typeface="Arial" pitchFamily="34" charset="0"/>
            </a:endParaRPr>
          </a:p>
          <a:p>
            <a:pPr fontAlgn="ctr">
              <a:spcBef>
                <a:spcPct val="5000"/>
              </a:spcBef>
              <a:spcAft>
                <a:spcPct val="5000"/>
              </a:spcAft>
              <a:buFont typeface="Wingdings" pitchFamily="2" charset="2"/>
              <a:buChar char="q"/>
            </a:pPr>
            <a:r>
              <a:rPr lang="en-US" sz="1200" dirty="0" smtClean="0">
                <a:latin typeface="Arial" pitchFamily="34" charset="0"/>
              </a:rPr>
              <a:t>Furthermore, it was noted that the effect of vitamin D could not be separated from that of calcium, since most studies – appropriately – included a calcium supplement along with vitamin D.  </a:t>
            </a:r>
          </a:p>
          <a:p>
            <a:pPr fontAlgn="ctr">
              <a:spcBef>
                <a:spcPct val="5000"/>
              </a:spcBef>
              <a:spcAft>
                <a:spcPct val="5000"/>
              </a:spcAft>
              <a:buFont typeface="Wingdings" pitchFamily="2" charset="2"/>
              <a:buChar char="q"/>
            </a:pPr>
            <a:endParaRPr lang="en-US" sz="1200" dirty="0" smtClean="0">
              <a:latin typeface="Arial" pitchFamily="34" charset="0"/>
            </a:endParaRPr>
          </a:p>
          <a:p>
            <a:pPr fontAlgn="ctr">
              <a:spcBef>
                <a:spcPct val="5000"/>
              </a:spcBef>
              <a:spcAft>
                <a:spcPct val="5000"/>
              </a:spcAft>
              <a:buFont typeface="Wingdings" pitchFamily="2" charset="2"/>
              <a:buChar char="q"/>
            </a:pPr>
            <a:r>
              <a:rPr lang="en-US" sz="1200" dirty="0" smtClean="0">
                <a:latin typeface="Arial" pitchFamily="34" charset="0"/>
              </a:rPr>
              <a:t>Finally, it was not possible to say what level of vitamin D status, measured by serum 25-(OH)D, could predict risk of bone-related injury, at least in adults.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xfrm>
            <a:off x="657222" y="4536979"/>
            <a:ext cx="5556263" cy="4148775"/>
          </a:xfrm>
          <a:noFill/>
          <a:ln/>
        </p:spPr>
        <p:txBody>
          <a:bodyPr/>
          <a:lstStyle/>
          <a:p>
            <a:pPr eaLnBrk="1" hangingPunct="1">
              <a:spcBef>
                <a:spcPts val="0"/>
              </a:spcBef>
              <a:buFont typeface="Wingdings" pitchFamily="2" charset="2"/>
              <a:buChar char="q"/>
            </a:pPr>
            <a:r>
              <a:rPr lang="en-US" sz="1200" dirty="0" smtClean="0">
                <a:latin typeface="Arial" pitchFamily="34" charset="0"/>
              </a:rPr>
              <a:t>There are clues from ecologic data such as these pointing to a benefit of vitamin D, in which a series of cross-sectional studies were analyzed correlating vitamin D status with risk of colorectal cancer. </a:t>
            </a:r>
          </a:p>
          <a:p>
            <a:pPr eaLnBrk="1" hangingPunct="1">
              <a:spcBef>
                <a:spcPts val="0"/>
              </a:spcBef>
              <a:buFont typeface="Wingdings" pitchFamily="2" charset="2"/>
              <a:buChar char="q"/>
            </a:pPr>
            <a:endParaRPr lang="en-US" sz="1200" dirty="0" smtClean="0">
              <a:latin typeface="Arial" pitchFamily="34" charset="0"/>
            </a:endParaRPr>
          </a:p>
          <a:p>
            <a:pPr eaLnBrk="1" hangingPunct="1">
              <a:spcBef>
                <a:spcPts val="0"/>
              </a:spcBef>
              <a:buFont typeface="Wingdings" pitchFamily="2" charset="2"/>
              <a:buChar char="q"/>
            </a:pPr>
            <a:r>
              <a:rPr lang="en-US" sz="1200" dirty="0" smtClean="0">
                <a:latin typeface="Arial" pitchFamily="34" charset="0"/>
              </a:rPr>
              <a:t>They showed an overall odds ratio of 0.70 for high vs. low circulating levels of 25(OH)D.  </a:t>
            </a:r>
          </a:p>
        </p:txBody>
      </p:sp>
      <p:sp>
        <p:nvSpPr>
          <p:cNvPr id="29700" name="Slide Number Placeholder 3"/>
          <p:cNvSpPr>
            <a:spLocks noGrp="1"/>
          </p:cNvSpPr>
          <p:nvPr>
            <p:ph type="sldNum" sz="quarter" idx="5"/>
          </p:nvPr>
        </p:nvSpPr>
        <p:spPr>
          <a:noFill/>
        </p:spPr>
        <p:txBody>
          <a:bodyPr/>
          <a:lstStyle/>
          <a:p>
            <a:fld id="{DA1C0DD2-76EE-4DB9-B5D8-F528E3A911F5}" type="slidenum">
              <a:rPr lang="en-US" b="1" smtClean="0">
                <a:solidFill>
                  <a:srgbClr val="000000"/>
                </a:solidFill>
                <a:latin typeface="Arial" pitchFamily="34" charset="0"/>
              </a:rPr>
              <a:pPr/>
              <a:t>16</a:t>
            </a:fld>
            <a:endParaRPr lang="en-US" b="1" smtClean="0">
              <a:solidFill>
                <a:srgbClr val="000000"/>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BFBADC7-3B1F-41E8-A613-9F836D73215B}" type="slidenum">
              <a:rPr lang="en-US" smtClean="0">
                <a:latin typeface="Arial" pitchFamily="34" charset="0"/>
              </a:rPr>
              <a:pPr/>
              <a:t>17</a:t>
            </a:fld>
            <a:endParaRPr lang="en-US" smtClean="0">
              <a:latin typeface="Arial"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657222" y="4536979"/>
            <a:ext cx="5096910" cy="4148775"/>
          </a:xfrm>
          <a:noFill/>
          <a:ln/>
        </p:spPr>
        <p:txBody>
          <a:bodyPr/>
          <a:lstStyle/>
          <a:p>
            <a:pPr defTabSz="906271" eaLnBrk="1" hangingPunct="1">
              <a:spcBef>
                <a:spcPts val="0"/>
              </a:spcBef>
              <a:buFont typeface="Wingdings" pitchFamily="2" charset="2"/>
              <a:buChar char="q"/>
              <a:defRPr/>
            </a:pPr>
            <a:r>
              <a:rPr lang="en-US" sz="1200" dirty="0" smtClean="0">
                <a:latin typeface="Arial" pitchFamily="34" charset="0"/>
              </a:rPr>
              <a:t>There have been few intervention studies of vitamin D related to cancer, but results such as those described here have encouraged further work. </a:t>
            </a:r>
          </a:p>
          <a:p>
            <a:pPr defTabSz="906271" eaLnBrk="1" hangingPunct="1">
              <a:spcBef>
                <a:spcPts val="0"/>
              </a:spcBef>
              <a:defRPr/>
            </a:pPr>
            <a:r>
              <a:rPr lang="en-US" sz="1200" dirty="0" smtClean="0">
                <a:latin typeface="Arial" pitchFamily="34" charset="0"/>
              </a:rPr>
              <a:t> </a:t>
            </a:r>
          </a:p>
          <a:p>
            <a:pPr defTabSz="906271" eaLnBrk="1" hangingPunct="1">
              <a:spcBef>
                <a:spcPts val="0"/>
              </a:spcBef>
              <a:buFont typeface="Wingdings" pitchFamily="2" charset="2"/>
              <a:buChar char="q"/>
              <a:defRPr/>
            </a:pPr>
            <a:r>
              <a:rPr lang="en-US" sz="1200" dirty="0" smtClean="0">
                <a:latin typeface="Arial" pitchFamily="34" charset="0"/>
              </a:rPr>
              <a:t>In this study, published in 2007, elderly white women in Nebraska were followed for 4 years in a 3-arm RCT of vitamin D and calcium, and all cancers were scored.  There was a substantial reduction in all cancers in the calcium-only arm and there was further reduction in the group to which vitamin D was added.  </a:t>
            </a:r>
          </a:p>
          <a:p>
            <a:pPr defTabSz="906271" eaLnBrk="1" hangingPunct="1">
              <a:spcBef>
                <a:spcPts val="0"/>
              </a:spcBef>
              <a:defRPr/>
            </a:pPr>
            <a:endParaRPr lang="en-US" sz="1200" dirty="0" smtClean="0">
              <a:latin typeface="Arial" pitchFamily="34" charset="0"/>
            </a:endParaRPr>
          </a:p>
          <a:p>
            <a:pPr defTabSz="906271" eaLnBrk="1" hangingPunct="1">
              <a:spcBef>
                <a:spcPts val="0"/>
              </a:spcBef>
              <a:buFont typeface="Wingdings" pitchFamily="2" charset="2"/>
              <a:buChar char="q"/>
              <a:defRPr/>
            </a:pPr>
            <a:r>
              <a:rPr lang="en-US" sz="1200" dirty="0" smtClean="0">
                <a:latin typeface="Arial" pitchFamily="34" charset="0"/>
              </a:rPr>
              <a:t>Limitations of this study included the fact that cancer incidence was a secondary outcome of this study and there was no vitamin D-only arm.  The National Cancer Institute has recently funded this group to conduct a similar study, the results of which will be available in a few years.  </a:t>
            </a:r>
          </a:p>
          <a:p>
            <a:pPr eaLnBrk="1" hangingPunct="1"/>
            <a:endParaRPr 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1207E7F-8B31-4335-8161-EE87D330525E}" type="slidenum">
              <a:rPr lang="en-US" smtClean="0">
                <a:latin typeface="Arial" pitchFamily="34" charset="0"/>
              </a:rPr>
              <a:pPr/>
              <a:t>18</a:t>
            </a:fld>
            <a:endParaRPr lang="en-US" dirty="0" smtClean="0">
              <a:latin typeface="Arial" pitchFamily="34" charset="0"/>
            </a:endParaRPr>
          </a:p>
        </p:txBody>
      </p:sp>
      <p:sp>
        <p:nvSpPr>
          <p:cNvPr id="26627" name="Rectangle 2"/>
          <p:cNvSpPr>
            <a:spLocks noGrp="1" noRot="1" noChangeAspect="1" noChangeArrowheads="1" noTextEdit="1"/>
          </p:cNvSpPr>
          <p:nvPr>
            <p:ph type="sldImg"/>
          </p:nvPr>
        </p:nvSpPr>
        <p:spPr>
          <a:ln/>
        </p:spPr>
      </p:sp>
      <p:sp>
        <p:nvSpPr>
          <p:cNvPr id="6" name="Rectangle 3"/>
          <p:cNvSpPr txBox="1">
            <a:spLocks noChangeArrowheads="1"/>
          </p:cNvSpPr>
          <p:nvPr/>
        </p:nvSpPr>
        <p:spPr bwMode="auto">
          <a:xfrm>
            <a:off x="631481" y="4533292"/>
            <a:ext cx="5556263" cy="4148775"/>
          </a:xfrm>
          <a:prstGeom prst="rect">
            <a:avLst/>
          </a:prstGeom>
          <a:noFill/>
          <a:ln w="9525">
            <a:noFill/>
            <a:miter lim="800000"/>
            <a:headEnd/>
            <a:tailEnd/>
          </a:ln>
          <a:effectLst/>
        </p:spPr>
        <p:txBody>
          <a:bodyPr vert="horz" wrap="square" lIns="92349" tIns="46174" rIns="92349" bIns="46174" numCol="1" anchor="t" anchorCtr="0" compatLnSpc="1">
            <a:prstTxWarp prst="textNoShape">
              <a:avLst/>
            </a:prstTxWarp>
          </a:bodyPr>
          <a:lstStyle/>
          <a:p>
            <a:pPr defTabSz="914133" eaLnBrk="0" fontAlgn="ctr" hangingPunct="0">
              <a:spcBef>
                <a:spcPct val="5000"/>
              </a:spcBef>
              <a:spcAft>
                <a:spcPct val="5000"/>
              </a:spcAft>
              <a:buFont typeface="Wingdings" pitchFamily="2" charset="2"/>
              <a:buChar char="q"/>
            </a:pPr>
            <a:r>
              <a:rPr lang="en-US" sz="1200" dirty="0" smtClean="0"/>
              <a:t>The second of these systematic reviews was conducted by the Tufts University EPC.  It extended the discussion: </a:t>
            </a:r>
          </a:p>
          <a:p>
            <a:pPr marL="742733" lvl="1" indent="-285665" defTabSz="914133" eaLnBrk="0" fontAlgn="ctr" hangingPunct="0">
              <a:spcBef>
                <a:spcPct val="5000"/>
              </a:spcBef>
              <a:spcAft>
                <a:spcPct val="5000"/>
              </a:spcAft>
            </a:pPr>
            <a:r>
              <a:rPr lang="en-US" sz="1200" dirty="0" smtClean="0"/>
              <a:t>1) to the role of vitamin D in other health conditions; and </a:t>
            </a:r>
          </a:p>
          <a:p>
            <a:pPr marL="742733" lvl="1" indent="-285665" defTabSz="914133" eaLnBrk="0" fontAlgn="ctr" hangingPunct="0">
              <a:spcBef>
                <a:spcPct val="5000"/>
              </a:spcBef>
              <a:spcAft>
                <a:spcPct val="5000"/>
              </a:spcAft>
            </a:pPr>
            <a:r>
              <a:rPr lang="en-US" sz="1200" dirty="0" smtClean="0"/>
              <a:t>2) to include a review of calcium and health.  </a:t>
            </a:r>
          </a:p>
          <a:p>
            <a:pPr marL="742733" lvl="1" indent="-285665" defTabSz="914133" eaLnBrk="0" fontAlgn="ctr" hangingPunct="0">
              <a:spcBef>
                <a:spcPct val="5000"/>
              </a:spcBef>
              <a:spcAft>
                <a:spcPct val="5000"/>
              </a:spcAft>
            </a:pPr>
            <a:endParaRPr lang="en-US" sz="1200" dirty="0" smtClean="0"/>
          </a:p>
          <a:p>
            <a:pPr defTabSz="914133" eaLnBrk="0" fontAlgn="ctr" hangingPunct="0">
              <a:spcBef>
                <a:spcPct val="5000"/>
              </a:spcBef>
              <a:spcAft>
                <a:spcPct val="5000"/>
              </a:spcAft>
              <a:buFont typeface="Wingdings" pitchFamily="2" charset="2"/>
              <a:buChar char="q"/>
            </a:pPr>
            <a:r>
              <a:rPr lang="en-US" sz="1200" dirty="0" smtClean="0"/>
              <a:t>This review was specifically commissioned by the governments of the US and Canada to inform the upcoming evaluation of the Dietary Reference Intakes for these nutrients by an independent panel convened by the Institute of Medicine.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605876F-3E1F-486F-B6F1-BB88263F75AA}" type="slidenum">
              <a:rPr lang="en-US" smtClean="0">
                <a:latin typeface="Arial" pitchFamily="34" charset="0"/>
              </a:rPr>
              <a:pPr/>
              <a:t>19</a:t>
            </a:fld>
            <a:endParaRPr lang="en-US" smtClean="0">
              <a:latin typeface="Arial" pitchFamily="34" charset="0"/>
            </a:endParaRPr>
          </a:p>
        </p:txBody>
      </p:sp>
      <p:sp>
        <p:nvSpPr>
          <p:cNvPr id="31747" name="Rectangle 2"/>
          <p:cNvSpPr>
            <a:spLocks noGrp="1" noRot="1" noChangeAspect="1" noChangeArrowheads="1" noTextEdit="1"/>
          </p:cNvSpPr>
          <p:nvPr>
            <p:ph type="sldImg"/>
          </p:nvPr>
        </p:nvSpPr>
        <p:spPr>
          <a:xfrm>
            <a:off x="1177925" y="698500"/>
            <a:ext cx="4592638" cy="3444875"/>
          </a:xfrm>
          <a:ln/>
        </p:spPr>
      </p:sp>
      <p:sp>
        <p:nvSpPr>
          <p:cNvPr id="31748" name="Rectangle 3"/>
          <p:cNvSpPr>
            <a:spLocks noGrp="1" noChangeArrowheads="1"/>
          </p:cNvSpPr>
          <p:nvPr>
            <p:ph type="body" idx="1"/>
          </p:nvPr>
        </p:nvSpPr>
        <p:spPr>
          <a:xfrm>
            <a:off x="657222" y="4538554"/>
            <a:ext cx="5096910" cy="4147201"/>
          </a:xfrm>
          <a:noFill/>
          <a:ln/>
        </p:spPr>
        <p:txBody>
          <a:bodyPr lIns="92344" rIns="92344"/>
          <a:lstStyle/>
          <a:p>
            <a:pPr>
              <a:spcBef>
                <a:spcPts val="0"/>
              </a:spcBef>
              <a:buFont typeface="Wingdings" pitchFamily="2" charset="2"/>
              <a:buChar char="q"/>
            </a:pPr>
            <a:r>
              <a:rPr lang="en-US" sz="1200" dirty="0" smtClean="0">
                <a:latin typeface="Arial" pitchFamily="34" charset="0"/>
              </a:rPr>
              <a:t>Generally speaking, there have been few if any reported harms associated with vitamin D at usual dietary intakes, and there are now more and more dietary supplement products containing amounts well beyond the currently-recommended levels.  Nonetheless, it’s important to assess potential signals of harm. </a:t>
            </a:r>
          </a:p>
          <a:p>
            <a:pPr>
              <a:spcBef>
                <a:spcPts val="0"/>
              </a:spcBef>
            </a:pPr>
            <a:r>
              <a:rPr lang="en-US" sz="1200" dirty="0" smtClean="0">
                <a:latin typeface="Arial" pitchFamily="34" charset="0"/>
              </a:rPr>
              <a:t> </a:t>
            </a:r>
          </a:p>
          <a:p>
            <a:pPr>
              <a:spcBef>
                <a:spcPts val="0"/>
              </a:spcBef>
              <a:buFont typeface="Wingdings" pitchFamily="2" charset="2"/>
              <a:buChar char="q"/>
            </a:pPr>
            <a:r>
              <a:rPr lang="en-US" sz="1200" dirty="0" smtClean="0">
                <a:latin typeface="Arial" pitchFamily="34" charset="0"/>
              </a:rPr>
              <a:t>The NIH-sponsored Women’s Health Initiative was the largest intervention trial in history. More than 160,000 generally healthy postmenopausal women were enrolled over a 15-year period beginning in 1991. </a:t>
            </a:r>
          </a:p>
          <a:p>
            <a:pPr>
              <a:spcBef>
                <a:spcPts val="0"/>
              </a:spcBef>
            </a:pPr>
            <a:endParaRPr lang="en-US" sz="1200" dirty="0" smtClean="0">
              <a:latin typeface="Arial" pitchFamily="34" charset="0"/>
            </a:endParaRPr>
          </a:p>
          <a:p>
            <a:pPr>
              <a:spcBef>
                <a:spcPts val="0"/>
              </a:spcBef>
              <a:buFont typeface="Wingdings" pitchFamily="2" charset="2"/>
              <a:buChar char="q"/>
            </a:pPr>
            <a:r>
              <a:rPr lang="en-US" sz="1200" dirty="0" smtClean="0">
                <a:latin typeface="Arial" pitchFamily="34" charset="0"/>
              </a:rPr>
              <a:t>One of the sub-studies randomized more than 36,000 women to vitamin D and calcium for a 7-year period to examine potential effects on hip fractures.  </a:t>
            </a:r>
          </a:p>
          <a:p>
            <a:pPr>
              <a:spcBef>
                <a:spcPts val="0"/>
              </a:spcBef>
            </a:pPr>
            <a:r>
              <a:rPr lang="en-US" sz="1200" dirty="0" smtClean="0">
                <a:solidFill>
                  <a:srgbClr val="00B050"/>
                </a:solidFill>
                <a:latin typeface="Arial" pitchFamily="34"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5E499F6-6A92-484E-B675-E6215BB506AC}" type="slidenum">
              <a:rPr lang="en-US" smtClean="0">
                <a:latin typeface="Arial" pitchFamily="34" charset="0"/>
              </a:rPr>
              <a:pPr/>
              <a:t>2</a:t>
            </a:fld>
            <a:endParaRPr lang="en-US" dirty="0" smtClean="0">
              <a:latin typeface="Arial" pitchFamily="34" charset="0"/>
            </a:endParaRPr>
          </a:p>
        </p:txBody>
      </p:sp>
      <p:sp>
        <p:nvSpPr>
          <p:cNvPr id="22531" name="Rectangle 6"/>
          <p:cNvSpPr txBox="1">
            <a:spLocks noGrp="1" noChangeArrowheads="1"/>
          </p:cNvSpPr>
          <p:nvPr/>
        </p:nvSpPr>
        <p:spPr bwMode="auto">
          <a:xfrm>
            <a:off x="3" y="8037762"/>
            <a:ext cx="3854145" cy="461324"/>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22532"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F0D5188B-5BDC-4E46-9402-6CDAD1E55BEB}" type="slidenum">
              <a:rPr lang="en-US" sz="1200"/>
              <a:pPr algn="r" defTabSz="923580"/>
              <a:t>2</a:t>
            </a:fld>
            <a:endParaRPr lang="en-US" sz="1200" dirty="0"/>
          </a:p>
        </p:txBody>
      </p:sp>
      <p:sp>
        <p:nvSpPr>
          <p:cNvPr id="22533" name="Rectangle 6"/>
          <p:cNvSpPr txBox="1">
            <a:spLocks noGrp="1" noChangeArrowheads="1"/>
          </p:cNvSpPr>
          <p:nvPr/>
        </p:nvSpPr>
        <p:spPr bwMode="auto">
          <a:xfrm>
            <a:off x="3" y="8037762"/>
            <a:ext cx="3854145" cy="461324"/>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22534"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9A845EA8-3894-47D6-A70C-C287214A49DE}" type="slidenum">
              <a:rPr lang="en-US" sz="1200"/>
              <a:pPr algn="r" defTabSz="923580"/>
              <a:t>2</a:t>
            </a:fld>
            <a:endParaRPr lang="en-US" sz="1200" dirty="0"/>
          </a:p>
        </p:txBody>
      </p:sp>
      <p:sp>
        <p:nvSpPr>
          <p:cNvPr id="22535"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F12A9EA5-E8F6-49EA-B306-CA6CC87F9F4E}" type="slidenum">
              <a:rPr lang="en-US" sz="1200"/>
              <a:pPr algn="r" defTabSz="923580"/>
              <a:t>2</a:t>
            </a:fld>
            <a:endParaRPr lang="en-US" sz="1200" dirty="0"/>
          </a:p>
        </p:txBody>
      </p:sp>
      <p:sp>
        <p:nvSpPr>
          <p:cNvPr id="22536"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3078" tIns="46539" rIns="93078" bIns="46539" anchor="b"/>
          <a:lstStyle/>
          <a:p>
            <a:pPr algn="r" defTabSz="931447"/>
            <a:fld id="{2C369ACB-CF50-419D-AE0C-B1FD68F586E2}" type="slidenum">
              <a:rPr lang="en-US" sz="1200">
                <a:cs typeface="Arial" pitchFamily="34" charset="0"/>
              </a:rPr>
              <a:pPr algn="r" defTabSz="931447"/>
              <a:t>2</a:t>
            </a:fld>
            <a:endParaRPr lang="en-US" sz="1200" dirty="0">
              <a:cs typeface="Arial" pitchFamily="34" charset="0"/>
            </a:endParaRPr>
          </a:p>
        </p:txBody>
      </p:sp>
      <p:sp>
        <p:nvSpPr>
          <p:cNvPr id="22537" name="Slide Image Placeholder 1"/>
          <p:cNvSpPr>
            <a:spLocks noGrp="1" noRot="1" noChangeAspect="1" noTextEdit="1"/>
          </p:cNvSpPr>
          <p:nvPr>
            <p:ph type="sldImg"/>
          </p:nvPr>
        </p:nvSpPr>
        <p:spPr>
          <a:xfrm>
            <a:off x="1150938" y="687388"/>
            <a:ext cx="4605337" cy="3455987"/>
          </a:xfrm>
          <a:ln/>
        </p:spPr>
      </p:sp>
      <p:sp>
        <p:nvSpPr>
          <p:cNvPr id="22538" name="Notes Placeholder 2"/>
          <p:cNvSpPr>
            <a:spLocks noGrp="1"/>
          </p:cNvSpPr>
          <p:nvPr>
            <p:ph type="body" idx="1"/>
          </p:nvPr>
        </p:nvSpPr>
        <p:spPr>
          <a:xfrm>
            <a:off x="631481" y="4532256"/>
            <a:ext cx="5556263" cy="4148774"/>
          </a:xfrm>
          <a:solidFill>
            <a:srgbClr val="FFFFFF"/>
          </a:solidFill>
          <a:ln/>
        </p:spPr>
        <p:txBody>
          <a:bodyPr lIns="92347" tIns="46173" rIns="92347" bIns="46173"/>
          <a:lstStyle/>
          <a:p>
            <a:pPr defTabSz="906271" fontAlgn="ctr">
              <a:spcBef>
                <a:spcPts val="0"/>
              </a:spcBef>
              <a:spcAft>
                <a:spcPts val="0"/>
              </a:spcAft>
              <a:buFont typeface="Wingdings" pitchFamily="2" charset="2"/>
              <a:buChar char="q"/>
            </a:pPr>
            <a:r>
              <a:rPr lang="en-US" sz="1200" dirty="0" smtClean="0"/>
              <a:t>Our office has taken a strong interest in vitamin D, as it has become recognized as a potentially important public health intervention.</a:t>
            </a:r>
          </a:p>
          <a:p>
            <a:pPr defTabSz="906271" fontAlgn="ctr">
              <a:spcBef>
                <a:spcPts val="0"/>
              </a:spcBef>
              <a:spcAft>
                <a:spcPts val="0"/>
              </a:spcAft>
            </a:pPr>
            <a:endParaRPr lang="en-US" sz="1200" dirty="0" smtClean="0"/>
          </a:p>
          <a:p>
            <a:pPr defTabSz="906271" fontAlgn="ctr">
              <a:spcBef>
                <a:spcPts val="0"/>
              </a:spcBef>
              <a:spcAft>
                <a:spcPts val="0"/>
              </a:spcAft>
              <a:buFont typeface="Wingdings" pitchFamily="2" charset="2"/>
              <a:buChar char="q"/>
            </a:pPr>
            <a:r>
              <a:rPr lang="en-US" sz="1200" dirty="0" smtClean="0">
                <a:latin typeface="Arial" pitchFamily="34" charset="0"/>
                <a:cs typeface="Arial" pitchFamily="34" charset="0"/>
              </a:rPr>
              <a:t>We’ve learned from Cliff Johnson’s talk that vitamin D has assumed considerable status in discussions about risk for serious health conditions.  There is a clamor for more vitamin D intake, and there is more and more call for people to have their vitamin D status measured and monitored.  </a:t>
            </a:r>
          </a:p>
          <a:p>
            <a:pPr defTabSz="906271" fontAlgn="ctr">
              <a:spcBef>
                <a:spcPts val="0"/>
              </a:spcBef>
              <a:spcAft>
                <a:spcPts val="0"/>
              </a:spcAft>
            </a:pPr>
            <a:endParaRPr lang="en-US" sz="1200" dirty="0" smtClean="0">
              <a:latin typeface="Arial" pitchFamily="34" charset="0"/>
              <a:cs typeface="Arial" pitchFamily="34" charset="0"/>
            </a:endParaRPr>
          </a:p>
          <a:p>
            <a:pPr defTabSz="906271" fontAlgn="ctr">
              <a:spcBef>
                <a:spcPts val="0"/>
              </a:spcBef>
              <a:spcAft>
                <a:spcPts val="0"/>
              </a:spcAft>
              <a:buFont typeface="Wingdings" pitchFamily="2" charset="2"/>
              <a:buChar char="q"/>
            </a:pPr>
            <a:r>
              <a:rPr lang="en-US" sz="1200" dirty="0" smtClean="0">
                <a:latin typeface="Arial" pitchFamily="34" charset="0"/>
                <a:cs typeface="Arial" pitchFamily="34" charset="0"/>
              </a:rPr>
              <a:t>These are not unreasonable goals.  However, we need to look more closely at the evidence for these relationships before we, as a government, make stronger recommendations about vitamin D for the general population.</a:t>
            </a:r>
          </a:p>
          <a:p>
            <a:pPr defTabSz="906271" fontAlgn="ctr">
              <a:spcBef>
                <a:spcPts val="0"/>
              </a:spcBef>
              <a:spcAft>
                <a:spcPts val="0"/>
              </a:spcAft>
              <a:buFont typeface="Wingdings" pitchFamily="2" charset="2"/>
              <a:buChar char="q"/>
            </a:pPr>
            <a:endParaRPr lang="en-US" sz="1200" dirty="0" smtClean="0">
              <a:latin typeface="Arial" pitchFamily="34" charset="0"/>
              <a:cs typeface="Arial" pitchFamily="34" charset="0"/>
            </a:endParaRPr>
          </a:p>
          <a:p>
            <a:pPr defTabSz="906271" fontAlgn="ctr">
              <a:spcBef>
                <a:spcPts val="0"/>
              </a:spcBef>
              <a:spcAft>
                <a:spcPts val="0"/>
              </a:spcAft>
              <a:buFont typeface="Wingdings" pitchFamily="2" charset="2"/>
              <a:buChar char="q"/>
            </a:pPr>
            <a:r>
              <a:rPr lang="en-US" sz="1200" dirty="0" smtClean="0">
                <a:latin typeface="Arial" pitchFamily="34" charset="0"/>
                <a:cs typeface="Arial" pitchFamily="34" charset="0"/>
              </a:rPr>
              <a:t>I will address some of the scientific issues that are being actively pursued, as well as some of the key players involved.</a:t>
            </a:r>
          </a:p>
        </p:txBody>
      </p:sp>
      <p:sp>
        <p:nvSpPr>
          <p:cNvPr id="22539" name="Slide Number Placeholder 3"/>
          <p:cNvSpPr txBox="1">
            <a:spLocks noGrp="1"/>
          </p:cNvSpPr>
          <p:nvPr/>
        </p:nvSpPr>
        <p:spPr bwMode="auto">
          <a:xfrm>
            <a:off x="3934378" y="8757302"/>
            <a:ext cx="3010953" cy="461325"/>
          </a:xfrm>
          <a:prstGeom prst="rect">
            <a:avLst/>
          </a:prstGeom>
          <a:noFill/>
          <a:ln w="9525">
            <a:noFill/>
            <a:miter lim="800000"/>
            <a:headEnd/>
            <a:tailEnd/>
          </a:ln>
        </p:spPr>
        <p:txBody>
          <a:bodyPr lIns="92347" tIns="46173" rIns="92347" bIns="46173" anchor="b"/>
          <a:lstStyle/>
          <a:p>
            <a:pPr algn="r" defTabSz="923580"/>
            <a:fld id="{AB81CAD1-A3E6-441B-88F7-60C54C0C6F4B}" type="slidenum">
              <a:rPr lang="en-US" sz="1200">
                <a:cs typeface="Arial" pitchFamily="34" charset="0"/>
              </a:rPr>
              <a:pPr algn="r" defTabSz="923580"/>
              <a:t>2</a:t>
            </a:fld>
            <a:endParaRPr lang="en-US" sz="1200" dirty="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605876F-3E1F-486F-B6F1-BB88263F75AA}" type="slidenum">
              <a:rPr lang="en-US" smtClean="0">
                <a:latin typeface="Arial" pitchFamily="34" charset="0"/>
              </a:rPr>
              <a:pPr/>
              <a:t>20</a:t>
            </a:fld>
            <a:endParaRPr lang="en-US" smtClean="0">
              <a:latin typeface="Arial" pitchFamily="34" charset="0"/>
            </a:endParaRPr>
          </a:p>
        </p:txBody>
      </p:sp>
      <p:sp>
        <p:nvSpPr>
          <p:cNvPr id="31747" name="Rectangle 2"/>
          <p:cNvSpPr>
            <a:spLocks noGrp="1" noRot="1" noChangeAspect="1" noChangeArrowheads="1" noTextEdit="1"/>
          </p:cNvSpPr>
          <p:nvPr>
            <p:ph type="sldImg"/>
          </p:nvPr>
        </p:nvSpPr>
        <p:spPr>
          <a:xfrm>
            <a:off x="1177925" y="698500"/>
            <a:ext cx="4592638" cy="3444875"/>
          </a:xfrm>
          <a:ln/>
        </p:spPr>
      </p:sp>
      <p:sp>
        <p:nvSpPr>
          <p:cNvPr id="31748" name="Rectangle 3"/>
          <p:cNvSpPr>
            <a:spLocks noGrp="1" noChangeArrowheads="1"/>
          </p:cNvSpPr>
          <p:nvPr>
            <p:ph type="body" idx="1"/>
          </p:nvPr>
        </p:nvSpPr>
        <p:spPr>
          <a:xfrm>
            <a:off x="657222" y="4538554"/>
            <a:ext cx="5096910" cy="4147201"/>
          </a:xfrm>
          <a:noFill/>
          <a:ln/>
        </p:spPr>
        <p:txBody>
          <a:bodyPr lIns="92344" rIns="92344"/>
          <a:lstStyle/>
          <a:p>
            <a:pPr>
              <a:spcBef>
                <a:spcPts val="0"/>
              </a:spcBef>
              <a:buFont typeface="Wingdings" pitchFamily="2" charset="2"/>
              <a:buChar char="q"/>
            </a:pPr>
            <a:r>
              <a:rPr lang="en-US" sz="1200" dirty="0" smtClean="0">
                <a:latin typeface="Arial" pitchFamily="34" charset="0"/>
              </a:rPr>
              <a:t>Here are the results.</a:t>
            </a:r>
          </a:p>
          <a:p>
            <a:pPr>
              <a:spcBef>
                <a:spcPts val="0"/>
              </a:spcBef>
            </a:pPr>
            <a:endParaRPr lang="en-US" sz="1200" dirty="0" smtClean="0">
              <a:latin typeface="Arial" pitchFamily="34" charset="0"/>
            </a:endParaRPr>
          </a:p>
          <a:p>
            <a:pPr>
              <a:spcBef>
                <a:spcPts val="0"/>
              </a:spcBef>
              <a:buFont typeface="Wingdings" pitchFamily="2" charset="2"/>
              <a:buChar char="q"/>
            </a:pPr>
            <a:r>
              <a:rPr lang="en-US" sz="1200" dirty="0" smtClean="0">
                <a:latin typeface="Arial" pitchFamily="34" charset="0"/>
              </a:rPr>
              <a:t>There was no significant effect on fractures in the entire group, although the fracture rate did decrease significantly among women who complied with supplement use.</a:t>
            </a:r>
          </a:p>
          <a:p>
            <a:pPr>
              <a:spcBef>
                <a:spcPts val="0"/>
              </a:spcBef>
            </a:pPr>
            <a:endParaRPr lang="en-US" sz="1200" dirty="0" smtClean="0">
              <a:latin typeface="Arial" pitchFamily="34" charset="0"/>
            </a:endParaRPr>
          </a:p>
          <a:p>
            <a:pPr>
              <a:spcBef>
                <a:spcPts val="0"/>
              </a:spcBef>
              <a:buFont typeface="Wingdings" pitchFamily="2" charset="2"/>
              <a:buChar char="q"/>
            </a:pPr>
            <a:r>
              <a:rPr lang="en-US" sz="1200" dirty="0" smtClean="0">
                <a:latin typeface="Arial" pitchFamily="34" charset="0"/>
              </a:rPr>
              <a:t> Of note, there was a statistically significant increase in kidney stones in women on vitamin D and calcium.  This finding has rarely been reported elsewhere, but needs to be followed up.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4BB9B55-8213-419E-B89F-C1CB664B0535}" type="slidenum">
              <a:rPr lang="en-US" smtClean="0">
                <a:latin typeface="Arial" pitchFamily="34" charset="0"/>
              </a:rPr>
              <a:pPr/>
              <a:t>21</a:t>
            </a:fld>
            <a:endParaRPr lang="en-US" smtClean="0">
              <a:latin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57222" y="4536979"/>
            <a:ext cx="5556263" cy="4148775"/>
          </a:xfrm>
          <a:noFill/>
          <a:ln/>
        </p:spPr>
        <p:txBody>
          <a:bodyPr/>
          <a:lstStyle/>
          <a:p>
            <a:pPr>
              <a:spcBef>
                <a:spcPts val="0"/>
              </a:spcBef>
              <a:buFont typeface="Wingdings" pitchFamily="2" charset="2"/>
              <a:buChar char="q"/>
            </a:pPr>
            <a:r>
              <a:rPr lang="en-US" sz="1200" dirty="0" smtClean="0">
                <a:latin typeface="Arial" pitchFamily="34" charset="0"/>
              </a:rPr>
              <a:t>This is particularly the case since the data on this slide appeared.</a:t>
            </a:r>
          </a:p>
          <a:p>
            <a:pPr>
              <a:spcBef>
                <a:spcPts val="0"/>
              </a:spcBef>
            </a:pPr>
            <a:endParaRPr lang="en-US" sz="1200" dirty="0" smtClean="0">
              <a:latin typeface="Arial" pitchFamily="34" charset="0"/>
            </a:endParaRPr>
          </a:p>
          <a:p>
            <a:pPr>
              <a:spcBef>
                <a:spcPts val="0"/>
              </a:spcBef>
              <a:buFont typeface="Wingdings" pitchFamily="2" charset="2"/>
              <a:buChar char="q"/>
            </a:pPr>
            <a:r>
              <a:rPr lang="en-US" sz="1200" dirty="0" smtClean="0">
                <a:latin typeface="Arial" pitchFamily="34" charset="0"/>
              </a:rPr>
              <a:t>Here, all-cause mortality was plotted as a function of 25(OH)D in NHANES III (1988-1994). Individuals were passively followed for mortality through 2000.  </a:t>
            </a:r>
          </a:p>
          <a:p>
            <a:pPr>
              <a:spcBef>
                <a:spcPts val="0"/>
              </a:spcBef>
              <a:buFont typeface="Wingdings" pitchFamily="2" charset="2"/>
              <a:buChar char="q"/>
            </a:pPr>
            <a:endParaRPr lang="en-US" sz="1200" dirty="0" smtClean="0">
              <a:latin typeface="Arial" pitchFamily="34" charset="0"/>
            </a:endParaRPr>
          </a:p>
          <a:p>
            <a:pPr>
              <a:spcBef>
                <a:spcPts val="0"/>
              </a:spcBef>
              <a:buFont typeface="Wingdings" pitchFamily="2" charset="2"/>
              <a:buChar char="q"/>
            </a:pPr>
            <a:r>
              <a:rPr lang="en-US" sz="1200" dirty="0" smtClean="0">
                <a:latin typeface="Arial" pitchFamily="34" charset="0"/>
              </a:rPr>
              <a:t>As expected, the lowest quartile of 25(OH)D level (&lt; approximately 18 </a:t>
            </a:r>
            <a:r>
              <a:rPr lang="en-US" sz="1200" dirty="0" err="1" smtClean="0">
                <a:latin typeface="Arial" pitchFamily="34" charset="0"/>
              </a:rPr>
              <a:t>ng</a:t>
            </a:r>
            <a:r>
              <a:rPr lang="en-US" sz="1200" dirty="0" smtClean="0">
                <a:latin typeface="Arial" pitchFamily="34" charset="0"/>
              </a:rPr>
              <a:t>/</a:t>
            </a:r>
            <a:r>
              <a:rPr lang="en-US" sz="1200" dirty="0" err="1" smtClean="0">
                <a:latin typeface="Arial" pitchFamily="34" charset="0"/>
              </a:rPr>
              <a:t>mL</a:t>
            </a:r>
            <a:r>
              <a:rPr lang="en-US" sz="1200" dirty="0" smtClean="0">
                <a:latin typeface="Arial" pitchFamily="34" charset="0"/>
              </a:rPr>
              <a:t>) was significantly associated with increased all-cause mortality. </a:t>
            </a:r>
          </a:p>
          <a:p>
            <a:pPr>
              <a:spcBef>
                <a:spcPts val="0"/>
              </a:spcBef>
              <a:buFont typeface="Wingdings" pitchFamily="2" charset="2"/>
              <a:buChar char="q"/>
            </a:pPr>
            <a:endParaRPr lang="en-US" sz="1200" dirty="0" smtClean="0">
              <a:latin typeface="Arial" pitchFamily="34" charset="0"/>
            </a:endParaRPr>
          </a:p>
          <a:p>
            <a:pPr>
              <a:spcBef>
                <a:spcPts val="0"/>
              </a:spcBef>
              <a:buFont typeface="Wingdings" pitchFamily="2" charset="2"/>
              <a:buChar char="q"/>
            </a:pPr>
            <a:r>
              <a:rPr lang="en-US" sz="1200" dirty="0" smtClean="0">
                <a:latin typeface="Arial" pitchFamily="34" charset="0"/>
              </a:rPr>
              <a:t>But there is also a non-significant increase in CVD and cancer-related deaths at the highest levels – in other words, a U-shaped curve.  Although this is not significant and the data at the high end to the right are scant, the finding remains as yet unexplained.  </a:t>
            </a:r>
          </a:p>
          <a:p>
            <a:pPr>
              <a:spcBef>
                <a:spcPts val="0"/>
              </a:spcBef>
              <a:buFont typeface="Wingdings" pitchFamily="2" charset="2"/>
              <a:buChar char="q"/>
            </a:pPr>
            <a:endParaRPr lang="en-US" sz="1200" dirty="0" smtClean="0">
              <a:latin typeface="Arial" pitchFamily="34" charset="0"/>
            </a:endParaRPr>
          </a:p>
          <a:p>
            <a:pPr>
              <a:spcBef>
                <a:spcPts val="0"/>
              </a:spcBef>
              <a:buFont typeface="Wingdings" pitchFamily="2" charset="2"/>
              <a:buChar char="q"/>
            </a:pPr>
            <a:r>
              <a:rPr lang="en-US" sz="1200" dirty="0" smtClean="0">
                <a:latin typeface="Arial" pitchFamily="34" charset="0"/>
              </a:rPr>
              <a:t>It behooves us to understand the biology of this finding, especially if we are going to recommend increases in intake of vitamin D, and therefore shift the population curve to the right.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683E067-71D9-4148-ACC0-5B97F30774D8}" type="slidenum">
              <a:rPr lang="en-US" smtClean="0">
                <a:latin typeface="Arial" pitchFamily="34" charset="0"/>
              </a:rPr>
              <a:pPr/>
              <a:t>22</a:t>
            </a:fld>
            <a:endParaRPr lang="en-US" smtClean="0">
              <a:latin typeface="Arial" pitchFamily="34" charset="0"/>
            </a:endParaRPr>
          </a:p>
        </p:txBody>
      </p:sp>
      <p:sp>
        <p:nvSpPr>
          <p:cNvPr id="35843" name="Rectangle 6"/>
          <p:cNvSpPr txBox="1">
            <a:spLocks noGrp="1" noChangeArrowheads="1"/>
          </p:cNvSpPr>
          <p:nvPr/>
        </p:nvSpPr>
        <p:spPr bwMode="auto">
          <a:xfrm>
            <a:off x="3" y="8571511"/>
            <a:ext cx="3854145" cy="461325"/>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35844"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5D8B1D93-1EB2-46FB-BE68-F44EB1C05BA6}" type="slidenum">
              <a:rPr lang="en-US" sz="1200"/>
              <a:pPr algn="r" defTabSz="923580"/>
              <a:t>22</a:t>
            </a:fld>
            <a:endParaRPr lang="en-US" sz="1200" dirty="0"/>
          </a:p>
        </p:txBody>
      </p:sp>
      <p:sp>
        <p:nvSpPr>
          <p:cNvPr id="35845"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46A6D1AB-D37F-4FD8-BFE4-B4EE7680E1FC}" type="slidenum">
              <a:rPr lang="en-US" sz="1200"/>
              <a:pPr algn="r" defTabSz="923580"/>
              <a:t>22</a:t>
            </a:fld>
            <a:endParaRPr lang="en-US" sz="1200" dirty="0"/>
          </a:p>
        </p:txBody>
      </p:sp>
      <p:sp>
        <p:nvSpPr>
          <p:cNvPr id="35846"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6AB2158F-E7B7-4714-9E58-2FE16CD8FA49}" type="slidenum">
              <a:rPr lang="en-US" sz="1200"/>
              <a:pPr algn="r" defTabSz="923580"/>
              <a:t>22</a:t>
            </a:fld>
            <a:endParaRPr lang="en-US" sz="1200" dirty="0"/>
          </a:p>
        </p:txBody>
      </p:sp>
      <p:sp>
        <p:nvSpPr>
          <p:cNvPr id="35847" name="Rectangle 2"/>
          <p:cNvSpPr>
            <a:spLocks noGrp="1" noRot="1" noChangeAspect="1" noChangeArrowheads="1" noTextEdit="1"/>
          </p:cNvSpPr>
          <p:nvPr>
            <p:ph type="sldImg"/>
          </p:nvPr>
        </p:nvSpPr>
        <p:spPr>
          <a:ln/>
        </p:spPr>
      </p:sp>
      <p:sp>
        <p:nvSpPr>
          <p:cNvPr id="35848" name="Rectangle 3"/>
          <p:cNvSpPr>
            <a:spLocks noGrp="1" noChangeArrowheads="1"/>
          </p:cNvSpPr>
          <p:nvPr>
            <p:ph type="body" idx="1"/>
          </p:nvPr>
        </p:nvSpPr>
        <p:spPr>
          <a:xfrm>
            <a:off x="619810" y="4537677"/>
            <a:ext cx="5556263" cy="3720898"/>
          </a:xfrm>
          <a:noFill/>
          <a:ln/>
        </p:spPr>
        <p:txBody>
          <a:bodyPr/>
          <a:lstStyle/>
          <a:p>
            <a:pPr fontAlgn="ctr">
              <a:spcBef>
                <a:spcPts val="0"/>
              </a:spcBef>
              <a:spcAft>
                <a:spcPts val="0"/>
              </a:spcAft>
              <a:buFont typeface="Wingdings" pitchFamily="2" charset="2"/>
              <a:buChar char="q"/>
            </a:pPr>
            <a:r>
              <a:rPr lang="en-US" sz="1200" dirty="0" smtClean="0">
                <a:latin typeface="Arial" pitchFamily="34" charset="0"/>
              </a:rPr>
              <a:t>I wanted to give you some idea of ongoing research supported by the NIH that we hope will inform future recommendations about vitamin D intake. </a:t>
            </a:r>
          </a:p>
          <a:p>
            <a:pPr fontAlgn="ctr">
              <a:spcBef>
                <a:spcPts val="0"/>
              </a:spcBef>
              <a:spcAft>
                <a:spcPts val="0"/>
              </a:spcAft>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Several NIH Institutes, Centers, and Offices are jointly funding the VITAL trial which will examine the role of vitamin D and omega-3 fatty acids in the primary prevention of cancer and CVD.  </a:t>
            </a:r>
          </a:p>
          <a:p>
            <a:pPr fontAlgn="ctr">
              <a:spcBef>
                <a:spcPts val="0"/>
              </a:spcBef>
              <a:spcAft>
                <a:spcPts val="0"/>
              </a:spcAft>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An NIA-funded study relates the dose response of vitamin D to falls and fractures in the elderly. </a:t>
            </a:r>
          </a:p>
          <a:p>
            <a:pPr fontAlgn="ctr">
              <a:spcBef>
                <a:spcPts val="0"/>
              </a:spcBef>
              <a:spcAft>
                <a:spcPts val="0"/>
              </a:spcAft>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An NCI-funded study that demonstrated a significant effect on cancer incidence is being replicated.</a:t>
            </a:r>
          </a:p>
          <a:p>
            <a:pPr fontAlgn="ctr">
              <a:spcBef>
                <a:spcPts val="0"/>
              </a:spcBef>
              <a:spcAft>
                <a:spcPts val="0"/>
              </a:spcAft>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Many studies are also funded by the NIH to explore mechanisms of action and the metabolic fate of vitamin D.</a:t>
            </a:r>
          </a:p>
          <a:p>
            <a:pPr fontAlgn="ctr">
              <a:spcBef>
                <a:spcPts val="0"/>
              </a:spcBef>
              <a:spcAft>
                <a:spcPts val="0"/>
              </a:spcAft>
            </a:pPr>
            <a:endParaRPr lang="en-US" sz="1200" dirty="0" smtClean="0">
              <a:latin typeface="Arial" pitchFamily="34" charset="0"/>
            </a:endParaRPr>
          </a:p>
          <a:p>
            <a:pPr fontAlgn="ctr">
              <a:spcBef>
                <a:spcPts val="0"/>
              </a:spcBef>
              <a:spcAft>
                <a:spcPts val="0"/>
              </a:spcAft>
              <a:buFont typeface="Wingdings" pitchFamily="2" charset="2"/>
              <a:buChar char="q"/>
            </a:pPr>
            <a:r>
              <a:rPr lang="en-US" sz="1200" dirty="0" smtClean="0">
                <a:latin typeface="Arial" pitchFamily="34" charset="0"/>
              </a:rPr>
              <a:t>And finally, ODS, CDC, and NIST have joined forces to develop important analytical tools for the measurement of vitamin D status including a Standard Reference Material and Reference Methods for 25(OH)D.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482A9A02-4F9A-4D8B-B4AB-33B007666DD9}" type="slidenum">
              <a:rPr lang="en-US"/>
              <a:pPr/>
              <a:t>23</a:t>
            </a:fld>
            <a:endParaRPr lang="en-US" dirty="0"/>
          </a:p>
        </p:txBody>
      </p:sp>
      <p:sp>
        <p:nvSpPr>
          <p:cNvPr id="56322" name="Rectangle 6"/>
          <p:cNvSpPr txBox="1">
            <a:spLocks noGrp="1" noChangeArrowheads="1"/>
          </p:cNvSpPr>
          <p:nvPr/>
        </p:nvSpPr>
        <p:spPr bwMode="auto">
          <a:xfrm>
            <a:off x="2" y="8571511"/>
            <a:ext cx="3854145" cy="461325"/>
          </a:xfrm>
          <a:prstGeom prst="rect">
            <a:avLst/>
          </a:prstGeom>
          <a:noFill/>
          <a:ln w="9525">
            <a:noFill/>
            <a:miter lim="800000"/>
            <a:headEnd/>
            <a:tailEnd/>
          </a:ln>
        </p:spPr>
        <p:txBody>
          <a:bodyPr lIns="92359" tIns="46181" rIns="92359" bIns="46181" anchor="b"/>
          <a:lstStyle/>
          <a:p>
            <a:pPr defTabSz="922150"/>
            <a:endParaRPr lang="en-US" sz="1200" dirty="0"/>
          </a:p>
        </p:txBody>
      </p:sp>
      <p:sp>
        <p:nvSpPr>
          <p:cNvPr id="56323"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59" tIns="46181" rIns="92359" bIns="46181" anchor="b"/>
          <a:lstStyle/>
          <a:p>
            <a:pPr algn="r" defTabSz="922150"/>
            <a:fld id="{05E51FCD-E56A-45D4-AD77-D6E2ECFCBD20}" type="slidenum">
              <a:rPr lang="en-US" sz="1200"/>
              <a:pPr algn="r" defTabSz="922150"/>
              <a:t>23</a:t>
            </a:fld>
            <a:endParaRPr lang="en-US" sz="1200" dirty="0"/>
          </a:p>
        </p:txBody>
      </p:sp>
      <p:sp>
        <p:nvSpPr>
          <p:cNvPr id="56324"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59" tIns="46181" rIns="92359" bIns="46181" anchor="b"/>
          <a:lstStyle/>
          <a:p>
            <a:pPr algn="r" defTabSz="922150"/>
            <a:fld id="{888B07D3-5FCB-41C3-8357-E096EE20980E}" type="slidenum">
              <a:rPr lang="en-US" sz="1200"/>
              <a:pPr algn="r" defTabSz="922150"/>
              <a:t>23</a:t>
            </a:fld>
            <a:endParaRPr lang="en-US" sz="1200" dirty="0"/>
          </a:p>
        </p:txBody>
      </p:sp>
      <p:sp>
        <p:nvSpPr>
          <p:cNvPr id="56325" name="Rectangle 2"/>
          <p:cNvSpPr>
            <a:spLocks noGrp="1" noRot="1" noChangeAspect="1" noChangeArrowheads="1" noTextEdit="1"/>
          </p:cNvSpPr>
          <p:nvPr>
            <p:ph type="sldImg"/>
          </p:nvPr>
        </p:nvSpPr>
        <p:spPr>
          <a:ln/>
        </p:spPr>
      </p:sp>
      <p:sp>
        <p:nvSpPr>
          <p:cNvPr id="56326" name="Rectangle 3"/>
          <p:cNvSpPr>
            <a:spLocks noGrp="1" noChangeArrowheads="1"/>
          </p:cNvSpPr>
          <p:nvPr>
            <p:ph type="body" idx="1"/>
          </p:nvPr>
        </p:nvSpPr>
        <p:spPr>
          <a:xfrm>
            <a:off x="655994" y="4532951"/>
            <a:ext cx="5557834" cy="4148774"/>
          </a:xfrm>
        </p:spPr>
        <p:txBody>
          <a:bodyPr/>
          <a:lstStyle/>
          <a:p>
            <a:pPr>
              <a:spcBef>
                <a:spcPct val="0"/>
              </a:spcBef>
              <a:spcAft>
                <a:spcPts val="595"/>
              </a:spcAft>
              <a:buClr>
                <a:schemeClr val="tx1"/>
              </a:buClr>
              <a:buFont typeface="Wingdings" pitchFamily="2" charset="2"/>
              <a:buChar char="q"/>
            </a:pPr>
            <a:r>
              <a:rPr lang="en-US" sz="1200" dirty="0" smtClean="0"/>
              <a:t>But if we’re changing methods, how do we make past and future data comparable?</a:t>
            </a:r>
          </a:p>
          <a:p>
            <a:pPr>
              <a:spcBef>
                <a:spcPct val="0"/>
              </a:spcBef>
              <a:spcAft>
                <a:spcPts val="595"/>
              </a:spcAft>
              <a:buClr>
                <a:schemeClr val="tx1"/>
              </a:buClr>
              <a:buFont typeface="Wingdings" pitchFamily="2" charset="2"/>
              <a:buChar char="q"/>
            </a:pPr>
            <a:r>
              <a:rPr lang="en-US" sz="1200" dirty="0" smtClean="0"/>
              <a:t>Last summer, the NIH Office of Dietary Supplements and the CDC NCHS sponsored a roundtable on vitamin D issues in NHANES.  </a:t>
            </a:r>
          </a:p>
          <a:p>
            <a:pPr marL="226604" lvl="1" indent="0">
              <a:spcBef>
                <a:spcPct val="0"/>
              </a:spcBef>
              <a:spcAft>
                <a:spcPts val="595"/>
              </a:spcAft>
              <a:buClr>
                <a:schemeClr val="tx1"/>
              </a:buClr>
              <a:buFont typeface="Wingdings" pitchFamily="2" charset="2"/>
              <a:buChar char="Ø"/>
            </a:pPr>
            <a:r>
              <a:rPr lang="en-US" dirty="0" smtClean="0"/>
              <a:t> The experts agreed that the future methodology in NHANES should be the LC-MS/MS method. </a:t>
            </a:r>
          </a:p>
          <a:p>
            <a:pPr marL="226604" lvl="1" indent="0">
              <a:spcBef>
                <a:spcPct val="0"/>
              </a:spcBef>
              <a:spcAft>
                <a:spcPts val="595"/>
              </a:spcAft>
              <a:buClr>
                <a:schemeClr val="tx1"/>
              </a:buClr>
              <a:buFont typeface="Wingdings" pitchFamily="2" charset="2"/>
              <a:buChar char="Ø"/>
            </a:pPr>
            <a:r>
              <a:rPr lang="en-US" dirty="0" smtClean="0"/>
              <a:t>They recommended that a subset of samples previously analyzed with the DiaSorin RIA be re-analyzed with the LC-MS/MS method to bridge the past and the future.</a:t>
            </a:r>
          </a:p>
          <a:p>
            <a:pPr marL="226604" lvl="1" indent="0">
              <a:spcBef>
                <a:spcPct val="0"/>
              </a:spcBef>
              <a:spcAft>
                <a:spcPts val="595"/>
              </a:spcAft>
              <a:buClr>
                <a:schemeClr val="tx1"/>
              </a:buClr>
              <a:buFont typeface="Wingdings" pitchFamily="2" charset="2"/>
              <a:buChar char="Ø"/>
            </a:pPr>
            <a:r>
              <a:rPr lang="en-US" dirty="0" smtClean="0"/>
              <a:t>Most importantly though, the experts agreed that data generated previously with the DiaSorin RIA need to be adjusted for the assay changes to avoid incorrect interpretation of trends.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1481" y="4532256"/>
            <a:ext cx="5556263" cy="4148775"/>
          </a:xfrm>
        </p:spPr>
        <p:txBody>
          <a:bodyPr>
            <a:normAutofit/>
          </a:bodyPr>
          <a:lstStyle/>
          <a:p>
            <a:pPr>
              <a:spcBef>
                <a:spcPts val="0"/>
              </a:spcBef>
              <a:buFont typeface="Wingdings" pitchFamily="2" charset="2"/>
              <a:buChar char="q"/>
            </a:pPr>
            <a:r>
              <a:rPr lang="en-US" sz="1200" dirty="0" smtClean="0">
                <a:latin typeface="Arial" pitchFamily="34" charset="0"/>
              </a:rPr>
              <a:t>IOM has been conducting such reviews for many years under sponsorship by the governments and had not reviewed vitamin D and calcium for more than a decade. It is currently reviewing the recommendations for intake of Vitamin D, along with calcium, but we do not yet know what their recommendations will be. The project is well underway and is expected to be completed in the fall of 2010. </a:t>
            </a:r>
          </a:p>
          <a:p>
            <a:pPr>
              <a:spcBef>
                <a:spcPts val="0"/>
              </a:spcBef>
              <a:buFont typeface="Wingdings" pitchFamily="2" charset="2"/>
              <a:buChar char="q"/>
            </a:pPr>
            <a:endParaRPr lang="en-US" dirty="0"/>
          </a:p>
        </p:txBody>
      </p:sp>
      <p:sp>
        <p:nvSpPr>
          <p:cNvPr id="5" name="Slide Number Placeholder 4"/>
          <p:cNvSpPr>
            <a:spLocks noGrp="1"/>
          </p:cNvSpPr>
          <p:nvPr>
            <p:ph type="sldNum" sz="quarter" idx="11"/>
          </p:nvPr>
        </p:nvSpPr>
        <p:spPr/>
        <p:txBody>
          <a:bodyPr/>
          <a:lstStyle/>
          <a:p>
            <a:pPr>
              <a:defRPr/>
            </a:pPr>
            <a:fld id="{20189697-E589-4311-AAB6-6D771ABDCBC8}" type="slidenum">
              <a:rPr lang="en-US" smtClean="0"/>
              <a:pPr>
                <a:defRPr/>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5715049-C824-45D5-853D-A8C17401E0FE}" type="slidenum">
              <a:rPr lang="en-US" smtClean="0">
                <a:latin typeface="Arial" pitchFamily="34" charset="0"/>
              </a:rPr>
              <a:pPr/>
              <a:t>26</a:t>
            </a:fld>
            <a:endParaRPr lang="en-US" smtClean="0">
              <a:latin typeface="Arial" pitchFamily="34" charset="0"/>
            </a:endParaRPr>
          </a:p>
        </p:txBody>
      </p:sp>
      <p:sp>
        <p:nvSpPr>
          <p:cNvPr id="37891" name="Rectangle 6"/>
          <p:cNvSpPr txBox="1">
            <a:spLocks noGrp="1" noChangeArrowheads="1"/>
          </p:cNvSpPr>
          <p:nvPr/>
        </p:nvSpPr>
        <p:spPr bwMode="auto">
          <a:xfrm>
            <a:off x="3" y="8571511"/>
            <a:ext cx="3854145" cy="461325"/>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37892"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29D5D8C4-BB44-433F-9240-8B81EE5E58BF}" type="slidenum">
              <a:rPr lang="en-US" sz="1200"/>
              <a:pPr algn="r" defTabSz="923580"/>
              <a:t>26</a:t>
            </a:fld>
            <a:endParaRPr lang="en-US" sz="1200" dirty="0"/>
          </a:p>
        </p:txBody>
      </p:sp>
      <p:sp>
        <p:nvSpPr>
          <p:cNvPr id="37893"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150CA43E-44B0-433E-A435-C331E2B3C34E}" type="slidenum">
              <a:rPr lang="en-US" sz="1200"/>
              <a:pPr algn="r" defTabSz="923580"/>
              <a:t>26</a:t>
            </a:fld>
            <a:endParaRPr lang="en-US" sz="1200" dirty="0"/>
          </a:p>
        </p:txBody>
      </p:sp>
      <p:sp>
        <p:nvSpPr>
          <p:cNvPr id="37894"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8B520F0B-03BB-48A8-9DDE-339C7E14A7D5}" type="slidenum">
              <a:rPr lang="en-US" sz="1200"/>
              <a:pPr algn="r" defTabSz="923580"/>
              <a:t>26</a:t>
            </a:fld>
            <a:endParaRPr lang="en-US" sz="1200" dirty="0"/>
          </a:p>
        </p:txBody>
      </p:sp>
      <p:sp>
        <p:nvSpPr>
          <p:cNvPr id="37895" name="Rectangle 2"/>
          <p:cNvSpPr>
            <a:spLocks noGrp="1" noRot="1" noChangeAspect="1" noChangeArrowheads="1" noTextEdit="1"/>
          </p:cNvSpPr>
          <p:nvPr>
            <p:ph type="sldImg"/>
          </p:nvPr>
        </p:nvSpPr>
        <p:spPr>
          <a:ln/>
        </p:spPr>
      </p:sp>
      <p:sp>
        <p:nvSpPr>
          <p:cNvPr id="37896" name="Rectangle 3"/>
          <p:cNvSpPr>
            <a:spLocks noGrp="1" noChangeArrowheads="1"/>
          </p:cNvSpPr>
          <p:nvPr>
            <p:ph type="body" idx="1"/>
          </p:nvPr>
        </p:nvSpPr>
        <p:spPr>
          <a:xfrm>
            <a:off x="657222" y="4495830"/>
            <a:ext cx="5556263" cy="2917836"/>
          </a:xfrm>
          <a:noFill/>
          <a:ln/>
        </p:spPr>
        <p:txBody>
          <a:bodyPr/>
          <a:lstStyle/>
          <a:p>
            <a:pPr eaLnBrk="1" hangingPunct="1">
              <a:spcBef>
                <a:spcPts val="0"/>
              </a:spcBef>
              <a:buFont typeface="Wingdings" pitchFamily="2" charset="2"/>
              <a:buChar char="q"/>
            </a:pPr>
            <a:r>
              <a:rPr lang="en-US" sz="1200" dirty="0" smtClean="0">
                <a:latin typeface="Arial" pitchFamily="34" charset="0"/>
              </a:rPr>
              <a:t>Finally, I wanted to give you the current status of recommendations that relate to vitamin D intake. </a:t>
            </a:r>
          </a:p>
          <a:p>
            <a:pPr eaLnBrk="1" hangingPunct="1">
              <a:spcBef>
                <a:spcPts val="0"/>
              </a:spcBef>
            </a:pPr>
            <a:r>
              <a:rPr lang="en-US" sz="1200" dirty="0" smtClean="0">
                <a:latin typeface="Arial" pitchFamily="34" charset="0"/>
              </a:rPr>
              <a:t> </a:t>
            </a:r>
          </a:p>
          <a:p>
            <a:pPr eaLnBrk="1" hangingPunct="1">
              <a:spcBef>
                <a:spcPts val="0"/>
              </a:spcBef>
              <a:buFont typeface="Wingdings" pitchFamily="2" charset="2"/>
              <a:buChar char="q"/>
            </a:pPr>
            <a:r>
              <a:rPr lang="en-US" sz="1200" dirty="0" smtClean="0">
                <a:latin typeface="Arial" pitchFamily="34" charset="0"/>
              </a:rPr>
              <a:t>The IOM-recommended intakes, based on the report released in 1997, are 200 International Units per day from birth through 50 years, 400 IU/day for those between 51 and 70 years and 600 IU/day above 70 years.  The tolerable upper limit for all ages is 2000 IU/day.</a:t>
            </a:r>
          </a:p>
          <a:p>
            <a:pPr eaLnBrk="1" hangingPunct="1">
              <a:spcBef>
                <a:spcPts val="0"/>
              </a:spcBef>
            </a:pPr>
            <a:endParaRPr lang="en-US" sz="1200" dirty="0" smtClean="0">
              <a:latin typeface="Arial" pitchFamily="34" charset="0"/>
            </a:endParaRPr>
          </a:p>
          <a:p>
            <a:pPr eaLnBrk="1" hangingPunct="1">
              <a:spcBef>
                <a:spcPts val="0"/>
              </a:spcBef>
              <a:buFont typeface="Wingdings" pitchFamily="2" charset="2"/>
              <a:buChar char="q"/>
            </a:pPr>
            <a:r>
              <a:rPr lang="en-US" sz="1200" dirty="0" smtClean="0">
                <a:latin typeface="Arial" pitchFamily="34" charset="0"/>
              </a:rPr>
              <a:t>As mentioned earlier, the IOM is currently reviewing the recommended intakes, and we expect the updated report later this year.</a:t>
            </a:r>
          </a:p>
          <a:p>
            <a:pPr eaLnBrk="1" hangingPunct="1">
              <a:spcBef>
                <a:spcPts val="0"/>
              </a:spcBef>
            </a:pPr>
            <a:r>
              <a:rPr lang="en-US" sz="1200" dirty="0" smtClean="0">
                <a:latin typeface="Arial" pitchFamily="34" charset="0"/>
              </a:rPr>
              <a:t>  </a:t>
            </a:r>
          </a:p>
          <a:p>
            <a:pPr eaLnBrk="1" hangingPunct="1">
              <a:spcBef>
                <a:spcPts val="0"/>
              </a:spcBef>
              <a:buFont typeface="Wingdings" pitchFamily="2" charset="2"/>
              <a:buChar char="q"/>
            </a:pPr>
            <a:r>
              <a:rPr lang="en-US" sz="1200" dirty="0" smtClean="0">
                <a:latin typeface="Arial" pitchFamily="34" charset="0"/>
              </a:rPr>
              <a:t>In the meantime, the Dietary Guidelines Advisory Committee has commented briefly on recommended intakes, suggesting that consumers meet their needs from foods, and taking supplements if required.  The Committee deferred further comments until the DRI panel releases its report.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q"/>
            </a:pPr>
            <a:r>
              <a:rPr lang="en-US" sz="1200" dirty="0" smtClean="0"/>
              <a:t>In the meantime, as we await the outcomes of the IOM review, a number of professional organizations have weighed in on recommended intakes of vitamin D. </a:t>
            </a:r>
          </a:p>
          <a:p>
            <a:pPr>
              <a:buFont typeface="Wingdings" pitchFamily="2" charset="2"/>
              <a:buChar char="q"/>
            </a:pPr>
            <a:r>
              <a:rPr lang="en-US" sz="1200" dirty="0" smtClean="0"/>
              <a:t>Here is a selection of recent recommendations made to the public.  </a:t>
            </a:r>
          </a:p>
          <a:p>
            <a:pPr>
              <a:buFont typeface="Wingdings" pitchFamily="2" charset="2"/>
              <a:buChar char="q"/>
            </a:pPr>
            <a:r>
              <a:rPr lang="en-US" sz="1200" dirty="0" smtClean="0"/>
              <a:t>In general, these organizations have recommended higher intakes than those recommended in the 1997 IOM report, and some have recommended achieving target levels of the biomarker, 25(OH)D, with frequent monitoring to accompany this recommendation.  </a:t>
            </a:r>
          </a:p>
          <a:p>
            <a:pPr>
              <a:buFont typeface="Wingdings" pitchFamily="2" charset="2"/>
              <a:buChar char="q"/>
            </a:pPr>
            <a:r>
              <a:rPr lang="en-US" sz="1200" dirty="0" smtClean="0"/>
              <a:t>We believe that this approach is reasonable, although we are less certain about the actual target values that are recommended.</a:t>
            </a:r>
            <a:endParaRPr lang="en-US" sz="1200" dirty="0"/>
          </a:p>
        </p:txBody>
      </p:sp>
      <p:sp>
        <p:nvSpPr>
          <p:cNvPr id="4" name="Slide Number Placeholder 3"/>
          <p:cNvSpPr>
            <a:spLocks noGrp="1"/>
          </p:cNvSpPr>
          <p:nvPr>
            <p:ph type="sldNum" sz="quarter" idx="10"/>
          </p:nvPr>
        </p:nvSpPr>
        <p:spPr/>
        <p:txBody>
          <a:bodyPr/>
          <a:lstStyle/>
          <a:p>
            <a:pPr>
              <a:defRPr/>
            </a:pPr>
            <a:fld id="{20189697-E589-4311-AAB6-6D771ABDCBC8}" type="slidenum">
              <a:rPr lang="en-US" smtClean="0"/>
              <a:pPr>
                <a:defRPr/>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EDB98BB-EBF8-40AB-8234-7A50D901A5D7}" type="slidenum">
              <a:rPr lang="en-US" smtClean="0">
                <a:latin typeface="Arial" pitchFamily="34" charset="0"/>
              </a:rPr>
              <a:pPr/>
              <a:t>28</a:t>
            </a:fld>
            <a:endParaRPr lang="en-US" smtClean="0">
              <a:latin typeface="Arial" pitchFamily="34" charset="0"/>
            </a:endParaRPr>
          </a:p>
        </p:txBody>
      </p:sp>
      <p:sp>
        <p:nvSpPr>
          <p:cNvPr id="27651" name="Rectangle 6"/>
          <p:cNvSpPr txBox="1">
            <a:spLocks noGrp="1" noChangeArrowheads="1"/>
          </p:cNvSpPr>
          <p:nvPr/>
        </p:nvSpPr>
        <p:spPr bwMode="auto">
          <a:xfrm>
            <a:off x="3" y="8571511"/>
            <a:ext cx="3854145" cy="461325"/>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27652"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08A62355-4715-4F53-A595-7A3CBE533C01}" type="slidenum">
              <a:rPr lang="en-US" sz="1200"/>
              <a:pPr algn="r" defTabSz="923580"/>
              <a:t>28</a:t>
            </a:fld>
            <a:endParaRPr lang="en-US" sz="1200" dirty="0"/>
          </a:p>
        </p:txBody>
      </p:sp>
      <p:sp>
        <p:nvSpPr>
          <p:cNvPr id="27653" name="Rectangle 6"/>
          <p:cNvSpPr txBox="1">
            <a:spLocks noGrp="1" noChangeArrowheads="1"/>
          </p:cNvSpPr>
          <p:nvPr/>
        </p:nvSpPr>
        <p:spPr bwMode="auto">
          <a:xfrm>
            <a:off x="3" y="8571511"/>
            <a:ext cx="3854145" cy="461325"/>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27654"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BE2A1C07-6D82-4027-A1AD-FB6120CBE05B}" type="slidenum">
              <a:rPr lang="en-US" sz="1200"/>
              <a:pPr algn="r" defTabSz="923580"/>
              <a:t>28</a:t>
            </a:fld>
            <a:endParaRPr lang="en-US" sz="1200" dirty="0"/>
          </a:p>
        </p:txBody>
      </p:sp>
      <p:sp>
        <p:nvSpPr>
          <p:cNvPr id="27655"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ADDE8014-87D8-4479-9593-AC3538A9362F}" type="slidenum">
              <a:rPr lang="en-US" sz="1200"/>
              <a:pPr algn="r" defTabSz="923580"/>
              <a:t>28</a:t>
            </a:fld>
            <a:endParaRPr lang="en-US" sz="1200" dirty="0"/>
          </a:p>
        </p:txBody>
      </p:sp>
      <p:sp>
        <p:nvSpPr>
          <p:cNvPr id="27656"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3078" tIns="46539" rIns="93078" bIns="46539" anchor="b"/>
          <a:lstStyle/>
          <a:p>
            <a:pPr algn="r" defTabSz="931447"/>
            <a:fld id="{A5509715-DDF4-4C68-B0E5-FE3452E930F8}" type="slidenum">
              <a:rPr lang="en-US" sz="1200">
                <a:cs typeface="Arial" pitchFamily="34" charset="0"/>
              </a:rPr>
              <a:pPr algn="r" defTabSz="931447"/>
              <a:t>28</a:t>
            </a:fld>
            <a:endParaRPr lang="en-US" sz="1200" dirty="0">
              <a:cs typeface="Arial" pitchFamily="34" charset="0"/>
            </a:endParaRPr>
          </a:p>
        </p:txBody>
      </p:sp>
      <p:sp>
        <p:nvSpPr>
          <p:cNvPr id="27657" name="Slide Image Placeholder 1"/>
          <p:cNvSpPr>
            <a:spLocks noGrp="1" noRot="1" noChangeAspect="1" noTextEdit="1"/>
          </p:cNvSpPr>
          <p:nvPr>
            <p:ph type="sldImg"/>
          </p:nvPr>
        </p:nvSpPr>
        <p:spPr>
          <a:xfrm>
            <a:off x="1150938" y="687388"/>
            <a:ext cx="4605337" cy="3455987"/>
          </a:xfrm>
          <a:ln/>
        </p:spPr>
      </p:sp>
      <p:sp>
        <p:nvSpPr>
          <p:cNvPr id="27658" name="Notes Placeholder 2"/>
          <p:cNvSpPr>
            <a:spLocks noGrp="1"/>
          </p:cNvSpPr>
          <p:nvPr>
            <p:ph type="body" idx="1"/>
          </p:nvPr>
        </p:nvSpPr>
        <p:spPr>
          <a:xfrm>
            <a:off x="619810" y="4304652"/>
            <a:ext cx="5556263" cy="4148775"/>
          </a:xfrm>
          <a:noFill/>
          <a:ln/>
        </p:spPr>
        <p:txBody>
          <a:bodyPr lIns="92347" tIns="46173" rIns="92347" bIns="46173"/>
          <a:lstStyle/>
          <a:p>
            <a:pPr eaLnBrk="1" hangingPunct="1">
              <a:buFont typeface="Wingdings" pitchFamily="2" charset="2"/>
              <a:buNone/>
            </a:pPr>
            <a:endParaRPr lang="en-US" sz="1400" dirty="0" smtClean="0">
              <a:solidFill>
                <a:srgbClr val="FF0000"/>
              </a:solidFill>
              <a:latin typeface="Arial" pitchFamily="34" charset="0"/>
            </a:endParaRPr>
          </a:p>
          <a:p>
            <a:pPr marL="0" lvl="6">
              <a:buFont typeface="Wingdings" pitchFamily="2" charset="2"/>
              <a:buChar char="q"/>
            </a:pPr>
            <a:r>
              <a:rPr lang="en-US" dirty="0" smtClean="0">
                <a:latin typeface="Arial" pitchFamily="34" charset="0"/>
              </a:rPr>
              <a:t>Here I summarize some of the key challenges in addressing the relationship between vitamin D and health outcomes.  </a:t>
            </a:r>
          </a:p>
          <a:p>
            <a:pPr marL="0" lvl="6">
              <a:buFont typeface="Wingdings" pitchFamily="2" charset="2"/>
              <a:buChar char="q"/>
            </a:pPr>
            <a:endParaRPr lang="en-US" dirty="0" smtClean="0">
              <a:latin typeface="Arial" pitchFamily="34" charset="0"/>
            </a:endParaRPr>
          </a:p>
          <a:p>
            <a:pPr marL="0" lvl="6">
              <a:buFont typeface="Wingdings" pitchFamily="2" charset="2"/>
              <a:buChar char="q"/>
            </a:pPr>
            <a:r>
              <a:rPr lang="en-US" dirty="0" smtClean="0">
                <a:latin typeface="Arial" pitchFamily="34" charset="0"/>
              </a:rPr>
              <a:t>One problem in understanding this relationship </a:t>
            </a:r>
            <a:r>
              <a:rPr lang="en-US" baseline="0" dirty="0" smtClean="0">
                <a:latin typeface="Arial" pitchFamily="34" charset="0"/>
              </a:rPr>
              <a:t>– and very likely a cause of uncertainty in many previous studies – is the difficulty in assessing exposure to vitamin D.  </a:t>
            </a:r>
            <a:r>
              <a:rPr lang="en-US" dirty="0" smtClean="0">
                <a:latin typeface="Arial" pitchFamily="34" charset="0"/>
              </a:rPr>
              <a:t> </a:t>
            </a:r>
            <a:r>
              <a:rPr lang="en-US" baseline="0" dirty="0" smtClean="0">
                <a:latin typeface="Arial" pitchFamily="34" charset="0"/>
              </a:rPr>
              <a:t>As Cliff Johnson noted, </a:t>
            </a:r>
            <a:r>
              <a:rPr lang="en-US" dirty="0" smtClean="0">
                <a:latin typeface="Arial" pitchFamily="34" charset="0"/>
              </a:rPr>
              <a:t>an</a:t>
            </a:r>
            <a:r>
              <a:rPr lang="en-US" baseline="0" dirty="0" smtClean="0">
                <a:latin typeface="Arial" pitchFamily="34" charset="0"/>
              </a:rPr>
              <a:t> important advance has been the ability to now measure vitamin D exposure from all dietary sources, including dietary supplements.  But we still have challenges in measuring the proportion that comes from sun exposure. </a:t>
            </a:r>
          </a:p>
          <a:p>
            <a:pPr marL="0" lvl="6"/>
            <a:endParaRPr lang="en-US" baseline="0" dirty="0" smtClean="0">
              <a:latin typeface="Arial" pitchFamily="34" charset="0"/>
            </a:endParaRPr>
          </a:p>
          <a:p>
            <a:pPr marL="0" lvl="6">
              <a:buFont typeface="Wingdings" pitchFamily="2" charset="2"/>
              <a:buChar char="q"/>
            </a:pPr>
            <a:r>
              <a:rPr lang="en-US" dirty="0" smtClean="0">
                <a:latin typeface="Arial" pitchFamily="34" charset="0"/>
              </a:rPr>
              <a:t>In general, while many observational studies point to a strong relationship between vitamin D status and health outcomes, there have been inconsistent findings from controlled trials, as we’ve seen from the systematic reviews.</a:t>
            </a:r>
          </a:p>
          <a:p>
            <a:pPr marL="0" lvl="6"/>
            <a:endParaRPr lang="en-US" dirty="0" smtClean="0">
              <a:latin typeface="Arial" pitchFamily="34" charset="0"/>
            </a:endParaRPr>
          </a:p>
          <a:p>
            <a:pPr marL="0" lvl="6">
              <a:buFont typeface="Wingdings" pitchFamily="2" charset="2"/>
              <a:buChar char="q"/>
            </a:pPr>
            <a:r>
              <a:rPr lang="en-US" dirty="0" smtClean="0">
                <a:latin typeface="Arial" pitchFamily="34" charset="0"/>
              </a:rPr>
              <a:t>As noted by Dr. Pfeiffer, problems in measurement of vitamin D status may have led to incorrect interpretation, especially in assessing trends over time.</a:t>
            </a:r>
          </a:p>
        </p:txBody>
      </p:sp>
      <p:sp>
        <p:nvSpPr>
          <p:cNvPr id="27659" name="Slide Number Placeholder 3"/>
          <p:cNvSpPr txBox="1">
            <a:spLocks noGrp="1"/>
          </p:cNvSpPr>
          <p:nvPr/>
        </p:nvSpPr>
        <p:spPr bwMode="auto">
          <a:xfrm>
            <a:off x="3934378" y="8757302"/>
            <a:ext cx="3010953" cy="461325"/>
          </a:xfrm>
          <a:prstGeom prst="rect">
            <a:avLst/>
          </a:prstGeom>
          <a:noFill/>
          <a:ln w="9525">
            <a:noFill/>
            <a:miter lim="800000"/>
            <a:headEnd/>
            <a:tailEnd/>
          </a:ln>
        </p:spPr>
        <p:txBody>
          <a:bodyPr lIns="92347" tIns="46173" rIns="92347" bIns="46173" anchor="b"/>
          <a:lstStyle/>
          <a:p>
            <a:pPr algn="r" defTabSz="923580"/>
            <a:fld id="{2DE2C3C3-080E-401D-8369-9A3F9E303477}" type="slidenum">
              <a:rPr lang="en-US" sz="1200">
                <a:cs typeface="Arial" pitchFamily="34" charset="0"/>
              </a:rPr>
              <a:pPr algn="r" defTabSz="923580"/>
              <a:t>28</a:t>
            </a:fld>
            <a:endParaRPr lang="en-US" sz="1200" dirty="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5715049-C824-45D5-853D-A8C17401E0FE}" type="slidenum">
              <a:rPr lang="en-US" smtClean="0">
                <a:latin typeface="Arial" pitchFamily="34" charset="0"/>
              </a:rPr>
              <a:pPr/>
              <a:t>29</a:t>
            </a:fld>
            <a:endParaRPr lang="en-US" smtClean="0">
              <a:latin typeface="Arial" pitchFamily="34" charset="0"/>
            </a:endParaRPr>
          </a:p>
        </p:txBody>
      </p:sp>
      <p:sp>
        <p:nvSpPr>
          <p:cNvPr id="37891" name="Rectangle 6"/>
          <p:cNvSpPr txBox="1">
            <a:spLocks noGrp="1" noChangeArrowheads="1"/>
          </p:cNvSpPr>
          <p:nvPr/>
        </p:nvSpPr>
        <p:spPr bwMode="auto">
          <a:xfrm>
            <a:off x="3" y="8571511"/>
            <a:ext cx="3854145" cy="461325"/>
          </a:xfrm>
          <a:prstGeom prst="rect">
            <a:avLst/>
          </a:prstGeom>
          <a:noFill/>
          <a:ln w="9525">
            <a:noFill/>
            <a:miter lim="800000"/>
            <a:headEnd/>
            <a:tailEnd/>
          </a:ln>
        </p:spPr>
        <p:txBody>
          <a:bodyPr lIns="92349" tIns="46174" rIns="92349" bIns="46174" anchor="b"/>
          <a:lstStyle/>
          <a:p>
            <a:pPr defTabSz="923580"/>
            <a:endParaRPr lang="en-US" sz="1200" dirty="0"/>
          </a:p>
        </p:txBody>
      </p:sp>
      <p:sp>
        <p:nvSpPr>
          <p:cNvPr id="37892"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29D5D8C4-BB44-433F-9240-8B81EE5E58BF}" type="slidenum">
              <a:rPr lang="en-US" sz="1200"/>
              <a:pPr algn="r" defTabSz="923580"/>
              <a:t>29</a:t>
            </a:fld>
            <a:endParaRPr lang="en-US" sz="1200" dirty="0"/>
          </a:p>
        </p:txBody>
      </p:sp>
      <p:sp>
        <p:nvSpPr>
          <p:cNvPr id="37893"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150CA43E-44B0-433E-A435-C331E2B3C34E}" type="slidenum">
              <a:rPr lang="en-US" sz="1200"/>
              <a:pPr algn="r" defTabSz="923580"/>
              <a:t>29</a:t>
            </a:fld>
            <a:endParaRPr lang="en-US" sz="1200" dirty="0"/>
          </a:p>
        </p:txBody>
      </p:sp>
      <p:sp>
        <p:nvSpPr>
          <p:cNvPr id="37894" name="Rectangle 7"/>
          <p:cNvSpPr txBox="1">
            <a:spLocks noGrp="1" noChangeArrowheads="1"/>
          </p:cNvSpPr>
          <p:nvPr/>
        </p:nvSpPr>
        <p:spPr bwMode="auto">
          <a:xfrm>
            <a:off x="3934378" y="8757302"/>
            <a:ext cx="3010953" cy="461325"/>
          </a:xfrm>
          <a:prstGeom prst="rect">
            <a:avLst/>
          </a:prstGeom>
          <a:noFill/>
          <a:ln w="9525">
            <a:noFill/>
            <a:miter lim="800000"/>
            <a:headEnd/>
            <a:tailEnd/>
          </a:ln>
        </p:spPr>
        <p:txBody>
          <a:bodyPr lIns="92349" tIns="46174" rIns="92349" bIns="46174" anchor="b"/>
          <a:lstStyle/>
          <a:p>
            <a:pPr algn="r" defTabSz="923580"/>
            <a:fld id="{8B520F0B-03BB-48A8-9DDE-339C7E14A7D5}" type="slidenum">
              <a:rPr lang="en-US" sz="1200"/>
              <a:pPr algn="r" defTabSz="923580"/>
              <a:t>29</a:t>
            </a:fld>
            <a:endParaRPr lang="en-US" sz="1200" dirty="0"/>
          </a:p>
        </p:txBody>
      </p:sp>
      <p:sp>
        <p:nvSpPr>
          <p:cNvPr id="37895" name="Rectangle 2"/>
          <p:cNvSpPr>
            <a:spLocks noGrp="1" noRot="1" noChangeAspect="1" noChangeArrowheads="1" noTextEdit="1"/>
          </p:cNvSpPr>
          <p:nvPr>
            <p:ph type="sldImg"/>
          </p:nvPr>
        </p:nvSpPr>
        <p:spPr>
          <a:ln/>
        </p:spPr>
      </p:sp>
      <p:sp>
        <p:nvSpPr>
          <p:cNvPr id="37896" name="Rectangle 3"/>
          <p:cNvSpPr>
            <a:spLocks noGrp="1" noChangeArrowheads="1"/>
          </p:cNvSpPr>
          <p:nvPr>
            <p:ph type="body" idx="1"/>
          </p:nvPr>
        </p:nvSpPr>
        <p:spPr>
          <a:xfrm>
            <a:off x="657222" y="4495830"/>
            <a:ext cx="5556263" cy="2917836"/>
          </a:xfrm>
          <a:noFill/>
          <a:ln/>
        </p:spPr>
        <p:txBody>
          <a:bodyPr/>
          <a:lstStyle/>
          <a:p>
            <a:pPr eaLnBrk="1" hangingPunct="1">
              <a:spcBef>
                <a:spcPts val="0"/>
              </a:spcBef>
              <a:buFont typeface="Wingdings" pitchFamily="2" charset="2"/>
              <a:buChar char="q"/>
            </a:pPr>
            <a:r>
              <a:rPr lang="en-US" sz="1200" dirty="0" smtClean="0">
                <a:latin typeface="Arial" pitchFamily="34" charset="0"/>
              </a:rPr>
              <a:t>Continued monitoring of vitamin D status will help us to assess any changes related to population-based recommendations regarding vitamin D intake.  This was a particularly effective use of NHANES data when monitoring folate status following the fortification of the US grain supply with folic acid in the 1990s.</a:t>
            </a:r>
          </a:p>
          <a:p>
            <a:pPr eaLnBrk="1" hangingPunct="1">
              <a:spcBef>
                <a:spcPts val="0"/>
              </a:spcBef>
            </a:pPr>
            <a:endParaRPr lang="en-US" sz="1200" dirty="0" smtClean="0">
              <a:latin typeface="Arial" pitchFamily="34" charset="0"/>
            </a:endParaRPr>
          </a:p>
          <a:p>
            <a:pPr eaLnBrk="1" hangingPunct="1">
              <a:spcBef>
                <a:spcPts val="0"/>
              </a:spcBef>
              <a:buFont typeface="Wingdings" pitchFamily="2" charset="2"/>
              <a:buChar char="q"/>
            </a:pPr>
            <a:r>
              <a:rPr lang="en-US" sz="1200" dirty="0" smtClean="0">
                <a:latin typeface="Arial" pitchFamily="34" charset="0"/>
              </a:rPr>
              <a:t>There is a need to better understand the dose-response relationships for vitamin D exposure and health outcomes, both positive and negative.</a:t>
            </a:r>
          </a:p>
          <a:p>
            <a:pPr eaLnBrk="1" hangingPunct="1">
              <a:spcBef>
                <a:spcPts val="0"/>
              </a:spcBef>
            </a:pPr>
            <a:endParaRPr lang="en-US" sz="1200" dirty="0" smtClean="0">
              <a:latin typeface="Arial" pitchFamily="34" charset="0"/>
            </a:endParaRPr>
          </a:p>
          <a:p>
            <a:pPr eaLnBrk="1" hangingPunct="1">
              <a:spcBef>
                <a:spcPts val="0"/>
              </a:spcBef>
              <a:buFont typeface="Wingdings" pitchFamily="2" charset="2"/>
              <a:buChar char="q"/>
            </a:pPr>
            <a:r>
              <a:rPr lang="en-US" sz="1200" dirty="0" smtClean="0">
                <a:latin typeface="Arial" pitchFamily="34" charset="0"/>
              </a:rPr>
              <a:t>There is still much to be learned about the basic mechanisms by which vitamin D exerts its multiple effects.</a:t>
            </a:r>
          </a:p>
          <a:p>
            <a:pPr eaLnBrk="1" hangingPunct="1">
              <a:spcBef>
                <a:spcPts val="0"/>
              </a:spcBef>
            </a:pPr>
            <a:endParaRPr lang="en-US" sz="1200" dirty="0" smtClean="0">
              <a:latin typeface="Arial" pitchFamily="34" charset="0"/>
            </a:endParaRPr>
          </a:p>
          <a:p>
            <a:pPr eaLnBrk="1" hangingPunct="1">
              <a:spcBef>
                <a:spcPts val="0"/>
              </a:spcBef>
              <a:buFont typeface="Wingdings" pitchFamily="2" charset="2"/>
              <a:buChar char="q"/>
            </a:pPr>
            <a:r>
              <a:rPr lang="en-US" sz="1200" dirty="0" smtClean="0">
                <a:latin typeface="Arial" pitchFamily="34" charset="0"/>
              </a:rPr>
              <a:t>All of these will require continued partnership among relevant federal agencies – both public health and research funding - in both the US and Canada.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0189697-E589-4311-AAB6-6D771ABDCBC8}" type="slidenum">
              <a:rPr lang="en-US" smtClean="0"/>
              <a:pPr>
                <a:defRPr/>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4" y="4536979"/>
            <a:ext cx="5556262" cy="4148775"/>
          </a:xfrm>
        </p:spPr>
        <p:txBody>
          <a:bodyPr>
            <a:normAutofit/>
          </a:bodyPr>
          <a:lstStyle/>
          <a:p>
            <a:pPr>
              <a:spcBef>
                <a:spcPts val="0"/>
              </a:spcBef>
              <a:buFont typeface="Wingdings" pitchFamily="2" charset="2"/>
              <a:buChar char="q"/>
            </a:pPr>
            <a:r>
              <a:rPr lang="en-US" sz="1200" dirty="0" smtClean="0"/>
              <a:t>What is clear today is that vitamin D is of great interest (not only to the public health research community) but to the general population and the lay press.</a:t>
            </a:r>
          </a:p>
          <a:p>
            <a:pPr>
              <a:spcBef>
                <a:spcPts val="0"/>
              </a:spcBef>
              <a:buFont typeface="Wingdings" pitchFamily="2" charset="2"/>
              <a:buChar char="q"/>
            </a:pPr>
            <a:r>
              <a:rPr lang="en-US" sz="1200" dirty="0" smtClean="0"/>
              <a:t>This slide shows just a few examples of lay press “headlines” in the past two years related to vitamin D and its “proposed” relationship to many public health diseases and conditions.</a:t>
            </a:r>
          </a:p>
          <a:p>
            <a:pPr>
              <a:spcBef>
                <a:spcPts val="0"/>
              </a:spcBef>
              <a:buFont typeface="Wingdings" pitchFamily="2" charset="2"/>
              <a:buChar char="q"/>
            </a:pPr>
            <a:r>
              <a:rPr lang="en-US" sz="1200" dirty="0" smtClean="0"/>
              <a:t>(Maybe read a couple of them as examples.)</a:t>
            </a:r>
          </a:p>
          <a:p>
            <a:endParaRPr lang="en-US" sz="1200" dirty="0"/>
          </a:p>
        </p:txBody>
      </p:sp>
      <p:sp>
        <p:nvSpPr>
          <p:cNvPr id="5" name="Slide Number Placeholder 4"/>
          <p:cNvSpPr>
            <a:spLocks noGrp="1"/>
          </p:cNvSpPr>
          <p:nvPr>
            <p:ph type="sldNum" sz="quarter" idx="11"/>
          </p:nvPr>
        </p:nvSpPr>
        <p:spPr/>
        <p:txBody>
          <a:bodyPr/>
          <a:lstStyle/>
          <a:p>
            <a:pPr>
              <a:defRPr/>
            </a:pPr>
            <a:fld id="{64689E5A-DAD3-4E61-87CF-FD8DB18E256E}"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4" y="4536979"/>
            <a:ext cx="5556262" cy="4148775"/>
          </a:xfrm>
        </p:spPr>
        <p:txBody>
          <a:bodyPr>
            <a:normAutofit/>
          </a:bodyPr>
          <a:lstStyle/>
          <a:p>
            <a:pPr>
              <a:spcBef>
                <a:spcPts val="0"/>
              </a:spcBef>
              <a:buFont typeface="Wingdings" pitchFamily="2" charset="2"/>
              <a:buChar char="q"/>
            </a:pPr>
            <a:r>
              <a:rPr lang="en-US" sz="1200" dirty="0" smtClean="0"/>
              <a:t>However, there are others in the research community who are encouraging caution relative to the merits of vitamin D and various disease endpoints.</a:t>
            </a:r>
          </a:p>
          <a:p>
            <a:pPr>
              <a:spcBef>
                <a:spcPts val="0"/>
              </a:spcBef>
              <a:buFont typeface="Wingdings" pitchFamily="2" charset="2"/>
              <a:buChar char="q"/>
            </a:pPr>
            <a:r>
              <a:rPr lang="en-US" sz="1200" dirty="0" smtClean="0"/>
              <a:t>For example, Journal of Epidemiology editorial, the author is concerned that vitamin D may just be the latest in a long list of nutrients linked to various forms of cancer (all of which were eventually shown in randomized control trials to not be the panacea for many forms of cancer).</a:t>
            </a:r>
          </a:p>
          <a:p>
            <a:endParaRPr lang="en-US" dirty="0"/>
          </a:p>
        </p:txBody>
      </p:sp>
      <p:sp>
        <p:nvSpPr>
          <p:cNvPr id="5" name="Slide Number Placeholder 4"/>
          <p:cNvSpPr>
            <a:spLocks noGrp="1"/>
          </p:cNvSpPr>
          <p:nvPr>
            <p:ph type="sldNum" sz="quarter" idx="11"/>
          </p:nvPr>
        </p:nvSpPr>
        <p:spPr/>
        <p:txBody>
          <a:bodyPr/>
          <a:lstStyle/>
          <a:p>
            <a:pPr>
              <a:defRPr/>
            </a:pPr>
            <a:fld id="{64689E5A-DAD3-4E61-87CF-FD8DB18E256E}"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151D8AE-2D99-49B6-8963-4969B5BF29E9}" type="slidenum">
              <a:rPr lang="en-US" smtClean="0">
                <a:solidFill>
                  <a:prstClr val="black"/>
                </a:solidFill>
              </a:rPr>
              <a:pPr/>
              <a:t>5</a:t>
            </a:fld>
            <a:endParaRPr lang="en-US" dirty="0" smtClean="0">
              <a:solidFill>
                <a:prstClr val="black"/>
              </a:solidFill>
            </a:endParaRPr>
          </a:p>
        </p:txBody>
      </p:sp>
      <p:sp>
        <p:nvSpPr>
          <p:cNvPr id="29699"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F339E4C6-8BF1-446D-B77C-D3C31E431C7F}" type="slidenum">
              <a:rPr lang="en-US" sz="1200">
                <a:solidFill>
                  <a:prstClr val="black"/>
                </a:solidFill>
              </a:rPr>
              <a:pPr algn="r" defTabSz="923762"/>
              <a:t>5</a:t>
            </a:fld>
            <a:endParaRPr lang="en-US" sz="1200" dirty="0">
              <a:solidFill>
                <a:prstClr val="black"/>
              </a:solidFill>
            </a:endParaRPr>
          </a:p>
        </p:txBody>
      </p:sp>
      <p:sp>
        <p:nvSpPr>
          <p:cNvPr id="29700"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89FBDCB3-CFE4-48EF-AECB-0863241A246B}" type="slidenum">
              <a:rPr lang="en-US" sz="1200">
                <a:solidFill>
                  <a:prstClr val="black"/>
                </a:solidFill>
              </a:rPr>
              <a:pPr algn="r" defTabSz="923762"/>
              <a:t>5</a:t>
            </a:fld>
            <a:endParaRPr lang="en-US" sz="1200" dirty="0">
              <a:solidFill>
                <a:prstClr val="black"/>
              </a:solidFill>
            </a:endParaRPr>
          </a:p>
        </p:txBody>
      </p:sp>
      <p:sp>
        <p:nvSpPr>
          <p:cNvPr id="29701"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24F354FB-07BD-44FF-846C-3B968019F16C}" type="slidenum">
              <a:rPr lang="en-US" sz="1200">
                <a:solidFill>
                  <a:prstClr val="black"/>
                </a:solidFill>
              </a:rPr>
              <a:pPr algn="r" defTabSz="923762"/>
              <a:t>5</a:t>
            </a:fld>
            <a:endParaRPr lang="en-US" sz="1200" dirty="0">
              <a:solidFill>
                <a:prstClr val="black"/>
              </a:solidFill>
            </a:endParaRPr>
          </a:p>
        </p:txBody>
      </p:sp>
      <p:sp>
        <p:nvSpPr>
          <p:cNvPr id="29702"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3096" tIns="46549" rIns="93096" bIns="46549" anchor="b"/>
          <a:lstStyle/>
          <a:p>
            <a:pPr algn="r" defTabSz="931630"/>
            <a:fld id="{F09EEB97-8443-4DB0-89D2-B6B9FCDFC064}" type="slidenum">
              <a:rPr lang="en-US" sz="1200">
                <a:solidFill>
                  <a:prstClr val="black"/>
                </a:solidFill>
                <a:cs typeface="Arial" charset="0"/>
              </a:rPr>
              <a:pPr algn="r" defTabSz="931630"/>
              <a:t>5</a:t>
            </a:fld>
            <a:endParaRPr lang="en-US" sz="1200" dirty="0">
              <a:solidFill>
                <a:prstClr val="black"/>
              </a:solidFill>
              <a:cs typeface="Arial" charset="0"/>
            </a:endParaRPr>
          </a:p>
        </p:txBody>
      </p:sp>
      <p:sp>
        <p:nvSpPr>
          <p:cNvPr id="29703"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5" tIns="46183" rIns="92365" bIns="46183" anchor="b"/>
          <a:lstStyle/>
          <a:p>
            <a:pPr algn="r" defTabSz="923762"/>
            <a:fld id="{B8439B86-89B7-4C4C-A57C-C4A23B0BB52B}" type="slidenum">
              <a:rPr lang="en-US" sz="1200">
                <a:solidFill>
                  <a:prstClr val="black"/>
                </a:solidFill>
                <a:cs typeface="Arial" charset="0"/>
              </a:rPr>
              <a:pPr algn="r" defTabSz="923762"/>
              <a:t>5</a:t>
            </a:fld>
            <a:endParaRPr lang="en-US" sz="1200" dirty="0">
              <a:solidFill>
                <a:prstClr val="black"/>
              </a:solidFill>
              <a:cs typeface="Arial" charset="0"/>
            </a:endParaRPr>
          </a:p>
        </p:txBody>
      </p:sp>
      <p:sp>
        <p:nvSpPr>
          <p:cNvPr id="29704" name="Rectangle 2"/>
          <p:cNvSpPr>
            <a:spLocks noGrp="1" noRot="1" noChangeAspect="1" noChangeArrowheads="1" noTextEdit="1"/>
          </p:cNvSpPr>
          <p:nvPr>
            <p:ph type="sldImg"/>
          </p:nvPr>
        </p:nvSpPr>
        <p:spPr>
          <a:ln/>
        </p:spPr>
      </p:sp>
      <p:sp>
        <p:nvSpPr>
          <p:cNvPr id="29705" name="Rectangle 3"/>
          <p:cNvSpPr>
            <a:spLocks noGrp="1" noChangeArrowheads="1"/>
          </p:cNvSpPr>
          <p:nvPr>
            <p:ph type="body" idx="1"/>
          </p:nvPr>
        </p:nvSpPr>
        <p:spPr>
          <a:xfrm>
            <a:off x="678475" y="4537675"/>
            <a:ext cx="5556262" cy="4148775"/>
          </a:xfrm>
          <a:noFill/>
          <a:ln/>
        </p:spPr>
        <p:txBody>
          <a:bodyPr lIns="92365" tIns="46183" rIns="92365" bIns="46183"/>
          <a:lstStyle/>
          <a:p>
            <a:pPr>
              <a:spcBef>
                <a:spcPts val="0"/>
              </a:spcBef>
              <a:buFont typeface="Wingdings" pitchFamily="2" charset="2"/>
              <a:buChar char="q"/>
            </a:pPr>
            <a:r>
              <a:rPr lang="en-GB" sz="1200" dirty="0" smtClean="0"/>
              <a:t> In recent years, low vitamin D levels have been associated with increased risk for numerous other health outcomes including: various cancers, cardiovascular disease, autoimmune conditions (such as multiple sclerosis), dementia, diabetes and glucose intolerance.</a:t>
            </a:r>
          </a:p>
          <a:p>
            <a:pPr>
              <a:spcBef>
                <a:spcPts val="0"/>
              </a:spcBef>
              <a:buFont typeface="Wingdings" pitchFamily="2" charset="2"/>
              <a:buChar char="q"/>
            </a:pPr>
            <a:r>
              <a:rPr lang="en-GB" sz="1200" dirty="0" smtClean="0"/>
              <a:t>These associations are primarily based on ecologic or observational studies.</a:t>
            </a:r>
          </a:p>
          <a:p>
            <a:pPr>
              <a:spcBef>
                <a:spcPts val="0"/>
              </a:spcBef>
              <a:buFont typeface="Wingdings" pitchFamily="2" charset="2"/>
              <a:buChar char="q"/>
            </a:pPr>
            <a:r>
              <a:rPr lang="en-GB" sz="1200" dirty="0" smtClean="0"/>
              <a:t>The cause and effect has not been proven for most of the associations.</a:t>
            </a:r>
          </a:p>
          <a:p>
            <a:pPr>
              <a:spcBef>
                <a:spcPts val="0"/>
              </a:spcBef>
              <a:buFont typeface="Wingdings" pitchFamily="2" charset="2"/>
              <a:buChar char="q"/>
            </a:pPr>
            <a:r>
              <a:rPr lang="en-GB" sz="1200" dirty="0" smtClean="0"/>
              <a:t>At the same time, excessive  amounts of vitamin D in blood can become toxic and can produce a variety of health problems.  So, excess as well as deficiency is important with respect to vitamin D.</a:t>
            </a:r>
          </a:p>
          <a:p>
            <a:pPr>
              <a:spcBef>
                <a:spcPts val="0"/>
              </a:spcBef>
              <a:buFont typeface="Wingdings" pitchFamily="2" charset="2"/>
              <a:buChar char="q"/>
            </a:pPr>
            <a:endParaRPr lang="en-GB" sz="12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1515" y="4535012"/>
            <a:ext cx="5556262" cy="4148775"/>
          </a:xfrm>
        </p:spPr>
        <p:txBody>
          <a:bodyPr>
            <a:normAutofit/>
          </a:bodyPr>
          <a:lstStyle/>
          <a:p>
            <a:pPr>
              <a:buFont typeface="Wingdings" pitchFamily="2" charset="2"/>
              <a:buChar char="q"/>
            </a:pPr>
            <a:r>
              <a:rPr lang="en-US" sz="1200" dirty="0" smtClean="0"/>
              <a:t>Adequate intake of vitamin D is 200 IU/day for persons less than or equal to 50 years, 400 IU/day for persons 51-70 years, and 600 IU/day for those 71 years and older.  For pregnant and lactating females the guideline is 200 IU/day.</a:t>
            </a:r>
          </a:p>
          <a:p>
            <a:pPr>
              <a:buFont typeface="Wingdings" pitchFamily="2" charset="2"/>
              <a:buChar char="q"/>
            </a:pPr>
            <a:r>
              <a:rPr lang="en-US" sz="1200" dirty="0" smtClean="0"/>
              <a:t>The tolerable upper intake level for all age groups is 2000 IU/day.NEW SLIDE: Cliff please write the notes for the slide.</a:t>
            </a:r>
            <a:endParaRPr lang="en-US" sz="1200" dirty="0"/>
          </a:p>
        </p:txBody>
      </p:sp>
      <p:sp>
        <p:nvSpPr>
          <p:cNvPr id="4" name="Slide Number Placeholder 3"/>
          <p:cNvSpPr>
            <a:spLocks noGrp="1"/>
          </p:cNvSpPr>
          <p:nvPr>
            <p:ph type="sldNum" sz="quarter" idx="10"/>
          </p:nvPr>
        </p:nvSpPr>
        <p:spPr/>
        <p:txBody>
          <a:bodyPr/>
          <a:lstStyle/>
          <a:p>
            <a:pPr>
              <a:defRPr/>
            </a:pPr>
            <a:fld id="{64689E5A-DAD3-4E61-87CF-FD8DB18E256E}"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F151D8AE-2D99-49B6-8963-4969B5BF29E9}" type="slidenum">
              <a:rPr lang="en-US" smtClean="0">
                <a:solidFill>
                  <a:prstClr val="black"/>
                </a:solidFill>
              </a:rPr>
              <a:pPr/>
              <a:t>7</a:t>
            </a:fld>
            <a:endParaRPr lang="en-US" dirty="0" smtClean="0">
              <a:solidFill>
                <a:prstClr val="black"/>
              </a:solidFill>
            </a:endParaRPr>
          </a:p>
        </p:txBody>
      </p:sp>
      <p:sp>
        <p:nvSpPr>
          <p:cNvPr id="29699"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3" tIns="46183" rIns="92363" bIns="46183" anchor="b"/>
          <a:lstStyle/>
          <a:p>
            <a:pPr algn="r" defTabSz="923725"/>
            <a:fld id="{F339E4C6-8BF1-446D-B77C-D3C31E431C7F}" type="slidenum">
              <a:rPr lang="en-US" sz="1200">
                <a:solidFill>
                  <a:prstClr val="black"/>
                </a:solidFill>
              </a:rPr>
              <a:pPr algn="r" defTabSz="923725"/>
              <a:t>7</a:t>
            </a:fld>
            <a:endParaRPr lang="en-US" sz="1200" dirty="0">
              <a:solidFill>
                <a:prstClr val="black"/>
              </a:solidFill>
            </a:endParaRPr>
          </a:p>
        </p:txBody>
      </p:sp>
      <p:sp>
        <p:nvSpPr>
          <p:cNvPr id="29700"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3" tIns="46183" rIns="92363" bIns="46183" anchor="b"/>
          <a:lstStyle/>
          <a:p>
            <a:pPr algn="r" defTabSz="923725"/>
            <a:fld id="{89FBDCB3-CFE4-48EF-AECB-0863241A246B}" type="slidenum">
              <a:rPr lang="en-US" sz="1200">
                <a:solidFill>
                  <a:prstClr val="black"/>
                </a:solidFill>
              </a:rPr>
              <a:pPr algn="r" defTabSz="923725"/>
              <a:t>7</a:t>
            </a:fld>
            <a:endParaRPr lang="en-US" sz="1200" dirty="0">
              <a:solidFill>
                <a:prstClr val="black"/>
              </a:solidFill>
            </a:endParaRPr>
          </a:p>
        </p:txBody>
      </p:sp>
      <p:sp>
        <p:nvSpPr>
          <p:cNvPr id="29701"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3" tIns="46183" rIns="92363" bIns="46183" anchor="b"/>
          <a:lstStyle/>
          <a:p>
            <a:pPr algn="r" defTabSz="923725"/>
            <a:fld id="{24F354FB-07BD-44FF-846C-3B968019F16C}" type="slidenum">
              <a:rPr lang="en-US" sz="1200">
                <a:solidFill>
                  <a:prstClr val="black"/>
                </a:solidFill>
              </a:rPr>
              <a:pPr algn="r" defTabSz="923725"/>
              <a:t>7</a:t>
            </a:fld>
            <a:endParaRPr lang="en-US" sz="1200" dirty="0">
              <a:solidFill>
                <a:prstClr val="black"/>
              </a:solidFill>
            </a:endParaRPr>
          </a:p>
        </p:txBody>
      </p:sp>
      <p:sp>
        <p:nvSpPr>
          <p:cNvPr id="29702"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3093" tIns="46547" rIns="93093" bIns="46547" anchor="b"/>
          <a:lstStyle/>
          <a:p>
            <a:pPr algn="r" defTabSz="931593"/>
            <a:fld id="{F09EEB97-8443-4DB0-89D2-B6B9FCDFC064}" type="slidenum">
              <a:rPr lang="en-US" sz="1200">
                <a:solidFill>
                  <a:prstClr val="black"/>
                </a:solidFill>
                <a:cs typeface="Arial" charset="0"/>
              </a:rPr>
              <a:pPr algn="r" defTabSz="931593"/>
              <a:t>7</a:t>
            </a:fld>
            <a:endParaRPr lang="en-US" sz="1200" dirty="0">
              <a:solidFill>
                <a:prstClr val="black"/>
              </a:solidFill>
              <a:cs typeface="Arial" charset="0"/>
            </a:endParaRPr>
          </a:p>
        </p:txBody>
      </p:sp>
      <p:sp>
        <p:nvSpPr>
          <p:cNvPr id="29703" name="Rectangle 7"/>
          <p:cNvSpPr txBox="1">
            <a:spLocks noGrp="1" noChangeArrowheads="1"/>
          </p:cNvSpPr>
          <p:nvPr/>
        </p:nvSpPr>
        <p:spPr bwMode="auto">
          <a:xfrm>
            <a:off x="3934377" y="8757301"/>
            <a:ext cx="3010953" cy="461325"/>
          </a:xfrm>
          <a:prstGeom prst="rect">
            <a:avLst/>
          </a:prstGeom>
          <a:noFill/>
          <a:ln w="9525">
            <a:noFill/>
            <a:miter lim="800000"/>
            <a:headEnd/>
            <a:tailEnd/>
          </a:ln>
        </p:spPr>
        <p:txBody>
          <a:bodyPr lIns="92361" tIns="46181" rIns="92361" bIns="46181" anchor="b"/>
          <a:lstStyle/>
          <a:p>
            <a:pPr algn="r" defTabSz="923725"/>
            <a:fld id="{B8439B86-89B7-4C4C-A57C-C4A23B0BB52B}" type="slidenum">
              <a:rPr lang="en-US" sz="1200">
                <a:solidFill>
                  <a:prstClr val="black"/>
                </a:solidFill>
                <a:cs typeface="Arial" charset="0"/>
              </a:rPr>
              <a:pPr algn="r" defTabSz="923725"/>
              <a:t>7</a:t>
            </a:fld>
            <a:endParaRPr lang="en-US" sz="1200" dirty="0">
              <a:solidFill>
                <a:prstClr val="black"/>
              </a:solidFill>
              <a:cs typeface="Arial" charset="0"/>
            </a:endParaRPr>
          </a:p>
        </p:txBody>
      </p:sp>
      <p:sp>
        <p:nvSpPr>
          <p:cNvPr id="29704" name="Rectangle 2"/>
          <p:cNvSpPr>
            <a:spLocks noGrp="1" noRot="1" noChangeAspect="1" noChangeArrowheads="1" noTextEdit="1"/>
          </p:cNvSpPr>
          <p:nvPr>
            <p:ph type="sldImg"/>
          </p:nvPr>
        </p:nvSpPr>
        <p:spPr>
          <a:ln/>
        </p:spPr>
      </p:sp>
      <p:sp>
        <p:nvSpPr>
          <p:cNvPr id="10" name="Rectangle 3"/>
          <p:cNvSpPr>
            <a:spLocks noGrp="1" noChangeArrowheads="1"/>
          </p:cNvSpPr>
          <p:nvPr>
            <p:ph type="body" idx="1"/>
          </p:nvPr>
        </p:nvSpPr>
        <p:spPr>
          <a:xfrm>
            <a:off x="678475" y="4537676"/>
            <a:ext cx="5556262" cy="4148775"/>
          </a:xfrm>
        </p:spPr>
        <p:txBody>
          <a:bodyPr/>
          <a:lstStyle/>
          <a:p>
            <a:pPr>
              <a:spcBef>
                <a:spcPts val="0"/>
              </a:spcBef>
              <a:spcAft>
                <a:spcPts val="298"/>
              </a:spcAft>
              <a:buFont typeface="Wingdings" pitchFamily="2" charset="2"/>
              <a:buChar char="q"/>
              <a:defRPr/>
            </a:pPr>
            <a:r>
              <a:rPr lang="en-US" sz="1200" dirty="0" smtClean="0"/>
              <a:t>Based on an analysis of recent dietary intake data from NHANES (both from foods alone and foods and dietary supplements), much of the U.S. population is not meeting the recommended adequate intake for vitamin D.</a:t>
            </a:r>
            <a:endParaRPr lang="en-US" sz="1200" dirty="0" smtClean="0">
              <a:solidFill>
                <a:srgbClr val="FF0000"/>
              </a:solidFill>
            </a:endParaRPr>
          </a:p>
          <a:p>
            <a:pPr>
              <a:spcBef>
                <a:spcPts val="0"/>
              </a:spcBef>
              <a:spcAft>
                <a:spcPts val="298"/>
              </a:spcAft>
              <a:buFont typeface="Wingdings" pitchFamily="2" charset="2"/>
              <a:buChar char="q"/>
              <a:defRPr/>
            </a:pPr>
            <a:r>
              <a:rPr lang="en-US" sz="1200" dirty="0" smtClean="0"/>
              <a:t>This is especially the case for men over the age of 50.  In those age groups, only ¼ to 1/3 meet the recommended adequate intake.  </a:t>
            </a:r>
          </a:p>
          <a:p>
            <a:pPr>
              <a:spcBef>
                <a:spcPts val="0"/>
              </a:spcBef>
              <a:spcAft>
                <a:spcPts val="298"/>
              </a:spcAft>
              <a:buFont typeface="Wingdings" pitchFamily="2" charset="2"/>
              <a:buChar char="q"/>
              <a:defRPr/>
            </a:pPr>
            <a:r>
              <a:rPr lang="en-US" sz="1200" dirty="0" smtClean="0"/>
              <a:t>And for those oldest age groups, dietary supplements are a significant source of vitamin D intake.   </a:t>
            </a:r>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1C55B45-E00B-44E3-BAEF-691B8408D57A}" type="slidenum">
              <a:rPr lang="en-US" smtClean="0"/>
              <a:pPr/>
              <a:t>8</a:t>
            </a:fld>
            <a:endParaRPr lang="en-US" dirty="0" smtClean="0"/>
          </a:p>
        </p:txBody>
      </p:sp>
      <p:sp>
        <p:nvSpPr>
          <p:cNvPr id="20483" name="Rectangle 6"/>
          <p:cNvSpPr txBox="1">
            <a:spLocks noGrp="1" noChangeArrowheads="1"/>
          </p:cNvSpPr>
          <p:nvPr/>
        </p:nvSpPr>
        <p:spPr bwMode="auto">
          <a:xfrm>
            <a:off x="1" y="8571511"/>
            <a:ext cx="3854145" cy="461325"/>
          </a:xfrm>
          <a:prstGeom prst="rect">
            <a:avLst/>
          </a:prstGeom>
          <a:noFill/>
          <a:ln w="9525">
            <a:noFill/>
            <a:miter lim="800000"/>
            <a:headEnd/>
            <a:tailEnd/>
          </a:ln>
        </p:spPr>
        <p:txBody>
          <a:bodyPr lIns="92367" tIns="46184" rIns="92367" bIns="46184" anchor="b"/>
          <a:lstStyle/>
          <a:p>
            <a:pPr defTabSz="923762"/>
            <a:endParaRPr lang="en-US" sz="1200" dirty="0"/>
          </a:p>
        </p:txBody>
      </p:sp>
      <p:sp>
        <p:nvSpPr>
          <p:cNvPr id="20484"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F2179863-826A-43BD-81A5-E28939AB8931}" type="slidenum">
              <a:rPr lang="en-US" sz="1200"/>
              <a:pPr algn="r" defTabSz="923762"/>
              <a:t>8</a:t>
            </a:fld>
            <a:endParaRPr lang="en-US" sz="1200" dirty="0"/>
          </a:p>
        </p:txBody>
      </p:sp>
      <p:sp>
        <p:nvSpPr>
          <p:cNvPr id="20485" name="Rectangle 6"/>
          <p:cNvSpPr txBox="1">
            <a:spLocks noGrp="1" noChangeArrowheads="1"/>
          </p:cNvSpPr>
          <p:nvPr/>
        </p:nvSpPr>
        <p:spPr bwMode="auto">
          <a:xfrm>
            <a:off x="1" y="8571511"/>
            <a:ext cx="3854145" cy="461325"/>
          </a:xfrm>
          <a:prstGeom prst="rect">
            <a:avLst/>
          </a:prstGeom>
          <a:noFill/>
          <a:ln w="9525">
            <a:noFill/>
            <a:miter lim="800000"/>
            <a:headEnd/>
            <a:tailEnd/>
          </a:ln>
        </p:spPr>
        <p:txBody>
          <a:bodyPr lIns="92367" tIns="46184" rIns="92367" bIns="46184" anchor="b"/>
          <a:lstStyle/>
          <a:p>
            <a:pPr defTabSz="923762"/>
            <a:endParaRPr lang="en-US" sz="1200" dirty="0"/>
          </a:p>
        </p:txBody>
      </p:sp>
      <p:sp>
        <p:nvSpPr>
          <p:cNvPr id="20486"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8F8BF20B-5009-416C-BE30-5CCE471E9C5B}" type="slidenum">
              <a:rPr lang="en-US" sz="1200"/>
              <a:pPr algn="r" defTabSz="923762"/>
              <a:t>8</a:t>
            </a:fld>
            <a:endParaRPr lang="en-US" sz="1200" dirty="0"/>
          </a:p>
        </p:txBody>
      </p:sp>
      <p:sp>
        <p:nvSpPr>
          <p:cNvPr id="20487"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2367" tIns="46184" rIns="92367" bIns="46184" anchor="b"/>
          <a:lstStyle/>
          <a:p>
            <a:pPr algn="r" defTabSz="923762"/>
            <a:fld id="{9D99401D-902B-40FD-B3FB-60B70145B329}" type="slidenum">
              <a:rPr lang="en-US" sz="1200"/>
              <a:pPr algn="r" defTabSz="923762"/>
              <a:t>8</a:t>
            </a:fld>
            <a:endParaRPr lang="en-US" sz="1200" dirty="0"/>
          </a:p>
        </p:txBody>
      </p:sp>
      <p:sp>
        <p:nvSpPr>
          <p:cNvPr id="20488" name="Rectangle 7"/>
          <p:cNvSpPr txBox="1">
            <a:spLocks noGrp="1" noChangeArrowheads="1"/>
          </p:cNvSpPr>
          <p:nvPr/>
        </p:nvSpPr>
        <p:spPr bwMode="auto">
          <a:xfrm>
            <a:off x="3934376" y="8757301"/>
            <a:ext cx="3010953" cy="461325"/>
          </a:xfrm>
          <a:prstGeom prst="rect">
            <a:avLst/>
          </a:prstGeom>
          <a:noFill/>
          <a:ln w="9525">
            <a:noFill/>
            <a:miter lim="800000"/>
            <a:headEnd/>
            <a:tailEnd/>
          </a:ln>
        </p:spPr>
        <p:txBody>
          <a:bodyPr lIns="93096" tIns="46549" rIns="93096" bIns="46549" anchor="b"/>
          <a:lstStyle/>
          <a:p>
            <a:pPr algn="r" defTabSz="931630"/>
            <a:fld id="{3383D581-44BF-40E3-A8B7-A5BAFE334077}" type="slidenum">
              <a:rPr lang="en-US" sz="1200">
                <a:cs typeface="Arial" charset="0"/>
              </a:rPr>
              <a:pPr algn="r" defTabSz="931630"/>
              <a:t>8</a:t>
            </a:fld>
            <a:endParaRPr lang="en-US" sz="1200" dirty="0">
              <a:cs typeface="Arial" charset="0"/>
            </a:endParaRPr>
          </a:p>
        </p:txBody>
      </p:sp>
      <p:sp>
        <p:nvSpPr>
          <p:cNvPr id="20489" name="Slide Image Placeholder 1"/>
          <p:cNvSpPr>
            <a:spLocks noGrp="1" noRot="1" noChangeAspect="1" noTextEdit="1"/>
          </p:cNvSpPr>
          <p:nvPr>
            <p:ph type="sldImg"/>
          </p:nvPr>
        </p:nvSpPr>
        <p:spPr>
          <a:xfrm>
            <a:off x="1150938" y="687388"/>
            <a:ext cx="4605337" cy="3455987"/>
          </a:xfrm>
          <a:ln/>
        </p:spPr>
      </p:sp>
      <p:sp>
        <p:nvSpPr>
          <p:cNvPr id="20490" name="Notes Placeholder 2"/>
          <p:cNvSpPr>
            <a:spLocks noGrp="1"/>
          </p:cNvSpPr>
          <p:nvPr>
            <p:ph type="body" idx="1"/>
          </p:nvPr>
        </p:nvSpPr>
        <p:spPr>
          <a:xfrm>
            <a:off x="678475" y="4534411"/>
            <a:ext cx="5556262" cy="4148775"/>
          </a:xfrm>
          <a:noFill/>
          <a:ln/>
        </p:spPr>
        <p:txBody>
          <a:bodyPr lIns="92365" tIns="46183" rIns="92365" bIns="46183"/>
          <a:lstStyle/>
          <a:p>
            <a:pPr eaLnBrk="1" hangingPunct="1">
              <a:buFont typeface="Wingdings" pitchFamily="2" charset="2"/>
              <a:buChar char="q"/>
            </a:pPr>
            <a:r>
              <a:rPr lang="en-US" sz="1200" dirty="0" smtClean="0"/>
              <a:t>Serum concentration of 25-hydroxy vitamin D is generally accepted as the best indicator of vitamin D status in blood.  A radioimmunoassay method was used to assess 25-hydroxy vitamin D in NHANES III (1988-1994) and in the continuous NHANES through the 2005–2006 survey cycle.</a:t>
            </a:r>
          </a:p>
          <a:p>
            <a:pPr eaLnBrk="1" hangingPunct="1">
              <a:buFont typeface="Wingdings" pitchFamily="2" charset="2"/>
              <a:buChar char="q"/>
            </a:pPr>
            <a:r>
              <a:rPr lang="en-US" sz="1200" dirty="0" smtClean="0"/>
              <a:t> However, there was a reformulation of the RIA method after NHANES III ended and before the continuous NHANES began.</a:t>
            </a:r>
          </a:p>
          <a:p>
            <a:pPr eaLnBrk="1" hangingPunct="1">
              <a:buFont typeface="Wingdings" pitchFamily="2" charset="2"/>
              <a:buChar char="q"/>
            </a:pPr>
            <a:r>
              <a:rPr lang="en-US" sz="1200" dirty="0" smtClean="0"/>
              <a:t> with the consequence, that we need to bridge the gap between data obtained by the different RIA methodologies. </a:t>
            </a:r>
          </a:p>
          <a:p>
            <a:pPr eaLnBrk="1" hangingPunct="1">
              <a:buFont typeface="Wingdings" pitchFamily="2" charset="2"/>
              <a:buChar char="q"/>
            </a:pPr>
            <a:r>
              <a:rPr lang="en-US" sz="1200" dirty="0" smtClean="0"/>
              <a:t> In the following presentation, Dr. Christine Pfeiffer will address the complications that occur because of assay method changes and the resulting implications for interpreting trends in findings over time. </a:t>
            </a:r>
          </a:p>
          <a:p>
            <a:pPr>
              <a:buFont typeface="Wingdings" pitchFamily="2" charset="2"/>
              <a:buChar char="q"/>
            </a:pPr>
            <a:r>
              <a:rPr lang="en-US" sz="1200" b="1" dirty="0" smtClean="0"/>
              <a:t>[[CLICK</a:t>
            </a:r>
            <a:r>
              <a:rPr lang="en-US" sz="1200" dirty="0" smtClean="0"/>
              <a:t>] There is also disagreement among experts on the most appropriate 25(OH)D “cutpoint for optimal health.”</a:t>
            </a:r>
          </a:p>
          <a:p>
            <a:pPr>
              <a:buFont typeface="Wingdings" pitchFamily="2" charset="2"/>
              <a:buChar char="q"/>
            </a:pPr>
            <a:r>
              <a:rPr lang="en-US" sz="1200" dirty="0" smtClean="0"/>
              <a:t>Since the release of the IOM report in 1997, the cutpoint of &lt;27.5 nmol/L has been used in this country to define deficiency status for Vitamin D.  This cutpoint was known to be associated with increased risk of rickets and osteomalacia.  In recent years, other cutpoints (such as 50 and 80 nmol/L ) have been proposed by members of the research community as more appropriate cutpoints for inadequate or “at risk” levels , especially for other public health concerns or diseases.  </a:t>
            </a:r>
          </a:p>
          <a:p>
            <a:pPr eaLnBrk="1" hangingPunct="1">
              <a:buFont typeface="Wingdings" pitchFamily="2" charset="2"/>
              <a:buChar char="q"/>
            </a:pPr>
            <a:endParaRPr lang="en-US" sz="1200" dirty="0" smtClean="0"/>
          </a:p>
        </p:txBody>
      </p:sp>
      <p:sp>
        <p:nvSpPr>
          <p:cNvPr id="20491" name="Slide Number Placeholder 3"/>
          <p:cNvSpPr txBox="1">
            <a:spLocks noGrp="1"/>
          </p:cNvSpPr>
          <p:nvPr/>
        </p:nvSpPr>
        <p:spPr bwMode="auto">
          <a:xfrm>
            <a:off x="3934376" y="8757301"/>
            <a:ext cx="3010953" cy="461325"/>
          </a:xfrm>
          <a:prstGeom prst="rect">
            <a:avLst/>
          </a:prstGeom>
          <a:noFill/>
          <a:ln w="9525">
            <a:noFill/>
            <a:miter lim="800000"/>
            <a:headEnd/>
            <a:tailEnd/>
          </a:ln>
        </p:spPr>
        <p:txBody>
          <a:bodyPr lIns="92365" tIns="46183" rIns="92365" bIns="46183" anchor="b"/>
          <a:lstStyle/>
          <a:p>
            <a:pPr algn="r" defTabSz="923762"/>
            <a:fld id="{A1F0F47C-ADA3-4BC1-81B9-DB766B1CCA0A}" type="slidenum">
              <a:rPr lang="en-US" sz="1200">
                <a:cs typeface="Arial" charset="0"/>
              </a:rPr>
              <a:pPr algn="r" defTabSz="923762"/>
              <a:t>8</a:t>
            </a:fld>
            <a:endParaRPr lang="en-US" sz="1200"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BE0E95-2916-46B0-9B66-3C4EF8EAD60B}" type="slidenum">
              <a:rPr lang="en-US">
                <a:solidFill>
                  <a:prstClr val="black"/>
                </a:solidFill>
              </a:rPr>
              <a:pPr/>
              <a:t>9</a:t>
            </a:fld>
            <a:endParaRPr lang="en-US" dirty="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xfrm>
            <a:off x="657224" y="4536979"/>
            <a:ext cx="5556262" cy="4148775"/>
          </a:xfrm>
        </p:spPr>
        <p:txBody>
          <a:bodyPr/>
          <a:lstStyle/>
          <a:p>
            <a:pPr>
              <a:buFont typeface="Wingdings" pitchFamily="2" charset="2"/>
              <a:buChar char="q"/>
            </a:pPr>
            <a:r>
              <a:rPr lang="en-US" sz="1200" dirty="0" smtClean="0"/>
              <a:t>If these 3 proposed “cutpoints” for vitamin D “deficiency”  or “inadequacy” are applied to the NHANES data, you will come to very different conclusions about the vitamin D status of the U.S. population. </a:t>
            </a:r>
          </a:p>
          <a:p>
            <a:pPr>
              <a:buFont typeface="Wingdings" pitchFamily="2" charset="2"/>
              <a:buChar char="q"/>
            </a:pPr>
            <a:r>
              <a:rPr lang="en-US" sz="1200" dirty="0" smtClean="0"/>
              <a:t>At 27.5 nmol/L, shown in light green, the prevalences for all population age groups is less than 6 percent.  At the cutpoint of 80 nmol/L, shown in light purple, one concludes that more than 70 percent of the population has inadequate vitamin D levels.  The cutpoint of 50 nmol/L , show in dark purple (as expected), produces a prevalence of vitamin D deficiency around 30 percent for the population.</a:t>
            </a:r>
          </a:p>
          <a:p>
            <a:pPr>
              <a:buFont typeface="Wingdings" pitchFamily="2" charset="2"/>
              <a:buChar char="q"/>
            </a:pPr>
            <a:r>
              <a:rPr lang="en-GB" sz="1200" dirty="0" smtClean="0"/>
              <a:t>Differences among race-ethnic groups in the prevalence of low levels of serum 25(OH)D have also been found, but what this means is unclear at this time.</a:t>
            </a:r>
            <a:endParaRPr lang="en-US" sz="1200" dirty="0" smtClean="0"/>
          </a:p>
          <a:p>
            <a:pPr>
              <a:buFont typeface="Wingdings" pitchFamily="2" charset="2"/>
              <a:buChar char="q"/>
            </a:pPr>
            <a:endParaRPr lang="en-US" sz="1200" dirty="0" smtClean="0"/>
          </a:p>
          <a:p>
            <a:pPr algn="l">
              <a:buFont typeface="Wingdings" pitchFamily="2" charset="2"/>
              <a:buChar char="q"/>
            </a:pPr>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6229350"/>
            <a:ext cx="9144000" cy="628650"/>
          </a:xfrm>
          <a:prstGeom prst="rect">
            <a:avLst/>
          </a:prstGeom>
          <a:solidFill>
            <a:schemeClr val="bg1"/>
          </a:solidFill>
          <a:ln w="9525">
            <a:noFill/>
            <a:miter lim="800000"/>
            <a:headEnd/>
            <a:tailEnd/>
          </a:ln>
          <a:effectLst/>
        </p:spPr>
        <p:txBody>
          <a:bodyPr wrap="none" anchor="ctr"/>
          <a:lstStyle/>
          <a:p>
            <a:pPr>
              <a:defRPr/>
            </a:pPr>
            <a:endParaRPr lang="en-US" sz="2000"/>
          </a:p>
        </p:txBody>
      </p:sp>
      <p:pic>
        <p:nvPicPr>
          <p:cNvPr id="5" name="Picture 3" descr="TAGLINE"/>
          <p:cNvPicPr>
            <a:picLocks noChangeAspect="1" noChangeArrowheads="1"/>
          </p:cNvPicPr>
          <p:nvPr userDrawn="1"/>
        </p:nvPicPr>
        <p:blipFill>
          <a:blip r:embed="rId2" cstate="print"/>
          <a:srcRect/>
          <a:stretch>
            <a:fillRect/>
          </a:stretch>
        </p:blipFill>
        <p:spPr bwMode="auto">
          <a:xfrm>
            <a:off x="2376488" y="6394450"/>
            <a:ext cx="5145087" cy="211138"/>
          </a:xfrm>
          <a:prstGeom prst="rect">
            <a:avLst/>
          </a:prstGeom>
          <a:noFill/>
          <a:ln w="9525">
            <a:noFill/>
            <a:miter lim="800000"/>
            <a:headEnd/>
            <a:tailEnd/>
          </a:ln>
        </p:spPr>
      </p:pic>
      <p:grpSp>
        <p:nvGrpSpPr>
          <p:cNvPr id="6" name="Group 4"/>
          <p:cNvGrpSpPr>
            <a:grpSpLocks/>
          </p:cNvGrpSpPr>
          <p:nvPr userDrawn="1"/>
        </p:nvGrpSpPr>
        <p:grpSpPr bwMode="auto">
          <a:xfrm>
            <a:off x="460375" y="6111875"/>
            <a:ext cx="1012825" cy="554038"/>
            <a:chOff x="290" y="3850"/>
            <a:chExt cx="638" cy="349"/>
          </a:xfrm>
        </p:grpSpPr>
        <p:pic>
          <p:nvPicPr>
            <p:cNvPr id="7" name="Picture 5" descr="1BLUE"/>
            <p:cNvPicPr>
              <a:picLocks noChangeAspect="1" noChangeArrowheads="1"/>
            </p:cNvPicPr>
            <p:nvPr userDrawn="1"/>
          </p:nvPicPr>
          <p:blipFill>
            <a:blip r:embed="rId3" cstate="print"/>
            <a:srcRect/>
            <a:stretch>
              <a:fillRect/>
            </a:stretch>
          </p:blipFill>
          <p:spPr bwMode="auto">
            <a:xfrm>
              <a:off x="290" y="3850"/>
              <a:ext cx="574" cy="346"/>
            </a:xfrm>
            <a:prstGeom prst="rect">
              <a:avLst/>
            </a:prstGeom>
            <a:noFill/>
            <a:ln w="9525">
              <a:noFill/>
              <a:miter lim="800000"/>
              <a:headEnd/>
              <a:tailEnd/>
            </a:ln>
          </p:spPr>
        </p:pic>
        <p:sp>
          <p:nvSpPr>
            <p:cNvPr id="8" name="Text Box 6"/>
            <p:cNvSpPr txBox="1">
              <a:spLocks noChangeArrowheads="1"/>
            </p:cNvSpPr>
            <p:nvPr userDrawn="1"/>
          </p:nvSpPr>
          <p:spPr bwMode="auto">
            <a:xfrm>
              <a:off x="881" y="4161"/>
              <a:ext cx="47" cy="38"/>
            </a:xfrm>
            <a:prstGeom prst="rect">
              <a:avLst/>
            </a:prstGeom>
            <a:noFill/>
            <a:ln w="9525">
              <a:noFill/>
              <a:miter lim="800000"/>
              <a:headEnd/>
              <a:tailEnd/>
            </a:ln>
            <a:effectLst/>
          </p:spPr>
          <p:txBody>
            <a:bodyPr wrap="none" lIns="0" tIns="0" rIns="0" bIns="0">
              <a:spAutoFit/>
            </a:bodyPr>
            <a:lstStyle/>
            <a:p>
              <a:pPr>
                <a:defRPr/>
              </a:pPr>
              <a:r>
                <a:rPr lang="en-US" sz="400"/>
                <a:t>TM</a:t>
              </a:r>
            </a:p>
          </p:txBody>
        </p:sp>
      </p:grpSp>
      <p:sp>
        <p:nvSpPr>
          <p:cNvPr id="144391" name="Rectangle 7"/>
          <p:cNvSpPr>
            <a:spLocks noGrp="1" noChangeArrowheads="1"/>
          </p:cNvSpPr>
          <p:nvPr>
            <p:ph type="ctrTitle" sz="quarter"/>
          </p:nvPr>
        </p:nvSpPr>
        <p:spPr>
          <a:xfrm>
            <a:off x="685800" y="1493838"/>
            <a:ext cx="7772400" cy="1470025"/>
          </a:xfrm>
        </p:spPr>
        <p:txBody>
          <a:bodyPr lIns="91440" tIns="45720" rIns="91440" bIns="45720"/>
          <a:lstStyle>
            <a:lvl1pPr>
              <a:defRPr sz="3600"/>
            </a:lvl1pPr>
          </a:lstStyle>
          <a:p>
            <a:r>
              <a:rPr lang="en-US"/>
              <a:t>Click to edit Master title style</a:t>
            </a:r>
          </a:p>
        </p:txBody>
      </p:sp>
      <p:sp>
        <p:nvSpPr>
          <p:cNvPr id="144392" name="Rectangle 8"/>
          <p:cNvSpPr>
            <a:spLocks noGrp="1" noChangeArrowheads="1"/>
          </p:cNvSpPr>
          <p:nvPr>
            <p:ph type="subTitle" sz="quarter" idx="1"/>
          </p:nvPr>
        </p:nvSpPr>
        <p:spPr>
          <a:xfrm>
            <a:off x="1371600" y="3222625"/>
            <a:ext cx="6400800" cy="617538"/>
          </a:xfrm>
        </p:spPr>
        <p:txBody>
          <a:bodyPr lIns="91440" tIns="45720" rIns="91440" bIns="45720"/>
          <a:lstStyle>
            <a:lvl1pPr marL="0" indent="0" algn="ctr">
              <a:buFont typeface="Wingdings" pitchFamily="2" charset="2"/>
              <a:buNone/>
              <a:defRPr sz="2400"/>
            </a:lvl1pPr>
          </a:lstStyle>
          <a:p>
            <a:r>
              <a:rPr lang="en-US"/>
              <a:t>Author name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25" y="650875"/>
            <a:ext cx="2009775" cy="52276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50875"/>
            <a:ext cx="5876925" cy="5227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5592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5592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52"/>
          <p:cNvSpPr>
            <a:spLocks noChangeArrowheads="1"/>
          </p:cNvSpPr>
          <p:nvPr/>
        </p:nvSpPr>
        <p:spPr bwMode="auto">
          <a:xfrm>
            <a:off x="215900" y="4051300"/>
            <a:ext cx="4813300" cy="1828800"/>
          </a:xfrm>
          <a:prstGeom prst="rect">
            <a:avLst/>
          </a:prstGeom>
          <a:solidFill>
            <a:srgbClr val="491B48"/>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6" name="Rectangle 52"/>
          <p:cNvSpPr>
            <a:spLocks noChangeArrowheads="1"/>
          </p:cNvSpPr>
          <p:nvPr/>
        </p:nvSpPr>
        <p:spPr bwMode="auto">
          <a:xfrm>
            <a:off x="228600" y="2127250"/>
            <a:ext cx="6718300"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7" name="Rectangle 6"/>
          <p:cNvSpPr/>
          <p:nvPr/>
        </p:nvSpPr>
        <p:spPr>
          <a:xfrm>
            <a:off x="7010400" y="212725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12954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0104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13" descr="ODS color vertical.jpg"/>
          <p:cNvPicPr>
            <a:picLocks noChangeAspect="1"/>
          </p:cNvPicPr>
          <p:nvPr/>
        </p:nvPicPr>
        <p:blipFill>
          <a:blip r:embed="rId2" cstate="print"/>
          <a:srcRect/>
          <a:stretch>
            <a:fillRect/>
          </a:stretch>
        </p:blipFill>
        <p:spPr bwMode="auto">
          <a:xfrm>
            <a:off x="7104063" y="4508500"/>
            <a:ext cx="1641475" cy="914400"/>
          </a:xfrm>
          <a:prstGeom prst="rect">
            <a:avLst/>
          </a:prstGeom>
          <a:noFill/>
          <a:ln w="9525">
            <a:noFill/>
            <a:miter lim="800000"/>
            <a:headEnd/>
            <a:tailEnd/>
          </a:ln>
        </p:spPr>
      </p:pic>
      <p:sp>
        <p:nvSpPr>
          <p:cNvPr id="11" name="Rectangle 52"/>
          <p:cNvSpPr>
            <a:spLocks noChangeArrowheads="1"/>
          </p:cNvSpPr>
          <p:nvPr/>
        </p:nvSpPr>
        <p:spPr bwMode="auto">
          <a:xfrm>
            <a:off x="215900" y="203200"/>
            <a:ext cx="990600" cy="1828800"/>
          </a:xfrm>
          <a:prstGeom prst="rect">
            <a:avLst/>
          </a:prstGeom>
          <a:solidFill>
            <a:srgbClr val="3E72AB"/>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2" name="Rectangle 11"/>
          <p:cNvSpPr/>
          <p:nvPr/>
        </p:nvSpPr>
        <p:spPr>
          <a:xfrm>
            <a:off x="51054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32004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10" descr="DHHS_Logo_Black.eps"/>
          <p:cNvPicPr>
            <a:picLocks noChangeAspect="1"/>
          </p:cNvPicPr>
          <p:nvPr/>
        </p:nvPicPr>
        <p:blipFill>
          <a:blip r:embed="rId3" cstate="print"/>
          <a:srcRect/>
          <a:stretch>
            <a:fillRect/>
          </a:stretch>
        </p:blipFill>
        <p:spPr bwMode="auto">
          <a:xfrm>
            <a:off x="5462588" y="4394200"/>
            <a:ext cx="1114425" cy="1143000"/>
          </a:xfrm>
          <a:prstGeom prst="rect">
            <a:avLst/>
          </a:prstGeom>
          <a:noFill/>
          <a:ln w="9525">
            <a:noFill/>
            <a:miter lim="800000"/>
            <a:headEnd/>
            <a:tailEnd/>
          </a:ln>
        </p:spPr>
      </p:pic>
      <p:sp>
        <p:nvSpPr>
          <p:cNvPr id="37" name="Title 36"/>
          <p:cNvSpPr>
            <a:spLocks noGrp="1"/>
          </p:cNvSpPr>
          <p:nvPr>
            <p:ph type="title"/>
          </p:nvPr>
        </p:nvSpPr>
        <p:spPr>
          <a:xfrm>
            <a:off x="410210" y="2310130"/>
            <a:ext cx="6355080" cy="1463040"/>
          </a:xfrm>
          <a:prstGeom prst="rect">
            <a:avLst/>
          </a:prstGeom>
        </p:spPr>
        <p:txBody>
          <a:bodyPr>
            <a:normAutofit/>
          </a:bodyPr>
          <a:lstStyle>
            <a:lvl1pPr algn="l">
              <a:defRPr sz="4000" b="1"/>
            </a:lvl1pPr>
          </a:lstStyle>
          <a:p>
            <a:r>
              <a:rPr lang="en-US" smtClean="0"/>
              <a:t>Click to edit Master title style</a:t>
            </a:r>
            <a:endParaRPr lang="en-US" dirty="0"/>
          </a:p>
        </p:txBody>
      </p:sp>
      <p:sp>
        <p:nvSpPr>
          <p:cNvPr id="40" name="Text Placeholder 39"/>
          <p:cNvSpPr>
            <a:spLocks noGrp="1"/>
          </p:cNvSpPr>
          <p:nvPr>
            <p:ph type="body" sz="quarter" idx="10"/>
          </p:nvPr>
        </p:nvSpPr>
        <p:spPr>
          <a:xfrm>
            <a:off x="215900" y="6019800"/>
            <a:ext cx="8623300" cy="673100"/>
          </a:xfrm>
          <a:prstGeom prst="rect">
            <a:avLst/>
          </a:prstGeom>
        </p:spPr>
        <p:txBody>
          <a:bodyPr anchor="ctr">
            <a:normAutofit/>
          </a:bodyPr>
          <a:lstStyle>
            <a:lvl1pPr marL="0" indent="0" algn="l">
              <a:spcAft>
                <a:spcPts val="0"/>
              </a:spcAft>
              <a:buFont typeface="Arial"/>
              <a:buNone/>
              <a:defRPr sz="2400" b="0"/>
            </a:lvl1pPr>
          </a:lstStyle>
          <a:p>
            <a:pPr lvl="0"/>
            <a:r>
              <a:rPr lang="en-US" smtClean="0"/>
              <a:t>Click to edit Master text styles</a:t>
            </a:r>
          </a:p>
        </p:txBody>
      </p:sp>
      <p:sp>
        <p:nvSpPr>
          <p:cNvPr id="17" name="Text Placeholder 39"/>
          <p:cNvSpPr>
            <a:spLocks noGrp="1"/>
          </p:cNvSpPr>
          <p:nvPr>
            <p:ph type="body" sz="quarter" idx="11"/>
          </p:nvPr>
        </p:nvSpPr>
        <p:spPr>
          <a:xfrm>
            <a:off x="405130" y="4234180"/>
            <a:ext cx="4434840" cy="1463040"/>
          </a:xfrm>
          <a:prstGeom prst="rect">
            <a:avLst/>
          </a:prstGeom>
        </p:spPr>
        <p:txBody>
          <a:bodyPr anchor="ctr">
            <a:normAutofit/>
          </a:bodyPr>
          <a:lstStyle>
            <a:lvl1pPr marL="0" indent="0" algn="l">
              <a:spcAft>
                <a:spcPts val="0"/>
              </a:spcAft>
              <a:buFont typeface="Arial"/>
              <a:buNone/>
              <a:defRPr sz="2400">
                <a:solidFill>
                  <a:srgbClr val="FFFFFF"/>
                </a:solidFill>
              </a:defRPr>
            </a:lvl1pPr>
          </a:lstStyle>
          <a:p>
            <a:pPr lvl="0"/>
            <a:r>
              <a:rPr lang="en-US" smtClean="0"/>
              <a:t>Click to edit Master text styles</a:t>
            </a:r>
          </a:p>
        </p:txBody>
      </p:sp>
    </p:spTree>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Layout 1">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yout 2">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3"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yout 3">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yout 4">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5">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yout 6">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yout 7">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yout 8">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ayout 9">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yout 10">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yout 11">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yout 12">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yout 13">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yout 14">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yout 15">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yout 16">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31863" y="1763713"/>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3788" y="1763713"/>
            <a:ext cx="38211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yout 17">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ayout 18">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7"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ayout 19">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Layout 20">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ull Page Graphic 1">
    <p:spTree>
      <p:nvGrpSpPr>
        <p:cNvPr id="1" name=""/>
        <p:cNvGrpSpPr/>
        <p:nvPr/>
      </p:nvGrpSpPr>
      <p:grpSpPr>
        <a:xfrm>
          <a:off x="0" y="0"/>
          <a:ext cx="0" cy="0"/>
          <a:chOff x="0" y="0"/>
          <a:chExt cx="0" cy="0"/>
        </a:xfrm>
      </p:grpSpPr>
      <p:sp>
        <p:nvSpPr>
          <p:cNvPr id="3" name="Rectangle 52"/>
          <p:cNvSpPr>
            <a:spLocks noChangeArrowheads="1"/>
          </p:cNvSpPr>
          <p:nvPr/>
        </p:nvSpPr>
        <p:spPr bwMode="auto">
          <a:xfrm>
            <a:off x="190500" y="203200"/>
            <a:ext cx="8763000" cy="11430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4" name="Title 1"/>
          <p:cNvSpPr>
            <a:spLocks noGrp="1"/>
          </p:cNvSpPr>
          <p:nvPr>
            <p:ph type="title"/>
          </p:nvPr>
        </p:nvSpPr>
        <p:spPr>
          <a:xfrm>
            <a:off x="342900" y="317500"/>
            <a:ext cx="8458200" cy="914400"/>
          </a:xfrm>
          <a:prstGeom prst="rect">
            <a:avLst/>
          </a:prstGeom>
        </p:spPr>
        <p:txBody>
          <a:bodyPr vert="horz" anchor="ctr"/>
          <a:lstStyle>
            <a:lvl1pPr algn="l">
              <a:defRPr sz="40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ull Page Graphic 2">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End Slide 1">
    <p:spTree>
      <p:nvGrpSpPr>
        <p:cNvPr id="1" name=""/>
        <p:cNvGrpSpPr/>
        <p:nvPr/>
      </p:nvGrpSpPr>
      <p:grpSpPr>
        <a:xfrm>
          <a:off x="0" y="0"/>
          <a:ext cx="0" cy="0"/>
          <a:chOff x="0" y="0"/>
          <a:chExt cx="0" cy="0"/>
        </a:xfrm>
      </p:grpSpPr>
      <p:sp>
        <p:nvSpPr>
          <p:cNvPr id="4" name="Rectangle 3"/>
          <p:cNvSpPr/>
          <p:nvPr/>
        </p:nvSpPr>
        <p:spPr>
          <a:xfrm>
            <a:off x="7010400" y="212725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51054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2954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52"/>
          <p:cNvSpPr>
            <a:spLocks noChangeArrowheads="1"/>
          </p:cNvSpPr>
          <p:nvPr/>
        </p:nvSpPr>
        <p:spPr bwMode="auto">
          <a:xfrm>
            <a:off x="215900" y="203200"/>
            <a:ext cx="990600" cy="1828800"/>
          </a:xfrm>
          <a:prstGeom prst="rect">
            <a:avLst/>
          </a:prstGeom>
          <a:solidFill>
            <a:srgbClr val="A43245"/>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8" name="Rectangle 7"/>
          <p:cNvSpPr/>
          <p:nvPr/>
        </p:nvSpPr>
        <p:spPr>
          <a:xfrm>
            <a:off x="32004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0104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52"/>
          <p:cNvSpPr>
            <a:spLocks noChangeArrowheads="1"/>
          </p:cNvSpPr>
          <p:nvPr/>
        </p:nvSpPr>
        <p:spPr bwMode="auto">
          <a:xfrm>
            <a:off x="215900" y="2127250"/>
            <a:ext cx="990600" cy="1828800"/>
          </a:xfrm>
          <a:prstGeom prst="rect">
            <a:avLst/>
          </a:prstGeom>
          <a:solidFill>
            <a:srgbClr val="4B5C1D"/>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1" name="Rectangle 10"/>
          <p:cNvSpPr/>
          <p:nvPr/>
        </p:nvSpPr>
        <p:spPr>
          <a:xfrm>
            <a:off x="1295400" y="212725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5105400" y="212725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3200400" y="212725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11" descr="ODS color vertical.jpg"/>
          <p:cNvPicPr>
            <a:picLocks noChangeAspect="1"/>
          </p:cNvPicPr>
          <p:nvPr/>
        </p:nvPicPr>
        <p:blipFill>
          <a:blip r:embed="rId2" cstate="print"/>
          <a:srcRect/>
          <a:stretch>
            <a:fillRect/>
          </a:stretch>
        </p:blipFill>
        <p:spPr bwMode="auto">
          <a:xfrm>
            <a:off x="7104063" y="4508500"/>
            <a:ext cx="1641475" cy="914400"/>
          </a:xfrm>
          <a:prstGeom prst="rect">
            <a:avLst/>
          </a:prstGeom>
          <a:noFill/>
          <a:ln w="9525">
            <a:noFill/>
            <a:miter lim="800000"/>
            <a:headEnd/>
            <a:tailEnd/>
          </a:ln>
        </p:spPr>
      </p:pic>
      <p:pic>
        <p:nvPicPr>
          <p:cNvPr id="15" name="Picture 10" descr="DHHS_Logo_Black.eps"/>
          <p:cNvPicPr>
            <a:picLocks noChangeAspect="1"/>
          </p:cNvPicPr>
          <p:nvPr/>
        </p:nvPicPr>
        <p:blipFill>
          <a:blip r:embed="rId3" cstate="print"/>
          <a:srcRect/>
          <a:stretch>
            <a:fillRect/>
          </a:stretch>
        </p:blipFill>
        <p:spPr bwMode="auto">
          <a:xfrm>
            <a:off x="5462588" y="4394200"/>
            <a:ext cx="1114425" cy="1143000"/>
          </a:xfrm>
          <a:prstGeom prst="rect">
            <a:avLst/>
          </a:prstGeom>
          <a:noFill/>
          <a:ln w="9525">
            <a:noFill/>
            <a:miter lim="800000"/>
            <a:headEnd/>
            <a:tailEnd/>
          </a:ln>
        </p:spPr>
      </p:pic>
      <p:sp>
        <p:nvSpPr>
          <p:cNvPr id="40" name="Text Placeholder 39"/>
          <p:cNvSpPr>
            <a:spLocks noGrp="1"/>
          </p:cNvSpPr>
          <p:nvPr>
            <p:ph type="body" sz="quarter" idx="10"/>
          </p:nvPr>
        </p:nvSpPr>
        <p:spPr>
          <a:xfrm>
            <a:off x="215900" y="6019800"/>
            <a:ext cx="8623300" cy="673100"/>
          </a:xfrm>
          <a:prstGeom prst="rect">
            <a:avLst/>
          </a:prstGeom>
        </p:spPr>
        <p:txBody>
          <a:bodyPr anchor="ctr">
            <a:normAutofit/>
          </a:bodyPr>
          <a:lstStyle>
            <a:lvl1pPr marL="0" indent="0" algn="l">
              <a:spcAft>
                <a:spcPts val="0"/>
              </a:spcAft>
              <a:buFont typeface="Arial"/>
              <a:buNone/>
              <a:defRPr sz="2400" b="0"/>
            </a:lvl1pPr>
          </a:lstStyle>
          <a:p>
            <a:pPr lvl="0"/>
            <a:r>
              <a:rPr lang="en-US" smtClean="0"/>
              <a:t>Click to edit Master text styles</a:t>
            </a:r>
          </a:p>
        </p:txBody>
      </p:sp>
      <p:sp>
        <p:nvSpPr>
          <p:cNvPr id="17" name="Text Placeholder 39"/>
          <p:cNvSpPr>
            <a:spLocks noGrp="1"/>
          </p:cNvSpPr>
          <p:nvPr>
            <p:ph type="body" sz="quarter" idx="11"/>
          </p:nvPr>
        </p:nvSpPr>
        <p:spPr>
          <a:xfrm>
            <a:off x="215900" y="4051300"/>
            <a:ext cx="4813299" cy="1828800"/>
          </a:xfrm>
          <a:prstGeom prst="rect">
            <a:avLst/>
          </a:prstGeom>
        </p:spPr>
        <p:txBody>
          <a:bodyPr anchor="ctr">
            <a:normAutofit/>
          </a:bodyPr>
          <a:lstStyle>
            <a:lvl1pPr marL="0" indent="0" algn="l">
              <a:spcAft>
                <a:spcPts val="0"/>
              </a:spcAft>
              <a:buFont typeface="Arial"/>
              <a:buNone/>
              <a:defRPr sz="4000" b="1"/>
            </a:lvl1pPr>
          </a:lstStyle>
          <a:p>
            <a:pPr lvl="0"/>
            <a:r>
              <a:rPr lang="en-US" smtClean="0"/>
              <a:t>Click to edit Master text styles</a:t>
            </a:r>
          </a:p>
        </p:txBody>
      </p:sp>
    </p:spTree>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End Slide 2">
    <p:spTree>
      <p:nvGrpSpPr>
        <p:cNvPr id="1" name=""/>
        <p:cNvGrpSpPr/>
        <p:nvPr/>
      </p:nvGrpSpPr>
      <p:grpSpPr>
        <a:xfrm>
          <a:off x="0" y="0"/>
          <a:ext cx="0" cy="0"/>
          <a:chOff x="0" y="0"/>
          <a:chExt cx="0" cy="0"/>
        </a:xfrm>
      </p:grpSpPr>
      <p:sp>
        <p:nvSpPr>
          <p:cNvPr id="4" name="Rectangle 3"/>
          <p:cNvSpPr/>
          <p:nvPr/>
        </p:nvSpPr>
        <p:spPr>
          <a:xfrm>
            <a:off x="7010400" y="48641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52"/>
          <p:cNvSpPr>
            <a:spLocks noChangeArrowheads="1"/>
          </p:cNvSpPr>
          <p:nvPr/>
        </p:nvSpPr>
        <p:spPr bwMode="auto">
          <a:xfrm>
            <a:off x="215900" y="4864100"/>
            <a:ext cx="990600" cy="1828800"/>
          </a:xfrm>
          <a:prstGeom prst="rect">
            <a:avLst/>
          </a:prstGeom>
          <a:solidFill>
            <a:srgbClr val="4B5C1D"/>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6" name="Rectangle 5"/>
          <p:cNvSpPr/>
          <p:nvPr/>
        </p:nvSpPr>
        <p:spPr>
          <a:xfrm>
            <a:off x="1295400" y="48641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105400" y="48641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200400" y="48641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2954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52"/>
          <p:cNvSpPr>
            <a:spLocks noChangeArrowheads="1"/>
          </p:cNvSpPr>
          <p:nvPr/>
        </p:nvSpPr>
        <p:spPr bwMode="auto">
          <a:xfrm>
            <a:off x="215900" y="203200"/>
            <a:ext cx="990600" cy="1828800"/>
          </a:xfrm>
          <a:prstGeom prst="rect">
            <a:avLst/>
          </a:prstGeom>
          <a:solidFill>
            <a:srgbClr val="3E72AB"/>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1" name="Rectangle 10"/>
          <p:cNvSpPr/>
          <p:nvPr/>
        </p:nvSpPr>
        <p:spPr>
          <a:xfrm>
            <a:off x="32004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9" descr="ODS color vertical.jpg"/>
          <p:cNvPicPr>
            <a:picLocks noChangeAspect="1"/>
          </p:cNvPicPr>
          <p:nvPr/>
        </p:nvPicPr>
        <p:blipFill>
          <a:blip r:embed="rId2" cstate="print"/>
          <a:srcRect/>
          <a:stretch>
            <a:fillRect/>
          </a:stretch>
        </p:blipFill>
        <p:spPr bwMode="auto">
          <a:xfrm>
            <a:off x="7104063" y="660400"/>
            <a:ext cx="1641475" cy="914400"/>
          </a:xfrm>
          <a:prstGeom prst="rect">
            <a:avLst/>
          </a:prstGeom>
          <a:noFill/>
          <a:ln w="9525">
            <a:noFill/>
            <a:miter lim="800000"/>
            <a:headEnd/>
            <a:tailEnd/>
          </a:ln>
        </p:spPr>
      </p:pic>
      <p:pic>
        <p:nvPicPr>
          <p:cNvPr id="13" name="Picture 10" descr="DHHS_Logo_Black.eps"/>
          <p:cNvPicPr>
            <a:picLocks noChangeAspect="1"/>
          </p:cNvPicPr>
          <p:nvPr/>
        </p:nvPicPr>
        <p:blipFill>
          <a:blip r:embed="rId3" cstate="print"/>
          <a:srcRect/>
          <a:stretch>
            <a:fillRect/>
          </a:stretch>
        </p:blipFill>
        <p:spPr bwMode="auto">
          <a:xfrm>
            <a:off x="5462588" y="546100"/>
            <a:ext cx="1114425" cy="1143000"/>
          </a:xfrm>
          <a:prstGeom prst="rect">
            <a:avLst/>
          </a:prstGeom>
          <a:noFill/>
          <a:ln w="9525">
            <a:noFill/>
            <a:miter lim="800000"/>
            <a:headEnd/>
            <a:tailEnd/>
          </a:ln>
        </p:spPr>
      </p:pic>
      <p:sp>
        <p:nvSpPr>
          <p:cNvPr id="22" name="Text Placeholder 39"/>
          <p:cNvSpPr>
            <a:spLocks noGrp="1"/>
          </p:cNvSpPr>
          <p:nvPr>
            <p:ph type="body" sz="quarter" idx="11"/>
          </p:nvPr>
        </p:nvSpPr>
        <p:spPr>
          <a:xfrm>
            <a:off x="215900" y="2133600"/>
            <a:ext cx="8623300" cy="1828800"/>
          </a:xfrm>
          <a:prstGeom prst="rect">
            <a:avLst/>
          </a:prstGeom>
        </p:spPr>
        <p:txBody>
          <a:bodyPr anchor="ctr">
            <a:normAutofit/>
          </a:bodyPr>
          <a:lstStyle>
            <a:lvl1pPr marL="0" indent="0" algn="l">
              <a:spcAft>
                <a:spcPts val="0"/>
              </a:spcAft>
              <a:buFont typeface="Arial"/>
              <a:buNone/>
              <a:defRPr sz="4000" b="1"/>
            </a:lvl1pPr>
          </a:lstStyle>
          <a:p>
            <a:pPr lvl="0"/>
            <a:r>
              <a:rPr lang="en-US" smtClean="0"/>
              <a:t>Click to edit Master text styles</a:t>
            </a:r>
          </a:p>
        </p:txBody>
      </p:sp>
      <p:sp>
        <p:nvSpPr>
          <p:cNvPr id="23" name="Text Placeholder 39"/>
          <p:cNvSpPr>
            <a:spLocks noGrp="1"/>
          </p:cNvSpPr>
          <p:nvPr>
            <p:ph type="body" sz="quarter" idx="10"/>
          </p:nvPr>
        </p:nvSpPr>
        <p:spPr>
          <a:xfrm>
            <a:off x="215900" y="4102100"/>
            <a:ext cx="8623300" cy="673100"/>
          </a:xfrm>
          <a:prstGeom prst="rect">
            <a:avLst/>
          </a:prstGeom>
        </p:spPr>
        <p:txBody>
          <a:bodyPr anchor="ctr">
            <a:normAutofit/>
          </a:bodyPr>
          <a:lstStyle>
            <a:lvl1pPr marL="0" indent="0" algn="l">
              <a:spcAft>
                <a:spcPts val="0"/>
              </a:spcAft>
              <a:buFont typeface="Arial"/>
              <a:buNone/>
              <a:defRPr sz="2400" b="0"/>
            </a:lvl1pPr>
          </a:lstStyle>
          <a:p>
            <a:pPr lvl="0"/>
            <a:r>
              <a:rPr lang="en-US" smtClean="0"/>
              <a:t>Click to edit Master text styles</a:t>
            </a:r>
          </a:p>
        </p:txBody>
      </p:sp>
    </p:spTree>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Slide 1">
    <p:spTree>
      <p:nvGrpSpPr>
        <p:cNvPr id="1" name=""/>
        <p:cNvGrpSpPr/>
        <p:nvPr/>
      </p:nvGrpSpPr>
      <p:grpSpPr>
        <a:xfrm>
          <a:off x="0" y="0"/>
          <a:ext cx="0" cy="0"/>
          <a:chOff x="0" y="0"/>
          <a:chExt cx="0" cy="0"/>
        </a:xfrm>
      </p:grpSpPr>
      <p:sp>
        <p:nvSpPr>
          <p:cNvPr id="24" name="Title 23"/>
          <p:cNvSpPr>
            <a:spLocks noGrp="1"/>
          </p:cNvSpPr>
          <p:nvPr>
            <p:ph type="title"/>
          </p:nvPr>
        </p:nvSpPr>
        <p:spPr>
          <a:xfrm>
            <a:off x="2044699" y="155448"/>
            <a:ext cx="6934201" cy="1517904"/>
          </a:xfrm>
          <a:prstGeom prst="rect">
            <a:avLst/>
          </a:prstGeom>
        </p:spPr>
        <p:txBody>
          <a:bodyPr vert="horz" anchor="ctr"/>
          <a:lstStyle>
            <a:lvl1pPr algn="l">
              <a:defRPr sz="4000" b="1">
                <a:solidFill>
                  <a:srgbClr val="491B48"/>
                </a:solidFill>
              </a:defRPr>
            </a:lvl1pPr>
          </a:lstStyle>
          <a:p>
            <a:r>
              <a:rPr lang="en-US" smtClean="0"/>
              <a:t>Click to edit Master title style</a:t>
            </a:r>
            <a:endParaRPr lang="en-US" dirty="0"/>
          </a:p>
        </p:txBody>
      </p:sp>
      <p:sp>
        <p:nvSpPr>
          <p:cNvPr id="30" name="Text Placeholder 29"/>
          <p:cNvSpPr>
            <a:spLocks noGrp="1"/>
          </p:cNvSpPr>
          <p:nvPr>
            <p:ph type="body" sz="quarter" idx="10"/>
          </p:nvPr>
        </p:nvSpPr>
        <p:spPr>
          <a:xfrm>
            <a:off x="2044700" y="2056341"/>
            <a:ext cx="6934200" cy="1517650"/>
          </a:xfrm>
          <a:prstGeom prst="rect">
            <a:avLst/>
          </a:prstGeom>
        </p:spPr>
        <p:txBody>
          <a:bodyPr vert="horz" anchor="ctr"/>
          <a:lstStyle>
            <a:lvl1pPr marL="0" indent="0">
              <a:spcBef>
                <a:spcPts val="300"/>
              </a:spcBef>
              <a:spcAft>
                <a:spcPts val="0"/>
              </a:spcAft>
              <a:buNone/>
              <a:defRPr sz="3200">
                <a:solidFill>
                  <a:schemeClr val="tx1"/>
                </a:solidFill>
              </a:defRPr>
            </a:lvl1pPr>
          </a:lstStyle>
          <a:p>
            <a:pPr lvl="0"/>
            <a:r>
              <a:rPr lang="en-US" smtClean="0"/>
              <a:t>Click to edit Master text styles</a:t>
            </a:r>
          </a:p>
        </p:txBody>
      </p:sp>
      <p:sp>
        <p:nvSpPr>
          <p:cNvPr id="31" name="Text Placeholder 29"/>
          <p:cNvSpPr>
            <a:spLocks noGrp="1"/>
          </p:cNvSpPr>
          <p:nvPr>
            <p:ph type="body" sz="quarter" idx="11"/>
          </p:nvPr>
        </p:nvSpPr>
        <p:spPr>
          <a:xfrm>
            <a:off x="2044700" y="3957109"/>
            <a:ext cx="6934200" cy="1517650"/>
          </a:xfrm>
          <a:prstGeom prst="rect">
            <a:avLst/>
          </a:prstGeom>
        </p:spPr>
        <p:txBody>
          <a:bodyPr vert="horz" anchor="ctr"/>
          <a:lstStyle>
            <a:lvl1pPr marL="0" indent="0">
              <a:spcBef>
                <a:spcPts val="100"/>
              </a:spcBef>
              <a:buNone/>
              <a:defRPr sz="2400">
                <a:solidFill>
                  <a:srgbClr val="000000"/>
                </a:solidFill>
              </a:defRPr>
            </a:lvl1pPr>
          </a:lstStyle>
          <a:p>
            <a:pPr lvl="0"/>
            <a:r>
              <a:rPr lang="en-US" smtClean="0"/>
              <a:t>Click to edit Master text styles</a:t>
            </a:r>
          </a:p>
        </p:txBody>
      </p:sp>
    </p:spTree>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0" y="6553200"/>
            <a:ext cx="8229600" cy="381000"/>
          </a:xfrm>
          <a:prstGeom prst="rect">
            <a:avLst/>
          </a:prstGeom>
          <a:ln/>
        </p:spPr>
        <p:txBody>
          <a:bodyPr/>
          <a:lstStyle>
            <a:lvl1pPr>
              <a:defRPr/>
            </a:lvl1pPr>
          </a:lstStyle>
          <a:p>
            <a:pPr>
              <a:defRPr/>
            </a:pPr>
            <a:fld id="{A9B108A1-15BF-400C-BE43-446CAAF82869}" type="slidenum">
              <a:rPr lang="en-US"/>
              <a:pPr>
                <a:defRPr/>
              </a:pPr>
              <a:t>‹#›</a:t>
            </a:fld>
            <a:endParaRPr lang="ru-RU"/>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a:prstGeom prst="rect">
            <a:avLst/>
          </a:prstGeom>
        </p:spPr>
        <p:txBody>
          <a:bodyPr/>
          <a:lstStyle/>
          <a:p>
            <a:endParaRPr lang="en-US" dirty="0"/>
          </a:p>
        </p:txBody>
      </p:sp>
      <p:sp>
        <p:nvSpPr>
          <p:cNvPr id="4" name="Date Placeholder 3"/>
          <p:cNvSpPr>
            <a:spLocks noGrp="1"/>
          </p:cNvSpPr>
          <p:nvPr>
            <p:ph type="dt" sz="half" idx="10"/>
          </p:nvPr>
        </p:nvSpPr>
        <p:spPr>
          <a:xfrm>
            <a:off x="457200" y="6245225"/>
            <a:ext cx="2133600" cy="307975"/>
          </a:xfrm>
          <a:prstGeom prst="rect">
            <a:avLst/>
          </a:prstGeo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245225"/>
            <a:ext cx="2895600" cy="307975"/>
          </a:xfrm>
          <a:prstGeom prst="rect">
            <a:avLst/>
          </a:prstGeo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6553200" y="6245225"/>
            <a:ext cx="2133600" cy="307975"/>
          </a:xfrm>
          <a:prstGeom prst="rect">
            <a:avLst/>
          </a:prstGeom>
        </p:spPr>
        <p:txBody>
          <a:bodyPr/>
          <a:lstStyle>
            <a:lvl1pPr>
              <a:defRPr/>
            </a:lvl1pPr>
          </a:lstStyle>
          <a:p>
            <a:fld id="{CF705427-B264-4F74-874E-4110312A3E73}"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52"/>
          <p:cNvSpPr>
            <a:spLocks noChangeArrowheads="1"/>
          </p:cNvSpPr>
          <p:nvPr/>
        </p:nvSpPr>
        <p:spPr bwMode="auto">
          <a:xfrm>
            <a:off x="215900" y="4051300"/>
            <a:ext cx="4813300" cy="1828800"/>
          </a:xfrm>
          <a:prstGeom prst="rect">
            <a:avLst/>
          </a:prstGeom>
          <a:solidFill>
            <a:srgbClr val="491B48"/>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6" name="Rectangle 52"/>
          <p:cNvSpPr>
            <a:spLocks noChangeArrowheads="1"/>
          </p:cNvSpPr>
          <p:nvPr/>
        </p:nvSpPr>
        <p:spPr bwMode="auto">
          <a:xfrm>
            <a:off x="228600" y="2127250"/>
            <a:ext cx="6718300"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7" name="Rectangle 6"/>
          <p:cNvSpPr/>
          <p:nvPr/>
        </p:nvSpPr>
        <p:spPr>
          <a:xfrm>
            <a:off x="7010400" y="212725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12954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0104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13" descr="ODS color vertical.jpg"/>
          <p:cNvPicPr>
            <a:picLocks noChangeAspect="1"/>
          </p:cNvPicPr>
          <p:nvPr/>
        </p:nvPicPr>
        <p:blipFill>
          <a:blip r:embed="rId2" cstate="print"/>
          <a:srcRect/>
          <a:stretch>
            <a:fillRect/>
          </a:stretch>
        </p:blipFill>
        <p:spPr bwMode="auto">
          <a:xfrm>
            <a:off x="7104063" y="4508500"/>
            <a:ext cx="1641475" cy="914400"/>
          </a:xfrm>
          <a:prstGeom prst="rect">
            <a:avLst/>
          </a:prstGeom>
          <a:noFill/>
          <a:ln w="9525">
            <a:noFill/>
            <a:miter lim="800000"/>
            <a:headEnd/>
            <a:tailEnd/>
          </a:ln>
        </p:spPr>
      </p:pic>
      <p:sp>
        <p:nvSpPr>
          <p:cNvPr id="11" name="Rectangle 52"/>
          <p:cNvSpPr>
            <a:spLocks noChangeArrowheads="1"/>
          </p:cNvSpPr>
          <p:nvPr/>
        </p:nvSpPr>
        <p:spPr bwMode="auto">
          <a:xfrm>
            <a:off x="215900" y="203200"/>
            <a:ext cx="990600" cy="1828800"/>
          </a:xfrm>
          <a:prstGeom prst="rect">
            <a:avLst/>
          </a:prstGeom>
          <a:solidFill>
            <a:srgbClr val="3E72AB"/>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2" name="Rectangle 11"/>
          <p:cNvSpPr/>
          <p:nvPr/>
        </p:nvSpPr>
        <p:spPr>
          <a:xfrm>
            <a:off x="51054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32004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10" descr="DHHS_Logo_Black.eps"/>
          <p:cNvPicPr>
            <a:picLocks noChangeAspect="1"/>
          </p:cNvPicPr>
          <p:nvPr/>
        </p:nvPicPr>
        <p:blipFill>
          <a:blip r:embed="rId3" cstate="print"/>
          <a:srcRect/>
          <a:stretch>
            <a:fillRect/>
          </a:stretch>
        </p:blipFill>
        <p:spPr bwMode="auto">
          <a:xfrm>
            <a:off x="5462588" y="4394200"/>
            <a:ext cx="1114425" cy="1143000"/>
          </a:xfrm>
          <a:prstGeom prst="rect">
            <a:avLst/>
          </a:prstGeom>
          <a:noFill/>
          <a:ln w="9525">
            <a:noFill/>
            <a:miter lim="800000"/>
            <a:headEnd/>
            <a:tailEnd/>
          </a:ln>
        </p:spPr>
      </p:pic>
      <p:sp>
        <p:nvSpPr>
          <p:cNvPr id="37" name="Title 36"/>
          <p:cNvSpPr>
            <a:spLocks noGrp="1"/>
          </p:cNvSpPr>
          <p:nvPr>
            <p:ph type="title"/>
          </p:nvPr>
        </p:nvSpPr>
        <p:spPr>
          <a:xfrm>
            <a:off x="410210" y="2310130"/>
            <a:ext cx="6355080" cy="1463040"/>
          </a:xfrm>
          <a:prstGeom prst="rect">
            <a:avLst/>
          </a:prstGeom>
        </p:spPr>
        <p:txBody>
          <a:bodyPr>
            <a:normAutofit/>
          </a:bodyPr>
          <a:lstStyle>
            <a:lvl1pPr algn="l">
              <a:defRPr sz="4000" b="1"/>
            </a:lvl1pPr>
          </a:lstStyle>
          <a:p>
            <a:r>
              <a:rPr lang="en-US" smtClean="0"/>
              <a:t>Click to edit Master title style</a:t>
            </a:r>
            <a:endParaRPr lang="en-US" dirty="0"/>
          </a:p>
        </p:txBody>
      </p:sp>
      <p:sp>
        <p:nvSpPr>
          <p:cNvPr id="40" name="Text Placeholder 39"/>
          <p:cNvSpPr>
            <a:spLocks noGrp="1"/>
          </p:cNvSpPr>
          <p:nvPr>
            <p:ph type="body" sz="quarter" idx="10"/>
          </p:nvPr>
        </p:nvSpPr>
        <p:spPr>
          <a:xfrm>
            <a:off x="215900" y="6019800"/>
            <a:ext cx="8623300" cy="673100"/>
          </a:xfrm>
          <a:prstGeom prst="rect">
            <a:avLst/>
          </a:prstGeom>
        </p:spPr>
        <p:txBody>
          <a:bodyPr anchor="ctr">
            <a:normAutofit/>
          </a:bodyPr>
          <a:lstStyle>
            <a:lvl1pPr marL="0" indent="0" algn="l">
              <a:spcAft>
                <a:spcPts val="0"/>
              </a:spcAft>
              <a:buFont typeface="Arial"/>
              <a:buNone/>
              <a:defRPr sz="2400" b="0"/>
            </a:lvl1pPr>
          </a:lstStyle>
          <a:p>
            <a:pPr lvl="0"/>
            <a:r>
              <a:rPr lang="en-US" smtClean="0"/>
              <a:t>Click to edit Master text styles</a:t>
            </a:r>
          </a:p>
        </p:txBody>
      </p:sp>
      <p:sp>
        <p:nvSpPr>
          <p:cNvPr id="17" name="Text Placeholder 39"/>
          <p:cNvSpPr>
            <a:spLocks noGrp="1"/>
          </p:cNvSpPr>
          <p:nvPr>
            <p:ph type="body" sz="quarter" idx="11"/>
          </p:nvPr>
        </p:nvSpPr>
        <p:spPr>
          <a:xfrm>
            <a:off x="405130" y="4234180"/>
            <a:ext cx="4434840" cy="1463040"/>
          </a:xfrm>
          <a:prstGeom prst="rect">
            <a:avLst/>
          </a:prstGeom>
        </p:spPr>
        <p:txBody>
          <a:bodyPr anchor="ctr">
            <a:normAutofit/>
          </a:bodyPr>
          <a:lstStyle>
            <a:lvl1pPr marL="0" indent="0" algn="l">
              <a:spcAft>
                <a:spcPts val="0"/>
              </a:spcAft>
              <a:buFont typeface="Arial"/>
              <a:buNone/>
              <a:defRPr sz="2400">
                <a:solidFill>
                  <a:srgbClr val="FFFFFF"/>
                </a:solidFill>
              </a:defRPr>
            </a:lvl1pPr>
          </a:lstStyle>
          <a:p>
            <a:pPr lvl="0"/>
            <a:r>
              <a:rPr lang="en-US" smtClean="0"/>
              <a:t>Click to edit Master text styles</a:t>
            </a:r>
          </a:p>
        </p:txBody>
      </p:sp>
    </p:spTree>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Layout 1">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yout 2">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3"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yout 3">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yout 4">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ayout 5">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ayout 6">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yout 7">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Layout 8">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yout 9">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yout 10">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ayout 11">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ayout 12">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ayout 13">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Layout 14">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ayout 15">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Layout 16">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ayout 17">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ayout 18">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7"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Layout 19">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ayout 20">
    <p:spTree>
      <p:nvGrpSpPr>
        <p:cNvPr id="1" name=""/>
        <p:cNvGrpSpPr/>
        <p:nvPr/>
      </p:nvGrpSpPr>
      <p:grpSpPr>
        <a:xfrm>
          <a:off x="0" y="0"/>
          <a:ext cx="0" cy="0"/>
          <a:chOff x="0" y="0"/>
          <a:chExt cx="0" cy="0"/>
        </a:xfrm>
      </p:grpSpPr>
      <p:sp>
        <p:nvSpPr>
          <p:cNvPr id="4" name="Rectangle 52"/>
          <p:cNvSpPr>
            <a:spLocks noChangeArrowheads="1"/>
          </p:cNvSpPr>
          <p:nvPr/>
        </p:nvSpPr>
        <p:spPr bwMode="auto">
          <a:xfrm>
            <a:off x="190500" y="203200"/>
            <a:ext cx="4937125" cy="18288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5" name="Rectangle 4"/>
          <p:cNvSpPr/>
          <p:nvPr/>
        </p:nvSpPr>
        <p:spPr>
          <a:xfrm>
            <a:off x="52197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1247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a:spLocks noGrp="1"/>
          </p:cNvSpPr>
          <p:nvPr>
            <p:ph type="title"/>
          </p:nvPr>
        </p:nvSpPr>
        <p:spPr>
          <a:xfrm>
            <a:off x="373062" y="386080"/>
            <a:ext cx="4572000" cy="1463040"/>
          </a:xfrm>
          <a:prstGeom prst="rect">
            <a:avLst/>
          </a:prstGeom>
        </p:spPr>
        <p:txBody>
          <a:bodyPr anchor="ctr">
            <a:normAutofit/>
          </a:bodyPr>
          <a:lstStyle>
            <a:lvl1pPr algn="l">
              <a:defRPr sz="4000" b="1">
                <a:solidFill>
                  <a:srgbClr val="000000"/>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190500" y="2298700"/>
            <a:ext cx="8763000" cy="4322763"/>
          </a:xfrm>
          <a:prstGeom prst="rect">
            <a:avLst/>
          </a:prstGeom>
        </p:spPr>
        <p:txBody>
          <a:bodyPr/>
          <a:lstStyle>
            <a:lvl1pPr marL="225425" indent="-225425">
              <a:buSzPct val="120000"/>
              <a:buFont typeface="Arial" pitchFamily="34" charset="0"/>
              <a:buChar char="•"/>
              <a:defRPr sz="2400"/>
            </a:lvl1pPr>
            <a:lvl2pPr>
              <a:buFont typeface="Wingdings" charset="2"/>
              <a:buChar char="§"/>
              <a:defRPr sz="2400"/>
            </a:lvl2pPr>
            <a:lvl3pPr>
              <a:buSzPct val="85000"/>
              <a:buFont typeface="Courier New" pitchFamily="49" charset="0"/>
              <a:buChar char="o"/>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ull Page Graphic 1">
    <p:spTree>
      <p:nvGrpSpPr>
        <p:cNvPr id="1" name=""/>
        <p:cNvGrpSpPr/>
        <p:nvPr/>
      </p:nvGrpSpPr>
      <p:grpSpPr>
        <a:xfrm>
          <a:off x="0" y="0"/>
          <a:ext cx="0" cy="0"/>
          <a:chOff x="0" y="0"/>
          <a:chExt cx="0" cy="0"/>
        </a:xfrm>
      </p:grpSpPr>
      <p:sp>
        <p:nvSpPr>
          <p:cNvPr id="3" name="Rectangle 52"/>
          <p:cNvSpPr>
            <a:spLocks noChangeArrowheads="1"/>
          </p:cNvSpPr>
          <p:nvPr/>
        </p:nvSpPr>
        <p:spPr bwMode="auto">
          <a:xfrm>
            <a:off x="190500" y="203200"/>
            <a:ext cx="8763000" cy="1143000"/>
          </a:xfrm>
          <a:prstGeom prst="rect">
            <a:avLst/>
          </a:prstGeom>
          <a:solidFill>
            <a:srgbClr val="E9D9C3"/>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4" name="Title 1"/>
          <p:cNvSpPr>
            <a:spLocks noGrp="1"/>
          </p:cNvSpPr>
          <p:nvPr>
            <p:ph type="title"/>
          </p:nvPr>
        </p:nvSpPr>
        <p:spPr>
          <a:xfrm>
            <a:off x="342900" y="317500"/>
            <a:ext cx="8458200" cy="914400"/>
          </a:xfrm>
          <a:prstGeom prst="rect">
            <a:avLst/>
          </a:prstGeom>
        </p:spPr>
        <p:txBody>
          <a:bodyPr vert="horz" anchor="ctr"/>
          <a:lstStyle>
            <a:lvl1pPr algn="l">
              <a:defRPr sz="40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Full Page Graphic 2">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End Slide 1">
    <p:spTree>
      <p:nvGrpSpPr>
        <p:cNvPr id="1" name=""/>
        <p:cNvGrpSpPr/>
        <p:nvPr/>
      </p:nvGrpSpPr>
      <p:grpSpPr>
        <a:xfrm>
          <a:off x="0" y="0"/>
          <a:ext cx="0" cy="0"/>
          <a:chOff x="0" y="0"/>
          <a:chExt cx="0" cy="0"/>
        </a:xfrm>
      </p:grpSpPr>
      <p:sp>
        <p:nvSpPr>
          <p:cNvPr id="4" name="Rectangle 3"/>
          <p:cNvSpPr/>
          <p:nvPr/>
        </p:nvSpPr>
        <p:spPr>
          <a:xfrm>
            <a:off x="7010400" y="212725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5105400" y="2032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295400" y="2032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52"/>
          <p:cNvSpPr>
            <a:spLocks noChangeArrowheads="1"/>
          </p:cNvSpPr>
          <p:nvPr/>
        </p:nvSpPr>
        <p:spPr bwMode="auto">
          <a:xfrm>
            <a:off x="215900" y="203200"/>
            <a:ext cx="990600" cy="1828800"/>
          </a:xfrm>
          <a:prstGeom prst="rect">
            <a:avLst/>
          </a:prstGeom>
          <a:solidFill>
            <a:srgbClr val="A43245"/>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8" name="Rectangle 7"/>
          <p:cNvSpPr/>
          <p:nvPr/>
        </p:nvSpPr>
        <p:spPr>
          <a:xfrm>
            <a:off x="32004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010400" y="2032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52"/>
          <p:cNvSpPr>
            <a:spLocks noChangeArrowheads="1"/>
          </p:cNvSpPr>
          <p:nvPr/>
        </p:nvSpPr>
        <p:spPr bwMode="auto">
          <a:xfrm>
            <a:off x="215900" y="2127250"/>
            <a:ext cx="990600" cy="1828800"/>
          </a:xfrm>
          <a:prstGeom prst="rect">
            <a:avLst/>
          </a:prstGeom>
          <a:solidFill>
            <a:srgbClr val="4B5C1D"/>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1" name="Rectangle 10"/>
          <p:cNvSpPr/>
          <p:nvPr/>
        </p:nvSpPr>
        <p:spPr>
          <a:xfrm>
            <a:off x="1295400" y="212725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5105400" y="212725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3200400" y="212725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11" descr="ODS color vertical.jpg"/>
          <p:cNvPicPr>
            <a:picLocks noChangeAspect="1"/>
          </p:cNvPicPr>
          <p:nvPr/>
        </p:nvPicPr>
        <p:blipFill>
          <a:blip r:embed="rId2" cstate="print"/>
          <a:srcRect/>
          <a:stretch>
            <a:fillRect/>
          </a:stretch>
        </p:blipFill>
        <p:spPr bwMode="auto">
          <a:xfrm>
            <a:off x="7104063" y="4508500"/>
            <a:ext cx="1641475" cy="914400"/>
          </a:xfrm>
          <a:prstGeom prst="rect">
            <a:avLst/>
          </a:prstGeom>
          <a:noFill/>
          <a:ln w="9525">
            <a:noFill/>
            <a:miter lim="800000"/>
            <a:headEnd/>
            <a:tailEnd/>
          </a:ln>
        </p:spPr>
      </p:pic>
      <p:pic>
        <p:nvPicPr>
          <p:cNvPr id="15" name="Picture 10" descr="DHHS_Logo_Black.eps"/>
          <p:cNvPicPr>
            <a:picLocks noChangeAspect="1"/>
          </p:cNvPicPr>
          <p:nvPr/>
        </p:nvPicPr>
        <p:blipFill>
          <a:blip r:embed="rId3" cstate="print"/>
          <a:srcRect/>
          <a:stretch>
            <a:fillRect/>
          </a:stretch>
        </p:blipFill>
        <p:spPr bwMode="auto">
          <a:xfrm>
            <a:off x="5462588" y="4394200"/>
            <a:ext cx="1114425" cy="1143000"/>
          </a:xfrm>
          <a:prstGeom prst="rect">
            <a:avLst/>
          </a:prstGeom>
          <a:noFill/>
          <a:ln w="9525">
            <a:noFill/>
            <a:miter lim="800000"/>
            <a:headEnd/>
            <a:tailEnd/>
          </a:ln>
        </p:spPr>
      </p:pic>
      <p:sp>
        <p:nvSpPr>
          <p:cNvPr id="40" name="Text Placeholder 39"/>
          <p:cNvSpPr>
            <a:spLocks noGrp="1"/>
          </p:cNvSpPr>
          <p:nvPr>
            <p:ph type="body" sz="quarter" idx="10"/>
          </p:nvPr>
        </p:nvSpPr>
        <p:spPr>
          <a:xfrm>
            <a:off x="215900" y="6019800"/>
            <a:ext cx="8623300" cy="673100"/>
          </a:xfrm>
          <a:prstGeom prst="rect">
            <a:avLst/>
          </a:prstGeom>
        </p:spPr>
        <p:txBody>
          <a:bodyPr anchor="ctr">
            <a:normAutofit/>
          </a:bodyPr>
          <a:lstStyle>
            <a:lvl1pPr marL="0" indent="0" algn="l">
              <a:spcAft>
                <a:spcPts val="0"/>
              </a:spcAft>
              <a:buFont typeface="Arial"/>
              <a:buNone/>
              <a:defRPr sz="2400" b="0"/>
            </a:lvl1pPr>
          </a:lstStyle>
          <a:p>
            <a:pPr lvl="0"/>
            <a:r>
              <a:rPr lang="en-US" smtClean="0"/>
              <a:t>Click to edit Master text styles</a:t>
            </a:r>
          </a:p>
        </p:txBody>
      </p:sp>
      <p:sp>
        <p:nvSpPr>
          <p:cNvPr id="17" name="Text Placeholder 39"/>
          <p:cNvSpPr>
            <a:spLocks noGrp="1"/>
          </p:cNvSpPr>
          <p:nvPr>
            <p:ph type="body" sz="quarter" idx="11"/>
          </p:nvPr>
        </p:nvSpPr>
        <p:spPr>
          <a:xfrm>
            <a:off x="215900" y="4051300"/>
            <a:ext cx="4813299" cy="1828800"/>
          </a:xfrm>
          <a:prstGeom prst="rect">
            <a:avLst/>
          </a:prstGeom>
        </p:spPr>
        <p:txBody>
          <a:bodyPr anchor="ctr">
            <a:normAutofit/>
          </a:bodyPr>
          <a:lstStyle>
            <a:lvl1pPr marL="0" indent="0" algn="l">
              <a:spcAft>
                <a:spcPts val="0"/>
              </a:spcAft>
              <a:buFont typeface="Arial"/>
              <a:buNone/>
              <a:defRPr sz="4000" b="1"/>
            </a:lvl1pPr>
          </a:lstStyle>
          <a:p>
            <a:pPr lvl="0"/>
            <a:r>
              <a:rPr lang="en-US" smtClean="0"/>
              <a:t>Click to edit Master text styles</a:t>
            </a:r>
          </a:p>
        </p:txBody>
      </p:sp>
    </p:spTree>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End Slide 2">
    <p:spTree>
      <p:nvGrpSpPr>
        <p:cNvPr id="1" name=""/>
        <p:cNvGrpSpPr/>
        <p:nvPr/>
      </p:nvGrpSpPr>
      <p:grpSpPr>
        <a:xfrm>
          <a:off x="0" y="0"/>
          <a:ext cx="0" cy="0"/>
          <a:chOff x="0" y="0"/>
          <a:chExt cx="0" cy="0"/>
        </a:xfrm>
      </p:grpSpPr>
      <p:sp>
        <p:nvSpPr>
          <p:cNvPr id="4" name="Rectangle 3"/>
          <p:cNvSpPr/>
          <p:nvPr/>
        </p:nvSpPr>
        <p:spPr>
          <a:xfrm>
            <a:off x="7010400" y="4864100"/>
            <a:ext cx="1828800" cy="1828800"/>
          </a:xfrm>
          <a:prstGeom prst="rect">
            <a:avLst/>
          </a:prstGeom>
          <a:solidFill>
            <a:srgbClr val="3E72A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52"/>
          <p:cNvSpPr>
            <a:spLocks noChangeArrowheads="1"/>
          </p:cNvSpPr>
          <p:nvPr/>
        </p:nvSpPr>
        <p:spPr bwMode="auto">
          <a:xfrm>
            <a:off x="215900" y="4864100"/>
            <a:ext cx="990600" cy="1828800"/>
          </a:xfrm>
          <a:prstGeom prst="rect">
            <a:avLst/>
          </a:prstGeom>
          <a:solidFill>
            <a:srgbClr val="4B5C1D"/>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6" name="Rectangle 5"/>
          <p:cNvSpPr/>
          <p:nvPr/>
        </p:nvSpPr>
        <p:spPr>
          <a:xfrm>
            <a:off x="1295400" y="4864100"/>
            <a:ext cx="1828800" cy="1828800"/>
          </a:xfrm>
          <a:prstGeom prst="rect">
            <a:avLst/>
          </a:prstGeom>
          <a:solidFill>
            <a:srgbClr val="7A4B1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105400" y="48641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200400" y="4864100"/>
            <a:ext cx="1828800" cy="1828800"/>
          </a:xfrm>
          <a:prstGeom prst="rect">
            <a:avLst/>
          </a:prstGeom>
          <a:solidFill>
            <a:srgbClr val="491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295400" y="203200"/>
            <a:ext cx="1828800" cy="1828800"/>
          </a:xfrm>
          <a:prstGeom prst="rect">
            <a:avLst/>
          </a:prstGeom>
          <a:solidFill>
            <a:srgbClr val="4B5C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52"/>
          <p:cNvSpPr>
            <a:spLocks noChangeArrowheads="1"/>
          </p:cNvSpPr>
          <p:nvPr/>
        </p:nvSpPr>
        <p:spPr bwMode="auto">
          <a:xfrm>
            <a:off x="215900" y="203200"/>
            <a:ext cx="990600" cy="1828800"/>
          </a:xfrm>
          <a:prstGeom prst="rect">
            <a:avLst/>
          </a:prstGeom>
          <a:solidFill>
            <a:srgbClr val="3E72AB"/>
          </a:solidFill>
          <a:ln w="9525">
            <a:noFill/>
            <a:miter lim="800000"/>
            <a:headEnd/>
            <a:tailEnd/>
          </a:ln>
          <a:effectLst/>
        </p:spPr>
        <p:txBody>
          <a:bodyPr wrap="none" anchor="ctr"/>
          <a:lstStyle/>
          <a:p>
            <a:pPr fontAlgn="auto">
              <a:spcBef>
                <a:spcPts val="0"/>
              </a:spcBef>
              <a:spcAft>
                <a:spcPts val="0"/>
              </a:spcAft>
              <a:defRPr/>
            </a:pPr>
            <a:endParaRPr lang="en-US">
              <a:solidFill>
                <a:srgbClr val="000000"/>
              </a:solidFill>
              <a:latin typeface="+mn-lt"/>
              <a:ea typeface="+mn-ea"/>
            </a:endParaRPr>
          </a:p>
        </p:txBody>
      </p:sp>
      <p:sp>
        <p:nvSpPr>
          <p:cNvPr id="11" name="Rectangle 10"/>
          <p:cNvSpPr/>
          <p:nvPr/>
        </p:nvSpPr>
        <p:spPr>
          <a:xfrm>
            <a:off x="3200400" y="203200"/>
            <a:ext cx="1828800" cy="1828800"/>
          </a:xfrm>
          <a:prstGeom prst="rect">
            <a:avLst/>
          </a:prstGeom>
          <a:solidFill>
            <a:srgbClr val="A4324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9" descr="ODS color vertical.jpg"/>
          <p:cNvPicPr>
            <a:picLocks noChangeAspect="1"/>
          </p:cNvPicPr>
          <p:nvPr/>
        </p:nvPicPr>
        <p:blipFill>
          <a:blip r:embed="rId2" cstate="print"/>
          <a:srcRect/>
          <a:stretch>
            <a:fillRect/>
          </a:stretch>
        </p:blipFill>
        <p:spPr bwMode="auto">
          <a:xfrm>
            <a:off x="7104063" y="660400"/>
            <a:ext cx="1641475" cy="914400"/>
          </a:xfrm>
          <a:prstGeom prst="rect">
            <a:avLst/>
          </a:prstGeom>
          <a:noFill/>
          <a:ln w="9525">
            <a:noFill/>
            <a:miter lim="800000"/>
            <a:headEnd/>
            <a:tailEnd/>
          </a:ln>
        </p:spPr>
      </p:pic>
      <p:pic>
        <p:nvPicPr>
          <p:cNvPr id="13" name="Picture 10" descr="DHHS_Logo_Black.eps"/>
          <p:cNvPicPr>
            <a:picLocks noChangeAspect="1"/>
          </p:cNvPicPr>
          <p:nvPr/>
        </p:nvPicPr>
        <p:blipFill>
          <a:blip r:embed="rId3" cstate="print"/>
          <a:srcRect/>
          <a:stretch>
            <a:fillRect/>
          </a:stretch>
        </p:blipFill>
        <p:spPr bwMode="auto">
          <a:xfrm>
            <a:off x="5462588" y="546100"/>
            <a:ext cx="1114425" cy="1143000"/>
          </a:xfrm>
          <a:prstGeom prst="rect">
            <a:avLst/>
          </a:prstGeom>
          <a:noFill/>
          <a:ln w="9525">
            <a:noFill/>
            <a:miter lim="800000"/>
            <a:headEnd/>
            <a:tailEnd/>
          </a:ln>
        </p:spPr>
      </p:pic>
      <p:sp>
        <p:nvSpPr>
          <p:cNvPr id="22" name="Text Placeholder 39"/>
          <p:cNvSpPr>
            <a:spLocks noGrp="1"/>
          </p:cNvSpPr>
          <p:nvPr>
            <p:ph type="body" sz="quarter" idx="11"/>
          </p:nvPr>
        </p:nvSpPr>
        <p:spPr>
          <a:xfrm>
            <a:off x="215900" y="2133600"/>
            <a:ext cx="8623300" cy="1828800"/>
          </a:xfrm>
          <a:prstGeom prst="rect">
            <a:avLst/>
          </a:prstGeom>
        </p:spPr>
        <p:txBody>
          <a:bodyPr anchor="ctr">
            <a:normAutofit/>
          </a:bodyPr>
          <a:lstStyle>
            <a:lvl1pPr marL="0" indent="0" algn="l">
              <a:spcAft>
                <a:spcPts val="0"/>
              </a:spcAft>
              <a:buFont typeface="Arial"/>
              <a:buNone/>
              <a:defRPr sz="4000" b="1"/>
            </a:lvl1pPr>
          </a:lstStyle>
          <a:p>
            <a:pPr lvl="0"/>
            <a:r>
              <a:rPr lang="en-US" smtClean="0"/>
              <a:t>Click to edit Master text styles</a:t>
            </a:r>
          </a:p>
        </p:txBody>
      </p:sp>
      <p:sp>
        <p:nvSpPr>
          <p:cNvPr id="23" name="Text Placeholder 39"/>
          <p:cNvSpPr>
            <a:spLocks noGrp="1"/>
          </p:cNvSpPr>
          <p:nvPr>
            <p:ph type="body" sz="quarter" idx="10"/>
          </p:nvPr>
        </p:nvSpPr>
        <p:spPr>
          <a:xfrm>
            <a:off x="215900" y="4102100"/>
            <a:ext cx="8623300" cy="673100"/>
          </a:xfrm>
          <a:prstGeom prst="rect">
            <a:avLst/>
          </a:prstGeom>
        </p:spPr>
        <p:txBody>
          <a:bodyPr anchor="ctr">
            <a:normAutofit/>
          </a:bodyPr>
          <a:lstStyle>
            <a:lvl1pPr marL="0" indent="0" algn="l">
              <a:spcAft>
                <a:spcPts val="0"/>
              </a:spcAft>
              <a:buFont typeface="Arial"/>
              <a:buNone/>
              <a:defRPr sz="2400" b="0"/>
            </a:lvl1pPr>
          </a:lstStyle>
          <a:p>
            <a:pPr lvl="0"/>
            <a:r>
              <a:rPr lang="en-US" smtClean="0"/>
              <a:t>Click to edit Master text styles</a:t>
            </a:r>
          </a:p>
        </p:txBody>
      </p:sp>
    </p:spTree>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Layout- Brown 1A">
    <p:spTree>
      <p:nvGrpSpPr>
        <p:cNvPr id="1" name=""/>
        <p:cNvGrpSpPr/>
        <p:nvPr/>
      </p:nvGrpSpPr>
      <p:grpSpPr>
        <a:xfrm>
          <a:off x="0" y="0"/>
          <a:ext cx="0" cy="0"/>
          <a:chOff x="0" y="0"/>
          <a:chExt cx="0" cy="0"/>
        </a:xfrm>
      </p:grpSpPr>
      <p:sp>
        <p:nvSpPr>
          <p:cNvPr id="6"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lgn="l" defTabSz="457200" rtl="0" eaLnBrk="1" fontAlgn="base" hangingPunct="1">
              <a:spcBef>
                <a:spcPts val="300"/>
              </a:spcBef>
              <a:spcAft>
                <a:spcPct val="0"/>
              </a:spcAft>
              <a:buSzPct val="120000"/>
              <a:buFont typeface="Arial" pitchFamily="34" charset="0"/>
              <a:buChar char="•"/>
              <a:defRPr lang="en-US" sz="2400" kern="1200" dirty="0" smtClean="0">
                <a:solidFill>
                  <a:srgbClr val="000000"/>
                </a:solidFill>
                <a:latin typeface="+mn-lt"/>
                <a:ea typeface="Geneva" pitchFamily="-111" charset="-128"/>
                <a:cs typeface="Geneva" pitchFamily="-111" charset="-128"/>
              </a:defRPr>
            </a:lvl1pPr>
            <a:lvl2pPr algn="l" defTabSz="457200" rtl="0" eaLnBrk="1" fontAlgn="base" hangingPunct="1">
              <a:spcAft>
                <a:spcPct val="0"/>
              </a:spcAft>
              <a:buFont typeface="Wingdings" charset="2"/>
              <a:buChar char="§"/>
              <a:defRPr lang="en-US" sz="2400" kern="1200" dirty="0" smtClean="0">
                <a:solidFill>
                  <a:srgbClr val="000000"/>
                </a:solidFill>
                <a:latin typeface="+mn-lt"/>
                <a:ea typeface="Geneva" pitchFamily="-111" charset="-128"/>
                <a:cs typeface="Geneva" pitchFamily="-111" charset="-128"/>
              </a:defRPr>
            </a:lvl2pPr>
            <a:lvl3pPr algn="l" defTabSz="457200" rtl="0" eaLnBrk="1" fontAlgn="base" hangingPunct="1">
              <a:spcAft>
                <a:spcPct val="0"/>
              </a:spcAft>
              <a:buSzPct val="85000"/>
              <a:buFont typeface="Courier New" pitchFamily="49" charset="0"/>
              <a:buChar char="o"/>
              <a:defRPr lang="en-US" sz="2400" kern="1200" dirty="0" smtClean="0">
                <a:solidFill>
                  <a:srgbClr val="000000"/>
                </a:solidFill>
                <a:latin typeface="+mn-lt"/>
                <a:ea typeface="Geneva" pitchFamily="-111" charset="-128"/>
                <a:cs typeface="Geneva" pitchFamily="-111" charset="-128"/>
              </a:defRPr>
            </a:lvl3pPr>
            <a:lvl4pPr algn="l" defTabSz="457200" rtl="0" eaLnBrk="1" fontAlgn="base" hangingPunct="1">
              <a:spcAft>
                <a:spcPct val="0"/>
              </a:spcAft>
              <a:defRPr lang="en-US" sz="2400" kern="1200" dirty="0" smtClean="0">
                <a:solidFill>
                  <a:srgbClr val="000000"/>
                </a:solidFill>
                <a:latin typeface="+mn-lt"/>
                <a:ea typeface="Geneva" pitchFamily="-111" charset="-128"/>
                <a:cs typeface="Geneva" pitchFamily="-111" charset="-128"/>
              </a:defRPr>
            </a:lvl4pPr>
            <a:lvl5pPr algn="l" defTabSz="457200" rtl="0" eaLnBrk="1" fontAlgn="base" hangingPunct="1">
              <a:spcAft>
                <a:spcPct val="0"/>
              </a:spcAft>
              <a:defRPr lang="en-US" sz="2400" kern="1200" dirty="0">
                <a:solidFill>
                  <a:srgbClr val="000000"/>
                </a:solidFill>
                <a:latin typeface="+mn-lt"/>
                <a:ea typeface="Geneva" pitchFamily="-111" charset="-128"/>
                <a:cs typeface="Geneva" pitchFamily="-111" charset="-12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23"/>
          <p:cNvSpPr>
            <a:spLocks noGrp="1"/>
          </p:cNvSpPr>
          <p:nvPr>
            <p:ph type="title"/>
          </p:nvPr>
        </p:nvSpPr>
        <p:spPr>
          <a:xfrm>
            <a:off x="2216150" y="228600"/>
            <a:ext cx="66294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Tree>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Layout- Green 1A">
    <p:spTree>
      <p:nvGrpSpPr>
        <p:cNvPr id="1" name=""/>
        <p:cNvGrpSpPr/>
        <p:nvPr/>
      </p:nvGrpSpPr>
      <p:grpSpPr>
        <a:xfrm>
          <a:off x="0" y="0"/>
          <a:ext cx="0" cy="0"/>
          <a:chOff x="0" y="0"/>
          <a:chExt cx="0" cy="0"/>
        </a:xfrm>
      </p:grpSpPr>
      <p:sp>
        <p:nvSpPr>
          <p:cNvPr id="6"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spcBef>
                <a:spcPts val="300"/>
              </a:spcBef>
              <a:buSzPct val="120000"/>
              <a:buFont typeface="Arial" pitchFamily="34" charset="0"/>
              <a:buChar char="•"/>
              <a:defRPr sz="2400">
                <a:solidFill>
                  <a:srgbClr val="000000"/>
                </a:solidFill>
              </a:defRPr>
            </a:lvl1pPr>
            <a:lvl2pPr>
              <a:buFont typeface="Wingdings" charset="2"/>
              <a:buChar char="§"/>
              <a:defRPr sz="2400">
                <a:solidFill>
                  <a:srgbClr val="000000"/>
                </a:solidFill>
              </a:defRPr>
            </a:lvl2pPr>
            <a:lvl3pPr>
              <a:buSzPct val="85000"/>
              <a:buFont typeface="Courier New" pitchFamily="49" charset="0"/>
              <a:buChar char="o"/>
              <a:defRPr sz="2400">
                <a:solidFill>
                  <a:srgbClr val="000000"/>
                </a:solidFill>
              </a:defRPr>
            </a:lvl3pPr>
            <a:lvl4pPr>
              <a:defRPr sz="2400">
                <a:solidFill>
                  <a:srgbClr val="000000"/>
                </a:solidFill>
              </a:defRPr>
            </a:lvl4pPr>
            <a:lvl5pPr>
              <a:defRPr sz="24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23"/>
          <p:cNvSpPr>
            <a:spLocks noGrp="1"/>
          </p:cNvSpPr>
          <p:nvPr>
            <p:ph type="title"/>
          </p:nvPr>
        </p:nvSpPr>
        <p:spPr>
          <a:xfrm>
            <a:off x="2216150" y="228600"/>
            <a:ext cx="66294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Tree>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Layout- Blue 1A">
    <p:spTree>
      <p:nvGrpSpPr>
        <p:cNvPr id="1" name=""/>
        <p:cNvGrpSpPr/>
        <p:nvPr/>
      </p:nvGrpSpPr>
      <p:grpSpPr>
        <a:xfrm>
          <a:off x="0" y="0"/>
          <a:ext cx="0" cy="0"/>
          <a:chOff x="0" y="0"/>
          <a:chExt cx="0" cy="0"/>
        </a:xfrm>
      </p:grpSpPr>
      <p:sp>
        <p:nvSpPr>
          <p:cNvPr id="6"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spcBef>
                <a:spcPts val="300"/>
              </a:spcBef>
              <a:buSzPct val="120000"/>
              <a:buFont typeface="Arial" pitchFamily="34" charset="0"/>
              <a:buChar char="•"/>
              <a:defRPr sz="2400">
                <a:solidFill>
                  <a:srgbClr val="000000"/>
                </a:solidFill>
              </a:defRPr>
            </a:lvl1pPr>
            <a:lvl2pPr>
              <a:buFont typeface="Wingdings" charset="2"/>
              <a:buChar char="§"/>
              <a:defRPr sz="2400">
                <a:solidFill>
                  <a:srgbClr val="000000"/>
                </a:solidFill>
              </a:defRPr>
            </a:lvl2pPr>
            <a:lvl3pPr>
              <a:buSzPct val="85000"/>
              <a:buFont typeface="Courier New" pitchFamily="49" charset="0"/>
              <a:buChar char="o"/>
              <a:defRPr sz="2400">
                <a:solidFill>
                  <a:srgbClr val="000000"/>
                </a:solidFill>
              </a:defRPr>
            </a:lvl3pPr>
            <a:lvl4pPr>
              <a:defRPr sz="2400">
                <a:solidFill>
                  <a:srgbClr val="000000"/>
                </a:solidFill>
              </a:defRPr>
            </a:lvl4pPr>
            <a:lvl5pPr>
              <a:defRPr sz="24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23"/>
          <p:cNvSpPr>
            <a:spLocks noGrp="1"/>
          </p:cNvSpPr>
          <p:nvPr>
            <p:ph type="title"/>
          </p:nvPr>
        </p:nvSpPr>
        <p:spPr>
          <a:xfrm>
            <a:off x="2216150" y="228600"/>
            <a:ext cx="66294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Tree>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Layout- Pink 2A">
    <p:spTree>
      <p:nvGrpSpPr>
        <p:cNvPr id="1" name=""/>
        <p:cNvGrpSpPr/>
        <p:nvPr/>
      </p:nvGrpSpPr>
      <p:grpSpPr>
        <a:xfrm>
          <a:off x="0" y="0"/>
          <a:ext cx="0" cy="0"/>
          <a:chOff x="0" y="0"/>
          <a:chExt cx="0" cy="0"/>
        </a:xfrm>
      </p:grpSpPr>
      <p:sp>
        <p:nvSpPr>
          <p:cNvPr id="5" name="Title 23"/>
          <p:cNvSpPr>
            <a:spLocks noGrp="1"/>
          </p:cNvSpPr>
          <p:nvPr>
            <p:ph type="title"/>
          </p:nvPr>
        </p:nvSpPr>
        <p:spPr>
          <a:xfrm>
            <a:off x="387350" y="228600"/>
            <a:ext cx="84582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
        <p:nvSpPr>
          <p:cNvPr id="6"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spcBef>
                <a:spcPts val="300"/>
              </a:spcBef>
              <a:buSzPct val="120000"/>
              <a:buFont typeface="Arial" pitchFamily="34" charset="0"/>
              <a:buChar char="•"/>
              <a:defRPr sz="2400">
                <a:solidFill>
                  <a:srgbClr val="000000"/>
                </a:solidFill>
              </a:defRPr>
            </a:lvl1pPr>
            <a:lvl2pPr>
              <a:buFont typeface="Wingdings" charset="2"/>
              <a:buChar char="§"/>
              <a:defRPr sz="2400">
                <a:solidFill>
                  <a:srgbClr val="000000"/>
                </a:solidFill>
              </a:defRPr>
            </a:lvl2pPr>
            <a:lvl3pPr>
              <a:buSzPct val="85000"/>
              <a:buFont typeface="Courier New" pitchFamily="49" charset="0"/>
              <a:buChar char="o"/>
              <a:defRPr sz="2400">
                <a:solidFill>
                  <a:srgbClr val="000000"/>
                </a:solidFill>
              </a:defRPr>
            </a:lvl3pPr>
            <a:lvl4pPr>
              <a:defRPr sz="2400">
                <a:solidFill>
                  <a:srgbClr val="000000"/>
                </a:solidFill>
              </a:defRPr>
            </a:lvl4pPr>
            <a:lvl5pPr>
              <a:defRPr sz="24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Layout-Purple 1A">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spcBef>
                <a:spcPts val="300"/>
              </a:spcBef>
              <a:buSzPct val="120000"/>
              <a:buFont typeface="Arial" pitchFamily="34" charset="0"/>
              <a:buChar char="•"/>
              <a:defRPr sz="2400">
                <a:solidFill>
                  <a:srgbClr val="000000"/>
                </a:solidFill>
              </a:defRPr>
            </a:lvl1pPr>
            <a:lvl2pPr>
              <a:buFont typeface="Wingdings" charset="2"/>
              <a:buChar char="§"/>
              <a:defRPr sz="2400">
                <a:solidFill>
                  <a:srgbClr val="000000"/>
                </a:solidFill>
              </a:defRPr>
            </a:lvl2pPr>
            <a:lvl3pPr>
              <a:buSzPct val="85000"/>
              <a:buFont typeface="Courier New" pitchFamily="49" charset="0"/>
              <a:buChar char="o"/>
              <a:defRPr sz="2400">
                <a:solidFill>
                  <a:srgbClr val="000000"/>
                </a:solidFill>
              </a:defRPr>
            </a:lvl3pPr>
            <a:lvl4pPr>
              <a:defRPr sz="2400">
                <a:solidFill>
                  <a:srgbClr val="000000"/>
                </a:solidFill>
              </a:defRPr>
            </a:lvl4pPr>
            <a:lvl5pPr>
              <a:defRPr sz="24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23"/>
          <p:cNvSpPr>
            <a:spLocks noGrp="1"/>
          </p:cNvSpPr>
          <p:nvPr>
            <p:ph type="title"/>
          </p:nvPr>
        </p:nvSpPr>
        <p:spPr>
          <a:xfrm>
            <a:off x="2216150" y="228600"/>
            <a:ext cx="66294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Tree>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Layout- Green 2A">
    <p:spTree>
      <p:nvGrpSpPr>
        <p:cNvPr id="1" name=""/>
        <p:cNvGrpSpPr/>
        <p:nvPr/>
      </p:nvGrpSpPr>
      <p:grpSpPr>
        <a:xfrm>
          <a:off x="0" y="0"/>
          <a:ext cx="0" cy="0"/>
          <a:chOff x="0" y="0"/>
          <a:chExt cx="0" cy="0"/>
        </a:xfrm>
      </p:grpSpPr>
      <p:sp>
        <p:nvSpPr>
          <p:cNvPr id="5" name="Title 23"/>
          <p:cNvSpPr>
            <a:spLocks noGrp="1"/>
          </p:cNvSpPr>
          <p:nvPr>
            <p:ph type="title"/>
          </p:nvPr>
        </p:nvSpPr>
        <p:spPr>
          <a:xfrm>
            <a:off x="387350" y="228600"/>
            <a:ext cx="84582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
        <p:nvSpPr>
          <p:cNvPr id="6"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spcBef>
                <a:spcPts val="300"/>
              </a:spcBef>
              <a:buSzPct val="120000"/>
              <a:buFont typeface="Arial" pitchFamily="34" charset="0"/>
              <a:buChar char="•"/>
              <a:defRPr sz="2400">
                <a:solidFill>
                  <a:srgbClr val="000000"/>
                </a:solidFill>
              </a:defRPr>
            </a:lvl1pPr>
            <a:lvl2pPr>
              <a:buFont typeface="Wingdings" charset="2"/>
              <a:buChar char="§"/>
              <a:defRPr sz="2400">
                <a:solidFill>
                  <a:srgbClr val="000000"/>
                </a:solidFill>
              </a:defRPr>
            </a:lvl2pPr>
            <a:lvl3pPr>
              <a:buSzPct val="85000"/>
              <a:buFont typeface="Courier New" pitchFamily="49" charset="0"/>
              <a:buChar char="o"/>
              <a:defRPr sz="2400">
                <a:solidFill>
                  <a:srgbClr val="000000"/>
                </a:solidFill>
              </a:defRPr>
            </a:lvl3pPr>
            <a:lvl4pPr>
              <a:defRPr sz="2400">
                <a:solidFill>
                  <a:srgbClr val="000000"/>
                </a:solidFill>
              </a:defRPr>
            </a:lvl4pPr>
            <a:lvl5pPr>
              <a:defRPr sz="24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Layout- Pink 1A">
    <p:spTree>
      <p:nvGrpSpPr>
        <p:cNvPr id="1" name=""/>
        <p:cNvGrpSpPr/>
        <p:nvPr/>
      </p:nvGrpSpPr>
      <p:grpSpPr>
        <a:xfrm>
          <a:off x="0" y="0"/>
          <a:ext cx="0" cy="0"/>
          <a:chOff x="0" y="0"/>
          <a:chExt cx="0" cy="0"/>
        </a:xfrm>
      </p:grpSpPr>
      <p:sp>
        <p:nvSpPr>
          <p:cNvPr id="6"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spcBef>
                <a:spcPts val="300"/>
              </a:spcBef>
              <a:buSzPct val="120000"/>
              <a:buFont typeface="Arial" pitchFamily="34" charset="0"/>
              <a:buChar char="•"/>
              <a:defRPr sz="2400">
                <a:solidFill>
                  <a:srgbClr val="000000"/>
                </a:solidFill>
              </a:defRPr>
            </a:lvl1pPr>
            <a:lvl2pPr>
              <a:buFont typeface="Wingdings" charset="2"/>
              <a:buChar char="§"/>
              <a:defRPr sz="2400">
                <a:solidFill>
                  <a:srgbClr val="000000"/>
                </a:solidFill>
              </a:defRPr>
            </a:lvl2pPr>
            <a:lvl3pPr>
              <a:buSzPct val="85000"/>
              <a:buFont typeface="Courier New" pitchFamily="49" charset="0"/>
              <a:buChar char="o"/>
              <a:defRPr sz="2400">
                <a:solidFill>
                  <a:srgbClr val="000000"/>
                </a:solidFill>
              </a:defRPr>
            </a:lvl3pPr>
            <a:lvl4pPr>
              <a:defRPr sz="2400">
                <a:solidFill>
                  <a:srgbClr val="000000"/>
                </a:solidFill>
              </a:defRPr>
            </a:lvl4pPr>
            <a:lvl5pPr>
              <a:defRPr sz="24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23"/>
          <p:cNvSpPr>
            <a:spLocks noGrp="1"/>
          </p:cNvSpPr>
          <p:nvPr>
            <p:ph type="title"/>
          </p:nvPr>
        </p:nvSpPr>
        <p:spPr>
          <a:xfrm>
            <a:off x="2216150" y="228600"/>
            <a:ext cx="66294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Tree>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Layout- Brown 2A">
    <p:spTree>
      <p:nvGrpSpPr>
        <p:cNvPr id="1" name=""/>
        <p:cNvGrpSpPr/>
        <p:nvPr/>
      </p:nvGrpSpPr>
      <p:grpSpPr>
        <a:xfrm>
          <a:off x="0" y="0"/>
          <a:ext cx="0" cy="0"/>
          <a:chOff x="0" y="0"/>
          <a:chExt cx="0" cy="0"/>
        </a:xfrm>
      </p:grpSpPr>
      <p:sp>
        <p:nvSpPr>
          <p:cNvPr id="5" name="Title 23"/>
          <p:cNvSpPr>
            <a:spLocks noGrp="1"/>
          </p:cNvSpPr>
          <p:nvPr>
            <p:ph type="title"/>
          </p:nvPr>
        </p:nvSpPr>
        <p:spPr>
          <a:xfrm>
            <a:off x="387350" y="228600"/>
            <a:ext cx="8458200" cy="1371600"/>
          </a:xfrm>
          <a:prstGeom prst="rect">
            <a:avLst/>
          </a:prstGeom>
        </p:spPr>
        <p:txBody>
          <a:bodyPr vert="horz" anchor="ctr"/>
          <a:lstStyle>
            <a:lvl1pPr algn="l">
              <a:defRPr sz="4000" b="1">
                <a:solidFill>
                  <a:schemeClr val="bg1"/>
                </a:solidFill>
              </a:defRPr>
            </a:lvl1pPr>
          </a:lstStyle>
          <a:p>
            <a:r>
              <a:rPr lang="en-US" smtClean="0"/>
              <a:t>Click to edit Master title style</a:t>
            </a:r>
            <a:endParaRPr lang="en-US" dirty="0"/>
          </a:p>
        </p:txBody>
      </p:sp>
      <p:sp>
        <p:nvSpPr>
          <p:cNvPr id="6" name="Text Placeholder 16"/>
          <p:cNvSpPr>
            <a:spLocks noGrp="1"/>
          </p:cNvSpPr>
          <p:nvPr>
            <p:ph type="body" sz="quarter" idx="10"/>
          </p:nvPr>
        </p:nvSpPr>
        <p:spPr>
          <a:xfrm>
            <a:off x="387350" y="2082800"/>
            <a:ext cx="8458200" cy="4572000"/>
          </a:xfrm>
          <a:prstGeom prst="rect">
            <a:avLst/>
          </a:prstGeom>
        </p:spPr>
        <p:txBody>
          <a:bodyPr vert="horz"/>
          <a:lstStyle>
            <a:lvl1pPr marL="225425" indent="-225425">
              <a:spcBef>
                <a:spcPts val="300"/>
              </a:spcBef>
              <a:buSzPct val="120000"/>
              <a:buFont typeface="Arial" pitchFamily="34" charset="0"/>
              <a:buChar char="•"/>
              <a:defRPr sz="2400">
                <a:solidFill>
                  <a:srgbClr val="000000"/>
                </a:solidFill>
              </a:defRPr>
            </a:lvl1pPr>
            <a:lvl2pPr>
              <a:buFont typeface="Wingdings" charset="2"/>
              <a:buChar char="§"/>
              <a:defRPr sz="2400">
                <a:solidFill>
                  <a:srgbClr val="000000"/>
                </a:solidFill>
              </a:defRPr>
            </a:lvl2pPr>
            <a:lvl3pPr>
              <a:buSzPct val="85000"/>
              <a:buFont typeface="Courier New" pitchFamily="49" charset="0"/>
              <a:buChar char="o"/>
              <a:defRPr sz="2400">
                <a:solidFill>
                  <a:srgbClr val="000000"/>
                </a:solidFill>
              </a:defRPr>
            </a:lvl3pPr>
            <a:lvl4pPr>
              <a:defRPr sz="2400">
                <a:solidFill>
                  <a:srgbClr val="000000"/>
                </a:solidFill>
              </a:defRPr>
            </a:lvl4pPr>
            <a:lvl5pPr>
              <a:defRPr sz="24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End Slide 2B">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a:xfrm>
            <a:off x="2044700" y="155575"/>
            <a:ext cx="6934200" cy="1517650"/>
          </a:xfrm>
          <a:prstGeom prst="rect">
            <a:avLst/>
          </a:prstGeom>
        </p:spPr>
        <p:txBody>
          <a:bodyPr vert="horz" anchor="ctr"/>
          <a:lstStyle>
            <a:lvl1pPr marL="0" indent="0">
              <a:spcBef>
                <a:spcPts val="300"/>
              </a:spcBef>
              <a:spcAft>
                <a:spcPts val="0"/>
              </a:spcAft>
              <a:buNone/>
              <a:defRPr sz="3200">
                <a:solidFill>
                  <a:schemeClr val="tx1"/>
                </a:solidFill>
              </a:defRPr>
            </a:lvl1pPr>
          </a:lstStyle>
          <a:p>
            <a:pPr lvl="0"/>
            <a:r>
              <a:rPr lang="en-US" smtClean="0"/>
              <a:t>Click to edit Master text styles</a:t>
            </a:r>
          </a:p>
        </p:txBody>
      </p:sp>
      <p:sp>
        <p:nvSpPr>
          <p:cNvPr id="31" name="Text Placeholder 29"/>
          <p:cNvSpPr>
            <a:spLocks noGrp="1"/>
          </p:cNvSpPr>
          <p:nvPr>
            <p:ph type="body" sz="quarter" idx="11"/>
          </p:nvPr>
        </p:nvSpPr>
        <p:spPr>
          <a:xfrm>
            <a:off x="2044700" y="2055813"/>
            <a:ext cx="6934200" cy="1517650"/>
          </a:xfrm>
          <a:prstGeom prst="rect">
            <a:avLst/>
          </a:prstGeom>
        </p:spPr>
        <p:txBody>
          <a:bodyPr vert="horz" anchor="ctr"/>
          <a:lstStyle>
            <a:lvl1pPr>
              <a:spcBef>
                <a:spcPts val="100"/>
              </a:spcBef>
              <a:buNone/>
              <a:defRPr sz="2400">
                <a:solidFill>
                  <a:srgbClr val="000000"/>
                </a:solidFill>
              </a:defRPr>
            </a:lvl1pPr>
          </a:lstStyle>
          <a:p>
            <a:pPr lvl="0"/>
            <a:r>
              <a:rPr lang="en-US" smtClean="0"/>
              <a:t>Click to edit Master text styles</a:t>
            </a:r>
          </a:p>
        </p:txBody>
      </p:sp>
    </p:spTree>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307975"/>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307975"/>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5225"/>
            <a:ext cx="2133600" cy="307975"/>
          </a:xfrm>
          <a:prstGeom prst="rect">
            <a:avLst/>
          </a:prstGeom>
        </p:spPr>
        <p:txBody>
          <a:bodyPr/>
          <a:lstStyle>
            <a:lvl1pPr>
              <a:defRPr/>
            </a:lvl1pPr>
          </a:lstStyle>
          <a:p>
            <a:fld id="{B617FB16-797B-48B2-8390-6585E128E27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50875"/>
            <a:ext cx="7905750" cy="487363"/>
          </a:xfrm>
          <a:prstGeom prst="rect">
            <a:avLst/>
          </a:prstGeom>
          <a:noFill/>
          <a:ln w="9525">
            <a:noFill/>
            <a:miter lim="800000"/>
            <a:headEnd/>
            <a:tailEnd/>
          </a:ln>
          <a:effectLst>
            <a:outerShdw dist="35921" dir="2700000" algn="ctr" rotWithShape="0">
              <a:schemeClr val="bg1"/>
            </a:outerShdw>
          </a:effectLst>
        </p:spPr>
        <p:txBody>
          <a:bodyPr vert="horz" wrap="square" lIns="0" tIns="0" rIns="0" bIns="0" numCol="1" anchor="ctr" anchorCtr="0" compatLnSpc="1">
            <a:prstTxWarp prst="textNoShape">
              <a:avLst/>
            </a:prstTxWarp>
            <a:spAutoFit/>
          </a:bodyPr>
          <a:lstStyle/>
          <a:p>
            <a:pPr lvl="0"/>
            <a:r>
              <a:rPr lang="en-US" smtClean="0"/>
              <a:t>Click to edit Master title style</a:t>
            </a:r>
          </a:p>
        </p:txBody>
      </p:sp>
      <p:sp>
        <p:nvSpPr>
          <p:cNvPr id="4099" name="Rectangle 3"/>
          <p:cNvSpPr>
            <a:spLocks noGrp="1" noChangeArrowheads="1"/>
          </p:cNvSpPr>
          <p:nvPr>
            <p:ph type="body" idx="1"/>
          </p:nvPr>
        </p:nvSpPr>
        <p:spPr bwMode="auto">
          <a:xfrm>
            <a:off x="931863" y="1763713"/>
            <a:ext cx="7793037"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64" name="Rectangle 4"/>
          <p:cNvSpPr>
            <a:spLocks noChangeArrowheads="1"/>
          </p:cNvSpPr>
          <p:nvPr/>
        </p:nvSpPr>
        <p:spPr bwMode="auto">
          <a:xfrm>
            <a:off x="0" y="6229350"/>
            <a:ext cx="9144000" cy="628650"/>
          </a:xfrm>
          <a:prstGeom prst="rect">
            <a:avLst/>
          </a:prstGeom>
          <a:solidFill>
            <a:schemeClr val="bg1"/>
          </a:solidFill>
          <a:ln w="9525">
            <a:noFill/>
            <a:miter lim="800000"/>
            <a:headEnd/>
            <a:tailEnd/>
          </a:ln>
          <a:effectLst/>
        </p:spPr>
        <p:txBody>
          <a:bodyPr wrap="none" anchor="ctr"/>
          <a:lstStyle/>
          <a:p>
            <a:pPr>
              <a:defRPr/>
            </a:pPr>
            <a:endParaRPr lang="en-US" sz="2000"/>
          </a:p>
        </p:txBody>
      </p:sp>
      <p:pic>
        <p:nvPicPr>
          <p:cNvPr id="4101" name="Picture 5" descr="TAGLINE"/>
          <p:cNvPicPr>
            <a:picLocks noChangeAspect="1" noChangeArrowheads="1"/>
          </p:cNvPicPr>
          <p:nvPr/>
        </p:nvPicPr>
        <p:blipFill>
          <a:blip r:embed="rId13" cstate="print"/>
          <a:srcRect/>
          <a:stretch>
            <a:fillRect/>
          </a:stretch>
        </p:blipFill>
        <p:spPr bwMode="auto">
          <a:xfrm>
            <a:off x="2376488" y="6394450"/>
            <a:ext cx="5145087" cy="211138"/>
          </a:xfrm>
          <a:prstGeom prst="rect">
            <a:avLst/>
          </a:prstGeom>
          <a:noFill/>
          <a:ln w="9525">
            <a:noFill/>
            <a:miter lim="800000"/>
            <a:headEnd/>
            <a:tailEnd/>
          </a:ln>
        </p:spPr>
      </p:pic>
      <p:grpSp>
        <p:nvGrpSpPr>
          <p:cNvPr id="4102" name="Group 6"/>
          <p:cNvGrpSpPr>
            <a:grpSpLocks/>
          </p:cNvGrpSpPr>
          <p:nvPr/>
        </p:nvGrpSpPr>
        <p:grpSpPr bwMode="auto">
          <a:xfrm>
            <a:off x="460375" y="6111875"/>
            <a:ext cx="1012825" cy="554038"/>
            <a:chOff x="290" y="3850"/>
            <a:chExt cx="638" cy="349"/>
          </a:xfrm>
        </p:grpSpPr>
        <p:pic>
          <p:nvPicPr>
            <p:cNvPr id="4103" name="Picture 7" descr="1BLUE"/>
            <p:cNvPicPr>
              <a:picLocks noChangeAspect="1" noChangeArrowheads="1"/>
            </p:cNvPicPr>
            <p:nvPr userDrawn="1"/>
          </p:nvPicPr>
          <p:blipFill>
            <a:blip r:embed="rId14" cstate="print"/>
            <a:srcRect/>
            <a:stretch>
              <a:fillRect/>
            </a:stretch>
          </p:blipFill>
          <p:spPr bwMode="auto">
            <a:xfrm>
              <a:off x="290" y="3850"/>
              <a:ext cx="574" cy="346"/>
            </a:xfrm>
            <a:prstGeom prst="rect">
              <a:avLst/>
            </a:prstGeom>
            <a:noFill/>
            <a:ln w="9525">
              <a:noFill/>
              <a:miter lim="800000"/>
              <a:headEnd/>
              <a:tailEnd/>
            </a:ln>
          </p:spPr>
        </p:pic>
        <p:sp>
          <p:nvSpPr>
            <p:cNvPr id="143368" name="Text Box 8"/>
            <p:cNvSpPr txBox="1">
              <a:spLocks noChangeArrowheads="1"/>
            </p:cNvSpPr>
            <p:nvPr userDrawn="1"/>
          </p:nvSpPr>
          <p:spPr bwMode="auto">
            <a:xfrm>
              <a:off x="881" y="4161"/>
              <a:ext cx="47" cy="38"/>
            </a:xfrm>
            <a:prstGeom prst="rect">
              <a:avLst/>
            </a:prstGeom>
            <a:noFill/>
            <a:ln w="9525">
              <a:noFill/>
              <a:miter lim="800000"/>
              <a:headEnd/>
              <a:tailEnd/>
            </a:ln>
            <a:effectLst/>
          </p:spPr>
          <p:txBody>
            <a:bodyPr wrap="none" lIns="0" tIns="0" rIns="0" bIns="0">
              <a:spAutoFit/>
            </a:bodyPr>
            <a:lstStyle/>
            <a:p>
              <a:pPr>
                <a:defRPr/>
              </a:pPr>
              <a:r>
                <a:rPr lang="en-US" sz="400"/>
                <a:t>TM</a:t>
              </a:r>
            </a:p>
          </p:txBody>
        </p:sp>
      </p:grpSp>
    </p:spTree>
  </p:cSld>
  <p:clrMap bg1="dk2" tx1="lt1" bg2="dk1" tx2="lt2" accent1="accent1" accent2="accent2" accent3="accent3" accent4="accent4" accent5="accent5" accent6="accent6" hlink="hlink" folHlink="folHlink"/>
  <p:sldLayoutIdLst>
    <p:sldLayoutId id="2147484320"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ransition/>
  <p:txStyles>
    <p:titleStyle>
      <a:lvl1pPr algn="ctr" rtl="0" eaLnBrk="0" fontAlgn="base" hangingPunct="0">
        <a:spcBef>
          <a:spcPct val="0"/>
        </a:spcBef>
        <a:spcAft>
          <a:spcPct val="0"/>
        </a:spcAft>
        <a:defRPr sz="3200" b="1">
          <a:solidFill>
            <a:srgbClr val="FFFF99"/>
          </a:solidFill>
          <a:latin typeface="+mj-lt"/>
          <a:ea typeface="+mj-ea"/>
          <a:cs typeface="+mj-cs"/>
        </a:defRPr>
      </a:lvl1pPr>
      <a:lvl2pPr algn="ctr" rtl="0" eaLnBrk="0" fontAlgn="base" hangingPunct="0">
        <a:spcBef>
          <a:spcPct val="0"/>
        </a:spcBef>
        <a:spcAft>
          <a:spcPct val="0"/>
        </a:spcAft>
        <a:defRPr sz="3200" b="1">
          <a:solidFill>
            <a:srgbClr val="FFFF99"/>
          </a:solidFill>
          <a:latin typeface="Arial" pitchFamily="34" charset="0"/>
        </a:defRPr>
      </a:lvl2pPr>
      <a:lvl3pPr algn="ctr" rtl="0" eaLnBrk="0" fontAlgn="base" hangingPunct="0">
        <a:spcBef>
          <a:spcPct val="0"/>
        </a:spcBef>
        <a:spcAft>
          <a:spcPct val="0"/>
        </a:spcAft>
        <a:defRPr sz="3200" b="1">
          <a:solidFill>
            <a:srgbClr val="FFFF99"/>
          </a:solidFill>
          <a:latin typeface="Arial" pitchFamily="34" charset="0"/>
        </a:defRPr>
      </a:lvl3pPr>
      <a:lvl4pPr algn="ctr" rtl="0" eaLnBrk="0" fontAlgn="base" hangingPunct="0">
        <a:spcBef>
          <a:spcPct val="0"/>
        </a:spcBef>
        <a:spcAft>
          <a:spcPct val="0"/>
        </a:spcAft>
        <a:defRPr sz="3200" b="1">
          <a:solidFill>
            <a:srgbClr val="FFFF99"/>
          </a:solidFill>
          <a:latin typeface="Arial" pitchFamily="34" charset="0"/>
        </a:defRPr>
      </a:lvl4pPr>
      <a:lvl5pPr algn="ctr" rtl="0" eaLnBrk="0" fontAlgn="base" hangingPunct="0">
        <a:spcBef>
          <a:spcPct val="0"/>
        </a:spcBef>
        <a:spcAft>
          <a:spcPct val="0"/>
        </a:spcAft>
        <a:defRPr sz="3200" b="1">
          <a:solidFill>
            <a:srgbClr val="FFFF99"/>
          </a:solidFill>
          <a:latin typeface="Arial" pitchFamily="34" charset="0"/>
        </a:defRPr>
      </a:lvl5pPr>
      <a:lvl6pPr marL="457200" algn="ctr" rtl="0" fontAlgn="base">
        <a:spcBef>
          <a:spcPct val="0"/>
        </a:spcBef>
        <a:spcAft>
          <a:spcPct val="0"/>
        </a:spcAft>
        <a:defRPr sz="3200" b="1">
          <a:solidFill>
            <a:srgbClr val="FFFF99"/>
          </a:solidFill>
          <a:latin typeface="Arial" pitchFamily="34" charset="0"/>
        </a:defRPr>
      </a:lvl6pPr>
      <a:lvl7pPr marL="914400" algn="ctr" rtl="0" fontAlgn="base">
        <a:spcBef>
          <a:spcPct val="0"/>
        </a:spcBef>
        <a:spcAft>
          <a:spcPct val="0"/>
        </a:spcAft>
        <a:defRPr sz="3200" b="1">
          <a:solidFill>
            <a:srgbClr val="FFFF99"/>
          </a:solidFill>
          <a:latin typeface="Arial" pitchFamily="34" charset="0"/>
        </a:defRPr>
      </a:lvl7pPr>
      <a:lvl8pPr marL="1371600" algn="ctr" rtl="0" fontAlgn="base">
        <a:spcBef>
          <a:spcPct val="0"/>
        </a:spcBef>
        <a:spcAft>
          <a:spcPct val="0"/>
        </a:spcAft>
        <a:defRPr sz="3200" b="1">
          <a:solidFill>
            <a:srgbClr val="FFFF99"/>
          </a:solidFill>
          <a:latin typeface="Arial" pitchFamily="34" charset="0"/>
        </a:defRPr>
      </a:lvl8pPr>
      <a:lvl9pPr marL="1828800" algn="ctr" rtl="0" fontAlgn="base">
        <a:spcBef>
          <a:spcPct val="0"/>
        </a:spcBef>
        <a:spcAft>
          <a:spcPct val="0"/>
        </a:spcAft>
        <a:defRPr sz="3200" b="1">
          <a:solidFill>
            <a:srgbClr val="FFFF99"/>
          </a:solidFill>
          <a:latin typeface="Arial" pitchFamily="34" charset="0"/>
        </a:defRPr>
      </a:lvl9pPr>
    </p:titleStyle>
    <p:bodyStyle>
      <a:lvl1pPr marL="342900" indent="-342900" algn="l" rtl="0" eaLnBrk="0" fontAlgn="base" hangingPunct="0">
        <a:spcBef>
          <a:spcPct val="20000"/>
        </a:spcBef>
        <a:spcAft>
          <a:spcPct val="0"/>
        </a:spcAft>
        <a:buClr>
          <a:srgbClr val="9DC5A6"/>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9DC5A6"/>
        </a:buClr>
        <a:buFont typeface="Times New Roman" pitchFamily="18" charset="0"/>
        <a:buChar char="–"/>
        <a:defRPr sz="2600">
          <a:solidFill>
            <a:schemeClr val="tx1"/>
          </a:solidFill>
          <a:latin typeface="+mn-lt"/>
        </a:defRPr>
      </a:lvl2pPr>
      <a:lvl3pPr marL="1143000" indent="-228600" algn="l" rtl="0" eaLnBrk="0" fontAlgn="base" hangingPunct="0">
        <a:spcBef>
          <a:spcPct val="20000"/>
        </a:spcBef>
        <a:spcAft>
          <a:spcPct val="0"/>
        </a:spcAft>
        <a:buClr>
          <a:srgbClr val="9DC5A6"/>
        </a:buClr>
        <a:buSzPct val="50000"/>
        <a:buFont typeface="Wingdings"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rgbClr val="9DC5A6"/>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rgbClr val="9DC5A6"/>
        </a:buClr>
        <a:buSzPct val="100000"/>
        <a:buFont typeface="Times New Roman" pitchFamily="18" charset="0"/>
        <a:buChar char="–"/>
        <a:defRPr sz="2000">
          <a:solidFill>
            <a:schemeClr val="tx1"/>
          </a:solidFill>
          <a:latin typeface="+mn-lt"/>
        </a:defRPr>
      </a:lvl5pPr>
      <a:lvl6pPr marL="2514600" indent="-228600" algn="l" rtl="0" fontAlgn="base">
        <a:spcBef>
          <a:spcPct val="20000"/>
        </a:spcBef>
        <a:spcAft>
          <a:spcPct val="0"/>
        </a:spcAft>
        <a:buClr>
          <a:srgbClr val="9DC5A6"/>
        </a:buClr>
        <a:buSzPct val="100000"/>
        <a:buFont typeface="Times New Roman" pitchFamily="18" charset="0"/>
        <a:buChar char="–"/>
        <a:defRPr sz="2000">
          <a:solidFill>
            <a:schemeClr val="tx1"/>
          </a:solidFill>
          <a:latin typeface="+mn-lt"/>
        </a:defRPr>
      </a:lvl6pPr>
      <a:lvl7pPr marL="2971800" indent="-228600" algn="l" rtl="0" fontAlgn="base">
        <a:spcBef>
          <a:spcPct val="20000"/>
        </a:spcBef>
        <a:spcAft>
          <a:spcPct val="0"/>
        </a:spcAft>
        <a:buClr>
          <a:srgbClr val="9DC5A6"/>
        </a:buClr>
        <a:buSzPct val="100000"/>
        <a:buFont typeface="Times New Roman" pitchFamily="18" charset="0"/>
        <a:buChar char="–"/>
        <a:defRPr sz="2000">
          <a:solidFill>
            <a:schemeClr val="tx1"/>
          </a:solidFill>
          <a:latin typeface="+mn-lt"/>
        </a:defRPr>
      </a:lvl7pPr>
      <a:lvl8pPr marL="3429000" indent="-228600" algn="l" rtl="0" fontAlgn="base">
        <a:spcBef>
          <a:spcPct val="20000"/>
        </a:spcBef>
        <a:spcAft>
          <a:spcPct val="0"/>
        </a:spcAft>
        <a:buClr>
          <a:srgbClr val="9DC5A6"/>
        </a:buClr>
        <a:buSzPct val="100000"/>
        <a:buFont typeface="Times New Roman" pitchFamily="18" charset="0"/>
        <a:buChar char="–"/>
        <a:defRPr sz="2000">
          <a:solidFill>
            <a:schemeClr val="tx1"/>
          </a:solidFill>
          <a:latin typeface="+mn-lt"/>
        </a:defRPr>
      </a:lvl8pPr>
      <a:lvl9pPr marL="3886200" indent="-228600" algn="l" rtl="0" fontAlgn="base">
        <a:spcBef>
          <a:spcPct val="20000"/>
        </a:spcBef>
        <a:spcAft>
          <a:spcPct val="0"/>
        </a:spcAft>
        <a:buClr>
          <a:srgbClr val="9DC5A6"/>
        </a:buClr>
        <a:buSzPct val="100000"/>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274638"/>
            <a:ext cx="9144000" cy="6635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3414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Tree>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ransition spd="med">
    <p:fade/>
  </p:transition>
  <p:txStyles>
    <p:titleStyle>
      <a:lvl1pPr algn="ctr"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000" b="1">
          <a:solidFill>
            <a:schemeClr val="bg1"/>
          </a:solidFill>
          <a:latin typeface="Arial" pitchFamily="34" charset="0"/>
          <a:ea typeface="MS PGothic" pitchFamily="34" charset="-128"/>
        </a:defRPr>
      </a:lvl2pPr>
      <a:lvl3pPr algn="ctr" rtl="0" eaLnBrk="0" fontAlgn="base" hangingPunct="0">
        <a:spcBef>
          <a:spcPct val="0"/>
        </a:spcBef>
        <a:spcAft>
          <a:spcPct val="0"/>
        </a:spcAft>
        <a:defRPr sz="4000" b="1">
          <a:solidFill>
            <a:schemeClr val="bg1"/>
          </a:solidFill>
          <a:latin typeface="Arial" pitchFamily="34" charset="0"/>
          <a:ea typeface="MS PGothic" pitchFamily="34" charset="-128"/>
        </a:defRPr>
      </a:lvl3pPr>
      <a:lvl4pPr algn="ctr" rtl="0" eaLnBrk="0" fontAlgn="base" hangingPunct="0">
        <a:spcBef>
          <a:spcPct val="0"/>
        </a:spcBef>
        <a:spcAft>
          <a:spcPct val="0"/>
        </a:spcAft>
        <a:defRPr sz="4000" b="1">
          <a:solidFill>
            <a:schemeClr val="bg1"/>
          </a:solidFill>
          <a:latin typeface="Arial" pitchFamily="34" charset="0"/>
          <a:ea typeface="MS PGothic" pitchFamily="34" charset="-128"/>
        </a:defRPr>
      </a:lvl4pPr>
      <a:lvl5pPr algn="ctr" rtl="0" eaLnBrk="0" fontAlgn="base" hangingPunct="0">
        <a:spcBef>
          <a:spcPct val="0"/>
        </a:spcBef>
        <a:spcAft>
          <a:spcPct val="0"/>
        </a:spcAft>
        <a:defRPr sz="4000" b="1">
          <a:solidFill>
            <a:schemeClr val="bg1"/>
          </a:solidFill>
          <a:latin typeface="Arial" pitchFamily="34" charset="0"/>
          <a:ea typeface="MS PGothic" pitchFamily="34" charset="-128"/>
        </a:defRPr>
      </a:lvl5pPr>
      <a:lvl6pPr marL="457200" algn="ctr" rtl="0" fontAlgn="base">
        <a:spcBef>
          <a:spcPct val="0"/>
        </a:spcBef>
        <a:spcAft>
          <a:spcPct val="0"/>
        </a:spcAft>
        <a:defRPr sz="4000" b="1">
          <a:solidFill>
            <a:schemeClr val="bg1"/>
          </a:solidFill>
          <a:latin typeface="Arial" pitchFamily="34" charset="0"/>
          <a:ea typeface="MS PGothic" pitchFamily="34" charset="-128"/>
        </a:defRPr>
      </a:lvl6pPr>
      <a:lvl7pPr marL="914400" algn="ctr" rtl="0" fontAlgn="base">
        <a:spcBef>
          <a:spcPct val="0"/>
        </a:spcBef>
        <a:spcAft>
          <a:spcPct val="0"/>
        </a:spcAft>
        <a:defRPr sz="4000" b="1">
          <a:solidFill>
            <a:schemeClr val="bg1"/>
          </a:solidFill>
          <a:latin typeface="Arial" pitchFamily="34" charset="0"/>
          <a:ea typeface="MS PGothic" pitchFamily="34" charset="-128"/>
        </a:defRPr>
      </a:lvl7pPr>
      <a:lvl8pPr marL="1371600" algn="ctr" rtl="0" fontAlgn="base">
        <a:spcBef>
          <a:spcPct val="0"/>
        </a:spcBef>
        <a:spcAft>
          <a:spcPct val="0"/>
        </a:spcAft>
        <a:defRPr sz="4000" b="1">
          <a:solidFill>
            <a:schemeClr val="bg1"/>
          </a:solidFill>
          <a:latin typeface="Arial" pitchFamily="34" charset="0"/>
          <a:ea typeface="MS PGothic" pitchFamily="34" charset="-128"/>
        </a:defRPr>
      </a:lvl8pPr>
      <a:lvl9pPr marL="1828800" algn="ctr" rtl="0" fontAlgn="base">
        <a:spcBef>
          <a:spcPct val="0"/>
        </a:spcBef>
        <a:spcAft>
          <a:spcPct val="0"/>
        </a:spcAft>
        <a:defRPr sz="4000" b="1">
          <a:solidFill>
            <a:schemeClr val="bg1"/>
          </a:solidFill>
          <a:latin typeface="Arial" pitchFamily="34" charset="0"/>
          <a:ea typeface="MS PGothic" pitchFamily="34" charset="-128"/>
        </a:defRPr>
      </a:lvl9pPr>
    </p:titleStyle>
    <p:bodyStyle>
      <a:lvl1pPr marL="231775" indent="-231775" algn="l" rtl="0" eaLnBrk="0" fontAlgn="base" hangingPunct="0">
        <a:lnSpc>
          <a:spcPct val="90000"/>
        </a:lnSpc>
        <a:spcBef>
          <a:spcPct val="60000"/>
        </a:spcBef>
        <a:spcAft>
          <a:spcPct val="0"/>
        </a:spcAft>
        <a:buClr>
          <a:schemeClr val="folHlink"/>
        </a:buClr>
        <a:buFont typeface="Wingdings" pitchFamily="2" charset="2"/>
        <a:buChar char="§"/>
        <a:defRPr sz="3200">
          <a:solidFill>
            <a:schemeClr val="bg1"/>
          </a:solidFill>
          <a:latin typeface="+mn-lt"/>
          <a:ea typeface="+mn-ea"/>
          <a:cs typeface="+mn-cs"/>
        </a:defRPr>
      </a:lvl1pPr>
      <a:lvl2pPr marL="569913" indent="-223838" algn="l" rtl="0" eaLnBrk="0" fontAlgn="base" hangingPunct="0">
        <a:spcBef>
          <a:spcPct val="20000"/>
        </a:spcBef>
        <a:spcAft>
          <a:spcPct val="0"/>
        </a:spcAft>
        <a:buChar char="–"/>
        <a:defRPr sz="24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400">
          <a:solidFill>
            <a:schemeClr val="bg1"/>
          </a:solidFill>
          <a:latin typeface="+mn-lt"/>
          <a:ea typeface="+mn-ea"/>
        </a:defRPr>
      </a:lvl4pPr>
      <a:lvl5pPr marL="2057400" indent="-228600" algn="l" rtl="0" eaLnBrk="0" fontAlgn="base" hangingPunct="0">
        <a:spcBef>
          <a:spcPct val="20000"/>
        </a:spcBef>
        <a:spcAft>
          <a:spcPct val="0"/>
        </a:spcAft>
        <a:buChar char="»"/>
        <a:defRPr sz="2400">
          <a:solidFill>
            <a:schemeClr val="bg1"/>
          </a:solidFill>
          <a:latin typeface="+mn-lt"/>
          <a:ea typeface="+mn-ea"/>
        </a:defRPr>
      </a:lvl5pPr>
      <a:lvl6pPr marL="2514600" indent="-228600" algn="l" rtl="0" fontAlgn="base">
        <a:spcBef>
          <a:spcPct val="20000"/>
        </a:spcBef>
        <a:spcAft>
          <a:spcPct val="0"/>
        </a:spcAft>
        <a:buChar char="»"/>
        <a:defRPr sz="2400">
          <a:solidFill>
            <a:schemeClr val="bg1"/>
          </a:solidFill>
          <a:latin typeface="+mn-lt"/>
          <a:ea typeface="+mn-ea"/>
        </a:defRPr>
      </a:lvl6pPr>
      <a:lvl7pPr marL="2971800" indent="-228600" algn="l" rtl="0" fontAlgn="base">
        <a:spcBef>
          <a:spcPct val="20000"/>
        </a:spcBef>
        <a:spcAft>
          <a:spcPct val="0"/>
        </a:spcAft>
        <a:buChar char="»"/>
        <a:defRPr sz="2400">
          <a:solidFill>
            <a:schemeClr val="bg1"/>
          </a:solidFill>
          <a:latin typeface="+mn-lt"/>
          <a:ea typeface="+mn-ea"/>
        </a:defRPr>
      </a:lvl7pPr>
      <a:lvl8pPr marL="3429000" indent="-228600" algn="l" rtl="0" fontAlgn="base">
        <a:spcBef>
          <a:spcPct val="20000"/>
        </a:spcBef>
        <a:spcAft>
          <a:spcPct val="0"/>
        </a:spcAft>
        <a:buChar char="»"/>
        <a:defRPr sz="2400">
          <a:solidFill>
            <a:schemeClr val="bg1"/>
          </a:solidFill>
          <a:latin typeface="+mn-lt"/>
          <a:ea typeface="+mn-ea"/>
        </a:defRPr>
      </a:lvl8pPr>
      <a:lvl9pPr marL="3886200" indent="-228600" algn="l" rtl="0" fontAlgn="base">
        <a:spcBef>
          <a:spcPct val="20000"/>
        </a:spcBef>
        <a:spcAft>
          <a:spcPct val="0"/>
        </a:spcAft>
        <a:buChar char="»"/>
        <a:defRPr sz="24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416" r:id="rId27"/>
    <p:sldLayoutId id="2147484417" r:id="rId28"/>
  </p:sldLayoutIdLst>
  <p:transition>
    <p:wipe dir="d"/>
  </p:transition>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Geneva" pitchFamily="-111" charset="-128"/>
          <a:cs typeface="Geneva" pitchFamily="-111" charset="-128"/>
        </a:defRPr>
      </a:lvl1pPr>
      <a:lvl2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2pPr>
      <a:lvl3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3pPr>
      <a:lvl4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4pPr>
      <a:lvl5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pitchFamily="-111" charset="-128"/>
          <a:cs typeface="Geneva" pitchFamily="-11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pitchFamily="-111" charset="-128"/>
          <a:cs typeface="Geneva" pitchFamily="-107"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7" charset="-128"/>
          <a:cs typeface="ＭＳ Ｐゴシック" pitchFamily="-107"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 id="2147484403" r:id="rId22"/>
    <p:sldLayoutId id="2147484404" r:id="rId23"/>
    <p:sldLayoutId id="2147484405" r:id="rId24"/>
    <p:sldLayoutId id="2147484406" r:id="rId25"/>
    <p:sldLayoutId id="2147484407" r:id="rId26"/>
    <p:sldLayoutId id="2147484408" r:id="rId27"/>
    <p:sldLayoutId id="2147484409" r:id="rId28"/>
    <p:sldLayoutId id="2147484410" r:id="rId29"/>
    <p:sldLayoutId id="2147484411" r:id="rId30"/>
    <p:sldLayoutId id="2147484412" r:id="rId31"/>
    <p:sldLayoutId id="2147484413" r:id="rId32"/>
    <p:sldLayoutId id="2147484414" r:id="rId33"/>
    <p:sldLayoutId id="2147484415" r:id="rId34"/>
    <p:sldLayoutId id="2147484418" r:id="rId35"/>
  </p:sldLayoutIdLst>
  <p:transition>
    <p:wipe dir="d"/>
  </p:transition>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Geneva" pitchFamily="-111" charset="-128"/>
          <a:cs typeface="Geneva" pitchFamily="-111" charset="-128"/>
        </a:defRPr>
      </a:lvl1pPr>
      <a:lvl2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2pPr>
      <a:lvl3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3pPr>
      <a:lvl4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4pPr>
      <a:lvl5pPr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Geneva" pitchFamily="-111" charset="-128"/>
          <a:cs typeface="Geneva" pitchFamily="-11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pitchFamily="-111" charset="-128"/>
          <a:cs typeface="Geneva" pitchFamily="-11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pitchFamily="-111" charset="-128"/>
          <a:cs typeface="Geneva" pitchFamily="-107"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7" charset="-128"/>
          <a:cs typeface="ＭＳ Ｐゴシック" pitchFamily="-107"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hyperlink" Target="http://ods.od.nih.gov/factsheets/vitamind.asp" TargetMode="External"/><Relationship Id="rId2" Type="http://schemas.openxmlformats.org/officeDocument/2006/relationships/notesSlide" Target="../notesSlides/notesSlide25.xml"/><Relationship Id="rId1" Type="http://schemas.openxmlformats.org/officeDocument/2006/relationships/slideLayout" Target="../slideLayouts/slideLayout71.xml"/><Relationship Id="rId5" Type="http://schemas.openxmlformats.org/officeDocument/2006/relationships/image" Target="../media/image27.jpeg"/><Relationship Id="rId4" Type="http://schemas.openxmlformats.org/officeDocument/2006/relationships/hyperlink" Target="http://www.cnpp.usda.gov/dietaryguidelines.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hyperlink" Target="http://www.innovations-report.de/html/berichte/biowissenschaften_chemie/bericht-107245.html" TargetMode="External"/><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jpeg"/><Relationship Id="rId7"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t>VITAMIN D: How Research Informs Public Health Policy</a:t>
            </a:r>
            <a:endParaRPr lang="en-US" dirty="0"/>
          </a:p>
        </p:txBody>
      </p:sp>
      <p:sp>
        <p:nvSpPr>
          <p:cNvPr id="18" name="Text Placeholder 17"/>
          <p:cNvSpPr>
            <a:spLocks noGrp="1"/>
          </p:cNvSpPr>
          <p:nvPr>
            <p:ph type="body" sz="quarter" idx="10"/>
          </p:nvPr>
        </p:nvSpPr>
        <p:spPr/>
        <p:txBody>
          <a:bodyPr>
            <a:normAutofit fontScale="85000" lnSpcReduction="20000"/>
          </a:bodyPr>
          <a:lstStyle/>
          <a:p>
            <a:r>
              <a:rPr lang="en-US" altLang="zh-CN" dirty="0" smtClean="0"/>
              <a:t>Office of Dietary Supplements</a:t>
            </a:r>
          </a:p>
          <a:p>
            <a:r>
              <a:rPr lang="en-US" dirty="0" smtClean="0"/>
              <a:t>National Institutes of Health</a:t>
            </a:r>
            <a:endParaRPr lang="en-US" dirty="0"/>
          </a:p>
        </p:txBody>
      </p:sp>
      <p:sp>
        <p:nvSpPr>
          <p:cNvPr id="15" name="Text Placeholder 14"/>
          <p:cNvSpPr>
            <a:spLocks noGrp="1"/>
          </p:cNvSpPr>
          <p:nvPr>
            <p:ph type="body" sz="quarter" idx="11"/>
          </p:nvPr>
        </p:nvSpPr>
        <p:spPr/>
        <p:txBody>
          <a:bodyPr>
            <a:normAutofit/>
          </a:bodyPr>
          <a:lstStyle/>
          <a:p>
            <a:r>
              <a:rPr lang="en-US" altLang="zh-CN" sz="2800" b="1" dirty="0" smtClean="0"/>
              <a:t>Paul M. Coates, Ph.D.</a:t>
            </a:r>
          </a:p>
          <a:p>
            <a:r>
              <a:rPr lang="en-US" altLang="zh-CN" sz="2800" b="1" dirty="0" smtClean="0"/>
              <a:t>Director</a:t>
            </a:r>
          </a:p>
        </p:txBody>
      </p:sp>
      <p:pic>
        <p:nvPicPr>
          <p:cNvPr id="7174" name="Picture 10" descr="Thinkstock Milk in glass spilled 89679636_338x506_72 dpi.jpg"/>
          <p:cNvPicPr>
            <a:picLocks noChangeAspect="1"/>
          </p:cNvPicPr>
          <p:nvPr/>
        </p:nvPicPr>
        <p:blipFill>
          <a:blip r:embed="rId3" cstate="print"/>
          <a:srcRect l="9449" r="26519"/>
          <a:stretch>
            <a:fillRect/>
          </a:stretch>
        </p:blipFill>
        <p:spPr bwMode="auto">
          <a:xfrm>
            <a:off x="220717" y="189443"/>
            <a:ext cx="961697" cy="1875839"/>
          </a:xfrm>
          <a:prstGeom prst="rect">
            <a:avLst/>
          </a:prstGeom>
          <a:noFill/>
          <a:ln w="9525">
            <a:noFill/>
            <a:miter lim="800000"/>
            <a:headEnd/>
            <a:tailEnd/>
          </a:ln>
        </p:spPr>
      </p:pic>
      <p:sp>
        <p:nvSpPr>
          <p:cNvPr id="9" name="Rectangle 11"/>
          <p:cNvSpPr>
            <a:spLocks noChangeArrowheads="1"/>
          </p:cNvSpPr>
          <p:nvPr/>
        </p:nvSpPr>
        <p:spPr bwMode="auto">
          <a:xfrm>
            <a:off x="731500" y="5963730"/>
            <a:ext cx="7778750" cy="646331"/>
          </a:xfrm>
          <a:prstGeom prst="rect">
            <a:avLst/>
          </a:prstGeom>
          <a:noFill/>
          <a:ln w="9525">
            <a:noFill/>
            <a:miter lim="800000"/>
            <a:headEnd/>
            <a:tailEnd/>
          </a:ln>
        </p:spPr>
        <p:txBody>
          <a:bodyPr>
            <a:spAutoFit/>
          </a:bodyPr>
          <a:lstStyle/>
          <a:p>
            <a:pPr algn="ctr"/>
            <a:r>
              <a:rPr lang="en-US" altLang="zh-CN" sz="1800" dirty="0">
                <a:ea typeface="SimSun" pitchFamily="2" charset="-122"/>
              </a:rPr>
              <a:t/>
            </a:r>
            <a:br>
              <a:rPr lang="en-US" altLang="zh-CN" sz="1800" dirty="0">
                <a:ea typeface="SimSun" pitchFamily="2" charset="-122"/>
              </a:rPr>
            </a:br>
            <a:endParaRPr lang="en-US" altLang="zh-CN" sz="1800" dirty="0">
              <a:solidFill>
                <a:schemeClr val="bg1"/>
              </a:solidFill>
              <a:ea typeface="SimSun" pitchFamily="2" charset="-122"/>
            </a:endParaRPr>
          </a:p>
        </p:txBody>
      </p:sp>
      <p:pic>
        <p:nvPicPr>
          <p:cNvPr id="22" name="Picture 21" descr="gelcaps red  yellow 2x2.jpg"/>
          <p:cNvPicPr>
            <a:picLocks noChangeAspect="1"/>
          </p:cNvPicPr>
          <p:nvPr/>
        </p:nvPicPr>
        <p:blipFill>
          <a:blip r:embed="rId4" cstate="print"/>
          <a:stretch>
            <a:fillRect/>
          </a:stretch>
        </p:blipFill>
        <p:spPr>
          <a:xfrm>
            <a:off x="5100638" y="202980"/>
            <a:ext cx="1833562" cy="1828800"/>
          </a:xfrm>
          <a:prstGeom prst="rect">
            <a:avLst/>
          </a:prstGeom>
        </p:spPr>
      </p:pic>
      <p:pic>
        <p:nvPicPr>
          <p:cNvPr id="23" name="Picture 22" descr="salmon_sm.jpg"/>
          <p:cNvPicPr>
            <a:picLocks noChangeAspect="1"/>
          </p:cNvPicPr>
          <p:nvPr/>
        </p:nvPicPr>
        <p:blipFill>
          <a:blip r:embed="rId5" cstate="print"/>
          <a:srcRect t="24658" r="-327" b="9589"/>
          <a:stretch>
            <a:fillRect/>
          </a:stretch>
        </p:blipFill>
        <p:spPr>
          <a:xfrm>
            <a:off x="1307575" y="202980"/>
            <a:ext cx="1843440" cy="1843440"/>
          </a:xfrm>
          <a:prstGeom prst="rect">
            <a:avLst/>
          </a:prstGeom>
        </p:spPr>
      </p:pic>
      <p:pic>
        <p:nvPicPr>
          <p:cNvPr id="24" name="Picture 23" descr="sunbather_sm.jpg"/>
          <p:cNvPicPr>
            <a:picLocks noChangeAspect="1"/>
          </p:cNvPicPr>
          <p:nvPr/>
        </p:nvPicPr>
        <p:blipFill>
          <a:blip r:embed="rId6" cstate="print"/>
          <a:srcRect l="22157" r="11177" b="-194"/>
          <a:stretch>
            <a:fillRect/>
          </a:stretch>
        </p:blipFill>
        <p:spPr>
          <a:xfrm>
            <a:off x="7007281" y="2110609"/>
            <a:ext cx="1843440" cy="1847029"/>
          </a:xfrm>
          <a:prstGeom prst="rect">
            <a:avLst/>
          </a:prstGeom>
        </p:spPr>
      </p:pic>
      <p:pic>
        <p:nvPicPr>
          <p:cNvPr id="25" name="Picture 24" descr="vitD_crystals_sm.jpg"/>
          <p:cNvPicPr>
            <a:picLocks noChangeAspect="1"/>
          </p:cNvPicPr>
          <p:nvPr/>
        </p:nvPicPr>
        <p:blipFill>
          <a:blip r:embed="rId7" cstate="print"/>
          <a:srcRect l="22222" r="12500"/>
          <a:stretch>
            <a:fillRect/>
          </a:stretch>
        </p:blipFill>
        <p:spPr>
          <a:xfrm>
            <a:off x="3200400" y="202980"/>
            <a:ext cx="1828800" cy="1830608"/>
          </a:xfrm>
          <a:prstGeom prst="rect">
            <a:avLst/>
          </a:prstGeom>
        </p:spPr>
      </p:pic>
      <p:pic>
        <p:nvPicPr>
          <p:cNvPr id="26" name="Picture 25" descr="bottle2x2.jpg"/>
          <p:cNvPicPr>
            <a:picLocks noChangeAspect="1"/>
          </p:cNvPicPr>
          <p:nvPr/>
        </p:nvPicPr>
        <p:blipFill>
          <a:blip r:embed="rId8" cstate="print"/>
          <a:srcRect t="2233"/>
          <a:stretch>
            <a:fillRect/>
          </a:stretch>
        </p:blipFill>
        <p:spPr>
          <a:xfrm>
            <a:off x="7015656" y="204950"/>
            <a:ext cx="1892353" cy="1826499"/>
          </a:xfrm>
          <a:prstGeom prst="rect">
            <a:avLst/>
          </a:prstGeom>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oter Placeholder 1"/>
          <p:cNvSpPr>
            <a:spLocks noGrp="1"/>
          </p:cNvSpPr>
          <p:nvPr>
            <p:ph type="ftr" sz="quarter" idx="10"/>
          </p:nvPr>
        </p:nvSpPr>
        <p:spPr>
          <a:noFill/>
        </p:spPr>
        <p:txBody>
          <a:bodyPr/>
          <a:lstStyle/>
          <a:p>
            <a:fld id="{494FF188-5132-44DF-8812-9CB11959B712}" type="slidenum">
              <a:rPr lang="en-US" smtClean="0"/>
              <a:pPr/>
              <a:t>10</a:t>
            </a:fld>
            <a:endParaRPr lang="ru-RU" smtClean="0"/>
          </a:p>
        </p:txBody>
      </p:sp>
      <p:sp>
        <p:nvSpPr>
          <p:cNvPr id="49154" name="Text Box 2"/>
          <p:cNvSpPr txBox="1">
            <a:spLocks noChangeArrowheads="1"/>
          </p:cNvSpPr>
          <p:nvPr/>
        </p:nvSpPr>
        <p:spPr bwMode="auto">
          <a:xfrm>
            <a:off x="284163" y="333375"/>
            <a:ext cx="8615362" cy="519113"/>
          </a:xfrm>
          <a:prstGeom prst="rect">
            <a:avLst/>
          </a:prstGeom>
          <a:noFill/>
          <a:ln w="9525">
            <a:noFill/>
            <a:miter lim="800000"/>
            <a:headEnd/>
            <a:tailEnd/>
          </a:ln>
        </p:spPr>
        <p:txBody>
          <a:bodyPr>
            <a:spAutoFit/>
          </a:bodyPr>
          <a:lstStyle/>
          <a:p>
            <a:pPr algn="ctr" eaLnBrk="0" hangingPunct="0"/>
            <a:r>
              <a:rPr lang="en-US" sz="2800" b="1" dirty="0" smtClean="0"/>
              <a:t>Changes </a:t>
            </a:r>
            <a:r>
              <a:rPr lang="en-US" sz="2800" b="1" dirty="0"/>
              <a:t>in the DiaSorin RIA Over Time </a:t>
            </a:r>
          </a:p>
        </p:txBody>
      </p:sp>
      <p:sp>
        <p:nvSpPr>
          <p:cNvPr id="49155" name="Rectangle 9"/>
          <p:cNvSpPr>
            <a:spLocks noChangeArrowheads="1"/>
          </p:cNvSpPr>
          <p:nvPr/>
        </p:nvSpPr>
        <p:spPr bwMode="auto">
          <a:xfrm>
            <a:off x="321461" y="1521861"/>
            <a:ext cx="8822540" cy="4110038"/>
          </a:xfrm>
          <a:prstGeom prst="rect">
            <a:avLst/>
          </a:prstGeom>
          <a:noFill/>
          <a:ln w="9525">
            <a:noFill/>
            <a:miter lim="800000"/>
            <a:headEnd/>
            <a:tailEnd/>
          </a:ln>
        </p:spPr>
        <p:txBody>
          <a:bodyPr/>
          <a:lstStyle/>
          <a:p>
            <a:pPr marL="342900" lvl="1" indent="-342900" eaLnBrk="0" hangingPunct="0">
              <a:spcAft>
                <a:spcPts val="300"/>
              </a:spcAft>
              <a:buClr>
                <a:srgbClr val="EA5F00"/>
              </a:buClr>
              <a:buFont typeface="Wingdings" pitchFamily="2" charset="2"/>
              <a:buChar char="q"/>
            </a:pPr>
            <a:r>
              <a:rPr lang="en-US" b="1" dirty="0" smtClean="0"/>
              <a:t>Change </a:t>
            </a:r>
            <a:r>
              <a:rPr lang="en-US" b="1" dirty="0"/>
              <a:t>from the original RIA </a:t>
            </a:r>
            <a:r>
              <a:rPr lang="en-US" b="1" dirty="0" smtClean="0"/>
              <a:t>to </a:t>
            </a:r>
            <a:r>
              <a:rPr lang="en-US" b="1" dirty="0"/>
              <a:t>the reformulated </a:t>
            </a:r>
            <a:r>
              <a:rPr lang="en-US" b="1" dirty="0" smtClean="0"/>
              <a:t>RIA</a:t>
            </a:r>
            <a:endParaRPr lang="en-US" b="1" dirty="0"/>
          </a:p>
          <a:p>
            <a:pPr marL="457200" lvl="2" eaLnBrk="0" hangingPunct="0">
              <a:spcAft>
                <a:spcPts val="300"/>
              </a:spcAft>
              <a:buClr>
                <a:srgbClr val="EA5F00"/>
              </a:buClr>
              <a:buFont typeface="Wingdings" pitchFamily="2" charset="2"/>
              <a:buChar char="Ø"/>
            </a:pPr>
            <a:r>
              <a:rPr lang="en-US" sz="2000" dirty="0" smtClean="0">
                <a:solidFill>
                  <a:srgbClr val="FF0000"/>
                </a:solidFill>
              </a:rPr>
              <a:t>  </a:t>
            </a:r>
            <a:r>
              <a:rPr lang="en-US" sz="2000" dirty="0" smtClean="0"/>
              <a:t>Resulted in 12% lower biomarker levels</a:t>
            </a:r>
            <a:endParaRPr lang="en-US" sz="2000" dirty="0"/>
          </a:p>
          <a:p>
            <a:pPr marL="342900" lvl="1" indent="-342900" eaLnBrk="0" hangingPunct="0">
              <a:spcAft>
                <a:spcPts val="300"/>
              </a:spcAft>
              <a:buClr>
                <a:srgbClr val="EA5F00"/>
              </a:buClr>
              <a:buFont typeface="Wingdings" pitchFamily="2" charset="2"/>
              <a:buChar char="q"/>
            </a:pPr>
            <a:endParaRPr lang="en-US" b="1" dirty="0" smtClean="0"/>
          </a:p>
          <a:p>
            <a:pPr marL="342900" lvl="1" indent="-342900" eaLnBrk="0" hangingPunct="0">
              <a:spcAft>
                <a:spcPts val="300"/>
              </a:spcAft>
              <a:buClr>
                <a:srgbClr val="EA5F00"/>
              </a:buClr>
              <a:buFont typeface="Wingdings" pitchFamily="2" charset="2"/>
              <a:buChar char="q"/>
            </a:pPr>
            <a:r>
              <a:rPr lang="en-US" b="1" dirty="0" smtClean="0"/>
              <a:t>Reformulated </a:t>
            </a:r>
            <a:r>
              <a:rPr lang="en-US" b="1" dirty="0"/>
              <a:t>RIA fluctuated over time</a:t>
            </a:r>
          </a:p>
          <a:p>
            <a:pPr marL="804672" lvl="3" indent="-342900" eaLnBrk="0" hangingPunct="0">
              <a:spcAft>
                <a:spcPts val="300"/>
              </a:spcAft>
              <a:buClr>
                <a:srgbClr val="EA5F00"/>
              </a:buClr>
              <a:buFont typeface="Wingdings" pitchFamily="2" charset="2"/>
              <a:buChar char="Ø"/>
            </a:pPr>
            <a:r>
              <a:rPr lang="en-US" sz="2000" dirty="0" smtClean="0"/>
              <a:t>Between </a:t>
            </a:r>
            <a:r>
              <a:rPr lang="en-US" sz="2000" dirty="0"/>
              <a:t>2000 and 2006, the assay performed for some extended periods </a:t>
            </a:r>
            <a:r>
              <a:rPr lang="en-US" sz="2000" dirty="0" smtClean="0"/>
              <a:t>5–10</a:t>
            </a:r>
            <a:r>
              <a:rPr lang="en-US" sz="2000" dirty="0"/>
              <a:t>% higher or lower than expected</a:t>
            </a:r>
          </a:p>
          <a:p>
            <a:pPr marL="342900" lvl="1" indent="-342900" eaLnBrk="0" hangingPunct="0">
              <a:spcAft>
                <a:spcPts val="300"/>
              </a:spcAft>
              <a:buClr>
                <a:srgbClr val="EA5F00"/>
              </a:buClr>
              <a:buFont typeface="Wingdings" pitchFamily="2" charset="2"/>
              <a:buChar char="q"/>
            </a:pPr>
            <a:endParaRPr lang="en-US" b="1" dirty="0" smtClean="0"/>
          </a:p>
          <a:p>
            <a:pPr marL="342900" lvl="1" indent="-342900" eaLnBrk="0" hangingPunct="0">
              <a:spcAft>
                <a:spcPts val="300"/>
              </a:spcAft>
              <a:buClr>
                <a:srgbClr val="EA5F00"/>
              </a:buClr>
              <a:buFont typeface="Wingdings" pitchFamily="2" charset="2"/>
              <a:buChar char="q"/>
            </a:pPr>
            <a:r>
              <a:rPr lang="en-US" b="1" dirty="0" smtClean="0"/>
              <a:t>Impact </a:t>
            </a:r>
            <a:r>
              <a:rPr lang="en-US" b="1" dirty="0"/>
              <a:t>of assay changes on population levels </a:t>
            </a: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ftr" sz="quarter" idx="10"/>
          </p:nvPr>
        </p:nvSpPr>
        <p:spPr>
          <a:noFill/>
        </p:spPr>
        <p:txBody>
          <a:bodyPr/>
          <a:lstStyle/>
          <a:p>
            <a:fld id="{342F376A-C34B-4D4F-97C8-E90E71EE54B6}" type="slidenum">
              <a:rPr lang="en-US" smtClean="0"/>
              <a:pPr/>
              <a:t>11</a:t>
            </a:fld>
            <a:endParaRPr lang="ru-RU" dirty="0" smtClean="0"/>
          </a:p>
        </p:txBody>
      </p:sp>
      <p:sp>
        <p:nvSpPr>
          <p:cNvPr id="9219" name="Footer Placeholder 3"/>
          <p:cNvSpPr txBox="1">
            <a:spLocks noGrp="1"/>
          </p:cNvSpPr>
          <p:nvPr/>
        </p:nvSpPr>
        <p:spPr bwMode="auto">
          <a:xfrm>
            <a:off x="0" y="6553200"/>
            <a:ext cx="8229600" cy="381000"/>
          </a:xfrm>
          <a:prstGeom prst="rect">
            <a:avLst/>
          </a:prstGeom>
          <a:noFill/>
          <a:ln w="9525">
            <a:noFill/>
            <a:miter lim="800000"/>
            <a:headEnd/>
            <a:tailEnd/>
          </a:ln>
        </p:spPr>
        <p:txBody>
          <a:bodyPr/>
          <a:lstStyle/>
          <a:p>
            <a:fld id="{7F16BBB7-7C03-4E67-B86B-80430580E020}" type="slidenum">
              <a:rPr lang="en-US" sz="1000">
                <a:solidFill>
                  <a:schemeClr val="bg1"/>
                </a:solidFill>
              </a:rPr>
              <a:pPr/>
              <a:t>11</a:t>
            </a:fld>
            <a:endParaRPr lang="ru-RU" sz="1000">
              <a:solidFill>
                <a:schemeClr val="bg1"/>
              </a:solidFill>
            </a:endParaRPr>
          </a:p>
        </p:txBody>
      </p:sp>
      <p:sp>
        <p:nvSpPr>
          <p:cNvPr id="9220" name="Slide Number Placeholder 2"/>
          <p:cNvSpPr txBox="1">
            <a:spLocks noGrp="1"/>
          </p:cNvSpPr>
          <p:nvPr/>
        </p:nvSpPr>
        <p:spPr bwMode="auto">
          <a:xfrm>
            <a:off x="6629400" y="6229350"/>
            <a:ext cx="2133600" cy="476250"/>
          </a:xfrm>
          <a:prstGeom prst="rect">
            <a:avLst/>
          </a:prstGeom>
          <a:noFill/>
          <a:ln w="9525">
            <a:noFill/>
            <a:miter lim="800000"/>
            <a:headEnd/>
            <a:tailEnd/>
          </a:ln>
        </p:spPr>
        <p:txBody>
          <a:bodyPr anchor="b"/>
          <a:lstStyle/>
          <a:p>
            <a:pPr algn="r"/>
            <a:endParaRPr lang="en-US" sz="1000" dirty="0"/>
          </a:p>
        </p:txBody>
      </p:sp>
      <p:sp>
        <p:nvSpPr>
          <p:cNvPr id="9221" name="Rectangle 10"/>
          <p:cNvSpPr>
            <a:spLocks noChangeArrowheads="1"/>
          </p:cNvSpPr>
          <p:nvPr/>
        </p:nvSpPr>
        <p:spPr bwMode="auto">
          <a:xfrm>
            <a:off x="423863" y="395288"/>
            <a:ext cx="8229600" cy="1143000"/>
          </a:xfrm>
          <a:prstGeom prst="rect">
            <a:avLst/>
          </a:prstGeom>
          <a:noFill/>
          <a:ln w="9525">
            <a:noFill/>
            <a:miter lim="800000"/>
            <a:headEnd/>
            <a:tailEnd/>
          </a:ln>
        </p:spPr>
        <p:txBody>
          <a:bodyPr anchor="ctr"/>
          <a:lstStyle/>
          <a:p>
            <a:pPr algn="ctr"/>
            <a:endParaRPr lang="en-US" sz="2800" b="1" dirty="0">
              <a:solidFill>
                <a:srgbClr val="FFFF00"/>
              </a:solidFill>
              <a:cs typeface="Arial" charset="0"/>
            </a:endParaRPr>
          </a:p>
        </p:txBody>
      </p:sp>
      <p:sp>
        <p:nvSpPr>
          <p:cNvPr id="9222" name="Rectangle 8"/>
          <p:cNvSpPr>
            <a:spLocks noGrp="1" noChangeArrowheads="1"/>
          </p:cNvSpPr>
          <p:nvPr>
            <p:ph type="title" idx="4294967295"/>
          </p:nvPr>
        </p:nvSpPr>
        <p:spPr>
          <a:xfrm>
            <a:off x="238304" y="0"/>
            <a:ext cx="8686800" cy="1124700"/>
          </a:xfrm>
          <a:prstGeom prst="rect">
            <a:avLst/>
          </a:prstGeom>
        </p:spPr>
        <p:txBody>
          <a:bodyPr/>
          <a:lstStyle/>
          <a:p>
            <a:pPr eaLnBrk="1" hangingPunct="1"/>
            <a:r>
              <a:rPr lang="en-US" sz="3600" b="1" dirty="0" smtClean="0"/>
              <a:t>Impact of Assay Changes on Population Levels</a:t>
            </a:r>
          </a:p>
        </p:txBody>
      </p:sp>
      <p:sp>
        <p:nvSpPr>
          <p:cNvPr id="13" name="Rectangle 9"/>
          <p:cNvSpPr>
            <a:spLocks noChangeArrowheads="1"/>
          </p:cNvSpPr>
          <p:nvPr/>
        </p:nvSpPr>
        <p:spPr bwMode="auto">
          <a:xfrm rot="16200000">
            <a:off x="4687216" y="4273909"/>
            <a:ext cx="230430" cy="230432"/>
          </a:xfrm>
          <a:prstGeom prst="rect">
            <a:avLst/>
          </a:prstGeom>
          <a:gradFill flip="none" rotWithShape="1">
            <a:gsLst>
              <a:gs pos="0">
                <a:schemeClr val="accent6">
                  <a:lumMod val="75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fontAlgn="auto">
              <a:spcBef>
                <a:spcPts val="0"/>
              </a:spcBef>
              <a:spcAft>
                <a:spcPts val="0"/>
              </a:spcAft>
              <a:defRPr/>
            </a:pPr>
            <a:endParaRPr lang="en-US" sz="1200" kern="0" dirty="0">
              <a:solidFill>
                <a:sysClr val="windowText" lastClr="000000"/>
              </a:solidFill>
              <a:latin typeface="+mj-lt"/>
            </a:endParaRPr>
          </a:p>
        </p:txBody>
      </p:sp>
      <p:sp>
        <p:nvSpPr>
          <p:cNvPr id="14" name="Text Box 10"/>
          <p:cNvSpPr txBox="1">
            <a:spLocks noChangeArrowheads="1"/>
          </p:cNvSpPr>
          <p:nvPr/>
        </p:nvSpPr>
        <p:spPr bwMode="auto">
          <a:xfrm>
            <a:off x="4979865" y="4229100"/>
            <a:ext cx="3147802" cy="461665"/>
          </a:xfrm>
          <a:prstGeom prst="rect">
            <a:avLst/>
          </a:prstGeom>
          <a:noFill/>
          <a:ln w="9525">
            <a:noFill/>
            <a:miter lim="800000"/>
            <a:headEnd/>
            <a:tailEnd/>
          </a:ln>
        </p:spPr>
        <p:txBody>
          <a:bodyPr wrap="square" anchor="ctr">
            <a:spAutoFit/>
          </a:bodyPr>
          <a:lstStyle/>
          <a:p>
            <a:pPr eaLnBrk="0" hangingPunct="0">
              <a:defRPr/>
            </a:pPr>
            <a:r>
              <a:rPr lang="en-US" sz="1200" dirty="0">
                <a:latin typeface="+mj-lt"/>
              </a:rPr>
              <a:t>Predicted mean for NHANES </a:t>
            </a:r>
            <a:r>
              <a:rPr lang="en-US" sz="1200" dirty="0" smtClean="0">
                <a:latin typeface="+mj-lt"/>
              </a:rPr>
              <a:t>III </a:t>
            </a:r>
            <a:r>
              <a:rPr lang="en-US" sz="1200" dirty="0">
                <a:latin typeface="+mj-lt"/>
              </a:rPr>
              <a:t>assuming </a:t>
            </a:r>
            <a:r>
              <a:rPr lang="en-US" sz="1200" dirty="0" smtClean="0">
                <a:latin typeface="+mj-lt"/>
              </a:rPr>
              <a:t>reformulated DiaSorin RIA </a:t>
            </a:r>
            <a:r>
              <a:rPr lang="en-US" sz="1200" dirty="0">
                <a:latin typeface="+mj-lt"/>
              </a:rPr>
              <a:t>was used</a:t>
            </a:r>
          </a:p>
        </p:txBody>
      </p:sp>
      <p:grpSp>
        <p:nvGrpSpPr>
          <p:cNvPr id="2" name="Group 122"/>
          <p:cNvGrpSpPr/>
          <p:nvPr/>
        </p:nvGrpSpPr>
        <p:grpSpPr>
          <a:xfrm>
            <a:off x="1077145" y="4250141"/>
            <a:ext cx="3379640" cy="599843"/>
            <a:chOff x="385549" y="5024646"/>
            <a:chExt cx="3379640" cy="599843"/>
          </a:xfrm>
        </p:grpSpPr>
        <p:sp>
          <p:nvSpPr>
            <p:cNvPr id="10" name="Text Box 6"/>
            <p:cNvSpPr txBox="1">
              <a:spLocks noChangeArrowheads="1"/>
            </p:cNvSpPr>
            <p:nvPr/>
          </p:nvSpPr>
          <p:spPr bwMode="auto">
            <a:xfrm>
              <a:off x="687388" y="5024646"/>
              <a:ext cx="2732462" cy="276999"/>
            </a:xfrm>
            <a:prstGeom prst="rect">
              <a:avLst/>
            </a:prstGeom>
            <a:noFill/>
            <a:ln w="9525">
              <a:noFill/>
              <a:miter lim="800000"/>
              <a:headEnd/>
              <a:tailEnd/>
            </a:ln>
          </p:spPr>
          <p:txBody>
            <a:bodyPr wrap="square" anchor="ctr">
              <a:spAutoFit/>
            </a:bodyPr>
            <a:lstStyle/>
            <a:p>
              <a:pPr eaLnBrk="0" hangingPunct="0">
                <a:defRPr/>
              </a:pPr>
              <a:r>
                <a:rPr lang="en-US" sz="1200" dirty="0">
                  <a:latin typeface="+mj-lt"/>
                </a:rPr>
                <a:t>Observed mean for NHANES </a:t>
              </a:r>
              <a:r>
                <a:rPr lang="en-US" sz="1200" dirty="0" smtClean="0">
                  <a:latin typeface="+mj-lt"/>
                </a:rPr>
                <a:t>III </a:t>
              </a:r>
              <a:endParaRPr lang="en-US" sz="1200" dirty="0">
                <a:latin typeface="+mj-lt"/>
              </a:endParaRPr>
            </a:p>
          </p:txBody>
        </p:sp>
        <p:sp>
          <p:nvSpPr>
            <p:cNvPr id="11" name="Text Box 7"/>
            <p:cNvSpPr txBox="1">
              <a:spLocks noChangeArrowheads="1"/>
            </p:cNvSpPr>
            <p:nvPr/>
          </p:nvSpPr>
          <p:spPr bwMode="auto">
            <a:xfrm>
              <a:off x="695324" y="5341086"/>
              <a:ext cx="3069865" cy="276999"/>
            </a:xfrm>
            <a:prstGeom prst="rect">
              <a:avLst/>
            </a:prstGeom>
            <a:noFill/>
            <a:ln w="9525">
              <a:noFill/>
              <a:miter lim="800000"/>
              <a:headEnd/>
              <a:tailEnd/>
            </a:ln>
          </p:spPr>
          <p:txBody>
            <a:bodyPr wrap="square" anchor="ctr">
              <a:spAutoFit/>
            </a:bodyPr>
            <a:lstStyle/>
            <a:p>
              <a:pPr eaLnBrk="0" hangingPunct="0">
                <a:defRPr/>
              </a:pPr>
              <a:r>
                <a:rPr lang="en-US" sz="1200" dirty="0">
                  <a:latin typeface="+mj-lt"/>
                </a:rPr>
                <a:t>Observed mean for NHANES </a:t>
              </a:r>
              <a:r>
                <a:rPr lang="en-US" sz="1200" dirty="0" smtClean="0">
                  <a:latin typeface="+mj-lt"/>
                </a:rPr>
                <a:t>2003–2004</a:t>
              </a:r>
              <a:endParaRPr lang="en-US" sz="1200" dirty="0">
                <a:latin typeface="+mj-lt"/>
              </a:endParaRPr>
            </a:p>
          </p:txBody>
        </p:sp>
        <p:sp>
          <p:nvSpPr>
            <p:cNvPr id="17" name="Rectangle 13"/>
            <p:cNvSpPr>
              <a:spLocks noChangeArrowheads="1"/>
            </p:cNvSpPr>
            <p:nvPr/>
          </p:nvSpPr>
          <p:spPr bwMode="auto">
            <a:xfrm>
              <a:off x="385550" y="5355654"/>
              <a:ext cx="268834" cy="26883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fontAlgn="auto">
                <a:spcBef>
                  <a:spcPts val="0"/>
                </a:spcBef>
                <a:spcAft>
                  <a:spcPts val="0"/>
                </a:spcAft>
                <a:defRPr/>
              </a:pPr>
              <a:endParaRPr lang="en-US" sz="1200" kern="0" dirty="0">
                <a:solidFill>
                  <a:sysClr val="windowText" lastClr="000000"/>
                </a:solidFill>
                <a:latin typeface="+mj-lt"/>
              </a:endParaRPr>
            </a:p>
          </p:txBody>
        </p:sp>
        <p:sp>
          <p:nvSpPr>
            <p:cNvPr id="119" name="Rectangle 13"/>
            <p:cNvSpPr>
              <a:spLocks noChangeArrowheads="1"/>
            </p:cNvSpPr>
            <p:nvPr/>
          </p:nvSpPr>
          <p:spPr bwMode="auto">
            <a:xfrm>
              <a:off x="385549" y="5048416"/>
              <a:ext cx="269141" cy="24109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fontAlgn="auto">
                <a:spcBef>
                  <a:spcPts val="0"/>
                </a:spcBef>
                <a:spcAft>
                  <a:spcPts val="0"/>
                </a:spcAft>
                <a:defRPr/>
              </a:pPr>
              <a:endParaRPr lang="en-US" sz="1200" kern="0" dirty="0">
                <a:solidFill>
                  <a:sysClr val="windowText" lastClr="000000"/>
                </a:solidFill>
                <a:latin typeface="+mj-lt"/>
              </a:endParaRPr>
            </a:p>
          </p:txBody>
        </p:sp>
      </p:grpSp>
      <p:sp>
        <p:nvSpPr>
          <p:cNvPr id="126" name="TextBox 125"/>
          <p:cNvSpPr txBox="1"/>
          <p:nvPr/>
        </p:nvSpPr>
        <p:spPr>
          <a:xfrm>
            <a:off x="4742177" y="4699110"/>
            <a:ext cx="4454980" cy="276999"/>
          </a:xfrm>
          <a:prstGeom prst="rect">
            <a:avLst/>
          </a:prstGeom>
          <a:noFill/>
        </p:spPr>
        <p:txBody>
          <a:bodyPr wrap="square" rtlCol="0">
            <a:spAutoFit/>
          </a:bodyPr>
          <a:lstStyle/>
          <a:p>
            <a:pPr marL="231775" indent="-231775"/>
            <a:r>
              <a:rPr lang="en-US" sz="1200" dirty="0" smtClean="0">
                <a:latin typeface="+mj-lt"/>
              </a:rPr>
              <a:t>*    Non-Hispanic whites, 20–50 years, examined April-October</a:t>
            </a:r>
            <a:endParaRPr lang="en-US" sz="1200" dirty="0">
              <a:latin typeface="+mj-lt"/>
            </a:endParaRPr>
          </a:p>
        </p:txBody>
      </p:sp>
      <p:graphicFrame>
        <p:nvGraphicFramePr>
          <p:cNvPr id="83" name="Object 2"/>
          <p:cNvGraphicFramePr>
            <a:graphicFrameLocks noChangeAspect="1"/>
          </p:cNvGraphicFramePr>
          <p:nvPr/>
        </p:nvGraphicFramePr>
        <p:xfrm>
          <a:off x="-38100" y="1595781"/>
          <a:ext cx="4602942" cy="265191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18"/>
          <p:cNvGrpSpPr/>
          <p:nvPr/>
        </p:nvGrpSpPr>
        <p:grpSpPr>
          <a:xfrm>
            <a:off x="438558" y="2011842"/>
            <a:ext cx="3903821" cy="1968185"/>
            <a:chOff x="525564" y="2451105"/>
            <a:chExt cx="7159529" cy="2419898"/>
          </a:xfrm>
        </p:grpSpPr>
        <p:grpSp>
          <p:nvGrpSpPr>
            <p:cNvPr id="4" name="Group 4"/>
            <p:cNvGrpSpPr>
              <a:grpSpLocks/>
            </p:cNvGrpSpPr>
            <p:nvPr/>
          </p:nvGrpSpPr>
          <p:grpSpPr bwMode="auto">
            <a:xfrm>
              <a:off x="992351" y="4392637"/>
              <a:ext cx="475643" cy="293688"/>
              <a:chOff x="605" y="2978"/>
              <a:chExt cx="334" cy="127"/>
            </a:xfrm>
          </p:grpSpPr>
          <p:sp>
            <p:nvSpPr>
              <p:cNvPr id="99" name="Freeform 5"/>
              <p:cNvSpPr>
                <a:spLocks/>
              </p:cNvSpPr>
              <p:nvPr/>
            </p:nvSpPr>
            <p:spPr bwMode="auto">
              <a:xfrm>
                <a:off x="813" y="2982"/>
                <a:ext cx="126" cy="120"/>
              </a:xfrm>
              <a:custGeom>
                <a:avLst/>
                <a:gdLst>
                  <a:gd name="T0" fmla="*/ 0 w 126"/>
                  <a:gd name="T1" fmla="*/ 60 h 120"/>
                  <a:gd name="T2" fmla="*/ 126 w 126"/>
                  <a:gd name="T3" fmla="*/ 0 h 120"/>
                  <a:gd name="T4" fmla="*/ 123 w 126"/>
                  <a:gd name="T5" fmla="*/ 63 h 120"/>
                  <a:gd name="T6" fmla="*/ 6 w 126"/>
                  <a:gd name="T7" fmla="*/ 120 h 120"/>
                  <a:gd name="T8" fmla="*/ 0 w 126"/>
                  <a:gd name="T9" fmla="*/ 60 h 120"/>
                  <a:gd name="T10" fmla="*/ 0 60000 65536"/>
                  <a:gd name="T11" fmla="*/ 0 60000 65536"/>
                  <a:gd name="T12" fmla="*/ 0 60000 65536"/>
                  <a:gd name="T13" fmla="*/ 0 60000 65536"/>
                  <a:gd name="T14" fmla="*/ 0 60000 65536"/>
                  <a:gd name="T15" fmla="*/ 0 w 126"/>
                  <a:gd name="T16" fmla="*/ 0 h 120"/>
                  <a:gd name="T17" fmla="*/ 126 w 126"/>
                  <a:gd name="T18" fmla="*/ 120 h 120"/>
                </a:gdLst>
                <a:ahLst/>
                <a:cxnLst>
                  <a:cxn ang="T10">
                    <a:pos x="T0" y="T1"/>
                  </a:cxn>
                  <a:cxn ang="T11">
                    <a:pos x="T2" y="T3"/>
                  </a:cxn>
                  <a:cxn ang="T12">
                    <a:pos x="T4" y="T5"/>
                  </a:cxn>
                  <a:cxn ang="T13">
                    <a:pos x="T6" y="T7"/>
                  </a:cxn>
                  <a:cxn ang="T14">
                    <a:pos x="T8" y="T9"/>
                  </a:cxn>
                </a:cxnLst>
                <a:rect l="T15" t="T16" r="T17" b="T18"/>
                <a:pathLst>
                  <a:path w="126" h="120">
                    <a:moveTo>
                      <a:pt x="0" y="60"/>
                    </a:moveTo>
                    <a:lnTo>
                      <a:pt x="126" y="0"/>
                    </a:lnTo>
                    <a:lnTo>
                      <a:pt x="123" y="63"/>
                    </a:lnTo>
                    <a:lnTo>
                      <a:pt x="6" y="120"/>
                    </a:lnTo>
                    <a:lnTo>
                      <a:pt x="0" y="60"/>
                    </a:lnTo>
                    <a:close/>
                  </a:path>
                </a:pathLst>
              </a:custGeom>
              <a:solidFill>
                <a:schemeClr val="bg1"/>
              </a:solidFill>
              <a:ln w="38100" cap="flat" cmpd="sng">
                <a:noFill/>
                <a:prstDash val="solid"/>
                <a:round/>
                <a:headEnd type="none" w="med" len="med"/>
                <a:tailEnd type="none" w="med" len="med"/>
              </a:ln>
            </p:spPr>
            <p:txBody>
              <a:bodyPr wrap="none" anchor="ctr"/>
              <a:lstStyle/>
              <a:p>
                <a:endParaRPr lang="en-US" dirty="0"/>
              </a:p>
            </p:txBody>
          </p:sp>
          <p:grpSp>
            <p:nvGrpSpPr>
              <p:cNvPr id="5" name="Group 6"/>
              <p:cNvGrpSpPr>
                <a:grpSpLocks/>
              </p:cNvGrpSpPr>
              <p:nvPr/>
            </p:nvGrpSpPr>
            <p:grpSpPr bwMode="auto">
              <a:xfrm>
                <a:off x="605" y="2978"/>
                <a:ext cx="136" cy="127"/>
                <a:chOff x="637" y="2978"/>
                <a:chExt cx="136" cy="127"/>
              </a:xfrm>
            </p:grpSpPr>
            <p:sp>
              <p:nvSpPr>
                <p:cNvPr id="101" name="Line 7"/>
                <p:cNvSpPr>
                  <a:spLocks noChangeShapeType="1"/>
                </p:cNvSpPr>
                <p:nvPr/>
              </p:nvSpPr>
              <p:spPr bwMode="auto">
                <a:xfrm flipV="1">
                  <a:off x="640" y="3038"/>
                  <a:ext cx="133" cy="67"/>
                </a:xfrm>
                <a:prstGeom prst="line">
                  <a:avLst/>
                </a:prstGeom>
                <a:noFill/>
                <a:ln w="19050">
                  <a:solidFill>
                    <a:schemeClr val="tx1"/>
                  </a:solidFill>
                  <a:round/>
                  <a:headEnd/>
                  <a:tailEnd/>
                </a:ln>
              </p:spPr>
              <p:txBody>
                <a:bodyPr/>
                <a:lstStyle/>
                <a:p>
                  <a:endParaRPr lang="en-US" dirty="0"/>
                </a:p>
              </p:txBody>
            </p:sp>
            <p:sp>
              <p:nvSpPr>
                <p:cNvPr id="102" name="Line 8"/>
                <p:cNvSpPr>
                  <a:spLocks noChangeShapeType="1"/>
                </p:cNvSpPr>
                <p:nvPr/>
              </p:nvSpPr>
              <p:spPr bwMode="auto">
                <a:xfrm flipV="1">
                  <a:off x="637" y="2978"/>
                  <a:ext cx="132" cy="64"/>
                </a:xfrm>
                <a:prstGeom prst="line">
                  <a:avLst/>
                </a:prstGeom>
                <a:noFill/>
                <a:ln w="19050">
                  <a:solidFill>
                    <a:schemeClr val="tx1"/>
                  </a:solidFill>
                  <a:round/>
                  <a:headEnd/>
                  <a:tailEnd/>
                </a:ln>
              </p:spPr>
              <p:txBody>
                <a:bodyPr/>
                <a:lstStyle/>
                <a:p>
                  <a:endParaRPr lang="en-US" dirty="0"/>
                </a:p>
              </p:txBody>
            </p:sp>
          </p:grpSp>
        </p:grpSp>
        <p:grpSp>
          <p:nvGrpSpPr>
            <p:cNvPr id="6" name="Group 9"/>
            <p:cNvGrpSpPr>
              <a:grpSpLocks/>
            </p:cNvGrpSpPr>
            <p:nvPr/>
          </p:nvGrpSpPr>
          <p:grpSpPr bwMode="auto">
            <a:xfrm>
              <a:off x="525564" y="4299503"/>
              <a:ext cx="467632" cy="571500"/>
              <a:chOff x="357" y="2896"/>
              <a:chExt cx="330" cy="276"/>
            </a:xfrm>
          </p:grpSpPr>
          <p:sp>
            <p:nvSpPr>
              <p:cNvPr id="97" name="Rectangle 10"/>
              <p:cNvSpPr>
                <a:spLocks noChangeArrowheads="1"/>
              </p:cNvSpPr>
              <p:nvPr/>
            </p:nvSpPr>
            <p:spPr bwMode="auto">
              <a:xfrm>
                <a:off x="363" y="2896"/>
                <a:ext cx="324" cy="276"/>
              </a:xfrm>
              <a:prstGeom prst="rect">
                <a:avLst/>
              </a:prstGeom>
              <a:solidFill>
                <a:schemeClr val="bg1"/>
              </a:solidFill>
              <a:ln w="9525">
                <a:noFill/>
                <a:miter lim="800000"/>
                <a:headEnd/>
                <a:tailEnd/>
              </a:ln>
            </p:spPr>
            <p:txBody>
              <a:bodyPr wrap="none" anchor="ctr"/>
              <a:lstStyle/>
              <a:p>
                <a:endParaRPr lang="en-US" dirty="0"/>
              </a:p>
            </p:txBody>
          </p:sp>
          <p:sp>
            <p:nvSpPr>
              <p:cNvPr id="98" name="Text Box 11"/>
              <p:cNvSpPr txBox="1">
                <a:spLocks noChangeArrowheads="1"/>
              </p:cNvSpPr>
              <p:nvPr/>
            </p:nvSpPr>
            <p:spPr bwMode="auto">
              <a:xfrm>
                <a:off x="357" y="2958"/>
                <a:ext cx="230" cy="164"/>
              </a:xfrm>
              <a:prstGeom prst="rect">
                <a:avLst/>
              </a:prstGeom>
              <a:noFill/>
              <a:ln w="9525">
                <a:noFill/>
                <a:miter lim="800000"/>
                <a:headEnd/>
                <a:tailEnd/>
              </a:ln>
            </p:spPr>
            <p:txBody>
              <a:bodyPr>
                <a:spAutoFit/>
              </a:bodyPr>
              <a:lstStyle/>
              <a:p>
                <a:pPr algn="r" eaLnBrk="0" hangingPunct="0"/>
                <a:r>
                  <a:rPr lang="en-US" sz="1200" dirty="0">
                    <a:latin typeface="Swis721 BT" pitchFamily="34" charset="0"/>
                  </a:rPr>
                  <a:t>0</a:t>
                </a:r>
              </a:p>
            </p:txBody>
          </p:sp>
        </p:grpSp>
        <p:grpSp>
          <p:nvGrpSpPr>
            <p:cNvPr id="7" name="Group 20"/>
            <p:cNvGrpSpPr>
              <a:grpSpLocks/>
            </p:cNvGrpSpPr>
            <p:nvPr/>
          </p:nvGrpSpPr>
          <p:grpSpPr bwMode="auto">
            <a:xfrm>
              <a:off x="2244725" y="2451105"/>
              <a:ext cx="1935164" cy="433388"/>
              <a:chOff x="1414" y="1544"/>
              <a:chExt cx="1219" cy="273"/>
            </a:xfrm>
          </p:grpSpPr>
          <p:sp>
            <p:nvSpPr>
              <p:cNvPr id="95" name="Text Box 14"/>
              <p:cNvSpPr txBox="1">
                <a:spLocks noChangeArrowheads="1"/>
              </p:cNvSpPr>
              <p:nvPr/>
            </p:nvSpPr>
            <p:spPr bwMode="auto">
              <a:xfrm>
                <a:off x="1425" y="1544"/>
                <a:ext cx="1208" cy="215"/>
              </a:xfrm>
              <a:prstGeom prst="rect">
                <a:avLst/>
              </a:prstGeom>
              <a:noFill/>
              <a:ln w="9525">
                <a:noFill/>
                <a:miter lim="800000"/>
                <a:headEnd/>
                <a:tailEnd/>
              </a:ln>
            </p:spPr>
            <p:txBody>
              <a:bodyPr wrap="none">
                <a:spAutoFit/>
              </a:bodyPr>
              <a:lstStyle/>
              <a:p>
                <a:r>
                  <a:rPr lang="en-US" sz="1200" dirty="0"/>
                  <a:t>18.3 nmol/L*</a:t>
                </a:r>
              </a:p>
            </p:txBody>
          </p:sp>
          <p:sp>
            <p:nvSpPr>
              <p:cNvPr id="96" name="AutoShape 15"/>
              <p:cNvSpPr>
                <a:spLocks/>
              </p:cNvSpPr>
              <p:nvPr/>
            </p:nvSpPr>
            <p:spPr bwMode="auto">
              <a:xfrm rot="16200000">
                <a:off x="1763" y="1396"/>
                <a:ext cx="72" cy="769"/>
              </a:xfrm>
              <a:prstGeom prst="rightBrace">
                <a:avLst>
                  <a:gd name="adj1" fmla="val 89005"/>
                  <a:gd name="adj2" fmla="val 50000"/>
                </a:avLst>
              </a:prstGeom>
              <a:noFill/>
              <a:ln w="15875">
                <a:solidFill>
                  <a:srgbClr val="000000"/>
                </a:solidFill>
                <a:round/>
                <a:headEnd/>
                <a:tailEnd/>
              </a:ln>
            </p:spPr>
            <p:txBody>
              <a:bodyPr wrap="none" anchor="ctr"/>
              <a:lstStyle/>
              <a:p>
                <a:endParaRPr lang="en-US" dirty="0"/>
              </a:p>
            </p:txBody>
          </p:sp>
        </p:grpSp>
        <p:grpSp>
          <p:nvGrpSpPr>
            <p:cNvPr id="8" name="Group 19"/>
            <p:cNvGrpSpPr>
              <a:grpSpLocks/>
            </p:cNvGrpSpPr>
            <p:nvPr/>
          </p:nvGrpSpPr>
          <p:grpSpPr bwMode="auto">
            <a:xfrm>
              <a:off x="5749929" y="2451108"/>
              <a:ext cx="1935164" cy="433388"/>
              <a:chOff x="3622" y="1544"/>
              <a:chExt cx="1219" cy="273"/>
            </a:xfrm>
          </p:grpSpPr>
          <p:sp>
            <p:nvSpPr>
              <p:cNvPr id="93" name="Text Box 17"/>
              <p:cNvSpPr txBox="1">
                <a:spLocks noChangeArrowheads="1"/>
              </p:cNvSpPr>
              <p:nvPr/>
            </p:nvSpPr>
            <p:spPr bwMode="auto">
              <a:xfrm>
                <a:off x="3633" y="1544"/>
                <a:ext cx="1208" cy="215"/>
              </a:xfrm>
              <a:prstGeom prst="rect">
                <a:avLst/>
              </a:prstGeom>
              <a:noFill/>
              <a:ln w="9525">
                <a:noFill/>
                <a:miter lim="800000"/>
                <a:headEnd/>
                <a:tailEnd/>
              </a:ln>
            </p:spPr>
            <p:txBody>
              <a:bodyPr wrap="none">
                <a:spAutoFit/>
              </a:bodyPr>
              <a:lstStyle/>
              <a:p>
                <a:r>
                  <a:rPr lang="en-US" sz="1200" dirty="0"/>
                  <a:t>10.3 nmol/L*</a:t>
                </a:r>
              </a:p>
            </p:txBody>
          </p:sp>
          <p:sp>
            <p:nvSpPr>
              <p:cNvPr id="94" name="AutoShape 18"/>
              <p:cNvSpPr>
                <a:spLocks/>
              </p:cNvSpPr>
              <p:nvPr/>
            </p:nvSpPr>
            <p:spPr bwMode="auto">
              <a:xfrm rot="16200000">
                <a:off x="3971" y="1396"/>
                <a:ext cx="72" cy="769"/>
              </a:xfrm>
              <a:prstGeom prst="rightBrace">
                <a:avLst>
                  <a:gd name="adj1" fmla="val 89005"/>
                  <a:gd name="adj2" fmla="val 50000"/>
                </a:avLst>
              </a:prstGeom>
              <a:noFill/>
              <a:ln w="15875">
                <a:solidFill>
                  <a:srgbClr val="000000"/>
                </a:solidFill>
                <a:round/>
                <a:headEnd/>
                <a:tailEnd/>
              </a:ln>
            </p:spPr>
            <p:txBody>
              <a:bodyPr wrap="none" anchor="ctr"/>
              <a:lstStyle/>
              <a:p>
                <a:endParaRPr lang="en-US" dirty="0"/>
              </a:p>
            </p:txBody>
          </p:sp>
        </p:grpSp>
      </p:grpSp>
      <p:sp>
        <p:nvSpPr>
          <p:cNvPr id="103" name="Rectangle 102"/>
          <p:cNvSpPr/>
          <p:nvPr/>
        </p:nvSpPr>
        <p:spPr>
          <a:xfrm>
            <a:off x="962235" y="1365351"/>
            <a:ext cx="2775119" cy="369332"/>
          </a:xfrm>
          <a:prstGeom prst="rect">
            <a:avLst/>
          </a:prstGeom>
        </p:spPr>
        <p:txBody>
          <a:bodyPr wrap="none">
            <a:spAutoFit/>
          </a:bodyPr>
          <a:lstStyle/>
          <a:p>
            <a:pPr fontAlgn="auto">
              <a:spcBef>
                <a:spcPts val="0"/>
              </a:spcBef>
              <a:spcAft>
                <a:spcPts val="0"/>
              </a:spcAft>
              <a:defRPr/>
            </a:pPr>
            <a:r>
              <a:rPr lang="en-US" sz="1800" b="1" kern="0" dirty="0" smtClean="0">
                <a:solidFill>
                  <a:srgbClr val="000000"/>
                </a:solidFill>
              </a:rPr>
              <a:t>A.  Observed difference</a:t>
            </a:r>
            <a:endParaRPr lang="en-US" sz="1800" kern="0" dirty="0">
              <a:solidFill>
                <a:sysClr val="windowText" lastClr="000000"/>
              </a:solidFill>
            </a:endParaRPr>
          </a:p>
        </p:txBody>
      </p:sp>
      <p:graphicFrame>
        <p:nvGraphicFramePr>
          <p:cNvPr id="104" name="Object 2"/>
          <p:cNvGraphicFramePr>
            <a:graphicFrameLocks noChangeAspect="1"/>
          </p:cNvGraphicFramePr>
          <p:nvPr/>
        </p:nvGraphicFramePr>
        <p:xfrm>
          <a:off x="4610710" y="1749400"/>
          <a:ext cx="4495190" cy="2534731"/>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4"/>
          <p:cNvGrpSpPr>
            <a:grpSpLocks/>
          </p:cNvGrpSpPr>
          <p:nvPr/>
        </p:nvGrpSpPr>
        <p:grpSpPr bwMode="auto">
          <a:xfrm>
            <a:off x="5263595" y="3652742"/>
            <a:ext cx="98656" cy="170529"/>
            <a:chOff x="810" y="2978"/>
            <a:chExt cx="136" cy="127"/>
          </a:xfrm>
        </p:grpSpPr>
        <p:sp>
          <p:nvSpPr>
            <p:cNvPr id="106" name="Freeform 5"/>
            <p:cNvSpPr>
              <a:spLocks/>
            </p:cNvSpPr>
            <p:nvPr/>
          </p:nvSpPr>
          <p:spPr bwMode="auto">
            <a:xfrm>
              <a:off x="813" y="2982"/>
              <a:ext cx="126" cy="120"/>
            </a:xfrm>
            <a:custGeom>
              <a:avLst/>
              <a:gdLst>
                <a:gd name="T0" fmla="*/ 0 w 126"/>
                <a:gd name="T1" fmla="*/ 60 h 120"/>
                <a:gd name="T2" fmla="*/ 126 w 126"/>
                <a:gd name="T3" fmla="*/ 0 h 120"/>
                <a:gd name="T4" fmla="*/ 123 w 126"/>
                <a:gd name="T5" fmla="*/ 63 h 120"/>
                <a:gd name="T6" fmla="*/ 6 w 126"/>
                <a:gd name="T7" fmla="*/ 120 h 120"/>
                <a:gd name="T8" fmla="*/ 0 w 126"/>
                <a:gd name="T9" fmla="*/ 60 h 120"/>
                <a:gd name="T10" fmla="*/ 0 60000 65536"/>
                <a:gd name="T11" fmla="*/ 0 60000 65536"/>
                <a:gd name="T12" fmla="*/ 0 60000 65536"/>
                <a:gd name="T13" fmla="*/ 0 60000 65536"/>
                <a:gd name="T14" fmla="*/ 0 60000 65536"/>
                <a:gd name="T15" fmla="*/ 0 w 126"/>
                <a:gd name="T16" fmla="*/ 0 h 120"/>
                <a:gd name="T17" fmla="*/ 126 w 126"/>
                <a:gd name="T18" fmla="*/ 120 h 120"/>
              </a:gdLst>
              <a:ahLst/>
              <a:cxnLst>
                <a:cxn ang="T10">
                  <a:pos x="T0" y="T1"/>
                </a:cxn>
                <a:cxn ang="T11">
                  <a:pos x="T2" y="T3"/>
                </a:cxn>
                <a:cxn ang="T12">
                  <a:pos x="T4" y="T5"/>
                </a:cxn>
                <a:cxn ang="T13">
                  <a:pos x="T6" y="T7"/>
                </a:cxn>
                <a:cxn ang="T14">
                  <a:pos x="T8" y="T9"/>
                </a:cxn>
              </a:cxnLst>
              <a:rect l="T15" t="T16" r="T17" b="T18"/>
              <a:pathLst>
                <a:path w="126" h="120">
                  <a:moveTo>
                    <a:pt x="0" y="60"/>
                  </a:moveTo>
                  <a:lnTo>
                    <a:pt x="126" y="0"/>
                  </a:lnTo>
                  <a:lnTo>
                    <a:pt x="123" y="63"/>
                  </a:lnTo>
                  <a:lnTo>
                    <a:pt x="6" y="120"/>
                  </a:lnTo>
                  <a:lnTo>
                    <a:pt x="0" y="60"/>
                  </a:lnTo>
                  <a:close/>
                </a:path>
              </a:pathLst>
            </a:custGeom>
            <a:solidFill>
              <a:schemeClr val="bg1"/>
            </a:solidFill>
            <a:ln w="38100" cap="flat" cmpd="sng">
              <a:noFill/>
              <a:prstDash val="solid"/>
              <a:round/>
              <a:headEnd type="none" w="med" len="med"/>
              <a:tailEnd type="none" w="med" len="med"/>
            </a:ln>
          </p:spPr>
          <p:txBody>
            <a:bodyPr wrap="none" anchor="ctr"/>
            <a:lstStyle/>
            <a:p>
              <a:endParaRPr lang="en-US" dirty="0"/>
            </a:p>
          </p:txBody>
        </p:sp>
        <p:grpSp>
          <p:nvGrpSpPr>
            <p:cNvPr id="12" name="Group 6"/>
            <p:cNvGrpSpPr>
              <a:grpSpLocks/>
            </p:cNvGrpSpPr>
            <p:nvPr/>
          </p:nvGrpSpPr>
          <p:grpSpPr bwMode="auto">
            <a:xfrm>
              <a:off x="810" y="2978"/>
              <a:ext cx="136" cy="127"/>
              <a:chOff x="842" y="2978"/>
              <a:chExt cx="136" cy="127"/>
            </a:xfrm>
          </p:grpSpPr>
          <p:sp>
            <p:nvSpPr>
              <p:cNvPr id="109" name="Line 7"/>
              <p:cNvSpPr>
                <a:spLocks noChangeShapeType="1"/>
              </p:cNvSpPr>
              <p:nvPr/>
            </p:nvSpPr>
            <p:spPr bwMode="auto">
              <a:xfrm flipV="1">
                <a:off x="845" y="3038"/>
                <a:ext cx="133" cy="67"/>
              </a:xfrm>
              <a:prstGeom prst="line">
                <a:avLst/>
              </a:prstGeom>
              <a:noFill/>
              <a:ln w="19050">
                <a:solidFill>
                  <a:schemeClr val="tx1"/>
                </a:solidFill>
                <a:round/>
                <a:headEnd/>
                <a:tailEnd/>
              </a:ln>
            </p:spPr>
            <p:txBody>
              <a:bodyPr/>
              <a:lstStyle/>
              <a:p>
                <a:endParaRPr lang="en-US" dirty="0"/>
              </a:p>
            </p:txBody>
          </p:sp>
          <p:sp>
            <p:nvSpPr>
              <p:cNvPr id="110" name="Line 8"/>
              <p:cNvSpPr>
                <a:spLocks noChangeShapeType="1"/>
              </p:cNvSpPr>
              <p:nvPr/>
            </p:nvSpPr>
            <p:spPr bwMode="auto">
              <a:xfrm flipV="1">
                <a:off x="842" y="2978"/>
                <a:ext cx="132" cy="64"/>
              </a:xfrm>
              <a:prstGeom prst="line">
                <a:avLst/>
              </a:prstGeom>
              <a:noFill/>
              <a:ln w="19050">
                <a:solidFill>
                  <a:schemeClr val="tx1"/>
                </a:solidFill>
                <a:round/>
                <a:headEnd/>
                <a:tailEnd/>
              </a:ln>
            </p:spPr>
            <p:txBody>
              <a:bodyPr/>
              <a:lstStyle/>
              <a:p>
                <a:endParaRPr lang="en-US" dirty="0"/>
              </a:p>
            </p:txBody>
          </p:sp>
        </p:grpSp>
      </p:grpSp>
      <p:grpSp>
        <p:nvGrpSpPr>
          <p:cNvPr id="15" name="Group 9"/>
          <p:cNvGrpSpPr>
            <a:grpSpLocks/>
          </p:cNvGrpSpPr>
          <p:nvPr/>
        </p:nvGrpSpPr>
        <p:grpSpPr bwMode="auto">
          <a:xfrm>
            <a:off x="4994760" y="3683450"/>
            <a:ext cx="235324" cy="331846"/>
            <a:chOff x="488" y="3000"/>
            <a:chExt cx="326" cy="276"/>
          </a:xfrm>
        </p:grpSpPr>
        <p:sp>
          <p:nvSpPr>
            <p:cNvPr id="112" name="Rectangle 10"/>
            <p:cNvSpPr>
              <a:spLocks noChangeArrowheads="1"/>
            </p:cNvSpPr>
            <p:nvPr/>
          </p:nvSpPr>
          <p:spPr bwMode="auto">
            <a:xfrm>
              <a:off x="488" y="3000"/>
              <a:ext cx="324" cy="276"/>
            </a:xfrm>
            <a:prstGeom prst="rect">
              <a:avLst/>
            </a:prstGeom>
            <a:solidFill>
              <a:schemeClr val="bg1"/>
            </a:solidFill>
            <a:ln w="9525">
              <a:noFill/>
              <a:miter lim="800000"/>
              <a:headEnd/>
              <a:tailEnd/>
            </a:ln>
          </p:spPr>
          <p:txBody>
            <a:bodyPr wrap="none" anchor="ctr"/>
            <a:lstStyle/>
            <a:p>
              <a:endParaRPr lang="en-US" dirty="0"/>
            </a:p>
          </p:txBody>
        </p:sp>
        <p:sp>
          <p:nvSpPr>
            <p:cNvPr id="113" name="Text Box 11"/>
            <p:cNvSpPr txBox="1">
              <a:spLocks noChangeArrowheads="1"/>
            </p:cNvSpPr>
            <p:nvPr/>
          </p:nvSpPr>
          <p:spPr bwMode="auto">
            <a:xfrm>
              <a:off x="584" y="3009"/>
              <a:ext cx="230" cy="230"/>
            </a:xfrm>
            <a:prstGeom prst="rect">
              <a:avLst/>
            </a:prstGeom>
            <a:noFill/>
            <a:ln w="9525">
              <a:noFill/>
              <a:miter lim="800000"/>
              <a:headEnd/>
              <a:tailEnd/>
            </a:ln>
          </p:spPr>
          <p:txBody>
            <a:bodyPr>
              <a:spAutoFit/>
            </a:bodyPr>
            <a:lstStyle/>
            <a:p>
              <a:pPr algn="r" eaLnBrk="0" hangingPunct="0"/>
              <a:r>
                <a:rPr lang="en-US" sz="1200" dirty="0">
                  <a:latin typeface="Swis721 BT" pitchFamily="34" charset="0"/>
                </a:rPr>
                <a:t>0</a:t>
              </a:r>
            </a:p>
          </p:txBody>
        </p:sp>
      </p:grpSp>
      <p:grpSp>
        <p:nvGrpSpPr>
          <p:cNvPr id="16" name="Group 20"/>
          <p:cNvGrpSpPr>
            <a:grpSpLocks/>
          </p:cNvGrpSpPr>
          <p:nvPr/>
        </p:nvGrpSpPr>
        <p:grpSpPr bwMode="auto">
          <a:xfrm>
            <a:off x="5878075" y="1981200"/>
            <a:ext cx="960698" cy="366871"/>
            <a:chOff x="1393" y="1618"/>
            <a:chExt cx="1188" cy="398"/>
          </a:xfrm>
        </p:grpSpPr>
        <p:sp>
          <p:nvSpPr>
            <p:cNvPr id="115" name="Text Box 14"/>
            <p:cNvSpPr txBox="1">
              <a:spLocks noChangeArrowheads="1"/>
            </p:cNvSpPr>
            <p:nvPr/>
          </p:nvSpPr>
          <p:spPr bwMode="auto">
            <a:xfrm>
              <a:off x="1393" y="1618"/>
              <a:ext cx="1188" cy="301"/>
            </a:xfrm>
            <a:prstGeom prst="rect">
              <a:avLst/>
            </a:prstGeom>
            <a:noFill/>
            <a:ln w="9525">
              <a:noFill/>
              <a:miter lim="800000"/>
              <a:headEnd/>
              <a:tailEnd/>
            </a:ln>
          </p:spPr>
          <p:txBody>
            <a:bodyPr wrap="none">
              <a:spAutoFit/>
            </a:bodyPr>
            <a:lstStyle/>
            <a:p>
              <a:r>
                <a:rPr lang="en-US" sz="1200" dirty="0"/>
                <a:t>7.1 nmol/L*</a:t>
              </a:r>
            </a:p>
          </p:txBody>
        </p:sp>
        <p:sp>
          <p:nvSpPr>
            <p:cNvPr id="116" name="AutoShape 15"/>
            <p:cNvSpPr>
              <a:spLocks/>
            </p:cNvSpPr>
            <p:nvPr/>
          </p:nvSpPr>
          <p:spPr bwMode="auto">
            <a:xfrm rot="-5400000">
              <a:off x="1836" y="1596"/>
              <a:ext cx="72" cy="767"/>
            </a:xfrm>
            <a:prstGeom prst="rightBrace">
              <a:avLst>
                <a:gd name="adj1" fmla="val 88773"/>
                <a:gd name="adj2" fmla="val 50000"/>
              </a:avLst>
            </a:prstGeom>
            <a:noFill/>
            <a:ln w="15875">
              <a:solidFill>
                <a:srgbClr val="000000"/>
              </a:solidFill>
              <a:round/>
              <a:headEnd/>
              <a:tailEnd/>
            </a:ln>
          </p:spPr>
          <p:txBody>
            <a:bodyPr wrap="none" anchor="ctr"/>
            <a:lstStyle/>
            <a:p>
              <a:endParaRPr lang="en-US" dirty="0"/>
            </a:p>
          </p:txBody>
        </p:sp>
      </p:grpSp>
      <p:grpSp>
        <p:nvGrpSpPr>
          <p:cNvPr id="18" name="Group 19"/>
          <p:cNvGrpSpPr>
            <a:grpSpLocks/>
          </p:cNvGrpSpPr>
          <p:nvPr/>
        </p:nvGrpSpPr>
        <p:grpSpPr bwMode="auto">
          <a:xfrm>
            <a:off x="7683110" y="1981200"/>
            <a:ext cx="832122" cy="366871"/>
            <a:chOff x="3505" y="1714"/>
            <a:chExt cx="1029" cy="398"/>
          </a:xfrm>
        </p:grpSpPr>
        <p:sp>
          <p:nvSpPr>
            <p:cNvPr id="118" name="Text Box 17"/>
            <p:cNvSpPr txBox="1">
              <a:spLocks noChangeArrowheads="1"/>
            </p:cNvSpPr>
            <p:nvPr/>
          </p:nvSpPr>
          <p:spPr bwMode="auto">
            <a:xfrm>
              <a:off x="3505" y="1714"/>
              <a:ext cx="1029" cy="301"/>
            </a:xfrm>
            <a:prstGeom prst="rect">
              <a:avLst/>
            </a:prstGeom>
            <a:noFill/>
            <a:ln w="9525">
              <a:noFill/>
              <a:miter lim="800000"/>
              <a:headEnd/>
              <a:tailEnd/>
            </a:ln>
          </p:spPr>
          <p:txBody>
            <a:bodyPr wrap="none">
              <a:spAutoFit/>
            </a:bodyPr>
            <a:lstStyle/>
            <a:p>
              <a:r>
                <a:rPr lang="en-US" sz="1200" dirty="0"/>
                <a:t>0 nmol/L*</a:t>
              </a:r>
            </a:p>
          </p:txBody>
        </p:sp>
        <p:sp>
          <p:nvSpPr>
            <p:cNvPr id="120" name="AutoShape 18"/>
            <p:cNvSpPr>
              <a:spLocks/>
            </p:cNvSpPr>
            <p:nvPr/>
          </p:nvSpPr>
          <p:spPr bwMode="auto">
            <a:xfrm rot="-5400000">
              <a:off x="3900" y="1692"/>
              <a:ext cx="72" cy="767"/>
            </a:xfrm>
            <a:prstGeom prst="rightBrace">
              <a:avLst>
                <a:gd name="adj1" fmla="val 88773"/>
                <a:gd name="adj2" fmla="val 50000"/>
              </a:avLst>
            </a:prstGeom>
            <a:noFill/>
            <a:ln w="15875">
              <a:solidFill>
                <a:srgbClr val="000000"/>
              </a:solidFill>
              <a:round/>
              <a:headEnd/>
              <a:tailEnd/>
            </a:ln>
          </p:spPr>
          <p:txBody>
            <a:bodyPr wrap="none" anchor="ctr"/>
            <a:lstStyle/>
            <a:p>
              <a:endParaRPr lang="en-US" dirty="0"/>
            </a:p>
          </p:txBody>
        </p:sp>
      </p:grpSp>
      <p:sp>
        <p:nvSpPr>
          <p:cNvPr id="122" name="Rectangle 121"/>
          <p:cNvSpPr/>
          <p:nvPr/>
        </p:nvSpPr>
        <p:spPr>
          <a:xfrm>
            <a:off x="4800930" y="1333500"/>
            <a:ext cx="4456785" cy="646331"/>
          </a:xfrm>
          <a:prstGeom prst="rect">
            <a:avLst/>
          </a:prstGeom>
        </p:spPr>
        <p:txBody>
          <a:bodyPr wrap="square">
            <a:spAutoFit/>
          </a:bodyPr>
          <a:lstStyle/>
          <a:p>
            <a:pPr marL="342900" indent="-342900" algn="ctr" eaLnBrk="0" hangingPunct="0">
              <a:buFontTx/>
              <a:buAutoNum type="alphaUcPeriod" startAt="2"/>
            </a:pPr>
            <a:r>
              <a:rPr lang="en-US" sz="1800" b="1" dirty="0" smtClean="0">
                <a:latin typeface="Swis721 BT" pitchFamily="34" charset="0"/>
              </a:rPr>
              <a:t>After accounting for assay difference** </a:t>
            </a:r>
            <a:endParaRPr lang="en-US" sz="1800" b="1" dirty="0">
              <a:latin typeface="Swis721 BT" pitchFamily="34" charset="0"/>
            </a:endParaRPr>
          </a:p>
        </p:txBody>
      </p:sp>
      <p:sp>
        <p:nvSpPr>
          <p:cNvPr id="49" name="Rectangle 48"/>
          <p:cNvSpPr/>
          <p:nvPr/>
        </p:nvSpPr>
        <p:spPr>
          <a:xfrm>
            <a:off x="1104900" y="5221069"/>
            <a:ext cx="7162800" cy="646331"/>
          </a:xfrm>
          <a:prstGeom prst="rect">
            <a:avLst/>
          </a:prstGeom>
          <a:solidFill>
            <a:schemeClr val="accent1"/>
          </a:solidFill>
        </p:spPr>
        <p:txBody>
          <a:bodyPr wrap="square">
            <a:spAutoFit/>
          </a:bodyPr>
          <a:lstStyle/>
          <a:p>
            <a:pPr marL="0" lvl="3" algn="ctr" eaLnBrk="0" hangingPunct="0">
              <a:spcAft>
                <a:spcPts val="300"/>
              </a:spcAft>
              <a:buClr>
                <a:srgbClr val="EA5F00"/>
              </a:buClr>
            </a:pPr>
            <a:r>
              <a:rPr lang="en-US" sz="1800" b="1" dirty="0" smtClean="0"/>
              <a:t>**The difference in age-standardized 25(OH)D means was reduced by 10–11 nmol/L after correcting for assay changes</a:t>
            </a:r>
            <a:endParaRPr lang="en-US" sz="1800" b="1" dirty="0"/>
          </a:p>
        </p:txBody>
      </p:sp>
      <p:sp>
        <p:nvSpPr>
          <p:cNvPr id="51" name="Rectangle 20"/>
          <p:cNvSpPr>
            <a:spLocks noChangeArrowheads="1"/>
          </p:cNvSpPr>
          <p:nvPr/>
        </p:nvSpPr>
        <p:spPr bwMode="auto">
          <a:xfrm>
            <a:off x="795621" y="6101559"/>
            <a:ext cx="2954655" cy="246221"/>
          </a:xfrm>
          <a:prstGeom prst="rect">
            <a:avLst/>
          </a:prstGeom>
          <a:noFill/>
          <a:ln w="12700" algn="ctr">
            <a:noFill/>
            <a:miter lim="800000"/>
            <a:headEnd/>
            <a:tailEnd/>
          </a:ln>
        </p:spPr>
        <p:txBody>
          <a:bodyPr wrap="none">
            <a:spAutoFit/>
          </a:bodyPr>
          <a:lstStyle/>
          <a:p>
            <a:r>
              <a:rPr lang="en-US" sz="1000" dirty="0" smtClean="0">
                <a:solidFill>
                  <a:schemeClr val="bg1"/>
                </a:solidFill>
              </a:rPr>
              <a:t>Looker AC et al. Am J Clin Nutr 2008;88:1519-27</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ooter Placeholder 1"/>
          <p:cNvSpPr txBox="1">
            <a:spLocks noGrp="1"/>
          </p:cNvSpPr>
          <p:nvPr/>
        </p:nvSpPr>
        <p:spPr bwMode="auto">
          <a:xfrm>
            <a:off x="0" y="6553200"/>
            <a:ext cx="8229600" cy="381000"/>
          </a:xfrm>
          <a:prstGeom prst="rect">
            <a:avLst/>
          </a:prstGeom>
          <a:noFill/>
          <a:ln w="9525">
            <a:noFill/>
            <a:miter lim="800000"/>
            <a:headEnd/>
            <a:tailEnd/>
          </a:ln>
        </p:spPr>
        <p:txBody>
          <a:bodyPr/>
          <a:lstStyle/>
          <a:p>
            <a:fld id="{BF5A38DC-7F05-4757-B233-6DBCA167EBA0}" type="slidenum">
              <a:rPr lang="en-US" sz="1000">
                <a:solidFill>
                  <a:schemeClr val="bg1"/>
                </a:solidFill>
              </a:rPr>
              <a:pPr/>
              <a:t>12</a:t>
            </a:fld>
            <a:endParaRPr lang="ru-RU" sz="1000">
              <a:solidFill>
                <a:schemeClr val="bg1"/>
              </a:solidFill>
            </a:endParaRPr>
          </a:p>
        </p:txBody>
      </p:sp>
      <p:sp>
        <p:nvSpPr>
          <p:cNvPr id="16388" name="Rectangle 4"/>
          <p:cNvSpPr>
            <a:spLocks noGrp="1" noChangeArrowheads="1"/>
          </p:cNvSpPr>
          <p:nvPr>
            <p:ph type="title"/>
          </p:nvPr>
        </p:nvSpPr>
        <p:spPr>
          <a:xfrm>
            <a:off x="193675" y="0"/>
            <a:ext cx="4932117" cy="1219200"/>
          </a:xfrm>
        </p:spPr>
        <p:txBody>
          <a:bodyPr/>
          <a:lstStyle/>
          <a:p>
            <a:pPr algn="ctr"/>
            <a:r>
              <a:rPr lang="en-US" dirty="0" smtClean="0"/>
              <a:t>Current Status </a:t>
            </a:r>
          </a:p>
        </p:txBody>
      </p:sp>
      <p:sp>
        <p:nvSpPr>
          <p:cNvPr id="16389" name="Rectangle 5"/>
          <p:cNvSpPr>
            <a:spLocks noGrp="1" noChangeArrowheads="1"/>
          </p:cNvSpPr>
          <p:nvPr>
            <p:ph type="body" idx="1"/>
          </p:nvPr>
        </p:nvSpPr>
        <p:spPr>
          <a:xfrm>
            <a:off x="417601" y="2137893"/>
            <a:ext cx="8762999" cy="4365938"/>
          </a:xfrm>
        </p:spPr>
        <p:txBody>
          <a:bodyPr/>
          <a:lstStyle/>
          <a:p>
            <a:pPr>
              <a:spcBef>
                <a:spcPct val="0"/>
              </a:spcBef>
              <a:spcAft>
                <a:spcPts val="300"/>
              </a:spcAft>
            </a:pPr>
            <a:r>
              <a:rPr lang="en-US" b="1" dirty="0" smtClean="0"/>
              <a:t>NHANES is valuable source of information on Vitamin D</a:t>
            </a:r>
          </a:p>
          <a:p>
            <a:pPr>
              <a:spcBef>
                <a:spcPct val="0"/>
              </a:spcBef>
              <a:spcAft>
                <a:spcPts val="300"/>
              </a:spcAft>
            </a:pPr>
            <a:r>
              <a:rPr lang="en-US" b="1" dirty="0" smtClean="0"/>
              <a:t>Based on the current IOM criteria </a:t>
            </a:r>
          </a:p>
          <a:p>
            <a:pPr lvl="1">
              <a:spcBef>
                <a:spcPct val="0"/>
              </a:spcBef>
              <a:spcAft>
                <a:spcPts val="300"/>
              </a:spcAft>
            </a:pPr>
            <a:r>
              <a:rPr lang="en-US" sz="2000" b="1" dirty="0" smtClean="0"/>
              <a:t>Intake</a:t>
            </a:r>
            <a:r>
              <a:rPr lang="en-US" sz="2000" dirty="0" smtClean="0"/>
              <a:t>: Fewer than 1/3 of older people meet the recommended adequate intake for vitamin D based on total intake (supplements included)</a:t>
            </a:r>
          </a:p>
          <a:p>
            <a:pPr lvl="1">
              <a:spcBef>
                <a:spcPct val="0"/>
              </a:spcBef>
              <a:spcAft>
                <a:spcPts val="300"/>
              </a:spcAft>
            </a:pPr>
            <a:r>
              <a:rPr lang="en-US" sz="2000" b="1" dirty="0" smtClean="0"/>
              <a:t>Serum levels</a:t>
            </a:r>
            <a:r>
              <a:rPr lang="en-US" sz="2000" dirty="0" smtClean="0"/>
              <a:t>: Fewer than 6 % of the U.S. population have  25(OH)D levels generally considered inadequate</a:t>
            </a:r>
          </a:p>
          <a:p>
            <a:pPr lvl="2">
              <a:spcBef>
                <a:spcPct val="0"/>
              </a:spcBef>
              <a:spcAft>
                <a:spcPts val="300"/>
              </a:spcAft>
            </a:pPr>
            <a:r>
              <a:rPr lang="en-US" sz="2000" dirty="0" smtClean="0"/>
              <a:t>A subject of current and intense discussion</a:t>
            </a:r>
          </a:p>
          <a:p>
            <a:pPr>
              <a:spcBef>
                <a:spcPct val="0"/>
              </a:spcBef>
              <a:spcAft>
                <a:spcPts val="300"/>
              </a:spcAft>
            </a:pPr>
            <a:r>
              <a:rPr lang="en-US" sz="2800" b="1" dirty="0" smtClean="0">
                <a:latin typeface="Calibri" pitchFamily="34" charset="0"/>
              </a:rPr>
              <a:t> </a:t>
            </a:r>
            <a:r>
              <a:rPr lang="en-US" b="1" dirty="0" smtClean="0"/>
              <a:t>Serum levels decreased slightly from the late ‘80s/early ’90s to NHANES 2003-2004, most likely in response to altered behavior</a:t>
            </a:r>
          </a:p>
          <a:p>
            <a:pPr marL="740664" lvl="3" indent="-283464">
              <a:spcBef>
                <a:spcPts val="0"/>
              </a:spcBef>
              <a:spcAft>
                <a:spcPts val="300"/>
              </a:spcAft>
              <a:buFont typeface="Wingdings" pitchFamily="2" charset="2"/>
              <a:buChar char="§"/>
            </a:pPr>
            <a:r>
              <a:rPr lang="en-US" sz="2000" dirty="0" smtClean="0"/>
              <a:t>Increase in body mass index (BMI)</a:t>
            </a:r>
          </a:p>
          <a:p>
            <a:pPr marL="740664" lvl="3" indent="-283464">
              <a:spcBef>
                <a:spcPts val="0"/>
              </a:spcBef>
              <a:spcAft>
                <a:spcPts val="300"/>
              </a:spcAft>
              <a:buFont typeface="Wingdings" pitchFamily="2" charset="2"/>
              <a:buChar char="§"/>
            </a:pPr>
            <a:r>
              <a:rPr lang="en-US" sz="2000" dirty="0" smtClean="0"/>
              <a:t>Decrease in sun exposure; decrease in milk consumption</a:t>
            </a:r>
            <a:endParaRPr lang="en-US" dirty="0" smtClean="0"/>
          </a:p>
          <a:p>
            <a:pPr>
              <a:spcBef>
                <a:spcPct val="0"/>
              </a:spcBef>
              <a:spcAft>
                <a:spcPts val="300"/>
              </a:spcAft>
            </a:pPr>
            <a:endParaRPr lang="en-US" b="1" dirty="0" smtClean="0"/>
          </a:p>
          <a:p>
            <a:pPr>
              <a:spcBef>
                <a:spcPct val="0"/>
              </a:spcBef>
              <a:spcAft>
                <a:spcPts val="300"/>
              </a:spcAft>
            </a:pPr>
            <a:endParaRPr lang="en-US" b="1"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t>Vitamin D Initiative</a:t>
            </a:r>
            <a:endParaRPr lang="en-US" dirty="0"/>
          </a:p>
        </p:txBody>
      </p:sp>
      <p:sp>
        <p:nvSpPr>
          <p:cNvPr id="7" name="Text Placeholder 6"/>
          <p:cNvSpPr>
            <a:spLocks noGrp="1"/>
          </p:cNvSpPr>
          <p:nvPr>
            <p:ph idx="1"/>
          </p:nvPr>
        </p:nvSpPr>
        <p:spPr>
          <a:xfrm>
            <a:off x="190500" y="2086378"/>
            <a:ext cx="8763000" cy="4535086"/>
          </a:xfrm>
        </p:spPr>
        <p:txBody>
          <a:bodyPr/>
          <a:lstStyle/>
          <a:p>
            <a:r>
              <a:rPr lang="en-US" b="1" dirty="0" smtClean="0"/>
              <a:t>Coordinated by the NIH Office of Dietary Supplements</a:t>
            </a:r>
          </a:p>
          <a:p>
            <a:pPr lvl="1"/>
            <a:r>
              <a:rPr lang="en-US" dirty="0" smtClean="0"/>
              <a:t>Involves partners from DHHS (CDC, NIH, FDA, AHRQ), NIST, DoD, USDA, and Health Canada</a:t>
            </a:r>
          </a:p>
          <a:p>
            <a:r>
              <a:rPr lang="en-US" b="1" dirty="0" smtClean="0"/>
              <a:t>Goals</a:t>
            </a:r>
          </a:p>
          <a:p>
            <a:pPr lvl="1"/>
            <a:r>
              <a:rPr lang="en-US" dirty="0" smtClean="0"/>
              <a:t>Improve measurement of vitamin D in foods and supplements</a:t>
            </a:r>
          </a:p>
          <a:p>
            <a:pPr lvl="1"/>
            <a:r>
              <a:rPr lang="en-US" dirty="0" smtClean="0"/>
              <a:t>Improve measurement of vitamin D status in NHANES</a:t>
            </a:r>
          </a:p>
          <a:p>
            <a:pPr lvl="1"/>
            <a:r>
              <a:rPr lang="en-US" dirty="0" smtClean="0"/>
              <a:t>Identify and fill research gaps </a:t>
            </a:r>
          </a:p>
          <a:p>
            <a:r>
              <a:rPr lang="en-US" b="1" dirty="0" smtClean="0"/>
              <a:t>Outcomes</a:t>
            </a:r>
          </a:p>
          <a:p>
            <a:pPr lvl="1"/>
            <a:r>
              <a:rPr lang="en-US" dirty="0" smtClean="0"/>
              <a:t>Systematic reviews, publications, conferences</a:t>
            </a:r>
          </a:p>
          <a:p>
            <a:pPr lvl="1"/>
            <a:r>
              <a:rPr lang="en-US" dirty="0" smtClean="0"/>
              <a:t>Inform public policy</a:t>
            </a:r>
          </a:p>
          <a:p>
            <a:endParaRPr lang="en-US" dirty="0"/>
          </a:p>
        </p:txBody>
      </p:sp>
      <p:pic>
        <p:nvPicPr>
          <p:cNvPr id="8" name="Picture 7" descr="cereal.tif"/>
          <p:cNvPicPr>
            <a:picLocks noChangeAspect="1"/>
          </p:cNvPicPr>
          <p:nvPr/>
        </p:nvPicPr>
        <p:blipFill>
          <a:blip r:embed="rId3" cstate="print"/>
          <a:srcRect l="17255" t="2439" r="16213"/>
          <a:stretch>
            <a:fillRect/>
          </a:stretch>
        </p:blipFill>
        <p:spPr>
          <a:xfrm>
            <a:off x="7101840" y="202883"/>
            <a:ext cx="1874520" cy="1828800"/>
          </a:xfrm>
          <a:prstGeom prst="rect">
            <a:avLst/>
          </a:prstGeom>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en-US" dirty="0" smtClean="0"/>
              <a:t>Systematic Reviews of Vitamin D Status and Health Outcomes</a:t>
            </a:r>
            <a:endParaRPr lang="en-US" dirty="0"/>
          </a:p>
        </p:txBody>
      </p:sp>
      <p:sp>
        <p:nvSpPr>
          <p:cNvPr id="7" name="Text Placeholder 6"/>
          <p:cNvSpPr>
            <a:spLocks noGrp="1"/>
          </p:cNvSpPr>
          <p:nvPr>
            <p:ph idx="1"/>
          </p:nvPr>
        </p:nvSpPr>
        <p:spPr/>
        <p:txBody>
          <a:bodyPr/>
          <a:lstStyle/>
          <a:p>
            <a:r>
              <a:rPr lang="en-US" b="1" dirty="0" smtClean="0"/>
              <a:t>Agency for Healthcare Research and Quality (AHRQ)</a:t>
            </a:r>
          </a:p>
          <a:p>
            <a:pPr lvl="1"/>
            <a:r>
              <a:rPr lang="en-US" dirty="0" smtClean="0"/>
              <a:t>Evidence-Based Practice Center Network </a:t>
            </a:r>
            <a:r>
              <a:rPr lang="en-US" sz="2000" dirty="0" smtClean="0"/>
              <a:t>(www.ahrq.gov/clinic/epc)</a:t>
            </a:r>
            <a:endParaRPr lang="en-US" dirty="0" smtClean="0"/>
          </a:p>
          <a:p>
            <a:pPr lvl="1"/>
            <a:r>
              <a:rPr lang="en-US" dirty="0" smtClean="0"/>
              <a:t>Systematic reviews inform policy, research, guidelines</a:t>
            </a:r>
          </a:p>
          <a:p>
            <a:r>
              <a:rPr lang="en-US" b="1" dirty="0" smtClean="0"/>
              <a:t>Two Reviews of Vitamin D</a:t>
            </a:r>
          </a:p>
          <a:p>
            <a:pPr lvl="1"/>
            <a:r>
              <a:rPr lang="en-US" dirty="0" err="1" smtClean="0"/>
              <a:t>Cranney</a:t>
            </a:r>
            <a:r>
              <a:rPr lang="en-US" dirty="0" smtClean="0"/>
              <a:t> A et al: Am J </a:t>
            </a:r>
            <a:r>
              <a:rPr lang="en-US" dirty="0" err="1" smtClean="0"/>
              <a:t>Clin</a:t>
            </a:r>
            <a:r>
              <a:rPr lang="en-US" dirty="0" smtClean="0"/>
              <a:t> </a:t>
            </a:r>
            <a:r>
              <a:rPr lang="en-US" dirty="0" err="1" smtClean="0"/>
              <a:t>Nutr</a:t>
            </a:r>
            <a:r>
              <a:rPr lang="en-US" dirty="0" smtClean="0"/>
              <a:t> 88:513S-519S, 2008</a:t>
            </a:r>
          </a:p>
          <a:p>
            <a:pPr lvl="2"/>
            <a:r>
              <a:rPr lang="en-US" dirty="0" smtClean="0"/>
              <a:t>Sponsored by NIH/ODS to inform a public meeting, 2007</a:t>
            </a:r>
          </a:p>
          <a:p>
            <a:pPr lvl="1"/>
            <a:r>
              <a:rPr lang="en-US" dirty="0" smtClean="0"/>
              <a:t>Chung M et al: Am J </a:t>
            </a:r>
            <a:r>
              <a:rPr lang="en-US" dirty="0" err="1" smtClean="0"/>
              <a:t>Clin</a:t>
            </a:r>
            <a:r>
              <a:rPr lang="en-US" dirty="0" smtClean="0"/>
              <a:t> </a:t>
            </a:r>
            <a:r>
              <a:rPr lang="en-US" dirty="0" err="1" smtClean="0"/>
              <a:t>Nutr</a:t>
            </a:r>
            <a:r>
              <a:rPr lang="en-US" dirty="0" smtClean="0"/>
              <a:t> </a:t>
            </a:r>
            <a:r>
              <a:rPr lang="de-DE" dirty="0" smtClean="0"/>
              <a:t>92:273-276, 2010</a:t>
            </a:r>
          </a:p>
          <a:p>
            <a:pPr lvl="2"/>
            <a:r>
              <a:rPr lang="de-DE" dirty="0" smtClean="0"/>
              <a:t>Sponsored by U.S. and Canadian governments to </a:t>
            </a:r>
            <a:br>
              <a:rPr lang="de-DE" dirty="0" smtClean="0"/>
            </a:br>
            <a:r>
              <a:rPr lang="de-DE" dirty="0" smtClean="0"/>
              <a:t>inform Dietary Reference Intakes Panel of the </a:t>
            </a:r>
            <a:br>
              <a:rPr lang="de-DE" dirty="0" smtClean="0"/>
            </a:br>
            <a:r>
              <a:rPr lang="de-DE" dirty="0" smtClean="0"/>
              <a:t>Institute of Medicine, 2009</a:t>
            </a:r>
          </a:p>
          <a:p>
            <a:endParaRPr lang="en-US" dirty="0"/>
          </a:p>
        </p:txBody>
      </p:sp>
      <p:pic>
        <p:nvPicPr>
          <p:cNvPr id="6" name="Picture 5" descr="fish oil.jpg"/>
          <p:cNvPicPr>
            <a:picLocks noChangeAspect="1"/>
          </p:cNvPicPr>
          <p:nvPr/>
        </p:nvPicPr>
        <p:blipFill>
          <a:blip r:embed="rId3" cstate="print"/>
          <a:stretch>
            <a:fillRect/>
          </a:stretch>
        </p:blipFill>
        <p:spPr>
          <a:xfrm>
            <a:off x="7122794" y="198120"/>
            <a:ext cx="1828800" cy="1828800"/>
          </a:xfrm>
          <a:prstGeom prst="rect">
            <a:avLst/>
          </a:prstGeom>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normAutofit fontScale="90000"/>
          </a:bodyPr>
          <a:lstStyle/>
          <a:p>
            <a:pPr algn="ctr"/>
            <a:r>
              <a:rPr lang="en-US" dirty="0" smtClean="0"/>
              <a:t>Findings from the First Systematic Review</a:t>
            </a:r>
            <a:endParaRPr lang="en-US" dirty="0"/>
          </a:p>
        </p:txBody>
      </p:sp>
      <p:sp>
        <p:nvSpPr>
          <p:cNvPr id="10243" name="Rectangle 3"/>
          <p:cNvSpPr>
            <a:spLocks noGrp="1" noChangeArrowheads="1"/>
          </p:cNvSpPr>
          <p:nvPr>
            <p:ph idx="1"/>
          </p:nvPr>
        </p:nvSpPr>
        <p:spPr/>
        <p:txBody>
          <a:bodyPr/>
          <a:lstStyle/>
          <a:p>
            <a:r>
              <a:rPr lang="en-US" b="1" dirty="0" smtClean="0"/>
              <a:t>Evidence that vitamin D supplementation reduces falls, </a:t>
            </a:r>
            <a:br>
              <a:rPr lang="en-US" b="1" dirty="0" smtClean="0"/>
            </a:br>
            <a:r>
              <a:rPr lang="en-US" b="1" dirty="0" smtClean="0"/>
              <a:t>fractures, and bone loss in men and women &gt;60 years</a:t>
            </a:r>
          </a:p>
          <a:p>
            <a:r>
              <a:rPr lang="en-US" b="1" dirty="0" smtClean="0"/>
              <a:t>Sparse data on other age and gender groups</a:t>
            </a:r>
          </a:p>
          <a:p>
            <a:r>
              <a:rPr lang="en-US" b="1" dirty="0" smtClean="0"/>
              <a:t>Not possible to separate the effect of vitamin D from Ca supplementation</a:t>
            </a:r>
          </a:p>
          <a:p>
            <a:pPr lvl="1"/>
            <a:r>
              <a:rPr lang="en-US" dirty="0" smtClean="0"/>
              <a:t>Typical amounts used were 700-800 IU vitamin D/day </a:t>
            </a:r>
            <a:br>
              <a:rPr lang="en-US" dirty="0" smtClean="0"/>
            </a:br>
            <a:r>
              <a:rPr lang="en-US" dirty="0" smtClean="0"/>
              <a:t>and 500-1,200 mg Ca/day</a:t>
            </a:r>
          </a:p>
          <a:p>
            <a:r>
              <a:rPr lang="en-US" b="1" dirty="0" smtClean="0"/>
              <a:t>Difficult to identify a specific blood level of 25-hydroxyvitamin D indicative of optimal bone health in all population subgroups: </a:t>
            </a:r>
            <a:br>
              <a:rPr lang="en-US" b="1" dirty="0" smtClean="0"/>
            </a:br>
            <a:r>
              <a:rPr lang="en-US" b="1" dirty="0" smtClean="0"/>
              <a:t>Lack of data</a:t>
            </a:r>
          </a:p>
        </p:txBody>
      </p:sp>
      <p:sp>
        <p:nvSpPr>
          <p:cNvPr id="4" name="Rectangle 3"/>
          <p:cNvSpPr/>
          <p:nvPr/>
        </p:nvSpPr>
        <p:spPr>
          <a:xfrm>
            <a:off x="2344510" y="6309375"/>
            <a:ext cx="6452040" cy="338554"/>
          </a:xfrm>
          <a:prstGeom prst="rect">
            <a:avLst/>
          </a:prstGeom>
        </p:spPr>
        <p:txBody>
          <a:bodyPr wrap="square">
            <a:spAutoFit/>
          </a:bodyPr>
          <a:lstStyle/>
          <a:p>
            <a:pPr marL="800100" lvl="1" indent="-342900" algn="r" eaLnBrk="0" hangingPunct="0">
              <a:spcAft>
                <a:spcPts val="300"/>
              </a:spcAft>
              <a:buClr>
                <a:srgbClr val="EA5F00"/>
              </a:buClr>
            </a:pPr>
            <a:r>
              <a:rPr lang="en-US" sz="1600" dirty="0" smtClean="0"/>
              <a:t>Cranney A et al: Am J Clin Nutr 88:513S-519S,2008</a:t>
            </a:r>
          </a:p>
        </p:txBody>
      </p:sp>
      <p:pic>
        <p:nvPicPr>
          <p:cNvPr id="72705" name="Picture 1" descr="h:\Microsoft Folders\My Pictures\ODS Purchased Photos\labels_sm.jpg"/>
          <p:cNvPicPr>
            <a:picLocks noChangeAspect="1" noChangeArrowheads="1"/>
          </p:cNvPicPr>
          <p:nvPr/>
        </p:nvPicPr>
        <p:blipFill>
          <a:blip r:embed="rId3" cstate="print"/>
          <a:srcRect t="-3635" r="29064" b="-6528"/>
          <a:stretch>
            <a:fillRect/>
          </a:stretch>
        </p:blipFill>
        <p:spPr bwMode="auto">
          <a:xfrm>
            <a:off x="5173662" y="127522"/>
            <a:ext cx="1884363" cy="2025130"/>
          </a:xfrm>
          <a:prstGeom prst="rect">
            <a:avLst/>
          </a:prstGeom>
          <a:noFill/>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prstGeom prst="rect">
            <a:avLst/>
          </a:prstGeom>
        </p:spPr>
        <p:txBody>
          <a:bodyPr/>
          <a:lstStyle/>
          <a:p>
            <a:pPr algn="ctr"/>
            <a:r>
              <a:rPr lang="en-US" dirty="0" smtClean="0">
                <a:cs typeface="Arial" pitchFamily="34" charset="0"/>
              </a:rPr>
              <a:t>Vitamin D and Colorectal Cancer: Observation</a:t>
            </a:r>
            <a:endParaRPr lang="en-US" dirty="0"/>
          </a:p>
        </p:txBody>
      </p:sp>
      <p:sp>
        <p:nvSpPr>
          <p:cNvPr id="1028" name="Text Box 3"/>
          <p:cNvSpPr txBox="1">
            <a:spLocks noChangeArrowheads="1"/>
          </p:cNvSpPr>
          <p:nvPr/>
        </p:nvSpPr>
        <p:spPr bwMode="auto">
          <a:xfrm>
            <a:off x="3862293" y="6462458"/>
            <a:ext cx="5203092" cy="307777"/>
          </a:xfrm>
          <a:prstGeom prst="rect">
            <a:avLst/>
          </a:prstGeom>
          <a:noFill/>
          <a:ln w="9525">
            <a:noFill/>
            <a:miter lim="800000"/>
            <a:headEnd/>
            <a:tailEnd/>
          </a:ln>
        </p:spPr>
        <p:txBody>
          <a:bodyPr wrap="none">
            <a:spAutoFit/>
          </a:bodyPr>
          <a:lstStyle/>
          <a:p>
            <a:pPr algn="ctr" eaLnBrk="0" hangingPunct="0"/>
            <a:r>
              <a:rPr lang="en-US" sz="1400" dirty="0" smtClean="0">
                <a:latin typeface="+mn-lt"/>
              </a:rPr>
              <a:t>Wei MY et </a:t>
            </a:r>
            <a:r>
              <a:rPr lang="en-US" sz="1400" dirty="0" err="1" smtClean="0">
                <a:latin typeface="+mn-lt"/>
              </a:rPr>
              <a:t>al,.Cancer</a:t>
            </a:r>
            <a:r>
              <a:rPr lang="en-US" sz="1400" dirty="0" smtClean="0">
                <a:latin typeface="+mn-lt"/>
              </a:rPr>
              <a:t> Epidemiol Biomarkers Prev 17:2958-2969, 2008</a:t>
            </a:r>
            <a:endParaRPr lang="en-US" sz="1400" dirty="0">
              <a:latin typeface="+mn-lt"/>
            </a:endParaRPr>
          </a:p>
        </p:txBody>
      </p:sp>
      <p:graphicFrame>
        <p:nvGraphicFramePr>
          <p:cNvPr id="1026" name="Object 5"/>
          <p:cNvGraphicFramePr>
            <a:graphicFrameLocks noChangeAspect="1"/>
          </p:cNvGraphicFramePr>
          <p:nvPr/>
        </p:nvGraphicFramePr>
        <p:xfrm>
          <a:off x="0" y="1673875"/>
          <a:ext cx="9144000" cy="4635500"/>
        </p:xfrm>
        <a:graphic>
          <a:graphicData uri="http://schemas.openxmlformats.org/presentationml/2006/ole">
            <p:oleObj spid="_x0000_s64514" name="Worksheet" r:id="rId4" imgW="7791331" imgH="3971925" progId="Excel.Sheet.8">
              <p:embed/>
            </p:oleObj>
          </a:graphicData>
        </a:graphic>
      </p:graphicFrame>
      <p:grpSp>
        <p:nvGrpSpPr>
          <p:cNvPr id="2" name="Group 16"/>
          <p:cNvGrpSpPr/>
          <p:nvPr/>
        </p:nvGrpSpPr>
        <p:grpSpPr>
          <a:xfrm>
            <a:off x="0" y="5766882"/>
            <a:ext cx="9144000" cy="285163"/>
            <a:chOff x="0" y="5379491"/>
            <a:chExt cx="9144000" cy="285163"/>
          </a:xfrm>
        </p:grpSpPr>
        <p:sp>
          <p:nvSpPr>
            <p:cNvPr id="9" name="Rectangle 8"/>
            <p:cNvSpPr/>
            <p:nvPr/>
          </p:nvSpPr>
          <p:spPr>
            <a:xfrm>
              <a:off x="0" y="5426060"/>
              <a:ext cx="9144000" cy="230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810" y="5379491"/>
              <a:ext cx="539475" cy="276999"/>
            </a:xfrm>
            <a:prstGeom prst="rect">
              <a:avLst/>
            </a:prstGeom>
            <a:noFill/>
          </p:spPr>
          <p:txBody>
            <a:bodyPr wrap="square" rtlCol="0">
              <a:spAutoFit/>
            </a:bodyPr>
            <a:lstStyle/>
            <a:p>
              <a:r>
                <a:rPr lang="en-US" sz="1200" dirty="0" smtClean="0"/>
                <a:t>0.1</a:t>
              </a:r>
              <a:endParaRPr lang="en-US" sz="1200" dirty="0"/>
            </a:p>
          </p:txBody>
        </p:sp>
        <p:sp>
          <p:nvSpPr>
            <p:cNvPr id="11" name="TextBox 10"/>
            <p:cNvSpPr txBox="1"/>
            <p:nvPr/>
          </p:nvSpPr>
          <p:spPr>
            <a:xfrm>
              <a:off x="1344175" y="5387655"/>
              <a:ext cx="539475" cy="276999"/>
            </a:xfrm>
            <a:prstGeom prst="rect">
              <a:avLst/>
            </a:prstGeom>
            <a:noFill/>
          </p:spPr>
          <p:txBody>
            <a:bodyPr wrap="square" rtlCol="0">
              <a:spAutoFit/>
            </a:bodyPr>
            <a:lstStyle/>
            <a:p>
              <a:r>
                <a:rPr lang="en-US" sz="1200" dirty="0" smtClean="0"/>
                <a:t>0.2</a:t>
              </a:r>
              <a:endParaRPr lang="en-US" sz="1200" dirty="0"/>
            </a:p>
          </p:txBody>
        </p:sp>
        <p:sp>
          <p:nvSpPr>
            <p:cNvPr id="12" name="TextBox 11"/>
            <p:cNvSpPr txBox="1"/>
            <p:nvPr/>
          </p:nvSpPr>
          <p:spPr>
            <a:xfrm>
              <a:off x="3110805" y="5387655"/>
              <a:ext cx="539475" cy="276999"/>
            </a:xfrm>
            <a:prstGeom prst="rect">
              <a:avLst/>
            </a:prstGeom>
            <a:noFill/>
          </p:spPr>
          <p:txBody>
            <a:bodyPr wrap="square" rtlCol="0">
              <a:spAutoFit/>
            </a:bodyPr>
            <a:lstStyle/>
            <a:p>
              <a:r>
                <a:rPr lang="en-US" sz="1200" dirty="0" smtClean="0"/>
                <a:t>0.5</a:t>
              </a:r>
              <a:endParaRPr lang="en-US" sz="1200" dirty="0"/>
            </a:p>
          </p:txBody>
        </p:sp>
        <p:sp>
          <p:nvSpPr>
            <p:cNvPr id="13" name="TextBox 12"/>
            <p:cNvSpPr txBox="1"/>
            <p:nvPr/>
          </p:nvSpPr>
          <p:spPr>
            <a:xfrm>
              <a:off x="4341570" y="5387655"/>
              <a:ext cx="539475" cy="276999"/>
            </a:xfrm>
            <a:prstGeom prst="rect">
              <a:avLst/>
            </a:prstGeom>
            <a:noFill/>
          </p:spPr>
          <p:txBody>
            <a:bodyPr wrap="square" rtlCol="0">
              <a:spAutoFit/>
            </a:bodyPr>
            <a:lstStyle/>
            <a:p>
              <a:r>
                <a:rPr lang="en-US" sz="1200" dirty="0" smtClean="0"/>
                <a:t>1.0</a:t>
              </a:r>
              <a:endParaRPr lang="en-US" sz="1200" dirty="0"/>
            </a:p>
          </p:txBody>
        </p:sp>
        <p:sp>
          <p:nvSpPr>
            <p:cNvPr id="14" name="TextBox 13"/>
            <p:cNvSpPr txBox="1"/>
            <p:nvPr/>
          </p:nvSpPr>
          <p:spPr>
            <a:xfrm>
              <a:off x="5645535" y="5387655"/>
              <a:ext cx="539475" cy="276999"/>
            </a:xfrm>
            <a:prstGeom prst="rect">
              <a:avLst/>
            </a:prstGeom>
            <a:noFill/>
          </p:spPr>
          <p:txBody>
            <a:bodyPr wrap="square" rtlCol="0">
              <a:spAutoFit/>
            </a:bodyPr>
            <a:lstStyle/>
            <a:p>
              <a:r>
                <a:rPr lang="en-US" sz="1200" dirty="0" smtClean="0"/>
                <a:t>2.0</a:t>
              </a:r>
              <a:endParaRPr lang="en-US" sz="1200" dirty="0"/>
            </a:p>
          </p:txBody>
        </p:sp>
        <p:sp>
          <p:nvSpPr>
            <p:cNvPr id="15" name="TextBox 14"/>
            <p:cNvSpPr txBox="1"/>
            <p:nvPr/>
          </p:nvSpPr>
          <p:spPr>
            <a:xfrm>
              <a:off x="7413970" y="5387655"/>
              <a:ext cx="539475" cy="276999"/>
            </a:xfrm>
            <a:prstGeom prst="rect">
              <a:avLst/>
            </a:prstGeom>
            <a:noFill/>
          </p:spPr>
          <p:txBody>
            <a:bodyPr wrap="square" rtlCol="0">
              <a:spAutoFit/>
            </a:bodyPr>
            <a:lstStyle/>
            <a:p>
              <a:r>
                <a:rPr lang="en-US" sz="1200" dirty="0" smtClean="0"/>
                <a:t>5.0</a:t>
              </a:r>
              <a:endParaRPr lang="en-US" sz="1200" dirty="0"/>
            </a:p>
          </p:txBody>
        </p:sp>
        <p:sp>
          <p:nvSpPr>
            <p:cNvPr id="16" name="TextBox 15"/>
            <p:cNvSpPr txBox="1"/>
            <p:nvPr/>
          </p:nvSpPr>
          <p:spPr>
            <a:xfrm>
              <a:off x="8604525" y="5387655"/>
              <a:ext cx="539475" cy="276999"/>
            </a:xfrm>
            <a:prstGeom prst="rect">
              <a:avLst/>
            </a:prstGeom>
            <a:noFill/>
          </p:spPr>
          <p:txBody>
            <a:bodyPr wrap="square" rtlCol="0">
              <a:spAutoFit/>
            </a:bodyPr>
            <a:lstStyle/>
            <a:p>
              <a:r>
                <a:rPr lang="en-US" sz="1200" dirty="0" smtClean="0"/>
                <a:t>10.0</a:t>
              </a:r>
              <a:endParaRPr lang="en-US" sz="1200" dirty="0"/>
            </a:p>
          </p:txBody>
        </p:sp>
      </p:grpSp>
      <p:cxnSp>
        <p:nvCxnSpPr>
          <p:cNvPr id="19" name="Straight Connector 18"/>
          <p:cNvCxnSpPr/>
          <p:nvPr/>
        </p:nvCxnSpPr>
        <p:spPr>
          <a:xfrm>
            <a:off x="270640" y="5629590"/>
            <a:ext cx="8641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501071" y="2238445"/>
            <a:ext cx="7143330" cy="3390573"/>
          </a:xfrm>
          <a:prstGeom prst="rect">
            <a:avLst/>
          </a:prstGeom>
          <a:noFill/>
          <a:ln w="9525">
            <a:noFill/>
            <a:miter lim="800000"/>
            <a:headEnd/>
            <a:tailEnd/>
          </a:ln>
          <a:effectLst/>
        </p:spPr>
      </p:pic>
      <p:sp>
        <p:nvSpPr>
          <p:cNvPr id="2051" name="Rectangle 2"/>
          <p:cNvSpPr>
            <a:spLocks noGrp="1" noChangeArrowheads="1"/>
          </p:cNvSpPr>
          <p:nvPr>
            <p:ph type="title"/>
          </p:nvPr>
        </p:nvSpPr>
        <p:spPr/>
        <p:txBody>
          <a:bodyPr/>
          <a:lstStyle/>
          <a:p>
            <a:pPr algn="ctr"/>
            <a:r>
              <a:rPr lang="en-US" dirty="0" smtClean="0"/>
              <a:t>Vitamin D and Cancer Incidence: Intervention</a:t>
            </a:r>
          </a:p>
        </p:txBody>
      </p:sp>
      <p:sp>
        <p:nvSpPr>
          <p:cNvPr id="2052" name="AutoShape 5"/>
          <p:cNvSpPr>
            <a:spLocks noChangeArrowheads="1"/>
          </p:cNvSpPr>
          <p:nvPr/>
        </p:nvSpPr>
        <p:spPr bwMode="auto">
          <a:xfrm>
            <a:off x="7924800" y="2667000"/>
            <a:ext cx="381000" cy="1676400"/>
          </a:xfrm>
          <a:prstGeom prst="upDownArrow">
            <a:avLst>
              <a:gd name="adj1" fmla="val 50000"/>
              <a:gd name="adj2" fmla="val 88000"/>
            </a:avLst>
          </a:prstGeom>
          <a:solidFill>
            <a:srgbClr val="4B92DB"/>
          </a:solidFill>
          <a:ln w="22225">
            <a:solidFill>
              <a:schemeClr val="tx1"/>
            </a:solidFill>
            <a:miter lim="800000"/>
            <a:headEnd/>
            <a:tailEnd/>
          </a:ln>
        </p:spPr>
        <p:txBody>
          <a:bodyPr wrap="none" anchor="ctr"/>
          <a:lstStyle/>
          <a:p>
            <a:pPr algn="ctr" eaLnBrk="0" hangingPunct="0"/>
            <a:r>
              <a:rPr lang="en-US" sz="2000" b="1" i="1">
                <a:solidFill>
                  <a:schemeClr val="tx2"/>
                </a:solidFill>
                <a:latin typeface="Lucida Sans" pitchFamily="34" charset="0"/>
              </a:rPr>
              <a:t>RR = 0.232</a:t>
            </a:r>
          </a:p>
        </p:txBody>
      </p:sp>
      <p:sp>
        <p:nvSpPr>
          <p:cNvPr id="1079302" name="Text Box 6"/>
          <p:cNvSpPr txBox="1">
            <a:spLocks noChangeArrowheads="1"/>
          </p:cNvSpPr>
          <p:nvPr/>
        </p:nvSpPr>
        <p:spPr bwMode="auto">
          <a:xfrm>
            <a:off x="4764025" y="6462994"/>
            <a:ext cx="4379975" cy="338554"/>
          </a:xfrm>
          <a:prstGeom prst="rect">
            <a:avLst/>
          </a:prstGeom>
          <a:noFill/>
          <a:ln w="9525">
            <a:noFill/>
            <a:miter lim="800000"/>
            <a:headEnd/>
            <a:tailEnd/>
          </a:ln>
          <a:effectLst/>
        </p:spPr>
        <p:txBody>
          <a:bodyPr wrap="square">
            <a:spAutoFit/>
          </a:bodyPr>
          <a:lstStyle/>
          <a:p>
            <a:pPr algn="ctr" eaLnBrk="0" hangingPunct="0">
              <a:defRPr/>
            </a:pPr>
            <a:r>
              <a:rPr lang="en-US" sz="1600" dirty="0" err="1">
                <a:latin typeface="+mn-lt"/>
              </a:rPr>
              <a:t>Lappe</a:t>
            </a:r>
            <a:r>
              <a:rPr lang="en-US" sz="1600" dirty="0">
                <a:latin typeface="+mn-lt"/>
              </a:rPr>
              <a:t> J et </a:t>
            </a:r>
            <a:r>
              <a:rPr lang="en-US" sz="1600" dirty="0" smtClean="0">
                <a:latin typeface="+mn-lt"/>
              </a:rPr>
              <a:t>al. </a:t>
            </a:r>
            <a:r>
              <a:rPr lang="en-US" sz="1600" dirty="0">
                <a:latin typeface="+mn-lt"/>
              </a:rPr>
              <a:t>Am J Clin Nutr 85:1586-1591, 2007</a:t>
            </a:r>
          </a:p>
        </p:txBody>
      </p:sp>
      <p:sp>
        <p:nvSpPr>
          <p:cNvPr id="1079303" name="Text Box 7"/>
          <p:cNvSpPr txBox="1">
            <a:spLocks noChangeArrowheads="1"/>
          </p:cNvSpPr>
          <p:nvPr/>
        </p:nvSpPr>
        <p:spPr bwMode="auto">
          <a:xfrm>
            <a:off x="0" y="1508750"/>
            <a:ext cx="9144000" cy="369888"/>
          </a:xfrm>
          <a:prstGeom prst="rect">
            <a:avLst/>
          </a:prstGeom>
          <a:noFill/>
          <a:ln w="9525">
            <a:noFill/>
            <a:miter lim="800000"/>
            <a:headEnd/>
            <a:tailEnd/>
          </a:ln>
          <a:effectLst/>
        </p:spPr>
        <p:txBody>
          <a:bodyPr>
            <a:spAutoFit/>
          </a:bodyPr>
          <a:lstStyle/>
          <a:p>
            <a:pPr algn="ctr">
              <a:spcBef>
                <a:spcPct val="50000"/>
              </a:spcBef>
              <a:defRPr/>
            </a:pPr>
            <a:r>
              <a:rPr lang="en-US" sz="1800" b="1" dirty="0">
                <a:latin typeface="+mn-lt"/>
              </a:rPr>
              <a:t>1179 Healthy women, 66</a:t>
            </a:r>
            <a:r>
              <a:rPr lang="en-US" sz="1800" b="1" u="sng" dirty="0">
                <a:latin typeface="+mn-lt"/>
              </a:rPr>
              <a:t>+</a:t>
            </a:r>
            <a:r>
              <a:rPr lang="en-US" sz="1800" b="1" dirty="0">
                <a:latin typeface="+mn-lt"/>
              </a:rPr>
              <a:t>7 yrs, </a:t>
            </a:r>
            <a:r>
              <a:rPr lang="en-US" sz="1800" b="1" dirty="0" smtClean="0">
                <a:latin typeface="+mn-lt"/>
              </a:rPr>
              <a:t>4-year </a:t>
            </a:r>
            <a:r>
              <a:rPr lang="en-US" sz="1800" b="1" dirty="0">
                <a:latin typeface="+mn-lt"/>
              </a:rPr>
              <a:t>study, Ca (1400 mg/d), Vitamin D</a:t>
            </a:r>
            <a:r>
              <a:rPr lang="en-US" sz="1800" b="1" baseline="-25000" dirty="0">
                <a:latin typeface="+mn-lt"/>
              </a:rPr>
              <a:t>3</a:t>
            </a:r>
            <a:r>
              <a:rPr lang="en-US" sz="1800" b="1" dirty="0">
                <a:latin typeface="+mn-lt"/>
              </a:rPr>
              <a:t> (1100 IU/d)</a:t>
            </a:r>
          </a:p>
        </p:txBody>
      </p:sp>
      <p:sp>
        <p:nvSpPr>
          <p:cNvPr id="10" name="TextBox 9"/>
          <p:cNvSpPr txBox="1"/>
          <p:nvPr/>
        </p:nvSpPr>
        <p:spPr>
          <a:xfrm>
            <a:off x="0" y="2507280"/>
            <a:ext cx="461665" cy="2558417"/>
          </a:xfrm>
          <a:prstGeom prst="rect">
            <a:avLst/>
          </a:prstGeom>
          <a:noFill/>
        </p:spPr>
        <p:txBody>
          <a:bodyPr vert="vert270" wrap="square" rtlCol="0">
            <a:spAutoFit/>
          </a:bodyPr>
          <a:lstStyle/>
          <a:p>
            <a:r>
              <a:rPr lang="en-US" sz="1800" b="1" dirty="0" smtClean="0"/>
              <a:t>Fraction cancer-free</a:t>
            </a:r>
            <a:endParaRPr lang="en-US" sz="1800" b="1" dirty="0"/>
          </a:p>
        </p:txBody>
      </p:sp>
      <p:sp>
        <p:nvSpPr>
          <p:cNvPr id="11" name="TextBox 10"/>
          <p:cNvSpPr txBox="1"/>
          <p:nvPr/>
        </p:nvSpPr>
        <p:spPr>
          <a:xfrm>
            <a:off x="3611875" y="5656490"/>
            <a:ext cx="3033995" cy="369332"/>
          </a:xfrm>
          <a:prstGeom prst="rect">
            <a:avLst/>
          </a:prstGeom>
          <a:noFill/>
        </p:spPr>
        <p:txBody>
          <a:bodyPr wrap="square" rtlCol="0">
            <a:spAutoFit/>
          </a:bodyPr>
          <a:lstStyle/>
          <a:p>
            <a:r>
              <a:rPr lang="en-US" sz="1800" dirty="0" smtClean="0"/>
              <a:t>Time (Years)</a:t>
            </a:r>
            <a:endParaRPr lang="en-US" sz="1800" dirty="0"/>
          </a:p>
        </p:txBody>
      </p:sp>
      <p:sp>
        <p:nvSpPr>
          <p:cNvPr id="12" name="TextBox 11"/>
          <p:cNvSpPr txBox="1"/>
          <p:nvPr/>
        </p:nvSpPr>
        <p:spPr>
          <a:xfrm>
            <a:off x="6146605" y="2891330"/>
            <a:ext cx="1265559" cy="338554"/>
          </a:xfrm>
          <a:prstGeom prst="rect">
            <a:avLst/>
          </a:prstGeom>
          <a:noFill/>
        </p:spPr>
        <p:txBody>
          <a:bodyPr wrap="square" rtlCol="0">
            <a:spAutoFit/>
          </a:bodyPr>
          <a:lstStyle/>
          <a:p>
            <a:r>
              <a:rPr lang="en-US" sz="1600" dirty="0" smtClean="0"/>
              <a:t>Ca + D</a:t>
            </a:r>
            <a:endParaRPr lang="en-US" sz="1600" dirty="0"/>
          </a:p>
        </p:txBody>
      </p:sp>
      <p:sp>
        <p:nvSpPr>
          <p:cNvPr id="13" name="TextBox 12"/>
          <p:cNvSpPr txBox="1"/>
          <p:nvPr/>
        </p:nvSpPr>
        <p:spPr>
          <a:xfrm>
            <a:off x="6146605" y="3512901"/>
            <a:ext cx="1265559" cy="338554"/>
          </a:xfrm>
          <a:prstGeom prst="rect">
            <a:avLst/>
          </a:prstGeom>
          <a:noFill/>
        </p:spPr>
        <p:txBody>
          <a:bodyPr wrap="square" rtlCol="0">
            <a:spAutoFit/>
          </a:bodyPr>
          <a:lstStyle/>
          <a:p>
            <a:r>
              <a:rPr lang="en-US" sz="1600" dirty="0" smtClean="0"/>
              <a:t>Ca only</a:t>
            </a:r>
            <a:endParaRPr lang="en-US" sz="1600" dirty="0"/>
          </a:p>
        </p:txBody>
      </p:sp>
      <p:sp>
        <p:nvSpPr>
          <p:cNvPr id="14" name="TextBox 13"/>
          <p:cNvSpPr txBox="1"/>
          <p:nvPr/>
        </p:nvSpPr>
        <p:spPr>
          <a:xfrm>
            <a:off x="6186816" y="4242596"/>
            <a:ext cx="1265559" cy="338554"/>
          </a:xfrm>
          <a:prstGeom prst="rect">
            <a:avLst/>
          </a:prstGeom>
          <a:noFill/>
        </p:spPr>
        <p:txBody>
          <a:bodyPr wrap="square" rtlCol="0">
            <a:spAutoFit/>
          </a:bodyPr>
          <a:lstStyle/>
          <a:p>
            <a:r>
              <a:rPr lang="en-US" sz="1600" dirty="0" smtClean="0"/>
              <a:t>Placebo</a:t>
            </a:r>
            <a:endParaRPr lang="en-US" sz="1600" dirty="0"/>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normAutofit fontScale="90000"/>
          </a:bodyPr>
          <a:lstStyle/>
          <a:p>
            <a:pPr algn="ctr"/>
            <a:r>
              <a:rPr lang="en-US" dirty="0" smtClean="0"/>
              <a:t>Findings from the Second Systematic Review</a:t>
            </a:r>
            <a:endParaRPr lang="en-US" dirty="0"/>
          </a:p>
        </p:txBody>
      </p:sp>
      <p:sp>
        <p:nvSpPr>
          <p:cNvPr id="11267" name="Rectangle 3"/>
          <p:cNvSpPr>
            <a:spLocks noGrp="1" noChangeArrowheads="1"/>
          </p:cNvSpPr>
          <p:nvPr>
            <p:ph idx="1"/>
          </p:nvPr>
        </p:nvSpPr>
        <p:spPr/>
        <p:txBody>
          <a:bodyPr/>
          <a:lstStyle/>
          <a:p>
            <a:r>
              <a:rPr lang="en-US" sz="2000" b="1" dirty="0" smtClean="0"/>
              <a:t>Infant growth: Most studies find no effect</a:t>
            </a:r>
          </a:p>
          <a:p>
            <a:r>
              <a:rPr lang="en-US" sz="2000" b="1" dirty="0" smtClean="0"/>
              <a:t>Cardiovascular disease </a:t>
            </a:r>
          </a:p>
          <a:p>
            <a:pPr lvl="1"/>
            <a:r>
              <a:rPr lang="en-US" sz="2000" b="1" dirty="0" smtClean="0"/>
              <a:t>Randomized controlled trials: No effect</a:t>
            </a:r>
          </a:p>
          <a:p>
            <a:pPr lvl="1"/>
            <a:r>
              <a:rPr lang="en-US" sz="2000" b="1" dirty="0" smtClean="0"/>
              <a:t>Cohort studies: Variable association</a:t>
            </a:r>
          </a:p>
          <a:p>
            <a:r>
              <a:rPr lang="en-US" sz="2000" b="1" dirty="0" smtClean="0"/>
              <a:t>Body weight: No effect</a:t>
            </a:r>
          </a:p>
          <a:p>
            <a:r>
              <a:rPr lang="en-US" sz="2000" b="1" dirty="0" smtClean="0"/>
              <a:t>Cancer: No effect</a:t>
            </a:r>
          </a:p>
          <a:p>
            <a:r>
              <a:rPr lang="en-US" sz="2000" b="1" dirty="0" smtClean="0"/>
              <a:t>Infectious diseases: No effect</a:t>
            </a:r>
          </a:p>
          <a:p>
            <a:r>
              <a:rPr lang="en-US" sz="2000" b="1" dirty="0" smtClean="0"/>
              <a:t>Pregnancy outcomes: Inadequate data</a:t>
            </a:r>
          </a:p>
          <a:p>
            <a:r>
              <a:rPr lang="en-US" sz="2000" b="1" dirty="0" smtClean="0"/>
              <a:t>All-cause mortality: Inconsistent data </a:t>
            </a:r>
          </a:p>
          <a:p>
            <a:r>
              <a:rPr lang="en-US" sz="2000" b="1" dirty="0" smtClean="0"/>
              <a:t>Hypertension: Inconsistent data</a:t>
            </a:r>
            <a:r>
              <a:rPr lang="en-US" dirty="0" smtClean="0"/>
              <a:t> </a:t>
            </a:r>
          </a:p>
        </p:txBody>
      </p:sp>
      <p:sp>
        <p:nvSpPr>
          <p:cNvPr id="4" name="Rectangle 3"/>
          <p:cNvSpPr/>
          <p:nvPr/>
        </p:nvSpPr>
        <p:spPr>
          <a:xfrm>
            <a:off x="3458256" y="6424590"/>
            <a:ext cx="5493720" cy="338554"/>
          </a:xfrm>
          <a:prstGeom prst="rect">
            <a:avLst/>
          </a:prstGeom>
        </p:spPr>
        <p:txBody>
          <a:bodyPr wrap="square">
            <a:spAutoFit/>
          </a:bodyPr>
          <a:lstStyle/>
          <a:p>
            <a:pPr marL="800100" lvl="1" indent="-342900" algn="r" eaLnBrk="0" hangingPunct="0">
              <a:spcAft>
                <a:spcPts val="300"/>
              </a:spcAft>
              <a:buClr>
                <a:srgbClr val="EA5F00"/>
              </a:buClr>
            </a:pPr>
            <a:r>
              <a:rPr lang="en-US" sz="1600" dirty="0" smtClean="0"/>
              <a:t>Chung M et al: Am J Clin Nutr </a:t>
            </a:r>
            <a:r>
              <a:rPr lang="de-DE" sz="1600" dirty="0" smtClean="0"/>
              <a:t>92:273-276, 2010</a:t>
            </a:r>
          </a:p>
        </p:txBody>
      </p:sp>
      <p:pic>
        <p:nvPicPr>
          <p:cNvPr id="70659" name="Picture 3" descr="h:\Microsoft Folders\My Pictures\ODS Purchased Photos\Small squares\Supplement variety.jpg"/>
          <p:cNvPicPr>
            <a:picLocks noChangeAspect="1" noChangeArrowheads="1"/>
          </p:cNvPicPr>
          <p:nvPr/>
        </p:nvPicPr>
        <p:blipFill>
          <a:blip r:embed="rId3" cstate="print"/>
          <a:srcRect/>
          <a:stretch>
            <a:fillRect/>
          </a:stretch>
        </p:blipFill>
        <p:spPr bwMode="auto">
          <a:xfrm>
            <a:off x="5218429" y="203201"/>
            <a:ext cx="1828800" cy="1828800"/>
          </a:xfrm>
          <a:prstGeom prst="rect">
            <a:avLst/>
          </a:prstGeom>
          <a:noFill/>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Women’s Health Initiative</a:t>
            </a:r>
            <a:endParaRPr lang="en-US" dirty="0"/>
          </a:p>
        </p:txBody>
      </p:sp>
      <p:sp>
        <p:nvSpPr>
          <p:cNvPr id="10" name="Text Placeholder 9"/>
          <p:cNvSpPr>
            <a:spLocks noGrp="1"/>
          </p:cNvSpPr>
          <p:nvPr>
            <p:ph type="body" sz="quarter" idx="4294967295"/>
          </p:nvPr>
        </p:nvSpPr>
        <p:spPr>
          <a:xfrm>
            <a:off x="685800" y="2712720"/>
            <a:ext cx="8458200" cy="4023360"/>
          </a:xfrm>
          <a:prstGeom prst="rect">
            <a:avLst/>
          </a:prstGeom>
        </p:spPr>
        <p:txBody>
          <a:bodyPr/>
          <a:lstStyle/>
          <a:p>
            <a:pPr marL="225425" lvl="1" indent="-225425">
              <a:buSzPct val="120000"/>
              <a:buFont typeface="Arial" pitchFamily="34" charset="0"/>
              <a:buChar char="•"/>
            </a:pPr>
            <a:r>
              <a:rPr lang="en-US" sz="2400" b="1" dirty="0" smtClean="0">
                <a:cs typeface="Geneva" pitchFamily="-111" charset="-128"/>
              </a:rPr>
              <a:t>NIH-sponsored: http://www.nhlbi.nih.gov/whi/</a:t>
            </a:r>
          </a:p>
          <a:p>
            <a:pPr marL="225425" lvl="1" indent="-225425">
              <a:buSzPct val="120000"/>
              <a:buFont typeface="Arial" pitchFamily="34" charset="0"/>
              <a:buChar char="•"/>
            </a:pPr>
            <a:r>
              <a:rPr lang="en-US" sz="2400" b="1" dirty="0" smtClean="0">
                <a:cs typeface="Geneva" pitchFamily="-111" charset="-128"/>
              </a:rPr>
              <a:t>Largest intervention trial in history: &gt;160,000 women </a:t>
            </a:r>
          </a:p>
          <a:p>
            <a:pPr marL="225425" lvl="1" indent="-225425">
              <a:buSzPct val="120000"/>
              <a:buFont typeface="Arial" pitchFamily="34" charset="0"/>
              <a:buChar char="•"/>
            </a:pPr>
            <a:r>
              <a:rPr lang="en-US" sz="2400" b="1" dirty="0" smtClean="0">
                <a:cs typeface="Geneva" pitchFamily="-111" charset="-128"/>
              </a:rPr>
              <a:t>One of the sub-studies randomized women to vitamin D </a:t>
            </a:r>
            <a:br>
              <a:rPr lang="en-US" sz="2400" b="1" dirty="0" smtClean="0">
                <a:cs typeface="Geneva" pitchFamily="-111" charset="-128"/>
              </a:rPr>
            </a:br>
            <a:r>
              <a:rPr lang="en-US" sz="2400" b="1" dirty="0" smtClean="0">
                <a:cs typeface="Geneva" pitchFamily="-111" charset="-128"/>
              </a:rPr>
              <a:t>and calcium for a 7-year period to examine potential </a:t>
            </a:r>
            <a:br>
              <a:rPr lang="en-US" sz="2400" b="1" dirty="0" smtClean="0">
                <a:cs typeface="Geneva" pitchFamily="-111" charset="-128"/>
              </a:rPr>
            </a:br>
            <a:r>
              <a:rPr lang="en-US" sz="2400" b="1" dirty="0" smtClean="0">
                <a:cs typeface="Geneva" pitchFamily="-111" charset="-128"/>
              </a:rPr>
              <a:t>effects on hip fractures</a:t>
            </a:r>
          </a:p>
          <a:p>
            <a:endParaRPr lang="en-US" dirty="0"/>
          </a:p>
        </p:txBody>
      </p:sp>
      <p:pic>
        <p:nvPicPr>
          <p:cNvPr id="14340" name="Picture 4" descr="WHI_Logo"/>
          <p:cNvPicPr>
            <a:picLocks noChangeAspect="1" noChangeArrowheads="1"/>
          </p:cNvPicPr>
          <p:nvPr/>
        </p:nvPicPr>
        <p:blipFill>
          <a:blip r:embed="rId3" cstate="print"/>
          <a:srcRect/>
          <a:stretch>
            <a:fillRect/>
          </a:stretch>
        </p:blipFill>
        <p:spPr bwMode="auto">
          <a:xfrm>
            <a:off x="6461760" y="198120"/>
            <a:ext cx="1965959" cy="208883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882640" y="6431680"/>
            <a:ext cx="3087509" cy="338554"/>
          </a:xfrm>
          <a:prstGeom prst="rect">
            <a:avLst/>
          </a:prstGeom>
        </p:spPr>
        <p:txBody>
          <a:bodyPr wrap="square">
            <a:spAutoFit/>
          </a:bodyPr>
          <a:lstStyle/>
          <a:p>
            <a:pPr algn="r"/>
            <a:r>
              <a:rPr lang="en-US" sz="1600" dirty="0" smtClean="0"/>
              <a:t>www.nhlbi.nih.gov/wh</a:t>
            </a:r>
            <a:r>
              <a:rPr lang="en-US" sz="1600" dirty="0" smtClean="0">
                <a:solidFill>
                  <a:schemeClr val="bg1"/>
                </a:solidFill>
              </a:rPr>
              <a:t>i</a:t>
            </a:r>
            <a:endParaRPr lang="en-US" sz="1600" dirty="0"/>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t>Overview</a:t>
            </a:r>
            <a:endParaRPr lang="en-US" dirty="0"/>
          </a:p>
        </p:txBody>
      </p:sp>
      <p:sp>
        <p:nvSpPr>
          <p:cNvPr id="6" name="Text Placeholder 5"/>
          <p:cNvSpPr>
            <a:spLocks noGrp="1"/>
          </p:cNvSpPr>
          <p:nvPr>
            <p:ph idx="1"/>
          </p:nvPr>
        </p:nvSpPr>
        <p:spPr/>
        <p:txBody>
          <a:bodyPr/>
          <a:lstStyle/>
          <a:p>
            <a:r>
              <a:rPr lang="en-US" b="1" dirty="0" smtClean="0"/>
              <a:t>What is the science telling us about vitamin D?</a:t>
            </a:r>
          </a:p>
          <a:p>
            <a:pPr lvl="1"/>
            <a:r>
              <a:rPr lang="en-US" dirty="0" smtClean="0"/>
              <a:t>Evidence for the importance of vitamin D in health</a:t>
            </a:r>
          </a:p>
          <a:p>
            <a:pPr lvl="1"/>
            <a:r>
              <a:rPr lang="en-US" dirty="0" smtClean="0"/>
              <a:t>Scientific gaps: What are the key issues?</a:t>
            </a:r>
          </a:p>
          <a:p>
            <a:pPr lvl="1"/>
            <a:r>
              <a:rPr lang="en-US" dirty="0" smtClean="0"/>
              <a:t>Who is doing what to fill the gaps?</a:t>
            </a:r>
          </a:p>
          <a:p>
            <a:pPr lvl="1">
              <a:buNone/>
            </a:pPr>
            <a:endParaRPr lang="en-US" dirty="0" smtClean="0"/>
          </a:p>
          <a:p>
            <a:r>
              <a:rPr lang="en-US" b="1" dirty="0" smtClean="0"/>
              <a:t>Challenges and strategies to address them</a:t>
            </a:r>
          </a:p>
          <a:p>
            <a:pPr lvl="1"/>
            <a:r>
              <a:rPr lang="en-US" dirty="0" smtClean="0"/>
              <a:t>Key partners /stakeholders and their roles</a:t>
            </a:r>
          </a:p>
          <a:p>
            <a:pPr>
              <a:buNone/>
            </a:pPr>
            <a:endParaRPr lang="en-US" dirty="0"/>
          </a:p>
        </p:txBody>
      </p:sp>
      <p:pic>
        <p:nvPicPr>
          <p:cNvPr id="13" name="Picture 12" descr="sunflower.jpg"/>
          <p:cNvPicPr>
            <a:picLocks noChangeAspect="1"/>
          </p:cNvPicPr>
          <p:nvPr/>
        </p:nvPicPr>
        <p:blipFill>
          <a:blip r:embed="rId3" cstate="print"/>
          <a:stretch>
            <a:fillRect/>
          </a:stretch>
        </p:blipFill>
        <p:spPr>
          <a:xfrm>
            <a:off x="5220655" y="202883"/>
            <a:ext cx="1828800" cy="1828800"/>
          </a:xfrm>
          <a:prstGeom prst="rect">
            <a:avLst/>
          </a:prstGeom>
        </p:spPr>
      </p:pic>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cs typeface="Arial" pitchFamily="34" charset="0"/>
              </a:rPr>
              <a:t>Trial Results after 7 Years</a:t>
            </a:r>
            <a:endParaRPr lang="en-US" dirty="0"/>
          </a:p>
        </p:txBody>
      </p:sp>
      <p:sp>
        <p:nvSpPr>
          <p:cNvPr id="8" name="Text Placeholder 7"/>
          <p:cNvSpPr>
            <a:spLocks noGrp="1"/>
          </p:cNvSpPr>
          <p:nvPr>
            <p:ph idx="4294967295"/>
          </p:nvPr>
        </p:nvSpPr>
        <p:spPr>
          <a:xfrm>
            <a:off x="426720" y="2535238"/>
            <a:ext cx="8458200" cy="3607986"/>
          </a:xfrm>
          <a:prstGeom prst="rect">
            <a:avLst/>
          </a:prstGeom>
        </p:spPr>
        <p:txBody>
          <a:bodyPr/>
          <a:lstStyle/>
          <a:p>
            <a:pPr marL="225425" lvl="1" indent="-225425">
              <a:buSzPct val="120000"/>
              <a:buFont typeface="Arial" pitchFamily="34" charset="0"/>
              <a:buChar char="•"/>
            </a:pPr>
            <a:r>
              <a:rPr lang="en-US" sz="2400" b="1" dirty="0" smtClean="0">
                <a:cs typeface="Geneva" pitchFamily="-111" charset="-128"/>
              </a:rPr>
              <a:t>Hip fractures: 12% decrease, not significant</a:t>
            </a:r>
          </a:p>
          <a:p>
            <a:pPr marL="625475" lvl="2" indent="-225425">
              <a:buSzPct val="120000"/>
              <a:buFont typeface="Arial" pitchFamily="34" charset="0"/>
              <a:buChar char="•"/>
            </a:pPr>
            <a:r>
              <a:rPr lang="en-US" sz="2000" dirty="0" smtClean="0">
                <a:cs typeface="Geneva" pitchFamily="-111" charset="-128"/>
              </a:rPr>
              <a:t> 21% decrease for women aged 60-80 years at baseline</a:t>
            </a:r>
          </a:p>
          <a:p>
            <a:pPr marL="625475" lvl="2" indent="-225425">
              <a:buSzPct val="120000"/>
              <a:buFont typeface="Arial" pitchFamily="34" charset="0"/>
              <a:buChar char="•"/>
            </a:pPr>
            <a:r>
              <a:rPr lang="en-US" sz="2000" dirty="0" smtClean="0">
                <a:cs typeface="Geneva" pitchFamily="-111" charset="-128"/>
              </a:rPr>
              <a:t> 29% decrease among women who took ≥ 80% of pills</a:t>
            </a:r>
          </a:p>
          <a:p>
            <a:pPr marL="225425" lvl="1" indent="-225425">
              <a:buSzPct val="120000"/>
              <a:buFont typeface="Arial" pitchFamily="34" charset="0"/>
              <a:buChar char="•"/>
            </a:pPr>
            <a:r>
              <a:rPr lang="en-US" sz="2400" b="1" dirty="0" smtClean="0">
                <a:cs typeface="Geneva" pitchFamily="-111" charset="-128"/>
              </a:rPr>
              <a:t> Improved hip bone density </a:t>
            </a:r>
          </a:p>
          <a:p>
            <a:pPr marL="225425" lvl="1" indent="-225425">
              <a:buSzPct val="120000"/>
              <a:buFont typeface="Arial" pitchFamily="34" charset="0"/>
              <a:buChar char="•"/>
            </a:pPr>
            <a:r>
              <a:rPr lang="en-US" sz="2400" b="1" dirty="0" smtClean="0">
                <a:cs typeface="Geneva" pitchFamily="-111" charset="-128"/>
              </a:rPr>
              <a:t>Other fractures (self-reported vertebral, lower arm/wrist, total): No differences</a:t>
            </a:r>
          </a:p>
          <a:p>
            <a:pPr marL="225425" lvl="1" indent="-225425">
              <a:buSzPct val="120000"/>
              <a:buFont typeface="Arial" pitchFamily="34" charset="0"/>
              <a:buChar char="•"/>
            </a:pPr>
            <a:r>
              <a:rPr lang="en-US" sz="2400" b="1" dirty="0" smtClean="0">
                <a:cs typeface="Geneva" pitchFamily="-111" charset="-128"/>
              </a:rPr>
              <a:t> Kidney stones: Significantly increased 17%            </a:t>
            </a:r>
            <a:br>
              <a:rPr lang="en-US" sz="2400" b="1" dirty="0" smtClean="0">
                <a:cs typeface="Geneva" pitchFamily="-111" charset="-128"/>
              </a:rPr>
            </a:br>
            <a:r>
              <a:rPr lang="en-US" sz="2400" b="1" dirty="0" smtClean="0">
                <a:cs typeface="Geneva" pitchFamily="-111" charset="-128"/>
              </a:rPr>
              <a:t>(5 per 10,000/year)</a:t>
            </a:r>
          </a:p>
          <a:p>
            <a:endParaRPr lang="en-US" dirty="0"/>
          </a:p>
        </p:txBody>
      </p:sp>
      <p:sp>
        <p:nvSpPr>
          <p:cNvPr id="6" name="Rectangle 5"/>
          <p:cNvSpPr/>
          <p:nvPr/>
        </p:nvSpPr>
        <p:spPr>
          <a:xfrm>
            <a:off x="6492250" y="6431681"/>
            <a:ext cx="2579552" cy="338554"/>
          </a:xfrm>
          <a:prstGeom prst="rect">
            <a:avLst/>
          </a:prstGeom>
        </p:spPr>
        <p:txBody>
          <a:bodyPr wrap="none">
            <a:spAutoFit/>
          </a:bodyPr>
          <a:lstStyle/>
          <a:p>
            <a:pPr>
              <a:spcBef>
                <a:spcPts val="0"/>
              </a:spcBef>
            </a:pPr>
            <a:r>
              <a:rPr lang="en-US" sz="1600" dirty="0" smtClean="0"/>
              <a:t>NEJM 354:669-683, 2006.</a:t>
            </a:r>
          </a:p>
        </p:txBody>
      </p:sp>
      <p:pic>
        <p:nvPicPr>
          <p:cNvPr id="11" name="Picture 4" descr="WHI_Logo"/>
          <p:cNvPicPr>
            <a:picLocks noChangeAspect="1" noChangeArrowheads="1"/>
          </p:cNvPicPr>
          <p:nvPr/>
        </p:nvPicPr>
        <p:blipFill>
          <a:blip r:embed="rId3" cstate="print"/>
          <a:srcRect/>
          <a:stretch>
            <a:fillRect/>
          </a:stretch>
        </p:blipFill>
        <p:spPr bwMode="auto">
          <a:xfrm>
            <a:off x="6461760" y="198120"/>
            <a:ext cx="1965959" cy="208883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algn="ctr"/>
            <a:r>
              <a:rPr lang="en-US" sz="3600" dirty="0" smtClean="0"/>
              <a:t>Serum 25(OH)D and All-Cause Mortality</a:t>
            </a:r>
            <a:endParaRPr lang="en-US" sz="3600" dirty="0"/>
          </a:p>
        </p:txBody>
      </p:sp>
      <p:pic>
        <p:nvPicPr>
          <p:cNvPr id="15363" name="Picture 3" descr="vitd-Fig1-SplineCurve"/>
          <p:cNvPicPr>
            <a:picLocks noChangeAspect="1" noChangeArrowheads="1"/>
          </p:cNvPicPr>
          <p:nvPr/>
        </p:nvPicPr>
        <p:blipFill>
          <a:blip r:embed="rId3" cstate="print"/>
          <a:srcRect/>
          <a:stretch>
            <a:fillRect/>
          </a:stretch>
        </p:blipFill>
        <p:spPr bwMode="auto">
          <a:xfrm>
            <a:off x="1153955" y="1686755"/>
            <a:ext cx="6656387" cy="4648200"/>
          </a:xfrm>
          <a:prstGeom prst="rect">
            <a:avLst/>
          </a:prstGeom>
          <a:noFill/>
          <a:ln w="9525">
            <a:noFill/>
            <a:miter lim="800000"/>
            <a:headEnd/>
            <a:tailEnd/>
          </a:ln>
        </p:spPr>
      </p:pic>
      <p:sp>
        <p:nvSpPr>
          <p:cNvPr id="15364" name="Text Box 4"/>
          <p:cNvSpPr txBox="1">
            <a:spLocks noChangeArrowheads="1"/>
          </p:cNvSpPr>
          <p:nvPr/>
        </p:nvSpPr>
        <p:spPr bwMode="auto">
          <a:xfrm>
            <a:off x="923525" y="6431681"/>
            <a:ext cx="8103455" cy="338554"/>
          </a:xfrm>
          <a:prstGeom prst="rect">
            <a:avLst/>
          </a:prstGeom>
          <a:noFill/>
          <a:ln w="9525">
            <a:noFill/>
            <a:miter lim="800000"/>
            <a:headEnd/>
            <a:tailEnd/>
          </a:ln>
        </p:spPr>
        <p:txBody>
          <a:bodyPr wrap="square">
            <a:spAutoFit/>
          </a:bodyPr>
          <a:lstStyle/>
          <a:p>
            <a:pPr algn="r">
              <a:spcBef>
                <a:spcPct val="50000"/>
              </a:spcBef>
            </a:pPr>
            <a:r>
              <a:rPr lang="en-US" sz="1600" dirty="0" err="1">
                <a:cs typeface="Arial" pitchFamily="34" charset="0"/>
              </a:rPr>
              <a:t>Melamed</a:t>
            </a:r>
            <a:r>
              <a:rPr lang="en-US" sz="1600" dirty="0">
                <a:cs typeface="Arial" pitchFamily="34" charset="0"/>
              </a:rPr>
              <a:t> et </a:t>
            </a:r>
            <a:r>
              <a:rPr lang="en-US" sz="1600" dirty="0" smtClean="0">
                <a:cs typeface="Arial" pitchFamily="34" charset="0"/>
              </a:rPr>
              <a:t>al. Arch </a:t>
            </a:r>
            <a:r>
              <a:rPr lang="en-US" sz="1600" dirty="0">
                <a:cs typeface="Arial" pitchFamily="34" charset="0"/>
              </a:rPr>
              <a:t>Intern Med 2008;168:1629-1637</a:t>
            </a:r>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ctr"/>
            <a:r>
              <a:rPr lang="en-US" dirty="0" smtClean="0"/>
              <a:t>Examples of Ongoing </a:t>
            </a:r>
            <a:br>
              <a:rPr lang="en-US" dirty="0" smtClean="0"/>
            </a:br>
            <a:r>
              <a:rPr lang="en-US" dirty="0" smtClean="0"/>
              <a:t>NIH-supported Research</a:t>
            </a:r>
            <a:endParaRPr lang="en-US" dirty="0"/>
          </a:p>
        </p:txBody>
      </p:sp>
      <p:sp>
        <p:nvSpPr>
          <p:cNvPr id="9" name="Text Placeholder 8"/>
          <p:cNvSpPr>
            <a:spLocks noGrp="1"/>
          </p:cNvSpPr>
          <p:nvPr>
            <p:ph idx="1"/>
          </p:nvPr>
        </p:nvSpPr>
        <p:spPr>
          <a:xfrm>
            <a:off x="161925" y="2253932"/>
            <a:ext cx="8763000" cy="4322763"/>
          </a:xfrm>
        </p:spPr>
        <p:txBody>
          <a:bodyPr/>
          <a:lstStyle/>
          <a:p>
            <a:r>
              <a:rPr lang="en-US" b="1" dirty="0" smtClean="0"/>
              <a:t>NCI and others: Vitamin D and Omega-3 Trial (VITAL)  to examine the role of vitamin D and Omega-3 fatty acids in primary prevention of cancer and CVD </a:t>
            </a:r>
          </a:p>
          <a:p>
            <a:r>
              <a:rPr lang="en-US" b="1" dirty="0" smtClean="0"/>
              <a:t>NIA and others: Dose response for vitamin D in elderly</a:t>
            </a:r>
          </a:p>
          <a:p>
            <a:r>
              <a:rPr lang="en-US" b="1" dirty="0" smtClean="0"/>
              <a:t>NCI: Replication of cancer incidence study</a:t>
            </a:r>
          </a:p>
          <a:p>
            <a:r>
              <a:rPr lang="en-US" b="1" dirty="0" smtClean="0"/>
              <a:t>Many NIH Institutes and Centers: Intermediary metabolism</a:t>
            </a:r>
          </a:p>
          <a:p>
            <a:r>
              <a:rPr lang="en-US" b="1" dirty="0" smtClean="0"/>
              <a:t>ODS and others: Incorporation of analytical tools into measurement of vitamin D status</a:t>
            </a:r>
          </a:p>
          <a:p>
            <a:pPr lvl="1"/>
            <a:r>
              <a:rPr lang="en-US" sz="2200" dirty="0" smtClean="0"/>
              <a:t>Standard reference material for 25(OH)D in plasma</a:t>
            </a:r>
          </a:p>
          <a:p>
            <a:pPr lvl="1"/>
            <a:r>
              <a:rPr lang="en-US" sz="2200" dirty="0" smtClean="0"/>
              <a:t>Reference methods developed by NIST and NCEH</a:t>
            </a:r>
          </a:p>
          <a:p>
            <a:endParaRPr lang="en-US" dirty="0"/>
          </a:p>
        </p:txBody>
      </p:sp>
      <p:pic>
        <p:nvPicPr>
          <p:cNvPr id="173058" name="Picture 2" descr="h:\Microsoft Folders\My Pictures\ODS Purchased Photos\NIH pics\2 scientists.jpg"/>
          <p:cNvPicPr>
            <a:picLocks noChangeAspect="1" noChangeArrowheads="1"/>
          </p:cNvPicPr>
          <p:nvPr/>
        </p:nvPicPr>
        <p:blipFill>
          <a:blip r:embed="rId3" cstate="print"/>
          <a:srcRect/>
          <a:stretch>
            <a:fillRect/>
          </a:stretch>
        </p:blipFill>
        <p:spPr bwMode="auto">
          <a:xfrm>
            <a:off x="5217794" y="200660"/>
            <a:ext cx="1837690" cy="1837690"/>
          </a:xfrm>
          <a:prstGeom prst="rect">
            <a:avLst/>
          </a:prstGeom>
          <a:noFill/>
        </p:spPr>
      </p:pic>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5"/>
          <p:cNvSpPr>
            <a:spLocks noGrp="1" noChangeArrowheads="1"/>
          </p:cNvSpPr>
          <p:nvPr>
            <p:ph type="ftr" sz="quarter" idx="4294967295"/>
          </p:nvPr>
        </p:nvSpPr>
        <p:spPr>
          <a:xfrm>
            <a:off x="0" y="6553200"/>
            <a:ext cx="8229600" cy="381000"/>
          </a:xfrm>
          <a:prstGeom prst="rect">
            <a:avLst/>
          </a:prstGeom>
          <a:noFill/>
        </p:spPr>
        <p:txBody>
          <a:bodyPr/>
          <a:lstStyle/>
          <a:p>
            <a:fld id="{838954D7-EE8D-4DB2-9A7E-646EB6C45FD5}" type="slidenum">
              <a:rPr lang="en-US" smtClean="0"/>
              <a:pPr/>
              <a:t>23</a:t>
            </a:fld>
            <a:endParaRPr lang="ru-RU" smtClean="0"/>
          </a:p>
        </p:txBody>
      </p:sp>
      <p:sp>
        <p:nvSpPr>
          <p:cNvPr id="55298" name="Rectangle 2"/>
          <p:cNvSpPr>
            <a:spLocks noChangeArrowheads="1"/>
          </p:cNvSpPr>
          <p:nvPr/>
        </p:nvSpPr>
        <p:spPr bwMode="auto">
          <a:xfrm>
            <a:off x="460375" y="2021983"/>
            <a:ext cx="8413750" cy="1159099"/>
          </a:xfrm>
          <a:prstGeom prst="rect">
            <a:avLst/>
          </a:prstGeom>
          <a:noFill/>
          <a:ln w="9525">
            <a:noFill/>
            <a:miter lim="800000"/>
            <a:headEnd/>
            <a:tailEnd/>
          </a:ln>
        </p:spPr>
        <p:txBody>
          <a:bodyPr/>
          <a:lstStyle/>
          <a:p>
            <a:pPr marL="342900" indent="-342900" eaLnBrk="0" hangingPunct="0">
              <a:spcAft>
                <a:spcPts val="300"/>
              </a:spcAft>
              <a:buClr>
                <a:srgbClr val="EA5F00"/>
              </a:buClr>
              <a:buFont typeface="Wingdings" pitchFamily="2" charset="2"/>
              <a:buChar char="q"/>
            </a:pPr>
            <a:r>
              <a:rPr lang="en-US" b="1" dirty="0"/>
              <a:t>In 2009, </a:t>
            </a:r>
            <a:r>
              <a:rPr lang="en-US" b="1" dirty="0" smtClean="0"/>
              <a:t>ODS and NCHS </a:t>
            </a:r>
            <a:r>
              <a:rPr lang="en-US" b="1" dirty="0"/>
              <a:t>sponsored a roundtable on vitamin D issues in </a:t>
            </a:r>
            <a:r>
              <a:rPr lang="en-US" b="1" dirty="0" smtClean="0"/>
              <a:t>NHANES and recommended: </a:t>
            </a:r>
            <a:endParaRPr lang="en-US" b="1" dirty="0"/>
          </a:p>
        </p:txBody>
      </p:sp>
      <p:sp>
        <p:nvSpPr>
          <p:cNvPr id="55299" name="Text Box 5"/>
          <p:cNvSpPr txBox="1">
            <a:spLocks noChangeArrowheads="1"/>
          </p:cNvSpPr>
          <p:nvPr/>
        </p:nvSpPr>
        <p:spPr bwMode="auto">
          <a:xfrm>
            <a:off x="0" y="165100"/>
            <a:ext cx="5100034" cy="1384995"/>
          </a:xfrm>
          <a:prstGeom prst="rect">
            <a:avLst/>
          </a:prstGeom>
          <a:noFill/>
          <a:ln w="9525">
            <a:noFill/>
            <a:miter lim="800000"/>
            <a:headEnd/>
            <a:tailEnd/>
          </a:ln>
        </p:spPr>
        <p:txBody>
          <a:bodyPr wrap="square">
            <a:spAutoFit/>
          </a:bodyPr>
          <a:lstStyle/>
          <a:p>
            <a:pPr algn="ctr" eaLnBrk="0" hangingPunct="0"/>
            <a:r>
              <a:rPr lang="en-US" sz="2800" b="1" dirty="0" smtClean="0"/>
              <a:t>Vitamin D Status Measurement: Bridging the Gap</a:t>
            </a:r>
            <a:endParaRPr lang="en-US" sz="2800" b="1" dirty="0"/>
          </a:p>
        </p:txBody>
      </p:sp>
      <p:sp>
        <p:nvSpPr>
          <p:cNvPr id="6" name="Rectangle 40"/>
          <p:cNvSpPr>
            <a:spLocks noChangeArrowheads="1"/>
          </p:cNvSpPr>
          <p:nvPr/>
        </p:nvSpPr>
        <p:spPr bwMode="auto">
          <a:xfrm>
            <a:off x="808038" y="6086396"/>
            <a:ext cx="3956050" cy="246221"/>
          </a:xfrm>
          <a:prstGeom prst="rect">
            <a:avLst/>
          </a:prstGeom>
          <a:noFill/>
          <a:ln w="9525" algn="ctr">
            <a:noFill/>
            <a:miter lim="800000"/>
            <a:headEnd/>
            <a:tailEnd/>
          </a:ln>
        </p:spPr>
        <p:txBody>
          <a:bodyPr anchor="ctr">
            <a:spAutoFit/>
          </a:bodyPr>
          <a:lstStyle/>
          <a:p>
            <a:pPr>
              <a:defRPr/>
            </a:pPr>
            <a:r>
              <a:rPr lang="en-US" sz="1000" dirty="0">
                <a:solidFill>
                  <a:schemeClr val="bg1"/>
                </a:solidFill>
                <a:latin typeface="+mn-lt"/>
              </a:rPr>
              <a:t>Yetley EA et al</a:t>
            </a:r>
            <a:r>
              <a:rPr lang="en-US" sz="1000" i="1" dirty="0">
                <a:solidFill>
                  <a:schemeClr val="bg1"/>
                </a:solidFill>
                <a:latin typeface="+mn-lt"/>
              </a:rPr>
              <a:t>.</a:t>
            </a:r>
            <a:r>
              <a:rPr lang="en-US" sz="1000" dirty="0">
                <a:solidFill>
                  <a:schemeClr val="bg1"/>
                </a:solidFill>
                <a:latin typeface="+mn-lt"/>
              </a:rPr>
              <a:t>  J Nutr 2010 (in press)</a:t>
            </a:r>
          </a:p>
        </p:txBody>
      </p:sp>
      <p:pic>
        <p:nvPicPr>
          <p:cNvPr id="7" name="Picture 6" descr="bridge.jpg"/>
          <p:cNvPicPr>
            <a:picLocks noChangeAspect="1"/>
          </p:cNvPicPr>
          <p:nvPr/>
        </p:nvPicPr>
        <p:blipFill>
          <a:blip r:embed="rId3" cstate="print"/>
          <a:stretch>
            <a:fillRect/>
          </a:stretch>
        </p:blipFill>
        <p:spPr>
          <a:xfrm>
            <a:off x="6530655" y="3381422"/>
            <a:ext cx="2419515" cy="2667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5302" name="Rectangle 2"/>
          <p:cNvSpPr>
            <a:spLocks noChangeArrowheads="1"/>
          </p:cNvSpPr>
          <p:nvPr/>
        </p:nvSpPr>
        <p:spPr bwMode="auto">
          <a:xfrm>
            <a:off x="347663" y="3464417"/>
            <a:ext cx="5952562" cy="2859110"/>
          </a:xfrm>
          <a:prstGeom prst="rect">
            <a:avLst/>
          </a:prstGeom>
          <a:noFill/>
          <a:ln w="9525">
            <a:noFill/>
            <a:miter lim="800000"/>
            <a:headEnd/>
            <a:tailEnd/>
          </a:ln>
        </p:spPr>
        <p:txBody>
          <a:bodyPr/>
          <a:lstStyle/>
          <a:p>
            <a:pPr marL="800100" lvl="1" indent="-342900" eaLnBrk="0" hangingPunct="0">
              <a:spcAft>
                <a:spcPts val="300"/>
              </a:spcAft>
              <a:buClr>
                <a:srgbClr val="EA5F00"/>
              </a:buClr>
              <a:buFont typeface="Wingdings" pitchFamily="2" charset="2"/>
              <a:buChar char="Ø"/>
            </a:pPr>
            <a:r>
              <a:rPr lang="en-US" sz="2000" dirty="0"/>
              <a:t>Future methodology should be LC-MS/MS</a:t>
            </a:r>
            <a:endParaRPr lang="en-US" sz="2000" baseline="-25000" dirty="0"/>
          </a:p>
          <a:p>
            <a:pPr marL="800100" lvl="1" indent="-342900" eaLnBrk="0" hangingPunct="0">
              <a:spcAft>
                <a:spcPts val="300"/>
              </a:spcAft>
              <a:buClr>
                <a:srgbClr val="EA5F00"/>
              </a:buClr>
              <a:buFont typeface="Wingdings" pitchFamily="2" charset="2"/>
              <a:buChar char="Ø"/>
            </a:pPr>
            <a:r>
              <a:rPr lang="en-US" sz="2000" dirty="0"/>
              <a:t>A subset of the samples analyzed with </a:t>
            </a:r>
            <a:r>
              <a:rPr lang="en-US" sz="2000" dirty="0" smtClean="0"/>
              <a:t>the </a:t>
            </a:r>
            <a:r>
              <a:rPr lang="en-US" sz="2000" dirty="0"/>
              <a:t>DiaSorin RIA will be re-analyzed by LC-MS/MS to </a:t>
            </a:r>
            <a:r>
              <a:rPr lang="en-US" sz="2000" dirty="0" smtClean="0"/>
              <a:t>bridge the </a:t>
            </a:r>
            <a:r>
              <a:rPr lang="en-US" sz="2000" dirty="0"/>
              <a:t>past and the future</a:t>
            </a:r>
          </a:p>
          <a:p>
            <a:pPr marL="800100" lvl="1" indent="-342900" eaLnBrk="0" hangingPunct="0">
              <a:spcAft>
                <a:spcPts val="300"/>
              </a:spcAft>
              <a:buClr>
                <a:srgbClr val="EA5F00"/>
              </a:buClr>
              <a:buFont typeface="Wingdings" pitchFamily="2" charset="2"/>
              <a:buChar char="Ø"/>
            </a:pPr>
            <a:r>
              <a:rPr lang="en-US" sz="2000" dirty="0"/>
              <a:t>Data generated previously with the DiaSorin RIA need to be adjusted for the assay changes to avoid incorrect interpretation of trends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592137"/>
          </a:xfrm>
          <a:prstGeom prst="rect">
            <a:avLst/>
          </a:prstGeom>
        </p:spPr>
        <p:txBody>
          <a:bodyPr>
            <a:normAutofit fontScale="90000"/>
          </a:bodyPr>
          <a:lstStyle/>
          <a:p>
            <a:r>
              <a:rPr lang="en-US" sz="3300" b="1" dirty="0"/>
              <a:t>NIST SRM 972 Vitamin D in Human Serum</a:t>
            </a:r>
          </a:p>
        </p:txBody>
      </p:sp>
      <p:pic>
        <p:nvPicPr>
          <p:cNvPr id="361475" name="Picture 3" descr="SRM 972 Vitamin D in Human Serum.jpg"/>
          <p:cNvPicPr>
            <a:picLocks noChangeAspect="1"/>
          </p:cNvPicPr>
          <p:nvPr/>
        </p:nvPicPr>
        <p:blipFill>
          <a:blip r:embed="rId2" cstate="print"/>
          <a:srcRect l="25926" t="5556" r="24074" b="8333"/>
          <a:stretch>
            <a:fillRect/>
          </a:stretch>
        </p:blipFill>
        <p:spPr bwMode="auto">
          <a:xfrm>
            <a:off x="381000" y="1447800"/>
            <a:ext cx="1673225" cy="1920875"/>
          </a:xfrm>
          <a:prstGeom prst="rect">
            <a:avLst/>
          </a:prstGeom>
          <a:noFill/>
          <a:ln w="38100">
            <a:solidFill>
              <a:srgbClr val="0070C0"/>
            </a:solidFill>
            <a:miter lim="800000"/>
            <a:headEnd/>
            <a:tailEnd/>
          </a:ln>
        </p:spPr>
      </p:pic>
      <p:pic>
        <p:nvPicPr>
          <p:cNvPr id="361476" name="Picture 6"/>
          <p:cNvPicPr>
            <a:picLocks noChangeAspect="1" noChangeArrowheads="1"/>
          </p:cNvPicPr>
          <p:nvPr/>
        </p:nvPicPr>
        <p:blipFill>
          <a:blip r:embed="rId3" cstate="print"/>
          <a:srcRect/>
          <a:stretch>
            <a:fillRect/>
          </a:stretch>
        </p:blipFill>
        <p:spPr bwMode="auto">
          <a:xfrm>
            <a:off x="1219200" y="3352800"/>
            <a:ext cx="2451100" cy="3200400"/>
          </a:xfrm>
          <a:prstGeom prst="rect">
            <a:avLst/>
          </a:prstGeom>
          <a:noFill/>
          <a:ln w="9525">
            <a:solidFill>
              <a:srgbClr val="0070C0"/>
            </a:solidFill>
            <a:miter lim="800000"/>
            <a:headEnd/>
            <a:tailEnd/>
          </a:ln>
        </p:spPr>
      </p:pic>
      <p:sp>
        <p:nvSpPr>
          <p:cNvPr id="361477" name="TextBox 5"/>
          <p:cNvSpPr txBox="1">
            <a:spLocks noChangeArrowheads="1"/>
          </p:cNvSpPr>
          <p:nvPr/>
        </p:nvSpPr>
        <p:spPr bwMode="auto">
          <a:xfrm>
            <a:off x="3429000" y="1371600"/>
            <a:ext cx="5562600" cy="2092881"/>
          </a:xfrm>
          <a:prstGeom prst="rect">
            <a:avLst/>
          </a:prstGeom>
          <a:noFill/>
          <a:ln w="9525">
            <a:noFill/>
            <a:miter lim="800000"/>
            <a:headEnd/>
            <a:tailEnd/>
          </a:ln>
        </p:spPr>
        <p:txBody>
          <a:bodyPr>
            <a:spAutoFit/>
          </a:bodyPr>
          <a:lstStyle/>
          <a:p>
            <a:pPr marL="457200" indent="-457200">
              <a:spcAft>
                <a:spcPts val="1800"/>
              </a:spcAft>
              <a:buFont typeface="Arial" pitchFamily="34" charset="0"/>
              <a:buChar char="•"/>
            </a:pPr>
            <a:r>
              <a:rPr lang="en-US" sz="2000" dirty="0">
                <a:latin typeface="Calibri" pitchFamily="34" charset="0"/>
                <a:cs typeface="Arial" pitchFamily="34" charset="0"/>
              </a:rPr>
              <a:t>Four levels, each containing 1.0 </a:t>
            </a:r>
            <a:r>
              <a:rPr lang="en-US" sz="2000" dirty="0" err="1">
                <a:latin typeface="Calibri" pitchFamily="34" charset="0"/>
                <a:cs typeface="Arial" pitchFamily="34" charset="0"/>
              </a:rPr>
              <a:t>mL</a:t>
            </a:r>
            <a:r>
              <a:rPr lang="en-US" sz="2000" dirty="0">
                <a:latin typeface="Calibri" pitchFamily="34" charset="0"/>
                <a:cs typeface="Arial" pitchFamily="34" charset="0"/>
              </a:rPr>
              <a:t> serum</a:t>
            </a:r>
          </a:p>
          <a:p>
            <a:pPr marL="457200" indent="-457200">
              <a:spcAft>
                <a:spcPts val="1800"/>
              </a:spcAft>
              <a:buFont typeface="Arial" pitchFamily="34" charset="0"/>
              <a:buChar char="•"/>
            </a:pPr>
            <a:r>
              <a:rPr lang="en-US" sz="2000" dirty="0">
                <a:latin typeface="Calibri" pitchFamily="34" charset="0"/>
                <a:cs typeface="Arial" pitchFamily="34" charset="0"/>
              </a:rPr>
              <a:t>Certified and reference values for 25(OH)D</a:t>
            </a:r>
            <a:r>
              <a:rPr lang="en-US" sz="2000" baseline="-25000" dirty="0">
                <a:latin typeface="Calibri" pitchFamily="34" charset="0"/>
                <a:cs typeface="Arial" pitchFamily="34" charset="0"/>
              </a:rPr>
              <a:t>2</a:t>
            </a:r>
            <a:r>
              <a:rPr lang="en-US" sz="2000" dirty="0">
                <a:latin typeface="Calibri" pitchFamily="34" charset="0"/>
                <a:cs typeface="Arial" pitchFamily="34" charset="0"/>
              </a:rPr>
              <a:t>, 25(OH)D</a:t>
            </a:r>
            <a:r>
              <a:rPr lang="en-US" sz="2000" baseline="-25000" dirty="0">
                <a:latin typeface="Calibri" pitchFamily="34" charset="0"/>
                <a:cs typeface="Arial" pitchFamily="34" charset="0"/>
              </a:rPr>
              <a:t>3</a:t>
            </a:r>
            <a:r>
              <a:rPr lang="en-US" sz="2000" dirty="0">
                <a:latin typeface="Calibri" pitchFamily="34" charset="0"/>
                <a:cs typeface="Arial" pitchFamily="34" charset="0"/>
              </a:rPr>
              <a:t>, and 3-epi-25(OH)D</a:t>
            </a:r>
            <a:r>
              <a:rPr lang="en-US" sz="2000" baseline="-25000" dirty="0">
                <a:latin typeface="Calibri" pitchFamily="34" charset="0"/>
                <a:cs typeface="Arial" pitchFamily="34" charset="0"/>
              </a:rPr>
              <a:t>3</a:t>
            </a:r>
          </a:p>
          <a:p>
            <a:pPr marL="457200" indent="-457200">
              <a:spcAft>
                <a:spcPts val="1800"/>
              </a:spcAft>
              <a:buFont typeface="Arial" pitchFamily="34" charset="0"/>
              <a:buChar char="•"/>
            </a:pPr>
            <a:r>
              <a:rPr lang="en-US" sz="2000" dirty="0">
                <a:latin typeface="Calibri" pitchFamily="34" charset="0"/>
                <a:cs typeface="Arial" pitchFamily="34" charset="0"/>
              </a:rPr>
              <a:t>Value assignment by isotope-dilution LC-MS and LC-MS/MS using data from NIST and CDC</a:t>
            </a:r>
          </a:p>
        </p:txBody>
      </p:sp>
      <p:sp>
        <p:nvSpPr>
          <p:cNvPr id="361478" name="Text Box 9"/>
          <p:cNvSpPr txBox="1">
            <a:spLocks noChangeArrowheads="1"/>
          </p:cNvSpPr>
          <p:nvPr/>
        </p:nvSpPr>
        <p:spPr bwMode="auto">
          <a:xfrm>
            <a:off x="3886200" y="4343400"/>
            <a:ext cx="5105400" cy="1539875"/>
          </a:xfrm>
          <a:prstGeom prst="rect">
            <a:avLst/>
          </a:prstGeom>
          <a:noFill/>
          <a:ln w="9525">
            <a:noFill/>
            <a:miter lim="800000"/>
            <a:headEnd/>
            <a:tailEnd/>
          </a:ln>
        </p:spPr>
        <p:txBody>
          <a:bodyPr>
            <a:spAutoFit/>
          </a:bodyPr>
          <a:lstStyle/>
          <a:p>
            <a:pPr marL="342900" indent="-342900">
              <a:spcAft>
                <a:spcPts val="1800"/>
              </a:spcAft>
              <a:buFontTx/>
              <a:buChar char="•"/>
            </a:pPr>
            <a:r>
              <a:rPr lang="en-US" sz="2000" dirty="0">
                <a:latin typeface="Calibri" pitchFamily="34" charset="0"/>
                <a:cs typeface="Arial" pitchFamily="34" charset="0"/>
              </a:rPr>
              <a:t>Metabolite concentrations reported in  </a:t>
            </a:r>
            <a:r>
              <a:rPr lang="en-US" sz="2000" dirty="0" err="1">
                <a:latin typeface="Calibri" pitchFamily="34" charset="0"/>
                <a:cs typeface="Arial" pitchFamily="34" charset="0"/>
              </a:rPr>
              <a:t>ng</a:t>
            </a:r>
            <a:r>
              <a:rPr lang="en-US" sz="2000" dirty="0">
                <a:latin typeface="Calibri" pitchFamily="34" charset="0"/>
                <a:cs typeface="Arial" pitchFamily="34" charset="0"/>
              </a:rPr>
              <a:t>/</a:t>
            </a:r>
            <a:r>
              <a:rPr lang="en-US" sz="2000" dirty="0" err="1">
                <a:latin typeface="Calibri" pitchFamily="34" charset="0"/>
                <a:cs typeface="Arial" pitchFamily="34" charset="0"/>
              </a:rPr>
              <a:t>mL</a:t>
            </a:r>
            <a:r>
              <a:rPr lang="en-US" sz="2000" dirty="0">
                <a:latin typeface="Calibri" pitchFamily="34" charset="0"/>
                <a:cs typeface="Arial" pitchFamily="34" charset="0"/>
              </a:rPr>
              <a:t> and </a:t>
            </a:r>
            <a:r>
              <a:rPr lang="en-US" sz="2000" dirty="0" err="1">
                <a:latin typeface="Calibri" pitchFamily="34" charset="0"/>
                <a:cs typeface="Arial" pitchFamily="34" charset="0"/>
              </a:rPr>
              <a:t>nmol</a:t>
            </a:r>
            <a:r>
              <a:rPr lang="en-US" sz="2000" dirty="0">
                <a:latin typeface="Calibri" pitchFamily="34" charset="0"/>
                <a:cs typeface="Arial" pitchFamily="34" charset="0"/>
              </a:rPr>
              <a:t>/L</a:t>
            </a:r>
          </a:p>
          <a:p>
            <a:pPr marL="342900" indent="-342900">
              <a:buFontTx/>
              <a:buChar char="•"/>
            </a:pPr>
            <a:r>
              <a:rPr lang="en-US" sz="2000" dirty="0">
                <a:latin typeface="Calibri" pitchFamily="34" charset="0"/>
                <a:cs typeface="Arial" pitchFamily="34" charset="0"/>
              </a:rPr>
              <a:t>COA does not provide data from other analytical techniques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lvl="0" algn="ctr"/>
            <a:r>
              <a:rPr lang="en-US" sz="3600" dirty="0" smtClean="0"/>
              <a:t>IOM Review of Dietary Reference Intakes </a:t>
            </a:r>
            <a:endParaRPr lang="en-US" sz="3600" dirty="0"/>
          </a:p>
        </p:txBody>
      </p:sp>
      <p:pic>
        <p:nvPicPr>
          <p:cNvPr id="7" name="Content Placeholder 6" descr="IOM rev.jpg"/>
          <p:cNvPicPr>
            <a:picLocks noGrp="1" noChangeAspect="1"/>
          </p:cNvPicPr>
          <p:nvPr>
            <p:ph idx="4294967295"/>
          </p:nvPr>
        </p:nvPicPr>
        <p:blipFill>
          <a:blip r:embed="rId3" cstate="print"/>
          <a:stretch>
            <a:fillRect/>
          </a:stretch>
        </p:blipFill>
        <p:spPr>
          <a:xfrm>
            <a:off x="1103610" y="1529600"/>
            <a:ext cx="6936827" cy="496294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379975" y="6550223"/>
            <a:ext cx="7719405" cy="307777"/>
          </a:xfrm>
          <a:prstGeom prst="rect">
            <a:avLst/>
          </a:prstGeom>
        </p:spPr>
        <p:txBody>
          <a:bodyPr wrap="square">
            <a:spAutoFit/>
          </a:bodyPr>
          <a:lstStyle/>
          <a:p>
            <a:r>
              <a:rPr lang="en-US" sz="1400" dirty="0" smtClean="0"/>
              <a:t>www.iom.edu/Activities/Nutrition/DRIVitDCalcium.aspx</a:t>
            </a:r>
            <a:endParaRPr lang="en-US" sz="1400" dirty="0"/>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pPr algn="ctr"/>
            <a:r>
              <a:rPr lang="en-US" dirty="0" smtClean="0"/>
              <a:t>Current Public Health Recommendations</a:t>
            </a:r>
            <a:endParaRPr lang="en-US" dirty="0"/>
          </a:p>
        </p:txBody>
      </p:sp>
      <p:sp>
        <p:nvSpPr>
          <p:cNvPr id="8" name="Text Placeholder 7"/>
          <p:cNvSpPr>
            <a:spLocks noGrp="1"/>
          </p:cNvSpPr>
          <p:nvPr>
            <p:ph idx="1"/>
          </p:nvPr>
        </p:nvSpPr>
        <p:spPr/>
        <p:txBody>
          <a:bodyPr/>
          <a:lstStyle/>
          <a:p>
            <a:r>
              <a:rPr lang="en-US" b="1" dirty="0" smtClean="0"/>
              <a:t>Most recent Dietary Reference Intakes (IOM, 1997)</a:t>
            </a:r>
          </a:p>
          <a:p>
            <a:pPr lvl="1"/>
            <a:r>
              <a:rPr lang="en-US" sz="2200" dirty="0" smtClean="0"/>
              <a:t>Adequate Intake (AI): 200/400/600 IU/day </a:t>
            </a:r>
          </a:p>
          <a:p>
            <a:pPr lvl="1"/>
            <a:r>
              <a:rPr lang="en-US" sz="2200" dirty="0" smtClean="0"/>
              <a:t>Upper Limit: 2000 IU/day</a:t>
            </a:r>
          </a:p>
          <a:p>
            <a:pPr lvl="1"/>
            <a:r>
              <a:rPr lang="en-US" sz="2200" dirty="0" smtClean="0"/>
              <a:t>Summarized at: </a:t>
            </a:r>
            <a:r>
              <a:rPr lang="en-US" sz="2200" dirty="0" smtClean="0">
                <a:hlinkClick r:id="rId3"/>
              </a:rPr>
              <a:t>http://ods.od.nih.gov/factsheets/vitamind.asp</a:t>
            </a:r>
            <a:endParaRPr lang="en-US" sz="2200" dirty="0" smtClean="0"/>
          </a:p>
          <a:p>
            <a:r>
              <a:rPr lang="en-US" b="1" dirty="0" smtClean="0"/>
              <a:t>Ongoing IOM Review of Recommended Intakes</a:t>
            </a:r>
          </a:p>
          <a:p>
            <a:pPr lvl="1"/>
            <a:r>
              <a:rPr lang="en-US" sz="2200" dirty="0" smtClean="0"/>
              <a:t>Expected release: Fall 2010</a:t>
            </a:r>
          </a:p>
          <a:p>
            <a:r>
              <a:rPr lang="en-US" b="1" dirty="0" smtClean="0"/>
              <a:t>Dietary Guidelines Advisory Committee Report</a:t>
            </a:r>
          </a:p>
          <a:p>
            <a:pPr>
              <a:buNone/>
            </a:pPr>
            <a:r>
              <a:rPr lang="en-US" b="1" dirty="0" smtClean="0"/>
              <a:t>(USDA-DHHS, 2010)</a:t>
            </a:r>
          </a:p>
          <a:p>
            <a:pPr lvl="1"/>
            <a:r>
              <a:rPr lang="en-US" sz="2200" dirty="0" smtClean="0"/>
              <a:t>Meet AI via food; some may require supplements</a:t>
            </a:r>
          </a:p>
          <a:p>
            <a:pPr lvl="1"/>
            <a:r>
              <a:rPr lang="en-US" sz="2200" dirty="0" smtClean="0">
                <a:hlinkClick r:id="rId4"/>
              </a:rPr>
              <a:t>http://www.cnpp.usda.gov/dietaryguidelines.htm</a:t>
            </a:r>
            <a:endParaRPr lang="en-US" sz="2200" dirty="0" smtClean="0"/>
          </a:p>
          <a:p>
            <a:pPr lvl="1">
              <a:buNone/>
            </a:pPr>
            <a:endParaRPr lang="en-US" sz="2200" dirty="0" smtClean="0"/>
          </a:p>
          <a:p>
            <a:endParaRPr lang="en-US" dirty="0"/>
          </a:p>
        </p:txBody>
      </p:sp>
      <p:pic>
        <p:nvPicPr>
          <p:cNvPr id="174082" name="Picture 2" descr="h:\Microsoft Folders\My Pictures\ODS Purchased Photos\Small squares\woman_bottle_2x2.jpg"/>
          <p:cNvPicPr>
            <a:picLocks noChangeAspect="1" noChangeArrowheads="1"/>
          </p:cNvPicPr>
          <p:nvPr/>
        </p:nvPicPr>
        <p:blipFill>
          <a:blip r:embed="rId5" cstate="print"/>
          <a:srcRect/>
          <a:stretch>
            <a:fillRect/>
          </a:stretch>
        </p:blipFill>
        <p:spPr bwMode="auto">
          <a:xfrm>
            <a:off x="7122477" y="203517"/>
            <a:ext cx="1828800" cy="1828800"/>
          </a:xfrm>
          <a:prstGeom prst="rect">
            <a:avLst/>
          </a:prstGeom>
          <a:noFill/>
        </p:spPr>
      </p:pic>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pPr algn="ctr"/>
            <a:r>
              <a:rPr lang="en-US" dirty="0" smtClean="0"/>
              <a:t>Recommendations Made by </a:t>
            </a:r>
            <a:br>
              <a:rPr lang="en-US" dirty="0" smtClean="0"/>
            </a:br>
            <a:r>
              <a:rPr lang="en-US" dirty="0" smtClean="0"/>
              <a:t>Professional Groups</a:t>
            </a:r>
            <a:endParaRPr lang="en-US" dirty="0"/>
          </a:p>
        </p:txBody>
      </p:sp>
      <p:sp>
        <p:nvSpPr>
          <p:cNvPr id="9" name="Text Placeholder 8"/>
          <p:cNvSpPr>
            <a:spLocks noGrp="1"/>
          </p:cNvSpPr>
          <p:nvPr>
            <p:ph idx="1"/>
          </p:nvPr>
        </p:nvSpPr>
        <p:spPr/>
        <p:txBody>
          <a:bodyPr/>
          <a:lstStyle/>
          <a:p>
            <a:r>
              <a:rPr lang="en-US" b="1" dirty="0" smtClean="0"/>
              <a:t>American Academy of Pediatrics </a:t>
            </a:r>
            <a:r>
              <a:rPr lang="en-US" sz="1400" dirty="0" smtClean="0"/>
              <a:t>www.aap.org/healthychildren/09s_bts/Vitamin%20D.pdf</a:t>
            </a:r>
            <a:endParaRPr lang="en-US" sz="1200" dirty="0" smtClean="0"/>
          </a:p>
          <a:p>
            <a:pPr lvl="1"/>
            <a:r>
              <a:rPr lang="en-US" sz="2200" dirty="0" smtClean="0"/>
              <a:t>400 IU for children</a:t>
            </a:r>
          </a:p>
          <a:p>
            <a:r>
              <a:rPr lang="en-US" b="1" dirty="0" smtClean="0"/>
              <a:t>Canadian </a:t>
            </a:r>
            <a:r>
              <a:rPr lang="en-US" b="1" dirty="0" err="1" smtClean="0"/>
              <a:t>Paediatric</a:t>
            </a:r>
            <a:r>
              <a:rPr lang="en-US" b="1" dirty="0" smtClean="0"/>
              <a:t> Society </a:t>
            </a:r>
            <a:r>
              <a:rPr lang="en-US" sz="1400" dirty="0" smtClean="0">
                <a:solidFill>
                  <a:prstClr val="black"/>
                </a:solidFill>
                <a:latin typeface="Arial" pitchFamily="34" charset="0"/>
                <a:ea typeface="+mn-ea"/>
                <a:cs typeface="+mn-cs"/>
              </a:rPr>
              <a:t> www.cps.ca/english/statements/ii/fnim07-01.htm</a:t>
            </a:r>
            <a:endParaRPr lang="en-US" dirty="0" smtClean="0"/>
          </a:p>
          <a:p>
            <a:pPr lvl="1"/>
            <a:r>
              <a:rPr lang="en-US" sz="2200" dirty="0" smtClean="0"/>
              <a:t>Weight-based intake for children</a:t>
            </a:r>
          </a:p>
          <a:p>
            <a:pPr lvl="1"/>
            <a:r>
              <a:rPr lang="en-US" sz="2200" dirty="0" smtClean="0"/>
              <a:t>Up to 2000 IU for pregnant and lactating women</a:t>
            </a:r>
          </a:p>
          <a:p>
            <a:r>
              <a:rPr lang="en-US" b="1" dirty="0" smtClean="0"/>
              <a:t>American Academy of Dermatology </a:t>
            </a:r>
            <a:r>
              <a:rPr lang="en-US" dirty="0" smtClean="0"/>
              <a:t/>
            </a:r>
            <a:br>
              <a:rPr lang="en-US" dirty="0" smtClean="0"/>
            </a:br>
            <a:r>
              <a:rPr lang="en-US" sz="1400" dirty="0" smtClean="0">
                <a:solidFill>
                  <a:prstClr val="black"/>
                </a:solidFill>
                <a:latin typeface="Arial" pitchFamily="34" charset="0"/>
                <a:ea typeface="+mn-ea"/>
                <a:cs typeface="+mn-cs"/>
              </a:rPr>
              <a:t>www.aad.org/forms/policies/uploads/ps/ps-vitamin%20d.pdf</a:t>
            </a:r>
            <a:endParaRPr lang="en-US" dirty="0" smtClean="0"/>
          </a:p>
          <a:p>
            <a:pPr lvl="1"/>
            <a:r>
              <a:rPr lang="en-US" sz="2200" dirty="0" smtClean="0"/>
              <a:t>More from supplements, not more sun exposure</a:t>
            </a:r>
          </a:p>
          <a:p>
            <a:r>
              <a:rPr lang="en-US" b="1" dirty="0" smtClean="0"/>
              <a:t>National Osteoporosis Foundation </a:t>
            </a:r>
            <a:r>
              <a:rPr lang="en-US" sz="1400" dirty="0" smtClean="0"/>
              <a:t>www.nof.org/prevention/vitaminD.htm</a:t>
            </a:r>
          </a:p>
          <a:p>
            <a:pPr lvl="1"/>
            <a:r>
              <a:rPr lang="en-US" sz="2200" dirty="0" smtClean="0"/>
              <a:t>400-800 IU for adults &lt;50 yrs; 800-1000 IU &gt;50 yrs</a:t>
            </a:r>
          </a:p>
        </p:txBody>
      </p:sp>
      <p:pic>
        <p:nvPicPr>
          <p:cNvPr id="175106" name="Picture 2" descr="h:\Microsoft Folders\My Pictures\ODS Purchased Photos\Small squares\sup_fiber_multi_fishoil, garlic.jpg"/>
          <p:cNvPicPr>
            <a:picLocks noChangeAspect="1" noChangeArrowheads="1"/>
          </p:cNvPicPr>
          <p:nvPr/>
        </p:nvPicPr>
        <p:blipFill>
          <a:blip r:embed="rId3" cstate="print"/>
          <a:srcRect/>
          <a:stretch>
            <a:fillRect/>
          </a:stretch>
        </p:blipFill>
        <p:spPr bwMode="auto">
          <a:xfrm>
            <a:off x="5221922" y="203518"/>
            <a:ext cx="1828800" cy="1828800"/>
          </a:xfrm>
          <a:prstGeom prst="rect">
            <a:avLst/>
          </a:prstGeom>
          <a:noFill/>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smtClean="0"/>
              <a:t>Vitamin D Challenges</a:t>
            </a:r>
            <a:endParaRPr lang="en-US" dirty="0"/>
          </a:p>
        </p:txBody>
      </p:sp>
      <p:sp>
        <p:nvSpPr>
          <p:cNvPr id="15" name="Text Placeholder 14"/>
          <p:cNvSpPr>
            <a:spLocks noGrp="1"/>
          </p:cNvSpPr>
          <p:nvPr>
            <p:ph idx="1"/>
          </p:nvPr>
        </p:nvSpPr>
        <p:spPr/>
        <p:txBody>
          <a:bodyPr/>
          <a:lstStyle/>
          <a:p>
            <a:r>
              <a:rPr lang="en-US" b="1" dirty="0" smtClean="0"/>
              <a:t>Exposure</a:t>
            </a:r>
          </a:p>
          <a:p>
            <a:pPr lvl="1"/>
            <a:r>
              <a:rPr lang="en-US" sz="2200" dirty="0" smtClean="0"/>
              <a:t>UV exposure</a:t>
            </a:r>
          </a:p>
          <a:p>
            <a:pPr lvl="1"/>
            <a:r>
              <a:rPr lang="en-US" sz="2200" dirty="0" smtClean="0"/>
              <a:t>Foods, including fortified foods</a:t>
            </a:r>
          </a:p>
          <a:p>
            <a:pPr lvl="1"/>
            <a:r>
              <a:rPr lang="en-US" sz="2200" dirty="0" smtClean="0"/>
              <a:t>Dietary supplements</a:t>
            </a:r>
          </a:p>
          <a:p>
            <a:r>
              <a:rPr lang="en-US" b="1" dirty="0" smtClean="0"/>
              <a:t>Health outcomes</a:t>
            </a:r>
          </a:p>
          <a:p>
            <a:pPr lvl="1"/>
            <a:r>
              <a:rPr lang="en-US" sz="2200" dirty="0" smtClean="0"/>
              <a:t>Enormous interest based on case reports, observational studies</a:t>
            </a:r>
          </a:p>
          <a:p>
            <a:pPr lvl="1"/>
            <a:r>
              <a:rPr lang="en-US" sz="2200" dirty="0" smtClean="0"/>
              <a:t>Inconsistent findings from controlled studies</a:t>
            </a:r>
          </a:p>
          <a:p>
            <a:pPr lvl="1"/>
            <a:r>
              <a:rPr lang="en-US" sz="2200" dirty="0" smtClean="0"/>
              <a:t>Safety must be addressed</a:t>
            </a:r>
          </a:p>
          <a:p>
            <a:r>
              <a:rPr lang="en-US" b="1" dirty="0" smtClean="0"/>
              <a:t>Measurement of status</a:t>
            </a:r>
          </a:p>
          <a:p>
            <a:pPr lvl="1"/>
            <a:r>
              <a:rPr lang="en-US" sz="2200" dirty="0" smtClean="0"/>
              <a:t>Potential for incorrect interpretation of status measurement, especially when assessing trends over time</a:t>
            </a:r>
            <a:endParaRPr lang="en-US" sz="2200" dirty="0"/>
          </a:p>
        </p:txBody>
      </p:sp>
      <p:pic>
        <p:nvPicPr>
          <p:cNvPr id="66561" name="Picture 1" descr="h:\Microsoft Folders\My Pictures\ODS Purchased Photos\Small squares\vitD_crystals_sm.jpg"/>
          <p:cNvPicPr>
            <a:picLocks noChangeAspect="1" noChangeArrowheads="1"/>
          </p:cNvPicPr>
          <p:nvPr/>
        </p:nvPicPr>
        <p:blipFill>
          <a:blip r:embed="rId3" cstate="print"/>
          <a:srcRect l="23233" r="10280" b="-1022"/>
          <a:stretch>
            <a:fillRect/>
          </a:stretch>
        </p:blipFill>
        <p:spPr bwMode="auto">
          <a:xfrm>
            <a:off x="7117080" y="192407"/>
            <a:ext cx="1831658" cy="1860232"/>
          </a:xfrm>
          <a:prstGeom prst="rect">
            <a:avLst/>
          </a:prstGeom>
          <a:noFill/>
        </p:spPr>
      </p:pic>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idx="4294967295"/>
          </p:nvPr>
        </p:nvSpPr>
        <p:spPr>
          <a:xfrm>
            <a:off x="289560" y="2298700"/>
            <a:ext cx="8001000" cy="4322763"/>
          </a:xfrm>
          <a:prstGeom prst="rect">
            <a:avLst/>
          </a:prstGeom>
        </p:spPr>
        <p:txBody>
          <a:bodyPr/>
          <a:lstStyle/>
          <a:p>
            <a:r>
              <a:rPr lang="en-US" sz="2400" b="1" dirty="0" smtClean="0"/>
              <a:t>Continued monitoring of status to assess impact of public health recommendations for vitamin D intake</a:t>
            </a:r>
          </a:p>
          <a:p>
            <a:r>
              <a:rPr lang="en-US" sz="2400" b="1" dirty="0" smtClean="0"/>
              <a:t>Dose-response relationships</a:t>
            </a:r>
          </a:p>
          <a:p>
            <a:r>
              <a:rPr lang="en-US" sz="2400" b="1" dirty="0" smtClean="0"/>
              <a:t>Research into basic mechanisms</a:t>
            </a:r>
          </a:p>
          <a:p>
            <a:r>
              <a:rPr lang="en-US" sz="2400" b="1" dirty="0" smtClean="0"/>
              <a:t>Ongoing partnerships among agencies in US and Canada: CDC, NIH, NIST, USDA and Health Canada</a:t>
            </a:r>
          </a:p>
          <a:p>
            <a:endParaRPr lang="en-US" dirty="0"/>
          </a:p>
        </p:txBody>
      </p:sp>
      <p:sp>
        <p:nvSpPr>
          <p:cNvPr id="20484" name="Rectangle 9"/>
          <p:cNvSpPr>
            <a:spLocks noChangeArrowheads="1"/>
          </p:cNvSpPr>
          <p:nvPr/>
        </p:nvSpPr>
        <p:spPr bwMode="auto">
          <a:xfrm>
            <a:off x="423863" y="1470025"/>
            <a:ext cx="8372475" cy="4378325"/>
          </a:xfrm>
          <a:prstGeom prst="rect">
            <a:avLst/>
          </a:prstGeom>
          <a:noFill/>
          <a:ln w="9525">
            <a:noFill/>
            <a:miter lim="800000"/>
            <a:headEnd/>
            <a:tailEnd/>
          </a:ln>
        </p:spPr>
        <p:txBody>
          <a:bodyPr/>
          <a:lstStyle/>
          <a:p>
            <a:pPr marL="342900" indent="-342900" eaLnBrk="0" hangingPunct="0">
              <a:spcAft>
                <a:spcPts val="600"/>
              </a:spcAft>
              <a:buClr>
                <a:srgbClr val="EA5F00"/>
              </a:buClr>
              <a:buFont typeface="Wingdings" pitchFamily="2" charset="2"/>
              <a:buChar char="q"/>
            </a:pPr>
            <a:endParaRPr lang="en-US" sz="2000" b="1" dirty="0"/>
          </a:p>
        </p:txBody>
      </p:sp>
      <p:sp>
        <p:nvSpPr>
          <p:cNvPr id="5" name="Rectangle 4"/>
          <p:cNvSpPr/>
          <p:nvPr/>
        </p:nvSpPr>
        <p:spPr>
          <a:xfrm>
            <a:off x="260894" y="135925"/>
            <a:ext cx="8639266" cy="64633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600" dirty="0" smtClean="0">
                <a:latin typeface="+mj-lt"/>
              </a:rPr>
              <a:t>Future Needs</a:t>
            </a:r>
            <a:endParaRPr lang="en-US" sz="3600" dirty="0">
              <a:latin typeface="+mj-lt"/>
            </a:endParaRP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ext Box 4" descr="Blue tissue paper"/>
          <p:cNvSpPr txBox="1">
            <a:spLocks noChangeArrowheads="1"/>
          </p:cNvSpPr>
          <p:nvPr/>
        </p:nvSpPr>
        <p:spPr bwMode="auto">
          <a:xfrm>
            <a:off x="1577925" y="383698"/>
            <a:ext cx="5892190" cy="523220"/>
          </a:xfrm>
          <a:prstGeom prst="rect">
            <a:avLst/>
          </a:prstGeom>
          <a:noFill/>
          <a:ln w="9525" algn="ctr">
            <a:noFill/>
            <a:miter lim="800000"/>
            <a:headEnd/>
            <a:tailEnd/>
          </a:ln>
        </p:spPr>
        <p:txBody>
          <a:bodyPr wrap="none">
            <a:spAutoFit/>
          </a:bodyPr>
          <a:lstStyle/>
          <a:p>
            <a:pPr algn="ctr"/>
            <a:r>
              <a:rPr lang="en-US" sz="2800" b="1" dirty="0" smtClean="0">
                <a:latin typeface="+mj-lt"/>
              </a:rPr>
              <a:t>Vitamin </a:t>
            </a:r>
            <a:r>
              <a:rPr lang="en-US" sz="2800" b="1" dirty="0">
                <a:latin typeface="+mj-lt"/>
              </a:rPr>
              <a:t>D: </a:t>
            </a:r>
            <a:r>
              <a:rPr lang="en-US" sz="2800" b="1" dirty="0" smtClean="0">
                <a:latin typeface="+mj-lt"/>
              </a:rPr>
              <a:t>Nutrient of the of </a:t>
            </a:r>
            <a:r>
              <a:rPr lang="en-US" sz="2800" b="1" dirty="0">
                <a:latin typeface="+mj-lt"/>
              </a:rPr>
              <a:t>the Day</a:t>
            </a:r>
          </a:p>
        </p:txBody>
      </p:sp>
      <p:pic>
        <p:nvPicPr>
          <p:cNvPr id="246788" name="Picture 9" descr="go-next">
            <a:hlinkClick r:id="rId3"/>
          </p:cNvPr>
          <p:cNvPicPr>
            <a:picLocks noChangeAspect="1" noChangeArrowheads="1"/>
          </p:cNvPicPr>
          <p:nvPr/>
        </p:nvPicPr>
        <p:blipFill>
          <a:blip r:embed="rId4" cstate="print"/>
          <a:srcRect/>
          <a:stretch>
            <a:fillRect/>
          </a:stretch>
        </p:blipFill>
        <p:spPr bwMode="auto">
          <a:xfrm>
            <a:off x="3179763" y="3322638"/>
            <a:ext cx="104775" cy="95250"/>
          </a:xfrm>
          <a:prstGeom prst="rect">
            <a:avLst/>
          </a:prstGeom>
          <a:noFill/>
          <a:ln w="9525">
            <a:noFill/>
            <a:miter lim="800000"/>
            <a:headEnd/>
            <a:tailEnd/>
          </a:ln>
        </p:spPr>
      </p:pic>
      <p:grpSp>
        <p:nvGrpSpPr>
          <p:cNvPr id="2" name="Group 31"/>
          <p:cNvGrpSpPr/>
          <p:nvPr/>
        </p:nvGrpSpPr>
        <p:grpSpPr>
          <a:xfrm>
            <a:off x="2075675" y="2983976"/>
            <a:ext cx="4954245" cy="614480"/>
            <a:chOff x="4189755" y="3006546"/>
            <a:chExt cx="4954245" cy="614480"/>
          </a:xfrm>
          <a:solidFill>
            <a:schemeClr val="accent6">
              <a:lumMod val="20000"/>
              <a:lumOff val="80000"/>
            </a:schemeClr>
          </a:solidFill>
        </p:grpSpPr>
        <p:sp>
          <p:nvSpPr>
            <p:cNvPr id="27" name="Rectangle 26"/>
            <p:cNvSpPr/>
            <p:nvPr/>
          </p:nvSpPr>
          <p:spPr>
            <a:xfrm>
              <a:off x="4189755" y="3006546"/>
              <a:ext cx="4954245" cy="614480"/>
            </a:xfrm>
            <a:prstGeom prst="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246790" name="Rectangle 11"/>
            <p:cNvSpPr>
              <a:spLocks noChangeArrowheads="1"/>
            </p:cNvSpPr>
            <p:nvPr/>
          </p:nvSpPr>
          <p:spPr bwMode="auto">
            <a:xfrm>
              <a:off x="4283956" y="3111705"/>
              <a:ext cx="4709096" cy="453322"/>
            </a:xfrm>
            <a:prstGeom prst="rect">
              <a:avLst/>
            </a:prstGeom>
            <a:grpFill/>
            <a:ln w="9525" algn="ctr">
              <a:noFill/>
              <a:miter lim="800000"/>
              <a:headEnd/>
              <a:tailEnd/>
            </a:ln>
          </p:spPr>
          <p:txBody>
            <a:bodyPr wrap="none" lIns="46023" tIns="0" rIns="0" bIns="22218" anchor="ctr">
              <a:spAutoFit/>
            </a:bodyPr>
            <a:lstStyle/>
            <a:p>
              <a:pPr algn="ctr"/>
              <a:r>
                <a:rPr lang="en-US" sz="1600" b="1" dirty="0" smtClean="0">
                  <a:latin typeface="+mj-lt"/>
                </a:rPr>
                <a:t>Vitamin D found to guard against artery disease</a:t>
              </a:r>
            </a:p>
            <a:p>
              <a:pPr algn="ctr"/>
              <a:r>
                <a:rPr lang="en-US" sz="1200" b="1" dirty="0" smtClean="0">
                  <a:latin typeface="+mj-lt"/>
                </a:rPr>
                <a:t>Thu Apr 17, 2008 1:54am IST</a:t>
              </a:r>
              <a:endParaRPr lang="en-US" sz="1200" b="1" dirty="0">
                <a:latin typeface="+mj-lt"/>
              </a:endParaRPr>
            </a:p>
          </p:txBody>
        </p:sp>
      </p:grpSp>
      <p:grpSp>
        <p:nvGrpSpPr>
          <p:cNvPr id="3" name="Group 33"/>
          <p:cNvGrpSpPr/>
          <p:nvPr/>
        </p:nvGrpSpPr>
        <p:grpSpPr>
          <a:xfrm>
            <a:off x="1000335" y="3736240"/>
            <a:ext cx="7104925" cy="806505"/>
            <a:chOff x="961930" y="5118819"/>
            <a:chExt cx="7104925" cy="806505"/>
          </a:xfrm>
        </p:grpSpPr>
        <p:sp>
          <p:nvSpPr>
            <p:cNvPr id="29" name="Rectangle 28"/>
            <p:cNvSpPr/>
            <p:nvPr/>
          </p:nvSpPr>
          <p:spPr>
            <a:xfrm>
              <a:off x="1345980" y="5118819"/>
              <a:ext cx="6720875" cy="806505"/>
            </a:xfrm>
            <a:prstGeom prst="rect">
              <a:avLst/>
            </a:prstGeom>
            <a:solidFill>
              <a:schemeClr val="accent5"/>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46791" name="Rectangle 12"/>
            <p:cNvSpPr>
              <a:spLocks noChangeArrowheads="1"/>
            </p:cNvSpPr>
            <p:nvPr/>
          </p:nvSpPr>
          <p:spPr bwMode="auto">
            <a:xfrm>
              <a:off x="961930" y="5182469"/>
              <a:ext cx="7080340" cy="677108"/>
            </a:xfrm>
            <a:prstGeom prst="rect">
              <a:avLst/>
            </a:prstGeom>
            <a:noFill/>
            <a:ln w="9525" algn="ctr">
              <a:noFill/>
              <a:miter lim="800000"/>
              <a:headEnd/>
              <a:tailEnd/>
            </a:ln>
          </p:spPr>
          <p:txBody>
            <a:bodyPr wrap="square" lIns="457056" tIns="0" rIns="0" bIns="0" anchor="ctr">
              <a:spAutoFit/>
            </a:bodyPr>
            <a:lstStyle/>
            <a:p>
              <a:pPr algn="ctr"/>
              <a:r>
                <a:rPr lang="en-US" sz="1600" b="1" dirty="0">
                  <a:latin typeface="+mj-lt"/>
                </a:rPr>
                <a:t>Low Vitamin D Levels Linked to Leg Artery Blockages</a:t>
              </a:r>
            </a:p>
            <a:p>
              <a:pPr algn="ctr"/>
              <a:r>
                <a:rPr lang="en-US" sz="1600" b="1" dirty="0">
                  <a:latin typeface="+mj-lt"/>
                </a:rPr>
                <a:t>But doctors are divided on whether supplements are a good option</a:t>
              </a:r>
            </a:p>
            <a:p>
              <a:pPr algn="ctr"/>
              <a:r>
                <a:rPr lang="en-US" sz="1200" b="1" dirty="0">
                  <a:latin typeface="+mj-lt"/>
                </a:rPr>
                <a:t>By Ed Edelson, Posted 4/16/08, US News World Report</a:t>
              </a:r>
            </a:p>
          </p:txBody>
        </p:sp>
      </p:grpSp>
      <p:grpSp>
        <p:nvGrpSpPr>
          <p:cNvPr id="4" name="Group 36"/>
          <p:cNvGrpSpPr/>
          <p:nvPr/>
        </p:nvGrpSpPr>
        <p:grpSpPr>
          <a:xfrm>
            <a:off x="457200" y="1316725"/>
            <a:ext cx="8066855" cy="652885"/>
            <a:chOff x="885120" y="1316725"/>
            <a:chExt cx="6989710" cy="652885"/>
          </a:xfrm>
        </p:grpSpPr>
        <p:sp>
          <p:nvSpPr>
            <p:cNvPr id="15" name="Rectangle 14"/>
            <p:cNvSpPr/>
            <p:nvPr/>
          </p:nvSpPr>
          <p:spPr>
            <a:xfrm>
              <a:off x="885120" y="1316725"/>
              <a:ext cx="6989710" cy="652885"/>
            </a:xfrm>
            <a:prstGeom prst="rect">
              <a:avLst/>
            </a:prstGeom>
            <a:solidFill>
              <a:schemeClr val="accent6">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246793" name="Rectangle 15"/>
            <p:cNvSpPr>
              <a:spLocks noChangeArrowheads="1"/>
            </p:cNvSpPr>
            <p:nvPr/>
          </p:nvSpPr>
          <p:spPr bwMode="auto">
            <a:xfrm>
              <a:off x="961930" y="1466136"/>
              <a:ext cx="6797675" cy="437043"/>
            </a:xfrm>
            <a:prstGeom prst="rect">
              <a:avLst/>
            </a:prstGeom>
            <a:noFill/>
            <a:ln w="9525" algn="ctr">
              <a:noFill/>
              <a:miter lim="800000"/>
              <a:headEnd/>
              <a:tailEnd/>
            </a:ln>
          </p:spPr>
          <p:txBody>
            <a:bodyPr anchor="ctr">
              <a:spAutoFit/>
            </a:bodyPr>
            <a:lstStyle/>
            <a:p>
              <a:pPr algn="ctr">
                <a:lnSpc>
                  <a:spcPct val="65000"/>
                </a:lnSpc>
              </a:pPr>
              <a:r>
                <a:rPr lang="en-US" sz="1600" b="1" dirty="0">
                  <a:latin typeface="+mj-lt"/>
                </a:rPr>
                <a:t>Vitamin D: The Silver Bullet Against Chronic Disease for African Americans </a:t>
              </a:r>
            </a:p>
            <a:p>
              <a:pPr algn="ctr" eaLnBrk="0" hangingPunct="0"/>
              <a:r>
                <a:rPr lang="en-US" sz="1200" b="1" dirty="0">
                  <a:latin typeface="+mj-lt"/>
                </a:rPr>
                <a:t>Wednesday, April 16, 2008 by: Paco Tabachinski. NaturalNews.com </a:t>
              </a:r>
            </a:p>
          </p:txBody>
        </p:sp>
      </p:grpSp>
      <p:grpSp>
        <p:nvGrpSpPr>
          <p:cNvPr id="5" name="Group 24"/>
          <p:cNvGrpSpPr/>
          <p:nvPr/>
        </p:nvGrpSpPr>
        <p:grpSpPr>
          <a:xfrm>
            <a:off x="155425" y="5272440"/>
            <a:ext cx="8813948" cy="729695"/>
            <a:chOff x="155425" y="3736240"/>
            <a:chExt cx="8871555" cy="729695"/>
          </a:xfrm>
        </p:grpSpPr>
        <p:sp>
          <p:nvSpPr>
            <p:cNvPr id="24" name="Rectangle 23"/>
            <p:cNvSpPr/>
            <p:nvPr/>
          </p:nvSpPr>
          <p:spPr>
            <a:xfrm>
              <a:off x="155425" y="3736240"/>
              <a:ext cx="8796550" cy="729695"/>
            </a:xfrm>
            <a:prstGeom prst="rect">
              <a:avLst/>
            </a:prstGeom>
            <a:solidFill>
              <a:schemeClr val="accent5"/>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46794" name="Rectangle 16"/>
            <p:cNvSpPr>
              <a:spLocks noChangeArrowheads="1"/>
            </p:cNvSpPr>
            <p:nvPr/>
          </p:nvSpPr>
          <p:spPr bwMode="auto">
            <a:xfrm>
              <a:off x="348705" y="3742863"/>
              <a:ext cx="8678275" cy="630942"/>
            </a:xfrm>
            <a:prstGeom prst="rect">
              <a:avLst/>
            </a:prstGeom>
            <a:noFill/>
            <a:ln w="9525" algn="ctr">
              <a:noFill/>
              <a:miter lim="800000"/>
              <a:headEnd/>
              <a:tailEnd/>
            </a:ln>
          </p:spPr>
          <p:txBody>
            <a:bodyPr wrap="square" lIns="0" tIns="0" rIns="0" bIns="0" anchor="ctr">
              <a:spAutoFit/>
            </a:bodyPr>
            <a:lstStyle/>
            <a:p>
              <a:pPr algn="ctr"/>
              <a:r>
                <a:rPr lang="en-US" sz="1300" i="1" dirty="0">
                  <a:solidFill>
                    <a:srgbClr val="000000"/>
                  </a:solidFill>
                  <a:latin typeface="+mj-lt"/>
                </a:rPr>
                <a:t>Science News</a:t>
              </a:r>
            </a:p>
            <a:p>
              <a:pPr marL="169863" indent="-169863" algn="ctr" eaLnBrk="0" hangingPunct="0"/>
              <a:r>
                <a:rPr lang="en-US" sz="1400" dirty="0">
                  <a:solidFill>
                    <a:srgbClr val="000000"/>
                  </a:solidFill>
                  <a:latin typeface="+mj-lt"/>
                </a:rPr>
                <a:t>  </a:t>
              </a:r>
              <a:r>
                <a:rPr lang="en-US" sz="1600" b="1" dirty="0">
                  <a:solidFill>
                    <a:srgbClr val="000000"/>
                  </a:solidFill>
                  <a:latin typeface="+mj-lt"/>
                </a:rPr>
                <a:t> High Blood Levels Of Vitamin D Protect Women From Breast Cancer, Study Suggests</a:t>
              </a:r>
            </a:p>
            <a:p>
              <a:pPr algn="ctr" eaLnBrk="0" hangingPunct="0"/>
              <a:r>
                <a:rPr lang="en-US" sz="1200" b="1" dirty="0" smtClean="0">
                  <a:latin typeface="+mj-lt"/>
                </a:rPr>
                <a:t>Science Daily </a:t>
              </a:r>
              <a:r>
                <a:rPr lang="en-US" sz="1200" b="1" dirty="0">
                  <a:latin typeface="+mj-lt"/>
                </a:rPr>
                <a:t>(Apr. 22, 2008) </a:t>
              </a:r>
              <a:endParaRPr lang="en-US" sz="3200" b="1" dirty="0">
                <a:latin typeface="+mj-lt"/>
              </a:endParaRPr>
            </a:p>
          </p:txBody>
        </p:sp>
      </p:grpSp>
      <p:grpSp>
        <p:nvGrpSpPr>
          <p:cNvPr id="6" name="Group 16"/>
          <p:cNvGrpSpPr/>
          <p:nvPr/>
        </p:nvGrpSpPr>
        <p:grpSpPr>
          <a:xfrm>
            <a:off x="1943100" y="2080336"/>
            <a:ext cx="5120342" cy="806505"/>
            <a:chOff x="-296919" y="2046420"/>
            <a:chExt cx="4416570" cy="576075"/>
          </a:xfrm>
          <a:solidFill>
            <a:schemeClr val="accent5"/>
          </a:solidFill>
        </p:grpSpPr>
        <p:sp>
          <p:nvSpPr>
            <p:cNvPr id="16" name="Rectangle 15"/>
            <p:cNvSpPr/>
            <p:nvPr/>
          </p:nvSpPr>
          <p:spPr>
            <a:xfrm>
              <a:off x="-296919" y="2046420"/>
              <a:ext cx="4416570" cy="576075"/>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46787" name="Rectangle 8"/>
            <p:cNvSpPr>
              <a:spLocks noChangeArrowheads="1"/>
            </p:cNvSpPr>
            <p:nvPr/>
          </p:nvSpPr>
          <p:spPr bwMode="auto">
            <a:xfrm>
              <a:off x="-99739" y="2212118"/>
              <a:ext cx="4218909" cy="307776"/>
            </a:xfrm>
            <a:prstGeom prst="rect">
              <a:avLst/>
            </a:prstGeom>
            <a:grpFill/>
            <a:ln w="9525" algn="ctr">
              <a:noFill/>
              <a:miter lim="800000"/>
              <a:headEnd/>
              <a:tailEnd/>
            </a:ln>
          </p:spPr>
          <p:txBody>
            <a:bodyPr wrap="square" lIns="0" tIns="0" rIns="0" bIns="0" anchor="ctr">
              <a:spAutoFit/>
            </a:bodyPr>
            <a:lstStyle/>
            <a:p>
              <a:pPr algn="ctr"/>
              <a:r>
                <a:rPr lang="en-US" sz="1600" b="1" dirty="0">
                  <a:latin typeface="+mj-lt"/>
                </a:rPr>
                <a:t>Vitamin D deficiency </a:t>
              </a:r>
              <a:r>
                <a:rPr lang="en-US" sz="1600" b="1" dirty="0" smtClean="0">
                  <a:latin typeface="+mj-lt"/>
                </a:rPr>
                <a:t>linked to </a:t>
              </a:r>
              <a:r>
                <a:rPr lang="en-US" sz="1600" b="1" dirty="0">
                  <a:latin typeface="+mj-lt"/>
                </a:rPr>
                <a:t>tuberculosis</a:t>
              </a:r>
            </a:p>
            <a:p>
              <a:pPr algn="ctr" eaLnBrk="0" hangingPunct="0"/>
              <a:r>
                <a:rPr lang="en-US" sz="1200" b="1" dirty="0" smtClean="0">
                  <a:latin typeface="+mj-lt"/>
                </a:rPr>
                <a:t>Nächste Meldung 09.04.2008</a:t>
              </a:r>
              <a:endParaRPr lang="en-US" sz="1200" b="1" dirty="0">
                <a:latin typeface="+mj-lt"/>
              </a:endParaRPr>
            </a:p>
          </p:txBody>
        </p:sp>
      </p:grpSp>
      <p:grpSp>
        <p:nvGrpSpPr>
          <p:cNvPr id="7" name="Group 32"/>
          <p:cNvGrpSpPr/>
          <p:nvPr/>
        </p:nvGrpSpPr>
        <p:grpSpPr>
          <a:xfrm>
            <a:off x="1762360" y="4619555"/>
            <a:ext cx="5613205" cy="537670"/>
            <a:chOff x="2344510" y="4427530"/>
            <a:chExt cx="6266090" cy="537670"/>
          </a:xfrm>
        </p:grpSpPr>
        <p:sp>
          <p:nvSpPr>
            <p:cNvPr id="26" name="Rectangle 25"/>
            <p:cNvSpPr/>
            <p:nvPr/>
          </p:nvSpPr>
          <p:spPr>
            <a:xfrm>
              <a:off x="2344510" y="4427530"/>
              <a:ext cx="6260015" cy="537670"/>
            </a:xfrm>
            <a:prstGeom prst="rect">
              <a:avLst/>
            </a:prstGeom>
            <a:solidFill>
              <a:schemeClr val="accent6">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246797" name="Rectangle 24"/>
            <p:cNvSpPr>
              <a:spLocks noChangeArrowheads="1"/>
            </p:cNvSpPr>
            <p:nvPr/>
          </p:nvSpPr>
          <p:spPr bwMode="auto">
            <a:xfrm>
              <a:off x="2362200" y="4465935"/>
              <a:ext cx="6248400" cy="430887"/>
            </a:xfrm>
            <a:prstGeom prst="rect">
              <a:avLst/>
            </a:prstGeom>
            <a:noFill/>
            <a:ln w="9525" algn="ctr">
              <a:noFill/>
              <a:miter lim="800000"/>
              <a:headEnd/>
              <a:tailEnd/>
            </a:ln>
          </p:spPr>
          <p:txBody>
            <a:bodyPr lIns="0" tIns="0" rIns="0" bIns="0" anchor="ctr">
              <a:spAutoFit/>
            </a:bodyPr>
            <a:lstStyle/>
            <a:p>
              <a:pPr algn="ctr"/>
              <a:r>
                <a:rPr lang="en-US" sz="1600" b="1" dirty="0">
                  <a:latin typeface="+mj-lt"/>
                </a:rPr>
                <a:t>Vitamin D Proven to Lower the Risk of Breast Cancer</a:t>
              </a:r>
            </a:p>
            <a:p>
              <a:pPr algn="ctr"/>
              <a:r>
                <a:rPr lang="en-US" sz="1200" b="1" dirty="0">
                  <a:latin typeface="+mj-lt"/>
                </a:rPr>
                <a:t>FeelGoodforLife.com Examines Women's Health </a:t>
              </a:r>
              <a:r>
                <a:rPr lang="en-US" sz="1200" b="1" dirty="0" smtClean="0">
                  <a:latin typeface="+mj-lt"/>
                </a:rPr>
                <a:t>Breakthrough</a:t>
              </a:r>
              <a:endParaRPr lang="en-US" sz="1200" b="1" dirty="0">
                <a:latin typeface="+mj-lt"/>
              </a:endParaRPr>
            </a:p>
          </p:txBody>
        </p:sp>
      </p:gr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3200" b="1" dirty="0" smtClean="0"/>
              <a:t>www.ods.od.nih.gov</a:t>
            </a:r>
            <a:endParaRPr lang="en-US" sz="3200" b="1" dirty="0"/>
          </a:p>
        </p:txBody>
      </p:sp>
      <p:sp>
        <p:nvSpPr>
          <p:cNvPr id="2" name="Text Placeholder 1"/>
          <p:cNvSpPr>
            <a:spLocks noGrp="1"/>
          </p:cNvSpPr>
          <p:nvPr>
            <p:ph type="body" sz="quarter" idx="10"/>
          </p:nvPr>
        </p:nvSpPr>
        <p:spPr/>
        <p:txBody>
          <a:bodyPr>
            <a:normAutofit/>
          </a:bodyPr>
          <a:lstStyle/>
          <a:p>
            <a:endParaRPr lang="en-US" dirty="0"/>
          </a:p>
        </p:txBody>
      </p:sp>
      <p:pic>
        <p:nvPicPr>
          <p:cNvPr id="5" name="Picture 4" descr="salmon_sm.jpg"/>
          <p:cNvPicPr>
            <a:picLocks noChangeAspect="1"/>
          </p:cNvPicPr>
          <p:nvPr/>
        </p:nvPicPr>
        <p:blipFill>
          <a:blip r:embed="rId3" cstate="print"/>
          <a:srcRect t="24658" r="-327" b="9589"/>
          <a:stretch>
            <a:fillRect/>
          </a:stretch>
        </p:blipFill>
        <p:spPr>
          <a:xfrm>
            <a:off x="7010400" y="4851180"/>
            <a:ext cx="1843440" cy="1843440"/>
          </a:xfrm>
          <a:prstGeom prst="rect">
            <a:avLst/>
          </a:prstGeom>
        </p:spPr>
      </p:pic>
      <p:pic>
        <p:nvPicPr>
          <p:cNvPr id="6" name="Picture 5" descr="sunbather_sm.jpg"/>
          <p:cNvPicPr>
            <a:picLocks noChangeAspect="1"/>
          </p:cNvPicPr>
          <p:nvPr/>
        </p:nvPicPr>
        <p:blipFill>
          <a:blip r:embed="rId4" cstate="print"/>
          <a:srcRect l="22157" r="11177" b="-194"/>
          <a:stretch>
            <a:fillRect/>
          </a:stretch>
        </p:blipFill>
        <p:spPr>
          <a:xfrm>
            <a:off x="3200137" y="203694"/>
            <a:ext cx="1843440" cy="1847029"/>
          </a:xfrm>
          <a:prstGeom prst="rect">
            <a:avLst/>
          </a:prstGeom>
        </p:spPr>
      </p:pic>
      <p:pic>
        <p:nvPicPr>
          <p:cNvPr id="7" name="Picture 6" descr="vitD_crystals_sm.jpg"/>
          <p:cNvPicPr>
            <a:picLocks noChangeAspect="1"/>
          </p:cNvPicPr>
          <p:nvPr/>
        </p:nvPicPr>
        <p:blipFill>
          <a:blip r:embed="rId5" cstate="print"/>
          <a:srcRect l="22222" r="12500"/>
          <a:stretch>
            <a:fillRect/>
          </a:stretch>
        </p:blipFill>
        <p:spPr>
          <a:xfrm>
            <a:off x="1280160" y="4851180"/>
            <a:ext cx="1828800" cy="1830608"/>
          </a:xfrm>
          <a:prstGeom prst="rect">
            <a:avLst/>
          </a:prstGeom>
        </p:spPr>
      </p:pic>
      <p:pic>
        <p:nvPicPr>
          <p:cNvPr id="8" name="Picture 7" descr="bottle2x2.jpg"/>
          <p:cNvPicPr>
            <a:picLocks noChangeAspect="1"/>
          </p:cNvPicPr>
          <p:nvPr/>
        </p:nvPicPr>
        <p:blipFill>
          <a:blip r:embed="rId6" cstate="print"/>
          <a:srcRect t="-2110" r="3133"/>
          <a:stretch>
            <a:fillRect/>
          </a:stretch>
        </p:blipFill>
        <p:spPr>
          <a:xfrm>
            <a:off x="1291131" y="161923"/>
            <a:ext cx="1833070" cy="1907624"/>
          </a:xfrm>
          <a:prstGeom prst="rect">
            <a:avLst/>
          </a:prstGeom>
        </p:spPr>
      </p:pic>
      <p:pic>
        <p:nvPicPr>
          <p:cNvPr id="9" name="Picture 8" descr="woman_pill_2x2.jpg"/>
          <p:cNvPicPr>
            <a:picLocks noChangeAspect="1"/>
          </p:cNvPicPr>
          <p:nvPr/>
        </p:nvPicPr>
        <p:blipFill>
          <a:blip r:embed="rId7" cstate="print"/>
          <a:stretch>
            <a:fillRect/>
          </a:stretch>
        </p:blipFill>
        <p:spPr>
          <a:xfrm>
            <a:off x="5105400" y="4861560"/>
            <a:ext cx="1828800" cy="1828800"/>
          </a:xfrm>
          <a:prstGeom prst="rect">
            <a:avLst/>
          </a:prstGeom>
        </p:spPr>
      </p:pic>
      <p:pic>
        <p:nvPicPr>
          <p:cNvPr id="10" name="Picture 10" descr="Thinkstock Milk in glass spilled 89679636_338x506_72 dpi.jpg"/>
          <p:cNvPicPr>
            <a:picLocks noChangeAspect="1"/>
          </p:cNvPicPr>
          <p:nvPr/>
        </p:nvPicPr>
        <p:blipFill>
          <a:blip r:embed="rId8" cstate="print"/>
          <a:srcRect l="9449" r="26519"/>
          <a:stretch>
            <a:fillRect/>
          </a:stretch>
        </p:blipFill>
        <p:spPr bwMode="auto">
          <a:xfrm>
            <a:off x="205477" y="4822403"/>
            <a:ext cx="961697" cy="18758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4" descr="Blue tissue paper"/>
          <p:cNvSpPr txBox="1">
            <a:spLocks noChangeArrowheads="1"/>
          </p:cNvSpPr>
          <p:nvPr/>
        </p:nvSpPr>
        <p:spPr bwMode="auto">
          <a:xfrm>
            <a:off x="1896085" y="409455"/>
            <a:ext cx="5310556" cy="523220"/>
          </a:xfrm>
          <a:prstGeom prst="rect">
            <a:avLst/>
          </a:prstGeom>
          <a:noFill/>
          <a:ln w="9525" algn="ctr">
            <a:noFill/>
            <a:miter lim="800000"/>
            <a:headEnd/>
            <a:tailEnd/>
          </a:ln>
        </p:spPr>
        <p:txBody>
          <a:bodyPr wrap="none">
            <a:spAutoFit/>
          </a:bodyPr>
          <a:lstStyle/>
          <a:p>
            <a:pPr algn="ctr"/>
            <a:r>
              <a:rPr lang="en-US" sz="2800" b="1" dirty="0">
                <a:latin typeface="+mj-lt"/>
              </a:rPr>
              <a:t>Vitamin D: Nutrient of the Day </a:t>
            </a:r>
            <a:r>
              <a:rPr lang="en-US" sz="2800" b="1" dirty="0" smtClean="0">
                <a:latin typeface="+mj-lt"/>
              </a:rPr>
              <a:t>???</a:t>
            </a:r>
            <a:endParaRPr lang="en-US" sz="2800" b="1" dirty="0">
              <a:latin typeface="+mj-lt"/>
            </a:endParaRPr>
          </a:p>
        </p:txBody>
      </p:sp>
      <p:grpSp>
        <p:nvGrpSpPr>
          <p:cNvPr id="2" name="Group 19"/>
          <p:cNvGrpSpPr/>
          <p:nvPr/>
        </p:nvGrpSpPr>
        <p:grpSpPr>
          <a:xfrm>
            <a:off x="1153956" y="1892800"/>
            <a:ext cx="6701670" cy="3264425"/>
            <a:chOff x="1153956" y="1585560"/>
            <a:chExt cx="6701670" cy="3264425"/>
          </a:xfrm>
        </p:grpSpPr>
        <p:grpSp>
          <p:nvGrpSpPr>
            <p:cNvPr id="3" name="Group 11"/>
            <p:cNvGrpSpPr/>
            <p:nvPr/>
          </p:nvGrpSpPr>
          <p:grpSpPr>
            <a:xfrm>
              <a:off x="1576409" y="1585560"/>
              <a:ext cx="6067990" cy="584775"/>
              <a:chOff x="1538005" y="1585560"/>
              <a:chExt cx="6067990" cy="584775"/>
            </a:xfrm>
          </p:grpSpPr>
          <p:sp>
            <p:nvSpPr>
              <p:cNvPr id="9" name="Rectangle 8"/>
              <p:cNvSpPr/>
              <p:nvPr/>
            </p:nvSpPr>
            <p:spPr>
              <a:xfrm>
                <a:off x="1538005" y="1585560"/>
                <a:ext cx="6067990" cy="57607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94925" name="Rectangle 23"/>
              <p:cNvSpPr>
                <a:spLocks noChangeArrowheads="1"/>
              </p:cNvSpPr>
              <p:nvPr/>
            </p:nvSpPr>
            <p:spPr bwMode="auto">
              <a:xfrm>
                <a:off x="1576410" y="1585560"/>
                <a:ext cx="5991180" cy="584775"/>
              </a:xfrm>
              <a:prstGeom prst="rect">
                <a:avLst/>
              </a:prstGeom>
              <a:noFill/>
              <a:ln w="9525" algn="ctr">
                <a:noFill/>
                <a:miter lim="800000"/>
                <a:headEnd/>
                <a:tailEnd/>
              </a:ln>
            </p:spPr>
            <p:txBody>
              <a:bodyPr wrap="square" anchor="ctr">
                <a:spAutoFit/>
              </a:bodyPr>
              <a:lstStyle/>
              <a:p>
                <a:pPr algn="ctr"/>
                <a:r>
                  <a:rPr lang="en-US" sz="1800" b="1" dirty="0">
                    <a:solidFill>
                      <a:srgbClr val="000000"/>
                    </a:solidFill>
                    <a:latin typeface="+mj-lt"/>
                  </a:rPr>
                  <a:t>Vitamin D </a:t>
                </a:r>
                <a:r>
                  <a:rPr lang="en-US" sz="1800" b="1" dirty="0" smtClean="0">
                    <a:solidFill>
                      <a:srgbClr val="000000"/>
                    </a:solidFill>
                    <a:latin typeface="+mj-lt"/>
                  </a:rPr>
                  <a:t>-- </a:t>
                </a:r>
                <a:r>
                  <a:rPr lang="en-US" sz="1800" b="1" dirty="0">
                    <a:solidFill>
                      <a:srgbClr val="000000"/>
                    </a:solidFill>
                    <a:latin typeface="+mj-lt"/>
                  </a:rPr>
                  <a:t>Let’s Get Back to the Evidence Base </a:t>
                </a:r>
                <a:endParaRPr lang="en-US" sz="1800" b="1" dirty="0" smtClean="0">
                  <a:solidFill>
                    <a:srgbClr val="000000"/>
                  </a:solidFill>
                  <a:latin typeface="+mj-lt"/>
                </a:endParaRPr>
              </a:p>
              <a:p>
                <a:pPr algn="ctr"/>
                <a:r>
                  <a:rPr lang="en-US" sz="1400" dirty="0" smtClean="0">
                    <a:solidFill>
                      <a:srgbClr val="000000"/>
                    </a:solidFill>
                    <a:latin typeface="+mj-lt"/>
                  </a:rPr>
                  <a:t>Reid IR,  </a:t>
                </a:r>
                <a:r>
                  <a:rPr lang="en-US" sz="1400" dirty="0">
                    <a:solidFill>
                      <a:srgbClr val="000000"/>
                    </a:solidFill>
                    <a:latin typeface="+mj-lt"/>
                  </a:rPr>
                  <a:t>Intl Bone and Mineral Society, </a:t>
                </a:r>
                <a:r>
                  <a:rPr lang="en-US" sz="1400" dirty="0" smtClean="0">
                    <a:solidFill>
                      <a:srgbClr val="000000"/>
                    </a:solidFill>
                    <a:latin typeface="+mj-lt"/>
                  </a:rPr>
                  <a:t>July</a:t>
                </a:r>
                <a:r>
                  <a:rPr lang="en-US" sz="1400" dirty="0">
                    <a:solidFill>
                      <a:srgbClr val="000000"/>
                    </a:solidFill>
                    <a:latin typeface="+mj-lt"/>
                  </a:rPr>
                  <a:t>, 2010</a:t>
                </a:r>
              </a:p>
            </p:txBody>
          </p:sp>
        </p:grpSp>
        <p:grpSp>
          <p:nvGrpSpPr>
            <p:cNvPr id="4" name="Group 14"/>
            <p:cNvGrpSpPr/>
            <p:nvPr/>
          </p:nvGrpSpPr>
          <p:grpSpPr>
            <a:xfrm>
              <a:off x="1365182" y="4197100"/>
              <a:ext cx="6490444" cy="652885"/>
              <a:chOff x="1307576" y="3236975"/>
              <a:chExt cx="6490444" cy="652885"/>
            </a:xfrm>
            <a:solidFill>
              <a:schemeClr val="accent6">
                <a:lumMod val="20000"/>
                <a:lumOff val="80000"/>
              </a:schemeClr>
            </a:solidFill>
          </p:grpSpPr>
          <p:sp>
            <p:nvSpPr>
              <p:cNvPr id="14" name="Rectangle 13"/>
              <p:cNvSpPr/>
              <p:nvPr/>
            </p:nvSpPr>
            <p:spPr>
              <a:xfrm>
                <a:off x="1307576" y="3236975"/>
                <a:ext cx="6490444" cy="652885"/>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94926" name="Rectangle 24"/>
              <p:cNvSpPr>
                <a:spLocks noChangeArrowheads="1"/>
              </p:cNvSpPr>
              <p:nvPr/>
            </p:nvSpPr>
            <p:spPr bwMode="auto">
              <a:xfrm>
                <a:off x="1422790" y="3313785"/>
                <a:ext cx="6265862" cy="492443"/>
              </a:xfrm>
              <a:prstGeom prst="rect">
                <a:avLst/>
              </a:prstGeom>
              <a:grpFill/>
              <a:ln w="9525" algn="ctr">
                <a:noFill/>
                <a:miter lim="800000"/>
                <a:headEnd/>
                <a:tailEnd/>
              </a:ln>
            </p:spPr>
            <p:txBody>
              <a:bodyPr wrap="square" lIns="0" tIns="0" rIns="0" bIns="0" anchor="ctr">
                <a:spAutoFit/>
              </a:bodyPr>
              <a:lstStyle/>
              <a:p>
                <a:pPr algn="ctr"/>
                <a:r>
                  <a:rPr lang="en-US" sz="1800" b="1" dirty="0">
                    <a:solidFill>
                      <a:srgbClr val="000000"/>
                    </a:solidFill>
                    <a:latin typeface="+mj-lt"/>
                  </a:rPr>
                  <a:t>Vitamin D Supplementation in the Age of Lost Innocence</a:t>
                </a:r>
              </a:p>
              <a:p>
                <a:pPr algn="ctr"/>
                <a:r>
                  <a:rPr lang="en-US" sz="1400" dirty="0" err="1" smtClean="0">
                    <a:solidFill>
                      <a:srgbClr val="000000"/>
                    </a:solidFill>
                    <a:latin typeface="+mj-lt"/>
                  </a:rPr>
                  <a:t>Guallar</a:t>
                </a:r>
                <a:r>
                  <a:rPr lang="en-US" sz="1400" dirty="0" smtClean="0">
                    <a:solidFill>
                      <a:srgbClr val="000000"/>
                    </a:solidFill>
                    <a:latin typeface="+mj-lt"/>
                  </a:rPr>
                  <a:t> E,  Ann Intern </a:t>
                </a:r>
                <a:r>
                  <a:rPr lang="en-US" sz="1400" dirty="0">
                    <a:solidFill>
                      <a:srgbClr val="000000"/>
                    </a:solidFill>
                    <a:latin typeface="+mj-lt"/>
                  </a:rPr>
                  <a:t>Med,  March 2, </a:t>
                </a:r>
                <a:r>
                  <a:rPr lang="en-US" sz="1400" dirty="0" smtClean="0">
                    <a:solidFill>
                      <a:srgbClr val="000000"/>
                    </a:solidFill>
                    <a:latin typeface="+mj-lt"/>
                  </a:rPr>
                  <a:t>2010</a:t>
                </a:r>
                <a:endParaRPr lang="en-US" sz="1200" dirty="0">
                  <a:solidFill>
                    <a:srgbClr val="000000"/>
                  </a:solidFill>
                  <a:latin typeface="Calibri" pitchFamily="34" charset="0"/>
                </a:endParaRPr>
              </a:p>
            </p:txBody>
          </p:sp>
        </p:grpSp>
        <p:grpSp>
          <p:nvGrpSpPr>
            <p:cNvPr id="5" name="Group 10"/>
            <p:cNvGrpSpPr/>
            <p:nvPr/>
          </p:nvGrpSpPr>
          <p:grpSpPr>
            <a:xfrm>
              <a:off x="1576409" y="2458973"/>
              <a:ext cx="6067990" cy="584775"/>
              <a:chOff x="1499600" y="2468875"/>
              <a:chExt cx="6067990" cy="584775"/>
            </a:xfrm>
            <a:solidFill>
              <a:schemeClr val="accent6">
                <a:lumMod val="20000"/>
                <a:lumOff val="80000"/>
              </a:schemeClr>
            </a:solidFill>
          </p:grpSpPr>
          <p:sp>
            <p:nvSpPr>
              <p:cNvPr id="10" name="Rectangle 9"/>
              <p:cNvSpPr/>
              <p:nvPr/>
            </p:nvSpPr>
            <p:spPr>
              <a:xfrm>
                <a:off x="1499600" y="2468875"/>
                <a:ext cx="6067990" cy="576075"/>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94915" name="Rectangle 6"/>
              <p:cNvSpPr>
                <a:spLocks noChangeArrowheads="1"/>
              </p:cNvSpPr>
              <p:nvPr/>
            </p:nvSpPr>
            <p:spPr bwMode="auto">
              <a:xfrm>
                <a:off x="1538005" y="2468875"/>
                <a:ext cx="5991181" cy="584775"/>
              </a:xfrm>
              <a:prstGeom prst="rect">
                <a:avLst/>
              </a:prstGeom>
              <a:noFill/>
              <a:ln w="22225" algn="ctr">
                <a:noFill/>
                <a:miter lim="800000"/>
                <a:headEnd/>
                <a:tailEnd/>
              </a:ln>
            </p:spPr>
            <p:txBody>
              <a:bodyPr wrap="square" anchor="ctr">
                <a:spAutoFit/>
              </a:bodyPr>
              <a:lstStyle/>
              <a:p>
                <a:pPr algn="ctr"/>
                <a:r>
                  <a:rPr lang="en-US" sz="1800" b="1" dirty="0" smtClean="0">
                    <a:solidFill>
                      <a:srgbClr val="000000"/>
                    </a:solidFill>
                    <a:latin typeface="+mj-lt"/>
                  </a:rPr>
                  <a:t>Vitamin </a:t>
                </a:r>
                <a:r>
                  <a:rPr lang="en-US" sz="1800" b="1" dirty="0">
                    <a:solidFill>
                      <a:srgbClr val="000000"/>
                    </a:solidFill>
                    <a:latin typeface="+mj-lt"/>
                  </a:rPr>
                  <a:t>D:  A Place in the </a:t>
                </a:r>
                <a:r>
                  <a:rPr lang="en-US" sz="1800" b="1" dirty="0" smtClean="0">
                    <a:solidFill>
                      <a:srgbClr val="000000"/>
                    </a:solidFill>
                    <a:latin typeface="+mj-lt"/>
                  </a:rPr>
                  <a:t>Sun?</a:t>
                </a:r>
              </a:p>
              <a:p>
                <a:pPr algn="ctr"/>
                <a:r>
                  <a:rPr lang="en-US" sz="1400" dirty="0" smtClean="0">
                    <a:solidFill>
                      <a:srgbClr val="000000"/>
                    </a:solidFill>
                    <a:latin typeface="+mj-lt"/>
                  </a:rPr>
                  <a:t>Grey A, </a:t>
                </a:r>
                <a:r>
                  <a:rPr lang="en-US" sz="1400" dirty="0">
                    <a:solidFill>
                      <a:srgbClr val="000000"/>
                    </a:solidFill>
                    <a:latin typeface="+mj-lt"/>
                  </a:rPr>
                  <a:t>Arch Intern Med, </a:t>
                </a:r>
                <a:r>
                  <a:rPr lang="en-US" sz="1400" dirty="0" smtClean="0">
                    <a:solidFill>
                      <a:srgbClr val="000000"/>
                    </a:solidFill>
                    <a:latin typeface="+mj-lt"/>
                  </a:rPr>
                  <a:t>July </a:t>
                </a:r>
                <a:r>
                  <a:rPr lang="en-US" sz="1400" dirty="0">
                    <a:solidFill>
                      <a:srgbClr val="000000"/>
                    </a:solidFill>
                    <a:latin typeface="+mj-lt"/>
                  </a:rPr>
                  <a:t>12, 2010</a:t>
                </a:r>
              </a:p>
            </p:txBody>
          </p:sp>
        </p:grpSp>
        <p:grpSp>
          <p:nvGrpSpPr>
            <p:cNvPr id="6" name="Group 17"/>
            <p:cNvGrpSpPr/>
            <p:nvPr/>
          </p:nvGrpSpPr>
          <p:grpSpPr>
            <a:xfrm>
              <a:off x="1153956" y="3332386"/>
              <a:ext cx="6490444" cy="576075"/>
              <a:chOff x="1077145" y="4197100"/>
              <a:chExt cx="6490444" cy="576075"/>
            </a:xfrm>
          </p:grpSpPr>
          <p:sp>
            <p:nvSpPr>
              <p:cNvPr id="16" name="Rectangle 15"/>
              <p:cNvSpPr/>
              <p:nvPr/>
            </p:nvSpPr>
            <p:spPr>
              <a:xfrm>
                <a:off x="1499600" y="4197100"/>
                <a:ext cx="6067989" cy="57607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94920" name="Rectangle 12"/>
              <p:cNvSpPr>
                <a:spLocks noChangeArrowheads="1"/>
              </p:cNvSpPr>
              <p:nvPr/>
            </p:nvSpPr>
            <p:spPr bwMode="auto">
              <a:xfrm>
                <a:off x="1077145" y="4235505"/>
                <a:ext cx="6413635" cy="492443"/>
              </a:xfrm>
              <a:prstGeom prst="rect">
                <a:avLst/>
              </a:prstGeom>
              <a:noFill/>
              <a:ln w="9525" algn="ctr">
                <a:noFill/>
                <a:miter lim="800000"/>
                <a:headEnd/>
                <a:tailEnd/>
              </a:ln>
            </p:spPr>
            <p:txBody>
              <a:bodyPr wrap="square" lIns="457056" tIns="0" rIns="0" bIns="0" anchor="ctr">
                <a:spAutoFit/>
              </a:bodyPr>
              <a:lstStyle/>
              <a:p>
                <a:pPr algn="ctr"/>
                <a:r>
                  <a:rPr lang="en-US" sz="1800" b="1" dirty="0">
                    <a:solidFill>
                      <a:srgbClr val="000000"/>
                    </a:solidFill>
                    <a:latin typeface="+mj-lt"/>
                  </a:rPr>
                  <a:t>Anticancer Vitamins de Jour ---The ABCED’s So Far</a:t>
                </a:r>
              </a:p>
              <a:p>
                <a:pPr algn="ctr"/>
                <a:r>
                  <a:rPr lang="en-US" sz="1400" dirty="0" smtClean="0">
                    <a:solidFill>
                      <a:srgbClr val="000000"/>
                    </a:solidFill>
                    <a:latin typeface="+mj-lt"/>
                  </a:rPr>
                  <a:t>Byers T, </a:t>
                </a:r>
                <a:r>
                  <a:rPr lang="en-US" sz="1400" dirty="0">
                    <a:solidFill>
                      <a:srgbClr val="000000"/>
                    </a:solidFill>
                    <a:latin typeface="+mj-lt"/>
                  </a:rPr>
                  <a:t>Am J </a:t>
                </a:r>
                <a:r>
                  <a:rPr lang="en-US" sz="1400" dirty="0" err="1" smtClean="0">
                    <a:solidFill>
                      <a:srgbClr val="000000"/>
                    </a:solidFill>
                    <a:latin typeface="+mj-lt"/>
                  </a:rPr>
                  <a:t>Epidemiol</a:t>
                </a:r>
                <a:r>
                  <a:rPr lang="en-US" sz="1400" dirty="0">
                    <a:solidFill>
                      <a:srgbClr val="000000"/>
                    </a:solidFill>
                    <a:latin typeface="+mj-lt"/>
                  </a:rPr>
                  <a:t>, 2010;172:1-3  </a:t>
                </a:r>
              </a:p>
            </p:txBody>
          </p:sp>
        </p:grpSp>
      </p:grpSp>
      <p:sp>
        <p:nvSpPr>
          <p:cNvPr id="19" name="Footer Placeholder 1"/>
          <p:cNvSpPr txBox="1">
            <a:spLocks noGrp="1"/>
          </p:cNvSpPr>
          <p:nvPr/>
        </p:nvSpPr>
        <p:spPr bwMode="auto">
          <a:xfrm>
            <a:off x="0" y="6553200"/>
            <a:ext cx="8229600" cy="381000"/>
          </a:xfrm>
          <a:prstGeom prst="rect">
            <a:avLst/>
          </a:prstGeom>
          <a:noFill/>
          <a:ln w="9525">
            <a:noFill/>
            <a:miter lim="800000"/>
            <a:headEnd/>
            <a:tailEnd/>
          </a:ln>
        </p:spPr>
        <p:txBody>
          <a:bodyPr/>
          <a:lstStyle/>
          <a:p>
            <a:fld id="{BF5A38DC-7F05-4757-B233-6DBCA167EBA0}" type="slidenum">
              <a:rPr lang="en-US" sz="1000">
                <a:solidFill>
                  <a:srgbClr val="FFFFFF"/>
                </a:solidFill>
              </a:rPr>
              <a:pPr/>
              <a:t>4</a:t>
            </a:fld>
            <a:endParaRPr lang="ru-RU" sz="1000" dirty="0">
              <a:solidFill>
                <a:srgbClr val="FFFFFF"/>
              </a:solidFill>
            </a:endParaRPr>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ftr" sz="quarter" idx="4294967295"/>
          </p:nvPr>
        </p:nvSpPr>
        <p:spPr>
          <a:xfrm>
            <a:off x="0" y="6553200"/>
            <a:ext cx="8229600" cy="381000"/>
          </a:xfrm>
          <a:prstGeom prst="rect">
            <a:avLst/>
          </a:prstGeom>
          <a:noFill/>
        </p:spPr>
        <p:txBody>
          <a:bodyPr/>
          <a:lstStyle/>
          <a:p>
            <a:fld id="{42CB96C9-CD78-4F8E-90C2-A0D6092A53E5}" type="slidenum">
              <a:rPr lang="en-US" smtClean="0">
                <a:solidFill>
                  <a:srgbClr val="FFFFFF"/>
                </a:solidFill>
              </a:rPr>
              <a:pPr/>
              <a:t>5</a:t>
            </a:fld>
            <a:endParaRPr lang="ru-RU" smtClean="0">
              <a:solidFill>
                <a:srgbClr val="FFFFFF"/>
              </a:solidFill>
            </a:endParaRPr>
          </a:p>
        </p:txBody>
      </p:sp>
      <p:sp>
        <p:nvSpPr>
          <p:cNvPr id="16387" name="Footer Placeholder 1"/>
          <p:cNvSpPr txBox="1">
            <a:spLocks noGrp="1"/>
          </p:cNvSpPr>
          <p:nvPr/>
        </p:nvSpPr>
        <p:spPr bwMode="auto">
          <a:xfrm>
            <a:off x="0" y="6553200"/>
            <a:ext cx="8229600" cy="381000"/>
          </a:xfrm>
          <a:prstGeom prst="rect">
            <a:avLst/>
          </a:prstGeom>
          <a:noFill/>
          <a:ln w="9525">
            <a:noFill/>
            <a:miter lim="800000"/>
            <a:headEnd/>
            <a:tailEnd/>
          </a:ln>
        </p:spPr>
        <p:txBody>
          <a:bodyPr/>
          <a:lstStyle/>
          <a:p>
            <a:fld id="{BF5A38DC-7F05-4757-B233-6DBCA167EBA0}" type="slidenum">
              <a:rPr lang="en-US" sz="1000">
                <a:solidFill>
                  <a:srgbClr val="FFFFFF"/>
                </a:solidFill>
              </a:rPr>
              <a:pPr/>
              <a:t>5</a:t>
            </a:fld>
            <a:endParaRPr lang="ru-RU" sz="1000">
              <a:solidFill>
                <a:srgbClr val="FFFFFF"/>
              </a:solidFill>
            </a:endParaRPr>
          </a:p>
        </p:txBody>
      </p:sp>
      <p:sp>
        <p:nvSpPr>
          <p:cNvPr id="16388" name="Rectangle 4"/>
          <p:cNvSpPr>
            <a:spLocks noGrp="1" noChangeArrowheads="1"/>
          </p:cNvSpPr>
          <p:nvPr>
            <p:ph type="title"/>
          </p:nvPr>
        </p:nvSpPr>
        <p:spPr>
          <a:xfrm>
            <a:off x="193675" y="0"/>
            <a:ext cx="8686800" cy="1278320"/>
          </a:xfrm>
        </p:spPr>
        <p:txBody>
          <a:bodyPr/>
          <a:lstStyle/>
          <a:p>
            <a:r>
              <a:rPr lang="en-US" dirty="0" smtClean="0"/>
              <a:t>Vitamin D and Health</a:t>
            </a:r>
          </a:p>
        </p:txBody>
      </p:sp>
      <p:sp>
        <p:nvSpPr>
          <p:cNvPr id="16389" name="Rectangle 5"/>
          <p:cNvSpPr>
            <a:spLocks noGrp="1" noChangeArrowheads="1"/>
          </p:cNvSpPr>
          <p:nvPr>
            <p:ph type="body" idx="1"/>
          </p:nvPr>
        </p:nvSpPr>
        <p:spPr>
          <a:xfrm>
            <a:off x="347730" y="2253803"/>
            <a:ext cx="8603087" cy="3748332"/>
          </a:xfrm>
        </p:spPr>
        <p:txBody>
          <a:bodyPr/>
          <a:lstStyle/>
          <a:p>
            <a:pPr>
              <a:spcBef>
                <a:spcPct val="0"/>
              </a:spcBef>
              <a:spcAft>
                <a:spcPts val="300"/>
              </a:spcAft>
            </a:pPr>
            <a:r>
              <a:rPr lang="en-US" sz="2000" b="1" dirty="0" smtClean="0"/>
              <a:t>Clear effect of vitamin D on measures of bone health</a:t>
            </a:r>
          </a:p>
          <a:p>
            <a:pPr>
              <a:spcBef>
                <a:spcPct val="0"/>
              </a:spcBef>
              <a:spcAft>
                <a:spcPts val="300"/>
              </a:spcAft>
            </a:pPr>
            <a:r>
              <a:rPr lang="en-US" sz="2000" b="1" dirty="0" smtClean="0"/>
              <a:t>Low vitamin D levels associated with  increased risk for other health outcomes </a:t>
            </a:r>
          </a:p>
          <a:p>
            <a:pPr lvl="1">
              <a:spcBef>
                <a:spcPct val="0"/>
              </a:spcBef>
              <a:spcAft>
                <a:spcPts val="300"/>
              </a:spcAft>
            </a:pPr>
            <a:r>
              <a:rPr lang="en-US" sz="2000" dirty="0" smtClean="0"/>
              <a:t>Various cancers</a:t>
            </a:r>
          </a:p>
          <a:p>
            <a:pPr lvl="1">
              <a:spcBef>
                <a:spcPct val="0"/>
              </a:spcBef>
              <a:spcAft>
                <a:spcPts val="300"/>
              </a:spcAft>
            </a:pPr>
            <a:r>
              <a:rPr lang="en-US" sz="2000" dirty="0" smtClean="0"/>
              <a:t>Cardiovascular disease</a:t>
            </a:r>
          </a:p>
          <a:p>
            <a:pPr lvl="1">
              <a:spcBef>
                <a:spcPct val="0"/>
              </a:spcBef>
              <a:spcAft>
                <a:spcPts val="300"/>
              </a:spcAft>
            </a:pPr>
            <a:r>
              <a:rPr lang="en-US" sz="2000" dirty="0" smtClean="0"/>
              <a:t>Autoimmune disease (e.g., multiple sclerosis)</a:t>
            </a:r>
          </a:p>
          <a:p>
            <a:pPr lvl="1">
              <a:spcBef>
                <a:spcPct val="0"/>
              </a:spcBef>
              <a:spcAft>
                <a:spcPts val="300"/>
              </a:spcAft>
            </a:pPr>
            <a:r>
              <a:rPr lang="en-US" sz="2000" dirty="0" smtClean="0"/>
              <a:t>Dementia</a:t>
            </a:r>
          </a:p>
          <a:p>
            <a:pPr lvl="1">
              <a:spcBef>
                <a:spcPct val="0"/>
              </a:spcBef>
              <a:spcAft>
                <a:spcPts val="300"/>
              </a:spcAft>
            </a:pPr>
            <a:r>
              <a:rPr lang="en-US" sz="2000" dirty="0" smtClean="0"/>
              <a:t>Diabetes</a:t>
            </a:r>
          </a:p>
          <a:p>
            <a:pPr lvl="1">
              <a:spcBef>
                <a:spcPct val="0"/>
              </a:spcBef>
              <a:spcAft>
                <a:spcPts val="300"/>
              </a:spcAft>
            </a:pPr>
            <a:r>
              <a:rPr lang="en-US" sz="2000" dirty="0" smtClean="0"/>
              <a:t>Glucose intolerance </a:t>
            </a:r>
          </a:p>
          <a:p>
            <a:pPr>
              <a:spcBef>
                <a:spcPct val="0"/>
              </a:spcBef>
              <a:spcAft>
                <a:spcPts val="300"/>
              </a:spcAft>
            </a:pPr>
            <a:r>
              <a:rPr lang="en-US" sz="2000" b="1" dirty="0" smtClean="0"/>
              <a:t>Associations primarily based on ecologic/observational studies</a:t>
            </a:r>
            <a:endParaRPr lang="en-US" sz="2000" dirty="0" smtClean="0"/>
          </a:p>
          <a:p>
            <a:pPr>
              <a:spcBef>
                <a:spcPct val="0"/>
              </a:spcBef>
              <a:spcAft>
                <a:spcPts val="300"/>
              </a:spcAft>
            </a:pPr>
            <a:r>
              <a:rPr lang="en-US" sz="2000" b="1" dirty="0" smtClean="0"/>
              <a:t>Cause and effect has not been proven for most of the associations</a:t>
            </a:r>
          </a:p>
          <a:p>
            <a:pPr>
              <a:spcBef>
                <a:spcPct val="0"/>
              </a:spcBef>
              <a:spcAft>
                <a:spcPts val="300"/>
              </a:spcAft>
            </a:pPr>
            <a:endParaRPr lang="en-US" b="1" dirty="0" smtClean="0">
              <a:solidFill>
                <a:srgbClr val="FF0000"/>
              </a:solidFill>
            </a:endParaRPr>
          </a:p>
          <a:p>
            <a:pPr>
              <a:spcBef>
                <a:spcPct val="0"/>
              </a:spcBef>
              <a:spcAft>
                <a:spcPts val="300"/>
              </a:spcAft>
            </a:pPr>
            <a:endParaRPr lang="en-US" b="1" dirty="0"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Guidelines for Adequate Intake for Vitamin D, IOM 1997</a:t>
            </a:r>
            <a:endParaRPr lang="en-US" dirty="0"/>
          </a:p>
        </p:txBody>
      </p:sp>
      <p:sp>
        <p:nvSpPr>
          <p:cNvPr id="4" name="Footer Placeholder 3"/>
          <p:cNvSpPr>
            <a:spLocks noGrp="1"/>
          </p:cNvSpPr>
          <p:nvPr>
            <p:ph type="ftr" sz="quarter" idx="4294967295"/>
          </p:nvPr>
        </p:nvSpPr>
        <p:spPr>
          <a:xfrm>
            <a:off x="0" y="6553200"/>
            <a:ext cx="8229600" cy="381000"/>
          </a:xfrm>
          <a:prstGeom prst="rect">
            <a:avLst/>
          </a:prstGeom>
        </p:spPr>
        <p:txBody>
          <a:bodyPr/>
          <a:lstStyle/>
          <a:p>
            <a:pPr>
              <a:defRPr/>
            </a:pPr>
            <a:fld id="{B45A303C-1484-4774-AAD6-5AF36871F93B}" type="slidenum">
              <a:rPr lang="en-US" smtClean="0"/>
              <a:pPr>
                <a:defRPr/>
              </a:pPr>
              <a:t>6</a:t>
            </a:fld>
            <a:endParaRPr lang="ru-RU"/>
          </a:p>
        </p:txBody>
      </p:sp>
      <p:graphicFrame>
        <p:nvGraphicFramePr>
          <p:cNvPr id="5" name="Table 4"/>
          <p:cNvGraphicFramePr>
            <a:graphicFrameLocks noGrp="1"/>
          </p:cNvGraphicFramePr>
          <p:nvPr/>
        </p:nvGraphicFramePr>
        <p:xfrm>
          <a:off x="577880" y="2137892"/>
          <a:ext cx="7992180" cy="1867436"/>
        </p:xfrm>
        <a:graphic>
          <a:graphicData uri="http://schemas.openxmlformats.org/drawingml/2006/table">
            <a:tbl>
              <a:tblPr firstRow="1" bandRow="1">
                <a:tableStyleId>{21E4AEA4-8DFA-4A89-87EB-49C32662AFE0}</a:tableStyleId>
              </a:tblPr>
              <a:tblGrid>
                <a:gridCol w="4723815"/>
                <a:gridCol w="3268365"/>
              </a:tblGrid>
              <a:tr h="460767">
                <a:tc>
                  <a:txBody>
                    <a:bodyPr/>
                    <a:lstStyle/>
                    <a:p>
                      <a:pPr algn="l"/>
                      <a:r>
                        <a:rPr lang="en-US" sz="2400" dirty="0" smtClean="0"/>
                        <a:t>Age</a:t>
                      </a:r>
                      <a:endParaRPr lang="en-US" sz="2400" b="1" dirty="0"/>
                    </a:p>
                  </a:txBody>
                  <a:tcPr anchor="ctr">
                    <a:solidFill>
                      <a:srgbClr val="0070C0"/>
                    </a:solidFill>
                  </a:tcPr>
                </a:tc>
                <a:tc>
                  <a:txBody>
                    <a:bodyPr/>
                    <a:lstStyle/>
                    <a:p>
                      <a:pPr algn="l"/>
                      <a:r>
                        <a:rPr lang="en-US" sz="2400" b="1" dirty="0" smtClean="0"/>
                        <a:t>Males and Females </a:t>
                      </a:r>
                      <a:endParaRPr lang="en-US" sz="2400" b="1" dirty="0"/>
                    </a:p>
                  </a:txBody>
                  <a:tcPr anchor="ctr">
                    <a:solidFill>
                      <a:srgbClr val="0070C0"/>
                    </a:solidFill>
                  </a:tcPr>
                </a:tc>
              </a:tr>
              <a:tr h="485135">
                <a:tc>
                  <a:txBody>
                    <a:bodyPr/>
                    <a:lstStyle/>
                    <a:p>
                      <a:pPr algn="l"/>
                      <a:r>
                        <a:rPr lang="en-US" sz="2400" b="1" dirty="0" smtClean="0"/>
                        <a:t>0–50 years </a:t>
                      </a:r>
                      <a:endParaRPr lang="en-US" sz="2400" b="1" dirty="0"/>
                    </a:p>
                  </a:txBody>
                  <a:tcPr anchor="ctr"/>
                </a:tc>
                <a:tc>
                  <a:txBody>
                    <a:bodyPr/>
                    <a:lstStyle/>
                    <a:p>
                      <a:pPr algn="l"/>
                      <a:r>
                        <a:rPr lang="en-US" sz="2400" b="1" dirty="0" smtClean="0"/>
                        <a:t>200 IU/day</a:t>
                      </a:r>
                      <a:endParaRPr lang="en-US" sz="2400" b="1" dirty="0"/>
                    </a:p>
                  </a:txBody>
                  <a:tcPr anchor="ctr"/>
                </a:tc>
              </a:tr>
              <a:tr h="460767">
                <a:tc>
                  <a:txBody>
                    <a:bodyPr/>
                    <a:lstStyle/>
                    <a:p>
                      <a:pPr algn="l"/>
                      <a:r>
                        <a:rPr lang="en-US" sz="2400" b="1" dirty="0" smtClean="0"/>
                        <a:t>51–70</a:t>
                      </a:r>
                      <a:r>
                        <a:rPr lang="en-US" sz="2400" b="1" baseline="0" dirty="0" smtClean="0"/>
                        <a:t> years</a:t>
                      </a:r>
                      <a:endParaRPr lang="en-US" sz="2400" b="1" dirty="0"/>
                    </a:p>
                  </a:txBody>
                  <a:tcPr anchor="ctr"/>
                </a:tc>
                <a:tc>
                  <a:txBody>
                    <a:bodyPr/>
                    <a:lstStyle/>
                    <a:p>
                      <a:pPr algn="l"/>
                      <a:r>
                        <a:rPr lang="en-US" sz="2400" b="1" dirty="0" smtClean="0"/>
                        <a:t>400 IU/day</a:t>
                      </a:r>
                      <a:endParaRPr lang="en-US" sz="2400" b="1" dirty="0"/>
                    </a:p>
                  </a:txBody>
                  <a:tcPr anchor="ctr"/>
                </a:tc>
              </a:tr>
              <a:tr h="460767">
                <a:tc>
                  <a:txBody>
                    <a:bodyPr/>
                    <a:lstStyle/>
                    <a:p>
                      <a:pPr algn="l"/>
                      <a:r>
                        <a:rPr lang="en-US" sz="2400" b="1" u="none" dirty="0" smtClean="0"/>
                        <a:t>≥</a:t>
                      </a:r>
                      <a:r>
                        <a:rPr lang="en-US" sz="2400" b="1" baseline="0" dirty="0" smtClean="0"/>
                        <a:t>71 years </a:t>
                      </a:r>
                      <a:endParaRPr lang="en-US" sz="2400" b="1" dirty="0"/>
                    </a:p>
                  </a:txBody>
                  <a:tcPr anchor="ctr"/>
                </a:tc>
                <a:tc>
                  <a:txBody>
                    <a:bodyPr/>
                    <a:lstStyle/>
                    <a:p>
                      <a:pPr algn="l"/>
                      <a:r>
                        <a:rPr lang="en-US" sz="2400" b="1" dirty="0" smtClean="0"/>
                        <a:t>600</a:t>
                      </a:r>
                      <a:r>
                        <a:rPr lang="en-US" sz="2400" b="1" baseline="0" dirty="0" smtClean="0"/>
                        <a:t> IU/day</a:t>
                      </a:r>
                      <a:endParaRPr lang="en-US" sz="2400" b="1" dirty="0"/>
                    </a:p>
                  </a:txBody>
                  <a:tcPr anchor="ctr"/>
                </a:tc>
              </a:tr>
            </a:tbl>
          </a:graphicData>
        </a:graphic>
      </p:graphicFrame>
      <p:graphicFrame>
        <p:nvGraphicFramePr>
          <p:cNvPr id="6" name="Table 5"/>
          <p:cNvGraphicFramePr>
            <a:graphicFrameLocks noGrp="1"/>
          </p:cNvGraphicFramePr>
          <p:nvPr/>
        </p:nvGraphicFramePr>
        <p:xfrm>
          <a:off x="577880" y="4000500"/>
          <a:ext cx="7992180" cy="457200"/>
        </p:xfrm>
        <a:graphic>
          <a:graphicData uri="http://schemas.openxmlformats.org/drawingml/2006/table">
            <a:tbl>
              <a:tblPr firstRow="1" bandRow="1">
                <a:tableStyleId>{21E4AEA4-8DFA-4A89-87EB-49C32662AFE0}</a:tableStyleId>
              </a:tblPr>
              <a:tblGrid>
                <a:gridCol w="4723815"/>
                <a:gridCol w="3268365"/>
              </a:tblGrid>
              <a:tr h="174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t>Pregnant and lactating females</a:t>
                      </a:r>
                    </a:p>
                  </a:txBody>
                  <a:tcPr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t>200</a:t>
                      </a:r>
                      <a:r>
                        <a:rPr lang="en-US" sz="2400" b="1" baseline="0" dirty="0" smtClean="0"/>
                        <a:t> IU/day</a:t>
                      </a:r>
                      <a:endParaRPr lang="en-US" sz="2400" b="1" dirty="0" smtClean="0"/>
                    </a:p>
                  </a:txBody>
                  <a:tcPr anchor="ctr">
                    <a:solidFill>
                      <a:srgbClr val="0070C0"/>
                    </a:solidFill>
                  </a:tcPr>
                </a:tc>
              </a:tr>
            </a:tbl>
          </a:graphicData>
        </a:graphic>
      </p:graphicFrame>
      <p:sp>
        <p:nvSpPr>
          <p:cNvPr id="7" name="Rectangle 6"/>
          <p:cNvSpPr/>
          <p:nvPr/>
        </p:nvSpPr>
        <p:spPr>
          <a:xfrm>
            <a:off x="1730030" y="6139695"/>
            <a:ext cx="6951305" cy="400110"/>
          </a:xfrm>
          <a:prstGeom prst="rect">
            <a:avLst/>
          </a:prstGeom>
        </p:spPr>
        <p:txBody>
          <a:bodyPr wrap="square">
            <a:spAutoFit/>
          </a:bodyPr>
          <a:lstStyle/>
          <a:p>
            <a:r>
              <a:rPr lang="en-US" sz="2000" dirty="0" smtClean="0">
                <a:solidFill>
                  <a:schemeClr val="bg1"/>
                </a:solidFill>
              </a:rPr>
              <a:t>http://ods.od.nih.gov/factsheets/vitamind.asp</a:t>
            </a:r>
            <a:endParaRPr lang="en-US" sz="2000" dirty="0">
              <a:solidFill>
                <a:schemeClr val="bg1"/>
              </a:solidFill>
            </a:endParaRPr>
          </a:p>
        </p:txBody>
      </p:sp>
      <p:graphicFrame>
        <p:nvGraphicFramePr>
          <p:cNvPr id="9" name="Table 8"/>
          <p:cNvGraphicFramePr>
            <a:graphicFrameLocks noGrp="1"/>
          </p:cNvGraphicFramePr>
          <p:nvPr/>
        </p:nvGraphicFramePr>
        <p:xfrm>
          <a:off x="1524000" y="4892040"/>
          <a:ext cx="6057900" cy="822960"/>
        </p:xfrm>
        <a:graphic>
          <a:graphicData uri="http://schemas.openxmlformats.org/drawingml/2006/table">
            <a:tbl>
              <a:tblPr firstRow="1" bandRow="1">
                <a:tableStyleId>{21E4AEA4-8DFA-4A89-87EB-49C32662AFE0}</a:tableStyleId>
              </a:tblPr>
              <a:tblGrid>
                <a:gridCol w="6057900"/>
              </a:tblGrid>
              <a:tr h="1741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Tolerable Upper Intake Level (UL)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for all groups &gt;1 year is 2000 IU/day</a:t>
                      </a:r>
                    </a:p>
                  </a:txBody>
                  <a:tcPr anchor="ctr">
                    <a:solidFill>
                      <a:srgbClr val="0070C0"/>
                    </a:solidFill>
                  </a:tcPr>
                </a:tc>
              </a:tr>
            </a:tbl>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ftr" sz="quarter" idx="4294967295"/>
          </p:nvPr>
        </p:nvSpPr>
        <p:spPr>
          <a:xfrm>
            <a:off x="0" y="6553200"/>
            <a:ext cx="8229600" cy="381000"/>
          </a:xfrm>
          <a:prstGeom prst="rect">
            <a:avLst/>
          </a:prstGeom>
          <a:noFill/>
        </p:spPr>
        <p:txBody>
          <a:bodyPr/>
          <a:lstStyle/>
          <a:p>
            <a:fld id="{42CB96C9-CD78-4F8E-90C2-A0D6092A53E5}" type="slidenum">
              <a:rPr lang="en-US" smtClean="0">
                <a:solidFill>
                  <a:srgbClr val="FFFFFF"/>
                </a:solidFill>
              </a:rPr>
              <a:pPr/>
              <a:t>7</a:t>
            </a:fld>
            <a:endParaRPr lang="ru-RU" smtClean="0">
              <a:solidFill>
                <a:srgbClr val="FFFFFF"/>
              </a:solidFill>
            </a:endParaRPr>
          </a:p>
        </p:txBody>
      </p:sp>
      <p:sp>
        <p:nvSpPr>
          <p:cNvPr id="16387" name="Footer Placeholder 1"/>
          <p:cNvSpPr txBox="1">
            <a:spLocks noGrp="1"/>
          </p:cNvSpPr>
          <p:nvPr/>
        </p:nvSpPr>
        <p:spPr bwMode="auto">
          <a:xfrm>
            <a:off x="0" y="6553200"/>
            <a:ext cx="8229600" cy="381000"/>
          </a:xfrm>
          <a:prstGeom prst="rect">
            <a:avLst/>
          </a:prstGeom>
          <a:noFill/>
          <a:ln w="9525">
            <a:noFill/>
            <a:miter lim="800000"/>
            <a:headEnd/>
            <a:tailEnd/>
          </a:ln>
        </p:spPr>
        <p:txBody>
          <a:bodyPr/>
          <a:lstStyle/>
          <a:p>
            <a:fld id="{BF5A38DC-7F05-4757-B233-6DBCA167EBA0}" type="slidenum">
              <a:rPr lang="en-US" sz="1000">
                <a:solidFill>
                  <a:srgbClr val="FFFFFF"/>
                </a:solidFill>
              </a:rPr>
              <a:pPr/>
              <a:t>7</a:t>
            </a:fld>
            <a:endParaRPr lang="ru-RU" sz="1000" dirty="0">
              <a:solidFill>
                <a:srgbClr val="FFFFFF"/>
              </a:solidFill>
            </a:endParaRPr>
          </a:p>
        </p:txBody>
      </p:sp>
      <p:sp>
        <p:nvSpPr>
          <p:cNvPr id="73" name="Rectangle 37"/>
          <p:cNvSpPr>
            <a:spLocks noChangeArrowheads="1"/>
          </p:cNvSpPr>
          <p:nvPr/>
        </p:nvSpPr>
        <p:spPr bwMode="auto">
          <a:xfrm>
            <a:off x="0" y="0"/>
            <a:ext cx="9144000" cy="752475"/>
          </a:xfrm>
          <a:prstGeom prst="rect">
            <a:avLst/>
          </a:prstGeom>
          <a:noFill/>
          <a:ln w="9525">
            <a:noFill/>
            <a:miter lim="800000"/>
            <a:headEnd/>
            <a:tailEnd/>
          </a:ln>
        </p:spPr>
        <p:txBody>
          <a:bodyPr anchor="ctr"/>
          <a:lstStyle/>
          <a:p>
            <a:pPr algn="ctr"/>
            <a:endParaRPr lang="en-US" sz="3200" b="1" dirty="0" smtClean="0">
              <a:solidFill>
                <a:srgbClr val="222268"/>
              </a:solidFill>
              <a:latin typeface="Calibri" pitchFamily="34" charset="0"/>
            </a:endParaRPr>
          </a:p>
        </p:txBody>
      </p:sp>
      <p:sp>
        <p:nvSpPr>
          <p:cNvPr id="75" name="Rectangle 20"/>
          <p:cNvSpPr>
            <a:spLocks noChangeArrowheads="1"/>
          </p:cNvSpPr>
          <p:nvPr/>
        </p:nvSpPr>
        <p:spPr bwMode="auto">
          <a:xfrm>
            <a:off x="795621" y="6101559"/>
            <a:ext cx="2590774" cy="246221"/>
          </a:xfrm>
          <a:prstGeom prst="rect">
            <a:avLst/>
          </a:prstGeom>
          <a:noFill/>
          <a:ln w="12700" algn="ctr">
            <a:noFill/>
            <a:miter lim="800000"/>
            <a:headEnd/>
            <a:tailEnd/>
          </a:ln>
        </p:spPr>
        <p:txBody>
          <a:bodyPr wrap="none">
            <a:spAutoFit/>
          </a:bodyPr>
          <a:lstStyle/>
          <a:p>
            <a:r>
              <a:rPr lang="en-US" sz="1000" dirty="0" smtClean="0">
                <a:solidFill>
                  <a:schemeClr val="bg1"/>
                </a:solidFill>
                <a:latin typeface="+mj-lt"/>
              </a:rPr>
              <a:t>Bailey RL et al.  </a:t>
            </a:r>
            <a:r>
              <a:rPr lang="en-US" sz="1000" dirty="0" smtClean="0">
                <a:solidFill>
                  <a:schemeClr val="bg1"/>
                </a:solidFill>
              </a:rPr>
              <a:t>J Nutr 2010;140:817-822 </a:t>
            </a:r>
          </a:p>
        </p:txBody>
      </p:sp>
      <p:sp>
        <p:nvSpPr>
          <p:cNvPr id="12" name="Rectangle 4"/>
          <p:cNvSpPr txBox="1">
            <a:spLocks noChangeArrowheads="1"/>
          </p:cNvSpPr>
          <p:nvPr/>
        </p:nvSpPr>
        <p:spPr bwMode="auto">
          <a:xfrm>
            <a:off x="167425" y="283335"/>
            <a:ext cx="5035641" cy="13522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1"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Arial" charset="0"/>
              </a:rPr>
              <a:t>Vitamin D Intake from Foods and Dietary Supplements</a:t>
            </a:r>
          </a:p>
          <a:p>
            <a:pPr marL="0" marR="0" lvl="1" indent="0" algn="ctr" defTabSz="914400" rtl="0" eaLnBrk="0" fontAlgn="base" latinLnBrk="0" hangingPunct="0">
              <a:lnSpc>
                <a:spcPct val="100000"/>
              </a:lnSpc>
              <a:spcBef>
                <a:spcPct val="0"/>
              </a:spcBef>
              <a:spcAft>
                <a:spcPct val="0"/>
              </a:spcAft>
              <a:buClrTx/>
              <a:buSzTx/>
              <a:buFontTx/>
              <a:buNone/>
              <a:tabLst/>
              <a:defRPr/>
            </a:pPr>
            <a:r>
              <a:rPr lang="en-US" sz="2000" b="1" kern="0" dirty="0" smtClean="0">
                <a:solidFill>
                  <a:schemeClr val="bg1"/>
                </a:solidFill>
              </a:rPr>
              <a:t>NHANES 2003–2006, Males </a:t>
            </a:r>
            <a:endParaRPr kumimoji="0" lang="en-US" sz="2000" b="1" i="0" u="none" strike="noStrike" kern="0" cap="none" spc="0" normalizeH="0" baseline="0" noProof="0" dirty="0" smtClean="0">
              <a:ln>
                <a:noFill/>
              </a:ln>
              <a:solidFill>
                <a:schemeClr val="bg1"/>
              </a:solidFill>
              <a:effectLst/>
              <a:uLnTx/>
              <a:uFillTx/>
              <a:latin typeface="Arial" charset="0"/>
            </a:endParaRPr>
          </a:p>
        </p:txBody>
      </p:sp>
      <p:graphicFrame>
        <p:nvGraphicFramePr>
          <p:cNvPr id="19" name="Chart 18"/>
          <p:cNvGraphicFramePr/>
          <p:nvPr/>
        </p:nvGraphicFramePr>
        <p:xfrm>
          <a:off x="0" y="2073498"/>
          <a:ext cx="9144000" cy="3966693"/>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5"/>
          <p:cNvGrpSpPr/>
          <p:nvPr/>
        </p:nvGrpSpPr>
        <p:grpSpPr>
          <a:xfrm>
            <a:off x="6954915" y="2279560"/>
            <a:ext cx="2189085" cy="991673"/>
            <a:chOff x="6569060" y="1508750"/>
            <a:chExt cx="2189085" cy="691290"/>
          </a:xfrm>
        </p:grpSpPr>
        <p:sp>
          <p:nvSpPr>
            <p:cNvPr id="17" name="Rectangle 16"/>
            <p:cNvSpPr/>
            <p:nvPr/>
          </p:nvSpPr>
          <p:spPr>
            <a:xfrm>
              <a:off x="6569060" y="1508750"/>
              <a:ext cx="307240" cy="30724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8" name="Rectangle 17"/>
            <p:cNvSpPr/>
            <p:nvPr/>
          </p:nvSpPr>
          <p:spPr>
            <a:xfrm>
              <a:off x="6569060" y="1892800"/>
              <a:ext cx="307240" cy="3072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6" name="TextBox 25"/>
            <p:cNvSpPr txBox="1"/>
            <p:nvPr/>
          </p:nvSpPr>
          <p:spPr>
            <a:xfrm>
              <a:off x="6914704" y="1508750"/>
              <a:ext cx="1574605" cy="338554"/>
            </a:xfrm>
            <a:prstGeom prst="rect">
              <a:avLst/>
            </a:prstGeom>
            <a:noFill/>
          </p:spPr>
          <p:txBody>
            <a:bodyPr wrap="square" rtlCol="0">
              <a:spAutoFit/>
            </a:bodyPr>
            <a:lstStyle/>
            <a:p>
              <a:r>
                <a:rPr lang="en-US" sz="1600" b="1" dirty="0" smtClean="0"/>
                <a:t>Supplements</a:t>
              </a:r>
              <a:endParaRPr lang="en-US" sz="1600" b="1" dirty="0"/>
            </a:p>
          </p:txBody>
        </p:sp>
        <p:sp>
          <p:nvSpPr>
            <p:cNvPr id="27" name="TextBox 26"/>
            <p:cNvSpPr txBox="1"/>
            <p:nvPr/>
          </p:nvSpPr>
          <p:spPr>
            <a:xfrm>
              <a:off x="6914705" y="1861486"/>
              <a:ext cx="1843440" cy="338554"/>
            </a:xfrm>
            <a:prstGeom prst="rect">
              <a:avLst/>
            </a:prstGeom>
            <a:noFill/>
          </p:spPr>
          <p:txBody>
            <a:bodyPr wrap="square" rtlCol="0">
              <a:spAutoFit/>
            </a:bodyPr>
            <a:lstStyle/>
            <a:p>
              <a:r>
                <a:rPr lang="en-US" sz="1600" b="1" dirty="0" smtClean="0"/>
                <a:t>Foods</a:t>
              </a:r>
              <a:endParaRPr lang="en-US" sz="1600" b="1" dirty="0"/>
            </a:p>
          </p:txBody>
        </p:sp>
      </p:grpSp>
      <p:sp>
        <p:nvSpPr>
          <p:cNvPr id="15" name="TextBox 1"/>
          <p:cNvSpPr txBox="1"/>
          <p:nvPr/>
        </p:nvSpPr>
        <p:spPr>
          <a:xfrm>
            <a:off x="228625" y="2034862"/>
            <a:ext cx="422453" cy="3734872"/>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t>Above adequate intake, percentage</a:t>
            </a:r>
            <a:endParaRPr lang="en-US" sz="1800" b="1" dirty="0"/>
          </a:p>
        </p:txBody>
      </p:sp>
      <p:sp>
        <p:nvSpPr>
          <p:cNvPr id="16" name="TextBox 15"/>
          <p:cNvSpPr txBox="1"/>
          <p:nvPr/>
        </p:nvSpPr>
        <p:spPr>
          <a:xfrm rot="10800000" flipV="1">
            <a:off x="3763690" y="5910607"/>
            <a:ext cx="2726755" cy="369332"/>
          </a:xfrm>
          <a:prstGeom prst="rect">
            <a:avLst/>
          </a:prstGeom>
          <a:noFill/>
        </p:spPr>
        <p:txBody>
          <a:bodyPr wrap="square" rtlCol="0">
            <a:spAutoFit/>
          </a:bodyPr>
          <a:lstStyle/>
          <a:p>
            <a:pPr algn="ctr"/>
            <a:r>
              <a:rPr lang="en-US" sz="1800" b="1" dirty="0" smtClean="0"/>
              <a:t>Age (Years)</a:t>
            </a:r>
            <a:endParaRPr lang="en-US" sz="1800" b="1"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ftr" sz="quarter" idx="10"/>
          </p:nvPr>
        </p:nvSpPr>
        <p:spPr>
          <a:noFill/>
        </p:spPr>
        <p:txBody>
          <a:bodyPr/>
          <a:lstStyle/>
          <a:p>
            <a:endParaRPr lang="ru-RU" dirty="0" smtClean="0"/>
          </a:p>
        </p:txBody>
      </p:sp>
      <p:sp>
        <p:nvSpPr>
          <p:cNvPr id="7171" name="Footer Placeholder 1"/>
          <p:cNvSpPr txBox="1">
            <a:spLocks noGrp="1"/>
          </p:cNvSpPr>
          <p:nvPr/>
        </p:nvSpPr>
        <p:spPr bwMode="auto">
          <a:xfrm>
            <a:off x="0" y="6553200"/>
            <a:ext cx="8229600" cy="381000"/>
          </a:xfrm>
          <a:prstGeom prst="rect">
            <a:avLst/>
          </a:prstGeom>
          <a:noFill/>
          <a:ln w="9525">
            <a:noFill/>
            <a:miter lim="800000"/>
            <a:headEnd/>
            <a:tailEnd/>
          </a:ln>
        </p:spPr>
        <p:txBody>
          <a:bodyPr/>
          <a:lstStyle/>
          <a:p>
            <a:fld id="{1F268789-6D3D-4DB0-A0C6-E1A95F817C96}" type="slidenum">
              <a:rPr lang="en-US" sz="1000">
                <a:solidFill>
                  <a:schemeClr val="bg1"/>
                </a:solidFill>
              </a:rPr>
              <a:pPr/>
              <a:t>8</a:t>
            </a:fld>
            <a:endParaRPr lang="ru-RU" sz="1000">
              <a:solidFill>
                <a:schemeClr val="bg1"/>
              </a:solidFill>
            </a:endParaRPr>
          </a:p>
        </p:txBody>
      </p:sp>
      <p:sp>
        <p:nvSpPr>
          <p:cNvPr id="7172" name="Rectangle 78"/>
          <p:cNvSpPr>
            <a:spLocks noChangeArrowheads="1"/>
          </p:cNvSpPr>
          <p:nvPr/>
        </p:nvSpPr>
        <p:spPr bwMode="auto">
          <a:xfrm>
            <a:off x="2111374" y="0"/>
            <a:ext cx="5394326" cy="1277938"/>
          </a:xfrm>
          <a:prstGeom prst="rect">
            <a:avLst/>
          </a:prstGeom>
          <a:noFill/>
          <a:ln w="9525">
            <a:noFill/>
            <a:miter lim="800000"/>
            <a:headEnd/>
            <a:tailEnd/>
          </a:ln>
        </p:spPr>
        <p:txBody>
          <a:bodyPr anchor="ctr"/>
          <a:lstStyle/>
          <a:p>
            <a:pPr marL="342900" indent="-342900" eaLnBrk="0" hangingPunct="0">
              <a:spcAft>
                <a:spcPts val="600"/>
              </a:spcAft>
              <a:buClr>
                <a:srgbClr val="EA5F00"/>
              </a:buClr>
            </a:pPr>
            <a:r>
              <a:rPr lang="en-US" sz="2800" b="1" dirty="0" smtClean="0"/>
              <a:t>Measuring Vitamin D Status </a:t>
            </a:r>
            <a:r>
              <a:rPr lang="en-US" sz="2800" b="1" dirty="0" smtClean="0">
                <a:solidFill>
                  <a:schemeClr val="bg1"/>
                </a:solidFill>
              </a:rPr>
              <a:t>Vitamin D in Serum</a:t>
            </a:r>
          </a:p>
        </p:txBody>
      </p:sp>
      <p:sp>
        <p:nvSpPr>
          <p:cNvPr id="7173" name="Rectangle 9"/>
          <p:cNvSpPr>
            <a:spLocks noChangeArrowheads="1"/>
          </p:cNvSpPr>
          <p:nvPr/>
        </p:nvSpPr>
        <p:spPr bwMode="auto">
          <a:xfrm>
            <a:off x="463550" y="1447800"/>
            <a:ext cx="8680450" cy="2247900"/>
          </a:xfrm>
          <a:prstGeom prst="rect">
            <a:avLst/>
          </a:prstGeom>
          <a:noFill/>
          <a:ln w="9525">
            <a:noFill/>
            <a:miter lim="800000"/>
            <a:headEnd/>
            <a:tailEnd/>
          </a:ln>
        </p:spPr>
        <p:txBody>
          <a:bodyPr/>
          <a:lstStyle/>
          <a:p>
            <a:pPr marL="342900" indent="-342900" eaLnBrk="0" hangingPunct="0">
              <a:spcAft>
                <a:spcPts val="300"/>
              </a:spcAft>
              <a:buClr>
                <a:srgbClr val="EA5F00"/>
              </a:buClr>
              <a:buFont typeface="Wingdings" pitchFamily="2" charset="2"/>
              <a:buChar char="q"/>
            </a:pPr>
            <a:r>
              <a:rPr lang="en-US" b="1" dirty="0" smtClean="0"/>
              <a:t>Biomarker: Serum 25(OH)D </a:t>
            </a:r>
          </a:p>
          <a:p>
            <a:pPr marL="342900" indent="-342900" eaLnBrk="0" hangingPunct="0">
              <a:spcAft>
                <a:spcPts val="300"/>
              </a:spcAft>
              <a:buClr>
                <a:srgbClr val="EA5F00"/>
              </a:buClr>
              <a:buFont typeface="Wingdings" pitchFamily="2" charset="2"/>
              <a:buChar char="q"/>
            </a:pPr>
            <a:endParaRPr lang="en-US" b="1" dirty="0" smtClean="0"/>
          </a:p>
          <a:p>
            <a:pPr marL="342900" indent="-342900" eaLnBrk="0" hangingPunct="0">
              <a:spcAft>
                <a:spcPts val="300"/>
              </a:spcAft>
              <a:buClr>
                <a:srgbClr val="EA5F00"/>
              </a:buClr>
              <a:buFont typeface="Wingdings" pitchFamily="2" charset="2"/>
              <a:buChar char="q"/>
            </a:pPr>
            <a:r>
              <a:rPr lang="en-US" b="1" dirty="0" smtClean="0"/>
              <a:t>Methodology: Radioimmunoassay (RIA) </a:t>
            </a:r>
          </a:p>
        </p:txBody>
      </p:sp>
      <p:grpSp>
        <p:nvGrpSpPr>
          <p:cNvPr id="2" name="Group 5"/>
          <p:cNvGrpSpPr>
            <a:grpSpLocks/>
          </p:cNvGrpSpPr>
          <p:nvPr/>
        </p:nvGrpSpPr>
        <p:grpSpPr bwMode="auto">
          <a:xfrm>
            <a:off x="6791809" y="1240245"/>
            <a:ext cx="1495425" cy="1038225"/>
            <a:chOff x="37455475" y="7772400"/>
            <a:chExt cx="3486517" cy="2528980"/>
          </a:xfrm>
        </p:grpSpPr>
        <p:sp>
          <p:nvSpPr>
            <p:cNvPr id="7175" name="Rectangle 54"/>
            <p:cNvSpPr>
              <a:spLocks noChangeArrowheads="1"/>
            </p:cNvSpPr>
            <p:nvPr/>
          </p:nvSpPr>
          <p:spPr bwMode="auto">
            <a:xfrm>
              <a:off x="39244348" y="9176298"/>
              <a:ext cx="1697644" cy="1125082"/>
            </a:xfrm>
            <a:prstGeom prst="rect">
              <a:avLst/>
            </a:prstGeom>
            <a:noFill/>
            <a:ln w="9525">
              <a:noFill/>
              <a:miter lim="800000"/>
              <a:headEnd/>
              <a:tailEnd/>
            </a:ln>
          </p:spPr>
          <p:txBody>
            <a:bodyPr wrap="none" lIns="0" tIns="0" rIns="0" bIns="0">
              <a:spAutoFit/>
            </a:bodyPr>
            <a:lstStyle/>
            <a:p>
              <a:r>
                <a:rPr lang="en-US" sz="3000" dirty="0">
                  <a:solidFill>
                    <a:srgbClr val="122680"/>
                  </a:solidFill>
                  <a:latin typeface="Calibri" pitchFamily="34" charset="0"/>
                </a:rPr>
                <a:t>anes</a:t>
              </a:r>
              <a:endParaRPr lang="en-US" sz="3000" dirty="0">
                <a:latin typeface="Calibri" pitchFamily="34" charset="0"/>
              </a:endParaRPr>
            </a:p>
          </p:txBody>
        </p:sp>
        <p:grpSp>
          <p:nvGrpSpPr>
            <p:cNvPr id="3" name="Group 196"/>
            <p:cNvGrpSpPr>
              <a:grpSpLocks/>
            </p:cNvGrpSpPr>
            <p:nvPr/>
          </p:nvGrpSpPr>
          <p:grpSpPr bwMode="auto">
            <a:xfrm>
              <a:off x="37455475" y="7772400"/>
              <a:ext cx="3463925" cy="2276475"/>
              <a:chOff x="23358475" y="22645688"/>
              <a:chExt cx="5207000" cy="3405187"/>
            </a:xfrm>
          </p:grpSpPr>
          <p:sp>
            <p:nvSpPr>
              <p:cNvPr id="7177" name="AutoShape 4"/>
              <p:cNvSpPr>
                <a:spLocks noChangeAspect="1" noChangeArrowheads="1" noTextEdit="1"/>
              </p:cNvSpPr>
              <p:nvPr/>
            </p:nvSpPr>
            <p:spPr bwMode="auto">
              <a:xfrm>
                <a:off x="23358475" y="22645688"/>
                <a:ext cx="5207000" cy="3405187"/>
              </a:xfrm>
              <a:prstGeom prst="rect">
                <a:avLst/>
              </a:prstGeom>
              <a:noFill/>
              <a:ln w="9525">
                <a:noFill/>
                <a:miter lim="800000"/>
                <a:headEnd/>
                <a:tailEnd/>
              </a:ln>
            </p:spPr>
            <p:txBody>
              <a:bodyPr/>
              <a:lstStyle/>
              <a:p>
                <a:endParaRPr lang="en-US" dirty="0"/>
              </a:p>
            </p:txBody>
          </p:sp>
          <p:sp>
            <p:nvSpPr>
              <p:cNvPr id="7178" name="Freeform 6"/>
              <p:cNvSpPr>
                <a:spLocks/>
              </p:cNvSpPr>
              <p:nvPr/>
            </p:nvSpPr>
            <p:spPr bwMode="auto">
              <a:xfrm>
                <a:off x="23366413" y="23677563"/>
                <a:ext cx="1277938" cy="2344737"/>
              </a:xfrm>
              <a:custGeom>
                <a:avLst/>
                <a:gdLst>
                  <a:gd name="T0" fmla="*/ 884726 w 156"/>
                  <a:gd name="T1" fmla="*/ 0 h 286"/>
                  <a:gd name="T2" fmla="*/ 999413 w 156"/>
                  <a:gd name="T3" fmla="*/ 24595 h 286"/>
                  <a:gd name="T4" fmla="*/ 1163251 w 156"/>
                  <a:gd name="T5" fmla="*/ 90182 h 286"/>
                  <a:gd name="T6" fmla="*/ 1089524 w 156"/>
                  <a:gd name="T7" fmla="*/ 114777 h 286"/>
                  <a:gd name="T8" fmla="*/ 974837 w 156"/>
                  <a:gd name="T9" fmla="*/ 172166 h 286"/>
                  <a:gd name="T10" fmla="*/ 860150 w 156"/>
                  <a:gd name="T11" fmla="*/ 262348 h 286"/>
                  <a:gd name="T12" fmla="*/ 761848 w 156"/>
                  <a:gd name="T13" fmla="*/ 360729 h 286"/>
                  <a:gd name="T14" fmla="*/ 671737 w 156"/>
                  <a:gd name="T15" fmla="*/ 475506 h 286"/>
                  <a:gd name="T16" fmla="*/ 606201 w 156"/>
                  <a:gd name="T17" fmla="*/ 598482 h 286"/>
                  <a:gd name="T18" fmla="*/ 557050 w 156"/>
                  <a:gd name="T19" fmla="*/ 721457 h 286"/>
                  <a:gd name="T20" fmla="*/ 540666 w 156"/>
                  <a:gd name="T21" fmla="*/ 836235 h 286"/>
                  <a:gd name="T22" fmla="*/ 540666 w 156"/>
                  <a:gd name="T23" fmla="*/ 1114980 h 286"/>
                  <a:gd name="T24" fmla="*/ 565242 w 156"/>
                  <a:gd name="T25" fmla="*/ 1344534 h 286"/>
                  <a:gd name="T26" fmla="*/ 606201 w 156"/>
                  <a:gd name="T27" fmla="*/ 1541295 h 286"/>
                  <a:gd name="T28" fmla="*/ 663545 w 156"/>
                  <a:gd name="T29" fmla="*/ 1688866 h 286"/>
                  <a:gd name="T30" fmla="*/ 720888 w 156"/>
                  <a:gd name="T31" fmla="*/ 1811842 h 286"/>
                  <a:gd name="T32" fmla="*/ 786423 w 156"/>
                  <a:gd name="T33" fmla="*/ 1910222 h 286"/>
                  <a:gd name="T34" fmla="*/ 860150 w 156"/>
                  <a:gd name="T35" fmla="*/ 2008603 h 286"/>
                  <a:gd name="T36" fmla="*/ 958453 w 156"/>
                  <a:gd name="T37" fmla="*/ 2115182 h 286"/>
                  <a:gd name="T38" fmla="*/ 1040372 w 156"/>
                  <a:gd name="T39" fmla="*/ 2180769 h 286"/>
                  <a:gd name="T40" fmla="*/ 1155059 w 156"/>
                  <a:gd name="T41" fmla="*/ 2262753 h 286"/>
                  <a:gd name="T42" fmla="*/ 1277938 w 156"/>
                  <a:gd name="T43" fmla="*/ 2311943 h 286"/>
                  <a:gd name="T44" fmla="*/ 1245170 w 156"/>
                  <a:gd name="T45" fmla="*/ 2336539 h 286"/>
                  <a:gd name="T46" fmla="*/ 1155059 w 156"/>
                  <a:gd name="T47" fmla="*/ 2344737 h 286"/>
                  <a:gd name="T48" fmla="*/ 999413 w 156"/>
                  <a:gd name="T49" fmla="*/ 2328340 h 286"/>
                  <a:gd name="T50" fmla="*/ 819191 w 156"/>
                  <a:gd name="T51" fmla="*/ 2303745 h 286"/>
                  <a:gd name="T52" fmla="*/ 696312 w 156"/>
                  <a:gd name="T53" fmla="*/ 2262753 h 286"/>
                  <a:gd name="T54" fmla="*/ 614393 w 156"/>
                  <a:gd name="T55" fmla="*/ 2221761 h 286"/>
                  <a:gd name="T56" fmla="*/ 557050 w 156"/>
                  <a:gd name="T57" fmla="*/ 2164373 h 286"/>
                  <a:gd name="T58" fmla="*/ 507898 w 156"/>
                  <a:gd name="T59" fmla="*/ 2065992 h 286"/>
                  <a:gd name="T60" fmla="*/ 409595 w 156"/>
                  <a:gd name="T61" fmla="*/ 1828239 h 286"/>
                  <a:gd name="T62" fmla="*/ 360444 w 156"/>
                  <a:gd name="T63" fmla="*/ 1738057 h 286"/>
                  <a:gd name="T64" fmla="*/ 319485 w 156"/>
                  <a:gd name="T65" fmla="*/ 1680668 h 286"/>
                  <a:gd name="T66" fmla="*/ 229373 w 156"/>
                  <a:gd name="T67" fmla="*/ 1574089 h 286"/>
                  <a:gd name="T68" fmla="*/ 147454 w 156"/>
                  <a:gd name="T69" fmla="*/ 1451113 h 286"/>
                  <a:gd name="T70" fmla="*/ 73727 w 156"/>
                  <a:gd name="T71" fmla="*/ 1319939 h 286"/>
                  <a:gd name="T72" fmla="*/ 32768 w 156"/>
                  <a:gd name="T73" fmla="*/ 1196964 h 286"/>
                  <a:gd name="T74" fmla="*/ 8192 w 156"/>
                  <a:gd name="T75" fmla="*/ 1024797 h 286"/>
                  <a:gd name="T76" fmla="*/ 8192 w 156"/>
                  <a:gd name="T77" fmla="*/ 885425 h 286"/>
                  <a:gd name="T78" fmla="*/ 40960 w 156"/>
                  <a:gd name="T79" fmla="*/ 729656 h 286"/>
                  <a:gd name="T80" fmla="*/ 57343 w 156"/>
                  <a:gd name="T81" fmla="*/ 655870 h 286"/>
                  <a:gd name="T82" fmla="*/ 81919 w 156"/>
                  <a:gd name="T83" fmla="*/ 582085 h 286"/>
                  <a:gd name="T84" fmla="*/ 131071 w 156"/>
                  <a:gd name="T85" fmla="*/ 450911 h 286"/>
                  <a:gd name="T86" fmla="*/ 163838 w 156"/>
                  <a:gd name="T87" fmla="*/ 368927 h 286"/>
                  <a:gd name="T88" fmla="*/ 221182 w 156"/>
                  <a:gd name="T89" fmla="*/ 270547 h 286"/>
                  <a:gd name="T90" fmla="*/ 303101 w 156"/>
                  <a:gd name="T91" fmla="*/ 188563 h 286"/>
                  <a:gd name="T92" fmla="*/ 376828 w 156"/>
                  <a:gd name="T93" fmla="*/ 139372 h 286"/>
                  <a:gd name="T94" fmla="*/ 475131 w 156"/>
                  <a:gd name="T95" fmla="*/ 81984 h 286"/>
                  <a:gd name="T96" fmla="*/ 581626 w 156"/>
                  <a:gd name="T97" fmla="*/ 40992 h 286"/>
                  <a:gd name="T98" fmla="*/ 737272 w 156"/>
                  <a:gd name="T99" fmla="*/ 0 h 2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286"/>
                  <a:gd name="T152" fmla="*/ 156 w 156"/>
                  <a:gd name="T153" fmla="*/ 286 h 2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286">
                    <a:moveTo>
                      <a:pt x="101" y="0"/>
                    </a:moveTo>
                    <a:lnTo>
                      <a:pt x="103" y="0"/>
                    </a:lnTo>
                    <a:lnTo>
                      <a:pt x="106" y="0"/>
                    </a:lnTo>
                    <a:lnTo>
                      <a:pt x="108" y="0"/>
                    </a:lnTo>
                    <a:lnTo>
                      <a:pt x="111" y="1"/>
                    </a:lnTo>
                    <a:lnTo>
                      <a:pt x="114" y="1"/>
                    </a:lnTo>
                    <a:lnTo>
                      <a:pt x="117" y="2"/>
                    </a:lnTo>
                    <a:lnTo>
                      <a:pt x="122" y="3"/>
                    </a:lnTo>
                    <a:lnTo>
                      <a:pt x="128" y="5"/>
                    </a:lnTo>
                    <a:lnTo>
                      <a:pt x="133" y="7"/>
                    </a:lnTo>
                    <a:lnTo>
                      <a:pt x="143" y="11"/>
                    </a:lnTo>
                    <a:lnTo>
                      <a:pt x="142" y="11"/>
                    </a:lnTo>
                    <a:lnTo>
                      <a:pt x="140" y="12"/>
                    </a:lnTo>
                    <a:lnTo>
                      <a:pt x="138" y="12"/>
                    </a:lnTo>
                    <a:lnTo>
                      <a:pt x="136" y="13"/>
                    </a:lnTo>
                    <a:lnTo>
                      <a:pt x="133" y="14"/>
                    </a:lnTo>
                    <a:lnTo>
                      <a:pt x="129" y="16"/>
                    </a:lnTo>
                    <a:lnTo>
                      <a:pt x="126" y="17"/>
                    </a:lnTo>
                    <a:lnTo>
                      <a:pt x="122" y="19"/>
                    </a:lnTo>
                    <a:lnTo>
                      <a:pt x="119" y="21"/>
                    </a:lnTo>
                    <a:lnTo>
                      <a:pt x="115" y="24"/>
                    </a:lnTo>
                    <a:lnTo>
                      <a:pt x="112" y="26"/>
                    </a:lnTo>
                    <a:lnTo>
                      <a:pt x="108" y="29"/>
                    </a:lnTo>
                    <a:lnTo>
                      <a:pt x="105" y="32"/>
                    </a:lnTo>
                    <a:lnTo>
                      <a:pt x="102" y="35"/>
                    </a:lnTo>
                    <a:lnTo>
                      <a:pt x="99" y="38"/>
                    </a:lnTo>
                    <a:lnTo>
                      <a:pt x="96" y="41"/>
                    </a:lnTo>
                    <a:lnTo>
                      <a:pt x="93" y="44"/>
                    </a:lnTo>
                    <a:lnTo>
                      <a:pt x="90" y="48"/>
                    </a:lnTo>
                    <a:lnTo>
                      <a:pt x="87" y="51"/>
                    </a:lnTo>
                    <a:lnTo>
                      <a:pt x="85" y="55"/>
                    </a:lnTo>
                    <a:lnTo>
                      <a:pt x="82" y="58"/>
                    </a:lnTo>
                    <a:lnTo>
                      <a:pt x="80" y="62"/>
                    </a:lnTo>
                    <a:lnTo>
                      <a:pt x="78" y="66"/>
                    </a:lnTo>
                    <a:lnTo>
                      <a:pt x="76" y="69"/>
                    </a:lnTo>
                    <a:lnTo>
                      <a:pt x="74" y="73"/>
                    </a:lnTo>
                    <a:lnTo>
                      <a:pt x="72" y="77"/>
                    </a:lnTo>
                    <a:lnTo>
                      <a:pt x="71" y="80"/>
                    </a:lnTo>
                    <a:lnTo>
                      <a:pt x="69" y="84"/>
                    </a:lnTo>
                    <a:lnTo>
                      <a:pt x="68" y="88"/>
                    </a:lnTo>
                    <a:lnTo>
                      <a:pt x="67" y="91"/>
                    </a:lnTo>
                    <a:lnTo>
                      <a:pt x="67" y="95"/>
                    </a:lnTo>
                    <a:lnTo>
                      <a:pt x="66" y="98"/>
                    </a:lnTo>
                    <a:lnTo>
                      <a:pt x="66" y="102"/>
                    </a:lnTo>
                    <a:lnTo>
                      <a:pt x="66" y="105"/>
                    </a:lnTo>
                    <a:lnTo>
                      <a:pt x="66" y="127"/>
                    </a:lnTo>
                    <a:lnTo>
                      <a:pt x="66" y="131"/>
                    </a:lnTo>
                    <a:lnTo>
                      <a:pt x="66" y="136"/>
                    </a:lnTo>
                    <a:lnTo>
                      <a:pt x="67" y="142"/>
                    </a:lnTo>
                    <a:lnTo>
                      <a:pt x="67" y="148"/>
                    </a:lnTo>
                    <a:lnTo>
                      <a:pt x="68" y="163"/>
                    </a:lnTo>
                    <a:lnTo>
                      <a:pt x="69" y="164"/>
                    </a:lnTo>
                    <a:lnTo>
                      <a:pt x="69" y="166"/>
                    </a:lnTo>
                    <a:lnTo>
                      <a:pt x="70" y="172"/>
                    </a:lnTo>
                    <a:lnTo>
                      <a:pt x="74" y="185"/>
                    </a:lnTo>
                    <a:lnTo>
                      <a:pt x="74" y="188"/>
                    </a:lnTo>
                    <a:lnTo>
                      <a:pt x="75" y="192"/>
                    </a:lnTo>
                    <a:lnTo>
                      <a:pt x="78" y="199"/>
                    </a:lnTo>
                    <a:lnTo>
                      <a:pt x="79" y="202"/>
                    </a:lnTo>
                    <a:lnTo>
                      <a:pt x="81" y="206"/>
                    </a:lnTo>
                    <a:lnTo>
                      <a:pt x="83" y="210"/>
                    </a:lnTo>
                    <a:lnTo>
                      <a:pt x="84" y="213"/>
                    </a:lnTo>
                    <a:lnTo>
                      <a:pt x="86" y="217"/>
                    </a:lnTo>
                    <a:lnTo>
                      <a:pt x="88" y="221"/>
                    </a:lnTo>
                    <a:lnTo>
                      <a:pt x="90" y="224"/>
                    </a:lnTo>
                    <a:lnTo>
                      <a:pt x="92" y="228"/>
                    </a:lnTo>
                    <a:lnTo>
                      <a:pt x="95" y="231"/>
                    </a:lnTo>
                    <a:lnTo>
                      <a:pt x="96" y="233"/>
                    </a:lnTo>
                    <a:lnTo>
                      <a:pt x="97" y="235"/>
                    </a:lnTo>
                    <a:lnTo>
                      <a:pt x="100" y="238"/>
                    </a:lnTo>
                    <a:lnTo>
                      <a:pt x="102" y="242"/>
                    </a:lnTo>
                    <a:lnTo>
                      <a:pt x="105" y="245"/>
                    </a:lnTo>
                    <a:lnTo>
                      <a:pt x="108" y="248"/>
                    </a:lnTo>
                    <a:lnTo>
                      <a:pt x="111" y="252"/>
                    </a:lnTo>
                    <a:lnTo>
                      <a:pt x="114" y="255"/>
                    </a:lnTo>
                    <a:lnTo>
                      <a:pt x="117" y="258"/>
                    </a:lnTo>
                    <a:lnTo>
                      <a:pt x="118" y="259"/>
                    </a:lnTo>
                    <a:lnTo>
                      <a:pt x="120" y="261"/>
                    </a:lnTo>
                    <a:lnTo>
                      <a:pt x="123" y="263"/>
                    </a:lnTo>
                    <a:lnTo>
                      <a:pt x="127" y="266"/>
                    </a:lnTo>
                    <a:lnTo>
                      <a:pt x="130" y="269"/>
                    </a:lnTo>
                    <a:lnTo>
                      <a:pt x="133" y="271"/>
                    </a:lnTo>
                    <a:lnTo>
                      <a:pt x="137" y="273"/>
                    </a:lnTo>
                    <a:lnTo>
                      <a:pt x="141" y="276"/>
                    </a:lnTo>
                    <a:lnTo>
                      <a:pt x="144" y="278"/>
                    </a:lnTo>
                    <a:lnTo>
                      <a:pt x="148" y="279"/>
                    </a:lnTo>
                    <a:lnTo>
                      <a:pt x="152" y="281"/>
                    </a:lnTo>
                    <a:lnTo>
                      <a:pt x="156" y="282"/>
                    </a:lnTo>
                    <a:lnTo>
                      <a:pt x="156" y="284"/>
                    </a:lnTo>
                    <a:lnTo>
                      <a:pt x="155" y="285"/>
                    </a:lnTo>
                    <a:lnTo>
                      <a:pt x="154" y="285"/>
                    </a:lnTo>
                    <a:lnTo>
                      <a:pt x="152" y="285"/>
                    </a:lnTo>
                    <a:lnTo>
                      <a:pt x="150" y="286"/>
                    </a:lnTo>
                    <a:lnTo>
                      <a:pt x="148" y="286"/>
                    </a:lnTo>
                    <a:lnTo>
                      <a:pt x="144" y="286"/>
                    </a:lnTo>
                    <a:lnTo>
                      <a:pt x="141" y="286"/>
                    </a:lnTo>
                    <a:lnTo>
                      <a:pt x="137" y="286"/>
                    </a:lnTo>
                    <a:lnTo>
                      <a:pt x="133" y="285"/>
                    </a:lnTo>
                    <a:lnTo>
                      <a:pt x="127" y="285"/>
                    </a:lnTo>
                    <a:lnTo>
                      <a:pt x="122" y="284"/>
                    </a:lnTo>
                    <a:lnTo>
                      <a:pt x="112" y="283"/>
                    </a:lnTo>
                    <a:lnTo>
                      <a:pt x="108" y="282"/>
                    </a:lnTo>
                    <a:lnTo>
                      <a:pt x="105" y="282"/>
                    </a:lnTo>
                    <a:lnTo>
                      <a:pt x="100" y="281"/>
                    </a:lnTo>
                    <a:lnTo>
                      <a:pt x="95" y="279"/>
                    </a:lnTo>
                    <a:lnTo>
                      <a:pt x="90" y="278"/>
                    </a:lnTo>
                    <a:lnTo>
                      <a:pt x="88" y="277"/>
                    </a:lnTo>
                    <a:lnTo>
                      <a:pt x="85" y="276"/>
                    </a:lnTo>
                    <a:lnTo>
                      <a:pt x="82" y="275"/>
                    </a:lnTo>
                    <a:lnTo>
                      <a:pt x="80" y="274"/>
                    </a:lnTo>
                    <a:lnTo>
                      <a:pt x="78" y="272"/>
                    </a:lnTo>
                    <a:lnTo>
                      <a:pt x="75" y="271"/>
                    </a:lnTo>
                    <a:lnTo>
                      <a:pt x="73" y="269"/>
                    </a:lnTo>
                    <a:lnTo>
                      <a:pt x="71" y="267"/>
                    </a:lnTo>
                    <a:lnTo>
                      <a:pt x="69" y="265"/>
                    </a:lnTo>
                    <a:lnTo>
                      <a:pt x="68" y="264"/>
                    </a:lnTo>
                    <a:lnTo>
                      <a:pt x="68" y="263"/>
                    </a:lnTo>
                    <a:lnTo>
                      <a:pt x="66" y="260"/>
                    </a:lnTo>
                    <a:lnTo>
                      <a:pt x="64" y="257"/>
                    </a:lnTo>
                    <a:lnTo>
                      <a:pt x="62" y="252"/>
                    </a:lnTo>
                    <a:lnTo>
                      <a:pt x="59" y="246"/>
                    </a:lnTo>
                    <a:lnTo>
                      <a:pt x="57" y="241"/>
                    </a:lnTo>
                    <a:lnTo>
                      <a:pt x="52" y="229"/>
                    </a:lnTo>
                    <a:lnTo>
                      <a:pt x="50" y="223"/>
                    </a:lnTo>
                    <a:lnTo>
                      <a:pt x="49" y="221"/>
                    </a:lnTo>
                    <a:lnTo>
                      <a:pt x="47" y="218"/>
                    </a:lnTo>
                    <a:lnTo>
                      <a:pt x="45" y="214"/>
                    </a:lnTo>
                    <a:lnTo>
                      <a:pt x="44" y="212"/>
                    </a:lnTo>
                    <a:lnTo>
                      <a:pt x="43" y="210"/>
                    </a:lnTo>
                    <a:lnTo>
                      <a:pt x="42" y="208"/>
                    </a:lnTo>
                    <a:lnTo>
                      <a:pt x="40" y="206"/>
                    </a:lnTo>
                    <a:lnTo>
                      <a:pt x="39" y="205"/>
                    </a:lnTo>
                    <a:lnTo>
                      <a:pt x="39" y="204"/>
                    </a:lnTo>
                    <a:lnTo>
                      <a:pt x="37" y="202"/>
                    </a:lnTo>
                    <a:lnTo>
                      <a:pt x="33" y="197"/>
                    </a:lnTo>
                    <a:lnTo>
                      <a:pt x="28" y="192"/>
                    </a:lnTo>
                    <a:lnTo>
                      <a:pt x="26" y="190"/>
                    </a:lnTo>
                    <a:lnTo>
                      <a:pt x="24" y="187"/>
                    </a:lnTo>
                    <a:lnTo>
                      <a:pt x="21" y="182"/>
                    </a:lnTo>
                    <a:lnTo>
                      <a:pt x="18" y="177"/>
                    </a:lnTo>
                    <a:lnTo>
                      <a:pt x="15" y="172"/>
                    </a:lnTo>
                    <a:lnTo>
                      <a:pt x="13" y="169"/>
                    </a:lnTo>
                    <a:lnTo>
                      <a:pt x="12" y="167"/>
                    </a:lnTo>
                    <a:lnTo>
                      <a:pt x="9" y="161"/>
                    </a:lnTo>
                    <a:lnTo>
                      <a:pt x="7" y="156"/>
                    </a:lnTo>
                    <a:lnTo>
                      <a:pt x="6" y="153"/>
                    </a:lnTo>
                    <a:lnTo>
                      <a:pt x="5" y="151"/>
                    </a:lnTo>
                    <a:lnTo>
                      <a:pt x="4" y="146"/>
                    </a:lnTo>
                    <a:lnTo>
                      <a:pt x="3" y="140"/>
                    </a:lnTo>
                    <a:lnTo>
                      <a:pt x="2" y="135"/>
                    </a:lnTo>
                    <a:lnTo>
                      <a:pt x="1" y="130"/>
                    </a:lnTo>
                    <a:lnTo>
                      <a:pt x="1" y="125"/>
                    </a:lnTo>
                    <a:lnTo>
                      <a:pt x="0" y="120"/>
                    </a:lnTo>
                    <a:lnTo>
                      <a:pt x="0" y="116"/>
                    </a:lnTo>
                    <a:lnTo>
                      <a:pt x="1" y="112"/>
                    </a:lnTo>
                    <a:lnTo>
                      <a:pt x="1" y="108"/>
                    </a:lnTo>
                    <a:lnTo>
                      <a:pt x="1" y="105"/>
                    </a:lnTo>
                    <a:lnTo>
                      <a:pt x="2" y="99"/>
                    </a:lnTo>
                    <a:lnTo>
                      <a:pt x="4" y="93"/>
                    </a:lnTo>
                    <a:lnTo>
                      <a:pt x="5" y="89"/>
                    </a:lnTo>
                    <a:lnTo>
                      <a:pt x="6" y="85"/>
                    </a:lnTo>
                    <a:lnTo>
                      <a:pt x="7" y="82"/>
                    </a:lnTo>
                    <a:lnTo>
                      <a:pt x="7" y="81"/>
                    </a:lnTo>
                    <a:lnTo>
                      <a:pt x="7" y="80"/>
                    </a:lnTo>
                    <a:lnTo>
                      <a:pt x="7" y="79"/>
                    </a:lnTo>
                    <a:lnTo>
                      <a:pt x="7" y="78"/>
                    </a:lnTo>
                    <a:lnTo>
                      <a:pt x="8" y="75"/>
                    </a:lnTo>
                    <a:lnTo>
                      <a:pt x="10" y="71"/>
                    </a:lnTo>
                    <a:lnTo>
                      <a:pt x="11" y="67"/>
                    </a:lnTo>
                    <a:lnTo>
                      <a:pt x="15" y="59"/>
                    </a:lnTo>
                    <a:lnTo>
                      <a:pt x="16" y="56"/>
                    </a:lnTo>
                    <a:lnTo>
                      <a:pt x="16" y="55"/>
                    </a:lnTo>
                    <a:lnTo>
                      <a:pt x="16" y="54"/>
                    </a:lnTo>
                    <a:lnTo>
                      <a:pt x="17" y="51"/>
                    </a:lnTo>
                    <a:lnTo>
                      <a:pt x="18" y="48"/>
                    </a:lnTo>
                    <a:lnTo>
                      <a:pt x="20" y="45"/>
                    </a:lnTo>
                    <a:lnTo>
                      <a:pt x="21" y="42"/>
                    </a:lnTo>
                    <a:lnTo>
                      <a:pt x="23" y="39"/>
                    </a:lnTo>
                    <a:lnTo>
                      <a:pt x="25" y="36"/>
                    </a:lnTo>
                    <a:lnTo>
                      <a:pt x="27" y="33"/>
                    </a:lnTo>
                    <a:lnTo>
                      <a:pt x="30" y="30"/>
                    </a:lnTo>
                    <a:lnTo>
                      <a:pt x="32" y="28"/>
                    </a:lnTo>
                    <a:lnTo>
                      <a:pt x="34" y="25"/>
                    </a:lnTo>
                    <a:lnTo>
                      <a:pt x="37" y="23"/>
                    </a:lnTo>
                    <a:lnTo>
                      <a:pt x="40" y="21"/>
                    </a:lnTo>
                    <a:lnTo>
                      <a:pt x="41" y="20"/>
                    </a:lnTo>
                    <a:lnTo>
                      <a:pt x="43" y="19"/>
                    </a:lnTo>
                    <a:lnTo>
                      <a:pt x="46" y="17"/>
                    </a:lnTo>
                    <a:lnTo>
                      <a:pt x="49" y="15"/>
                    </a:lnTo>
                    <a:lnTo>
                      <a:pt x="52" y="13"/>
                    </a:lnTo>
                    <a:lnTo>
                      <a:pt x="55" y="12"/>
                    </a:lnTo>
                    <a:lnTo>
                      <a:pt x="58" y="10"/>
                    </a:lnTo>
                    <a:lnTo>
                      <a:pt x="61" y="9"/>
                    </a:lnTo>
                    <a:lnTo>
                      <a:pt x="64" y="7"/>
                    </a:lnTo>
                    <a:lnTo>
                      <a:pt x="68" y="6"/>
                    </a:lnTo>
                    <a:lnTo>
                      <a:pt x="71" y="5"/>
                    </a:lnTo>
                    <a:lnTo>
                      <a:pt x="77" y="3"/>
                    </a:lnTo>
                    <a:lnTo>
                      <a:pt x="84" y="2"/>
                    </a:lnTo>
                    <a:lnTo>
                      <a:pt x="87" y="1"/>
                    </a:lnTo>
                    <a:lnTo>
                      <a:pt x="90" y="0"/>
                    </a:lnTo>
                    <a:lnTo>
                      <a:pt x="92" y="0"/>
                    </a:lnTo>
                    <a:lnTo>
                      <a:pt x="95" y="0"/>
                    </a:lnTo>
                    <a:lnTo>
                      <a:pt x="101" y="0"/>
                    </a:lnTo>
                    <a:close/>
                  </a:path>
                </a:pathLst>
              </a:custGeom>
              <a:solidFill>
                <a:srgbClr val="E84100"/>
              </a:solidFill>
              <a:ln w="9525">
                <a:noFill/>
                <a:round/>
                <a:headEnd/>
                <a:tailEnd/>
              </a:ln>
            </p:spPr>
            <p:txBody>
              <a:bodyPr/>
              <a:lstStyle/>
              <a:p>
                <a:endParaRPr lang="en-US" dirty="0"/>
              </a:p>
            </p:txBody>
          </p:sp>
          <p:sp>
            <p:nvSpPr>
              <p:cNvPr id="7179" name="Freeform 7"/>
              <p:cNvSpPr>
                <a:spLocks/>
              </p:cNvSpPr>
              <p:nvPr/>
            </p:nvSpPr>
            <p:spPr bwMode="auto">
              <a:xfrm>
                <a:off x="23915688" y="24980900"/>
                <a:ext cx="803275" cy="1049337"/>
              </a:xfrm>
              <a:custGeom>
                <a:avLst/>
                <a:gdLst>
                  <a:gd name="T0" fmla="*/ 803275 w 98"/>
                  <a:gd name="T1" fmla="*/ 1016545 h 128"/>
                  <a:gd name="T2" fmla="*/ 803275 w 98"/>
                  <a:gd name="T3" fmla="*/ 1032941 h 128"/>
                  <a:gd name="T4" fmla="*/ 795078 w 98"/>
                  <a:gd name="T5" fmla="*/ 1041139 h 128"/>
                  <a:gd name="T6" fmla="*/ 770488 w 98"/>
                  <a:gd name="T7" fmla="*/ 1049337 h 128"/>
                  <a:gd name="T8" fmla="*/ 737702 w 98"/>
                  <a:gd name="T9" fmla="*/ 1049337 h 128"/>
                  <a:gd name="T10" fmla="*/ 696718 w 98"/>
                  <a:gd name="T11" fmla="*/ 1041139 h 128"/>
                  <a:gd name="T12" fmla="*/ 639341 w 98"/>
                  <a:gd name="T13" fmla="*/ 1024743 h 128"/>
                  <a:gd name="T14" fmla="*/ 581965 w 98"/>
                  <a:gd name="T15" fmla="*/ 991951 h 128"/>
                  <a:gd name="T16" fmla="*/ 524588 w 98"/>
                  <a:gd name="T17" fmla="*/ 950961 h 128"/>
                  <a:gd name="T18" fmla="*/ 459014 w 98"/>
                  <a:gd name="T19" fmla="*/ 901774 h 128"/>
                  <a:gd name="T20" fmla="*/ 385244 w 98"/>
                  <a:gd name="T21" fmla="*/ 836190 h 128"/>
                  <a:gd name="T22" fmla="*/ 319671 w 98"/>
                  <a:gd name="T23" fmla="*/ 762409 h 128"/>
                  <a:gd name="T24" fmla="*/ 286884 w 98"/>
                  <a:gd name="T25" fmla="*/ 721419 h 128"/>
                  <a:gd name="T26" fmla="*/ 254097 w 98"/>
                  <a:gd name="T27" fmla="*/ 672231 h 128"/>
                  <a:gd name="T28" fmla="*/ 188524 w 98"/>
                  <a:gd name="T29" fmla="*/ 565658 h 128"/>
                  <a:gd name="T30" fmla="*/ 131147 w 98"/>
                  <a:gd name="T31" fmla="*/ 450887 h 128"/>
                  <a:gd name="T32" fmla="*/ 106557 w 98"/>
                  <a:gd name="T33" fmla="*/ 385303 h 128"/>
                  <a:gd name="T34" fmla="*/ 81967 w 98"/>
                  <a:gd name="T35" fmla="*/ 311522 h 128"/>
                  <a:gd name="T36" fmla="*/ 57377 w 98"/>
                  <a:gd name="T37" fmla="*/ 245938 h 128"/>
                  <a:gd name="T38" fmla="*/ 32787 w 98"/>
                  <a:gd name="T39" fmla="*/ 163959 h 128"/>
                  <a:gd name="T40" fmla="*/ 0 w 98"/>
                  <a:gd name="T41" fmla="*/ 0 h 128"/>
                  <a:gd name="T42" fmla="*/ 16393 w 98"/>
                  <a:gd name="T43" fmla="*/ 0 h 128"/>
                  <a:gd name="T44" fmla="*/ 49180 w 98"/>
                  <a:gd name="T45" fmla="*/ 163959 h 128"/>
                  <a:gd name="T46" fmla="*/ 65573 w 98"/>
                  <a:gd name="T47" fmla="*/ 237740 h 128"/>
                  <a:gd name="T48" fmla="*/ 90164 w 98"/>
                  <a:gd name="T49" fmla="*/ 311522 h 128"/>
                  <a:gd name="T50" fmla="*/ 114754 w 98"/>
                  <a:gd name="T51" fmla="*/ 377105 h 128"/>
                  <a:gd name="T52" fmla="*/ 147540 w 98"/>
                  <a:gd name="T53" fmla="*/ 442689 h 128"/>
                  <a:gd name="T54" fmla="*/ 204917 w 98"/>
                  <a:gd name="T55" fmla="*/ 557460 h 128"/>
                  <a:gd name="T56" fmla="*/ 262294 w 98"/>
                  <a:gd name="T57" fmla="*/ 664034 h 128"/>
                  <a:gd name="T58" fmla="*/ 295081 w 98"/>
                  <a:gd name="T59" fmla="*/ 705023 h 128"/>
                  <a:gd name="T60" fmla="*/ 336064 w 98"/>
                  <a:gd name="T61" fmla="*/ 754211 h 128"/>
                  <a:gd name="T62" fmla="*/ 401638 w 98"/>
                  <a:gd name="T63" fmla="*/ 827992 h 128"/>
                  <a:gd name="T64" fmla="*/ 467211 w 98"/>
                  <a:gd name="T65" fmla="*/ 885378 h 128"/>
                  <a:gd name="T66" fmla="*/ 532785 w 98"/>
                  <a:gd name="T67" fmla="*/ 942764 h 128"/>
                  <a:gd name="T68" fmla="*/ 590161 w 98"/>
                  <a:gd name="T69" fmla="*/ 983753 h 128"/>
                  <a:gd name="T70" fmla="*/ 647538 w 98"/>
                  <a:gd name="T71" fmla="*/ 1008347 h 128"/>
                  <a:gd name="T72" fmla="*/ 696718 w 98"/>
                  <a:gd name="T73" fmla="*/ 1032941 h 128"/>
                  <a:gd name="T74" fmla="*/ 737702 w 98"/>
                  <a:gd name="T75" fmla="*/ 1041139 h 128"/>
                  <a:gd name="T76" fmla="*/ 770488 w 98"/>
                  <a:gd name="T77" fmla="*/ 1041139 h 128"/>
                  <a:gd name="T78" fmla="*/ 786882 w 98"/>
                  <a:gd name="T79" fmla="*/ 1032941 h 128"/>
                  <a:gd name="T80" fmla="*/ 786882 w 98"/>
                  <a:gd name="T81" fmla="*/ 1024743 h 128"/>
                  <a:gd name="T82" fmla="*/ 786882 w 98"/>
                  <a:gd name="T83" fmla="*/ 1016545 h 128"/>
                  <a:gd name="T84" fmla="*/ 803275 w 98"/>
                  <a:gd name="T85" fmla="*/ 1016545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8"/>
                  <a:gd name="T130" fmla="*/ 0 h 128"/>
                  <a:gd name="T131" fmla="*/ 98 w 98"/>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8" h="128">
                    <a:moveTo>
                      <a:pt x="98" y="124"/>
                    </a:moveTo>
                    <a:lnTo>
                      <a:pt x="98" y="126"/>
                    </a:lnTo>
                    <a:lnTo>
                      <a:pt x="97" y="127"/>
                    </a:lnTo>
                    <a:lnTo>
                      <a:pt x="94" y="128"/>
                    </a:lnTo>
                    <a:lnTo>
                      <a:pt x="90" y="128"/>
                    </a:lnTo>
                    <a:lnTo>
                      <a:pt x="85" y="127"/>
                    </a:lnTo>
                    <a:lnTo>
                      <a:pt x="78" y="125"/>
                    </a:lnTo>
                    <a:lnTo>
                      <a:pt x="71" y="121"/>
                    </a:lnTo>
                    <a:lnTo>
                      <a:pt x="64" y="116"/>
                    </a:lnTo>
                    <a:lnTo>
                      <a:pt x="56" y="110"/>
                    </a:lnTo>
                    <a:lnTo>
                      <a:pt x="47" y="102"/>
                    </a:lnTo>
                    <a:lnTo>
                      <a:pt x="39" y="93"/>
                    </a:lnTo>
                    <a:lnTo>
                      <a:pt x="35" y="88"/>
                    </a:lnTo>
                    <a:lnTo>
                      <a:pt x="31" y="82"/>
                    </a:lnTo>
                    <a:lnTo>
                      <a:pt x="23" y="69"/>
                    </a:lnTo>
                    <a:lnTo>
                      <a:pt x="16" y="55"/>
                    </a:lnTo>
                    <a:lnTo>
                      <a:pt x="13" y="47"/>
                    </a:lnTo>
                    <a:lnTo>
                      <a:pt x="10" y="38"/>
                    </a:lnTo>
                    <a:lnTo>
                      <a:pt x="7" y="30"/>
                    </a:lnTo>
                    <a:lnTo>
                      <a:pt x="4" y="20"/>
                    </a:lnTo>
                    <a:lnTo>
                      <a:pt x="0" y="0"/>
                    </a:lnTo>
                    <a:lnTo>
                      <a:pt x="2" y="0"/>
                    </a:lnTo>
                    <a:lnTo>
                      <a:pt x="6" y="20"/>
                    </a:lnTo>
                    <a:lnTo>
                      <a:pt x="8" y="29"/>
                    </a:lnTo>
                    <a:lnTo>
                      <a:pt x="11" y="38"/>
                    </a:lnTo>
                    <a:lnTo>
                      <a:pt x="14" y="46"/>
                    </a:lnTo>
                    <a:lnTo>
                      <a:pt x="18" y="54"/>
                    </a:lnTo>
                    <a:lnTo>
                      <a:pt x="25" y="68"/>
                    </a:lnTo>
                    <a:lnTo>
                      <a:pt x="32" y="81"/>
                    </a:lnTo>
                    <a:lnTo>
                      <a:pt x="36" y="86"/>
                    </a:lnTo>
                    <a:lnTo>
                      <a:pt x="41" y="92"/>
                    </a:lnTo>
                    <a:lnTo>
                      <a:pt x="49" y="101"/>
                    </a:lnTo>
                    <a:lnTo>
                      <a:pt x="57" y="108"/>
                    </a:lnTo>
                    <a:lnTo>
                      <a:pt x="65" y="115"/>
                    </a:lnTo>
                    <a:lnTo>
                      <a:pt x="72" y="120"/>
                    </a:lnTo>
                    <a:lnTo>
                      <a:pt x="79" y="123"/>
                    </a:lnTo>
                    <a:lnTo>
                      <a:pt x="85" y="126"/>
                    </a:lnTo>
                    <a:lnTo>
                      <a:pt x="90" y="127"/>
                    </a:lnTo>
                    <a:lnTo>
                      <a:pt x="94" y="127"/>
                    </a:lnTo>
                    <a:lnTo>
                      <a:pt x="96" y="126"/>
                    </a:lnTo>
                    <a:lnTo>
                      <a:pt x="96" y="125"/>
                    </a:lnTo>
                    <a:lnTo>
                      <a:pt x="96" y="124"/>
                    </a:lnTo>
                    <a:lnTo>
                      <a:pt x="98" y="124"/>
                    </a:lnTo>
                    <a:close/>
                  </a:path>
                </a:pathLst>
              </a:custGeom>
              <a:solidFill>
                <a:srgbClr val="FFFFFF"/>
              </a:solidFill>
              <a:ln w="9525">
                <a:noFill/>
                <a:round/>
                <a:headEnd/>
                <a:tailEnd/>
              </a:ln>
            </p:spPr>
            <p:txBody>
              <a:bodyPr/>
              <a:lstStyle/>
              <a:p>
                <a:endParaRPr lang="en-US" dirty="0"/>
              </a:p>
            </p:txBody>
          </p:sp>
          <p:sp>
            <p:nvSpPr>
              <p:cNvPr id="7180" name="Freeform 8"/>
              <p:cNvSpPr>
                <a:spLocks/>
              </p:cNvSpPr>
              <p:nvPr/>
            </p:nvSpPr>
            <p:spPr bwMode="auto">
              <a:xfrm>
                <a:off x="23890288" y="23760113"/>
                <a:ext cx="647700" cy="1220787"/>
              </a:xfrm>
              <a:custGeom>
                <a:avLst/>
                <a:gdLst>
                  <a:gd name="T0" fmla="*/ 24596 w 79"/>
                  <a:gd name="T1" fmla="*/ 1220787 h 149"/>
                  <a:gd name="T2" fmla="*/ 8199 w 79"/>
                  <a:gd name="T3" fmla="*/ 1130662 h 149"/>
                  <a:gd name="T4" fmla="*/ 0 w 79"/>
                  <a:gd name="T5" fmla="*/ 1056923 h 149"/>
                  <a:gd name="T6" fmla="*/ 0 w 79"/>
                  <a:gd name="T7" fmla="*/ 901252 h 149"/>
                  <a:gd name="T8" fmla="*/ 0 w 79"/>
                  <a:gd name="T9" fmla="*/ 835706 h 149"/>
                  <a:gd name="T10" fmla="*/ 0 w 79"/>
                  <a:gd name="T11" fmla="*/ 794740 h 149"/>
                  <a:gd name="T12" fmla="*/ 8199 w 79"/>
                  <a:gd name="T13" fmla="*/ 761968 h 149"/>
                  <a:gd name="T14" fmla="*/ 16397 w 79"/>
                  <a:gd name="T15" fmla="*/ 704615 h 149"/>
                  <a:gd name="T16" fmla="*/ 24596 w 79"/>
                  <a:gd name="T17" fmla="*/ 639070 h 149"/>
                  <a:gd name="T18" fmla="*/ 57391 w 79"/>
                  <a:gd name="T19" fmla="*/ 532558 h 149"/>
                  <a:gd name="T20" fmla="*/ 73789 w 79"/>
                  <a:gd name="T21" fmla="*/ 483399 h 149"/>
                  <a:gd name="T22" fmla="*/ 90186 w 79"/>
                  <a:gd name="T23" fmla="*/ 434240 h 149"/>
                  <a:gd name="T24" fmla="*/ 139378 w 79"/>
                  <a:gd name="T25" fmla="*/ 352308 h 149"/>
                  <a:gd name="T26" fmla="*/ 163975 w 79"/>
                  <a:gd name="T27" fmla="*/ 311342 h 149"/>
                  <a:gd name="T28" fmla="*/ 188571 w 79"/>
                  <a:gd name="T29" fmla="*/ 278569 h 149"/>
                  <a:gd name="T30" fmla="*/ 245962 w 79"/>
                  <a:gd name="T31" fmla="*/ 213023 h 149"/>
                  <a:gd name="T32" fmla="*/ 278757 w 79"/>
                  <a:gd name="T33" fmla="*/ 180250 h 149"/>
                  <a:gd name="T34" fmla="*/ 311552 w 79"/>
                  <a:gd name="T35" fmla="*/ 155671 h 149"/>
                  <a:gd name="T36" fmla="*/ 368943 w 79"/>
                  <a:gd name="T37" fmla="*/ 106512 h 149"/>
                  <a:gd name="T38" fmla="*/ 434533 w 79"/>
                  <a:gd name="T39" fmla="*/ 73739 h 149"/>
                  <a:gd name="T40" fmla="*/ 491924 w 79"/>
                  <a:gd name="T41" fmla="*/ 49159 h 149"/>
                  <a:gd name="T42" fmla="*/ 549315 w 79"/>
                  <a:gd name="T43" fmla="*/ 24580 h 149"/>
                  <a:gd name="T44" fmla="*/ 598508 w 79"/>
                  <a:gd name="T45" fmla="*/ 8193 h 149"/>
                  <a:gd name="T46" fmla="*/ 647700 w 79"/>
                  <a:gd name="T47" fmla="*/ 0 h 149"/>
                  <a:gd name="T48" fmla="*/ 647700 w 79"/>
                  <a:gd name="T49" fmla="*/ 16386 h 149"/>
                  <a:gd name="T50" fmla="*/ 606706 w 79"/>
                  <a:gd name="T51" fmla="*/ 24580 h 149"/>
                  <a:gd name="T52" fmla="*/ 549315 w 79"/>
                  <a:gd name="T53" fmla="*/ 40966 h 149"/>
                  <a:gd name="T54" fmla="*/ 500123 w 79"/>
                  <a:gd name="T55" fmla="*/ 57352 h 149"/>
                  <a:gd name="T56" fmla="*/ 442732 w 79"/>
                  <a:gd name="T57" fmla="*/ 90125 h 149"/>
                  <a:gd name="T58" fmla="*/ 377142 w 79"/>
                  <a:gd name="T59" fmla="*/ 122898 h 149"/>
                  <a:gd name="T60" fmla="*/ 319751 w 79"/>
                  <a:gd name="T61" fmla="*/ 163864 h 149"/>
                  <a:gd name="T62" fmla="*/ 286956 w 79"/>
                  <a:gd name="T63" fmla="*/ 196637 h 149"/>
                  <a:gd name="T64" fmla="*/ 262360 w 79"/>
                  <a:gd name="T65" fmla="*/ 221216 h 149"/>
                  <a:gd name="T66" fmla="*/ 204968 w 79"/>
                  <a:gd name="T67" fmla="*/ 286762 h 149"/>
                  <a:gd name="T68" fmla="*/ 180372 w 79"/>
                  <a:gd name="T69" fmla="*/ 319535 h 149"/>
                  <a:gd name="T70" fmla="*/ 155776 w 79"/>
                  <a:gd name="T71" fmla="*/ 360501 h 149"/>
                  <a:gd name="T72" fmla="*/ 106584 w 79"/>
                  <a:gd name="T73" fmla="*/ 442433 h 149"/>
                  <a:gd name="T74" fmla="*/ 90186 w 79"/>
                  <a:gd name="T75" fmla="*/ 491592 h 149"/>
                  <a:gd name="T76" fmla="*/ 65590 w 79"/>
                  <a:gd name="T77" fmla="*/ 540751 h 149"/>
                  <a:gd name="T78" fmla="*/ 40994 w 79"/>
                  <a:gd name="T79" fmla="*/ 647263 h 149"/>
                  <a:gd name="T80" fmla="*/ 24596 w 79"/>
                  <a:gd name="T81" fmla="*/ 704615 h 149"/>
                  <a:gd name="T82" fmla="*/ 16397 w 79"/>
                  <a:gd name="T83" fmla="*/ 770161 h 149"/>
                  <a:gd name="T84" fmla="*/ 16397 w 79"/>
                  <a:gd name="T85" fmla="*/ 802934 h 149"/>
                  <a:gd name="T86" fmla="*/ 16397 w 79"/>
                  <a:gd name="T87" fmla="*/ 835706 h 149"/>
                  <a:gd name="T88" fmla="*/ 8199 w 79"/>
                  <a:gd name="T89" fmla="*/ 901252 h 149"/>
                  <a:gd name="T90" fmla="*/ 16397 w 79"/>
                  <a:gd name="T91" fmla="*/ 1056923 h 149"/>
                  <a:gd name="T92" fmla="*/ 24596 w 79"/>
                  <a:gd name="T93" fmla="*/ 1130662 h 149"/>
                  <a:gd name="T94" fmla="*/ 40994 w 79"/>
                  <a:gd name="T95" fmla="*/ 1220787 h 149"/>
                  <a:gd name="T96" fmla="*/ 24596 w 79"/>
                  <a:gd name="T97" fmla="*/ 1220787 h 1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
                  <a:gd name="T148" fmla="*/ 0 h 149"/>
                  <a:gd name="T149" fmla="*/ 79 w 79"/>
                  <a:gd name="T150" fmla="*/ 149 h 1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 h="149">
                    <a:moveTo>
                      <a:pt x="3" y="149"/>
                    </a:moveTo>
                    <a:lnTo>
                      <a:pt x="1" y="138"/>
                    </a:lnTo>
                    <a:lnTo>
                      <a:pt x="0" y="129"/>
                    </a:lnTo>
                    <a:lnTo>
                      <a:pt x="0" y="110"/>
                    </a:lnTo>
                    <a:lnTo>
                      <a:pt x="0" y="102"/>
                    </a:lnTo>
                    <a:lnTo>
                      <a:pt x="0" y="97"/>
                    </a:lnTo>
                    <a:lnTo>
                      <a:pt x="1" y="93"/>
                    </a:lnTo>
                    <a:lnTo>
                      <a:pt x="2" y="86"/>
                    </a:lnTo>
                    <a:lnTo>
                      <a:pt x="3" y="78"/>
                    </a:lnTo>
                    <a:lnTo>
                      <a:pt x="7" y="65"/>
                    </a:lnTo>
                    <a:lnTo>
                      <a:pt x="9" y="59"/>
                    </a:lnTo>
                    <a:lnTo>
                      <a:pt x="11" y="53"/>
                    </a:lnTo>
                    <a:lnTo>
                      <a:pt x="17" y="43"/>
                    </a:lnTo>
                    <a:lnTo>
                      <a:pt x="20" y="38"/>
                    </a:lnTo>
                    <a:lnTo>
                      <a:pt x="23" y="34"/>
                    </a:lnTo>
                    <a:lnTo>
                      <a:pt x="30" y="26"/>
                    </a:lnTo>
                    <a:lnTo>
                      <a:pt x="34" y="22"/>
                    </a:lnTo>
                    <a:lnTo>
                      <a:pt x="38" y="19"/>
                    </a:lnTo>
                    <a:lnTo>
                      <a:pt x="45" y="13"/>
                    </a:lnTo>
                    <a:lnTo>
                      <a:pt x="53" y="9"/>
                    </a:lnTo>
                    <a:lnTo>
                      <a:pt x="60" y="6"/>
                    </a:lnTo>
                    <a:lnTo>
                      <a:pt x="67" y="3"/>
                    </a:lnTo>
                    <a:lnTo>
                      <a:pt x="73" y="1"/>
                    </a:lnTo>
                    <a:lnTo>
                      <a:pt x="79" y="0"/>
                    </a:lnTo>
                    <a:lnTo>
                      <a:pt x="79" y="2"/>
                    </a:lnTo>
                    <a:lnTo>
                      <a:pt x="74" y="3"/>
                    </a:lnTo>
                    <a:lnTo>
                      <a:pt x="67" y="5"/>
                    </a:lnTo>
                    <a:lnTo>
                      <a:pt x="61" y="7"/>
                    </a:lnTo>
                    <a:lnTo>
                      <a:pt x="54" y="11"/>
                    </a:lnTo>
                    <a:lnTo>
                      <a:pt x="46" y="15"/>
                    </a:lnTo>
                    <a:lnTo>
                      <a:pt x="39" y="20"/>
                    </a:lnTo>
                    <a:lnTo>
                      <a:pt x="35" y="24"/>
                    </a:lnTo>
                    <a:lnTo>
                      <a:pt x="32" y="27"/>
                    </a:lnTo>
                    <a:lnTo>
                      <a:pt x="25" y="35"/>
                    </a:lnTo>
                    <a:lnTo>
                      <a:pt x="22" y="39"/>
                    </a:lnTo>
                    <a:lnTo>
                      <a:pt x="19" y="44"/>
                    </a:lnTo>
                    <a:lnTo>
                      <a:pt x="13" y="54"/>
                    </a:lnTo>
                    <a:lnTo>
                      <a:pt x="11" y="60"/>
                    </a:lnTo>
                    <a:lnTo>
                      <a:pt x="8" y="66"/>
                    </a:lnTo>
                    <a:lnTo>
                      <a:pt x="5" y="79"/>
                    </a:lnTo>
                    <a:lnTo>
                      <a:pt x="3" y="86"/>
                    </a:lnTo>
                    <a:lnTo>
                      <a:pt x="2" y="94"/>
                    </a:lnTo>
                    <a:lnTo>
                      <a:pt x="2" y="98"/>
                    </a:lnTo>
                    <a:lnTo>
                      <a:pt x="2" y="102"/>
                    </a:lnTo>
                    <a:lnTo>
                      <a:pt x="1" y="110"/>
                    </a:lnTo>
                    <a:lnTo>
                      <a:pt x="2" y="129"/>
                    </a:lnTo>
                    <a:lnTo>
                      <a:pt x="3" y="138"/>
                    </a:lnTo>
                    <a:lnTo>
                      <a:pt x="5" y="149"/>
                    </a:lnTo>
                    <a:lnTo>
                      <a:pt x="3" y="149"/>
                    </a:lnTo>
                    <a:close/>
                  </a:path>
                </a:pathLst>
              </a:custGeom>
              <a:solidFill>
                <a:srgbClr val="FFFFFF"/>
              </a:solidFill>
              <a:ln w="9525">
                <a:noFill/>
                <a:round/>
                <a:headEnd/>
                <a:tailEnd/>
              </a:ln>
            </p:spPr>
            <p:txBody>
              <a:bodyPr/>
              <a:lstStyle/>
              <a:p>
                <a:endParaRPr lang="en-US" dirty="0"/>
              </a:p>
            </p:txBody>
          </p:sp>
          <p:sp>
            <p:nvSpPr>
              <p:cNvPr id="7181" name="Freeform 9"/>
              <p:cNvSpPr>
                <a:spLocks/>
              </p:cNvSpPr>
              <p:nvPr/>
            </p:nvSpPr>
            <p:spPr bwMode="auto">
              <a:xfrm>
                <a:off x="23915688" y="24980900"/>
                <a:ext cx="15875" cy="1587"/>
              </a:xfrm>
              <a:custGeom>
                <a:avLst/>
                <a:gdLst>
                  <a:gd name="T0" fmla="*/ 0 w 2"/>
                  <a:gd name="T1" fmla="*/ 0 h 1587"/>
                  <a:gd name="T2" fmla="*/ 15875 w 2"/>
                  <a:gd name="T3" fmla="*/ 0 h 1587"/>
                  <a:gd name="T4" fmla="*/ 0 w 2"/>
                  <a:gd name="T5" fmla="*/ 0 h 1587"/>
                  <a:gd name="T6" fmla="*/ 0 60000 65536"/>
                  <a:gd name="T7" fmla="*/ 0 60000 65536"/>
                  <a:gd name="T8" fmla="*/ 0 60000 65536"/>
                  <a:gd name="T9" fmla="*/ 0 w 2"/>
                  <a:gd name="T10" fmla="*/ 0 h 1587"/>
                  <a:gd name="T11" fmla="*/ 2 w 2"/>
                  <a:gd name="T12" fmla="*/ 1587 h 1587"/>
                </a:gdLst>
                <a:ahLst/>
                <a:cxnLst>
                  <a:cxn ang="T6">
                    <a:pos x="T0" y="T1"/>
                  </a:cxn>
                  <a:cxn ang="T7">
                    <a:pos x="T2" y="T3"/>
                  </a:cxn>
                  <a:cxn ang="T8">
                    <a:pos x="T4" y="T5"/>
                  </a:cxn>
                </a:cxnLst>
                <a:rect l="T9" t="T10" r="T11" b="T12"/>
                <a:pathLst>
                  <a:path w="2" h="1587">
                    <a:moveTo>
                      <a:pt x="0" y="0"/>
                    </a:moveTo>
                    <a:lnTo>
                      <a:pt x="2" y="0"/>
                    </a:lnTo>
                    <a:lnTo>
                      <a:pt x="0" y="0"/>
                    </a:lnTo>
                    <a:close/>
                  </a:path>
                </a:pathLst>
              </a:custGeom>
              <a:solidFill>
                <a:srgbClr val="FFFFFF"/>
              </a:solidFill>
              <a:ln w="9525">
                <a:noFill/>
                <a:round/>
                <a:headEnd/>
                <a:tailEnd/>
              </a:ln>
            </p:spPr>
            <p:txBody>
              <a:bodyPr/>
              <a:lstStyle/>
              <a:p>
                <a:endParaRPr lang="en-US" dirty="0"/>
              </a:p>
            </p:txBody>
          </p:sp>
          <p:sp>
            <p:nvSpPr>
              <p:cNvPr id="7182" name="Freeform 10"/>
              <p:cNvSpPr>
                <a:spLocks/>
              </p:cNvSpPr>
              <p:nvPr/>
            </p:nvSpPr>
            <p:spPr bwMode="auto">
              <a:xfrm>
                <a:off x="24537988" y="23760113"/>
                <a:ext cx="163513" cy="49212"/>
              </a:xfrm>
              <a:custGeom>
                <a:avLst/>
                <a:gdLst>
                  <a:gd name="T0" fmla="*/ 0 w 20"/>
                  <a:gd name="T1" fmla="*/ 0 h 6"/>
                  <a:gd name="T2" fmla="*/ 24527 w 20"/>
                  <a:gd name="T3" fmla="*/ 0 h 6"/>
                  <a:gd name="T4" fmla="*/ 57230 w 20"/>
                  <a:gd name="T5" fmla="*/ 0 h 6"/>
                  <a:gd name="T6" fmla="*/ 106283 w 20"/>
                  <a:gd name="T7" fmla="*/ 16404 h 6"/>
                  <a:gd name="T8" fmla="*/ 163513 w 20"/>
                  <a:gd name="T9" fmla="*/ 41010 h 6"/>
                  <a:gd name="T10" fmla="*/ 155337 w 20"/>
                  <a:gd name="T11" fmla="*/ 49212 h 6"/>
                  <a:gd name="T12" fmla="*/ 106283 w 20"/>
                  <a:gd name="T13" fmla="*/ 32808 h 6"/>
                  <a:gd name="T14" fmla="*/ 57230 w 20"/>
                  <a:gd name="T15" fmla="*/ 16404 h 6"/>
                  <a:gd name="T16" fmla="*/ 24527 w 20"/>
                  <a:gd name="T17" fmla="*/ 16404 h 6"/>
                  <a:gd name="T18" fmla="*/ 0 w 20"/>
                  <a:gd name="T19" fmla="*/ 16404 h 6"/>
                  <a:gd name="T20" fmla="*/ 0 w 20"/>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6"/>
                  <a:gd name="T35" fmla="*/ 20 w 2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6">
                    <a:moveTo>
                      <a:pt x="0" y="0"/>
                    </a:moveTo>
                    <a:lnTo>
                      <a:pt x="3" y="0"/>
                    </a:lnTo>
                    <a:lnTo>
                      <a:pt x="7" y="0"/>
                    </a:lnTo>
                    <a:lnTo>
                      <a:pt x="13" y="2"/>
                    </a:lnTo>
                    <a:lnTo>
                      <a:pt x="20" y="5"/>
                    </a:lnTo>
                    <a:lnTo>
                      <a:pt x="19" y="6"/>
                    </a:lnTo>
                    <a:lnTo>
                      <a:pt x="13" y="4"/>
                    </a:lnTo>
                    <a:lnTo>
                      <a:pt x="7" y="2"/>
                    </a:lnTo>
                    <a:lnTo>
                      <a:pt x="3" y="2"/>
                    </a:lnTo>
                    <a:lnTo>
                      <a:pt x="0" y="2"/>
                    </a:lnTo>
                    <a:lnTo>
                      <a:pt x="0" y="0"/>
                    </a:lnTo>
                    <a:close/>
                  </a:path>
                </a:pathLst>
              </a:custGeom>
              <a:solidFill>
                <a:srgbClr val="FFFFFF"/>
              </a:solidFill>
              <a:ln w="9525">
                <a:noFill/>
                <a:round/>
                <a:headEnd/>
                <a:tailEnd/>
              </a:ln>
            </p:spPr>
            <p:txBody>
              <a:bodyPr/>
              <a:lstStyle/>
              <a:p>
                <a:endParaRPr lang="en-US" dirty="0"/>
              </a:p>
            </p:txBody>
          </p:sp>
          <p:sp>
            <p:nvSpPr>
              <p:cNvPr id="7183" name="Rectangle 11"/>
              <p:cNvSpPr>
                <a:spLocks noChangeArrowheads="1"/>
              </p:cNvSpPr>
              <p:nvPr/>
            </p:nvSpPr>
            <p:spPr bwMode="auto">
              <a:xfrm>
                <a:off x="24537988" y="23760113"/>
                <a:ext cx="1588" cy="15875"/>
              </a:xfrm>
              <a:prstGeom prst="rect">
                <a:avLst/>
              </a:prstGeom>
              <a:solidFill>
                <a:srgbClr val="FFFFFF"/>
              </a:solidFill>
              <a:ln w="9525">
                <a:noFill/>
                <a:miter lim="800000"/>
                <a:headEnd/>
                <a:tailEnd/>
              </a:ln>
            </p:spPr>
            <p:txBody>
              <a:bodyPr/>
              <a:lstStyle/>
              <a:p>
                <a:endParaRPr lang="en-US" dirty="0"/>
              </a:p>
            </p:txBody>
          </p:sp>
          <p:sp>
            <p:nvSpPr>
              <p:cNvPr id="7184" name="Freeform 12"/>
              <p:cNvSpPr>
                <a:spLocks/>
              </p:cNvSpPr>
              <p:nvPr/>
            </p:nvSpPr>
            <p:spPr bwMode="auto">
              <a:xfrm>
                <a:off x="24693563" y="23801388"/>
                <a:ext cx="25400" cy="2195512"/>
              </a:xfrm>
              <a:custGeom>
                <a:avLst/>
                <a:gdLst>
                  <a:gd name="T0" fmla="*/ 16933 w 3"/>
                  <a:gd name="T1" fmla="*/ 0 h 268"/>
                  <a:gd name="T2" fmla="*/ 25400 w 3"/>
                  <a:gd name="T3" fmla="*/ 2195512 h 268"/>
                  <a:gd name="T4" fmla="*/ 8467 w 3"/>
                  <a:gd name="T5" fmla="*/ 2195512 h 268"/>
                  <a:gd name="T6" fmla="*/ 0 w 3"/>
                  <a:gd name="T7" fmla="*/ 0 h 268"/>
                  <a:gd name="T8" fmla="*/ 16933 w 3"/>
                  <a:gd name="T9" fmla="*/ 0 h 268"/>
                  <a:gd name="T10" fmla="*/ 0 60000 65536"/>
                  <a:gd name="T11" fmla="*/ 0 60000 65536"/>
                  <a:gd name="T12" fmla="*/ 0 60000 65536"/>
                  <a:gd name="T13" fmla="*/ 0 60000 65536"/>
                  <a:gd name="T14" fmla="*/ 0 60000 65536"/>
                  <a:gd name="T15" fmla="*/ 0 w 3"/>
                  <a:gd name="T16" fmla="*/ 0 h 268"/>
                  <a:gd name="T17" fmla="*/ 3 w 3"/>
                  <a:gd name="T18" fmla="*/ 268 h 268"/>
                </a:gdLst>
                <a:ahLst/>
                <a:cxnLst>
                  <a:cxn ang="T10">
                    <a:pos x="T0" y="T1"/>
                  </a:cxn>
                  <a:cxn ang="T11">
                    <a:pos x="T2" y="T3"/>
                  </a:cxn>
                  <a:cxn ang="T12">
                    <a:pos x="T4" y="T5"/>
                  </a:cxn>
                  <a:cxn ang="T13">
                    <a:pos x="T6" y="T7"/>
                  </a:cxn>
                  <a:cxn ang="T14">
                    <a:pos x="T8" y="T9"/>
                  </a:cxn>
                </a:cxnLst>
                <a:rect l="T15" t="T16" r="T17" b="T18"/>
                <a:pathLst>
                  <a:path w="3" h="268">
                    <a:moveTo>
                      <a:pt x="2" y="0"/>
                    </a:moveTo>
                    <a:lnTo>
                      <a:pt x="3" y="268"/>
                    </a:lnTo>
                    <a:lnTo>
                      <a:pt x="1" y="268"/>
                    </a:lnTo>
                    <a:lnTo>
                      <a:pt x="0" y="0"/>
                    </a:lnTo>
                    <a:lnTo>
                      <a:pt x="2" y="0"/>
                    </a:lnTo>
                    <a:close/>
                  </a:path>
                </a:pathLst>
              </a:custGeom>
              <a:solidFill>
                <a:srgbClr val="FFFFFF"/>
              </a:solidFill>
              <a:ln w="9525">
                <a:noFill/>
                <a:round/>
                <a:headEnd/>
                <a:tailEnd/>
              </a:ln>
            </p:spPr>
            <p:txBody>
              <a:bodyPr/>
              <a:lstStyle/>
              <a:p>
                <a:endParaRPr lang="en-US" dirty="0"/>
              </a:p>
            </p:txBody>
          </p:sp>
          <p:sp>
            <p:nvSpPr>
              <p:cNvPr id="7185" name="Freeform 13"/>
              <p:cNvSpPr>
                <a:spLocks/>
              </p:cNvSpPr>
              <p:nvPr/>
            </p:nvSpPr>
            <p:spPr bwMode="auto">
              <a:xfrm>
                <a:off x="24693563" y="23801388"/>
                <a:ext cx="15875" cy="7937"/>
              </a:xfrm>
              <a:custGeom>
                <a:avLst/>
                <a:gdLst>
                  <a:gd name="T0" fmla="*/ 7938 w 2"/>
                  <a:gd name="T1" fmla="*/ 0 h 1"/>
                  <a:gd name="T2" fmla="*/ 15875 w 2"/>
                  <a:gd name="T3" fmla="*/ 0 h 1"/>
                  <a:gd name="T4" fmla="*/ 15875 w 2"/>
                  <a:gd name="T5" fmla="*/ 0 h 1"/>
                  <a:gd name="T6" fmla="*/ 0 w 2"/>
                  <a:gd name="T7" fmla="*/ 0 h 1"/>
                  <a:gd name="T8" fmla="*/ 0 w 2"/>
                  <a:gd name="T9" fmla="*/ 7937 h 1"/>
                  <a:gd name="T10" fmla="*/ 7938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1" y="0"/>
                    </a:moveTo>
                    <a:lnTo>
                      <a:pt x="2" y="0"/>
                    </a:lnTo>
                    <a:lnTo>
                      <a:pt x="0" y="0"/>
                    </a:lnTo>
                    <a:lnTo>
                      <a:pt x="0" y="1"/>
                    </a:lnTo>
                    <a:lnTo>
                      <a:pt x="1" y="0"/>
                    </a:lnTo>
                    <a:close/>
                  </a:path>
                </a:pathLst>
              </a:custGeom>
              <a:solidFill>
                <a:srgbClr val="FFFFFF"/>
              </a:solidFill>
              <a:ln w="9525">
                <a:noFill/>
                <a:round/>
                <a:headEnd/>
                <a:tailEnd/>
              </a:ln>
            </p:spPr>
            <p:txBody>
              <a:bodyPr/>
              <a:lstStyle/>
              <a:p>
                <a:endParaRPr lang="en-US" dirty="0"/>
              </a:p>
            </p:txBody>
          </p:sp>
          <p:sp>
            <p:nvSpPr>
              <p:cNvPr id="7186" name="Rectangle 14"/>
              <p:cNvSpPr>
                <a:spLocks noChangeArrowheads="1"/>
              </p:cNvSpPr>
              <p:nvPr/>
            </p:nvSpPr>
            <p:spPr bwMode="auto">
              <a:xfrm>
                <a:off x="24701500" y="25996900"/>
                <a:ext cx="17463" cy="1587"/>
              </a:xfrm>
              <a:prstGeom prst="rect">
                <a:avLst/>
              </a:prstGeom>
              <a:solidFill>
                <a:srgbClr val="FFFFFF"/>
              </a:solidFill>
              <a:ln w="9525">
                <a:noFill/>
                <a:miter lim="800000"/>
                <a:headEnd/>
                <a:tailEnd/>
              </a:ln>
            </p:spPr>
            <p:txBody>
              <a:bodyPr/>
              <a:lstStyle/>
              <a:p>
                <a:endParaRPr lang="en-US" dirty="0"/>
              </a:p>
            </p:txBody>
          </p:sp>
          <p:sp>
            <p:nvSpPr>
              <p:cNvPr id="7187" name="Freeform 15"/>
              <p:cNvSpPr>
                <a:spLocks/>
              </p:cNvSpPr>
              <p:nvPr/>
            </p:nvSpPr>
            <p:spPr bwMode="auto">
              <a:xfrm>
                <a:off x="25849263" y="24595138"/>
                <a:ext cx="130175" cy="139700"/>
              </a:xfrm>
              <a:custGeom>
                <a:avLst/>
                <a:gdLst>
                  <a:gd name="T0" fmla="*/ 0 w 16"/>
                  <a:gd name="T1" fmla="*/ 82176 h 17"/>
                  <a:gd name="T2" fmla="*/ 24408 w 16"/>
                  <a:gd name="T3" fmla="*/ 57524 h 17"/>
                  <a:gd name="T4" fmla="*/ 40680 w 16"/>
                  <a:gd name="T5" fmla="*/ 41088 h 17"/>
                  <a:gd name="T6" fmla="*/ 73223 w 16"/>
                  <a:gd name="T7" fmla="*/ 0 h 17"/>
                  <a:gd name="T8" fmla="*/ 130175 w 16"/>
                  <a:gd name="T9" fmla="*/ 57524 h 17"/>
                  <a:gd name="T10" fmla="*/ 97631 w 16"/>
                  <a:gd name="T11" fmla="*/ 90394 h 17"/>
                  <a:gd name="T12" fmla="*/ 81359 w 16"/>
                  <a:gd name="T13" fmla="*/ 115047 h 17"/>
                  <a:gd name="T14" fmla="*/ 56952 w 16"/>
                  <a:gd name="T15" fmla="*/ 139700 h 17"/>
                  <a:gd name="T16" fmla="*/ 0 w 16"/>
                  <a:gd name="T17" fmla="*/ 8217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7"/>
                  <a:gd name="T29" fmla="*/ 16 w 16"/>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7">
                    <a:moveTo>
                      <a:pt x="0" y="10"/>
                    </a:moveTo>
                    <a:lnTo>
                      <a:pt x="3" y="7"/>
                    </a:lnTo>
                    <a:lnTo>
                      <a:pt x="5" y="5"/>
                    </a:lnTo>
                    <a:lnTo>
                      <a:pt x="9" y="0"/>
                    </a:lnTo>
                    <a:lnTo>
                      <a:pt x="16" y="7"/>
                    </a:lnTo>
                    <a:lnTo>
                      <a:pt x="12" y="11"/>
                    </a:lnTo>
                    <a:lnTo>
                      <a:pt x="10" y="14"/>
                    </a:lnTo>
                    <a:lnTo>
                      <a:pt x="7" y="17"/>
                    </a:lnTo>
                    <a:lnTo>
                      <a:pt x="0" y="10"/>
                    </a:lnTo>
                    <a:close/>
                  </a:path>
                </a:pathLst>
              </a:custGeom>
              <a:solidFill>
                <a:srgbClr val="000000"/>
              </a:solidFill>
              <a:ln w="9525">
                <a:noFill/>
                <a:round/>
                <a:headEnd/>
                <a:tailEnd/>
              </a:ln>
            </p:spPr>
            <p:txBody>
              <a:bodyPr/>
              <a:lstStyle/>
              <a:p>
                <a:endParaRPr lang="en-US" dirty="0"/>
              </a:p>
            </p:txBody>
          </p:sp>
          <p:sp>
            <p:nvSpPr>
              <p:cNvPr id="7188" name="Freeform 16"/>
              <p:cNvSpPr>
                <a:spLocks/>
              </p:cNvSpPr>
              <p:nvPr/>
            </p:nvSpPr>
            <p:spPr bwMode="auto">
              <a:xfrm>
                <a:off x="25922288" y="24514175"/>
                <a:ext cx="425450" cy="254000"/>
              </a:xfrm>
              <a:custGeom>
                <a:avLst/>
                <a:gdLst>
                  <a:gd name="T0" fmla="*/ 0 w 52"/>
                  <a:gd name="T1" fmla="*/ 81935 h 31"/>
                  <a:gd name="T2" fmla="*/ 24545 w 52"/>
                  <a:gd name="T3" fmla="*/ 57355 h 31"/>
                  <a:gd name="T4" fmla="*/ 57272 w 52"/>
                  <a:gd name="T5" fmla="*/ 32774 h 31"/>
                  <a:gd name="T6" fmla="*/ 98181 w 52"/>
                  <a:gd name="T7" fmla="*/ 8194 h 31"/>
                  <a:gd name="T8" fmla="*/ 130908 w 52"/>
                  <a:gd name="T9" fmla="*/ 0 h 31"/>
                  <a:gd name="T10" fmla="*/ 155453 w 52"/>
                  <a:gd name="T11" fmla="*/ 0 h 31"/>
                  <a:gd name="T12" fmla="*/ 188180 w 52"/>
                  <a:gd name="T13" fmla="*/ 8194 h 31"/>
                  <a:gd name="T14" fmla="*/ 220907 w 52"/>
                  <a:gd name="T15" fmla="*/ 8194 h 31"/>
                  <a:gd name="T16" fmla="*/ 253634 w 52"/>
                  <a:gd name="T17" fmla="*/ 24581 h 31"/>
                  <a:gd name="T18" fmla="*/ 286361 w 52"/>
                  <a:gd name="T19" fmla="*/ 49161 h 31"/>
                  <a:gd name="T20" fmla="*/ 319088 w 52"/>
                  <a:gd name="T21" fmla="*/ 81935 h 31"/>
                  <a:gd name="T22" fmla="*/ 351814 w 52"/>
                  <a:gd name="T23" fmla="*/ 114710 h 31"/>
                  <a:gd name="T24" fmla="*/ 392723 w 52"/>
                  <a:gd name="T25" fmla="*/ 155677 h 31"/>
                  <a:gd name="T26" fmla="*/ 425450 w 52"/>
                  <a:gd name="T27" fmla="*/ 213032 h 31"/>
                  <a:gd name="T28" fmla="*/ 359996 w 52"/>
                  <a:gd name="T29" fmla="*/ 254000 h 31"/>
                  <a:gd name="T30" fmla="*/ 327269 w 52"/>
                  <a:gd name="T31" fmla="*/ 204839 h 31"/>
                  <a:gd name="T32" fmla="*/ 294542 w 52"/>
                  <a:gd name="T33" fmla="*/ 172065 h 31"/>
                  <a:gd name="T34" fmla="*/ 261815 w 52"/>
                  <a:gd name="T35" fmla="*/ 139290 h 31"/>
                  <a:gd name="T36" fmla="*/ 237270 w 52"/>
                  <a:gd name="T37" fmla="*/ 114710 h 31"/>
                  <a:gd name="T38" fmla="*/ 212725 w 52"/>
                  <a:gd name="T39" fmla="*/ 98323 h 31"/>
                  <a:gd name="T40" fmla="*/ 196362 w 52"/>
                  <a:gd name="T41" fmla="*/ 90129 h 31"/>
                  <a:gd name="T42" fmla="*/ 171816 w 52"/>
                  <a:gd name="T43" fmla="*/ 81935 h 31"/>
                  <a:gd name="T44" fmla="*/ 155453 w 52"/>
                  <a:gd name="T45" fmla="*/ 81935 h 31"/>
                  <a:gd name="T46" fmla="*/ 139089 w 52"/>
                  <a:gd name="T47" fmla="*/ 81935 h 31"/>
                  <a:gd name="T48" fmla="*/ 130908 w 52"/>
                  <a:gd name="T49" fmla="*/ 90129 h 31"/>
                  <a:gd name="T50" fmla="*/ 98181 w 52"/>
                  <a:gd name="T51" fmla="*/ 98323 h 31"/>
                  <a:gd name="T52" fmla="*/ 73636 w 52"/>
                  <a:gd name="T53" fmla="*/ 122903 h 31"/>
                  <a:gd name="T54" fmla="*/ 57272 w 52"/>
                  <a:gd name="T55" fmla="*/ 139290 h 31"/>
                  <a:gd name="T56" fmla="*/ 0 w 52"/>
                  <a:gd name="T57" fmla="*/ 81935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2"/>
                  <a:gd name="T88" fmla="*/ 0 h 31"/>
                  <a:gd name="T89" fmla="*/ 52 w 52"/>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2" h="31">
                    <a:moveTo>
                      <a:pt x="0" y="10"/>
                    </a:moveTo>
                    <a:lnTo>
                      <a:pt x="3" y="7"/>
                    </a:lnTo>
                    <a:lnTo>
                      <a:pt x="7" y="4"/>
                    </a:lnTo>
                    <a:lnTo>
                      <a:pt x="12" y="1"/>
                    </a:lnTo>
                    <a:lnTo>
                      <a:pt x="16" y="0"/>
                    </a:lnTo>
                    <a:lnTo>
                      <a:pt x="19" y="0"/>
                    </a:lnTo>
                    <a:lnTo>
                      <a:pt x="23" y="1"/>
                    </a:lnTo>
                    <a:lnTo>
                      <a:pt x="27" y="1"/>
                    </a:lnTo>
                    <a:lnTo>
                      <a:pt x="31" y="3"/>
                    </a:lnTo>
                    <a:lnTo>
                      <a:pt x="35" y="6"/>
                    </a:lnTo>
                    <a:lnTo>
                      <a:pt x="39" y="10"/>
                    </a:lnTo>
                    <a:lnTo>
                      <a:pt x="43" y="14"/>
                    </a:lnTo>
                    <a:lnTo>
                      <a:pt x="48" y="19"/>
                    </a:lnTo>
                    <a:lnTo>
                      <a:pt x="52" y="26"/>
                    </a:lnTo>
                    <a:lnTo>
                      <a:pt x="44" y="31"/>
                    </a:lnTo>
                    <a:lnTo>
                      <a:pt x="40" y="25"/>
                    </a:lnTo>
                    <a:lnTo>
                      <a:pt x="36" y="21"/>
                    </a:lnTo>
                    <a:lnTo>
                      <a:pt x="32" y="17"/>
                    </a:lnTo>
                    <a:lnTo>
                      <a:pt x="29" y="14"/>
                    </a:lnTo>
                    <a:lnTo>
                      <a:pt x="26" y="12"/>
                    </a:lnTo>
                    <a:lnTo>
                      <a:pt x="24" y="11"/>
                    </a:lnTo>
                    <a:lnTo>
                      <a:pt x="21" y="10"/>
                    </a:lnTo>
                    <a:lnTo>
                      <a:pt x="19" y="10"/>
                    </a:lnTo>
                    <a:lnTo>
                      <a:pt x="17" y="10"/>
                    </a:lnTo>
                    <a:lnTo>
                      <a:pt x="16" y="11"/>
                    </a:lnTo>
                    <a:lnTo>
                      <a:pt x="12" y="12"/>
                    </a:lnTo>
                    <a:lnTo>
                      <a:pt x="9" y="15"/>
                    </a:lnTo>
                    <a:lnTo>
                      <a:pt x="7" y="17"/>
                    </a:lnTo>
                    <a:lnTo>
                      <a:pt x="0" y="10"/>
                    </a:lnTo>
                    <a:close/>
                  </a:path>
                </a:pathLst>
              </a:custGeom>
              <a:solidFill>
                <a:srgbClr val="E84100"/>
              </a:solidFill>
              <a:ln w="9525">
                <a:noFill/>
                <a:round/>
                <a:headEnd/>
                <a:tailEnd/>
              </a:ln>
            </p:spPr>
            <p:txBody>
              <a:bodyPr/>
              <a:lstStyle/>
              <a:p>
                <a:endParaRPr lang="en-US" dirty="0"/>
              </a:p>
            </p:txBody>
          </p:sp>
          <p:sp>
            <p:nvSpPr>
              <p:cNvPr id="7189" name="Freeform 17"/>
              <p:cNvSpPr>
                <a:spLocks/>
              </p:cNvSpPr>
              <p:nvPr/>
            </p:nvSpPr>
            <p:spPr bwMode="auto">
              <a:xfrm>
                <a:off x="25922288" y="24595138"/>
                <a:ext cx="57150" cy="58737"/>
              </a:xfrm>
              <a:custGeom>
                <a:avLst/>
                <a:gdLst>
                  <a:gd name="T0" fmla="*/ 0 w 7"/>
                  <a:gd name="T1" fmla="*/ 0 h 7"/>
                  <a:gd name="T2" fmla="*/ 0 w 7"/>
                  <a:gd name="T3" fmla="*/ 0 h 7"/>
                  <a:gd name="T4" fmla="*/ 57150 w 7"/>
                  <a:gd name="T5" fmla="*/ 58737 h 7"/>
                  <a:gd name="T6" fmla="*/ 57150 w 7"/>
                  <a:gd name="T7" fmla="*/ 58737 h 7"/>
                  <a:gd name="T8" fmla="*/ 0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0"/>
                    </a:moveTo>
                    <a:lnTo>
                      <a:pt x="0" y="0"/>
                    </a:lnTo>
                    <a:lnTo>
                      <a:pt x="7" y="7"/>
                    </a:lnTo>
                    <a:lnTo>
                      <a:pt x="0" y="0"/>
                    </a:lnTo>
                    <a:close/>
                  </a:path>
                </a:pathLst>
              </a:custGeom>
              <a:solidFill>
                <a:srgbClr val="000000"/>
              </a:solidFill>
              <a:ln w="9525">
                <a:noFill/>
                <a:round/>
                <a:headEnd/>
                <a:tailEnd/>
              </a:ln>
            </p:spPr>
            <p:txBody>
              <a:bodyPr/>
              <a:lstStyle/>
              <a:p>
                <a:endParaRPr lang="en-US" dirty="0"/>
              </a:p>
            </p:txBody>
          </p:sp>
          <p:sp>
            <p:nvSpPr>
              <p:cNvPr id="7190" name="Freeform 18"/>
              <p:cNvSpPr>
                <a:spLocks/>
              </p:cNvSpPr>
              <p:nvPr/>
            </p:nvSpPr>
            <p:spPr bwMode="auto">
              <a:xfrm>
                <a:off x="26282650" y="24718963"/>
                <a:ext cx="303213" cy="122237"/>
              </a:xfrm>
              <a:custGeom>
                <a:avLst/>
                <a:gdLst>
                  <a:gd name="T0" fmla="*/ 65560 w 37"/>
                  <a:gd name="T1" fmla="*/ 0 h 15"/>
                  <a:gd name="T2" fmla="*/ 73755 w 37"/>
                  <a:gd name="T3" fmla="*/ 16298 h 15"/>
                  <a:gd name="T4" fmla="*/ 81949 w 37"/>
                  <a:gd name="T5" fmla="*/ 24447 h 15"/>
                  <a:gd name="T6" fmla="*/ 98339 w 37"/>
                  <a:gd name="T7" fmla="*/ 32597 h 15"/>
                  <a:gd name="T8" fmla="*/ 106534 w 37"/>
                  <a:gd name="T9" fmla="*/ 40746 h 15"/>
                  <a:gd name="T10" fmla="*/ 139314 w 37"/>
                  <a:gd name="T11" fmla="*/ 40746 h 15"/>
                  <a:gd name="T12" fmla="*/ 172094 w 37"/>
                  <a:gd name="T13" fmla="*/ 40746 h 15"/>
                  <a:gd name="T14" fmla="*/ 245848 w 37"/>
                  <a:gd name="T15" fmla="*/ 32597 h 15"/>
                  <a:gd name="T16" fmla="*/ 286823 w 37"/>
                  <a:gd name="T17" fmla="*/ 24447 h 15"/>
                  <a:gd name="T18" fmla="*/ 303213 w 37"/>
                  <a:gd name="T19" fmla="*/ 105939 h 15"/>
                  <a:gd name="T20" fmla="*/ 254043 w 37"/>
                  <a:gd name="T21" fmla="*/ 114088 h 15"/>
                  <a:gd name="T22" fmla="*/ 180289 w 37"/>
                  <a:gd name="T23" fmla="*/ 122237 h 15"/>
                  <a:gd name="T24" fmla="*/ 131119 w 37"/>
                  <a:gd name="T25" fmla="*/ 122237 h 15"/>
                  <a:gd name="T26" fmla="*/ 90144 w 37"/>
                  <a:gd name="T27" fmla="*/ 114088 h 15"/>
                  <a:gd name="T28" fmla="*/ 57365 w 37"/>
                  <a:gd name="T29" fmla="*/ 105939 h 15"/>
                  <a:gd name="T30" fmla="*/ 32780 w 37"/>
                  <a:gd name="T31" fmla="*/ 89640 h 15"/>
                  <a:gd name="T32" fmla="*/ 16390 w 37"/>
                  <a:gd name="T33" fmla="*/ 73342 h 15"/>
                  <a:gd name="T34" fmla="*/ 0 w 37"/>
                  <a:gd name="T35" fmla="*/ 48895 h 15"/>
                  <a:gd name="T36" fmla="*/ 65560 w 37"/>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5"/>
                  <a:gd name="T59" fmla="*/ 37 w 3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5">
                    <a:moveTo>
                      <a:pt x="8" y="0"/>
                    </a:moveTo>
                    <a:lnTo>
                      <a:pt x="9" y="2"/>
                    </a:lnTo>
                    <a:lnTo>
                      <a:pt x="10" y="3"/>
                    </a:lnTo>
                    <a:lnTo>
                      <a:pt x="12" y="4"/>
                    </a:lnTo>
                    <a:lnTo>
                      <a:pt x="13" y="5"/>
                    </a:lnTo>
                    <a:lnTo>
                      <a:pt x="17" y="5"/>
                    </a:lnTo>
                    <a:lnTo>
                      <a:pt x="21" y="5"/>
                    </a:lnTo>
                    <a:lnTo>
                      <a:pt x="30" y="4"/>
                    </a:lnTo>
                    <a:lnTo>
                      <a:pt x="35" y="3"/>
                    </a:lnTo>
                    <a:lnTo>
                      <a:pt x="37" y="13"/>
                    </a:lnTo>
                    <a:lnTo>
                      <a:pt x="31" y="14"/>
                    </a:lnTo>
                    <a:lnTo>
                      <a:pt x="22" y="15"/>
                    </a:lnTo>
                    <a:lnTo>
                      <a:pt x="16" y="15"/>
                    </a:lnTo>
                    <a:lnTo>
                      <a:pt x="11" y="14"/>
                    </a:lnTo>
                    <a:lnTo>
                      <a:pt x="7" y="13"/>
                    </a:lnTo>
                    <a:lnTo>
                      <a:pt x="4" y="11"/>
                    </a:lnTo>
                    <a:lnTo>
                      <a:pt x="2" y="9"/>
                    </a:lnTo>
                    <a:lnTo>
                      <a:pt x="0" y="6"/>
                    </a:lnTo>
                    <a:lnTo>
                      <a:pt x="8" y="0"/>
                    </a:lnTo>
                    <a:close/>
                  </a:path>
                </a:pathLst>
              </a:custGeom>
              <a:solidFill>
                <a:srgbClr val="E84100"/>
              </a:solidFill>
              <a:ln w="9525">
                <a:noFill/>
                <a:round/>
                <a:headEnd/>
                <a:tailEnd/>
              </a:ln>
            </p:spPr>
            <p:txBody>
              <a:bodyPr/>
              <a:lstStyle/>
              <a:p>
                <a:endParaRPr lang="en-US" dirty="0"/>
              </a:p>
            </p:txBody>
          </p:sp>
          <p:sp>
            <p:nvSpPr>
              <p:cNvPr id="7191" name="Freeform 19"/>
              <p:cNvSpPr>
                <a:spLocks/>
              </p:cNvSpPr>
              <p:nvPr/>
            </p:nvSpPr>
            <p:spPr bwMode="auto">
              <a:xfrm>
                <a:off x="26282650" y="24718963"/>
                <a:ext cx="65088" cy="49212"/>
              </a:xfrm>
              <a:custGeom>
                <a:avLst/>
                <a:gdLst>
                  <a:gd name="T0" fmla="*/ 0 w 8"/>
                  <a:gd name="T1" fmla="*/ 49212 h 6"/>
                  <a:gd name="T2" fmla="*/ 0 w 8"/>
                  <a:gd name="T3" fmla="*/ 49212 h 6"/>
                  <a:gd name="T4" fmla="*/ 65088 w 8"/>
                  <a:gd name="T5" fmla="*/ 0 h 6"/>
                  <a:gd name="T6" fmla="*/ 65088 w 8"/>
                  <a:gd name="T7" fmla="*/ 8202 h 6"/>
                  <a:gd name="T8" fmla="*/ 0 w 8"/>
                  <a:gd name="T9" fmla="*/ 49212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0" y="6"/>
                    </a:moveTo>
                    <a:lnTo>
                      <a:pt x="0" y="6"/>
                    </a:lnTo>
                    <a:lnTo>
                      <a:pt x="8" y="0"/>
                    </a:lnTo>
                    <a:lnTo>
                      <a:pt x="8" y="1"/>
                    </a:lnTo>
                    <a:lnTo>
                      <a:pt x="0" y="6"/>
                    </a:lnTo>
                    <a:close/>
                  </a:path>
                </a:pathLst>
              </a:custGeom>
              <a:solidFill>
                <a:srgbClr val="E84100"/>
              </a:solidFill>
              <a:ln w="9525">
                <a:noFill/>
                <a:round/>
                <a:headEnd/>
                <a:tailEnd/>
              </a:ln>
            </p:spPr>
            <p:txBody>
              <a:bodyPr/>
              <a:lstStyle/>
              <a:p>
                <a:endParaRPr lang="en-US" dirty="0"/>
              </a:p>
            </p:txBody>
          </p:sp>
          <p:sp>
            <p:nvSpPr>
              <p:cNvPr id="7192" name="Freeform 20"/>
              <p:cNvSpPr>
                <a:spLocks/>
              </p:cNvSpPr>
              <p:nvPr/>
            </p:nvSpPr>
            <p:spPr bwMode="auto">
              <a:xfrm>
                <a:off x="26536650" y="24734838"/>
                <a:ext cx="196850" cy="90487"/>
              </a:xfrm>
              <a:custGeom>
                <a:avLst/>
                <a:gdLst>
                  <a:gd name="T0" fmla="*/ 0 w 24"/>
                  <a:gd name="T1" fmla="*/ 8226 h 11"/>
                  <a:gd name="T2" fmla="*/ 0 w 24"/>
                  <a:gd name="T3" fmla="*/ 90487 h 11"/>
                  <a:gd name="T4" fmla="*/ 196850 w 24"/>
                  <a:gd name="T5" fmla="*/ 82261 h 11"/>
                  <a:gd name="T6" fmla="*/ 196850 w 24"/>
                  <a:gd name="T7" fmla="*/ 0 h 11"/>
                  <a:gd name="T8" fmla="*/ 0 w 24"/>
                  <a:gd name="T9" fmla="*/ 8226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
                    </a:moveTo>
                    <a:lnTo>
                      <a:pt x="0" y="11"/>
                    </a:lnTo>
                    <a:lnTo>
                      <a:pt x="24" y="10"/>
                    </a:lnTo>
                    <a:lnTo>
                      <a:pt x="24" y="0"/>
                    </a:lnTo>
                    <a:lnTo>
                      <a:pt x="0" y="1"/>
                    </a:lnTo>
                    <a:close/>
                  </a:path>
                </a:pathLst>
              </a:custGeom>
              <a:solidFill>
                <a:srgbClr val="E84100"/>
              </a:solidFill>
              <a:ln w="9525">
                <a:noFill/>
                <a:round/>
                <a:headEnd/>
                <a:tailEnd/>
              </a:ln>
            </p:spPr>
            <p:txBody>
              <a:bodyPr/>
              <a:lstStyle/>
              <a:p>
                <a:endParaRPr lang="en-US" dirty="0"/>
              </a:p>
            </p:txBody>
          </p:sp>
          <p:sp>
            <p:nvSpPr>
              <p:cNvPr id="7193" name="Freeform 21"/>
              <p:cNvSpPr>
                <a:spLocks/>
              </p:cNvSpPr>
              <p:nvPr/>
            </p:nvSpPr>
            <p:spPr bwMode="auto">
              <a:xfrm>
                <a:off x="26700163" y="24628475"/>
                <a:ext cx="320675" cy="180975"/>
              </a:xfrm>
              <a:custGeom>
                <a:avLst/>
                <a:gdLst>
                  <a:gd name="T0" fmla="*/ 0 w 39"/>
                  <a:gd name="T1" fmla="*/ 123392 h 22"/>
                  <a:gd name="T2" fmla="*/ 32890 w 39"/>
                  <a:gd name="T3" fmla="*/ 90488 h 22"/>
                  <a:gd name="T4" fmla="*/ 74002 w 39"/>
                  <a:gd name="T5" fmla="*/ 65809 h 22"/>
                  <a:gd name="T6" fmla="*/ 115114 w 39"/>
                  <a:gd name="T7" fmla="*/ 32905 h 22"/>
                  <a:gd name="T8" fmla="*/ 164449 w 39"/>
                  <a:gd name="T9" fmla="*/ 8226 h 22"/>
                  <a:gd name="T10" fmla="*/ 213783 w 39"/>
                  <a:gd name="T11" fmla="*/ 0 h 22"/>
                  <a:gd name="T12" fmla="*/ 246673 w 39"/>
                  <a:gd name="T13" fmla="*/ 0 h 22"/>
                  <a:gd name="T14" fmla="*/ 271340 w 39"/>
                  <a:gd name="T15" fmla="*/ 0 h 22"/>
                  <a:gd name="T16" fmla="*/ 304230 w 39"/>
                  <a:gd name="T17" fmla="*/ 24678 h 22"/>
                  <a:gd name="T18" fmla="*/ 320675 w 39"/>
                  <a:gd name="T19" fmla="*/ 41131 h 22"/>
                  <a:gd name="T20" fmla="*/ 254895 w 39"/>
                  <a:gd name="T21" fmla="*/ 90488 h 22"/>
                  <a:gd name="T22" fmla="*/ 246673 w 39"/>
                  <a:gd name="T23" fmla="*/ 82261 h 22"/>
                  <a:gd name="T24" fmla="*/ 246673 w 39"/>
                  <a:gd name="T25" fmla="*/ 82261 h 22"/>
                  <a:gd name="T26" fmla="*/ 230228 w 39"/>
                  <a:gd name="T27" fmla="*/ 74035 h 22"/>
                  <a:gd name="T28" fmla="*/ 230228 w 39"/>
                  <a:gd name="T29" fmla="*/ 74035 h 22"/>
                  <a:gd name="T30" fmla="*/ 197338 w 39"/>
                  <a:gd name="T31" fmla="*/ 82261 h 22"/>
                  <a:gd name="T32" fmla="*/ 156226 w 39"/>
                  <a:gd name="T33" fmla="*/ 106940 h 22"/>
                  <a:gd name="T34" fmla="*/ 123337 w 39"/>
                  <a:gd name="T35" fmla="*/ 131618 h 22"/>
                  <a:gd name="T36" fmla="*/ 82224 w 39"/>
                  <a:gd name="T37" fmla="*/ 156297 h 22"/>
                  <a:gd name="T38" fmla="*/ 57557 w 39"/>
                  <a:gd name="T39" fmla="*/ 180975 h 22"/>
                  <a:gd name="T40" fmla="*/ 0 w 39"/>
                  <a:gd name="T41" fmla="*/ 123392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22"/>
                  <a:gd name="T65" fmla="*/ 39 w 39"/>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22">
                    <a:moveTo>
                      <a:pt x="0" y="15"/>
                    </a:moveTo>
                    <a:lnTo>
                      <a:pt x="4" y="11"/>
                    </a:lnTo>
                    <a:lnTo>
                      <a:pt x="9" y="8"/>
                    </a:lnTo>
                    <a:lnTo>
                      <a:pt x="14" y="4"/>
                    </a:lnTo>
                    <a:lnTo>
                      <a:pt x="20" y="1"/>
                    </a:lnTo>
                    <a:lnTo>
                      <a:pt x="26" y="0"/>
                    </a:lnTo>
                    <a:lnTo>
                      <a:pt x="30" y="0"/>
                    </a:lnTo>
                    <a:lnTo>
                      <a:pt x="33" y="0"/>
                    </a:lnTo>
                    <a:lnTo>
                      <a:pt x="37" y="3"/>
                    </a:lnTo>
                    <a:lnTo>
                      <a:pt x="39" y="5"/>
                    </a:lnTo>
                    <a:lnTo>
                      <a:pt x="31" y="11"/>
                    </a:lnTo>
                    <a:lnTo>
                      <a:pt x="30" y="10"/>
                    </a:lnTo>
                    <a:lnTo>
                      <a:pt x="28" y="9"/>
                    </a:lnTo>
                    <a:lnTo>
                      <a:pt x="24" y="10"/>
                    </a:lnTo>
                    <a:lnTo>
                      <a:pt x="19" y="13"/>
                    </a:lnTo>
                    <a:lnTo>
                      <a:pt x="15" y="16"/>
                    </a:lnTo>
                    <a:lnTo>
                      <a:pt x="10" y="19"/>
                    </a:lnTo>
                    <a:lnTo>
                      <a:pt x="7" y="22"/>
                    </a:lnTo>
                    <a:lnTo>
                      <a:pt x="0" y="15"/>
                    </a:lnTo>
                    <a:close/>
                  </a:path>
                </a:pathLst>
              </a:custGeom>
              <a:solidFill>
                <a:srgbClr val="E84100"/>
              </a:solidFill>
              <a:ln w="9525">
                <a:noFill/>
                <a:round/>
                <a:headEnd/>
                <a:tailEnd/>
              </a:ln>
            </p:spPr>
            <p:txBody>
              <a:bodyPr/>
              <a:lstStyle/>
              <a:p>
                <a:endParaRPr lang="en-US" dirty="0"/>
              </a:p>
            </p:txBody>
          </p:sp>
          <p:sp>
            <p:nvSpPr>
              <p:cNvPr id="7194" name="Oval 22"/>
              <p:cNvSpPr>
                <a:spLocks noChangeArrowheads="1"/>
              </p:cNvSpPr>
              <p:nvPr/>
            </p:nvSpPr>
            <p:spPr bwMode="auto">
              <a:xfrm>
                <a:off x="26692225" y="24734838"/>
                <a:ext cx="82550" cy="82550"/>
              </a:xfrm>
              <a:prstGeom prst="ellipse">
                <a:avLst/>
              </a:prstGeom>
              <a:solidFill>
                <a:srgbClr val="E84100"/>
              </a:solidFill>
              <a:ln w="9525">
                <a:noFill/>
                <a:round/>
                <a:headEnd/>
                <a:tailEnd/>
              </a:ln>
            </p:spPr>
            <p:txBody>
              <a:bodyPr/>
              <a:lstStyle/>
              <a:p>
                <a:endParaRPr lang="en-US" dirty="0"/>
              </a:p>
            </p:txBody>
          </p:sp>
          <p:sp>
            <p:nvSpPr>
              <p:cNvPr id="7195" name="Freeform 23"/>
              <p:cNvSpPr>
                <a:spLocks/>
              </p:cNvSpPr>
              <p:nvPr/>
            </p:nvSpPr>
            <p:spPr bwMode="auto">
              <a:xfrm>
                <a:off x="26962100" y="24669750"/>
                <a:ext cx="155575" cy="106362"/>
              </a:xfrm>
              <a:custGeom>
                <a:avLst/>
                <a:gdLst>
                  <a:gd name="T0" fmla="*/ 57317 w 19"/>
                  <a:gd name="T1" fmla="*/ 0 h 13"/>
                  <a:gd name="T2" fmla="*/ 65505 w 19"/>
                  <a:gd name="T3" fmla="*/ 8182 h 13"/>
                  <a:gd name="T4" fmla="*/ 73693 w 19"/>
                  <a:gd name="T5" fmla="*/ 16363 h 13"/>
                  <a:gd name="T6" fmla="*/ 90070 w 19"/>
                  <a:gd name="T7" fmla="*/ 16363 h 13"/>
                  <a:gd name="T8" fmla="*/ 106446 w 19"/>
                  <a:gd name="T9" fmla="*/ 24545 h 13"/>
                  <a:gd name="T10" fmla="*/ 139199 w 19"/>
                  <a:gd name="T11" fmla="*/ 24545 h 13"/>
                  <a:gd name="T12" fmla="*/ 155575 w 19"/>
                  <a:gd name="T13" fmla="*/ 24545 h 13"/>
                  <a:gd name="T14" fmla="*/ 147387 w 19"/>
                  <a:gd name="T15" fmla="*/ 106362 h 13"/>
                  <a:gd name="T16" fmla="*/ 131011 w 19"/>
                  <a:gd name="T17" fmla="*/ 106362 h 13"/>
                  <a:gd name="T18" fmla="*/ 90070 w 19"/>
                  <a:gd name="T19" fmla="*/ 106362 h 13"/>
                  <a:gd name="T20" fmla="*/ 65505 w 19"/>
                  <a:gd name="T21" fmla="*/ 98180 h 13"/>
                  <a:gd name="T22" fmla="*/ 40941 w 19"/>
                  <a:gd name="T23" fmla="*/ 89999 h 13"/>
                  <a:gd name="T24" fmla="*/ 16376 w 19"/>
                  <a:gd name="T25" fmla="*/ 73635 h 13"/>
                  <a:gd name="T26" fmla="*/ 0 w 19"/>
                  <a:gd name="T27" fmla="*/ 49090 h 13"/>
                  <a:gd name="T28" fmla="*/ 57317 w 19"/>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3"/>
                  <a:gd name="T47" fmla="*/ 19 w 19"/>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3">
                    <a:moveTo>
                      <a:pt x="7" y="0"/>
                    </a:moveTo>
                    <a:lnTo>
                      <a:pt x="8" y="1"/>
                    </a:lnTo>
                    <a:lnTo>
                      <a:pt x="9" y="2"/>
                    </a:lnTo>
                    <a:lnTo>
                      <a:pt x="11" y="2"/>
                    </a:lnTo>
                    <a:lnTo>
                      <a:pt x="13" y="3"/>
                    </a:lnTo>
                    <a:lnTo>
                      <a:pt x="17" y="3"/>
                    </a:lnTo>
                    <a:lnTo>
                      <a:pt x="19" y="3"/>
                    </a:lnTo>
                    <a:lnTo>
                      <a:pt x="18" y="13"/>
                    </a:lnTo>
                    <a:lnTo>
                      <a:pt x="16" y="13"/>
                    </a:lnTo>
                    <a:lnTo>
                      <a:pt x="11" y="13"/>
                    </a:lnTo>
                    <a:lnTo>
                      <a:pt x="8" y="12"/>
                    </a:lnTo>
                    <a:lnTo>
                      <a:pt x="5" y="11"/>
                    </a:lnTo>
                    <a:lnTo>
                      <a:pt x="2" y="9"/>
                    </a:lnTo>
                    <a:lnTo>
                      <a:pt x="0" y="6"/>
                    </a:lnTo>
                    <a:lnTo>
                      <a:pt x="7" y="0"/>
                    </a:lnTo>
                    <a:close/>
                  </a:path>
                </a:pathLst>
              </a:custGeom>
              <a:solidFill>
                <a:srgbClr val="E84100"/>
              </a:solidFill>
              <a:ln w="9525">
                <a:noFill/>
                <a:round/>
                <a:headEnd/>
                <a:tailEnd/>
              </a:ln>
            </p:spPr>
            <p:txBody>
              <a:bodyPr/>
              <a:lstStyle/>
              <a:p>
                <a:endParaRPr lang="en-US" dirty="0"/>
              </a:p>
            </p:txBody>
          </p:sp>
          <p:sp>
            <p:nvSpPr>
              <p:cNvPr id="7196" name="Oval 24"/>
              <p:cNvSpPr>
                <a:spLocks noChangeArrowheads="1"/>
              </p:cNvSpPr>
              <p:nvPr/>
            </p:nvSpPr>
            <p:spPr bwMode="auto">
              <a:xfrm>
                <a:off x="26946225" y="24653875"/>
                <a:ext cx="82550" cy="80962"/>
              </a:xfrm>
              <a:prstGeom prst="ellipse">
                <a:avLst/>
              </a:prstGeom>
              <a:solidFill>
                <a:srgbClr val="E84100"/>
              </a:solidFill>
              <a:ln w="9525">
                <a:noFill/>
                <a:round/>
                <a:headEnd/>
                <a:tailEnd/>
              </a:ln>
            </p:spPr>
            <p:txBody>
              <a:bodyPr/>
              <a:lstStyle/>
              <a:p>
                <a:endParaRPr lang="en-US" dirty="0"/>
              </a:p>
            </p:txBody>
          </p:sp>
          <p:sp>
            <p:nvSpPr>
              <p:cNvPr id="7197" name="Freeform 25"/>
              <p:cNvSpPr>
                <a:spLocks/>
              </p:cNvSpPr>
              <p:nvPr/>
            </p:nvSpPr>
            <p:spPr bwMode="auto">
              <a:xfrm>
                <a:off x="27077988" y="24718963"/>
                <a:ext cx="138113" cy="368300"/>
              </a:xfrm>
              <a:custGeom>
                <a:avLst/>
                <a:gdLst>
                  <a:gd name="T0" fmla="*/ 73119 w 17"/>
                  <a:gd name="T1" fmla="*/ 0 h 45"/>
                  <a:gd name="T2" fmla="*/ 81243 w 17"/>
                  <a:gd name="T3" fmla="*/ 24553 h 45"/>
                  <a:gd name="T4" fmla="*/ 105616 w 17"/>
                  <a:gd name="T5" fmla="*/ 90029 h 45"/>
                  <a:gd name="T6" fmla="*/ 121864 w 17"/>
                  <a:gd name="T7" fmla="*/ 139136 h 45"/>
                  <a:gd name="T8" fmla="*/ 129989 w 17"/>
                  <a:gd name="T9" fmla="*/ 204611 h 45"/>
                  <a:gd name="T10" fmla="*/ 138113 w 17"/>
                  <a:gd name="T11" fmla="*/ 237349 h 45"/>
                  <a:gd name="T12" fmla="*/ 138113 w 17"/>
                  <a:gd name="T13" fmla="*/ 278271 h 45"/>
                  <a:gd name="T14" fmla="*/ 138113 w 17"/>
                  <a:gd name="T15" fmla="*/ 360116 h 45"/>
                  <a:gd name="T16" fmla="*/ 56870 w 17"/>
                  <a:gd name="T17" fmla="*/ 368300 h 45"/>
                  <a:gd name="T18" fmla="*/ 56870 w 17"/>
                  <a:gd name="T19" fmla="*/ 278271 h 45"/>
                  <a:gd name="T20" fmla="*/ 56870 w 17"/>
                  <a:gd name="T21" fmla="*/ 245533 h 45"/>
                  <a:gd name="T22" fmla="*/ 48746 w 17"/>
                  <a:gd name="T23" fmla="*/ 212796 h 45"/>
                  <a:gd name="T24" fmla="*/ 40621 w 17"/>
                  <a:gd name="T25" fmla="*/ 155504 h 45"/>
                  <a:gd name="T26" fmla="*/ 32497 w 17"/>
                  <a:gd name="T27" fmla="*/ 114582 h 45"/>
                  <a:gd name="T28" fmla="*/ 8124 w 17"/>
                  <a:gd name="T29" fmla="*/ 57291 h 45"/>
                  <a:gd name="T30" fmla="*/ 0 w 17"/>
                  <a:gd name="T31" fmla="*/ 40922 h 45"/>
                  <a:gd name="T32" fmla="*/ 73119 w 17"/>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45"/>
                  <a:gd name="T53" fmla="*/ 17 w 1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45">
                    <a:moveTo>
                      <a:pt x="9" y="0"/>
                    </a:moveTo>
                    <a:lnTo>
                      <a:pt x="10" y="3"/>
                    </a:lnTo>
                    <a:lnTo>
                      <a:pt x="13" y="11"/>
                    </a:lnTo>
                    <a:lnTo>
                      <a:pt x="15" y="17"/>
                    </a:lnTo>
                    <a:lnTo>
                      <a:pt x="16" y="25"/>
                    </a:lnTo>
                    <a:lnTo>
                      <a:pt x="17" y="29"/>
                    </a:lnTo>
                    <a:lnTo>
                      <a:pt x="17" y="34"/>
                    </a:lnTo>
                    <a:lnTo>
                      <a:pt x="17" y="44"/>
                    </a:lnTo>
                    <a:lnTo>
                      <a:pt x="7" y="45"/>
                    </a:lnTo>
                    <a:lnTo>
                      <a:pt x="7" y="34"/>
                    </a:lnTo>
                    <a:lnTo>
                      <a:pt x="7" y="30"/>
                    </a:lnTo>
                    <a:lnTo>
                      <a:pt x="6" y="26"/>
                    </a:lnTo>
                    <a:lnTo>
                      <a:pt x="5" y="19"/>
                    </a:lnTo>
                    <a:lnTo>
                      <a:pt x="4" y="14"/>
                    </a:lnTo>
                    <a:lnTo>
                      <a:pt x="1" y="7"/>
                    </a:lnTo>
                    <a:lnTo>
                      <a:pt x="0" y="5"/>
                    </a:lnTo>
                    <a:lnTo>
                      <a:pt x="9" y="0"/>
                    </a:lnTo>
                    <a:close/>
                  </a:path>
                </a:pathLst>
              </a:custGeom>
              <a:solidFill>
                <a:srgbClr val="E84100"/>
              </a:solidFill>
              <a:ln w="9525">
                <a:noFill/>
                <a:round/>
                <a:headEnd/>
                <a:tailEnd/>
              </a:ln>
            </p:spPr>
            <p:txBody>
              <a:bodyPr/>
              <a:lstStyle/>
              <a:p>
                <a:endParaRPr lang="en-US" dirty="0"/>
              </a:p>
            </p:txBody>
          </p:sp>
          <p:sp>
            <p:nvSpPr>
              <p:cNvPr id="7198" name="Oval 26"/>
              <p:cNvSpPr>
                <a:spLocks noChangeArrowheads="1"/>
              </p:cNvSpPr>
              <p:nvPr/>
            </p:nvSpPr>
            <p:spPr bwMode="auto">
              <a:xfrm>
                <a:off x="27077988" y="24693563"/>
                <a:ext cx="80963" cy="82550"/>
              </a:xfrm>
              <a:prstGeom prst="ellipse">
                <a:avLst/>
              </a:prstGeom>
              <a:solidFill>
                <a:srgbClr val="E84100"/>
              </a:solidFill>
              <a:ln w="9525">
                <a:noFill/>
                <a:round/>
                <a:headEnd/>
                <a:tailEnd/>
              </a:ln>
            </p:spPr>
            <p:txBody>
              <a:bodyPr/>
              <a:lstStyle/>
              <a:p>
                <a:endParaRPr lang="en-US" dirty="0"/>
              </a:p>
            </p:txBody>
          </p:sp>
          <p:sp>
            <p:nvSpPr>
              <p:cNvPr id="7199" name="Freeform 27"/>
              <p:cNvSpPr>
                <a:spLocks/>
              </p:cNvSpPr>
              <p:nvPr/>
            </p:nvSpPr>
            <p:spPr bwMode="auto">
              <a:xfrm>
                <a:off x="27135138" y="23858538"/>
                <a:ext cx="204788" cy="1236662"/>
              </a:xfrm>
              <a:custGeom>
                <a:avLst/>
                <a:gdLst>
                  <a:gd name="T0" fmla="*/ 81915 w 25"/>
                  <a:gd name="T1" fmla="*/ 1220282 h 151"/>
                  <a:gd name="T2" fmla="*/ 81915 w 25"/>
                  <a:gd name="T3" fmla="*/ 1220282 h 151"/>
                  <a:gd name="T4" fmla="*/ 8192 w 25"/>
                  <a:gd name="T5" fmla="*/ 1220282 h 151"/>
                  <a:gd name="T6" fmla="*/ 8192 w 25"/>
                  <a:gd name="T7" fmla="*/ 1195713 h 151"/>
                  <a:gd name="T8" fmla="*/ 24575 w 25"/>
                  <a:gd name="T9" fmla="*/ 1081056 h 151"/>
                  <a:gd name="T10" fmla="*/ 65532 w 25"/>
                  <a:gd name="T11" fmla="*/ 655185 h 151"/>
                  <a:gd name="T12" fmla="*/ 122873 w 25"/>
                  <a:gd name="T13" fmla="*/ 0 h 151"/>
                  <a:gd name="T14" fmla="*/ 204788 w 25"/>
                  <a:gd name="T15" fmla="*/ 8190 h 151"/>
                  <a:gd name="T16" fmla="*/ 139256 w 25"/>
                  <a:gd name="T17" fmla="*/ 663375 h 151"/>
                  <a:gd name="T18" fmla="*/ 98298 w 25"/>
                  <a:gd name="T19" fmla="*/ 1089245 h 151"/>
                  <a:gd name="T20" fmla="*/ 90107 w 25"/>
                  <a:gd name="T21" fmla="*/ 1212093 h 151"/>
                  <a:gd name="T22" fmla="*/ 81915 w 25"/>
                  <a:gd name="T23" fmla="*/ 1236662 h 151"/>
                  <a:gd name="T24" fmla="*/ 8192 w 25"/>
                  <a:gd name="T25" fmla="*/ 1236662 h 151"/>
                  <a:gd name="T26" fmla="*/ 0 w 25"/>
                  <a:gd name="T27" fmla="*/ 1228472 h 151"/>
                  <a:gd name="T28" fmla="*/ 81915 w 25"/>
                  <a:gd name="T29" fmla="*/ 1220282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51"/>
                  <a:gd name="T47" fmla="*/ 25 w 25"/>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51">
                    <a:moveTo>
                      <a:pt x="10" y="149"/>
                    </a:moveTo>
                    <a:lnTo>
                      <a:pt x="10" y="149"/>
                    </a:lnTo>
                    <a:lnTo>
                      <a:pt x="1" y="149"/>
                    </a:lnTo>
                    <a:lnTo>
                      <a:pt x="1" y="146"/>
                    </a:lnTo>
                    <a:lnTo>
                      <a:pt x="3" y="132"/>
                    </a:lnTo>
                    <a:lnTo>
                      <a:pt x="8" y="80"/>
                    </a:lnTo>
                    <a:lnTo>
                      <a:pt x="15" y="0"/>
                    </a:lnTo>
                    <a:lnTo>
                      <a:pt x="25" y="1"/>
                    </a:lnTo>
                    <a:lnTo>
                      <a:pt x="17" y="81"/>
                    </a:lnTo>
                    <a:lnTo>
                      <a:pt x="12" y="133"/>
                    </a:lnTo>
                    <a:lnTo>
                      <a:pt x="11" y="148"/>
                    </a:lnTo>
                    <a:lnTo>
                      <a:pt x="10" y="151"/>
                    </a:lnTo>
                    <a:lnTo>
                      <a:pt x="1" y="151"/>
                    </a:lnTo>
                    <a:lnTo>
                      <a:pt x="0" y="150"/>
                    </a:lnTo>
                    <a:lnTo>
                      <a:pt x="10" y="149"/>
                    </a:lnTo>
                    <a:close/>
                  </a:path>
                </a:pathLst>
              </a:custGeom>
              <a:solidFill>
                <a:srgbClr val="E84100"/>
              </a:solidFill>
              <a:ln w="9525">
                <a:noFill/>
                <a:round/>
                <a:headEnd/>
                <a:tailEnd/>
              </a:ln>
            </p:spPr>
            <p:txBody>
              <a:bodyPr/>
              <a:lstStyle/>
              <a:p>
                <a:endParaRPr lang="en-US" dirty="0"/>
              </a:p>
            </p:txBody>
          </p:sp>
          <p:sp>
            <p:nvSpPr>
              <p:cNvPr id="7200" name="Oval 28"/>
              <p:cNvSpPr>
                <a:spLocks noChangeArrowheads="1"/>
              </p:cNvSpPr>
              <p:nvPr/>
            </p:nvSpPr>
            <p:spPr bwMode="auto">
              <a:xfrm>
                <a:off x="27135138" y="25038050"/>
                <a:ext cx="80963" cy="82550"/>
              </a:xfrm>
              <a:prstGeom prst="ellipse">
                <a:avLst/>
              </a:prstGeom>
              <a:solidFill>
                <a:srgbClr val="E84100"/>
              </a:solidFill>
              <a:ln w="9525">
                <a:noFill/>
                <a:round/>
                <a:headEnd/>
                <a:tailEnd/>
              </a:ln>
            </p:spPr>
            <p:txBody>
              <a:bodyPr/>
              <a:lstStyle/>
              <a:p>
                <a:endParaRPr lang="en-US" dirty="0"/>
              </a:p>
            </p:txBody>
          </p:sp>
          <p:sp>
            <p:nvSpPr>
              <p:cNvPr id="7201" name="Freeform 29"/>
              <p:cNvSpPr>
                <a:spLocks/>
              </p:cNvSpPr>
              <p:nvPr/>
            </p:nvSpPr>
            <p:spPr bwMode="auto">
              <a:xfrm>
                <a:off x="27257375" y="23858538"/>
                <a:ext cx="147638" cy="1146175"/>
              </a:xfrm>
              <a:custGeom>
                <a:avLst/>
                <a:gdLst>
                  <a:gd name="T0" fmla="*/ 82021 w 18"/>
                  <a:gd name="T1" fmla="*/ 0 h 140"/>
                  <a:gd name="T2" fmla="*/ 0 w 18"/>
                  <a:gd name="T3" fmla="*/ 8187 h 140"/>
                  <a:gd name="T4" fmla="*/ 65617 w 18"/>
                  <a:gd name="T5" fmla="*/ 1146175 h 140"/>
                  <a:gd name="T6" fmla="*/ 147638 w 18"/>
                  <a:gd name="T7" fmla="*/ 1137988 h 140"/>
                  <a:gd name="T8" fmla="*/ 82021 w 18"/>
                  <a:gd name="T9" fmla="*/ 0 h 140"/>
                  <a:gd name="T10" fmla="*/ 0 60000 65536"/>
                  <a:gd name="T11" fmla="*/ 0 60000 65536"/>
                  <a:gd name="T12" fmla="*/ 0 60000 65536"/>
                  <a:gd name="T13" fmla="*/ 0 60000 65536"/>
                  <a:gd name="T14" fmla="*/ 0 60000 65536"/>
                  <a:gd name="T15" fmla="*/ 0 w 18"/>
                  <a:gd name="T16" fmla="*/ 0 h 140"/>
                  <a:gd name="T17" fmla="*/ 18 w 18"/>
                  <a:gd name="T18" fmla="*/ 140 h 140"/>
                </a:gdLst>
                <a:ahLst/>
                <a:cxnLst>
                  <a:cxn ang="T10">
                    <a:pos x="T0" y="T1"/>
                  </a:cxn>
                  <a:cxn ang="T11">
                    <a:pos x="T2" y="T3"/>
                  </a:cxn>
                  <a:cxn ang="T12">
                    <a:pos x="T4" y="T5"/>
                  </a:cxn>
                  <a:cxn ang="T13">
                    <a:pos x="T6" y="T7"/>
                  </a:cxn>
                  <a:cxn ang="T14">
                    <a:pos x="T8" y="T9"/>
                  </a:cxn>
                </a:cxnLst>
                <a:rect l="T15" t="T16" r="T17" b="T18"/>
                <a:pathLst>
                  <a:path w="18" h="140">
                    <a:moveTo>
                      <a:pt x="10" y="0"/>
                    </a:moveTo>
                    <a:lnTo>
                      <a:pt x="0" y="1"/>
                    </a:lnTo>
                    <a:lnTo>
                      <a:pt x="8" y="140"/>
                    </a:lnTo>
                    <a:lnTo>
                      <a:pt x="18" y="139"/>
                    </a:lnTo>
                    <a:lnTo>
                      <a:pt x="10" y="0"/>
                    </a:lnTo>
                    <a:close/>
                  </a:path>
                </a:pathLst>
              </a:custGeom>
              <a:solidFill>
                <a:srgbClr val="E84100"/>
              </a:solidFill>
              <a:ln w="9525">
                <a:noFill/>
                <a:round/>
                <a:headEnd/>
                <a:tailEnd/>
              </a:ln>
            </p:spPr>
            <p:txBody>
              <a:bodyPr/>
              <a:lstStyle/>
              <a:p>
                <a:endParaRPr lang="en-US" dirty="0"/>
              </a:p>
            </p:txBody>
          </p:sp>
          <p:sp>
            <p:nvSpPr>
              <p:cNvPr id="7202" name="Oval 30"/>
              <p:cNvSpPr>
                <a:spLocks noChangeArrowheads="1"/>
              </p:cNvSpPr>
              <p:nvPr/>
            </p:nvSpPr>
            <p:spPr bwMode="auto">
              <a:xfrm>
                <a:off x="27257375" y="23817263"/>
                <a:ext cx="82550" cy="82550"/>
              </a:xfrm>
              <a:prstGeom prst="ellipse">
                <a:avLst/>
              </a:prstGeom>
              <a:solidFill>
                <a:srgbClr val="E84100"/>
              </a:solidFill>
              <a:ln w="9525">
                <a:noFill/>
                <a:round/>
                <a:headEnd/>
                <a:tailEnd/>
              </a:ln>
            </p:spPr>
            <p:txBody>
              <a:bodyPr/>
              <a:lstStyle/>
              <a:p>
                <a:endParaRPr lang="en-US" dirty="0"/>
              </a:p>
            </p:txBody>
          </p:sp>
          <p:sp>
            <p:nvSpPr>
              <p:cNvPr id="7203" name="Freeform 31"/>
              <p:cNvSpPr>
                <a:spLocks/>
              </p:cNvSpPr>
              <p:nvPr/>
            </p:nvSpPr>
            <p:spPr bwMode="auto">
              <a:xfrm>
                <a:off x="27322463" y="24907875"/>
                <a:ext cx="98425" cy="106362"/>
              </a:xfrm>
              <a:custGeom>
                <a:avLst/>
                <a:gdLst>
                  <a:gd name="T0" fmla="*/ 0 w 12"/>
                  <a:gd name="T1" fmla="*/ 89999 h 13"/>
                  <a:gd name="T2" fmla="*/ 82021 w 12"/>
                  <a:gd name="T3" fmla="*/ 106362 h 13"/>
                  <a:gd name="T4" fmla="*/ 98425 w 12"/>
                  <a:gd name="T5" fmla="*/ 16363 h 13"/>
                  <a:gd name="T6" fmla="*/ 16404 w 12"/>
                  <a:gd name="T7" fmla="*/ 0 h 13"/>
                  <a:gd name="T8" fmla="*/ 0 w 12"/>
                  <a:gd name="T9" fmla="*/ 89999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1"/>
                    </a:moveTo>
                    <a:lnTo>
                      <a:pt x="10" y="13"/>
                    </a:lnTo>
                    <a:lnTo>
                      <a:pt x="12" y="2"/>
                    </a:lnTo>
                    <a:lnTo>
                      <a:pt x="2" y="0"/>
                    </a:lnTo>
                    <a:lnTo>
                      <a:pt x="0" y="11"/>
                    </a:lnTo>
                    <a:close/>
                  </a:path>
                </a:pathLst>
              </a:custGeom>
              <a:solidFill>
                <a:srgbClr val="E84100"/>
              </a:solidFill>
              <a:ln w="9525">
                <a:noFill/>
                <a:round/>
                <a:headEnd/>
                <a:tailEnd/>
              </a:ln>
            </p:spPr>
            <p:txBody>
              <a:bodyPr/>
              <a:lstStyle/>
              <a:p>
                <a:endParaRPr lang="en-US" dirty="0"/>
              </a:p>
            </p:txBody>
          </p:sp>
          <p:sp>
            <p:nvSpPr>
              <p:cNvPr id="7204" name="Oval 32"/>
              <p:cNvSpPr>
                <a:spLocks noChangeArrowheads="1"/>
              </p:cNvSpPr>
              <p:nvPr/>
            </p:nvSpPr>
            <p:spPr bwMode="auto">
              <a:xfrm>
                <a:off x="27322463" y="24965025"/>
                <a:ext cx="82550" cy="80962"/>
              </a:xfrm>
              <a:prstGeom prst="ellipse">
                <a:avLst/>
              </a:prstGeom>
              <a:solidFill>
                <a:srgbClr val="E84100"/>
              </a:solidFill>
              <a:ln w="9525">
                <a:noFill/>
                <a:round/>
                <a:headEnd/>
                <a:tailEnd/>
              </a:ln>
            </p:spPr>
            <p:txBody>
              <a:bodyPr/>
              <a:lstStyle/>
              <a:p>
                <a:endParaRPr lang="en-US" dirty="0"/>
              </a:p>
            </p:txBody>
          </p:sp>
          <p:sp>
            <p:nvSpPr>
              <p:cNvPr id="7205" name="Freeform 33"/>
              <p:cNvSpPr>
                <a:spLocks/>
              </p:cNvSpPr>
              <p:nvPr/>
            </p:nvSpPr>
            <p:spPr bwMode="auto">
              <a:xfrm>
                <a:off x="27339925" y="24718963"/>
                <a:ext cx="155575" cy="196850"/>
              </a:xfrm>
              <a:custGeom>
                <a:avLst/>
                <a:gdLst>
                  <a:gd name="T0" fmla="*/ 0 w 19"/>
                  <a:gd name="T1" fmla="*/ 196850 h 24"/>
                  <a:gd name="T2" fmla="*/ 0 w 19"/>
                  <a:gd name="T3" fmla="*/ 164042 h 24"/>
                  <a:gd name="T4" fmla="*/ 0 w 19"/>
                  <a:gd name="T5" fmla="*/ 139435 h 24"/>
                  <a:gd name="T6" fmla="*/ 8188 w 19"/>
                  <a:gd name="T7" fmla="*/ 98425 h 24"/>
                  <a:gd name="T8" fmla="*/ 24564 w 19"/>
                  <a:gd name="T9" fmla="*/ 65617 h 24"/>
                  <a:gd name="T10" fmla="*/ 49129 w 19"/>
                  <a:gd name="T11" fmla="*/ 32808 h 24"/>
                  <a:gd name="T12" fmla="*/ 73693 w 19"/>
                  <a:gd name="T13" fmla="*/ 16404 h 24"/>
                  <a:gd name="T14" fmla="*/ 98258 w 19"/>
                  <a:gd name="T15" fmla="*/ 8202 h 24"/>
                  <a:gd name="T16" fmla="*/ 131011 w 19"/>
                  <a:gd name="T17" fmla="*/ 0 h 24"/>
                  <a:gd name="T18" fmla="*/ 155575 w 19"/>
                  <a:gd name="T19" fmla="*/ 8202 h 24"/>
                  <a:gd name="T20" fmla="*/ 147387 w 19"/>
                  <a:gd name="T21" fmla="*/ 90223 h 24"/>
                  <a:gd name="T22" fmla="*/ 131011 w 19"/>
                  <a:gd name="T23" fmla="*/ 82021 h 24"/>
                  <a:gd name="T24" fmla="*/ 122822 w 19"/>
                  <a:gd name="T25" fmla="*/ 90223 h 24"/>
                  <a:gd name="T26" fmla="*/ 106446 w 19"/>
                  <a:gd name="T27" fmla="*/ 90223 h 24"/>
                  <a:gd name="T28" fmla="*/ 106446 w 19"/>
                  <a:gd name="T29" fmla="*/ 90223 h 24"/>
                  <a:gd name="T30" fmla="*/ 90070 w 19"/>
                  <a:gd name="T31" fmla="*/ 106627 h 24"/>
                  <a:gd name="T32" fmla="*/ 90070 w 19"/>
                  <a:gd name="T33" fmla="*/ 123031 h 24"/>
                  <a:gd name="T34" fmla="*/ 81882 w 19"/>
                  <a:gd name="T35" fmla="*/ 147638 h 24"/>
                  <a:gd name="T36" fmla="*/ 81882 w 19"/>
                  <a:gd name="T37" fmla="*/ 164042 h 24"/>
                  <a:gd name="T38" fmla="*/ 81882 w 19"/>
                  <a:gd name="T39" fmla="*/ 188648 h 24"/>
                  <a:gd name="T40" fmla="*/ 0 w 19"/>
                  <a:gd name="T41" fmla="*/ 19685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24"/>
                  <a:gd name="T65" fmla="*/ 19 w 19"/>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24">
                    <a:moveTo>
                      <a:pt x="0" y="24"/>
                    </a:moveTo>
                    <a:lnTo>
                      <a:pt x="0" y="20"/>
                    </a:lnTo>
                    <a:lnTo>
                      <a:pt x="0" y="17"/>
                    </a:lnTo>
                    <a:lnTo>
                      <a:pt x="1" y="12"/>
                    </a:lnTo>
                    <a:lnTo>
                      <a:pt x="3" y="8"/>
                    </a:lnTo>
                    <a:lnTo>
                      <a:pt x="6" y="4"/>
                    </a:lnTo>
                    <a:lnTo>
                      <a:pt x="9" y="2"/>
                    </a:lnTo>
                    <a:lnTo>
                      <a:pt x="12" y="1"/>
                    </a:lnTo>
                    <a:lnTo>
                      <a:pt x="16" y="0"/>
                    </a:lnTo>
                    <a:lnTo>
                      <a:pt x="19" y="1"/>
                    </a:lnTo>
                    <a:lnTo>
                      <a:pt x="18" y="11"/>
                    </a:lnTo>
                    <a:lnTo>
                      <a:pt x="16" y="10"/>
                    </a:lnTo>
                    <a:lnTo>
                      <a:pt x="15" y="11"/>
                    </a:lnTo>
                    <a:lnTo>
                      <a:pt x="13" y="11"/>
                    </a:lnTo>
                    <a:lnTo>
                      <a:pt x="11" y="13"/>
                    </a:lnTo>
                    <a:lnTo>
                      <a:pt x="11" y="15"/>
                    </a:lnTo>
                    <a:lnTo>
                      <a:pt x="10" y="18"/>
                    </a:lnTo>
                    <a:lnTo>
                      <a:pt x="10" y="20"/>
                    </a:lnTo>
                    <a:lnTo>
                      <a:pt x="10" y="23"/>
                    </a:lnTo>
                    <a:lnTo>
                      <a:pt x="0" y="24"/>
                    </a:lnTo>
                    <a:close/>
                  </a:path>
                </a:pathLst>
              </a:custGeom>
              <a:solidFill>
                <a:srgbClr val="E84100"/>
              </a:solidFill>
              <a:ln w="9525">
                <a:noFill/>
                <a:round/>
                <a:headEnd/>
                <a:tailEnd/>
              </a:ln>
            </p:spPr>
            <p:txBody>
              <a:bodyPr/>
              <a:lstStyle/>
              <a:p>
                <a:endParaRPr lang="en-US" dirty="0"/>
              </a:p>
            </p:txBody>
          </p:sp>
          <p:sp>
            <p:nvSpPr>
              <p:cNvPr id="7206" name="Oval 34"/>
              <p:cNvSpPr>
                <a:spLocks noChangeArrowheads="1"/>
              </p:cNvSpPr>
              <p:nvPr/>
            </p:nvSpPr>
            <p:spPr bwMode="auto">
              <a:xfrm>
                <a:off x="27339925" y="24874538"/>
                <a:ext cx="80963" cy="82550"/>
              </a:xfrm>
              <a:prstGeom prst="ellipse">
                <a:avLst/>
              </a:prstGeom>
              <a:solidFill>
                <a:srgbClr val="E84100"/>
              </a:solidFill>
              <a:ln w="9525">
                <a:noFill/>
                <a:round/>
                <a:headEnd/>
                <a:tailEnd/>
              </a:ln>
            </p:spPr>
            <p:txBody>
              <a:bodyPr/>
              <a:lstStyle/>
              <a:p>
                <a:endParaRPr lang="en-US" dirty="0"/>
              </a:p>
            </p:txBody>
          </p:sp>
          <p:sp>
            <p:nvSpPr>
              <p:cNvPr id="7207" name="Freeform 35"/>
              <p:cNvSpPr>
                <a:spLocks/>
              </p:cNvSpPr>
              <p:nvPr/>
            </p:nvSpPr>
            <p:spPr bwMode="auto">
              <a:xfrm>
                <a:off x="27495500" y="24595138"/>
                <a:ext cx="246063" cy="214312"/>
              </a:xfrm>
              <a:custGeom>
                <a:avLst/>
                <a:gdLst>
                  <a:gd name="T0" fmla="*/ 0 w 30"/>
                  <a:gd name="T1" fmla="*/ 131884 h 26"/>
                  <a:gd name="T2" fmla="*/ 41011 w 30"/>
                  <a:gd name="T3" fmla="*/ 131884 h 26"/>
                  <a:gd name="T4" fmla="*/ 65617 w 30"/>
                  <a:gd name="T5" fmla="*/ 123642 h 26"/>
                  <a:gd name="T6" fmla="*/ 90223 w 30"/>
                  <a:gd name="T7" fmla="*/ 115399 h 26"/>
                  <a:gd name="T8" fmla="*/ 114829 w 30"/>
                  <a:gd name="T9" fmla="*/ 90670 h 26"/>
                  <a:gd name="T10" fmla="*/ 147638 w 30"/>
                  <a:gd name="T11" fmla="*/ 49457 h 26"/>
                  <a:gd name="T12" fmla="*/ 180446 w 30"/>
                  <a:gd name="T13" fmla="*/ 0 h 26"/>
                  <a:gd name="T14" fmla="*/ 246063 w 30"/>
                  <a:gd name="T15" fmla="*/ 57699 h 26"/>
                  <a:gd name="T16" fmla="*/ 213255 w 30"/>
                  <a:gd name="T17" fmla="*/ 98913 h 26"/>
                  <a:gd name="T18" fmla="*/ 172244 w 30"/>
                  <a:gd name="T19" fmla="*/ 156613 h 26"/>
                  <a:gd name="T20" fmla="*/ 139436 w 30"/>
                  <a:gd name="T21" fmla="*/ 181341 h 26"/>
                  <a:gd name="T22" fmla="*/ 90223 w 30"/>
                  <a:gd name="T23" fmla="*/ 197826 h 26"/>
                  <a:gd name="T24" fmla="*/ 49213 w 30"/>
                  <a:gd name="T25" fmla="*/ 214312 h 26"/>
                  <a:gd name="T26" fmla="*/ 0 w 30"/>
                  <a:gd name="T27" fmla="*/ 214312 h 26"/>
                  <a:gd name="T28" fmla="*/ 0 w 30"/>
                  <a:gd name="T29" fmla="*/ 131884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26"/>
                  <a:gd name="T47" fmla="*/ 30 w 30"/>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26">
                    <a:moveTo>
                      <a:pt x="0" y="16"/>
                    </a:moveTo>
                    <a:lnTo>
                      <a:pt x="5" y="16"/>
                    </a:lnTo>
                    <a:lnTo>
                      <a:pt x="8" y="15"/>
                    </a:lnTo>
                    <a:lnTo>
                      <a:pt x="11" y="14"/>
                    </a:lnTo>
                    <a:lnTo>
                      <a:pt x="14" y="11"/>
                    </a:lnTo>
                    <a:lnTo>
                      <a:pt x="18" y="6"/>
                    </a:lnTo>
                    <a:lnTo>
                      <a:pt x="22" y="0"/>
                    </a:lnTo>
                    <a:lnTo>
                      <a:pt x="30" y="7"/>
                    </a:lnTo>
                    <a:lnTo>
                      <a:pt x="26" y="12"/>
                    </a:lnTo>
                    <a:lnTo>
                      <a:pt x="21" y="19"/>
                    </a:lnTo>
                    <a:lnTo>
                      <a:pt x="17" y="22"/>
                    </a:lnTo>
                    <a:lnTo>
                      <a:pt x="11" y="24"/>
                    </a:lnTo>
                    <a:lnTo>
                      <a:pt x="6" y="26"/>
                    </a:lnTo>
                    <a:lnTo>
                      <a:pt x="0" y="26"/>
                    </a:lnTo>
                    <a:lnTo>
                      <a:pt x="0" y="16"/>
                    </a:lnTo>
                    <a:close/>
                  </a:path>
                </a:pathLst>
              </a:custGeom>
              <a:solidFill>
                <a:srgbClr val="E84100"/>
              </a:solidFill>
              <a:ln w="9525">
                <a:noFill/>
                <a:round/>
                <a:headEnd/>
                <a:tailEnd/>
              </a:ln>
            </p:spPr>
            <p:txBody>
              <a:bodyPr/>
              <a:lstStyle/>
              <a:p>
                <a:endParaRPr lang="en-US" dirty="0"/>
              </a:p>
            </p:txBody>
          </p:sp>
          <p:sp>
            <p:nvSpPr>
              <p:cNvPr id="7208" name="Oval 36"/>
              <p:cNvSpPr>
                <a:spLocks noChangeArrowheads="1"/>
              </p:cNvSpPr>
              <p:nvPr/>
            </p:nvSpPr>
            <p:spPr bwMode="auto">
              <a:xfrm>
                <a:off x="27454225" y="24726900"/>
                <a:ext cx="82550" cy="82550"/>
              </a:xfrm>
              <a:prstGeom prst="ellipse">
                <a:avLst/>
              </a:prstGeom>
              <a:solidFill>
                <a:srgbClr val="E84100"/>
              </a:solidFill>
              <a:ln w="9525">
                <a:noFill/>
                <a:round/>
                <a:headEnd/>
                <a:tailEnd/>
              </a:ln>
            </p:spPr>
            <p:txBody>
              <a:bodyPr/>
              <a:lstStyle/>
              <a:p>
                <a:endParaRPr lang="en-US" dirty="0"/>
              </a:p>
            </p:txBody>
          </p:sp>
          <p:sp>
            <p:nvSpPr>
              <p:cNvPr id="7209" name="Freeform 37"/>
              <p:cNvSpPr>
                <a:spLocks/>
              </p:cNvSpPr>
              <p:nvPr/>
            </p:nvSpPr>
            <p:spPr bwMode="auto">
              <a:xfrm>
                <a:off x="27684413" y="24537988"/>
                <a:ext cx="441325" cy="246062"/>
              </a:xfrm>
              <a:custGeom>
                <a:avLst/>
                <a:gdLst>
                  <a:gd name="T0" fmla="*/ 0 w 54"/>
                  <a:gd name="T1" fmla="*/ 57414 h 30"/>
                  <a:gd name="T2" fmla="*/ 32691 w 54"/>
                  <a:gd name="T3" fmla="*/ 32808 h 30"/>
                  <a:gd name="T4" fmla="*/ 73554 w 54"/>
                  <a:gd name="T5" fmla="*/ 16404 h 30"/>
                  <a:gd name="T6" fmla="*/ 122590 w 54"/>
                  <a:gd name="T7" fmla="*/ 0 h 30"/>
                  <a:gd name="T8" fmla="*/ 155281 w 54"/>
                  <a:gd name="T9" fmla="*/ 0 h 30"/>
                  <a:gd name="T10" fmla="*/ 179799 w 54"/>
                  <a:gd name="T11" fmla="*/ 8202 h 30"/>
                  <a:gd name="T12" fmla="*/ 212490 w 54"/>
                  <a:gd name="T13" fmla="*/ 8202 h 30"/>
                  <a:gd name="T14" fmla="*/ 245181 w 54"/>
                  <a:gd name="T15" fmla="*/ 24606 h 30"/>
                  <a:gd name="T16" fmla="*/ 277871 w 54"/>
                  <a:gd name="T17" fmla="*/ 41010 h 30"/>
                  <a:gd name="T18" fmla="*/ 310562 w 54"/>
                  <a:gd name="T19" fmla="*/ 57414 h 30"/>
                  <a:gd name="T20" fmla="*/ 326907 w 54"/>
                  <a:gd name="T21" fmla="*/ 73819 h 30"/>
                  <a:gd name="T22" fmla="*/ 343253 w 54"/>
                  <a:gd name="T23" fmla="*/ 90223 h 30"/>
                  <a:gd name="T24" fmla="*/ 375944 w 54"/>
                  <a:gd name="T25" fmla="*/ 123031 h 30"/>
                  <a:gd name="T26" fmla="*/ 408634 w 54"/>
                  <a:gd name="T27" fmla="*/ 155839 h 30"/>
                  <a:gd name="T28" fmla="*/ 441325 w 54"/>
                  <a:gd name="T29" fmla="*/ 205052 h 30"/>
                  <a:gd name="T30" fmla="*/ 367771 w 54"/>
                  <a:gd name="T31" fmla="*/ 246062 h 30"/>
                  <a:gd name="T32" fmla="*/ 343253 w 54"/>
                  <a:gd name="T33" fmla="*/ 205052 h 30"/>
                  <a:gd name="T34" fmla="*/ 318735 w 54"/>
                  <a:gd name="T35" fmla="*/ 172243 h 30"/>
                  <a:gd name="T36" fmla="*/ 286044 w 54"/>
                  <a:gd name="T37" fmla="*/ 147637 h 30"/>
                  <a:gd name="T38" fmla="*/ 277871 w 54"/>
                  <a:gd name="T39" fmla="*/ 139435 h 30"/>
                  <a:gd name="T40" fmla="*/ 261526 w 54"/>
                  <a:gd name="T41" fmla="*/ 131233 h 30"/>
                  <a:gd name="T42" fmla="*/ 237008 w 54"/>
                  <a:gd name="T43" fmla="*/ 114829 h 30"/>
                  <a:gd name="T44" fmla="*/ 212490 w 54"/>
                  <a:gd name="T45" fmla="*/ 98425 h 30"/>
                  <a:gd name="T46" fmla="*/ 196144 w 54"/>
                  <a:gd name="T47" fmla="*/ 90223 h 30"/>
                  <a:gd name="T48" fmla="*/ 171626 w 54"/>
                  <a:gd name="T49" fmla="*/ 90223 h 30"/>
                  <a:gd name="T50" fmla="*/ 147108 w 54"/>
                  <a:gd name="T51" fmla="*/ 82021 h 30"/>
                  <a:gd name="T52" fmla="*/ 130763 w 54"/>
                  <a:gd name="T53" fmla="*/ 82021 h 30"/>
                  <a:gd name="T54" fmla="*/ 98072 w 54"/>
                  <a:gd name="T55" fmla="*/ 90223 h 30"/>
                  <a:gd name="T56" fmla="*/ 65381 w 54"/>
                  <a:gd name="T57" fmla="*/ 106627 h 30"/>
                  <a:gd name="T58" fmla="*/ 49036 w 54"/>
                  <a:gd name="T59" fmla="*/ 114829 h 30"/>
                  <a:gd name="T60" fmla="*/ 0 w 54"/>
                  <a:gd name="T61" fmla="*/ 57414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0"/>
                  <a:gd name="T95" fmla="*/ 54 w 54"/>
                  <a:gd name="T96" fmla="*/ 30 h 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0">
                    <a:moveTo>
                      <a:pt x="0" y="7"/>
                    </a:moveTo>
                    <a:lnTo>
                      <a:pt x="4" y="4"/>
                    </a:lnTo>
                    <a:lnTo>
                      <a:pt x="9" y="2"/>
                    </a:lnTo>
                    <a:lnTo>
                      <a:pt x="15" y="0"/>
                    </a:lnTo>
                    <a:lnTo>
                      <a:pt x="19" y="0"/>
                    </a:lnTo>
                    <a:lnTo>
                      <a:pt x="22" y="1"/>
                    </a:lnTo>
                    <a:lnTo>
                      <a:pt x="26" y="1"/>
                    </a:lnTo>
                    <a:lnTo>
                      <a:pt x="30" y="3"/>
                    </a:lnTo>
                    <a:lnTo>
                      <a:pt x="34" y="5"/>
                    </a:lnTo>
                    <a:lnTo>
                      <a:pt x="38" y="7"/>
                    </a:lnTo>
                    <a:lnTo>
                      <a:pt x="40" y="9"/>
                    </a:lnTo>
                    <a:lnTo>
                      <a:pt x="42" y="11"/>
                    </a:lnTo>
                    <a:lnTo>
                      <a:pt x="46" y="15"/>
                    </a:lnTo>
                    <a:lnTo>
                      <a:pt x="50" y="19"/>
                    </a:lnTo>
                    <a:lnTo>
                      <a:pt x="54" y="25"/>
                    </a:lnTo>
                    <a:lnTo>
                      <a:pt x="45" y="30"/>
                    </a:lnTo>
                    <a:lnTo>
                      <a:pt x="42" y="25"/>
                    </a:lnTo>
                    <a:lnTo>
                      <a:pt x="39" y="21"/>
                    </a:lnTo>
                    <a:lnTo>
                      <a:pt x="35" y="18"/>
                    </a:lnTo>
                    <a:lnTo>
                      <a:pt x="34" y="17"/>
                    </a:lnTo>
                    <a:lnTo>
                      <a:pt x="32" y="16"/>
                    </a:lnTo>
                    <a:lnTo>
                      <a:pt x="29" y="14"/>
                    </a:lnTo>
                    <a:lnTo>
                      <a:pt x="26" y="12"/>
                    </a:lnTo>
                    <a:lnTo>
                      <a:pt x="24" y="11"/>
                    </a:lnTo>
                    <a:lnTo>
                      <a:pt x="21" y="11"/>
                    </a:lnTo>
                    <a:lnTo>
                      <a:pt x="18" y="10"/>
                    </a:lnTo>
                    <a:lnTo>
                      <a:pt x="16" y="10"/>
                    </a:lnTo>
                    <a:lnTo>
                      <a:pt x="12" y="11"/>
                    </a:lnTo>
                    <a:lnTo>
                      <a:pt x="8" y="13"/>
                    </a:lnTo>
                    <a:lnTo>
                      <a:pt x="6" y="14"/>
                    </a:lnTo>
                    <a:lnTo>
                      <a:pt x="0" y="7"/>
                    </a:lnTo>
                    <a:close/>
                  </a:path>
                </a:pathLst>
              </a:custGeom>
              <a:solidFill>
                <a:srgbClr val="E84100"/>
              </a:solidFill>
              <a:ln w="9525">
                <a:noFill/>
                <a:round/>
                <a:headEnd/>
                <a:tailEnd/>
              </a:ln>
            </p:spPr>
            <p:txBody>
              <a:bodyPr/>
              <a:lstStyle/>
              <a:p>
                <a:endParaRPr lang="en-US" dirty="0"/>
              </a:p>
            </p:txBody>
          </p:sp>
          <p:sp>
            <p:nvSpPr>
              <p:cNvPr id="7210" name="Oval 38"/>
              <p:cNvSpPr>
                <a:spLocks noChangeArrowheads="1"/>
              </p:cNvSpPr>
              <p:nvPr/>
            </p:nvSpPr>
            <p:spPr bwMode="auto">
              <a:xfrm>
                <a:off x="27666950" y="24579263"/>
                <a:ext cx="82550" cy="82550"/>
              </a:xfrm>
              <a:prstGeom prst="ellipse">
                <a:avLst/>
              </a:prstGeom>
              <a:solidFill>
                <a:srgbClr val="E84100"/>
              </a:solidFill>
              <a:ln w="9525">
                <a:noFill/>
                <a:round/>
                <a:headEnd/>
                <a:tailEnd/>
              </a:ln>
            </p:spPr>
            <p:txBody>
              <a:bodyPr/>
              <a:lstStyle/>
              <a:p>
                <a:endParaRPr lang="en-US" dirty="0"/>
              </a:p>
            </p:txBody>
          </p:sp>
          <p:sp>
            <p:nvSpPr>
              <p:cNvPr id="7211" name="Freeform 39"/>
              <p:cNvSpPr>
                <a:spLocks/>
              </p:cNvSpPr>
              <p:nvPr/>
            </p:nvSpPr>
            <p:spPr bwMode="auto">
              <a:xfrm>
                <a:off x="28060650" y="24734838"/>
                <a:ext cx="269875" cy="131762"/>
              </a:xfrm>
              <a:custGeom>
                <a:avLst/>
                <a:gdLst>
                  <a:gd name="T0" fmla="*/ 65424 w 33"/>
                  <a:gd name="T1" fmla="*/ 0 h 16"/>
                  <a:gd name="T2" fmla="*/ 73602 w 33"/>
                  <a:gd name="T3" fmla="*/ 16470 h 16"/>
                  <a:gd name="T4" fmla="*/ 81780 w 33"/>
                  <a:gd name="T5" fmla="*/ 24705 h 16"/>
                  <a:gd name="T6" fmla="*/ 89958 w 33"/>
                  <a:gd name="T7" fmla="*/ 32941 h 16"/>
                  <a:gd name="T8" fmla="*/ 106314 w 33"/>
                  <a:gd name="T9" fmla="*/ 41176 h 16"/>
                  <a:gd name="T10" fmla="*/ 130848 w 33"/>
                  <a:gd name="T11" fmla="*/ 49411 h 16"/>
                  <a:gd name="T12" fmla="*/ 163561 w 33"/>
                  <a:gd name="T13" fmla="*/ 49411 h 16"/>
                  <a:gd name="T14" fmla="*/ 196273 w 33"/>
                  <a:gd name="T15" fmla="*/ 49411 h 16"/>
                  <a:gd name="T16" fmla="*/ 220807 w 33"/>
                  <a:gd name="T17" fmla="*/ 41176 h 16"/>
                  <a:gd name="T18" fmla="*/ 261697 w 33"/>
                  <a:gd name="T19" fmla="*/ 32941 h 16"/>
                  <a:gd name="T20" fmla="*/ 269875 w 33"/>
                  <a:gd name="T21" fmla="*/ 115292 h 16"/>
                  <a:gd name="T22" fmla="*/ 228985 w 33"/>
                  <a:gd name="T23" fmla="*/ 123527 h 16"/>
                  <a:gd name="T24" fmla="*/ 204451 w 33"/>
                  <a:gd name="T25" fmla="*/ 131762 h 16"/>
                  <a:gd name="T26" fmla="*/ 163561 w 33"/>
                  <a:gd name="T27" fmla="*/ 131762 h 16"/>
                  <a:gd name="T28" fmla="*/ 114492 w 33"/>
                  <a:gd name="T29" fmla="*/ 131762 h 16"/>
                  <a:gd name="T30" fmla="*/ 73602 w 33"/>
                  <a:gd name="T31" fmla="*/ 115292 h 16"/>
                  <a:gd name="T32" fmla="*/ 49068 w 33"/>
                  <a:gd name="T33" fmla="*/ 107057 h 16"/>
                  <a:gd name="T34" fmla="*/ 32712 w 33"/>
                  <a:gd name="T35" fmla="*/ 90586 h 16"/>
                  <a:gd name="T36" fmla="*/ 16356 w 33"/>
                  <a:gd name="T37" fmla="*/ 74116 h 16"/>
                  <a:gd name="T38" fmla="*/ 0 w 33"/>
                  <a:gd name="T39" fmla="*/ 49411 h 16"/>
                  <a:gd name="T40" fmla="*/ 65424 w 33"/>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16"/>
                  <a:gd name="T65" fmla="*/ 33 w 33"/>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16">
                    <a:moveTo>
                      <a:pt x="8" y="0"/>
                    </a:moveTo>
                    <a:lnTo>
                      <a:pt x="9" y="2"/>
                    </a:lnTo>
                    <a:lnTo>
                      <a:pt x="10" y="3"/>
                    </a:lnTo>
                    <a:lnTo>
                      <a:pt x="11" y="4"/>
                    </a:lnTo>
                    <a:lnTo>
                      <a:pt x="13" y="5"/>
                    </a:lnTo>
                    <a:lnTo>
                      <a:pt x="16" y="6"/>
                    </a:lnTo>
                    <a:lnTo>
                      <a:pt x="20" y="6"/>
                    </a:lnTo>
                    <a:lnTo>
                      <a:pt x="24" y="6"/>
                    </a:lnTo>
                    <a:lnTo>
                      <a:pt x="27" y="5"/>
                    </a:lnTo>
                    <a:lnTo>
                      <a:pt x="32" y="4"/>
                    </a:lnTo>
                    <a:lnTo>
                      <a:pt x="33" y="14"/>
                    </a:lnTo>
                    <a:lnTo>
                      <a:pt x="28" y="15"/>
                    </a:lnTo>
                    <a:lnTo>
                      <a:pt x="25" y="16"/>
                    </a:lnTo>
                    <a:lnTo>
                      <a:pt x="20" y="16"/>
                    </a:lnTo>
                    <a:lnTo>
                      <a:pt x="14" y="16"/>
                    </a:lnTo>
                    <a:lnTo>
                      <a:pt x="9" y="14"/>
                    </a:lnTo>
                    <a:lnTo>
                      <a:pt x="6" y="13"/>
                    </a:lnTo>
                    <a:lnTo>
                      <a:pt x="4" y="11"/>
                    </a:lnTo>
                    <a:lnTo>
                      <a:pt x="2" y="9"/>
                    </a:lnTo>
                    <a:lnTo>
                      <a:pt x="0" y="6"/>
                    </a:lnTo>
                    <a:lnTo>
                      <a:pt x="8" y="0"/>
                    </a:lnTo>
                    <a:close/>
                  </a:path>
                </a:pathLst>
              </a:custGeom>
              <a:solidFill>
                <a:srgbClr val="E84100"/>
              </a:solidFill>
              <a:ln w="9525">
                <a:noFill/>
                <a:round/>
                <a:headEnd/>
                <a:tailEnd/>
              </a:ln>
            </p:spPr>
            <p:txBody>
              <a:bodyPr/>
              <a:lstStyle/>
              <a:p>
                <a:endParaRPr lang="en-US" dirty="0"/>
              </a:p>
            </p:txBody>
          </p:sp>
          <p:sp>
            <p:nvSpPr>
              <p:cNvPr id="7212" name="Oval 40"/>
              <p:cNvSpPr>
                <a:spLocks noChangeArrowheads="1"/>
              </p:cNvSpPr>
              <p:nvPr/>
            </p:nvSpPr>
            <p:spPr bwMode="auto">
              <a:xfrm>
                <a:off x="28052713" y="24718963"/>
                <a:ext cx="80963" cy="80962"/>
              </a:xfrm>
              <a:prstGeom prst="ellipse">
                <a:avLst/>
              </a:prstGeom>
              <a:solidFill>
                <a:srgbClr val="E84100"/>
              </a:solidFill>
              <a:ln w="9525">
                <a:noFill/>
                <a:round/>
                <a:headEnd/>
                <a:tailEnd/>
              </a:ln>
            </p:spPr>
            <p:txBody>
              <a:bodyPr/>
              <a:lstStyle/>
              <a:p>
                <a:endParaRPr lang="en-US" dirty="0"/>
              </a:p>
            </p:txBody>
          </p:sp>
          <p:sp>
            <p:nvSpPr>
              <p:cNvPr id="7213" name="Freeform 41"/>
              <p:cNvSpPr>
                <a:spLocks/>
              </p:cNvSpPr>
              <p:nvPr/>
            </p:nvSpPr>
            <p:spPr bwMode="auto">
              <a:xfrm>
                <a:off x="28330525" y="24768175"/>
                <a:ext cx="180975" cy="80962"/>
              </a:xfrm>
              <a:custGeom>
                <a:avLst/>
                <a:gdLst>
                  <a:gd name="T0" fmla="*/ 0 w 22"/>
                  <a:gd name="T1" fmla="*/ 0 h 10"/>
                  <a:gd name="T2" fmla="*/ 74035 w 22"/>
                  <a:gd name="T3" fmla="*/ 0 h 10"/>
                  <a:gd name="T4" fmla="*/ 180975 w 22"/>
                  <a:gd name="T5" fmla="*/ 0 h 10"/>
                  <a:gd name="T6" fmla="*/ 180975 w 22"/>
                  <a:gd name="T7" fmla="*/ 80962 h 10"/>
                  <a:gd name="T8" fmla="*/ 74035 w 22"/>
                  <a:gd name="T9" fmla="*/ 80962 h 10"/>
                  <a:gd name="T10" fmla="*/ 0 w 22"/>
                  <a:gd name="T11" fmla="*/ 80962 h 10"/>
                  <a:gd name="T12" fmla="*/ 0 w 22"/>
                  <a:gd name="T13" fmla="*/ 0 h 10"/>
                  <a:gd name="T14" fmla="*/ 0 60000 65536"/>
                  <a:gd name="T15" fmla="*/ 0 60000 65536"/>
                  <a:gd name="T16" fmla="*/ 0 60000 65536"/>
                  <a:gd name="T17" fmla="*/ 0 60000 65536"/>
                  <a:gd name="T18" fmla="*/ 0 60000 65536"/>
                  <a:gd name="T19" fmla="*/ 0 60000 65536"/>
                  <a:gd name="T20" fmla="*/ 0 60000 65536"/>
                  <a:gd name="T21" fmla="*/ 0 w 22"/>
                  <a:gd name="T22" fmla="*/ 0 h 10"/>
                  <a:gd name="T23" fmla="*/ 22 w 2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0">
                    <a:moveTo>
                      <a:pt x="0" y="0"/>
                    </a:moveTo>
                    <a:lnTo>
                      <a:pt x="9" y="0"/>
                    </a:lnTo>
                    <a:lnTo>
                      <a:pt x="22" y="0"/>
                    </a:lnTo>
                    <a:lnTo>
                      <a:pt x="22" y="10"/>
                    </a:lnTo>
                    <a:lnTo>
                      <a:pt x="9" y="10"/>
                    </a:lnTo>
                    <a:lnTo>
                      <a:pt x="0" y="10"/>
                    </a:lnTo>
                    <a:lnTo>
                      <a:pt x="0" y="0"/>
                    </a:lnTo>
                    <a:close/>
                  </a:path>
                </a:pathLst>
              </a:custGeom>
              <a:solidFill>
                <a:srgbClr val="E84100"/>
              </a:solidFill>
              <a:ln w="9525">
                <a:noFill/>
                <a:round/>
                <a:headEnd/>
                <a:tailEnd/>
              </a:ln>
            </p:spPr>
            <p:txBody>
              <a:bodyPr/>
              <a:lstStyle/>
              <a:p>
                <a:endParaRPr lang="en-US" dirty="0"/>
              </a:p>
            </p:txBody>
          </p:sp>
          <p:sp>
            <p:nvSpPr>
              <p:cNvPr id="7214" name="Oval 42"/>
              <p:cNvSpPr>
                <a:spLocks noChangeArrowheads="1"/>
              </p:cNvSpPr>
              <p:nvPr/>
            </p:nvSpPr>
            <p:spPr bwMode="auto">
              <a:xfrm>
                <a:off x="28289250" y="24768175"/>
                <a:ext cx="82550" cy="80962"/>
              </a:xfrm>
              <a:prstGeom prst="ellipse">
                <a:avLst/>
              </a:prstGeom>
              <a:solidFill>
                <a:srgbClr val="E84100"/>
              </a:solidFill>
              <a:ln w="9525">
                <a:noFill/>
                <a:round/>
                <a:headEnd/>
                <a:tailEnd/>
              </a:ln>
            </p:spPr>
            <p:txBody>
              <a:bodyPr/>
              <a:lstStyle/>
              <a:p>
                <a:endParaRPr lang="en-US" dirty="0"/>
              </a:p>
            </p:txBody>
          </p:sp>
          <p:sp>
            <p:nvSpPr>
              <p:cNvPr id="7215" name="Freeform 43"/>
              <p:cNvSpPr>
                <a:spLocks/>
              </p:cNvSpPr>
              <p:nvPr/>
            </p:nvSpPr>
            <p:spPr bwMode="auto">
              <a:xfrm>
                <a:off x="24709438" y="23677563"/>
                <a:ext cx="1335088" cy="2352675"/>
              </a:xfrm>
              <a:custGeom>
                <a:avLst/>
                <a:gdLst>
                  <a:gd name="T0" fmla="*/ 417727 w 163"/>
                  <a:gd name="T1" fmla="*/ 0 h 287"/>
                  <a:gd name="T2" fmla="*/ 499634 w 163"/>
                  <a:gd name="T3" fmla="*/ 8197 h 287"/>
                  <a:gd name="T4" fmla="*/ 540588 w 163"/>
                  <a:gd name="T5" fmla="*/ 24592 h 287"/>
                  <a:gd name="T6" fmla="*/ 622495 w 163"/>
                  <a:gd name="T7" fmla="*/ 49185 h 287"/>
                  <a:gd name="T8" fmla="*/ 663449 w 163"/>
                  <a:gd name="T9" fmla="*/ 65580 h 287"/>
                  <a:gd name="T10" fmla="*/ 704402 w 163"/>
                  <a:gd name="T11" fmla="*/ 90172 h 287"/>
                  <a:gd name="T12" fmla="*/ 786309 w 163"/>
                  <a:gd name="T13" fmla="*/ 131160 h 287"/>
                  <a:gd name="T14" fmla="*/ 843644 w 163"/>
                  <a:gd name="T15" fmla="*/ 172147 h 287"/>
                  <a:gd name="T16" fmla="*/ 884598 w 163"/>
                  <a:gd name="T17" fmla="*/ 196739 h 287"/>
                  <a:gd name="T18" fmla="*/ 941933 w 163"/>
                  <a:gd name="T19" fmla="*/ 245924 h 287"/>
                  <a:gd name="T20" fmla="*/ 1015650 w 163"/>
                  <a:gd name="T21" fmla="*/ 311504 h 287"/>
                  <a:gd name="T22" fmla="*/ 1081176 w 163"/>
                  <a:gd name="T23" fmla="*/ 377084 h 287"/>
                  <a:gd name="T24" fmla="*/ 1138511 w 163"/>
                  <a:gd name="T25" fmla="*/ 450861 h 287"/>
                  <a:gd name="T26" fmla="*/ 1187655 w 163"/>
                  <a:gd name="T27" fmla="*/ 524638 h 287"/>
                  <a:gd name="T28" fmla="*/ 1236799 w 163"/>
                  <a:gd name="T29" fmla="*/ 598416 h 287"/>
                  <a:gd name="T30" fmla="*/ 1269562 w 163"/>
                  <a:gd name="T31" fmla="*/ 663995 h 287"/>
                  <a:gd name="T32" fmla="*/ 1294134 w 163"/>
                  <a:gd name="T33" fmla="*/ 737773 h 287"/>
                  <a:gd name="T34" fmla="*/ 1310516 w 163"/>
                  <a:gd name="T35" fmla="*/ 770562 h 287"/>
                  <a:gd name="T36" fmla="*/ 1318707 w 163"/>
                  <a:gd name="T37" fmla="*/ 819747 h 287"/>
                  <a:gd name="T38" fmla="*/ 1318707 w 163"/>
                  <a:gd name="T39" fmla="*/ 868932 h 287"/>
                  <a:gd name="T40" fmla="*/ 1326897 w 163"/>
                  <a:gd name="T41" fmla="*/ 950907 h 287"/>
                  <a:gd name="T42" fmla="*/ 1326897 w 163"/>
                  <a:gd name="T43" fmla="*/ 1090264 h 287"/>
                  <a:gd name="T44" fmla="*/ 1318707 w 163"/>
                  <a:gd name="T45" fmla="*/ 1188634 h 287"/>
                  <a:gd name="T46" fmla="*/ 1294134 w 163"/>
                  <a:gd name="T47" fmla="*/ 1287003 h 287"/>
                  <a:gd name="T48" fmla="*/ 1253181 w 163"/>
                  <a:gd name="T49" fmla="*/ 1393570 h 287"/>
                  <a:gd name="T50" fmla="*/ 1204036 w 163"/>
                  <a:gd name="T51" fmla="*/ 1500138 h 287"/>
                  <a:gd name="T52" fmla="*/ 1163083 w 163"/>
                  <a:gd name="T53" fmla="*/ 1573915 h 287"/>
                  <a:gd name="T54" fmla="*/ 1105748 w 163"/>
                  <a:gd name="T55" fmla="*/ 1655890 h 287"/>
                  <a:gd name="T56" fmla="*/ 1064794 w 163"/>
                  <a:gd name="T57" fmla="*/ 1705074 h 287"/>
                  <a:gd name="T58" fmla="*/ 1015650 w 163"/>
                  <a:gd name="T59" fmla="*/ 1770654 h 287"/>
                  <a:gd name="T60" fmla="*/ 966505 w 163"/>
                  <a:gd name="T61" fmla="*/ 1844431 h 287"/>
                  <a:gd name="T62" fmla="*/ 925552 w 163"/>
                  <a:gd name="T63" fmla="*/ 1918209 h 287"/>
                  <a:gd name="T64" fmla="*/ 909170 w 163"/>
                  <a:gd name="T65" fmla="*/ 1959196 h 287"/>
                  <a:gd name="T66" fmla="*/ 884598 w 163"/>
                  <a:gd name="T67" fmla="*/ 2016578 h 287"/>
                  <a:gd name="T68" fmla="*/ 868217 w 163"/>
                  <a:gd name="T69" fmla="*/ 2049368 h 287"/>
                  <a:gd name="T70" fmla="*/ 843644 w 163"/>
                  <a:gd name="T71" fmla="*/ 2106751 h 287"/>
                  <a:gd name="T72" fmla="*/ 819072 w 163"/>
                  <a:gd name="T73" fmla="*/ 2139541 h 287"/>
                  <a:gd name="T74" fmla="*/ 794500 w 163"/>
                  <a:gd name="T75" fmla="*/ 2172331 h 287"/>
                  <a:gd name="T76" fmla="*/ 745356 w 163"/>
                  <a:gd name="T77" fmla="*/ 2213318 h 287"/>
                  <a:gd name="T78" fmla="*/ 704402 w 163"/>
                  <a:gd name="T79" fmla="*/ 2254305 h 287"/>
                  <a:gd name="T80" fmla="*/ 671639 w 163"/>
                  <a:gd name="T81" fmla="*/ 2278898 h 287"/>
                  <a:gd name="T82" fmla="*/ 606114 w 163"/>
                  <a:gd name="T83" fmla="*/ 2311688 h 287"/>
                  <a:gd name="T84" fmla="*/ 573351 w 163"/>
                  <a:gd name="T85" fmla="*/ 2328083 h 287"/>
                  <a:gd name="T86" fmla="*/ 540588 w 163"/>
                  <a:gd name="T87" fmla="*/ 2344478 h 287"/>
                  <a:gd name="T88" fmla="*/ 507825 w 163"/>
                  <a:gd name="T89" fmla="*/ 2352675 h 287"/>
                  <a:gd name="T90" fmla="*/ 475062 w 163"/>
                  <a:gd name="T91" fmla="*/ 2352675 h 287"/>
                  <a:gd name="T92" fmla="*/ 139242 w 163"/>
                  <a:gd name="T93" fmla="*/ 2328083 h 287"/>
                  <a:gd name="T94" fmla="*/ 0 w 163"/>
                  <a:gd name="T95" fmla="*/ 2328083 h 287"/>
                  <a:gd name="T96" fmla="*/ 0 w 163"/>
                  <a:gd name="T97" fmla="*/ 98370 h 287"/>
                  <a:gd name="T98" fmla="*/ 65526 w 163"/>
                  <a:gd name="T99" fmla="*/ 57382 h 287"/>
                  <a:gd name="T100" fmla="*/ 139242 w 163"/>
                  <a:gd name="T101" fmla="*/ 24592 h 287"/>
                  <a:gd name="T102" fmla="*/ 180196 w 163"/>
                  <a:gd name="T103" fmla="*/ 16395 h 287"/>
                  <a:gd name="T104" fmla="*/ 212959 w 163"/>
                  <a:gd name="T105" fmla="*/ 8197 h 287"/>
                  <a:gd name="T106" fmla="*/ 253912 w 163"/>
                  <a:gd name="T107" fmla="*/ 0 h 287"/>
                  <a:gd name="T108" fmla="*/ 286675 w 163"/>
                  <a:gd name="T109" fmla="*/ 0 h 287"/>
                  <a:gd name="T110" fmla="*/ 352201 w 163"/>
                  <a:gd name="T111" fmla="*/ 0 h 2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
                  <a:gd name="T169" fmla="*/ 0 h 287"/>
                  <a:gd name="T170" fmla="*/ 163 w 163"/>
                  <a:gd name="T171" fmla="*/ 287 h 2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 h="287">
                    <a:moveTo>
                      <a:pt x="46" y="0"/>
                    </a:moveTo>
                    <a:lnTo>
                      <a:pt x="51" y="0"/>
                    </a:lnTo>
                    <a:lnTo>
                      <a:pt x="56" y="0"/>
                    </a:lnTo>
                    <a:lnTo>
                      <a:pt x="61" y="1"/>
                    </a:lnTo>
                    <a:lnTo>
                      <a:pt x="63" y="2"/>
                    </a:lnTo>
                    <a:lnTo>
                      <a:pt x="66" y="3"/>
                    </a:lnTo>
                    <a:lnTo>
                      <a:pt x="71" y="4"/>
                    </a:lnTo>
                    <a:lnTo>
                      <a:pt x="76" y="6"/>
                    </a:lnTo>
                    <a:lnTo>
                      <a:pt x="79" y="7"/>
                    </a:lnTo>
                    <a:lnTo>
                      <a:pt x="81" y="8"/>
                    </a:lnTo>
                    <a:lnTo>
                      <a:pt x="84" y="9"/>
                    </a:lnTo>
                    <a:lnTo>
                      <a:pt x="86" y="11"/>
                    </a:lnTo>
                    <a:lnTo>
                      <a:pt x="91" y="13"/>
                    </a:lnTo>
                    <a:lnTo>
                      <a:pt x="96" y="16"/>
                    </a:lnTo>
                    <a:lnTo>
                      <a:pt x="101" y="19"/>
                    </a:lnTo>
                    <a:lnTo>
                      <a:pt x="103" y="21"/>
                    </a:lnTo>
                    <a:lnTo>
                      <a:pt x="106" y="23"/>
                    </a:lnTo>
                    <a:lnTo>
                      <a:pt x="108" y="24"/>
                    </a:lnTo>
                    <a:lnTo>
                      <a:pt x="110" y="26"/>
                    </a:lnTo>
                    <a:lnTo>
                      <a:pt x="115" y="30"/>
                    </a:lnTo>
                    <a:lnTo>
                      <a:pt x="119" y="34"/>
                    </a:lnTo>
                    <a:lnTo>
                      <a:pt x="124" y="38"/>
                    </a:lnTo>
                    <a:lnTo>
                      <a:pt x="128" y="42"/>
                    </a:lnTo>
                    <a:lnTo>
                      <a:pt x="132" y="46"/>
                    </a:lnTo>
                    <a:lnTo>
                      <a:pt x="135" y="50"/>
                    </a:lnTo>
                    <a:lnTo>
                      <a:pt x="139" y="55"/>
                    </a:lnTo>
                    <a:lnTo>
                      <a:pt x="142" y="59"/>
                    </a:lnTo>
                    <a:lnTo>
                      <a:pt x="145" y="64"/>
                    </a:lnTo>
                    <a:lnTo>
                      <a:pt x="148" y="68"/>
                    </a:lnTo>
                    <a:lnTo>
                      <a:pt x="151" y="73"/>
                    </a:lnTo>
                    <a:lnTo>
                      <a:pt x="153" y="77"/>
                    </a:lnTo>
                    <a:lnTo>
                      <a:pt x="155" y="81"/>
                    </a:lnTo>
                    <a:lnTo>
                      <a:pt x="157" y="86"/>
                    </a:lnTo>
                    <a:lnTo>
                      <a:pt x="158" y="90"/>
                    </a:lnTo>
                    <a:lnTo>
                      <a:pt x="159" y="92"/>
                    </a:lnTo>
                    <a:lnTo>
                      <a:pt x="160" y="94"/>
                    </a:lnTo>
                    <a:lnTo>
                      <a:pt x="160" y="98"/>
                    </a:lnTo>
                    <a:lnTo>
                      <a:pt x="161" y="100"/>
                    </a:lnTo>
                    <a:lnTo>
                      <a:pt x="161" y="102"/>
                    </a:lnTo>
                    <a:lnTo>
                      <a:pt x="161" y="106"/>
                    </a:lnTo>
                    <a:lnTo>
                      <a:pt x="161" y="110"/>
                    </a:lnTo>
                    <a:lnTo>
                      <a:pt x="162" y="116"/>
                    </a:lnTo>
                    <a:lnTo>
                      <a:pt x="163" y="123"/>
                    </a:lnTo>
                    <a:lnTo>
                      <a:pt x="162" y="133"/>
                    </a:lnTo>
                    <a:lnTo>
                      <a:pt x="162" y="143"/>
                    </a:lnTo>
                    <a:lnTo>
                      <a:pt x="161" y="145"/>
                    </a:lnTo>
                    <a:lnTo>
                      <a:pt x="160" y="149"/>
                    </a:lnTo>
                    <a:lnTo>
                      <a:pt x="158" y="157"/>
                    </a:lnTo>
                    <a:lnTo>
                      <a:pt x="156" y="164"/>
                    </a:lnTo>
                    <a:lnTo>
                      <a:pt x="153" y="170"/>
                    </a:lnTo>
                    <a:lnTo>
                      <a:pt x="150" y="176"/>
                    </a:lnTo>
                    <a:lnTo>
                      <a:pt x="147" y="183"/>
                    </a:lnTo>
                    <a:lnTo>
                      <a:pt x="144" y="189"/>
                    </a:lnTo>
                    <a:lnTo>
                      <a:pt x="142" y="192"/>
                    </a:lnTo>
                    <a:lnTo>
                      <a:pt x="140" y="196"/>
                    </a:lnTo>
                    <a:lnTo>
                      <a:pt x="135" y="202"/>
                    </a:lnTo>
                    <a:lnTo>
                      <a:pt x="133" y="205"/>
                    </a:lnTo>
                    <a:lnTo>
                      <a:pt x="130" y="208"/>
                    </a:lnTo>
                    <a:lnTo>
                      <a:pt x="127" y="212"/>
                    </a:lnTo>
                    <a:lnTo>
                      <a:pt x="124" y="216"/>
                    </a:lnTo>
                    <a:lnTo>
                      <a:pt x="121" y="220"/>
                    </a:lnTo>
                    <a:lnTo>
                      <a:pt x="118" y="225"/>
                    </a:lnTo>
                    <a:lnTo>
                      <a:pt x="116" y="229"/>
                    </a:lnTo>
                    <a:lnTo>
                      <a:pt x="113" y="234"/>
                    </a:lnTo>
                    <a:lnTo>
                      <a:pt x="112" y="236"/>
                    </a:lnTo>
                    <a:lnTo>
                      <a:pt x="111" y="239"/>
                    </a:lnTo>
                    <a:lnTo>
                      <a:pt x="109" y="243"/>
                    </a:lnTo>
                    <a:lnTo>
                      <a:pt x="108" y="246"/>
                    </a:lnTo>
                    <a:lnTo>
                      <a:pt x="107" y="248"/>
                    </a:lnTo>
                    <a:lnTo>
                      <a:pt x="106" y="250"/>
                    </a:lnTo>
                    <a:lnTo>
                      <a:pt x="105" y="253"/>
                    </a:lnTo>
                    <a:lnTo>
                      <a:pt x="103" y="257"/>
                    </a:lnTo>
                    <a:lnTo>
                      <a:pt x="101" y="259"/>
                    </a:lnTo>
                    <a:lnTo>
                      <a:pt x="100" y="261"/>
                    </a:lnTo>
                    <a:lnTo>
                      <a:pt x="98" y="263"/>
                    </a:lnTo>
                    <a:lnTo>
                      <a:pt x="97" y="265"/>
                    </a:lnTo>
                    <a:lnTo>
                      <a:pt x="93" y="269"/>
                    </a:lnTo>
                    <a:lnTo>
                      <a:pt x="91" y="270"/>
                    </a:lnTo>
                    <a:lnTo>
                      <a:pt x="90" y="272"/>
                    </a:lnTo>
                    <a:lnTo>
                      <a:pt x="86" y="275"/>
                    </a:lnTo>
                    <a:lnTo>
                      <a:pt x="84" y="276"/>
                    </a:lnTo>
                    <a:lnTo>
                      <a:pt x="82" y="278"/>
                    </a:lnTo>
                    <a:lnTo>
                      <a:pt x="78" y="280"/>
                    </a:lnTo>
                    <a:lnTo>
                      <a:pt x="74" y="282"/>
                    </a:lnTo>
                    <a:lnTo>
                      <a:pt x="72" y="283"/>
                    </a:lnTo>
                    <a:lnTo>
                      <a:pt x="70" y="284"/>
                    </a:lnTo>
                    <a:lnTo>
                      <a:pt x="68" y="285"/>
                    </a:lnTo>
                    <a:lnTo>
                      <a:pt x="66" y="286"/>
                    </a:lnTo>
                    <a:lnTo>
                      <a:pt x="64" y="286"/>
                    </a:lnTo>
                    <a:lnTo>
                      <a:pt x="62" y="287"/>
                    </a:lnTo>
                    <a:lnTo>
                      <a:pt x="60" y="287"/>
                    </a:lnTo>
                    <a:lnTo>
                      <a:pt x="58" y="287"/>
                    </a:lnTo>
                    <a:lnTo>
                      <a:pt x="54" y="287"/>
                    </a:lnTo>
                    <a:lnTo>
                      <a:pt x="17" y="284"/>
                    </a:lnTo>
                    <a:lnTo>
                      <a:pt x="13" y="284"/>
                    </a:lnTo>
                    <a:lnTo>
                      <a:pt x="0" y="284"/>
                    </a:lnTo>
                    <a:lnTo>
                      <a:pt x="0" y="148"/>
                    </a:lnTo>
                    <a:lnTo>
                      <a:pt x="0" y="12"/>
                    </a:lnTo>
                    <a:lnTo>
                      <a:pt x="4" y="9"/>
                    </a:lnTo>
                    <a:lnTo>
                      <a:pt x="8" y="7"/>
                    </a:lnTo>
                    <a:lnTo>
                      <a:pt x="13" y="5"/>
                    </a:lnTo>
                    <a:lnTo>
                      <a:pt x="17" y="3"/>
                    </a:lnTo>
                    <a:lnTo>
                      <a:pt x="20" y="3"/>
                    </a:lnTo>
                    <a:lnTo>
                      <a:pt x="22" y="2"/>
                    </a:lnTo>
                    <a:lnTo>
                      <a:pt x="24" y="1"/>
                    </a:lnTo>
                    <a:lnTo>
                      <a:pt x="26" y="1"/>
                    </a:lnTo>
                    <a:lnTo>
                      <a:pt x="29" y="1"/>
                    </a:lnTo>
                    <a:lnTo>
                      <a:pt x="31" y="0"/>
                    </a:lnTo>
                    <a:lnTo>
                      <a:pt x="33" y="0"/>
                    </a:lnTo>
                    <a:lnTo>
                      <a:pt x="35" y="0"/>
                    </a:lnTo>
                    <a:lnTo>
                      <a:pt x="40" y="0"/>
                    </a:lnTo>
                    <a:lnTo>
                      <a:pt x="43" y="0"/>
                    </a:lnTo>
                    <a:lnTo>
                      <a:pt x="46" y="0"/>
                    </a:lnTo>
                    <a:close/>
                  </a:path>
                </a:pathLst>
              </a:custGeom>
              <a:solidFill>
                <a:srgbClr val="E84100"/>
              </a:solidFill>
              <a:ln w="9525">
                <a:noFill/>
                <a:round/>
                <a:headEnd/>
                <a:tailEnd/>
              </a:ln>
            </p:spPr>
            <p:txBody>
              <a:bodyPr/>
              <a:lstStyle/>
              <a:p>
                <a:endParaRPr lang="en-US" dirty="0"/>
              </a:p>
            </p:txBody>
          </p:sp>
          <p:sp>
            <p:nvSpPr>
              <p:cNvPr id="7216" name="Rectangle 44"/>
              <p:cNvSpPr>
                <a:spLocks noChangeArrowheads="1"/>
              </p:cNvSpPr>
              <p:nvPr/>
            </p:nvSpPr>
            <p:spPr bwMode="auto">
              <a:xfrm>
                <a:off x="26028650" y="24579263"/>
                <a:ext cx="7938" cy="15875"/>
              </a:xfrm>
              <a:prstGeom prst="rect">
                <a:avLst/>
              </a:prstGeom>
              <a:solidFill>
                <a:srgbClr val="E84100"/>
              </a:solidFill>
              <a:ln w="9525">
                <a:noFill/>
                <a:miter lim="800000"/>
                <a:headEnd/>
                <a:tailEnd/>
              </a:ln>
            </p:spPr>
            <p:txBody>
              <a:bodyPr/>
              <a:lstStyle/>
              <a:p>
                <a:endParaRPr lang="en-US" dirty="0"/>
              </a:p>
            </p:txBody>
          </p:sp>
          <p:sp>
            <p:nvSpPr>
              <p:cNvPr id="7217" name="Freeform 45"/>
              <p:cNvSpPr>
                <a:spLocks/>
              </p:cNvSpPr>
              <p:nvPr/>
            </p:nvSpPr>
            <p:spPr bwMode="auto">
              <a:xfrm>
                <a:off x="24693563" y="23858538"/>
                <a:ext cx="1343025" cy="1195387"/>
              </a:xfrm>
              <a:custGeom>
                <a:avLst/>
                <a:gdLst>
                  <a:gd name="T0" fmla="*/ 1326647 w 164"/>
                  <a:gd name="T1" fmla="*/ 745070 h 146"/>
                  <a:gd name="T2" fmla="*/ 1293890 w 164"/>
                  <a:gd name="T3" fmla="*/ 745070 h 146"/>
                  <a:gd name="T4" fmla="*/ 1269322 w 164"/>
                  <a:gd name="T5" fmla="*/ 753257 h 146"/>
                  <a:gd name="T6" fmla="*/ 1220187 w 164"/>
                  <a:gd name="T7" fmla="*/ 786008 h 146"/>
                  <a:gd name="T8" fmla="*/ 1171052 w 164"/>
                  <a:gd name="T9" fmla="*/ 843321 h 146"/>
                  <a:gd name="T10" fmla="*/ 1113728 w 164"/>
                  <a:gd name="T11" fmla="*/ 900634 h 146"/>
                  <a:gd name="T12" fmla="*/ 1072782 w 164"/>
                  <a:gd name="T13" fmla="*/ 933384 h 146"/>
                  <a:gd name="T14" fmla="*/ 1040025 w 164"/>
                  <a:gd name="T15" fmla="*/ 941572 h 146"/>
                  <a:gd name="T16" fmla="*/ 917188 w 164"/>
                  <a:gd name="T17" fmla="*/ 949759 h 146"/>
                  <a:gd name="T18" fmla="*/ 884431 w 164"/>
                  <a:gd name="T19" fmla="*/ 982510 h 146"/>
                  <a:gd name="T20" fmla="*/ 876242 w 164"/>
                  <a:gd name="T21" fmla="*/ 1007072 h 146"/>
                  <a:gd name="T22" fmla="*/ 786161 w 164"/>
                  <a:gd name="T23" fmla="*/ 1146262 h 146"/>
                  <a:gd name="T24" fmla="*/ 630567 w 164"/>
                  <a:gd name="T25" fmla="*/ 1187199 h 146"/>
                  <a:gd name="T26" fmla="*/ 565053 w 164"/>
                  <a:gd name="T27" fmla="*/ 1195387 h 146"/>
                  <a:gd name="T28" fmla="*/ 565053 w 164"/>
                  <a:gd name="T29" fmla="*/ 1121699 h 146"/>
                  <a:gd name="T30" fmla="*/ 565053 w 164"/>
                  <a:gd name="T31" fmla="*/ 1023448 h 146"/>
                  <a:gd name="T32" fmla="*/ 556864 w 164"/>
                  <a:gd name="T33" fmla="*/ 974322 h 146"/>
                  <a:gd name="T34" fmla="*/ 540486 w 164"/>
                  <a:gd name="T35" fmla="*/ 941572 h 146"/>
                  <a:gd name="T36" fmla="*/ 524107 w 164"/>
                  <a:gd name="T37" fmla="*/ 925197 h 146"/>
                  <a:gd name="T38" fmla="*/ 507729 w 164"/>
                  <a:gd name="T39" fmla="*/ 908821 h 146"/>
                  <a:gd name="T40" fmla="*/ 483161 w 164"/>
                  <a:gd name="T41" fmla="*/ 908821 h 146"/>
                  <a:gd name="T42" fmla="*/ 425837 w 164"/>
                  <a:gd name="T43" fmla="*/ 908821 h 146"/>
                  <a:gd name="T44" fmla="*/ 393080 w 164"/>
                  <a:gd name="T45" fmla="*/ 892446 h 146"/>
                  <a:gd name="T46" fmla="*/ 360324 w 164"/>
                  <a:gd name="T47" fmla="*/ 859696 h 146"/>
                  <a:gd name="T48" fmla="*/ 335756 w 164"/>
                  <a:gd name="T49" fmla="*/ 851508 h 146"/>
                  <a:gd name="T50" fmla="*/ 303000 w 164"/>
                  <a:gd name="T51" fmla="*/ 859696 h 146"/>
                  <a:gd name="T52" fmla="*/ 270243 w 164"/>
                  <a:gd name="T53" fmla="*/ 876071 h 146"/>
                  <a:gd name="T54" fmla="*/ 180162 w 164"/>
                  <a:gd name="T55" fmla="*/ 941572 h 146"/>
                  <a:gd name="T56" fmla="*/ 155594 w 164"/>
                  <a:gd name="T57" fmla="*/ 966135 h 146"/>
                  <a:gd name="T58" fmla="*/ 0 w 164"/>
                  <a:gd name="T59" fmla="*/ 917009 h 146"/>
                  <a:gd name="T60" fmla="*/ 106459 w 164"/>
                  <a:gd name="T61" fmla="*/ 884259 h 146"/>
                  <a:gd name="T62" fmla="*/ 131027 w 164"/>
                  <a:gd name="T63" fmla="*/ 876071 h 146"/>
                  <a:gd name="T64" fmla="*/ 237486 w 164"/>
                  <a:gd name="T65" fmla="*/ 802383 h 146"/>
                  <a:gd name="T66" fmla="*/ 311189 w 164"/>
                  <a:gd name="T67" fmla="*/ 769633 h 146"/>
                  <a:gd name="T68" fmla="*/ 360324 w 164"/>
                  <a:gd name="T69" fmla="*/ 769633 h 146"/>
                  <a:gd name="T70" fmla="*/ 376702 w 164"/>
                  <a:gd name="T71" fmla="*/ 769633 h 146"/>
                  <a:gd name="T72" fmla="*/ 409459 w 164"/>
                  <a:gd name="T73" fmla="*/ 802383 h 146"/>
                  <a:gd name="T74" fmla="*/ 442216 w 164"/>
                  <a:gd name="T75" fmla="*/ 826946 h 146"/>
                  <a:gd name="T76" fmla="*/ 483161 w 164"/>
                  <a:gd name="T77" fmla="*/ 835133 h 146"/>
                  <a:gd name="T78" fmla="*/ 532297 w 164"/>
                  <a:gd name="T79" fmla="*/ 835133 h 146"/>
                  <a:gd name="T80" fmla="*/ 556864 w 164"/>
                  <a:gd name="T81" fmla="*/ 843321 h 146"/>
                  <a:gd name="T82" fmla="*/ 589621 w 164"/>
                  <a:gd name="T83" fmla="*/ 867884 h 146"/>
                  <a:gd name="T84" fmla="*/ 769783 w 164"/>
                  <a:gd name="T85" fmla="*/ 0 h 146"/>
                  <a:gd name="T86" fmla="*/ 876242 w 164"/>
                  <a:gd name="T87" fmla="*/ 876071 h 146"/>
                  <a:gd name="T88" fmla="*/ 900809 w 164"/>
                  <a:gd name="T89" fmla="*/ 867884 h 146"/>
                  <a:gd name="T90" fmla="*/ 1031836 w 164"/>
                  <a:gd name="T91" fmla="*/ 859696 h 146"/>
                  <a:gd name="T92" fmla="*/ 1056404 w 164"/>
                  <a:gd name="T93" fmla="*/ 843321 h 146"/>
                  <a:gd name="T94" fmla="*/ 1138296 w 164"/>
                  <a:gd name="T95" fmla="*/ 761445 h 146"/>
                  <a:gd name="T96" fmla="*/ 1195620 w 164"/>
                  <a:gd name="T97" fmla="*/ 704132 h 146"/>
                  <a:gd name="T98" fmla="*/ 1236566 w 164"/>
                  <a:gd name="T99" fmla="*/ 679569 h 146"/>
                  <a:gd name="T100" fmla="*/ 1269322 w 164"/>
                  <a:gd name="T101" fmla="*/ 663194 h 146"/>
                  <a:gd name="T102" fmla="*/ 1310268 w 164"/>
                  <a:gd name="T103" fmla="*/ 663194 h 146"/>
                  <a:gd name="T104" fmla="*/ 1343025 w 164"/>
                  <a:gd name="T105" fmla="*/ 745070 h 1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4"/>
                  <a:gd name="T160" fmla="*/ 0 h 146"/>
                  <a:gd name="T161" fmla="*/ 164 w 164"/>
                  <a:gd name="T162" fmla="*/ 146 h 1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4" h="146">
                    <a:moveTo>
                      <a:pt x="164" y="91"/>
                    </a:moveTo>
                    <a:lnTo>
                      <a:pt x="163" y="91"/>
                    </a:lnTo>
                    <a:lnTo>
                      <a:pt x="162" y="91"/>
                    </a:lnTo>
                    <a:lnTo>
                      <a:pt x="159" y="91"/>
                    </a:lnTo>
                    <a:lnTo>
                      <a:pt x="158" y="91"/>
                    </a:lnTo>
                    <a:lnTo>
                      <a:pt x="157" y="91"/>
                    </a:lnTo>
                    <a:lnTo>
                      <a:pt x="156" y="92"/>
                    </a:lnTo>
                    <a:lnTo>
                      <a:pt x="155" y="92"/>
                    </a:lnTo>
                    <a:lnTo>
                      <a:pt x="154" y="93"/>
                    </a:lnTo>
                    <a:lnTo>
                      <a:pt x="152" y="94"/>
                    </a:lnTo>
                    <a:lnTo>
                      <a:pt x="149" y="96"/>
                    </a:lnTo>
                    <a:lnTo>
                      <a:pt x="147" y="98"/>
                    </a:lnTo>
                    <a:lnTo>
                      <a:pt x="145" y="101"/>
                    </a:lnTo>
                    <a:lnTo>
                      <a:pt x="143" y="103"/>
                    </a:lnTo>
                    <a:lnTo>
                      <a:pt x="141" y="105"/>
                    </a:lnTo>
                    <a:lnTo>
                      <a:pt x="139" y="108"/>
                    </a:lnTo>
                    <a:lnTo>
                      <a:pt x="136" y="110"/>
                    </a:lnTo>
                    <a:lnTo>
                      <a:pt x="134" y="112"/>
                    </a:lnTo>
                    <a:lnTo>
                      <a:pt x="132" y="113"/>
                    </a:lnTo>
                    <a:lnTo>
                      <a:pt x="131" y="114"/>
                    </a:lnTo>
                    <a:lnTo>
                      <a:pt x="130" y="114"/>
                    </a:lnTo>
                    <a:lnTo>
                      <a:pt x="129" y="115"/>
                    </a:lnTo>
                    <a:lnTo>
                      <a:pt x="127" y="115"/>
                    </a:lnTo>
                    <a:lnTo>
                      <a:pt x="126" y="115"/>
                    </a:lnTo>
                    <a:lnTo>
                      <a:pt x="125" y="116"/>
                    </a:lnTo>
                    <a:lnTo>
                      <a:pt x="112" y="116"/>
                    </a:lnTo>
                    <a:lnTo>
                      <a:pt x="110" y="117"/>
                    </a:lnTo>
                    <a:lnTo>
                      <a:pt x="109" y="119"/>
                    </a:lnTo>
                    <a:lnTo>
                      <a:pt x="108" y="120"/>
                    </a:lnTo>
                    <a:lnTo>
                      <a:pt x="108" y="121"/>
                    </a:lnTo>
                    <a:lnTo>
                      <a:pt x="107" y="122"/>
                    </a:lnTo>
                    <a:lnTo>
                      <a:pt x="107" y="123"/>
                    </a:lnTo>
                    <a:lnTo>
                      <a:pt x="107" y="126"/>
                    </a:lnTo>
                    <a:lnTo>
                      <a:pt x="106" y="140"/>
                    </a:lnTo>
                    <a:lnTo>
                      <a:pt x="96" y="140"/>
                    </a:lnTo>
                    <a:lnTo>
                      <a:pt x="88" y="52"/>
                    </a:lnTo>
                    <a:lnTo>
                      <a:pt x="79" y="144"/>
                    </a:lnTo>
                    <a:lnTo>
                      <a:pt x="77" y="145"/>
                    </a:lnTo>
                    <a:lnTo>
                      <a:pt x="75" y="145"/>
                    </a:lnTo>
                    <a:lnTo>
                      <a:pt x="72" y="146"/>
                    </a:lnTo>
                    <a:lnTo>
                      <a:pt x="69" y="146"/>
                    </a:lnTo>
                    <a:lnTo>
                      <a:pt x="69" y="144"/>
                    </a:lnTo>
                    <a:lnTo>
                      <a:pt x="69" y="142"/>
                    </a:lnTo>
                    <a:lnTo>
                      <a:pt x="69" y="137"/>
                    </a:lnTo>
                    <a:lnTo>
                      <a:pt x="69" y="132"/>
                    </a:lnTo>
                    <a:lnTo>
                      <a:pt x="69" y="127"/>
                    </a:lnTo>
                    <a:lnTo>
                      <a:pt x="69" y="125"/>
                    </a:lnTo>
                    <a:lnTo>
                      <a:pt x="68" y="123"/>
                    </a:lnTo>
                    <a:lnTo>
                      <a:pt x="68" y="121"/>
                    </a:lnTo>
                    <a:lnTo>
                      <a:pt x="68" y="119"/>
                    </a:lnTo>
                    <a:lnTo>
                      <a:pt x="67" y="117"/>
                    </a:lnTo>
                    <a:lnTo>
                      <a:pt x="66" y="115"/>
                    </a:lnTo>
                    <a:lnTo>
                      <a:pt x="65" y="114"/>
                    </a:lnTo>
                    <a:lnTo>
                      <a:pt x="65" y="113"/>
                    </a:lnTo>
                    <a:lnTo>
                      <a:pt x="64" y="113"/>
                    </a:lnTo>
                    <a:lnTo>
                      <a:pt x="63" y="112"/>
                    </a:lnTo>
                    <a:lnTo>
                      <a:pt x="62" y="112"/>
                    </a:lnTo>
                    <a:lnTo>
                      <a:pt x="62" y="111"/>
                    </a:lnTo>
                    <a:lnTo>
                      <a:pt x="61" y="111"/>
                    </a:lnTo>
                    <a:lnTo>
                      <a:pt x="60" y="111"/>
                    </a:lnTo>
                    <a:lnTo>
                      <a:pt x="59" y="111"/>
                    </a:lnTo>
                    <a:lnTo>
                      <a:pt x="57" y="111"/>
                    </a:lnTo>
                    <a:lnTo>
                      <a:pt x="54" y="111"/>
                    </a:lnTo>
                    <a:lnTo>
                      <a:pt x="52" y="111"/>
                    </a:lnTo>
                    <a:lnTo>
                      <a:pt x="51" y="110"/>
                    </a:lnTo>
                    <a:lnTo>
                      <a:pt x="49" y="110"/>
                    </a:lnTo>
                    <a:lnTo>
                      <a:pt x="48" y="109"/>
                    </a:lnTo>
                    <a:lnTo>
                      <a:pt x="47" y="108"/>
                    </a:lnTo>
                    <a:lnTo>
                      <a:pt x="45" y="106"/>
                    </a:lnTo>
                    <a:lnTo>
                      <a:pt x="44" y="105"/>
                    </a:lnTo>
                    <a:lnTo>
                      <a:pt x="43" y="104"/>
                    </a:lnTo>
                    <a:lnTo>
                      <a:pt x="42" y="104"/>
                    </a:lnTo>
                    <a:lnTo>
                      <a:pt x="41" y="104"/>
                    </a:lnTo>
                    <a:lnTo>
                      <a:pt x="40" y="104"/>
                    </a:lnTo>
                    <a:lnTo>
                      <a:pt x="39" y="104"/>
                    </a:lnTo>
                    <a:lnTo>
                      <a:pt x="37" y="105"/>
                    </a:lnTo>
                    <a:lnTo>
                      <a:pt x="36" y="105"/>
                    </a:lnTo>
                    <a:lnTo>
                      <a:pt x="34" y="106"/>
                    </a:lnTo>
                    <a:lnTo>
                      <a:pt x="33" y="107"/>
                    </a:lnTo>
                    <a:lnTo>
                      <a:pt x="29" y="110"/>
                    </a:lnTo>
                    <a:lnTo>
                      <a:pt x="23" y="114"/>
                    </a:lnTo>
                    <a:lnTo>
                      <a:pt x="22" y="115"/>
                    </a:lnTo>
                    <a:lnTo>
                      <a:pt x="21" y="116"/>
                    </a:lnTo>
                    <a:lnTo>
                      <a:pt x="20" y="117"/>
                    </a:lnTo>
                    <a:lnTo>
                      <a:pt x="19" y="118"/>
                    </a:lnTo>
                    <a:lnTo>
                      <a:pt x="0" y="117"/>
                    </a:lnTo>
                    <a:lnTo>
                      <a:pt x="0" y="115"/>
                    </a:lnTo>
                    <a:lnTo>
                      <a:pt x="0" y="112"/>
                    </a:lnTo>
                    <a:lnTo>
                      <a:pt x="0" y="107"/>
                    </a:lnTo>
                    <a:lnTo>
                      <a:pt x="12" y="108"/>
                    </a:lnTo>
                    <a:lnTo>
                      <a:pt x="13" y="108"/>
                    </a:lnTo>
                    <a:lnTo>
                      <a:pt x="14" y="108"/>
                    </a:lnTo>
                    <a:lnTo>
                      <a:pt x="15" y="108"/>
                    </a:lnTo>
                    <a:lnTo>
                      <a:pt x="16" y="107"/>
                    </a:lnTo>
                    <a:lnTo>
                      <a:pt x="23" y="103"/>
                    </a:lnTo>
                    <a:lnTo>
                      <a:pt x="26" y="100"/>
                    </a:lnTo>
                    <a:lnTo>
                      <a:pt x="29" y="98"/>
                    </a:lnTo>
                    <a:lnTo>
                      <a:pt x="32" y="96"/>
                    </a:lnTo>
                    <a:lnTo>
                      <a:pt x="35" y="95"/>
                    </a:lnTo>
                    <a:lnTo>
                      <a:pt x="38" y="94"/>
                    </a:lnTo>
                    <a:lnTo>
                      <a:pt x="40" y="94"/>
                    </a:lnTo>
                    <a:lnTo>
                      <a:pt x="41" y="94"/>
                    </a:lnTo>
                    <a:lnTo>
                      <a:pt x="44" y="94"/>
                    </a:lnTo>
                    <a:lnTo>
                      <a:pt x="45" y="94"/>
                    </a:lnTo>
                    <a:lnTo>
                      <a:pt x="46" y="94"/>
                    </a:lnTo>
                    <a:lnTo>
                      <a:pt x="47" y="95"/>
                    </a:lnTo>
                    <a:lnTo>
                      <a:pt x="48" y="96"/>
                    </a:lnTo>
                    <a:lnTo>
                      <a:pt x="50" y="98"/>
                    </a:lnTo>
                    <a:lnTo>
                      <a:pt x="52" y="99"/>
                    </a:lnTo>
                    <a:lnTo>
                      <a:pt x="53" y="100"/>
                    </a:lnTo>
                    <a:lnTo>
                      <a:pt x="54" y="101"/>
                    </a:lnTo>
                    <a:lnTo>
                      <a:pt x="56" y="101"/>
                    </a:lnTo>
                    <a:lnTo>
                      <a:pt x="57" y="102"/>
                    </a:lnTo>
                    <a:lnTo>
                      <a:pt x="59" y="102"/>
                    </a:lnTo>
                    <a:lnTo>
                      <a:pt x="60" y="102"/>
                    </a:lnTo>
                    <a:lnTo>
                      <a:pt x="64" y="102"/>
                    </a:lnTo>
                    <a:lnTo>
                      <a:pt x="65" y="102"/>
                    </a:lnTo>
                    <a:lnTo>
                      <a:pt x="67" y="102"/>
                    </a:lnTo>
                    <a:lnTo>
                      <a:pt x="68" y="103"/>
                    </a:lnTo>
                    <a:lnTo>
                      <a:pt x="69" y="104"/>
                    </a:lnTo>
                    <a:lnTo>
                      <a:pt x="70" y="105"/>
                    </a:lnTo>
                    <a:lnTo>
                      <a:pt x="72" y="106"/>
                    </a:lnTo>
                    <a:lnTo>
                      <a:pt x="73" y="108"/>
                    </a:lnTo>
                    <a:lnTo>
                      <a:pt x="84" y="0"/>
                    </a:lnTo>
                    <a:lnTo>
                      <a:pt x="94" y="0"/>
                    </a:lnTo>
                    <a:lnTo>
                      <a:pt x="104" y="110"/>
                    </a:lnTo>
                    <a:lnTo>
                      <a:pt x="105" y="108"/>
                    </a:lnTo>
                    <a:lnTo>
                      <a:pt x="107" y="107"/>
                    </a:lnTo>
                    <a:lnTo>
                      <a:pt x="109" y="106"/>
                    </a:lnTo>
                    <a:lnTo>
                      <a:pt x="110" y="106"/>
                    </a:lnTo>
                    <a:lnTo>
                      <a:pt x="125" y="106"/>
                    </a:lnTo>
                    <a:lnTo>
                      <a:pt x="126" y="105"/>
                    </a:lnTo>
                    <a:lnTo>
                      <a:pt x="128" y="104"/>
                    </a:lnTo>
                    <a:lnTo>
                      <a:pt x="129" y="104"/>
                    </a:lnTo>
                    <a:lnTo>
                      <a:pt x="129" y="103"/>
                    </a:lnTo>
                    <a:lnTo>
                      <a:pt x="131" y="102"/>
                    </a:lnTo>
                    <a:lnTo>
                      <a:pt x="134" y="98"/>
                    </a:lnTo>
                    <a:lnTo>
                      <a:pt x="139" y="93"/>
                    </a:lnTo>
                    <a:lnTo>
                      <a:pt x="141" y="91"/>
                    </a:lnTo>
                    <a:lnTo>
                      <a:pt x="143" y="88"/>
                    </a:lnTo>
                    <a:lnTo>
                      <a:pt x="146" y="86"/>
                    </a:lnTo>
                    <a:lnTo>
                      <a:pt x="147" y="85"/>
                    </a:lnTo>
                    <a:lnTo>
                      <a:pt x="148" y="84"/>
                    </a:lnTo>
                    <a:lnTo>
                      <a:pt x="151" y="83"/>
                    </a:lnTo>
                    <a:lnTo>
                      <a:pt x="152" y="82"/>
                    </a:lnTo>
                    <a:lnTo>
                      <a:pt x="154" y="82"/>
                    </a:lnTo>
                    <a:lnTo>
                      <a:pt x="155" y="81"/>
                    </a:lnTo>
                    <a:lnTo>
                      <a:pt x="157" y="81"/>
                    </a:lnTo>
                    <a:lnTo>
                      <a:pt x="158" y="81"/>
                    </a:lnTo>
                    <a:lnTo>
                      <a:pt x="160" y="81"/>
                    </a:lnTo>
                    <a:lnTo>
                      <a:pt x="162" y="81"/>
                    </a:lnTo>
                    <a:lnTo>
                      <a:pt x="163" y="81"/>
                    </a:lnTo>
                    <a:lnTo>
                      <a:pt x="164" y="91"/>
                    </a:lnTo>
                    <a:close/>
                  </a:path>
                </a:pathLst>
              </a:custGeom>
              <a:solidFill>
                <a:srgbClr val="FFFFFF"/>
              </a:solidFill>
              <a:ln w="9525">
                <a:noFill/>
                <a:round/>
                <a:headEnd/>
                <a:tailEnd/>
              </a:ln>
            </p:spPr>
            <p:txBody>
              <a:bodyPr/>
              <a:lstStyle/>
              <a:p>
                <a:endParaRPr lang="en-US" dirty="0"/>
              </a:p>
            </p:txBody>
          </p:sp>
          <p:sp>
            <p:nvSpPr>
              <p:cNvPr id="7218" name="Freeform 46"/>
              <p:cNvSpPr>
                <a:spLocks/>
              </p:cNvSpPr>
              <p:nvPr/>
            </p:nvSpPr>
            <p:spPr bwMode="auto">
              <a:xfrm>
                <a:off x="25390475" y="25185688"/>
                <a:ext cx="360363" cy="762000"/>
              </a:xfrm>
              <a:custGeom>
                <a:avLst/>
                <a:gdLst>
                  <a:gd name="T0" fmla="*/ 303033 w 44"/>
                  <a:gd name="T1" fmla="*/ 319548 h 93"/>
                  <a:gd name="T2" fmla="*/ 286652 w 44"/>
                  <a:gd name="T3" fmla="*/ 311355 h 93"/>
                  <a:gd name="T4" fmla="*/ 278462 w 44"/>
                  <a:gd name="T5" fmla="*/ 311355 h 93"/>
                  <a:gd name="T6" fmla="*/ 262082 w 44"/>
                  <a:gd name="T7" fmla="*/ 311355 h 93"/>
                  <a:gd name="T8" fmla="*/ 245702 w 44"/>
                  <a:gd name="T9" fmla="*/ 311355 h 93"/>
                  <a:gd name="T10" fmla="*/ 229322 w 44"/>
                  <a:gd name="T11" fmla="*/ 311355 h 93"/>
                  <a:gd name="T12" fmla="*/ 212942 w 44"/>
                  <a:gd name="T13" fmla="*/ 319548 h 93"/>
                  <a:gd name="T14" fmla="*/ 196562 w 44"/>
                  <a:gd name="T15" fmla="*/ 327742 h 93"/>
                  <a:gd name="T16" fmla="*/ 188372 w 44"/>
                  <a:gd name="T17" fmla="*/ 327742 h 93"/>
                  <a:gd name="T18" fmla="*/ 180182 w 44"/>
                  <a:gd name="T19" fmla="*/ 335935 h 93"/>
                  <a:gd name="T20" fmla="*/ 171991 w 44"/>
                  <a:gd name="T21" fmla="*/ 335935 h 93"/>
                  <a:gd name="T22" fmla="*/ 155611 w 44"/>
                  <a:gd name="T23" fmla="*/ 344129 h 93"/>
                  <a:gd name="T24" fmla="*/ 147421 w 44"/>
                  <a:gd name="T25" fmla="*/ 352323 h 93"/>
                  <a:gd name="T26" fmla="*/ 139231 w 44"/>
                  <a:gd name="T27" fmla="*/ 368710 h 93"/>
                  <a:gd name="T28" fmla="*/ 131041 w 44"/>
                  <a:gd name="T29" fmla="*/ 376903 h 93"/>
                  <a:gd name="T30" fmla="*/ 131041 w 44"/>
                  <a:gd name="T31" fmla="*/ 376903 h 93"/>
                  <a:gd name="T32" fmla="*/ 122851 w 44"/>
                  <a:gd name="T33" fmla="*/ 393290 h 93"/>
                  <a:gd name="T34" fmla="*/ 114661 w 44"/>
                  <a:gd name="T35" fmla="*/ 409677 h 93"/>
                  <a:gd name="T36" fmla="*/ 106471 w 44"/>
                  <a:gd name="T37" fmla="*/ 417871 h 93"/>
                  <a:gd name="T38" fmla="*/ 106471 w 44"/>
                  <a:gd name="T39" fmla="*/ 434258 h 93"/>
                  <a:gd name="T40" fmla="*/ 98281 w 44"/>
                  <a:gd name="T41" fmla="*/ 450645 h 93"/>
                  <a:gd name="T42" fmla="*/ 98281 w 44"/>
                  <a:gd name="T43" fmla="*/ 467032 h 93"/>
                  <a:gd name="T44" fmla="*/ 98281 w 44"/>
                  <a:gd name="T45" fmla="*/ 680065 h 93"/>
                  <a:gd name="T46" fmla="*/ 98281 w 44"/>
                  <a:gd name="T47" fmla="*/ 680065 h 93"/>
                  <a:gd name="T48" fmla="*/ 98281 w 44"/>
                  <a:gd name="T49" fmla="*/ 680065 h 93"/>
                  <a:gd name="T50" fmla="*/ 90091 w 44"/>
                  <a:gd name="T51" fmla="*/ 696452 h 93"/>
                  <a:gd name="T52" fmla="*/ 73711 w 44"/>
                  <a:gd name="T53" fmla="*/ 704645 h 93"/>
                  <a:gd name="T54" fmla="*/ 57330 w 44"/>
                  <a:gd name="T55" fmla="*/ 721032 h 93"/>
                  <a:gd name="T56" fmla="*/ 32760 w 44"/>
                  <a:gd name="T57" fmla="*/ 737419 h 93"/>
                  <a:gd name="T58" fmla="*/ 16380 w 44"/>
                  <a:gd name="T59" fmla="*/ 753806 h 93"/>
                  <a:gd name="T60" fmla="*/ 8190 w 44"/>
                  <a:gd name="T61" fmla="*/ 762000 h 93"/>
                  <a:gd name="T62" fmla="*/ 0 w 44"/>
                  <a:gd name="T63" fmla="*/ 762000 h 93"/>
                  <a:gd name="T64" fmla="*/ 0 w 44"/>
                  <a:gd name="T65" fmla="*/ 762000 h 93"/>
                  <a:gd name="T66" fmla="*/ 0 w 44"/>
                  <a:gd name="T67" fmla="*/ 0 h 93"/>
                  <a:gd name="T68" fmla="*/ 98281 w 44"/>
                  <a:gd name="T69" fmla="*/ 0 h 93"/>
                  <a:gd name="T70" fmla="*/ 98281 w 44"/>
                  <a:gd name="T71" fmla="*/ 303161 h 93"/>
                  <a:gd name="T72" fmla="*/ 114661 w 44"/>
                  <a:gd name="T73" fmla="*/ 294968 h 93"/>
                  <a:gd name="T74" fmla="*/ 122851 w 44"/>
                  <a:gd name="T75" fmla="*/ 278581 h 93"/>
                  <a:gd name="T76" fmla="*/ 131041 w 44"/>
                  <a:gd name="T77" fmla="*/ 270387 h 93"/>
                  <a:gd name="T78" fmla="*/ 147421 w 44"/>
                  <a:gd name="T79" fmla="*/ 262194 h 93"/>
                  <a:gd name="T80" fmla="*/ 155611 w 44"/>
                  <a:gd name="T81" fmla="*/ 254000 h 93"/>
                  <a:gd name="T82" fmla="*/ 163801 w 44"/>
                  <a:gd name="T83" fmla="*/ 245806 h 93"/>
                  <a:gd name="T84" fmla="*/ 188372 w 44"/>
                  <a:gd name="T85" fmla="*/ 237613 h 93"/>
                  <a:gd name="T86" fmla="*/ 196562 w 44"/>
                  <a:gd name="T87" fmla="*/ 237613 h 93"/>
                  <a:gd name="T88" fmla="*/ 212942 w 44"/>
                  <a:gd name="T89" fmla="*/ 229419 h 93"/>
                  <a:gd name="T90" fmla="*/ 221132 w 44"/>
                  <a:gd name="T91" fmla="*/ 229419 h 93"/>
                  <a:gd name="T92" fmla="*/ 237512 w 44"/>
                  <a:gd name="T93" fmla="*/ 229419 h 93"/>
                  <a:gd name="T94" fmla="*/ 262082 w 44"/>
                  <a:gd name="T95" fmla="*/ 221226 h 93"/>
                  <a:gd name="T96" fmla="*/ 278462 w 44"/>
                  <a:gd name="T97" fmla="*/ 221226 h 93"/>
                  <a:gd name="T98" fmla="*/ 303033 w 44"/>
                  <a:gd name="T99" fmla="*/ 221226 h 93"/>
                  <a:gd name="T100" fmla="*/ 319413 w 44"/>
                  <a:gd name="T101" fmla="*/ 221226 h 93"/>
                  <a:gd name="T102" fmla="*/ 335793 w 44"/>
                  <a:gd name="T103" fmla="*/ 229419 h 93"/>
                  <a:gd name="T104" fmla="*/ 360363 w 44"/>
                  <a:gd name="T105" fmla="*/ 237613 h 93"/>
                  <a:gd name="T106" fmla="*/ 303033 w 44"/>
                  <a:gd name="T107" fmla="*/ 319548 h 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
                  <a:gd name="T163" fmla="*/ 0 h 93"/>
                  <a:gd name="T164" fmla="*/ 44 w 44"/>
                  <a:gd name="T165" fmla="*/ 93 h 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 h="93">
                    <a:moveTo>
                      <a:pt x="37" y="39"/>
                    </a:moveTo>
                    <a:lnTo>
                      <a:pt x="35" y="38"/>
                    </a:lnTo>
                    <a:lnTo>
                      <a:pt x="34" y="38"/>
                    </a:lnTo>
                    <a:lnTo>
                      <a:pt x="32" y="38"/>
                    </a:lnTo>
                    <a:lnTo>
                      <a:pt x="30" y="38"/>
                    </a:lnTo>
                    <a:lnTo>
                      <a:pt x="28" y="38"/>
                    </a:lnTo>
                    <a:lnTo>
                      <a:pt x="26" y="39"/>
                    </a:lnTo>
                    <a:lnTo>
                      <a:pt x="24" y="40"/>
                    </a:lnTo>
                    <a:lnTo>
                      <a:pt x="23" y="40"/>
                    </a:lnTo>
                    <a:lnTo>
                      <a:pt x="22" y="41"/>
                    </a:lnTo>
                    <a:lnTo>
                      <a:pt x="21" y="41"/>
                    </a:lnTo>
                    <a:lnTo>
                      <a:pt x="19" y="42"/>
                    </a:lnTo>
                    <a:lnTo>
                      <a:pt x="18" y="43"/>
                    </a:lnTo>
                    <a:lnTo>
                      <a:pt x="17" y="45"/>
                    </a:lnTo>
                    <a:lnTo>
                      <a:pt x="16" y="46"/>
                    </a:lnTo>
                    <a:lnTo>
                      <a:pt x="15" y="48"/>
                    </a:lnTo>
                    <a:lnTo>
                      <a:pt x="14" y="50"/>
                    </a:lnTo>
                    <a:lnTo>
                      <a:pt x="13" y="51"/>
                    </a:lnTo>
                    <a:lnTo>
                      <a:pt x="13" y="53"/>
                    </a:lnTo>
                    <a:lnTo>
                      <a:pt x="12" y="55"/>
                    </a:lnTo>
                    <a:lnTo>
                      <a:pt x="12" y="57"/>
                    </a:lnTo>
                    <a:lnTo>
                      <a:pt x="12" y="83"/>
                    </a:lnTo>
                    <a:lnTo>
                      <a:pt x="11" y="85"/>
                    </a:lnTo>
                    <a:lnTo>
                      <a:pt x="9" y="86"/>
                    </a:lnTo>
                    <a:lnTo>
                      <a:pt x="7" y="88"/>
                    </a:lnTo>
                    <a:lnTo>
                      <a:pt x="4" y="90"/>
                    </a:lnTo>
                    <a:lnTo>
                      <a:pt x="2" y="92"/>
                    </a:lnTo>
                    <a:lnTo>
                      <a:pt x="1" y="93"/>
                    </a:lnTo>
                    <a:lnTo>
                      <a:pt x="0" y="93"/>
                    </a:lnTo>
                    <a:lnTo>
                      <a:pt x="0" y="0"/>
                    </a:lnTo>
                    <a:lnTo>
                      <a:pt x="12" y="0"/>
                    </a:lnTo>
                    <a:lnTo>
                      <a:pt x="12" y="37"/>
                    </a:lnTo>
                    <a:lnTo>
                      <a:pt x="14" y="36"/>
                    </a:lnTo>
                    <a:lnTo>
                      <a:pt x="15" y="34"/>
                    </a:lnTo>
                    <a:lnTo>
                      <a:pt x="16" y="33"/>
                    </a:lnTo>
                    <a:lnTo>
                      <a:pt x="18" y="32"/>
                    </a:lnTo>
                    <a:lnTo>
                      <a:pt x="19" y="31"/>
                    </a:lnTo>
                    <a:lnTo>
                      <a:pt x="20" y="30"/>
                    </a:lnTo>
                    <a:lnTo>
                      <a:pt x="23" y="29"/>
                    </a:lnTo>
                    <a:lnTo>
                      <a:pt x="24" y="29"/>
                    </a:lnTo>
                    <a:lnTo>
                      <a:pt x="26" y="28"/>
                    </a:lnTo>
                    <a:lnTo>
                      <a:pt x="27" y="28"/>
                    </a:lnTo>
                    <a:lnTo>
                      <a:pt x="29" y="28"/>
                    </a:lnTo>
                    <a:lnTo>
                      <a:pt x="32" y="27"/>
                    </a:lnTo>
                    <a:lnTo>
                      <a:pt x="34" y="27"/>
                    </a:lnTo>
                    <a:lnTo>
                      <a:pt x="37" y="27"/>
                    </a:lnTo>
                    <a:lnTo>
                      <a:pt x="39" y="27"/>
                    </a:lnTo>
                    <a:lnTo>
                      <a:pt x="41" y="28"/>
                    </a:lnTo>
                    <a:lnTo>
                      <a:pt x="44" y="29"/>
                    </a:lnTo>
                    <a:lnTo>
                      <a:pt x="37" y="39"/>
                    </a:lnTo>
                    <a:close/>
                  </a:path>
                </a:pathLst>
              </a:custGeom>
              <a:solidFill>
                <a:srgbClr val="FFFFFF"/>
              </a:solidFill>
              <a:ln w="9525">
                <a:noFill/>
                <a:round/>
                <a:headEnd/>
                <a:tailEnd/>
              </a:ln>
            </p:spPr>
            <p:txBody>
              <a:bodyPr/>
              <a:lstStyle/>
              <a:p>
                <a:endParaRPr lang="en-US" dirty="0"/>
              </a:p>
            </p:txBody>
          </p:sp>
          <p:sp>
            <p:nvSpPr>
              <p:cNvPr id="7219" name="Freeform 47"/>
              <p:cNvSpPr>
                <a:spLocks/>
              </p:cNvSpPr>
              <p:nvPr/>
            </p:nvSpPr>
            <p:spPr bwMode="auto">
              <a:xfrm>
                <a:off x="23653750" y="22653625"/>
                <a:ext cx="925513" cy="1057275"/>
              </a:xfrm>
              <a:custGeom>
                <a:avLst/>
                <a:gdLst>
                  <a:gd name="T0" fmla="*/ 98285 w 113"/>
                  <a:gd name="T1" fmla="*/ 16392 h 129"/>
                  <a:gd name="T2" fmla="*/ 204760 w 113"/>
                  <a:gd name="T3" fmla="*/ 49176 h 129"/>
                  <a:gd name="T4" fmla="*/ 311235 w 113"/>
                  <a:gd name="T5" fmla="*/ 81959 h 129"/>
                  <a:gd name="T6" fmla="*/ 376758 w 113"/>
                  <a:gd name="T7" fmla="*/ 114743 h 129"/>
                  <a:gd name="T8" fmla="*/ 442281 w 113"/>
                  <a:gd name="T9" fmla="*/ 147527 h 129"/>
                  <a:gd name="T10" fmla="*/ 524184 w 113"/>
                  <a:gd name="T11" fmla="*/ 188506 h 129"/>
                  <a:gd name="T12" fmla="*/ 581517 w 113"/>
                  <a:gd name="T13" fmla="*/ 229486 h 129"/>
                  <a:gd name="T14" fmla="*/ 630659 w 113"/>
                  <a:gd name="T15" fmla="*/ 270466 h 129"/>
                  <a:gd name="T16" fmla="*/ 671611 w 113"/>
                  <a:gd name="T17" fmla="*/ 311445 h 129"/>
                  <a:gd name="T18" fmla="*/ 712563 w 113"/>
                  <a:gd name="T19" fmla="*/ 360621 h 129"/>
                  <a:gd name="T20" fmla="*/ 753515 w 113"/>
                  <a:gd name="T21" fmla="*/ 401601 h 129"/>
                  <a:gd name="T22" fmla="*/ 786277 w 113"/>
                  <a:gd name="T23" fmla="*/ 450776 h 129"/>
                  <a:gd name="T24" fmla="*/ 819038 w 113"/>
                  <a:gd name="T25" fmla="*/ 524540 h 129"/>
                  <a:gd name="T26" fmla="*/ 851800 w 113"/>
                  <a:gd name="T27" fmla="*/ 590107 h 129"/>
                  <a:gd name="T28" fmla="*/ 859990 w 113"/>
                  <a:gd name="T29" fmla="*/ 631087 h 129"/>
                  <a:gd name="T30" fmla="*/ 876371 w 113"/>
                  <a:gd name="T31" fmla="*/ 688458 h 129"/>
                  <a:gd name="T32" fmla="*/ 884561 w 113"/>
                  <a:gd name="T33" fmla="*/ 729438 h 129"/>
                  <a:gd name="T34" fmla="*/ 900942 w 113"/>
                  <a:gd name="T35" fmla="*/ 795005 h 129"/>
                  <a:gd name="T36" fmla="*/ 900942 w 113"/>
                  <a:gd name="T37" fmla="*/ 827789 h 129"/>
                  <a:gd name="T38" fmla="*/ 909132 w 113"/>
                  <a:gd name="T39" fmla="*/ 917944 h 129"/>
                  <a:gd name="T40" fmla="*/ 909132 w 113"/>
                  <a:gd name="T41" fmla="*/ 983511 h 129"/>
                  <a:gd name="T42" fmla="*/ 909132 w 113"/>
                  <a:gd name="T43" fmla="*/ 1008099 h 129"/>
                  <a:gd name="T44" fmla="*/ 917323 w 113"/>
                  <a:gd name="T45" fmla="*/ 1024491 h 129"/>
                  <a:gd name="T46" fmla="*/ 917323 w 113"/>
                  <a:gd name="T47" fmla="*/ 1032687 h 129"/>
                  <a:gd name="T48" fmla="*/ 925513 w 113"/>
                  <a:gd name="T49" fmla="*/ 1032687 h 129"/>
                  <a:gd name="T50" fmla="*/ 925513 w 113"/>
                  <a:gd name="T51" fmla="*/ 1040883 h 129"/>
                  <a:gd name="T52" fmla="*/ 917323 w 113"/>
                  <a:gd name="T53" fmla="*/ 1049079 h 129"/>
                  <a:gd name="T54" fmla="*/ 876371 w 113"/>
                  <a:gd name="T55" fmla="*/ 1032687 h 129"/>
                  <a:gd name="T56" fmla="*/ 778086 w 113"/>
                  <a:gd name="T57" fmla="*/ 975315 h 129"/>
                  <a:gd name="T58" fmla="*/ 556946 w 113"/>
                  <a:gd name="T59" fmla="*/ 852377 h 129"/>
                  <a:gd name="T60" fmla="*/ 483232 w 113"/>
                  <a:gd name="T61" fmla="*/ 811397 h 129"/>
                  <a:gd name="T62" fmla="*/ 368567 w 113"/>
                  <a:gd name="T63" fmla="*/ 737634 h 129"/>
                  <a:gd name="T64" fmla="*/ 303044 w 113"/>
                  <a:gd name="T65" fmla="*/ 688458 h 129"/>
                  <a:gd name="T66" fmla="*/ 237521 w 113"/>
                  <a:gd name="T67" fmla="*/ 631087 h 129"/>
                  <a:gd name="T68" fmla="*/ 204760 w 113"/>
                  <a:gd name="T69" fmla="*/ 606499 h 129"/>
                  <a:gd name="T70" fmla="*/ 147427 w 113"/>
                  <a:gd name="T71" fmla="*/ 549127 h 129"/>
                  <a:gd name="T72" fmla="*/ 98285 w 113"/>
                  <a:gd name="T73" fmla="*/ 483560 h 129"/>
                  <a:gd name="T74" fmla="*/ 65523 w 113"/>
                  <a:gd name="T75" fmla="*/ 434384 h 129"/>
                  <a:gd name="T76" fmla="*/ 49142 w 113"/>
                  <a:gd name="T77" fmla="*/ 401601 h 129"/>
                  <a:gd name="T78" fmla="*/ 32762 w 113"/>
                  <a:gd name="T79" fmla="*/ 360621 h 129"/>
                  <a:gd name="T80" fmla="*/ 16381 w 113"/>
                  <a:gd name="T81" fmla="*/ 303249 h 129"/>
                  <a:gd name="T82" fmla="*/ 8190 w 113"/>
                  <a:gd name="T83" fmla="*/ 270466 h 129"/>
                  <a:gd name="T84" fmla="*/ 8190 w 113"/>
                  <a:gd name="T85" fmla="*/ 229486 h 129"/>
                  <a:gd name="T86" fmla="*/ 0 w 113"/>
                  <a:gd name="T87" fmla="*/ 188506 h 129"/>
                  <a:gd name="T88" fmla="*/ 8190 w 113"/>
                  <a:gd name="T89" fmla="*/ 114743 h 129"/>
                  <a:gd name="T90" fmla="*/ 8190 w 113"/>
                  <a:gd name="T91" fmla="*/ 65567 h 129"/>
                  <a:gd name="T92" fmla="*/ 16381 w 113"/>
                  <a:gd name="T93" fmla="*/ 49176 h 129"/>
                  <a:gd name="T94" fmla="*/ 24571 w 113"/>
                  <a:gd name="T95" fmla="*/ 24588 h 129"/>
                  <a:gd name="T96" fmla="*/ 40952 w 113"/>
                  <a:gd name="T97" fmla="*/ 0 h 1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3"/>
                  <a:gd name="T148" fmla="*/ 0 h 129"/>
                  <a:gd name="T149" fmla="*/ 113 w 113"/>
                  <a:gd name="T150" fmla="*/ 129 h 1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3" h="129">
                    <a:moveTo>
                      <a:pt x="5" y="0"/>
                    </a:moveTo>
                    <a:lnTo>
                      <a:pt x="12" y="2"/>
                    </a:lnTo>
                    <a:lnTo>
                      <a:pt x="19" y="4"/>
                    </a:lnTo>
                    <a:lnTo>
                      <a:pt x="25" y="6"/>
                    </a:lnTo>
                    <a:lnTo>
                      <a:pt x="32" y="8"/>
                    </a:lnTo>
                    <a:lnTo>
                      <a:pt x="38" y="10"/>
                    </a:lnTo>
                    <a:lnTo>
                      <a:pt x="44" y="13"/>
                    </a:lnTo>
                    <a:lnTo>
                      <a:pt x="46" y="14"/>
                    </a:lnTo>
                    <a:lnTo>
                      <a:pt x="49" y="15"/>
                    </a:lnTo>
                    <a:lnTo>
                      <a:pt x="54" y="18"/>
                    </a:lnTo>
                    <a:lnTo>
                      <a:pt x="59" y="21"/>
                    </a:lnTo>
                    <a:lnTo>
                      <a:pt x="64" y="23"/>
                    </a:lnTo>
                    <a:lnTo>
                      <a:pt x="69" y="26"/>
                    </a:lnTo>
                    <a:lnTo>
                      <a:pt x="71" y="28"/>
                    </a:lnTo>
                    <a:lnTo>
                      <a:pt x="73" y="30"/>
                    </a:lnTo>
                    <a:lnTo>
                      <a:pt x="77" y="33"/>
                    </a:lnTo>
                    <a:lnTo>
                      <a:pt x="81" y="36"/>
                    </a:lnTo>
                    <a:lnTo>
                      <a:pt x="82" y="38"/>
                    </a:lnTo>
                    <a:lnTo>
                      <a:pt x="84" y="40"/>
                    </a:lnTo>
                    <a:lnTo>
                      <a:pt x="87" y="44"/>
                    </a:lnTo>
                    <a:lnTo>
                      <a:pt x="90" y="47"/>
                    </a:lnTo>
                    <a:lnTo>
                      <a:pt x="92" y="49"/>
                    </a:lnTo>
                    <a:lnTo>
                      <a:pt x="93" y="51"/>
                    </a:lnTo>
                    <a:lnTo>
                      <a:pt x="96" y="55"/>
                    </a:lnTo>
                    <a:lnTo>
                      <a:pt x="98" y="59"/>
                    </a:lnTo>
                    <a:lnTo>
                      <a:pt x="100" y="64"/>
                    </a:lnTo>
                    <a:lnTo>
                      <a:pt x="102" y="68"/>
                    </a:lnTo>
                    <a:lnTo>
                      <a:pt x="104" y="72"/>
                    </a:lnTo>
                    <a:lnTo>
                      <a:pt x="105" y="75"/>
                    </a:lnTo>
                    <a:lnTo>
                      <a:pt x="105" y="77"/>
                    </a:lnTo>
                    <a:lnTo>
                      <a:pt x="107" y="82"/>
                    </a:lnTo>
                    <a:lnTo>
                      <a:pt x="107" y="84"/>
                    </a:lnTo>
                    <a:lnTo>
                      <a:pt x="108" y="87"/>
                    </a:lnTo>
                    <a:lnTo>
                      <a:pt x="108" y="89"/>
                    </a:lnTo>
                    <a:lnTo>
                      <a:pt x="109" y="92"/>
                    </a:lnTo>
                    <a:lnTo>
                      <a:pt x="110" y="97"/>
                    </a:lnTo>
                    <a:lnTo>
                      <a:pt x="110" y="99"/>
                    </a:lnTo>
                    <a:lnTo>
                      <a:pt x="110" y="101"/>
                    </a:lnTo>
                    <a:lnTo>
                      <a:pt x="111" y="107"/>
                    </a:lnTo>
                    <a:lnTo>
                      <a:pt x="111" y="112"/>
                    </a:lnTo>
                    <a:lnTo>
                      <a:pt x="111" y="118"/>
                    </a:lnTo>
                    <a:lnTo>
                      <a:pt x="111" y="120"/>
                    </a:lnTo>
                    <a:lnTo>
                      <a:pt x="111" y="121"/>
                    </a:lnTo>
                    <a:lnTo>
                      <a:pt x="111" y="123"/>
                    </a:lnTo>
                    <a:lnTo>
                      <a:pt x="111" y="124"/>
                    </a:lnTo>
                    <a:lnTo>
                      <a:pt x="112" y="125"/>
                    </a:lnTo>
                    <a:lnTo>
                      <a:pt x="112" y="126"/>
                    </a:lnTo>
                    <a:lnTo>
                      <a:pt x="113" y="126"/>
                    </a:lnTo>
                    <a:lnTo>
                      <a:pt x="113" y="127"/>
                    </a:lnTo>
                    <a:lnTo>
                      <a:pt x="112" y="128"/>
                    </a:lnTo>
                    <a:lnTo>
                      <a:pt x="111" y="129"/>
                    </a:lnTo>
                    <a:lnTo>
                      <a:pt x="107" y="126"/>
                    </a:lnTo>
                    <a:lnTo>
                      <a:pt x="103" y="124"/>
                    </a:lnTo>
                    <a:lnTo>
                      <a:pt x="95" y="119"/>
                    </a:lnTo>
                    <a:lnTo>
                      <a:pt x="77" y="109"/>
                    </a:lnTo>
                    <a:lnTo>
                      <a:pt x="68" y="104"/>
                    </a:lnTo>
                    <a:lnTo>
                      <a:pt x="64" y="101"/>
                    </a:lnTo>
                    <a:lnTo>
                      <a:pt x="59" y="99"/>
                    </a:lnTo>
                    <a:lnTo>
                      <a:pt x="50" y="93"/>
                    </a:lnTo>
                    <a:lnTo>
                      <a:pt x="45" y="90"/>
                    </a:lnTo>
                    <a:lnTo>
                      <a:pt x="41" y="87"/>
                    </a:lnTo>
                    <a:lnTo>
                      <a:pt x="37" y="84"/>
                    </a:lnTo>
                    <a:lnTo>
                      <a:pt x="33" y="81"/>
                    </a:lnTo>
                    <a:lnTo>
                      <a:pt x="29" y="77"/>
                    </a:lnTo>
                    <a:lnTo>
                      <a:pt x="27" y="76"/>
                    </a:lnTo>
                    <a:lnTo>
                      <a:pt x="25" y="74"/>
                    </a:lnTo>
                    <a:lnTo>
                      <a:pt x="22" y="70"/>
                    </a:lnTo>
                    <a:lnTo>
                      <a:pt x="18" y="67"/>
                    </a:lnTo>
                    <a:lnTo>
                      <a:pt x="15" y="63"/>
                    </a:lnTo>
                    <a:lnTo>
                      <a:pt x="12" y="59"/>
                    </a:lnTo>
                    <a:lnTo>
                      <a:pt x="10" y="55"/>
                    </a:lnTo>
                    <a:lnTo>
                      <a:pt x="8" y="53"/>
                    </a:lnTo>
                    <a:lnTo>
                      <a:pt x="7" y="51"/>
                    </a:lnTo>
                    <a:lnTo>
                      <a:pt x="6" y="49"/>
                    </a:lnTo>
                    <a:lnTo>
                      <a:pt x="5" y="47"/>
                    </a:lnTo>
                    <a:lnTo>
                      <a:pt x="4" y="44"/>
                    </a:lnTo>
                    <a:lnTo>
                      <a:pt x="4" y="42"/>
                    </a:lnTo>
                    <a:lnTo>
                      <a:pt x="2" y="37"/>
                    </a:lnTo>
                    <a:lnTo>
                      <a:pt x="2" y="35"/>
                    </a:lnTo>
                    <a:lnTo>
                      <a:pt x="1" y="33"/>
                    </a:lnTo>
                    <a:lnTo>
                      <a:pt x="1" y="30"/>
                    </a:lnTo>
                    <a:lnTo>
                      <a:pt x="1" y="28"/>
                    </a:lnTo>
                    <a:lnTo>
                      <a:pt x="0" y="25"/>
                    </a:lnTo>
                    <a:lnTo>
                      <a:pt x="0" y="23"/>
                    </a:lnTo>
                    <a:lnTo>
                      <a:pt x="0" y="17"/>
                    </a:lnTo>
                    <a:lnTo>
                      <a:pt x="1" y="14"/>
                    </a:lnTo>
                    <a:lnTo>
                      <a:pt x="1" y="11"/>
                    </a:lnTo>
                    <a:lnTo>
                      <a:pt x="1" y="8"/>
                    </a:lnTo>
                    <a:lnTo>
                      <a:pt x="2" y="7"/>
                    </a:lnTo>
                    <a:lnTo>
                      <a:pt x="2" y="6"/>
                    </a:lnTo>
                    <a:lnTo>
                      <a:pt x="3" y="4"/>
                    </a:lnTo>
                    <a:lnTo>
                      <a:pt x="3" y="3"/>
                    </a:lnTo>
                    <a:lnTo>
                      <a:pt x="4" y="2"/>
                    </a:lnTo>
                    <a:lnTo>
                      <a:pt x="5" y="0"/>
                    </a:lnTo>
                    <a:close/>
                  </a:path>
                </a:pathLst>
              </a:custGeom>
              <a:solidFill>
                <a:srgbClr val="92D050"/>
              </a:solidFill>
              <a:ln w="9525">
                <a:noFill/>
                <a:round/>
                <a:headEnd/>
                <a:tailEnd/>
              </a:ln>
            </p:spPr>
            <p:txBody>
              <a:bodyPr/>
              <a:lstStyle/>
              <a:p>
                <a:endParaRPr lang="en-US" dirty="0"/>
              </a:p>
            </p:txBody>
          </p:sp>
          <p:sp>
            <p:nvSpPr>
              <p:cNvPr id="7220" name="Freeform 48"/>
              <p:cNvSpPr>
                <a:spLocks/>
              </p:cNvSpPr>
              <p:nvPr/>
            </p:nvSpPr>
            <p:spPr bwMode="auto">
              <a:xfrm>
                <a:off x="24628475" y="23071138"/>
                <a:ext cx="441325" cy="598487"/>
              </a:xfrm>
              <a:custGeom>
                <a:avLst/>
                <a:gdLst>
                  <a:gd name="T0" fmla="*/ 359598 w 54"/>
                  <a:gd name="T1" fmla="*/ 0 h 73"/>
                  <a:gd name="T2" fmla="*/ 359598 w 54"/>
                  <a:gd name="T3" fmla="*/ 32794 h 73"/>
                  <a:gd name="T4" fmla="*/ 359598 w 54"/>
                  <a:gd name="T5" fmla="*/ 65588 h 73"/>
                  <a:gd name="T6" fmla="*/ 367771 w 54"/>
                  <a:gd name="T7" fmla="*/ 98381 h 73"/>
                  <a:gd name="T8" fmla="*/ 384116 w 54"/>
                  <a:gd name="T9" fmla="*/ 155771 h 73"/>
                  <a:gd name="T10" fmla="*/ 392289 w 54"/>
                  <a:gd name="T11" fmla="*/ 172167 h 73"/>
                  <a:gd name="T12" fmla="*/ 416807 w 54"/>
                  <a:gd name="T13" fmla="*/ 221358 h 73"/>
                  <a:gd name="T14" fmla="*/ 441325 w 54"/>
                  <a:gd name="T15" fmla="*/ 245954 h 73"/>
                  <a:gd name="T16" fmla="*/ 433152 w 54"/>
                  <a:gd name="T17" fmla="*/ 262350 h 73"/>
                  <a:gd name="T18" fmla="*/ 392289 w 54"/>
                  <a:gd name="T19" fmla="*/ 278747 h 73"/>
                  <a:gd name="T20" fmla="*/ 335080 w 54"/>
                  <a:gd name="T21" fmla="*/ 311541 h 73"/>
                  <a:gd name="T22" fmla="*/ 286044 w 54"/>
                  <a:gd name="T23" fmla="*/ 344335 h 73"/>
                  <a:gd name="T24" fmla="*/ 245181 w 54"/>
                  <a:gd name="T25" fmla="*/ 377129 h 73"/>
                  <a:gd name="T26" fmla="*/ 212490 w 54"/>
                  <a:gd name="T27" fmla="*/ 409923 h 73"/>
                  <a:gd name="T28" fmla="*/ 171626 w 54"/>
                  <a:gd name="T29" fmla="*/ 467312 h 73"/>
                  <a:gd name="T30" fmla="*/ 138936 w 54"/>
                  <a:gd name="T31" fmla="*/ 516502 h 73"/>
                  <a:gd name="T32" fmla="*/ 122590 w 54"/>
                  <a:gd name="T33" fmla="*/ 573892 h 73"/>
                  <a:gd name="T34" fmla="*/ 122590 w 54"/>
                  <a:gd name="T35" fmla="*/ 598487 h 73"/>
                  <a:gd name="T36" fmla="*/ 89900 w 54"/>
                  <a:gd name="T37" fmla="*/ 590289 h 73"/>
                  <a:gd name="T38" fmla="*/ 49036 w 54"/>
                  <a:gd name="T39" fmla="*/ 573892 h 73"/>
                  <a:gd name="T40" fmla="*/ 16345 w 54"/>
                  <a:gd name="T41" fmla="*/ 549296 h 73"/>
                  <a:gd name="T42" fmla="*/ 8173 w 54"/>
                  <a:gd name="T43" fmla="*/ 541098 h 73"/>
                  <a:gd name="T44" fmla="*/ 0 w 54"/>
                  <a:gd name="T45" fmla="*/ 524701 h 73"/>
                  <a:gd name="T46" fmla="*/ 8173 w 54"/>
                  <a:gd name="T47" fmla="*/ 491907 h 73"/>
                  <a:gd name="T48" fmla="*/ 16345 w 54"/>
                  <a:gd name="T49" fmla="*/ 450915 h 73"/>
                  <a:gd name="T50" fmla="*/ 32691 w 54"/>
                  <a:gd name="T51" fmla="*/ 393526 h 73"/>
                  <a:gd name="T52" fmla="*/ 40863 w 54"/>
                  <a:gd name="T53" fmla="*/ 352533 h 73"/>
                  <a:gd name="T54" fmla="*/ 81727 w 54"/>
                  <a:gd name="T55" fmla="*/ 270549 h 73"/>
                  <a:gd name="T56" fmla="*/ 106245 w 54"/>
                  <a:gd name="T57" fmla="*/ 221358 h 73"/>
                  <a:gd name="T58" fmla="*/ 130763 w 54"/>
                  <a:gd name="T59" fmla="*/ 180366 h 73"/>
                  <a:gd name="T60" fmla="*/ 171626 w 54"/>
                  <a:gd name="T61" fmla="*/ 122977 h 73"/>
                  <a:gd name="T62" fmla="*/ 196144 w 54"/>
                  <a:gd name="T63" fmla="*/ 90183 h 73"/>
                  <a:gd name="T64" fmla="*/ 228835 w 54"/>
                  <a:gd name="T65" fmla="*/ 57389 h 73"/>
                  <a:gd name="T66" fmla="*/ 261526 w 54"/>
                  <a:gd name="T67" fmla="*/ 32794 h 73"/>
                  <a:gd name="T68" fmla="*/ 294217 w 54"/>
                  <a:gd name="T69" fmla="*/ 16397 h 73"/>
                  <a:gd name="T70" fmla="*/ 326907 w 54"/>
                  <a:gd name="T71" fmla="*/ 8198 h 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
                  <a:gd name="T109" fmla="*/ 0 h 73"/>
                  <a:gd name="T110" fmla="*/ 54 w 54"/>
                  <a:gd name="T111" fmla="*/ 73 h 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 h="73">
                    <a:moveTo>
                      <a:pt x="42" y="0"/>
                    </a:moveTo>
                    <a:lnTo>
                      <a:pt x="44" y="0"/>
                    </a:lnTo>
                    <a:lnTo>
                      <a:pt x="44" y="2"/>
                    </a:lnTo>
                    <a:lnTo>
                      <a:pt x="44" y="4"/>
                    </a:lnTo>
                    <a:lnTo>
                      <a:pt x="44" y="6"/>
                    </a:lnTo>
                    <a:lnTo>
                      <a:pt x="44" y="8"/>
                    </a:lnTo>
                    <a:lnTo>
                      <a:pt x="44" y="10"/>
                    </a:lnTo>
                    <a:lnTo>
                      <a:pt x="45" y="12"/>
                    </a:lnTo>
                    <a:lnTo>
                      <a:pt x="46" y="16"/>
                    </a:lnTo>
                    <a:lnTo>
                      <a:pt x="47" y="19"/>
                    </a:lnTo>
                    <a:lnTo>
                      <a:pt x="48" y="20"/>
                    </a:lnTo>
                    <a:lnTo>
                      <a:pt x="48" y="21"/>
                    </a:lnTo>
                    <a:lnTo>
                      <a:pt x="49" y="23"/>
                    </a:lnTo>
                    <a:lnTo>
                      <a:pt x="51" y="27"/>
                    </a:lnTo>
                    <a:lnTo>
                      <a:pt x="53" y="28"/>
                    </a:lnTo>
                    <a:lnTo>
                      <a:pt x="54" y="30"/>
                    </a:lnTo>
                    <a:lnTo>
                      <a:pt x="54" y="32"/>
                    </a:lnTo>
                    <a:lnTo>
                      <a:pt x="53" y="32"/>
                    </a:lnTo>
                    <a:lnTo>
                      <a:pt x="51" y="33"/>
                    </a:lnTo>
                    <a:lnTo>
                      <a:pt x="48" y="34"/>
                    </a:lnTo>
                    <a:lnTo>
                      <a:pt x="45" y="36"/>
                    </a:lnTo>
                    <a:lnTo>
                      <a:pt x="41" y="38"/>
                    </a:lnTo>
                    <a:lnTo>
                      <a:pt x="38" y="40"/>
                    </a:lnTo>
                    <a:lnTo>
                      <a:pt x="35" y="42"/>
                    </a:lnTo>
                    <a:lnTo>
                      <a:pt x="32" y="45"/>
                    </a:lnTo>
                    <a:lnTo>
                      <a:pt x="30" y="46"/>
                    </a:lnTo>
                    <a:lnTo>
                      <a:pt x="29" y="48"/>
                    </a:lnTo>
                    <a:lnTo>
                      <a:pt x="26" y="50"/>
                    </a:lnTo>
                    <a:lnTo>
                      <a:pt x="23" y="53"/>
                    </a:lnTo>
                    <a:lnTo>
                      <a:pt x="21" y="57"/>
                    </a:lnTo>
                    <a:lnTo>
                      <a:pt x="19" y="60"/>
                    </a:lnTo>
                    <a:lnTo>
                      <a:pt x="17" y="63"/>
                    </a:lnTo>
                    <a:lnTo>
                      <a:pt x="16" y="66"/>
                    </a:lnTo>
                    <a:lnTo>
                      <a:pt x="15" y="70"/>
                    </a:lnTo>
                    <a:lnTo>
                      <a:pt x="15" y="71"/>
                    </a:lnTo>
                    <a:lnTo>
                      <a:pt x="15" y="73"/>
                    </a:lnTo>
                    <a:lnTo>
                      <a:pt x="13" y="73"/>
                    </a:lnTo>
                    <a:lnTo>
                      <a:pt x="11" y="72"/>
                    </a:lnTo>
                    <a:lnTo>
                      <a:pt x="8" y="71"/>
                    </a:lnTo>
                    <a:lnTo>
                      <a:pt x="6" y="70"/>
                    </a:lnTo>
                    <a:lnTo>
                      <a:pt x="4" y="68"/>
                    </a:lnTo>
                    <a:lnTo>
                      <a:pt x="2" y="67"/>
                    </a:lnTo>
                    <a:lnTo>
                      <a:pt x="1" y="66"/>
                    </a:lnTo>
                    <a:lnTo>
                      <a:pt x="0" y="65"/>
                    </a:lnTo>
                    <a:lnTo>
                      <a:pt x="0" y="64"/>
                    </a:lnTo>
                    <a:lnTo>
                      <a:pt x="1" y="62"/>
                    </a:lnTo>
                    <a:lnTo>
                      <a:pt x="1" y="60"/>
                    </a:lnTo>
                    <a:lnTo>
                      <a:pt x="1" y="58"/>
                    </a:lnTo>
                    <a:lnTo>
                      <a:pt x="2" y="55"/>
                    </a:lnTo>
                    <a:lnTo>
                      <a:pt x="2" y="53"/>
                    </a:lnTo>
                    <a:lnTo>
                      <a:pt x="4" y="48"/>
                    </a:lnTo>
                    <a:lnTo>
                      <a:pt x="4" y="46"/>
                    </a:lnTo>
                    <a:lnTo>
                      <a:pt x="5" y="43"/>
                    </a:lnTo>
                    <a:lnTo>
                      <a:pt x="8" y="38"/>
                    </a:lnTo>
                    <a:lnTo>
                      <a:pt x="10" y="33"/>
                    </a:lnTo>
                    <a:lnTo>
                      <a:pt x="11" y="30"/>
                    </a:lnTo>
                    <a:lnTo>
                      <a:pt x="13" y="27"/>
                    </a:lnTo>
                    <a:lnTo>
                      <a:pt x="14" y="25"/>
                    </a:lnTo>
                    <a:lnTo>
                      <a:pt x="16" y="22"/>
                    </a:lnTo>
                    <a:lnTo>
                      <a:pt x="19" y="17"/>
                    </a:lnTo>
                    <a:lnTo>
                      <a:pt x="21" y="15"/>
                    </a:lnTo>
                    <a:lnTo>
                      <a:pt x="22" y="13"/>
                    </a:lnTo>
                    <a:lnTo>
                      <a:pt x="24" y="11"/>
                    </a:lnTo>
                    <a:lnTo>
                      <a:pt x="26" y="9"/>
                    </a:lnTo>
                    <a:lnTo>
                      <a:pt x="28" y="7"/>
                    </a:lnTo>
                    <a:lnTo>
                      <a:pt x="30" y="6"/>
                    </a:lnTo>
                    <a:lnTo>
                      <a:pt x="32" y="4"/>
                    </a:lnTo>
                    <a:lnTo>
                      <a:pt x="34" y="3"/>
                    </a:lnTo>
                    <a:lnTo>
                      <a:pt x="36" y="2"/>
                    </a:lnTo>
                    <a:lnTo>
                      <a:pt x="38" y="1"/>
                    </a:lnTo>
                    <a:lnTo>
                      <a:pt x="40" y="1"/>
                    </a:lnTo>
                    <a:lnTo>
                      <a:pt x="42" y="0"/>
                    </a:lnTo>
                    <a:close/>
                  </a:path>
                </a:pathLst>
              </a:custGeom>
              <a:solidFill>
                <a:srgbClr val="996633"/>
              </a:solidFill>
              <a:ln w="9525">
                <a:noFill/>
                <a:round/>
                <a:headEnd/>
                <a:tailEnd/>
              </a:ln>
            </p:spPr>
            <p:txBody>
              <a:bodyPr/>
              <a:lstStyle/>
              <a:p>
                <a:endParaRPr lang="en-US" dirty="0"/>
              </a:p>
            </p:txBody>
          </p:sp>
          <p:sp>
            <p:nvSpPr>
              <p:cNvPr id="7221" name="Freeform 49"/>
              <p:cNvSpPr>
                <a:spLocks/>
              </p:cNvSpPr>
              <p:nvPr/>
            </p:nvSpPr>
            <p:spPr bwMode="auto">
              <a:xfrm>
                <a:off x="23899813" y="23768050"/>
                <a:ext cx="809625" cy="2262187"/>
              </a:xfrm>
              <a:custGeom>
                <a:avLst/>
                <a:gdLst>
                  <a:gd name="T0" fmla="*/ 809625 w 99"/>
                  <a:gd name="T1" fmla="*/ 2237598 h 276"/>
                  <a:gd name="T2" fmla="*/ 809625 w 99"/>
                  <a:gd name="T3" fmla="*/ 2245794 h 276"/>
                  <a:gd name="T4" fmla="*/ 801447 w 99"/>
                  <a:gd name="T5" fmla="*/ 2253991 h 276"/>
                  <a:gd name="T6" fmla="*/ 793269 w 99"/>
                  <a:gd name="T7" fmla="*/ 2253991 h 276"/>
                  <a:gd name="T8" fmla="*/ 768735 w 99"/>
                  <a:gd name="T9" fmla="*/ 2262187 h 276"/>
                  <a:gd name="T10" fmla="*/ 744201 w 99"/>
                  <a:gd name="T11" fmla="*/ 2253991 h 276"/>
                  <a:gd name="T12" fmla="*/ 711489 w 99"/>
                  <a:gd name="T13" fmla="*/ 2245794 h 276"/>
                  <a:gd name="T14" fmla="*/ 662420 w 99"/>
                  <a:gd name="T15" fmla="*/ 2229402 h 276"/>
                  <a:gd name="T16" fmla="*/ 621530 w 99"/>
                  <a:gd name="T17" fmla="*/ 2204813 h 276"/>
                  <a:gd name="T18" fmla="*/ 572462 w 99"/>
                  <a:gd name="T19" fmla="*/ 2180224 h 276"/>
                  <a:gd name="T20" fmla="*/ 507038 w 99"/>
                  <a:gd name="T21" fmla="*/ 2139242 h 276"/>
                  <a:gd name="T22" fmla="*/ 441614 w 99"/>
                  <a:gd name="T23" fmla="*/ 2081867 h 276"/>
                  <a:gd name="T24" fmla="*/ 376189 w 99"/>
                  <a:gd name="T25" fmla="*/ 2008100 h 276"/>
                  <a:gd name="T26" fmla="*/ 327121 w 99"/>
                  <a:gd name="T27" fmla="*/ 1950726 h 276"/>
                  <a:gd name="T28" fmla="*/ 294409 w 99"/>
                  <a:gd name="T29" fmla="*/ 1901548 h 276"/>
                  <a:gd name="T30" fmla="*/ 245341 w 99"/>
                  <a:gd name="T31" fmla="*/ 1827781 h 276"/>
                  <a:gd name="T32" fmla="*/ 196273 w 99"/>
                  <a:gd name="T33" fmla="*/ 1745818 h 276"/>
                  <a:gd name="T34" fmla="*/ 171739 w 99"/>
                  <a:gd name="T35" fmla="*/ 1688444 h 276"/>
                  <a:gd name="T36" fmla="*/ 130849 w 99"/>
                  <a:gd name="T37" fmla="*/ 1590088 h 276"/>
                  <a:gd name="T38" fmla="*/ 106314 w 99"/>
                  <a:gd name="T39" fmla="*/ 1524517 h 276"/>
                  <a:gd name="T40" fmla="*/ 81780 w 99"/>
                  <a:gd name="T41" fmla="*/ 1450750 h 276"/>
                  <a:gd name="T42" fmla="*/ 49068 w 99"/>
                  <a:gd name="T43" fmla="*/ 1336002 h 276"/>
                  <a:gd name="T44" fmla="*/ 24534 w 99"/>
                  <a:gd name="T45" fmla="*/ 1213057 h 276"/>
                  <a:gd name="T46" fmla="*/ 8178 w 99"/>
                  <a:gd name="T47" fmla="*/ 1081916 h 276"/>
                  <a:gd name="T48" fmla="*/ 0 w 99"/>
                  <a:gd name="T49" fmla="*/ 967167 h 276"/>
                  <a:gd name="T50" fmla="*/ 0 w 99"/>
                  <a:gd name="T51" fmla="*/ 893400 h 276"/>
                  <a:gd name="T52" fmla="*/ 0 w 99"/>
                  <a:gd name="T53" fmla="*/ 827829 h 276"/>
                  <a:gd name="T54" fmla="*/ 8178 w 99"/>
                  <a:gd name="T55" fmla="*/ 762259 h 276"/>
                  <a:gd name="T56" fmla="*/ 16356 w 99"/>
                  <a:gd name="T57" fmla="*/ 696688 h 276"/>
                  <a:gd name="T58" fmla="*/ 24534 w 99"/>
                  <a:gd name="T59" fmla="*/ 639314 h 276"/>
                  <a:gd name="T60" fmla="*/ 40890 w 99"/>
                  <a:gd name="T61" fmla="*/ 581939 h 276"/>
                  <a:gd name="T62" fmla="*/ 65424 w 99"/>
                  <a:gd name="T63" fmla="*/ 499976 h 276"/>
                  <a:gd name="T64" fmla="*/ 89958 w 99"/>
                  <a:gd name="T65" fmla="*/ 426209 h 276"/>
                  <a:gd name="T66" fmla="*/ 139027 w 99"/>
                  <a:gd name="T67" fmla="*/ 344246 h 276"/>
                  <a:gd name="T68" fmla="*/ 188095 w 99"/>
                  <a:gd name="T69" fmla="*/ 270479 h 276"/>
                  <a:gd name="T70" fmla="*/ 228985 w 99"/>
                  <a:gd name="T71" fmla="*/ 221301 h 276"/>
                  <a:gd name="T72" fmla="*/ 278053 w 99"/>
                  <a:gd name="T73" fmla="*/ 180319 h 276"/>
                  <a:gd name="T74" fmla="*/ 302587 w 99"/>
                  <a:gd name="T75" fmla="*/ 155730 h 276"/>
                  <a:gd name="T76" fmla="*/ 368011 w 99"/>
                  <a:gd name="T77" fmla="*/ 106552 h 276"/>
                  <a:gd name="T78" fmla="*/ 425258 w 99"/>
                  <a:gd name="T79" fmla="*/ 73767 h 276"/>
                  <a:gd name="T80" fmla="*/ 482504 w 99"/>
                  <a:gd name="T81" fmla="*/ 40982 h 276"/>
                  <a:gd name="T82" fmla="*/ 539750 w 99"/>
                  <a:gd name="T83" fmla="*/ 24589 h 276"/>
                  <a:gd name="T84" fmla="*/ 588818 w 99"/>
                  <a:gd name="T85" fmla="*/ 8196 h 276"/>
                  <a:gd name="T86" fmla="*/ 637886 w 99"/>
                  <a:gd name="T87" fmla="*/ 0 h 276"/>
                  <a:gd name="T88" fmla="*/ 662420 w 99"/>
                  <a:gd name="T89" fmla="*/ 0 h 276"/>
                  <a:gd name="T90" fmla="*/ 719667 w 99"/>
                  <a:gd name="T91" fmla="*/ 8196 h 276"/>
                  <a:gd name="T92" fmla="*/ 768735 w 99"/>
                  <a:gd name="T93" fmla="*/ 24589 h 276"/>
                  <a:gd name="T94" fmla="*/ 793269 w 99"/>
                  <a:gd name="T95" fmla="*/ 32785 h 276"/>
                  <a:gd name="T96" fmla="*/ 809625 w 99"/>
                  <a:gd name="T97" fmla="*/ 1131094 h 2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9"/>
                  <a:gd name="T148" fmla="*/ 0 h 276"/>
                  <a:gd name="T149" fmla="*/ 99 w 99"/>
                  <a:gd name="T150" fmla="*/ 276 h 2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9" h="276">
                    <a:moveTo>
                      <a:pt x="99" y="272"/>
                    </a:moveTo>
                    <a:lnTo>
                      <a:pt x="99" y="273"/>
                    </a:lnTo>
                    <a:lnTo>
                      <a:pt x="99" y="274"/>
                    </a:lnTo>
                    <a:lnTo>
                      <a:pt x="98" y="275"/>
                    </a:lnTo>
                    <a:lnTo>
                      <a:pt x="97" y="275"/>
                    </a:lnTo>
                    <a:lnTo>
                      <a:pt x="96" y="275"/>
                    </a:lnTo>
                    <a:lnTo>
                      <a:pt x="94" y="276"/>
                    </a:lnTo>
                    <a:lnTo>
                      <a:pt x="92" y="275"/>
                    </a:lnTo>
                    <a:lnTo>
                      <a:pt x="91" y="275"/>
                    </a:lnTo>
                    <a:lnTo>
                      <a:pt x="90" y="275"/>
                    </a:lnTo>
                    <a:lnTo>
                      <a:pt x="87" y="274"/>
                    </a:lnTo>
                    <a:lnTo>
                      <a:pt x="84" y="273"/>
                    </a:lnTo>
                    <a:lnTo>
                      <a:pt x="81" y="272"/>
                    </a:lnTo>
                    <a:lnTo>
                      <a:pt x="78" y="270"/>
                    </a:lnTo>
                    <a:lnTo>
                      <a:pt x="76" y="269"/>
                    </a:lnTo>
                    <a:lnTo>
                      <a:pt x="74" y="268"/>
                    </a:lnTo>
                    <a:lnTo>
                      <a:pt x="70" y="266"/>
                    </a:lnTo>
                    <a:lnTo>
                      <a:pt x="66" y="264"/>
                    </a:lnTo>
                    <a:lnTo>
                      <a:pt x="62" y="261"/>
                    </a:lnTo>
                    <a:lnTo>
                      <a:pt x="58" y="257"/>
                    </a:lnTo>
                    <a:lnTo>
                      <a:pt x="54" y="254"/>
                    </a:lnTo>
                    <a:lnTo>
                      <a:pt x="50" y="249"/>
                    </a:lnTo>
                    <a:lnTo>
                      <a:pt x="46" y="245"/>
                    </a:lnTo>
                    <a:lnTo>
                      <a:pt x="42" y="240"/>
                    </a:lnTo>
                    <a:lnTo>
                      <a:pt x="40" y="238"/>
                    </a:lnTo>
                    <a:lnTo>
                      <a:pt x="38" y="235"/>
                    </a:lnTo>
                    <a:lnTo>
                      <a:pt x="36" y="232"/>
                    </a:lnTo>
                    <a:lnTo>
                      <a:pt x="34" y="229"/>
                    </a:lnTo>
                    <a:lnTo>
                      <a:pt x="30" y="223"/>
                    </a:lnTo>
                    <a:lnTo>
                      <a:pt x="26" y="217"/>
                    </a:lnTo>
                    <a:lnTo>
                      <a:pt x="24" y="213"/>
                    </a:lnTo>
                    <a:lnTo>
                      <a:pt x="22" y="210"/>
                    </a:lnTo>
                    <a:lnTo>
                      <a:pt x="21" y="206"/>
                    </a:lnTo>
                    <a:lnTo>
                      <a:pt x="19" y="202"/>
                    </a:lnTo>
                    <a:lnTo>
                      <a:pt x="16" y="194"/>
                    </a:lnTo>
                    <a:lnTo>
                      <a:pt x="14" y="190"/>
                    </a:lnTo>
                    <a:lnTo>
                      <a:pt x="13" y="186"/>
                    </a:lnTo>
                    <a:lnTo>
                      <a:pt x="11" y="182"/>
                    </a:lnTo>
                    <a:lnTo>
                      <a:pt x="10" y="177"/>
                    </a:lnTo>
                    <a:lnTo>
                      <a:pt x="7" y="168"/>
                    </a:lnTo>
                    <a:lnTo>
                      <a:pt x="6" y="163"/>
                    </a:lnTo>
                    <a:lnTo>
                      <a:pt x="5" y="158"/>
                    </a:lnTo>
                    <a:lnTo>
                      <a:pt x="3" y="148"/>
                    </a:lnTo>
                    <a:lnTo>
                      <a:pt x="2" y="137"/>
                    </a:lnTo>
                    <a:lnTo>
                      <a:pt x="1" y="132"/>
                    </a:lnTo>
                    <a:lnTo>
                      <a:pt x="0" y="128"/>
                    </a:lnTo>
                    <a:lnTo>
                      <a:pt x="0" y="118"/>
                    </a:lnTo>
                    <a:lnTo>
                      <a:pt x="0" y="114"/>
                    </a:lnTo>
                    <a:lnTo>
                      <a:pt x="0" y="109"/>
                    </a:lnTo>
                    <a:lnTo>
                      <a:pt x="0" y="105"/>
                    </a:lnTo>
                    <a:lnTo>
                      <a:pt x="0" y="101"/>
                    </a:lnTo>
                    <a:lnTo>
                      <a:pt x="0" y="97"/>
                    </a:lnTo>
                    <a:lnTo>
                      <a:pt x="1" y="93"/>
                    </a:lnTo>
                    <a:lnTo>
                      <a:pt x="1" y="89"/>
                    </a:lnTo>
                    <a:lnTo>
                      <a:pt x="2" y="85"/>
                    </a:lnTo>
                    <a:lnTo>
                      <a:pt x="2" y="81"/>
                    </a:lnTo>
                    <a:lnTo>
                      <a:pt x="3" y="78"/>
                    </a:lnTo>
                    <a:lnTo>
                      <a:pt x="4" y="74"/>
                    </a:lnTo>
                    <a:lnTo>
                      <a:pt x="5" y="71"/>
                    </a:lnTo>
                    <a:lnTo>
                      <a:pt x="7" y="64"/>
                    </a:lnTo>
                    <a:lnTo>
                      <a:pt x="8" y="61"/>
                    </a:lnTo>
                    <a:lnTo>
                      <a:pt x="9" y="58"/>
                    </a:lnTo>
                    <a:lnTo>
                      <a:pt x="11" y="52"/>
                    </a:lnTo>
                    <a:lnTo>
                      <a:pt x="14" y="47"/>
                    </a:lnTo>
                    <a:lnTo>
                      <a:pt x="17" y="42"/>
                    </a:lnTo>
                    <a:lnTo>
                      <a:pt x="20" y="37"/>
                    </a:lnTo>
                    <a:lnTo>
                      <a:pt x="23" y="33"/>
                    </a:lnTo>
                    <a:lnTo>
                      <a:pt x="27" y="29"/>
                    </a:lnTo>
                    <a:lnTo>
                      <a:pt x="28" y="27"/>
                    </a:lnTo>
                    <a:lnTo>
                      <a:pt x="30" y="25"/>
                    </a:lnTo>
                    <a:lnTo>
                      <a:pt x="34" y="22"/>
                    </a:lnTo>
                    <a:lnTo>
                      <a:pt x="36" y="20"/>
                    </a:lnTo>
                    <a:lnTo>
                      <a:pt x="37" y="19"/>
                    </a:lnTo>
                    <a:lnTo>
                      <a:pt x="41" y="16"/>
                    </a:lnTo>
                    <a:lnTo>
                      <a:pt x="45" y="13"/>
                    </a:lnTo>
                    <a:lnTo>
                      <a:pt x="48" y="11"/>
                    </a:lnTo>
                    <a:lnTo>
                      <a:pt x="52" y="9"/>
                    </a:lnTo>
                    <a:lnTo>
                      <a:pt x="56" y="7"/>
                    </a:lnTo>
                    <a:lnTo>
                      <a:pt x="59" y="5"/>
                    </a:lnTo>
                    <a:lnTo>
                      <a:pt x="63" y="4"/>
                    </a:lnTo>
                    <a:lnTo>
                      <a:pt x="66" y="3"/>
                    </a:lnTo>
                    <a:lnTo>
                      <a:pt x="69" y="2"/>
                    </a:lnTo>
                    <a:lnTo>
                      <a:pt x="72" y="1"/>
                    </a:lnTo>
                    <a:lnTo>
                      <a:pt x="75" y="0"/>
                    </a:lnTo>
                    <a:lnTo>
                      <a:pt x="78" y="0"/>
                    </a:lnTo>
                    <a:lnTo>
                      <a:pt x="80" y="0"/>
                    </a:lnTo>
                    <a:lnTo>
                      <a:pt x="81" y="0"/>
                    </a:lnTo>
                    <a:lnTo>
                      <a:pt x="85" y="0"/>
                    </a:lnTo>
                    <a:lnTo>
                      <a:pt x="88" y="1"/>
                    </a:lnTo>
                    <a:lnTo>
                      <a:pt x="91" y="2"/>
                    </a:lnTo>
                    <a:lnTo>
                      <a:pt x="94" y="3"/>
                    </a:lnTo>
                    <a:lnTo>
                      <a:pt x="96" y="4"/>
                    </a:lnTo>
                    <a:lnTo>
                      <a:pt x="97" y="4"/>
                    </a:lnTo>
                    <a:lnTo>
                      <a:pt x="98" y="4"/>
                    </a:lnTo>
                    <a:lnTo>
                      <a:pt x="99" y="138"/>
                    </a:lnTo>
                    <a:lnTo>
                      <a:pt x="99" y="272"/>
                    </a:lnTo>
                    <a:close/>
                  </a:path>
                </a:pathLst>
              </a:custGeom>
              <a:solidFill>
                <a:srgbClr val="F6BE44"/>
              </a:solidFill>
              <a:ln w="9525">
                <a:noFill/>
                <a:round/>
                <a:headEnd/>
                <a:tailEnd/>
              </a:ln>
            </p:spPr>
            <p:txBody>
              <a:bodyPr/>
              <a:lstStyle/>
              <a:p>
                <a:endParaRPr lang="en-US" dirty="0"/>
              </a:p>
            </p:txBody>
          </p:sp>
          <p:sp>
            <p:nvSpPr>
              <p:cNvPr id="7222" name="Freeform 50"/>
              <p:cNvSpPr>
                <a:spLocks noEditPoints="1"/>
              </p:cNvSpPr>
              <p:nvPr/>
            </p:nvSpPr>
            <p:spPr bwMode="auto">
              <a:xfrm>
                <a:off x="23890288" y="23760113"/>
                <a:ext cx="828675" cy="2278062"/>
              </a:xfrm>
              <a:custGeom>
                <a:avLst/>
                <a:gdLst>
                  <a:gd name="T0" fmla="*/ 820470 w 101"/>
                  <a:gd name="T1" fmla="*/ 2245284 h 278"/>
                  <a:gd name="T2" fmla="*/ 820470 w 101"/>
                  <a:gd name="T3" fmla="*/ 2253479 h 278"/>
                  <a:gd name="T4" fmla="*/ 812266 w 101"/>
                  <a:gd name="T5" fmla="*/ 2253479 h 278"/>
                  <a:gd name="T6" fmla="*/ 804061 w 101"/>
                  <a:gd name="T7" fmla="*/ 2253479 h 278"/>
                  <a:gd name="T8" fmla="*/ 795856 w 101"/>
                  <a:gd name="T9" fmla="*/ 2269868 h 278"/>
                  <a:gd name="T10" fmla="*/ 779447 w 101"/>
                  <a:gd name="T11" fmla="*/ 2278062 h 278"/>
                  <a:gd name="T12" fmla="*/ 763037 w 101"/>
                  <a:gd name="T13" fmla="*/ 2269868 h 278"/>
                  <a:gd name="T14" fmla="*/ 754833 w 101"/>
                  <a:gd name="T15" fmla="*/ 2269868 h 278"/>
                  <a:gd name="T16" fmla="*/ 722014 w 101"/>
                  <a:gd name="T17" fmla="*/ 2261673 h 278"/>
                  <a:gd name="T18" fmla="*/ 697400 w 101"/>
                  <a:gd name="T19" fmla="*/ 2245284 h 278"/>
                  <a:gd name="T20" fmla="*/ 648172 w 101"/>
                  <a:gd name="T21" fmla="*/ 2220701 h 278"/>
                  <a:gd name="T22" fmla="*/ 631762 w 101"/>
                  <a:gd name="T23" fmla="*/ 2212506 h 278"/>
                  <a:gd name="T24" fmla="*/ 582534 w 101"/>
                  <a:gd name="T25" fmla="*/ 2187923 h 278"/>
                  <a:gd name="T26" fmla="*/ 557920 w 101"/>
                  <a:gd name="T27" fmla="*/ 2163340 h 278"/>
                  <a:gd name="T28" fmla="*/ 484077 w 101"/>
                  <a:gd name="T29" fmla="*/ 2122367 h 278"/>
                  <a:gd name="T30" fmla="*/ 459463 w 101"/>
                  <a:gd name="T31" fmla="*/ 2081394 h 278"/>
                  <a:gd name="T32" fmla="*/ 385621 w 101"/>
                  <a:gd name="T33" fmla="*/ 2015839 h 278"/>
                  <a:gd name="T34" fmla="*/ 344598 w 101"/>
                  <a:gd name="T35" fmla="*/ 1950283 h 278"/>
                  <a:gd name="T36" fmla="*/ 295369 w 101"/>
                  <a:gd name="T37" fmla="*/ 1917505 h 278"/>
                  <a:gd name="T38" fmla="*/ 278960 w 101"/>
                  <a:gd name="T39" fmla="*/ 1892922 h 278"/>
                  <a:gd name="T40" fmla="*/ 246141 w 101"/>
                  <a:gd name="T41" fmla="*/ 1843755 h 278"/>
                  <a:gd name="T42" fmla="*/ 213322 w 101"/>
                  <a:gd name="T43" fmla="*/ 1786394 h 278"/>
                  <a:gd name="T44" fmla="*/ 180503 w 101"/>
                  <a:gd name="T45" fmla="*/ 1729032 h 278"/>
                  <a:gd name="T46" fmla="*/ 164094 w 101"/>
                  <a:gd name="T47" fmla="*/ 1663477 h 278"/>
                  <a:gd name="T48" fmla="*/ 131275 w 101"/>
                  <a:gd name="T49" fmla="*/ 1565143 h 278"/>
                  <a:gd name="T50" fmla="*/ 90252 w 101"/>
                  <a:gd name="T51" fmla="*/ 1499587 h 278"/>
                  <a:gd name="T52" fmla="*/ 82047 w 101"/>
                  <a:gd name="T53" fmla="*/ 1458615 h 278"/>
                  <a:gd name="T54" fmla="*/ 57433 w 101"/>
                  <a:gd name="T55" fmla="*/ 1384865 h 278"/>
                  <a:gd name="T56" fmla="*/ 41024 w 101"/>
                  <a:gd name="T57" fmla="*/ 1302920 h 278"/>
                  <a:gd name="T58" fmla="*/ 41024 w 101"/>
                  <a:gd name="T59" fmla="*/ 1220976 h 278"/>
                  <a:gd name="T60" fmla="*/ 16409 w 101"/>
                  <a:gd name="T61" fmla="*/ 1089864 h 278"/>
                  <a:gd name="T62" fmla="*/ 16409 w 101"/>
                  <a:gd name="T63" fmla="*/ 975141 h 278"/>
                  <a:gd name="T64" fmla="*/ 16409 w 101"/>
                  <a:gd name="T65" fmla="*/ 942364 h 278"/>
                  <a:gd name="T66" fmla="*/ 0 w 101"/>
                  <a:gd name="T67" fmla="*/ 868613 h 278"/>
                  <a:gd name="T68" fmla="*/ 0 w 101"/>
                  <a:gd name="T69" fmla="*/ 835836 h 278"/>
                  <a:gd name="T70" fmla="*/ 0 w 101"/>
                  <a:gd name="T71" fmla="*/ 803058 h 278"/>
                  <a:gd name="T72" fmla="*/ 8205 w 101"/>
                  <a:gd name="T73" fmla="*/ 762085 h 278"/>
                  <a:gd name="T74" fmla="*/ 16409 w 101"/>
                  <a:gd name="T75" fmla="*/ 704724 h 278"/>
                  <a:gd name="T76" fmla="*/ 32819 w 101"/>
                  <a:gd name="T77" fmla="*/ 671946 h 278"/>
                  <a:gd name="T78" fmla="*/ 41024 w 101"/>
                  <a:gd name="T79" fmla="*/ 614585 h 278"/>
                  <a:gd name="T80" fmla="*/ 65638 w 101"/>
                  <a:gd name="T81" fmla="*/ 540835 h 278"/>
                  <a:gd name="T82" fmla="*/ 73842 w 101"/>
                  <a:gd name="T83" fmla="*/ 483474 h 278"/>
                  <a:gd name="T84" fmla="*/ 90252 w 101"/>
                  <a:gd name="T85" fmla="*/ 434307 h 278"/>
                  <a:gd name="T86" fmla="*/ 114866 w 101"/>
                  <a:gd name="T87" fmla="*/ 393334 h 278"/>
                  <a:gd name="T88" fmla="*/ 139480 w 101"/>
                  <a:gd name="T89" fmla="*/ 352362 h 278"/>
                  <a:gd name="T90" fmla="*/ 188708 w 101"/>
                  <a:gd name="T91" fmla="*/ 278612 h 278"/>
                  <a:gd name="T92" fmla="*/ 237936 w 101"/>
                  <a:gd name="T93" fmla="*/ 229445 h 278"/>
                  <a:gd name="T94" fmla="*/ 287165 w 101"/>
                  <a:gd name="T95" fmla="*/ 188473 h 278"/>
                  <a:gd name="T96" fmla="*/ 319983 w 101"/>
                  <a:gd name="T97" fmla="*/ 163889 h 278"/>
                  <a:gd name="T98" fmla="*/ 352802 w 101"/>
                  <a:gd name="T99" fmla="*/ 147500 h 278"/>
                  <a:gd name="T100" fmla="*/ 402030 w 101"/>
                  <a:gd name="T101" fmla="*/ 90139 h 278"/>
                  <a:gd name="T102" fmla="*/ 434849 w 101"/>
                  <a:gd name="T103" fmla="*/ 73750 h 278"/>
                  <a:gd name="T104" fmla="*/ 459463 w 101"/>
                  <a:gd name="T105" fmla="*/ 57361 h 278"/>
                  <a:gd name="T106" fmla="*/ 525101 w 101"/>
                  <a:gd name="T107" fmla="*/ 49167 h 278"/>
                  <a:gd name="T108" fmla="*/ 574329 w 101"/>
                  <a:gd name="T109" fmla="*/ 24583 h 278"/>
                  <a:gd name="T110" fmla="*/ 623557 w 101"/>
                  <a:gd name="T111" fmla="*/ 0 h 278"/>
                  <a:gd name="T112" fmla="*/ 664581 w 101"/>
                  <a:gd name="T113" fmla="*/ 0 h 278"/>
                  <a:gd name="T114" fmla="*/ 672786 w 101"/>
                  <a:gd name="T115" fmla="*/ 0 h 278"/>
                  <a:gd name="T116" fmla="*/ 705604 w 101"/>
                  <a:gd name="T117" fmla="*/ 0 h 278"/>
                  <a:gd name="T118" fmla="*/ 763037 w 101"/>
                  <a:gd name="T119" fmla="*/ 16389 h 278"/>
                  <a:gd name="T120" fmla="*/ 779447 w 101"/>
                  <a:gd name="T121" fmla="*/ 40972 h 278"/>
                  <a:gd name="T122" fmla="*/ 804061 w 101"/>
                  <a:gd name="T123" fmla="*/ 40972 h 278"/>
                  <a:gd name="T124" fmla="*/ 812266 w 101"/>
                  <a:gd name="T125" fmla="*/ 1139031 h 2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1"/>
                  <a:gd name="T190" fmla="*/ 0 h 278"/>
                  <a:gd name="T191" fmla="*/ 101 w 101"/>
                  <a:gd name="T192" fmla="*/ 278 h 2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1" h="278">
                    <a:moveTo>
                      <a:pt x="101" y="273"/>
                    </a:moveTo>
                    <a:lnTo>
                      <a:pt x="101" y="274"/>
                    </a:lnTo>
                    <a:lnTo>
                      <a:pt x="100" y="274"/>
                    </a:lnTo>
                    <a:lnTo>
                      <a:pt x="100" y="273"/>
                    </a:lnTo>
                    <a:lnTo>
                      <a:pt x="101" y="273"/>
                    </a:lnTo>
                    <a:close/>
                    <a:moveTo>
                      <a:pt x="101" y="274"/>
                    </a:moveTo>
                    <a:lnTo>
                      <a:pt x="101" y="274"/>
                    </a:lnTo>
                    <a:lnTo>
                      <a:pt x="100" y="274"/>
                    </a:lnTo>
                    <a:lnTo>
                      <a:pt x="101" y="274"/>
                    </a:lnTo>
                    <a:close/>
                    <a:moveTo>
                      <a:pt x="101" y="274"/>
                    </a:moveTo>
                    <a:lnTo>
                      <a:pt x="101" y="275"/>
                    </a:lnTo>
                    <a:lnTo>
                      <a:pt x="99" y="274"/>
                    </a:lnTo>
                    <a:lnTo>
                      <a:pt x="100" y="274"/>
                    </a:lnTo>
                    <a:lnTo>
                      <a:pt x="101" y="274"/>
                    </a:lnTo>
                    <a:close/>
                    <a:moveTo>
                      <a:pt x="101" y="275"/>
                    </a:moveTo>
                    <a:lnTo>
                      <a:pt x="101" y="275"/>
                    </a:lnTo>
                    <a:lnTo>
                      <a:pt x="100" y="275"/>
                    </a:lnTo>
                    <a:lnTo>
                      <a:pt x="101" y="275"/>
                    </a:lnTo>
                    <a:close/>
                    <a:moveTo>
                      <a:pt x="101" y="275"/>
                    </a:moveTo>
                    <a:lnTo>
                      <a:pt x="101" y="276"/>
                    </a:lnTo>
                    <a:lnTo>
                      <a:pt x="99" y="274"/>
                    </a:lnTo>
                    <a:lnTo>
                      <a:pt x="100" y="274"/>
                    </a:lnTo>
                    <a:lnTo>
                      <a:pt x="101" y="275"/>
                    </a:lnTo>
                    <a:close/>
                    <a:moveTo>
                      <a:pt x="99" y="274"/>
                    </a:moveTo>
                    <a:lnTo>
                      <a:pt x="99" y="274"/>
                    </a:lnTo>
                    <a:lnTo>
                      <a:pt x="100" y="275"/>
                    </a:lnTo>
                    <a:lnTo>
                      <a:pt x="99" y="274"/>
                    </a:lnTo>
                    <a:close/>
                    <a:moveTo>
                      <a:pt x="101" y="275"/>
                    </a:moveTo>
                    <a:lnTo>
                      <a:pt x="101" y="276"/>
                    </a:lnTo>
                    <a:lnTo>
                      <a:pt x="99" y="275"/>
                    </a:lnTo>
                    <a:lnTo>
                      <a:pt x="99" y="274"/>
                    </a:lnTo>
                    <a:lnTo>
                      <a:pt x="101" y="275"/>
                    </a:lnTo>
                    <a:close/>
                    <a:moveTo>
                      <a:pt x="101" y="276"/>
                    </a:moveTo>
                    <a:lnTo>
                      <a:pt x="100" y="276"/>
                    </a:lnTo>
                    <a:lnTo>
                      <a:pt x="100" y="275"/>
                    </a:lnTo>
                    <a:lnTo>
                      <a:pt x="101" y="276"/>
                    </a:lnTo>
                    <a:close/>
                    <a:moveTo>
                      <a:pt x="100" y="276"/>
                    </a:moveTo>
                    <a:lnTo>
                      <a:pt x="100" y="277"/>
                    </a:lnTo>
                    <a:lnTo>
                      <a:pt x="99" y="275"/>
                    </a:lnTo>
                    <a:lnTo>
                      <a:pt x="100" y="276"/>
                    </a:lnTo>
                    <a:close/>
                    <a:moveTo>
                      <a:pt x="100" y="277"/>
                    </a:moveTo>
                    <a:lnTo>
                      <a:pt x="100" y="277"/>
                    </a:lnTo>
                    <a:lnTo>
                      <a:pt x="99" y="276"/>
                    </a:lnTo>
                    <a:lnTo>
                      <a:pt x="100" y="277"/>
                    </a:lnTo>
                    <a:close/>
                    <a:moveTo>
                      <a:pt x="100" y="277"/>
                    </a:moveTo>
                    <a:lnTo>
                      <a:pt x="99" y="277"/>
                    </a:lnTo>
                    <a:lnTo>
                      <a:pt x="98" y="275"/>
                    </a:lnTo>
                    <a:lnTo>
                      <a:pt x="99" y="275"/>
                    </a:lnTo>
                    <a:lnTo>
                      <a:pt x="100" y="277"/>
                    </a:lnTo>
                    <a:close/>
                    <a:moveTo>
                      <a:pt x="98" y="275"/>
                    </a:moveTo>
                    <a:lnTo>
                      <a:pt x="98" y="275"/>
                    </a:lnTo>
                    <a:lnTo>
                      <a:pt x="98" y="276"/>
                    </a:lnTo>
                    <a:lnTo>
                      <a:pt x="98" y="275"/>
                    </a:lnTo>
                    <a:close/>
                    <a:moveTo>
                      <a:pt x="99" y="277"/>
                    </a:moveTo>
                    <a:lnTo>
                      <a:pt x="98" y="277"/>
                    </a:lnTo>
                    <a:lnTo>
                      <a:pt x="98" y="276"/>
                    </a:lnTo>
                    <a:lnTo>
                      <a:pt x="98" y="275"/>
                    </a:lnTo>
                    <a:lnTo>
                      <a:pt x="99" y="277"/>
                    </a:lnTo>
                    <a:close/>
                    <a:moveTo>
                      <a:pt x="98" y="277"/>
                    </a:moveTo>
                    <a:lnTo>
                      <a:pt x="98" y="277"/>
                    </a:lnTo>
                    <a:lnTo>
                      <a:pt x="98" y="276"/>
                    </a:lnTo>
                    <a:lnTo>
                      <a:pt x="98" y="277"/>
                    </a:lnTo>
                    <a:close/>
                    <a:moveTo>
                      <a:pt x="98" y="277"/>
                    </a:moveTo>
                    <a:lnTo>
                      <a:pt x="97" y="277"/>
                    </a:lnTo>
                    <a:lnTo>
                      <a:pt x="97" y="275"/>
                    </a:lnTo>
                    <a:lnTo>
                      <a:pt x="98" y="275"/>
                    </a:lnTo>
                    <a:lnTo>
                      <a:pt x="98" y="277"/>
                    </a:lnTo>
                    <a:close/>
                    <a:moveTo>
                      <a:pt x="97" y="275"/>
                    </a:moveTo>
                    <a:lnTo>
                      <a:pt x="97" y="275"/>
                    </a:lnTo>
                    <a:lnTo>
                      <a:pt x="97" y="276"/>
                    </a:lnTo>
                    <a:lnTo>
                      <a:pt x="97" y="275"/>
                    </a:lnTo>
                    <a:close/>
                    <a:moveTo>
                      <a:pt x="97" y="277"/>
                    </a:moveTo>
                    <a:lnTo>
                      <a:pt x="95" y="278"/>
                    </a:lnTo>
                    <a:lnTo>
                      <a:pt x="95" y="276"/>
                    </a:lnTo>
                    <a:lnTo>
                      <a:pt x="97" y="275"/>
                    </a:lnTo>
                    <a:lnTo>
                      <a:pt x="97" y="277"/>
                    </a:lnTo>
                    <a:close/>
                    <a:moveTo>
                      <a:pt x="95" y="278"/>
                    </a:moveTo>
                    <a:lnTo>
                      <a:pt x="95" y="278"/>
                    </a:lnTo>
                    <a:lnTo>
                      <a:pt x="95" y="277"/>
                    </a:lnTo>
                    <a:lnTo>
                      <a:pt x="95" y="278"/>
                    </a:lnTo>
                    <a:close/>
                    <a:moveTo>
                      <a:pt x="95" y="278"/>
                    </a:moveTo>
                    <a:lnTo>
                      <a:pt x="93" y="277"/>
                    </a:lnTo>
                    <a:lnTo>
                      <a:pt x="93" y="275"/>
                    </a:lnTo>
                    <a:lnTo>
                      <a:pt x="95" y="276"/>
                    </a:lnTo>
                    <a:lnTo>
                      <a:pt x="95" y="278"/>
                    </a:lnTo>
                    <a:close/>
                    <a:moveTo>
                      <a:pt x="93" y="275"/>
                    </a:moveTo>
                    <a:lnTo>
                      <a:pt x="93" y="275"/>
                    </a:lnTo>
                    <a:lnTo>
                      <a:pt x="93" y="276"/>
                    </a:lnTo>
                    <a:lnTo>
                      <a:pt x="93" y="275"/>
                    </a:lnTo>
                    <a:close/>
                    <a:moveTo>
                      <a:pt x="93" y="277"/>
                    </a:moveTo>
                    <a:lnTo>
                      <a:pt x="92" y="277"/>
                    </a:lnTo>
                    <a:lnTo>
                      <a:pt x="92" y="275"/>
                    </a:lnTo>
                    <a:lnTo>
                      <a:pt x="93" y="275"/>
                    </a:lnTo>
                    <a:lnTo>
                      <a:pt x="93" y="277"/>
                    </a:lnTo>
                    <a:close/>
                    <a:moveTo>
                      <a:pt x="92" y="277"/>
                    </a:moveTo>
                    <a:lnTo>
                      <a:pt x="92" y="277"/>
                    </a:lnTo>
                    <a:lnTo>
                      <a:pt x="92" y="276"/>
                    </a:lnTo>
                    <a:lnTo>
                      <a:pt x="92" y="277"/>
                    </a:lnTo>
                    <a:close/>
                    <a:moveTo>
                      <a:pt x="92" y="277"/>
                    </a:moveTo>
                    <a:lnTo>
                      <a:pt x="91" y="277"/>
                    </a:lnTo>
                    <a:lnTo>
                      <a:pt x="91" y="275"/>
                    </a:lnTo>
                    <a:lnTo>
                      <a:pt x="92" y="275"/>
                    </a:lnTo>
                    <a:lnTo>
                      <a:pt x="92" y="277"/>
                    </a:lnTo>
                    <a:close/>
                    <a:moveTo>
                      <a:pt x="91" y="277"/>
                    </a:moveTo>
                    <a:lnTo>
                      <a:pt x="91" y="277"/>
                    </a:lnTo>
                    <a:lnTo>
                      <a:pt x="91" y="276"/>
                    </a:lnTo>
                    <a:lnTo>
                      <a:pt x="91" y="277"/>
                    </a:lnTo>
                    <a:close/>
                    <a:moveTo>
                      <a:pt x="91" y="277"/>
                    </a:moveTo>
                    <a:lnTo>
                      <a:pt x="88" y="276"/>
                    </a:lnTo>
                    <a:lnTo>
                      <a:pt x="88" y="274"/>
                    </a:lnTo>
                    <a:lnTo>
                      <a:pt x="91" y="275"/>
                    </a:lnTo>
                    <a:lnTo>
                      <a:pt x="91" y="277"/>
                    </a:lnTo>
                    <a:close/>
                    <a:moveTo>
                      <a:pt x="88" y="276"/>
                    </a:moveTo>
                    <a:lnTo>
                      <a:pt x="88" y="276"/>
                    </a:lnTo>
                    <a:lnTo>
                      <a:pt x="88" y="275"/>
                    </a:lnTo>
                    <a:lnTo>
                      <a:pt x="88" y="276"/>
                    </a:lnTo>
                    <a:close/>
                    <a:moveTo>
                      <a:pt x="88" y="276"/>
                    </a:moveTo>
                    <a:lnTo>
                      <a:pt x="85" y="275"/>
                    </a:lnTo>
                    <a:lnTo>
                      <a:pt x="85" y="273"/>
                    </a:lnTo>
                    <a:lnTo>
                      <a:pt x="88" y="274"/>
                    </a:lnTo>
                    <a:lnTo>
                      <a:pt x="88" y="276"/>
                    </a:lnTo>
                    <a:close/>
                    <a:moveTo>
                      <a:pt x="85" y="275"/>
                    </a:moveTo>
                    <a:lnTo>
                      <a:pt x="85" y="275"/>
                    </a:lnTo>
                    <a:lnTo>
                      <a:pt x="85" y="274"/>
                    </a:lnTo>
                    <a:lnTo>
                      <a:pt x="85" y="275"/>
                    </a:lnTo>
                    <a:close/>
                    <a:moveTo>
                      <a:pt x="85" y="275"/>
                    </a:moveTo>
                    <a:lnTo>
                      <a:pt x="82" y="274"/>
                    </a:lnTo>
                    <a:lnTo>
                      <a:pt x="82" y="272"/>
                    </a:lnTo>
                    <a:lnTo>
                      <a:pt x="85" y="274"/>
                    </a:lnTo>
                    <a:lnTo>
                      <a:pt x="85" y="275"/>
                    </a:lnTo>
                    <a:close/>
                    <a:moveTo>
                      <a:pt x="82" y="274"/>
                    </a:moveTo>
                    <a:lnTo>
                      <a:pt x="82" y="274"/>
                    </a:lnTo>
                    <a:lnTo>
                      <a:pt x="82" y="273"/>
                    </a:lnTo>
                    <a:lnTo>
                      <a:pt x="82" y="274"/>
                    </a:lnTo>
                    <a:close/>
                    <a:moveTo>
                      <a:pt x="82" y="274"/>
                    </a:moveTo>
                    <a:lnTo>
                      <a:pt x="78" y="272"/>
                    </a:lnTo>
                    <a:lnTo>
                      <a:pt x="79" y="271"/>
                    </a:lnTo>
                    <a:lnTo>
                      <a:pt x="82" y="272"/>
                    </a:lnTo>
                    <a:lnTo>
                      <a:pt x="82" y="274"/>
                    </a:lnTo>
                    <a:close/>
                    <a:moveTo>
                      <a:pt x="78" y="272"/>
                    </a:moveTo>
                    <a:lnTo>
                      <a:pt x="78" y="272"/>
                    </a:lnTo>
                    <a:lnTo>
                      <a:pt x="79" y="271"/>
                    </a:lnTo>
                    <a:lnTo>
                      <a:pt x="78" y="272"/>
                    </a:lnTo>
                    <a:close/>
                    <a:moveTo>
                      <a:pt x="78" y="272"/>
                    </a:moveTo>
                    <a:lnTo>
                      <a:pt x="76" y="271"/>
                    </a:lnTo>
                    <a:lnTo>
                      <a:pt x="77" y="270"/>
                    </a:lnTo>
                    <a:lnTo>
                      <a:pt x="79" y="271"/>
                    </a:lnTo>
                    <a:lnTo>
                      <a:pt x="78" y="272"/>
                    </a:lnTo>
                    <a:close/>
                    <a:moveTo>
                      <a:pt x="77" y="270"/>
                    </a:moveTo>
                    <a:lnTo>
                      <a:pt x="77" y="270"/>
                    </a:lnTo>
                    <a:close/>
                    <a:moveTo>
                      <a:pt x="76" y="271"/>
                    </a:moveTo>
                    <a:lnTo>
                      <a:pt x="75" y="270"/>
                    </a:lnTo>
                    <a:lnTo>
                      <a:pt x="75" y="269"/>
                    </a:lnTo>
                    <a:lnTo>
                      <a:pt x="77" y="270"/>
                    </a:lnTo>
                    <a:lnTo>
                      <a:pt x="76" y="271"/>
                    </a:lnTo>
                    <a:close/>
                    <a:moveTo>
                      <a:pt x="75" y="270"/>
                    </a:moveTo>
                    <a:lnTo>
                      <a:pt x="75" y="270"/>
                    </a:lnTo>
                    <a:lnTo>
                      <a:pt x="75" y="269"/>
                    </a:lnTo>
                    <a:lnTo>
                      <a:pt x="75" y="270"/>
                    </a:lnTo>
                    <a:close/>
                    <a:moveTo>
                      <a:pt x="75" y="270"/>
                    </a:moveTo>
                    <a:lnTo>
                      <a:pt x="71" y="268"/>
                    </a:lnTo>
                    <a:lnTo>
                      <a:pt x="72" y="266"/>
                    </a:lnTo>
                    <a:lnTo>
                      <a:pt x="75" y="269"/>
                    </a:lnTo>
                    <a:lnTo>
                      <a:pt x="75" y="270"/>
                    </a:lnTo>
                    <a:close/>
                    <a:moveTo>
                      <a:pt x="71" y="268"/>
                    </a:moveTo>
                    <a:lnTo>
                      <a:pt x="71" y="268"/>
                    </a:lnTo>
                    <a:lnTo>
                      <a:pt x="71" y="267"/>
                    </a:lnTo>
                    <a:lnTo>
                      <a:pt x="71" y="268"/>
                    </a:lnTo>
                    <a:close/>
                    <a:moveTo>
                      <a:pt x="71" y="268"/>
                    </a:moveTo>
                    <a:lnTo>
                      <a:pt x="67" y="265"/>
                    </a:lnTo>
                    <a:lnTo>
                      <a:pt x="68" y="264"/>
                    </a:lnTo>
                    <a:lnTo>
                      <a:pt x="72" y="266"/>
                    </a:lnTo>
                    <a:lnTo>
                      <a:pt x="71" y="268"/>
                    </a:lnTo>
                    <a:close/>
                    <a:moveTo>
                      <a:pt x="67" y="265"/>
                    </a:moveTo>
                    <a:lnTo>
                      <a:pt x="67" y="265"/>
                    </a:lnTo>
                    <a:close/>
                    <a:moveTo>
                      <a:pt x="67" y="265"/>
                    </a:moveTo>
                    <a:lnTo>
                      <a:pt x="63" y="262"/>
                    </a:lnTo>
                    <a:lnTo>
                      <a:pt x="64" y="261"/>
                    </a:lnTo>
                    <a:lnTo>
                      <a:pt x="68" y="264"/>
                    </a:lnTo>
                    <a:lnTo>
                      <a:pt x="67" y="265"/>
                    </a:lnTo>
                    <a:close/>
                    <a:moveTo>
                      <a:pt x="63" y="262"/>
                    </a:moveTo>
                    <a:lnTo>
                      <a:pt x="63" y="262"/>
                    </a:lnTo>
                    <a:close/>
                    <a:moveTo>
                      <a:pt x="63" y="262"/>
                    </a:moveTo>
                    <a:lnTo>
                      <a:pt x="59" y="259"/>
                    </a:lnTo>
                    <a:lnTo>
                      <a:pt x="60" y="258"/>
                    </a:lnTo>
                    <a:lnTo>
                      <a:pt x="64" y="261"/>
                    </a:lnTo>
                    <a:lnTo>
                      <a:pt x="63" y="262"/>
                    </a:lnTo>
                    <a:close/>
                    <a:moveTo>
                      <a:pt x="59" y="259"/>
                    </a:moveTo>
                    <a:lnTo>
                      <a:pt x="59" y="259"/>
                    </a:lnTo>
                    <a:lnTo>
                      <a:pt x="59" y="258"/>
                    </a:lnTo>
                    <a:lnTo>
                      <a:pt x="59" y="259"/>
                    </a:lnTo>
                    <a:close/>
                    <a:moveTo>
                      <a:pt x="59" y="259"/>
                    </a:moveTo>
                    <a:lnTo>
                      <a:pt x="54" y="255"/>
                    </a:lnTo>
                    <a:lnTo>
                      <a:pt x="56" y="254"/>
                    </a:lnTo>
                    <a:lnTo>
                      <a:pt x="60" y="258"/>
                    </a:lnTo>
                    <a:lnTo>
                      <a:pt x="59" y="259"/>
                    </a:lnTo>
                    <a:close/>
                    <a:moveTo>
                      <a:pt x="54" y="255"/>
                    </a:moveTo>
                    <a:lnTo>
                      <a:pt x="54" y="255"/>
                    </a:lnTo>
                    <a:lnTo>
                      <a:pt x="55" y="255"/>
                    </a:lnTo>
                    <a:lnTo>
                      <a:pt x="54" y="255"/>
                    </a:lnTo>
                    <a:close/>
                    <a:moveTo>
                      <a:pt x="54" y="255"/>
                    </a:moveTo>
                    <a:lnTo>
                      <a:pt x="50" y="251"/>
                    </a:lnTo>
                    <a:lnTo>
                      <a:pt x="52" y="250"/>
                    </a:lnTo>
                    <a:lnTo>
                      <a:pt x="56" y="254"/>
                    </a:lnTo>
                    <a:lnTo>
                      <a:pt x="54" y="255"/>
                    </a:lnTo>
                    <a:close/>
                    <a:moveTo>
                      <a:pt x="52" y="250"/>
                    </a:moveTo>
                    <a:lnTo>
                      <a:pt x="52" y="250"/>
                    </a:lnTo>
                    <a:lnTo>
                      <a:pt x="51" y="250"/>
                    </a:lnTo>
                    <a:lnTo>
                      <a:pt x="52" y="250"/>
                    </a:lnTo>
                    <a:close/>
                    <a:moveTo>
                      <a:pt x="50" y="251"/>
                    </a:moveTo>
                    <a:lnTo>
                      <a:pt x="46" y="247"/>
                    </a:lnTo>
                    <a:lnTo>
                      <a:pt x="47" y="245"/>
                    </a:lnTo>
                    <a:lnTo>
                      <a:pt x="52" y="250"/>
                    </a:lnTo>
                    <a:lnTo>
                      <a:pt x="50" y="251"/>
                    </a:lnTo>
                    <a:close/>
                    <a:moveTo>
                      <a:pt x="46" y="247"/>
                    </a:moveTo>
                    <a:lnTo>
                      <a:pt x="46" y="247"/>
                    </a:lnTo>
                    <a:lnTo>
                      <a:pt x="47" y="246"/>
                    </a:lnTo>
                    <a:lnTo>
                      <a:pt x="46" y="247"/>
                    </a:lnTo>
                    <a:close/>
                    <a:moveTo>
                      <a:pt x="46" y="247"/>
                    </a:moveTo>
                    <a:lnTo>
                      <a:pt x="42" y="242"/>
                    </a:lnTo>
                    <a:lnTo>
                      <a:pt x="44" y="241"/>
                    </a:lnTo>
                    <a:lnTo>
                      <a:pt x="48" y="246"/>
                    </a:lnTo>
                    <a:lnTo>
                      <a:pt x="46" y="247"/>
                    </a:lnTo>
                    <a:close/>
                    <a:moveTo>
                      <a:pt x="42" y="242"/>
                    </a:moveTo>
                    <a:lnTo>
                      <a:pt x="40" y="239"/>
                    </a:lnTo>
                    <a:lnTo>
                      <a:pt x="42" y="238"/>
                    </a:lnTo>
                    <a:lnTo>
                      <a:pt x="44" y="241"/>
                    </a:lnTo>
                    <a:lnTo>
                      <a:pt x="42" y="242"/>
                    </a:lnTo>
                    <a:close/>
                    <a:moveTo>
                      <a:pt x="42" y="238"/>
                    </a:moveTo>
                    <a:lnTo>
                      <a:pt x="42" y="238"/>
                    </a:lnTo>
                    <a:lnTo>
                      <a:pt x="41" y="239"/>
                    </a:lnTo>
                    <a:lnTo>
                      <a:pt x="42" y="238"/>
                    </a:lnTo>
                    <a:close/>
                    <a:moveTo>
                      <a:pt x="40" y="239"/>
                    </a:moveTo>
                    <a:lnTo>
                      <a:pt x="38" y="237"/>
                    </a:lnTo>
                    <a:lnTo>
                      <a:pt x="39" y="235"/>
                    </a:lnTo>
                    <a:lnTo>
                      <a:pt x="42" y="238"/>
                    </a:lnTo>
                    <a:lnTo>
                      <a:pt x="40" y="239"/>
                    </a:lnTo>
                    <a:close/>
                    <a:moveTo>
                      <a:pt x="38" y="237"/>
                    </a:moveTo>
                    <a:lnTo>
                      <a:pt x="38" y="236"/>
                    </a:lnTo>
                    <a:lnTo>
                      <a:pt x="39" y="236"/>
                    </a:lnTo>
                    <a:lnTo>
                      <a:pt x="38" y="237"/>
                    </a:lnTo>
                    <a:close/>
                    <a:moveTo>
                      <a:pt x="38" y="236"/>
                    </a:moveTo>
                    <a:lnTo>
                      <a:pt x="36" y="234"/>
                    </a:lnTo>
                    <a:lnTo>
                      <a:pt x="37" y="233"/>
                    </a:lnTo>
                    <a:lnTo>
                      <a:pt x="39" y="235"/>
                    </a:lnTo>
                    <a:lnTo>
                      <a:pt x="38" y="236"/>
                    </a:lnTo>
                    <a:close/>
                    <a:moveTo>
                      <a:pt x="36" y="234"/>
                    </a:moveTo>
                    <a:lnTo>
                      <a:pt x="36" y="234"/>
                    </a:lnTo>
                    <a:lnTo>
                      <a:pt x="37" y="233"/>
                    </a:lnTo>
                    <a:lnTo>
                      <a:pt x="36" y="234"/>
                    </a:lnTo>
                    <a:close/>
                    <a:moveTo>
                      <a:pt x="36" y="234"/>
                    </a:moveTo>
                    <a:lnTo>
                      <a:pt x="34" y="231"/>
                    </a:lnTo>
                    <a:lnTo>
                      <a:pt x="35" y="230"/>
                    </a:lnTo>
                    <a:lnTo>
                      <a:pt x="37" y="233"/>
                    </a:lnTo>
                    <a:lnTo>
                      <a:pt x="36" y="234"/>
                    </a:lnTo>
                    <a:close/>
                    <a:moveTo>
                      <a:pt x="34" y="231"/>
                    </a:moveTo>
                    <a:lnTo>
                      <a:pt x="34" y="231"/>
                    </a:lnTo>
                    <a:lnTo>
                      <a:pt x="35" y="230"/>
                    </a:lnTo>
                    <a:lnTo>
                      <a:pt x="34" y="231"/>
                    </a:lnTo>
                    <a:close/>
                    <a:moveTo>
                      <a:pt x="34" y="231"/>
                    </a:moveTo>
                    <a:lnTo>
                      <a:pt x="30" y="225"/>
                    </a:lnTo>
                    <a:lnTo>
                      <a:pt x="32" y="224"/>
                    </a:lnTo>
                    <a:lnTo>
                      <a:pt x="35" y="230"/>
                    </a:lnTo>
                    <a:lnTo>
                      <a:pt x="34" y="231"/>
                    </a:lnTo>
                    <a:close/>
                    <a:moveTo>
                      <a:pt x="30" y="225"/>
                    </a:moveTo>
                    <a:lnTo>
                      <a:pt x="30" y="225"/>
                    </a:lnTo>
                    <a:lnTo>
                      <a:pt x="31" y="224"/>
                    </a:lnTo>
                    <a:lnTo>
                      <a:pt x="30" y="225"/>
                    </a:lnTo>
                    <a:close/>
                    <a:moveTo>
                      <a:pt x="30" y="225"/>
                    </a:moveTo>
                    <a:lnTo>
                      <a:pt x="26" y="218"/>
                    </a:lnTo>
                    <a:lnTo>
                      <a:pt x="28" y="217"/>
                    </a:lnTo>
                    <a:lnTo>
                      <a:pt x="32" y="224"/>
                    </a:lnTo>
                    <a:lnTo>
                      <a:pt x="30" y="225"/>
                    </a:lnTo>
                    <a:close/>
                    <a:moveTo>
                      <a:pt x="26" y="218"/>
                    </a:moveTo>
                    <a:lnTo>
                      <a:pt x="26" y="218"/>
                    </a:lnTo>
                    <a:lnTo>
                      <a:pt x="27" y="218"/>
                    </a:lnTo>
                    <a:lnTo>
                      <a:pt x="26" y="218"/>
                    </a:lnTo>
                    <a:close/>
                    <a:moveTo>
                      <a:pt x="26" y="218"/>
                    </a:moveTo>
                    <a:lnTo>
                      <a:pt x="24" y="215"/>
                    </a:lnTo>
                    <a:lnTo>
                      <a:pt x="26" y="214"/>
                    </a:lnTo>
                    <a:lnTo>
                      <a:pt x="28" y="217"/>
                    </a:lnTo>
                    <a:lnTo>
                      <a:pt x="26" y="218"/>
                    </a:lnTo>
                    <a:close/>
                    <a:moveTo>
                      <a:pt x="24" y="215"/>
                    </a:moveTo>
                    <a:lnTo>
                      <a:pt x="24" y="215"/>
                    </a:lnTo>
                    <a:lnTo>
                      <a:pt x="25" y="214"/>
                    </a:lnTo>
                    <a:lnTo>
                      <a:pt x="24" y="215"/>
                    </a:lnTo>
                    <a:close/>
                    <a:moveTo>
                      <a:pt x="24" y="215"/>
                    </a:moveTo>
                    <a:lnTo>
                      <a:pt x="22" y="211"/>
                    </a:lnTo>
                    <a:lnTo>
                      <a:pt x="24" y="210"/>
                    </a:lnTo>
                    <a:lnTo>
                      <a:pt x="26" y="214"/>
                    </a:lnTo>
                    <a:lnTo>
                      <a:pt x="24" y="215"/>
                    </a:lnTo>
                    <a:close/>
                    <a:moveTo>
                      <a:pt x="22" y="211"/>
                    </a:moveTo>
                    <a:lnTo>
                      <a:pt x="22" y="211"/>
                    </a:lnTo>
                    <a:lnTo>
                      <a:pt x="23" y="211"/>
                    </a:lnTo>
                    <a:lnTo>
                      <a:pt x="22" y="211"/>
                    </a:lnTo>
                    <a:close/>
                    <a:moveTo>
                      <a:pt x="22" y="211"/>
                    </a:moveTo>
                    <a:lnTo>
                      <a:pt x="21" y="207"/>
                    </a:lnTo>
                    <a:lnTo>
                      <a:pt x="22" y="207"/>
                    </a:lnTo>
                    <a:lnTo>
                      <a:pt x="24" y="210"/>
                    </a:lnTo>
                    <a:lnTo>
                      <a:pt x="22" y="211"/>
                    </a:lnTo>
                    <a:close/>
                    <a:moveTo>
                      <a:pt x="21" y="207"/>
                    </a:moveTo>
                    <a:lnTo>
                      <a:pt x="19" y="204"/>
                    </a:lnTo>
                    <a:lnTo>
                      <a:pt x="21" y="203"/>
                    </a:lnTo>
                    <a:lnTo>
                      <a:pt x="22" y="207"/>
                    </a:lnTo>
                    <a:lnTo>
                      <a:pt x="21" y="207"/>
                    </a:lnTo>
                    <a:close/>
                    <a:moveTo>
                      <a:pt x="19" y="204"/>
                    </a:moveTo>
                    <a:lnTo>
                      <a:pt x="19" y="204"/>
                    </a:lnTo>
                    <a:lnTo>
                      <a:pt x="20" y="203"/>
                    </a:lnTo>
                    <a:lnTo>
                      <a:pt x="19" y="204"/>
                    </a:lnTo>
                    <a:close/>
                    <a:moveTo>
                      <a:pt x="19" y="204"/>
                    </a:moveTo>
                    <a:lnTo>
                      <a:pt x="16" y="196"/>
                    </a:lnTo>
                    <a:lnTo>
                      <a:pt x="17" y="195"/>
                    </a:lnTo>
                    <a:lnTo>
                      <a:pt x="21" y="203"/>
                    </a:lnTo>
                    <a:lnTo>
                      <a:pt x="19" y="204"/>
                    </a:lnTo>
                    <a:close/>
                    <a:moveTo>
                      <a:pt x="16" y="196"/>
                    </a:moveTo>
                    <a:lnTo>
                      <a:pt x="16" y="196"/>
                    </a:lnTo>
                    <a:lnTo>
                      <a:pt x="17" y="195"/>
                    </a:lnTo>
                    <a:lnTo>
                      <a:pt x="16" y="196"/>
                    </a:lnTo>
                    <a:close/>
                    <a:moveTo>
                      <a:pt x="16" y="196"/>
                    </a:moveTo>
                    <a:lnTo>
                      <a:pt x="14" y="192"/>
                    </a:lnTo>
                    <a:lnTo>
                      <a:pt x="16" y="191"/>
                    </a:lnTo>
                    <a:lnTo>
                      <a:pt x="17" y="195"/>
                    </a:lnTo>
                    <a:lnTo>
                      <a:pt x="16" y="196"/>
                    </a:lnTo>
                    <a:close/>
                    <a:moveTo>
                      <a:pt x="14" y="192"/>
                    </a:moveTo>
                    <a:lnTo>
                      <a:pt x="13" y="187"/>
                    </a:lnTo>
                    <a:lnTo>
                      <a:pt x="14" y="187"/>
                    </a:lnTo>
                    <a:lnTo>
                      <a:pt x="16" y="191"/>
                    </a:lnTo>
                    <a:lnTo>
                      <a:pt x="14" y="192"/>
                    </a:lnTo>
                    <a:close/>
                    <a:moveTo>
                      <a:pt x="13" y="187"/>
                    </a:moveTo>
                    <a:lnTo>
                      <a:pt x="11" y="183"/>
                    </a:lnTo>
                    <a:lnTo>
                      <a:pt x="13" y="182"/>
                    </a:lnTo>
                    <a:lnTo>
                      <a:pt x="14" y="187"/>
                    </a:lnTo>
                    <a:lnTo>
                      <a:pt x="13" y="187"/>
                    </a:lnTo>
                    <a:close/>
                    <a:moveTo>
                      <a:pt x="11" y="183"/>
                    </a:moveTo>
                    <a:lnTo>
                      <a:pt x="11" y="183"/>
                    </a:lnTo>
                    <a:lnTo>
                      <a:pt x="12" y="183"/>
                    </a:lnTo>
                    <a:lnTo>
                      <a:pt x="11" y="183"/>
                    </a:lnTo>
                    <a:close/>
                    <a:moveTo>
                      <a:pt x="11" y="183"/>
                    </a:moveTo>
                    <a:lnTo>
                      <a:pt x="10" y="179"/>
                    </a:lnTo>
                    <a:lnTo>
                      <a:pt x="11" y="178"/>
                    </a:lnTo>
                    <a:lnTo>
                      <a:pt x="13" y="182"/>
                    </a:lnTo>
                    <a:lnTo>
                      <a:pt x="11" y="183"/>
                    </a:lnTo>
                    <a:close/>
                    <a:moveTo>
                      <a:pt x="10" y="179"/>
                    </a:moveTo>
                    <a:lnTo>
                      <a:pt x="10" y="178"/>
                    </a:lnTo>
                    <a:lnTo>
                      <a:pt x="11" y="178"/>
                    </a:lnTo>
                    <a:lnTo>
                      <a:pt x="10" y="179"/>
                    </a:lnTo>
                    <a:close/>
                    <a:moveTo>
                      <a:pt x="10" y="178"/>
                    </a:moveTo>
                    <a:lnTo>
                      <a:pt x="7" y="169"/>
                    </a:lnTo>
                    <a:lnTo>
                      <a:pt x="9" y="169"/>
                    </a:lnTo>
                    <a:lnTo>
                      <a:pt x="11" y="178"/>
                    </a:lnTo>
                    <a:lnTo>
                      <a:pt x="10" y="178"/>
                    </a:lnTo>
                    <a:close/>
                    <a:moveTo>
                      <a:pt x="7" y="169"/>
                    </a:moveTo>
                    <a:lnTo>
                      <a:pt x="7" y="169"/>
                    </a:lnTo>
                    <a:lnTo>
                      <a:pt x="8" y="169"/>
                    </a:lnTo>
                    <a:lnTo>
                      <a:pt x="7" y="169"/>
                    </a:lnTo>
                    <a:close/>
                    <a:moveTo>
                      <a:pt x="7" y="169"/>
                    </a:moveTo>
                    <a:lnTo>
                      <a:pt x="6" y="164"/>
                    </a:lnTo>
                    <a:lnTo>
                      <a:pt x="8" y="164"/>
                    </a:lnTo>
                    <a:lnTo>
                      <a:pt x="9" y="169"/>
                    </a:lnTo>
                    <a:lnTo>
                      <a:pt x="7" y="169"/>
                    </a:lnTo>
                    <a:close/>
                    <a:moveTo>
                      <a:pt x="8" y="164"/>
                    </a:moveTo>
                    <a:lnTo>
                      <a:pt x="8" y="164"/>
                    </a:lnTo>
                    <a:lnTo>
                      <a:pt x="7" y="164"/>
                    </a:lnTo>
                    <a:lnTo>
                      <a:pt x="8" y="164"/>
                    </a:lnTo>
                    <a:close/>
                    <a:moveTo>
                      <a:pt x="6" y="164"/>
                    </a:moveTo>
                    <a:lnTo>
                      <a:pt x="5" y="159"/>
                    </a:lnTo>
                    <a:lnTo>
                      <a:pt x="7" y="159"/>
                    </a:lnTo>
                    <a:lnTo>
                      <a:pt x="8" y="164"/>
                    </a:lnTo>
                    <a:lnTo>
                      <a:pt x="6" y="164"/>
                    </a:lnTo>
                    <a:close/>
                    <a:moveTo>
                      <a:pt x="5" y="159"/>
                    </a:moveTo>
                    <a:lnTo>
                      <a:pt x="5" y="159"/>
                    </a:lnTo>
                    <a:lnTo>
                      <a:pt x="6" y="159"/>
                    </a:lnTo>
                    <a:lnTo>
                      <a:pt x="5" y="159"/>
                    </a:lnTo>
                    <a:close/>
                    <a:moveTo>
                      <a:pt x="5" y="159"/>
                    </a:moveTo>
                    <a:lnTo>
                      <a:pt x="3" y="149"/>
                    </a:lnTo>
                    <a:lnTo>
                      <a:pt x="5" y="149"/>
                    </a:lnTo>
                    <a:lnTo>
                      <a:pt x="7" y="159"/>
                    </a:lnTo>
                    <a:lnTo>
                      <a:pt x="5" y="159"/>
                    </a:lnTo>
                    <a:close/>
                    <a:moveTo>
                      <a:pt x="3" y="149"/>
                    </a:moveTo>
                    <a:lnTo>
                      <a:pt x="3" y="149"/>
                    </a:lnTo>
                    <a:lnTo>
                      <a:pt x="4" y="149"/>
                    </a:lnTo>
                    <a:lnTo>
                      <a:pt x="3" y="149"/>
                    </a:lnTo>
                    <a:close/>
                    <a:moveTo>
                      <a:pt x="3" y="149"/>
                    </a:moveTo>
                    <a:lnTo>
                      <a:pt x="2" y="138"/>
                    </a:lnTo>
                    <a:lnTo>
                      <a:pt x="4" y="138"/>
                    </a:lnTo>
                    <a:lnTo>
                      <a:pt x="5" y="149"/>
                    </a:lnTo>
                    <a:lnTo>
                      <a:pt x="3" y="149"/>
                    </a:lnTo>
                    <a:close/>
                    <a:moveTo>
                      <a:pt x="4" y="138"/>
                    </a:moveTo>
                    <a:lnTo>
                      <a:pt x="4" y="138"/>
                    </a:lnTo>
                    <a:lnTo>
                      <a:pt x="3" y="138"/>
                    </a:lnTo>
                    <a:lnTo>
                      <a:pt x="4" y="138"/>
                    </a:lnTo>
                    <a:close/>
                    <a:moveTo>
                      <a:pt x="2" y="138"/>
                    </a:moveTo>
                    <a:lnTo>
                      <a:pt x="1" y="133"/>
                    </a:lnTo>
                    <a:lnTo>
                      <a:pt x="3" y="133"/>
                    </a:lnTo>
                    <a:lnTo>
                      <a:pt x="4" y="138"/>
                    </a:lnTo>
                    <a:lnTo>
                      <a:pt x="2" y="138"/>
                    </a:lnTo>
                    <a:close/>
                    <a:moveTo>
                      <a:pt x="1" y="133"/>
                    </a:moveTo>
                    <a:lnTo>
                      <a:pt x="1" y="133"/>
                    </a:lnTo>
                    <a:lnTo>
                      <a:pt x="2" y="133"/>
                    </a:lnTo>
                    <a:lnTo>
                      <a:pt x="1" y="133"/>
                    </a:lnTo>
                    <a:close/>
                    <a:moveTo>
                      <a:pt x="1" y="133"/>
                    </a:moveTo>
                    <a:lnTo>
                      <a:pt x="0" y="129"/>
                    </a:lnTo>
                    <a:lnTo>
                      <a:pt x="2" y="128"/>
                    </a:lnTo>
                    <a:lnTo>
                      <a:pt x="3" y="133"/>
                    </a:lnTo>
                    <a:lnTo>
                      <a:pt x="1" y="133"/>
                    </a:lnTo>
                    <a:close/>
                    <a:moveTo>
                      <a:pt x="0" y="129"/>
                    </a:moveTo>
                    <a:lnTo>
                      <a:pt x="0" y="129"/>
                    </a:lnTo>
                    <a:lnTo>
                      <a:pt x="1" y="129"/>
                    </a:lnTo>
                    <a:lnTo>
                      <a:pt x="0" y="129"/>
                    </a:lnTo>
                    <a:close/>
                    <a:moveTo>
                      <a:pt x="0" y="129"/>
                    </a:moveTo>
                    <a:lnTo>
                      <a:pt x="0" y="119"/>
                    </a:lnTo>
                    <a:lnTo>
                      <a:pt x="2" y="119"/>
                    </a:lnTo>
                    <a:lnTo>
                      <a:pt x="2" y="129"/>
                    </a:lnTo>
                    <a:lnTo>
                      <a:pt x="0" y="129"/>
                    </a:lnTo>
                    <a:close/>
                    <a:moveTo>
                      <a:pt x="0" y="119"/>
                    </a:moveTo>
                    <a:lnTo>
                      <a:pt x="0" y="119"/>
                    </a:lnTo>
                    <a:lnTo>
                      <a:pt x="1" y="119"/>
                    </a:lnTo>
                    <a:lnTo>
                      <a:pt x="0" y="119"/>
                    </a:lnTo>
                    <a:close/>
                    <a:moveTo>
                      <a:pt x="0" y="119"/>
                    </a:moveTo>
                    <a:lnTo>
                      <a:pt x="0" y="115"/>
                    </a:lnTo>
                    <a:lnTo>
                      <a:pt x="2" y="115"/>
                    </a:lnTo>
                    <a:lnTo>
                      <a:pt x="2" y="119"/>
                    </a:lnTo>
                    <a:lnTo>
                      <a:pt x="0" y="119"/>
                    </a:lnTo>
                    <a:close/>
                    <a:moveTo>
                      <a:pt x="2" y="115"/>
                    </a:moveTo>
                    <a:lnTo>
                      <a:pt x="2" y="115"/>
                    </a:lnTo>
                    <a:lnTo>
                      <a:pt x="1" y="115"/>
                    </a:lnTo>
                    <a:lnTo>
                      <a:pt x="2" y="115"/>
                    </a:lnTo>
                    <a:close/>
                    <a:moveTo>
                      <a:pt x="0" y="115"/>
                    </a:moveTo>
                    <a:lnTo>
                      <a:pt x="0" y="110"/>
                    </a:lnTo>
                    <a:lnTo>
                      <a:pt x="2" y="110"/>
                    </a:lnTo>
                    <a:lnTo>
                      <a:pt x="2" y="115"/>
                    </a:lnTo>
                    <a:lnTo>
                      <a:pt x="0" y="115"/>
                    </a:lnTo>
                    <a:close/>
                    <a:moveTo>
                      <a:pt x="0" y="110"/>
                    </a:moveTo>
                    <a:lnTo>
                      <a:pt x="0" y="110"/>
                    </a:lnTo>
                    <a:lnTo>
                      <a:pt x="1" y="110"/>
                    </a:lnTo>
                    <a:lnTo>
                      <a:pt x="0" y="110"/>
                    </a:lnTo>
                    <a:close/>
                    <a:moveTo>
                      <a:pt x="0" y="110"/>
                    </a:moveTo>
                    <a:lnTo>
                      <a:pt x="0" y="106"/>
                    </a:lnTo>
                    <a:lnTo>
                      <a:pt x="2" y="106"/>
                    </a:lnTo>
                    <a:lnTo>
                      <a:pt x="2" y="110"/>
                    </a:lnTo>
                    <a:lnTo>
                      <a:pt x="0" y="110"/>
                    </a:lnTo>
                    <a:close/>
                    <a:moveTo>
                      <a:pt x="2" y="106"/>
                    </a:moveTo>
                    <a:lnTo>
                      <a:pt x="2" y="106"/>
                    </a:lnTo>
                    <a:lnTo>
                      <a:pt x="1" y="106"/>
                    </a:lnTo>
                    <a:lnTo>
                      <a:pt x="2" y="106"/>
                    </a:lnTo>
                    <a:close/>
                    <a:moveTo>
                      <a:pt x="0" y="106"/>
                    </a:moveTo>
                    <a:lnTo>
                      <a:pt x="0" y="102"/>
                    </a:lnTo>
                    <a:lnTo>
                      <a:pt x="2" y="102"/>
                    </a:lnTo>
                    <a:lnTo>
                      <a:pt x="2" y="106"/>
                    </a:lnTo>
                    <a:lnTo>
                      <a:pt x="0" y="106"/>
                    </a:lnTo>
                    <a:close/>
                    <a:moveTo>
                      <a:pt x="0" y="102"/>
                    </a:moveTo>
                    <a:lnTo>
                      <a:pt x="0" y="101"/>
                    </a:lnTo>
                    <a:lnTo>
                      <a:pt x="1" y="102"/>
                    </a:lnTo>
                    <a:lnTo>
                      <a:pt x="0" y="102"/>
                    </a:lnTo>
                    <a:close/>
                    <a:moveTo>
                      <a:pt x="0" y="101"/>
                    </a:moveTo>
                    <a:lnTo>
                      <a:pt x="0" y="97"/>
                    </a:lnTo>
                    <a:lnTo>
                      <a:pt x="2" y="98"/>
                    </a:lnTo>
                    <a:lnTo>
                      <a:pt x="2" y="102"/>
                    </a:lnTo>
                    <a:lnTo>
                      <a:pt x="0" y="101"/>
                    </a:lnTo>
                    <a:close/>
                    <a:moveTo>
                      <a:pt x="2" y="98"/>
                    </a:moveTo>
                    <a:lnTo>
                      <a:pt x="2" y="98"/>
                    </a:lnTo>
                    <a:lnTo>
                      <a:pt x="1" y="98"/>
                    </a:lnTo>
                    <a:lnTo>
                      <a:pt x="2" y="98"/>
                    </a:lnTo>
                    <a:close/>
                    <a:moveTo>
                      <a:pt x="0" y="98"/>
                    </a:moveTo>
                    <a:lnTo>
                      <a:pt x="1" y="94"/>
                    </a:lnTo>
                    <a:lnTo>
                      <a:pt x="3" y="94"/>
                    </a:lnTo>
                    <a:lnTo>
                      <a:pt x="2" y="98"/>
                    </a:lnTo>
                    <a:lnTo>
                      <a:pt x="0" y="98"/>
                    </a:lnTo>
                    <a:close/>
                    <a:moveTo>
                      <a:pt x="1" y="94"/>
                    </a:moveTo>
                    <a:lnTo>
                      <a:pt x="1" y="93"/>
                    </a:lnTo>
                    <a:lnTo>
                      <a:pt x="2" y="94"/>
                    </a:lnTo>
                    <a:lnTo>
                      <a:pt x="1" y="94"/>
                    </a:lnTo>
                    <a:close/>
                    <a:moveTo>
                      <a:pt x="1" y="93"/>
                    </a:moveTo>
                    <a:lnTo>
                      <a:pt x="1" y="89"/>
                    </a:lnTo>
                    <a:lnTo>
                      <a:pt x="3" y="90"/>
                    </a:lnTo>
                    <a:lnTo>
                      <a:pt x="3" y="94"/>
                    </a:lnTo>
                    <a:lnTo>
                      <a:pt x="1" y="93"/>
                    </a:lnTo>
                    <a:close/>
                    <a:moveTo>
                      <a:pt x="1" y="89"/>
                    </a:moveTo>
                    <a:lnTo>
                      <a:pt x="1" y="89"/>
                    </a:lnTo>
                    <a:lnTo>
                      <a:pt x="2" y="90"/>
                    </a:lnTo>
                    <a:lnTo>
                      <a:pt x="1" y="89"/>
                    </a:lnTo>
                    <a:close/>
                    <a:moveTo>
                      <a:pt x="1" y="89"/>
                    </a:moveTo>
                    <a:lnTo>
                      <a:pt x="2" y="86"/>
                    </a:lnTo>
                    <a:lnTo>
                      <a:pt x="4" y="86"/>
                    </a:lnTo>
                    <a:lnTo>
                      <a:pt x="3" y="90"/>
                    </a:lnTo>
                    <a:lnTo>
                      <a:pt x="1" y="89"/>
                    </a:lnTo>
                    <a:close/>
                    <a:moveTo>
                      <a:pt x="2" y="86"/>
                    </a:moveTo>
                    <a:lnTo>
                      <a:pt x="2" y="86"/>
                    </a:lnTo>
                    <a:lnTo>
                      <a:pt x="3" y="86"/>
                    </a:lnTo>
                    <a:lnTo>
                      <a:pt x="2" y="86"/>
                    </a:lnTo>
                    <a:close/>
                    <a:moveTo>
                      <a:pt x="2" y="86"/>
                    </a:moveTo>
                    <a:lnTo>
                      <a:pt x="2" y="82"/>
                    </a:lnTo>
                    <a:lnTo>
                      <a:pt x="4" y="82"/>
                    </a:lnTo>
                    <a:lnTo>
                      <a:pt x="4" y="86"/>
                    </a:lnTo>
                    <a:lnTo>
                      <a:pt x="2" y="86"/>
                    </a:lnTo>
                    <a:close/>
                    <a:moveTo>
                      <a:pt x="4" y="82"/>
                    </a:moveTo>
                    <a:lnTo>
                      <a:pt x="4" y="82"/>
                    </a:lnTo>
                    <a:lnTo>
                      <a:pt x="3" y="82"/>
                    </a:lnTo>
                    <a:lnTo>
                      <a:pt x="4" y="82"/>
                    </a:lnTo>
                    <a:close/>
                    <a:moveTo>
                      <a:pt x="2" y="82"/>
                    </a:moveTo>
                    <a:lnTo>
                      <a:pt x="3" y="78"/>
                    </a:lnTo>
                    <a:lnTo>
                      <a:pt x="5" y="79"/>
                    </a:lnTo>
                    <a:lnTo>
                      <a:pt x="4" y="82"/>
                    </a:lnTo>
                    <a:lnTo>
                      <a:pt x="2" y="82"/>
                    </a:lnTo>
                    <a:close/>
                    <a:moveTo>
                      <a:pt x="3" y="78"/>
                    </a:moveTo>
                    <a:lnTo>
                      <a:pt x="3" y="78"/>
                    </a:lnTo>
                    <a:lnTo>
                      <a:pt x="4" y="79"/>
                    </a:lnTo>
                    <a:lnTo>
                      <a:pt x="3" y="78"/>
                    </a:lnTo>
                    <a:close/>
                    <a:moveTo>
                      <a:pt x="3" y="78"/>
                    </a:moveTo>
                    <a:lnTo>
                      <a:pt x="4" y="75"/>
                    </a:lnTo>
                    <a:lnTo>
                      <a:pt x="6" y="75"/>
                    </a:lnTo>
                    <a:lnTo>
                      <a:pt x="5" y="79"/>
                    </a:lnTo>
                    <a:lnTo>
                      <a:pt x="3" y="78"/>
                    </a:lnTo>
                    <a:close/>
                    <a:moveTo>
                      <a:pt x="6" y="75"/>
                    </a:moveTo>
                    <a:lnTo>
                      <a:pt x="6" y="75"/>
                    </a:lnTo>
                    <a:lnTo>
                      <a:pt x="5" y="75"/>
                    </a:lnTo>
                    <a:lnTo>
                      <a:pt x="6" y="75"/>
                    </a:lnTo>
                    <a:close/>
                    <a:moveTo>
                      <a:pt x="4" y="75"/>
                    </a:moveTo>
                    <a:lnTo>
                      <a:pt x="5" y="72"/>
                    </a:lnTo>
                    <a:lnTo>
                      <a:pt x="6" y="72"/>
                    </a:lnTo>
                    <a:lnTo>
                      <a:pt x="6" y="75"/>
                    </a:lnTo>
                    <a:lnTo>
                      <a:pt x="4" y="75"/>
                    </a:lnTo>
                    <a:close/>
                    <a:moveTo>
                      <a:pt x="5" y="72"/>
                    </a:moveTo>
                    <a:lnTo>
                      <a:pt x="5" y="72"/>
                    </a:lnTo>
                    <a:lnTo>
                      <a:pt x="6" y="72"/>
                    </a:lnTo>
                    <a:lnTo>
                      <a:pt x="5" y="72"/>
                    </a:lnTo>
                    <a:close/>
                    <a:moveTo>
                      <a:pt x="5" y="72"/>
                    </a:moveTo>
                    <a:lnTo>
                      <a:pt x="7" y="65"/>
                    </a:lnTo>
                    <a:lnTo>
                      <a:pt x="8" y="66"/>
                    </a:lnTo>
                    <a:lnTo>
                      <a:pt x="6" y="72"/>
                    </a:lnTo>
                    <a:lnTo>
                      <a:pt x="5" y="72"/>
                    </a:lnTo>
                    <a:close/>
                    <a:moveTo>
                      <a:pt x="7" y="65"/>
                    </a:moveTo>
                    <a:lnTo>
                      <a:pt x="8" y="62"/>
                    </a:lnTo>
                    <a:lnTo>
                      <a:pt x="9" y="62"/>
                    </a:lnTo>
                    <a:lnTo>
                      <a:pt x="8" y="66"/>
                    </a:lnTo>
                    <a:lnTo>
                      <a:pt x="7" y="65"/>
                    </a:lnTo>
                    <a:close/>
                    <a:moveTo>
                      <a:pt x="8" y="62"/>
                    </a:moveTo>
                    <a:lnTo>
                      <a:pt x="8" y="62"/>
                    </a:lnTo>
                    <a:lnTo>
                      <a:pt x="9" y="62"/>
                    </a:lnTo>
                    <a:lnTo>
                      <a:pt x="8" y="62"/>
                    </a:lnTo>
                    <a:close/>
                    <a:moveTo>
                      <a:pt x="8" y="62"/>
                    </a:moveTo>
                    <a:lnTo>
                      <a:pt x="9" y="59"/>
                    </a:lnTo>
                    <a:lnTo>
                      <a:pt x="11" y="60"/>
                    </a:lnTo>
                    <a:lnTo>
                      <a:pt x="9" y="62"/>
                    </a:lnTo>
                    <a:lnTo>
                      <a:pt x="8" y="62"/>
                    </a:lnTo>
                    <a:close/>
                    <a:moveTo>
                      <a:pt x="9" y="59"/>
                    </a:moveTo>
                    <a:lnTo>
                      <a:pt x="9" y="59"/>
                    </a:lnTo>
                    <a:lnTo>
                      <a:pt x="10" y="59"/>
                    </a:lnTo>
                    <a:lnTo>
                      <a:pt x="9" y="59"/>
                    </a:lnTo>
                    <a:close/>
                    <a:moveTo>
                      <a:pt x="9" y="59"/>
                    </a:moveTo>
                    <a:lnTo>
                      <a:pt x="11" y="53"/>
                    </a:lnTo>
                    <a:lnTo>
                      <a:pt x="13" y="54"/>
                    </a:lnTo>
                    <a:lnTo>
                      <a:pt x="11" y="60"/>
                    </a:lnTo>
                    <a:lnTo>
                      <a:pt x="9" y="59"/>
                    </a:lnTo>
                    <a:close/>
                    <a:moveTo>
                      <a:pt x="11" y="53"/>
                    </a:moveTo>
                    <a:lnTo>
                      <a:pt x="11" y="53"/>
                    </a:lnTo>
                    <a:lnTo>
                      <a:pt x="12" y="53"/>
                    </a:lnTo>
                    <a:lnTo>
                      <a:pt x="11" y="53"/>
                    </a:lnTo>
                    <a:close/>
                    <a:moveTo>
                      <a:pt x="11" y="53"/>
                    </a:moveTo>
                    <a:lnTo>
                      <a:pt x="14" y="48"/>
                    </a:lnTo>
                    <a:lnTo>
                      <a:pt x="16" y="49"/>
                    </a:lnTo>
                    <a:lnTo>
                      <a:pt x="13" y="54"/>
                    </a:lnTo>
                    <a:lnTo>
                      <a:pt x="11" y="53"/>
                    </a:lnTo>
                    <a:close/>
                    <a:moveTo>
                      <a:pt x="14" y="48"/>
                    </a:moveTo>
                    <a:lnTo>
                      <a:pt x="14" y="48"/>
                    </a:lnTo>
                    <a:lnTo>
                      <a:pt x="15" y="48"/>
                    </a:lnTo>
                    <a:lnTo>
                      <a:pt x="14" y="48"/>
                    </a:lnTo>
                    <a:close/>
                    <a:moveTo>
                      <a:pt x="14" y="48"/>
                    </a:moveTo>
                    <a:lnTo>
                      <a:pt x="17" y="43"/>
                    </a:lnTo>
                    <a:lnTo>
                      <a:pt x="19" y="44"/>
                    </a:lnTo>
                    <a:lnTo>
                      <a:pt x="16" y="49"/>
                    </a:lnTo>
                    <a:lnTo>
                      <a:pt x="14" y="48"/>
                    </a:lnTo>
                    <a:close/>
                    <a:moveTo>
                      <a:pt x="17" y="43"/>
                    </a:moveTo>
                    <a:lnTo>
                      <a:pt x="17" y="43"/>
                    </a:lnTo>
                    <a:lnTo>
                      <a:pt x="18" y="43"/>
                    </a:lnTo>
                    <a:lnTo>
                      <a:pt x="17" y="43"/>
                    </a:lnTo>
                    <a:close/>
                    <a:moveTo>
                      <a:pt x="17" y="43"/>
                    </a:moveTo>
                    <a:lnTo>
                      <a:pt x="20" y="38"/>
                    </a:lnTo>
                    <a:lnTo>
                      <a:pt x="22" y="39"/>
                    </a:lnTo>
                    <a:lnTo>
                      <a:pt x="19" y="44"/>
                    </a:lnTo>
                    <a:lnTo>
                      <a:pt x="17" y="43"/>
                    </a:lnTo>
                    <a:close/>
                    <a:moveTo>
                      <a:pt x="20" y="38"/>
                    </a:moveTo>
                    <a:lnTo>
                      <a:pt x="20" y="38"/>
                    </a:lnTo>
                    <a:lnTo>
                      <a:pt x="21" y="38"/>
                    </a:lnTo>
                    <a:lnTo>
                      <a:pt x="20" y="38"/>
                    </a:lnTo>
                    <a:close/>
                    <a:moveTo>
                      <a:pt x="20" y="38"/>
                    </a:moveTo>
                    <a:lnTo>
                      <a:pt x="23" y="34"/>
                    </a:lnTo>
                    <a:lnTo>
                      <a:pt x="25" y="35"/>
                    </a:lnTo>
                    <a:lnTo>
                      <a:pt x="22" y="39"/>
                    </a:lnTo>
                    <a:lnTo>
                      <a:pt x="20" y="38"/>
                    </a:lnTo>
                    <a:close/>
                    <a:moveTo>
                      <a:pt x="23" y="34"/>
                    </a:moveTo>
                    <a:lnTo>
                      <a:pt x="23" y="34"/>
                    </a:lnTo>
                    <a:lnTo>
                      <a:pt x="24" y="34"/>
                    </a:lnTo>
                    <a:lnTo>
                      <a:pt x="23" y="34"/>
                    </a:lnTo>
                    <a:close/>
                    <a:moveTo>
                      <a:pt x="23" y="34"/>
                    </a:moveTo>
                    <a:lnTo>
                      <a:pt x="27" y="30"/>
                    </a:lnTo>
                    <a:lnTo>
                      <a:pt x="28" y="31"/>
                    </a:lnTo>
                    <a:lnTo>
                      <a:pt x="25" y="35"/>
                    </a:lnTo>
                    <a:lnTo>
                      <a:pt x="23" y="34"/>
                    </a:lnTo>
                    <a:close/>
                    <a:moveTo>
                      <a:pt x="27" y="30"/>
                    </a:moveTo>
                    <a:lnTo>
                      <a:pt x="29" y="28"/>
                    </a:lnTo>
                    <a:lnTo>
                      <a:pt x="30" y="29"/>
                    </a:lnTo>
                    <a:lnTo>
                      <a:pt x="28" y="31"/>
                    </a:lnTo>
                    <a:lnTo>
                      <a:pt x="27" y="30"/>
                    </a:lnTo>
                    <a:close/>
                    <a:moveTo>
                      <a:pt x="29" y="28"/>
                    </a:moveTo>
                    <a:lnTo>
                      <a:pt x="29" y="28"/>
                    </a:lnTo>
                    <a:close/>
                    <a:moveTo>
                      <a:pt x="29" y="28"/>
                    </a:moveTo>
                    <a:lnTo>
                      <a:pt x="30" y="26"/>
                    </a:lnTo>
                    <a:lnTo>
                      <a:pt x="32" y="27"/>
                    </a:lnTo>
                    <a:lnTo>
                      <a:pt x="30" y="29"/>
                    </a:lnTo>
                    <a:lnTo>
                      <a:pt x="29" y="28"/>
                    </a:lnTo>
                    <a:close/>
                    <a:moveTo>
                      <a:pt x="30" y="26"/>
                    </a:moveTo>
                    <a:lnTo>
                      <a:pt x="34" y="22"/>
                    </a:lnTo>
                    <a:lnTo>
                      <a:pt x="35" y="24"/>
                    </a:lnTo>
                    <a:lnTo>
                      <a:pt x="32" y="27"/>
                    </a:lnTo>
                    <a:lnTo>
                      <a:pt x="30" y="26"/>
                    </a:lnTo>
                    <a:close/>
                    <a:moveTo>
                      <a:pt x="34" y="22"/>
                    </a:moveTo>
                    <a:lnTo>
                      <a:pt x="34" y="22"/>
                    </a:lnTo>
                    <a:lnTo>
                      <a:pt x="35" y="23"/>
                    </a:lnTo>
                    <a:lnTo>
                      <a:pt x="34" y="22"/>
                    </a:lnTo>
                    <a:close/>
                    <a:moveTo>
                      <a:pt x="34" y="22"/>
                    </a:moveTo>
                    <a:lnTo>
                      <a:pt x="36" y="20"/>
                    </a:lnTo>
                    <a:lnTo>
                      <a:pt x="37" y="22"/>
                    </a:lnTo>
                    <a:lnTo>
                      <a:pt x="35" y="24"/>
                    </a:lnTo>
                    <a:lnTo>
                      <a:pt x="34" y="22"/>
                    </a:lnTo>
                    <a:close/>
                    <a:moveTo>
                      <a:pt x="36" y="20"/>
                    </a:moveTo>
                    <a:lnTo>
                      <a:pt x="36" y="20"/>
                    </a:lnTo>
                    <a:lnTo>
                      <a:pt x="37" y="21"/>
                    </a:lnTo>
                    <a:lnTo>
                      <a:pt x="36" y="20"/>
                    </a:lnTo>
                    <a:close/>
                    <a:moveTo>
                      <a:pt x="36" y="20"/>
                    </a:moveTo>
                    <a:lnTo>
                      <a:pt x="38" y="19"/>
                    </a:lnTo>
                    <a:lnTo>
                      <a:pt x="39" y="20"/>
                    </a:lnTo>
                    <a:lnTo>
                      <a:pt x="37" y="22"/>
                    </a:lnTo>
                    <a:lnTo>
                      <a:pt x="36" y="20"/>
                    </a:lnTo>
                    <a:close/>
                    <a:moveTo>
                      <a:pt x="38" y="19"/>
                    </a:moveTo>
                    <a:lnTo>
                      <a:pt x="38" y="19"/>
                    </a:lnTo>
                    <a:lnTo>
                      <a:pt x="38" y="20"/>
                    </a:lnTo>
                    <a:lnTo>
                      <a:pt x="38" y="19"/>
                    </a:lnTo>
                    <a:close/>
                    <a:moveTo>
                      <a:pt x="38" y="19"/>
                    </a:moveTo>
                    <a:lnTo>
                      <a:pt x="41" y="16"/>
                    </a:lnTo>
                    <a:lnTo>
                      <a:pt x="43" y="18"/>
                    </a:lnTo>
                    <a:lnTo>
                      <a:pt x="39" y="20"/>
                    </a:lnTo>
                    <a:lnTo>
                      <a:pt x="38" y="19"/>
                    </a:lnTo>
                    <a:close/>
                    <a:moveTo>
                      <a:pt x="43" y="18"/>
                    </a:moveTo>
                    <a:lnTo>
                      <a:pt x="43" y="18"/>
                    </a:lnTo>
                    <a:lnTo>
                      <a:pt x="42" y="17"/>
                    </a:lnTo>
                    <a:lnTo>
                      <a:pt x="43" y="18"/>
                    </a:lnTo>
                    <a:close/>
                    <a:moveTo>
                      <a:pt x="41" y="16"/>
                    </a:moveTo>
                    <a:lnTo>
                      <a:pt x="45" y="13"/>
                    </a:lnTo>
                    <a:lnTo>
                      <a:pt x="46" y="15"/>
                    </a:lnTo>
                    <a:lnTo>
                      <a:pt x="43" y="18"/>
                    </a:lnTo>
                    <a:lnTo>
                      <a:pt x="41" y="16"/>
                    </a:lnTo>
                    <a:close/>
                    <a:moveTo>
                      <a:pt x="45" y="13"/>
                    </a:moveTo>
                    <a:lnTo>
                      <a:pt x="45" y="13"/>
                    </a:lnTo>
                    <a:lnTo>
                      <a:pt x="46" y="14"/>
                    </a:lnTo>
                    <a:lnTo>
                      <a:pt x="45" y="13"/>
                    </a:lnTo>
                    <a:close/>
                    <a:moveTo>
                      <a:pt x="45" y="13"/>
                    </a:moveTo>
                    <a:lnTo>
                      <a:pt x="49" y="11"/>
                    </a:lnTo>
                    <a:lnTo>
                      <a:pt x="50" y="13"/>
                    </a:lnTo>
                    <a:lnTo>
                      <a:pt x="46" y="15"/>
                    </a:lnTo>
                    <a:lnTo>
                      <a:pt x="45" y="13"/>
                    </a:lnTo>
                    <a:close/>
                    <a:moveTo>
                      <a:pt x="49" y="11"/>
                    </a:moveTo>
                    <a:lnTo>
                      <a:pt x="49" y="11"/>
                    </a:lnTo>
                    <a:lnTo>
                      <a:pt x="49" y="12"/>
                    </a:lnTo>
                    <a:lnTo>
                      <a:pt x="49" y="11"/>
                    </a:lnTo>
                    <a:close/>
                    <a:moveTo>
                      <a:pt x="49" y="11"/>
                    </a:moveTo>
                    <a:lnTo>
                      <a:pt x="53" y="9"/>
                    </a:lnTo>
                    <a:lnTo>
                      <a:pt x="53" y="11"/>
                    </a:lnTo>
                    <a:lnTo>
                      <a:pt x="50" y="13"/>
                    </a:lnTo>
                    <a:lnTo>
                      <a:pt x="49" y="11"/>
                    </a:lnTo>
                    <a:close/>
                    <a:moveTo>
                      <a:pt x="53" y="9"/>
                    </a:moveTo>
                    <a:lnTo>
                      <a:pt x="56" y="7"/>
                    </a:lnTo>
                    <a:lnTo>
                      <a:pt x="57" y="9"/>
                    </a:lnTo>
                    <a:lnTo>
                      <a:pt x="53" y="11"/>
                    </a:lnTo>
                    <a:lnTo>
                      <a:pt x="53" y="9"/>
                    </a:lnTo>
                    <a:close/>
                    <a:moveTo>
                      <a:pt x="56" y="7"/>
                    </a:moveTo>
                    <a:lnTo>
                      <a:pt x="56" y="7"/>
                    </a:lnTo>
                    <a:lnTo>
                      <a:pt x="57" y="8"/>
                    </a:lnTo>
                    <a:lnTo>
                      <a:pt x="56" y="7"/>
                    </a:lnTo>
                    <a:close/>
                    <a:moveTo>
                      <a:pt x="56" y="7"/>
                    </a:moveTo>
                    <a:lnTo>
                      <a:pt x="60" y="6"/>
                    </a:lnTo>
                    <a:lnTo>
                      <a:pt x="61" y="7"/>
                    </a:lnTo>
                    <a:lnTo>
                      <a:pt x="57" y="9"/>
                    </a:lnTo>
                    <a:lnTo>
                      <a:pt x="56" y="7"/>
                    </a:lnTo>
                    <a:close/>
                    <a:moveTo>
                      <a:pt x="60" y="6"/>
                    </a:moveTo>
                    <a:lnTo>
                      <a:pt x="63" y="4"/>
                    </a:lnTo>
                    <a:lnTo>
                      <a:pt x="64" y="6"/>
                    </a:lnTo>
                    <a:lnTo>
                      <a:pt x="61" y="7"/>
                    </a:lnTo>
                    <a:lnTo>
                      <a:pt x="60" y="6"/>
                    </a:lnTo>
                    <a:close/>
                    <a:moveTo>
                      <a:pt x="63" y="4"/>
                    </a:moveTo>
                    <a:lnTo>
                      <a:pt x="63" y="4"/>
                    </a:lnTo>
                    <a:lnTo>
                      <a:pt x="64" y="5"/>
                    </a:lnTo>
                    <a:lnTo>
                      <a:pt x="63" y="4"/>
                    </a:lnTo>
                    <a:close/>
                    <a:moveTo>
                      <a:pt x="63" y="4"/>
                    </a:moveTo>
                    <a:lnTo>
                      <a:pt x="67" y="3"/>
                    </a:lnTo>
                    <a:lnTo>
                      <a:pt x="67" y="5"/>
                    </a:lnTo>
                    <a:lnTo>
                      <a:pt x="64" y="6"/>
                    </a:lnTo>
                    <a:lnTo>
                      <a:pt x="63" y="4"/>
                    </a:lnTo>
                    <a:close/>
                    <a:moveTo>
                      <a:pt x="67" y="3"/>
                    </a:moveTo>
                    <a:lnTo>
                      <a:pt x="67" y="3"/>
                    </a:lnTo>
                    <a:lnTo>
                      <a:pt x="67" y="4"/>
                    </a:lnTo>
                    <a:lnTo>
                      <a:pt x="67" y="3"/>
                    </a:lnTo>
                    <a:close/>
                    <a:moveTo>
                      <a:pt x="67" y="3"/>
                    </a:moveTo>
                    <a:lnTo>
                      <a:pt x="70" y="2"/>
                    </a:lnTo>
                    <a:lnTo>
                      <a:pt x="71" y="4"/>
                    </a:lnTo>
                    <a:lnTo>
                      <a:pt x="67" y="5"/>
                    </a:lnTo>
                    <a:lnTo>
                      <a:pt x="67" y="3"/>
                    </a:lnTo>
                    <a:close/>
                    <a:moveTo>
                      <a:pt x="70" y="2"/>
                    </a:moveTo>
                    <a:lnTo>
                      <a:pt x="70" y="2"/>
                    </a:lnTo>
                    <a:lnTo>
                      <a:pt x="70" y="3"/>
                    </a:lnTo>
                    <a:lnTo>
                      <a:pt x="70" y="2"/>
                    </a:lnTo>
                    <a:close/>
                    <a:moveTo>
                      <a:pt x="70" y="2"/>
                    </a:moveTo>
                    <a:lnTo>
                      <a:pt x="73" y="1"/>
                    </a:lnTo>
                    <a:lnTo>
                      <a:pt x="73" y="3"/>
                    </a:lnTo>
                    <a:lnTo>
                      <a:pt x="70" y="4"/>
                    </a:lnTo>
                    <a:lnTo>
                      <a:pt x="70" y="2"/>
                    </a:lnTo>
                    <a:close/>
                    <a:moveTo>
                      <a:pt x="73" y="1"/>
                    </a:moveTo>
                    <a:lnTo>
                      <a:pt x="76" y="0"/>
                    </a:lnTo>
                    <a:lnTo>
                      <a:pt x="76" y="2"/>
                    </a:lnTo>
                    <a:lnTo>
                      <a:pt x="73" y="3"/>
                    </a:lnTo>
                    <a:lnTo>
                      <a:pt x="73" y="1"/>
                    </a:lnTo>
                    <a:close/>
                    <a:moveTo>
                      <a:pt x="76" y="0"/>
                    </a:moveTo>
                    <a:lnTo>
                      <a:pt x="76" y="0"/>
                    </a:lnTo>
                    <a:lnTo>
                      <a:pt x="76" y="1"/>
                    </a:lnTo>
                    <a:lnTo>
                      <a:pt x="76" y="0"/>
                    </a:lnTo>
                    <a:close/>
                    <a:moveTo>
                      <a:pt x="76" y="0"/>
                    </a:moveTo>
                    <a:lnTo>
                      <a:pt x="79" y="0"/>
                    </a:lnTo>
                    <a:lnTo>
                      <a:pt x="79" y="2"/>
                    </a:lnTo>
                    <a:lnTo>
                      <a:pt x="76" y="2"/>
                    </a:lnTo>
                    <a:lnTo>
                      <a:pt x="76" y="0"/>
                    </a:lnTo>
                    <a:close/>
                    <a:moveTo>
                      <a:pt x="79" y="0"/>
                    </a:moveTo>
                    <a:lnTo>
                      <a:pt x="79" y="0"/>
                    </a:lnTo>
                    <a:lnTo>
                      <a:pt x="79" y="1"/>
                    </a:lnTo>
                    <a:lnTo>
                      <a:pt x="79" y="0"/>
                    </a:lnTo>
                    <a:close/>
                    <a:moveTo>
                      <a:pt x="79" y="0"/>
                    </a:moveTo>
                    <a:lnTo>
                      <a:pt x="81" y="0"/>
                    </a:lnTo>
                    <a:lnTo>
                      <a:pt x="81" y="2"/>
                    </a:lnTo>
                    <a:lnTo>
                      <a:pt x="79" y="2"/>
                    </a:lnTo>
                    <a:lnTo>
                      <a:pt x="79" y="0"/>
                    </a:lnTo>
                    <a:close/>
                    <a:moveTo>
                      <a:pt x="81" y="0"/>
                    </a:moveTo>
                    <a:lnTo>
                      <a:pt x="82" y="0"/>
                    </a:lnTo>
                    <a:lnTo>
                      <a:pt x="82" y="2"/>
                    </a:lnTo>
                    <a:lnTo>
                      <a:pt x="81" y="2"/>
                    </a:lnTo>
                    <a:lnTo>
                      <a:pt x="81" y="0"/>
                    </a:lnTo>
                    <a:close/>
                    <a:moveTo>
                      <a:pt x="82" y="0"/>
                    </a:moveTo>
                    <a:lnTo>
                      <a:pt x="82" y="0"/>
                    </a:lnTo>
                    <a:lnTo>
                      <a:pt x="82" y="1"/>
                    </a:lnTo>
                    <a:lnTo>
                      <a:pt x="82" y="0"/>
                    </a:lnTo>
                    <a:close/>
                    <a:moveTo>
                      <a:pt x="82" y="0"/>
                    </a:moveTo>
                    <a:lnTo>
                      <a:pt x="86" y="0"/>
                    </a:lnTo>
                    <a:lnTo>
                      <a:pt x="86" y="2"/>
                    </a:lnTo>
                    <a:lnTo>
                      <a:pt x="82" y="2"/>
                    </a:lnTo>
                    <a:lnTo>
                      <a:pt x="82" y="0"/>
                    </a:lnTo>
                    <a:close/>
                    <a:moveTo>
                      <a:pt x="86" y="0"/>
                    </a:moveTo>
                    <a:lnTo>
                      <a:pt x="86" y="0"/>
                    </a:lnTo>
                    <a:lnTo>
                      <a:pt x="86" y="1"/>
                    </a:lnTo>
                    <a:lnTo>
                      <a:pt x="86" y="0"/>
                    </a:lnTo>
                    <a:close/>
                    <a:moveTo>
                      <a:pt x="86" y="0"/>
                    </a:moveTo>
                    <a:lnTo>
                      <a:pt x="89" y="1"/>
                    </a:lnTo>
                    <a:lnTo>
                      <a:pt x="89" y="3"/>
                    </a:lnTo>
                    <a:lnTo>
                      <a:pt x="86" y="2"/>
                    </a:lnTo>
                    <a:lnTo>
                      <a:pt x="86" y="0"/>
                    </a:lnTo>
                    <a:close/>
                    <a:moveTo>
                      <a:pt x="89" y="1"/>
                    </a:moveTo>
                    <a:lnTo>
                      <a:pt x="89" y="1"/>
                    </a:lnTo>
                    <a:lnTo>
                      <a:pt x="89" y="2"/>
                    </a:lnTo>
                    <a:lnTo>
                      <a:pt x="89" y="1"/>
                    </a:lnTo>
                    <a:close/>
                    <a:moveTo>
                      <a:pt x="89" y="1"/>
                    </a:moveTo>
                    <a:lnTo>
                      <a:pt x="93" y="2"/>
                    </a:lnTo>
                    <a:lnTo>
                      <a:pt x="92" y="4"/>
                    </a:lnTo>
                    <a:lnTo>
                      <a:pt x="89" y="3"/>
                    </a:lnTo>
                    <a:lnTo>
                      <a:pt x="89" y="1"/>
                    </a:lnTo>
                    <a:close/>
                    <a:moveTo>
                      <a:pt x="93" y="2"/>
                    </a:moveTo>
                    <a:lnTo>
                      <a:pt x="93" y="2"/>
                    </a:lnTo>
                    <a:lnTo>
                      <a:pt x="92" y="3"/>
                    </a:lnTo>
                    <a:lnTo>
                      <a:pt x="93" y="2"/>
                    </a:lnTo>
                    <a:close/>
                    <a:moveTo>
                      <a:pt x="93" y="2"/>
                    </a:moveTo>
                    <a:lnTo>
                      <a:pt x="95" y="3"/>
                    </a:lnTo>
                    <a:lnTo>
                      <a:pt x="95" y="5"/>
                    </a:lnTo>
                    <a:lnTo>
                      <a:pt x="92" y="4"/>
                    </a:lnTo>
                    <a:lnTo>
                      <a:pt x="93" y="2"/>
                    </a:lnTo>
                    <a:close/>
                    <a:moveTo>
                      <a:pt x="95" y="3"/>
                    </a:moveTo>
                    <a:lnTo>
                      <a:pt x="95" y="3"/>
                    </a:lnTo>
                    <a:lnTo>
                      <a:pt x="95" y="4"/>
                    </a:lnTo>
                    <a:lnTo>
                      <a:pt x="95" y="3"/>
                    </a:lnTo>
                    <a:close/>
                    <a:moveTo>
                      <a:pt x="95" y="3"/>
                    </a:moveTo>
                    <a:lnTo>
                      <a:pt x="97" y="4"/>
                    </a:lnTo>
                    <a:lnTo>
                      <a:pt x="97" y="6"/>
                    </a:lnTo>
                    <a:lnTo>
                      <a:pt x="95" y="5"/>
                    </a:lnTo>
                    <a:lnTo>
                      <a:pt x="95" y="3"/>
                    </a:lnTo>
                    <a:close/>
                    <a:moveTo>
                      <a:pt x="97" y="6"/>
                    </a:moveTo>
                    <a:lnTo>
                      <a:pt x="97" y="6"/>
                    </a:lnTo>
                    <a:lnTo>
                      <a:pt x="97" y="5"/>
                    </a:lnTo>
                    <a:lnTo>
                      <a:pt x="97" y="6"/>
                    </a:lnTo>
                    <a:close/>
                    <a:moveTo>
                      <a:pt x="97" y="4"/>
                    </a:moveTo>
                    <a:lnTo>
                      <a:pt x="99" y="4"/>
                    </a:lnTo>
                    <a:lnTo>
                      <a:pt x="98" y="6"/>
                    </a:lnTo>
                    <a:lnTo>
                      <a:pt x="97" y="6"/>
                    </a:lnTo>
                    <a:lnTo>
                      <a:pt x="97" y="4"/>
                    </a:lnTo>
                    <a:close/>
                    <a:moveTo>
                      <a:pt x="99" y="4"/>
                    </a:moveTo>
                    <a:lnTo>
                      <a:pt x="99" y="4"/>
                    </a:lnTo>
                    <a:lnTo>
                      <a:pt x="98" y="5"/>
                    </a:lnTo>
                    <a:lnTo>
                      <a:pt x="99" y="4"/>
                    </a:lnTo>
                    <a:close/>
                    <a:moveTo>
                      <a:pt x="99" y="4"/>
                    </a:moveTo>
                    <a:lnTo>
                      <a:pt x="99" y="5"/>
                    </a:lnTo>
                    <a:lnTo>
                      <a:pt x="99" y="6"/>
                    </a:lnTo>
                    <a:lnTo>
                      <a:pt x="98" y="6"/>
                    </a:lnTo>
                    <a:lnTo>
                      <a:pt x="99" y="4"/>
                    </a:lnTo>
                    <a:close/>
                    <a:moveTo>
                      <a:pt x="99" y="5"/>
                    </a:moveTo>
                    <a:lnTo>
                      <a:pt x="100" y="5"/>
                    </a:lnTo>
                    <a:lnTo>
                      <a:pt x="99" y="5"/>
                    </a:lnTo>
                    <a:close/>
                    <a:moveTo>
                      <a:pt x="100" y="5"/>
                    </a:moveTo>
                    <a:lnTo>
                      <a:pt x="101" y="139"/>
                    </a:lnTo>
                    <a:lnTo>
                      <a:pt x="99" y="139"/>
                    </a:lnTo>
                    <a:lnTo>
                      <a:pt x="98" y="5"/>
                    </a:lnTo>
                    <a:lnTo>
                      <a:pt x="100" y="5"/>
                    </a:lnTo>
                    <a:close/>
                    <a:moveTo>
                      <a:pt x="101" y="139"/>
                    </a:moveTo>
                    <a:lnTo>
                      <a:pt x="101" y="273"/>
                    </a:lnTo>
                    <a:lnTo>
                      <a:pt x="100" y="273"/>
                    </a:lnTo>
                    <a:lnTo>
                      <a:pt x="99" y="139"/>
                    </a:lnTo>
                    <a:lnTo>
                      <a:pt x="101" y="139"/>
                    </a:lnTo>
                    <a:close/>
                    <a:moveTo>
                      <a:pt x="101" y="273"/>
                    </a:moveTo>
                    <a:lnTo>
                      <a:pt x="101" y="273"/>
                    </a:lnTo>
                    <a:lnTo>
                      <a:pt x="100" y="273"/>
                    </a:lnTo>
                    <a:lnTo>
                      <a:pt x="101" y="273"/>
                    </a:lnTo>
                    <a:close/>
                  </a:path>
                </a:pathLst>
              </a:custGeom>
              <a:solidFill>
                <a:srgbClr val="F4F3A6"/>
              </a:solidFill>
              <a:ln w="9525">
                <a:noFill/>
                <a:round/>
                <a:headEnd/>
                <a:tailEnd/>
              </a:ln>
            </p:spPr>
            <p:txBody>
              <a:bodyPr/>
              <a:lstStyle/>
              <a:p>
                <a:endParaRPr lang="en-US" dirty="0"/>
              </a:p>
            </p:txBody>
          </p:sp>
          <p:sp>
            <p:nvSpPr>
              <p:cNvPr id="7223" name="Freeform 51"/>
              <p:cNvSpPr>
                <a:spLocks/>
              </p:cNvSpPr>
              <p:nvPr/>
            </p:nvSpPr>
            <p:spPr bwMode="auto">
              <a:xfrm>
                <a:off x="24374475" y="24341138"/>
                <a:ext cx="212725" cy="222250"/>
              </a:xfrm>
              <a:custGeom>
                <a:avLst/>
                <a:gdLst>
                  <a:gd name="T0" fmla="*/ 106363 w 26"/>
                  <a:gd name="T1" fmla="*/ 0 h 27"/>
                  <a:gd name="T2" fmla="*/ 114544 w 26"/>
                  <a:gd name="T3" fmla="*/ 0 h 27"/>
                  <a:gd name="T4" fmla="*/ 122726 w 26"/>
                  <a:gd name="T5" fmla="*/ 0 h 27"/>
                  <a:gd name="T6" fmla="*/ 139089 w 26"/>
                  <a:gd name="T7" fmla="*/ 8231 h 27"/>
                  <a:gd name="T8" fmla="*/ 147271 w 26"/>
                  <a:gd name="T9" fmla="*/ 24694 h 27"/>
                  <a:gd name="T10" fmla="*/ 155453 w 26"/>
                  <a:gd name="T11" fmla="*/ 24694 h 27"/>
                  <a:gd name="T12" fmla="*/ 155453 w 26"/>
                  <a:gd name="T13" fmla="*/ 32926 h 27"/>
                  <a:gd name="T14" fmla="*/ 163635 w 26"/>
                  <a:gd name="T15" fmla="*/ 49389 h 27"/>
                  <a:gd name="T16" fmla="*/ 171816 w 26"/>
                  <a:gd name="T17" fmla="*/ 65852 h 27"/>
                  <a:gd name="T18" fmla="*/ 179998 w 26"/>
                  <a:gd name="T19" fmla="*/ 82315 h 27"/>
                  <a:gd name="T20" fmla="*/ 188180 w 26"/>
                  <a:gd name="T21" fmla="*/ 98778 h 27"/>
                  <a:gd name="T22" fmla="*/ 196362 w 26"/>
                  <a:gd name="T23" fmla="*/ 115241 h 27"/>
                  <a:gd name="T24" fmla="*/ 204543 w 26"/>
                  <a:gd name="T25" fmla="*/ 148167 h 27"/>
                  <a:gd name="T26" fmla="*/ 212725 w 26"/>
                  <a:gd name="T27" fmla="*/ 172861 h 27"/>
                  <a:gd name="T28" fmla="*/ 212725 w 26"/>
                  <a:gd name="T29" fmla="*/ 181093 h 27"/>
                  <a:gd name="T30" fmla="*/ 212725 w 26"/>
                  <a:gd name="T31" fmla="*/ 189324 h 27"/>
                  <a:gd name="T32" fmla="*/ 212725 w 26"/>
                  <a:gd name="T33" fmla="*/ 222250 h 27"/>
                  <a:gd name="T34" fmla="*/ 196362 w 26"/>
                  <a:gd name="T35" fmla="*/ 222250 h 27"/>
                  <a:gd name="T36" fmla="*/ 188180 w 26"/>
                  <a:gd name="T37" fmla="*/ 222250 h 27"/>
                  <a:gd name="T38" fmla="*/ 179998 w 26"/>
                  <a:gd name="T39" fmla="*/ 222250 h 27"/>
                  <a:gd name="T40" fmla="*/ 147271 w 26"/>
                  <a:gd name="T41" fmla="*/ 214019 h 27"/>
                  <a:gd name="T42" fmla="*/ 114544 w 26"/>
                  <a:gd name="T43" fmla="*/ 197556 h 27"/>
                  <a:gd name="T44" fmla="*/ 98181 w 26"/>
                  <a:gd name="T45" fmla="*/ 189324 h 27"/>
                  <a:gd name="T46" fmla="*/ 81817 w 26"/>
                  <a:gd name="T47" fmla="*/ 181093 h 27"/>
                  <a:gd name="T48" fmla="*/ 65454 w 26"/>
                  <a:gd name="T49" fmla="*/ 172861 h 27"/>
                  <a:gd name="T50" fmla="*/ 49090 w 26"/>
                  <a:gd name="T51" fmla="*/ 164630 h 27"/>
                  <a:gd name="T52" fmla="*/ 32727 w 26"/>
                  <a:gd name="T53" fmla="*/ 156398 h 27"/>
                  <a:gd name="T54" fmla="*/ 32727 w 26"/>
                  <a:gd name="T55" fmla="*/ 148167 h 27"/>
                  <a:gd name="T56" fmla="*/ 24545 w 26"/>
                  <a:gd name="T57" fmla="*/ 139935 h 27"/>
                  <a:gd name="T58" fmla="*/ 16363 w 26"/>
                  <a:gd name="T59" fmla="*/ 131704 h 27"/>
                  <a:gd name="T60" fmla="*/ 8182 w 26"/>
                  <a:gd name="T61" fmla="*/ 115241 h 27"/>
                  <a:gd name="T62" fmla="*/ 0 w 26"/>
                  <a:gd name="T63" fmla="*/ 115241 h 27"/>
                  <a:gd name="T64" fmla="*/ 0 w 26"/>
                  <a:gd name="T65" fmla="*/ 107009 h 27"/>
                  <a:gd name="T66" fmla="*/ 0 w 26"/>
                  <a:gd name="T67" fmla="*/ 90546 h 27"/>
                  <a:gd name="T68" fmla="*/ 0 w 26"/>
                  <a:gd name="T69" fmla="*/ 82315 h 27"/>
                  <a:gd name="T70" fmla="*/ 0 w 26"/>
                  <a:gd name="T71" fmla="*/ 74083 h 27"/>
                  <a:gd name="T72" fmla="*/ 8182 w 26"/>
                  <a:gd name="T73" fmla="*/ 65852 h 27"/>
                  <a:gd name="T74" fmla="*/ 8182 w 26"/>
                  <a:gd name="T75" fmla="*/ 57620 h 27"/>
                  <a:gd name="T76" fmla="*/ 16363 w 26"/>
                  <a:gd name="T77" fmla="*/ 49389 h 27"/>
                  <a:gd name="T78" fmla="*/ 16363 w 26"/>
                  <a:gd name="T79" fmla="*/ 41157 h 27"/>
                  <a:gd name="T80" fmla="*/ 24545 w 26"/>
                  <a:gd name="T81" fmla="*/ 32926 h 27"/>
                  <a:gd name="T82" fmla="*/ 32727 w 26"/>
                  <a:gd name="T83" fmla="*/ 24694 h 27"/>
                  <a:gd name="T84" fmla="*/ 40909 w 26"/>
                  <a:gd name="T85" fmla="*/ 24694 h 27"/>
                  <a:gd name="T86" fmla="*/ 49090 w 26"/>
                  <a:gd name="T87" fmla="*/ 16463 h 27"/>
                  <a:gd name="T88" fmla="*/ 65454 w 26"/>
                  <a:gd name="T89" fmla="*/ 8231 h 27"/>
                  <a:gd name="T90" fmla="*/ 81817 w 26"/>
                  <a:gd name="T91" fmla="*/ 0 h 27"/>
                  <a:gd name="T92" fmla="*/ 98181 w 26"/>
                  <a:gd name="T93" fmla="*/ 0 h 27"/>
                  <a:gd name="T94" fmla="*/ 106363 w 26"/>
                  <a:gd name="T95" fmla="*/ 0 h 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
                  <a:gd name="T145" fmla="*/ 0 h 27"/>
                  <a:gd name="T146" fmla="*/ 26 w 26"/>
                  <a:gd name="T147" fmla="*/ 27 h 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 h="27">
                    <a:moveTo>
                      <a:pt x="13" y="0"/>
                    </a:moveTo>
                    <a:lnTo>
                      <a:pt x="14" y="0"/>
                    </a:lnTo>
                    <a:lnTo>
                      <a:pt x="15" y="0"/>
                    </a:lnTo>
                    <a:lnTo>
                      <a:pt x="17" y="1"/>
                    </a:lnTo>
                    <a:lnTo>
                      <a:pt x="18" y="3"/>
                    </a:lnTo>
                    <a:lnTo>
                      <a:pt x="19" y="3"/>
                    </a:lnTo>
                    <a:lnTo>
                      <a:pt x="19" y="4"/>
                    </a:lnTo>
                    <a:lnTo>
                      <a:pt x="20" y="6"/>
                    </a:lnTo>
                    <a:lnTo>
                      <a:pt x="21" y="8"/>
                    </a:lnTo>
                    <a:lnTo>
                      <a:pt x="22" y="10"/>
                    </a:lnTo>
                    <a:lnTo>
                      <a:pt x="23" y="12"/>
                    </a:lnTo>
                    <a:lnTo>
                      <a:pt x="24" y="14"/>
                    </a:lnTo>
                    <a:lnTo>
                      <a:pt x="25" y="18"/>
                    </a:lnTo>
                    <a:lnTo>
                      <a:pt x="26" y="21"/>
                    </a:lnTo>
                    <a:lnTo>
                      <a:pt x="26" y="22"/>
                    </a:lnTo>
                    <a:lnTo>
                      <a:pt x="26" y="23"/>
                    </a:lnTo>
                    <a:lnTo>
                      <a:pt x="26" y="27"/>
                    </a:lnTo>
                    <a:lnTo>
                      <a:pt x="24" y="27"/>
                    </a:lnTo>
                    <a:lnTo>
                      <a:pt x="23" y="27"/>
                    </a:lnTo>
                    <a:lnTo>
                      <a:pt x="22" y="27"/>
                    </a:lnTo>
                    <a:lnTo>
                      <a:pt x="18" y="26"/>
                    </a:lnTo>
                    <a:lnTo>
                      <a:pt x="14" y="24"/>
                    </a:lnTo>
                    <a:lnTo>
                      <a:pt x="12" y="23"/>
                    </a:lnTo>
                    <a:lnTo>
                      <a:pt x="10" y="22"/>
                    </a:lnTo>
                    <a:lnTo>
                      <a:pt x="8" y="21"/>
                    </a:lnTo>
                    <a:lnTo>
                      <a:pt x="6" y="20"/>
                    </a:lnTo>
                    <a:lnTo>
                      <a:pt x="4" y="19"/>
                    </a:lnTo>
                    <a:lnTo>
                      <a:pt x="4" y="18"/>
                    </a:lnTo>
                    <a:lnTo>
                      <a:pt x="3" y="17"/>
                    </a:lnTo>
                    <a:lnTo>
                      <a:pt x="2" y="16"/>
                    </a:lnTo>
                    <a:lnTo>
                      <a:pt x="1" y="14"/>
                    </a:lnTo>
                    <a:lnTo>
                      <a:pt x="0" y="14"/>
                    </a:lnTo>
                    <a:lnTo>
                      <a:pt x="0" y="13"/>
                    </a:lnTo>
                    <a:lnTo>
                      <a:pt x="0" y="11"/>
                    </a:lnTo>
                    <a:lnTo>
                      <a:pt x="0" y="10"/>
                    </a:lnTo>
                    <a:lnTo>
                      <a:pt x="0" y="9"/>
                    </a:lnTo>
                    <a:lnTo>
                      <a:pt x="1" y="8"/>
                    </a:lnTo>
                    <a:lnTo>
                      <a:pt x="1" y="7"/>
                    </a:lnTo>
                    <a:lnTo>
                      <a:pt x="2" y="6"/>
                    </a:lnTo>
                    <a:lnTo>
                      <a:pt x="2" y="5"/>
                    </a:lnTo>
                    <a:lnTo>
                      <a:pt x="3" y="4"/>
                    </a:lnTo>
                    <a:lnTo>
                      <a:pt x="4" y="3"/>
                    </a:lnTo>
                    <a:lnTo>
                      <a:pt x="5" y="3"/>
                    </a:lnTo>
                    <a:lnTo>
                      <a:pt x="6" y="2"/>
                    </a:lnTo>
                    <a:lnTo>
                      <a:pt x="8" y="1"/>
                    </a:lnTo>
                    <a:lnTo>
                      <a:pt x="10" y="0"/>
                    </a:lnTo>
                    <a:lnTo>
                      <a:pt x="12" y="0"/>
                    </a:lnTo>
                    <a:lnTo>
                      <a:pt x="13" y="0"/>
                    </a:lnTo>
                    <a:close/>
                  </a:path>
                </a:pathLst>
              </a:custGeom>
              <a:solidFill>
                <a:srgbClr val="F4F3A6"/>
              </a:solidFill>
              <a:ln w="9525">
                <a:noFill/>
                <a:round/>
                <a:headEnd/>
                <a:tailEnd/>
              </a:ln>
            </p:spPr>
            <p:txBody>
              <a:bodyPr/>
              <a:lstStyle/>
              <a:p>
                <a:endParaRPr lang="en-US" dirty="0"/>
              </a:p>
            </p:txBody>
          </p:sp>
          <p:sp>
            <p:nvSpPr>
              <p:cNvPr id="7224" name="Freeform 52"/>
              <p:cNvSpPr>
                <a:spLocks/>
              </p:cNvSpPr>
              <p:nvPr/>
            </p:nvSpPr>
            <p:spPr bwMode="auto">
              <a:xfrm>
                <a:off x="24333200" y="24734838"/>
                <a:ext cx="261938" cy="173037"/>
              </a:xfrm>
              <a:custGeom>
                <a:avLst/>
                <a:gdLst>
                  <a:gd name="T0" fmla="*/ 73670 w 32"/>
                  <a:gd name="T1" fmla="*/ 0 h 21"/>
                  <a:gd name="T2" fmla="*/ 90041 w 32"/>
                  <a:gd name="T3" fmla="*/ 0 h 21"/>
                  <a:gd name="T4" fmla="*/ 98227 w 32"/>
                  <a:gd name="T5" fmla="*/ 0 h 21"/>
                  <a:gd name="T6" fmla="*/ 114598 w 32"/>
                  <a:gd name="T7" fmla="*/ 0 h 21"/>
                  <a:gd name="T8" fmla="*/ 122783 w 32"/>
                  <a:gd name="T9" fmla="*/ 0 h 21"/>
                  <a:gd name="T10" fmla="*/ 139155 w 32"/>
                  <a:gd name="T11" fmla="*/ 8240 h 21"/>
                  <a:gd name="T12" fmla="*/ 147340 w 32"/>
                  <a:gd name="T13" fmla="*/ 8240 h 21"/>
                  <a:gd name="T14" fmla="*/ 171897 w 32"/>
                  <a:gd name="T15" fmla="*/ 24720 h 21"/>
                  <a:gd name="T16" fmla="*/ 196453 w 32"/>
                  <a:gd name="T17" fmla="*/ 32959 h 21"/>
                  <a:gd name="T18" fmla="*/ 221010 w 32"/>
                  <a:gd name="T19" fmla="*/ 49439 h 21"/>
                  <a:gd name="T20" fmla="*/ 261938 w 32"/>
                  <a:gd name="T21" fmla="*/ 74159 h 21"/>
                  <a:gd name="T22" fmla="*/ 253752 w 32"/>
                  <a:gd name="T23" fmla="*/ 82399 h 21"/>
                  <a:gd name="T24" fmla="*/ 245567 w 32"/>
                  <a:gd name="T25" fmla="*/ 98878 h 21"/>
                  <a:gd name="T26" fmla="*/ 221010 w 32"/>
                  <a:gd name="T27" fmla="*/ 115358 h 21"/>
                  <a:gd name="T28" fmla="*/ 196453 w 32"/>
                  <a:gd name="T29" fmla="*/ 131838 h 21"/>
                  <a:gd name="T30" fmla="*/ 171897 w 32"/>
                  <a:gd name="T31" fmla="*/ 140078 h 21"/>
                  <a:gd name="T32" fmla="*/ 147340 w 32"/>
                  <a:gd name="T33" fmla="*/ 156557 h 21"/>
                  <a:gd name="T34" fmla="*/ 139155 w 32"/>
                  <a:gd name="T35" fmla="*/ 156557 h 21"/>
                  <a:gd name="T36" fmla="*/ 122783 w 32"/>
                  <a:gd name="T37" fmla="*/ 164797 h 21"/>
                  <a:gd name="T38" fmla="*/ 114598 w 32"/>
                  <a:gd name="T39" fmla="*/ 164797 h 21"/>
                  <a:gd name="T40" fmla="*/ 98227 w 32"/>
                  <a:gd name="T41" fmla="*/ 164797 h 21"/>
                  <a:gd name="T42" fmla="*/ 90041 w 32"/>
                  <a:gd name="T43" fmla="*/ 173037 h 21"/>
                  <a:gd name="T44" fmla="*/ 73670 w 32"/>
                  <a:gd name="T45" fmla="*/ 173037 h 21"/>
                  <a:gd name="T46" fmla="*/ 65485 w 32"/>
                  <a:gd name="T47" fmla="*/ 173037 h 21"/>
                  <a:gd name="T48" fmla="*/ 57299 w 32"/>
                  <a:gd name="T49" fmla="*/ 164797 h 21"/>
                  <a:gd name="T50" fmla="*/ 49113 w 32"/>
                  <a:gd name="T51" fmla="*/ 164797 h 21"/>
                  <a:gd name="T52" fmla="*/ 40928 w 32"/>
                  <a:gd name="T53" fmla="*/ 164797 h 21"/>
                  <a:gd name="T54" fmla="*/ 32742 w 32"/>
                  <a:gd name="T55" fmla="*/ 156557 h 21"/>
                  <a:gd name="T56" fmla="*/ 24557 w 32"/>
                  <a:gd name="T57" fmla="*/ 156557 h 21"/>
                  <a:gd name="T58" fmla="*/ 24557 w 32"/>
                  <a:gd name="T59" fmla="*/ 148317 h 21"/>
                  <a:gd name="T60" fmla="*/ 16371 w 32"/>
                  <a:gd name="T61" fmla="*/ 148317 h 21"/>
                  <a:gd name="T62" fmla="*/ 16371 w 32"/>
                  <a:gd name="T63" fmla="*/ 140078 h 21"/>
                  <a:gd name="T64" fmla="*/ 8186 w 32"/>
                  <a:gd name="T65" fmla="*/ 131838 h 21"/>
                  <a:gd name="T66" fmla="*/ 8186 w 32"/>
                  <a:gd name="T67" fmla="*/ 123598 h 21"/>
                  <a:gd name="T68" fmla="*/ 0 w 32"/>
                  <a:gd name="T69" fmla="*/ 107118 h 21"/>
                  <a:gd name="T70" fmla="*/ 0 w 32"/>
                  <a:gd name="T71" fmla="*/ 98878 h 21"/>
                  <a:gd name="T72" fmla="*/ 0 w 32"/>
                  <a:gd name="T73" fmla="*/ 90638 h 21"/>
                  <a:gd name="T74" fmla="*/ 0 w 32"/>
                  <a:gd name="T75" fmla="*/ 74159 h 21"/>
                  <a:gd name="T76" fmla="*/ 0 w 32"/>
                  <a:gd name="T77" fmla="*/ 57679 h 21"/>
                  <a:gd name="T78" fmla="*/ 0 w 32"/>
                  <a:gd name="T79" fmla="*/ 49439 h 21"/>
                  <a:gd name="T80" fmla="*/ 0 w 32"/>
                  <a:gd name="T81" fmla="*/ 41199 h 21"/>
                  <a:gd name="T82" fmla="*/ 8186 w 32"/>
                  <a:gd name="T83" fmla="*/ 32959 h 21"/>
                  <a:gd name="T84" fmla="*/ 8186 w 32"/>
                  <a:gd name="T85" fmla="*/ 32959 h 21"/>
                  <a:gd name="T86" fmla="*/ 16371 w 32"/>
                  <a:gd name="T87" fmla="*/ 24720 h 21"/>
                  <a:gd name="T88" fmla="*/ 16371 w 32"/>
                  <a:gd name="T89" fmla="*/ 16480 h 21"/>
                  <a:gd name="T90" fmla="*/ 24557 w 32"/>
                  <a:gd name="T91" fmla="*/ 16480 h 21"/>
                  <a:gd name="T92" fmla="*/ 24557 w 32"/>
                  <a:gd name="T93" fmla="*/ 8240 h 21"/>
                  <a:gd name="T94" fmla="*/ 32742 w 32"/>
                  <a:gd name="T95" fmla="*/ 8240 h 21"/>
                  <a:gd name="T96" fmla="*/ 40928 w 32"/>
                  <a:gd name="T97" fmla="*/ 0 h 21"/>
                  <a:gd name="T98" fmla="*/ 49113 w 32"/>
                  <a:gd name="T99" fmla="*/ 0 h 21"/>
                  <a:gd name="T100" fmla="*/ 57299 w 32"/>
                  <a:gd name="T101" fmla="*/ 0 h 21"/>
                  <a:gd name="T102" fmla="*/ 65485 w 32"/>
                  <a:gd name="T103" fmla="*/ 0 h 21"/>
                  <a:gd name="T104" fmla="*/ 73670 w 32"/>
                  <a:gd name="T105" fmla="*/ 0 h 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
                  <a:gd name="T160" fmla="*/ 0 h 21"/>
                  <a:gd name="T161" fmla="*/ 32 w 32"/>
                  <a:gd name="T162" fmla="*/ 21 h 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 h="21">
                    <a:moveTo>
                      <a:pt x="9" y="0"/>
                    </a:moveTo>
                    <a:lnTo>
                      <a:pt x="11" y="0"/>
                    </a:lnTo>
                    <a:lnTo>
                      <a:pt x="12" y="0"/>
                    </a:lnTo>
                    <a:lnTo>
                      <a:pt x="14" y="0"/>
                    </a:lnTo>
                    <a:lnTo>
                      <a:pt x="15" y="0"/>
                    </a:lnTo>
                    <a:lnTo>
                      <a:pt x="17" y="1"/>
                    </a:lnTo>
                    <a:lnTo>
                      <a:pt x="18" y="1"/>
                    </a:lnTo>
                    <a:lnTo>
                      <a:pt x="21" y="3"/>
                    </a:lnTo>
                    <a:lnTo>
                      <a:pt x="24" y="4"/>
                    </a:lnTo>
                    <a:lnTo>
                      <a:pt x="27" y="6"/>
                    </a:lnTo>
                    <a:lnTo>
                      <a:pt x="32" y="9"/>
                    </a:lnTo>
                    <a:lnTo>
                      <a:pt x="31" y="10"/>
                    </a:lnTo>
                    <a:lnTo>
                      <a:pt x="30" y="12"/>
                    </a:lnTo>
                    <a:lnTo>
                      <a:pt x="27" y="14"/>
                    </a:lnTo>
                    <a:lnTo>
                      <a:pt x="24" y="16"/>
                    </a:lnTo>
                    <a:lnTo>
                      <a:pt x="21" y="17"/>
                    </a:lnTo>
                    <a:lnTo>
                      <a:pt x="18" y="19"/>
                    </a:lnTo>
                    <a:lnTo>
                      <a:pt x="17" y="19"/>
                    </a:lnTo>
                    <a:lnTo>
                      <a:pt x="15" y="20"/>
                    </a:lnTo>
                    <a:lnTo>
                      <a:pt x="14" y="20"/>
                    </a:lnTo>
                    <a:lnTo>
                      <a:pt x="12" y="20"/>
                    </a:lnTo>
                    <a:lnTo>
                      <a:pt x="11" y="21"/>
                    </a:lnTo>
                    <a:lnTo>
                      <a:pt x="9" y="21"/>
                    </a:lnTo>
                    <a:lnTo>
                      <a:pt x="8" y="21"/>
                    </a:lnTo>
                    <a:lnTo>
                      <a:pt x="7" y="20"/>
                    </a:lnTo>
                    <a:lnTo>
                      <a:pt x="6" y="20"/>
                    </a:lnTo>
                    <a:lnTo>
                      <a:pt x="5" y="20"/>
                    </a:lnTo>
                    <a:lnTo>
                      <a:pt x="4" y="19"/>
                    </a:lnTo>
                    <a:lnTo>
                      <a:pt x="3" y="19"/>
                    </a:lnTo>
                    <a:lnTo>
                      <a:pt x="3" y="18"/>
                    </a:lnTo>
                    <a:lnTo>
                      <a:pt x="2" y="18"/>
                    </a:lnTo>
                    <a:lnTo>
                      <a:pt x="2" y="17"/>
                    </a:lnTo>
                    <a:lnTo>
                      <a:pt x="1" y="16"/>
                    </a:lnTo>
                    <a:lnTo>
                      <a:pt x="1" y="15"/>
                    </a:lnTo>
                    <a:lnTo>
                      <a:pt x="0" y="13"/>
                    </a:lnTo>
                    <a:lnTo>
                      <a:pt x="0" y="12"/>
                    </a:lnTo>
                    <a:lnTo>
                      <a:pt x="0" y="11"/>
                    </a:lnTo>
                    <a:lnTo>
                      <a:pt x="0" y="9"/>
                    </a:lnTo>
                    <a:lnTo>
                      <a:pt x="0" y="7"/>
                    </a:lnTo>
                    <a:lnTo>
                      <a:pt x="0" y="6"/>
                    </a:lnTo>
                    <a:lnTo>
                      <a:pt x="0" y="5"/>
                    </a:lnTo>
                    <a:lnTo>
                      <a:pt x="1" y="4"/>
                    </a:lnTo>
                    <a:lnTo>
                      <a:pt x="2" y="3"/>
                    </a:lnTo>
                    <a:lnTo>
                      <a:pt x="2" y="2"/>
                    </a:lnTo>
                    <a:lnTo>
                      <a:pt x="3" y="2"/>
                    </a:lnTo>
                    <a:lnTo>
                      <a:pt x="3" y="1"/>
                    </a:lnTo>
                    <a:lnTo>
                      <a:pt x="4" y="1"/>
                    </a:lnTo>
                    <a:lnTo>
                      <a:pt x="5" y="0"/>
                    </a:lnTo>
                    <a:lnTo>
                      <a:pt x="6" y="0"/>
                    </a:lnTo>
                    <a:lnTo>
                      <a:pt x="7" y="0"/>
                    </a:lnTo>
                    <a:lnTo>
                      <a:pt x="8" y="0"/>
                    </a:lnTo>
                    <a:lnTo>
                      <a:pt x="9" y="0"/>
                    </a:lnTo>
                    <a:close/>
                  </a:path>
                </a:pathLst>
              </a:custGeom>
              <a:solidFill>
                <a:srgbClr val="F4F3A6"/>
              </a:solidFill>
              <a:ln w="9525">
                <a:noFill/>
                <a:round/>
                <a:headEnd/>
                <a:tailEnd/>
              </a:ln>
            </p:spPr>
            <p:txBody>
              <a:bodyPr/>
              <a:lstStyle/>
              <a:p>
                <a:endParaRPr lang="en-US" dirty="0"/>
              </a:p>
            </p:txBody>
          </p:sp>
          <p:sp>
            <p:nvSpPr>
              <p:cNvPr id="7225" name="Freeform 53"/>
              <p:cNvSpPr>
                <a:spLocks/>
              </p:cNvSpPr>
              <p:nvPr/>
            </p:nvSpPr>
            <p:spPr bwMode="auto">
              <a:xfrm>
                <a:off x="24366538" y="25071388"/>
                <a:ext cx="220663" cy="220662"/>
              </a:xfrm>
              <a:custGeom>
                <a:avLst/>
                <a:gdLst>
                  <a:gd name="T0" fmla="*/ 220663 w 27"/>
                  <a:gd name="T1" fmla="*/ 0 h 27"/>
                  <a:gd name="T2" fmla="*/ 220663 w 27"/>
                  <a:gd name="T3" fmla="*/ 8173 h 27"/>
                  <a:gd name="T4" fmla="*/ 220663 w 27"/>
                  <a:gd name="T5" fmla="*/ 8173 h 27"/>
                  <a:gd name="T6" fmla="*/ 220663 w 27"/>
                  <a:gd name="T7" fmla="*/ 16345 h 27"/>
                  <a:gd name="T8" fmla="*/ 220663 w 27"/>
                  <a:gd name="T9" fmla="*/ 24518 h 27"/>
                  <a:gd name="T10" fmla="*/ 220663 w 27"/>
                  <a:gd name="T11" fmla="*/ 32691 h 27"/>
                  <a:gd name="T12" fmla="*/ 212490 w 27"/>
                  <a:gd name="T13" fmla="*/ 65381 h 27"/>
                  <a:gd name="T14" fmla="*/ 212490 w 27"/>
                  <a:gd name="T15" fmla="*/ 81727 h 27"/>
                  <a:gd name="T16" fmla="*/ 204318 w 27"/>
                  <a:gd name="T17" fmla="*/ 98072 h 27"/>
                  <a:gd name="T18" fmla="*/ 187972 w 27"/>
                  <a:gd name="T19" fmla="*/ 130763 h 27"/>
                  <a:gd name="T20" fmla="*/ 179799 w 27"/>
                  <a:gd name="T21" fmla="*/ 147108 h 27"/>
                  <a:gd name="T22" fmla="*/ 171627 w 27"/>
                  <a:gd name="T23" fmla="*/ 163453 h 27"/>
                  <a:gd name="T24" fmla="*/ 163454 w 27"/>
                  <a:gd name="T25" fmla="*/ 179799 h 27"/>
                  <a:gd name="T26" fmla="*/ 155281 w 27"/>
                  <a:gd name="T27" fmla="*/ 196144 h 27"/>
                  <a:gd name="T28" fmla="*/ 138936 w 27"/>
                  <a:gd name="T29" fmla="*/ 204317 h 27"/>
                  <a:gd name="T30" fmla="*/ 130763 w 27"/>
                  <a:gd name="T31" fmla="*/ 212489 h 27"/>
                  <a:gd name="T32" fmla="*/ 122591 w 27"/>
                  <a:gd name="T33" fmla="*/ 220662 h 27"/>
                  <a:gd name="T34" fmla="*/ 114418 w 27"/>
                  <a:gd name="T35" fmla="*/ 220662 h 27"/>
                  <a:gd name="T36" fmla="*/ 106245 w 27"/>
                  <a:gd name="T37" fmla="*/ 220662 h 27"/>
                  <a:gd name="T38" fmla="*/ 106245 w 27"/>
                  <a:gd name="T39" fmla="*/ 220662 h 27"/>
                  <a:gd name="T40" fmla="*/ 98072 w 27"/>
                  <a:gd name="T41" fmla="*/ 220662 h 27"/>
                  <a:gd name="T42" fmla="*/ 89900 w 27"/>
                  <a:gd name="T43" fmla="*/ 220662 h 27"/>
                  <a:gd name="T44" fmla="*/ 73554 w 27"/>
                  <a:gd name="T45" fmla="*/ 212489 h 27"/>
                  <a:gd name="T46" fmla="*/ 49036 w 27"/>
                  <a:gd name="T47" fmla="*/ 204317 h 27"/>
                  <a:gd name="T48" fmla="*/ 40864 w 27"/>
                  <a:gd name="T49" fmla="*/ 196144 h 27"/>
                  <a:gd name="T50" fmla="*/ 32691 w 27"/>
                  <a:gd name="T51" fmla="*/ 187971 h 27"/>
                  <a:gd name="T52" fmla="*/ 24518 w 27"/>
                  <a:gd name="T53" fmla="*/ 179799 h 27"/>
                  <a:gd name="T54" fmla="*/ 16345 w 27"/>
                  <a:gd name="T55" fmla="*/ 163453 h 27"/>
                  <a:gd name="T56" fmla="*/ 8173 w 27"/>
                  <a:gd name="T57" fmla="*/ 155281 h 27"/>
                  <a:gd name="T58" fmla="*/ 8173 w 27"/>
                  <a:gd name="T59" fmla="*/ 147108 h 27"/>
                  <a:gd name="T60" fmla="*/ 0 w 27"/>
                  <a:gd name="T61" fmla="*/ 138935 h 27"/>
                  <a:gd name="T62" fmla="*/ 0 w 27"/>
                  <a:gd name="T63" fmla="*/ 130763 h 27"/>
                  <a:gd name="T64" fmla="*/ 0 w 27"/>
                  <a:gd name="T65" fmla="*/ 122590 h 27"/>
                  <a:gd name="T66" fmla="*/ 8173 w 27"/>
                  <a:gd name="T67" fmla="*/ 114417 h 27"/>
                  <a:gd name="T68" fmla="*/ 8173 w 27"/>
                  <a:gd name="T69" fmla="*/ 106245 h 27"/>
                  <a:gd name="T70" fmla="*/ 8173 w 27"/>
                  <a:gd name="T71" fmla="*/ 98072 h 27"/>
                  <a:gd name="T72" fmla="*/ 16345 w 27"/>
                  <a:gd name="T73" fmla="*/ 98072 h 27"/>
                  <a:gd name="T74" fmla="*/ 24518 w 27"/>
                  <a:gd name="T75" fmla="*/ 89899 h 27"/>
                  <a:gd name="T76" fmla="*/ 24518 w 27"/>
                  <a:gd name="T77" fmla="*/ 81727 h 27"/>
                  <a:gd name="T78" fmla="*/ 32691 w 27"/>
                  <a:gd name="T79" fmla="*/ 73554 h 27"/>
                  <a:gd name="T80" fmla="*/ 49036 w 27"/>
                  <a:gd name="T81" fmla="*/ 65381 h 27"/>
                  <a:gd name="T82" fmla="*/ 65382 w 27"/>
                  <a:gd name="T83" fmla="*/ 57209 h 27"/>
                  <a:gd name="T84" fmla="*/ 81727 w 27"/>
                  <a:gd name="T85" fmla="*/ 49036 h 27"/>
                  <a:gd name="T86" fmla="*/ 98072 w 27"/>
                  <a:gd name="T87" fmla="*/ 40863 h 27"/>
                  <a:gd name="T88" fmla="*/ 138936 w 27"/>
                  <a:gd name="T89" fmla="*/ 24518 h 27"/>
                  <a:gd name="T90" fmla="*/ 171627 w 27"/>
                  <a:gd name="T91" fmla="*/ 16345 h 27"/>
                  <a:gd name="T92" fmla="*/ 204318 w 27"/>
                  <a:gd name="T93" fmla="*/ 8173 h 27"/>
                  <a:gd name="T94" fmla="*/ 212490 w 27"/>
                  <a:gd name="T95" fmla="*/ 8173 h 27"/>
                  <a:gd name="T96" fmla="*/ 220663 w 27"/>
                  <a:gd name="T97" fmla="*/ 0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
                  <a:gd name="T148" fmla="*/ 0 h 27"/>
                  <a:gd name="T149" fmla="*/ 27 w 27"/>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 h="27">
                    <a:moveTo>
                      <a:pt x="27" y="0"/>
                    </a:moveTo>
                    <a:lnTo>
                      <a:pt x="27" y="1"/>
                    </a:lnTo>
                    <a:lnTo>
                      <a:pt x="27" y="2"/>
                    </a:lnTo>
                    <a:lnTo>
                      <a:pt x="27" y="3"/>
                    </a:lnTo>
                    <a:lnTo>
                      <a:pt x="27" y="4"/>
                    </a:lnTo>
                    <a:lnTo>
                      <a:pt x="26" y="8"/>
                    </a:lnTo>
                    <a:lnTo>
                      <a:pt x="26" y="10"/>
                    </a:lnTo>
                    <a:lnTo>
                      <a:pt x="25" y="12"/>
                    </a:lnTo>
                    <a:lnTo>
                      <a:pt x="23" y="16"/>
                    </a:lnTo>
                    <a:lnTo>
                      <a:pt x="22" y="18"/>
                    </a:lnTo>
                    <a:lnTo>
                      <a:pt x="21" y="20"/>
                    </a:lnTo>
                    <a:lnTo>
                      <a:pt x="20" y="22"/>
                    </a:lnTo>
                    <a:lnTo>
                      <a:pt x="19" y="24"/>
                    </a:lnTo>
                    <a:lnTo>
                      <a:pt x="17" y="25"/>
                    </a:lnTo>
                    <a:lnTo>
                      <a:pt x="16" y="26"/>
                    </a:lnTo>
                    <a:lnTo>
                      <a:pt x="15" y="27"/>
                    </a:lnTo>
                    <a:lnTo>
                      <a:pt x="14" y="27"/>
                    </a:lnTo>
                    <a:lnTo>
                      <a:pt x="13" y="27"/>
                    </a:lnTo>
                    <a:lnTo>
                      <a:pt x="12" y="27"/>
                    </a:lnTo>
                    <a:lnTo>
                      <a:pt x="11" y="27"/>
                    </a:lnTo>
                    <a:lnTo>
                      <a:pt x="9" y="26"/>
                    </a:lnTo>
                    <a:lnTo>
                      <a:pt x="6" y="25"/>
                    </a:lnTo>
                    <a:lnTo>
                      <a:pt x="5" y="24"/>
                    </a:lnTo>
                    <a:lnTo>
                      <a:pt x="4" y="23"/>
                    </a:lnTo>
                    <a:lnTo>
                      <a:pt x="3" y="22"/>
                    </a:lnTo>
                    <a:lnTo>
                      <a:pt x="2" y="20"/>
                    </a:lnTo>
                    <a:lnTo>
                      <a:pt x="1" y="19"/>
                    </a:lnTo>
                    <a:lnTo>
                      <a:pt x="1" y="18"/>
                    </a:lnTo>
                    <a:lnTo>
                      <a:pt x="0" y="17"/>
                    </a:lnTo>
                    <a:lnTo>
                      <a:pt x="0" y="16"/>
                    </a:lnTo>
                    <a:lnTo>
                      <a:pt x="0" y="15"/>
                    </a:lnTo>
                    <a:lnTo>
                      <a:pt x="1" y="14"/>
                    </a:lnTo>
                    <a:lnTo>
                      <a:pt x="1" y="13"/>
                    </a:lnTo>
                    <a:lnTo>
                      <a:pt x="1" y="12"/>
                    </a:lnTo>
                    <a:lnTo>
                      <a:pt x="2" y="12"/>
                    </a:lnTo>
                    <a:lnTo>
                      <a:pt x="3" y="11"/>
                    </a:lnTo>
                    <a:lnTo>
                      <a:pt x="3" y="10"/>
                    </a:lnTo>
                    <a:lnTo>
                      <a:pt x="4" y="9"/>
                    </a:lnTo>
                    <a:lnTo>
                      <a:pt x="6" y="8"/>
                    </a:lnTo>
                    <a:lnTo>
                      <a:pt x="8" y="7"/>
                    </a:lnTo>
                    <a:lnTo>
                      <a:pt x="10" y="6"/>
                    </a:lnTo>
                    <a:lnTo>
                      <a:pt x="12" y="5"/>
                    </a:lnTo>
                    <a:lnTo>
                      <a:pt x="17" y="3"/>
                    </a:lnTo>
                    <a:lnTo>
                      <a:pt x="21" y="2"/>
                    </a:lnTo>
                    <a:lnTo>
                      <a:pt x="25" y="1"/>
                    </a:lnTo>
                    <a:lnTo>
                      <a:pt x="26" y="1"/>
                    </a:lnTo>
                    <a:lnTo>
                      <a:pt x="27" y="0"/>
                    </a:lnTo>
                    <a:close/>
                  </a:path>
                </a:pathLst>
              </a:custGeom>
              <a:solidFill>
                <a:srgbClr val="F4F3A6"/>
              </a:solidFill>
              <a:ln w="9525">
                <a:noFill/>
                <a:round/>
                <a:headEnd/>
                <a:tailEnd/>
              </a:ln>
            </p:spPr>
            <p:txBody>
              <a:bodyPr/>
              <a:lstStyle/>
              <a:p>
                <a:endParaRPr lang="en-US" dirty="0"/>
              </a:p>
            </p:txBody>
          </p:sp>
          <p:sp>
            <p:nvSpPr>
              <p:cNvPr id="7226" name="Freeform 58"/>
              <p:cNvSpPr>
                <a:spLocks/>
              </p:cNvSpPr>
              <p:nvPr/>
            </p:nvSpPr>
            <p:spPr bwMode="auto">
              <a:xfrm>
                <a:off x="25693688" y="25423813"/>
                <a:ext cx="187325" cy="614362"/>
              </a:xfrm>
              <a:custGeom>
                <a:avLst/>
                <a:gdLst>
                  <a:gd name="T0" fmla="*/ 0 w 23"/>
                  <a:gd name="T1" fmla="*/ 81915 h 75"/>
                  <a:gd name="T2" fmla="*/ 0 w 23"/>
                  <a:gd name="T3" fmla="*/ 73723 h 75"/>
                  <a:gd name="T4" fmla="*/ 8145 w 23"/>
                  <a:gd name="T5" fmla="*/ 65532 h 75"/>
                  <a:gd name="T6" fmla="*/ 24434 w 23"/>
                  <a:gd name="T7" fmla="*/ 40957 h 75"/>
                  <a:gd name="T8" fmla="*/ 40723 w 23"/>
                  <a:gd name="T9" fmla="*/ 8191 h 75"/>
                  <a:gd name="T10" fmla="*/ 57012 w 23"/>
                  <a:gd name="T11" fmla="*/ 0 h 75"/>
                  <a:gd name="T12" fmla="*/ 73301 w 23"/>
                  <a:gd name="T13" fmla="*/ 8191 h 75"/>
                  <a:gd name="T14" fmla="*/ 89590 w 23"/>
                  <a:gd name="T15" fmla="*/ 8191 h 75"/>
                  <a:gd name="T16" fmla="*/ 97735 w 23"/>
                  <a:gd name="T17" fmla="*/ 16383 h 75"/>
                  <a:gd name="T18" fmla="*/ 105879 w 23"/>
                  <a:gd name="T19" fmla="*/ 24574 h 75"/>
                  <a:gd name="T20" fmla="*/ 122168 w 23"/>
                  <a:gd name="T21" fmla="*/ 24574 h 75"/>
                  <a:gd name="T22" fmla="*/ 130313 w 23"/>
                  <a:gd name="T23" fmla="*/ 32766 h 75"/>
                  <a:gd name="T24" fmla="*/ 138458 w 23"/>
                  <a:gd name="T25" fmla="*/ 49149 h 75"/>
                  <a:gd name="T26" fmla="*/ 146602 w 23"/>
                  <a:gd name="T27" fmla="*/ 57340 h 75"/>
                  <a:gd name="T28" fmla="*/ 154747 w 23"/>
                  <a:gd name="T29" fmla="*/ 65532 h 75"/>
                  <a:gd name="T30" fmla="*/ 162891 w 23"/>
                  <a:gd name="T31" fmla="*/ 73723 h 75"/>
                  <a:gd name="T32" fmla="*/ 171036 w 23"/>
                  <a:gd name="T33" fmla="*/ 90106 h 75"/>
                  <a:gd name="T34" fmla="*/ 171036 w 23"/>
                  <a:gd name="T35" fmla="*/ 98298 h 75"/>
                  <a:gd name="T36" fmla="*/ 179180 w 23"/>
                  <a:gd name="T37" fmla="*/ 114681 h 75"/>
                  <a:gd name="T38" fmla="*/ 179180 w 23"/>
                  <a:gd name="T39" fmla="*/ 131064 h 75"/>
                  <a:gd name="T40" fmla="*/ 179180 w 23"/>
                  <a:gd name="T41" fmla="*/ 147447 h 75"/>
                  <a:gd name="T42" fmla="*/ 187325 w 23"/>
                  <a:gd name="T43" fmla="*/ 180213 h 75"/>
                  <a:gd name="T44" fmla="*/ 187325 w 23"/>
                  <a:gd name="T45" fmla="*/ 204787 h 75"/>
                  <a:gd name="T46" fmla="*/ 187325 w 23"/>
                  <a:gd name="T47" fmla="*/ 221170 h 75"/>
                  <a:gd name="T48" fmla="*/ 187325 w 23"/>
                  <a:gd name="T49" fmla="*/ 614362 h 75"/>
                  <a:gd name="T50" fmla="*/ 81446 w 23"/>
                  <a:gd name="T51" fmla="*/ 614362 h 75"/>
                  <a:gd name="T52" fmla="*/ 81446 w 23"/>
                  <a:gd name="T53" fmla="*/ 221170 h 75"/>
                  <a:gd name="T54" fmla="*/ 81446 w 23"/>
                  <a:gd name="T55" fmla="*/ 204787 h 75"/>
                  <a:gd name="T56" fmla="*/ 81446 w 23"/>
                  <a:gd name="T57" fmla="*/ 188404 h 75"/>
                  <a:gd name="T58" fmla="*/ 81446 w 23"/>
                  <a:gd name="T59" fmla="*/ 172021 h 75"/>
                  <a:gd name="T60" fmla="*/ 73301 w 23"/>
                  <a:gd name="T61" fmla="*/ 155638 h 75"/>
                  <a:gd name="T62" fmla="*/ 73301 w 23"/>
                  <a:gd name="T63" fmla="*/ 147447 h 75"/>
                  <a:gd name="T64" fmla="*/ 65157 w 23"/>
                  <a:gd name="T65" fmla="*/ 131064 h 75"/>
                  <a:gd name="T66" fmla="*/ 57012 w 23"/>
                  <a:gd name="T67" fmla="*/ 122872 h 75"/>
                  <a:gd name="T68" fmla="*/ 48867 w 23"/>
                  <a:gd name="T69" fmla="*/ 114681 h 75"/>
                  <a:gd name="T70" fmla="*/ 48867 w 23"/>
                  <a:gd name="T71" fmla="*/ 106489 h 75"/>
                  <a:gd name="T72" fmla="*/ 40723 w 23"/>
                  <a:gd name="T73" fmla="*/ 98298 h 75"/>
                  <a:gd name="T74" fmla="*/ 24434 w 23"/>
                  <a:gd name="T75" fmla="*/ 90106 h 75"/>
                  <a:gd name="T76" fmla="*/ 8145 w 23"/>
                  <a:gd name="T77" fmla="*/ 81915 h 75"/>
                  <a:gd name="T78" fmla="*/ 0 w 23"/>
                  <a:gd name="T79" fmla="*/ 81915 h 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
                  <a:gd name="T121" fmla="*/ 0 h 75"/>
                  <a:gd name="T122" fmla="*/ 23 w 23"/>
                  <a:gd name="T123" fmla="*/ 75 h 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 h="75">
                    <a:moveTo>
                      <a:pt x="0" y="10"/>
                    </a:moveTo>
                    <a:lnTo>
                      <a:pt x="0" y="9"/>
                    </a:lnTo>
                    <a:lnTo>
                      <a:pt x="1" y="8"/>
                    </a:lnTo>
                    <a:lnTo>
                      <a:pt x="3" y="5"/>
                    </a:lnTo>
                    <a:lnTo>
                      <a:pt x="5" y="1"/>
                    </a:lnTo>
                    <a:lnTo>
                      <a:pt x="7" y="0"/>
                    </a:lnTo>
                    <a:lnTo>
                      <a:pt x="9" y="1"/>
                    </a:lnTo>
                    <a:lnTo>
                      <a:pt x="11" y="1"/>
                    </a:lnTo>
                    <a:lnTo>
                      <a:pt x="12" y="2"/>
                    </a:lnTo>
                    <a:lnTo>
                      <a:pt x="13" y="3"/>
                    </a:lnTo>
                    <a:lnTo>
                      <a:pt x="15" y="3"/>
                    </a:lnTo>
                    <a:lnTo>
                      <a:pt x="16" y="4"/>
                    </a:lnTo>
                    <a:lnTo>
                      <a:pt x="17" y="6"/>
                    </a:lnTo>
                    <a:lnTo>
                      <a:pt x="18" y="7"/>
                    </a:lnTo>
                    <a:lnTo>
                      <a:pt x="19" y="8"/>
                    </a:lnTo>
                    <a:lnTo>
                      <a:pt x="20" y="9"/>
                    </a:lnTo>
                    <a:lnTo>
                      <a:pt x="21" y="11"/>
                    </a:lnTo>
                    <a:lnTo>
                      <a:pt x="21" y="12"/>
                    </a:lnTo>
                    <a:lnTo>
                      <a:pt x="22" y="14"/>
                    </a:lnTo>
                    <a:lnTo>
                      <a:pt x="22" y="16"/>
                    </a:lnTo>
                    <a:lnTo>
                      <a:pt x="22" y="18"/>
                    </a:lnTo>
                    <a:lnTo>
                      <a:pt x="23" y="22"/>
                    </a:lnTo>
                    <a:lnTo>
                      <a:pt x="23" y="25"/>
                    </a:lnTo>
                    <a:lnTo>
                      <a:pt x="23" y="27"/>
                    </a:lnTo>
                    <a:lnTo>
                      <a:pt x="23" y="75"/>
                    </a:lnTo>
                    <a:lnTo>
                      <a:pt x="10" y="75"/>
                    </a:lnTo>
                    <a:lnTo>
                      <a:pt x="10" y="27"/>
                    </a:lnTo>
                    <a:lnTo>
                      <a:pt x="10" y="25"/>
                    </a:lnTo>
                    <a:lnTo>
                      <a:pt x="10" y="23"/>
                    </a:lnTo>
                    <a:lnTo>
                      <a:pt x="10" y="21"/>
                    </a:lnTo>
                    <a:lnTo>
                      <a:pt x="9" y="19"/>
                    </a:lnTo>
                    <a:lnTo>
                      <a:pt x="9" y="18"/>
                    </a:lnTo>
                    <a:lnTo>
                      <a:pt x="8" y="16"/>
                    </a:lnTo>
                    <a:lnTo>
                      <a:pt x="7" y="15"/>
                    </a:lnTo>
                    <a:lnTo>
                      <a:pt x="6" y="14"/>
                    </a:lnTo>
                    <a:lnTo>
                      <a:pt x="6" y="13"/>
                    </a:lnTo>
                    <a:lnTo>
                      <a:pt x="5" y="12"/>
                    </a:lnTo>
                    <a:lnTo>
                      <a:pt x="3" y="11"/>
                    </a:lnTo>
                    <a:lnTo>
                      <a:pt x="1" y="10"/>
                    </a:lnTo>
                    <a:lnTo>
                      <a:pt x="0" y="10"/>
                    </a:lnTo>
                    <a:close/>
                  </a:path>
                </a:pathLst>
              </a:custGeom>
              <a:solidFill>
                <a:srgbClr val="122680"/>
              </a:solidFill>
              <a:ln w="9525">
                <a:noFill/>
                <a:round/>
                <a:headEnd/>
                <a:tailEnd/>
              </a:ln>
            </p:spPr>
            <p:txBody>
              <a:bodyPr/>
              <a:lstStyle/>
              <a:p>
                <a:endParaRPr lang="en-US" dirty="0"/>
              </a:p>
            </p:txBody>
          </p:sp>
          <p:sp>
            <p:nvSpPr>
              <p:cNvPr id="7227" name="Freeform 59"/>
              <p:cNvSpPr>
                <a:spLocks/>
              </p:cNvSpPr>
              <p:nvPr/>
            </p:nvSpPr>
            <p:spPr bwMode="auto">
              <a:xfrm>
                <a:off x="25390475" y="25857200"/>
                <a:ext cx="98425" cy="173037"/>
              </a:xfrm>
              <a:custGeom>
                <a:avLst/>
                <a:gdLst>
                  <a:gd name="T0" fmla="*/ 0 w 12"/>
                  <a:gd name="T1" fmla="*/ 90638 h 21"/>
                  <a:gd name="T2" fmla="*/ 0 w 12"/>
                  <a:gd name="T3" fmla="*/ 90638 h 21"/>
                  <a:gd name="T4" fmla="*/ 0 w 12"/>
                  <a:gd name="T5" fmla="*/ 90638 h 21"/>
                  <a:gd name="T6" fmla="*/ 16404 w 12"/>
                  <a:gd name="T7" fmla="*/ 82399 h 21"/>
                  <a:gd name="T8" fmla="*/ 32808 w 12"/>
                  <a:gd name="T9" fmla="*/ 65919 h 21"/>
                  <a:gd name="T10" fmla="*/ 49212 w 12"/>
                  <a:gd name="T11" fmla="*/ 49439 h 21"/>
                  <a:gd name="T12" fmla="*/ 82021 w 12"/>
                  <a:gd name="T13" fmla="*/ 16480 h 21"/>
                  <a:gd name="T14" fmla="*/ 98425 w 12"/>
                  <a:gd name="T15" fmla="*/ 8240 h 21"/>
                  <a:gd name="T16" fmla="*/ 98425 w 12"/>
                  <a:gd name="T17" fmla="*/ 8240 h 21"/>
                  <a:gd name="T18" fmla="*/ 98425 w 12"/>
                  <a:gd name="T19" fmla="*/ 0 h 21"/>
                  <a:gd name="T20" fmla="*/ 98425 w 12"/>
                  <a:gd name="T21" fmla="*/ 173037 h 21"/>
                  <a:gd name="T22" fmla="*/ 0 w 12"/>
                  <a:gd name="T23" fmla="*/ 173037 h 21"/>
                  <a:gd name="T24" fmla="*/ 0 w 12"/>
                  <a:gd name="T25" fmla="*/ 90638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1"/>
                  <a:gd name="T41" fmla="*/ 12 w 1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1">
                    <a:moveTo>
                      <a:pt x="0" y="11"/>
                    </a:moveTo>
                    <a:lnTo>
                      <a:pt x="0" y="11"/>
                    </a:lnTo>
                    <a:lnTo>
                      <a:pt x="2" y="10"/>
                    </a:lnTo>
                    <a:lnTo>
                      <a:pt x="4" y="8"/>
                    </a:lnTo>
                    <a:lnTo>
                      <a:pt x="6" y="6"/>
                    </a:lnTo>
                    <a:lnTo>
                      <a:pt x="10" y="2"/>
                    </a:lnTo>
                    <a:lnTo>
                      <a:pt x="12" y="1"/>
                    </a:lnTo>
                    <a:lnTo>
                      <a:pt x="12" y="0"/>
                    </a:lnTo>
                    <a:lnTo>
                      <a:pt x="12" y="21"/>
                    </a:lnTo>
                    <a:lnTo>
                      <a:pt x="0" y="21"/>
                    </a:lnTo>
                    <a:lnTo>
                      <a:pt x="0" y="11"/>
                    </a:lnTo>
                    <a:close/>
                  </a:path>
                </a:pathLst>
              </a:custGeom>
              <a:solidFill>
                <a:srgbClr val="122680"/>
              </a:solidFill>
              <a:ln w="9525">
                <a:noFill/>
                <a:round/>
                <a:headEnd/>
                <a:tailEnd/>
              </a:ln>
            </p:spPr>
            <p:txBody>
              <a:bodyPr/>
              <a:lstStyle/>
              <a:p>
                <a:endParaRPr lang="en-US" dirty="0"/>
              </a:p>
            </p:txBody>
          </p:sp>
          <p:sp>
            <p:nvSpPr>
              <p:cNvPr id="7228" name="Oval 60"/>
              <p:cNvSpPr>
                <a:spLocks noChangeArrowheads="1"/>
              </p:cNvSpPr>
              <p:nvPr/>
            </p:nvSpPr>
            <p:spPr bwMode="auto">
              <a:xfrm>
                <a:off x="25373013" y="23842663"/>
                <a:ext cx="90488" cy="88900"/>
              </a:xfrm>
              <a:prstGeom prst="ellipse">
                <a:avLst/>
              </a:prstGeom>
              <a:solidFill>
                <a:srgbClr val="FFFFFF"/>
              </a:solidFill>
              <a:ln w="9525">
                <a:noFill/>
                <a:round/>
                <a:headEnd/>
                <a:tailEnd/>
              </a:ln>
            </p:spPr>
            <p:txBody>
              <a:bodyPr/>
              <a:lstStyle/>
              <a:p>
                <a:endParaRPr lang="en-US" dirty="0"/>
              </a:p>
            </p:txBody>
          </p:sp>
          <p:sp>
            <p:nvSpPr>
              <p:cNvPr id="7229" name="Freeform 61"/>
              <p:cNvSpPr>
                <a:spLocks noEditPoints="1"/>
              </p:cNvSpPr>
              <p:nvPr/>
            </p:nvSpPr>
            <p:spPr bwMode="auto">
              <a:xfrm>
                <a:off x="25357138" y="23825200"/>
                <a:ext cx="122238" cy="123825"/>
              </a:xfrm>
              <a:custGeom>
                <a:avLst/>
                <a:gdLst>
                  <a:gd name="T0" fmla="*/ 122238 w 15"/>
                  <a:gd name="T1" fmla="*/ 66040 h 15"/>
                  <a:gd name="T2" fmla="*/ 105940 w 15"/>
                  <a:gd name="T3" fmla="*/ 66040 h 15"/>
                  <a:gd name="T4" fmla="*/ 122238 w 15"/>
                  <a:gd name="T5" fmla="*/ 66040 h 15"/>
                  <a:gd name="T6" fmla="*/ 97790 w 15"/>
                  <a:gd name="T7" fmla="*/ 99060 h 15"/>
                  <a:gd name="T8" fmla="*/ 122238 w 15"/>
                  <a:gd name="T9" fmla="*/ 66040 h 15"/>
                  <a:gd name="T10" fmla="*/ 65194 w 15"/>
                  <a:gd name="T11" fmla="*/ 123825 h 15"/>
                  <a:gd name="T12" fmla="*/ 97790 w 15"/>
                  <a:gd name="T13" fmla="*/ 99060 h 15"/>
                  <a:gd name="T14" fmla="*/ 65194 w 15"/>
                  <a:gd name="T15" fmla="*/ 123825 h 15"/>
                  <a:gd name="T16" fmla="*/ 65194 w 15"/>
                  <a:gd name="T17" fmla="*/ 107315 h 15"/>
                  <a:gd name="T18" fmla="*/ 65194 w 15"/>
                  <a:gd name="T19" fmla="*/ 123825 h 15"/>
                  <a:gd name="T20" fmla="*/ 65194 w 15"/>
                  <a:gd name="T21" fmla="*/ 123825 h 15"/>
                  <a:gd name="T22" fmla="*/ 65194 w 15"/>
                  <a:gd name="T23" fmla="*/ 107315 h 15"/>
                  <a:gd name="T24" fmla="*/ 65194 w 15"/>
                  <a:gd name="T25" fmla="*/ 123825 h 15"/>
                  <a:gd name="T26" fmla="*/ 32597 w 15"/>
                  <a:gd name="T27" fmla="*/ 99060 h 15"/>
                  <a:gd name="T28" fmla="*/ 65194 w 15"/>
                  <a:gd name="T29" fmla="*/ 123825 h 15"/>
                  <a:gd name="T30" fmla="*/ 0 w 15"/>
                  <a:gd name="T31" fmla="*/ 66040 h 15"/>
                  <a:gd name="T32" fmla="*/ 32597 w 15"/>
                  <a:gd name="T33" fmla="*/ 99060 h 15"/>
                  <a:gd name="T34" fmla="*/ 0 w 15"/>
                  <a:gd name="T35" fmla="*/ 66040 h 15"/>
                  <a:gd name="T36" fmla="*/ 16298 w 15"/>
                  <a:gd name="T37" fmla="*/ 66040 h 15"/>
                  <a:gd name="T38" fmla="*/ 0 w 15"/>
                  <a:gd name="T39" fmla="*/ 66040 h 15"/>
                  <a:gd name="T40" fmla="*/ 0 w 15"/>
                  <a:gd name="T41" fmla="*/ 66040 h 15"/>
                  <a:gd name="T42" fmla="*/ 16298 w 15"/>
                  <a:gd name="T43" fmla="*/ 66040 h 15"/>
                  <a:gd name="T44" fmla="*/ 0 w 15"/>
                  <a:gd name="T45" fmla="*/ 66040 h 15"/>
                  <a:gd name="T46" fmla="*/ 32597 w 15"/>
                  <a:gd name="T47" fmla="*/ 33020 h 15"/>
                  <a:gd name="T48" fmla="*/ 0 w 15"/>
                  <a:gd name="T49" fmla="*/ 66040 h 15"/>
                  <a:gd name="T50" fmla="*/ 65194 w 15"/>
                  <a:gd name="T51" fmla="*/ 0 h 15"/>
                  <a:gd name="T52" fmla="*/ 32597 w 15"/>
                  <a:gd name="T53" fmla="*/ 33020 h 15"/>
                  <a:gd name="T54" fmla="*/ 65194 w 15"/>
                  <a:gd name="T55" fmla="*/ 0 h 15"/>
                  <a:gd name="T56" fmla="*/ 65194 w 15"/>
                  <a:gd name="T57" fmla="*/ 16510 h 15"/>
                  <a:gd name="T58" fmla="*/ 65194 w 15"/>
                  <a:gd name="T59" fmla="*/ 0 h 15"/>
                  <a:gd name="T60" fmla="*/ 65194 w 15"/>
                  <a:gd name="T61" fmla="*/ 0 h 15"/>
                  <a:gd name="T62" fmla="*/ 65194 w 15"/>
                  <a:gd name="T63" fmla="*/ 16510 h 15"/>
                  <a:gd name="T64" fmla="*/ 65194 w 15"/>
                  <a:gd name="T65" fmla="*/ 0 h 15"/>
                  <a:gd name="T66" fmla="*/ 97790 w 15"/>
                  <a:gd name="T67" fmla="*/ 33020 h 15"/>
                  <a:gd name="T68" fmla="*/ 65194 w 15"/>
                  <a:gd name="T69" fmla="*/ 0 h 15"/>
                  <a:gd name="T70" fmla="*/ 122238 w 15"/>
                  <a:gd name="T71" fmla="*/ 66040 h 15"/>
                  <a:gd name="T72" fmla="*/ 97790 w 15"/>
                  <a:gd name="T73" fmla="*/ 33020 h 15"/>
                  <a:gd name="T74" fmla="*/ 122238 w 15"/>
                  <a:gd name="T75" fmla="*/ 66040 h 15"/>
                  <a:gd name="T76" fmla="*/ 105940 w 15"/>
                  <a:gd name="T77" fmla="*/ 66040 h 15"/>
                  <a:gd name="T78" fmla="*/ 122238 w 15"/>
                  <a:gd name="T79" fmla="*/ 66040 h 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
                  <a:gd name="T121" fmla="*/ 0 h 15"/>
                  <a:gd name="T122" fmla="*/ 15 w 15"/>
                  <a:gd name="T123" fmla="*/ 15 h 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 h="15">
                    <a:moveTo>
                      <a:pt x="15" y="8"/>
                    </a:moveTo>
                    <a:lnTo>
                      <a:pt x="15" y="8"/>
                    </a:lnTo>
                    <a:lnTo>
                      <a:pt x="13" y="8"/>
                    </a:lnTo>
                    <a:lnTo>
                      <a:pt x="15" y="8"/>
                    </a:lnTo>
                    <a:close/>
                    <a:moveTo>
                      <a:pt x="15" y="8"/>
                    </a:moveTo>
                    <a:cubicBezTo>
                      <a:pt x="15" y="10"/>
                      <a:pt x="14" y="12"/>
                      <a:pt x="13" y="13"/>
                    </a:cubicBezTo>
                    <a:lnTo>
                      <a:pt x="12" y="12"/>
                    </a:lnTo>
                    <a:cubicBezTo>
                      <a:pt x="13" y="11"/>
                      <a:pt x="13" y="9"/>
                      <a:pt x="13" y="8"/>
                    </a:cubicBezTo>
                    <a:lnTo>
                      <a:pt x="15" y="8"/>
                    </a:lnTo>
                    <a:close/>
                    <a:moveTo>
                      <a:pt x="13" y="13"/>
                    </a:moveTo>
                    <a:cubicBezTo>
                      <a:pt x="12" y="15"/>
                      <a:pt x="10" y="15"/>
                      <a:pt x="8" y="15"/>
                    </a:cubicBezTo>
                    <a:lnTo>
                      <a:pt x="8" y="13"/>
                    </a:lnTo>
                    <a:cubicBezTo>
                      <a:pt x="9" y="13"/>
                      <a:pt x="11" y="13"/>
                      <a:pt x="12" y="12"/>
                    </a:cubicBezTo>
                    <a:lnTo>
                      <a:pt x="13" y="13"/>
                    </a:lnTo>
                    <a:close/>
                    <a:moveTo>
                      <a:pt x="8" y="15"/>
                    </a:moveTo>
                    <a:lnTo>
                      <a:pt x="8" y="15"/>
                    </a:lnTo>
                    <a:lnTo>
                      <a:pt x="8" y="13"/>
                    </a:lnTo>
                    <a:lnTo>
                      <a:pt x="8" y="15"/>
                    </a:lnTo>
                    <a:close/>
                    <a:moveTo>
                      <a:pt x="8" y="15"/>
                    </a:moveTo>
                    <a:lnTo>
                      <a:pt x="8" y="15"/>
                    </a:lnTo>
                    <a:lnTo>
                      <a:pt x="8" y="13"/>
                    </a:lnTo>
                    <a:lnTo>
                      <a:pt x="8" y="15"/>
                    </a:lnTo>
                    <a:close/>
                    <a:moveTo>
                      <a:pt x="8" y="15"/>
                    </a:moveTo>
                    <a:cubicBezTo>
                      <a:pt x="6" y="15"/>
                      <a:pt x="4" y="15"/>
                      <a:pt x="3" y="13"/>
                    </a:cubicBezTo>
                    <a:lnTo>
                      <a:pt x="4" y="12"/>
                    </a:lnTo>
                    <a:cubicBezTo>
                      <a:pt x="5" y="13"/>
                      <a:pt x="6" y="13"/>
                      <a:pt x="8" y="13"/>
                    </a:cubicBezTo>
                    <a:lnTo>
                      <a:pt x="8" y="15"/>
                    </a:lnTo>
                    <a:close/>
                    <a:moveTo>
                      <a:pt x="3" y="13"/>
                    </a:moveTo>
                    <a:cubicBezTo>
                      <a:pt x="1" y="12"/>
                      <a:pt x="0" y="10"/>
                      <a:pt x="0" y="8"/>
                    </a:cubicBezTo>
                    <a:lnTo>
                      <a:pt x="2" y="8"/>
                    </a:lnTo>
                    <a:cubicBezTo>
                      <a:pt x="2" y="9"/>
                      <a:pt x="3" y="11"/>
                      <a:pt x="4" y="12"/>
                    </a:cubicBezTo>
                    <a:lnTo>
                      <a:pt x="3" y="13"/>
                    </a:lnTo>
                    <a:close/>
                    <a:moveTo>
                      <a:pt x="0" y="8"/>
                    </a:moveTo>
                    <a:lnTo>
                      <a:pt x="0" y="8"/>
                    </a:lnTo>
                    <a:lnTo>
                      <a:pt x="2" y="8"/>
                    </a:lnTo>
                    <a:lnTo>
                      <a:pt x="0" y="8"/>
                    </a:lnTo>
                    <a:close/>
                    <a:moveTo>
                      <a:pt x="0" y="8"/>
                    </a:moveTo>
                    <a:lnTo>
                      <a:pt x="0" y="8"/>
                    </a:lnTo>
                    <a:lnTo>
                      <a:pt x="2" y="8"/>
                    </a:lnTo>
                    <a:lnTo>
                      <a:pt x="0" y="8"/>
                    </a:lnTo>
                    <a:close/>
                    <a:moveTo>
                      <a:pt x="0" y="8"/>
                    </a:moveTo>
                    <a:cubicBezTo>
                      <a:pt x="0" y="6"/>
                      <a:pt x="1" y="4"/>
                      <a:pt x="3" y="2"/>
                    </a:cubicBezTo>
                    <a:lnTo>
                      <a:pt x="4" y="4"/>
                    </a:lnTo>
                    <a:cubicBezTo>
                      <a:pt x="3" y="5"/>
                      <a:pt x="2" y="6"/>
                      <a:pt x="2" y="8"/>
                    </a:cubicBezTo>
                    <a:lnTo>
                      <a:pt x="0" y="8"/>
                    </a:lnTo>
                    <a:close/>
                    <a:moveTo>
                      <a:pt x="3" y="2"/>
                    </a:moveTo>
                    <a:cubicBezTo>
                      <a:pt x="4" y="1"/>
                      <a:pt x="6" y="0"/>
                      <a:pt x="8" y="0"/>
                    </a:cubicBezTo>
                    <a:lnTo>
                      <a:pt x="8" y="2"/>
                    </a:lnTo>
                    <a:cubicBezTo>
                      <a:pt x="6" y="2"/>
                      <a:pt x="5" y="3"/>
                      <a:pt x="4" y="4"/>
                    </a:cubicBezTo>
                    <a:lnTo>
                      <a:pt x="3" y="2"/>
                    </a:lnTo>
                    <a:close/>
                    <a:moveTo>
                      <a:pt x="8" y="0"/>
                    </a:moveTo>
                    <a:lnTo>
                      <a:pt x="8" y="0"/>
                    </a:lnTo>
                    <a:lnTo>
                      <a:pt x="8" y="2"/>
                    </a:lnTo>
                    <a:lnTo>
                      <a:pt x="8" y="0"/>
                    </a:lnTo>
                    <a:close/>
                    <a:moveTo>
                      <a:pt x="8" y="0"/>
                    </a:moveTo>
                    <a:lnTo>
                      <a:pt x="8" y="0"/>
                    </a:lnTo>
                    <a:lnTo>
                      <a:pt x="8" y="2"/>
                    </a:lnTo>
                    <a:lnTo>
                      <a:pt x="8" y="0"/>
                    </a:lnTo>
                    <a:close/>
                    <a:moveTo>
                      <a:pt x="8" y="0"/>
                    </a:moveTo>
                    <a:cubicBezTo>
                      <a:pt x="10" y="0"/>
                      <a:pt x="12" y="1"/>
                      <a:pt x="13" y="2"/>
                    </a:cubicBezTo>
                    <a:lnTo>
                      <a:pt x="12" y="4"/>
                    </a:lnTo>
                    <a:cubicBezTo>
                      <a:pt x="11" y="3"/>
                      <a:pt x="9" y="2"/>
                      <a:pt x="8" y="2"/>
                    </a:cubicBezTo>
                    <a:lnTo>
                      <a:pt x="8" y="0"/>
                    </a:lnTo>
                    <a:close/>
                    <a:moveTo>
                      <a:pt x="13" y="2"/>
                    </a:moveTo>
                    <a:cubicBezTo>
                      <a:pt x="14" y="4"/>
                      <a:pt x="15" y="6"/>
                      <a:pt x="15" y="8"/>
                    </a:cubicBezTo>
                    <a:lnTo>
                      <a:pt x="13" y="8"/>
                    </a:lnTo>
                    <a:cubicBezTo>
                      <a:pt x="13" y="6"/>
                      <a:pt x="13" y="5"/>
                      <a:pt x="12" y="4"/>
                    </a:cubicBezTo>
                    <a:lnTo>
                      <a:pt x="13" y="2"/>
                    </a:lnTo>
                    <a:close/>
                    <a:moveTo>
                      <a:pt x="15" y="8"/>
                    </a:moveTo>
                    <a:lnTo>
                      <a:pt x="15" y="8"/>
                    </a:lnTo>
                    <a:lnTo>
                      <a:pt x="13" y="8"/>
                    </a:lnTo>
                    <a:lnTo>
                      <a:pt x="15" y="8"/>
                    </a:lnTo>
                    <a:close/>
                  </a:path>
                </a:pathLst>
              </a:custGeom>
              <a:solidFill>
                <a:srgbClr val="FFFFFF"/>
              </a:solidFill>
              <a:ln w="9525">
                <a:noFill/>
                <a:round/>
                <a:headEnd/>
                <a:tailEnd/>
              </a:ln>
            </p:spPr>
            <p:txBody>
              <a:bodyPr/>
              <a:lstStyle/>
              <a:p>
                <a:endParaRPr lang="en-US" dirty="0"/>
              </a:p>
            </p:txBody>
          </p:sp>
          <p:sp>
            <p:nvSpPr>
              <p:cNvPr id="7230" name="Oval 62"/>
              <p:cNvSpPr>
                <a:spLocks noChangeArrowheads="1"/>
              </p:cNvSpPr>
              <p:nvPr/>
            </p:nvSpPr>
            <p:spPr bwMode="auto">
              <a:xfrm>
                <a:off x="25479375" y="24923750"/>
                <a:ext cx="82550" cy="98425"/>
              </a:xfrm>
              <a:prstGeom prst="ellipse">
                <a:avLst/>
              </a:prstGeom>
              <a:solidFill>
                <a:srgbClr val="FFFFFF"/>
              </a:solidFill>
              <a:ln w="9525">
                <a:noFill/>
                <a:round/>
                <a:headEnd/>
                <a:tailEnd/>
              </a:ln>
            </p:spPr>
            <p:txBody>
              <a:bodyPr/>
              <a:lstStyle/>
              <a:p>
                <a:endParaRPr lang="en-US" dirty="0"/>
              </a:p>
            </p:txBody>
          </p:sp>
          <p:sp>
            <p:nvSpPr>
              <p:cNvPr id="7231" name="Freeform 63"/>
              <p:cNvSpPr>
                <a:spLocks noEditPoints="1"/>
              </p:cNvSpPr>
              <p:nvPr/>
            </p:nvSpPr>
            <p:spPr bwMode="auto">
              <a:xfrm>
                <a:off x="25463500" y="24907875"/>
                <a:ext cx="114300" cy="122237"/>
              </a:xfrm>
              <a:custGeom>
                <a:avLst/>
                <a:gdLst>
                  <a:gd name="T0" fmla="*/ 114300 w 14"/>
                  <a:gd name="T1" fmla="*/ 65193 h 15"/>
                  <a:gd name="T2" fmla="*/ 97971 w 14"/>
                  <a:gd name="T3" fmla="*/ 65193 h 15"/>
                  <a:gd name="T4" fmla="*/ 114300 w 14"/>
                  <a:gd name="T5" fmla="*/ 65193 h 15"/>
                  <a:gd name="T6" fmla="*/ 81643 w 14"/>
                  <a:gd name="T7" fmla="*/ 97790 h 15"/>
                  <a:gd name="T8" fmla="*/ 114300 w 14"/>
                  <a:gd name="T9" fmla="*/ 65193 h 15"/>
                  <a:gd name="T10" fmla="*/ 57150 w 14"/>
                  <a:gd name="T11" fmla="*/ 122237 h 15"/>
                  <a:gd name="T12" fmla="*/ 81643 w 14"/>
                  <a:gd name="T13" fmla="*/ 97790 h 15"/>
                  <a:gd name="T14" fmla="*/ 57150 w 14"/>
                  <a:gd name="T15" fmla="*/ 122237 h 15"/>
                  <a:gd name="T16" fmla="*/ 57150 w 14"/>
                  <a:gd name="T17" fmla="*/ 114088 h 15"/>
                  <a:gd name="T18" fmla="*/ 57150 w 14"/>
                  <a:gd name="T19" fmla="*/ 122237 h 15"/>
                  <a:gd name="T20" fmla="*/ 57150 w 14"/>
                  <a:gd name="T21" fmla="*/ 122237 h 15"/>
                  <a:gd name="T22" fmla="*/ 57150 w 14"/>
                  <a:gd name="T23" fmla="*/ 114088 h 15"/>
                  <a:gd name="T24" fmla="*/ 57150 w 14"/>
                  <a:gd name="T25" fmla="*/ 122237 h 15"/>
                  <a:gd name="T26" fmla="*/ 24493 w 14"/>
                  <a:gd name="T27" fmla="*/ 97790 h 15"/>
                  <a:gd name="T28" fmla="*/ 57150 w 14"/>
                  <a:gd name="T29" fmla="*/ 122237 h 15"/>
                  <a:gd name="T30" fmla="*/ 0 w 14"/>
                  <a:gd name="T31" fmla="*/ 65193 h 15"/>
                  <a:gd name="T32" fmla="*/ 24493 w 14"/>
                  <a:gd name="T33" fmla="*/ 97790 h 15"/>
                  <a:gd name="T34" fmla="*/ 0 w 14"/>
                  <a:gd name="T35" fmla="*/ 65193 h 15"/>
                  <a:gd name="T36" fmla="*/ 16329 w 14"/>
                  <a:gd name="T37" fmla="*/ 65193 h 15"/>
                  <a:gd name="T38" fmla="*/ 0 w 14"/>
                  <a:gd name="T39" fmla="*/ 65193 h 15"/>
                  <a:gd name="T40" fmla="*/ 0 w 14"/>
                  <a:gd name="T41" fmla="*/ 65193 h 15"/>
                  <a:gd name="T42" fmla="*/ 16329 w 14"/>
                  <a:gd name="T43" fmla="*/ 65193 h 15"/>
                  <a:gd name="T44" fmla="*/ 0 w 14"/>
                  <a:gd name="T45" fmla="*/ 65193 h 15"/>
                  <a:gd name="T46" fmla="*/ 24493 w 14"/>
                  <a:gd name="T47" fmla="*/ 32597 h 15"/>
                  <a:gd name="T48" fmla="*/ 0 w 14"/>
                  <a:gd name="T49" fmla="*/ 65193 h 15"/>
                  <a:gd name="T50" fmla="*/ 57150 w 14"/>
                  <a:gd name="T51" fmla="*/ 0 h 15"/>
                  <a:gd name="T52" fmla="*/ 24493 w 14"/>
                  <a:gd name="T53" fmla="*/ 32597 h 15"/>
                  <a:gd name="T54" fmla="*/ 57150 w 14"/>
                  <a:gd name="T55" fmla="*/ 0 h 15"/>
                  <a:gd name="T56" fmla="*/ 57150 w 14"/>
                  <a:gd name="T57" fmla="*/ 16298 h 15"/>
                  <a:gd name="T58" fmla="*/ 57150 w 14"/>
                  <a:gd name="T59" fmla="*/ 0 h 15"/>
                  <a:gd name="T60" fmla="*/ 57150 w 14"/>
                  <a:gd name="T61" fmla="*/ 0 h 15"/>
                  <a:gd name="T62" fmla="*/ 57150 w 14"/>
                  <a:gd name="T63" fmla="*/ 16298 h 15"/>
                  <a:gd name="T64" fmla="*/ 57150 w 14"/>
                  <a:gd name="T65" fmla="*/ 0 h 15"/>
                  <a:gd name="T66" fmla="*/ 81643 w 14"/>
                  <a:gd name="T67" fmla="*/ 32597 h 15"/>
                  <a:gd name="T68" fmla="*/ 57150 w 14"/>
                  <a:gd name="T69" fmla="*/ 0 h 15"/>
                  <a:gd name="T70" fmla="*/ 114300 w 14"/>
                  <a:gd name="T71" fmla="*/ 65193 h 15"/>
                  <a:gd name="T72" fmla="*/ 81643 w 14"/>
                  <a:gd name="T73" fmla="*/ 32597 h 15"/>
                  <a:gd name="T74" fmla="*/ 114300 w 14"/>
                  <a:gd name="T75" fmla="*/ 65193 h 15"/>
                  <a:gd name="T76" fmla="*/ 97971 w 14"/>
                  <a:gd name="T77" fmla="*/ 65193 h 15"/>
                  <a:gd name="T78" fmla="*/ 114300 w 14"/>
                  <a:gd name="T79" fmla="*/ 65193 h 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
                  <a:gd name="T121" fmla="*/ 0 h 15"/>
                  <a:gd name="T122" fmla="*/ 14 w 14"/>
                  <a:gd name="T123" fmla="*/ 15 h 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 h="15">
                    <a:moveTo>
                      <a:pt x="14" y="8"/>
                    </a:moveTo>
                    <a:lnTo>
                      <a:pt x="14" y="8"/>
                    </a:lnTo>
                    <a:lnTo>
                      <a:pt x="12" y="8"/>
                    </a:lnTo>
                    <a:lnTo>
                      <a:pt x="14" y="8"/>
                    </a:lnTo>
                    <a:close/>
                    <a:moveTo>
                      <a:pt x="14" y="8"/>
                    </a:moveTo>
                    <a:cubicBezTo>
                      <a:pt x="14" y="10"/>
                      <a:pt x="13" y="12"/>
                      <a:pt x="12" y="13"/>
                    </a:cubicBezTo>
                    <a:lnTo>
                      <a:pt x="10" y="12"/>
                    </a:lnTo>
                    <a:cubicBezTo>
                      <a:pt x="11" y="11"/>
                      <a:pt x="12" y="9"/>
                      <a:pt x="12" y="8"/>
                    </a:cubicBezTo>
                    <a:lnTo>
                      <a:pt x="14" y="8"/>
                    </a:lnTo>
                    <a:close/>
                    <a:moveTo>
                      <a:pt x="12" y="13"/>
                    </a:moveTo>
                    <a:cubicBezTo>
                      <a:pt x="10" y="15"/>
                      <a:pt x="9" y="15"/>
                      <a:pt x="7" y="15"/>
                    </a:cubicBezTo>
                    <a:lnTo>
                      <a:pt x="7" y="14"/>
                    </a:lnTo>
                    <a:cubicBezTo>
                      <a:pt x="8" y="14"/>
                      <a:pt x="9" y="13"/>
                      <a:pt x="10" y="12"/>
                    </a:cubicBezTo>
                    <a:lnTo>
                      <a:pt x="12" y="13"/>
                    </a:lnTo>
                    <a:close/>
                    <a:moveTo>
                      <a:pt x="7" y="15"/>
                    </a:moveTo>
                    <a:lnTo>
                      <a:pt x="7" y="15"/>
                    </a:lnTo>
                    <a:lnTo>
                      <a:pt x="7" y="14"/>
                    </a:lnTo>
                    <a:lnTo>
                      <a:pt x="7" y="15"/>
                    </a:lnTo>
                    <a:close/>
                    <a:moveTo>
                      <a:pt x="7" y="15"/>
                    </a:moveTo>
                    <a:lnTo>
                      <a:pt x="7" y="15"/>
                    </a:lnTo>
                    <a:lnTo>
                      <a:pt x="7" y="14"/>
                    </a:lnTo>
                    <a:lnTo>
                      <a:pt x="7" y="15"/>
                    </a:lnTo>
                    <a:close/>
                    <a:moveTo>
                      <a:pt x="7" y="15"/>
                    </a:moveTo>
                    <a:cubicBezTo>
                      <a:pt x="5" y="15"/>
                      <a:pt x="3" y="15"/>
                      <a:pt x="2" y="13"/>
                    </a:cubicBezTo>
                    <a:lnTo>
                      <a:pt x="3" y="12"/>
                    </a:lnTo>
                    <a:cubicBezTo>
                      <a:pt x="4" y="13"/>
                      <a:pt x="6" y="14"/>
                      <a:pt x="7" y="14"/>
                    </a:cubicBezTo>
                    <a:lnTo>
                      <a:pt x="7" y="15"/>
                    </a:lnTo>
                    <a:close/>
                    <a:moveTo>
                      <a:pt x="2" y="13"/>
                    </a:moveTo>
                    <a:cubicBezTo>
                      <a:pt x="1" y="12"/>
                      <a:pt x="0" y="10"/>
                      <a:pt x="0" y="8"/>
                    </a:cubicBezTo>
                    <a:lnTo>
                      <a:pt x="2" y="8"/>
                    </a:lnTo>
                    <a:cubicBezTo>
                      <a:pt x="2" y="9"/>
                      <a:pt x="2" y="11"/>
                      <a:pt x="3" y="12"/>
                    </a:cubicBezTo>
                    <a:lnTo>
                      <a:pt x="2" y="13"/>
                    </a:lnTo>
                    <a:close/>
                    <a:moveTo>
                      <a:pt x="0" y="8"/>
                    </a:moveTo>
                    <a:lnTo>
                      <a:pt x="0" y="8"/>
                    </a:lnTo>
                    <a:lnTo>
                      <a:pt x="2" y="8"/>
                    </a:lnTo>
                    <a:lnTo>
                      <a:pt x="0" y="8"/>
                    </a:lnTo>
                    <a:close/>
                    <a:moveTo>
                      <a:pt x="0" y="8"/>
                    </a:moveTo>
                    <a:lnTo>
                      <a:pt x="0" y="8"/>
                    </a:lnTo>
                    <a:lnTo>
                      <a:pt x="2" y="8"/>
                    </a:lnTo>
                    <a:lnTo>
                      <a:pt x="0" y="8"/>
                    </a:lnTo>
                    <a:close/>
                    <a:moveTo>
                      <a:pt x="0" y="8"/>
                    </a:moveTo>
                    <a:cubicBezTo>
                      <a:pt x="0" y="6"/>
                      <a:pt x="1" y="4"/>
                      <a:pt x="2" y="2"/>
                    </a:cubicBezTo>
                    <a:lnTo>
                      <a:pt x="3" y="4"/>
                    </a:lnTo>
                    <a:cubicBezTo>
                      <a:pt x="2" y="5"/>
                      <a:pt x="2" y="6"/>
                      <a:pt x="2" y="8"/>
                    </a:cubicBezTo>
                    <a:lnTo>
                      <a:pt x="0" y="8"/>
                    </a:lnTo>
                    <a:close/>
                    <a:moveTo>
                      <a:pt x="2" y="2"/>
                    </a:moveTo>
                    <a:cubicBezTo>
                      <a:pt x="3" y="1"/>
                      <a:pt x="5" y="0"/>
                      <a:pt x="7" y="0"/>
                    </a:cubicBezTo>
                    <a:lnTo>
                      <a:pt x="7" y="2"/>
                    </a:lnTo>
                    <a:cubicBezTo>
                      <a:pt x="6" y="2"/>
                      <a:pt x="4" y="3"/>
                      <a:pt x="3" y="4"/>
                    </a:cubicBezTo>
                    <a:lnTo>
                      <a:pt x="2" y="2"/>
                    </a:lnTo>
                    <a:close/>
                    <a:moveTo>
                      <a:pt x="7" y="0"/>
                    </a:moveTo>
                    <a:lnTo>
                      <a:pt x="7" y="0"/>
                    </a:lnTo>
                    <a:lnTo>
                      <a:pt x="7" y="2"/>
                    </a:lnTo>
                    <a:lnTo>
                      <a:pt x="7" y="0"/>
                    </a:lnTo>
                    <a:close/>
                    <a:moveTo>
                      <a:pt x="7" y="0"/>
                    </a:moveTo>
                    <a:lnTo>
                      <a:pt x="7" y="0"/>
                    </a:lnTo>
                    <a:lnTo>
                      <a:pt x="7" y="2"/>
                    </a:lnTo>
                    <a:lnTo>
                      <a:pt x="7" y="0"/>
                    </a:lnTo>
                    <a:close/>
                    <a:moveTo>
                      <a:pt x="7" y="0"/>
                    </a:moveTo>
                    <a:cubicBezTo>
                      <a:pt x="9" y="0"/>
                      <a:pt x="10" y="1"/>
                      <a:pt x="12" y="2"/>
                    </a:cubicBezTo>
                    <a:lnTo>
                      <a:pt x="10" y="4"/>
                    </a:lnTo>
                    <a:cubicBezTo>
                      <a:pt x="9" y="3"/>
                      <a:pt x="8" y="2"/>
                      <a:pt x="7" y="2"/>
                    </a:cubicBezTo>
                    <a:lnTo>
                      <a:pt x="7" y="0"/>
                    </a:lnTo>
                    <a:close/>
                    <a:moveTo>
                      <a:pt x="12" y="2"/>
                    </a:moveTo>
                    <a:cubicBezTo>
                      <a:pt x="13" y="4"/>
                      <a:pt x="14" y="6"/>
                      <a:pt x="14" y="8"/>
                    </a:cubicBezTo>
                    <a:lnTo>
                      <a:pt x="12" y="8"/>
                    </a:lnTo>
                    <a:cubicBezTo>
                      <a:pt x="12" y="6"/>
                      <a:pt x="11" y="5"/>
                      <a:pt x="10" y="4"/>
                    </a:cubicBezTo>
                    <a:lnTo>
                      <a:pt x="12" y="2"/>
                    </a:lnTo>
                    <a:close/>
                    <a:moveTo>
                      <a:pt x="14" y="8"/>
                    </a:moveTo>
                    <a:lnTo>
                      <a:pt x="14" y="8"/>
                    </a:lnTo>
                    <a:lnTo>
                      <a:pt x="12" y="8"/>
                    </a:lnTo>
                    <a:lnTo>
                      <a:pt x="14" y="8"/>
                    </a:lnTo>
                    <a:close/>
                  </a:path>
                </a:pathLst>
              </a:custGeom>
              <a:solidFill>
                <a:srgbClr val="FFFFFF"/>
              </a:solidFill>
              <a:ln w="9525">
                <a:noFill/>
                <a:round/>
                <a:headEnd/>
                <a:tailEnd/>
              </a:ln>
            </p:spPr>
            <p:txBody>
              <a:bodyPr/>
              <a:lstStyle/>
              <a:p>
                <a:endParaRPr lang="en-US" dirty="0"/>
              </a:p>
            </p:txBody>
          </p:sp>
          <p:sp>
            <p:nvSpPr>
              <p:cNvPr id="7232" name="Oval 64"/>
              <p:cNvSpPr>
                <a:spLocks noChangeArrowheads="1"/>
              </p:cNvSpPr>
              <p:nvPr/>
            </p:nvSpPr>
            <p:spPr bwMode="auto">
              <a:xfrm>
                <a:off x="25258713" y="24988838"/>
                <a:ext cx="82550" cy="98425"/>
              </a:xfrm>
              <a:prstGeom prst="ellipse">
                <a:avLst/>
              </a:prstGeom>
              <a:solidFill>
                <a:srgbClr val="FFFFFF"/>
              </a:solidFill>
              <a:ln w="9525">
                <a:noFill/>
                <a:round/>
                <a:headEnd/>
                <a:tailEnd/>
              </a:ln>
            </p:spPr>
            <p:txBody>
              <a:bodyPr/>
              <a:lstStyle/>
              <a:p>
                <a:endParaRPr lang="en-US" dirty="0"/>
              </a:p>
            </p:txBody>
          </p:sp>
          <p:sp>
            <p:nvSpPr>
              <p:cNvPr id="7233" name="Freeform 65"/>
              <p:cNvSpPr>
                <a:spLocks noEditPoints="1"/>
              </p:cNvSpPr>
              <p:nvPr/>
            </p:nvSpPr>
            <p:spPr bwMode="auto">
              <a:xfrm>
                <a:off x="25242838" y="24972963"/>
                <a:ext cx="114300" cy="130175"/>
              </a:xfrm>
              <a:custGeom>
                <a:avLst/>
                <a:gdLst>
                  <a:gd name="T0" fmla="*/ 114300 w 14"/>
                  <a:gd name="T1" fmla="*/ 65088 h 16"/>
                  <a:gd name="T2" fmla="*/ 97971 w 14"/>
                  <a:gd name="T3" fmla="*/ 65088 h 16"/>
                  <a:gd name="T4" fmla="*/ 114300 w 14"/>
                  <a:gd name="T5" fmla="*/ 65088 h 16"/>
                  <a:gd name="T6" fmla="*/ 89807 w 14"/>
                  <a:gd name="T7" fmla="*/ 97631 h 16"/>
                  <a:gd name="T8" fmla="*/ 114300 w 14"/>
                  <a:gd name="T9" fmla="*/ 65088 h 16"/>
                  <a:gd name="T10" fmla="*/ 57150 w 14"/>
                  <a:gd name="T11" fmla="*/ 130175 h 16"/>
                  <a:gd name="T12" fmla="*/ 89807 w 14"/>
                  <a:gd name="T13" fmla="*/ 97631 h 16"/>
                  <a:gd name="T14" fmla="*/ 57150 w 14"/>
                  <a:gd name="T15" fmla="*/ 130175 h 16"/>
                  <a:gd name="T16" fmla="*/ 57150 w 14"/>
                  <a:gd name="T17" fmla="*/ 113903 h 16"/>
                  <a:gd name="T18" fmla="*/ 57150 w 14"/>
                  <a:gd name="T19" fmla="*/ 130175 h 16"/>
                  <a:gd name="T20" fmla="*/ 57150 w 14"/>
                  <a:gd name="T21" fmla="*/ 130175 h 16"/>
                  <a:gd name="T22" fmla="*/ 57150 w 14"/>
                  <a:gd name="T23" fmla="*/ 113903 h 16"/>
                  <a:gd name="T24" fmla="*/ 57150 w 14"/>
                  <a:gd name="T25" fmla="*/ 130175 h 16"/>
                  <a:gd name="T26" fmla="*/ 32657 w 14"/>
                  <a:gd name="T27" fmla="*/ 97631 h 16"/>
                  <a:gd name="T28" fmla="*/ 57150 w 14"/>
                  <a:gd name="T29" fmla="*/ 130175 h 16"/>
                  <a:gd name="T30" fmla="*/ 0 w 14"/>
                  <a:gd name="T31" fmla="*/ 65088 h 16"/>
                  <a:gd name="T32" fmla="*/ 32657 w 14"/>
                  <a:gd name="T33" fmla="*/ 97631 h 16"/>
                  <a:gd name="T34" fmla="*/ 0 w 14"/>
                  <a:gd name="T35" fmla="*/ 65088 h 16"/>
                  <a:gd name="T36" fmla="*/ 16329 w 14"/>
                  <a:gd name="T37" fmla="*/ 65088 h 16"/>
                  <a:gd name="T38" fmla="*/ 0 w 14"/>
                  <a:gd name="T39" fmla="*/ 65088 h 16"/>
                  <a:gd name="T40" fmla="*/ 0 w 14"/>
                  <a:gd name="T41" fmla="*/ 65088 h 16"/>
                  <a:gd name="T42" fmla="*/ 16329 w 14"/>
                  <a:gd name="T43" fmla="*/ 65088 h 16"/>
                  <a:gd name="T44" fmla="*/ 0 w 14"/>
                  <a:gd name="T45" fmla="*/ 65088 h 16"/>
                  <a:gd name="T46" fmla="*/ 32657 w 14"/>
                  <a:gd name="T47" fmla="*/ 32544 h 16"/>
                  <a:gd name="T48" fmla="*/ 0 w 14"/>
                  <a:gd name="T49" fmla="*/ 65088 h 16"/>
                  <a:gd name="T50" fmla="*/ 57150 w 14"/>
                  <a:gd name="T51" fmla="*/ 0 h 16"/>
                  <a:gd name="T52" fmla="*/ 32657 w 14"/>
                  <a:gd name="T53" fmla="*/ 32544 h 16"/>
                  <a:gd name="T54" fmla="*/ 57150 w 14"/>
                  <a:gd name="T55" fmla="*/ 0 h 16"/>
                  <a:gd name="T56" fmla="*/ 57150 w 14"/>
                  <a:gd name="T57" fmla="*/ 16272 h 16"/>
                  <a:gd name="T58" fmla="*/ 57150 w 14"/>
                  <a:gd name="T59" fmla="*/ 0 h 16"/>
                  <a:gd name="T60" fmla="*/ 57150 w 14"/>
                  <a:gd name="T61" fmla="*/ 0 h 16"/>
                  <a:gd name="T62" fmla="*/ 57150 w 14"/>
                  <a:gd name="T63" fmla="*/ 16272 h 16"/>
                  <a:gd name="T64" fmla="*/ 57150 w 14"/>
                  <a:gd name="T65" fmla="*/ 0 h 16"/>
                  <a:gd name="T66" fmla="*/ 89807 w 14"/>
                  <a:gd name="T67" fmla="*/ 32544 h 16"/>
                  <a:gd name="T68" fmla="*/ 57150 w 14"/>
                  <a:gd name="T69" fmla="*/ 0 h 16"/>
                  <a:gd name="T70" fmla="*/ 114300 w 14"/>
                  <a:gd name="T71" fmla="*/ 65088 h 16"/>
                  <a:gd name="T72" fmla="*/ 89807 w 14"/>
                  <a:gd name="T73" fmla="*/ 32544 h 16"/>
                  <a:gd name="T74" fmla="*/ 114300 w 14"/>
                  <a:gd name="T75" fmla="*/ 65088 h 16"/>
                  <a:gd name="T76" fmla="*/ 97971 w 14"/>
                  <a:gd name="T77" fmla="*/ 65088 h 16"/>
                  <a:gd name="T78" fmla="*/ 114300 w 14"/>
                  <a:gd name="T79" fmla="*/ 65088 h 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
                  <a:gd name="T121" fmla="*/ 0 h 16"/>
                  <a:gd name="T122" fmla="*/ 14 w 14"/>
                  <a:gd name="T123" fmla="*/ 16 h 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 h="16">
                    <a:moveTo>
                      <a:pt x="14" y="8"/>
                    </a:moveTo>
                    <a:lnTo>
                      <a:pt x="14" y="8"/>
                    </a:lnTo>
                    <a:lnTo>
                      <a:pt x="12" y="8"/>
                    </a:lnTo>
                    <a:lnTo>
                      <a:pt x="14" y="8"/>
                    </a:lnTo>
                    <a:close/>
                    <a:moveTo>
                      <a:pt x="14" y="8"/>
                    </a:moveTo>
                    <a:cubicBezTo>
                      <a:pt x="14" y="10"/>
                      <a:pt x="13" y="12"/>
                      <a:pt x="12" y="13"/>
                    </a:cubicBezTo>
                    <a:lnTo>
                      <a:pt x="11" y="12"/>
                    </a:lnTo>
                    <a:cubicBezTo>
                      <a:pt x="11" y="11"/>
                      <a:pt x="12" y="10"/>
                      <a:pt x="12" y="8"/>
                    </a:cubicBezTo>
                    <a:lnTo>
                      <a:pt x="14" y="8"/>
                    </a:lnTo>
                    <a:close/>
                    <a:moveTo>
                      <a:pt x="12" y="13"/>
                    </a:moveTo>
                    <a:cubicBezTo>
                      <a:pt x="11" y="15"/>
                      <a:pt x="9" y="16"/>
                      <a:pt x="7" y="16"/>
                    </a:cubicBezTo>
                    <a:lnTo>
                      <a:pt x="7" y="14"/>
                    </a:lnTo>
                    <a:cubicBezTo>
                      <a:pt x="8" y="14"/>
                      <a:pt x="10" y="13"/>
                      <a:pt x="11" y="12"/>
                    </a:cubicBezTo>
                    <a:lnTo>
                      <a:pt x="12" y="13"/>
                    </a:lnTo>
                    <a:close/>
                    <a:moveTo>
                      <a:pt x="7" y="16"/>
                    </a:moveTo>
                    <a:lnTo>
                      <a:pt x="7" y="16"/>
                    </a:lnTo>
                    <a:lnTo>
                      <a:pt x="7" y="14"/>
                    </a:lnTo>
                    <a:lnTo>
                      <a:pt x="7" y="16"/>
                    </a:lnTo>
                    <a:close/>
                    <a:moveTo>
                      <a:pt x="7" y="16"/>
                    </a:moveTo>
                    <a:lnTo>
                      <a:pt x="7" y="16"/>
                    </a:lnTo>
                    <a:lnTo>
                      <a:pt x="7" y="14"/>
                    </a:lnTo>
                    <a:lnTo>
                      <a:pt x="7" y="16"/>
                    </a:lnTo>
                    <a:close/>
                    <a:moveTo>
                      <a:pt x="7" y="16"/>
                    </a:moveTo>
                    <a:cubicBezTo>
                      <a:pt x="5" y="16"/>
                      <a:pt x="4" y="15"/>
                      <a:pt x="2" y="13"/>
                    </a:cubicBezTo>
                    <a:lnTo>
                      <a:pt x="4" y="12"/>
                    </a:lnTo>
                    <a:cubicBezTo>
                      <a:pt x="5" y="13"/>
                      <a:pt x="6" y="14"/>
                      <a:pt x="7" y="14"/>
                    </a:cubicBezTo>
                    <a:lnTo>
                      <a:pt x="7" y="16"/>
                    </a:lnTo>
                    <a:close/>
                    <a:moveTo>
                      <a:pt x="2" y="13"/>
                    </a:moveTo>
                    <a:cubicBezTo>
                      <a:pt x="1" y="12"/>
                      <a:pt x="0" y="10"/>
                      <a:pt x="0" y="8"/>
                    </a:cubicBezTo>
                    <a:lnTo>
                      <a:pt x="2" y="8"/>
                    </a:lnTo>
                    <a:cubicBezTo>
                      <a:pt x="2" y="10"/>
                      <a:pt x="3" y="11"/>
                      <a:pt x="4" y="12"/>
                    </a:cubicBezTo>
                    <a:lnTo>
                      <a:pt x="2" y="13"/>
                    </a:lnTo>
                    <a:close/>
                    <a:moveTo>
                      <a:pt x="0" y="8"/>
                    </a:moveTo>
                    <a:lnTo>
                      <a:pt x="0" y="8"/>
                    </a:lnTo>
                    <a:lnTo>
                      <a:pt x="2" y="8"/>
                    </a:lnTo>
                    <a:lnTo>
                      <a:pt x="0" y="8"/>
                    </a:lnTo>
                    <a:close/>
                    <a:moveTo>
                      <a:pt x="0" y="8"/>
                    </a:moveTo>
                    <a:lnTo>
                      <a:pt x="0" y="8"/>
                    </a:lnTo>
                    <a:lnTo>
                      <a:pt x="2" y="8"/>
                    </a:lnTo>
                    <a:lnTo>
                      <a:pt x="0" y="8"/>
                    </a:lnTo>
                    <a:close/>
                    <a:moveTo>
                      <a:pt x="0" y="8"/>
                    </a:moveTo>
                    <a:cubicBezTo>
                      <a:pt x="0" y="6"/>
                      <a:pt x="1" y="4"/>
                      <a:pt x="2" y="3"/>
                    </a:cubicBezTo>
                    <a:lnTo>
                      <a:pt x="4" y="4"/>
                    </a:lnTo>
                    <a:cubicBezTo>
                      <a:pt x="3" y="5"/>
                      <a:pt x="2" y="6"/>
                      <a:pt x="2" y="8"/>
                    </a:cubicBezTo>
                    <a:lnTo>
                      <a:pt x="0" y="8"/>
                    </a:lnTo>
                    <a:close/>
                    <a:moveTo>
                      <a:pt x="2" y="3"/>
                    </a:moveTo>
                    <a:cubicBezTo>
                      <a:pt x="4" y="1"/>
                      <a:pt x="5" y="0"/>
                      <a:pt x="7" y="0"/>
                    </a:cubicBezTo>
                    <a:lnTo>
                      <a:pt x="7" y="2"/>
                    </a:lnTo>
                    <a:cubicBezTo>
                      <a:pt x="6" y="2"/>
                      <a:pt x="5" y="3"/>
                      <a:pt x="4" y="4"/>
                    </a:cubicBezTo>
                    <a:lnTo>
                      <a:pt x="2" y="3"/>
                    </a:lnTo>
                    <a:close/>
                    <a:moveTo>
                      <a:pt x="7" y="0"/>
                    </a:moveTo>
                    <a:lnTo>
                      <a:pt x="7" y="0"/>
                    </a:lnTo>
                    <a:lnTo>
                      <a:pt x="7" y="2"/>
                    </a:lnTo>
                    <a:lnTo>
                      <a:pt x="7" y="0"/>
                    </a:lnTo>
                    <a:close/>
                    <a:moveTo>
                      <a:pt x="7" y="0"/>
                    </a:moveTo>
                    <a:lnTo>
                      <a:pt x="7" y="0"/>
                    </a:lnTo>
                    <a:lnTo>
                      <a:pt x="7" y="2"/>
                    </a:lnTo>
                    <a:lnTo>
                      <a:pt x="7" y="0"/>
                    </a:lnTo>
                    <a:close/>
                    <a:moveTo>
                      <a:pt x="7" y="0"/>
                    </a:moveTo>
                    <a:cubicBezTo>
                      <a:pt x="9" y="0"/>
                      <a:pt x="11" y="1"/>
                      <a:pt x="12" y="3"/>
                    </a:cubicBezTo>
                    <a:lnTo>
                      <a:pt x="11" y="4"/>
                    </a:lnTo>
                    <a:cubicBezTo>
                      <a:pt x="10" y="3"/>
                      <a:pt x="8" y="2"/>
                      <a:pt x="7" y="2"/>
                    </a:cubicBezTo>
                    <a:lnTo>
                      <a:pt x="7" y="0"/>
                    </a:lnTo>
                    <a:close/>
                    <a:moveTo>
                      <a:pt x="12" y="3"/>
                    </a:moveTo>
                    <a:cubicBezTo>
                      <a:pt x="13" y="4"/>
                      <a:pt x="14" y="6"/>
                      <a:pt x="14" y="8"/>
                    </a:cubicBezTo>
                    <a:lnTo>
                      <a:pt x="12" y="8"/>
                    </a:lnTo>
                    <a:cubicBezTo>
                      <a:pt x="12" y="6"/>
                      <a:pt x="11" y="5"/>
                      <a:pt x="11" y="4"/>
                    </a:cubicBezTo>
                    <a:lnTo>
                      <a:pt x="12" y="3"/>
                    </a:lnTo>
                    <a:close/>
                    <a:moveTo>
                      <a:pt x="14" y="8"/>
                    </a:moveTo>
                    <a:lnTo>
                      <a:pt x="14" y="8"/>
                    </a:lnTo>
                    <a:lnTo>
                      <a:pt x="12" y="8"/>
                    </a:lnTo>
                    <a:lnTo>
                      <a:pt x="14" y="8"/>
                    </a:lnTo>
                    <a:close/>
                  </a:path>
                </a:pathLst>
              </a:custGeom>
              <a:solidFill>
                <a:srgbClr val="FFFFFF"/>
              </a:solidFill>
              <a:ln w="9525">
                <a:noFill/>
                <a:round/>
                <a:headEnd/>
                <a:tailEnd/>
              </a:ln>
            </p:spPr>
            <p:txBody>
              <a:bodyPr/>
              <a:lstStyle/>
              <a:p>
                <a:endParaRPr lang="en-US" dirty="0"/>
              </a:p>
            </p:txBody>
          </p:sp>
          <p:sp>
            <p:nvSpPr>
              <p:cNvPr id="7234" name="Oval 66"/>
              <p:cNvSpPr>
                <a:spLocks noChangeArrowheads="1"/>
              </p:cNvSpPr>
              <p:nvPr/>
            </p:nvSpPr>
            <p:spPr bwMode="auto">
              <a:xfrm>
                <a:off x="28462288" y="24776113"/>
                <a:ext cx="80963" cy="73025"/>
              </a:xfrm>
              <a:prstGeom prst="ellipse">
                <a:avLst/>
              </a:prstGeom>
              <a:solidFill>
                <a:srgbClr val="E84100"/>
              </a:solidFill>
              <a:ln w="9525">
                <a:noFill/>
                <a:round/>
                <a:headEnd/>
                <a:tailEnd/>
              </a:ln>
            </p:spPr>
            <p:txBody>
              <a:bodyPr/>
              <a:lstStyle/>
              <a:p>
                <a:endParaRPr lang="en-US" dirty="0"/>
              </a:p>
            </p:txBody>
          </p:sp>
          <p:sp>
            <p:nvSpPr>
              <p:cNvPr id="7235" name="Oval 67"/>
              <p:cNvSpPr>
                <a:spLocks noChangeArrowheads="1"/>
              </p:cNvSpPr>
              <p:nvPr/>
            </p:nvSpPr>
            <p:spPr bwMode="auto">
              <a:xfrm>
                <a:off x="28462288" y="24768175"/>
                <a:ext cx="88900" cy="80962"/>
              </a:xfrm>
              <a:prstGeom prst="ellipse">
                <a:avLst/>
              </a:prstGeom>
              <a:solidFill>
                <a:srgbClr val="E84100"/>
              </a:solidFill>
              <a:ln w="9525">
                <a:noFill/>
                <a:round/>
                <a:headEnd/>
                <a:tailEnd/>
              </a:ln>
            </p:spPr>
            <p:txBody>
              <a:bodyPr/>
              <a:lstStyle/>
              <a:p>
                <a:endParaRPr lang="en-US" dirty="0"/>
              </a:p>
            </p:txBody>
          </p:sp>
          <p:sp>
            <p:nvSpPr>
              <p:cNvPr id="7236" name="Freeform 68"/>
              <p:cNvSpPr>
                <a:spLocks/>
              </p:cNvSpPr>
              <p:nvPr/>
            </p:nvSpPr>
            <p:spPr bwMode="auto">
              <a:xfrm>
                <a:off x="24726900" y="25406350"/>
                <a:ext cx="490538" cy="623887"/>
              </a:xfrm>
              <a:custGeom>
                <a:avLst/>
                <a:gdLst>
                  <a:gd name="T0" fmla="*/ 310674 w 60"/>
                  <a:gd name="T1" fmla="*/ 0 h 76"/>
                  <a:gd name="T2" fmla="*/ 351552 w 60"/>
                  <a:gd name="T3" fmla="*/ 8209 h 76"/>
                  <a:gd name="T4" fmla="*/ 384255 w 60"/>
                  <a:gd name="T5" fmla="*/ 24627 h 76"/>
                  <a:gd name="T6" fmla="*/ 416957 w 60"/>
                  <a:gd name="T7" fmla="*/ 41045 h 76"/>
                  <a:gd name="T8" fmla="*/ 449660 w 60"/>
                  <a:gd name="T9" fmla="*/ 65672 h 76"/>
                  <a:gd name="T10" fmla="*/ 457835 w 60"/>
                  <a:gd name="T11" fmla="*/ 73881 h 76"/>
                  <a:gd name="T12" fmla="*/ 474187 w 60"/>
                  <a:gd name="T13" fmla="*/ 106718 h 76"/>
                  <a:gd name="T14" fmla="*/ 490538 w 60"/>
                  <a:gd name="T15" fmla="*/ 139554 h 76"/>
                  <a:gd name="T16" fmla="*/ 490538 w 60"/>
                  <a:gd name="T17" fmla="*/ 180599 h 76"/>
                  <a:gd name="T18" fmla="*/ 466011 w 60"/>
                  <a:gd name="T19" fmla="*/ 623887 h 76"/>
                  <a:gd name="T20" fmla="*/ 441484 w 60"/>
                  <a:gd name="T21" fmla="*/ 623887 h 76"/>
                  <a:gd name="T22" fmla="*/ 408782 w 60"/>
                  <a:gd name="T23" fmla="*/ 623887 h 76"/>
                  <a:gd name="T24" fmla="*/ 392430 w 60"/>
                  <a:gd name="T25" fmla="*/ 205226 h 76"/>
                  <a:gd name="T26" fmla="*/ 384255 w 60"/>
                  <a:gd name="T27" fmla="*/ 180599 h 76"/>
                  <a:gd name="T28" fmla="*/ 376079 w 60"/>
                  <a:gd name="T29" fmla="*/ 155972 h 76"/>
                  <a:gd name="T30" fmla="*/ 367904 w 60"/>
                  <a:gd name="T31" fmla="*/ 131345 h 76"/>
                  <a:gd name="T32" fmla="*/ 351552 w 60"/>
                  <a:gd name="T33" fmla="*/ 114927 h 76"/>
                  <a:gd name="T34" fmla="*/ 327025 w 60"/>
                  <a:gd name="T35" fmla="*/ 106718 h 76"/>
                  <a:gd name="T36" fmla="*/ 310674 w 60"/>
                  <a:gd name="T37" fmla="*/ 98508 h 76"/>
                  <a:gd name="T38" fmla="*/ 286147 w 60"/>
                  <a:gd name="T39" fmla="*/ 90299 h 76"/>
                  <a:gd name="T40" fmla="*/ 245269 w 60"/>
                  <a:gd name="T41" fmla="*/ 90299 h 76"/>
                  <a:gd name="T42" fmla="*/ 212566 w 60"/>
                  <a:gd name="T43" fmla="*/ 98508 h 76"/>
                  <a:gd name="T44" fmla="*/ 179864 w 60"/>
                  <a:gd name="T45" fmla="*/ 106718 h 76"/>
                  <a:gd name="T46" fmla="*/ 155337 w 60"/>
                  <a:gd name="T47" fmla="*/ 123136 h 76"/>
                  <a:gd name="T48" fmla="*/ 138986 w 60"/>
                  <a:gd name="T49" fmla="*/ 147763 h 76"/>
                  <a:gd name="T50" fmla="*/ 130810 w 60"/>
                  <a:gd name="T51" fmla="*/ 155972 h 76"/>
                  <a:gd name="T52" fmla="*/ 114459 w 60"/>
                  <a:gd name="T53" fmla="*/ 188808 h 76"/>
                  <a:gd name="T54" fmla="*/ 106283 w 60"/>
                  <a:gd name="T55" fmla="*/ 213435 h 76"/>
                  <a:gd name="T56" fmla="*/ 106283 w 60"/>
                  <a:gd name="T57" fmla="*/ 246271 h 76"/>
                  <a:gd name="T58" fmla="*/ 0 w 60"/>
                  <a:gd name="T59" fmla="*/ 599260 h 76"/>
                  <a:gd name="T60" fmla="*/ 89932 w 60"/>
                  <a:gd name="T61" fmla="*/ 16418 h 76"/>
                  <a:gd name="T62" fmla="*/ 106283 w 60"/>
                  <a:gd name="T63" fmla="*/ 82090 h 76"/>
                  <a:gd name="T64" fmla="*/ 114459 w 60"/>
                  <a:gd name="T65" fmla="*/ 73881 h 76"/>
                  <a:gd name="T66" fmla="*/ 130810 w 60"/>
                  <a:gd name="T67" fmla="*/ 49254 h 76"/>
                  <a:gd name="T68" fmla="*/ 155337 w 60"/>
                  <a:gd name="T69" fmla="*/ 32836 h 76"/>
                  <a:gd name="T70" fmla="*/ 188040 w 60"/>
                  <a:gd name="T71" fmla="*/ 24627 h 76"/>
                  <a:gd name="T72" fmla="*/ 237093 w 60"/>
                  <a:gd name="T73" fmla="*/ 8209 h 76"/>
                  <a:gd name="T74" fmla="*/ 286147 w 60"/>
                  <a:gd name="T75" fmla="*/ 0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0"/>
                  <a:gd name="T115" fmla="*/ 0 h 76"/>
                  <a:gd name="T116" fmla="*/ 60 w 60"/>
                  <a:gd name="T117" fmla="*/ 76 h 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0" h="76">
                    <a:moveTo>
                      <a:pt x="35" y="0"/>
                    </a:moveTo>
                    <a:lnTo>
                      <a:pt x="38" y="0"/>
                    </a:lnTo>
                    <a:lnTo>
                      <a:pt x="40" y="1"/>
                    </a:lnTo>
                    <a:lnTo>
                      <a:pt x="43" y="1"/>
                    </a:lnTo>
                    <a:lnTo>
                      <a:pt x="45" y="2"/>
                    </a:lnTo>
                    <a:lnTo>
                      <a:pt x="47" y="3"/>
                    </a:lnTo>
                    <a:lnTo>
                      <a:pt x="49" y="4"/>
                    </a:lnTo>
                    <a:lnTo>
                      <a:pt x="51" y="5"/>
                    </a:lnTo>
                    <a:lnTo>
                      <a:pt x="53" y="6"/>
                    </a:lnTo>
                    <a:lnTo>
                      <a:pt x="55" y="8"/>
                    </a:lnTo>
                    <a:lnTo>
                      <a:pt x="55" y="9"/>
                    </a:lnTo>
                    <a:lnTo>
                      <a:pt x="56" y="9"/>
                    </a:lnTo>
                    <a:lnTo>
                      <a:pt x="57" y="11"/>
                    </a:lnTo>
                    <a:lnTo>
                      <a:pt x="58" y="13"/>
                    </a:lnTo>
                    <a:lnTo>
                      <a:pt x="59" y="15"/>
                    </a:lnTo>
                    <a:lnTo>
                      <a:pt x="60" y="17"/>
                    </a:lnTo>
                    <a:lnTo>
                      <a:pt x="60" y="20"/>
                    </a:lnTo>
                    <a:lnTo>
                      <a:pt x="60" y="22"/>
                    </a:lnTo>
                    <a:lnTo>
                      <a:pt x="60" y="76"/>
                    </a:lnTo>
                    <a:lnTo>
                      <a:pt x="57" y="76"/>
                    </a:lnTo>
                    <a:lnTo>
                      <a:pt x="55" y="76"/>
                    </a:lnTo>
                    <a:lnTo>
                      <a:pt x="54" y="76"/>
                    </a:lnTo>
                    <a:lnTo>
                      <a:pt x="53" y="76"/>
                    </a:lnTo>
                    <a:lnTo>
                      <a:pt x="50" y="76"/>
                    </a:lnTo>
                    <a:lnTo>
                      <a:pt x="48" y="76"/>
                    </a:lnTo>
                    <a:lnTo>
                      <a:pt x="48" y="25"/>
                    </a:lnTo>
                    <a:lnTo>
                      <a:pt x="48" y="23"/>
                    </a:lnTo>
                    <a:lnTo>
                      <a:pt x="47" y="22"/>
                    </a:lnTo>
                    <a:lnTo>
                      <a:pt x="47" y="20"/>
                    </a:lnTo>
                    <a:lnTo>
                      <a:pt x="46" y="19"/>
                    </a:lnTo>
                    <a:lnTo>
                      <a:pt x="46" y="18"/>
                    </a:lnTo>
                    <a:lnTo>
                      <a:pt x="45" y="16"/>
                    </a:lnTo>
                    <a:lnTo>
                      <a:pt x="44" y="15"/>
                    </a:lnTo>
                    <a:lnTo>
                      <a:pt x="43" y="14"/>
                    </a:lnTo>
                    <a:lnTo>
                      <a:pt x="42" y="14"/>
                    </a:lnTo>
                    <a:lnTo>
                      <a:pt x="40" y="13"/>
                    </a:lnTo>
                    <a:lnTo>
                      <a:pt x="39" y="12"/>
                    </a:lnTo>
                    <a:lnTo>
                      <a:pt x="38" y="12"/>
                    </a:lnTo>
                    <a:lnTo>
                      <a:pt x="36" y="12"/>
                    </a:lnTo>
                    <a:lnTo>
                      <a:pt x="35" y="11"/>
                    </a:lnTo>
                    <a:lnTo>
                      <a:pt x="32" y="11"/>
                    </a:lnTo>
                    <a:lnTo>
                      <a:pt x="30" y="11"/>
                    </a:lnTo>
                    <a:lnTo>
                      <a:pt x="28" y="11"/>
                    </a:lnTo>
                    <a:lnTo>
                      <a:pt x="26" y="12"/>
                    </a:lnTo>
                    <a:lnTo>
                      <a:pt x="24" y="13"/>
                    </a:lnTo>
                    <a:lnTo>
                      <a:pt x="22" y="13"/>
                    </a:lnTo>
                    <a:lnTo>
                      <a:pt x="21" y="14"/>
                    </a:lnTo>
                    <a:lnTo>
                      <a:pt x="19" y="15"/>
                    </a:lnTo>
                    <a:lnTo>
                      <a:pt x="18" y="16"/>
                    </a:lnTo>
                    <a:lnTo>
                      <a:pt x="17" y="18"/>
                    </a:lnTo>
                    <a:lnTo>
                      <a:pt x="16" y="19"/>
                    </a:lnTo>
                    <a:lnTo>
                      <a:pt x="15" y="21"/>
                    </a:lnTo>
                    <a:lnTo>
                      <a:pt x="14" y="23"/>
                    </a:lnTo>
                    <a:lnTo>
                      <a:pt x="13" y="24"/>
                    </a:lnTo>
                    <a:lnTo>
                      <a:pt x="13" y="26"/>
                    </a:lnTo>
                    <a:lnTo>
                      <a:pt x="13" y="28"/>
                    </a:lnTo>
                    <a:lnTo>
                      <a:pt x="13" y="30"/>
                    </a:lnTo>
                    <a:lnTo>
                      <a:pt x="13" y="73"/>
                    </a:lnTo>
                    <a:lnTo>
                      <a:pt x="0" y="73"/>
                    </a:lnTo>
                    <a:lnTo>
                      <a:pt x="0" y="2"/>
                    </a:lnTo>
                    <a:lnTo>
                      <a:pt x="11" y="2"/>
                    </a:lnTo>
                    <a:lnTo>
                      <a:pt x="11" y="12"/>
                    </a:lnTo>
                    <a:lnTo>
                      <a:pt x="13" y="10"/>
                    </a:lnTo>
                    <a:lnTo>
                      <a:pt x="14" y="9"/>
                    </a:lnTo>
                    <a:lnTo>
                      <a:pt x="15" y="8"/>
                    </a:lnTo>
                    <a:lnTo>
                      <a:pt x="16" y="6"/>
                    </a:lnTo>
                    <a:lnTo>
                      <a:pt x="18" y="5"/>
                    </a:lnTo>
                    <a:lnTo>
                      <a:pt x="19" y="4"/>
                    </a:lnTo>
                    <a:lnTo>
                      <a:pt x="21" y="3"/>
                    </a:lnTo>
                    <a:lnTo>
                      <a:pt x="23" y="3"/>
                    </a:lnTo>
                    <a:lnTo>
                      <a:pt x="26" y="1"/>
                    </a:lnTo>
                    <a:lnTo>
                      <a:pt x="29" y="1"/>
                    </a:lnTo>
                    <a:lnTo>
                      <a:pt x="32" y="0"/>
                    </a:lnTo>
                    <a:lnTo>
                      <a:pt x="35" y="0"/>
                    </a:lnTo>
                    <a:close/>
                  </a:path>
                </a:pathLst>
              </a:custGeom>
              <a:solidFill>
                <a:srgbClr val="FFFFFF"/>
              </a:solidFill>
              <a:ln w="9525">
                <a:noFill/>
                <a:round/>
                <a:headEnd/>
                <a:tailEnd/>
              </a:ln>
            </p:spPr>
            <p:txBody>
              <a:bodyPr/>
              <a:lstStyle/>
              <a:p>
                <a:endParaRPr lang="en-US" dirty="0"/>
              </a:p>
            </p:txBody>
          </p:sp>
        </p:grpSp>
      </p:grpSp>
      <p:graphicFrame>
        <p:nvGraphicFramePr>
          <p:cNvPr id="69" name="Table 68"/>
          <p:cNvGraphicFramePr>
            <a:graphicFrameLocks noGrp="1"/>
          </p:cNvGraphicFramePr>
          <p:nvPr/>
        </p:nvGraphicFramePr>
        <p:xfrm>
          <a:off x="1747346" y="3999968"/>
          <a:ext cx="2451584" cy="1867431"/>
        </p:xfrm>
        <a:graphic>
          <a:graphicData uri="http://schemas.openxmlformats.org/drawingml/2006/table">
            <a:tbl>
              <a:tblPr firstRow="1" bandRow="1">
                <a:tableStyleId>{0E3FDE45-AF77-4B5C-9715-49D594BDF05E}</a:tableStyleId>
              </a:tblPr>
              <a:tblGrid>
                <a:gridCol w="2451584"/>
              </a:tblGrid>
              <a:tr h="622477">
                <a:tc>
                  <a:txBody>
                    <a:bodyPr/>
                    <a:lstStyle/>
                    <a:p>
                      <a:pPr algn="l"/>
                      <a:r>
                        <a:rPr lang="en-US" sz="2400" b="0" dirty="0" smtClean="0"/>
                        <a:t>&lt; 27.5 nmol/L</a:t>
                      </a:r>
                      <a:endParaRPr lang="en-US" sz="2400" b="0" dirty="0"/>
                    </a:p>
                  </a:txBody>
                  <a:tcPr marL="146199" marR="146199" marT="73099" marB="7309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622477">
                <a:tc>
                  <a:txBody>
                    <a:bodyPr/>
                    <a:lstStyle/>
                    <a:p>
                      <a:pPr algn="l"/>
                      <a:r>
                        <a:rPr lang="en-US" sz="2400" b="0" dirty="0" smtClean="0"/>
                        <a:t>&lt; 50    nmol/L</a:t>
                      </a:r>
                      <a:endParaRPr lang="en-US" sz="2400" b="0" dirty="0"/>
                    </a:p>
                  </a:txBody>
                  <a:tcPr marL="146199" marR="146199" marT="73099" marB="7309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1F0">
                        <a:alpha val="50196"/>
                      </a:srgbClr>
                    </a:solidFill>
                  </a:tcPr>
                </a:tc>
              </a:tr>
              <a:tr h="622477">
                <a:tc>
                  <a:txBody>
                    <a:bodyPr/>
                    <a:lstStyle/>
                    <a:p>
                      <a:pPr algn="l"/>
                      <a:r>
                        <a:rPr lang="en-US" sz="2400" b="0" dirty="0" smtClean="0"/>
                        <a:t>&lt;</a:t>
                      </a:r>
                      <a:r>
                        <a:rPr lang="en-US" sz="2400" b="0" baseline="0" dirty="0" smtClean="0"/>
                        <a:t> 80    nmol/L</a:t>
                      </a:r>
                      <a:endParaRPr lang="en-US" sz="2400" b="0" dirty="0"/>
                    </a:p>
                  </a:txBody>
                  <a:tcPr marL="146199" marR="146199" marT="73099" marB="7309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72" name="TextBox 71"/>
          <p:cNvSpPr txBox="1"/>
          <p:nvPr/>
        </p:nvSpPr>
        <p:spPr>
          <a:xfrm>
            <a:off x="4967030" y="4876799"/>
            <a:ext cx="2614870" cy="923330"/>
          </a:xfrm>
          <a:prstGeom prst="rect">
            <a:avLst/>
          </a:prstGeom>
          <a:solidFill>
            <a:schemeClr val="accent1"/>
          </a:solidFill>
          <a:ln w="28575">
            <a:solidFill>
              <a:schemeClr val="accent1">
                <a:lumMod val="50000"/>
              </a:schemeClr>
            </a:solidFill>
          </a:ln>
        </p:spPr>
        <p:txBody>
          <a:bodyPr wrap="square" rtlCol="0">
            <a:spAutoFit/>
          </a:bodyPr>
          <a:lstStyle/>
          <a:p>
            <a:pPr algn="ctr"/>
            <a:r>
              <a:rPr lang="en-US" sz="1800" b="1" dirty="0" smtClean="0"/>
              <a:t>Levels defined </a:t>
            </a:r>
          </a:p>
          <a:p>
            <a:pPr algn="ctr"/>
            <a:r>
              <a:rPr lang="en-US" sz="1800" b="1" dirty="0" smtClean="0"/>
              <a:t>by others in </a:t>
            </a:r>
          </a:p>
          <a:p>
            <a:pPr algn="ctr"/>
            <a:r>
              <a:rPr lang="en-US" sz="1800" b="1" dirty="0" smtClean="0"/>
              <a:t>research community</a:t>
            </a:r>
            <a:endParaRPr lang="en-US" sz="1800" b="1" dirty="0"/>
          </a:p>
        </p:txBody>
      </p:sp>
      <p:sp>
        <p:nvSpPr>
          <p:cNvPr id="73" name="Right Brace 72"/>
          <p:cNvSpPr/>
          <p:nvPr/>
        </p:nvSpPr>
        <p:spPr>
          <a:xfrm>
            <a:off x="4198930" y="4648200"/>
            <a:ext cx="729695" cy="1219200"/>
          </a:xfrm>
          <a:prstGeom prst="rightBrace">
            <a:avLst>
              <a:gd name="adj1" fmla="val 8333"/>
              <a:gd name="adj2" fmla="val 50000"/>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Rectangle 9"/>
          <p:cNvSpPr>
            <a:spLocks noChangeArrowheads="1"/>
          </p:cNvSpPr>
          <p:nvPr/>
        </p:nvSpPr>
        <p:spPr bwMode="auto">
          <a:xfrm>
            <a:off x="463550" y="3352800"/>
            <a:ext cx="8680450" cy="495300"/>
          </a:xfrm>
          <a:prstGeom prst="rect">
            <a:avLst/>
          </a:prstGeom>
          <a:noFill/>
          <a:ln w="9525">
            <a:noFill/>
            <a:miter lim="800000"/>
            <a:headEnd/>
            <a:tailEnd/>
          </a:ln>
        </p:spPr>
        <p:txBody>
          <a:bodyPr/>
          <a:lstStyle/>
          <a:p>
            <a:pPr marL="342900" indent="-342900" eaLnBrk="0" hangingPunct="0">
              <a:spcAft>
                <a:spcPts val="300"/>
              </a:spcAft>
              <a:buClr>
                <a:srgbClr val="EA5F00"/>
              </a:buClr>
              <a:buFont typeface="Wingdings" pitchFamily="2" charset="2"/>
              <a:buChar char="q"/>
            </a:pPr>
            <a:r>
              <a:rPr lang="en-US" b="1" dirty="0" smtClean="0"/>
              <a:t>Serum 25(OH)D Cutoff Values</a:t>
            </a:r>
          </a:p>
        </p:txBody>
      </p:sp>
      <p:sp>
        <p:nvSpPr>
          <p:cNvPr id="75" name="TextBox 74"/>
          <p:cNvSpPr txBox="1"/>
          <p:nvPr/>
        </p:nvSpPr>
        <p:spPr>
          <a:xfrm>
            <a:off x="4967030" y="4038599"/>
            <a:ext cx="2614870" cy="646331"/>
          </a:xfrm>
          <a:prstGeom prst="rect">
            <a:avLst/>
          </a:prstGeom>
          <a:solidFill>
            <a:schemeClr val="accent1"/>
          </a:solidFill>
          <a:ln w="28575">
            <a:solidFill>
              <a:schemeClr val="accent1">
                <a:lumMod val="50000"/>
              </a:schemeClr>
            </a:solidFill>
          </a:ln>
        </p:spPr>
        <p:txBody>
          <a:bodyPr wrap="square" rtlCol="0">
            <a:spAutoFit/>
          </a:bodyPr>
          <a:lstStyle/>
          <a:p>
            <a:pPr algn="ctr"/>
            <a:r>
              <a:rPr lang="en-US" sz="1800" b="1" dirty="0" smtClean="0"/>
              <a:t>Level defined by the 1997 IOM report</a:t>
            </a:r>
            <a:endParaRPr lang="en-US" sz="1800" b="1" dirty="0"/>
          </a:p>
        </p:txBody>
      </p:sp>
      <p:cxnSp>
        <p:nvCxnSpPr>
          <p:cNvPr id="77" name="Straight Arrow Connector 76"/>
          <p:cNvCxnSpPr/>
          <p:nvPr/>
        </p:nvCxnSpPr>
        <p:spPr>
          <a:xfrm>
            <a:off x="4191000" y="4381499"/>
            <a:ext cx="533400" cy="1588"/>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wipe(left)">
                                      <p:cBhvr>
                                        <p:cTn id="10" dur="500"/>
                                        <p:tgtEl>
                                          <p:spTgt spid="7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up)">
                                      <p:cBhvr>
                                        <p:cTn id="16" dur="500"/>
                                        <p:tgtEl>
                                          <p:spTgt spid="7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500"/>
                                        <p:tgtEl>
                                          <p:spTgt spid="75"/>
                                        </p:tgtEl>
                                      </p:cBhvr>
                                    </p:animEffect>
                                  </p:childTnLst>
                                </p:cTn>
                              </p:par>
                              <p:par>
                                <p:cTn id="20" presetID="22" presetClass="entr" presetSubtype="8"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228625" y="59120"/>
            <a:ext cx="9641155" cy="1219200"/>
          </a:xfrm>
        </p:spPr>
        <p:txBody>
          <a:bodyPr/>
          <a:lstStyle/>
          <a:p>
            <a:r>
              <a:rPr lang="en-US" sz="3600" b="1" dirty="0"/>
              <a:t>Prevalence </a:t>
            </a:r>
            <a:r>
              <a:rPr lang="en-US" sz="3600" b="1" dirty="0" smtClean="0"/>
              <a:t>of Low Levels of Serum 25(OH)D (</a:t>
            </a:r>
            <a:r>
              <a:rPr lang="en-US" sz="3600" b="1" dirty="0" err="1"/>
              <a:t>nmol</a:t>
            </a:r>
            <a:r>
              <a:rPr lang="en-US" sz="3600" b="1" dirty="0"/>
              <a:t>/L</a:t>
            </a:r>
            <a:r>
              <a:rPr lang="en-US" sz="3600" b="1" dirty="0" smtClean="0"/>
              <a:t>), NHANES 2000-2004</a:t>
            </a:r>
            <a:r>
              <a:rPr lang="en-US" dirty="0" smtClean="0"/>
              <a:t/>
            </a:r>
            <a:br>
              <a:rPr lang="en-US" dirty="0" smtClean="0"/>
            </a:br>
            <a:endParaRPr lang="en-US" dirty="0"/>
          </a:p>
        </p:txBody>
      </p:sp>
      <p:graphicFrame>
        <p:nvGraphicFramePr>
          <p:cNvPr id="6" name="Object 2"/>
          <p:cNvGraphicFramePr>
            <a:graphicFrameLocks noGrp="1" noChangeAspect="1"/>
          </p:cNvGraphicFramePr>
          <p:nvPr>
            <p:ph type="chart" idx="1"/>
          </p:nvPr>
        </p:nvGraphicFramePr>
        <p:xfrm>
          <a:off x="0" y="1468192"/>
          <a:ext cx="9144000" cy="4702528"/>
        </p:xfrm>
        <a:graphic>
          <a:graphicData uri="http://schemas.openxmlformats.org/drawingml/2006/chart">
            <c:chart xmlns:c="http://schemas.openxmlformats.org/drawingml/2006/chart" xmlns:r="http://schemas.openxmlformats.org/officeDocument/2006/relationships" r:id="rId3"/>
          </a:graphicData>
        </a:graphic>
      </p:graphicFrame>
      <p:sp>
        <p:nvSpPr>
          <p:cNvPr id="375813" name="Text Box 5"/>
          <p:cNvSpPr txBox="1">
            <a:spLocks noChangeArrowheads="1"/>
          </p:cNvSpPr>
          <p:nvPr/>
        </p:nvSpPr>
        <p:spPr bwMode="auto">
          <a:xfrm>
            <a:off x="803160" y="6078945"/>
            <a:ext cx="2770310" cy="246221"/>
          </a:xfrm>
          <a:prstGeom prst="rect">
            <a:avLst/>
          </a:prstGeom>
          <a:noFill/>
          <a:ln w="9525">
            <a:noFill/>
            <a:miter lim="800000"/>
            <a:headEnd/>
            <a:tailEnd/>
          </a:ln>
          <a:effectLst/>
        </p:spPr>
        <p:txBody>
          <a:bodyPr wrap="none">
            <a:spAutoFit/>
          </a:bodyPr>
          <a:lstStyle/>
          <a:p>
            <a:r>
              <a:rPr lang="en-US" sz="1000" dirty="0" smtClean="0">
                <a:solidFill>
                  <a:schemeClr val="bg1"/>
                </a:solidFill>
                <a:latin typeface="Arial" pitchFamily="34" charset="0"/>
                <a:cs typeface="Arial" pitchFamily="34" charset="0"/>
              </a:rPr>
              <a:t>Yetley EA. Am J Clin Nutr 2008;88:558S-64S.</a:t>
            </a:r>
          </a:p>
        </p:txBody>
      </p:sp>
      <p:sp>
        <p:nvSpPr>
          <p:cNvPr id="7" name="Footer Placeholder 1"/>
          <p:cNvSpPr txBox="1">
            <a:spLocks noGrp="1"/>
          </p:cNvSpPr>
          <p:nvPr/>
        </p:nvSpPr>
        <p:spPr bwMode="auto">
          <a:xfrm>
            <a:off x="0" y="6553200"/>
            <a:ext cx="8229600" cy="381000"/>
          </a:xfrm>
          <a:prstGeom prst="rect">
            <a:avLst/>
          </a:prstGeom>
          <a:noFill/>
          <a:ln w="9525">
            <a:noFill/>
            <a:miter lim="800000"/>
            <a:headEnd/>
            <a:tailEnd/>
          </a:ln>
        </p:spPr>
        <p:txBody>
          <a:bodyPr/>
          <a:lstStyle/>
          <a:p>
            <a:fld id="{BF5A38DC-7F05-4757-B233-6DBCA167EBA0}" type="slidenum">
              <a:rPr lang="en-US" sz="1000">
                <a:solidFill>
                  <a:srgbClr val="FFFFFF"/>
                </a:solidFill>
              </a:rPr>
              <a:pPr/>
              <a:t>9</a:t>
            </a:fld>
            <a:endParaRPr lang="ru-RU" sz="1000" dirty="0">
              <a:solidFill>
                <a:srgbClr val="FFFF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lat blue background">
  <a:themeElements>
    <a:clrScheme name="1_flat blu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lat blue background">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lat blu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lat blue backgro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lat blue backgro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lat blue backgro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lat blue backgro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lat blue backgro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lat blue backgro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lat blue backgro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lat blue backgro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lat blue backgro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lat blue backgro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lat blue backgro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DS Theme 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DS Theme 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13649</TotalTime>
  <Words>4828</Words>
  <Application>Microsoft Office PowerPoint</Application>
  <PresentationFormat>On-screen Show (4:3)</PresentationFormat>
  <Paragraphs>502</Paragraphs>
  <Slides>30</Slides>
  <Notes>29</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30</vt:i4>
      </vt:variant>
    </vt:vector>
  </HeadingPairs>
  <TitlesOfParts>
    <vt:vector size="35" baseType="lpstr">
      <vt:lpstr>Generic</vt:lpstr>
      <vt:lpstr>1_flat blue background</vt:lpstr>
      <vt:lpstr>ODS Theme C</vt:lpstr>
      <vt:lpstr>1_ODS Theme C</vt:lpstr>
      <vt:lpstr>Worksheet</vt:lpstr>
      <vt:lpstr>VITAMIN D: How Research Informs Public Health Policy</vt:lpstr>
      <vt:lpstr>Overview</vt:lpstr>
      <vt:lpstr>Slide 3</vt:lpstr>
      <vt:lpstr>Slide 4</vt:lpstr>
      <vt:lpstr>Vitamin D and Health</vt:lpstr>
      <vt:lpstr>Current Guidelines for Adequate Intake for Vitamin D, IOM 1997</vt:lpstr>
      <vt:lpstr>Slide 7</vt:lpstr>
      <vt:lpstr>Slide 8</vt:lpstr>
      <vt:lpstr>Prevalence of Low Levels of Serum 25(OH)D (nmol/L), NHANES 2000-2004 </vt:lpstr>
      <vt:lpstr>Slide 10</vt:lpstr>
      <vt:lpstr>Impact of Assay Changes on Population Levels</vt:lpstr>
      <vt:lpstr>Current Status </vt:lpstr>
      <vt:lpstr>Vitamin D Initiative</vt:lpstr>
      <vt:lpstr>Systematic Reviews of Vitamin D Status and Health Outcomes</vt:lpstr>
      <vt:lpstr>Findings from the First Systematic Review</vt:lpstr>
      <vt:lpstr>Vitamin D and Colorectal Cancer: Observation</vt:lpstr>
      <vt:lpstr>Vitamin D and Cancer Incidence: Intervention</vt:lpstr>
      <vt:lpstr>Findings from the Second Systematic Review</vt:lpstr>
      <vt:lpstr>Women’s Health Initiative</vt:lpstr>
      <vt:lpstr>Trial Results after 7 Years</vt:lpstr>
      <vt:lpstr>Serum 25(OH)D and All-Cause Mortality</vt:lpstr>
      <vt:lpstr>Examples of Ongoing  NIH-supported Research</vt:lpstr>
      <vt:lpstr>Slide 23</vt:lpstr>
      <vt:lpstr>NIST SRM 972 Vitamin D in Human Serum</vt:lpstr>
      <vt:lpstr>IOM Review of Dietary Reference Intakes </vt:lpstr>
      <vt:lpstr>Current Public Health Recommendations</vt:lpstr>
      <vt:lpstr>Recommendations Made by  Professional Groups</vt:lpstr>
      <vt:lpstr>Vitamin D Challenges</vt:lpstr>
      <vt:lpstr>Slide 29</vt:lpstr>
      <vt:lpstr>Slide 30</vt:lpstr>
    </vt:vector>
  </TitlesOfParts>
  <Company>ITSO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A. Tynan</dc:creator>
  <cp:lastModifiedBy>iwu6</cp:lastModifiedBy>
  <cp:revision>1009</cp:revision>
  <dcterms:created xsi:type="dcterms:W3CDTF">2009-10-27T18:04:58Z</dcterms:created>
  <dcterms:modified xsi:type="dcterms:W3CDTF">2010-08-20T19:42:03Z</dcterms:modified>
</cp:coreProperties>
</file>