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Default Extension="gif" ContentType="image/gif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handoutMasterIdLst>
    <p:handoutMasterId r:id="rId47"/>
  </p:handoutMasterIdLst>
  <p:sldIdLst>
    <p:sldId id="256" r:id="rId2"/>
    <p:sldId id="317" r:id="rId3"/>
    <p:sldId id="287" r:id="rId4"/>
    <p:sldId id="288" r:id="rId5"/>
    <p:sldId id="319" r:id="rId6"/>
    <p:sldId id="291" r:id="rId7"/>
    <p:sldId id="263" r:id="rId8"/>
    <p:sldId id="272" r:id="rId9"/>
    <p:sldId id="290" r:id="rId10"/>
    <p:sldId id="289" r:id="rId11"/>
    <p:sldId id="297" r:id="rId12"/>
    <p:sldId id="282" r:id="rId13"/>
    <p:sldId id="301" r:id="rId14"/>
    <p:sldId id="269" r:id="rId15"/>
    <p:sldId id="302" r:id="rId16"/>
    <p:sldId id="277" r:id="rId17"/>
    <p:sldId id="299" r:id="rId18"/>
    <p:sldId id="278" r:id="rId19"/>
    <p:sldId id="293" r:id="rId20"/>
    <p:sldId id="280" r:id="rId21"/>
    <p:sldId id="283" r:id="rId22"/>
    <p:sldId id="311" r:id="rId23"/>
    <p:sldId id="320" r:id="rId24"/>
    <p:sldId id="321" r:id="rId25"/>
    <p:sldId id="322" r:id="rId26"/>
    <p:sldId id="306" r:id="rId27"/>
    <p:sldId id="270" r:id="rId28"/>
    <p:sldId id="304" r:id="rId29"/>
    <p:sldId id="308" r:id="rId30"/>
    <p:sldId id="273" r:id="rId31"/>
    <p:sldId id="295" r:id="rId32"/>
    <p:sldId id="275" r:id="rId33"/>
    <p:sldId id="323" r:id="rId34"/>
    <p:sldId id="324" r:id="rId35"/>
    <p:sldId id="325" r:id="rId36"/>
    <p:sldId id="309" r:id="rId37"/>
    <p:sldId id="274" r:id="rId38"/>
    <p:sldId id="294" r:id="rId39"/>
    <p:sldId id="300" r:id="rId40"/>
    <p:sldId id="266" r:id="rId41"/>
    <p:sldId id="315" r:id="rId42"/>
    <p:sldId id="318" r:id="rId43"/>
    <p:sldId id="285" r:id="rId44"/>
    <p:sldId id="316" r:id="rId45"/>
    <p:sldId id="312" r:id="rId4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80DA"/>
    <a:srgbClr val="DBCF85"/>
    <a:srgbClr val="FF9900"/>
    <a:srgbClr val="FF9999"/>
    <a:srgbClr val="FFCC00"/>
    <a:srgbClr val="FFCCCC"/>
    <a:srgbClr val="FFCC99"/>
    <a:srgbClr val="FFFFCC"/>
    <a:srgbClr val="FFC000"/>
    <a:srgbClr val="375F9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46.78</c:v>
                </c:pt>
                <c:pt idx="1">
                  <c:v>48.15</c:v>
                </c:pt>
                <c:pt idx="2">
                  <c:v>48.33</c:v>
                </c:pt>
                <c:pt idx="3">
                  <c:v>49.64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53.220000000000013</c:v>
                </c:pt>
                <c:pt idx="1">
                  <c:v>51.849999999999994</c:v>
                </c:pt>
                <c:pt idx="2">
                  <c:v>51.67</c:v>
                </c:pt>
                <c:pt idx="3">
                  <c:v>50.36</c:v>
                </c:pt>
              </c:numCache>
            </c:numRef>
          </c:val>
        </c:ser>
        <c:axId val="84475264"/>
        <c:axId val="96250880"/>
      </c:barChart>
      <c:catAx>
        <c:axId val="84475264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96250880"/>
        <c:crosses val="autoZero"/>
        <c:auto val="1"/>
        <c:lblAlgn val="ctr"/>
        <c:lblOffset val="100"/>
      </c:catAx>
      <c:valAx>
        <c:axId val="96250880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84475264"/>
        <c:crosses val="autoZero"/>
        <c:crossBetween val="between"/>
      </c:valAx>
    </c:plotArea>
    <c:legend>
      <c:legendPos val="t"/>
      <c:txPr>
        <a:bodyPr/>
        <a:lstStyle/>
        <a:p>
          <a:pPr>
            <a:defRPr sz="2000">
              <a:solidFill>
                <a:schemeClr val="tx1"/>
              </a:solidFill>
              <a:latin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CHD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4"/>
                <c:pt idx="0">
                  <c:v>Northeast Region</c:v>
                </c:pt>
                <c:pt idx="1">
                  <c:v>Midwest Region</c:v>
                </c:pt>
                <c:pt idx="2">
                  <c:v>South Region</c:v>
                </c:pt>
                <c:pt idx="3">
                  <c:v>West Region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4.58</c:v>
                </c:pt>
                <c:pt idx="1">
                  <c:v>4.9700000000000024</c:v>
                </c:pt>
                <c:pt idx="2">
                  <c:v>5.13</c:v>
                </c:pt>
                <c:pt idx="3">
                  <c:v>3.52</c:v>
                </c:pt>
              </c:numCache>
            </c:numRef>
          </c:val>
        </c:ser>
        <c:axId val="105870464"/>
        <c:axId val="105872000"/>
      </c:barChart>
      <c:catAx>
        <c:axId val="105870464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872000"/>
        <c:crosses val="autoZero"/>
        <c:auto val="1"/>
        <c:lblAlgn val="ctr"/>
        <c:lblOffset val="100"/>
      </c:catAx>
      <c:valAx>
        <c:axId val="105872000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8704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Coronary Heart Disease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Mid-Atlantic</c:v>
                </c:pt>
                <c:pt idx="2">
                  <c:v>East-North Centra</c:v>
                </c:pt>
                <c:pt idx="3">
                  <c:v>West-NorthCentral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 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3.8899999999999997</c:v>
                </c:pt>
                <c:pt idx="1">
                  <c:v>4.83</c:v>
                </c:pt>
                <c:pt idx="2">
                  <c:v>5.04</c:v>
                </c:pt>
                <c:pt idx="3">
                  <c:v>4.83</c:v>
                </c:pt>
                <c:pt idx="4">
                  <c:v>5.1099999999999985</c:v>
                </c:pt>
                <c:pt idx="5">
                  <c:v>4.6899999999999995</c:v>
                </c:pt>
                <c:pt idx="6">
                  <c:v>5.41</c:v>
                </c:pt>
                <c:pt idx="7">
                  <c:v>3.3899999999999997</c:v>
                </c:pt>
                <c:pt idx="8">
                  <c:v>3.58</c:v>
                </c:pt>
              </c:numCache>
            </c:numRef>
          </c:val>
        </c:ser>
        <c:axId val="106334464"/>
        <c:axId val="106340352"/>
      </c:barChart>
      <c:catAx>
        <c:axId val="106334464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6340352"/>
        <c:crosses val="autoZero"/>
        <c:auto val="1"/>
        <c:lblAlgn val="ctr"/>
        <c:lblOffset val="100"/>
      </c:catAx>
      <c:valAx>
        <c:axId val="106340352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63344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Coronary Heart Disease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CHD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dPt>
            <c:idx val="0"/>
            <c:spPr>
              <a:solidFill>
                <a:schemeClr val="accent6"/>
              </a:solidFill>
            </c:spPr>
          </c:dPt>
          <c:dPt>
            <c:idx val="4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8"/>
            <c:spPr>
              <a:solidFill>
                <a:srgbClr val="FF9900"/>
              </a:solidFill>
            </c:spPr>
          </c:dPt>
          <c:dPt>
            <c:idx val="13"/>
            <c:spPr>
              <a:solidFill>
                <a:srgbClr val="FF0000"/>
              </a:solidFill>
            </c:spPr>
          </c:dPt>
          <c:cat>
            <c:strRef>
              <c:f>Sheet1!$A$2:$A$17</c:f>
              <c:strCache>
                <c:ptCount val="16"/>
                <c:pt idx="0">
                  <c:v>Northeast Region</c:v>
                </c:pt>
                <c:pt idx="1">
                  <c:v>New England</c:v>
                </c:pt>
                <c:pt idx="2">
                  <c:v>Mid-Atlantic</c:v>
                </c:pt>
                <c:pt idx="4">
                  <c:v>Midwest Region</c:v>
                </c:pt>
                <c:pt idx="5">
                  <c:v>East-North Central</c:v>
                </c:pt>
                <c:pt idx="6">
                  <c:v>West-NorthCentral</c:v>
                </c:pt>
                <c:pt idx="8">
                  <c:v>South Region</c:v>
                </c:pt>
                <c:pt idx="9">
                  <c:v>South Atlantic</c:v>
                </c:pt>
                <c:pt idx="10">
                  <c:v>East South Central</c:v>
                </c:pt>
                <c:pt idx="11">
                  <c:v>West South Central</c:v>
                </c:pt>
                <c:pt idx="13">
                  <c:v>West</c:v>
                </c:pt>
                <c:pt idx="14">
                  <c:v>Mountain</c:v>
                </c:pt>
                <c:pt idx="15">
                  <c:v>Pacific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4.58</c:v>
                </c:pt>
                <c:pt idx="1">
                  <c:v>3.8899999999999997</c:v>
                </c:pt>
                <c:pt idx="2">
                  <c:v>4.83</c:v>
                </c:pt>
                <c:pt idx="4">
                  <c:v>4.9700000000000024</c:v>
                </c:pt>
                <c:pt idx="5">
                  <c:v>5.04</c:v>
                </c:pt>
                <c:pt idx="6">
                  <c:v>4.83</c:v>
                </c:pt>
                <c:pt idx="8">
                  <c:v>5.13</c:v>
                </c:pt>
                <c:pt idx="9">
                  <c:v>5.1099999999999985</c:v>
                </c:pt>
                <c:pt idx="10">
                  <c:v>4.6899999999999995</c:v>
                </c:pt>
                <c:pt idx="11">
                  <c:v>5.41</c:v>
                </c:pt>
                <c:pt idx="13">
                  <c:v>3.52</c:v>
                </c:pt>
                <c:pt idx="14">
                  <c:v>3.3899999999999997</c:v>
                </c:pt>
                <c:pt idx="15">
                  <c:v>3.58</c:v>
                </c:pt>
              </c:numCache>
            </c:numRef>
          </c:val>
        </c:ser>
        <c:axId val="106521728"/>
        <c:axId val="106523264"/>
      </c:barChart>
      <c:catAx>
        <c:axId val="106521728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6523264"/>
        <c:crosses val="autoZero"/>
        <c:auto val="1"/>
        <c:lblAlgn val="ctr"/>
        <c:lblOffset val="100"/>
      </c:catAx>
      <c:valAx>
        <c:axId val="106523264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65217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Hypertension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4"/>
                <c:pt idx="0">
                  <c:v>Northeast Region</c:v>
                </c:pt>
                <c:pt idx="1">
                  <c:v>Midwest Region</c:v>
                </c:pt>
                <c:pt idx="2">
                  <c:v>South Region</c:v>
                </c:pt>
                <c:pt idx="3">
                  <c:v>West Region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28.830000000000005</c:v>
                </c:pt>
                <c:pt idx="1">
                  <c:v>29.99</c:v>
                </c:pt>
                <c:pt idx="2">
                  <c:v>31.14</c:v>
                </c:pt>
                <c:pt idx="3">
                  <c:v>24.47</c:v>
                </c:pt>
              </c:numCache>
            </c:numRef>
          </c:val>
        </c:ser>
        <c:axId val="106515840"/>
        <c:axId val="106591360"/>
      </c:barChart>
      <c:catAx>
        <c:axId val="106515840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6591360"/>
        <c:crosses val="autoZero"/>
        <c:auto val="1"/>
        <c:lblAlgn val="ctr"/>
        <c:lblOffset val="100"/>
      </c:catAx>
      <c:valAx>
        <c:axId val="106591360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65158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Hypertension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Hypertension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Mid-Atlantic</c:v>
                </c:pt>
                <c:pt idx="2">
                  <c:v>East-North Centra</c:v>
                </c:pt>
                <c:pt idx="3">
                  <c:v>West-NorthCentral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West-South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29.130000000000031</c:v>
                </c:pt>
                <c:pt idx="1">
                  <c:v>28.72</c:v>
                </c:pt>
                <c:pt idx="2">
                  <c:v>30.630000000000031</c:v>
                </c:pt>
                <c:pt idx="3">
                  <c:v>28.650000000000031</c:v>
                </c:pt>
                <c:pt idx="4">
                  <c:v>30.58</c:v>
                </c:pt>
                <c:pt idx="5">
                  <c:v>35.790000000000013</c:v>
                </c:pt>
                <c:pt idx="6">
                  <c:v>29.43</c:v>
                </c:pt>
                <c:pt idx="7">
                  <c:v>21.95</c:v>
                </c:pt>
                <c:pt idx="8">
                  <c:v>25.54</c:v>
                </c:pt>
              </c:numCache>
            </c:numRef>
          </c:val>
        </c:ser>
        <c:axId val="106770816"/>
        <c:axId val="106772352"/>
      </c:barChart>
      <c:catAx>
        <c:axId val="106770816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6772352"/>
        <c:crosses val="autoZero"/>
        <c:auto val="1"/>
        <c:lblAlgn val="ctr"/>
        <c:lblOffset val="100"/>
      </c:catAx>
      <c:valAx>
        <c:axId val="106772352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67708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 Hypertension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Hypertension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dPt>
            <c:idx val="0"/>
            <c:spPr>
              <a:solidFill>
                <a:schemeClr val="accent6"/>
              </a:solidFill>
            </c:spPr>
          </c:dPt>
          <c:dPt>
            <c:idx val="4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8"/>
            <c:spPr>
              <a:solidFill>
                <a:srgbClr val="FF9900"/>
              </a:solidFill>
            </c:spPr>
          </c:dPt>
          <c:dPt>
            <c:idx val="13"/>
            <c:spPr>
              <a:solidFill>
                <a:srgbClr val="FF0000"/>
              </a:solidFill>
            </c:spPr>
          </c:dPt>
          <c:cat>
            <c:strRef>
              <c:f>Sheet1!$A$2:$A$17</c:f>
              <c:strCache>
                <c:ptCount val="16"/>
                <c:pt idx="0">
                  <c:v>Northeast Region</c:v>
                </c:pt>
                <c:pt idx="1">
                  <c:v>New England</c:v>
                </c:pt>
                <c:pt idx="2">
                  <c:v>Mid-Atlantic</c:v>
                </c:pt>
                <c:pt idx="4">
                  <c:v>Midwest Region</c:v>
                </c:pt>
                <c:pt idx="5">
                  <c:v>East-North Central</c:v>
                </c:pt>
                <c:pt idx="6">
                  <c:v>West-NorthCentral</c:v>
                </c:pt>
                <c:pt idx="8">
                  <c:v>South Region</c:v>
                </c:pt>
                <c:pt idx="9">
                  <c:v>South Atlantic</c:v>
                </c:pt>
                <c:pt idx="10">
                  <c:v>East South Central</c:v>
                </c:pt>
                <c:pt idx="11">
                  <c:v>West South Central</c:v>
                </c:pt>
                <c:pt idx="13">
                  <c:v>West</c:v>
                </c:pt>
                <c:pt idx="14">
                  <c:v>Mountain</c:v>
                </c:pt>
                <c:pt idx="15">
                  <c:v>Pacific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28.830000000000005</c:v>
                </c:pt>
                <c:pt idx="1">
                  <c:v>29.130000000000031</c:v>
                </c:pt>
                <c:pt idx="2">
                  <c:v>28.72</c:v>
                </c:pt>
                <c:pt idx="4">
                  <c:v>29.99</c:v>
                </c:pt>
                <c:pt idx="5">
                  <c:v>30.630000000000031</c:v>
                </c:pt>
                <c:pt idx="6">
                  <c:v>28.650000000000031</c:v>
                </c:pt>
                <c:pt idx="8">
                  <c:v>31.14</c:v>
                </c:pt>
                <c:pt idx="9">
                  <c:v>30.58</c:v>
                </c:pt>
                <c:pt idx="10">
                  <c:v>35.790000000000013</c:v>
                </c:pt>
                <c:pt idx="11">
                  <c:v>29.43</c:v>
                </c:pt>
                <c:pt idx="13">
                  <c:v>24.47</c:v>
                </c:pt>
                <c:pt idx="14">
                  <c:v>21.95</c:v>
                </c:pt>
                <c:pt idx="15">
                  <c:v>25.54</c:v>
                </c:pt>
              </c:numCache>
            </c:numRef>
          </c:val>
        </c:ser>
        <c:axId val="106814464"/>
        <c:axId val="106816256"/>
      </c:barChart>
      <c:catAx>
        <c:axId val="106814464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6816256"/>
        <c:crosses val="autoZero"/>
        <c:auto val="1"/>
        <c:lblAlgn val="ctr"/>
        <c:lblOffset val="100"/>
      </c:catAx>
      <c:valAx>
        <c:axId val="106816256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68144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Stroke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4"/>
                <c:pt idx="0">
                  <c:v>Northeast Region</c:v>
                </c:pt>
                <c:pt idx="1">
                  <c:v>Midwest Region</c:v>
                </c:pt>
                <c:pt idx="2">
                  <c:v>South Region</c:v>
                </c:pt>
                <c:pt idx="3">
                  <c:v>West Region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2.23</c:v>
                </c:pt>
                <c:pt idx="1">
                  <c:v>2.52</c:v>
                </c:pt>
                <c:pt idx="2">
                  <c:v>3.2</c:v>
                </c:pt>
                <c:pt idx="3">
                  <c:v>2.2400000000000002</c:v>
                </c:pt>
              </c:numCache>
            </c:numRef>
          </c:val>
        </c:ser>
        <c:axId val="107091456"/>
        <c:axId val="107092992"/>
      </c:barChart>
      <c:catAx>
        <c:axId val="107091456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092992"/>
        <c:crosses val="autoZero"/>
        <c:auto val="1"/>
        <c:lblAlgn val="ctr"/>
        <c:lblOffset val="100"/>
      </c:catAx>
      <c:valAx>
        <c:axId val="107092992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0914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Stroke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Stroke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Mid-Atlantic</c:v>
                </c:pt>
                <c:pt idx="2">
                  <c:v>East-North Centra</c:v>
                </c:pt>
                <c:pt idx="3">
                  <c:v>West-NorthCentral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2.3499999999999988</c:v>
                </c:pt>
                <c:pt idx="1">
                  <c:v>2.1800000000000002</c:v>
                </c:pt>
                <c:pt idx="2">
                  <c:v>2.64</c:v>
                </c:pt>
                <c:pt idx="3">
                  <c:v>2.2799999999999998</c:v>
                </c:pt>
                <c:pt idx="4">
                  <c:v>2.9699999999999998</c:v>
                </c:pt>
                <c:pt idx="5">
                  <c:v>4.78</c:v>
                </c:pt>
                <c:pt idx="6">
                  <c:v>2.68</c:v>
                </c:pt>
                <c:pt idx="7">
                  <c:v>2.14</c:v>
                </c:pt>
                <c:pt idx="8">
                  <c:v>2.2799999999999998</c:v>
                </c:pt>
              </c:numCache>
            </c:numRef>
          </c:val>
        </c:ser>
        <c:axId val="107133184"/>
        <c:axId val="107134976"/>
      </c:barChart>
      <c:catAx>
        <c:axId val="107133184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134976"/>
        <c:crosses val="autoZero"/>
        <c:auto val="1"/>
        <c:lblAlgn val="ctr"/>
        <c:lblOffset val="100"/>
      </c:catAx>
      <c:valAx>
        <c:axId val="107134976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1331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 Stroke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Ever had stroke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dPt>
            <c:idx val="0"/>
            <c:spPr>
              <a:solidFill>
                <a:schemeClr val="accent6"/>
              </a:solidFill>
            </c:spPr>
          </c:dPt>
          <c:dPt>
            <c:idx val="4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8"/>
            <c:spPr>
              <a:solidFill>
                <a:srgbClr val="FF9900"/>
              </a:solidFill>
            </c:spPr>
          </c:dPt>
          <c:dPt>
            <c:idx val="13"/>
            <c:spPr>
              <a:solidFill>
                <a:srgbClr val="FF0000"/>
              </a:solidFill>
            </c:spPr>
          </c:dPt>
          <c:cat>
            <c:strRef>
              <c:f>Sheet1!$A$2:$A$17</c:f>
              <c:strCache>
                <c:ptCount val="16"/>
                <c:pt idx="0">
                  <c:v>Northeast Region</c:v>
                </c:pt>
                <c:pt idx="1">
                  <c:v>New England</c:v>
                </c:pt>
                <c:pt idx="2">
                  <c:v>Mid-Atlantic</c:v>
                </c:pt>
                <c:pt idx="4">
                  <c:v>Midwest Region</c:v>
                </c:pt>
                <c:pt idx="5">
                  <c:v>East-North Central</c:v>
                </c:pt>
                <c:pt idx="6">
                  <c:v>West-NorthCentral</c:v>
                </c:pt>
                <c:pt idx="8">
                  <c:v>South Region</c:v>
                </c:pt>
                <c:pt idx="9">
                  <c:v>South Atlantic</c:v>
                </c:pt>
                <c:pt idx="10">
                  <c:v>East South Central</c:v>
                </c:pt>
                <c:pt idx="11">
                  <c:v>West South Central</c:v>
                </c:pt>
                <c:pt idx="13">
                  <c:v>West</c:v>
                </c:pt>
                <c:pt idx="14">
                  <c:v>Mountain</c:v>
                </c:pt>
                <c:pt idx="15">
                  <c:v>Pacific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2.23</c:v>
                </c:pt>
                <c:pt idx="1">
                  <c:v>2.3499999999999988</c:v>
                </c:pt>
                <c:pt idx="2">
                  <c:v>2.1800000000000002</c:v>
                </c:pt>
                <c:pt idx="4">
                  <c:v>2.52</c:v>
                </c:pt>
                <c:pt idx="5">
                  <c:v>2.64</c:v>
                </c:pt>
                <c:pt idx="6">
                  <c:v>2.2799999999999998</c:v>
                </c:pt>
                <c:pt idx="8">
                  <c:v>3.2</c:v>
                </c:pt>
                <c:pt idx="9">
                  <c:v>2.9699999999999998</c:v>
                </c:pt>
                <c:pt idx="10">
                  <c:v>4.78</c:v>
                </c:pt>
                <c:pt idx="11">
                  <c:v>2.68</c:v>
                </c:pt>
                <c:pt idx="13">
                  <c:v>2.2400000000000002</c:v>
                </c:pt>
                <c:pt idx="14">
                  <c:v>2.14</c:v>
                </c:pt>
                <c:pt idx="15">
                  <c:v>2.2400000000000002</c:v>
                </c:pt>
              </c:numCache>
            </c:numRef>
          </c:val>
        </c:ser>
        <c:axId val="107340928"/>
        <c:axId val="107342464"/>
      </c:barChart>
      <c:catAx>
        <c:axId val="107340928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342464"/>
        <c:crosses val="autoZero"/>
        <c:auto val="1"/>
        <c:lblAlgn val="ctr"/>
        <c:lblOffset val="100"/>
      </c:catAx>
      <c:valAx>
        <c:axId val="107342464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3409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Diabetes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4"/>
                <c:pt idx="0">
                  <c:v>Northeast Region</c:v>
                </c:pt>
                <c:pt idx="1">
                  <c:v>Midwest Region</c:v>
                </c:pt>
                <c:pt idx="2">
                  <c:v>South Region</c:v>
                </c:pt>
                <c:pt idx="3">
                  <c:v>West Region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8.4700000000000006</c:v>
                </c:pt>
                <c:pt idx="1">
                  <c:v>9.69</c:v>
                </c:pt>
                <c:pt idx="2">
                  <c:v>9.73</c:v>
                </c:pt>
                <c:pt idx="3">
                  <c:v>8.0500000000000007</c:v>
                </c:pt>
              </c:numCache>
            </c:numRef>
          </c:val>
        </c:ser>
        <c:axId val="107208704"/>
        <c:axId val="107210240"/>
      </c:barChart>
      <c:catAx>
        <c:axId val="107208704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210240"/>
        <c:crosses val="autoZero"/>
        <c:auto val="1"/>
        <c:lblAlgn val="ctr"/>
        <c:lblOffset val="100"/>
      </c:catAx>
      <c:valAx>
        <c:axId val="107210240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2087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Mid-Atlantic</c:v>
                </c:pt>
                <c:pt idx="2">
                  <c:v>East-North Central</c:v>
                </c:pt>
                <c:pt idx="3">
                  <c:v>West-NorthCentral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47.379999999999995</c:v>
                </c:pt>
                <c:pt idx="1">
                  <c:v>46.56</c:v>
                </c:pt>
                <c:pt idx="2">
                  <c:v>48.690000000000012</c:v>
                </c:pt>
                <c:pt idx="3">
                  <c:v>47.03</c:v>
                </c:pt>
                <c:pt idx="4">
                  <c:v>49.379999999999995</c:v>
                </c:pt>
                <c:pt idx="5">
                  <c:v>44.96</c:v>
                </c:pt>
                <c:pt idx="6">
                  <c:v>48.42</c:v>
                </c:pt>
                <c:pt idx="7">
                  <c:v>49.760000000000012</c:v>
                </c:pt>
                <c:pt idx="8">
                  <c:v>49.59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Mid-Atlantic</c:v>
                </c:pt>
                <c:pt idx="2">
                  <c:v>East-North Central</c:v>
                </c:pt>
                <c:pt idx="3">
                  <c:v>West-NorthCentral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52.620000000000012</c:v>
                </c:pt>
                <c:pt idx="1">
                  <c:v>53.44</c:v>
                </c:pt>
                <c:pt idx="2">
                  <c:v>51.309999999999995</c:v>
                </c:pt>
                <c:pt idx="3">
                  <c:v>52.97</c:v>
                </c:pt>
                <c:pt idx="4">
                  <c:v>50.620000000000012</c:v>
                </c:pt>
                <c:pt idx="5">
                  <c:v>55.04</c:v>
                </c:pt>
                <c:pt idx="6">
                  <c:v>51.58</c:v>
                </c:pt>
                <c:pt idx="7">
                  <c:v>50.24</c:v>
                </c:pt>
                <c:pt idx="8">
                  <c:v>50.41</c:v>
                </c:pt>
              </c:numCache>
            </c:numRef>
          </c:val>
        </c:ser>
        <c:axId val="98159232"/>
        <c:axId val="98161024"/>
      </c:barChart>
      <c:catAx>
        <c:axId val="98159232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98161024"/>
        <c:crosses val="autoZero"/>
        <c:auto val="1"/>
        <c:lblAlgn val="ctr"/>
        <c:lblOffset val="100"/>
      </c:catAx>
      <c:valAx>
        <c:axId val="98161024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98159232"/>
        <c:crosses val="autoZero"/>
        <c:crossBetween val="between"/>
      </c:valAx>
    </c:plotArea>
    <c:legend>
      <c:legendPos val="t"/>
      <c:txPr>
        <a:bodyPr/>
        <a:lstStyle/>
        <a:p>
          <a:pPr>
            <a:defRPr sz="2000">
              <a:solidFill>
                <a:schemeClr val="tx1"/>
              </a:solidFill>
              <a:latin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Diabetes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Mid-Atlantic</c:v>
                </c:pt>
                <c:pt idx="2">
                  <c:v>East-North Central</c:v>
                </c:pt>
                <c:pt idx="3">
                  <c:v>West-NorthCentral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7.63</c:v>
                </c:pt>
                <c:pt idx="1">
                  <c:v>8.7800000000000011</c:v>
                </c:pt>
                <c:pt idx="2">
                  <c:v>9.8800000000000008</c:v>
                </c:pt>
                <c:pt idx="3">
                  <c:v>9.2900000000000009</c:v>
                </c:pt>
                <c:pt idx="4">
                  <c:v>9.57</c:v>
                </c:pt>
                <c:pt idx="5">
                  <c:v>10.78</c:v>
                </c:pt>
                <c:pt idx="6">
                  <c:v>9.41</c:v>
                </c:pt>
                <c:pt idx="7">
                  <c:v>8.07</c:v>
                </c:pt>
                <c:pt idx="8">
                  <c:v>8.0400000000000009</c:v>
                </c:pt>
              </c:numCache>
            </c:numRef>
          </c:val>
        </c:ser>
        <c:axId val="107655936"/>
        <c:axId val="107657472"/>
      </c:barChart>
      <c:catAx>
        <c:axId val="107655936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657472"/>
        <c:crosses val="autoZero"/>
        <c:auto val="1"/>
        <c:lblAlgn val="ctr"/>
        <c:lblOffset val="100"/>
      </c:catAx>
      <c:valAx>
        <c:axId val="107657472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6559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Diabetes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Ever had diabetes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dPt>
            <c:idx val="0"/>
            <c:spPr>
              <a:solidFill>
                <a:schemeClr val="accent6"/>
              </a:solidFill>
            </c:spPr>
          </c:dPt>
          <c:dPt>
            <c:idx val="4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8"/>
            <c:spPr>
              <a:solidFill>
                <a:srgbClr val="FF9900"/>
              </a:solidFill>
            </c:spPr>
          </c:dPt>
          <c:dPt>
            <c:idx val="13"/>
            <c:spPr>
              <a:solidFill>
                <a:srgbClr val="FF0000"/>
              </a:solidFill>
            </c:spPr>
          </c:dPt>
          <c:cat>
            <c:strRef>
              <c:f>Sheet1!$A$2:$A$17</c:f>
              <c:strCache>
                <c:ptCount val="16"/>
                <c:pt idx="0">
                  <c:v>Northeast Region</c:v>
                </c:pt>
                <c:pt idx="1">
                  <c:v>New England</c:v>
                </c:pt>
                <c:pt idx="2">
                  <c:v>Mid-Atlantic</c:v>
                </c:pt>
                <c:pt idx="4">
                  <c:v>Midwest Region</c:v>
                </c:pt>
                <c:pt idx="5">
                  <c:v>East-North Central</c:v>
                </c:pt>
                <c:pt idx="6">
                  <c:v>West-NorthCentral</c:v>
                </c:pt>
                <c:pt idx="8">
                  <c:v>South Region</c:v>
                </c:pt>
                <c:pt idx="9">
                  <c:v>South Atlantic</c:v>
                </c:pt>
                <c:pt idx="10">
                  <c:v>East South Central</c:v>
                </c:pt>
                <c:pt idx="11">
                  <c:v>West South Central</c:v>
                </c:pt>
                <c:pt idx="13">
                  <c:v>West</c:v>
                </c:pt>
                <c:pt idx="14">
                  <c:v>Mountain</c:v>
                </c:pt>
                <c:pt idx="15">
                  <c:v>Pacific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8.4700000000000006</c:v>
                </c:pt>
                <c:pt idx="1">
                  <c:v>7.63</c:v>
                </c:pt>
                <c:pt idx="2">
                  <c:v>8.7800000000000011</c:v>
                </c:pt>
                <c:pt idx="4">
                  <c:v>9.69</c:v>
                </c:pt>
                <c:pt idx="5">
                  <c:v>9.8800000000000008</c:v>
                </c:pt>
                <c:pt idx="6">
                  <c:v>9.2900000000000009</c:v>
                </c:pt>
                <c:pt idx="8">
                  <c:v>9.7299999999999986</c:v>
                </c:pt>
                <c:pt idx="9">
                  <c:v>9.57</c:v>
                </c:pt>
                <c:pt idx="10">
                  <c:v>10.78</c:v>
                </c:pt>
                <c:pt idx="11">
                  <c:v>9.41</c:v>
                </c:pt>
                <c:pt idx="13">
                  <c:v>8.0500000000000007</c:v>
                </c:pt>
                <c:pt idx="14">
                  <c:v>8.07</c:v>
                </c:pt>
                <c:pt idx="15">
                  <c:v>8.0400000000000009</c:v>
                </c:pt>
              </c:numCache>
            </c:numRef>
          </c:val>
        </c:ser>
        <c:axId val="107502976"/>
        <c:axId val="107525248"/>
      </c:barChart>
      <c:catAx>
        <c:axId val="107502976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525248"/>
        <c:crosses val="autoZero"/>
        <c:auto val="1"/>
        <c:lblAlgn val="ctr"/>
        <c:lblOffset val="100"/>
      </c:catAx>
      <c:valAx>
        <c:axId val="107525248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5029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Asthma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4"/>
                <c:pt idx="0">
                  <c:v>Northeast Region</c:v>
                </c:pt>
                <c:pt idx="1">
                  <c:v>Midwest Region</c:v>
                </c:pt>
                <c:pt idx="2">
                  <c:v>South Region</c:v>
                </c:pt>
                <c:pt idx="3">
                  <c:v>West Region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13.360000000000012</c:v>
                </c:pt>
                <c:pt idx="1">
                  <c:v>13.05</c:v>
                </c:pt>
                <c:pt idx="2">
                  <c:v>12.49</c:v>
                </c:pt>
                <c:pt idx="3">
                  <c:v>13.850000000000012</c:v>
                </c:pt>
              </c:numCache>
            </c:numRef>
          </c:val>
        </c:ser>
        <c:axId val="107751296"/>
        <c:axId val="107752832"/>
      </c:barChart>
      <c:catAx>
        <c:axId val="107751296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752832"/>
        <c:crosses val="autoZero"/>
        <c:auto val="1"/>
        <c:lblAlgn val="ctr"/>
        <c:lblOffset val="100"/>
      </c:catAx>
      <c:valAx>
        <c:axId val="107752832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77512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Asthma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Asthma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Mid-Atlantic</c:v>
                </c:pt>
                <c:pt idx="2">
                  <c:v>East-North Central</c:v>
                </c:pt>
                <c:pt idx="3">
                  <c:v>West-NorthCentral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13.96</c:v>
                </c:pt>
                <c:pt idx="1">
                  <c:v>13.15</c:v>
                </c:pt>
                <c:pt idx="2">
                  <c:v>12.629999999999999</c:v>
                </c:pt>
                <c:pt idx="3">
                  <c:v>13.91</c:v>
                </c:pt>
                <c:pt idx="4">
                  <c:v>12.04</c:v>
                </c:pt>
                <c:pt idx="5">
                  <c:v>13.61</c:v>
                </c:pt>
                <c:pt idx="6">
                  <c:v>12.62</c:v>
                </c:pt>
                <c:pt idx="7">
                  <c:v>13.46</c:v>
                </c:pt>
                <c:pt idx="8">
                  <c:v>14.01</c:v>
                </c:pt>
              </c:numCache>
            </c:numRef>
          </c:val>
        </c:ser>
        <c:axId val="108935808"/>
        <c:axId val="108937600"/>
      </c:barChart>
      <c:catAx>
        <c:axId val="108935808"/>
        <c:scaling>
          <c:orientation val="minMax"/>
        </c:scaling>
        <c:axPos val="b"/>
        <c:majorTickMark val="none"/>
        <c:tickLblPos val="nextTo"/>
        <c:crossAx val="108937600"/>
        <c:crosses val="autoZero"/>
        <c:auto val="1"/>
        <c:lblAlgn val="ctr"/>
        <c:lblOffset val="100"/>
      </c:catAx>
      <c:valAx>
        <c:axId val="108937600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89358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Asthma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Ever had asthma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dPt>
            <c:idx val="0"/>
            <c:spPr>
              <a:solidFill>
                <a:schemeClr val="accent6"/>
              </a:solidFill>
            </c:spPr>
          </c:dPt>
          <c:dPt>
            <c:idx val="4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8"/>
            <c:spPr>
              <a:solidFill>
                <a:srgbClr val="FF9900"/>
              </a:solidFill>
            </c:spPr>
          </c:dPt>
          <c:dPt>
            <c:idx val="13"/>
            <c:spPr>
              <a:solidFill>
                <a:srgbClr val="FF0000"/>
              </a:solidFill>
            </c:spPr>
          </c:dPt>
          <c:cat>
            <c:strRef>
              <c:f>Sheet1!$A$2:$A$17</c:f>
              <c:strCache>
                <c:ptCount val="16"/>
                <c:pt idx="0">
                  <c:v>Northeast Region</c:v>
                </c:pt>
                <c:pt idx="1">
                  <c:v>New England</c:v>
                </c:pt>
                <c:pt idx="2">
                  <c:v>Mid-Atlantic</c:v>
                </c:pt>
                <c:pt idx="4">
                  <c:v>Midwest Region</c:v>
                </c:pt>
                <c:pt idx="5">
                  <c:v>East-North Central</c:v>
                </c:pt>
                <c:pt idx="6">
                  <c:v>West-NorthCentral</c:v>
                </c:pt>
                <c:pt idx="8">
                  <c:v>South Region</c:v>
                </c:pt>
                <c:pt idx="9">
                  <c:v>South Atlantic</c:v>
                </c:pt>
                <c:pt idx="10">
                  <c:v>East South Central</c:v>
                </c:pt>
                <c:pt idx="11">
                  <c:v>West South Central</c:v>
                </c:pt>
                <c:pt idx="13">
                  <c:v>West</c:v>
                </c:pt>
                <c:pt idx="14">
                  <c:v>Mountain</c:v>
                </c:pt>
                <c:pt idx="15">
                  <c:v>Pacific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13.360000000000021</c:v>
                </c:pt>
                <c:pt idx="1">
                  <c:v>13.96</c:v>
                </c:pt>
                <c:pt idx="2">
                  <c:v>13.15</c:v>
                </c:pt>
                <c:pt idx="4">
                  <c:v>13.05</c:v>
                </c:pt>
                <c:pt idx="5">
                  <c:v>12.63</c:v>
                </c:pt>
                <c:pt idx="6">
                  <c:v>13.91</c:v>
                </c:pt>
                <c:pt idx="8">
                  <c:v>12.49</c:v>
                </c:pt>
                <c:pt idx="9">
                  <c:v>12.04</c:v>
                </c:pt>
                <c:pt idx="10">
                  <c:v>13.61</c:v>
                </c:pt>
                <c:pt idx="11">
                  <c:v>12.62</c:v>
                </c:pt>
                <c:pt idx="13">
                  <c:v>13.850000000000021</c:v>
                </c:pt>
                <c:pt idx="14">
                  <c:v>13.46</c:v>
                </c:pt>
                <c:pt idx="15">
                  <c:v>14.01</c:v>
                </c:pt>
              </c:numCache>
            </c:numRef>
          </c:val>
        </c:ser>
        <c:axId val="108983808"/>
        <c:axId val="108985344"/>
      </c:barChart>
      <c:catAx>
        <c:axId val="108983808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8985344"/>
        <c:crosses val="autoZero"/>
        <c:auto val="1"/>
        <c:lblAlgn val="ctr"/>
        <c:lblOffset val="100"/>
      </c:catAx>
      <c:valAx>
        <c:axId val="108985344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89838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Hypertension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28.830000000000005</c:v>
                </c:pt>
                <c:pt idx="1">
                  <c:v>29.99</c:v>
                </c:pt>
                <c:pt idx="2">
                  <c:v>31.14</c:v>
                </c:pt>
                <c:pt idx="3">
                  <c:v>24.67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4.58</c:v>
                </c:pt>
                <c:pt idx="1">
                  <c:v>4.9700000000000024</c:v>
                </c:pt>
                <c:pt idx="2">
                  <c:v>5.13</c:v>
                </c:pt>
                <c:pt idx="3">
                  <c:v>3.52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Stroke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2.3499999999999988</c:v>
                </c:pt>
                <c:pt idx="1">
                  <c:v>2.1800000000000002</c:v>
                </c:pt>
                <c:pt idx="2">
                  <c:v>2.64</c:v>
                </c:pt>
                <c:pt idx="3">
                  <c:v>2.2799999999999998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Asthma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 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13.360000000000015</c:v>
                </c:pt>
                <c:pt idx="1">
                  <c:v>13.05</c:v>
                </c:pt>
                <c:pt idx="2">
                  <c:v>12.49</c:v>
                </c:pt>
                <c:pt idx="3">
                  <c:v>13.850000000000016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Diabetes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 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8.4700000000000006</c:v>
                </c:pt>
                <c:pt idx="1">
                  <c:v>9.69</c:v>
                </c:pt>
                <c:pt idx="2">
                  <c:v>9.7299999999999986</c:v>
                </c:pt>
                <c:pt idx="3">
                  <c:v>8.0500000000000007</c:v>
                </c:pt>
              </c:numCache>
            </c:numRef>
          </c:val>
        </c:ser>
        <c:axId val="109209472"/>
        <c:axId val="109211008"/>
      </c:barChart>
      <c:catAx>
        <c:axId val="109209472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9211008"/>
        <c:crosses val="autoZero"/>
        <c:auto val="1"/>
        <c:lblAlgn val="ctr"/>
        <c:lblOffset val="100"/>
      </c:catAx>
      <c:valAx>
        <c:axId val="109211008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9209472"/>
        <c:crosses val="autoZero"/>
        <c:crossBetween val="between"/>
      </c:valAx>
    </c:plotArea>
    <c:legend>
      <c:legendPos val="t"/>
      <c:txPr>
        <a:bodyPr/>
        <a:lstStyle/>
        <a:p>
          <a:pPr>
            <a:defRPr sz="2000">
              <a:solidFill>
                <a:schemeClr val="tx1"/>
              </a:solidFill>
              <a:latin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Hypertension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29.130000000000031</c:v>
                </c:pt>
                <c:pt idx="1">
                  <c:v>28.72</c:v>
                </c:pt>
                <c:pt idx="2">
                  <c:v>30.630000000000031</c:v>
                </c:pt>
                <c:pt idx="3">
                  <c:v>28.650000000000031</c:v>
                </c:pt>
                <c:pt idx="4">
                  <c:v>30.58</c:v>
                </c:pt>
                <c:pt idx="5">
                  <c:v>35.790000000000013</c:v>
                </c:pt>
                <c:pt idx="6">
                  <c:v>29.43</c:v>
                </c:pt>
                <c:pt idx="7">
                  <c:v>21.95</c:v>
                </c:pt>
                <c:pt idx="8">
                  <c:v>25.54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CHD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3.8899999999999997</c:v>
                </c:pt>
                <c:pt idx="1">
                  <c:v>4.83</c:v>
                </c:pt>
                <c:pt idx="2">
                  <c:v>5.04</c:v>
                </c:pt>
                <c:pt idx="3">
                  <c:v>4.83</c:v>
                </c:pt>
                <c:pt idx="4">
                  <c:v>5.1099999999999985</c:v>
                </c:pt>
                <c:pt idx="5">
                  <c:v>4.6899999999999995</c:v>
                </c:pt>
                <c:pt idx="6">
                  <c:v>5.41</c:v>
                </c:pt>
                <c:pt idx="7">
                  <c:v>3.3899999999999997</c:v>
                </c:pt>
                <c:pt idx="8">
                  <c:v>3.58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Stroke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2.3499999999999988</c:v>
                </c:pt>
                <c:pt idx="1">
                  <c:v>2.1800000000000002</c:v>
                </c:pt>
                <c:pt idx="2">
                  <c:v>2.64</c:v>
                </c:pt>
                <c:pt idx="3">
                  <c:v>2.2799999999999998</c:v>
                </c:pt>
                <c:pt idx="4">
                  <c:v>2.9699999999999998</c:v>
                </c:pt>
                <c:pt idx="5">
                  <c:v>4.78</c:v>
                </c:pt>
                <c:pt idx="6">
                  <c:v>2.68</c:v>
                </c:pt>
                <c:pt idx="7">
                  <c:v>2.14</c:v>
                </c:pt>
                <c:pt idx="8">
                  <c:v>2.2799999999999998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Asthma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13.96</c:v>
                </c:pt>
                <c:pt idx="1">
                  <c:v>13.15</c:v>
                </c:pt>
                <c:pt idx="2">
                  <c:v>12.629999999999999</c:v>
                </c:pt>
                <c:pt idx="3">
                  <c:v>13.91</c:v>
                </c:pt>
                <c:pt idx="4">
                  <c:v>12.04</c:v>
                </c:pt>
                <c:pt idx="5">
                  <c:v>13.61</c:v>
                </c:pt>
                <c:pt idx="6">
                  <c:v>12.62</c:v>
                </c:pt>
                <c:pt idx="7">
                  <c:v>13.46</c:v>
                </c:pt>
                <c:pt idx="8">
                  <c:v>14.01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Diabetes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0">
                  <c:v>7.63</c:v>
                </c:pt>
                <c:pt idx="1">
                  <c:v>8.7800000000000011</c:v>
                </c:pt>
                <c:pt idx="2">
                  <c:v>9.8800000000000008</c:v>
                </c:pt>
                <c:pt idx="3">
                  <c:v>9.2900000000000009</c:v>
                </c:pt>
                <c:pt idx="4">
                  <c:v>9.57</c:v>
                </c:pt>
                <c:pt idx="5">
                  <c:v>10.78</c:v>
                </c:pt>
                <c:pt idx="6">
                  <c:v>9.41</c:v>
                </c:pt>
                <c:pt idx="7">
                  <c:v>8.07</c:v>
                </c:pt>
                <c:pt idx="8">
                  <c:v>8.0400000000000009</c:v>
                </c:pt>
              </c:numCache>
            </c:numRef>
          </c:val>
        </c:ser>
        <c:axId val="109316352"/>
        <c:axId val="109326336"/>
      </c:barChart>
      <c:catAx>
        <c:axId val="109316352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9326336"/>
        <c:crosses val="autoZero"/>
        <c:auto val="1"/>
        <c:lblAlgn val="ctr"/>
        <c:lblOffset val="100"/>
      </c:catAx>
      <c:valAx>
        <c:axId val="109326336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9316352"/>
        <c:crosses val="autoZero"/>
        <c:crossBetween val="between"/>
      </c:valAx>
    </c:plotArea>
    <c:legend>
      <c:legendPos val="t"/>
      <c:txPr>
        <a:bodyPr/>
        <a:lstStyle/>
        <a:p>
          <a:pPr>
            <a:defRPr sz="2000">
              <a:solidFill>
                <a:schemeClr val="tx1"/>
              </a:solidFill>
              <a:latin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Current 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19.97</c:v>
                </c:pt>
                <c:pt idx="1">
                  <c:v>23.14</c:v>
                </c:pt>
                <c:pt idx="2">
                  <c:v>21.830000000000005</c:v>
                </c:pt>
                <c:pt idx="3">
                  <c:v>16.38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Former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23.310000000000031</c:v>
                </c:pt>
                <c:pt idx="1">
                  <c:v>22.88</c:v>
                </c:pt>
                <c:pt idx="2">
                  <c:v>21.29</c:v>
                </c:pt>
                <c:pt idx="3">
                  <c:v>21.24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Never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56.730000000000011</c:v>
                </c:pt>
                <c:pt idx="1">
                  <c:v>53.98</c:v>
                </c:pt>
                <c:pt idx="2">
                  <c:v>56.879999999999995</c:v>
                </c:pt>
                <c:pt idx="3">
                  <c:v>62.41</c:v>
                </c:pt>
              </c:numCache>
            </c:numRef>
          </c:val>
        </c:ser>
        <c:axId val="105293312"/>
        <c:axId val="105294848"/>
      </c:barChart>
      <c:catAx>
        <c:axId val="105293312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294848"/>
        <c:crosses val="autoZero"/>
        <c:auto val="1"/>
        <c:lblAlgn val="ctr"/>
        <c:lblOffset val="100"/>
      </c:catAx>
      <c:valAx>
        <c:axId val="105294848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293312"/>
        <c:crosses val="autoZero"/>
        <c:crossBetween val="between"/>
      </c:valAx>
    </c:plotArea>
    <c:legend>
      <c:legendPos val="t"/>
      <c:txPr>
        <a:bodyPr/>
        <a:lstStyle/>
        <a:p>
          <a:pPr>
            <a:defRPr sz="2000">
              <a:solidFill>
                <a:schemeClr val="tx1"/>
              </a:solidFill>
              <a:latin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Current 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Mid-Atlantic</c:v>
                </c:pt>
                <c:pt idx="2">
                  <c:v>East-North Central</c:v>
                </c:pt>
                <c:pt idx="3">
                  <c:v>West-NorthCentral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19.399999999999999</c:v>
                </c:pt>
                <c:pt idx="1">
                  <c:v>20.18</c:v>
                </c:pt>
                <c:pt idx="2">
                  <c:v>23.8</c:v>
                </c:pt>
                <c:pt idx="3">
                  <c:v>21.759999999999987</c:v>
                </c:pt>
                <c:pt idx="4">
                  <c:v>20.110000000000031</c:v>
                </c:pt>
                <c:pt idx="5">
                  <c:v>25.779999999999987</c:v>
                </c:pt>
                <c:pt idx="6">
                  <c:v>22.54</c:v>
                </c:pt>
                <c:pt idx="7">
                  <c:v>18.82</c:v>
                </c:pt>
                <c:pt idx="8">
                  <c:v>15.31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Former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Mid-Atlantic</c:v>
                </c:pt>
                <c:pt idx="2">
                  <c:v>East-North Central</c:v>
                </c:pt>
                <c:pt idx="3">
                  <c:v>West-NorthCentral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27.14</c:v>
                </c:pt>
                <c:pt idx="1">
                  <c:v>21.89</c:v>
                </c:pt>
                <c:pt idx="2">
                  <c:v>22.939999999999987</c:v>
                </c:pt>
                <c:pt idx="3">
                  <c:v>22.75</c:v>
                </c:pt>
                <c:pt idx="4">
                  <c:v>22.17</c:v>
                </c:pt>
                <c:pt idx="5">
                  <c:v>21.939999999999987</c:v>
                </c:pt>
                <c:pt idx="6">
                  <c:v>19.39</c:v>
                </c:pt>
                <c:pt idx="7">
                  <c:v>21.29</c:v>
                </c:pt>
                <c:pt idx="8">
                  <c:v>21.22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Never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Mid-Atlantic</c:v>
                </c:pt>
                <c:pt idx="2">
                  <c:v>East-North Central</c:v>
                </c:pt>
                <c:pt idx="3">
                  <c:v>West-NorthCentral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53.46</c:v>
                </c:pt>
                <c:pt idx="1">
                  <c:v>57.93</c:v>
                </c:pt>
                <c:pt idx="2">
                  <c:v>53.260000000000012</c:v>
                </c:pt>
                <c:pt idx="3">
                  <c:v>55.49</c:v>
                </c:pt>
                <c:pt idx="4">
                  <c:v>57.720000000000013</c:v>
                </c:pt>
                <c:pt idx="5">
                  <c:v>52.28</c:v>
                </c:pt>
                <c:pt idx="6">
                  <c:v>58.07</c:v>
                </c:pt>
                <c:pt idx="7">
                  <c:v>59.89</c:v>
                </c:pt>
                <c:pt idx="8">
                  <c:v>63.48</c:v>
                </c:pt>
              </c:numCache>
            </c:numRef>
          </c:val>
        </c:ser>
        <c:axId val="105136512"/>
        <c:axId val="105138048"/>
      </c:barChart>
      <c:catAx>
        <c:axId val="105136512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138048"/>
        <c:crosses val="autoZero"/>
        <c:auto val="1"/>
        <c:lblAlgn val="ctr"/>
        <c:lblOffset val="100"/>
      </c:catAx>
      <c:valAx>
        <c:axId val="105138048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136512"/>
        <c:crosses val="autoZero"/>
        <c:crossBetween val="between"/>
      </c:valAx>
    </c:plotArea>
    <c:legend>
      <c:legendPos val="t"/>
      <c:txPr>
        <a:bodyPr/>
        <a:lstStyle/>
        <a:p>
          <a:pPr>
            <a:defRPr sz="2000">
              <a:solidFill>
                <a:schemeClr val="tx1"/>
              </a:solidFill>
              <a:latin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Current 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4"/>
                <c:pt idx="0">
                  <c:v>Northeast Region</c:v>
                </c:pt>
                <c:pt idx="1">
                  <c:v>Midwest Region</c:v>
                </c:pt>
                <c:pt idx="2">
                  <c:v>South Region</c:v>
                </c:pt>
                <c:pt idx="3">
                  <c:v>West Region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19.899999999999999</c:v>
                </c:pt>
                <c:pt idx="1">
                  <c:v>23.14</c:v>
                </c:pt>
                <c:pt idx="2">
                  <c:v>21.830000000000005</c:v>
                </c:pt>
                <c:pt idx="3">
                  <c:v>16.36</c:v>
                </c:pt>
              </c:numCache>
            </c:numRef>
          </c:val>
        </c:ser>
        <c:axId val="105179776"/>
        <c:axId val="105181568"/>
      </c:barChart>
      <c:catAx>
        <c:axId val="105179776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181568"/>
        <c:crosses val="autoZero"/>
        <c:auto val="1"/>
        <c:lblAlgn val="ctr"/>
        <c:lblOffset val="100"/>
      </c:catAx>
      <c:valAx>
        <c:axId val="105181568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1797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Current 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Mid-Atlantic</c:v>
                </c:pt>
                <c:pt idx="2">
                  <c:v>East-North Central</c:v>
                </c:pt>
                <c:pt idx="3">
                  <c:v>West-NorthCentral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19.399999999999999</c:v>
                </c:pt>
                <c:pt idx="1">
                  <c:v>20.18</c:v>
                </c:pt>
                <c:pt idx="2">
                  <c:v>23.8</c:v>
                </c:pt>
                <c:pt idx="3">
                  <c:v>21.759999999999987</c:v>
                </c:pt>
                <c:pt idx="4">
                  <c:v>20.110000000000031</c:v>
                </c:pt>
                <c:pt idx="5">
                  <c:v>25.779999999999987</c:v>
                </c:pt>
                <c:pt idx="6">
                  <c:v>22.54</c:v>
                </c:pt>
                <c:pt idx="7">
                  <c:v>18.82</c:v>
                </c:pt>
                <c:pt idx="8">
                  <c:v>15.31</c:v>
                </c:pt>
              </c:numCache>
            </c:numRef>
          </c:val>
        </c:ser>
        <c:axId val="105504128"/>
        <c:axId val="105510016"/>
      </c:barChart>
      <c:catAx>
        <c:axId val="105504128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510016"/>
        <c:crosses val="autoZero"/>
        <c:auto val="1"/>
        <c:lblAlgn val="ctr"/>
        <c:lblOffset val="100"/>
      </c:catAx>
      <c:valAx>
        <c:axId val="105510016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5041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Current Smoking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dPt>
            <c:idx val="0"/>
            <c:spPr>
              <a:solidFill>
                <a:schemeClr val="accent6"/>
              </a:solidFill>
            </c:spPr>
          </c:dPt>
          <c:dPt>
            <c:idx val="4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8"/>
            <c:spPr>
              <a:solidFill>
                <a:srgbClr val="FF9900"/>
              </a:solidFill>
            </c:spPr>
          </c:dPt>
          <c:dPt>
            <c:idx val="13"/>
            <c:spPr>
              <a:solidFill>
                <a:srgbClr val="FF0000"/>
              </a:solidFill>
            </c:spPr>
          </c:dPt>
          <c:cat>
            <c:strRef>
              <c:f>Sheet1!$A$2:$A$17</c:f>
              <c:strCache>
                <c:ptCount val="16"/>
                <c:pt idx="0">
                  <c:v>Northeast Region</c:v>
                </c:pt>
                <c:pt idx="1">
                  <c:v>New England</c:v>
                </c:pt>
                <c:pt idx="2">
                  <c:v>Mid-Atlantic</c:v>
                </c:pt>
                <c:pt idx="4">
                  <c:v>Midwest Region</c:v>
                </c:pt>
                <c:pt idx="5">
                  <c:v>East-North Central</c:v>
                </c:pt>
                <c:pt idx="6">
                  <c:v>West-NorthCentral</c:v>
                </c:pt>
                <c:pt idx="8">
                  <c:v>South Region</c:v>
                </c:pt>
                <c:pt idx="9">
                  <c:v>South Atlantic</c:v>
                </c:pt>
                <c:pt idx="10">
                  <c:v>East South Central</c:v>
                </c:pt>
                <c:pt idx="11">
                  <c:v>West South Central</c:v>
                </c:pt>
                <c:pt idx="13">
                  <c:v>West</c:v>
                </c:pt>
                <c:pt idx="14">
                  <c:v>Mountain</c:v>
                </c:pt>
                <c:pt idx="15">
                  <c:v>Pacific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19.97</c:v>
                </c:pt>
                <c:pt idx="1">
                  <c:v>19.399999999999999</c:v>
                </c:pt>
                <c:pt idx="2">
                  <c:v>20.18</c:v>
                </c:pt>
                <c:pt idx="4">
                  <c:v>23.14</c:v>
                </c:pt>
                <c:pt idx="5">
                  <c:v>23.8</c:v>
                </c:pt>
                <c:pt idx="6">
                  <c:v>21.759999999999987</c:v>
                </c:pt>
                <c:pt idx="8">
                  <c:v>21.830000000000005</c:v>
                </c:pt>
                <c:pt idx="9">
                  <c:v>20.110000000000031</c:v>
                </c:pt>
                <c:pt idx="10">
                  <c:v>25.779999999999987</c:v>
                </c:pt>
                <c:pt idx="11">
                  <c:v>22.54</c:v>
                </c:pt>
                <c:pt idx="13">
                  <c:v>16.36</c:v>
                </c:pt>
                <c:pt idx="14">
                  <c:v>18.82</c:v>
                </c:pt>
                <c:pt idx="15">
                  <c:v>15.31</c:v>
                </c:pt>
              </c:numCache>
            </c:numRef>
          </c:val>
        </c:ser>
        <c:axId val="105633664"/>
        <c:axId val="105635200"/>
      </c:barChart>
      <c:catAx>
        <c:axId val="105633664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635200"/>
        <c:crosses val="autoZero"/>
        <c:auto val="1"/>
        <c:lblAlgn val="ctr"/>
        <c:lblOffset val="100"/>
      </c:catAx>
      <c:valAx>
        <c:axId val="105635200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6336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81.8</c:v>
                </c:pt>
                <c:pt idx="1">
                  <c:v>68.53</c:v>
                </c:pt>
                <c:pt idx="2">
                  <c:v>79.099999999999994</c:v>
                </c:pt>
                <c:pt idx="3">
                  <c:v>84.47</c:v>
                </c:pt>
                <c:pt idx="4">
                  <c:v>65.209999999999994</c:v>
                </c:pt>
                <c:pt idx="5">
                  <c:v>77.410000000000025</c:v>
                </c:pt>
                <c:pt idx="6">
                  <c:v>57.02</c:v>
                </c:pt>
                <c:pt idx="7">
                  <c:v>73.25</c:v>
                </c:pt>
                <c:pt idx="8">
                  <c:v>53.94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5.96</c:v>
                </c:pt>
                <c:pt idx="1">
                  <c:v>13.14</c:v>
                </c:pt>
                <c:pt idx="2">
                  <c:v>11.32</c:v>
                </c:pt>
                <c:pt idx="3">
                  <c:v>6.33</c:v>
                </c:pt>
                <c:pt idx="4">
                  <c:v>20.49</c:v>
                </c:pt>
                <c:pt idx="5">
                  <c:v>18.399999999999999</c:v>
                </c:pt>
                <c:pt idx="6">
                  <c:v>15.03</c:v>
                </c:pt>
                <c:pt idx="7">
                  <c:v>3.1</c:v>
                </c:pt>
                <c:pt idx="8">
                  <c:v>4.58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Hispanic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8.16</c:v>
                </c:pt>
                <c:pt idx="1">
                  <c:v>12.09</c:v>
                </c:pt>
                <c:pt idx="2">
                  <c:v>6.14</c:v>
                </c:pt>
                <c:pt idx="3">
                  <c:v>4.96</c:v>
                </c:pt>
                <c:pt idx="4">
                  <c:v>10.93</c:v>
                </c:pt>
                <c:pt idx="5">
                  <c:v>2.8299999999999987</c:v>
                </c:pt>
                <c:pt idx="6">
                  <c:v>24.29</c:v>
                </c:pt>
                <c:pt idx="7">
                  <c:v>18.850000000000001</c:v>
                </c:pt>
                <c:pt idx="8">
                  <c:v>27.38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Asian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4</c:v>
                </c:pt>
                <c:pt idx="1">
                  <c:v>5.89</c:v>
                </c:pt>
                <c:pt idx="2">
                  <c:v>2.63</c:v>
                </c:pt>
                <c:pt idx="3">
                  <c:v>3.4899999999999998</c:v>
                </c:pt>
                <c:pt idx="4">
                  <c:v>3.02</c:v>
                </c:pt>
                <c:pt idx="5">
                  <c:v>0.94000000000000061</c:v>
                </c:pt>
                <c:pt idx="6">
                  <c:v>2.4299999999999997</c:v>
                </c:pt>
                <c:pt idx="7">
                  <c:v>3.18</c:v>
                </c:pt>
                <c:pt idx="8">
                  <c:v>11.93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0">
                  <c:v>8.0000000000000043E-2</c:v>
                </c:pt>
                <c:pt idx="1">
                  <c:v>0.35000000000000031</c:v>
                </c:pt>
                <c:pt idx="2">
                  <c:v>0.81</c:v>
                </c:pt>
                <c:pt idx="3">
                  <c:v>0.74000000000000132</c:v>
                </c:pt>
                <c:pt idx="4">
                  <c:v>0.36000000000000032</c:v>
                </c:pt>
                <c:pt idx="5">
                  <c:v>0.41000000000000031</c:v>
                </c:pt>
                <c:pt idx="6">
                  <c:v>1.24</c:v>
                </c:pt>
                <c:pt idx="7">
                  <c:v>1.62</c:v>
                </c:pt>
                <c:pt idx="8">
                  <c:v>2.17</c:v>
                </c:pt>
              </c:numCache>
            </c:numRef>
          </c:val>
        </c:ser>
        <c:axId val="105621760"/>
        <c:axId val="105717760"/>
      </c:barChart>
      <c:catAx>
        <c:axId val="105621760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717760"/>
        <c:crosses val="autoZero"/>
        <c:auto val="1"/>
        <c:lblAlgn val="ctr"/>
        <c:lblOffset val="100"/>
      </c:catAx>
      <c:valAx>
        <c:axId val="105717760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621760"/>
        <c:crosses val="autoZero"/>
        <c:crossBetween val="between"/>
      </c:valAx>
    </c:plotArea>
    <c:legend>
      <c:legendPos val="t"/>
      <c:txPr>
        <a:bodyPr/>
        <a:lstStyle/>
        <a:p>
          <a:pPr>
            <a:defRPr sz="2000">
              <a:solidFill>
                <a:schemeClr val="tx1"/>
              </a:solidFill>
              <a:latin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5.58</c:v>
                </c:pt>
                <c:pt idx="1">
                  <c:v>12.75</c:v>
                </c:pt>
                <c:pt idx="2">
                  <c:v>18.84</c:v>
                </c:pt>
                <c:pt idx="3">
                  <c:v>9.6</c:v>
                </c:pt>
                <c:pt idx="4">
                  <c:v>17.779999999999987</c:v>
                </c:pt>
                <c:pt idx="5">
                  <c:v>6.96</c:v>
                </c:pt>
                <c:pt idx="6">
                  <c:v>8.93</c:v>
                </c:pt>
                <c:pt idx="7">
                  <c:v>7.14</c:v>
                </c:pt>
                <c:pt idx="8">
                  <c:v>12.41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2.36</c:v>
                </c:pt>
                <c:pt idx="1">
                  <c:v>14.2</c:v>
                </c:pt>
                <c:pt idx="2">
                  <c:v>15.66</c:v>
                </c:pt>
                <c:pt idx="3">
                  <c:v>4.18</c:v>
                </c:pt>
                <c:pt idx="4">
                  <c:v>32.450000000000003</c:v>
                </c:pt>
                <c:pt idx="5">
                  <c:v>9.6</c:v>
                </c:pt>
                <c:pt idx="6">
                  <c:v>13.68</c:v>
                </c:pt>
                <c:pt idx="7">
                  <c:v>1.75</c:v>
                </c:pt>
                <c:pt idx="8">
                  <c:v>6.1199999999999966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Hispanic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2.7800000000000002</c:v>
                </c:pt>
                <c:pt idx="1">
                  <c:v>11.25</c:v>
                </c:pt>
                <c:pt idx="2">
                  <c:v>7.31</c:v>
                </c:pt>
                <c:pt idx="3">
                  <c:v>2.82</c:v>
                </c:pt>
                <c:pt idx="4">
                  <c:v>14.89</c:v>
                </c:pt>
                <c:pt idx="5">
                  <c:v>1.27</c:v>
                </c:pt>
                <c:pt idx="6">
                  <c:v>19.02</c:v>
                </c:pt>
                <c:pt idx="7">
                  <c:v>9.18</c:v>
                </c:pt>
                <c:pt idx="8">
                  <c:v>31.49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Asian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4.05</c:v>
                </c:pt>
                <c:pt idx="1">
                  <c:v>16.279999999999987</c:v>
                </c:pt>
                <c:pt idx="2">
                  <c:v>9.3000000000000007</c:v>
                </c:pt>
                <c:pt idx="3">
                  <c:v>5.89</c:v>
                </c:pt>
                <c:pt idx="4">
                  <c:v>12.22</c:v>
                </c:pt>
                <c:pt idx="5">
                  <c:v>1.26</c:v>
                </c:pt>
                <c:pt idx="6">
                  <c:v>5.64</c:v>
                </c:pt>
                <c:pt idx="7">
                  <c:v>4.5999999999999996</c:v>
                </c:pt>
                <c:pt idx="8">
                  <c:v>40.760000000000012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New England</c:v>
                </c:pt>
                <c:pt idx="1">
                  <c:v>Middle Atlantic</c:v>
                </c:pt>
                <c:pt idx="2">
                  <c:v>East NorthCentral</c:v>
                </c:pt>
                <c:pt idx="3">
                  <c:v>West North Central</c:v>
                </c:pt>
                <c:pt idx="4">
                  <c:v>South Atlantic</c:v>
                </c:pt>
                <c:pt idx="5">
                  <c:v>East South Central</c:v>
                </c:pt>
                <c:pt idx="6">
                  <c:v>West South Central</c:v>
                </c:pt>
                <c:pt idx="7">
                  <c:v>Mountain</c:v>
                </c:pt>
                <c:pt idx="8">
                  <c:v>Pacific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0">
                  <c:v>0.4</c:v>
                </c:pt>
                <c:pt idx="1">
                  <c:v>4.8199999999999985</c:v>
                </c:pt>
                <c:pt idx="2">
                  <c:v>14.47</c:v>
                </c:pt>
                <c:pt idx="3">
                  <c:v>6.35</c:v>
                </c:pt>
                <c:pt idx="4">
                  <c:v>7.28</c:v>
                </c:pt>
                <c:pt idx="5">
                  <c:v>2.77</c:v>
                </c:pt>
                <c:pt idx="6">
                  <c:v>14.58</c:v>
                </c:pt>
                <c:pt idx="7">
                  <c:v>11.870000000000006</c:v>
                </c:pt>
                <c:pt idx="8">
                  <c:v>37.47</c:v>
                </c:pt>
              </c:numCache>
            </c:numRef>
          </c:val>
        </c:ser>
        <c:axId val="105761408"/>
        <c:axId val="105841024"/>
      </c:barChart>
      <c:catAx>
        <c:axId val="105761408"/>
        <c:scaling>
          <c:orientation val="minMax"/>
        </c:scaling>
        <c:axPos val="b"/>
        <c:majorTickMark val="none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841024"/>
        <c:crosses val="autoZero"/>
        <c:auto val="1"/>
        <c:lblAlgn val="ctr"/>
        <c:lblOffset val="100"/>
      </c:catAx>
      <c:valAx>
        <c:axId val="105841024"/>
        <c:scaling>
          <c:orientation val="minMax"/>
        </c:scaling>
        <c:axPos val="l"/>
        <c:numFmt formatCode="General" sourceLinked="1"/>
        <c:majorTickMark val="in"/>
        <c:tickLblPos val="nextTo"/>
        <c:spPr>
          <a:ln w="19050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pPr>
            <a:endParaRPr lang="en-US"/>
          </a:p>
        </c:txPr>
        <c:crossAx val="105761408"/>
        <c:crosses val="autoZero"/>
        <c:crossBetween val="between"/>
      </c:valAx>
    </c:plotArea>
    <c:legend>
      <c:legendPos val="t"/>
      <c:txPr>
        <a:bodyPr/>
        <a:lstStyle/>
        <a:p>
          <a:pPr>
            <a:defRPr sz="2000">
              <a:solidFill>
                <a:schemeClr val="tx1"/>
              </a:solidFill>
              <a:latin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3EB1F0BF-D2B3-41FC-957C-009911BFBF4E}" type="datetimeFigureOut">
              <a:rPr lang="en-US" smtClean="0"/>
              <a:pPr/>
              <a:t>9/7/2010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A3069904-397D-4255-A829-633DC16583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9775"/>
            <a:ext cx="7772400" cy="1673225"/>
          </a:xfrm>
        </p:spPr>
        <p:txBody>
          <a:bodyPr/>
          <a:lstStyle>
            <a:lvl1pPr marL="0" indent="0" algn="ctr">
              <a:buNone/>
              <a:defRPr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5C24-1BF0-4E43-B37C-6781DB52BDB6}" type="datetimeFigureOut">
              <a:rPr lang="en-US" smtClean="0"/>
              <a:pPr/>
              <a:t>9/7/2010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914400" cy="168275"/>
          </a:xfrm>
        </p:spPr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2010-NCHS-Conference-Motif-[PPTdarkbg]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5105400"/>
            <a:ext cx="1371600" cy="1577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5C24-1BF0-4E43-B37C-6781DB52BDB6}" type="datetimeFigureOut">
              <a:rPr lang="en-US" smtClean="0"/>
              <a:pPr/>
              <a:t>9/7/2010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457200" y="1295400"/>
            <a:ext cx="8229600" cy="472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8365C24-1BF0-4E43-B37C-6781DB52BDB6}" type="datetimeFigureOut">
              <a:rPr lang="en-US" smtClean="0"/>
              <a:pPr/>
              <a:t>9/7/2010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669087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5C24-1BF0-4E43-B37C-6781DB52BDB6}" type="datetimeFigureOut">
              <a:rPr lang="en-US" smtClean="0"/>
              <a:pPr/>
              <a:t>9/7/2010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914400" cy="168275"/>
          </a:xfrm>
        </p:spPr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2010-NCHS-Conference-Motif-[PPTdarkbg]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3800" y="5105400"/>
            <a:ext cx="1371600" cy="1577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5C24-1BF0-4E43-B37C-6781DB52BDB6}" type="datetimeFigureOut">
              <a:rPr lang="en-US" smtClean="0"/>
              <a:pPr/>
              <a:t>9/7/2010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5C24-1BF0-4E43-B37C-6781DB52BDB6}" type="datetimeFigureOut">
              <a:rPr lang="en-US" smtClean="0"/>
              <a:pPr/>
              <a:t>9/7/2010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5C24-1BF0-4E43-B37C-6781DB52BDB6}" type="datetimeFigureOut">
              <a:rPr lang="en-US" smtClean="0"/>
              <a:pPr/>
              <a:t>9/7/2010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5C24-1BF0-4E43-B37C-6781DB52BDB6}" type="datetimeFigureOut">
              <a:rPr lang="en-US" smtClean="0"/>
              <a:pPr/>
              <a:t>9/7/2010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5C24-1BF0-4E43-B37C-6781DB52BDB6}" type="datetimeFigureOut">
              <a:rPr lang="en-US" smtClean="0"/>
              <a:pPr/>
              <a:t>9/7/2010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7375E"/>
            </a:gs>
            <a:gs pos="39999">
              <a:srgbClr val="17375E"/>
            </a:gs>
            <a:gs pos="70000">
              <a:srgbClr val="375F92"/>
            </a:gs>
            <a:gs pos="100000">
              <a:srgbClr val="558ED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65C24-1BF0-4E43-B37C-6781DB52BDB6}" type="datetimeFigureOut">
              <a:rPr lang="en-US" smtClean="0"/>
              <a:pPr/>
              <a:t>9/7/2010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55340-09A0-4AFA-ADD2-0DF10A5A4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arallelogram 8"/>
          <p:cNvSpPr/>
          <p:nvPr/>
        </p:nvSpPr>
        <p:spPr>
          <a:xfrm flipH="1">
            <a:off x="7772400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2"/>
          <p:cNvSpPr/>
          <p:nvPr/>
        </p:nvSpPr>
        <p:spPr>
          <a:xfrm flipH="1">
            <a:off x="6886222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arallelogram 13"/>
          <p:cNvSpPr/>
          <p:nvPr/>
        </p:nvSpPr>
        <p:spPr>
          <a:xfrm flipH="1">
            <a:off x="6000044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Parallelogram 14"/>
          <p:cNvSpPr/>
          <p:nvPr/>
        </p:nvSpPr>
        <p:spPr>
          <a:xfrm flipH="1">
            <a:off x="5113866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Parallelogram 10"/>
          <p:cNvSpPr/>
          <p:nvPr userDrawn="1"/>
        </p:nvSpPr>
        <p:spPr>
          <a:xfrm flipH="1">
            <a:off x="7772400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Parallelogram 11"/>
          <p:cNvSpPr/>
          <p:nvPr userDrawn="1"/>
        </p:nvSpPr>
        <p:spPr>
          <a:xfrm flipH="1">
            <a:off x="6886222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6" name="Parallelogram 15"/>
          <p:cNvSpPr/>
          <p:nvPr userDrawn="1"/>
        </p:nvSpPr>
        <p:spPr>
          <a:xfrm flipH="1">
            <a:off x="6000044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7" name="Parallelogram 16"/>
          <p:cNvSpPr/>
          <p:nvPr userDrawn="1"/>
        </p:nvSpPr>
        <p:spPr>
          <a:xfrm flipH="1">
            <a:off x="5113866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40" r:id="rId3"/>
    <p:sldLayoutId id="2147483733" r:id="rId4"/>
    <p:sldLayoutId id="2147483735" r:id="rId5"/>
    <p:sldLayoutId id="2147483738" r:id="rId6"/>
    <p:sldLayoutId id="2147483739" r:id="rId7"/>
    <p:sldLayoutId id="2147483736" r:id="rId8"/>
    <p:sldLayoutId id="214748373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effectLst/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b="0" kern="1200">
          <a:solidFill>
            <a:schemeClr val="accent5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2010 National Conference on </a:t>
            </a:r>
            <a:br>
              <a:rPr lang="en-US" dirty="0" smtClean="0"/>
            </a:br>
            <a:r>
              <a:rPr lang="en-US" dirty="0" smtClean="0"/>
              <a:t>Health Statistics</a:t>
            </a:r>
            <a:br>
              <a:rPr lang="en-US" dirty="0" smtClean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1447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Deborah Rose Ph.D. </a:t>
            </a:r>
            <a:br>
              <a:rPr lang="en-US" sz="2800" dirty="0" smtClean="0"/>
            </a:br>
            <a:r>
              <a:rPr lang="en-US" sz="2800" dirty="0" smtClean="0"/>
              <a:t>National Center for Health Statistics</a:t>
            </a:r>
          </a:p>
          <a:p>
            <a:r>
              <a:rPr lang="en-US" sz="2800" dirty="0" smtClean="0"/>
              <a:t>Research Data Center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667001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Exploring  NHIS Data by Census Division</a:t>
            </a:r>
            <a:endParaRPr lang="en-US" sz="36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5029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Tahoma" pitchFamily="34" charset="0"/>
                <a:cs typeface="Tahoma" pitchFamily="34" charset="0"/>
              </a:rPr>
              <a:t>August 16, 2010</a:t>
            </a:r>
            <a:br>
              <a:rPr lang="en-US" sz="2200" dirty="0" smtClean="0">
                <a:latin typeface="Tahoma" pitchFamily="34" charset="0"/>
                <a:cs typeface="Tahoma" pitchFamily="34" charset="0"/>
              </a:rPr>
            </a:br>
            <a:r>
              <a:rPr lang="en-US" sz="2200" dirty="0" smtClean="0">
                <a:latin typeface="Tahoma" pitchFamily="34" charset="0"/>
                <a:cs typeface="Tahoma" pitchFamily="34" charset="0"/>
              </a:rPr>
              <a:t>Omni 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Shoreham Hotel, 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Washington, DC</a:t>
            </a:r>
            <a:endParaRPr lang="en-US" sz="2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the </a:t>
            </a:r>
            <a:br>
              <a:rPr lang="en-US" dirty="0" smtClean="0"/>
            </a:br>
            <a:r>
              <a:rPr lang="en-US" dirty="0" smtClean="0"/>
              <a:t>National Health Interview Survey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National Health Interview Survey (NHIS)</a:t>
            </a:r>
          </a:p>
          <a:p>
            <a:pPr lvl="1"/>
            <a:r>
              <a:rPr lang="en-US" dirty="0" smtClean="0"/>
              <a:t>Fielded each year</a:t>
            </a:r>
          </a:p>
          <a:p>
            <a:pPr lvl="1"/>
            <a:r>
              <a:rPr lang="en-US" dirty="0" smtClean="0"/>
              <a:t>Personal interview, in the home</a:t>
            </a:r>
          </a:p>
          <a:p>
            <a:pPr lvl="1"/>
            <a:r>
              <a:rPr lang="en-US" dirty="0" smtClean="0"/>
              <a:t>30-40,000 households</a:t>
            </a:r>
          </a:p>
          <a:p>
            <a:pPr lvl="1"/>
            <a:r>
              <a:rPr lang="en-US" dirty="0" smtClean="0"/>
              <a:t>75-100,000 people</a:t>
            </a:r>
          </a:p>
          <a:p>
            <a:pPr lvl="1"/>
            <a:r>
              <a:rPr lang="en-US" dirty="0" smtClean="0"/>
              <a:t>A multi-stage random sample</a:t>
            </a:r>
          </a:p>
          <a:p>
            <a:pPr lvl="1"/>
            <a:r>
              <a:rPr lang="en-US" dirty="0" smtClean="0"/>
              <a:t>Represents the civilian, non-institutionalized US population</a:t>
            </a:r>
          </a:p>
          <a:p>
            <a:pPr lvl="1"/>
            <a:r>
              <a:rPr lang="en-US" dirty="0" smtClean="0"/>
              <a:t>Region is the smallest public use geographic unit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4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5791200"/>
            <a:ext cx="26324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Source:  NHIS website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Estimates were calculated from the 2009 NHIS Sample Adult file, using the Sample Adult weight.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Estimates by Division are not representative of the US population because Division is not part of the NHIS sampling frame.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This work is exploratory.  Relationships have not been tested for statistical significance.</a:t>
            </a:r>
          </a:p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Demographic and smoking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Sex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Race/ethnicity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Cigarette smoking status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Current smoking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Percent Male and Female by Region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Percent Male and Female by Division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Smoking Status</a:t>
            </a:r>
            <a:br>
              <a:rPr lang="en-US" dirty="0" smtClean="0"/>
            </a:br>
            <a:r>
              <a:rPr lang="en-US" dirty="0" smtClean="0"/>
              <a:t>by Region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Smoking Status</a:t>
            </a:r>
            <a:br>
              <a:rPr lang="en-US" dirty="0" smtClean="0"/>
            </a:br>
            <a:r>
              <a:rPr lang="en-US" dirty="0" smtClean="0"/>
              <a:t>by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Current Smoking</a:t>
            </a:r>
            <a:br>
              <a:rPr lang="en-US" dirty="0" smtClean="0"/>
            </a:br>
            <a:r>
              <a:rPr lang="en-US" dirty="0" smtClean="0"/>
              <a:t>by Region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545433" y="13716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Current Smoking</a:t>
            </a:r>
            <a:br>
              <a:rPr lang="en-US" dirty="0" smtClean="0"/>
            </a:br>
            <a:r>
              <a:rPr lang="en-US" dirty="0" smtClean="0"/>
              <a:t>by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545433" y="13716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Current Smoking</a:t>
            </a:r>
            <a:br>
              <a:rPr lang="en-US" dirty="0" smtClean="0"/>
            </a:br>
            <a:r>
              <a:rPr lang="en-US" dirty="0" smtClean="0"/>
              <a:t>by Region and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447800"/>
            <a:ext cx="7467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DBCF85"/>
                </a:solidFill>
                <a:latin typeface="Tahoma" pitchFamily="34" charset="0"/>
                <a:cs typeface="Tahoma" pitchFamily="34" charset="0"/>
              </a:rPr>
              <a:t>The previous presentations have covered some of the formal aspects </a:t>
            </a:r>
          </a:p>
          <a:p>
            <a:r>
              <a:rPr lang="en-US" sz="3200" dirty="0" smtClean="0">
                <a:solidFill>
                  <a:srgbClr val="DBCF85"/>
                </a:solidFill>
                <a:latin typeface="Tahoma" pitchFamily="34" charset="0"/>
                <a:cs typeface="Tahoma" pitchFamily="34" charset="0"/>
              </a:rPr>
              <a:t>of the NCHS RDC.  </a:t>
            </a:r>
          </a:p>
          <a:p>
            <a:endParaRPr lang="en-US" sz="3200" dirty="0" smtClean="0">
              <a:solidFill>
                <a:srgbClr val="DBCF85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sz="3200" dirty="0" smtClean="0">
                <a:solidFill>
                  <a:srgbClr val="DBCF85"/>
                </a:solidFill>
                <a:latin typeface="Tahoma" pitchFamily="34" charset="0"/>
                <a:cs typeface="Tahoma" pitchFamily="34" charset="0"/>
              </a:rPr>
              <a:t>This presentation is more exploratory, to help you think about what </a:t>
            </a:r>
            <a:r>
              <a:rPr lang="en-US" sz="3200" dirty="0" smtClean="0">
                <a:solidFill>
                  <a:srgbClr val="A780DA"/>
                </a:solidFill>
                <a:latin typeface="Tahoma" pitchFamily="34" charset="0"/>
                <a:cs typeface="Tahoma" pitchFamily="34" charset="0"/>
              </a:rPr>
              <a:t>YOU</a:t>
            </a:r>
            <a:r>
              <a:rPr lang="en-US" sz="3200" dirty="0" smtClean="0">
                <a:solidFill>
                  <a:srgbClr val="DBCF85"/>
                </a:solidFill>
                <a:latin typeface="Tahoma" pitchFamily="34" charset="0"/>
                <a:cs typeface="Tahoma" pitchFamily="34" charset="0"/>
              </a:rPr>
              <a:t> can do with restricted data at the RDC.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Percentage of the Division Population</a:t>
            </a:r>
            <a:br>
              <a:rPr lang="en-US" dirty="0" smtClean="0"/>
            </a:br>
            <a:r>
              <a:rPr lang="en-US" dirty="0" smtClean="0"/>
              <a:t>by Race/Ethnicity Group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Percentage of a Race/Ethnicity </a:t>
            </a:r>
            <a:br>
              <a:rPr lang="en-US" dirty="0" smtClean="0"/>
            </a:br>
            <a:r>
              <a:rPr lang="en-US" dirty="0" smtClean="0"/>
              <a:t>Group in Each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Selected conditions from the 2009 NHIS Core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Have you EVER been told by a doctor or other health professional that you had:  </a:t>
            </a:r>
          </a:p>
          <a:p>
            <a:r>
              <a:rPr lang="en-US" dirty="0" smtClean="0"/>
              <a:t>    . . .  Coronary heart disease     </a:t>
            </a:r>
          </a:p>
          <a:p>
            <a:r>
              <a:rPr lang="en-US" dirty="0" smtClean="0"/>
              <a:t>    . . .  Hypertension</a:t>
            </a:r>
          </a:p>
          <a:p>
            <a:r>
              <a:rPr lang="en-US" dirty="0" smtClean="0"/>
              <a:t>    . . .  A stroke </a:t>
            </a:r>
          </a:p>
          <a:p>
            <a:r>
              <a:rPr lang="en-US" dirty="0" smtClean="0"/>
              <a:t>    . . .  Diabetes</a:t>
            </a:r>
          </a:p>
          <a:p>
            <a:r>
              <a:rPr lang="en-US" dirty="0" smtClean="0"/>
              <a:t>    . . .  Asthma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Coronary Heart Disease (CHD) by Region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545433" y="13716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CHD</a:t>
            </a:r>
            <a:br>
              <a:rPr lang="en-US" dirty="0" smtClean="0"/>
            </a:br>
            <a:r>
              <a:rPr lang="en-US" dirty="0" smtClean="0"/>
              <a:t> by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533400" y="14478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CHD</a:t>
            </a:r>
            <a:br>
              <a:rPr lang="en-US" dirty="0" smtClean="0"/>
            </a:br>
            <a:r>
              <a:rPr lang="en-US" dirty="0" smtClean="0"/>
              <a:t>by Region and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Hypertension</a:t>
            </a:r>
            <a:br>
              <a:rPr lang="en-US" dirty="0" smtClean="0"/>
            </a:br>
            <a:r>
              <a:rPr lang="en-US" dirty="0" smtClean="0"/>
              <a:t>by Region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545433" y="13716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Prevalence of Hypertension</a:t>
            </a:r>
            <a:br>
              <a:rPr lang="en-US" dirty="0" smtClean="0"/>
            </a:br>
            <a:r>
              <a:rPr lang="en-US" dirty="0" smtClean="0"/>
              <a:t> by Division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Hypertension</a:t>
            </a:r>
            <a:br>
              <a:rPr lang="en-US" dirty="0" smtClean="0"/>
            </a:br>
            <a:r>
              <a:rPr lang="en-US" dirty="0" smtClean="0"/>
              <a:t>by Region and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Stroke</a:t>
            </a:r>
            <a:br>
              <a:rPr lang="en-US" dirty="0" smtClean="0"/>
            </a:br>
            <a:r>
              <a:rPr lang="en-US" dirty="0" smtClean="0"/>
              <a:t>by Region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545433" y="13716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Restricted Data at the NCHS/RDC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Frequently requested types of data include:</a:t>
            </a:r>
          </a:p>
          <a:p>
            <a:pPr lvl="1"/>
            <a:r>
              <a:rPr lang="en-US" dirty="0" smtClean="0"/>
              <a:t>Small geographic areas</a:t>
            </a:r>
          </a:p>
          <a:p>
            <a:pPr lvl="1"/>
            <a:r>
              <a:rPr lang="en-US" dirty="0" smtClean="0"/>
              <a:t>Sensitive information</a:t>
            </a:r>
          </a:p>
          <a:p>
            <a:pPr lvl="1"/>
            <a:r>
              <a:rPr lang="en-US" dirty="0" smtClean="0"/>
              <a:t>Mortality and linked mortality files</a:t>
            </a:r>
          </a:p>
          <a:p>
            <a:pPr lvl="1"/>
            <a:r>
              <a:rPr lang="en-US" dirty="0" smtClean="0"/>
              <a:t>Exact dates </a:t>
            </a:r>
          </a:p>
          <a:p>
            <a:pPr lvl="1"/>
            <a:r>
              <a:rPr lang="en-US" dirty="0" smtClean="0"/>
              <a:t>Small race/ethnicity groups</a:t>
            </a:r>
          </a:p>
          <a:p>
            <a:pPr lvl="1"/>
            <a:r>
              <a:rPr lang="en-US" dirty="0" smtClean="0"/>
              <a:t>Genetic data</a:t>
            </a:r>
          </a:p>
          <a:p>
            <a:pPr lvl="4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Stroke</a:t>
            </a:r>
            <a:br>
              <a:rPr lang="en-US" dirty="0" smtClean="0"/>
            </a:br>
            <a:r>
              <a:rPr lang="en-US" dirty="0" smtClean="0"/>
              <a:t> by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Stroke</a:t>
            </a:r>
            <a:br>
              <a:rPr lang="en-US" dirty="0" smtClean="0"/>
            </a:br>
            <a:r>
              <a:rPr lang="en-US" dirty="0" smtClean="0"/>
              <a:t>by Region and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133600"/>
            <a:ext cx="6669087" cy="3352800"/>
          </a:xfrm>
        </p:spPr>
        <p:txBody>
          <a:bodyPr>
            <a:noAutofit/>
          </a:bodyPr>
          <a:lstStyle/>
          <a:p>
            <a:r>
              <a:rPr lang="en-US" sz="2400" b="0" dirty="0" smtClean="0"/>
              <a:t>An area in the southeast part of the United States with a high prevalence of stroke.  </a:t>
            </a:r>
            <a:br>
              <a:rPr lang="en-US" sz="2400" b="0" dirty="0" smtClean="0"/>
            </a:b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>The East South Central Division is in the stroke belt. </a:t>
            </a:r>
            <a:endParaRPr lang="en-US" sz="24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38201"/>
            <a:ext cx="7772400" cy="68579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Stroke Belt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Diabetes</a:t>
            </a:r>
            <a:br>
              <a:rPr lang="en-US" dirty="0" smtClean="0"/>
            </a:br>
            <a:r>
              <a:rPr lang="en-US" dirty="0" smtClean="0"/>
              <a:t>by Region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545433" y="13716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Diabetes</a:t>
            </a:r>
            <a:br>
              <a:rPr lang="en-US" dirty="0" smtClean="0"/>
            </a:br>
            <a:r>
              <a:rPr lang="en-US" dirty="0" smtClean="0"/>
              <a:t> by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Diabetes</a:t>
            </a:r>
            <a:br>
              <a:rPr lang="en-US" dirty="0" smtClean="0"/>
            </a:br>
            <a:r>
              <a:rPr lang="en-US" dirty="0" smtClean="0"/>
              <a:t>by Region and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Asthma</a:t>
            </a:r>
            <a:br>
              <a:rPr lang="en-US" dirty="0" smtClean="0"/>
            </a:br>
            <a:r>
              <a:rPr lang="en-US" dirty="0" smtClean="0"/>
              <a:t>by Region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545433" y="13716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Asthma</a:t>
            </a:r>
            <a:br>
              <a:rPr lang="en-US" dirty="0" smtClean="0"/>
            </a:br>
            <a:r>
              <a:rPr lang="en-US" dirty="0" smtClean="0"/>
              <a:t> by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Asthma</a:t>
            </a:r>
            <a:br>
              <a:rPr lang="en-US" dirty="0" smtClean="0"/>
            </a:br>
            <a:r>
              <a:rPr lang="en-US" dirty="0" smtClean="0"/>
              <a:t>by Region and 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Five Conditions by </a:t>
            </a:r>
            <a:br>
              <a:rPr lang="en-US" dirty="0" smtClean="0"/>
            </a:br>
            <a:r>
              <a:rPr lang="en-US" dirty="0" smtClean="0"/>
              <a:t>Region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Restricted Geographic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Frequently used geographic areas include:</a:t>
            </a:r>
          </a:p>
          <a:p>
            <a:pPr lvl="1"/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County</a:t>
            </a:r>
          </a:p>
          <a:p>
            <a:pPr lvl="1"/>
            <a:r>
              <a:rPr lang="en-US" dirty="0" smtClean="0"/>
              <a:t>Census tract </a:t>
            </a:r>
          </a:p>
          <a:p>
            <a:pPr lvl="4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Five Conditions by </a:t>
            </a:r>
            <a:br>
              <a:rPr lang="en-US" dirty="0" smtClean="0"/>
            </a:br>
            <a:r>
              <a:rPr lang="en-US" dirty="0" smtClean="0"/>
              <a:t>Division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 2009 NHIS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57200" y="12954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Displaying chronic conditions and covariates by Division can reveal more detail than showing them by Region.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Reaching the RDC from </a:t>
            </a:r>
            <a:br>
              <a:rPr lang="en-US" sz="2400" dirty="0" smtClean="0"/>
            </a:br>
            <a:r>
              <a:rPr lang="en-US" sz="2400" dirty="0" smtClean="0"/>
              <a:t>the NCHS Homepage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219200"/>
            <a:ext cx="480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Or,  go directly to  the </a:t>
            </a:r>
            <a:br>
              <a:rPr lang="en-US" dirty="0" smtClean="0"/>
            </a:br>
            <a:r>
              <a:rPr lang="en-US" dirty="0" smtClean="0"/>
              <a:t>NCHS/RDC home page: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4800" dirty="0" smtClean="0"/>
              <a:t>http://www.cdc.gov/rdc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WorE3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52400"/>
            <a:ext cx="5715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learn more about the </a:t>
            </a:r>
            <a:r>
              <a:rPr lang="en-US" dirty="0" err="1" smtClean="0"/>
              <a:t>geocode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data available at the NCHS / RDC: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itchFamily="34" charset="0"/>
              <a:buChar char="•"/>
            </a:pPr>
            <a:r>
              <a:rPr lang="en-US" dirty="0" smtClean="0"/>
              <a:t>Click on “Step 1: Types of Data”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dirty="0" smtClean="0"/>
              <a:t>On the next page, pick “Restricted Data”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dirty="0" smtClean="0"/>
              <a:t> Click on “</a:t>
            </a:r>
            <a:r>
              <a:rPr lang="en-US" dirty="0" err="1" smtClean="0"/>
              <a:t>Geocodes</a:t>
            </a:r>
            <a:r>
              <a:rPr lang="en-US" dirty="0" smtClean="0"/>
              <a:t> by NCHS Survey”</a:t>
            </a:r>
          </a:p>
          <a:p>
            <a:pPr marL="514350" indent="-514350">
              <a:buFont typeface="Arial" pitchFamily="34" charset="0"/>
              <a:buChar char="•"/>
            </a:pPr>
            <a:endParaRPr lang="en-US" dirty="0" smtClean="0"/>
          </a:p>
          <a:p>
            <a:pPr marL="514350" indent="-514350">
              <a:buFont typeface="Arial" pitchFamily="34" charset="0"/>
              <a:buChar char="•"/>
            </a:pPr>
            <a:endParaRPr lang="en-US" dirty="0" smtClean="0"/>
          </a:p>
          <a:p>
            <a:pPr marL="514350" indent="-514350"/>
            <a:r>
              <a:rPr lang="en-US" dirty="0" smtClean="0">
                <a:solidFill>
                  <a:srgbClr val="A780DA"/>
                </a:solidFill>
              </a:rPr>
              <a:t>     We look forward to seeing you soon!</a:t>
            </a:r>
            <a:endParaRPr lang="en-US" dirty="0">
              <a:solidFill>
                <a:srgbClr val="A780D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Geographic Data in the National Health Interview Survey (NHIS)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sampling frame for the NHIS allows public use estimates to be made for:</a:t>
            </a:r>
          </a:p>
          <a:p>
            <a:pPr lvl="1"/>
            <a:r>
              <a:rPr lang="en-US" dirty="0" smtClean="0"/>
              <a:t>The whole United States</a:t>
            </a:r>
          </a:p>
          <a:p>
            <a:pPr lvl="1"/>
            <a:r>
              <a:rPr lang="en-US" dirty="0" smtClean="0"/>
              <a:t>The four Census Regions</a:t>
            </a:r>
          </a:p>
          <a:p>
            <a:pPr lvl="1">
              <a:buNone/>
            </a:pPr>
            <a:endParaRPr lang="en-US" sz="3000" dirty="0" smtClean="0">
              <a:solidFill>
                <a:srgbClr val="DBCF85"/>
              </a:solidFill>
            </a:endParaRPr>
          </a:p>
          <a:p>
            <a:pPr lvl="1">
              <a:buNone/>
            </a:pPr>
            <a:r>
              <a:rPr lang="en-US" sz="3200" dirty="0" smtClean="0">
                <a:solidFill>
                  <a:srgbClr val="DBCF85"/>
                </a:solidFill>
              </a:rPr>
              <a:t>State is a restricted variable, and:</a:t>
            </a:r>
          </a:p>
          <a:p>
            <a:pPr lvl="1"/>
            <a:r>
              <a:rPr lang="en-US" dirty="0" smtClean="0"/>
              <a:t>State is not a level in the NHIS sample frame</a:t>
            </a:r>
          </a:p>
          <a:p>
            <a:pPr lvl="1"/>
            <a:r>
              <a:rPr lang="en-US" dirty="0" smtClean="0"/>
              <a:t>Some states are not included in the sample</a:t>
            </a:r>
          </a:p>
          <a:p>
            <a:pPr lvl="1"/>
            <a:r>
              <a:rPr lang="en-US" dirty="0" smtClean="0"/>
              <a:t>Some states are too small for stable estimates</a:t>
            </a:r>
          </a:p>
          <a:p>
            <a:pPr lvl="1"/>
            <a:r>
              <a:rPr lang="en-US" dirty="0" smtClean="0"/>
              <a:t>Using state in analysis may violate confidentiality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Methodological </a:t>
            </a:r>
            <a:br>
              <a:rPr lang="en-US" dirty="0" smtClean="0"/>
            </a:br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we use when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Region</a:t>
            </a:r>
            <a:r>
              <a:rPr lang="en-US" dirty="0" smtClean="0"/>
              <a:t> is too large, and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State</a:t>
            </a:r>
            <a:r>
              <a:rPr lang="en-US" dirty="0" smtClean="0"/>
              <a:t> is too small?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Division</a:t>
            </a:r>
            <a:r>
              <a:rPr lang="en-US" dirty="0" smtClean="0"/>
              <a:t> may allow for finer detail than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Region,</a:t>
            </a:r>
            <a:r>
              <a:rPr lang="en-US" dirty="0" smtClean="0"/>
              <a:t> without violating confidentiality.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5867400"/>
            <a:ext cx="6705600" cy="511175"/>
          </a:xfrm>
        </p:spPr>
        <p:txBody>
          <a:bodyPr>
            <a:normAutofit/>
          </a:bodyPr>
          <a:lstStyle/>
          <a:p>
            <a:r>
              <a:rPr lang="en-US" sz="1200" b="0" dirty="0" smtClean="0"/>
              <a:t>Source: Dept. of Energy, Regional Energy Profiles.</a:t>
            </a:r>
            <a:endParaRPr lang="en-US" sz="1200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56457" y="762001"/>
            <a:ext cx="7431087" cy="380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            Map of US Census Regions and Divisions</a:t>
            </a:r>
            <a:endParaRPr lang="en-US" dirty="0"/>
          </a:p>
        </p:txBody>
      </p:sp>
      <p:pic>
        <p:nvPicPr>
          <p:cNvPr id="4098" name="Picture 2" descr="Map of U.S. Census Regions and Divisions. If you have trouble viewing this page, please call the National Energy Information Center at 202-586-8800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6096001" cy="465704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114800" y="12192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MIDWEST</a:t>
            </a:r>
            <a:endParaRPr lang="en-US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3429000" y="1524000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West</a:t>
            </a:r>
          </a:p>
          <a:p>
            <a:pPr algn="ctr"/>
            <a:r>
              <a:rPr lang="en-US" sz="1400" b="1" dirty="0" smtClean="0"/>
              <a:t>North Central</a:t>
            </a:r>
            <a:endParaRPr lang="en-US" sz="1400" b="1" dirty="0"/>
          </a:p>
        </p:txBody>
      </p:sp>
      <p:sp>
        <p:nvSpPr>
          <p:cNvPr id="7" name="Rectangle 6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W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15240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East</a:t>
            </a:r>
          </a:p>
          <a:p>
            <a:pPr algn="ctr"/>
            <a:r>
              <a:rPr lang="en-US" sz="1400" b="1" dirty="0" smtClean="0"/>
              <a:t>North Central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US Census Bureau</a:t>
            </a:r>
            <a:endParaRPr lang="en-US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609600" y="1295400"/>
          <a:ext cx="8077199" cy="3824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223"/>
                <a:gridCol w="2239223"/>
                <a:gridCol w="3598753"/>
              </a:tblGrid>
              <a:tr h="373224">
                <a:tc>
                  <a:txBody>
                    <a:bodyPr/>
                    <a:lstStyle/>
                    <a:p>
                      <a:r>
                        <a:rPr lang="en-US" dirty="0" smtClean="0"/>
                        <a:t>US</a:t>
                      </a:r>
                      <a:r>
                        <a:rPr lang="en-US" baseline="0" dirty="0" smtClean="0"/>
                        <a:t> Census Region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 Census Division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States</a:t>
                      </a:r>
                      <a:endParaRPr lang="en-US" dirty="0"/>
                    </a:p>
                  </a:txBody>
                  <a:tcPr/>
                </a:tc>
              </a:tr>
              <a:tr h="37322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Region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1: Northeast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1. New England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CT, ME, MA, NH, RI, VT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322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2. Middle Atlantic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N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Y, NJ, PA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322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Region 2: Midwest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3. East North Central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IN, IL,  MI, OH, WI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590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4. West North Central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IA, KS, MN, MO, NE, ND, SD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476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Region 3:  South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5. South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Atlantic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DE, MD, WV, DC, VA, NC, SC, GA, FL</a:t>
                      </a:r>
                      <a:endParaRPr lang="en-US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37322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6. East South Central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MS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, AL, TN, KY</a:t>
                      </a:r>
                      <a:endParaRPr lang="en-US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401215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7. West South Central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TX, OK, AR, LA</a:t>
                      </a:r>
                      <a:endParaRPr lang="en-US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373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Region 4: West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8. Mountain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MT,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ID, WY, NV, UT, CO, AZ,NM</a:t>
                      </a:r>
                      <a:endParaRPr lang="en-US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373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9. Pacific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CA,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OR, WA, AK, HI</a:t>
                      </a:r>
                      <a:endParaRPr lang="en-US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Census Divisions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 </a:t>
            </a:r>
            <a:r>
              <a:rPr lang="en-US" sz="4200" dirty="0" smtClean="0"/>
              <a:t>To compare the use of </a:t>
            </a:r>
            <a:r>
              <a:rPr lang="en-US" sz="4200" dirty="0" smtClean="0">
                <a:solidFill>
                  <a:srgbClr val="A780DA"/>
                </a:solidFill>
              </a:rPr>
              <a:t>Region</a:t>
            </a:r>
            <a:r>
              <a:rPr lang="en-US" sz="4200" dirty="0" smtClean="0"/>
              <a:t> with </a:t>
            </a:r>
            <a:r>
              <a:rPr lang="en-US" sz="4200" dirty="0" smtClean="0">
                <a:solidFill>
                  <a:srgbClr val="A780DA"/>
                </a:solidFill>
              </a:rPr>
              <a:t>Division</a:t>
            </a:r>
            <a:r>
              <a:rPr lang="en-US" sz="4200" dirty="0" smtClean="0"/>
              <a:t> to review the prevalence of selected covariates and five chronic disease conditions.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S2010conference">
  <a:themeElements>
    <a:clrScheme name="NCHS 2010 conference">
      <a:dk1>
        <a:srgbClr val="FFFFFF"/>
      </a:dk1>
      <a:lt1>
        <a:srgbClr val="000000"/>
      </a:lt1>
      <a:dk2>
        <a:srgbClr val="C4D1EB"/>
      </a:dk2>
      <a:lt2>
        <a:srgbClr val="17375E"/>
      </a:lt2>
      <a:accent1>
        <a:srgbClr val="47A5F3"/>
      </a:accent1>
      <a:accent2>
        <a:srgbClr val="8CCDCF"/>
      </a:accent2>
      <a:accent3>
        <a:srgbClr val="A780DA"/>
      </a:accent3>
      <a:accent4>
        <a:srgbClr val="99D05C"/>
      </a:accent4>
      <a:accent5>
        <a:srgbClr val="DBCF85"/>
      </a:accent5>
      <a:accent6>
        <a:srgbClr val="6AB477"/>
      </a:accent6>
      <a:hlink>
        <a:srgbClr val="9999FF"/>
      </a:hlink>
      <a:folHlink>
        <a:srgbClr val="6565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1590</TotalTime>
  <Words>889</Words>
  <Application>Microsoft Office PowerPoint</Application>
  <PresentationFormat>On-screen Show (4:3)</PresentationFormat>
  <Paragraphs>185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NCHS2010conference</vt:lpstr>
      <vt:lpstr>2010 National Conference on  Health Statistics </vt:lpstr>
      <vt:lpstr>Slide 2</vt:lpstr>
      <vt:lpstr>Restricted Data at the NCHS/RDC</vt:lpstr>
      <vt:lpstr>Restricted Geographic Data</vt:lpstr>
      <vt:lpstr>Geographic Data in the National Health Interview Survey (NHIS)</vt:lpstr>
      <vt:lpstr>A Methodological  Research Question</vt:lpstr>
      <vt:lpstr>Source: Dept. of Energy, Regional Energy Profiles.</vt:lpstr>
      <vt:lpstr> Census Divisions</vt:lpstr>
      <vt:lpstr>Goal</vt:lpstr>
      <vt:lpstr>Overview of the  National Health Interview Survey</vt:lpstr>
      <vt:lpstr>Notes</vt:lpstr>
      <vt:lpstr>Demographic and smoking variables</vt:lpstr>
      <vt:lpstr>Percent Male and Female by Region  </vt:lpstr>
      <vt:lpstr>Percent Male and Female by Division  </vt:lpstr>
      <vt:lpstr>Smoking Status by Region</vt:lpstr>
      <vt:lpstr>Smoking Status by Division</vt:lpstr>
      <vt:lpstr>Prevalence of Current Smoking by Region</vt:lpstr>
      <vt:lpstr>Prevalence of Current Smoking by Division</vt:lpstr>
      <vt:lpstr>Prevalence of Current Smoking by Region and Division</vt:lpstr>
      <vt:lpstr>Percentage of the Division Population by Race/Ethnicity Group</vt:lpstr>
      <vt:lpstr>The Percentage of a Race/Ethnicity  Group in Each Division</vt:lpstr>
      <vt:lpstr>Selected conditions from the 2009 NHIS Core Questionnaire</vt:lpstr>
      <vt:lpstr>Prevalence of Coronary Heart Disease (CHD) by Region</vt:lpstr>
      <vt:lpstr>Prevalence of CHD  by Division</vt:lpstr>
      <vt:lpstr>Prevalence of CHD by Region and Division</vt:lpstr>
      <vt:lpstr>Prevalence of Hypertension by Region</vt:lpstr>
      <vt:lpstr> Prevalence of Hypertension  by Division  </vt:lpstr>
      <vt:lpstr>Prevalence of Hypertension by Region and Division</vt:lpstr>
      <vt:lpstr>Prevalence of Stroke by Region</vt:lpstr>
      <vt:lpstr>Prevalence of Stroke  by Division</vt:lpstr>
      <vt:lpstr>Prevalence of Stroke by Region and Division</vt:lpstr>
      <vt:lpstr>An area in the southeast part of the United States with a high prevalence of stroke.    The East South Central Division is in the stroke belt. </vt:lpstr>
      <vt:lpstr>Prevalence of Diabetes by Region</vt:lpstr>
      <vt:lpstr>Prevalence of Diabetes  by Division</vt:lpstr>
      <vt:lpstr>Prevalence of Diabetes by Region and Division</vt:lpstr>
      <vt:lpstr>Prevalence of Asthma by Region</vt:lpstr>
      <vt:lpstr>Prevalence of Asthma  by Division</vt:lpstr>
      <vt:lpstr>Prevalence of Asthma by Region and Division</vt:lpstr>
      <vt:lpstr>Five Conditions by  Region</vt:lpstr>
      <vt:lpstr>Five Conditions by  Division</vt:lpstr>
      <vt:lpstr>Summary and Conclusions</vt:lpstr>
      <vt:lpstr>Reaching the RDC from  the NCHS Homepage</vt:lpstr>
      <vt:lpstr>Or,  go directly to  the  NCHS/RDC home page:</vt:lpstr>
      <vt:lpstr>Slide 44</vt:lpstr>
      <vt:lpstr>To learn more about the geocode  data available at the NCHS / RDC: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Tommy Seibert</dc:creator>
  <cp:lastModifiedBy>Deborah Rose</cp:lastModifiedBy>
  <cp:revision>359</cp:revision>
  <dcterms:created xsi:type="dcterms:W3CDTF">2010-07-23T19:51:19Z</dcterms:created>
  <dcterms:modified xsi:type="dcterms:W3CDTF">2010-09-07T20:14:24Z</dcterms:modified>
</cp:coreProperties>
</file>