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  <p:sldMasterId id="2147483738" r:id="rId2"/>
    <p:sldMasterId id="2147483740" r:id="rId3"/>
  </p:sldMasterIdLst>
  <p:notesMasterIdLst>
    <p:notesMasterId r:id="rId28"/>
  </p:notesMasterIdLst>
  <p:handoutMasterIdLst>
    <p:handoutMasterId r:id="rId29"/>
  </p:handoutMasterIdLst>
  <p:sldIdLst>
    <p:sldId id="279" r:id="rId4"/>
    <p:sldId id="435" r:id="rId5"/>
    <p:sldId id="328" r:id="rId6"/>
    <p:sldId id="448" r:id="rId7"/>
    <p:sldId id="447" r:id="rId8"/>
    <p:sldId id="401" r:id="rId9"/>
    <p:sldId id="436" r:id="rId10"/>
    <p:sldId id="399" r:id="rId11"/>
    <p:sldId id="378" r:id="rId12"/>
    <p:sldId id="361" r:id="rId13"/>
    <p:sldId id="433" r:id="rId14"/>
    <p:sldId id="400" r:id="rId15"/>
    <p:sldId id="407" r:id="rId16"/>
    <p:sldId id="405" r:id="rId17"/>
    <p:sldId id="430" r:id="rId18"/>
    <p:sldId id="408" r:id="rId19"/>
    <p:sldId id="406" r:id="rId20"/>
    <p:sldId id="431" r:id="rId21"/>
    <p:sldId id="443" r:id="rId22"/>
    <p:sldId id="440" r:id="rId23"/>
    <p:sldId id="441" r:id="rId24"/>
    <p:sldId id="442" r:id="rId25"/>
    <p:sldId id="412" r:id="rId26"/>
    <p:sldId id="446" r:id="rId2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FFFFCC"/>
    <a:srgbClr val="FFCC99"/>
    <a:srgbClr val="FFFF00"/>
    <a:srgbClr val="FFFF99"/>
    <a:srgbClr val="0000CC"/>
    <a:srgbClr val="FF3300"/>
    <a:srgbClr val="FDD7C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85989" autoAdjust="0"/>
  </p:normalViewPr>
  <p:slideViewPr>
    <p:cSldViewPr>
      <p:cViewPr varScale="1">
        <p:scale>
          <a:sx n="83" d="100"/>
          <a:sy n="83" d="100"/>
        </p:scale>
        <p:origin x="-1182" y="-7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064" y="-72"/>
      </p:cViewPr>
      <p:guideLst>
        <p:guide orient="horz" pos="2929"/>
        <p:guide pos="2209"/>
      </p:guideLst>
    </p:cSldViewPr>
  </p:notes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Office_Excel_Worksheet7.xlsx"/><Relationship Id="rId1" Type="http://schemas.openxmlformats.org/officeDocument/2006/relationships/themeOverride" Target="../theme/themeOverride3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themeOverride" Target="../theme/themeOverrid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Office_Excel_Worksheet9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4029521625769734"/>
          <c:y val="3.0432874995103512E-2"/>
          <c:w val="0.84362298674161851"/>
          <c:h val="0.85226407333412291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Men</c:v>
                </c:pt>
              </c:strCache>
            </c:strRef>
          </c:tx>
          <c:errBars>
            <c:errBarType val="both"/>
            <c:errValType val="cust"/>
            <c:plus>
              <c:numRef>
                <c:f>Sheet1!$D$2:$E$2</c:f>
                <c:numCache>
                  <c:formatCode>General</c:formatCode>
                  <c:ptCount val="2"/>
                  <c:pt idx="0">
                    <c:v>1.2</c:v>
                  </c:pt>
                  <c:pt idx="1">
                    <c:v>1.4</c:v>
                  </c:pt>
                </c:numCache>
              </c:numRef>
            </c:plus>
            <c:minus>
              <c:numRef>
                <c:f>Sheet1!$D$2:$E$2</c:f>
                <c:numCache>
                  <c:formatCode>General</c:formatCode>
                  <c:ptCount val="2"/>
                  <c:pt idx="0">
                    <c:v>1.2</c:v>
                  </c:pt>
                  <c:pt idx="1">
                    <c:v>1.4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>
                  <c:v>37.300000000000004</c:v>
                </c:pt>
                <c:pt idx="1">
                  <c:v>51.1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Women</c:v>
                </c:pt>
              </c:strCache>
            </c:strRef>
          </c:tx>
          <c:errBars>
            <c:errBarType val="both"/>
            <c:errValType val="cust"/>
            <c:plus>
              <c:numRef>
                <c:f>Sheet1!$D$3:$E$3</c:f>
                <c:numCache>
                  <c:formatCode>General</c:formatCode>
                  <c:ptCount val="2"/>
                  <c:pt idx="0">
                    <c:v>1.1000000000000001</c:v>
                  </c:pt>
                  <c:pt idx="1">
                    <c:v>1.2</c:v>
                  </c:pt>
                </c:numCache>
              </c:numRef>
            </c:plus>
            <c:minus>
              <c:numRef>
                <c:f>Sheet1!$D$3:$E$3</c:f>
                <c:numCache>
                  <c:formatCode>General</c:formatCode>
                  <c:ptCount val="2"/>
                  <c:pt idx="0">
                    <c:v>1.1000000000000001</c:v>
                  </c:pt>
                  <c:pt idx="1">
                    <c:v>1.2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 formatCode="0.0">
                  <c:v>32.700000000000003</c:v>
                </c:pt>
                <c:pt idx="1">
                  <c:v>43.6</c:v>
                </c:pt>
              </c:numCache>
            </c:numRef>
          </c:val>
        </c:ser>
        <c:axId val="94622464"/>
        <c:axId val="94624000"/>
      </c:barChart>
      <c:catAx>
        <c:axId val="946224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94624000"/>
        <c:crosses val="autoZero"/>
        <c:auto val="1"/>
        <c:lblAlgn val="ctr"/>
        <c:lblOffset val="100"/>
      </c:catAx>
      <c:valAx>
        <c:axId val="94624000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400" b="0">
                    <a:solidFill>
                      <a:schemeClr val="accent1"/>
                    </a:solidFill>
                  </a:defRPr>
                </a:pPr>
                <a:r>
                  <a:rPr lang="en-US" sz="1400" b="0" dirty="0" smtClean="0">
                    <a:solidFill>
                      <a:schemeClr val="accent1"/>
                    </a:solidFill>
                  </a:rPr>
                  <a:t>Age-adjusted</a:t>
                </a:r>
                <a:r>
                  <a:rPr lang="en-US" sz="1400" b="0" baseline="0" dirty="0" smtClean="0">
                    <a:solidFill>
                      <a:schemeClr val="accent1"/>
                    </a:solidFill>
                  </a:rPr>
                  <a:t> prevalence</a:t>
                </a:r>
                <a:endParaRPr lang="en-US" sz="1400" b="0" dirty="0">
                  <a:solidFill>
                    <a:schemeClr val="accent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94622464"/>
        <c:crosses val="autoZero"/>
        <c:crossBetween val="between"/>
        <c:majorUnit val="2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12787803742274151"/>
          <c:y val="0.11049593599187253"/>
          <c:w val="0.79880888244232662"/>
          <c:h val="6.4412974497592007E-2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1387553529493025"/>
          <c:y val="3.0432874995103491E-2"/>
          <c:w val="0.87004259336004064"/>
          <c:h val="0.85226407333412335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2007</c:v>
                </c:pt>
              </c:strCache>
            </c:strRef>
          </c:tx>
          <c:errBars>
            <c:errBarType val="both"/>
            <c:errValType val="cust"/>
            <c:plus>
              <c:numRef>
                <c:f>Sheet1!$D$2:$E$2</c:f>
                <c:numCache>
                  <c:formatCode>General</c:formatCode>
                  <c:ptCount val="2"/>
                  <c:pt idx="0">
                    <c:v>1.5</c:v>
                  </c:pt>
                  <c:pt idx="1">
                    <c:v>1.3</c:v>
                  </c:pt>
                </c:numCache>
              </c:numRef>
            </c:plus>
            <c:minus>
              <c:numRef>
                <c:f>Sheet1!$D$2:$E$2</c:f>
                <c:numCache>
                  <c:formatCode>General</c:formatCode>
                  <c:ptCount val="2"/>
                  <c:pt idx="0">
                    <c:v>1.5</c:v>
                  </c:pt>
                  <c:pt idx="1">
                    <c:v>1.3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>
                  <c:v>45</c:v>
                </c:pt>
                <c:pt idx="1">
                  <c:v>38.200000000000003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2008</c:v>
                </c:pt>
              </c:strCache>
            </c:strRef>
          </c:tx>
          <c:errBars>
            <c:errBarType val="both"/>
            <c:errValType val="cust"/>
            <c:plus>
              <c:numRef>
                <c:f>Sheet1!$D$4:$E$4</c:f>
                <c:numCache>
                  <c:formatCode>General</c:formatCode>
                  <c:ptCount val="2"/>
                  <c:pt idx="0">
                    <c:v>1.4</c:v>
                  </c:pt>
                  <c:pt idx="1">
                    <c:v>1.2</c:v>
                  </c:pt>
                </c:numCache>
              </c:numRef>
            </c:plus>
            <c:minus>
              <c:numRef>
                <c:f>Sheet1!$D$4:$E$4</c:f>
                <c:numCache>
                  <c:formatCode>General</c:formatCode>
                  <c:ptCount val="2"/>
                  <c:pt idx="0">
                    <c:v>1.4</c:v>
                  </c:pt>
                  <c:pt idx="1">
                    <c:v>1.2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Sheet1!$B$3:$C$3</c:f>
              <c:numCache>
                <c:formatCode>0.0</c:formatCode>
                <c:ptCount val="2"/>
                <c:pt idx="0">
                  <c:v>47.4</c:v>
                </c:pt>
                <c:pt idx="1">
                  <c:v>39.9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2009</c:v>
                </c:pt>
              </c:strCache>
            </c:strRef>
          </c:tx>
          <c:errBars>
            <c:errBarType val="both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rgbClr val="CCFFFF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 formatCode="0.0">
                  <c:v>51.1</c:v>
                </c:pt>
                <c:pt idx="1">
                  <c:v>43.6</c:v>
                </c:pt>
              </c:numCache>
            </c:numRef>
          </c:val>
        </c:ser>
        <c:axId val="53061120"/>
        <c:axId val="53062656"/>
      </c:barChart>
      <c:catAx>
        <c:axId val="530611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53062656"/>
        <c:crosses val="autoZero"/>
        <c:auto val="1"/>
        <c:lblAlgn val="ctr"/>
        <c:lblOffset val="100"/>
      </c:catAx>
      <c:valAx>
        <c:axId val="53062656"/>
        <c:scaling>
          <c:orientation val="minMax"/>
          <c:max val="60"/>
        </c:scaling>
        <c:axPos val="l"/>
        <c:title>
          <c:tx>
            <c:rich>
              <a:bodyPr rot="-5400000" vert="horz"/>
              <a:lstStyle/>
              <a:p>
                <a:pPr>
                  <a:defRPr sz="1400" b="0">
                    <a:solidFill>
                      <a:schemeClr val="accent1"/>
                    </a:solidFill>
                  </a:defRPr>
                </a:pPr>
                <a:r>
                  <a:rPr lang="en-US" sz="1400" b="0" dirty="0" smtClean="0">
                    <a:solidFill>
                      <a:schemeClr val="accent1"/>
                    </a:solidFill>
                  </a:rPr>
                  <a:t>Age-Adjusted</a:t>
                </a:r>
                <a:r>
                  <a:rPr lang="en-US" sz="1400" b="0" baseline="0" dirty="0" smtClean="0">
                    <a:solidFill>
                      <a:schemeClr val="accent1"/>
                    </a:solidFill>
                  </a:rPr>
                  <a:t> Prevalence</a:t>
                </a:r>
                <a:endParaRPr lang="en-US" sz="1400" b="0" dirty="0">
                  <a:solidFill>
                    <a:schemeClr val="accent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53061120"/>
        <c:crosses val="autoZero"/>
        <c:crossBetween val="between"/>
        <c:majorUnit val="1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32824262706546864"/>
          <c:y val="1.6409914486495633E-2"/>
          <c:w val="0.37947781396599789"/>
          <c:h val="6.5816188299043468E-2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5511304698912756"/>
          <c:y val="4.6305878431862665E-2"/>
          <c:w val="0.84399442257218782"/>
          <c:h val="0.8363910761154949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2007</c:v>
                </c:pt>
              </c:strCache>
            </c:strRef>
          </c:tx>
          <c:errBars>
            <c:errBarType val="both"/>
            <c:errValType val="cust"/>
            <c:plus>
              <c:numRef>
                <c:f>Sheet1!$I$2:$I$4</c:f>
                <c:numCache>
                  <c:formatCode>General</c:formatCode>
                  <c:ptCount val="3"/>
                  <c:pt idx="0">
                    <c:v>2.5</c:v>
                  </c:pt>
                  <c:pt idx="1">
                    <c:v>1.7</c:v>
                  </c:pt>
                  <c:pt idx="2">
                    <c:v>1.8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bg1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18-24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Sheet1!$B$2:$E$2</c:f>
              <c:numCache>
                <c:formatCode>0.0</c:formatCode>
                <c:ptCount val="4"/>
                <c:pt idx="0">
                  <c:v>50.8</c:v>
                </c:pt>
                <c:pt idx="1">
                  <c:v>44.4</c:v>
                </c:pt>
                <c:pt idx="2">
                  <c:v>40.800000000000004</c:v>
                </c:pt>
                <c:pt idx="3">
                  <c:v>28.7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2008</c:v>
                </c:pt>
              </c:strCache>
            </c:strRef>
          </c:tx>
          <c:errBars>
            <c:errBarType val="both"/>
            <c:errValType val="cust"/>
            <c:plus>
              <c:numRef>
                <c:f>Sheet1!$G$2:$G$4</c:f>
                <c:numCache>
                  <c:formatCode>General</c:formatCode>
                  <c:ptCount val="3"/>
                  <c:pt idx="0">
                    <c:v>2.5</c:v>
                  </c:pt>
                  <c:pt idx="1">
                    <c:v>1.7</c:v>
                  </c:pt>
                  <c:pt idx="2">
                    <c:v>1.8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bg1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18-24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Sheet1!$B$3:$E$3</c:f>
              <c:numCache>
                <c:formatCode>0.0</c:formatCode>
                <c:ptCount val="4"/>
                <c:pt idx="0">
                  <c:v>52.4</c:v>
                </c:pt>
                <c:pt idx="1">
                  <c:v>47.8</c:v>
                </c:pt>
                <c:pt idx="2">
                  <c:v>41.6</c:v>
                </c:pt>
                <c:pt idx="3">
                  <c:v>30.4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2009</c:v>
                </c:pt>
              </c:strCache>
            </c:strRef>
          </c:tx>
          <c:errBars>
            <c:errBarType val="both"/>
            <c:errValType val="cust"/>
            <c:plus>
              <c:numRef>
                <c:f>Sheet1!$F$4:$J$4</c:f>
                <c:numCache>
                  <c:formatCode>General</c:formatCode>
                  <c:ptCount val="5"/>
                  <c:pt idx="0">
                    <c:v>1.8</c:v>
                  </c:pt>
                  <c:pt idx="1">
                    <c:v>1.8</c:v>
                  </c:pt>
                  <c:pt idx="2">
                    <c:v>1.8</c:v>
                  </c:pt>
                  <c:pt idx="3">
                    <c:v>1.8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bg2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18-24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Sheet1!$B$4:$E$4</c:f>
              <c:numCache>
                <c:formatCode>0.0</c:formatCode>
                <c:ptCount val="4"/>
                <c:pt idx="0">
                  <c:v>56.5</c:v>
                </c:pt>
                <c:pt idx="1">
                  <c:v>52.3</c:v>
                </c:pt>
                <c:pt idx="2">
                  <c:v>44.8</c:v>
                </c:pt>
                <c:pt idx="3">
                  <c:v>32.800000000000004</c:v>
                </c:pt>
              </c:numCache>
            </c:numRef>
          </c:val>
        </c:ser>
        <c:axId val="53254016"/>
        <c:axId val="53255552"/>
      </c:barChart>
      <c:catAx>
        <c:axId val="53254016"/>
        <c:scaling>
          <c:orientation val="minMax"/>
        </c:scaling>
        <c:axPos val="b"/>
        <c:numFmt formatCode="General" sourceLinked="1"/>
        <c:tickLblPos val="nextTo"/>
        <c:crossAx val="53255552"/>
        <c:crosses val="autoZero"/>
        <c:auto val="1"/>
        <c:lblAlgn val="ctr"/>
        <c:lblOffset val="100"/>
      </c:catAx>
      <c:valAx>
        <c:axId val="53255552"/>
        <c:scaling>
          <c:orientation val="minMax"/>
          <c:max val="60"/>
        </c:scaling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dirty="0" smtClean="0"/>
                  <a:t>Percentage </a:t>
                </a:r>
                <a:r>
                  <a:rPr lang="en-US" sz="1600" dirty="0"/>
                  <a:t>of adults</a:t>
                </a:r>
              </a:p>
            </c:rich>
          </c:tx>
          <c:layout>
            <c:manualLayout>
              <c:xMode val="edge"/>
              <c:yMode val="edge"/>
              <c:x val="1.9584649834456843E-2"/>
              <c:y val="0.27682373036703795"/>
            </c:manualLayout>
          </c:layout>
          <c:spPr>
            <a:ln>
              <a:solidFill>
                <a:schemeClr val="bg1"/>
              </a:solidFill>
            </a:ln>
          </c:spPr>
        </c:title>
        <c:numFmt formatCode="0" sourceLinked="0"/>
        <c:tickLblPos val="nextTo"/>
        <c:crossAx val="53254016"/>
        <c:crosses val="autoZero"/>
        <c:crossBetween val="between"/>
        <c:majorUnit val="10"/>
      </c:valAx>
    </c:plotArea>
    <c:legend>
      <c:legendPos val="t"/>
      <c:layout>
        <c:manualLayout>
          <c:xMode val="edge"/>
          <c:yMode val="edge"/>
          <c:x val="0.12345849378115024"/>
          <c:y val="2.8033995750531252E-3"/>
          <c:w val="0.81188998811046043"/>
          <c:h val="6.9953970305950561E-2"/>
        </c:manualLayout>
      </c:layout>
    </c:legend>
    <c:plotVisOnly val="1"/>
    <c:dispBlanksAs val="gap"/>
  </c:chart>
  <c:txPr>
    <a:bodyPr/>
    <a:lstStyle/>
    <a:p>
      <a:pPr>
        <a:defRPr sz="1800" baseline="0">
          <a:solidFill>
            <a:schemeClr val="bg1"/>
          </a:solidFill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4033608103674541"/>
          <c:y val="0.14154397366995788"/>
          <c:w val="0.84399442257218826"/>
          <c:h val="0.74115298087738957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errBars>
            <c:errBarType val="both"/>
            <c:errValType val="cust"/>
            <c:plus>
              <c:numRef>
                <c:f>Sheet1!$H$2:$H$4</c:f>
                <c:numCache>
                  <c:formatCode>General</c:formatCode>
                  <c:ptCount val="3"/>
                  <c:pt idx="0">
                    <c:v>3.6</c:v>
                  </c:pt>
                  <c:pt idx="1">
                    <c:v>3.7</c:v>
                  </c:pt>
                  <c:pt idx="2">
                    <c:v>3.4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White, NH</c:v>
                </c:pt>
                <c:pt idx="1">
                  <c:v>Black, NH</c:v>
                </c:pt>
                <c:pt idx="2">
                  <c:v>Asian, NH</c:v>
                </c:pt>
                <c:pt idx="3">
                  <c:v>Hispanic</c:v>
                </c:pt>
              </c:strCache>
            </c:strRef>
          </c:cat>
          <c:val>
            <c:numRef>
              <c:f>Sheet1!$B$2:$E$2</c:f>
              <c:numCache>
                <c:formatCode>0.0</c:formatCode>
                <c:ptCount val="4"/>
                <c:pt idx="0">
                  <c:v>45.3</c:v>
                </c:pt>
                <c:pt idx="1">
                  <c:v>31.7</c:v>
                </c:pt>
                <c:pt idx="2">
                  <c:v>39.200000000000003</c:v>
                </c:pt>
                <c:pt idx="3">
                  <c:v>32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2008</c:v>
                </c:pt>
              </c:strCache>
            </c:strRef>
          </c:tx>
          <c:errBars>
            <c:errBarType val="both"/>
            <c:errValType val="cust"/>
            <c:plus>
              <c:numRef>
                <c:f>Sheet1!$I$2:$I$4</c:f>
                <c:numCache>
                  <c:formatCode>General</c:formatCode>
                  <c:ptCount val="3"/>
                  <c:pt idx="0">
                    <c:v>2</c:v>
                  </c:pt>
                  <c:pt idx="1">
                    <c:v>2.4</c:v>
                  </c:pt>
                  <c:pt idx="2">
                    <c:v>2.2999999999999998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White, NH</c:v>
                </c:pt>
                <c:pt idx="1">
                  <c:v>Black, NH</c:v>
                </c:pt>
                <c:pt idx="2">
                  <c:v>Asian, NH</c:v>
                </c:pt>
                <c:pt idx="3">
                  <c:v>Hispanic</c:v>
                </c:pt>
              </c:strCache>
            </c:strRef>
          </c:cat>
          <c:val>
            <c:numRef>
              <c:f>Sheet1!$B$3:$E$3</c:f>
              <c:numCache>
                <c:formatCode>0.0</c:formatCode>
                <c:ptCount val="4"/>
                <c:pt idx="0">
                  <c:v>47.6</c:v>
                </c:pt>
                <c:pt idx="1">
                  <c:v>34.1</c:v>
                </c:pt>
                <c:pt idx="2">
                  <c:v>42.5</c:v>
                </c:pt>
                <c:pt idx="3">
                  <c:v>33.4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2009</c:v>
                </c:pt>
              </c:strCache>
            </c:strRef>
          </c:tx>
          <c:errBars>
            <c:errBarType val="both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rgbClr val="CCFFFF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White, NH</c:v>
                </c:pt>
                <c:pt idx="1">
                  <c:v>Black, NH</c:v>
                </c:pt>
                <c:pt idx="2">
                  <c:v>Asian, NH</c:v>
                </c:pt>
                <c:pt idx="3">
                  <c:v>Hispanic</c:v>
                </c:pt>
              </c:strCache>
            </c:strRef>
          </c:cat>
          <c:val>
            <c:numRef>
              <c:f>Sheet1!$B$4:$E$4</c:f>
              <c:numCache>
                <c:formatCode>0.0</c:formatCode>
                <c:ptCount val="4"/>
                <c:pt idx="0">
                  <c:v>51</c:v>
                </c:pt>
                <c:pt idx="1">
                  <c:v>39.4</c:v>
                </c:pt>
                <c:pt idx="2">
                  <c:v>41.8</c:v>
                </c:pt>
                <c:pt idx="3">
                  <c:v>37.5</c:v>
                </c:pt>
              </c:numCache>
            </c:numRef>
          </c:val>
        </c:ser>
        <c:axId val="53131520"/>
        <c:axId val="53174272"/>
      </c:barChart>
      <c:catAx>
        <c:axId val="531315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53174272"/>
        <c:crosses val="autoZero"/>
        <c:auto val="1"/>
        <c:lblAlgn val="ctr"/>
        <c:lblOffset val="100"/>
      </c:catAx>
      <c:valAx>
        <c:axId val="53174272"/>
        <c:scaling>
          <c:orientation val="minMax"/>
          <c:max val="60"/>
        </c:scaling>
        <c:axPos val="l"/>
        <c:title>
          <c:tx>
            <c:rich>
              <a:bodyPr rot="-5400000" vert="horz"/>
              <a:lstStyle/>
              <a:p>
                <a:pPr>
                  <a:defRPr sz="1400" b="0">
                    <a:solidFill>
                      <a:schemeClr val="accent1"/>
                    </a:solidFill>
                  </a:defRPr>
                </a:pPr>
                <a:r>
                  <a:rPr lang="en-US" sz="1400" b="0" dirty="0" smtClean="0">
                    <a:solidFill>
                      <a:schemeClr val="accent1"/>
                    </a:solidFill>
                  </a:rPr>
                  <a:t>Age-adjusted Prevalence</a:t>
                </a:r>
                <a:endParaRPr lang="en-US" sz="1400" b="0" dirty="0">
                  <a:solidFill>
                    <a:schemeClr val="accent1"/>
                  </a:solidFill>
                </a:endParaRPr>
              </a:p>
            </c:rich>
          </c:tx>
          <c:layout>
            <c:manualLayout>
              <c:xMode val="edge"/>
              <c:yMode val="edge"/>
              <c:x val="4.1750155769401845E-2"/>
              <c:y val="0.28797786237277939"/>
            </c:manualLayout>
          </c:layout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53131520"/>
        <c:crosses val="autoZero"/>
        <c:crossBetween val="between"/>
        <c:majorUnit val="1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12345849378115024"/>
          <c:y val="2.8033995750531252E-3"/>
          <c:w val="0.81188998811046043"/>
          <c:h val="6.9953970305950561E-2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4033608103674541"/>
          <c:y val="4.6305878431862665E-2"/>
          <c:w val="0.84399442257218882"/>
          <c:h val="0.8363910761154959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errBars>
            <c:errBarType val="both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&lt; 12 years</c:v>
                </c:pt>
                <c:pt idx="1">
                  <c:v>HS graduate</c:v>
                </c:pt>
                <c:pt idx="2">
                  <c:v>Some College</c:v>
                </c:pt>
                <c:pt idx="3">
                  <c:v>College graduate</c:v>
                </c:pt>
              </c:strCache>
            </c:strRef>
          </c:cat>
          <c:val>
            <c:numRef>
              <c:f>Sheet1!$B$2:$E$2</c:f>
              <c:numCache>
                <c:formatCode>0.0</c:formatCode>
                <c:ptCount val="4"/>
                <c:pt idx="0">
                  <c:v>22.6</c:v>
                </c:pt>
                <c:pt idx="1">
                  <c:v>32.9</c:v>
                </c:pt>
                <c:pt idx="2">
                  <c:v>44.3</c:v>
                </c:pt>
                <c:pt idx="3">
                  <c:v>58.3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2008</c:v>
                </c:pt>
              </c:strCache>
            </c:strRef>
          </c:tx>
          <c:errBars>
            <c:errBarType val="both"/>
            <c:errValType val="cust"/>
            <c:plus>
              <c:numRef>
                <c:f>Sheet1!$F$3:$I$3</c:f>
                <c:numCache>
                  <c:formatCode>General</c:formatCode>
                  <c:ptCount val="4"/>
                  <c:pt idx="0">
                    <c:v>2.0775999999999999</c:v>
                  </c:pt>
                  <c:pt idx="1">
                    <c:v>1.7247999999999994</c:v>
                  </c:pt>
                  <c:pt idx="2">
                    <c:v>1.6072</c:v>
                  </c:pt>
                  <c:pt idx="3">
                    <c:v>1.7247999999999994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&lt; 12 years</c:v>
                </c:pt>
                <c:pt idx="1">
                  <c:v>HS graduate</c:v>
                </c:pt>
                <c:pt idx="2">
                  <c:v>Some College</c:v>
                </c:pt>
                <c:pt idx="3">
                  <c:v>College graduate</c:v>
                </c:pt>
              </c:strCache>
            </c:strRef>
          </c:cat>
          <c:val>
            <c:numRef>
              <c:f>Sheet1!$B$3:$E$3</c:f>
              <c:numCache>
                <c:formatCode>0.0</c:formatCode>
                <c:ptCount val="4"/>
                <c:pt idx="0">
                  <c:v>25.6</c:v>
                </c:pt>
                <c:pt idx="1">
                  <c:v>35.6</c:v>
                </c:pt>
                <c:pt idx="2">
                  <c:v>45.6</c:v>
                </c:pt>
                <c:pt idx="3">
                  <c:v>59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2009</c:v>
                </c:pt>
              </c:strCache>
            </c:strRef>
          </c:tx>
          <c:errBars>
            <c:errBarType val="both"/>
            <c:errValType val="cust"/>
            <c:plus>
              <c:numRef>
                <c:f>Sheet1!$I$4</c:f>
                <c:numCache>
                  <c:formatCode>General</c:formatCode>
                  <c:ptCount val="1"/>
                  <c:pt idx="0">
                    <c:v>1.9600000000000004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>
                <a:solidFill>
                  <a:schemeClr val="bg1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&lt; 12 years</c:v>
                </c:pt>
                <c:pt idx="1">
                  <c:v>HS graduate</c:v>
                </c:pt>
                <c:pt idx="2">
                  <c:v>Some College</c:v>
                </c:pt>
                <c:pt idx="3">
                  <c:v>College graduate</c:v>
                </c:pt>
              </c:strCache>
            </c:strRef>
          </c:cat>
          <c:val>
            <c:numRef>
              <c:f>Sheet1!$B$4:$E$4</c:f>
              <c:numCache>
                <c:formatCode>0.0</c:formatCode>
                <c:ptCount val="4"/>
                <c:pt idx="0">
                  <c:v>29.8</c:v>
                </c:pt>
                <c:pt idx="1">
                  <c:v>39.1</c:v>
                </c:pt>
                <c:pt idx="2">
                  <c:v>49.3</c:v>
                </c:pt>
                <c:pt idx="3">
                  <c:v>62.4</c:v>
                </c:pt>
              </c:numCache>
            </c:numRef>
          </c:val>
        </c:ser>
        <c:axId val="53366144"/>
        <c:axId val="53408896"/>
      </c:barChart>
      <c:catAx>
        <c:axId val="533661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53408896"/>
        <c:crosses val="autoZero"/>
        <c:auto val="1"/>
        <c:lblAlgn val="ctr"/>
        <c:lblOffset val="100"/>
      </c:catAx>
      <c:valAx>
        <c:axId val="53408896"/>
        <c:scaling>
          <c:orientation val="minMax"/>
          <c:max val="60"/>
        </c:scaling>
        <c:axPos val="l"/>
        <c:title>
          <c:tx>
            <c:rich>
              <a:bodyPr rot="-5400000" vert="horz"/>
              <a:lstStyle/>
              <a:p>
                <a:pPr>
                  <a:defRPr sz="1400" b="0">
                    <a:solidFill>
                      <a:schemeClr val="accent1"/>
                    </a:solidFill>
                  </a:defRPr>
                </a:pPr>
                <a:r>
                  <a:rPr lang="en-US" sz="1400" b="0" dirty="0" smtClean="0">
                    <a:solidFill>
                      <a:schemeClr val="accent1"/>
                    </a:solidFill>
                  </a:rPr>
                  <a:t>Age-adjusted Prevalence</a:t>
                </a:r>
                <a:endParaRPr lang="en-US" sz="1400" b="0" dirty="0">
                  <a:solidFill>
                    <a:schemeClr val="accent1"/>
                  </a:solidFill>
                </a:endParaRPr>
              </a:p>
            </c:rich>
          </c:tx>
          <c:layout>
            <c:manualLayout>
              <c:xMode val="edge"/>
              <c:yMode val="edge"/>
              <c:x val="1.5151515151515181E-2"/>
              <c:y val="0.27946923301254267"/>
            </c:manualLayout>
          </c:layout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53366144"/>
        <c:crosses val="autoZero"/>
        <c:crossBetween val="between"/>
        <c:majorUnit val="1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12345849378115024"/>
          <c:y val="2.8033995750531252E-3"/>
          <c:w val="0.68776318629438704"/>
          <c:h val="6.9953970305950561E-2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4033608103674541"/>
          <c:y val="4.6305878431862665E-2"/>
          <c:w val="0.84399442257218682"/>
          <c:h val="0.8363910761154939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18-24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errBars>
            <c:errBarType val="both"/>
            <c:errValType val="cust"/>
            <c:plus>
              <c:numRef>
                <c:f>Sheet1!$D$2:$E$2</c:f>
                <c:numCache>
                  <c:formatCode>General</c:formatCode>
                  <c:ptCount val="2"/>
                  <c:pt idx="0">
                    <c:v>2.5</c:v>
                  </c:pt>
                  <c:pt idx="1">
                    <c:v>2.7</c:v>
                  </c:pt>
                </c:numCache>
              </c:numRef>
            </c:plus>
            <c:minus>
              <c:numRef>
                <c:f>Sheet1!$D$2:$E$2</c:f>
                <c:numCache>
                  <c:formatCode>General</c:formatCode>
                  <c:ptCount val="2"/>
                  <c:pt idx="0">
                    <c:v>2.5</c:v>
                  </c:pt>
                  <c:pt idx="1">
                    <c:v>2.7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>
                  <c:v>42.1</c:v>
                </c:pt>
                <c:pt idx="1">
                  <c:v>56.5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25-34</c:v>
                </c:pt>
              </c:strCache>
            </c:strRef>
          </c:tx>
          <c:errBars>
            <c:errBarType val="both"/>
            <c:errValType val="cust"/>
            <c:plus>
              <c:numRef>
                <c:f>Sheet1!$D$3:$E$3</c:f>
                <c:numCache>
                  <c:formatCode>General</c:formatCode>
                  <c:ptCount val="2"/>
                  <c:pt idx="0">
                    <c:v>1.7</c:v>
                  </c:pt>
                  <c:pt idx="1">
                    <c:v>1.8</c:v>
                  </c:pt>
                </c:numCache>
              </c:numRef>
            </c:plus>
            <c:minus>
              <c:numRef>
                <c:f>Sheet1!$D$3:$E$3</c:f>
                <c:numCache>
                  <c:formatCode>General</c:formatCode>
                  <c:ptCount val="2"/>
                  <c:pt idx="0">
                    <c:v>1.7</c:v>
                  </c:pt>
                  <c:pt idx="1">
                    <c:v>1.8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Sheet1!$B$3:$C$3</c:f>
              <c:numCache>
                <c:formatCode>0.0</c:formatCode>
                <c:ptCount val="2"/>
                <c:pt idx="0">
                  <c:v>39.700000000000003</c:v>
                </c:pt>
                <c:pt idx="1">
                  <c:v>54.3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35-44</c:v>
                </c:pt>
              </c:strCache>
            </c:strRef>
          </c:tx>
          <c:errBars>
            <c:errBarType val="both"/>
            <c:errValType val="cust"/>
            <c:plus>
              <c:numRef>
                <c:f>Sheet1!$D$4:$E$4</c:f>
                <c:numCache>
                  <c:formatCode>General</c:formatCode>
                  <c:ptCount val="2"/>
                  <c:pt idx="0">
                    <c:v>1.8</c:v>
                  </c:pt>
                  <c:pt idx="1">
                    <c:v>1.8</c:v>
                  </c:pt>
                </c:numCache>
              </c:numRef>
            </c:plus>
            <c:minus>
              <c:numRef>
                <c:f>Sheet1!$D$4:$E$4</c:f>
                <c:numCache>
                  <c:formatCode>General</c:formatCode>
                  <c:ptCount val="2"/>
                  <c:pt idx="0">
                    <c:v>1.8</c:v>
                  </c:pt>
                  <c:pt idx="1">
                    <c:v>1.8</c:v>
                  </c:pt>
                </c:numCache>
              </c:numRef>
            </c:minus>
            <c:spPr>
              <a:ln>
                <a:solidFill>
                  <a:schemeClr val="bg1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Sheet1!$B$4:$C$4</c:f>
              <c:numCache>
                <c:formatCode>0.0</c:formatCode>
                <c:ptCount val="2"/>
                <c:pt idx="0">
                  <c:v>37.1</c:v>
                </c:pt>
                <c:pt idx="1">
                  <c:v>50.3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45-64</c:v>
                </c:pt>
              </c:strCache>
            </c:strRef>
          </c:tx>
          <c:errBars>
            <c:errBarType val="both"/>
            <c:errValType val="cust"/>
            <c:plus>
              <c:numRef>
                <c:f>Sheet1!$D$5:$E$5</c:f>
                <c:numCache>
                  <c:formatCode>General</c:formatCode>
                  <c:ptCount val="2"/>
                  <c:pt idx="0">
                    <c:v>1.3</c:v>
                  </c:pt>
                  <c:pt idx="1">
                    <c:v>1.4</c:v>
                  </c:pt>
                </c:numCache>
              </c:numRef>
            </c:plus>
            <c:minus>
              <c:numRef>
                <c:f>Sheet1!$D$5:$E$5</c:f>
                <c:numCache>
                  <c:formatCode>General</c:formatCode>
                  <c:ptCount val="2"/>
                  <c:pt idx="0">
                    <c:v>1.3</c:v>
                  </c:pt>
                  <c:pt idx="1">
                    <c:v>1.4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Sheet1!$B$5:$C$5</c:f>
              <c:numCache>
                <c:formatCode>0.0</c:formatCode>
                <c:ptCount val="2"/>
                <c:pt idx="0">
                  <c:v>32.800000000000004</c:v>
                </c:pt>
                <c:pt idx="1">
                  <c:v>44.8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65+</c:v>
                </c:pt>
              </c:strCache>
            </c:strRef>
          </c:tx>
          <c:spPr>
            <a:solidFill>
              <a:schemeClr val="accent1"/>
            </a:solidFill>
          </c:spPr>
          <c:errBars>
            <c:errBarType val="both"/>
            <c:errValType val="cust"/>
            <c:plus>
              <c:numRef>
                <c:f>Sheet1!$D$6:$E$6</c:f>
                <c:numCache>
                  <c:formatCode>General</c:formatCode>
                  <c:ptCount val="2"/>
                  <c:pt idx="0">
                    <c:v>1.5</c:v>
                  </c:pt>
                  <c:pt idx="1">
                    <c:v>1.8</c:v>
                  </c:pt>
                </c:numCache>
              </c:numRef>
            </c:plus>
            <c:minus>
              <c:numRef>
                <c:f>Sheet1!$D$6:$E$6</c:f>
                <c:numCache>
                  <c:formatCode>General</c:formatCode>
                  <c:ptCount val="2"/>
                  <c:pt idx="0">
                    <c:v>1.5</c:v>
                  </c:pt>
                  <c:pt idx="1">
                    <c:v>1.8</c:v>
                  </c:pt>
                </c:numCache>
              </c:numRef>
            </c:minus>
            <c:spPr>
              <a:ln>
                <a:solidFill>
                  <a:schemeClr val="bg1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Sheet1!$B$6:$C$6</c:f>
              <c:numCache>
                <c:formatCode>0.0</c:formatCode>
                <c:ptCount val="2"/>
                <c:pt idx="0">
                  <c:v>25.1</c:v>
                </c:pt>
                <c:pt idx="1">
                  <c:v>32.800000000000004</c:v>
                </c:pt>
              </c:numCache>
            </c:numRef>
          </c:val>
        </c:ser>
        <c:axId val="95647232"/>
        <c:axId val="95650176"/>
      </c:barChart>
      <c:catAx>
        <c:axId val="956472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95650176"/>
        <c:crosses val="autoZero"/>
        <c:auto val="1"/>
        <c:lblAlgn val="ctr"/>
        <c:lblOffset val="100"/>
      </c:catAx>
      <c:valAx>
        <c:axId val="95650176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400" b="0">
                    <a:solidFill>
                      <a:schemeClr val="accent1"/>
                    </a:solidFill>
                  </a:defRPr>
                </a:pPr>
                <a:r>
                  <a:rPr lang="en-US" sz="1400" b="0" dirty="0" smtClean="0">
                    <a:solidFill>
                      <a:schemeClr val="accent1"/>
                    </a:solidFill>
                  </a:rPr>
                  <a:t>Prevalence</a:t>
                </a:r>
                <a:endParaRPr lang="en-US" sz="1400" b="0" dirty="0">
                  <a:solidFill>
                    <a:schemeClr val="accent1"/>
                  </a:solidFill>
                </a:endParaRPr>
              </a:p>
            </c:rich>
          </c:tx>
          <c:layout>
            <c:manualLayout>
              <c:xMode val="edge"/>
              <c:yMode val="edge"/>
              <c:x val="1.5151515151515181E-2"/>
              <c:y val="0.27946923301254217"/>
            </c:manualLayout>
          </c:layout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95647232"/>
        <c:crosses val="autoZero"/>
        <c:crossBetween val="between"/>
        <c:majorUnit val="2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12493622867454079"/>
          <c:y val="0.12449652126817599"/>
          <c:w val="0.81188998811046043"/>
          <c:h val="6.9953970305950561E-2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1603265780302052"/>
          <c:y val="2.8925451482743749E-2"/>
          <c:w val="0.86788563314832368"/>
          <c:h val="0.85377149684648701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White, non-Hispanic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errBars>
            <c:errBarType val="both"/>
            <c:errValType val="cust"/>
            <c:plus>
              <c:numRef>
                <c:f>Sheet1!$D$2:$E$2</c:f>
                <c:numCache>
                  <c:formatCode>General</c:formatCode>
                  <c:ptCount val="2"/>
                  <c:pt idx="0">
                    <c:v>1.1000000000000001</c:v>
                  </c:pt>
                  <c:pt idx="1">
                    <c:v>1.2</c:v>
                  </c:pt>
                </c:numCache>
              </c:numRef>
            </c:plus>
            <c:minus>
              <c:numRef>
                <c:f>Sheet1!$D$2:$E$2</c:f>
                <c:numCache>
                  <c:formatCode>General</c:formatCode>
                  <c:ptCount val="2"/>
                  <c:pt idx="0">
                    <c:v>1.1000000000000001</c:v>
                  </c:pt>
                  <c:pt idx="1">
                    <c:v>1.2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38</c:v>
                </c:pt>
                <c:pt idx="1">
                  <c:v>51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Black, non-Hispanic</c:v>
                </c:pt>
              </c:strCache>
            </c:strRef>
          </c:tx>
          <c:errBars>
            <c:errBarType val="both"/>
            <c:errValType val="cust"/>
            <c:plus>
              <c:numRef>
                <c:f>Sheet1!$D$3:$E$3</c:f>
                <c:numCache>
                  <c:formatCode>General</c:formatCode>
                  <c:ptCount val="2"/>
                  <c:pt idx="0">
                    <c:v>2</c:v>
                  </c:pt>
                  <c:pt idx="1">
                    <c:v>2</c:v>
                  </c:pt>
                </c:numCache>
              </c:numRef>
            </c:plus>
            <c:minus>
              <c:numRef>
                <c:f>Sheet1!$D$3:$E$3</c:f>
                <c:numCache>
                  <c:formatCode>General</c:formatCode>
                  <c:ptCount val="2"/>
                  <c:pt idx="0">
                    <c:v>2</c:v>
                  </c:pt>
                  <c:pt idx="1">
                    <c:v>2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29.4</c:v>
                </c:pt>
                <c:pt idx="1">
                  <c:v>39.4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Asian, non-Hispanic</c:v>
                </c:pt>
              </c:strCache>
            </c:strRef>
          </c:tx>
          <c:errBars>
            <c:errBarType val="both"/>
            <c:errValType val="cust"/>
            <c:plus>
              <c:numRef>
                <c:f>Sheet1!$D$5:$E$5</c:f>
                <c:numCache>
                  <c:formatCode>General</c:formatCode>
                  <c:ptCount val="2"/>
                  <c:pt idx="0">
                    <c:v>2.1</c:v>
                  </c:pt>
                  <c:pt idx="1">
                    <c:v>2.2999999999999998</c:v>
                  </c:pt>
                </c:numCache>
              </c:numRef>
            </c:plus>
            <c:minus>
              <c:numRef>
                <c:f>Sheet1!$D$5:$E$5</c:f>
                <c:numCache>
                  <c:formatCode>General</c:formatCode>
                  <c:ptCount val="2"/>
                  <c:pt idx="0">
                    <c:v>2.1</c:v>
                  </c:pt>
                  <c:pt idx="1">
                    <c:v>2.2999999999999998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28</c:v>
                </c:pt>
                <c:pt idx="1">
                  <c:v>41.8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Hispanic</c:v>
                </c:pt>
              </c:strCache>
            </c:strRef>
          </c:tx>
          <c:errBars>
            <c:errBarType val="both"/>
            <c:errValType val="cust"/>
            <c:plus>
              <c:numRef>
                <c:f>Sheet1!$D$6:$E$6</c:f>
                <c:numCache>
                  <c:formatCode>General</c:formatCode>
                  <c:ptCount val="2"/>
                </c:numCache>
              </c:numRef>
            </c:plus>
            <c:minus>
              <c:numRef>
                <c:f>Sheet1!$D$6:$E$6</c:f>
                <c:numCache>
                  <c:formatCode>General</c:formatCode>
                  <c:ptCount val="2"/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27.8</c:v>
                </c:pt>
                <c:pt idx="1">
                  <c:v>37.5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</c:strCache>
            </c:strRef>
          </c:tx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</c:numCache>
            </c:numRef>
          </c:val>
        </c:ser>
        <c:axId val="50987008"/>
        <c:axId val="50988544"/>
      </c:barChart>
      <c:catAx>
        <c:axId val="509870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50988544"/>
        <c:crosses val="autoZero"/>
        <c:auto val="1"/>
        <c:lblAlgn val="ctr"/>
        <c:lblOffset val="100"/>
      </c:catAx>
      <c:valAx>
        <c:axId val="50988544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200" b="0">
                    <a:solidFill>
                      <a:schemeClr val="accent1"/>
                    </a:solidFill>
                  </a:defRPr>
                </a:pPr>
                <a:r>
                  <a:rPr lang="en-US" sz="1200" b="0" dirty="0" smtClean="0">
                    <a:solidFill>
                      <a:schemeClr val="accent1"/>
                    </a:solidFill>
                  </a:rPr>
                  <a:t>Age-adjusted prevalence</a:t>
                </a:r>
                <a:endParaRPr lang="en-US" sz="1200" b="0" dirty="0">
                  <a:solidFill>
                    <a:schemeClr val="accent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50987008"/>
        <c:crosses val="autoZero"/>
        <c:crossBetween val="between"/>
        <c:majorUnit val="2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11297835721354495"/>
          <c:y val="0.10329298389940063"/>
          <c:w val="0.76142678886450677"/>
          <c:h val="0.15659419438241975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2365100195808938"/>
          <c:y val="2.9608257922983612E-2"/>
          <c:w val="0.8742988376453027"/>
          <c:h val="0.85008814196732407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Less than HS graduate</c:v>
                </c:pt>
              </c:strCache>
            </c:strRef>
          </c:tx>
          <c:spPr>
            <a:solidFill>
              <a:srgbClr val="BBE0E3">
                <a:lumMod val="75000"/>
              </a:srgbClr>
            </a:solidFill>
          </c:spPr>
          <c:errBars>
            <c:errBarType val="both"/>
            <c:errValType val="cust"/>
            <c:plus>
              <c:numRef>
                <c:f>Sheet1!$D$2:$E$2</c:f>
                <c:numCache>
                  <c:formatCode>General</c:formatCode>
                  <c:ptCount val="2"/>
                  <c:pt idx="0">
                    <c:v>1.8</c:v>
                  </c:pt>
                  <c:pt idx="1">
                    <c:v>2</c:v>
                  </c:pt>
                </c:numCache>
              </c:numRef>
            </c:plus>
            <c:minus>
              <c:numRef>
                <c:f>Sheet1!$D$2:$E$2</c:f>
                <c:numCache>
                  <c:formatCode>General</c:formatCode>
                  <c:ptCount val="2"/>
                  <c:pt idx="0">
                    <c:v>1.8</c:v>
                  </c:pt>
                  <c:pt idx="1">
                    <c:v>2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20.7</c:v>
                </c:pt>
                <c:pt idx="1">
                  <c:v>27.4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HS graduate</c:v>
                </c:pt>
              </c:strCache>
            </c:strRef>
          </c:tx>
          <c:errBars>
            <c:errBarType val="both"/>
            <c:errValType val="cust"/>
            <c:plus>
              <c:numRef>
                <c:f>Sheet1!$D$3:$E$3</c:f>
                <c:numCache>
                  <c:formatCode>General</c:formatCode>
                  <c:ptCount val="2"/>
                  <c:pt idx="0">
                    <c:v>1.5</c:v>
                  </c:pt>
                  <c:pt idx="1">
                    <c:v>1.7</c:v>
                  </c:pt>
                </c:numCache>
              </c:numRef>
            </c:plus>
            <c:minus>
              <c:numRef>
                <c:f>Sheet1!$D$3:$E$3</c:f>
                <c:numCache>
                  <c:formatCode>General</c:formatCode>
                  <c:ptCount val="2"/>
                  <c:pt idx="0">
                    <c:v>1.5</c:v>
                  </c:pt>
                  <c:pt idx="1">
                    <c:v>1.7</c:v>
                  </c:pt>
                </c:numCache>
              </c:numRef>
            </c:minus>
            <c:spPr>
              <a:ln>
                <a:solidFill>
                  <a:schemeClr val="accent3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26.4</c:v>
                </c:pt>
                <c:pt idx="1">
                  <c:v>36.9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Some college</c:v>
                </c:pt>
              </c:strCache>
            </c:strRef>
          </c:tx>
          <c:errBars>
            <c:errBarType val="both"/>
            <c:errValType val="cust"/>
            <c:plus>
              <c:numRef>
                <c:f>Sheet1!$D$4:$E$4</c:f>
                <c:numCache>
                  <c:formatCode>General</c:formatCode>
                  <c:ptCount val="2"/>
                  <c:pt idx="0">
                    <c:v>1.6</c:v>
                  </c:pt>
                  <c:pt idx="1">
                    <c:v>1.8</c:v>
                  </c:pt>
                </c:numCache>
              </c:numRef>
            </c:plus>
            <c:minus>
              <c:numRef>
                <c:f>Sheet1!$D$4:$E$4</c:f>
                <c:numCache>
                  <c:formatCode>General</c:formatCode>
                  <c:ptCount val="2"/>
                  <c:pt idx="0">
                    <c:v>1.6</c:v>
                  </c:pt>
                  <c:pt idx="1">
                    <c:v>1.8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35</c:v>
                </c:pt>
                <c:pt idx="1">
                  <c:v>47.9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College graduate</c:v>
                </c:pt>
              </c:strCache>
            </c:strRef>
          </c:tx>
          <c:errBars>
            <c:errBarType val="both"/>
            <c:errValType val="cust"/>
            <c:plus>
              <c:numRef>
                <c:f>Sheet1!$D$5:$E$5</c:f>
                <c:numCache>
                  <c:formatCode>General</c:formatCode>
                  <c:ptCount val="2"/>
                  <c:pt idx="0">
                    <c:v>1.8</c:v>
                  </c:pt>
                  <c:pt idx="1">
                    <c:v>1.6</c:v>
                  </c:pt>
                </c:numCache>
              </c:numRef>
            </c:plus>
            <c:minus>
              <c:numRef>
                <c:f>Sheet1!$D$5:$E$5</c:f>
                <c:numCache>
                  <c:formatCode>General</c:formatCode>
                  <c:ptCount val="2"/>
                  <c:pt idx="0">
                    <c:v>1.8</c:v>
                  </c:pt>
                  <c:pt idx="1">
                    <c:v>1.6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Sheet1!$B$1:$C$1</c:f>
              <c:strCache>
                <c:ptCount val="2"/>
                <c:pt idx="0">
                  <c:v>Healthy People 2010</c:v>
                </c:pt>
                <c:pt idx="1">
                  <c:v>2008 Guidelines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45.7</c:v>
                </c:pt>
                <c:pt idx="1">
                  <c:v>61</c:v>
                </c:pt>
              </c:numCache>
            </c:numRef>
          </c:val>
        </c:ser>
        <c:axId val="52270208"/>
        <c:axId val="52271744"/>
      </c:barChart>
      <c:catAx>
        <c:axId val="522702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chemeClr val="accent1"/>
                </a:solidFill>
              </a:defRPr>
            </a:pPr>
            <a:endParaRPr lang="en-US"/>
          </a:p>
        </c:txPr>
        <c:crossAx val="52271744"/>
        <c:crosses val="autoZero"/>
        <c:auto val="1"/>
        <c:lblAlgn val="ctr"/>
        <c:lblOffset val="100"/>
      </c:catAx>
      <c:valAx>
        <c:axId val="52271744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200" b="0">
                    <a:solidFill>
                      <a:schemeClr val="accent1"/>
                    </a:solidFill>
                  </a:defRPr>
                </a:pPr>
                <a:r>
                  <a:rPr lang="en-US" sz="1200" b="0" dirty="0" smtClean="0">
                    <a:solidFill>
                      <a:schemeClr val="accent1"/>
                    </a:solidFill>
                  </a:rPr>
                  <a:t>Age-adjusted prevalence</a:t>
                </a:r>
                <a:endParaRPr lang="en-US" sz="1200" b="0" dirty="0">
                  <a:solidFill>
                    <a:schemeClr val="accent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200">
                <a:solidFill>
                  <a:schemeClr val="accent1"/>
                </a:solidFill>
              </a:defRPr>
            </a:pPr>
            <a:endParaRPr lang="en-US"/>
          </a:p>
        </c:txPr>
        <c:crossAx val="52270208"/>
        <c:crosses val="autoZero"/>
        <c:crossBetween val="between"/>
        <c:majorUnit val="20"/>
      </c:valAx>
      <c:spPr>
        <a:noFill/>
        <a:ln w="25382">
          <a:noFill/>
        </a:ln>
      </c:spPr>
    </c:plotArea>
    <c:legend>
      <c:legendPos val="t"/>
      <c:layout>
        <c:manualLayout>
          <c:xMode val="edge"/>
          <c:yMode val="edge"/>
          <c:x val="0.14803566220889056"/>
          <c:y val="0.10229815489481725"/>
          <c:w val="0.85057534995625028"/>
          <c:h val="0.13303712035995502"/>
        </c:manualLayout>
      </c:layout>
      <c:txPr>
        <a:bodyPr/>
        <a:lstStyle/>
        <a:p>
          <a:pPr>
            <a:defRPr sz="1400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799"/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730443850768653"/>
          <c:y val="0.10408595477289477"/>
          <c:w val="0.84215258248968883"/>
          <c:h val="0.78954288041581011"/>
        </c:manualLayout>
      </c:layout>
      <c:lineChart>
        <c:grouping val="standard"/>
        <c:ser>
          <c:idx val="1"/>
          <c:order val="0"/>
          <c:tx>
            <c:strRef>
              <c:f>Sheet1!$B$1</c:f>
              <c:strCache>
                <c:ptCount val="1"/>
                <c:pt idx="0">
                  <c:v>HP 2010</c:v>
                </c:pt>
              </c:strCache>
            </c:strRef>
          </c:tx>
          <c:spPr>
            <a:ln w="63500" cmpd="sng">
              <a:solidFill>
                <a:srgbClr val="FFFF00"/>
              </a:solidFill>
              <a:prstDash val="lgDash"/>
            </a:ln>
          </c:spPr>
          <c:marker>
            <c:symbol val="square"/>
            <c:size val="4"/>
          </c:marker>
          <c:dPt>
            <c:idx val="7"/>
            <c:marker>
              <c:symbol val="auto"/>
            </c:marker>
            <c:spPr>
              <a:ln w="63500" cmpd="sng">
                <a:solidFill>
                  <a:srgbClr val="FFFF00"/>
                </a:solidFill>
                <a:prstDash val="lgDash"/>
              </a:ln>
            </c:spPr>
          </c:dPt>
          <c:dLbls>
            <c:dLbl>
              <c:idx val="0"/>
              <c:layout>
                <c:manualLayout>
                  <c:x val="-3.2448493717046431E-2"/>
                  <c:y val="4.1871727240991433E-2"/>
                </c:manualLayout>
              </c:layout>
              <c:showVal val="1"/>
            </c:dLbl>
            <c:dLbl>
              <c:idx val="11"/>
              <c:layout/>
              <c:showVal val="1"/>
            </c:dLbl>
            <c:delete val="1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</c:dLbls>
          <c:errBars>
            <c:errDir val="y"/>
            <c:errBarType val="both"/>
            <c:errValType val="cust"/>
            <c:plus>
              <c:numRef>
                <c:f>Sheet1!$E$2:$E$12</c:f>
                <c:numCache>
                  <c:formatCode>General</c:formatCode>
                  <c:ptCount val="11"/>
                  <c:pt idx="0">
                    <c:v>0.78936475157022556</c:v>
                  </c:pt>
                  <c:pt idx="1">
                    <c:v>0.74210682041049914</c:v>
                  </c:pt>
                  <c:pt idx="2">
                    <c:v>0.80796988750794807</c:v>
                  </c:pt>
                  <c:pt idx="3">
                    <c:v>0.83517234176839517</c:v>
                  </c:pt>
                  <c:pt idx="4">
                    <c:v>0.91669563359122286</c:v>
                  </c:pt>
                  <c:pt idx="5">
                    <c:v>0.91491179353537644</c:v>
                  </c:pt>
                  <c:pt idx="6">
                    <c:v>0.89423052308942153</c:v>
                  </c:pt>
                  <c:pt idx="7">
                    <c:v>0.86420616496834257</c:v>
                  </c:pt>
                  <c:pt idx="8">
                    <c:v>1.0579871763645123</c:v>
                  </c:pt>
                  <c:pt idx="9">
                    <c:v>1.1399676532125238</c:v>
                  </c:pt>
                  <c:pt idx="10">
                    <c:v>1.0908753139579759</c:v>
                  </c:pt>
                </c:numCache>
              </c:numRef>
            </c:plus>
            <c:minus>
              <c:numRef>
                <c:f>Sheet1!$E$2:$E$12</c:f>
                <c:numCache>
                  <c:formatCode>General</c:formatCode>
                  <c:ptCount val="11"/>
                  <c:pt idx="0">
                    <c:v>0.78936475157022556</c:v>
                  </c:pt>
                  <c:pt idx="1">
                    <c:v>0.74210682041049914</c:v>
                  </c:pt>
                  <c:pt idx="2">
                    <c:v>0.80796988750794807</c:v>
                  </c:pt>
                  <c:pt idx="3">
                    <c:v>0.83517234176839517</c:v>
                  </c:pt>
                  <c:pt idx="4">
                    <c:v>0.91669563359122286</c:v>
                  </c:pt>
                  <c:pt idx="5">
                    <c:v>0.91491179353537644</c:v>
                  </c:pt>
                  <c:pt idx="6">
                    <c:v>0.89423052308942153</c:v>
                  </c:pt>
                  <c:pt idx="7">
                    <c:v>0.86420616496834257</c:v>
                  </c:pt>
                  <c:pt idx="8">
                    <c:v>1.0579871763645123</c:v>
                  </c:pt>
                  <c:pt idx="9">
                    <c:v>1.1399676532125238</c:v>
                  </c:pt>
                  <c:pt idx="10">
                    <c:v>1.0908753139579759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numRef>
              <c:f>Sheet1!$A$2:$A$13</c:f>
              <c:numCache>
                <c:formatCode>General</c:formatCode>
                <c:ptCount val="1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</c:numCache>
            </c:numRef>
          </c:cat>
          <c:val>
            <c:numRef>
              <c:f>Sheet1!$B$2:$B$13</c:f>
              <c:numCache>
                <c:formatCode>0.0</c:formatCode>
                <c:ptCount val="12"/>
                <c:pt idx="0">
                  <c:v>29.698491980957527</c:v>
                </c:pt>
                <c:pt idx="1">
                  <c:v>30.20957898216691</c:v>
                </c:pt>
                <c:pt idx="2">
                  <c:v>31.89646175188533</c:v>
                </c:pt>
                <c:pt idx="3">
                  <c:v>32.082182889525313</c:v>
                </c:pt>
                <c:pt idx="4">
                  <c:v>31.97844088446681</c:v>
                </c:pt>
                <c:pt idx="5">
                  <c:v>32.920259301300426</c:v>
                </c:pt>
                <c:pt idx="6">
                  <c:v>30.211233730894161</c:v>
                </c:pt>
                <c:pt idx="7">
                  <c:v>30.218364720200544</c:v>
                </c:pt>
                <c:pt idx="8">
                  <c:v>30.987335695235679</c:v>
                </c:pt>
                <c:pt idx="9">
                  <c:v>30.825851891714091</c:v>
                </c:pt>
                <c:pt idx="10">
                  <c:v>32.551896477983739</c:v>
                </c:pt>
                <c:pt idx="11" formatCode="General">
                  <c:v>34.9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2008 Guidelines</c:v>
                </c:pt>
              </c:strCache>
            </c:strRef>
          </c:tx>
          <c:spPr>
            <a:ln w="63500"/>
          </c:spPr>
          <c:marker>
            <c:spPr>
              <a:ln>
                <a:prstDash val="dashDot"/>
              </a:ln>
            </c:spPr>
          </c:marker>
          <c:dLbls>
            <c:dLbl>
              <c:idx val="0"/>
              <c:layout>
                <c:manualLayout>
                  <c:x val="-3.834808259587022E-2"/>
                  <c:y val="-4.6798029556650307E-2"/>
                </c:manualLayout>
              </c:layout>
              <c:showVal val="1"/>
            </c:dLbl>
            <c:dLbl>
              <c:idx val="11"/>
              <c:layout/>
              <c:showVal val="1"/>
            </c:dLbl>
            <c:delete val="1"/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</c:dLbls>
          <c:cat>
            <c:numRef>
              <c:f>Sheet1!$A$2:$A$13</c:f>
              <c:numCache>
                <c:formatCode>General</c:formatCode>
                <c:ptCount val="1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</c:numCache>
            </c:numRef>
          </c:cat>
          <c:val>
            <c:numRef>
              <c:f>Sheet1!$C$2:$C$13</c:f>
              <c:numCache>
                <c:formatCode>0.0</c:formatCode>
                <c:ptCount val="12"/>
                <c:pt idx="0">
                  <c:v>40.092173863088661</c:v>
                </c:pt>
                <c:pt idx="1">
                  <c:v>40.935332536190757</c:v>
                </c:pt>
                <c:pt idx="2">
                  <c:v>42.424994087039998</c:v>
                </c:pt>
                <c:pt idx="3">
                  <c:v>43.031601758742113</c:v>
                </c:pt>
                <c:pt idx="4">
                  <c:v>43.070240572616804</c:v>
                </c:pt>
                <c:pt idx="5">
                  <c:v>43.300574150283467</c:v>
                </c:pt>
                <c:pt idx="6">
                  <c:v>41.649641062123777</c:v>
                </c:pt>
                <c:pt idx="7">
                  <c:v>41.050161415303982</c:v>
                </c:pt>
                <c:pt idx="8">
                  <c:v>41.413905694921411</c:v>
                </c:pt>
                <c:pt idx="9">
                  <c:v>41.452265652260273</c:v>
                </c:pt>
                <c:pt idx="10">
                  <c:v>43.500087234783344</c:v>
                </c:pt>
                <c:pt idx="11" formatCode="General">
                  <c:v>47.2</c:v>
                </c:pt>
              </c:numCache>
            </c:numRef>
          </c:val>
        </c:ser>
        <c:dLbls>
          <c:showVal val="1"/>
        </c:dLbls>
        <c:marker val="1"/>
        <c:axId val="52361088"/>
        <c:axId val="52362624"/>
      </c:lineChart>
      <c:catAx>
        <c:axId val="523610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accent3"/>
                </a:solidFill>
              </a:defRPr>
            </a:pPr>
            <a:endParaRPr lang="en-US"/>
          </a:p>
        </c:txPr>
        <c:crossAx val="52362624"/>
        <c:crosses val="autoZero"/>
        <c:auto val="1"/>
        <c:lblAlgn val="ctr"/>
        <c:lblOffset val="100"/>
      </c:catAx>
      <c:valAx>
        <c:axId val="52362624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r>
                  <a:rPr lang="en-US" sz="1600" b="0" dirty="0" smtClean="0">
                    <a:solidFill>
                      <a:schemeClr val="bg1"/>
                    </a:solidFill>
                  </a:rPr>
                  <a:t>Age-adjusted</a:t>
                </a:r>
                <a:r>
                  <a:rPr lang="en-US" sz="1600" b="0" baseline="0" dirty="0" smtClean="0">
                    <a:solidFill>
                      <a:schemeClr val="bg1"/>
                    </a:solidFill>
                  </a:rPr>
                  <a:t> Prevalence</a:t>
                </a:r>
                <a:endParaRPr lang="en-US" sz="1600" b="0" dirty="0">
                  <a:solidFill>
                    <a:schemeClr val="bg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solidFill>
                  <a:schemeClr val="accent3"/>
                </a:solidFill>
              </a:defRPr>
            </a:pPr>
            <a:endParaRPr lang="en-US"/>
          </a:p>
        </c:txPr>
        <c:crossAx val="52361088"/>
        <c:crosses val="autoZero"/>
        <c:crossBetween val="between"/>
        <c:majorUnit val="20"/>
      </c:valAx>
      <c:spPr>
        <a:noFill/>
      </c:spPr>
    </c:plotArea>
    <c:legend>
      <c:legendPos val="t"/>
      <c:layout>
        <c:manualLayout>
          <c:xMode val="edge"/>
          <c:yMode val="edge"/>
          <c:x val="0.30336356392951247"/>
          <c:y val="5.4187192118226979E-2"/>
          <c:w val="0.59197349778180386"/>
          <c:h val="6.9264768628059428E-2"/>
        </c:manualLayout>
      </c:layout>
      <c:txPr>
        <a:bodyPr/>
        <a:lstStyle/>
        <a:p>
          <a:pPr>
            <a:defRPr sz="2000">
              <a:solidFill>
                <a:schemeClr val="accent3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949357998999439"/>
          <c:y val="3.0622763063707946E-2"/>
          <c:w val="0.87837980764106061"/>
          <c:h val="0.80306052652509363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FF00"/>
            </a:solidFill>
            <a:ln w="15061">
              <a:solidFill>
                <a:schemeClr val="tx1"/>
              </a:solidFill>
              <a:prstDash val="solid"/>
            </a:ln>
          </c:spPr>
          <c:dPt>
            <c:idx val="1"/>
            <c:spPr>
              <a:solidFill>
                <a:srgbClr val="FFC000"/>
              </a:solidFill>
              <a:ln w="15061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5061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FF0000"/>
              </a:solidFill>
              <a:ln w="1506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30122">
                <a:noFill/>
              </a:ln>
            </c:spPr>
            <c:txPr>
              <a:bodyPr/>
              <a:lstStyle/>
              <a:p>
                <a:pPr>
                  <a:defRPr sz="1660" b="0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errBars>
            <c:errBarType val="both"/>
            <c:errValType val="cust"/>
            <c:plus>
              <c:numRef>
                <c:f>Sheet1!$B$3:$E$3</c:f>
                <c:numCache>
                  <c:formatCode>General</c:formatCode>
                  <c:ptCount val="4"/>
                  <c:pt idx="0">
                    <c:v>0.9</c:v>
                  </c:pt>
                  <c:pt idx="1">
                    <c:v>0.60000000000000064</c:v>
                  </c:pt>
                  <c:pt idx="2">
                    <c:v>0.70000000000000062</c:v>
                  </c:pt>
                  <c:pt idx="3">
                    <c:v>1</c:v>
                  </c:pt>
                </c:numCache>
              </c:numRef>
            </c:plus>
            <c:minus>
              <c:numRef>
                <c:f>Sheet1!$B$3:$E$3</c:f>
                <c:numCache>
                  <c:formatCode>General</c:formatCode>
                  <c:ptCount val="4"/>
                  <c:pt idx="0">
                    <c:v>0.9</c:v>
                  </c:pt>
                  <c:pt idx="1">
                    <c:v>0.60000000000000064</c:v>
                  </c:pt>
                  <c:pt idx="2">
                    <c:v>0.70000000000000062</c:v>
                  </c:pt>
                  <c:pt idx="3">
                    <c:v>1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Highly               active</c:v>
                </c:pt>
                <c:pt idx="1">
                  <c:v>Sufficiently     active</c:v>
                </c:pt>
                <c:pt idx="2">
                  <c:v>Insufficiently active</c:v>
                </c:pt>
                <c:pt idx="3">
                  <c:v>Inactive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31.2</c:v>
                </c:pt>
                <c:pt idx="1">
                  <c:v>15.8</c:v>
                </c:pt>
                <c:pt idx="2">
                  <c:v>20.3</c:v>
                </c:pt>
                <c:pt idx="3">
                  <c:v>32.700000000000003</c:v>
                </c:pt>
              </c:numCache>
            </c:numRef>
          </c:val>
        </c:ser>
        <c:dLbls>
          <c:showVal val="1"/>
        </c:dLbls>
        <c:gapWidth val="86"/>
        <c:axId val="52549504"/>
        <c:axId val="52551040"/>
      </c:barChart>
      <c:catAx>
        <c:axId val="52549504"/>
        <c:scaling>
          <c:orientation val="minMax"/>
        </c:scaling>
        <c:axPos val="b"/>
        <c:numFmt formatCode="General" sourceLinked="1"/>
        <c:tickLblPos val="nextTo"/>
        <c:spPr>
          <a:ln w="15061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51040"/>
        <c:crosses val="autoZero"/>
        <c:auto val="1"/>
        <c:lblAlgn val="ctr"/>
        <c:lblOffset val="100"/>
        <c:tickLblSkip val="1"/>
        <c:tickMarkSkip val="1"/>
      </c:catAx>
      <c:valAx>
        <c:axId val="52551040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Age-adjusted</a:t>
                </a:r>
                <a:r>
                  <a:rPr lang="en-US" sz="1600" baseline="0" dirty="0" smtClean="0"/>
                  <a:t> prevalence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1.3418555761563431E-2"/>
              <c:y val="0.16349710340261644"/>
            </c:manualLayout>
          </c:layout>
          <c:spPr>
            <a:noFill/>
            <a:ln w="30122">
              <a:noFill/>
            </a:ln>
          </c:spPr>
        </c:title>
        <c:numFmt formatCode="General" sourceLinked="1"/>
        <c:tickLblPos val="nextTo"/>
        <c:spPr>
          <a:ln w="15061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549504"/>
        <c:crosses val="autoZero"/>
        <c:crossBetween val="between"/>
        <c:majorUnit val="20"/>
      </c:valAx>
      <c:spPr>
        <a:noFill/>
        <a:ln w="3012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37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87553529493025"/>
          <c:y val="3.0432874995103412E-2"/>
          <c:w val="0.87004259336004064"/>
          <c:h val="0.852264073334123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Highly Active</c:v>
                </c:pt>
              </c:strCache>
            </c:strRef>
          </c:tx>
          <c:dPt>
            <c:idx val="0"/>
            <c:spPr>
              <a:solidFill>
                <a:srgbClr val="DAEDEF">
                  <a:lumMod val="90000"/>
                </a:srgbClr>
              </a:solidFill>
            </c:spPr>
          </c:dPt>
          <c:dPt>
            <c:idx val="1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3"/>
            <c:spPr>
              <a:solidFill>
                <a:schemeClr val="accent5">
                  <a:lumMod val="90000"/>
                </a:schemeClr>
              </a:solidFill>
            </c:spPr>
          </c:dPt>
          <c:dPt>
            <c:idx val="4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5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8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9"/>
            <c:spPr>
              <a:solidFill>
                <a:srgbClr val="BBE0E3">
                  <a:lumMod val="50000"/>
                </a:srgbClr>
              </a:solidFill>
            </c:spPr>
          </c:dPt>
          <c:dPt>
            <c:idx val="10"/>
            <c:spPr>
              <a:solidFill>
                <a:srgbClr val="FFFFFF"/>
              </a:solidFill>
            </c:spPr>
          </c:dPt>
          <c:dLbls>
            <c:dLbl>
              <c:idx val="4"/>
              <c:layout>
                <c:manualLayout>
                  <c:x val="1.4619883040936209E-3"/>
                  <c:y val="-4.9753202491479714E-3"/>
                </c:manualLayout>
              </c:layout>
              <c:showVal val="1"/>
            </c:dLbl>
            <c:dLbl>
              <c:idx val="5"/>
              <c:layout>
                <c:manualLayout>
                  <c:x val="1.4619883040935737E-3"/>
                  <c:y val="-4.9751243781094526E-3"/>
                </c:manualLayout>
              </c:layout>
              <c:showVal val="1"/>
            </c:dLbl>
            <c:numFmt formatCode="#,##0.0" sourceLinked="0"/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errBars>
            <c:errBarType val="both"/>
            <c:errValType val="cust"/>
            <c:plus>
              <c:numRef>
                <c:f>Sheet1!$C$2:$C$12</c:f>
                <c:numCache>
                  <c:formatCode>General</c:formatCode>
                  <c:ptCount val="11"/>
                  <c:pt idx="0">
                    <c:v>1.3</c:v>
                  </c:pt>
                  <c:pt idx="1">
                    <c:v>1</c:v>
                  </c:pt>
                  <c:pt idx="3">
                    <c:v>1.1000000000000001</c:v>
                  </c:pt>
                  <c:pt idx="4">
                    <c:v>1.8</c:v>
                  </c:pt>
                  <c:pt idx="5">
                    <c:v>1.9000000000000001</c:v>
                  </c:pt>
                  <c:pt idx="7">
                    <c:v>1.6</c:v>
                  </c:pt>
                  <c:pt idx="8">
                    <c:v>1.4</c:v>
                  </c:pt>
                  <c:pt idx="9">
                    <c:v>1.6</c:v>
                  </c:pt>
                  <c:pt idx="10">
                    <c:v>1.5</c:v>
                  </c:pt>
                </c:numCache>
              </c:numRef>
            </c:plus>
            <c:minus>
              <c:numRef>
                <c:f>Sheet1!$C$2:$C$12</c:f>
                <c:numCache>
                  <c:formatCode>General</c:formatCode>
                  <c:ptCount val="11"/>
                  <c:pt idx="0">
                    <c:v>1.3</c:v>
                  </c:pt>
                  <c:pt idx="1">
                    <c:v>1</c:v>
                  </c:pt>
                  <c:pt idx="3">
                    <c:v>1.1000000000000001</c:v>
                  </c:pt>
                  <c:pt idx="4">
                    <c:v>1.8</c:v>
                  </c:pt>
                  <c:pt idx="5">
                    <c:v>1.9000000000000001</c:v>
                  </c:pt>
                  <c:pt idx="7">
                    <c:v>1.6</c:v>
                  </c:pt>
                  <c:pt idx="8">
                    <c:v>1.4</c:v>
                  </c:pt>
                  <c:pt idx="9">
                    <c:v>1.6</c:v>
                  </c:pt>
                  <c:pt idx="10">
                    <c:v>1.5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Sheet1!$A$2:$A$12</c:f>
              <c:strCache>
                <c:ptCount val="11"/>
                <c:pt idx="0">
                  <c:v>Men</c:v>
                </c:pt>
                <c:pt idx="1">
                  <c:v>Women</c:v>
                </c:pt>
                <c:pt idx="3">
                  <c:v>White</c:v>
                </c:pt>
                <c:pt idx="4">
                  <c:v>Black</c:v>
                </c:pt>
                <c:pt idx="5">
                  <c:v>Hispanic</c:v>
                </c:pt>
                <c:pt idx="7">
                  <c:v>Less than        HS</c:v>
                </c:pt>
                <c:pt idx="8">
                  <c:v>HS      graduate</c:v>
                </c:pt>
                <c:pt idx="9">
                  <c:v>Some college</c:v>
                </c:pt>
                <c:pt idx="10">
                  <c:v>College graduate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36.200000000000003</c:v>
                </c:pt>
                <c:pt idx="1">
                  <c:v>26.6</c:v>
                </c:pt>
                <c:pt idx="3">
                  <c:v>34.1</c:v>
                </c:pt>
                <c:pt idx="4">
                  <c:v>26.7</c:v>
                </c:pt>
                <c:pt idx="5">
                  <c:v>24.6</c:v>
                </c:pt>
                <c:pt idx="7">
                  <c:v>18.8</c:v>
                </c:pt>
                <c:pt idx="8">
                  <c:v>25.5</c:v>
                </c:pt>
                <c:pt idx="9">
                  <c:v>32.6</c:v>
                </c:pt>
                <c:pt idx="10">
                  <c:v>41.7</c:v>
                </c:pt>
              </c:numCache>
            </c:numRef>
          </c:val>
        </c:ser>
        <c:gapWidth val="10"/>
        <c:axId val="52730880"/>
        <c:axId val="52740864"/>
      </c:barChart>
      <c:catAx>
        <c:axId val="527308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00">
                <a:solidFill>
                  <a:schemeClr val="accent1"/>
                </a:solidFill>
              </a:defRPr>
            </a:pPr>
            <a:endParaRPr lang="en-US"/>
          </a:p>
        </c:txPr>
        <c:crossAx val="52740864"/>
        <c:crosses val="autoZero"/>
        <c:auto val="1"/>
        <c:lblAlgn val="ctr"/>
        <c:lblOffset val="100"/>
      </c:catAx>
      <c:valAx>
        <c:axId val="52740864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chemeClr val="accent1"/>
                    </a:solidFill>
                  </a:defRPr>
                </a:pPr>
                <a:r>
                  <a:rPr lang="en-US" sz="1600" b="0" dirty="0" smtClean="0">
                    <a:solidFill>
                      <a:schemeClr val="accent1"/>
                    </a:solidFill>
                  </a:rPr>
                  <a:t>Age-Adjusted</a:t>
                </a:r>
                <a:r>
                  <a:rPr lang="en-US" sz="1600" b="0" baseline="0" dirty="0" smtClean="0">
                    <a:solidFill>
                      <a:schemeClr val="accent1"/>
                    </a:solidFill>
                  </a:rPr>
                  <a:t> Prevalence</a:t>
                </a:r>
                <a:endParaRPr lang="en-US" sz="1600" b="0" dirty="0">
                  <a:solidFill>
                    <a:schemeClr val="accent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solidFill>
                  <a:schemeClr val="accent1"/>
                </a:solidFill>
              </a:defRPr>
            </a:pPr>
            <a:endParaRPr lang="en-US"/>
          </a:p>
        </c:txPr>
        <c:crossAx val="52730880"/>
        <c:crosses val="autoZero"/>
        <c:crossBetween val="between"/>
        <c:majorUnit val="20"/>
      </c:valAx>
      <c:spPr>
        <a:noFill/>
        <a:ln w="25382">
          <a:noFill/>
        </a:ln>
      </c:spPr>
    </c:plotArea>
    <c:plotVisOnly val="1"/>
    <c:dispBlanksAs val="gap"/>
  </c:chart>
  <c:txPr>
    <a:bodyPr/>
    <a:lstStyle/>
    <a:p>
      <a:pPr>
        <a:defRPr sz="1799"/>
      </a:pPr>
      <a:endParaRPr lang="en-US"/>
    </a:p>
  </c:txPr>
  <c:externalData r:id="rId2"/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535400818071108"/>
          <c:y val="7.8602620087337316E-2"/>
          <c:w val="0.8525193794503384"/>
          <c:h val="0.64500702277080946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FF00"/>
            </a:solidFill>
            <a:ln w="15061">
              <a:solidFill>
                <a:schemeClr val="tx1"/>
              </a:solidFill>
              <a:prstDash val="solid"/>
            </a:ln>
          </c:spPr>
          <c:dPt>
            <c:idx val="1"/>
            <c:spPr>
              <a:solidFill>
                <a:srgbClr val="FFC000"/>
              </a:solidFill>
              <a:ln w="15061">
                <a:solidFill>
                  <a:schemeClr val="tx1"/>
                </a:solidFill>
                <a:prstDash val="solid"/>
              </a:ln>
            </c:spPr>
          </c:dPt>
          <c:dPt>
            <c:idx val="2"/>
            <c:spPr>
              <a:solidFill>
                <a:srgbClr val="FFFF00"/>
              </a:solidFill>
              <a:ln w="15061">
                <a:solidFill>
                  <a:schemeClr val="tx1"/>
                </a:solidFill>
                <a:prstDash val="solid"/>
              </a:ln>
            </c:spPr>
          </c:dPt>
          <c:dPt>
            <c:idx val="3"/>
            <c:spPr>
              <a:solidFill>
                <a:srgbClr val="FF0000"/>
              </a:solidFill>
              <a:ln w="1506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30122">
                <a:noFill/>
              </a:ln>
            </c:spPr>
            <c:txPr>
              <a:bodyPr/>
              <a:lstStyle/>
              <a:p>
                <a:pPr>
                  <a:defRPr sz="1660" b="0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errBars>
            <c:errBarType val="both"/>
            <c:errValType val="cust"/>
            <c:plus>
              <c:numRef>
                <c:f>Sheet1!$B$3:$E$3</c:f>
                <c:numCache>
                  <c:formatCode>General</c:formatCode>
                  <c:ptCount val="4"/>
                  <c:pt idx="0">
                    <c:v>0.70000000000000062</c:v>
                  </c:pt>
                  <c:pt idx="1">
                    <c:v>0.8</c:v>
                  </c:pt>
                  <c:pt idx="2">
                    <c:v>0.30000000000000032</c:v>
                  </c:pt>
                  <c:pt idx="3">
                    <c:v>0.9</c:v>
                  </c:pt>
                </c:numCache>
              </c:numRef>
            </c:plus>
            <c:minus>
              <c:numRef>
                <c:f>Sheet1!$B$3:$E$3</c:f>
                <c:numCache>
                  <c:formatCode>General</c:formatCode>
                  <c:ptCount val="4"/>
                  <c:pt idx="0">
                    <c:v>0.70000000000000062</c:v>
                  </c:pt>
                  <c:pt idx="1">
                    <c:v>0.8</c:v>
                  </c:pt>
                  <c:pt idx="2">
                    <c:v>0.30000000000000032</c:v>
                  </c:pt>
                  <c:pt idx="3">
                    <c:v>0.9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Sheet1!$B$1:$E$1</c:f>
              <c:strCache>
                <c:ptCount val="4"/>
                <c:pt idx="0">
                  <c:v>Met aerobic and muscle-strengthening guideline</c:v>
                </c:pt>
                <c:pt idx="1">
                  <c:v>Met aerobic guideline only</c:v>
                </c:pt>
                <c:pt idx="2">
                  <c:v>Met muscle-strengthening guideline only</c:v>
                </c:pt>
                <c:pt idx="3">
                  <c:v>Met neither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 formatCode="0">
                  <c:v>19</c:v>
                </c:pt>
                <c:pt idx="1">
                  <c:v>28.1</c:v>
                </c:pt>
                <c:pt idx="2">
                  <c:v>3.5</c:v>
                </c:pt>
                <c:pt idx="3">
                  <c:v>49.4</c:v>
                </c:pt>
              </c:numCache>
            </c:numRef>
          </c:val>
        </c:ser>
        <c:dLbls>
          <c:showVal val="1"/>
        </c:dLbls>
        <c:gapWidth val="86"/>
        <c:axId val="52809088"/>
        <c:axId val="52827264"/>
      </c:barChart>
      <c:catAx>
        <c:axId val="52809088"/>
        <c:scaling>
          <c:orientation val="minMax"/>
        </c:scaling>
        <c:axPos val="b"/>
        <c:numFmt formatCode="General" sourceLinked="1"/>
        <c:tickLblPos val="nextTo"/>
        <c:spPr>
          <a:ln w="15061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27264"/>
        <c:crosses val="autoZero"/>
        <c:auto val="1"/>
        <c:lblAlgn val="ctr"/>
        <c:lblOffset val="100"/>
        <c:tickLblSkip val="1"/>
        <c:tickMarkSkip val="1"/>
      </c:catAx>
      <c:valAx>
        <c:axId val="52827264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FFFF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b="0" dirty="0" smtClean="0"/>
                  <a:t>Age-adjusted</a:t>
                </a:r>
                <a:r>
                  <a:rPr lang="en-US" sz="1600" b="0" baseline="0" dirty="0" smtClean="0"/>
                  <a:t> prevalence</a:t>
                </a:r>
                <a:endParaRPr lang="en-US" sz="1600" b="0" dirty="0"/>
              </a:p>
            </c:rich>
          </c:tx>
          <c:layout>
            <c:manualLayout>
              <c:xMode val="edge"/>
              <c:yMode val="edge"/>
              <c:x val="1.3418555761563431E-2"/>
              <c:y val="0.18031392021943204"/>
            </c:manualLayout>
          </c:layout>
          <c:spPr>
            <a:noFill/>
            <a:ln w="30122">
              <a:noFill/>
            </a:ln>
          </c:spPr>
        </c:title>
        <c:numFmt formatCode="0" sourceLinked="1"/>
        <c:tickLblPos val="nextTo"/>
        <c:spPr>
          <a:ln w="15061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2000" b="1" i="0" u="none" strike="noStrike" baseline="0">
                <a:solidFill>
                  <a:srgbClr val="FFFF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09088"/>
        <c:crosses val="autoZero"/>
        <c:crossBetween val="between"/>
        <c:majorUnit val="20"/>
      </c:valAx>
      <c:spPr>
        <a:noFill/>
        <a:ln w="3012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37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87553529493025"/>
          <c:y val="3.0432874995103412E-2"/>
          <c:w val="0.87004259336004064"/>
          <c:h val="0.8522640733341234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Highly Active</c:v>
                </c:pt>
              </c:strCache>
            </c:strRef>
          </c:tx>
          <c:dPt>
            <c:idx val="0"/>
            <c:spPr>
              <a:solidFill>
                <a:srgbClr val="DAEDEF">
                  <a:lumMod val="90000"/>
                </a:srgbClr>
              </a:solidFill>
            </c:spPr>
          </c:dPt>
          <c:dPt>
            <c:idx val="1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3"/>
            <c:spPr>
              <a:solidFill>
                <a:schemeClr val="accent5">
                  <a:lumMod val="90000"/>
                </a:schemeClr>
              </a:solidFill>
            </c:spPr>
          </c:dPt>
          <c:dPt>
            <c:idx val="4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5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8"/>
            <c:spPr>
              <a:solidFill>
                <a:srgbClr val="2D2D8A">
                  <a:lumMod val="60000"/>
                  <a:lumOff val="40000"/>
                </a:srgbClr>
              </a:solidFill>
            </c:spPr>
          </c:dPt>
          <c:dPt>
            <c:idx val="9"/>
            <c:spPr>
              <a:solidFill>
                <a:srgbClr val="BBE0E3">
                  <a:lumMod val="50000"/>
                </a:srgbClr>
              </a:solidFill>
            </c:spPr>
          </c:dPt>
          <c:dPt>
            <c:idx val="10"/>
            <c:spPr>
              <a:solidFill>
                <a:srgbClr val="FFFFFF"/>
              </a:solidFill>
            </c:spPr>
          </c:dPt>
          <c:dLbls>
            <c:dLbl>
              <c:idx val="4"/>
              <c:layout>
                <c:manualLayout>
                  <c:x val="1.4619883040936209E-3"/>
                  <c:y val="-7.4626865671641824E-3"/>
                </c:manualLayout>
              </c:layout>
              <c:showVal val="1"/>
            </c:dLbl>
            <c:dLbl>
              <c:idx val="5"/>
              <c:layout>
                <c:manualLayout>
                  <c:x val="1.4619883040935737E-3"/>
                  <c:y val="-1.2437810945273539E-2"/>
                </c:manualLayout>
              </c:layout>
              <c:showVal val="1"/>
            </c:dLbl>
            <c:numFmt formatCode="#,##0.0" sourceLinked="0"/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errBars>
            <c:errBarType val="both"/>
            <c:errValType val="cust"/>
            <c:plus>
              <c:numRef>
                <c:f>Sheet1!$C$2:$C$12</c:f>
                <c:numCache>
                  <c:formatCode>General</c:formatCode>
                  <c:ptCount val="11"/>
                  <c:pt idx="0">
                    <c:v>1</c:v>
                  </c:pt>
                  <c:pt idx="1">
                    <c:v>0.8</c:v>
                  </c:pt>
                  <c:pt idx="3">
                    <c:v>0.9</c:v>
                  </c:pt>
                  <c:pt idx="4">
                    <c:v>1.8</c:v>
                  </c:pt>
                  <c:pt idx="5">
                    <c:v>1.4</c:v>
                  </c:pt>
                  <c:pt idx="7">
                    <c:v>1.1000000000000001</c:v>
                  </c:pt>
                  <c:pt idx="8">
                    <c:v>1</c:v>
                  </c:pt>
                  <c:pt idx="9">
                    <c:v>1.3</c:v>
                  </c:pt>
                  <c:pt idx="10">
                    <c:v>1.6</c:v>
                  </c:pt>
                </c:numCache>
              </c:numRef>
            </c:plus>
            <c:minus>
              <c:numRef>
                <c:f>Sheet1!$C$2:$C$12</c:f>
                <c:numCache>
                  <c:formatCode>General</c:formatCode>
                  <c:ptCount val="11"/>
                  <c:pt idx="0">
                    <c:v>1</c:v>
                  </c:pt>
                  <c:pt idx="1">
                    <c:v>0.8</c:v>
                  </c:pt>
                  <c:pt idx="3">
                    <c:v>0.9</c:v>
                  </c:pt>
                  <c:pt idx="4">
                    <c:v>1.8</c:v>
                  </c:pt>
                  <c:pt idx="5">
                    <c:v>1.4</c:v>
                  </c:pt>
                  <c:pt idx="7">
                    <c:v>1.1000000000000001</c:v>
                  </c:pt>
                  <c:pt idx="8">
                    <c:v>1</c:v>
                  </c:pt>
                  <c:pt idx="9">
                    <c:v>1.3</c:v>
                  </c:pt>
                  <c:pt idx="10">
                    <c:v>1.6</c:v>
                  </c:pt>
                </c:numCache>
              </c:numRef>
            </c:minus>
            <c:spPr>
              <a:ln>
                <a:solidFill>
                  <a:srgbClr val="FFFFFF"/>
                </a:solidFill>
              </a:ln>
            </c:spPr>
          </c:errBars>
          <c:cat>
            <c:strRef>
              <c:f>Sheet1!$A$2:$A$12</c:f>
              <c:strCache>
                <c:ptCount val="11"/>
                <c:pt idx="0">
                  <c:v>Men</c:v>
                </c:pt>
                <c:pt idx="1">
                  <c:v>Women</c:v>
                </c:pt>
                <c:pt idx="3">
                  <c:v>White</c:v>
                </c:pt>
                <c:pt idx="4">
                  <c:v>Black</c:v>
                </c:pt>
                <c:pt idx="5">
                  <c:v>Hispanic</c:v>
                </c:pt>
                <c:pt idx="7">
                  <c:v>Less than        HS</c:v>
                </c:pt>
                <c:pt idx="8">
                  <c:v>HS      graduate</c:v>
                </c:pt>
                <c:pt idx="9">
                  <c:v>Some college</c:v>
                </c:pt>
                <c:pt idx="10">
                  <c:v>College graduate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22</c:v>
                </c:pt>
                <c:pt idx="1">
                  <c:v>16.2</c:v>
                </c:pt>
                <c:pt idx="3">
                  <c:v>21.2</c:v>
                </c:pt>
                <c:pt idx="4">
                  <c:v>17.7</c:v>
                </c:pt>
                <c:pt idx="5">
                  <c:v>12.6</c:v>
                </c:pt>
                <c:pt idx="7">
                  <c:v>7.3</c:v>
                </c:pt>
                <c:pt idx="8">
                  <c:v>11.5</c:v>
                </c:pt>
                <c:pt idx="9">
                  <c:v>21</c:v>
                </c:pt>
                <c:pt idx="10">
                  <c:v>30.1</c:v>
                </c:pt>
              </c:numCache>
            </c:numRef>
          </c:val>
        </c:ser>
        <c:gapWidth val="10"/>
        <c:axId val="52937472"/>
        <c:axId val="52939008"/>
      </c:barChart>
      <c:catAx>
        <c:axId val="529374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00">
                <a:solidFill>
                  <a:schemeClr val="accent1"/>
                </a:solidFill>
              </a:defRPr>
            </a:pPr>
            <a:endParaRPr lang="en-US"/>
          </a:p>
        </c:txPr>
        <c:crossAx val="52939008"/>
        <c:crosses val="autoZero"/>
        <c:auto val="1"/>
        <c:lblAlgn val="ctr"/>
        <c:lblOffset val="100"/>
      </c:catAx>
      <c:valAx>
        <c:axId val="52939008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chemeClr val="accent1"/>
                    </a:solidFill>
                  </a:defRPr>
                </a:pPr>
                <a:r>
                  <a:rPr lang="en-US" sz="1600" b="0" dirty="0" smtClean="0">
                    <a:solidFill>
                      <a:schemeClr val="accent1"/>
                    </a:solidFill>
                  </a:rPr>
                  <a:t>Age-Adjusted</a:t>
                </a:r>
                <a:r>
                  <a:rPr lang="en-US" sz="1600" b="0" baseline="0" dirty="0" smtClean="0">
                    <a:solidFill>
                      <a:schemeClr val="accent1"/>
                    </a:solidFill>
                  </a:rPr>
                  <a:t> prevalence</a:t>
                </a:r>
                <a:endParaRPr lang="en-US" sz="1600" b="0" dirty="0">
                  <a:solidFill>
                    <a:schemeClr val="accent1"/>
                  </a:solidFill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solidFill>
                  <a:schemeClr val="accent1"/>
                </a:solidFill>
              </a:defRPr>
            </a:pPr>
            <a:endParaRPr lang="en-US"/>
          </a:p>
        </c:txPr>
        <c:crossAx val="52937472"/>
        <c:crosses val="autoZero"/>
        <c:crossBetween val="between"/>
        <c:majorUnit val="20"/>
      </c:valAx>
      <c:spPr>
        <a:noFill/>
        <a:ln w="25382">
          <a:noFill/>
        </a:ln>
      </c:spPr>
    </c:plotArea>
    <c:plotVisOnly val="1"/>
    <c:dispBlanksAs val="gap"/>
  </c:chart>
  <c:txPr>
    <a:bodyPr/>
    <a:lstStyle/>
    <a:p>
      <a:pPr>
        <a:defRPr sz="1799"/>
      </a:pPr>
      <a:endParaRPr lang="en-US"/>
    </a:p>
  </c:txPr>
  <c:externalData r:id="rId2"/>
  <c:userShapes r:id="rId3"/>
</c:chartSpac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0.33333</cdr:x>
      <cdr:y>0.19403</cdr:y>
    </cdr:from>
    <cdr:to>
      <cdr:x>0.63157</cdr:x>
      <cdr:y>0.28446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895600" y="990600"/>
          <a:ext cx="2590751" cy="46168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/>
          <a:r>
            <a:rPr lang="en-US" sz="2400" b="1" u="none" dirty="0" smtClean="0">
              <a:solidFill>
                <a:srgbClr val="BBE0E3"/>
              </a:solidFill>
            </a:rPr>
            <a:t>Race/ethnicity</a:t>
          </a:r>
          <a:endParaRPr lang="en-US" sz="2400" b="1" u="none" dirty="0">
            <a:solidFill>
              <a:srgbClr val="BBE0E3"/>
            </a:solidFill>
          </a:endParaRPr>
        </a:p>
      </cdr:txBody>
    </cdr:sp>
  </cdr:relSizeAnchor>
  <cdr:relSizeAnchor xmlns:cdr="http://schemas.openxmlformats.org/drawingml/2006/chartDrawing">
    <cdr:from>
      <cdr:x>0.67544</cdr:x>
      <cdr:y>0.19403</cdr:y>
    </cdr:from>
    <cdr:to>
      <cdr:x>0.97368</cdr:x>
      <cdr:y>0.28446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5867400" y="990600"/>
          <a:ext cx="2590751" cy="46168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BBE0E3"/>
              </a:solidFill>
            </a:rPr>
            <a:t>Education</a:t>
          </a:r>
          <a:endParaRPr lang="en-US" sz="2400" b="1" u="none" dirty="0">
            <a:solidFill>
              <a:srgbClr val="BBE0E3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0.33333</cdr:x>
      <cdr:y>0.19403</cdr:y>
    </cdr:from>
    <cdr:to>
      <cdr:x>0.63157</cdr:x>
      <cdr:y>0.28446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895600" y="990600"/>
          <a:ext cx="2590751" cy="46168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u="sng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u="sng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/>
          <a:r>
            <a:rPr lang="en-US" sz="2400" b="1" u="none" dirty="0" smtClean="0">
              <a:solidFill>
                <a:srgbClr val="BBE0E3"/>
              </a:solidFill>
            </a:rPr>
            <a:t>Race/ethnicity</a:t>
          </a:r>
          <a:endParaRPr lang="en-US" sz="2400" b="1" u="none" dirty="0">
            <a:solidFill>
              <a:srgbClr val="BBE0E3"/>
            </a:solidFill>
          </a:endParaRPr>
        </a:p>
      </cdr:txBody>
    </cdr:sp>
  </cdr:relSizeAnchor>
  <cdr:relSizeAnchor xmlns:cdr="http://schemas.openxmlformats.org/drawingml/2006/chartDrawing">
    <cdr:from>
      <cdr:x>0.67544</cdr:x>
      <cdr:y>0.19403</cdr:y>
    </cdr:from>
    <cdr:to>
      <cdr:x>0.97368</cdr:x>
      <cdr:y>0.28446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5867400" y="990600"/>
          <a:ext cx="2590751" cy="46168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ctr"/>
          <a:r>
            <a:rPr lang="en-US" sz="2400" b="1" dirty="0" smtClean="0">
              <a:solidFill>
                <a:srgbClr val="BBE0E3"/>
              </a:solidFill>
            </a:rPr>
            <a:t>Education</a:t>
          </a:r>
          <a:endParaRPr lang="en-US" sz="2400" b="1" u="none" dirty="0">
            <a:solidFill>
              <a:srgbClr val="BBE0E3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flipV="1">
          <a:off x="-549565" y="-1152150"/>
          <a:ext cx="0" cy="0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756" y="0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8829675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756" y="8829675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u="none"/>
            </a:lvl1pPr>
          </a:lstStyle>
          <a:p>
            <a:pPr>
              <a:defRPr/>
            </a:pPr>
            <a:fld id="{A1C356BF-4409-4B68-9C9A-78CDE2F7C0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756" y="0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853" y="4414838"/>
            <a:ext cx="5606703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8829675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defTabSz="915988" eaLnBrk="1" hangingPunct="1">
              <a:defRPr sz="12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9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756" y="8829675"/>
            <a:ext cx="303703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 u="none"/>
            </a:lvl1pPr>
          </a:lstStyle>
          <a:p>
            <a:pPr>
              <a:defRPr/>
            </a:pPr>
            <a:fld id="{B9A56AFA-C7E0-4C64-B10E-E2D7813D5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E2C77-37DC-4074-B037-19EFB4ABD1ED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11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A56AFA-C7E0-4C64-B10E-E2D7813D5D9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A56AFA-C7E0-4C64-B10E-E2D7813D5D9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15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A56AFA-C7E0-4C64-B10E-E2D7813D5D9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18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19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20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21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22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091C7D-0EEA-4877-9178-FFAC2DBE81E2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FD84-380D-4B0F-8B7E-C9C342E2979B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A56AFA-C7E0-4C64-B10E-E2D7813D5D9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1C9A8C-0988-438E-8276-A741022B44E9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71825" y="609600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eaLnBrk="1" hangingPunct="1">
              <a:defRPr/>
            </a:pPr>
            <a:endParaRPr lang="en-US" sz="2400" u="none" dirty="0"/>
          </a:p>
        </p:txBody>
      </p:sp>
      <p:pic>
        <p:nvPicPr>
          <p:cNvPr id="5" name="Picture 8" descr="cdc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6011863"/>
            <a:ext cx="9890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HHSREVER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791200"/>
            <a:ext cx="91598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921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3188" y="3733800"/>
            <a:ext cx="6397625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9A141-A3D6-46BC-99A9-7DB36A4F05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F7BD4-4298-495E-8F6A-98FBB85812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0988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229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50DB9-300C-4D47-8492-3114ECA269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4638"/>
            <a:ext cx="82327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752600"/>
            <a:ext cx="8232775" cy="4373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613" y="6245225"/>
            <a:ext cx="2135187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5188" cy="476250"/>
          </a:xfrm>
        </p:spPr>
        <p:txBody>
          <a:bodyPr/>
          <a:lstStyle>
            <a:lvl1pPr>
              <a:defRPr/>
            </a:lvl1pPr>
          </a:lstStyle>
          <a:p>
            <a:fld id="{D7304385-F731-4F04-9A70-A7E8970E1E4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4638"/>
            <a:ext cx="82327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752600"/>
            <a:ext cx="4040187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52600"/>
            <a:ext cx="4040188" cy="4373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5613" y="6245225"/>
            <a:ext cx="2135187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5188" cy="476250"/>
          </a:xfrm>
        </p:spPr>
        <p:txBody>
          <a:bodyPr/>
          <a:lstStyle>
            <a:lvl1pPr>
              <a:defRPr/>
            </a:lvl1pPr>
          </a:lstStyle>
          <a:p>
            <a:fld id="{CB5ECF73-05DD-44E2-8220-C2D34AE90F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5D2A3-59E5-463D-8DC9-C408F60C4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029FB-2BC6-4B2B-964F-A30349B424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F54FF-6B8B-4F94-A919-A88727DFEF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85886-3216-4189-85F4-320D96C4F2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F7B27-4B23-43AF-A667-692E4BC32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821E2-6E86-4E98-BE48-0F17ED511E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BF8E0-E660-4F4D-AD09-1ABDF50735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079C7-D246-432A-B395-8085BBA380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5D156-B837-4543-9568-BE022EE5F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1E3BC-CA5D-4923-8CB5-7F9AF95EA0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21A61-27B1-4497-9E1B-B046261638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6496F-84C7-4722-8F96-427BC0E04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A3744-A98B-4287-9130-BC89944C8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311DD-EB5C-469B-B0FE-BF7B3AFEF6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D099A-E0F7-45D9-8068-A8B2C07076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814A-3799-432C-9DA1-4D53F73360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A5817-5993-45B2-A22E-0E26D11C0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C87E-C86B-4BF9-85EA-9850E4F985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FA2E0-63E4-47E6-BA63-F3C3B7569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6FE6-5246-4855-B562-87A66AC6C5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287F3-909D-45FE-9AB2-A353B7EF9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60093-4370-4E1A-9C5A-04236D4C58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E7731-7B11-46B8-BE11-CEA37B7AAD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124E0-BC3E-43C3-B973-2C9B433617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752600"/>
            <a:ext cx="4040187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40188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9633F-2891-4F0B-9B15-D268BC6F25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B09D6-5389-40A6-A863-6209D3296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E3F3C-E6C0-41B5-A5A7-1FB2F60D7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FF77C-CDE0-404E-B10F-E000C61913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11B00-A0BA-48C5-A45B-F199080CD2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57C8E-6691-4AB6-A82A-94B708393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31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4638"/>
            <a:ext cx="82327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752600"/>
            <a:ext cx="8232775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5225"/>
            <a:ext cx="21351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1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51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CDC5604E-617A-4B81-9392-F98083FC17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1607" name="Rectangle 7"/>
          <p:cNvSpPr>
            <a:spLocks noChangeArrowheads="1"/>
          </p:cNvSpPr>
          <p:nvPr/>
        </p:nvSpPr>
        <p:spPr bwMode="auto">
          <a:xfrm>
            <a:off x="3171825" y="609600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1" hangingPunct="1">
              <a:defRPr/>
            </a:pPr>
            <a:endParaRPr lang="en-US" sz="4400" b="1" u="none" dirty="0">
              <a:solidFill>
                <a:srgbClr val="FFFF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40" r:id="rId12"/>
    <p:sldLayoutId id="214748384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effectLst/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effectLst/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1"/>
          </a:solidFill>
          <a:effectLst/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bg1"/>
          </a:solidFill>
          <a:effectLst/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9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9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5301B1AC-7CCD-4555-A908-A0DECC74CD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B3E480CF-8B92-4854-B37B-125E4EF449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nchs/nhis/physical_activity.ht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Schoenborn@cdc.gov" TargetMode="External"/><Relationship Id="rId4" Type="http://schemas.openxmlformats.org/officeDocument/2006/relationships/hyperlink" Target="mailto:nhislist@cdc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892175"/>
            <a:ext cx="7832725" cy="1930400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Monitoring Leisure-Time Physical Activity among U.S. Adults</a:t>
            </a:r>
          </a:p>
        </p:txBody>
      </p:sp>
      <p:sp>
        <p:nvSpPr>
          <p:cNvPr id="262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8463" y="3076575"/>
            <a:ext cx="8348662" cy="3781425"/>
          </a:xfrm>
          <a:effectLst/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400" b="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Charlotte A. Schoenborn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0" i="1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0" i="1" dirty="0" smtClean="0"/>
              <a:t>Division of  Health Interview Statistics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0" i="1" dirty="0" smtClean="0"/>
              <a:t>National Center for Health Statistics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0" i="1" dirty="0" smtClean="0"/>
              <a:t>Centers for Disease Control and Prevention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b="0" i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b="0" i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800" i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800" b="0" i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1200" b="0" i="1" dirty="0" smtClean="0"/>
              <a:t>The findings and conclusions in this presentation are those of the authors and do not necessarily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200" b="0" i="1" dirty="0" smtClean="0"/>
              <a:t>represent the official position of the Centers for Disease Control and Prevention</a:t>
            </a:r>
            <a:r>
              <a:rPr lang="en-US" sz="800" b="0" i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5985" y="241410"/>
            <a:ext cx="8576136" cy="136611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i="1" dirty="0" smtClean="0"/>
              <a:t>Comparing Healthy People 2010</a:t>
            </a:r>
            <a:r>
              <a:rPr lang="en-US" sz="2800" dirty="0" smtClean="0"/>
              <a:t> and </a:t>
            </a:r>
            <a:r>
              <a:rPr lang="en-US" sz="2800" i="1" dirty="0" smtClean="0"/>
              <a:t>2008 Guidelines criteria for aerobic activity, </a:t>
            </a:r>
            <a:r>
              <a:rPr lang="en-US" sz="2800" dirty="0" smtClean="0"/>
              <a:t>by sex and age: NHIS 2009</a:t>
            </a:r>
          </a:p>
        </p:txBody>
      </p:sp>
      <p:graphicFrame>
        <p:nvGraphicFramePr>
          <p:cNvPr id="4" name="Chart 4"/>
          <p:cNvGraphicFramePr>
            <a:graphicFrameLocks/>
          </p:cNvGraphicFramePr>
          <p:nvPr/>
        </p:nvGraphicFramePr>
        <p:xfrm>
          <a:off x="245985" y="1607520"/>
          <a:ext cx="432632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4267200" y="1524000"/>
          <a:ext cx="4876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17526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none" dirty="0" smtClean="0">
                <a:solidFill>
                  <a:schemeClr val="accent5">
                    <a:lumMod val="90000"/>
                  </a:schemeClr>
                </a:solidFill>
              </a:rPr>
              <a:t>Sex</a:t>
            </a:r>
            <a:endParaRPr lang="en-US" b="1" u="none" dirty="0">
              <a:solidFill>
                <a:schemeClr val="accent5">
                  <a:lumMod val="9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17526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none" dirty="0" smtClean="0">
                <a:solidFill>
                  <a:schemeClr val="accent5">
                    <a:lumMod val="90000"/>
                  </a:schemeClr>
                </a:solidFill>
              </a:rPr>
              <a:t>Age group</a:t>
            </a:r>
            <a:endParaRPr lang="en-US" b="1" u="none" dirty="0">
              <a:solidFill>
                <a:schemeClr val="accent5">
                  <a:lumMod val="90000"/>
                </a:scheme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i="1" dirty="0" smtClean="0"/>
              <a:t>Comparing Healthy People 2010</a:t>
            </a:r>
            <a:r>
              <a:rPr lang="en-US" sz="2800" dirty="0" smtClean="0"/>
              <a:t> and </a:t>
            </a:r>
            <a:r>
              <a:rPr lang="en-US" sz="2800" i="1" dirty="0" smtClean="0"/>
              <a:t>2008 Guidelines criteria for aerobic activity, </a:t>
            </a:r>
            <a:r>
              <a:rPr lang="en-US" sz="2800" dirty="0" smtClean="0"/>
              <a:t>by race/ethnicity and education: NHIS 2009</a:t>
            </a:r>
          </a:p>
        </p:txBody>
      </p:sp>
      <p:graphicFrame>
        <p:nvGraphicFramePr>
          <p:cNvPr id="6" name="Chart 4"/>
          <p:cNvGraphicFramePr>
            <a:graphicFrameLocks/>
          </p:cNvGraphicFramePr>
          <p:nvPr/>
        </p:nvGraphicFramePr>
        <p:xfrm>
          <a:off x="0" y="1447800"/>
          <a:ext cx="4648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4"/>
          <p:cNvGraphicFramePr>
            <a:graphicFrameLocks/>
          </p:cNvGraphicFramePr>
          <p:nvPr/>
        </p:nvGraphicFramePr>
        <p:xfrm>
          <a:off x="4343400" y="1447800"/>
          <a:ext cx="48006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16002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none" dirty="0" smtClean="0">
                <a:solidFill>
                  <a:schemeClr val="accent5">
                    <a:lumMod val="90000"/>
                  </a:schemeClr>
                </a:solidFill>
              </a:rPr>
              <a:t>Race/ethnicity</a:t>
            </a:r>
            <a:endParaRPr lang="en-US" b="1" u="none" dirty="0">
              <a:solidFill>
                <a:schemeClr val="accent5">
                  <a:lumMod val="9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6800" y="16002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none" dirty="0" smtClean="0">
                <a:solidFill>
                  <a:schemeClr val="accent5">
                    <a:lumMod val="90000"/>
                  </a:schemeClr>
                </a:solidFill>
              </a:rPr>
              <a:t>Education level</a:t>
            </a:r>
            <a:endParaRPr lang="en-US" b="1" u="none" dirty="0">
              <a:solidFill>
                <a:schemeClr val="accent5">
                  <a:lumMod val="90000"/>
                </a:scheme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74638"/>
            <a:ext cx="9144000" cy="118109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Trends in aerobic activity 1998-2009:</a:t>
            </a:r>
            <a:br>
              <a:rPr lang="en-US" sz="2800" dirty="0" smtClean="0"/>
            </a:br>
            <a:r>
              <a:rPr lang="en-US" sz="2800" i="1" dirty="0" smtClean="0"/>
              <a:t>Healthy People 2010</a:t>
            </a:r>
            <a:r>
              <a:rPr lang="en-US" sz="2800" dirty="0" smtClean="0"/>
              <a:t> versus </a:t>
            </a:r>
            <a:r>
              <a:rPr lang="en-US" sz="2800" i="1" dirty="0" smtClean="0"/>
              <a:t>2008 Guidelines </a:t>
            </a:r>
            <a:endParaRPr lang="en-US" sz="2800" dirty="0" smtClean="0"/>
          </a:p>
        </p:txBody>
      </p:sp>
      <p:graphicFrame>
        <p:nvGraphicFramePr>
          <p:cNvPr id="4" name="Chart 3"/>
          <p:cNvGraphicFramePr/>
          <p:nvPr/>
        </p:nvGraphicFramePr>
        <p:xfrm>
          <a:off x="245985" y="1228045"/>
          <a:ext cx="8610600" cy="515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5985" y="6488668"/>
            <a:ext cx="5843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Source: CDC/NCHS: National Health Interview Survey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Highly Active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752600"/>
            <a:ext cx="8290612" cy="456041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 smtClean="0"/>
              <a:t>Level new with 2008 Guidelines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Aerobic physical activity for: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&gt; 300 min/week moderate-intensity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&gt; 150 min/week vigorous-intensity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Equivalent combination</a:t>
            </a:r>
            <a:endParaRPr lang="en-US" sz="3200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0"/>
            <a:ext cx="804863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5" name="Picture 10" descr="j033686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0"/>
            <a:ext cx="1143000" cy="1063625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Prevalence of aerobic physical activity in four levels, NHIS 2009</a:t>
            </a:r>
            <a:endParaRPr lang="en-US" sz="3200" dirty="0"/>
          </a:p>
        </p:txBody>
      </p:sp>
      <p:graphicFrame>
        <p:nvGraphicFramePr>
          <p:cNvPr id="11" name="Object 3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304800" y="1295400"/>
          <a:ext cx="8348663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066800" y="2819400"/>
            <a:ext cx="4190054" cy="989013"/>
            <a:chOff x="1365" y="1536"/>
            <a:chExt cx="1574" cy="623"/>
          </a:xfrm>
        </p:grpSpPr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1365" y="1536"/>
              <a:ext cx="157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u="none" dirty="0" smtClean="0">
                  <a:solidFill>
                    <a:srgbClr val="FFFF00"/>
                  </a:solidFill>
                </a:rPr>
                <a:t>Active </a:t>
              </a:r>
            </a:p>
          </p:txBody>
        </p:sp>
        <p:sp>
          <p:nvSpPr>
            <p:cNvPr id="10" name="AutoShape 18"/>
            <p:cNvSpPr>
              <a:spLocks/>
            </p:cNvSpPr>
            <p:nvPr/>
          </p:nvSpPr>
          <p:spPr bwMode="auto">
            <a:xfrm rot="16200000">
              <a:off x="1973" y="1657"/>
              <a:ext cx="335" cy="669"/>
            </a:xfrm>
            <a:prstGeom prst="rightBrace">
              <a:avLst>
                <a:gd name="adj1" fmla="val 16642"/>
                <a:gd name="adj2" fmla="val 50000"/>
              </a:avLst>
            </a:prstGeom>
            <a:noFill/>
            <a:ln w="158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0" y="6172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u="none" dirty="0" smtClean="0">
                <a:solidFill>
                  <a:srgbClr val="FFFF00"/>
                </a:solidFill>
              </a:rPr>
              <a:t>Highly active (&gt;300 min/wk moderate-intensity activity, &gt;150 min/wk vigorous-intensity activity, or equivalent combination),  sufficiently active (150-300 min/wk moderate-intensity activity, 75-150 min/wk vigorous-intensity activity, or equivalent combination),  insufficiently active (some activity but not enough to meet active definition), and inactive (no activity of at least 10 min/time). </a:t>
            </a:r>
            <a:endParaRPr lang="en-US" sz="1200" i="1" u="none" dirty="0">
              <a:solidFill>
                <a:srgbClr val="FFFF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ECF73-05DD-44E2-8220-C2D34AE90F44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15401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Percentage of adults who were highly active according to the 2008 Guidelines: </a:t>
            </a:r>
            <a:r>
              <a:rPr lang="en-US" sz="2800" dirty="0" smtClean="0"/>
              <a:t>NHIS 2009</a:t>
            </a:r>
          </a:p>
        </p:txBody>
      </p:sp>
      <p:graphicFrame>
        <p:nvGraphicFramePr>
          <p:cNvPr id="4" name="Chart 4"/>
          <p:cNvGraphicFramePr>
            <a:graphicFrameLocks/>
          </p:cNvGraphicFramePr>
          <p:nvPr/>
        </p:nvGraphicFramePr>
        <p:xfrm>
          <a:off x="228600" y="1524000"/>
          <a:ext cx="8686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514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none" dirty="0" smtClean="0">
                <a:solidFill>
                  <a:schemeClr val="accent1"/>
                </a:solidFill>
              </a:rPr>
              <a:t>Sex</a:t>
            </a:r>
            <a:endParaRPr lang="en-US" sz="2400" b="1" u="none" dirty="0">
              <a:solidFill>
                <a:schemeClr val="accent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8387" cy="1143000"/>
          </a:xfrm>
        </p:spPr>
        <p:txBody>
          <a:bodyPr/>
          <a:lstStyle/>
          <a:p>
            <a:pPr lvl="1"/>
            <a:r>
              <a:rPr lang="en-US" sz="3200" dirty="0" smtClean="0"/>
              <a:t>Muscle-strengthening and aerobic activity 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4" y="2138785"/>
            <a:ext cx="5634286" cy="349117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200" dirty="0" smtClean="0"/>
              <a:t>HP 2010: Separate muscle-strengthening objective</a:t>
            </a:r>
          </a:p>
          <a:p>
            <a:pPr>
              <a:spcAft>
                <a:spcPts val="600"/>
              </a:spcAft>
            </a:pPr>
            <a:r>
              <a:rPr lang="en-US" sz="3200" i="1" dirty="0" smtClean="0"/>
              <a:t>2008 Guidelines: </a:t>
            </a:r>
            <a:r>
              <a:rPr lang="en-US" sz="3200" dirty="0" smtClean="0"/>
              <a:t>Combine muscle-strengthening with aerobic activity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8434" name="Picture 2" descr="photo of an older 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057400"/>
            <a:ext cx="1905000" cy="1554481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3619499"/>
            <a:ext cx="1905000" cy="2476501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74638"/>
            <a:ext cx="9144000" cy="1143000"/>
          </a:xfrm>
        </p:spPr>
        <p:txBody>
          <a:bodyPr/>
          <a:lstStyle/>
          <a:p>
            <a:r>
              <a:rPr lang="en-US" sz="3000" dirty="0" smtClean="0"/>
              <a:t>Percentage of adults who met the muscle-strengthening and aerobic guideline, NHIS 2009</a:t>
            </a:r>
            <a:endParaRPr lang="en-US" sz="3000" dirty="0"/>
          </a:p>
        </p:txBody>
      </p:sp>
      <p:graphicFrame>
        <p:nvGraphicFramePr>
          <p:cNvPr id="11" name="Object 3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381000" y="1371600"/>
          <a:ext cx="8348663" cy="528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447800" y="2743200"/>
            <a:ext cx="3809054" cy="989013"/>
            <a:chOff x="1365" y="1536"/>
            <a:chExt cx="1574" cy="623"/>
          </a:xfrm>
        </p:grpSpPr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1365" y="1536"/>
              <a:ext cx="157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u="none" dirty="0" smtClean="0">
                  <a:solidFill>
                    <a:srgbClr val="FFFF00"/>
                  </a:solidFill>
                </a:rPr>
                <a:t>Active </a:t>
              </a:r>
            </a:p>
          </p:txBody>
        </p:sp>
        <p:sp>
          <p:nvSpPr>
            <p:cNvPr id="10" name="AutoShape 18"/>
            <p:cNvSpPr>
              <a:spLocks/>
            </p:cNvSpPr>
            <p:nvPr/>
          </p:nvSpPr>
          <p:spPr bwMode="auto">
            <a:xfrm rot="16200000">
              <a:off x="1973" y="1657"/>
              <a:ext cx="335" cy="669"/>
            </a:xfrm>
            <a:prstGeom prst="rightBrace">
              <a:avLst>
                <a:gd name="adj1" fmla="val 16642"/>
                <a:gd name="adj2" fmla="val 50000"/>
              </a:avLst>
            </a:prstGeom>
            <a:noFill/>
            <a:ln w="158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ECF73-05DD-44E2-8220-C2D34AE90F44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1" y="152400"/>
            <a:ext cx="8686799" cy="132556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Percentage of adults who met the full 2008 Guidelines (aerobic + strength) by selected characteristics, NHIS 2009</a:t>
            </a:r>
          </a:p>
        </p:txBody>
      </p:sp>
      <p:graphicFrame>
        <p:nvGraphicFramePr>
          <p:cNvPr id="4" name="Chart 4"/>
          <p:cNvGraphicFramePr>
            <a:graphicFrameLocks/>
          </p:cNvGraphicFramePr>
          <p:nvPr/>
        </p:nvGraphicFramePr>
        <p:xfrm>
          <a:off x="228600" y="1524000"/>
          <a:ext cx="8686800" cy="4864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66800" y="2514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none" dirty="0" smtClean="0">
                <a:solidFill>
                  <a:schemeClr val="accent1"/>
                </a:solidFill>
              </a:rPr>
              <a:t>Sex</a:t>
            </a:r>
            <a:endParaRPr lang="en-US" sz="2400" b="1" u="none" dirty="0">
              <a:solidFill>
                <a:schemeClr val="accent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/>
              <a:t> Trends in meeting</a:t>
            </a:r>
            <a:r>
              <a:rPr lang="en-US" sz="3000" i="1" dirty="0" smtClean="0"/>
              <a:t> 2008 Aerobic PA Guideline  </a:t>
            </a:r>
            <a:br>
              <a:rPr lang="en-US" sz="3000" i="1" dirty="0" smtClean="0"/>
            </a:br>
            <a:r>
              <a:rPr lang="en-US" sz="3000" i="1" dirty="0" smtClean="0"/>
              <a:t>among U.S. adults, by sex: 2007-2009   </a:t>
            </a:r>
            <a:endParaRPr lang="en-US" sz="3000" dirty="0" smtClean="0"/>
          </a:p>
        </p:txBody>
      </p:sp>
      <p:graphicFrame>
        <p:nvGraphicFramePr>
          <p:cNvPr id="4" name="Chart 4"/>
          <p:cNvGraphicFramePr>
            <a:graphicFrameLocks/>
          </p:cNvGraphicFramePr>
          <p:nvPr/>
        </p:nvGraphicFramePr>
        <p:xfrm>
          <a:off x="777250" y="1607520"/>
          <a:ext cx="804487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7250" y="6313009"/>
            <a:ext cx="6147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Source: CDC/NCHS: National Health Interview Survey</a:t>
            </a:r>
            <a:r>
              <a:rPr lang="en-US" sz="1600" dirty="0" smtClean="0"/>
              <a:t>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924464"/>
            <a:ext cx="8232775" cy="1138426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Co-authors 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0305" y="2214680"/>
            <a:ext cx="6451075" cy="2656325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3600" dirty="0" smtClean="0"/>
              <a:t>Susan Carlson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3600" dirty="0" smtClean="0"/>
              <a:t>Janet Fulton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3600" dirty="0" smtClean="0"/>
              <a:t>Fleetwood Loustalot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5460" y="5478165"/>
            <a:ext cx="8044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none" dirty="0" smtClean="0">
                <a:solidFill>
                  <a:schemeClr val="bg1"/>
                </a:solidFill>
              </a:rPr>
              <a:t>National Center for Chronic Disease Prevention and Health Promotion, CDC</a:t>
            </a:r>
            <a:endParaRPr lang="en-US" u="none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/>
              <a:t>  </a:t>
            </a:r>
            <a:r>
              <a:rPr lang="en-US" sz="2800" dirty="0" smtClean="0"/>
              <a:t>Trends in meeting </a:t>
            </a:r>
            <a:r>
              <a:rPr lang="en-US" sz="2800" i="1" dirty="0" smtClean="0"/>
              <a:t>2008 Aerobic PA Guideline among U.S. adults, by age: 2007-2009 </a:t>
            </a:r>
            <a:endParaRPr lang="en-US" sz="2800" dirty="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49565" y="1379835"/>
          <a:ext cx="8594435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9566" y="6313011"/>
            <a:ext cx="7210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Source: CDC/NCHS: National Health Interview Survey</a:t>
            </a:r>
            <a:r>
              <a:rPr lang="en-US" sz="1600" dirty="0" smtClean="0"/>
              <a:t>,</a:t>
            </a:r>
          </a:p>
          <a:p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2212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 Trends in meeting </a:t>
            </a:r>
            <a:r>
              <a:rPr lang="en-US" sz="2800" i="1" dirty="0" smtClean="0"/>
              <a:t>2008 Aerobic PA Guideline  among U.S. adults, by race/ethnicity: 2007-2009 </a:t>
            </a:r>
            <a:endParaRPr lang="en-US" sz="2800" dirty="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49565" y="1531624"/>
          <a:ext cx="8594435" cy="4477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04934" y="6313010"/>
            <a:ext cx="8139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Source: CDC/NCHS: National Health Interview Survey</a:t>
            </a:r>
            <a:r>
              <a:rPr lang="en-US" sz="1600" dirty="0" smtClean="0"/>
              <a:t>,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1880" y="228600"/>
            <a:ext cx="850024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Trends in meeting</a:t>
            </a:r>
            <a:r>
              <a:rPr lang="en-US" sz="2800" i="1" dirty="0" smtClean="0"/>
              <a:t> PA 2008 Aerobic PA Guideline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among U.S. adults, by education</a:t>
            </a:r>
            <a:r>
              <a:rPr lang="en-US" sz="2800" i="1" dirty="0" smtClean="0"/>
              <a:t>: 2007-2009 </a:t>
            </a:r>
            <a:endParaRPr lang="en-US" sz="2800" dirty="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549565" y="1524000"/>
          <a:ext cx="8594435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29040" y="6237115"/>
            <a:ext cx="5768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Source: CDC/NCHS: National Health Interview Survey</a:t>
            </a:r>
            <a:r>
              <a:rPr lang="en-US" sz="1600" dirty="0" smtClean="0"/>
              <a:t>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83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Conclusions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55730"/>
            <a:ext cx="8441120" cy="4326015"/>
          </a:xfrm>
        </p:spPr>
        <p:txBody>
          <a:bodyPr/>
          <a:lstStyle/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Compared with HP 2010 criteria, prevalence estimates shifted to upward by more than 10 percentage points when 2008 Guidelines were applied.</a:t>
            </a:r>
          </a:p>
          <a:p>
            <a:pPr marL="91440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Disparities and trends over time were similar regardless of the LTPA criteria.</a:t>
            </a:r>
          </a:p>
          <a:p>
            <a:pPr marL="91440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Leisure-time physical activity prevalence at recommended levels has increased modestly in recent years.  </a:t>
            </a:r>
          </a:p>
          <a:p>
            <a:pPr marL="91440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8387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For Further Information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984" y="1531624"/>
            <a:ext cx="8576135" cy="3794751"/>
          </a:xfrm>
        </p:spPr>
        <p:txBody>
          <a:bodyPr/>
          <a:lstStyle/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NHIS Physical Activity Information Website: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solidFill>
                  <a:srgbClr val="FFFF00"/>
                </a:solidFill>
                <a:hlinkClick r:id="rId3"/>
              </a:rPr>
              <a:t>www.cdc.gov/nchs/nhis/physical_activity.htm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en-US" dirty="0" smtClean="0"/>
          </a:p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NHIS listserve: </a:t>
            </a:r>
            <a:r>
              <a:rPr lang="en-US" dirty="0" smtClean="0">
                <a:hlinkClick r:id="rId4"/>
              </a:rPr>
              <a:t>nhislist@cdc.gov</a:t>
            </a:r>
            <a:endParaRPr lang="en-US" dirty="0" smtClean="0"/>
          </a:p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For questions about this presentation, feel free to contact me at: </a:t>
            </a:r>
            <a:r>
              <a:rPr lang="en-US" dirty="0" smtClean="0">
                <a:solidFill>
                  <a:srgbClr val="FFFF00"/>
                </a:solidFill>
                <a:hlinkClick r:id="rId5"/>
              </a:rPr>
              <a:t>CSchoenborn@cdc.gov</a:t>
            </a:r>
            <a:endParaRPr lang="en-US" dirty="0" smtClean="0">
              <a:solidFill>
                <a:srgbClr val="FFFF00"/>
              </a:solidFill>
            </a:endParaRPr>
          </a:p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FF00"/>
              </a:solidFill>
            </a:endParaRPr>
          </a:p>
          <a:p>
            <a:pPr marL="857250" lvl="1" indent="-457200" algn="ctr" eaLnBrk="1" hangingPunct="1">
              <a:spcAft>
                <a:spcPts val="600"/>
              </a:spcAft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Thank you!</a:t>
            </a:r>
            <a:endParaRPr lang="en-US" sz="2800" dirty="0" smtClean="0"/>
          </a:p>
          <a:p>
            <a:pPr marL="1314450" lvl="2" indent="-457200" eaLnBrk="1" hangingPunct="1">
              <a:spcAft>
                <a:spcPts val="600"/>
              </a:spcAft>
              <a:buNone/>
              <a:defRPr/>
            </a:pPr>
            <a:endParaRPr lang="en-US" sz="2400" dirty="0" smtClean="0"/>
          </a:p>
          <a:p>
            <a:pPr marL="914400" lvl="1" indent="-457200" eaLnBrk="1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69095"/>
            <a:ext cx="8915400" cy="1214319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 NHIS Leisure-time Physical Activity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340" y="1911100"/>
            <a:ext cx="7571200" cy="4098330"/>
          </a:xfrm>
        </p:spPr>
        <p:txBody>
          <a:bodyPr/>
          <a:lstStyle/>
          <a:p>
            <a:pPr marL="533400" indent="-533400" eaLnBrk="1" hangingPunct="1"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Collected periodically since 1975 and annually since 1997.</a:t>
            </a:r>
          </a:p>
          <a:p>
            <a:pPr marL="533400" indent="-533400" eaLnBrk="1" hangingPunct="1"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Monitors progress toward National Healthy People (HP) Objectives.</a:t>
            </a:r>
          </a:p>
          <a:p>
            <a:pPr marL="533400" indent="-533400" eaLnBrk="1" hangingPunct="1"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en-US" sz="3200" dirty="0" smtClean="0"/>
              <a:t>LTPA indicators will change with move from HP 2010 to HP 2020.</a:t>
            </a:r>
          </a:p>
          <a:p>
            <a:pPr marL="533400" indent="-533400" eaLnBrk="1" hangingPunct="1">
              <a:spcAft>
                <a:spcPts val="1200"/>
              </a:spcAft>
              <a:buNone/>
              <a:defRPr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69095"/>
            <a:ext cx="8915400" cy="1214319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New Directions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5460" y="1911100"/>
            <a:ext cx="7741290" cy="2808116"/>
          </a:xfrm>
        </p:spPr>
        <p:txBody>
          <a:bodyPr/>
          <a:lstStyle/>
          <a:p>
            <a:pPr marL="533400" indent="-533400" eaLnBrk="1" hangingPunct="1">
              <a:spcAft>
                <a:spcPts val="1200"/>
              </a:spcAft>
              <a:defRPr/>
            </a:pPr>
            <a:r>
              <a:rPr lang="en-US" sz="3200" dirty="0" smtClean="0"/>
              <a:t>New Physical Activity Guidelines issued in 2008</a:t>
            </a:r>
          </a:p>
          <a:p>
            <a:pPr marL="533400" indent="-533400" eaLnBrk="1" hangingPunct="1">
              <a:spcAft>
                <a:spcPts val="1200"/>
              </a:spcAft>
              <a:defRPr/>
            </a:pPr>
            <a:r>
              <a:rPr lang="en-US" sz="3200" dirty="0" smtClean="0"/>
              <a:t>Based on comprehensive review of scientific evidence</a:t>
            </a:r>
          </a:p>
          <a:p>
            <a:pPr marL="533400" indent="-533400" eaLnBrk="1" hangingPunct="1">
              <a:spcAft>
                <a:spcPts val="1200"/>
              </a:spcAft>
              <a:buNone/>
              <a:defRPr/>
            </a:pPr>
            <a:r>
              <a:rPr lang="en-US" sz="3200" dirty="0" smtClean="0"/>
              <a:t> </a:t>
            </a:r>
          </a:p>
          <a:p>
            <a:pPr marL="533400" indent="-533400" eaLnBrk="1" hangingPunct="1">
              <a:spcAft>
                <a:spcPts val="1200"/>
              </a:spcAft>
              <a:buNone/>
              <a:defRPr/>
            </a:pP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20885"/>
            <a:ext cx="8915400" cy="1062529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NHIS Adult</a:t>
            </a:r>
            <a:r>
              <a:rPr lang="en-US" sz="3600" dirty="0" smtClean="0"/>
              <a:t> </a:t>
            </a:r>
            <a:r>
              <a:rPr lang="en-US" sz="4000" dirty="0" smtClean="0"/>
              <a:t>Physical Activity Indicators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565" y="2214680"/>
            <a:ext cx="8272555" cy="2352745"/>
          </a:xfrm>
        </p:spPr>
        <p:txBody>
          <a:bodyPr/>
          <a:lstStyle/>
          <a:p>
            <a:pPr marL="533400" indent="-533400" eaLnBrk="1" hangingPunct="1"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en-US" sz="3600" dirty="0" smtClean="0"/>
              <a:t>Healthy People 2010 </a:t>
            </a:r>
            <a:r>
              <a:rPr lang="en-US" sz="2400" dirty="0" smtClean="0"/>
              <a:t>(2000-2009)</a:t>
            </a:r>
          </a:p>
          <a:p>
            <a:pPr marL="533400" indent="-533400" eaLnBrk="1" hangingPunct="1"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en-US" sz="3600" dirty="0" smtClean="0"/>
              <a:t>2008 PA Guidelines  </a:t>
            </a:r>
            <a:r>
              <a:rPr lang="en-US" sz="2400" dirty="0" smtClean="0"/>
              <a:t>(2010 - forward)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49564" y="544989"/>
            <a:ext cx="8272556" cy="144200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What is new about the </a:t>
            </a:r>
            <a:r>
              <a:rPr lang="en-US" sz="3600" i="1" dirty="0" smtClean="0"/>
              <a:t>2008 Physical Activity Guidelines ? </a:t>
            </a:r>
            <a:endParaRPr lang="en-US" sz="3600" dirty="0" smtClean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7775" y="2366470"/>
            <a:ext cx="8272555" cy="3567065"/>
          </a:xfrm>
        </p:spPr>
        <p:txBody>
          <a:bodyPr/>
          <a:lstStyle/>
          <a:p>
            <a:pPr marL="695325" indent="-514350" eaLnBrk="1" hangingPunct="1">
              <a:buFont typeface="Wingdings" pitchFamily="2" charset="2"/>
              <a:buChar char="§"/>
              <a:defRPr/>
            </a:pPr>
            <a:r>
              <a:rPr lang="en-US" sz="3200" dirty="0" smtClean="0"/>
              <a:t>Definition of “aerobically active”</a:t>
            </a:r>
          </a:p>
          <a:p>
            <a:pPr marL="695325" indent="-514350" eaLnBrk="1" hangingPunct="1">
              <a:buFont typeface="Wingdings" pitchFamily="2" charset="2"/>
              <a:buChar char="§"/>
              <a:defRPr/>
            </a:pPr>
            <a:r>
              <a:rPr lang="en-US" sz="3200" dirty="0" smtClean="0"/>
              <a:t>Additional guidelines:</a:t>
            </a:r>
          </a:p>
          <a:p>
            <a:pPr marL="1038225" lvl="1" indent="-457200" eaLnBrk="1" hangingPunct="1">
              <a:buFont typeface="Wingdings" pitchFamily="2" charset="2"/>
              <a:buChar char="§"/>
              <a:defRPr/>
            </a:pPr>
            <a:r>
              <a:rPr lang="en-US" sz="3200" dirty="0" smtClean="0"/>
              <a:t>Highly active level</a:t>
            </a:r>
          </a:p>
          <a:p>
            <a:pPr marL="1038225" lvl="1" indent="-457200" eaLnBrk="1" hangingPunct="1">
              <a:buFont typeface="Wingdings" pitchFamily="2" charset="2"/>
              <a:buChar char="§"/>
              <a:defRPr/>
            </a:pPr>
            <a:r>
              <a:rPr lang="en-US" sz="3200" dirty="0" smtClean="0"/>
              <a:t>Combined muscle-strengthening AND aerobic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7775" y="469095"/>
            <a:ext cx="8500240" cy="144200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Does the transition to the </a:t>
            </a:r>
            <a:r>
              <a:rPr lang="en-US" sz="3600" i="1" dirty="0" smtClean="0"/>
              <a:t>2008 Guidelines </a:t>
            </a:r>
            <a:r>
              <a:rPr lang="en-US" sz="3600" dirty="0" smtClean="0"/>
              <a:t>influence surveillance?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7775" y="2366470"/>
            <a:ext cx="8120765" cy="2656325"/>
          </a:xfrm>
        </p:spPr>
        <p:txBody>
          <a:bodyPr/>
          <a:lstStyle/>
          <a:p>
            <a:pPr marL="1095375" lvl="1" indent="-514350" eaLnBrk="1" hangingPunct="1">
              <a:buFont typeface="Arial" pitchFamily="34" charset="0"/>
              <a:buChar char="•"/>
              <a:defRPr/>
            </a:pPr>
            <a:r>
              <a:rPr lang="en-US" sz="3600" dirty="0" smtClean="0"/>
              <a:t>Prevalence estimates?</a:t>
            </a:r>
          </a:p>
          <a:p>
            <a:pPr marL="1095375" lvl="1" indent="-514350" eaLnBrk="1" hangingPunct="1">
              <a:buFont typeface="Arial" pitchFamily="34" charset="0"/>
              <a:buChar char="•"/>
              <a:defRPr/>
            </a:pPr>
            <a:r>
              <a:rPr lang="en-US" sz="3600" dirty="0" smtClean="0"/>
              <a:t>Socio-demographic variations?</a:t>
            </a:r>
          </a:p>
          <a:p>
            <a:pPr marL="1095375" lvl="1" indent="-514350" eaLnBrk="1" hangingPunct="1">
              <a:buFont typeface="Arial" pitchFamily="34" charset="0"/>
              <a:buChar char="•"/>
              <a:defRPr/>
            </a:pPr>
            <a:r>
              <a:rPr lang="en-US" sz="3600" dirty="0" smtClean="0"/>
              <a:t>Trends?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F8E0-E660-4F4D-AD09-1ABDF50735E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327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The Changing Definition of </a:t>
            </a:r>
            <a:br>
              <a:rPr lang="en-US" sz="4000" dirty="0" smtClean="0"/>
            </a:br>
            <a:r>
              <a:rPr lang="en-US" sz="4000" dirty="0" smtClean="0"/>
              <a:t>Aerobically Active for Adults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1" y="2209800"/>
          <a:ext cx="8762999" cy="35356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00200"/>
                <a:gridCol w="1371600"/>
                <a:gridCol w="1371600"/>
                <a:gridCol w="1371600"/>
                <a:gridCol w="1295400"/>
                <a:gridCol w="1752599"/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Healthy People 2010 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criteria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2008 Guidelines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criteria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Intensity</a:t>
                      </a:r>
                      <a:endParaRPr lang="en-US" sz="2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Moderate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Vigorous</a:t>
                      </a:r>
                      <a:endParaRPr lang="en-US" sz="2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Moderate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Vigorous</a:t>
                      </a:r>
                      <a:endParaRPr lang="en-US" sz="2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Equivalent</a:t>
                      </a:r>
                      <a:r>
                        <a:rPr lang="en-US" sz="2000" b="1" baseline="0" dirty="0" smtClean="0"/>
                        <a:t> Combination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Duration</a:t>
                      </a:r>
                    </a:p>
                    <a:p>
                      <a:r>
                        <a:rPr lang="en-US" sz="1800" b="1" dirty="0" smtClean="0"/>
                        <a:t>(min/day)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≥ 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≥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Frequency </a:t>
                      </a:r>
                    </a:p>
                    <a:p>
                      <a:r>
                        <a:rPr lang="en-US" sz="1800" b="1" dirty="0" smtClean="0"/>
                        <a:t>(days/week)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</a:txBody>
                  <a:tcPr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</a:txBody>
                  <a:tcPr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</a:txBody>
                  <a:tcPr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  <a:tr h="56388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Volume </a:t>
                      </a:r>
                    </a:p>
                    <a:p>
                      <a:r>
                        <a:rPr lang="en-US" sz="1800" b="1" dirty="0" smtClean="0"/>
                        <a:t>(min/week)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TlToB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≥ 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≥ 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≥ 150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E3F3C-E6C0-41B5-A5A7-1FB2F60D7A4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5984" y="274638"/>
            <a:ext cx="8652031" cy="1636462"/>
          </a:xfrm>
        </p:spPr>
        <p:txBody>
          <a:bodyPr/>
          <a:lstStyle/>
          <a:p>
            <a:r>
              <a:rPr lang="en-US" sz="3200" dirty="0" smtClean="0"/>
              <a:t>Prevalence </a:t>
            </a:r>
            <a:r>
              <a:rPr lang="en-US" sz="3200" dirty="0"/>
              <a:t>of being aerobically </a:t>
            </a:r>
            <a:r>
              <a:rPr lang="en-US" sz="3200" dirty="0" smtClean="0"/>
              <a:t>active: </a:t>
            </a:r>
            <a:r>
              <a:rPr lang="en-US" sz="2800" i="1" dirty="0"/>
              <a:t>Healthy People </a:t>
            </a:r>
            <a:r>
              <a:rPr lang="en-US" sz="2800" i="1" dirty="0" smtClean="0"/>
              <a:t>2010</a:t>
            </a:r>
            <a:r>
              <a:rPr lang="en-US" sz="2800" dirty="0" smtClean="0"/>
              <a:t> versus </a:t>
            </a:r>
            <a:r>
              <a:rPr lang="en-US" sz="2800" i="1" dirty="0" smtClean="0"/>
              <a:t>2008 Guidelines,</a:t>
            </a:r>
            <a:br>
              <a:rPr lang="en-US" sz="2800" i="1" dirty="0" smtClean="0"/>
            </a:br>
            <a:r>
              <a:rPr lang="en-US" sz="2800" i="1" dirty="0" smtClean="0"/>
              <a:t>NHIS, 2009 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graphicFrame>
        <p:nvGraphicFramePr>
          <p:cNvPr id="666702" name="Group 78"/>
          <p:cNvGraphicFramePr>
            <a:graphicFrameLocks noGrp="1"/>
          </p:cNvGraphicFramePr>
          <p:nvPr>
            <p:ph type="tbl" idx="1"/>
          </p:nvPr>
        </p:nvGraphicFramePr>
        <p:xfrm>
          <a:off x="1232620" y="2518259"/>
          <a:ext cx="6982340" cy="283601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745585"/>
                <a:gridCol w="2049165"/>
                <a:gridCol w="1442005"/>
                <a:gridCol w="1745585"/>
              </a:tblGrid>
              <a:tr h="89245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Healthy People 2010 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criteria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2008 Guidelines 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criteria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58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95% CI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95% CI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4477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34.9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34.0, 35.8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47.2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46.2, 48.2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666703" name="Text Box 79"/>
          <p:cNvSpPr txBox="1">
            <a:spLocks noChangeArrowheads="1"/>
          </p:cNvSpPr>
          <p:nvPr/>
        </p:nvSpPr>
        <p:spPr bwMode="auto">
          <a:xfrm>
            <a:off x="457200" y="6096000"/>
            <a:ext cx="8382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200" u="none" dirty="0" smtClean="0">
                <a:solidFill>
                  <a:srgbClr val="FFFF99"/>
                </a:solidFill>
              </a:rPr>
              <a:t>Source: National Health Interview Survey, Sample Adult Component, 2009. Unpublished data.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4385-F731-4F04-9A70-A7E8970E1E4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meline_9-05-03">
  <a:themeElements>
    <a:clrScheme name="timeline_9-05-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meline_9-05-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meline_9-05-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eline_9-05-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eline_9-05-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eline_9-05-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eline_9-05-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eline_9-05-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eline_9-05-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eline_9-05-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eline_9-05-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eline_9-05-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eline_9-05-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eline_9-05-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imeline_9-05-03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imeline_9-05-03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timeline_9-05-03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imeline_9-05-03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timeline_9-05-03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imeline_9-05-03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timeline_9-05-03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imeline_9-05-03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timeline_9-05-03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imeline_9-05-03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Without icons</Template>
  <TotalTime>12321</TotalTime>
  <Words>762</Words>
  <Application>Microsoft Office PowerPoint</Application>
  <PresentationFormat>On-screen Show (4:3)</PresentationFormat>
  <Paragraphs>195</Paragraphs>
  <Slides>24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timeline_9-05-03</vt:lpstr>
      <vt:lpstr>Custom Design</vt:lpstr>
      <vt:lpstr>1_Custom Design</vt:lpstr>
      <vt:lpstr>Monitoring Leisure-Time Physical Activity among U.S. Adults</vt:lpstr>
      <vt:lpstr>Co-authors </vt:lpstr>
      <vt:lpstr> NHIS Leisure-time Physical Activity</vt:lpstr>
      <vt:lpstr>New Directions</vt:lpstr>
      <vt:lpstr>NHIS Adult Physical Activity Indicators</vt:lpstr>
      <vt:lpstr>What is new about the 2008 Physical Activity Guidelines ? </vt:lpstr>
      <vt:lpstr>Does the transition to the 2008 Guidelines influence surveillance?</vt:lpstr>
      <vt:lpstr>The Changing Definition of  Aerobically Active for Adults</vt:lpstr>
      <vt:lpstr>Prevalence of being aerobically active: Healthy People 2010 versus 2008 Guidelines, NHIS, 2009  </vt:lpstr>
      <vt:lpstr>Comparing Healthy People 2010 and 2008 Guidelines criteria for aerobic activity, by sex and age: NHIS 2009</vt:lpstr>
      <vt:lpstr>Comparing Healthy People 2010 and 2008 Guidelines criteria for aerobic activity, by race/ethnicity and education: NHIS 2009</vt:lpstr>
      <vt:lpstr>Trends in aerobic activity 1998-2009: Healthy People 2010 versus 2008 Guidelines </vt:lpstr>
      <vt:lpstr>Highly Active Level</vt:lpstr>
      <vt:lpstr>Prevalence of aerobic physical activity in four levels, NHIS 2009</vt:lpstr>
      <vt:lpstr>Percentage of adults who were highly active according to the 2008 Guidelines: NHIS 2009</vt:lpstr>
      <vt:lpstr>Muscle-strengthening and aerobic activity  </vt:lpstr>
      <vt:lpstr>Percentage of adults who met the muscle-strengthening and aerobic guideline, NHIS 2009</vt:lpstr>
      <vt:lpstr>Percentage of adults who met the full 2008 Guidelines (aerobic + strength) by selected characteristics, NHIS 2009</vt:lpstr>
      <vt:lpstr> Trends in meeting 2008 Aerobic PA Guideline   among U.S. adults, by sex: 2007-2009   </vt:lpstr>
      <vt:lpstr>  Trends in meeting 2008 Aerobic PA Guideline among U.S. adults, by age: 2007-2009 </vt:lpstr>
      <vt:lpstr> Trends in meeting 2008 Aerobic PA Guideline  among U.S. adults, by race/ethnicity: 2007-2009 </vt:lpstr>
      <vt:lpstr>Trends in meeting PA 2008 Aerobic PA Guideline  among U.S. adults, by education: 2007-2009 </vt:lpstr>
      <vt:lpstr>Conclusions</vt:lpstr>
      <vt:lpstr>For Further Information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Clo3</dc:creator>
  <cp:lastModifiedBy>hku4</cp:lastModifiedBy>
  <cp:revision>759</cp:revision>
  <cp:lastPrinted>1601-01-01T00:00:00Z</cp:lastPrinted>
  <dcterms:created xsi:type="dcterms:W3CDTF">2004-12-30T19:48:59Z</dcterms:created>
  <dcterms:modified xsi:type="dcterms:W3CDTF">2010-09-10T18:17:47Z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