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  <p:sldId id="260" r:id="rId4"/>
    <p:sldId id="257" r:id="rId5"/>
    <p:sldId id="259" r:id="rId6"/>
    <p:sldId id="258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34587" autoAdjust="0"/>
    <p:restoredTop sz="94673" autoAdjust="0"/>
  </p:normalViewPr>
  <p:slideViewPr>
    <p:cSldViewPr>
      <p:cViewPr>
        <p:scale>
          <a:sx n="100" d="100"/>
          <a:sy n="100" d="100"/>
        </p:scale>
        <p:origin x="-1944" y="-6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325BD-D74B-4D4D-9AB6-53F94B58907D}" type="datetimeFigureOut">
              <a:rPr lang="en-GB" smtClean="0"/>
              <a:pPr/>
              <a:t>20/06/2013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8CEE31-9A06-44EF-97FC-4571D99C657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325BD-D74B-4D4D-9AB6-53F94B58907D}" type="datetimeFigureOut">
              <a:rPr lang="en-GB" smtClean="0"/>
              <a:pPr/>
              <a:t>20/06/2013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8CEE31-9A06-44EF-97FC-4571D99C657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325BD-D74B-4D4D-9AB6-53F94B58907D}" type="datetimeFigureOut">
              <a:rPr lang="en-GB" smtClean="0"/>
              <a:pPr/>
              <a:t>20/06/2013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8CEE31-9A06-44EF-97FC-4571D99C657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325BD-D74B-4D4D-9AB6-53F94B58907D}" type="datetimeFigureOut">
              <a:rPr lang="en-GB" smtClean="0"/>
              <a:pPr/>
              <a:t>20/06/2013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8CEE31-9A06-44EF-97FC-4571D99C657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325BD-D74B-4D4D-9AB6-53F94B58907D}" type="datetimeFigureOut">
              <a:rPr lang="en-GB" smtClean="0"/>
              <a:pPr/>
              <a:t>20/06/2013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8CEE31-9A06-44EF-97FC-4571D99C657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325BD-D74B-4D4D-9AB6-53F94B58907D}" type="datetimeFigureOut">
              <a:rPr lang="en-GB" smtClean="0"/>
              <a:pPr/>
              <a:t>20/06/2013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8CEE31-9A06-44EF-97FC-4571D99C657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325BD-D74B-4D4D-9AB6-53F94B58907D}" type="datetimeFigureOut">
              <a:rPr lang="en-GB" smtClean="0"/>
              <a:pPr/>
              <a:t>20/06/2013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8CEE31-9A06-44EF-97FC-4571D99C657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325BD-D74B-4D4D-9AB6-53F94B58907D}" type="datetimeFigureOut">
              <a:rPr lang="en-GB" smtClean="0"/>
              <a:pPr/>
              <a:t>20/06/2013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8CEE31-9A06-44EF-97FC-4571D99C657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325BD-D74B-4D4D-9AB6-53F94B58907D}" type="datetimeFigureOut">
              <a:rPr lang="en-GB" smtClean="0"/>
              <a:pPr/>
              <a:t>20/06/2013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8CEE31-9A06-44EF-97FC-4571D99C657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325BD-D74B-4D4D-9AB6-53F94B58907D}" type="datetimeFigureOut">
              <a:rPr lang="en-GB" smtClean="0"/>
              <a:pPr/>
              <a:t>20/06/2013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8CEE31-9A06-44EF-97FC-4571D99C657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325BD-D74B-4D4D-9AB6-53F94B58907D}" type="datetimeFigureOut">
              <a:rPr lang="en-GB" smtClean="0"/>
              <a:pPr/>
              <a:t>20/06/2013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8CEE31-9A06-44EF-97FC-4571D99C657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F325BD-D74B-4D4D-9AB6-53F94B58907D}" type="datetimeFigureOut">
              <a:rPr lang="en-GB" smtClean="0"/>
              <a:pPr/>
              <a:t>20/06/2013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8CEE31-9A06-44EF-97FC-4571D99C6571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GB" b="1" dirty="0" smtClean="0"/>
              <a:t>Wellington Injury Forum and ICE Meeting 2012</a:t>
            </a:r>
            <a:br>
              <a:rPr lang="en-GB" b="1" dirty="0" smtClean="0"/>
            </a:br>
            <a:r>
              <a:rPr lang="en-GB" dirty="0" smtClean="0"/>
              <a:t/>
            </a:r>
            <a:br>
              <a:rPr lang="en-GB" dirty="0" smtClean="0"/>
            </a:b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Welcome and overview</a:t>
            </a:r>
          </a:p>
          <a:p>
            <a:r>
              <a:rPr lang="en-GB" dirty="0" smtClean="0"/>
              <a:t>Ronan Lyons</a:t>
            </a:r>
          </a:p>
          <a:p>
            <a:r>
              <a:rPr lang="en-GB" dirty="0" smtClean="0"/>
              <a:t>Chair, ICE</a:t>
            </a:r>
            <a:endParaRPr lang="en-GB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Acknowledgements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 smtClean="0"/>
              <a:t>Anna McDowell and Stats NZ team for sponsoring the Wellington Injury Forum meeting</a:t>
            </a:r>
          </a:p>
          <a:p>
            <a:r>
              <a:rPr lang="en-GB" dirty="0" smtClean="0"/>
              <a:t>Pauline Gulliver for her tremendous work in organising the meeting even though she knew she could not attend</a:t>
            </a:r>
          </a:p>
          <a:p>
            <a:r>
              <a:rPr lang="en-GB" dirty="0" smtClean="0"/>
              <a:t>Kingsgate Hotel staff</a:t>
            </a:r>
          </a:p>
          <a:p>
            <a:r>
              <a:rPr lang="en-GB" dirty="0" smtClean="0"/>
              <a:t>Belinda, Kirsten and Pauline for organising speakers</a:t>
            </a:r>
            <a:endParaRPr lang="en-GB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Why a joint meeting?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GB" dirty="0" smtClean="0"/>
              <a:t>Number of groups with very similar interests and cross-involvement or membership</a:t>
            </a:r>
          </a:p>
          <a:p>
            <a:r>
              <a:rPr lang="en-GB" dirty="0" smtClean="0"/>
              <a:t>Some organisations/individual cannot cope with even a limited attendance fee</a:t>
            </a:r>
          </a:p>
          <a:p>
            <a:r>
              <a:rPr lang="en-GB" dirty="0" smtClean="0"/>
              <a:t>We wish to be inclusive and hence joint injury </a:t>
            </a:r>
            <a:r>
              <a:rPr lang="en-GB" dirty="0" err="1" smtClean="0"/>
              <a:t>fora</a:t>
            </a:r>
            <a:r>
              <a:rPr lang="en-GB" dirty="0" smtClean="0"/>
              <a:t>/ICE/other group meetings is a pragmatic solution</a:t>
            </a:r>
          </a:p>
          <a:p>
            <a:pPr lvl="1"/>
            <a:r>
              <a:rPr lang="en-GB" dirty="0" smtClean="0"/>
              <a:t>More about transparency, democracy and membership tomorrow</a:t>
            </a:r>
          </a:p>
          <a:p>
            <a:r>
              <a:rPr lang="en-GB" dirty="0" smtClean="0"/>
              <a:t>Wish to acknowledge the contribution of the host city</a:t>
            </a:r>
          </a:p>
          <a:p>
            <a:pPr lvl="1"/>
            <a:r>
              <a:rPr lang="en-GB" dirty="0" smtClean="0"/>
              <a:t> so in 2012 we have</a:t>
            </a:r>
          </a:p>
          <a:p>
            <a:pPr lvl="2"/>
            <a:r>
              <a:rPr lang="en-GB" dirty="0" smtClean="0"/>
              <a:t>Wellington Injury Forum</a:t>
            </a:r>
          </a:p>
          <a:p>
            <a:pPr lvl="2"/>
            <a:r>
              <a:rPr lang="en-GB" dirty="0" smtClean="0"/>
              <a:t>London Olympics</a:t>
            </a:r>
          </a:p>
          <a:p>
            <a:pPr lvl="2">
              <a:buNone/>
            </a:pPr>
            <a:endParaRPr lang="en-GB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Injury ICE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GB" dirty="0" smtClean="0"/>
              <a:t>Long history. Purpose, structure and membership concepts revised in 2012</a:t>
            </a:r>
          </a:p>
          <a:p>
            <a:pPr lvl="1"/>
            <a:r>
              <a:rPr lang="en-GB" dirty="0" smtClean="0"/>
              <a:t>More tomorrow </a:t>
            </a:r>
          </a:p>
          <a:p>
            <a:r>
              <a:rPr lang="en-GB" dirty="0" smtClean="0"/>
              <a:t>International </a:t>
            </a:r>
            <a:r>
              <a:rPr lang="en-GB" dirty="0"/>
              <a:t>Collaborative </a:t>
            </a:r>
            <a:r>
              <a:rPr lang="en-GB" dirty="0" smtClean="0"/>
              <a:t>Effort </a:t>
            </a:r>
            <a:r>
              <a:rPr lang="en-GB" dirty="0"/>
              <a:t>on Injury Statistics </a:t>
            </a:r>
            <a:r>
              <a:rPr lang="en-GB" dirty="0" smtClean="0">
                <a:solidFill>
                  <a:srgbClr val="FF0000"/>
                </a:solidFill>
              </a:rPr>
              <a:t>and Methods (Injury ICE) </a:t>
            </a:r>
            <a:r>
              <a:rPr lang="en-GB" dirty="0" smtClean="0"/>
              <a:t>is </a:t>
            </a:r>
            <a:r>
              <a:rPr lang="en-GB" dirty="0"/>
              <a:t>an organisation dedicated to developing common standardised methods to compare injury statistics across the globe in order to support appropriate policy responses to the global burden of  injury</a:t>
            </a:r>
            <a:r>
              <a:rPr lang="en-GB" dirty="0" smtClean="0"/>
              <a:t>.</a:t>
            </a:r>
          </a:p>
          <a:p>
            <a:r>
              <a:rPr lang="en-GB" dirty="0" smtClean="0"/>
              <a:t>Membership is open to all who share this vision</a:t>
            </a:r>
          </a:p>
          <a:p>
            <a:r>
              <a:rPr lang="en-GB" dirty="0" smtClean="0"/>
              <a:t>Participation </a:t>
            </a:r>
            <a:r>
              <a:rPr lang="en-GB" dirty="0"/>
              <a:t>is particularly encouraged from individuals who are willing to engage in core areas of activity and help organise future </a:t>
            </a:r>
            <a:r>
              <a:rPr lang="en-GB" dirty="0" smtClean="0"/>
              <a:t>ICE/Injury </a:t>
            </a:r>
            <a:r>
              <a:rPr lang="en-GB" dirty="0" err="1" smtClean="0"/>
              <a:t>Fora</a:t>
            </a:r>
            <a:r>
              <a:rPr lang="en-GB" dirty="0" smtClean="0"/>
              <a:t> </a:t>
            </a:r>
            <a:r>
              <a:rPr lang="en-GB" dirty="0"/>
              <a:t>meetings, and especially from those who can contribute data and analyses and engage in multi-national collaborative projects.</a:t>
            </a:r>
          </a:p>
          <a:p>
            <a:endParaRPr lang="en-GB" dirty="0"/>
          </a:p>
          <a:p>
            <a:endParaRPr lang="en-GB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Final Agenda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fontScale="32500" lnSpcReduction="20000"/>
          </a:bodyPr>
          <a:lstStyle/>
          <a:p>
            <a:pPr>
              <a:buNone/>
            </a:pPr>
            <a:r>
              <a:rPr lang="en-GB" b="1" u="sng" dirty="0" smtClean="0"/>
              <a:t>DAY ONE SATURDAY 29</a:t>
            </a:r>
            <a:r>
              <a:rPr lang="en-GB" b="1" u="sng" baseline="30000" dirty="0" smtClean="0"/>
              <a:t>th</a:t>
            </a:r>
            <a:r>
              <a:rPr lang="en-GB" b="1" u="sng" dirty="0" smtClean="0"/>
              <a:t>SEP 2012</a:t>
            </a:r>
          </a:p>
          <a:p>
            <a:pPr>
              <a:buNone/>
            </a:pPr>
            <a:endParaRPr lang="en-GB" dirty="0" smtClean="0"/>
          </a:p>
          <a:p>
            <a:r>
              <a:rPr lang="en-GB" dirty="0" smtClean="0"/>
              <a:t>Welcome and overview </a:t>
            </a:r>
            <a:r>
              <a:rPr lang="en-GB" b="1" dirty="0" smtClean="0"/>
              <a:t>9-9:30 Ronan Lyons</a:t>
            </a:r>
          </a:p>
          <a:p>
            <a:pPr>
              <a:buNone/>
            </a:pPr>
            <a:endParaRPr lang="en-GB" dirty="0" smtClean="0"/>
          </a:p>
          <a:p>
            <a:r>
              <a:rPr lang="en-GB" b="1" dirty="0" smtClean="0"/>
              <a:t>ICD-11</a:t>
            </a:r>
            <a:r>
              <a:rPr lang="en-GB" dirty="0" smtClean="0"/>
              <a:t> </a:t>
            </a:r>
            <a:r>
              <a:rPr lang="en-GB" b="1" dirty="0" smtClean="0"/>
              <a:t>9.30-10.30 Chair: James Harrison</a:t>
            </a:r>
            <a:r>
              <a:rPr lang="en-GB" dirty="0" smtClean="0"/>
              <a:t> </a:t>
            </a:r>
          </a:p>
          <a:p>
            <a:pPr lvl="1"/>
            <a:r>
              <a:rPr lang="en-GB" dirty="0" smtClean="0"/>
              <a:t>Progress to date and future plans</a:t>
            </a:r>
          </a:p>
          <a:p>
            <a:pPr lvl="1"/>
            <a:r>
              <a:rPr lang="en-GB" dirty="0" smtClean="0"/>
              <a:t>Injury and poisoning</a:t>
            </a:r>
          </a:p>
          <a:p>
            <a:pPr lvl="1"/>
            <a:r>
              <a:rPr lang="en-GB" dirty="0" smtClean="0"/>
              <a:t>External causes</a:t>
            </a:r>
          </a:p>
          <a:p>
            <a:pPr lvl="1"/>
            <a:r>
              <a:rPr lang="en-GB" dirty="0" smtClean="0"/>
              <a:t>Out of chapter injury/external cause aspects</a:t>
            </a:r>
          </a:p>
          <a:p>
            <a:pPr lvl="1"/>
            <a:r>
              <a:rPr lang="en-GB" dirty="0" smtClean="0"/>
              <a:t>ICECI implications</a:t>
            </a:r>
          </a:p>
          <a:p>
            <a:r>
              <a:rPr lang="en-GB" i="1" dirty="0" smtClean="0"/>
              <a:t>MORNING TEA 10.30-11</a:t>
            </a:r>
            <a:endParaRPr lang="en-GB" dirty="0" smtClean="0"/>
          </a:p>
          <a:p>
            <a:r>
              <a:rPr lang="en-GB" b="1" dirty="0" smtClean="0"/>
              <a:t>Morbidity</a:t>
            </a:r>
            <a:r>
              <a:rPr lang="en-GB" dirty="0" smtClean="0"/>
              <a:t> </a:t>
            </a:r>
            <a:r>
              <a:rPr lang="en-GB" b="1" dirty="0" smtClean="0"/>
              <a:t>11.00 -12.30 Chair: Belinda </a:t>
            </a:r>
            <a:r>
              <a:rPr lang="en-GB" b="1" dirty="0" err="1" smtClean="0"/>
              <a:t>Gabbe</a:t>
            </a:r>
            <a:r>
              <a:rPr lang="en-GB" dirty="0" smtClean="0"/>
              <a:t> </a:t>
            </a:r>
          </a:p>
          <a:p>
            <a:pPr lvl="1"/>
            <a:r>
              <a:rPr lang="en-GB" dirty="0" smtClean="0"/>
              <a:t>Operational definition of serious injuries (20 </a:t>
            </a:r>
            <a:r>
              <a:rPr lang="en-GB" dirty="0" err="1" smtClean="0"/>
              <a:t>mins</a:t>
            </a:r>
            <a:r>
              <a:rPr lang="en-GB" dirty="0" smtClean="0"/>
              <a:t>) </a:t>
            </a:r>
            <a:r>
              <a:rPr lang="en-GB" b="1" dirty="0" smtClean="0"/>
              <a:t>Gabrielle Davie</a:t>
            </a:r>
            <a:endParaRPr lang="en-GB" dirty="0" smtClean="0"/>
          </a:p>
          <a:p>
            <a:pPr lvl="1"/>
            <a:r>
              <a:rPr lang="en-GB" dirty="0" smtClean="0"/>
              <a:t>International diagnosis specific survival probabilities (20 </a:t>
            </a:r>
            <a:r>
              <a:rPr lang="en-GB" dirty="0" err="1" smtClean="0"/>
              <a:t>mins</a:t>
            </a:r>
            <a:r>
              <a:rPr lang="en-GB" dirty="0" smtClean="0"/>
              <a:t>)</a:t>
            </a:r>
            <a:r>
              <a:rPr lang="en-GB" b="1" dirty="0" smtClean="0"/>
              <a:t> Holly </a:t>
            </a:r>
            <a:r>
              <a:rPr lang="en-GB" b="1" dirty="0" err="1" smtClean="0"/>
              <a:t>Hedegaard</a:t>
            </a:r>
            <a:endParaRPr lang="en-GB" dirty="0" smtClean="0"/>
          </a:p>
          <a:p>
            <a:pPr lvl="1"/>
            <a:r>
              <a:rPr lang="en-GB" dirty="0" smtClean="0"/>
              <a:t>Population burden of injury (20 </a:t>
            </a:r>
            <a:r>
              <a:rPr lang="en-GB" dirty="0" err="1" smtClean="0"/>
              <a:t>mins</a:t>
            </a:r>
            <a:r>
              <a:rPr lang="en-GB" dirty="0" smtClean="0"/>
              <a:t>) </a:t>
            </a:r>
            <a:r>
              <a:rPr lang="en-GB" b="1" dirty="0" smtClean="0"/>
              <a:t>Belinda </a:t>
            </a:r>
            <a:r>
              <a:rPr lang="en-GB" b="1" dirty="0" err="1" smtClean="0"/>
              <a:t>Gabbe</a:t>
            </a:r>
            <a:endParaRPr lang="en-GB" dirty="0" smtClean="0"/>
          </a:p>
          <a:p>
            <a:pPr lvl="1"/>
            <a:r>
              <a:rPr lang="en-GB" dirty="0" smtClean="0"/>
              <a:t>(20 </a:t>
            </a:r>
            <a:r>
              <a:rPr lang="en-GB" dirty="0" err="1" smtClean="0"/>
              <a:t>mins</a:t>
            </a:r>
            <a:r>
              <a:rPr lang="en-GB" dirty="0" smtClean="0"/>
              <a:t>) </a:t>
            </a:r>
            <a:r>
              <a:rPr lang="en-GB" b="1" dirty="0" smtClean="0"/>
              <a:t>Gordon Smith</a:t>
            </a:r>
          </a:p>
          <a:p>
            <a:pPr lvl="1"/>
            <a:endParaRPr lang="en-GB" dirty="0" smtClean="0"/>
          </a:p>
          <a:p>
            <a:r>
              <a:rPr lang="en-GB" i="1" dirty="0" smtClean="0"/>
              <a:t>LUNCH 12.30-1.30</a:t>
            </a:r>
          </a:p>
          <a:p>
            <a:endParaRPr lang="en-GB" dirty="0" smtClean="0"/>
          </a:p>
          <a:p>
            <a:r>
              <a:rPr lang="en-GB" b="1" dirty="0" smtClean="0"/>
              <a:t>Mortality</a:t>
            </a:r>
            <a:r>
              <a:rPr lang="en-GB" dirty="0" smtClean="0"/>
              <a:t> </a:t>
            </a:r>
            <a:r>
              <a:rPr lang="en-GB" b="1" dirty="0" smtClean="0"/>
              <a:t>1.30-3.30 Chair: Holly </a:t>
            </a:r>
            <a:r>
              <a:rPr lang="en-GB" b="1" dirty="0" err="1" smtClean="0"/>
              <a:t>Hedegaard</a:t>
            </a:r>
            <a:r>
              <a:rPr lang="en-GB" dirty="0" smtClean="0"/>
              <a:t> </a:t>
            </a:r>
          </a:p>
          <a:p>
            <a:pPr lvl="1"/>
            <a:r>
              <a:rPr lang="en-GB" dirty="0" smtClean="0"/>
              <a:t>Alcohol-related mortality - data linkage (20 </a:t>
            </a:r>
            <a:r>
              <a:rPr lang="en-GB" dirty="0" err="1" smtClean="0"/>
              <a:t>mins</a:t>
            </a:r>
            <a:r>
              <a:rPr lang="en-GB" dirty="0" smtClean="0"/>
              <a:t>) </a:t>
            </a:r>
            <a:r>
              <a:rPr lang="en-GB" b="1" dirty="0" smtClean="0"/>
              <a:t>Gordon Smith</a:t>
            </a:r>
            <a:endParaRPr lang="en-GB" dirty="0" smtClean="0"/>
          </a:p>
          <a:p>
            <a:pPr lvl="1"/>
            <a:r>
              <a:rPr lang="en-GB" dirty="0" smtClean="0"/>
              <a:t>WHO/MONASH mortuary based injury surveillance (20 </a:t>
            </a:r>
            <a:r>
              <a:rPr lang="en-GB" dirty="0" err="1" smtClean="0"/>
              <a:t>mins</a:t>
            </a:r>
            <a:r>
              <a:rPr lang="en-GB" dirty="0" smtClean="0"/>
              <a:t>) </a:t>
            </a:r>
            <a:r>
              <a:rPr lang="en-GB" b="1" dirty="0" smtClean="0"/>
              <a:t>Joan </a:t>
            </a:r>
            <a:r>
              <a:rPr lang="en-GB" b="1" dirty="0" err="1" smtClean="0"/>
              <a:t>Ozanne</a:t>
            </a:r>
            <a:r>
              <a:rPr lang="en-GB" b="1" dirty="0" smtClean="0"/>
              <a:t>-Smith</a:t>
            </a:r>
            <a:endParaRPr lang="en-GB" dirty="0" smtClean="0"/>
          </a:p>
          <a:p>
            <a:pPr lvl="1"/>
            <a:r>
              <a:rPr lang="en-GB" dirty="0" smtClean="0"/>
              <a:t>Multiple causes of death (20 </a:t>
            </a:r>
            <a:r>
              <a:rPr lang="en-GB" dirty="0" err="1" smtClean="0"/>
              <a:t>mins</a:t>
            </a:r>
            <a:r>
              <a:rPr lang="en-GB" dirty="0" smtClean="0"/>
              <a:t>) </a:t>
            </a:r>
            <a:r>
              <a:rPr lang="en-GB" b="1" dirty="0" smtClean="0"/>
              <a:t>Holly </a:t>
            </a:r>
            <a:r>
              <a:rPr lang="en-GB" b="1" dirty="0" err="1" smtClean="0"/>
              <a:t>Hedegaad</a:t>
            </a:r>
            <a:endParaRPr lang="en-GB" dirty="0" smtClean="0"/>
          </a:p>
          <a:p>
            <a:pPr lvl="1"/>
            <a:r>
              <a:rPr lang="en-GB" dirty="0" smtClean="0"/>
              <a:t>Operational definition of an injury death (20 </a:t>
            </a:r>
            <a:r>
              <a:rPr lang="en-GB" dirty="0" err="1" smtClean="0"/>
              <a:t>mins</a:t>
            </a:r>
            <a:r>
              <a:rPr lang="en-GB" dirty="0" smtClean="0"/>
              <a:t>) </a:t>
            </a:r>
            <a:r>
              <a:rPr lang="en-GB" b="1" dirty="0" smtClean="0"/>
              <a:t>Gabrielle Davie</a:t>
            </a:r>
            <a:endParaRPr lang="en-GB" dirty="0" smtClean="0"/>
          </a:p>
          <a:p>
            <a:r>
              <a:rPr lang="en-GB" i="1" dirty="0" smtClean="0"/>
              <a:t>AFTERNOON TEA 3.30-4.00</a:t>
            </a:r>
            <a:endParaRPr lang="en-GB" dirty="0" smtClean="0"/>
          </a:p>
          <a:p>
            <a:r>
              <a:rPr lang="en-GB" b="1" dirty="0" smtClean="0"/>
              <a:t>Harmonizing different efforts 4.00-5.00 Chair: Ronan Lyons</a:t>
            </a:r>
            <a:r>
              <a:rPr lang="en-GB" dirty="0" smtClean="0"/>
              <a:t> </a:t>
            </a:r>
          </a:p>
          <a:p>
            <a:pPr lvl="1"/>
            <a:r>
              <a:rPr lang="en-GB" dirty="0" smtClean="0"/>
              <a:t>WHO data related activities (15 </a:t>
            </a:r>
            <a:r>
              <a:rPr lang="en-GB" dirty="0" err="1" smtClean="0"/>
              <a:t>mins</a:t>
            </a:r>
            <a:r>
              <a:rPr lang="en-GB" dirty="0" smtClean="0"/>
              <a:t>) </a:t>
            </a:r>
            <a:r>
              <a:rPr lang="en-GB" b="1" dirty="0" smtClean="0"/>
              <a:t>Alex </a:t>
            </a:r>
            <a:r>
              <a:rPr lang="en-GB" b="1" dirty="0" err="1" smtClean="0"/>
              <a:t>Butchart</a:t>
            </a:r>
            <a:endParaRPr lang="en-GB" dirty="0" smtClean="0"/>
          </a:p>
          <a:p>
            <a:pPr lvl="1"/>
            <a:r>
              <a:rPr lang="en-GB" dirty="0" smtClean="0"/>
              <a:t>European initiatives (15 </a:t>
            </a:r>
            <a:r>
              <a:rPr lang="en-GB" dirty="0" err="1" smtClean="0"/>
              <a:t>mins</a:t>
            </a:r>
            <a:r>
              <a:rPr lang="en-GB" dirty="0" smtClean="0"/>
              <a:t>) </a:t>
            </a:r>
            <a:r>
              <a:rPr lang="en-GB" b="1" dirty="0" smtClean="0"/>
              <a:t>Ronan Lyons</a:t>
            </a:r>
            <a:endParaRPr lang="en-GB" dirty="0" smtClean="0"/>
          </a:p>
          <a:p>
            <a:pPr>
              <a:buNone/>
            </a:pPr>
            <a:endParaRPr lang="en-GB" dirty="0" smtClean="0"/>
          </a:p>
          <a:p>
            <a:pPr>
              <a:buNone/>
            </a:pPr>
            <a:endParaRPr lang="en-GB" dirty="0" smtClean="0"/>
          </a:p>
          <a:p>
            <a:r>
              <a:rPr lang="en-GB" b="1" dirty="0" smtClean="0"/>
              <a:t>MEETING DINNER AT CAFE POLO</a:t>
            </a:r>
            <a:endParaRPr lang="en-GB" dirty="0" smtClean="0"/>
          </a:p>
          <a:p>
            <a:pPr>
              <a:buNone/>
            </a:pP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 fontScale="32500" lnSpcReduction="20000"/>
          </a:bodyPr>
          <a:lstStyle/>
          <a:p>
            <a:pPr>
              <a:buNone/>
            </a:pPr>
            <a:r>
              <a:rPr lang="en-GB" b="1" u="sng" dirty="0" smtClean="0"/>
              <a:t>DAY TWO SUNDAY 30</a:t>
            </a:r>
            <a:r>
              <a:rPr lang="en-GB" b="1" u="sng" baseline="30000" dirty="0" smtClean="0"/>
              <a:t>th</a:t>
            </a:r>
            <a:r>
              <a:rPr lang="en-GB" b="1" u="sng" dirty="0" smtClean="0"/>
              <a:t> SEP 2012:</a:t>
            </a:r>
          </a:p>
          <a:p>
            <a:endParaRPr lang="en-GB" dirty="0" smtClean="0"/>
          </a:p>
          <a:p>
            <a:pPr marL="342900" lvl="1" indent="-342900">
              <a:buFont typeface="Arial" pitchFamily="34" charset="0"/>
              <a:buChar char="•"/>
            </a:pPr>
            <a:r>
              <a:rPr lang="en-GB" b="1" dirty="0" smtClean="0"/>
              <a:t>GBD project </a:t>
            </a:r>
            <a:r>
              <a:rPr lang="en-GB" dirty="0" smtClean="0"/>
              <a:t>(30 </a:t>
            </a:r>
            <a:r>
              <a:rPr lang="en-GB" dirty="0" err="1" smtClean="0"/>
              <a:t>mins</a:t>
            </a:r>
            <a:r>
              <a:rPr lang="en-GB" dirty="0" smtClean="0"/>
              <a:t>) </a:t>
            </a:r>
            <a:r>
              <a:rPr lang="en-GB" b="1" dirty="0" err="1" smtClean="0"/>
              <a:t>Kavi</a:t>
            </a:r>
            <a:r>
              <a:rPr lang="en-GB" b="1" dirty="0" smtClean="0"/>
              <a:t> </a:t>
            </a:r>
            <a:r>
              <a:rPr lang="en-GB" b="1" dirty="0" err="1" smtClean="0"/>
              <a:t>Bhalla</a:t>
            </a:r>
            <a:r>
              <a:rPr lang="en-GB" b="1" dirty="0" smtClean="0"/>
              <a:t> and James Harrison</a:t>
            </a:r>
            <a:endParaRPr lang="en-GB" dirty="0" smtClean="0"/>
          </a:p>
          <a:p>
            <a:endParaRPr lang="en-GB" dirty="0" smtClean="0"/>
          </a:p>
          <a:p>
            <a:r>
              <a:rPr lang="en-GB" dirty="0" smtClean="0"/>
              <a:t>BREAKOUT SESSIONS </a:t>
            </a:r>
            <a:r>
              <a:rPr lang="en-GB" b="1" dirty="0" smtClean="0"/>
              <a:t>9-10.30</a:t>
            </a:r>
          </a:p>
          <a:p>
            <a:endParaRPr lang="en-GB" dirty="0" smtClean="0"/>
          </a:p>
          <a:p>
            <a:r>
              <a:rPr lang="en-GB" b="1" dirty="0" smtClean="0"/>
              <a:t>Disability. Facilitator: Belinda </a:t>
            </a:r>
            <a:r>
              <a:rPr lang="en-GB" b="1" dirty="0" err="1" smtClean="0"/>
              <a:t>Gabbe</a:t>
            </a:r>
            <a:endParaRPr lang="en-GB" dirty="0" smtClean="0"/>
          </a:p>
          <a:p>
            <a:r>
              <a:rPr lang="en-GB" b="1" dirty="0" smtClean="0"/>
              <a:t>Severity, Facilitator: Gordon Smith</a:t>
            </a:r>
          </a:p>
          <a:p>
            <a:endParaRPr lang="en-GB" b="1" dirty="0" smtClean="0"/>
          </a:p>
          <a:p>
            <a:r>
              <a:rPr lang="en-GB" b="1" dirty="0" smtClean="0"/>
              <a:t>Reporting back 10.30-11</a:t>
            </a:r>
          </a:p>
          <a:p>
            <a:endParaRPr lang="en-GB" dirty="0" smtClean="0"/>
          </a:p>
          <a:p>
            <a:r>
              <a:rPr lang="en-GB" i="1" dirty="0" smtClean="0"/>
              <a:t>MORNING TEA 11-11.30</a:t>
            </a:r>
          </a:p>
          <a:p>
            <a:endParaRPr lang="en-GB" dirty="0" smtClean="0"/>
          </a:p>
          <a:p>
            <a:r>
              <a:rPr lang="en-GB" b="1" dirty="0" smtClean="0"/>
              <a:t>Injury ICE, the way forward 11.30-1 Facilitator: Ronan Lyons</a:t>
            </a:r>
          </a:p>
          <a:p>
            <a:pPr>
              <a:buNone/>
            </a:pPr>
            <a:endParaRPr lang="en-GB" dirty="0" smtClean="0"/>
          </a:p>
          <a:p>
            <a:r>
              <a:rPr lang="en-GB" i="1" smtClean="0"/>
              <a:t>LUNCH 1-2pm</a:t>
            </a:r>
          </a:p>
          <a:p>
            <a:pPr>
              <a:buNone/>
            </a:pPr>
            <a:endParaRPr lang="en-GB" dirty="0" smtClean="0"/>
          </a:p>
          <a:p>
            <a:r>
              <a:rPr lang="en-GB" b="1" u="sng" dirty="0" smtClean="0"/>
              <a:t>CLOSE</a:t>
            </a:r>
            <a:endParaRPr lang="en-GB" dirty="0" smtClean="0"/>
          </a:p>
          <a:p>
            <a:endParaRPr lang="en-GB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ICE Workshop in Safety 2012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GB" smtClean="0"/>
              <a:t>2</a:t>
            </a:r>
            <a:r>
              <a:rPr lang="en-GB" baseline="30000" smtClean="0"/>
              <a:t>nd</a:t>
            </a:r>
            <a:r>
              <a:rPr lang="en-GB" smtClean="0"/>
              <a:t> October</a:t>
            </a:r>
          </a:p>
          <a:p>
            <a:r>
              <a:rPr lang="en-GB" smtClean="0"/>
              <a:t>4 brief presentations on ICE projects in different stages</a:t>
            </a:r>
          </a:p>
          <a:p>
            <a:pPr lvl="1"/>
            <a:r>
              <a:rPr lang="en-GB"/>
              <a:t>development and implementation of an operational definition of serious </a:t>
            </a:r>
            <a:r>
              <a:rPr lang="en-GB" smtClean="0"/>
              <a:t>injuries</a:t>
            </a:r>
          </a:p>
          <a:p>
            <a:pPr lvl="1"/>
            <a:r>
              <a:rPr lang="en-GB" smtClean="0"/>
              <a:t> mortuary </a:t>
            </a:r>
            <a:r>
              <a:rPr lang="en-GB"/>
              <a:t>surveillance as a tool to improve injury related mortality </a:t>
            </a:r>
            <a:r>
              <a:rPr lang="en-GB" smtClean="0"/>
              <a:t>data </a:t>
            </a:r>
          </a:p>
          <a:p>
            <a:pPr lvl="1"/>
            <a:r>
              <a:rPr lang="en-GB" smtClean="0"/>
              <a:t>using </a:t>
            </a:r>
            <a:r>
              <a:rPr lang="en-GB"/>
              <a:t>multiple data sources to enhance measurement of injury incidence and </a:t>
            </a:r>
            <a:r>
              <a:rPr lang="en-GB" smtClean="0"/>
              <a:t>mortality </a:t>
            </a:r>
          </a:p>
          <a:p>
            <a:pPr lvl="1"/>
            <a:r>
              <a:rPr lang="en-GB" smtClean="0"/>
              <a:t>developments </a:t>
            </a:r>
            <a:r>
              <a:rPr lang="en-GB"/>
              <a:t>in the measurement of non fatal outcomes of </a:t>
            </a:r>
            <a:r>
              <a:rPr lang="en-GB" smtClean="0"/>
              <a:t>injury </a:t>
            </a:r>
          </a:p>
          <a:p>
            <a:r>
              <a:rPr lang="en-GB" smtClean="0"/>
              <a:t>followed </a:t>
            </a:r>
            <a:r>
              <a:rPr lang="en-GB"/>
              <a:t>by a question and answer </a:t>
            </a:r>
            <a:r>
              <a:rPr lang="en-GB" smtClean="0"/>
              <a:t>session</a:t>
            </a:r>
            <a:endParaRPr lang="en-GB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Other bits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Dinner tonight: Participants not noted for ability to read emails and comply with simple instructions on registration and sign up to dinner</a:t>
            </a:r>
          </a:p>
          <a:p>
            <a:pPr lvl="1"/>
            <a:r>
              <a:rPr lang="en-GB" dirty="0" smtClean="0"/>
              <a:t>More crawling out </a:t>
            </a:r>
            <a:r>
              <a:rPr lang="en-GB" smtClean="0"/>
              <a:t>of the woods</a:t>
            </a:r>
            <a:r>
              <a:rPr lang="en-GB" dirty="0" smtClean="0"/>
              <a:t>, now 21</a:t>
            </a:r>
          </a:p>
          <a:p>
            <a:pPr lvl="1"/>
            <a:r>
              <a:rPr lang="en-GB" dirty="0" smtClean="0"/>
              <a:t>Polo restaurant, taxis departing….</a:t>
            </a:r>
          </a:p>
          <a:p>
            <a:r>
              <a:rPr lang="en-GB" dirty="0" smtClean="0"/>
              <a:t>Safety2012 </a:t>
            </a:r>
            <a:r>
              <a:rPr lang="en-GB" dirty="0" err="1" smtClean="0"/>
              <a:t>epidata</a:t>
            </a:r>
            <a:r>
              <a:rPr lang="en-GB" dirty="0" smtClean="0"/>
              <a:t> training – volunteers for Hank Weiss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73</TotalTime>
  <Words>577</Words>
  <Application>Microsoft Office PowerPoint</Application>
  <PresentationFormat>On-screen Show (4:3)</PresentationFormat>
  <Paragraphs>87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Wellington Injury Forum and ICE Meeting 2012  </vt:lpstr>
      <vt:lpstr>Acknowledgements</vt:lpstr>
      <vt:lpstr>Why a joint meeting?</vt:lpstr>
      <vt:lpstr>Injury ICE</vt:lpstr>
      <vt:lpstr>Final Agenda</vt:lpstr>
      <vt:lpstr>ICE Workshop in Safety 2012</vt:lpstr>
      <vt:lpstr>Other bits</vt:lpstr>
    </vt:vector>
  </TitlesOfParts>
  <Company>Swansea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International collaborative - Efforts on injury statistics and methods (ICE) workshop</dc:title>
  <dc:creator>University of Wales Swansea</dc:creator>
  <cp:lastModifiedBy>CDC User</cp:lastModifiedBy>
  <cp:revision>18</cp:revision>
  <dcterms:created xsi:type="dcterms:W3CDTF">2012-09-16T14:01:17Z</dcterms:created>
  <dcterms:modified xsi:type="dcterms:W3CDTF">2013-06-20T14:44:06Z</dcterms:modified>
</cp:coreProperties>
</file>