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5" r:id="rId1"/>
  </p:sldMasterIdLst>
  <p:notesMasterIdLst>
    <p:notesMasterId r:id="rId24"/>
  </p:notesMasterIdLst>
  <p:handoutMasterIdLst>
    <p:handoutMasterId r:id="rId25"/>
  </p:handoutMasterIdLst>
  <p:sldIdLst>
    <p:sldId id="537" r:id="rId2"/>
    <p:sldId id="539" r:id="rId3"/>
    <p:sldId id="565" r:id="rId4"/>
    <p:sldId id="550" r:id="rId5"/>
    <p:sldId id="551" r:id="rId6"/>
    <p:sldId id="540" r:id="rId7"/>
    <p:sldId id="541" r:id="rId8"/>
    <p:sldId id="542" r:id="rId9"/>
    <p:sldId id="553" r:id="rId10"/>
    <p:sldId id="555" r:id="rId11"/>
    <p:sldId id="557" r:id="rId12"/>
    <p:sldId id="558" r:id="rId13"/>
    <p:sldId id="559" r:id="rId14"/>
    <p:sldId id="562" r:id="rId15"/>
    <p:sldId id="563" r:id="rId16"/>
    <p:sldId id="560" r:id="rId17"/>
    <p:sldId id="545" r:id="rId18"/>
    <p:sldId id="549" r:id="rId19"/>
    <p:sldId id="566" r:id="rId20"/>
    <p:sldId id="568" r:id="rId21"/>
    <p:sldId id="561" r:id="rId22"/>
    <p:sldId id="554" r:id="rId23"/>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garet Warner" initials="MMW9" lastIdx="20" clrIdx="0"/>
  <p:cmAuthor id="1" name="Warner, Margaret (CDC/OSELS/NCHS)" initials="MMW9" lastIdx="1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C994"/>
    <a:srgbClr val="77933C"/>
    <a:srgbClr val="000080"/>
    <a:srgbClr val="000099"/>
    <a:srgbClr val="008080"/>
    <a:srgbClr val="AEAECA"/>
    <a:srgbClr val="6699FF"/>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34587" autoAdjust="0"/>
    <p:restoredTop sz="82948" autoAdjust="0"/>
  </p:normalViewPr>
  <p:slideViewPr>
    <p:cSldViewPr>
      <p:cViewPr>
        <p:scale>
          <a:sx n="75" d="100"/>
          <a:sy n="75" d="100"/>
        </p:scale>
        <p:origin x="-2664" y="-1362"/>
      </p:cViewPr>
      <p:guideLst>
        <p:guide orient="horz" pos="2160"/>
        <p:guide pos="2880"/>
      </p:guideLst>
    </p:cSldViewPr>
  </p:slideViewPr>
  <p:outlineViewPr>
    <p:cViewPr>
      <p:scale>
        <a:sx n="33" d="100"/>
        <a:sy n="33" d="100"/>
      </p:scale>
      <p:origin x="6"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98"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461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30" tIns="45715" rIns="91430" bIns="45715" numCol="1" anchor="t" anchorCtr="0" compatLnSpc="1">
            <a:prstTxWarp prst="textNoShape">
              <a:avLst/>
            </a:prstTxWarp>
          </a:bodyPr>
          <a:lstStyle>
            <a:lvl1pPr>
              <a:defRPr sz="1200">
                <a:latin typeface="Arial" charset="0"/>
                <a:cs typeface="+mn-cs"/>
              </a:defRPr>
            </a:lvl1pPr>
          </a:lstStyle>
          <a:p>
            <a:pPr>
              <a:defRPr/>
            </a:pPr>
            <a:endParaRPr lang="en-US"/>
          </a:p>
        </p:txBody>
      </p:sp>
      <p:sp>
        <p:nvSpPr>
          <p:cNvPr id="324611"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1430" tIns="45715" rIns="91430" bIns="45715" numCol="1" anchor="t" anchorCtr="0" compatLnSpc="1">
            <a:prstTxWarp prst="textNoShape">
              <a:avLst/>
            </a:prstTxWarp>
          </a:bodyPr>
          <a:lstStyle>
            <a:lvl1pPr algn="r">
              <a:defRPr sz="1200">
                <a:latin typeface="Arial" charset="0"/>
                <a:cs typeface="+mn-cs"/>
              </a:defRPr>
            </a:lvl1pPr>
          </a:lstStyle>
          <a:p>
            <a:pPr>
              <a:defRPr/>
            </a:pPr>
            <a:endParaRPr lang="en-US"/>
          </a:p>
        </p:txBody>
      </p:sp>
      <p:sp>
        <p:nvSpPr>
          <p:cNvPr id="324612"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1430" tIns="45715" rIns="91430" bIns="45715" numCol="1" anchor="b" anchorCtr="0" compatLnSpc="1">
            <a:prstTxWarp prst="textNoShape">
              <a:avLst/>
            </a:prstTxWarp>
          </a:bodyPr>
          <a:lstStyle>
            <a:lvl1pPr>
              <a:defRPr sz="1200">
                <a:latin typeface="Arial" charset="0"/>
                <a:cs typeface="+mn-cs"/>
              </a:defRPr>
            </a:lvl1pPr>
          </a:lstStyle>
          <a:p>
            <a:pPr>
              <a:defRPr/>
            </a:pPr>
            <a:endParaRPr lang="en-US"/>
          </a:p>
        </p:txBody>
      </p:sp>
      <p:sp>
        <p:nvSpPr>
          <p:cNvPr id="324613"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1430" tIns="45715" rIns="91430" bIns="45715" numCol="1" anchor="b" anchorCtr="0" compatLnSpc="1">
            <a:prstTxWarp prst="textNoShape">
              <a:avLst/>
            </a:prstTxWarp>
          </a:bodyPr>
          <a:lstStyle>
            <a:lvl1pPr algn="r">
              <a:defRPr sz="1200">
                <a:latin typeface="Arial" charset="0"/>
                <a:cs typeface="+mn-cs"/>
              </a:defRPr>
            </a:lvl1pPr>
          </a:lstStyle>
          <a:p>
            <a:pPr>
              <a:defRPr/>
            </a:pPr>
            <a:fld id="{52334ABE-0E0D-4E3A-B3B4-94384A54CD6B}" type="slidenum">
              <a:rPr lang="en-US"/>
              <a:pPr>
                <a:defRPr/>
              </a:pPr>
              <a:t>‹#›</a:t>
            </a:fld>
            <a:endParaRPr lang="en-US"/>
          </a:p>
        </p:txBody>
      </p:sp>
    </p:spTree>
    <p:extLst>
      <p:ext uri="{BB962C8B-B14F-4D97-AF65-F5344CB8AC3E}">
        <p14:creationId xmlns:p14="http://schemas.microsoft.com/office/powerpoint/2010/main" val="20419313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3040063" cy="465138"/>
          </a:xfrm>
          <a:prstGeom prst="rect">
            <a:avLst/>
          </a:prstGeom>
          <a:noFill/>
          <a:ln w="9525">
            <a:noFill/>
            <a:miter lim="800000"/>
            <a:headEnd/>
            <a:tailEnd/>
          </a:ln>
          <a:effectLst/>
        </p:spPr>
        <p:txBody>
          <a:bodyPr vert="horz" wrap="square" lIns="93017" tIns="46509" rIns="93017" bIns="46509" numCol="1" anchor="t" anchorCtr="0" compatLnSpc="1">
            <a:prstTxWarp prst="textNoShape">
              <a:avLst/>
            </a:prstTxWarp>
          </a:bodyPr>
          <a:lstStyle>
            <a:lvl1pPr defTabSz="930275">
              <a:defRPr sz="1200">
                <a:latin typeface="Arial" charset="0"/>
                <a:cs typeface="+mn-cs"/>
              </a:defRPr>
            </a:lvl1pPr>
          </a:lstStyle>
          <a:p>
            <a:pPr>
              <a:defRPr/>
            </a:pPr>
            <a:endParaRPr lang="en-US"/>
          </a:p>
        </p:txBody>
      </p:sp>
      <p:sp>
        <p:nvSpPr>
          <p:cNvPr id="35843" name="Rectangle 3"/>
          <p:cNvSpPr>
            <a:spLocks noGrp="1" noChangeArrowheads="1"/>
          </p:cNvSpPr>
          <p:nvPr>
            <p:ph type="dt" idx="1"/>
          </p:nvPr>
        </p:nvSpPr>
        <p:spPr bwMode="auto">
          <a:xfrm>
            <a:off x="3968750" y="0"/>
            <a:ext cx="3040063" cy="465138"/>
          </a:xfrm>
          <a:prstGeom prst="rect">
            <a:avLst/>
          </a:prstGeom>
          <a:noFill/>
          <a:ln w="9525">
            <a:noFill/>
            <a:miter lim="800000"/>
            <a:headEnd/>
            <a:tailEnd/>
          </a:ln>
          <a:effectLst/>
        </p:spPr>
        <p:txBody>
          <a:bodyPr vert="horz" wrap="square" lIns="93017" tIns="46509" rIns="93017" bIns="46509" numCol="1" anchor="t" anchorCtr="0" compatLnSpc="1">
            <a:prstTxWarp prst="textNoShape">
              <a:avLst/>
            </a:prstTxWarp>
          </a:bodyPr>
          <a:lstStyle>
            <a:lvl1pPr algn="r" defTabSz="930275">
              <a:defRPr sz="1200">
                <a:latin typeface="Arial" charset="0"/>
                <a:cs typeface="+mn-cs"/>
              </a:defRPr>
            </a:lvl1pPr>
          </a:lstStyle>
          <a:p>
            <a:pPr>
              <a:defRPr/>
            </a:pPr>
            <a:endParaRPr lang="en-US"/>
          </a:p>
        </p:txBody>
      </p:sp>
      <p:sp>
        <p:nvSpPr>
          <p:cNvPr id="1741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017" tIns="46509" rIns="93017" bIns="4650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5846" name="Rectangle 6"/>
          <p:cNvSpPr>
            <a:spLocks noGrp="1" noChangeArrowheads="1"/>
          </p:cNvSpPr>
          <p:nvPr>
            <p:ph type="ftr" sz="quarter" idx="4"/>
          </p:nvPr>
        </p:nvSpPr>
        <p:spPr bwMode="auto">
          <a:xfrm>
            <a:off x="0" y="8829675"/>
            <a:ext cx="3040063" cy="465138"/>
          </a:xfrm>
          <a:prstGeom prst="rect">
            <a:avLst/>
          </a:prstGeom>
          <a:noFill/>
          <a:ln w="9525">
            <a:noFill/>
            <a:miter lim="800000"/>
            <a:headEnd/>
            <a:tailEnd/>
          </a:ln>
          <a:effectLst/>
        </p:spPr>
        <p:txBody>
          <a:bodyPr vert="horz" wrap="square" lIns="93017" tIns="46509" rIns="93017" bIns="46509" numCol="1" anchor="b" anchorCtr="0" compatLnSpc="1">
            <a:prstTxWarp prst="textNoShape">
              <a:avLst/>
            </a:prstTxWarp>
          </a:bodyPr>
          <a:lstStyle>
            <a:lvl1pPr defTabSz="930275">
              <a:defRPr sz="1200">
                <a:latin typeface="Arial" charset="0"/>
                <a:cs typeface="+mn-cs"/>
              </a:defRPr>
            </a:lvl1pPr>
          </a:lstStyle>
          <a:p>
            <a:pPr>
              <a:defRPr/>
            </a:pPr>
            <a:endParaRPr lang="en-US"/>
          </a:p>
        </p:txBody>
      </p:sp>
      <p:sp>
        <p:nvSpPr>
          <p:cNvPr id="35847" name="Rectangle 7"/>
          <p:cNvSpPr>
            <a:spLocks noGrp="1" noChangeArrowheads="1"/>
          </p:cNvSpPr>
          <p:nvPr>
            <p:ph type="sldNum" sz="quarter" idx="5"/>
          </p:nvPr>
        </p:nvSpPr>
        <p:spPr bwMode="auto">
          <a:xfrm>
            <a:off x="3968750" y="8829675"/>
            <a:ext cx="3040063" cy="465138"/>
          </a:xfrm>
          <a:prstGeom prst="rect">
            <a:avLst/>
          </a:prstGeom>
          <a:noFill/>
          <a:ln w="9525">
            <a:noFill/>
            <a:miter lim="800000"/>
            <a:headEnd/>
            <a:tailEnd/>
          </a:ln>
          <a:effectLst/>
        </p:spPr>
        <p:txBody>
          <a:bodyPr vert="horz" wrap="square" lIns="93017" tIns="46509" rIns="93017" bIns="46509" numCol="1" anchor="b" anchorCtr="0" compatLnSpc="1">
            <a:prstTxWarp prst="textNoShape">
              <a:avLst/>
            </a:prstTxWarp>
          </a:bodyPr>
          <a:lstStyle>
            <a:lvl1pPr algn="r" defTabSz="930275">
              <a:defRPr sz="1200">
                <a:latin typeface="Arial" charset="0"/>
                <a:cs typeface="+mn-cs"/>
              </a:defRPr>
            </a:lvl1pPr>
          </a:lstStyle>
          <a:p>
            <a:pPr>
              <a:defRPr/>
            </a:pPr>
            <a:fld id="{434EB6BF-3253-47F4-9BB9-CE3EB8C20132}" type="slidenum">
              <a:rPr lang="en-US"/>
              <a:pPr>
                <a:defRPr/>
              </a:pPr>
              <a:t>‹#›</a:t>
            </a:fld>
            <a:endParaRPr lang="en-US"/>
          </a:p>
        </p:txBody>
      </p:sp>
    </p:spTree>
    <p:extLst>
      <p:ext uri="{BB962C8B-B14F-4D97-AF65-F5344CB8AC3E}">
        <p14:creationId xmlns:p14="http://schemas.microsoft.com/office/powerpoint/2010/main" val="81359684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for this opportunity to report on work was done by several other ICE members, particularly Rolf </a:t>
            </a:r>
            <a:r>
              <a:rPr lang="en-US" dirty="0" err="1" smtClean="0"/>
              <a:t>Gedeborg</a:t>
            </a:r>
            <a:r>
              <a:rPr lang="en-US" dirty="0" smtClean="0"/>
              <a:t>, </a:t>
            </a:r>
            <a:r>
              <a:rPr lang="en-US" dirty="0" err="1" smtClean="0"/>
              <a:t>Margy</a:t>
            </a:r>
            <a:r>
              <a:rPr lang="en-US" dirty="0" smtClean="0"/>
              <a:t> Warner, and others. </a:t>
            </a:r>
          </a:p>
          <a:p>
            <a:endParaRPr lang="en-US" dirty="0"/>
          </a:p>
          <a:p>
            <a:r>
              <a:rPr lang="en-US" dirty="0" err="1" smtClean="0"/>
              <a:t>Margy</a:t>
            </a:r>
            <a:r>
              <a:rPr lang="en-US" dirty="0" smtClean="0"/>
              <a:t> sends her regards and regrets not being able to attend the ICE meeting. </a:t>
            </a:r>
          </a:p>
          <a:p>
            <a:endParaRPr lang="en-US" dirty="0"/>
          </a:p>
          <a:p>
            <a:r>
              <a:rPr lang="en-US" dirty="0" smtClean="0"/>
              <a:t>I was not involved in the work I am about to present, but will do my best to answer any questions. There are several others in the audience who were involved and I’m sure they will be willing to clarify as well.  </a:t>
            </a:r>
            <a:endParaRPr lang="en-US" dirty="0"/>
          </a:p>
        </p:txBody>
      </p:sp>
      <p:sp>
        <p:nvSpPr>
          <p:cNvPr id="4" name="Slide Number Placeholder 3"/>
          <p:cNvSpPr>
            <a:spLocks noGrp="1"/>
          </p:cNvSpPr>
          <p:nvPr>
            <p:ph type="sldNum" sz="quarter" idx="10"/>
          </p:nvPr>
        </p:nvSpPr>
        <p:spPr/>
        <p:txBody>
          <a:bodyPr/>
          <a:lstStyle/>
          <a:p>
            <a:pPr>
              <a:defRPr/>
            </a:pPr>
            <a:fld id="{434EB6BF-3253-47F4-9BB9-CE3EB8C20132}" type="slidenum">
              <a:rPr lang="en-US" smtClean="0"/>
              <a:pPr>
                <a:defRPr/>
              </a:pPr>
              <a:t>1</a:t>
            </a:fld>
            <a:endParaRPr lang="en-US"/>
          </a:p>
        </p:txBody>
      </p:sp>
    </p:spTree>
    <p:extLst>
      <p:ext uri="{BB962C8B-B14F-4D97-AF65-F5344CB8AC3E}">
        <p14:creationId xmlns:p14="http://schemas.microsoft.com/office/powerpoint/2010/main" val="10606446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381000"/>
            <a:ext cx="4648200" cy="3486150"/>
          </a:xfrm>
        </p:spPr>
      </p:sp>
      <p:sp>
        <p:nvSpPr>
          <p:cNvPr id="3" name="Notes Placeholder 2"/>
          <p:cNvSpPr>
            <a:spLocks noGrp="1"/>
          </p:cNvSpPr>
          <p:nvPr>
            <p:ph type="body" idx="1"/>
          </p:nvPr>
        </p:nvSpPr>
        <p:spPr>
          <a:xfrm>
            <a:off x="685800" y="4114800"/>
            <a:ext cx="5607050" cy="4876800"/>
          </a:xfrm>
        </p:spPr>
        <p:txBody>
          <a:bodyPr/>
          <a:lstStyle/>
          <a:p>
            <a:r>
              <a:rPr lang="en-US" dirty="0" smtClean="0"/>
              <a:t>Three countries – New Zealand, Sweden and Denmark – provided record level data. These data could be used to test how well the ICE-DSPs worked in comparison to the country-specific DSPs. </a:t>
            </a:r>
          </a:p>
          <a:p>
            <a:endParaRPr lang="en-US" dirty="0"/>
          </a:p>
          <a:p>
            <a:r>
              <a:rPr lang="en-US" dirty="0" smtClean="0"/>
              <a:t>The testing was done by creating logistic regression models to predict inpatient mortality. Some models only included ICISS while other models included age and sex in addition to ICISS.  </a:t>
            </a:r>
          </a:p>
          <a:p>
            <a:endParaRPr lang="en-US" dirty="0"/>
          </a:p>
          <a:p>
            <a:r>
              <a:rPr lang="en-US" dirty="0" smtClean="0"/>
              <a:t>The ICISS used in the models were generated two ways – either using the ICE-DSPs or using the country-specific DSPs. </a:t>
            </a:r>
          </a:p>
          <a:p>
            <a:endParaRPr lang="en-US" dirty="0"/>
          </a:p>
          <a:p>
            <a:r>
              <a:rPr lang="en-US" dirty="0" smtClean="0"/>
              <a:t>The performance of the models was assessed for discrimination and for calibration.</a:t>
            </a:r>
          </a:p>
          <a:p>
            <a:endParaRPr lang="en-US" dirty="0"/>
          </a:p>
          <a:p>
            <a:r>
              <a:rPr lang="en-US" dirty="0" smtClean="0"/>
              <a:t>Discrimination refers to the ability of the model to distinguish between survivors and non-survivors. It was measured using the c-statistic to measure concordance. </a:t>
            </a:r>
          </a:p>
          <a:p>
            <a:endParaRPr lang="en-US" dirty="0"/>
          </a:p>
          <a:p>
            <a:r>
              <a:rPr lang="en-US" dirty="0" smtClean="0"/>
              <a:t>Calibration measures how accurately the model predicts the probability of death of a given set of cases, basically a goodness of fit determination, and was measured using </a:t>
            </a:r>
            <a:r>
              <a:rPr lang="en-US" dirty="0" err="1" smtClean="0"/>
              <a:t>Nagelkerke’s</a:t>
            </a:r>
            <a:r>
              <a:rPr lang="en-US" dirty="0" smtClean="0"/>
              <a:t> R2.   </a:t>
            </a:r>
          </a:p>
          <a:p>
            <a:r>
              <a:rPr lang="en-US" dirty="0" smtClean="0"/>
              <a:t>The next few slides highlight some of the results.</a:t>
            </a:r>
            <a:endParaRPr lang="en-US" dirty="0"/>
          </a:p>
        </p:txBody>
      </p:sp>
      <p:sp>
        <p:nvSpPr>
          <p:cNvPr id="4" name="Slide Number Placeholder 3"/>
          <p:cNvSpPr>
            <a:spLocks noGrp="1"/>
          </p:cNvSpPr>
          <p:nvPr>
            <p:ph type="sldNum" sz="quarter" idx="10"/>
          </p:nvPr>
        </p:nvSpPr>
        <p:spPr/>
        <p:txBody>
          <a:bodyPr/>
          <a:lstStyle/>
          <a:p>
            <a:pPr>
              <a:defRPr/>
            </a:pPr>
            <a:fld id="{434EB6BF-3253-47F4-9BB9-CE3EB8C20132}" type="slidenum">
              <a:rPr lang="en-US" smtClean="0"/>
              <a:pPr>
                <a:defRPr/>
              </a:pPr>
              <a:t>10</a:t>
            </a:fld>
            <a:endParaRPr lang="en-US"/>
          </a:p>
        </p:txBody>
      </p:sp>
    </p:spTree>
    <p:extLst>
      <p:ext uri="{BB962C8B-B14F-4D97-AF65-F5344CB8AC3E}">
        <p14:creationId xmlns:p14="http://schemas.microsoft.com/office/powerpoint/2010/main" val="14234909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95800"/>
            <a:ext cx="5607050" cy="4183063"/>
          </a:xfrm>
        </p:spPr>
        <p:txBody>
          <a:bodyPr/>
          <a:lstStyle/>
          <a:p>
            <a:r>
              <a:rPr lang="en-US" dirty="0" smtClean="0"/>
              <a:t>The first deals with the variability among the country-specific DSPs. One way of looking at this is to look at the range in the values, that is, the difference between the highest and lowest value of the country specific DSP. </a:t>
            </a:r>
            <a:endParaRPr lang="en-US" dirty="0"/>
          </a:p>
        </p:txBody>
      </p:sp>
      <p:sp>
        <p:nvSpPr>
          <p:cNvPr id="4" name="Slide Number Placeholder 3"/>
          <p:cNvSpPr>
            <a:spLocks noGrp="1"/>
          </p:cNvSpPr>
          <p:nvPr>
            <p:ph type="sldNum" sz="quarter" idx="10"/>
          </p:nvPr>
        </p:nvSpPr>
        <p:spPr/>
        <p:txBody>
          <a:bodyPr/>
          <a:lstStyle/>
          <a:p>
            <a:pPr>
              <a:defRPr/>
            </a:pPr>
            <a:fld id="{434EB6BF-3253-47F4-9BB9-CE3EB8C20132}" type="slidenum">
              <a:rPr lang="en-US" smtClean="0"/>
              <a:pPr>
                <a:defRPr/>
              </a:pPr>
              <a:t>11</a:t>
            </a:fld>
            <a:endParaRPr lang="en-US"/>
          </a:p>
        </p:txBody>
      </p:sp>
    </p:spTree>
    <p:extLst>
      <p:ext uri="{BB962C8B-B14F-4D97-AF65-F5344CB8AC3E}">
        <p14:creationId xmlns:p14="http://schemas.microsoft.com/office/powerpoint/2010/main" val="36390359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table lists the diagnoses that showed the most similar DSPs among the countries. For these diagnoses, the individual country DSPs were all about the same.  </a:t>
            </a:r>
          </a:p>
          <a:p>
            <a:endParaRPr lang="en-US" dirty="0"/>
          </a:p>
          <a:p>
            <a:r>
              <a:rPr lang="en-US" dirty="0" smtClean="0"/>
              <a:t>This list is probably not that surprising as the injuries all have relatively high survivability as demonstrated by the high mean value of the DSPs, shown in the 4</a:t>
            </a:r>
            <a:r>
              <a:rPr lang="en-US" baseline="30000" dirty="0" smtClean="0"/>
              <a:t>th</a:t>
            </a:r>
            <a:r>
              <a:rPr lang="en-US" dirty="0" smtClean="0"/>
              <a:t> column. From a clinical standpoint, most of these seem like relatively minor injuries, although the inclusion of injuries to the cervical spinal cord, the last diagnosis listed, is somewhat surprising.</a:t>
            </a:r>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434EB6BF-3253-47F4-9BB9-CE3EB8C20132}" type="slidenum">
              <a:rPr lang="en-US" smtClean="0"/>
              <a:pPr>
                <a:defRPr/>
              </a:pPr>
              <a:t>12</a:t>
            </a:fld>
            <a:endParaRPr lang="en-US"/>
          </a:p>
        </p:txBody>
      </p:sp>
    </p:spTree>
    <p:extLst>
      <p:ext uri="{BB962C8B-B14F-4D97-AF65-F5344CB8AC3E}">
        <p14:creationId xmlns:p14="http://schemas.microsoft.com/office/powerpoint/2010/main" val="32866446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contrast, this table shows the diagnoses with the highest degree of variability among the countries. As you can see in the third column, the range in DSPs can be quite large. For example, the last entry in the table, traumatic subdural hemorrhage. The range for this diagnosis suggests that hypothetically, in one country, 95% of the patients with this diagnosis survived while in another country, only 40% of patients with this diagnosis survived. That’s quite a difference in outcome. </a:t>
            </a:r>
          </a:p>
          <a:p>
            <a:endParaRPr lang="en-US" dirty="0"/>
          </a:p>
          <a:p>
            <a:r>
              <a:rPr lang="en-US" dirty="0" smtClean="0"/>
              <a:t>Another interesting observation is that 4 out of the 10 diagnoses with the most variability involve head trauma – 3</a:t>
            </a:r>
            <a:r>
              <a:rPr lang="en-US" baseline="30000" dirty="0" smtClean="0"/>
              <a:t>rd</a:t>
            </a:r>
            <a:r>
              <a:rPr lang="en-US" dirty="0" smtClean="0"/>
              <a:t> </a:t>
            </a:r>
            <a:r>
              <a:rPr lang="en-US" dirty="0" err="1" smtClean="0"/>
              <a:t>line:multiple</a:t>
            </a:r>
            <a:r>
              <a:rPr lang="en-US" dirty="0" smtClean="0"/>
              <a:t> </a:t>
            </a:r>
            <a:r>
              <a:rPr lang="en-US" dirty="0" err="1" smtClean="0"/>
              <a:t>fx</a:t>
            </a:r>
            <a:r>
              <a:rPr lang="en-US" dirty="0" smtClean="0"/>
              <a:t> involving the skull and facial bones, 5</a:t>
            </a:r>
            <a:r>
              <a:rPr lang="en-US" baseline="30000" dirty="0" smtClean="0"/>
              <a:t>th</a:t>
            </a:r>
            <a:r>
              <a:rPr lang="en-US" dirty="0" smtClean="0"/>
              <a:t> line: traumatic subarachnoid hemorrhage, 7</a:t>
            </a:r>
            <a:r>
              <a:rPr lang="en-US" baseline="30000" dirty="0" smtClean="0"/>
              <a:t>th</a:t>
            </a:r>
            <a:r>
              <a:rPr lang="en-US" dirty="0" smtClean="0"/>
              <a:t> line: epidural hemorrhage and 10</a:t>
            </a:r>
            <a:r>
              <a:rPr lang="en-US" baseline="30000" dirty="0" smtClean="0"/>
              <a:t>th</a:t>
            </a:r>
            <a:r>
              <a:rPr lang="en-US" dirty="0" smtClean="0"/>
              <a:t> line: traumatic subdural hemorrhage. This might speak to differences in neurosurgical availability or practice in the different countries, as well as the less predictable outcomes from traumatic brain injury. </a:t>
            </a:r>
          </a:p>
          <a:p>
            <a:endParaRPr lang="en-US" dirty="0" smtClean="0"/>
          </a:p>
          <a:p>
            <a:r>
              <a:rPr lang="en-US" dirty="0" smtClean="0"/>
              <a:t>I’d next like show you the results from the comparisons of the logistic regression models created using the ICISS from the ICE-DSPs vs. the models created using the ICISS from the country-specific DSPs. In looking at these results, the thing to focus on is how similar the discrimination and calibration statistics are between the two models. I will show you each country individually, as I think there are different things to learn from each dataset.  </a:t>
            </a:r>
            <a:endParaRPr lang="en-US" dirty="0"/>
          </a:p>
        </p:txBody>
      </p:sp>
      <p:sp>
        <p:nvSpPr>
          <p:cNvPr id="4" name="Slide Number Placeholder 3"/>
          <p:cNvSpPr>
            <a:spLocks noGrp="1"/>
          </p:cNvSpPr>
          <p:nvPr>
            <p:ph type="sldNum" sz="quarter" idx="10"/>
          </p:nvPr>
        </p:nvSpPr>
        <p:spPr/>
        <p:txBody>
          <a:bodyPr/>
          <a:lstStyle/>
          <a:p>
            <a:pPr>
              <a:defRPr/>
            </a:pPr>
            <a:fld id="{434EB6BF-3253-47F4-9BB9-CE3EB8C20132}" type="slidenum">
              <a:rPr lang="en-US" smtClean="0"/>
              <a:pPr>
                <a:defRPr/>
              </a:pPr>
              <a:t>13</a:t>
            </a:fld>
            <a:endParaRPr lang="en-US"/>
          </a:p>
        </p:txBody>
      </p:sp>
    </p:spTree>
    <p:extLst>
      <p:ext uri="{BB962C8B-B14F-4D97-AF65-F5344CB8AC3E}">
        <p14:creationId xmlns:p14="http://schemas.microsoft.com/office/powerpoint/2010/main" val="15849395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first slide shows the results from New Zealand. </a:t>
            </a:r>
          </a:p>
          <a:p>
            <a:endParaRPr lang="en-US" dirty="0"/>
          </a:p>
          <a:p>
            <a:r>
              <a:rPr lang="en-US" dirty="0" smtClean="0"/>
              <a:t>In this analysis, slightly more than 260,000 cases were available were used in developing the models. The inpatient mortality rate was 1.2%</a:t>
            </a:r>
          </a:p>
          <a:p>
            <a:endParaRPr lang="en-US" dirty="0"/>
          </a:p>
          <a:p>
            <a:r>
              <a:rPr lang="en-US" dirty="0" smtClean="0"/>
              <a:t>The table shows that in terms of discrimination and calibration, the model using the ICISS based on the international DSPs worked almost as well as the model using the ICISS based on the country-specific DSPs.  </a:t>
            </a:r>
            <a:endParaRPr lang="en-US" dirty="0"/>
          </a:p>
        </p:txBody>
      </p:sp>
      <p:sp>
        <p:nvSpPr>
          <p:cNvPr id="4" name="Slide Number Placeholder 3"/>
          <p:cNvSpPr>
            <a:spLocks noGrp="1"/>
          </p:cNvSpPr>
          <p:nvPr>
            <p:ph type="sldNum" sz="quarter" idx="10"/>
          </p:nvPr>
        </p:nvSpPr>
        <p:spPr/>
        <p:txBody>
          <a:bodyPr/>
          <a:lstStyle/>
          <a:p>
            <a:pPr>
              <a:defRPr/>
            </a:pPr>
            <a:fld id="{434EB6BF-3253-47F4-9BB9-CE3EB8C20132}" type="slidenum">
              <a:rPr lang="en-US" smtClean="0"/>
              <a:pPr>
                <a:defRPr/>
              </a:pPr>
              <a:t>14</a:t>
            </a:fld>
            <a:endParaRPr lang="en-US"/>
          </a:p>
        </p:txBody>
      </p:sp>
    </p:spTree>
    <p:extLst>
      <p:ext uri="{BB962C8B-B14F-4D97-AF65-F5344CB8AC3E}">
        <p14:creationId xmlns:p14="http://schemas.microsoft.com/office/powerpoint/2010/main" val="15775196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shows the results using the data from Sweden. </a:t>
            </a:r>
          </a:p>
          <a:p>
            <a:endParaRPr lang="en-US" dirty="0"/>
          </a:p>
          <a:p>
            <a:r>
              <a:rPr lang="en-US" dirty="0" smtClean="0"/>
              <a:t>This dataset had a much higher number of records (more than 700,000, and the inpatient mortality rate was similar to that of New Zealand. </a:t>
            </a:r>
          </a:p>
          <a:p>
            <a:endParaRPr lang="en-US" dirty="0"/>
          </a:p>
          <a:p>
            <a:r>
              <a:rPr lang="en-US" dirty="0" smtClean="0"/>
              <a:t>Again in terms of both discrimination and calibration, the results were similar but still slightly lower for the model using the ICE-DSP derived ICISS compared to the model using the country-specific derived ICISS. </a:t>
            </a:r>
          </a:p>
          <a:p>
            <a:endParaRPr lang="en-US" dirty="0"/>
          </a:p>
          <a:p>
            <a:r>
              <a:rPr lang="en-US" dirty="0" smtClean="0"/>
              <a:t>Because case level information on patient age and sex were also available in this dataset, it was possible to test the performance of logistic regression models that included these variables as well. As one might expect, the performance of the models improved when these factors were included. Again, the discrimination and calibration measures for the model using the ICE-DSP derived ICISS was slightly lower than those for the model using the country-specific DSP derived ICISS, but still fairly similar.</a:t>
            </a:r>
            <a:endParaRPr lang="en-US" dirty="0"/>
          </a:p>
        </p:txBody>
      </p:sp>
      <p:sp>
        <p:nvSpPr>
          <p:cNvPr id="4" name="Slide Number Placeholder 3"/>
          <p:cNvSpPr>
            <a:spLocks noGrp="1"/>
          </p:cNvSpPr>
          <p:nvPr>
            <p:ph type="sldNum" sz="quarter" idx="10"/>
          </p:nvPr>
        </p:nvSpPr>
        <p:spPr/>
        <p:txBody>
          <a:bodyPr/>
          <a:lstStyle/>
          <a:p>
            <a:pPr>
              <a:defRPr/>
            </a:pPr>
            <a:fld id="{434EB6BF-3253-47F4-9BB9-CE3EB8C20132}" type="slidenum">
              <a:rPr lang="en-US" smtClean="0"/>
              <a:pPr>
                <a:defRPr/>
              </a:pPr>
              <a:t>15</a:t>
            </a:fld>
            <a:endParaRPr lang="en-US"/>
          </a:p>
        </p:txBody>
      </p:sp>
    </p:spTree>
    <p:extLst>
      <p:ext uri="{BB962C8B-B14F-4D97-AF65-F5344CB8AC3E}">
        <p14:creationId xmlns:p14="http://schemas.microsoft.com/office/powerpoint/2010/main" val="18722718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final slide is for data from Denmark. </a:t>
            </a:r>
          </a:p>
          <a:p>
            <a:endParaRPr lang="en-US" dirty="0"/>
          </a:p>
          <a:p>
            <a:r>
              <a:rPr lang="en-US" dirty="0" smtClean="0"/>
              <a:t>This is a bit different since this dataset was from a single hospital. There is a much smaller number of records in this dataset, only 23,000, and the inpatient mortality rate was very high. </a:t>
            </a:r>
          </a:p>
          <a:p>
            <a:endParaRPr lang="en-US" dirty="0"/>
          </a:p>
          <a:p>
            <a:r>
              <a:rPr lang="en-US" dirty="0" smtClean="0"/>
              <a:t>In this instance, there was quite a bit of difference between the performance of the two models, with the model using the ICE-DSP derived ICISS not performing as well. </a:t>
            </a:r>
          </a:p>
          <a:p>
            <a:endParaRPr lang="en-US" dirty="0"/>
          </a:p>
          <a:p>
            <a:r>
              <a:rPr lang="en-US" dirty="0" smtClean="0"/>
              <a:t>However, this difference in performance was somewhat mitigated with the addition of age and sex in the logistic regression model. </a:t>
            </a:r>
            <a:endParaRPr lang="en-US" dirty="0"/>
          </a:p>
          <a:p>
            <a:endParaRPr lang="en-US" dirty="0" smtClean="0"/>
          </a:p>
          <a:p>
            <a:r>
              <a:rPr lang="en-US" dirty="0" smtClean="0"/>
              <a:t>***</a:t>
            </a:r>
            <a:endParaRPr lang="en-US" dirty="0"/>
          </a:p>
          <a:p>
            <a:r>
              <a:rPr lang="en-US" dirty="0"/>
              <a:t>So this pilot study showed that it is possible to pool data from multiple countries to generate a set of international DSPs and that in general these DSPs performed similarly to the country-specific DSPs in terms of models for predicting inpatient mortality. </a:t>
            </a:r>
          </a:p>
          <a:p>
            <a:endParaRPr lang="en-US" dirty="0"/>
          </a:p>
        </p:txBody>
      </p:sp>
      <p:sp>
        <p:nvSpPr>
          <p:cNvPr id="4" name="Slide Number Placeholder 3"/>
          <p:cNvSpPr>
            <a:spLocks noGrp="1"/>
          </p:cNvSpPr>
          <p:nvPr>
            <p:ph type="sldNum" sz="quarter" idx="10"/>
          </p:nvPr>
        </p:nvSpPr>
        <p:spPr/>
        <p:txBody>
          <a:bodyPr/>
          <a:lstStyle/>
          <a:p>
            <a:pPr>
              <a:defRPr/>
            </a:pPr>
            <a:fld id="{434EB6BF-3253-47F4-9BB9-CE3EB8C20132}" type="slidenum">
              <a:rPr lang="en-US" smtClean="0"/>
              <a:pPr>
                <a:defRPr/>
              </a:pPr>
              <a:t>16</a:t>
            </a:fld>
            <a:endParaRPr lang="en-US"/>
          </a:p>
        </p:txBody>
      </p:sp>
    </p:spTree>
    <p:extLst>
      <p:ext uri="{BB962C8B-B14F-4D97-AF65-F5344CB8AC3E}">
        <p14:creationId xmlns:p14="http://schemas.microsoft.com/office/powerpoint/2010/main" val="18598434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thinking about next steps, there are several questions for the ICE to consider. We won’t have time to discuss all of these right now, but for those who are interested, there is a session on Sunday morning to discuss injury severity issues. Perhaps we could spend some time then for a fuller discussion. </a:t>
            </a:r>
          </a:p>
          <a:p>
            <a:endParaRPr lang="en-US" dirty="0"/>
          </a:p>
          <a:p>
            <a:r>
              <a:rPr lang="en-US" dirty="0" smtClean="0"/>
              <a:t>But to spark your thinking, I’ve listed a few questions to consider.   </a:t>
            </a:r>
          </a:p>
          <a:p>
            <a:endParaRPr lang="en-US" dirty="0"/>
          </a:p>
          <a:p>
            <a:r>
              <a:rPr lang="en-US" dirty="0" smtClean="0"/>
              <a:t>The first big question is whether the ICE-DSPS are ready to use or if further refinement or testing needs to be done. If we feel that further refinement needs to be done, we could consider including out-of-hospital deaths or data from more countries. And with such a huge dataset, we could also consider the possibility of creating age-specific DSPs. Depending on what data are available, would it be valuable to create ICD-DSPs for comorbidities that also influence mortality? And finally, has the ICD-DSPs been adequately tested or do we need to consider additional ways of testing them?</a:t>
            </a:r>
            <a:endParaRPr lang="en-US" dirty="0"/>
          </a:p>
        </p:txBody>
      </p:sp>
      <p:sp>
        <p:nvSpPr>
          <p:cNvPr id="4" name="Slide Number Placeholder 3"/>
          <p:cNvSpPr>
            <a:spLocks noGrp="1"/>
          </p:cNvSpPr>
          <p:nvPr>
            <p:ph type="sldNum" sz="quarter" idx="10"/>
          </p:nvPr>
        </p:nvSpPr>
        <p:spPr/>
        <p:txBody>
          <a:bodyPr/>
          <a:lstStyle/>
          <a:p>
            <a:pPr>
              <a:defRPr/>
            </a:pPr>
            <a:fld id="{434EB6BF-3253-47F4-9BB9-CE3EB8C20132}" type="slidenum">
              <a:rPr lang="en-US" smtClean="0"/>
              <a:pPr>
                <a:defRPr/>
              </a:pPr>
              <a:t>17</a:t>
            </a:fld>
            <a:endParaRPr lang="en-US"/>
          </a:p>
        </p:txBody>
      </p:sp>
    </p:spTree>
    <p:extLst>
      <p:ext uri="{BB962C8B-B14F-4D97-AF65-F5344CB8AC3E}">
        <p14:creationId xmlns:p14="http://schemas.microsoft.com/office/powerpoint/2010/main" val="12136982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next big question is once the international DSPs are finalized, how do we want to use them?</a:t>
            </a:r>
          </a:p>
          <a:p>
            <a:endParaRPr lang="en-US" dirty="0"/>
          </a:p>
          <a:p>
            <a:r>
              <a:rPr lang="en-US" dirty="0" smtClean="0"/>
              <a:t>Should we develop standard methods or perhaps a toolkit on how to use the ICE-DSPs for international comparisons?</a:t>
            </a:r>
            <a:endParaRPr lang="en-US" dirty="0"/>
          </a:p>
        </p:txBody>
      </p:sp>
      <p:sp>
        <p:nvSpPr>
          <p:cNvPr id="4" name="Slide Number Placeholder 3"/>
          <p:cNvSpPr>
            <a:spLocks noGrp="1"/>
          </p:cNvSpPr>
          <p:nvPr>
            <p:ph type="sldNum" sz="quarter" idx="10"/>
          </p:nvPr>
        </p:nvSpPr>
        <p:spPr/>
        <p:txBody>
          <a:bodyPr/>
          <a:lstStyle/>
          <a:p>
            <a:pPr>
              <a:defRPr/>
            </a:pPr>
            <a:fld id="{434EB6BF-3253-47F4-9BB9-CE3EB8C20132}" type="slidenum">
              <a:rPr lang="en-US" smtClean="0"/>
              <a:pPr>
                <a:defRPr/>
              </a:pPr>
              <a:t>18</a:t>
            </a:fld>
            <a:endParaRPr lang="en-US"/>
          </a:p>
        </p:txBody>
      </p:sp>
    </p:spTree>
    <p:extLst>
      <p:ext uri="{BB962C8B-B14F-4D97-AF65-F5344CB8AC3E}">
        <p14:creationId xmlns:p14="http://schemas.microsoft.com/office/powerpoint/2010/main" val="32310919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34EB6BF-3253-47F4-9BB9-CE3EB8C20132}" type="slidenum">
              <a:rPr lang="en-US" smtClean="0"/>
              <a:pPr>
                <a:defRPr/>
              </a:pPr>
              <a:t>19</a:t>
            </a:fld>
            <a:endParaRPr lang="en-US"/>
          </a:p>
        </p:txBody>
      </p:sp>
    </p:spTree>
    <p:extLst>
      <p:ext uri="{BB962C8B-B14F-4D97-AF65-F5344CB8AC3E}">
        <p14:creationId xmlns:p14="http://schemas.microsoft.com/office/powerpoint/2010/main" val="35297804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607050" cy="4575175"/>
          </a:xfrm>
        </p:spPr>
        <p:txBody>
          <a:bodyPr/>
          <a:lstStyle/>
          <a:p>
            <a:r>
              <a:rPr lang="en-US" dirty="0" smtClean="0"/>
              <a:t>Just as with injury mortality, there has been a strong desire to develop</a:t>
            </a:r>
          </a:p>
          <a:p>
            <a:r>
              <a:rPr lang="en-US" dirty="0" smtClean="0"/>
              <a:t>indicators of injury morbidity for international comparisons. Many countries have access to administrative data sets, such as databases on hospitalizations or emergency department visits. </a:t>
            </a:r>
          </a:p>
          <a:p>
            <a:endParaRPr lang="en-US" dirty="0"/>
          </a:p>
          <a:p>
            <a:r>
              <a:rPr lang="en-US" dirty="0" smtClean="0"/>
              <a:t>The problem with comparing hospitalizations or ED visits directly is that the non-clinical factors can influence the decision to hospitalize and these factors can vary from country to country and over time. </a:t>
            </a:r>
          </a:p>
          <a:p>
            <a:endParaRPr lang="en-US" dirty="0"/>
          </a:p>
          <a:p>
            <a:r>
              <a:rPr lang="en-US" dirty="0" smtClean="0"/>
              <a:t>Therefore to identify comparable groups of patients, methods have been developed to categorize patients based on injury severity levels, regardless of where or how they received care. In general, two basic approaches have been used to come up with injury severity measures: Consensus-derived vs. empirically derived. </a:t>
            </a:r>
          </a:p>
          <a:p>
            <a:endParaRPr lang="en-US" dirty="0"/>
          </a:p>
          <a:p>
            <a:r>
              <a:rPr lang="en-US" dirty="0" smtClean="0"/>
              <a:t>Consensus-derived measures are typically determined by consensus of expert opinion. An example is the Abbreviated Injury Score or AIS which is used to calculate the ISS, or Injury Severity Score. </a:t>
            </a:r>
          </a:p>
          <a:p>
            <a:endParaRPr lang="en-US" dirty="0"/>
          </a:p>
          <a:p>
            <a:r>
              <a:rPr lang="en-US" dirty="0" smtClean="0"/>
              <a:t>An alternative approach is the empirically derived injury severity measures which are calculated from large datasets and reflect actual clinical outcomes. An example of empirically derived injury severity measures is the DSP and ICISS.   </a:t>
            </a:r>
            <a:endParaRPr lang="en-US" dirty="0"/>
          </a:p>
        </p:txBody>
      </p:sp>
      <p:sp>
        <p:nvSpPr>
          <p:cNvPr id="4" name="Slide Number Placeholder 3"/>
          <p:cNvSpPr>
            <a:spLocks noGrp="1"/>
          </p:cNvSpPr>
          <p:nvPr>
            <p:ph type="sldNum" sz="quarter" idx="10"/>
          </p:nvPr>
        </p:nvSpPr>
        <p:spPr/>
        <p:txBody>
          <a:bodyPr/>
          <a:lstStyle/>
          <a:p>
            <a:pPr>
              <a:defRPr/>
            </a:pPr>
            <a:fld id="{434EB6BF-3253-47F4-9BB9-CE3EB8C20132}" type="slidenum">
              <a:rPr lang="en-US" smtClean="0"/>
              <a:pPr>
                <a:defRPr/>
              </a:pPr>
              <a:t>2</a:t>
            </a:fld>
            <a:endParaRPr lang="en-US"/>
          </a:p>
        </p:txBody>
      </p:sp>
    </p:spTree>
    <p:extLst>
      <p:ext uri="{BB962C8B-B14F-4D97-AF65-F5344CB8AC3E}">
        <p14:creationId xmlns:p14="http://schemas.microsoft.com/office/powerpoint/2010/main" val="4610144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34EB6BF-3253-47F4-9BB9-CE3EB8C20132}" type="slidenum">
              <a:rPr lang="en-US" smtClean="0"/>
              <a:pPr>
                <a:defRPr/>
              </a:pPr>
              <a:t>20</a:t>
            </a:fld>
            <a:endParaRPr lang="en-US"/>
          </a:p>
        </p:txBody>
      </p:sp>
    </p:spTree>
    <p:extLst>
      <p:ext uri="{BB962C8B-B14F-4D97-AF65-F5344CB8AC3E}">
        <p14:creationId xmlns:p14="http://schemas.microsoft.com/office/powerpoint/2010/main" val="35297804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34EB6BF-3253-47F4-9BB9-CE3EB8C20132}" type="slidenum">
              <a:rPr lang="en-US" smtClean="0"/>
              <a:pPr>
                <a:defRPr/>
              </a:pPr>
              <a:t>21</a:t>
            </a:fld>
            <a:endParaRPr lang="en-US"/>
          </a:p>
        </p:txBody>
      </p:sp>
    </p:spTree>
    <p:extLst>
      <p:ext uri="{BB962C8B-B14F-4D97-AF65-F5344CB8AC3E}">
        <p14:creationId xmlns:p14="http://schemas.microsoft.com/office/powerpoint/2010/main" val="11252172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34EB6BF-3253-47F4-9BB9-CE3EB8C20132}" type="slidenum">
              <a:rPr lang="en-US" smtClean="0"/>
              <a:pPr>
                <a:defRPr/>
              </a:pPr>
              <a:t>22</a:t>
            </a:fld>
            <a:endParaRPr lang="en-US"/>
          </a:p>
        </p:txBody>
      </p:sp>
    </p:spTree>
    <p:extLst>
      <p:ext uri="{BB962C8B-B14F-4D97-AF65-F5344CB8AC3E}">
        <p14:creationId xmlns:p14="http://schemas.microsoft.com/office/powerpoint/2010/main" val="40776908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early studies, DSPs were also known as Survival Risk Ratio’s. DSPs can be calculated for every individual ICD-10 diagnosis code, and is basically the ratio between the number of patients with a given injury code who survived and the total number of patients with that injury code. Values range from 0 to 1, with higher values indicating that a higher percent of the patients with that diagnosis survived. </a:t>
            </a:r>
          </a:p>
          <a:p>
            <a:endParaRPr lang="en-US" dirty="0"/>
          </a:p>
          <a:p>
            <a:r>
              <a:rPr lang="en-US" dirty="0" smtClean="0"/>
              <a:t>The DSPs for the individual injuries can be combined to create the ICD-based Injury Severity Score (or ICISS) for the patient. The ICISS is the product of the DSPs for each injury. The ICISS has frequently been used as a factor in logistic regression models to predict the probability of death.  </a:t>
            </a:r>
            <a:endParaRPr lang="en-US" dirty="0"/>
          </a:p>
        </p:txBody>
      </p:sp>
      <p:sp>
        <p:nvSpPr>
          <p:cNvPr id="4" name="Slide Number Placeholder 3"/>
          <p:cNvSpPr>
            <a:spLocks noGrp="1"/>
          </p:cNvSpPr>
          <p:nvPr>
            <p:ph type="sldNum" sz="quarter" idx="10"/>
          </p:nvPr>
        </p:nvSpPr>
        <p:spPr/>
        <p:txBody>
          <a:bodyPr/>
          <a:lstStyle/>
          <a:p>
            <a:pPr>
              <a:defRPr/>
            </a:pPr>
            <a:fld id="{434EB6BF-3253-47F4-9BB9-CE3EB8C20132}" type="slidenum">
              <a:rPr lang="en-US" smtClean="0"/>
              <a:pPr>
                <a:defRPr/>
              </a:pPr>
              <a:t>3</a:t>
            </a:fld>
            <a:endParaRPr lang="en-US"/>
          </a:p>
        </p:txBody>
      </p:sp>
    </p:spTree>
    <p:extLst>
      <p:ext uri="{BB962C8B-B14F-4D97-AF65-F5344CB8AC3E}">
        <p14:creationId xmlns:p14="http://schemas.microsoft.com/office/powerpoint/2010/main" val="2492083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accurately estimate the diagnosis-specific survival probability, a large number of records is needed. It makes intuitive sense that a DSP based on only a few isolated cases might not be as stable as one based on a large number of cases. The difficulty is that for many countries, the number of hospitalizations for a given injury diagnosis might be small, so the country-specific DSP for that injury might be unstable. </a:t>
            </a:r>
          </a:p>
          <a:p>
            <a:endParaRPr lang="en-US" dirty="0"/>
          </a:p>
          <a:p>
            <a:r>
              <a:rPr lang="en-US" dirty="0" smtClean="0"/>
              <a:t>A better approach would be to create DSPs based on a large number of records. To meet this need, the idea was put forth at the ICE meeting in 2008 to pool data from several countries to see if it was possible to generate a set of international DSPs that could eventually be used to standardize comparisons of injury morbidity between countries. I’ll refer to the international DSPs as ICE-DSPs. </a:t>
            </a:r>
          </a:p>
        </p:txBody>
      </p:sp>
      <p:sp>
        <p:nvSpPr>
          <p:cNvPr id="4" name="Slide Number Placeholder 3"/>
          <p:cNvSpPr>
            <a:spLocks noGrp="1"/>
          </p:cNvSpPr>
          <p:nvPr>
            <p:ph type="sldNum" sz="quarter" idx="10"/>
          </p:nvPr>
        </p:nvSpPr>
        <p:spPr/>
        <p:txBody>
          <a:bodyPr/>
          <a:lstStyle/>
          <a:p>
            <a:pPr>
              <a:defRPr/>
            </a:pPr>
            <a:fld id="{434EB6BF-3253-47F4-9BB9-CE3EB8C20132}" type="slidenum">
              <a:rPr lang="en-US" smtClean="0"/>
              <a:pPr>
                <a:defRPr/>
              </a:pPr>
              <a:t>4</a:t>
            </a:fld>
            <a:endParaRPr lang="en-US"/>
          </a:p>
        </p:txBody>
      </p:sp>
    </p:spTree>
    <p:extLst>
      <p:ext uri="{BB962C8B-B14F-4D97-AF65-F5344CB8AC3E}">
        <p14:creationId xmlns:p14="http://schemas.microsoft.com/office/powerpoint/2010/main" val="22143766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results I’m about to describe came from this collaborative effort. John Langley conceived of the study and Rolf </a:t>
            </a:r>
            <a:r>
              <a:rPr lang="en-US" dirty="0" err="1" smtClean="0"/>
              <a:t>Gedeborg</a:t>
            </a:r>
            <a:r>
              <a:rPr lang="en-US" dirty="0" smtClean="0"/>
              <a:t> served as the lead.</a:t>
            </a:r>
            <a:endParaRPr lang="en-US" dirty="0"/>
          </a:p>
        </p:txBody>
      </p:sp>
      <p:sp>
        <p:nvSpPr>
          <p:cNvPr id="4" name="Slide Number Placeholder 3"/>
          <p:cNvSpPr>
            <a:spLocks noGrp="1"/>
          </p:cNvSpPr>
          <p:nvPr>
            <p:ph type="sldNum" sz="quarter" idx="10"/>
          </p:nvPr>
        </p:nvSpPr>
        <p:spPr/>
        <p:txBody>
          <a:bodyPr/>
          <a:lstStyle/>
          <a:p>
            <a:pPr>
              <a:defRPr/>
            </a:pPr>
            <a:fld id="{434EB6BF-3253-47F4-9BB9-CE3EB8C20132}" type="slidenum">
              <a:rPr lang="en-US" smtClean="0"/>
              <a:pPr>
                <a:defRPr/>
              </a:pPr>
              <a:t>5</a:t>
            </a:fld>
            <a:endParaRPr lang="en-US"/>
          </a:p>
        </p:txBody>
      </p:sp>
    </p:spTree>
    <p:extLst>
      <p:ext uri="{BB962C8B-B14F-4D97-AF65-F5344CB8AC3E}">
        <p14:creationId xmlns:p14="http://schemas.microsoft.com/office/powerpoint/2010/main" val="18066044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study had two main objectives:</a:t>
            </a:r>
          </a:p>
          <a:p>
            <a:endParaRPr lang="en-US" dirty="0"/>
          </a:p>
          <a:p>
            <a:pPr marL="228600" indent="-228600">
              <a:buAutoNum type="arabicPeriod"/>
            </a:pPr>
            <a:r>
              <a:rPr lang="en-US" dirty="0" smtClean="0"/>
              <a:t>To develop DSPs based on data pooled from several countries</a:t>
            </a:r>
          </a:p>
          <a:p>
            <a:r>
              <a:rPr lang="en-US" dirty="0"/>
              <a:t> </a:t>
            </a:r>
            <a:r>
              <a:rPr lang="en-US" dirty="0" smtClean="0"/>
              <a:t>and then</a:t>
            </a:r>
          </a:p>
          <a:p>
            <a:endParaRPr lang="en-US" dirty="0"/>
          </a:p>
          <a:p>
            <a:r>
              <a:rPr lang="en-US" dirty="0" smtClean="0"/>
              <a:t>2. To test how well the ICE-DSPs worked. This testing was done by comparing the performance of logistic regression models in predicting inpatient mortality. The performance of a model that included ICISS derived from the ICE-DSPs was compared to the performance of a model that included ICISS derived from the country’s own DSPs. </a:t>
            </a:r>
          </a:p>
          <a:p>
            <a:endParaRPr lang="en-US" dirty="0"/>
          </a:p>
        </p:txBody>
      </p:sp>
      <p:sp>
        <p:nvSpPr>
          <p:cNvPr id="4" name="Slide Number Placeholder 3"/>
          <p:cNvSpPr>
            <a:spLocks noGrp="1"/>
          </p:cNvSpPr>
          <p:nvPr>
            <p:ph type="sldNum" sz="quarter" idx="10"/>
          </p:nvPr>
        </p:nvSpPr>
        <p:spPr/>
        <p:txBody>
          <a:bodyPr/>
          <a:lstStyle/>
          <a:p>
            <a:pPr>
              <a:defRPr/>
            </a:pPr>
            <a:fld id="{434EB6BF-3253-47F4-9BB9-CE3EB8C20132}" type="slidenum">
              <a:rPr lang="en-US" smtClean="0"/>
              <a:pPr>
                <a:defRPr/>
              </a:pPr>
              <a:t>6</a:t>
            </a:fld>
            <a:endParaRPr lang="en-US"/>
          </a:p>
        </p:txBody>
      </p:sp>
    </p:spTree>
    <p:extLst>
      <p:ext uri="{BB962C8B-B14F-4D97-AF65-F5344CB8AC3E}">
        <p14:creationId xmlns:p14="http://schemas.microsoft.com/office/powerpoint/2010/main" val="41645049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Seven countries provided data for creating the DSPs. Some countries provided their country-specific DSPs only, while other countries provided case level information. </a:t>
            </a:r>
            <a:endParaRPr lang="en-US" dirty="0"/>
          </a:p>
        </p:txBody>
      </p:sp>
      <p:sp>
        <p:nvSpPr>
          <p:cNvPr id="4" name="Slide Number Placeholder 3"/>
          <p:cNvSpPr>
            <a:spLocks noGrp="1"/>
          </p:cNvSpPr>
          <p:nvPr>
            <p:ph type="sldNum" sz="quarter" idx="10"/>
          </p:nvPr>
        </p:nvSpPr>
        <p:spPr/>
        <p:txBody>
          <a:bodyPr/>
          <a:lstStyle/>
          <a:p>
            <a:pPr>
              <a:defRPr/>
            </a:pPr>
            <a:fld id="{434EB6BF-3253-47F4-9BB9-CE3EB8C20132}" type="slidenum">
              <a:rPr lang="en-US" smtClean="0"/>
              <a:pPr>
                <a:defRPr/>
              </a:pPr>
              <a:t>7</a:t>
            </a:fld>
            <a:endParaRPr lang="en-US"/>
          </a:p>
        </p:txBody>
      </p:sp>
    </p:spTree>
    <p:extLst>
      <p:ext uri="{BB962C8B-B14F-4D97-AF65-F5344CB8AC3E}">
        <p14:creationId xmlns:p14="http://schemas.microsoft.com/office/powerpoint/2010/main" val="6888049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pooled data included nearly 4 million injury diagnoses. </a:t>
            </a:r>
          </a:p>
          <a:p>
            <a:endParaRPr lang="en-US" dirty="0"/>
          </a:p>
          <a:p>
            <a:r>
              <a:rPr lang="en-US" dirty="0" smtClean="0"/>
              <a:t>In the pooled data, there were more than 1100 diagnoses that had at least one mention. </a:t>
            </a:r>
          </a:p>
          <a:p>
            <a:endParaRPr lang="en-US" dirty="0"/>
          </a:p>
          <a:p>
            <a:r>
              <a:rPr lang="en-US" dirty="0" smtClean="0"/>
              <a:t>12% of the diagnoses, or about 150 diagnoses, had less than 20 observations on which to base the DSP. </a:t>
            </a:r>
          </a:p>
          <a:p>
            <a:endParaRPr lang="en-US" dirty="0"/>
          </a:p>
          <a:p>
            <a:r>
              <a:rPr lang="en-US" dirty="0" smtClean="0"/>
              <a:t>About 2/3’s of the diagnoses had at least 100 observations to calculate the DSP. </a:t>
            </a:r>
          </a:p>
          <a:p>
            <a:endParaRPr lang="en-US" dirty="0"/>
          </a:p>
        </p:txBody>
      </p:sp>
      <p:sp>
        <p:nvSpPr>
          <p:cNvPr id="4" name="Slide Number Placeholder 3"/>
          <p:cNvSpPr>
            <a:spLocks noGrp="1"/>
          </p:cNvSpPr>
          <p:nvPr>
            <p:ph type="sldNum" sz="quarter" idx="10"/>
          </p:nvPr>
        </p:nvSpPr>
        <p:spPr/>
        <p:txBody>
          <a:bodyPr/>
          <a:lstStyle/>
          <a:p>
            <a:pPr>
              <a:defRPr/>
            </a:pPr>
            <a:fld id="{434EB6BF-3253-47F4-9BB9-CE3EB8C20132}" type="slidenum">
              <a:rPr lang="en-US" smtClean="0"/>
              <a:pPr>
                <a:defRPr/>
              </a:pPr>
              <a:t>8</a:t>
            </a:fld>
            <a:endParaRPr lang="en-US"/>
          </a:p>
        </p:txBody>
      </p:sp>
    </p:spTree>
    <p:extLst>
      <p:ext uri="{BB962C8B-B14F-4D97-AF65-F5344CB8AC3E}">
        <p14:creationId xmlns:p14="http://schemas.microsoft.com/office/powerpoint/2010/main" val="12548942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304800"/>
            <a:ext cx="4648200" cy="3486150"/>
          </a:xfrm>
        </p:spPr>
      </p:sp>
      <p:sp>
        <p:nvSpPr>
          <p:cNvPr id="3" name="Notes Placeholder 2"/>
          <p:cNvSpPr>
            <a:spLocks noGrp="1"/>
          </p:cNvSpPr>
          <p:nvPr>
            <p:ph type="body" idx="1"/>
          </p:nvPr>
        </p:nvSpPr>
        <p:spPr>
          <a:xfrm>
            <a:off x="762000" y="3962400"/>
            <a:ext cx="5607050" cy="5029200"/>
          </a:xfrm>
        </p:spPr>
        <p:txBody>
          <a:bodyPr/>
          <a:lstStyle/>
          <a:p>
            <a:r>
              <a:rPr lang="en-US" dirty="0" smtClean="0"/>
              <a:t>In thinking about how to pool the data, four different methods were used:</a:t>
            </a:r>
          </a:p>
          <a:p>
            <a:r>
              <a:rPr lang="en-US" dirty="0" smtClean="0"/>
              <a:t>Summation, which involved taking the sum of  the number of survivors for the injury diagnosis across the country-specific datasets and dividing that by the sum of the number of discharges for the injury diagnosis across the country-specific data sets. </a:t>
            </a:r>
          </a:p>
          <a:p>
            <a:endParaRPr lang="en-US" dirty="0"/>
          </a:p>
          <a:p>
            <a:r>
              <a:rPr lang="en-US" dirty="0" smtClean="0"/>
              <a:t>Of course, if once country’s dataset was large relative to the others, it could dominate the result. So a second approach was take the simple arithmetic mean of the country-specific DSPs, thereby providing equal weight to each country irrespective of the underlying number of observations</a:t>
            </a:r>
          </a:p>
          <a:p>
            <a:endParaRPr lang="en-US" dirty="0"/>
          </a:p>
          <a:p>
            <a:r>
              <a:rPr lang="en-US" dirty="0" smtClean="0"/>
              <a:t>The concern with this approach is that if a DSP for a given country was based on very few observations, and therefore unstable, it could have a marked impact on the final pooled estimate. A possible solution to this problem was to use trimmed means which were calculated as the arithmetic mean of country-specific DSPs after removal of the lowest and the highest country-specific DSPs.</a:t>
            </a:r>
          </a:p>
          <a:p>
            <a:endParaRPr lang="en-US" dirty="0"/>
          </a:p>
          <a:p>
            <a:r>
              <a:rPr lang="en-US" dirty="0" smtClean="0"/>
              <a:t>A final approach a combined approach using the summation method for any diagnosis where the number of observations for a given ICD-10 code for any country was &lt;50, otherwise the trimmed mean method was used. </a:t>
            </a:r>
          </a:p>
          <a:p>
            <a:endParaRPr lang="en-US" dirty="0"/>
          </a:p>
          <a:p>
            <a:r>
              <a:rPr lang="en-US" dirty="0" smtClean="0"/>
              <a:t>Bottom line, there were only minor differences in predictive ability by these different methods, so the summation method is recommended because it’s the simplest. The DSPs I’ll show are those derived using the summation method. </a:t>
            </a:r>
            <a:endParaRPr lang="en-US" dirty="0"/>
          </a:p>
        </p:txBody>
      </p:sp>
      <p:sp>
        <p:nvSpPr>
          <p:cNvPr id="4" name="Slide Number Placeholder 3"/>
          <p:cNvSpPr>
            <a:spLocks noGrp="1"/>
          </p:cNvSpPr>
          <p:nvPr>
            <p:ph type="sldNum" sz="quarter" idx="10"/>
          </p:nvPr>
        </p:nvSpPr>
        <p:spPr/>
        <p:txBody>
          <a:bodyPr/>
          <a:lstStyle/>
          <a:p>
            <a:pPr>
              <a:defRPr/>
            </a:pPr>
            <a:fld id="{434EB6BF-3253-47F4-9BB9-CE3EB8C20132}" type="slidenum">
              <a:rPr lang="en-US" smtClean="0"/>
              <a:pPr>
                <a:defRPr/>
              </a:pPr>
              <a:t>9</a:t>
            </a:fld>
            <a:endParaRPr lang="en-US"/>
          </a:p>
        </p:txBody>
      </p:sp>
    </p:spTree>
    <p:extLst>
      <p:ext uri="{BB962C8B-B14F-4D97-AF65-F5344CB8AC3E}">
        <p14:creationId xmlns:p14="http://schemas.microsoft.com/office/powerpoint/2010/main" val="1709573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835F44A-F252-4FE3-B353-2278DD850E33}" type="slidenum">
              <a:rPr lang="en-US"/>
              <a:pPr>
                <a:defRPr/>
              </a:pPr>
              <a:t>‹#›</a:t>
            </a:fld>
            <a:endParaRPr lang="en-US"/>
          </a:p>
        </p:txBody>
      </p:sp>
    </p:spTree>
    <p:extLst>
      <p:ext uri="{BB962C8B-B14F-4D97-AF65-F5344CB8AC3E}">
        <p14:creationId xmlns:p14="http://schemas.microsoft.com/office/powerpoint/2010/main" val="972536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35E180F-13A8-457A-8EBD-D50FADB006D6}" type="slidenum">
              <a:rPr lang="en-US"/>
              <a:pPr>
                <a:defRPr/>
              </a:pPr>
              <a:t>‹#›</a:t>
            </a:fld>
            <a:endParaRPr lang="en-US"/>
          </a:p>
        </p:txBody>
      </p:sp>
    </p:spTree>
    <p:extLst>
      <p:ext uri="{BB962C8B-B14F-4D97-AF65-F5344CB8AC3E}">
        <p14:creationId xmlns:p14="http://schemas.microsoft.com/office/powerpoint/2010/main" val="567481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05A4BF8-66FB-49D0-8A03-D20727C09D8B}" type="slidenum">
              <a:rPr lang="en-US"/>
              <a:pPr>
                <a:defRPr/>
              </a:pPr>
              <a:t>‹#›</a:t>
            </a:fld>
            <a:endParaRPr lang="en-US"/>
          </a:p>
        </p:txBody>
      </p:sp>
    </p:spTree>
    <p:extLst>
      <p:ext uri="{BB962C8B-B14F-4D97-AF65-F5344CB8AC3E}">
        <p14:creationId xmlns:p14="http://schemas.microsoft.com/office/powerpoint/2010/main" val="3836420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32639B0-D5ED-48C4-A4B0-A2F9E9C7932A}" type="slidenum">
              <a:rPr lang="en-US"/>
              <a:pPr>
                <a:defRPr/>
              </a:pPr>
              <a:t>‹#›</a:t>
            </a:fld>
            <a:endParaRPr lang="en-US"/>
          </a:p>
        </p:txBody>
      </p:sp>
    </p:spTree>
    <p:extLst>
      <p:ext uri="{BB962C8B-B14F-4D97-AF65-F5344CB8AC3E}">
        <p14:creationId xmlns:p14="http://schemas.microsoft.com/office/powerpoint/2010/main" val="2431076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4DAAE2E-A126-4402-A241-457BFF862437}" type="slidenum">
              <a:rPr lang="en-US"/>
              <a:pPr>
                <a:defRPr/>
              </a:pPr>
              <a:t>‹#›</a:t>
            </a:fld>
            <a:endParaRPr lang="en-US"/>
          </a:p>
        </p:txBody>
      </p:sp>
    </p:spTree>
    <p:extLst>
      <p:ext uri="{BB962C8B-B14F-4D97-AF65-F5344CB8AC3E}">
        <p14:creationId xmlns:p14="http://schemas.microsoft.com/office/powerpoint/2010/main" val="1681612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BD917BA-848C-48E1-86EA-702EC538BA36}" type="slidenum">
              <a:rPr lang="en-US"/>
              <a:pPr>
                <a:defRPr/>
              </a:pPr>
              <a:t>‹#›</a:t>
            </a:fld>
            <a:endParaRPr lang="en-US"/>
          </a:p>
        </p:txBody>
      </p:sp>
    </p:spTree>
    <p:extLst>
      <p:ext uri="{BB962C8B-B14F-4D97-AF65-F5344CB8AC3E}">
        <p14:creationId xmlns:p14="http://schemas.microsoft.com/office/powerpoint/2010/main" val="3666136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F811AEF-68D6-4991-8ABF-2F6DAC2FE434}" type="slidenum">
              <a:rPr lang="en-US"/>
              <a:pPr>
                <a:defRPr/>
              </a:pPr>
              <a:t>‹#›</a:t>
            </a:fld>
            <a:endParaRPr lang="en-US"/>
          </a:p>
        </p:txBody>
      </p:sp>
    </p:spTree>
    <p:extLst>
      <p:ext uri="{BB962C8B-B14F-4D97-AF65-F5344CB8AC3E}">
        <p14:creationId xmlns:p14="http://schemas.microsoft.com/office/powerpoint/2010/main" val="2036773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D823384-B870-4908-A95C-A058F1130A6A}" type="slidenum">
              <a:rPr lang="en-US"/>
              <a:pPr>
                <a:defRPr/>
              </a:pPr>
              <a:t>‹#›</a:t>
            </a:fld>
            <a:endParaRPr lang="en-US"/>
          </a:p>
        </p:txBody>
      </p:sp>
    </p:spTree>
    <p:extLst>
      <p:ext uri="{BB962C8B-B14F-4D97-AF65-F5344CB8AC3E}">
        <p14:creationId xmlns:p14="http://schemas.microsoft.com/office/powerpoint/2010/main" val="566330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FE851FD-D903-4035-8066-C2E7DCC1BDEC}" type="slidenum">
              <a:rPr lang="en-US"/>
              <a:pPr>
                <a:defRPr/>
              </a:pPr>
              <a:t>‹#›</a:t>
            </a:fld>
            <a:endParaRPr lang="en-US"/>
          </a:p>
        </p:txBody>
      </p:sp>
    </p:spTree>
    <p:extLst>
      <p:ext uri="{BB962C8B-B14F-4D97-AF65-F5344CB8AC3E}">
        <p14:creationId xmlns:p14="http://schemas.microsoft.com/office/powerpoint/2010/main" val="900710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549A941-C3FA-4679-9C34-272C35C4D6D7}" type="slidenum">
              <a:rPr lang="en-US"/>
              <a:pPr>
                <a:defRPr/>
              </a:pPr>
              <a:t>‹#›</a:t>
            </a:fld>
            <a:endParaRPr lang="en-US"/>
          </a:p>
        </p:txBody>
      </p:sp>
    </p:spTree>
    <p:extLst>
      <p:ext uri="{BB962C8B-B14F-4D97-AF65-F5344CB8AC3E}">
        <p14:creationId xmlns:p14="http://schemas.microsoft.com/office/powerpoint/2010/main" val="3815021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F5DF4FC-3D1A-45D2-B328-0A9511FAE679}" type="slidenum">
              <a:rPr lang="en-US"/>
              <a:pPr>
                <a:defRPr/>
              </a:pPr>
              <a:t>‹#›</a:t>
            </a:fld>
            <a:endParaRPr lang="en-US"/>
          </a:p>
        </p:txBody>
      </p:sp>
    </p:spTree>
    <p:extLst>
      <p:ext uri="{BB962C8B-B14F-4D97-AF65-F5344CB8AC3E}">
        <p14:creationId xmlns:p14="http://schemas.microsoft.com/office/powerpoint/2010/main" val="3549283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cs typeface="+mn-cs"/>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cs typeface="+mn-cs"/>
              </a:defRPr>
            </a:lvl1pPr>
          </a:lstStyle>
          <a:p>
            <a:pPr>
              <a:defRPr/>
            </a:pPr>
            <a:fld id="{B66EB5B0-C9A4-4B09-8008-A0DDF65B98D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2"/>
          <p:cNvSpPr>
            <a:spLocks noChangeArrowheads="1"/>
          </p:cNvSpPr>
          <p:nvPr/>
        </p:nvSpPr>
        <p:spPr bwMode="auto">
          <a:xfrm>
            <a:off x="0" y="5638800"/>
            <a:ext cx="9144000" cy="1219200"/>
          </a:xfrm>
          <a:prstGeom prst="rect">
            <a:avLst/>
          </a:prstGeom>
          <a:solidFill>
            <a:schemeClr val="accent1">
              <a:lumMod val="75000"/>
              <a:alpha val="47000"/>
            </a:schemeClr>
          </a:solidFill>
          <a:ln w="9525">
            <a:noFill/>
            <a:miter lim="800000"/>
            <a:headEnd/>
            <a:tailEnd/>
          </a:ln>
          <a:effectLst/>
        </p:spPr>
        <p:txBody>
          <a:bodyPr wrap="none" anchor="ctr"/>
          <a:lstStyle/>
          <a:p>
            <a:pPr>
              <a:defRPr/>
            </a:pPr>
            <a:endParaRPr lang="en-US" dirty="0">
              <a:latin typeface="Arial" charset="0"/>
              <a:cs typeface="+mn-cs"/>
            </a:endParaRPr>
          </a:p>
        </p:txBody>
      </p:sp>
      <p:sp>
        <p:nvSpPr>
          <p:cNvPr id="2" name="Title 1"/>
          <p:cNvSpPr>
            <a:spLocks noGrp="1"/>
          </p:cNvSpPr>
          <p:nvPr>
            <p:ph type="ctrTitle"/>
          </p:nvPr>
        </p:nvSpPr>
        <p:spPr>
          <a:xfrm>
            <a:off x="228600" y="609600"/>
            <a:ext cx="8686800" cy="1524000"/>
          </a:xfrm>
        </p:spPr>
        <p:txBody>
          <a:bodyPr rtlCol="0">
            <a:noAutofit/>
          </a:bodyPr>
          <a:lstStyle/>
          <a:p>
            <a:pPr eaLnBrk="1" fontAlgn="auto" hangingPunct="1">
              <a:spcAft>
                <a:spcPts val="0"/>
              </a:spcAft>
              <a:defRPr/>
            </a:pPr>
            <a:r>
              <a:rPr lang="en-US" sz="3600" b="1" dirty="0" smtClean="0">
                <a:latin typeface="+mn-lt"/>
              </a:rPr>
              <a:t>Internationally Comparable Diagnosis-Specific </a:t>
            </a:r>
            <a:r>
              <a:rPr lang="en-US" sz="3600" b="1" dirty="0">
                <a:latin typeface="+mn-lt"/>
              </a:rPr>
              <a:t>Survival Probabilities for </a:t>
            </a:r>
            <a:r>
              <a:rPr lang="en-US" sz="3600" b="1" dirty="0" smtClean="0">
                <a:latin typeface="+mn-lt"/>
              </a:rPr>
              <a:t>Calculation of the ICD-10 </a:t>
            </a:r>
            <a:r>
              <a:rPr lang="en-US" sz="3600" b="1" dirty="0">
                <a:latin typeface="+mn-lt"/>
              </a:rPr>
              <a:t>Based Injury Severity </a:t>
            </a:r>
            <a:r>
              <a:rPr lang="en-US" sz="3600" b="1" dirty="0" smtClean="0">
                <a:latin typeface="+mn-lt"/>
              </a:rPr>
              <a:t>Scores</a:t>
            </a:r>
            <a:endParaRPr lang="en-US" sz="3600" b="1" dirty="0">
              <a:latin typeface="+mn-lt"/>
            </a:endParaRPr>
          </a:p>
        </p:txBody>
      </p:sp>
      <p:sp>
        <p:nvSpPr>
          <p:cNvPr id="3" name="Subtitle 2"/>
          <p:cNvSpPr>
            <a:spLocks noGrp="1"/>
          </p:cNvSpPr>
          <p:nvPr>
            <p:ph type="subTitle" idx="1"/>
          </p:nvPr>
        </p:nvSpPr>
        <p:spPr>
          <a:xfrm>
            <a:off x="1562894" y="3886200"/>
            <a:ext cx="6248400" cy="1600200"/>
          </a:xfrm>
        </p:spPr>
        <p:txBody>
          <a:bodyPr rtlCol="0">
            <a:noAutofit/>
          </a:bodyPr>
          <a:lstStyle/>
          <a:p>
            <a:pPr eaLnBrk="1" fontAlgn="auto" hangingPunct="1">
              <a:spcBef>
                <a:spcPts val="0"/>
              </a:spcBef>
              <a:spcAft>
                <a:spcPts val="0"/>
              </a:spcAft>
              <a:defRPr/>
            </a:pPr>
            <a:r>
              <a:rPr lang="en-US" sz="2400" b="1" dirty="0" smtClean="0">
                <a:solidFill>
                  <a:schemeClr val="tx1"/>
                </a:solidFill>
                <a:ea typeface="+mj-ea"/>
                <a:cs typeface="+mj-cs"/>
              </a:rPr>
              <a:t>Wellington, New Zealand </a:t>
            </a:r>
            <a:r>
              <a:rPr lang="en-US" sz="2400" b="1" dirty="0">
                <a:solidFill>
                  <a:schemeClr val="tx1"/>
                </a:solidFill>
                <a:ea typeface="+mj-ea"/>
                <a:cs typeface="+mj-cs"/>
              </a:rPr>
              <a:t/>
            </a:r>
            <a:br>
              <a:rPr lang="en-US" sz="2400" b="1" dirty="0">
                <a:solidFill>
                  <a:schemeClr val="tx1"/>
                </a:solidFill>
                <a:ea typeface="+mj-ea"/>
                <a:cs typeface="+mj-cs"/>
              </a:rPr>
            </a:br>
            <a:r>
              <a:rPr lang="en-US" sz="2400" b="1" dirty="0" smtClean="0">
                <a:solidFill>
                  <a:schemeClr val="tx1"/>
                </a:solidFill>
                <a:ea typeface="+mj-ea"/>
                <a:cs typeface="+mj-cs"/>
              </a:rPr>
              <a:t>29 September 2012</a:t>
            </a:r>
          </a:p>
          <a:p>
            <a:pPr eaLnBrk="1" fontAlgn="auto" hangingPunct="1">
              <a:spcBef>
                <a:spcPts val="0"/>
              </a:spcBef>
              <a:spcAft>
                <a:spcPts val="0"/>
              </a:spcAft>
              <a:defRPr/>
            </a:pPr>
            <a:r>
              <a:rPr lang="en-US" sz="2400" b="1" dirty="0" smtClean="0">
                <a:solidFill>
                  <a:schemeClr val="tx1"/>
                </a:solidFill>
              </a:rPr>
              <a:t>Holly Hedegaard, MD, MSPH</a:t>
            </a:r>
          </a:p>
          <a:p>
            <a:pPr eaLnBrk="1" fontAlgn="auto" hangingPunct="1">
              <a:spcBef>
                <a:spcPts val="0"/>
              </a:spcBef>
              <a:spcAft>
                <a:spcPts val="0"/>
              </a:spcAft>
              <a:defRPr/>
            </a:pPr>
            <a:r>
              <a:rPr lang="en-US" sz="2400" b="1" dirty="0" smtClean="0">
                <a:solidFill>
                  <a:schemeClr val="tx1"/>
                </a:solidFill>
              </a:rPr>
              <a:t>Office of Analysis and Epidemiology</a:t>
            </a:r>
            <a:endParaRPr lang="en-US" sz="2400" b="1" dirty="0">
              <a:solidFill>
                <a:schemeClr val="tx1"/>
              </a:solidFill>
            </a:endParaRPr>
          </a:p>
        </p:txBody>
      </p:sp>
      <p:grpSp>
        <p:nvGrpSpPr>
          <p:cNvPr id="2053" name="Group 5"/>
          <p:cNvGrpSpPr>
            <a:grpSpLocks/>
          </p:cNvGrpSpPr>
          <p:nvPr/>
        </p:nvGrpSpPr>
        <p:grpSpPr bwMode="auto">
          <a:xfrm>
            <a:off x="455613" y="5805488"/>
            <a:ext cx="7521575" cy="966787"/>
            <a:chOff x="287" y="3201"/>
            <a:chExt cx="4738" cy="609"/>
          </a:xfrm>
        </p:grpSpPr>
        <p:sp>
          <p:nvSpPr>
            <p:cNvPr id="2056" name="Text Box 6"/>
            <p:cNvSpPr txBox="1">
              <a:spLocks noChangeArrowheads="1"/>
            </p:cNvSpPr>
            <p:nvPr/>
          </p:nvSpPr>
          <p:spPr bwMode="auto">
            <a:xfrm>
              <a:off x="1029" y="3201"/>
              <a:ext cx="3996" cy="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nSpc>
                  <a:spcPct val="90000"/>
                </a:lnSpc>
              </a:pPr>
              <a:r>
                <a:rPr lang="en-US" b="1">
                  <a:latin typeface="Swis721 BT"/>
                </a:rPr>
                <a:t>U.S. DEPARTMENT OF HEALTH AND HUMAN SERVICES</a:t>
              </a:r>
            </a:p>
            <a:p>
              <a:pPr>
                <a:lnSpc>
                  <a:spcPct val="90000"/>
                </a:lnSpc>
              </a:pPr>
              <a:r>
                <a:rPr lang="en-US" b="1">
                  <a:latin typeface="Swis721 BT"/>
                </a:rPr>
                <a:t>Centers for Disease Control and Prevention</a:t>
              </a:r>
            </a:p>
            <a:p>
              <a:pPr>
                <a:lnSpc>
                  <a:spcPct val="90000"/>
                </a:lnSpc>
              </a:pPr>
              <a:r>
                <a:rPr lang="en-US" b="1">
                  <a:latin typeface="Swis721 BT"/>
                </a:rPr>
                <a:t>National Center for Health Statistics</a:t>
              </a:r>
            </a:p>
          </p:txBody>
        </p:sp>
        <p:grpSp>
          <p:nvGrpSpPr>
            <p:cNvPr id="2057" name="Group 7"/>
            <p:cNvGrpSpPr>
              <a:grpSpLocks/>
            </p:cNvGrpSpPr>
            <p:nvPr/>
          </p:nvGrpSpPr>
          <p:grpSpPr bwMode="auto">
            <a:xfrm>
              <a:off x="287" y="3729"/>
              <a:ext cx="1561" cy="67"/>
              <a:chOff x="226" y="1710"/>
              <a:chExt cx="5989" cy="259"/>
            </a:xfrm>
          </p:grpSpPr>
          <p:sp>
            <p:nvSpPr>
              <p:cNvPr id="2059" name="Freeform 8"/>
              <p:cNvSpPr>
                <a:spLocks noEditPoints="1"/>
              </p:cNvSpPr>
              <p:nvPr/>
            </p:nvSpPr>
            <p:spPr bwMode="auto">
              <a:xfrm>
                <a:off x="226" y="1739"/>
                <a:ext cx="1316" cy="230"/>
              </a:xfrm>
              <a:custGeom>
                <a:avLst/>
                <a:gdLst>
                  <a:gd name="T0" fmla="*/ 0 w 3948"/>
                  <a:gd name="T1" fmla="*/ 0 h 691"/>
                  <a:gd name="T2" fmla="*/ 0 w 3948"/>
                  <a:gd name="T3" fmla="*/ 0 h 691"/>
                  <a:gd name="T4" fmla="*/ 0 w 3948"/>
                  <a:gd name="T5" fmla="*/ 0 h 691"/>
                  <a:gd name="T6" fmla="*/ 0 w 3948"/>
                  <a:gd name="T7" fmla="*/ 0 h 691"/>
                  <a:gd name="T8" fmla="*/ 0 w 3948"/>
                  <a:gd name="T9" fmla="*/ 0 h 691"/>
                  <a:gd name="T10" fmla="*/ 0 w 3948"/>
                  <a:gd name="T11" fmla="*/ 0 h 691"/>
                  <a:gd name="T12" fmla="*/ 0 w 3948"/>
                  <a:gd name="T13" fmla="*/ 0 h 691"/>
                  <a:gd name="T14" fmla="*/ 0 w 3948"/>
                  <a:gd name="T15" fmla="*/ 0 h 691"/>
                  <a:gd name="T16" fmla="*/ 0 w 3948"/>
                  <a:gd name="T17" fmla="*/ 0 h 691"/>
                  <a:gd name="T18" fmla="*/ 0 w 3948"/>
                  <a:gd name="T19" fmla="*/ 0 h 691"/>
                  <a:gd name="T20" fmla="*/ 0 w 3948"/>
                  <a:gd name="T21" fmla="*/ 0 h 691"/>
                  <a:gd name="T22" fmla="*/ 0 w 3948"/>
                  <a:gd name="T23" fmla="*/ 0 h 691"/>
                  <a:gd name="T24" fmla="*/ 0 w 3948"/>
                  <a:gd name="T25" fmla="*/ 0 h 691"/>
                  <a:gd name="T26" fmla="*/ 0 w 3948"/>
                  <a:gd name="T27" fmla="*/ 0 h 691"/>
                  <a:gd name="T28" fmla="*/ 0 w 3948"/>
                  <a:gd name="T29" fmla="*/ 0 h 691"/>
                  <a:gd name="T30" fmla="*/ 0 w 3948"/>
                  <a:gd name="T31" fmla="*/ 0 h 691"/>
                  <a:gd name="T32" fmla="*/ 0 w 3948"/>
                  <a:gd name="T33" fmla="*/ 0 h 691"/>
                  <a:gd name="T34" fmla="*/ 0 w 3948"/>
                  <a:gd name="T35" fmla="*/ 0 h 691"/>
                  <a:gd name="T36" fmla="*/ 0 w 3948"/>
                  <a:gd name="T37" fmla="*/ 0 h 691"/>
                  <a:gd name="T38" fmla="*/ 0 w 3948"/>
                  <a:gd name="T39" fmla="*/ 0 h 691"/>
                  <a:gd name="T40" fmla="*/ 0 w 3948"/>
                  <a:gd name="T41" fmla="*/ 0 h 691"/>
                  <a:gd name="T42" fmla="*/ 0 w 3948"/>
                  <a:gd name="T43" fmla="*/ 0 h 691"/>
                  <a:gd name="T44" fmla="*/ 0 w 3948"/>
                  <a:gd name="T45" fmla="*/ 0 h 691"/>
                  <a:gd name="T46" fmla="*/ 0 w 3948"/>
                  <a:gd name="T47" fmla="*/ 0 h 691"/>
                  <a:gd name="T48" fmla="*/ 0 w 3948"/>
                  <a:gd name="T49" fmla="*/ 0 h 691"/>
                  <a:gd name="T50" fmla="*/ 0 w 3948"/>
                  <a:gd name="T51" fmla="*/ 0 h 691"/>
                  <a:gd name="T52" fmla="*/ 0 w 3948"/>
                  <a:gd name="T53" fmla="*/ 0 h 691"/>
                  <a:gd name="T54" fmla="*/ 0 w 3948"/>
                  <a:gd name="T55" fmla="*/ 0 h 691"/>
                  <a:gd name="T56" fmla="*/ 0 w 3948"/>
                  <a:gd name="T57" fmla="*/ 0 h 691"/>
                  <a:gd name="T58" fmla="*/ 0 w 3948"/>
                  <a:gd name="T59" fmla="*/ 0 h 691"/>
                  <a:gd name="T60" fmla="*/ 0 w 3948"/>
                  <a:gd name="T61" fmla="*/ 0 h 691"/>
                  <a:gd name="T62" fmla="*/ 0 w 3948"/>
                  <a:gd name="T63" fmla="*/ 0 h 691"/>
                  <a:gd name="T64" fmla="*/ 0 w 3948"/>
                  <a:gd name="T65" fmla="*/ 0 h 691"/>
                  <a:gd name="T66" fmla="*/ 0 w 3948"/>
                  <a:gd name="T67" fmla="*/ 0 h 691"/>
                  <a:gd name="T68" fmla="*/ 0 w 3948"/>
                  <a:gd name="T69" fmla="*/ 0 h 691"/>
                  <a:gd name="T70" fmla="*/ 0 w 3948"/>
                  <a:gd name="T71" fmla="*/ 0 h 691"/>
                  <a:gd name="T72" fmla="*/ 0 w 3948"/>
                  <a:gd name="T73" fmla="*/ 0 h 691"/>
                  <a:gd name="T74" fmla="*/ 0 w 3948"/>
                  <a:gd name="T75" fmla="*/ 0 h 691"/>
                  <a:gd name="T76" fmla="*/ 0 w 3948"/>
                  <a:gd name="T77" fmla="*/ 0 h 691"/>
                  <a:gd name="T78" fmla="*/ 0 w 3948"/>
                  <a:gd name="T79" fmla="*/ 0 h 691"/>
                  <a:gd name="T80" fmla="*/ 0 w 3948"/>
                  <a:gd name="T81" fmla="*/ 0 h 691"/>
                  <a:gd name="T82" fmla="*/ 0 w 3948"/>
                  <a:gd name="T83" fmla="*/ 0 h 691"/>
                  <a:gd name="T84" fmla="*/ 0 w 3948"/>
                  <a:gd name="T85" fmla="*/ 0 h 691"/>
                  <a:gd name="T86" fmla="*/ 0 w 3948"/>
                  <a:gd name="T87" fmla="*/ 0 h 691"/>
                  <a:gd name="T88" fmla="*/ 0 w 3948"/>
                  <a:gd name="T89" fmla="*/ 0 h 691"/>
                  <a:gd name="T90" fmla="*/ 0 w 3948"/>
                  <a:gd name="T91" fmla="*/ 0 h 691"/>
                  <a:gd name="T92" fmla="*/ 0 w 3948"/>
                  <a:gd name="T93" fmla="*/ 0 h 691"/>
                  <a:gd name="T94" fmla="*/ 0 w 3948"/>
                  <a:gd name="T95" fmla="*/ 0 h 691"/>
                  <a:gd name="T96" fmla="*/ 0 w 3948"/>
                  <a:gd name="T97" fmla="*/ 0 h 691"/>
                  <a:gd name="T98" fmla="*/ 0 w 3948"/>
                  <a:gd name="T99" fmla="*/ 0 h 691"/>
                  <a:gd name="T100" fmla="*/ 0 w 3948"/>
                  <a:gd name="T101" fmla="*/ 0 h 691"/>
                  <a:gd name="T102" fmla="*/ 0 w 3948"/>
                  <a:gd name="T103" fmla="*/ 0 h 691"/>
                  <a:gd name="T104" fmla="*/ 0 w 3948"/>
                  <a:gd name="T105" fmla="*/ 0 h 691"/>
                  <a:gd name="T106" fmla="*/ 0 w 3948"/>
                  <a:gd name="T107" fmla="*/ 0 h 691"/>
                  <a:gd name="T108" fmla="*/ 0 w 3948"/>
                  <a:gd name="T109" fmla="*/ 0 h 691"/>
                  <a:gd name="T110" fmla="*/ 0 w 3948"/>
                  <a:gd name="T111" fmla="*/ 0 h 691"/>
                  <a:gd name="T112" fmla="*/ 0 w 3948"/>
                  <a:gd name="T113" fmla="*/ 0 h 691"/>
                  <a:gd name="T114" fmla="*/ 0 w 3948"/>
                  <a:gd name="T115" fmla="*/ 0 h 691"/>
                  <a:gd name="T116" fmla="*/ 0 w 3948"/>
                  <a:gd name="T117" fmla="*/ 0 h 691"/>
                  <a:gd name="T118" fmla="*/ 0 w 3948"/>
                  <a:gd name="T119" fmla="*/ 0 h 691"/>
                  <a:gd name="T120" fmla="*/ 0 w 3948"/>
                  <a:gd name="T121" fmla="*/ 0 h 691"/>
                  <a:gd name="T122" fmla="*/ 0 w 3948"/>
                  <a:gd name="T123" fmla="*/ 0 h 691"/>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948"/>
                  <a:gd name="T187" fmla="*/ 0 h 691"/>
                  <a:gd name="T188" fmla="*/ 3948 w 3948"/>
                  <a:gd name="T189" fmla="*/ 691 h 691"/>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948" h="691">
                    <a:moveTo>
                      <a:pt x="579" y="226"/>
                    </a:moveTo>
                    <a:lnTo>
                      <a:pt x="581" y="221"/>
                    </a:lnTo>
                    <a:lnTo>
                      <a:pt x="582" y="217"/>
                    </a:lnTo>
                    <a:lnTo>
                      <a:pt x="583" y="213"/>
                    </a:lnTo>
                    <a:lnTo>
                      <a:pt x="583" y="210"/>
                    </a:lnTo>
                    <a:lnTo>
                      <a:pt x="582" y="204"/>
                    </a:lnTo>
                    <a:lnTo>
                      <a:pt x="578" y="198"/>
                    </a:lnTo>
                    <a:lnTo>
                      <a:pt x="573" y="191"/>
                    </a:lnTo>
                    <a:lnTo>
                      <a:pt x="565" y="185"/>
                    </a:lnTo>
                    <a:lnTo>
                      <a:pt x="556" y="180"/>
                    </a:lnTo>
                    <a:lnTo>
                      <a:pt x="544" y="174"/>
                    </a:lnTo>
                    <a:lnTo>
                      <a:pt x="529" y="169"/>
                    </a:lnTo>
                    <a:lnTo>
                      <a:pt x="512" y="163"/>
                    </a:lnTo>
                    <a:lnTo>
                      <a:pt x="494" y="157"/>
                    </a:lnTo>
                    <a:lnTo>
                      <a:pt x="476" y="153"/>
                    </a:lnTo>
                    <a:lnTo>
                      <a:pt x="457" y="149"/>
                    </a:lnTo>
                    <a:lnTo>
                      <a:pt x="438" y="146"/>
                    </a:lnTo>
                    <a:lnTo>
                      <a:pt x="419" y="144"/>
                    </a:lnTo>
                    <a:lnTo>
                      <a:pt x="398" y="142"/>
                    </a:lnTo>
                    <a:lnTo>
                      <a:pt x="377" y="140"/>
                    </a:lnTo>
                    <a:lnTo>
                      <a:pt x="356" y="140"/>
                    </a:lnTo>
                    <a:lnTo>
                      <a:pt x="339" y="140"/>
                    </a:lnTo>
                    <a:lnTo>
                      <a:pt x="322" y="142"/>
                    </a:lnTo>
                    <a:lnTo>
                      <a:pt x="307" y="143"/>
                    </a:lnTo>
                    <a:lnTo>
                      <a:pt x="292" y="145"/>
                    </a:lnTo>
                    <a:lnTo>
                      <a:pt x="278" y="148"/>
                    </a:lnTo>
                    <a:lnTo>
                      <a:pt x="265" y="151"/>
                    </a:lnTo>
                    <a:lnTo>
                      <a:pt x="254" y="155"/>
                    </a:lnTo>
                    <a:lnTo>
                      <a:pt x="243" y="160"/>
                    </a:lnTo>
                    <a:lnTo>
                      <a:pt x="232" y="164"/>
                    </a:lnTo>
                    <a:lnTo>
                      <a:pt x="223" y="170"/>
                    </a:lnTo>
                    <a:lnTo>
                      <a:pt x="216" y="175"/>
                    </a:lnTo>
                    <a:lnTo>
                      <a:pt x="210" y="181"/>
                    </a:lnTo>
                    <a:lnTo>
                      <a:pt x="205" y="186"/>
                    </a:lnTo>
                    <a:lnTo>
                      <a:pt x="202" y="193"/>
                    </a:lnTo>
                    <a:lnTo>
                      <a:pt x="200" y="201"/>
                    </a:lnTo>
                    <a:lnTo>
                      <a:pt x="200" y="208"/>
                    </a:lnTo>
                    <a:lnTo>
                      <a:pt x="200" y="213"/>
                    </a:lnTo>
                    <a:lnTo>
                      <a:pt x="202" y="218"/>
                    </a:lnTo>
                    <a:lnTo>
                      <a:pt x="205" y="223"/>
                    </a:lnTo>
                    <a:lnTo>
                      <a:pt x="210" y="228"/>
                    </a:lnTo>
                    <a:lnTo>
                      <a:pt x="216" y="231"/>
                    </a:lnTo>
                    <a:lnTo>
                      <a:pt x="222" y="236"/>
                    </a:lnTo>
                    <a:lnTo>
                      <a:pt x="231" y="239"/>
                    </a:lnTo>
                    <a:lnTo>
                      <a:pt x="240" y="243"/>
                    </a:lnTo>
                    <a:lnTo>
                      <a:pt x="264" y="249"/>
                    </a:lnTo>
                    <a:lnTo>
                      <a:pt x="292" y="254"/>
                    </a:lnTo>
                    <a:lnTo>
                      <a:pt x="326" y="257"/>
                    </a:lnTo>
                    <a:lnTo>
                      <a:pt x="364" y="259"/>
                    </a:lnTo>
                    <a:lnTo>
                      <a:pt x="376" y="260"/>
                    </a:lnTo>
                    <a:lnTo>
                      <a:pt x="387" y="260"/>
                    </a:lnTo>
                    <a:lnTo>
                      <a:pt x="396" y="262"/>
                    </a:lnTo>
                    <a:lnTo>
                      <a:pt x="404" y="262"/>
                    </a:lnTo>
                    <a:lnTo>
                      <a:pt x="440" y="264"/>
                    </a:lnTo>
                    <a:lnTo>
                      <a:pt x="475" y="268"/>
                    </a:lnTo>
                    <a:lnTo>
                      <a:pt x="506" y="273"/>
                    </a:lnTo>
                    <a:lnTo>
                      <a:pt x="536" y="280"/>
                    </a:lnTo>
                    <a:lnTo>
                      <a:pt x="561" y="286"/>
                    </a:lnTo>
                    <a:lnTo>
                      <a:pt x="585" y="295"/>
                    </a:lnTo>
                    <a:lnTo>
                      <a:pt x="596" y="300"/>
                    </a:lnTo>
                    <a:lnTo>
                      <a:pt x="606" y="304"/>
                    </a:lnTo>
                    <a:lnTo>
                      <a:pt x="615" y="310"/>
                    </a:lnTo>
                    <a:lnTo>
                      <a:pt x="624" y="315"/>
                    </a:lnTo>
                    <a:lnTo>
                      <a:pt x="632" y="321"/>
                    </a:lnTo>
                    <a:lnTo>
                      <a:pt x="640" y="327"/>
                    </a:lnTo>
                    <a:lnTo>
                      <a:pt x="647" y="333"/>
                    </a:lnTo>
                    <a:lnTo>
                      <a:pt x="654" y="340"/>
                    </a:lnTo>
                    <a:lnTo>
                      <a:pt x="660" y="348"/>
                    </a:lnTo>
                    <a:lnTo>
                      <a:pt x="666" y="356"/>
                    </a:lnTo>
                    <a:lnTo>
                      <a:pt x="670" y="364"/>
                    </a:lnTo>
                    <a:lnTo>
                      <a:pt x="675" y="371"/>
                    </a:lnTo>
                    <a:lnTo>
                      <a:pt x="679" y="380"/>
                    </a:lnTo>
                    <a:lnTo>
                      <a:pt x="683" y="389"/>
                    </a:lnTo>
                    <a:lnTo>
                      <a:pt x="685" y="398"/>
                    </a:lnTo>
                    <a:lnTo>
                      <a:pt x="687" y="408"/>
                    </a:lnTo>
                    <a:lnTo>
                      <a:pt x="689" y="419"/>
                    </a:lnTo>
                    <a:lnTo>
                      <a:pt x="691" y="430"/>
                    </a:lnTo>
                    <a:lnTo>
                      <a:pt x="692" y="440"/>
                    </a:lnTo>
                    <a:lnTo>
                      <a:pt x="692" y="451"/>
                    </a:lnTo>
                    <a:lnTo>
                      <a:pt x="692" y="463"/>
                    </a:lnTo>
                    <a:lnTo>
                      <a:pt x="691" y="475"/>
                    </a:lnTo>
                    <a:lnTo>
                      <a:pt x="688" y="486"/>
                    </a:lnTo>
                    <a:lnTo>
                      <a:pt x="686" y="497"/>
                    </a:lnTo>
                    <a:lnTo>
                      <a:pt x="683" y="508"/>
                    </a:lnTo>
                    <a:lnTo>
                      <a:pt x="679" y="518"/>
                    </a:lnTo>
                    <a:lnTo>
                      <a:pt x="675" y="528"/>
                    </a:lnTo>
                    <a:lnTo>
                      <a:pt x="669" y="539"/>
                    </a:lnTo>
                    <a:lnTo>
                      <a:pt x="664" y="547"/>
                    </a:lnTo>
                    <a:lnTo>
                      <a:pt x="657" y="558"/>
                    </a:lnTo>
                    <a:lnTo>
                      <a:pt x="649" y="567"/>
                    </a:lnTo>
                    <a:lnTo>
                      <a:pt x="641" y="576"/>
                    </a:lnTo>
                    <a:lnTo>
                      <a:pt x="633" y="583"/>
                    </a:lnTo>
                    <a:lnTo>
                      <a:pt x="623" y="592"/>
                    </a:lnTo>
                    <a:lnTo>
                      <a:pt x="613" y="600"/>
                    </a:lnTo>
                    <a:lnTo>
                      <a:pt x="602" y="608"/>
                    </a:lnTo>
                    <a:lnTo>
                      <a:pt x="591" y="615"/>
                    </a:lnTo>
                    <a:lnTo>
                      <a:pt x="579" y="621"/>
                    </a:lnTo>
                    <a:lnTo>
                      <a:pt x="567" y="628"/>
                    </a:lnTo>
                    <a:lnTo>
                      <a:pt x="554" y="634"/>
                    </a:lnTo>
                    <a:lnTo>
                      <a:pt x="540" y="639"/>
                    </a:lnTo>
                    <a:lnTo>
                      <a:pt x="527" y="645"/>
                    </a:lnTo>
                    <a:lnTo>
                      <a:pt x="513" y="650"/>
                    </a:lnTo>
                    <a:lnTo>
                      <a:pt x="499" y="653"/>
                    </a:lnTo>
                    <a:lnTo>
                      <a:pt x="468" y="660"/>
                    </a:lnTo>
                    <a:lnTo>
                      <a:pt x="436" y="664"/>
                    </a:lnTo>
                    <a:lnTo>
                      <a:pt x="402" y="667"/>
                    </a:lnTo>
                    <a:lnTo>
                      <a:pt x="366" y="669"/>
                    </a:lnTo>
                    <a:lnTo>
                      <a:pt x="325" y="667"/>
                    </a:lnTo>
                    <a:lnTo>
                      <a:pt x="284" y="665"/>
                    </a:lnTo>
                    <a:lnTo>
                      <a:pt x="244" y="661"/>
                    </a:lnTo>
                    <a:lnTo>
                      <a:pt x="205" y="655"/>
                    </a:lnTo>
                    <a:lnTo>
                      <a:pt x="167" y="648"/>
                    </a:lnTo>
                    <a:lnTo>
                      <a:pt x="130" y="639"/>
                    </a:lnTo>
                    <a:lnTo>
                      <a:pt x="94" y="629"/>
                    </a:lnTo>
                    <a:lnTo>
                      <a:pt x="58" y="618"/>
                    </a:lnTo>
                    <a:lnTo>
                      <a:pt x="46" y="614"/>
                    </a:lnTo>
                    <a:lnTo>
                      <a:pt x="39" y="613"/>
                    </a:lnTo>
                    <a:lnTo>
                      <a:pt x="35" y="613"/>
                    </a:lnTo>
                    <a:lnTo>
                      <a:pt x="30" y="616"/>
                    </a:lnTo>
                    <a:lnTo>
                      <a:pt x="25" y="621"/>
                    </a:lnTo>
                    <a:lnTo>
                      <a:pt x="16" y="632"/>
                    </a:lnTo>
                    <a:lnTo>
                      <a:pt x="0" y="624"/>
                    </a:lnTo>
                    <a:lnTo>
                      <a:pt x="88" y="432"/>
                    </a:lnTo>
                    <a:lnTo>
                      <a:pt x="103" y="440"/>
                    </a:lnTo>
                    <a:lnTo>
                      <a:pt x="102" y="442"/>
                    </a:lnTo>
                    <a:lnTo>
                      <a:pt x="101" y="444"/>
                    </a:lnTo>
                    <a:lnTo>
                      <a:pt x="100" y="447"/>
                    </a:lnTo>
                    <a:lnTo>
                      <a:pt x="100" y="450"/>
                    </a:lnTo>
                    <a:lnTo>
                      <a:pt x="100" y="454"/>
                    </a:lnTo>
                    <a:lnTo>
                      <a:pt x="101" y="459"/>
                    </a:lnTo>
                    <a:lnTo>
                      <a:pt x="102" y="463"/>
                    </a:lnTo>
                    <a:lnTo>
                      <a:pt x="104" y="468"/>
                    </a:lnTo>
                    <a:lnTo>
                      <a:pt x="111" y="477"/>
                    </a:lnTo>
                    <a:lnTo>
                      <a:pt x="120" y="485"/>
                    </a:lnTo>
                    <a:lnTo>
                      <a:pt x="131" y="493"/>
                    </a:lnTo>
                    <a:lnTo>
                      <a:pt x="146" y="502"/>
                    </a:lnTo>
                    <a:lnTo>
                      <a:pt x="162" y="509"/>
                    </a:lnTo>
                    <a:lnTo>
                      <a:pt x="181" y="517"/>
                    </a:lnTo>
                    <a:lnTo>
                      <a:pt x="202" y="524"/>
                    </a:lnTo>
                    <a:lnTo>
                      <a:pt x="223" y="531"/>
                    </a:lnTo>
                    <a:lnTo>
                      <a:pt x="246" y="536"/>
                    </a:lnTo>
                    <a:lnTo>
                      <a:pt x="268" y="541"/>
                    </a:lnTo>
                    <a:lnTo>
                      <a:pt x="292" y="544"/>
                    </a:lnTo>
                    <a:lnTo>
                      <a:pt x="316" y="546"/>
                    </a:lnTo>
                    <a:lnTo>
                      <a:pt x="341" y="547"/>
                    </a:lnTo>
                    <a:lnTo>
                      <a:pt x="366" y="547"/>
                    </a:lnTo>
                    <a:lnTo>
                      <a:pt x="384" y="547"/>
                    </a:lnTo>
                    <a:lnTo>
                      <a:pt x="401" y="546"/>
                    </a:lnTo>
                    <a:lnTo>
                      <a:pt x="417" y="545"/>
                    </a:lnTo>
                    <a:lnTo>
                      <a:pt x="431" y="543"/>
                    </a:lnTo>
                    <a:lnTo>
                      <a:pt x="445" y="540"/>
                    </a:lnTo>
                    <a:lnTo>
                      <a:pt x="458" y="536"/>
                    </a:lnTo>
                    <a:lnTo>
                      <a:pt x="469" y="532"/>
                    </a:lnTo>
                    <a:lnTo>
                      <a:pt x="481" y="527"/>
                    </a:lnTo>
                    <a:lnTo>
                      <a:pt x="491" y="522"/>
                    </a:lnTo>
                    <a:lnTo>
                      <a:pt x="499" y="515"/>
                    </a:lnTo>
                    <a:lnTo>
                      <a:pt x="506" y="509"/>
                    </a:lnTo>
                    <a:lnTo>
                      <a:pt x="512" y="503"/>
                    </a:lnTo>
                    <a:lnTo>
                      <a:pt x="517" y="495"/>
                    </a:lnTo>
                    <a:lnTo>
                      <a:pt x="520" y="487"/>
                    </a:lnTo>
                    <a:lnTo>
                      <a:pt x="522" y="479"/>
                    </a:lnTo>
                    <a:lnTo>
                      <a:pt x="522" y="470"/>
                    </a:lnTo>
                    <a:lnTo>
                      <a:pt x="522" y="462"/>
                    </a:lnTo>
                    <a:lnTo>
                      <a:pt x="520" y="454"/>
                    </a:lnTo>
                    <a:lnTo>
                      <a:pt x="517" y="448"/>
                    </a:lnTo>
                    <a:lnTo>
                      <a:pt x="512" y="441"/>
                    </a:lnTo>
                    <a:lnTo>
                      <a:pt x="505" y="435"/>
                    </a:lnTo>
                    <a:lnTo>
                      <a:pt x="497" y="430"/>
                    </a:lnTo>
                    <a:lnTo>
                      <a:pt x="488" y="424"/>
                    </a:lnTo>
                    <a:lnTo>
                      <a:pt x="478" y="420"/>
                    </a:lnTo>
                    <a:lnTo>
                      <a:pt x="467" y="415"/>
                    </a:lnTo>
                    <a:lnTo>
                      <a:pt x="454" y="412"/>
                    </a:lnTo>
                    <a:lnTo>
                      <a:pt x="440" y="408"/>
                    </a:lnTo>
                    <a:lnTo>
                      <a:pt x="424" y="405"/>
                    </a:lnTo>
                    <a:lnTo>
                      <a:pt x="408" y="403"/>
                    </a:lnTo>
                    <a:lnTo>
                      <a:pt x="389" y="401"/>
                    </a:lnTo>
                    <a:lnTo>
                      <a:pt x="368" y="399"/>
                    </a:lnTo>
                    <a:lnTo>
                      <a:pt x="348" y="398"/>
                    </a:lnTo>
                    <a:lnTo>
                      <a:pt x="336" y="397"/>
                    </a:lnTo>
                    <a:lnTo>
                      <a:pt x="328" y="397"/>
                    </a:lnTo>
                    <a:lnTo>
                      <a:pt x="292" y="395"/>
                    </a:lnTo>
                    <a:lnTo>
                      <a:pt x="259" y="392"/>
                    </a:lnTo>
                    <a:lnTo>
                      <a:pt x="228" y="387"/>
                    </a:lnTo>
                    <a:lnTo>
                      <a:pt x="200" y="382"/>
                    </a:lnTo>
                    <a:lnTo>
                      <a:pt x="174" y="375"/>
                    </a:lnTo>
                    <a:lnTo>
                      <a:pt x="149" y="367"/>
                    </a:lnTo>
                    <a:lnTo>
                      <a:pt x="128" y="358"/>
                    </a:lnTo>
                    <a:lnTo>
                      <a:pt x="109" y="348"/>
                    </a:lnTo>
                    <a:lnTo>
                      <a:pt x="100" y="342"/>
                    </a:lnTo>
                    <a:lnTo>
                      <a:pt x="92" y="336"/>
                    </a:lnTo>
                    <a:lnTo>
                      <a:pt x="84" y="330"/>
                    </a:lnTo>
                    <a:lnTo>
                      <a:pt x="77" y="323"/>
                    </a:lnTo>
                    <a:lnTo>
                      <a:pt x="71" y="315"/>
                    </a:lnTo>
                    <a:lnTo>
                      <a:pt x="65" y="309"/>
                    </a:lnTo>
                    <a:lnTo>
                      <a:pt x="60" y="301"/>
                    </a:lnTo>
                    <a:lnTo>
                      <a:pt x="55" y="293"/>
                    </a:lnTo>
                    <a:lnTo>
                      <a:pt x="51" y="285"/>
                    </a:lnTo>
                    <a:lnTo>
                      <a:pt x="47" y="276"/>
                    </a:lnTo>
                    <a:lnTo>
                      <a:pt x="44" y="267"/>
                    </a:lnTo>
                    <a:lnTo>
                      <a:pt x="40" y="258"/>
                    </a:lnTo>
                    <a:lnTo>
                      <a:pt x="39" y="249"/>
                    </a:lnTo>
                    <a:lnTo>
                      <a:pt x="37" y="239"/>
                    </a:lnTo>
                    <a:lnTo>
                      <a:pt x="37" y="229"/>
                    </a:lnTo>
                    <a:lnTo>
                      <a:pt x="36" y="218"/>
                    </a:lnTo>
                    <a:lnTo>
                      <a:pt x="37" y="208"/>
                    </a:lnTo>
                    <a:lnTo>
                      <a:pt x="38" y="197"/>
                    </a:lnTo>
                    <a:lnTo>
                      <a:pt x="39" y="186"/>
                    </a:lnTo>
                    <a:lnTo>
                      <a:pt x="42" y="176"/>
                    </a:lnTo>
                    <a:lnTo>
                      <a:pt x="45" y="166"/>
                    </a:lnTo>
                    <a:lnTo>
                      <a:pt x="48" y="157"/>
                    </a:lnTo>
                    <a:lnTo>
                      <a:pt x="53" y="147"/>
                    </a:lnTo>
                    <a:lnTo>
                      <a:pt x="57" y="138"/>
                    </a:lnTo>
                    <a:lnTo>
                      <a:pt x="63" y="130"/>
                    </a:lnTo>
                    <a:lnTo>
                      <a:pt x="70" y="121"/>
                    </a:lnTo>
                    <a:lnTo>
                      <a:pt x="76" y="112"/>
                    </a:lnTo>
                    <a:lnTo>
                      <a:pt x="84" y="105"/>
                    </a:lnTo>
                    <a:lnTo>
                      <a:pt x="92" y="97"/>
                    </a:lnTo>
                    <a:lnTo>
                      <a:pt x="101" y="90"/>
                    </a:lnTo>
                    <a:lnTo>
                      <a:pt x="111" y="82"/>
                    </a:lnTo>
                    <a:lnTo>
                      <a:pt x="121" y="75"/>
                    </a:lnTo>
                    <a:lnTo>
                      <a:pt x="131" y="69"/>
                    </a:lnTo>
                    <a:lnTo>
                      <a:pt x="143" y="62"/>
                    </a:lnTo>
                    <a:lnTo>
                      <a:pt x="155" y="56"/>
                    </a:lnTo>
                    <a:lnTo>
                      <a:pt x="167" y="51"/>
                    </a:lnTo>
                    <a:lnTo>
                      <a:pt x="192" y="42"/>
                    </a:lnTo>
                    <a:lnTo>
                      <a:pt x="219" y="34"/>
                    </a:lnTo>
                    <a:lnTo>
                      <a:pt x="248" y="28"/>
                    </a:lnTo>
                    <a:lnTo>
                      <a:pt x="278" y="24"/>
                    </a:lnTo>
                    <a:lnTo>
                      <a:pt x="311" y="22"/>
                    </a:lnTo>
                    <a:lnTo>
                      <a:pt x="345" y="21"/>
                    </a:lnTo>
                    <a:lnTo>
                      <a:pt x="366" y="21"/>
                    </a:lnTo>
                    <a:lnTo>
                      <a:pt x="389" y="22"/>
                    </a:lnTo>
                    <a:lnTo>
                      <a:pt x="411" y="24"/>
                    </a:lnTo>
                    <a:lnTo>
                      <a:pt x="433" y="27"/>
                    </a:lnTo>
                    <a:lnTo>
                      <a:pt x="456" y="31"/>
                    </a:lnTo>
                    <a:lnTo>
                      <a:pt x="479" y="35"/>
                    </a:lnTo>
                    <a:lnTo>
                      <a:pt x="503" y="41"/>
                    </a:lnTo>
                    <a:lnTo>
                      <a:pt x="527" y="46"/>
                    </a:lnTo>
                    <a:lnTo>
                      <a:pt x="568" y="59"/>
                    </a:lnTo>
                    <a:lnTo>
                      <a:pt x="600" y="66"/>
                    </a:lnTo>
                    <a:lnTo>
                      <a:pt x="619" y="71"/>
                    </a:lnTo>
                    <a:lnTo>
                      <a:pt x="628" y="73"/>
                    </a:lnTo>
                    <a:lnTo>
                      <a:pt x="638" y="72"/>
                    </a:lnTo>
                    <a:lnTo>
                      <a:pt x="646" y="70"/>
                    </a:lnTo>
                    <a:lnTo>
                      <a:pt x="651" y="65"/>
                    </a:lnTo>
                    <a:lnTo>
                      <a:pt x="656" y="58"/>
                    </a:lnTo>
                    <a:lnTo>
                      <a:pt x="672" y="65"/>
                    </a:lnTo>
                    <a:lnTo>
                      <a:pt x="594" y="234"/>
                    </a:lnTo>
                    <a:lnTo>
                      <a:pt x="579" y="226"/>
                    </a:lnTo>
                    <a:close/>
                    <a:moveTo>
                      <a:pt x="1025" y="422"/>
                    </a:moveTo>
                    <a:lnTo>
                      <a:pt x="1236" y="422"/>
                    </a:lnTo>
                    <a:lnTo>
                      <a:pt x="1127" y="145"/>
                    </a:lnTo>
                    <a:lnTo>
                      <a:pt x="1025" y="422"/>
                    </a:lnTo>
                    <a:close/>
                    <a:moveTo>
                      <a:pt x="1290" y="661"/>
                    </a:moveTo>
                    <a:lnTo>
                      <a:pt x="1290" y="644"/>
                    </a:lnTo>
                    <a:lnTo>
                      <a:pt x="1300" y="641"/>
                    </a:lnTo>
                    <a:lnTo>
                      <a:pt x="1307" y="636"/>
                    </a:lnTo>
                    <a:lnTo>
                      <a:pt x="1310" y="634"/>
                    </a:lnTo>
                    <a:lnTo>
                      <a:pt x="1312" y="630"/>
                    </a:lnTo>
                    <a:lnTo>
                      <a:pt x="1313" y="627"/>
                    </a:lnTo>
                    <a:lnTo>
                      <a:pt x="1313" y="623"/>
                    </a:lnTo>
                    <a:lnTo>
                      <a:pt x="1313" y="618"/>
                    </a:lnTo>
                    <a:lnTo>
                      <a:pt x="1312" y="613"/>
                    </a:lnTo>
                    <a:lnTo>
                      <a:pt x="1309" y="605"/>
                    </a:lnTo>
                    <a:lnTo>
                      <a:pt x="1306" y="595"/>
                    </a:lnTo>
                    <a:lnTo>
                      <a:pt x="1280" y="527"/>
                    </a:lnTo>
                    <a:lnTo>
                      <a:pt x="988" y="527"/>
                    </a:lnTo>
                    <a:lnTo>
                      <a:pt x="962" y="595"/>
                    </a:lnTo>
                    <a:lnTo>
                      <a:pt x="960" y="600"/>
                    </a:lnTo>
                    <a:lnTo>
                      <a:pt x="958" y="606"/>
                    </a:lnTo>
                    <a:lnTo>
                      <a:pt x="957" y="610"/>
                    </a:lnTo>
                    <a:lnTo>
                      <a:pt x="957" y="616"/>
                    </a:lnTo>
                    <a:lnTo>
                      <a:pt x="958" y="620"/>
                    </a:lnTo>
                    <a:lnTo>
                      <a:pt x="959" y="626"/>
                    </a:lnTo>
                    <a:lnTo>
                      <a:pt x="960" y="630"/>
                    </a:lnTo>
                    <a:lnTo>
                      <a:pt x="963" y="634"/>
                    </a:lnTo>
                    <a:lnTo>
                      <a:pt x="967" y="637"/>
                    </a:lnTo>
                    <a:lnTo>
                      <a:pt x="971" y="639"/>
                    </a:lnTo>
                    <a:lnTo>
                      <a:pt x="976" y="642"/>
                    </a:lnTo>
                    <a:lnTo>
                      <a:pt x="983" y="644"/>
                    </a:lnTo>
                    <a:lnTo>
                      <a:pt x="983" y="661"/>
                    </a:lnTo>
                    <a:lnTo>
                      <a:pt x="768" y="661"/>
                    </a:lnTo>
                    <a:lnTo>
                      <a:pt x="768" y="644"/>
                    </a:lnTo>
                    <a:lnTo>
                      <a:pt x="775" y="639"/>
                    </a:lnTo>
                    <a:lnTo>
                      <a:pt x="783" y="633"/>
                    </a:lnTo>
                    <a:lnTo>
                      <a:pt x="789" y="626"/>
                    </a:lnTo>
                    <a:lnTo>
                      <a:pt x="796" y="617"/>
                    </a:lnTo>
                    <a:lnTo>
                      <a:pt x="803" y="607"/>
                    </a:lnTo>
                    <a:lnTo>
                      <a:pt x="810" y="595"/>
                    </a:lnTo>
                    <a:lnTo>
                      <a:pt x="815" y="582"/>
                    </a:lnTo>
                    <a:lnTo>
                      <a:pt x="821" y="568"/>
                    </a:lnTo>
                    <a:lnTo>
                      <a:pt x="822" y="562"/>
                    </a:lnTo>
                    <a:lnTo>
                      <a:pt x="824" y="558"/>
                    </a:lnTo>
                    <a:lnTo>
                      <a:pt x="989" y="105"/>
                    </a:lnTo>
                    <a:lnTo>
                      <a:pt x="994" y="92"/>
                    </a:lnTo>
                    <a:lnTo>
                      <a:pt x="997" y="81"/>
                    </a:lnTo>
                    <a:lnTo>
                      <a:pt x="999" y="73"/>
                    </a:lnTo>
                    <a:lnTo>
                      <a:pt x="1001" y="68"/>
                    </a:lnTo>
                    <a:lnTo>
                      <a:pt x="1001" y="63"/>
                    </a:lnTo>
                    <a:lnTo>
                      <a:pt x="999" y="59"/>
                    </a:lnTo>
                    <a:lnTo>
                      <a:pt x="998" y="56"/>
                    </a:lnTo>
                    <a:lnTo>
                      <a:pt x="996" y="53"/>
                    </a:lnTo>
                    <a:lnTo>
                      <a:pt x="994" y="52"/>
                    </a:lnTo>
                    <a:lnTo>
                      <a:pt x="990" y="50"/>
                    </a:lnTo>
                    <a:lnTo>
                      <a:pt x="987" y="49"/>
                    </a:lnTo>
                    <a:lnTo>
                      <a:pt x="983" y="47"/>
                    </a:lnTo>
                    <a:lnTo>
                      <a:pt x="983" y="32"/>
                    </a:lnTo>
                    <a:lnTo>
                      <a:pt x="1296" y="32"/>
                    </a:lnTo>
                    <a:lnTo>
                      <a:pt x="1296" y="47"/>
                    </a:lnTo>
                    <a:lnTo>
                      <a:pt x="1291" y="49"/>
                    </a:lnTo>
                    <a:lnTo>
                      <a:pt x="1288" y="50"/>
                    </a:lnTo>
                    <a:lnTo>
                      <a:pt x="1285" y="52"/>
                    </a:lnTo>
                    <a:lnTo>
                      <a:pt x="1282" y="53"/>
                    </a:lnTo>
                    <a:lnTo>
                      <a:pt x="1280" y="56"/>
                    </a:lnTo>
                    <a:lnTo>
                      <a:pt x="1279" y="59"/>
                    </a:lnTo>
                    <a:lnTo>
                      <a:pt x="1278" y="63"/>
                    </a:lnTo>
                    <a:lnTo>
                      <a:pt x="1278" y="68"/>
                    </a:lnTo>
                    <a:lnTo>
                      <a:pt x="1279" y="72"/>
                    </a:lnTo>
                    <a:lnTo>
                      <a:pt x="1281" y="81"/>
                    </a:lnTo>
                    <a:lnTo>
                      <a:pt x="1285" y="92"/>
                    </a:lnTo>
                    <a:lnTo>
                      <a:pt x="1289" y="105"/>
                    </a:lnTo>
                    <a:lnTo>
                      <a:pt x="1490" y="609"/>
                    </a:lnTo>
                    <a:lnTo>
                      <a:pt x="1490" y="610"/>
                    </a:lnTo>
                    <a:lnTo>
                      <a:pt x="1490" y="611"/>
                    </a:lnTo>
                    <a:lnTo>
                      <a:pt x="1492" y="617"/>
                    </a:lnTo>
                    <a:lnTo>
                      <a:pt x="1496" y="623"/>
                    </a:lnTo>
                    <a:lnTo>
                      <a:pt x="1499" y="628"/>
                    </a:lnTo>
                    <a:lnTo>
                      <a:pt x="1502" y="633"/>
                    </a:lnTo>
                    <a:lnTo>
                      <a:pt x="1507" y="636"/>
                    </a:lnTo>
                    <a:lnTo>
                      <a:pt x="1511" y="639"/>
                    </a:lnTo>
                    <a:lnTo>
                      <a:pt x="1516" y="642"/>
                    </a:lnTo>
                    <a:lnTo>
                      <a:pt x="1520" y="644"/>
                    </a:lnTo>
                    <a:lnTo>
                      <a:pt x="1520" y="661"/>
                    </a:lnTo>
                    <a:lnTo>
                      <a:pt x="1290" y="661"/>
                    </a:lnTo>
                    <a:close/>
                    <a:moveTo>
                      <a:pt x="1635" y="661"/>
                    </a:moveTo>
                    <a:lnTo>
                      <a:pt x="1635" y="644"/>
                    </a:lnTo>
                    <a:lnTo>
                      <a:pt x="1644" y="642"/>
                    </a:lnTo>
                    <a:lnTo>
                      <a:pt x="1651" y="639"/>
                    </a:lnTo>
                    <a:lnTo>
                      <a:pt x="1655" y="637"/>
                    </a:lnTo>
                    <a:lnTo>
                      <a:pt x="1660" y="634"/>
                    </a:lnTo>
                    <a:lnTo>
                      <a:pt x="1662" y="629"/>
                    </a:lnTo>
                    <a:lnTo>
                      <a:pt x="1663" y="625"/>
                    </a:lnTo>
                    <a:lnTo>
                      <a:pt x="1664" y="618"/>
                    </a:lnTo>
                    <a:lnTo>
                      <a:pt x="1665" y="609"/>
                    </a:lnTo>
                    <a:lnTo>
                      <a:pt x="1665" y="83"/>
                    </a:lnTo>
                    <a:lnTo>
                      <a:pt x="1664" y="75"/>
                    </a:lnTo>
                    <a:lnTo>
                      <a:pt x="1663" y="69"/>
                    </a:lnTo>
                    <a:lnTo>
                      <a:pt x="1662" y="63"/>
                    </a:lnTo>
                    <a:lnTo>
                      <a:pt x="1660" y="59"/>
                    </a:lnTo>
                    <a:lnTo>
                      <a:pt x="1655" y="56"/>
                    </a:lnTo>
                    <a:lnTo>
                      <a:pt x="1651" y="53"/>
                    </a:lnTo>
                    <a:lnTo>
                      <a:pt x="1644" y="51"/>
                    </a:lnTo>
                    <a:lnTo>
                      <a:pt x="1635" y="47"/>
                    </a:lnTo>
                    <a:lnTo>
                      <a:pt x="1635" y="32"/>
                    </a:lnTo>
                    <a:lnTo>
                      <a:pt x="2218" y="32"/>
                    </a:lnTo>
                    <a:lnTo>
                      <a:pt x="2226" y="31"/>
                    </a:lnTo>
                    <a:lnTo>
                      <a:pt x="2232" y="31"/>
                    </a:lnTo>
                    <a:lnTo>
                      <a:pt x="2238" y="28"/>
                    </a:lnTo>
                    <a:lnTo>
                      <a:pt x="2243" y="26"/>
                    </a:lnTo>
                    <a:lnTo>
                      <a:pt x="2245" y="22"/>
                    </a:lnTo>
                    <a:lnTo>
                      <a:pt x="2248" y="16"/>
                    </a:lnTo>
                    <a:lnTo>
                      <a:pt x="2251" y="9"/>
                    </a:lnTo>
                    <a:lnTo>
                      <a:pt x="2254" y="0"/>
                    </a:lnTo>
                    <a:lnTo>
                      <a:pt x="2269" y="0"/>
                    </a:lnTo>
                    <a:lnTo>
                      <a:pt x="2269" y="210"/>
                    </a:lnTo>
                    <a:lnTo>
                      <a:pt x="2254" y="210"/>
                    </a:lnTo>
                    <a:lnTo>
                      <a:pt x="2250" y="201"/>
                    </a:lnTo>
                    <a:lnTo>
                      <a:pt x="2248" y="194"/>
                    </a:lnTo>
                    <a:lnTo>
                      <a:pt x="2245" y="189"/>
                    </a:lnTo>
                    <a:lnTo>
                      <a:pt x="2241" y="185"/>
                    </a:lnTo>
                    <a:lnTo>
                      <a:pt x="2238" y="183"/>
                    </a:lnTo>
                    <a:lnTo>
                      <a:pt x="2232" y="182"/>
                    </a:lnTo>
                    <a:lnTo>
                      <a:pt x="2226" y="181"/>
                    </a:lnTo>
                    <a:lnTo>
                      <a:pt x="2218" y="181"/>
                    </a:lnTo>
                    <a:lnTo>
                      <a:pt x="1843" y="181"/>
                    </a:lnTo>
                    <a:lnTo>
                      <a:pt x="1843" y="287"/>
                    </a:lnTo>
                    <a:lnTo>
                      <a:pt x="2089" y="287"/>
                    </a:lnTo>
                    <a:lnTo>
                      <a:pt x="2097" y="286"/>
                    </a:lnTo>
                    <a:lnTo>
                      <a:pt x="2103" y="285"/>
                    </a:lnTo>
                    <a:lnTo>
                      <a:pt x="2109" y="283"/>
                    </a:lnTo>
                    <a:lnTo>
                      <a:pt x="2113" y="281"/>
                    </a:lnTo>
                    <a:lnTo>
                      <a:pt x="2117" y="277"/>
                    </a:lnTo>
                    <a:lnTo>
                      <a:pt x="2120" y="272"/>
                    </a:lnTo>
                    <a:lnTo>
                      <a:pt x="2122" y="265"/>
                    </a:lnTo>
                    <a:lnTo>
                      <a:pt x="2125" y="257"/>
                    </a:lnTo>
                    <a:lnTo>
                      <a:pt x="2141" y="257"/>
                    </a:lnTo>
                    <a:lnTo>
                      <a:pt x="2141" y="452"/>
                    </a:lnTo>
                    <a:lnTo>
                      <a:pt x="2125" y="452"/>
                    </a:lnTo>
                    <a:lnTo>
                      <a:pt x="2122" y="444"/>
                    </a:lnTo>
                    <a:lnTo>
                      <a:pt x="2119" y="438"/>
                    </a:lnTo>
                    <a:lnTo>
                      <a:pt x="2117" y="432"/>
                    </a:lnTo>
                    <a:lnTo>
                      <a:pt x="2113" y="429"/>
                    </a:lnTo>
                    <a:lnTo>
                      <a:pt x="2109" y="425"/>
                    </a:lnTo>
                    <a:lnTo>
                      <a:pt x="2103" y="424"/>
                    </a:lnTo>
                    <a:lnTo>
                      <a:pt x="2097" y="423"/>
                    </a:lnTo>
                    <a:lnTo>
                      <a:pt x="2089" y="422"/>
                    </a:lnTo>
                    <a:lnTo>
                      <a:pt x="1843" y="422"/>
                    </a:lnTo>
                    <a:lnTo>
                      <a:pt x="1843" y="609"/>
                    </a:lnTo>
                    <a:lnTo>
                      <a:pt x="1843" y="617"/>
                    </a:lnTo>
                    <a:lnTo>
                      <a:pt x="1844" y="624"/>
                    </a:lnTo>
                    <a:lnTo>
                      <a:pt x="1846" y="629"/>
                    </a:lnTo>
                    <a:lnTo>
                      <a:pt x="1848" y="633"/>
                    </a:lnTo>
                    <a:lnTo>
                      <a:pt x="1852" y="636"/>
                    </a:lnTo>
                    <a:lnTo>
                      <a:pt x="1857" y="639"/>
                    </a:lnTo>
                    <a:lnTo>
                      <a:pt x="1865" y="642"/>
                    </a:lnTo>
                    <a:lnTo>
                      <a:pt x="1873" y="644"/>
                    </a:lnTo>
                    <a:lnTo>
                      <a:pt x="1873" y="661"/>
                    </a:lnTo>
                    <a:lnTo>
                      <a:pt x="1635" y="661"/>
                    </a:lnTo>
                    <a:close/>
                    <a:moveTo>
                      <a:pt x="3000" y="513"/>
                    </a:moveTo>
                    <a:lnTo>
                      <a:pt x="3008" y="512"/>
                    </a:lnTo>
                    <a:lnTo>
                      <a:pt x="3015" y="512"/>
                    </a:lnTo>
                    <a:lnTo>
                      <a:pt x="3020" y="509"/>
                    </a:lnTo>
                    <a:lnTo>
                      <a:pt x="3024" y="507"/>
                    </a:lnTo>
                    <a:lnTo>
                      <a:pt x="3027" y="504"/>
                    </a:lnTo>
                    <a:lnTo>
                      <a:pt x="3030" y="498"/>
                    </a:lnTo>
                    <a:lnTo>
                      <a:pt x="3033" y="491"/>
                    </a:lnTo>
                    <a:lnTo>
                      <a:pt x="3035" y="482"/>
                    </a:lnTo>
                    <a:lnTo>
                      <a:pt x="3052" y="482"/>
                    </a:lnTo>
                    <a:lnTo>
                      <a:pt x="3052" y="691"/>
                    </a:lnTo>
                    <a:lnTo>
                      <a:pt x="3035" y="691"/>
                    </a:lnTo>
                    <a:lnTo>
                      <a:pt x="3033" y="682"/>
                    </a:lnTo>
                    <a:lnTo>
                      <a:pt x="3030" y="675"/>
                    </a:lnTo>
                    <a:lnTo>
                      <a:pt x="3027" y="671"/>
                    </a:lnTo>
                    <a:lnTo>
                      <a:pt x="3024" y="666"/>
                    </a:lnTo>
                    <a:lnTo>
                      <a:pt x="3021" y="664"/>
                    </a:lnTo>
                    <a:lnTo>
                      <a:pt x="3015" y="663"/>
                    </a:lnTo>
                    <a:lnTo>
                      <a:pt x="3008" y="662"/>
                    </a:lnTo>
                    <a:lnTo>
                      <a:pt x="3000" y="661"/>
                    </a:lnTo>
                    <a:lnTo>
                      <a:pt x="2431" y="661"/>
                    </a:lnTo>
                    <a:lnTo>
                      <a:pt x="2431" y="644"/>
                    </a:lnTo>
                    <a:lnTo>
                      <a:pt x="2440" y="642"/>
                    </a:lnTo>
                    <a:lnTo>
                      <a:pt x="2447" y="639"/>
                    </a:lnTo>
                    <a:lnTo>
                      <a:pt x="2452" y="637"/>
                    </a:lnTo>
                    <a:lnTo>
                      <a:pt x="2456" y="634"/>
                    </a:lnTo>
                    <a:lnTo>
                      <a:pt x="2458" y="629"/>
                    </a:lnTo>
                    <a:lnTo>
                      <a:pt x="2460" y="625"/>
                    </a:lnTo>
                    <a:lnTo>
                      <a:pt x="2461" y="618"/>
                    </a:lnTo>
                    <a:lnTo>
                      <a:pt x="2461" y="609"/>
                    </a:lnTo>
                    <a:lnTo>
                      <a:pt x="2461" y="83"/>
                    </a:lnTo>
                    <a:lnTo>
                      <a:pt x="2461" y="75"/>
                    </a:lnTo>
                    <a:lnTo>
                      <a:pt x="2460" y="69"/>
                    </a:lnTo>
                    <a:lnTo>
                      <a:pt x="2458" y="63"/>
                    </a:lnTo>
                    <a:lnTo>
                      <a:pt x="2456" y="59"/>
                    </a:lnTo>
                    <a:lnTo>
                      <a:pt x="2452" y="56"/>
                    </a:lnTo>
                    <a:lnTo>
                      <a:pt x="2447" y="53"/>
                    </a:lnTo>
                    <a:lnTo>
                      <a:pt x="2440" y="51"/>
                    </a:lnTo>
                    <a:lnTo>
                      <a:pt x="2431" y="47"/>
                    </a:lnTo>
                    <a:lnTo>
                      <a:pt x="2431" y="32"/>
                    </a:lnTo>
                    <a:lnTo>
                      <a:pt x="3002" y="32"/>
                    </a:lnTo>
                    <a:lnTo>
                      <a:pt x="3009" y="31"/>
                    </a:lnTo>
                    <a:lnTo>
                      <a:pt x="3016" y="29"/>
                    </a:lnTo>
                    <a:lnTo>
                      <a:pt x="3021" y="28"/>
                    </a:lnTo>
                    <a:lnTo>
                      <a:pt x="3025" y="25"/>
                    </a:lnTo>
                    <a:lnTo>
                      <a:pt x="3029" y="22"/>
                    </a:lnTo>
                    <a:lnTo>
                      <a:pt x="3031" y="16"/>
                    </a:lnTo>
                    <a:lnTo>
                      <a:pt x="3033" y="9"/>
                    </a:lnTo>
                    <a:lnTo>
                      <a:pt x="3035" y="0"/>
                    </a:lnTo>
                    <a:lnTo>
                      <a:pt x="3052" y="0"/>
                    </a:lnTo>
                    <a:lnTo>
                      <a:pt x="3052" y="210"/>
                    </a:lnTo>
                    <a:lnTo>
                      <a:pt x="3035" y="210"/>
                    </a:lnTo>
                    <a:lnTo>
                      <a:pt x="3033" y="201"/>
                    </a:lnTo>
                    <a:lnTo>
                      <a:pt x="3031" y="194"/>
                    </a:lnTo>
                    <a:lnTo>
                      <a:pt x="3027" y="190"/>
                    </a:lnTo>
                    <a:lnTo>
                      <a:pt x="3024" y="185"/>
                    </a:lnTo>
                    <a:lnTo>
                      <a:pt x="3021" y="183"/>
                    </a:lnTo>
                    <a:lnTo>
                      <a:pt x="3015" y="182"/>
                    </a:lnTo>
                    <a:lnTo>
                      <a:pt x="3009" y="181"/>
                    </a:lnTo>
                    <a:lnTo>
                      <a:pt x="3002" y="181"/>
                    </a:lnTo>
                    <a:lnTo>
                      <a:pt x="2639" y="181"/>
                    </a:lnTo>
                    <a:lnTo>
                      <a:pt x="2639" y="268"/>
                    </a:lnTo>
                    <a:lnTo>
                      <a:pt x="2857" y="268"/>
                    </a:lnTo>
                    <a:lnTo>
                      <a:pt x="2865" y="268"/>
                    </a:lnTo>
                    <a:lnTo>
                      <a:pt x="2871" y="267"/>
                    </a:lnTo>
                    <a:lnTo>
                      <a:pt x="2876" y="266"/>
                    </a:lnTo>
                    <a:lnTo>
                      <a:pt x="2880" y="263"/>
                    </a:lnTo>
                    <a:lnTo>
                      <a:pt x="2884" y="259"/>
                    </a:lnTo>
                    <a:lnTo>
                      <a:pt x="2887" y="254"/>
                    </a:lnTo>
                    <a:lnTo>
                      <a:pt x="2889" y="247"/>
                    </a:lnTo>
                    <a:lnTo>
                      <a:pt x="2893" y="239"/>
                    </a:lnTo>
                    <a:lnTo>
                      <a:pt x="2910" y="239"/>
                    </a:lnTo>
                    <a:lnTo>
                      <a:pt x="2910" y="434"/>
                    </a:lnTo>
                    <a:lnTo>
                      <a:pt x="2893" y="434"/>
                    </a:lnTo>
                    <a:lnTo>
                      <a:pt x="2889" y="426"/>
                    </a:lnTo>
                    <a:lnTo>
                      <a:pt x="2886" y="419"/>
                    </a:lnTo>
                    <a:lnTo>
                      <a:pt x="2884" y="414"/>
                    </a:lnTo>
                    <a:lnTo>
                      <a:pt x="2880" y="411"/>
                    </a:lnTo>
                    <a:lnTo>
                      <a:pt x="2876" y="407"/>
                    </a:lnTo>
                    <a:lnTo>
                      <a:pt x="2870" y="406"/>
                    </a:lnTo>
                    <a:lnTo>
                      <a:pt x="2865" y="405"/>
                    </a:lnTo>
                    <a:lnTo>
                      <a:pt x="2857" y="405"/>
                    </a:lnTo>
                    <a:lnTo>
                      <a:pt x="2639" y="405"/>
                    </a:lnTo>
                    <a:lnTo>
                      <a:pt x="2639" y="513"/>
                    </a:lnTo>
                    <a:lnTo>
                      <a:pt x="3000" y="513"/>
                    </a:lnTo>
                    <a:close/>
                    <a:moveTo>
                      <a:pt x="3257" y="661"/>
                    </a:moveTo>
                    <a:lnTo>
                      <a:pt x="3257" y="644"/>
                    </a:lnTo>
                    <a:lnTo>
                      <a:pt x="3266" y="642"/>
                    </a:lnTo>
                    <a:lnTo>
                      <a:pt x="3272" y="639"/>
                    </a:lnTo>
                    <a:lnTo>
                      <a:pt x="3277" y="637"/>
                    </a:lnTo>
                    <a:lnTo>
                      <a:pt x="3281" y="634"/>
                    </a:lnTo>
                    <a:lnTo>
                      <a:pt x="3283" y="629"/>
                    </a:lnTo>
                    <a:lnTo>
                      <a:pt x="3285" y="625"/>
                    </a:lnTo>
                    <a:lnTo>
                      <a:pt x="3286" y="618"/>
                    </a:lnTo>
                    <a:lnTo>
                      <a:pt x="3287" y="609"/>
                    </a:lnTo>
                    <a:lnTo>
                      <a:pt x="3287" y="83"/>
                    </a:lnTo>
                    <a:lnTo>
                      <a:pt x="3286" y="75"/>
                    </a:lnTo>
                    <a:lnTo>
                      <a:pt x="3285" y="69"/>
                    </a:lnTo>
                    <a:lnTo>
                      <a:pt x="3283" y="63"/>
                    </a:lnTo>
                    <a:lnTo>
                      <a:pt x="3281" y="59"/>
                    </a:lnTo>
                    <a:lnTo>
                      <a:pt x="3277" y="56"/>
                    </a:lnTo>
                    <a:lnTo>
                      <a:pt x="3272" y="53"/>
                    </a:lnTo>
                    <a:lnTo>
                      <a:pt x="3266" y="51"/>
                    </a:lnTo>
                    <a:lnTo>
                      <a:pt x="3257" y="47"/>
                    </a:lnTo>
                    <a:lnTo>
                      <a:pt x="3257" y="32"/>
                    </a:lnTo>
                    <a:lnTo>
                      <a:pt x="3694" y="32"/>
                    </a:lnTo>
                    <a:lnTo>
                      <a:pt x="3724" y="33"/>
                    </a:lnTo>
                    <a:lnTo>
                      <a:pt x="3751" y="35"/>
                    </a:lnTo>
                    <a:lnTo>
                      <a:pt x="3775" y="38"/>
                    </a:lnTo>
                    <a:lnTo>
                      <a:pt x="3799" y="44"/>
                    </a:lnTo>
                    <a:lnTo>
                      <a:pt x="3821" y="52"/>
                    </a:lnTo>
                    <a:lnTo>
                      <a:pt x="3842" y="61"/>
                    </a:lnTo>
                    <a:lnTo>
                      <a:pt x="3852" y="66"/>
                    </a:lnTo>
                    <a:lnTo>
                      <a:pt x="3861" y="72"/>
                    </a:lnTo>
                    <a:lnTo>
                      <a:pt x="3870" y="78"/>
                    </a:lnTo>
                    <a:lnTo>
                      <a:pt x="3878" y="84"/>
                    </a:lnTo>
                    <a:lnTo>
                      <a:pt x="3885" y="91"/>
                    </a:lnTo>
                    <a:lnTo>
                      <a:pt x="3893" y="98"/>
                    </a:lnTo>
                    <a:lnTo>
                      <a:pt x="3900" y="105"/>
                    </a:lnTo>
                    <a:lnTo>
                      <a:pt x="3907" y="112"/>
                    </a:lnTo>
                    <a:lnTo>
                      <a:pt x="3912" y="120"/>
                    </a:lnTo>
                    <a:lnTo>
                      <a:pt x="3918" y="129"/>
                    </a:lnTo>
                    <a:lnTo>
                      <a:pt x="3922" y="138"/>
                    </a:lnTo>
                    <a:lnTo>
                      <a:pt x="3927" y="147"/>
                    </a:lnTo>
                    <a:lnTo>
                      <a:pt x="3930" y="156"/>
                    </a:lnTo>
                    <a:lnTo>
                      <a:pt x="3934" y="166"/>
                    </a:lnTo>
                    <a:lnTo>
                      <a:pt x="3937" y="176"/>
                    </a:lnTo>
                    <a:lnTo>
                      <a:pt x="3939" y="186"/>
                    </a:lnTo>
                    <a:lnTo>
                      <a:pt x="3943" y="208"/>
                    </a:lnTo>
                    <a:lnTo>
                      <a:pt x="3943" y="230"/>
                    </a:lnTo>
                    <a:lnTo>
                      <a:pt x="3943" y="248"/>
                    </a:lnTo>
                    <a:lnTo>
                      <a:pt x="3940" y="266"/>
                    </a:lnTo>
                    <a:lnTo>
                      <a:pt x="3937" y="282"/>
                    </a:lnTo>
                    <a:lnTo>
                      <a:pt x="3933" y="297"/>
                    </a:lnTo>
                    <a:lnTo>
                      <a:pt x="3927" y="313"/>
                    </a:lnTo>
                    <a:lnTo>
                      <a:pt x="3920" y="328"/>
                    </a:lnTo>
                    <a:lnTo>
                      <a:pt x="3912" y="341"/>
                    </a:lnTo>
                    <a:lnTo>
                      <a:pt x="3902" y="354"/>
                    </a:lnTo>
                    <a:lnTo>
                      <a:pt x="3892" y="366"/>
                    </a:lnTo>
                    <a:lnTo>
                      <a:pt x="3880" y="377"/>
                    </a:lnTo>
                    <a:lnTo>
                      <a:pt x="3866" y="387"/>
                    </a:lnTo>
                    <a:lnTo>
                      <a:pt x="3852" y="396"/>
                    </a:lnTo>
                    <a:lnTo>
                      <a:pt x="3836" y="405"/>
                    </a:lnTo>
                    <a:lnTo>
                      <a:pt x="3819" y="413"/>
                    </a:lnTo>
                    <a:lnTo>
                      <a:pt x="3801" y="420"/>
                    </a:lnTo>
                    <a:lnTo>
                      <a:pt x="3781" y="426"/>
                    </a:lnTo>
                    <a:lnTo>
                      <a:pt x="3875" y="573"/>
                    </a:lnTo>
                    <a:lnTo>
                      <a:pt x="3886" y="592"/>
                    </a:lnTo>
                    <a:lnTo>
                      <a:pt x="3898" y="607"/>
                    </a:lnTo>
                    <a:lnTo>
                      <a:pt x="3907" y="619"/>
                    </a:lnTo>
                    <a:lnTo>
                      <a:pt x="3915" y="627"/>
                    </a:lnTo>
                    <a:lnTo>
                      <a:pt x="3922" y="633"/>
                    </a:lnTo>
                    <a:lnTo>
                      <a:pt x="3930" y="638"/>
                    </a:lnTo>
                    <a:lnTo>
                      <a:pt x="3939" y="642"/>
                    </a:lnTo>
                    <a:lnTo>
                      <a:pt x="3948" y="644"/>
                    </a:lnTo>
                    <a:lnTo>
                      <a:pt x="3948" y="661"/>
                    </a:lnTo>
                    <a:lnTo>
                      <a:pt x="3694" y="661"/>
                    </a:lnTo>
                    <a:lnTo>
                      <a:pt x="3696" y="644"/>
                    </a:lnTo>
                    <a:lnTo>
                      <a:pt x="3703" y="641"/>
                    </a:lnTo>
                    <a:lnTo>
                      <a:pt x="3710" y="636"/>
                    </a:lnTo>
                    <a:lnTo>
                      <a:pt x="3712" y="634"/>
                    </a:lnTo>
                    <a:lnTo>
                      <a:pt x="3714" y="630"/>
                    </a:lnTo>
                    <a:lnTo>
                      <a:pt x="3715" y="628"/>
                    </a:lnTo>
                    <a:lnTo>
                      <a:pt x="3715" y="624"/>
                    </a:lnTo>
                    <a:lnTo>
                      <a:pt x="3715" y="619"/>
                    </a:lnTo>
                    <a:lnTo>
                      <a:pt x="3712" y="614"/>
                    </a:lnTo>
                    <a:lnTo>
                      <a:pt x="3709" y="608"/>
                    </a:lnTo>
                    <a:lnTo>
                      <a:pt x="3703" y="600"/>
                    </a:lnTo>
                    <a:lnTo>
                      <a:pt x="3700" y="595"/>
                    </a:lnTo>
                    <a:lnTo>
                      <a:pt x="3697" y="590"/>
                    </a:lnTo>
                    <a:lnTo>
                      <a:pt x="3593" y="429"/>
                    </a:lnTo>
                    <a:lnTo>
                      <a:pt x="3464" y="429"/>
                    </a:lnTo>
                    <a:lnTo>
                      <a:pt x="3464" y="609"/>
                    </a:lnTo>
                    <a:lnTo>
                      <a:pt x="3464" y="617"/>
                    </a:lnTo>
                    <a:lnTo>
                      <a:pt x="3465" y="624"/>
                    </a:lnTo>
                    <a:lnTo>
                      <a:pt x="3468" y="629"/>
                    </a:lnTo>
                    <a:lnTo>
                      <a:pt x="3470" y="633"/>
                    </a:lnTo>
                    <a:lnTo>
                      <a:pt x="3473" y="636"/>
                    </a:lnTo>
                    <a:lnTo>
                      <a:pt x="3479" y="639"/>
                    </a:lnTo>
                    <a:lnTo>
                      <a:pt x="3487" y="642"/>
                    </a:lnTo>
                    <a:lnTo>
                      <a:pt x="3496" y="644"/>
                    </a:lnTo>
                    <a:lnTo>
                      <a:pt x="3496" y="661"/>
                    </a:lnTo>
                    <a:lnTo>
                      <a:pt x="3257" y="661"/>
                    </a:lnTo>
                    <a:close/>
                    <a:moveTo>
                      <a:pt x="3464" y="158"/>
                    </a:moveTo>
                    <a:lnTo>
                      <a:pt x="3464" y="302"/>
                    </a:lnTo>
                    <a:lnTo>
                      <a:pt x="3619" y="302"/>
                    </a:lnTo>
                    <a:lnTo>
                      <a:pt x="3637" y="301"/>
                    </a:lnTo>
                    <a:lnTo>
                      <a:pt x="3653" y="301"/>
                    </a:lnTo>
                    <a:lnTo>
                      <a:pt x="3669" y="299"/>
                    </a:lnTo>
                    <a:lnTo>
                      <a:pt x="3682" y="297"/>
                    </a:lnTo>
                    <a:lnTo>
                      <a:pt x="3696" y="295"/>
                    </a:lnTo>
                    <a:lnTo>
                      <a:pt x="3707" y="292"/>
                    </a:lnTo>
                    <a:lnTo>
                      <a:pt x="3717" y="288"/>
                    </a:lnTo>
                    <a:lnTo>
                      <a:pt x="3726" y="284"/>
                    </a:lnTo>
                    <a:lnTo>
                      <a:pt x="3734" y="280"/>
                    </a:lnTo>
                    <a:lnTo>
                      <a:pt x="3739" y="274"/>
                    </a:lnTo>
                    <a:lnTo>
                      <a:pt x="3745" y="268"/>
                    </a:lnTo>
                    <a:lnTo>
                      <a:pt x="3751" y="262"/>
                    </a:lnTo>
                    <a:lnTo>
                      <a:pt x="3754" y="255"/>
                    </a:lnTo>
                    <a:lnTo>
                      <a:pt x="3756" y="247"/>
                    </a:lnTo>
                    <a:lnTo>
                      <a:pt x="3757" y="238"/>
                    </a:lnTo>
                    <a:lnTo>
                      <a:pt x="3758" y="229"/>
                    </a:lnTo>
                    <a:lnTo>
                      <a:pt x="3757" y="220"/>
                    </a:lnTo>
                    <a:lnTo>
                      <a:pt x="3756" y="211"/>
                    </a:lnTo>
                    <a:lnTo>
                      <a:pt x="3754" y="203"/>
                    </a:lnTo>
                    <a:lnTo>
                      <a:pt x="3751" y="197"/>
                    </a:lnTo>
                    <a:lnTo>
                      <a:pt x="3746" y="190"/>
                    </a:lnTo>
                    <a:lnTo>
                      <a:pt x="3741" y="184"/>
                    </a:lnTo>
                    <a:lnTo>
                      <a:pt x="3735" y="179"/>
                    </a:lnTo>
                    <a:lnTo>
                      <a:pt x="3727" y="174"/>
                    </a:lnTo>
                    <a:lnTo>
                      <a:pt x="3719" y="171"/>
                    </a:lnTo>
                    <a:lnTo>
                      <a:pt x="3709" y="167"/>
                    </a:lnTo>
                    <a:lnTo>
                      <a:pt x="3697" y="165"/>
                    </a:lnTo>
                    <a:lnTo>
                      <a:pt x="3684" y="163"/>
                    </a:lnTo>
                    <a:lnTo>
                      <a:pt x="3669" y="161"/>
                    </a:lnTo>
                    <a:lnTo>
                      <a:pt x="3652" y="160"/>
                    </a:lnTo>
                    <a:lnTo>
                      <a:pt x="3634" y="158"/>
                    </a:lnTo>
                    <a:lnTo>
                      <a:pt x="3615" y="158"/>
                    </a:lnTo>
                    <a:lnTo>
                      <a:pt x="3464" y="15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60" name="Freeform 9"/>
              <p:cNvSpPr>
                <a:spLocks noEditPoints="1"/>
              </p:cNvSpPr>
              <p:nvPr/>
            </p:nvSpPr>
            <p:spPr bwMode="auto">
              <a:xfrm>
                <a:off x="1876" y="1738"/>
                <a:ext cx="2293" cy="230"/>
              </a:xfrm>
              <a:custGeom>
                <a:avLst/>
                <a:gdLst>
                  <a:gd name="T0" fmla="*/ 0 w 6877"/>
                  <a:gd name="T1" fmla="*/ 0 h 691"/>
                  <a:gd name="T2" fmla="*/ 0 w 6877"/>
                  <a:gd name="T3" fmla="*/ 0 h 691"/>
                  <a:gd name="T4" fmla="*/ 0 w 6877"/>
                  <a:gd name="T5" fmla="*/ 0 h 691"/>
                  <a:gd name="T6" fmla="*/ 0 w 6877"/>
                  <a:gd name="T7" fmla="*/ 0 h 691"/>
                  <a:gd name="T8" fmla="*/ 0 w 6877"/>
                  <a:gd name="T9" fmla="*/ 0 h 691"/>
                  <a:gd name="T10" fmla="*/ 0 w 6877"/>
                  <a:gd name="T11" fmla="*/ 0 h 691"/>
                  <a:gd name="T12" fmla="*/ 0 w 6877"/>
                  <a:gd name="T13" fmla="*/ 0 h 691"/>
                  <a:gd name="T14" fmla="*/ 0 w 6877"/>
                  <a:gd name="T15" fmla="*/ 0 h 691"/>
                  <a:gd name="T16" fmla="*/ 0 w 6877"/>
                  <a:gd name="T17" fmla="*/ 0 h 691"/>
                  <a:gd name="T18" fmla="*/ 0 w 6877"/>
                  <a:gd name="T19" fmla="*/ 0 h 691"/>
                  <a:gd name="T20" fmla="*/ 0 w 6877"/>
                  <a:gd name="T21" fmla="*/ 0 h 691"/>
                  <a:gd name="T22" fmla="*/ 0 w 6877"/>
                  <a:gd name="T23" fmla="*/ 0 h 691"/>
                  <a:gd name="T24" fmla="*/ 0 w 6877"/>
                  <a:gd name="T25" fmla="*/ 0 h 691"/>
                  <a:gd name="T26" fmla="*/ 0 w 6877"/>
                  <a:gd name="T27" fmla="*/ 0 h 691"/>
                  <a:gd name="T28" fmla="*/ 0 w 6877"/>
                  <a:gd name="T29" fmla="*/ 0 h 691"/>
                  <a:gd name="T30" fmla="*/ 0 w 6877"/>
                  <a:gd name="T31" fmla="*/ 0 h 691"/>
                  <a:gd name="T32" fmla="*/ 0 w 6877"/>
                  <a:gd name="T33" fmla="*/ 0 h 691"/>
                  <a:gd name="T34" fmla="*/ 0 w 6877"/>
                  <a:gd name="T35" fmla="*/ 0 h 691"/>
                  <a:gd name="T36" fmla="*/ 0 w 6877"/>
                  <a:gd name="T37" fmla="*/ 0 h 691"/>
                  <a:gd name="T38" fmla="*/ 0 w 6877"/>
                  <a:gd name="T39" fmla="*/ 0 h 691"/>
                  <a:gd name="T40" fmla="*/ 0 w 6877"/>
                  <a:gd name="T41" fmla="*/ 0 h 691"/>
                  <a:gd name="T42" fmla="*/ 0 w 6877"/>
                  <a:gd name="T43" fmla="*/ 0 h 691"/>
                  <a:gd name="T44" fmla="*/ 0 w 6877"/>
                  <a:gd name="T45" fmla="*/ 0 h 691"/>
                  <a:gd name="T46" fmla="*/ 0 w 6877"/>
                  <a:gd name="T47" fmla="*/ 0 h 691"/>
                  <a:gd name="T48" fmla="*/ 0 w 6877"/>
                  <a:gd name="T49" fmla="*/ 0 h 691"/>
                  <a:gd name="T50" fmla="*/ 0 w 6877"/>
                  <a:gd name="T51" fmla="*/ 0 h 691"/>
                  <a:gd name="T52" fmla="*/ 0 w 6877"/>
                  <a:gd name="T53" fmla="*/ 0 h 691"/>
                  <a:gd name="T54" fmla="*/ 0 w 6877"/>
                  <a:gd name="T55" fmla="*/ 0 h 691"/>
                  <a:gd name="T56" fmla="*/ 0 w 6877"/>
                  <a:gd name="T57" fmla="*/ 0 h 691"/>
                  <a:gd name="T58" fmla="*/ 0 w 6877"/>
                  <a:gd name="T59" fmla="*/ 0 h 691"/>
                  <a:gd name="T60" fmla="*/ 0 w 6877"/>
                  <a:gd name="T61" fmla="*/ 0 h 691"/>
                  <a:gd name="T62" fmla="*/ 0 w 6877"/>
                  <a:gd name="T63" fmla="*/ 0 h 691"/>
                  <a:gd name="T64" fmla="*/ 0 w 6877"/>
                  <a:gd name="T65" fmla="*/ 0 h 691"/>
                  <a:gd name="T66" fmla="*/ 0 w 6877"/>
                  <a:gd name="T67" fmla="*/ 0 h 691"/>
                  <a:gd name="T68" fmla="*/ 0 w 6877"/>
                  <a:gd name="T69" fmla="*/ 0 h 691"/>
                  <a:gd name="T70" fmla="*/ 0 w 6877"/>
                  <a:gd name="T71" fmla="*/ 0 h 691"/>
                  <a:gd name="T72" fmla="*/ 0 w 6877"/>
                  <a:gd name="T73" fmla="*/ 0 h 691"/>
                  <a:gd name="T74" fmla="*/ 0 w 6877"/>
                  <a:gd name="T75" fmla="*/ 0 h 691"/>
                  <a:gd name="T76" fmla="*/ 0 w 6877"/>
                  <a:gd name="T77" fmla="*/ 0 h 691"/>
                  <a:gd name="T78" fmla="*/ 0 w 6877"/>
                  <a:gd name="T79" fmla="*/ 0 h 691"/>
                  <a:gd name="T80" fmla="*/ 0 w 6877"/>
                  <a:gd name="T81" fmla="*/ 0 h 691"/>
                  <a:gd name="T82" fmla="*/ 0 w 6877"/>
                  <a:gd name="T83" fmla="*/ 0 h 691"/>
                  <a:gd name="T84" fmla="*/ 0 w 6877"/>
                  <a:gd name="T85" fmla="*/ 0 h 691"/>
                  <a:gd name="T86" fmla="*/ 0 w 6877"/>
                  <a:gd name="T87" fmla="*/ 0 h 691"/>
                  <a:gd name="T88" fmla="*/ 0 w 6877"/>
                  <a:gd name="T89" fmla="*/ 0 h 691"/>
                  <a:gd name="T90" fmla="*/ 0 w 6877"/>
                  <a:gd name="T91" fmla="*/ 0 h 691"/>
                  <a:gd name="T92" fmla="*/ 0 w 6877"/>
                  <a:gd name="T93" fmla="*/ 0 h 691"/>
                  <a:gd name="T94" fmla="*/ 0 w 6877"/>
                  <a:gd name="T95" fmla="*/ 0 h 691"/>
                  <a:gd name="T96" fmla="*/ 0 w 6877"/>
                  <a:gd name="T97" fmla="*/ 0 h 691"/>
                  <a:gd name="T98" fmla="*/ 0 w 6877"/>
                  <a:gd name="T99" fmla="*/ 0 h 691"/>
                  <a:gd name="T100" fmla="*/ 0 w 6877"/>
                  <a:gd name="T101" fmla="*/ 0 h 691"/>
                  <a:gd name="T102" fmla="*/ 0 w 6877"/>
                  <a:gd name="T103" fmla="*/ 0 h 691"/>
                  <a:gd name="T104" fmla="*/ 0 w 6877"/>
                  <a:gd name="T105" fmla="*/ 0 h 691"/>
                  <a:gd name="T106" fmla="*/ 0 w 6877"/>
                  <a:gd name="T107" fmla="*/ 0 h 691"/>
                  <a:gd name="T108" fmla="*/ 0 w 6877"/>
                  <a:gd name="T109" fmla="*/ 0 h 691"/>
                  <a:gd name="T110" fmla="*/ 0 w 6877"/>
                  <a:gd name="T111" fmla="*/ 0 h 691"/>
                  <a:gd name="T112" fmla="*/ 0 w 6877"/>
                  <a:gd name="T113" fmla="*/ 0 h 691"/>
                  <a:gd name="T114" fmla="*/ 0 w 6877"/>
                  <a:gd name="T115" fmla="*/ 0 h 691"/>
                  <a:gd name="T116" fmla="*/ 0 w 6877"/>
                  <a:gd name="T117" fmla="*/ 0 h 69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6877"/>
                  <a:gd name="T178" fmla="*/ 0 h 691"/>
                  <a:gd name="T179" fmla="*/ 6877 w 6877"/>
                  <a:gd name="T180" fmla="*/ 691 h 69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6877" h="691">
                    <a:moveTo>
                      <a:pt x="0" y="660"/>
                    </a:moveTo>
                    <a:lnTo>
                      <a:pt x="0" y="644"/>
                    </a:lnTo>
                    <a:lnTo>
                      <a:pt x="9" y="641"/>
                    </a:lnTo>
                    <a:lnTo>
                      <a:pt x="16" y="639"/>
                    </a:lnTo>
                    <a:lnTo>
                      <a:pt x="21" y="636"/>
                    </a:lnTo>
                    <a:lnTo>
                      <a:pt x="25" y="633"/>
                    </a:lnTo>
                    <a:lnTo>
                      <a:pt x="27" y="629"/>
                    </a:lnTo>
                    <a:lnTo>
                      <a:pt x="28" y="623"/>
                    </a:lnTo>
                    <a:lnTo>
                      <a:pt x="29" y="617"/>
                    </a:lnTo>
                    <a:lnTo>
                      <a:pt x="30" y="609"/>
                    </a:lnTo>
                    <a:lnTo>
                      <a:pt x="30" y="83"/>
                    </a:lnTo>
                    <a:lnTo>
                      <a:pt x="29" y="74"/>
                    </a:lnTo>
                    <a:lnTo>
                      <a:pt x="28" y="67"/>
                    </a:lnTo>
                    <a:lnTo>
                      <a:pt x="27" y="63"/>
                    </a:lnTo>
                    <a:lnTo>
                      <a:pt x="25" y="58"/>
                    </a:lnTo>
                    <a:lnTo>
                      <a:pt x="21" y="55"/>
                    </a:lnTo>
                    <a:lnTo>
                      <a:pt x="16" y="53"/>
                    </a:lnTo>
                    <a:lnTo>
                      <a:pt x="9" y="49"/>
                    </a:lnTo>
                    <a:lnTo>
                      <a:pt x="0" y="47"/>
                    </a:lnTo>
                    <a:lnTo>
                      <a:pt x="0" y="31"/>
                    </a:lnTo>
                    <a:lnTo>
                      <a:pt x="239" y="31"/>
                    </a:lnTo>
                    <a:lnTo>
                      <a:pt x="239" y="47"/>
                    </a:lnTo>
                    <a:lnTo>
                      <a:pt x="230" y="49"/>
                    </a:lnTo>
                    <a:lnTo>
                      <a:pt x="222" y="53"/>
                    </a:lnTo>
                    <a:lnTo>
                      <a:pt x="218" y="56"/>
                    </a:lnTo>
                    <a:lnTo>
                      <a:pt x="213" y="58"/>
                    </a:lnTo>
                    <a:lnTo>
                      <a:pt x="211" y="63"/>
                    </a:lnTo>
                    <a:lnTo>
                      <a:pt x="209" y="68"/>
                    </a:lnTo>
                    <a:lnTo>
                      <a:pt x="208" y="75"/>
                    </a:lnTo>
                    <a:lnTo>
                      <a:pt x="208" y="83"/>
                    </a:lnTo>
                    <a:lnTo>
                      <a:pt x="208" y="258"/>
                    </a:lnTo>
                    <a:lnTo>
                      <a:pt x="520" y="258"/>
                    </a:lnTo>
                    <a:lnTo>
                      <a:pt x="520" y="83"/>
                    </a:lnTo>
                    <a:lnTo>
                      <a:pt x="520" y="75"/>
                    </a:lnTo>
                    <a:lnTo>
                      <a:pt x="519" y="68"/>
                    </a:lnTo>
                    <a:lnTo>
                      <a:pt x="517" y="63"/>
                    </a:lnTo>
                    <a:lnTo>
                      <a:pt x="514" y="58"/>
                    </a:lnTo>
                    <a:lnTo>
                      <a:pt x="510" y="56"/>
                    </a:lnTo>
                    <a:lnTo>
                      <a:pt x="504" y="53"/>
                    </a:lnTo>
                    <a:lnTo>
                      <a:pt x="497" y="49"/>
                    </a:lnTo>
                    <a:lnTo>
                      <a:pt x="489" y="47"/>
                    </a:lnTo>
                    <a:lnTo>
                      <a:pt x="489" y="31"/>
                    </a:lnTo>
                    <a:lnTo>
                      <a:pt x="728" y="31"/>
                    </a:lnTo>
                    <a:lnTo>
                      <a:pt x="728" y="47"/>
                    </a:lnTo>
                    <a:lnTo>
                      <a:pt x="719" y="49"/>
                    </a:lnTo>
                    <a:lnTo>
                      <a:pt x="712" y="53"/>
                    </a:lnTo>
                    <a:lnTo>
                      <a:pt x="707" y="55"/>
                    </a:lnTo>
                    <a:lnTo>
                      <a:pt x="704" y="58"/>
                    </a:lnTo>
                    <a:lnTo>
                      <a:pt x="701" y="63"/>
                    </a:lnTo>
                    <a:lnTo>
                      <a:pt x="700" y="67"/>
                    </a:lnTo>
                    <a:lnTo>
                      <a:pt x="698" y="74"/>
                    </a:lnTo>
                    <a:lnTo>
                      <a:pt x="698" y="83"/>
                    </a:lnTo>
                    <a:lnTo>
                      <a:pt x="698" y="609"/>
                    </a:lnTo>
                    <a:lnTo>
                      <a:pt x="698" y="617"/>
                    </a:lnTo>
                    <a:lnTo>
                      <a:pt x="700" y="623"/>
                    </a:lnTo>
                    <a:lnTo>
                      <a:pt x="701" y="629"/>
                    </a:lnTo>
                    <a:lnTo>
                      <a:pt x="704" y="633"/>
                    </a:lnTo>
                    <a:lnTo>
                      <a:pt x="707" y="636"/>
                    </a:lnTo>
                    <a:lnTo>
                      <a:pt x="712" y="639"/>
                    </a:lnTo>
                    <a:lnTo>
                      <a:pt x="719" y="641"/>
                    </a:lnTo>
                    <a:lnTo>
                      <a:pt x="728" y="644"/>
                    </a:lnTo>
                    <a:lnTo>
                      <a:pt x="728" y="660"/>
                    </a:lnTo>
                    <a:lnTo>
                      <a:pt x="489" y="660"/>
                    </a:lnTo>
                    <a:lnTo>
                      <a:pt x="489" y="644"/>
                    </a:lnTo>
                    <a:lnTo>
                      <a:pt x="497" y="641"/>
                    </a:lnTo>
                    <a:lnTo>
                      <a:pt x="504" y="638"/>
                    </a:lnTo>
                    <a:lnTo>
                      <a:pt x="510" y="636"/>
                    </a:lnTo>
                    <a:lnTo>
                      <a:pt x="514" y="632"/>
                    </a:lnTo>
                    <a:lnTo>
                      <a:pt x="517" y="628"/>
                    </a:lnTo>
                    <a:lnTo>
                      <a:pt x="519" y="623"/>
                    </a:lnTo>
                    <a:lnTo>
                      <a:pt x="520" y="617"/>
                    </a:lnTo>
                    <a:lnTo>
                      <a:pt x="520" y="609"/>
                    </a:lnTo>
                    <a:lnTo>
                      <a:pt x="520" y="402"/>
                    </a:lnTo>
                    <a:lnTo>
                      <a:pt x="208" y="402"/>
                    </a:lnTo>
                    <a:lnTo>
                      <a:pt x="208" y="609"/>
                    </a:lnTo>
                    <a:lnTo>
                      <a:pt x="208" y="617"/>
                    </a:lnTo>
                    <a:lnTo>
                      <a:pt x="209" y="623"/>
                    </a:lnTo>
                    <a:lnTo>
                      <a:pt x="211" y="628"/>
                    </a:lnTo>
                    <a:lnTo>
                      <a:pt x="213" y="632"/>
                    </a:lnTo>
                    <a:lnTo>
                      <a:pt x="218" y="636"/>
                    </a:lnTo>
                    <a:lnTo>
                      <a:pt x="222" y="638"/>
                    </a:lnTo>
                    <a:lnTo>
                      <a:pt x="230" y="641"/>
                    </a:lnTo>
                    <a:lnTo>
                      <a:pt x="239" y="644"/>
                    </a:lnTo>
                    <a:lnTo>
                      <a:pt x="239" y="660"/>
                    </a:lnTo>
                    <a:lnTo>
                      <a:pt x="0" y="660"/>
                    </a:lnTo>
                    <a:close/>
                    <a:moveTo>
                      <a:pt x="1487" y="511"/>
                    </a:moveTo>
                    <a:lnTo>
                      <a:pt x="1495" y="511"/>
                    </a:lnTo>
                    <a:lnTo>
                      <a:pt x="1501" y="510"/>
                    </a:lnTo>
                    <a:lnTo>
                      <a:pt x="1506" y="509"/>
                    </a:lnTo>
                    <a:lnTo>
                      <a:pt x="1510" y="506"/>
                    </a:lnTo>
                    <a:lnTo>
                      <a:pt x="1514" y="502"/>
                    </a:lnTo>
                    <a:lnTo>
                      <a:pt x="1517" y="498"/>
                    </a:lnTo>
                    <a:lnTo>
                      <a:pt x="1519" y="491"/>
                    </a:lnTo>
                    <a:lnTo>
                      <a:pt x="1522" y="482"/>
                    </a:lnTo>
                    <a:lnTo>
                      <a:pt x="1538" y="482"/>
                    </a:lnTo>
                    <a:lnTo>
                      <a:pt x="1538" y="691"/>
                    </a:lnTo>
                    <a:lnTo>
                      <a:pt x="1522" y="691"/>
                    </a:lnTo>
                    <a:lnTo>
                      <a:pt x="1519" y="682"/>
                    </a:lnTo>
                    <a:lnTo>
                      <a:pt x="1517" y="675"/>
                    </a:lnTo>
                    <a:lnTo>
                      <a:pt x="1514" y="669"/>
                    </a:lnTo>
                    <a:lnTo>
                      <a:pt x="1510" y="666"/>
                    </a:lnTo>
                    <a:lnTo>
                      <a:pt x="1507" y="664"/>
                    </a:lnTo>
                    <a:lnTo>
                      <a:pt x="1501" y="661"/>
                    </a:lnTo>
                    <a:lnTo>
                      <a:pt x="1495" y="660"/>
                    </a:lnTo>
                    <a:lnTo>
                      <a:pt x="1487" y="660"/>
                    </a:lnTo>
                    <a:lnTo>
                      <a:pt x="917" y="660"/>
                    </a:lnTo>
                    <a:lnTo>
                      <a:pt x="917" y="644"/>
                    </a:lnTo>
                    <a:lnTo>
                      <a:pt x="926" y="641"/>
                    </a:lnTo>
                    <a:lnTo>
                      <a:pt x="933" y="639"/>
                    </a:lnTo>
                    <a:lnTo>
                      <a:pt x="939" y="636"/>
                    </a:lnTo>
                    <a:lnTo>
                      <a:pt x="942" y="633"/>
                    </a:lnTo>
                    <a:lnTo>
                      <a:pt x="944" y="629"/>
                    </a:lnTo>
                    <a:lnTo>
                      <a:pt x="947" y="623"/>
                    </a:lnTo>
                    <a:lnTo>
                      <a:pt x="948" y="617"/>
                    </a:lnTo>
                    <a:lnTo>
                      <a:pt x="948" y="609"/>
                    </a:lnTo>
                    <a:lnTo>
                      <a:pt x="948" y="83"/>
                    </a:lnTo>
                    <a:lnTo>
                      <a:pt x="948" y="74"/>
                    </a:lnTo>
                    <a:lnTo>
                      <a:pt x="947" y="67"/>
                    </a:lnTo>
                    <a:lnTo>
                      <a:pt x="944" y="63"/>
                    </a:lnTo>
                    <a:lnTo>
                      <a:pt x="942" y="58"/>
                    </a:lnTo>
                    <a:lnTo>
                      <a:pt x="939" y="55"/>
                    </a:lnTo>
                    <a:lnTo>
                      <a:pt x="933" y="53"/>
                    </a:lnTo>
                    <a:lnTo>
                      <a:pt x="926" y="49"/>
                    </a:lnTo>
                    <a:lnTo>
                      <a:pt x="917" y="47"/>
                    </a:lnTo>
                    <a:lnTo>
                      <a:pt x="917" y="31"/>
                    </a:lnTo>
                    <a:lnTo>
                      <a:pt x="1488" y="31"/>
                    </a:lnTo>
                    <a:lnTo>
                      <a:pt x="1496" y="30"/>
                    </a:lnTo>
                    <a:lnTo>
                      <a:pt x="1503" y="29"/>
                    </a:lnTo>
                    <a:lnTo>
                      <a:pt x="1508" y="27"/>
                    </a:lnTo>
                    <a:lnTo>
                      <a:pt x="1512" y="25"/>
                    </a:lnTo>
                    <a:lnTo>
                      <a:pt x="1515" y="21"/>
                    </a:lnTo>
                    <a:lnTo>
                      <a:pt x="1517" y="16"/>
                    </a:lnTo>
                    <a:lnTo>
                      <a:pt x="1519" y="9"/>
                    </a:lnTo>
                    <a:lnTo>
                      <a:pt x="1522" y="0"/>
                    </a:lnTo>
                    <a:lnTo>
                      <a:pt x="1538" y="0"/>
                    </a:lnTo>
                    <a:lnTo>
                      <a:pt x="1538" y="210"/>
                    </a:lnTo>
                    <a:lnTo>
                      <a:pt x="1522" y="210"/>
                    </a:lnTo>
                    <a:lnTo>
                      <a:pt x="1519" y="201"/>
                    </a:lnTo>
                    <a:lnTo>
                      <a:pt x="1517" y="194"/>
                    </a:lnTo>
                    <a:lnTo>
                      <a:pt x="1514" y="188"/>
                    </a:lnTo>
                    <a:lnTo>
                      <a:pt x="1512" y="185"/>
                    </a:lnTo>
                    <a:lnTo>
                      <a:pt x="1507" y="183"/>
                    </a:lnTo>
                    <a:lnTo>
                      <a:pt x="1503" y="180"/>
                    </a:lnTo>
                    <a:lnTo>
                      <a:pt x="1496" y="180"/>
                    </a:lnTo>
                    <a:lnTo>
                      <a:pt x="1488" y="179"/>
                    </a:lnTo>
                    <a:lnTo>
                      <a:pt x="1125" y="179"/>
                    </a:lnTo>
                    <a:lnTo>
                      <a:pt x="1125" y="268"/>
                    </a:lnTo>
                    <a:lnTo>
                      <a:pt x="1343" y="268"/>
                    </a:lnTo>
                    <a:lnTo>
                      <a:pt x="1351" y="268"/>
                    </a:lnTo>
                    <a:lnTo>
                      <a:pt x="1358" y="267"/>
                    </a:lnTo>
                    <a:lnTo>
                      <a:pt x="1363" y="265"/>
                    </a:lnTo>
                    <a:lnTo>
                      <a:pt x="1367" y="262"/>
                    </a:lnTo>
                    <a:lnTo>
                      <a:pt x="1370" y="259"/>
                    </a:lnTo>
                    <a:lnTo>
                      <a:pt x="1373" y="253"/>
                    </a:lnTo>
                    <a:lnTo>
                      <a:pt x="1377" y="247"/>
                    </a:lnTo>
                    <a:lnTo>
                      <a:pt x="1379" y="239"/>
                    </a:lnTo>
                    <a:lnTo>
                      <a:pt x="1396" y="239"/>
                    </a:lnTo>
                    <a:lnTo>
                      <a:pt x="1396" y="434"/>
                    </a:lnTo>
                    <a:lnTo>
                      <a:pt x="1379" y="434"/>
                    </a:lnTo>
                    <a:lnTo>
                      <a:pt x="1376" y="425"/>
                    </a:lnTo>
                    <a:lnTo>
                      <a:pt x="1373" y="418"/>
                    </a:lnTo>
                    <a:lnTo>
                      <a:pt x="1370" y="414"/>
                    </a:lnTo>
                    <a:lnTo>
                      <a:pt x="1367" y="409"/>
                    </a:lnTo>
                    <a:lnTo>
                      <a:pt x="1362" y="407"/>
                    </a:lnTo>
                    <a:lnTo>
                      <a:pt x="1357" y="406"/>
                    </a:lnTo>
                    <a:lnTo>
                      <a:pt x="1351" y="405"/>
                    </a:lnTo>
                    <a:lnTo>
                      <a:pt x="1343" y="404"/>
                    </a:lnTo>
                    <a:lnTo>
                      <a:pt x="1125" y="404"/>
                    </a:lnTo>
                    <a:lnTo>
                      <a:pt x="1125" y="511"/>
                    </a:lnTo>
                    <a:lnTo>
                      <a:pt x="1487" y="511"/>
                    </a:lnTo>
                    <a:close/>
                    <a:moveTo>
                      <a:pt x="1924" y="422"/>
                    </a:moveTo>
                    <a:lnTo>
                      <a:pt x="2136" y="422"/>
                    </a:lnTo>
                    <a:lnTo>
                      <a:pt x="2026" y="145"/>
                    </a:lnTo>
                    <a:lnTo>
                      <a:pt x="1924" y="422"/>
                    </a:lnTo>
                    <a:close/>
                    <a:moveTo>
                      <a:pt x="2189" y="660"/>
                    </a:moveTo>
                    <a:lnTo>
                      <a:pt x="2189" y="644"/>
                    </a:lnTo>
                    <a:lnTo>
                      <a:pt x="2199" y="640"/>
                    </a:lnTo>
                    <a:lnTo>
                      <a:pt x="2205" y="636"/>
                    </a:lnTo>
                    <a:lnTo>
                      <a:pt x="2209" y="633"/>
                    </a:lnTo>
                    <a:lnTo>
                      <a:pt x="2210" y="630"/>
                    </a:lnTo>
                    <a:lnTo>
                      <a:pt x="2211" y="626"/>
                    </a:lnTo>
                    <a:lnTo>
                      <a:pt x="2211" y="622"/>
                    </a:lnTo>
                    <a:lnTo>
                      <a:pt x="2211" y="618"/>
                    </a:lnTo>
                    <a:lnTo>
                      <a:pt x="2210" y="611"/>
                    </a:lnTo>
                    <a:lnTo>
                      <a:pt x="2208" y="604"/>
                    </a:lnTo>
                    <a:lnTo>
                      <a:pt x="2204" y="594"/>
                    </a:lnTo>
                    <a:lnTo>
                      <a:pt x="2179" y="527"/>
                    </a:lnTo>
                    <a:lnTo>
                      <a:pt x="1887" y="527"/>
                    </a:lnTo>
                    <a:lnTo>
                      <a:pt x="1861" y="594"/>
                    </a:lnTo>
                    <a:lnTo>
                      <a:pt x="1858" y="600"/>
                    </a:lnTo>
                    <a:lnTo>
                      <a:pt x="1856" y="605"/>
                    </a:lnTo>
                    <a:lnTo>
                      <a:pt x="1856" y="610"/>
                    </a:lnTo>
                    <a:lnTo>
                      <a:pt x="1855" y="614"/>
                    </a:lnTo>
                    <a:lnTo>
                      <a:pt x="1856" y="620"/>
                    </a:lnTo>
                    <a:lnTo>
                      <a:pt x="1857" y="624"/>
                    </a:lnTo>
                    <a:lnTo>
                      <a:pt x="1860" y="629"/>
                    </a:lnTo>
                    <a:lnTo>
                      <a:pt x="1862" y="633"/>
                    </a:lnTo>
                    <a:lnTo>
                      <a:pt x="1865" y="637"/>
                    </a:lnTo>
                    <a:lnTo>
                      <a:pt x="1870" y="639"/>
                    </a:lnTo>
                    <a:lnTo>
                      <a:pt x="1874" y="641"/>
                    </a:lnTo>
                    <a:lnTo>
                      <a:pt x="1881" y="644"/>
                    </a:lnTo>
                    <a:lnTo>
                      <a:pt x="1881" y="660"/>
                    </a:lnTo>
                    <a:lnTo>
                      <a:pt x="1666" y="660"/>
                    </a:lnTo>
                    <a:lnTo>
                      <a:pt x="1666" y="644"/>
                    </a:lnTo>
                    <a:lnTo>
                      <a:pt x="1674" y="639"/>
                    </a:lnTo>
                    <a:lnTo>
                      <a:pt x="1681" y="632"/>
                    </a:lnTo>
                    <a:lnTo>
                      <a:pt x="1688" y="626"/>
                    </a:lnTo>
                    <a:lnTo>
                      <a:pt x="1696" y="617"/>
                    </a:lnTo>
                    <a:lnTo>
                      <a:pt x="1701" y="605"/>
                    </a:lnTo>
                    <a:lnTo>
                      <a:pt x="1708" y="594"/>
                    </a:lnTo>
                    <a:lnTo>
                      <a:pt x="1714" y="581"/>
                    </a:lnTo>
                    <a:lnTo>
                      <a:pt x="1719" y="567"/>
                    </a:lnTo>
                    <a:lnTo>
                      <a:pt x="1721" y="562"/>
                    </a:lnTo>
                    <a:lnTo>
                      <a:pt x="1723" y="557"/>
                    </a:lnTo>
                    <a:lnTo>
                      <a:pt x="1889" y="104"/>
                    </a:lnTo>
                    <a:lnTo>
                      <a:pt x="1892" y="92"/>
                    </a:lnTo>
                    <a:lnTo>
                      <a:pt x="1897" y="81"/>
                    </a:lnTo>
                    <a:lnTo>
                      <a:pt x="1898" y="72"/>
                    </a:lnTo>
                    <a:lnTo>
                      <a:pt x="1899" y="66"/>
                    </a:lnTo>
                    <a:lnTo>
                      <a:pt x="1899" y="63"/>
                    </a:lnTo>
                    <a:lnTo>
                      <a:pt x="1898" y="58"/>
                    </a:lnTo>
                    <a:lnTo>
                      <a:pt x="1897" y="55"/>
                    </a:lnTo>
                    <a:lnTo>
                      <a:pt x="1894" y="53"/>
                    </a:lnTo>
                    <a:lnTo>
                      <a:pt x="1892" y="50"/>
                    </a:lnTo>
                    <a:lnTo>
                      <a:pt x="1889" y="49"/>
                    </a:lnTo>
                    <a:lnTo>
                      <a:pt x="1885" y="48"/>
                    </a:lnTo>
                    <a:lnTo>
                      <a:pt x="1881" y="47"/>
                    </a:lnTo>
                    <a:lnTo>
                      <a:pt x="1881" y="31"/>
                    </a:lnTo>
                    <a:lnTo>
                      <a:pt x="2194" y="31"/>
                    </a:lnTo>
                    <a:lnTo>
                      <a:pt x="2194" y="47"/>
                    </a:lnTo>
                    <a:lnTo>
                      <a:pt x="2190" y="48"/>
                    </a:lnTo>
                    <a:lnTo>
                      <a:pt x="2186" y="49"/>
                    </a:lnTo>
                    <a:lnTo>
                      <a:pt x="2183" y="50"/>
                    </a:lnTo>
                    <a:lnTo>
                      <a:pt x="2181" y="53"/>
                    </a:lnTo>
                    <a:lnTo>
                      <a:pt x="2179" y="55"/>
                    </a:lnTo>
                    <a:lnTo>
                      <a:pt x="2177" y="58"/>
                    </a:lnTo>
                    <a:lnTo>
                      <a:pt x="2176" y="63"/>
                    </a:lnTo>
                    <a:lnTo>
                      <a:pt x="2176" y="66"/>
                    </a:lnTo>
                    <a:lnTo>
                      <a:pt x="2177" y="72"/>
                    </a:lnTo>
                    <a:lnTo>
                      <a:pt x="2180" y="81"/>
                    </a:lnTo>
                    <a:lnTo>
                      <a:pt x="2183" y="92"/>
                    </a:lnTo>
                    <a:lnTo>
                      <a:pt x="2188" y="104"/>
                    </a:lnTo>
                    <a:lnTo>
                      <a:pt x="2389" y="609"/>
                    </a:lnTo>
                    <a:lnTo>
                      <a:pt x="2389" y="610"/>
                    </a:lnTo>
                    <a:lnTo>
                      <a:pt x="2389" y="611"/>
                    </a:lnTo>
                    <a:lnTo>
                      <a:pt x="2392" y="617"/>
                    </a:lnTo>
                    <a:lnTo>
                      <a:pt x="2394" y="622"/>
                    </a:lnTo>
                    <a:lnTo>
                      <a:pt x="2398" y="627"/>
                    </a:lnTo>
                    <a:lnTo>
                      <a:pt x="2401" y="631"/>
                    </a:lnTo>
                    <a:lnTo>
                      <a:pt x="2405" y="636"/>
                    </a:lnTo>
                    <a:lnTo>
                      <a:pt x="2410" y="639"/>
                    </a:lnTo>
                    <a:lnTo>
                      <a:pt x="2414" y="641"/>
                    </a:lnTo>
                    <a:lnTo>
                      <a:pt x="2419" y="644"/>
                    </a:lnTo>
                    <a:lnTo>
                      <a:pt x="2419" y="660"/>
                    </a:lnTo>
                    <a:lnTo>
                      <a:pt x="2189" y="660"/>
                    </a:lnTo>
                    <a:close/>
                    <a:moveTo>
                      <a:pt x="3130" y="511"/>
                    </a:moveTo>
                    <a:lnTo>
                      <a:pt x="3136" y="511"/>
                    </a:lnTo>
                    <a:lnTo>
                      <a:pt x="3143" y="510"/>
                    </a:lnTo>
                    <a:lnTo>
                      <a:pt x="3149" y="509"/>
                    </a:lnTo>
                    <a:lnTo>
                      <a:pt x="3152" y="506"/>
                    </a:lnTo>
                    <a:lnTo>
                      <a:pt x="3155" y="502"/>
                    </a:lnTo>
                    <a:lnTo>
                      <a:pt x="3159" y="498"/>
                    </a:lnTo>
                    <a:lnTo>
                      <a:pt x="3161" y="491"/>
                    </a:lnTo>
                    <a:lnTo>
                      <a:pt x="3163" y="482"/>
                    </a:lnTo>
                    <a:lnTo>
                      <a:pt x="3181" y="482"/>
                    </a:lnTo>
                    <a:lnTo>
                      <a:pt x="3181" y="691"/>
                    </a:lnTo>
                    <a:lnTo>
                      <a:pt x="3163" y="691"/>
                    </a:lnTo>
                    <a:lnTo>
                      <a:pt x="3161" y="682"/>
                    </a:lnTo>
                    <a:lnTo>
                      <a:pt x="3159" y="675"/>
                    </a:lnTo>
                    <a:lnTo>
                      <a:pt x="3155" y="669"/>
                    </a:lnTo>
                    <a:lnTo>
                      <a:pt x="3152" y="666"/>
                    </a:lnTo>
                    <a:lnTo>
                      <a:pt x="3149" y="664"/>
                    </a:lnTo>
                    <a:lnTo>
                      <a:pt x="3143" y="661"/>
                    </a:lnTo>
                    <a:lnTo>
                      <a:pt x="3138" y="660"/>
                    </a:lnTo>
                    <a:lnTo>
                      <a:pt x="3130" y="660"/>
                    </a:lnTo>
                    <a:lnTo>
                      <a:pt x="2533" y="660"/>
                    </a:lnTo>
                    <a:lnTo>
                      <a:pt x="2533" y="644"/>
                    </a:lnTo>
                    <a:lnTo>
                      <a:pt x="2542" y="641"/>
                    </a:lnTo>
                    <a:lnTo>
                      <a:pt x="2549" y="639"/>
                    </a:lnTo>
                    <a:lnTo>
                      <a:pt x="2554" y="636"/>
                    </a:lnTo>
                    <a:lnTo>
                      <a:pt x="2558" y="633"/>
                    </a:lnTo>
                    <a:lnTo>
                      <a:pt x="2560" y="629"/>
                    </a:lnTo>
                    <a:lnTo>
                      <a:pt x="2561" y="623"/>
                    </a:lnTo>
                    <a:lnTo>
                      <a:pt x="2563" y="617"/>
                    </a:lnTo>
                    <a:lnTo>
                      <a:pt x="2564" y="609"/>
                    </a:lnTo>
                    <a:lnTo>
                      <a:pt x="2564" y="83"/>
                    </a:lnTo>
                    <a:lnTo>
                      <a:pt x="2563" y="74"/>
                    </a:lnTo>
                    <a:lnTo>
                      <a:pt x="2561" y="67"/>
                    </a:lnTo>
                    <a:lnTo>
                      <a:pt x="2560" y="63"/>
                    </a:lnTo>
                    <a:lnTo>
                      <a:pt x="2558" y="58"/>
                    </a:lnTo>
                    <a:lnTo>
                      <a:pt x="2554" y="55"/>
                    </a:lnTo>
                    <a:lnTo>
                      <a:pt x="2549" y="53"/>
                    </a:lnTo>
                    <a:lnTo>
                      <a:pt x="2542" y="49"/>
                    </a:lnTo>
                    <a:lnTo>
                      <a:pt x="2533" y="47"/>
                    </a:lnTo>
                    <a:lnTo>
                      <a:pt x="2533" y="31"/>
                    </a:lnTo>
                    <a:lnTo>
                      <a:pt x="2773" y="31"/>
                    </a:lnTo>
                    <a:lnTo>
                      <a:pt x="2773" y="47"/>
                    </a:lnTo>
                    <a:lnTo>
                      <a:pt x="2764" y="49"/>
                    </a:lnTo>
                    <a:lnTo>
                      <a:pt x="2756" y="53"/>
                    </a:lnTo>
                    <a:lnTo>
                      <a:pt x="2751" y="56"/>
                    </a:lnTo>
                    <a:lnTo>
                      <a:pt x="2747" y="58"/>
                    </a:lnTo>
                    <a:lnTo>
                      <a:pt x="2744" y="63"/>
                    </a:lnTo>
                    <a:lnTo>
                      <a:pt x="2742" y="68"/>
                    </a:lnTo>
                    <a:lnTo>
                      <a:pt x="2741" y="75"/>
                    </a:lnTo>
                    <a:lnTo>
                      <a:pt x="2741" y="83"/>
                    </a:lnTo>
                    <a:lnTo>
                      <a:pt x="2741" y="511"/>
                    </a:lnTo>
                    <a:lnTo>
                      <a:pt x="3130" y="511"/>
                    </a:lnTo>
                    <a:close/>
                    <a:moveTo>
                      <a:pt x="3614" y="185"/>
                    </a:moveTo>
                    <a:lnTo>
                      <a:pt x="3614" y="609"/>
                    </a:lnTo>
                    <a:lnTo>
                      <a:pt x="3614" y="617"/>
                    </a:lnTo>
                    <a:lnTo>
                      <a:pt x="3615" y="623"/>
                    </a:lnTo>
                    <a:lnTo>
                      <a:pt x="3617" y="629"/>
                    </a:lnTo>
                    <a:lnTo>
                      <a:pt x="3619" y="633"/>
                    </a:lnTo>
                    <a:lnTo>
                      <a:pt x="3623" y="636"/>
                    </a:lnTo>
                    <a:lnTo>
                      <a:pt x="3628" y="639"/>
                    </a:lnTo>
                    <a:lnTo>
                      <a:pt x="3635" y="641"/>
                    </a:lnTo>
                    <a:lnTo>
                      <a:pt x="3643" y="644"/>
                    </a:lnTo>
                    <a:lnTo>
                      <a:pt x="3643" y="660"/>
                    </a:lnTo>
                    <a:lnTo>
                      <a:pt x="3405" y="660"/>
                    </a:lnTo>
                    <a:lnTo>
                      <a:pt x="3405" y="644"/>
                    </a:lnTo>
                    <a:lnTo>
                      <a:pt x="3413" y="641"/>
                    </a:lnTo>
                    <a:lnTo>
                      <a:pt x="3420" y="638"/>
                    </a:lnTo>
                    <a:lnTo>
                      <a:pt x="3425" y="636"/>
                    </a:lnTo>
                    <a:lnTo>
                      <a:pt x="3428" y="631"/>
                    </a:lnTo>
                    <a:lnTo>
                      <a:pt x="3431" y="628"/>
                    </a:lnTo>
                    <a:lnTo>
                      <a:pt x="3433" y="622"/>
                    </a:lnTo>
                    <a:lnTo>
                      <a:pt x="3434" y="617"/>
                    </a:lnTo>
                    <a:lnTo>
                      <a:pt x="3434" y="609"/>
                    </a:lnTo>
                    <a:lnTo>
                      <a:pt x="3434" y="185"/>
                    </a:lnTo>
                    <a:lnTo>
                      <a:pt x="3246" y="185"/>
                    </a:lnTo>
                    <a:lnTo>
                      <a:pt x="3239" y="186"/>
                    </a:lnTo>
                    <a:lnTo>
                      <a:pt x="3232" y="187"/>
                    </a:lnTo>
                    <a:lnTo>
                      <a:pt x="3226" y="188"/>
                    </a:lnTo>
                    <a:lnTo>
                      <a:pt x="3223" y="192"/>
                    </a:lnTo>
                    <a:lnTo>
                      <a:pt x="3219" y="195"/>
                    </a:lnTo>
                    <a:lnTo>
                      <a:pt x="3216" y="201"/>
                    </a:lnTo>
                    <a:lnTo>
                      <a:pt x="3213" y="207"/>
                    </a:lnTo>
                    <a:lnTo>
                      <a:pt x="3211" y="215"/>
                    </a:lnTo>
                    <a:lnTo>
                      <a:pt x="3195" y="215"/>
                    </a:lnTo>
                    <a:lnTo>
                      <a:pt x="3195" y="0"/>
                    </a:lnTo>
                    <a:lnTo>
                      <a:pt x="3211" y="0"/>
                    </a:lnTo>
                    <a:lnTo>
                      <a:pt x="3213" y="9"/>
                    </a:lnTo>
                    <a:lnTo>
                      <a:pt x="3216" y="16"/>
                    </a:lnTo>
                    <a:lnTo>
                      <a:pt x="3218" y="21"/>
                    </a:lnTo>
                    <a:lnTo>
                      <a:pt x="3222" y="25"/>
                    </a:lnTo>
                    <a:lnTo>
                      <a:pt x="3226" y="28"/>
                    </a:lnTo>
                    <a:lnTo>
                      <a:pt x="3232" y="29"/>
                    </a:lnTo>
                    <a:lnTo>
                      <a:pt x="3237" y="30"/>
                    </a:lnTo>
                    <a:lnTo>
                      <a:pt x="3246" y="31"/>
                    </a:lnTo>
                    <a:lnTo>
                      <a:pt x="3801" y="31"/>
                    </a:lnTo>
                    <a:lnTo>
                      <a:pt x="3809" y="30"/>
                    </a:lnTo>
                    <a:lnTo>
                      <a:pt x="3816" y="29"/>
                    </a:lnTo>
                    <a:lnTo>
                      <a:pt x="3821" y="28"/>
                    </a:lnTo>
                    <a:lnTo>
                      <a:pt x="3826" y="25"/>
                    </a:lnTo>
                    <a:lnTo>
                      <a:pt x="3828" y="21"/>
                    </a:lnTo>
                    <a:lnTo>
                      <a:pt x="3831" y="16"/>
                    </a:lnTo>
                    <a:lnTo>
                      <a:pt x="3834" y="9"/>
                    </a:lnTo>
                    <a:lnTo>
                      <a:pt x="3836" y="0"/>
                    </a:lnTo>
                    <a:lnTo>
                      <a:pt x="3853" y="0"/>
                    </a:lnTo>
                    <a:lnTo>
                      <a:pt x="3853" y="215"/>
                    </a:lnTo>
                    <a:lnTo>
                      <a:pt x="3836" y="215"/>
                    </a:lnTo>
                    <a:lnTo>
                      <a:pt x="3834" y="207"/>
                    </a:lnTo>
                    <a:lnTo>
                      <a:pt x="3831" y="201"/>
                    </a:lnTo>
                    <a:lnTo>
                      <a:pt x="3828" y="195"/>
                    </a:lnTo>
                    <a:lnTo>
                      <a:pt x="3825" y="192"/>
                    </a:lnTo>
                    <a:lnTo>
                      <a:pt x="3821" y="188"/>
                    </a:lnTo>
                    <a:lnTo>
                      <a:pt x="3816" y="187"/>
                    </a:lnTo>
                    <a:lnTo>
                      <a:pt x="3809" y="186"/>
                    </a:lnTo>
                    <a:lnTo>
                      <a:pt x="3801" y="185"/>
                    </a:lnTo>
                    <a:lnTo>
                      <a:pt x="3614" y="185"/>
                    </a:lnTo>
                    <a:close/>
                    <a:moveTo>
                      <a:pt x="4019" y="660"/>
                    </a:moveTo>
                    <a:lnTo>
                      <a:pt x="4019" y="644"/>
                    </a:lnTo>
                    <a:lnTo>
                      <a:pt x="4028" y="641"/>
                    </a:lnTo>
                    <a:lnTo>
                      <a:pt x="4035" y="639"/>
                    </a:lnTo>
                    <a:lnTo>
                      <a:pt x="4040" y="636"/>
                    </a:lnTo>
                    <a:lnTo>
                      <a:pt x="4044" y="633"/>
                    </a:lnTo>
                    <a:lnTo>
                      <a:pt x="4046" y="629"/>
                    </a:lnTo>
                    <a:lnTo>
                      <a:pt x="4048" y="623"/>
                    </a:lnTo>
                    <a:lnTo>
                      <a:pt x="4049" y="617"/>
                    </a:lnTo>
                    <a:lnTo>
                      <a:pt x="4049" y="609"/>
                    </a:lnTo>
                    <a:lnTo>
                      <a:pt x="4049" y="83"/>
                    </a:lnTo>
                    <a:lnTo>
                      <a:pt x="4049" y="74"/>
                    </a:lnTo>
                    <a:lnTo>
                      <a:pt x="4048" y="67"/>
                    </a:lnTo>
                    <a:lnTo>
                      <a:pt x="4046" y="63"/>
                    </a:lnTo>
                    <a:lnTo>
                      <a:pt x="4044" y="58"/>
                    </a:lnTo>
                    <a:lnTo>
                      <a:pt x="4040" y="55"/>
                    </a:lnTo>
                    <a:lnTo>
                      <a:pt x="4035" y="53"/>
                    </a:lnTo>
                    <a:lnTo>
                      <a:pt x="4028" y="49"/>
                    </a:lnTo>
                    <a:lnTo>
                      <a:pt x="4019" y="47"/>
                    </a:lnTo>
                    <a:lnTo>
                      <a:pt x="4019" y="31"/>
                    </a:lnTo>
                    <a:lnTo>
                      <a:pt x="4258" y="31"/>
                    </a:lnTo>
                    <a:lnTo>
                      <a:pt x="4258" y="47"/>
                    </a:lnTo>
                    <a:lnTo>
                      <a:pt x="4249" y="49"/>
                    </a:lnTo>
                    <a:lnTo>
                      <a:pt x="4242" y="53"/>
                    </a:lnTo>
                    <a:lnTo>
                      <a:pt x="4237" y="56"/>
                    </a:lnTo>
                    <a:lnTo>
                      <a:pt x="4232" y="58"/>
                    </a:lnTo>
                    <a:lnTo>
                      <a:pt x="4230" y="63"/>
                    </a:lnTo>
                    <a:lnTo>
                      <a:pt x="4228" y="68"/>
                    </a:lnTo>
                    <a:lnTo>
                      <a:pt x="4227" y="75"/>
                    </a:lnTo>
                    <a:lnTo>
                      <a:pt x="4227" y="83"/>
                    </a:lnTo>
                    <a:lnTo>
                      <a:pt x="4227" y="258"/>
                    </a:lnTo>
                    <a:lnTo>
                      <a:pt x="4539" y="258"/>
                    </a:lnTo>
                    <a:lnTo>
                      <a:pt x="4539" y="83"/>
                    </a:lnTo>
                    <a:lnTo>
                      <a:pt x="4539" y="75"/>
                    </a:lnTo>
                    <a:lnTo>
                      <a:pt x="4538" y="68"/>
                    </a:lnTo>
                    <a:lnTo>
                      <a:pt x="4536" y="63"/>
                    </a:lnTo>
                    <a:lnTo>
                      <a:pt x="4533" y="58"/>
                    </a:lnTo>
                    <a:lnTo>
                      <a:pt x="4529" y="56"/>
                    </a:lnTo>
                    <a:lnTo>
                      <a:pt x="4523" y="53"/>
                    </a:lnTo>
                    <a:lnTo>
                      <a:pt x="4516" y="49"/>
                    </a:lnTo>
                    <a:lnTo>
                      <a:pt x="4508" y="47"/>
                    </a:lnTo>
                    <a:lnTo>
                      <a:pt x="4508" y="31"/>
                    </a:lnTo>
                    <a:lnTo>
                      <a:pt x="4747" y="31"/>
                    </a:lnTo>
                    <a:lnTo>
                      <a:pt x="4747" y="47"/>
                    </a:lnTo>
                    <a:lnTo>
                      <a:pt x="4739" y="49"/>
                    </a:lnTo>
                    <a:lnTo>
                      <a:pt x="4732" y="53"/>
                    </a:lnTo>
                    <a:lnTo>
                      <a:pt x="4726" y="55"/>
                    </a:lnTo>
                    <a:lnTo>
                      <a:pt x="4723" y="58"/>
                    </a:lnTo>
                    <a:lnTo>
                      <a:pt x="4720" y="63"/>
                    </a:lnTo>
                    <a:lnTo>
                      <a:pt x="4719" y="67"/>
                    </a:lnTo>
                    <a:lnTo>
                      <a:pt x="4717" y="74"/>
                    </a:lnTo>
                    <a:lnTo>
                      <a:pt x="4717" y="83"/>
                    </a:lnTo>
                    <a:lnTo>
                      <a:pt x="4717" y="609"/>
                    </a:lnTo>
                    <a:lnTo>
                      <a:pt x="4717" y="617"/>
                    </a:lnTo>
                    <a:lnTo>
                      <a:pt x="4719" y="623"/>
                    </a:lnTo>
                    <a:lnTo>
                      <a:pt x="4720" y="629"/>
                    </a:lnTo>
                    <a:lnTo>
                      <a:pt x="4723" y="633"/>
                    </a:lnTo>
                    <a:lnTo>
                      <a:pt x="4726" y="636"/>
                    </a:lnTo>
                    <a:lnTo>
                      <a:pt x="4732" y="639"/>
                    </a:lnTo>
                    <a:lnTo>
                      <a:pt x="4739" y="641"/>
                    </a:lnTo>
                    <a:lnTo>
                      <a:pt x="4747" y="644"/>
                    </a:lnTo>
                    <a:lnTo>
                      <a:pt x="4747" y="660"/>
                    </a:lnTo>
                    <a:lnTo>
                      <a:pt x="4508" y="660"/>
                    </a:lnTo>
                    <a:lnTo>
                      <a:pt x="4508" y="644"/>
                    </a:lnTo>
                    <a:lnTo>
                      <a:pt x="4516" y="641"/>
                    </a:lnTo>
                    <a:lnTo>
                      <a:pt x="4523" y="638"/>
                    </a:lnTo>
                    <a:lnTo>
                      <a:pt x="4529" y="636"/>
                    </a:lnTo>
                    <a:lnTo>
                      <a:pt x="4533" y="632"/>
                    </a:lnTo>
                    <a:lnTo>
                      <a:pt x="4536" y="628"/>
                    </a:lnTo>
                    <a:lnTo>
                      <a:pt x="4538" y="623"/>
                    </a:lnTo>
                    <a:lnTo>
                      <a:pt x="4539" y="617"/>
                    </a:lnTo>
                    <a:lnTo>
                      <a:pt x="4539" y="609"/>
                    </a:lnTo>
                    <a:lnTo>
                      <a:pt x="4539" y="402"/>
                    </a:lnTo>
                    <a:lnTo>
                      <a:pt x="4227" y="402"/>
                    </a:lnTo>
                    <a:lnTo>
                      <a:pt x="4227" y="609"/>
                    </a:lnTo>
                    <a:lnTo>
                      <a:pt x="4227" y="617"/>
                    </a:lnTo>
                    <a:lnTo>
                      <a:pt x="4228" y="623"/>
                    </a:lnTo>
                    <a:lnTo>
                      <a:pt x="4230" y="628"/>
                    </a:lnTo>
                    <a:lnTo>
                      <a:pt x="4232" y="632"/>
                    </a:lnTo>
                    <a:lnTo>
                      <a:pt x="4237" y="636"/>
                    </a:lnTo>
                    <a:lnTo>
                      <a:pt x="4242" y="638"/>
                    </a:lnTo>
                    <a:lnTo>
                      <a:pt x="4249" y="641"/>
                    </a:lnTo>
                    <a:lnTo>
                      <a:pt x="4258" y="644"/>
                    </a:lnTo>
                    <a:lnTo>
                      <a:pt x="4258" y="660"/>
                    </a:lnTo>
                    <a:lnTo>
                      <a:pt x="4019" y="660"/>
                    </a:lnTo>
                    <a:close/>
                    <a:moveTo>
                      <a:pt x="4934" y="660"/>
                    </a:moveTo>
                    <a:lnTo>
                      <a:pt x="4934" y="644"/>
                    </a:lnTo>
                    <a:lnTo>
                      <a:pt x="4943" y="641"/>
                    </a:lnTo>
                    <a:lnTo>
                      <a:pt x="4950" y="639"/>
                    </a:lnTo>
                    <a:lnTo>
                      <a:pt x="4956" y="636"/>
                    </a:lnTo>
                    <a:lnTo>
                      <a:pt x="4959" y="633"/>
                    </a:lnTo>
                    <a:lnTo>
                      <a:pt x="4961" y="629"/>
                    </a:lnTo>
                    <a:lnTo>
                      <a:pt x="4963" y="623"/>
                    </a:lnTo>
                    <a:lnTo>
                      <a:pt x="4965" y="617"/>
                    </a:lnTo>
                    <a:lnTo>
                      <a:pt x="4965" y="609"/>
                    </a:lnTo>
                    <a:lnTo>
                      <a:pt x="4965" y="83"/>
                    </a:lnTo>
                    <a:lnTo>
                      <a:pt x="4965" y="74"/>
                    </a:lnTo>
                    <a:lnTo>
                      <a:pt x="4963" y="67"/>
                    </a:lnTo>
                    <a:lnTo>
                      <a:pt x="4961" y="63"/>
                    </a:lnTo>
                    <a:lnTo>
                      <a:pt x="4959" y="58"/>
                    </a:lnTo>
                    <a:lnTo>
                      <a:pt x="4956" y="55"/>
                    </a:lnTo>
                    <a:lnTo>
                      <a:pt x="4950" y="53"/>
                    </a:lnTo>
                    <a:lnTo>
                      <a:pt x="4943" y="49"/>
                    </a:lnTo>
                    <a:lnTo>
                      <a:pt x="4934" y="47"/>
                    </a:lnTo>
                    <a:lnTo>
                      <a:pt x="4934" y="31"/>
                    </a:lnTo>
                    <a:lnTo>
                      <a:pt x="5173" y="31"/>
                    </a:lnTo>
                    <a:lnTo>
                      <a:pt x="5173" y="47"/>
                    </a:lnTo>
                    <a:lnTo>
                      <a:pt x="5164" y="49"/>
                    </a:lnTo>
                    <a:lnTo>
                      <a:pt x="5158" y="53"/>
                    </a:lnTo>
                    <a:lnTo>
                      <a:pt x="5152" y="56"/>
                    </a:lnTo>
                    <a:lnTo>
                      <a:pt x="5148" y="58"/>
                    </a:lnTo>
                    <a:lnTo>
                      <a:pt x="5145" y="63"/>
                    </a:lnTo>
                    <a:lnTo>
                      <a:pt x="5144" y="68"/>
                    </a:lnTo>
                    <a:lnTo>
                      <a:pt x="5143" y="75"/>
                    </a:lnTo>
                    <a:lnTo>
                      <a:pt x="5142" y="83"/>
                    </a:lnTo>
                    <a:lnTo>
                      <a:pt x="5142" y="609"/>
                    </a:lnTo>
                    <a:lnTo>
                      <a:pt x="5143" y="617"/>
                    </a:lnTo>
                    <a:lnTo>
                      <a:pt x="5144" y="623"/>
                    </a:lnTo>
                    <a:lnTo>
                      <a:pt x="5145" y="628"/>
                    </a:lnTo>
                    <a:lnTo>
                      <a:pt x="5148" y="632"/>
                    </a:lnTo>
                    <a:lnTo>
                      <a:pt x="5152" y="636"/>
                    </a:lnTo>
                    <a:lnTo>
                      <a:pt x="5158" y="638"/>
                    </a:lnTo>
                    <a:lnTo>
                      <a:pt x="5164" y="641"/>
                    </a:lnTo>
                    <a:lnTo>
                      <a:pt x="5173" y="644"/>
                    </a:lnTo>
                    <a:lnTo>
                      <a:pt x="5173" y="660"/>
                    </a:lnTo>
                    <a:lnTo>
                      <a:pt x="4934" y="660"/>
                    </a:lnTo>
                    <a:close/>
                    <a:moveTo>
                      <a:pt x="5930" y="511"/>
                    </a:moveTo>
                    <a:lnTo>
                      <a:pt x="5938" y="511"/>
                    </a:lnTo>
                    <a:lnTo>
                      <a:pt x="5945" y="510"/>
                    </a:lnTo>
                    <a:lnTo>
                      <a:pt x="5949" y="509"/>
                    </a:lnTo>
                    <a:lnTo>
                      <a:pt x="5954" y="506"/>
                    </a:lnTo>
                    <a:lnTo>
                      <a:pt x="5957" y="502"/>
                    </a:lnTo>
                    <a:lnTo>
                      <a:pt x="5959" y="498"/>
                    </a:lnTo>
                    <a:lnTo>
                      <a:pt x="5963" y="491"/>
                    </a:lnTo>
                    <a:lnTo>
                      <a:pt x="5965" y="482"/>
                    </a:lnTo>
                    <a:lnTo>
                      <a:pt x="5982" y="482"/>
                    </a:lnTo>
                    <a:lnTo>
                      <a:pt x="5982" y="691"/>
                    </a:lnTo>
                    <a:lnTo>
                      <a:pt x="5965" y="691"/>
                    </a:lnTo>
                    <a:lnTo>
                      <a:pt x="5963" y="682"/>
                    </a:lnTo>
                    <a:lnTo>
                      <a:pt x="5959" y="675"/>
                    </a:lnTo>
                    <a:lnTo>
                      <a:pt x="5957" y="669"/>
                    </a:lnTo>
                    <a:lnTo>
                      <a:pt x="5954" y="666"/>
                    </a:lnTo>
                    <a:lnTo>
                      <a:pt x="5950" y="664"/>
                    </a:lnTo>
                    <a:lnTo>
                      <a:pt x="5945" y="661"/>
                    </a:lnTo>
                    <a:lnTo>
                      <a:pt x="5938" y="660"/>
                    </a:lnTo>
                    <a:lnTo>
                      <a:pt x="5930" y="660"/>
                    </a:lnTo>
                    <a:lnTo>
                      <a:pt x="5361" y="660"/>
                    </a:lnTo>
                    <a:lnTo>
                      <a:pt x="5361" y="644"/>
                    </a:lnTo>
                    <a:lnTo>
                      <a:pt x="5370" y="641"/>
                    </a:lnTo>
                    <a:lnTo>
                      <a:pt x="5377" y="639"/>
                    </a:lnTo>
                    <a:lnTo>
                      <a:pt x="5382" y="636"/>
                    </a:lnTo>
                    <a:lnTo>
                      <a:pt x="5386" y="633"/>
                    </a:lnTo>
                    <a:lnTo>
                      <a:pt x="5388" y="629"/>
                    </a:lnTo>
                    <a:lnTo>
                      <a:pt x="5389" y="623"/>
                    </a:lnTo>
                    <a:lnTo>
                      <a:pt x="5390" y="617"/>
                    </a:lnTo>
                    <a:lnTo>
                      <a:pt x="5391" y="609"/>
                    </a:lnTo>
                    <a:lnTo>
                      <a:pt x="5391" y="83"/>
                    </a:lnTo>
                    <a:lnTo>
                      <a:pt x="5390" y="74"/>
                    </a:lnTo>
                    <a:lnTo>
                      <a:pt x="5389" y="67"/>
                    </a:lnTo>
                    <a:lnTo>
                      <a:pt x="5388" y="63"/>
                    </a:lnTo>
                    <a:lnTo>
                      <a:pt x="5386" y="58"/>
                    </a:lnTo>
                    <a:lnTo>
                      <a:pt x="5382" y="55"/>
                    </a:lnTo>
                    <a:lnTo>
                      <a:pt x="5377" y="53"/>
                    </a:lnTo>
                    <a:lnTo>
                      <a:pt x="5370" y="49"/>
                    </a:lnTo>
                    <a:lnTo>
                      <a:pt x="5361" y="47"/>
                    </a:lnTo>
                    <a:lnTo>
                      <a:pt x="5361" y="31"/>
                    </a:lnTo>
                    <a:lnTo>
                      <a:pt x="5931" y="31"/>
                    </a:lnTo>
                    <a:lnTo>
                      <a:pt x="5939" y="30"/>
                    </a:lnTo>
                    <a:lnTo>
                      <a:pt x="5946" y="29"/>
                    </a:lnTo>
                    <a:lnTo>
                      <a:pt x="5950" y="27"/>
                    </a:lnTo>
                    <a:lnTo>
                      <a:pt x="5955" y="25"/>
                    </a:lnTo>
                    <a:lnTo>
                      <a:pt x="5958" y="21"/>
                    </a:lnTo>
                    <a:lnTo>
                      <a:pt x="5961" y="16"/>
                    </a:lnTo>
                    <a:lnTo>
                      <a:pt x="5963" y="9"/>
                    </a:lnTo>
                    <a:lnTo>
                      <a:pt x="5965" y="0"/>
                    </a:lnTo>
                    <a:lnTo>
                      <a:pt x="5982" y="0"/>
                    </a:lnTo>
                    <a:lnTo>
                      <a:pt x="5982" y="210"/>
                    </a:lnTo>
                    <a:lnTo>
                      <a:pt x="5965" y="210"/>
                    </a:lnTo>
                    <a:lnTo>
                      <a:pt x="5963" y="201"/>
                    </a:lnTo>
                    <a:lnTo>
                      <a:pt x="5961" y="194"/>
                    </a:lnTo>
                    <a:lnTo>
                      <a:pt x="5957" y="188"/>
                    </a:lnTo>
                    <a:lnTo>
                      <a:pt x="5954" y="185"/>
                    </a:lnTo>
                    <a:lnTo>
                      <a:pt x="5950" y="183"/>
                    </a:lnTo>
                    <a:lnTo>
                      <a:pt x="5945" y="180"/>
                    </a:lnTo>
                    <a:lnTo>
                      <a:pt x="5939" y="180"/>
                    </a:lnTo>
                    <a:lnTo>
                      <a:pt x="5931" y="179"/>
                    </a:lnTo>
                    <a:lnTo>
                      <a:pt x="5569" y="179"/>
                    </a:lnTo>
                    <a:lnTo>
                      <a:pt x="5569" y="268"/>
                    </a:lnTo>
                    <a:lnTo>
                      <a:pt x="5787" y="268"/>
                    </a:lnTo>
                    <a:lnTo>
                      <a:pt x="5794" y="268"/>
                    </a:lnTo>
                    <a:lnTo>
                      <a:pt x="5800" y="267"/>
                    </a:lnTo>
                    <a:lnTo>
                      <a:pt x="5806" y="265"/>
                    </a:lnTo>
                    <a:lnTo>
                      <a:pt x="5810" y="262"/>
                    </a:lnTo>
                    <a:lnTo>
                      <a:pt x="5813" y="259"/>
                    </a:lnTo>
                    <a:lnTo>
                      <a:pt x="5817" y="253"/>
                    </a:lnTo>
                    <a:lnTo>
                      <a:pt x="5819" y="247"/>
                    </a:lnTo>
                    <a:lnTo>
                      <a:pt x="5822" y="239"/>
                    </a:lnTo>
                    <a:lnTo>
                      <a:pt x="5839" y="239"/>
                    </a:lnTo>
                    <a:lnTo>
                      <a:pt x="5839" y="434"/>
                    </a:lnTo>
                    <a:lnTo>
                      <a:pt x="5821" y="434"/>
                    </a:lnTo>
                    <a:lnTo>
                      <a:pt x="5819" y="425"/>
                    </a:lnTo>
                    <a:lnTo>
                      <a:pt x="5816" y="418"/>
                    </a:lnTo>
                    <a:lnTo>
                      <a:pt x="5813" y="414"/>
                    </a:lnTo>
                    <a:lnTo>
                      <a:pt x="5810" y="409"/>
                    </a:lnTo>
                    <a:lnTo>
                      <a:pt x="5806" y="407"/>
                    </a:lnTo>
                    <a:lnTo>
                      <a:pt x="5800" y="406"/>
                    </a:lnTo>
                    <a:lnTo>
                      <a:pt x="5793" y="405"/>
                    </a:lnTo>
                    <a:lnTo>
                      <a:pt x="5787" y="404"/>
                    </a:lnTo>
                    <a:lnTo>
                      <a:pt x="5569" y="404"/>
                    </a:lnTo>
                    <a:lnTo>
                      <a:pt x="5569" y="511"/>
                    </a:lnTo>
                    <a:lnTo>
                      <a:pt x="5930" y="511"/>
                    </a:lnTo>
                    <a:close/>
                    <a:moveTo>
                      <a:pt x="6186" y="660"/>
                    </a:moveTo>
                    <a:lnTo>
                      <a:pt x="6186" y="644"/>
                    </a:lnTo>
                    <a:lnTo>
                      <a:pt x="6194" y="641"/>
                    </a:lnTo>
                    <a:lnTo>
                      <a:pt x="6202" y="639"/>
                    </a:lnTo>
                    <a:lnTo>
                      <a:pt x="6207" y="636"/>
                    </a:lnTo>
                    <a:lnTo>
                      <a:pt x="6210" y="633"/>
                    </a:lnTo>
                    <a:lnTo>
                      <a:pt x="6213" y="629"/>
                    </a:lnTo>
                    <a:lnTo>
                      <a:pt x="6214" y="623"/>
                    </a:lnTo>
                    <a:lnTo>
                      <a:pt x="6215" y="617"/>
                    </a:lnTo>
                    <a:lnTo>
                      <a:pt x="6215" y="609"/>
                    </a:lnTo>
                    <a:lnTo>
                      <a:pt x="6215" y="83"/>
                    </a:lnTo>
                    <a:lnTo>
                      <a:pt x="6215" y="74"/>
                    </a:lnTo>
                    <a:lnTo>
                      <a:pt x="6214" y="67"/>
                    </a:lnTo>
                    <a:lnTo>
                      <a:pt x="6213" y="63"/>
                    </a:lnTo>
                    <a:lnTo>
                      <a:pt x="6210" y="58"/>
                    </a:lnTo>
                    <a:lnTo>
                      <a:pt x="6207" y="55"/>
                    </a:lnTo>
                    <a:lnTo>
                      <a:pt x="6202" y="53"/>
                    </a:lnTo>
                    <a:lnTo>
                      <a:pt x="6194" y="49"/>
                    </a:lnTo>
                    <a:lnTo>
                      <a:pt x="6186" y="47"/>
                    </a:lnTo>
                    <a:lnTo>
                      <a:pt x="6186" y="31"/>
                    </a:lnTo>
                    <a:lnTo>
                      <a:pt x="6624" y="31"/>
                    </a:lnTo>
                    <a:lnTo>
                      <a:pt x="6652" y="31"/>
                    </a:lnTo>
                    <a:lnTo>
                      <a:pt x="6679" y="34"/>
                    </a:lnTo>
                    <a:lnTo>
                      <a:pt x="6705" y="38"/>
                    </a:lnTo>
                    <a:lnTo>
                      <a:pt x="6729" y="44"/>
                    </a:lnTo>
                    <a:lnTo>
                      <a:pt x="6751" y="52"/>
                    </a:lnTo>
                    <a:lnTo>
                      <a:pt x="6771" y="61"/>
                    </a:lnTo>
                    <a:lnTo>
                      <a:pt x="6781" y="65"/>
                    </a:lnTo>
                    <a:lnTo>
                      <a:pt x="6790" y="71"/>
                    </a:lnTo>
                    <a:lnTo>
                      <a:pt x="6799" y="77"/>
                    </a:lnTo>
                    <a:lnTo>
                      <a:pt x="6807" y="83"/>
                    </a:lnTo>
                    <a:lnTo>
                      <a:pt x="6815" y="90"/>
                    </a:lnTo>
                    <a:lnTo>
                      <a:pt x="6823" y="98"/>
                    </a:lnTo>
                    <a:lnTo>
                      <a:pt x="6830" y="104"/>
                    </a:lnTo>
                    <a:lnTo>
                      <a:pt x="6836" y="112"/>
                    </a:lnTo>
                    <a:lnTo>
                      <a:pt x="6842" y="120"/>
                    </a:lnTo>
                    <a:lnTo>
                      <a:pt x="6848" y="129"/>
                    </a:lnTo>
                    <a:lnTo>
                      <a:pt x="6852" y="137"/>
                    </a:lnTo>
                    <a:lnTo>
                      <a:pt x="6857" y="146"/>
                    </a:lnTo>
                    <a:lnTo>
                      <a:pt x="6860" y="156"/>
                    </a:lnTo>
                    <a:lnTo>
                      <a:pt x="6863" y="165"/>
                    </a:lnTo>
                    <a:lnTo>
                      <a:pt x="6867" y="175"/>
                    </a:lnTo>
                    <a:lnTo>
                      <a:pt x="6869" y="186"/>
                    </a:lnTo>
                    <a:lnTo>
                      <a:pt x="6871" y="207"/>
                    </a:lnTo>
                    <a:lnTo>
                      <a:pt x="6872" y="230"/>
                    </a:lnTo>
                    <a:lnTo>
                      <a:pt x="6872" y="248"/>
                    </a:lnTo>
                    <a:lnTo>
                      <a:pt x="6870" y="266"/>
                    </a:lnTo>
                    <a:lnTo>
                      <a:pt x="6867" y="281"/>
                    </a:lnTo>
                    <a:lnTo>
                      <a:pt x="6862" y="297"/>
                    </a:lnTo>
                    <a:lnTo>
                      <a:pt x="6857" y="313"/>
                    </a:lnTo>
                    <a:lnTo>
                      <a:pt x="6850" y="326"/>
                    </a:lnTo>
                    <a:lnTo>
                      <a:pt x="6842" y="340"/>
                    </a:lnTo>
                    <a:lnTo>
                      <a:pt x="6832" y="353"/>
                    </a:lnTo>
                    <a:lnTo>
                      <a:pt x="6821" y="364"/>
                    </a:lnTo>
                    <a:lnTo>
                      <a:pt x="6810" y="376"/>
                    </a:lnTo>
                    <a:lnTo>
                      <a:pt x="6796" y="387"/>
                    </a:lnTo>
                    <a:lnTo>
                      <a:pt x="6781" y="396"/>
                    </a:lnTo>
                    <a:lnTo>
                      <a:pt x="6766" y="405"/>
                    </a:lnTo>
                    <a:lnTo>
                      <a:pt x="6749" y="413"/>
                    </a:lnTo>
                    <a:lnTo>
                      <a:pt x="6731" y="419"/>
                    </a:lnTo>
                    <a:lnTo>
                      <a:pt x="6711" y="426"/>
                    </a:lnTo>
                    <a:lnTo>
                      <a:pt x="6805" y="573"/>
                    </a:lnTo>
                    <a:lnTo>
                      <a:pt x="6816" y="591"/>
                    </a:lnTo>
                    <a:lnTo>
                      <a:pt x="6826" y="607"/>
                    </a:lnTo>
                    <a:lnTo>
                      <a:pt x="6836" y="618"/>
                    </a:lnTo>
                    <a:lnTo>
                      <a:pt x="6844" y="627"/>
                    </a:lnTo>
                    <a:lnTo>
                      <a:pt x="6852" y="632"/>
                    </a:lnTo>
                    <a:lnTo>
                      <a:pt x="6860" y="637"/>
                    </a:lnTo>
                    <a:lnTo>
                      <a:pt x="6869" y="641"/>
                    </a:lnTo>
                    <a:lnTo>
                      <a:pt x="6877" y="644"/>
                    </a:lnTo>
                    <a:lnTo>
                      <a:pt x="6877" y="660"/>
                    </a:lnTo>
                    <a:lnTo>
                      <a:pt x="6624" y="660"/>
                    </a:lnTo>
                    <a:lnTo>
                      <a:pt x="6624" y="644"/>
                    </a:lnTo>
                    <a:lnTo>
                      <a:pt x="6633" y="640"/>
                    </a:lnTo>
                    <a:lnTo>
                      <a:pt x="6640" y="636"/>
                    </a:lnTo>
                    <a:lnTo>
                      <a:pt x="6642" y="633"/>
                    </a:lnTo>
                    <a:lnTo>
                      <a:pt x="6643" y="630"/>
                    </a:lnTo>
                    <a:lnTo>
                      <a:pt x="6644" y="627"/>
                    </a:lnTo>
                    <a:lnTo>
                      <a:pt x="6644" y="623"/>
                    </a:lnTo>
                    <a:lnTo>
                      <a:pt x="6643" y="619"/>
                    </a:lnTo>
                    <a:lnTo>
                      <a:pt x="6642" y="613"/>
                    </a:lnTo>
                    <a:lnTo>
                      <a:pt x="6639" y="607"/>
                    </a:lnTo>
                    <a:lnTo>
                      <a:pt x="6633" y="600"/>
                    </a:lnTo>
                    <a:lnTo>
                      <a:pt x="6630" y="594"/>
                    </a:lnTo>
                    <a:lnTo>
                      <a:pt x="6626" y="590"/>
                    </a:lnTo>
                    <a:lnTo>
                      <a:pt x="6523" y="428"/>
                    </a:lnTo>
                    <a:lnTo>
                      <a:pt x="6394" y="428"/>
                    </a:lnTo>
                    <a:lnTo>
                      <a:pt x="6394" y="609"/>
                    </a:lnTo>
                    <a:lnTo>
                      <a:pt x="6394" y="617"/>
                    </a:lnTo>
                    <a:lnTo>
                      <a:pt x="6395" y="623"/>
                    </a:lnTo>
                    <a:lnTo>
                      <a:pt x="6397" y="628"/>
                    </a:lnTo>
                    <a:lnTo>
                      <a:pt x="6400" y="632"/>
                    </a:lnTo>
                    <a:lnTo>
                      <a:pt x="6403" y="636"/>
                    </a:lnTo>
                    <a:lnTo>
                      <a:pt x="6409" y="638"/>
                    </a:lnTo>
                    <a:lnTo>
                      <a:pt x="6416" y="641"/>
                    </a:lnTo>
                    <a:lnTo>
                      <a:pt x="6424" y="644"/>
                    </a:lnTo>
                    <a:lnTo>
                      <a:pt x="6424" y="660"/>
                    </a:lnTo>
                    <a:lnTo>
                      <a:pt x="6186" y="660"/>
                    </a:lnTo>
                    <a:close/>
                    <a:moveTo>
                      <a:pt x="6394" y="158"/>
                    </a:moveTo>
                    <a:lnTo>
                      <a:pt x="6394" y="300"/>
                    </a:lnTo>
                    <a:lnTo>
                      <a:pt x="6549" y="300"/>
                    </a:lnTo>
                    <a:lnTo>
                      <a:pt x="6566" y="300"/>
                    </a:lnTo>
                    <a:lnTo>
                      <a:pt x="6583" y="299"/>
                    </a:lnTo>
                    <a:lnTo>
                      <a:pt x="6598" y="298"/>
                    </a:lnTo>
                    <a:lnTo>
                      <a:pt x="6612" y="296"/>
                    </a:lnTo>
                    <a:lnTo>
                      <a:pt x="6624" y="294"/>
                    </a:lnTo>
                    <a:lnTo>
                      <a:pt x="6637" y="291"/>
                    </a:lnTo>
                    <a:lnTo>
                      <a:pt x="6647" y="288"/>
                    </a:lnTo>
                    <a:lnTo>
                      <a:pt x="6656" y="284"/>
                    </a:lnTo>
                    <a:lnTo>
                      <a:pt x="6662" y="279"/>
                    </a:lnTo>
                    <a:lnTo>
                      <a:pt x="6669" y="274"/>
                    </a:lnTo>
                    <a:lnTo>
                      <a:pt x="6675" y="268"/>
                    </a:lnTo>
                    <a:lnTo>
                      <a:pt x="6679" y="261"/>
                    </a:lnTo>
                    <a:lnTo>
                      <a:pt x="6684" y="254"/>
                    </a:lnTo>
                    <a:lnTo>
                      <a:pt x="6686" y="247"/>
                    </a:lnTo>
                    <a:lnTo>
                      <a:pt x="6687" y="238"/>
                    </a:lnTo>
                    <a:lnTo>
                      <a:pt x="6688" y="229"/>
                    </a:lnTo>
                    <a:lnTo>
                      <a:pt x="6687" y="220"/>
                    </a:lnTo>
                    <a:lnTo>
                      <a:pt x="6686" y="211"/>
                    </a:lnTo>
                    <a:lnTo>
                      <a:pt x="6684" y="203"/>
                    </a:lnTo>
                    <a:lnTo>
                      <a:pt x="6680" y="195"/>
                    </a:lnTo>
                    <a:lnTo>
                      <a:pt x="6676" y="189"/>
                    </a:lnTo>
                    <a:lnTo>
                      <a:pt x="6670" y="183"/>
                    </a:lnTo>
                    <a:lnTo>
                      <a:pt x="6665" y="178"/>
                    </a:lnTo>
                    <a:lnTo>
                      <a:pt x="6657" y="174"/>
                    </a:lnTo>
                    <a:lnTo>
                      <a:pt x="6649" y="170"/>
                    </a:lnTo>
                    <a:lnTo>
                      <a:pt x="6639" y="167"/>
                    </a:lnTo>
                    <a:lnTo>
                      <a:pt x="6626" y="164"/>
                    </a:lnTo>
                    <a:lnTo>
                      <a:pt x="6613" y="161"/>
                    </a:lnTo>
                    <a:lnTo>
                      <a:pt x="6598" y="160"/>
                    </a:lnTo>
                    <a:lnTo>
                      <a:pt x="6582" y="159"/>
                    </a:lnTo>
                    <a:lnTo>
                      <a:pt x="6564" y="158"/>
                    </a:lnTo>
                    <a:lnTo>
                      <a:pt x="6543" y="158"/>
                    </a:lnTo>
                    <a:lnTo>
                      <a:pt x="6394" y="15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61" name="Freeform 10"/>
              <p:cNvSpPr>
                <a:spLocks noEditPoints="1"/>
              </p:cNvSpPr>
              <p:nvPr/>
            </p:nvSpPr>
            <p:spPr bwMode="auto">
              <a:xfrm>
                <a:off x="4471" y="1738"/>
                <a:ext cx="1566" cy="230"/>
              </a:xfrm>
              <a:custGeom>
                <a:avLst/>
                <a:gdLst>
                  <a:gd name="T0" fmla="*/ 0 w 4697"/>
                  <a:gd name="T1" fmla="*/ 0 h 691"/>
                  <a:gd name="T2" fmla="*/ 0 w 4697"/>
                  <a:gd name="T3" fmla="*/ 0 h 691"/>
                  <a:gd name="T4" fmla="*/ 0 w 4697"/>
                  <a:gd name="T5" fmla="*/ 0 h 691"/>
                  <a:gd name="T6" fmla="*/ 0 w 4697"/>
                  <a:gd name="T7" fmla="*/ 0 h 691"/>
                  <a:gd name="T8" fmla="*/ 0 w 4697"/>
                  <a:gd name="T9" fmla="*/ 0 h 691"/>
                  <a:gd name="T10" fmla="*/ 0 w 4697"/>
                  <a:gd name="T11" fmla="*/ 0 h 691"/>
                  <a:gd name="T12" fmla="*/ 0 w 4697"/>
                  <a:gd name="T13" fmla="*/ 0 h 691"/>
                  <a:gd name="T14" fmla="*/ 0 w 4697"/>
                  <a:gd name="T15" fmla="*/ 0 h 691"/>
                  <a:gd name="T16" fmla="*/ 0 w 4697"/>
                  <a:gd name="T17" fmla="*/ 0 h 691"/>
                  <a:gd name="T18" fmla="*/ 0 w 4697"/>
                  <a:gd name="T19" fmla="*/ 0 h 691"/>
                  <a:gd name="T20" fmla="*/ 0 w 4697"/>
                  <a:gd name="T21" fmla="*/ 0 h 691"/>
                  <a:gd name="T22" fmla="*/ 0 w 4697"/>
                  <a:gd name="T23" fmla="*/ 0 h 691"/>
                  <a:gd name="T24" fmla="*/ 0 w 4697"/>
                  <a:gd name="T25" fmla="*/ 0 h 691"/>
                  <a:gd name="T26" fmla="*/ 0 w 4697"/>
                  <a:gd name="T27" fmla="*/ 0 h 691"/>
                  <a:gd name="T28" fmla="*/ 0 w 4697"/>
                  <a:gd name="T29" fmla="*/ 0 h 691"/>
                  <a:gd name="T30" fmla="*/ 0 w 4697"/>
                  <a:gd name="T31" fmla="*/ 0 h 691"/>
                  <a:gd name="T32" fmla="*/ 0 w 4697"/>
                  <a:gd name="T33" fmla="*/ 0 h 691"/>
                  <a:gd name="T34" fmla="*/ 0 w 4697"/>
                  <a:gd name="T35" fmla="*/ 0 h 691"/>
                  <a:gd name="T36" fmla="*/ 0 w 4697"/>
                  <a:gd name="T37" fmla="*/ 0 h 691"/>
                  <a:gd name="T38" fmla="*/ 0 w 4697"/>
                  <a:gd name="T39" fmla="*/ 0 h 691"/>
                  <a:gd name="T40" fmla="*/ 0 w 4697"/>
                  <a:gd name="T41" fmla="*/ 0 h 691"/>
                  <a:gd name="T42" fmla="*/ 0 w 4697"/>
                  <a:gd name="T43" fmla="*/ 0 h 691"/>
                  <a:gd name="T44" fmla="*/ 0 w 4697"/>
                  <a:gd name="T45" fmla="*/ 0 h 691"/>
                  <a:gd name="T46" fmla="*/ 0 w 4697"/>
                  <a:gd name="T47" fmla="*/ 0 h 691"/>
                  <a:gd name="T48" fmla="*/ 0 w 4697"/>
                  <a:gd name="T49" fmla="*/ 0 h 691"/>
                  <a:gd name="T50" fmla="*/ 0 w 4697"/>
                  <a:gd name="T51" fmla="*/ 0 h 691"/>
                  <a:gd name="T52" fmla="*/ 0 w 4697"/>
                  <a:gd name="T53" fmla="*/ 0 h 691"/>
                  <a:gd name="T54" fmla="*/ 0 w 4697"/>
                  <a:gd name="T55" fmla="*/ 0 h 691"/>
                  <a:gd name="T56" fmla="*/ 0 w 4697"/>
                  <a:gd name="T57" fmla="*/ 0 h 691"/>
                  <a:gd name="T58" fmla="*/ 0 w 4697"/>
                  <a:gd name="T59" fmla="*/ 0 h 691"/>
                  <a:gd name="T60" fmla="*/ 0 w 4697"/>
                  <a:gd name="T61" fmla="*/ 0 h 691"/>
                  <a:gd name="T62" fmla="*/ 0 w 4697"/>
                  <a:gd name="T63" fmla="*/ 0 h 691"/>
                  <a:gd name="T64" fmla="*/ 0 w 4697"/>
                  <a:gd name="T65" fmla="*/ 0 h 691"/>
                  <a:gd name="T66" fmla="*/ 0 w 4697"/>
                  <a:gd name="T67" fmla="*/ 0 h 691"/>
                  <a:gd name="T68" fmla="*/ 0 w 4697"/>
                  <a:gd name="T69" fmla="*/ 0 h 691"/>
                  <a:gd name="T70" fmla="*/ 0 w 4697"/>
                  <a:gd name="T71" fmla="*/ 0 h 691"/>
                  <a:gd name="T72" fmla="*/ 0 w 4697"/>
                  <a:gd name="T73" fmla="*/ 0 h 691"/>
                  <a:gd name="T74" fmla="*/ 0 w 4697"/>
                  <a:gd name="T75" fmla="*/ 0 h 691"/>
                  <a:gd name="T76" fmla="*/ 0 w 4697"/>
                  <a:gd name="T77" fmla="*/ 0 h 691"/>
                  <a:gd name="T78" fmla="*/ 0 w 4697"/>
                  <a:gd name="T79" fmla="*/ 0 h 691"/>
                  <a:gd name="T80" fmla="*/ 0 w 4697"/>
                  <a:gd name="T81" fmla="*/ 0 h 691"/>
                  <a:gd name="T82" fmla="*/ 0 w 4697"/>
                  <a:gd name="T83" fmla="*/ 0 h 691"/>
                  <a:gd name="T84" fmla="*/ 0 w 4697"/>
                  <a:gd name="T85" fmla="*/ 0 h 691"/>
                  <a:gd name="T86" fmla="*/ 0 w 4697"/>
                  <a:gd name="T87" fmla="*/ 0 h 691"/>
                  <a:gd name="T88" fmla="*/ 0 w 4697"/>
                  <a:gd name="T89" fmla="*/ 0 h 691"/>
                  <a:gd name="T90" fmla="*/ 0 w 4697"/>
                  <a:gd name="T91" fmla="*/ 0 h 691"/>
                  <a:gd name="T92" fmla="*/ 0 w 4697"/>
                  <a:gd name="T93" fmla="*/ 0 h 691"/>
                  <a:gd name="T94" fmla="*/ 0 w 4697"/>
                  <a:gd name="T95" fmla="*/ 0 h 691"/>
                  <a:gd name="T96" fmla="*/ 0 w 4697"/>
                  <a:gd name="T97" fmla="*/ 0 h 691"/>
                  <a:gd name="T98" fmla="*/ 0 w 4697"/>
                  <a:gd name="T99" fmla="*/ 0 h 691"/>
                  <a:gd name="T100" fmla="*/ 0 w 4697"/>
                  <a:gd name="T101" fmla="*/ 0 h 691"/>
                  <a:gd name="T102" fmla="*/ 0 w 4697"/>
                  <a:gd name="T103" fmla="*/ 0 h 691"/>
                  <a:gd name="T104" fmla="*/ 0 w 4697"/>
                  <a:gd name="T105" fmla="*/ 0 h 691"/>
                  <a:gd name="T106" fmla="*/ 0 w 4697"/>
                  <a:gd name="T107" fmla="*/ 0 h 691"/>
                  <a:gd name="T108" fmla="*/ 0 w 4697"/>
                  <a:gd name="T109" fmla="*/ 0 h 691"/>
                  <a:gd name="T110" fmla="*/ 0 w 4697"/>
                  <a:gd name="T111" fmla="*/ 0 h 691"/>
                  <a:gd name="T112" fmla="*/ 0 w 4697"/>
                  <a:gd name="T113" fmla="*/ 0 h 691"/>
                  <a:gd name="T114" fmla="*/ 0 w 4697"/>
                  <a:gd name="T115" fmla="*/ 0 h 691"/>
                  <a:gd name="T116" fmla="*/ 0 w 4697"/>
                  <a:gd name="T117" fmla="*/ 0 h 69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697"/>
                  <a:gd name="T178" fmla="*/ 0 h 691"/>
                  <a:gd name="T179" fmla="*/ 4697 w 4697"/>
                  <a:gd name="T180" fmla="*/ 691 h 69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697" h="691">
                    <a:moveTo>
                      <a:pt x="0" y="660"/>
                    </a:moveTo>
                    <a:lnTo>
                      <a:pt x="0" y="644"/>
                    </a:lnTo>
                    <a:lnTo>
                      <a:pt x="8" y="641"/>
                    </a:lnTo>
                    <a:lnTo>
                      <a:pt x="15" y="639"/>
                    </a:lnTo>
                    <a:lnTo>
                      <a:pt x="20" y="636"/>
                    </a:lnTo>
                    <a:lnTo>
                      <a:pt x="24" y="633"/>
                    </a:lnTo>
                    <a:lnTo>
                      <a:pt x="27" y="629"/>
                    </a:lnTo>
                    <a:lnTo>
                      <a:pt x="28" y="623"/>
                    </a:lnTo>
                    <a:lnTo>
                      <a:pt x="29" y="617"/>
                    </a:lnTo>
                    <a:lnTo>
                      <a:pt x="29" y="609"/>
                    </a:lnTo>
                    <a:lnTo>
                      <a:pt x="29" y="83"/>
                    </a:lnTo>
                    <a:lnTo>
                      <a:pt x="29" y="74"/>
                    </a:lnTo>
                    <a:lnTo>
                      <a:pt x="28" y="67"/>
                    </a:lnTo>
                    <a:lnTo>
                      <a:pt x="27" y="63"/>
                    </a:lnTo>
                    <a:lnTo>
                      <a:pt x="24" y="58"/>
                    </a:lnTo>
                    <a:lnTo>
                      <a:pt x="20" y="55"/>
                    </a:lnTo>
                    <a:lnTo>
                      <a:pt x="15" y="53"/>
                    </a:lnTo>
                    <a:lnTo>
                      <a:pt x="8" y="49"/>
                    </a:lnTo>
                    <a:lnTo>
                      <a:pt x="0" y="47"/>
                    </a:lnTo>
                    <a:lnTo>
                      <a:pt x="0" y="31"/>
                    </a:lnTo>
                    <a:lnTo>
                      <a:pt x="400" y="31"/>
                    </a:lnTo>
                    <a:lnTo>
                      <a:pt x="428" y="31"/>
                    </a:lnTo>
                    <a:lnTo>
                      <a:pt x="455" y="34"/>
                    </a:lnTo>
                    <a:lnTo>
                      <a:pt x="481" y="38"/>
                    </a:lnTo>
                    <a:lnTo>
                      <a:pt x="504" y="44"/>
                    </a:lnTo>
                    <a:lnTo>
                      <a:pt x="526" y="52"/>
                    </a:lnTo>
                    <a:lnTo>
                      <a:pt x="546" y="61"/>
                    </a:lnTo>
                    <a:lnTo>
                      <a:pt x="556" y="65"/>
                    </a:lnTo>
                    <a:lnTo>
                      <a:pt x="565" y="71"/>
                    </a:lnTo>
                    <a:lnTo>
                      <a:pt x="574" y="77"/>
                    </a:lnTo>
                    <a:lnTo>
                      <a:pt x="582" y="83"/>
                    </a:lnTo>
                    <a:lnTo>
                      <a:pt x="590" y="90"/>
                    </a:lnTo>
                    <a:lnTo>
                      <a:pt x="598" y="98"/>
                    </a:lnTo>
                    <a:lnTo>
                      <a:pt x="604" y="104"/>
                    </a:lnTo>
                    <a:lnTo>
                      <a:pt x="611" y="112"/>
                    </a:lnTo>
                    <a:lnTo>
                      <a:pt x="617" y="120"/>
                    </a:lnTo>
                    <a:lnTo>
                      <a:pt x="622" y="129"/>
                    </a:lnTo>
                    <a:lnTo>
                      <a:pt x="627" y="137"/>
                    </a:lnTo>
                    <a:lnTo>
                      <a:pt x="631" y="146"/>
                    </a:lnTo>
                    <a:lnTo>
                      <a:pt x="635" y="156"/>
                    </a:lnTo>
                    <a:lnTo>
                      <a:pt x="638" y="165"/>
                    </a:lnTo>
                    <a:lnTo>
                      <a:pt x="641" y="175"/>
                    </a:lnTo>
                    <a:lnTo>
                      <a:pt x="644" y="186"/>
                    </a:lnTo>
                    <a:lnTo>
                      <a:pt x="646" y="207"/>
                    </a:lnTo>
                    <a:lnTo>
                      <a:pt x="647" y="230"/>
                    </a:lnTo>
                    <a:lnTo>
                      <a:pt x="647" y="242"/>
                    </a:lnTo>
                    <a:lnTo>
                      <a:pt x="646" y="254"/>
                    </a:lnTo>
                    <a:lnTo>
                      <a:pt x="644" y="267"/>
                    </a:lnTo>
                    <a:lnTo>
                      <a:pt x="641" y="279"/>
                    </a:lnTo>
                    <a:lnTo>
                      <a:pt x="639" y="290"/>
                    </a:lnTo>
                    <a:lnTo>
                      <a:pt x="635" y="302"/>
                    </a:lnTo>
                    <a:lnTo>
                      <a:pt x="630" y="313"/>
                    </a:lnTo>
                    <a:lnTo>
                      <a:pt x="626" y="323"/>
                    </a:lnTo>
                    <a:lnTo>
                      <a:pt x="620" y="334"/>
                    </a:lnTo>
                    <a:lnTo>
                      <a:pt x="613" y="343"/>
                    </a:lnTo>
                    <a:lnTo>
                      <a:pt x="607" y="353"/>
                    </a:lnTo>
                    <a:lnTo>
                      <a:pt x="600" y="361"/>
                    </a:lnTo>
                    <a:lnTo>
                      <a:pt x="592" y="370"/>
                    </a:lnTo>
                    <a:lnTo>
                      <a:pt x="583" y="377"/>
                    </a:lnTo>
                    <a:lnTo>
                      <a:pt x="574" y="385"/>
                    </a:lnTo>
                    <a:lnTo>
                      <a:pt x="565" y="390"/>
                    </a:lnTo>
                    <a:lnTo>
                      <a:pt x="548" y="400"/>
                    </a:lnTo>
                    <a:lnTo>
                      <a:pt x="530" y="408"/>
                    </a:lnTo>
                    <a:lnTo>
                      <a:pt x="510" y="415"/>
                    </a:lnTo>
                    <a:lnTo>
                      <a:pt x="488" y="419"/>
                    </a:lnTo>
                    <a:lnTo>
                      <a:pt x="463" y="424"/>
                    </a:lnTo>
                    <a:lnTo>
                      <a:pt x="433" y="426"/>
                    </a:lnTo>
                    <a:lnTo>
                      <a:pt x="397" y="427"/>
                    </a:lnTo>
                    <a:lnTo>
                      <a:pt x="355" y="428"/>
                    </a:lnTo>
                    <a:lnTo>
                      <a:pt x="208" y="428"/>
                    </a:lnTo>
                    <a:lnTo>
                      <a:pt x="208" y="609"/>
                    </a:lnTo>
                    <a:lnTo>
                      <a:pt x="208" y="617"/>
                    </a:lnTo>
                    <a:lnTo>
                      <a:pt x="209" y="623"/>
                    </a:lnTo>
                    <a:lnTo>
                      <a:pt x="211" y="628"/>
                    </a:lnTo>
                    <a:lnTo>
                      <a:pt x="214" y="632"/>
                    </a:lnTo>
                    <a:lnTo>
                      <a:pt x="217" y="636"/>
                    </a:lnTo>
                    <a:lnTo>
                      <a:pt x="223" y="638"/>
                    </a:lnTo>
                    <a:lnTo>
                      <a:pt x="229" y="641"/>
                    </a:lnTo>
                    <a:lnTo>
                      <a:pt x="238" y="644"/>
                    </a:lnTo>
                    <a:lnTo>
                      <a:pt x="238" y="660"/>
                    </a:lnTo>
                    <a:lnTo>
                      <a:pt x="0" y="660"/>
                    </a:lnTo>
                    <a:close/>
                    <a:moveTo>
                      <a:pt x="208" y="158"/>
                    </a:moveTo>
                    <a:lnTo>
                      <a:pt x="208" y="300"/>
                    </a:lnTo>
                    <a:lnTo>
                      <a:pt x="344" y="300"/>
                    </a:lnTo>
                    <a:lnTo>
                      <a:pt x="362" y="300"/>
                    </a:lnTo>
                    <a:lnTo>
                      <a:pt x="378" y="299"/>
                    </a:lnTo>
                    <a:lnTo>
                      <a:pt x="393" y="298"/>
                    </a:lnTo>
                    <a:lnTo>
                      <a:pt x="407" y="296"/>
                    </a:lnTo>
                    <a:lnTo>
                      <a:pt x="419" y="294"/>
                    </a:lnTo>
                    <a:lnTo>
                      <a:pt x="430" y="291"/>
                    </a:lnTo>
                    <a:lnTo>
                      <a:pt x="440" y="288"/>
                    </a:lnTo>
                    <a:lnTo>
                      <a:pt x="449" y="284"/>
                    </a:lnTo>
                    <a:lnTo>
                      <a:pt x="457" y="279"/>
                    </a:lnTo>
                    <a:lnTo>
                      <a:pt x="464" y="274"/>
                    </a:lnTo>
                    <a:lnTo>
                      <a:pt x="470" y="268"/>
                    </a:lnTo>
                    <a:lnTo>
                      <a:pt x="474" y="261"/>
                    </a:lnTo>
                    <a:lnTo>
                      <a:pt x="477" y="254"/>
                    </a:lnTo>
                    <a:lnTo>
                      <a:pt x="481" y="247"/>
                    </a:lnTo>
                    <a:lnTo>
                      <a:pt x="482" y="238"/>
                    </a:lnTo>
                    <a:lnTo>
                      <a:pt x="483" y="229"/>
                    </a:lnTo>
                    <a:lnTo>
                      <a:pt x="482" y="220"/>
                    </a:lnTo>
                    <a:lnTo>
                      <a:pt x="481" y="211"/>
                    </a:lnTo>
                    <a:lnTo>
                      <a:pt x="479" y="203"/>
                    </a:lnTo>
                    <a:lnTo>
                      <a:pt x="475" y="195"/>
                    </a:lnTo>
                    <a:lnTo>
                      <a:pt x="471" y="189"/>
                    </a:lnTo>
                    <a:lnTo>
                      <a:pt x="465" y="183"/>
                    </a:lnTo>
                    <a:lnTo>
                      <a:pt x="458" y="178"/>
                    </a:lnTo>
                    <a:lnTo>
                      <a:pt x="452" y="174"/>
                    </a:lnTo>
                    <a:lnTo>
                      <a:pt x="443" y="170"/>
                    </a:lnTo>
                    <a:lnTo>
                      <a:pt x="433" y="167"/>
                    </a:lnTo>
                    <a:lnTo>
                      <a:pt x="421" y="164"/>
                    </a:lnTo>
                    <a:lnTo>
                      <a:pt x="408" y="161"/>
                    </a:lnTo>
                    <a:lnTo>
                      <a:pt x="393" y="160"/>
                    </a:lnTo>
                    <a:lnTo>
                      <a:pt x="376" y="159"/>
                    </a:lnTo>
                    <a:lnTo>
                      <a:pt x="358" y="158"/>
                    </a:lnTo>
                    <a:lnTo>
                      <a:pt x="338" y="158"/>
                    </a:lnTo>
                    <a:lnTo>
                      <a:pt x="208" y="158"/>
                    </a:lnTo>
                    <a:close/>
                    <a:moveTo>
                      <a:pt x="1365" y="511"/>
                    </a:moveTo>
                    <a:lnTo>
                      <a:pt x="1372" y="511"/>
                    </a:lnTo>
                    <a:lnTo>
                      <a:pt x="1378" y="510"/>
                    </a:lnTo>
                    <a:lnTo>
                      <a:pt x="1384" y="509"/>
                    </a:lnTo>
                    <a:lnTo>
                      <a:pt x="1388" y="506"/>
                    </a:lnTo>
                    <a:lnTo>
                      <a:pt x="1390" y="502"/>
                    </a:lnTo>
                    <a:lnTo>
                      <a:pt x="1394" y="498"/>
                    </a:lnTo>
                    <a:lnTo>
                      <a:pt x="1396" y="491"/>
                    </a:lnTo>
                    <a:lnTo>
                      <a:pt x="1399" y="482"/>
                    </a:lnTo>
                    <a:lnTo>
                      <a:pt x="1416" y="482"/>
                    </a:lnTo>
                    <a:lnTo>
                      <a:pt x="1416" y="691"/>
                    </a:lnTo>
                    <a:lnTo>
                      <a:pt x="1399" y="691"/>
                    </a:lnTo>
                    <a:lnTo>
                      <a:pt x="1397" y="682"/>
                    </a:lnTo>
                    <a:lnTo>
                      <a:pt x="1394" y="675"/>
                    </a:lnTo>
                    <a:lnTo>
                      <a:pt x="1392" y="669"/>
                    </a:lnTo>
                    <a:lnTo>
                      <a:pt x="1388" y="666"/>
                    </a:lnTo>
                    <a:lnTo>
                      <a:pt x="1384" y="664"/>
                    </a:lnTo>
                    <a:lnTo>
                      <a:pt x="1379" y="661"/>
                    </a:lnTo>
                    <a:lnTo>
                      <a:pt x="1372" y="660"/>
                    </a:lnTo>
                    <a:lnTo>
                      <a:pt x="1365" y="660"/>
                    </a:lnTo>
                    <a:lnTo>
                      <a:pt x="795" y="660"/>
                    </a:lnTo>
                    <a:lnTo>
                      <a:pt x="795" y="644"/>
                    </a:lnTo>
                    <a:lnTo>
                      <a:pt x="804" y="641"/>
                    </a:lnTo>
                    <a:lnTo>
                      <a:pt x="811" y="639"/>
                    </a:lnTo>
                    <a:lnTo>
                      <a:pt x="815" y="636"/>
                    </a:lnTo>
                    <a:lnTo>
                      <a:pt x="820" y="633"/>
                    </a:lnTo>
                    <a:lnTo>
                      <a:pt x="822" y="629"/>
                    </a:lnTo>
                    <a:lnTo>
                      <a:pt x="823" y="623"/>
                    </a:lnTo>
                    <a:lnTo>
                      <a:pt x="824" y="617"/>
                    </a:lnTo>
                    <a:lnTo>
                      <a:pt x="824" y="609"/>
                    </a:lnTo>
                    <a:lnTo>
                      <a:pt x="824" y="83"/>
                    </a:lnTo>
                    <a:lnTo>
                      <a:pt x="824" y="74"/>
                    </a:lnTo>
                    <a:lnTo>
                      <a:pt x="823" y="67"/>
                    </a:lnTo>
                    <a:lnTo>
                      <a:pt x="822" y="63"/>
                    </a:lnTo>
                    <a:lnTo>
                      <a:pt x="820" y="58"/>
                    </a:lnTo>
                    <a:lnTo>
                      <a:pt x="815" y="55"/>
                    </a:lnTo>
                    <a:lnTo>
                      <a:pt x="811" y="53"/>
                    </a:lnTo>
                    <a:lnTo>
                      <a:pt x="804" y="49"/>
                    </a:lnTo>
                    <a:lnTo>
                      <a:pt x="795" y="47"/>
                    </a:lnTo>
                    <a:lnTo>
                      <a:pt x="795" y="31"/>
                    </a:lnTo>
                    <a:lnTo>
                      <a:pt x="1366" y="31"/>
                    </a:lnTo>
                    <a:lnTo>
                      <a:pt x="1374" y="30"/>
                    </a:lnTo>
                    <a:lnTo>
                      <a:pt x="1379" y="29"/>
                    </a:lnTo>
                    <a:lnTo>
                      <a:pt x="1385" y="27"/>
                    </a:lnTo>
                    <a:lnTo>
                      <a:pt x="1389" y="25"/>
                    </a:lnTo>
                    <a:lnTo>
                      <a:pt x="1392" y="21"/>
                    </a:lnTo>
                    <a:lnTo>
                      <a:pt x="1395" y="16"/>
                    </a:lnTo>
                    <a:lnTo>
                      <a:pt x="1397" y="9"/>
                    </a:lnTo>
                    <a:lnTo>
                      <a:pt x="1399" y="0"/>
                    </a:lnTo>
                    <a:lnTo>
                      <a:pt x="1416" y="0"/>
                    </a:lnTo>
                    <a:lnTo>
                      <a:pt x="1416" y="210"/>
                    </a:lnTo>
                    <a:lnTo>
                      <a:pt x="1399" y="210"/>
                    </a:lnTo>
                    <a:lnTo>
                      <a:pt x="1397" y="201"/>
                    </a:lnTo>
                    <a:lnTo>
                      <a:pt x="1394" y="194"/>
                    </a:lnTo>
                    <a:lnTo>
                      <a:pt x="1392" y="188"/>
                    </a:lnTo>
                    <a:lnTo>
                      <a:pt x="1388" y="185"/>
                    </a:lnTo>
                    <a:lnTo>
                      <a:pt x="1385" y="183"/>
                    </a:lnTo>
                    <a:lnTo>
                      <a:pt x="1379" y="180"/>
                    </a:lnTo>
                    <a:lnTo>
                      <a:pt x="1374" y="180"/>
                    </a:lnTo>
                    <a:lnTo>
                      <a:pt x="1366" y="179"/>
                    </a:lnTo>
                    <a:lnTo>
                      <a:pt x="1003" y="179"/>
                    </a:lnTo>
                    <a:lnTo>
                      <a:pt x="1003" y="268"/>
                    </a:lnTo>
                    <a:lnTo>
                      <a:pt x="1220" y="268"/>
                    </a:lnTo>
                    <a:lnTo>
                      <a:pt x="1228" y="268"/>
                    </a:lnTo>
                    <a:lnTo>
                      <a:pt x="1234" y="267"/>
                    </a:lnTo>
                    <a:lnTo>
                      <a:pt x="1240" y="265"/>
                    </a:lnTo>
                    <a:lnTo>
                      <a:pt x="1244" y="262"/>
                    </a:lnTo>
                    <a:lnTo>
                      <a:pt x="1247" y="259"/>
                    </a:lnTo>
                    <a:lnTo>
                      <a:pt x="1250" y="253"/>
                    </a:lnTo>
                    <a:lnTo>
                      <a:pt x="1253" y="247"/>
                    </a:lnTo>
                    <a:lnTo>
                      <a:pt x="1257" y="239"/>
                    </a:lnTo>
                    <a:lnTo>
                      <a:pt x="1273" y="239"/>
                    </a:lnTo>
                    <a:lnTo>
                      <a:pt x="1273" y="434"/>
                    </a:lnTo>
                    <a:lnTo>
                      <a:pt x="1256" y="434"/>
                    </a:lnTo>
                    <a:lnTo>
                      <a:pt x="1253" y="425"/>
                    </a:lnTo>
                    <a:lnTo>
                      <a:pt x="1250" y="418"/>
                    </a:lnTo>
                    <a:lnTo>
                      <a:pt x="1247" y="414"/>
                    </a:lnTo>
                    <a:lnTo>
                      <a:pt x="1243" y="409"/>
                    </a:lnTo>
                    <a:lnTo>
                      <a:pt x="1240" y="407"/>
                    </a:lnTo>
                    <a:lnTo>
                      <a:pt x="1234" y="406"/>
                    </a:lnTo>
                    <a:lnTo>
                      <a:pt x="1228" y="405"/>
                    </a:lnTo>
                    <a:lnTo>
                      <a:pt x="1220" y="404"/>
                    </a:lnTo>
                    <a:lnTo>
                      <a:pt x="1003" y="404"/>
                    </a:lnTo>
                    <a:lnTo>
                      <a:pt x="1003" y="511"/>
                    </a:lnTo>
                    <a:lnTo>
                      <a:pt x="1365" y="511"/>
                    </a:lnTo>
                    <a:close/>
                    <a:moveTo>
                      <a:pt x="1952" y="672"/>
                    </a:moveTo>
                    <a:lnTo>
                      <a:pt x="1932" y="670"/>
                    </a:lnTo>
                    <a:lnTo>
                      <a:pt x="1913" y="669"/>
                    </a:lnTo>
                    <a:lnTo>
                      <a:pt x="1894" y="668"/>
                    </a:lnTo>
                    <a:lnTo>
                      <a:pt x="1874" y="665"/>
                    </a:lnTo>
                    <a:lnTo>
                      <a:pt x="1856" y="663"/>
                    </a:lnTo>
                    <a:lnTo>
                      <a:pt x="1838" y="658"/>
                    </a:lnTo>
                    <a:lnTo>
                      <a:pt x="1822" y="654"/>
                    </a:lnTo>
                    <a:lnTo>
                      <a:pt x="1805" y="648"/>
                    </a:lnTo>
                    <a:lnTo>
                      <a:pt x="1788" y="641"/>
                    </a:lnTo>
                    <a:lnTo>
                      <a:pt x="1772" y="635"/>
                    </a:lnTo>
                    <a:lnTo>
                      <a:pt x="1757" y="627"/>
                    </a:lnTo>
                    <a:lnTo>
                      <a:pt x="1741" y="619"/>
                    </a:lnTo>
                    <a:lnTo>
                      <a:pt x="1726" y="610"/>
                    </a:lnTo>
                    <a:lnTo>
                      <a:pt x="1713" y="600"/>
                    </a:lnTo>
                    <a:lnTo>
                      <a:pt x="1698" y="590"/>
                    </a:lnTo>
                    <a:lnTo>
                      <a:pt x="1685" y="579"/>
                    </a:lnTo>
                    <a:lnTo>
                      <a:pt x="1672" y="566"/>
                    </a:lnTo>
                    <a:lnTo>
                      <a:pt x="1661" y="554"/>
                    </a:lnTo>
                    <a:lnTo>
                      <a:pt x="1650" y="542"/>
                    </a:lnTo>
                    <a:lnTo>
                      <a:pt x="1640" y="528"/>
                    </a:lnTo>
                    <a:lnTo>
                      <a:pt x="1630" y="516"/>
                    </a:lnTo>
                    <a:lnTo>
                      <a:pt x="1622" y="501"/>
                    </a:lnTo>
                    <a:lnTo>
                      <a:pt x="1614" y="488"/>
                    </a:lnTo>
                    <a:lnTo>
                      <a:pt x="1606" y="473"/>
                    </a:lnTo>
                    <a:lnTo>
                      <a:pt x="1600" y="459"/>
                    </a:lnTo>
                    <a:lnTo>
                      <a:pt x="1595" y="443"/>
                    </a:lnTo>
                    <a:lnTo>
                      <a:pt x="1590" y="428"/>
                    </a:lnTo>
                    <a:lnTo>
                      <a:pt x="1587" y="411"/>
                    </a:lnTo>
                    <a:lnTo>
                      <a:pt x="1584" y="396"/>
                    </a:lnTo>
                    <a:lnTo>
                      <a:pt x="1582" y="379"/>
                    </a:lnTo>
                    <a:lnTo>
                      <a:pt x="1580" y="362"/>
                    </a:lnTo>
                    <a:lnTo>
                      <a:pt x="1580" y="345"/>
                    </a:lnTo>
                    <a:lnTo>
                      <a:pt x="1580" y="327"/>
                    </a:lnTo>
                    <a:lnTo>
                      <a:pt x="1581" y="311"/>
                    </a:lnTo>
                    <a:lnTo>
                      <a:pt x="1584" y="294"/>
                    </a:lnTo>
                    <a:lnTo>
                      <a:pt x="1587" y="278"/>
                    </a:lnTo>
                    <a:lnTo>
                      <a:pt x="1590" y="261"/>
                    </a:lnTo>
                    <a:lnTo>
                      <a:pt x="1595" y="247"/>
                    </a:lnTo>
                    <a:lnTo>
                      <a:pt x="1600" y="231"/>
                    </a:lnTo>
                    <a:lnTo>
                      <a:pt x="1606" y="216"/>
                    </a:lnTo>
                    <a:lnTo>
                      <a:pt x="1613" y="202"/>
                    </a:lnTo>
                    <a:lnTo>
                      <a:pt x="1621" y="188"/>
                    </a:lnTo>
                    <a:lnTo>
                      <a:pt x="1630" y="174"/>
                    </a:lnTo>
                    <a:lnTo>
                      <a:pt x="1639" y="161"/>
                    </a:lnTo>
                    <a:lnTo>
                      <a:pt x="1649" y="148"/>
                    </a:lnTo>
                    <a:lnTo>
                      <a:pt x="1660" y="136"/>
                    </a:lnTo>
                    <a:lnTo>
                      <a:pt x="1672" y="123"/>
                    </a:lnTo>
                    <a:lnTo>
                      <a:pt x="1685" y="112"/>
                    </a:lnTo>
                    <a:lnTo>
                      <a:pt x="1698" y="101"/>
                    </a:lnTo>
                    <a:lnTo>
                      <a:pt x="1712" y="91"/>
                    </a:lnTo>
                    <a:lnTo>
                      <a:pt x="1726" y="81"/>
                    </a:lnTo>
                    <a:lnTo>
                      <a:pt x="1741" y="72"/>
                    </a:lnTo>
                    <a:lnTo>
                      <a:pt x="1755" y="63"/>
                    </a:lnTo>
                    <a:lnTo>
                      <a:pt x="1771" y="56"/>
                    </a:lnTo>
                    <a:lnTo>
                      <a:pt x="1787" y="49"/>
                    </a:lnTo>
                    <a:lnTo>
                      <a:pt x="1804" y="43"/>
                    </a:lnTo>
                    <a:lnTo>
                      <a:pt x="1821" y="37"/>
                    </a:lnTo>
                    <a:lnTo>
                      <a:pt x="1837" y="32"/>
                    </a:lnTo>
                    <a:lnTo>
                      <a:pt x="1855" y="29"/>
                    </a:lnTo>
                    <a:lnTo>
                      <a:pt x="1874" y="26"/>
                    </a:lnTo>
                    <a:lnTo>
                      <a:pt x="1892" y="22"/>
                    </a:lnTo>
                    <a:lnTo>
                      <a:pt x="1911" y="21"/>
                    </a:lnTo>
                    <a:lnTo>
                      <a:pt x="1932" y="20"/>
                    </a:lnTo>
                    <a:lnTo>
                      <a:pt x="1952" y="20"/>
                    </a:lnTo>
                    <a:lnTo>
                      <a:pt x="1972" y="20"/>
                    </a:lnTo>
                    <a:lnTo>
                      <a:pt x="1991" y="21"/>
                    </a:lnTo>
                    <a:lnTo>
                      <a:pt x="2010" y="22"/>
                    </a:lnTo>
                    <a:lnTo>
                      <a:pt x="2029" y="26"/>
                    </a:lnTo>
                    <a:lnTo>
                      <a:pt x="2047" y="29"/>
                    </a:lnTo>
                    <a:lnTo>
                      <a:pt x="2065" y="32"/>
                    </a:lnTo>
                    <a:lnTo>
                      <a:pt x="2082" y="37"/>
                    </a:lnTo>
                    <a:lnTo>
                      <a:pt x="2099" y="43"/>
                    </a:lnTo>
                    <a:lnTo>
                      <a:pt x="2116" y="49"/>
                    </a:lnTo>
                    <a:lnTo>
                      <a:pt x="2132" y="56"/>
                    </a:lnTo>
                    <a:lnTo>
                      <a:pt x="2147" y="63"/>
                    </a:lnTo>
                    <a:lnTo>
                      <a:pt x="2163" y="72"/>
                    </a:lnTo>
                    <a:lnTo>
                      <a:pt x="2178" y="81"/>
                    </a:lnTo>
                    <a:lnTo>
                      <a:pt x="2191" y="91"/>
                    </a:lnTo>
                    <a:lnTo>
                      <a:pt x="2205" y="101"/>
                    </a:lnTo>
                    <a:lnTo>
                      <a:pt x="2218" y="112"/>
                    </a:lnTo>
                    <a:lnTo>
                      <a:pt x="2232" y="123"/>
                    </a:lnTo>
                    <a:lnTo>
                      <a:pt x="2243" y="136"/>
                    </a:lnTo>
                    <a:lnTo>
                      <a:pt x="2254" y="148"/>
                    </a:lnTo>
                    <a:lnTo>
                      <a:pt x="2264" y="161"/>
                    </a:lnTo>
                    <a:lnTo>
                      <a:pt x="2273" y="174"/>
                    </a:lnTo>
                    <a:lnTo>
                      <a:pt x="2282" y="188"/>
                    </a:lnTo>
                    <a:lnTo>
                      <a:pt x="2290" y="202"/>
                    </a:lnTo>
                    <a:lnTo>
                      <a:pt x="2297" y="216"/>
                    </a:lnTo>
                    <a:lnTo>
                      <a:pt x="2302" y="231"/>
                    </a:lnTo>
                    <a:lnTo>
                      <a:pt x="2308" y="247"/>
                    </a:lnTo>
                    <a:lnTo>
                      <a:pt x="2312" y="261"/>
                    </a:lnTo>
                    <a:lnTo>
                      <a:pt x="2316" y="278"/>
                    </a:lnTo>
                    <a:lnTo>
                      <a:pt x="2319" y="294"/>
                    </a:lnTo>
                    <a:lnTo>
                      <a:pt x="2321" y="311"/>
                    </a:lnTo>
                    <a:lnTo>
                      <a:pt x="2322" y="327"/>
                    </a:lnTo>
                    <a:lnTo>
                      <a:pt x="2322" y="345"/>
                    </a:lnTo>
                    <a:lnTo>
                      <a:pt x="2322" y="362"/>
                    </a:lnTo>
                    <a:lnTo>
                      <a:pt x="2321" y="379"/>
                    </a:lnTo>
                    <a:lnTo>
                      <a:pt x="2319" y="396"/>
                    </a:lnTo>
                    <a:lnTo>
                      <a:pt x="2316" y="411"/>
                    </a:lnTo>
                    <a:lnTo>
                      <a:pt x="2312" y="428"/>
                    </a:lnTo>
                    <a:lnTo>
                      <a:pt x="2308" y="443"/>
                    </a:lnTo>
                    <a:lnTo>
                      <a:pt x="2302" y="459"/>
                    </a:lnTo>
                    <a:lnTo>
                      <a:pt x="2297" y="473"/>
                    </a:lnTo>
                    <a:lnTo>
                      <a:pt x="2290" y="488"/>
                    </a:lnTo>
                    <a:lnTo>
                      <a:pt x="2282" y="501"/>
                    </a:lnTo>
                    <a:lnTo>
                      <a:pt x="2273" y="516"/>
                    </a:lnTo>
                    <a:lnTo>
                      <a:pt x="2264" y="528"/>
                    </a:lnTo>
                    <a:lnTo>
                      <a:pt x="2253" y="542"/>
                    </a:lnTo>
                    <a:lnTo>
                      <a:pt x="2243" y="554"/>
                    </a:lnTo>
                    <a:lnTo>
                      <a:pt x="2230" y="566"/>
                    </a:lnTo>
                    <a:lnTo>
                      <a:pt x="2218" y="579"/>
                    </a:lnTo>
                    <a:lnTo>
                      <a:pt x="2205" y="590"/>
                    </a:lnTo>
                    <a:lnTo>
                      <a:pt x="2191" y="600"/>
                    </a:lnTo>
                    <a:lnTo>
                      <a:pt x="2176" y="610"/>
                    </a:lnTo>
                    <a:lnTo>
                      <a:pt x="2162" y="619"/>
                    </a:lnTo>
                    <a:lnTo>
                      <a:pt x="2146" y="627"/>
                    </a:lnTo>
                    <a:lnTo>
                      <a:pt x="2132" y="635"/>
                    </a:lnTo>
                    <a:lnTo>
                      <a:pt x="2115" y="641"/>
                    </a:lnTo>
                    <a:lnTo>
                      <a:pt x="2099" y="648"/>
                    </a:lnTo>
                    <a:lnTo>
                      <a:pt x="2082" y="654"/>
                    </a:lnTo>
                    <a:lnTo>
                      <a:pt x="2064" y="658"/>
                    </a:lnTo>
                    <a:lnTo>
                      <a:pt x="2047" y="663"/>
                    </a:lnTo>
                    <a:lnTo>
                      <a:pt x="2028" y="665"/>
                    </a:lnTo>
                    <a:lnTo>
                      <a:pt x="2010" y="668"/>
                    </a:lnTo>
                    <a:lnTo>
                      <a:pt x="1991" y="669"/>
                    </a:lnTo>
                    <a:lnTo>
                      <a:pt x="1971" y="670"/>
                    </a:lnTo>
                    <a:lnTo>
                      <a:pt x="1952" y="672"/>
                    </a:lnTo>
                    <a:close/>
                    <a:moveTo>
                      <a:pt x="1764" y="345"/>
                    </a:moveTo>
                    <a:lnTo>
                      <a:pt x="1765" y="365"/>
                    </a:lnTo>
                    <a:lnTo>
                      <a:pt x="1768" y="385"/>
                    </a:lnTo>
                    <a:lnTo>
                      <a:pt x="1771" y="402"/>
                    </a:lnTo>
                    <a:lnTo>
                      <a:pt x="1777" y="419"/>
                    </a:lnTo>
                    <a:lnTo>
                      <a:pt x="1785" y="435"/>
                    </a:lnTo>
                    <a:lnTo>
                      <a:pt x="1794" y="450"/>
                    </a:lnTo>
                    <a:lnTo>
                      <a:pt x="1804" y="463"/>
                    </a:lnTo>
                    <a:lnTo>
                      <a:pt x="1815" y="476"/>
                    </a:lnTo>
                    <a:lnTo>
                      <a:pt x="1828" y="488"/>
                    </a:lnTo>
                    <a:lnTo>
                      <a:pt x="1843" y="498"/>
                    </a:lnTo>
                    <a:lnTo>
                      <a:pt x="1859" y="506"/>
                    </a:lnTo>
                    <a:lnTo>
                      <a:pt x="1876" y="512"/>
                    </a:lnTo>
                    <a:lnTo>
                      <a:pt x="1892" y="518"/>
                    </a:lnTo>
                    <a:lnTo>
                      <a:pt x="1911" y="522"/>
                    </a:lnTo>
                    <a:lnTo>
                      <a:pt x="1932" y="525"/>
                    </a:lnTo>
                    <a:lnTo>
                      <a:pt x="1953" y="525"/>
                    </a:lnTo>
                    <a:lnTo>
                      <a:pt x="1973" y="525"/>
                    </a:lnTo>
                    <a:lnTo>
                      <a:pt x="1992" y="522"/>
                    </a:lnTo>
                    <a:lnTo>
                      <a:pt x="2011" y="518"/>
                    </a:lnTo>
                    <a:lnTo>
                      <a:pt x="2028" y="512"/>
                    </a:lnTo>
                    <a:lnTo>
                      <a:pt x="2045" y="506"/>
                    </a:lnTo>
                    <a:lnTo>
                      <a:pt x="2061" y="498"/>
                    </a:lnTo>
                    <a:lnTo>
                      <a:pt x="2074" y="488"/>
                    </a:lnTo>
                    <a:lnTo>
                      <a:pt x="2088" y="476"/>
                    </a:lnTo>
                    <a:lnTo>
                      <a:pt x="2100" y="463"/>
                    </a:lnTo>
                    <a:lnTo>
                      <a:pt x="2110" y="450"/>
                    </a:lnTo>
                    <a:lnTo>
                      <a:pt x="2119" y="435"/>
                    </a:lnTo>
                    <a:lnTo>
                      <a:pt x="2126" y="419"/>
                    </a:lnTo>
                    <a:lnTo>
                      <a:pt x="2132" y="402"/>
                    </a:lnTo>
                    <a:lnTo>
                      <a:pt x="2136" y="385"/>
                    </a:lnTo>
                    <a:lnTo>
                      <a:pt x="2138" y="365"/>
                    </a:lnTo>
                    <a:lnTo>
                      <a:pt x="2139" y="345"/>
                    </a:lnTo>
                    <a:lnTo>
                      <a:pt x="2138" y="326"/>
                    </a:lnTo>
                    <a:lnTo>
                      <a:pt x="2136" y="307"/>
                    </a:lnTo>
                    <a:lnTo>
                      <a:pt x="2132" y="290"/>
                    </a:lnTo>
                    <a:lnTo>
                      <a:pt x="2126" y="274"/>
                    </a:lnTo>
                    <a:lnTo>
                      <a:pt x="2119" y="258"/>
                    </a:lnTo>
                    <a:lnTo>
                      <a:pt x="2110" y="242"/>
                    </a:lnTo>
                    <a:lnTo>
                      <a:pt x="2100" y="229"/>
                    </a:lnTo>
                    <a:lnTo>
                      <a:pt x="2088" y="216"/>
                    </a:lnTo>
                    <a:lnTo>
                      <a:pt x="2074" y="204"/>
                    </a:lnTo>
                    <a:lnTo>
                      <a:pt x="2060" y="194"/>
                    </a:lnTo>
                    <a:lnTo>
                      <a:pt x="2044" y="185"/>
                    </a:lnTo>
                    <a:lnTo>
                      <a:pt x="2028" y="178"/>
                    </a:lnTo>
                    <a:lnTo>
                      <a:pt x="2010" y="173"/>
                    </a:lnTo>
                    <a:lnTo>
                      <a:pt x="1991" y="169"/>
                    </a:lnTo>
                    <a:lnTo>
                      <a:pt x="1972" y="167"/>
                    </a:lnTo>
                    <a:lnTo>
                      <a:pt x="1952" y="166"/>
                    </a:lnTo>
                    <a:lnTo>
                      <a:pt x="1931" y="167"/>
                    </a:lnTo>
                    <a:lnTo>
                      <a:pt x="1911" y="169"/>
                    </a:lnTo>
                    <a:lnTo>
                      <a:pt x="1894" y="173"/>
                    </a:lnTo>
                    <a:lnTo>
                      <a:pt x="1876" y="178"/>
                    </a:lnTo>
                    <a:lnTo>
                      <a:pt x="1860" y="185"/>
                    </a:lnTo>
                    <a:lnTo>
                      <a:pt x="1844" y="194"/>
                    </a:lnTo>
                    <a:lnTo>
                      <a:pt x="1829" y="204"/>
                    </a:lnTo>
                    <a:lnTo>
                      <a:pt x="1816" y="216"/>
                    </a:lnTo>
                    <a:lnTo>
                      <a:pt x="1804" y="229"/>
                    </a:lnTo>
                    <a:lnTo>
                      <a:pt x="1794" y="242"/>
                    </a:lnTo>
                    <a:lnTo>
                      <a:pt x="1785" y="258"/>
                    </a:lnTo>
                    <a:lnTo>
                      <a:pt x="1778" y="274"/>
                    </a:lnTo>
                    <a:lnTo>
                      <a:pt x="1772" y="290"/>
                    </a:lnTo>
                    <a:lnTo>
                      <a:pt x="1768" y="307"/>
                    </a:lnTo>
                    <a:lnTo>
                      <a:pt x="1765" y="326"/>
                    </a:lnTo>
                    <a:lnTo>
                      <a:pt x="1764" y="345"/>
                    </a:lnTo>
                    <a:close/>
                    <a:moveTo>
                      <a:pt x="2474" y="660"/>
                    </a:moveTo>
                    <a:lnTo>
                      <a:pt x="2474" y="644"/>
                    </a:lnTo>
                    <a:lnTo>
                      <a:pt x="2483" y="641"/>
                    </a:lnTo>
                    <a:lnTo>
                      <a:pt x="2490" y="639"/>
                    </a:lnTo>
                    <a:lnTo>
                      <a:pt x="2495" y="636"/>
                    </a:lnTo>
                    <a:lnTo>
                      <a:pt x="2499" y="633"/>
                    </a:lnTo>
                    <a:lnTo>
                      <a:pt x="2501" y="629"/>
                    </a:lnTo>
                    <a:lnTo>
                      <a:pt x="2502" y="623"/>
                    </a:lnTo>
                    <a:lnTo>
                      <a:pt x="2503" y="617"/>
                    </a:lnTo>
                    <a:lnTo>
                      <a:pt x="2504" y="609"/>
                    </a:lnTo>
                    <a:lnTo>
                      <a:pt x="2504" y="83"/>
                    </a:lnTo>
                    <a:lnTo>
                      <a:pt x="2503" y="74"/>
                    </a:lnTo>
                    <a:lnTo>
                      <a:pt x="2502" y="67"/>
                    </a:lnTo>
                    <a:lnTo>
                      <a:pt x="2501" y="63"/>
                    </a:lnTo>
                    <a:lnTo>
                      <a:pt x="2499" y="58"/>
                    </a:lnTo>
                    <a:lnTo>
                      <a:pt x="2495" y="55"/>
                    </a:lnTo>
                    <a:lnTo>
                      <a:pt x="2490" y="53"/>
                    </a:lnTo>
                    <a:lnTo>
                      <a:pt x="2483" y="49"/>
                    </a:lnTo>
                    <a:lnTo>
                      <a:pt x="2474" y="47"/>
                    </a:lnTo>
                    <a:lnTo>
                      <a:pt x="2474" y="31"/>
                    </a:lnTo>
                    <a:lnTo>
                      <a:pt x="2874" y="31"/>
                    </a:lnTo>
                    <a:lnTo>
                      <a:pt x="2903" y="31"/>
                    </a:lnTo>
                    <a:lnTo>
                      <a:pt x="2930" y="34"/>
                    </a:lnTo>
                    <a:lnTo>
                      <a:pt x="2955" y="38"/>
                    </a:lnTo>
                    <a:lnTo>
                      <a:pt x="2978" y="44"/>
                    </a:lnTo>
                    <a:lnTo>
                      <a:pt x="3001" y="52"/>
                    </a:lnTo>
                    <a:lnTo>
                      <a:pt x="3021" y="61"/>
                    </a:lnTo>
                    <a:lnTo>
                      <a:pt x="3030" y="65"/>
                    </a:lnTo>
                    <a:lnTo>
                      <a:pt x="3039" y="71"/>
                    </a:lnTo>
                    <a:lnTo>
                      <a:pt x="3048" y="77"/>
                    </a:lnTo>
                    <a:lnTo>
                      <a:pt x="3057" y="83"/>
                    </a:lnTo>
                    <a:lnTo>
                      <a:pt x="3065" y="90"/>
                    </a:lnTo>
                    <a:lnTo>
                      <a:pt x="3071" y="98"/>
                    </a:lnTo>
                    <a:lnTo>
                      <a:pt x="3078" y="104"/>
                    </a:lnTo>
                    <a:lnTo>
                      <a:pt x="3085" y="112"/>
                    </a:lnTo>
                    <a:lnTo>
                      <a:pt x="3091" y="120"/>
                    </a:lnTo>
                    <a:lnTo>
                      <a:pt x="3096" y="129"/>
                    </a:lnTo>
                    <a:lnTo>
                      <a:pt x="3101" y="137"/>
                    </a:lnTo>
                    <a:lnTo>
                      <a:pt x="3105" y="146"/>
                    </a:lnTo>
                    <a:lnTo>
                      <a:pt x="3110" y="156"/>
                    </a:lnTo>
                    <a:lnTo>
                      <a:pt x="3112" y="165"/>
                    </a:lnTo>
                    <a:lnTo>
                      <a:pt x="3115" y="175"/>
                    </a:lnTo>
                    <a:lnTo>
                      <a:pt x="3118" y="186"/>
                    </a:lnTo>
                    <a:lnTo>
                      <a:pt x="3121" y="207"/>
                    </a:lnTo>
                    <a:lnTo>
                      <a:pt x="3122" y="230"/>
                    </a:lnTo>
                    <a:lnTo>
                      <a:pt x="3121" y="242"/>
                    </a:lnTo>
                    <a:lnTo>
                      <a:pt x="3120" y="254"/>
                    </a:lnTo>
                    <a:lnTo>
                      <a:pt x="3119" y="267"/>
                    </a:lnTo>
                    <a:lnTo>
                      <a:pt x="3116" y="279"/>
                    </a:lnTo>
                    <a:lnTo>
                      <a:pt x="3113" y="290"/>
                    </a:lnTo>
                    <a:lnTo>
                      <a:pt x="3110" y="302"/>
                    </a:lnTo>
                    <a:lnTo>
                      <a:pt x="3105" y="313"/>
                    </a:lnTo>
                    <a:lnTo>
                      <a:pt x="3100" y="323"/>
                    </a:lnTo>
                    <a:lnTo>
                      <a:pt x="3094" y="334"/>
                    </a:lnTo>
                    <a:lnTo>
                      <a:pt x="3088" y="343"/>
                    </a:lnTo>
                    <a:lnTo>
                      <a:pt x="3082" y="353"/>
                    </a:lnTo>
                    <a:lnTo>
                      <a:pt x="3074" y="361"/>
                    </a:lnTo>
                    <a:lnTo>
                      <a:pt x="3066" y="370"/>
                    </a:lnTo>
                    <a:lnTo>
                      <a:pt x="3058" y="377"/>
                    </a:lnTo>
                    <a:lnTo>
                      <a:pt x="3049" y="385"/>
                    </a:lnTo>
                    <a:lnTo>
                      <a:pt x="3040" y="390"/>
                    </a:lnTo>
                    <a:lnTo>
                      <a:pt x="3023" y="400"/>
                    </a:lnTo>
                    <a:lnTo>
                      <a:pt x="3004" y="408"/>
                    </a:lnTo>
                    <a:lnTo>
                      <a:pt x="2984" y="415"/>
                    </a:lnTo>
                    <a:lnTo>
                      <a:pt x="2963" y="419"/>
                    </a:lnTo>
                    <a:lnTo>
                      <a:pt x="2937" y="424"/>
                    </a:lnTo>
                    <a:lnTo>
                      <a:pt x="2906" y="426"/>
                    </a:lnTo>
                    <a:lnTo>
                      <a:pt x="2870" y="427"/>
                    </a:lnTo>
                    <a:lnTo>
                      <a:pt x="2830" y="428"/>
                    </a:lnTo>
                    <a:lnTo>
                      <a:pt x="2682" y="428"/>
                    </a:lnTo>
                    <a:lnTo>
                      <a:pt x="2682" y="609"/>
                    </a:lnTo>
                    <a:lnTo>
                      <a:pt x="2682" y="617"/>
                    </a:lnTo>
                    <a:lnTo>
                      <a:pt x="2683" y="623"/>
                    </a:lnTo>
                    <a:lnTo>
                      <a:pt x="2685" y="628"/>
                    </a:lnTo>
                    <a:lnTo>
                      <a:pt x="2687" y="632"/>
                    </a:lnTo>
                    <a:lnTo>
                      <a:pt x="2692" y="636"/>
                    </a:lnTo>
                    <a:lnTo>
                      <a:pt x="2696" y="638"/>
                    </a:lnTo>
                    <a:lnTo>
                      <a:pt x="2704" y="641"/>
                    </a:lnTo>
                    <a:lnTo>
                      <a:pt x="2713" y="644"/>
                    </a:lnTo>
                    <a:lnTo>
                      <a:pt x="2713" y="660"/>
                    </a:lnTo>
                    <a:lnTo>
                      <a:pt x="2474" y="660"/>
                    </a:lnTo>
                    <a:close/>
                    <a:moveTo>
                      <a:pt x="2682" y="158"/>
                    </a:moveTo>
                    <a:lnTo>
                      <a:pt x="2682" y="300"/>
                    </a:lnTo>
                    <a:lnTo>
                      <a:pt x="2818" y="300"/>
                    </a:lnTo>
                    <a:lnTo>
                      <a:pt x="2836" y="300"/>
                    </a:lnTo>
                    <a:lnTo>
                      <a:pt x="2852" y="299"/>
                    </a:lnTo>
                    <a:lnTo>
                      <a:pt x="2867" y="298"/>
                    </a:lnTo>
                    <a:lnTo>
                      <a:pt x="2881" y="296"/>
                    </a:lnTo>
                    <a:lnTo>
                      <a:pt x="2894" y="294"/>
                    </a:lnTo>
                    <a:lnTo>
                      <a:pt x="2905" y="291"/>
                    </a:lnTo>
                    <a:lnTo>
                      <a:pt x="2915" y="288"/>
                    </a:lnTo>
                    <a:lnTo>
                      <a:pt x="2924" y="284"/>
                    </a:lnTo>
                    <a:lnTo>
                      <a:pt x="2932" y="279"/>
                    </a:lnTo>
                    <a:lnTo>
                      <a:pt x="2938" y="274"/>
                    </a:lnTo>
                    <a:lnTo>
                      <a:pt x="2943" y="268"/>
                    </a:lnTo>
                    <a:lnTo>
                      <a:pt x="2949" y="261"/>
                    </a:lnTo>
                    <a:lnTo>
                      <a:pt x="2952" y="254"/>
                    </a:lnTo>
                    <a:lnTo>
                      <a:pt x="2955" y="247"/>
                    </a:lnTo>
                    <a:lnTo>
                      <a:pt x="2956" y="238"/>
                    </a:lnTo>
                    <a:lnTo>
                      <a:pt x="2957" y="229"/>
                    </a:lnTo>
                    <a:lnTo>
                      <a:pt x="2956" y="220"/>
                    </a:lnTo>
                    <a:lnTo>
                      <a:pt x="2955" y="211"/>
                    </a:lnTo>
                    <a:lnTo>
                      <a:pt x="2952" y="203"/>
                    </a:lnTo>
                    <a:lnTo>
                      <a:pt x="2949" y="195"/>
                    </a:lnTo>
                    <a:lnTo>
                      <a:pt x="2945" y="189"/>
                    </a:lnTo>
                    <a:lnTo>
                      <a:pt x="2939" y="183"/>
                    </a:lnTo>
                    <a:lnTo>
                      <a:pt x="2933" y="178"/>
                    </a:lnTo>
                    <a:lnTo>
                      <a:pt x="2925" y="174"/>
                    </a:lnTo>
                    <a:lnTo>
                      <a:pt x="2918" y="170"/>
                    </a:lnTo>
                    <a:lnTo>
                      <a:pt x="2908" y="167"/>
                    </a:lnTo>
                    <a:lnTo>
                      <a:pt x="2895" y="164"/>
                    </a:lnTo>
                    <a:lnTo>
                      <a:pt x="2883" y="161"/>
                    </a:lnTo>
                    <a:lnTo>
                      <a:pt x="2867" y="160"/>
                    </a:lnTo>
                    <a:lnTo>
                      <a:pt x="2850" y="159"/>
                    </a:lnTo>
                    <a:lnTo>
                      <a:pt x="2832" y="158"/>
                    </a:lnTo>
                    <a:lnTo>
                      <a:pt x="2812" y="158"/>
                    </a:lnTo>
                    <a:lnTo>
                      <a:pt x="2682" y="158"/>
                    </a:lnTo>
                    <a:close/>
                    <a:moveTo>
                      <a:pt x="3865" y="511"/>
                    </a:moveTo>
                    <a:lnTo>
                      <a:pt x="3873" y="511"/>
                    </a:lnTo>
                    <a:lnTo>
                      <a:pt x="3879" y="510"/>
                    </a:lnTo>
                    <a:lnTo>
                      <a:pt x="3884" y="509"/>
                    </a:lnTo>
                    <a:lnTo>
                      <a:pt x="3889" y="506"/>
                    </a:lnTo>
                    <a:lnTo>
                      <a:pt x="3891" y="502"/>
                    </a:lnTo>
                    <a:lnTo>
                      <a:pt x="3895" y="498"/>
                    </a:lnTo>
                    <a:lnTo>
                      <a:pt x="3897" y="491"/>
                    </a:lnTo>
                    <a:lnTo>
                      <a:pt x="3900" y="482"/>
                    </a:lnTo>
                    <a:lnTo>
                      <a:pt x="3917" y="482"/>
                    </a:lnTo>
                    <a:lnTo>
                      <a:pt x="3917" y="691"/>
                    </a:lnTo>
                    <a:lnTo>
                      <a:pt x="3900" y="691"/>
                    </a:lnTo>
                    <a:lnTo>
                      <a:pt x="3897" y="682"/>
                    </a:lnTo>
                    <a:lnTo>
                      <a:pt x="3895" y="675"/>
                    </a:lnTo>
                    <a:lnTo>
                      <a:pt x="3891" y="669"/>
                    </a:lnTo>
                    <a:lnTo>
                      <a:pt x="3889" y="666"/>
                    </a:lnTo>
                    <a:lnTo>
                      <a:pt x="3884" y="664"/>
                    </a:lnTo>
                    <a:lnTo>
                      <a:pt x="3880" y="661"/>
                    </a:lnTo>
                    <a:lnTo>
                      <a:pt x="3873" y="660"/>
                    </a:lnTo>
                    <a:lnTo>
                      <a:pt x="3865" y="660"/>
                    </a:lnTo>
                    <a:lnTo>
                      <a:pt x="3269" y="660"/>
                    </a:lnTo>
                    <a:lnTo>
                      <a:pt x="3269" y="644"/>
                    </a:lnTo>
                    <a:lnTo>
                      <a:pt x="3278" y="641"/>
                    </a:lnTo>
                    <a:lnTo>
                      <a:pt x="3285" y="639"/>
                    </a:lnTo>
                    <a:lnTo>
                      <a:pt x="3290" y="636"/>
                    </a:lnTo>
                    <a:lnTo>
                      <a:pt x="3294" y="633"/>
                    </a:lnTo>
                    <a:lnTo>
                      <a:pt x="3296" y="629"/>
                    </a:lnTo>
                    <a:lnTo>
                      <a:pt x="3298" y="623"/>
                    </a:lnTo>
                    <a:lnTo>
                      <a:pt x="3299" y="617"/>
                    </a:lnTo>
                    <a:lnTo>
                      <a:pt x="3299" y="609"/>
                    </a:lnTo>
                    <a:lnTo>
                      <a:pt x="3299" y="83"/>
                    </a:lnTo>
                    <a:lnTo>
                      <a:pt x="3299" y="74"/>
                    </a:lnTo>
                    <a:lnTo>
                      <a:pt x="3298" y="67"/>
                    </a:lnTo>
                    <a:lnTo>
                      <a:pt x="3296" y="63"/>
                    </a:lnTo>
                    <a:lnTo>
                      <a:pt x="3294" y="58"/>
                    </a:lnTo>
                    <a:lnTo>
                      <a:pt x="3290" y="55"/>
                    </a:lnTo>
                    <a:lnTo>
                      <a:pt x="3285" y="53"/>
                    </a:lnTo>
                    <a:lnTo>
                      <a:pt x="3278" y="49"/>
                    </a:lnTo>
                    <a:lnTo>
                      <a:pt x="3269" y="47"/>
                    </a:lnTo>
                    <a:lnTo>
                      <a:pt x="3269" y="31"/>
                    </a:lnTo>
                    <a:lnTo>
                      <a:pt x="3508" y="31"/>
                    </a:lnTo>
                    <a:lnTo>
                      <a:pt x="3508" y="47"/>
                    </a:lnTo>
                    <a:lnTo>
                      <a:pt x="3499" y="49"/>
                    </a:lnTo>
                    <a:lnTo>
                      <a:pt x="3493" y="53"/>
                    </a:lnTo>
                    <a:lnTo>
                      <a:pt x="3487" y="56"/>
                    </a:lnTo>
                    <a:lnTo>
                      <a:pt x="3482" y="58"/>
                    </a:lnTo>
                    <a:lnTo>
                      <a:pt x="3480" y="63"/>
                    </a:lnTo>
                    <a:lnTo>
                      <a:pt x="3478" y="68"/>
                    </a:lnTo>
                    <a:lnTo>
                      <a:pt x="3478" y="75"/>
                    </a:lnTo>
                    <a:lnTo>
                      <a:pt x="3477" y="83"/>
                    </a:lnTo>
                    <a:lnTo>
                      <a:pt x="3477" y="511"/>
                    </a:lnTo>
                    <a:lnTo>
                      <a:pt x="3865" y="511"/>
                    </a:lnTo>
                    <a:close/>
                    <a:moveTo>
                      <a:pt x="4646" y="511"/>
                    </a:moveTo>
                    <a:lnTo>
                      <a:pt x="4654" y="511"/>
                    </a:lnTo>
                    <a:lnTo>
                      <a:pt x="4659" y="510"/>
                    </a:lnTo>
                    <a:lnTo>
                      <a:pt x="4665" y="509"/>
                    </a:lnTo>
                    <a:lnTo>
                      <a:pt x="4669" y="506"/>
                    </a:lnTo>
                    <a:lnTo>
                      <a:pt x="4672" y="502"/>
                    </a:lnTo>
                    <a:lnTo>
                      <a:pt x="4675" y="498"/>
                    </a:lnTo>
                    <a:lnTo>
                      <a:pt x="4677" y="491"/>
                    </a:lnTo>
                    <a:lnTo>
                      <a:pt x="4681" y="482"/>
                    </a:lnTo>
                    <a:lnTo>
                      <a:pt x="4697" y="482"/>
                    </a:lnTo>
                    <a:lnTo>
                      <a:pt x="4697" y="691"/>
                    </a:lnTo>
                    <a:lnTo>
                      <a:pt x="4681" y="691"/>
                    </a:lnTo>
                    <a:lnTo>
                      <a:pt x="4677" y="682"/>
                    </a:lnTo>
                    <a:lnTo>
                      <a:pt x="4675" y="675"/>
                    </a:lnTo>
                    <a:lnTo>
                      <a:pt x="4672" y="669"/>
                    </a:lnTo>
                    <a:lnTo>
                      <a:pt x="4669" y="666"/>
                    </a:lnTo>
                    <a:lnTo>
                      <a:pt x="4665" y="664"/>
                    </a:lnTo>
                    <a:lnTo>
                      <a:pt x="4660" y="661"/>
                    </a:lnTo>
                    <a:lnTo>
                      <a:pt x="4654" y="660"/>
                    </a:lnTo>
                    <a:lnTo>
                      <a:pt x="4646" y="660"/>
                    </a:lnTo>
                    <a:lnTo>
                      <a:pt x="4076" y="660"/>
                    </a:lnTo>
                    <a:lnTo>
                      <a:pt x="4076" y="644"/>
                    </a:lnTo>
                    <a:lnTo>
                      <a:pt x="4084" y="641"/>
                    </a:lnTo>
                    <a:lnTo>
                      <a:pt x="4092" y="639"/>
                    </a:lnTo>
                    <a:lnTo>
                      <a:pt x="4097" y="636"/>
                    </a:lnTo>
                    <a:lnTo>
                      <a:pt x="4100" y="633"/>
                    </a:lnTo>
                    <a:lnTo>
                      <a:pt x="4103" y="629"/>
                    </a:lnTo>
                    <a:lnTo>
                      <a:pt x="4105" y="623"/>
                    </a:lnTo>
                    <a:lnTo>
                      <a:pt x="4106" y="617"/>
                    </a:lnTo>
                    <a:lnTo>
                      <a:pt x="4106" y="609"/>
                    </a:lnTo>
                    <a:lnTo>
                      <a:pt x="4106" y="83"/>
                    </a:lnTo>
                    <a:lnTo>
                      <a:pt x="4106" y="74"/>
                    </a:lnTo>
                    <a:lnTo>
                      <a:pt x="4105" y="67"/>
                    </a:lnTo>
                    <a:lnTo>
                      <a:pt x="4103" y="63"/>
                    </a:lnTo>
                    <a:lnTo>
                      <a:pt x="4100" y="58"/>
                    </a:lnTo>
                    <a:lnTo>
                      <a:pt x="4097" y="55"/>
                    </a:lnTo>
                    <a:lnTo>
                      <a:pt x="4092" y="53"/>
                    </a:lnTo>
                    <a:lnTo>
                      <a:pt x="4084" y="49"/>
                    </a:lnTo>
                    <a:lnTo>
                      <a:pt x="4076" y="47"/>
                    </a:lnTo>
                    <a:lnTo>
                      <a:pt x="4076" y="31"/>
                    </a:lnTo>
                    <a:lnTo>
                      <a:pt x="4647" y="31"/>
                    </a:lnTo>
                    <a:lnTo>
                      <a:pt x="4655" y="30"/>
                    </a:lnTo>
                    <a:lnTo>
                      <a:pt x="4660" y="29"/>
                    </a:lnTo>
                    <a:lnTo>
                      <a:pt x="4666" y="27"/>
                    </a:lnTo>
                    <a:lnTo>
                      <a:pt x="4671" y="25"/>
                    </a:lnTo>
                    <a:lnTo>
                      <a:pt x="4673" y="21"/>
                    </a:lnTo>
                    <a:lnTo>
                      <a:pt x="4676" y="16"/>
                    </a:lnTo>
                    <a:lnTo>
                      <a:pt x="4678" y="9"/>
                    </a:lnTo>
                    <a:lnTo>
                      <a:pt x="4681" y="0"/>
                    </a:lnTo>
                    <a:lnTo>
                      <a:pt x="4697" y="0"/>
                    </a:lnTo>
                    <a:lnTo>
                      <a:pt x="4697" y="210"/>
                    </a:lnTo>
                    <a:lnTo>
                      <a:pt x="4681" y="210"/>
                    </a:lnTo>
                    <a:lnTo>
                      <a:pt x="4678" y="201"/>
                    </a:lnTo>
                    <a:lnTo>
                      <a:pt x="4675" y="194"/>
                    </a:lnTo>
                    <a:lnTo>
                      <a:pt x="4673" y="188"/>
                    </a:lnTo>
                    <a:lnTo>
                      <a:pt x="4669" y="185"/>
                    </a:lnTo>
                    <a:lnTo>
                      <a:pt x="4665" y="183"/>
                    </a:lnTo>
                    <a:lnTo>
                      <a:pt x="4660" y="180"/>
                    </a:lnTo>
                    <a:lnTo>
                      <a:pt x="4654" y="180"/>
                    </a:lnTo>
                    <a:lnTo>
                      <a:pt x="4647" y="179"/>
                    </a:lnTo>
                    <a:lnTo>
                      <a:pt x="4284" y="179"/>
                    </a:lnTo>
                    <a:lnTo>
                      <a:pt x="4284" y="268"/>
                    </a:lnTo>
                    <a:lnTo>
                      <a:pt x="4501" y="268"/>
                    </a:lnTo>
                    <a:lnTo>
                      <a:pt x="4509" y="268"/>
                    </a:lnTo>
                    <a:lnTo>
                      <a:pt x="4516" y="267"/>
                    </a:lnTo>
                    <a:lnTo>
                      <a:pt x="4521" y="265"/>
                    </a:lnTo>
                    <a:lnTo>
                      <a:pt x="4526" y="262"/>
                    </a:lnTo>
                    <a:lnTo>
                      <a:pt x="4528" y="259"/>
                    </a:lnTo>
                    <a:lnTo>
                      <a:pt x="4531" y="253"/>
                    </a:lnTo>
                    <a:lnTo>
                      <a:pt x="4535" y="247"/>
                    </a:lnTo>
                    <a:lnTo>
                      <a:pt x="4538" y="239"/>
                    </a:lnTo>
                    <a:lnTo>
                      <a:pt x="4554" y="239"/>
                    </a:lnTo>
                    <a:lnTo>
                      <a:pt x="4554" y="434"/>
                    </a:lnTo>
                    <a:lnTo>
                      <a:pt x="4537" y="434"/>
                    </a:lnTo>
                    <a:lnTo>
                      <a:pt x="4535" y="425"/>
                    </a:lnTo>
                    <a:lnTo>
                      <a:pt x="4531" y="418"/>
                    </a:lnTo>
                    <a:lnTo>
                      <a:pt x="4528" y="414"/>
                    </a:lnTo>
                    <a:lnTo>
                      <a:pt x="4525" y="409"/>
                    </a:lnTo>
                    <a:lnTo>
                      <a:pt x="4521" y="407"/>
                    </a:lnTo>
                    <a:lnTo>
                      <a:pt x="4516" y="406"/>
                    </a:lnTo>
                    <a:lnTo>
                      <a:pt x="4509" y="405"/>
                    </a:lnTo>
                    <a:lnTo>
                      <a:pt x="4501" y="404"/>
                    </a:lnTo>
                    <a:lnTo>
                      <a:pt x="4284" y="404"/>
                    </a:lnTo>
                    <a:lnTo>
                      <a:pt x="4284" y="511"/>
                    </a:lnTo>
                    <a:lnTo>
                      <a:pt x="4646" y="51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62" name="Freeform 11"/>
              <p:cNvSpPr>
                <a:spLocks/>
              </p:cNvSpPr>
              <p:nvPr/>
            </p:nvSpPr>
            <p:spPr bwMode="auto">
              <a:xfrm>
                <a:off x="1654" y="1802"/>
                <a:ext cx="93" cy="93"/>
              </a:xfrm>
              <a:custGeom>
                <a:avLst/>
                <a:gdLst>
                  <a:gd name="T0" fmla="*/ 0 w 281"/>
                  <a:gd name="T1" fmla="*/ 0 h 280"/>
                  <a:gd name="T2" fmla="*/ 0 w 281"/>
                  <a:gd name="T3" fmla="*/ 0 h 280"/>
                  <a:gd name="T4" fmla="*/ 0 w 281"/>
                  <a:gd name="T5" fmla="*/ 0 h 280"/>
                  <a:gd name="T6" fmla="*/ 0 w 281"/>
                  <a:gd name="T7" fmla="*/ 0 h 280"/>
                  <a:gd name="T8" fmla="*/ 0 w 281"/>
                  <a:gd name="T9" fmla="*/ 0 h 280"/>
                  <a:gd name="T10" fmla="*/ 0 w 281"/>
                  <a:gd name="T11" fmla="*/ 0 h 280"/>
                  <a:gd name="T12" fmla="*/ 0 w 281"/>
                  <a:gd name="T13" fmla="*/ 0 h 280"/>
                  <a:gd name="T14" fmla="*/ 0 w 281"/>
                  <a:gd name="T15" fmla="*/ 0 h 280"/>
                  <a:gd name="T16" fmla="*/ 0 w 281"/>
                  <a:gd name="T17" fmla="*/ 0 h 280"/>
                  <a:gd name="T18" fmla="*/ 0 w 281"/>
                  <a:gd name="T19" fmla="*/ 0 h 280"/>
                  <a:gd name="T20" fmla="*/ 0 w 281"/>
                  <a:gd name="T21" fmla="*/ 0 h 280"/>
                  <a:gd name="T22" fmla="*/ 0 w 281"/>
                  <a:gd name="T23" fmla="*/ 0 h 280"/>
                  <a:gd name="T24" fmla="*/ 0 w 281"/>
                  <a:gd name="T25" fmla="*/ 0 h 280"/>
                  <a:gd name="T26" fmla="*/ 0 w 281"/>
                  <a:gd name="T27" fmla="*/ 0 h 280"/>
                  <a:gd name="T28" fmla="*/ 0 w 281"/>
                  <a:gd name="T29" fmla="*/ 0 h 280"/>
                  <a:gd name="T30" fmla="*/ 0 w 281"/>
                  <a:gd name="T31" fmla="*/ 0 h 280"/>
                  <a:gd name="T32" fmla="*/ 0 w 281"/>
                  <a:gd name="T33" fmla="*/ 0 h 280"/>
                  <a:gd name="T34" fmla="*/ 0 w 281"/>
                  <a:gd name="T35" fmla="*/ 0 h 280"/>
                  <a:gd name="T36" fmla="*/ 0 w 281"/>
                  <a:gd name="T37" fmla="*/ 0 h 280"/>
                  <a:gd name="T38" fmla="*/ 0 w 281"/>
                  <a:gd name="T39" fmla="*/ 0 h 280"/>
                  <a:gd name="T40" fmla="*/ 0 w 281"/>
                  <a:gd name="T41" fmla="*/ 0 h 280"/>
                  <a:gd name="T42" fmla="*/ 0 w 281"/>
                  <a:gd name="T43" fmla="*/ 0 h 280"/>
                  <a:gd name="T44" fmla="*/ 0 w 281"/>
                  <a:gd name="T45" fmla="*/ 0 h 280"/>
                  <a:gd name="T46" fmla="*/ 0 w 281"/>
                  <a:gd name="T47" fmla="*/ 0 h 280"/>
                  <a:gd name="T48" fmla="*/ 0 w 281"/>
                  <a:gd name="T49" fmla="*/ 0 h 280"/>
                  <a:gd name="T50" fmla="*/ 0 w 281"/>
                  <a:gd name="T51" fmla="*/ 0 h 280"/>
                  <a:gd name="T52" fmla="*/ 0 w 281"/>
                  <a:gd name="T53" fmla="*/ 0 h 280"/>
                  <a:gd name="T54" fmla="*/ 0 w 281"/>
                  <a:gd name="T55" fmla="*/ 0 h 280"/>
                  <a:gd name="T56" fmla="*/ 0 w 281"/>
                  <a:gd name="T57" fmla="*/ 0 h 280"/>
                  <a:gd name="T58" fmla="*/ 0 w 281"/>
                  <a:gd name="T59" fmla="*/ 0 h 280"/>
                  <a:gd name="T60" fmla="*/ 0 w 281"/>
                  <a:gd name="T61" fmla="*/ 0 h 280"/>
                  <a:gd name="T62" fmla="*/ 0 w 281"/>
                  <a:gd name="T63" fmla="*/ 0 h 28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81"/>
                  <a:gd name="T97" fmla="*/ 0 h 280"/>
                  <a:gd name="T98" fmla="*/ 281 w 281"/>
                  <a:gd name="T99" fmla="*/ 280 h 28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81" h="280">
                    <a:moveTo>
                      <a:pt x="140" y="0"/>
                    </a:moveTo>
                    <a:lnTo>
                      <a:pt x="155" y="1"/>
                    </a:lnTo>
                    <a:lnTo>
                      <a:pt x="168" y="2"/>
                    </a:lnTo>
                    <a:lnTo>
                      <a:pt x="182" y="6"/>
                    </a:lnTo>
                    <a:lnTo>
                      <a:pt x="195" y="11"/>
                    </a:lnTo>
                    <a:lnTo>
                      <a:pt x="208" y="17"/>
                    </a:lnTo>
                    <a:lnTo>
                      <a:pt x="219" y="23"/>
                    </a:lnTo>
                    <a:lnTo>
                      <a:pt x="230" y="32"/>
                    </a:lnTo>
                    <a:lnTo>
                      <a:pt x="239"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39"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0" y="240"/>
                    </a:lnTo>
                    <a:lnTo>
                      <a:pt x="31" y="230"/>
                    </a:lnTo>
                    <a:lnTo>
                      <a:pt x="23" y="218"/>
                    </a:lnTo>
                    <a:lnTo>
                      <a:pt x="17" y="207"/>
                    </a:lnTo>
                    <a:lnTo>
                      <a:pt x="11" y="195"/>
                    </a:lnTo>
                    <a:lnTo>
                      <a:pt x="5" y="181"/>
                    </a:lnTo>
                    <a:lnTo>
                      <a:pt x="2" y="168"/>
                    </a:lnTo>
                    <a:lnTo>
                      <a:pt x="0" y="154"/>
                    </a:lnTo>
                    <a:lnTo>
                      <a:pt x="0" y="140"/>
                    </a:lnTo>
                    <a:lnTo>
                      <a:pt x="0" y="125"/>
                    </a:lnTo>
                    <a:lnTo>
                      <a:pt x="2" y="112"/>
                    </a:lnTo>
                    <a:lnTo>
                      <a:pt x="5" y="98"/>
                    </a:lnTo>
                    <a:lnTo>
                      <a:pt x="11" y="86"/>
                    </a:lnTo>
                    <a:lnTo>
                      <a:pt x="17" y="74"/>
                    </a:lnTo>
                    <a:lnTo>
                      <a:pt x="23" y="61"/>
                    </a:lnTo>
                    <a:lnTo>
                      <a:pt x="31" y="51"/>
                    </a:lnTo>
                    <a:lnTo>
                      <a:pt x="40" y="41"/>
                    </a:lnTo>
                    <a:lnTo>
                      <a:pt x="50" y="32"/>
                    </a:lnTo>
                    <a:lnTo>
                      <a:pt x="62" y="23"/>
                    </a:lnTo>
                    <a:lnTo>
                      <a:pt x="73" y="17"/>
                    </a:lnTo>
                    <a:lnTo>
                      <a:pt x="85" y="11"/>
                    </a:lnTo>
                    <a:lnTo>
                      <a:pt x="99" y="6"/>
                    </a:lnTo>
                    <a:lnTo>
                      <a:pt x="112" y="2"/>
                    </a:lnTo>
                    <a:lnTo>
                      <a:pt x="126" y="1"/>
                    </a:lnTo>
                    <a:lnTo>
                      <a:pt x="14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63" name="Freeform 12"/>
              <p:cNvSpPr>
                <a:spLocks/>
              </p:cNvSpPr>
              <p:nvPr/>
            </p:nvSpPr>
            <p:spPr bwMode="auto">
              <a:xfrm>
                <a:off x="4251" y="1802"/>
                <a:ext cx="94" cy="93"/>
              </a:xfrm>
              <a:custGeom>
                <a:avLst/>
                <a:gdLst>
                  <a:gd name="T0" fmla="*/ 0 w 281"/>
                  <a:gd name="T1" fmla="*/ 0 h 280"/>
                  <a:gd name="T2" fmla="*/ 0 w 281"/>
                  <a:gd name="T3" fmla="*/ 0 h 280"/>
                  <a:gd name="T4" fmla="*/ 0 w 281"/>
                  <a:gd name="T5" fmla="*/ 0 h 280"/>
                  <a:gd name="T6" fmla="*/ 0 w 281"/>
                  <a:gd name="T7" fmla="*/ 0 h 280"/>
                  <a:gd name="T8" fmla="*/ 0 w 281"/>
                  <a:gd name="T9" fmla="*/ 0 h 280"/>
                  <a:gd name="T10" fmla="*/ 0 w 281"/>
                  <a:gd name="T11" fmla="*/ 0 h 280"/>
                  <a:gd name="T12" fmla="*/ 0 w 281"/>
                  <a:gd name="T13" fmla="*/ 0 h 280"/>
                  <a:gd name="T14" fmla="*/ 0 w 281"/>
                  <a:gd name="T15" fmla="*/ 0 h 280"/>
                  <a:gd name="T16" fmla="*/ 0 w 281"/>
                  <a:gd name="T17" fmla="*/ 0 h 280"/>
                  <a:gd name="T18" fmla="*/ 0 w 281"/>
                  <a:gd name="T19" fmla="*/ 0 h 280"/>
                  <a:gd name="T20" fmla="*/ 0 w 281"/>
                  <a:gd name="T21" fmla="*/ 0 h 280"/>
                  <a:gd name="T22" fmla="*/ 0 w 281"/>
                  <a:gd name="T23" fmla="*/ 0 h 280"/>
                  <a:gd name="T24" fmla="*/ 0 w 281"/>
                  <a:gd name="T25" fmla="*/ 0 h 280"/>
                  <a:gd name="T26" fmla="*/ 0 w 281"/>
                  <a:gd name="T27" fmla="*/ 0 h 280"/>
                  <a:gd name="T28" fmla="*/ 0 w 281"/>
                  <a:gd name="T29" fmla="*/ 0 h 280"/>
                  <a:gd name="T30" fmla="*/ 0 w 281"/>
                  <a:gd name="T31" fmla="*/ 0 h 280"/>
                  <a:gd name="T32" fmla="*/ 0 w 281"/>
                  <a:gd name="T33" fmla="*/ 0 h 280"/>
                  <a:gd name="T34" fmla="*/ 0 w 281"/>
                  <a:gd name="T35" fmla="*/ 0 h 280"/>
                  <a:gd name="T36" fmla="*/ 0 w 281"/>
                  <a:gd name="T37" fmla="*/ 0 h 280"/>
                  <a:gd name="T38" fmla="*/ 0 w 281"/>
                  <a:gd name="T39" fmla="*/ 0 h 280"/>
                  <a:gd name="T40" fmla="*/ 0 w 281"/>
                  <a:gd name="T41" fmla="*/ 0 h 280"/>
                  <a:gd name="T42" fmla="*/ 0 w 281"/>
                  <a:gd name="T43" fmla="*/ 0 h 280"/>
                  <a:gd name="T44" fmla="*/ 0 w 281"/>
                  <a:gd name="T45" fmla="*/ 0 h 280"/>
                  <a:gd name="T46" fmla="*/ 0 w 281"/>
                  <a:gd name="T47" fmla="*/ 0 h 280"/>
                  <a:gd name="T48" fmla="*/ 0 w 281"/>
                  <a:gd name="T49" fmla="*/ 0 h 280"/>
                  <a:gd name="T50" fmla="*/ 0 w 281"/>
                  <a:gd name="T51" fmla="*/ 0 h 280"/>
                  <a:gd name="T52" fmla="*/ 0 w 281"/>
                  <a:gd name="T53" fmla="*/ 0 h 280"/>
                  <a:gd name="T54" fmla="*/ 0 w 281"/>
                  <a:gd name="T55" fmla="*/ 0 h 280"/>
                  <a:gd name="T56" fmla="*/ 0 w 281"/>
                  <a:gd name="T57" fmla="*/ 0 h 280"/>
                  <a:gd name="T58" fmla="*/ 0 w 281"/>
                  <a:gd name="T59" fmla="*/ 0 h 280"/>
                  <a:gd name="T60" fmla="*/ 0 w 281"/>
                  <a:gd name="T61" fmla="*/ 0 h 280"/>
                  <a:gd name="T62" fmla="*/ 0 w 281"/>
                  <a:gd name="T63" fmla="*/ 0 h 28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81"/>
                  <a:gd name="T97" fmla="*/ 0 h 280"/>
                  <a:gd name="T98" fmla="*/ 281 w 281"/>
                  <a:gd name="T99" fmla="*/ 280 h 28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81" h="280">
                    <a:moveTo>
                      <a:pt x="140" y="0"/>
                    </a:moveTo>
                    <a:lnTo>
                      <a:pt x="155" y="1"/>
                    </a:lnTo>
                    <a:lnTo>
                      <a:pt x="168" y="2"/>
                    </a:lnTo>
                    <a:lnTo>
                      <a:pt x="182" y="6"/>
                    </a:lnTo>
                    <a:lnTo>
                      <a:pt x="195" y="11"/>
                    </a:lnTo>
                    <a:lnTo>
                      <a:pt x="208" y="17"/>
                    </a:lnTo>
                    <a:lnTo>
                      <a:pt x="219" y="23"/>
                    </a:lnTo>
                    <a:lnTo>
                      <a:pt x="230" y="32"/>
                    </a:lnTo>
                    <a:lnTo>
                      <a:pt x="240"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40"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1" y="240"/>
                    </a:lnTo>
                    <a:lnTo>
                      <a:pt x="31" y="230"/>
                    </a:lnTo>
                    <a:lnTo>
                      <a:pt x="24" y="218"/>
                    </a:lnTo>
                    <a:lnTo>
                      <a:pt x="17" y="207"/>
                    </a:lnTo>
                    <a:lnTo>
                      <a:pt x="11" y="195"/>
                    </a:lnTo>
                    <a:lnTo>
                      <a:pt x="6" y="181"/>
                    </a:lnTo>
                    <a:lnTo>
                      <a:pt x="2" y="168"/>
                    </a:lnTo>
                    <a:lnTo>
                      <a:pt x="0" y="154"/>
                    </a:lnTo>
                    <a:lnTo>
                      <a:pt x="0" y="140"/>
                    </a:lnTo>
                    <a:lnTo>
                      <a:pt x="0" y="125"/>
                    </a:lnTo>
                    <a:lnTo>
                      <a:pt x="2" y="112"/>
                    </a:lnTo>
                    <a:lnTo>
                      <a:pt x="6" y="98"/>
                    </a:lnTo>
                    <a:lnTo>
                      <a:pt x="11" y="86"/>
                    </a:lnTo>
                    <a:lnTo>
                      <a:pt x="17" y="74"/>
                    </a:lnTo>
                    <a:lnTo>
                      <a:pt x="24" y="61"/>
                    </a:lnTo>
                    <a:lnTo>
                      <a:pt x="31" y="51"/>
                    </a:lnTo>
                    <a:lnTo>
                      <a:pt x="41" y="41"/>
                    </a:lnTo>
                    <a:lnTo>
                      <a:pt x="50" y="32"/>
                    </a:lnTo>
                    <a:lnTo>
                      <a:pt x="62" y="23"/>
                    </a:lnTo>
                    <a:lnTo>
                      <a:pt x="73" y="17"/>
                    </a:lnTo>
                    <a:lnTo>
                      <a:pt x="85" y="11"/>
                    </a:lnTo>
                    <a:lnTo>
                      <a:pt x="99" y="6"/>
                    </a:lnTo>
                    <a:lnTo>
                      <a:pt x="112" y="2"/>
                    </a:lnTo>
                    <a:lnTo>
                      <a:pt x="126" y="1"/>
                    </a:lnTo>
                    <a:lnTo>
                      <a:pt x="14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64" name="Freeform 13"/>
              <p:cNvSpPr>
                <a:spLocks noEditPoints="1"/>
              </p:cNvSpPr>
              <p:nvPr/>
            </p:nvSpPr>
            <p:spPr bwMode="auto">
              <a:xfrm>
                <a:off x="6052" y="1710"/>
                <a:ext cx="163" cy="87"/>
              </a:xfrm>
              <a:custGeom>
                <a:avLst/>
                <a:gdLst>
                  <a:gd name="T0" fmla="*/ 0 w 490"/>
                  <a:gd name="T1" fmla="*/ 0 h 260"/>
                  <a:gd name="T2" fmla="*/ 0 w 490"/>
                  <a:gd name="T3" fmla="*/ 0 h 260"/>
                  <a:gd name="T4" fmla="*/ 0 w 490"/>
                  <a:gd name="T5" fmla="*/ 0 h 260"/>
                  <a:gd name="T6" fmla="*/ 0 w 490"/>
                  <a:gd name="T7" fmla="*/ 0 h 260"/>
                  <a:gd name="T8" fmla="*/ 0 w 490"/>
                  <a:gd name="T9" fmla="*/ 0 h 260"/>
                  <a:gd name="T10" fmla="*/ 0 w 490"/>
                  <a:gd name="T11" fmla="*/ 0 h 260"/>
                  <a:gd name="T12" fmla="*/ 0 w 490"/>
                  <a:gd name="T13" fmla="*/ 0 h 260"/>
                  <a:gd name="T14" fmla="*/ 0 w 490"/>
                  <a:gd name="T15" fmla="*/ 0 h 260"/>
                  <a:gd name="T16" fmla="*/ 0 w 490"/>
                  <a:gd name="T17" fmla="*/ 0 h 260"/>
                  <a:gd name="T18" fmla="*/ 0 w 490"/>
                  <a:gd name="T19" fmla="*/ 0 h 260"/>
                  <a:gd name="T20" fmla="*/ 0 w 490"/>
                  <a:gd name="T21" fmla="*/ 0 h 260"/>
                  <a:gd name="T22" fmla="*/ 0 w 490"/>
                  <a:gd name="T23" fmla="*/ 0 h 260"/>
                  <a:gd name="T24" fmla="*/ 0 w 490"/>
                  <a:gd name="T25" fmla="*/ 0 h 260"/>
                  <a:gd name="T26" fmla="*/ 0 w 490"/>
                  <a:gd name="T27" fmla="*/ 0 h 260"/>
                  <a:gd name="T28" fmla="*/ 0 w 490"/>
                  <a:gd name="T29" fmla="*/ 0 h 260"/>
                  <a:gd name="T30" fmla="*/ 0 w 490"/>
                  <a:gd name="T31" fmla="*/ 0 h 260"/>
                  <a:gd name="T32" fmla="*/ 0 w 490"/>
                  <a:gd name="T33" fmla="*/ 0 h 260"/>
                  <a:gd name="T34" fmla="*/ 0 w 490"/>
                  <a:gd name="T35" fmla="*/ 0 h 260"/>
                  <a:gd name="T36" fmla="*/ 0 w 490"/>
                  <a:gd name="T37" fmla="*/ 0 h 260"/>
                  <a:gd name="T38" fmla="*/ 0 w 490"/>
                  <a:gd name="T39" fmla="*/ 0 h 260"/>
                  <a:gd name="T40" fmla="*/ 0 w 490"/>
                  <a:gd name="T41" fmla="*/ 0 h 260"/>
                  <a:gd name="T42" fmla="*/ 0 w 490"/>
                  <a:gd name="T43" fmla="*/ 0 h 260"/>
                  <a:gd name="T44" fmla="*/ 0 w 490"/>
                  <a:gd name="T45" fmla="*/ 0 h 260"/>
                  <a:gd name="T46" fmla="*/ 0 w 490"/>
                  <a:gd name="T47" fmla="*/ 0 h 260"/>
                  <a:gd name="T48" fmla="*/ 0 w 490"/>
                  <a:gd name="T49" fmla="*/ 0 h 260"/>
                  <a:gd name="T50" fmla="*/ 0 w 490"/>
                  <a:gd name="T51" fmla="*/ 0 h 260"/>
                  <a:gd name="T52" fmla="*/ 0 w 490"/>
                  <a:gd name="T53" fmla="*/ 0 h 260"/>
                  <a:gd name="T54" fmla="*/ 0 w 490"/>
                  <a:gd name="T55" fmla="*/ 0 h 260"/>
                  <a:gd name="T56" fmla="*/ 0 w 490"/>
                  <a:gd name="T57" fmla="*/ 0 h 260"/>
                  <a:gd name="T58" fmla="*/ 0 w 490"/>
                  <a:gd name="T59" fmla="*/ 0 h 260"/>
                  <a:gd name="T60" fmla="*/ 0 w 490"/>
                  <a:gd name="T61" fmla="*/ 0 h 26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490"/>
                  <a:gd name="T94" fmla="*/ 0 h 260"/>
                  <a:gd name="T95" fmla="*/ 490 w 490"/>
                  <a:gd name="T96" fmla="*/ 260 h 26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490" h="260">
                    <a:moveTo>
                      <a:pt x="87" y="260"/>
                    </a:moveTo>
                    <a:lnTo>
                      <a:pt x="87" y="30"/>
                    </a:lnTo>
                    <a:lnTo>
                      <a:pt x="0" y="30"/>
                    </a:lnTo>
                    <a:lnTo>
                      <a:pt x="0" y="0"/>
                    </a:lnTo>
                    <a:lnTo>
                      <a:pt x="207" y="0"/>
                    </a:lnTo>
                    <a:lnTo>
                      <a:pt x="207" y="30"/>
                    </a:lnTo>
                    <a:lnTo>
                      <a:pt x="122" y="30"/>
                    </a:lnTo>
                    <a:lnTo>
                      <a:pt x="122" y="260"/>
                    </a:lnTo>
                    <a:lnTo>
                      <a:pt x="87" y="260"/>
                    </a:lnTo>
                    <a:close/>
                    <a:moveTo>
                      <a:pt x="242" y="260"/>
                    </a:moveTo>
                    <a:lnTo>
                      <a:pt x="242" y="0"/>
                    </a:lnTo>
                    <a:lnTo>
                      <a:pt x="293" y="0"/>
                    </a:lnTo>
                    <a:lnTo>
                      <a:pt x="355" y="184"/>
                    </a:lnTo>
                    <a:lnTo>
                      <a:pt x="359" y="196"/>
                    </a:lnTo>
                    <a:lnTo>
                      <a:pt x="362" y="206"/>
                    </a:lnTo>
                    <a:lnTo>
                      <a:pt x="365" y="215"/>
                    </a:lnTo>
                    <a:lnTo>
                      <a:pt x="368" y="223"/>
                    </a:lnTo>
                    <a:lnTo>
                      <a:pt x="370" y="215"/>
                    </a:lnTo>
                    <a:lnTo>
                      <a:pt x="373" y="205"/>
                    </a:lnTo>
                    <a:lnTo>
                      <a:pt x="377" y="194"/>
                    </a:lnTo>
                    <a:lnTo>
                      <a:pt x="381" y="181"/>
                    </a:lnTo>
                    <a:lnTo>
                      <a:pt x="444" y="0"/>
                    </a:lnTo>
                    <a:lnTo>
                      <a:pt x="490" y="0"/>
                    </a:lnTo>
                    <a:lnTo>
                      <a:pt x="490" y="260"/>
                    </a:lnTo>
                    <a:lnTo>
                      <a:pt x="456" y="260"/>
                    </a:lnTo>
                    <a:lnTo>
                      <a:pt x="456" y="43"/>
                    </a:lnTo>
                    <a:lnTo>
                      <a:pt x="381" y="260"/>
                    </a:lnTo>
                    <a:lnTo>
                      <a:pt x="350" y="260"/>
                    </a:lnTo>
                    <a:lnTo>
                      <a:pt x="274" y="39"/>
                    </a:lnTo>
                    <a:lnTo>
                      <a:pt x="274" y="260"/>
                    </a:lnTo>
                    <a:lnTo>
                      <a:pt x="242" y="26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pic>
          <p:nvPicPr>
            <p:cNvPr id="2058" name="Picture 14" descr="new_cdc_logo"/>
            <p:cNvPicPr>
              <a:picLocks noChangeAspect="1" noChangeArrowheads="1"/>
            </p:cNvPicPr>
            <p:nvPr/>
          </p:nvPicPr>
          <p:blipFill>
            <a:blip r:embed="rId3">
              <a:extLst>
                <a:ext uri="{28A0092B-C50C-407E-A947-70E740481C1C}">
                  <a14:useLocalDpi xmlns:a14="http://schemas.microsoft.com/office/drawing/2010/main" val="0"/>
                </a:ext>
              </a:extLst>
            </a:blip>
            <a:srcRect l="2061" t="1997" r="2095" b="11980"/>
            <a:stretch>
              <a:fillRect/>
            </a:stretch>
          </p:blipFill>
          <p:spPr bwMode="auto">
            <a:xfrm>
              <a:off x="288" y="3218"/>
              <a:ext cx="728"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054" name="Picture 15" descr="Hhslogo W copy"/>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01000" y="5791200"/>
            <a:ext cx="836613"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16" descr="ICE map imag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71800" y="2438400"/>
            <a:ext cx="3430588" cy="1371600"/>
          </a:xfrm>
          <a:prstGeom prst="rect">
            <a:avLst/>
          </a:prstGeom>
          <a:noFill/>
          <a:ln w="9525">
            <a:solidFill>
              <a:srgbClr val="000000"/>
            </a:solidFill>
            <a:miter lim="800000"/>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0"/>
            <a:ext cx="9144000" cy="1447800"/>
          </a:xfrm>
          <a:prstGeom prst="rect">
            <a:avLst/>
          </a:prstGeom>
          <a:solidFill>
            <a:schemeClr val="accent1">
              <a:lumMod val="75000"/>
              <a:alpha val="47000"/>
            </a:schemeClr>
          </a:solidFill>
          <a:ln w="9525">
            <a:noFill/>
            <a:miter lim="800000"/>
            <a:headEnd/>
            <a:tailEnd/>
          </a:ln>
          <a:effectLst/>
        </p:spPr>
        <p:txBody>
          <a:bodyPr wrap="none" anchor="ctr"/>
          <a:lstStyle/>
          <a:p>
            <a:pPr>
              <a:defRPr/>
            </a:pPr>
            <a:endParaRPr lang="en-US" dirty="0">
              <a:latin typeface="Arial" charset="0"/>
              <a:cs typeface="+mn-cs"/>
            </a:endParaRPr>
          </a:p>
        </p:txBody>
      </p:sp>
      <p:sp>
        <p:nvSpPr>
          <p:cNvPr id="2" name="Title 1"/>
          <p:cNvSpPr>
            <a:spLocks noGrp="1"/>
          </p:cNvSpPr>
          <p:nvPr>
            <p:ph type="title"/>
          </p:nvPr>
        </p:nvSpPr>
        <p:spPr>
          <a:xfrm>
            <a:off x="457200" y="152400"/>
            <a:ext cx="8229600" cy="1143000"/>
          </a:xfrm>
        </p:spPr>
        <p:txBody>
          <a:bodyPr rtlCol="0">
            <a:normAutofit/>
          </a:bodyPr>
          <a:lstStyle/>
          <a:p>
            <a:pPr eaLnBrk="1" fontAlgn="auto" hangingPunct="1">
              <a:spcAft>
                <a:spcPts val="0"/>
              </a:spcAft>
              <a:defRPr/>
            </a:pPr>
            <a:r>
              <a:rPr lang="en-US" sz="4000" b="1" dirty="0" smtClean="0">
                <a:solidFill>
                  <a:schemeClr val="tx2">
                    <a:lumMod val="75000"/>
                  </a:schemeClr>
                </a:solidFill>
              </a:rPr>
              <a:t>Methods</a:t>
            </a:r>
            <a:endParaRPr lang="en-US" sz="4000" b="1" dirty="0">
              <a:solidFill>
                <a:schemeClr val="tx2">
                  <a:lumMod val="75000"/>
                </a:schemeClr>
              </a:solidFill>
            </a:endParaRPr>
          </a:p>
        </p:txBody>
      </p:sp>
      <p:sp>
        <p:nvSpPr>
          <p:cNvPr id="9220" name="Content Placeholder 2"/>
          <p:cNvSpPr>
            <a:spLocks noGrp="1"/>
          </p:cNvSpPr>
          <p:nvPr>
            <p:ph idx="1"/>
          </p:nvPr>
        </p:nvSpPr>
        <p:spPr>
          <a:xfrm>
            <a:off x="457200" y="1600200"/>
            <a:ext cx="8229600" cy="4800600"/>
          </a:xfrm>
        </p:spPr>
        <p:txBody>
          <a:bodyPr/>
          <a:lstStyle/>
          <a:p>
            <a:pPr marL="411163" lvl="1" indent="-307975" eaLnBrk="1" hangingPunct="1">
              <a:spcBef>
                <a:spcPts val="1800"/>
              </a:spcBef>
              <a:buClr>
                <a:srgbClr val="000000"/>
              </a:buClr>
              <a:buFontTx/>
              <a:buChar char="•"/>
            </a:pPr>
            <a:r>
              <a:rPr lang="en-US" sz="2600" dirty="0" smtClean="0"/>
              <a:t>For the 3 countries that provided record level data, the performance of a logistic regression model using ICE-DSP-derived ICISS to predict mortality was compared to that of a model using ICISS calculated using the country-specific DSPs</a:t>
            </a:r>
          </a:p>
          <a:p>
            <a:pPr marL="811213" lvl="2" indent="-307975" eaLnBrk="1" hangingPunct="1">
              <a:spcBef>
                <a:spcPts val="1200"/>
              </a:spcBef>
              <a:buClr>
                <a:srgbClr val="000000"/>
              </a:buClr>
              <a:buFontTx/>
              <a:buChar char="•"/>
            </a:pPr>
            <a:r>
              <a:rPr lang="en-US" sz="2600" dirty="0" smtClean="0"/>
              <a:t>Discrimination:  c-statistic</a:t>
            </a:r>
          </a:p>
          <a:p>
            <a:pPr marL="811213" lvl="2" indent="-307975" eaLnBrk="1" hangingPunct="1">
              <a:spcBef>
                <a:spcPts val="600"/>
              </a:spcBef>
              <a:buClr>
                <a:srgbClr val="000000"/>
              </a:buClr>
              <a:buFontTx/>
              <a:buChar char="•"/>
            </a:pPr>
            <a:r>
              <a:rPr lang="en-US" sz="2600" dirty="0" smtClean="0"/>
              <a:t>Calibration:  </a:t>
            </a:r>
            <a:r>
              <a:rPr lang="en-US" sz="2600" dirty="0" err="1" smtClean="0"/>
              <a:t>Nagelkerke’s</a:t>
            </a:r>
            <a:r>
              <a:rPr lang="en-US" sz="2600" dirty="0" smtClean="0"/>
              <a:t> R</a:t>
            </a:r>
            <a:r>
              <a:rPr lang="en-US" sz="2600" baseline="30000" dirty="0" smtClean="0"/>
              <a:t>2</a:t>
            </a:r>
          </a:p>
        </p:txBody>
      </p:sp>
    </p:spTree>
    <p:extLst>
      <p:ext uri="{BB962C8B-B14F-4D97-AF65-F5344CB8AC3E}">
        <p14:creationId xmlns:p14="http://schemas.microsoft.com/office/powerpoint/2010/main" val="41472533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0"/>
            <a:ext cx="9144000" cy="1447800"/>
          </a:xfrm>
          <a:prstGeom prst="rect">
            <a:avLst/>
          </a:prstGeom>
          <a:solidFill>
            <a:schemeClr val="accent1">
              <a:lumMod val="75000"/>
              <a:alpha val="47000"/>
            </a:schemeClr>
          </a:solidFill>
          <a:ln w="9525">
            <a:noFill/>
            <a:miter lim="800000"/>
            <a:headEnd/>
            <a:tailEnd/>
          </a:ln>
          <a:effectLst/>
        </p:spPr>
        <p:txBody>
          <a:bodyPr wrap="none" anchor="ctr"/>
          <a:lstStyle/>
          <a:p>
            <a:pPr>
              <a:defRPr/>
            </a:pPr>
            <a:endParaRPr lang="en-US" dirty="0">
              <a:latin typeface="Arial" charset="0"/>
              <a:cs typeface="+mn-cs"/>
            </a:endParaRPr>
          </a:p>
        </p:txBody>
      </p:sp>
      <p:sp>
        <p:nvSpPr>
          <p:cNvPr id="2" name="Title 1"/>
          <p:cNvSpPr>
            <a:spLocks noGrp="1"/>
          </p:cNvSpPr>
          <p:nvPr>
            <p:ph type="title"/>
          </p:nvPr>
        </p:nvSpPr>
        <p:spPr>
          <a:xfrm>
            <a:off x="457200" y="152400"/>
            <a:ext cx="8229600" cy="1143000"/>
          </a:xfrm>
        </p:spPr>
        <p:txBody>
          <a:bodyPr rtlCol="0">
            <a:normAutofit/>
          </a:bodyPr>
          <a:lstStyle/>
          <a:p>
            <a:pPr eaLnBrk="1" fontAlgn="auto" hangingPunct="1">
              <a:spcAft>
                <a:spcPts val="0"/>
              </a:spcAft>
              <a:defRPr/>
            </a:pPr>
            <a:r>
              <a:rPr lang="en-US" sz="4000" b="1" dirty="0" smtClean="0">
                <a:solidFill>
                  <a:schemeClr val="tx2">
                    <a:lumMod val="75000"/>
                  </a:schemeClr>
                </a:solidFill>
              </a:rPr>
              <a:t>Results</a:t>
            </a:r>
            <a:endParaRPr lang="en-US" sz="4000" b="1" dirty="0">
              <a:solidFill>
                <a:schemeClr val="tx2">
                  <a:lumMod val="75000"/>
                </a:schemeClr>
              </a:solidFill>
            </a:endParaRPr>
          </a:p>
        </p:txBody>
      </p:sp>
      <p:sp>
        <p:nvSpPr>
          <p:cNvPr id="10244" name="Content Placeholder 2"/>
          <p:cNvSpPr>
            <a:spLocks noGrp="1"/>
          </p:cNvSpPr>
          <p:nvPr>
            <p:ph idx="1"/>
          </p:nvPr>
        </p:nvSpPr>
        <p:spPr>
          <a:xfrm>
            <a:off x="457200" y="1600200"/>
            <a:ext cx="8229600" cy="4800600"/>
          </a:xfrm>
        </p:spPr>
        <p:txBody>
          <a:bodyPr/>
          <a:lstStyle/>
          <a:p>
            <a:pPr marL="411163" lvl="1" indent="-307975" eaLnBrk="1" hangingPunct="1">
              <a:spcBef>
                <a:spcPts val="1800"/>
              </a:spcBef>
              <a:buClr>
                <a:srgbClr val="000000"/>
              </a:buClr>
              <a:buFontTx/>
              <a:buChar char="•"/>
            </a:pPr>
            <a:r>
              <a:rPr lang="en-US" sz="2600" dirty="0" smtClean="0"/>
              <a:t>Variability among country-specific DSPs</a:t>
            </a:r>
          </a:p>
          <a:p>
            <a:pPr marL="811213" lvl="2" indent="-307975" eaLnBrk="1" hangingPunct="1">
              <a:spcBef>
                <a:spcPts val="1800"/>
              </a:spcBef>
              <a:buClr>
                <a:srgbClr val="000000"/>
              </a:buClr>
              <a:buFontTx/>
              <a:buChar char="•"/>
            </a:pPr>
            <a:r>
              <a:rPr lang="en-US" sz="2600" dirty="0" smtClean="0"/>
              <a:t>Range = the difference between the highest and lowest country-specific DSPs for an injury diagnosis</a:t>
            </a:r>
          </a:p>
        </p:txBody>
      </p:sp>
    </p:spTree>
    <p:extLst>
      <p:ext uri="{BB962C8B-B14F-4D97-AF65-F5344CB8AC3E}">
        <p14:creationId xmlns:p14="http://schemas.microsoft.com/office/powerpoint/2010/main" val="16757021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0"/>
            <a:ext cx="9144000" cy="1447800"/>
          </a:xfrm>
          <a:prstGeom prst="rect">
            <a:avLst/>
          </a:prstGeom>
          <a:solidFill>
            <a:schemeClr val="accent1">
              <a:lumMod val="75000"/>
              <a:alpha val="47000"/>
            </a:schemeClr>
          </a:solidFill>
          <a:ln w="9525">
            <a:noFill/>
            <a:miter lim="800000"/>
            <a:headEnd/>
            <a:tailEnd/>
          </a:ln>
          <a:effectLst/>
        </p:spPr>
        <p:txBody>
          <a:bodyPr wrap="none" anchor="ctr"/>
          <a:lstStyle/>
          <a:p>
            <a:pPr>
              <a:defRPr/>
            </a:pPr>
            <a:endParaRPr lang="en-US" dirty="0">
              <a:latin typeface="Arial" charset="0"/>
              <a:cs typeface="+mn-cs"/>
            </a:endParaRPr>
          </a:p>
        </p:txBody>
      </p:sp>
      <p:sp>
        <p:nvSpPr>
          <p:cNvPr id="2" name="Title 1"/>
          <p:cNvSpPr>
            <a:spLocks noGrp="1"/>
          </p:cNvSpPr>
          <p:nvPr>
            <p:ph type="title"/>
          </p:nvPr>
        </p:nvSpPr>
        <p:spPr>
          <a:xfrm>
            <a:off x="457200" y="152400"/>
            <a:ext cx="8229600" cy="1143000"/>
          </a:xfrm>
        </p:spPr>
        <p:txBody>
          <a:bodyPr rtlCol="0">
            <a:noAutofit/>
          </a:bodyPr>
          <a:lstStyle/>
          <a:p>
            <a:pPr eaLnBrk="1" fontAlgn="auto" hangingPunct="1">
              <a:spcAft>
                <a:spcPts val="0"/>
              </a:spcAft>
              <a:defRPr/>
            </a:pPr>
            <a:r>
              <a:rPr lang="en-US" sz="3200" b="1" dirty="0" smtClean="0">
                <a:solidFill>
                  <a:schemeClr val="tx2">
                    <a:lumMod val="75000"/>
                  </a:schemeClr>
                </a:solidFill>
              </a:rPr>
              <a:t>Diagnoses with the </a:t>
            </a:r>
            <a:r>
              <a:rPr lang="en-US" sz="3200" b="1" u="sng" dirty="0" smtClean="0">
                <a:solidFill>
                  <a:schemeClr val="tx2">
                    <a:lumMod val="75000"/>
                  </a:schemeClr>
                </a:solidFill>
              </a:rPr>
              <a:t>least</a:t>
            </a:r>
            <a:r>
              <a:rPr lang="en-US" sz="3200" b="1" dirty="0" smtClean="0">
                <a:solidFill>
                  <a:schemeClr val="tx2">
                    <a:lumMod val="75000"/>
                  </a:schemeClr>
                </a:solidFill>
              </a:rPr>
              <a:t> variability in DSPs between countries </a:t>
            </a:r>
            <a:endParaRPr lang="en-US" sz="3200" b="1" dirty="0">
              <a:solidFill>
                <a:schemeClr val="tx2">
                  <a:lumMod val="75000"/>
                </a:schemeClr>
              </a:solidFill>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983733057"/>
              </p:ext>
            </p:extLst>
          </p:nvPr>
        </p:nvGraphicFramePr>
        <p:xfrm>
          <a:off x="457200" y="1752600"/>
          <a:ext cx="8229600" cy="4348480"/>
        </p:xfrm>
        <a:graphic>
          <a:graphicData uri="http://schemas.openxmlformats.org/drawingml/2006/table">
            <a:tbl>
              <a:tblPr firstRow="1" bandRow="1">
                <a:effectLst>
                  <a:outerShdw blurRad="50800" dist="38100" dir="5400000" algn="t" rotWithShape="0">
                    <a:prstClr val="black">
                      <a:alpha val="40000"/>
                    </a:prstClr>
                  </a:outerShdw>
                </a:effectLst>
                <a:tableStyleId>{5C22544A-7EE6-4342-B048-85BDC9FD1C3A}</a:tableStyleId>
              </a:tblPr>
              <a:tblGrid>
                <a:gridCol w="914400"/>
                <a:gridCol w="4724400"/>
                <a:gridCol w="1219200"/>
                <a:gridCol w="1371600"/>
              </a:tblGrid>
              <a:tr h="370840">
                <a:tc>
                  <a:txBody>
                    <a:bodyPr/>
                    <a:lstStyle/>
                    <a:p>
                      <a:pPr algn="ctr"/>
                      <a:r>
                        <a:rPr lang="en-US" dirty="0" smtClean="0"/>
                        <a:t>ICD-10 code</a:t>
                      </a:r>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en-US" dirty="0" smtClean="0"/>
                        <a:t>Diagnosis</a:t>
                      </a:r>
                      <a:endParaRPr lang="en-US" dirty="0"/>
                    </a:p>
                  </a:txBody>
                  <a:tcPr>
                    <a:lnT w="12700" cap="flat" cmpd="sng" algn="ctr">
                      <a:solidFill>
                        <a:schemeClr val="tx1"/>
                      </a:solidFill>
                      <a:prstDash val="solid"/>
                      <a:round/>
                      <a:headEnd type="none" w="med" len="med"/>
                      <a:tailEnd type="none" w="med" len="med"/>
                    </a:lnT>
                  </a:tcPr>
                </a:tc>
                <a:tc>
                  <a:txBody>
                    <a:bodyPr/>
                    <a:lstStyle/>
                    <a:p>
                      <a:pPr algn="ctr"/>
                      <a:r>
                        <a:rPr lang="en-US" dirty="0" smtClean="0"/>
                        <a:t>Range in DSPs</a:t>
                      </a:r>
                      <a:endParaRPr lang="en-US" dirty="0"/>
                    </a:p>
                  </a:txBody>
                  <a:tcPr>
                    <a:lnT w="12700" cap="flat" cmpd="sng" algn="ctr">
                      <a:solidFill>
                        <a:schemeClr val="tx1"/>
                      </a:solidFill>
                      <a:prstDash val="solid"/>
                      <a:round/>
                      <a:headEnd type="none" w="med" len="med"/>
                      <a:tailEnd type="none" w="med" len="med"/>
                    </a:lnT>
                  </a:tcPr>
                </a:tc>
                <a:tc>
                  <a:txBody>
                    <a:bodyPr/>
                    <a:lstStyle/>
                    <a:p>
                      <a:pPr algn="ctr"/>
                      <a:r>
                        <a:rPr lang="en-US" dirty="0" smtClean="0"/>
                        <a:t>Mean of DSPs</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70840">
                <a:tc>
                  <a:txBody>
                    <a:bodyPr/>
                    <a:lstStyle/>
                    <a:p>
                      <a:r>
                        <a:rPr lang="en-US" dirty="0" smtClean="0"/>
                        <a:t>S807</a:t>
                      </a:r>
                      <a:endParaRPr lang="en-US" dirty="0"/>
                    </a:p>
                  </a:txBody>
                  <a:tcPr>
                    <a:lnL w="12700" cap="flat" cmpd="sng" algn="ctr">
                      <a:solidFill>
                        <a:schemeClr val="tx1"/>
                      </a:solidFill>
                      <a:prstDash val="solid"/>
                      <a:round/>
                      <a:headEnd type="none" w="med" len="med"/>
                      <a:tailEnd type="none" w="med" len="med"/>
                    </a:lnL>
                  </a:tcPr>
                </a:tc>
                <a:tc>
                  <a:txBody>
                    <a:bodyPr/>
                    <a:lstStyle/>
                    <a:p>
                      <a:r>
                        <a:rPr lang="en-US" dirty="0" smtClean="0"/>
                        <a:t>Multiple superficial injuries of lower leg</a:t>
                      </a:r>
                      <a:endParaRPr lang="en-US" dirty="0"/>
                    </a:p>
                  </a:txBody>
                  <a:tcPr/>
                </a:tc>
                <a:tc>
                  <a:txBody>
                    <a:bodyPr/>
                    <a:lstStyle/>
                    <a:p>
                      <a:pPr algn="ctr"/>
                      <a:r>
                        <a:rPr lang="en-US" dirty="0" smtClean="0"/>
                        <a:t>0.033</a:t>
                      </a:r>
                      <a:endParaRPr lang="en-US" dirty="0"/>
                    </a:p>
                  </a:txBody>
                  <a:tcPr/>
                </a:tc>
                <a:tc>
                  <a:txBody>
                    <a:bodyPr/>
                    <a:lstStyle/>
                    <a:p>
                      <a:pPr algn="ctr"/>
                      <a:r>
                        <a:rPr lang="en-US" dirty="0" smtClean="0"/>
                        <a:t>0.974</a:t>
                      </a:r>
                      <a:endParaRPr lang="en-US" dirty="0"/>
                    </a:p>
                  </a:txBody>
                  <a:tcPr>
                    <a:lnR w="12700" cap="flat" cmpd="sng" algn="ctr">
                      <a:solidFill>
                        <a:schemeClr val="tx1"/>
                      </a:solidFill>
                      <a:prstDash val="solid"/>
                      <a:round/>
                      <a:headEnd type="none" w="med" len="med"/>
                      <a:tailEnd type="none" w="med" len="med"/>
                    </a:lnR>
                  </a:tcPr>
                </a:tc>
              </a:tr>
              <a:tr h="370840">
                <a:tc>
                  <a:txBody>
                    <a:bodyPr/>
                    <a:lstStyle/>
                    <a:p>
                      <a:r>
                        <a:rPr lang="en-US" dirty="0" smtClean="0"/>
                        <a:t>S799</a:t>
                      </a:r>
                      <a:endParaRPr lang="en-US" dirty="0"/>
                    </a:p>
                  </a:txBody>
                  <a:tcPr>
                    <a:lnL w="12700" cap="flat" cmpd="sng" algn="ctr">
                      <a:solidFill>
                        <a:schemeClr val="tx1"/>
                      </a:solidFill>
                      <a:prstDash val="solid"/>
                      <a:round/>
                      <a:headEnd type="none" w="med" len="med"/>
                      <a:tailEnd type="none" w="med" len="med"/>
                    </a:lnL>
                  </a:tcPr>
                </a:tc>
                <a:tc>
                  <a:txBody>
                    <a:bodyPr/>
                    <a:lstStyle/>
                    <a:p>
                      <a:r>
                        <a:rPr lang="en-US" dirty="0" smtClean="0"/>
                        <a:t>Unspecified injury of hip and thigh</a:t>
                      </a:r>
                      <a:endParaRPr lang="en-US" dirty="0"/>
                    </a:p>
                  </a:txBody>
                  <a:tcPr/>
                </a:tc>
                <a:tc>
                  <a:txBody>
                    <a:bodyPr/>
                    <a:lstStyle/>
                    <a:p>
                      <a:pPr algn="ctr"/>
                      <a:r>
                        <a:rPr lang="en-US" dirty="0" smtClean="0"/>
                        <a:t>0.035</a:t>
                      </a:r>
                      <a:endParaRPr lang="en-US" dirty="0"/>
                    </a:p>
                  </a:txBody>
                  <a:tcPr/>
                </a:tc>
                <a:tc>
                  <a:txBody>
                    <a:bodyPr/>
                    <a:lstStyle/>
                    <a:p>
                      <a:pPr algn="ctr"/>
                      <a:r>
                        <a:rPr lang="en-US" dirty="0" smtClean="0"/>
                        <a:t>0.979</a:t>
                      </a:r>
                      <a:endParaRPr lang="en-US" dirty="0"/>
                    </a:p>
                  </a:txBody>
                  <a:tcPr>
                    <a:lnR w="12700" cap="flat" cmpd="sng" algn="ctr">
                      <a:solidFill>
                        <a:schemeClr val="tx1"/>
                      </a:solidFill>
                      <a:prstDash val="solid"/>
                      <a:round/>
                      <a:headEnd type="none" w="med" len="med"/>
                      <a:tailEnd type="none" w="med" len="med"/>
                    </a:lnR>
                  </a:tcPr>
                </a:tc>
              </a:tr>
              <a:tr h="370840">
                <a:tc>
                  <a:txBody>
                    <a:bodyPr/>
                    <a:lstStyle/>
                    <a:p>
                      <a:r>
                        <a:rPr lang="en-US" dirty="0" smtClean="0"/>
                        <a:t>S211</a:t>
                      </a:r>
                      <a:endParaRPr lang="en-US" dirty="0"/>
                    </a:p>
                  </a:txBody>
                  <a:tcPr>
                    <a:lnL w="12700" cap="flat" cmpd="sng" algn="ctr">
                      <a:solidFill>
                        <a:schemeClr val="tx1"/>
                      </a:solidFill>
                      <a:prstDash val="solid"/>
                      <a:round/>
                      <a:headEnd type="none" w="med" len="med"/>
                      <a:tailEnd type="none" w="med" len="med"/>
                    </a:lnL>
                  </a:tcPr>
                </a:tc>
                <a:tc>
                  <a:txBody>
                    <a:bodyPr/>
                    <a:lstStyle/>
                    <a:p>
                      <a:r>
                        <a:rPr lang="en-US" dirty="0" smtClean="0"/>
                        <a:t>Open wound of front wall of thorax</a:t>
                      </a:r>
                      <a:endParaRPr lang="en-US" dirty="0"/>
                    </a:p>
                  </a:txBody>
                  <a:tcPr/>
                </a:tc>
                <a:tc>
                  <a:txBody>
                    <a:bodyPr/>
                    <a:lstStyle/>
                    <a:p>
                      <a:pPr algn="ctr"/>
                      <a:r>
                        <a:rPr lang="en-US" dirty="0" smtClean="0"/>
                        <a:t>0.040</a:t>
                      </a:r>
                      <a:endParaRPr lang="en-US" dirty="0"/>
                    </a:p>
                  </a:txBody>
                  <a:tcPr/>
                </a:tc>
                <a:tc>
                  <a:txBody>
                    <a:bodyPr/>
                    <a:lstStyle/>
                    <a:p>
                      <a:pPr algn="ctr"/>
                      <a:r>
                        <a:rPr lang="en-US" dirty="0" smtClean="0"/>
                        <a:t>0.963</a:t>
                      </a:r>
                      <a:endParaRPr lang="en-US" dirty="0"/>
                    </a:p>
                  </a:txBody>
                  <a:tcPr>
                    <a:lnR w="12700" cap="flat" cmpd="sng" algn="ctr">
                      <a:solidFill>
                        <a:schemeClr val="tx1"/>
                      </a:solidFill>
                      <a:prstDash val="solid"/>
                      <a:round/>
                      <a:headEnd type="none" w="med" len="med"/>
                      <a:tailEnd type="none" w="med" len="med"/>
                    </a:lnR>
                  </a:tcPr>
                </a:tc>
              </a:tr>
              <a:tr h="370840">
                <a:tc>
                  <a:txBody>
                    <a:bodyPr/>
                    <a:lstStyle/>
                    <a:p>
                      <a:r>
                        <a:rPr lang="en-US" dirty="0" smtClean="0"/>
                        <a:t>T141</a:t>
                      </a:r>
                      <a:endParaRPr lang="en-US" dirty="0"/>
                    </a:p>
                  </a:txBody>
                  <a:tcPr>
                    <a:lnL w="12700" cap="flat" cmpd="sng" algn="ctr">
                      <a:solidFill>
                        <a:schemeClr val="tx1"/>
                      </a:solidFill>
                      <a:prstDash val="solid"/>
                      <a:round/>
                      <a:headEnd type="none" w="med" len="med"/>
                      <a:tailEnd type="none" w="med" len="med"/>
                    </a:lnL>
                  </a:tcPr>
                </a:tc>
                <a:tc>
                  <a:txBody>
                    <a:bodyPr/>
                    <a:lstStyle/>
                    <a:p>
                      <a:r>
                        <a:rPr lang="en-US" dirty="0" smtClean="0"/>
                        <a:t>Open wound of unspecified body region</a:t>
                      </a:r>
                      <a:endParaRPr lang="en-US" dirty="0"/>
                    </a:p>
                  </a:txBody>
                  <a:tcPr/>
                </a:tc>
                <a:tc>
                  <a:txBody>
                    <a:bodyPr/>
                    <a:lstStyle/>
                    <a:p>
                      <a:pPr algn="ctr"/>
                      <a:r>
                        <a:rPr lang="en-US" dirty="0" smtClean="0"/>
                        <a:t>0.041</a:t>
                      </a:r>
                      <a:endParaRPr lang="en-US" dirty="0"/>
                    </a:p>
                  </a:txBody>
                  <a:tcPr/>
                </a:tc>
                <a:tc>
                  <a:txBody>
                    <a:bodyPr/>
                    <a:lstStyle/>
                    <a:p>
                      <a:pPr algn="ctr"/>
                      <a:r>
                        <a:rPr lang="en-US" dirty="0" smtClean="0"/>
                        <a:t>0.976</a:t>
                      </a:r>
                      <a:endParaRPr lang="en-US" dirty="0"/>
                    </a:p>
                  </a:txBody>
                  <a:tcPr>
                    <a:lnR w="12700" cap="flat" cmpd="sng" algn="ctr">
                      <a:solidFill>
                        <a:schemeClr val="tx1"/>
                      </a:solidFill>
                      <a:prstDash val="solid"/>
                      <a:round/>
                      <a:headEnd type="none" w="med" len="med"/>
                      <a:tailEnd type="none" w="med" len="med"/>
                    </a:lnR>
                  </a:tcPr>
                </a:tc>
              </a:tr>
              <a:tr h="370840">
                <a:tc>
                  <a:txBody>
                    <a:bodyPr/>
                    <a:lstStyle/>
                    <a:p>
                      <a:r>
                        <a:rPr lang="en-US" dirty="0" smtClean="0"/>
                        <a:t>S122</a:t>
                      </a:r>
                      <a:endParaRPr lang="en-US" dirty="0"/>
                    </a:p>
                  </a:txBody>
                  <a:tcPr>
                    <a:lnL w="12700" cap="flat" cmpd="sng" algn="ctr">
                      <a:solidFill>
                        <a:schemeClr val="tx1"/>
                      </a:solidFill>
                      <a:prstDash val="solid"/>
                      <a:round/>
                      <a:headEnd type="none" w="med" len="med"/>
                      <a:tailEnd type="none" w="med" len="med"/>
                    </a:lnL>
                  </a:tcPr>
                </a:tc>
                <a:tc>
                  <a:txBody>
                    <a:bodyPr/>
                    <a:lstStyle/>
                    <a:p>
                      <a:r>
                        <a:rPr lang="en-US" dirty="0" smtClean="0"/>
                        <a:t>Fracture</a:t>
                      </a:r>
                      <a:r>
                        <a:rPr lang="en-US" baseline="0" dirty="0" smtClean="0"/>
                        <a:t> of other specified cervical vertebra</a:t>
                      </a:r>
                      <a:endParaRPr lang="en-US" dirty="0"/>
                    </a:p>
                  </a:txBody>
                  <a:tcPr/>
                </a:tc>
                <a:tc>
                  <a:txBody>
                    <a:bodyPr/>
                    <a:lstStyle/>
                    <a:p>
                      <a:pPr algn="ctr"/>
                      <a:r>
                        <a:rPr lang="en-US" dirty="0" smtClean="0"/>
                        <a:t>0.044</a:t>
                      </a:r>
                      <a:endParaRPr lang="en-US" dirty="0"/>
                    </a:p>
                  </a:txBody>
                  <a:tcPr/>
                </a:tc>
                <a:tc>
                  <a:txBody>
                    <a:bodyPr/>
                    <a:lstStyle/>
                    <a:p>
                      <a:pPr algn="ctr"/>
                      <a:r>
                        <a:rPr lang="en-US" dirty="0" smtClean="0"/>
                        <a:t>0.954</a:t>
                      </a:r>
                      <a:endParaRPr lang="en-US" dirty="0"/>
                    </a:p>
                  </a:txBody>
                  <a:tcPr>
                    <a:lnR w="12700" cap="flat" cmpd="sng" algn="ctr">
                      <a:solidFill>
                        <a:schemeClr val="tx1"/>
                      </a:solidFill>
                      <a:prstDash val="solid"/>
                      <a:round/>
                      <a:headEnd type="none" w="med" len="med"/>
                      <a:tailEnd type="none" w="med" len="med"/>
                    </a:lnR>
                  </a:tcPr>
                </a:tc>
              </a:tr>
              <a:tr h="370840">
                <a:tc>
                  <a:txBody>
                    <a:bodyPr/>
                    <a:lstStyle/>
                    <a:p>
                      <a:r>
                        <a:rPr lang="en-US" dirty="0" smtClean="0"/>
                        <a:t>S829</a:t>
                      </a:r>
                      <a:endParaRPr lang="en-US" dirty="0"/>
                    </a:p>
                  </a:txBody>
                  <a:tcPr>
                    <a:lnL w="12700" cap="flat" cmpd="sng" algn="ctr">
                      <a:solidFill>
                        <a:schemeClr val="tx1"/>
                      </a:solidFill>
                      <a:prstDash val="solid"/>
                      <a:round/>
                      <a:headEnd type="none" w="med" len="med"/>
                      <a:tailEnd type="none" w="med" len="med"/>
                    </a:lnL>
                  </a:tcPr>
                </a:tc>
                <a:tc>
                  <a:txBody>
                    <a:bodyPr/>
                    <a:lstStyle/>
                    <a:p>
                      <a:r>
                        <a:rPr lang="en-US" dirty="0" smtClean="0"/>
                        <a:t>Fracture of lower leg, part unspecified</a:t>
                      </a:r>
                      <a:endParaRPr lang="en-US" dirty="0"/>
                    </a:p>
                  </a:txBody>
                  <a:tcPr/>
                </a:tc>
                <a:tc>
                  <a:txBody>
                    <a:bodyPr/>
                    <a:lstStyle/>
                    <a:p>
                      <a:pPr algn="ctr"/>
                      <a:r>
                        <a:rPr lang="en-US" dirty="0" smtClean="0"/>
                        <a:t>0.049</a:t>
                      </a:r>
                      <a:endParaRPr lang="en-US" dirty="0"/>
                    </a:p>
                  </a:txBody>
                  <a:tcPr/>
                </a:tc>
                <a:tc>
                  <a:txBody>
                    <a:bodyPr/>
                    <a:lstStyle/>
                    <a:p>
                      <a:pPr algn="ctr"/>
                      <a:r>
                        <a:rPr lang="en-US" dirty="0" smtClean="0"/>
                        <a:t>0.970</a:t>
                      </a:r>
                      <a:endParaRPr lang="en-US" dirty="0"/>
                    </a:p>
                  </a:txBody>
                  <a:tcPr>
                    <a:lnR w="12700" cap="flat" cmpd="sng" algn="ctr">
                      <a:solidFill>
                        <a:schemeClr val="tx1"/>
                      </a:solidFill>
                      <a:prstDash val="solid"/>
                      <a:round/>
                      <a:headEnd type="none" w="med" len="med"/>
                      <a:tailEnd type="none" w="med" len="med"/>
                    </a:lnR>
                  </a:tcPr>
                </a:tc>
              </a:tr>
              <a:tr h="370840">
                <a:tc>
                  <a:txBody>
                    <a:bodyPr/>
                    <a:lstStyle/>
                    <a:p>
                      <a:r>
                        <a:rPr lang="en-US" dirty="0" smtClean="0"/>
                        <a:t>T149</a:t>
                      </a:r>
                      <a:endParaRPr lang="en-US" dirty="0"/>
                    </a:p>
                  </a:txBody>
                  <a:tcPr>
                    <a:lnL w="12700" cap="flat" cmpd="sng" algn="ctr">
                      <a:solidFill>
                        <a:schemeClr val="tx1"/>
                      </a:solidFill>
                      <a:prstDash val="solid"/>
                      <a:round/>
                      <a:headEnd type="none" w="med" len="med"/>
                      <a:tailEnd type="none" w="med" len="med"/>
                    </a:lnL>
                  </a:tcPr>
                </a:tc>
                <a:tc>
                  <a:txBody>
                    <a:bodyPr/>
                    <a:lstStyle/>
                    <a:p>
                      <a:r>
                        <a:rPr lang="en-US" dirty="0" smtClean="0"/>
                        <a:t>Injury, unspecified</a:t>
                      </a:r>
                      <a:endParaRPr lang="en-US" dirty="0"/>
                    </a:p>
                  </a:txBody>
                  <a:tcPr/>
                </a:tc>
                <a:tc>
                  <a:txBody>
                    <a:bodyPr/>
                    <a:lstStyle/>
                    <a:p>
                      <a:pPr algn="ctr"/>
                      <a:r>
                        <a:rPr lang="en-US" dirty="0" smtClean="0"/>
                        <a:t>0.050</a:t>
                      </a:r>
                      <a:endParaRPr lang="en-US" dirty="0"/>
                    </a:p>
                  </a:txBody>
                  <a:tcPr/>
                </a:tc>
                <a:tc>
                  <a:txBody>
                    <a:bodyPr/>
                    <a:lstStyle/>
                    <a:p>
                      <a:pPr algn="ctr"/>
                      <a:r>
                        <a:rPr lang="en-US" dirty="0" smtClean="0"/>
                        <a:t>0.968</a:t>
                      </a:r>
                      <a:endParaRPr lang="en-US" dirty="0"/>
                    </a:p>
                  </a:txBody>
                  <a:tcPr>
                    <a:lnR w="12700" cap="flat" cmpd="sng" algn="ctr">
                      <a:solidFill>
                        <a:schemeClr val="tx1"/>
                      </a:solidFill>
                      <a:prstDash val="solid"/>
                      <a:round/>
                      <a:headEnd type="none" w="med" len="med"/>
                      <a:tailEnd type="none" w="med" len="med"/>
                    </a:lnR>
                  </a:tcPr>
                </a:tc>
              </a:tr>
              <a:tr h="370840">
                <a:tc>
                  <a:txBody>
                    <a:bodyPr/>
                    <a:lstStyle/>
                    <a:p>
                      <a:r>
                        <a:rPr lang="en-US" dirty="0" smtClean="0"/>
                        <a:t>T589</a:t>
                      </a:r>
                      <a:endParaRPr lang="en-US" dirty="0"/>
                    </a:p>
                  </a:txBody>
                  <a:tcPr>
                    <a:lnL w="12700" cap="flat" cmpd="sng" algn="ctr">
                      <a:solidFill>
                        <a:schemeClr val="tx1"/>
                      </a:solidFill>
                      <a:prstDash val="solid"/>
                      <a:round/>
                      <a:headEnd type="none" w="med" len="med"/>
                      <a:tailEnd type="none" w="med" len="med"/>
                    </a:lnL>
                  </a:tcPr>
                </a:tc>
                <a:tc>
                  <a:txBody>
                    <a:bodyPr/>
                    <a:lstStyle/>
                    <a:p>
                      <a:r>
                        <a:rPr lang="en-US" dirty="0" smtClean="0"/>
                        <a:t>Toxic effect</a:t>
                      </a:r>
                      <a:r>
                        <a:rPr lang="en-US" baseline="0" dirty="0" smtClean="0"/>
                        <a:t> of carbon monoxide</a:t>
                      </a:r>
                      <a:endParaRPr lang="en-US" dirty="0"/>
                    </a:p>
                  </a:txBody>
                  <a:tcPr/>
                </a:tc>
                <a:tc>
                  <a:txBody>
                    <a:bodyPr/>
                    <a:lstStyle/>
                    <a:p>
                      <a:pPr algn="ctr"/>
                      <a:r>
                        <a:rPr lang="en-US" dirty="0" smtClean="0"/>
                        <a:t>0.052</a:t>
                      </a:r>
                      <a:endParaRPr lang="en-US" dirty="0"/>
                    </a:p>
                  </a:txBody>
                  <a:tcPr/>
                </a:tc>
                <a:tc>
                  <a:txBody>
                    <a:bodyPr/>
                    <a:lstStyle/>
                    <a:p>
                      <a:pPr algn="ctr"/>
                      <a:r>
                        <a:rPr lang="en-US" dirty="0" smtClean="0"/>
                        <a:t>0.970</a:t>
                      </a:r>
                      <a:endParaRPr lang="en-US" dirty="0"/>
                    </a:p>
                  </a:txBody>
                  <a:tcPr>
                    <a:lnR w="12700" cap="flat" cmpd="sng" algn="ctr">
                      <a:solidFill>
                        <a:schemeClr val="tx1"/>
                      </a:solidFill>
                      <a:prstDash val="solid"/>
                      <a:round/>
                      <a:headEnd type="none" w="med" len="med"/>
                      <a:tailEnd type="none" w="med" len="med"/>
                    </a:lnR>
                  </a:tcPr>
                </a:tc>
              </a:tr>
              <a:tr h="370840">
                <a:tc>
                  <a:txBody>
                    <a:bodyPr/>
                    <a:lstStyle/>
                    <a:p>
                      <a:r>
                        <a:rPr lang="en-US" dirty="0" smtClean="0"/>
                        <a:t>S212</a:t>
                      </a:r>
                      <a:endParaRPr lang="en-US" dirty="0"/>
                    </a:p>
                  </a:txBody>
                  <a:tcPr>
                    <a:lnL w="12700" cap="flat" cmpd="sng" algn="ctr">
                      <a:solidFill>
                        <a:schemeClr val="tx1"/>
                      </a:solidFill>
                      <a:prstDash val="solid"/>
                      <a:round/>
                      <a:headEnd type="none" w="med" len="med"/>
                      <a:tailEnd type="none" w="med" len="med"/>
                    </a:lnL>
                  </a:tcPr>
                </a:tc>
                <a:tc>
                  <a:txBody>
                    <a:bodyPr/>
                    <a:lstStyle/>
                    <a:p>
                      <a:r>
                        <a:rPr lang="en-US" dirty="0" smtClean="0"/>
                        <a:t>Open wound of back wall of thorax</a:t>
                      </a:r>
                      <a:endParaRPr lang="en-US" dirty="0"/>
                    </a:p>
                  </a:txBody>
                  <a:tcPr/>
                </a:tc>
                <a:tc>
                  <a:txBody>
                    <a:bodyPr/>
                    <a:lstStyle/>
                    <a:p>
                      <a:pPr algn="ctr"/>
                      <a:r>
                        <a:rPr lang="en-US" dirty="0" smtClean="0"/>
                        <a:t>0.056</a:t>
                      </a:r>
                      <a:endParaRPr lang="en-US" dirty="0"/>
                    </a:p>
                  </a:txBody>
                  <a:tcPr/>
                </a:tc>
                <a:tc>
                  <a:txBody>
                    <a:bodyPr/>
                    <a:lstStyle/>
                    <a:p>
                      <a:pPr algn="ctr"/>
                      <a:r>
                        <a:rPr lang="en-US" dirty="0" smtClean="0"/>
                        <a:t>0.976</a:t>
                      </a:r>
                      <a:endParaRPr lang="en-US" dirty="0"/>
                    </a:p>
                  </a:txBody>
                  <a:tcPr>
                    <a:lnR w="12700" cap="flat" cmpd="sng" algn="ctr">
                      <a:solidFill>
                        <a:schemeClr val="tx1"/>
                      </a:solidFill>
                      <a:prstDash val="solid"/>
                      <a:round/>
                      <a:headEnd type="none" w="med" len="med"/>
                      <a:tailEnd type="none" w="med" len="med"/>
                    </a:lnR>
                  </a:tcPr>
                </a:tc>
              </a:tr>
              <a:tr h="370840">
                <a:tc>
                  <a:txBody>
                    <a:bodyPr/>
                    <a:lstStyle/>
                    <a:p>
                      <a:r>
                        <a:rPr lang="en-US" dirty="0" smtClean="0"/>
                        <a:t>S141</a:t>
                      </a:r>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r>
                        <a:rPr lang="en-US" dirty="0" smtClean="0"/>
                        <a:t>Other/unspecified</a:t>
                      </a:r>
                      <a:r>
                        <a:rPr lang="en-US" baseline="0" dirty="0" smtClean="0"/>
                        <a:t> injuries of cervical spinal cord</a:t>
                      </a:r>
                      <a:endParaRPr lang="en-US" dirty="0"/>
                    </a:p>
                  </a:txBody>
                  <a:tcPr>
                    <a:lnB w="12700" cap="flat" cmpd="sng" algn="ctr">
                      <a:solidFill>
                        <a:schemeClr val="tx1"/>
                      </a:solidFill>
                      <a:prstDash val="solid"/>
                      <a:round/>
                      <a:headEnd type="none" w="med" len="med"/>
                      <a:tailEnd type="none" w="med" len="med"/>
                    </a:lnB>
                  </a:tcPr>
                </a:tc>
                <a:tc>
                  <a:txBody>
                    <a:bodyPr/>
                    <a:lstStyle/>
                    <a:p>
                      <a:pPr algn="ctr"/>
                      <a:r>
                        <a:rPr lang="en-US" dirty="0" smtClean="0"/>
                        <a:t>0.064</a:t>
                      </a:r>
                      <a:endParaRPr lang="en-US" dirty="0"/>
                    </a:p>
                  </a:txBody>
                  <a:tcPr>
                    <a:lnB w="12700" cap="flat" cmpd="sng" algn="ctr">
                      <a:solidFill>
                        <a:schemeClr val="tx1"/>
                      </a:solidFill>
                      <a:prstDash val="solid"/>
                      <a:round/>
                      <a:headEnd type="none" w="med" len="med"/>
                      <a:tailEnd type="none" w="med" len="med"/>
                    </a:lnB>
                  </a:tcPr>
                </a:tc>
                <a:tc>
                  <a:txBody>
                    <a:bodyPr/>
                    <a:lstStyle/>
                    <a:p>
                      <a:pPr algn="ctr"/>
                      <a:r>
                        <a:rPr lang="en-US" dirty="0" smtClean="0"/>
                        <a:t>0.917</a:t>
                      </a:r>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638940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0"/>
            <a:ext cx="9144000" cy="1447800"/>
          </a:xfrm>
          <a:prstGeom prst="rect">
            <a:avLst/>
          </a:prstGeom>
          <a:solidFill>
            <a:schemeClr val="accent1">
              <a:lumMod val="75000"/>
              <a:alpha val="47000"/>
            </a:schemeClr>
          </a:solidFill>
          <a:ln w="9525">
            <a:noFill/>
            <a:miter lim="800000"/>
            <a:headEnd/>
            <a:tailEnd/>
          </a:ln>
          <a:effectLst/>
        </p:spPr>
        <p:txBody>
          <a:bodyPr wrap="none" anchor="ctr"/>
          <a:lstStyle/>
          <a:p>
            <a:pPr>
              <a:defRPr/>
            </a:pPr>
            <a:endParaRPr lang="en-US" dirty="0">
              <a:latin typeface="Arial" charset="0"/>
              <a:cs typeface="+mn-cs"/>
            </a:endParaRPr>
          </a:p>
        </p:txBody>
      </p:sp>
      <p:sp>
        <p:nvSpPr>
          <p:cNvPr id="2" name="Title 1"/>
          <p:cNvSpPr>
            <a:spLocks noGrp="1"/>
          </p:cNvSpPr>
          <p:nvPr>
            <p:ph type="title"/>
          </p:nvPr>
        </p:nvSpPr>
        <p:spPr>
          <a:xfrm>
            <a:off x="457200" y="152400"/>
            <a:ext cx="8229600" cy="1143000"/>
          </a:xfrm>
        </p:spPr>
        <p:txBody>
          <a:bodyPr rtlCol="0">
            <a:noAutofit/>
          </a:bodyPr>
          <a:lstStyle/>
          <a:p>
            <a:pPr eaLnBrk="1" fontAlgn="auto" hangingPunct="1">
              <a:spcAft>
                <a:spcPts val="0"/>
              </a:spcAft>
              <a:defRPr/>
            </a:pPr>
            <a:r>
              <a:rPr lang="en-US" sz="3200" b="1" dirty="0" smtClean="0">
                <a:solidFill>
                  <a:schemeClr val="tx2">
                    <a:lumMod val="75000"/>
                  </a:schemeClr>
                </a:solidFill>
              </a:rPr>
              <a:t>Diagnoses with the </a:t>
            </a:r>
            <a:r>
              <a:rPr lang="en-US" sz="3200" b="1" u="sng" dirty="0" smtClean="0">
                <a:solidFill>
                  <a:schemeClr val="tx2">
                    <a:lumMod val="75000"/>
                  </a:schemeClr>
                </a:solidFill>
              </a:rPr>
              <a:t>most</a:t>
            </a:r>
            <a:r>
              <a:rPr lang="en-US" sz="3200" b="1" dirty="0" smtClean="0">
                <a:solidFill>
                  <a:schemeClr val="tx2">
                    <a:lumMod val="75000"/>
                  </a:schemeClr>
                </a:solidFill>
              </a:rPr>
              <a:t> variability in DSPs between countries</a:t>
            </a:r>
            <a:endParaRPr lang="en-US" sz="3200" b="1" dirty="0">
              <a:solidFill>
                <a:schemeClr val="tx2">
                  <a:lumMod val="75000"/>
                </a:schemeClr>
              </a:solidFill>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1201347356"/>
              </p:ext>
            </p:extLst>
          </p:nvPr>
        </p:nvGraphicFramePr>
        <p:xfrm>
          <a:off x="457200" y="1752600"/>
          <a:ext cx="8229600" cy="4348480"/>
        </p:xfrm>
        <a:graphic>
          <a:graphicData uri="http://schemas.openxmlformats.org/drawingml/2006/table">
            <a:tbl>
              <a:tblPr firstRow="1" bandRow="1">
                <a:effectLst>
                  <a:outerShdw blurRad="50800" dist="38100" dir="5400000" algn="t" rotWithShape="0">
                    <a:prstClr val="black">
                      <a:alpha val="40000"/>
                    </a:prstClr>
                  </a:outerShdw>
                </a:effectLst>
                <a:tableStyleId>{5C22544A-7EE6-4342-B048-85BDC9FD1C3A}</a:tableStyleId>
              </a:tblPr>
              <a:tblGrid>
                <a:gridCol w="914400"/>
                <a:gridCol w="4800600"/>
                <a:gridCol w="1143000"/>
                <a:gridCol w="1371600"/>
              </a:tblGrid>
              <a:tr h="370840">
                <a:tc>
                  <a:txBody>
                    <a:bodyPr/>
                    <a:lstStyle/>
                    <a:p>
                      <a:pPr algn="ctr"/>
                      <a:r>
                        <a:rPr lang="en-US" dirty="0" smtClean="0"/>
                        <a:t>ICD-10 code</a:t>
                      </a:r>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en-US" dirty="0" smtClean="0"/>
                        <a:t>Diagnosis</a:t>
                      </a:r>
                      <a:endParaRPr lang="en-US" dirty="0"/>
                    </a:p>
                  </a:txBody>
                  <a:tcPr>
                    <a:lnT w="12700" cap="flat" cmpd="sng" algn="ctr">
                      <a:solidFill>
                        <a:schemeClr val="tx1"/>
                      </a:solidFill>
                      <a:prstDash val="solid"/>
                      <a:round/>
                      <a:headEnd type="none" w="med" len="med"/>
                      <a:tailEnd type="none" w="med" len="med"/>
                    </a:lnT>
                  </a:tcPr>
                </a:tc>
                <a:tc>
                  <a:txBody>
                    <a:bodyPr/>
                    <a:lstStyle/>
                    <a:p>
                      <a:pPr algn="ctr"/>
                      <a:r>
                        <a:rPr lang="en-US" dirty="0" smtClean="0"/>
                        <a:t>Range in DSPs</a:t>
                      </a:r>
                      <a:endParaRPr lang="en-US" dirty="0"/>
                    </a:p>
                  </a:txBody>
                  <a:tcPr>
                    <a:lnT w="12700" cap="flat" cmpd="sng" algn="ctr">
                      <a:solidFill>
                        <a:schemeClr val="tx1"/>
                      </a:solidFill>
                      <a:prstDash val="solid"/>
                      <a:round/>
                      <a:headEnd type="none" w="med" len="med"/>
                      <a:tailEnd type="none" w="med" len="med"/>
                    </a:lnT>
                  </a:tcPr>
                </a:tc>
                <a:tc>
                  <a:txBody>
                    <a:bodyPr/>
                    <a:lstStyle/>
                    <a:p>
                      <a:pPr algn="ctr"/>
                      <a:r>
                        <a:rPr lang="en-US" dirty="0" smtClean="0"/>
                        <a:t>Mean of DSPs</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70840">
                <a:tc>
                  <a:txBody>
                    <a:bodyPr/>
                    <a:lstStyle/>
                    <a:p>
                      <a:r>
                        <a:rPr lang="en-US" dirty="0" smtClean="0"/>
                        <a:t>S271</a:t>
                      </a:r>
                      <a:endParaRPr lang="en-US" dirty="0"/>
                    </a:p>
                  </a:txBody>
                  <a:tcPr>
                    <a:lnL w="12700" cap="flat" cmpd="sng" algn="ctr">
                      <a:solidFill>
                        <a:schemeClr val="tx1"/>
                      </a:solidFill>
                      <a:prstDash val="solid"/>
                      <a:round/>
                      <a:headEnd type="none" w="med" len="med"/>
                      <a:tailEnd type="none" w="med" len="med"/>
                    </a:lnL>
                  </a:tcPr>
                </a:tc>
                <a:tc>
                  <a:txBody>
                    <a:bodyPr/>
                    <a:lstStyle/>
                    <a:p>
                      <a:r>
                        <a:rPr lang="en-US" dirty="0" smtClean="0"/>
                        <a:t>Traumatic </a:t>
                      </a:r>
                      <a:r>
                        <a:rPr lang="en-US" dirty="0" err="1" smtClean="0"/>
                        <a:t>haemothorax</a:t>
                      </a:r>
                      <a:endParaRPr lang="en-US" dirty="0"/>
                    </a:p>
                  </a:txBody>
                  <a:tcPr/>
                </a:tc>
                <a:tc>
                  <a:txBody>
                    <a:bodyPr/>
                    <a:lstStyle/>
                    <a:p>
                      <a:pPr algn="ctr"/>
                      <a:r>
                        <a:rPr lang="en-US" dirty="0" smtClean="0"/>
                        <a:t>0.263</a:t>
                      </a:r>
                      <a:endParaRPr lang="en-US" dirty="0"/>
                    </a:p>
                  </a:txBody>
                  <a:tcPr/>
                </a:tc>
                <a:tc>
                  <a:txBody>
                    <a:bodyPr/>
                    <a:lstStyle/>
                    <a:p>
                      <a:pPr algn="ctr"/>
                      <a:r>
                        <a:rPr lang="en-US" dirty="0" smtClean="0"/>
                        <a:t>0.940</a:t>
                      </a:r>
                      <a:endParaRPr lang="en-US" dirty="0"/>
                    </a:p>
                  </a:txBody>
                  <a:tcPr>
                    <a:lnR w="12700" cap="flat" cmpd="sng" algn="ctr">
                      <a:solidFill>
                        <a:schemeClr val="tx1"/>
                      </a:solidFill>
                      <a:prstDash val="solid"/>
                      <a:round/>
                      <a:headEnd type="none" w="med" len="med"/>
                      <a:tailEnd type="none" w="med" len="med"/>
                    </a:lnR>
                  </a:tcPr>
                </a:tc>
              </a:tr>
              <a:tr h="370840">
                <a:tc>
                  <a:txBody>
                    <a:bodyPr/>
                    <a:lstStyle/>
                    <a:p>
                      <a:r>
                        <a:rPr lang="en-US" dirty="0" smtClean="0"/>
                        <a:t>S368</a:t>
                      </a:r>
                      <a:endParaRPr lang="en-US" dirty="0"/>
                    </a:p>
                  </a:txBody>
                  <a:tcPr>
                    <a:lnL w="12700" cap="flat" cmpd="sng" algn="ctr">
                      <a:solidFill>
                        <a:schemeClr val="tx1"/>
                      </a:solidFill>
                      <a:prstDash val="solid"/>
                      <a:round/>
                      <a:headEnd type="none" w="med" len="med"/>
                      <a:tailEnd type="none" w="med" len="med"/>
                    </a:lnL>
                  </a:tcPr>
                </a:tc>
                <a:tc>
                  <a:txBody>
                    <a:bodyPr/>
                    <a:lstStyle/>
                    <a:p>
                      <a:r>
                        <a:rPr lang="en-US" dirty="0" smtClean="0"/>
                        <a:t>Injury of other intra-abdominal organs</a:t>
                      </a:r>
                      <a:endParaRPr lang="en-US" dirty="0"/>
                    </a:p>
                  </a:txBody>
                  <a:tcPr/>
                </a:tc>
                <a:tc>
                  <a:txBody>
                    <a:bodyPr/>
                    <a:lstStyle/>
                    <a:p>
                      <a:pPr algn="ctr"/>
                      <a:r>
                        <a:rPr lang="en-US" dirty="0" smtClean="0"/>
                        <a:t>0.264</a:t>
                      </a:r>
                      <a:endParaRPr lang="en-US" dirty="0"/>
                    </a:p>
                  </a:txBody>
                  <a:tcPr/>
                </a:tc>
                <a:tc>
                  <a:txBody>
                    <a:bodyPr/>
                    <a:lstStyle/>
                    <a:p>
                      <a:pPr algn="ctr"/>
                      <a:r>
                        <a:rPr lang="en-US" dirty="0" smtClean="0"/>
                        <a:t>0.925</a:t>
                      </a:r>
                      <a:endParaRPr lang="en-US" dirty="0"/>
                    </a:p>
                  </a:txBody>
                  <a:tcPr>
                    <a:lnR w="12700" cap="flat" cmpd="sng" algn="ctr">
                      <a:solidFill>
                        <a:schemeClr val="tx1"/>
                      </a:solidFill>
                      <a:prstDash val="solid"/>
                      <a:round/>
                      <a:headEnd type="none" w="med" len="med"/>
                      <a:tailEnd type="none" w="med" len="med"/>
                    </a:lnR>
                  </a:tcPr>
                </a:tc>
              </a:tr>
              <a:tr h="370840">
                <a:tc>
                  <a:txBody>
                    <a:bodyPr/>
                    <a:lstStyle/>
                    <a:p>
                      <a:r>
                        <a:rPr lang="en-US" dirty="0" smtClean="0"/>
                        <a:t>S027</a:t>
                      </a:r>
                      <a:endParaRPr lang="en-US" dirty="0"/>
                    </a:p>
                  </a:txBody>
                  <a:tcPr>
                    <a:lnL w="12700" cap="flat" cmpd="sng" algn="ctr">
                      <a:solidFill>
                        <a:schemeClr val="tx1"/>
                      </a:solidFill>
                      <a:prstDash val="solid"/>
                      <a:round/>
                      <a:headEnd type="none" w="med" len="med"/>
                      <a:tailEnd type="none" w="med" len="med"/>
                    </a:lnL>
                  </a:tcPr>
                </a:tc>
                <a:tc>
                  <a:txBody>
                    <a:bodyPr/>
                    <a:lstStyle/>
                    <a:p>
                      <a:r>
                        <a:rPr lang="en-US" dirty="0" smtClean="0"/>
                        <a:t>Multiple fractures involving skull and facial bones</a:t>
                      </a:r>
                      <a:endParaRPr lang="en-US" dirty="0"/>
                    </a:p>
                  </a:txBody>
                  <a:tcPr/>
                </a:tc>
                <a:tc>
                  <a:txBody>
                    <a:bodyPr/>
                    <a:lstStyle/>
                    <a:p>
                      <a:pPr algn="ctr"/>
                      <a:r>
                        <a:rPr lang="en-US" dirty="0" smtClean="0"/>
                        <a:t>0.294</a:t>
                      </a:r>
                      <a:endParaRPr lang="en-US" dirty="0"/>
                    </a:p>
                  </a:txBody>
                  <a:tcPr/>
                </a:tc>
                <a:tc>
                  <a:txBody>
                    <a:bodyPr/>
                    <a:lstStyle/>
                    <a:p>
                      <a:pPr algn="ctr"/>
                      <a:r>
                        <a:rPr lang="en-US" dirty="0" smtClean="0"/>
                        <a:t>0.893</a:t>
                      </a:r>
                      <a:endParaRPr lang="en-US" dirty="0"/>
                    </a:p>
                  </a:txBody>
                  <a:tcPr>
                    <a:lnR w="12700" cap="flat" cmpd="sng" algn="ctr">
                      <a:solidFill>
                        <a:schemeClr val="tx1"/>
                      </a:solidFill>
                      <a:prstDash val="solid"/>
                      <a:round/>
                      <a:headEnd type="none" w="med" len="med"/>
                      <a:tailEnd type="none" w="med" len="med"/>
                    </a:lnR>
                  </a:tcPr>
                </a:tc>
              </a:tr>
              <a:tr h="370840">
                <a:tc>
                  <a:txBody>
                    <a:bodyPr/>
                    <a:lstStyle/>
                    <a:p>
                      <a:r>
                        <a:rPr lang="en-US" dirty="0" smtClean="0"/>
                        <a:t>T689</a:t>
                      </a:r>
                      <a:endParaRPr lang="en-US" dirty="0"/>
                    </a:p>
                  </a:txBody>
                  <a:tcPr>
                    <a:lnL w="12700" cap="flat" cmpd="sng" algn="ctr">
                      <a:solidFill>
                        <a:schemeClr val="tx1"/>
                      </a:solidFill>
                      <a:prstDash val="solid"/>
                      <a:round/>
                      <a:headEnd type="none" w="med" len="med"/>
                      <a:tailEnd type="none" w="med" len="med"/>
                    </a:lnL>
                  </a:tcPr>
                </a:tc>
                <a:tc>
                  <a:txBody>
                    <a:bodyPr/>
                    <a:lstStyle/>
                    <a:p>
                      <a:r>
                        <a:rPr lang="en-US" dirty="0" smtClean="0"/>
                        <a:t>Hypothermia</a:t>
                      </a:r>
                      <a:endParaRPr lang="en-US" dirty="0"/>
                    </a:p>
                  </a:txBody>
                  <a:tcPr/>
                </a:tc>
                <a:tc>
                  <a:txBody>
                    <a:bodyPr/>
                    <a:lstStyle/>
                    <a:p>
                      <a:pPr algn="ctr"/>
                      <a:r>
                        <a:rPr lang="en-US" dirty="0" smtClean="0"/>
                        <a:t>0.294</a:t>
                      </a:r>
                      <a:endParaRPr lang="en-US" dirty="0"/>
                    </a:p>
                  </a:txBody>
                  <a:tcPr/>
                </a:tc>
                <a:tc>
                  <a:txBody>
                    <a:bodyPr/>
                    <a:lstStyle/>
                    <a:p>
                      <a:pPr algn="ctr"/>
                      <a:r>
                        <a:rPr lang="en-US" dirty="0" smtClean="0"/>
                        <a:t>0.852</a:t>
                      </a:r>
                      <a:endParaRPr lang="en-US" dirty="0"/>
                    </a:p>
                  </a:txBody>
                  <a:tcPr>
                    <a:lnR w="12700" cap="flat" cmpd="sng" algn="ctr">
                      <a:solidFill>
                        <a:schemeClr val="tx1"/>
                      </a:solidFill>
                      <a:prstDash val="solid"/>
                      <a:round/>
                      <a:headEnd type="none" w="med" len="med"/>
                      <a:tailEnd type="none" w="med" len="med"/>
                    </a:lnR>
                  </a:tcPr>
                </a:tc>
              </a:tr>
              <a:tr h="370840">
                <a:tc>
                  <a:txBody>
                    <a:bodyPr/>
                    <a:lstStyle/>
                    <a:p>
                      <a:r>
                        <a:rPr lang="en-US" dirty="0" smtClean="0"/>
                        <a:t>S066</a:t>
                      </a:r>
                      <a:endParaRPr lang="en-US" dirty="0"/>
                    </a:p>
                  </a:txBody>
                  <a:tcPr>
                    <a:lnL w="12700" cap="flat" cmpd="sng" algn="ctr">
                      <a:solidFill>
                        <a:schemeClr val="tx1"/>
                      </a:solidFill>
                      <a:prstDash val="solid"/>
                      <a:round/>
                      <a:headEnd type="none" w="med" len="med"/>
                      <a:tailEnd type="none" w="med" len="med"/>
                    </a:lnL>
                  </a:tcPr>
                </a:tc>
                <a:tc>
                  <a:txBody>
                    <a:bodyPr/>
                    <a:lstStyle/>
                    <a:p>
                      <a:r>
                        <a:rPr lang="en-US" dirty="0" smtClean="0"/>
                        <a:t>Traumatic subarachnoid </a:t>
                      </a:r>
                      <a:r>
                        <a:rPr lang="en-US" dirty="0" err="1" smtClean="0"/>
                        <a:t>haemorrhage</a:t>
                      </a:r>
                      <a:endParaRPr lang="en-US" dirty="0"/>
                    </a:p>
                  </a:txBody>
                  <a:tcPr/>
                </a:tc>
                <a:tc>
                  <a:txBody>
                    <a:bodyPr/>
                    <a:lstStyle/>
                    <a:p>
                      <a:pPr algn="ctr"/>
                      <a:r>
                        <a:rPr lang="en-US" dirty="0" smtClean="0"/>
                        <a:t>0.379</a:t>
                      </a:r>
                      <a:endParaRPr lang="en-US" dirty="0"/>
                    </a:p>
                  </a:txBody>
                  <a:tcPr/>
                </a:tc>
                <a:tc>
                  <a:txBody>
                    <a:bodyPr/>
                    <a:lstStyle/>
                    <a:p>
                      <a:pPr algn="ctr"/>
                      <a:r>
                        <a:rPr lang="en-US" dirty="0" smtClean="0"/>
                        <a:t>0.816</a:t>
                      </a:r>
                      <a:endParaRPr lang="en-US" dirty="0"/>
                    </a:p>
                  </a:txBody>
                  <a:tcPr>
                    <a:lnR w="12700" cap="flat" cmpd="sng" algn="ctr">
                      <a:solidFill>
                        <a:schemeClr val="tx1"/>
                      </a:solidFill>
                      <a:prstDash val="solid"/>
                      <a:round/>
                      <a:headEnd type="none" w="med" len="med"/>
                      <a:tailEnd type="none" w="med" len="med"/>
                    </a:lnR>
                  </a:tcPr>
                </a:tc>
              </a:tr>
              <a:tr h="370840">
                <a:tc>
                  <a:txBody>
                    <a:bodyPr/>
                    <a:lstStyle/>
                    <a:p>
                      <a:r>
                        <a:rPr lang="en-US" dirty="0" smtClean="0"/>
                        <a:t>S361</a:t>
                      </a:r>
                      <a:endParaRPr lang="en-US" dirty="0"/>
                    </a:p>
                  </a:txBody>
                  <a:tcPr>
                    <a:lnL w="12700" cap="flat" cmpd="sng" algn="ctr">
                      <a:solidFill>
                        <a:schemeClr val="tx1"/>
                      </a:solidFill>
                      <a:prstDash val="solid"/>
                      <a:round/>
                      <a:headEnd type="none" w="med" len="med"/>
                      <a:tailEnd type="none" w="med" len="med"/>
                    </a:lnL>
                  </a:tcPr>
                </a:tc>
                <a:tc>
                  <a:txBody>
                    <a:bodyPr/>
                    <a:lstStyle/>
                    <a:p>
                      <a:r>
                        <a:rPr lang="en-US" dirty="0" smtClean="0"/>
                        <a:t>Injury of liver or gall bladder</a:t>
                      </a:r>
                      <a:endParaRPr lang="en-US" dirty="0"/>
                    </a:p>
                  </a:txBody>
                  <a:tcPr/>
                </a:tc>
                <a:tc>
                  <a:txBody>
                    <a:bodyPr/>
                    <a:lstStyle/>
                    <a:p>
                      <a:pPr algn="ctr"/>
                      <a:r>
                        <a:rPr lang="en-US" dirty="0" smtClean="0"/>
                        <a:t>0.386</a:t>
                      </a:r>
                      <a:endParaRPr lang="en-US" dirty="0"/>
                    </a:p>
                  </a:txBody>
                  <a:tcPr/>
                </a:tc>
                <a:tc>
                  <a:txBody>
                    <a:bodyPr/>
                    <a:lstStyle/>
                    <a:p>
                      <a:pPr algn="ctr"/>
                      <a:r>
                        <a:rPr lang="en-US" dirty="0" smtClean="0"/>
                        <a:t>0.932</a:t>
                      </a:r>
                      <a:endParaRPr lang="en-US" dirty="0"/>
                    </a:p>
                  </a:txBody>
                  <a:tcPr>
                    <a:lnR w="12700" cap="flat" cmpd="sng" algn="ctr">
                      <a:solidFill>
                        <a:schemeClr val="tx1"/>
                      </a:solidFill>
                      <a:prstDash val="solid"/>
                      <a:round/>
                      <a:headEnd type="none" w="med" len="med"/>
                      <a:tailEnd type="none" w="med" len="med"/>
                    </a:lnR>
                  </a:tcPr>
                </a:tc>
              </a:tr>
              <a:tr h="370840">
                <a:tc>
                  <a:txBody>
                    <a:bodyPr/>
                    <a:lstStyle/>
                    <a:p>
                      <a:r>
                        <a:rPr lang="en-US" dirty="0" smtClean="0"/>
                        <a:t>S064</a:t>
                      </a:r>
                      <a:endParaRPr lang="en-US" dirty="0"/>
                    </a:p>
                  </a:txBody>
                  <a:tcPr>
                    <a:lnL w="12700" cap="flat" cmpd="sng" algn="ctr">
                      <a:solidFill>
                        <a:schemeClr val="tx1"/>
                      </a:solidFill>
                      <a:prstDash val="solid"/>
                      <a:round/>
                      <a:headEnd type="none" w="med" len="med"/>
                      <a:tailEnd type="none" w="med" len="med"/>
                    </a:lnL>
                  </a:tcPr>
                </a:tc>
                <a:tc>
                  <a:txBody>
                    <a:bodyPr/>
                    <a:lstStyle/>
                    <a:p>
                      <a:r>
                        <a:rPr lang="en-US" dirty="0" smtClean="0"/>
                        <a:t>Epidural</a:t>
                      </a:r>
                      <a:r>
                        <a:rPr lang="en-US" baseline="0" dirty="0" smtClean="0"/>
                        <a:t> </a:t>
                      </a:r>
                      <a:r>
                        <a:rPr lang="en-US" baseline="0" dirty="0" err="1" smtClean="0"/>
                        <a:t>haemorrhage</a:t>
                      </a:r>
                      <a:endParaRPr lang="en-US" dirty="0"/>
                    </a:p>
                  </a:txBody>
                  <a:tcPr/>
                </a:tc>
                <a:tc>
                  <a:txBody>
                    <a:bodyPr/>
                    <a:lstStyle/>
                    <a:p>
                      <a:pPr algn="ctr"/>
                      <a:r>
                        <a:rPr lang="en-US" dirty="0" smtClean="0"/>
                        <a:t>0.391</a:t>
                      </a:r>
                      <a:endParaRPr lang="en-US" dirty="0"/>
                    </a:p>
                  </a:txBody>
                  <a:tcPr/>
                </a:tc>
                <a:tc>
                  <a:txBody>
                    <a:bodyPr/>
                    <a:lstStyle/>
                    <a:p>
                      <a:pPr algn="ctr"/>
                      <a:r>
                        <a:rPr lang="en-US" dirty="0" smtClean="0"/>
                        <a:t>0.920</a:t>
                      </a:r>
                      <a:endParaRPr lang="en-US" dirty="0"/>
                    </a:p>
                  </a:txBody>
                  <a:tcPr>
                    <a:lnR w="12700" cap="flat" cmpd="sng" algn="ctr">
                      <a:solidFill>
                        <a:schemeClr val="tx1"/>
                      </a:solidFill>
                      <a:prstDash val="solid"/>
                      <a:round/>
                      <a:headEnd type="none" w="med" len="med"/>
                      <a:tailEnd type="none" w="med" len="med"/>
                    </a:lnR>
                  </a:tcPr>
                </a:tc>
              </a:tr>
              <a:tr h="370840">
                <a:tc>
                  <a:txBody>
                    <a:bodyPr/>
                    <a:lstStyle/>
                    <a:p>
                      <a:r>
                        <a:rPr lang="en-US" dirty="0" smtClean="0"/>
                        <a:t>T175</a:t>
                      </a:r>
                      <a:endParaRPr lang="en-US" dirty="0"/>
                    </a:p>
                  </a:txBody>
                  <a:tcPr>
                    <a:lnL w="12700" cap="flat" cmpd="sng" algn="ctr">
                      <a:solidFill>
                        <a:schemeClr val="tx1"/>
                      </a:solidFill>
                      <a:prstDash val="solid"/>
                      <a:round/>
                      <a:headEnd type="none" w="med" len="med"/>
                      <a:tailEnd type="none" w="med" len="med"/>
                    </a:lnL>
                  </a:tcPr>
                </a:tc>
                <a:tc>
                  <a:txBody>
                    <a:bodyPr/>
                    <a:lstStyle/>
                    <a:p>
                      <a:r>
                        <a:rPr lang="en-US" dirty="0" smtClean="0"/>
                        <a:t>Foreign body in bronchus</a:t>
                      </a:r>
                      <a:endParaRPr lang="en-US" dirty="0"/>
                    </a:p>
                  </a:txBody>
                  <a:tcPr/>
                </a:tc>
                <a:tc>
                  <a:txBody>
                    <a:bodyPr/>
                    <a:lstStyle/>
                    <a:p>
                      <a:pPr algn="ctr"/>
                      <a:r>
                        <a:rPr lang="en-US" dirty="0" smtClean="0"/>
                        <a:t>0.408</a:t>
                      </a:r>
                      <a:endParaRPr lang="en-US" dirty="0"/>
                    </a:p>
                  </a:txBody>
                  <a:tcPr/>
                </a:tc>
                <a:tc>
                  <a:txBody>
                    <a:bodyPr/>
                    <a:lstStyle/>
                    <a:p>
                      <a:pPr algn="ctr"/>
                      <a:r>
                        <a:rPr lang="en-US" dirty="0" smtClean="0"/>
                        <a:t>0.971</a:t>
                      </a:r>
                      <a:endParaRPr lang="en-US" dirty="0"/>
                    </a:p>
                  </a:txBody>
                  <a:tcPr>
                    <a:lnR w="12700" cap="flat" cmpd="sng" algn="ctr">
                      <a:solidFill>
                        <a:schemeClr val="tx1"/>
                      </a:solidFill>
                      <a:prstDash val="solid"/>
                      <a:round/>
                      <a:headEnd type="none" w="med" len="med"/>
                      <a:tailEnd type="none" w="med" len="med"/>
                    </a:lnR>
                  </a:tcPr>
                </a:tc>
              </a:tr>
              <a:tr h="370840">
                <a:tc>
                  <a:txBody>
                    <a:bodyPr/>
                    <a:lstStyle/>
                    <a:p>
                      <a:r>
                        <a:rPr lang="en-US" dirty="0" smtClean="0"/>
                        <a:t>S272</a:t>
                      </a:r>
                      <a:endParaRPr lang="en-US" dirty="0"/>
                    </a:p>
                  </a:txBody>
                  <a:tcPr>
                    <a:lnL w="12700" cap="flat" cmpd="sng" algn="ctr">
                      <a:solidFill>
                        <a:schemeClr val="tx1"/>
                      </a:solidFill>
                      <a:prstDash val="solid"/>
                      <a:round/>
                      <a:headEnd type="none" w="med" len="med"/>
                      <a:tailEnd type="none" w="med" len="med"/>
                    </a:lnL>
                  </a:tcPr>
                </a:tc>
                <a:tc>
                  <a:txBody>
                    <a:bodyPr/>
                    <a:lstStyle/>
                    <a:p>
                      <a:r>
                        <a:rPr lang="en-US" dirty="0" smtClean="0"/>
                        <a:t>Traumatic </a:t>
                      </a:r>
                      <a:r>
                        <a:rPr lang="en-US" dirty="0" err="1" smtClean="0"/>
                        <a:t>haemopneumothorax</a:t>
                      </a:r>
                      <a:endParaRPr lang="en-US" dirty="0"/>
                    </a:p>
                  </a:txBody>
                  <a:tcPr/>
                </a:tc>
                <a:tc>
                  <a:txBody>
                    <a:bodyPr/>
                    <a:lstStyle/>
                    <a:p>
                      <a:pPr algn="ctr"/>
                      <a:r>
                        <a:rPr lang="en-US" dirty="0" smtClean="0"/>
                        <a:t>0.411</a:t>
                      </a:r>
                      <a:endParaRPr lang="en-US" dirty="0"/>
                    </a:p>
                  </a:txBody>
                  <a:tcPr/>
                </a:tc>
                <a:tc>
                  <a:txBody>
                    <a:bodyPr/>
                    <a:lstStyle/>
                    <a:p>
                      <a:pPr algn="ctr"/>
                      <a:r>
                        <a:rPr lang="en-US" dirty="0" smtClean="0"/>
                        <a:t>0.944</a:t>
                      </a:r>
                      <a:endParaRPr lang="en-US" dirty="0"/>
                    </a:p>
                  </a:txBody>
                  <a:tcPr>
                    <a:lnR w="12700" cap="flat" cmpd="sng" algn="ctr">
                      <a:solidFill>
                        <a:schemeClr val="tx1"/>
                      </a:solidFill>
                      <a:prstDash val="solid"/>
                      <a:round/>
                      <a:headEnd type="none" w="med" len="med"/>
                      <a:tailEnd type="none" w="med" len="med"/>
                    </a:lnR>
                  </a:tcPr>
                </a:tc>
              </a:tr>
              <a:tr h="370840">
                <a:tc>
                  <a:txBody>
                    <a:bodyPr/>
                    <a:lstStyle/>
                    <a:p>
                      <a:r>
                        <a:rPr lang="en-US" dirty="0" smtClean="0"/>
                        <a:t>S065</a:t>
                      </a:r>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r>
                        <a:rPr lang="en-US" dirty="0" smtClean="0"/>
                        <a:t>Traumatic subdural</a:t>
                      </a:r>
                      <a:r>
                        <a:rPr lang="en-US" baseline="0" dirty="0" smtClean="0"/>
                        <a:t> </a:t>
                      </a:r>
                      <a:r>
                        <a:rPr lang="en-US" baseline="0" dirty="0" err="1" smtClean="0"/>
                        <a:t>haemorrhage</a:t>
                      </a:r>
                      <a:endParaRPr lang="en-US" dirty="0"/>
                    </a:p>
                  </a:txBody>
                  <a:tcPr>
                    <a:lnB w="12700" cap="flat" cmpd="sng" algn="ctr">
                      <a:solidFill>
                        <a:schemeClr val="tx1"/>
                      </a:solidFill>
                      <a:prstDash val="solid"/>
                      <a:round/>
                      <a:headEnd type="none" w="med" len="med"/>
                      <a:tailEnd type="none" w="med" len="med"/>
                    </a:lnB>
                  </a:tcPr>
                </a:tc>
                <a:tc>
                  <a:txBody>
                    <a:bodyPr/>
                    <a:lstStyle/>
                    <a:p>
                      <a:pPr algn="ctr"/>
                      <a:r>
                        <a:rPr lang="en-US" dirty="0" smtClean="0"/>
                        <a:t>0.539</a:t>
                      </a:r>
                      <a:endParaRPr lang="en-US" dirty="0"/>
                    </a:p>
                  </a:txBody>
                  <a:tcPr>
                    <a:lnB w="12700" cap="flat" cmpd="sng" algn="ctr">
                      <a:solidFill>
                        <a:schemeClr val="tx1"/>
                      </a:solidFill>
                      <a:prstDash val="solid"/>
                      <a:round/>
                      <a:headEnd type="none" w="med" len="med"/>
                      <a:tailEnd type="none" w="med" len="med"/>
                    </a:lnB>
                  </a:tcPr>
                </a:tc>
                <a:tc>
                  <a:txBody>
                    <a:bodyPr/>
                    <a:lstStyle/>
                    <a:p>
                      <a:pPr algn="ctr"/>
                      <a:r>
                        <a:rPr lang="en-US" dirty="0" smtClean="0"/>
                        <a:t>0.826</a:t>
                      </a:r>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3497217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0"/>
            <a:ext cx="9144000" cy="1447800"/>
          </a:xfrm>
          <a:prstGeom prst="rect">
            <a:avLst/>
          </a:prstGeom>
          <a:solidFill>
            <a:schemeClr val="accent1">
              <a:lumMod val="75000"/>
              <a:alpha val="47000"/>
            </a:schemeClr>
          </a:solidFill>
          <a:ln w="9525">
            <a:noFill/>
            <a:miter lim="800000"/>
            <a:headEnd/>
            <a:tailEnd/>
          </a:ln>
          <a:effectLst/>
        </p:spPr>
        <p:txBody>
          <a:bodyPr wrap="none" anchor="ctr"/>
          <a:lstStyle/>
          <a:p>
            <a:pPr>
              <a:defRPr/>
            </a:pPr>
            <a:endParaRPr lang="en-US" dirty="0">
              <a:latin typeface="Arial" charset="0"/>
              <a:cs typeface="+mn-cs"/>
            </a:endParaRPr>
          </a:p>
        </p:txBody>
      </p:sp>
      <p:sp>
        <p:nvSpPr>
          <p:cNvPr id="2" name="Title 1"/>
          <p:cNvSpPr>
            <a:spLocks noGrp="1"/>
          </p:cNvSpPr>
          <p:nvPr>
            <p:ph type="title"/>
          </p:nvPr>
        </p:nvSpPr>
        <p:spPr>
          <a:xfrm>
            <a:off x="228600" y="152400"/>
            <a:ext cx="8686800" cy="1143000"/>
          </a:xfrm>
        </p:spPr>
        <p:txBody>
          <a:bodyPr rtlCol="0">
            <a:noAutofit/>
          </a:bodyPr>
          <a:lstStyle/>
          <a:p>
            <a:pPr eaLnBrk="1" fontAlgn="auto" hangingPunct="1">
              <a:spcAft>
                <a:spcPts val="0"/>
              </a:spcAft>
              <a:defRPr/>
            </a:pPr>
            <a:r>
              <a:rPr lang="en-US" sz="3000" b="1" dirty="0" smtClean="0">
                <a:solidFill>
                  <a:schemeClr val="tx2">
                    <a:lumMod val="75000"/>
                  </a:schemeClr>
                </a:solidFill>
              </a:rPr>
              <a:t>Performance of model using ICE-DSP-derived ICISS: </a:t>
            </a:r>
            <a:br>
              <a:rPr lang="en-US" sz="3000" b="1" dirty="0" smtClean="0">
                <a:solidFill>
                  <a:schemeClr val="tx2">
                    <a:lumMod val="75000"/>
                  </a:schemeClr>
                </a:solidFill>
              </a:rPr>
            </a:br>
            <a:r>
              <a:rPr lang="en-US" sz="3000" b="1" dirty="0" smtClean="0">
                <a:solidFill>
                  <a:schemeClr val="tx2">
                    <a:lumMod val="75000"/>
                  </a:schemeClr>
                </a:solidFill>
              </a:rPr>
              <a:t>Data from New Zealand</a:t>
            </a:r>
            <a:endParaRPr lang="en-US" sz="3000" b="1" dirty="0">
              <a:solidFill>
                <a:schemeClr val="tx2">
                  <a:lumMod val="75000"/>
                </a:schemeClr>
              </a:solidFill>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04062217"/>
              </p:ext>
            </p:extLst>
          </p:nvPr>
        </p:nvGraphicFramePr>
        <p:xfrm>
          <a:off x="571500" y="2362200"/>
          <a:ext cx="8001000" cy="1615440"/>
        </p:xfrm>
        <a:graphic>
          <a:graphicData uri="http://schemas.openxmlformats.org/drawingml/2006/table">
            <a:tbl>
              <a:tblPr firstRow="1" bandRow="1">
                <a:effectLst>
                  <a:outerShdw blurRad="50800" dist="38100" dir="5400000" algn="t" rotWithShape="0">
                    <a:prstClr val="black">
                      <a:alpha val="40000"/>
                    </a:prstClr>
                  </a:outerShdw>
                </a:effectLst>
                <a:tableStyleId>{5C22544A-7EE6-4342-B048-85BDC9FD1C3A}</a:tableStyleId>
              </a:tblPr>
              <a:tblGrid>
                <a:gridCol w="3402724"/>
                <a:gridCol w="2391104"/>
                <a:gridCol w="2207172"/>
              </a:tblGrid>
              <a:tr h="762000">
                <a:tc>
                  <a:txBody>
                    <a:bodyPr/>
                    <a:lstStyle/>
                    <a:p>
                      <a:pPr algn="ctr"/>
                      <a:r>
                        <a:rPr lang="en-US" sz="2200" dirty="0" smtClean="0"/>
                        <a:t>Factors in the model</a:t>
                      </a:r>
                      <a:endParaRPr lang="en-US" sz="2200" dirty="0">
                        <a:solidFill>
                          <a:schemeClr val="bg1"/>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en-US" sz="2200" dirty="0" smtClean="0"/>
                        <a:t>C-statistic (Discrimination)</a:t>
                      </a:r>
                      <a:endParaRPr lang="en-US" sz="2200" dirty="0">
                        <a:solidFill>
                          <a:schemeClr val="bg1"/>
                        </a:solidFill>
                      </a:endParaRPr>
                    </a:p>
                  </a:txBody>
                  <a:tcPr>
                    <a:lnT w="12700" cap="flat" cmpd="sng" algn="ctr">
                      <a:solidFill>
                        <a:schemeClr val="tx1"/>
                      </a:solidFill>
                      <a:prstDash val="solid"/>
                      <a:round/>
                      <a:headEnd type="none" w="med" len="med"/>
                      <a:tailEnd type="none" w="med" len="med"/>
                    </a:lnT>
                  </a:tcPr>
                </a:tc>
                <a:tc>
                  <a:txBody>
                    <a:bodyPr/>
                    <a:lstStyle/>
                    <a:p>
                      <a:pPr algn="ctr"/>
                      <a:r>
                        <a:rPr lang="en-US" sz="2200" dirty="0" err="1" smtClean="0"/>
                        <a:t>Nagelkerke’s</a:t>
                      </a:r>
                      <a:r>
                        <a:rPr lang="en-US" sz="2200" dirty="0" smtClean="0"/>
                        <a:t> R</a:t>
                      </a:r>
                      <a:r>
                        <a:rPr lang="en-US" sz="2200" baseline="30000" dirty="0" smtClean="0"/>
                        <a:t>2</a:t>
                      </a:r>
                      <a:r>
                        <a:rPr lang="en-US" sz="2200" dirty="0" smtClean="0"/>
                        <a:t>  (Calibration)</a:t>
                      </a:r>
                      <a:endParaRPr lang="en-US" sz="2200" dirty="0">
                        <a:solidFill>
                          <a:schemeClr val="bg1"/>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70840">
                <a:tc>
                  <a:txBody>
                    <a:bodyPr/>
                    <a:lstStyle/>
                    <a:p>
                      <a:r>
                        <a:rPr lang="en-US" sz="2200" dirty="0" smtClean="0"/>
                        <a:t>ICISS from NZ DSPs</a:t>
                      </a:r>
                      <a:endParaRPr lang="en-US" sz="2200" dirty="0">
                        <a:solidFill>
                          <a:schemeClr val="tx1"/>
                        </a:solidFill>
                      </a:endParaRPr>
                    </a:p>
                  </a:txBody>
                  <a:tcPr>
                    <a:lnL w="12700" cap="flat" cmpd="sng" algn="ctr">
                      <a:solidFill>
                        <a:schemeClr val="tx1"/>
                      </a:solidFill>
                      <a:prstDash val="solid"/>
                      <a:round/>
                      <a:headEnd type="none" w="med" len="med"/>
                      <a:tailEnd type="none" w="med" len="med"/>
                    </a:lnL>
                  </a:tcPr>
                </a:tc>
                <a:tc>
                  <a:txBody>
                    <a:bodyPr/>
                    <a:lstStyle/>
                    <a:p>
                      <a:pPr algn="ctr"/>
                      <a:r>
                        <a:rPr lang="en-US" sz="2200" dirty="0" smtClean="0"/>
                        <a:t>0.876</a:t>
                      </a:r>
                      <a:endParaRPr lang="en-US" sz="2200" dirty="0">
                        <a:solidFill>
                          <a:schemeClr val="tx1"/>
                        </a:solidFill>
                      </a:endParaRPr>
                    </a:p>
                  </a:txBody>
                  <a:tcPr/>
                </a:tc>
                <a:tc>
                  <a:txBody>
                    <a:bodyPr/>
                    <a:lstStyle/>
                    <a:p>
                      <a:pPr algn="ctr"/>
                      <a:r>
                        <a:rPr lang="en-US" sz="2200" dirty="0" smtClean="0"/>
                        <a:t>0.2263</a:t>
                      </a:r>
                      <a:endParaRPr lang="en-US" sz="2200" dirty="0">
                        <a:solidFill>
                          <a:schemeClr val="tx1"/>
                        </a:solidFill>
                      </a:endParaRPr>
                    </a:p>
                  </a:txBody>
                  <a:tcPr>
                    <a:lnR w="12700" cap="flat" cmpd="sng" algn="ctr">
                      <a:solidFill>
                        <a:schemeClr val="tx1"/>
                      </a:solidFill>
                      <a:prstDash val="solid"/>
                      <a:round/>
                      <a:headEnd type="none" w="med" len="med"/>
                      <a:tailEnd type="none" w="med" len="med"/>
                    </a:lnR>
                  </a:tcPr>
                </a:tc>
              </a:tr>
              <a:tr h="370840">
                <a:tc>
                  <a:txBody>
                    <a:bodyPr/>
                    <a:lstStyle/>
                    <a:p>
                      <a:r>
                        <a:rPr lang="en-US" sz="2200" dirty="0" smtClean="0"/>
                        <a:t>ICISS from ICE-DSPs</a:t>
                      </a:r>
                      <a:endParaRPr lang="en-US" sz="2200" dirty="0">
                        <a:solidFill>
                          <a:schemeClr val="tx1"/>
                        </a:solidFill>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2200" dirty="0" smtClean="0"/>
                        <a:t>0.868</a:t>
                      </a:r>
                      <a:endParaRPr lang="en-US" sz="2200" dirty="0">
                        <a:solidFill>
                          <a:schemeClr val="tx1"/>
                        </a:solidFill>
                      </a:endParaRPr>
                    </a:p>
                  </a:txBody>
                  <a:tcPr>
                    <a:lnB w="12700" cap="flat" cmpd="sng" algn="ctr">
                      <a:solidFill>
                        <a:schemeClr val="tx1"/>
                      </a:solidFill>
                      <a:prstDash val="solid"/>
                      <a:round/>
                      <a:headEnd type="none" w="med" len="med"/>
                      <a:tailEnd type="none" w="med" len="med"/>
                    </a:lnB>
                  </a:tcPr>
                </a:tc>
                <a:tc>
                  <a:txBody>
                    <a:bodyPr/>
                    <a:lstStyle/>
                    <a:p>
                      <a:pPr algn="ctr"/>
                      <a:r>
                        <a:rPr lang="en-US" sz="2200" dirty="0" smtClean="0"/>
                        <a:t>0.2088</a:t>
                      </a:r>
                      <a:endParaRPr lang="en-US" sz="2200" dirty="0">
                        <a:solidFill>
                          <a:schemeClr val="tx1"/>
                        </a:solidFill>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4" name="TextBox 3"/>
          <p:cNvSpPr txBox="1"/>
          <p:nvPr/>
        </p:nvSpPr>
        <p:spPr>
          <a:xfrm>
            <a:off x="1181100" y="1649968"/>
            <a:ext cx="6781800" cy="430887"/>
          </a:xfrm>
          <a:prstGeom prst="rect">
            <a:avLst/>
          </a:prstGeom>
          <a:noFill/>
        </p:spPr>
        <p:txBody>
          <a:bodyPr wrap="square" rtlCol="0">
            <a:spAutoFit/>
          </a:bodyPr>
          <a:lstStyle/>
          <a:p>
            <a:r>
              <a:rPr lang="en-US" sz="2200" dirty="0" smtClean="0"/>
              <a:t>N= 264,348		Inpatient Mortality Rate = 1.2%</a:t>
            </a:r>
            <a:endParaRPr lang="en-US" sz="2200" dirty="0"/>
          </a:p>
        </p:txBody>
      </p:sp>
    </p:spTree>
    <p:extLst>
      <p:ext uri="{BB962C8B-B14F-4D97-AF65-F5344CB8AC3E}">
        <p14:creationId xmlns:p14="http://schemas.microsoft.com/office/powerpoint/2010/main" val="37509921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0"/>
            <a:ext cx="9144000" cy="1447800"/>
          </a:xfrm>
          <a:prstGeom prst="rect">
            <a:avLst/>
          </a:prstGeom>
          <a:solidFill>
            <a:schemeClr val="accent1">
              <a:lumMod val="75000"/>
              <a:alpha val="47000"/>
            </a:schemeClr>
          </a:solidFill>
          <a:ln w="9525">
            <a:noFill/>
            <a:miter lim="800000"/>
            <a:headEnd/>
            <a:tailEnd/>
          </a:ln>
          <a:effectLst/>
        </p:spPr>
        <p:txBody>
          <a:bodyPr wrap="none" anchor="ctr"/>
          <a:lstStyle/>
          <a:p>
            <a:pPr>
              <a:defRPr/>
            </a:pPr>
            <a:endParaRPr lang="en-US" dirty="0">
              <a:latin typeface="Arial" charset="0"/>
              <a:cs typeface="+mn-cs"/>
            </a:endParaRPr>
          </a:p>
        </p:txBody>
      </p:sp>
      <p:sp>
        <p:nvSpPr>
          <p:cNvPr id="2" name="Title 1"/>
          <p:cNvSpPr>
            <a:spLocks noGrp="1"/>
          </p:cNvSpPr>
          <p:nvPr>
            <p:ph type="title"/>
          </p:nvPr>
        </p:nvSpPr>
        <p:spPr>
          <a:xfrm>
            <a:off x="457200" y="152400"/>
            <a:ext cx="8229600" cy="1143000"/>
          </a:xfrm>
        </p:spPr>
        <p:txBody>
          <a:bodyPr rtlCol="0">
            <a:noAutofit/>
          </a:bodyPr>
          <a:lstStyle/>
          <a:p>
            <a:pPr eaLnBrk="1" fontAlgn="auto" hangingPunct="1">
              <a:spcAft>
                <a:spcPts val="0"/>
              </a:spcAft>
              <a:defRPr/>
            </a:pPr>
            <a:r>
              <a:rPr lang="en-US" sz="3000" b="1" dirty="0" smtClean="0">
                <a:solidFill>
                  <a:schemeClr val="tx2">
                    <a:lumMod val="75000"/>
                  </a:schemeClr>
                </a:solidFill>
              </a:rPr>
              <a:t>Performance of model using ICE-DSP-derived ICISS: </a:t>
            </a:r>
            <a:br>
              <a:rPr lang="en-US" sz="3000" b="1" dirty="0" smtClean="0">
                <a:solidFill>
                  <a:schemeClr val="tx2">
                    <a:lumMod val="75000"/>
                  </a:schemeClr>
                </a:solidFill>
              </a:rPr>
            </a:br>
            <a:r>
              <a:rPr lang="en-US" sz="3000" b="1" dirty="0" smtClean="0">
                <a:solidFill>
                  <a:schemeClr val="tx2">
                    <a:lumMod val="75000"/>
                  </a:schemeClr>
                </a:solidFill>
              </a:rPr>
              <a:t>Data from Sweden</a:t>
            </a:r>
            <a:endParaRPr lang="en-US" sz="3000" b="1" dirty="0">
              <a:solidFill>
                <a:schemeClr val="tx2">
                  <a:lumMod val="75000"/>
                </a:schemeClr>
              </a:solidFill>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88205684"/>
              </p:ext>
            </p:extLst>
          </p:nvPr>
        </p:nvGraphicFramePr>
        <p:xfrm>
          <a:off x="533400" y="2286000"/>
          <a:ext cx="8077200" cy="3230880"/>
        </p:xfrm>
        <a:graphic>
          <a:graphicData uri="http://schemas.openxmlformats.org/drawingml/2006/table">
            <a:tbl>
              <a:tblPr firstRow="1" bandRow="1">
                <a:effectLst>
                  <a:outerShdw blurRad="50800" dist="38100" dir="5400000" algn="t" rotWithShape="0">
                    <a:prstClr val="black">
                      <a:alpha val="40000"/>
                    </a:prstClr>
                  </a:outerShdw>
                </a:effectLst>
                <a:tableStyleId>{5C22544A-7EE6-4342-B048-85BDC9FD1C3A}</a:tableStyleId>
              </a:tblPr>
              <a:tblGrid>
                <a:gridCol w="3810000"/>
                <a:gridCol w="2209800"/>
                <a:gridCol w="2057400"/>
              </a:tblGrid>
              <a:tr h="370840">
                <a:tc>
                  <a:txBody>
                    <a:bodyPr/>
                    <a:lstStyle/>
                    <a:p>
                      <a:pPr algn="ctr"/>
                      <a:r>
                        <a:rPr lang="en-US" sz="2200" dirty="0" smtClean="0"/>
                        <a:t>Factors in the model</a:t>
                      </a:r>
                      <a:endParaRPr lang="en-US" sz="2200"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en-US" sz="2200" dirty="0" smtClean="0"/>
                        <a:t>C-statistic (Discrimination)</a:t>
                      </a:r>
                      <a:endParaRPr lang="en-US" sz="2200" dirty="0"/>
                    </a:p>
                  </a:txBody>
                  <a:tcPr>
                    <a:lnT w="12700" cap="flat" cmpd="sng" algn="ctr">
                      <a:solidFill>
                        <a:schemeClr val="tx1"/>
                      </a:solidFill>
                      <a:prstDash val="solid"/>
                      <a:round/>
                      <a:headEnd type="none" w="med" len="med"/>
                      <a:tailEnd type="none" w="med" len="med"/>
                    </a:lnT>
                  </a:tcPr>
                </a:tc>
                <a:tc>
                  <a:txBody>
                    <a:bodyPr/>
                    <a:lstStyle/>
                    <a:p>
                      <a:pPr algn="ctr"/>
                      <a:r>
                        <a:rPr lang="en-US" sz="2200" dirty="0" err="1" smtClean="0"/>
                        <a:t>Nagelkerke’s</a:t>
                      </a:r>
                      <a:r>
                        <a:rPr lang="en-US" sz="2200" dirty="0" smtClean="0"/>
                        <a:t> R</a:t>
                      </a:r>
                      <a:r>
                        <a:rPr lang="en-US" sz="2200" baseline="30000" dirty="0" smtClean="0"/>
                        <a:t>2</a:t>
                      </a:r>
                      <a:r>
                        <a:rPr lang="en-US" sz="2200" dirty="0" smtClean="0"/>
                        <a:t>  (Calibration)</a:t>
                      </a:r>
                      <a:endParaRPr lang="en-US" sz="2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70840">
                <a:tc>
                  <a:txBody>
                    <a:bodyPr/>
                    <a:lstStyle/>
                    <a:p>
                      <a:r>
                        <a:rPr lang="en-US" sz="2200" dirty="0" smtClean="0"/>
                        <a:t>ICISS from Swedish DSPs</a:t>
                      </a:r>
                      <a:endParaRPr lang="en-US" sz="2200" dirty="0"/>
                    </a:p>
                  </a:txBody>
                  <a:tcPr>
                    <a:lnL w="12700" cap="flat" cmpd="sng" algn="ctr">
                      <a:solidFill>
                        <a:schemeClr val="tx1"/>
                      </a:solidFill>
                      <a:prstDash val="solid"/>
                      <a:round/>
                      <a:headEnd type="none" w="med" len="med"/>
                      <a:tailEnd type="none" w="med" len="med"/>
                    </a:lnL>
                  </a:tcPr>
                </a:tc>
                <a:tc>
                  <a:txBody>
                    <a:bodyPr/>
                    <a:lstStyle/>
                    <a:p>
                      <a:pPr algn="ctr"/>
                      <a:r>
                        <a:rPr lang="en-US" sz="2200" dirty="0" smtClean="0"/>
                        <a:t>0.829</a:t>
                      </a:r>
                      <a:endParaRPr lang="en-US" sz="2200" dirty="0"/>
                    </a:p>
                  </a:txBody>
                  <a:tcPr/>
                </a:tc>
                <a:tc>
                  <a:txBody>
                    <a:bodyPr/>
                    <a:lstStyle/>
                    <a:p>
                      <a:pPr algn="ctr"/>
                      <a:r>
                        <a:rPr lang="en-US" sz="2200" dirty="0" smtClean="0"/>
                        <a:t>0.1678</a:t>
                      </a:r>
                      <a:endParaRPr lang="en-US" sz="2200" dirty="0"/>
                    </a:p>
                  </a:txBody>
                  <a:tcPr>
                    <a:lnR w="12700" cap="flat" cmpd="sng" algn="ctr">
                      <a:solidFill>
                        <a:schemeClr val="tx1"/>
                      </a:solidFill>
                      <a:prstDash val="solid"/>
                      <a:round/>
                      <a:headEnd type="none" w="med" len="med"/>
                      <a:tailEnd type="none" w="med" len="med"/>
                    </a:lnR>
                  </a:tcPr>
                </a:tc>
              </a:tr>
              <a:tr h="370840">
                <a:tc>
                  <a:txBody>
                    <a:bodyPr/>
                    <a:lstStyle/>
                    <a:p>
                      <a:r>
                        <a:rPr lang="en-US" sz="2200" dirty="0" smtClean="0"/>
                        <a:t>ICISS from ICE-DSPs</a:t>
                      </a:r>
                      <a:endParaRPr lang="en-US" sz="2200" dirty="0"/>
                    </a:p>
                  </a:txBody>
                  <a:tcPr>
                    <a:lnL w="12700" cap="flat" cmpd="sng" algn="ctr">
                      <a:solidFill>
                        <a:schemeClr val="tx1"/>
                      </a:solidFill>
                      <a:prstDash val="solid"/>
                      <a:round/>
                      <a:headEnd type="none" w="med" len="med"/>
                      <a:tailEnd type="none" w="med" len="med"/>
                    </a:lnL>
                  </a:tcPr>
                </a:tc>
                <a:tc>
                  <a:txBody>
                    <a:bodyPr/>
                    <a:lstStyle/>
                    <a:p>
                      <a:pPr algn="ctr"/>
                      <a:r>
                        <a:rPr lang="en-US" sz="2200" dirty="0" smtClean="0"/>
                        <a:t>0.815</a:t>
                      </a:r>
                      <a:endParaRPr lang="en-US" sz="2200" dirty="0"/>
                    </a:p>
                  </a:txBody>
                  <a:tcPr/>
                </a:tc>
                <a:tc>
                  <a:txBody>
                    <a:bodyPr/>
                    <a:lstStyle/>
                    <a:p>
                      <a:pPr algn="ctr"/>
                      <a:r>
                        <a:rPr lang="en-US" sz="2200" dirty="0" smtClean="0"/>
                        <a:t>0.1489</a:t>
                      </a:r>
                      <a:endParaRPr lang="en-US" sz="2200" dirty="0"/>
                    </a:p>
                  </a:txBody>
                  <a:tcPr>
                    <a:lnR w="12700" cap="flat" cmpd="sng" algn="ctr">
                      <a:solidFill>
                        <a:schemeClr val="tx1"/>
                      </a:solidFill>
                      <a:prstDash val="solid"/>
                      <a:round/>
                      <a:headEnd type="none" w="med" len="med"/>
                      <a:tailEnd type="none" w="med" len="med"/>
                    </a:lnR>
                  </a:tcPr>
                </a:tc>
              </a:tr>
              <a:tr h="370840">
                <a:tc>
                  <a:txBody>
                    <a:bodyPr/>
                    <a:lstStyle/>
                    <a:p>
                      <a:endParaRPr lang="en-US" sz="2200" dirty="0"/>
                    </a:p>
                  </a:txBody>
                  <a:tcPr>
                    <a:lnL w="12700" cap="flat" cmpd="sng" algn="ctr">
                      <a:solidFill>
                        <a:schemeClr val="tx1"/>
                      </a:solidFill>
                      <a:prstDash val="solid"/>
                      <a:round/>
                      <a:headEnd type="none" w="med" len="med"/>
                      <a:tailEnd type="none" w="med" len="med"/>
                    </a:lnL>
                  </a:tcPr>
                </a:tc>
                <a:tc>
                  <a:txBody>
                    <a:bodyPr/>
                    <a:lstStyle/>
                    <a:p>
                      <a:pPr algn="ctr"/>
                      <a:endParaRPr lang="en-US" sz="2200" dirty="0"/>
                    </a:p>
                  </a:txBody>
                  <a:tcPr/>
                </a:tc>
                <a:tc>
                  <a:txBody>
                    <a:bodyPr/>
                    <a:lstStyle/>
                    <a:p>
                      <a:pPr algn="ctr"/>
                      <a:endParaRPr lang="en-US" sz="2200" dirty="0"/>
                    </a:p>
                  </a:txBody>
                  <a:tcPr>
                    <a:lnR w="12700" cap="flat" cmpd="sng" algn="ctr">
                      <a:solidFill>
                        <a:schemeClr val="tx1"/>
                      </a:solidFill>
                      <a:prstDash val="solid"/>
                      <a:round/>
                      <a:headEnd type="none" w="med" len="med"/>
                      <a:tailEnd type="none" w="med" len="med"/>
                    </a:lnR>
                  </a:tcPr>
                </a:tc>
              </a:tr>
              <a:tr h="370840">
                <a:tc>
                  <a:txBody>
                    <a:bodyPr/>
                    <a:lstStyle/>
                    <a:p>
                      <a:r>
                        <a:rPr lang="en-US" sz="2200" dirty="0" smtClean="0"/>
                        <a:t>Age + Sex + ICISS from Swedish DSPs</a:t>
                      </a:r>
                      <a:endParaRPr lang="en-US" sz="2200" dirty="0"/>
                    </a:p>
                  </a:txBody>
                  <a:tcPr>
                    <a:lnL w="12700" cap="flat" cmpd="sng" algn="ctr">
                      <a:solidFill>
                        <a:schemeClr val="tx1"/>
                      </a:solidFill>
                      <a:prstDash val="solid"/>
                      <a:round/>
                      <a:headEnd type="none" w="med" len="med"/>
                      <a:tailEnd type="none" w="med" len="med"/>
                    </a:lnL>
                  </a:tcPr>
                </a:tc>
                <a:tc>
                  <a:txBody>
                    <a:bodyPr/>
                    <a:lstStyle/>
                    <a:p>
                      <a:pPr algn="ctr"/>
                      <a:r>
                        <a:rPr lang="en-US" sz="2200" dirty="0" smtClean="0"/>
                        <a:t>0.877</a:t>
                      </a:r>
                      <a:endParaRPr lang="en-US" sz="2200" dirty="0"/>
                    </a:p>
                  </a:txBody>
                  <a:tcPr/>
                </a:tc>
                <a:tc>
                  <a:txBody>
                    <a:bodyPr/>
                    <a:lstStyle/>
                    <a:p>
                      <a:pPr algn="ctr"/>
                      <a:r>
                        <a:rPr lang="en-US" sz="2200" dirty="0" smtClean="0"/>
                        <a:t>0.2385</a:t>
                      </a:r>
                      <a:endParaRPr lang="en-US" sz="2200" dirty="0"/>
                    </a:p>
                  </a:txBody>
                  <a:tcPr>
                    <a:lnR w="12700" cap="flat" cmpd="sng" algn="ctr">
                      <a:solidFill>
                        <a:schemeClr val="tx1"/>
                      </a:solidFill>
                      <a:prstDash val="solid"/>
                      <a:round/>
                      <a:headEnd type="none" w="med" len="med"/>
                      <a:tailEnd type="none" w="med" len="med"/>
                    </a:lnR>
                  </a:tcPr>
                </a:tc>
              </a:tr>
              <a:tr h="370840">
                <a:tc>
                  <a:txBody>
                    <a:bodyPr/>
                    <a:lstStyle/>
                    <a:p>
                      <a:r>
                        <a:rPr lang="en-US" sz="2200" dirty="0" smtClean="0"/>
                        <a:t>Age + Sex + ICISS from ICE-DSPs</a:t>
                      </a:r>
                      <a:endParaRPr lang="en-US" sz="2200"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2200" dirty="0" smtClean="0"/>
                        <a:t>0.871</a:t>
                      </a:r>
                      <a:endParaRPr lang="en-US" sz="2200" dirty="0"/>
                    </a:p>
                  </a:txBody>
                  <a:tcPr>
                    <a:lnB w="12700" cap="flat" cmpd="sng" algn="ctr">
                      <a:solidFill>
                        <a:schemeClr val="tx1"/>
                      </a:solidFill>
                      <a:prstDash val="solid"/>
                      <a:round/>
                      <a:headEnd type="none" w="med" len="med"/>
                      <a:tailEnd type="none" w="med" len="med"/>
                    </a:lnB>
                  </a:tcPr>
                </a:tc>
                <a:tc>
                  <a:txBody>
                    <a:bodyPr/>
                    <a:lstStyle/>
                    <a:p>
                      <a:pPr algn="ctr"/>
                      <a:r>
                        <a:rPr lang="en-US" sz="2200" dirty="0" smtClean="0"/>
                        <a:t>0.2232</a:t>
                      </a:r>
                      <a:endParaRPr lang="en-US" sz="2200"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4" name="TextBox 3"/>
          <p:cNvSpPr txBox="1"/>
          <p:nvPr/>
        </p:nvSpPr>
        <p:spPr>
          <a:xfrm>
            <a:off x="1181100" y="1644134"/>
            <a:ext cx="6781800" cy="430887"/>
          </a:xfrm>
          <a:prstGeom prst="rect">
            <a:avLst/>
          </a:prstGeom>
          <a:noFill/>
        </p:spPr>
        <p:txBody>
          <a:bodyPr wrap="square" rtlCol="0">
            <a:spAutoFit/>
          </a:bodyPr>
          <a:lstStyle/>
          <a:p>
            <a:r>
              <a:rPr lang="en-US" sz="2200" dirty="0" smtClean="0"/>
              <a:t>N=707,968		Inpatient Mortality Rate = 1.6%</a:t>
            </a:r>
            <a:endParaRPr lang="en-US" sz="2200" dirty="0"/>
          </a:p>
        </p:txBody>
      </p:sp>
    </p:spTree>
    <p:extLst>
      <p:ext uri="{BB962C8B-B14F-4D97-AF65-F5344CB8AC3E}">
        <p14:creationId xmlns:p14="http://schemas.microsoft.com/office/powerpoint/2010/main" val="39592862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0"/>
            <a:ext cx="9144000" cy="1447800"/>
          </a:xfrm>
          <a:prstGeom prst="rect">
            <a:avLst/>
          </a:prstGeom>
          <a:solidFill>
            <a:schemeClr val="accent1">
              <a:lumMod val="75000"/>
              <a:alpha val="47000"/>
            </a:schemeClr>
          </a:solidFill>
          <a:ln w="9525">
            <a:noFill/>
            <a:miter lim="800000"/>
            <a:headEnd/>
            <a:tailEnd/>
          </a:ln>
          <a:effectLst/>
        </p:spPr>
        <p:txBody>
          <a:bodyPr wrap="none" anchor="ctr"/>
          <a:lstStyle/>
          <a:p>
            <a:pPr>
              <a:defRPr/>
            </a:pPr>
            <a:endParaRPr lang="en-US" dirty="0">
              <a:latin typeface="Arial" charset="0"/>
              <a:cs typeface="+mn-cs"/>
            </a:endParaRPr>
          </a:p>
        </p:txBody>
      </p:sp>
      <p:sp>
        <p:nvSpPr>
          <p:cNvPr id="2" name="Title 1"/>
          <p:cNvSpPr>
            <a:spLocks noGrp="1"/>
          </p:cNvSpPr>
          <p:nvPr>
            <p:ph type="title"/>
          </p:nvPr>
        </p:nvSpPr>
        <p:spPr>
          <a:xfrm>
            <a:off x="457200" y="152400"/>
            <a:ext cx="8229600" cy="1143000"/>
          </a:xfrm>
        </p:spPr>
        <p:txBody>
          <a:bodyPr rtlCol="0">
            <a:noAutofit/>
          </a:bodyPr>
          <a:lstStyle/>
          <a:p>
            <a:pPr eaLnBrk="1" fontAlgn="auto" hangingPunct="1">
              <a:spcAft>
                <a:spcPts val="0"/>
              </a:spcAft>
              <a:defRPr/>
            </a:pPr>
            <a:r>
              <a:rPr lang="en-US" sz="3000" b="1" dirty="0" smtClean="0">
                <a:solidFill>
                  <a:schemeClr val="tx2">
                    <a:lumMod val="75000"/>
                  </a:schemeClr>
                </a:solidFill>
              </a:rPr>
              <a:t>Performance of model using ICE-DSP-derived ICISS: </a:t>
            </a:r>
            <a:br>
              <a:rPr lang="en-US" sz="3000" b="1" dirty="0" smtClean="0">
                <a:solidFill>
                  <a:schemeClr val="tx2">
                    <a:lumMod val="75000"/>
                  </a:schemeClr>
                </a:solidFill>
              </a:rPr>
            </a:br>
            <a:r>
              <a:rPr lang="en-US" sz="3000" b="1" dirty="0" smtClean="0">
                <a:solidFill>
                  <a:schemeClr val="tx2">
                    <a:lumMod val="75000"/>
                  </a:schemeClr>
                </a:solidFill>
              </a:rPr>
              <a:t>Data from Denmark (one hospital)</a:t>
            </a:r>
            <a:endParaRPr lang="en-US" sz="3000" b="1" dirty="0">
              <a:solidFill>
                <a:schemeClr val="tx2">
                  <a:lumMod val="75000"/>
                </a:schemeClr>
              </a:solidFill>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979233166"/>
              </p:ext>
            </p:extLst>
          </p:nvPr>
        </p:nvGraphicFramePr>
        <p:xfrm>
          <a:off x="609600" y="2286000"/>
          <a:ext cx="8077199" cy="3230880"/>
        </p:xfrm>
        <a:graphic>
          <a:graphicData uri="http://schemas.openxmlformats.org/drawingml/2006/table">
            <a:tbl>
              <a:tblPr firstRow="1" bandRow="1">
                <a:effectLst>
                  <a:outerShdw blurRad="50800" dist="38100" dir="5400000" algn="t" rotWithShape="0">
                    <a:prstClr val="black">
                      <a:alpha val="40000"/>
                    </a:prstClr>
                  </a:outerShdw>
                </a:effectLst>
                <a:tableStyleId>{5C22544A-7EE6-4342-B048-85BDC9FD1C3A}</a:tableStyleId>
              </a:tblPr>
              <a:tblGrid>
                <a:gridCol w="3774392"/>
                <a:gridCol w="2074613"/>
                <a:gridCol w="2228194"/>
              </a:tblGrid>
              <a:tr h="370840">
                <a:tc>
                  <a:txBody>
                    <a:bodyPr/>
                    <a:lstStyle/>
                    <a:p>
                      <a:pPr algn="ctr"/>
                      <a:r>
                        <a:rPr lang="en-US" sz="2200" dirty="0" smtClean="0"/>
                        <a:t>Factors in the model</a:t>
                      </a:r>
                      <a:endParaRPr lang="en-US" sz="2200"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en-US" sz="2200" dirty="0" smtClean="0"/>
                        <a:t>C-statistic (Discrimination)</a:t>
                      </a:r>
                      <a:endParaRPr lang="en-US" sz="2200" dirty="0"/>
                    </a:p>
                  </a:txBody>
                  <a:tcPr>
                    <a:lnT w="12700" cap="flat" cmpd="sng" algn="ctr">
                      <a:solidFill>
                        <a:schemeClr val="tx1"/>
                      </a:solidFill>
                      <a:prstDash val="solid"/>
                      <a:round/>
                      <a:headEnd type="none" w="med" len="med"/>
                      <a:tailEnd type="none" w="med" len="med"/>
                    </a:lnT>
                  </a:tcPr>
                </a:tc>
                <a:tc>
                  <a:txBody>
                    <a:bodyPr/>
                    <a:lstStyle/>
                    <a:p>
                      <a:pPr algn="ctr"/>
                      <a:r>
                        <a:rPr lang="en-US" sz="2200" dirty="0" err="1" smtClean="0"/>
                        <a:t>Nagelkerke’s</a:t>
                      </a:r>
                      <a:r>
                        <a:rPr lang="en-US" sz="2200" dirty="0" smtClean="0"/>
                        <a:t> R</a:t>
                      </a:r>
                      <a:r>
                        <a:rPr lang="en-US" sz="2200" baseline="30000" dirty="0" smtClean="0"/>
                        <a:t>2</a:t>
                      </a:r>
                      <a:r>
                        <a:rPr lang="en-US" sz="2200" dirty="0" smtClean="0"/>
                        <a:t>  (Calibration)</a:t>
                      </a:r>
                      <a:endParaRPr lang="en-US" sz="2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70840">
                <a:tc>
                  <a:txBody>
                    <a:bodyPr/>
                    <a:lstStyle/>
                    <a:p>
                      <a:r>
                        <a:rPr lang="en-US" sz="2200" dirty="0" smtClean="0"/>
                        <a:t>ICISS from Danish DSPs</a:t>
                      </a:r>
                      <a:endParaRPr lang="en-US" sz="2200" dirty="0"/>
                    </a:p>
                  </a:txBody>
                  <a:tcPr>
                    <a:lnL w="12700" cap="flat" cmpd="sng" algn="ctr">
                      <a:solidFill>
                        <a:schemeClr val="tx1"/>
                      </a:solidFill>
                      <a:prstDash val="solid"/>
                      <a:round/>
                      <a:headEnd type="none" w="med" len="med"/>
                      <a:tailEnd type="none" w="med" len="med"/>
                    </a:lnL>
                  </a:tcPr>
                </a:tc>
                <a:tc>
                  <a:txBody>
                    <a:bodyPr/>
                    <a:lstStyle/>
                    <a:p>
                      <a:pPr algn="ctr"/>
                      <a:r>
                        <a:rPr lang="en-US" sz="2200" dirty="0" smtClean="0"/>
                        <a:t>0.725</a:t>
                      </a:r>
                      <a:endParaRPr lang="en-US" sz="2200" dirty="0"/>
                    </a:p>
                  </a:txBody>
                  <a:tcPr/>
                </a:tc>
                <a:tc>
                  <a:txBody>
                    <a:bodyPr/>
                    <a:lstStyle/>
                    <a:p>
                      <a:pPr algn="ctr"/>
                      <a:r>
                        <a:rPr lang="en-US" sz="2200" dirty="0" smtClean="0"/>
                        <a:t>0.1311</a:t>
                      </a:r>
                      <a:endParaRPr lang="en-US" sz="2200" dirty="0"/>
                    </a:p>
                  </a:txBody>
                  <a:tcPr>
                    <a:lnR w="12700" cap="flat" cmpd="sng" algn="ctr">
                      <a:solidFill>
                        <a:schemeClr val="tx1"/>
                      </a:solidFill>
                      <a:prstDash val="solid"/>
                      <a:round/>
                      <a:headEnd type="none" w="med" len="med"/>
                      <a:tailEnd type="none" w="med" len="med"/>
                    </a:lnR>
                  </a:tcPr>
                </a:tc>
              </a:tr>
              <a:tr h="370840">
                <a:tc>
                  <a:txBody>
                    <a:bodyPr/>
                    <a:lstStyle/>
                    <a:p>
                      <a:r>
                        <a:rPr lang="en-US" sz="2200" dirty="0" smtClean="0"/>
                        <a:t>ICISS from ICE-DSPs</a:t>
                      </a:r>
                      <a:endParaRPr lang="en-US" sz="2200" dirty="0"/>
                    </a:p>
                  </a:txBody>
                  <a:tcPr>
                    <a:lnL w="12700" cap="flat" cmpd="sng" algn="ctr">
                      <a:solidFill>
                        <a:schemeClr val="tx1"/>
                      </a:solidFill>
                      <a:prstDash val="solid"/>
                      <a:round/>
                      <a:headEnd type="none" w="med" len="med"/>
                      <a:tailEnd type="none" w="med" len="med"/>
                    </a:lnL>
                  </a:tcPr>
                </a:tc>
                <a:tc>
                  <a:txBody>
                    <a:bodyPr/>
                    <a:lstStyle/>
                    <a:p>
                      <a:pPr algn="ctr"/>
                      <a:r>
                        <a:rPr lang="en-US" sz="2200" dirty="0" smtClean="0"/>
                        <a:t>0.681</a:t>
                      </a:r>
                      <a:endParaRPr lang="en-US" sz="2200" dirty="0"/>
                    </a:p>
                  </a:txBody>
                  <a:tcPr/>
                </a:tc>
                <a:tc>
                  <a:txBody>
                    <a:bodyPr/>
                    <a:lstStyle/>
                    <a:p>
                      <a:pPr algn="ctr"/>
                      <a:r>
                        <a:rPr lang="en-US" sz="2200" dirty="0" smtClean="0"/>
                        <a:t>0.0756</a:t>
                      </a:r>
                      <a:endParaRPr lang="en-US" sz="2200" dirty="0"/>
                    </a:p>
                  </a:txBody>
                  <a:tcPr>
                    <a:lnR w="12700" cap="flat" cmpd="sng" algn="ctr">
                      <a:solidFill>
                        <a:schemeClr val="tx1"/>
                      </a:solidFill>
                      <a:prstDash val="solid"/>
                      <a:round/>
                      <a:headEnd type="none" w="med" len="med"/>
                      <a:tailEnd type="none" w="med" len="med"/>
                    </a:lnR>
                  </a:tcPr>
                </a:tc>
              </a:tr>
              <a:tr h="370840">
                <a:tc>
                  <a:txBody>
                    <a:bodyPr/>
                    <a:lstStyle/>
                    <a:p>
                      <a:endParaRPr lang="en-US" sz="2200" dirty="0"/>
                    </a:p>
                  </a:txBody>
                  <a:tcPr>
                    <a:lnL w="12700" cap="flat" cmpd="sng" algn="ctr">
                      <a:solidFill>
                        <a:schemeClr val="tx1"/>
                      </a:solidFill>
                      <a:prstDash val="solid"/>
                      <a:round/>
                      <a:headEnd type="none" w="med" len="med"/>
                      <a:tailEnd type="none" w="med" len="med"/>
                    </a:lnL>
                  </a:tcPr>
                </a:tc>
                <a:tc>
                  <a:txBody>
                    <a:bodyPr/>
                    <a:lstStyle/>
                    <a:p>
                      <a:pPr algn="ctr"/>
                      <a:endParaRPr lang="en-US" sz="2200" dirty="0"/>
                    </a:p>
                  </a:txBody>
                  <a:tcPr/>
                </a:tc>
                <a:tc>
                  <a:txBody>
                    <a:bodyPr/>
                    <a:lstStyle/>
                    <a:p>
                      <a:pPr algn="ctr"/>
                      <a:endParaRPr lang="en-US" sz="2200" dirty="0"/>
                    </a:p>
                  </a:txBody>
                  <a:tcPr>
                    <a:lnR w="12700" cap="flat" cmpd="sng" algn="ctr">
                      <a:solidFill>
                        <a:schemeClr val="tx1"/>
                      </a:solidFill>
                      <a:prstDash val="solid"/>
                      <a:round/>
                      <a:headEnd type="none" w="med" len="med"/>
                      <a:tailEnd type="none" w="med" len="med"/>
                    </a:lnR>
                  </a:tcPr>
                </a:tc>
              </a:tr>
              <a:tr h="370840">
                <a:tc>
                  <a:txBody>
                    <a:bodyPr/>
                    <a:lstStyle/>
                    <a:p>
                      <a:r>
                        <a:rPr lang="en-US" sz="2200" dirty="0" smtClean="0"/>
                        <a:t>Age + Sex + ICISS from Danish DSPs</a:t>
                      </a:r>
                      <a:endParaRPr lang="en-US" sz="2200" dirty="0"/>
                    </a:p>
                  </a:txBody>
                  <a:tcPr>
                    <a:lnL w="12700" cap="flat" cmpd="sng" algn="ctr">
                      <a:solidFill>
                        <a:schemeClr val="tx1"/>
                      </a:solidFill>
                      <a:prstDash val="solid"/>
                      <a:round/>
                      <a:headEnd type="none" w="med" len="med"/>
                      <a:tailEnd type="none" w="med" len="med"/>
                    </a:lnL>
                  </a:tcPr>
                </a:tc>
                <a:tc>
                  <a:txBody>
                    <a:bodyPr/>
                    <a:lstStyle/>
                    <a:p>
                      <a:pPr algn="ctr"/>
                      <a:r>
                        <a:rPr lang="en-US" sz="2200" dirty="0" smtClean="0"/>
                        <a:t>0.822</a:t>
                      </a:r>
                      <a:endParaRPr lang="en-US" sz="2200" dirty="0"/>
                    </a:p>
                  </a:txBody>
                  <a:tcPr/>
                </a:tc>
                <a:tc>
                  <a:txBody>
                    <a:bodyPr/>
                    <a:lstStyle/>
                    <a:p>
                      <a:pPr algn="ctr"/>
                      <a:r>
                        <a:rPr lang="en-US" sz="2200" dirty="0" smtClean="0"/>
                        <a:t>0.2613</a:t>
                      </a:r>
                      <a:endParaRPr lang="en-US" sz="2200" dirty="0"/>
                    </a:p>
                  </a:txBody>
                  <a:tcPr>
                    <a:lnR w="12700" cap="flat" cmpd="sng" algn="ctr">
                      <a:solidFill>
                        <a:schemeClr val="tx1"/>
                      </a:solidFill>
                      <a:prstDash val="solid"/>
                      <a:round/>
                      <a:headEnd type="none" w="med" len="med"/>
                      <a:tailEnd type="none" w="med" len="med"/>
                    </a:lnR>
                  </a:tcPr>
                </a:tc>
              </a:tr>
              <a:tr h="370840">
                <a:tc>
                  <a:txBody>
                    <a:bodyPr/>
                    <a:lstStyle/>
                    <a:p>
                      <a:r>
                        <a:rPr lang="en-US" sz="2200" dirty="0" smtClean="0"/>
                        <a:t>Age + Sex + ICISS from ICE-DSPs</a:t>
                      </a:r>
                      <a:endParaRPr lang="en-US" sz="2200"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2200" dirty="0" smtClean="0"/>
                        <a:t>0.816</a:t>
                      </a:r>
                      <a:endParaRPr lang="en-US" sz="2200" dirty="0"/>
                    </a:p>
                  </a:txBody>
                  <a:tcPr>
                    <a:lnB w="12700" cap="flat" cmpd="sng" algn="ctr">
                      <a:solidFill>
                        <a:schemeClr val="tx1"/>
                      </a:solidFill>
                      <a:prstDash val="solid"/>
                      <a:round/>
                      <a:headEnd type="none" w="med" len="med"/>
                      <a:tailEnd type="none" w="med" len="med"/>
                    </a:lnB>
                  </a:tcPr>
                </a:tc>
                <a:tc>
                  <a:txBody>
                    <a:bodyPr/>
                    <a:lstStyle/>
                    <a:p>
                      <a:pPr algn="ctr"/>
                      <a:r>
                        <a:rPr lang="en-US" sz="2200" dirty="0" smtClean="0"/>
                        <a:t>0.2490</a:t>
                      </a:r>
                      <a:endParaRPr lang="en-US" sz="2200"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4" name="TextBox 3"/>
          <p:cNvSpPr txBox="1"/>
          <p:nvPr/>
        </p:nvSpPr>
        <p:spPr>
          <a:xfrm>
            <a:off x="1219200" y="1644133"/>
            <a:ext cx="7010400" cy="430887"/>
          </a:xfrm>
          <a:prstGeom prst="rect">
            <a:avLst/>
          </a:prstGeom>
          <a:noFill/>
        </p:spPr>
        <p:txBody>
          <a:bodyPr wrap="square" rtlCol="0">
            <a:spAutoFit/>
          </a:bodyPr>
          <a:lstStyle/>
          <a:p>
            <a:r>
              <a:rPr lang="en-US" sz="2200" dirty="0" smtClean="0"/>
              <a:t>N=23,449 		Inpatient Mortality Rate = 10.8%</a:t>
            </a:r>
            <a:endParaRPr lang="en-US" sz="2200" dirty="0"/>
          </a:p>
        </p:txBody>
      </p:sp>
    </p:spTree>
    <p:extLst>
      <p:ext uri="{BB962C8B-B14F-4D97-AF65-F5344CB8AC3E}">
        <p14:creationId xmlns:p14="http://schemas.microsoft.com/office/powerpoint/2010/main" val="26511532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0"/>
            <a:ext cx="9144000" cy="1447800"/>
          </a:xfrm>
          <a:prstGeom prst="rect">
            <a:avLst/>
          </a:prstGeom>
          <a:solidFill>
            <a:schemeClr val="accent1">
              <a:lumMod val="75000"/>
              <a:alpha val="47000"/>
            </a:schemeClr>
          </a:solidFill>
          <a:ln w="9525">
            <a:noFill/>
            <a:miter lim="800000"/>
            <a:headEnd/>
            <a:tailEnd/>
          </a:ln>
          <a:effectLst/>
        </p:spPr>
        <p:txBody>
          <a:bodyPr wrap="none" anchor="ctr"/>
          <a:lstStyle/>
          <a:p>
            <a:pPr>
              <a:defRPr/>
            </a:pPr>
            <a:endParaRPr lang="en-US" dirty="0">
              <a:latin typeface="Arial" charset="0"/>
              <a:cs typeface="+mn-cs"/>
            </a:endParaRPr>
          </a:p>
        </p:txBody>
      </p:sp>
      <p:sp>
        <p:nvSpPr>
          <p:cNvPr id="2" name="Title 1"/>
          <p:cNvSpPr>
            <a:spLocks noGrp="1"/>
          </p:cNvSpPr>
          <p:nvPr>
            <p:ph type="title"/>
          </p:nvPr>
        </p:nvSpPr>
        <p:spPr>
          <a:xfrm>
            <a:off x="457200" y="152400"/>
            <a:ext cx="8229600" cy="1143000"/>
          </a:xfrm>
        </p:spPr>
        <p:txBody>
          <a:bodyPr rtlCol="0">
            <a:normAutofit/>
          </a:bodyPr>
          <a:lstStyle/>
          <a:p>
            <a:pPr eaLnBrk="1" fontAlgn="auto" hangingPunct="1">
              <a:spcAft>
                <a:spcPts val="0"/>
              </a:spcAft>
              <a:defRPr/>
            </a:pPr>
            <a:r>
              <a:rPr lang="en-US" sz="4000" b="1" dirty="0" smtClean="0">
                <a:solidFill>
                  <a:schemeClr val="tx2">
                    <a:lumMod val="75000"/>
                  </a:schemeClr>
                </a:solidFill>
              </a:rPr>
              <a:t>Next Steps: International DSPs</a:t>
            </a:r>
            <a:endParaRPr lang="en-US" sz="4000" b="1" dirty="0">
              <a:solidFill>
                <a:schemeClr val="tx2">
                  <a:lumMod val="75000"/>
                </a:schemeClr>
              </a:solidFill>
            </a:endParaRPr>
          </a:p>
        </p:txBody>
      </p:sp>
      <p:sp>
        <p:nvSpPr>
          <p:cNvPr id="10244" name="Content Placeholder 2"/>
          <p:cNvSpPr>
            <a:spLocks noGrp="1"/>
          </p:cNvSpPr>
          <p:nvPr>
            <p:ph idx="1"/>
          </p:nvPr>
        </p:nvSpPr>
        <p:spPr>
          <a:xfrm>
            <a:off x="457200" y="1600200"/>
            <a:ext cx="8229600" cy="4800600"/>
          </a:xfrm>
        </p:spPr>
        <p:txBody>
          <a:bodyPr/>
          <a:lstStyle/>
          <a:p>
            <a:pPr marL="411163" lvl="1" indent="-307975" eaLnBrk="1" hangingPunct="1">
              <a:spcBef>
                <a:spcPts val="1800"/>
              </a:spcBef>
              <a:buClr>
                <a:srgbClr val="000000"/>
              </a:buClr>
              <a:buFontTx/>
              <a:buChar char="•"/>
              <a:defRPr/>
            </a:pPr>
            <a:r>
              <a:rPr lang="en-US" sz="2600" dirty="0" smtClean="0"/>
              <a:t>Are the ICE-DSPs ready for use or do they need to be further refined or tested?</a:t>
            </a:r>
          </a:p>
          <a:p>
            <a:pPr marL="811213" lvl="2" indent="-307975" eaLnBrk="1" hangingPunct="1">
              <a:spcBef>
                <a:spcPts val="1200"/>
              </a:spcBef>
              <a:buClr>
                <a:srgbClr val="000000"/>
              </a:buClr>
              <a:buFontTx/>
              <a:buChar char="•"/>
              <a:defRPr/>
            </a:pPr>
            <a:r>
              <a:rPr lang="en-US" sz="2600" dirty="0" smtClean="0"/>
              <a:t>Include out of hospital deaths?</a:t>
            </a:r>
          </a:p>
          <a:p>
            <a:pPr marL="811213" lvl="2" indent="-307975" eaLnBrk="1" hangingPunct="1">
              <a:spcBef>
                <a:spcPts val="600"/>
              </a:spcBef>
              <a:buClr>
                <a:srgbClr val="000000"/>
              </a:buClr>
              <a:buFontTx/>
              <a:buChar char="•"/>
              <a:defRPr/>
            </a:pPr>
            <a:r>
              <a:rPr lang="en-US" sz="2600" dirty="0" smtClean="0"/>
              <a:t>Include data from more countries?</a:t>
            </a:r>
          </a:p>
          <a:p>
            <a:pPr marL="811213" lvl="2" indent="-307975" eaLnBrk="1" hangingPunct="1">
              <a:spcBef>
                <a:spcPts val="600"/>
              </a:spcBef>
              <a:buClr>
                <a:srgbClr val="000000"/>
              </a:buClr>
              <a:buFontTx/>
              <a:buChar char="•"/>
              <a:defRPr/>
            </a:pPr>
            <a:r>
              <a:rPr lang="en-US" sz="2600" dirty="0" smtClean="0"/>
              <a:t>Create ICE-DSPs for different age groups (pediatric </a:t>
            </a:r>
            <a:r>
              <a:rPr lang="en-US" sz="2600" i="1" dirty="0" err="1" smtClean="0"/>
              <a:t>vs</a:t>
            </a:r>
            <a:r>
              <a:rPr lang="en-US" sz="2600" dirty="0" smtClean="0"/>
              <a:t> adult </a:t>
            </a:r>
            <a:r>
              <a:rPr lang="en-US" sz="2600" dirty="0" err="1" smtClean="0"/>
              <a:t>vs</a:t>
            </a:r>
            <a:r>
              <a:rPr lang="en-US" sz="2600" dirty="0" smtClean="0"/>
              <a:t> older adult)</a:t>
            </a:r>
          </a:p>
          <a:p>
            <a:pPr marL="811213" lvl="2" indent="-307975" eaLnBrk="1" hangingPunct="1">
              <a:spcBef>
                <a:spcPts val="600"/>
              </a:spcBef>
              <a:buClr>
                <a:srgbClr val="000000"/>
              </a:buClr>
              <a:buFontTx/>
              <a:buChar char="•"/>
              <a:defRPr/>
            </a:pPr>
            <a:r>
              <a:rPr lang="en-US" sz="2600" dirty="0" smtClean="0"/>
              <a:t>Create ICE-DSPs for comorbidities?</a:t>
            </a:r>
          </a:p>
          <a:p>
            <a:pPr marL="811213" lvl="2" indent="-307975" eaLnBrk="1" hangingPunct="1">
              <a:spcBef>
                <a:spcPts val="600"/>
              </a:spcBef>
              <a:buClr>
                <a:srgbClr val="000000"/>
              </a:buClr>
              <a:buFontTx/>
              <a:buChar char="•"/>
              <a:defRPr/>
            </a:pPr>
            <a:r>
              <a:rPr lang="en-US" sz="2600" dirty="0" smtClean="0"/>
              <a:t>Test discrimination/calibration using data from less resourced countries?</a:t>
            </a:r>
          </a:p>
          <a:p>
            <a:pPr marL="503238" lvl="2" indent="0" eaLnBrk="1" hangingPunct="1">
              <a:spcBef>
                <a:spcPts val="1200"/>
              </a:spcBef>
              <a:buClr>
                <a:srgbClr val="000000"/>
              </a:buClr>
              <a:buFont typeface="Arial" pitchFamily="34" charset="0"/>
              <a:buNone/>
              <a:defRPr/>
            </a:pPr>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0"/>
            <a:ext cx="9144000" cy="1447800"/>
          </a:xfrm>
          <a:prstGeom prst="rect">
            <a:avLst/>
          </a:prstGeom>
          <a:solidFill>
            <a:schemeClr val="accent1">
              <a:lumMod val="75000"/>
              <a:alpha val="47000"/>
            </a:schemeClr>
          </a:solidFill>
          <a:ln w="9525">
            <a:noFill/>
            <a:miter lim="800000"/>
            <a:headEnd/>
            <a:tailEnd/>
          </a:ln>
          <a:effectLst/>
        </p:spPr>
        <p:txBody>
          <a:bodyPr wrap="none" anchor="ctr"/>
          <a:lstStyle/>
          <a:p>
            <a:pPr>
              <a:defRPr/>
            </a:pPr>
            <a:endParaRPr lang="en-US" dirty="0">
              <a:latin typeface="Arial" charset="0"/>
              <a:cs typeface="+mn-cs"/>
            </a:endParaRPr>
          </a:p>
        </p:txBody>
      </p:sp>
      <p:sp>
        <p:nvSpPr>
          <p:cNvPr id="2" name="Title 1"/>
          <p:cNvSpPr>
            <a:spLocks noGrp="1"/>
          </p:cNvSpPr>
          <p:nvPr>
            <p:ph type="title"/>
          </p:nvPr>
        </p:nvSpPr>
        <p:spPr>
          <a:xfrm>
            <a:off x="457200" y="152400"/>
            <a:ext cx="8229600" cy="1143000"/>
          </a:xfrm>
        </p:spPr>
        <p:txBody>
          <a:bodyPr rtlCol="0">
            <a:normAutofit/>
          </a:bodyPr>
          <a:lstStyle/>
          <a:p>
            <a:pPr eaLnBrk="1" fontAlgn="auto" hangingPunct="1">
              <a:spcAft>
                <a:spcPts val="0"/>
              </a:spcAft>
              <a:defRPr/>
            </a:pPr>
            <a:r>
              <a:rPr lang="en-US" sz="4000" b="1" dirty="0" smtClean="0">
                <a:solidFill>
                  <a:schemeClr val="tx2">
                    <a:lumMod val="75000"/>
                  </a:schemeClr>
                </a:solidFill>
              </a:rPr>
              <a:t>Next Steps: International DSPs</a:t>
            </a:r>
            <a:endParaRPr lang="en-US" sz="4000" b="1" dirty="0">
              <a:solidFill>
                <a:schemeClr val="tx2">
                  <a:lumMod val="75000"/>
                </a:schemeClr>
              </a:solidFill>
            </a:endParaRPr>
          </a:p>
        </p:txBody>
      </p:sp>
      <p:sp>
        <p:nvSpPr>
          <p:cNvPr id="10244" name="Content Placeholder 2"/>
          <p:cNvSpPr>
            <a:spLocks noGrp="1"/>
          </p:cNvSpPr>
          <p:nvPr>
            <p:ph idx="1"/>
          </p:nvPr>
        </p:nvSpPr>
        <p:spPr>
          <a:xfrm>
            <a:off x="457200" y="1600200"/>
            <a:ext cx="8305800" cy="4953000"/>
          </a:xfrm>
        </p:spPr>
        <p:txBody>
          <a:bodyPr/>
          <a:lstStyle/>
          <a:p>
            <a:pPr marL="411163" lvl="1" indent="-307975" eaLnBrk="1" hangingPunct="1">
              <a:spcBef>
                <a:spcPts val="1800"/>
              </a:spcBef>
              <a:buClr>
                <a:srgbClr val="000000"/>
              </a:buClr>
              <a:buFontTx/>
              <a:buChar char="•"/>
              <a:defRPr/>
            </a:pPr>
            <a:r>
              <a:rPr lang="en-US" sz="2600" dirty="0" smtClean="0"/>
              <a:t>Do we need to generate standard methods for how to use the ICE-DSPs? </a:t>
            </a:r>
          </a:p>
          <a:p>
            <a:pPr marL="811213" lvl="2" indent="-307975" eaLnBrk="1" hangingPunct="1">
              <a:spcBef>
                <a:spcPts val="1200"/>
              </a:spcBef>
              <a:buClr>
                <a:srgbClr val="000000"/>
              </a:buClr>
              <a:buFontTx/>
              <a:buChar char="•"/>
              <a:defRPr/>
            </a:pPr>
            <a:r>
              <a:rPr lang="en-US" sz="2600" dirty="0" smtClean="0"/>
              <a:t>Post the international DSPs to the web?</a:t>
            </a:r>
          </a:p>
          <a:p>
            <a:pPr marL="811213" lvl="2" indent="-307975" eaLnBrk="1" hangingPunct="1">
              <a:spcBef>
                <a:spcPts val="1200"/>
              </a:spcBef>
              <a:buClr>
                <a:srgbClr val="000000"/>
              </a:buClr>
              <a:buFontTx/>
              <a:buChar char="•"/>
              <a:defRPr/>
            </a:pPr>
            <a:r>
              <a:rPr lang="en-US" sz="2600" dirty="0" smtClean="0"/>
              <a:t>Create a toolkit on how to use?</a:t>
            </a:r>
          </a:p>
          <a:p>
            <a:pPr marL="1268413" lvl="3" indent="-307975" eaLnBrk="1" hangingPunct="1">
              <a:spcBef>
                <a:spcPts val="1200"/>
              </a:spcBef>
              <a:buClr>
                <a:srgbClr val="000000"/>
              </a:buClr>
              <a:buFontTx/>
              <a:buChar char="•"/>
              <a:defRPr/>
            </a:pPr>
            <a:r>
              <a:rPr lang="en-US" sz="2600" dirty="0" smtClean="0"/>
              <a:t>Multiplicative model </a:t>
            </a:r>
            <a:r>
              <a:rPr lang="en-US" sz="2600" i="1" dirty="0" err="1" smtClean="0"/>
              <a:t>vs</a:t>
            </a:r>
            <a:r>
              <a:rPr lang="en-US" sz="2600" dirty="0" smtClean="0"/>
              <a:t> single worst injury</a:t>
            </a:r>
          </a:p>
          <a:p>
            <a:pPr marL="1268413" lvl="3" indent="-307975" eaLnBrk="1" hangingPunct="1">
              <a:spcBef>
                <a:spcPts val="600"/>
              </a:spcBef>
              <a:buClr>
                <a:srgbClr val="000000"/>
              </a:buClr>
              <a:buFontTx/>
              <a:buChar char="•"/>
              <a:defRPr/>
            </a:pPr>
            <a:r>
              <a:rPr lang="en-US" sz="2600" dirty="0" smtClean="0"/>
              <a:t>Include ICE-DSPs for comorbidities when calculating ICISS?</a:t>
            </a:r>
          </a:p>
          <a:p>
            <a:pPr marL="103188" lvl="1" indent="0" eaLnBrk="1" hangingPunct="1">
              <a:spcBef>
                <a:spcPts val="1200"/>
              </a:spcBef>
              <a:buClr>
                <a:srgbClr val="000000"/>
              </a:buClr>
              <a:buFont typeface="Arial" pitchFamily="34" charset="0"/>
              <a:buNone/>
              <a:defRPr/>
            </a:pPr>
            <a:endParaRPr lang="en-US" dirty="0" smtClean="0"/>
          </a:p>
          <a:p>
            <a:pPr marL="503238" lvl="2" indent="0" eaLnBrk="1" hangingPunct="1">
              <a:spcBef>
                <a:spcPts val="1200"/>
              </a:spcBef>
              <a:buClr>
                <a:srgbClr val="000000"/>
              </a:buClr>
              <a:buFont typeface="Arial" pitchFamily="34" charset="0"/>
              <a:buNone/>
              <a:defRPr/>
            </a:pPr>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0"/>
            <a:ext cx="9144000" cy="1447800"/>
          </a:xfrm>
          <a:prstGeom prst="rect">
            <a:avLst/>
          </a:prstGeom>
          <a:solidFill>
            <a:schemeClr val="accent1">
              <a:lumMod val="75000"/>
              <a:alpha val="47000"/>
            </a:schemeClr>
          </a:solidFill>
          <a:ln w="9525">
            <a:noFill/>
            <a:miter lim="800000"/>
            <a:headEnd/>
            <a:tailEnd/>
          </a:ln>
          <a:effectLst/>
        </p:spPr>
        <p:txBody>
          <a:bodyPr wrap="none" anchor="ctr"/>
          <a:lstStyle/>
          <a:p>
            <a:pPr>
              <a:defRPr/>
            </a:pPr>
            <a:endParaRPr lang="en-US" dirty="0">
              <a:latin typeface="Arial" charset="0"/>
              <a:cs typeface="+mn-cs"/>
            </a:endParaRPr>
          </a:p>
        </p:txBody>
      </p:sp>
      <p:sp>
        <p:nvSpPr>
          <p:cNvPr id="2" name="Title 1"/>
          <p:cNvSpPr>
            <a:spLocks noGrp="1"/>
          </p:cNvSpPr>
          <p:nvPr>
            <p:ph type="title"/>
          </p:nvPr>
        </p:nvSpPr>
        <p:spPr>
          <a:xfrm>
            <a:off x="457200" y="152400"/>
            <a:ext cx="8229600" cy="1143000"/>
          </a:xfrm>
        </p:spPr>
        <p:txBody>
          <a:bodyPr rtlCol="0">
            <a:normAutofit/>
          </a:bodyPr>
          <a:lstStyle/>
          <a:p>
            <a:pPr eaLnBrk="1" fontAlgn="auto" hangingPunct="1">
              <a:spcAft>
                <a:spcPts val="0"/>
              </a:spcAft>
              <a:defRPr/>
            </a:pPr>
            <a:r>
              <a:rPr lang="en-US" sz="4000" b="1" dirty="0" smtClean="0">
                <a:solidFill>
                  <a:schemeClr val="tx2">
                    <a:lumMod val="75000"/>
                  </a:schemeClr>
                </a:solidFill>
              </a:rPr>
              <a:t>Next Steps: Other Considerations</a:t>
            </a:r>
            <a:endParaRPr lang="en-US" sz="4000" b="1" dirty="0">
              <a:solidFill>
                <a:schemeClr val="tx2">
                  <a:lumMod val="75000"/>
                </a:schemeClr>
              </a:solidFill>
            </a:endParaRPr>
          </a:p>
        </p:txBody>
      </p:sp>
      <p:sp>
        <p:nvSpPr>
          <p:cNvPr id="11268" name="Content Placeholder 2"/>
          <p:cNvSpPr>
            <a:spLocks noGrp="1"/>
          </p:cNvSpPr>
          <p:nvPr>
            <p:ph idx="1"/>
          </p:nvPr>
        </p:nvSpPr>
        <p:spPr>
          <a:xfrm>
            <a:off x="457200" y="1600200"/>
            <a:ext cx="8382000" cy="4800600"/>
          </a:xfrm>
        </p:spPr>
        <p:txBody>
          <a:bodyPr/>
          <a:lstStyle/>
          <a:p>
            <a:pPr marL="411163" lvl="1" indent="-307975" eaLnBrk="1" hangingPunct="1">
              <a:spcBef>
                <a:spcPts val="1800"/>
              </a:spcBef>
              <a:buClr>
                <a:srgbClr val="000000"/>
              </a:buClr>
              <a:buFontTx/>
              <a:buChar char="•"/>
              <a:defRPr/>
            </a:pPr>
            <a:r>
              <a:rPr lang="en-US" sz="2600" dirty="0" smtClean="0"/>
              <a:t>Do we continue on the path of international DSPs or do we consider other methods?</a:t>
            </a:r>
          </a:p>
          <a:p>
            <a:pPr marL="811213" lvl="2" indent="-307975" eaLnBrk="1" hangingPunct="1">
              <a:spcBef>
                <a:spcPts val="1200"/>
              </a:spcBef>
              <a:buClr>
                <a:srgbClr val="000000"/>
              </a:buClr>
              <a:buFontTx/>
              <a:buChar char="•"/>
              <a:defRPr/>
            </a:pPr>
            <a:r>
              <a:rPr lang="en-US" sz="2600" dirty="0" smtClean="0"/>
              <a:t>Excess Mortality Ratio-adjusted ISS, Kim et al, 2009</a:t>
            </a:r>
          </a:p>
          <a:p>
            <a:pPr marL="811213" lvl="2" indent="-307975" eaLnBrk="1" hangingPunct="1">
              <a:spcBef>
                <a:spcPts val="600"/>
              </a:spcBef>
              <a:buClr>
                <a:srgbClr val="000000"/>
              </a:buClr>
              <a:buFontTx/>
              <a:buChar char="•"/>
              <a:defRPr/>
            </a:pPr>
            <a:r>
              <a:rPr lang="en-US" sz="2600" dirty="0" smtClean="0"/>
              <a:t>Trauma Mortality Prediction Model, Osler, et al, 2007</a:t>
            </a:r>
          </a:p>
          <a:p>
            <a:pPr marL="811213" lvl="2" indent="-307975" eaLnBrk="1" hangingPunct="1">
              <a:spcBef>
                <a:spcPts val="600"/>
              </a:spcBef>
              <a:buClr>
                <a:srgbClr val="000000"/>
              </a:buClr>
              <a:buFontTx/>
              <a:buChar char="•"/>
              <a:defRPr/>
            </a:pPr>
            <a:r>
              <a:rPr lang="en-US" sz="2600" dirty="0" smtClean="0"/>
              <a:t>ICD-10 to AIS crosswalk, Haas, Nathans, et al, 2012</a:t>
            </a:r>
          </a:p>
          <a:p>
            <a:pPr marL="103188" lvl="1" indent="0" eaLnBrk="1" hangingPunct="1">
              <a:spcBef>
                <a:spcPts val="1200"/>
              </a:spcBef>
              <a:buClr>
                <a:srgbClr val="000000"/>
              </a:buClr>
              <a:buFont typeface="Arial" pitchFamily="34" charset="0"/>
              <a:buNone/>
              <a:defRPr/>
            </a:pPr>
            <a:endParaRPr lang="en-US" dirty="0" smtClean="0"/>
          </a:p>
        </p:txBody>
      </p:sp>
    </p:spTree>
    <p:extLst>
      <p:ext uri="{BB962C8B-B14F-4D97-AF65-F5344CB8AC3E}">
        <p14:creationId xmlns:p14="http://schemas.microsoft.com/office/powerpoint/2010/main" val="3665174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0"/>
            <a:ext cx="9144000" cy="1447800"/>
          </a:xfrm>
          <a:prstGeom prst="rect">
            <a:avLst/>
          </a:prstGeom>
          <a:solidFill>
            <a:schemeClr val="accent1">
              <a:lumMod val="75000"/>
              <a:alpha val="47000"/>
            </a:schemeClr>
          </a:solidFill>
          <a:ln w="9525">
            <a:noFill/>
            <a:miter lim="800000"/>
            <a:headEnd/>
            <a:tailEnd/>
          </a:ln>
          <a:effectLst/>
        </p:spPr>
        <p:txBody>
          <a:bodyPr wrap="none" anchor="ctr"/>
          <a:lstStyle/>
          <a:p>
            <a:pPr>
              <a:defRPr/>
            </a:pPr>
            <a:endParaRPr lang="en-US" dirty="0">
              <a:latin typeface="Arial" charset="0"/>
              <a:cs typeface="+mn-cs"/>
            </a:endParaRPr>
          </a:p>
        </p:txBody>
      </p:sp>
      <p:sp>
        <p:nvSpPr>
          <p:cNvPr id="2" name="Title 1"/>
          <p:cNvSpPr>
            <a:spLocks noGrp="1"/>
          </p:cNvSpPr>
          <p:nvPr>
            <p:ph type="title"/>
          </p:nvPr>
        </p:nvSpPr>
        <p:spPr>
          <a:xfrm>
            <a:off x="457200" y="152400"/>
            <a:ext cx="8229600" cy="1143000"/>
          </a:xfrm>
        </p:spPr>
        <p:txBody>
          <a:bodyPr rtlCol="0">
            <a:normAutofit/>
          </a:bodyPr>
          <a:lstStyle/>
          <a:p>
            <a:pPr eaLnBrk="1" fontAlgn="auto" hangingPunct="1">
              <a:spcAft>
                <a:spcPts val="0"/>
              </a:spcAft>
              <a:defRPr/>
            </a:pPr>
            <a:r>
              <a:rPr lang="en-US" sz="4000" b="1" dirty="0" smtClean="0">
                <a:solidFill>
                  <a:schemeClr val="tx2">
                    <a:lumMod val="75000"/>
                  </a:schemeClr>
                </a:solidFill>
              </a:rPr>
              <a:t>Background</a:t>
            </a:r>
            <a:endParaRPr lang="en-US" sz="4000" b="1" dirty="0">
              <a:solidFill>
                <a:schemeClr val="tx2">
                  <a:lumMod val="75000"/>
                </a:schemeClr>
              </a:solidFill>
            </a:endParaRPr>
          </a:p>
        </p:txBody>
      </p:sp>
      <p:sp>
        <p:nvSpPr>
          <p:cNvPr id="3076" name="Content Placeholder 2"/>
          <p:cNvSpPr>
            <a:spLocks noGrp="1"/>
          </p:cNvSpPr>
          <p:nvPr>
            <p:ph idx="1"/>
          </p:nvPr>
        </p:nvSpPr>
        <p:spPr>
          <a:xfrm>
            <a:off x="457200" y="1600200"/>
            <a:ext cx="8229600" cy="4724400"/>
          </a:xfrm>
        </p:spPr>
        <p:txBody>
          <a:bodyPr/>
          <a:lstStyle/>
          <a:p>
            <a:pPr marL="411163" lvl="1" indent="-307975" eaLnBrk="1" hangingPunct="1">
              <a:spcBef>
                <a:spcPts val="1200"/>
              </a:spcBef>
              <a:buClr>
                <a:srgbClr val="000000"/>
              </a:buClr>
              <a:buFontTx/>
              <a:buChar char="•"/>
            </a:pPr>
            <a:r>
              <a:rPr lang="en-US" sz="2600" dirty="0" smtClean="0">
                <a:solidFill>
                  <a:srgbClr val="260026"/>
                </a:solidFill>
              </a:rPr>
              <a:t>Desire to develop internationally comparable indicators of injury morbidity using administrative datasets </a:t>
            </a:r>
          </a:p>
          <a:p>
            <a:pPr marL="411163" lvl="1" indent="-307975" eaLnBrk="1" hangingPunct="1">
              <a:spcBef>
                <a:spcPts val="1800"/>
              </a:spcBef>
              <a:buClr>
                <a:srgbClr val="000000"/>
              </a:buClr>
              <a:buFontTx/>
              <a:buChar char="•"/>
            </a:pPr>
            <a:r>
              <a:rPr lang="en-US" sz="2600" dirty="0">
                <a:solidFill>
                  <a:srgbClr val="260026"/>
                </a:solidFill>
              </a:rPr>
              <a:t>D</a:t>
            </a:r>
            <a:r>
              <a:rPr lang="en-US" sz="2600" dirty="0" smtClean="0">
                <a:solidFill>
                  <a:srgbClr val="260026"/>
                </a:solidFill>
              </a:rPr>
              <a:t>ecision to hospitalize can vary over time and from country to country</a:t>
            </a:r>
          </a:p>
          <a:p>
            <a:pPr marL="411163" lvl="1" indent="-307975" eaLnBrk="1" hangingPunct="1">
              <a:spcBef>
                <a:spcPts val="1800"/>
              </a:spcBef>
              <a:buClr>
                <a:srgbClr val="000000"/>
              </a:buClr>
              <a:buFontTx/>
              <a:buChar char="•"/>
            </a:pPr>
            <a:r>
              <a:rPr lang="en-US" sz="2600" dirty="0" smtClean="0">
                <a:solidFill>
                  <a:srgbClr val="260026"/>
                </a:solidFill>
              </a:rPr>
              <a:t>A standard method to identify patients of similar injury severity level is needed</a:t>
            </a:r>
          </a:p>
          <a:p>
            <a:pPr marL="846138" lvl="2" indent="-342900" eaLnBrk="1" hangingPunct="1">
              <a:spcBef>
                <a:spcPts val="600"/>
              </a:spcBef>
              <a:buClr>
                <a:srgbClr val="000000"/>
              </a:buClr>
            </a:pPr>
            <a:r>
              <a:rPr lang="en-US" dirty="0" smtClean="0">
                <a:solidFill>
                  <a:srgbClr val="260026"/>
                </a:solidFill>
              </a:rPr>
              <a:t>Consensus derived </a:t>
            </a:r>
            <a:r>
              <a:rPr lang="en-US" i="1" dirty="0" err="1" smtClean="0">
                <a:solidFill>
                  <a:srgbClr val="260026"/>
                </a:solidFill>
              </a:rPr>
              <a:t>vs</a:t>
            </a:r>
            <a:r>
              <a:rPr lang="en-US" dirty="0" smtClean="0">
                <a:solidFill>
                  <a:srgbClr val="260026"/>
                </a:solidFill>
              </a:rPr>
              <a:t> empirically derived  </a:t>
            </a:r>
          </a:p>
          <a:p>
            <a:pPr marL="846138" lvl="2" indent="-342900" eaLnBrk="1" hangingPunct="1">
              <a:spcBef>
                <a:spcPts val="600"/>
              </a:spcBef>
              <a:buClr>
                <a:srgbClr val="000000"/>
              </a:buClr>
            </a:pPr>
            <a:r>
              <a:rPr lang="en-US" dirty="0" smtClean="0">
                <a:solidFill>
                  <a:srgbClr val="260026"/>
                </a:solidFill>
              </a:rPr>
              <a:t>AIS; ISS   </a:t>
            </a:r>
            <a:r>
              <a:rPr lang="en-US" i="1" dirty="0" err="1" smtClean="0">
                <a:solidFill>
                  <a:srgbClr val="260026"/>
                </a:solidFill>
              </a:rPr>
              <a:t>vs</a:t>
            </a:r>
            <a:r>
              <a:rPr lang="en-US" i="1" dirty="0" smtClean="0">
                <a:solidFill>
                  <a:srgbClr val="260026"/>
                </a:solidFill>
              </a:rPr>
              <a:t>   </a:t>
            </a:r>
            <a:r>
              <a:rPr lang="en-US" dirty="0" smtClean="0">
                <a:solidFill>
                  <a:srgbClr val="260026"/>
                </a:solidFill>
              </a:rPr>
              <a:t>DSP, “SRR”; ICISS</a:t>
            </a:r>
          </a:p>
          <a:p>
            <a:pPr marL="411163" lvl="1" indent="-307975" eaLnBrk="1" hangingPunct="1">
              <a:spcBef>
                <a:spcPts val="1200"/>
              </a:spcBef>
              <a:buClr>
                <a:srgbClr val="000000"/>
              </a:buClr>
              <a:buFontTx/>
              <a:buChar char="•"/>
            </a:pP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0"/>
            <a:ext cx="9144000" cy="1447800"/>
          </a:xfrm>
          <a:prstGeom prst="rect">
            <a:avLst/>
          </a:prstGeom>
          <a:solidFill>
            <a:schemeClr val="accent1">
              <a:lumMod val="75000"/>
              <a:alpha val="47000"/>
            </a:schemeClr>
          </a:solidFill>
          <a:ln w="9525">
            <a:noFill/>
            <a:miter lim="800000"/>
            <a:headEnd/>
            <a:tailEnd/>
          </a:ln>
          <a:effectLst/>
        </p:spPr>
        <p:txBody>
          <a:bodyPr wrap="none" anchor="ctr"/>
          <a:lstStyle/>
          <a:p>
            <a:pPr>
              <a:defRPr/>
            </a:pPr>
            <a:endParaRPr lang="en-US" dirty="0">
              <a:latin typeface="Arial" charset="0"/>
              <a:cs typeface="+mn-cs"/>
            </a:endParaRPr>
          </a:p>
        </p:txBody>
      </p:sp>
      <p:sp>
        <p:nvSpPr>
          <p:cNvPr id="11268" name="Content Placeholder 2"/>
          <p:cNvSpPr>
            <a:spLocks noGrp="1"/>
          </p:cNvSpPr>
          <p:nvPr>
            <p:ph idx="1"/>
          </p:nvPr>
        </p:nvSpPr>
        <p:spPr>
          <a:xfrm>
            <a:off x="457200" y="1828800"/>
            <a:ext cx="8229600" cy="2133600"/>
          </a:xfrm>
        </p:spPr>
        <p:txBody>
          <a:bodyPr/>
          <a:lstStyle/>
          <a:p>
            <a:pPr marL="103188" lvl="1" indent="0" algn="ctr" eaLnBrk="1" hangingPunct="1">
              <a:spcBef>
                <a:spcPts val="1200"/>
              </a:spcBef>
              <a:buClr>
                <a:srgbClr val="000000"/>
              </a:buClr>
              <a:buFont typeface="Arial" pitchFamily="34" charset="0"/>
              <a:buNone/>
              <a:defRPr/>
            </a:pPr>
            <a:r>
              <a:rPr lang="en-US" sz="4000" dirty="0" smtClean="0"/>
              <a:t>Questions and Discussion</a:t>
            </a:r>
          </a:p>
          <a:p>
            <a:pPr marL="103188" lvl="1" indent="0" algn="ctr" eaLnBrk="1" hangingPunct="1">
              <a:spcBef>
                <a:spcPts val="2400"/>
              </a:spcBef>
              <a:buClr>
                <a:srgbClr val="000000"/>
              </a:buClr>
              <a:buFont typeface="Arial" pitchFamily="34" charset="0"/>
              <a:buNone/>
              <a:defRPr/>
            </a:pPr>
            <a:r>
              <a:rPr lang="en-US" sz="4000" dirty="0" smtClean="0"/>
              <a:t>Thank you!</a:t>
            </a:r>
          </a:p>
        </p:txBody>
      </p:sp>
    </p:spTree>
    <p:extLst>
      <p:ext uri="{BB962C8B-B14F-4D97-AF65-F5344CB8AC3E}">
        <p14:creationId xmlns:p14="http://schemas.microsoft.com/office/powerpoint/2010/main" val="6448151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0"/>
            <a:ext cx="9144000" cy="1447800"/>
          </a:xfrm>
          <a:prstGeom prst="rect">
            <a:avLst/>
          </a:prstGeom>
          <a:solidFill>
            <a:schemeClr val="accent1">
              <a:lumMod val="75000"/>
              <a:alpha val="47000"/>
            </a:schemeClr>
          </a:solidFill>
          <a:ln w="9525">
            <a:noFill/>
            <a:miter lim="800000"/>
            <a:headEnd/>
            <a:tailEnd/>
          </a:ln>
          <a:effectLst/>
        </p:spPr>
        <p:txBody>
          <a:bodyPr wrap="none" anchor="ctr"/>
          <a:lstStyle/>
          <a:p>
            <a:pPr>
              <a:defRPr/>
            </a:pPr>
            <a:endParaRPr lang="en-US" dirty="0">
              <a:latin typeface="Arial" charset="0"/>
              <a:cs typeface="+mn-cs"/>
            </a:endParaRPr>
          </a:p>
        </p:txBody>
      </p:sp>
      <p:sp>
        <p:nvSpPr>
          <p:cNvPr id="2" name="Title 1"/>
          <p:cNvSpPr>
            <a:spLocks noGrp="1"/>
          </p:cNvSpPr>
          <p:nvPr>
            <p:ph type="title"/>
          </p:nvPr>
        </p:nvSpPr>
        <p:spPr>
          <a:xfrm>
            <a:off x="457200" y="152400"/>
            <a:ext cx="8229600" cy="1143000"/>
          </a:xfrm>
        </p:spPr>
        <p:txBody>
          <a:bodyPr rtlCol="0">
            <a:normAutofit/>
          </a:bodyPr>
          <a:lstStyle/>
          <a:p>
            <a:pPr eaLnBrk="1" fontAlgn="auto" hangingPunct="1">
              <a:spcAft>
                <a:spcPts val="0"/>
              </a:spcAft>
              <a:defRPr/>
            </a:pPr>
            <a:r>
              <a:rPr lang="en-US" sz="4000" b="1" dirty="0" smtClean="0">
                <a:solidFill>
                  <a:schemeClr val="tx2">
                    <a:lumMod val="75000"/>
                  </a:schemeClr>
                </a:solidFill>
              </a:rPr>
              <a:t>Next Steps: International DSPs</a:t>
            </a:r>
            <a:endParaRPr lang="en-US" sz="4000" b="1" dirty="0">
              <a:solidFill>
                <a:schemeClr val="tx2">
                  <a:lumMod val="75000"/>
                </a:schemeClr>
              </a:solidFill>
            </a:endParaRPr>
          </a:p>
        </p:txBody>
      </p:sp>
      <p:sp>
        <p:nvSpPr>
          <p:cNvPr id="11268" name="Content Placeholder 2"/>
          <p:cNvSpPr>
            <a:spLocks noGrp="1"/>
          </p:cNvSpPr>
          <p:nvPr>
            <p:ph idx="1"/>
          </p:nvPr>
        </p:nvSpPr>
        <p:spPr>
          <a:xfrm>
            <a:off x="457200" y="1600200"/>
            <a:ext cx="8229600" cy="4800600"/>
          </a:xfrm>
        </p:spPr>
        <p:txBody>
          <a:bodyPr/>
          <a:lstStyle/>
          <a:p>
            <a:pPr marL="411163" lvl="1" indent="-307975" eaLnBrk="1" hangingPunct="1">
              <a:spcBef>
                <a:spcPts val="1200"/>
              </a:spcBef>
              <a:buClr>
                <a:srgbClr val="000000"/>
              </a:buClr>
              <a:buFontTx/>
              <a:buChar char="•"/>
              <a:defRPr/>
            </a:pPr>
            <a:r>
              <a:rPr lang="en-US" sz="2600" dirty="0" smtClean="0"/>
              <a:t>Should we use the ICE-DSPs to define broader injury severity categories for international comparisons (ordinal scale)?</a:t>
            </a:r>
          </a:p>
          <a:p>
            <a:pPr marL="411163" lvl="1" indent="-307975" eaLnBrk="1" hangingPunct="1">
              <a:spcBef>
                <a:spcPts val="3000"/>
              </a:spcBef>
              <a:buClr>
                <a:srgbClr val="000000"/>
              </a:buClr>
              <a:buFontTx/>
              <a:buChar char="•"/>
              <a:defRPr/>
            </a:pPr>
            <a:r>
              <a:rPr lang="en-US" sz="2600" dirty="0" smtClean="0"/>
              <a:t>Should we use the ICE-DSPs to identify a “basket of injuries” that could be used when ICD-10 coded data are not available (threshold)?</a:t>
            </a:r>
          </a:p>
          <a:p>
            <a:pPr marL="103188" lvl="1" indent="0" eaLnBrk="1" hangingPunct="1">
              <a:spcBef>
                <a:spcPts val="1200"/>
              </a:spcBef>
              <a:buClr>
                <a:srgbClr val="000000"/>
              </a:buClr>
              <a:buFont typeface="Arial" pitchFamily="34" charset="0"/>
              <a:buNone/>
              <a:defRPr/>
            </a:pPr>
            <a:endParaRPr lang="en-US" sz="2600" dirty="0" smtClean="0"/>
          </a:p>
        </p:txBody>
      </p:sp>
    </p:spTree>
    <p:extLst>
      <p:ext uri="{BB962C8B-B14F-4D97-AF65-F5344CB8AC3E}">
        <p14:creationId xmlns:p14="http://schemas.microsoft.com/office/powerpoint/2010/main" val="20462310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0"/>
            <a:ext cx="9144000" cy="1447800"/>
          </a:xfrm>
          <a:prstGeom prst="rect">
            <a:avLst/>
          </a:prstGeom>
          <a:solidFill>
            <a:schemeClr val="accent1">
              <a:lumMod val="75000"/>
              <a:alpha val="47000"/>
            </a:schemeClr>
          </a:solidFill>
          <a:ln w="9525">
            <a:noFill/>
            <a:miter lim="800000"/>
            <a:headEnd/>
            <a:tailEnd/>
          </a:ln>
          <a:effectLst/>
        </p:spPr>
        <p:txBody>
          <a:bodyPr wrap="none" anchor="ctr"/>
          <a:lstStyle/>
          <a:p>
            <a:pPr>
              <a:defRPr/>
            </a:pPr>
            <a:endParaRPr lang="en-US" dirty="0">
              <a:latin typeface="Arial" charset="0"/>
              <a:cs typeface="+mn-cs"/>
            </a:endParaRPr>
          </a:p>
        </p:txBody>
      </p:sp>
      <p:sp>
        <p:nvSpPr>
          <p:cNvPr id="2" name="Title 1"/>
          <p:cNvSpPr>
            <a:spLocks noGrp="1"/>
          </p:cNvSpPr>
          <p:nvPr>
            <p:ph type="title"/>
          </p:nvPr>
        </p:nvSpPr>
        <p:spPr>
          <a:xfrm>
            <a:off x="457200" y="152400"/>
            <a:ext cx="8229600" cy="1143000"/>
          </a:xfrm>
        </p:spPr>
        <p:txBody>
          <a:bodyPr rtlCol="0">
            <a:normAutofit/>
          </a:bodyPr>
          <a:lstStyle/>
          <a:p>
            <a:pPr eaLnBrk="1" fontAlgn="auto" hangingPunct="1">
              <a:spcAft>
                <a:spcPts val="0"/>
              </a:spcAft>
              <a:defRPr/>
            </a:pPr>
            <a:r>
              <a:rPr lang="en-US" sz="4000" b="1" dirty="0" smtClean="0">
                <a:solidFill>
                  <a:schemeClr val="tx2">
                    <a:lumMod val="75000"/>
                  </a:schemeClr>
                </a:solidFill>
              </a:rPr>
              <a:t>Next Steps: International DSPs</a:t>
            </a:r>
            <a:endParaRPr lang="en-US" sz="4000" b="1" dirty="0">
              <a:solidFill>
                <a:schemeClr val="tx2">
                  <a:lumMod val="75000"/>
                </a:schemeClr>
              </a:solidFill>
            </a:endParaRPr>
          </a:p>
        </p:txBody>
      </p:sp>
      <p:sp>
        <p:nvSpPr>
          <p:cNvPr id="10244" name="Content Placeholder 2"/>
          <p:cNvSpPr>
            <a:spLocks noGrp="1"/>
          </p:cNvSpPr>
          <p:nvPr>
            <p:ph idx="1"/>
          </p:nvPr>
        </p:nvSpPr>
        <p:spPr>
          <a:xfrm>
            <a:off x="457200" y="1600200"/>
            <a:ext cx="8305800" cy="4953000"/>
          </a:xfrm>
        </p:spPr>
        <p:txBody>
          <a:bodyPr/>
          <a:lstStyle/>
          <a:p>
            <a:pPr marL="411163" lvl="1" indent="-307975" eaLnBrk="1" hangingPunct="1">
              <a:spcBef>
                <a:spcPts val="3000"/>
              </a:spcBef>
              <a:buClr>
                <a:srgbClr val="000000"/>
              </a:buClr>
              <a:buFontTx/>
              <a:buChar char="•"/>
              <a:defRPr/>
            </a:pPr>
            <a:r>
              <a:rPr lang="en-US" sz="2600" dirty="0" smtClean="0"/>
              <a:t>Should the ICE-DSPs be updated, and if so, how often?</a:t>
            </a:r>
          </a:p>
          <a:p>
            <a:pPr marL="811213" lvl="2" indent="-307975" eaLnBrk="1" hangingPunct="1">
              <a:spcBef>
                <a:spcPts val="1200"/>
              </a:spcBef>
              <a:buClr>
                <a:srgbClr val="000000"/>
              </a:buClr>
              <a:buFontTx/>
              <a:buChar char="•"/>
              <a:defRPr/>
            </a:pPr>
            <a:r>
              <a:rPr lang="en-US" sz="2600" dirty="0" smtClean="0"/>
              <a:t>Include the same countries each time?</a:t>
            </a:r>
          </a:p>
          <a:p>
            <a:pPr marL="103188" lvl="1" indent="0" eaLnBrk="1" hangingPunct="1">
              <a:spcBef>
                <a:spcPts val="1200"/>
              </a:spcBef>
              <a:buClr>
                <a:srgbClr val="000000"/>
              </a:buClr>
              <a:buFont typeface="Arial" pitchFamily="34" charset="0"/>
              <a:buNone/>
              <a:defRPr/>
            </a:pPr>
            <a:endParaRPr lang="en-US" sz="2600" dirty="0" smtClean="0"/>
          </a:p>
          <a:p>
            <a:pPr marL="503238" lvl="2" indent="0" eaLnBrk="1" hangingPunct="1">
              <a:spcBef>
                <a:spcPts val="1200"/>
              </a:spcBef>
              <a:buClr>
                <a:srgbClr val="000000"/>
              </a:buClr>
              <a:buFont typeface="Arial" pitchFamily="34" charset="0"/>
              <a:buNone/>
              <a:defRPr/>
            </a:pP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0"/>
            <a:ext cx="9144000" cy="1447800"/>
          </a:xfrm>
          <a:prstGeom prst="rect">
            <a:avLst/>
          </a:prstGeom>
          <a:solidFill>
            <a:schemeClr val="accent1">
              <a:lumMod val="75000"/>
              <a:alpha val="47000"/>
            </a:schemeClr>
          </a:solidFill>
          <a:ln w="9525">
            <a:noFill/>
            <a:miter lim="800000"/>
            <a:headEnd/>
            <a:tailEnd/>
          </a:ln>
          <a:effectLst/>
        </p:spPr>
        <p:txBody>
          <a:bodyPr wrap="none" anchor="ctr"/>
          <a:lstStyle/>
          <a:p>
            <a:pPr>
              <a:defRPr/>
            </a:pPr>
            <a:endParaRPr lang="en-US" dirty="0">
              <a:latin typeface="Arial" charset="0"/>
              <a:cs typeface="+mn-cs"/>
            </a:endParaRPr>
          </a:p>
        </p:txBody>
      </p:sp>
      <p:sp>
        <p:nvSpPr>
          <p:cNvPr id="2" name="Title 1"/>
          <p:cNvSpPr>
            <a:spLocks noGrp="1"/>
          </p:cNvSpPr>
          <p:nvPr>
            <p:ph type="title"/>
          </p:nvPr>
        </p:nvSpPr>
        <p:spPr>
          <a:xfrm>
            <a:off x="457200" y="152400"/>
            <a:ext cx="8229600" cy="1143000"/>
          </a:xfrm>
        </p:spPr>
        <p:txBody>
          <a:bodyPr rtlCol="0">
            <a:normAutofit/>
          </a:bodyPr>
          <a:lstStyle/>
          <a:p>
            <a:pPr eaLnBrk="1" fontAlgn="auto" hangingPunct="1">
              <a:spcAft>
                <a:spcPts val="0"/>
              </a:spcAft>
              <a:defRPr/>
            </a:pPr>
            <a:r>
              <a:rPr lang="en-US" sz="4000" b="1" dirty="0" smtClean="0">
                <a:solidFill>
                  <a:schemeClr val="tx2">
                    <a:lumMod val="75000"/>
                  </a:schemeClr>
                </a:solidFill>
              </a:rPr>
              <a:t>Background</a:t>
            </a:r>
            <a:endParaRPr lang="en-US" sz="4000" b="1" dirty="0">
              <a:solidFill>
                <a:schemeClr val="tx2">
                  <a:lumMod val="75000"/>
                </a:schemeClr>
              </a:solidFill>
            </a:endParaRPr>
          </a:p>
        </p:txBody>
      </p:sp>
      <p:sp>
        <p:nvSpPr>
          <p:cNvPr id="3076" name="Content Placeholder 2"/>
          <p:cNvSpPr>
            <a:spLocks noGrp="1"/>
          </p:cNvSpPr>
          <p:nvPr>
            <p:ph idx="1"/>
          </p:nvPr>
        </p:nvSpPr>
        <p:spPr>
          <a:xfrm>
            <a:off x="457200" y="1600200"/>
            <a:ext cx="8229600" cy="4953000"/>
          </a:xfrm>
        </p:spPr>
        <p:txBody>
          <a:bodyPr/>
          <a:lstStyle/>
          <a:p>
            <a:pPr marL="103188" lvl="1" indent="0" eaLnBrk="1" hangingPunct="1">
              <a:spcBef>
                <a:spcPts val="1200"/>
              </a:spcBef>
              <a:buClr>
                <a:srgbClr val="000000"/>
              </a:buClr>
              <a:buNone/>
            </a:pPr>
            <a:r>
              <a:rPr lang="en-US" dirty="0" smtClean="0"/>
              <a:t>Diagnosis-specific Survival Probability (DSP; “SRR”)</a:t>
            </a:r>
          </a:p>
          <a:p>
            <a:pPr marL="846138" lvl="2" indent="-342900" eaLnBrk="1" hangingPunct="1">
              <a:spcBef>
                <a:spcPts val="600"/>
              </a:spcBef>
              <a:buClr>
                <a:srgbClr val="000000"/>
              </a:buClr>
            </a:pPr>
            <a:r>
              <a:rPr lang="en-US" dirty="0" smtClean="0"/>
              <a:t>Determined for each individual ICD diagnosis code</a:t>
            </a:r>
          </a:p>
          <a:p>
            <a:pPr marL="846138" lvl="2" indent="-342900" eaLnBrk="1" hangingPunct="1">
              <a:spcBef>
                <a:spcPts val="600"/>
              </a:spcBef>
              <a:buClr>
                <a:srgbClr val="000000"/>
              </a:buClr>
            </a:pPr>
            <a:r>
              <a:rPr lang="en-US" u="sng" dirty="0" smtClean="0"/>
              <a:t>Number of patients with a given injury code who survived </a:t>
            </a:r>
          </a:p>
          <a:p>
            <a:pPr marL="503238" lvl="2" indent="0" algn="ctr" eaLnBrk="1" hangingPunct="1">
              <a:spcBef>
                <a:spcPts val="0"/>
              </a:spcBef>
              <a:buClr>
                <a:srgbClr val="000000"/>
              </a:buClr>
              <a:buNone/>
            </a:pPr>
            <a:r>
              <a:rPr lang="en-US" dirty="0" smtClean="0"/>
              <a:t>     Total number of patients with that injury code </a:t>
            </a:r>
          </a:p>
          <a:p>
            <a:pPr marL="846138" lvl="2" indent="-342900" eaLnBrk="1" hangingPunct="1">
              <a:spcBef>
                <a:spcPts val="600"/>
              </a:spcBef>
              <a:buClr>
                <a:srgbClr val="000000"/>
              </a:buClr>
            </a:pPr>
            <a:r>
              <a:rPr lang="en-US" dirty="0" smtClean="0"/>
              <a:t>Values range from 0-1</a:t>
            </a:r>
          </a:p>
          <a:p>
            <a:pPr marL="103188" lvl="1" indent="0" eaLnBrk="1" hangingPunct="1">
              <a:spcBef>
                <a:spcPts val="1200"/>
              </a:spcBef>
              <a:buClr>
                <a:srgbClr val="000000"/>
              </a:buClr>
              <a:buNone/>
            </a:pPr>
            <a:r>
              <a:rPr lang="en-US" dirty="0" smtClean="0"/>
              <a:t>ICD-based Injury Severity Score (ICISS)</a:t>
            </a:r>
          </a:p>
          <a:p>
            <a:pPr marL="960438" lvl="2" indent="-457200" eaLnBrk="1" hangingPunct="1">
              <a:spcBef>
                <a:spcPts val="600"/>
              </a:spcBef>
              <a:buClr>
                <a:srgbClr val="000000"/>
              </a:buClr>
            </a:pPr>
            <a:r>
              <a:rPr lang="en-US" dirty="0" smtClean="0"/>
              <a:t>The product of the DSPs for each injury</a:t>
            </a:r>
          </a:p>
          <a:p>
            <a:pPr marL="960438" lvl="2" indent="-457200" eaLnBrk="1" hangingPunct="1">
              <a:spcBef>
                <a:spcPts val="600"/>
              </a:spcBef>
              <a:buClr>
                <a:srgbClr val="000000"/>
              </a:buClr>
            </a:pPr>
            <a:r>
              <a:rPr lang="en-US" dirty="0" smtClean="0"/>
              <a:t>ICISS = DSP</a:t>
            </a:r>
            <a:r>
              <a:rPr lang="en-US" baseline="-25000" dirty="0" smtClean="0"/>
              <a:t>inj1</a:t>
            </a:r>
            <a:r>
              <a:rPr lang="en-US" dirty="0" smtClean="0"/>
              <a:t>  x DSP</a:t>
            </a:r>
            <a:r>
              <a:rPr lang="en-US" baseline="-25000" dirty="0" smtClean="0"/>
              <a:t>inj2</a:t>
            </a:r>
            <a:r>
              <a:rPr lang="en-US" dirty="0" smtClean="0"/>
              <a:t>  x DSP </a:t>
            </a:r>
            <a:r>
              <a:rPr lang="en-US" baseline="-25000" dirty="0" smtClean="0"/>
              <a:t>inj3</a:t>
            </a:r>
            <a:r>
              <a:rPr lang="en-US" dirty="0" smtClean="0"/>
              <a:t> , etc.</a:t>
            </a:r>
          </a:p>
          <a:p>
            <a:pPr marL="960438" lvl="2" indent="-457200" eaLnBrk="1" hangingPunct="1">
              <a:spcBef>
                <a:spcPts val="600"/>
              </a:spcBef>
              <a:buClr>
                <a:srgbClr val="000000"/>
              </a:buClr>
            </a:pPr>
            <a:r>
              <a:rPr lang="en-US" dirty="0" smtClean="0"/>
              <a:t>ICISS used in logistic regression models to predict probability of death</a:t>
            </a:r>
          </a:p>
        </p:txBody>
      </p:sp>
    </p:spTree>
    <p:extLst>
      <p:ext uri="{BB962C8B-B14F-4D97-AF65-F5344CB8AC3E}">
        <p14:creationId xmlns:p14="http://schemas.microsoft.com/office/powerpoint/2010/main" val="16294833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0"/>
            <a:ext cx="9144000" cy="1447800"/>
          </a:xfrm>
          <a:prstGeom prst="rect">
            <a:avLst/>
          </a:prstGeom>
          <a:solidFill>
            <a:schemeClr val="accent1">
              <a:lumMod val="75000"/>
              <a:alpha val="47000"/>
            </a:schemeClr>
          </a:solidFill>
          <a:ln w="9525">
            <a:noFill/>
            <a:miter lim="800000"/>
            <a:headEnd/>
            <a:tailEnd/>
          </a:ln>
          <a:effectLst/>
        </p:spPr>
        <p:txBody>
          <a:bodyPr wrap="none" anchor="ctr"/>
          <a:lstStyle/>
          <a:p>
            <a:pPr>
              <a:defRPr/>
            </a:pPr>
            <a:endParaRPr lang="en-US" dirty="0">
              <a:latin typeface="Arial" charset="0"/>
              <a:cs typeface="+mn-cs"/>
            </a:endParaRPr>
          </a:p>
        </p:txBody>
      </p:sp>
      <p:sp>
        <p:nvSpPr>
          <p:cNvPr id="2" name="Title 1"/>
          <p:cNvSpPr>
            <a:spLocks noGrp="1"/>
          </p:cNvSpPr>
          <p:nvPr>
            <p:ph type="title"/>
          </p:nvPr>
        </p:nvSpPr>
        <p:spPr>
          <a:xfrm>
            <a:off x="457200" y="152400"/>
            <a:ext cx="8229600" cy="1143000"/>
          </a:xfrm>
        </p:spPr>
        <p:txBody>
          <a:bodyPr rtlCol="0">
            <a:normAutofit/>
          </a:bodyPr>
          <a:lstStyle/>
          <a:p>
            <a:pPr eaLnBrk="1" fontAlgn="auto" hangingPunct="1">
              <a:spcAft>
                <a:spcPts val="0"/>
              </a:spcAft>
              <a:defRPr/>
            </a:pPr>
            <a:r>
              <a:rPr lang="en-US" sz="4000" b="1" dirty="0" smtClean="0">
                <a:solidFill>
                  <a:schemeClr val="tx2">
                    <a:lumMod val="75000"/>
                  </a:schemeClr>
                </a:solidFill>
              </a:rPr>
              <a:t>Background</a:t>
            </a:r>
            <a:endParaRPr lang="en-US" sz="4000" b="1" dirty="0">
              <a:solidFill>
                <a:schemeClr val="tx2">
                  <a:lumMod val="75000"/>
                </a:schemeClr>
              </a:solidFill>
            </a:endParaRPr>
          </a:p>
        </p:txBody>
      </p:sp>
      <p:sp>
        <p:nvSpPr>
          <p:cNvPr id="4100" name="Content Placeholder 2"/>
          <p:cNvSpPr>
            <a:spLocks noGrp="1"/>
          </p:cNvSpPr>
          <p:nvPr>
            <p:ph idx="1"/>
          </p:nvPr>
        </p:nvSpPr>
        <p:spPr>
          <a:xfrm>
            <a:off x="457200" y="1600200"/>
            <a:ext cx="8229600" cy="4876800"/>
          </a:xfrm>
        </p:spPr>
        <p:txBody>
          <a:bodyPr/>
          <a:lstStyle/>
          <a:p>
            <a:pPr marL="411163" lvl="1" indent="-307975" eaLnBrk="1" hangingPunct="1">
              <a:spcBef>
                <a:spcPts val="2400"/>
              </a:spcBef>
              <a:buClr>
                <a:srgbClr val="000000"/>
              </a:buClr>
              <a:buFontTx/>
              <a:buChar char="•"/>
            </a:pPr>
            <a:r>
              <a:rPr lang="en-US" sz="2600" dirty="0" smtClean="0">
                <a:solidFill>
                  <a:srgbClr val="260026"/>
                </a:solidFill>
              </a:rPr>
              <a:t>For a more accurate estimate of the DSP, a large number of observations is needed</a:t>
            </a:r>
          </a:p>
          <a:p>
            <a:pPr marL="411163" lvl="1" indent="-307975" eaLnBrk="1" hangingPunct="1">
              <a:spcBef>
                <a:spcPts val="2400"/>
              </a:spcBef>
              <a:buClr>
                <a:srgbClr val="000000"/>
              </a:buClr>
              <a:buFontTx/>
              <a:buChar char="•"/>
            </a:pPr>
            <a:r>
              <a:rPr lang="en-US" sz="2600" dirty="0" smtClean="0">
                <a:solidFill>
                  <a:srgbClr val="260026"/>
                </a:solidFill>
              </a:rPr>
              <a:t>At the 2008 Boston ICE meeting, researchers from several countries agreed to pool data to generate the international DSPs (ICE-DSPs)</a:t>
            </a:r>
          </a:p>
          <a:p>
            <a:pPr marL="411163" lvl="1" indent="-307975" eaLnBrk="1" hangingPunct="1">
              <a:spcBef>
                <a:spcPts val="1200"/>
              </a:spcBef>
              <a:buClr>
                <a:srgbClr val="000000"/>
              </a:buClr>
              <a:buFontTx/>
              <a:buChar char="•"/>
            </a:pP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0"/>
            <a:ext cx="9144000" cy="1447800"/>
          </a:xfrm>
          <a:prstGeom prst="rect">
            <a:avLst/>
          </a:prstGeom>
          <a:solidFill>
            <a:schemeClr val="accent1">
              <a:lumMod val="75000"/>
              <a:alpha val="47000"/>
            </a:schemeClr>
          </a:solidFill>
          <a:ln w="9525">
            <a:noFill/>
            <a:miter lim="800000"/>
            <a:headEnd/>
            <a:tailEnd/>
          </a:ln>
          <a:effectLst/>
        </p:spPr>
        <p:txBody>
          <a:bodyPr wrap="none" anchor="ctr"/>
          <a:lstStyle/>
          <a:p>
            <a:pPr>
              <a:defRPr/>
            </a:pPr>
            <a:endParaRPr lang="en-US" dirty="0">
              <a:latin typeface="Arial" charset="0"/>
              <a:cs typeface="+mn-cs"/>
            </a:endParaRPr>
          </a:p>
        </p:txBody>
      </p:sp>
      <p:sp>
        <p:nvSpPr>
          <p:cNvPr id="2" name="Title 1"/>
          <p:cNvSpPr>
            <a:spLocks noGrp="1"/>
          </p:cNvSpPr>
          <p:nvPr>
            <p:ph type="title"/>
          </p:nvPr>
        </p:nvSpPr>
        <p:spPr>
          <a:xfrm>
            <a:off x="457200" y="152400"/>
            <a:ext cx="8229600" cy="1143000"/>
          </a:xfrm>
        </p:spPr>
        <p:txBody>
          <a:bodyPr rtlCol="0">
            <a:normAutofit/>
          </a:bodyPr>
          <a:lstStyle/>
          <a:p>
            <a:pPr eaLnBrk="1" fontAlgn="auto" hangingPunct="1">
              <a:spcAft>
                <a:spcPts val="0"/>
              </a:spcAft>
              <a:defRPr/>
            </a:pPr>
            <a:r>
              <a:rPr lang="en-US" sz="4000" b="1" dirty="0" smtClean="0">
                <a:solidFill>
                  <a:schemeClr val="tx2">
                    <a:lumMod val="75000"/>
                  </a:schemeClr>
                </a:solidFill>
              </a:rPr>
              <a:t>Contributors</a:t>
            </a:r>
            <a:endParaRPr lang="en-US" sz="4000" b="1" dirty="0">
              <a:solidFill>
                <a:schemeClr val="tx2">
                  <a:lumMod val="75000"/>
                </a:schemeClr>
              </a:solidFill>
            </a:endParaRPr>
          </a:p>
        </p:txBody>
      </p:sp>
      <p:sp>
        <p:nvSpPr>
          <p:cNvPr id="5124" name="Content Placeholder 2"/>
          <p:cNvSpPr>
            <a:spLocks noGrp="1"/>
          </p:cNvSpPr>
          <p:nvPr>
            <p:ph idx="1"/>
          </p:nvPr>
        </p:nvSpPr>
        <p:spPr>
          <a:xfrm>
            <a:off x="457200" y="1600200"/>
            <a:ext cx="8229600" cy="4800600"/>
          </a:xfrm>
        </p:spPr>
        <p:txBody>
          <a:bodyPr/>
          <a:lstStyle/>
          <a:p>
            <a:pPr marL="411163" lvl="1" indent="-307975" eaLnBrk="1" hangingPunct="1">
              <a:spcBef>
                <a:spcPts val="400"/>
              </a:spcBef>
              <a:buClr>
                <a:srgbClr val="000000"/>
              </a:buClr>
              <a:buFontTx/>
              <a:buChar char="•"/>
            </a:pPr>
            <a:r>
              <a:rPr lang="en-US" sz="2600" dirty="0" smtClean="0"/>
              <a:t>Rolf </a:t>
            </a:r>
            <a:r>
              <a:rPr lang="en-US" sz="2600" dirty="0" err="1" smtClean="0"/>
              <a:t>Gedeborg</a:t>
            </a:r>
            <a:r>
              <a:rPr lang="en-US" sz="2600" dirty="0" smtClean="0"/>
              <a:t>, MD, PhD		Sweden</a:t>
            </a:r>
          </a:p>
          <a:p>
            <a:pPr marL="411163" lvl="1" indent="-307975" eaLnBrk="1" hangingPunct="1">
              <a:spcBef>
                <a:spcPts val="400"/>
              </a:spcBef>
              <a:buClr>
                <a:srgbClr val="000000"/>
              </a:buClr>
              <a:buFontTx/>
              <a:buChar char="•"/>
            </a:pPr>
            <a:r>
              <a:rPr lang="en-US" sz="2600" dirty="0" smtClean="0"/>
              <a:t>Margaret Warner, PhD			USA</a:t>
            </a:r>
          </a:p>
          <a:p>
            <a:pPr marL="411163" lvl="1" indent="-307975" eaLnBrk="1" hangingPunct="1">
              <a:spcBef>
                <a:spcPts val="400"/>
              </a:spcBef>
              <a:buClr>
                <a:srgbClr val="000000"/>
              </a:buClr>
              <a:buFontTx/>
              <a:buChar char="•"/>
            </a:pPr>
            <a:r>
              <a:rPr lang="en-US" sz="2600" dirty="0" smtClean="0"/>
              <a:t>Li-Hui Chen, PhD				USA</a:t>
            </a:r>
          </a:p>
          <a:p>
            <a:pPr marL="411163" lvl="1" indent="-307975" eaLnBrk="1" hangingPunct="1">
              <a:spcBef>
                <a:spcPts val="400"/>
              </a:spcBef>
              <a:buClr>
                <a:srgbClr val="000000"/>
              </a:buClr>
              <a:buFontTx/>
              <a:buChar char="•"/>
            </a:pPr>
            <a:r>
              <a:rPr lang="en-US" sz="2600" dirty="0"/>
              <a:t>John Langley, PhD		</a:t>
            </a:r>
            <a:r>
              <a:rPr lang="en-US" sz="2600" dirty="0" smtClean="0"/>
              <a:t>	New </a:t>
            </a:r>
            <a:r>
              <a:rPr lang="en-US" sz="2600" dirty="0"/>
              <a:t>Zealand</a:t>
            </a:r>
          </a:p>
          <a:p>
            <a:pPr marL="411163" lvl="1" indent="-307975" eaLnBrk="1" hangingPunct="1">
              <a:spcBef>
                <a:spcPts val="400"/>
              </a:spcBef>
              <a:buClr>
                <a:srgbClr val="000000"/>
              </a:buClr>
              <a:buFontTx/>
              <a:buChar char="•"/>
            </a:pPr>
            <a:r>
              <a:rPr lang="en-US" sz="2600" dirty="0" smtClean="0"/>
              <a:t>Pauline Gulliver, PhD			New Zealand</a:t>
            </a:r>
          </a:p>
          <a:p>
            <a:pPr marL="411163" lvl="1" indent="-307975" eaLnBrk="1" hangingPunct="1">
              <a:spcBef>
                <a:spcPts val="400"/>
              </a:spcBef>
              <a:buClr>
                <a:srgbClr val="000000"/>
              </a:buClr>
              <a:buFontTx/>
              <a:buChar char="•"/>
            </a:pPr>
            <a:r>
              <a:rPr lang="en-US" sz="2600" dirty="0" smtClean="0"/>
              <a:t>Colin </a:t>
            </a:r>
            <a:r>
              <a:rPr lang="en-US" sz="2600" dirty="0" err="1" smtClean="0"/>
              <a:t>Cryer</a:t>
            </a:r>
            <a:r>
              <a:rPr lang="en-US" sz="2600" dirty="0" smtClean="0"/>
              <a:t>, PhD				New Zealand</a:t>
            </a:r>
          </a:p>
          <a:p>
            <a:pPr marL="411163" lvl="1" indent="-307975" eaLnBrk="1" hangingPunct="1">
              <a:spcBef>
                <a:spcPts val="400"/>
              </a:spcBef>
              <a:buClr>
                <a:srgbClr val="000000"/>
              </a:buClr>
              <a:buFontTx/>
              <a:buChar char="•"/>
            </a:pPr>
            <a:r>
              <a:rPr lang="en-US" sz="2600" dirty="0" smtClean="0"/>
              <a:t>Yvonne </a:t>
            </a:r>
            <a:r>
              <a:rPr lang="en-US" sz="2600" dirty="0" err="1" smtClean="0"/>
              <a:t>Robitaille</a:t>
            </a:r>
            <a:r>
              <a:rPr lang="en-US" sz="2600" dirty="0" smtClean="0"/>
              <a:t>, PhD			Canada</a:t>
            </a:r>
          </a:p>
          <a:p>
            <a:pPr marL="411163" lvl="1" indent="-307975" eaLnBrk="1" hangingPunct="1">
              <a:spcBef>
                <a:spcPts val="400"/>
              </a:spcBef>
              <a:buClr>
                <a:srgbClr val="000000"/>
              </a:buClr>
              <a:buFontTx/>
              <a:buChar char="•"/>
            </a:pPr>
            <a:r>
              <a:rPr lang="en-US" sz="2600" dirty="0" smtClean="0"/>
              <a:t>Robert Bauer, PhD			Austria</a:t>
            </a:r>
          </a:p>
          <a:p>
            <a:pPr marL="411163" lvl="1" indent="-307975" eaLnBrk="1" hangingPunct="1">
              <a:spcBef>
                <a:spcPts val="400"/>
              </a:spcBef>
              <a:buClr>
                <a:srgbClr val="000000"/>
              </a:buClr>
              <a:buFontTx/>
              <a:buChar char="•"/>
            </a:pPr>
            <a:r>
              <a:rPr lang="en-US" sz="2600" dirty="0" err="1" smtClean="0"/>
              <a:t>Clotilde</a:t>
            </a:r>
            <a:r>
              <a:rPr lang="en-US" sz="2600" dirty="0" smtClean="0"/>
              <a:t> </a:t>
            </a:r>
            <a:r>
              <a:rPr lang="en-US" sz="2600" dirty="0" err="1" smtClean="0"/>
              <a:t>Ubeda</a:t>
            </a:r>
            <a:r>
              <a:rPr lang="en-US" sz="2600" dirty="0" smtClean="0"/>
              <a:t>, MD, MSc		Argentina</a:t>
            </a:r>
          </a:p>
          <a:p>
            <a:pPr marL="411163" lvl="1" indent="-307975" eaLnBrk="1" hangingPunct="1">
              <a:spcBef>
                <a:spcPts val="400"/>
              </a:spcBef>
              <a:buClr>
                <a:srgbClr val="000000"/>
              </a:buClr>
              <a:buFontTx/>
              <a:buChar char="•"/>
            </a:pPr>
            <a:r>
              <a:rPr lang="en-US" sz="2600" dirty="0" smtClean="0"/>
              <a:t>Jens </a:t>
            </a:r>
            <a:r>
              <a:rPr lang="en-US" sz="2600" dirty="0" err="1" smtClean="0"/>
              <a:t>Lauritsen</a:t>
            </a:r>
            <a:r>
              <a:rPr lang="en-US" sz="2600" dirty="0" smtClean="0"/>
              <a:t>, MD, PhD			Denmark</a:t>
            </a:r>
          </a:p>
          <a:p>
            <a:pPr marL="411163" lvl="1" indent="-307975" eaLnBrk="1" hangingPunct="1">
              <a:spcBef>
                <a:spcPts val="400"/>
              </a:spcBef>
              <a:buClr>
                <a:srgbClr val="000000"/>
              </a:buClr>
              <a:buFontTx/>
              <a:buChar char="•"/>
            </a:pPr>
            <a:r>
              <a:rPr lang="en-US" sz="2600" dirty="0" smtClean="0"/>
              <a:t>James Harrison, MDDS, MPH		Australia</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0"/>
            <a:ext cx="9144000" cy="1447800"/>
          </a:xfrm>
          <a:prstGeom prst="rect">
            <a:avLst/>
          </a:prstGeom>
          <a:solidFill>
            <a:schemeClr val="accent1">
              <a:lumMod val="75000"/>
              <a:alpha val="47000"/>
            </a:schemeClr>
          </a:solidFill>
          <a:ln w="9525">
            <a:noFill/>
            <a:miter lim="800000"/>
            <a:headEnd/>
            <a:tailEnd/>
          </a:ln>
          <a:effectLst/>
        </p:spPr>
        <p:txBody>
          <a:bodyPr wrap="none" anchor="ctr"/>
          <a:lstStyle/>
          <a:p>
            <a:pPr>
              <a:defRPr/>
            </a:pPr>
            <a:endParaRPr lang="en-US" dirty="0">
              <a:latin typeface="Arial" charset="0"/>
              <a:cs typeface="+mn-cs"/>
            </a:endParaRPr>
          </a:p>
        </p:txBody>
      </p:sp>
      <p:sp>
        <p:nvSpPr>
          <p:cNvPr id="2" name="Title 1"/>
          <p:cNvSpPr>
            <a:spLocks noGrp="1"/>
          </p:cNvSpPr>
          <p:nvPr>
            <p:ph type="title"/>
          </p:nvPr>
        </p:nvSpPr>
        <p:spPr>
          <a:xfrm>
            <a:off x="457200" y="152400"/>
            <a:ext cx="8229600" cy="1143000"/>
          </a:xfrm>
        </p:spPr>
        <p:txBody>
          <a:bodyPr rtlCol="0">
            <a:normAutofit/>
          </a:bodyPr>
          <a:lstStyle/>
          <a:p>
            <a:pPr eaLnBrk="1" fontAlgn="auto" hangingPunct="1">
              <a:spcAft>
                <a:spcPts val="0"/>
              </a:spcAft>
              <a:defRPr/>
            </a:pPr>
            <a:r>
              <a:rPr lang="en-US" sz="4000" b="1" dirty="0" smtClean="0">
                <a:solidFill>
                  <a:schemeClr val="tx2">
                    <a:lumMod val="75000"/>
                  </a:schemeClr>
                </a:solidFill>
              </a:rPr>
              <a:t>Objectives of the Study</a:t>
            </a:r>
            <a:endParaRPr lang="en-US" sz="4000" b="1" dirty="0">
              <a:solidFill>
                <a:schemeClr val="tx2">
                  <a:lumMod val="75000"/>
                </a:schemeClr>
              </a:solidFill>
            </a:endParaRPr>
          </a:p>
        </p:txBody>
      </p:sp>
      <p:sp>
        <p:nvSpPr>
          <p:cNvPr id="6148" name="Content Placeholder 2"/>
          <p:cNvSpPr>
            <a:spLocks noGrp="1"/>
          </p:cNvSpPr>
          <p:nvPr>
            <p:ph idx="1"/>
          </p:nvPr>
        </p:nvSpPr>
        <p:spPr>
          <a:xfrm>
            <a:off x="457200" y="1600200"/>
            <a:ext cx="8229600" cy="1981200"/>
          </a:xfrm>
        </p:spPr>
        <p:txBody>
          <a:bodyPr/>
          <a:lstStyle/>
          <a:p>
            <a:pPr marL="560388" lvl="1" indent="-457200" eaLnBrk="1" hangingPunct="1">
              <a:spcBef>
                <a:spcPts val="1200"/>
              </a:spcBef>
              <a:buClr>
                <a:srgbClr val="000000"/>
              </a:buClr>
              <a:buFont typeface="Arial" pitchFamily="34" charset="0"/>
              <a:buChar char="•"/>
            </a:pPr>
            <a:r>
              <a:rPr lang="en-US" sz="2600" dirty="0" smtClean="0"/>
              <a:t>To develop DSPs from pooled data (ICE-DSPs) </a:t>
            </a:r>
          </a:p>
          <a:p>
            <a:pPr marL="560388" lvl="1" indent="-457200" eaLnBrk="1" hangingPunct="1">
              <a:spcBef>
                <a:spcPts val="1200"/>
              </a:spcBef>
              <a:buClr>
                <a:srgbClr val="000000"/>
              </a:buClr>
              <a:buFont typeface="Arial" pitchFamily="34" charset="0"/>
              <a:buChar char="•"/>
            </a:pPr>
            <a:r>
              <a:rPr lang="en-US" sz="2600" dirty="0" smtClean="0"/>
              <a:t>To compare the performance in predicting inpatient mortality of ICISS based on ICE-DSPs to ICISS based on country-specific DSPs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0"/>
            <a:ext cx="9144000" cy="1447800"/>
          </a:xfrm>
          <a:prstGeom prst="rect">
            <a:avLst/>
          </a:prstGeom>
          <a:solidFill>
            <a:schemeClr val="accent1">
              <a:lumMod val="75000"/>
              <a:alpha val="47000"/>
            </a:schemeClr>
          </a:solidFill>
          <a:ln w="9525">
            <a:noFill/>
            <a:miter lim="800000"/>
            <a:headEnd/>
            <a:tailEnd/>
          </a:ln>
          <a:effectLst/>
        </p:spPr>
        <p:txBody>
          <a:bodyPr wrap="none" anchor="ctr"/>
          <a:lstStyle/>
          <a:p>
            <a:pPr>
              <a:defRPr/>
            </a:pPr>
            <a:endParaRPr lang="en-US" dirty="0">
              <a:latin typeface="Arial" charset="0"/>
              <a:cs typeface="+mn-cs"/>
            </a:endParaRPr>
          </a:p>
        </p:txBody>
      </p:sp>
      <p:sp>
        <p:nvSpPr>
          <p:cNvPr id="2" name="Title 1"/>
          <p:cNvSpPr>
            <a:spLocks noGrp="1"/>
          </p:cNvSpPr>
          <p:nvPr>
            <p:ph type="title"/>
          </p:nvPr>
        </p:nvSpPr>
        <p:spPr>
          <a:xfrm>
            <a:off x="457200" y="152400"/>
            <a:ext cx="8229600" cy="1143000"/>
          </a:xfrm>
        </p:spPr>
        <p:txBody>
          <a:bodyPr rtlCol="0">
            <a:normAutofit/>
          </a:bodyPr>
          <a:lstStyle/>
          <a:p>
            <a:pPr eaLnBrk="1" fontAlgn="auto" hangingPunct="1">
              <a:spcAft>
                <a:spcPts val="0"/>
              </a:spcAft>
              <a:defRPr/>
            </a:pPr>
            <a:r>
              <a:rPr lang="en-US" sz="4000" b="1" dirty="0" smtClean="0">
                <a:solidFill>
                  <a:schemeClr val="tx2">
                    <a:lumMod val="75000"/>
                  </a:schemeClr>
                </a:solidFill>
              </a:rPr>
              <a:t>Methods</a:t>
            </a:r>
            <a:endParaRPr lang="en-US" sz="4000" b="1" dirty="0">
              <a:solidFill>
                <a:schemeClr val="tx2">
                  <a:lumMod val="75000"/>
                </a:schemeClr>
              </a:solidFill>
            </a:endParaRPr>
          </a:p>
        </p:txBody>
      </p:sp>
      <p:sp>
        <p:nvSpPr>
          <p:cNvPr id="7172" name="Content Placeholder 2"/>
          <p:cNvSpPr>
            <a:spLocks noGrp="1"/>
          </p:cNvSpPr>
          <p:nvPr>
            <p:ph idx="1"/>
          </p:nvPr>
        </p:nvSpPr>
        <p:spPr>
          <a:xfrm>
            <a:off x="457200" y="1524000"/>
            <a:ext cx="8382000" cy="4038600"/>
          </a:xfrm>
        </p:spPr>
        <p:txBody>
          <a:bodyPr/>
          <a:lstStyle/>
          <a:p>
            <a:pPr marL="103188" lvl="1" indent="0" eaLnBrk="1" hangingPunct="1">
              <a:spcBef>
                <a:spcPts val="1200"/>
              </a:spcBef>
              <a:buClr>
                <a:srgbClr val="000000"/>
              </a:buClr>
              <a:buFont typeface="Arial" pitchFamily="34" charset="0"/>
              <a:buNone/>
            </a:pPr>
            <a:r>
              <a:rPr lang="en-US" sz="2600" dirty="0" smtClean="0"/>
              <a:t>Seven countries </a:t>
            </a:r>
            <a:r>
              <a:rPr lang="en-US" sz="2600" dirty="0"/>
              <a:t>p</a:t>
            </a:r>
            <a:r>
              <a:rPr lang="en-US" sz="2600" dirty="0" smtClean="0"/>
              <a:t>rovided data for creating the ICE-DSPs</a:t>
            </a:r>
          </a:p>
          <a:p>
            <a:pPr marL="811213" lvl="2" indent="-307975" eaLnBrk="1" hangingPunct="1">
              <a:spcBef>
                <a:spcPts val="1200"/>
              </a:spcBef>
              <a:buClr>
                <a:srgbClr val="000000"/>
              </a:buClr>
              <a:buFontTx/>
              <a:buChar char="•"/>
            </a:pPr>
            <a:r>
              <a:rPr lang="en-US" sz="2600" dirty="0" smtClean="0"/>
              <a:t>Australia</a:t>
            </a:r>
          </a:p>
          <a:p>
            <a:pPr marL="811213" lvl="2" indent="-307975" eaLnBrk="1" hangingPunct="1">
              <a:spcBef>
                <a:spcPts val="600"/>
              </a:spcBef>
              <a:buClr>
                <a:srgbClr val="000000"/>
              </a:buClr>
              <a:buFontTx/>
              <a:buChar char="•"/>
            </a:pPr>
            <a:r>
              <a:rPr lang="en-US" sz="2600" dirty="0" smtClean="0"/>
              <a:t>Argentina</a:t>
            </a:r>
          </a:p>
          <a:p>
            <a:pPr marL="811213" lvl="2" indent="-307975" eaLnBrk="1" hangingPunct="1">
              <a:spcBef>
                <a:spcPts val="600"/>
              </a:spcBef>
              <a:buClr>
                <a:srgbClr val="000000"/>
              </a:buClr>
              <a:buFontTx/>
              <a:buChar char="•"/>
            </a:pPr>
            <a:r>
              <a:rPr lang="en-US" sz="2600" dirty="0" smtClean="0"/>
              <a:t>Austria</a:t>
            </a:r>
          </a:p>
          <a:p>
            <a:pPr marL="811213" lvl="2" indent="-307975" eaLnBrk="1" hangingPunct="1">
              <a:spcBef>
                <a:spcPts val="600"/>
              </a:spcBef>
              <a:buClr>
                <a:srgbClr val="000000"/>
              </a:buClr>
              <a:buFontTx/>
              <a:buChar char="•"/>
            </a:pPr>
            <a:r>
              <a:rPr lang="en-US" sz="2600" dirty="0" smtClean="0"/>
              <a:t>Canada</a:t>
            </a:r>
          </a:p>
          <a:p>
            <a:pPr marL="811213" lvl="2" indent="-307975" eaLnBrk="1" hangingPunct="1">
              <a:spcBef>
                <a:spcPts val="600"/>
              </a:spcBef>
              <a:buClr>
                <a:srgbClr val="000000"/>
              </a:buClr>
              <a:buFontTx/>
              <a:buChar char="•"/>
            </a:pPr>
            <a:r>
              <a:rPr lang="en-US" sz="2600" dirty="0" smtClean="0"/>
              <a:t>Denmark*</a:t>
            </a:r>
          </a:p>
          <a:p>
            <a:pPr marL="811213" lvl="2" indent="-307975" eaLnBrk="1" hangingPunct="1">
              <a:spcBef>
                <a:spcPts val="600"/>
              </a:spcBef>
              <a:buClr>
                <a:srgbClr val="000000"/>
              </a:buClr>
              <a:buFontTx/>
              <a:buChar char="•"/>
            </a:pPr>
            <a:r>
              <a:rPr lang="en-US" sz="2600" dirty="0" smtClean="0"/>
              <a:t>New Zealand*</a:t>
            </a:r>
          </a:p>
          <a:p>
            <a:pPr marL="811213" lvl="2" indent="-307975" eaLnBrk="1" hangingPunct="1">
              <a:spcBef>
                <a:spcPts val="600"/>
              </a:spcBef>
              <a:buClr>
                <a:srgbClr val="000000"/>
              </a:buClr>
              <a:buFontTx/>
              <a:buChar char="•"/>
            </a:pPr>
            <a:r>
              <a:rPr lang="en-US" sz="2600" dirty="0" smtClean="0"/>
              <a:t>Sweden*</a:t>
            </a:r>
          </a:p>
        </p:txBody>
      </p:sp>
      <p:sp>
        <p:nvSpPr>
          <p:cNvPr id="3" name="TextBox 2"/>
          <p:cNvSpPr txBox="1"/>
          <p:nvPr/>
        </p:nvSpPr>
        <p:spPr>
          <a:xfrm>
            <a:off x="685800" y="5943600"/>
            <a:ext cx="5029200" cy="369332"/>
          </a:xfrm>
          <a:prstGeom prst="rect">
            <a:avLst/>
          </a:prstGeom>
          <a:noFill/>
        </p:spPr>
        <p:txBody>
          <a:bodyPr wrap="square" rtlCol="0">
            <a:spAutoFit/>
          </a:bodyPr>
          <a:lstStyle/>
          <a:p>
            <a:r>
              <a:rPr lang="en-US" dirty="0" smtClean="0"/>
              <a:t>*Provided record level data</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0"/>
            <a:ext cx="9144000" cy="1447800"/>
          </a:xfrm>
          <a:prstGeom prst="rect">
            <a:avLst/>
          </a:prstGeom>
          <a:solidFill>
            <a:schemeClr val="accent1">
              <a:lumMod val="75000"/>
              <a:alpha val="47000"/>
            </a:schemeClr>
          </a:solidFill>
          <a:ln w="9525">
            <a:noFill/>
            <a:miter lim="800000"/>
            <a:headEnd/>
            <a:tailEnd/>
          </a:ln>
          <a:effectLst/>
        </p:spPr>
        <p:txBody>
          <a:bodyPr wrap="none" anchor="ctr"/>
          <a:lstStyle/>
          <a:p>
            <a:pPr>
              <a:defRPr/>
            </a:pPr>
            <a:endParaRPr lang="en-US" dirty="0">
              <a:latin typeface="Arial" charset="0"/>
              <a:cs typeface="+mn-cs"/>
            </a:endParaRPr>
          </a:p>
        </p:txBody>
      </p:sp>
      <p:sp>
        <p:nvSpPr>
          <p:cNvPr id="2" name="Title 1"/>
          <p:cNvSpPr>
            <a:spLocks noGrp="1"/>
          </p:cNvSpPr>
          <p:nvPr>
            <p:ph type="title"/>
          </p:nvPr>
        </p:nvSpPr>
        <p:spPr>
          <a:xfrm>
            <a:off x="457200" y="152400"/>
            <a:ext cx="8229600" cy="1143000"/>
          </a:xfrm>
        </p:spPr>
        <p:txBody>
          <a:bodyPr rtlCol="0">
            <a:normAutofit/>
          </a:bodyPr>
          <a:lstStyle/>
          <a:p>
            <a:pPr eaLnBrk="1" fontAlgn="auto" hangingPunct="1">
              <a:spcAft>
                <a:spcPts val="0"/>
              </a:spcAft>
              <a:defRPr/>
            </a:pPr>
            <a:r>
              <a:rPr lang="en-US" sz="4000" b="1" dirty="0" smtClean="0">
                <a:solidFill>
                  <a:schemeClr val="tx2">
                    <a:lumMod val="75000"/>
                  </a:schemeClr>
                </a:solidFill>
              </a:rPr>
              <a:t>Methods</a:t>
            </a:r>
            <a:endParaRPr lang="en-US" sz="4000" b="1" dirty="0">
              <a:solidFill>
                <a:schemeClr val="tx2">
                  <a:lumMod val="75000"/>
                </a:schemeClr>
              </a:solidFill>
            </a:endParaRPr>
          </a:p>
        </p:txBody>
      </p:sp>
      <p:sp>
        <p:nvSpPr>
          <p:cNvPr id="8196" name="Content Placeholder 2"/>
          <p:cNvSpPr>
            <a:spLocks noGrp="1"/>
          </p:cNvSpPr>
          <p:nvPr>
            <p:ph idx="1"/>
          </p:nvPr>
        </p:nvSpPr>
        <p:spPr>
          <a:xfrm>
            <a:off x="457200" y="1600200"/>
            <a:ext cx="8229600" cy="4800600"/>
          </a:xfrm>
        </p:spPr>
        <p:txBody>
          <a:bodyPr/>
          <a:lstStyle/>
          <a:p>
            <a:pPr marL="411163" lvl="1" indent="-307975" eaLnBrk="1" hangingPunct="1">
              <a:spcBef>
                <a:spcPts val="1200"/>
              </a:spcBef>
              <a:buClr>
                <a:srgbClr val="000000"/>
              </a:buClr>
              <a:buFontTx/>
              <a:buChar char="•"/>
            </a:pPr>
            <a:r>
              <a:rPr lang="en-US" dirty="0" smtClean="0"/>
              <a:t>The pooled data included nearly 4 million injury diagnoses</a:t>
            </a:r>
          </a:p>
          <a:p>
            <a:pPr marL="811213" lvl="2" indent="-307975" eaLnBrk="1" hangingPunct="1">
              <a:spcBef>
                <a:spcPts val="1200"/>
              </a:spcBef>
              <a:buClr>
                <a:srgbClr val="000000"/>
              </a:buClr>
              <a:buFontTx/>
              <a:buChar char="•"/>
            </a:pPr>
            <a:r>
              <a:rPr lang="en-US" sz="2600" dirty="0" smtClean="0"/>
              <a:t>1168 dx had at least 1 observation in the pooled data</a:t>
            </a:r>
          </a:p>
          <a:p>
            <a:pPr marL="811213" lvl="2" indent="-307975" eaLnBrk="1" hangingPunct="1">
              <a:spcBef>
                <a:spcPts val="1200"/>
              </a:spcBef>
              <a:buClr>
                <a:srgbClr val="000000"/>
              </a:buClr>
              <a:buFontTx/>
              <a:buChar char="•"/>
            </a:pPr>
            <a:r>
              <a:rPr lang="en-US" sz="2600" dirty="0" smtClean="0"/>
              <a:t>88% had at least 20 observations to calculate DSP</a:t>
            </a:r>
          </a:p>
          <a:p>
            <a:pPr marL="811213" lvl="2" indent="-307975" eaLnBrk="1" hangingPunct="1">
              <a:spcBef>
                <a:spcPts val="1200"/>
              </a:spcBef>
              <a:buClr>
                <a:srgbClr val="000000"/>
              </a:buClr>
              <a:buFontTx/>
              <a:buChar char="•"/>
            </a:pPr>
            <a:r>
              <a:rPr lang="en-US" sz="2600" dirty="0" smtClean="0"/>
              <a:t>66% had at least 100 observations to calculate DSP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0"/>
            <a:ext cx="9144000" cy="1447800"/>
          </a:xfrm>
          <a:prstGeom prst="rect">
            <a:avLst/>
          </a:prstGeom>
          <a:solidFill>
            <a:schemeClr val="accent1">
              <a:lumMod val="75000"/>
              <a:alpha val="47000"/>
            </a:schemeClr>
          </a:solidFill>
          <a:ln w="9525">
            <a:noFill/>
            <a:miter lim="800000"/>
            <a:headEnd/>
            <a:tailEnd/>
          </a:ln>
          <a:effectLst/>
        </p:spPr>
        <p:txBody>
          <a:bodyPr wrap="none" anchor="ctr"/>
          <a:lstStyle/>
          <a:p>
            <a:pPr>
              <a:defRPr/>
            </a:pPr>
            <a:endParaRPr lang="en-US" dirty="0">
              <a:latin typeface="Arial" charset="0"/>
              <a:cs typeface="+mn-cs"/>
            </a:endParaRPr>
          </a:p>
        </p:txBody>
      </p:sp>
      <p:sp>
        <p:nvSpPr>
          <p:cNvPr id="2" name="Title 1"/>
          <p:cNvSpPr>
            <a:spLocks noGrp="1"/>
          </p:cNvSpPr>
          <p:nvPr>
            <p:ph type="title"/>
          </p:nvPr>
        </p:nvSpPr>
        <p:spPr>
          <a:xfrm>
            <a:off x="457200" y="152400"/>
            <a:ext cx="8229600" cy="1143000"/>
          </a:xfrm>
        </p:spPr>
        <p:txBody>
          <a:bodyPr rtlCol="0">
            <a:normAutofit/>
          </a:bodyPr>
          <a:lstStyle/>
          <a:p>
            <a:pPr eaLnBrk="1" fontAlgn="auto" hangingPunct="1">
              <a:spcAft>
                <a:spcPts val="0"/>
              </a:spcAft>
              <a:defRPr/>
            </a:pPr>
            <a:r>
              <a:rPr lang="en-US" sz="4000" b="1" dirty="0" smtClean="0">
                <a:solidFill>
                  <a:schemeClr val="tx2">
                    <a:lumMod val="75000"/>
                  </a:schemeClr>
                </a:solidFill>
              </a:rPr>
              <a:t>Methods</a:t>
            </a:r>
            <a:endParaRPr lang="en-US" sz="4000" b="1" dirty="0">
              <a:solidFill>
                <a:schemeClr val="tx2">
                  <a:lumMod val="75000"/>
                </a:schemeClr>
              </a:solidFill>
            </a:endParaRPr>
          </a:p>
        </p:txBody>
      </p:sp>
      <p:sp>
        <p:nvSpPr>
          <p:cNvPr id="9220" name="Content Placeholder 2"/>
          <p:cNvSpPr>
            <a:spLocks noGrp="1"/>
          </p:cNvSpPr>
          <p:nvPr>
            <p:ph idx="1"/>
          </p:nvPr>
        </p:nvSpPr>
        <p:spPr>
          <a:xfrm>
            <a:off x="457200" y="1600200"/>
            <a:ext cx="8229600" cy="4800600"/>
          </a:xfrm>
        </p:spPr>
        <p:txBody>
          <a:bodyPr/>
          <a:lstStyle/>
          <a:p>
            <a:pPr marL="411163" lvl="1" indent="-307975" eaLnBrk="1" hangingPunct="1">
              <a:spcBef>
                <a:spcPts val="1800"/>
              </a:spcBef>
              <a:buClr>
                <a:srgbClr val="000000"/>
              </a:buClr>
              <a:buFontTx/>
              <a:buChar char="•"/>
            </a:pPr>
            <a:r>
              <a:rPr lang="en-US" dirty="0" smtClean="0"/>
              <a:t>Four methods were used to calculate ICE-DSPs using the pooled data</a:t>
            </a:r>
          </a:p>
          <a:p>
            <a:pPr marL="811213" lvl="2" indent="-307975" eaLnBrk="1" hangingPunct="1">
              <a:spcBef>
                <a:spcPts val="600"/>
              </a:spcBef>
              <a:buClr>
                <a:srgbClr val="000000"/>
              </a:buClr>
              <a:buFontTx/>
              <a:buChar char="•"/>
            </a:pPr>
            <a:r>
              <a:rPr lang="en-US" sz="2600" dirty="0" smtClean="0"/>
              <a:t>Summation</a:t>
            </a:r>
          </a:p>
          <a:p>
            <a:pPr marL="811213" lvl="2" indent="-307975" eaLnBrk="1" hangingPunct="1">
              <a:spcBef>
                <a:spcPts val="600"/>
              </a:spcBef>
              <a:buClr>
                <a:srgbClr val="000000"/>
              </a:buClr>
              <a:buFontTx/>
              <a:buChar char="•"/>
            </a:pPr>
            <a:r>
              <a:rPr lang="en-US" sz="2600" dirty="0" smtClean="0"/>
              <a:t>Arithmetic means</a:t>
            </a:r>
          </a:p>
          <a:p>
            <a:pPr marL="811213" lvl="2" indent="-307975" eaLnBrk="1" hangingPunct="1">
              <a:spcBef>
                <a:spcPts val="600"/>
              </a:spcBef>
              <a:buClr>
                <a:srgbClr val="000000"/>
              </a:buClr>
              <a:buFontTx/>
              <a:buChar char="•"/>
            </a:pPr>
            <a:r>
              <a:rPr lang="en-US" sz="2600" dirty="0" smtClean="0"/>
              <a:t>Trimmed means</a:t>
            </a:r>
          </a:p>
          <a:p>
            <a:pPr marL="811213" lvl="2" indent="-307975" eaLnBrk="1" hangingPunct="1">
              <a:spcBef>
                <a:spcPts val="600"/>
              </a:spcBef>
              <a:buClr>
                <a:srgbClr val="000000"/>
              </a:buClr>
              <a:buFontTx/>
              <a:buChar char="•"/>
            </a:pPr>
            <a:r>
              <a:rPr lang="en-US" sz="2600" dirty="0" smtClean="0"/>
              <a:t>Combined approach</a:t>
            </a:r>
          </a:p>
          <a:p>
            <a:pPr marL="411163" lvl="1" indent="-307975" eaLnBrk="1" hangingPunct="1">
              <a:spcBef>
                <a:spcPts val="2400"/>
              </a:spcBef>
              <a:buClr>
                <a:srgbClr val="000000"/>
              </a:buClr>
              <a:buFontTx/>
              <a:buChar char="•"/>
            </a:pPr>
            <a:r>
              <a:rPr lang="en-US" dirty="0" smtClean="0"/>
              <a:t>Summation method is recommended (simplest)</a:t>
            </a:r>
          </a:p>
          <a:p>
            <a:pPr marL="103188" lvl="1" indent="0" eaLnBrk="1" hangingPunct="1">
              <a:spcBef>
                <a:spcPts val="600"/>
              </a:spcBef>
              <a:buClr>
                <a:srgbClr val="000000"/>
              </a:buClr>
              <a:buNone/>
            </a:pPr>
            <a:endParaRPr lang="en-US" sz="30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21515</TotalTime>
  <Words>3159</Words>
  <Application>Microsoft Office PowerPoint</Application>
  <PresentationFormat>On-screen Show (4:3)</PresentationFormat>
  <Paragraphs>350</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Internationally Comparable Diagnosis-Specific Survival Probabilities for Calculation of the ICD-10 Based Injury Severity Scores</vt:lpstr>
      <vt:lpstr>Background</vt:lpstr>
      <vt:lpstr>Background</vt:lpstr>
      <vt:lpstr>Background</vt:lpstr>
      <vt:lpstr>Contributors</vt:lpstr>
      <vt:lpstr>Objectives of the Study</vt:lpstr>
      <vt:lpstr>Methods</vt:lpstr>
      <vt:lpstr>Methods</vt:lpstr>
      <vt:lpstr>Methods</vt:lpstr>
      <vt:lpstr>Methods</vt:lpstr>
      <vt:lpstr>Results</vt:lpstr>
      <vt:lpstr>Diagnoses with the least variability in DSPs between countries </vt:lpstr>
      <vt:lpstr>Diagnoses with the most variability in DSPs between countries</vt:lpstr>
      <vt:lpstr>Performance of model using ICE-DSP-derived ICISS:  Data from New Zealand</vt:lpstr>
      <vt:lpstr>Performance of model using ICE-DSP-derived ICISS:  Data from Sweden</vt:lpstr>
      <vt:lpstr>Performance of model using ICE-DSP-derived ICISS:  Data from Denmark (one hospital)</vt:lpstr>
      <vt:lpstr>Next Steps: International DSPs</vt:lpstr>
      <vt:lpstr>Next Steps: International DSPs</vt:lpstr>
      <vt:lpstr>Next Steps: Other Considerations</vt:lpstr>
      <vt:lpstr>PowerPoint Presentation</vt:lpstr>
      <vt:lpstr>Next Steps: International DSPs</vt:lpstr>
      <vt:lpstr>Next Steps: International DSPs</vt:lpstr>
    </vt:vector>
  </TitlesOfParts>
  <Company>ITSO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Recent findings about methadone deaths</dc:title>
  <dc:creator>lois</dc:creator>
  <cp:lastModifiedBy>CDC User</cp:lastModifiedBy>
  <cp:revision>821</cp:revision>
  <dcterms:created xsi:type="dcterms:W3CDTF">2007-07-10T14:10:04Z</dcterms:created>
  <dcterms:modified xsi:type="dcterms:W3CDTF">2013-06-20T12:30:23Z</dcterms:modified>
</cp:coreProperties>
</file>